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Lst>
  <p:notesMasterIdLst>
    <p:notesMasterId r:id="rId22"/>
  </p:notesMasterIdLst>
  <p:handoutMasterIdLst>
    <p:handoutMasterId r:id="rId23"/>
  </p:handoutMasterIdLst>
  <p:sldIdLst>
    <p:sldId id="258" r:id="rId3"/>
    <p:sldId id="272" r:id="rId4"/>
    <p:sldId id="302" r:id="rId5"/>
    <p:sldId id="303" r:id="rId6"/>
    <p:sldId id="275" r:id="rId7"/>
    <p:sldId id="304" r:id="rId8"/>
    <p:sldId id="295" r:id="rId9"/>
    <p:sldId id="307" r:id="rId10"/>
    <p:sldId id="308" r:id="rId11"/>
    <p:sldId id="379" r:id="rId12"/>
    <p:sldId id="309" r:id="rId13"/>
    <p:sldId id="310" r:id="rId14"/>
    <p:sldId id="311" r:id="rId15"/>
    <p:sldId id="312" r:id="rId16"/>
    <p:sldId id="313" r:id="rId17"/>
    <p:sldId id="314" r:id="rId18"/>
    <p:sldId id="315" r:id="rId19"/>
    <p:sldId id="316" r:id="rId20"/>
    <p:sldId id="298" r:id="rId2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ortese" initials="CC" lastIdx="1" clrIdx="0">
    <p:extLst>
      <p:ext uri="{19B8F6BF-5375-455C-9EA6-DF929625EA0E}">
        <p15:presenceInfo xmlns:p15="http://schemas.microsoft.com/office/powerpoint/2012/main" userId="S-1-5-21-3696899713-1092277557-3387184092-2275" providerId="AD"/>
      </p:ext>
    </p:extLst>
  </p:cmAuthor>
  <p:cmAuthor id="2" name="Florence Brosset-Heckel" initials="FB" lastIdx="2" clrIdx="1">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E48"/>
    <a:srgbClr val="0F5494"/>
    <a:srgbClr val="1FACE0"/>
    <a:srgbClr val="F5823C"/>
    <a:srgbClr val="4D7090"/>
    <a:srgbClr val="3E6FD2"/>
    <a:srgbClr val="FFD624"/>
    <a:srgbClr val="2D5EC1"/>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87277" autoAdjust="0"/>
  </p:normalViewPr>
  <p:slideViewPr>
    <p:cSldViewPr>
      <p:cViewPr varScale="1">
        <p:scale>
          <a:sx n="59" d="100"/>
          <a:sy n="59" d="100"/>
        </p:scale>
        <p:origin x="1704" y="42"/>
      </p:cViewPr>
      <p:guideLst>
        <p:guide orient="horz" pos="2160"/>
        <p:guide pos="2880"/>
      </p:guideLst>
    </p:cSldViewPr>
  </p:slideViewPr>
  <p:outlineViewPr>
    <p:cViewPr>
      <p:scale>
        <a:sx n="33" d="100"/>
        <a:sy n="33" d="100"/>
      </p:scale>
      <p:origin x="0" y="-5144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This presentation covers chapters 2 and section 5.1. of the BS Guidelines </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2578379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The </a:t>
            </a:r>
            <a:r>
              <a:rPr lang="nl-NL" dirty="0" err="1"/>
              <a:t>formula</a:t>
            </a:r>
            <a:r>
              <a:rPr lang="nl-NL" dirty="0"/>
              <a:t> is a </a:t>
            </a:r>
            <a:r>
              <a:rPr lang="nl-NL" dirty="0" err="1"/>
              <a:t>simplification</a:t>
            </a:r>
            <a:r>
              <a:rPr lang="nl-NL" dirty="0"/>
              <a:t>, but is shows </a:t>
            </a:r>
            <a:r>
              <a:rPr lang="nl-NL" dirty="0" err="1"/>
              <a:t>roughly</a:t>
            </a:r>
            <a:r>
              <a:rPr lang="nl-NL" dirty="0"/>
              <a:t> </a:t>
            </a:r>
            <a:r>
              <a:rPr lang="nl-NL" dirty="0" err="1"/>
              <a:t>the</a:t>
            </a:r>
            <a:r>
              <a:rPr lang="nl-NL" dirty="0"/>
              <a:t> </a:t>
            </a:r>
            <a:r>
              <a:rPr lang="nl-NL" dirty="0" err="1"/>
              <a:t>relation</a:t>
            </a:r>
            <a:r>
              <a:rPr lang="nl-NL" dirty="0"/>
              <a:t> </a:t>
            </a:r>
            <a:r>
              <a:rPr lang="nl-NL" dirty="0" err="1"/>
              <a:t>between</a:t>
            </a:r>
            <a:r>
              <a:rPr lang="nl-NL" dirty="0"/>
              <a:t> </a:t>
            </a:r>
            <a:r>
              <a:rPr lang="nl-NL" dirty="0" err="1"/>
              <a:t>the</a:t>
            </a:r>
            <a:r>
              <a:rPr lang="nl-NL" dirty="0"/>
              <a:t> </a:t>
            </a:r>
            <a:r>
              <a:rPr lang="nl-NL" dirty="0" err="1"/>
              <a:t>government</a:t>
            </a:r>
            <a:r>
              <a:rPr lang="nl-NL" dirty="0"/>
              <a:t> operations (</a:t>
            </a:r>
            <a:r>
              <a:rPr lang="nl-NL" dirty="0" err="1"/>
              <a:t>Expenditure</a:t>
            </a:r>
            <a:r>
              <a:rPr lang="nl-NL" dirty="0"/>
              <a:t> minus </a:t>
            </a:r>
            <a:r>
              <a:rPr lang="nl-NL" dirty="0" err="1"/>
              <a:t>Taxes</a:t>
            </a:r>
            <a:r>
              <a:rPr lang="nl-NL" dirty="0"/>
              <a:t>) in </a:t>
            </a:r>
            <a:r>
              <a:rPr lang="nl-NL" dirty="0" err="1"/>
              <a:t>relation</a:t>
            </a:r>
            <a:r>
              <a:rPr lang="nl-NL" dirty="0"/>
              <a:t> </a:t>
            </a:r>
            <a:r>
              <a:rPr lang="nl-NL" dirty="0" err="1"/>
              <a:t>to</a:t>
            </a:r>
            <a:r>
              <a:rPr lang="nl-NL" dirty="0"/>
              <a:t> </a:t>
            </a:r>
            <a:r>
              <a:rPr lang="nl-NL" dirty="0" err="1"/>
              <a:t>the</a:t>
            </a:r>
            <a:r>
              <a:rPr lang="nl-NL" dirty="0"/>
              <a:t> real </a:t>
            </a:r>
            <a:r>
              <a:rPr lang="nl-NL" dirty="0" err="1"/>
              <a:t>economy</a:t>
            </a:r>
            <a:r>
              <a:rPr lang="nl-NL" dirty="0"/>
              <a:t> (</a:t>
            </a:r>
            <a:r>
              <a:rPr lang="nl-NL" dirty="0" err="1"/>
              <a:t>Savings</a:t>
            </a:r>
            <a:r>
              <a:rPr lang="nl-NL" dirty="0"/>
              <a:t> minus </a:t>
            </a:r>
            <a:r>
              <a:rPr lang="nl-NL" dirty="0" err="1"/>
              <a:t>investments</a:t>
            </a:r>
            <a:r>
              <a:rPr lang="nl-NL" dirty="0"/>
              <a:t>) </a:t>
            </a:r>
            <a:r>
              <a:rPr lang="nl-NL" dirty="0" err="1"/>
              <a:t>and</a:t>
            </a:r>
            <a:r>
              <a:rPr lang="nl-NL" dirty="0"/>
              <a:t> </a:t>
            </a:r>
            <a:r>
              <a:rPr lang="nl-NL" dirty="0" err="1"/>
              <a:t>the</a:t>
            </a:r>
            <a:r>
              <a:rPr lang="nl-NL" dirty="0"/>
              <a:t> rest of </a:t>
            </a:r>
            <a:r>
              <a:rPr lang="nl-NL" dirty="0" err="1"/>
              <a:t>the</a:t>
            </a:r>
            <a:r>
              <a:rPr lang="nl-NL" dirty="0"/>
              <a:t> </a:t>
            </a:r>
            <a:r>
              <a:rPr lang="nl-NL" dirty="0" err="1"/>
              <a:t>world</a:t>
            </a:r>
            <a:r>
              <a:rPr lang="nl-NL" dirty="0"/>
              <a:t> (Exports minus </a:t>
            </a:r>
            <a:r>
              <a:rPr lang="nl-NL" dirty="0" err="1"/>
              <a:t>Imports</a:t>
            </a:r>
            <a:r>
              <a:rPr lang="nl-NL" dirty="0"/>
              <a:t>). Go </a:t>
            </a:r>
            <a:r>
              <a:rPr lang="nl-NL" dirty="0" err="1"/>
              <a:t>if</a:t>
            </a:r>
            <a:r>
              <a:rPr lang="nl-NL" dirty="0"/>
              <a:t> </a:t>
            </a:r>
            <a:r>
              <a:rPr lang="nl-NL" dirty="0" err="1"/>
              <a:t>government</a:t>
            </a:r>
            <a:r>
              <a:rPr lang="nl-NL" dirty="0"/>
              <a:t> </a:t>
            </a:r>
            <a:r>
              <a:rPr lang="nl-NL" dirty="0" err="1"/>
              <a:t>spends</a:t>
            </a:r>
            <a:r>
              <a:rPr lang="nl-NL" dirty="0"/>
              <a:t> </a:t>
            </a:r>
            <a:r>
              <a:rPr lang="nl-NL" dirty="0" err="1"/>
              <a:t>too</a:t>
            </a:r>
            <a:r>
              <a:rPr lang="nl-NL" dirty="0"/>
              <a:t> </a:t>
            </a:r>
            <a:r>
              <a:rPr lang="nl-NL" dirty="0" err="1"/>
              <a:t>much</a:t>
            </a:r>
            <a:r>
              <a:rPr lang="nl-NL" dirty="0"/>
              <a:t> </a:t>
            </a:r>
            <a:r>
              <a:rPr lang="nl-NL" dirty="0" err="1"/>
              <a:t>it</a:t>
            </a:r>
            <a:r>
              <a:rPr lang="nl-NL" dirty="0"/>
              <a:t> is at </a:t>
            </a:r>
            <a:r>
              <a:rPr lang="nl-NL" dirty="0" err="1"/>
              <a:t>the</a:t>
            </a:r>
            <a:r>
              <a:rPr lang="nl-NL" dirty="0"/>
              <a:t> detriment of </a:t>
            </a:r>
            <a:r>
              <a:rPr lang="nl-NL" dirty="0" err="1"/>
              <a:t>the</a:t>
            </a:r>
            <a:r>
              <a:rPr lang="nl-NL" dirty="0"/>
              <a:t> availability of resources </a:t>
            </a:r>
            <a:r>
              <a:rPr lang="nl-NL" dirty="0" err="1"/>
              <a:t>for</a:t>
            </a:r>
            <a:r>
              <a:rPr lang="nl-NL" dirty="0"/>
              <a:t> </a:t>
            </a:r>
            <a:r>
              <a:rPr lang="nl-NL" dirty="0" err="1"/>
              <a:t>the</a:t>
            </a:r>
            <a:r>
              <a:rPr lang="nl-NL" dirty="0"/>
              <a:t> private sector (‘</a:t>
            </a:r>
            <a:r>
              <a:rPr lang="nl-NL" dirty="0" err="1"/>
              <a:t>crowding</a:t>
            </a:r>
            <a:r>
              <a:rPr lang="nl-NL" dirty="0"/>
              <a:t> out’) or </a:t>
            </a:r>
            <a:r>
              <a:rPr lang="nl-NL" dirty="0" err="1"/>
              <a:t>reduce</a:t>
            </a:r>
            <a:r>
              <a:rPr lang="nl-NL" dirty="0"/>
              <a:t> </a:t>
            </a:r>
            <a:r>
              <a:rPr lang="nl-NL" dirty="0" err="1"/>
              <a:t>the</a:t>
            </a:r>
            <a:r>
              <a:rPr lang="nl-NL" dirty="0"/>
              <a:t> </a:t>
            </a:r>
            <a:r>
              <a:rPr lang="nl-NL" dirty="0" err="1"/>
              <a:t>imports</a:t>
            </a:r>
            <a:endParaRPr lang="nl-NL" dirty="0"/>
          </a:p>
        </p:txBody>
      </p:sp>
      <p:sp>
        <p:nvSpPr>
          <p:cNvPr id="4" name="Tijdelijke aanduiding voor dianummer 3"/>
          <p:cNvSpPr>
            <a:spLocks noGrp="1"/>
          </p:cNvSpPr>
          <p:nvPr>
            <p:ph type="sldNum" sz="quarter" idx="5"/>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3265430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baseline="0" dirty="0">
                <a:solidFill>
                  <a:schemeClr val="tx1"/>
                </a:solidFill>
                <a:effectLst/>
                <a:latin typeface="Calibri"/>
                <a:ea typeface="+mn-ea"/>
                <a:cs typeface="Calibri"/>
              </a:rPr>
              <a:t>Partner countries also need to have the necessary tools and institutions to steer macroeconomic stability and enforce policy responses. In other words, an effective framework of economic governance is important. For example, an unexpected decrease of revenues (for example, due to a commodity price shock) or a sudden increase of expenditures (for example, due to a spiralling wage bill) has severe consequences on macroeconomic stability and call for the authorities to adjust swiftly their fiscal policy.</a:t>
            </a:r>
          </a:p>
          <a:p>
            <a:r>
              <a:rPr lang="en-GB" sz="1000" kern="1200" baseline="0" dirty="0">
                <a:solidFill>
                  <a:schemeClr val="tx1"/>
                </a:solidFill>
                <a:effectLst/>
                <a:latin typeface="Calibri"/>
                <a:ea typeface="+mn-ea"/>
                <a:cs typeface="Calibri"/>
              </a:rPr>
              <a:t>The assessment should therefore:</a:t>
            </a:r>
          </a:p>
          <a:p>
            <a:pPr marL="171450" lvl="0" indent="-171450">
              <a:buFont typeface="Arial"/>
              <a:buChar char="•"/>
            </a:pPr>
            <a:r>
              <a:rPr lang="en-GB" sz="1000" kern="1200" baseline="0" dirty="0">
                <a:solidFill>
                  <a:schemeClr val="tx1"/>
                </a:solidFill>
                <a:effectLst/>
                <a:latin typeface="Calibri"/>
                <a:ea typeface="+mn-ea"/>
                <a:cs typeface="Calibri"/>
              </a:rPr>
              <a:t>Summarise the evolution of the main macroeconomic aggregates and stress the potential sources of instability that would endanger the strength and the persistence of growth, or the return to a stable macroeconomic outlook, including debt sustainability;</a:t>
            </a:r>
          </a:p>
          <a:p>
            <a:pPr marL="171450" lvl="0" indent="-171450">
              <a:buFont typeface="Arial"/>
              <a:buChar char="•"/>
            </a:pPr>
            <a:r>
              <a:rPr lang="en-GB" sz="1000" kern="1200" baseline="0" dirty="0">
                <a:solidFill>
                  <a:schemeClr val="tx1"/>
                </a:solidFill>
                <a:effectLst/>
                <a:latin typeface="Calibri"/>
                <a:ea typeface="+mn-ea"/>
                <a:cs typeface="Calibri"/>
              </a:rPr>
              <a:t>assess macroeconomic and fiscal policies (both revenues and expenditures) in place and their contribution to maintaining or achieving macroeconomic stability over the short and medium term; and</a:t>
            </a:r>
          </a:p>
          <a:p>
            <a:pPr marL="171450" lvl="0" indent="-171450">
              <a:buFont typeface="Arial"/>
              <a:buChar char="•"/>
            </a:pPr>
            <a:r>
              <a:rPr lang="en-GB" sz="1000" kern="1200" baseline="0" dirty="0">
                <a:solidFill>
                  <a:schemeClr val="tx1"/>
                </a:solidFill>
                <a:effectLst/>
                <a:latin typeface="Calibri"/>
                <a:ea typeface="+mn-ea"/>
                <a:cs typeface="Calibri"/>
              </a:rPr>
              <a:t>assess the country's vulnerability to external shocks and efforts to strengthen macroeconomic resilience.</a:t>
            </a:r>
          </a:p>
          <a:p>
            <a:pPr>
              <a:defRPr/>
            </a:pPr>
            <a:endParaRPr lang="fr-FR" dirty="0">
              <a:latin typeface="Calibri"/>
              <a:cs typeface="Calibri"/>
            </a:endParaRPr>
          </a:p>
          <a:p>
            <a:r>
              <a:rPr lang="en-GB" sz="1000" kern="1200" baseline="0" dirty="0">
                <a:solidFill>
                  <a:schemeClr val="tx1"/>
                </a:solidFill>
                <a:effectLst/>
                <a:latin typeface="Calibri"/>
                <a:ea typeface="+mn-ea"/>
                <a:cs typeface="Calibri"/>
              </a:rPr>
              <a:t>Eligibility has to be demonstrated by applying the same methodology from the approval of the contract and for each disbursement. The eligibility assessment will be based on the relevance and credibility of the policies in place and announced, both at the formulation and during implementation of the budget support contract. The assessment of the macroeconomic policies will be based on the analysis of the economic framework, including gross domestic product growth and its composition, or other relevant variables (i.e. real sector, fiscal developments, inflation and monetary accounts, external balances) and their compatibility with debt sustainability, financial sector stability as well as the resilience of the country to external shocks.</a:t>
            </a:r>
          </a:p>
          <a:p>
            <a:r>
              <a:rPr lang="en-GB" sz="1000" kern="1200" baseline="0" dirty="0">
                <a:solidFill>
                  <a:schemeClr val="tx1"/>
                </a:solidFill>
                <a:effectLst/>
                <a:latin typeface="Calibri"/>
                <a:ea typeface="+mn-ea"/>
                <a:cs typeface="Calibri"/>
              </a:rPr>
              <a:t>Policy relevance refers to the extent to which key macroeconomic imbalances are being addressed by the government's macroeconomic and fiscal policies. The specific objectives of these policies need to be assessed. These policies will also depend on the main weaknesses and risks, the institutional framework and the capacities of the country. Policy credibility refers to the realism of the strategy, political commitment, the adequacy of institutional arrangements and track record of effective implementation.</a:t>
            </a:r>
          </a:p>
          <a:p>
            <a:r>
              <a:rPr lang="en-GB" sz="1000" kern="1200" baseline="0" dirty="0">
                <a:solidFill>
                  <a:schemeClr val="tx1"/>
                </a:solidFill>
                <a:effectLst/>
                <a:latin typeface="Calibri"/>
                <a:ea typeface="+mn-ea"/>
                <a:cs typeface="Calibri"/>
              </a:rPr>
              <a:t>For each disbursement progress made towards restoring key balances will be assessed taking account of the fulfilment of policy commitments and changes in the macroeconomic environment. Furthermore, special attention has to be given to fiscal policy and targets, notably to domestic revenue mobilisation, and on how fiscal developments may impact the implementation of public policies.</a:t>
            </a:r>
            <a:r>
              <a:rPr lang="en-GB" dirty="0">
                <a:effectLst/>
                <a:latin typeface="Calibri"/>
                <a:cs typeface="Calibri"/>
              </a:rPr>
              <a:t> </a:t>
            </a:r>
            <a:r>
              <a:rPr lang="en-GB" sz="1000" kern="1200" baseline="0" dirty="0">
                <a:solidFill>
                  <a:schemeClr val="tx1"/>
                </a:solidFill>
                <a:effectLst/>
                <a:latin typeface="Calibri"/>
                <a:ea typeface="+mn-ea"/>
                <a:cs typeface="Calibri"/>
              </a:rPr>
              <a:t>For example, the objective may be acting counter cyclically at a time of a deterioration of external demand while respecting public and external debt sustainability ratios, or redressing unsustainable imbalances, or simply ensuring a rule based predictability of the fiscal and monetary policy.</a:t>
            </a:r>
          </a:p>
          <a:p>
            <a:pPr>
              <a:defRPr/>
            </a:pPr>
            <a:endParaRPr lang="fr-FR"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413833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baseline="0" dirty="0">
                <a:solidFill>
                  <a:schemeClr val="tx1"/>
                </a:solidFill>
                <a:effectLst/>
                <a:latin typeface="Arial" pitchFamily="34" charset="0"/>
                <a:ea typeface="+mn-ea"/>
                <a:cs typeface="+mn-cs"/>
              </a:rPr>
              <a:t>The analysis by the Delegation should make use of national documents, of the latest IMF assessment (e.g. Article IV report or programme review document), of the Economic Reform Programmes (ERP) and related Commission assessment in the case of the Instrument for Pre-Accession Assistance (IPA) beneficiaries, as well as the assessment of DG ECFIN for countries having an EU macro-financial assistance programme. If there was no recent IMF assessment or this assessment was deemed insufficient, the Delegation should look for assessments by other international financial institutions (e.g. World Bank) with information in relation to the following questions:</a:t>
            </a:r>
          </a:p>
          <a:p>
            <a:pPr lvl="0"/>
            <a:r>
              <a:rPr lang="en-GB" sz="1000" kern="1200" baseline="0" dirty="0">
                <a:solidFill>
                  <a:schemeClr val="tx1"/>
                </a:solidFill>
                <a:effectLst/>
                <a:latin typeface="Arial" pitchFamily="34" charset="0"/>
                <a:ea typeface="+mn-ea"/>
                <a:cs typeface="+mn-cs"/>
              </a:rPr>
              <a:t>Are the authorities implementing policies aimed at macroeconomic stability?</a:t>
            </a:r>
          </a:p>
          <a:p>
            <a:pPr lvl="0"/>
            <a:r>
              <a:rPr lang="en-GB" sz="1000" kern="1200" baseline="0" dirty="0">
                <a:solidFill>
                  <a:schemeClr val="tx1"/>
                </a:solidFill>
                <a:effectLst/>
                <a:latin typeface="Arial" pitchFamily="34" charset="0"/>
                <a:ea typeface="+mn-ea"/>
                <a:cs typeface="+mn-cs"/>
              </a:rPr>
              <a:t>Have domestic or external factors required a macroeconomic policy adjustment?</a:t>
            </a:r>
          </a:p>
          <a:p>
            <a:pPr lvl="0"/>
            <a:r>
              <a:rPr lang="en-GB" sz="1000" kern="1200" baseline="0" dirty="0">
                <a:solidFill>
                  <a:schemeClr val="tx1"/>
                </a:solidFill>
                <a:effectLst/>
                <a:latin typeface="Arial" pitchFamily="34" charset="0"/>
                <a:ea typeface="+mn-ea"/>
                <a:cs typeface="+mn-cs"/>
              </a:rPr>
              <a:t>If so, what has been the policy response? Is the new policy stance still stability-oriented?</a:t>
            </a:r>
          </a:p>
          <a:p>
            <a:r>
              <a:rPr lang="en-GB" sz="1000" kern="1200" baseline="0" dirty="0">
                <a:solidFill>
                  <a:schemeClr val="tx1"/>
                </a:solidFill>
                <a:effectLst/>
                <a:latin typeface="Arial" pitchFamily="34" charset="0"/>
                <a:ea typeface="+mn-ea"/>
                <a:cs typeface="+mn-cs"/>
              </a:rPr>
              <a:t>A central tool for the assessment is the existence in the partner country of medium term fiscal/expenditure frameworks (MTFF/MTEF) or equivalent tools for medium-term budget planning as instruments for strengthening the fiscal-macroeconomic policy link and the consistency of projections and scenarios concerning economic, fiscal and financial aggregates over the medium term. EU Delegations should also assess whether the country has fiscal responsibility rules, particularly on debt and deficit thresholds, to enforce aggregate fiscal discipline consistent with macroeconomic stability.</a:t>
            </a:r>
          </a:p>
          <a:p>
            <a:r>
              <a:rPr lang="en-GB" sz="1000" b="1" kern="1200" baseline="0" dirty="0">
                <a:solidFill>
                  <a:schemeClr val="tx1"/>
                </a:solidFill>
                <a:effectLst/>
                <a:latin typeface="Arial" pitchFamily="34" charset="0"/>
                <a:ea typeface="+mn-ea"/>
                <a:cs typeface="+mn-cs"/>
              </a:rPr>
              <a:t>An important element for assessing the stability of the macroeconomic framework and the policy response is to consider the relationship of the country with the IMF and the analysis provided by this institution.</a:t>
            </a:r>
            <a:r>
              <a:rPr lang="en-GB" sz="1000" i="1" kern="1200" baseline="0" dirty="0">
                <a:solidFill>
                  <a:schemeClr val="tx1"/>
                </a:solidFill>
                <a:effectLst/>
                <a:latin typeface="Arial" pitchFamily="34" charset="0"/>
                <a:ea typeface="+mn-ea"/>
                <a:cs typeface="+mn-cs"/>
              </a:rPr>
              <a:t> </a:t>
            </a:r>
            <a:r>
              <a:rPr lang="en-GB" sz="1000" kern="1200" baseline="0" dirty="0">
                <a:solidFill>
                  <a:schemeClr val="tx1"/>
                </a:solidFill>
                <a:effectLst/>
                <a:latin typeface="Arial" pitchFamily="34" charset="0"/>
                <a:ea typeface="+mn-ea"/>
                <a:cs typeface="+mn-cs"/>
              </a:rPr>
              <a:t>The assessment will therefore benefit from a pro-active and continuous dialogue with the IMF before and in the course of a budget support contract (for all three types of contracts).</a:t>
            </a:r>
          </a:p>
          <a:p>
            <a:r>
              <a:rPr lang="en-GB" sz="1000" kern="1200" baseline="0" dirty="0">
                <a:solidFill>
                  <a:schemeClr val="tx1"/>
                </a:solidFill>
                <a:effectLst/>
                <a:latin typeface="Arial" pitchFamily="34" charset="0"/>
                <a:ea typeface="+mn-ea"/>
                <a:cs typeface="+mn-cs"/>
              </a:rPr>
              <a:t>The main difference between the two frameworks lies in the fact that a medium-term fiscal framework (MTFF) will consider both revenues and expenditures, while a medium-term expenditure framework (MTEFs) will focus on spending projections, usually with far more detail notably in the case of sector MTEFs.</a:t>
            </a:r>
          </a:p>
          <a:p>
            <a:pPr>
              <a:buFont typeface="Arial" pitchFamily="34" charset="0"/>
              <a:buNone/>
            </a:pPr>
            <a:endParaRPr lang="en-GB" noProof="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2848154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17957486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See section 4.5 and stress that the importance of DRM is even more pronounced in the</a:t>
            </a:r>
            <a:r>
              <a:rPr lang="en-GB" baseline="0" dirty="0"/>
              <a:t> new guidelines following the Addis Ababa Action Agenda and the 2030 SDGs.</a:t>
            </a:r>
          </a:p>
          <a:p>
            <a:r>
              <a:rPr lang="en-GB" sz="1000" kern="1200" baseline="0" dirty="0">
                <a:solidFill>
                  <a:schemeClr val="tx1"/>
                </a:solidFill>
                <a:effectLst/>
                <a:latin typeface="Arial" pitchFamily="34" charset="0"/>
                <a:ea typeface="+mn-ea"/>
                <a:cs typeface="+mn-cs"/>
              </a:rPr>
              <a:t>Domestic revenue mobilisation (DRM) is by far the </a:t>
            </a:r>
            <a:r>
              <a:rPr lang="en-GB" sz="1000" b="1" kern="1200" baseline="0" dirty="0">
                <a:solidFill>
                  <a:schemeClr val="tx1"/>
                </a:solidFill>
                <a:effectLst/>
                <a:latin typeface="Arial" pitchFamily="34" charset="0"/>
                <a:ea typeface="+mn-ea"/>
                <a:cs typeface="+mn-cs"/>
              </a:rPr>
              <a:t>most important source of the fiscal space</a:t>
            </a:r>
            <a:r>
              <a:rPr lang="en-GB" sz="1000" kern="1200" baseline="0" dirty="0">
                <a:solidFill>
                  <a:schemeClr val="tx1"/>
                </a:solidFill>
                <a:effectLst/>
                <a:latin typeface="Arial" pitchFamily="34" charset="0"/>
                <a:ea typeface="+mn-ea"/>
                <a:cs typeface="+mn-cs"/>
              </a:rPr>
              <a:t> required to achieve sustainable development. On average, developing countries raise less than 20% of GDP in taxes, as compared with 30-45% in OECD countries. Around half of all low- and lower-middle-income countries (LICs and LMICs) still have tax-to-GDP ratios of below 15%. There is </a:t>
            </a:r>
            <a:r>
              <a:rPr lang="en-GB" sz="1000" b="1" kern="1200" baseline="0" dirty="0">
                <a:solidFill>
                  <a:schemeClr val="tx1"/>
                </a:solidFill>
                <a:effectLst/>
                <a:latin typeface="Arial" pitchFamily="34" charset="0"/>
                <a:ea typeface="+mn-ea"/>
                <a:cs typeface="+mn-cs"/>
              </a:rPr>
              <a:t>considerable room for improvement</a:t>
            </a:r>
            <a:r>
              <a:rPr lang="en-GB" sz="1000" kern="1200" baseline="0" dirty="0">
                <a:solidFill>
                  <a:schemeClr val="tx1"/>
                </a:solidFill>
                <a:effectLst/>
                <a:latin typeface="Arial" pitchFamily="34" charset="0"/>
                <a:ea typeface="+mn-ea"/>
                <a:cs typeface="+mn-cs"/>
              </a:rPr>
              <a:t> in many partner countries to fill this tax gap. </a:t>
            </a:r>
            <a:r>
              <a:rPr lang="en-GB" sz="1000" b="1" kern="1200" baseline="0" dirty="0">
                <a:solidFill>
                  <a:schemeClr val="tx1"/>
                </a:solidFill>
                <a:effectLst/>
                <a:latin typeface="Arial" pitchFamily="34" charset="0"/>
                <a:ea typeface="+mn-ea"/>
                <a:cs typeface="+mn-cs"/>
              </a:rPr>
              <a:t>Illicit financial flows (IFF) </a:t>
            </a:r>
            <a:r>
              <a:rPr lang="en-GB" sz="1000" kern="1200" baseline="0" dirty="0">
                <a:solidFill>
                  <a:schemeClr val="tx1"/>
                </a:solidFill>
                <a:effectLst/>
                <a:latin typeface="Arial" pitchFamily="34" charset="0"/>
                <a:ea typeface="+mn-ea"/>
                <a:cs typeface="+mn-cs"/>
              </a:rPr>
              <a:t>are also a matter of great concern.</a:t>
            </a:r>
          </a:p>
          <a:p>
            <a:r>
              <a:rPr lang="en-GB" sz="1000" kern="1200" baseline="0" dirty="0">
                <a:solidFill>
                  <a:schemeClr val="tx1"/>
                </a:solidFill>
                <a:effectLst/>
                <a:latin typeface="Arial" pitchFamily="34" charset="0"/>
                <a:ea typeface="+mn-ea"/>
                <a:cs typeface="+mn-cs"/>
              </a:rPr>
              <a:t>Domestic revenue mobilisation is at the heart of the Addis Ababa Action Agenda on Financing for Development as well as the 2030 Agenda for Sustainable Development. Consequently, DRM plays an important role in the new European Consensus on Development. With a view to supporting partner countries to establish efficient, effective, fair and transparent tax systems, to implementing international tax standards, and, by doing so, to increasing domestic revenue mobilisation, the European Commission and several EU Member States have signed the </a:t>
            </a:r>
            <a:r>
              <a:rPr lang="en-GB" sz="1000" b="1" kern="1200" baseline="0" dirty="0">
                <a:solidFill>
                  <a:schemeClr val="tx1"/>
                </a:solidFill>
                <a:effectLst/>
                <a:latin typeface="Arial" pitchFamily="34" charset="0"/>
                <a:ea typeface="+mn-ea"/>
                <a:cs typeface="+mn-cs"/>
              </a:rPr>
              <a:t>Addis Tax Initiative</a:t>
            </a:r>
            <a:r>
              <a:rPr lang="en-GB" sz="1000" kern="1200" baseline="0" dirty="0">
                <a:solidFill>
                  <a:schemeClr val="tx1"/>
                </a:solidFill>
                <a:effectLst/>
                <a:latin typeface="Arial" pitchFamily="34" charset="0"/>
                <a:ea typeface="+mn-ea"/>
                <a:cs typeface="+mn-cs"/>
              </a:rPr>
              <a:t>, which includes a commitment to collectively double support to DRM by 2020. The EU approach to domestic revenue mobilisation is outlined in the </a:t>
            </a:r>
            <a:r>
              <a:rPr lang="en-GB" sz="1000" b="1" kern="1200" baseline="0" dirty="0">
                <a:solidFill>
                  <a:schemeClr val="tx1"/>
                </a:solidFill>
                <a:effectLst/>
                <a:latin typeface="Arial" pitchFamily="34" charset="0"/>
                <a:ea typeface="+mn-ea"/>
                <a:cs typeface="+mn-cs"/>
              </a:rPr>
              <a:t>‘Collect More – Spend Better’</a:t>
            </a:r>
            <a:r>
              <a:rPr lang="en-GB" sz="1000" kern="1200" baseline="0" dirty="0">
                <a:solidFill>
                  <a:schemeClr val="tx1"/>
                </a:solidFill>
                <a:effectLst/>
                <a:latin typeface="Arial" pitchFamily="34" charset="0"/>
                <a:ea typeface="+mn-ea"/>
                <a:cs typeface="+mn-cs"/>
              </a:rPr>
              <a:t> staff working document, which addresses both the revenue and expenditure side of domestic public finance and which is fully aligned with the principles of the Communication on 'Tax and Development' from April 2010.</a:t>
            </a:r>
          </a:p>
          <a:p>
            <a:r>
              <a:rPr lang="en-GB" dirty="0"/>
              <a:t>Particular importance of BS here which complements</a:t>
            </a:r>
            <a:r>
              <a:rPr lang="en-GB" baseline="0" dirty="0"/>
              <a:t> the international efforts (EU regulation improvements and </a:t>
            </a:r>
            <a:r>
              <a:rPr lang="en-GB" sz="1000" b="1" kern="1200" baseline="0" dirty="0">
                <a:solidFill>
                  <a:schemeClr val="tx1"/>
                </a:solidFill>
                <a:effectLst/>
                <a:latin typeface="Arial" pitchFamily="34" charset="0"/>
                <a:ea typeface="+mn-ea"/>
                <a:cs typeface="+mn-cs"/>
              </a:rPr>
              <a:t>'Global Partnerships' </a:t>
            </a:r>
            <a:r>
              <a:rPr lang="en-GB" sz="1000" kern="1200" baseline="0" dirty="0">
                <a:solidFill>
                  <a:schemeClr val="tx1"/>
                </a:solidFill>
                <a:effectLst/>
                <a:latin typeface="Arial" pitchFamily="34" charset="0"/>
                <a:ea typeface="+mn-ea"/>
                <a:cs typeface="+mn-cs"/>
              </a:rPr>
              <a:t>with key international development institutions, </a:t>
            </a:r>
            <a:r>
              <a:rPr lang="en-GB" sz="1000" b="1" kern="1200" baseline="0" dirty="0">
                <a:solidFill>
                  <a:schemeClr val="tx1"/>
                </a:solidFill>
                <a:effectLst/>
                <a:latin typeface="Arial" pitchFamily="34" charset="0"/>
                <a:ea typeface="+mn-ea"/>
                <a:cs typeface="+mn-cs"/>
              </a:rPr>
              <a:t>notably UN, IMF, WB and OECD</a:t>
            </a:r>
            <a:r>
              <a:rPr lang="en-GB" sz="1000" kern="1200" baseline="0" dirty="0">
                <a:solidFill>
                  <a:schemeClr val="tx1"/>
                </a:solidFill>
                <a:effectLst/>
                <a:latin typeface="Arial" pitchFamily="34" charset="0"/>
                <a:ea typeface="+mn-ea"/>
                <a:cs typeface="+mn-cs"/>
              </a:rPr>
              <a:t>, in order to support partner countries in their efforts to increase domestic revenue mobilisation. Countries rich in natural resources deserve special attention since revenues from natural resources are generally highly volatile.)</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Budget support is a key modality in addressing and supporting DRM reform processes. As stated in the 2017 report by the European Court of Auditors on the relation between Budget Support and Domestic Revenue Mobilisation in Sub-Saharan Africa, further emphasis should be put on strengthening the ties between budget support and DRM when it comes to analysis and reporting, policy dialogue, capacity strengthening, and conditions and indicators. DRM should receive full attention under the PFM eligibility criterion. In addition, some aspects are also covered in the macroeconomic eligibility criterion.</a:t>
            </a:r>
            <a:r>
              <a:rPr lang="en-GB" dirty="0">
                <a:effectLst/>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Improvement in DRM requires progress in three areas: the international dimension, national tax policy and administration</a:t>
            </a:r>
            <a:r>
              <a:rPr lang="en-GB" dirty="0">
                <a:effectLst/>
              </a:rPr>
              <a:t> </a:t>
            </a:r>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2683555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baseline="0" dirty="0">
                <a:solidFill>
                  <a:schemeClr val="tx1"/>
                </a:solidFill>
                <a:effectLst/>
                <a:latin typeface="Arial" pitchFamily="34" charset="0"/>
                <a:ea typeface="+mn-ea"/>
                <a:cs typeface="+mn-cs"/>
              </a:rPr>
              <a:t>Note: the DRM is not only something the donors require. It is also part of the Addis </a:t>
            </a:r>
            <a:r>
              <a:rPr lang="en-GB" sz="1000" kern="1200" baseline="0" dirty="0" err="1">
                <a:solidFill>
                  <a:schemeClr val="tx1"/>
                </a:solidFill>
                <a:effectLst/>
                <a:latin typeface="Arial" pitchFamily="34" charset="0"/>
                <a:ea typeface="+mn-ea"/>
                <a:cs typeface="+mn-cs"/>
              </a:rPr>
              <a:t>Abeba</a:t>
            </a:r>
            <a:r>
              <a:rPr lang="en-GB" sz="1000" kern="1200" baseline="0" dirty="0">
                <a:solidFill>
                  <a:schemeClr val="tx1"/>
                </a:solidFill>
                <a:effectLst/>
                <a:latin typeface="Arial" pitchFamily="34" charset="0"/>
                <a:ea typeface="+mn-ea"/>
                <a:cs typeface="+mn-cs"/>
              </a:rPr>
              <a:t> agenda and stressed by developing countries themselves. That is also since there is an international component to it: the international surveillance against tax avoidance by international firms.</a:t>
            </a:r>
          </a:p>
          <a:p>
            <a:endParaRPr lang="en-GB" sz="1000" kern="1200" baseline="0" dirty="0">
              <a:solidFill>
                <a:schemeClr val="tx1"/>
              </a:solidFill>
              <a:effectLst/>
              <a:latin typeface="Arial" pitchFamily="34" charset="0"/>
              <a:ea typeface="+mn-ea"/>
              <a:cs typeface="+mn-cs"/>
            </a:endParaRPr>
          </a:p>
          <a:p>
            <a:endParaRPr lang="en-GB" sz="1000" kern="1200" baseline="0" dirty="0">
              <a:solidFill>
                <a:schemeClr val="tx1"/>
              </a:solidFill>
              <a:effectLst/>
              <a:latin typeface="Arial" pitchFamily="34" charset="0"/>
              <a:ea typeface="+mn-ea"/>
              <a:cs typeface="+mn-cs"/>
            </a:endParaRPr>
          </a:p>
          <a:p>
            <a:endParaRPr lang="en-GB"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Annex 11. A lot of it is not </a:t>
            </a:r>
            <a:r>
              <a:rPr lang="en-GB" sz="1000" kern="1200" baseline="0" dirty="0" err="1">
                <a:solidFill>
                  <a:schemeClr val="tx1"/>
                </a:solidFill>
                <a:effectLst/>
                <a:latin typeface="Arial" pitchFamily="34" charset="0"/>
                <a:ea typeface="+mn-ea"/>
                <a:cs typeface="+mn-cs"/>
              </a:rPr>
              <a:t>directy</a:t>
            </a:r>
            <a:r>
              <a:rPr lang="en-GB" sz="1000" kern="1200" baseline="0" dirty="0">
                <a:solidFill>
                  <a:schemeClr val="tx1"/>
                </a:solidFill>
                <a:effectLst/>
                <a:latin typeface="Arial" pitchFamily="34" charset="0"/>
                <a:ea typeface="+mn-ea"/>
                <a:cs typeface="+mn-cs"/>
              </a:rPr>
              <a:t> BS related so here I’ve copied just what makes the most direct links with BS.</a:t>
            </a:r>
          </a:p>
          <a:p>
            <a:endParaRPr lang="en-GB"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At EU level, a listing process of non-cooperative (third country) tax jurisdictions is underway. A first list is envisaged by the end of 2017. This listing is based on a three step process of a scoreboard exercise, a screening process including a dialogue and the final listing. This process is conducted as an intergovernmental activity of EU Member States in the Council in relation to tax policy. At the Commission, DG TAXUD is in the lead.</a:t>
            </a:r>
          </a:p>
          <a:p>
            <a:r>
              <a:rPr lang="en-GB" sz="1000" kern="1200" baseline="0" dirty="0">
                <a:solidFill>
                  <a:schemeClr val="tx1"/>
                </a:solidFill>
                <a:effectLst/>
                <a:latin typeface="Arial" pitchFamily="34" charset="0"/>
                <a:ea typeface="+mn-ea"/>
                <a:cs typeface="+mn-cs"/>
              </a:rPr>
              <a:t>When it comes to Anti-Money Laundering, it is necessary to follow closely the work by the Financial Action Task Force (FATF) and whether the country concerned is willing and able to implement the FATF recommendations and reforms. At EU level, listing under the FATF is in essence the trigger to be listed as well under the EU Anti-Money Laundering Directive. DG JUST, as the responsible line DG, is periodically producing updated briefings and lines to take for Delegations concerned, in collaboration with EEAS, DEVCO and NEAR. </a:t>
            </a:r>
          </a:p>
          <a:p>
            <a:r>
              <a:rPr lang="en-GB" sz="1000" kern="1200" baseline="0" dirty="0">
                <a:solidFill>
                  <a:schemeClr val="tx1"/>
                </a:solidFill>
                <a:effectLst/>
                <a:latin typeface="Arial" pitchFamily="34" charset="0"/>
                <a:ea typeface="+mn-ea"/>
                <a:cs typeface="+mn-cs"/>
              </a:rPr>
              <a:t>The listing process is highly sensitive as it may have important implications on the EU external assistance, including budget support. Close monitoring is required and any concerns should be highlighted in the relevant analytical and reporting tools such as the Risk Management Framework, PFM reporting and the assessment of the PFM and Macro eligibility criteria. Mitigating measures should be envisaged, including policy and political dialogue, technical assistance and strengthening institutions. </a:t>
            </a:r>
          </a:p>
          <a:p>
            <a:r>
              <a:rPr lang="en-GB" sz="1000" kern="1200" baseline="0" dirty="0">
                <a:solidFill>
                  <a:schemeClr val="tx1"/>
                </a:solidFill>
                <a:effectLst/>
                <a:latin typeface="Arial" pitchFamily="34" charset="0"/>
                <a:ea typeface="+mn-ea"/>
                <a:cs typeface="+mn-cs"/>
              </a:rPr>
              <a:t>Among the means to fight international tax evasion, specific attention should also be given to the implementation of international standards for transparency and the exchange of information under the umbrella of the Global Forum on Transparency and Exchange of Information for Tax Purposes. The implementation of this standard contributes to providing tax administrations with a much more comprehensive picture of the full spectrum of their taxpayers' international activities. This enables them to enforce their own tax laws and address public concerns about the fairness and equity of the international tax system.</a:t>
            </a:r>
            <a:r>
              <a:rPr lang="en-GB" dirty="0">
                <a:effectLst/>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Part of the domestic revenue mobilisation challenge is linked to the gap between the tax due under an optimal tax policy and that due under current tax policy. The focus is on tax policies to broaden the tax base where appropriate, close loopholes and fight tax avoidance. Closing this part of the tax gap requires an in-depth analysis of tax policies. The IMF is developing a Tax Policy Assessment Framework (IMF TPAF). It currently already produces the </a:t>
            </a:r>
            <a:r>
              <a:rPr lang="en-GB" sz="1000" kern="1200" baseline="0" dirty="0" err="1">
                <a:solidFill>
                  <a:schemeClr val="tx1"/>
                </a:solidFill>
                <a:effectLst/>
                <a:latin typeface="Arial" pitchFamily="34" charset="0"/>
                <a:ea typeface="+mn-ea"/>
                <a:cs typeface="+mn-cs"/>
              </a:rPr>
              <a:t>The</a:t>
            </a:r>
            <a:r>
              <a:rPr lang="en-GB" sz="1000" kern="1200" baseline="0" dirty="0">
                <a:solidFill>
                  <a:schemeClr val="tx1"/>
                </a:solidFill>
                <a:effectLst/>
                <a:latin typeface="Arial" pitchFamily="34" charset="0"/>
                <a:ea typeface="+mn-ea"/>
                <a:cs typeface="+mn-cs"/>
              </a:rPr>
              <a:t> Revenue Administration Gap Analysis Program (RA-GAP) assists revenue administrations in monitoring taxpayer compliance through tax gap analysis for VAT or excise; and the RA-FIT/ ISORA is a data-gathering initiative designed to collect tax and customs information. The data gathered include both quantitative and qualitative information and encompass a mixture of tax administration baseline and profile data, inputs, and performance-related data.</a:t>
            </a:r>
          </a:p>
          <a:p>
            <a:endParaRPr lang="en-GB"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These issues are all the more important when they concern the natural resource sector. Revenues from extractive industries (oil, gas, mining and forestry) have important macroeconomic and fiscal implications, since they generally account for over half of government revenue in petroleum-rich countries and for over 20% in mining countries. Most countries have adopted special fiscal regimes for the natural resource sector, which is dominated by a few multinational enterprises. </a:t>
            </a:r>
          </a:p>
          <a:p>
            <a:r>
              <a:rPr lang="en-GB" sz="1000" kern="1200" baseline="0" dirty="0">
                <a:solidFill>
                  <a:schemeClr val="tx1"/>
                </a:solidFill>
                <a:effectLst/>
                <a:latin typeface="Arial" pitchFamily="34" charset="0"/>
                <a:ea typeface="+mn-ea"/>
                <a:cs typeface="+mn-cs"/>
              </a:rPr>
              <a:t>Economic constraints are typically linked to a narrow tax base, to a high proportion of the population living in poverty, to a large portion of the economic activity in the informal and agricultural sectors, to a heavy dependence on natural resources and to tax rules aimed to attract investors with little justification. These result in substantial amounts of domestic revenue given away by governments in the form of tax incentives (also called tax expenditures). Such incentives, when poorly designed, are ineffective, inefficient and linked to abuse and corruption. </a:t>
            </a:r>
          </a:p>
          <a:p>
            <a:r>
              <a:rPr lang="en-GB" sz="1000" kern="1200" baseline="0" dirty="0">
                <a:solidFill>
                  <a:schemeClr val="tx1"/>
                </a:solidFill>
                <a:effectLst/>
                <a:latin typeface="Arial" pitchFamily="34" charset="0"/>
                <a:ea typeface="+mn-ea"/>
                <a:cs typeface="+mn-cs"/>
              </a:rPr>
              <a:t>Closing this administration part of the tax gap requires an in-depth analysis. The Tax administration diagnostic assessment tool (TADAT) is the dedicated tool for such an analysis</a:t>
            </a:r>
          </a:p>
          <a:p>
            <a:br>
              <a:rPr lang="en-GB" sz="1000" kern="1200" baseline="0" dirty="0">
                <a:solidFill>
                  <a:schemeClr val="tx1"/>
                </a:solidFill>
                <a:effectLst/>
                <a:latin typeface="Arial" pitchFamily="34" charset="0"/>
                <a:ea typeface="+mn-ea"/>
                <a:cs typeface="+mn-cs"/>
              </a:rPr>
            </a:br>
            <a:r>
              <a:rPr lang="en-GB" sz="1000" kern="1200" baseline="0" dirty="0">
                <a:solidFill>
                  <a:schemeClr val="tx1"/>
                </a:solidFill>
                <a:effectLst/>
                <a:latin typeface="Arial" pitchFamily="34" charset="0"/>
                <a:ea typeface="+mn-ea"/>
                <a:cs typeface="+mn-cs"/>
              </a:rPr>
              <a:t>See section 3 Annex 11 for the third block on how to promote DRM in BS.</a:t>
            </a:r>
            <a:r>
              <a:rPr lang="en-GB" dirty="0">
                <a:effectLst/>
              </a:rPr>
              <a:t> </a:t>
            </a:r>
            <a:endParaRPr lang="en-GB" sz="1000" kern="1200" baseline="0" dirty="0">
              <a:solidFill>
                <a:schemeClr val="tx1"/>
              </a:solidFill>
              <a:effectLst/>
              <a:latin typeface="Arial" pitchFamily="34" charset="0"/>
              <a:ea typeface="+mn-ea"/>
              <a:cs typeface="+mn-cs"/>
            </a:endParaRPr>
          </a:p>
          <a:p>
            <a:endParaRPr lang="en-GB" sz="1000" kern="1200" baseline="0" dirty="0">
              <a:solidFill>
                <a:schemeClr val="tx1"/>
              </a:solidFill>
              <a:effectLst/>
              <a:latin typeface="Arial" pitchFamily="34" charset="0"/>
              <a:ea typeface="+mn-ea"/>
              <a:cs typeface="+mn-cs"/>
            </a:endParaRPr>
          </a:p>
          <a:p>
            <a:pPr>
              <a:buFont typeface="Arial" pitchFamily="34" charset="0"/>
              <a:buNone/>
            </a:pPr>
            <a:endParaRPr lang="en-GB" noProof="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123530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baseline="0" dirty="0">
                <a:solidFill>
                  <a:schemeClr val="tx1"/>
                </a:solidFill>
                <a:effectLst/>
                <a:latin typeface="Arial" pitchFamily="34" charset="0"/>
                <a:ea typeface="+mn-ea"/>
                <a:cs typeface="+mn-cs"/>
              </a:rPr>
              <a:t>See Annex 11. Note that a substantial part is not BS related, but </a:t>
            </a:r>
            <a:r>
              <a:rPr lang="en-GB" sz="1000" kern="1200" baseline="0" dirty="0" err="1">
                <a:solidFill>
                  <a:schemeClr val="tx1"/>
                </a:solidFill>
                <a:effectLst/>
                <a:latin typeface="Arial" pitchFamily="34" charset="0"/>
                <a:ea typeface="+mn-ea"/>
                <a:cs typeface="+mn-cs"/>
              </a:rPr>
              <a:t>explainatory</a:t>
            </a:r>
            <a:r>
              <a:rPr lang="en-GB" sz="1000" kern="1200" baseline="0" dirty="0">
                <a:solidFill>
                  <a:schemeClr val="tx1"/>
                </a:solidFill>
                <a:effectLst/>
                <a:latin typeface="Arial" pitchFamily="34" charset="0"/>
                <a:ea typeface="+mn-ea"/>
                <a:cs typeface="+mn-cs"/>
              </a:rPr>
              <a:t> general text</a:t>
            </a:r>
          </a:p>
          <a:p>
            <a:endParaRPr lang="en-GB"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At EU level, a listing process of non-cooperative (third country) tax jurisdictions is underway. A first list is envisaged by the end of 2017. This listing is based on a three step process of a scoreboard exercise, a screening process including a dialogue and the final listing. This process is conducted as an intergovernmental activity of EU Member States in the Council in relation to tax policy. At the Commission, DG TAXUD is in the lead.</a:t>
            </a:r>
          </a:p>
          <a:p>
            <a:r>
              <a:rPr lang="en-GB" sz="1000" kern="1200" baseline="0" dirty="0">
                <a:solidFill>
                  <a:schemeClr val="tx1"/>
                </a:solidFill>
                <a:effectLst/>
                <a:latin typeface="Arial" pitchFamily="34" charset="0"/>
                <a:ea typeface="+mn-ea"/>
                <a:cs typeface="+mn-cs"/>
              </a:rPr>
              <a:t>When it comes to Anti-Money Laundering, it is necessary to follow closely the work by the Financial Action Task Force (FATF) and whether the country concerned is willing and able to implement the FATF recommendations and reforms. At EU level, listing under the FATF is in essence the trigger to be listed as well under the EU Anti-Money Laundering Directive. DG JUST, as the responsible line DG, is periodically producing updated briefings and lines to take for Delegations concerned, in collaboration with EEAS, DEVCO and NEAR. </a:t>
            </a:r>
          </a:p>
          <a:p>
            <a:r>
              <a:rPr lang="en-GB" sz="1000" kern="1200" baseline="0" dirty="0">
                <a:solidFill>
                  <a:schemeClr val="tx1"/>
                </a:solidFill>
                <a:effectLst/>
                <a:latin typeface="Arial" pitchFamily="34" charset="0"/>
                <a:ea typeface="+mn-ea"/>
                <a:cs typeface="+mn-cs"/>
              </a:rPr>
              <a:t>The listing process is highly sensitive as it may have important implications on the EU external assistance, including budget support. Close monitoring is required and any concerns should be highlighted in the relevant analytical and reporting tools such as the Risk Management Framework, PFM reporting and the assessment of the PFM and Macro eligibility criteria. Mitigating measures should be envisaged, including policy and political dialogue, technical assistance and strengthening institutions. </a:t>
            </a:r>
          </a:p>
          <a:p>
            <a:r>
              <a:rPr lang="en-GB" sz="1000" kern="1200" baseline="0" dirty="0">
                <a:solidFill>
                  <a:schemeClr val="tx1"/>
                </a:solidFill>
                <a:effectLst/>
                <a:latin typeface="Arial" pitchFamily="34" charset="0"/>
                <a:ea typeface="+mn-ea"/>
                <a:cs typeface="+mn-cs"/>
              </a:rPr>
              <a:t>Among the means to fight international tax evasion, specific attention should also be given to the implementation of international standards for transparency and the exchange of information under the umbrella of the Global Forum on Transparency and Exchange of Information for Tax Purposes. The implementation of this standard contributes to providing tax administrations with a much more comprehensive picture of the full spectrum of their taxpayers' international activities. This enables them to enforce their own tax laws and address public concerns about the fairness and equity of the international tax system.</a:t>
            </a:r>
            <a:r>
              <a:rPr lang="en-GB" dirty="0">
                <a:effectLst/>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Part of the domestic revenue mobilisation challenge is linked to the gap between the tax due under an optimal tax policy and that due under current tax policy. The focus is on tax policies to broaden the tax base where appropriate, close loopholes and fight tax avoidance. Closing this part of the tax gap requires an in-depth analysis of tax policies. The IMF is developing a Tax Policy Assessment Framework (IMF TPAF). It currently already produces the </a:t>
            </a:r>
            <a:r>
              <a:rPr lang="en-GB" sz="1000" kern="1200" baseline="0" dirty="0" err="1">
                <a:solidFill>
                  <a:schemeClr val="tx1"/>
                </a:solidFill>
                <a:effectLst/>
                <a:latin typeface="Arial" pitchFamily="34" charset="0"/>
                <a:ea typeface="+mn-ea"/>
                <a:cs typeface="+mn-cs"/>
              </a:rPr>
              <a:t>The</a:t>
            </a:r>
            <a:r>
              <a:rPr lang="en-GB" sz="1000" kern="1200" baseline="0" dirty="0">
                <a:solidFill>
                  <a:schemeClr val="tx1"/>
                </a:solidFill>
                <a:effectLst/>
                <a:latin typeface="Arial" pitchFamily="34" charset="0"/>
                <a:ea typeface="+mn-ea"/>
                <a:cs typeface="+mn-cs"/>
              </a:rPr>
              <a:t> Revenue Administration Gap Analysis Program (RA-GAP) assists revenue administrations in monitoring taxpayer compliance through tax gap analysis for VAT or excise; and the RA-FIT/ ISORA is a data-gathering initiative designed to collect tax and customs information. The data gathered include both quantitative and qualitative information and encompass a mixture of tax administration baseline and profile data, inputs, and performance-related data.</a:t>
            </a:r>
          </a:p>
          <a:p>
            <a:endParaRPr lang="en-GB"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These issues are all the more important when they concern the natural resource sector. Revenues from extractive industries (oil, gas, mining and forestry) have important macroeconomic and fiscal implications, since they generally account for over half of government revenue in petroleum-rich countries and for over 20% in mining countries. Most countries have adopted special fiscal regimes for the natural resource sector, which is dominated by a few multinational enterprises. </a:t>
            </a:r>
          </a:p>
          <a:p>
            <a:r>
              <a:rPr lang="en-GB" sz="1000" kern="1200" baseline="0" dirty="0">
                <a:solidFill>
                  <a:schemeClr val="tx1"/>
                </a:solidFill>
                <a:effectLst/>
                <a:latin typeface="Arial" pitchFamily="34" charset="0"/>
                <a:ea typeface="+mn-ea"/>
                <a:cs typeface="+mn-cs"/>
              </a:rPr>
              <a:t>Economic constraints are typically linked to a narrow tax base, to a high proportion of the population living in poverty, to a large portion of the economic activity in the informal and agricultural sectors, to a heavy dependence on natural resources and to tax rules aimed to attract investors with little justification. These result in substantial amounts of domestic revenue given away by governments in the form of tax incentives (also called tax expenditures). Such incentives, when poorly designed, are ineffective, inefficient and linked to abuse and corruption. </a:t>
            </a:r>
          </a:p>
          <a:p>
            <a:r>
              <a:rPr lang="en-GB" sz="1000" kern="1200" baseline="0" dirty="0">
                <a:solidFill>
                  <a:schemeClr val="tx1"/>
                </a:solidFill>
                <a:effectLst/>
                <a:latin typeface="Arial" pitchFamily="34" charset="0"/>
                <a:ea typeface="+mn-ea"/>
                <a:cs typeface="+mn-cs"/>
              </a:rPr>
              <a:t>Closing this administration part of the tax gap requires an in-depth analysis. The Tax administration diagnostic assessment tool (TADAT) is the dedicated tool for such an analysis</a:t>
            </a:r>
          </a:p>
          <a:p>
            <a:br>
              <a:rPr lang="en-GB" sz="1000" kern="1200" baseline="0" dirty="0">
                <a:solidFill>
                  <a:schemeClr val="tx1"/>
                </a:solidFill>
                <a:effectLst/>
                <a:latin typeface="Arial" pitchFamily="34" charset="0"/>
                <a:ea typeface="+mn-ea"/>
                <a:cs typeface="+mn-cs"/>
              </a:rPr>
            </a:br>
            <a:r>
              <a:rPr lang="en-GB" sz="1000" kern="1200" baseline="0" dirty="0">
                <a:solidFill>
                  <a:schemeClr val="tx1"/>
                </a:solidFill>
                <a:effectLst/>
                <a:latin typeface="Arial" pitchFamily="34" charset="0"/>
                <a:ea typeface="+mn-ea"/>
                <a:cs typeface="+mn-cs"/>
              </a:rPr>
              <a:t>See section 3 Annex 11 for the third block on how to promote DRM in BS.</a:t>
            </a:r>
            <a:r>
              <a:rPr lang="en-GB" dirty="0">
                <a:effectLst/>
              </a:rPr>
              <a:t> </a:t>
            </a:r>
            <a:endParaRPr lang="en-GB" sz="1000" kern="1200" baseline="0" dirty="0">
              <a:solidFill>
                <a:schemeClr val="tx1"/>
              </a:solidFill>
              <a:effectLst/>
              <a:latin typeface="Arial" pitchFamily="34" charset="0"/>
              <a:ea typeface="+mn-ea"/>
              <a:cs typeface="+mn-cs"/>
            </a:endParaRPr>
          </a:p>
          <a:p>
            <a:endParaRPr lang="en-GB" sz="1000" kern="1200" baseline="0" dirty="0">
              <a:solidFill>
                <a:schemeClr val="tx1"/>
              </a:solidFill>
              <a:effectLst/>
              <a:latin typeface="Arial" pitchFamily="34" charset="0"/>
              <a:ea typeface="+mn-ea"/>
              <a:cs typeface="+mn-cs"/>
            </a:endParaRPr>
          </a:p>
          <a:p>
            <a:pPr>
              <a:buFont typeface="Arial" pitchFamily="34" charset="0"/>
              <a:buNone/>
            </a:pPr>
            <a:endParaRPr lang="en-GB" noProof="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30259401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spcBef>
                <a:spcPct val="0"/>
              </a:spcBef>
            </a:pPr>
            <a:r>
              <a:rPr lang="en-GB" dirty="0">
                <a:latin typeface="Arial" pitchFamily="34" charset="0"/>
              </a:rPr>
              <a:t>Need to do this bilingually! Presume you will explain all these, especially the real sector (I have always found that people get confused about ‘real’…</a:t>
            </a:r>
          </a:p>
          <a:p>
            <a:pPr eaLnBrk="1" hangingPunct="1">
              <a:spcBef>
                <a:spcPct val="0"/>
              </a:spcBef>
            </a:pPr>
            <a:endParaRPr lang="en-GB" dirty="0">
              <a:latin typeface="Arial" pitchFamily="34" charset="0"/>
            </a:endParaRPr>
          </a:p>
          <a:p>
            <a:pPr eaLnBrk="1" hangingPunct="1">
              <a:spcBef>
                <a:spcPct val="0"/>
              </a:spcBef>
            </a:pPr>
            <a:r>
              <a:rPr lang="en-US" dirty="0">
                <a:latin typeface="Arial" pitchFamily="34" charset="0"/>
              </a:rPr>
              <a:t>Links between identified imbalances and policy responses.</a:t>
            </a:r>
          </a:p>
          <a:p>
            <a:pPr eaLnBrk="1" hangingPunct="1">
              <a:spcBef>
                <a:spcPct val="0"/>
              </a:spcBef>
            </a:pPr>
            <a:r>
              <a:rPr lang="en-US" dirty="0">
                <a:latin typeface="Arial" pitchFamily="34" charset="0"/>
              </a:rPr>
              <a:t>Fiscal policies : overall revenue and expenditure level, financing of the deficit, debt sustainability, sector allocation of resources, etc.</a:t>
            </a:r>
          </a:p>
          <a:p>
            <a:pPr eaLnBrk="1" hangingPunct="1">
              <a:spcBef>
                <a:spcPct val="0"/>
              </a:spcBef>
            </a:pPr>
            <a:r>
              <a:rPr lang="en-US" dirty="0">
                <a:latin typeface="Arial" pitchFamily="34" charset="0"/>
              </a:rPr>
              <a:t>Monetary policies: control of inflation, increase supply of money, supervision of banks. </a:t>
            </a:r>
          </a:p>
          <a:p>
            <a:pPr eaLnBrk="1" hangingPunct="1">
              <a:spcBef>
                <a:spcPct val="0"/>
              </a:spcBef>
            </a:pPr>
            <a:r>
              <a:rPr lang="en-US" dirty="0">
                <a:latin typeface="Arial" pitchFamily="34" charset="0"/>
              </a:rPr>
              <a:t>Balance of payments: exchange rate policies, external debts, foreign exchange reserves.</a:t>
            </a:r>
          </a:p>
          <a:p>
            <a:pPr eaLnBrk="1" hangingPunct="1">
              <a:spcBef>
                <a:spcPct val="0"/>
              </a:spcBef>
            </a:pPr>
            <a:r>
              <a:rPr lang="en-US" dirty="0">
                <a:latin typeface="Arial" pitchFamily="34" charset="0"/>
              </a:rPr>
              <a:t>Policies to promote economic growth and restructuring the economy.</a:t>
            </a:r>
          </a:p>
          <a:p>
            <a:pPr eaLnBrk="1" hangingPunct="1">
              <a:spcBef>
                <a:spcPct val="0"/>
              </a:spcBef>
            </a:pPr>
            <a:endParaRPr lang="en-GB" dirty="0">
              <a:latin typeface="Arial" pitchFamily="34" charset="0"/>
            </a:endParaRPr>
          </a:p>
          <a:p>
            <a:pPr eaLnBrk="1" hangingPunct="1">
              <a:spcBef>
                <a:spcPct val="0"/>
              </a:spcBef>
            </a:pPr>
            <a:endParaRPr lang="en-GB" dirty="0">
              <a:latin typeface="Arial" pitchFamily="34" charset="0"/>
            </a:endParaRPr>
          </a:p>
          <a:p>
            <a:pPr eaLnBrk="1" hangingPunct="1">
              <a:spcBef>
                <a:spcPct val="0"/>
              </a:spcBef>
            </a:pPr>
            <a:endParaRPr lang="en-GB" dirty="0">
              <a:latin typeface="Arial" pitchFamily="34" charset="0"/>
            </a:endParaRPr>
          </a:p>
          <a:p>
            <a:pPr eaLnBrk="1" hangingPunct="1">
              <a:spcBef>
                <a:spcPct val="0"/>
              </a:spcBef>
            </a:pPr>
            <a:endParaRPr lang="en-GB" dirty="0">
              <a:latin typeface="Arial" pitchFamily="34" charset="0"/>
            </a:endParaRPr>
          </a:p>
          <a:p>
            <a:pPr eaLnBrk="1" hangingPunct="1">
              <a:spcBef>
                <a:spcPct val="0"/>
              </a:spcBef>
            </a:pPr>
            <a:endParaRPr lang="en-US" dirty="0">
              <a:latin typeface="Arial" pitchFamily="34" charset="0"/>
            </a:endParaRPr>
          </a:p>
          <a:p>
            <a:endParaRPr lang="en-US" dirty="0">
              <a:latin typeface="Arial" pitchFamily="34" charset="0"/>
            </a:endParaRPr>
          </a:p>
          <a:p>
            <a:r>
              <a:rPr lang="en-US" dirty="0">
                <a:latin typeface="Arial" pitchFamily="34" charset="0"/>
              </a:rPr>
              <a:t>4 entities to be balanced!</a:t>
            </a:r>
          </a:p>
          <a:p>
            <a:endParaRPr lang="en-US" dirty="0">
              <a:latin typeface="Arial" pitchFamily="34" charset="0"/>
            </a:endParaRPr>
          </a:p>
          <a:p>
            <a:r>
              <a:rPr lang="en-US" dirty="0">
                <a:latin typeface="Arial" pitchFamily="34" charset="0"/>
              </a:rPr>
              <a:t>Public Sector: Table of Fiscal Operations </a:t>
            </a:r>
            <a:r>
              <a:rPr lang="en-US" dirty="0">
                <a:latin typeface="Arial" pitchFamily="34" charset="0"/>
                <a:sym typeface="Wingdings" panose="05000000000000000000" pitchFamily="2" charset="2"/>
              </a:rPr>
              <a:t> Public Money!</a:t>
            </a:r>
            <a:endParaRPr lang="en-US" dirty="0">
              <a:latin typeface="Arial" pitchFamily="34" charset="0"/>
            </a:endParaRPr>
          </a:p>
          <a:p>
            <a:endParaRPr lang="en-US" dirty="0">
              <a:latin typeface="Arial" pitchFamily="34" charset="0"/>
            </a:endParaRPr>
          </a:p>
          <a:p>
            <a:r>
              <a:rPr lang="en-US" dirty="0">
                <a:latin typeface="Arial" pitchFamily="34" charset="0"/>
              </a:rPr>
              <a:t>Real</a:t>
            </a:r>
            <a:r>
              <a:rPr lang="en-US" baseline="0" dirty="0">
                <a:latin typeface="Arial" pitchFamily="34" charset="0"/>
              </a:rPr>
              <a:t> Sector: Private Sector produced products and services</a:t>
            </a:r>
          </a:p>
          <a:p>
            <a:endParaRPr lang="en-US" baseline="0" dirty="0">
              <a:latin typeface="Arial" pitchFamily="34" charset="0"/>
            </a:endParaRPr>
          </a:p>
          <a:p>
            <a:r>
              <a:rPr lang="en-US" baseline="0" dirty="0">
                <a:latin typeface="Arial" pitchFamily="34" charset="0"/>
              </a:rPr>
              <a:t>External Sector: Sector Trade</a:t>
            </a:r>
          </a:p>
          <a:p>
            <a:endParaRPr lang="en-US" baseline="0" dirty="0">
              <a:latin typeface="Arial" pitchFamily="34" charset="0"/>
            </a:endParaRPr>
          </a:p>
          <a:p>
            <a:r>
              <a:rPr lang="en-US" baseline="0" dirty="0">
                <a:latin typeface="Arial" pitchFamily="34" charset="0"/>
              </a:rPr>
              <a:t>Monetary Sector: M1-M3 </a:t>
            </a:r>
            <a:endParaRPr lang="en-US" dirty="0">
              <a:latin typeface="Arial" pitchFamily="34"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17</a:t>
            </a:fld>
            <a:endParaRPr lang="en-GB"/>
          </a:p>
        </p:txBody>
      </p:sp>
    </p:spTree>
    <p:extLst>
      <p:ext uri="{BB962C8B-B14F-4D97-AF65-F5344CB8AC3E}">
        <p14:creationId xmlns:p14="http://schemas.microsoft.com/office/powerpoint/2010/main" val="1373962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18</a:t>
            </a:fld>
            <a:endParaRPr lang="en-GB"/>
          </a:p>
        </p:txBody>
      </p:sp>
    </p:spTree>
    <p:extLst>
      <p:ext uri="{BB962C8B-B14F-4D97-AF65-F5344CB8AC3E}">
        <p14:creationId xmlns:p14="http://schemas.microsoft.com/office/powerpoint/2010/main" val="3797299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3543925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Calibri"/>
                <a:ea typeface="+mn-ea"/>
                <a:cs typeface="Calibri"/>
              </a:rPr>
              <a:t>Note that the Citizens Budget is NEW as compared to the 2012 Guidelines!!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kern="1200" baseline="0" dirty="0">
              <a:solidFill>
                <a:schemeClr val="tx1"/>
              </a:solidFill>
              <a:effectLst/>
              <a:latin typeface="Calibri"/>
              <a:ea typeface="+mn-ea"/>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Calibri"/>
                <a:ea typeface="+mn-ea"/>
                <a:cs typeface="Calibri"/>
              </a:rPr>
              <a:t>For Transparency it should be underlined that it is closely related to PFM monitoring, though it is a distinct eligibility criterion.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kern="1200" baseline="0" dirty="0">
              <a:solidFill>
                <a:schemeClr val="tx1"/>
              </a:solidFill>
              <a:effectLst/>
              <a:latin typeface="Calibri"/>
              <a:ea typeface="+mn-ea"/>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Calibri"/>
                <a:ea typeface="+mn-ea"/>
                <a:cs typeface="Calibri"/>
              </a:rPr>
              <a:t>Reminder from beginning: </a:t>
            </a:r>
            <a:r>
              <a:rPr lang="en-GB" sz="1000" dirty="0">
                <a:solidFill>
                  <a:schemeClr val="accent6"/>
                </a:solidFill>
                <a:latin typeface="Calibri"/>
                <a:cs typeface="Calibri"/>
              </a:rPr>
              <a:t>Full disclosure of all relevant fiscal information in a timely and systematic manner = a prerequisite for domestic accountability</a:t>
            </a:r>
            <a:endParaRPr lang="en-GB" sz="1000" b="1" dirty="0">
              <a:solidFill>
                <a:schemeClr val="accent6"/>
              </a:solidFill>
              <a:latin typeface="Calibri"/>
              <a:cs typeface="Calibri"/>
            </a:endParaRPr>
          </a:p>
          <a:p>
            <a:endParaRPr lang="en-GB" sz="1000" kern="1200" baseline="0" dirty="0">
              <a:solidFill>
                <a:schemeClr val="tx1"/>
              </a:solidFill>
              <a:effectLst/>
              <a:latin typeface="Calibri"/>
              <a:ea typeface="+mn-ea"/>
              <a:cs typeface="Calibri"/>
            </a:endParaRPr>
          </a:p>
          <a:p>
            <a:r>
              <a:rPr lang="en-GB" sz="1000" kern="1200" baseline="0" dirty="0">
                <a:solidFill>
                  <a:schemeClr val="tx1"/>
                </a:solidFill>
                <a:effectLst/>
                <a:latin typeface="Calibri"/>
                <a:ea typeface="+mn-ea"/>
                <a:cs typeface="Calibri"/>
              </a:rPr>
              <a:t>See section 4.1.4 and Annex 6</a:t>
            </a:r>
          </a:p>
          <a:p>
            <a:r>
              <a:rPr lang="en-GB" sz="1000" kern="1200" baseline="0" dirty="0">
                <a:solidFill>
                  <a:schemeClr val="tx1"/>
                </a:solidFill>
                <a:effectLst/>
                <a:latin typeface="Calibri"/>
                <a:ea typeface="+mn-ea"/>
                <a:cs typeface="Calibri"/>
              </a:rPr>
              <a:t>Budget transparency is defined as the full disclosure of all relevant fiscal information in a timely and systematic manner. It is a key element of good governance as the public availability of comprehensive, accessible, useful, and timely budgetary information is a prerequisite for domestic accountability.</a:t>
            </a:r>
          </a:p>
          <a:p>
            <a:r>
              <a:rPr lang="en-GB" sz="1000" kern="1200" baseline="0" dirty="0">
                <a:solidFill>
                  <a:schemeClr val="tx1"/>
                </a:solidFill>
                <a:effectLst/>
                <a:latin typeface="Calibri"/>
                <a:ea typeface="+mn-ea"/>
                <a:cs typeface="Calibri"/>
              </a:rPr>
              <a:t>With more and better budgetary information, national independent oversight bodies – like parliament, Ombudspersons, supreme audit institutions as well as other stakeholders such as local authorities, civil society organisations and media – can scrutinise the budget and hold decision makers accountable for collecting and spending public funds efficiently and effectively. They can call for policy changes that improve service delivery and achieve results.</a:t>
            </a:r>
          </a:p>
          <a:p>
            <a:r>
              <a:rPr lang="en-GB" sz="1000" kern="1200" baseline="0" dirty="0">
                <a:solidFill>
                  <a:schemeClr val="tx1"/>
                </a:solidFill>
                <a:effectLst/>
                <a:latin typeface="Calibri"/>
                <a:ea typeface="+mn-ea"/>
                <a:cs typeface="Calibri"/>
              </a:rPr>
              <a:t>Budget transparency is a necessary, but not sufficient condition for the oversight and scrutiny of the budget. The systematic inclusion of actions and support measures to support national legislative and oversight bodies as well as internal control structures is instrumental to address capacity weaknesses.</a:t>
            </a:r>
          </a:p>
          <a:p>
            <a:r>
              <a:rPr lang="en-GB" sz="1000" kern="1200" baseline="0" dirty="0">
                <a:solidFill>
                  <a:schemeClr val="tx1"/>
                </a:solidFill>
                <a:effectLst/>
                <a:latin typeface="Calibri"/>
                <a:ea typeface="+mn-ea"/>
                <a:cs typeface="Calibri"/>
              </a:rPr>
              <a:t>In addition, domestic accountability mechanisms may also be strengthened by opening up policy or budget reviews, and taking a participatory approach to relevant civil society organisations. Good practices also include inviting the oversight bodies to take part in the annual reviews or to use the audit reports for the policy dialogue </a:t>
            </a:r>
          </a:p>
          <a:p>
            <a:endParaRPr lang="en-GB" sz="1000" kern="1200" baseline="0" dirty="0">
              <a:solidFill>
                <a:schemeClr val="tx1"/>
              </a:solidFill>
              <a:effectLst/>
              <a:latin typeface="Calibri"/>
              <a:ea typeface="+mn-ea"/>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b="1" kern="1200" baseline="0" dirty="0">
                <a:solidFill>
                  <a:schemeClr val="tx1"/>
                </a:solidFill>
                <a:effectLst/>
                <a:latin typeface="Calibri"/>
                <a:ea typeface="+mn-ea"/>
                <a:cs typeface="Calibri"/>
              </a:rPr>
              <a:t>The entry point </a:t>
            </a:r>
            <a:r>
              <a:rPr lang="en-GB" sz="1000" kern="1200" baseline="0" dirty="0">
                <a:solidFill>
                  <a:schemeClr val="tx1"/>
                </a:solidFill>
                <a:effectLst/>
                <a:latin typeface="Calibri"/>
                <a:ea typeface="+mn-ea"/>
                <a:cs typeface="Calibri"/>
              </a:rPr>
              <a:t>requires that the government must have published its budget within the previous or current budget cycle (either the Executive's budget proposal or the enacted budget). This information should be available to the general public in printed form or on an external website. Under certain circumstances, contract approval will depend on the commitment of the partner country to meet the entry point before the first disbursement. This needs to be reflected in the financing agreement. This rule applies to all budget support contracts.</a:t>
            </a:r>
          </a:p>
          <a:p>
            <a:r>
              <a:rPr lang="en-GB" sz="1000" b="1" kern="1200" baseline="0" dirty="0">
                <a:solidFill>
                  <a:schemeClr val="tx1"/>
                </a:solidFill>
                <a:effectLst/>
                <a:latin typeface="Calibri"/>
                <a:ea typeface="+mn-ea"/>
                <a:cs typeface="Calibri"/>
              </a:rPr>
              <a:t>During implementation:</a:t>
            </a:r>
            <a:r>
              <a:rPr lang="en-GB" sz="1000" kern="1200" baseline="0" dirty="0">
                <a:solidFill>
                  <a:schemeClr val="tx1"/>
                </a:solidFill>
                <a:effectLst/>
                <a:latin typeface="Calibri"/>
                <a:ea typeface="+mn-ea"/>
                <a:cs typeface="Calibri"/>
              </a:rPr>
              <a:t> Besides this entry point to be met before each disbursement, the Commission will assess and monitor comprehensively the progress in terms of budgetary transparency. The country needs to show satisfactory progress with regard to the baseline and medium term objectives identified.</a:t>
            </a:r>
          </a:p>
          <a:p>
            <a:r>
              <a:rPr lang="en-GB" sz="1000" kern="1200" baseline="0" dirty="0">
                <a:solidFill>
                  <a:schemeClr val="tx1"/>
                </a:solidFill>
                <a:effectLst/>
                <a:latin typeface="Calibri"/>
                <a:ea typeface="+mn-ea"/>
                <a:cs typeface="Calibri"/>
              </a:rPr>
              <a:t>Expectations in this respect need to be set and assessed according to country circumstances and be drawn from the country plans and strategies. For example, improving budget transparency and oversight may be included in the PFM reform programme of the Ministry of Finance. Finally, civil society and private sector are sometimes involved in this area, e.g. by producing easily understandable assessments of the national budget information.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Calibri"/>
                <a:ea typeface="+mn-ea"/>
                <a:cs typeface="Calibri"/>
              </a:rPr>
              <a:t>The Executive's Budget Proposal and the Year-End Report or the Audit Report are crucial for domestic accountability, as the Executive's Budget Proposal is the key document for the domestic budget debate and the Year End Report or Audit Report allows citizens to know about fiscal figures and achieved results. These dimensions of budget transparency and oversight should therefore be given priority.</a:t>
            </a:r>
          </a:p>
          <a:p>
            <a:endParaRPr lang="en-GB" sz="1000" b="1" kern="1200" baseline="0" dirty="0">
              <a:solidFill>
                <a:schemeClr val="tx1"/>
              </a:solidFill>
              <a:effectLst/>
              <a:latin typeface="Calibri"/>
              <a:ea typeface="+mn-ea"/>
              <a:cs typeface="Calibri"/>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fr-BE" sz="1000" b="1" i="1" dirty="0">
                <a:solidFill>
                  <a:srgbClr val="000000">
                    <a:lumMod val="50000"/>
                    <a:lumOff val="50000"/>
                  </a:srgbClr>
                </a:solidFill>
                <a:cs typeface="Tw Cen MT"/>
              </a:rPr>
              <a:t>NB: Relevance &amp; </a:t>
            </a:r>
            <a:r>
              <a:rPr lang="fr-BE" sz="1000" b="1" i="1" dirty="0" err="1">
                <a:solidFill>
                  <a:srgbClr val="000000">
                    <a:lumMod val="50000"/>
                    <a:lumOff val="50000"/>
                  </a:srgbClr>
                </a:solidFill>
                <a:cs typeface="Tw Cen MT"/>
              </a:rPr>
              <a:t>role</a:t>
            </a:r>
            <a:r>
              <a:rPr lang="fr-BE" sz="1000" b="1" i="1" dirty="0">
                <a:solidFill>
                  <a:srgbClr val="000000">
                    <a:lumMod val="50000"/>
                    <a:lumOff val="50000"/>
                  </a:srgbClr>
                </a:solidFill>
                <a:cs typeface="Tw Cen MT"/>
              </a:rPr>
              <a:t> of </a:t>
            </a:r>
            <a:r>
              <a:rPr lang="fr-BE" sz="1000" b="1" i="1" dirty="0" err="1">
                <a:solidFill>
                  <a:srgbClr val="000000">
                    <a:lumMod val="50000"/>
                    <a:lumOff val="50000"/>
                  </a:srgbClr>
                </a:solidFill>
                <a:cs typeface="Tw Cen MT"/>
              </a:rPr>
              <a:t>oversight</a:t>
            </a:r>
            <a:r>
              <a:rPr lang="fr-BE" sz="1000" b="1" i="1" dirty="0">
                <a:solidFill>
                  <a:srgbClr val="000000">
                    <a:lumMod val="50000"/>
                    <a:lumOff val="50000"/>
                  </a:srgbClr>
                </a:solidFill>
                <a:cs typeface="Tw Cen MT"/>
              </a:rPr>
              <a:t> bodies </a:t>
            </a:r>
            <a:r>
              <a:rPr lang="fr-BE" sz="1000" b="1" i="1" dirty="0" err="1">
                <a:solidFill>
                  <a:srgbClr val="000000">
                    <a:lumMod val="50000"/>
                    <a:lumOff val="50000"/>
                  </a:srgbClr>
                </a:solidFill>
                <a:cs typeface="Tw Cen MT"/>
              </a:rPr>
              <a:t>is</a:t>
            </a:r>
            <a:r>
              <a:rPr lang="fr-BE" sz="1000" b="1" i="1" dirty="0">
                <a:solidFill>
                  <a:srgbClr val="000000">
                    <a:lumMod val="50000"/>
                    <a:lumOff val="50000"/>
                  </a:srgbClr>
                </a:solidFill>
                <a:cs typeface="Tw Cen MT"/>
              </a:rPr>
              <a:t> </a:t>
            </a:r>
            <a:r>
              <a:rPr lang="fr-BE" sz="1000" b="1" i="1" dirty="0" err="1">
                <a:solidFill>
                  <a:srgbClr val="000000">
                    <a:lumMod val="50000"/>
                    <a:lumOff val="50000"/>
                  </a:srgbClr>
                </a:solidFill>
                <a:cs typeface="Tw Cen MT"/>
              </a:rPr>
              <a:t>examined</a:t>
            </a:r>
            <a:r>
              <a:rPr lang="fr-BE" sz="1000" b="1" i="1" dirty="0">
                <a:solidFill>
                  <a:srgbClr val="000000">
                    <a:lumMod val="50000"/>
                    <a:lumOff val="50000"/>
                  </a:srgbClr>
                </a:solidFill>
                <a:cs typeface="Tw Cen MT"/>
              </a:rPr>
              <a:t> </a:t>
            </a:r>
            <a:r>
              <a:rPr lang="fr-BE" sz="1000" b="1" i="1" dirty="0" err="1">
                <a:solidFill>
                  <a:srgbClr val="000000">
                    <a:lumMod val="50000"/>
                    <a:lumOff val="50000"/>
                  </a:srgbClr>
                </a:solidFill>
                <a:cs typeface="Tw Cen MT"/>
              </a:rPr>
              <a:t>under</a:t>
            </a:r>
            <a:r>
              <a:rPr lang="fr-BE" sz="1000" b="1" i="1" dirty="0">
                <a:solidFill>
                  <a:srgbClr val="000000">
                    <a:lumMod val="50000"/>
                    <a:lumOff val="50000"/>
                  </a:srgbClr>
                </a:solidFill>
                <a:cs typeface="Tw Cen MT"/>
              </a:rPr>
              <a:t> the PFM </a:t>
            </a:r>
            <a:r>
              <a:rPr lang="fr-BE" sz="1000" b="1" i="1" dirty="0" err="1">
                <a:solidFill>
                  <a:srgbClr val="000000">
                    <a:lumMod val="50000"/>
                    <a:lumOff val="50000"/>
                  </a:srgbClr>
                </a:solidFill>
                <a:cs typeface="Tw Cen MT"/>
              </a:rPr>
              <a:t>eligibility</a:t>
            </a:r>
            <a:r>
              <a:rPr lang="fr-BE" sz="1000" b="1" i="1" dirty="0">
                <a:solidFill>
                  <a:srgbClr val="000000">
                    <a:lumMod val="50000"/>
                    <a:lumOff val="50000"/>
                  </a:srgbClr>
                </a:solidFill>
                <a:cs typeface="Tw Cen MT"/>
              </a:rPr>
              <a:t> </a:t>
            </a:r>
            <a:r>
              <a:rPr lang="fr-BE" sz="1000" b="1" i="1" dirty="0" err="1">
                <a:solidFill>
                  <a:srgbClr val="000000">
                    <a:lumMod val="50000"/>
                    <a:lumOff val="50000"/>
                  </a:srgbClr>
                </a:solidFill>
                <a:cs typeface="Tw Cen MT"/>
              </a:rPr>
              <a:t>criteria</a:t>
            </a:r>
            <a:r>
              <a:rPr lang="fr-BE" sz="1000" b="1" i="1" dirty="0">
                <a:solidFill>
                  <a:srgbClr val="000000">
                    <a:lumMod val="50000"/>
                    <a:lumOff val="50000"/>
                  </a:srgbClr>
                </a:solidFill>
                <a:cs typeface="Tw Cen MT"/>
              </a:rPr>
              <a:t> </a:t>
            </a:r>
            <a:r>
              <a:rPr lang="fr-BE" sz="1000" b="1" i="1" dirty="0" err="1">
                <a:solidFill>
                  <a:srgbClr val="000000">
                    <a:lumMod val="50000"/>
                    <a:lumOff val="50000"/>
                  </a:srgbClr>
                </a:solidFill>
                <a:cs typeface="Tw Cen MT"/>
              </a:rPr>
              <a:t>assessment</a:t>
            </a:r>
            <a:r>
              <a:rPr lang="fr-BE" sz="1000" b="1" i="1" dirty="0">
                <a:solidFill>
                  <a:srgbClr val="000000">
                    <a:lumMod val="50000"/>
                    <a:lumOff val="50000"/>
                  </a:srgbClr>
                </a:solidFill>
                <a:cs typeface="Tw Cen MT"/>
              </a:rPr>
              <a:t> (to </a:t>
            </a:r>
            <a:r>
              <a:rPr lang="fr-BE" sz="1000" b="1" i="1" dirty="0" err="1">
                <a:solidFill>
                  <a:srgbClr val="000000">
                    <a:lumMod val="50000"/>
                    <a:lumOff val="50000"/>
                  </a:srgbClr>
                </a:solidFill>
                <a:cs typeface="Tw Cen MT"/>
              </a:rPr>
              <a:t>avoid</a:t>
            </a:r>
            <a:r>
              <a:rPr lang="fr-BE" sz="1000" b="1" i="1" dirty="0">
                <a:solidFill>
                  <a:srgbClr val="000000">
                    <a:lumMod val="50000"/>
                    <a:lumOff val="50000"/>
                  </a:srgbClr>
                </a:solidFill>
                <a:cs typeface="Tw Cen MT"/>
              </a:rPr>
              <a:t> duplication)</a:t>
            </a:r>
            <a:endParaRPr lang="en-GB" sz="1000" b="1" i="1" dirty="0">
              <a:solidFill>
                <a:srgbClr val="000000">
                  <a:lumMod val="50000"/>
                  <a:lumOff val="50000"/>
                </a:srgbClr>
              </a:solidFill>
              <a:cs typeface="Tw Cen MT"/>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kern="1200" baseline="0" dirty="0">
              <a:solidFill>
                <a:schemeClr val="tx1"/>
              </a:solidFill>
              <a:effectLst/>
              <a:latin typeface="Calibri"/>
              <a:ea typeface="+mn-ea"/>
              <a:cs typeface="Calibri"/>
            </a:endParaRPr>
          </a:p>
          <a:p>
            <a:endParaRPr lang="en-GB" sz="1000" kern="1200" baseline="0" dirty="0">
              <a:solidFill>
                <a:schemeClr val="tx1"/>
              </a:solidFill>
              <a:effectLst/>
              <a:latin typeface="Calibri"/>
              <a:ea typeface="+mn-ea"/>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1939738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Font typeface="Arial" pitchFamily="34" charset="0"/>
              <a:buNone/>
            </a:pPr>
            <a:r>
              <a:rPr lang="en-GB" noProof="0" dirty="0">
                <a:latin typeface="Calibri"/>
                <a:cs typeface="Calibri"/>
              </a:rPr>
              <a:t>Section 4.1.4 and Annex 6.</a:t>
            </a:r>
          </a:p>
          <a:p>
            <a:pPr>
              <a:buFont typeface="Arial" pitchFamily="34" charset="0"/>
              <a:buNone/>
            </a:pPr>
            <a:r>
              <a:rPr lang="en-GB" noProof="0" dirty="0">
                <a:latin typeface="Calibri"/>
                <a:cs typeface="Calibri"/>
              </a:rPr>
              <a:t>PEFA Indicators there are 7 indicators on</a:t>
            </a:r>
            <a:r>
              <a:rPr lang="en-GB" baseline="0" noProof="0" dirty="0">
                <a:latin typeface="Calibri"/>
                <a:cs typeface="Calibri"/>
              </a:rPr>
              <a:t> budget document availability (PI 6, 7, 10 and 24 to 27 new PEFA)</a:t>
            </a:r>
            <a:endParaRPr lang="en-GB" noProof="0" dirty="0">
              <a:latin typeface="Calibri"/>
              <a:cs typeface="Calibri"/>
            </a:endParaRPr>
          </a:p>
          <a:p>
            <a:pPr marL="0" marR="0" lvl="0" indent="0" algn="l" defTabSz="914400" rtl="0" eaLnBrk="1" fontAlgn="base" latinLnBrk="0" hangingPunct="1">
              <a:lnSpc>
                <a:spcPct val="100000"/>
              </a:lnSpc>
              <a:spcBef>
                <a:spcPct val="30000"/>
              </a:spcBef>
              <a:spcAft>
                <a:spcPct val="0"/>
              </a:spcAft>
              <a:buClrTx/>
              <a:buSzTx/>
              <a:buFont typeface="Arial" pitchFamily="34" charset="0"/>
              <a:buNone/>
              <a:tabLst/>
              <a:defRPr/>
            </a:pPr>
            <a:r>
              <a:rPr kumimoji="0" lang="en-US" sz="1000" b="0" i="0" u="none" strike="noStrike" kern="1200" cap="none" normalizeH="0" baseline="0" dirty="0">
                <a:ln>
                  <a:noFill/>
                </a:ln>
                <a:solidFill>
                  <a:srgbClr val="2D2D8A"/>
                </a:solidFill>
                <a:effectLst/>
                <a:latin typeface="Arial" pitchFamily="34" charset="0"/>
                <a:ea typeface="+mn-ea"/>
                <a:cs typeface="Arial" charset="0"/>
              </a:rPr>
              <a:t>Note that under certain circumstances a commitment to meet the entry point is also OK for BS approval: </a:t>
            </a:r>
            <a:r>
              <a:rPr lang="en-GB" sz="1000" kern="1200" baseline="0" dirty="0">
                <a:solidFill>
                  <a:schemeClr val="tx1"/>
                </a:solidFill>
                <a:effectLst/>
                <a:latin typeface="Arial" pitchFamily="34" charset="0"/>
                <a:ea typeface="+mn-ea"/>
                <a:cs typeface="+mn-cs"/>
              </a:rPr>
              <a:t>This then needs to be reflected in the financing agreement by setting a specific condition.</a:t>
            </a:r>
            <a:r>
              <a:rPr lang="en-GB" dirty="0">
                <a:effectLst/>
              </a:rPr>
              <a:t> </a:t>
            </a:r>
            <a:endParaRPr kumimoji="0" lang="en-US" sz="1000" b="0" i="0" u="none" strike="noStrike" kern="1200" cap="none" normalizeH="0" baseline="0" dirty="0">
              <a:ln>
                <a:noFill/>
              </a:ln>
              <a:solidFill>
                <a:srgbClr val="2D2D8A"/>
              </a:solidFill>
              <a:effectLst/>
              <a:latin typeface="Arial" pitchFamily="34" charset="0"/>
              <a:ea typeface="+mn-ea"/>
              <a:cs typeface="Arial" charset="0"/>
            </a:endParaRPr>
          </a:p>
          <a:p>
            <a:pPr>
              <a:buFont typeface="Arial" pitchFamily="34" charset="0"/>
              <a:buNone/>
            </a:pPr>
            <a:endParaRPr lang="en-GB" noProof="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438940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1502783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1618446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spcBef>
                <a:spcPts val="0"/>
              </a:spcBef>
            </a:pPr>
            <a:r>
              <a:rPr lang="en-AU" sz="1000" dirty="0">
                <a:latin typeface="Calibri"/>
                <a:cs typeface="Calibri"/>
              </a:rPr>
              <a:t>Macroeconomic stability is a prerequisite for any development policy because in case of rupture of the major macroeconomic balances (for instance impossibility to finance the deficits, or unsustainability of the deb) the shocks to the economy are such that resources cannot be allocated efficiently to growth and poverty reduction objectives; in view of the prevailing uncertainty private economic agents (enterprises and consumers) are either deprived of their resources (e.g. the pensioners in case of high inflation) or will try to send their financial assets (if they have any) abroad.</a:t>
            </a:r>
          </a:p>
          <a:p>
            <a:pPr marL="0" indent="0">
              <a:spcBef>
                <a:spcPts val="0"/>
              </a:spcBef>
            </a:pPr>
            <a:endParaRPr lang="en-AU" sz="1000" dirty="0">
              <a:latin typeface="Calibri"/>
              <a:cs typeface="Calibri"/>
            </a:endParaRPr>
          </a:p>
          <a:p>
            <a:pPr marL="0" indent="0">
              <a:spcBef>
                <a:spcPts val="0"/>
              </a:spcBef>
            </a:pPr>
            <a:r>
              <a:rPr lang="en-AU" sz="1000" dirty="0">
                <a:latin typeface="Calibri"/>
                <a:cs typeface="Calibri"/>
              </a:rPr>
              <a:t>Most important for BS is the fact that when the macroeconomic balances are disrupted the normal use of the budget to implement policies (pro poor and other) decided by the legislature and planned by the government becomes impossible as crisis management may impose budgetary cuts and cash budgeting which will completely offset the normal budgetary process.</a:t>
            </a:r>
          </a:p>
          <a:p>
            <a:pPr marL="171428" indent="-171428"/>
            <a:endParaRPr lang="en-AU" sz="900" dirty="0"/>
          </a:p>
          <a:p>
            <a:pPr marL="171428" indent="-171428"/>
            <a:endParaRPr lang="fr-BE" sz="900"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06793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Note: the medium term fiscal framework does not include donor support; the medium term expenditure framework usually does.</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3500621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See</a:t>
            </a:r>
            <a:r>
              <a:rPr lang="fr-FR" dirty="0"/>
              <a:t> Section</a:t>
            </a:r>
            <a:r>
              <a:rPr lang="fr-FR" baseline="0" dirty="0"/>
              <a:t> 4.1.2 and Annex 4</a:t>
            </a:r>
          </a:p>
          <a:p>
            <a:r>
              <a:rPr lang="fr-FR" dirty="0"/>
              <a:t>It </a:t>
            </a:r>
            <a:r>
              <a:rPr lang="fr-FR" dirty="0" err="1"/>
              <a:t>is</a:t>
            </a:r>
            <a:r>
              <a:rPr lang="fr-FR" dirty="0"/>
              <a:t> important to </a:t>
            </a:r>
            <a:r>
              <a:rPr lang="fr-FR" dirty="0" err="1"/>
              <a:t>insist</a:t>
            </a:r>
            <a:r>
              <a:rPr lang="fr-FR" dirty="0"/>
              <a:t> </a:t>
            </a:r>
            <a:r>
              <a:rPr lang="fr-FR" dirty="0" err="1"/>
              <a:t>that</a:t>
            </a:r>
            <a:r>
              <a:rPr lang="fr-FR" dirty="0"/>
              <a:t> the </a:t>
            </a:r>
            <a:r>
              <a:rPr lang="fr-FR" dirty="0" err="1"/>
              <a:t>assessment</a:t>
            </a:r>
            <a:r>
              <a:rPr lang="fr-FR" baseline="0" dirty="0"/>
              <a:t> of the </a:t>
            </a:r>
            <a:r>
              <a:rPr lang="fr-FR" baseline="0" dirty="0" err="1"/>
              <a:t>stability</a:t>
            </a:r>
            <a:r>
              <a:rPr lang="fr-FR" baseline="0" dirty="0"/>
              <a:t> of the </a:t>
            </a:r>
            <a:r>
              <a:rPr lang="fr-FR" baseline="0" dirty="0" err="1"/>
              <a:t>macroeconomic</a:t>
            </a:r>
            <a:r>
              <a:rPr lang="fr-FR" baseline="0" dirty="0"/>
              <a:t> </a:t>
            </a:r>
            <a:r>
              <a:rPr lang="fr-FR" baseline="0" dirty="0" err="1"/>
              <a:t>framework</a:t>
            </a:r>
            <a:r>
              <a:rPr lang="fr-FR" baseline="0" dirty="0"/>
              <a:t> </a:t>
            </a:r>
            <a:r>
              <a:rPr lang="fr-FR" baseline="0" dirty="0" err="1"/>
              <a:t>is</a:t>
            </a:r>
            <a:r>
              <a:rPr lang="fr-FR" baseline="0" dirty="0"/>
              <a:t> not a one shot </a:t>
            </a:r>
            <a:r>
              <a:rPr lang="fr-FR" baseline="0" dirty="0" err="1"/>
              <a:t>exercise</a:t>
            </a:r>
            <a:r>
              <a:rPr lang="fr-FR" baseline="0" dirty="0"/>
              <a:t>. It </a:t>
            </a:r>
            <a:r>
              <a:rPr lang="fr-FR" baseline="0" dirty="0" err="1"/>
              <a:t>is</a:t>
            </a:r>
            <a:r>
              <a:rPr lang="fr-FR" baseline="0" dirty="0"/>
              <a:t> a </a:t>
            </a:r>
            <a:r>
              <a:rPr lang="fr-FR" baseline="0" dirty="0" err="1"/>
              <a:t>condinuous</a:t>
            </a:r>
            <a:r>
              <a:rPr lang="fr-FR" baseline="0" dirty="0"/>
              <a:t> process </a:t>
            </a:r>
            <a:r>
              <a:rPr lang="fr-FR" baseline="0" dirty="0" err="1"/>
              <a:t>that</a:t>
            </a:r>
            <a:r>
              <a:rPr lang="fr-FR" baseline="0" dirty="0"/>
              <a:t> starts at the formulation stage of a BS programme and has to </a:t>
            </a:r>
            <a:r>
              <a:rPr lang="fr-FR" baseline="0" dirty="0" err="1"/>
              <a:t>be</a:t>
            </a:r>
            <a:r>
              <a:rPr lang="fr-FR" baseline="0" dirty="0"/>
              <a:t> </a:t>
            </a:r>
            <a:r>
              <a:rPr lang="fr-FR" baseline="0" dirty="0" err="1"/>
              <a:t>pursued</a:t>
            </a:r>
            <a:r>
              <a:rPr lang="fr-FR" baseline="0" dirty="0"/>
              <a:t> </a:t>
            </a:r>
            <a:r>
              <a:rPr lang="fr-FR" baseline="0" dirty="0" err="1"/>
              <a:t>through</a:t>
            </a:r>
            <a:r>
              <a:rPr lang="fr-FR" baseline="0" dirty="0"/>
              <a:t> the </a:t>
            </a:r>
            <a:r>
              <a:rPr lang="fr-FR" baseline="0" dirty="0" err="1"/>
              <a:t>complete</a:t>
            </a:r>
            <a:r>
              <a:rPr lang="fr-FR" baseline="0" dirty="0"/>
              <a:t> programme. </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The assessment should take into consideration that there is no 'single' stability-oriented macroeconomic policy in a given situation and that the authorities generally have to face conflicting objectives. The country context (in particular in fragile or transition situations and small island developing states), the available resources and institutional capacities to implement the macroeconomic policy and other short term social and economic priorities should be taken in account when assessing those medium term oriented efforts.</a:t>
            </a:r>
          </a:p>
          <a:p>
            <a:endParaRPr lang="fr-FR"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1638303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cs typeface="Arial" charset="0"/>
              </a:defRPr>
            </a:lvl1pPr>
            <a:lvl2pPr marL="742950" indent="-285750" defTabSz="457200" eaLnBrk="0" hangingPunct="0">
              <a:defRPr sz="1200">
                <a:solidFill>
                  <a:srgbClr val="0F5494"/>
                </a:solidFill>
                <a:latin typeface="Verdana" pitchFamily="34" charset="0"/>
                <a:cs typeface="Arial" charset="0"/>
              </a:defRPr>
            </a:lvl2pPr>
            <a:lvl3pPr marL="1143000" indent="-228600" defTabSz="457200" eaLnBrk="0" hangingPunct="0">
              <a:defRPr sz="1200">
                <a:solidFill>
                  <a:srgbClr val="0F5494"/>
                </a:solidFill>
                <a:latin typeface="Verdana" pitchFamily="34" charset="0"/>
                <a:cs typeface="Arial" charset="0"/>
              </a:defRPr>
            </a:lvl3pPr>
            <a:lvl4pPr marL="1600200" indent="-228600" defTabSz="457200" eaLnBrk="0" hangingPunct="0">
              <a:defRPr sz="1200">
                <a:solidFill>
                  <a:srgbClr val="0F5494"/>
                </a:solidFill>
                <a:latin typeface="Verdana" pitchFamily="34" charset="0"/>
                <a:cs typeface="Arial" charset="0"/>
              </a:defRPr>
            </a:lvl4pPr>
            <a:lvl5pPr marL="2057400" indent="-228600" defTabSz="457200" eaLnBrk="0" hangingPunct="0">
              <a:defRPr sz="1200">
                <a:solidFill>
                  <a:srgbClr val="0F5494"/>
                </a:solidFill>
                <a:latin typeface="Verdana" pitchFamily="34" charset="0"/>
                <a:cs typeface="Arial" charset="0"/>
              </a:defRPr>
            </a:lvl5pPr>
            <a:lvl6pPr marL="2514600" indent="-228600" defTabSz="457200" eaLnBrk="0" fontAlgn="base" hangingPunct="0">
              <a:spcBef>
                <a:spcPct val="0"/>
              </a:spcBef>
              <a:spcAft>
                <a:spcPct val="0"/>
              </a:spcAft>
              <a:defRPr sz="1200">
                <a:solidFill>
                  <a:srgbClr val="0F5494"/>
                </a:solidFill>
                <a:latin typeface="Verdana" pitchFamily="34" charset="0"/>
                <a:cs typeface="Arial" charset="0"/>
              </a:defRPr>
            </a:lvl6pPr>
            <a:lvl7pPr marL="2971800" indent="-228600" defTabSz="457200" eaLnBrk="0" fontAlgn="base" hangingPunct="0">
              <a:spcBef>
                <a:spcPct val="0"/>
              </a:spcBef>
              <a:spcAft>
                <a:spcPct val="0"/>
              </a:spcAft>
              <a:defRPr sz="1200">
                <a:solidFill>
                  <a:srgbClr val="0F5494"/>
                </a:solidFill>
                <a:latin typeface="Verdana" pitchFamily="34" charset="0"/>
                <a:cs typeface="Arial" charset="0"/>
              </a:defRPr>
            </a:lvl7pPr>
            <a:lvl8pPr marL="3429000" indent="-228600" defTabSz="457200" eaLnBrk="0" fontAlgn="base" hangingPunct="0">
              <a:spcBef>
                <a:spcPct val="0"/>
              </a:spcBef>
              <a:spcAft>
                <a:spcPct val="0"/>
              </a:spcAft>
              <a:defRPr sz="1200">
                <a:solidFill>
                  <a:srgbClr val="0F5494"/>
                </a:solidFill>
                <a:latin typeface="Verdana" pitchFamily="34" charset="0"/>
                <a:cs typeface="Arial" charset="0"/>
              </a:defRPr>
            </a:lvl8pPr>
            <a:lvl9pPr marL="3886200" indent="-228600" defTabSz="4572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4A1A3703-E2D8-4523-8438-144902B7EDC6}" type="slidenum">
              <a:rPr lang="en-GB"/>
              <a:pPr>
                <a:defRPr/>
              </a:pPr>
              <a:t>‹nr.›</a:t>
            </a:fld>
            <a:endParaRPr lang="en-GB"/>
          </a:p>
        </p:txBody>
      </p:sp>
    </p:spTree>
    <p:extLst>
      <p:ext uri="{BB962C8B-B14F-4D97-AF65-F5344CB8AC3E}">
        <p14:creationId xmlns:p14="http://schemas.microsoft.com/office/powerpoint/2010/main" val="2900077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DC71F27-4B84-46AE-8D2E-A22C0746641C}" type="slidenum">
              <a:rPr lang="en-GB"/>
              <a:pPr>
                <a:defRPr/>
              </a:pPr>
              <a:t>‹nr.›</a:t>
            </a:fld>
            <a:endParaRPr lang="en-GB"/>
          </a:p>
        </p:txBody>
      </p:sp>
    </p:spTree>
    <p:extLst>
      <p:ext uri="{BB962C8B-B14F-4D97-AF65-F5344CB8AC3E}">
        <p14:creationId xmlns:p14="http://schemas.microsoft.com/office/powerpoint/2010/main" val="4261860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8F46F0A-650A-4A74-9528-69A87E268251}" type="slidenum">
              <a:rPr lang="en-GB"/>
              <a:pPr>
                <a:defRPr/>
              </a:pPr>
              <a:t>‹nr.›</a:t>
            </a:fld>
            <a:endParaRPr lang="en-GB"/>
          </a:p>
        </p:txBody>
      </p:sp>
    </p:spTree>
    <p:extLst>
      <p:ext uri="{BB962C8B-B14F-4D97-AF65-F5344CB8AC3E}">
        <p14:creationId xmlns:p14="http://schemas.microsoft.com/office/powerpoint/2010/main" val="1282746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4D94A57-976D-412D-BD19-76538A95036C}" type="slidenum">
              <a:rPr lang="en-GB"/>
              <a:pPr>
                <a:defRPr/>
              </a:pPr>
              <a:t>‹nr.›</a:t>
            </a:fld>
            <a:endParaRPr lang="en-GB"/>
          </a:p>
        </p:txBody>
      </p:sp>
    </p:spTree>
    <p:extLst>
      <p:ext uri="{BB962C8B-B14F-4D97-AF65-F5344CB8AC3E}">
        <p14:creationId xmlns:p14="http://schemas.microsoft.com/office/powerpoint/2010/main" val="4062032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3C63514-95A0-4FA0-BBDF-D238A9931036}" type="slidenum">
              <a:rPr lang="en-GB"/>
              <a:pPr>
                <a:defRPr/>
              </a:pPr>
              <a:t>‹nr.›</a:t>
            </a:fld>
            <a:endParaRPr lang="en-GB"/>
          </a:p>
        </p:txBody>
      </p:sp>
    </p:spTree>
    <p:extLst>
      <p:ext uri="{BB962C8B-B14F-4D97-AF65-F5344CB8AC3E}">
        <p14:creationId xmlns:p14="http://schemas.microsoft.com/office/powerpoint/2010/main" val="2693405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F04D07F-267C-489E-916E-274477070761}" type="slidenum">
              <a:rPr lang="en-GB"/>
              <a:pPr>
                <a:defRPr/>
              </a:pPr>
              <a:t>‹nr.›</a:t>
            </a:fld>
            <a:endParaRPr lang="en-GB"/>
          </a:p>
        </p:txBody>
      </p:sp>
    </p:spTree>
    <p:extLst>
      <p:ext uri="{BB962C8B-B14F-4D97-AF65-F5344CB8AC3E}">
        <p14:creationId xmlns:p14="http://schemas.microsoft.com/office/powerpoint/2010/main" val="589432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B7FC9FE7-46E1-4D42-877F-355DA3DDEB21}" type="slidenum">
              <a:rPr lang="en-GB"/>
              <a:pPr>
                <a:defRPr/>
              </a:pPr>
              <a:t>‹nr.›</a:t>
            </a:fld>
            <a:endParaRPr lang="en-GB"/>
          </a:p>
        </p:txBody>
      </p:sp>
    </p:spTree>
    <p:extLst>
      <p:ext uri="{BB962C8B-B14F-4D97-AF65-F5344CB8AC3E}">
        <p14:creationId xmlns:p14="http://schemas.microsoft.com/office/powerpoint/2010/main" val="2471973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891B0AC-FC37-41B5-94E2-EF7E177FEC23}" type="slidenum">
              <a:rPr lang="en-GB"/>
              <a:pPr>
                <a:defRPr/>
              </a:pPr>
              <a:t>‹nr.›</a:t>
            </a:fld>
            <a:endParaRPr lang="en-GB"/>
          </a:p>
        </p:txBody>
      </p:sp>
    </p:spTree>
    <p:extLst>
      <p:ext uri="{BB962C8B-B14F-4D97-AF65-F5344CB8AC3E}">
        <p14:creationId xmlns:p14="http://schemas.microsoft.com/office/powerpoint/2010/main" val="4011611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C7D5076-B648-47B8-A704-DE17F0184398}" type="slidenum">
              <a:rPr lang="en-GB"/>
              <a:pPr>
                <a:defRPr/>
              </a:pPr>
              <a:t>‹nr.›</a:t>
            </a:fld>
            <a:endParaRPr lang="en-GB"/>
          </a:p>
        </p:txBody>
      </p:sp>
    </p:spTree>
    <p:extLst>
      <p:ext uri="{BB962C8B-B14F-4D97-AF65-F5344CB8AC3E}">
        <p14:creationId xmlns:p14="http://schemas.microsoft.com/office/powerpoint/2010/main" val="1029068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265E25E-350F-443B-96A0-D0D7D424EF02}" type="slidenum">
              <a:rPr lang="en-GB"/>
              <a:pPr>
                <a:defRPr/>
              </a:pPr>
              <a:t>‹nr.›</a:t>
            </a:fld>
            <a:endParaRPr lang="en-GB"/>
          </a:p>
        </p:txBody>
      </p:sp>
    </p:spTree>
    <p:extLst>
      <p:ext uri="{BB962C8B-B14F-4D97-AF65-F5344CB8AC3E}">
        <p14:creationId xmlns:p14="http://schemas.microsoft.com/office/powerpoint/2010/main" val="15108102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85EB590-18D8-4451-8401-571F86F02F4B}" type="slidenum">
              <a:rPr lang="en-GB"/>
              <a:pPr>
                <a:defRPr/>
              </a:pPr>
              <a:t>‹nr.›</a:t>
            </a:fld>
            <a:endParaRPr lang="en-GB"/>
          </a:p>
        </p:txBody>
      </p:sp>
    </p:spTree>
    <p:extLst>
      <p:ext uri="{BB962C8B-B14F-4D97-AF65-F5344CB8AC3E}">
        <p14:creationId xmlns:p14="http://schemas.microsoft.com/office/powerpoint/2010/main" val="156755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cs typeface="+mn-cs"/>
              </a:defRPr>
            </a:lvl1pPr>
          </a:lstStyle>
          <a:p>
            <a:pPr>
              <a:defRPr/>
            </a:pPr>
            <a:fld id="{365B8195-951F-40E7-8BDC-B10F0CE4AFC6}" type="slidenum">
              <a:rPr lang="en-GB"/>
              <a:pPr>
                <a:defRPr/>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extLst>
      <p:ext uri="{BB962C8B-B14F-4D97-AF65-F5344CB8AC3E}">
        <p14:creationId xmlns:p14="http://schemas.microsoft.com/office/powerpoint/2010/main" val="345165812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en-GB" sz="6000" dirty="0">
                <a:latin typeface="+mn-lt"/>
              </a:rPr>
              <a:t>Budget Support </a:t>
            </a:r>
            <a:endParaRPr lang="fr-BE" sz="6000" dirty="0">
              <a:latin typeface="+mn-lt"/>
            </a:endParaRP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defRPr/>
            </a:pPr>
            <a:r>
              <a:rPr lang="fr-BE" dirty="0">
                <a:ea typeface="+mn-ea"/>
                <a:cs typeface="+mn-cs"/>
              </a:rPr>
              <a:t>Module 2</a:t>
            </a:r>
          </a:p>
          <a:p>
            <a:pPr algn="ctr" eaLnBrk="1" hangingPunct="1">
              <a:defRPr/>
            </a:pPr>
            <a:endParaRPr lang="fr-BE" dirty="0">
              <a:ea typeface="+mn-ea"/>
              <a:cs typeface="+mn-cs"/>
            </a:endParaRPr>
          </a:p>
          <a:p>
            <a:pPr algn="ctr" eaLnBrk="1" hangingPunct="1">
              <a:defRPr/>
            </a:pPr>
            <a:r>
              <a:rPr lang="en-GB" sz="3600" dirty="0"/>
              <a:t>Eligibility criteria </a:t>
            </a:r>
            <a:endParaRPr lang="fr-BE" sz="3600" dirty="0"/>
          </a:p>
          <a:p>
            <a:pPr algn="ctr" eaLnBrk="1" hangingPunct="1">
              <a:defRPr/>
            </a:pPr>
            <a:r>
              <a:rPr lang="fr-BE" b="0" dirty="0"/>
              <a:t>(continuation) </a:t>
            </a:r>
          </a:p>
          <a:p>
            <a:pPr algn="ctr">
              <a:defRPr/>
            </a:pPr>
            <a:endParaRPr lang="fr-BE" b="0" dirty="0"/>
          </a:p>
          <a:p>
            <a:pPr algn="ctr">
              <a:defRPr/>
            </a:pPr>
            <a:endParaRPr lang="fr-BE" b="0" dirty="0"/>
          </a:p>
          <a:p>
            <a:pPr algn="ctr" eaLnBrk="1" hangingPunct="1">
              <a:defRPr/>
            </a:pPr>
            <a:endParaRPr lang="fr-BE" b="0" dirty="0">
              <a:ea typeface="+mn-ea"/>
              <a:cs typeface="+mn-cs"/>
            </a:endParaRP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924" y="1252560"/>
            <a:ext cx="7410474" cy="936625"/>
          </a:xfrm>
        </p:spPr>
        <p:txBody>
          <a:bodyPr/>
          <a:lstStyle/>
          <a:p>
            <a:pPr marL="0"/>
            <a:r>
              <a:rPr lang="en-GB" sz="2800" cap="all" dirty="0">
                <a:solidFill>
                  <a:srgbClr val="004494"/>
                </a:solidFill>
                <a:latin typeface="+mn-lt"/>
              </a:rPr>
              <a:t>Basic Economic Equilibrium model</a:t>
            </a:r>
            <a:endParaRPr lang="el-GR" sz="2800" cap="all" dirty="0">
              <a:solidFill>
                <a:srgbClr val="004494"/>
              </a:solidFill>
              <a:latin typeface="+mn-lt"/>
            </a:endParaRPr>
          </a:p>
        </p:txBody>
      </p:sp>
      <p:sp>
        <p:nvSpPr>
          <p:cNvPr id="3" name="Content Placeholder 2"/>
          <p:cNvSpPr txBox="1">
            <a:spLocks/>
          </p:cNvSpPr>
          <p:nvPr/>
        </p:nvSpPr>
        <p:spPr>
          <a:xfrm>
            <a:off x="928662" y="2189185"/>
            <a:ext cx="7355160" cy="4525963"/>
          </a:xfrm>
          <a:prstGeom prst="rect">
            <a:avLst/>
          </a:prstGeom>
        </p:spPr>
        <p:txBody>
          <a:bodyPr anchor="t"/>
          <a:lstStyle/>
          <a:p>
            <a:pPr marL="0" marR="0" lvl="0" indent="0" algn="l" defTabSz="914400" rtl="0" eaLnBrk="0" fontAlgn="base" latinLnBrk="0" hangingPunct="0">
              <a:lnSpc>
                <a:spcPct val="100000"/>
              </a:lnSpc>
              <a:spcBef>
                <a:spcPts val="0"/>
              </a:spcBef>
              <a:spcAft>
                <a:spcPts val="1200"/>
              </a:spcAft>
              <a:buClr>
                <a:srgbClr val="FFFFFF"/>
              </a:buClr>
              <a:buSzTx/>
              <a:buFontTx/>
              <a:buNone/>
              <a:tabLst/>
              <a:defRPr/>
            </a:pPr>
            <a:r>
              <a:rPr kumimoji="0" lang="en-GB" sz="2400" b="0" i="0" u="none" strike="noStrike" kern="0" cap="none" spc="0" normalizeH="0" baseline="0" noProof="0" dirty="0">
                <a:ln>
                  <a:noFill/>
                </a:ln>
                <a:solidFill>
                  <a:srgbClr val="0F5494"/>
                </a:solidFill>
                <a:effectLst/>
                <a:uLnTx/>
                <a:uFillTx/>
                <a:latin typeface="Verdana"/>
                <a:ea typeface="+mn-ea"/>
                <a:cs typeface="Arial" charset="0"/>
              </a:rPr>
              <a:t>Simplified linkages of the public budget with the economy...</a:t>
            </a:r>
          </a:p>
          <a:p>
            <a:pPr marL="723900" marR="0" lvl="0" indent="0" algn="l" defTabSz="914400" rtl="0" eaLnBrk="0" fontAlgn="base" latinLnBrk="0" hangingPunct="0">
              <a:lnSpc>
                <a:spcPct val="100000"/>
              </a:lnSpc>
              <a:spcBef>
                <a:spcPts val="0"/>
              </a:spcBef>
              <a:spcAft>
                <a:spcPct val="0"/>
              </a:spcAft>
              <a:buClr>
                <a:srgbClr val="FFFFFF"/>
              </a:buClr>
              <a:buSzTx/>
              <a:buFontTx/>
              <a:buNone/>
              <a:tabLst/>
              <a:defRPr/>
            </a:pPr>
            <a:r>
              <a:rPr lang="en-GB" sz="2400" i="1" kern="0" dirty="0">
                <a:solidFill>
                  <a:srgbClr val="FF0000"/>
                </a:solidFill>
                <a:latin typeface="Verdana"/>
                <a:cs typeface="Arial" charset="0"/>
              </a:rPr>
              <a:t>T</a:t>
            </a:r>
            <a:r>
              <a:rPr kumimoji="0" lang="en-GB" sz="2400" b="0" i="1" u="none" strike="noStrike" kern="0" cap="none" spc="0" normalizeH="0" baseline="0" noProof="0" dirty="0">
                <a:ln>
                  <a:noFill/>
                </a:ln>
                <a:solidFill>
                  <a:srgbClr val="FF0000"/>
                </a:solidFill>
                <a:effectLst/>
                <a:uLnTx/>
                <a:uFillTx/>
                <a:latin typeface="Verdana"/>
                <a:ea typeface="+mn-ea"/>
                <a:cs typeface="Arial" charset="0"/>
              </a:rPr>
              <a:t> – G </a:t>
            </a:r>
            <a:r>
              <a:rPr kumimoji="0" lang="en-GB" sz="2400" b="0" i="1" u="none" strike="noStrike" kern="0" cap="none" spc="0" normalizeH="0" baseline="0" noProof="0" dirty="0">
                <a:ln>
                  <a:noFill/>
                </a:ln>
                <a:solidFill>
                  <a:srgbClr val="0F5494"/>
                </a:solidFill>
                <a:effectLst/>
                <a:uLnTx/>
                <a:uFillTx/>
                <a:latin typeface="Verdana"/>
                <a:ea typeface="+mn-ea"/>
                <a:cs typeface="Arial" charset="0"/>
              </a:rPr>
              <a:t>= (S – I) + (X – M)</a:t>
            </a: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endParaRPr kumimoji="0" lang="en-GB" sz="1800" b="0" i="1" u="none" strike="noStrike" kern="0" cap="none" spc="0" normalizeH="0" baseline="0" noProof="0" dirty="0">
              <a:ln>
                <a:noFill/>
              </a:ln>
              <a:solidFill>
                <a:srgbClr val="0F5494"/>
              </a:solidFill>
              <a:effectLst/>
              <a:uLnTx/>
              <a:uFillTx/>
              <a:latin typeface="Verdana"/>
              <a:ea typeface="+mn-ea"/>
              <a:cs typeface="Arial" charset="0"/>
            </a:endParaRP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endParaRPr kumimoji="0" lang="en-GB" sz="1800" b="0" i="1" u="none" strike="noStrike" kern="0" cap="none" spc="0" normalizeH="0" baseline="0" noProof="0" dirty="0">
              <a:ln>
                <a:noFill/>
              </a:ln>
              <a:solidFill>
                <a:srgbClr val="0F5494"/>
              </a:solidFill>
              <a:effectLst/>
              <a:uLnTx/>
              <a:uFillTx/>
              <a:latin typeface="Verdana"/>
              <a:ea typeface="+mn-ea"/>
              <a:cs typeface="Arial" charset="0"/>
            </a:endParaRP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r>
              <a:rPr kumimoji="0" lang="en-GB" sz="1800" b="0" i="1" u="none" strike="noStrike" kern="0" cap="none" spc="0" normalizeH="0" baseline="0" noProof="0" dirty="0">
                <a:ln>
                  <a:noFill/>
                </a:ln>
                <a:solidFill>
                  <a:srgbClr val="0F5494"/>
                </a:solidFill>
                <a:effectLst/>
                <a:uLnTx/>
                <a:uFillTx/>
                <a:latin typeface="Verdana"/>
                <a:ea typeface="+mn-ea"/>
                <a:cs typeface="Arial" charset="0"/>
              </a:rPr>
              <a:t>G	– Government spending</a:t>
            </a:r>
          </a:p>
          <a:p>
            <a:pPr marL="1433513" indent="-709613" eaLnBrk="0" hangingPunct="0">
              <a:spcBef>
                <a:spcPct val="20000"/>
              </a:spcBef>
              <a:buClr>
                <a:srgbClr val="FFFFFF"/>
              </a:buClr>
              <a:tabLst>
                <a:tab pos="1433513" algn="l"/>
              </a:tabLst>
              <a:defRPr/>
            </a:pPr>
            <a:r>
              <a:rPr lang="en-GB" sz="1800" i="1" kern="0" dirty="0">
                <a:latin typeface="Verdana"/>
                <a:cs typeface="Arial" charset="0"/>
              </a:rPr>
              <a:t>T	– Tax revenues</a:t>
            </a: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r>
              <a:rPr kumimoji="0" lang="en-GB" sz="1800" b="0" i="1" u="none" strike="noStrike" kern="0" cap="none" spc="0" normalizeH="0" baseline="0" noProof="0" dirty="0">
                <a:ln>
                  <a:noFill/>
                </a:ln>
                <a:solidFill>
                  <a:srgbClr val="0F5494"/>
                </a:solidFill>
                <a:effectLst/>
                <a:uLnTx/>
                <a:uFillTx/>
                <a:latin typeface="Verdana"/>
                <a:ea typeface="+mn-ea"/>
                <a:cs typeface="Arial" charset="0"/>
              </a:rPr>
              <a:t>S	– Saving</a:t>
            </a:r>
          </a:p>
          <a:p>
            <a:pPr marL="1433513" indent="-709613" eaLnBrk="0" hangingPunct="0">
              <a:spcBef>
                <a:spcPct val="20000"/>
              </a:spcBef>
              <a:buClr>
                <a:srgbClr val="FFFFFF"/>
              </a:buClr>
              <a:tabLst>
                <a:tab pos="1433513" algn="l"/>
              </a:tabLst>
              <a:defRPr/>
            </a:pPr>
            <a:r>
              <a:rPr lang="en-GB" sz="1800" i="1" kern="0" dirty="0">
                <a:latin typeface="Verdana"/>
                <a:cs typeface="Arial" charset="0"/>
              </a:rPr>
              <a:t>I	</a:t>
            </a:r>
            <a:r>
              <a:rPr lang="en-GB" sz="1800" i="1" kern="0" dirty="0">
                <a:cs typeface="Arial" charset="0"/>
              </a:rPr>
              <a:t>– </a:t>
            </a:r>
            <a:r>
              <a:rPr lang="en-GB" sz="1800" i="1" kern="0" dirty="0">
                <a:latin typeface="Verdana"/>
                <a:cs typeface="Arial" charset="0"/>
              </a:rPr>
              <a:t>Investment </a:t>
            </a: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r>
              <a:rPr kumimoji="0" lang="en-GB" sz="1800" b="0" i="1" u="none" strike="noStrike" kern="0" cap="none" spc="0" normalizeH="0" baseline="0" noProof="0" dirty="0">
                <a:ln>
                  <a:noFill/>
                </a:ln>
                <a:solidFill>
                  <a:srgbClr val="0F5494"/>
                </a:solidFill>
                <a:effectLst/>
                <a:uLnTx/>
                <a:uFillTx/>
                <a:latin typeface="Verdana" pitchFamily="34" charset="0"/>
                <a:ea typeface="+mn-ea"/>
                <a:cs typeface="Arial" charset="0"/>
              </a:rPr>
              <a:t>X	– Exports</a:t>
            </a:r>
          </a:p>
          <a:p>
            <a:pPr marL="1433513" marR="0" lvl="0" indent="-709613" algn="l" defTabSz="914400" rtl="0" eaLnBrk="0" fontAlgn="base" latinLnBrk="0" hangingPunct="0">
              <a:lnSpc>
                <a:spcPct val="100000"/>
              </a:lnSpc>
              <a:spcBef>
                <a:spcPct val="20000"/>
              </a:spcBef>
              <a:spcAft>
                <a:spcPct val="0"/>
              </a:spcAft>
              <a:buClr>
                <a:srgbClr val="FFFFFF"/>
              </a:buClr>
              <a:buSzTx/>
              <a:buFontTx/>
              <a:buNone/>
              <a:tabLst>
                <a:tab pos="1433513" algn="l"/>
              </a:tabLst>
              <a:defRPr/>
            </a:pPr>
            <a:r>
              <a:rPr kumimoji="0" lang="en-GB" sz="1800" b="0" i="1" u="none" strike="noStrike" kern="0" cap="none" spc="0" normalizeH="0" baseline="0" noProof="0" dirty="0">
                <a:ln>
                  <a:noFill/>
                </a:ln>
                <a:solidFill>
                  <a:srgbClr val="0F5494"/>
                </a:solidFill>
                <a:effectLst/>
                <a:uLnTx/>
                <a:uFillTx/>
                <a:latin typeface="Verdana" pitchFamily="34" charset="0"/>
                <a:ea typeface="+mn-ea"/>
                <a:cs typeface="Arial" charset="0"/>
              </a:rPr>
              <a:t>M	– Imports</a:t>
            </a:r>
            <a:endParaRPr kumimoji="0" lang="en-GB" sz="1800" b="0" i="1" u="none" strike="noStrike" kern="0" cap="none" spc="0" normalizeH="0" baseline="0" noProof="0" dirty="0">
              <a:ln>
                <a:noFill/>
              </a:ln>
              <a:solidFill>
                <a:srgbClr val="0F5494"/>
              </a:solidFill>
              <a:effectLst/>
              <a:uLnTx/>
              <a:uFillTx/>
              <a:latin typeface="Verdana"/>
              <a:ea typeface="+mn-ea"/>
              <a:cs typeface="Arial" charset="0"/>
            </a:endParaRPr>
          </a:p>
        </p:txBody>
      </p:sp>
      <p:sp>
        <p:nvSpPr>
          <p:cNvPr id="6" name="Line Callout 1 5"/>
          <p:cNvSpPr/>
          <p:nvPr/>
        </p:nvSpPr>
        <p:spPr bwMode="auto">
          <a:xfrm>
            <a:off x="6286512" y="3143248"/>
            <a:ext cx="1785950" cy="714380"/>
          </a:xfrm>
          <a:prstGeom prst="borderCallout1">
            <a:avLst>
              <a:gd name="adj1" fmla="val -354"/>
              <a:gd name="adj2" fmla="val -289"/>
              <a:gd name="adj3" fmla="val 36083"/>
              <a:gd name="adj4" fmla="val -32588"/>
            </a:avLst>
          </a:prstGeom>
          <a:no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0F5494"/>
                </a:solidFill>
                <a:effectLst/>
                <a:uLnTx/>
                <a:uFillTx/>
                <a:latin typeface="Verdana" pitchFamily="34" charset="0"/>
                <a:ea typeface="+mn-ea"/>
                <a:cs typeface="Arial" charset="0"/>
              </a:rPr>
              <a:t>BALANCE OF PAYMENTS GAP</a:t>
            </a:r>
            <a:endParaRPr kumimoji="0" lang="el-GR" sz="1600" b="0" i="0" u="none" strike="noStrike" kern="1200" cap="none" spc="0" normalizeH="0" baseline="0" noProof="0" dirty="0">
              <a:ln>
                <a:noFill/>
              </a:ln>
              <a:solidFill>
                <a:srgbClr val="0F5494"/>
              </a:solidFill>
              <a:effectLst/>
              <a:uLnTx/>
              <a:uFillTx/>
              <a:latin typeface="Verdana" pitchFamily="34" charset="0"/>
              <a:ea typeface="+mn-ea"/>
              <a:cs typeface="Arial" charset="0"/>
            </a:endParaRPr>
          </a:p>
        </p:txBody>
      </p:sp>
      <p:sp>
        <p:nvSpPr>
          <p:cNvPr id="7" name="Line Callout 1 6"/>
          <p:cNvSpPr/>
          <p:nvPr/>
        </p:nvSpPr>
        <p:spPr bwMode="auto">
          <a:xfrm flipH="1">
            <a:off x="0" y="3357562"/>
            <a:ext cx="1428760" cy="1000132"/>
          </a:xfrm>
          <a:prstGeom prst="borderCallout1">
            <a:avLst>
              <a:gd name="adj1" fmla="val -354"/>
              <a:gd name="adj2" fmla="val 1722"/>
              <a:gd name="adj3" fmla="val 12203"/>
              <a:gd name="adj4" fmla="val -55965"/>
            </a:avLst>
          </a:prstGeom>
          <a:no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FF0000"/>
                </a:solidFill>
                <a:effectLst/>
                <a:uLnTx/>
                <a:uFillTx/>
                <a:latin typeface="Verdana" pitchFamily="34" charset="0"/>
                <a:ea typeface="+mn-ea"/>
                <a:cs typeface="Arial" charset="0"/>
              </a:rPr>
              <a:t>BUDGET DEFICIT</a:t>
            </a:r>
            <a:endParaRPr kumimoji="0" lang="el-GR" sz="1600" b="0" i="0" u="none" strike="noStrike" kern="1200" cap="none" spc="0" normalizeH="0" baseline="0" noProof="0" dirty="0">
              <a:ln>
                <a:noFill/>
              </a:ln>
              <a:solidFill>
                <a:srgbClr val="FF0000"/>
              </a:solidFill>
              <a:effectLst/>
              <a:uLnTx/>
              <a:uFillTx/>
              <a:latin typeface="Verdana" pitchFamily="34" charset="0"/>
              <a:ea typeface="+mn-ea"/>
              <a:cs typeface="Arial" charset="0"/>
            </a:endParaRPr>
          </a:p>
        </p:txBody>
      </p:sp>
      <p:sp>
        <p:nvSpPr>
          <p:cNvPr id="8" name="Line Callout 1 7"/>
          <p:cNvSpPr/>
          <p:nvPr/>
        </p:nvSpPr>
        <p:spPr bwMode="auto">
          <a:xfrm>
            <a:off x="6286512" y="4166414"/>
            <a:ext cx="1643074" cy="571504"/>
          </a:xfrm>
          <a:prstGeom prst="borderCallout1">
            <a:avLst>
              <a:gd name="adj1" fmla="val -354"/>
              <a:gd name="adj2" fmla="val -289"/>
              <a:gd name="adj3" fmla="val -86662"/>
              <a:gd name="adj4" fmla="val -149982"/>
            </a:avLst>
          </a:prstGeom>
          <a:no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ctr"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0F5494"/>
                </a:solidFill>
                <a:effectLst/>
                <a:uLnTx/>
                <a:uFillTx/>
                <a:latin typeface="Verdana" pitchFamily="34" charset="0"/>
                <a:ea typeface="+mn-ea"/>
                <a:cs typeface="Arial" charset="0"/>
              </a:rPr>
              <a:t>SAVINGS GAP</a:t>
            </a:r>
            <a:endParaRPr kumimoji="0" lang="el-GR" sz="1600" b="0" i="0" u="none" strike="noStrike" kern="1200" cap="none" spc="0" normalizeH="0" baseline="0" noProof="0" dirty="0">
              <a:ln>
                <a:noFill/>
              </a:ln>
              <a:solidFill>
                <a:srgbClr val="0F5494"/>
              </a:solidFill>
              <a:effectLst/>
              <a:uLnTx/>
              <a:uFillTx/>
              <a:latin typeface="Verdana" pitchFamily="34"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wipe(down)">
                                      <p:cBhvr>
                                        <p:cTn id="25" dur="500"/>
                                        <p:tgtEl>
                                          <p:spTgt spid="3">
                                            <p:txEl>
                                              <p:pRg st="8" end="8"/>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wipe(down)">
                                      <p:cBhvr>
                                        <p:cTn id="28" dur="500"/>
                                        <p:tgtEl>
                                          <p:spTgt spid="3">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7">
                                            <p:bg/>
                                          </p:spTgt>
                                        </p:tgtEl>
                                        <p:attrNameLst>
                                          <p:attrName>style.visibility</p:attrName>
                                        </p:attrNameLst>
                                      </p:cBhvr>
                                      <p:to>
                                        <p:strVal val="visible"/>
                                      </p:to>
                                    </p:set>
                                    <p:animEffect transition="in" filter="wipe(down)">
                                      <p:cBhvr>
                                        <p:cTn id="33" dur="500"/>
                                        <p:tgtEl>
                                          <p:spTgt spid="7">
                                            <p:bg/>
                                          </p:spTgt>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7">
                                            <p:txEl>
                                              <p:pRg st="0" end="0"/>
                                            </p:txEl>
                                          </p:spTgt>
                                        </p:tgtEl>
                                        <p:attrNameLst>
                                          <p:attrName>style.visibility</p:attrName>
                                        </p:attrNameLst>
                                      </p:cBhvr>
                                      <p:to>
                                        <p:strVal val="visible"/>
                                      </p:to>
                                    </p:set>
                                    <p:animEffect transition="in" filter="wipe(down)">
                                      <p:cBhvr>
                                        <p:cTn id="36" dur="500"/>
                                        <p:tgtEl>
                                          <p:spTgt spid="7">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
                                            <p:bg/>
                                          </p:spTgt>
                                        </p:tgtEl>
                                        <p:attrNameLst>
                                          <p:attrName>style.visibility</p:attrName>
                                        </p:attrNameLst>
                                      </p:cBhvr>
                                      <p:to>
                                        <p:strVal val="visible"/>
                                      </p:to>
                                    </p:set>
                                    <p:anim calcmode="lin" valueType="num">
                                      <p:cBhvr additive="base">
                                        <p:cTn id="41" dur="500" fill="hold"/>
                                        <p:tgtEl>
                                          <p:spTgt spid="8">
                                            <p:bg/>
                                          </p:spTgt>
                                        </p:tgtEl>
                                        <p:attrNameLst>
                                          <p:attrName>ppt_x</p:attrName>
                                        </p:attrNameLst>
                                      </p:cBhvr>
                                      <p:tavLst>
                                        <p:tav tm="0">
                                          <p:val>
                                            <p:strVal val="#ppt_x"/>
                                          </p:val>
                                        </p:tav>
                                        <p:tav tm="100000">
                                          <p:val>
                                            <p:strVal val="#ppt_x"/>
                                          </p:val>
                                        </p:tav>
                                      </p:tavLst>
                                    </p:anim>
                                    <p:anim calcmode="lin" valueType="num">
                                      <p:cBhvr additive="base">
                                        <p:cTn id="42" dur="500" fill="hold"/>
                                        <p:tgtEl>
                                          <p:spTgt spid="8">
                                            <p:bg/>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8">
                                            <p:txEl>
                                              <p:pRg st="0" end="0"/>
                                            </p:txEl>
                                          </p:spTgt>
                                        </p:tgtEl>
                                        <p:attrNameLst>
                                          <p:attrName>style.visibility</p:attrName>
                                        </p:attrNameLst>
                                      </p:cBhvr>
                                      <p:to>
                                        <p:strVal val="visible"/>
                                      </p:to>
                                    </p:set>
                                    <p:anim calcmode="lin" valueType="num">
                                      <p:cBhvr additive="base">
                                        <p:cTn id="4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
                                            <p:bg/>
                                          </p:spTgt>
                                        </p:tgtEl>
                                        <p:attrNameLst>
                                          <p:attrName>style.visibility</p:attrName>
                                        </p:attrNameLst>
                                      </p:cBhvr>
                                      <p:to>
                                        <p:strVal val="visible"/>
                                      </p:to>
                                    </p:set>
                                    <p:anim calcmode="lin" valueType="num">
                                      <p:cBhvr additive="base">
                                        <p:cTn id="51" dur="500" fill="hold"/>
                                        <p:tgtEl>
                                          <p:spTgt spid="6">
                                            <p:bg/>
                                          </p:spTgt>
                                        </p:tgtEl>
                                        <p:attrNameLst>
                                          <p:attrName>ppt_x</p:attrName>
                                        </p:attrNameLst>
                                      </p:cBhvr>
                                      <p:tavLst>
                                        <p:tav tm="0">
                                          <p:val>
                                            <p:strVal val="#ppt_x"/>
                                          </p:val>
                                        </p:tav>
                                        <p:tav tm="100000">
                                          <p:val>
                                            <p:strVal val="#ppt_x"/>
                                          </p:val>
                                        </p:tav>
                                      </p:tavLst>
                                    </p:anim>
                                    <p:anim calcmode="lin" valueType="num">
                                      <p:cBhvr additive="base">
                                        <p:cTn id="52" dur="500" fill="hold"/>
                                        <p:tgtEl>
                                          <p:spTgt spid="6">
                                            <p:bg/>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 calcmode="lin" valueType="num">
                                      <p:cBhvr additive="base">
                                        <p:cTn id="5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P spid="6" grpId="0" uiExpand="1" build="p" animBg="1"/>
      <p:bldP spid="7" grpId="0" uiExpand="1" build="p" animBg="1"/>
      <p:bldP spid="8"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34000" y="1850190"/>
            <a:ext cx="8676000"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US" sz="1800" dirty="0">
                <a:solidFill>
                  <a:srgbClr val="004494"/>
                </a:solidFill>
                <a:ea typeface="Verdana" panose="020B0604030504040204" pitchFamily="34" charset="0"/>
                <a:cs typeface="Verdana" panose="020B0604030504040204" pitchFamily="34" charset="0"/>
              </a:rPr>
              <a:t>Evolution of main macro-economic aggregates and potential sources of instability: </a:t>
            </a:r>
            <a:r>
              <a:rPr lang="en-US" sz="1800" b="0" dirty="0">
                <a:solidFill>
                  <a:srgbClr val="004494"/>
                </a:solidFill>
                <a:ea typeface="Verdana" panose="020B0604030504040204" pitchFamily="34" charset="0"/>
                <a:cs typeface="Verdana" panose="020B0604030504040204" pitchFamily="34" charset="0"/>
              </a:rPr>
              <a:t>composition of GDP, sources of GDP growth, external balances, etc.</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US" sz="1800" dirty="0">
                <a:solidFill>
                  <a:srgbClr val="004494"/>
                </a:solidFill>
                <a:ea typeface="Verdana" panose="020B0604030504040204" pitchFamily="34" charset="0"/>
                <a:cs typeface="Verdana" panose="020B0604030504040204" pitchFamily="34" charset="0"/>
              </a:rPr>
              <a:t>Fiscal policies and aggregates: </a:t>
            </a:r>
            <a:r>
              <a:rPr lang="en-US" sz="1800" b="0" dirty="0">
                <a:solidFill>
                  <a:srgbClr val="004494"/>
                </a:solidFill>
                <a:ea typeface="Verdana" panose="020B0604030504040204" pitchFamily="34" charset="0"/>
                <a:cs typeface="Verdana" panose="020B0604030504040204" pitchFamily="34" charset="0"/>
              </a:rPr>
              <a:t>overall revenue and expenditure levels, financing of the deficit, debt sustainability, etc.</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US" sz="1800" dirty="0">
                <a:solidFill>
                  <a:srgbClr val="004494"/>
                </a:solidFill>
                <a:ea typeface="Verdana" panose="020B0604030504040204" pitchFamily="34" charset="0"/>
                <a:cs typeface="Verdana" panose="020B0604030504040204" pitchFamily="34" charset="0"/>
              </a:rPr>
              <a:t>Monetary indicators and policies: </a:t>
            </a:r>
            <a:r>
              <a:rPr lang="en-US" sz="1800" b="0" dirty="0">
                <a:solidFill>
                  <a:srgbClr val="004494"/>
                </a:solidFill>
                <a:ea typeface="Verdana" panose="020B0604030504040204" pitchFamily="34" charset="0"/>
                <a:cs typeface="Verdana" panose="020B0604030504040204" pitchFamily="34" charset="0"/>
              </a:rPr>
              <a:t>control of inflation, money growth, regulation of the banking sector, credit requirements, regulation of the financial market, etc.</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US" sz="1800" dirty="0">
                <a:solidFill>
                  <a:srgbClr val="004494"/>
                </a:solidFill>
                <a:ea typeface="Verdana" panose="020B0604030504040204" pitchFamily="34" charset="0"/>
                <a:cs typeface="Verdana" panose="020B0604030504040204" pitchFamily="34" charset="0"/>
              </a:rPr>
              <a:t>Vulnerability to external shocks and resilience efforts</a:t>
            </a:r>
          </a:p>
          <a:p>
            <a:pPr marL="173038" lvl="1" indent="-173038" defTabSz="457200" eaLnBrk="1" hangingPunct="1">
              <a:lnSpc>
                <a:spcPct val="110000"/>
              </a:lnSpc>
              <a:spcBef>
                <a:spcPts val="600"/>
              </a:spcBef>
              <a:spcAft>
                <a:spcPts val="600"/>
              </a:spcAft>
              <a:buClr>
                <a:srgbClr val="004494"/>
              </a:buClr>
              <a:buSzPct val="75000"/>
              <a:buFont typeface="EC Square Sans Pro" panose="020B0506040000020004" pitchFamily="34" charset="0"/>
              <a:buChar char="‣"/>
              <a:defRPr/>
            </a:pPr>
            <a:endParaRPr lang="fr-BE" sz="1050" dirty="0">
              <a:solidFill>
                <a:srgbClr val="004494"/>
              </a:solidFill>
              <a:ea typeface="ＭＳ Ｐゴシック" charset="0"/>
              <a:cs typeface="ＭＳ Ｐゴシック" charset="0"/>
              <a:sym typeface="Wingdings"/>
            </a:endParaRPr>
          </a:p>
          <a:p>
            <a:pPr marL="0" lvl="1" indent="0" defTabSz="457200">
              <a:lnSpc>
                <a:spcPct val="110000"/>
              </a:lnSpc>
              <a:spcBef>
                <a:spcPts val="600"/>
              </a:spcBef>
              <a:spcAft>
                <a:spcPts val="600"/>
              </a:spcAft>
              <a:buClr>
                <a:srgbClr val="004494"/>
              </a:buClr>
              <a:buSzPct val="75000"/>
              <a:buNone/>
              <a:defRPr/>
            </a:pPr>
            <a:r>
              <a:rPr lang="fr-BE" dirty="0">
                <a:solidFill>
                  <a:srgbClr val="004494"/>
                </a:solidFill>
                <a:ea typeface="ＭＳ Ｐゴシック" charset="0"/>
                <a:cs typeface="ＭＳ Ｐゴシック" charset="0"/>
                <a:sym typeface="Wingdings"/>
              </a:rPr>
              <a:t> </a:t>
            </a:r>
            <a:r>
              <a:rPr lang="en-US" b="0" dirty="0">
                <a:solidFill>
                  <a:schemeClr val="accent6"/>
                </a:solidFill>
              </a:rPr>
              <a:t>Is the </a:t>
            </a:r>
            <a:r>
              <a:rPr lang="en-US" dirty="0">
                <a:solidFill>
                  <a:schemeClr val="accent6"/>
                </a:solidFill>
              </a:rPr>
              <a:t>policy mix </a:t>
            </a:r>
            <a:r>
              <a:rPr lang="en-US" b="0" dirty="0">
                <a:solidFill>
                  <a:schemeClr val="accent6"/>
                </a:solidFill>
              </a:rPr>
              <a:t>conducive to stability? Are fiscal, monetary exchange rate policy concurring into balancing the economy?</a:t>
            </a:r>
          </a:p>
          <a:p>
            <a:pPr marL="0" lvl="1" indent="0" defTabSz="457200" eaLnBrk="1" hangingPunct="1">
              <a:lnSpc>
                <a:spcPct val="110000"/>
              </a:lnSpc>
              <a:spcBef>
                <a:spcPts val="600"/>
              </a:spcBef>
              <a:spcAft>
                <a:spcPts val="600"/>
              </a:spcAft>
              <a:buClr>
                <a:srgbClr val="004494"/>
              </a:buClr>
              <a:buSzPct val="75000"/>
              <a:buNone/>
              <a:defRPr/>
            </a:pPr>
            <a:endParaRPr lang="fr-BE" sz="1800" dirty="0">
              <a:solidFill>
                <a:srgbClr val="004494"/>
              </a:solidFill>
              <a:ea typeface="ＭＳ Ｐゴシック" charset="0"/>
              <a:cs typeface="ＭＳ Ｐゴシック" charset="0"/>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30110"/>
            <a:ext cx="8460000" cy="773278"/>
          </a:xfrm>
        </p:spPr>
        <p:txBody>
          <a:bodyPr/>
          <a:lstStyle/>
          <a:p>
            <a:pPr marL="0"/>
            <a:r>
              <a:rPr lang="en-US" sz="2800" cap="all" dirty="0">
                <a:solidFill>
                  <a:srgbClr val="004494"/>
                </a:solidFill>
                <a:latin typeface="+mn-lt"/>
              </a:rPr>
              <a:t>Analytical grid</a:t>
            </a:r>
            <a:endParaRPr lang="fr-BE" sz="2800" cap="all" dirty="0">
              <a:solidFill>
                <a:srgbClr val="004494"/>
              </a:solidFill>
              <a:latin typeface="+mn-lt"/>
            </a:endParaRPr>
          </a:p>
        </p:txBody>
      </p:sp>
      <p:sp>
        <p:nvSpPr>
          <p:cNvPr id="14" name="Rectangle 13">
            <a:extLst>
              <a:ext uri="{FF2B5EF4-FFF2-40B4-BE49-F238E27FC236}">
                <a16:creationId xmlns:a16="http://schemas.microsoft.com/office/drawing/2014/main" id="{F6FE2B0A-BDFB-4200-9093-E4F560E5E482}"/>
              </a:ext>
            </a:extLst>
          </p:cNvPr>
          <p:cNvSpPr/>
          <p:nvPr/>
        </p:nvSpPr>
        <p:spPr>
          <a:xfrm>
            <a:off x="217364" y="6486226"/>
            <a:ext cx="3706564" cy="37177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108000" lvl="1" algn="ctr" eaLnBrk="1" hangingPunct="1">
              <a:spcBef>
                <a:spcPct val="50000"/>
              </a:spcBef>
              <a:buClr>
                <a:srgbClr val="0F5494"/>
              </a:buClr>
            </a:pPr>
            <a:r>
              <a:rPr lang="en-GB" altLang="es-ES" b="1" i="1" dirty="0">
                <a:solidFill>
                  <a:schemeClr val="bg1"/>
                </a:solidFill>
                <a:cs typeface="Tw Cen MT"/>
              </a:rPr>
              <a:t>See Guidelines Annex </a:t>
            </a:r>
            <a:r>
              <a:rPr lang="fr-BE" altLang="es-ES" b="1" i="1" dirty="0">
                <a:solidFill>
                  <a:schemeClr val="bg1"/>
                </a:solidFill>
                <a:cs typeface="Tw Cen MT"/>
              </a:rPr>
              <a:t>4</a:t>
            </a:r>
          </a:p>
        </p:txBody>
      </p:sp>
    </p:spTree>
    <p:extLst>
      <p:ext uri="{BB962C8B-B14F-4D97-AF65-F5344CB8AC3E}">
        <p14:creationId xmlns:p14="http://schemas.microsoft.com/office/powerpoint/2010/main" val="4193029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12</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43554"/>
            <a:ext cx="8460000" cy="773278"/>
          </a:xfrm>
        </p:spPr>
        <p:txBody>
          <a:bodyPr/>
          <a:lstStyle/>
          <a:p>
            <a:pPr marL="0"/>
            <a:r>
              <a:rPr lang="en-GB" sz="2000" cap="all" dirty="0">
                <a:solidFill>
                  <a:srgbClr val="004494"/>
                </a:solidFill>
                <a:latin typeface="+mn-lt"/>
              </a:rPr>
              <a:t>Assessing the partner’s </a:t>
            </a:r>
            <a:br>
              <a:rPr lang="en-GB" sz="2000" cap="all" dirty="0">
                <a:solidFill>
                  <a:srgbClr val="004494"/>
                </a:solidFill>
                <a:latin typeface="+mn-lt"/>
              </a:rPr>
            </a:br>
            <a:r>
              <a:rPr lang="en-GB" sz="2000" cap="all" dirty="0">
                <a:solidFill>
                  <a:srgbClr val="004494"/>
                </a:solidFill>
                <a:latin typeface="+mn-lt"/>
              </a:rPr>
              <a:t>macro-economic policies and performance</a:t>
            </a:r>
            <a:endParaRPr lang="fr-BE" sz="2000" cap="all" dirty="0">
              <a:solidFill>
                <a:srgbClr val="004494"/>
              </a:solidFill>
              <a:latin typeface="+mn-lt"/>
            </a:endParaRPr>
          </a:p>
        </p:txBody>
      </p:sp>
      <p:sp>
        <p:nvSpPr>
          <p:cNvPr id="34" name="Rectangle 33">
            <a:extLst>
              <a:ext uri="{FF2B5EF4-FFF2-40B4-BE49-F238E27FC236}">
                <a16:creationId xmlns:a16="http://schemas.microsoft.com/office/drawing/2014/main" id="{E112B316-EC51-4C19-B3A6-4D1487567E74}"/>
              </a:ext>
            </a:extLst>
          </p:cNvPr>
          <p:cNvSpPr/>
          <p:nvPr/>
        </p:nvSpPr>
        <p:spPr bwMode="auto">
          <a:xfrm>
            <a:off x="278929" y="2780928"/>
            <a:ext cx="2700000" cy="3384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5" name="Rectangle 34">
            <a:extLst>
              <a:ext uri="{FF2B5EF4-FFF2-40B4-BE49-F238E27FC236}">
                <a16:creationId xmlns:a16="http://schemas.microsoft.com/office/drawing/2014/main" id="{30A2A3FC-0ED2-4462-8C8A-03EE896452AE}"/>
              </a:ext>
            </a:extLst>
          </p:cNvPr>
          <p:cNvSpPr/>
          <p:nvPr/>
        </p:nvSpPr>
        <p:spPr bwMode="auto">
          <a:xfrm>
            <a:off x="6233074" y="2780928"/>
            <a:ext cx="2700000" cy="3384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6" name="Rectangle 35">
            <a:extLst>
              <a:ext uri="{FF2B5EF4-FFF2-40B4-BE49-F238E27FC236}">
                <a16:creationId xmlns:a16="http://schemas.microsoft.com/office/drawing/2014/main" id="{830A16A1-7AA3-4A49-8E14-3291DBB55408}"/>
              </a:ext>
            </a:extLst>
          </p:cNvPr>
          <p:cNvSpPr/>
          <p:nvPr/>
        </p:nvSpPr>
        <p:spPr bwMode="auto">
          <a:xfrm>
            <a:off x="3294938" y="2780928"/>
            <a:ext cx="2700000" cy="3384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7" name="ZoneTexte 36">
            <a:extLst>
              <a:ext uri="{FF2B5EF4-FFF2-40B4-BE49-F238E27FC236}">
                <a16:creationId xmlns:a16="http://schemas.microsoft.com/office/drawing/2014/main" id="{714F3089-7F35-4E7B-9A90-8EB918C87F6A}"/>
              </a:ext>
            </a:extLst>
          </p:cNvPr>
          <p:cNvSpPr txBox="1"/>
          <p:nvPr/>
        </p:nvSpPr>
        <p:spPr>
          <a:xfrm>
            <a:off x="278929" y="2893000"/>
            <a:ext cx="2700000" cy="2277547"/>
          </a:xfrm>
          <a:prstGeom prst="rect">
            <a:avLst/>
          </a:prstGeom>
          <a:noFill/>
        </p:spPr>
        <p:txBody>
          <a:bodyPr wrap="square" rtlCol="0">
            <a:spAutoFit/>
          </a:bodyPr>
          <a:lstStyle/>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National documents (CB and </a:t>
            </a:r>
            <a:r>
              <a:rPr lang="en-GB" sz="1400" dirty="0" err="1">
                <a:solidFill>
                  <a:schemeClr val="tx1"/>
                </a:solidFill>
                <a:ea typeface="Verdana" panose="020B0604030504040204" pitchFamily="34" charset="0"/>
                <a:cs typeface="Verdana" panose="020B0604030504040204" pitchFamily="34" charset="0"/>
              </a:rPr>
              <a:t>MoF</a:t>
            </a:r>
            <a:r>
              <a:rPr lang="en-GB" sz="1400" dirty="0">
                <a:solidFill>
                  <a:schemeClr val="tx1"/>
                </a:solidFill>
                <a:ea typeface="Verdana" panose="020B0604030504040204" pitchFamily="34" charset="0"/>
                <a:cs typeface="Verdana" panose="020B0604030504040204" pitchFamily="34" charset="0"/>
              </a:rPr>
              <a:t>/</a:t>
            </a:r>
            <a:r>
              <a:rPr lang="en-GB" sz="1400" dirty="0" err="1">
                <a:solidFill>
                  <a:schemeClr val="tx1"/>
                </a:solidFill>
                <a:ea typeface="Verdana" panose="020B0604030504040204" pitchFamily="34" charset="0"/>
                <a:cs typeface="Verdana" panose="020B0604030504040204" pitchFamily="34" charset="0"/>
              </a:rPr>
              <a:t>MoP</a:t>
            </a:r>
            <a:r>
              <a:rPr lang="en-GB" sz="1400" dirty="0">
                <a:solidFill>
                  <a:schemeClr val="tx1"/>
                </a:solidFill>
                <a:ea typeface="Verdana" panose="020B0604030504040204" pitchFamily="34" charset="0"/>
                <a:cs typeface="Verdana" panose="020B0604030504040204" pitchFamily="34" charset="0"/>
              </a:rPr>
              <a:t> reports, national accounts, sector statistics)</a:t>
            </a:r>
          </a:p>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IMF Article IV</a:t>
            </a:r>
          </a:p>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ERP (for IPA) and DG ECFIN reports</a:t>
            </a:r>
          </a:p>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MTFF and MTEF</a:t>
            </a:r>
          </a:p>
        </p:txBody>
      </p:sp>
      <p:sp>
        <p:nvSpPr>
          <p:cNvPr id="38" name="ZoneTexte 37">
            <a:extLst>
              <a:ext uri="{FF2B5EF4-FFF2-40B4-BE49-F238E27FC236}">
                <a16:creationId xmlns:a16="http://schemas.microsoft.com/office/drawing/2014/main" id="{F64D65C1-96E2-4028-A740-0FC168D6E5D3}"/>
              </a:ext>
            </a:extLst>
          </p:cNvPr>
          <p:cNvSpPr txBox="1"/>
          <p:nvPr/>
        </p:nvSpPr>
        <p:spPr>
          <a:xfrm>
            <a:off x="6233074" y="2893000"/>
            <a:ext cx="2700000" cy="954107"/>
          </a:xfrm>
          <a:prstGeom prst="rect">
            <a:avLst/>
          </a:prstGeom>
          <a:noFill/>
        </p:spPr>
        <p:txBody>
          <a:bodyPr wrap="square" rtlCol="0">
            <a:spAutoFit/>
          </a:bodyPr>
          <a:lstStyle/>
          <a:p>
            <a:pPr marL="285750" lvl="1" indent="-285750" defTabSz="966788" eaLnBrk="0" hangingPunct="0">
              <a:spcBef>
                <a:spcPts val="600"/>
              </a:spcBef>
              <a:spcAft>
                <a:spcPts val="600"/>
              </a:spcAft>
              <a:buClr>
                <a:srgbClr val="F5823C"/>
              </a:buClr>
              <a:buFont typeface="Verdana" panose="020B0604030504040204" pitchFamily="34" charset="0"/>
              <a:buChar char="&gt;"/>
              <a:tabLst>
                <a:tab pos="177800" algn="l"/>
              </a:tabLst>
              <a:defRPr/>
            </a:pPr>
            <a:r>
              <a:rPr lang="en-GB" sz="1400" dirty="0">
                <a:solidFill>
                  <a:schemeClr val="tx1"/>
                </a:solidFill>
                <a:ea typeface="Verdana" panose="020B0604030504040204" pitchFamily="34" charset="0"/>
                <a:cs typeface="Verdana" panose="020B0604030504040204" pitchFamily="34" charset="0"/>
              </a:rPr>
              <a:t>The authorities ARE / ARE NOT pursuing a stability-oriented macroeconomic policy</a:t>
            </a:r>
          </a:p>
        </p:txBody>
      </p:sp>
      <p:sp>
        <p:nvSpPr>
          <p:cNvPr id="39" name="ZoneTexte 38">
            <a:extLst>
              <a:ext uri="{FF2B5EF4-FFF2-40B4-BE49-F238E27FC236}">
                <a16:creationId xmlns:a16="http://schemas.microsoft.com/office/drawing/2014/main" id="{659081E8-A88E-4447-9EEF-E5E05F8DC0AA}"/>
              </a:ext>
            </a:extLst>
          </p:cNvPr>
          <p:cNvSpPr txBox="1"/>
          <p:nvPr/>
        </p:nvSpPr>
        <p:spPr>
          <a:xfrm>
            <a:off x="3294938" y="2893000"/>
            <a:ext cx="2700000" cy="3416320"/>
          </a:xfrm>
          <a:prstGeom prst="rect">
            <a:avLst/>
          </a:prstGeom>
          <a:noFill/>
        </p:spPr>
        <p:txBody>
          <a:bodyPr wrap="square" rtlCol="0">
            <a:spAutoFit/>
          </a:bodyPr>
          <a:lstStyle/>
          <a:p>
            <a:pPr marL="285750" lvl="1" indent="-285750" defTabSz="966788" eaLnBrk="0" hangingPunct="0">
              <a:spcBef>
                <a:spcPts val="400"/>
              </a:spcBef>
              <a:spcAft>
                <a:spcPts val="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Consistency of fiscal-macroeconomic policy links and projections</a:t>
            </a:r>
          </a:p>
          <a:p>
            <a:pPr marL="285750" lvl="1" indent="-285750" defTabSz="966788" eaLnBrk="0" hangingPunct="0">
              <a:spcBef>
                <a:spcPts val="400"/>
              </a:spcBef>
              <a:spcAft>
                <a:spcPts val="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Existence of fiscal responsibility rules</a:t>
            </a:r>
          </a:p>
          <a:p>
            <a:pPr marL="285750" lvl="1" indent="-285750" defTabSz="966788" eaLnBrk="0" hangingPunct="0">
              <a:spcBef>
                <a:spcPts val="400"/>
              </a:spcBef>
              <a:spcAft>
                <a:spcPts val="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Status of multilateral surveillance (EU/IMF)</a:t>
            </a:r>
          </a:p>
          <a:p>
            <a:pPr marL="285750" lvl="1" indent="-285750" defTabSz="966788" eaLnBrk="0" hangingPunct="0">
              <a:spcBef>
                <a:spcPts val="400"/>
              </a:spcBef>
              <a:spcAft>
                <a:spcPts val="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Are the authorities implementing policies aimed at macroeconomic stability?</a:t>
            </a:r>
          </a:p>
          <a:p>
            <a:pPr marL="285750" lvl="1" indent="-285750" defTabSz="966788" eaLnBrk="0" hangingPunct="0">
              <a:spcBef>
                <a:spcPts val="400"/>
              </a:spcBef>
              <a:spcAft>
                <a:spcPts val="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Have adjustments been made in case of shocks?</a:t>
            </a:r>
          </a:p>
        </p:txBody>
      </p:sp>
      <p:sp>
        <p:nvSpPr>
          <p:cNvPr id="40" name="Triangle isocèle 39">
            <a:extLst>
              <a:ext uri="{FF2B5EF4-FFF2-40B4-BE49-F238E27FC236}">
                <a16:creationId xmlns:a16="http://schemas.microsoft.com/office/drawing/2014/main" id="{38D42C4E-2FBB-4ECE-8DF3-339BB0AD57F3}"/>
              </a:ext>
            </a:extLst>
          </p:cNvPr>
          <p:cNvSpPr/>
          <p:nvPr/>
        </p:nvSpPr>
        <p:spPr bwMode="auto">
          <a:xfrm rot="16200000" flipV="1">
            <a:off x="1844928" y="4125430"/>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nvGrpSpPr>
          <p:cNvPr id="41" name="Groupe 40">
            <a:extLst>
              <a:ext uri="{FF2B5EF4-FFF2-40B4-BE49-F238E27FC236}">
                <a16:creationId xmlns:a16="http://schemas.microsoft.com/office/drawing/2014/main" id="{4A95E16F-90D8-4F6C-AAF4-6CC7C5C2C676}"/>
              </a:ext>
            </a:extLst>
          </p:cNvPr>
          <p:cNvGrpSpPr/>
          <p:nvPr/>
        </p:nvGrpSpPr>
        <p:grpSpPr>
          <a:xfrm>
            <a:off x="278929" y="1876572"/>
            <a:ext cx="2700000" cy="980742"/>
            <a:chOff x="103291" y="1664622"/>
            <a:chExt cx="2700000" cy="980742"/>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278929"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400" b="1" i="0" kern="0" dirty="0">
                <a:solidFill>
                  <a:schemeClr val="bg1"/>
                </a:solidFill>
                <a:latin typeface="+mn-lt"/>
              </a:rPr>
              <a:t>Analysing macro-economic policies and aggregates</a:t>
            </a:r>
          </a:p>
        </p:txBody>
      </p:sp>
      <p:grpSp>
        <p:nvGrpSpPr>
          <p:cNvPr id="45" name="Groupe 44">
            <a:extLst>
              <a:ext uri="{FF2B5EF4-FFF2-40B4-BE49-F238E27FC236}">
                <a16:creationId xmlns:a16="http://schemas.microsoft.com/office/drawing/2014/main" id="{5C48C414-8254-478E-A22A-33A8E64A94C2}"/>
              </a:ext>
            </a:extLst>
          </p:cNvPr>
          <p:cNvGrpSpPr/>
          <p:nvPr/>
        </p:nvGrpSpPr>
        <p:grpSpPr>
          <a:xfrm>
            <a:off x="3294938" y="1876572"/>
            <a:ext cx="2700000" cy="980743"/>
            <a:chOff x="11274667" y="909379"/>
            <a:chExt cx="2700000" cy="980743"/>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grpSp>
        <p:nvGrpSpPr>
          <p:cNvPr id="48" name="Groupe 47">
            <a:extLst>
              <a:ext uri="{FF2B5EF4-FFF2-40B4-BE49-F238E27FC236}">
                <a16:creationId xmlns:a16="http://schemas.microsoft.com/office/drawing/2014/main" id="{A64CACE7-A620-49C1-A452-E4AD3D079C11}"/>
              </a:ext>
            </a:extLst>
          </p:cNvPr>
          <p:cNvGrpSpPr/>
          <p:nvPr/>
        </p:nvGrpSpPr>
        <p:grpSpPr>
          <a:xfrm>
            <a:off x="6233074" y="1876572"/>
            <a:ext cx="2700000" cy="977335"/>
            <a:chOff x="-5727777" y="1318320"/>
            <a:chExt cx="2700000" cy="977335"/>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51" name="Espace réservé du contenu 2">
            <a:extLst>
              <a:ext uri="{FF2B5EF4-FFF2-40B4-BE49-F238E27FC236}">
                <a16:creationId xmlns:a16="http://schemas.microsoft.com/office/drawing/2014/main" id="{2A179671-83DE-4A9E-A36A-299D8ED6BAE4}"/>
              </a:ext>
            </a:extLst>
          </p:cNvPr>
          <p:cNvSpPr txBox="1">
            <a:spLocks/>
          </p:cNvSpPr>
          <p:nvPr/>
        </p:nvSpPr>
        <p:spPr bwMode="auto">
          <a:xfrm>
            <a:off x="3294938"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400" b="1" i="0" kern="0" dirty="0">
                <a:solidFill>
                  <a:schemeClr val="bg1"/>
                </a:solidFill>
                <a:latin typeface="+mn-lt"/>
              </a:rPr>
              <a:t>Understanding the partner’s PFM systems and reform</a:t>
            </a:r>
          </a:p>
        </p:txBody>
      </p:sp>
      <p:sp>
        <p:nvSpPr>
          <p:cNvPr id="52" name="Espace réservé du contenu 2">
            <a:extLst>
              <a:ext uri="{FF2B5EF4-FFF2-40B4-BE49-F238E27FC236}">
                <a16:creationId xmlns:a16="http://schemas.microsoft.com/office/drawing/2014/main" id="{44143F1E-2BE8-4A05-A051-2BDA246BCDFB}"/>
              </a:ext>
            </a:extLst>
          </p:cNvPr>
          <p:cNvSpPr txBox="1">
            <a:spLocks/>
          </p:cNvSpPr>
          <p:nvPr/>
        </p:nvSpPr>
        <p:spPr bwMode="auto">
          <a:xfrm>
            <a:off x="6233074"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US" sz="1400" b="1" i="0" kern="0" dirty="0">
                <a:solidFill>
                  <a:schemeClr val="bg1"/>
                </a:solidFill>
                <a:latin typeface="+mn-lt"/>
              </a:rPr>
              <a:t>Concluding</a:t>
            </a:r>
            <a:endParaRPr lang="fr-BE" sz="1400" b="1" i="0" kern="0" dirty="0">
              <a:solidFill>
                <a:schemeClr val="bg1"/>
              </a:solidFill>
              <a:latin typeface="+mn-lt"/>
            </a:endParaRPr>
          </a:p>
        </p:txBody>
      </p:sp>
      <p:sp>
        <p:nvSpPr>
          <p:cNvPr id="53" name="Triangle isocèle 52">
            <a:extLst>
              <a:ext uri="{FF2B5EF4-FFF2-40B4-BE49-F238E27FC236}">
                <a16:creationId xmlns:a16="http://schemas.microsoft.com/office/drawing/2014/main" id="{D387B83B-C232-4E1D-815E-149CFCF33BA4}"/>
              </a:ext>
            </a:extLst>
          </p:cNvPr>
          <p:cNvSpPr/>
          <p:nvPr/>
        </p:nvSpPr>
        <p:spPr bwMode="auto">
          <a:xfrm rot="16200000" flipV="1">
            <a:off x="4858401" y="4090693"/>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54" name="Rectangle 53">
            <a:extLst>
              <a:ext uri="{FF2B5EF4-FFF2-40B4-BE49-F238E27FC236}">
                <a16:creationId xmlns:a16="http://schemas.microsoft.com/office/drawing/2014/main" id="{4A566B69-AD88-4985-9ED5-986C23A1EAA2}"/>
              </a:ext>
            </a:extLst>
          </p:cNvPr>
          <p:cNvSpPr/>
          <p:nvPr/>
        </p:nvSpPr>
        <p:spPr>
          <a:xfrm>
            <a:off x="249074" y="6242700"/>
            <a:ext cx="8700805" cy="338041"/>
          </a:xfrm>
          <a:prstGeom prst="rect">
            <a:avLst/>
          </a:prstGeom>
        </p:spPr>
        <p:txBody>
          <a:bodyPr wrap="square">
            <a:spAutoFit/>
          </a:bodyPr>
          <a:lstStyle/>
          <a:p>
            <a:pPr marL="285750" lvl="0" indent="-285750" defTabSz="966788" eaLnBrk="0" hangingPunct="0">
              <a:lnSpc>
                <a:spcPct val="110000"/>
              </a:lnSpc>
              <a:spcBef>
                <a:spcPts val="600"/>
              </a:spcBef>
              <a:buClr>
                <a:schemeClr val="bg1"/>
              </a:buClr>
              <a:buFont typeface="Verdana" panose="020B0604030504040204" pitchFamily="34" charset="0"/>
              <a:buChar char="&gt;"/>
              <a:defRPr/>
            </a:pPr>
            <a:r>
              <a:rPr lang="en-GB" sz="1600" b="1" dirty="0">
                <a:latin typeface="+mn-lt"/>
              </a:rPr>
              <a:t>For SRBCs: Close coordination with the IMF</a:t>
            </a:r>
            <a:endParaRPr lang="fr-BE" sz="1600" b="1" dirty="0">
              <a:latin typeface="+mn-lt"/>
            </a:endParaRPr>
          </a:p>
        </p:txBody>
      </p:sp>
    </p:spTree>
    <p:extLst>
      <p:ext uri="{BB962C8B-B14F-4D97-AF65-F5344CB8AC3E}">
        <p14:creationId xmlns:p14="http://schemas.microsoft.com/office/powerpoint/2010/main" val="720664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p:bldP spid="38" grpId="0"/>
      <p:bldP spid="39" grpId="0"/>
      <p:bldP spid="40" grpId="0" animBg="1"/>
      <p:bldP spid="40" grpId="1" animBg="1"/>
      <p:bldP spid="44" grpId="0"/>
      <p:bldP spid="51" grpId="0"/>
      <p:bldP spid="52" grpId="0"/>
      <p:bldP spid="53" grpId="0" animBg="1"/>
      <p:bldP spid="53" grpId="1" animBg="1"/>
      <p:bldP spid="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a:solidFill>
                  <a:srgbClr val="004494"/>
                </a:solidFill>
              </a:rPr>
              <a:t>Rationale for the four eligibility criteria</a:t>
            </a:r>
          </a:p>
          <a:p>
            <a:pPr marL="360363" indent="-360363">
              <a:spcBef>
                <a:spcPts val="1200"/>
              </a:spcBef>
              <a:spcAft>
                <a:spcPts val="1200"/>
              </a:spcAft>
              <a:buClrTx/>
              <a:buFontTx/>
              <a:buAutoNum type="arabicPeriod"/>
            </a:pPr>
            <a:r>
              <a:rPr lang="en-GB" sz="2000" i="0">
                <a:solidFill>
                  <a:srgbClr val="004494"/>
                </a:solidFill>
              </a:rPr>
              <a:t>Relevant and credible policies</a:t>
            </a:r>
          </a:p>
          <a:p>
            <a:pPr marL="360363" indent="-360363">
              <a:spcBef>
                <a:spcPts val="1200"/>
              </a:spcBef>
              <a:spcAft>
                <a:spcPts val="1200"/>
              </a:spcAft>
              <a:buClrTx/>
              <a:buFontTx/>
              <a:buAutoNum type="arabicPeriod"/>
            </a:pPr>
            <a:r>
              <a:rPr lang="en-GB" sz="2000" i="0">
                <a:solidFill>
                  <a:srgbClr val="004494"/>
                </a:solidFill>
              </a:rPr>
              <a:t>Relevant and credible PFM Reform Programme </a:t>
            </a:r>
          </a:p>
          <a:p>
            <a:pPr marL="360363" indent="-360363">
              <a:spcBef>
                <a:spcPts val="1200"/>
              </a:spcBef>
              <a:spcAft>
                <a:spcPts val="1200"/>
              </a:spcAft>
              <a:buClrTx/>
              <a:buFontTx/>
              <a:buAutoNum type="arabicPeriod"/>
            </a:pPr>
            <a:r>
              <a:rPr lang="en-GB" sz="2000" i="0">
                <a:solidFill>
                  <a:srgbClr val="004494"/>
                </a:solidFill>
              </a:rPr>
              <a:t>Transparency and oversight of the budget</a:t>
            </a:r>
          </a:p>
          <a:p>
            <a:pPr marL="360363" indent="-360363">
              <a:spcBef>
                <a:spcPts val="1200"/>
              </a:spcBef>
              <a:spcAft>
                <a:spcPts val="1200"/>
              </a:spcAft>
              <a:buClrTx/>
              <a:buFontTx/>
              <a:buAutoNum type="arabicPeriod"/>
            </a:pPr>
            <a:r>
              <a:rPr lang="en-GB" sz="2000" i="0">
                <a:solidFill>
                  <a:srgbClr val="004494"/>
                </a:solidFill>
              </a:rPr>
              <a:t>Stability oriented macro-economic policies</a:t>
            </a:r>
          </a:p>
          <a:p>
            <a:pPr marL="360363" indent="-360363">
              <a:spcBef>
                <a:spcPts val="1200"/>
              </a:spcBef>
              <a:spcAft>
                <a:spcPts val="1200"/>
              </a:spcAft>
              <a:buClrTx/>
              <a:buFontTx/>
              <a:buAutoNum type="arabicPeriod"/>
            </a:pPr>
            <a:r>
              <a:rPr lang="en-GB" sz="2000" b="1" i="0" cap="all">
                <a:solidFill>
                  <a:srgbClr val="C00000"/>
                </a:solidFill>
              </a:rPr>
              <a:t>Domestic Resource Mobilisation</a:t>
            </a:r>
          </a:p>
          <a:p>
            <a:pPr marL="360363" indent="-360363">
              <a:spcBef>
                <a:spcPts val="1200"/>
              </a:spcBef>
              <a:spcAft>
                <a:spcPts val="1200"/>
              </a:spcAft>
              <a:buClrTx/>
              <a:buFontTx/>
              <a:buAutoNum type="arabicPeriod"/>
            </a:pPr>
            <a:endParaRPr lang="en-GB" sz="2000" i="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13</a:t>
            </a:fld>
            <a:endParaRPr lang="en-GB" sz="1100" b="1">
              <a:solidFill>
                <a:schemeClr val="bg1"/>
              </a:solidFill>
              <a:latin typeface="+mn-lt"/>
            </a:endParaRPr>
          </a:p>
        </p:txBody>
      </p:sp>
    </p:spTree>
    <p:extLst>
      <p:ext uri="{BB962C8B-B14F-4D97-AF65-F5344CB8AC3E}">
        <p14:creationId xmlns:p14="http://schemas.microsoft.com/office/powerpoint/2010/main" val="3883521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400" cap="all" dirty="0">
                <a:solidFill>
                  <a:srgbClr val="004494"/>
                </a:solidFill>
                <a:latin typeface="+mn-lt"/>
              </a:rPr>
              <a:t>Importance of </a:t>
            </a:r>
            <a:br>
              <a:rPr lang="en-GB" sz="2400" cap="all" dirty="0">
                <a:solidFill>
                  <a:srgbClr val="004494"/>
                </a:solidFill>
                <a:latin typeface="+mn-lt"/>
              </a:rPr>
            </a:br>
            <a:r>
              <a:rPr lang="en-GB" sz="2400" cap="all" dirty="0">
                <a:solidFill>
                  <a:srgbClr val="004494"/>
                </a:solidFill>
                <a:latin typeface="+mn-lt"/>
              </a:rPr>
              <a:t>Domestic Revenue Mobilisation</a:t>
            </a:r>
            <a:endParaRPr lang="fr-BE" sz="2800" cap="all" dirty="0">
              <a:solidFill>
                <a:srgbClr val="004494"/>
              </a:solidFill>
              <a:latin typeface="+mn-lt"/>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
        <p:nvSpPr>
          <p:cNvPr id="6" name="AutoShape 4" descr="RÃ©sultat de recherche d'images pour &quot;picto balance png&quot;">
            <a:extLst>
              <a:ext uri="{FF2B5EF4-FFF2-40B4-BE49-F238E27FC236}">
                <a16:creationId xmlns:a16="http://schemas.microsoft.com/office/drawing/2014/main" id="{8CA8977C-995C-4DF0-8CE1-E85C8E9F45E0}"/>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BE">
              <a:latin typeface="+mn-lt"/>
            </a:endParaRPr>
          </a:p>
        </p:txBody>
      </p:sp>
      <p:pic>
        <p:nvPicPr>
          <p:cNvPr id="7" name="Image 6">
            <a:extLst>
              <a:ext uri="{FF2B5EF4-FFF2-40B4-BE49-F238E27FC236}">
                <a16:creationId xmlns:a16="http://schemas.microsoft.com/office/drawing/2014/main" id="{841E9947-16BA-4232-9297-DEB02A6D53C9}"/>
              </a:ext>
            </a:extLst>
          </p:cNvPr>
          <p:cNvPicPr>
            <a:picLocks noChangeAspect="1"/>
          </p:cNvPicPr>
          <p:nvPr/>
        </p:nvPicPr>
        <p:blipFill rotWithShape="1">
          <a:blip r:embed="rId3"/>
          <a:srcRect t="20185" b="9891"/>
          <a:stretch/>
        </p:blipFill>
        <p:spPr>
          <a:xfrm>
            <a:off x="2771796" y="2569294"/>
            <a:ext cx="3168351" cy="2215426"/>
          </a:xfrm>
          <a:prstGeom prst="rect">
            <a:avLst/>
          </a:prstGeom>
        </p:spPr>
      </p:pic>
      <p:sp>
        <p:nvSpPr>
          <p:cNvPr id="13" name="TextBox 41">
            <a:extLst>
              <a:ext uri="{FF2B5EF4-FFF2-40B4-BE49-F238E27FC236}">
                <a16:creationId xmlns:a16="http://schemas.microsoft.com/office/drawing/2014/main" id="{2EBEF1C9-6E6E-47E1-8EFB-489A17A8DD49}"/>
              </a:ext>
            </a:extLst>
          </p:cNvPr>
          <p:cNvSpPr txBox="1"/>
          <p:nvPr/>
        </p:nvSpPr>
        <p:spPr>
          <a:xfrm>
            <a:off x="149137" y="2564904"/>
            <a:ext cx="2797631" cy="2116990"/>
          </a:xfrm>
          <a:prstGeom prst="rect">
            <a:avLst/>
          </a:prstGeom>
          <a:noFill/>
        </p:spPr>
        <p:txBody>
          <a:bodyPr wrap="square" rtlCol="0">
            <a:spAutoFit/>
          </a:bodyPr>
          <a:lstStyle/>
          <a:p>
            <a:pPr marL="265113" lvl="1" indent="-265113"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ea typeface="Verdana" panose="020B0604030504040204" pitchFamily="34" charset="0"/>
                <a:cs typeface="Verdana" panose="020B0604030504040204" pitchFamily="34" charset="0"/>
              </a:rPr>
              <a:t>Lower deficit </a:t>
            </a:r>
            <a:r>
              <a:rPr lang="en-GB" sz="1600" dirty="0">
                <a:solidFill>
                  <a:srgbClr val="004494"/>
                </a:solidFill>
                <a:ea typeface="Verdana" panose="020B0604030504040204" pitchFamily="34" charset="0"/>
                <a:cs typeface="Verdana" panose="020B0604030504040204" pitchFamily="34" charset="0"/>
              </a:rPr>
              <a:t>(increased financial sustainability)</a:t>
            </a:r>
          </a:p>
          <a:p>
            <a:pPr marL="265113" lvl="1" indent="-265113"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ea typeface="Verdana" panose="020B0604030504040204" pitchFamily="34" charset="0"/>
                <a:cs typeface="Verdana" panose="020B0604030504040204" pitchFamily="34" charset="0"/>
              </a:rPr>
              <a:t>More scope for implementation of reforms and inclusive growth</a:t>
            </a:r>
          </a:p>
        </p:txBody>
      </p:sp>
      <p:sp>
        <p:nvSpPr>
          <p:cNvPr id="14" name="TextBox 42">
            <a:extLst>
              <a:ext uri="{FF2B5EF4-FFF2-40B4-BE49-F238E27FC236}">
                <a16:creationId xmlns:a16="http://schemas.microsoft.com/office/drawing/2014/main" id="{EE873FC5-88AE-4E10-9D99-B63A572EB0F5}"/>
              </a:ext>
            </a:extLst>
          </p:cNvPr>
          <p:cNvSpPr txBox="1"/>
          <p:nvPr/>
        </p:nvSpPr>
        <p:spPr>
          <a:xfrm>
            <a:off x="5975648" y="2708920"/>
            <a:ext cx="3168352" cy="1184427"/>
          </a:xfrm>
          <a:prstGeom prst="rect">
            <a:avLst/>
          </a:prstGeom>
          <a:noFill/>
        </p:spPr>
        <p:txBody>
          <a:bodyPr wrap="square" rtlCol="0">
            <a:spAutoFit/>
          </a:bodyPr>
          <a:lstStyle/>
          <a:p>
            <a:pPr marL="265113" lvl="1" indent="-265113"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600" b="1" dirty="0">
                <a:solidFill>
                  <a:srgbClr val="004494"/>
                </a:solidFill>
                <a:ea typeface="Verdana" panose="020B0604030504040204" pitchFamily="34" charset="0"/>
                <a:cs typeface="Verdana" panose="020B0604030504040204" pitchFamily="34" charset="0"/>
              </a:rPr>
              <a:t>Tax burden </a:t>
            </a:r>
            <a:r>
              <a:rPr lang="en-GB" sz="1600" b="1" dirty="0">
                <a:solidFill>
                  <a:srgbClr val="004494"/>
                </a:solidFill>
                <a:ea typeface="Verdana" panose="020B0604030504040204" pitchFamily="34" charset="0"/>
                <a:cs typeface="Verdana" panose="020B0604030504040204" pitchFamily="34" charset="0"/>
                <a:sym typeface="Wingdings" panose="05000000000000000000" pitchFamily="2" charset="2"/>
              </a:rPr>
              <a:t></a:t>
            </a:r>
            <a:r>
              <a:rPr lang="en-GB" sz="1600" b="1" dirty="0">
                <a:solidFill>
                  <a:srgbClr val="004494"/>
                </a:solidFill>
                <a:ea typeface="Verdana" panose="020B0604030504040204" pitchFamily="34" charset="0"/>
                <a:cs typeface="Verdana" panose="020B0604030504040204" pitchFamily="34" charset="0"/>
              </a:rPr>
              <a:t> risk of disincentive for economic operators when unclear</a:t>
            </a:r>
          </a:p>
        </p:txBody>
      </p:sp>
      <p:sp>
        <p:nvSpPr>
          <p:cNvPr id="15" name="TextBox 44">
            <a:extLst>
              <a:ext uri="{FF2B5EF4-FFF2-40B4-BE49-F238E27FC236}">
                <a16:creationId xmlns:a16="http://schemas.microsoft.com/office/drawing/2014/main" id="{AC7992DE-651D-45AC-8B7F-82BF900837F3}"/>
              </a:ext>
            </a:extLst>
          </p:cNvPr>
          <p:cNvSpPr txBox="1"/>
          <p:nvPr/>
        </p:nvSpPr>
        <p:spPr>
          <a:xfrm>
            <a:off x="260461" y="4868161"/>
            <a:ext cx="8568952" cy="1729191"/>
          </a:xfrm>
          <a:prstGeom prst="rect">
            <a:avLst/>
          </a:prstGeom>
          <a:noFill/>
          <a:ln>
            <a:noFill/>
          </a:ln>
        </p:spPr>
        <p:txBody>
          <a:bodyPr wrap="square" rtlCol="0">
            <a:spAutoFit/>
          </a:bodyPr>
          <a:lstStyle/>
          <a:p>
            <a:pPr>
              <a:lnSpc>
                <a:spcPct val="110000"/>
              </a:lnSpc>
              <a:spcBef>
                <a:spcPts val="600"/>
              </a:spcBef>
              <a:spcAft>
                <a:spcPts val="600"/>
              </a:spcAft>
            </a:pPr>
            <a:r>
              <a:rPr lang="en-GB" sz="1600" b="1" dirty="0">
                <a:solidFill>
                  <a:srgbClr val="004494"/>
                </a:solidFill>
                <a:latin typeface="+mn-lt"/>
                <a:ea typeface="ＭＳ Ｐゴシック" charset="0"/>
              </a:rPr>
              <a:t>Key issues: </a:t>
            </a:r>
            <a:r>
              <a:rPr lang="en-GB" sz="1600" dirty="0">
                <a:solidFill>
                  <a:srgbClr val="004494"/>
                </a:solidFill>
                <a:latin typeface="+mn-lt"/>
                <a:ea typeface="ＭＳ Ｐゴシック" charset="0"/>
              </a:rPr>
              <a:t>How to increase fiscal space whilst protecting equity, transparency, fairness, efficiency and incentives:</a:t>
            </a:r>
          </a:p>
          <a:p>
            <a:pPr marL="265113" lvl="1" indent="-265113"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ea typeface="Verdana" panose="020B0604030504040204" pitchFamily="34" charset="0"/>
                <a:cs typeface="Verdana" panose="020B0604030504040204" pitchFamily="34" charset="0"/>
              </a:rPr>
              <a:t>How to spread the tax burden </a:t>
            </a:r>
            <a:r>
              <a:rPr lang="en-GB" sz="1600" dirty="0">
                <a:solidFill>
                  <a:srgbClr val="004494"/>
                </a:solidFill>
                <a:ea typeface="Verdana" panose="020B0604030504040204" pitchFamily="34" charset="0"/>
                <a:cs typeface="Verdana" panose="020B0604030504040204" pitchFamily="34" charset="0"/>
              </a:rPr>
              <a:t>(including informal sector)</a:t>
            </a:r>
          </a:p>
          <a:p>
            <a:pPr marL="265113" lvl="1" indent="-265113"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sz="1600" b="1" dirty="0">
                <a:solidFill>
                  <a:srgbClr val="004494"/>
                </a:solidFill>
                <a:ea typeface="Verdana" panose="020B0604030504040204" pitchFamily="34" charset="0"/>
                <a:cs typeface="Verdana" panose="020B0604030504040204" pitchFamily="34" charset="0"/>
              </a:rPr>
              <a:t>Using tax and non tax to protect natural resources and the environment </a:t>
            </a:r>
            <a:r>
              <a:rPr lang="en-GB" sz="1600" dirty="0">
                <a:solidFill>
                  <a:srgbClr val="004494"/>
                </a:solidFill>
                <a:ea typeface="Verdana" panose="020B0604030504040204" pitchFamily="34" charset="0"/>
                <a:cs typeface="Verdana" panose="020B0604030504040204" pitchFamily="34" charset="0"/>
              </a:rPr>
              <a:t>(specific case of extractive industries)</a:t>
            </a:r>
          </a:p>
        </p:txBody>
      </p:sp>
      <p:sp>
        <p:nvSpPr>
          <p:cNvPr id="16" name="TextBox 4">
            <a:extLst>
              <a:ext uri="{FF2B5EF4-FFF2-40B4-BE49-F238E27FC236}">
                <a16:creationId xmlns:a16="http://schemas.microsoft.com/office/drawing/2014/main" id="{79D7D6BE-1F95-464A-98DB-5F0C2E33D1E0}"/>
              </a:ext>
            </a:extLst>
          </p:cNvPr>
          <p:cNvSpPr txBox="1"/>
          <p:nvPr/>
        </p:nvSpPr>
        <p:spPr>
          <a:xfrm>
            <a:off x="148475" y="2093014"/>
            <a:ext cx="8847049" cy="338554"/>
          </a:xfrm>
          <a:prstGeom prst="rect">
            <a:avLst/>
          </a:prstGeom>
          <a:noFill/>
        </p:spPr>
        <p:txBody>
          <a:bodyPr wrap="square" rtlCol="0">
            <a:spAutoFit/>
          </a:bodyPr>
          <a:lstStyle/>
          <a:p>
            <a:pPr algn="ctr"/>
            <a:r>
              <a:rPr lang="en-GB" sz="1600" b="1" dirty="0">
                <a:latin typeface="+mn-lt"/>
              </a:rPr>
              <a:t>Domestic resources: the single most important source of fiscal space, but…</a:t>
            </a:r>
          </a:p>
        </p:txBody>
      </p:sp>
      <p:sp>
        <p:nvSpPr>
          <p:cNvPr id="17" name="Text Box 31">
            <a:extLst>
              <a:ext uri="{FF2B5EF4-FFF2-40B4-BE49-F238E27FC236}">
                <a16:creationId xmlns:a16="http://schemas.microsoft.com/office/drawing/2014/main" id="{4FDF836C-B8D5-436F-B202-A36DA24AB83A}"/>
              </a:ext>
            </a:extLst>
          </p:cNvPr>
          <p:cNvSpPr txBox="1">
            <a:spLocks noChangeArrowheads="1"/>
          </p:cNvSpPr>
          <p:nvPr/>
        </p:nvSpPr>
        <p:spPr bwMode="auto">
          <a:xfrm>
            <a:off x="2946768" y="3595868"/>
            <a:ext cx="1083488" cy="760959"/>
          </a:xfrm>
          <a:prstGeom prst="rect">
            <a:avLst/>
          </a:prstGeom>
          <a:noFill/>
          <a:ln w="12700">
            <a:noFill/>
            <a:miter lim="800000"/>
            <a:headEnd/>
            <a:tailEnd/>
          </a:ln>
          <a:effectLst/>
        </p:spPr>
        <p:txBody>
          <a:bodyPr wrap="square" lIns="72000" tIns="72000" rIns="72000" bIns="72000" anchor="ctr">
            <a:spAutoFit/>
          </a:bodyPr>
          <a:lstStyle/>
          <a:p>
            <a:pPr algn="ctr" eaLnBrk="0" hangingPunct="0"/>
            <a:r>
              <a:rPr lang="fr-BE" sz="4000" b="1" dirty="0">
                <a:solidFill>
                  <a:srgbClr val="2D9E48"/>
                </a:solidFill>
                <a:latin typeface="+mn-lt"/>
              </a:rPr>
              <a:t>+</a:t>
            </a:r>
          </a:p>
        </p:txBody>
      </p:sp>
      <p:sp>
        <p:nvSpPr>
          <p:cNvPr id="18" name="Text Box 31">
            <a:extLst>
              <a:ext uri="{FF2B5EF4-FFF2-40B4-BE49-F238E27FC236}">
                <a16:creationId xmlns:a16="http://schemas.microsoft.com/office/drawing/2014/main" id="{8740790C-3853-40A7-8EB9-25AB3ECB4F5D}"/>
              </a:ext>
            </a:extLst>
          </p:cNvPr>
          <p:cNvSpPr txBox="1">
            <a:spLocks noChangeArrowheads="1"/>
          </p:cNvSpPr>
          <p:nvPr/>
        </p:nvSpPr>
        <p:spPr bwMode="auto">
          <a:xfrm>
            <a:off x="4704259" y="3595868"/>
            <a:ext cx="1083488" cy="760959"/>
          </a:xfrm>
          <a:prstGeom prst="rect">
            <a:avLst/>
          </a:prstGeom>
          <a:noFill/>
          <a:ln w="12700">
            <a:noFill/>
            <a:miter lim="800000"/>
            <a:headEnd/>
            <a:tailEnd/>
          </a:ln>
          <a:effectLst/>
        </p:spPr>
        <p:txBody>
          <a:bodyPr wrap="square" lIns="72000" tIns="72000" rIns="72000" bIns="72000" anchor="ctr">
            <a:spAutoFit/>
          </a:bodyPr>
          <a:lstStyle/>
          <a:p>
            <a:pPr algn="ctr" eaLnBrk="0" hangingPunct="0"/>
            <a:r>
              <a:rPr lang="fr-BE" sz="4000" b="1" dirty="0">
                <a:solidFill>
                  <a:srgbClr val="FF0000"/>
                </a:solidFill>
                <a:latin typeface="+mn-lt"/>
              </a:rPr>
              <a:t>-</a:t>
            </a:r>
          </a:p>
        </p:txBody>
      </p:sp>
    </p:spTree>
    <p:extLst>
      <p:ext uri="{BB962C8B-B14F-4D97-AF65-F5344CB8AC3E}">
        <p14:creationId xmlns:p14="http://schemas.microsoft.com/office/powerpoint/2010/main" val="155206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4" grpId="0"/>
      <p:bldP spid="15" grpId="0"/>
      <p:bldP spid="16" grpId="0"/>
      <p:bldP spid="17"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43554"/>
            <a:ext cx="8460000" cy="773278"/>
          </a:xfrm>
        </p:spPr>
        <p:txBody>
          <a:bodyPr/>
          <a:lstStyle/>
          <a:p>
            <a:pPr marL="0"/>
            <a:r>
              <a:rPr lang="en-GB" sz="2000" cap="all" dirty="0">
                <a:solidFill>
                  <a:srgbClr val="004494"/>
                </a:solidFill>
                <a:latin typeface="+mn-lt"/>
              </a:rPr>
              <a:t>Three aspects of DRM analysis</a:t>
            </a:r>
            <a:endParaRPr lang="fr-BE" sz="2000" cap="all" dirty="0">
              <a:solidFill>
                <a:srgbClr val="004494"/>
              </a:solidFill>
              <a:latin typeface="+mn-lt"/>
            </a:endParaRPr>
          </a:p>
        </p:txBody>
      </p:sp>
      <p:sp>
        <p:nvSpPr>
          <p:cNvPr id="34" name="Rectangle 33">
            <a:extLst>
              <a:ext uri="{FF2B5EF4-FFF2-40B4-BE49-F238E27FC236}">
                <a16:creationId xmlns:a16="http://schemas.microsoft.com/office/drawing/2014/main" id="{E112B316-EC51-4C19-B3A6-4D1487567E74}"/>
              </a:ext>
            </a:extLst>
          </p:cNvPr>
          <p:cNvSpPr/>
          <p:nvPr/>
        </p:nvSpPr>
        <p:spPr bwMode="auto">
          <a:xfrm>
            <a:off x="278929" y="2853312"/>
            <a:ext cx="2700000" cy="3600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5" name="Rectangle 34">
            <a:extLst>
              <a:ext uri="{FF2B5EF4-FFF2-40B4-BE49-F238E27FC236}">
                <a16:creationId xmlns:a16="http://schemas.microsoft.com/office/drawing/2014/main" id="{30A2A3FC-0ED2-4462-8C8A-03EE896452AE}"/>
              </a:ext>
            </a:extLst>
          </p:cNvPr>
          <p:cNvSpPr/>
          <p:nvPr/>
        </p:nvSpPr>
        <p:spPr bwMode="auto">
          <a:xfrm>
            <a:off x="6233074" y="2853312"/>
            <a:ext cx="2700000" cy="3600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6" name="Rectangle 35">
            <a:extLst>
              <a:ext uri="{FF2B5EF4-FFF2-40B4-BE49-F238E27FC236}">
                <a16:creationId xmlns:a16="http://schemas.microsoft.com/office/drawing/2014/main" id="{830A16A1-7AA3-4A49-8E14-3291DBB55408}"/>
              </a:ext>
            </a:extLst>
          </p:cNvPr>
          <p:cNvSpPr/>
          <p:nvPr/>
        </p:nvSpPr>
        <p:spPr bwMode="auto">
          <a:xfrm>
            <a:off x="3294938" y="2853312"/>
            <a:ext cx="2700000" cy="3600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7" name="ZoneTexte 36">
            <a:extLst>
              <a:ext uri="{FF2B5EF4-FFF2-40B4-BE49-F238E27FC236}">
                <a16:creationId xmlns:a16="http://schemas.microsoft.com/office/drawing/2014/main" id="{714F3089-7F35-4E7B-9A90-8EB918C87F6A}"/>
              </a:ext>
            </a:extLst>
          </p:cNvPr>
          <p:cNvSpPr txBox="1"/>
          <p:nvPr/>
        </p:nvSpPr>
        <p:spPr>
          <a:xfrm>
            <a:off x="278929" y="2908969"/>
            <a:ext cx="2700000" cy="3342453"/>
          </a:xfrm>
          <a:prstGeom prst="rect">
            <a:avLst/>
          </a:prstGeom>
          <a:noFill/>
        </p:spPr>
        <p:txBody>
          <a:bodyPr wrap="square" rtlCol="0">
            <a:spAutoFit/>
          </a:bodyPr>
          <a:lstStyle/>
          <a:p>
            <a:pPr marL="285750" lvl="1" indent="-285750">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Tax / revenue policies</a:t>
            </a:r>
          </a:p>
          <a:p>
            <a:pPr marL="285750" lvl="1" indent="-285750" fontAlgn="auto">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Fiscal treatment of natural resources extraction (EITI)</a:t>
            </a:r>
          </a:p>
          <a:p>
            <a:pPr marL="285750" lvl="1" indent="-285750" fontAlgn="auto">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Medium-term revenue strategy</a:t>
            </a:r>
          </a:p>
          <a:p>
            <a:pPr marL="285750" lvl="1" indent="-285750">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Court of Auditors reports</a:t>
            </a:r>
          </a:p>
          <a:p>
            <a:pPr marL="285750" lvl="1" indent="-285750">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Civil society monitoring</a:t>
            </a:r>
          </a:p>
          <a:p>
            <a:pPr marL="285750" lvl="1" indent="-285750">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IMF RA-GAP &amp; RA-FIT</a:t>
            </a:r>
          </a:p>
          <a:p>
            <a:pPr marL="285750" lvl="1" indent="-285750" fontAlgn="auto">
              <a:lnSpc>
                <a:spcPct val="90000"/>
              </a:lnSpc>
              <a:spcBef>
                <a:spcPts val="600"/>
              </a:spcBef>
              <a:spcAft>
                <a:spcPts val="600"/>
              </a:spcAft>
              <a:buClr>
                <a:srgbClr val="2D9E48"/>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Political constraints to tax administration reform</a:t>
            </a:r>
          </a:p>
        </p:txBody>
      </p:sp>
      <p:sp>
        <p:nvSpPr>
          <p:cNvPr id="38" name="ZoneTexte 37">
            <a:extLst>
              <a:ext uri="{FF2B5EF4-FFF2-40B4-BE49-F238E27FC236}">
                <a16:creationId xmlns:a16="http://schemas.microsoft.com/office/drawing/2014/main" id="{F64D65C1-96E2-4028-A740-0FC168D6E5D3}"/>
              </a:ext>
            </a:extLst>
          </p:cNvPr>
          <p:cNvSpPr txBox="1"/>
          <p:nvPr/>
        </p:nvSpPr>
        <p:spPr>
          <a:xfrm>
            <a:off x="6233074" y="2908969"/>
            <a:ext cx="2700000" cy="3422475"/>
          </a:xfrm>
          <a:prstGeom prst="rect">
            <a:avLst/>
          </a:prstGeom>
          <a:noFill/>
        </p:spPr>
        <p:txBody>
          <a:bodyPr wrap="square" rtlCol="0">
            <a:spAutoFit/>
          </a:bodyPr>
          <a:lstStyle/>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Registration and tracing illicit financial flows</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Customs agreements</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Curtailing international tax competition </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Listings of non cooperative tax jurisdictions and Financial Action Task Force</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Global Forum on Transparency and Exchange of Information for tax purposes</a:t>
            </a:r>
          </a:p>
        </p:txBody>
      </p:sp>
      <p:sp>
        <p:nvSpPr>
          <p:cNvPr id="39" name="ZoneTexte 38">
            <a:extLst>
              <a:ext uri="{FF2B5EF4-FFF2-40B4-BE49-F238E27FC236}">
                <a16:creationId xmlns:a16="http://schemas.microsoft.com/office/drawing/2014/main" id="{659081E8-A88E-4447-9EEF-E5E05F8DC0AA}"/>
              </a:ext>
            </a:extLst>
          </p:cNvPr>
          <p:cNvSpPr txBox="1"/>
          <p:nvPr/>
        </p:nvSpPr>
        <p:spPr>
          <a:xfrm>
            <a:off x="3294938" y="2908969"/>
            <a:ext cx="2700000" cy="3342453"/>
          </a:xfrm>
          <a:prstGeom prst="rect">
            <a:avLst/>
          </a:prstGeom>
          <a:noFill/>
        </p:spPr>
        <p:txBody>
          <a:bodyPr wrap="square" rtlCol="0">
            <a:spAutoFit/>
          </a:bodyPr>
          <a:lstStyle/>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Tax collection and administration capacities, incl. customs</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Tax legal framework</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Standing on illicit financial flows</a:t>
            </a:r>
          </a:p>
          <a:p>
            <a:pPr marL="285750" lvl="1" indent="-285750" defTabSz="966788" eaLnBrk="0" fontAlgn="auto"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Use performance indicators on DRM</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OECD or IMF DRM databases </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TADAT</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dirty="0">
                <a:solidFill>
                  <a:schemeClr val="tx1"/>
                </a:solidFill>
                <a:ea typeface="Verdana" panose="020B0604030504040204" pitchFamily="34" charset="0"/>
                <a:cs typeface="Verdana" panose="020B0604030504040204" pitchFamily="34" charset="0"/>
              </a:rPr>
              <a:t>PEFA indicators</a:t>
            </a:r>
          </a:p>
        </p:txBody>
      </p:sp>
      <p:sp>
        <p:nvSpPr>
          <p:cNvPr id="40" name="Triangle isocèle 39">
            <a:extLst>
              <a:ext uri="{FF2B5EF4-FFF2-40B4-BE49-F238E27FC236}">
                <a16:creationId xmlns:a16="http://schemas.microsoft.com/office/drawing/2014/main" id="{38D42C4E-2FBB-4ECE-8DF3-339BB0AD57F3}"/>
              </a:ext>
            </a:extLst>
          </p:cNvPr>
          <p:cNvSpPr/>
          <p:nvPr/>
        </p:nvSpPr>
        <p:spPr bwMode="auto">
          <a:xfrm rot="16200000" flipV="1">
            <a:off x="1844928" y="4125430"/>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nvGrpSpPr>
          <p:cNvPr id="41" name="Groupe 40">
            <a:extLst>
              <a:ext uri="{FF2B5EF4-FFF2-40B4-BE49-F238E27FC236}">
                <a16:creationId xmlns:a16="http://schemas.microsoft.com/office/drawing/2014/main" id="{4A95E16F-90D8-4F6C-AAF4-6CC7C5C2C676}"/>
              </a:ext>
            </a:extLst>
          </p:cNvPr>
          <p:cNvGrpSpPr/>
          <p:nvPr/>
        </p:nvGrpSpPr>
        <p:grpSpPr>
          <a:xfrm>
            <a:off x="278929" y="1876572"/>
            <a:ext cx="2700000" cy="980742"/>
            <a:chOff x="103291" y="1664622"/>
            <a:chExt cx="2700000" cy="980742"/>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278929"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800" b="1" i="0" kern="0" dirty="0">
                <a:solidFill>
                  <a:schemeClr val="bg1"/>
                </a:solidFill>
                <a:latin typeface="+mn-lt"/>
              </a:rPr>
              <a:t>Tax </a:t>
            </a:r>
            <a:br>
              <a:rPr lang="en-GB" sz="1800" b="1" i="0" kern="0" dirty="0">
                <a:solidFill>
                  <a:schemeClr val="bg1"/>
                </a:solidFill>
                <a:latin typeface="+mn-lt"/>
              </a:rPr>
            </a:br>
            <a:r>
              <a:rPr lang="en-GB" sz="1800" b="1" i="0" kern="0" dirty="0">
                <a:solidFill>
                  <a:schemeClr val="bg1"/>
                </a:solidFill>
                <a:latin typeface="+mn-lt"/>
              </a:rPr>
              <a:t>Policy</a:t>
            </a:r>
          </a:p>
        </p:txBody>
      </p:sp>
      <p:grpSp>
        <p:nvGrpSpPr>
          <p:cNvPr id="45" name="Groupe 44">
            <a:extLst>
              <a:ext uri="{FF2B5EF4-FFF2-40B4-BE49-F238E27FC236}">
                <a16:creationId xmlns:a16="http://schemas.microsoft.com/office/drawing/2014/main" id="{5C48C414-8254-478E-A22A-33A8E64A94C2}"/>
              </a:ext>
            </a:extLst>
          </p:cNvPr>
          <p:cNvGrpSpPr/>
          <p:nvPr/>
        </p:nvGrpSpPr>
        <p:grpSpPr>
          <a:xfrm>
            <a:off x="3294938" y="1876572"/>
            <a:ext cx="2700000" cy="980743"/>
            <a:chOff x="11274667" y="909379"/>
            <a:chExt cx="2700000" cy="980743"/>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48" name="Groupe 47">
            <a:extLst>
              <a:ext uri="{FF2B5EF4-FFF2-40B4-BE49-F238E27FC236}">
                <a16:creationId xmlns:a16="http://schemas.microsoft.com/office/drawing/2014/main" id="{A64CACE7-A620-49C1-A452-E4AD3D079C11}"/>
              </a:ext>
            </a:extLst>
          </p:cNvPr>
          <p:cNvGrpSpPr/>
          <p:nvPr/>
        </p:nvGrpSpPr>
        <p:grpSpPr>
          <a:xfrm>
            <a:off x="6233074" y="1876572"/>
            <a:ext cx="2700000" cy="977335"/>
            <a:chOff x="-5727777" y="1318320"/>
            <a:chExt cx="2700000" cy="977335"/>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51" name="Espace réservé du contenu 2">
            <a:extLst>
              <a:ext uri="{FF2B5EF4-FFF2-40B4-BE49-F238E27FC236}">
                <a16:creationId xmlns:a16="http://schemas.microsoft.com/office/drawing/2014/main" id="{2A179671-83DE-4A9E-A36A-299D8ED6BAE4}"/>
              </a:ext>
            </a:extLst>
          </p:cNvPr>
          <p:cNvSpPr txBox="1">
            <a:spLocks/>
          </p:cNvSpPr>
          <p:nvPr/>
        </p:nvSpPr>
        <p:spPr bwMode="auto">
          <a:xfrm>
            <a:off x="3294938"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800" b="1" i="0" kern="0" dirty="0">
                <a:solidFill>
                  <a:schemeClr val="bg1"/>
                </a:solidFill>
                <a:latin typeface="+mn-lt"/>
              </a:rPr>
              <a:t>Tax </a:t>
            </a:r>
            <a:br>
              <a:rPr lang="en-GB" sz="1800" b="1" i="0" kern="0" dirty="0">
                <a:solidFill>
                  <a:schemeClr val="bg1"/>
                </a:solidFill>
                <a:latin typeface="+mn-lt"/>
              </a:rPr>
            </a:br>
            <a:r>
              <a:rPr lang="en-GB" sz="1800" b="1" i="0" kern="0" dirty="0">
                <a:solidFill>
                  <a:schemeClr val="bg1"/>
                </a:solidFill>
                <a:latin typeface="+mn-lt"/>
              </a:rPr>
              <a:t>administration</a:t>
            </a:r>
          </a:p>
        </p:txBody>
      </p:sp>
      <p:sp>
        <p:nvSpPr>
          <p:cNvPr id="52" name="Espace réservé du contenu 2">
            <a:extLst>
              <a:ext uri="{FF2B5EF4-FFF2-40B4-BE49-F238E27FC236}">
                <a16:creationId xmlns:a16="http://schemas.microsoft.com/office/drawing/2014/main" id="{44143F1E-2BE8-4A05-A051-2BDA246BCDFB}"/>
              </a:ext>
            </a:extLst>
          </p:cNvPr>
          <p:cNvSpPr txBox="1">
            <a:spLocks/>
          </p:cNvSpPr>
          <p:nvPr/>
        </p:nvSpPr>
        <p:spPr bwMode="auto">
          <a:xfrm>
            <a:off x="6233074" y="2220738"/>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800" b="1" i="0" kern="0" dirty="0">
                <a:solidFill>
                  <a:schemeClr val="bg1"/>
                </a:solidFill>
                <a:latin typeface="+mn-lt"/>
              </a:rPr>
              <a:t>International tax cooperation</a:t>
            </a:r>
          </a:p>
        </p:txBody>
      </p:sp>
      <p:sp>
        <p:nvSpPr>
          <p:cNvPr id="53" name="Triangle isocèle 52">
            <a:extLst>
              <a:ext uri="{FF2B5EF4-FFF2-40B4-BE49-F238E27FC236}">
                <a16:creationId xmlns:a16="http://schemas.microsoft.com/office/drawing/2014/main" id="{D387B83B-C232-4E1D-815E-149CFCF33BA4}"/>
              </a:ext>
            </a:extLst>
          </p:cNvPr>
          <p:cNvSpPr/>
          <p:nvPr/>
        </p:nvSpPr>
        <p:spPr bwMode="auto">
          <a:xfrm rot="16200000" flipV="1">
            <a:off x="4858401" y="4090693"/>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Tree>
    <p:extLst>
      <p:ext uri="{BB962C8B-B14F-4D97-AF65-F5344CB8AC3E}">
        <p14:creationId xmlns:p14="http://schemas.microsoft.com/office/powerpoint/2010/main" val="2831675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p:bldP spid="38" grpId="0"/>
      <p:bldP spid="39" grpId="0"/>
      <p:bldP spid="40" grpId="0" animBg="1"/>
      <p:bldP spid="40" grpId="1" animBg="1"/>
      <p:bldP spid="44" grpId="0"/>
      <p:bldP spid="51" grpId="0"/>
      <p:bldP spid="52" grpId="0"/>
      <p:bldP spid="53" grpId="0" animBg="1"/>
      <p:bldP spid="53"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16</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43554"/>
            <a:ext cx="8460000" cy="773278"/>
          </a:xfrm>
        </p:spPr>
        <p:txBody>
          <a:bodyPr/>
          <a:lstStyle/>
          <a:p>
            <a:pPr marL="0"/>
            <a:r>
              <a:rPr lang="en-GB" sz="2000" cap="all" dirty="0">
                <a:solidFill>
                  <a:srgbClr val="004494"/>
                </a:solidFill>
                <a:latin typeface="+mn-lt"/>
              </a:rPr>
              <a:t>Assessing </a:t>
            </a:r>
            <a:br>
              <a:rPr lang="en-GB" sz="2000" cap="all" dirty="0">
                <a:solidFill>
                  <a:srgbClr val="004494"/>
                </a:solidFill>
                <a:latin typeface="+mn-lt"/>
              </a:rPr>
            </a:br>
            <a:r>
              <a:rPr lang="en-GB" sz="2000" cap="all" dirty="0">
                <a:solidFill>
                  <a:srgbClr val="004494"/>
                </a:solidFill>
                <a:latin typeface="+mn-lt"/>
              </a:rPr>
              <a:t>the partner’s DRM performance</a:t>
            </a:r>
            <a:endParaRPr lang="fr-BE" sz="2000" cap="all" dirty="0">
              <a:solidFill>
                <a:srgbClr val="004494"/>
              </a:solidFill>
              <a:latin typeface="+mn-lt"/>
            </a:endParaRPr>
          </a:p>
        </p:txBody>
      </p:sp>
      <p:sp>
        <p:nvSpPr>
          <p:cNvPr id="34" name="Rectangle 33">
            <a:extLst>
              <a:ext uri="{FF2B5EF4-FFF2-40B4-BE49-F238E27FC236}">
                <a16:creationId xmlns:a16="http://schemas.microsoft.com/office/drawing/2014/main" id="{E112B316-EC51-4C19-B3A6-4D1487567E74}"/>
              </a:ext>
            </a:extLst>
          </p:cNvPr>
          <p:cNvSpPr/>
          <p:nvPr/>
        </p:nvSpPr>
        <p:spPr bwMode="auto">
          <a:xfrm>
            <a:off x="278929" y="2862809"/>
            <a:ext cx="2700000" cy="1476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5" name="Rectangle 34">
            <a:extLst>
              <a:ext uri="{FF2B5EF4-FFF2-40B4-BE49-F238E27FC236}">
                <a16:creationId xmlns:a16="http://schemas.microsoft.com/office/drawing/2014/main" id="{30A2A3FC-0ED2-4462-8C8A-03EE896452AE}"/>
              </a:ext>
            </a:extLst>
          </p:cNvPr>
          <p:cNvSpPr/>
          <p:nvPr/>
        </p:nvSpPr>
        <p:spPr bwMode="auto">
          <a:xfrm>
            <a:off x="6233074" y="2862809"/>
            <a:ext cx="2700000" cy="3600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6" name="Rectangle 35">
            <a:extLst>
              <a:ext uri="{FF2B5EF4-FFF2-40B4-BE49-F238E27FC236}">
                <a16:creationId xmlns:a16="http://schemas.microsoft.com/office/drawing/2014/main" id="{830A16A1-7AA3-4A49-8E14-3291DBB55408}"/>
              </a:ext>
            </a:extLst>
          </p:cNvPr>
          <p:cNvSpPr/>
          <p:nvPr/>
        </p:nvSpPr>
        <p:spPr bwMode="auto">
          <a:xfrm>
            <a:off x="3275856" y="2862809"/>
            <a:ext cx="2700000" cy="2124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7" name="ZoneTexte 36">
            <a:extLst>
              <a:ext uri="{FF2B5EF4-FFF2-40B4-BE49-F238E27FC236}">
                <a16:creationId xmlns:a16="http://schemas.microsoft.com/office/drawing/2014/main" id="{714F3089-7F35-4E7B-9A90-8EB918C87F6A}"/>
              </a:ext>
            </a:extLst>
          </p:cNvPr>
          <p:cNvSpPr txBox="1"/>
          <p:nvPr/>
        </p:nvSpPr>
        <p:spPr>
          <a:xfrm>
            <a:off x="278929" y="3090616"/>
            <a:ext cx="2700000" cy="286232"/>
          </a:xfrm>
          <a:prstGeom prst="rect">
            <a:avLst/>
          </a:prstGeom>
          <a:noFill/>
        </p:spPr>
        <p:txBody>
          <a:bodyPr wrap="square" rtlCol="0">
            <a:spAutoFit/>
          </a:bodyPr>
          <a:lstStyle/>
          <a:p>
            <a:pPr marL="285750" lvl="1" indent="-285750">
              <a:lnSpc>
                <a:spcPct val="90000"/>
              </a:lnSpc>
              <a:spcBef>
                <a:spcPts val="600"/>
              </a:spcBef>
              <a:spcAft>
                <a:spcPts val="600"/>
              </a:spcAft>
              <a:buClr>
                <a:srgbClr val="2D9E48"/>
              </a:buClr>
              <a:buSzPct val="100000"/>
              <a:buFont typeface="Verdana" panose="020B0604030504040204" pitchFamily="34" charset="0"/>
              <a:buChar char="&gt;"/>
              <a:defRPr/>
            </a:pPr>
            <a:r>
              <a:rPr lang="en-GB" sz="1400" b="1" i="1" dirty="0">
                <a:latin typeface="+mn-lt"/>
                <a:ea typeface="Verdana" panose="020B0604030504040204" pitchFamily="34" charset="0"/>
                <a:cs typeface="Verdana" panose="020B0604030504040204" pitchFamily="34" charset="0"/>
              </a:rPr>
              <a:t>See previous slide</a:t>
            </a:r>
          </a:p>
        </p:txBody>
      </p:sp>
      <p:sp>
        <p:nvSpPr>
          <p:cNvPr id="38" name="ZoneTexte 37">
            <a:extLst>
              <a:ext uri="{FF2B5EF4-FFF2-40B4-BE49-F238E27FC236}">
                <a16:creationId xmlns:a16="http://schemas.microsoft.com/office/drawing/2014/main" id="{F64D65C1-96E2-4028-A740-0FC168D6E5D3}"/>
              </a:ext>
            </a:extLst>
          </p:cNvPr>
          <p:cNvSpPr txBox="1"/>
          <p:nvPr/>
        </p:nvSpPr>
        <p:spPr>
          <a:xfrm>
            <a:off x="6233074" y="3090616"/>
            <a:ext cx="2700000" cy="3074688"/>
          </a:xfrm>
          <a:prstGeom prst="rect">
            <a:avLst/>
          </a:prstGeom>
          <a:noFill/>
        </p:spPr>
        <p:txBody>
          <a:bodyPr wrap="square" rtlCol="0">
            <a:spAutoFit/>
          </a:bodyPr>
          <a:lstStyle/>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b="1" dirty="0">
                <a:latin typeface="+mn-lt"/>
                <a:ea typeface="Verdana" panose="020B0604030504040204" pitchFamily="34" charset="0"/>
                <a:cs typeface="Verdana" panose="020B0604030504040204" pitchFamily="34" charset="0"/>
              </a:rPr>
              <a:t>Support the design and implementation of a Medium-term revenue strategy</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b="1" dirty="0">
                <a:latin typeface="+mn-lt"/>
                <a:ea typeface="Verdana" panose="020B0604030504040204" pitchFamily="34" charset="0"/>
                <a:cs typeface="Verdana" panose="020B0604030504040204" pitchFamily="34" charset="0"/>
              </a:rPr>
              <a:t>Support revenue administration, legal framework, ..</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b="1" dirty="0">
                <a:latin typeface="+mn-lt"/>
                <a:ea typeface="Verdana" panose="020B0604030504040204" pitchFamily="34" charset="0"/>
                <a:cs typeface="Verdana" panose="020B0604030504040204" pitchFamily="34" charset="0"/>
              </a:rPr>
              <a:t>Use performance indicators on DRM</a:t>
            </a:r>
          </a:p>
          <a:p>
            <a:pPr marL="285750" lvl="1" indent="-285750" defTabSz="966788" eaLnBrk="0" hangingPunct="0">
              <a:lnSpc>
                <a:spcPct val="90000"/>
              </a:lnSpc>
              <a:spcBef>
                <a:spcPts val="600"/>
              </a:spcBef>
              <a:spcAft>
                <a:spcPts val="600"/>
              </a:spcAft>
              <a:buClr>
                <a:srgbClr val="F5823C"/>
              </a:buClr>
              <a:buFont typeface="Verdana" panose="020B0604030504040204" pitchFamily="34" charset="0"/>
              <a:buChar char="&gt;"/>
              <a:defRPr/>
            </a:pPr>
            <a:r>
              <a:rPr lang="en-GB" sz="1400" b="1" dirty="0">
                <a:latin typeface="+mn-lt"/>
                <a:ea typeface="Verdana" panose="020B0604030504040204" pitchFamily="34" charset="0"/>
                <a:cs typeface="Verdana" panose="020B0604030504040204" pitchFamily="34" charset="0"/>
              </a:rPr>
              <a:t>Policy dialogue on tax policy, legal framework, tax administration</a:t>
            </a:r>
          </a:p>
        </p:txBody>
      </p:sp>
      <p:sp>
        <p:nvSpPr>
          <p:cNvPr id="39" name="ZoneTexte 38">
            <a:extLst>
              <a:ext uri="{FF2B5EF4-FFF2-40B4-BE49-F238E27FC236}">
                <a16:creationId xmlns:a16="http://schemas.microsoft.com/office/drawing/2014/main" id="{659081E8-A88E-4447-9EEF-E5E05F8DC0AA}"/>
              </a:ext>
            </a:extLst>
          </p:cNvPr>
          <p:cNvSpPr txBox="1"/>
          <p:nvPr/>
        </p:nvSpPr>
        <p:spPr>
          <a:xfrm>
            <a:off x="3275856" y="3090616"/>
            <a:ext cx="2700000" cy="1021818"/>
          </a:xfrm>
          <a:prstGeom prst="rect">
            <a:avLst/>
          </a:prstGeom>
          <a:noFill/>
        </p:spPr>
        <p:txBody>
          <a:bodyPr wrap="square" rtlCol="0">
            <a:spAutoFit/>
          </a:bodyPr>
          <a:lstStyle/>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b="1" i="1" dirty="0">
                <a:latin typeface="+mn-lt"/>
                <a:ea typeface="Verdana" panose="020B0604030504040204" pitchFamily="34" charset="0"/>
                <a:cs typeface="Verdana" panose="020B0604030504040204" pitchFamily="34" charset="0"/>
              </a:rPr>
              <a:t>See previous slide</a:t>
            </a:r>
          </a:p>
          <a:p>
            <a:pPr marL="285750" lvl="1" indent="-285750" defTabSz="966788" eaLnBrk="0" hangingPunct="0">
              <a:lnSpc>
                <a:spcPct val="90000"/>
              </a:lnSpc>
              <a:spcBef>
                <a:spcPts val="600"/>
              </a:spcBef>
              <a:spcAft>
                <a:spcPts val="600"/>
              </a:spcAft>
              <a:buClr>
                <a:srgbClr val="1FACE0"/>
              </a:buClr>
              <a:buFont typeface="Verdana" panose="020B0604030504040204" pitchFamily="34" charset="0"/>
              <a:buChar char="&gt;"/>
              <a:defRPr/>
            </a:pPr>
            <a:r>
              <a:rPr lang="en-GB" sz="1400" b="1" dirty="0">
                <a:latin typeface="+mn-lt"/>
                <a:ea typeface="Verdana" panose="020B0604030504040204" pitchFamily="34" charset="0"/>
                <a:cs typeface="Verdana" panose="020B0604030504040204" pitchFamily="34" charset="0"/>
              </a:rPr>
              <a:t>Political constraints to tax administration reform</a:t>
            </a:r>
          </a:p>
        </p:txBody>
      </p:sp>
      <p:sp>
        <p:nvSpPr>
          <p:cNvPr id="40" name="Triangle isocèle 39">
            <a:extLst>
              <a:ext uri="{FF2B5EF4-FFF2-40B4-BE49-F238E27FC236}">
                <a16:creationId xmlns:a16="http://schemas.microsoft.com/office/drawing/2014/main" id="{38D42C4E-2FBB-4ECE-8DF3-339BB0AD57F3}"/>
              </a:ext>
            </a:extLst>
          </p:cNvPr>
          <p:cNvSpPr/>
          <p:nvPr/>
        </p:nvSpPr>
        <p:spPr bwMode="auto">
          <a:xfrm rot="16200000" flipV="1">
            <a:off x="2348928" y="3492809"/>
            <a:ext cx="1476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nvGrpSpPr>
          <p:cNvPr id="41" name="Groupe 40">
            <a:extLst>
              <a:ext uri="{FF2B5EF4-FFF2-40B4-BE49-F238E27FC236}">
                <a16:creationId xmlns:a16="http://schemas.microsoft.com/office/drawing/2014/main" id="{4A95E16F-90D8-4F6C-AAF4-6CC7C5C2C676}"/>
              </a:ext>
            </a:extLst>
          </p:cNvPr>
          <p:cNvGrpSpPr/>
          <p:nvPr/>
        </p:nvGrpSpPr>
        <p:grpSpPr>
          <a:xfrm>
            <a:off x="278929" y="1926704"/>
            <a:ext cx="2700000" cy="980742"/>
            <a:chOff x="103291" y="1664622"/>
            <a:chExt cx="2700000" cy="980742"/>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278929" y="2234913"/>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600" b="1" i="0" kern="0" dirty="0">
                <a:solidFill>
                  <a:schemeClr val="bg1"/>
                </a:solidFill>
                <a:latin typeface="+mn-lt"/>
              </a:rPr>
              <a:t>Analysing </a:t>
            </a:r>
            <a:br>
              <a:rPr lang="en-GB" sz="1600" b="1" i="0" kern="0" dirty="0">
                <a:solidFill>
                  <a:schemeClr val="bg1"/>
                </a:solidFill>
                <a:latin typeface="+mn-lt"/>
              </a:rPr>
            </a:br>
            <a:r>
              <a:rPr lang="en-GB" sz="1600" b="1" i="0" kern="0" dirty="0">
                <a:solidFill>
                  <a:schemeClr val="bg1"/>
                </a:solidFill>
                <a:latin typeface="+mn-lt"/>
              </a:rPr>
              <a:t>DRM</a:t>
            </a:r>
          </a:p>
        </p:txBody>
      </p:sp>
      <p:grpSp>
        <p:nvGrpSpPr>
          <p:cNvPr id="45" name="Groupe 44">
            <a:extLst>
              <a:ext uri="{FF2B5EF4-FFF2-40B4-BE49-F238E27FC236}">
                <a16:creationId xmlns:a16="http://schemas.microsoft.com/office/drawing/2014/main" id="{5C48C414-8254-478E-A22A-33A8E64A94C2}"/>
              </a:ext>
            </a:extLst>
          </p:cNvPr>
          <p:cNvGrpSpPr/>
          <p:nvPr/>
        </p:nvGrpSpPr>
        <p:grpSpPr>
          <a:xfrm>
            <a:off x="3275856" y="1926704"/>
            <a:ext cx="2700000" cy="980743"/>
            <a:chOff x="11274667" y="909379"/>
            <a:chExt cx="2700000" cy="980743"/>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48" name="Groupe 47">
            <a:extLst>
              <a:ext uri="{FF2B5EF4-FFF2-40B4-BE49-F238E27FC236}">
                <a16:creationId xmlns:a16="http://schemas.microsoft.com/office/drawing/2014/main" id="{A64CACE7-A620-49C1-A452-E4AD3D079C11}"/>
              </a:ext>
            </a:extLst>
          </p:cNvPr>
          <p:cNvGrpSpPr/>
          <p:nvPr/>
        </p:nvGrpSpPr>
        <p:grpSpPr>
          <a:xfrm>
            <a:off x="6233074" y="1926704"/>
            <a:ext cx="2700000" cy="977335"/>
            <a:chOff x="-5727777" y="1318320"/>
            <a:chExt cx="2700000" cy="977335"/>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51" name="Espace réservé du contenu 2">
            <a:extLst>
              <a:ext uri="{FF2B5EF4-FFF2-40B4-BE49-F238E27FC236}">
                <a16:creationId xmlns:a16="http://schemas.microsoft.com/office/drawing/2014/main" id="{2A179671-83DE-4A9E-A36A-299D8ED6BAE4}"/>
              </a:ext>
            </a:extLst>
          </p:cNvPr>
          <p:cNvSpPr txBox="1">
            <a:spLocks/>
          </p:cNvSpPr>
          <p:nvPr/>
        </p:nvSpPr>
        <p:spPr bwMode="auto">
          <a:xfrm>
            <a:off x="3275856" y="2234913"/>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600" b="1" i="0" kern="0" dirty="0">
                <a:solidFill>
                  <a:schemeClr val="bg1"/>
                </a:solidFill>
                <a:latin typeface="+mn-lt"/>
              </a:rPr>
              <a:t>Understanding the DRM issues</a:t>
            </a:r>
          </a:p>
        </p:txBody>
      </p:sp>
      <p:sp>
        <p:nvSpPr>
          <p:cNvPr id="52" name="Espace réservé du contenu 2">
            <a:extLst>
              <a:ext uri="{FF2B5EF4-FFF2-40B4-BE49-F238E27FC236}">
                <a16:creationId xmlns:a16="http://schemas.microsoft.com/office/drawing/2014/main" id="{44143F1E-2BE8-4A05-A051-2BDA246BCDFB}"/>
              </a:ext>
            </a:extLst>
          </p:cNvPr>
          <p:cNvSpPr txBox="1">
            <a:spLocks/>
          </p:cNvSpPr>
          <p:nvPr/>
        </p:nvSpPr>
        <p:spPr bwMode="auto">
          <a:xfrm>
            <a:off x="6233074" y="2234913"/>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600" b="1" i="0" kern="0" dirty="0">
                <a:solidFill>
                  <a:schemeClr val="bg1"/>
                </a:solidFill>
                <a:latin typeface="+mn-lt"/>
              </a:rPr>
              <a:t>Promoting DRM </a:t>
            </a:r>
            <a:br>
              <a:rPr lang="en-GB" sz="1600" b="1" i="0" kern="0" dirty="0">
                <a:solidFill>
                  <a:schemeClr val="bg1"/>
                </a:solidFill>
                <a:latin typeface="+mn-lt"/>
              </a:rPr>
            </a:br>
            <a:r>
              <a:rPr lang="en-GB" sz="1600" b="1" i="0" kern="0" dirty="0">
                <a:solidFill>
                  <a:schemeClr val="bg1"/>
                </a:solidFill>
                <a:latin typeface="+mn-lt"/>
              </a:rPr>
              <a:t>with BS</a:t>
            </a:r>
          </a:p>
        </p:txBody>
      </p:sp>
      <p:sp>
        <p:nvSpPr>
          <p:cNvPr id="53" name="Triangle isocèle 52">
            <a:extLst>
              <a:ext uri="{FF2B5EF4-FFF2-40B4-BE49-F238E27FC236}">
                <a16:creationId xmlns:a16="http://schemas.microsoft.com/office/drawing/2014/main" id="{D387B83B-C232-4E1D-815E-149CFCF33BA4}"/>
              </a:ext>
            </a:extLst>
          </p:cNvPr>
          <p:cNvSpPr/>
          <p:nvPr/>
        </p:nvSpPr>
        <p:spPr bwMode="auto">
          <a:xfrm rot="16200000" flipV="1">
            <a:off x="5019319" y="3816809"/>
            <a:ext cx="212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Tree>
    <p:extLst>
      <p:ext uri="{BB962C8B-B14F-4D97-AF65-F5344CB8AC3E}">
        <p14:creationId xmlns:p14="http://schemas.microsoft.com/office/powerpoint/2010/main" val="1111642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5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p:bldP spid="38" grpId="0"/>
      <p:bldP spid="39" grpId="0"/>
      <p:bldP spid="40" grpId="0" animBg="1"/>
      <p:bldP spid="40" grpId="1" animBg="1"/>
      <p:bldP spid="44" grpId="0"/>
      <p:bldP spid="51" grpId="0"/>
      <p:bldP spid="52" grpId="0"/>
      <p:bldP spid="53" grpId="0" animBg="1"/>
      <p:bldP spid="53"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j-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j-lt"/>
              </a:rPr>
              <a:pPr/>
              <a:t>17</a:t>
            </a:fld>
            <a:endParaRPr lang="fr-BE" sz="1100" b="1" dirty="0">
              <a:solidFill>
                <a:schemeClr val="bg1"/>
              </a:solidFill>
              <a:latin typeface="+mj-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43554"/>
            <a:ext cx="8460000" cy="773278"/>
          </a:xfrm>
        </p:spPr>
        <p:txBody>
          <a:bodyPr/>
          <a:lstStyle/>
          <a:p>
            <a:pPr marL="0"/>
            <a:r>
              <a:rPr lang="es-NI" sz="2400" cap="all" dirty="0">
                <a:solidFill>
                  <a:srgbClr val="004494"/>
                </a:solidFill>
              </a:rPr>
              <a:t>Ref: extract IMF report </a:t>
            </a:r>
            <a:endParaRPr lang="fr-BE" sz="2400" cap="all" dirty="0">
              <a:solidFill>
                <a:srgbClr val="004494"/>
              </a:solidFill>
            </a:endParaRPr>
          </a:p>
        </p:txBody>
      </p:sp>
      <p:grpSp>
        <p:nvGrpSpPr>
          <p:cNvPr id="5" name="Groupe 4">
            <a:extLst>
              <a:ext uri="{FF2B5EF4-FFF2-40B4-BE49-F238E27FC236}">
                <a16:creationId xmlns:a16="http://schemas.microsoft.com/office/drawing/2014/main" id="{FB549B32-7E34-4577-A8D1-7331B0DC4053}"/>
              </a:ext>
            </a:extLst>
          </p:cNvPr>
          <p:cNvGrpSpPr/>
          <p:nvPr/>
        </p:nvGrpSpPr>
        <p:grpSpPr>
          <a:xfrm>
            <a:off x="409764" y="4293096"/>
            <a:ext cx="3600000" cy="1740844"/>
            <a:chOff x="409764" y="4293096"/>
            <a:chExt cx="3600000" cy="1740844"/>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648148" y="3054712"/>
              <a:ext cx="1123231" cy="36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chemeClr val="bg1"/>
                </a:solidFill>
                <a:effectLst/>
                <a:latin typeface="+mj-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409764" y="5373216"/>
              <a:ext cx="3600000" cy="660724"/>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chemeClr val="bg1"/>
                </a:solidFill>
                <a:effectLst/>
                <a:latin typeface="+mj-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409764" y="2239216"/>
            <a:ext cx="36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600" b="1" i="0" kern="0" dirty="0">
                <a:solidFill>
                  <a:schemeClr val="bg1"/>
                </a:solidFill>
                <a:latin typeface="+mj-lt"/>
              </a:rPr>
              <a:t>Analyse </a:t>
            </a:r>
          </a:p>
          <a:p>
            <a:pPr marL="0" lvl="0" indent="0" algn="ctr" defTabSz="966788" eaLnBrk="0" hangingPunct="0">
              <a:spcBef>
                <a:spcPct val="0"/>
              </a:spcBef>
              <a:buClrTx/>
              <a:buNone/>
            </a:pPr>
            <a:r>
              <a:rPr lang="fr-BE" sz="1600" b="1" i="0" kern="0" dirty="0">
                <a:solidFill>
                  <a:schemeClr val="bg1"/>
                </a:solidFill>
                <a:latin typeface="+mj-lt"/>
              </a:rPr>
              <a:t>de la MRFN</a:t>
            </a:r>
          </a:p>
        </p:txBody>
      </p:sp>
      <p:grpSp>
        <p:nvGrpSpPr>
          <p:cNvPr id="4" name="Groupe 3">
            <a:extLst>
              <a:ext uri="{FF2B5EF4-FFF2-40B4-BE49-F238E27FC236}">
                <a16:creationId xmlns:a16="http://schemas.microsoft.com/office/drawing/2014/main" id="{073E74CE-D98D-41D4-9E21-31E03552D194}"/>
              </a:ext>
            </a:extLst>
          </p:cNvPr>
          <p:cNvGrpSpPr/>
          <p:nvPr/>
        </p:nvGrpSpPr>
        <p:grpSpPr>
          <a:xfrm>
            <a:off x="5004048" y="1988840"/>
            <a:ext cx="3600000" cy="1743148"/>
            <a:chOff x="5004048" y="1988840"/>
            <a:chExt cx="3600000" cy="1743148"/>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6242433" y="750455"/>
              <a:ext cx="1123230" cy="36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j-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5004048" y="3071264"/>
              <a:ext cx="3600000" cy="660724"/>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j-lt"/>
              </a:endParaRPr>
            </a:p>
          </p:txBody>
        </p:sp>
      </p:grpSp>
      <p:grpSp>
        <p:nvGrpSpPr>
          <p:cNvPr id="6" name="Groupe 5">
            <a:extLst>
              <a:ext uri="{FF2B5EF4-FFF2-40B4-BE49-F238E27FC236}">
                <a16:creationId xmlns:a16="http://schemas.microsoft.com/office/drawing/2014/main" id="{77F0C7BB-35EB-4DA2-B87D-9286D02238F0}"/>
              </a:ext>
            </a:extLst>
          </p:cNvPr>
          <p:cNvGrpSpPr/>
          <p:nvPr/>
        </p:nvGrpSpPr>
        <p:grpSpPr>
          <a:xfrm>
            <a:off x="5004048" y="4293095"/>
            <a:ext cx="3600001" cy="1743149"/>
            <a:chOff x="5004048" y="4293095"/>
            <a:chExt cx="3600001" cy="1743149"/>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6240475" y="3056669"/>
              <a:ext cx="1127147" cy="36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j-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004048" y="5373216"/>
              <a:ext cx="3600000" cy="663028"/>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j-lt"/>
              </a:endParaRPr>
            </a:p>
          </p:txBody>
        </p:sp>
      </p:grpSp>
      <p:grpSp>
        <p:nvGrpSpPr>
          <p:cNvPr id="3" name="Groupe 2">
            <a:extLst>
              <a:ext uri="{FF2B5EF4-FFF2-40B4-BE49-F238E27FC236}">
                <a16:creationId xmlns:a16="http://schemas.microsoft.com/office/drawing/2014/main" id="{E176C4C0-F5EF-40FE-8F61-4D0EF4115DCE}"/>
              </a:ext>
            </a:extLst>
          </p:cNvPr>
          <p:cNvGrpSpPr/>
          <p:nvPr/>
        </p:nvGrpSpPr>
        <p:grpSpPr>
          <a:xfrm>
            <a:off x="409764" y="1988839"/>
            <a:ext cx="3600001" cy="1743149"/>
            <a:chOff x="409764" y="1988839"/>
            <a:chExt cx="3600001" cy="1743149"/>
          </a:xfrm>
        </p:grpSpPr>
        <p:sp>
          <p:nvSpPr>
            <p:cNvPr id="27" name="Flèche : pentagone 26">
              <a:extLst>
                <a:ext uri="{FF2B5EF4-FFF2-40B4-BE49-F238E27FC236}">
                  <a16:creationId xmlns:a16="http://schemas.microsoft.com/office/drawing/2014/main" id="{6D082B53-EF9F-4154-AEF4-24211EC5761A}"/>
                </a:ext>
              </a:extLst>
            </p:cNvPr>
            <p:cNvSpPr/>
            <p:nvPr/>
          </p:nvSpPr>
          <p:spPr bwMode="auto">
            <a:xfrm rot="16200000">
              <a:off x="1646191" y="752413"/>
              <a:ext cx="1127147" cy="3600000"/>
            </a:xfrm>
            <a:prstGeom prst="homePlate">
              <a:avLst/>
            </a:prstGeom>
            <a:solidFill>
              <a:srgbClr val="0F5494"/>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j-lt"/>
              </a:endParaRPr>
            </a:p>
          </p:txBody>
        </p:sp>
        <p:sp>
          <p:nvSpPr>
            <p:cNvPr id="28" name="Rectangle 27">
              <a:extLst>
                <a:ext uri="{FF2B5EF4-FFF2-40B4-BE49-F238E27FC236}">
                  <a16:creationId xmlns:a16="http://schemas.microsoft.com/office/drawing/2014/main" id="{944AE023-712A-4101-A4D5-5508200FE298}"/>
                </a:ext>
              </a:extLst>
            </p:cNvPr>
            <p:cNvSpPr/>
            <p:nvPr/>
          </p:nvSpPr>
          <p:spPr bwMode="auto">
            <a:xfrm>
              <a:off x="409764" y="3068960"/>
              <a:ext cx="3600000" cy="663028"/>
            </a:xfrm>
            <a:prstGeom prst="rect">
              <a:avLst/>
            </a:prstGeom>
            <a:solidFill>
              <a:srgbClr val="0F5494"/>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j-lt"/>
              </a:endParaRPr>
            </a:p>
          </p:txBody>
        </p:sp>
      </p:grpSp>
      <p:sp>
        <p:nvSpPr>
          <p:cNvPr id="29" name="ZoneTexte 28">
            <a:extLst>
              <a:ext uri="{FF2B5EF4-FFF2-40B4-BE49-F238E27FC236}">
                <a16:creationId xmlns:a16="http://schemas.microsoft.com/office/drawing/2014/main" id="{B1A8A288-3184-4F27-91AD-9AF2A10005B4}"/>
              </a:ext>
            </a:extLst>
          </p:cNvPr>
          <p:cNvSpPr txBox="1"/>
          <p:nvPr/>
        </p:nvSpPr>
        <p:spPr>
          <a:xfrm>
            <a:off x="409764" y="2564904"/>
            <a:ext cx="3600000" cy="1126462"/>
          </a:xfrm>
          <a:prstGeom prst="rect">
            <a:avLst/>
          </a:prstGeom>
          <a:noFill/>
        </p:spPr>
        <p:txBody>
          <a:bodyPr wrap="square" rtlCol="0">
            <a:spAutoFit/>
          </a:bodyPr>
          <a:lstStyle/>
          <a:p>
            <a:pPr algn="ctr" eaLnBrk="0" hangingPunct="0">
              <a:spcBef>
                <a:spcPct val="50000"/>
              </a:spcBef>
              <a:defRPr/>
            </a:pPr>
            <a:r>
              <a:rPr lang="en-GB" sz="1800" b="1" dirty="0">
                <a:solidFill>
                  <a:schemeClr val="bg1"/>
                </a:solidFill>
                <a:latin typeface="+mj-lt"/>
                <a:cs typeface="Times New Roman" pitchFamily="18" charset="0"/>
              </a:rPr>
              <a:t>The real sector</a:t>
            </a:r>
          </a:p>
          <a:p>
            <a:pPr algn="ctr" eaLnBrk="0" hangingPunct="0">
              <a:spcBef>
                <a:spcPts val="1200"/>
              </a:spcBef>
              <a:defRPr/>
            </a:pPr>
            <a:r>
              <a:rPr lang="en-GB" sz="1800" dirty="0">
                <a:solidFill>
                  <a:schemeClr val="bg1"/>
                </a:solidFill>
                <a:latin typeface="+mj-lt"/>
                <a:cs typeface="Times New Roman" pitchFamily="18" charset="0"/>
              </a:rPr>
              <a:t>(National Accounts)</a:t>
            </a:r>
          </a:p>
          <a:p>
            <a:pPr marL="0" lvl="1">
              <a:lnSpc>
                <a:spcPct val="90000"/>
              </a:lnSpc>
              <a:spcBef>
                <a:spcPts val="600"/>
              </a:spcBef>
              <a:spcAft>
                <a:spcPts val="0"/>
              </a:spcAft>
              <a:buClr>
                <a:srgbClr val="89C765"/>
              </a:buClr>
              <a:defRPr/>
            </a:pPr>
            <a:endParaRPr lang="fr-BE" sz="1800" b="1" dirty="0">
              <a:solidFill>
                <a:schemeClr val="bg1"/>
              </a:solidFill>
              <a:latin typeface="+mj-lt"/>
            </a:endParaRPr>
          </a:p>
        </p:txBody>
      </p:sp>
      <p:sp>
        <p:nvSpPr>
          <p:cNvPr id="30" name="ZoneTexte 29">
            <a:extLst>
              <a:ext uri="{FF2B5EF4-FFF2-40B4-BE49-F238E27FC236}">
                <a16:creationId xmlns:a16="http://schemas.microsoft.com/office/drawing/2014/main" id="{40BD2BAE-ADFF-454D-9FA9-4DF98711C666}"/>
              </a:ext>
            </a:extLst>
          </p:cNvPr>
          <p:cNvSpPr txBox="1"/>
          <p:nvPr/>
        </p:nvSpPr>
        <p:spPr>
          <a:xfrm>
            <a:off x="5004048" y="2564904"/>
            <a:ext cx="3600000" cy="1077218"/>
          </a:xfrm>
          <a:prstGeom prst="rect">
            <a:avLst/>
          </a:prstGeom>
          <a:noFill/>
        </p:spPr>
        <p:txBody>
          <a:bodyPr wrap="square" rtlCol="0">
            <a:spAutoFit/>
          </a:bodyPr>
          <a:lstStyle/>
          <a:p>
            <a:pPr algn="ctr" eaLnBrk="0" hangingPunct="0">
              <a:spcBef>
                <a:spcPts val="600"/>
              </a:spcBef>
              <a:defRPr/>
            </a:pPr>
            <a:r>
              <a:rPr lang="en-GB" sz="1800" b="1" dirty="0">
                <a:solidFill>
                  <a:schemeClr val="bg1"/>
                </a:solidFill>
                <a:cs typeface="Times New Roman" pitchFamily="18" charset="0"/>
              </a:rPr>
              <a:t>The pu</a:t>
            </a:r>
            <a:r>
              <a:rPr lang="en-GB" altLang="ja-JP" sz="1800" b="1" dirty="0">
                <a:solidFill>
                  <a:schemeClr val="bg1"/>
                </a:solidFill>
                <a:ea typeface="ＭＳ Ｐゴシック" pitchFamily="34" charset="-128"/>
                <a:cs typeface="Times New Roman" pitchFamily="18" charset="0"/>
              </a:rPr>
              <a:t>blic sector</a:t>
            </a:r>
            <a:endParaRPr lang="en-GB" sz="1800" b="1" dirty="0">
              <a:solidFill>
                <a:schemeClr val="bg1"/>
              </a:solidFill>
              <a:cs typeface="Times New Roman" pitchFamily="18" charset="0"/>
            </a:endParaRPr>
          </a:p>
          <a:p>
            <a:pPr algn="ctr" eaLnBrk="0" hangingPunct="0">
              <a:spcBef>
                <a:spcPts val="600"/>
              </a:spcBef>
              <a:defRPr/>
            </a:pPr>
            <a:r>
              <a:rPr lang="en-GB" sz="1800" dirty="0">
                <a:solidFill>
                  <a:schemeClr val="bg1"/>
                </a:solidFill>
                <a:cs typeface="Times New Roman" pitchFamily="18" charset="0"/>
              </a:rPr>
              <a:t>(Table of Fiscal </a:t>
            </a:r>
          </a:p>
          <a:p>
            <a:pPr algn="ctr" eaLnBrk="0" hangingPunct="0">
              <a:spcBef>
                <a:spcPts val="600"/>
              </a:spcBef>
              <a:defRPr/>
            </a:pPr>
            <a:r>
              <a:rPr lang="en-GB" sz="1800" dirty="0">
                <a:solidFill>
                  <a:schemeClr val="bg1"/>
                </a:solidFill>
                <a:cs typeface="Times New Roman" pitchFamily="18" charset="0"/>
              </a:rPr>
              <a:t>Income and Expenditure)</a:t>
            </a:r>
          </a:p>
        </p:txBody>
      </p:sp>
      <p:sp>
        <p:nvSpPr>
          <p:cNvPr id="31" name="ZoneTexte 30">
            <a:extLst>
              <a:ext uri="{FF2B5EF4-FFF2-40B4-BE49-F238E27FC236}">
                <a16:creationId xmlns:a16="http://schemas.microsoft.com/office/drawing/2014/main" id="{53106234-A8E1-4814-87AE-C9A2DC30524D}"/>
              </a:ext>
            </a:extLst>
          </p:cNvPr>
          <p:cNvSpPr txBox="1"/>
          <p:nvPr/>
        </p:nvSpPr>
        <p:spPr>
          <a:xfrm>
            <a:off x="409764" y="4876418"/>
            <a:ext cx="3600000" cy="784830"/>
          </a:xfrm>
          <a:prstGeom prst="rect">
            <a:avLst/>
          </a:prstGeom>
          <a:noFill/>
        </p:spPr>
        <p:txBody>
          <a:bodyPr wrap="square" rtlCol="0">
            <a:spAutoFit/>
          </a:bodyPr>
          <a:lstStyle/>
          <a:p>
            <a:pPr algn="ctr" eaLnBrk="0" hangingPunct="0">
              <a:spcBef>
                <a:spcPct val="50000"/>
              </a:spcBef>
              <a:defRPr/>
            </a:pPr>
            <a:r>
              <a:rPr lang="en-GB" sz="1800" b="1" dirty="0">
                <a:solidFill>
                  <a:schemeClr val="bg1"/>
                </a:solidFill>
                <a:latin typeface="+mj-lt"/>
                <a:cs typeface="Times New Roman" pitchFamily="18" charset="0"/>
              </a:rPr>
              <a:t>The external sector</a:t>
            </a:r>
          </a:p>
          <a:p>
            <a:pPr algn="ctr" eaLnBrk="0" hangingPunct="0">
              <a:spcBef>
                <a:spcPct val="50000"/>
              </a:spcBef>
              <a:defRPr/>
            </a:pPr>
            <a:r>
              <a:rPr lang="en-GB" sz="1800" dirty="0">
                <a:solidFill>
                  <a:schemeClr val="bg1"/>
                </a:solidFill>
                <a:latin typeface="+mj-lt"/>
                <a:cs typeface="Times New Roman" pitchFamily="18" charset="0"/>
              </a:rPr>
              <a:t>(Balance of Payments)</a:t>
            </a:r>
          </a:p>
        </p:txBody>
      </p:sp>
      <p:sp>
        <p:nvSpPr>
          <p:cNvPr id="32" name="ZoneTexte 31">
            <a:extLst>
              <a:ext uri="{FF2B5EF4-FFF2-40B4-BE49-F238E27FC236}">
                <a16:creationId xmlns:a16="http://schemas.microsoft.com/office/drawing/2014/main" id="{1625A54B-B365-4DEC-B676-AA6D6D7E5501}"/>
              </a:ext>
            </a:extLst>
          </p:cNvPr>
          <p:cNvSpPr txBox="1"/>
          <p:nvPr/>
        </p:nvSpPr>
        <p:spPr>
          <a:xfrm>
            <a:off x="5004048" y="4876418"/>
            <a:ext cx="3600000" cy="784830"/>
          </a:xfrm>
          <a:prstGeom prst="rect">
            <a:avLst/>
          </a:prstGeom>
          <a:noFill/>
        </p:spPr>
        <p:txBody>
          <a:bodyPr wrap="square" rtlCol="0">
            <a:spAutoFit/>
          </a:bodyPr>
          <a:lstStyle/>
          <a:p>
            <a:pPr algn="ctr" eaLnBrk="0" hangingPunct="0">
              <a:spcBef>
                <a:spcPct val="50000"/>
              </a:spcBef>
              <a:defRPr/>
            </a:pPr>
            <a:r>
              <a:rPr lang="en-GB" sz="1800" b="1" dirty="0">
                <a:solidFill>
                  <a:schemeClr val="bg1"/>
                </a:solidFill>
                <a:latin typeface="+mj-lt"/>
                <a:cs typeface="Times New Roman" pitchFamily="18" charset="0"/>
              </a:rPr>
              <a:t>The  monetary sector</a:t>
            </a:r>
          </a:p>
          <a:p>
            <a:pPr algn="ctr" eaLnBrk="0" hangingPunct="0">
              <a:spcBef>
                <a:spcPct val="50000"/>
              </a:spcBef>
              <a:defRPr/>
            </a:pPr>
            <a:r>
              <a:rPr lang="en-GB" sz="1800" dirty="0">
                <a:solidFill>
                  <a:schemeClr val="bg1"/>
                </a:solidFill>
                <a:latin typeface="+mj-lt"/>
                <a:cs typeface="Times New Roman" pitchFamily="18" charset="0"/>
              </a:rPr>
              <a:t>(Monetary Accounts)</a:t>
            </a:r>
          </a:p>
        </p:txBody>
      </p:sp>
    </p:spTree>
    <p:extLst>
      <p:ext uri="{BB962C8B-B14F-4D97-AF65-F5344CB8AC3E}">
        <p14:creationId xmlns:p14="http://schemas.microsoft.com/office/powerpoint/2010/main" val="325194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29" grpId="0"/>
      <p:bldP spid="30" grpId="0"/>
      <p:bldP spid="31" grpId="0"/>
      <p:bldP spid="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10230"/>
            <a:ext cx="8568000"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nSpc>
                <a:spcPct val="150000"/>
              </a:lnSpc>
              <a:spcBef>
                <a:spcPts val="1800"/>
              </a:spcBef>
              <a:spcAft>
                <a:spcPts val="1200"/>
              </a:spcAft>
              <a:buNone/>
            </a:pPr>
            <a:r>
              <a:rPr lang="en-GB" b="1" i="0" dirty="0">
                <a:solidFill>
                  <a:srgbClr val="004494"/>
                </a:solidFill>
                <a:ea typeface="ＭＳ Ｐゴシック" charset="0"/>
                <a:cs typeface="ＭＳ Ｐゴシック" charset="0"/>
              </a:rPr>
              <a:t>See the IMF Article IV Review for Rwanda.</a:t>
            </a:r>
          </a:p>
          <a:p>
            <a:pPr marL="0" indent="0">
              <a:lnSpc>
                <a:spcPct val="150000"/>
              </a:lnSpc>
              <a:spcBef>
                <a:spcPts val="1800"/>
              </a:spcBef>
              <a:spcAft>
                <a:spcPts val="1200"/>
              </a:spcAft>
              <a:buNone/>
            </a:pPr>
            <a:r>
              <a:rPr lang="en-GB" b="1" i="0" dirty="0">
                <a:solidFill>
                  <a:srgbClr val="004494"/>
                </a:solidFill>
                <a:ea typeface="ＭＳ Ｐゴシック" charset="0"/>
                <a:cs typeface="ＭＳ Ｐゴシック" charset="0"/>
              </a:rPr>
              <a:t>Do you find the main macro-economic and fiscal aggregates for the verification of the eligibility criteria on macro-economic stability and fiscal (DRM) performance?</a:t>
            </a:r>
            <a:endParaRPr lang="fr-BE" b="1" i="0" dirty="0">
              <a:solidFill>
                <a:srgbClr val="004494"/>
              </a:solidFill>
              <a:ea typeface="ＭＳ Ｐゴシック" charset="0"/>
              <a:cs typeface="ＭＳ Ｐゴシック" charset="0"/>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18</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359578"/>
            <a:ext cx="8460000" cy="773278"/>
          </a:xfrm>
        </p:spPr>
        <p:txBody>
          <a:bodyPr/>
          <a:lstStyle/>
          <a:p>
            <a:pPr marL="0"/>
            <a:r>
              <a:rPr lang="en-GB" sz="2800" cap="all" dirty="0">
                <a:solidFill>
                  <a:srgbClr val="004494"/>
                </a:solidFill>
                <a:latin typeface="+mn-lt"/>
              </a:rPr>
              <a:t>Knowledge sharing</a:t>
            </a:r>
            <a:endParaRPr lang="fr-BE" sz="2800" cap="all" dirty="0">
              <a:solidFill>
                <a:srgbClr val="004494"/>
              </a:solidFill>
              <a:latin typeface="+mn-lt"/>
            </a:endParaRPr>
          </a:p>
        </p:txBody>
      </p:sp>
      <p:sp>
        <p:nvSpPr>
          <p:cNvPr id="14" name="Rectangle 13">
            <a:extLst>
              <a:ext uri="{FF2B5EF4-FFF2-40B4-BE49-F238E27FC236}">
                <a16:creationId xmlns:a16="http://schemas.microsoft.com/office/drawing/2014/main" id="{F6FE2B0A-BDFB-4200-9093-E4F560E5E482}"/>
              </a:ext>
            </a:extLst>
          </p:cNvPr>
          <p:cNvSpPr/>
          <p:nvPr/>
        </p:nvSpPr>
        <p:spPr>
          <a:xfrm>
            <a:off x="217364" y="6309320"/>
            <a:ext cx="5650780" cy="37177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108000" lvl="1" eaLnBrk="1" hangingPunct="1">
              <a:spcBef>
                <a:spcPct val="50000"/>
              </a:spcBef>
              <a:buClr>
                <a:srgbClr val="0F5494"/>
              </a:buClr>
            </a:pPr>
            <a:r>
              <a:rPr lang="en-GB" b="1" i="1" dirty="0">
                <a:solidFill>
                  <a:schemeClr val="bg1"/>
                </a:solidFill>
              </a:rPr>
              <a:t>See Guidelines Annexes 4 and 11; p 93/94</a:t>
            </a:r>
            <a:endParaRPr lang="fr-BE" altLang="es-ES" b="1" i="1" dirty="0">
              <a:solidFill>
                <a:schemeClr val="bg1"/>
              </a:solidFill>
            </a:endParaRPr>
          </a:p>
        </p:txBody>
      </p:sp>
    </p:spTree>
    <p:extLst>
      <p:ext uri="{BB962C8B-B14F-4D97-AF65-F5344CB8AC3E}">
        <p14:creationId xmlns:p14="http://schemas.microsoft.com/office/powerpoint/2010/main" val="760406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a:defRPr/>
            </a:pPr>
            <a:r>
              <a:rPr lang="fr-BE" sz="3600" dirty="0" err="1"/>
              <a:t>Thank</a:t>
            </a:r>
            <a:r>
              <a:rPr lang="fr-BE" sz="3600" dirty="0"/>
              <a:t> </a:t>
            </a:r>
            <a:r>
              <a:rPr lang="fr-BE" sz="3600" dirty="0" err="1"/>
              <a:t>you</a:t>
            </a:r>
            <a:r>
              <a:rPr lang="fr-BE" sz="3600" dirty="0"/>
              <a:t> </a:t>
            </a:r>
            <a:br>
              <a:rPr lang="fr-BE" sz="3600" dirty="0"/>
            </a:br>
            <a:r>
              <a:rPr lang="fr-BE" sz="3600" dirty="0"/>
              <a:t>for </a:t>
            </a:r>
            <a:r>
              <a:rPr lang="fr-BE" sz="3600" dirty="0" err="1"/>
              <a:t>your</a:t>
            </a:r>
            <a:r>
              <a:rPr lang="fr-BE" sz="3600" dirty="0"/>
              <a:t> 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outline</a:t>
            </a:r>
            <a:r>
              <a:rPr lang="fr-BE" sz="2800" cap="all" dirty="0">
                <a:solidFill>
                  <a:srgbClr val="004494"/>
                </a:solidFill>
                <a:latin typeface="+mn-lt"/>
              </a:rPr>
              <a:t>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Rationale for the four eligibility criteria</a:t>
            </a:r>
          </a:p>
          <a:p>
            <a:pPr marL="360363" indent="-360363">
              <a:spcBef>
                <a:spcPts val="1200"/>
              </a:spcBef>
              <a:spcAft>
                <a:spcPts val="1200"/>
              </a:spcAft>
              <a:buClrTx/>
              <a:buFontTx/>
              <a:buAutoNum type="arabicPeriod"/>
            </a:pPr>
            <a:r>
              <a:rPr lang="en-GB" sz="2000" i="0" dirty="0">
                <a:solidFill>
                  <a:srgbClr val="004494"/>
                </a:solidFill>
              </a:rPr>
              <a:t>Relevant and credible policies</a:t>
            </a:r>
          </a:p>
          <a:p>
            <a:pPr marL="360363" indent="-360363">
              <a:spcBef>
                <a:spcPts val="1200"/>
              </a:spcBef>
              <a:spcAft>
                <a:spcPts val="1200"/>
              </a:spcAft>
              <a:buClrTx/>
              <a:buFontTx/>
              <a:buAutoNum type="arabicPeriod"/>
            </a:pPr>
            <a:r>
              <a:rPr lang="en-GB" sz="2000" i="0" dirty="0">
                <a:solidFill>
                  <a:srgbClr val="004494"/>
                </a:solidFill>
              </a:rPr>
              <a:t>Relevant and credible PFM Reform Programme </a:t>
            </a:r>
          </a:p>
          <a:p>
            <a:pPr marL="360363" indent="-360363">
              <a:spcBef>
                <a:spcPts val="1200"/>
              </a:spcBef>
              <a:spcAft>
                <a:spcPts val="1200"/>
              </a:spcAft>
              <a:buClrTx/>
              <a:buFontTx/>
              <a:buAutoNum type="arabicPeriod"/>
            </a:pPr>
            <a:r>
              <a:rPr lang="en-GB" sz="2000" b="1" i="0" cap="all" dirty="0">
                <a:solidFill>
                  <a:srgbClr val="C00000"/>
                </a:solidFill>
              </a:rPr>
              <a:t>Transparency and oversight of the budget</a:t>
            </a:r>
          </a:p>
          <a:p>
            <a:pPr marL="360363" indent="-360363">
              <a:spcBef>
                <a:spcPts val="1200"/>
              </a:spcBef>
              <a:spcAft>
                <a:spcPts val="1200"/>
              </a:spcAft>
              <a:buClrTx/>
              <a:buFontTx/>
              <a:buAutoNum type="arabicPeriod"/>
            </a:pPr>
            <a:r>
              <a:rPr lang="en-GB" sz="2000" i="0" dirty="0">
                <a:solidFill>
                  <a:srgbClr val="004494"/>
                </a:solidFill>
              </a:rPr>
              <a:t>Stability oriented macro-economic policies</a:t>
            </a:r>
          </a:p>
          <a:p>
            <a:pPr marL="360363" indent="-360363">
              <a:spcBef>
                <a:spcPts val="1200"/>
              </a:spcBef>
              <a:spcAft>
                <a:spcPts val="1200"/>
              </a:spcAft>
              <a:buClrTx/>
              <a:buFontTx/>
              <a:buAutoNum type="arabicPeriod"/>
            </a:pPr>
            <a:r>
              <a:rPr lang="en-GB" sz="2000" i="0" dirty="0">
                <a:solidFill>
                  <a:srgbClr val="004494"/>
                </a:solidFill>
              </a:rPr>
              <a:t>Domestic Resource Mobilisation</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34000" y="2138222"/>
            <a:ext cx="8676000"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600"/>
              </a:spcBef>
              <a:spcAft>
                <a:spcPts val="600"/>
              </a:spcAft>
              <a:buClr>
                <a:srgbClr val="004494"/>
              </a:buClr>
              <a:buSzPct val="100000"/>
              <a:buFont typeface="Verdana" panose="020B0604030504040204" pitchFamily="34" charset="0"/>
              <a:buChar char="&gt;"/>
              <a:defRPr/>
            </a:pPr>
            <a:r>
              <a:rPr lang="en-GB" altLang="es-ES" sz="1600" dirty="0">
                <a:solidFill>
                  <a:srgbClr val="004494"/>
                </a:solidFill>
                <a:ea typeface="Verdana" panose="020B0604030504040204" pitchFamily="34" charset="0"/>
                <a:cs typeface="Verdana" panose="020B0604030504040204" pitchFamily="34" charset="0"/>
              </a:rPr>
              <a:t>For programme approval: </a:t>
            </a:r>
            <a:r>
              <a:rPr lang="en-GB" altLang="es-ES" sz="1600" b="0" dirty="0">
                <a:solidFill>
                  <a:srgbClr val="004494"/>
                </a:solidFill>
                <a:ea typeface="Verdana" panose="020B0604030504040204" pitchFamily="34" charset="0"/>
                <a:cs typeface="Verdana" panose="020B0604030504040204" pitchFamily="34" charset="0"/>
              </a:rPr>
              <a:t>‘</a:t>
            </a:r>
            <a:r>
              <a:rPr lang="en-GB" altLang="es-ES" sz="1600" b="0" i="1" dirty="0">
                <a:solidFill>
                  <a:srgbClr val="004494"/>
                </a:solidFill>
                <a:ea typeface="Verdana" panose="020B0604030504040204" pitchFamily="34" charset="0"/>
                <a:cs typeface="Verdana" panose="020B0604030504040204" pitchFamily="34" charset="0"/>
              </a:rPr>
              <a:t>Entry point met</a:t>
            </a:r>
            <a:r>
              <a:rPr lang="en-GB" altLang="es-ES" sz="1600" b="0" dirty="0">
                <a:solidFill>
                  <a:srgbClr val="004494"/>
                </a:solidFill>
                <a:ea typeface="Verdana" panose="020B0604030504040204" pitchFamily="34" charset="0"/>
                <a:cs typeface="Verdana" panose="020B0604030504040204" pitchFamily="34" charset="0"/>
              </a:rPr>
              <a:t>’? </a:t>
            </a:r>
            <a:r>
              <a:rPr lang="en-AU" sz="1600" dirty="0">
                <a:solidFill>
                  <a:srgbClr val="C00000"/>
                </a:solidFill>
                <a:ea typeface="Verdana" panose="020B0604030504040204" pitchFamily="34" charset="0"/>
                <a:cs typeface="Verdana" panose="020B0604030504040204" pitchFamily="34" charset="0"/>
              </a:rPr>
              <a:t>Publication of the Budget </a:t>
            </a:r>
            <a:r>
              <a:rPr lang="en-AU" sz="1600" b="0" dirty="0">
                <a:solidFill>
                  <a:srgbClr val="004494"/>
                </a:solidFill>
                <a:ea typeface="Verdana" panose="020B0604030504040204" pitchFamily="34" charset="0"/>
                <a:cs typeface="Verdana" panose="020B0604030504040204" pitchFamily="34" charset="0"/>
              </a:rPr>
              <a:t>within the previous or current budget cycle (either Executive’s budget proposal or enacted budget)</a:t>
            </a:r>
          </a:p>
          <a:p>
            <a:pPr marL="355600" lvl="1" indent="-355600" defTabSz="457200">
              <a:lnSpc>
                <a:spcPct val="130000"/>
              </a:lnSpc>
              <a:spcBef>
                <a:spcPts val="600"/>
              </a:spcBef>
              <a:spcAft>
                <a:spcPts val="600"/>
              </a:spcAft>
              <a:buClr>
                <a:srgbClr val="004494"/>
              </a:buClr>
              <a:buSzPct val="100000"/>
              <a:buFont typeface="Verdana" panose="020B0604030504040204" pitchFamily="34" charset="0"/>
              <a:buChar char="&gt;"/>
              <a:defRPr/>
            </a:pPr>
            <a:r>
              <a:rPr lang="en-GB" sz="1600" dirty="0">
                <a:solidFill>
                  <a:srgbClr val="004494"/>
                </a:solidFill>
                <a:ea typeface="Verdana" panose="020B0604030504040204" pitchFamily="34" charset="0"/>
                <a:cs typeface="Verdana" panose="020B0604030504040204" pitchFamily="34" charset="0"/>
              </a:rPr>
              <a:t>During implementation: </a:t>
            </a:r>
            <a:r>
              <a:rPr lang="en-GB" sz="1600" b="0" dirty="0">
                <a:solidFill>
                  <a:srgbClr val="004494"/>
                </a:solidFill>
                <a:ea typeface="Verdana" panose="020B0604030504040204" pitchFamily="34" charset="0"/>
                <a:cs typeface="Verdana" panose="020B0604030504040204" pitchFamily="34" charset="0"/>
              </a:rPr>
              <a:t>For each tranche disbursement: ‘entry point still met?’ means satisfactory progress (or no deterioration) in the production, public availability, timeliness of release of budget documents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287570"/>
            <a:ext cx="8460000" cy="773278"/>
          </a:xfrm>
        </p:spPr>
        <p:txBody>
          <a:bodyPr/>
          <a:lstStyle/>
          <a:p>
            <a:pPr marL="0"/>
            <a:r>
              <a:rPr lang="en-GB" sz="2000" cap="all" dirty="0">
                <a:solidFill>
                  <a:srgbClr val="004494"/>
                </a:solidFill>
                <a:latin typeface="+mn-lt"/>
              </a:rPr>
              <a:t>Requirement and focus </a:t>
            </a:r>
            <a:br>
              <a:rPr lang="en-GB" sz="2000" cap="all" dirty="0">
                <a:solidFill>
                  <a:srgbClr val="004494"/>
                </a:solidFill>
                <a:latin typeface="+mn-lt"/>
              </a:rPr>
            </a:br>
            <a:r>
              <a:rPr lang="en-GB" sz="2000" cap="all" dirty="0">
                <a:solidFill>
                  <a:srgbClr val="004494"/>
                </a:solidFill>
                <a:latin typeface="+mn-lt"/>
              </a:rPr>
              <a:t>for Transparency and oversight of the budget</a:t>
            </a:r>
            <a:endParaRPr lang="fr-BE" sz="2000" cap="all" dirty="0">
              <a:solidFill>
                <a:srgbClr val="004494"/>
              </a:solidFill>
              <a:latin typeface="+mn-lt"/>
            </a:endParaRPr>
          </a:p>
        </p:txBody>
      </p:sp>
      <p:sp>
        <p:nvSpPr>
          <p:cNvPr id="6" name="Rectangle 5">
            <a:extLst>
              <a:ext uri="{FF2B5EF4-FFF2-40B4-BE49-F238E27FC236}">
                <a16:creationId xmlns:a16="http://schemas.microsoft.com/office/drawing/2014/main" id="{1E77A0A1-D4DB-41C9-A185-E3DECFCC340C}"/>
              </a:ext>
            </a:extLst>
          </p:cNvPr>
          <p:cNvSpPr/>
          <p:nvPr/>
        </p:nvSpPr>
        <p:spPr bwMode="auto">
          <a:xfrm>
            <a:off x="2564901" y="4725144"/>
            <a:ext cx="6336000" cy="1512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7" name="ZoneTexte 6">
            <a:extLst>
              <a:ext uri="{FF2B5EF4-FFF2-40B4-BE49-F238E27FC236}">
                <a16:creationId xmlns:a16="http://schemas.microsoft.com/office/drawing/2014/main" id="{B6A04378-FE5B-4B59-902F-3CA8E4CB9EEC}"/>
              </a:ext>
            </a:extLst>
          </p:cNvPr>
          <p:cNvSpPr txBox="1"/>
          <p:nvPr/>
        </p:nvSpPr>
        <p:spPr>
          <a:xfrm>
            <a:off x="2607369" y="4742480"/>
            <a:ext cx="6324996" cy="1200329"/>
          </a:xfrm>
          <a:prstGeom prst="rect">
            <a:avLst/>
          </a:prstGeom>
          <a:noFill/>
        </p:spPr>
        <p:txBody>
          <a:bodyPr wrap="square" rtlCol="0">
            <a:spAutoFit/>
          </a:bodyPr>
          <a:lstStyle/>
          <a:p>
            <a:pPr>
              <a:spcBef>
                <a:spcPct val="20000"/>
              </a:spcBef>
              <a:buClr>
                <a:srgbClr val="FFFFFF"/>
              </a:buClr>
              <a:defRPr/>
            </a:pPr>
            <a:r>
              <a:rPr lang="en-GB" sz="1800" b="1" dirty="0">
                <a:solidFill>
                  <a:srgbClr val="004494"/>
                </a:solidFill>
                <a:latin typeface="+mn-lt"/>
                <a:ea typeface="ＭＳ Ｐゴシック" charset="0"/>
                <a:cs typeface="ＭＳ Ｐゴシック" charset="0"/>
              </a:rPr>
              <a:t>Six major budget documents: </a:t>
            </a:r>
            <a:r>
              <a:rPr lang="en-GB" sz="1800" dirty="0">
                <a:solidFill>
                  <a:srgbClr val="2D2D8A"/>
                </a:solidFill>
                <a:latin typeface="+mn-lt"/>
              </a:rPr>
              <a:t>budget proposal; enacted budget; in-year reports [mid-year report]; year-end report; audit report and other documents (citizens budgets). </a:t>
            </a:r>
            <a:endParaRPr lang="fr-BE" sz="1800" dirty="0">
              <a:solidFill>
                <a:srgbClr val="004494"/>
              </a:solidFill>
              <a:latin typeface="+mn-lt"/>
              <a:ea typeface="ＭＳ Ｐゴシック" charset="0"/>
              <a:cs typeface="ＭＳ Ｐゴシック" charset="0"/>
            </a:endParaRPr>
          </a:p>
        </p:txBody>
      </p:sp>
      <p:sp>
        <p:nvSpPr>
          <p:cNvPr id="9" name="Flèche : pentagone 8">
            <a:extLst>
              <a:ext uri="{FF2B5EF4-FFF2-40B4-BE49-F238E27FC236}">
                <a16:creationId xmlns:a16="http://schemas.microsoft.com/office/drawing/2014/main" id="{39304695-82AC-4B22-A5A8-8F5F47E83449}"/>
              </a:ext>
            </a:extLst>
          </p:cNvPr>
          <p:cNvSpPr/>
          <p:nvPr/>
        </p:nvSpPr>
        <p:spPr bwMode="auto">
          <a:xfrm rot="10800000">
            <a:off x="149448" y="4725144"/>
            <a:ext cx="756000" cy="1512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2" name="Rectangle 11">
            <a:extLst>
              <a:ext uri="{FF2B5EF4-FFF2-40B4-BE49-F238E27FC236}">
                <a16:creationId xmlns:a16="http://schemas.microsoft.com/office/drawing/2014/main" id="{F99242CF-4EF1-4916-B495-C849E98E705C}"/>
              </a:ext>
            </a:extLst>
          </p:cNvPr>
          <p:cNvSpPr/>
          <p:nvPr/>
        </p:nvSpPr>
        <p:spPr bwMode="auto">
          <a:xfrm>
            <a:off x="905448" y="4725144"/>
            <a:ext cx="1675567" cy="1512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3" name="ZoneTexte 12">
            <a:extLst>
              <a:ext uri="{FF2B5EF4-FFF2-40B4-BE49-F238E27FC236}">
                <a16:creationId xmlns:a16="http://schemas.microsoft.com/office/drawing/2014/main" id="{F2924AAA-45FE-46C1-8579-92F8F0C717CC}"/>
              </a:ext>
            </a:extLst>
          </p:cNvPr>
          <p:cNvSpPr txBox="1"/>
          <p:nvPr/>
        </p:nvSpPr>
        <p:spPr>
          <a:xfrm>
            <a:off x="396602" y="4942535"/>
            <a:ext cx="2232000" cy="1077218"/>
          </a:xfrm>
          <a:prstGeom prst="rect">
            <a:avLst/>
          </a:prstGeom>
          <a:noFill/>
        </p:spPr>
        <p:txBody>
          <a:bodyPr wrap="square" rtlCol="0">
            <a:spAutoFit/>
          </a:bodyPr>
          <a:lstStyle/>
          <a:p>
            <a:pPr algn="ctr">
              <a:spcBef>
                <a:spcPct val="20000"/>
              </a:spcBef>
              <a:buClr>
                <a:srgbClr val="FFFFFF"/>
              </a:buClr>
              <a:defRPr/>
            </a:pPr>
            <a:r>
              <a:rPr lang="en-GB" sz="1600" b="1" dirty="0">
                <a:solidFill>
                  <a:schemeClr val="bg1"/>
                </a:solidFill>
                <a:latin typeface="+mn-lt"/>
              </a:rPr>
              <a:t>Focus of assessment of transparency and oversight</a:t>
            </a:r>
          </a:p>
        </p:txBody>
      </p:sp>
    </p:spTree>
    <p:extLst>
      <p:ext uri="{BB962C8B-B14F-4D97-AF65-F5344CB8AC3E}">
        <p14:creationId xmlns:p14="http://schemas.microsoft.com/office/powerpoint/2010/main" val="356889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animBg="1"/>
      <p:bldP spid="7" grpId="0"/>
      <p:bldP spid="9" grpId="0" animBg="1"/>
      <p:bldP spid="12"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310563"/>
            <a:ext cx="8460000" cy="462253"/>
          </a:xfrm>
        </p:spPr>
        <p:txBody>
          <a:bodyPr/>
          <a:lstStyle/>
          <a:p>
            <a:pPr marL="0"/>
            <a:r>
              <a:rPr lang="en-GB" sz="2400" cap="all" dirty="0">
                <a:solidFill>
                  <a:srgbClr val="004494"/>
                </a:solidFill>
                <a:latin typeface="+mn-lt"/>
              </a:rPr>
              <a:t>Assess transparency and oversight </a:t>
            </a:r>
            <a:endParaRPr lang="fr-BE" sz="2400" cap="all" dirty="0">
              <a:solidFill>
                <a:srgbClr val="004494"/>
              </a:solidFill>
              <a:latin typeface="+mn-lt"/>
            </a:endParaRPr>
          </a:p>
        </p:txBody>
      </p:sp>
      <p:sp>
        <p:nvSpPr>
          <p:cNvPr id="34" name="Rectangle 33">
            <a:extLst>
              <a:ext uri="{FF2B5EF4-FFF2-40B4-BE49-F238E27FC236}">
                <a16:creationId xmlns:a16="http://schemas.microsoft.com/office/drawing/2014/main" id="{E112B316-EC51-4C19-B3A6-4D1487567E74}"/>
              </a:ext>
            </a:extLst>
          </p:cNvPr>
          <p:cNvSpPr/>
          <p:nvPr/>
        </p:nvSpPr>
        <p:spPr bwMode="auto">
          <a:xfrm>
            <a:off x="278929" y="2446161"/>
            <a:ext cx="2700000" cy="3204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5" name="Rectangle 34">
            <a:extLst>
              <a:ext uri="{FF2B5EF4-FFF2-40B4-BE49-F238E27FC236}">
                <a16:creationId xmlns:a16="http://schemas.microsoft.com/office/drawing/2014/main" id="{30A2A3FC-0ED2-4462-8C8A-03EE896452AE}"/>
              </a:ext>
            </a:extLst>
          </p:cNvPr>
          <p:cNvSpPr/>
          <p:nvPr/>
        </p:nvSpPr>
        <p:spPr bwMode="auto">
          <a:xfrm>
            <a:off x="6233074" y="2446161"/>
            <a:ext cx="2700000" cy="3204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6" name="Rectangle 35">
            <a:extLst>
              <a:ext uri="{FF2B5EF4-FFF2-40B4-BE49-F238E27FC236}">
                <a16:creationId xmlns:a16="http://schemas.microsoft.com/office/drawing/2014/main" id="{830A16A1-7AA3-4A49-8E14-3291DBB55408}"/>
              </a:ext>
            </a:extLst>
          </p:cNvPr>
          <p:cNvSpPr/>
          <p:nvPr/>
        </p:nvSpPr>
        <p:spPr bwMode="auto">
          <a:xfrm>
            <a:off x="3294938" y="2446161"/>
            <a:ext cx="2700000" cy="3204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7" name="ZoneTexte 36">
            <a:extLst>
              <a:ext uri="{FF2B5EF4-FFF2-40B4-BE49-F238E27FC236}">
                <a16:creationId xmlns:a16="http://schemas.microsoft.com/office/drawing/2014/main" id="{714F3089-7F35-4E7B-9A90-8EB918C87F6A}"/>
              </a:ext>
            </a:extLst>
          </p:cNvPr>
          <p:cNvSpPr txBox="1"/>
          <p:nvPr/>
        </p:nvSpPr>
        <p:spPr>
          <a:xfrm>
            <a:off x="278929" y="2996952"/>
            <a:ext cx="2700000" cy="2554545"/>
          </a:xfrm>
          <a:prstGeom prst="rect">
            <a:avLst/>
          </a:prstGeom>
          <a:noFill/>
        </p:spPr>
        <p:txBody>
          <a:bodyPr wrap="square" rtlCol="0">
            <a:spAutoFit/>
          </a:bodyPr>
          <a:lstStyle/>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6 documents.  </a:t>
            </a:r>
          </a:p>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Other documents: citizens budgets or MTBF. </a:t>
            </a:r>
          </a:p>
          <a:p>
            <a:pPr marL="285750" lvl="1" indent="-285750">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International assessments: Open Budget Survey, IMF fiscal transparency code, PEFA-PFM PMF, OECD/SIGMA…</a:t>
            </a:r>
          </a:p>
        </p:txBody>
      </p:sp>
      <p:sp>
        <p:nvSpPr>
          <p:cNvPr id="38" name="ZoneTexte 37">
            <a:extLst>
              <a:ext uri="{FF2B5EF4-FFF2-40B4-BE49-F238E27FC236}">
                <a16:creationId xmlns:a16="http://schemas.microsoft.com/office/drawing/2014/main" id="{F64D65C1-96E2-4028-A740-0FC168D6E5D3}"/>
              </a:ext>
            </a:extLst>
          </p:cNvPr>
          <p:cNvSpPr txBox="1"/>
          <p:nvPr/>
        </p:nvSpPr>
        <p:spPr>
          <a:xfrm>
            <a:off x="6233074" y="2996952"/>
            <a:ext cx="2700000" cy="1969770"/>
          </a:xfrm>
          <a:prstGeom prst="rect">
            <a:avLst/>
          </a:prstGeom>
          <a:noFill/>
        </p:spPr>
        <p:txBody>
          <a:bodyPr wrap="square" rtlCol="0">
            <a:spAutoFit/>
          </a:bodyPr>
          <a:lstStyle/>
          <a:p>
            <a:pPr marL="285750" lvl="1" indent="-285750" defTabSz="966788" eaLnBrk="0" hangingPunct="0">
              <a:spcBef>
                <a:spcPts val="600"/>
              </a:spcBef>
              <a:spcAft>
                <a:spcPts val="600"/>
              </a:spcAft>
              <a:buClr>
                <a:srgbClr val="F5823C"/>
              </a:buClr>
              <a:buFont typeface="Verdana" panose="020B0604030504040204" pitchFamily="34" charset="0"/>
              <a:buChar char="&gt;"/>
              <a:defRPr/>
            </a:pPr>
            <a:r>
              <a:rPr lang="en-US" sz="1400" b="1" dirty="0">
                <a:solidFill>
                  <a:schemeClr val="tx1"/>
                </a:solidFill>
                <a:latin typeface="+mn-lt"/>
              </a:rPr>
              <a:t>The entry point is met</a:t>
            </a:r>
            <a:r>
              <a:rPr lang="en-US" sz="1400" dirty="0">
                <a:solidFill>
                  <a:schemeClr val="tx1"/>
                </a:solidFill>
                <a:latin typeface="+mn-lt"/>
              </a:rPr>
              <a:t>, budget support can be provided. </a:t>
            </a:r>
          </a:p>
          <a:p>
            <a:pPr marL="285750" lvl="1" indent="-285750" defTabSz="966788" eaLnBrk="0" hangingPunct="0">
              <a:spcBef>
                <a:spcPts val="600"/>
              </a:spcBef>
              <a:spcAft>
                <a:spcPts val="600"/>
              </a:spcAft>
              <a:buClr>
                <a:srgbClr val="F5823C"/>
              </a:buClr>
              <a:buFont typeface="Verdana" panose="020B0604030504040204" pitchFamily="34" charset="0"/>
              <a:buChar char="&gt;"/>
              <a:defRPr/>
            </a:pPr>
            <a:r>
              <a:rPr lang="en-US" sz="1400" b="1" dirty="0">
                <a:solidFill>
                  <a:schemeClr val="tx1"/>
                </a:solidFill>
                <a:latin typeface="+mn-lt"/>
              </a:rPr>
              <a:t>The entry point is not met </a:t>
            </a:r>
            <a:r>
              <a:rPr lang="en-US" sz="1400" dirty="0">
                <a:solidFill>
                  <a:schemeClr val="tx1"/>
                </a:solidFill>
                <a:latin typeface="+mn-lt"/>
              </a:rPr>
              <a:t>and there is no commitment to meet it, budget support cannot be provided. </a:t>
            </a:r>
          </a:p>
        </p:txBody>
      </p:sp>
      <p:sp>
        <p:nvSpPr>
          <p:cNvPr id="39" name="ZoneTexte 38">
            <a:extLst>
              <a:ext uri="{FF2B5EF4-FFF2-40B4-BE49-F238E27FC236}">
                <a16:creationId xmlns:a16="http://schemas.microsoft.com/office/drawing/2014/main" id="{659081E8-A88E-4447-9EEF-E5E05F8DC0AA}"/>
              </a:ext>
            </a:extLst>
          </p:cNvPr>
          <p:cNvSpPr txBox="1"/>
          <p:nvPr/>
        </p:nvSpPr>
        <p:spPr>
          <a:xfrm>
            <a:off x="3294938" y="2996952"/>
            <a:ext cx="2700000" cy="1323439"/>
          </a:xfrm>
          <a:prstGeom prst="rect">
            <a:avLst/>
          </a:prstGeom>
          <a:noFill/>
        </p:spPr>
        <p:txBody>
          <a:bodyPr wrap="square" rtlCol="0">
            <a:spAutoFit/>
          </a:bodyPr>
          <a:lstStyle/>
          <a:p>
            <a:pPr marL="285750" lvl="1" indent="-285750"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What is available now and what is its quality?</a:t>
            </a:r>
          </a:p>
          <a:p>
            <a:pPr marL="285750" lvl="1" indent="-285750"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Key weaknesses and medium term reform objectives. </a:t>
            </a:r>
          </a:p>
        </p:txBody>
      </p:sp>
      <p:sp>
        <p:nvSpPr>
          <p:cNvPr id="40" name="Triangle isocèle 39">
            <a:extLst>
              <a:ext uri="{FF2B5EF4-FFF2-40B4-BE49-F238E27FC236}">
                <a16:creationId xmlns:a16="http://schemas.microsoft.com/office/drawing/2014/main" id="{38D42C4E-2FBB-4ECE-8DF3-339BB0AD57F3}"/>
              </a:ext>
            </a:extLst>
          </p:cNvPr>
          <p:cNvSpPr/>
          <p:nvPr/>
        </p:nvSpPr>
        <p:spPr bwMode="auto">
          <a:xfrm rot="16200000" flipV="1">
            <a:off x="1844928" y="4125430"/>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nvGrpSpPr>
          <p:cNvPr id="41" name="Groupe 40">
            <a:extLst>
              <a:ext uri="{FF2B5EF4-FFF2-40B4-BE49-F238E27FC236}">
                <a16:creationId xmlns:a16="http://schemas.microsoft.com/office/drawing/2014/main" id="{4A95E16F-90D8-4F6C-AAF4-6CC7C5C2C676}"/>
              </a:ext>
            </a:extLst>
          </p:cNvPr>
          <p:cNvGrpSpPr/>
          <p:nvPr/>
        </p:nvGrpSpPr>
        <p:grpSpPr>
          <a:xfrm>
            <a:off x="278929" y="1876572"/>
            <a:ext cx="2700000" cy="980742"/>
            <a:chOff x="103291" y="1664622"/>
            <a:chExt cx="2700000" cy="980742"/>
          </a:xfrm>
        </p:grpSpPr>
        <p:sp>
          <p:nvSpPr>
            <p:cNvPr id="42" name="Flèche : pentagone 41">
              <a:extLst>
                <a:ext uri="{FF2B5EF4-FFF2-40B4-BE49-F238E27FC236}">
                  <a16:creationId xmlns:a16="http://schemas.microsoft.com/office/drawing/2014/main" id="{C1AB647D-32C8-4601-8F2B-5440294968DC}"/>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3" name="Rectangle 42">
              <a:extLst>
                <a:ext uri="{FF2B5EF4-FFF2-40B4-BE49-F238E27FC236}">
                  <a16:creationId xmlns:a16="http://schemas.microsoft.com/office/drawing/2014/main" id="{64197E11-F520-4B34-94CC-DD8083DDAF30}"/>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44" name="Espace réservé du contenu 2">
            <a:extLst>
              <a:ext uri="{FF2B5EF4-FFF2-40B4-BE49-F238E27FC236}">
                <a16:creationId xmlns:a16="http://schemas.microsoft.com/office/drawing/2014/main" id="{E8AE641B-F11D-47B7-8FE9-97F3DF0CAFE8}"/>
              </a:ext>
            </a:extLst>
          </p:cNvPr>
          <p:cNvSpPr txBox="1">
            <a:spLocks/>
          </p:cNvSpPr>
          <p:nvPr/>
        </p:nvSpPr>
        <p:spPr bwMode="auto">
          <a:xfrm>
            <a:off x="278929" y="2236612"/>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400" b="1" i="0" kern="0" dirty="0">
                <a:solidFill>
                  <a:schemeClr val="bg1"/>
                </a:solidFill>
                <a:latin typeface="+mn-lt"/>
              </a:rPr>
              <a:t>Identify and analyse </a:t>
            </a:r>
            <a:br>
              <a:rPr lang="en-GB" sz="1400" b="1" i="0" kern="0" dirty="0">
                <a:solidFill>
                  <a:schemeClr val="bg1"/>
                </a:solidFill>
                <a:latin typeface="+mn-lt"/>
              </a:rPr>
            </a:br>
            <a:r>
              <a:rPr lang="en-GB" sz="1400" b="1" i="0" kern="0" dirty="0">
                <a:solidFill>
                  <a:schemeClr val="bg1"/>
                </a:solidFill>
                <a:latin typeface="+mn-lt"/>
              </a:rPr>
              <a:t>key sources</a:t>
            </a:r>
          </a:p>
        </p:txBody>
      </p:sp>
      <p:grpSp>
        <p:nvGrpSpPr>
          <p:cNvPr id="45" name="Groupe 44">
            <a:extLst>
              <a:ext uri="{FF2B5EF4-FFF2-40B4-BE49-F238E27FC236}">
                <a16:creationId xmlns:a16="http://schemas.microsoft.com/office/drawing/2014/main" id="{5C48C414-8254-478E-A22A-33A8E64A94C2}"/>
              </a:ext>
            </a:extLst>
          </p:cNvPr>
          <p:cNvGrpSpPr/>
          <p:nvPr/>
        </p:nvGrpSpPr>
        <p:grpSpPr>
          <a:xfrm>
            <a:off x="3294938" y="1876572"/>
            <a:ext cx="2700000" cy="980743"/>
            <a:chOff x="11274667" y="909379"/>
            <a:chExt cx="2700000" cy="980743"/>
          </a:xfrm>
        </p:grpSpPr>
        <p:sp>
          <p:nvSpPr>
            <p:cNvPr id="46" name="Flèche : pentagone 45">
              <a:extLst>
                <a:ext uri="{FF2B5EF4-FFF2-40B4-BE49-F238E27FC236}">
                  <a16:creationId xmlns:a16="http://schemas.microsoft.com/office/drawing/2014/main" id="{D0C081EB-BF13-4A7E-A115-27ED3E80F8FB}"/>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7" name="Rectangle 46">
              <a:extLst>
                <a:ext uri="{FF2B5EF4-FFF2-40B4-BE49-F238E27FC236}">
                  <a16:creationId xmlns:a16="http://schemas.microsoft.com/office/drawing/2014/main" id="{B3DE0978-732D-42D2-ACB9-B3A42DA952F3}"/>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grpSp>
        <p:nvGrpSpPr>
          <p:cNvPr id="48" name="Groupe 47">
            <a:extLst>
              <a:ext uri="{FF2B5EF4-FFF2-40B4-BE49-F238E27FC236}">
                <a16:creationId xmlns:a16="http://schemas.microsoft.com/office/drawing/2014/main" id="{A64CACE7-A620-49C1-A452-E4AD3D079C11}"/>
              </a:ext>
            </a:extLst>
          </p:cNvPr>
          <p:cNvGrpSpPr/>
          <p:nvPr/>
        </p:nvGrpSpPr>
        <p:grpSpPr>
          <a:xfrm>
            <a:off x="6233074" y="1876572"/>
            <a:ext cx="2700000" cy="977335"/>
            <a:chOff x="-5727777" y="1318320"/>
            <a:chExt cx="2700000" cy="977335"/>
          </a:xfrm>
        </p:grpSpPr>
        <p:sp>
          <p:nvSpPr>
            <p:cNvPr id="49" name="Flèche : pentagone 48">
              <a:extLst>
                <a:ext uri="{FF2B5EF4-FFF2-40B4-BE49-F238E27FC236}">
                  <a16:creationId xmlns:a16="http://schemas.microsoft.com/office/drawing/2014/main" id="{0F37FD37-3359-4E64-AD2D-005CFAFE7D1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50" name="Rectangle 49">
              <a:extLst>
                <a:ext uri="{FF2B5EF4-FFF2-40B4-BE49-F238E27FC236}">
                  <a16:creationId xmlns:a16="http://schemas.microsoft.com/office/drawing/2014/main" id="{65FA4EF4-DDC1-4C3D-92FB-7CEC0D4B12DB}"/>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51" name="Espace réservé du contenu 2">
            <a:extLst>
              <a:ext uri="{FF2B5EF4-FFF2-40B4-BE49-F238E27FC236}">
                <a16:creationId xmlns:a16="http://schemas.microsoft.com/office/drawing/2014/main" id="{2A179671-83DE-4A9E-A36A-299D8ED6BAE4}"/>
              </a:ext>
            </a:extLst>
          </p:cNvPr>
          <p:cNvSpPr txBox="1">
            <a:spLocks/>
          </p:cNvSpPr>
          <p:nvPr/>
        </p:nvSpPr>
        <p:spPr bwMode="auto">
          <a:xfrm>
            <a:off x="3294938" y="2236612"/>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400" b="1" i="0" kern="0" dirty="0">
                <a:solidFill>
                  <a:schemeClr val="bg1"/>
                </a:solidFill>
                <a:latin typeface="+mn-lt"/>
              </a:rPr>
              <a:t>Establish baseline and medium term objectives</a:t>
            </a:r>
          </a:p>
        </p:txBody>
      </p:sp>
      <p:sp>
        <p:nvSpPr>
          <p:cNvPr id="52" name="Espace réservé du contenu 2">
            <a:extLst>
              <a:ext uri="{FF2B5EF4-FFF2-40B4-BE49-F238E27FC236}">
                <a16:creationId xmlns:a16="http://schemas.microsoft.com/office/drawing/2014/main" id="{44143F1E-2BE8-4A05-A051-2BDA246BCDFB}"/>
              </a:ext>
            </a:extLst>
          </p:cNvPr>
          <p:cNvSpPr txBox="1">
            <a:spLocks/>
          </p:cNvSpPr>
          <p:nvPr/>
        </p:nvSpPr>
        <p:spPr bwMode="auto">
          <a:xfrm>
            <a:off x="6233074" y="2236612"/>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US" sz="1400" b="1" i="0" kern="0" dirty="0">
                <a:solidFill>
                  <a:schemeClr val="bg1"/>
                </a:solidFill>
                <a:latin typeface="+mn-lt"/>
              </a:rPr>
              <a:t>Concluding</a:t>
            </a:r>
            <a:endParaRPr lang="fr-BE" sz="1400" b="1" i="0" kern="0" dirty="0">
              <a:solidFill>
                <a:schemeClr val="bg1"/>
              </a:solidFill>
              <a:latin typeface="+mn-lt"/>
            </a:endParaRPr>
          </a:p>
        </p:txBody>
      </p:sp>
      <p:sp>
        <p:nvSpPr>
          <p:cNvPr id="53" name="Triangle isocèle 52">
            <a:extLst>
              <a:ext uri="{FF2B5EF4-FFF2-40B4-BE49-F238E27FC236}">
                <a16:creationId xmlns:a16="http://schemas.microsoft.com/office/drawing/2014/main" id="{D387B83B-C232-4E1D-815E-149CFCF33BA4}"/>
              </a:ext>
            </a:extLst>
          </p:cNvPr>
          <p:cNvSpPr/>
          <p:nvPr/>
        </p:nvSpPr>
        <p:spPr bwMode="auto">
          <a:xfrm rot="16200000" flipV="1">
            <a:off x="4858401" y="4090693"/>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54" name="Rectangle 53">
            <a:extLst>
              <a:ext uri="{FF2B5EF4-FFF2-40B4-BE49-F238E27FC236}">
                <a16:creationId xmlns:a16="http://schemas.microsoft.com/office/drawing/2014/main" id="{4A566B69-AD88-4985-9ED5-986C23A1EAA2}"/>
              </a:ext>
            </a:extLst>
          </p:cNvPr>
          <p:cNvSpPr/>
          <p:nvPr/>
        </p:nvSpPr>
        <p:spPr>
          <a:xfrm>
            <a:off x="179512" y="5837012"/>
            <a:ext cx="8700805" cy="858248"/>
          </a:xfrm>
          <a:prstGeom prst="rect">
            <a:avLst/>
          </a:prstGeom>
        </p:spPr>
        <p:txBody>
          <a:bodyPr wrap="square">
            <a:spAutoFit/>
          </a:bodyPr>
          <a:lstStyle/>
          <a:p>
            <a:pPr marL="285750" indent="-285750" defTabSz="966788" eaLnBrk="0" hangingPunct="0">
              <a:lnSpc>
                <a:spcPct val="110000"/>
              </a:lnSpc>
              <a:spcBef>
                <a:spcPts val="600"/>
              </a:spcBef>
              <a:buClr>
                <a:schemeClr val="bg1"/>
              </a:buClr>
              <a:buFont typeface="Verdana" panose="020B0604030504040204" pitchFamily="34" charset="0"/>
              <a:buChar char="&gt;"/>
              <a:defRPr/>
            </a:pPr>
            <a:r>
              <a:rPr lang="en-GB" sz="1400" b="1" dirty="0">
                <a:solidFill>
                  <a:srgbClr val="2D2D8A"/>
                </a:solidFill>
              </a:rPr>
              <a:t>For SRBCs and short term contracts (OCTs/SIDs)</a:t>
            </a:r>
            <a:r>
              <a:rPr lang="en-GB" sz="1400" dirty="0">
                <a:solidFill>
                  <a:srgbClr val="2D2D8A"/>
                </a:solidFill>
              </a:rPr>
              <a:t>: more flexibility in terms of assessment of progress on publication of key budget documents</a:t>
            </a:r>
          </a:p>
          <a:p>
            <a:pPr marL="171450" lvl="0" indent="-171450" defTabSz="966788" eaLnBrk="0" hangingPunct="0">
              <a:lnSpc>
                <a:spcPct val="110000"/>
              </a:lnSpc>
              <a:spcBef>
                <a:spcPts val="600"/>
              </a:spcBef>
              <a:buClr>
                <a:schemeClr val="bg1"/>
              </a:buClr>
              <a:buFont typeface="EC Square Sans Pro" panose="020B0506040000020004" pitchFamily="34" charset="0"/>
              <a:buChar char="‣"/>
              <a:defRPr/>
            </a:pPr>
            <a:endParaRPr lang="fr-BE" sz="1400" b="1" dirty="0">
              <a:latin typeface="+mn-lt"/>
            </a:endParaRPr>
          </a:p>
        </p:txBody>
      </p:sp>
      <p:sp>
        <p:nvSpPr>
          <p:cNvPr id="55" name="Rectangle 54">
            <a:extLst>
              <a:ext uri="{FF2B5EF4-FFF2-40B4-BE49-F238E27FC236}">
                <a16:creationId xmlns:a16="http://schemas.microsoft.com/office/drawing/2014/main" id="{7C507D66-771F-438A-B8EE-77059380EB64}"/>
              </a:ext>
            </a:extLst>
          </p:cNvPr>
          <p:cNvSpPr/>
          <p:nvPr/>
        </p:nvSpPr>
        <p:spPr>
          <a:xfrm>
            <a:off x="0" y="6542178"/>
            <a:ext cx="4283968" cy="31582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108000" lvl="1" algn="ctr">
              <a:spcBef>
                <a:spcPct val="50000"/>
              </a:spcBef>
              <a:buClr>
                <a:srgbClr val="0F5494"/>
              </a:buClr>
              <a:defRPr/>
            </a:pPr>
            <a:r>
              <a:rPr lang="en-GB" altLang="es-ES" b="1" i="1" dirty="0">
                <a:solidFill>
                  <a:schemeClr val="bg1"/>
                </a:solidFill>
                <a:cs typeface="Tw Cen MT"/>
              </a:rPr>
              <a:t>See Guidelines Annex </a:t>
            </a:r>
            <a:r>
              <a:rPr lang="fr-BE" altLang="es-ES" b="1" i="1" dirty="0">
                <a:solidFill>
                  <a:schemeClr val="bg1"/>
                </a:solidFill>
                <a:cs typeface="Tw Cen MT"/>
              </a:rPr>
              <a:t>6</a:t>
            </a:r>
          </a:p>
        </p:txBody>
      </p:sp>
    </p:spTree>
    <p:extLst>
      <p:ext uri="{BB962C8B-B14F-4D97-AF65-F5344CB8AC3E}">
        <p14:creationId xmlns:p14="http://schemas.microsoft.com/office/powerpoint/2010/main" val="135113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35" grpId="0" animBg="1"/>
      <p:bldP spid="36" grpId="0" animBg="1"/>
      <p:bldP spid="37" grpId="0"/>
      <p:bldP spid="38" grpId="0"/>
      <p:bldP spid="39" grpId="0"/>
      <p:bldP spid="40" grpId="0" animBg="1"/>
      <p:bldP spid="44" grpId="0"/>
      <p:bldP spid="51" grpId="0"/>
      <p:bldP spid="52" grpId="0"/>
      <p:bldP spid="53" grpId="0" animBg="1"/>
      <p:bldP spid="54" grpId="0"/>
      <p:bldP spid="5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61968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lgn="ctr"/>
            <a:r>
              <a:rPr lang="nl-NL" sz="2800" cap="all" dirty="0">
                <a:solidFill>
                  <a:srgbClr val="004494"/>
                </a:solidFill>
                <a:latin typeface="+mn-lt"/>
              </a:rPr>
              <a:t>Budget Support AND PFM performance </a:t>
            </a:r>
            <a:endParaRPr lang="fr-BE" sz="28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204864"/>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a:lnSpc>
                <a:spcPct val="130000"/>
              </a:lnSpc>
              <a:spcBef>
                <a:spcPts val="1200"/>
              </a:spcBef>
              <a:spcAft>
                <a:spcPts val="1200"/>
              </a:spcAft>
              <a:buClr>
                <a:srgbClr val="004494"/>
              </a:buClr>
              <a:buFont typeface="EC Square Sans Pro" panose="020B0506040000020004" pitchFamily="34" charset="0"/>
              <a:buChar char="‣"/>
              <a:defRPr/>
            </a:pPr>
            <a:endParaRPr lang="fr-BE" altLang="es-ES" dirty="0">
              <a:solidFill>
                <a:srgbClr val="004494"/>
              </a:solidFill>
              <a:latin typeface="+mj-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5</a:t>
            </a:fld>
            <a:endParaRPr lang="en-GB" sz="1100" b="1">
              <a:solidFill>
                <a:schemeClr val="bg1"/>
              </a:solidFill>
              <a:latin typeface="+mn-lt"/>
            </a:endParaRPr>
          </a:p>
        </p:txBody>
      </p:sp>
      <p:sp>
        <p:nvSpPr>
          <p:cNvPr id="7" name="Tekstvak 6">
            <a:extLst>
              <a:ext uri="{FF2B5EF4-FFF2-40B4-BE49-F238E27FC236}">
                <a16:creationId xmlns:a16="http://schemas.microsoft.com/office/drawing/2014/main" id="{B4CF10A9-5D85-4188-87BD-2509E8C0E7CA}"/>
              </a:ext>
            </a:extLst>
          </p:cNvPr>
          <p:cNvSpPr txBox="1"/>
          <p:nvPr/>
        </p:nvSpPr>
        <p:spPr>
          <a:xfrm>
            <a:off x="320852" y="6098812"/>
            <a:ext cx="6552728" cy="276999"/>
          </a:xfrm>
          <a:prstGeom prst="rect">
            <a:avLst/>
          </a:prstGeom>
          <a:noFill/>
        </p:spPr>
        <p:txBody>
          <a:bodyPr wrap="square" rtlCol="0">
            <a:spAutoFit/>
          </a:bodyPr>
          <a:lstStyle/>
          <a:p>
            <a:r>
              <a:rPr lang="nl-NL" dirty="0">
                <a:solidFill>
                  <a:schemeClr val="accent6">
                    <a:lumMod val="50000"/>
                  </a:schemeClr>
                </a:solidFill>
              </a:rPr>
              <a:t>Source: Budget Support, Trends </a:t>
            </a:r>
            <a:r>
              <a:rPr lang="nl-NL" dirty="0" err="1">
                <a:solidFill>
                  <a:schemeClr val="accent6">
                    <a:lumMod val="50000"/>
                  </a:schemeClr>
                </a:solidFill>
              </a:rPr>
              <a:t>and</a:t>
            </a:r>
            <a:r>
              <a:rPr lang="nl-NL" dirty="0">
                <a:solidFill>
                  <a:schemeClr val="accent6">
                    <a:lumMod val="50000"/>
                  </a:schemeClr>
                </a:solidFill>
              </a:rPr>
              <a:t> </a:t>
            </a:r>
            <a:r>
              <a:rPr lang="nl-NL" dirty="0" err="1">
                <a:solidFill>
                  <a:schemeClr val="accent6">
                    <a:lumMod val="50000"/>
                  </a:schemeClr>
                </a:solidFill>
              </a:rPr>
              <a:t>Results</a:t>
            </a:r>
            <a:r>
              <a:rPr lang="nl-NL" dirty="0">
                <a:solidFill>
                  <a:schemeClr val="accent6">
                    <a:lumMod val="50000"/>
                  </a:schemeClr>
                </a:solidFill>
              </a:rPr>
              <a:t> 2018. European </a:t>
            </a:r>
            <a:r>
              <a:rPr lang="nl-NL" dirty="0" err="1">
                <a:solidFill>
                  <a:schemeClr val="accent6">
                    <a:lumMod val="50000"/>
                  </a:schemeClr>
                </a:solidFill>
              </a:rPr>
              <a:t>Commission</a:t>
            </a:r>
            <a:endParaRPr lang="nl-NL" dirty="0">
              <a:solidFill>
                <a:schemeClr val="accent6">
                  <a:lumMod val="50000"/>
                </a:schemeClr>
              </a:solidFill>
            </a:endParaRPr>
          </a:p>
        </p:txBody>
      </p:sp>
      <p:pic>
        <p:nvPicPr>
          <p:cNvPr id="5" name="Picture 4">
            <a:extLst>
              <a:ext uri="{FF2B5EF4-FFF2-40B4-BE49-F238E27FC236}">
                <a16:creationId xmlns:a16="http://schemas.microsoft.com/office/drawing/2014/main" id="{77807F46-3858-4973-A579-DA00F3F21BA9}"/>
              </a:ext>
            </a:extLst>
          </p:cNvPr>
          <p:cNvPicPr>
            <a:picLocks noChangeAspect="1"/>
          </p:cNvPicPr>
          <p:nvPr/>
        </p:nvPicPr>
        <p:blipFill rotWithShape="1">
          <a:blip r:embed="rId3"/>
          <a:srcRect l="63344" t="36838" r="8601" b="22936"/>
          <a:stretch/>
        </p:blipFill>
        <p:spPr>
          <a:xfrm>
            <a:off x="107504" y="2187054"/>
            <a:ext cx="8746574" cy="3762226"/>
          </a:xfrm>
          <a:prstGeom prst="rect">
            <a:avLst/>
          </a:prstGeom>
        </p:spPr>
      </p:pic>
    </p:spTree>
    <p:extLst>
      <p:ext uri="{BB962C8B-B14F-4D97-AF65-F5344CB8AC3E}">
        <p14:creationId xmlns:p14="http://schemas.microsoft.com/office/powerpoint/2010/main" val="4061184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fr-BE" sz="2800" cap="all" dirty="0" err="1">
                <a:solidFill>
                  <a:srgbClr val="004494"/>
                </a:solidFill>
                <a:latin typeface="+mn-lt"/>
              </a:rPr>
              <a:t>outline</a:t>
            </a:r>
            <a:r>
              <a:rPr lang="fr-BE" sz="2800" cap="all" dirty="0">
                <a:solidFill>
                  <a:srgbClr val="004494"/>
                </a:solidFill>
                <a:latin typeface="+mn-lt"/>
              </a:rPr>
              <a:t>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Rationale for the four eligibility criteria</a:t>
            </a:r>
          </a:p>
          <a:p>
            <a:pPr marL="360363" indent="-360363">
              <a:spcBef>
                <a:spcPts val="1200"/>
              </a:spcBef>
              <a:spcAft>
                <a:spcPts val="1200"/>
              </a:spcAft>
              <a:buClrTx/>
              <a:buFontTx/>
              <a:buAutoNum type="arabicPeriod"/>
            </a:pPr>
            <a:r>
              <a:rPr lang="en-GB" sz="2000" i="0" dirty="0">
                <a:solidFill>
                  <a:srgbClr val="004494"/>
                </a:solidFill>
              </a:rPr>
              <a:t>Relevant and credible policies</a:t>
            </a:r>
          </a:p>
          <a:p>
            <a:pPr marL="360363" indent="-360363">
              <a:spcBef>
                <a:spcPts val="1200"/>
              </a:spcBef>
              <a:spcAft>
                <a:spcPts val="1200"/>
              </a:spcAft>
              <a:buClrTx/>
              <a:buFontTx/>
              <a:buAutoNum type="arabicPeriod"/>
            </a:pPr>
            <a:r>
              <a:rPr lang="en-GB" sz="2000" i="0" dirty="0">
                <a:solidFill>
                  <a:srgbClr val="004494"/>
                </a:solidFill>
              </a:rPr>
              <a:t>Relevant and credible PFM Reform Programme </a:t>
            </a:r>
          </a:p>
          <a:p>
            <a:pPr marL="360363" indent="-360363">
              <a:spcBef>
                <a:spcPts val="1200"/>
              </a:spcBef>
              <a:spcAft>
                <a:spcPts val="1200"/>
              </a:spcAft>
              <a:buClrTx/>
              <a:buFontTx/>
              <a:buAutoNum type="arabicPeriod"/>
            </a:pPr>
            <a:r>
              <a:rPr lang="en-GB" sz="2000" i="0" dirty="0">
                <a:solidFill>
                  <a:srgbClr val="004494"/>
                </a:solidFill>
              </a:rPr>
              <a:t>Transparency and oversight of the budget</a:t>
            </a:r>
          </a:p>
          <a:p>
            <a:pPr marL="360363" indent="-360363">
              <a:spcBef>
                <a:spcPts val="1200"/>
              </a:spcBef>
              <a:spcAft>
                <a:spcPts val="1200"/>
              </a:spcAft>
              <a:buClrTx/>
              <a:buFontTx/>
              <a:buAutoNum type="arabicPeriod"/>
            </a:pPr>
            <a:r>
              <a:rPr lang="en-GB" sz="2000" b="1" i="0" cap="all" dirty="0">
                <a:solidFill>
                  <a:srgbClr val="C00000"/>
                </a:solidFill>
              </a:rPr>
              <a:t>Stability oriented macro-economic policies</a:t>
            </a:r>
          </a:p>
          <a:p>
            <a:pPr marL="360363" indent="-360363">
              <a:spcBef>
                <a:spcPts val="1200"/>
              </a:spcBef>
              <a:spcAft>
                <a:spcPts val="1200"/>
              </a:spcAft>
              <a:buClrTx/>
              <a:buFontTx/>
              <a:buAutoNum type="arabicPeriod"/>
            </a:pPr>
            <a:r>
              <a:rPr lang="en-GB" sz="2000" i="0" dirty="0">
                <a:solidFill>
                  <a:srgbClr val="004494"/>
                </a:solidFill>
              </a:rPr>
              <a:t>Domestic Resource Mobilisation</a:t>
            </a:r>
          </a:p>
          <a:p>
            <a:pPr marL="360363" indent="-360363">
              <a:spcBef>
                <a:spcPts val="1200"/>
              </a:spcBef>
              <a:spcAft>
                <a:spcPts val="1200"/>
              </a:spcAft>
              <a:buClrTx/>
              <a:buFontTx/>
              <a:buAutoNum type="arabicPeriod"/>
            </a:pPr>
            <a:endParaRPr lang="fr-BE" sz="2000" i="0" dirty="0">
              <a:solidFill>
                <a:srgbClr val="004494"/>
              </a:solidFill>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a:solidFill>
                <a:schemeClr val="bg1"/>
              </a:solidFill>
              <a:latin typeface="+mn-lt"/>
            </a:endParaRPr>
          </a:p>
        </p:txBody>
      </p:sp>
    </p:spTree>
    <p:extLst>
      <p:ext uri="{BB962C8B-B14F-4D97-AF65-F5344CB8AC3E}">
        <p14:creationId xmlns:p14="http://schemas.microsoft.com/office/powerpoint/2010/main" val="123455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87570"/>
            <a:ext cx="8460000" cy="773278"/>
          </a:xfrm>
        </p:spPr>
        <p:txBody>
          <a:bodyPr/>
          <a:lstStyle/>
          <a:p>
            <a:pPr marL="0"/>
            <a:r>
              <a:rPr lang="en-GB" sz="2000" cap="all" dirty="0">
                <a:solidFill>
                  <a:srgbClr val="004494"/>
                </a:solidFill>
                <a:latin typeface="+mn-lt"/>
              </a:rPr>
              <a:t>A stable macroeconomic framework</a:t>
            </a:r>
            <a:br>
              <a:rPr lang="en-GB" sz="2000" cap="all" dirty="0">
                <a:solidFill>
                  <a:srgbClr val="004494"/>
                </a:solidFill>
                <a:latin typeface="+mn-lt"/>
              </a:rPr>
            </a:br>
            <a:r>
              <a:rPr lang="en-GB" sz="2000" cap="all" dirty="0">
                <a:solidFill>
                  <a:srgbClr val="004494"/>
                </a:solidFill>
                <a:latin typeface="+mn-lt"/>
              </a:rPr>
              <a:t>What does it mean?</a:t>
            </a:r>
            <a:endParaRPr lang="fr-BE" sz="20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204864"/>
            <a:ext cx="8460000" cy="4248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0"/>
              </a:spcAft>
              <a:buClr>
                <a:srgbClr val="004494"/>
              </a:buClr>
              <a:buSzPct val="100000"/>
              <a:buFont typeface="Verdana" panose="020B0604030504040204" pitchFamily="34" charset="0"/>
              <a:buChar char="&gt;"/>
              <a:tabLst>
                <a:tab pos="450850" algn="l"/>
              </a:tabLst>
              <a:defRPr/>
            </a:pP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Macroeconomic stability: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sym typeface="Wingdings" pitchFamily="2" charset="2"/>
              </a:rPr>
              <a:t>ensures conducive environment for government and private sector to invest and anticipate changing circumstances. </a:t>
            </a:r>
          </a:p>
          <a:p>
            <a:pPr marL="355600" lvl="1" indent="-355600" defTabSz="457200">
              <a:lnSpc>
                <a:spcPct val="110000"/>
              </a:lnSpc>
              <a:spcBef>
                <a:spcPts val="600"/>
              </a:spcBef>
              <a:spcAft>
                <a:spcPts val="0"/>
              </a:spcAft>
              <a:buClr>
                <a:srgbClr val="004494"/>
              </a:buClr>
              <a:buSzPct val="100000"/>
              <a:buFont typeface="Verdana" panose="020B0604030504040204" pitchFamily="34" charset="0"/>
              <a:buChar char="&gt;"/>
              <a:tabLst>
                <a:tab pos="450850" algn="l"/>
              </a:tabLst>
              <a:defRPr/>
            </a:pPr>
            <a:endPar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endParaRPr>
          </a:p>
          <a:p>
            <a:pPr marL="355600" lvl="1" indent="-355600" defTabSz="457200">
              <a:lnSpc>
                <a:spcPct val="110000"/>
              </a:lnSpc>
              <a:spcBef>
                <a:spcPts val="600"/>
              </a:spcBef>
              <a:spcAft>
                <a:spcPts val="0"/>
              </a:spcAft>
              <a:buClr>
                <a:srgbClr val="004494"/>
              </a:buClr>
              <a:buSzPct val="100000"/>
              <a:buFont typeface="Verdana" panose="020B0604030504040204" pitchFamily="34" charset="0"/>
              <a:buChar char="&gt;"/>
              <a:tabLst>
                <a:tab pos="450850" algn="l"/>
              </a:tabLst>
              <a:defRPr/>
            </a:pP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Macroeconomic instability: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sym typeface="Wingdings" pitchFamily="2" charset="2"/>
              </a:rPr>
              <a:t>rupture of the macro-financial balances and major risk that BS cannot achieve its goals :</a:t>
            </a:r>
          </a:p>
          <a:p>
            <a:pPr marL="531813" lvl="1" indent="-173038" defTabSz="457200">
              <a:lnSpc>
                <a:spcPct val="110000"/>
              </a:lnSpc>
              <a:spcBef>
                <a:spcPts val="600"/>
              </a:spcBef>
              <a:spcAft>
                <a:spcPts val="0"/>
              </a:spcAft>
              <a:buClr>
                <a:srgbClr val="004494"/>
              </a:buClr>
              <a:buSzPct val="75000"/>
              <a:buFont typeface="Courier New" panose="02070309020205020404" pitchFamily="49" charset="0"/>
              <a:buChar char="o"/>
              <a:defRPr/>
            </a:pPr>
            <a:r>
              <a:rPr lang="en-GB" sz="1600" b="0" dirty="0">
                <a:solidFill>
                  <a:srgbClr val="004494"/>
                </a:solidFill>
                <a:ea typeface="+mj-ea"/>
                <a:cs typeface="+mj-cs"/>
              </a:rPr>
              <a:t>unsustainable external and internal deficits</a:t>
            </a:r>
          </a:p>
          <a:p>
            <a:pPr marL="531813" lvl="1" indent="-173038" defTabSz="457200">
              <a:lnSpc>
                <a:spcPct val="110000"/>
              </a:lnSpc>
              <a:spcBef>
                <a:spcPts val="600"/>
              </a:spcBef>
              <a:spcAft>
                <a:spcPts val="0"/>
              </a:spcAft>
              <a:buClr>
                <a:srgbClr val="004494"/>
              </a:buClr>
              <a:buSzPct val="75000"/>
              <a:buFont typeface="Courier New" panose="02070309020205020404" pitchFamily="49" charset="0"/>
              <a:buChar char="o"/>
              <a:defRPr/>
            </a:pPr>
            <a:r>
              <a:rPr lang="en-GB" sz="1600" b="0" dirty="0">
                <a:solidFill>
                  <a:srgbClr val="004494"/>
                </a:solidFill>
                <a:ea typeface="+mj-ea"/>
                <a:cs typeface="+mj-cs"/>
              </a:rPr>
              <a:t>swings in economic activity</a:t>
            </a:r>
          </a:p>
          <a:p>
            <a:pPr marL="531813" lvl="1" indent="-173038" defTabSz="457200">
              <a:lnSpc>
                <a:spcPct val="110000"/>
              </a:lnSpc>
              <a:spcBef>
                <a:spcPts val="600"/>
              </a:spcBef>
              <a:spcAft>
                <a:spcPts val="0"/>
              </a:spcAft>
              <a:buClr>
                <a:srgbClr val="004494"/>
              </a:buClr>
              <a:buSzPct val="75000"/>
              <a:buFont typeface="Courier New" panose="02070309020205020404" pitchFamily="49" charset="0"/>
              <a:buChar char="o"/>
              <a:defRPr/>
            </a:pPr>
            <a:r>
              <a:rPr lang="en-GB" sz="1600" b="0" dirty="0">
                <a:solidFill>
                  <a:srgbClr val="004494"/>
                </a:solidFill>
                <a:ea typeface="+mj-ea"/>
                <a:cs typeface="+mj-cs"/>
              </a:rPr>
              <a:t>high and/or volatile inflation</a:t>
            </a:r>
          </a:p>
          <a:p>
            <a:pPr marL="531813" lvl="1" indent="-173038" defTabSz="457200">
              <a:lnSpc>
                <a:spcPct val="110000"/>
              </a:lnSpc>
              <a:spcBef>
                <a:spcPts val="600"/>
              </a:spcBef>
              <a:spcAft>
                <a:spcPts val="0"/>
              </a:spcAft>
              <a:buClr>
                <a:srgbClr val="004494"/>
              </a:buClr>
              <a:buSzPct val="75000"/>
              <a:buFont typeface="Courier New" panose="02070309020205020404" pitchFamily="49" charset="0"/>
              <a:buChar char="o"/>
              <a:defRPr/>
            </a:pPr>
            <a:r>
              <a:rPr lang="en-GB" sz="1600" b="0" dirty="0">
                <a:solidFill>
                  <a:srgbClr val="004494"/>
                </a:solidFill>
                <a:ea typeface="+mj-ea"/>
                <a:cs typeface="+mj-cs"/>
              </a:rPr>
              <a:t>and excessive volatility in exchange rates and financial markets</a:t>
            </a:r>
          </a:p>
          <a:p>
            <a:pPr marL="260350" indent="-171450" eaLnBrk="1" hangingPunct="1">
              <a:lnSpc>
                <a:spcPct val="110000"/>
              </a:lnSpc>
              <a:spcBef>
                <a:spcPts val="600"/>
              </a:spcBef>
              <a:spcAft>
                <a:spcPts val="0"/>
              </a:spcAft>
              <a:buClr>
                <a:schemeClr val="accent2"/>
              </a:buClr>
              <a:defRPr/>
            </a:pPr>
            <a:endParaRPr lang="en-GB" sz="1600" b="1" dirty="0">
              <a:solidFill>
                <a:srgbClr val="004494"/>
              </a:solidFill>
              <a:latin typeface="Verdana" panose="020B0604030504040204" pitchFamily="34" charset="0"/>
              <a:ea typeface="Verdana" panose="020B0604030504040204" pitchFamily="34" charset="0"/>
              <a:cs typeface="Verdana" panose="020B0604030504040204" pitchFamily="34" charset="0"/>
            </a:endParaRPr>
          </a:p>
          <a:p>
            <a:pPr marL="355600" lvl="1" indent="-355600" defTabSz="457200" eaLnBrk="1" hangingPunct="1">
              <a:lnSpc>
                <a:spcPct val="110000"/>
              </a:lnSpc>
              <a:spcBef>
                <a:spcPts val="600"/>
              </a:spcBef>
              <a:spcAft>
                <a:spcPts val="0"/>
              </a:spcAft>
              <a:buClr>
                <a:srgbClr val="004494"/>
              </a:buClr>
              <a:buSzPct val="100000"/>
              <a:buFont typeface="Verdana" panose="020B0604030504040204" pitchFamily="34" charset="0"/>
              <a:buChar char="&gt;"/>
              <a:tabLst>
                <a:tab pos="450850" algn="l"/>
              </a:tabLst>
              <a:defRPr/>
            </a:pPr>
            <a:r>
              <a:rPr lang="en-GB" sz="1600" dirty="0">
                <a:solidFill>
                  <a:srgbClr val="C00000"/>
                </a:solidFill>
                <a:latin typeface="Verdana" panose="020B0604030504040204" pitchFamily="34" charset="0"/>
                <a:ea typeface="Verdana" panose="020B0604030504040204" pitchFamily="34" charset="0"/>
                <a:cs typeface="Verdana" panose="020B0604030504040204" pitchFamily="34" charset="0"/>
              </a:rPr>
              <a:t>Macroeconomic stability: </a:t>
            </a: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prerequisite for sustainable and inclusive growth. </a:t>
            </a:r>
            <a:endParaRPr lang="fr-BE" sz="1600" dirty="0">
              <a:solidFill>
                <a:srgbClr val="004494"/>
              </a:solidFill>
              <a:ea typeface="+mj-ea"/>
              <a:cs typeface="+mj-cs"/>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Tree>
    <p:extLst>
      <p:ext uri="{BB962C8B-B14F-4D97-AF65-F5344CB8AC3E}">
        <p14:creationId xmlns:p14="http://schemas.microsoft.com/office/powerpoint/2010/main" val="301739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2370"/>
            <a:ext cx="8550480" cy="773278"/>
          </a:xfrm>
        </p:spPr>
        <p:txBody>
          <a:bodyPr/>
          <a:lstStyle/>
          <a:p>
            <a:pPr marL="0"/>
            <a:r>
              <a:rPr lang="en-US" sz="2400" cap="all" dirty="0">
                <a:solidFill>
                  <a:srgbClr val="004494"/>
                </a:solidFill>
                <a:latin typeface="+mn-lt"/>
              </a:rPr>
              <a:t>Macroeconomic </a:t>
            </a:r>
            <a:br>
              <a:rPr lang="en-US" sz="2400" cap="all" dirty="0">
                <a:solidFill>
                  <a:srgbClr val="004494"/>
                </a:solidFill>
                <a:latin typeface="+mn-lt"/>
              </a:rPr>
            </a:br>
            <a:r>
              <a:rPr lang="en-US" sz="2400" cap="all" dirty="0">
                <a:solidFill>
                  <a:srgbClr val="004494"/>
                </a:solidFill>
                <a:latin typeface="+mn-lt"/>
              </a:rPr>
              <a:t>framework and the public budget</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dirty="0">
              <a:solidFill>
                <a:schemeClr val="bg1"/>
              </a:solidFill>
              <a:latin typeface="+mn-lt"/>
            </a:endParaRPr>
          </a:p>
        </p:txBody>
      </p:sp>
      <p:grpSp>
        <p:nvGrpSpPr>
          <p:cNvPr id="6" name="Groupe 5">
            <a:extLst>
              <a:ext uri="{FF2B5EF4-FFF2-40B4-BE49-F238E27FC236}">
                <a16:creationId xmlns:a16="http://schemas.microsoft.com/office/drawing/2014/main" id="{B6AC8EDB-258C-4ECC-9E0F-E5458A4C03F7}"/>
              </a:ext>
            </a:extLst>
          </p:cNvPr>
          <p:cNvGrpSpPr/>
          <p:nvPr/>
        </p:nvGrpSpPr>
        <p:grpSpPr>
          <a:xfrm rot="10800000">
            <a:off x="345036" y="2010341"/>
            <a:ext cx="3240000" cy="1440000"/>
            <a:chOff x="103291" y="1664622"/>
            <a:chExt cx="2700000" cy="980742"/>
          </a:xfrm>
        </p:grpSpPr>
        <p:sp>
          <p:nvSpPr>
            <p:cNvPr id="7" name="Flèche : pentagone 6">
              <a:extLst>
                <a:ext uri="{FF2B5EF4-FFF2-40B4-BE49-F238E27FC236}">
                  <a16:creationId xmlns:a16="http://schemas.microsoft.com/office/drawing/2014/main" id="{19CDC92A-74C5-45E8-9F0A-5844074B32CE}"/>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9" name="Rectangle 8">
              <a:extLst>
                <a:ext uri="{FF2B5EF4-FFF2-40B4-BE49-F238E27FC236}">
                  <a16:creationId xmlns:a16="http://schemas.microsoft.com/office/drawing/2014/main" id="{BA75D72D-33D0-4D06-B4C5-97262DF1A7A2}"/>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11" name="Espace réservé du contenu 2">
            <a:extLst>
              <a:ext uri="{FF2B5EF4-FFF2-40B4-BE49-F238E27FC236}">
                <a16:creationId xmlns:a16="http://schemas.microsoft.com/office/drawing/2014/main" id="{F581406A-C24B-465D-B634-27CE51D625D4}"/>
              </a:ext>
            </a:extLst>
          </p:cNvPr>
          <p:cNvSpPr txBox="1">
            <a:spLocks/>
          </p:cNvSpPr>
          <p:nvPr/>
        </p:nvSpPr>
        <p:spPr bwMode="auto">
          <a:xfrm>
            <a:off x="345035" y="2276872"/>
            <a:ext cx="324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eaLnBrk="0" hangingPunct="0">
              <a:spcBef>
                <a:spcPct val="0"/>
              </a:spcBef>
              <a:buClrTx/>
              <a:buNone/>
              <a:defRPr/>
            </a:pPr>
            <a:r>
              <a:rPr lang="en-GB" sz="1600" b="1" i="0" kern="0" dirty="0">
                <a:solidFill>
                  <a:schemeClr val="bg1"/>
                </a:solidFill>
                <a:latin typeface="+mn-lt"/>
              </a:rPr>
              <a:t>Macro Economic Framework </a:t>
            </a:r>
          </a:p>
          <a:p>
            <a:pPr marL="0" lvl="0" indent="0" algn="ctr" eaLnBrk="0" hangingPunct="0">
              <a:spcBef>
                <a:spcPct val="0"/>
              </a:spcBef>
              <a:buClrTx/>
              <a:buNone/>
              <a:defRPr/>
            </a:pPr>
            <a:r>
              <a:rPr lang="en-GB" sz="1600" b="1" i="0" kern="0" dirty="0">
                <a:solidFill>
                  <a:schemeClr val="bg1"/>
                </a:solidFill>
                <a:latin typeface="+mn-lt"/>
              </a:rPr>
              <a:t>(Frequently agreed with or monitored by IMF)</a:t>
            </a:r>
          </a:p>
        </p:txBody>
      </p:sp>
      <p:grpSp>
        <p:nvGrpSpPr>
          <p:cNvPr id="12" name="Groupe 11">
            <a:extLst>
              <a:ext uri="{FF2B5EF4-FFF2-40B4-BE49-F238E27FC236}">
                <a16:creationId xmlns:a16="http://schemas.microsoft.com/office/drawing/2014/main" id="{17785316-FAAC-4892-A4CA-9116B754F974}"/>
              </a:ext>
            </a:extLst>
          </p:cNvPr>
          <p:cNvGrpSpPr/>
          <p:nvPr/>
        </p:nvGrpSpPr>
        <p:grpSpPr>
          <a:xfrm rot="10800000">
            <a:off x="324989" y="3501590"/>
            <a:ext cx="3240000" cy="1440000"/>
            <a:chOff x="11274667" y="909379"/>
            <a:chExt cx="2700000" cy="980743"/>
          </a:xfrm>
        </p:grpSpPr>
        <p:sp>
          <p:nvSpPr>
            <p:cNvPr id="13" name="Flèche : pentagone 12">
              <a:extLst>
                <a:ext uri="{FF2B5EF4-FFF2-40B4-BE49-F238E27FC236}">
                  <a16:creationId xmlns:a16="http://schemas.microsoft.com/office/drawing/2014/main" id="{A7FDE837-B8C4-4738-9DA8-2E8DEB840AB0}"/>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4" name="Rectangle 13">
              <a:extLst>
                <a:ext uri="{FF2B5EF4-FFF2-40B4-BE49-F238E27FC236}">
                  <a16:creationId xmlns:a16="http://schemas.microsoft.com/office/drawing/2014/main" id="{F7DA7F24-C5D8-4D41-BA6E-7EF4DFEA417A}"/>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15" name="Groupe 14">
            <a:extLst>
              <a:ext uri="{FF2B5EF4-FFF2-40B4-BE49-F238E27FC236}">
                <a16:creationId xmlns:a16="http://schemas.microsoft.com/office/drawing/2014/main" id="{2199990E-4A71-408F-98BC-C2E3B30F9488}"/>
              </a:ext>
            </a:extLst>
          </p:cNvPr>
          <p:cNvGrpSpPr/>
          <p:nvPr/>
        </p:nvGrpSpPr>
        <p:grpSpPr>
          <a:xfrm rot="5400000">
            <a:off x="1524060" y="3920659"/>
            <a:ext cx="1019318" cy="3348369"/>
            <a:chOff x="-5727777" y="1318320"/>
            <a:chExt cx="2700000" cy="977335"/>
          </a:xfrm>
        </p:grpSpPr>
        <p:sp>
          <p:nvSpPr>
            <p:cNvPr id="16" name="Flèche : pentagone 15">
              <a:extLst>
                <a:ext uri="{FF2B5EF4-FFF2-40B4-BE49-F238E27FC236}">
                  <a16:creationId xmlns:a16="http://schemas.microsoft.com/office/drawing/2014/main" id="{C7FB8203-705B-495C-8561-1F7F8BDE7AE1}"/>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7" name="Rectangle 16">
              <a:extLst>
                <a:ext uri="{FF2B5EF4-FFF2-40B4-BE49-F238E27FC236}">
                  <a16:creationId xmlns:a16="http://schemas.microsoft.com/office/drawing/2014/main" id="{ED2688A6-2CB1-4CCE-8F24-0EB0CD9ECD1D}"/>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18" name="Espace réservé du contenu 2">
            <a:extLst>
              <a:ext uri="{FF2B5EF4-FFF2-40B4-BE49-F238E27FC236}">
                <a16:creationId xmlns:a16="http://schemas.microsoft.com/office/drawing/2014/main" id="{5C963634-B279-46CA-88C8-4A02254EB795}"/>
              </a:ext>
            </a:extLst>
          </p:cNvPr>
          <p:cNvSpPr txBox="1">
            <a:spLocks/>
          </p:cNvSpPr>
          <p:nvPr/>
        </p:nvSpPr>
        <p:spPr bwMode="auto">
          <a:xfrm>
            <a:off x="342000" y="3822478"/>
            <a:ext cx="324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eaLnBrk="0" hangingPunct="0">
              <a:spcBef>
                <a:spcPct val="0"/>
              </a:spcBef>
              <a:buClrTx/>
              <a:buNone/>
              <a:defRPr/>
            </a:pPr>
            <a:r>
              <a:rPr lang="en-GB" sz="1600" b="1" i="0" kern="0" dirty="0">
                <a:solidFill>
                  <a:schemeClr val="bg1"/>
                </a:solidFill>
                <a:latin typeface="+mn-lt"/>
              </a:rPr>
              <a:t>Medium-Term Fiscal Framework</a:t>
            </a:r>
          </a:p>
          <a:p>
            <a:pPr marL="0" lvl="0" indent="0" algn="ctr" eaLnBrk="0" hangingPunct="0">
              <a:spcBef>
                <a:spcPct val="0"/>
              </a:spcBef>
              <a:buClrTx/>
              <a:buNone/>
              <a:defRPr/>
            </a:pPr>
            <a:r>
              <a:rPr lang="en-GB" sz="1600" b="1" i="0" kern="0" dirty="0">
                <a:solidFill>
                  <a:schemeClr val="bg1"/>
                </a:solidFill>
                <a:latin typeface="+mn-lt"/>
              </a:rPr>
              <a:t>(Set ceilings to public spending)</a:t>
            </a:r>
          </a:p>
        </p:txBody>
      </p:sp>
      <p:sp>
        <p:nvSpPr>
          <p:cNvPr id="19" name="Espace réservé du contenu 2">
            <a:extLst>
              <a:ext uri="{FF2B5EF4-FFF2-40B4-BE49-F238E27FC236}">
                <a16:creationId xmlns:a16="http://schemas.microsoft.com/office/drawing/2014/main" id="{411767A2-570F-486B-8124-2B62DBF81308}"/>
              </a:ext>
            </a:extLst>
          </p:cNvPr>
          <p:cNvSpPr txBox="1">
            <a:spLocks/>
          </p:cNvSpPr>
          <p:nvPr/>
        </p:nvSpPr>
        <p:spPr bwMode="auto">
          <a:xfrm>
            <a:off x="345035" y="5356738"/>
            <a:ext cx="324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eaLnBrk="0" hangingPunct="0">
              <a:spcBef>
                <a:spcPct val="0"/>
              </a:spcBef>
              <a:buClrTx/>
              <a:buNone/>
              <a:defRPr/>
            </a:pPr>
            <a:r>
              <a:rPr lang="en-GB" sz="1600" b="1" i="0" kern="0" dirty="0">
                <a:solidFill>
                  <a:schemeClr val="bg1"/>
                </a:solidFill>
                <a:latin typeface="+mn-lt"/>
              </a:rPr>
              <a:t>Medium-Term Expenditure Framework</a:t>
            </a:r>
          </a:p>
          <a:p>
            <a:pPr marL="0" indent="0" algn="ctr" eaLnBrk="0" hangingPunct="0">
              <a:spcBef>
                <a:spcPct val="0"/>
              </a:spcBef>
              <a:buClrTx/>
              <a:buNone/>
              <a:defRPr/>
            </a:pPr>
            <a:r>
              <a:rPr lang="en-GB" sz="1600" b="1" i="0" kern="0" dirty="0">
                <a:solidFill>
                  <a:schemeClr val="bg1"/>
                </a:solidFill>
                <a:latin typeface="+mn-lt"/>
              </a:rPr>
              <a:t>Allocative Efficiency</a:t>
            </a:r>
          </a:p>
        </p:txBody>
      </p:sp>
      <p:sp>
        <p:nvSpPr>
          <p:cNvPr id="20" name="Espace réservé du contenu 8">
            <a:extLst>
              <a:ext uri="{FF2B5EF4-FFF2-40B4-BE49-F238E27FC236}">
                <a16:creationId xmlns:a16="http://schemas.microsoft.com/office/drawing/2014/main" id="{4A1DAF2D-576D-44EC-AF9C-801F656F9168}"/>
              </a:ext>
            </a:extLst>
          </p:cNvPr>
          <p:cNvSpPr txBox="1">
            <a:spLocks/>
          </p:cNvSpPr>
          <p:nvPr/>
        </p:nvSpPr>
        <p:spPr>
          <a:xfrm>
            <a:off x="3865223" y="5142192"/>
            <a:ext cx="2196000" cy="1080000"/>
          </a:xfrm>
          <a:prstGeom prst="rect">
            <a:avLst/>
          </a:prstGeom>
          <a:solidFill>
            <a:srgbClr val="0F5494"/>
          </a:solidFill>
          <a:ln>
            <a:solidFill>
              <a:srgbClr val="0F5494"/>
            </a:solidFill>
          </a:ln>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b="1" i="0" kern="0" cap="all" dirty="0">
                <a:solidFill>
                  <a:schemeClr val="bg1"/>
                </a:solidFill>
                <a:latin typeface="+mn-lt"/>
              </a:rPr>
              <a:t>Annual Budget</a:t>
            </a:r>
          </a:p>
        </p:txBody>
      </p:sp>
      <p:sp>
        <p:nvSpPr>
          <p:cNvPr id="21" name="Triangle isocèle 20">
            <a:extLst>
              <a:ext uri="{FF2B5EF4-FFF2-40B4-BE49-F238E27FC236}">
                <a16:creationId xmlns:a16="http://schemas.microsoft.com/office/drawing/2014/main" id="{A738B3E7-CE45-4E04-A39D-0AD4D7BE5FED}"/>
              </a:ext>
            </a:extLst>
          </p:cNvPr>
          <p:cNvSpPr/>
          <p:nvPr/>
        </p:nvSpPr>
        <p:spPr bwMode="auto">
          <a:xfrm rot="16200000">
            <a:off x="5768978" y="5484518"/>
            <a:ext cx="1080000" cy="39535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22" name="ZoneTexte 21">
            <a:extLst>
              <a:ext uri="{FF2B5EF4-FFF2-40B4-BE49-F238E27FC236}">
                <a16:creationId xmlns:a16="http://schemas.microsoft.com/office/drawing/2014/main" id="{ADCCC459-985B-4E76-81E1-89C358200F19}"/>
              </a:ext>
            </a:extLst>
          </p:cNvPr>
          <p:cNvSpPr txBox="1"/>
          <p:nvPr/>
        </p:nvSpPr>
        <p:spPr>
          <a:xfrm>
            <a:off x="6507453" y="5142191"/>
            <a:ext cx="2385027" cy="1080000"/>
          </a:xfrm>
          <a:prstGeom prst="rect">
            <a:avLst/>
          </a:prstGeom>
          <a:solidFill>
            <a:schemeClr val="bg1"/>
          </a:solidFill>
          <a:ln>
            <a:solidFill>
              <a:srgbClr val="0F5494"/>
            </a:solidFill>
          </a:ln>
        </p:spPr>
        <p:txBody>
          <a:bodyPr wrap="square" rtlCol="0">
            <a:spAutoFit/>
          </a:bodyPr>
          <a:lstStyle/>
          <a:p>
            <a:pPr algn="ctr" eaLnBrk="0" hangingPunct="0">
              <a:defRPr/>
            </a:pPr>
            <a:r>
              <a:rPr lang="en-GB" sz="2000" b="1" dirty="0">
                <a:latin typeface="+mn-lt"/>
              </a:rPr>
              <a:t>Needs assessment, year by year</a:t>
            </a:r>
          </a:p>
        </p:txBody>
      </p:sp>
    </p:spTree>
    <p:extLst>
      <p:ext uri="{BB962C8B-B14F-4D97-AF65-F5344CB8AC3E}">
        <p14:creationId xmlns:p14="http://schemas.microsoft.com/office/powerpoint/2010/main" val="18454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8" grpId="0"/>
      <p:bldP spid="19" grpId="0"/>
      <p:bldP spid="20" grpId="0" animBg="1"/>
      <p:bldP spid="21" grpId="0" animBg="1"/>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234000" y="1988840"/>
            <a:ext cx="8676000" cy="4747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1200"/>
              </a:spcAft>
              <a:buClr>
                <a:srgbClr val="004494"/>
              </a:buClr>
              <a:buSzPct val="100000"/>
              <a:buFont typeface="Verdana" panose="020B0604030504040204" pitchFamily="34" charset="0"/>
              <a:buChar char="&gt;"/>
              <a:defRPr/>
            </a:pPr>
            <a:r>
              <a:rPr lang="en-GB" altLang="es-ES" sz="1800" dirty="0">
                <a:solidFill>
                  <a:srgbClr val="004494"/>
                </a:solidFill>
                <a:latin typeface="Verdana" panose="020B0604030504040204" pitchFamily="34" charset="0"/>
                <a:ea typeface="Verdana" panose="020B0604030504040204" pitchFamily="34" charset="0"/>
                <a:cs typeface="Verdana" panose="020B0604030504040204" pitchFamily="34" charset="0"/>
              </a:rPr>
              <a:t>For programme approval: </a:t>
            </a:r>
            <a:r>
              <a:rPr lang="en-AU" sz="1800" b="0" dirty="0">
                <a:solidFill>
                  <a:srgbClr val="004494"/>
                </a:solidFill>
                <a:latin typeface="Verdana" panose="020B0604030504040204" pitchFamily="34" charset="0"/>
                <a:ea typeface="Verdana" panose="020B0604030504040204" pitchFamily="34" charset="0"/>
                <a:cs typeface="Verdana" panose="020B0604030504040204" pitchFamily="34" charset="0"/>
              </a:rPr>
              <a:t>A relevant and credible </a:t>
            </a:r>
            <a:r>
              <a:rPr lang="en-GB" sz="1800" b="0" dirty="0">
                <a:solidFill>
                  <a:srgbClr val="004494"/>
                </a:solidFill>
                <a:latin typeface="Verdana" panose="020B0604030504040204" pitchFamily="34" charset="0"/>
                <a:ea typeface="Verdana" panose="020B0604030504040204" pitchFamily="34" charset="0"/>
                <a:cs typeface="Verdana" panose="020B0604030504040204" pitchFamily="34" charset="0"/>
              </a:rPr>
              <a:t>programme to restore and/or maintain macroeconomic stability. </a:t>
            </a:r>
          </a:p>
          <a:p>
            <a:pPr marL="355600" lvl="1" indent="-355600" defTabSz="457200">
              <a:lnSpc>
                <a:spcPct val="110000"/>
              </a:lnSpc>
              <a:spcBef>
                <a:spcPts val="600"/>
              </a:spcBef>
              <a:spcAft>
                <a:spcPts val="1200"/>
              </a:spcAft>
              <a:buClr>
                <a:srgbClr val="004494"/>
              </a:buClr>
              <a:buSzPct val="100000"/>
              <a:buFont typeface="Verdana" panose="020B0604030504040204" pitchFamily="34" charset="0"/>
              <a:buChar char="&gt;"/>
              <a:defRPr/>
            </a:pPr>
            <a:r>
              <a:rPr lang="en-AU" sz="1800" dirty="0">
                <a:solidFill>
                  <a:srgbClr val="004494"/>
                </a:solidFill>
                <a:latin typeface="Verdana" panose="020B0604030504040204" pitchFamily="34" charset="0"/>
                <a:ea typeface="Verdana" panose="020B0604030504040204" pitchFamily="34" charset="0"/>
                <a:cs typeface="Verdana" panose="020B0604030504040204" pitchFamily="34" charset="0"/>
              </a:rPr>
              <a:t>During implementation: </a:t>
            </a:r>
            <a:r>
              <a:rPr lang="en-GB" sz="1800" b="0" dirty="0">
                <a:solidFill>
                  <a:srgbClr val="004494"/>
                </a:solidFill>
                <a:latin typeface="Verdana" panose="020B0604030504040204" pitchFamily="34" charset="0"/>
                <a:ea typeface="Verdana" panose="020B0604030504040204" pitchFamily="34" charset="0"/>
                <a:cs typeface="Verdana" panose="020B0604030504040204" pitchFamily="34" charset="0"/>
              </a:rPr>
              <a:t>For each tranche disbursement, </a:t>
            </a:r>
            <a:r>
              <a:rPr lang="en-AU" sz="1800" b="0" dirty="0">
                <a:solidFill>
                  <a:srgbClr val="004494"/>
                </a:solidFill>
                <a:latin typeface="Verdana" panose="020B0604030504040204" pitchFamily="34" charset="0"/>
                <a:ea typeface="Verdana" panose="020B0604030504040204" pitchFamily="34" charset="0"/>
                <a:cs typeface="Verdana" panose="020B0604030504040204" pitchFamily="34" charset="0"/>
              </a:rPr>
              <a:t>satisfactory progress in policy implementation (achieving the objectives) and continued relevance and credibility.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9</a:t>
            </a:fld>
            <a:endParaRPr lang="fr-BE" sz="1100" b="1" dirty="0">
              <a:solidFill>
                <a:schemeClr val="bg1"/>
              </a:solidFill>
              <a:latin typeface="+mn-lt"/>
            </a:endParaRPr>
          </a:p>
        </p:txBody>
      </p:sp>
      <p:sp>
        <p:nvSpPr>
          <p:cNvPr id="11" name="Title 1">
            <a:extLst>
              <a:ext uri="{FF2B5EF4-FFF2-40B4-BE49-F238E27FC236}">
                <a16:creationId xmlns:a16="http://schemas.microsoft.com/office/drawing/2014/main" id="{9EF3B4F5-9780-4DC0-B5B7-31F0B7FA722E}"/>
              </a:ext>
            </a:extLst>
          </p:cNvPr>
          <p:cNvSpPr>
            <a:spLocks noGrp="1"/>
          </p:cNvSpPr>
          <p:nvPr>
            <p:ph type="title"/>
          </p:nvPr>
        </p:nvSpPr>
        <p:spPr>
          <a:xfrm>
            <a:off x="342000" y="1124744"/>
            <a:ext cx="8460000" cy="773278"/>
          </a:xfrm>
        </p:spPr>
        <p:txBody>
          <a:bodyPr/>
          <a:lstStyle/>
          <a:p>
            <a:pPr marL="0"/>
            <a:r>
              <a:rPr lang="en-US" sz="2000" cap="all" dirty="0">
                <a:solidFill>
                  <a:srgbClr val="004494"/>
                </a:solidFill>
                <a:latin typeface="+mn-lt"/>
              </a:rPr>
              <a:t>Requirement and </a:t>
            </a:r>
            <a:br>
              <a:rPr lang="en-US" sz="2000" cap="all" dirty="0">
                <a:solidFill>
                  <a:srgbClr val="004494"/>
                </a:solidFill>
                <a:latin typeface="+mn-lt"/>
              </a:rPr>
            </a:br>
            <a:r>
              <a:rPr lang="en-US" sz="2000" cap="all" dirty="0">
                <a:solidFill>
                  <a:srgbClr val="004494"/>
                </a:solidFill>
                <a:latin typeface="+mn-lt"/>
              </a:rPr>
              <a:t>focus for Macroeconomic stability eligibility</a:t>
            </a:r>
            <a:endParaRPr lang="fr-BE" sz="2000" cap="all" dirty="0">
              <a:solidFill>
                <a:srgbClr val="004494"/>
              </a:solidFill>
              <a:latin typeface="+mn-lt"/>
            </a:endParaRPr>
          </a:p>
        </p:txBody>
      </p:sp>
      <p:sp>
        <p:nvSpPr>
          <p:cNvPr id="6" name="Rectangle 5">
            <a:extLst>
              <a:ext uri="{FF2B5EF4-FFF2-40B4-BE49-F238E27FC236}">
                <a16:creationId xmlns:a16="http://schemas.microsoft.com/office/drawing/2014/main" id="{1E77A0A1-D4DB-41C9-A185-E3DECFCC340C}"/>
              </a:ext>
            </a:extLst>
          </p:cNvPr>
          <p:cNvSpPr/>
          <p:nvPr/>
        </p:nvSpPr>
        <p:spPr bwMode="auto">
          <a:xfrm>
            <a:off x="2466000" y="4139741"/>
            <a:ext cx="6336000" cy="2052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7" name="ZoneTexte 6">
            <a:extLst>
              <a:ext uri="{FF2B5EF4-FFF2-40B4-BE49-F238E27FC236}">
                <a16:creationId xmlns:a16="http://schemas.microsoft.com/office/drawing/2014/main" id="{B6A04378-FE5B-4B59-902F-3CA8E4CB9EEC}"/>
              </a:ext>
            </a:extLst>
          </p:cNvPr>
          <p:cNvSpPr txBox="1"/>
          <p:nvPr/>
        </p:nvSpPr>
        <p:spPr>
          <a:xfrm>
            <a:off x="2482114" y="4126995"/>
            <a:ext cx="6319886" cy="2077492"/>
          </a:xfrm>
          <a:prstGeom prst="rect">
            <a:avLst/>
          </a:prstGeom>
          <a:noFill/>
        </p:spPr>
        <p:txBody>
          <a:bodyPr wrap="square" rtlCol="0">
            <a:spAutoFit/>
          </a:bodyPr>
          <a:lstStyle/>
          <a:p>
            <a:pPr lvl="0">
              <a:spcBef>
                <a:spcPts val="400"/>
              </a:spcBef>
              <a:spcAft>
                <a:spcPts val="0"/>
              </a:spcAft>
            </a:pPr>
            <a:r>
              <a:rPr lang="en-GB" sz="1800" b="1" dirty="0">
                <a:latin typeface="+mn-lt"/>
                <a:ea typeface="ＭＳ Ｐゴシック" charset="0"/>
                <a:cs typeface="ＭＳ Ｐゴシック" charset="0"/>
              </a:rPr>
              <a:t>All contracts:</a:t>
            </a:r>
            <a:r>
              <a:rPr lang="en-GB" sz="1600" dirty="0">
                <a:solidFill>
                  <a:schemeClr val="accent6"/>
                </a:solidFill>
              </a:rPr>
              <a:t>	 </a:t>
            </a:r>
          </a:p>
          <a:p>
            <a:pPr marL="355600" lvl="1" indent="-355600" defTabSz="457200">
              <a:spcBef>
                <a:spcPts val="400"/>
              </a:spcBef>
              <a:spcAft>
                <a:spcPts val="0"/>
              </a:spcAft>
              <a:buClr>
                <a:srgbClr val="004494"/>
              </a:buClr>
              <a:buSzPct val="100000"/>
              <a:buFont typeface="Verdana" panose="020B0604030504040204" pitchFamily="34" charset="0"/>
              <a:buChar char="&gt;"/>
              <a:defRPr/>
            </a:pPr>
            <a:r>
              <a:rPr lang="en-GB" sz="1600" dirty="0">
                <a:solidFill>
                  <a:srgbClr val="004494"/>
                </a:solidFill>
                <a:ea typeface="Verdana" panose="020B0604030504040204" pitchFamily="34" charset="0"/>
                <a:cs typeface="Verdana" panose="020B0604030504040204" pitchFamily="34" charset="0"/>
              </a:rPr>
              <a:t>Are the authorities implementing policies aimed at macroeconomic stability?</a:t>
            </a:r>
          </a:p>
          <a:p>
            <a:pPr marL="355600" lvl="1" indent="-355600" defTabSz="457200">
              <a:spcBef>
                <a:spcPts val="400"/>
              </a:spcBef>
              <a:spcAft>
                <a:spcPts val="0"/>
              </a:spcAft>
              <a:buClr>
                <a:srgbClr val="004494"/>
              </a:buClr>
              <a:buSzPct val="100000"/>
              <a:buFont typeface="Verdana" panose="020B0604030504040204" pitchFamily="34" charset="0"/>
              <a:buChar char="&gt;"/>
              <a:defRPr/>
            </a:pPr>
            <a:r>
              <a:rPr lang="en-GB" sz="1600" dirty="0">
                <a:solidFill>
                  <a:srgbClr val="004494"/>
                </a:solidFill>
                <a:ea typeface="Verdana" panose="020B0604030504040204" pitchFamily="34" charset="0"/>
                <a:cs typeface="Verdana" panose="020B0604030504040204" pitchFamily="34" charset="0"/>
              </a:rPr>
              <a:t>Have domestic or external factors required a macroeconomic policy adjustment?</a:t>
            </a:r>
          </a:p>
          <a:p>
            <a:pPr marL="355600" lvl="1" indent="-355600" defTabSz="457200">
              <a:spcBef>
                <a:spcPts val="400"/>
              </a:spcBef>
              <a:spcAft>
                <a:spcPts val="0"/>
              </a:spcAft>
              <a:buClr>
                <a:srgbClr val="004494"/>
              </a:buClr>
              <a:buSzPct val="100000"/>
              <a:buFont typeface="Verdana" panose="020B0604030504040204" pitchFamily="34" charset="0"/>
              <a:buChar char="&gt;"/>
              <a:defRPr/>
            </a:pPr>
            <a:r>
              <a:rPr lang="en-GB" sz="1600" dirty="0">
                <a:solidFill>
                  <a:srgbClr val="004494"/>
                </a:solidFill>
                <a:ea typeface="Verdana" panose="020B0604030504040204" pitchFamily="34" charset="0"/>
                <a:cs typeface="Verdana" panose="020B0604030504040204" pitchFamily="34" charset="0"/>
              </a:rPr>
              <a:t>If so, what has been the policy response? Is the new policy stance still stability-oriented?</a:t>
            </a:r>
          </a:p>
        </p:txBody>
      </p:sp>
      <p:sp>
        <p:nvSpPr>
          <p:cNvPr id="9" name="Flèche : pentagone 8">
            <a:extLst>
              <a:ext uri="{FF2B5EF4-FFF2-40B4-BE49-F238E27FC236}">
                <a16:creationId xmlns:a16="http://schemas.microsoft.com/office/drawing/2014/main" id="{39304695-82AC-4B22-A5A8-8F5F47E83449}"/>
              </a:ext>
            </a:extLst>
          </p:cNvPr>
          <p:cNvSpPr/>
          <p:nvPr/>
        </p:nvSpPr>
        <p:spPr bwMode="auto">
          <a:xfrm rot="10800000">
            <a:off x="50547" y="4139741"/>
            <a:ext cx="756000" cy="2052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2" name="Rectangle 11">
            <a:extLst>
              <a:ext uri="{FF2B5EF4-FFF2-40B4-BE49-F238E27FC236}">
                <a16:creationId xmlns:a16="http://schemas.microsoft.com/office/drawing/2014/main" id="{F99242CF-4EF1-4916-B495-C849E98E705C}"/>
              </a:ext>
            </a:extLst>
          </p:cNvPr>
          <p:cNvSpPr/>
          <p:nvPr/>
        </p:nvSpPr>
        <p:spPr bwMode="auto">
          <a:xfrm>
            <a:off x="806547" y="4139741"/>
            <a:ext cx="1675567" cy="2052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3" name="ZoneTexte 12">
            <a:extLst>
              <a:ext uri="{FF2B5EF4-FFF2-40B4-BE49-F238E27FC236}">
                <a16:creationId xmlns:a16="http://schemas.microsoft.com/office/drawing/2014/main" id="{F2924AAA-45FE-46C1-8579-92F8F0C717CC}"/>
              </a:ext>
            </a:extLst>
          </p:cNvPr>
          <p:cNvSpPr txBox="1"/>
          <p:nvPr/>
        </p:nvSpPr>
        <p:spPr>
          <a:xfrm>
            <a:off x="253180" y="4405790"/>
            <a:ext cx="2232000" cy="1519903"/>
          </a:xfrm>
          <a:prstGeom prst="rect">
            <a:avLst/>
          </a:prstGeom>
          <a:noFill/>
        </p:spPr>
        <p:txBody>
          <a:bodyPr wrap="square" rtlCol="0">
            <a:spAutoFit/>
          </a:bodyPr>
          <a:lstStyle/>
          <a:p>
            <a:pPr algn="ctr">
              <a:lnSpc>
                <a:spcPct val="150000"/>
              </a:lnSpc>
              <a:spcBef>
                <a:spcPct val="20000"/>
              </a:spcBef>
              <a:buClr>
                <a:srgbClr val="FFFFFF"/>
              </a:buClr>
              <a:defRPr/>
            </a:pPr>
            <a:r>
              <a:rPr lang="en-GB" sz="1600" b="1" dirty="0">
                <a:solidFill>
                  <a:schemeClr val="bg1"/>
                </a:solidFill>
                <a:latin typeface="+mn-lt"/>
              </a:rPr>
              <a:t>Focus of assessment of macro-economic policy</a:t>
            </a:r>
            <a:endParaRPr lang="fr-BE" sz="1600" b="1" dirty="0">
              <a:solidFill>
                <a:schemeClr val="bg1"/>
              </a:solidFill>
              <a:latin typeface="+mn-lt"/>
            </a:endParaRPr>
          </a:p>
        </p:txBody>
      </p:sp>
    </p:spTree>
    <p:extLst>
      <p:ext uri="{BB962C8B-B14F-4D97-AF65-F5344CB8AC3E}">
        <p14:creationId xmlns:p14="http://schemas.microsoft.com/office/powerpoint/2010/main" val="3865052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animBg="1"/>
      <p:bldP spid="7" grpId="0"/>
      <p:bldP spid="9" grpId="0" animBg="1"/>
      <p:bldP spid="12" grpId="0" animBg="1"/>
      <p:bldP spid="13" grpId="0"/>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11084</TotalTime>
  <Words>5176</Words>
  <Application>Microsoft Office PowerPoint</Application>
  <PresentationFormat>Diavoorstelling (4:3)</PresentationFormat>
  <Paragraphs>312</Paragraphs>
  <Slides>19</Slides>
  <Notes>18</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19</vt:i4>
      </vt:variant>
    </vt:vector>
  </HeadingPairs>
  <TitlesOfParts>
    <vt:vector size="26" baseType="lpstr">
      <vt:lpstr>Arial</vt:lpstr>
      <vt:lpstr>Calibri</vt:lpstr>
      <vt:lpstr>Courier New</vt:lpstr>
      <vt:lpstr>EC Square Sans Pro</vt:lpstr>
      <vt:lpstr>Verdana</vt:lpstr>
      <vt:lpstr>Slide_Master</vt:lpstr>
      <vt:lpstr>1_Slide_Master</vt:lpstr>
      <vt:lpstr>Budget Support </vt:lpstr>
      <vt:lpstr>outline Module 2</vt:lpstr>
      <vt:lpstr>Requirement and focus  for Transparency and oversight of the budget</vt:lpstr>
      <vt:lpstr>Assess transparency and oversight </vt:lpstr>
      <vt:lpstr>Budget Support AND PFM performance </vt:lpstr>
      <vt:lpstr>outline Module 2</vt:lpstr>
      <vt:lpstr>A stable macroeconomic framework What does it mean?</vt:lpstr>
      <vt:lpstr>Macroeconomic  framework and the public budget</vt:lpstr>
      <vt:lpstr>Requirement and  focus for Macroeconomic stability eligibility</vt:lpstr>
      <vt:lpstr>Basic Economic Equilibrium model</vt:lpstr>
      <vt:lpstr>Analytical grid</vt:lpstr>
      <vt:lpstr>Assessing the partner’s  macro-economic policies and performance</vt:lpstr>
      <vt:lpstr>outline Module 2</vt:lpstr>
      <vt:lpstr>Importance of  Domestic Revenue Mobilisation</vt:lpstr>
      <vt:lpstr>Three aspects of DRM analysis</vt:lpstr>
      <vt:lpstr>Assessing  the partner’s DRM performance</vt:lpstr>
      <vt:lpstr>Ref: extract IMF report </vt:lpstr>
      <vt:lpstr>Knowledge sharing</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Willem Cornelissen</cp:lastModifiedBy>
  <cp:revision>508</cp:revision>
  <cp:lastPrinted>2014-12-22T14:11:23Z</cp:lastPrinted>
  <dcterms:created xsi:type="dcterms:W3CDTF">2011-10-28T10:25:18Z</dcterms:created>
  <dcterms:modified xsi:type="dcterms:W3CDTF">2019-02-25T16:17:03Z</dcterms:modified>
</cp:coreProperties>
</file>