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12" r:id="rId2"/>
    <p:sldId id="272" r:id="rId3"/>
    <p:sldId id="281" r:id="rId4"/>
    <p:sldId id="287" r:id="rId5"/>
    <p:sldId id="288" r:id="rId6"/>
    <p:sldId id="289" r:id="rId7"/>
    <p:sldId id="290" r:id="rId8"/>
    <p:sldId id="291" r:id="rId9"/>
    <p:sldId id="292" r:id="rId10"/>
    <p:sldId id="293" r:id="rId11"/>
    <p:sldId id="314" r:id="rId12"/>
    <p:sldId id="313" r:id="rId13"/>
    <p:sldId id="771" r:id="rId14"/>
    <p:sldId id="295" r:id="rId15"/>
    <p:sldId id="296" r:id="rId16"/>
    <p:sldId id="297" r:id="rId17"/>
    <p:sldId id="298" r:id="rId18"/>
    <p:sldId id="299" r:id="rId19"/>
    <p:sldId id="300" r:id="rId20"/>
    <p:sldId id="301" r:id="rId21"/>
    <p:sldId id="302" r:id="rId22"/>
    <p:sldId id="303" r:id="rId23"/>
    <p:sldId id="306" r:id="rId24"/>
    <p:sldId id="305" r:id="rId25"/>
    <p:sldId id="304" r:id="rId26"/>
    <p:sldId id="307" r:id="rId27"/>
    <p:sldId id="308" r:id="rId28"/>
    <p:sldId id="309" r:id="rId29"/>
    <p:sldId id="310" r:id="rId30"/>
    <p:sldId id="311" r:id="rId31"/>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1pPr>
    <a:lvl2pPr marL="4572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2pPr>
    <a:lvl3pPr marL="9144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3pPr>
    <a:lvl4pPr marL="13716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4pPr>
    <a:lvl5pPr marL="18288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5pPr>
    <a:lvl6pPr marL="2286000" algn="l" defTabSz="457200" rtl="0" eaLnBrk="1" latinLnBrk="0" hangingPunct="1">
      <a:defRPr sz="1200" kern="1200">
        <a:solidFill>
          <a:srgbClr val="0F5494"/>
        </a:solidFill>
        <a:latin typeface="Verdana" charset="0"/>
        <a:ea typeface="ＭＳ Ｐゴシック" charset="0"/>
        <a:cs typeface="ＭＳ Ｐゴシック" charset="0"/>
      </a:defRPr>
    </a:lvl6pPr>
    <a:lvl7pPr marL="2743200" algn="l" defTabSz="457200" rtl="0" eaLnBrk="1" latinLnBrk="0" hangingPunct="1">
      <a:defRPr sz="1200" kern="1200">
        <a:solidFill>
          <a:srgbClr val="0F5494"/>
        </a:solidFill>
        <a:latin typeface="Verdana" charset="0"/>
        <a:ea typeface="ＭＳ Ｐゴシック" charset="0"/>
        <a:cs typeface="ＭＳ Ｐゴシック" charset="0"/>
      </a:defRPr>
    </a:lvl7pPr>
    <a:lvl8pPr marL="3200400" algn="l" defTabSz="457200" rtl="0" eaLnBrk="1" latinLnBrk="0" hangingPunct="1">
      <a:defRPr sz="1200" kern="1200">
        <a:solidFill>
          <a:srgbClr val="0F5494"/>
        </a:solidFill>
        <a:latin typeface="Verdana" charset="0"/>
        <a:ea typeface="ＭＳ Ｐゴシック" charset="0"/>
        <a:cs typeface="ＭＳ Ｐゴシック" charset="0"/>
      </a:defRPr>
    </a:lvl8pPr>
    <a:lvl9pPr marL="3657600" algn="l" defTabSz="457200" rtl="0" eaLnBrk="1" latinLnBrk="0" hangingPunct="1">
      <a:defRPr sz="1200" kern="1200">
        <a:solidFill>
          <a:srgbClr val="0F5494"/>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ia Cortese" initials="CC" lastIdx="2" clrIdx="0">
    <p:extLst>
      <p:ext uri="{19B8F6BF-5375-455C-9EA6-DF929625EA0E}">
        <p15:presenceInfo xmlns:p15="http://schemas.microsoft.com/office/powerpoint/2012/main" userId="S-1-5-21-3696899713-1092277557-3387184092-2275" providerId="AD"/>
      </p:ext>
    </p:extLst>
  </p:cmAuthor>
  <p:cmAuthor id="2" name="Florence Brosset-Heckel" initials="FB" lastIdx="1" clrIdx="1">
    <p:extLst>
      <p:ext uri="{19B8F6BF-5375-455C-9EA6-DF929625EA0E}">
        <p15:presenceInfo xmlns:p15="http://schemas.microsoft.com/office/powerpoint/2012/main" userId="S-1-12-1-3149515318-1160582553-765632182-2558853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5050"/>
    <a:srgbClr val="F5823C"/>
    <a:srgbClr val="2D9E48"/>
    <a:srgbClr val="0F5494"/>
    <a:srgbClr val="2D2D8A"/>
    <a:srgbClr val="1FACE0"/>
    <a:srgbClr val="FDB932"/>
    <a:srgbClr val="FF3300"/>
    <a:srgbClr val="D5D5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37" autoAdjust="0"/>
  </p:normalViewPr>
  <p:slideViewPr>
    <p:cSldViewPr>
      <p:cViewPr varScale="1">
        <p:scale>
          <a:sx n="63" d="100"/>
          <a:sy n="63" d="100"/>
        </p:scale>
        <p:origin x="159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corneli\Documents\PPCM\BSCourse_27June2012\grafiekjes%20voor%20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corneli\Documents\PPCM\BSCourse_27June2012\grafiekjes%20voor%20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Sheet1!$B$3</c:f>
              <c:strCache>
                <c:ptCount val="1"/>
                <c:pt idx="0">
                  <c:v>base tranche</c:v>
                </c:pt>
              </c:strCache>
            </c:strRef>
          </c:tx>
          <c:spPr>
            <a:solidFill>
              <a:schemeClr val="accent1"/>
            </a:solidFill>
            <a:ln>
              <a:noFill/>
            </a:ln>
            <a:effectLst/>
          </c:spPr>
          <c:invertIfNegative val="0"/>
          <c:val>
            <c:numRef>
              <c:f>Sheet1!$C$3:$E$3</c:f>
              <c:numCache>
                <c:formatCode>0%</c:formatCode>
                <c:ptCount val="3"/>
                <c:pt idx="0">
                  <c:v>1</c:v>
                </c:pt>
                <c:pt idx="1">
                  <c:v>0.60000000000000098</c:v>
                </c:pt>
                <c:pt idx="2">
                  <c:v>0.60000000000000098</c:v>
                </c:pt>
              </c:numCache>
            </c:numRef>
          </c:val>
          <c:extLst>
            <c:ext xmlns:c16="http://schemas.microsoft.com/office/drawing/2014/chart" uri="{C3380CC4-5D6E-409C-BE32-E72D297353CC}">
              <c16:uniqueId val="{00000000-7F9D-422F-A45A-9295B924288F}"/>
            </c:ext>
          </c:extLst>
        </c:ser>
        <c:ser>
          <c:idx val="1"/>
          <c:order val="1"/>
          <c:tx>
            <c:strRef>
              <c:f>Sheet1!$B$4</c:f>
              <c:strCache>
                <c:ptCount val="1"/>
                <c:pt idx="0">
                  <c:v>variable trance</c:v>
                </c:pt>
              </c:strCache>
            </c:strRef>
          </c:tx>
          <c:spPr>
            <a:solidFill>
              <a:schemeClr val="accent2"/>
            </a:solidFill>
            <a:ln>
              <a:noFill/>
            </a:ln>
            <a:effectLst/>
          </c:spPr>
          <c:invertIfNegative val="0"/>
          <c:val>
            <c:numRef>
              <c:f>Sheet1!$C$4:$E$4</c:f>
              <c:numCache>
                <c:formatCode>0%</c:formatCode>
                <c:ptCount val="3"/>
                <c:pt idx="0">
                  <c:v>0</c:v>
                </c:pt>
                <c:pt idx="1">
                  <c:v>0.4</c:v>
                </c:pt>
                <c:pt idx="2">
                  <c:v>0.4</c:v>
                </c:pt>
              </c:numCache>
            </c:numRef>
          </c:val>
          <c:extLst>
            <c:ext xmlns:c16="http://schemas.microsoft.com/office/drawing/2014/chart" uri="{C3380CC4-5D6E-409C-BE32-E72D297353CC}">
              <c16:uniqueId val="{00000001-7F9D-422F-A45A-9295B924288F}"/>
            </c:ext>
          </c:extLst>
        </c:ser>
        <c:dLbls>
          <c:showLegendKey val="0"/>
          <c:showVal val="0"/>
          <c:showCatName val="0"/>
          <c:showSerName val="0"/>
          <c:showPercent val="0"/>
          <c:showBubbleSize val="0"/>
        </c:dLbls>
        <c:gapWidth val="150"/>
        <c:overlap val="100"/>
        <c:axId val="178692936"/>
        <c:axId val="178693328"/>
      </c:barChart>
      <c:catAx>
        <c:axId val="17869293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8693328"/>
        <c:crosses val="autoZero"/>
        <c:auto val="1"/>
        <c:lblAlgn val="ctr"/>
        <c:lblOffset val="100"/>
        <c:noMultiLvlLbl val="0"/>
      </c:catAx>
      <c:valAx>
        <c:axId val="178693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8692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Sheet1!$B$15</c:f>
              <c:strCache>
                <c:ptCount val="1"/>
                <c:pt idx="0">
                  <c:v>base tranche</c:v>
                </c:pt>
              </c:strCache>
            </c:strRef>
          </c:tx>
          <c:spPr>
            <a:solidFill>
              <a:schemeClr val="accent1"/>
            </a:solidFill>
            <a:ln>
              <a:noFill/>
            </a:ln>
            <a:effectLst/>
          </c:spPr>
          <c:invertIfNegative val="0"/>
          <c:val>
            <c:numRef>
              <c:f>Sheet1!$C$15:$E$15</c:f>
              <c:numCache>
                <c:formatCode>0%</c:formatCode>
                <c:ptCount val="3"/>
                <c:pt idx="0">
                  <c:v>0.60000000000000098</c:v>
                </c:pt>
                <c:pt idx="1">
                  <c:v>0.60000000000000098</c:v>
                </c:pt>
                <c:pt idx="2">
                  <c:v>0.60000000000000098</c:v>
                </c:pt>
              </c:numCache>
            </c:numRef>
          </c:val>
          <c:extLst>
            <c:ext xmlns:c16="http://schemas.microsoft.com/office/drawing/2014/chart" uri="{C3380CC4-5D6E-409C-BE32-E72D297353CC}">
              <c16:uniqueId val="{00000000-8C9F-4CD3-9B9A-E76031F113A2}"/>
            </c:ext>
          </c:extLst>
        </c:ser>
        <c:ser>
          <c:idx val="1"/>
          <c:order val="1"/>
          <c:tx>
            <c:strRef>
              <c:f>Sheet1!$B$16</c:f>
              <c:strCache>
                <c:ptCount val="1"/>
                <c:pt idx="0">
                  <c:v>variable trance</c:v>
                </c:pt>
              </c:strCache>
            </c:strRef>
          </c:tx>
          <c:spPr>
            <a:solidFill>
              <a:schemeClr val="accent2"/>
            </a:solidFill>
            <a:ln>
              <a:noFill/>
            </a:ln>
            <a:effectLst/>
          </c:spPr>
          <c:invertIfNegative val="0"/>
          <c:val>
            <c:numRef>
              <c:f>Sheet1!$C$16:$E$16</c:f>
              <c:numCache>
                <c:formatCode>0%</c:formatCode>
                <c:ptCount val="3"/>
                <c:pt idx="0">
                  <c:v>0.4</c:v>
                </c:pt>
                <c:pt idx="1">
                  <c:v>0.4</c:v>
                </c:pt>
                <c:pt idx="2">
                  <c:v>0.4</c:v>
                </c:pt>
              </c:numCache>
            </c:numRef>
          </c:val>
          <c:extLst>
            <c:ext xmlns:c16="http://schemas.microsoft.com/office/drawing/2014/chart" uri="{C3380CC4-5D6E-409C-BE32-E72D297353CC}">
              <c16:uniqueId val="{00000001-8C9F-4CD3-9B9A-E76031F113A2}"/>
            </c:ext>
          </c:extLst>
        </c:ser>
        <c:dLbls>
          <c:showLegendKey val="0"/>
          <c:showVal val="0"/>
          <c:showCatName val="0"/>
          <c:showSerName val="0"/>
          <c:showPercent val="0"/>
          <c:showBubbleSize val="0"/>
        </c:dLbls>
        <c:gapWidth val="150"/>
        <c:overlap val="100"/>
        <c:axId val="178694112"/>
        <c:axId val="178694504"/>
      </c:barChart>
      <c:catAx>
        <c:axId val="1786941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8694504"/>
        <c:crosses val="autoZero"/>
        <c:auto val="1"/>
        <c:lblAlgn val="ctr"/>
        <c:lblOffset val="100"/>
        <c:noMultiLvlLbl val="0"/>
      </c:catAx>
      <c:valAx>
        <c:axId val="178694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869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Sheet1!$A$2:$A$3</c:f>
              <c:numCache>
                <c:formatCode>General</c:formatCode>
                <c:ptCount val="2"/>
                <c:pt idx="0">
                  <c:v>1</c:v>
                </c:pt>
                <c:pt idx="1">
                  <c:v>2</c:v>
                </c:pt>
              </c:numCache>
            </c:numRef>
          </c:cat>
          <c:val>
            <c:numRef>
              <c:f>Sheet1!$B$2:$B$3</c:f>
              <c:numCache>
                <c:formatCode>0%</c:formatCode>
                <c:ptCount val="2"/>
                <c:pt idx="0">
                  <c:v>1</c:v>
                </c:pt>
                <c:pt idx="1">
                  <c:v>0.6</c:v>
                </c:pt>
              </c:numCache>
            </c:numRef>
          </c:val>
          <c:extLst>
            <c:ext xmlns:c16="http://schemas.microsoft.com/office/drawing/2014/chart" uri="{C3380CC4-5D6E-409C-BE32-E72D297353CC}">
              <c16:uniqueId val="{00000000-09D7-43D4-AE90-E33C570F44DF}"/>
            </c:ext>
          </c:extLst>
        </c:ser>
        <c:ser>
          <c:idx val="1"/>
          <c:order val="1"/>
          <c:tx>
            <c:strRef>
              <c:f>Sheet1!$C$1</c:f>
              <c:strCache>
                <c:ptCount val="1"/>
                <c:pt idx="0">
                  <c:v>Series 2</c:v>
                </c:pt>
              </c:strCache>
            </c:strRef>
          </c:tx>
          <c:spPr>
            <a:solidFill>
              <a:schemeClr val="accent2"/>
            </a:solidFill>
            <a:ln>
              <a:noFill/>
            </a:ln>
            <a:effectLst/>
          </c:spPr>
          <c:invertIfNegative val="0"/>
          <c:cat>
            <c:numRef>
              <c:f>Sheet1!$A$2:$A$3</c:f>
              <c:numCache>
                <c:formatCode>General</c:formatCode>
                <c:ptCount val="2"/>
                <c:pt idx="0">
                  <c:v>1</c:v>
                </c:pt>
                <c:pt idx="1">
                  <c:v>2</c:v>
                </c:pt>
              </c:numCache>
            </c:numRef>
          </c:cat>
          <c:val>
            <c:numRef>
              <c:f>Sheet1!$C$2:$C$3</c:f>
              <c:numCache>
                <c:formatCode>0%</c:formatCode>
                <c:ptCount val="2"/>
                <c:pt idx="0">
                  <c:v>0</c:v>
                </c:pt>
                <c:pt idx="1">
                  <c:v>0.4</c:v>
                </c:pt>
              </c:numCache>
            </c:numRef>
          </c:val>
          <c:extLst>
            <c:ext xmlns:c16="http://schemas.microsoft.com/office/drawing/2014/chart" uri="{C3380CC4-5D6E-409C-BE32-E72D297353CC}">
              <c16:uniqueId val="{00000001-09D7-43D4-AE90-E33C570F44DF}"/>
            </c:ext>
          </c:extLst>
        </c:ser>
        <c:dLbls>
          <c:showLegendKey val="0"/>
          <c:showVal val="0"/>
          <c:showCatName val="0"/>
          <c:showSerName val="0"/>
          <c:showPercent val="0"/>
          <c:showBubbleSize val="0"/>
        </c:dLbls>
        <c:gapWidth val="150"/>
        <c:overlap val="100"/>
        <c:axId val="178695288"/>
        <c:axId val="178695680"/>
      </c:barChart>
      <c:catAx>
        <c:axId val="178695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8695680"/>
        <c:crosses val="autoZero"/>
        <c:auto val="1"/>
        <c:lblAlgn val="ctr"/>
        <c:lblOffset val="100"/>
        <c:noMultiLvlLbl val="0"/>
      </c:catAx>
      <c:valAx>
        <c:axId val="1786956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7869528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c:f>
              <c:numCache>
                <c:formatCode>General</c:formatCode>
                <c:ptCount val="1"/>
                <c:pt idx="0">
                  <c:v>1</c:v>
                </c:pt>
              </c:numCache>
            </c:numRef>
          </c:cat>
          <c:val>
            <c:numRef>
              <c:f>Sheet1!$B$2</c:f>
              <c:numCache>
                <c:formatCode>0%</c:formatCode>
                <c:ptCount val="1"/>
                <c:pt idx="0">
                  <c:v>1</c:v>
                </c:pt>
              </c:numCache>
            </c:numRef>
          </c:val>
          <c:extLst>
            <c:ext xmlns:c16="http://schemas.microsoft.com/office/drawing/2014/chart" uri="{C3380CC4-5D6E-409C-BE32-E72D297353CC}">
              <c16:uniqueId val="{00000000-4B8C-4BE9-A895-792A377D88E2}"/>
            </c:ext>
          </c:extLst>
        </c:ser>
        <c:dLbls>
          <c:showLegendKey val="0"/>
          <c:showVal val="0"/>
          <c:showCatName val="0"/>
          <c:showSerName val="0"/>
          <c:showPercent val="0"/>
          <c:showBubbleSize val="0"/>
        </c:dLbls>
        <c:gapWidth val="219"/>
        <c:overlap val="-27"/>
        <c:axId val="240030112"/>
        <c:axId val="240030504"/>
      </c:barChart>
      <c:catAx>
        <c:axId val="24003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40030504"/>
        <c:crosses val="autoZero"/>
        <c:auto val="1"/>
        <c:lblAlgn val="ctr"/>
        <c:lblOffset val="100"/>
        <c:noMultiLvlLbl val="0"/>
      </c:catAx>
      <c:valAx>
        <c:axId val="2400305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40030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FT</c:v>
                </c:pt>
              </c:strCache>
            </c:strRef>
          </c:tx>
          <c:invertIfNegative val="0"/>
          <c:cat>
            <c:strRef>
              <c:f>Sheet1!$A$2:$A$4</c:f>
              <c:strCache>
                <c:ptCount val="3"/>
                <c:pt idx="0">
                  <c:v>Year 1</c:v>
                </c:pt>
                <c:pt idx="1">
                  <c:v>Year 2</c:v>
                </c:pt>
                <c:pt idx="2">
                  <c:v>Year 3</c:v>
                </c:pt>
              </c:strCache>
            </c:strRef>
          </c:cat>
          <c:val>
            <c:numRef>
              <c:f>Sheet1!$B$2:$B$4</c:f>
              <c:numCache>
                <c:formatCode>General</c:formatCode>
                <c:ptCount val="3"/>
                <c:pt idx="0">
                  <c:v>10</c:v>
                </c:pt>
                <c:pt idx="1">
                  <c:v>0</c:v>
                </c:pt>
                <c:pt idx="2">
                  <c:v>0</c:v>
                </c:pt>
              </c:numCache>
            </c:numRef>
          </c:val>
          <c:extLst>
            <c:ext xmlns:c16="http://schemas.microsoft.com/office/drawing/2014/chart" uri="{C3380CC4-5D6E-409C-BE32-E72D297353CC}">
              <c16:uniqueId val="{00000000-6FEE-4AC8-9026-96C08A275176}"/>
            </c:ext>
          </c:extLst>
        </c:ser>
        <c:ser>
          <c:idx val="1"/>
          <c:order val="1"/>
          <c:tx>
            <c:strRef>
              <c:f>Sheet1!$C$1</c:f>
              <c:strCache>
                <c:ptCount val="1"/>
                <c:pt idx="0">
                  <c:v>VT</c:v>
                </c:pt>
              </c:strCache>
            </c:strRef>
          </c:tx>
          <c:spPr>
            <a:solidFill>
              <a:srgbClr val="FFF682"/>
            </a:solidFill>
          </c:spPr>
          <c:invertIfNegative val="0"/>
          <c:cat>
            <c:strRef>
              <c:f>Sheet1!$A$2:$A$4</c:f>
              <c:strCache>
                <c:ptCount val="3"/>
                <c:pt idx="0">
                  <c:v>Year 1</c:v>
                </c:pt>
                <c:pt idx="1">
                  <c:v>Year 2</c:v>
                </c:pt>
                <c:pt idx="2">
                  <c:v>Year 3</c:v>
                </c:pt>
              </c:strCache>
            </c:strRef>
          </c:cat>
          <c:val>
            <c:numRef>
              <c:f>Sheet1!$C$2:$C$4</c:f>
              <c:numCache>
                <c:formatCode>General</c:formatCode>
                <c:ptCount val="3"/>
                <c:pt idx="0">
                  <c:v>0</c:v>
                </c:pt>
                <c:pt idx="1">
                  <c:v>10</c:v>
                </c:pt>
                <c:pt idx="2">
                  <c:v>10</c:v>
                </c:pt>
              </c:numCache>
            </c:numRef>
          </c:val>
          <c:extLst>
            <c:ext xmlns:c16="http://schemas.microsoft.com/office/drawing/2014/chart" uri="{C3380CC4-5D6E-409C-BE32-E72D297353CC}">
              <c16:uniqueId val="{00000001-6FEE-4AC8-9026-96C08A275176}"/>
            </c:ext>
          </c:extLst>
        </c:ser>
        <c:dLbls>
          <c:showLegendKey val="0"/>
          <c:showVal val="0"/>
          <c:showCatName val="0"/>
          <c:showSerName val="0"/>
          <c:showPercent val="0"/>
          <c:showBubbleSize val="0"/>
        </c:dLbls>
        <c:gapWidth val="150"/>
        <c:overlap val="100"/>
        <c:axId val="247082224"/>
        <c:axId val="244641752"/>
      </c:barChart>
      <c:catAx>
        <c:axId val="247082224"/>
        <c:scaling>
          <c:orientation val="minMax"/>
        </c:scaling>
        <c:delete val="0"/>
        <c:axPos val="b"/>
        <c:numFmt formatCode="General" sourceLinked="0"/>
        <c:majorTickMark val="out"/>
        <c:minorTickMark val="none"/>
        <c:tickLblPos val="nextTo"/>
        <c:crossAx val="244641752"/>
        <c:crosses val="autoZero"/>
        <c:auto val="1"/>
        <c:lblAlgn val="ctr"/>
        <c:lblOffset val="100"/>
        <c:noMultiLvlLbl val="0"/>
      </c:catAx>
      <c:valAx>
        <c:axId val="244641752"/>
        <c:scaling>
          <c:orientation val="minMax"/>
          <c:max val="20"/>
        </c:scaling>
        <c:delete val="0"/>
        <c:axPos val="l"/>
        <c:majorGridlines/>
        <c:numFmt formatCode="General" sourceLinked="1"/>
        <c:majorTickMark val="out"/>
        <c:minorTickMark val="none"/>
        <c:tickLblPos val="nextTo"/>
        <c:crossAx val="247082224"/>
        <c:crosses val="autoZero"/>
        <c:crossBetween val="between"/>
        <c:majorUnit val="5"/>
      </c:valAx>
    </c:plotArea>
    <c:legend>
      <c:legendPos val="r"/>
      <c:overlay val="0"/>
    </c:legend>
    <c:plotVisOnly val="1"/>
    <c:dispBlanksAs val="gap"/>
    <c:showDLblsOverMax val="0"/>
  </c:chart>
  <c:txPr>
    <a:bodyPr/>
    <a:lstStyle/>
    <a:p>
      <a:pPr>
        <a:defRPr sz="1400"/>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FT</c:v>
                </c:pt>
              </c:strCache>
            </c:strRef>
          </c:tx>
          <c:invertIfNegative val="0"/>
          <c:cat>
            <c:strRef>
              <c:f>Sheet1!$A$2:$A$4</c:f>
              <c:strCache>
                <c:ptCount val="3"/>
                <c:pt idx="0">
                  <c:v>Year 1</c:v>
                </c:pt>
                <c:pt idx="1">
                  <c:v>Year 2</c:v>
                </c:pt>
                <c:pt idx="2">
                  <c:v>Year 3</c:v>
                </c:pt>
              </c:strCache>
            </c:strRef>
          </c:cat>
          <c:val>
            <c:numRef>
              <c:f>Sheet1!$B$2:$B$4</c:f>
              <c:numCache>
                <c:formatCode>General</c:formatCode>
                <c:ptCount val="3"/>
                <c:pt idx="0">
                  <c:v>6</c:v>
                </c:pt>
                <c:pt idx="1">
                  <c:v>9</c:v>
                </c:pt>
                <c:pt idx="2">
                  <c:v>0</c:v>
                </c:pt>
              </c:numCache>
            </c:numRef>
          </c:val>
          <c:extLst>
            <c:ext xmlns:c16="http://schemas.microsoft.com/office/drawing/2014/chart" uri="{C3380CC4-5D6E-409C-BE32-E72D297353CC}">
              <c16:uniqueId val="{00000000-647F-481F-8E39-C08473F505CB}"/>
            </c:ext>
          </c:extLst>
        </c:ser>
        <c:ser>
          <c:idx val="1"/>
          <c:order val="1"/>
          <c:tx>
            <c:strRef>
              <c:f>Sheet1!$C$1</c:f>
              <c:strCache>
                <c:ptCount val="1"/>
                <c:pt idx="0">
                  <c:v>VT</c:v>
                </c:pt>
              </c:strCache>
            </c:strRef>
          </c:tx>
          <c:invertIfNegative val="0"/>
          <c:dPt>
            <c:idx val="2"/>
            <c:invertIfNegative val="0"/>
            <c:bubble3D val="0"/>
            <c:spPr>
              <a:solidFill>
                <a:srgbClr val="FFF682"/>
              </a:solidFill>
            </c:spPr>
            <c:extLst>
              <c:ext xmlns:c16="http://schemas.microsoft.com/office/drawing/2014/chart" uri="{C3380CC4-5D6E-409C-BE32-E72D297353CC}">
                <c16:uniqueId val="{00000002-647F-481F-8E39-C08473F505CB}"/>
              </c:ext>
            </c:extLst>
          </c:dPt>
          <c:cat>
            <c:strRef>
              <c:f>Sheet1!$A$2:$A$4</c:f>
              <c:strCache>
                <c:ptCount val="3"/>
                <c:pt idx="0">
                  <c:v>Year 1</c:v>
                </c:pt>
                <c:pt idx="1">
                  <c:v>Year 2</c:v>
                </c:pt>
                <c:pt idx="2">
                  <c:v>Year 3</c:v>
                </c:pt>
              </c:strCache>
            </c:strRef>
          </c:cat>
          <c:val>
            <c:numRef>
              <c:f>Sheet1!$C$2:$C$4</c:f>
              <c:numCache>
                <c:formatCode>General</c:formatCode>
                <c:ptCount val="3"/>
                <c:pt idx="0">
                  <c:v>0</c:v>
                </c:pt>
                <c:pt idx="1">
                  <c:v>0</c:v>
                </c:pt>
                <c:pt idx="2">
                  <c:v>15</c:v>
                </c:pt>
              </c:numCache>
            </c:numRef>
          </c:val>
          <c:extLst>
            <c:ext xmlns:c16="http://schemas.microsoft.com/office/drawing/2014/chart" uri="{C3380CC4-5D6E-409C-BE32-E72D297353CC}">
              <c16:uniqueId val="{00000003-647F-481F-8E39-C08473F505CB}"/>
            </c:ext>
          </c:extLst>
        </c:ser>
        <c:dLbls>
          <c:showLegendKey val="0"/>
          <c:showVal val="0"/>
          <c:showCatName val="0"/>
          <c:showSerName val="0"/>
          <c:showPercent val="0"/>
          <c:showBubbleSize val="0"/>
        </c:dLbls>
        <c:gapWidth val="150"/>
        <c:overlap val="100"/>
        <c:axId val="244642536"/>
        <c:axId val="244642928"/>
      </c:barChart>
      <c:catAx>
        <c:axId val="244642536"/>
        <c:scaling>
          <c:orientation val="minMax"/>
        </c:scaling>
        <c:delete val="0"/>
        <c:axPos val="b"/>
        <c:numFmt formatCode="General" sourceLinked="0"/>
        <c:majorTickMark val="out"/>
        <c:minorTickMark val="none"/>
        <c:tickLblPos val="nextTo"/>
        <c:crossAx val="244642928"/>
        <c:crosses val="autoZero"/>
        <c:auto val="1"/>
        <c:lblAlgn val="ctr"/>
        <c:lblOffset val="100"/>
        <c:noMultiLvlLbl val="0"/>
      </c:catAx>
      <c:valAx>
        <c:axId val="244642928"/>
        <c:scaling>
          <c:orientation val="minMax"/>
        </c:scaling>
        <c:delete val="0"/>
        <c:axPos val="l"/>
        <c:majorGridlines/>
        <c:numFmt formatCode="General" sourceLinked="1"/>
        <c:majorTickMark val="out"/>
        <c:minorTickMark val="none"/>
        <c:tickLblPos val="nextTo"/>
        <c:crossAx val="244642536"/>
        <c:crosses val="autoZero"/>
        <c:crossBetween val="between"/>
      </c:valAx>
    </c:plotArea>
    <c:legend>
      <c:legendPos val="r"/>
      <c:overlay val="0"/>
    </c:legend>
    <c:plotVisOnly val="1"/>
    <c:dispBlanksAs val="gap"/>
    <c:showDLblsOverMax val="0"/>
  </c:chart>
  <c:txPr>
    <a:bodyPr/>
    <a:lstStyle/>
    <a:p>
      <a:pPr>
        <a:defRPr sz="1400"/>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mtClean="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mtClean="0">
                <a:solidFill>
                  <a:schemeClr val="tx1"/>
                </a:solidFill>
                <a:latin typeface="Arial" charset="0"/>
                <a:cs typeface="+mn-cs"/>
              </a:defRPr>
            </a:lvl1pPr>
          </a:lstStyle>
          <a:p>
            <a:pPr>
              <a:defRPr/>
            </a:pPr>
            <a:fld id="{2FC900EE-0860-7344-8438-B4BB54178569}" type="slidenum">
              <a:rPr lang="en-GB"/>
              <a:pPr>
                <a:defRPr/>
              </a:pPr>
              <a:t>‹nr.›</a:t>
            </a:fld>
            <a:endParaRPr lang="en-GB"/>
          </a:p>
        </p:txBody>
      </p:sp>
    </p:spTree>
    <p:extLst>
      <p:ext uri="{BB962C8B-B14F-4D97-AF65-F5344CB8AC3E}">
        <p14:creationId xmlns:p14="http://schemas.microsoft.com/office/powerpoint/2010/main" val="1081096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mtClean="0">
                <a:solidFill>
                  <a:schemeClr val="tx1"/>
                </a:solidFill>
                <a:latin typeface="Arial" charset="0"/>
                <a:cs typeface="+mn-cs"/>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mtClean="0">
                <a:solidFill>
                  <a:schemeClr val="tx1"/>
                </a:solidFill>
                <a:latin typeface="Arial" charset="0"/>
                <a:cs typeface="+mn-cs"/>
              </a:defRPr>
            </a:lvl1pPr>
          </a:lstStyle>
          <a:p>
            <a:pPr>
              <a:defRPr/>
            </a:pPr>
            <a:fld id="{015451C0-A84D-E843-96E1-86524598D654}" type="slidenum">
              <a:rPr lang="en-GB"/>
              <a:pPr>
                <a:defRPr/>
              </a:pPr>
              <a:t>‹nr.›</a:t>
            </a:fld>
            <a:endParaRPr lang="en-GB"/>
          </a:p>
        </p:txBody>
      </p:sp>
    </p:spTree>
    <p:extLst>
      <p:ext uri="{BB962C8B-B14F-4D97-AF65-F5344CB8AC3E}">
        <p14:creationId xmlns:p14="http://schemas.microsoft.com/office/powerpoint/2010/main" val="3989128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a:t>
            </a:fld>
            <a:endParaRPr lang="en-GB"/>
          </a:p>
        </p:txBody>
      </p:sp>
    </p:spTree>
    <p:extLst>
      <p:ext uri="{BB962C8B-B14F-4D97-AF65-F5344CB8AC3E}">
        <p14:creationId xmlns:p14="http://schemas.microsoft.com/office/powerpoint/2010/main" val="1291144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err="1"/>
              <a:t>See</a:t>
            </a:r>
            <a:r>
              <a:rPr lang="fr-FR" sz="1200" dirty="0"/>
              <a:t> Annex 8:</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Independent of the share of variable tranches, the </a:t>
            </a:r>
            <a:r>
              <a:rPr lang="en-GB" sz="1200" b="1" kern="1200" dirty="0">
                <a:solidFill>
                  <a:schemeClr val="tx1"/>
                </a:solidFill>
                <a:effectLst/>
                <a:latin typeface="Arial" charset="0"/>
                <a:ea typeface="ＭＳ Ｐゴシック" charset="0"/>
                <a:cs typeface="ＭＳ Ｐゴシック" charset="0"/>
              </a:rPr>
              <a:t>disbursement profiles </a:t>
            </a:r>
            <a:r>
              <a:rPr lang="en-GB" sz="1200" kern="1200" dirty="0">
                <a:solidFill>
                  <a:schemeClr val="tx1"/>
                </a:solidFill>
                <a:effectLst/>
                <a:latin typeface="Arial" charset="0"/>
                <a:ea typeface="ＭＳ Ｐゴシック" charset="0"/>
                <a:cs typeface="ＭＳ Ｐゴシック" charset="0"/>
              </a:rPr>
              <a:t>may vary in volume and be either frontloaded or backloaded. </a:t>
            </a:r>
            <a:r>
              <a:rPr lang="en-GB" sz="1200" b="1" kern="1200" dirty="0">
                <a:solidFill>
                  <a:schemeClr val="tx1"/>
                </a:solidFill>
                <a:effectLst/>
                <a:latin typeface="Arial" charset="0"/>
                <a:ea typeface="ＭＳ Ｐゴシック" charset="0"/>
                <a:cs typeface="ＭＳ Ｐゴシック" charset="0"/>
              </a:rPr>
              <a:t>Less aid-dependent countries</a:t>
            </a:r>
            <a:r>
              <a:rPr lang="en-GB" sz="1200" kern="1200" dirty="0">
                <a:solidFill>
                  <a:schemeClr val="tx1"/>
                </a:solidFill>
                <a:effectLst/>
                <a:latin typeface="Arial" charset="0"/>
                <a:ea typeface="ＭＳ Ｐゴシック" charset="0"/>
                <a:cs typeface="ＭＳ Ｐゴシック" charset="0"/>
              </a:rPr>
              <a:t> leave flexibility for larger variable tranches and possibly for variable tranches based on extended assessment periods, where a longer time-lapse is given to reach targets and performance is measured over several years. In the example on the right below, the contract has a variable tranche in its third year only, based on a 2-year assessment period. Either end-of-period or average performance can be used. The former leaves scope for compensating poor year 1 performance by catching up in year 2, but the absence of a variable tranche with performance indicators may affect the policy dialogue.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The </a:t>
            </a:r>
            <a:r>
              <a:rPr lang="en-GB" sz="1200" b="1" kern="1200" dirty="0">
                <a:solidFill>
                  <a:schemeClr val="tx1"/>
                </a:solidFill>
                <a:effectLst/>
                <a:latin typeface="Arial" charset="0"/>
                <a:ea typeface="ＭＳ Ｐゴシック" charset="0"/>
                <a:cs typeface="ＭＳ Ｐゴシック" charset="0"/>
              </a:rPr>
              <a:t>choice of profile</a:t>
            </a:r>
            <a:r>
              <a:rPr lang="en-GB" sz="1200" kern="1200" dirty="0">
                <a:solidFill>
                  <a:schemeClr val="tx1"/>
                </a:solidFill>
                <a:effectLst/>
                <a:latin typeface="Arial" charset="0"/>
                <a:ea typeface="ＭＳ Ｐゴシック" charset="0"/>
                <a:cs typeface="ＭＳ Ｐゴシック" charset="0"/>
              </a:rPr>
              <a:t> should take into account, particularly for aid-dependent countries: (</a:t>
            </a:r>
            <a:r>
              <a:rPr lang="en-GB" sz="1200" kern="1200" dirty="0" err="1">
                <a:solidFill>
                  <a:schemeClr val="tx1"/>
                </a:solidFill>
                <a:effectLst/>
                <a:latin typeface="Arial" charset="0"/>
                <a:ea typeface="ＭＳ Ｐゴシック" charset="0"/>
                <a:cs typeface="ＭＳ Ｐゴシック" charset="0"/>
              </a:rPr>
              <a:t>i</a:t>
            </a:r>
            <a:r>
              <a:rPr lang="en-GB" sz="1200" kern="1200" dirty="0">
                <a:solidFill>
                  <a:schemeClr val="tx1"/>
                </a:solidFill>
                <a:effectLst/>
                <a:latin typeface="Arial" charset="0"/>
                <a:ea typeface="ＭＳ Ｐゴシック" charset="0"/>
                <a:cs typeface="ＭＳ Ｐゴシック" charset="0"/>
              </a:rPr>
              <a:t>) the macroeconomic financing gap, (ii) other donors' disbursement plans, (iii) partner country's absorptive capacity, (iv) partner country's preferences, (v) the sequencing and the challenges arising from the reforms; (vi) the incentives for change in the policy environment; and (vii) the time-sensitivity of the selected indicators and their targets.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ＭＳ Ｐゴシック" charset="0"/>
              <a:cs typeface="ＭＳ Ｐゴシック" charset="0"/>
            </a:endParaRPr>
          </a:p>
          <a:p>
            <a:endParaRPr lang="fr-FR"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10</a:t>
            </a:fld>
            <a:endParaRPr lang="en-GB"/>
          </a:p>
        </p:txBody>
      </p:sp>
    </p:spTree>
    <p:extLst>
      <p:ext uri="{BB962C8B-B14F-4D97-AF65-F5344CB8AC3E}">
        <p14:creationId xmlns:p14="http://schemas.microsoft.com/office/powerpoint/2010/main" val="359251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sz="1000" dirty="0">
                <a:latin typeface="+mj-lt"/>
                <a:cs typeface="Calibri"/>
              </a:rPr>
              <a:t>NOTE: These are examples or indications, but not strict options. In principle free to negotiate, as long as it is clear and transparent.</a:t>
            </a:r>
          </a:p>
          <a:p>
            <a:r>
              <a:rPr lang="en-GB" sz="1000" dirty="0">
                <a:latin typeface="+mj-lt"/>
                <a:cs typeface="Calibri"/>
              </a:rPr>
              <a:t>See 4.4.4 </a:t>
            </a:r>
          </a:p>
          <a:p>
            <a:r>
              <a:rPr lang="en-GB" sz="1000" kern="1200" dirty="0">
                <a:solidFill>
                  <a:schemeClr val="tx1"/>
                </a:solidFill>
                <a:effectLst/>
                <a:latin typeface="+mj-lt"/>
                <a:ea typeface="ＭＳ Ｐゴシック" charset="0"/>
                <a:cs typeface="Calibri"/>
              </a:rPr>
              <a:t>Conditions, criteria, procedures and timing for disbursement should be clearly defined with and understood by the PC in order to enhance predictability and respect the country's budgetary, planning and reporting cycles. Mutual understanding is a core element of the budget support contract between the EU and the partner country. To the extent possible, assessments and decisions regarding disbursements should take place in a timely manner to support the budget execution for the fiscal year into which the funds are to be disbursed.</a:t>
            </a:r>
            <a:r>
              <a:rPr lang="en-GB" sz="1000" i="1" kern="1200" dirty="0">
                <a:solidFill>
                  <a:schemeClr val="tx1"/>
                </a:solidFill>
                <a:effectLst/>
                <a:latin typeface="+mj-lt"/>
                <a:ea typeface="ＭＳ Ｐゴシック" charset="0"/>
                <a:cs typeface="Calibri"/>
              </a:rPr>
              <a:t> </a:t>
            </a:r>
            <a:r>
              <a:rPr lang="en-GB" sz="1000" kern="1200" dirty="0">
                <a:solidFill>
                  <a:schemeClr val="tx1"/>
                </a:solidFill>
                <a:effectLst/>
                <a:latin typeface="+mj-lt"/>
                <a:ea typeface="ＭＳ Ｐゴシック" charset="0"/>
                <a:cs typeface="Calibri"/>
              </a:rPr>
              <a:t>Floating tranches, i.e. without a decision date defined in the financing agreement, should be avoided.</a:t>
            </a:r>
          </a:p>
          <a:p>
            <a:r>
              <a:rPr lang="en-GB" sz="1000" kern="1200" dirty="0">
                <a:solidFill>
                  <a:schemeClr val="tx1"/>
                </a:solidFill>
                <a:effectLst/>
                <a:latin typeface="+mj-lt"/>
                <a:ea typeface="ＭＳ Ｐゴシック" charset="0"/>
                <a:cs typeface="Calibri"/>
              </a:rPr>
              <a:t>EUD should agree with the authorities and in consultation with other cooperation partners on an appropriate and transparent methodology. Undisbursed funds should not be 'recycled' in later tranches as this can reduce the initial incentive effect of variable tranches. They should be de-committed and where possible returned to the country's national/multi-annual indicative programme according to the applicable rules, or, if relevant and feasible, allocated to the complementary support component of the contract. </a:t>
            </a:r>
          </a:p>
          <a:p>
            <a:r>
              <a:rPr lang="en-GB" sz="1000" kern="1200" dirty="0">
                <a:solidFill>
                  <a:schemeClr val="tx1"/>
                </a:solidFill>
                <a:effectLst/>
                <a:latin typeface="+mj-lt"/>
                <a:ea typeface="ＭＳ Ｐゴシック" charset="0"/>
                <a:cs typeface="Calibri"/>
              </a:rPr>
              <a:t>Nonetheless, the financing agreement may allow for the possibility to waive or neutralise a variable tranche indicator in exceptional and/or duly justified cases, e.g. where unexpected events, external shocks or changing circumstances have made an indicator or its target irrelevant. In these cases, the related amount could either be reallocated to the other indicators of the variable tranche the same year or be transferred to the next variable tranche the following year. The financing agreement may also provide for the possibility to re-assess an indicator the following year against the original target, if there was a positive trend and the authorities did not reach the target because of factors beyond their control.</a:t>
            </a:r>
          </a:p>
          <a:p>
            <a:endParaRPr lang="en-GB" sz="1000" dirty="0">
              <a:latin typeface="+mj-lt"/>
            </a:endParaRPr>
          </a:p>
          <a:p>
            <a:r>
              <a:rPr lang="en-GB" sz="1000" dirty="0">
                <a:latin typeface="+mj-lt"/>
              </a:rPr>
              <a:t>Show example of pa144 if they don’t understand or to illustrate</a:t>
            </a:r>
            <a:r>
              <a:rPr lang="en-GB" sz="1000" baseline="0" dirty="0">
                <a:latin typeface="+mj-lt"/>
              </a:rPr>
              <a:t> the calculation of the amount for the VT</a:t>
            </a:r>
            <a:endParaRPr lang="en-GB" sz="1000" dirty="0">
              <a:latin typeface="+mj-lt"/>
            </a:endParaRPr>
          </a:p>
        </p:txBody>
      </p:sp>
      <p:sp>
        <p:nvSpPr>
          <p:cNvPr id="7475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29503" indent="-280578" eaLnBrk="0" hangingPunct="0">
              <a:defRPr sz="1200">
                <a:solidFill>
                  <a:srgbClr val="0F5494"/>
                </a:solidFill>
                <a:latin typeface="Verdana" charset="0"/>
                <a:ea typeface="ＭＳ Ｐゴシック" charset="0"/>
              </a:defRPr>
            </a:lvl2pPr>
            <a:lvl3pPr marL="1122312" indent="-224462" eaLnBrk="0" hangingPunct="0">
              <a:defRPr sz="1200">
                <a:solidFill>
                  <a:srgbClr val="0F5494"/>
                </a:solidFill>
                <a:latin typeface="Verdana" charset="0"/>
                <a:ea typeface="ＭＳ Ｐゴシック" charset="0"/>
              </a:defRPr>
            </a:lvl3pPr>
            <a:lvl4pPr marL="1571236" indent="-224462" eaLnBrk="0" hangingPunct="0">
              <a:defRPr sz="1200">
                <a:solidFill>
                  <a:srgbClr val="0F5494"/>
                </a:solidFill>
                <a:latin typeface="Verdana" charset="0"/>
                <a:ea typeface="ＭＳ Ｐゴシック" charset="0"/>
              </a:defRPr>
            </a:lvl4pPr>
            <a:lvl5pPr marL="2020161" indent="-224462" eaLnBrk="0" hangingPunct="0">
              <a:defRPr sz="1200">
                <a:solidFill>
                  <a:srgbClr val="0F5494"/>
                </a:solidFill>
                <a:latin typeface="Verdana" charset="0"/>
                <a:ea typeface="ＭＳ Ｐゴシック" charset="0"/>
              </a:defRPr>
            </a:lvl5pPr>
            <a:lvl6pPr marL="2469086" indent="-224462" eaLnBrk="0" fontAlgn="base" hangingPunct="0">
              <a:spcBef>
                <a:spcPct val="0"/>
              </a:spcBef>
              <a:spcAft>
                <a:spcPct val="0"/>
              </a:spcAft>
              <a:defRPr sz="1200">
                <a:solidFill>
                  <a:srgbClr val="0F5494"/>
                </a:solidFill>
                <a:latin typeface="Verdana" charset="0"/>
                <a:ea typeface="ＭＳ Ｐゴシック" charset="0"/>
              </a:defRPr>
            </a:lvl6pPr>
            <a:lvl7pPr marL="2918010" indent="-224462" eaLnBrk="0" fontAlgn="base" hangingPunct="0">
              <a:spcBef>
                <a:spcPct val="0"/>
              </a:spcBef>
              <a:spcAft>
                <a:spcPct val="0"/>
              </a:spcAft>
              <a:defRPr sz="1200">
                <a:solidFill>
                  <a:srgbClr val="0F5494"/>
                </a:solidFill>
                <a:latin typeface="Verdana" charset="0"/>
                <a:ea typeface="ＭＳ Ｐゴシック" charset="0"/>
              </a:defRPr>
            </a:lvl7pPr>
            <a:lvl8pPr marL="3366935" indent="-224462" eaLnBrk="0" fontAlgn="base" hangingPunct="0">
              <a:spcBef>
                <a:spcPct val="0"/>
              </a:spcBef>
              <a:spcAft>
                <a:spcPct val="0"/>
              </a:spcAft>
              <a:defRPr sz="1200">
                <a:solidFill>
                  <a:srgbClr val="0F5494"/>
                </a:solidFill>
                <a:latin typeface="Verdana" charset="0"/>
                <a:ea typeface="ＭＳ Ｐゴシック" charset="0"/>
              </a:defRPr>
            </a:lvl8pPr>
            <a:lvl9pPr marL="3815860" indent="-224462"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882A8A24-AA7C-3A40-B33C-E2B6119B6F9B}" type="slidenum">
              <a:rPr lang="en-GB">
                <a:solidFill>
                  <a:schemeClr val="tx1"/>
                </a:solidFill>
                <a:latin typeface="Arial" charset="0"/>
              </a:rPr>
              <a:pPr eaLnBrk="1" hangingPunct="1"/>
              <a:t>11</a:t>
            </a:fld>
            <a:endParaRPr lang="en-GB">
              <a:solidFill>
                <a:schemeClr val="tx1"/>
              </a:solidFill>
              <a:latin typeface="Arial" charset="0"/>
            </a:endParaRPr>
          </a:p>
        </p:txBody>
      </p:sp>
    </p:spTree>
    <p:extLst>
      <p:ext uri="{BB962C8B-B14F-4D97-AF65-F5344CB8AC3E}">
        <p14:creationId xmlns:p14="http://schemas.microsoft.com/office/powerpoint/2010/main" val="346487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latin typeface="Arial" charset="0"/>
                <a:ea typeface="ＭＳ Ｐゴシック" charset="0"/>
                <a:cs typeface="Calibri"/>
              </a:rPr>
              <a:t>NOTE: These are examples or indications, but not strict options. In principle free to negotiate, as long as it is clear and transparent.</a:t>
            </a:r>
          </a:p>
          <a:p>
            <a:r>
              <a:rPr lang="en-GB" sz="1200" kern="1200" dirty="0">
                <a:solidFill>
                  <a:schemeClr val="tx1"/>
                </a:solidFill>
                <a:latin typeface="Arial" charset="0"/>
                <a:ea typeface="ＭＳ Ｐゴシック" charset="0"/>
                <a:cs typeface="Calibri"/>
              </a:rPr>
              <a:t>See 4.4.4 </a:t>
            </a:r>
          </a:p>
          <a:p>
            <a:r>
              <a:rPr lang="en-GB" sz="1200" kern="1200" dirty="0">
                <a:solidFill>
                  <a:schemeClr val="tx1"/>
                </a:solidFill>
                <a:effectLst/>
                <a:latin typeface="Arial" charset="0"/>
                <a:ea typeface="ＭＳ Ｐゴシック" charset="0"/>
                <a:cs typeface="Calibri"/>
              </a:rPr>
              <a:t>Conditions, criteria, procedures and timing for disbursement should be clearly defined with and understood by the PC in order to enhance predictability and respect the country's budgetary, planning and reporting cycles. Mutual understanding is a core element of the budget support contract between the EU and the partner country. To the extent possible, assessments and decisions regarding disbursements should take place in a timely manner to support the budget execution for the fiscal year into which the funds are to be disbursed.</a:t>
            </a:r>
            <a:r>
              <a:rPr lang="en-GB" sz="1200" i="1" kern="1200" dirty="0">
                <a:solidFill>
                  <a:schemeClr val="tx1"/>
                </a:solidFill>
                <a:effectLst/>
                <a:latin typeface="Arial" charset="0"/>
                <a:ea typeface="ＭＳ Ｐゴシック" charset="0"/>
                <a:cs typeface="Calibri"/>
              </a:rPr>
              <a:t> </a:t>
            </a:r>
            <a:r>
              <a:rPr lang="en-GB" sz="1200" kern="1200" dirty="0">
                <a:solidFill>
                  <a:schemeClr val="tx1"/>
                </a:solidFill>
                <a:effectLst/>
                <a:latin typeface="Arial" charset="0"/>
                <a:ea typeface="ＭＳ Ｐゴシック" charset="0"/>
                <a:cs typeface="Calibri"/>
              </a:rPr>
              <a:t>Floating tranches, i.e. without a decision date defined in the financing agreement, should be avoided.</a:t>
            </a:r>
          </a:p>
          <a:p>
            <a:r>
              <a:rPr lang="en-GB" sz="1200" kern="1200" dirty="0">
                <a:solidFill>
                  <a:schemeClr val="tx1"/>
                </a:solidFill>
                <a:effectLst/>
                <a:latin typeface="Arial" charset="0"/>
                <a:ea typeface="ＭＳ Ｐゴシック" charset="0"/>
                <a:cs typeface="Calibri"/>
              </a:rPr>
              <a:t>EUD should agree with the authorities and in consultation with other cooperation partners on an appropriate and transparent methodology. Undisbursed funds should not be 'recycled' in later tranches as this can reduce the initial incentive effect of variable tranches. They should be de-committed and where possible returned to the country's national/multi-annual indicative programme according to the applicable rules, or, if relevant and feasible, allocated to the complementary support component of the contract. </a:t>
            </a:r>
          </a:p>
          <a:p>
            <a:r>
              <a:rPr lang="en-GB" sz="1200" kern="1200" dirty="0">
                <a:solidFill>
                  <a:schemeClr val="tx1"/>
                </a:solidFill>
                <a:effectLst/>
                <a:latin typeface="Arial" charset="0"/>
                <a:ea typeface="ＭＳ Ｐゴシック" charset="0"/>
                <a:cs typeface="Calibri"/>
              </a:rPr>
              <a:t>Nonetheless, the financing agreement may allow for the possibility to waive or neutralise a variable tranche indicator in exceptional and/or duly justified cases, e.g. where unexpected events, external shocks or changing circumstances have made an indicator or its target irrelevant. In these cases, the related amount could either be reallocated to the other indicators of the variable tranche the same year or be transferred to the next variable tranche the following year. The financing agreement may also provide for the possibility to re-assess an indicator the following year against the original target, if there was a positive trend and the authorities did not reach the target because of factors beyond their control.</a:t>
            </a:r>
          </a:p>
          <a:p>
            <a:endParaRPr lang="en-GB" sz="1200" kern="1200" dirty="0">
              <a:solidFill>
                <a:schemeClr val="tx1"/>
              </a:solidFill>
              <a:latin typeface="Arial" charset="0"/>
              <a:ea typeface="ＭＳ Ｐゴシック" charset="0"/>
              <a:cs typeface="ＭＳ Ｐゴシック" charset="0"/>
            </a:endParaRPr>
          </a:p>
          <a:p>
            <a:r>
              <a:rPr lang="en-GB" sz="1200" kern="1200" dirty="0">
                <a:solidFill>
                  <a:schemeClr val="tx1"/>
                </a:solidFill>
                <a:latin typeface="Arial" charset="0"/>
                <a:ea typeface="ＭＳ Ｐゴシック" charset="0"/>
                <a:cs typeface="ＭＳ Ｐゴシック" charset="0"/>
              </a:rPr>
              <a:t>Show example of pa144 if they don’t understand or to illustrate</a:t>
            </a:r>
            <a:r>
              <a:rPr lang="en-GB" sz="1200" kern="1200" baseline="0" dirty="0">
                <a:solidFill>
                  <a:schemeClr val="tx1"/>
                </a:solidFill>
                <a:latin typeface="Arial" charset="0"/>
                <a:ea typeface="ＭＳ Ｐゴシック" charset="0"/>
                <a:cs typeface="ＭＳ Ｐゴシック" charset="0"/>
              </a:rPr>
              <a:t> the calculation of the amount for the VT</a:t>
            </a:r>
            <a:endParaRPr lang="en-GB" sz="1200" kern="1200" dirty="0">
              <a:solidFill>
                <a:schemeClr val="tx1"/>
              </a:solidFill>
              <a:latin typeface="Arial" charset="0"/>
              <a:ea typeface="ＭＳ Ｐゴシック" charset="0"/>
              <a:cs typeface="ＭＳ Ｐゴシック"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12</a:t>
            </a:fld>
            <a:endParaRPr lang="en-GB"/>
          </a:p>
        </p:txBody>
      </p:sp>
    </p:spTree>
    <p:extLst>
      <p:ext uri="{BB962C8B-B14F-4D97-AF65-F5344CB8AC3E}">
        <p14:creationId xmlns:p14="http://schemas.microsoft.com/office/powerpoint/2010/main" val="182849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altLang="nl-NL" b="1" dirty="0"/>
              <a:t>QUESTIONS:</a:t>
            </a:r>
          </a:p>
          <a:p>
            <a:pPr marL="171450" indent="-171450">
              <a:buFont typeface="Arial" panose="020B0604020202020204" pitchFamily="34" charset="0"/>
              <a:buChar char="•"/>
            </a:pPr>
            <a:r>
              <a:rPr lang="nl-NL" altLang="nl-NL" b="0" dirty="0"/>
              <a:t>Why is this a rather unconfortable distribution to the EC? </a:t>
            </a:r>
          </a:p>
          <a:p>
            <a:pPr marL="171450" indent="-171450">
              <a:buFont typeface="Arial" panose="020B0604020202020204" pitchFamily="34" charset="0"/>
              <a:buChar char="•"/>
            </a:pPr>
            <a:r>
              <a:rPr lang="nl-NL" altLang="nl-NL" b="0" dirty="0"/>
              <a:t>What causes –at least to a large extent- this distribution?</a:t>
            </a:r>
          </a:p>
          <a:p>
            <a:pPr marL="171450" indent="-171450">
              <a:buFont typeface="Arial" panose="020B0604020202020204" pitchFamily="34" charset="0"/>
              <a:buChar char="•"/>
            </a:pPr>
            <a:r>
              <a:rPr lang="nl-NL" altLang="nl-NL" b="0"/>
              <a:t>Any suggestion on how to solve that?</a:t>
            </a: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13</a:t>
            </a:fld>
            <a:endParaRPr lang="en-GB"/>
          </a:p>
        </p:txBody>
      </p:sp>
    </p:spTree>
    <p:extLst>
      <p:ext uri="{BB962C8B-B14F-4D97-AF65-F5344CB8AC3E}">
        <p14:creationId xmlns:p14="http://schemas.microsoft.com/office/powerpoint/2010/main" val="4532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noProof="0" dirty="0">
                <a:latin typeface="Times New Roman" pitchFamily="18" charset="0"/>
                <a:cs typeface="Times New Roman" pitchFamily="18" charset="0"/>
              </a:rPr>
              <a:t>Section 4.4.3</a:t>
            </a:r>
            <a:r>
              <a:rPr lang="en-GB" baseline="0" noProof="0" dirty="0">
                <a:latin typeface="Times New Roman" pitchFamily="18" charset="0"/>
                <a:cs typeface="Times New Roman" pitchFamily="18" charset="0"/>
              </a:rPr>
              <a:t> applies as well as annex 8, section 2</a:t>
            </a:r>
            <a:endParaRPr lang="en-GB" noProof="0" dirty="0">
              <a:latin typeface="Times New Roman" pitchFamily="18" charset="0"/>
              <a:cs typeface="Times New Roman" pitchFamily="18"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14</a:t>
            </a:fld>
            <a:endParaRPr lang="en-GB"/>
          </a:p>
        </p:txBody>
      </p:sp>
    </p:spTree>
    <p:extLst>
      <p:ext uri="{BB962C8B-B14F-4D97-AF65-F5344CB8AC3E}">
        <p14:creationId xmlns:p14="http://schemas.microsoft.com/office/powerpoint/2010/main" val="321827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defRPr/>
            </a:pPr>
            <a:r>
              <a:rPr lang="en-GB" sz="1200" kern="1200" dirty="0">
                <a:solidFill>
                  <a:schemeClr val="tx1"/>
                </a:solidFill>
                <a:latin typeface="Arial" charset="0"/>
                <a:ea typeface="ＭＳ Ｐゴシック" charset="0"/>
                <a:cs typeface="ＭＳ Ｐゴシック" charset="0"/>
              </a:rPr>
              <a:t>Try to avoid the term PAF (Performance assessment framework) since it means different things in different contexts. </a:t>
            </a:r>
          </a:p>
          <a:p>
            <a:pPr marL="171450" indent="-171450">
              <a:buFontTx/>
              <a:buChar char="-"/>
              <a:defRPr/>
            </a:pPr>
            <a:r>
              <a:rPr lang="en-GB" sz="1200" kern="1200" dirty="0">
                <a:solidFill>
                  <a:schemeClr val="tx1"/>
                </a:solidFill>
                <a:latin typeface="Arial" charset="0"/>
                <a:ea typeface="ＭＳ Ｐゴシック" charset="0"/>
                <a:cs typeface="ＭＳ Ｐゴシック" charset="0"/>
              </a:rPr>
              <a:t>Use country / sector M&amp;E matrix, or country performance indicators.</a:t>
            </a:r>
          </a:p>
          <a:p>
            <a:pPr marL="171450" indent="-171450">
              <a:buFontTx/>
              <a:buChar char="-"/>
              <a:defRPr/>
            </a:pPr>
            <a:r>
              <a:rPr lang="en-GB" sz="1200" kern="1200" dirty="0">
                <a:solidFill>
                  <a:schemeClr val="tx1"/>
                </a:solidFill>
                <a:latin typeface="Arial" charset="0"/>
                <a:ea typeface="ＭＳ Ｐゴシック" charset="0"/>
                <a:cs typeface="ＭＳ Ｐゴシック" charset="0"/>
              </a:rPr>
              <a:t>For the disbursement a subset of the matrix is used: the disbursement indicator matrix</a:t>
            </a:r>
          </a:p>
          <a:p>
            <a:pPr marL="168347" indent="-168347">
              <a:buFontTx/>
              <a:buChar char="-"/>
              <a:defRPr/>
            </a:pPr>
            <a:r>
              <a:rPr lang="en-GB" sz="1200" kern="1200" dirty="0">
                <a:solidFill>
                  <a:schemeClr val="tx1"/>
                </a:solidFill>
                <a:latin typeface="Arial" charset="0"/>
                <a:ea typeface="ＭＳ Ｐゴシック" charset="0"/>
                <a:cs typeface="ＭＳ Ｐゴシック" charset="0"/>
              </a:rPr>
              <a:t>Make distinction between performance indicators (all indicators of the M&amp;E matrix and disbursement indicators (the performance indicators used for taking a decision about disbursements).</a:t>
            </a:r>
          </a:p>
          <a:p>
            <a:pPr marL="0" indent="0">
              <a:buFontTx/>
              <a:buNone/>
              <a:defRPr/>
            </a:pPr>
            <a:r>
              <a:rPr lang="en-GB" sz="1200" b="0" dirty="0">
                <a:solidFill>
                  <a:schemeClr val="tx1"/>
                </a:solidFill>
                <a:latin typeface="Verdana"/>
                <a:cs typeface="Verdana"/>
              </a:rPr>
              <a:t>SMART = specific, measurable, attainable, relevant, time-bound)</a:t>
            </a:r>
            <a:endParaRPr lang="en-GB" sz="1200" kern="1200" dirty="0">
              <a:solidFill>
                <a:schemeClr val="tx1"/>
              </a:solidFill>
              <a:latin typeface="Arial" charset="0"/>
              <a:ea typeface="ＭＳ Ｐゴシック" charset="0"/>
              <a:cs typeface="ＭＳ Ｐゴシック" charset="0"/>
            </a:endParaRPr>
          </a:p>
          <a:p>
            <a:pPr marL="0" indent="0">
              <a:buFontTx/>
              <a:buNone/>
              <a:defRPr/>
            </a:pPr>
            <a:r>
              <a:rPr lang="en-GB" sz="1200" kern="1200" dirty="0">
                <a:solidFill>
                  <a:schemeClr val="tx1"/>
                </a:solidFill>
                <a:latin typeface="Arial" charset="0"/>
                <a:ea typeface="ＭＳ Ｐゴシック" charset="0"/>
                <a:cs typeface="ＭＳ Ｐゴシック" charset="0"/>
              </a:rPr>
              <a:t>See Annex 8, section 2.</a:t>
            </a: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15</a:t>
            </a:fld>
            <a:endParaRPr lang="en-GB"/>
          </a:p>
        </p:txBody>
      </p:sp>
    </p:spTree>
    <p:extLst>
      <p:ext uri="{BB962C8B-B14F-4D97-AF65-F5344CB8AC3E}">
        <p14:creationId xmlns:p14="http://schemas.microsoft.com/office/powerpoint/2010/main" val="2854585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16</a:t>
            </a:fld>
            <a:endParaRPr lang="en-GB"/>
          </a:p>
        </p:txBody>
      </p:sp>
    </p:spTree>
    <p:extLst>
      <p:ext uri="{BB962C8B-B14F-4D97-AF65-F5344CB8AC3E}">
        <p14:creationId xmlns:p14="http://schemas.microsoft.com/office/powerpoint/2010/main" val="991952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68347" indent="-168347">
              <a:buFontTx/>
              <a:buChar char="-"/>
              <a:defRPr/>
            </a:pPr>
            <a:r>
              <a:rPr lang="en-GB" sz="1200" kern="1200" dirty="0">
                <a:solidFill>
                  <a:schemeClr val="tx1"/>
                </a:solidFill>
                <a:latin typeface="Arial" charset="0"/>
                <a:ea typeface="ＭＳ Ｐゴシック" charset="0"/>
                <a:cs typeface="ＭＳ Ｐゴシック" charset="0"/>
              </a:rPr>
              <a:t>Explain difference between input, output, outcome and impact indicators. </a:t>
            </a:r>
          </a:p>
          <a:p>
            <a:pPr marL="168347" indent="-168347">
              <a:buFontTx/>
              <a:buChar char="-"/>
            </a:pPr>
            <a:r>
              <a:rPr lang="en-US" dirty="0"/>
              <a:t>Section 4.4.3 (page 42) and 4.4.4</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Performance assessments should be an inclusive process led by the government and based on country's monitoring framework, whereby performance results are also subject to stakeholder consultations, are made publicly available and feed into domestic accountability mechanisms. The results for variable tranche indicators should be drawn from the overall policy review process where possible, subject to the Delegation's views on the accuracy of the information. Where serious doubts exist about the quality of the data provided, data verification exercises should be carried out to inform payment decisions and to contribute to strengthening the policy monitoring framework</a:t>
            </a:r>
            <a:endParaRPr lang="en-GB" sz="1200" kern="1200" dirty="0">
              <a:solidFill>
                <a:schemeClr val="tx1"/>
              </a:solidFill>
              <a:latin typeface="Arial" charset="0"/>
              <a:ea typeface="ＭＳ Ｐゴシック" charset="0"/>
              <a:cs typeface="ＭＳ Ｐゴシック" charset="0"/>
            </a:endParaRPr>
          </a:p>
          <a:p>
            <a:pPr>
              <a:defRPr/>
            </a:pPr>
            <a:endParaRPr lang="en-GB" sz="1200" kern="1200" dirty="0">
              <a:solidFill>
                <a:schemeClr val="tx1"/>
              </a:solidFill>
              <a:latin typeface="Arial" charset="0"/>
              <a:ea typeface="ＭＳ Ｐゴシック" charset="0"/>
              <a:cs typeface="ＭＳ Ｐゴシック" charset="0"/>
            </a:endParaRPr>
          </a:p>
          <a:p>
            <a:pPr marL="168347" indent="-168347">
              <a:buFontTx/>
              <a:buChar char="-"/>
              <a:defRPr/>
            </a:pPr>
            <a:endParaRPr lang="en-GB" sz="1200" kern="1200" dirty="0">
              <a:solidFill>
                <a:schemeClr val="tx1"/>
              </a:solidFill>
              <a:latin typeface="Arial" charset="0"/>
              <a:ea typeface="ＭＳ Ｐゴシック" charset="0"/>
              <a:cs typeface="ＭＳ Ｐゴシック"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17</a:t>
            </a:fld>
            <a:endParaRPr lang="en-GB"/>
          </a:p>
        </p:txBody>
      </p:sp>
    </p:spTree>
    <p:extLst>
      <p:ext uri="{BB962C8B-B14F-4D97-AF65-F5344CB8AC3E}">
        <p14:creationId xmlns:p14="http://schemas.microsoft.com/office/powerpoint/2010/main" val="4170232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err="1"/>
              <a:t>See</a:t>
            </a:r>
            <a:r>
              <a:rPr lang="fr-FR" dirty="0"/>
              <a:t> Annex 8, page 143: </a:t>
            </a:r>
            <a:r>
              <a:rPr lang="en-GB" sz="1200" kern="1200" dirty="0">
                <a:solidFill>
                  <a:schemeClr val="tx1"/>
                </a:solidFill>
                <a:effectLst/>
                <a:latin typeface="Arial" charset="0"/>
                <a:ea typeface="ＭＳ Ｐゴシック" charset="0"/>
                <a:cs typeface="ＭＳ Ｐゴシック" charset="0"/>
              </a:rPr>
              <a:t>Indicators, baselines, targets and assessment methodology should be </a:t>
            </a:r>
            <a:r>
              <a:rPr lang="en-GB" sz="1200" b="1" kern="1200" dirty="0">
                <a:solidFill>
                  <a:schemeClr val="tx1"/>
                </a:solidFill>
                <a:effectLst/>
                <a:latin typeface="Arial" charset="0"/>
                <a:ea typeface="ＭＳ Ｐゴシック" charset="0"/>
                <a:cs typeface="ＭＳ Ｐゴシック" charset="0"/>
              </a:rPr>
              <a:t>precisely and unambiguously defined</a:t>
            </a:r>
            <a:r>
              <a:rPr lang="en-GB" sz="1200" kern="1200" dirty="0">
                <a:solidFill>
                  <a:schemeClr val="tx1"/>
                </a:solidFill>
                <a:effectLst/>
                <a:latin typeface="Arial" charset="0"/>
                <a:ea typeface="ＭＳ Ｐゴシック" charset="0"/>
                <a:cs typeface="ＭＳ Ｐゴシック" charset="0"/>
              </a:rPr>
              <a:t> in the financing agreement to avoid different interpretations afterwards. The data source should be clearly identified and the availability of quality data verified. Delegations should use the template below to describe the selected indicators.</a:t>
            </a:r>
          </a:p>
          <a:p>
            <a:r>
              <a:rPr lang="en-GB" sz="1200" kern="1200" dirty="0">
                <a:solidFill>
                  <a:schemeClr val="tx1"/>
                </a:solidFill>
                <a:effectLst/>
                <a:latin typeface="Arial" charset="0"/>
                <a:ea typeface="ＭＳ Ｐゴシック" charset="0"/>
                <a:cs typeface="ＭＳ Ｐゴシック" charset="0"/>
              </a:rPr>
              <a:t>Finally, delegations should apply these principles not only to the variable tranche indicators but also </a:t>
            </a:r>
            <a:r>
              <a:rPr lang="en-GB" sz="1200" b="1" kern="1200" dirty="0">
                <a:solidFill>
                  <a:schemeClr val="tx1"/>
                </a:solidFill>
                <a:effectLst/>
                <a:latin typeface="Arial" charset="0"/>
                <a:ea typeface="ＭＳ Ｐゴシック" charset="0"/>
                <a:cs typeface="ＭＳ Ｐゴシック" charset="0"/>
              </a:rPr>
              <a:t>support the partner country to reflect these principles in its own monitoring and evaluation system, when the policy is formulated and during progress reviews.</a:t>
            </a:r>
            <a:r>
              <a:rPr lang="en-GB" sz="1200" kern="1200" dirty="0">
                <a:solidFill>
                  <a:schemeClr val="tx1"/>
                </a:solidFill>
                <a:effectLst/>
                <a:latin typeface="Arial" charset="0"/>
                <a:ea typeface="ＭＳ Ｐゴシック" charset="0"/>
                <a:cs typeface="ＭＳ Ｐゴシック" charset="0"/>
              </a:rPr>
              <a:t> Clearly defined indicators and assessment methodology, a prioritisation of indicators to reflect policy objectives and identified challenges, and an appropriate mix of indicator types are all equally relevant to public policy monitoring, which, where available, will be used to monitor the public policy eligibility criterion. </a:t>
            </a:r>
          </a:p>
          <a:p>
            <a:r>
              <a:rPr lang="en-GB" sz="1200" kern="1200" dirty="0">
                <a:solidFill>
                  <a:schemeClr val="tx1"/>
                </a:solidFill>
                <a:effectLst/>
                <a:latin typeface="Arial" charset="0"/>
                <a:ea typeface="ＭＳ Ｐゴシック" charset="0"/>
                <a:cs typeface="ＭＳ Ｐゴシック" charset="0"/>
              </a:rPr>
              <a:t>The principle of prioritisation applies first of all to policy documents. With too many indicators, policy makers may lose sight of priorities and the quality of result monitoring may be undermined accordingly.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ＭＳ Ｐゴシック" charset="0"/>
              <a:cs typeface="ＭＳ Ｐゴシック" charset="0"/>
            </a:endParaRPr>
          </a:p>
          <a:p>
            <a:endParaRPr lang="fr-FR"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18</a:t>
            </a:fld>
            <a:endParaRPr lang="en-GB"/>
          </a:p>
        </p:txBody>
      </p:sp>
    </p:spTree>
    <p:extLst>
      <p:ext uri="{BB962C8B-B14F-4D97-AF65-F5344CB8AC3E}">
        <p14:creationId xmlns:p14="http://schemas.microsoft.com/office/powerpoint/2010/main" val="4071312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a:latin typeface="Times New Roman" pitchFamily="18" charset="0"/>
                <a:cs typeface="Times New Roman" pitchFamily="18" charset="0"/>
              </a:rPr>
              <a:t>Agreeing on areas requiring capacity building support</a:t>
            </a:r>
          </a:p>
          <a:p>
            <a:r>
              <a:rPr lang="en-GB" noProof="0" dirty="0">
                <a:latin typeface="Times New Roman" pitchFamily="18" charset="0"/>
                <a:cs typeface="Times New Roman" pitchFamily="18" charset="0"/>
              </a:rPr>
              <a:t>Capacity Development = </a:t>
            </a:r>
            <a:r>
              <a:rPr lang="en-GB" sz="1200" kern="1200" dirty="0">
                <a:solidFill>
                  <a:schemeClr val="tx1"/>
                </a:solidFill>
                <a:effectLst/>
                <a:latin typeface="Arial" charset="0"/>
                <a:ea typeface="ＭＳ Ｐゴシック" charset="0"/>
                <a:cs typeface="ＭＳ Ｐゴシック" charset="0"/>
              </a:rPr>
              <a:t>The process by which individuals, groups and organisations, institutions and countries develop, enhance and organise their systems, resources and knowledge; all reflected in their abilities, individually and collectively, to perform functions, solve problems and achieve objectives (OECD definition).</a:t>
            </a:r>
            <a:r>
              <a:rPr lang="en-GB" dirty="0">
                <a:effectLst/>
              </a:rPr>
              <a:t> </a:t>
            </a:r>
            <a:endParaRPr lang="en-GB" noProof="0" dirty="0">
              <a:latin typeface="Times New Roman" pitchFamily="18" charset="0"/>
              <a:cs typeface="Times New Roman" pitchFamily="18"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19</a:t>
            </a:fld>
            <a:endParaRPr lang="en-GB"/>
          </a:p>
        </p:txBody>
      </p:sp>
    </p:spTree>
    <p:extLst>
      <p:ext uri="{BB962C8B-B14F-4D97-AF65-F5344CB8AC3E}">
        <p14:creationId xmlns:p14="http://schemas.microsoft.com/office/powerpoint/2010/main" val="168997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aseline="0" noProof="0" dirty="0">
                <a:latin typeface="Times New Roman" pitchFamily="18" charset="0"/>
                <a:cs typeface="Times New Roman" pitchFamily="18" charset="0"/>
              </a:rPr>
              <a:t>In this section, and in the next one on policy dialogue, key points for implementation are regrouped, coming explicitly or </a:t>
            </a:r>
            <a:r>
              <a:rPr lang="en-GB" sz="1200" baseline="0" noProof="0" dirty="0" err="1">
                <a:latin typeface="Times New Roman" pitchFamily="18" charset="0"/>
                <a:cs typeface="Times New Roman" pitchFamily="18" charset="0"/>
              </a:rPr>
              <a:t>implictiely</a:t>
            </a:r>
            <a:r>
              <a:rPr lang="en-GB" sz="1200" baseline="0" noProof="0" dirty="0">
                <a:latin typeface="Times New Roman" pitchFamily="18" charset="0"/>
                <a:cs typeface="Times New Roman" pitchFamily="18" charset="0"/>
              </a:rPr>
              <a:t> from different parts of the guidelines and the annexes. </a:t>
            </a:r>
            <a:endParaRPr lang="en-GB" sz="1200" noProof="0" dirty="0">
              <a:latin typeface="Times New Roman" pitchFamily="18" charset="0"/>
              <a:cs typeface="Times New Roman" pitchFamily="18" charset="0"/>
            </a:endParaRPr>
          </a:p>
          <a:p>
            <a:endParaRPr lang="fr-BE" sz="1200" noProof="0" dirty="0">
              <a:latin typeface="Times New Roman" pitchFamily="18" charset="0"/>
              <a:cs typeface="Times New Roman" pitchFamily="18" charset="0"/>
            </a:endParaRPr>
          </a:p>
          <a:p>
            <a:r>
              <a:rPr lang="fr-BE" sz="1200" noProof="0" dirty="0">
                <a:latin typeface="Times New Roman" pitchFamily="18" charset="0"/>
                <a:cs typeface="Times New Roman" pitchFamily="18" charset="0"/>
              </a:rPr>
              <a:t>Key message of </a:t>
            </a:r>
            <a:r>
              <a:rPr lang="fr-BE" sz="1200" noProof="0" dirty="0" err="1">
                <a:latin typeface="Times New Roman" pitchFamily="18" charset="0"/>
                <a:cs typeface="Times New Roman" pitchFamily="18" charset="0"/>
              </a:rPr>
              <a:t>this</a:t>
            </a:r>
            <a:r>
              <a:rPr lang="fr-BE" sz="1200" baseline="0" noProof="0" dirty="0">
                <a:latin typeface="Times New Roman" pitchFamily="18" charset="0"/>
                <a:cs typeface="Times New Roman" pitchFamily="18" charset="0"/>
              </a:rPr>
              <a:t> section:</a:t>
            </a:r>
          </a:p>
          <a:p>
            <a:pPr>
              <a:buFont typeface="Arial" pitchFamily="34" charset="0"/>
              <a:buChar char="•"/>
            </a:pPr>
            <a:r>
              <a:rPr lang="fr-BE" sz="1200" baseline="0" noProof="0" dirty="0">
                <a:latin typeface="Times New Roman" pitchFamily="18" charset="0"/>
                <a:cs typeface="Times New Roman" pitchFamily="18" charset="0"/>
              </a:rPr>
              <a:t> </a:t>
            </a:r>
            <a:r>
              <a:rPr lang="fr-BE" sz="1200" baseline="0" noProof="0" dirty="0" err="1">
                <a:latin typeface="Times New Roman" pitchFamily="18" charset="0"/>
                <a:cs typeface="Times New Roman" pitchFamily="18" charset="0"/>
              </a:rPr>
              <a:t>Implementation</a:t>
            </a:r>
            <a:r>
              <a:rPr lang="fr-BE" sz="1200" baseline="0" noProof="0" dirty="0">
                <a:latin typeface="Times New Roman" pitchFamily="18" charset="0"/>
                <a:cs typeface="Times New Roman" pitchFamily="18" charset="0"/>
              </a:rPr>
              <a:t> </a:t>
            </a:r>
            <a:r>
              <a:rPr lang="fr-BE" sz="1200" baseline="0" noProof="0" dirty="0" err="1">
                <a:latin typeface="Times New Roman" pitchFamily="18" charset="0"/>
                <a:cs typeface="Times New Roman" pitchFamily="18" charset="0"/>
              </a:rPr>
              <a:t>is</a:t>
            </a:r>
            <a:r>
              <a:rPr lang="fr-BE" sz="1200" baseline="0" noProof="0" dirty="0">
                <a:latin typeface="Times New Roman" pitchFamily="18" charset="0"/>
                <a:cs typeface="Times New Roman" pitchFamily="18" charset="0"/>
              </a:rPr>
              <a:t> </a:t>
            </a:r>
            <a:r>
              <a:rPr lang="fr-BE" sz="1200" baseline="0" noProof="0" dirty="0" err="1">
                <a:latin typeface="Times New Roman" pitchFamily="18" charset="0"/>
                <a:cs typeface="Times New Roman" pitchFamily="18" charset="0"/>
              </a:rPr>
              <a:t>done</a:t>
            </a:r>
            <a:r>
              <a:rPr lang="fr-BE" sz="1200" baseline="0" noProof="0" dirty="0">
                <a:latin typeface="Times New Roman" pitchFamily="18" charset="0"/>
                <a:cs typeface="Times New Roman" pitchFamily="18" charset="0"/>
              </a:rPr>
              <a:t> in the </a:t>
            </a:r>
            <a:r>
              <a:rPr lang="fr-BE" sz="1200" baseline="0" noProof="0" dirty="0" err="1">
                <a:latin typeface="Times New Roman" pitchFamily="18" charset="0"/>
                <a:cs typeface="Times New Roman" pitchFamily="18" charset="0"/>
              </a:rPr>
              <a:t>context</a:t>
            </a:r>
            <a:r>
              <a:rPr lang="fr-BE" sz="1200" baseline="0" noProof="0" dirty="0">
                <a:latin typeface="Times New Roman" pitchFamily="18" charset="0"/>
                <a:cs typeface="Times New Roman" pitchFamily="18" charset="0"/>
              </a:rPr>
              <a:t> of the new </a:t>
            </a:r>
            <a:r>
              <a:rPr lang="fr-BE" sz="1200" baseline="0" noProof="0" dirty="0" err="1">
                <a:latin typeface="Times New Roman" pitchFamily="18" charset="0"/>
                <a:cs typeface="Times New Roman" pitchFamily="18" charset="0"/>
              </a:rPr>
              <a:t>governance</a:t>
            </a:r>
            <a:r>
              <a:rPr lang="fr-BE" sz="1200" baseline="0" noProof="0" dirty="0">
                <a:latin typeface="Times New Roman" pitchFamily="18" charset="0"/>
                <a:cs typeface="Times New Roman" pitchFamily="18" charset="0"/>
              </a:rPr>
              <a:t> </a:t>
            </a:r>
            <a:r>
              <a:rPr lang="fr-BE" sz="1200" baseline="0" noProof="0" dirty="0" err="1">
                <a:latin typeface="Times New Roman" pitchFamily="18" charset="0"/>
                <a:cs typeface="Times New Roman" pitchFamily="18" charset="0"/>
              </a:rPr>
              <a:t>mechanisms</a:t>
            </a:r>
            <a:endParaRPr lang="fr-BE" sz="1200" baseline="0" noProof="0" dirty="0">
              <a:latin typeface="Times New Roman" pitchFamily="18" charset="0"/>
              <a:cs typeface="Times New Roman" pitchFamily="18" charset="0"/>
            </a:endParaRPr>
          </a:p>
          <a:p>
            <a:pPr>
              <a:buFont typeface="Arial" pitchFamily="34" charset="0"/>
              <a:buChar char="•"/>
            </a:pPr>
            <a:r>
              <a:rPr lang="fr-BE" sz="1200" baseline="0" noProof="0" dirty="0">
                <a:latin typeface="Times New Roman" pitchFamily="18" charset="0"/>
                <a:cs typeface="Times New Roman" pitchFamily="18" charset="0"/>
              </a:rPr>
              <a:t> Monitoring </a:t>
            </a:r>
            <a:r>
              <a:rPr lang="fr-BE" sz="1200" baseline="0" noProof="0" dirty="0" err="1">
                <a:latin typeface="Times New Roman" pitchFamily="18" charset="0"/>
                <a:cs typeface="Times New Roman" pitchFamily="18" charset="0"/>
              </a:rPr>
              <a:t>is</a:t>
            </a:r>
            <a:r>
              <a:rPr lang="fr-BE" sz="1200" baseline="0" noProof="0" dirty="0">
                <a:latin typeface="Times New Roman" pitchFamily="18" charset="0"/>
                <a:cs typeface="Times New Roman" pitchFamily="18" charset="0"/>
              </a:rPr>
              <a:t> a </a:t>
            </a:r>
            <a:r>
              <a:rPr lang="fr-BE" sz="1200" u="sng" baseline="0" noProof="0" dirty="0" err="1">
                <a:latin typeface="Times New Roman" pitchFamily="18" charset="0"/>
                <a:cs typeface="Times New Roman" pitchFamily="18" charset="0"/>
              </a:rPr>
              <a:t>continuous</a:t>
            </a:r>
            <a:r>
              <a:rPr lang="fr-BE" sz="1200" baseline="0" noProof="0" dirty="0">
                <a:latin typeface="Times New Roman" pitchFamily="18" charset="0"/>
                <a:cs typeface="Times New Roman" pitchFamily="18" charset="0"/>
              </a:rPr>
              <a:t> process, of </a:t>
            </a:r>
            <a:r>
              <a:rPr lang="fr-BE" sz="1200" baseline="0" noProof="0" dirty="0" err="1">
                <a:latin typeface="Times New Roman" pitchFamily="18" charset="0"/>
                <a:cs typeface="Times New Roman" pitchFamily="18" charset="0"/>
              </a:rPr>
              <a:t>which</a:t>
            </a:r>
            <a:r>
              <a:rPr lang="fr-BE" sz="1200" baseline="0" noProof="0" dirty="0">
                <a:latin typeface="Times New Roman" pitchFamily="18" charset="0"/>
                <a:cs typeface="Times New Roman" pitchFamily="18" charset="0"/>
              </a:rPr>
              <a:t> the </a:t>
            </a:r>
            <a:r>
              <a:rPr lang="fr-BE" sz="1200" baseline="0" noProof="0" dirty="0" err="1">
                <a:latin typeface="Times New Roman" pitchFamily="18" charset="0"/>
                <a:cs typeface="Times New Roman" pitchFamily="18" charset="0"/>
              </a:rPr>
              <a:t>policy</a:t>
            </a:r>
            <a:r>
              <a:rPr lang="fr-BE" sz="1200" baseline="0" noProof="0" dirty="0">
                <a:latin typeface="Times New Roman" pitchFamily="18" charset="0"/>
                <a:cs typeface="Times New Roman" pitchFamily="18" charset="0"/>
              </a:rPr>
              <a:t> dialogue </a:t>
            </a:r>
            <a:r>
              <a:rPr lang="fr-BE" sz="1200" baseline="0" noProof="0" dirty="0" err="1">
                <a:latin typeface="Times New Roman" pitchFamily="18" charset="0"/>
                <a:cs typeface="Times New Roman" pitchFamily="18" charset="0"/>
              </a:rPr>
              <a:t>is</a:t>
            </a:r>
            <a:r>
              <a:rPr lang="fr-BE" sz="1200" baseline="0" noProof="0" dirty="0">
                <a:latin typeface="Times New Roman" pitchFamily="18" charset="0"/>
                <a:cs typeface="Times New Roman" pitchFamily="18" charset="0"/>
              </a:rPr>
              <a:t> a key component. </a:t>
            </a:r>
          </a:p>
          <a:p>
            <a:pPr>
              <a:buFont typeface="Arial" pitchFamily="34" charset="0"/>
              <a:buChar char="•"/>
            </a:pPr>
            <a:r>
              <a:rPr lang="fr-BE" sz="1200" baseline="0" noProof="0" dirty="0">
                <a:latin typeface="Times New Roman" pitchFamily="18" charset="0"/>
                <a:cs typeface="Times New Roman" pitchFamily="18" charset="0"/>
              </a:rPr>
              <a:t> </a:t>
            </a:r>
            <a:r>
              <a:rPr lang="fr-BE" sz="1200" baseline="0" noProof="0" dirty="0" err="1">
                <a:latin typeface="Times New Roman" pitchFamily="18" charset="0"/>
                <a:cs typeface="Times New Roman" pitchFamily="18" charset="0"/>
              </a:rPr>
              <a:t>Capacity</a:t>
            </a:r>
            <a:r>
              <a:rPr lang="fr-BE" sz="1200" baseline="0" noProof="0" dirty="0">
                <a:latin typeface="Times New Roman" pitchFamily="18" charset="0"/>
                <a:cs typeface="Times New Roman" pitchFamily="18" charset="0"/>
              </a:rPr>
              <a:t> </a:t>
            </a:r>
            <a:r>
              <a:rPr lang="fr-BE" sz="1200" baseline="0" noProof="0" dirty="0" err="1">
                <a:latin typeface="Times New Roman" pitchFamily="18" charset="0"/>
                <a:cs typeface="Times New Roman" pitchFamily="18" charset="0"/>
              </a:rPr>
              <a:t>development</a:t>
            </a:r>
            <a:r>
              <a:rPr lang="fr-BE" sz="1200" baseline="0" noProof="0" dirty="0">
                <a:latin typeface="Times New Roman" pitchFamily="18" charset="0"/>
                <a:cs typeface="Times New Roman" pitchFamily="18" charset="0"/>
              </a:rPr>
              <a:t> needs must </a:t>
            </a:r>
            <a:r>
              <a:rPr lang="fr-BE" sz="1200" baseline="0" noProof="0" dirty="0" err="1">
                <a:latin typeface="Times New Roman" pitchFamily="18" charset="0"/>
                <a:cs typeface="Times New Roman" pitchFamily="18" charset="0"/>
              </a:rPr>
              <a:t>be</a:t>
            </a:r>
            <a:r>
              <a:rPr lang="fr-BE" sz="1200" baseline="0" noProof="0" dirty="0">
                <a:latin typeface="Times New Roman" pitchFamily="18" charset="0"/>
                <a:cs typeface="Times New Roman" pitchFamily="18" charset="0"/>
              </a:rPr>
              <a:t> </a:t>
            </a:r>
            <a:r>
              <a:rPr lang="fr-BE" sz="1200" baseline="0" noProof="0" dirty="0" err="1">
                <a:latin typeface="Times New Roman" pitchFamily="18" charset="0"/>
                <a:cs typeface="Times New Roman" pitchFamily="18" charset="0"/>
              </a:rPr>
              <a:t>assessed</a:t>
            </a:r>
            <a:r>
              <a:rPr lang="fr-BE" sz="1200" baseline="0" noProof="0" dirty="0">
                <a:latin typeface="Times New Roman" pitchFamily="18" charset="0"/>
                <a:cs typeface="Times New Roman" pitchFamily="18" charset="0"/>
              </a:rPr>
              <a:t> </a:t>
            </a:r>
            <a:r>
              <a:rPr lang="fr-BE" sz="1200" baseline="0" noProof="0" dirty="0" err="1">
                <a:latin typeface="Times New Roman" pitchFamily="18" charset="0"/>
                <a:cs typeface="Times New Roman" pitchFamily="18" charset="0"/>
              </a:rPr>
              <a:t>conctinuously</a:t>
            </a:r>
            <a:r>
              <a:rPr lang="fr-BE" sz="1200" baseline="0" noProof="0" dirty="0">
                <a:latin typeface="Times New Roman" pitchFamily="18" charset="0"/>
                <a:cs typeface="Times New Roman" pitchFamily="18" charset="0"/>
              </a:rPr>
              <a:t> as </a:t>
            </a:r>
            <a:r>
              <a:rPr lang="fr-BE" sz="1200" baseline="0" noProof="0" dirty="0" err="1">
                <a:latin typeface="Times New Roman" pitchFamily="18" charset="0"/>
                <a:cs typeface="Times New Roman" pitchFamily="18" charset="0"/>
              </a:rPr>
              <a:t>they</a:t>
            </a:r>
            <a:r>
              <a:rPr lang="fr-BE" sz="1200" baseline="0" noProof="0" dirty="0">
                <a:latin typeface="Times New Roman" pitchFamily="18" charset="0"/>
                <a:cs typeface="Times New Roman" pitchFamily="18" charset="0"/>
              </a:rPr>
              <a:t> are a major </a:t>
            </a:r>
            <a:r>
              <a:rPr lang="fr-BE" sz="1200" baseline="0" noProof="0" dirty="0" err="1">
                <a:latin typeface="Times New Roman" pitchFamily="18" charset="0"/>
                <a:cs typeface="Times New Roman" pitchFamily="18" charset="0"/>
              </a:rPr>
              <a:t>constraint</a:t>
            </a:r>
            <a:r>
              <a:rPr lang="fr-BE" sz="1200" baseline="0" noProof="0" dirty="0">
                <a:latin typeface="Times New Roman" pitchFamily="18" charset="0"/>
                <a:cs typeface="Times New Roman" pitchFamily="18" charset="0"/>
              </a:rPr>
              <a:t> to the </a:t>
            </a:r>
            <a:r>
              <a:rPr lang="fr-BE" sz="1200" baseline="0" noProof="0" dirty="0" err="1">
                <a:latin typeface="Times New Roman" pitchFamily="18" charset="0"/>
                <a:cs typeface="Times New Roman" pitchFamily="18" charset="0"/>
              </a:rPr>
              <a:t>achievements</a:t>
            </a:r>
            <a:r>
              <a:rPr lang="fr-BE" sz="1200" baseline="0" noProof="0" dirty="0">
                <a:latin typeface="Times New Roman" pitchFamily="18" charset="0"/>
                <a:cs typeface="Times New Roman" pitchFamily="18" charset="0"/>
              </a:rPr>
              <a:t> of the objectives of the </a:t>
            </a:r>
            <a:r>
              <a:rPr lang="fr-BE" sz="1200" baseline="0" noProof="0" dirty="0" err="1">
                <a:latin typeface="Times New Roman" pitchFamily="18" charset="0"/>
                <a:cs typeface="Times New Roman" pitchFamily="18" charset="0"/>
              </a:rPr>
              <a:t>government</a:t>
            </a:r>
            <a:r>
              <a:rPr lang="fr-BE" sz="1200" baseline="0" noProof="0" dirty="0">
                <a:latin typeface="Times New Roman" pitchFamily="18" charset="0"/>
                <a:cs typeface="Times New Roman" pitchFamily="18" charset="0"/>
              </a:rPr>
              <a:t> </a:t>
            </a:r>
            <a:r>
              <a:rPr lang="fr-BE" sz="1200" baseline="0" noProof="0" dirty="0" err="1">
                <a:latin typeface="Times New Roman" pitchFamily="18" charset="0"/>
                <a:cs typeface="Times New Roman" pitchFamily="18" charset="0"/>
              </a:rPr>
              <a:t>policy</a:t>
            </a:r>
            <a:r>
              <a:rPr lang="fr-BE" sz="1200" baseline="0" noProof="0" dirty="0">
                <a:latin typeface="Times New Roman" pitchFamily="18" charset="0"/>
                <a:cs typeface="Times New Roman" pitchFamily="18" charset="0"/>
              </a:rPr>
              <a:t> and the BS programme </a:t>
            </a:r>
            <a:r>
              <a:rPr lang="fr-BE" sz="1200" baseline="0" noProof="0" dirty="0" err="1">
                <a:latin typeface="Times New Roman" pitchFamily="18" charset="0"/>
                <a:cs typeface="Times New Roman" pitchFamily="18" charset="0"/>
              </a:rPr>
              <a:t>supporting</a:t>
            </a:r>
            <a:r>
              <a:rPr lang="fr-BE" sz="1200" baseline="0" noProof="0" dirty="0">
                <a:latin typeface="Times New Roman" pitchFamily="18" charset="0"/>
                <a:cs typeface="Times New Roman" pitchFamily="18" charset="0"/>
              </a:rPr>
              <a:t> </a:t>
            </a:r>
            <a:r>
              <a:rPr lang="fr-BE" sz="1200" baseline="0" noProof="0" dirty="0" err="1">
                <a:latin typeface="Times New Roman" pitchFamily="18" charset="0"/>
                <a:cs typeface="Times New Roman" pitchFamily="18" charset="0"/>
              </a:rPr>
              <a:t>it</a:t>
            </a:r>
            <a:r>
              <a:rPr lang="fr-BE" sz="1200" baseline="0" noProof="0" dirty="0">
                <a:latin typeface="Times New Roman" pitchFamily="18" charset="0"/>
                <a:cs typeface="Times New Roman" pitchFamily="18" charset="0"/>
              </a:rPr>
              <a:t>.</a:t>
            </a:r>
          </a:p>
          <a:p>
            <a:pPr>
              <a:buFont typeface="Arial" pitchFamily="34" charset="0"/>
              <a:buChar char="•"/>
            </a:pPr>
            <a:r>
              <a:rPr lang="fr-BE" sz="1200" baseline="0" noProof="0" dirty="0">
                <a:latin typeface="Times New Roman" pitchFamily="18" charset="0"/>
                <a:cs typeface="Times New Roman" pitchFamily="18" charset="0"/>
              </a:rPr>
              <a:t> </a:t>
            </a:r>
          </a:p>
          <a:p>
            <a:endParaRPr lang="en-GB" noProof="0" dirty="0">
              <a:latin typeface="Times New Roman" pitchFamily="18" charset="0"/>
              <a:cs typeface="Times New Roman" pitchFamily="18"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a:t>
            </a:fld>
            <a:endParaRPr lang="en-GB"/>
          </a:p>
        </p:txBody>
      </p:sp>
    </p:spTree>
    <p:extLst>
      <p:ext uri="{BB962C8B-B14F-4D97-AF65-F5344CB8AC3E}">
        <p14:creationId xmlns:p14="http://schemas.microsoft.com/office/powerpoint/2010/main" val="499208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lnSpc>
                <a:spcPct val="80000"/>
              </a:lnSpc>
            </a:pPr>
            <a:r>
              <a:rPr lang="fr-BE" sz="1000" dirty="0">
                <a:latin typeface="Calibri"/>
                <a:cs typeface="Calibri"/>
              </a:rPr>
              <a:t>The slide </a:t>
            </a:r>
            <a:r>
              <a:rPr lang="fr-BE" sz="1000" dirty="0" err="1">
                <a:latin typeface="Calibri"/>
                <a:cs typeface="Calibri"/>
              </a:rPr>
              <a:t>was</a:t>
            </a:r>
            <a:r>
              <a:rPr lang="fr-BE" sz="1000" dirty="0">
                <a:latin typeface="Calibri"/>
                <a:cs typeface="Calibri"/>
              </a:rPr>
              <a:t> </a:t>
            </a:r>
            <a:r>
              <a:rPr lang="fr-BE" sz="1000" dirty="0" err="1">
                <a:latin typeface="Calibri"/>
                <a:cs typeface="Calibri"/>
              </a:rPr>
              <a:t>already</a:t>
            </a:r>
            <a:r>
              <a:rPr lang="fr-BE" sz="1000" dirty="0">
                <a:latin typeface="Calibri"/>
                <a:cs typeface="Calibri"/>
              </a:rPr>
              <a:t> </a:t>
            </a:r>
            <a:r>
              <a:rPr lang="fr-BE" sz="1000" dirty="0" err="1">
                <a:latin typeface="Calibri"/>
                <a:cs typeface="Calibri"/>
              </a:rPr>
              <a:t>presented</a:t>
            </a:r>
            <a:r>
              <a:rPr lang="fr-BE" sz="1000" dirty="0">
                <a:latin typeface="Calibri"/>
                <a:cs typeface="Calibri"/>
              </a:rPr>
              <a:t> in Module</a:t>
            </a:r>
            <a:r>
              <a:rPr lang="fr-BE" sz="1000" baseline="0" dirty="0">
                <a:latin typeface="Calibri"/>
                <a:cs typeface="Calibri"/>
              </a:rPr>
              <a:t> 1.3 on basic concepts </a:t>
            </a:r>
            <a:r>
              <a:rPr lang="fr-BE" sz="1000" baseline="0" dirty="0" err="1">
                <a:latin typeface="Calibri"/>
                <a:cs typeface="Calibri"/>
              </a:rPr>
              <a:t>so</a:t>
            </a:r>
            <a:r>
              <a:rPr lang="fr-BE" sz="1000" baseline="0" dirty="0">
                <a:latin typeface="Calibri"/>
                <a:cs typeface="Calibri"/>
              </a:rPr>
              <a:t> </a:t>
            </a:r>
            <a:r>
              <a:rPr lang="fr-BE" sz="1000" baseline="0" dirty="0" err="1">
                <a:latin typeface="Calibri"/>
                <a:cs typeface="Calibri"/>
              </a:rPr>
              <a:t>here</a:t>
            </a:r>
            <a:r>
              <a:rPr lang="fr-BE" sz="1000" baseline="0" dirty="0">
                <a:latin typeface="Calibri"/>
                <a:cs typeface="Calibri"/>
              </a:rPr>
              <a:t> </a:t>
            </a:r>
            <a:r>
              <a:rPr lang="fr-BE" sz="1000" baseline="0" dirty="0" err="1">
                <a:latin typeface="Calibri"/>
                <a:cs typeface="Calibri"/>
              </a:rPr>
              <a:t>just</a:t>
            </a:r>
            <a:r>
              <a:rPr lang="fr-BE" sz="1000" baseline="0" dirty="0">
                <a:latin typeface="Calibri"/>
                <a:cs typeface="Calibri"/>
              </a:rPr>
              <a:t> a </a:t>
            </a:r>
            <a:r>
              <a:rPr lang="fr-BE" sz="1000" baseline="0" dirty="0" err="1">
                <a:latin typeface="Calibri"/>
                <a:cs typeface="Calibri"/>
              </a:rPr>
              <a:t>reminder</a:t>
            </a:r>
            <a:r>
              <a:rPr lang="fr-BE" sz="1000" baseline="0" dirty="0">
                <a:latin typeface="Calibri"/>
                <a:cs typeface="Calibri"/>
              </a:rPr>
              <a:t>:</a:t>
            </a:r>
          </a:p>
          <a:p>
            <a:pPr marL="342900" marR="0" lvl="0" indent="-342900" algn="l" defTabSz="457200" rtl="0" eaLnBrk="1" fontAlgn="base" latinLnBrk="0" hangingPunct="1">
              <a:lnSpc>
                <a:spcPct val="110000"/>
              </a:lnSpc>
              <a:spcBef>
                <a:spcPct val="20000"/>
              </a:spcBef>
              <a:spcAft>
                <a:spcPts val="600"/>
              </a:spcAft>
              <a:buClrTx/>
              <a:buSzTx/>
              <a:buFont typeface="Wingdings" charset="2"/>
              <a:buChar char="u"/>
              <a:tabLst/>
              <a:defRPr/>
            </a:pPr>
            <a:r>
              <a:rPr kumimoji="0" lang="en-GB" sz="1000" b="1" i="0" u="none" strike="noStrike" kern="1200" cap="none" spc="0" normalizeH="0" baseline="0" noProof="0" dirty="0">
                <a:ln>
                  <a:noFill/>
                </a:ln>
                <a:solidFill>
                  <a:schemeClr val="accent6"/>
                </a:solidFill>
                <a:effectLst/>
                <a:uLnTx/>
                <a:uFillTx/>
                <a:latin typeface="Calibri"/>
                <a:ea typeface="ＭＳ Ｐゴシック"/>
                <a:cs typeface="Calibri"/>
              </a:rPr>
              <a:t>Capacity development measures </a:t>
            </a:r>
            <a:r>
              <a:rPr kumimoji="0" lang="en-GB" sz="1000" b="0" i="0" u="none" strike="noStrike" kern="1200" cap="none" spc="0" normalizeH="0" baseline="0" noProof="0" dirty="0">
                <a:ln>
                  <a:noFill/>
                </a:ln>
                <a:solidFill>
                  <a:schemeClr val="accent6"/>
                </a:solidFill>
                <a:effectLst/>
                <a:uLnTx/>
                <a:uFillTx/>
                <a:latin typeface="Calibri"/>
                <a:ea typeface="ＭＳ Ｐゴシック"/>
                <a:cs typeface="Calibri"/>
              </a:rPr>
              <a:t>(technical assistance and other forms of capacity building, including </a:t>
            </a:r>
            <a:r>
              <a:rPr kumimoji="0" lang="en-GB" sz="1000" b="0" i="0" u="none" strike="noStrike" kern="1200" cap="none" spc="0" normalizeH="0" baseline="0" noProof="0" dirty="0" err="1">
                <a:ln>
                  <a:noFill/>
                </a:ln>
                <a:solidFill>
                  <a:schemeClr val="accent6"/>
                </a:solidFill>
                <a:effectLst/>
                <a:uLnTx/>
                <a:uFillTx/>
                <a:latin typeface="Calibri"/>
                <a:ea typeface="ＭＳ Ｐゴシック"/>
                <a:cs typeface="Calibri"/>
              </a:rPr>
              <a:t>twinnings</a:t>
            </a:r>
            <a:r>
              <a:rPr kumimoji="0" lang="en-GB" sz="1000" b="0" i="0" u="none" strike="noStrike" kern="1200" cap="none" spc="0" normalizeH="0" baseline="0" noProof="0" dirty="0">
                <a:ln>
                  <a:noFill/>
                </a:ln>
                <a:solidFill>
                  <a:schemeClr val="accent6"/>
                </a:solidFill>
                <a:effectLst/>
                <a:uLnTx/>
                <a:uFillTx/>
                <a:latin typeface="Calibri"/>
                <a:ea typeface="ＭＳ Ｐゴシック"/>
                <a:cs typeface="Calibri"/>
              </a:rPr>
              <a:t>, and, whenever appropriate, supplies and works) aimed at strengthening the capacity of the </a:t>
            </a:r>
            <a:r>
              <a:rPr kumimoji="0" lang="en-GB" sz="1000" b="1" i="0" u="none" strike="noStrike" kern="1200" cap="none" spc="0" normalizeH="0" baseline="0" noProof="0" dirty="0">
                <a:ln>
                  <a:noFill/>
                </a:ln>
                <a:solidFill>
                  <a:schemeClr val="accent6"/>
                </a:solidFill>
                <a:effectLst/>
                <a:uLnTx/>
                <a:uFillTx/>
                <a:latin typeface="Calibri"/>
                <a:ea typeface="ＭＳ Ｐゴシック"/>
                <a:cs typeface="Calibri"/>
              </a:rPr>
              <a:t>public institutions </a:t>
            </a:r>
            <a:r>
              <a:rPr kumimoji="0" lang="en-GB" sz="1000" b="0" i="0" u="none" strike="noStrike" kern="1200" cap="none" spc="0" normalizeH="0" baseline="0" noProof="0" dirty="0">
                <a:ln>
                  <a:noFill/>
                </a:ln>
                <a:solidFill>
                  <a:schemeClr val="accent6"/>
                </a:solidFill>
                <a:effectLst/>
                <a:uLnTx/>
                <a:uFillTx/>
                <a:latin typeface="Calibri"/>
                <a:ea typeface="ＭＳ Ｐゴシック"/>
                <a:cs typeface="Calibri"/>
              </a:rPr>
              <a:t>to coordinate, implement, monitor, evaluate and communicate the public policy in question or related aspects (e.g. public finance management or macroeconomic reforms);</a:t>
            </a:r>
          </a:p>
          <a:p>
            <a:pPr marL="342900" marR="0" lvl="0" indent="-342900" algn="l" defTabSz="457200" rtl="0" eaLnBrk="1" fontAlgn="base" latinLnBrk="0" hangingPunct="1">
              <a:lnSpc>
                <a:spcPct val="110000"/>
              </a:lnSpc>
              <a:spcBef>
                <a:spcPct val="20000"/>
              </a:spcBef>
              <a:spcAft>
                <a:spcPts val="600"/>
              </a:spcAft>
              <a:buClrTx/>
              <a:buSzTx/>
              <a:buFont typeface="Wingdings" charset="2"/>
              <a:buChar char="u"/>
              <a:tabLst/>
              <a:defRPr/>
            </a:pPr>
            <a:r>
              <a:rPr kumimoji="0" lang="en-GB" sz="1000" b="1" i="0" u="none" strike="noStrike" kern="1200" cap="none" spc="0" normalizeH="0" baseline="0" noProof="0" dirty="0">
                <a:ln>
                  <a:noFill/>
                </a:ln>
                <a:solidFill>
                  <a:schemeClr val="accent6"/>
                </a:solidFill>
                <a:effectLst/>
                <a:uLnTx/>
                <a:uFillTx/>
                <a:latin typeface="Calibri"/>
                <a:ea typeface="ＭＳ Ｐゴシック"/>
                <a:cs typeface="Calibri"/>
              </a:rPr>
              <a:t>Capacity development measures</a:t>
            </a:r>
            <a:r>
              <a:rPr kumimoji="0" lang="en-GB" sz="1000" b="0" i="0" u="none" strike="noStrike" kern="1200" cap="none" spc="0" normalizeH="0" baseline="0" noProof="0" dirty="0">
                <a:ln>
                  <a:noFill/>
                </a:ln>
                <a:solidFill>
                  <a:schemeClr val="accent6"/>
                </a:solidFill>
                <a:effectLst/>
                <a:uLnTx/>
                <a:uFillTx/>
                <a:latin typeface="Calibri"/>
                <a:ea typeface="ＭＳ Ｐゴシック"/>
                <a:cs typeface="Calibri"/>
              </a:rPr>
              <a:t> aimed at strengthening the capacity of </a:t>
            </a:r>
            <a:r>
              <a:rPr kumimoji="0" lang="en-GB" sz="1000" b="1" i="0" u="none" strike="noStrike" kern="1200" cap="none" spc="0" normalizeH="0" baseline="0" noProof="0" dirty="0">
                <a:ln>
                  <a:noFill/>
                </a:ln>
                <a:solidFill>
                  <a:schemeClr val="accent6"/>
                </a:solidFill>
                <a:effectLst/>
                <a:uLnTx/>
                <a:uFillTx/>
                <a:latin typeface="Calibri"/>
                <a:ea typeface="ＭＳ Ｐゴシック"/>
                <a:cs typeface="Calibri"/>
              </a:rPr>
              <a:t>civil society </a:t>
            </a:r>
            <a:r>
              <a:rPr kumimoji="0" lang="en-GB" sz="1000" b="0" i="0" u="none" strike="noStrike" kern="1200" cap="none" spc="0" normalizeH="0" baseline="0" noProof="0" dirty="0">
                <a:ln>
                  <a:noFill/>
                </a:ln>
                <a:solidFill>
                  <a:schemeClr val="accent6"/>
                </a:solidFill>
                <a:effectLst/>
                <a:uLnTx/>
                <a:uFillTx/>
                <a:latin typeface="Calibri"/>
                <a:ea typeface="ＭＳ Ｐゴシック"/>
                <a:cs typeface="Calibri"/>
              </a:rPr>
              <a:t>to contribute to the implementation and monitoring of public policies and/or grants to </a:t>
            </a:r>
            <a:r>
              <a:rPr kumimoji="0" lang="en-GB" sz="1000" b="1" i="0" u="none" strike="noStrike" kern="1200" cap="none" spc="0" normalizeH="0" baseline="0" noProof="0" dirty="0">
                <a:ln>
                  <a:noFill/>
                </a:ln>
                <a:solidFill>
                  <a:schemeClr val="accent6"/>
                </a:solidFill>
                <a:effectLst/>
                <a:uLnTx/>
                <a:uFillTx/>
                <a:latin typeface="Calibri"/>
                <a:ea typeface="ＭＳ Ｐゴシック"/>
                <a:cs typeface="Calibri"/>
              </a:rPr>
              <a:t>civil society organisations </a:t>
            </a:r>
            <a:r>
              <a:rPr kumimoji="0" lang="en-GB" sz="1000" b="0" i="0" u="none" strike="noStrike" kern="1200" cap="none" spc="0" normalizeH="0" baseline="0" noProof="0" dirty="0">
                <a:ln>
                  <a:noFill/>
                </a:ln>
                <a:solidFill>
                  <a:schemeClr val="accent6"/>
                </a:solidFill>
                <a:effectLst/>
                <a:uLnTx/>
                <a:uFillTx/>
                <a:latin typeface="Calibri"/>
                <a:ea typeface="ＭＳ Ｐゴシック"/>
                <a:cs typeface="Calibri"/>
              </a:rPr>
              <a:t>to promote their involvement in oversight functions;</a:t>
            </a:r>
          </a:p>
          <a:p>
            <a:pPr marL="342900" marR="0" lvl="0" indent="-342900" algn="l" defTabSz="457200" rtl="0" eaLnBrk="1" fontAlgn="base" latinLnBrk="0" hangingPunct="1">
              <a:lnSpc>
                <a:spcPct val="110000"/>
              </a:lnSpc>
              <a:spcBef>
                <a:spcPct val="20000"/>
              </a:spcBef>
              <a:spcAft>
                <a:spcPts val="600"/>
              </a:spcAft>
              <a:buClrTx/>
              <a:buSzTx/>
              <a:buFont typeface="Wingdings" charset="2"/>
              <a:buChar char="u"/>
              <a:tabLst/>
              <a:defRPr/>
            </a:pPr>
            <a:r>
              <a:rPr kumimoji="0" lang="en-GB" sz="1000" b="1" i="0" u="none" strike="noStrike" kern="1200" cap="none" spc="0" normalizeH="0" baseline="0" noProof="0" dirty="0">
                <a:ln>
                  <a:noFill/>
                </a:ln>
                <a:solidFill>
                  <a:schemeClr val="accent6"/>
                </a:solidFill>
                <a:effectLst/>
                <a:uLnTx/>
                <a:uFillTx/>
                <a:latin typeface="Calibri"/>
                <a:ea typeface="ＭＳ Ｐゴシック"/>
                <a:cs typeface="Calibri"/>
              </a:rPr>
              <a:t>Technical assistance</a:t>
            </a:r>
            <a:r>
              <a:rPr kumimoji="0" lang="en-GB" sz="1000" b="0" i="0" u="none" strike="noStrike" kern="1200" cap="none" spc="0" normalizeH="0" baseline="0" noProof="0" dirty="0">
                <a:ln>
                  <a:noFill/>
                </a:ln>
                <a:solidFill>
                  <a:schemeClr val="accent6"/>
                </a:solidFill>
                <a:effectLst/>
                <a:uLnTx/>
                <a:uFillTx/>
                <a:latin typeface="Calibri"/>
                <a:ea typeface="ＭＳ Ｐゴシック"/>
                <a:cs typeface="Calibri"/>
              </a:rPr>
              <a:t> to support the monitoring or the evaluation of the </a:t>
            </a:r>
            <a:r>
              <a:rPr kumimoji="0" lang="en-GB" sz="1000" b="1" i="0" u="none" strike="noStrike" kern="1200" cap="none" spc="0" normalizeH="0" baseline="0" noProof="0" dirty="0">
                <a:ln>
                  <a:noFill/>
                </a:ln>
                <a:solidFill>
                  <a:schemeClr val="accent6"/>
                </a:solidFill>
                <a:effectLst/>
                <a:uLnTx/>
                <a:uFillTx/>
                <a:latin typeface="Calibri"/>
                <a:ea typeface="ＭＳ Ｐゴシック"/>
                <a:cs typeface="Calibri"/>
              </a:rPr>
              <a:t>EU contract</a:t>
            </a:r>
            <a:r>
              <a:rPr kumimoji="0" lang="en-GB" sz="1000" b="0" i="0" u="none" strike="noStrike" kern="1200" cap="none" spc="0" normalizeH="0" baseline="0" noProof="0" dirty="0">
                <a:ln>
                  <a:noFill/>
                </a:ln>
                <a:solidFill>
                  <a:schemeClr val="accent6"/>
                </a:solidFill>
                <a:effectLst/>
                <a:uLnTx/>
                <a:uFillTx/>
                <a:latin typeface="Calibri"/>
                <a:ea typeface="ＭＳ Ｐゴシック"/>
                <a:cs typeface="Calibri"/>
              </a:rPr>
              <a:t>; and</a:t>
            </a:r>
          </a:p>
          <a:p>
            <a:pPr marL="342900" marR="0" lvl="0" indent="-342900" algn="l" defTabSz="457200" rtl="0" eaLnBrk="1" fontAlgn="base" latinLnBrk="0" hangingPunct="1">
              <a:lnSpc>
                <a:spcPct val="110000"/>
              </a:lnSpc>
              <a:spcBef>
                <a:spcPct val="20000"/>
              </a:spcBef>
              <a:spcAft>
                <a:spcPts val="600"/>
              </a:spcAft>
              <a:buClrTx/>
              <a:buSzTx/>
              <a:buFont typeface="Wingdings" charset="2"/>
              <a:buChar char="u"/>
              <a:tabLst/>
              <a:defRPr/>
            </a:pPr>
            <a:r>
              <a:rPr kumimoji="0" lang="en-GB" sz="1000" b="1" i="0" u="none" strike="noStrike" kern="1200" cap="none" spc="0" normalizeH="0" baseline="0" noProof="0" dirty="0">
                <a:ln>
                  <a:noFill/>
                </a:ln>
                <a:solidFill>
                  <a:schemeClr val="accent6"/>
                </a:solidFill>
                <a:effectLst/>
                <a:uLnTx/>
                <a:uFillTx/>
                <a:latin typeface="Calibri"/>
                <a:ea typeface="ＭＳ Ｐゴシック"/>
                <a:cs typeface="Calibri"/>
              </a:rPr>
              <a:t>Support </a:t>
            </a:r>
            <a:r>
              <a:rPr kumimoji="0" lang="en-GB" sz="1000" b="0" i="0" u="none" strike="noStrike" kern="1200" cap="none" spc="0" normalizeH="0" baseline="0" noProof="0" dirty="0">
                <a:ln>
                  <a:noFill/>
                </a:ln>
                <a:solidFill>
                  <a:schemeClr val="accent6"/>
                </a:solidFill>
                <a:effectLst/>
                <a:uLnTx/>
                <a:uFillTx/>
                <a:latin typeface="Calibri"/>
                <a:ea typeface="ＭＳ Ｐゴシック"/>
                <a:cs typeface="Calibri"/>
              </a:rPr>
              <a:t>for the design and implementation of a government-led </a:t>
            </a:r>
            <a:r>
              <a:rPr kumimoji="0" lang="en-GB" sz="1000" b="1" i="0" u="none" strike="noStrike" kern="1200" cap="none" spc="0" normalizeH="0" baseline="0" noProof="0" dirty="0">
                <a:ln>
                  <a:noFill/>
                </a:ln>
                <a:solidFill>
                  <a:schemeClr val="accent6"/>
                </a:solidFill>
                <a:effectLst/>
                <a:uLnTx/>
                <a:uFillTx/>
                <a:latin typeface="Calibri"/>
                <a:ea typeface="ＭＳ Ｐゴシック"/>
                <a:cs typeface="Calibri"/>
              </a:rPr>
              <a:t>visibility and communication strategy</a:t>
            </a:r>
            <a:endParaRPr lang="fr-BE" sz="1000" baseline="0" dirty="0">
              <a:latin typeface="Calibri"/>
              <a:cs typeface="Calibri"/>
            </a:endParaRPr>
          </a:p>
          <a:p>
            <a:pPr eaLnBrk="1" hangingPunct="1">
              <a:lnSpc>
                <a:spcPct val="80000"/>
              </a:lnSpc>
            </a:pPr>
            <a:endParaRPr lang="fr-BE" sz="1000" dirty="0">
              <a:latin typeface="Calibri"/>
              <a:cs typeface="Calibri"/>
            </a:endParaRPr>
          </a:p>
          <a:p>
            <a:pPr eaLnBrk="1" hangingPunct="1">
              <a:lnSpc>
                <a:spcPct val="80000"/>
              </a:lnSpc>
            </a:pPr>
            <a:r>
              <a:rPr lang="fr-BE" sz="1000" dirty="0">
                <a:latin typeface="Calibri"/>
                <a:cs typeface="Calibri"/>
              </a:rPr>
              <a:t>Very</a:t>
            </a:r>
            <a:r>
              <a:rPr lang="fr-BE" sz="1000" baseline="0" dirty="0">
                <a:latin typeface="Calibri"/>
                <a:cs typeface="Calibri"/>
              </a:rPr>
              <a:t> </a:t>
            </a:r>
            <a:r>
              <a:rPr lang="fr-BE" sz="1000" baseline="0" dirty="0" err="1">
                <a:latin typeface="Calibri"/>
                <a:cs typeface="Calibri"/>
              </a:rPr>
              <a:t>little</a:t>
            </a:r>
            <a:r>
              <a:rPr lang="fr-BE" sz="1000" baseline="0" dirty="0">
                <a:latin typeface="Calibri"/>
                <a:cs typeface="Calibri"/>
              </a:rPr>
              <a:t> </a:t>
            </a:r>
            <a:r>
              <a:rPr lang="fr-BE" sz="1000" baseline="0" dirty="0" err="1">
                <a:latin typeface="Calibri"/>
                <a:cs typeface="Calibri"/>
              </a:rPr>
              <a:t>is</a:t>
            </a:r>
            <a:r>
              <a:rPr lang="fr-BE" sz="1000" baseline="0" dirty="0">
                <a:latin typeface="Calibri"/>
                <a:cs typeface="Calibri"/>
              </a:rPr>
              <a:t> </a:t>
            </a:r>
            <a:r>
              <a:rPr lang="fr-BE" sz="1000" baseline="0" dirty="0" err="1">
                <a:latin typeface="Calibri"/>
                <a:cs typeface="Calibri"/>
              </a:rPr>
              <a:t>actually</a:t>
            </a:r>
            <a:r>
              <a:rPr lang="fr-BE" sz="1000" baseline="0" dirty="0">
                <a:latin typeface="Calibri"/>
                <a:cs typeface="Calibri"/>
              </a:rPr>
              <a:t> </a:t>
            </a:r>
            <a:r>
              <a:rPr lang="fr-BE" sz="1000" baseline="0" dirty="0" err="1">
                <a:latin typeface="Calibri"/>
                <a:cs typeface="Calibri"/>
              </a:rPr>
              <a:t>said</a:t>
            </a:r>
            <a:r>
              <a:rPr lang="fr-BE" sz="1000" baseline="0" dirty="0">
                <a:latin typeface="Calibri"/>
                <a:cs typeface="Calibri"/>
              </a:rPr>
              <a:t> in the guidelines about CB; </a:t>
            </a:r>
            <a:r>
              <a:rPr lang="fr-BE" sz="1000" baseline="0" dirty="0" err="1">
                <a:latin typeface="Calibri"/>
                <a:cs typeface="Calibri"/>
              </a:rPr>
              <a:t>it</a:t>
            </a:r>
            <a:r>
              <a:rPr lang="fr-BE" sz="1000" baseline="0" dirty="0">
                <a:latin typeface="Calibri"/>
                <a:cs typeface="Calibri"/>
              </a:rPr>
              <a:t> </a:t>
            </a:r>
            <a:r>
              <a:rPr lang="fr-BE" sz="1000" baseline="0" dirty="0" err="1">
                <a:latin typeface="Calibri"/>
                <a:cs typeface="Calibri"/>
              </a:rPr>
              <a:t>is</a:t>
            </a:r>
            <a:r>
              <a:rPr lang="fr-BE" sz="1000" baseline="0" dirty="0">
                <a:latin typeface="Calibri"/>
                <a:cs typeface="Calibri"/>
              </a:rPr>
              <a:t> </a:t>
            </a:r>
            <a:r>
              <a:rPr lang="fr-BE" sz="1000" baseline="0" dirty="0" err="1">
                <a:latin typeface="Calibri"/>
                <a:cs typeface="Calibri"/>
              </a:rPr>
              <a:t>mostly</a:t>
            </a:r>
            <a:r>
              <a:rPr lang="fr-BE" sz="1000" baseline="0" dirty="0">
                <a:latin typeface="Calibri"/>
                <a:cs typeface="Calibri"/>
              </a:rPr>
              <a:t> </a:t>
            </a:r>
            <a:r>
              <a:rPr lang="fr-BE" sz="1000" baseline="0" dirty="0" err="1">
                <a:latin typeface="Calibri"/>
                <a:cs typeface="Calibri"/>
              </a:rPr>
              <a:t>scattered</a:t>
            </a:r>
            <a:r>
              <a:rPr lang="fr-BE" sz="1000" baseline="0" dirty="0">
                <a:latin typeface="Calibri"/>
                <a:cs typeface="Calibri"/>
              </a:rPr>
              <a:t> </a:t>
            </a:r>
            <a:r>
              <a:rPr lang="fr-BE" sz="1000" baseline="0" dirty="0" err="1">
                <a:latin typeface="Calibri"/>
                <a:cs typeface="Calibri"/>
              </a:rPr>
              <a:t>around</a:t>
            </a:r>
            <a:r>
              <a:rPr lang="fr-BE" sz="1000" baseline="0" dirty="0">
                <a:latin typeface="Calibri"/>
                <a:cs typeface="Calibri"/>
              </a:rPr>
              <a:t> différent sections and </a:t>
            </a:r>
            <a:r>
              <a:rPr lang="fr-BE" sz="1000" baseline="0" dirty="0" err="1">
                <a:latin typeface="Calibri"/>
                <a:cs typeface="Calibri"/>
              </a:rPr>
              <a:t>chapters</a:t>
            </a:r>
            <a:r>
              <a:rPr lang="fr-BE" sz="1000" baseline="0" dirty="0">
                <a:latin typeface="Calibri"/>
                <a:cs typeface="Calibri"/>
              </a:rPr>
              <a:t>.</a:t>
            </a:r>
          </a:p>
          <a:p>
            <a:pPr eaLnBrk="1" hangingPunct="1">
              <a:lnSpc>
                <a:spcPct val="80000"/>
              </a:lnSpc>
            </a:pPr>
            <a:r>
              <a:rPr lang="en-GB" sz="1000" baseline="0" dirty="0">
                <a:latin typeface="Calibri"/>
                <a:cs typeface="Calibri"/>
              </a:rPr>
              <a:t>The slide is taken from the definition, Annex, page 69</a:t>
            </a:r>
            <a:endParaRPr lang="en-GB" sz="1000" kern="1200" dirty="0">
              <a:solidFill>
                <a:schemeClr val="tx1"/>
              </a:solidFill>
              <a:effectLst/>
              <a:latin typeface="Calibri"/>
              <a:ea typeface="ＭＳ Ｐゴシック" charset="0"/>
              <a:cs typeface="Calibri"/>
            </a:endParaRPr>
          </a:p>
          <a:p>
            <a:pPr eaLnBrk="1" hangingPunct="1">
              <a:lnSpc>
                <a:spcPct val="80000"/>
              </a:lnSpc>
            </a:pPr>
            <a:r>
              <a:rPr lang="fr-BE" sz="1000" dirty="0" err="1">
                <a:latin typeface="Calibri"/>
                <a:cs typeface="Calibri"/>
              </a:rPr>
              <a:t>Same</a:t>
            </a:r>
            <a:r>
              <a:rPr lang="fr-BE" sz="1000" dirty="0">
                <a:latin typeface="Calibri"/>
                <a:cs typeface="Calibri"/>
              </a:rPr>
              <a:t> story: </a:t>
            </a:r>
            <a:r>
              <a:rPr lang="fr-BE" sz="1000" dirty="0" err="1">
                <a:latin typeface="Calibri"/>
                <a:cs typeface="Calibri"/>
              </a:rPr>
              <a:t>this</a:t>
            </a:r>
            <a:r>
              <a:rPr lang="fr-BE" sz="1000" dirty="0">
                <a:latin typeface="Calibri"/>
                <a:cs typeface="Calibri"/>
              </a:rPr>
              <a:t> has been </a:t>
            </a:r>
            <a:r>
              <a:rPr lang="fr-BE" sz="1000" dirty="0" err="1">
                <a:latin typeface="Calibri"/>
                <a:cs typeface="Calibri"/>
              </a:rPr>
              <a:t>shown</a:t>
            </a:r>
            <a:r>
              <a:rPr lang="fr-BE" sz="1000" dirty="0">
                <a:latin typeface="Calibri"/>
                <a:cs typeface="Calibri"/>
              </a:rPr>
              <a:t> </a:t>
            </a:r>
            <a:r>
              <a:rPr lang="fr-BE" sz="1000" dirty="0" err="1">
                <a:latin typeface="Calibri"/>
                <a:cs typeface="Calibri"/>
              </a:rPr>
              <a:t>under</a:t>
            </a:r>
            <a:r>
              <a:rPr lang="fr-BE" sz="1000" dirty="0">
                <a:latin typeface="Calibri"/>
                <a:cs typeface="Calibri"/>
              </a:rPr>
              <a:t> basic concepts in module 1.3</a:t>
            </a:r>
          </a:p>
          <a:p>
            <a:pPr marL="927100" lvl="2" indent="-342900">
              <a:lnSpc>
                <a:spcPct val="120000"/>
              </a:lnSpc>
              <a:spcBef>
                <a:spcPts val="600"/>
              </a:spcBef>
              <a:spcAft>
                <a:spcPts val="600"/>
              </a:spcAft>
              <a:buClr>
                <a:schemeClr val="accent2"/>
              </a:buClr>
              <a:buFont typeface="Wingdings" charset="2"/>
              <a:buChar char="u"/>
            </a:pPr>
            <a:r>
              <a:rPr lang="en-GB" sz="1000" kern="1200" dirty="0">
                <a:solidFill>
                  <a:schemeClr val="tx1"/>
                </a:solidFill>
                <a:latin typeface="Calibri"/>
                <a:ea typeface="ＭＳ Ｐゴシック" charset="0"/>
                <a:cs typeface="Calibri"/>
              </a:rPr>
              <a:t>Promote effective, accountable and inclusive institutions</a:t>
            </a:r>
          </a:p>
          <a:p>
            <a:pPr marL="927100" lvl="2" indent="-342900">
              <a:lnSpc>
                <a:spcPct val="120000"/>
              </a:lnSpc>
              <a:spcBef>
                <a:spcPts val="600"/>
              </a:spcBef>
              <a:spcAft>
                <a:spcPts val="600"/>
              </a:spcAft>
              <a:buClr>
                <a:schemeClr val="accent2"/>
              </a:buClr>
              <a:buFont typeface="Wingdings" charset="2"/>
              <a:buChar char="u"/>
            </a:pPr>
            <a:r>
              <a:rPr lang="en-GB" sz="1000" kern="1200" dirty="0">
                <a:solidFill>
                  <a:schemeClr val="tx1"/>
                </a:solidFill>
                <a:latin typeface="Calibri"/>
                <a:ea typeface="ＭＳ Ｐゴシック" charset="0"/>
                <a:cs typeface="Calibri"/>
              </a:rPr>
              <a:t>Enhance Government capacity to design, implement, monitor, and evaluate policies and to deliver public services</a:t>
            </a:r>
          </a:p>
          <a:p>
            <a:pPr marL="927100" lvl="2" indent="-342900">
              <a:lnSpc>
                <a:spcPct val="120000"/>
              </a:lnSpc>
              <a:spcBef>
                <a:spcPts val="600"/>
              </a:spcBef>
              <a:spcAft>
                <a:spcPts val="600"/>
              </a:spcAft>
              <a:buClr>
                <a:schemeClr val="accent2"/>
              </a:buClr>
              <a:buFont typeface="Wingdings" charset="2"/>
              <a:buChar char="u"/>
            </a:pPr>
            <a:r>
              <a:rPr lang="en-GB" sz="1000" kern="1200" dirty="0">
                <a:solidFill>
                  <a:schemeClr val="tx1"/>
                </a:solidFill>
                <a:latin typeface="Calibri"/>
                <a:ea typeface="ＭＳ Ｐゴシック" charset="0"/>
                <a:cs typeface="Calibri"/>
              </a:rPr>
              <a:t>Promote the active engagement of all stakeholders in policy design, implementation and monitoring </a:t>
            </a:r>
          </a:p>
          <a:p>
            <a:pPr marL="927100" lvl="2" indent="-342900">
              <a:lnSpc>
                <a:spcPct val="120000"/>
              </a:lnSpc>
              <a:spcBef>
                <a:spcPts val="600"/>
              </a:spcBef>
              <a:spcAft>
                <a:spcPts val="600"/>
              </a:spcAft>
              <a:buClr>
                <a:schemeClr val="accent2"/>
              </a:buClr>
              <a:buFont typeface="Wingdings" charset="2"/>
              <a:buChar char="u"/>
            </a:pPr>
            <a:r>
              <a:rPr lang="en-GB" sz="1000" kern="1200" dirty="0">
                <a:solidFill>
                  <a:schemeClr val="tx1"/>
                </a:solidFill>
                <a:latin typeface="Calibri"/>
                <a:ea typeface="ＭＳ Ｐゴシック" charset="0"/>
                <a:cs typeface="Calibri"/>
              </a:rPr>
              <a:t>Strengthen the national monitoring and evaluation framework, including statistical system</a:t>
            </a:r>
          </a:p>
          <a:p>
            <a:pPr marL="927100" lvl="2" indent="-342900">
              <a:lnSpc>
                <a:spcPct val="120000"/>
              </a:lnSpc>
              <a:spcBef>
                <a:spcPts val="600"/>
              </a:spcBef>
              <a:spcAft>
                <a:spcPts val="600"/>
              </a:spcAft>
              <a:buClr>
                <a:schemeClr val="accent2"/>
              </a:buClr>
              <a:buFont typeface="Wingdings" charset="2"/>
              <a:buChar char="u"/>
            </a:pPr>
            <a:r>
              <a:rPr lang="en-GB" sz="1000" kern="1200" dirty="0">
                <a:solidFill>
                  <a:schemeClr val="tx1"/>
                </a:solidFill>
                <a:latin typeface="Calibri"/>
                <a:ea typeface="ＭＳ Ｐゴシック" charset="0"/>
                <a:cs typeface="Calibri"/>
              </a:rPr>
              <a:t>integrate gender equality measures in planning, budgeting and monitoring </a:t>
            </a:r>
          </a:p>
          <a:p>
            <a:pPr marL="927100" lvl="2" indent="-342900">
              <a:lnSpc>
                <a:spcPct val="120000"/>
              </a:lnSpc>
              <a:spcBef>
                <a:spcPts val="600"/>
              </a:spcBef>
              <a:spcAft>
                <a:spcPts val="600"/>
              </a:spcAft>
              <a:buClr>
                <a:schemeClr val="accent2"/>
              </a:buClr>
              <a:buFont typeface="Wingdings" charset="2"/>
              <a:buChar char="u"/>
            </a:pPr>
            <a:r>
              <a:rPr lang="en-GB" sz="1000" kern="1200" dirty="0">
                <a:solidFill>
                  <a:schemeClr val="tx1"/>
                </a:solidFill>
                <a:latin typeface="Calibri"/>
                <a:ea typeface="ＭＳ Ｐゴシック" charset="0"/>
                <a:cs typeface="Calibri"/>
              </a:rPr>
              <a:t>Mitigate risks where there is commitment to reform but lack of capacity</a:t>
            </a:r>
            <a:endParaRPr lang="fr-BE" sz="1000" dirty="0">
              <a:latin typeface="Calibri"/>
              <a:cs typeface="Calibri"/>
            </a:endParaRPr>
          </a:p>
          <a:p>
            <a:pPr eaLnBrk="1" hangingPunct="1">
              <a:lnSpc>
                <a:spcPct val="80000"/>
              </a:lnSpc>
            </a:pPr>
            <a:r>
              <a:rPr lang="fr-BE" sz="1000" dirty="0">
                <a:latin typeface="Calibri"/>
                <a:cs typeface="Calibri"/>
              </a:rPr>
              <a:t>Very</a:t>
            </a:r>
            <a:r>
              <a:rPr lang="fr-BE" sz="1000" baseline="0" dirty="0">
                <a:latin typeface="Calibri"/>
                <a:cs typeface="Calibri"/>
              </a:rPr>
              <a:t> </a:t>
            </a:r>
            <a:r>
              <a:rPr lang="fr-BE" sz="1000" baseline="0" dirty="0" err="1">
                <a:latin typeface="Calibri"/>
                <a:cs typeface="Calibri"/>
              </a:rPr>
              <a:t>little</a:t>
            </a:r>
            <a:r>
              <a:rPr lang="fr-BE" sz="1000" baseline="0" dirty="0">
                <a:latin typeface="Calibri"/>
                <a:cs typeface="Calibri"/>
              </a:rPr>
              <a:t> </a:t>
            </a:r>
            <a:r>
              <a:rPr lang="fr-BE" sz="1000" baseline="0" dirty="0" err="1">
                <a:latin typeface="Calibri"/>
                <a:cs typeface="Calibri"/>
              </a:rPr>
              <a:t>is</a:t>
            </a:r>
            <a:r>
              <a:rPr lang="fr-BE" sz="1000" baseline="0" dirty="0">
                <a:latin typeface="Calibri"/>
                <a:cs typeface="Calibri"/>
              </a:rPr>
              <a:t> </a:t>
            </a:r>
            <a:r>
              <a:rPr lang="fr-BE" sz="1000" baseline="0" dirty="0" err="1">
                <a:latin typeface="Calibri"/>
                <a:cs typeface="Calibri"/>
              </a:rPr>
              <a:t>actually</a:t>
            </a:r>
            <a:r>
              <a:rPr lang="fr-BE" sz="1000" baseline="0" dirty="0">
                <a:latin typeface="Calibri"/>
                <a:cs typeface="Calibri"/>
              </a:rPr>
              <a:t> </a:t>
            </a:r>
            <a:r>
              <a:rPr lang="fr-BE" sz="1000" baseline="0" dirty="0" err="1">
                <a:latin typeface="Calibri"/>
                <a:cs typeface="Calibri"/>
              </a:rPr>
              <a:t>said</a:t>
            </a:r>
            <a:r>
              <a:rPr lang="fr-BE" sz="1000" baseline="0" dirty="0">
                <a:latin typeface="Calibri"/>
                <a:cs typeface="Calibri"/>
              </a:rPr>
              <a:t> in the guidelines about CB; </a:t>
            </a:r>
            <a:r>
              <a:rPr lang="fr-BE" sz="1000" baseline="0" dirty="0" err="1">
                <a:latin typeface="Calibri"/>
                <a:cs typeface="Calibri"/>
              </a:rPr>
              <a:t>it</a:t>
            </a:r>
            <a:r>
              <a:rPr lang="fr-BE" sz="1000" baseline="0" dirty="0">
                <a:latin typeface="Calibri"/>
                <a:cs typeface="Calibri"/>
              </a:rPr>
              <a:t> </a:t>
            </a:r>
            <a:r>
              <a:rPr lang="fr-BE" sz="1000" baseline="0" dirty="0" err="1">
                <a:latin typeface="Calibri"/>
                <a:cs typeface="Calibri"/>
              </a:rPr>
              <a:t>is</a:t>
            </a:r>
            <a:r>
              <a:rPr lang="fr-BE" sz="1000" baseline="0" dirty="0">
                <a:latin typeface="Calibri"/>
                <a:cs typeface="Calibri"/>
              </a:rPr>
              <a:t> </a:t>
            </a:r>
            <a:r>
              <a:rPr lang="fr-BE" sz="1000" baseline="0" dirty="0" err="1">
                <a:latin typeface="Calibri"/>
                <a:cs typeface="Calibri"/>
              </a:rPr>
              <a:t>mostly</a:t>
            </a:r>
            <a:r>
              <a:rPr lang="fr-BE" sz="1000" baseline="0" dirty="0">
                <a:latin typeface="Calibri"/>
                <a:cs typeface="Calibri"/>
              </a:rPr>
              <a:t> </a:t>
            </a:r>
            <a:r>
              <a:rPr lang="fr-BE" sz="1000" baseline="0" dirty="0" err="1">
                <a:latin typeface="Calibri"/>
                <a:cs typeface="Calibri"/>
              </a:rPr>
              <a:t>scattered</a:t>
            </a:r>
            <a:r>
              <a:rPr lang="fr-BE" sz="1000" baseline="0" dirty="0">
                <a:latin typeface="Calibri"/>
                <a:cs typeface="Calibri"/>
              </a:rPr>
              <a:t> </a:t>
            </a:r>
            <a:r>
              <a:rPr lang="fr-BE" sz="1000" baseline="0" dirty="0" err="1">
                <a:latin typeface="Calibri"/>
                <a:cs typeface="Calibri"/>
              </a:rPr>
              <a:t>around</a:t>
            </a:r>
            <a:r>
              <a:rPr lang="fr-BE" sz="1000" baseline="0" dirty="0">
                <a:latin typeface="Calibri"/>
                <a:cs typeface="Calibri"/>
              </a:rPr>
              <a:t> différent sections and </a:t>
            </a:r>
            <a:r>
              <a:rPr lang="fr-BE" sz="1000" baseline="0" dirty="0" err="1">
                <a:latin typeface="Calibri"/>
                <a:cs typeface="Calibri"/>
              </a:rPr>
              <a:t>chapters</a:t>
            </a:r>
            <a:r>
              <a:rPr lang="fr-BE" sz="1000" baseline="0" dirty="0">
                <a:latin typeface="Calibri"/>
                <a:cs typeface="Calibri"/>
              </a:rPr>
              <a:t>.</a:t>
            </a:r>
          </a:p>
          <a:p>
            <a:pPr eaLnBrk="1" hangingPunct="1">
              <a:lnSpc>
                <a:spcPct val="80000"/>
              </a:lnSpc>
            </a:pPr>
            <a:r>
              <a:rPr lang="fr-BE" sz="1000" baseline="0" dirty="0" err="1">
                <a:latin typeface="Calibri"/>
                <a:cs typeface="Calibri"/>
              </a:rPr>
              <a:t>See</a:t>
            </a:r>
            <a:r>
              <a:rPr lang="fr-BE" sz="1000" baseline="0" dirty="0">
                <a:latin typeface="Calibri"/>
                <a:cs typeface="Calibri"/>
              </a:rPr>
              <a:t> </a:t>
            </a:r>
            <a:r>
              <a:rPr lang="fr-BE" sz="1000" baseline="0" dirty="0" err="1">
                <a:latin typeface="Calibri"/>
                <a:cs typeface="Calibri"/>
              </a:rPr>
              <a:t>nevertheless</a:t>
            </a:r>
            <a:r>
              <a:rPr lang="fr-BE" sz="1000" baseline="0" dirty="0">
                <a:latin typeface="Calibri"/>
                <a:cs typeface="Calibri"/>
              </a:rPr>
              <a:t> page 5 a </a:t>
            </a:r>
            <a:r>
              <a:rPr lang="fr-BE" sz="1000" baseline="0" dirty="0" err="1">
                <a:latin typeface="Calibri"/>
                <a:cs typeface="Calibri"/>
              </a:rPr>
              <a:t>paragraph</a:t>
            </a:r>
            <a:r>
              <a:rPr lang="fr-BE" sz="1000" baseline="0" dirty="0">
                <a:latin typeface="Calibri"/>
                <a:cs typeface="Calibri"/>
              </a:rPr>
              <a:t> :</a:t>
            </a:r>
          </a:p>
          <a:p>
            <a:r>
              <a:rPr lang="en-GB" sz="1000" b="1" kern="1200" dirty="0">
                <a:solidFill>
                  <a:schemeClr val="tx1"/>
                </a:solidFill>
                <a:effectLst/>
                <a:latin typeface="Calibri"/>
                <a:ea typeface="ＭＳ Ｐゴシック" charset="0"/>
                <a:cs typeface="Calibri"/>
              </a:rPr>
              <a:t>Capacity development support</a:t>
            </a:r>
            <a:endParaRPr lang="en-GB" sz="1000" kern="1200" dirty="0">
              <a:solidFill>
                <a:schemeClr val="tx1"/>
              </a:solidFill>
              <a:effectLst/>
              <a:latin typeface="Calibri"/>
              <a:ea typeface="ＭＳ Ｐゴシック" charset="0"/>
              <a:cs typeface="Calibri"/>
            </a:endParaRPr>
          </a:p>
          <a:p>
            <a:r>
              <a:rPr lang="en-GB" sz="1000" kern="1200" dirty="0">
                <a:solidFill>
                  <a:schemeClr val="tx1"/>
                </a:solidFill>
                <a:effectLst/>
                <a:latin typeface="Calibri"/>
                <a:ea typeface="ＭＳ Ｐゴシック" charset="0"/>
                <a:cs typeface="Calibri"/>
              </a:rPr>
              <a:t>Budget support aims to strengthen the capacity of partner countries in a sustainable way by using the country's policy and public finance systems, improving the accountability of the government towards its citizens, rather than creating parallel structures administered outside the budget by third parties. In addition, specific actions can be designed to strengthen key institutions and policy-making processes. Capacity development needs should be assessed for that purpose and support provided to (</a:t>
            </a:r>
            <a:r>
              <a:rPr lang="en-GB" sz="1000" kern="1200" dirty="0" err="1">
                <a:solidFill>
                  <a:schemeClr val="tx1"/>
                </a:solidFill>
                <a:effectLst/>
                <a:latin typeface="Calibri"/>
                <a:ea typeface="ＭＳ Ｐゴシック" charset="0"/>
                <a:cs typeface="Calibri"/>
              </a:rPr>
              <a:t>i</a:t>
            </a:r>
            <a:r>
              <a:rPr lang="en-GB" sz="1000" kern="1200" dirty="0">
                <a:solidFill>
                  <a:schemeClr val="tx1"/>
                </a:solidFill>
                <a:effectLst/>
                <a:latin typeface="Calibri"/>
                <a:ea typeface="ＭＳ Ｐゴシック" charset="0"/>
                <a:cs typeface="Calibri"/>
              </a:rPr>
              <a:t>) promote effective, accountable and inclusive institutions, (ii) enhance the government's capacity to design, implement, monitor, evaluate policies and deliver better services to final beneficiaries (rights holders); (iii) promote the active engagement of all relevant domestic stakeholders in policy design, implementation and monitoring; (iv) strengthen the national monitoring and evaluation framework, including statistical systems; and v) integrate gender equality measures in planning, budgeting and monitoring. The Commission provides support to capacity development based on identified needs and demand, linked to clear results, and through harmonised and aligned initiatives</a:t>
            </a:r>
            <a:endParaRPr lang="fr-BE" sz="1000" dirty="0">
              <a:latin typeface="Calibri"/>
              <a:cs typeface="Calibri"/>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20</a:t>
            </a:fld>
            <a:endParaRPr lang="en-GB"/>
          </a:p>
        </p:txBody>
      </p:sp>
    </p:spTree>
    <p:extLst>
      <p:ext uri="{BB962C8B-B14F-4D97-AF65-F5344CB8AC3E}">
        <p14:creationId xmlns:p14="http://schemas.microsoft.com/office/powerpoint/2010/main" val="44794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21</a:t>
            </a:fld>
            <a:endParaRPr lang="en-GB"/>
          </a:p>
        </p:txBody>
      </p:sp>
    </p:spTree>
    <p:extLst>
      <p:ext uri="{BB962C8B-B14F-4D97-AF65-F5344CB8AC3E}">
        <p14:creationId xmlns:p14="http://schemas.microsoft.com/office/powerpoint/2010/main" val="241693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3" indent="0" algn="just">
              <a:spcAft>
                <a:spcPts val="600"/>
              </a:spcAft>
              <a:buClr>
                <a:srgbClr val="2D5EC1"/>
              </a:buClr>
              <a:buNone/>
            </a:pPr>
            <a:r>
              <a:rPr lang="en-GB" sz="1600" kern="1200" dirty="0">
                <a:solidFill>
                  <a:srgbClr val="000000"/>
                </a:solidFill>
                <a:latin typeface="Arial" charset="0"/>
                <a:ea typeface="ＭＳ Ｐゴシック" charset="0"/>
                <a:cs typeface="Tw Cen MT"/>
              </a:rPr>
              <a:t>Capacity development/Technical Assistance (CD/TA) remains at the heart of design and implementation of BS to improve quality and capacity of systems and institutions</a:t>
            </a:r>
            <a:endParaRPr lang="en-GB" sz="1600" i="0" kern="1200" dirty="0">
              <a:solidFill>
                <a:srgbClr val="000000"/>
              </a:solidFill>
              <a:latin typeface="Arial" charset="0"/>
              <a:ea typeface="ＭＳ Ｐゴシック" charset="0"/>
              <a:cs typeface="Tw Cen MT"/>
            </a:endParaRPr>
          </a:p>
          <a:p>
            <a:pPr algn="just">
              <a:spcAft>
                <a:spcPts val="600"/>
              </a:spcAft>
              <a:buClr>
                <a:srgbClr val="2D5EC1"/>
              </a:buClr>
              <a:buFont typeface="Wingdings" charset="2"/>
              <a:buChar char="u"/>
            </a:pPr>
            <a:r>
              <a:rPr lang="en-GB" sz="1600" i="0" kern="1200" dirty="0">
                <a:solidFill>
                  <a:srgbClr val="000000"/>
                </a:solidFill>
                <a:latin typeface="Arial" charset="0"/>
                <a:ea typeface="ＭＳ Ｐゴシック" charset="0"/>
                <a:cs typeface="Tw Cen MT"/>
              </a:rPr>
              <a:t>Complements the BS financial transfers (portfolio approach)</a:t>
            </a:r>
          </a:p>
          <a:p>
            <a:pPr algn="just">
              <a:spcAft>
                <a:spcPts val="600"/>
              </a:spcAft>
              <a:buClr>
                <a:srgbClr val="2D5EC1"/>
              </a:buClr>
              <a:buFont typeface="Wingdings" charset="2"/>
              <a:buChar char="u"/>
            </a:pPr>
            <a:r>
              <a:rPr lang="en-GB" sz="1600" i="0" kern="1200" dirty="0">
                <a:solidFill>
                  <a:srgbClr val="000000"/>
                </a:solidFill>
                <a:latin typeface="Arial" charset="0"/>
                <a:ea typeface="ＭＳ Ｐゴシック" charset="0"/>
                <a:cs typeface="Tw Cen MT"/>
              </a:rPr>
              <a:t>Nationally owned and demand-driven (ref. “EU backbone strategy”)</a:t>
            </a:r>
          </a:p>
          <a:p>
            <a:pPr algn="just">
              <a:spcAft>
                <a:spcPts val="600"/>
              </a:spcAft>
              <a:buClr>
                <a:srgbClr val="2D5EC1"/>
              </a:buClr>
              <a:buFont typeface="Wingdings" charset="2"/>
              <a:buChar char="u"/>
            </a:pPr>
            <a:r>
              <a:rPr lang="en-GB" sz="1600" i="0" kern="1200" dirty="0">
                <a:solidFill>
                  <a:srgbClr val="000000"/>
                </a:solidFill>
                <a:latin typeface="Arial" charset="0"/>
                <a:ea typeface="ＭＳ Ｐゴシック" charset="0"/>
                <a:cs typeface="Tw Cen MT"/>
              </a:rPr>
              <a:t>Informed by sector analysis, eligibility criteria assessments, risk management framework, and policy dialogue with the government </a:t>
            </a:r>
          </a:p>
          <a:p>
            <a:pPr algn="just">
              <a:spcAft>
                <a:spcPts val="600"/>
              </a:spcAft>
              <a:buClr>
                <a:srgbClr val="2D5EC1"/>
              </a:buClr>
              <a:buFont typeface="Wingdings" charset="2"/>
              <a:buChar char="u"/>
            </a:pPr>
            <a:r>
              <a:rPr lang="en-GB" sz="1600" i="0" kern="1200" dirty="0">
                <a:solidFill>
                  <a:srgbClr val="000000"/>
                </a:solidFill>
                <a:latin typeface="Arial" charset="0"/>
                <a:ea typeface="ＭＳ Ｐゴシック" charset="0"/>
                <a:cs typeface="Tw Cen MT"/>
              </a:rPr>
              <a:t>Identified and designed “up front” during formulation</a:t>
            </a:r>
          </a:p>
          <a:p>
            <a:pPr algn="just">
              <a:spcAft>
                <a:spcPts val="600"/>
              </a:spcAft>
              <a:buClr>
                <a:srgbClr val="2D5EC1"/>
              </a:buClr>
              <a:buFont typeface="Wingdings" charset="2"/>
              <a:buChar char="u"/>
            </a:pPr>
            <a:r>
              <a:rPr lang="en-GB" sz="1600" i="0" kern="1200" dirty="0">
                <a:solidFill>
                  <a:srgbClr val="000000"/>
                </a:solidFill>
                <a:latin typeface="Arial" charset="0"/>
                <a:ea typeface="ＭＳ Ｐゴシック" charset="0"/>
                <a:cs typeface="Tw Cen MT"/>
              </a:rPr>
              <a:t>Is linked to results</a:t>
            </a:r>
          </a:p>
          <a:p>
            <a:pPr algn="just">
              <a:spcAft>
                <a:spcPts val="600"/>
              </a:spcAft>
              <a:buClr>
                <a:srgbClr val="2D5EC1"/>
              </a:buClr>
              <a:buFont typeface="Wingdings" charset="2"/>
              <a:buChar char="u"/>
            </a:pPr>
            <a:r>
              <a:rPr lang="en-GB" sz="1600" i="0" kern="1200" dirty="0">
                <a:solidFill>
                  <a:srgbClr val="000000"/>
                </a:solidFill>
                <a:latin typeface="Arial" charset="0"/>
                <a:ea typeface="ＭＳ Ｐゴシック" charset="0"/>
                <a:cs typeface="Tw Cen MT"/>
              </a:rPr>
              <a:t>Timely delivered at key stages of BS implementation through harmonised and aligned initiatives</a:t>
            </a:r>
          </a:p>
          <a:p>
            <a:pPr algn="just">
              <a:buClr>
                <a:srgbClr val="0F5494"/>
              </a:buClr>
              <a:buFont typeface="Wingdings" panose="05000000000000000000" pitchFamily="2" charset="2"/>
              <a:buChar char="Ø"/>
            </a:pPr>
            <a:r>
              <a:rPr lang="en-GB" sz="1600" i="0" dirty="0"/>
              <a:t>Areas for CD interventions: address weaknesses in sector policy/reform design or in critical sector PFM for services delivery inputs and provisions at central and local level: public procurement and distribution, control of expenditure, systems of financial accountability such as book keeping and financial reporting …)    </a:t>
            </a:r>
          </a:p>
          <a:p>
            <a:pPr marL="0" marR="0" indent="0" algn="just" defTabSz="914400" rtl="0" eaLnBrk="0" fontAlgn="base" latinLnBrk="0" hangingPunct="0">
              <a:lnSpc>
                <a:spcPct val="100000"/>
              </a:lnSpc>
              <a:spcBef>
                <a:spcPct val="30000"/>
              </a:spcBef>
              <a:spcAft>
                <a:spcPct val="0"/>
              </a:spcAft>
              <a:buClr>
                <a:srgbClr val="0F5494"/>
              </a:buClr>
              <a:buSzTx/>
              <a:buFont typeface="Wingdings" panose="05000000000000000000" pitchFamily="2" charset="2"/>
              <a:buChar char="Ø"/>
              <a:tabLst/>
              <a:defRPr/>
            </a:pPr>
            <a:r>
              <a:rPr lang="en-GB" sz="1600" i="0" dirty="0"/>
              <a:t>Ensure sustainably approach to and building in incentives for capacity development (affordability in the long term, involvement of institutions and individuals involved in sector policy, financial management  and service delivery</a:t>
            </a:r>
          </a:p>
          <a:p>
            <a:pPr marL="0" marR="0" indent="0" algn="just" defTabSz="914400" rtl="0" eaLnBrk="0" fontAlgn="base" latinLnBrk="0" hangingPunct="0">
              <a:lnSpc>
                <a:spcPct val="100000"/>
              </a:lnSpc>
              <a:spcBef>
                <a:spcPct val="30000"/>
              </a:spcBef>
              <a:spcAft>
                <a:spcPct val="0"/>
              </a:spcAft>
              <a:buClr>
                <a:srgbClr val="0F5494"/>
              </a:buClr>
              <a:buSzTx/>
              <a:buFont typeface="Wingdings" panose="05000000000000000000" pitchFamily="2" charset="2"/>
              <a:buChar char="Ø"/>
              <a:tabLst/>
              <a:defRPr/>
            </a:pPr>
            <a:endParaRPr lang="en-GB" sz="1600" i="0" dirty="0"/>
          </a:p>
          <a:p>
            <a:pPr marL="0" marR="0" indent="0" algn="just" defTabSz="914400" rtl="0" eaLnBrk="0" fontAlgn="base" latinLnBrk="0" hangingPunct="0">
              <a:lnSpc>
                <a:spcPct val="100000"/>
              </a:lnSpc>
              <a:spcBef>
                <a:spcPct val="30000"/>
              </a:spcBef>
              <a:spcAft>
                <a:spcPct val="0"/>
              </a:spcAft>
              <a:buClr>
                <a:srgbClr val="0F5494"/>
              </a:buClr>
              <a:buSzTx/>
              <a:buFont typeface="Wingdings" panose="05000000000000000000" pitchFamily="2" charset="2"/>
              <a:buNone/>
              <a:tabLst/>
              <a:defRPr/>
            </a:pPr>
            <a:r>
              <a:rPr lang="en-US" dirty="0"/>
              <a:t>This slide presents what is now regarded as an accepted distinction between three “nested” layers of capacity: individual, </a:t>
            </a:r>
            <a:r>
              <a:rPr lang="en-US" dirty="0" err="1"/>
              <a:t>organisational</a:t>
            </a:r>
            <a:r>
              <a:rPr lang="en-US" dirty="0"/>
              <a:t> and institutional.</a:t>
            </a:r>
          </a:p>
          <a:p>
            <a:pPr>
              <a:defRPr/>
            </a:pPr>
            <a:r>
              <a:rPr lang="en-US" dirty="0"/>
              <a:t>We can mention that there are no hard and fast rules and the levels are fluid. For instance multiple sector </a:t>
            </a:r>
            <a:r>
              <a:rPr lang="en-US" dirty="0" err="1"/>
              <a:t>organisations</a:t>
            </a:r>
            <a:r>
              <a:rPr lang="en-US" dirty="0"/>
              <a:t> are sometimes placed under the </a:t>
            </a:r>
            <a:r>
              <a:rPr lang="en-US" dirty="0" err="1"/>
              <a:t>organisational</a:t>
            </a:r>
            <a:r>
              <a:rPr lang="en-US" dirty="0"/>
              <a:t> level and sometimes under the institutional level</a:t>
            </a:r>
          </a:p>
          <a:p>
            <a:pPr>
              <a:defRPr/>
            </a:pPr>
            <a:r>
              <a:rPr lang="en-US" dirty="0"/>
              <a:t>Some refer to the institutional level as the enabling environment</a:t>
            </a:r>
          </a:p>
          <a:p>
            <a:pPr>
              <a:defRPr/>
            </a:pPr>
            <a:r>
              <a:rPr lang="en-US" dirty="0"/>
              <a:t>Main purpose is to reinforce the point that capacity can be expressed in terms of individuals, </a:t>
            </a:r>
            <a:r>
              <a:rPr lang="en-US" dirty="0" err="1"/>
              <a:t>organisations</a:t>
            </a:r>
            <a:r>
              <a:rPr lang="en-US" dirty="0"/>
              <a:t> and larger systems and that these levels are inter-dependent or nested. Focusing on one level without taking account of the other levels often results in failed CD interventions</a:t>
            </a:r>
          </a:p>
          <a:p>
            <a:pPr>
              <a:defRPr/>
            </a:pPr>
            <a:r>
              <a:rPr lang="en-GB" dirty="0">
                <a:latin typeface="Arial" pitchFamily="-65" charset="0"/>
                <a:ea typeface="ＭＳ Ｐゴシック" pitchFamily="-65" charset="-128"/>
                <a:cs typeface="ＭＳ Ｐゴシック" pitchFamily="-65" charset="-128"/>
              </a:rPr>
              <a:t>The important point it to work with the levels that are relevant for the context and need, given that DPs</a:t>
            </a:r>
            <a:r>
              <a:rPr lang="en-GB" baseline="0" dirty="0">
                <a:latin typeface="Arial" pitchFamily="-65" charset="0"/>
                <a:ea typeface="ＭＳ Ｐゴシック" pitchFamily="-65" charset="-128"/>
                <a:cs typeface="ＭＳ Ｐゴシック" pitchFamily="-65" charset="-128"/>
              </a:rPr>
              <a:t> are</a:t>
            </a:r>
            <a:r>
              <a:rPr lang="en-GB" dirty="0">
                <a:latin typeface="Arial" pitchFamily="-65" charset="0"/>
                <a:ea typeface="ＭＳ Ｐゴシック" pitchFamily="-65" charset="-128"/>
                <a:cs typeface="ＭＳ Ｐゴシック" pitchFamily="-65" charset="-128"/>
              </a:rPr>
              <a:t> often working at the sectoral level it is important to take that into account.</a:t>
            </a:r>
          </a:p>
          <a:p>
            <a:pPr>
              <a:defRPr/>
            </a:pPr>
            <a:endParaRPr lang="en-US" b="1" dirty="0"/>
          </a:p>
          <a:p>
            <a:pPr>
              <a:defRPr/>
            </a:pPr>
            <a:endParaRPr lang="en-US"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22</a:t>
            </a:fld>
            <a:endParaRPr lang="en-GB"/>
          </a:p>
        </p:txBody>
      </p:sp>
    </p:spTree>
    <p:extLst>
      <p:ext uri="{BB962C8B-B14F-4D97-AF65-F5344CB8AC3E}">
        <p14:creationId xmlns:p14="http://schemas.microsoft.com/office/powerpoint/2010/main" val="1769496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lnSpc>
                <a:spcPct val="90000"/>
              </a:lnSpc>
              <a:spcBef>
                <a:spcPts val="600"/>
              </a:spcBef>
              <a:spcAft>
                <a:spcPts val="600"/>
              </a:spcAft>
              <a:buClrTx/>
              <a:buFont typeface="Wingdings" charset="2"/>
              <a:buChar char="§"/>
            </a:pPr>
            <a:r>
              <a:rPr lang="en-GB" sz="1000" i="0" kern="1200" dirty="0">
                <a:solidFill>
                  <a:schemeClr val="tx1"/>
                </a:solidFill>
                <a:latin typeface="Arial" panose="020B0604020202020204" pitchFamily="34" charset="0"/>
                <a:ea typeface="ＭＳ Ｐゴシック" charset="0"/>
                <a:cs typeface="Arial" panose="020B0604020202020204" pitchFamily="34" charset="0"/>
              </a:rPr>
              <a:t>Understand the context: institutions, internal accountability mechanisms, PFM system, civil service and other ongoing reforms</a:t>
            </a:r>
          </a:p>
          <a:p>
            <a:pPr eaLnBrk="1" hangingPunct="1">
              <a:lnSpc>
                <a:spcPct val="90000"/>
              </a:lnSpc>
              <a:spcBef>
                <a:spcPts val="600"/>
              </a:spcBef>
              <a:spcAft>
                <a:spcPts val="600"/>
              </a:spcAft>
              <a:buClrTx/>
              <a:buFont typeface="Wingdings" charset="2"/>
              <a:buChar char="§"/>
            </a:pPr>
            <a:r>
              <a:rPr lang="en-GB" sz="1000" i="0" kern="1200" dirty="0">
                <a:solidFill>
                  <a:schemeClr val="tx1"/>
                </a:solidFill>
                <a:latin typeface="Arial" panose="020B0604020202020204" pitchFamily="34" charset="0"/>
                <a:ea typeface="ＭＳ Ｐゴシック" charset="0"/>
                <a:cs typeface="Arial" panose="020B0604020202020204" pitchFamily="34" charset="0"/>
              </a:rPr>
              <a:t>Support the PC to define realistic capacity development targets</a:t>
            </a:r>
          </a:p>
          <a:p>
            <a:pPr>
              <a:lnSpc>
                <a:spcPct val="90000"/>
              </a:lnSpc>
              <a:spcBef>
                <a:spcPts val="600"/>
              </a:spcBef>
              <a:spcAft>
                <a:spcPts val="600"/>
              </a:spcAft>
              <a:buClrTx/>
              <a:buFont typeface="Wingdings" charset="2"/>
              <a:buChar char="§"/>
            </a:pPr>
            <a:r>
              <a:rPr lang="en-GB" sz="1000" i="0" kern="1200" dirty="0">
                <a:solidFill>
                  <a:schemeClr val="tx1"/>
                </a:solidFill>
                <a:latin typeface="Arial" panose="020B0604020202020204" pitchFamily="34" charset="0"/>
                <a:ea typeface="ＭＳ Ｐゴシック" charset="0"/>
                <a:cs typeface="Arial" panose="020B0604020202020204" pitchFamily="34" charset="0"/>
              </a:rPr>
              <a:t>Assess capacity development needs systematically:</a:t>
            </a:r>
          </a:p>
          <a:p>
            <a:pPr lvl="1">
              <a:lnSpc>
                <a:spcPct val="90000"/>
              </a:lnSpc>
              <a:spcBef>
                <a:spcPts val="0"/>
              </a:spcBef>
              <a:spcAft>
                <a:spcPts val="600"/>
              </a:spcAft>
              <a:buClrTx/>
              <a:buFont typeface="Wingdings" charset="2"/>
              <a:buChar char="§"/>
            </a:pPr>
            <a:r>
              <a:rPr lang="en-GB" sz="1000" b="0" kern="1200" dirty="0">
                <a:solidFill>
                  <a:schemeClr val="tx1"/>
                </a:solidFill>
                <a:latin typeface="Arial" panose="020B0604020202020204" pitchFamily="34" charset="0"/>
                <a:ea typeface="ＭＳ Ｐゴシック" charset="0"/>
                <a:cs typeface="Arial" panose="020B0604020202020204" pitchFamily="34" charset="0"/>
              </a:rPr>
              <a:t>Is the existing capacity sufficient to absorb the support programme?</a:t>
            </a:r>
          </a:p>
          <a:p>
            <a:pPr lvl="1">
              <a:lnSpc>
                <a:spcPct val="90000"/>
              </a:lnSpc>
              <a:spcBef>
                <a:spcPts val="0"/>
              </a:spcBef>
              <a:spcAft>
                <a:spcPts val="600"/>
              </a:spcAft>
              <a:buClrTx/>
              <a:buFont typeface="Wingdings" charset="2"/>
              <a:buChar char="§"/>
            </a:pPr>
            <a:r>
              <a:rPr lang="en-GB" sz="1000" b="0" kern="1200" dirty="0">
                <a:solidFill>
                  <a:schemeClr val="tx1"/>
                </a:solidFill>
                <a:latin typeface="Arial" panose="020B0604020202020204" pitchFamily="34" charset="0"/>
                <a:ea typeface="ＭＳ Ｐゴシック" charset="0"/>
                <a:cs typeface="Arial" panose="020B0604020202020204" pitchFamily="34" charset="0"/>
              </a:rPr>
              <a:t>Is capacity development based on adequate demand, ownership and commitment?</a:t>
            </a:r>
          </a:p>
          <a:p>
            <a:pPr lvl="1">
              <a:lnSpc>
                <a:spcPct val="90000"/>
              </a:lnSpc>
              <a:spcBef>
                <a:spcPts val="0"/>
              </a:spcBef>
              <a:spcAft>
                <a:spcPts val="600"/>
              </a:spcAft>
              <a:buClrTx/>
              <a:buFont typeface="Wingdings" charset="2"/>
              <a:buChar char="§"/>
            </a:pPr>
            <a:r>
              <a:rPr lang="en-GB" sz="1000" b="0" kern="1200" dirty="0">
                <a:solidFill>
                  <a:schemeClr val="tx1"/>
                </a:solidFill>
                <a:latin typeface="Arial" panose="020B0604020202020204" pitchFamily="34" charset="0"/>
                <a:ea typeface="ＭＳ Ｐゴシック" charset="0"/>
                <a:cs typeface="Arial" panose="020B0604020202020204" pitchFamily="34" charset="0"/>
              </a:rPr>
              <a:t>Is it provided through harmonized and aligned approaches?</a:t>
            </a:r>
          </a:p>
          <a:p>
            <a:pPr eaLnBrk="1" hangingPunct="1">
              <a:lnSpc>
                <a:spcPct val="90000"/>
              </a:lnSpc>
              <a:spcBef>
                <a:spcPts val="600"/>
              </a:spcBef>
              <a:spcAft>
                <a:spcPts val="600"/>
              </a:spcAft>
              <a:buClrTx/>
              <a:buFont typeface="Wingdings" charset="2"/>
              <a:buChar char="§"/>
            </a:pPr>
            <a:r>
              <a:rPr lang="en-GB" sz="1000" i="0" kern="1200" dirty="0">
                <a:solidFill>
                  <a:schemeClr val="tx1"/>
                </a:solidFill>
                <a:latin typeface="Arial" panose="020B0604020202020204" pitchFamily="34" charset="0"/>
                <a:ea typeface="ＭＳ Ｐゴシック" charset="0"/>
                <a:cs typeface="Arial" panose="020B0604020202020204" pitchFamily="34" charset="0"/>
              </a:rPr>
              <a:t>Take a long term perspective</a:t>
            </a:r>
          </a:p>
          <a:p>
            <a:pPr eaLnBrk="1" hangingPunct="1">
              <a:lnSpc>
                <a:spcPct val="90000"/>
              </a:lnSpc>
              <a:spcBef>
                <a:spcPts val="600"/>
              </a:spcBef>
              <a:spcAft>
                <a:spcPts val="600"/>
              </a:spcAft>
              <a:buClrTx/>
              <a:buFont typeface="Wingdings" charset="2"/>
              <a:buChar char="§"/>
            </a:pPr>
            <a:r>
              <a:rPr lang="en-GB" sz="1000" i="0" kern="1200" dirty="0">
                <a:solidFill>
                  <a:schemeClr val="tx1"/>
                </a:solidFill>
                <a:latin typeface="Arial" panose="020B0604020202020204" pitchFamily="34" charset="0"/>
                <a:ea typeface="ＭＳ Ｐゴシック" charset="0"/>
                <a:cs typeface="Arial" panose="020B0604020202020204" pitchFamily="34" charset="0"/>
              </a:rPr>
              <a:t>Coordinate donor efforts around national priorities and plans</a:t>
            </a:r>
          </a:p>
          <a:p>
            <a:pPr eaLnBrk="1" hangingPunct="1">
              <a:lnSpc>
                <a:spcPct val="90000"/>
              </a:lnSpc>
              <a:spcBef>
                <a:spcPts val="600"/>
              </a:spcBef>
              <a:spcAft>
                <a:spcPts val="600"/>
              </a:spcAft>
              <a:buClrTx/>
              <a:buFont typeface="Wingdings" charset="2"/>
              <a:buChar char="§"/>
            </a:pPr>
            <a:r>
              <a:rPr lang="en-GB" sz="1000" i="0" kern="1200" dirty="0">
                <a:solidFill>
                  <a:schemeClr val="tx1"/>
                </a:solidFill>
                <a:latin typeface="Arial" panose="020B0604020202020204" pitchFamily="34" charset="0"/>
                <a:ea typeface="ＭＳ Ｐゴシック" charset="0"/>
                <a:cs typeface="Arial" panose="020B0604020202020204" pitchFamily="34" charset="0"/>
              </a:rPr>
              <a:t>Define clear and measurable outputs and a joint monitoring framework</a:t>
            </a:r>
          </a:p>
          <a:p>
            <a:pPr eaLnBrk="1" hangingPunct="1">
              <a:lnSpc>
                <a:spcPct val="80000"/>
              </a:lnSpc>
            </a:pPr>
            <a:endParaRPr lang="fr-BE" sz="1000" dirty="0">
              <a:latin typeface="Arial" panose="020B0604020202020204" pitchFamily="34" charset="0"/>
              <a:cs typeface="Arial" panose="020B0604020202020204" pitchFamily="34" charset="0"/>
            </a:endParaRPr>
          </a:p>
          <a:p>
            <a:pPr algn="just">
              <a:spcBef>
                <a:spcPts val="600"/>
              </a:spcBef>
              <a:spcAft>
                <a:spcPts val="600"/>
              </a:spcAft>
              <a:buClr>
                <a:srgbClr val="2D5EC1"/>
              </a:buClr>
              <a:buFont typeface="Wingdings" charset="2"/>
              <a:buChar char="u"/>
            </a:pPr>
            <a:r>
              <a:rPr lang="en-GB" sz="1000" i="0" kern="1200" dirty="0">
                <a:solidFill>
                  <a:srgbClr val="000000"/>
                </a:solidFill>
                <a:latin typeface="Arial" panose="020B0604020202020204" pitchFamily="34" charset="0"/>
                <a:ea typeface="ＭＳ Ｐゴシック" charset="0"/>
                <a:cs typeface="Arial" panose="020B0604020202020204" pitchFamily="34" charset="0"/>
              </a:rPr>
              <a:t>CD may be related to the fulfilment of conditions without being responsible for their fulfilment (drafting of new legislation, design of asset management system for drainage infrastructure…) </a:t>
            </a:r>
          </a:p>
          <a:p>
            <a:pPr eaLnBrk="1" hangingPunct="1">
              <a:lnSpc>
                <a:spcPct val="80000"/>
              </a:lnSpc>
            </a:pPr>
            <a:endParaRPr lang="fr-BE" sz="900" dirty="0">
              <a:latin typeface="Times New Roman" charset="0"/>
              <a:cs typeface="Times New Roman"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23</a:t>
            </a:fld>
            <a:endParaRPr lang="en-GB"/>
          </a:p>
        </p:txBody>
      </p:sp>
    </p:spTree>
    <p:extLst>
      <p:ext uri="{BB962C8B-B14F-4D97-AF65-F5344CB8AC3E}">
        <p14:creationId xmlns:p14="http://schemas.microsoft.com/office/powerpoint/2010/main" val="2649383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latin typeface="Times New Roman" pitchFamily="18" charset="0"/>
              <a:cs typeface="Times New Roman" pitchFamily="18" charset="0"/>
            </a:endParaRPr>
          </a:p>
          <a:p>
            <a:endParaRPr lang="en-GB" noProof="0" dirty="0">
              <a:latin typeface="Times New Roman" pitchFamily="18" charset="0"/>
              <a:cs typeface="Times New Roman" pitchFamily="18" charset="0"/>
            </a:endParaRPr>
          </a:p>
          <a:p>
            <a:endParaRPr lang="en-GB" noProof="0" dirty="0">
              <a:latin typeface="Times New Roman" pitchFamily="18" charset="0"/>
              <a:cs typeface="Times New Roman" pitchFamily="18" charset="0"/>
            </a:endParaRPr>
          </a:p>
          <a:p>
            <a:endParaRPr lang="en-GB" noProof="0" dirty="0">
              <a:latin typeface="Times New Roman" pitchFamily="18" charset="0"/>
              <a:cs typeface="Times New Roman" pitchFamily="18" charset="0"/>
            </a:endParaRPr>
          </a:p>
          <a:p>
            <a:r>
              <a:rPr lang="en-GB" noProof="0" dirty="0">
                <a:latin typeface="Times New Roman" pitchFamily="18" charset="0"/>
                <a:cs typeface="Times New Roman" pitchFamily="18" charset="0"/>
              </a:rPr>
              <a:t>Coordination on FV</a:t>
            </a:r>
            <a:r>
              <a:rPr lang="en-GB" baseline="0" noProof="0" dirty="0">
                <a:latin typeface="Times New Roman" pitchFamily="18" charset="0"/>
                <a:cs typeface="Times New Roman" pitchFamily="18" charset="0"/>
              </a:rPr>
              <a:t> with MS</a:t>
            </a:r>
          </a:p>
          <a:p>
            <a:r>
              <a:rPr lang="en-GB" baseline="0" noProof="0" dirty="0">
                <a:latin typeface="Times New Roman" pitchFamily="18" charset="0"/>
                <a:cs typeface="Times New Roman" pitchFamily="18" charset="0"/>
              </a:rPr>
              <a:t>Coordination on assessment of 4 EC (with minimising transaction costs in mind)</a:t>
            </a:r>
            <a:br>
              <a:rPr lang="en-GB" baseline="0" noProof="0" dirty="0">
                <a:latin typeface="Times New Roman" pitchFamily="18" charset="0"/>
                <a:cs typeface="Times New Roman" pitchFamily="18" charset="0"/>
              </a:rPr>
            </a:br>
            <a:r>
              <a:rPr lang="en-GB" baseline="0" noProof="0" dirty="0">
                <a:latin typeface="Times New Roman" pitchFamily="18" charset="0"/>
                <a:cs typeface="Times New Roman" pitchFamily="18" charset="0"/>
              </a:rPr>
              <a:t>High degree of coordination with IMF got SRBCs </a:t>
            </a:r>
            <a:r>
              <a:rPr lang="en-GB" sz="1200" kern="1200" dirty="0">
                <a:solidFill>
                  <a:schemeClr val="tx1"/>
                </a:solidFill>
                <a:effectLst/>
                <a:latin typeface="Arial" charset="0"/>
                <a:ea typeface="ＭＳ Ｐゴシック" charset="0"/>
                <a:cs typeface="ＭＳ Ｐゴシック" charset="0"/>
              </a:rPr>
              <a:t>in particular where risks and fragility of the macro-fiscal context are high and a lack of experience or track record in budget support can be observed.</a:t>
            </a:r>
            <a:r>
              <a:rPr lang="en-GB" dirty="0">
                <a:effectLst/>
              </a:rPr>
              <a:t> </a:t>
            </a:r>
          </a:p>
          <a:p>
            <a:r>
              <a:rPr lang="en-GB" dirty="0">
                <a:effectLst/>
              </a:rPr>
              <a:t>Coordination with other cooperation partners in the M&amp;E and/or review of the PAF</a:t>
            </a:r>
          </a:p>
          <a:p>
            <a:r>
              <a:rPr lang="en-GB" noProof="0" dirty="0">
                <a:effectLst/>
                <a:latin typeface="Times New Roman" pitchFamily="18" charset="0"/>
                <a:cs typeface="Times New Roman" pitchFamily="18" charset="0"/>
              </a:rPr>
              <a:t>Policy</a:t>
            </a:r>
            <a:r>
              <a:rPr lang="en-GB" baseline="0" noProof="0" dirty="0">
                <a:effectLst/>
                <a:latin typeface="Times New Roman" pitchFamily="18" charset="0"/>
                <a:cs typeface="Times New Roman" pitchFamily="18" charset="0"/>
              </a:rPr>
              <a:t> coherence implies coordination of EU development and political objectives (mutually reinforcing) and thus close coordination EEAS and cooperation sections.</a:t>
            </a:r>
          </a:p>
          <a:p>
            <a:r>
              <a:rPr lang="en-GB" baseline="0" noProof="0" dirty="0">
                <a:effectLst/>
                <a:latin typeface="Times New Roman" pitchFamily="18" charset="0"/>
                <a:cs typeface="Times New Roman" pitchFamily="18" charset="0"/>
              </a:rPr>
              <a:t>Policy dialogue in country needs to be coordinated:</a:t>
            </a:r>
          </a:p>
          <a:p>
            <a:r>
              <a:rPr lang="en-GB" baseline="0" noProof="0" dirty="0">
                <a:effectLst/>
                <a:latin typeface="Times New Roman" pitchFamily="18" charset="0"/>
                <a:cs typeface="Times New Roman" pitchFamily="18" charset="0"/>
              </a:rPr>
              <a:t>Coordination in communication with Government, with donors</a:t>
            </a:r>
          </a:p>
          <a:p>
            <a:r>
              <a:rPr lang="en-GB" baseline="0" noProof="0" dirty="0">
                <a:effectLst/>
                <a:latin typeface="Times New Roman" pitchFamily="18" charset="0"/>
                <a:cs typeface="Times New Roman" pitchFamily="18" charset="0"/>
              </a:rPr>
              <a:t>Coordination in PFM reform institutional support planning and monitoring covering PFM and anti-corruption</a:t>
            </a:r>
          </a:p>
          <a:p>
            <a:r>
              <a:rPr lang="en-GB" baseline="0" noProof="0" dirty="0">
                <a:effectLst/>
                <a:latin typeface="Times New Roman" pitchFamily="18" charset="0"/>
                <a:cs typeface="Times New Roman" pitchFamily="18" charset="0"/>
              </a:rPr>
              <a:t>Coordination particularly important in fragile/transition contexts (need for </a:t>
            </a:r>
            <a:r>
              <a:rPr lang="en-GB" sz="1200" kern="1200" dirty="0">
                <a:solidFill>
                  <a:schemeClr val="tx1"/>
                </a:solidFill>
                <a:effectLst/>
                <a:latin typeface="Arial" charset="0"/>
                <a:ea typeface="ＭＳ Ｐゴシック" charset="0"/>
                <a:cs typeface="ＭＳ Ｐゴシック" charset="0"/>
              </a:rPr>
              <a:t>sharing assessments and by developing joint road maps</a:t>
            </a:r>
            <a:r>
              <a:rPr lang="en-GB" dirty="0">
                <a:effectLst/>
              </a:rPr>
              <a:t> ): A </a:t>
            </a:r>
            <a:r>
              <a:rPr lang="en-GB" sz="1200" kern="1200" dirty="0">
                <a:solidFill>
                  <a:schemeClr val="tx1"/>
                </a:solidFill>
                <a:effectLst/>
                <a:latin typeface="Arial" charset="0"/>
                <a:ea typeface="ＭＳ Ｐゴシック" charset="0"/>
                <a:cs typeface="ＭＳ Ｐゴシック" charset="0"/>
              </a:rPr>
              <a:t>Common Approach Paper on Coordination on BS in fragile states</a:t>
            </a:r>
            <a:r>
              <a:rPr lang="en-GB" dirty="0">
                <a:effectLst/>
              </a:rPr>
              <a:t> has been developed (only PFM?)</a:t>
            </a:r>
            <a:endParaRPr lang="en-GB" noProof="0" dirty="0">
              <a:latin typeface="Times New Roman" pitchFamily="18" charset="0"/>
              <a:cs typeface="Times New Roman" pitchFamily="18"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24</a:t>
            </a:fld>
            <a:endParaRPr lang="en-GB"/>
          </a:p>
        </p:txBody>
      </p:sp>
    </p:spTree>
    <p:extLst>
      <p:ext uri="{BB962C8B-B14F-4D97-AF65-F5344CB8AC3E}">
        <p14:creationId xmlns:p14="http://schemas.microsoft.com/office/powerpoint/2010/main" val="3581183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noProof="0" dirty="0">
                <a:latin typeface="Calibri"/>
                <a:cs typeface="Calibri"/>
              </a:rPr>
              <a:t>There is a lot of mention of coordination in the guidelines, scattered through the different chapters,</a:t>
            </a:r>
            <a:r>
              <a:rPr lang="en-GB" sz="1200" baseline="0" noProof="0" dirty="0">
                <a:latin typeface="Calibri"/>
                <a:cs typeface="Calibri"/>
              </a:rPr>
              <a:t> sections and annexes.</a:t>
            </a:r>
          </a:p>
          <a:p>
            <a:r>
              <a:rPr lang="en-GB" sz="1200" baseline="0" noProof="0" dirty="0">
                <a:latin typeface="Calibri"/>
                <a:cs typeface="Calibri"/>
              </a:rPr>
              <a:t>In practice hardly any joint evaluations anymore…..only few member states continue to provide budget support (i.e. France; </a:t>
            </a:r>
            <a:r>
              <a:rPr lang="en-GB" sz="1200" baseline="0" noProof="0" dirty="0" err="1">
                <a:latin typeface="Calibri"/>
                <a:cs typeface="Calibri"/>
              </a:rPr>
              <a:t>DfID</a:t>
            </a:r>
            <a:r>
              <a:rPr lang="en-GB" sz="1200" baseline="0" noProof="0" dirty="0">
                <a:latin typeface="Calibri"/>
                <a:cs typeface="Calibri"/>
              </a:rPr>
              <a:t> but in a different form; minor amounts by Austria)</a:t>
            </a:r>
            <a:endParaRPr lang="en-GB" sz="1200" noProof="0" dirty="0">
              <a:latin typeface="Calibri"/>
              <a:cs typeface="Calibri"/>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25</a:t>
            </a:fld>
            <a:endParaRPr lang="en-GB"/>
          </a:p>
        </p:txBody>
      </p:sp>
    </p:spTree>
    <p:extLst>
      <p:ext uri="{BB962C8B-B14F-4D97-AF65-F5344CB8AC3E}">
        <p14:creationId xmlns:p14="http://schemas.microsoft.com/office/powerpoint/2010/main" val="2735325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noProof="0" dirty="0">
                <a:latin typeface="Times New Roman" pitchFamily="18" charset="0"/>
                <a:cs typeface="Times New Roman" pitchFamily="18" charset="0"/>
              </a:rPr>
              <a:t>Section 4.4.3</a:t>
            </a:r>
            <a:r>
              <a:rPr lang="en-GB" baseline="0" noProof="0" dirty="0">
                <a:latin typeface="Times New Roman" pitchFamily="18" charset="0"/>
                <a:cs typeface="Times New Roman" pitchFamily="18" charset="0"/>
              </a:rPr>
              <a:t> applies as well as annex 8</a:t>
            </a:r>
            <a:endParaRPr lang="en-GB" noProof="0" dirty="0">
              <a:latin typeface="Times New Roman" pitchFamily="18" charset="0"/>
              <a:cs typeface="Times New Roman" pitchFamily="18"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26</a:t>
            </a:fld>
            <a:endParaRPr lang="en-GB"/>
          </a:p>
        </p:txBody>
      </p:sp>
    </p:spTree>
    <p:extLst>
      <p:ext uri="{BB962C8B-B14F-4D97-AF65-F5344CB8AC3E}">
        <p14:creationId xmlns:p14="http://schemas.microsoft.com/office/powerpoint/2010/main" val="806115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 the issue </a:t>
            </a:r>
            <a:r>
              <a:rPr lang="fr-FR" b="1" dirty="0" err="1"/>
              <a:t>here</a:t>
            </a:r>
            <a:r>
              <a:rPr lang="fr-FR" b="1" dirty="0"/>
              <a:t> </a:t>
            </a:r>
            <a:r>
              <a:rPr lang="fr-FR" b="1" dirty="0" err="1"/>
              <a:t>is</a:t>
            </a:r>
            <a:r>
              <a:rPr lang="fr-FR" b="1" dirty="0"/>
              <a:t> the communication and </a:t>
            </a:r>
            <a:r>
              <a:rPr lang="fr-FR" b="1" dirty="0" err="1"/>
              <a:t>visibility</a:t>
            </a:r>
            <a:r>
              <a:rPr lang="fr-FR" b="1" dirty="0"/>
              <a:t> by </a:t>
            </a:r>
            <a:r>
              <a:rPr lang="fr-FR" b="1" dirty="0" err="1"/>
              <a:t>Government</a:t>
            </a:r>
            <a:r>
              <a:rPr lang="fr-FR" b="1" dirty="0"/>
              <a:t>, in </a:t>
            </a:r>
            <a:r>
              <a:rPr lang="fr-FR" b="1" dirty="0" err="1"/>
              <a:t>which</a:t>
            </a:r>
            <a:r>
              <a:rPr lang="fr-FR" b="1" dirty="0"/>
              <a:t> </a:t>
            </a:r>
            <a:r>
              <a:rPr lang="fr-FR" b="1" dirty="0" err="1"/>
              <a:t>g’ment</a:t>
            </a:r>
            <a:r>
              <a:rPr lang="fr-FR" b="1" dirty="0"/>
              <a:t> </a:t>
            </a:r>
            <a:r>
              <a:rPr lang="fr-FR" b="1" dirty="0" err="1"/>
              <a:t>refers</a:t>
            </a:r>
            <a:r>
              <a:rPr lang="fr-FR" b="1" dirty="0"/>
              <a:t> to EU. It </a:t>
            </a:r>
            <a:r>
              <a:rPr lang="fr-FR" b="1" dirty="0" err="1"/>
              <a:t>is</a:t>
            </a:r>
            <a:r>
              <a:rPr lang="fr-FR" b="1" dirty="0"/>
              <a:t> not an EU </a:t>
            </a:r>
            <a:r>
              <a:rPr lang="fr-FR" b="1" dirty="0" err="1"/>
              <a:t>thing</a:t>
            </a:r>
            <a:r>
              <a:rPr lang="fr-FR" b="1" dirty="0"/>
              <a:t>, but </a:t>
            </a:r>
            <a:r>
              <a:rPr lang="fr-FR" b="1" dirty="0" err="1"/>
              <a:t>governments</a:t>
            </a:r>
            <a:r>
              <a:rPr lang="fr-FR" b="1" dirty="0"/>
              <a:t> effort, </a:t>
            </a:r>
            <a:r>
              <a:rPr lang="fr-FR" b="1" dirty="0" err="1"/>
              <a:t>enabled</a:t>
            </a:r>
            <a:r>
              <a:rPr lang="fr-FR" b="1" dirty="0"/>
              <a:t> by EU</a:t>
            </a:r>
          </a:p>
          <a:p>
            <a:endParaRPr lang="fr-FR" dirty="0"/>
          </a:p>
          <a:p>
            <a:r>
              <a:rPr lang="fr-FR" dirty="0"/>
              <a:t>Section 5.10 of the BS guidelines </a:t>
            </a:r>
          </a:p>
          <a:p>
            <a:r>
              <a:rPr lang="en-GB" sz="1200" kern="1200" dirty="0">
                <a:solidFill>
                  <a:schemeClr val="tx1"/>
                </a:solidFill>
                <a:effectLst/>
                <a:latin typeface="Arial" charset="0"/>
                <a:ea typeface="ＭＳ Ｐゴシック" charset="0"/>
                <a:cs typeface="ＭＳ Ｐゴシック" charset="0"/>
              </a:rPr>
              <a:t>Good communication is essential both in relation to specific budget support contracts and to promote the budget support instrument overall. Communication should be planned strategically: effective communication results in visibility. Messaging around budget support should be adapted to the country context, to the nature of the partnership with the EU and to the media environment; it cannot be considered in isolation of the policy or public administration reforms that the contract is supporting. A budget support contract is successful when the policy itself is successful and when EU support contributes to effective reforms and sustainable change in the country. To some extent, the success of policies and reforms depends on the communication efforts made by the government itself to promote and explain its plans. Such efforts include both internal communication, for example by sensitising government staff implementing the policy, and external communication, for example by running media campaigns, briefing journalists, holding public events and engaging with stakeholders in any other manner. </a:t>
            </a:r>
          </a:p>
          <a:p>
            <a:r>
              <a:rPr lang="en-GB" sz="1200" kern="1200" dirty="0">
                <a:solidFill>
                  <a:schemeClr val="tx1"/>
                </a:solidFill>
                <a:effectLst/>
                <a:latin typeface="Arial" charset="0"/>
                <a:ea typeface="ＭＳ Ｐゴシック" charset="0"/>
                <a:cs typeface="ＭＳ Ｐゴシック" charset="0"/>
              </a:rPr>
              <a:t>Communication can have different objectives (informing on changes at stake, securing public acceptance of proposed reforms, raising awareness about the expected gains, explaining the challenging aspects of the reforms or eventually reporting of their results). </a:t>
            </a:r>
            <a:r>
              <a:rPr lang="en-GB" sz="1200" b="1" kern="1200" dirty="0">
                <a:solidFill>
                  <a:schemeClr val="tx1"/>
                </a:solidFill>
                <a:effectLst/>
                <a:latin typeface="Arial" charset="0"/>
                <a:ea typeface="ＭＳ Ｐゴシック" charset="0"/>
                <a:cs typeface="ＭＳ Ｐゴシック" charset="0"/>
              </a:rPr>
              <a:t>Investing in communication is a critical way to mitigate implementation risks</a:t>
            </a:r>
            <a:r>
              <a:rPr lang="en-GB" sz="1200" kern="1200" dirty="0">
                <a:solidFill>
                  <a:schemeClr val="tx1"/>
                </a:solidFill>
                <a:effectLst/>
                <a:latin typeface="Arial" charset="0"/>
                <a:ea typeface="ＭＳ Ｐゴシック" charset="0"/>
                <a:cs typeface="ＭＳ Ｐゴシック" charset="0"/>
              </a:rPr>
              <a:t>. It contributes to transparency and accountability. Integral part of the dialogue with PC. </a:t>
            </a:r>
          </a:p>
          <a:p>
            <a:r>
              <a:rPr lang="en-GB" sz="1200" kern="1200" dirty="0">
                <a:solidFill>
                  <a:schemeClr val="tx1"/>
                </a:solidFill>
                <a:effectLst/>
                <a:latin typeface="Arial" charset="0"/>
                <a:ea typeface="ＭＳ Ｐゴシック" charset="0"/>
                <a:cs typeface="ＭＳ Ｐゴシック" charset="0"/>
              </a:rPr>
              <a:t>In principle, communication efforts by the government and the EU delegation in the context of a budget support contract should be coordinated and complement each other. EU delegations should consider the following three dimensions for any communication action around budget support: (</a:t>
            </a:r>
            <a:r>
              <a:rPr lang="en-GB" sz="1200" kern="1200" dirty="0" err="1">
                <a:solidFill>
                  <a:schemeClr val="tx1"/>
                </a:solidFill>
                <a:effectLst/>
                <a:latin typeface="Arial" charset="0"/>
                <a:ea typeface="ＭＳ Ｐゴシック" charset="0"/>
                <a:cs typeface="ＭＳ Ｐゴシック" charset="0"/>
              </a:rPr>
              <a:t>i</a:t>
            </a:r>
            <a:r>
              <a:rPr lang="en-GB" sz="1200" kern="1200" dirty="0">
                <a:solidFill>
                  <a:schemeClr val="tx1"/>
                </a:solidFill>
                <a:effectLst/>
                <a:latin typeface="Arial" charset="0"/>
                <a:ea typeface="ＭＳ Ｐゴシック" charset="0"/>
                <a:cs typeface="ＭＳ Ｐゴシック" charset="0"/>
              </a:rPr>
              <a:t>) </a:t>
            </a:r>
            <a:r>
              <a:rPr lang="en-GB" sz="1200" b="1" i="1" kern="1200" dirty="0">
                <a:solidFill>
                  <a:schemeClr val="tx1"/>
                </a:solidFill>
                <a:effectLst/>
                <a:latin typeface="Arial" charset="0"/>
                <a:ea typeface="ＭＳ Ｐゴシック" charset="0"/>
                <a:cs typeface="ＭＳ Ｐゴシック" charset="0"/>
              </a:rPr>
              <a:t>target </a:t>
            </a:r>
            <a:r>
              <a:rPr lang="en-GB" sz="1200" kern="1200" dirty="0">
                <a:solidFill>
                  <a:schemeClr val="tx1"/>
                </a:solidFill>
                <a:effectLst/>
                <a:latin typeface="Arial" charset="0"/>
                <a:ea typeface="ＭＳ Ｐゴシック" charset="0"/>
                <a:cs typeface="ＭＳ Ｐゴシック" charset="0"/>
              </a:rPr>
              <a:t>audience Communication would typically focus on results, messages should be kept simple and catchy (story-telling preferred plus evidence of results), (ii) </a:t>
            </a:r>
            <a:r>
              <a:rPr lang="en-GB" sz="1200" b="1" i="1" kern="1200" dirty="0">
                <a:solidFill>
                  <a:schemeClr val="tx1"/>
                </a:solidFill>
                <a:effectLst/>
                <a:latin typeface="Arial" charset="0"/>
                <a:ea typeface="ＭＳ Ｐゴシック" charset="0"/>
                <a:cs typeface="ＭＳ Ｐゴシック" charset="0"/>
              </a:rPr>
              <a:t>timing</a:t>
            </a:r>
            <a:r>
              <a:rPr lang="en-GB" sz="1200" kern="1200" dirty="0">
                <a:solidFill>
                  <a:schemeClr val="tx1"/>
                </a:solidFill>
                <a:effectLst/>
                <a:latin typeface="Arial" charset="0"/>
                <a:ea typeface="ＭＳ Ｐゴシック" charset="0"/>
                <a:cs typeface="ＭＳ Ｐゴシック" charset="0"/>
              </a:rPr>
              <a:t> (coordination with government's communication plans and joint communication with other BS providers favoured), (iii) </a:t>
            </a:r>
            <a:r>
              <a:rPr lang="en-GB" sz="1200" b="1" i="1" kern="1200" dirty="0">
                <a:solidFill>
                  <a:schemeClr val="tx1"/>
                </a:solidFill>
                <a:effectLst/>
                <a:latin typeface="Arial" charset="0"/>
                <a:ea typeface="ＭＳ Ｐゴシック" charset="0"/>
                <a:cs typeface="ＭＳ Ｐゴシック" charset="0"/>
              </a:rPr>
              <a:t>tools</a:t>
            </a:r>
            <a:r>
              <a:rPr lang="en-GB" sz="1200" kern="1200" dirty="0">
                <a:solidFill>
                  <a:schemeClr val="tx1"/>
                </a:solidFill>
                <a:effectLst/>
                <a:latin typeface="Arial" charset="0"/>
                <a:ea typeface="ＭＳ Ｐゴシック" charset="0"/>
                <a:cs typeface="ＭＳ Ｐゴシック" charset="0"/>
              </a:rPr>
              <a:t> (digital tools most cost-efficient and the easiest to monitor in terms of outreach, messages should be straightforward and catchy).</a:t>
            </a:r>
          </a:p>
          <a:p>
            <a:r>
              <a:rPr lang="en-GB" sz="1200" kern="1200" dirty="0">
                <a:solidFill>
                  <a:schemeClr val="tx1"/>
                </a:solidFill>
                <a:effectLst/>
                <a:latin typeface="Arial" charset="0"/>
                <a:ea typeface="ＭＳ Ｐゴシック" charset="0"/>
                <a:cs typeface="ＭＳ Ｐゴシック" charset="0"/>
              </a:rPr>
              <a:t>The tools and the breadth of dedicated communication activities by the EU around budget support should be chosen according to the target audience, the local conditions and the capacities of the EU Delegation, weighing up the expected impact in relation to the costs and the investment in terms of workload. An update on the communication strategy and communication activities should be provided regularly.</a:t>
            </a:r>
          </a:p>
          <a:p>
            <a:endParaRPr lang="fr-FR"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27</a:t>
            </a:fld>
            <a:endParaRPr lang="en-GB"/>
          </a:p>
        </p:txBody>
      </p:sp>
    </p:spTree>
    <p:extLst>
      <p:ext uri="{BB962C8B-B14F-4D97-AF65-F5344CB8AC3E}">
        <p14:creationId xmlns:p14="http://schemas.microsoft.com/office/powerpoint/2010/main" val="990207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0"/>
              </a:spcBef>
            </a:pPr>
            <a:r>
              <a:rPr lang="en-US" b="0" dirty="0">
                <a:latin typeface="Times New Roman" pitchFamily="18" charset="0"/>
                <a:cs typeface="Times New Roman" pitchFamily="18" charset="0"/>
              </a:rPr>
              <a:t>Note that conditions –like money – are fungible (and hence cannot impose issues on government)</a:t>
            </a:r>
          </a:p>
          <a:p>
            <a:pPr>
              <a:spcBef>
                <a:spcPct val="0"/>
              </a:spcBef>
            </a:pPr>
            <a:r>
              <a:rPr lang="en-US" b="1" dirty="0">
                <a:latin typeface="Times New Roman" pitchFamily="18" charset="0"/>
                <a:cs typeface="Times New Roman" pitchFamily="18" charset="0"/>
              </a:rPr>
              <a:t>QUESTION TO PARTICIPANTS</a:t>
            </a:r>
          </a:p>
          <a:p>
            <a:pPr>
              <a:spcBef>
                <a:spcPct val="0"/>
              </a:spcBef>
            </a:pPr>
            <a:r>
              <a:rPr lang="en-US" b="1" dirty="0">
                <a:latin typeface="Times New Roman" pitchFamily="18" charset="0"/>
                <a:cs typeface="Times New Roman" pitchFamily="18" charset="0"/>
              </a:rPr>
              <a:t>What other experiences with traps?</a:t>
            </a:r>
          </a:p>
          <a:p>
            <a:pPr>
              <a:spcBef>
                <a:spcPct val="0"/>
              </a:spcBef>
            </a:pPr>
            <a:endParaRPr lang="en-US" b="1" dirty="0">
              <a:latin typeface="Times New Roman" pitchFamily="18" charset="0"/>
              <a:cs typeface="Times New Roman" pitchFamily="18"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28</a:t>
            </a:fld>
            <a:endParaRPr lang="en-GB"/>
          </a:p>
        </p:txBody>
      </p:sp>
    </p:spTree>
    <p:extLst>
      <p:ext uri="{BB962C8B-B14F-4D97-AF65-F5344CB8AC3E}">
        <p14:creationId xmlns:p14="http://schemas.microsoft.com/office/powerpoint/2010/main" val="844025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29</a:t>
            </a:fld>
            <a:endParaRPr lang="en-GB"/>
          </a:p>
        </p:txBody>
      </p:sp>
    </p:spTree>
    <p:extLst>
      <p:ext uri="{BB962C8B-B14F-4D97-AF65-F5344CB8AC3E}">
        <p14:creationId xmlns:p14="http://schemas.microsoft.com/office/powerpoint/2010/main" val="44734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noProof="0" dirty="0"/>
              <a:t>We have already done in previous modules</a:t>
            </a:r>
            <a:r>
              <a:rPr lang="en-GB" sz="1200" baseline="0" noProof="0" dirty="0"/>
              <a:t> the eligibility criteria, including the PFM reform strategy and monitoring, the national/sector policy reform analysis and the transparency and oversight as well as the RMF. Here we take lessons from these analysis into account for the design of the operation and we look into more detail at the remaining issue. </a:t>
            </a:r>
            <a:endParaRPr lang="en-GB" sz="1200" noProof="0" dirty="0"/>
          </a:p>
          <a:p>
            <a:endParaRPr lang="en-GB" noProof="0"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a:t>
            </a:fld>
            <a:endParaRPr lang="en-GB"/>
          </a:p>
        </p:txBody>
      </p:sp>
    </p:spTree>
    <p:extLst>
      <p:ext uri="{BB962C8B-B14F-4D97-AF65-F5344CB8AC3E}">
        <p14:creationId xmlns:p14="http://schemas.microsoft.com/office/powerpoint/2010/main" val="61071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t>Section 5.2.3:</a:t>
            </a:r>
          </a:p>
          <a:p>
            <a:r>
              <a:rPr lang="en-GB" sz="1200" kern="1200" dirty="0">
                <a:solidFill>
                  <a:schemeClr val="tx1"/>
                </a:solidFill>
                <a:effectLst/>
                <a:latin typeface="Arial" charset="0"/>
                <a:ea typeface="ＭＳ Ｐゴシック" charset="0"/>
                <a:cs typeface="ＭＳ Ｐゴシック" charset="0"/>
              </a:rPr>
              <a:t>All budget support funds are additional to a partner country's domestic revenues in the budget. At sector level, a certain degree of additionality or earmarking may be a prime objective of the budget support contract. In such cases, an increase in (sub) sector allocations and expenditure should be agreed with the partner country in the context of the medium-term expenditure framework. As budget support is a results-based financing mechanism, conditions are normally framed in relation to results rather than budgetary inputs. Hence, such an agreement would normally not be translated in a specific disbursement condition but rather be assessed as part of the public policy eligibility assessment (policy financing chapter). Second, it should be considered whether the increase is appropriate given the existing macroeconomic and budgetary framework and whether it may undermine strategic resource allocation. Third, the financial sustainability of the proposed increase should be appraised, particularly if the increase concerns recurrent expenditure. Finally, note that this option does not entail any targeting, i.e. the specification of specific expenditure items, which once executed and audited, can be reimbursed by budget support.</a:t>
            </a:r>
          </a:p>
          <a:p>
            <a:r>
              <a:rPr lang="en-GB" sz="1200" kern="1200" dirty="0">
                <a:solidFill>
                  <a:schemeClr val="tx1"/>
                </a:solidFill>
                <a:effectLst/>
                <a:latin typeface="Arial" charset="0"/>
                <a:ea typeface="ＭＳ Ｐゴシック" charset="0"/>
                <a:cs typeface="ＭＳ Ｐゴシック" charset="0"/>
              </a:rPr>
              <a:t>In other cases, the emphasis of budget support contracts will be on the effectiveness and efficiency of sector policies and expenditure. In this context, the budget support contract provides additional fiscal space at macro level whilst focussing the dialogue, incentives, and conditions on results at sector level. </a:t>
            </a:r>
          </a:p>
          <a:p>
            <a:endParaRPr lang="en-US"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a:t>
            </a:fld>
            <a:endParaRPr lang="en-GB"/>
          </a:p>
        </p:txBody>
      </p:sp>
    </p:spTree>
    <p:extLst>
      <p:ext uri="{BB962C8B-B14F-4D97-AF65-F5344CB8AC3E}">
        <p14:creationId xmlns:p14="http://schemas.microsoft.com/office/powerpoint/2010/main" val="186954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r>
              <a:rPr lang="en-GB" sz="1200" noProof="0" dirty="0">
                <a:latin typeface="Arial" panose="020B0604020202020204" pitchFamily="34" charset="0"/>
                <a:cs typeface="Arial" panose="020B0604020202020204" pitchFamily="34" charset="0"/>
              </a:rPr>
              <a:t>See</a:t>
            </a:r>
            <a:r>
              <a:rPr lang="en-GB" sz="1200" baseline="0" noProof="0" dirty="0">
                <a:latin typeface="Arial" panose="020B0604020202020204" pitchFamily="34" charset="0"/>
                <a:cs typeface="Arial" panose="020B0604020202020204" pitchFamily="34" charset="0"/>
              </a:rPr>
              <a:t> section 5.2.4 for the duration: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ＭＳ Ｐゴシック" charset="0"/>
                <a:cs typeface="Arial" panose="020B0604020202020204" pitchFamily="34" charset="0"/>
              </a:rPr>
              <a:t>The duration of a SDG-C or SRPC should be between 3 to maximum 6 years. A contract of 3-4 years should be the preferred option, given the difficulties in anticipating the design, context and prospects for a longer period. The duration of a SRBC should be comprised between 1 to 3 years (longer durations are especially relevant in the case of structural fragility situations). The more the situation is volatile, the shorter the duration of the contract should be. </a:t>
            </a:r>
          </a:p>
          <a:p>
            <a:pPr eaLnBrk="1" hangingPunct="1"/>
            <a:endParaRPr lang="en-GB" noProof="0" dirty="0">
              <a:latin typeface="Times New Roman" charset="0"/>
              <a:cs typeface="Times New Roman"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a:t>
            </a:fld>
            <a:endParaRPr lang="en-GB"/>
          </a:p>
        </p:txBody>
      </p:sp>
    </p:spTree>
    <p:extLst>
      <p:ext uri="{BB962C8B-B14F-4D97-AF65-F5344CB8AC3E}">
        <p14:creationId xmlns:p14="http://schemas.microsoft.com/office/powerpoint/2010/main" val="219428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noProof="0" dirty="0">
                <a:latin typeface="Times New Roman" pitchFamily="18" charset="0"/>
                <a:cs typeface="Times New Roman" pitchFamily="18" charset="0"/>
              </a:rPr>
              <a:t>Section 4.4.3</a:t>
            </a:r>
            <a:r>
              <a:rPr lang="en-GB" baseline="0" noProof="0" dirty="0">
                <a:latin typeface="Times New Roman" pitchFamily="18" charset="0"/>
                <a:cs typeface="Times New Roman" pitchFamily="18" charset="0"/>
              </a:rPr>
              <a:t> applies as well as annex 8</a:t>
            </a:r>
            <a:endParaRPr lang="en-GB" noProof="0" dirty="0">
              <a:latin typeface="Times New Roman" pitchFamily="18" charset="0"/>
              <a:cs typeface="Times New Roman" pitchFamily="18"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a:t>
            </a:fld>
            <a:endParaRPr lang="en-GB"/>
          </a:p>
        </p:txBody>
      </p:sp>
    </p:spTree>
    <p:extLst>
      <p:ext uri="{BB962C8B-B14F-4D97-AF65-F5344CB8AC3E}">
        <p14:creationId xmlns:p14="http://schemas.microsoft.com/office/powerpoint/2010/main" val="27254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variable tranches and performance indicators. Such tranches have several advantages: </a:t>
            </a:r>
            <a:r>
              <a:rPr lang="en-GB" sz="1200" kern="1200" dirty="0" err="1">
                <a:solidFill>
                  <a:schemeClr val="tx1"/>
                </a:solidFill>
                <a:effectLst/>
                <a:latin typeface="Arial" charset="0"/>
                <a:ea typeface="ＭＳ Ｐゴシック" charset="0"/>
                <a:cs typeface="ＭＳ Ｐゴシック" charset="0"/>
              </a:rPr>
              <a:t>i</a:t>
            </a:r>
            <a:r>
              <a:rPr lang="en-GB" sz="1200" kern="1200" dirty="0">
                <a:solidFill>
                  <a:schemeClr val="tx1"/>
                </a:solidFill>
                <a:effectLst/>
                <a:latin typeface="Arial" charset="0"/>
                <a:ea typeface="ＭＳ Ｐゴシック" charset="0"/>
                <a:cs typeface="ＭＳ Ｐゴシック" charset="0"/>
              </a:rPr>
              <a:t>) creating incentives for improved performance through payment proportional to performance; ii) reducing damaging 'stop-go' volatility in disbursements; and iii) enhancing the credibility of disbursement conditions by providing an alternative to the extreme option of blocking the entire payment. </a:t>
            </a:r>
            <a:endParaRPr lang="en-GB"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7</a:t>
            </a:fld>
            <a:endParaRPr lang="en-GB"/>
          </a:p>
        </p:txBody>
      </p:sp>
    </p:spTree>
    <p:extLst>
      <p:ext uri="{BB962C8B-B14F-4D97-AF65-F5344CB8AC3E}">
        <p14:creationId xmlns:p14="http://schemas.microsoft.com/office/powerpoint/2010/main" val="278712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See section 4.4.2 and Annex 8 section</a:t>
            </a:r>
            <a:r>
              <a:rPr lang="en-US" sz="1200" baseline="0" dirty="0">
                <a:latin typeface="Arial" panose="020B0604020202020204" pitchFamily="34" charset="0"/>
                <a:cs typeface="Arial" panose="020B0604020202020204" pitchFamily="34" charset="0"/>
              </a:rPr>
              <a:t> 1</a:t>
            </a:r>
            <a:endParaRPr lang="en-US" sz="1200" dirty="0">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ea typeface="ＭＳ Ｐゴシック" charset="0"/>
                <a:cs typeface="Arial" panose="020B0604020202020204" pitchFamily="34" charset="0"/>
              </a:rPr>
              <a:t>While many factors are likely to influence performance, larger variable tranches are expected to have a stronger incentive effect. This is particularly true in weak policy environments and where there is some stability in the indicators used over time. There are equally indications that the incentive effect is dependent on the alignment of objectives between cooperation partners and countries, and that countries are sensitive to the signalling effect of any reduction in payments, regardless of size.</a:t>
            </a:r>
          </a:p>
          <a:p>
            <a:r>
              <a:rPr lang="en-GB" sz="1200" kern="1200" dirty="0">
                <a:solidFill>
                  <a:schemeClr val="tx1"/>
                </a:solidFill>
                <a:effectLst/>
                <a:latin typeface="Arial" panose="020B0604020202020204" pitchFamily="34" charset="0"/>
                <a:ea typeface="ＭＳ Ｐゴシック" charset="0"/>
                <a:cs typeface="Arial" panose="020B0604020202020204" pitchFamily="34" charset="0"/>
              </a:rPr>
              <a:t>No clear rules regarding the appropriate share of fixed and variable tranches can be defined. A balance needs to be struck between creating incentives and avoiding excessive unpredictability or volatility in disbursements, particularly in more aid dependent contexts. As a starting point, a fixed component of 60% and a variable component of 40% could be considered, but this ratio will eventually depend on the country context and the possibility of 100% fixed or 100% variable contracts remains open. The variable share might be expected to be larger in the following circumstances: the smaller the budget support contract's share of the partner country's budget; the weaker its track record of budget support implementation; the weaker the country’s commitment to reform; and/or the higher the risk. EU Delegations should follow a pragmatic approach taking into account the above elements. EU Delegations should also co-ordinate decisions on the size and phasing of variable tranches with other cooperation partners in the country.</a:t>
            </a:r>
          </a:p>
          <a:p>
            <a:endParaRPr lang="en-US"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8</a:t>
            </a:fld>
            <a:endParaRPr lang="en-GB"/>
          </a:p>
        </p:txBody>
      </p:sp>
    </p:spTree>
    <p:extLst>
      <p:ext uri="{BB962C8B-B14F-4D97-AF65-F5344CB8AC3E}">
        <p14:creationId xmlns:p14="http://schemas.microsoft.com/office/powerpoint/2010/main" val="43656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latin typeface="Calibri"/>
                <a:cs typeface="Calibri"/>
              </a:rPr>
              <a:t>Annex</a:t>
            </a:r>
            <a:r>
              <a:rPr lang="en-US" sz="1200" baseline="0" dirty="0">
                <a:latin typeface="Calibri"/>
                <a:cs typeface="Calibri"/>
              </a:rPr>
              <a:t> 8:</a:t>
            </a:r>
          </a:p>
          <a:p>
            <a:r>
              <a:rPr lang="en-GB" sz="1200" b="1" kern="1200" dirty="0">
                <a:solidFill>
                  <a:schemeClr val="tx1"/>
                </a:solidFill>
                <a:effectLst/>
                <a:latin typeface="Calibri"/>
                <a:ea typeface="ＭＳ Ｐゴシック" charset="0"/>
                <a:cs typeface="Calibri"/>
              </a:rPr>
              <a:t>SDG-Cs and SRPCs would typically cover commitments for 3-4 years with a possible fixed and variable tranche ratio of about 60/40</a:t>
            </a:r>
            <a:r>
              <a:rPr lang="en-GB" sz="1200" kern="1200" dirty="0">
                <a:solidFill>
                  <a:schemeClr val="tx1"/>
                </a:solidFill>
                <a:effectLst/>
                <a:latin typeface="Calibri"/>
                <a:ea typeface="ＭＳ Ｐゴシック" charset="0"/>
                <a:cs typeface="Calibri"/>
              </a:rPr>
              <a:t>. The duration of a SDG-C or a SRPC may be longer but, in any case, both the political and policy timeframe of the partner country should be duly considered when deciding on the duration of the contract.</a:t>
            </a:r>
          </a:p>
          <a:p>
            <a:r>
              <a:rPr lang="en-GB" sz="1200" kern="1200" dirty="0">
                <a:solidFill>
                  <a:schemeClr val="tx1"/>
                </a:solidFill>
                <a:effectLst/>
                <a:latin typeface="Calibri"/>
                <a:ea typeface="ＭＳ Ｐゴシック" charset="0"/>
                <a:cs typeface="Calibri"/>
              </a:rPr>
              <a:t>In order to facilitate partner country's budgeting particularly in aid dependent countries, the first year of a new budget support contract (without predecessor) should normally only have a fixed tranche. This also allows for a reasonable amount of time between the agreement on the indicator targets, and their evaluation. However, where a successor contract is being prepared, the design should aim to include a variable tranche in the first year to ensure continuity of assessment. This implies formulating a successor contract sufficiently in advance to ensure predictability.</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Calibri"/>
                <a:ea typeface="ＭＳ Ｐゴシック" charset="0"/>
                <a:cs typeface="Calibri"/>
              </a:rPr>
              <a:t>SRBCs will typically last 1 to 3 years. </a:t>
            </a:r>
            <a:r>
              <a:rPr lang="en-GB" sz="1200" kern="1200" dirty="0">
                <a:solidFill>
                  <a:schemeClr val="tx1"/>
                </a:solidFill>
                <a:effectLst/>
                <a:latin typeface="Calibri"/>
                <a:ea typeface="ＭＳ Ｐゴシック" charset="0"/>
                <a:cs typeface="Calibri"/>
              </a:rPr>
              <a:t>The shorter duration and the importance of predictability in highly aid-dependent countries, including for essential services, can mean that overall the variable tranche is not generally higher than with the other contracts, despite a higher level of risks. For 1 to 2 year contracts, there may be no variable tranche with a focus on satisfying the eligibility criteria and preparing for a future SDG-C or SRPC.</a:t>
            </a:r>
          </a:p>
          <a:p>
            <a:endParaRPr lang="en-GB" sz="1200" kern="1200" dirty="0">
              <a:solidFill>
                <a:schemeClr val="tx1"/>
              </a:solidFill>
              <a:effectLst/>
              <a:latin typeface="Calibri"/>
              <a:ea typeface="ＭＳ Ｐゴシック" charset="0"/>
              <a:cs typeface="Calibri"/>
            </a:endParaRPr>
          </a:p>
          <a:p>
            <a:endParaRPr lang="en-US" sz="1200" dirty="0">
              <a:latin typeface="Calibri"/>
              <a:cs typeface="Calibri"/>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9</a:t>
            </a:fld>
            <a:endParaRPr lang="en-GB"/>
          </a:p>
        </p:txBody>
      </p:sp>
    </p:spTree>
    <p:extLst>
      <p:ext uri="{BB962C8B-B14F-4D97-AF65-F5344CB8AC3E}">
        <p14:creationId xmlns:p14="http://schemas.microsoft.com/office/powerpoint/2010/main" val="1480587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smtClean="0">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smtClean="0">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smtClean="0">
                <a:solidFill>
                  <a:schemeClr val="bg1"/>
                </a:solidFill>
                <a:latin typeface="+mn-lt"/>
              </a:defRPr>
            </a:lvl1pPr>
          </a:lstStyle>
          <a:p>
            <a:pPr>
              <a:defRPr/>
            </a:pPr>
            <a:fld id="{1306AB4C-A7D6-B14B-B47D-2964B80FEACF}" type="slidenum">
              <a:rPr lang="en-GB"/>
              <a:pPr>
                <a:defRPr/>
              </a:pPr>
              <a:t>‹nr.›</a:t>
            </a:fld>
            <a:endParaRPr lang="en-GB"/>
          </a:p>
        </p:txBody>
      </p:sp>
    </p:spTree>
    <p:extLst>
      <p:ext uri="{BB962C8B-B14F-4D97-AF65-F5344CB8AC3E}">
        <p14:creationId xmlns:p14="http://schemas.microsoft.com/office/powerpoint/2010/main" val="344933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8F3E97-D1F1-1A4B-9C4B-2F9F933DAEE7}" type="slidenum">
              <a:rPr lang="en-GB"/>
              <a:pPr>
                <a:defRPr/>
              </a:pPr>
              <a:t>‹nr.›</a:t>
            </a:fld>
            <a:endParaRPr lang="en-GB"/>
          </a:p>
        </p:txBody>
      </p:sp>
    </p:spTree>
    <p:extLst>
      <p:ext uri="{BB962C8B-B14F-4D97-AF65-F5344CB8AC3E}">
        <p14:creationId xmlns:p14="http://schemas.microsoft.com/office/powerpoint/2010/main" val="2610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GB"/>
              <a:t>Click to edit Master title style</a:t>
            </a:r>
            <a:endParaRPr lang="fr-FR"/>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3D1225-2A5B-484C-8968-98E7E3A911FE}" type="slidenum">
              <a:rPr lang="en-GB"/>
              <a:pPr>
                <a:defRPr/>
              </a:pPr>
              <a:t>‹nr.›</a:t>
            </a:fld>
            <a:endParaRPr lang="en-GB"/>
          </a:p>
        </p:txBody>
      </p:sp>
    </p:spTree>
    <p:extLst>
      <p:ext uri="{BB962C8B-B14F-4D97-AF65-F5344CB8AC3E}">
        <p14:creationId xmlns:p14="http://schemas.microsoft.com/office/powerpoint/2010/main" val="300662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8E05CAC-8EAB-7B4F-ADBC-C4053A09D1F5}" type="slidenum">
              <a:rPr lang="en-GB"/>
              <a:pPr>
                <a:defRPr/>
              </a:pPr>
              <a:t>‹nr.›</a:t>
            </a:fld>
            <a:endParaRPr lang="en-GB"/>
          </a:p>
        </p:txBody>
      </p:sp>
    </p:spTree>
    <p:extLst>
      <p:ext uri="{BB962C8B-B14F-4D97-AF65-F5344CB8AC3E}">
        <p14:creationId xmlns:p14="http://schemas.microsoft.com/office/powerpoint/2010/main" val="397924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30EAEF-84F5-2145-81CF-68D6D11E38C0}" type="slidenum">
              <a:rPr lang="en-GB"/>
              <a:pPr>
                <a:defRPr/>
              </a:pPr>
              <a:t>‹nr.›</a:t>
            </a:fld>
            <a:endParaRPr lang="en-GB"/>
          </a:p>
        </p:txBody>
      </p:sp>
    </p:spTree>
    <p:extLst>
      <p:ext uri="{BB962C8B-B14F-4D97-AF65-F5344CB8AC3E}">
        <p14:creationId xmlns:p14="http://schemas.microsoft.com/office/powerpoint/2010/main" val="353582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A91BC1E-676A-0347-8CED-BB5364EE0AB2}" type="slidenum">
              <a:rPr lang="en-GB"/>
              <a:pPr>
                <a:defRPr/>
              </a:pPr>
              <a:t>‹nr.›</a:t>
            </a:fld>
            <a:endParaRPr lang="en-GB"/>
          </a:p>
        </p:txBody>
      </p:sp>
    </p:spTree>
    <p:extLst>
      <p:ext uri="{BB962C8B-B14F-4D97-AF65-F5344CB8AC3E}">
        <p14:creationId xmlns:p14="http://schemas.microsoft.com/office/powerpoint/2010/main" val="491335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485E47C-DADA-D640-8DA0-4D58623654E0}" type="slidenum">
              <a:rPr lang="en-GB"/>
              <a:pPr>
                <a:defRPr/>
              </a:pPr>
              <a:t>‹nr.›</a:t>
            </a:fld>
            <a:endParaRPr lang="en-GB"/>
          </a:p>
        </p:txBody>
      </p:sp>
    </p:spTree>
    <p:extLst>
      <p:ext uri="{BB962C8B-B14F-4D97-AF65-F5344CB8AC3E}">
        <p14:creationId xmlns:p14="http://schemas.microsoft.com/office/powerpoint/2010/main" val="222581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96A4984-0F47-8D44-AC4E-C48F1EE734C3}" type="slidenum">
              <a:rPr lang="en-GB"/>
              <a:pPr>
                <a:defRPr/>
              </a:pPr>
              <a:t>‹nr.›</a:t>
            </a:fld>
            <a:endParaRPr lang="en-GB"/>
          </a:p>
        </p:txBody>
      </p:sp>
    </p:spTree>
    <p:extLst>
      <p:ext uri="{BB962C8B-B14F-4D97-AF65-F5344CB8AC3E}">
        <p14:creationId xmlns:p14="http://schemas.microsoft.com/office/powerpoint/2010/main" val="392394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B7C6C60-C15E-5943-BE98-1A7C0CC0CF56}" type="slidenum">
              <a:rPr lang="en-GB"/>
              <a:pPr>
                <a:defRPr/>
              </a:pPr>
              <a:t>‹nr.›</a:t>
            </a:fld>
            <a:endParaRPr lang="en-GB"/>
          </a:p>
        </p:txBody>
      </p:sp>
    </p:spTree>
    <p:extLst>
      <p:ext uri="{BB962C8B-B14F-4D97-AF65-F5344CB8AC3E}">
        <p14:creationId xmlns:p14="http://schemas.microsoft.com/office/powerpoint/2010/main" val="387543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7866C33-04EC-4644-A0F9-FF019476C82D}" type="slidenum">
              <a:rPr lang="en-GB"/>
              <a:pPr>
                <a:defRPr/>
              </a:pPr>
              <a:t>‹nr.›</a:t>
            </a:fld>
            <a:endParaRPr lang="en-GB"/>
          </a:p>
        </p:txBody>
      </p:sp>
    </p:spTree>
    <p:extLst>
      <p:ext uri="{BB962C8B-B14F-4D97-AF65-F5344CB8AC3E}">
        <p14:creationId xmlns:p14="http://schemas.microsoft.com/office/powerpoint/2010/main" val="363635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75B4D7-8E3E-9546-939E-4E201D86B0B4}" type="slidenum">
              <a:rPr lang="en-GB"/>
              <a:pPr>
                <a:defRPr/>
              </a:pPr>
              <a:t>‹nr.›</a:t>
            </a:fld>
            <a:endParaRPr lang="en-GB"/>
          </a:p>
        </p:txBody>
      </p:sp>
    </p:spTree>
    <p:extLst>
      <p:ext uri="{BB962C8B-B14F-4D97-AF65-F5344CB8AC3E}">
        <p14:creationId xmlns:p14="http://schemas.microsoft.com/office/powerpoint/2010/main" val="173440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cs typeface="+mn-cs"/>
              </a:defRPr>
            </a:lvl1pPr>
          </a:lstStyle>
          <a:p>
            <a:pPr>
              <a:defRPr/>
            </a:pPr>
            <a:fld id="{0D054554-C5A4-9D44-9CB4-480CC93893A3}" type="slidenum">
              <a:rPr lang="en-GB"/>
              <a:pPr>
                <a:defRPr/>
              </a:pPr>
              <a:t>‹nr.›</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ＭＳ Ｐゴシック"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n-ea"/>
        </a:defRPr>
      </a:lvl2pPr>
      <a:lvl3pPr marL="1143000" indent="-228600" algn="l" rtl="0" eaLnBrk="0" fontAlgn="base" hangingPunct="0">
        <a:spcBef>
          <a:spcPct val="20000"/>
        </a:spcBef>
        <a:spcAft>
          <a:spcPct val="0"/>
        </a:spcAft>
        <a:defRPr sz="1400">
          <a:solidFill>
            <a:srgbClr val="0F5494"/>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5850539-7066-47AD-98AB-308808A464B0}"/>
              </a:ext>
            </a:extLst>
          </p:cNvPr>
          <p:cNvSpPr>
            <a:spLocks noGrp="1"/>
          </p:cNvSpPr>
          <p:nvPr>
            <p:ph type="ctrTitle"/>
          </p:nvPr>
        </p:nvSpPr>
        <p:spPr>
          <a:xfrm>
            <a:off x="0" y="2565400"/>
            <a:ext cx="9180512" cy="790575"/>
          </a:xfrm>
        </p:spPr>
        <p:txBody>
          <a:bodyPr/>
          <a:lstStyle/>
          <a:p>
            <a:pPr algn="ctr"/>
            <a:r>
              <a:rPr lang="fr-BE" sz="6000" dirty="0"/>
              <a:t>Budget Support</a:t>
            </a:r>
            <a:endParaRPr lang="fr-BE" sz="6000" dirty="0">
              <a:latin typeface="+mj-lt"/>
            </a:endParaRPr>
          </a:p>
        </p:txBody>
      </p:sp>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305594" y="3716338"/>
            <a:ext cx="8532812" cy="23050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ctr" eaLnBrk="1" hangingPunct="1">
              <a:defRPr/>
            </a:pPr>
            <a:r>
              <a:rPr lang="fr-BE" dirty="0">
                <a:ea typeface="+mn-ea"/>
                <a:cs typeface="+mn-cs"/>
              </a:rPr>
              <a:t>Module 5</a:t>
            </a:r>
          </a:p>
          <a:p>
            <a:pPr algn="ctr" eaLnBrk="1" hangingPunct="1">
              <a:defRPr/>
            </a:pPr>
            <a:endParaRPr lang="fr-BE" dirty="0">
              <a:ea typeface="+mn-ea"/>
              <a:cs typeface="+mn-cs"/>
            </a:endParaRPr>
          </a:p>
          <a:p>
            <a:pPr algn="ctr" eaLnBrk="1" hangingPunct="1">
              <a:defRPr/>
            </a:pPr>
            <a:r>
              <a:rPr lang="fr-BE" sz="3600" dirty="0"/>
              <a:t>Design</a:t>
            </a:r>
          </a:p>
          <a:p>
            <a:pPr algn="ctr">
              <a:defRPr/>
            </a:pPr>
            <a:r>
              <a:rPr lang="fr-BE" b="0" dirty="0"/>
              <a:t>(</a:t>
            </a:r>
            <a:r>
              <a:rPr lang="fr-BE" b="0" dirty="0" err="1"/>
              <a:t>Indicators</a:t>
            </a:r>
            <a:r>
              <a:rPr lang="fr-BE" b="0" dirty="0"/>
              <a:t> and tranches)</a:t>
            </a:r>
            <a:endParaRPr lang="en-GB" b="0" dirty="0"/>
          </a:p>
          <a:p>
            <a:pPr algn="ctr">
              <a:defRPr/>
            </a:pPr>
            <a:endParaRPr lang="fr-BE" b="0" dirty="0"/>
          </a:p>
          <a:p>
            <a:pPr algn="ctr" eaLnBrk="1" hangingPunct="1">
              <a:defRPr/>
            </a:pPr>
            <a:endParaRPr lang="en-GB" b="0" dirty="0">
              <a:ea typeface="+mn-ea"/>
              <a:cs typeface="+mn-cs"/>
            </a:endParaRPr>
          </a:p>
        </p:txBody>
      </p:sp>
    </p:spTree>
    <p:extLst>
      <p:ext uri="{BB962C8B-B14F-4D97-AF65-F5344CB8AC3E}">
        <p14:creationId xmlns:p14="http://schemas.microsoft.com/office/powerpoint/2010/main" val="419318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999538"/>
            <a:ext cx="8460000" cy="773278"/>
          </a:xfrm>
        </p:spPr>
        <p:txBody>
          <a:bodyPr/>
          <a:lstStyle/>
          <a:p>
            <a:pPr marL="0"/>
            <a:r>
              <a:rPr lang="fr-FR" sz="2400" cap="all" dirty="0">
                <a:solidFill>
                  <a:srgbClr val="004494"/>
                </a:solidFill>
                <a:latin typeface="+mn-lt"/>
              </a:rPr>
              <a:t>Distribution </a:t>
            </a:r>
            <a:br>
              <a:rPr lang="fr-FR" sz="2400" cap="all" dirty="0">
                <a:solidFill>
                  <a:srgbClr val="004494"/>
                </a:solidFill>
                <a:latin typeface="+mn-lt"/>
              </a:rPr>
            </a:br>
            <a:r>
              <a:rPr lang="fr-FR" sz="2400" cap="all" dirty="0">
                <a:solidFill>
                  <a:srgbClr val="004494"/>
                </a:solidFill>
                <a:latin typeface="+mn-lt"/>
              </a:rPr>
              <a:t>of tranches over time</a:t>
            </a:r>
            <a:endParaRPr lang="fr-BE" sz="2400" cap="all" dirty="0">
              <a:solidFill>
                <a:srgbClr val="004494"/>
              </a:solidFill>
              <a:latin typeface="+mn-lt"/>
            </a:endParaRPr>
          </a:p>
        </p:txBody>
      </p:sp>
      <p:pic>
        <p:nvPicPr>
          <p:cNvPr id="16" name="Picture 12">
            <a:extLst>
              <a:ext uri="{FF2B5EF4-FFF2-40B4-BE49-F238E27FC236}">
                <a16:creationId xmlns:a16="http://schemas.microsoft.com/office/drawing/2014/main" id="{C4A15EB4-83F4-4B58-AD29-45516E203195}"/>
              </a:ext>
            </a:extLst>
          </p:cNvPr>
          <p:cNvPicPr>
            <a:picLocks noChangeAspect="1"/>
          </p:cNvPicPr>
          <p:nvPr/>
        </p:nvPicPr>
        <p:blipFill>
          <a:blip r:embed="rId3"/>
          <a:stretch>
            <a:fillRect/>
          </a:stretch>
        </p:blipFill>
        <p:spPr>
          <a:xfrm>
            <a:off x="885732" y="2064770"/>
            <a:ext cx="3024336" cy="2143230"/>
          </a:xfrm>
          <a:prstGeom prst="rect">
            <a:avLst/>
          </a:prstGeom>
        </p:spPr>
      </p:pic>
      <p:pic>
        <p:nvPicPr>
          <p:cNvPr id="19" name="Picture 13">
            <a:extLst>
              <a:ext uri="{FF2B5EF4-FFF2-40B4-BE49-F238E27FC236}">
                <a16:creationId xmlns:a16="http://schemas.microsoft.com/office/drawing/2014/main" id="{08560D0F-5792-4438-ACCC-C04B1B94B764}"/>
              </a:ext>
            </a:extLst>
          </p:cNvPr>
          <p:cNvPicPr>
            <a:picLocks noChangeAspect="1"/>
          </p:cNvPicPr>
          <p:nvPr/>
        </p:nvPicPr>
        <p:blipFill>
          <a:blip r:embed="rId4"/>
          <a:stretch>
            <a:fillRect/>
          </a:stretch>
        </p:blipFill>
        <p:spPr>
          <a:xfrm>
            <a:off x="5501447" y="2040670"/>
            <a:ext cx="3024336" cy="2143230"/>
          </a:xfrm>
          <a:prstGeom prst="rect">
            <a:avLst/>
          </a:prstGeom>
        </p:spPr>
      </p:pic>
      <p:sp>
        <p:nvSpPr>
          <p:cNvPr id="20" name="TextBox 2">
            <a:extLst>
              <a:ext uri="{FF2B5EF4-FFF2-40B4-BE49-F238E27FC236}">
                <a16:creationId xmlns:a16="http://schemas.microsoft.com/office/drawing/2014/main" id="{8BDCE733-8665-4977-8932-C7C1C68A499C}"/>
              </a:ext>
            </a:extLst>
          </p:cNvPr>
          <p:cNvSpPr txBox="1"/>
          <p:nvPr/>
        </p:nvSpPr>
        <p:spPr>
          <a:xfrm>
            <a:off x="100893" y="1892731"/>
            <a:ext cx="4594015" cy="307777"/>
          </a:xfrm>
          <a:prstGeom prst="rect">
            <a:avLst/>
          </a:prstGeom>
          <a:noFill/>
        </p:spPr>
        <p:txBody>
          <a:bodyPr wrap="square" rtlCol="0">
            <a:spAutoFit/>
          </a:bodyPr>
          <a:lstStyle/>
          <a:p>
            <a:pPr algn="ctr"/>
            <a:r>
              <a:rPr lang="en-GB" sz="1400" dirty="0"/>
              <a:t>Frontloading</a:t>
            </a:r>
            <a:endParaRPr lang="fr-BE" sz="1400" dirty="0">
              <a:latin typeface="+mn-lt"/>
            </a:endParaRPr>
          </a:p>
        </p:txBody>
      </p:sp>
      <p:sp>
        <p:nvSpPr>
          <p:cNvPr id="21" name="TextBox 8">
            <a:extLst>
              <a:ext uri="{FF2B5EF4-FFF2-40B4-BE49-F238E27FC236}">
                <a16:creationId xmlns:a16="http://schemas.microsoft.com/office/drawing/2014/main" id="{90A217DC-0335-4018-A7B9-CC68104D9365}"/>
              </a:ext>
            </a:extLst>
          </p:cNvPr>
          <p:cNvSpPr txBox="1"/>
          <p:nvPr/>
        </p:nvSpPr>
        <p:spPr>
          <a:xfrm>
            <a:off x="6379466" y="1892731"/>
            <a:ext cx="1268296" cy="307777"/>
          </a:xfrm>
          <a:prstGeom prst="rect">
            <a:avLst/>
          </a:prstGeom>
          <a:noFill/>
        </p:spPr>
        <p:txBody>
          <a:bodyPr wrap="none" rtlCol="0">
            <a:spAutoFit/>
          </a:bodyPr>
          <a:lstStyle/>
          <a:p>
            <a:pPr algn="ctr"/>
            <a:r>
              <a:rPr lang="en-GB" sz="1400" dirty="0"/>
              <a:t>Backloading</a:t>
            </a:r>
            <a:endParaRPr lang="fr-BE" sz="1400" dirty="0">
              <a:latin typeface="+mn-lt"/>
            </a:endParaRPr>
          </a:p>
        </p:txBody>
      </p:sp>
      <p:graphicFrame>
        <p:nvGraphicFramePr>
          <p:cNvPr id="25" name="Chart 7">
            <a:extLst>
              <a:ext uri="{FF2B5EF4-FFF2-40B4-BE49-F238E27FC236}">
                <a16:creationId xmlns:a16="http://schemas.microsoft.com/office/drawing/2014/main" id="{E36F00A8-026C-47C7-AF0B-789DF53B0345}"/>
              </a:ext>
            </a:extLst>
          </p:cNvPr>
          <p:cNvGraphicFramePr/>
          <p:nvPr>
            <p:extLst>
              <p:ext uri="{D42A27DB-BD31-4B8C-83A1-F6EECF244321}">
                <p14:modId xmlns:p14="http://schemas.microsoft.com/office/powerpoint/2010/main" val="1295682607"/>
              </p:ext>
            </p:extLst>
          </p:nvPr>
        </p:nvGraphicFramePr>
        <p:xfrm>
          <a:off x="879076" y="4508999"/>
          <a:ext cx="3037648" cy="21603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9">
            <a:extLst>
              <a:ext uri="{FF2B5EF4-FFF2-40B4-BE49-F238E27FC236}">
                <a16:creationId xmlns:a16="http://schemas.microsoft.com/office/drawing/2014/main" id="{2DC7E79C-3837-458B-BFC6-1DAB39A6451C}"/>
              </a:ext>
            </a:extLst>
          </p:cNvPr>
          <p:cNvGraphicFramePr/>
          <p:nvPr>
            <p:extLst>
              <p:ext uri="{D42A27DB-BD31-4B8C-83A1-F6EECF244321}">
                <p14:modId xmlns:p14="http://schemas.microsoft.com/office/powerpoint/2010/main" val="3921357741"/>
              </p:ext>
            </p:extLst>
          </p:nvPr>
        </p:nvGraphicFramePr>
        <p:xfrm>
          <a:off x="5494791" y="4485019"/>
          <a:ext cx="3037649" cy="2160106"/>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10">
            <a:extLst>
              <a:ext uri="{FF2B5EF4-FFF2-40B4-BE49-F238E27FC236}">
                <a16:creationId xmlns:a16="http://schemas.microsoft.com/office/drawing/2014/main" id="{80F7DEA3-AC7C-4F9A-9E54-08304CB5BEDD}"/>
              </a:ext>
            </a:extLst>
          </p:cNvPr>
          <p:cNvSpPr txBox="1"/>
          <p:nvPr/>
        </p:nvSpPr>
        <p:spPr>
          <a:xfrm>
            <a:off x="396871" y="4293096"/>
            <a:ext cx="3365024" cy="307777"/>
          </a:xfrm>
          <a:prstGeom prst="rect">
            <a:avLst/>
          </a:prstGeom>
          <a:noFill/>
        </p:spPr>
        <p:txBody>
          <a:bodyPr wrap="none" rtlCol="0">
            <a:spAutoFit/>
          </a:bodyPr>
          <a:lstStyle/>
          <a:p>
            <a:r>
              <a:rPr lang="en-GB" sz="1400" dirty="0"/>
              <a:t>Less aid-dependent country </a:t>
            </a:r>
            <a:r>
              <a:rPr lang="en-GB" sz="1400" dirty="0" err="1"/>
              <a:t>i.e</a:t>
            </a:r>
            <a:r>
              <a:rPr lang="en-GB" sz="1400" dirty="0"/>
              <a:t> ENI</a:t>
            </a:r>
          </a:p>
        </p:txBody>
      </p:sp>
      <p:sp>
        <p:nvSpPr>
          <p:cNvPr id="32" name="TextBox 15">
            <a:extLst>
              <a:ext uri="{FF2B5EF4-FFF2-40B4-BE49-F238E27FC236}">
                <a16:creationId xmlns:a16="http://schemas.microsoft.com/office/drawing/2014/main" id="{1A6A566A-37C4-456C-9FE9-F36040399D91}"/>
              </a:ext>
            </a:extLst>
          </p:cNvPr>
          <p:cNvSpPr txBox="1"/>
          <p:nvPr/>
        </p:nvSpPr>
        <p:spPr>
          <a:xfrm>
            <a:off x="5528433" y="4293096"/>
            <a:ext cx="2773516" cy="307777"/>
          </a:xfrm>
          <a:prstGeom prst="rect">
            <a:avLst/>
          </a:prstGeom>
          <a:noFill/>
        </p:spPr>
        <p:txBody>
          <a:bodyPr wrap="none" rtlCol="0">
            <a:spAutoFit/>
          </a:bodyPr>
          <a:lstStyle/>
          <a:p>
            <a:r>
              <a:rPr lang="en-GB" sz="1400" dirty="0"/>
              <a:t>Extended assessment period</a:t>
            </a:r>
          </a:p>
        </p:txBody>
      </p:sp>
      <p:sp>
        <p:nvSpPr>
          <p:cNvPr id="33" name="Espace réservé du numéro de diapositive 9">
            <a:extLst>
              <a:ext uri="{FF2B5EF4-FFF2-40B4-BE49-F238E27FC236}">
                <a16:creationId xmlns:a16="http://schemas.microsoft.com/office/drawing/2014/main" id="{74C86BF9-D380-45AE-AA35-54F8A2652923}"/>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10</a:t>
            </a:fld>
            <a:endParaRPr lang="fr-BE" sz="1100" b="1" dirty="0">
              <a:solidFill>
                <a:schemeClr val="bg1"/>
              </a:solidFill>
              <a:latin typeface="+mn-lt"/>
            </a:endParaRPr>
          </a:p>
        </p:txBody>
      </p:sp>
    </p:spTree>
    <p:extLst>
      <p:ext uri="{BB962C8B-B14F-4D97-AF65-F5344CB8AC3E}">
        <p14:creationId xmlns:p14="http://schemas.microsoft.com/office/powerpoint/2010/main" val="177029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Graphic spid="25" grpId="0">
        <p:bldAsOne/>
      </p:bldGraphic>
      <p:bldGraphic spid="26" grpId="0">
        <p:bldAsOne/>
      </p:bldGraphic>
      <p:bldP spid="28"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6775" y="-54591"/>
            <a:ext cx="8640000" cy="935999"/>
          </a:xfrm>
          <a:noFill/>
        </p:spPr>
        <p:txBody>
          <a:bodyPr vert="horz" lIns="91440" tIns="45720" rIns="91440" bIns="45720" rtlCol="0" anchor="ctr">
            <a:normAutofit/>
          </a:bodyPr>
          <a:lstStyle/>
          <a:p>
            <a:pPr algn="ctr"/>
            <a:r>
              <a:rPr lang="en-US" sz="2800" b="1" dirty="0">
                <a:solidFill>
                  <a:schemeClr val="bg1"/>
                </a:solidFill>
                <a:latin typeface="Verdana"/>
                <a:cs typeface="Verdana"/>
              </a:rPr>
              <a:t>Calculating the VT disbursement</a:t>
            </a:r>
          </a:p>
        </p:txBody>
      </p:sp>
      <p:sp>
        <p:nvSpPr>
          <p:cNvPr id="22531" name="Rectangle 3"/>
          <p:cNvSpPr>
            <a:spLocks noGrp="1" noChangeArrowheads="1"/>
          </p:cNvSpPr>
          <p:nvPr>
            <p:ph idx="1"/>
          </p:nvPr>
        </p:nvSpPr>
        <p:spPr>
          <a:xfrm>
            <a:off x="179512" y="1196752"/>
            <a:ext cx="8712968" cy="5328592"/>
          </a:xfrm>
          <a:solidFill>
            <a:srgbClr val="FFD974"/>
          </a:solidFill>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marL="355600" lvl="1" indent="-266700">
              <a:spcBef>
                <a:spcPct val="0"/>
              </a:spcBef>
              <a:buClr>
                <a:schemeClr val="accent2"/>
              </a:buClr>
              <a:buFont typeface="Wingdings" charset="2"/>
              <a:buChar char="§"/>
            </a:pPr>
            <a:r>
              <a:rPr lang="en-US" sz="1600" b="0" dirty="0">
                <a:solidFill>
                  <a:schemeClr val="tx1"/>
                </a:solidFill>
                <a:latin typeface="+mj-lt"/>
                <a:cs typeface="Tw Cen MT"/>
              </a:rPr>
              <a:t>Method 1: Assess individual indicators:</a:t>
            </a:r>
          </a:p>
          <a:p>
            <a:pPr marL="812800" lvl="4" indent="-266700">
              <a:spcBef>
                <a:spcPts val="0"/>
              </a:spcBef>
            </a:pPr>
            <a:r>
              <a:rPr lang="en-US" sz="1600" dirty="0">
                <a:solidFill>
                  <a:srgbClr val="3366FF"/>
                </a:solidFill>
                <a:latin typeface="+mj-lt"/>
                <a:cs typeface="Tw Cen MT"/>
              </a:rPr>
              <a:t>0 = no progress; 0.5 = significant  progress;1 = target met</a:t>
            </a:r>
          </a:p>
          <a:p>
            <a:pPr marL="812800" lvl="4" indent="-266700">
              <a:spcBef>
                <a:spcPts val="0"/>
              </a:spcBef>
            </a:pPr>
            <a:r>
              <a:rPr lang="en-GB" sz="1600" dirty="0">
                <a:solidFill>
                  <a:srgbClr val="3366FF"/>
                </a:solidFill>
                <a:latin typeface="+mj-lt"/>
                <a:cs typeface="Tw Cen MT"/>
              </a:rPr>
              <a:t>Pro rata payment: aggregate amounts for each indicator</a:t>
            </a:r>
            <a:endParaRPr lang="en-US" sz="1600" dirty="0">
              <a:solidFill>
                <a:srgbClr val="3366FF"/>
              </a:solidFill>
              <a:latin typeface="+mj-lt"/>
              <a:cs typeface="Tw Cen MT"/>
            </a:endParaRPr>
          </a:p>
          <a:p>
            <a:pPr marL="355600" lvl="1" indent="-266700">
              <a:spcBef>
                <a:spcPts val="1200"/>
              </a:spcBef>
              <a:spcAft>
                <a:spcPts val="300"/>
              </a:spcAft>
              <a:buClr>
                <a:schemeClr val="accent2"/>
              </a:buClr>
              <a:buFont typeface="Wingdings" charset="2"/>
              <a:buChar char="§"/>
            </a:pPr>
            <a:r>
              <a:rPr lang="en-US" sz="1600" b="0" dirty="0">
                <a:solidFill>
                  <a:schemeClr val="tx1"/>
                </a:solidFill>
                <a:latin typeface="+mj-lt"/>
                <a:cs typeface="Tw Cen MT"/>
              </a:rPr>
              <a:t>Method 2: Assess aggregated performance of indicators by policy objective:</a:t>
            </a:r>
            <a:endParaRPr lang="en-GB" sz="1600" b="0" dirty="0">
              <a:solidFill>
                <a:schemeClr val="tx1"/>
              </a:solidFill>
              <a:latin typeface="+mj-lt"/>
              <a:cs typeface="Tw Cen MT"/>
            </a:endParaRPr>
          </a:p>
          <a:p>
            <a:pPr marL="812800" lvl="4" indent="-266700">
              <a:spcBef>
                <a:spcPts val="0"/>
              </a:spcBef>
              <a:spcAft>
                <a:spcPts val="0"/>
              </a:spcAft>
            </a:pPr>
            <a:r>
              <a:rPr lang="en-US" sz="1600" dirty="0">
                <a:solidFill>
                  <a:srgbClr val="3366FF"/>
                </a:solidFill>
                <a:cs typeface="Tw Cen MT"/>
              </a:rPr>
              <a:t>0 = unsatisfactory (aggregated score below 35% of maximum); 0.5 = satisfactory (score </a:t>
            </a:r>
            <a:r>
              <a:rPr lang="en-GB" sz="1600" dirty="0">
                <a:solidFill>
                  <a:srgbClr val="3366FF"/>
                </a:solidFill>
                <a:cs typeface="Tw Cen MT"/>
              </a:rPr>
              <a:t>36-70%)</a:t>
            </a:r>
            <a:r>
              <a:rPr lang="en-US" sz="1600" dirty="0">
                <a:solidFill>
                  <a:srgbClr val="3366FF"/>
                </a:solidFill>
                <a:cs typeface="Tw Cen MT"/>
              </a:rPr>
              <a:t>; 1 = strong (71-100%)</a:t>
            </a:r>
            <a:endParaRPr lang="en-GB" sz="1600" dirty="0">
              <a:solidFill>
                <a:srgbClr val="3366FF"/>
              </a:solidFill>
              <a:latin typeface="+mj-lt"/>
              <a:cs typeface="Tw Cen MT"/>
            </a:endParaRPr>
          </a:p>
          <a:p>
            <a:pPr marL="812800" lvl="4" indent="-266700">
              <a:spcBef>
                <a:spcPts val="0"/>
              </a:spcBef>
              <a:spcAft>
                <a:spcPts val="0"/>
              </a:spcAft>
            </a:pPr>
            <a:r>
              <a:rPr lang="en-GB" sz="1600" dirty="0">
                <a:solidFill>
                  <a:srgbClr val="3366FF"/>
                </a:solidFill>
                <a:latin typeface="+mj-lt"/>
                <a:cs typeface="Tw Cen MT"/>
              </a:rPr>
              <a:t>Pro rata payment: 0 </a:t>
            </a:r>
            <a:r>
              <a:rPr lang="en-GB" sz="1600" dirty="0">
                <a:solidFill>
                  <a:srgbClr val="3366FF"/>
                </a:solidFill>
                <a:cs typeface="Tw Cen MT"/>
              </a:rPr>
              <a:t>→</a:t>
            </a:r>
            <a:r>
              <a:rPr lang="en-GB" sz="1600" dirty="0">
                <a:solidFill>
                  <a:srgbClr val="3366FF"/>
                </a:solidFill>
                <a:latin typeface="+mj-lt"/>
                <a:cs typeface="Tw Cen MT"/>
              </a:rPr>
              <a:t> no disbursement, 0.5 → 50% disbursement; 1 → full disbursement</a:t>
            </a:r>
          </a:p>
          <a:p>
            <a:pPr marL="355600" lvl="1" indent="-266700">
              <a:spcBef>
                <a:spcPts val="600"/>
              </a:spcBef>
              <a:spcAft>
                <a:spcPts val="300"/>
              </a:spcAft>
              <a:buClr>
                <a:schemeClr val="accent2"/>
              </a:buClr>
              <a:buFont typeface="Wingdings" charset="2"/>
              <a:buChar char="§"/>
            </a:pPr>
            <a:r>
              <a:rPr lang="en-GB" sz="1600" b="0" dirty="0">
                <a:solidFill>
                  <a:schemeClr val="tx1"/>
                </a:solidFill>
                <a:latin typeface="+mj-lt"/>
                <a:cs typeface="Tw Cen MT"/>
              </a:rPr>
              <a:t>Method 3: Asses all indicators together for overall performance with total score:</a:t>
            </a:r>
          </a:p>
          <a:p>
            <a:pPr marL="812800" lvl="4" indent="-266700">
              <a:spcBef>
                <a:spcPts val="0"/>
              </a:spcBef>
              <a:spcAft>
                <a:spcPts val="0"/>
              </a:spcAft>
            </a:pPr>
            <a:r>
              <a:rPr lang="en-US" sz="1600" dirty="0">
                <a:solidFill>
                  <a:srgbClr val="3366FF"/>
                </a:solidFill>
                <a:cs typeface="Tw Cen MT"/>
              </a:rPr>
              <a:t>below 30% of maximum= unsatisfactory </a:t>
            </a:r>
            <a:r>
              <a:rPr lang="en-GB" sz="1600" dirty="0">
                <a:solidFill>
                  <a:srgbClr val="3366FF"/>
                </a:solidFill>
                <a:cs typeface="Tw Cen MT"/>
              </a:rPr>
              <a:t>→</a:t>
            </a:r>
            <a:r>
              <a:rPr lang="en-US" sz="1600" dirty="0">
                <a:solidFill>
                  <a:srgbClr val="3366FF"/>
                </a:solidFill>
                <a:cs typeface="Tw Cen MT"/>
              </a:rPr>
              <a:t> no disbursement; </a:t>
            </a:r>
          </a:p>
          <a:p>
            <a:pPr marL="812800" lvl="4" indent="-266700">
              <a:spcBef>
                <a:spcPts val="0"/>
              </a:spcBef>
              <a:spcAft>
                <a:spcPts val="0"/>
              </a:spcAft>
            </a:pPr>
            <a:r>
              <a:rPr lang="en-US" sz="1600" dirty="0">
                <a:solidFill>
                  <a:srgbClr val="3366FF"/>
                </a:solidFill>
                <a:cs typeface="Tw Cen MT"/>
              </a:rPr>
              <a:t>31%-45% = limited </a:t>
            </a:r>
            <a:r>
              <a:rPr lang="en-GB" sz="1600" dirty="0">
                <a:solidFill>
                  <a:srgbClr val="3366FF"/>
                </a:solidFill>
                <a:cs typeface="Tw Cen MT"/>
              </a:rPr>
              <a:t>→</a:t>
            </a:r>
            <a:r>
              <a:rPr lang="en-US" sz="1600" dirty="0">
                <a:solidFill>
                  <a:srgbClr val="3366FF"/>
                </a:solidFill>
                <a:cs typeface="Tw Cen MT"/>
              </a:rPr>
              <a:t> disbursement 35%; </a:t>
            </a:r>
          </a:p>
          <a:p>
            <a:pPr marL="812800" lvl="4" indent="-266700">
              <a:spcBef>
                <a:spcPts val="0"/>
              </a:spcBef>
              <a:spcAft>
                <a:spcPts val="0"/>
              </a:spcAft>
            </a:pPr>
            <a:r>
              <a:rPr lang="en-US" sz="1600" dirty="0">
                <a:solidFill>
                  <a:srgbClr val="3366FF"/>
                </a:solidFill>
                <a:cs typeface="Tw Cen MT"/>
              </a:rPr>
              <a:t>46-75% = satisfactory </a:t>
            </a:r>
            <a:r>
              <a:rPr lang="en-GB" sz="1600" dirty="0">
                <a:solidFill>
                  <a:srgbClr val="3366FF"/>
                </a:solidFill>
                <a:cs typeface="Tw Cen MT"/>
              </a:rPr>
              <a:t>→</a:t>
            </a:r>
            <a:r>
              <a:rPr lang="en-US" sz="1600" dirty="0">
                <a:solidFill>
                  <a:srgbClr val="3366FF"/>
                </a:solidFill>
                <a:cs typeface="Tw Cen MT"/>
              </a:rPr>
              <a:t> disbursement 65%; and</a:t>
            </a:r>
          </a:p>
          <a:p>
            <a:pPr marL="812800" lvl="4" indent="-266700">
              <a:spcBef>
                <a:spcPts val="0"/>
              </a:spcBef>
              <a:spcAft>
                <a:spcPts val="0"/>
              </a:spcAft>
            </a:pPr>
            <a:r>
              <a:rPr lang="en-GB" sz="1600" dirty="0">
                <a:solidFill>
                  <a:srgbClr val="3366FF"/>
                </a:solidFill>
                <a:cs typeface="Tw Cen MT"/>
              </a:rPr>
              <a:t>76-100% </a:t>
            </a:r>
            <a:r>
              <a:rPr lang="en-US" sz="1600" dirty="0">
                <a:solidFill>
                  <a:srgbClr val="3366FF"/>
                </a:solidFill>
                <a:cs typeface="Tw Cen MT"/>
              </a:rPr>
              <a:t>= strong </a:t>
            </a:r>
            <a:r>
              <a:rPr lang="en-GB" sz="1600" dirty="0">
                <a:solidFill>
                  <a:srgbClr val="3366FF"/>
                </a:solidFill>
                <a:cs typeface="Tw Cen MT"/>
              </a:rPr>
              <a:t>→</a:t>
            </a:r>
            <a:r>
              <a:rPr lang="en-US" sz="1600" dirty="0">
                <a:solidFill>
                  <a:srgbClr val="3366FF"/>
                </a:solidFill>
                <a:cs typeface="Tw Cen MT"/>
              </a:rPr>
              <a:t> full </a:t>
            </a:r>
            <a:r>
              <a:rPr lang="en-GB" sz="1600" dirty="0">
                <a:solidFill>
                  <a:srgbClr val="3366FF"/>
                </a:solidFill>
                <a:cs typeface="Tw Cen MT"/>
              </a:rPr>
              <a:t>disbursement.</a:t>
            </a:r>
          </a:p>
          <a:p>
            <a:pPr marL="355600" lvl="1" indent="-266700">
              <a:spcBef>
                <a:spcPts val="600"/>
              </a:spcBef>
              <a:spcAft>
                <a:spcPts val="300"/>
              </a:spcAft>
              <a:buClr>
                <a:schemeClr val="accent2"/>
              </a:buClr>
              <a:buFont typeface="Wingdings" charset="2"/>
              <a:buChar char="§"/>
            </a:pPr>
            <a:r>
              <a:rPr lang="en-GB" sz="1600" b="0" dirty="0">
                <a:solidFill>
                  <a:schemeClr val="tx1"/>
                </a:solidFill>
                <a:latin typeface="+mj-lt"/>
                <a:cs typeface="Tw Cen MT"/>
              </a:rPr>
              <a:t>In principle undisbursed funds will not be recycled to next tranches (</a:t>
            </a:r>
            <a:r>
              <a:rPr lang="en-GB" sz="1600" b="0" dirty="0" err="1">
                <a:solidFill>
                  <a:schemeClr val="tx1"/>
                </a:solidFill>
                <a:latin typeface="+mj-lt"/>
                <a:cs typeface="Tw Cen MT"/>
              </a:rPr>
              <a:t>decommitted</a:t>
            </a:r>
            <a:r>
              <a:rPr lang="en-GB" sz="1600" b="0" dirty="0">
                <a:solidFill>
                  <a:schemeClr val="tx1"/>
                </a:solidFill>
                <a:latin typeface="+mj-lt"/>
                <a:cs typeface="Tw Cen MT"/>
              </a:rPr>
              <a:t> or used for complementary support actions)</a:t>
            </a:r>
          </a:p>
          <a:p>
            <a:pPr marL="355600" lvl="1" indent="-266700">
              <a:spcBef>
                <a:spcPts val="600"/>
              </a:spcBef>
              <a:spcAft>
                <a:spcPts val="300"/>
              </a:spcAft>
              <a:buClr>
                <a:schemeClr val="accent2"/>
              </a:buClr>
              <a:buFont typeface="Wingdings" charset="2"/>
              <a:buChar char="§"/>
            </a:pPr>
            <a:r>
              <a:rPr lang="en-GB" sz="1600" b="0" dirty="0">
                <a:solidFill>
                  <a:schemeClr val="tx1"/>
                </a:solidFill>
                <a:latin typeface="+mj-lt"/>
                <a:cs typeface="Tw Cen MT"/>
              </a:rPr>
              <a:t>In exceptional cases, an indicator can be neutralised or waived and the amount can be reallocated to the other indicators or to the next year and/or reassessed following year if positive trend</a:t>
            </a:r>
          </a:p>
        </p:txBody>
      </p:sp>
      <p:sp>
        <p:nvSpPr>
          <p:cNvPr id="36868" name="Slide Number Placeholder 1"/>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1A7BD158-24F9-A94F-A98F-B5AEFE5764A2}" type="slidenum">
              <a:rPr lang="en-GB" sz="1400">
                <a:solidFill>
                  <a:schemeClr val="tx1"/>
                </a:solidFill>
                <a:latin typeface="Arial" charset="0"/>
              </a:rPr>
              <a:pPr eaLnBrk="1" hangingPunct="1"/>
              <a:t>11</a:t>
            </a:fld>
            <a:endParaRPr lang="en-GB" sz="1400">
              <a:solidFill>
                <a:schemeClr val="tx1"/>
              </a:solidFill>
              <a:latin typeface="Arial" charset="0"/>
            </a:endParaRPr>
          </a:p>
        </p:txBody>
      </p:sp>
      <p:sp>
        <p:nvSpPr>
          <p:cNvPr id="2" name="TextBox 1"/>
          <p:cNvSpPr txBox="1"/>
          <p:nvPr/>
        </p:nvSpPr>
        <p:spPr>
          <a:xfrm>
            <a:off x="166775" y="6517759"/>
            <a:ext cx="3983719" cy="492443"/>
          </a:xfrm>
          <a:prstGeom prst="rect">
            <a:avLst/>
          </a:prstGeom>
          <a:noFill/>
        </p:spPr>
        <p:txBody>
          <a:bodyPr wrap="none" rtlCol="0">
            <a:spAutoFit/>
          </a:bodyPr>
          <a:lstStyle/>
          <a:p>
            <a:pPr marL="0" lvl="1"/>
            <a:r>
              <a:rPr lang="en-US" sz="1400" i="1" dirty="0">
                <a:solidFill>
                  <a:schemeClr val="tx1"/>
                </a:solidFill>
                <a:cs typeface="Tw Cen MT"/>
              </a:rPr>
              <a:t>See section 3 of annex 8 and bibliography</a:t>
            </a:r>
          </a:p>
          <a:p>
            <a:endParaRPr lang="en-GB" dirty="0"/>
          </a:p>
        </p:txBody>
      </p:sp>
    </p:spTree>
    <p:extLst>
      <p:ext uri="{BB962C8B-B14F-4D97-AF65-F5344CB8AC3E}">
        <p14:creationId xmlns:p14="http://schemas.microsoft.com/office/powerpoint/2010/main" val="65811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4328256-59B6-4788-B164-576F27DFA065}"/>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Verdana" pitchFamily="34" charset="0"/>
            </a:endParaRPr>
          </a:p>
        </p:txBody>
      </p:sp>
      <p:sp>
        <p:nvSpPr>
          <p:cNvPr id="47" name="Triangle isocèle 46">
            <a:extLst>
              <a:ext uri="{FF2B5EF4-FFF2-40B4-BE49-F238E27FC236}">
                <a16:creationId xmlns:a16="http://schemas.microsoft.com/office/drawing/2014/main" id="{BA438865-2DF8-4A36-82BA-455D366A9AAF}"/>
              </a:ext>
            </a:extLst>
          </p:cNvPr>
          <p:cNvSpPr/>
          <p:nvPr/>
        </p:nvSpPr>
        <p:spPr bwMode="auto">
          <a:xfrm flipV="1">
            <a:off x="8047372" y="6085626"/>
            <a:ext cx="1080000" cy="180000"/>
          </a:xfrm>
          <a:prstGeom prst="triangle">
            <a:avLst/>
          </a:prstGeom>
          <a:solidFill>
            <a:srgbClr val="004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46" name="Triangle isocèle 45">
            <a:extLst>
              <a:ext uri="{FF2B5EF4-FFF2-40B4-BE49-F238E27FC236}">
                <a16:creationId xmlns:a16="http://schemas.microsoft.com/office/drawing/2014/main" id="{74B1CFC6-73AC-4131-A434-BB2A78CA9E3F}"/>
              </a:ext>
            </a:extLst>
          </p:cNvPr>
          <p:cNvSpPr/>
          <p:nvPr/>
        </p:nvSpPr>
        <p:spPr bwMode="auto">
          <a:xfrm flipV="1">
            <a:off x="6019122" y="6085626"/>
            <a:ext cx="1080000" cy="180000"/>
          </a:xfrm>
          <a:prstGeom prst="triangle">
            <a:avLst/>
          </a:prstGeom>
          <a:solidFill>
            <a:srgbClr val="004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26" name="Rectangle 25">
            <a:extLst>
              <a:ext uri="{FF2B5EF4-FFF2-40B4-BE49-F238E27FC236}">
                <a16:creationId xmlns:a16="http://schemas.microsoft.com/office/drawing/2014/main" id="{541E896A-34B8-499C-A62B-AE8F64829F1A}"/>
              </a:ext>
            </a:extLst>
          </p:cNvPr>
          <p:cNvSpPr/>
          <p:nvPr/>
        </p:nvSpPr>
        <p:spPr bwMode="auto">
          <a:xfrm>
            <a:off x="5508104" y="2642234"/>
            <a:ext cx="3532994" cy="1513189"/>
          </a:xfrm>
          <a:prstGeom prst="rect">
            <a:avLst/>
          </a:prstGeom>
          <a:solidFill>
            <a:srgbClr val="D2DAF2"/>
          </a:solidFill>
          <a:ln w="19050" cap="flat" cmpd="sng" algn="ctr">
            <a:solidFill>
              <a:srgbClr val="28449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34" name="Espace réservé du contenu 8">
            <a:extLst>
              <a:ext uri="{FF2B5EF4-FFF2-40B4-BE49-F238E27FC236}">
                <a16:creationId xmlns:a16="http://schemas.microsoft.com/office/drawing/2014/main" id="{546F6177-5F59-4D91-A302-706CEBEA7FA7}"/>
              </a:ext>
            </a:extLst>
          </p:cNvPr>
          <p:cNvSpPr txBox="1">
            <a:spLocks/>
          </p:cNvSpPr>
          <p:nvPr/>
        </p:nvSpPr>
        <p:spPr>
          <a:xfrm>
            <a:off x="358964" y="2277931"/>
            <a:ext cx="3216403" cy="466647"/>
          </a:xfrm>
          <a:prstGeom prst="rect">
            <a:avLst/>
          </a:prstGeom>
        </p:spPr>
        <p:txBody>
          <a:bodyPr anchor="t"/>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180975" indent="-180975" defTabSz="361950">
              <a:buClr>
                <a:srgbClr val="339649"/>
              </a:buClr>
              <a:buFont typeface="EC Square Sans Pro" panose="020B0506040000020004" pitchFamily="34" charset="0"/>
              <a:buChar char="‣"/>
            </a:pPr>
            <a:r>
              <a:rPr lang="fr-BE" altLang="en-BE" sz="1100" b="1" i="0" dirty="0">
                <a:solidFill>
                  <a:srgbClr val="339649"/>
                </a:solidFill>
                <a:latin typeface="+mj-lt"/>
              </a:rPr>
              <a:t>E</a:t>
            </a:r>
            <a:r>
              <a:rPr lang="en-BE" altLang="en-BE" sz="1100" b="1" i="0" dirty="0">
                <a:solidFill>
                  <a:srgbClr val="339649"/>
                </a:solidFill>
                <a:latin typeface="+mj-lt"/>
              </a:rPr>
              <a:t>valuate the performance on each indicator and assign a score </a:t>
            </a:r>
          </a:p>
          <a:p>
            <a:pPr marL="180975" indent="-180975" defTabSz="361950">
              <a:buClr>
                <a:srgbClr val="339649"/>
              </a:buClr>
              <a:buFont typeface="EC Square Sans Pro" panose="020B0506040000020004" pitchFamily="34" charset="0"/>
              <a:buChar char="‣"/>
            </a:pPr>
            <a:r>
              <a:rPr lang="fr-BE" sz="1100" b="1" i="0" dirty="0">
                <a:solidFill>
                  <a:srgbClr val="339649"/>
                </a:solidFill>
                <a:latin typeface="+mj-lt"/>
              </a:rPr>
              <a:t> </a:t>
            </a:r>
            <a:endParaRPr lang="fr-BE" sz="1100" b="1" i="0" kern="0" dirty="0">
              <a:solidFill>
                <a:srgbClr val="339649"/>
              </a:solidFill>
              <a:latin typeface="+mj-lt"/>
            </a:endParaRPr>
          </a:p>
        </p:txBody>
      </p:sp>
      <p:sp>
        <p:nvSpPr>
          <p:cNvPr id="13" name="Espace réservé du contenu 8">
            <a:extLst>
              <a:ext uri="{FF2B5EF4-FFF2-40B4-BE49-F238E27FC236}">
                <a16:creationId xmlns:a16="http://schemas.microsoft.com/office/drawing/2014/main" id="{176D97E5-9A18-4E90-ACE1-1052A41EB93D}"/>
              </a:ext>
            </a:extLst>
          </p:cNvPr>
          <p:cNvSpPr txBox="1">
            <a:spLocks/>
          </p:cNvSpPr>
          <p:nvPr/>
        </p:nvSpPr>
        <p:spPr>
          <a:xfrm>
            <a:off x="358964" y="1059686"/>
            <a:ext cx="8412883" cy="641122"/>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sz="2000" b="1" i="0" cap="all" dirty="0">
                <a:latin typeface="+mj-lt"/>
              </a:rPr>
              <a:t>Calculating </a:t>
            </a:r>
            <a:br>
              <a:rPr lang="en-US" sz="2000" b="1" i="0" cap="all" dirty="0">
                <a:latin typeface="+mj-lt"/>
              </a:rPr>
            </a:br>
            <a:r>
              <a:rPr lang="en-US" sz="2000" b="1" i="0" cap="all" dirty="0">
                <a:latin typeface="+mj-lt"/>
              </a:rPr>
              <a:t>the VT disbursement</a:t>
            </a:r>
            <a:endParaRPr lang="fr-BE" sz="2000" b="1" i="0" cap="all" dirty="0">
              <a:latin typeface="+mj-lt"/>
            </a:endParaRPr>
          </a:p>
        </p:txBody>
      </p:sp>
      <p:sp>
        <p:nvSpPr>
          <p:cNvPr id="77" name="Espace réservé du numéro de diapositive 9">
            <a:extLst>
              <a:ext uri="{FF2B5EF4-FFF2-40B4-BE49-F238E27FC236}">
                <a16:creationId xmlns:a16="http://schemas.microsoft.com/office/drawing/2014/main" id="{9D299BEB-0045-4CF4-AAA2-803ECE7C2525}"/>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12</a:t>
            </a:fld>
            <a:endParaRPr lang="en-GB" sz="1100" b="1">
              <a:solidFill>
                <a:schemeClr val="bg1"/>
              </a:solidFill>
              <a:latin typeface="+mn-lt"/>
            </a:endParaRPr>
          </a:p>
        </p:txBody>
      </p:sp>
      <p:cxnSp>
        <p:nvCxnSpPr>
          <p:cNvPr id="5" name="Connecteur droit avec flèche 4">
            <a:extLst>
              <a:ext uri="{FF2B5EF4-FFF2-40B4-BE49-F238E27FC236}">
                <a16:creationId xmlns:a16="http://schemas.microsoft.com/office/drawing/2014/main" id="{794D3EC9-0ED0-4E05-90D6-B143F30B012B}"/>
              </a:ext>
            </a:extLst>
          </p:cNvPr>
          <p:cNvCxnSpPr>
            <a:cxnSpLocks/>
          </p:cNvCxnSpPr>
          <p:nvPr/>
        </p:nvCxnSpPr>
        <p:spPr bwMode="auto">
          <a:xfrm>
            <a:off x="1403648" y="2225203"/>
            <a:ext cx="2088232" cy="0"/>
          </a:xfrm>
          <a:prstGeom prst="straightConnector1">
            <a:avLst/>
          </a:prstGeom>
          <a:noFill/>
          <a:ln w="28575" cap="flat" cmpd="sng" algn="ctr">
            <a:solidFill>
              <a:srgbClr val="284492"/>
            </a:solidFill>
            <a:prstDash val="sysDot"/>
            <a:round/>
            <a:headEnd type="none" w="med" len="med"/>
            <a:tailEnd type="triangle"/>
          </a:ln>
          <a:effectLst/>
        </p:spPr>
      </p:cxnSp>
      <p:sp>
        <p:nvSpPr>
          <p:cNvPr id="14" name="Espace réservé du contenu 8">
            <a:extLst>
              <a:ext uri="{FF2B5EF4-FFF2-40B4-BE49-F238E27FC236}">
                <a16:creationId xmlns:a16="http://schemas.microsoft.com/office/drawing/2014/main" id="{0C2F2F53-E8BC-4004-A7B9-CD8DA5FC0C35}"/>
              </a:ext>
            </a:extLst>
          </p:cNvPr>
          <p:cNvSpPr txBox="1">
            <a:spLocks/>
          </p:cNvSpPr>
          <p:nvPr/>
        </p:nvSpPr>
        <p:spPr>
          <a:xfrm>
            <a:off x="3834424" y="2277931"/>
            <a:ext cx="5130064" cy="563153"/>
          </a:xfrm>
          <a:prstGeom prst="rect">
            <a:avLst/>
          </a:prstGeom>
        </p:spPr>
        <p:txBody>
          <a:bodyPr anchor="t"/>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180975" indent="-180975" defTabSz="361950">
              <a:buClr>
                <a:srgbClr val="FF6600"/>
              </a:buClr>
              <a:buFont typeface="EC Square Sans Pro" panose="020B0506040000020004" pitchFamily="34" charset="0"/>
              <a:buChar char="‣"/>
            </a:pPr>
            <a:r>
              <a:rPr lang="en-US" sz="1100" b="1" i="0" dirty="0">
                <a:solidFill>
                  <a:srgbClr val="FF6600"/>
                </a:solidFill>
                <a:latin typeface="+mj-lt"/>
              </a:rPr>
              <a:t>Evaluate the overall performance to determine the amount to be disbursed</a:t>
            </a:r>
            <a:endParaRPr lang="fr-BE" sz="1100" b="1" i="0" dirty="0">
              <a:solidFill>
                <a:srgbClr val="FF6600"/>
              </a:solidFill>
              <a:latin typeface="+mj-lt"/>
            </a:endParaRPr>
          </a:p>
        </p:txBody>
      </p:sp>
      <p:sp>
        <p:nvSpPr>
          <p:cNvPr id="18" name="ZoneTexte 17">
            <a:extLst>
              <a:ext uri="{FF2B5EF4-FFF2-40B4-BE49-F238E27FC236}">
                <a16:creationId xmlns:a16="http://schemas.microsoft.com/office/drawing/2014/main" id="{86C50CBF-40E0-403D-A925-6AE84274C9D1}"/>
              </a:ext>
            </a:extLst>
          </p:cNvPr>
          <p:cNvSpPr txBox="1"/>
          <p:nvPr/>
        </p:nvSpPr>
        <p:spPr>
          <a:xfrm>
            <a:off x="118039" y="2757898"/>
            <a:ext cx="3172956" cy="1192634"/>
          </a:xfrm>
          <a:prstGeom prst="rect">
            <a:avLst/>
          </a:prstGeom>
          <a:solidFill>
            <a:srgbClr val="CEEED5"/>
          </a:solidFill>
          <a:ln w="19050">
            <a:solidFill>
              <a:srgbClr val="339649"/>
            </a:solidFill>
          </a:ln>
        </p:spPr>
        <p:txBody>
          <a:bodyPr wrap="square" rtlCol="0">
            <a:spAutoFit/>
          </a:bodyPr>
          <a:lstStyle/>
          <a:p>
            <a:r>
              <a:rPr lang="fr-BE" sz="1100" b="1" dirty="0">
                <a:solidFill>
                  <a:srgbClr val="284492"/>
                </a:solidFill>
                <a:latin typeface="+mj-lt"/>
              </a:rPr>
              <a:t>Quotation system </a:t>
            </a:r>
            <a:r>
              <a:rPr lang="fr-BE" sz="1100" dirty="0">
                <a:solidFill>
                  <a:schemeClr val="tx1"/>
                </a:solidFill>
                <a:latin typeface="+mj-lt"/>
              </a:rPr>
              <a:t>to </a:t>
            </a:r>
            <a:r>
              <a:rPr lang="fr-BE" sz="1100" dirty="0" err="1">
                <a:solidFill>
                  <a:schemeClr val="tx1"/>
                </a:solidFill>
                <a:latin typeface="+mj-lt"/>
              </a:rPr>
              <a:t>be</a:t>
            </a:r>
            <a:r>
              <a:rPr lang="fr-BE" sz="1100" dirty="0">
                <a:solidFill>
                  <a:schemeClr val="tx1"/>
                </a:solidFill>
                <a:latin typeface="+mj-lt"/>
              </a:rPr>
              <a:t> </a:t>
            </a:r>
            <a:r>
              <a:rPr lang="fr-BE" sz="1100" dirty="0" err="1">
                <a:solidFill>
                  <a:schemeClr val="tx1"/>
                </a:solidFill>
                <a:latin typeface="+mj-lt"/>
              </a:rPr>
              <a:t>defined</a:t>
            </a:r>
            <a:r>
              <a:rPr lang="fr-BE" sz="1100" dirty="0">
                <a:solidFill>
                  <a:schemeClr val="tx1"/>
                </a:solidFill>
                <a:latin typeface="+mj-lt"/>
              </a:rPr>
              <a:t> in the </a:t>
            </a:r>
            <a:r>
              <a:rPr lang="fr-BE" sz="1100" dirty="0" err="1">
                <a:solidFill>
                  <a:schemeClr val="tx1"/>
                </a:solidFill>
                <a:latin typeface="+mj-lt"/>
              </a:rPr>
              <a:t>financing</a:t>
            </a:r>
            <a:r>
              <a:rPr lang="fr-BE" sz="1100" dirty="0">
                <a:solidFill>
                  <a:schemeClr val="tx1"/>
                </a:solidFill>
                <a:latin typeface="+mj-lt"/>
              </a:rPr>
              <a:t> agreement</a:t>
            </a:r>
          </a:p>
          <a:p>
            <a:pPr>
              <a:lnSpc>
                <a:spcPct val="150000"/>
              </a:lnSpc>
            </a:pPr>
            <a:r>
              <a:rPr lang="fr-BE" sz="1100" b="1" dirty="0" err="1">
                <a:solidFill>
                  <a:schemeClr val="tx1"/>
                </a:solidFill>
                <a:latin typeface="+mj-lt"/>
              </a:rPr>
              <a:t>Prefered</a:t>
            </a:r>
            <a:r>
              <a:rPr lang="fr-BE" sz="1100" b="1" dirty="0">
                <a:solidFill>
                  <a:schemeClr val="tx1"/>
                </a:solidFill>
                <a:latin typeface="+mj-lt"/>
              </a:rPr>
              <a:t> option: </a:t>
            </a:r>
          </a:p>
          <a:p>
            <a:pPr>
              <a:tabLst>
                <a:tab pos="720725" algn="l"/>
              </a:tabLst>
            </a:pPr>
            <a:r>
              <a:rPr lang="fr-BE" sz="1100" dirty="0">
                <a:solidFill>
                  <a:schemeClr val="tx1"/>
                </a:solidFill>
                <a:latin typeface="+mj-lt"/>
              </a:rPr>
              <a:t>      0	</a:t>
            </a:r>
            <a:r>
              <a:rPr lang="fr-BE" sz="1100" dirty="0" err="1">
                <a:solidFill>
                  <a:schemeClr val="tx1"/>
                </a:solidFill>
                <a:latin typeface="+mj-lt"/>
              </a:rPr>
              <a:t>negligible</a:t>
            </a:r>
            <a:r>
              <a:rPr lang="fr-BE" sz="1100" dirty="0">
                <a:solidFill>
                  <a:schemeClr val="tx1"/>
                </a:solidFill>
                <a:latin typeface="+mj-lt"/>
              </a:rPr>
              <a:t> or no </a:t>
            </a:r>
            <a:r>
              <a:rPr lang="fr-BE" sz="1100" dirty="0" err="1">
                <a:solidFill>
                  <a:schemeClr val="tx1"/>
                </a:solidFill>
                <a:latin typeface="+mj-lt"/>
              </a:rPr>
              <a:t>improvement</a:t>
            </a:r>
            <a:endParaRPr lang="fr-BE" sz="1100" dirty="0">
              <a:solidFill>
                <a:schemeClr val="tx1"/>
              </a:solidFill>
              <a:latin typeface="+mj-lt"/>
            </a:endParaRPr>
          </a:p>
          <a:p>
            <a:pPr>
              <a:tabLst>
                <a:tab pos="720725" algn="l"/>
              </a:tabLst>
            </a:pPr>
            <a:r>
              <a:rPr lang="fr-BE" sz="1100" dirty="0">
                <a:solidFill>
                  <a:schemeClr val="tx1"/>
                </a:solidFill>
                <a:latin typeface="+mj-lt"/>
              </a:rPr>
              <a:t>    0,5	partial </a:t>
            </a:r>
            <a:r>
              <a:rPr lang="fr-BE" sz="1100" dirty="0" err="1">
                <a:solidFill>
                  <a:schemeClr val="tx1"/>
                </a:solidFill>
                <a:latin typeface="+mj-lt"/>
              </a:rPr>
              <a:t>improvement</a:t>
            </a:r>
            <a:endParaRPr lang="fr-BE" sz="1100" dirty="0">
              <a:solidFill>
                <a:schemeClr val="tx1"/>
              </a:solidFill>
              <a:latin typeface="+mj-lt"/>
            </a:endParaRPr>
          </a:p>
          <a:p>
            <a:pPr>
              <a:tabLst>
                <a:tab pos="720725" algn="l"/>
              </a:tabLst>
            </a:pPr>
            <a:r>
              <a:rPr lang="fr-BE" sz="1100" dirty="0">
                <a:solidFill>
                  <a:schemeClr val="tx1"/>
                </a:solidFill>
                <a:latin typeface="+mj-lt"/>
              </a:rPr>
              <a:t>      1	objective </a:t>
            </a:r>
            <a:r>
              <a:rPr lang="fr-BE" sz="1100" dirty="0" err="1">
                <a:solidFill>
                  <a:schemeClr val="tx1"/>
                </a:solidFill>
                <a:latin typeface="+mj-lt"/>
              </a:rPr>
              <a:t>reached</a:t>
            </a:r>
            <a:r>
              <a:rPr lang="fr-BE" sz="1100" dirty="0">
                <a:solidFill>
                  <a:schemeClr val="tx1"/>
                </a:solidFill>
                <a:latin typeface="+mj-lt"/>
              </a:rPr>
              <a:t> </a:t>
            </a:r>
          </a:p>
        </p:txBody>
      </p:sp>
      <p:sp>
        <p:nvSpPr>
          <p:cNvPr id="19" name="ZoneTexte 18">
            <a:extLst>
              <a:ext uri="{FF2B5EF4-FFF2-40B4-BE49-F238E27FC236}">
                <a16:creationId xmlns:a16="http://schemas.microsoft.com/office/drawing/2014/main" id="{87B21D8A-7792-472B-A71C-2EEF34F97BEF}"/>
              </a:ext>
            </a:extLst>
          </p:cNvPr>
          <p:cNvSpPr txBox="1"/>
          <p:nvPr/>
        </p:nvSpPr>
        <p:spPr>
          <a:xfrm>
            <a:off x="3563888" y="2758248"/>
            <a:ext cx="1715298" cy="600164"/>
          </a:xfrm>
          <a:prstGeom prst="rect">
            <a:avLst/>
          </a:prstGeom>
          <a:solidFill>
            <a:srgbClr val="D2DAF2"/>
          </a:solidFill>
          <a:ln w="19050">
            <a:solidFill>
              <a:srgbClr val="284492"/>
            </a:solidFill>
          </a:ln>
        </p:spPr>
        <p:txBody>
          <a:bodyPr wrap="square" rtlCol="0">
            <a:spAutoFit/>
          </a:bodyPr>
          <a:lstStyle/>
          <a:p>
            <a:pPr algn="ctr"/>
            <a:r>
              <a:rPr lang="fr-BE" sz="1100" b="1" dirty="0" err="1">
                <a:solidFill>
                  <a:srgbClr val="284492"/>
                </a:solidFill>
                <a:latin typeface="+mj-lt"/>
              </a:rPr>
              <a:t>Current</a:t>
            </a:r>
            <a:r>
              <a:rPr lang="fr-BE" sz="1100" b="1" dirty="0">
                <a:solidFill>
                  <a:srgbClr val="284492"/>
                </a:solidFill>
                <a:latin typeface="+mj-lt"/>
              </a:rPr>
              <a:t> </a:t>
            </a:r>
            <a:r>
              <a:rPr lang="fr-BE" sz="1100" b="1" dirty="0" err="1">
                <a:solidFill>
                  <a:srgbClr val="284492"/>
                </a:solidFill>
                <a:latin typeface="+mj-lt"/>
              </a:rPr>
              <a:t>method</a:t>
            </a:r>
            <a:r>
              <a:rPr lang="fr-BE" sz="1100" b="1" dirty="0">
                <a:solidFill>
                  <a:srgbClr val="284492"/>
                </a:solidFill>
                <a:latin typeface="+mj-lt"/>
              </a:rPr>
              <a:t>:</a:t>
            </a:r>
            <a:r>
              <a:rPr lang="fr-BE" sz="1100" b="1" dirty="0">
                <a:solidFill>
                  <a:schemeClr val="tx1"/>
                </a:solidFill>
                <a:latin typeface="+mj-lt"/>
              </a:rPr>
              <a:t> </a:t>
            </a:r>
          </a:p>
          <a:p>
            <a:pPr algn="ctr"/>
            <a:r>
              <a:rPr lang="fr-BE" sz="1100" b="1" dirty="0">
                <a:solidFill>
                  <a:schemeClr val="tx1"/>
                </a:solidFill>
                <a:latin typeface="+mj-lt"/>
              </a:rPr>
              <a:t>Performance</a:t>
            </a:r>
            <a:br>
              <a:rPr lang="fr-BE" sz="1100" b="1" dirty="0">
                <a:solidFill>
                  <a:schemeClr val="tx1"/>
                </a:solidFill>
                <a:latin typeface="+mj-lt"/>
              </a:rPr>
            </a:br>
            <a:r>
              <a:rPr lang="fr-BE" sz="1100" b="1" dirty="0">
                <a:solidFill>
                  <a:schemeClr val="tx1"/>
                </a:solidFill>
                <a:latin typeface="+mj-lt"/>
              </a:rPr>
              <a:t>by </a:t>
            </a:r>
            <a:r>
              <a:rPr lang="fr-BE" sz="1100" b="1" dirty="0" err="1">
                <a:solidFill>
                  <a:schemeClr val="tx1"/>
                </a:solidFill>
                <a:latin typeface="+mj-lt"/>
              </a:rPr>
              <a:t>indicator</a:t>
            </a:r>
            <a:endParaRPr lang="fr-BE" sz="1100" dirty="0">
              <a:solidFill>
                <a:schemeClr val="tx1"/>
              </a:solidFill>
              <a:latin typeface="+mj-lt"/>
            </a:endParaRPr>
          </a:p>
        </p:txBody>
      </p:sp>
      <p:sp>
        <p:nvSpPr>
          <p:cNvPr id="20" name="ZoneTexte 19">
            <a:extLst>
              <a:ext uri="{FF2B5EF4-FFF2-40B4-BE49-F238E27FC236}">
                <a16:creationId xmlns:a16="http://schemas.microsoft.com/office/drawing/2014/main" id="{65F0D8D4-0E2E-4875-8B11-9C59CBB39BCC}"/>
              </a:ext>
            </a:extLst>
          </p:cNvPr>
          <p:cNvSpPr txBox="1"/>
          <p:nvPr/>
        </p:nvSpPr>
        <p:spPr>
          <a:xfrm>
            <a:off x="5508104" y="2663200"/>
            <a:ext cx="3532994" cy="938719"/>
          </a:xfrm>
          <a:prstGeom prst="rect">
            <a:avLst/>
          </a:prstGeom>
          <a:noFill/>
        </p:spPr>
        <p:txBody>
          <a:bodyPr wrap="square" rtlCol="0">
            <a:spAutoFit/>
          </a:bodyPr>
          <a:lstStyle/>
          <a:p>
            <a:pPr algn="ctr"/>
            <a:r>
              <a:rPr lang="fr-BE" sz="1100" b="1" dirty="0">
                <a:solidFill>
                  <a:srgbClr val="284492"/>
                </a:solidFill>
                <a:latin typeface="+mj-lt"/>
              </a:rPr>
              <a:t>Alternative </a:t>
            </a:r>
            <a:r>
              <a:rPr lang="fr-BE" sz="1100" b="1" dirty="0" err="1">
                <a:solidFill>
                  <a:srgbClr val="284492"/>
                </a:solidFill>
                <a:latin typeface="+mj-lt"/>
              </a:rPr>
              <a:t>methods</a:t>
            </a:r>
            <a:r>
              <a:rPr lang="fr-BE" sz="1100" b="1" dirty="0">
                <a:solidFill>
                  <a:srgbClr val="284492"/>
                </a:solidFill>
                <a:latin typeface="+mj-lt"/>
              </a:rPr>
              <a:t> :</a:t>
            </a:r>
          </a:p>
          <a:p>
            <a:pPr algn="ctr"/>
            <a:r>
              <a:rPr lang="fr-BE" sz="1100" b="1" dirty="0" err="1">
                <a:solidFill>
                  <a:schemeClr val="tx1"/>
                </a:solidFill>
                <a:latin typeface="+mj-lt"/>
              </a:rPr>
              <a:t>Aggregate</a:t>
            </a:r>
            <a:r>
              <a:rPr lang="fr-BE" sz="1100" b="1" dirty="0">
                <a:solidFill>
                  <a:schemeClr val="tx1"/>
                </a:solidFill>
                <a:latin typeface="+mj-lt"/>
              </a:rPr>
              <a:t> </a:t>
            </a:r>
            <a:r>
              <a:rPr lang="en-BE" altLang="en-BE" sz="1100" b="1" dirty="0">
                <a:solidFill>
                  <a:schemeClr val="tx1"/>
                </a:solidFill>
                <a:latin typeface="+mj-lt"/>
              </a:rPr>
              <a:t>performance by group of indicators </a:t>
            </a:r>
            <a:br>
              <a:rPr lang="fr-BE" sz="1100" b="1" dirty="0">
                <a:solidFill>
                  <a:schemeClr val="tx1"/>
                </a:solidFill>
                <a:latin typeface="+mj-lt"/>
              </a:rPr>
            </a:br>
            <a:r>
              <a:rPr lang="fr-BE" sz="1100" dirty="0">
                <a:solidFill>
                  <a:schemeClr val="tx1"/>
                </a:solidFill>
                <a:latin typeface="+mj-lt"/>
              </a:rPr>
              <a:t>(to </a:t>
            </a:r>
            <a:r>
              <a:rPr lang="fr-BE" sz="1100" dirty="0" err="1">
                <a:solidFill>
                  <a:schemeClr val="tx1"/>
                </a:solidFill>
                <a:latin typeface="+mj-lt"/>
              </a:rPr>
              <a:t>be</a:t>
            </a:r>
            <a:r>
              <a:rPr lang="fr-BE" sz="1100" dirty="0">
                <a:solidFill>
                  <a:schemeClr val="tx1"/>
                </a:solidFill>
                <a:latin typeface="+mj-lt"/>
              </a:rPr>
              <a:t> </a:t>
            </a:r>
            <a:r>
              <a:rPr lang="fr-BE" sz="1100" dirty="0" err="1">
                <a:solidFill>
                  <a:schemeClr val="tx1"/>
                </a:solidFill>
                <a:latin typeface="+mj-lt"/>
              </a:rPr>
              <a:t>defined</a:t>
            </a:r>
            <a:r>
              <a:rPr lang="fr-BE" sz="1100" dirty="0">
                <a:solidFill>
                  <a:schemeClr val="tx1"/>
                </a:solidFill>
                <a:latin typeface="+mj-lt"/>
              </a:rPr>
              <a:t> in the </a:t>
            </a:r>
            <a:r>
              <a:rPr lang="fr-BE" sz="1100" dirty="0" err="1">
                <a:solidFill>
                  <a:schemeClr val="tx1"/>
                </a:solidFill>
                <a:latin typeface="+mj-lt"/>
              </a:rPr>
              <a:t>financing</a:t>
            </a:r>
            <a:r>
              <a:rPr lang="fr-BE" sz="1100" dirty="0">
                <a:solidFill>
                  <a:schemeClr val="tx1"/>
                </a:solidFill>
                <a:latin typeface="+mj-lt"/>
              </a:rPr>
              <a:t> agreement)</a:t>
            </a:r>
          </a:p>
          <a:p>
            <a:endParaRPr lang="fr-BE" sz="1100" dirty="0">
              <a:solidFill>
                <a:schemeClr val="tx1"/>
              </a:solidFill>
              <a:latin typeface="+mj-lt"/>
            </a:endParaRPr>
          </a:p>
        </p:txBody>
      </p:sp>
      <p:graphicFrame>
        <p:nvGraphicFramePr>
          <p:cNvPr id="27" name="Table 2">
            <a:extLst>
              <a:ext uri="{FF2B5EF4-FFF2-40B4-BE49-F238E27FC236}">
                <a16:creationId xmlns:a16="http://schemas.microsoft.com/office/drawing/2014/main" id="{B407CEEC-573A-41C5-A9D2-0E3D2A8C748E}"/>
              </a:ext>
            </a:extLst>
          </p:cNvPr>
          <p:cNvGraphicFramePr>
            <a:graphicFrameLocks noGrp="1"/>
          </p:cNvGraphicFramePr>
          <p:nvPr>
            <p:extLst>
              <p:ext uri="{D42A27DB-BD31-4B8C-83A1-F6EECF244321}">
                <p14:modId xmlns:p14="http://schemas.microsoft.com/office/powerpoint/2010/main" val="2814028108"/>
              </p:ext>
            </p:extLst>
          </p:nvPr>
        </p:nvGraphicFramePr>
        <p:xfrm>
          <a:off x="5508104" y="3403889"/>
          <a:ext cx="3532994" cy="731520"/>
        </p:xfrm>
        <a:graphic>
          <a:graphicData uri="http://schemas.openxmlformats.org/drawingml/2006/table">
            <a:tbl>
              <a:tblPr firstRow="1" bandRow="1">
                <a:tableStyleId>{5C22544A-7EE6-4342-B048-85BDC9FD1C3A}</a:tableStyleId>
              </a:tblPr>
              <a:tblGrid>
                <a:gridCol w="1766497">
                  <a:extLst>
                    <a:ext uri="{9D8B030D-6E8A-4147-A177-3AD203B41FA5}">
                      <a16:colId xmlns:a16="http://schemas.microsoft.com/office/drawing/2014/main" val="2508663056"/>
                    </a:ext>
                  </a:extLst>
                </a:gridCol>
                <a:gridCol w="1766497">
                  <a:extLst>
                    <a:ext uri="{9D8B030D-6E8A-4147-A177-3AD203B41FA5}">
                      <a16:colId xmlns:a16="http://schemas.microsoft.com/office/drawing/2014/main" val="3765285886"/>
                    </a:ext>
                  </a:extLst>
                </a:gridCol>
              </a:tblGrid>
              <a:tr h="1270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a:t> &lt; 35% 	</a:t>
                      </a:r>
                      <a:endParaRPr lang="fr-BE" sz="1000" b="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449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a:sym typeface="Wingdings" panose="05000000000000000000" pitchFamily="2" charset="2"/>
                        </a:rPr>
                        <a:t> </a:t>
                      </a:r>
                      <a:r>
                        <a:rPr lang="fr-BE" sz="1000" dirty="0"/>
                        <a:t>0 </a:t>
                      </a:r>
                      <a:endParaRPr lang="x-none" sz="1000" b="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4492"/>
                    </a:solidFill>
                  </a:tcPr>
                </a:tc>
                <a:extLst>
                  <a:ext uri="{0D108BD9-81ED-4DB2-BD59-A6C34878D82A}">
                    <a16:rowId xmlns:a16="http://schemas.microsoft.com/office/drawing/2014/main" val="2239257575"/>
                  </a:ext>
                </a:extLst>
              </a:tr>
              <a:tr h="127010">
                <a:tc>
                  <a:txBody>
                    <a:bodyPr/>
                    <a:lstStyle/>
                    <a:p>
                      <a:pPr algn="ctr"/>
                      <a:r>
                        <a:rPr lang="fr-BE" sz="1000" dirty="0">
                          <a:solidFill>
                            <a:schemeClr val="bg1"/>
                          </a:solidFill>
                          <a:sym typeface="Wingdings" panose="05000000000000000000" pitchFamily="2" charset="2"/>
                        </a:rPr>
                        <a:t>35% &lt;   &lt; 70%</a:t>
                      </a:r>
                      <a:endParaRPr lang="x-none" sz="1000"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4492">
                        <a:alpha val="50000"/>
                      </a:srgbClr>
                    </a:solidFill>
                  </a:tcPr>
                </a:tc>
                <a:tc>
                  <a:txBody>
                    <a:bodyPr/>
                    <a:lstStyle/>
                    <a:p>
                      <a:pPr algn="ctr"/>
                      <a:r>
                        <a:rPr lang="fr-BE" sz="1000" dirty="0">
                          <a:solidFill>
                            <a:schemeClr val="bg1"/>
                          </a:solidFill>
                          <a:sym typeface="Wingdings" panose="05000000000000000000" pitchFamily="2" charset="2"/>
                        </a:rPr>
                        <a:t> 50%</a:t>
                      </a:r>
                      <a:endParaRPr lang="x-none" sz="1000"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4492">
                        <a:alpha val="50000"/>
                      </a:srgbClr>
                    </a:solidFill>
                  </a:tcPr>
                </a:tc>
                <a:extLst>
                  <a:ext uri="{0D108BD9-81ED-4DB2-BD59-A6C34878D82A}">
                    <a16:rowId xmlns:a16="http://schemas.microsoft.com/office/drawing/2014/main" val="307300115"/>
                  </a:ext>
                </a:extLst>
              </a:tr>
              <a:tr h="127010">
                <a:tc>
                  <a:txBody>
                    <a:bodyPr/>
                    <a:lstStyle/>
                    <a:p>
                      <a:pPr algn="ctr"/>
                      <a:r>
                        <a:rPr lang="fr-BE" sz="1000" dirty="0">
                          <a:sym typeface="Wingdings" panose="05000000000000000000" pitchFamily="2" charset="2"/>
                        </a:rPr>
                        <a:t> </a:t>
                      </a:r>
                      <a:r>
                        <a:rPr lang="fr-BE" sz="1000" dirty="0">
                          <a:solidFill>
                            <a:schemeClr val="bg1"/>
                          </a:solidFill>
                          <a:sym typeface="Wingdings" panose="05000000000000000000" pitchFamily="2" charset="2"/>
                        </a:rPr>
                        <a:t>&gt; 70% 	</a:t>
                      </a:r>
                      <a:endParaRPr lang="x-none" sz="1000"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84492">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a:solidFill>
                            <a:schemeClr val="bg1"/>
                          </a:solidFill>
                          <a:sym typeface="Wingdings" panose="05000000000000000000" pitchFamily="2" charset="2"/>
                        </a:rPr>
                        <a:t> 100%</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84492">
                        <a:alpha val="25000"/>
                      </a:srgbClr>
                    </a:solidFill>
                  </a:tcPr>
                </a:tc>
                <a:extLst>
                  <a:ext uri="{0D108BD9-81ED-4DB2-BD59-A6C34878D82A}">
                    <a16:rowId xmlns:a16="http://schemas.microsoft.com/office/drawing/2014/main" val="1073612728"/>
                  </a:ext>
                </a:extLst>
              </a:tr>
            </a:tbl>
          </a:graphicData>
        </a:graphic>
      </p:graphicFrame>
      <p:sp>
        <p:nvSpPr>
          <p:cNvPr id="38" name="ZoneTexte 37">
            <a:extLst>
              <a:ext uri="{FF2B5EF4-FFF2-40B4-BE49-F238E27FC236}">
                <a16:creationId xmlns:a16="http://schemas.microsoft.com/office/drawing/2014/main" id="{08CFBF31-A56C-4E0C-A3D6-C45F2D8BDE17}"/>
              </a:ext>
            </a:extLst>
          </p:cNvPr>
          <p:cNvSpPr txBox="1"/>
          <p:nvPr/>
        </p:nvSpPr>
        <p:spPr>
          <a:xfrm>
            <a:off x="3347864" y="4053296"/>
            <a:ext cx="1715298" cy="400110"/>
          </a:xfrm>
          <a:prstGeom prst="rect">
            <a:avLst/>
          </a:prstGeom>
          <a:noFill/>
        </p:spPr>
        <p:txBody>
          <a:bodyPr wrap="square" rtlCol="0">
            <a:spAutoFit/>
          </a:bodyPr>
          <a:lstStyle/>
          <a:p>
            <a:pPr algn="ctr"/>
            <a:r>
              <a:rPr lang="fr-BE" sz="1000" b="1" dirty="0">
                <a:solidFill>
                  <a:srgbClr val="284492"/>
                </a:solidFill>
                <a:latin typeface="+mj-lt"/>
              </a:rPr>
              <a:t>Example 1</a:t>
            </a:r>
            <a:br>
              <a:rPr lang="fr-BE" sz="1000" b="1" dirty="0">
                <a:solidFill>
                  <a:srgbClr val="284492"/>
                </a:solidFill>
                <a:latin typeface="+mj-lt"/>
              </a:rPr>
            </a:br>
            <a:r>
              <a:rPr lang="fr-BE" sz="1000" b="1" dirty="0">
                <a:solidFill>
                  <a:srgbClr val="284492"/>
                </a:solidFill>
                <a:latin typeface="+mj-lt"/>
              </a:rPr>
              <a:t>By INDICATOR</a:t>
            </a:r>
            <a:endParaRPr lang="fr-BE" sz="1100" dirty="0">
              <a:solidFill>
                <a:srgbClr val="284492"/>
              </a:solidFill>
              <a:latin typeface="+mj-lt"/>
            </a:endParaRPr>
          </a:p>
        </p:txBody>
      </p:sp>
      <p:graphicFrame>
        <p:nvGraphicFramePr>
          <p:cNvPr id="2" name="Tableau 1">
            <a:extLst>
              <a:ext uri="{FF2B5EF4-FFF2-40B4-BE49-F238E27FC236}">
                <a16:creationId xmlns:a16="http://schemas.microsoft.com/office/drawing/2014/main" id="{CB243529-17E8-402D-8F2A-0A63CF688389}"/>
              </a:ext>
            </a:extLst>
          </p:cNvPr>
          <p:cNvGraphicFramePr>
            <a:graphicFrameLocks noGrp="1"/>
          </p:cNvGraphicFramePr>
          <p:nvPr>
            <p:extLst>
              <p:ext uri="{D42A27DB-BD31-4B8C-83A1-F6EECF244321}">
                <p14:modId xmlns:p14="http://schemas.microsoft.com/office/powerpoint/2010/main" val="2155916656"/>
              </p:ext>
            </p:extLst>
          </p:nvPr>
        </p:nvGraphicFramePr>
        <p:xfrm>
          <a:off x="107504" y="4217317"/>
          <a:ext cx="3172956" cy="1641257"/>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1111608863"/>
                    </a:ext>
                  </a:extLst>
                </a:gridCol>
                <a:gridCol w="936104">
                  <a:extLst>
                    <a:ext uri="{9D8B030D-6E8A-4147-A177-3AD203B41FA5}">
                      <a16:colId xmlns:a16="http://schemas.microsoft.com/office/drawing/2014/main" val="2708148032"/>
                    </a:ext>
                  </a:extLst>
                </a:gridCol>
                <a:gridCol w="587073">
                  <a:extLst>
                    <a:ext uri="{9D8B030D-6E8A-4147-A177-3AD203B41FA5}">
                      <a16:colId xmlns:a16="http://schemas.microsoft.com/office/drawing/2014/main" val="166661644"/>
                    </a:ext>
                  </a:extLst>
                </a:gridCol>
                <a:gridCol w="641667">
                  <a:extLst>
                    <a:ext uri="{9D8B030D-6E8A-4147-A177-3AD203B41FA5}">
                      <a16:colId xmlns:a16="http://schemas.microsoft.com/office/drawing/2014/main" val="3526700105"/>
                    </a:ext>
                  </a:extLst>
                </a:gridCol>
              </a:tblGrid>
              <a:tr h="402572">
                <a:tc>
                  <a:txBody>
                    <a:bodyPr/>
                    <a:lstStyle/>
                    <a:p>
                      <a:pPr algn="ctr"/>
                      <a:r>
                        <a:rPr lang="fr-BE" sz="1000" dirty="0">
                          <a:solidFill>
                            <a:schemeClr val="bg1"/>
                          </a:solidFill>
                          <a:latin typeface="+mn-lt"/>
                        </a:rPr>
                        <a:t>Policy objective</a:t>
                      </a:r>
                    </a:p>
                  </a:txBody>
                  <a:tcPr anchor="ctr">
                    <a:solidFill>
                      <a:srgbClr val="339649"/>
                    </a:solidFill>
                  </a:tcPr>
                </a:tc>
                <a:tc>
                  <a:txBody>
                    <a:bodyPr/>
                    <a:lstStyle/>
                    <a:p>
                      <a:pPr algn="ctr"/>
                      <a:r>
                        <a:rPr lang="fr-BE" sz="1000" dirty="0">
                          <a:solidFill>
                            <a:schemeClr val="bg1"/>
                          </a:solidFill>
                          <a:latin typeface="+mn-lt"/>
                        </a:rPr>
                        <a:t>Indicator</a:t>
                      </a:r>
                    </a:p>
                  </a:txBody>
                  <a:tcPr anchor="ctr">
                    <a:solidFill>
                      <a:srgbClr val="339649"/>
                    </a:solidFill>
                  </a:tcPr>
                </a:tc>
                <a:tc>
                  <a:txBody>
                    <a:bodyPr/>
                    <a:lstStyle/>
                    <a:p>
                      <a:pPr algn="ctr"/>
                      <a:r>
                        <a:rPr lang="fr-BE" sz="1000" dirty="0">
                          <a:solidFill>
                            <a:schemeClr val="bg1"/>
                          </a:solidFill>
                          <a:latin typeface="+mn-lt"/>
                        </a:rPr>
                        <a:t>Evaluation</a:t>
                      </a:r>
                    </a:p>
                  </a:txBody>
                  <a:tcPr anchor="ctr">
                    <a:solidFill>
                      <a:srgbClr val="339649"/>
                    </a:solidFill>
                  </a:tcPr>
                </a:tc>
                <a:tc>
                  <a:txBody>
                    <a:bodyPr/>
                    <a:lstStyle/>
                    <a:p>
                      <a:pPr algn="ctr"/>
                      <a:r>
                        <a:rPr lang="fr-BE" sz="1000" dirty="0">
                          <a:solidFill>
                            <a:schemeClr val="bg1"/>
                          </a:solidFill>
                          <a:latin typeface="+mn-lt"/>
                        </a:rPr>
                        <a:t>Score</a:t>
                      </a:r>
                    </a:p>
                  </a:txBody>
                  <a:tcPr anchor="ctr">
                    <a:solidFill>
                      <a:srgbClr val="339649"/>
                    </a:solidFill>
                  </a:tcPr>
                </a:tc>
                <a:extLst>
                  <a:ext uri="{0D108BD9-81ED-4DB2-BD59-A6C34878D82A}">
                    <a16:rowId xmlns:a16="http://schemas.microsoft.com/office/drawing/2014/main" val="233681063"/>
                  </a:ext>
                </a:extLst>
              </a:tr>
              <a:tr h="247737">
                <a:tc rowSpan="3">
                  <a:txBody>
                    <a:bodyPr/>
                    <a:lstStyle/>
                    <a:p>
                      <a:pPr algn="ctr"/>
                      <a:r>
                        <a:rPr lang="fr-BE" sz="1000" dirty="0">
                          <a:solidFill>
                            <a:schemeClr val="bg1"/>
                          </a:solidFill>
                        </a:rPr>
                        <a:t>Objective 1</a:t>
                      </a:r>
                    </a:p>
                  </a:txBody>
                  <a:tcPr anchor="ctr">
                    <a:solidFill>
                      <a:srgbClr val="339649"/>
                    </a:solidFill>
                  </a:tcPr>
                </a:tc>
                <a:tc>
                  <a:txBody>
                    <a:bodyPr/>
                    <a:lstStyle/>
                    <a:p>
                      <a:r>
                        <a:rPr lang="fr-BE" sz="1000" dirty="0"/>
                        <a:t>Indicator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b="0" dirty="0">
                          <a:sym typeface="Wingdings" panose="05000000000000000000" pitchFamily="2" charset="2"/>
                        </a:rPr>
                        <a:t> </a:t>
                      </a:r>
                      <a:endParaRPr lang="fr-BE" sz="1000" b="0" dirty="0"/>
                    </a:p>
                  </a:txBody>
                  <a:tcPr anchor="ctr"/>
                </a:tc>
                <a:tc>
                  <a:txBody>
                    <a:bodyPr/>
                    <a:lstStyle/>
                    <a:p>
                      <a:pPr algn="ctr"/>
                      <a:r>
                        <a:rPr lang="fr-BE" sz="1000" dirty="0"/>
                        <a:t>0</a:t>
                      </a:r>
                    </a:p>
                  </a:txBody>
                  <a:tcPr anchor="ctr"/>
                </a:tc>
                <a:extLst>
                  <a:ext uri="{0D108BD9-81ED-4DB2-BD59-A6C34878D82A}">
                    <a16:rowId xmlns:a16="http://schemas.microsoft.com/office/drawing/2014/main" val="1294366039"/>
                  </a:ext>
                </a:extLst>
              </a:tr>
              <a:tr h="247737">
                <a:tc vMerge="1">
                  <a:txBody>
                    <a:bodyPr/>
                    <a:lstStyle/>
                    <a:p>
                      <a:endParaRPr lang="fr-BE"/>
                    </a:p>
                  </a:txBody>
                  <a:tcPr/>
                </a:tc>
                <a:tc>
                  <a:txBody>
                    <a:bodyPr/>
                    <a:lstStyle/>
                    <a:p>
                      <a:r>
                        <a:rPr lang="fr-BE" sz="1000" dirty="0"/>
                        <a:t>Indicator 2</a:t>
                      </a:r>
                    </a:p>
                  </a:txBody>
                  <a:tcPr anchor="ctr"/>
                </a:tc>
                <a:tc>
                  <a:txBody>
                    <a:bodyPr/>
                    <a:lstStyle/>
                    <a:p>
                      <a:pPr algn="ctr"/>
                      <a:r>
                        <a:rPr lang="fr-BE" sz="1000" b="0" dirty="0">
                          <a:sym typeface="Wingdings" panose="05000000000000000000" pitchFamily="2" charset="2"/>
                        </a:rPr>
                        <a:t></a:t>
                      </a:r>
                      <a:endParaRPr lang="fr-BE" sz="1000" b="0" dirty="0"/>
                    </a:p>
                  </a:txBody>
                  <a:tcPr anchor="ctr"/>
                </a:tc>
                <a:tc>
                  <a:txBody>
                    <a:bodyPr/>
                    <a:lstStyle/>
                    <a:p>
                      <a:pPr algn="ctr"/>
                      <a:r>
                        <a:rPr lang="fr-BE" sz="1000" dirty="0"/>
                        <a:t>0,5</a:t>
                      </a:r>
                    </a:p>
                  </a:txBody>
                  <a:tcPr anchor="ctr"/>
                </a:tc>
                <a:extLst>
                  <a:ext uri="{0D108BD9-81ED-4DB2-BD59-A6C34878D82A}">
                    <a16:rowId xmlns:a16="http://schemas.microsoft.com/office/drawing/2014/main" val="3767031121"/>
                  </a:ext>
                </a:extLst>
              </a:tr>
              <a:tr h="247737">
                <a:tc vMerge="1">
                  <a:txBody>
                    <a:bodyPr/>
                    <a:lstStyle/>
                    <a:p>
                      <a:endParaRPr lang="fr-BE"/>
                    </a:p>
                  </a:txBody>
                  <a:tcPr/>
                </a:tc>
                <a:tc>
                  <a:txBody>
                    <a:bodyPr/>
                    <a:lstStyle/>
                    <a:p>
                      <a:r>
                        <a:rPr lang="fr-BE" sz="1000" dirty="0"/>
                        <a:t>Indicator 3</a:t>
                      </a:r>
                    </a:p>
                  </a:txBody>
                  <a:tcPr anchor="ctr"/>
                </a:tc>
                <a:tc>
                  <a:txBody>
                    <a:bodyPr/>
                    <a:lstStyle/>
                    <a:p>
                      <a:pPr algn="ctr"/>
                      <a:r>
                        <a:rPr lang="fr-BE" sz="1000" b="0" dirty="0">
                          <a:sym typeface="Wingdings" panose="05000000000000000000" pitchFamily="2" charset="2"/>
                        </a:rPr>
                        <a:t> </a:t>
                      </a:r>
                      <a:endParaRPr lang="fr-BE" sz="1000" b="0" dirty="0"/>
                    </a:p>
                  </a:txBody>
                  <a:tcPr anchor="ctr"/>
                </a:tc>
                <a:tc>
                  <a:txBody>
                    <a:bodyPr/>
                    <a:lstStyle/>
                    <a:p>
                      <a:pPr algn="ctr"/>
                      <a:r>
                        <a:rPr lang="fr-BE" sz="1000" dirty="0"/>
                        <a:t>0,5</a:t>
                      </a:r>
                    </a:p>
                  </a:txBody>
                  <a:tcPr anchor="ctr"/>
                </a:tc>
                <a:extLst>
                  <a:ext uri="{0D108BD9-81ED-4DB2-BD59-A6C34878D82A}">
                    <a16:rowId xmlns:a16="http://schemas.microsoft.com/office/drawing/2014/main" val="192138181"/>
                  </a:ext>
                </a:extLst>
              </a:tr>
              <a:tr h="247737">
                <a:tc rowSpan="2">
                  <a:txBody>
                    <a:bodyPr/>
                    <a:lstStyle/>
                    <a:p>
                      <a:pPr algn="ctr"/>
                      <a:r>
                        <a:rPr lang="fr-BE" sz="1000" dirty="0">
                          <a:solidFill>
                            <a:schemeClr val="bg1"/>
                          </a:solidFill>
                        </a:rPr>
                        <a:t>Objective 2</a:t>
                      </a:r>
                    </a:p>
                  </a:txBody>
                  <a:tcPr anchor="ctr">
                    <a:solidFill>
                      <a:srgbClr val="339649"/>
                    </a:solidFill>
                  </a:tcPr>
                </a:tc>
                <a:tc>
                  <a:txBody>
                    <a:bodyPr/>
                    <a:lstStyle/>
                    <a:p>
                      <a:r>
                        <a:rPr lang="fr-BE" sz="1000" dirty="0"/>
                        <a:t>Indicator 4</a:t>
                      </a:r>
                    </a:p>
                  </a:txBody>
                  <a:tcPr anchor="ctr"/>
                </a:tc>
                <a:tc>
                  <a:txBody>
                    <a:bodyPr/>
                    <a:lstStyle/>
                    <a:p>
                      <a:pPr algn="ctr"/>
                      <a:r>
                        <a:rPr lang="fr-BE" sz="1000" b="0" dirty="0">
                          <a:sym typeface="Wingdings" panose="05000000000000000000" pitchFamily="2" charset="2"/>
                        </a:rPr>
                        <a:t></a:t>
                      </a:r>
                      <a:endParaRPr lang="fr-BE" sz="1000" b="0" dirty="0"/>
                    </a:p>
                  </a:txBody>
                  <a:tcPr anchor="ctr"/>
                </a:tc>
                <a:tc>
                  <a:txBody>
                    <a:bodyPr/>
                    <a:lstStyle/>
                    <a:p>
                      <a:pPr algn="ctr"/>
                      <a:r>
                        <a:rPr lang="fr-BE" sz="1000" dirty="0"/>
                        <a:t>0</a:t>
                      </a:r>
                    </a:p>
                  </a:txBody>
                  <a:tcPr anchor="ctr"/>
                </a:tc>
                <a:extLst>
                  <a:ext uri="{0D108BD9-81ED-4DB2-BD59-A6C34878D82A}">
                    <a16:rowId xmlns:a16="http://schemas.microsoft.com/office/drawing/2014/main" val="116811633"/>
                  </a:ext>
                </a:extLst>
              </a:tr>
              <a:tr h="247737">
                <a:tc vMerge="1">
                  <a:txBody>
                    <a:bodyPr/>
                    <a:lstStyle/>
                    <a:p>
                      <a:endParaRPr lang="fr-BE"/>
                    </a:p>
                  </a:txBody>
                  <a:tcPr/>
                </a:tc>
                <a:tc>
                  <a:txBody>
                    <a:bodyPr/>
                    <a:lstStyle/>
                    <a:p>
                      <a:r>
                        <a:rPr lang="fr-BE" sz="1000" dirty="0"/>
                        <a:t>Indicator 5</a:t>
                      </a:r>
                    </a:p>
                  </a:txBody>
                  <a:tcPr anchor="ctr"/>
                </a:tc>
                <a:tc>
                  <a:txBody>
                    <a:bodyPr/>
                    <a:lstStyle/>
                    <a:p>
                      <a:pPr algn="ctr"/>
                      <a:r>
                        <a:rPr lang="fr-BE" sz="1000" b="0" dirty="0">
                          <a:sym typeface="Wingdings" panose="05000000000000000000" pitchFamily="2" charset="2"/>
                        </a:rPr>
                        <a:t></a:t>
                      </a:r>
                      <a:endParaRPr lang="fr-BE" sz="1000" b="0" dirty="0"/>
                    </a:p>
                  </a:txBody>
                  <a:tcPr anchor="ctr"/>
                </a:tc>
                <a:tc>
                  <a:txBody>
                    <a:bodyPr/>
                    <a:lstStyle/>
                    <a:p>
                      <a:pPr algn="ctr"/>
                      <a:r>
                        <a:rPr lang="fr-BE" sz="1000" dirty="0"/>
                        <a:t>1</a:t>
                      </a:r>
                    </a:p>
                  </a:txBody>
                  <a:tcPr anchor="ctr"/>
                </a:tc>
                <a:extLst>
                  <a:ext uri="{0D108BD9-81ED-4DB2-BD59-A6C34878D82A}">
                    <a16:rowId xmlns:a16="http://schemas.microsoft.com/office/drawing/2014/main" val="273626593"/>
                  </a:ext>
                </a:extLst>
              </a:tr>
            </a:tbl>
          </a:graphicData>
        </a:graphic>
      </p:graphicFrame>
      <p:graphicFrame>
        <p:nvGraphicFramePr>
          <p:cNvPr id="4" name="Tableau 3">
            <a:extLst>
              <a:ext uri="{FF2B5EF4-FFF2-40B4-BE49-F238E27FC236}">
                <a16:creationId xmlns:a16="http://schemas.microsoft.com/office/drawing/2014/main" id="{DF257DF2-EB7E-4A7F-9979-BAA348D9A5EF}"/>
              </a:ext>
            </a:extLst>
          </p:cNvPr>
          <p:cNvGraphicFramePr>
            <a:graphicFrameLocks noGrp="1"/>
          </p:cNvGraphicFramePr>
          <p:nvPr>
            <p:extLst>
              <p:ext uri="{D42A27DB-BD31-4B8C-83A1-F6EECF244321}">
                <p14:modId xmlns:p14="http://schemas.microsoft.com/office/powerpoint/2010/main" val="3853979763"/>
              </p:ext>
            </p:extLst>
          </p:nvPr>
        </p:nvGraphicFramePr>
        <p:xfrm>
          <a:off x="3374306" y="4420851"/>
          <a:ext cx="1708808" cy="1672445"/>
        </p:xfrm>
        <a:graphic>
          <a:graphicData uri="http://schemas.openxmlformats.org/drawingml/2006/table">
            <a:tbl>
              <a:tblPr firstRow="1" bandRow="1">
                <a:tableStyleId>{5C22544A-7EE6-4342-B048-85BDC9FD1C3A}</a:tableStyleId>
              </a:tblPr>
              <a:tblGrid>
                <a:gridCol w="894314">
                  <a:extLst>
                    <a:ext uri="{9D8B030D-6E8A-4147-A177-3AD203B41FA5}">
                      <a16:colId xmlns:a16="http://schemas.microsoft.com/office/drawing/2014/main" val="1882861283"/>
                    </a:ext>
                  </a:extLst>
                </a:gridCol>
                <a:gridCol w="814494">
                  <a:extLst>
                    <a:ext uri="{9D8B030D-6E8A-4147-A177-3AD203B41FA5}">
                      <a16:colId xmlns:a16="http://schemas.microsoft.com/office/drawing/2014/main" val="1058658094"/>
                    </a:ext>
                  </a:extLst>
                </a:gridCol>
              </a:tblGrid>
              <a:tr h="394116">
                <a:tc>
                  <a:txBody>
                    <a:bodyPr/>
                    <a:lstStyle/>
                    <a:p>
                      <a:pPr algn="ctr"/>
                      <a:r>
                        <a:rPr lang="fr-BE" sz="1000" dirty="0" err="1">
                          <a:solidFill>
                            <a:schemeClr val="bg1"/>
                          </a:solidFill>
                          <a:latin typeface="+mn-lt"/>
                        </a:rPr>
                        <a:t>Amount</a:t>
                      </a:r>
                      <a:r>
                        <a:rPr lang="fr-BE" sz="1000" dirty="0">
                          <a:solidFill>
                            <a:schemeClr val="bg1"/>
                          </a:solidFill>
                          <a:latin typeface="+mn-lt"/>
                        </a:rPr>
                        <a:t> at </a:t>
                      </a:r>
                      <a:r>
                        <a:rPr lang="fr-BE" sz="1000" dirty="0" err="1">
                          <a:solidFill>
                            <a:schemeClr val="bg1"/>
                          </a:solidFill>
                          <a:latin typeface="+mn-lt"/>
                        </a:rPr>
                        <a:t>stake</a:t>
                      </a:r>
                      <a:endParaRPr lang="fr-BE" sz="1000" dirty="0">
                        <a:solidFill>
                          <a:schemeClr val="bg1"/>
                        </a:solidFill>
                        <a:latin typeface="+mn-lt"/>
                      </a:endParaRPr>
                    </a:p>
                  </a:txBody>
                  <a:tcPr anchor="ctr">
                    <a:solidFill>
                      <a:srgbClr val="284492"/>
                    </a:solidFill>
                  </a:tcPr>
                </a:tc>
                <a:tc>
                  <a:txBody>
                    <a:bodyPr/>
                    <a:lstStyle/>
                    <a:p>
                      <a:pPr algn="ctr"/>
                      <a:r>
                        <a:rPr lang="fr-BE" sz="1000" dirty="0" err="1">
                          <a:solidFill>
                            <a:schemeClr val="bg1"/>
                          </a:solidFill>
                          <a:latin typeface="+mn-lt"/>
                        </a:rPr>
                        <a:t>Decision</a:t>
                      </a:r>
                      <a:endParaRPr lang="fr-BE" sz="1000" dirty="0">
                        <a:solidFill>
                          <a:schemeClr val="bg1"/>
                        </a:solidFill>
                        <a:latin typeface="+mn-lt"/>
                      </a:endParaRPr>
                    </a:p>
                  </a:txBody>
                  <a:tcPr anchor="ctr">
                    <a:solidFill>
                      <a:srgbClr val="284492"/>
                    </a:solidFill>
                  </a:tcPr>
                </a:tc>
                <a:extLst>
                  <a:ext uri="{0D108BD9-81ED-4DB2-BD59-A6C34878D82A}">
                    <a16:rowId xmlns:a16="http://schemas.microsoft.com/office/drawing/2014/main" val="548722736"/>
                  </a:ext>
                </a:extLst>
              </a:tr>
              <a:tr h="242533">
                <a:tc>
                  <a:txBody>
                    <a:bodyPr/>
                    <a:lstStyle/>
                    <a:p>
                      <a:pPr algn="ctr"/>
                      <a:r>
                        <a:rPr lang="fr-BE" sz="1000" dirty="0"/>
                        <a:t>2 M€</a:t>
                      </a:r>
                    </a:p>
                  </a:txBody>
                  <a:tcPr anchor="ctr">
                    <a:solidFill>
                      <a:srgbClr val="D2DAF2"/>
                    </a:solidFill>
                  </a:tcPr>
                </a:tc>
                <a:tc>
                  <a:txBody>
                    <a:bodyPr/>
                    <a:lstStyle/>
                    <a:p>
                      <a:pPr algn="ctr"/>
                      <a:r>
                        <a:rPr lang="fr-BE" sz="1000" dirty="0"/>
                        <a:t>0 M€</a:t>
                      </a:r>
                    </a:p>
                  </a:txBody>
                  <a:tcPr anchor="ctr">
                    <a:solidFill>
                      <a:srgbClr val="D2DAF2"/>
                    </a:solidFill>
                  </a:tcPr>
                </a:tc>
                <a:extLst>
                  <a:ext uri="{0D108BD9-81ED-4DB2-BD59-A6C34878D82A}">
                    <a16:rowId xmlns:a16="http://schemas.microsoft.com/office/drawing/2014/main" val="560531096"/>
                  </a:ext>
                </a:extLst>
              </a:tr>
              <a:tr h="258657">
                <a:tc>
                  <a:txBody>
                    <a:bodyPr/>
                    <a:lstStyle/>
                    <a:p>
                      <a:pPr marL="0" algn="ctr" defTabSz="914400" rtl="0" eaLnBrk="1" latinLnBrk="0" hangingPunct="1"/>
                      <a:r>
                        <a:rPr lang="fr-BE" sz="1000" kern="1200" dirty="0">
                          <a:solidFill>
                            <a:schemeClr val="dk1"/>
                          </a:solidFill>
                          <a:latin typeface="+mn-lt"/>
                          <a:ea typeface="+mn-ea"/>
                          <a:cs typeface="+mn-cs"/>
                        </a:rPr>
                        <a:t>1 M€</a:t>
                      </a:r>
                    </a:p>
                  </a:txBody>
                  <a:tcPr anchor="ctr">
                    <a:solidFill>
                      <a:schemeClr val="accent1"/>
                    </a:solidFill>
                  </a:tcPr>
                </a:tc>
                <a:tc>
                  <a:txBody>
                    <a:bodyPr/>
                    <a:lstStyle/>
                    <a:p>
                      <a:pPr marL="0" algn="ctr" defTabSz="914400" rtl="0" eaLnBrk="1" latinLnBrk="0" hangingPunct="1"/>
                      <a:r>
                        <a:rPr lang="fr-BE" sz="1000" kern="1200" dirty="0">
                          <a:solidFill>
                            <a:schemeClr val="dk1"/>
                          </a:solidFill>
                          <a:latin typeface="+mn-lt"/>
                          <a:ea typeface="+mn-ea"/>
                          <a:cs typeface="+mn-cs"/>
                        </a:rPr>
                        <a:t> 0,5 M€</a:t>
                      </a:r>
                    </a:p>
                  </a:txBody>
                  <a:tcPr anchor="ctr">
                    <a:solidFill>
                      <a:schemeClr val="accent1"/>
                    </a:solidFill>
                  </a:tcPr>
                </a:tc>
                <a:extLst>
                  <a:ext uri="{0D108BD9-81ED-4DB2-BD59-A6C34878D82A}">
                    <a16:rowId xmlns:a16="http://schemas.microsoft.com/office/drawing/2014/main" val="1128188740"/>
                  </a:ext>
                </a:extLst>
              </a:tr>
              <a:tr h="252505">
                <a:tc>
                  <a:txBody>
                    <a:bodyPr/>
                    <a:lstStyle/>
                    <a:p>
                      <a:pPr algn="ctr"/>
                      <a:r>
                        <a:rPr lang="fr-BE" sz="1000" dirty="0"/>
                        <a:t>1 M€</a:t>
                      </a:r>
                    </a:p>
                  </a:txBody>
                  <a:tcPr anchor="ctr">
                    <a:solidFill>
                      <a:srgbClr val="D2DAF2"/>
                    </a:solidFill>
                  </a:tcPr>
                </a:tc>
                <a:tc>
                  <a:txBody>
                    <a:bodyPr/>
                    <a:lstStyle/>
                    <a:p>
                      <a:pPr algn="ctr"/>
                      <a:r>
                        <a:rPr lang="fr-BE" sz="1000" dirty="0"/>
                        <a:t>0,5 M€</a:t>
                      </a:r>
                    </a:p>
                  </a:txBody>
                  <a:tcPr anchor="ctr">
                    <a:solidFill>
                      <a:srgbClr val="D2DAF2"/>
                    </a:solidFill>
                  </a:tcPr>
                </a:tc>
                <a:extLst>
                  <a:ext uri="{0D108BD9-81ED-4DB2-BD59-A6C34878D82A}">
                    <a16:rowId xmlns:a16="http://schemas.microsoft.com/office/drawing/2014/main" val="1268449593"/>
                  </a:ext>
                </a:extLst>
              </a:tr>
              <a:tr h="242533">
                <a:tc>
                  <a:txBody>
                    <a:bodyPr/>
                    <a:lstStyle/>
                    <a:p>
                      <a:pPr marL="0" algn="ctr" defTabSz="914400" rtl="0" eaLnBrk="1" latinLnBrk="0" hangingPunct="1"/>
                      <a:r>
                        <a:rPr lang="fr-BE" sz="1000" kern="1200" dirty="0">
                          <a:solidFill>
                            <a:schemeClr val="dk1"/>
                          </a:solidFill>
                          <a:latin typeface="+mn-lt"/>
                          <a:ea typeface="+mn-ea"/>
                          <a:cs typeface="+mn-cs"/>
                        </a:rPr>
                        <a:t>1 M€</a:t>
                      </a:r>
                    </a:p>
                  </a:txBody>
                  <a:tcPr anchor="ctr">
                    <a:solidFill>
                      <a:schemeClr val="accent1"/>
                    </a:solidFill>
                  </a:tcPr>
                </a:tc>
                <a:tc>
                  <a:txBody>
                    <a:bodyPr/>
                    <a:lstStyle/>
                    <a:p>
                      <a:pPr marL="0" algn="ctr" defTabSz="914400" rtl="0" eaLnBrk="1" latinLnBrk="0" hangingPunct="1"/>
                      <a:r>
                        <a:rPr lang="fr-BE" sz="1000" kern="1200" dirty="0">
                          <a:solidFill>
                            <a:schemeClr val="dk1"/>
                          </a:solidFill>
                          <a:latin typeface="+mn-lt"/>
                          <a:ea typeface="+mn-ea"/>
                          <a:cs typeface="+mn-cs"/>
                        </a:rPr>
                        <a:t>0 M€</a:t>
                      </a:r>
                    </a:p>
                  </a:txBody>
                  <a:tcPr anchor="ctr">
                    <a:solidFill>
                      <a:schemeClr val="accent1"/>
                    </a:solidFill>
                  </a:tcPr>
                </a:tc>
                <a:extLst>
                  <a:ext uri="{0D108BD9-81ED-4DB2-BD59-A6C34878D82A}">
                    <a16:rowId xmlns:a16="http://schemas.microsoft.com/office/drawing/2014/main" val="2258952815"/>
                  </a:ext>
                </a:extLst>
              </a:tr>
              <a:tr h="277363">
                <a:tc>
                  <a:txBody>
                    <a:bodyPr/>
                    <a:lstStyle/>
                    <a:p>
                      <a:pPr algn="ctr"/>
                      <a:r>
                        <a:rPr lang="fr-BE" sz="1000" dirty="0"/>
                        <a:t>2 M€</a:t>
                      </a:r>
                    </a:p>
                  </a:txBody>
                  <a:tcPr anchor="ctr">
                    <a:solidFill>
                      <a:srgbClr val="D2DAF2"/>
                    </a:solidFill>
                  </a:tcPr>
                </a:tc>
                <a:tc>
                  <a:txBody>
                    <a:bodyPr/>
                    <a:lstStyle/>
                    <a:p>
                      <a:pPr algn="ctr"/>
                      <a:r>
                        <a:rPr lang="fr-BE" sz="1000" dirty="0"/>
                        <a:t>2 M€</a:t>
                      </a:r>
                    </a:p>
                  </a:txBody>
                  <a:tcPr anchor="ctr">
                    <a:solidFill>
                      <a:srgbClr val="D2DAF2"/>
                    </a:solidFill>
                  </a:tcPr>
                </a:tc>
                <a:extLst>
                  <a:ext uri="{0D108BD9-81ED-4DB2-BD59-A6C34878D82A}">
                    <a16:rowId xmlns:a16="http://schemas.microsoft.com/office/drawing/2014/main" val="1075671666"/>
                  </a:ext>
                </a:extLst>
              </a:tr>
            </a:tbl>
          </a:graphicData>
        </a:graphic>
      </p:graphicFrame>
      <p:sp>
        <p:nvSpPr>
          <p:cNvPr id="25" name="ZoneTexte 24">
            <a:extLst>
              <a:ext uri="{FF2B5EF4-FFF2-40B4-BE49-F238E27FC236}">
                <a16:creationId xmlns:a16="http://schemas.microsoft.com/office/drawing/2014/main" id="{194EED41-3915-421B-9BCF-091D72187A11}"/>
              </a:ext>
            </a:extLst>
          </p:cNvPr>
          <p:cNvSpPr txBox="1"/>
          <p:nvPr/>
        </p:nvSpPr>
        <p:spPr>
          <a:xfrm>
            <a:off x="5260900" y="4533845"/>
            <a:ext cx="1715298" cy="400110"/>
          </a:xfrm>
          <a:prstGeom prst="rect">
            <a:avLst/>
          </a:prstGeom>
          <a:noFill/>
        </p:spPr>
        <p:txBody>
          <a:bodyPr wrap="square" rtlCol="0">
            <a:spAutoFit/>
          </a:bodyPr>
          <a:lstStyle/>
          <a:p>
            <a:pPr algn="ctr"/>
            <a:r>
              <a:rPr lang="fr-BE" sz="1000" b="1" dirty="0">
                <a:solidFill>
                  <a:srgbClr val="284492"/>
                </a:solidFill>
                <a:latin typeface="+mj-lt"/>
              </a:rPr>
              <a:t>Example 2</a:t>
            </a:r>
            <a:br>
              <a:rPr lang="fr-BE" sz="1000" b="1" dirty="0">
                <a:solidFill>
                  <a:srgbClr val="284492"/>
                </a:solidFill>
                <a:latin typeface="+mj-lt"/>
              </a:rPr>
            </a:br>
            <a:r>
              <a:rPr lang="fr-BE" sz="1000" b="1" dirty="0">
                <a:solidFill>
                  <a:srgbClr val="284492"/>
                </a:solidFill>
                <a:latin typeface="+mj-lt"/>
              </a:rPr>
              <a:t>By OBJECTIVE</a:t>
            </a:r>
            <a:endParaRPr lang="fr-BE" sz="1100" dirty="0">
              <a:solidFill>
                <a:srgbClr val="284492"/>
              </a:solidFill>
              <a:latin typeface="+mj-lt"/>
            </a:endParaRPr>
          </a:p>
        </p:txBody>
      </p:sp>
      <p:graphicFrame>
        <p:nvGraphicFramePr>
          <p:cNvPr id="28" name="Tableau 27">
            <a:extLst>
              <a:ext uri="{FF2B5EF4-FFF2-40B4-BE49-F238E27FC236}">
                <a16:creationId xmlns:a16="http://schemas.microsoft.com/office/drawing/2014/main" id="{551B4BE8-CF34-4B83-AA75-9B90F4BB42CA}"/>
              </a:ext>
            </a:extLst>
          </p:cNvPr>
          <p:cNvGraphicFramePr>
            <a:graphicFrameLocks noGrp="1"/>
          </p:cNvGraphicFramePr>
          <p:nvPr>
            <p:extLst>
              <p:ext uri="{D42A27DB-BD31-4B8C-83A1-F6EECF244321}">
                <p14:modId xmlns:p14="http://schemas.microsoft.com/office/powerpoint/2010/main" val="725212322"/>
              </p:ext>
            </p:extLst>
          </p:nvPr>
        </p:nvGraphicFramePr>
        <p:xfrm>
          <a:off x="5148064" y="4894550"/>
          <a:ext cx="1940971" cy="1198746"/>
        </p:xfrm>
        <a:graphic>
          <a:graphicData uri="http://schemas.openxmlformats.org/drawingml/2006/table">
            <a:tbl>
              <a:tblPr firstRow="1" bandRow="1">
                <a:tableStyleId>{5C22544A-7EE6-4342-B048-85BDC9FD1C3A}</a:tableStyleId>
              </a:tblPr>
              <a:tblGrid>
                <a:gridCol w="860851">
                  <a:extLst>
                    <a:ext uri="{9D8B030D-6E8A-4147-A177-3AD203B41FA5}">
                      <a16:colId xmlns:a16="http://schemas.microsoft.com/office/drawing/2014/main" val="1882861283"/>
                    </a:ext>
                  </a:extLst>
                </a:gridCol>
                <a:gridCol w="1080120">
                  <a:extLst>
                    <a:ext uri="{9D8B030D-6E8A-4147-A177-3AD203B41FA5}">
                      <a16:colId xmlns:a16="http://schemas.microsoft.com/office/drawing/2014/main" val="1058658094"/>
                    </a:ext>
                  </a:extLst>
                </a:gridCol>
              </a:tblGrid>
              <a:tr h="254994">
                <a:tc>
                  <a:txBody>
                    <a:bodyPr/>
                    <a:lstStyle/>
                    <a:p>
                      <a:pPr algn="ctr"/>
                      <a:r>
                        <a:rPr lang="fr-BE" sz="1000" dirty="0" err="1">
                          <a:solidFill>
                            <a:schemeClr val="bg1"/>
                          </a:solidFill>
                          <a:latin typeface="+mn-lt"/>
                        </a:rPr>
                        <a:t>Amount</a:t>
                      </a:r>
                      <a:r>
                        <a:rPr lang="fr-BE" sz="1000" dirty="0">
                          <a:solidFill>
                            <a:schemeClr val="bg1"/>
                          </a:solidFill>
                          <a:latin typeface="+mn-lt"/>
                        </a:rPr>
                        <a:t> at </a:t>
                      </a:r>
                      <a:r>
                        <a:rPr lang="fr-BE" sz="1000" dirty="0" err="1">
                          <a:solidFill>
                            <a:schemeClr val="bg1"/>
                          </a:solidFill>
                          <a:latin typeface="+mn-lt"/>
                        </a:rPr>
                        <a:t>stake</a:t>
                      </a:r>
                      <a:endParaRPr lang="fr-BE" sz="1000" dirty="0">
                        <a:solidFill>
                          <a:schemeClr val="bg1"/>
                        </a:solidFill>
                        <a:latin typeface="+mn-lt"/>
                      </a:endParaRPr>
                    </a:p>
                  </a:txBody>
                  <a:tcPr anchor="ctr">
                    <a:solidFill>
                      <a:srgbClr val="284492"/>
                    </a:solidFill>
                  </a:tcPr>
                </a:tc>
                <a:tc>
                  <a:txBody>
                    <a:bodyPr/>
                    <a:lstStyle/>
                    <a:p>
                      <a:pPr algn="ctr"/>
                      <a:r>
                        <a:rPr lang="fr-BE" sz="1000" dirty="0" err="1">
                          <a:solidFill>
                            <a:schemeClr val="bg1"/>
                          </a:solidFill>
                          <a:latin typeface="+mn-lt"/>
                        </a:rPr>
                        <a:t>Decision</a:t>
                      </a:r>
                      <a:endParaRPr lang="fr-BE" sz="1000" dirty="0">
                        <a:solidFill>
                          <a:schemeClr val="bg1"/>
                        </a:solidFill>
                        <a:latin typeface="+mn-lt"/>
                      </a:endParaRPr>
                    </a:p>
                  </a:txBody>
                  <a:tcPr anchor="ctr">
                    <a:solidFill>
                      <a:srgbClr val="284492"/>
                    </a:solidFill>
                  </a:tcPr>
                </a:tc>
                <a:extLst>
                  <a:ext uri="{0D108BD9-81ED-4DB2-BD59-A6C34878D82A}">
                    <a16:rowId xmlns:a16="http://schemas.microsoft.com/office/drawing/2014/main" val="548722736"/>
                  </a:ext>
                </a:extLst>
              </a:tr>
              <a:tr h="492761">
                <a:tc>
                  <a:txBody>
                    <a:bodyPr/>
                    <a:lstStyle/>
                    <a:p>
                      <a:pPr marL="0" algn="ctr" defTabSz="914400" rtl="0" eaLnBrk="1" latinLnBrk="0" hangingPunct="1"/>
                      <a:r>
                        <a:rPr lang="fr-BE" sz="1000" kern="1200" dirty="0">
                          <a:solidFill>
                            <a:schemeClr val="dk1"/>
                          </a:solidFill>
                          <a:latin typeface="+mn-lt"/>
                          <a:ea typeface="+mn-ea"/>
                          <a:cs typeface="+mn-cs"/>
                        </a:rPr>
                        <a:t>4 M€</a:t>
                      </a:r>
                    </a:p>
                  </a:txBody>
                  <a:tcPr anchor="ctr">
                    <a:solidFill>
                      <a:schemeClr val="accent1"/>
                    </a:solidFill>
                  </a:tcPr>
                </a:tc>
                <a:tc>
                  <a:txBody>
                    <a:bodyPr/>
                    <a:lstStyle/>
                    <a:p>
                      <a:pPr marL="0" algn="ctr" defTabSz="914400" rtl="0" eaLnBrk="1" latinLnBrk="0" hangingPunct="1"/>
                      <a:r>
                        <a:rPr lang="fr-BE" sz="1000" kern="1200" dirty="0">
                          <a:solidFill>
                            <a:schemeClr val="dk1"/>
                          </a:solidFill>
                          <a:latin typeface="+mn-lt"/>
                          <a:ea typeface="+mn-ea"/>
                          <a:cs typeface="+mn-cs"/>
                        </a:rPr>
                        <a:t>1/3 </a:t>
                      </a:r>
                      <a:r>
                        <a:rPr lang="fr-BE" sz="1000" kern="1200" dirty="0" err="1">
                          <a:solidFill>
                            <a:schemeClr val="dk1"/>
                          </a:solidFill>
                          <a:latin typeface="+mn-lt"/>
                          <a:ea typeface="+mn-ea"/>
                          <a:cs typeface="+mn-cs"/>
                          <a:sym typeface="Wingdings" panose="05000000000000000000" pitchFamily="2" charset="2"/>
                        </a:rPr>
                        <a:t>unsatisfying</a:t>
                      </a:r>
                      <a:endParaRPr lang="fr-BE" sz="1000" kern="1200" dirty="0">
                        <a:solidFill>
                          <a:schemeClr val="dk1"/>
                        </a:solidFill>
                        <a:latin typeface="+mn-lt"/>
                        <a:ea typeface="+mn-ea"/>
                        <a:cs typeface="+mn-cs"/>
                        <a:sym typeface="Wingdings" panose="05000000000000000000" pitchFamily="2" charset="2"/>
                      </a:endParaRPr>
                    </a:p>
                    <a:p>
                      <a:pPr marL="0" algn="ctr" defTabSz="914400" rtl="0" eaLnBrk="1" latinLnBrk="0" hangingPunct="1"/>
                      <a:r>
                        <a:rPr lang="fr-BE" sz="1000" kern="1200" dirty="0">
                          <a:solidFill>
                            <a:schemeClr val="dk1"/>
                          </a:solidFill>
                          <a:latin typeface="+mn-lt"/>
                          <a:ea typeface="+mn-ea"/>
                          <a:cs typeface="+mn-cs"/>
                        </a:rPr>
                        <a:t>0 M€</a:t>
                      </a:r>
                    </a:p>
                  </a:txBody>
                  <a:tcPr anchor="ctr">
                    <a:solidFill>
                      <a:schemeClr val="accent1"/>
                    </a:solidFill>
                  </a:tcPr>
                </a:tc>
                <a:extLst>
                  <a:ext uri="{0D108BD9-81ED-4DB2-BD59-A6C34878D82A}">
                    <a16:rowId xmlns:a16="http://schemas.microsoft.com/office/drawing/2014/main" val="560531096"/>
                  </a:ext>
                </a:extLst>
              </a:tr>
              <a:tr h="253866">
                <a:tc>
                  <a:txBody>
                    <a:bodyPr/>
                    <a:lstStyle/>
                    <a:p>
                      <a:pPr marL="0" algn="ctr" defTabSz="914400" rtl="0" eaLnBrk="1" latinLnBrk="0" hangingPunct="1"/>
                      <a:r>
                        <a:rPr lang="fr-BE" sz="1000" kern="1200" dirty="0">
                          <a:solidFill>
                            <a:schemeClr val="dk1"/>
                          </a:solidFill>
                          <a:latin typeface="+mn-lt"/>
                          <a:ea typeface="+mn-ea"/>
                          <a:cs typeface="+mn-cs"/>
                        </a:rPr>
                        <a:t>1 M€</a:t>
                      </a:r>
                    </a:p>
                  </a:txBody>
                  <a:tcPr anchor="ctr">
                    <a:solidFill>
                      <a:srgbClr val="D2DAF2"/>
                    </a:solidFill>
                  </a:tcPr>
                </a:tc>
                <a:tc>
                  <a:txBody>
                    <a:bodyPr/>
                    <a:lstStyle/>
                    <a:p>
                      <a:pPr marL="0" algn="ctr" defTabSz="914400" rtl="0" eaLnBrk="1" latinLnBrk="0" hangingPunct="1"/>
                      <a:r>
                        <a:rPr lang="fr-BE" sz="1000" kern="1200" dirty="0">
                          <a:solidFill>
                            <a:schemeClr val="dk1"/>
                          </a:solidFill>
                          <a:latin typeface="+mn-lt"/>
                          <a:ea typeface="+mn-ea"/>
                          <a:cs typeface="+mn-cs"/>
                        </a:rPr>
                        <a:t>0,5 M€</a:t>
                      </a:r>
                    </a:p>
                  </a:txBody>
                  <a:tcPr anchor="ctr">
                    <a:solidFill>
                      <a:srgbClr val="D2DAF2"/>
                    </a:solidFill>
                  </a:tcPr>
                </a:tc>
                <a:extLst>
                  <a:ext uri="{0D108BD9-81ED-4DB2-BD59-A6C34878D82A}">
                    <a16:rowId xmlns:a16="http://schemas.microsoft.com/office/drawing/2014/main" val="1268449593"/>
                  </a:ext>
                </a:extLst>
              </a:tr>
            </a:tbl>
          </a:graphicData>
        </a:graphic>
      </p:graphicFrame>
      <p:sp>
        <p:nvSpPr>
          <p:cNvPr id="29" name="ZoneTexte 28">
            <a:extLst>
              <a:ext uri="{FF2B5EF4-FFF2-40B4-BE49-F238E27FC236}">
                <a16:creationId xmlns:a16="http://schemas.microsoft.com/office/drawing/2014/main" id="{5AB94B40-F1AF-4D54-8BA9-16DC4DFF430D}"/>
              </a:ext>
            </a:extLst>
          </p:cNvPr>
          <p:cNvSpPr txBox="1"/>
          <p:nvPr/>
        </p:nvSpPr>
        <p:spPr>
          <a:xfrm>
            <a:off x="7293696" y="4787711"/>
            <a:ext cx="1715298" cy="415498"/>
          </a:xfrm>
          <a:prstGeom prst="rect">
            <a:avLst/>
          </a:prstGeom>
          <a:noFill/>
        </p:spPr>
        <p:txBody>
          <a:bodyPr wrap="square" rtlCol="0">
            <a:spAutoFit/>
          </a:bodyPr>
          <a:lstStyle/>
          <a:p>
            <a:pPr algn="ctr"/>
            <a:r>
              <a:rPr lang="fr-BE" sz="1000" b="1" dirty="0">
                <a:solidFill>
                  <a:srgbClr val="284492"/>
                </a:solidFill>
                <a:latin typeface="+mj-lt"/>
              </a:rPr>
              <a:t>Example 3</a:t>
            </a:r>
          </a:p>
          <a:p>
            <a:pPr algn="ctr"/>
            <a:r>
              <a:rPr lang="fr-BE" sz="1000" b="1" dirty="0">
                <a:solidFill>
                  <a:srgbClr val="284492"/>
                </a:solidFill>
                <a:latin typeface="+mj-lt"/>
              </a:rPr>
              <a:t>GLOBAL</a:t>
            </a:r>
            <a:endParaRPr lang="fr-BE" sz="1100" dirty="0">
              <a:solidFill>
                <a:srgbClr val="284492"/>
              </a:solidFill>
              <a:latin typeface="+mj-lt"/>
            </a:endParaRPr>
          </a:p>
        </p:txBody>
      </p:sp>
      <p:graphicFrame>
        <p:nvGraphicFramePr>
          <p:cNvPr id="30" name="Tableau 29">
            <a:extLst>
              <a:ext uri="{FF2B5EF4-FFF2-40B4-BE49-F238E27FC236}">
                <a16:creationId xmlns:a16="http://schemas.microsoft.com/office/drawing/2014/main" id="{739AF156-3627-4EBD-A21D-25CC8AA148C3}"/>
              </a:ext>
            </a:extLst>
          </p:cNvPr>
          <p:cNvGraphicFramePr>
            <a:graphicFrameLocks noGrp="1"/>
          </p:cNvGraphicFramePr>
          <p:nvPr>
            <p:extLst>
              <p:ext uri="{D42A27DB-BD31-4B8C-83A1-F6EECF244321}">
                <p14:modId xmlns:p14="http://schemas.microsoft.com/office/powerpoint/2010/main" val="2131725746"/>
              </p:ext>
            </p:extLst>
          </p:nvPr>
        </p:nvGraphicFramePr>
        <p:xfrm>
          <a:off x="7180860" y="5148416"/>
          <a:ext cx="1940971" cy="944880"/>
        </p:xfrm>
        <a:graphic>
          <a:graphicData uri="http://schemas.openxmlformats.org/drawingml/2006/table">
            <a:tbl>
              <a:tblPr firstRow="1" bandRow="1">
                <a:tableStyleId>{5C22544A-7EE6-4342-B048-85BDC9FD1C3A}</a:tableStyleId>
              </a:tblPr>
              <a:tblGrid>
                <a:gridCol w="860851">
                  <a:extLst>
                    <a:ext uri="{9D8B030D-6E8A-4147-A177-3AD203B41FA5}">
                      <a16:colId xmlns:a16="http://schemas.microsoft.com/office/drawing/2014/main" val="1882861283"/>
                    </a:ext>
                  </a:extLst>
                </a:gridCol>
                <a:gridCol w="1080120">
                  <a:extLst>
                    <a:ext uri="{9D8B030D-6E8A-4147-A177-3AD203B41FA5}">
                      <a16:colId xmlns:a16="http://schemas.microsoft.com/office/drawing/2014/main" val="1058658094"/>
                    </a:ext>
                  </a:extLst>
                </a:gridCol>
              </a:tblGrid>
              <a:tr h="254994">
                <a:tc>
                  <a:txBody>
                    <a:bodyPr/>
                    <a:lstStyle/>
                    <a:p>
                      <a:pPr algn="ctr"/>
                      <a:r>
                        <a:rPr lang="fr-BE" sz="1000" dirty="0" err="1">
                          <a:solidFill>
                            <a:schemeClr val="bg1"/>
                          </a:solidFill>
                          <a:latin typeface="+mn-lt"/>
                        </a:rPr>
                        <a:t>Amount</a:t>
                      </a:r>
                      <a:r>
                        <a:rPr lang="fr-BE" sz="1000" dirty="0">
                          <a:solidFill>
                            <a:schemeClr val="bg1"/>
                          </a:solidFill>
                          <a:latin typeface="+mn-lt"/>
                        </a:rPr>
                        <a:t> at </a:t>
                      </a:r>
                      <a:r>
                        <a:rPr lang="fr-BE" sz="1000" dirty="0" err="1">
                          <a:solidFill>
                            <a:schemeClr val="bg1"/>
                          </a:solidFill>
                          <a:latin typeface="+mn-lt"/>
                        </a:rPr>
                        <a:t>stake</a:t>
                      </a:r>
                      <a:endParaRPr lang="fr-BE" sz="1000" dirty="0">
                        <a:solidFill>
                          <a:schemeClr val="bg1"/>
                        </a:solidFill>
                        <a:latin typeface="+mn-lt"/>
                      </a:endParaRPr>
                    </a:p>
                  </a:txBody>
                  <a:tcPr anchor="ctr">
                    <a:solidFill>
                      <a:srgbClr val="284492"/>
                    </a:solidFill>
                  </a:tcPr>
                </a:tc>
                <a:tc>
                  <a:txBody>
                    <a:bodyPr/>
                    <a:lstStyle/>
                    <a:p>
                      <a:pPr algn="ctr"/>
                      <a:r>
                        <a:rPr lang="fr-BE" sz="1000" dirty="0">
                          <a:solidFill>
                            <a:schemeClr val="bg1"/>
                          </a:solidFill>
                          <a:latin typeface="+mn-lt"/>
                        </a:rPr>
                        <a:t>Score / </a:t>
                      </a:r>
                      <a:r>
                        <a:rPr lang="fr-BE" sz="1000" dirty="0" err="1">
                          <a:solidFill>
                            <a:schemeClr val="bg1"/>
                          </a:solidFill>
                          <a:latin typeface="+mn-lt"/>
                        </a:rPr>
                        <a:t>Decision</a:t>
                      </a:r>
                      <a:endParaRPr lang="fr-BE" sz="1000" dirty="0">
                        <a:solidFill>
                          <a:schemeClr val="bg1"/>
                        </a:solidFill>
                        <a:latin typeface="+mn-lt"/>
                      </a:endParaRPr>
                    </a:p>
                  </a:txBody>
                  <a:tcPr anchor="ctr">
                    <a:solidFill>
                      <a:srgbClr val="284492"/>
                    </a:solidFill>
                  </a:tcPr>
                </a:tc>
                <a:extLst>
                  <a:ext uri="{0D108BD9-81ED-4DB2-BD59-A6C34878D82A}">
                    <a16:rowId xmlns:a16="http://schemas.microsoft.com/office/drawing/2014/main" val="548722736"/>
                  </a:ext>
                </a:extLst>
              </a:tr>
              <a:tr h="492761">
                <a:tc>
                  <a:txBody>
                    <a:bodyPr/>
                    <a:lstStyle/>
                    <a:p>
                      <a:pPr algn="ctr"/>
                      <a:r>
                        <a:rPr lang="fr-BE" sz="1000" dirty="0"/>
                        <a:t>7 M€</a:t>
                      </a:r>
                    </a:p>
                  </a:txBody>
                  <a:tcPr anchor="ctr">
                    <a:solidFill>
                      <a:schemeClr val="accent1"/>
                    </a:solidFill>
                  </a:tcPr>
                </a:tc>
                <a:tc>
                  <a:txBody>
                    <a:bodyPr/>
                    <a:lstStyle/>
                    <a:p>
                      <a:pPr algn="ctr"/>
                      <a:r>
                        <a:rPr lang="fr-BE" sz="1000" dirty="0"/>
                        <a:t>2/5</a:t>
                      </a:r>
                    </a:p>
                    <a:p>
                      <a:pPr algn="ctr"/>
                      <a:r>
                        <a:rPr lang="fr-BE" sz="1000" dirty="0"/>
                        <a:t>35%&lt; &lt; 70%</a:t>
                      </a:r>
                    </a:p>
                    <a:p>
                      <a:pPr algn="ctr"/>
                      <a:r>
                        <a:rPr lang="fr-BE" sz="1000" dirty="0"/>
                        <a:t>3,5 M</a:t>
                      </a:r>
                    </a:p>
                  </a:txBody>
                  <a:tcPr anchor="ctr">
                    <a:solidFill>
                      <a:schemeClr val="accent1"/>
                    </a:solidFill>
                  </a:tcPr>
                </a:tc>
                <a:extLst>
                  <a:ext uri="{0D108BD9-81ED-4DB2-BD59-A6C34878D82A}">
                    <a16:rowId xmlns:a16="http://schemas.microsoft.com/office/drawing/2014/main" val="560531096"/>
                  </a:ext>
                </a:extLst>
              </a:tr>
            </a:tbl>
          </a:graphicData>
        </a:graphic>
      </p:graphicFrame>
      <p:sp>
        <p:nvSpPr>
          <p:cNvPr id="31" name="ZoneTexte 30">
            <a:extLst>
              <a:ext uri="{FF2B5EF4-FFF2-40B4-BE49-F238E27FC236}">
                <a16:creationId xmlns:a16="http://schemas.microsoft.com/office/drawing/2014/main" id="{8A79E9EF-54F7-4D40-A7AB-3D0A92617CB0}"/>
              </a:ext>
            </a:extLst>
          </p:cNvPr>
          <p:cNvSpPr txBox="1"/>
          <p:nvPr/>
        </p:nvSpPr>
        <p:spPr>
          <a:xfrm>
            <a:off x="4248056" y="6275521"/>
            <a:ext cx="828000" cy="261610"/>
          </a:xfrm>
          <a:prstGeom prst="rect">
            <a:avLst/>
          </a:prstGeom>
          <a:solidFill>
            <a:srgbClr val="004494"/>
          </a:solidFill>
          <a:ln w="19050">
            <a:noFill/>
          </a:ln>
        </p:spPr>
        <p:txBody>
          <a:bodyPr wrap="square" rtlCol="0">
            <a:spAutoFit/>
          </a:bodyPr>
          <a:lstStyle/>
          <a:p>
            <a:pPr algn="ctr"/>
            <a:r>
              <a:rPr lang="fr-BE" sz="1100" b="1" dirty="0">
                <a:solidFill>
                  <a:schemeClr val="bg1"/>
                </a:solidFill>
                <a:latin typeface="+mj-lt"/>
              </a:rPr>
              <a:t>3,0 M€ </a:t>
            </a:r>
            <a:endParaRPr lang="fr-BE" sz="1100" dirty="0">
              <a:solidFill>
                <a:schemeClr val="bg1"/>
              </a:solidFill>
              <a:latin typeface="+mj-lt"/>
            </a:endParaRPr>
          </a:p>
        </p:txBody>
      </p:sp>
      <p:sp>
        <p:nvSpPr>
          <p:cNvPr id="6" name="Rectangle 5">
            <a:extLst>
              <a:ext uri="{FF2B5EF4-FFF2-40B4-BE49-F238E27FC236}">
                <a16:creationId xmlns:a16="http://schemas.microsoft.com/office/drawing/2014/main" id="{54AC591E-6B06-4D58-A73B-8700E57EFC43}"/>
              </a:ext>
            </a:extLst>
          </p:cNvPr>
          <p:cNvSpPr/>
          <p:nvPr/>
        </p:nvSpPr>
        <p:spPr bwMode="auto">
          <a:xfrm>
            <a:off x="3351109" y="4006830"/>
            <a:ext cx="1708808" cy="2078797"/>
          </a:xfrm>
          <a:prstGeom prst="rect">
            <a:avLst/>
          </a:prstGeom>
          <a:noFill/>
          <a:ln w="12700"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33" name="Rectangle 32">
            <a:extLst>
              <a:ext uri="{FF2B5EF4-FFF2-40B4-BE49-F238E27FC236}">
                <a16:creationId xmlns:a16="http://schemas.microsoft.com/office/drawing/2014/main" id="{E76C13DB-C33B-43C3-9A15-DEC471F81D54}"/>
              </a:ext>
            </a:extLst>
          </p:cNvPr>
          <p:cNvSpPr/>
          <p:nvPr/>
        </p:nvSpPr>
        <p:spPr bwMode="auto">
          <a:xfrm>
            <a:off x="5149973" y="4523265"/>
            <a:ext cx="1939061" cy="1570031"/>
          </a:xfrm>
          <a:prstGeom prst="rect">
            <a:avLst/>
          </a:prstGeom>
          <a:noFill/>
          <a:ln w="12700"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41" name="Rectangle 40">
            <a:extLst>
              <a:ext uri="{FF2B5EF4-FFF2-40B4-BE49-F238E27FC236}">
                <a16:creationId xmlns:a16="http://schemas.microsoft.com/office/drawing/2014/main" id="{9DFFCF51-D537-4793-B6DA-25AFB557C640}"/>
              </a:ext>
            </a:extLst>
          </p:cNvPr>
          <p:cNvSpPr/>
          <p:nvPr/>
        </p:nvSpPr>
        <p:spPr bwMode="auto">
          <a:xfrm>
            <a:off x="7180859" y="4773357"/>
            <a:ext cx="1939061" cy="1319939"/>
          </a:xfrm>
          <a:prstGeom prst="rect">
            <a:avLst/>
          </a:prstGeom>
          <a:noFill/>
          <a:ln w="12700"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42" name="Rectangle 41">
            <a:extLst>
              <a:ext uri="{FF2B5EF4-FFF2-40B4-BE49-F238E27FC236}">
                <a16:creationId xmlns:a16="http://schemas.microsoft.com/office/drawing/2014/main" id="{2B4701B7-EDE7-4615-978F-DF780364A428}"/>
              </a:ext>
            </a:extLst>
          </p:cNvPr>
          <p:cNvSpPr/>
          <p:nvPr/>
        </p:nvSpPr>
        <p:spPr bwMode="auto">
          <a:xfrm>
            <a:off x="118039" y="4231671"/>
            <a:ext cx="3139483" cy="1620000"/>
          </a:xfrm>
          <a:prstGeom prst="rect">
            <a:avLst/>
          </a:prstGeom>
          <a:noFill/>
          <a:ln w="12700" cap="flat" cmpd="sng" algn="ctr">
            <a:solidFill>
              <a:srgbClr val="33964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44" name="ZoneTexte 43">
            <a:extLst>
              <a:ext uri="{FF2B5EF4-FFF2-40B4-BE49-F238E27FC236}">
                <a16:creationId xmlns:a16="http://schemas.microsoft.com/office/drawing/2014/main" id="{423F3182-2364-43A5-AA3C-5BE36D4AB22B}"/>
              </a:ext>
            </a:extLst>
          </p:cNvPr>
          <p:cNvSpPr txBox="1"/>
          <p:nvPr/>
        </p:nvSpPr>
        <p:spPr>
          <a:xfrm>
            <a:off x="6019122" y="6275521"/>
            <a:ext cx="1080000" cy="261610"/>
          </a:xfrm>
          <a:prstGeom prst="rect">
            <a:avLst/>
          </a:prstGeom>
          <a:solidFill>
            <a:srgbClr val="004494"/>
          </a:solidFill>
          <a:ln w="19050">
            <a:noFill/>
          </a:ln>
        </p:spPr>
        <p:txBody>
          <a:bodyPr wrap="square" rtlCol="0">
            <a:spAutoFit/>
          </a:bodyPr>
          <a:lstStyle/>
          <a:p>
            <a:pPr algn="ctr"/>
            <a:r>
              <a:rPr lang="fr-BE" sz="1100" b="1" dirty="0">
                <a:solidFill>
                  <a:schemeClr val="bg1"/>
                </a:solidFill>
                <a:latin typeface="+mj-lt"/>
              </a:rPr>
              <a:t>1,5 M€ </a:t>
            </a:r>
            <a:endParaRPr lang="fr-BE" sz="1100" dirty="0">
              <a:solidFill>
                <a:schemeClr val="bg1"/>
              </a:solidFill>
              <a:latin typeface="+mj-lt"/>
            </a:endParaRPr>
          </a:p>
        </p:txBody>
      </p:sp>
      <p:sp>
        <p:nvSpPr>
          <p:cNvPr id="45" name="ZoneTexte 44">
            <a:extLst>
              <a:ext uri="{FF2B5EF4-FFF2-40B4-BE49-F238E27FC236}">
                <a16:creationId xmlns:a16="http://schemas.microsoft.com/office/drawing/2014/main" id="{E2B9326E-9E00-496B-9B1A-0358583B39B5}"/>
              </a:ext>
            </a:extLst>
          </p:cNvPr>
          <p:cNvSpPr txBox="1"/>
          <p:nvPr/>
        </p:nvSpPr>
        <p:spPr>
          <a:xfrm>
            <a:off x="8047372" y="6275521"/>
            <a:ext cx="1080000" cy="261610"/>
          </a:xfrm>
          <a:prstGeom prst="rect">
            <a:avLst/>
          </a:prstGeom>
          <a:solidFill>
            <a:srgbClr val="004494"/>
          </a:solidFill>
          <a:ln w="19050">
            <a:noFill/>
          </a:ln>
        </p:spPr>
        <p:txBody>
          <a:bodyPr wrap="square" rtlCol="0">
            <a:spAutoFit/>
          </a:bodyPr>
          <a:lstStyle/>
          <a:p>
            <a:pPr algn="ctr"/>
            <a:r>
              <a:rPr lang="fr-BE" sz="1100" b="1" dirty="0">
                <a:solidFill>
                  <a:schemeClr val="bg1"/>
                </a:solidFill>
                <a:latin typeface="+mj-lt"/>
              </a:rPr>
              <a:t>3,5 M€ </a:t>
            </a:r>
            <a:endParaRPr lang="fr-BE" sz="1100" dirty="0">
              <a:solidFill>
                <a:schemeClr val="bg1"/>
              </a:solidFill>
              <a:latin typeface="+mj-lt"/>
            </a:endParaRPr>
          </a:p>
        </p:txBody>
      </p:sp>
      <p:sp>
        <p:nvSpPr>
          <p:cNvPr id="7" name="Triangle isocèle 6">
            <a:extLst>
              <a:ext uri="{FF2B5EF4-FFF2-40B4-BE49-F238E27FC236}">
                <a16:creationId xmlns:a16="http://schemas.microsoft.com/office/drawing/2014/main" id="{D86E3036-82AA-4B45-BB74-E904CB3A4226}"/>
              </a:ext>
            </a:extLst>
          </p:cNvPr>
          <p:cNvSpPr/>
          <p:nvPr/>
        </p:nvSpPr>
        <p:spPr bwMode="auto">
          <a:xfrm flipV="1">
            <a:off x="4248056" y="6085626"/>
            <a:ext cx="828000" cy="180000"/>
          </a:xfrm>
          <a:prstGeom prst="triangle">
            <a:avLst/>
          </a:prstGeom>
          <a:solidFill>
            <a:srgbClr val="004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grpSp>
        <p:nvGrpSpPr>
          <p:cNvPr id="12" name="Group 6">
            <a:extLst>
              <a:ext uri="{FF2B5EF4-FFF2-40B4-BE49-F238E27FC236}">
                <a16:creationId xmlns:a16="http://schemas.microsoft.com/office/drawing/2014/main" id="{967C8391-F651-45C5-8375-1CC4D27917C6}"/>
              </a:ext>
            </a:extLst>
          </p:cNvPr>
          <p:cNvGrpSpPr>
            <a:grpSpLocks noChangeAspect="1"/>
          </p:cNvGrpSpPr>
          <p:nvPr/>
        </p:nvGrpSpPr>
        <p:grpSpPr bwMode="auto">
          <a:xfrm>
            <a:off x="179388" y="1989138"/>
            <a:ext cx="1173163" cy="400050"/>
            <a:chOff x="113" y="1253"/>
            <a:chExt cx="739" cy="252"/>
          </a:xfrm>
        </p:grpSpPr>
        <p:sp>
          <p:nvSpPr>
            <p:cNvPr id="15" name="AutoShape 5">
              <a:extLst>
                <a:ext uri="{FF2B5EF4-FFF2-40B4-BE49-F238E27FC236}">
                  <a16:creationId xmlns:a16="http://schemas.microsoft.com/office/drawing/2014/main" id="{D46A3A45-073F-4F97-9399-A15F86EAA2D6}"/>
                </a:ext>
              </a:extLst>
            </p:cNvPr>
            <p:cNvSpPr>
              <a:spLocks noChangeAspect="1" noChangeArrowheads="1" noTextEdit="1"/>
            </p:cNvSpPr>
            <p:nvPr/>
          </p:nvSpPr>
          <p:spPr bwMode="auto">
            <a:xfrm>
              <a:off x="113" y="1253"/>
              <a:ext cx="7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16" name="Rectangle 7">
              <a:extLst>
                <a:ext uri="{FF2B5EF4-FFF2-40B4-BE49-F238E27FC236}">
                  <a16:creationId xmlns:a16="http://schemas.microsoft.com/office/drawing/2014/main" id="{23EF6A0C-1B0D-41B2-8EC8-C6258E3F6AEE}"/>
                </a:ext>
              </a:extLst>
            </p:cNvPr>
            <p:cNvSpPr>
              <a:spLocks noChangeArrowheads="1"/>
            </p:cNvSpPr>
            <p:nvPr/>
          </p:nvSpPr>
          <p:spPr bwMode="auto">
            <a:xfrm>
              <a:off x="255" y="1254"/>
              <a:ext cx="597" cy="170"/>
            </a:xfrm>
            <a:prstGeom prst="rect">
              <a:avLst/>
            </a:prstGeom>
            <a:solidFill>
              <a:srgbClr val="3396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BE" sz="1400" b="1" dirty="0">
                  <a:solidFill>
                    <a:schemeClr val="bg1"/>
                  </a:solidFill>
                </a:rPr>
                <a:t>STEP 1</a:t>
              </a:r>
              <a:endParaRPr lang="en-BE" sz="1400" b="1" dirty="0">
                <a:solidFill>
                  <a:schemeClr val="bg1"/>
                </a:solidFill>
              </a:endParaRPr>
            </a:p>
          </p:txBody>
        </p:sp>
        <p:sp>
          <p:nvSpPr>
            <p:cNvPr id="17" name="Freeform 8">
              <a:extLst>
                <a:ext uri="{FF2B5EF4-FFF2-40B4-BE49-F238E27FC236}">
                  <a16:creationId xmlns:a16="http://schemas.microsoft.com/office/drawing/2014/main" id="{0CD99421-94B8-46FF-8C25-D48BFAFB8BAD}"/>
                </a:ext>
              </a:extLst>
            </p:cNvPr>
            <p:cNvSpPr>
              <a:spLocks/>
            </p:cNvSpPr>
            <p:nvPr/>
          </p:nvSpPr>
          <p:spPr bwMode="auto">
            <a:xfrm>
              <a:off x="114" y="1336"/>
              <a:ext cx="144" cy="168"/>
            </a:xfrm>
            <a:custGeom>
              <a:avLst/>
              <a:gdLst>
                <a:gd name="T0" fmla="*/ 105 w 144"/>
                <a:gd name="T1" fmla="*/ 0 h 168"/>
                <a:gd name="T2" fmla="*/ 105 w 144"/>
                <a:gd name="T3" fmla="*/ 121 h 168"/>
                <a:gd name="T4" fmla="*/ 144 w 144"/>
                <a:gd name="T5" fmla="*/ 122 h 168"/>
                <a:gd name="T6" fmla="*/ 144 w 144"/>
                <a:gd name="T7" fmla="*/ 167 h 168"/>
                <a:gd name="T8" fmla="*/ 11 w 144"/>
                <a:gd name="T9" fmla="*/ 168 h 168"/>
                <a:gd name="T10" fmla="*/ 53 w 144"/>
                <a:gd name="T11" fmla="*/ 86 h 168"/>
                <a:gd name="T12" fmla="*/ 0 w 144"/>
                <a:gd name="T13" fmla="*/ 0 h 168"/>
                <a:gd name="T14" fmla="*/ 105 w 144"/>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68">
                  <a:moveTo>
                    <a:pt x="105" y="0"/>
                  </a:moveTo>
                  <a:lnTo>
                    <a:pt x="105" y="121"/>
                  </a:lnTo>
                  <a:lnTo>
                    <a:pt x="144" y="122"/>
                  </a:lnTo>
                  <a:lnTo>
                    <a:pt x="144" y="167"/>
                  </a:lnTo>
                  <a:lnTo>
                    <a:pt x="11" y="168"/>
                  </a:lnTo>
                  <a:lnTo>
                    <a:pt x="53" y="86"/>
                  </a:lnTo>
                  <a:lnTo>
                    <a:pt x="0" y="0"/>
                  </a:lnTo>
                  <a:lnTo>
                    <a:pt x="105" y="0"/>
                  </a:lnTo>
                  <a:close/>
                </a:path>
              </a:pathLst>
            </a:custGeom>
            <a:solidFill>
              <a:srgbClr val="339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grpSp>
      <p:grpSp>
        <p:nvGrpSpPr>
          <p:cNvPr id="39" name="Group 17">
            <a:extLst>
              <a:ext uri="{FF2B5EF4-FFF2-40B4-BE49-F238E27FC236}">
                <a16:creationId xmlns:a16="http://schemas.microsoft.com/office/drawing/2014/main" id="{C8B9AC6F-4FAF-4EA1-992F-414F2FA96AC9}"/>
              </a:ext>
            </a:extLst>
          </p:cNvPr>
          <p:cNvGrpSpPr>
            <a:grpSpLocks noChangeAspect="1"/>
          </p:cNvGrpSpPr>
          <p:nvPr/>
        </p:nvGrpSpPr>
        <p:grpSpPr bwMode="auto">
          <a:xfrm>
            <a:off x="3575050" y="2001838"/>
            <a:ext cx="1171575" cy="400050"/>
            <a:chOff x="2252" y="1261"/>
            <a:chExt cx="738" cy="252"/>
          </a:xfrm>
        </p:grpSpPr>
        <p:sp>
          <p:nvSpPr>
            <p:cNvPr id="40" name="AutoShape 16">
              <a:extLst>
                <a:ext uri="{FF2B5EF4-FFF2-40B4-BE49-F238E27FC236}">
                  <a16:creationId xmlns:a16="http://schemas.microsoft.com/office/drawing/2014/main" id="{5088F429-9969-4087-A249-4298763CE84D}"/>
                </a:ext>
              </a:extLst>
            </p:cNvPr>
            <p:cNvSpPr>
              <a:spLocks noChangeAspect="1" noChangeArrowheads="1" noTextEdit="1"/>
            </p:cNvSpPr>
            <p:nvPr/>
          </p:nvSpPr>
          <p:spPr bwMode="auto">
            <a:xfrm>
              <a:off x="2252" y="1261"/>
              <a:ext cx="7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43" name="Rectangle 18">
              <a:extLst>
                <a:ext uri="{FF2B5EF4-FFF2-40B4-BE49-F238E27FC236}">
                  <a16:creationId xmlns:a16="http://schemas.microsoft.com/office/drawing/2014/main" id="{9B7A2A43-C31F-4560-9049-E00600882D3C}"/>
                </a:ext>
              </a:extLst>
            </p:cNvPr>
            <p:cNvSpPr>
              <a:spLocks noChangeArrowheads="1"/>
            </p:cNvSpPr>
            <p:nvPr/>
          </p:nvSpPr>
          <p:spPr bwMode="auto">
            <a:xfrm>
              <a:off x="2392" y="1262"/>
              <a:ext cx="598" cy="170"/>
            </a:xfrm>
            <a:prstGeom prst="rect">
              <a:avLst/>
            </a:prstGeom>
            <a:solidFill>
              <a:srgbClr val="F582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BE" sz="1400" b="1" dirty="0">
                  <a:solidFill>
                    <a:schemeClr val="bg1"/>
                  </a:solidFill>
                </a:rPr>
                <a:t>STEP 2 </a:t>
              </a:r>
              <a:endParaRPr lang="en-BE" sz="1400" b="1" dirty="0">
                <a:solidFill>
                  <a:schemeClr val="bg1"/>
                </a:solidFill>
              </a:endParaRPr>
            </a:p>
          </p:txBody>
        </p:sp>
        <p:sp>
          <p:nvSpPr>
            <p:cNvPr id="48" name="Freeform 19">
              <a:extLst>
                <a:ext uri="{FF2B5EF4-FFF2-40B4-BE49-F238E27FC236}">
                  <a16:creationId xmlns:a16="http://schemas.microsoft.com/office/drawing/2014/main" id="{59F1ED08-6AC1-40F5-BC76-D579CDB20DCD}"/>
                </a:ext>
              </a:extLst>
            </p:cNvPr>
            <p:cNvSpPr>
              <a:spLocks/>
            </p:cNvSpPr>
            <p:nvPr/>
          </p:nvSpPr>
          <p:spPr bwMode="auto">
            <a:xfrm>
              <a:off x="2252" y="1344"/>
              <a:ext cx="144" cy="168"/>
            </a:xfrm>
            <a:custGeom>
              <a:avLst/>
              <a:gdLst>
                <a:gd name="T0" fmla="*/ 104 w 144"/>
                <a:gd name="T1" fmla="*/ 0 h 168"/>
                <a:gd name="T2" fmla="*/ 104 w 144"/>
                <a:gd name="T3" fmla="*/ 121 h 168"/>
                <a:gd name="T4" fmla="*/ 144 w 144"/>
                <a:gd name="T5" fmla="*/ 122 h 168"/>
                <a:gd name="T6" fmla="*/ 144 w 144"/>
                <a:gd name="T7" fmla="*/ 167 h 168"/>
                <a:gd name="T8" fmla="*/ 11 w 144"/>
                <a:gd name="T9" fmla="*/ 168 h 168"/>
                <a:gd name="T10" fmla="*/ 53 w 144"/>
                <a:gd name="T11" fmla="*/ 86 h 168"/>
                <a:gd name="T12" fmla="*/ 0 w 144"/>
                <a:gd name="T13" fmla="*/ 0 h 168"/>
                <a:gd name="T14" fmla="*/ 104 w 144"/>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68">
                  <a:moveTo>
                    <a:pt x="104" y="0"/>
                  </a:moveTo>
                  <a:lnTo>
                    <a:pt x="104" y="121"/>
                  </a:lnTo>
                  <a:lnTo>
                    <a:pt x="144" y="122"/>
                  </a:lnTo>
                  <a:lnTo>
                    <a:pt x="144" y="167"/>
                  </a:lnTo>
                  <a:lnTo>
                    <a:pt x="11" y="168"/>
                  </a:lnTo>
                  <a:lnTo>
                    <a:pt x="53" y="86"/>
                  </a:lnTo>
                  <a:lnTo>
                    <a:pt x="0" y="0"/>
                  </a:lnTo>
                  <a:lnTo>
                    <a:pt x="104" y="0"/>
                  </a:lnTo>
                  <a:close/>
                </a:path>
              </a:pathLst>
            </a:custGeom>
            <a:solidFill>
              <a:srgbClr val="F58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12136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26" grpId="0" animBg="1"/>
      <p:bldP spid="34" grpId="0"/>
      <p:bldP spid="14" grpId="0"/>
      <p:bldP spid="18" grpId="0" animBg="1"/>
      <p:bldP spid="19" grpId="0" animBg="1"/>
      <p:bldP spid="20" grpId="0"/>
      <p:bldP spid="38" grpId="0"/>
      <p:bldP spid="25" grpId="0"/>
      <p:bldP spid="29" grpId="0"/>
      <p:bldP spid="31" grpId="0" animBg="1"/>
      <p:bldP spid="6" grpId="0" animBg="1"/>
      <p:bldP spid="33" grpId="0" animBg="1"/>
      <p:bldP spid="41" grpId="0" animBg="1"/>
      <p:bldP spid="42" grpId="0" animBg="1"/>
      <p:bldP spid="44" grpId="0" animBg="1"/>
      <p:bldP spid="4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89972" y="1286139"/>
            <a:ext cx="8964056" cy="773278"/>
          </a:xfrm>
        </p:spPr>
        <p:txBody>
          <a:bodyPr/>
          <a:lstStyle/>
          <a:p>
            <a:pPr marL="0" algn="ctr"/>
            <a:r>
              <a:rPr lang="nl-NL" altLang="nl-NL" sz="2800" cap="all" dirty="0">
                <a:solidFill>
                  <a:srgbClr val="004494"/>
                </a:solidFill>
                <a:latin typeface="+mn-lt"/>
              </a:rPr>
              <a:t>Planned variable tranche release </a:t>
            </a:r>
            <a:br>
              <a:rPr lang="nl-NL" altLang="nl-NL" sz="2800" cap="all" dirty="0">
                <a:solidFill>
                  <a:srgbClr val="004494"/>
                </a:solidFill>
                <a:latin typeface="+mn-lt"/>
              </a:rPr>
            </a:br>
            <a:r>
              <a:rPr lang="nl-NL" altLang="nl-NL" sz="2800" cap="all" dirty="0">
                <a:solidFill>
                  <a:srgbClr val="004494"/>
                </a:solidFill>
                <a:latin typeface="+mn-lt"/>
              </a:rPr>
              <a:t>in 2017</a:t>
            </a:r>
            <a:endParaRPr lang="fr-BE" sz="2800" cap="all" dirty="0">
              <a:solidFill>
                <a:srgbClr val="004494"/>
              </a:solidFill>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13</a:t>
            </a:fld>
            <a:endParaRPr lang="fr-BE" sz="1100" b="1">
              <a:solidFill>
                <a:schemeClr val="bg1"/>
              </a:solidFill>
              <a:latin typeface="+mn-lt"/>
            </a:endParaRPr>
          </a:p>
        </p:txBody>
      </p:sp>
      <p:sp>
        <p:nvSpPr>
          <p:cNvPr id="7" name="Tekstvak 5">
            <a:extLst>
              <a:ext uri="{FF2B5EF4-FFF2-40B4-BE49-F238E27FC236}">
                <a16:creationId xmlns:a16="http://schemas.microsoft.com/office/drawing/2014/main" id="{80D46402-7486-4FEE-8E13-FB3FD33E7723}"/>
              </a:ext>
            </a:extLst>
          </p:cNvPr>
          <p:cNvSpPr txBox="1">
            <a:spLocks noChangeArrowheads="1"/>
          </p:cNvSpPr>
          <p:nvPr/>
        </p:nvSpPr>
        <p:spPr bwMode="auto">
          <a:xfrm>
            <a:off x="96233" y="5633388"/>
            <a:ext cx="847688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charset="0"/>
              </a:defRPr>
            </a:lvl1pPr>
            <a:lvl2pPr marL="742950" indent="-285750">
              <a:spcBef>
                <a:spcPct val="20000"/>
              </a:spcBef>
              <a:buClr>
                <a:srgbClr val="009FBA"/>
              </a:buClr>
              <a:buChar char="•"/>
              <a:defRPr sz="2000" b="1">
                <a:solidFill>
                  <a:srgbClr val="0F5494"/>
                </a:solidFill>
                <a:latin typeface="Verdana" charset="0"/>
              </a:defRPr>
            </a:lvl2pPr>
            <a:lvl3pPr marL="1143000" indent="-228600">
              <a:spcBef>
                <a:spcPct val="20000"/>
              </a:spcBef>
              <a:buChar char="•"/>
              <a:defRPr sz="1400">
                <a:solidFill>
                  <a:srgbClr val="0F5494"/>
                </a:solidFill>
                <a:latin typeface="Verdana"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600" b="1" i="0" u="none" strike="noStrike" kern="1200" cap="none" spc="0" normalizeH="0" baseline="0" noProof="0" dirty="0" err="1">
                <a:ln>
                  <a:noFill/>
                </a:ln>
                <a:solidFill>
                  <a:schemeClr val="accent6">
                    <a:lumMod val="50000"/>
                  </a:schemeClr>
                </a:solidFill>
                <a:effectLst/>
                <a:uLnTx/>
                <a:uFillTx/>
                <a:latin typeface="Verdana" charset="0"/>
                <a:ea typeface="+mn-ea"/>
                <a:cs typeface="+mn-cs"/>
              </a:rPr>
              <a:t>Variable</a:t>
            </a:r>
            <a:r>
              <a:rPr kumimoji="0" lang="nl-NL" altLang="nl-NL" sz="1600" b="1" i="0" u="none" strike="noStrike" kern="1200" cap="none" spc="0" normalizeH="0" baseline="0" noProof="0" dirty="0">
                <a:ln>
                  <a:noFill/>
                </a:ln>
                <a:solidFill>
                  <a:schemeClr val="accent6">
                    <a:lumMod val="50000"/>
                  </a:schemeClr>
                </a:solidFill>
                <a:effectLst/>
                <a:uLnTx/>
                <a:uFillTx/>
                <a:latin typeface="Verdana" charset="0"/>
                <a:ea typeface="+mn-ea"/>
                <a:cs typeface="+mn-cs"/>
              </a:rPr>
              <a:t> component </a:t>
            </a:r>
            <a:r>
              <a:rPr kumimoji="0" lang="nl-NL" altLang="nl-NL" sz="1600" b="1" i="0" u="none" strike="noStrike" kern="1200" cap="none" spc="0" normalizeH="0" baseline="0" noProof="0" dirty="0" err="1">
                <a:ln>
                  <a:noFill/>
                </a:ln>
                <a:solidFill>
                  <a:schemeClr val="accent6">
                    <a:lumMod val="50000"/>
                  </a:schemeClr>
                </a:solidFill>
                <a:effectLst/>
                <a:uLnTx/>
                <a:uFillTx/>
                <a:latin typeface="Verdana" charset="0"/>
                <a:ea typeface="+mn-ea"/>
                <a:cs typeface="+mn-cs"/>
              </a:rPr>
              <a:t>higher</a:t>
            </a:r>
            <a:r>
              <a:rPr kumimoji="0" lang="nl-NL" altLang="nl-NL" sz="1600" b="1" i="0" u="none" strike="noStrike" kern="1200" cap="none" spc="0" normalizeH="0" baseline="0" noProof="0" dirty="0">
                <a:ln>
                  <a:noFill/>
                </a:ln>
                <a:solidFill>
                  <a:schemeClr val="accent6">
                    <a:lumMod val="50000"/>
                  </a:schemeClr>
                </a:solidFill>
                <a:effectLst/>
                <a:uLnTx/>
                <a:uFillTx/>
                <a:latin typeface="Verdana" charset="0"/>
                <a:ea typeface="+mn-ea"/>
                <a:cs typeface="+mn-cs"/>
              </a:rPr>
              <a:t> </a:t>
            </a:r>
            <a:r>
              <a:rPr kumimoji="0" lang="nl-NL" altLang="nl-NL" sz="1600" b="1" i="0" u="none" strike="noStrike" kern="1200" cap="none" spc="0" normalizeH="0" baseline="0" noProof="0" dirty="0" err="1">
                <a:ln>
                  <a:noFill/>
                </a:ln>
                <a:solidFill>
                  <a:schemeClr val="accent6">
                    <a:lumMod val="50000"/>
                  </a:schemeClr>
                </a:solidFill>
                <a:effectLst/>
                <a:uLnTx/>
                <a:uFillTx/>
                <a:latin typeface="Verdana" charset="0"/>
                <a:ea typeface="+mn-ea"/>
                <a:cs typeface="+mn-cs"/>
              </a:rPr>
              <a:t>than</a:t>
            </a:r>
            <a:r>
              <a:rPr kumimoji="0" lang="nl-NL" altLang="nl-NL" sz="1600" b="1" i="0" u="none" strike="noStrike" kern="1200" cap="none" spc="0" normalizeH="0" baseline="0" noProof="0" dirty="0">
                <a:ln>
                  <a:noFill/>
                </a:ln>
                <a:solidFill>
                  <a:schemeClr val="accent6">
                    <a:lumMod val="50000"/>
                  </a:schemeClr>
                </a:solidFill>
                <a:effectLst/>
                <a:uLnTx/>
                <a:uFillTx/>
                <a:latin typeface="Verdana" charset="0"/>
                <a:ea typeface="+mn-ea"/>
                <a:cs typeface="+mn-cs"/>
              </a:rPr>
              <a:t> </a:t>
            </a:r>
            <a:r>
              <a:rPr kumimoji="0" lang="nl-NL" altLang="nl-NL" sz="1600" b="1" i="0" u="none" strike="noStrike" kern="1200" cap="none" spc="0" normalizeH="0" baseline="0" noProof="0" dirty="0" err="1">
                <a:ln>
                  <a:noFill/>
                </a:ln>
                <a:solidFill>
                  <a:schemeClr val="accent6">
                    <a:lumMod val="50000"/>
                  </a:schemeClr>
                </a:solidFill>
                <a:effectLst/>
                <a:uLnTx/>
                <a:uFillTx/>
                <a:latin typeface="Verdana" charset="0"/>
                <a:ea typeface="+mn-ea"/>
                <a:cs typeface="+mn-cs"/>
              </a:rPr>
              <a:t>envisaged</a:t>
            </a:r>
            <a:r>
              <a:rPr kumimoji="0" lang="nl-NL" altLang="nl-NL" sz="1600" b="1" i="0" u="none" strike="noStrike" kern="1200" cap="none" spc="0" normalizeH="0" baseline="0" noProof="0" dirty="0">
                <a:ln>
                  <a:noFill/>
                </a:ln>
                <a:solidFill>
                  <a:schemeClr val="accent6">
                    <a:lumMod val="50000"/>
                  </a:schemeClr>
                </a:solidFill>
                <a:effectLst/>
                <a:uLnTx/>
                <a:uFillTx/>
                <a:latin typeface="Verdana" charset="0"/>
                <a:ea typeface="+mn-ea"/>
                <a:cs typeface="+mn-cs"/>
              </a:rPr>
              <a:t>; </a:t>
            </a:r>
            <a:r>
              <a:rPr kumimoji="0" lang="nl-NL" altLang="nl-NL" sz="1600" b="1" i="0" u="none" strike="noStrike" kern="1200" cap="none" spc="0" normalizeH="0" baseline="0" noProof="0" dirty="0" err="1">
                <a:ln>
                  <a:noFill/>
                </a:ln>
                <a:solidFill>
                  <a:schemeClr val="accent6">
                    <a:lumMod val="50000"/>
                  </a:schemeClr>
                </a:solidFill>
                <a:effectLst/>
                <a:uLnTx/>
                <a:uFillTx/>
                <a:latin typeface="Verdana" charset="0"/>
                <a:ea typeface="+mn-ea"/>
                <a:cs typeface="+mn-cs"/>
              </a:rPr>
              <a:t>mainly</a:t>
            </a:r>
            <a:r>
              <a:rPr kumimoji="0" lang="nl-NL" altLang="nl-NL" sz="1600" b="1" i="0" u="none" strike="noStrike" kern="1200" cap="none" spc="0" normalizeH="0" baseline="0" noProof="0" dirty="0">
                <a:ln>
                  <a:noFill/>
                </a:ln>
                <a:solidFill>
                  <a:schemeClr val="accent6">
                    <a:lumMod val="50000"/>
                  </a:schemeClr>
                </a:solidFill>
                <a:effectLst/>
                <a:uLnTx/>
                <a:uFillTx/>
                <a:latin typeface="Verdana" charset="0"/>
                <a:ea typeface="+mn-ea"/>
                <a:cs typeface="+mn-cs"/>
              </a:rPr>
              <a:t> LA </a:t>
            </a:r>
            <a:r>
              <a:rPr kumimoji="0" lang="nl-NL" altLang="nl-NL" sz="1600" b="1" i="0" u="none" strike="noStrike" kern="1200" cap="none" spc="0" normalizeH="0" baseline="0" noProof="0" dirty="0" err="1">
                <a:ln>
                  <a:noFill/>
                </a:ln>
                <a:solidFill>
                  <a:schemeClr val="accent6">
                    <a:lumMod val="50000"/>
                  </a:schemeClr>
                </a:solidFill>
                <a:effectLst/>
                <a:uLnTx/>
                <a:uFillTx/>
                <a:latin typeface="Verdana" charset="0"/>
                <a:ea typeface="+mn-ea"/>
                <a:cs typeface="+mn-cs"/>
              </a:rPr>
              <a:t>and</a:t>
            </a:r>
            <a:r>
              <a:rPr kumimoji="0" lang="nl-NL" altLang="nl-NL" sz="1600" b="1" i="0" u="none" strike="noStrike" kern="1200" cap="none" spc="0" normalizeH="0" baseline="0" noProof="0" dirty="0">
                <a:ln>
                  <a:noFill/>
                </a:ln>
                <a:solidFill>
                  <a:schemeClr val="accent6">
                    <a:lumMod val="50000"/>
                  </a:schemeClr>
                </a:solidFill>
                <a:effectLst/>
                <a:uLnTx/>
                <a:uFillTx/>
                <a:latin typeface="Verdana" charset="0"/>
                <a:ea typeface="+mn-ea"/>
                <a:cs typeface="+mn-cs"/>
              </a:rPr>
              <a:t> ENI </a:t>
            </a:r>
            <a:r>
              <a:rPr kumimoji="0" lang="nl-NL" altLang="nl-NL" sz="1600" b="1" i="0" u="none" strike="noStrike" kern="1200" cap="none" spc="0" normalizeH="0" baseline="0" noProof="0" dirty="0" err="1">
                <a:ln>
                  <a:noFill/>
                </a:ln>
                <a:solidFill>
                  <a:schemeClr val="accent6">
                    <a:lumMod val="50000"/>
                  </a:schemeClr>
                </a:solidFill>
                <a:effectLst/>
                <a:uLnTx/>
                <a:uFillTx/>
                <a:latin typeface="Verdana" charset="0"/>
                <a:ea typeface="+mn-ea"/>
                <a:cs typeface="+mn-cs"/>
              </a:rPr>
              <a:t>countries</a:t>
            </a:r>
            <a:r>
              <a:rPr kumimoji="0" lang="nl-NL" altLang="nl-NL" sz="1600" b="1" i="0" u="none" strike="noStrike" kern="1200" cap="none" spc="0" normalizeH="0" baseline="0" noProof="0" dirty="0">
                <a:ln>
                  <a:noFill/>
                </a:ln>
                <a:solidFill>
                  <a:schemeClr val="accent6">
                    <a:lumMod val="50000"/>
                  </a:schemeClr>
                </a:solidFill>
                <a:effectLst/>
                <a:uLnTx/>
                <a:uFillTx/>
                <a:latin typeface="Verdana" charset="0"/>
                <a:ea typeface="+mn-ea"/>
                <a:cs typeface="+mn-cs"/>
              </a:rPr>
              <a:t>. The </a:t>
            </a:r>
            <a:r>
              <a:rPr kumimoji="0" lang="nl-NL" altLang="nl-NL" sz="1600" b="1" i="0" u="none" strike="noStrike" kern="1200" cap="none" spc="0" normalizeH="0" baseline="0" noProof="0" dirty="0" err="1">
                <a:ln>
                  <a:noFill/>
                </a:ln>
                <a:solidFill>
                  <a:schemeClr val="accent6">
                    <a:lumMod val="50000"/>
                  </a:schemeClr>
                </a:solidFill>
                <a:effectLst/>
                <a:uLnTx/>
                <a:uFillTx/>
                <a:latin typeface="Verdana" charset="0"/>
                <a:ea typeface="+mn-ea"/>
                <a:cs typeface="+mn-cs"/>
              </a:rPr>
              <a:t>distribution</a:t>
            </a:r>
            <a:r>
              <a:rPr kumimoji="0" lang="nl-NL" altLang="nl-NL" sz="1600" b="1" i="0" u="none" strike="noStrike" kern="1200" cap="none" spc="0" normalizeH="0" baseline="0" noProof="0" dirty="0">
                <a:ln>
                  <a:noFill/>
                </a:ln>
                <a:solidFill>
                  <a:schemeClr val="accent6">
                    <a:lumMod val="50000"/>
                  </a:schemeClr>
                </a:solidFill>
                <a:effectLst/>
                <a:uLnTx/>
                <a:uFillTx/>
                <a:latin typeface="Verdana" charset="0"/>
                <a:ea typeface="+mn-ea"/>
                <a:cs typeface="+mn-cs"/>
              </a:rPr>
              <a:t> 50%-50% has </a:t>
            </a:r>
            <a:r>
              <a:rPr kumimoji="0" lang="nl-NL" altLang="nl-NL" sz="1600" b="1" i="0" u="none" strike="noStrike" kern="1200" cap="none" spc="0" normalizeH="0" baseline="0" noProof="0" dirty="0" err="1">
                <a:ln>
                  <a:noFill/>
                </a:ln>
                <a:solidFill>
                  <a:schemeClr val="accent6">
                    <a:lumMod val="50000"/>
                  </a:schemeClr>
                </a:solidFill>
                <a:effectLst/>
                <a:uLnTx/>
                <a:uFillTx/>
                <a:latin typeface="Verdana" charset="0"/>
                <a:ea typeface="+mn-ea"/>
                <a:cs typeface="+mn-cs"/>
              </a:rPr>
              <a:t>remained</a:t>
            </a:r>
            <a:r>
              <a:rPr kumimoji="0" lang="nl-NL" altLang="nl-NL" sz="1600" b="1" i="0" u="none" strike="noStrike" kern="1200" cap="none" spc="0" normalizeH="0" baseline="0" noProof="0" dirty="0">
                <a:ln>
                  <a:noFill/>
                </a:ln>
                <a:solidFill>
                  <a:schemeClr val="accent6">
                    <a:lumMod val="50000"/>
                  </a:schemeClr>
                </a:solidFill>
                <a:effectLst/>
                <a:uLnTx/>
                <a:uFillTx/>
                <a:latin typeface="Verdana" charset="0"/>
                <a:ea typeface="+mn-ea"/>
                <a:cs typeface="+mn-cs"/>
              </a:rPr>
              <a:t> constant </a:t>
            </a:r>
            <a:r>
              <a:rPr kumimoji="0" lang="nl-NL" altLang="nl-NL" sz="1600" b="1" i="0" u="none" strike="noStrike" kern="1200" cap="none" spc="0" normalizeH="0" baseline="0" noProof="0" dirty="0" err="1">
                <a:ln>
                  <a:noFill/>
                </a:ln>
                <a:solidFill>
                  <a:schemeClr val="accent6">
                    <a:lumMod val="50000"/>
                  </a:schemeClr>
                </a:solidFill>
                <a:effectLst/>
                <a:uLnTx/>
                <a:uFillTx/>
                <a:latin typeface="Verdana" charset="0"/>
                <a:ea typeface="+mn-ea"/>
                <a:cs typeface="+mn-cs"/>
              </a:rPr>
              <a:t>since</a:t>
            </a:r>
            <a:r>
              <a:rPr kumimoji="0" lang="nl-NL" altLang="nl-NL" sz="1600" b="1" i="0" u="none" strike="noStrike" kern="1200" cap="none" spc="0" normalizeH="0" baseline="0" noProof="0" dirty="0">
                <a:ln>
                  <a:noFill/>
                </a:ln>
                <a:solidFill>
                  <a:schemeClr val="accent6">
                    <a:lumMod val="50000"/>
                  </a:schemeClr>
                </a:solidFill>
                <a:effectLst/>
                <a:uLnTx/>
                <a:uFillTx/>
                <a:latin typeface="Verdana" charset="0"/>
                <a:ea typeface="+mn-ea"/>
                <a:cs typeface="+mn-cs"/>
              </a:rPr>
              <a:t> 2014</a:t>
            </a:r>
          </a:p>
        </p:txBody>
      </p:sp>
      <p:pic>
        <p:nvPicPr>
          <p:cNvPr id="5" name="Picture 4">
            <a:extLst>
              <a:ext uri="{FF2B5EF4-FFF2-40B4-BE49-F238E27FC236}">
                <a16:creationId xmlns:a16="http://schemas.microsoft.com/office/drawing/2014/main" id="{3B0D1F92-E05B-42D6-80BA-91FD65B8D6D1}"/>
              </a:ext>
            </a:extLst>
          </p:cNvPr>
          <p:cNvPicPr>
            <a:picLocks noChangeAspect="1"/>
          </p:cNvPicPr>
          <p:nvPr/>
        </p:nvPicPr>
        <p:blipFill rotWithShape="1">
          <a:blip r:embed="rId3"/>
          <a:srcRect l="60679" t="35799" r="9386" b="26142"/>
          <a:stretch/>
        </p:blipFill>
        <p:spPr>
          <a:xfrm>
            <a:off x="120776" y="2227276"/>
            <a:ext cx="8724793" cy="3327767"/>
          </a:xfrm>
          <a:prstGeom prst="rect">
            <a:avLst/>
          </a:prstGeom>
        </p:spPr>
      </p:pic>
      <p:sp>
        <p:nvSpPr>
          <p:cNvPr id="11" name="Tekstvak 6">
            <a:extLst>
              <a:ext uri="{FF2B5EF4-FFF2-40B4-BE49-F238E27FC236}">
                <a16:creationId xmlns:a16="http://schemas.microsoft.com/office/drawing/2014/main" id="{81AD24F3-7EEC-4169-A2EA-CC212B9F21A0}"/>
              </a:ext>
            </a:extLst>
          </p:cNvPr>
          <p:cNvSpPr txBox="1"/>
          <p:nvPr/>
        </p:nvSpPr>
        <p:spPr>
          <a:xfrm>
            <a:off x="594147" y="6386844"/>
            <a:ext cx="6552728" cy="276999"/>
          </a:xfrm>
          <a:prstGeom prst="rect">
            <a:avLst/>
          </a:prstGeom>
          <a:noFill/>
        </p:spPr>
        <p:txBody>
          <a:bodyPr wrap="square" rtlCol="0">
            <a:spAutoFit/>
          </a:bodyPr>
          <a:lstStyle/>
          <a:p>
            <a:r>
              <a:rPr lang="nl-NL" dirty="0">
                <a:solidFill>
                  <a:schemeClr val="accent6">
                    <a:lumMod val="50000"/>
                  </a:schemeClr>
                </a:solidFill>
              </a:rPr>
              <a:t>Source: Budget Support, Trends </a:t>
            </a:r>
            <a:r>
              <a:rPr lang="nl-NL" dirty="0" err="1">
                <a:solidFill>
                  <a:schemeClr val="accent6">
                    <a:lumMod val="50000"/>
                  </a:schemeClr>
                </a:solidFill>
              </a:rPr>
              <a:t>and</a:t>
            </a:r>
            <a:r>
              <a:rPr lang="nl-NL" dirty="0">
                <a:solidFill>
                  <a:schemeClr val="accent6">
                    <a:lumMod val="50000"/>
                  </a:schemeClr>
                </a:solidFill>
              </a:rPr>
              <a:t> </a:t>
            </a:r>
            <a:r>
              <a:rPr lang="nl-NL" dirty="0" err="1">
                <a:solidFill>
                  <a:schemeClr val="accent6">
                    <a:lumMod val="50000"/>
                  </a:schemeClr>
                </a:solidFill>
              </a:rPr>
              <a:t>Results</a:t>
            </a:r>
            <a:r>
              <a:rPr lang="nl-NL" dirty="0">
                <a:solidFill>
                  <a:schemeClr val="accent6">
                    <a:lumMod val="50000"/>
                  </a:schemeClr>
                </a:solidFill>
              </a:rPr>
              <a:t> 2018. European </a:t>
            </a:r>
            <a:r>
              <a:rPr lang="nl-NL" dirty="0" err="1">
                <a:solidFill>
                  <a:schemeClr val="accent6">
                    <a:lumMod val="50000"/>
                  </a:schemeClr>
                </a:solidFill>
              </a:rPr>
              <a:t>Commission</a:t>
            </a:r>
            <a:endParaRPr lang="nl-NL" dirty="0">
              <a:solidFill>
                <a:schemeClr val="accent6">
                  <a:lumMod val="50000"/>
                </a:schemeClr>
              </a:solidFill>
            </a:endParaRPr>
          </a:p>
        </p:txBody>
      </p:sp>
    </p:spTree>
    <p:extLst>
      <p:ext uri="{BB962C8B-B14F-4D97-AF65-F5344CB8AC3E}">
        <p14:creationId xmlns:p14="http://schemas.microsoft.com/office/powerpoint/2010/main" val="1640140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15562"/>
            <a:ext cx="8460000" cy="773278"/>
          </a:xfrm>
        </p:spPr>
        <p:txBody>
          <a:bodyPr/>
          <a:lstStyle/>
          <a:p>
            <a:pPr marL="0"/>
            <a:r>
              <a:rPr lang="fr-BE" sz="2800" cap="all" dirty="0" err="1">
                <a:solidFill>
                  <a:srgbClr val="004494"/>
                </a:solidFill>
                <a:latin typeface="+mn-lt"/>
              </a:rPr>
              <a:t>outline</a:t>
            </a:r>
            <a:r>
              <a:rPr lang="fr-BE" sz="2800" cap="all" dirty="0">
                <a:solidFill>
                  <a:srgbClr val="004494"/>
                </a:solidFill>
                <a:latin typeface="+mn-lt"/>
              </a:rPr>
              <a:t> Module 5</a:t>
            </a:r>
          </a:p>
        </p:txBody>
      </p:sp>
      <p:sp>
        <p:nvSpPr>
          <p:cNvPr id="45" name="Content Placeholder 2">
            <a:extLst>
              <a:ext uri="{FF2B5EF4-FFF2-40B4-BE49-F238E27FC236}">
                <a16:creationId xmlns:a16="http://schemas.microsoft.com/office/drawing/2014/main" id="{CB3C7777-2334-4391-9C62-3213EAF2C265}"/>
              </a:ext>
            </a:extLst>
          </p:cNvPr>
          <p:cNvSpPr>
            <a:spLocks noGrp="1"/>
          </p:cNvSpPr>
          <p:nvPr>
            <p:ph idx="1"/>
          </p:nvPr>
        </p:nvSpPr>
        <p:spPr>
          <a:xfrm>
            <a:off x="342000" y="2276872"/>
            <a:ext cx="8460000" cy="4752528"/>
          </a:xfrm>
        </p:spPr>
        <p:txBody>
          <a:bodyPr/>
          <a:lstStyle/>
          <a:p>
            <a:pPr marL="360363" indent="-360363">
              <a:spcBef>
                <a:spcPts val="1200"/>
              </a:spcBef>
              <a:spcAft>
                <a:spcPts val="1200"/>
              </a:spcAft>
              <a:buClrTx/>
              <a:buFontTx/>
              <a:buAutoNum type="arabicPeriod"/>
            </a:pPr>
            <a:r>
              <a:rPr lang="en-GB" sz="2000" i="0" dirty="0">
                <a:solidFill>
                  <a:srgbClr val="004494"/>
                </a:solidFill>
              </a:rPr>
              <a:t>Budget support design considerations </a:t>
            </a:r>
          </a:p>
          <a:p>
            <a:pPr marL="360363" indent="-360363">
              <a:spcBef>
                <a:spcPts val="1200"/>
              </a:spcBef>
              <a:spcAft>
                <a:spcPts val="1200"/>
              </a:spcAft>
              <a:buClrTx/>
              <a:buFontTx/>
              <a:buAutoNum type="arabicPeriod"/>
            </a:pPr>
            <a:r>
              <a:rPr lang="en-GB" sz="2000" i="0" dirty="0">
                <a:solidFill>
                  <a:srgbClr val="004494"/>
                </a:solidFill>
              </a:rPr>
              <a:t>Fixed and variable tranches</a:t>
            </a:r>
          </a:p>
          <a:p>
            <a:pPr marL="360363" indent="-360363">
              <a:spcBef>
                <a:spcPts val="1200"/>
              </a:spcBef>
              <a:spcAft>
                <a:spcPts val="1200"/>
              </a:spcAft>
              <a:buClrTx/>
              <a:buFontTx/>
              <a:buAutoNum type="arabicPeriod"/>
            </a:pPr>
            <a:r>
              <a:rPr lang="en-GB" sz="2000" b="1" i="0" cap="all" dirty="0">
                <a:solidFill>
                  <a:srgbClr val="C00000"/>
                </a:solidFill>
              </a:rPr>
              <a:t>Disbursement indicators</a:t>
            </a:r>
          </a:p>
          <a:p>
            <a:pPr marL="360363" indent="-360363">
              <a:spcBef>
                <a:spcPts val="1200"/>
              </a:spcBef>
              <a:spcAft>
                <a:spcPts val="1200"/>
              </a:spcAft>
              <a:buClrTx/>
              <a:buFontTx/>
              <a:buAutoNum type="arabicPeriod"/>
            </a:pPr>
            <a:r>
              <a:rPr lang="en-GB" sz="2000" i="0" dirty="0">
                <a:solidFill>
                  <a:srgbClr val="004494"/>
                </a:solidFill>
              </a:rPr>
              <a:t>Complementary measures</a:t>
            </a:r>
          </a:p>
          <a:p>
            <a:pPr marL="360363" indent="-360363">
              <a:spcBef>
                <a:spcPts val="1200"/>
              </a:spcBef>
              <a:spcAft>
                <a:spcPts val="1200"/>
              </a:spcAft>
              <a:buClrTx/>
              <a:buFontTx/>
              <a:buAutoNum type="arabicPeriod"/>
            </a:pPr>
            <a:r>
              <a:rPr lang="en-GB" sz="2000" i="0" dirty="0">
                <a:solidFill>
                  <a:srgbClr val="004494"/>
                </a:solidFill>
              </a:rPr>
              <a:t>Coordination mechanisms </a:t>
            </a:r>
          </a:p>
          <a:p>
            <a:pPr marL="360363" indent="-360363">
              <a:spcBef>
                <a:spcPts val="1200"/>
              </a:spcBef>
              <a:spcAft>
                <a:spcPts val="1200"/>
              </a:spcAft>
              <a:buClrTx/>
              <a:buFontTx/>
              <a:buAutoNum type="arabicPeriod"/>
            </a:pPr>
            <a:r>
              <a:rPr lang="en-GB" sz="2000" i="0" dirty="0">
                <a:solidFill>
                  <a:srgbClr val="004494"/>
                </a:solidFill>
              </a:rPr>
              <a:t>Communication and visibility</a:t>
            </a:r>
          </a:p>
        </p:txBody>
      </p:sp>
      <p:sp>
        <p:nvSpPr>
          <p:cNvPr id="48" name="Espace réservé du numéro de diapositive 9">
            <a:extLst>
              <a:ext uri="{FF2B5EF4-FFF2-40B4-BE49-F238E27FC236}">
                <a16:creationId xmlns:a16="http://schemas.microsoft.com/office/drawing/2014/main" id="{9E6C56E6-8C19-415C-8560-1960B8183805}"/>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14</a:t>
            </a:fld>
            <a:endParaRPr lang="fr-BE" sz="1100" b="1">
              <a:solidFill>
                <a:schemeClr val="bg1"/>
              </a:solidFill>
              <a:latin typeface="+mn-lt"/>
            </a:endParaRPr>
          </a:p>
        </p:txBody>
      </p:sp>
    </p:spTree>
    <p:extLst>
      <p:ext uri="{BB962C8B-B14F-4D97-AF65-F5344CB8AC3E}">
        <p14:creationId xmlns:p14="http://schemas.microsoft.com/office/powerpoint/2010/main" val="31127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196752"/>
            <a:ext cx="8460000" cy="773278"/>
          </a:xfrm>
        </p:spPr>
        <p:txBody>
          <a:bodyPr/>
          <a:lstStyle/>
          <a:p>
            <a:pPr marL="0"/>
            <a:r>
              <a:rPr lang="en-US" sz="2400" cap="all" dirty="0">
                <a:solidFill>
                  <a:srgbClr val="004494"/>
                </a:solidFill>
                <a:latin typeface="+mn-lt"/>
              </a:rPr>
              <a:t>VT disbursement indicators (1)</a:t>
            </a:r>
            <a:endParaRPr lang="fr-BE" sz="24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2000" y="1922198"/>
            <a:ext cx="8460000"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defTabSz="457200">
              <a:spcBef>
                <a:spcPts val="1200"/>
              </a:spcBef>
              <a:spcAft>
                <a:spcPts val="0"/>
              </a:spcAft>
              <a:buClr>
                <a:srgbClr val="004494"/>
              </a:buClr>
              <a:buSzPct val="100000"/>
              <a:buFont typeface="Verdana" panose="020B0604030504040204" pitchFamily="34" charset="0"/>
              <a:buChar char="&gt;"/>
              <a:defRPr/>
            </a:pPr>
            <a:r>
              <a:rPr lang="en-US" sz="1500" dirty="0">
                <a:solidFill>
                  <a:srgbClr val="004494"/>
                </a:solidFill>
              </a:rPr>
              <a:t>VT disbursement indicators and targets should be selected from the country’s M&amp;E matrix or from the sector M&amp;E matrix and agreed upon during formulation phase</a:t>
            </a:r>
          </a:p>
          <a:p>
            <a:pPr marL="355600" lvl="1" indent="-355600" defTabSz="457200">
              <a:spcBef>
                <a:spcPts val="1200"/>
              </a:spcBef>
              <a:spcAft>
                <a:spcPts val="0"/>
              </a:spcAft>
              <a:buClr>
                <a:srgbClr val="004494"/>
              </a:buClr>
              <a:buSzPct val="100000"/>
              <a:buFont typeface="Verdana" panose="020B0604030504040204" pitchFamily="34" charset="0"/>
              <a:buChar char="&gt;"/>
              <a:defRPr/>
            </a:pPr>
            <a:r>
              <a:rPr lang="en-US" sz="1500" dirty="0">
                <a:solidFill>
                  <a:srgbClr val="004494"/>
                </a:solidFill>
              </a:rPr>
              <a:t>If no M&amp;E matrix exists, select according to policy priorities whilst ensuring coherence between contract objectives, problem diagnosed and selected indicators and targets</a:t>
            </a:r>
          </a:p>
          <a:p>
            <a:pPr marL="355600" lvl="1" indent="-355600" defTabSz="457200">
              <a:spcBef>
                <a:spcPts val="1200"/>
              </a:spcBef>
              <a:spcAft>
                <a:spcPts val="0"/>
              </a:spcAft>
              <a:buClr>
                <a:srgbClr val="004494"/>
              </a:buClr>
              <a:buSzPct val="100000"/>
              <a:buFont typeface="Verdana" panose="020B0604030504040204" pitchFamily="34" charset="0"/>
              <a:buChar char="&gt;"/>
              <a:defRPr/>
            </a:pPr>
            <a:r>
              <a:rPr lang="en-GB" sz="1500" dirty="0">
                <a:solidFill>
                  <a:srgbClr val="004494"/>
                </a:solidFill>
              </a:rPr>
              <a:t>Well defined indicators (SMART), which change annually, where timely information is available, for which sources are identified</a:t>
            </a:r>
          </a:p>
          <a:p>
            <a:pPr marL="355600" lvl="1" indent="-355600" defTabSz="457200">
              <a:spcBef>
                <a:spcPts val="1200"/>
              </a:spcBef>
              <a:spcAft>
                <a:spcPts val="0"/>
              </a:spcAft>
              <a:buClr>
                <a:srgbClr val="004494"/>
              </a:buClr>
              <a:buSzPct val="100000"/>
              <a:buFont typeface="Verdana" panose="020B0604030504040204" pitchFamily="34" charset="0"/>
              <a:buChar char="&gt;"/>
              <a:defRPr/>
            </a:pPr>
            <a:r>
              <a:rPr lang="en-GB" sz="1500" dirty="0">
                <a:solidFill>
                  <a:srgbClr val="004494"/>
                </a:solidFill>
              </a:rPr>
              <a:t>Select indicators over which (the sector) has a reasonable control</a:t>
            </a:r>
            <a:r>
              <a:rPr lang="en-US" sz="1500" dirty="0">
                <a:solidFill>
                  <a:srgbClr val="004494"/>
                </a:solidFill>
              </a:rPr>
              <a:t>: preference given to induced output or outcome indicators</a:t>
            </a:r>
          </a:p>
          <a:p>
            <a:pPr marL="355600" lvl="1" indent="-355600" defTabSz="457200">
              <a:spcBef>
                <a:spcPts val="1200"/>
              </a:spcBef>
              <a:spcAft>
                <a:spcPts val="0"/>
              </a:spcAft>
              <a:buClr>
                <a:srgbClr val="004494"/>
              </a:buClr>
              <a:buSzPct val="100000"/>
              <a:buFont typeface="Verdana" panose="020B0604030504040204" pitchFamily="34" charset="0"/>
              <a:buChar char="&gt;"/>
              <a:defRPr/>
            </a:pPr>
            <a:r>
              <a:rPr lang="en-US" sz="1500" dirty="0">
                <a:solidFill>
                  <a:srgbClr val="004494"/>
                </a:solidFill>
              </a:rPr>
              <a:t>Number of indicators : 3 – 10 (indicative)</a:t>
            </a:r>
          </a:p>
          <a:p>
            <a:pPr marL="355600" lvl="1" indent="-355600" defTabSz="457200">
              <a:spcBef>
                <a:spcPts val="1200"/>
              </a:spcBef>
              <a:spcAft>
                <a:spcPts val="0"/>
              </a:spcAft>
              <a:buClr>
                <a:srgbClr val="004494"/>
              </a:buClr>
              <a:buSzPct val="100000"/>
              <a:buFont typeface="Verdana" panose="020B0604030504040204" pitchFamily="34" charset="0"/>
              <a:buChar char="&gt;"/>
              <a:defRPr/>
            </a:pPr>
            <a:r>
              <a:rPr lang="en-US" sz="1500" dirty="0">
                <a:solidFill>
                  <a:srgbClr val="004494"/>
                </a:solidFill>
              </a:rPr>
              <a:t>Indicators and targets may be disaggregated by gender, region or population group</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15</a:t>
            </a:fld>
            <a:endParaRPr lang="fr-BE" sz="1100" b="1">
              <a:solidFill>
                <a:schemeClr val="bg1"/>
              </a:solidFill>
              <a:latin typeface="+mn-lt"/>
            </a:endParaRPr>
          </a:p>
        </p:txBody>
      </p:sp>
    </p:spTree>
    <p:extLst>
      <p:ext uri="{BB962C8B-B14F-4D97-AF65-F5344CB8AC3E}">
        <p14:creationId xmlns:p14="http://schemas.microsoft.com/office/powerpoint/2010/main" val="360537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39281739-3D55-453E-AF6F-11CE1D1D7D74}"/>
              </a:ext>
            </a:extLst>
          </p:cNvPr>
          <p:cNvCxnSpPr/>
          <p:nvPr/>
        </p:nvCxnSpPr>
        <p:spPr bwMode="auto">
          <a:xfrm>
            <a:off x="993563" y="2306513"/>
            <a:ext cx="0" cy="216000"/>
          </a:xfrm>
          <a:prstGeom prst="line">
            <a:avLst/>
          </a:prstGeom>
          <a:noFill/>
          <a:ln>
            <a:solidFill>
              <a:srgbClr val="0F5494"/>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1" name="Connecteur droit 30">
            <a:extLst>
              <a:ext uri="{FF2B5EF4-FFF2-40B4-BE49-F238E27FC236}">
                <a16:creationId xmlns:a16="http://schemas.microsoft.com/office/drawing/2014/main" id="{2F3BB250-CB63-4FB9-84A6-1C2747F7BCA6}"/>
              </a:ext>
            </a:extLst>
          </p:cNvPr>
          <p:cNvCxnSpPr/>
          <p:nvPr/>
        </p:nvCxnSpPr>
        <p:spPr bwMode="auto">
          <a:xfrm>
            <a:off x="4611474" y="2306513"/>
            <a:ext cx="0" cy="216000"/>
          </a:xfrm>
          <a:prstGeom prst="line">
            <a:avLst/>
          </a:prstGeom>
          <a:noFill/>
          <a:ln>
            <a:solidFill>
              <a:srgbClr val="0F5494"/>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3" name="Connecteur droit 32">
            <a:extLst>
              <a:ext uri="{FF2B5EF4-FFF2-40B4-BE49-F238E27FC236}">
                <a16:creationId xmlns:a16="http://schemas.microsoft.com/office/drawing/2014/main" id="{2574547F-2A29-49D6-9648-64060C97DAE9}"/>
              </a:ext>
            </a:extLst>
          </p:cNvPr>
          <p:cNvCxnSpPr/>
          <p:nvPr/>
        </p:nvCxnSpPr>
        <p:spPr bwMode="auto">
          <a:xfrm>
            <a:off x="6340262" y="2306513"/>
            <a:ext cx="0" cy="216000"/>
          </a:xfrm>
          <a:prstGeom prst="line">
            <a:avLst/>
          </a:prstGeom>
          <a:noFill/>
          <a:ln>
            <a:solidFill>
              <a:srgbClr val="0F5494"/>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 name="Connecteur droit 34">
            <a:extLst>
              <a:ext uri="{FF2B5EF4-FFF2-40B4-BE49-F238E27FC236}">
                <a16:creationId xmlns:a16="http://schemas.microsoft.com/office/drawing/2014/main" id="{CACB186E-F6D0-4A48-A572-EA64B77CE2FC}"/>
              </a:ext>
            </a:extLst>
          </p:cNvPr>
          <p:cNvCxnSpPr/>
          <p:nvPr/>
        </p:nvCxnSpPr>
        <p:spPr bwMode="auto">
          <a:xfrm>
            <a:off x="8085386" y="2306513"/>
            <a:ext cx="0" cy="216000"/>
          </a:xfrm>
          <a:prstGeom prst="line">
            <a:avLst/>
          </a:prstGeom>
          <a:noFill/>
          <a:ln>
            <a:solidFill>
              <a:srgbClr val="0F5494"/>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51520" y="1052736"/>
            <a:ext cx="8460000" cy="773278"/>
          </a:xfrm>
        </p:spPr>
        <p:txBody>
          <a:bodyPr/>
          <a:lstStyle/>
          <a:p>
            <a:pPr marL="0"/>
            <a:r>
              <a:rPr lang="en-GB" sz="2400" cap="all" dirty="0">
                <a:solidFill>
                  <a:srgbClr val="004494"/>
                </a:solidFill>
                <a:latin typeface="+mn-lt"/>
              </a:rPr>
              <a:t>Which indicators </a:t>
            </a:r>
            <a:br>
              <a:rPr lang="en-GB" sz="2400" cap="all" dirty="0">
                <a:solidFill>
                  <a:srgbClr val="004494"/>
                </a:solidFill>
                <a:latin typeface="+mn-lt"/>
              </a:rPr>
            </a:br>
            <a:r>
              <a:rPr lang="en-GB" sz="2400" cap="all" dirty="0">
                <a:solidFill>
                  <a:srgbClr val="004494"/>
                </a:solidFill>
                <a:latin typeface="+mn-lt"/>
              </a:rPr>
              <a:t>for budget support?</a:t>
            </a:r>
            <a:endParaRPr lang="fr-BE" sz="2400" cap="all" dirty="0">
              <a:solidFill>
                <a:srgbClr val="004494"/>
              </a:solidFill>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16</a:t>
            </a:fld>
            <a:endParaRPr lang="fr-BE" sz="1100" b="1" dirty="0">
              <a:solidFill>
                <a:schemeClr val="bg1"/>
              </a:solidFill>
              <a:latin typeface="+mn-lt"/>
            </a:endParaRPr>
          </a:p>
        </p:txBody>
      </p:sp>
      <p:sp>
        <p:nvSpPr>
          <p:cNvPr id="6" name="Pentagone 4">
            <a:extLst>
              <a:ext uri="{FF2B5EF4-FFF2-40B4-BE49-F238E27FC236}">
                <a16:creationId xmlns:a16="http://schemas.microsoft.com/office/drawing/2014/main" id="{340012D7-4599-408D-9774-5D6E879C9F26}"/>
              </a:ext>
            </a:extLst>
          </p:cNvPr>
          <p:cNvSpPr>
            <a:spLocks noChangeArrowheads="1"/>
          </p:cNvSpPr>
          <p:nvPr/>
        </p:nvSpPr>
        <p:spPr bwMode="auto">
          <a:xfrm>
            <a:off x="130661" y="2546883"/>
            <a:ext cx="1980000" cy="720000"/>
          </a:xfrm>
          <a:prstGeom prst="homePlate">
            <a:avLst>
              <a:gd name="adj" fmla="val 49986"/>
            </a:avLst>
          </a:prstGeom>
          <a:solidFill>
            <a:schemeClr val="accent2">
              <a:lumMod val="40000"/>
              <a:lumOff val="60000"/>
              <a:alpha val="46000"/>
            </a:schemeClr>
          </a:solidFill>
          <a:ln w="31750">
            <a:noFill/>
            <a:round/>
            <a:headEnd/>
            <a:tailEnd/>
          </a:ln>
        </p:spPr>
        <p:txBody>
          <a:bodyPr lIns="62735" tIns="62735" rIns="62735" bIns="62735" anchor="ctr"/>
          <a:lstStyle/>
          <a:p>
            <a:pPr algn="ctr" defTabSz="796925" eaLnBrk="0" hangingPunct="0">
              <a:defRPr/>
            </a:pPr>
            <a:r>
              <a:rPr lang="fr-BE" sz="1400" b="1" dirty="0">
                <a:solidFill>
                  <a:srgbClr val="17375E"/>
                </a:solidFill>
                <a:latin typeface="+mn-lt"/>
                <a:cs typeface="Calibri"/>
              </a:rPr>
              <a:t>Input</a:t>
            </a:r>
          </a:p>
        </p:txBody>
      </p:sp>
      <p:sp>
        <p:nvSpPr>
          <p:cNvPr id="7" name="Chevron 5">
            <a:extLst>
              <a:ext uri="{FF2B5EF4-FFF2-40B4-BE49-F238E27FC236}">
                <a16:creationId xmlns:a16="http://schemas.microsoft.com/office/drawing/2014/main" id="{E1335A6D-E077-4382-8847-AA62880A693C}"/>
              </a:ext>
            </a:extLst>
          </p:cNvPr>
          <p:cNvSpPr>
            <a:spLocks noChangeArrowheads="1"/>
          </p:cNvSpPr>
          <p:nvPr/>
        </p:nvSpPr>
        <p:spPr bwMode="auto">
          <a:xfrm>
            <a:off x="3615127" y="2546883"/>
            <a:ext cx="1980000" cy="720000"/>
          </a:xfrm>
          <a:prstGeom prst="chevron">
            <a:avLst>
              <a:gd name="adj" fmla="val 49986"/>
            </a:avLst>
          </a:prstGeom>
          <a:solidFill>
            <a:schemeClr val="accent2">
              <a:lumMod val="60000"/>
              <a:lumOff val="40000"/>
              <a:alpha val="77000"/>
            </a:schemeClr>
          </a:solidFill>
          <a:ln w="31750">
            <a:noFill/>
            <a:round/>
            <a:headEnd/>
            <a:tailEnd/>
          </a:ln>
        </p:spPr>
        <p:txBody>
          <a:bodyPr lIns="62735" tIns="62735" rIns="62735" bIns="62735" anchor="ctr"/>
          <a:lstStyle/>
          <a:p>
            <a:pPr algn="ctr" defTabSz="796925" eaLnBrk="0" hangingPunct="0">
              <a:defRPr/>
            </a:pPr>
            <a:r>
              <a:rPr lang="fr-BE" sz="1400" b="1" dirty="0">
                <a:solidFill>
                  <a:srgbClr val="17375E"/>
                </a:solidFill>
                <a:latin typeface="+mn-lt"/>
                <a:cs typeface="Calibri"/>
              </a:rPr>
              <a:t>Output</a:t>
            </a:r>
          </a:p>
        </p:txBody>
      </p:sp>
      <p:sp>
        <p:nvSpPr>
          <p:cNvPr id="9" name="Chevron 6">
            <a:extLst>
              <a:ext uri="{FF2B5EF4-FFF2-40B4-BE49-F238E27FC236}">
                <a16:creationId xmlns:a16="http://schemas.microsoft.com/office/drawing/2014/main" id="{EF8EF652-C10D-4700-A7F2-6BEE36BA6611}"/>
              </a:ext>
            </a:extLst>
          </p:cNvPr>
          <p:cNvSpPr>
            <a:spLocks noChangeArrowheads="1"/>
          </p:cNvSpPr>
          <p:nvPr/>
        </p:nvSpPr>
        <p:spPr bwMode="auto">
          <a:xfrm>
            <a:off x="5390544" y="2546883"/>
            <a:ext cx="1980000" cy="720000"/>
          </a:xfrm>
          <a:prstGeom prst="chevron">
            <a:avLst>
              <a:gd name="adj" fmla="val 49986"/>
            </a:avLst>
          </a:prstGeom>
          <a:solidFill>
            <a:schemeClr val="accent5">
              <a:lumMod val="50000"/>
              <a:alpha val="86000"/>
            </a:schemeClr>
          </a:solidFill>
          <a:ln w="31750">
            <a:noFill/>
            <a:round/>
            <a:headEnd/>
            <a:tailEnd/>
          </a:ln>
        </p:spPr>
        <p:txBody>
          <a:bodyPr lIns="62735" tIns="62735" rIns="62735" bIns="62735" anchor="ctr"/>
          <a:lstStyle/>
          <a:p>
            <a:pPr algn="ctr" defTabSz="796925" eaLnBrk="0" hangingPunct="0">
              <a:defRPr/>
            </a:pPr>
            <a:r>
              <a:rPr lang="fr-BE" sz="1400" b="1" dirty="0" err="1">
                <a:solidFill>
                  <a:srgbClr val="17375E"/>
                </a:solidFill>
                <a:latin typeface="+mn-lt"/>
                <a:cs typeface="Calibri"/>
              </a:rPr>
              <a:t>Outcome</a:t>
            </a:r>
            <a:endParaRPr lang="fr-BE" sz="1400" b="1" dirty="0">
              <a:solidFill>
                <a:srgbClr val="17375E"/>
              </a:solidFill>
              <a:latin typeface="+mn-lt"/>
              <a:cs typeface="Calibri"/>
            </a:endParaRPr>
          </a:p>
        </p:txBody>
      </p:sp>
      <p:sp>
        <p:nvSpPr>
          <p:cNvPr id="11" name="Chevron 8">
            <a:extLst>
              <a:ext uri="{FF2B5EF4-FFF2-40B4-BE49-F238E27FC236}">
                <a16:creationId xmlns:a16="http://schemas.microsoft.com/office/drawing/2014/main" id="{C5A839C0-8E77-4AFB-8816-F436E1D43BF9}"/>
              </a:ext>
            </a:extLst>
          </p:cNvPr>
          <p:cNvSpPr>
            <a:spLocks noChangeArrowheads="1"/>
          </p:cNvSpPr>
          <p:nvPr/>
        </p:nvSpPr>
        <p:spPr bwMode="auto">
          <a:xfrm>
            <a:off x="7139127" y="2546883"/>
            <a:ext cx="1980000" cy="720000"/>
          </a:xfrm>
          <a:prstGeom prst="chevron">
            <a:avLst>
              <a:gd name="adj" fmla="val 50032"/>
            </a:avLst>
          </a:prstGeom>
          <a:solidFill>
            <a:schemeClr val="accent5">
              <a:lumMod val="25000"/>
            </a:schemeClr>
          </a:solidFill>
          <a:ln w="31750">
            <a:noFill/>
            <a:round/>
            <a:headEnd/>
            <a:tailEnd/>
          </a:ln>
        </p:spPr>
        <p:txBody>
          <a:bodyPr lIns="62735" tIns="62735" rIns="62735" bIns="62735" anchor="ctr"/>
          <a:lstStyle/>
          <a:p>
            <a:pPr algn="ctr" defTabSz="796925" eaLnBrk="0" hangingPunct="0">
              <a:defRPr/>
            </a:pPr>
            <a:r>
              <a:rPr lang="fr-BE" sz="1400" b="1" dirty="0">
                <a:solidFill>
                  <a:schemeClr val="bg1"/>
                </a:solidFill>
                <a:latin typeface="+mn-lt"/>
                <a:cs typeface="Calibri"/>
              </a:rPr>
              <a:t>Impact</a:t>
            </a:r>
          </a:p>
        </p:txBody>
      </p:sp>
      <p:cxnSp>
        <p:nvCxnSpPr>
          <p:cNvPr id="13" name="Straight Connector 26">
            <a:extLst>
              <a:ext uri="{FF2B5EF4-FFF2-40B4-BE49-F238E27FC236}">
                <a16:creationId xmlns:a16="http://schemas.microsoft.com/office/drawing/2014/main" id="{E6ECB11D-A050-40CC-B748-882C5EA47553}"/>
              </a:ext>
            </a:extLst>
          </p:cNvPr>
          <p:cNvCxnSpPr>
            <a:cxnSpLocks noChangeShapeType="1"/>
          </p:cNvCxnSpPr>
          <p:nvPr/>
        </p:nvCxnSpPr>
        <p:spPr bwMode="auto">
          <a:xfrm>
            <a:off x="8136781" y="1812875"/>
            <a:ext cx="0" cy="608013"/>
          </a:xfrm>
          <a:prstGeom prst="line">
            <a:avLst/>
          </a:prstGeom>
          <a:noFill/>
          <a:ln w="9525" algn="ctr">
            <a:noFill/>
            <a:round/>
            <a:headEnd/>
            <a:tailEnd/>
          </a:ln>
        </p:spPr>
      </p:cxnSp>
      <p:sp>
        <p:nvSpPr>
          <p:cNvPr id="14" name="Chevron 5">
            <a:extLst>
              <a:ext uri="{FF2B5EF4-FFF2-40B4-BE49-F238E27FC236}">
                <a16:creationId xmlns:a16="http://schemas.microsoft.com/office/drawing/2014/main" id="{8C673E76-D74D-4D5B-A883-3D4C5EC7DCE6}"/>
              </a:ext>
            </a:extLst>
          </p:cNvPr>
          <p:cNvSpPr>
            <a:spLocks noChangeArrowheads="1"/>
          </p:cNvSpPr>
          <p:nvPr/>
        </p:nvSpPr>
        <p:spPr bwMode="auto">
          <a:xfrm>
            <a:off x="1866544" y="2546883"/>
            <a:ext cx="1980000" cy="720000"/>
          </a:xfrm>
          <a:prstGeom prst="chevron">
            <a:avLst>
              <a:gd name="adj" fmla="val 49986"/>
            </a:avLst>
          </a:prstGeom>
          <a:solidFill>
            <a:schemeClr val="accent2">
              <a:lumMod val="40000"/>
              <a:lumOff val="60000"/>
              <a:alpha val="62000"/>
            </a:schemeClr>
          </a:solidFill>
          <a:ln w="31750">
            <a:noFill/>
            <a:round/>
            <a:headEnd/>
            <a:tailEnd/>
          </a:ln>
        </p:spPr>
        <p:txBody>
          <a:bodyPr lIns="62735" tIns="62735" rIns="62735" bIns="62735" anchor="ctr"/>
          <a:lstStyle/>
          <a:p>
            <a:pPr algn="ctr" defTabSz="796925" eaLnBrk="0" hangingPunct="0">
              <a:defRPr/>
            </a:pPr>
            <a:r>
              <a:rPr lang="fr-BE" sz="1400" b="1" dirty="0">
                <a:solidFill>
                  <a:srgbClr val="17375E"/>
                </a:solidFill>
                <a:latin typeface="+mn-lt"/>
                <a:cs typeface="Calibri"/>
              </a:rPr>
              <a:t>Process/</a:t>
            </a:r>
          </a:p>
          <a:p>
            <a:pPr algn="ctr" defTabSz="796925" eaLnBrk="0" hangingPunct="0">
              <a:defRPr/>
            </a:pPr>
            <a:r>
              <a:rPr lang="fr-BE" sz="1400" b="1" dirty="0" err="1">
                <a:solidFill>
                  <a:srgbClr val="17375E"/>
                </a:solidFill>
                <a:latin typeface="+mn-lt"/>
                <a:cs typeface="Calibri"/>
              </a:rPr>
              <a:t>activities</a:t>
            </a:r>
            <a:endParaRPr lang="fr-BE" sz="1400" b="1" dirty="0">
              <a:solidFill>
                <a:srgbClr val="17375E"/>
              </a:solidFill>
              <a:latin typeface="+mn-lt"/>
              <a:cs typeface="Calibri"/>
            </a:endParaRPr>
          </a:p>
        </p:txBody>
      </p:sp>
      <p:sp>
        <p:nvSpPr>
          <p:cNvPr id="15" name="TextBox 11">
            <a:extLst>
              <a:ext uri="{FF2B5EF4-FFF2-40B4-BE49-F238E27FC236}">
                <a16:creationId xmlns:a16="http://schemas.microsoft.com/office/drawing/2014/main" id="{7045DF3C-8CB1-4F80-B7E1-BA9B06CF0F96}"/>
              </a:ext>
            </a:extLst>
          </p:cNvPr>
          <p:cNvSpPr txBox="1"/>
          <p:nvPr/>
        </p:nvSpPr>
        <p:spPr>
          <a:xfrm>
            <a:off x="92394" y="3506917"/>
            <a:ext cx="1728000" cy="720000"/>
          </a:xfrm>
          <a:prstGeom prst="rect">
            <a:avLst/>
          </a:prstGeom>
          <a:solidFill>
            <a:schemeClr val="accent2">
              <a:lumMod val="60000"/>
              <a:lumOff val="40000"/>
            </a:schemeClr>
          </a:solidFill>
          <a:ln w="28575">
            <a:noFill/>
          </a:ln>
        </p:spPr>
        <p:txBody>
          <a:bodyPr>
            <a:spAutoFit/>
          </a:bodyPr>
          <a:lstStyle/>
          <a:p>
            <a:pPr algn="ctr">
              <a:defRPr/>
            </a:pPr>
            <a:r>
              <a:rPr lang="en-US" sz="1400" dirty="0">
                <a:solidFill>
                  <a:schemeClr val="bg1"/>
                </a:solidFill>
                <a:latin typeface="+mn-lt"/>
                <a:cs typeface="Calibri"/>
              </a:rPr>
              <a:t>Increased funding </a:t>
            </a:r>
          </a:p>
          <a:p>
            <a:pPr algn="ctr">
              <a:defRPr/>
            </a:pPr>
            <a:r>
              <a:rPr lang="en-US" sz="1400" dirty="0">
                <a:solidFill>
                  <a:schemeClr val="bg1"/>
                </a:solidFill>
                <a:latin typeface="+mn-lt"/>
                <a:cs typeface="Calibri"/>
              </a:rPr>
              <a:t>for education</a:t>
            </a:r>
          </a:p>
        </p:txBody>
      </p:sp>
      <p:sp>
        <p:nvSpPr>
          <p:cNvPr id="16" name="TextBox 35">
            <a:extLst>
              <a:ext uri="{FF2B5EF4-FFF2-40B4-BE49-F238E27FC236}">
                <a16:creationId xmlns:a16="http://schemas.microsoft.com/office/drawing/2014/main" id="{EE1E223B-87CB-4E33-B594-EF000C55EA71}"/>
              </a:ext>
            </a:extLst>
          </p:cNvPr>
          <p:cNvSpPr txBox="1"/>
          <p:nvPr/>
        </p:nvSpPr>
        <p:spPr>
          <a:xfrm>
            <a:off x="1929088" y="3506917"/>
            <a:ext cx="1728000" cy="720000"/>
          </a:xfrm>
          <a:prstGeom prst="rect">
            <a:avLst/>
          </a:prstGeom>
          <a:solidFill>
            <a:schemeClr val="accent2">
              <a:lumMod val="60000"/>
              <a:lumOff val="40000"/>
            </a:schemeClr>
          </a:solidFill>
          <a:ln w="28575">
            <a:noFill/>
          </a:ln>
        </p:spPr>
        <p:txBody>
          <a:bodyPr>
            <a:spAutoFit/>
          </a:bodyPr>
          <a:lstStyle/>
          <a:p>
            <a:pPr algn="ctr">
              <a:defRPr/>
            </a:pPr>
            <a:r>
              <a:rPr lang="en-US" sz="1400" dirty="0">
                <a:solidFill>
                  <a:schemeClr val="bg1"/>
                </a:solidFill>
                <a:latin typeface="+mn-lt"/>
                <a:cs typeface="Calibri"/>
              </a:rPr>
              <a:t>Improved strategic planning </a:t>
            </a:r>
          </a:p>
        </p:txBody>
      </p:sp>
      <p:sp>
        <p:nvSpPr>
          <p:cNvPr id="17" name="TextBox 36">
            <a:extLst>
              <a:ext uri="{FF2B5EF4-FFF2-40B4-BE49-F238E27FC236}">
                <a16:creationId xmlns:a16="http://schemas.microsoft.com/office/drawing/2014/main" id="{95725C34-936A-4144-80F3-7ED8FF8EA329}"/>
              </a:ext>
            </a:extLst>
          </p:cNvPr>
          <p:cNvSpPr txBox="1"/>
          <p:nvPr/>
        </p:nvSpPr>
        <p:spPr>
          <a:xfrm>
            <a:off x="3743833" y="3506917"/>
            <a:ext cx="1728000" cy="720000"/>
          </a:xfrm>
          <a:prstGeom prst="rect">
            <a:avLst/>
          </a:prstGeom>
          <a:solidFill>
            <a:schemeClr val="accent2">
              <a:lumMod val="60000"/>
              <a:lumOff val="40000"/>
            </a:schemeClr>
          </a:solidFill>
          <a:ln w="28575">
            <a:noFill/>
          </a:ln>
        </p:spPr>
        <p:txBody>
          <a:bodyPr>
            <a:spAutoFit/>
          </a:bodyPr>
          <a:lstStyle/>
          <a:p>
            <a:pPr algn="ctr">
              <a:defRPr/>
            </a:pPr>
            <a:r>
              <a:rPr lang="en-US" sz="1400" dirty="0">
                <a:solidFill>
                  <a:schemeClr val="bg1"/>
                </a:solidFill>
                <a:latin typeface="+mn-lt"/>
                <a:cs typeface="Calibri"/>
              </a:rPr>
              <a:t>More schools and qualified teachers</a:t>
            </a:r>
          </a:p>
        </p:txBody>
      </p:sp>
      <p:sp>
        <p:nvSpPr>
          <p:cNvPr id="18" name="TextBox 12">
            <a:extLst>
              <a:ext uri="{FF2B5EF4-FFF2-40B4-BE49-F238E27FC236}">
                <a16:creationId xmlns:a16="http://schemas.microsoft.com/office/drawing/2014/main" id="{661A971B-35B5-4302-B9D6-3C2021B860F8}"/>
              </a:ext>
            </a:extLst>
          </p:cNvPr>
          <p:cNvSpPr txBox="1"/>
          <p:nvPr/>
        </p:nvSpPr>
        <p:spPr>
          <a:xfrm>
            <a:off x="92394" y="4483973"/>
            <a:ext cx="1728000" cy="720000"/>
          </a:xfrm>
          <a:prstGeom prst="rect">
            <a:avLst/>
          </a:prstGeom>
          <a:solidFill>
            <a:srgbClr val="A32F39">
              <a:alpha val="25000"/>
            </a:srgbClr>
          </a:solidFill>
          <a:ln w="28575">
            <a:noFill/>
          </a:ln>
        </p:spPr>
        <p:txBody>
          <a:bodyPr>
            <a:spAutoFit/>
          </a:bodyPr>
          <a:lstStyle/>
          <a:p>
            <a:pPr algn="ctr">
              <a:defRPr/>
            </a:pPr>
            <a:r>
              <a:rPr lang="en-US" sz="1400" dirty="0">
                <a:latin typeface="+mn-lt"/>
                <a:cs typeface="Calibri"/>
              </a:rPr>
              <a:t>Funding</a:t>
            </a:r>
            <a:endParaRPr lang="fr-BE" sz="1400" dirty="0">
              <a:latin typeface="+mn-lt"/>
              <a:cs typeface="Calibri"/>
            </a:endParaRPr>
          </a:p>
          <a:p>
            <a:pPr algn="ctr">
              <a:defRPr/>
            </a:pPr>
            <a:endParaRPr lang="fr-BE" sz="1400" dirty="0">
              <a:latin typeface="+mn-lt"/>
              <a:cs typeface="Calibri"/>
            </a:endParaRPr>
          </a:p>
        </p:txBody>
      </p:sp>
      <p:sp>
        <p:nvSpPr>
          <p:cNvPr id="19" name="TextBox 38">
            <a:extLst>
              <a:ext uri="{FF2B5EF4-FFF2-40B4-BE49-F238E27FC236}">
                <a16:creationId xmlns:a16="http://schemas.microsoft.com/office/drawing/2014/main" id="{4233912E-EC7B-4391-B3B6-7E0DDD9EC719}"/>
              </a:ext>
            </a:extLst>
          </p:cNvPr>
          <p:cNvSpPr txBox="1"/>
          <p:nvPr/>
        </p:nvSpPr>
        <p:spPr>
          <a:xfrm>
            <a:off x="1929088" y="4483973"/>
            <a:ext cx="1728000" cy="720000"/>
          </a:xfrm>
          <a:prstGeom prst="rect">
            <a:avLst/>
          </a:prstGeom>
          <a:solidFill>
            <a:srgbClr val="A32F39">
              <a:alpha val="25000"/>
            </a:srgbClr>
          </a:solidFill>
          <a:ln w="28575">
            <a:noFill/>
          </a:ln>
        </p:spPr>
        <p:txBody>
          <a:bodyPr>
            <a:spAutoFit/>
          </a:bodyPr>
          <a:lstStyle/>
          <a:p>
            <a:pPr algn="ctr">
              <a:defRPr/>
            </a:pPr>
            <a:r>
              <a:rPr lang="en-US" sz="1400" dirty="0">
                <a:latin typeface="+mn-lt"/>
                <a:cs typeface="Calibri"/>
              </a:rPr>
              <a:t>Education strategy</a:t>
            </a:r>
          </a:p>
          <a:p>
            <a:pPr algn="ctr">
              <a:defRPr/>
            </a:pPr>
            <a:r>
              <a:rPr lang="en-US" sz="1400" dirty="0">
                <a:latin typeface="+mn-lt"/>
                <a:cs typeface="Calibri"/>
              </a:rPr>
              <a:t>finalized</a:t>
            </a:r>
          </a:p>
        </p:txBody>
      </p:sp>
      <p:sp>
        <p:nvSpPr>
          <p:cNvPr id="20" name="TextBox 39">
            <a:extLst>
              <a:ext uri="{FF2B5EF4-FFF2-40B4-BE49-F238E27FC236}">
                <a16:creationId xmlns:a16="http://schemas.microsoft.com/office/drawing/2014/main" id="{52DADE74-1586-4C8B-9C75-28B8F39531A5}"/>
              </a:ext>
            </a:extLst>
          </p:cNvPr>
          <p:cNvSpPr txBox="1"/>
          <p:nvPr/>
        </p:nvSpPr>
        <p:spPr>
          <a:xfrm>
            <a:off x="3743833" y="4483972"/>
            <a:ext cx="1728000" cy="738664"/>
          </a:xfrm>
          <a:prstGeom prst="rect">
            <a:avLst/>
          </a:prstGeom>
          <a:solidFill>
            <a:srgbClr val="A32F39">
              <a:alpha val="25000"/>
            </a:srgbClr>
          </a:solidFill>
          <a:ln w="28575">
            <a:noFill/>
          </a:ln>
        </p:spPr>
        <p:txBody>
          <a:bodyPr>
            <a:spAutoFit/>
          </a:bodyPr>
          <a:lstStyle/>
          <a:p>
            <a:pPr algn="ctr">
              <a:defRPr/>
            </a:pPr>
            <a:r>
              <a:rPr lang="en-US" sz="1400">
                <a:latin typeface="+mn-lt"/>
                <a:cs typeface="Calibri"/>
              </a:rPr>
              <a:t>NB </a:t>
            </a:r>
            <a:r>
              <a:rPr lang="en-US" sz="1400" dirty="0">
                <a:latin typeface="+mn-lt"/>
                <a:cs typeface="Calibri"/>
              </a:rPr>
              <a:t>of schools built/teachers trained</a:t>
            </a:r>
          </a:p>
        </p:txBody>
      </p:sp>
      <p:sp>
        <p:nvSpPr>
          <p:cNvPr id="21" name="TextBox 40">
            <a:extLst>
              <a:ext uri="{FF2B5EF4-FFF2-40B4-BE49-F238E27FC236}">
                <a16:creationId xmlns:a16="http://schemas.microsoft.com/office/drawing/2014/main" id="{649743E2-E32B-402D-B5D3-672CB3272276}"/>
              </a:ext>
            </a:extLst>
          </p:cNvPr>
          <p:cNvSpPr txBox="1"/>
          <p:nvPr/>
        </p:nvSpPr>
        <p:spPr>
          <a:xfrm>
            <a:off x="5562634" y="4483973"/>
            <a:ext cx="1728000" cy="720000"/>
          </a:xfrm>
          <a:prstGeom prst="rect">
            <a:avLst/>
          </a:prstGeom>
          <a:solidFill>
            <a:srgbClr val="A32F39">
              <a:alpha val="25000"/>
            </a:srgbClr>
          </a:solidFill>
          <a:ln w="28575">
            <a:noFill/>
          </a:ln>
        </p:spPr>
        <p:txBody>
          <a:bodyPr>
            <a:spAutoFit/>
          </a:bodyPr>
          <a:lstStyle/>
          <a:p>
            <a:pPr algn="ctr">
              <a:defRPr/>
            </a:pPr>
            <a:r>
              <a:rPr lang="en-US" sz="1400" dirty="0">
                <a:latin typeface="+mn-lt"/>
                <a:cs typeface="Calibri"/>
              </a:rPr>
              <a:t>Enrolment and completion rates</a:t>
            </a:r>
          </a:p>
        </p:txBody>
      </p:sp>
      <p:sp>
        <p:nvSpPr>
          <p:cNvPr id="22" name="TextBox 43">
            <a:extLst>
              <a:ext uri="{FF2B5EF4-FFF2-40B4-BE49-F238E27FC236}">
                <a16:creationId xmlns:a16="http://schemas.microsoft.com/office/drawing/2014/main" id="{85F2B6D1-6AC0-409D-BB64-A3F1B60CB031}"/>
              </a:ext>
            </a:extLst>
          </p:cNvPr>
          <p:cNvSpPr txBox="1"/>
          <p:nvPr/>
        </p:nvSpPr>
        <p:spPr>
          <a:xfrm>
            <a:off x="5562527" y="3506917"/>
            <a:ext cx="1728000" cy="720000"/>
          </a:xfrm>
          <a:prstGeom prst="rect">
            <a:avLst/>
          </a:prstGeom>
          <a:solidFill>
            <a:schemeClr val="accent2">
              <a:lumMod val="60000"/>
              <a:lumOff val="40000"/>
            </a:schemeClr>
          </a:solidFill>
          <a:ln w="28575">
            <a:noFill/>
          </a:ln>
        </p:spPr>
        <p:txBody>
          <a:bodyPr>
            <a:spAutoFit/>
          </a:bodyPr>
          <a:lstStyle/>
          <a:p>
            <a:pPr algn="ctr">
              <a:defRPr/>
            </a:pPr>
            <a:r>
              <a:rPr lang="en-US" sz="1400" dirty="0">
                <a:solidFill>
                  <a:schemeClr val="bg1"/>
                </a:solidFill>
                <a:latin typeface="+mn-lt"/>
                <a:cs typeface="Calibri"/>
              </a:rPr>
              <a:t>More children attending school</a:t>
            </a:r>
          </a:p>
          <a:p>
            <a:pPr algn="ctr">
              <a:defRPr/>
            </a:pPr>
            <a:endParaRPr lang="fr-BE" sz="1400" dirty="0">
              <a:solidFill>
                <a:schemeClr val="bg1"/>
              </a:solidFill>
              <a:latin typeface="+mn-lt"/>
              <a:cs typeface="Calibri"/>
            </a:endParaRPr>
          </a:p>
        </p:txBody>
      </p:sp>
      <p:sp>
        <p:nvSpPr>
          <p:cNvPr id="23" name="TextBox 44">
            <a:extLst>
              <a:ext uri="{FF2B5EF4-FFF2-40B4-BE49-F238E27FC236}">
                <a16:creationId xmlns:a16="http://schemas.microsoft.com/office/drawing/2014/main" id="{856D0B58-4F68-4FC9-8517-62EC7908FF4D}"/>
              </a:ext>
            </a:extLst>
          </p:cNvPr>
          <p:cNvSpPr txBox="1"/>
          <p:nvPr/>
        </p:nvSpPr>
        <p:spPr>
          <a:xfrm>
            <a:off x="7386202" y="3506917"/>
            <a:ext cx="1728000" cy="720000"/>
          </a:xfrm>
          <a:prstGeom prst="rect">
            <a:avLst/>
          </a:prstGeom>
          <a:solidFill>
            <a:schemeClr val="accent2">
              <a:lumMod val="60000"/>
              <a:lumOff val="40000"/>
            </a:schemeClr>
          </a:solidFill>
          <a:ln w="28575">
            <a:noFill/>
          </a:ln>
        </p:spPr>
        <p:txBody>
          <a:bodyPr>
            <a:spAutoFit/>
          </a:bodyPr>
          <a:lstStyle/>
          <a:p>
            <a:pPr algn="ctr">
              <a:defRPr/>
            </a:pPr>
            <a:r>
              <a:rPr lang="en-US" sz="1400" dirty="0">
                <a:solidFill>
                  <a:schemeClr val="bg1"/>
                </a:solidFill>
                <a:latin typeface="+mn-lt"/>
                <a:cs typeface="Calibri"/>
              </a:rPr>
              <a:t>Increased literacy</a:t>
            </a:r>
          </a:p>
        </p:txBody>
      </p:sp>
      <p:sp>
        <p:nvSpPr>
          <p:cNvPr id="24" name="TextBox 45">
            <a:extLst>
              <a:ext uri="{FF2B5EF4-FFF2-40B4-BE49-F238E27FC236}">
                <a16:creationId xmlns:a16="http://schemas.microsoft.com/office/drawing/2014/main" id="{A60542E1-DFA3-4AFD-912E-BC2CD64FE2CA}"/>
              </a:ext>
            </a:extLst>
          </p:cNvPr>
          <p:cNvSpPr txBox="1"/>
          <p:nvPr/>
        </p:nvSpPr>
        <p:spPr>
          <a:xfrm>
            <a:off x="7386202" y="4483973"/>
            <a:ext cx="1728000" cy="720000"/>
          </a:xfrm>
          <a:prstGeom prst="rect">
            <a:avLst/>
          </a:prstGeom>
          <a:solidFill>
            <a:srgbClr val="A32F39">
              <a:alpha val="25000"/>
            </a:srgbClr>
          </a:solidFill>
          <a:ln w="28575">
            <a:noFill/>
          </a:ln>
        </p:spPr>
        <p:txBody>
          <a:bodyPr>
            <a:spAutoFit/>
          </a:bodyPr>
          <a:lstStyle/>
          <a:p>
            <a:pPr algn="ctr">
              <a:defRPr/>
            </a:pPr>
            <a:r>
              <a:rPr lang="en-US" sz="1400" dirty="0">
                <a:latin typeface="+mn-lt"/>
                <a:cs typeface="Calibri"/>
              </a:rPr>
              <a:t>Literacy rate male/female</a:t>
            </a:r>
          </a:p>
        </p:txBody>
      </p:sp>
      <p:sp>
        <p:nvSpPr>
          <p:cNvPr id="29" name="Rectangle 28">
            <a:extLst>
              <a:ext uri="{FF2B5EF4-FFF2-40B4-BE49-F238E27FC236}">
                <a16:creationId xmlns:a16="http://schemas.microsoft.com/office/drawing/2014/main" id="{572EA293-A7E0-419A-832D-5D7F93FFE071}"/>
              </a:ext>
            </a:extLst>
          </p:cNvPr>
          <p:cNvSpPr/>
          <p:nvPr/>
        </p:nvSpPr>
        <p:spPr>
          <a:xfrm>
            <a:off x="427543" y="1897205"/>
            <a:ext cx="1132040" cy="461665"/>
          </a:xfrm>
          <a:prstGeom prst="rect">
            <a:avLst/>
          </a:prstGeom>
        </p:spPr>
        <p:txBody>
          <a:bodyPr wrap="none">
            <a:spAutoFit/>
          </a:bodyPr>
          <a:lstStyle/>
          <a:p>
            <a:pPr algn="ctr">
              <a:defRPr/>
            </a:pPr>
            <a:r>
              <a:rPr lang="en-US" dirty="0">
                <a:solidFill>
                  <a:srgbClr val="FF0000"/>
                </a:solidFill>
                <a:latin typeface="+mn-lt"/>
                <a:cs typeface="Calibri"/>
              </a:rPr>
              <a:t>Quantity </a:t>
            </a:r>
            <a:br>
              <a:rPr lang="en-US" dirty="0">
                <a:solidFill>
                  <a:srgbClr val="FF0000"/>
                </a:solidFill>
                <a:latin typeface="+mn-lt"/>
                <a:cs typeface="Calibri"/>
              </a:rPr>
            </a:br>
            <a:r>
              <a:rPr lang="en-US" dirty="0">
                <a:solidFill>
                  <a:srgbClr val="FF0000"/>
                </a:solidFill>
                <a:latin typeface="+mn-lt"/>
                <a:cs typeface="Calibri"/>
              </a:rPr>
              <a:t>of resources</a:t>
            </a:r>
          </a:p>
        </p:txBody>
      </p:sp>
      <p:sp>
        <p:nvSpPr>
          <p:cNvPr id="32" name="Rectangle 31">
            <a:extLst>
              <a:ext uri="{FF2B5EF4-FFF2-40B4-BE49-F238E27FC236}">
                <a16:creationId xmlns:a16="http://schemas.microsoft.com/office/drawing/2014/main" id="{8B0179C0-A936-4E91-A89F-E4CDC3578E0D}"/>
              </a:ext>
            </a:extLst>
          </p:cNvPr>
          <p:cNvSpPr/>
          <p:nvPr/>
        </p:nvSpPr>
        <p:spPr>
          <a:xfrm>
            <a:off x="3719788" y="1897205"/>
            <a:ext cx="1783373" cy="461665"/>
          </a:xfrm>
          <a:prstGeom prst="rect">
            <a:avLst/>
          </a:prstGeom>
        </p:spPr>
        <p:txBody>
          <a:bodyPr wrap="none">
            <a:spAutoFit/>
          </a:bodyPr>
          <a:lstStyle/>
          <a:p>
            <a:pPr algn="ctr">
              <a:defRPr/>
            </a:pPr>
            <a:r>
              <a:rPr lang="en-US" dirty="0">
                <a:solidFill>
                  <a:srgbClr val="FF0000"/>
                </a:solidFill>
                <a:latin typeface="+mn-lt"/>
                <a:cs typeface="Calibri"/>
              </a:rPr>
              <a:t>Measurable service /</a:t>
            </a:r>
          </a:p>
          <a:p>
            <a:pPr algn="ctr">
              <a:defRPr/>
            </a:pPr>
            <a:r>
              <a:rPr lang="en-US" dirty="0">
                <a:solidFill>
                  <a:srgbClr val="FF0000"/>
                </a:solidFill>
                <a:latin typeface="+mn-lt"/>
                <a:cs typeface="Calibri"/>
              </a:rPr>
              <a:t>physical aspect</a:t>
            </a:r>
          </a:p>
        </p:txBody>
      </p:sp>
      <p:sp>
        <p:nvSpPr>
          <p:cNvPr id="34" name="Rectangle 33">
            <a:extLst>
              <a:ext uri="{FF2B5EF4-FFF2-40B4-BE49-F238E27FC236}">
                <a16:creationId xmlns:a16="http://schemas.microsoft.com/office/drawing/2014/main" id="{84416FB9-BE96-4F11-A108-0CB61498BF33}"/>
              </a:ext>
            </a:extLst>
          </p:cNvPr>
          <p:cNvSpPr/>
          <p:nvPr/>
        </p:nvSpPr>
        <p:spPr>
          <a:xfrm>
            <a:off x="5705313" y="1897205"/>
            <a:ext cx="1269898" cy="461665"/>
          </a:xfrm>
          <a:prstGeom prst="rect">
            <a:avLst/>
          </a:prstGeom>
        </p:spPr>
        <p:txBody>
          <a:bodyPr wrap="none">
            <a:spAutoFit/>
          </a:bodyPr>
          <a:lstStyle/>
          <a:p>
            <a:pPr algn="ctr">
              <a:defRPr/>
            </a:pPr>
            <a:r>
              <a:rPr lang="en-US" dirty="0">
                <a:solidFill>
                  <a:srgbClr val="FF0000"/>
                </a:solidFill>
                <a:latin typeface="+mn-lt"/>
                <a:cs typeface="Calibri"/>
              </a:rPr>
              <a:t>Direct results </a:t>
            </a:r>
            <a:br>
              <a:rPr lang="en-US" dirty="0">
                <a:solidFill>
                  <a:srgbClr val="FF0000"/>
                </a:solidFill>
                <a:latin typeface="+mn-lt"/>
                <a:cs typeface="Calibri"/>
              </a:rPr>
            </a:br>
            <a:r>
              <a:rPr lang="en-US" dirty="0">
                <a:solidFill>
                  <a:srgbClr val="FF0000"/>
                </a:solidFill>
                <a:latin typeface="+mn-lt"/>
                <a:cs typeface="Calibri"/>
              </a:rPr>
              <a:t>of the actions</a:t>
            </a:r>
          </a:p>
        </p:txBody>
      </p:sp>
      <p:sp>
        <p:nvSpPr>
          <p:cNvPr id="36" name="Rectangle 35">
            <a:extLst>
              <a:ext uri="{FF2B5EF4-FFF2-40B4-BE49-F238E27FC236}">
                <a16:creationId xmlns:a16="http://schemas.microsoft.com/office/drawing/2014/main" id="{D6AD461D-E05B-41A2-94A5-49DA47A191F6}"/>
              </a:ext>
            </a:extLst>
          </p:cNvPr>
          <p:cNvSpPr/>
          <p:nvPr/>
        </p:nvSpPr>
        <p:spPr>
          <a:xfrm>
            <a:off x="7211589" y="1897205"/>
            <a:ext cx="1747594" cy="461665"/>
          </a:xfrm>
          <a:prstGeom prst="rect">
            <a:avLst/>
          </a:prstGeom>
        </p:spPr>
        <p:txBody>
          <a:bodyPr wrap="none">
            <a:spAutoFit/>
          </a:bodyPr>
          <a:lstStyle/>
          <a:p>
            <a:pPr algn="ctr">
              <a:defRPr/>
            </a:pPr>
            <a:r>
              <a:rPr lang="en-US" dirty="0">
                <a:solidFill>
                  <a:srgbClr val="FF0000"/>
                </a:solidFill>
                <a:latin typeface="+mn-lt"/>
                <a:cs typeface="Calibri"/>
              </a:rPr>
              <a:t>Changes in social /</a:t>
            </a:r>
          </a:p>
          <a:p>
            <a:pPr algn="ctr">
              <a:defRPr/>
            </a:pPr>
            <a:r>
              <a:rPr lang="en-US" dirty="0">
                <a:solidFill>
                  <a:srgbClr val="FF0000"/>
                </a:solidFill>
                <a:latin typeface="+mn-lt"/>
                <a:cs typeface="Calibri"/>
              </a:rPr>
              <a:t>economic conditions</a:t>
            </a:r>
          </a:p>
        </p:txBody>
      </p:sp>
      <p:sp>
        <p:nvSpPr>
          <p:cNvPr id="37" name="ZoneTexte 51">
            <a:extLst>
              <a:ext uri="{FF2B5EF4-FFF2-40B4-BE49-F238E27FC236}">
                <a16:creationId xmlns:a16="http://schemas.microsoft.com/office/drawing/2014/main" id="{9AA7C6D0-DD3B-4075-8F7E-69A20414EF2D}"/>
              </a:ext>
            </a:extLst>
          </p:cNvPr>
          <p:cNvSpPr txBox="1">
            <a:spLocks noChangeArrowheads="1"/>
          </p:cNvSpPr>
          <p:nvPr/>
        </p:nvSpPr>
        <p:spPr bwMode="auto">
          <a:xfrm>
            <a:off x="130661" y="6186789"/>
            <a:ext cx="7159865" cy="338554"/>
          </a:xfrm>
          <a:prstGeom prst="rect">
            <a:avLst/>
          </a:prstGeom>
          <a:solidFill>
            <a:srgbClr val="2D2D8A"/>
          </a:solidFill>
          <a:ln w="9525">
            <a:noFill/>
            <a:miter lim="800000"/>
            <a:headEnd/>
            <a:tailEnd/>
          </a:ln>
        </p:spPr>
        <p:txBody>
          <a:bodyPr wrap="square">
            <a:spAutoFit/>
          </a:bodyPr>
          <a:lstStyle/>
          <a:p>
            <a:pPr algn="ctr">
              <a:spcBef>
                <a:spcPts val="0"/>
              </a:spcBef>
            </a:pPr>
            <a:r>
              <a:rPr lang="fr-BE" sz="1600" b="1" dirty="0" err="1">
                <a:solidFill>
                  <a:schemeClr val="bg1">
                    <a:lumMod val="95000"/>
                  </a:schemeClr>
                </a:solidFill>
                <a:latin typeface="+mn-lt"/>
                <a:cs typeface="Calibri"/>
              </a:rPr>
              <a:t>Efficiency</a:t>
            </a:r>
            <a:r>
              <a:rPr lang="fr-BE" sz="1600" b="1" dirty="0">
                <a:solidFill>
                  <a:schemeClr val="bg1">
                    <a:lumMod val="95000"/>
                  </a:schemeClr>
                </a:solidFill>
                <a:latin typeface="+mn-lt"/>
                <a:cs typeface="Calibri"/>
              </a:rPr>
              <a:t>: ratio of</a:t>
            </a:r>
            <a:r>
              <a:rPr lang="en-GB" sz="1600" b="1" dirty="0">
                <a:solidFill>
                  <a:schemeClr val="bg1">
                    <a:lumMod val="95000"/>
                  </a:schemeClr>
                </a:solidFill>
                <a:latin typeface="+mn-lt"/>
                <a:cs typeface="Calibri"/>
              </a:rPr>
              <a:t> input/output </a:t>
            </a:r>
          </a:p>
        </p:txBody>
      </p:sp>
      <p:sp>
        <p:nvSpPr>
          <p:cNvPr id="38" name="Text Box 19">
            <a:extLst>
              <a:ext uri="{FF2B5EF4-FFF2-40B4-BE49-F238E27FC236}">
                <a16:creationId xmlns:a16="http://schemas.microsoft.com/office/drawing/2014/main" id="{0ABE119C-9B0F-44E5-881F-C0ADC07CDA3F}"/>
              </a:ext>
            </a:extLst>
          </p:cNvPr>
          <p:cNvSpPr txBox="1">
            <a:spLocks noChangeArrowheads="1"/>
          </p:cNvSpPr>
          <p:nvPr/>
        </p:nvSpPr>
        <p:spPr bwMode="auto">
          <a:xfrm>
            <a:off x="3770543" y="5275888"/>
            <a:ext cx="3519983" cy="830997"/>
          </a:xfrm>
          <a:prstGeom prst="rect">
            <a:avLst/>
          </a:prstGeom>
          <a:solidFill>
            <a:srgbClr val="2D2D8A"/>
          </a:solidFill>
          <a:ln w="9525">
            <a:noFill/>
            <a:miter lim="800000"/>
            <a:headEnd/>
            <a:tailEnd/>
          </a:ln>
        </p:spPr>
        <p:txBody>
          <a:bodyPr wrap="square">
            <a:spAutoFit/>
          </a:bodyPr>
          <a:lstStyle/>
          <a:p>
            <a:pPr algn="ctr">
              <a:spcBef>
                <a:spcPts val="0"/>
              </a:spcBef>
            </a:pPr>
            <a:r>
              <a:rPr lang="en-GB" sz="1600" b="1" dirty="0">
                <a:solidFill>
                  <a:schemeClr val="bg1">
                    <a:lumMod val="95000"/>
                  </a:schemeClr>
                </a:solidFill>
                <a:latin typeface="+mn-lt"/>
                <a:cs typeface="Calibri"/>
              </a:rPr>
              <a:t>Effectiveness: ratio of input/outcome OR output/outcome</a:t>
            </a:r>
          </a:p>
        </p:txBody>
      </p:sp>
    </p:spTree>
    <p:extLst>
      <p:ext uri="{BB962C8B-B14F-4D97-AF65-F5344CB8AC3E}">
        <p14:creationId xmlns:p14="http://schemas.microsoft.com/office/powerpoint/2010/main" val="304482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9" grpId="0"/>
      <p:bldP spid="32" grpId="0"/>
      <p:bldP spid="34" grpId="0"/>
      <p:bldP spid="36" grpId="0"/>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0" y="1994384"/>
            <a:ext cx="8752853" cy="4747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42913" lvl="1" indent="-360363">
              <a:spcBef>
                <a:spcPts val="600"/>
              </a:spcBef>
              <a:spcAft>
                <a:spcPts val="0"/>
              </a:spcAft>
              <a:buClr>
                <a:schemeClr val="accent2"/>
              </a:buClr>
              <a:buFont typeface="Verdana" panose="020B0604030504040204" pitchFamily="34" charset="0"/>
              <a:buChar char="&gt;"/>
            </a:pPr>
            <a:r>
              <a:rPr lang="en-US" sz="1800" dirty="0">
                <a:solidFill>
                  <a:srgbClr val="004494"/>
                </a:solidFill>
              </a:rPr>
              <a:t>Outcome indicators focusing on both quantity and quality are preferred</a:t>
            </a:r>
            <a:endParaRPr lang="en-US" sz="1800" b="0" dirty="0">
              <a:solidFill>
                <a:srgbClr val="004494"/>
              </a:solidFill>
            </a:endParaRPr>
          </a:p>
          <a:p>
            <a:pPr marL="442913" lvl="1" indent="-360363">
              <a:spcBef>
                <a:spcPts val="1800"/>
              </a:spcBef>
              <a:spcAft>
                <a:spcPts val="0"/>
              </a:spcAft>
              <a:buClr>
                <a:schemeClr val="accent2"/>
              </a:buClr>
              <a:buFont typeface="Verdana" panose="020B0604030504040204" pitchFamily="34" charset="0"/>
              <a:buChar char="&gt;"/>
            </a:pPr>
            <a:r>
              <a:rPr lang="en-US" sz="1800" dirty="0">
                <a:solidFill>
                  <a:srgbClr val="004494"/>
                </a:solidFill>
              </a:rPr>
              <a:t>Feasibility of using outcome indicators depends on time lag and M&amp;E system (requires high quality statistical information system)</a:t>
            </a:r>
          </a:p>
          <a:p>
            <a:pPr marL="442913" lvl="1" indent="-360363">
              <a:spcBef>
                <a:spcPts val="1800"/>
              </a:spcBef>
              <a:spcAft>
                <a:spcPts val="0"/>
              </a:spcAft>
              <a:buClr>
                <a:schemeClr val="accent2"/>
              </a:buClr>
              <a:buFont typeface="Verdana" panose="020B0604030504040204" pitchFamily="34" charset="0"/>
              <a:buChar char="&gt;"/>
            </a:pPr>
            <a:r>
              <a:rPr lang="en-US" sz="1800" dirty="0">
                <a:solidFill>
                  <a:srgbClr val="004494"/>
                </a:solidFill>
              </a:rPr>
              <a:t>Using input, process and output indicators may be appropriate</a:t>
            </a:r>
            <a:endParaRPr lang="fr-BE" sz="1800" b="0" dirty="0">
              <a:solidFill>
                <a:srgbClr val="004494"/>
              </a:solidFill>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17</a:t>
            </a:fld>
            <a:endParaRPr lang="fr-BE" sz="1100" b="1">
              <a:solidFill>
                <a:schemeClr val="bg1"/>
              </a:solidFill>
              <a:latin typeface="+mn-lt"/>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342000" y="1071546"/>
            <a:ext cx="8460000" cy="773278"/>
          </a:xfrm>
        </p:spPr>
        <p:txBody>
          <a:bodyPr/>
          <a:lstStyle/>
          <a:p>
            <a:pPr marL="0"/>
            <a:r>
              <a:rPr lang="en-US" sz="2400" cap="all" dirty="0">
                <a:solidFill>
                  <a:srgbClr val="004494"/>
                </a:solidFill>
                <a:latin typeface="+mn-lt"/>
              </a:rPr>
              <a:t>VT disbursement indicators (2)</a:t>
            </a:r>
            <a:endParaRPr lang="fr-BE" sz="2400" cap="all" dirty="0">
              <a:solidFill>
                <a:srgbClr val="004494"/>
              </a:solidFill>
              <a:latin typeface="+mn-lt"/>
            </a:endParaRPr>
          </a:p>
        </p:txBody>
      </p:sp>
    </p:spTree>
    <p:extLst>
      <p:ext uri="{BB962C8B-B14F-4D97-AF65-F5344CB8AC3E}">
        <p14:creationId xmlns:p14="http://schemas.microsoft.com/office/powerpoint/2010/main" val="32797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18</a:t>
            </a:fld>
            <a:endParaRPr lang="fr-BE" sz="1100" b="1">
              <a:solidFill>
                <a:schemeClr val="bg1"/>
              </a:solidFill>
              <a:latin typeface="+mn-lt"/>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342000" y="1124744"/>
            <a:ext cx="8460000" cy="773278"/>
          </a:xfrm>
        </p:spPr>
        <p:txBody>
          <a:bodyPr/>
          <a:lstStyle/>
          <a:p>
            <a:pPr marL="0"/>
            <a:r>
              <a:rPr lang="en-US" sz="2400" cap="all" dirty="0">
                <a:solidFill>
                  <a:srgbClr val="004494"/>
                </a:solidFill>
                <a:latin typeface="+mn-lt"/>
              </a:rPr>
              <a:t>Indicator Documentation Sheet</a:t>
            </a:r>
            <a:endParaRPr lang="fr-BE" sz="2400" cap="all" dirty="0">
              <a:solidFill>
                <a:srgbClr val="004494"/>
              </a:solidFill>
              <a:latin typeface="+mn-lt"/>
            </a:endParaRPr>
          </a:p>
        </p:txBody>
      </p:sp>
      <p:graphicFrame>
        <p:nvGraphicFramePr>
          <p:cNvPr id="9" name="Table 1">
            <a:extLst>
              <a:ext uri="{FF2B5EF4-FFF2-40B4-BE49-F238E27FC236}">
                <a16:creationId xmlns:a16="http://schemas.microsoft.com/office/drawing/2014/main" id="{6FB5F66E-5943-4FEE-9202-4A0BBA0FC0D7}"/>
              </a:ext>
            </a:extLst>
          </p:cNvPr>
          <p:cNvGraphicFramePr>
            <a:graphicFrameLocks noGrp="1"/>
          </p:cNvGraphicFramePr>
          <p:nvPr>
            <p:extLst>
              <p:ext uri="{D42A27DB-BD31-4B8C-83A1-F6EECF244321}">
                <p14:modId xmlns:p14="http://schemas.microsoft.com/office/powerpoint/2010/main" val="293952387"/>
              </p:ext>
            </p:extLst>
          </p:nvPr>
        </p:nvGraphicFramePr>
        <p:xfrm>
          <a:off x="179512" y="1761835"/>
          <a:ext cx="8784976" cy="4740008"/>
        </p:xfrm>
        <a:graphic>
          <a:graphicData uri="http://schemas.openxmlformats.org/drawingml/2006/table">
            <a:tbl>
              <a:tblPr firstRow="1" firstCol="1" bandRow="1">
                <a:tableStyleId>{5C22544A-7EE6-4342-B048-85BDC9FD1C3A}</a:tableStyleId>
              </a:tblPr>
              <a:tblGrid>
                <a:gridCol w="2515938">
                  <a:extLst>
                    <a:ext uri="{9D8B030D-6E8A-4147-A177-3AD203B41FA5}">
                      <a16:colId xmlns:a16="http://schemas.microsoft.com/office/drawing/2014/main" val="20000"/>
                    </a:ext>
                  </a:extLst>
                </a:gridCol>
                <a:gridCol w="6269038">
                  <a:extLst>
                    <a:ext uri="{9D8B030D-6E8A-4147-A177-3AD203B41FA5}">
                      <a16:colId xmlns:a16="http://schemas.microsoft.com/office/drawing/2014/main" val="20001"/>
                    </a:ext>
                  </a:extLst>
                </a:gridCol>
              </a:tblGrid>
              <a:tr h="320548">
                <a:tc>
                  <a:txBody>
                    <a:bodyPr/>
                    <a:lstStyle/>
                    <a:p>
                      <a:pPr algn="just">
                        <a:spcBef>
                          <a:spcPts val="300"/>
                        </a:spcBef>
                        <a:spcAft>
                          <a:spcPts val="300"/>
                        </a:spcAft>
                      </a:pPr>
                      <a:r>
                        <a:rPr lang="fr-BE" sz="1050" u="none" baseline="0" dirty="0">
                          <a:ln>
                            <a:noFill/>
                          </a:ln>
                          <a:solidFill>
                            <a:schemeClr val="bg1">
                              <a:lumMod val="95000"/>
                            </a:schemeClr>
                          </a:solidFill>
                          <a:effectLst/>
                        </a:rPr>
                        <a:t>INDICATOR no X</a:t>
                      </a:r>
                      <a:endParaRPr lang="fr-BE" sz="1100" u="none" baseline="0" dirty="0">
                        <a:ln>
                          <a:noFill/>
                        </a:ln>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571" marR="46571" marT="0" marB="0" anchor="ctr">
                    <a:solidFill>
                      <a:srgbClr val="2D2D8A"/>
                    </a:solidFill>
                  </a:tcPr>
                </a:tc>
                <a:tc>
                  <a:txBody>
                    <a:bodyPr/>
                    <a:lstStyle/>
                    <a:p>
                      <a:pPr algn="just">
                        <a:spcBef>
                          <a:spcPts val="300"/>
                        </a:spcBef>
                        <a:spcAft>
                          <a:spcPts val="300"/>
                        </a:spcAft>
                      </a:pPr>
                      <a:r>
                        <a:rPr lang="fr-BE" sz="1000" u="none" baseline="0" dirty="0">
                          <a:ln>
                            <a:noFill/>
                          </a:ln>
                          <a:solidFill>
                            <a:schemeClr val="bg1">
                              <a:lumMod val="95000"/>
                            </a:schemeClr>
                          </a:solidFill>
                          <a:effectLst/>
                        </a:rPr>
                        <a:t>TITLE</a:t>
                      </a:r>
                      <a:endParaRPr lang="fr-BE" sz="1050" u="none" baseline="0" dirty="0">
                        <a:ln>
                          <a:noFill/>
                        </a:ln>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571" marR="46571" marT="0" marB="0" anchor="ctr">
                    <a:solidFill>
                      <a:srgbClr val="2D2D8A"/>
                    </a:solidFill>
                  </a:tcPr>
                </a:tc>
                <a:extLst>
                  <a:ext uri="{0D108BD9-81ED-4DB2-BD59-A6C34878D82A}">
                    <a16:rowId xmlns:a16="http://schemas.microsoft.com/office/drawing/2014/main" val="10000"/>
                  </a:ext>
                </a:extLst>
              </a:tr>
              <a:tr h="256440">
                <a:tc>
                  <a:txBody>
                    <a:bodyPr/>
                    <a:lstStyle/>
                    <a:p>
                      <a:pPr marL="0" algn="just" defTabSz="457200" rtl="0" eaLnBrk="1" latinLnBrk="0" hangingPunct="1">
                        <a:spcBef>
                          <a:spcPts val="300"/>
                        </a:spcBef>
                        <a:spcAft>
                          <a:spcPts val="300"/>
                        </a:spcAft>
                      </a:pPr>
                      <a:r>
                        <a:rPr lang="en-GB" sz="1050" b="1" kern="1200" dirty="0">
                          <a:ln>
                            <a:noFill/>
                          </a:ln>
                          <a:solidFill>
                            <a:schemeClr val="bg1">
                              <a:lumMod val="95000"/>
                            </a:schemeClr>
                          </a:solidFill>
                          <a:effectLst/>
                          <a:latin typeface="+mn-lt"/>
                          <a:ea typeface="+mn-ea"/>
                          <a:cs typeface="+mn-cs"/>
                        </a:rPr>
                        <a:t>Policy</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Reference to the partner country's policy</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01"/>
                  </a:ext>
                </a:extLst>
              </a:tr>
              <a:tr h="242192">
                <a:tc>
                  <a:txBody>
                    <a:bodyPr/>
                    <a:lstStyle/>
                    <a:p>
                      <a:pPr marL="0" algn="just" defTabSz="457200" rtl="0" eaLnBrk="1" latinLnBrk="0" hangingPunct="1">
                        <a:spcBef>
                          <a:spcPts val="300"/>
                        </a:spcBef>
                        <a:spcAft>
                          <a:spcPts val="300"/>
                        </a:spcAft>
                      </a:pPr>
                      <a:r>
                        <a:rPr lang="en-GB" sz="1050" b="1" kern="1200" dirty="0">
                          <a:ln>
                            <a:noFill/>
                          </a:ln>
                          <a:solidFill>
                            <a:schemeClr val="bg1">
                              <a:lumMod val="95000"/>
                            </a:schemeClr>
                          </a:solidFill>
                          <a:effectLst/>
                          <a:latin typeface="+mn-lt"/>
                          <a:ea typeface="+mn-ea"/>
                          <a:cs typeface="+mn-cs"/>
                        </a:rPr>
                        <a:t>Objective</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Reference to the relevant objective within the policy</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02"/>
                  </a:ext>
                </a:extLst>
              </a:tr>
              <a:tr h="263554">
                <a:tc>
                  <a:txBody>
                    <a:bodyPr/>
                    <a:lstStyle/>
                    <a:p>
                      <a:pPr marL="0" algn="just" defTabSz="457200" rtl="0" eaLnBrk="1" latinLnBrk="0" hangingPunct="1">
                        <a:spcBef>
                          <a:spcPts val="300"/>
                        </a:spcBef>
                        <a:spcAft>
                          <a:spcPts val="300"/>
                        </a:spcAft>
                      </a:pPr>
                      <a:r>
                        <a:rPr lang="en-GB" sz="1050" b="1" kern="1200" dirty="0">
                          <a:ln>
                            <a:noFill/>
                          </a:ln>
                          <a:solidFill>
                            <a:schemeClr val="bg1">
                              <a:lumMod val="95000"/>
                            </a:schemeClr>
                          </a:solidFill>
                          <a:effectLst/>
                          <a:latin typeface="+mn-lt"/>
                          <a:ea typeface="+mn-ea"/>
                          <a:cs typeface="+mn-cs"/>
                        </a:rPr>
                        <a:t>Department</a:t>
                      </a:r>
                      <a:r>
                        <a:rPr lang="fr-BE" sz="1050" b="1" kern="1200" dirty="0">
                          <a:ln>
                            <a:noFill/>
                          </a:ln>
                          <a:solidFill>
                            <a:schemeClr val="bg1">
                              <a:lumMod val="95000"/>
                            </a:schemeClr>
                          </a:solidFill>
                          <a:effectLst/>
                          <a:latin typeface="+mn-lt"/>
                          <a:ea typeface="+mn-ea"/>
                          <a:cs typeface="+mn-cs"/>
                        </a:rPr>
                        <a:t> </a:t>
                      </a: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Department making use of this indicator within this policy</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03"/>
                  </a:ext>
                </a:extLst>
              </a:tr>
              <a:tr h="263575">
                <a:tc>
                  <a:txBody>
                    <a:bodyPr/>
                    <a:lstStyle/>
                    <a:p>
                      <a:pPr marL="0" algn="just" defTabSz="457200" rtl="0" eaLnBrk="1" latinLnBrk="0" hangingPunct="1">
                        <a:spcBef>
                          <a:spcPts val="300"/>
                        </a:spcBef>
                        <a:spcAft>
                          <a:spcPts val="300"/>
                        </a:spcAft>
                      </a:pPr>
                      <a:r>
                        <a:rPr lang="en-GB" sz="1050" b="1" kern="1200" dirty="0">
                          <a:ln>
                            <a:noFill/>
                          </a:ln>
                          <a:solidFill>
                            <a:schemeClr val="bg1">
                              <a:lumMod val="95000"/>
                            </a:schemeClr>
                          </a:solidFill>
                          <a:effectLst/>
                          <a:latin typeface="+mn-lt"/>
                          <a:ea typeface="+mn-ea"/>
                          <a:cs typeface="+mn-cs"/>
                        </a:rPr>
                        <a:t>Indicator type</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Process / input / output / outcome</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04"/>
                  </a:ext>
                </a:extLst>
              </a:tr>
              <a:tr h="192330">
                <a:tc>
                  <a:txBody>
                    <a:bodyPr/>
                    <a:lstStyle/>
                    <a:p>
                      <a:pPr algn="just">
                        <a:spcBef>
                          <a:spcPts val="300"/>
                        </a:spcBef>
                        <a:spcAft>
                          <a:spcPts val="300"/>
                        </a:spcAft>
                      </a:pPr>
                      <a:r>
                        <a:rPr lang="en-GB" sz="1050" b="1" kern="1200" dirty="0">
                          <a:ln>
                            <a:noFill/>
                          </a:ln>
                          <a:solidFill>
                            <a:schemeClr val="bg1">
                              <a:lumMod val="95000"/>
                            </a:schemeClr>
                          </a:solidFill>
                          <a:effectLst/>
                          <a:latin typeface="+mn-lt"/>
                          <a:ea typeface="+mn-ea"/>
                          <a:cs typeface="+mn-cs"/>
                        </a:rPr>
                        <a:t>Measurement unit</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e.g. %, national currency, km and other units</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05"/>
                  </a:ext>
                </a:extLst>
              </a:tr>
              <a:tr h="236603">
                <a:tc>
                  <a:txBody>
                    <a:bodyPr/>
                    <a:lstStyle/>
                    <a:p>
                      <a:pPr algn="just">
                        <a:spcBef>
                          <a:spcPts val="300"/>
                        </a:spcBef>
                        <a:spcAft>
                          <a:spcPts val="300"/>
                        </a:spcAft>
                      </a:pPr>
                      <a:r>
                        <a:rPr lang="en-GB" sz="1050" b="1" kern="1200" dirty="0">
                          <a:ln>
                            <a:noFill/>
                          </a:ln>
                          <a:solidFill>
                            <a:schemeClr val="bg1">
                              <a:lumMod val="95000"/>
                            </a:schemeClr>
                          </a:solidFill>
                          <a:effectLst/>
                          <a:latin typeface="+mn-lt"/>
                          <a:ea typeface="+mn-ea"/>
                          <a:cs typeface="+mn-cs"/>
                        </a:rPr>
                        <a:t>Calculation method</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Exact formula (e.g. numerator and denominator for a ratio)</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06"/>
                  </a:ext>
                </a:extLst>
              </a:tr>
              <a:tr h="236603">
                <a:tc>
                  <a:txBody>
                    <a:bodyPr/>
                    <a:lstStyle/>
                    <a:p>
                      <a:pPr algn="just">
                        <a:spcBef>
                          <a:spcPts val="300"/>
                        </a:spcBef>
                        <a:spcAft>
                          <a:spcPts val="300"/>
                        </a:spcAft>
                      </a:pPr>
                      <a:r>
                        <a:rPr lang="en-GB" sz="1050" b="1" kern="1200" dirty="0">
                          <a:ln>
                            <a:noFill/>
                          </a:ln>
                          <a:solidFill>
                            <a:schemeClr val="bg1">
                              <a:lumMod val="95000"/>
                            </a:schemeClr>
                          </a:solidFill>
                          <a:effectLst/>
                          <a:latin typeface="+mn-lt"/>
                          <a:ea typeface="+mn-ea"/>
                          <a:cs typeface="+mn-cs"/>
                        </a:rPr>
                        <a:t>Disaggregation </a:t>
                      </a:r>
                      <a:r>
                        <a:rPr lang="fr-BE" sz="1050" b="1" kern="1200" dirty="0">
                          <a:ln>
                            <a:noFill/>
                          </a:ln>
                          <a:solidFill>
                            <a:schemeClr val="bg1">
                              <a:lumMod val="95000"/>
                            </a:schemeClr>
                          </a:solidFill>
                          <a:effectLst/>
                          <a:latin typeface="+mn-lt"/>
                          <a:ea typeface="+mn-ea"/>
                          <a:cs typeface="+mn-cs"/>
                        </a:rPr>
                        <a:t> </a:t>
                      </a: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e.g. by sex, geographic area or population groups</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07"/>
                  </a:ext>
                </a:extLst>
              </a:tr>
              <a:tr h="252480">
                <a:tc>
                  <a:txBody>
                    <a:bodyPr/>
                    <a:lstStyle/>
                    <a:p>
                      <a:pPr algn="just">
                        <a:spcBef>
                          <a:spcPts val="300"/>
                        </a:spcBef>
                        <a:spcAft>
                          <a:spcPts val="300"/>
                        </a:spcAft>
                      </a:pPr>
                      <a:r>
                        <a:rPr lang="en-GB" sz="1050" b="1" kern="1200" dirty="0">
                          <a:ln>
                            <a:noFill/>
                          </a:ln>
                          <a:solidFill>
                            <a:schemeClr val="bg1">
                              <a:lumMod val="95000"/>
                            </a:schemeClr>
                          </a:solidFill>
                          <a:effectLst/>
                          <a:latin typeface="+mn-lt"/>
                          <a:ea typeface="+mn-ea"/>
                          <a:cs typeface="+mn-cs"/>
                        </a:rPr>
                        <a:t>Data collection method</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e.g. administrative collection or survey</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08"/>
                  </a:ext>
                </a:extLst>
              </a:tr>
              <a:tr h="236603">
                <a:tc>
                  <a:txBody>
                    <a:bodyPr/>
                    <a:lstStyle/>
                    <a:p>
                      <a:pPr algn="just">
                        <a:spcBef>
                          <a:spcPts val="300"/>
                        </a:spcBef>
                        <a:spcAft>
                          <a:spcPts val="300"/>
                        </a:spcAft>
                      </a:pPr>
                      <a:r>
                        <a:rPr lang="en-GB" sz="1050" b="1" kern="1200" dirty="0">
                          <a:ln>
                            <a:noFill/>
                          </a:ln>
                          <a:solidFill>
                            <a:schemeClr val="bg1">
                              <a:lumMod val="95000"/>
                            </a:schemeClr>
                          </a:solidFill>
                          <a:effectLst/>
                          <a:latin typeface="+mn-lt"/>
                          <a:ea typeface="+mn-ea"/>
                          <a:cs typeface="+mn-cs"/>
                        </a:rPr>
                        <a:t>Measurement periodicity</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e.g. monthly, annual or every 3 years</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09"/>
                  </a:ext>
                </a:extLst>
              </a:tr>
              <a:tr h="252480">
                <a:tc>
                  <a:txBody>
                    <a:bodyPr/>
                    <a:lstStyle/>
                    <a:p>
                      <a:pPr marL="0" algn="just" defTabSz="457200" rtl="0" eaLnBrk="1" latinLnBrk="0" hangingPunct="1">
                        <a:spcBef>
                          <a:spcPts val="300"/>
                        </a:spcBef>
                        <a:spcAft>
                          <a:spcPts val="300"/>
                        </a:spcAft>
                      </a:pPr>
                      <a:r>
                        <a:rPr lang="en-GB" sz="1050" b="1" kern="1200" dirty="0">
                          <a:ln>
                            <a:noFill/>
                          </a:ln>
                          <a:solidFill>
                            <a:schemeClr val="bg1">
                              <a:lumMod val="95000"/>
                            </a:schemeClr>
                          </a:solidFill>
                          <a:effectLst/>
                          <a:latin typeface="+mn-lt"/>
                          <a:ea typeface="+mn-ea"/>
                          <a:cs typeface="+mn-cs"/>
                        </a:rPr>
                        <a:t>Department responsible</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Department(s) in charge of data collection, processing and publication</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10"/>
                  </a:ext>
                </a:extLst>
              </a:tr>
              <a:tr h="236603">
                <a:tc>
                  <a:txBody>
                    <a:bodyPr/>
                    <a:lstStyle/>
                    <a:p>
                      <a:pPr marL="0" algn="just" defTabSz="457200" rtl="0" eaLnBrk="1" latinLnBrk="0" hangingPunct="1">
                        <a:spcBef>
                          <a:spcPts val="300"/>
                        </a:spcBef>
                        <a:spcAft>
                          <a:spcPts val="300"/>
                        </a:spcAft>
                      </a:pPr>
                      <a:r>
                        <a:rPr lang="en-GB" sz="1050" b="1" kern="1200" dirty="0">
                          <a:ln>
                            <a:noFill/>
                          </a:ln>
                          <a:solidFill>
                            <a:schemeClr val="bg1">
                              <a:lumMod val="95000"/>
                            </a:schemeClr>
                          </a:solidFill>
                          <a:effectLst/>
                          <a:latin typeface="+mn-lt"/>
                          <a:ea typeface="+mn-ea"/>
                          <a:cs typeface="+mn-cs"/>
                        </a:rPr>
                        <a:t>Delivery date</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Timeline for the publication of data and related documentation</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11"/>
                  </a:ext>
                </a:extLst>
              </a:tr>
              <a:tr h="439471">
                <a:tc>
                  <a:txBody>
                    <a:bodyPr/>
                    <a:lstStyle/>
                    <a:p>
                      <a:pPr marL="0" algn="just" defTabSz="457200" rtl="0" eaLnBrk="1" latinLnBrk="0" hangingPunct="1">
                        <a:spcBef>
                          <a:spcPts val="300"/>
                        </a:spcBef>
                        <a:spcAft>
                          <a:spcPts val="300"/>
                        </a:spcAft>
                      </a:pPr>
                      <a:r>
                        <a:rPr lang="en-GB" sz="1050" b="1" kern="1200" dirty="0">
                          <a:ln>
                            <a:noFill/>
                          </a:ln>
                          <a:solidFill>
                            <a:schemeClr val="bg1">
                              <a:lumMod val="95000"/>
                            </a:schemeClr>
                          </a:solidFill>
                          <a:effectLst/>
                          <a:latin typeface="+mn-lt"/>
                          <a:ea typeface="+mn-ea"/>
                          <a:cs typeface="+mn-cs"/>
                        </a:rPr>
                        <a:t>Limitations and bias</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Methodological weaknesses, statistical features (e.g. precision; confidence interval; expected coverage or completeness) or, in case of a proxy, the bias with regard to the desired indicator</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12"/>
                  </a:ext>
                </a:extLst>
              </a:tr>
              <a:tr h="354782">
                <a:tc>
                  <a:txBody>
                    <a:bodyPr/>
                    <a:lstStyle/>
                    <a:p>
                      <a:pPr marL="0" algn="just" defTabSz="457200" rtl="0" eaLnBrk="1" latinLnBrk="0" hangingPunct="1">
                        <a:spcBef>
                          <a:spcPts val="300"/>
                        </a:spcBef>
                        <a:spcAft>
                          <a:spcPts val="300"/>
                        </a:spcAft>
                      </a:pPr>
                      <a:r>
                        <a:rPr lang="en-GB" sz="1050" b="1" kern="1200" dirty="0">
                          <a:ln>
                            <a:noFill/>
                          </a:ln>
                          <a:solidFill>
                            <a:schemeClr val="bg1">
                              <a:lumMod val="95000"/>
                            </a:schemeClr>
                          </a:solidFill>
                          <a:effectLst/>
                          <a:latin typeface="+mn-lt"/>
                          <a:ea typeface="+mn-ea"/>
                          <a:cs typeface="+mn-cs"/>
                        </a:rPr>
                        <a:t>Means of interpretation</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Significance in relation to the policy – what is actually measured? What can other indicators tell in connection with this indicator?</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13"/>
                  </a:ext>
                </a:extLst>
              </a:tr>
              <a:tr h="450784">
                <a:tc>
                  <a:txBody>
                    <a:bodyPr/>
                    <a:lstStyle/>
                    <a:p>
                      <a:pPr marL="0" algn="just" defTabSz="457200" rtl="0" eaLnBrk="1" latinLnBrk="0" hangingPunct="1">
                        <a:spcBef>
                          <a:spcPts val="300"/>
                        </a:spcBef>
                        <a:spcAft>
                          <a:spcPts val="300"/>
                        </a:spcAft>
                      </a:pPr>
                      <a:r>
                        <a:rPr lang="en-GB" sz="1050" b="1" kern="1200" dirty="0">
                          <a:ln>
                            <a:noFill/>
                          </a:ln>
                          <a:solidFill>
                            <a:schemeClr val="bg1">
                              <a:lumMod val="95000"/>
                            </a:schemeClr>
                          </a:solidFill>
                          <a:effectLst/>
                          <a:latin typeface="+mn-lt"/>
                          <a:ea typeface="+mn-ea"/>
                          <a:cs typeface="+mn-cs"/>
                        </a:rPr>
                        <a:t>Change in methodology</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State whether the department responsible for the production of the indicator intends to change the calculation or data collection method.</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14"/>
                  </a:ext>
                </a:extLst>
              </a:tr>
              <a:tr h="252480">
                <a:tc>
                  <a:txBody>
                    <a:bodyPr/>
                    <a:lstStyle/>
                    <a:p>
                      <a:pPr algn="just">
                        <a:spcBef>
                          <a:spcPts val="300"/>
                        </a:spcBef>
                        <a:spcAft>
                          <a:spcPts val="300"/>
                        </a:spcAft>
                      </a:pPr>
                      <a:r>
                        <a:rPr lang="en-GB" sz="1050" b="1" kern="1200" dirty="0">
                          <a:ln>
                            <a:noFill/>
                          </a:ln>
                          <a:solidFill>
                            <a:schemeClr val="bg1">
                              <a:lumMod val="95000"/>
                            </a:schemeClr>
                          </a:solidFill>
                          <a:effectLst/>
                          <a:latin typeface="+mn-lt"/>
                          <a:ea typeface="+mn-ea"/>
                          <a:cs typeface="+mn-cs"/>
                        </a:rPr>
                        <a:t>Baseline</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Year &amp; value (or state of play for process indicators)</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15"/>
                  </a:ext>
                </a:extLst>
              </a:tr>
              <a:tr h="252480">
                <a:tc>
                  <a:txBody>
                    <a:bodyPr/>
                    <a:lstStyle/>
                    <a:p>
                      <a:pPr algn="just">
                        <a:spcBef>
                          <a:spcPts val="300"/>
                        </a:spcBef>
                        <a:spcAft>
                          <a:spcPts val="300"/>
                        </a:spcAft>
                      </a:pPr>
                      <a:r>
                        <a:rPr lang="en-GB" sz="1050" b="1" kern="1200" dirty="0">
                          <a:ln>
                            <a:noFill/>
                          </a:ln>
                          <a:solidFill>
                            <a:schemeClr val="bg1">
                              <a:lumMod val="95000"/>
                            </a:schemeClr>
                          </a:solidFill>
                          <a:effectLst/>
                          <a:latin typeface="+mn-lt"/>
                          <a:ea typeface="+mn-ea"/>
                          <a:cs typeface="+mn-cs"/>
                        </a:rPr>
                        <a:t>Targets</a:t>
                      </a:r>
                      <a:endParaRPr lang="fr-BE" sz="1050" b="1" kern="1200" dirty="0">
                        <a:ln>
                          <a:noFill/>
                        </a:ln>
                        <a:solidFill>
                          <a:schemeClr val="bg1">
                            <a:lumMod val="95000"/>
                          </a:schemeClr>
                        </a:solidFill>
                        <a:effectLst/>
                        <a:latin typeface="+mn-lt"/>
                        <a:ea typeface="+mn-ea"/>
                        <a:cs typeface="+mn-cs"/>
                      </a:endParaRPr>
                    </a:p>
                  </a:txBody>
                  <a:tcPr marL="46571" marR="46571" marT="0" marB="0" anchor="ctr">
                    <a:solidFill>
                      <a:srgbClr val="2D2D8A"/>
                    </a:solidFill>
                  </a:tcPr>
                </a:tc>
                <a:tc>
                  <a:txBody>
                    <a:bodyPr/>
                    <a:lstStyle/>
                    <a:p>
                      <a:pPr algn="just">
                        <a:spcBef>
                          <a:spcPts val="300"/>
                        </a:spcBef>
                        <a:spcAft>
                          <a:spcPts val="300"/>
                        </a:spcAft>
                      </a:pPr>
                      <a:r>
                        <a:rPr lang="en-GB" sz="1000" kern="1200" dirty="0">
                          <a:ln>
                            <a:noFill/>
                          </a:ln>
                          <a:solidFill>
                            <a:schemeClr val="tx1">
                              <a:lumMod val="75000"/>
                              <a:lumOff val="25000"/>
                            </a:schemeClr>
                          </a:solidFill>
                          <a:effectLst/>
                          <a:latin typeface="+mn-lt"/>
                          <a:ea typeface="+mn-ea"/>
                          <a:cs typeface="+mn-cs"/>
                        </a:rPr>
                        <a:t>Years &amp; values (or expected progress for process indicators)</a:t>
                      </a:r>
                      <a:endParaRPr lang="fr-BE" sz="1000" kern="1200" dirty="0">
                        <a:ln>
                          <a:noFill/>
                        </a:ln>
                        <a:solidFill>
                          <a:schemeClr val="tx1">
                            <a:lumMod val="75000"/>
                            <a:lumOff val="25000"/>
                          </a:schemeClr>
                        </a:solidFill>
                        <a:effectLst/>
                        <a:latin typeface="+mn-lt"/>
                        <a:ea typeface="+mn-ea"/>
                        <a:cs typeface="+mn-cs"/>
                      </a:endParaRPr>
                    </a:p>
                  </a:txBody>
                  <a:tcPr marL="46571" marR="46571" marT="0" marB="0" anchor="ctr"/>
                </a:tc>
                <a:extLst>
                  <a:ext uri="{0D108BD9-81ED-4DB2-BD59-A6C34878D82A}">
                    <a16:rowId xmlns:a16="http://schemas.microsoft.com/office/drawing/2014/main" val="10016"/>
                  </a:ext>
                </a:extLst>
              </a:tr>
            </a:tbl>
          </a:graphicData>
        </a:graphic>
      </p:graphicFrame>
      <p:sp>
        <p:nvSpPr>
          <p:cNvPr id="12" name="TextBox 8">
            <a:extLst>
              <a:ext uri="{FF2B5EF4-FFF2-40B4-BE49-F238E27FC236}">
                <a16:creationId xmlns:a16="http://schemas.microsoft.com/office/drawing/2014/main" id="{FC1DC6B8-9AD6-4D44-943B-AC86DB747AD0}"/>
              </a:ext>
            </a:extLst>
          </p:cNvPr>
          <p:cNvSpPr txBox="1"/>
          <p:nvPr/>
        </p:nvSpPr>
        <p:spPr>
          <a:xfrm>
            <a:off x="179512" y="6557500"/>
            <a:ext cx="1257075" cy="276999"/>
          </a:xfrm>
          <a:prstGeom prst="rect">
            <a:avLst/>
          </a:prstGeom>
          <a:noFill/>
        </p:spPr>
        <p:txBody>
          <a:bodyPr wrap="none" rtlCol="0">
            <a:spAutoFit/>
          </a:bodyPr>
          <a:lstStyle/>
          <a:p>
            <a:r>
              <a:rPr lang="en-GB" b="1" i="1" dirty="0">
                <a:solidFill>
                  <a:schemeClr val="bg1">
                    <a:lumMod val="95000"/>
                  </a:schemeClr>
                </a:solidFill>
                <a:latin typeface="+mn-lt"/>
              </a:rPr>
              <a:t>See Annex </a:t>
            </a:r>
            <a:r>
              <a:rPr lang="fr-BE" b="1" i="1" dirty="0">
                <a:solidFill>
                  <a:schemeClr val="bg1">
                    <a:lumMod val="95000"/>
                  </a:schemeClr>
                </a:solidFill>
                <a:latin typeface="+mn-lt"/>
              </a:rPr>
              <a:t>8</a:t>
            </a:r>
          </a:p>
        </p:txBody>
      </p:sp>
    </p:spTree>
    <p:extLst>
      <p:ext uri="{BB962C8B-B14F-4D97-AF65-F5344CB8AC3E}">
        <p14:creationId xmlns:p14="http://schemas.microsoft.com/office/powerpoint/2010/main" val="353859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15562"/>
            <a:ext cx="8460000" cy="773278"/>
          </a:xfrm>
        </p:spPr>
        <p:txBody>
          <a:bodyPr/>
          <a:lstStyle/>
          <a:p>
            <a:pPr marL="0"/>
            <a:r>
              <a:rPr lang="fr-BE" sz="2800" cap="all" dirty="0" err="1">
                <a:solidFill>
                  <a:srgbClr val="004494"/>
                </a:solidFill>
                <a:latin typeface="+mn-lt"/>
              </a:rPr>
              <a:t>outline</a:t>
            </a:r>
            <a:r>
              <a:rPr lang="fr-BE" sz="2800" cap="all" dirty="0">
                <a:solidFill>
                  <a:srgbClr val="004494"/>
                </a:solidFill>
                <a:latin typeface="+mn-lt"/>
              </a:rPr>
              <a:t> Module 5</a:t>
            </a:r>
          </a:p>
        </p:txBody>
      </p:sp>
      <p:sp>
        <p:nvSpPr>
          <p:cNvPr id="45" name="Content Placeholder 2">
            <a:extLst>
              <a:ext uri="{FF2B5EF4-FFF2-40B4-BE49-F238E27FC236}">
                <a16:creationId xmlns:a16="http://schemas.microsoft.com/office/drawing/2014/main" id="{CB3C7777-2334-4391-9C62-3213EAF2C265}"/>
              </a:ext>
            </a:extLst>
          </p:cNvPr>
          <p:cNvSpPr>
            <a:spLocks noGrp="1"/>
          </p:cNvSpPr>
          <p:nvPr>
            <p:ph idx="1"/>
          </p:nvPr>
        </p:nvSpPr>
        <p:spPr>
          <a:xfrm>
            <a:off x="342000" y="2276872"/>
            <a:ext cx="8460000" cy="4752528"/>
          </a:xfrm>
        </p:spPr>
        <p:txBody>
          <a:bodyPr/>
          <a:lstStyle/>
          <a:p>
            <a:pPr marL="360363" indent="-360363">
              <a:spcBef>
                <a:spcPts val="1200"/>
              </a:spcBef>
              <a:spcAft>
                <a:spcPts val="1200"/>
              </a:spcAft>
              <a:buClrTx/>
              <a:buFontTx/>
              <a:buAutoNum type="arabicPeriod"/>
            </a:pPr>
            <a:r>
              <a:rPr lang="en-GB" sz="2000" i="0" dirty="0">
                <a:solidFill>
                  <a:srgbClr val="004494"/>
                </a:solidFill>
              </a:rPr>
              <a:t>Budget support design considerations </a:t>
            </a:r>
          </a:p>
          <a:p>
            <a:pPr marL="360363" indent="-360363">
              <a:spcBef>
                <a:spcPts val="1200"/>
              </a:spcBef>
              <a:spcAft>
                <a:spcPts val="1200"/>
              </a:spcAft>
              <a:buClrTx/>
              <a:buFontTx/>
              <a:buAutoNum type="arabicPeriod"/>
            </a:pPr>
            <a:r>
              <a:rPr lang="en-GB" sz="2000" i="0" dirty="0">
                <a:solidFill>
                  <a:srgbClr val="004494"/>
                </a:solidFill>
              </a:rPr>
              <a:t>Fixed and variable tranches</a:t>
            </a:r>
          </a:p>
          <a:p>
            <a:pPr marL="360363" indent="-360363">
              <a:spcBef>
                <a:spcPts val="1200"/>
              </a:spcBef>
              <a:spcAft>
                <a:spcPts val="1200"/>
              </a:spcAft>
              <a:buClrTx/>
              <a:buFontTx/>
              <a:buAutoNum type="arabicPeriod"/>
            </a:pPr>
            <a:r>
              <a:rPr lang="en-GB" sz="2000" i="0" dirty="0">
                <a:solidFill>
                  <a:srgbClr val="004494"/>
                </a:solidFill>
              </a:rPr>
              <a:t>Disbursement indicators</a:t>
            </a:r>
          </a:p>
          <a:p>
            <a:pPr marL="360363" indent="-360363">
              <a:spcBef>
                <a:spcPts val="1200"/>
              </a:spcBef>
              <a:spcAft>
                <a:spcPts val="1200"/>
              </a:spcAft>
              <a:buClrTx/>
              <a:buFontTx/>
              <a:buAutoNum type="arabicPeriod"/>
            </a:pPr>
            <a:r>
              <a:rPr lang="en-GB" sz="2000" b="1" i="0" cap="all" dirty="0">
                <a:solidFill>
                  <a:srgbClr val="C00000"/>
                </a:solidFill>
              </a:rPr>
              <a:t>Complementary measures</a:t>
            </a:r>
          </a:p>
          <a:p>
            <a:pPr marL="360363" indent="-360363">
              <a:spcBef>
                <a:spcPts val="1200"/>
              </a:spcBef>
              <a:spcAft>
                <a:spcPts val="1200"/>
              </a:spcAft>
              <a:buClrTx/>
              <a:buFontTx/>
              <a:buAutoNum type="arabicPeriod"/>
            </a:pPr>
            <a:r>
              <a:rPr lang="en-GB" sz="2000" i="0" dirty="0">
                <a:solidFill>
                  <a:srgbClr val="004494"/>
                </a:solidFill>
              </a:rPr>
              <a:t>Coordination mechanisms </a:t>
            </a:r>
          </a:p>
          <a:p>
            <a:pPr marL="360363" indent="-360363">
              <a:spcBef>
                <a:spcPts val="1200"/>
              </a:spcBef>
              <a:spcAft>
                <a:spcPts val="1200"/>
              </a:spcAft>
              <a:buClrTx/>
              <a:buFontTx/>
              <a:buAutoNum type="arabicPeriod"/>
            </a:pPr>
            <a:r>
              <a:rPr lang="en-GB" sz="2000" i="0" dirty="0">
                <a:solidFill>
                  <a:srgbClr val="004494"/>
                </a:solidFill>
              </a:rPr>
              <a:t>Communication and visibility</a:t>
            </a:r>
          </a:p>
        </p:txBody>
      </p:sp>
      <p:sp>
        <p:nvSpPr>
          <p:cNvPr id="48" name="Espace réservé du numéro de diapositive 9">
            <a:extLst>
              <a:ext uri="{FF2B5EF4-FFF2-40B4-BE49-F238E27FC236}">
                <a16:creationId xmlns:a16="http://schemas.microsoft.com/office/drawing/2014/main" id="{9E6C56E6-8C19-415C-8560-1960B8183805}"/>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19</a:t>
            </a:fld>
            <a:endParaRPr lang="fr-BE" sz="1100" b="1">
              <a:solidFill>
                <a:schemeClr val="bg1"/>
              </a:solidFill>
              <a:latin typeface="+mn-lt"/>
            </a:endParaRPr>
          </a:p>
        </p:txBody>
      </p:sp>
    </p:spTree>
    <p:extLst>
      <p:ext uri="{BB962C8B-B14F-4D97-AF65-F5344CB8AC3E}">
        <p14:creationId xmlns:p14="http://schemas.microsoft.com/office/powerpoint/2010/main" val="224907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15562"/>
            <a:ext cx="8460000" cy="773278"/>
          </a:xfrm>
        </p:spPr>
        <p:txBody>
          <a:bodyPr/>
          <a:lstStyle/>
          <a:p>
            <a:pPr marL="0"/>
            <a:r>
              <a:rPr lang="fr-BE" sz="2800" cap="all" dirty="0" err="1">
                <a:solidFill>
                  <a:srgbClr val="004494"/>
                </a:solidFill>
                <a:latin typeface="+mn-lt"/>
              </a:rPr>
              <a:t>outline</a:t>
            </a:r>
            <a:r>
              <a:rPr lang="fr-BE" sz="2800" cap="all" dirty="0">
                <a:solidFill>
                  <a:srgbClr val="004494"/>
                </a:solidFill>
                <a:latin typeface="+mn-lt"/>
              </a:rPr>
              <a:t> Module 5</a:t>
            </a:r>
          </a:p>
        </p:txBody>
      </p:sp>
      <p:sp>
        <p:nvSpPr>
          <p:cNvPr id="45" name="Content Placeholder 2">
            <a:extLst>
              <a:ext uri="{FF2B5EF4-FFF2-40B4-BE49-F238E27FC236}">
                <a16:creationId xmlns:a16="http://schemas.microsoft.com/office/drawing/2014/main" id="{CB3C7777-2334-4391-9C62-3213EAF2C265}"/>
              </a:ext>
            </a:extLst>
          </p:cNvPr>
          <p:cNvSpPr>
            <a:spLocks noGrp="1"/>
          </p:cNvSpPr>
          <p:nvPr>
            <p:ph idx="1"/>
          </p:nvPr>
        </p:nvSpPr>
        <p:spPr>
          <a:xfrm>
            <a:off x="342000" y="2276872"/>
            <a:ext cx="8460000" cy="4752528"/>
          </a:xfrm>
        </p:spPr>
        <p:txBody>
          <a:bodyPr/>
          <a:lstStyle/>
          <a:p>
            <a:pPr marL="360363" indent="-360363">
              <a:spcBef>
                <a:spcPts val="1200"/>
              </a:spcBef>
              <a:spcAft>
                <a:spcPts val="1200"/>
              </a:spcAft>
              <a:buClrTx/>
              <a:buFontTx/>
              <a:buAutoNum type="arabicPeriod"/>
            </a:pPr>
            <a:r>
              <a:rPr lang="en-GB" sz="2000" b="1" i="0" cap="all" dirty="0">
                <a:solidFill>
                  <a:srgbClr val="C00000"/>
                </a:solidFill>
              </a:rPr>
              <a:t>Budget support design considerations </a:t>
            </a:r>
          </a:p>
          <a:p>
            <a:pPr marL="360363" indent="-360363">
              <a:spcBef>
                <a:spcPts val="1200"/>
              </a:spcBef>
              <a:spcAft>
                <a:spcPts val="1200"/>
              </a:spcAft>
              <a:buClrTx/>
              <a:buFontTx/>
              <a:buAutoNum type="arabicPeriod"/>
            </a:pPr>
            <a:r>
              <a:rPr lang="en-GB" sz="2000" i="0" dirty="0">
                <a:solidFill>
                  <a:srgbClr val="004494"/>
                </a:solidFill>
              </a:rPr>
              <a:t>Fixed and variable tranches</a:t>
            </a:r>
          </a:p>
          <a:p>
            <a:pPr marL="360363" indent="-360363">
              <a:spcBef>
                <a:spcPts val="1200"/>
              </a:spcBef>
              <a:spcAft>
                <a:spcPts val="1200"/>
              </a:spcAft>
              <a:buClrTx/>
              <a:buFontTx/>
              <a:buAutoNum type="arabicPeriod"/>
            </a:pPr>
            <a:r>
              <a:rPr lang="en-GB" sz="2000" i="0" dirty="0">
                <a:solidFill>
                  <a:srgbClr val="004494"/>
                </a:solidFill>
              </a:rPr>
              <a:t>Disbursement indicators</a:t>
            </a:r>
          </a:p>
          <a:p>
            <a:pPr marL="360363" indent="-360363">
              <a:spcBef>
                <a:spcPts val="1200"/>
              </a:spcBef>
              <a:spcAft>
                <a:spcPts val="1200"/>
              </a:spcAft>
              <a:buClrTx/>
              <a:buFontTx/>
              <a:buAutoNum type="arabicPeriod"/>
            </a:pPr>
            <a:r>
              <a:rPr lang="en-GB" sz="2000" i="0" dirty="0">
                <a:solidFill>
                  <a:srgbClr val="004494"/>
                </a:solidFill>
              </a:rPr>
              <a:t>Complementary measures</a:t>
            </a:r>
          </a:p>
          <a:p>
            <a:pPr marL="360363" indent="-360363">
              <a:spcBef>
                <a:spcPts val="1200"/>
              </a:spcBef>
              <a:spcAft>
                <a:spcPts val="1200"/>
              </a:spcAft>
              <a:buClrTx/>
              <a:buFontTx/>
              <a:buAutoNum type="arabicPeriod"/>
            </a:pPr>
            <a:r>
              <a:rPr lang="en-GB" sz="2000" i="0" dirty="0">
                <a:solidFill>
                  <a:srgbClr val="004494"/>
                </a:solidFill>
              </a:rPr>
              <a:t>Coordination mechanisms </a:t>
            </a:r>
          </a:p>
          <a:p>
            <a:pPr marL="360363" indent="-360363">
              <a:spcBef>
                <a:spcPts val="1200"/>
              </a:spcBef>
              <a:spcAft>
                <a:spcPts val="1200"/>
              </a:spcAft>
              <a:buClrTx/>
              <a:buFontTx/>
              <a:buAutoNum type="arabicPeriod"/>
            </a:pPr>
            <a:r>
              <a:rPr lang="en-GB" sz="2000" i="0" dirty="0">
                <a:solidFill>
                  <a:srgbClr val="004494"/>
                </a:solidFill>
              </a:rPr>
              <a:t>Communication and visibility</a:t>
            </a:r>
          </a:p>
        </p:txBody>
      </p:sp>
      <p:sp>
        <p:nvSpPr>
          <p:cNvPr id="48" name="Espace réservé du numéro de diapositive 9">
            <a:extLst>
              <a:ext uri="{FF2B5EF4-FFF2-40B4-BE49-F238E27FC236}">
                <a16:creationId xmlns:a16="http://schemas.microsoft.com/office/drawing/2014/main" id="{9E6C56E6-8C19-415C-8560-1960B8183805}"/>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a:t>
            </a:fld>
            <a:endParaRPr lang="fr-BE" sz="1100" b="1">
              <a:solidFill>
                <a:schemeClr val="bg1"/>
              </a:solidFill>
              <a:latin typeface="+mn-lt"/>
            </a:endParaRPr>
          </a:p>
        </p:txBody>
      </p:sp>
    </p:spTree>
    <p:extLst>
      <p:ext uri="{BB962C8B-B14F-4D97-AF65-F5344CB8AC3E}">
        <p14:creationId xmlns:p14="http://schemas.microsoft.com/office/powerpoint/2010/main" val="404882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139627" y="2066214"/>
            <a:ext cx="8752853" cy="4747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Capacity development measures: </a:t>
            </a:r>
            <a:r>
              <a:rPr lang="en-GB" sz="1600" b="0" dirty="0">
                <a:solidFill>
                  <a:srgbClr val="004494"/>
                </a:solidFill>
              </a:rPr>
              <a:t>TA and other forms of capacity building, to strengthen public institutions or civil society organisations. </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TA to support M&amp;E of the EU contract; </a:t>
            </a:r>
            <a:r>
              <a:rPr lang="en-GB" sz="1600" b="0" dirty="0">
                <a:solidFill>
                  <a:srgbClr val="004494"/>
                </a:solidFill>
              </a:rPr>
              <a:t>or to support the design and implementation of a government-led visibility and communication strategy.   </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 </a:t>
            </a:r>
            <a:r>
              <a:rPr lang="en-US" sz="1600" dirty="0">
                <a:solidFill>
                  <a:srgbClr val="004494"/>
                </a:solidFill>
              </a:rPr>
              <a:t>Strengthening of national statistical systems and monitoring frameworks </a:t>
            </a:r>
            <a:r>
              <a:rPr lang="en-US" sz="1600" b="0" dirty="0">
                <a:solidFill>
                  <a:srgbClr val="004494"/>
                </a:solidFill>
              </a:rPr>
              <a:t>should be a critical component of policy dialogue and CD. </a:t>
            </a:r>
          </a:p>
          <a:p>
            <a:pPr marL="0" lvl="1" indent="0" algn="ctr" defTabSz="457200">
              <a:lnSpc>
                <a:spcPct val="120000"/>
              </a:lnSpc>
              <a:spcBef>
                <a:spcPts val="600"/>
              </a:spcBef>
              <a:spcAft>
                <a:spcPts val="600"/>
              </a:spcAft>
              <a:buClr>
                <a:srgbClr val="004494"/>
              </a:buClr>
              <a:buSzPct val="75000"/>
              <a:buNone/>
              <a:defRPr/>
            </a:pPr>
            <a:endParaRPr lang="fr-BE" sz="900" dirty="0">
              <a:solidFill>
                <a:srgbClr val="004494"/>
              </a:solidFill>
            </a:endParaRPr>
          </a:p>
          <a:p>
            <a:pPr marL="0" lvl="1" indent="0" algn="ctr" defTabSz="457200">
              <a:lnSpc>
                <a:spcPct val="120000"/>
              </a:lnSpc>
              <a:spcBef>
                <a:spcPts val="600"/>
              </a:spcBef>
              <a:spcAft>
                <a:spcPts val="600"/>
              </a:spcAft>
              <a:buClr>
                <a:srgbClr val="004494"/>
              </a:buClr>
              <a:buSzPct val="75000"/>
              <a:buNone/>
              <a:defRPr/>
            </a:pPr>
            <a:r>
              <a:rPr lang="fr-BE" dirty="0">
                <a:solidFill>
                  <a:srgbClr val="004494"/>
                </a:solidFill>
              </a:rPr>
              <a:t>Plus</a:t>
            </a:r>
            <a:endParaRPr lang="fr-BE" sz="1600" dirty="0">
              <a:solidFill>
                <a:srgbClr val="004494"/>
              </a:solidFill>
            </a:endParaRP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Promotion of the active engagement of all stakeholders in policy design, implementation and monitoring </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Integration of gender equality in planning, budgeting </a:t>
            </a:r>
          </a:p>
          <a:p>
            <a:pPr marL="444500" lvl="1" indent="-177800" defTabSz="457200">
              <a:spcBef>
                <a:spcPts val="600"/>
              </a:spcBef>
              <a:spcAft>
                <a:spcPts val="600"/>
              </a:spcAft>
              <a:buClr>
                <a:srgbClr val="004494"/>
              </a:buClr>
              <a:buSzPct val="75000"/>
              <a:buFont typeface="Courier New" panose="02070309020205020404" pitchFamily="49" charset="0"/>
              <a:buChar char="o"/>
              <a:tabLst>
                <a:tab pos="1517650" algn="l"/>
              </a:tabLst>
              <a:defRPr/>
            </a:pPr>
            <a:endParaRPr lang="fr-BE" sz="1600" b="0" dirty="0">
              <a:solidFill>
                <a:srgbClr val="004494"/>
              </a:solidFill>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20</a:t>
            </a:fld>
            <a:endParaRPr lang="fr-BE" sz="1100" b="1">
              <a:solidFill>
                <a:schemeClr val="bg1"/>
              </a:solidFill>
              <a:latin typeface="+mn-lt"/>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342000" y="1052736"/>
            <a:ext cx="8460000" cy="773278"/>
          </a:xfrm>
        </p:spPr>
        <p:txBody>
          <a:bodyPr/>
          <a:lstStyle/>
          <a:p>
            <a:pPr marL="0"/>
            <a:r>
              <a:rPr lang="en-GB" sz="2400" cap="all" dirty="0">
                <a:solidFill>
                  <a:srgbClr val="004494"/>
                </a:solidFill>
                <a:latin typeface="+mn-lt"/>
              </a:rPr>
              <a:t>Examples of </a:t>
            </a:r>
            <a:br>
              <a:rPr lang="en-GB" sz="2400" cap="all" dirty="0">
                <a:solidFill>
                  <a:srgbClr val="004494"/>
                </a:solidFill>
                <a:latin typeface="+mn-lt"/>
              </a:rPr>
            </a:br>
            <a:r>
              <a:rPr lang="en-GB" sz="2400" cap="all" dirty="0">
                <a:solidFill>
                  <a:srgbClr val="004494"/>
                </a:solidFill>
                <a:latin typeface="+mn-lt"/>
              </a:rPr>
              <a:t>complementary support activities</a:t>
            </a:r>
            <a:endParaRPr lang="fr-BE" sz="2400" cap="all" dirty="0">
              <a:solidFill>
                <a:srgbClr val="004494"/>
              </a:solidFill>
              <a:latin typeface="+mn-lt"/>
            </a:endParaRPr>
          </a:p>
        </p:txBody>
      </p:sp>
    </p:spTree>
    <p:extLst>
      <p:ext uri="{BB962C8B-B14F-4D97-AF65-F5344CB8AC3E}">
        <p14:creationId xmlns:p14="http://schemas.microsoft.com/office/powerpoint/2010/main" val="210262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139627" y="2354246"/>
            <a:ext cx="8752853" cy="4747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1" indent="-342900" defTabSz="457200">
              <a:lnSpc>
                <a:spcPct val="120000"/>
              </a:lnSpc>
              <a:spcBef>
                <a:spcPts val="600"/>
              </a:spcBef>
              <a:spcAft>
                <a:spcPts val="0"/>
              </a:spcAft>
              <a:buClr>
                <a:srgbClr val="004494"/>
              </a:buClr>
              <a:buSzPct val="100000"/>
              <a:buFont typeface="+mj-lt"/>
              <a:buAutoNum type="arabicPeriod"/>
              <a:defRPr/>
            </a:pPr>
            <a:r>
              <a:rPr lang="nl-NL" sz="2200" dirty="0" err="1">
                <a:solidFill>
                  <a:srgbClr val="004494"/>
                </a:solidFill>
              </a:rPr>
              <a:t>Either</a:t>
            </a:r>
            <a:r>
              <a:rPr lang="nl-NL" sz="2200" dirty="0">
                <a:solidFill>
                  <a:srgbClr val="004494"/>
                </a:solidFill>
              </a:rPr>
              <a:t> as part of </a:t>
            </a:r>
            <a:r>
              <a:rPr lang="nl-NL" sz="2200" dirty="0" err="1">
                <a:solidFill>
                  <a:srgbClr val="004494"/>
                </a:solidFill>
              </a:rPr>
              <a:t>the</a:t>
            </a:r>
            <a:r>
              <a:rPr lang="nl-NL" sz="2200" dirty="0">
                <a:solidFill>
                  <a:srgbClr val="004494"/>
                </a:solidFill>
              </a:rPr>
              <a:t> BS </a:t>
            </a:r>
            <a:r>
              <a:rPr lang="nl-NL" sz="2200" dirty="0" err="1">
                <a:solidFill>
                  <a:srgbClr val="004494"/>
                </a:solidFill>
              </a:rPr>
              <a:t>operation</a:t>
            </a:r>
            <a:r>
              <a:rPr lang="nl-NL" sz="2200" dirty="0">
                <a:solidFill>
                  <a:srgbClr val="004494"/>
                </a:solidFill>
              </a:rPr>
              <a:t> </a:t>
            </a:r>
            <a:r>
              <a:rPr lang="nl-NL" sz="2200" dirty="0" err="1">
                <a:solidFill>
                  <a:srgbClr val="004494"/>
                </a:solidFill>
              </a:rPr>
              <a:t>to</a:t>
            </a:r>
            <a:r>
              <a:rPr lang="nl-NL" sz="2200" dirty="0">
                <a:solidFill>
                  <a:srgbClr val="004494"/>
                </a:solidFill>
              </a:rPr>
              <a:t> </a:t>
            </a:r>
            <a:r>
              <a:rPr lang="nl-NL" sz="2200" dirty="0" err="1">
                <a:solidFill>
                  <a:srgbClr val="004494"/>
                </a:solidFill>
              </a:rPr>
              <a:t>be</a:t>
            </a:r>
            <a:r>
              <a:rPr lang="nl-NL" sz="2200" dirty="0">
                <a:solidFill>
                  <a:srgbClr val="004494"/>
                </a:solidFill>
              </a:rPr>
              <a:t> </a:t>
            </a:r>
            <a:r>
              <a:rPr lang="nl-NL" sz="2200" dirty="0" err="1">
                <a:solidFill>
                  <a:srgbClr val="004494"/>
                </a:solidFill>
              </a:rPr>
              <a:t>managed</a:t>
            </a:r>
            <a:r>
              <a:rPr lang="nl-NL" sz="2200" dirty="0">
                <a:solidFill>
                  <a:srgbClr val="004494"/>
                </a:solidFill>
              </a:rPr>
              <a:t> </a:t>
            </a:r>
            <a:r>
              <a:rPr lang="nl-NL" sz="2200" dirty="0" err="1">
                <a:solidFill>
                  <a:srgbClr val="004494"/>
                </a:solidFill>
              </a:rPr>
              <a:t>by</a:t>
            </a:r>
            <a:r>
              <a:rPr lang="nl-NL" sz="2200" dirty="0">
                <a:solidFill>
                  <a:srgbClr val="004494"/>
                </a:solidFill>
              </a:rPr>
              <a:t> </a:t>
            </a:r>
            <a:r>
              <a:rPr lang="nl-NL" sz="2200" dirty="0" err="1">
                <a:solidFill>
                  <a:srgbClr val="004494"/>
                </a:solidFill>
              </a:rPr>
              <a:t>the</a:t>
            </a:r>
            <a:r>
              <a:rPr lang="nl-NL" sz="2200" dirty="0">
                <a:solidFill>
                  <a:srgbClr val="004494"/>
                </a:solidFill>
              </a:rPr>
              <a:t> partner </a:t>
            </a:r>
            <a:r>
              <a:rPr lang="nl-NL" sz="2200" dirty="0" err="1">
                <a:solidFill>
                  <a:srgbClr val="004494"/>
                </a:solidFill>
              </a:rPr>
              <a:t>government</a:t>
            </a:r>
            <a:endParaRPr lang="nl-NL" sz="2200" dirty="0">
              <a:solidFill>
                <a:srgbClr val="004494"/>
              </a:solidFill>
            </a:endParaRPr>
          </a:p>
          <a:p>
            <a:pPr marL="342900" lvl="1" indent="-342900" defTabSz="457200">
              <a:lnSpc>
                <a:spcPct val="120000"/>
              </a:lnSpc>
              <a:spcBef>
                <a:spcPts val="600"/>
              </a:spcBef>
              <a:spcAft>
                <a:spcPts val="0"/>
              </a:spcAft>
              <a:buClr>
                <a:srgbClr val="004494"/>
              </a:buClr>
              <a:buSzPct val="100000"/>
              <a:buFont typeface="+mj-lt"/>
              <a:buAutoNum type="arabicPeriod"/>
              <a:defRPr/>
            </a:pPr>
            <a:endParaRPr lang="nl-NL" sz="2200" dirty="0">
              <a:solidFill>
                <a:srgbClr val="004494"/>
              </a:solidFill>
            </a:endParaRPr>
          </a:p>
          <a:p>
            <a:pPr marL="342900" lvl="1" indent="-342900" defTabSz="457200">
              <a:lnSpc>
                <a:spcPct val="120000"/>
              </a:lnSpc>
              <a:spcBef>
                <a:spcPts val="600"/>
              </a:spcBef>
              <a:spcAft>
                <a:spcPts val="0"/>
              </a:spcAft>
              <a:buClr>
                <a:srgbClr val="004494"/>
              </a:buClr>
              <a:buSzPct val="100000"/>
              <a:buFont typeface="+mj-lt"/>
              <a:buAutoNum type="arabicPeriod"/>
              <a:defRPr/>
            </a:pPr>
            <a:r>
              <a:rPr lang="nl-NL" sz="2200" dirty="0">
                <a:solidFill>
                  <a:srgbClr val="004494"/>
                </a:solidFill>
              </a:rPr>
              <a:t>Or as </a:t>
            </a:r>
            <a:r>
              <a:rPr lang="nl-NL" sz="2200" dirty="0" err="1">
                <a:solidFill>
                  <a:srgbClr val="004494"/>
                </a:solidFill>
              </a:rPr>
              <a:t>complementary</a:t>
            </a:r>
            <a:r>
              <a:rPr lang="nl-NL" sz="2200" dirty="0">
                <a:solidFill>
                  <a:srgbClr val="004494"/>
                </a:solidFill>
              </a:rPr>
              <a:t> </a:t>
            </a:r>
            <a:r>
              <a:rPr lang="nl-NL" sz="2200" dirty="0" err="1">
                <a:solidFill>
                  <a:srgbClr val="004494"/>
                </a:solidFill>
              </a:rPr>
              <a:t>activity</a:t>
            </a:r>
            <a:r>
              <a:rPr lang="nl-NL" sz="2200" dirty="0">
                <a:solidFill>
                  <a:srgbClr val="004494"/>
                </a:solidFill>
              </a:rPr>
              <a:t>, (</a:t>
            </a:r>
            <a:r>
              <a:rPr lang="nl-NL" sz="2200" dirty="0" err="1">
                <a:solidFill>
                  <a:srgbClr val="004494"/>
                </a:solidFill>
              </a:rPr>
              <a:t>largely</a:t>
            </a:r>
            <a:r>
              <a:rPr lang="nl-NL" sz="2200" dirty="0">
                <a:solidFill>
                  <a:srgbClr val="004494"/>
                </a:solidFill>
              </a:rPr>
              <a:t>) </a:t>
            </a:r>
            <a:r>
              <a:rPr lang="nl-NL" sz="2200" dirty="0" err="1">
                <a:solidFill>
                  <a:srgbClr val="004494"/>
                </a:solidFill>
              </a:rPr>
              <a:t>managed</a:t>
            </a:r>
            <a:r>
              <a:rPr lang="nl-NL" sz="2200" dirty="0">
                <a:solidFill>
                  <a:srgbClr val="004494"/>
                </a:solidFill>
              </a:rPr>
              <a:t> </a:t>
            </a:r>
            <a:r>
              <a:rPr lang="nl-NL" sz="2200" dirty="0" err="1">
                <a:solidFill>
                  <a:srgbClr val="004494"/>
                </a:solidFill>
              </a:rPr>
              <a:t>by</a:t>
            </a:r>
            <a:r>
              <a:rPr lang="nl-NL" sz="2200" dirty="0">
                <a:solidFill>
                  <a:srgbClr val="004494"/>
                </a:solidFill>
              </a:rPr>
              <a:t> EU, </a:t>
            </a:r>
            <a:r>
              <a:rPr lang="nl-NL" sz="2200" dirty="0" err="1">
                <a:solidFill>
                  <a:srgbClr val="004494"/>
                </a:solidFill>
              </a:rPr>
              <a:t>either</a:t>
            </a:r>
            <a:r>
              <a:rPr lang="nl-NL" sz="2200" dirty="0">
                <a:solidFill>
                  <a:srgbClr val="004494"/>
                </a:solidFill>
              </a:rPr>
              <a:t> </a:t>
            </a:r>
            <a:r>
              <a:rPr lang="nl-NL" sz="2200" dirty="0" err="1">
                <a:solidFill>
                  <a:srgbClr val="004494"/>
                </a:solidFill>
              </a:rPr>
              <a:t>within</a:t>
            </a:r>
            <a:r>
              <a:rPr lang="nl-NL" sz="2200" dirty="0">
                <a:solidFill>
                  <a:srgbClr val="004494"/>
                </a:solidFill>
              </a:rPr>
              <a:t> </a:t>
            </a:r>
            <a:r>
              <a:rPr lang="nl-NL" sz="2200" dirty="0" err="1">
                <a:solidFill>
                  <a:srgbClr val="004494"/>
                </a:solidFill>
              </a:rPr>
              <a:t>the</a:t>
            </a:r>
            <a:r>
              <a:rPr lang="nl-NL" sz="2200" dirty="0">
                <a:solidFill>
                  <a:srgbClr val="004494"/>
                </a:solidFill>
              </a:rPr>
              <a:t> BS Finance Agreement or as separate </a:t>
            </a:r>
            <a:r>
              <a:rPr lang="nl-NL" sz="2200" dirty="0" err="1">
                <a:solidFill>
                  <a:srgbClr val="004494"/>
                </a:solidFill>
              </a:rPr>
              <a:t>activity</a:t>
            </a:r>
            <a:r>
              <a:rPr lang="nl-NL" sz="2200" dirty="0">
                <a:solidFill>
                  <a:srgbClr val="004494"/>
                </a:solidFill>
              </a:rPr>
              <a:t> in project </a:t>
            </a:r>
            <a:r>
              <a:rPr lang="nl-NL" sz="2200" dirty="0" err="1">
                <a:solidFill>
                  <a:srgbClr val="004494"/>
                </a:solidFill>
              </a:rPr>
              <a:t>modality</a:t>
            </a:r>
            <a:r>
              <a:rPr lang="nl-NL" sz="2200" dirty="0">
                <a:solidFill>
                  <a:srgbClr val="004494"/>
                </a:solidFill>
              </a:rPr>
              <a:t> </a:t>
            </a:r>
          </a:p>
          <a:p>
            <a:pPr marL="609600" lvl="1" indent="-342900" defTabSz="457200">
              <a:spcBef>
                <a:spcPts val="600"/>
              </a:spcBef>
              <a:spcAft>
                <a:spcPts val="0"/>
              </a:spcAft>
              <a:buClr>
                <a:srgbClr val="004494"/>
              </a:buClr>
              <a:buSzPct val="75000"/>
              <a:buFont typeface="+mj-lt"/>
              <a:buAutoNum type="arabicPeriod"/>
              <a:tabLst>
                <a:tab pos="1517650" algn="l"/>
              </a:tabLst>
              <a:defRPr/>
            </a:pPr>
            <a:endParaRPr lang="fr-BE" sz="2200" b="0" dirty="0">
              <a:solidFill>
                <a:srgbClr val="004494"/>
              </a:solidFill>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21</a:t>
            </a:fld>
            <a:endParaRPr lang="fr-BE" sz="1100" b="1">
              <a:solidFill>
                <a:schemeClr val="bg1"/>
              </a:solidFill>
              <a:latin typeface="+mn-lt"/>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342000" y="1215562"/>
            <a:ext cx="8460000" cy="773278"/>
          </a:xfrm>
        </p:spPr>
        <p:txBody>
          <a:bodyPr/>
          <a:lstStyle/>
          <a:p>
            <a:pPr marL="0"/>
            <a:r>
              <a:rPr lang="nl-NL" sz="2400" cap="all" dirty="0" err="1">
                <a:solidFill>
                  <a:srgbClr val="004494"/>
                </a:solidFill>
                <a:latin typeface="+mn-lt"/>
              </a:rPr>
              <a:t>Two</a:t>
            </a:r>
            <a:r>
              <a:rPr lang="nl-NL" sz="2400" cap="all" dirty="0">
                <a:solidFill>
                  <a:srgbClr val="004494"/>
                </a:solidFill>
                <a:latin typeface="+mn-lt"/>
              </a:rPr>
              <a:t> options </a:t>
            </a:r>
            <a:r>
              <a:rPr lang="nl-NL" sz="2400" cap="all" dirty="0" err="1">
                <a:solidFill>
                  <a:srgbClr val="004494"/>
                </a:solidFill>
                <a:latin typeface="+mn-lt"/>
              </a:rPr>
              <a:t>Capacity</a:t>
            </a:r>
            <a:r>
              <a:rPr lang="nl-NL" sz="2400" cap="all" dirty="0">
                <a:solidFill>
                  <a:srgbClr val="004494"/>
                </a:solidFill>
                <a:latin typeface="+mn-lt"/>
              </a:rPr>
              <a:t> Development</a:t>
            </a:r>
            <a:endParaRPr lang="fr-BE" sz="2400" cap="all" dirty="0">
              <a:solidFill>
                <a:srgbClr val="004494"/>
              </a:solidFill>
              <a:latin typeface="+mn-lt"/>
            </a:endParaRPr>
          </a:p>
        </p:txBody>
      </p:sp>
    </p:spTree>
    <p:extLst>
      <p:ext uri="{BB962C8B-B14F-4D97-AF65-F5344CB8AC3E}">
        <p14:creationId xmlns:p14="http://schemas.microsoft.com/office/powerpoint/2010/main" val="356889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5" name="Ellipse 4">
            <a:extLst>
              <a:ext uri="{FF2B5EF4-FFF2-40B4-BE49-F238E27FC236}">
                <a16:creationId xmlns:a16="http://schemas.microsoft.com/office/drawing/2014/main" id="{B0AD7129-42E5-4F40-B35F-93ABEAD79C09}"/>
              </a:ext>
            </a:extLst>
          </p:cNvPr>
          <p:cNvSpPr/>
          <p:nvPr/>
        </p:nvSpPr>
        <p:spPr bwMode="auto">
          <a:xfrm>
            <a:off x="131168" y="3251248"/>
            <a:ext cx="2988000" cy="2889700"/>
          </a:xfrm>
          <a:prstGeom prst="ellipse">
            <a:avLst/>
          </a:prstGeom>
          <a:solidFill>
            <a:srgbClr val="1FACE0"/>
          </a:solidFill>
          <a:ln>
            <a:solidFill>
              <a:srgbClr val="1FACE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n-lt"/>
              <a:ea typeface="ＭＳ Ｐゴシック" charset="0"/>
            </a:endParaRPr>
          </a:p>
        </p:txBody>
      </p:sp>
      <p:sp>
        <p:nvSpPr>
          <p:cNvPr id="19" name="Ellipse 18">
            <a:extLst>
              <a:ext uri="{FF2B5EF4-FFF2-40B4-BE49-F238E27FC236}">
                <a16:creationId xmlns:a16="http://schemas.microsoft.com/office/drawing/2014/main" id="{1F33FB6B-771E-498A-BE5A-5337AAF75098}"/>
              </a:ext>
            </a:extLst>
          </p:cNvPr>
          <p:cNvSpPr/>
          <p:nvPr/>
        </p:nvSpPr>
        <p:spPr bwMode="auto">
          <a:xfrm>
            <a:off x="554132" y="4088834"/>
            <a:ext cx="2142072" cy="2071602"/>
          </a:xfrm>
          <a:prstGeom prst="ellipse">
            <a:avLst/>
          </a:prstGeom>
          <a:solidFill>
            <a:srgbClr val="FF3300"/>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n-lt"/>
              <a:ea typeface="ＭＳ Ｐゴシック" charset="0"/>
            </a:endParaRPr>
          </a:p>
        </p:txBody>
      </p:sp>
      <p:sp>
        <p:nvSpPr>
          <p:cNvPr id="20" name="Ellipse 19">
            <a:extLst>
              <a:ext uri="{FF2B5EF4-FFF2-40B4-BE49-F238E27FC236}">
                <a16:creationId xmlns:a16="http://schemas.microsoft.com/office/drawing/2014/main" id="{6365F03E-82DE-465E-9199-B6919419A905}"/>
              </a:ext>
            </a:extLst>
          </p:cNvPr>
          <p:cNvSpPr/>
          <p:nvPr/>
        </p:nvSpPr>
        <p:spPr bwMode="auto">
          <a:xfrm>
            <a:off x="1175168" y="5309780"/>
            <a:ext cx="900000" cy="879061"/>
          </a:xfrm>
          <a:prstGeom prst="ellipse">
            <a:avLst/>
          </a:prstGeom>
          <a:solidFill>
            <a:srgbClr val="FDB932"/>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n-lt"/>
              <a:ea typeface="ＭＳ Ｐゴシック" charset="0"/>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22</a:t>
            </a:fld>
            <a:endParaRPr lang="fr-BE" sz="1100" b="1">
              <a:solidFill>
                <a:schemeClr val="bg1"/>
              </a:solidFill>
              <a:latin typeface="+mn-lt"/>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342000" y="1097701"/>
            <a:ext cx="8460000" cy="603108"/>
          </a:xfrm>
        </p:spPr>
        <p:txBody>
          <a:bodyPr/>
          <a:lstStyle/>
          <a:p>
            <a:pPr marL="0"/>
            <a:r>
              <a:rPr lang="en-US" sz="2400" cap="all" dirty="0">
                <a:solidFill>
                  <a:srgbClr val="004494"/>
                </a:solidFill>
                <a:latin typeface="+mn-lt"/>
              </a:rPr>
              <a:t>Capacity Levels</a:t>
            </a:r>
            <a:endParaRPr lang="fr-BE" sz="2400" cap="all" dirty="0">
              <a:solidFill>
                <a:srgbClr val="004494"/>
              </a:solidFill>
              <a:latin typeface="+mn-lt"/>
            </a:endParaRPr>
          </a:p>
        </p:txBody>
      </p:sp>
      <p:graphicFrame>
        <p:nvGraphicFramePr>
          <p:cNvPr id="3" name="Tableau 2">
            <a:extLst>
              <a:ext uri="{FF2B5EF4-FFF2-40B4-BE49-F238E27FC236}">
                <a16:creationId xmlns:a16="http://schemas.microsoft.com/office/drawing/2014/main" id="{058FB594-E721-4BC0-8319-4565C73A92D7}"/>
              </a:ext>
            </a:extLst>
          </p:cNvPr>
          <p:cNvGraphicFramePr>
            <a:graphicFrameLocks noGrp="1"/>
          </p:cNvGraphicFramePr>
          <p:nvPr>
            <p:extLst>
              <p:ext uri="{D42A27DB-BD31-4B8C-83A1-F6EECF244321}">
                <p14:modId xmlns:p14="http://schemas.microsoft.com/office/powerpoint/2010/main" val="3587518641"/>
              </p:ext>
            </p:extLst>
          </p:nvPr>
        </p:nvGraphicFramePr>
        <p:xfrm>
          <a:off x="1619672" y="2852936"/>
          <a:ext cx="7329240" cy="3335905"/>
        </p:xfrm>
        <a:graphic>
          <a:graphicData uri="http://schemas.openxmlformats.org/drawingml/2006/table">
            <a:tbl>
              <a:tblPr firstRow="1" bandRow="1">
                <a:tableStyleId>{5C22544A-7EE6-4342-B048-85BDC9FD1C3A}</a:tableStyleId>
              </a:tblPr>
              <a:tblGrid>
                <a:gridCol w="2337775">
                  <a:extLst>
                    <a:ext uri="{9D8B030D-6E8A-4147-A177-3AD203B41FA5}">
                      <a16:colId xmlns:a16="http://schemas.microsoft.com/office/drawing/2014/main" val="71696137"/>
                    </a:ext>
                  </a:extLst>
                </a:gridCol>
                <a:gridCol w="4991465">
                  <a:extLst>
                    <a:ext uri="{9D8B030D-6E8A-4147-A177-3AD203B41FA5}">
                      <a16:colId xmlns:a16="http://schemas.microsoft.com/office/drawing/2014/main" val="2885045158"/>
                    </a:ext>
                  </a:extLst>
                </a:gridCol>
              </a:tblGrid>
              <a:tr h="370812">
                <a:tc>
                  <a:txBody>
                    <a:bodyPr/>
                    <a:lstStyle/>
                    <a:p>
                      <a:pPr algn="ctr"/>
                      <a:r>
                        <a:rPr lang="fr-BE" sz="1800" b="1" kern="1200" noProof="0" dirty="0">
                          <a:solidFill>
                            <a:srgbClr val="2D2D8A"/>
                          </a:solidFill>
                          <a:latin typeface="+mn-lt"/>
                          <a:ea typeface="+mn-ea"/>
                          <a:cs typeface="+mn-cs"/>
                        </a:rPr>
                        <a:t>Levels</a:t>
                      </a:r>
                    </a:p>
                  </a:txBody>
                  <a:tcPr>
                    <a:solidFill>
                      <a:schemeClr val="bg1"/>
                    </a:solidFill>
                  </a:tcPr>
                </a:tc>
                <a:tc>
                  <a:txBody>
                    <a:bodyPr/>
                    <a:lstStyle/>
                    <a:p>
                      <a:r>
                        <a:rPr lang="en-US" sz="1800" b="1" kern="1200" dirty="0">
                          <a:solidFill>
                            <a:srgbClr val="2D2D8A"/>
                          </a:solidFill>
                          <a:latin typeface="+mn-lt"/>
                          <a:ea typeface="+mn-ea"/>
                          <a:cs typeface="+mn-cs"/>
                        </a:rPr>
                        <a:t>Areas (examples)</a:t>
                      </a:r>
                    </a:p>
                  </a:txBody>
                  <a:tcPr>
                    <a:solidFill>
                      <a:schemeClr val="bg1"/>
                    </a:solidFill>
                  </a:tcPr>
                </a:tc>
                <a:extLst>
                  <a:ext uri="{0D108BD9-81ED-4DB2-BD59-A6C34878D82A}">
                    <a16:rowId xmlns:a16="http://schemas.microsoft.com/office/drawing/2014/main" val="2982766288"/>
                  </a:ext>
                </a:extLst>
              </a:tr>
              <a:tr h="8831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kern="0" dirty="0">
                          <a:solidFill>
                            <a:schemeClr val="bg1"/>
                          </a:solidFill>
                          <a:latin typeface="+mn-lt"/>
                          <a:ea typeface="+mn-ea"/>
                          <a:cs typeface="+mn-cs"/>
                        </a:rPr>
                        <a:t>Institutional</a:t>
                      </a:r>
                      <a:endParaRPr lang="fr-BE" sz="1400" b="1" i="0" kern="0" dirty="0">
                        <a:solidFill>
                          <a:schemeClr val="bg1"/>
                        </a:solidFill>
                        <a:latin typeface="+mn-lt"/>
                        <a:ea typeface="+mn-ea"/>
                        <a:cs typeface="+mn-cs"/>
                      </a:endParaRPr>
                    </a:p>
                  </a:txBody>
                  <a:tcPr anchor="ctr">
                    <a:solidFill>
                      <a:srgbClr val="1FACE0"/>
                    </a:solidFill>
                  </a:tcPr>
                </a:tc>
                <a:tc>
                  <a:txBody>
                    <a:bodyPr/>
                    <a:lstStyle/>
                    <a:p>
                      <a:pPr marL="285750" lvl="0" indent="-285750" algn="l" defTabSz="966788" rtl="0" eaLnBrk="0" fontAlgn="base" latinLnBrk="0" hangingPunct="0">
                        <a:spcBef>
                          <a:spcPts val="600"/>
                        </a:spcBef>
                        <a:spcAft>
                          <a:spcPct val="0"/>
                        </a:spcAft>
                        <a:buClr>
                          <a:schemeClr val="bg1"/>
                        </a:buClr>
                        <a:buFont typeface="Verdana" panose="020B0604030504040204" pitchFamily="34" charset="0"/>
                        <a:buChar char="&gt;"/>
                      </a:pPr>
                      <a:r>
                        <a:rPr lang="en-US" sz="1400" b="1" kern="1200" dirty="0">
                          <a:solidFill>
                            <a:schemeClr val="bg1"/>
                          </a:solidFill>
                          <a:latin typeface="+mn-lt"/>
                          <a:ea typeface="+mn-ea"/>
                          <a:cs typeface="+mn-cs"/>
                        </a:rPr>
                        <a:t>Functionality, position </a:t>
                      </a:r>
                    </a:p>
                    <a:p>
                      <a:pPr marL="285750" lvl="0" indent="-285750" algn="l" defTabSz="966788" rtl="0" eaLnBrk="0" fontAlgn="base" latinLnBrk="0" hangingPunct="0">
                        <a:spcBef>
                          <a:spcPts val="600"/>
                        </a:spcBef>
                        <a:spcAft>
                          <a:spcPct val="0"/>
                        </a:spcAft>
                        <a:buClr>
                          <a:schemeClr val="bg1"/>
                        </a:buClr>
                        <a:buFont typeface="Verdana" panose="020B0604030504040204" pitchFamily="34" charset="0"/>
                        <a:buChar char="&gt;"/>
                      </a:pPr>
                      <a:r>
                        <a:rPr lang="en-US" sz="1400" b="1" kern="1200" dirty="0">
                          <a:solidFill>
                            <a:schemeClr val="bg1"/>
                          </a:solidFill>
                          <a:latin typeface="+mn-lt"/>
                          <a:ea typeface="+mn-ea"/>
                          <a:cs typeface="+mn-cs"/>
                        </a:rPr>
                        <a:t>Enabling factors</a:t>
                      </a:r>
                    </a:p>
                    <a:p>
                      <a:pPr marL="285750" lvl="0" indent="-285750" algn="l" defTabSz="966788" rtl="0" eaLnBrk="0" fontAlgn="base" latinLnBrk="0" hangingPunct="0">
                        <a:spcBef>
                          <a:spcPts val="600"/>
                        </a:spcBef>
                        <a:spcAft>
                          <a:spcPct val="0"/>
                        </a:spcAft>
                        <a:buClr>
                          <a:schemeClr val="bg1"/>
                        </a:buClr>
                        <a:buFont typeface="Verdana" panose="020B0604030504040204" pitchFamily="34" charset="0"/>
                        <a:buChar char="&gt;"/>
                      </a:pPr>
                      <a:r>
                        <a:rPr lang="en-US" sz="1400" b="1" kern="1200" dirty="0">
                          <a:solidFill>
                            <a:schemeClr val="bg1"/>
                          </a:solidFill>
                          <a:latin typeface="+mn-lt"/>
                          <a:ea typeface="+mn-ea"/>
                          <a:cs typeface="+mn-cs"/>
                        </a:rPr>
                        <a:t>External relationships</a:t>
                      </a:r>
                    </a:p>
                  </a:txBody>
                  <a:tcPr anchor="ctr">
                    <a:solidFill>
                      <a:srgbClr val="1FACE0"/>
                    </a:solidFill>
                  </a:tcPr>
                </a:tc>
                <a:extLst>
                  <a:ext uri="{0D108BD9-81ED-4DB2-BD59-A6C34878D82A}">
                    <a16:rowId xmlns:a16="http://schemas.microsoft.com/office/drawing/2014/main" val="3744882577"/>
                  </a:ext>
                </a:extLst>
              </a:tr>
              <a:tr h="11763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kern="0" dirty="0" err="1">
                          <a:solidFill>
                            <a:schemeClr val="bg1"/>
                          </a:solidFill>
                          <a:latin typeface="+mn-lt"/>
                          <a:ea typeface="+mn-ea"/>
                          <a:cs typeface="+mn-cs"/>
                        </a:rPr>
                        <a:t>Organisational</a:t>
                      </a:r>
                      <a:endParaRPr lang="fr-BE" sz="1400" b="1" i="0" kern="0" dirty="0">
                        <a:solidFill>
                          <a:schemeClr val="bg1"/>
                        </a:solidFill>
                        <a:latin typeface="+mn-lt"/>
                        <a:ea typeface="+mn-ea"/>
                        <a:cs typeface="+mn-cs"/>
                      </a:endParaRPr>
                    </a:p>
                  </a:txBody>
                  <a:tcPr anchor="ctr">
                    <a:solidFill>
                      <a:srgbClr val="FF3300"/>
                    </a:solidFill>
                  </a:tcPr>
                </a:tc>
                <a:tc>
                  <a:txBody>
                    <a:bodyPr/>
                    <a:lstStyle/>
                    <a:p>
                      <a:pPr marL="285750" lvl="0" indent="-285750" algn="l" defTabSz="966788" rtl="0" eaLnBrk="0" fontAlgn="base" latinLnBrk="0" hangingPunct="0">
                        <a:spcBef>
                          <a:spcPts val="600"/>
                        </a:spcBef>
                        <a:spcAft>
                          <a:spcPct val="0"/>
                        </a:spcAft>
                        <a:buClr>
                          <a:schemeClr val="bg1"/>
                        </a:buClr>
                        <a:buFont typeface="Verdana" panose="020B0604030504040204" pitchFamily="34" charset="0"/>
                        <a:buChar char="&gt;"/>
                      </a:pPr>
                      <a:r>
                        <a:rPr lang="en-US" sz="1400" b="1" kern="1200" dirty="0">
                          <a:solidFill>
                            <a:schemeClr val="bg1"/>
                          </a:solidFill>
                          <a:latin typeface="+mn-lt"/>
                          <a:ea typeface="+mn-ea"/>
                          <a:cs typeface="+mn-cs"/>
                        </a:rPr>
                        <a:t>Coordination</a:t>
                      </a:r>
                    </a:p>
                    <a:p>
                      <a:pPr marL="285750" lvl="0" indent="-285750" algn="l" defTabSz="966788" rtl="0" eaLnBrk="0" fontAlgn="base" latinLnBrk="0" hangingPunct="0">
                        <a:spcBef>
                          <a:spcPts val="600"/>
                        </a:spcBef>
                        <a:spcAft>
                          <a:spcPct val="0"/>
                        </a:spcAft>
                        <a:buClr>
                          <a:schemeClr val="bg1"/>
                        </a:buClr>
                        <a:buFont typeface="Verdana" panose="020B0604030504040204" pitchFamily="34" charset="0"/>
                        <a:buChar char="&gt;"/>
                      </a:pPr>
                      <a:r>
                        <a:rPr lang="en-US" sz="1400" b="1" kern="1200" dirty="0">
                          <a:solidFill>
                            <a:schemeClr val="bg1"/>
                          </a:solidFill>
                          <a:latin typeface="+mn-lt"/>
                          <a:ea typeface="+mn-ea"/>
                          <a:cs typeface="+mn-cs"/>
                        </a:rPr>
                        <a:t>Management</a:t>
                      </a:r>
                    </a:p>
                    <a:p>
                      <a:pPr marL="285750" lvl="0" indent="-285750" algn="l" defTabSz="966788" rtl="0" eaLnBrk="0" fontAlgn="base" latinLnBrk="0" hangingPunct="0">
                        <a:spcBef>
                          <a:spcPts val="600"/>
                        </a:spcBef>
                        <a:spcAft>
                          <a:spcPct val="0"/>
                        </a:spcAft>
                        <a:buClr>
                          <a:schemeClr val="bg1"/>
                        </a:buClr>
                        <a:buFont typeface="Verdana" panose="020B0604030504040204" pitchFamily="34" charset="0"/>
                        <a:buChar char="&gt;"/>
                      </a:pPr>
                      <a:r>
                        <a:rPr lang="en-US" sz="1400" b="1" kern="1200" dirty="0">
                          <a:solidFill>
                            <a:schemeClr val="bg1"/>
                          </a:solidFill>
                          <a:latin typeface="+mn-lt"/>
                          <a:ea typeface="+mn-ea"/>
                          <a:cs typeface="+mn-cs"/>
                        </a:rPr>
                        <a:t>Structure</a:t>
                      </a:r>
                    </a:p>
                    <a:p>
                      <a:pPr marL="285750" lvl="0" indent="-285750" algn="l" defTabSz="966788" rtl="0" eaLnBrk="0" fontAlgn="base" latinLnBrk="0" hangingPunct="0">
                        <a:spcBef>
                          <a:spcPts val="600"/>
                        </a:spcBef>
                        <a:spcAft>
                          <a:spcPct val="0"/>
                        </a:spcAft>
                        <a:buClr>
                          <a:schemeClr val="bg1"/>
                        </a:buClr>
                        <a:buFont typeface="Verdana" panose="020B0604030504040204" pitchFamily="34" charset="0"/>
                        <a:buChar char="&gt;"/>
                      </a:pPr>
                      <a:r>
                        <a:rPr lang="en-US" sz="1400" b="1" kern="1200" dirty="0">
                          <a:solidFill>
                            <a:schemeClr val="bg1"/>
                          </a:solidFill>
                          <a:latin typeface="+mn-lt"/>
                          <a:ea typeface="+mn-ea"/>
                          <a:cs typeface="+mn-cs"/>
                        </a:rPr>
                        <a:t>Service delivery</a:t>
                      </a:r>
                    </a:p>
                  </a:txBody>
                  <a:tcPr anchor="ctr">
                    <a:solidFill>
                      <a:srgbClr val="FF3300"/>
                    </a:solidFill>
                  </a:tcPr>
                </a:tc>
                <a:extLst>
                  <a:ext uri="{0D108BD9-81ED-4DB2-BD59-A6C34878D82A}">
                    <a16:rowId xmlns:a16="http://schemas.microsoft.com/office/drawing/2014/main" val="4266600622"/>
                  </a:ext>
                </a:extLst>
              </a:tr>
              <a:tr h="904858">
                <a:tc>
                  <a:txBody>
                    <a:bodyPr/>
                    <a:lstStyle/>
                    <a:p>
                      <a:pPr lvl="0"/>
                      <a:r>
                        <a:rPr lang="en-US" sz="1400" b="1" i="0" kern="0" dirty="0">
                          <a:solidFill>
                            <a:schemeClr val="bg1"/>
                          </a:solidFill>
                          <a:latin typeface="+mn-lt"/>
                          <a:ea typeface="+mn-ea"/>
                          <a:cs typeface="+mn-cs"/>
                        </a:rPr>
                        <a:t>Individual</a:t>
                      </a:r>
                      <a:endParaRPr lang="fr-BE" sz="1400" b="1" i="0" kern="0" dirty="0">
                        <a:solidFill>
                          <a:schemeClr val="bg1"/>
                        </a:solidFill>
                        <a:latin typeface="+mn-lt"/>
                        <a:ea typeface="+mn-ea"/>
                        <a:cs typeface="+mn-cs"/>
                      </a:endParaRPr>
                    </a:p>
                  </a:txBody>
                  <a:tcPr anchor="ctr">
                    <a:solidFill>
                      <a:srgbClr val="FDB932"/>
                    </a:solidFill>
                  </a:tcPr>
                </a:tc>
                <a:tc>
                  <a:txBody>
                    <a:bodyPr/>
                    <a:lstStyle/>
                    <a:p>
                      <a:pPr marL="285750" lvl="0" indent="-285750" algn="l" defTabSz="966788" rtl="0" eaLnBrk="0" fontAlgn="base" latinLnBrk="0" hangingPunct="0">
                        <a:spcBef>
                          <a:spcPts val="600"/>
                        </a:spcBef>
                        <a:spcAft>
                          <a:spcPct val="0"/>
                        </a:spcAft>
                        <a:buClr>
                          <a:schemeClr val="bg1"/>
                        </a:buClr>
                        <a:buFont typeface="Verdana" panose="020B0604030504040204" pitchFamily="34" charset="0"/>
                        <a:buChar char="&gt;"/>
                      </a:pPr>
                      <a:r>
                        <a:rPr lang="en-US" sz="1400" b="1" kern="1200" dirty="0">
                          <a:solidFill>
                            <a:schemeClr val="bg1"/>
                          </a:solidFill>
                          <a:latin typeface="+mn-lt"/>
                          <a:ea typeface="+mn-ea"/>
                          <a:cs typeface="+mn-cs"/>
                        </a:rPr>
                        <a:t>Skills, performance</a:t>
                      </a:r>
                    </a:p>
                    <a:p>
                      <a:pPr marL="285750" lvl="0" indent="-285750" algn="l" defTabSz="966788" rtl="0" eaLnBrk="0" fontAlgn="base" latinLnBrk="0" hangingPunct="0">
                        <a:spcBef>
                          <a:spcPts val="600"/>
                        </a:spcBef>
                        <a:spcAft>
                          <a:spcPct val="0"/>
                        </a:spcAft>
                        <a:buClr>
                          <a:schemeClr val="bg1"/>
                        </a:buClr>
                        <a:buFont typeface="Verdana" panose="020B0604030504040204" pitchFamily="34" charset="0"/>
                        <a:buChar char="&gt;"/>
                      </a:pPr>
                      <a:r>
                        <a:rPr lang="en-US" sz="1400" b="1" kern="1200" dirty="0">
                          <a:solidFill>
                            <a:schemeClr val="bg1"/>
                          </a:solidFill>
                          <a:latin typeface="+mn-lt"/>
                          <a:ea typeface="+mn-ea"/>
                          <a:cs typeface="+mn-cs"/>
                        </a:rPr>
                        <a:t>Ambition, drive</a:t>
                      </a:r>
                    </a:p>
                  </a:txBody>
                  <a:tcPr anchor="ctr">
                    <a:solidFill>
                      <a:srgbClr val="FDB932"/>
                    </a:solidFill>
                  </a:tcPr>
                </a:tc>
                <a:extLst>
                  <a:ext uri="{0D108BD9-81ED-4DB2-BD59-A6C34878D82A}">
                    <a16:rowId xmlns:a16="http://schemas.microsoft.com/office/drawing/2014/main" val="3057696051"/>
                  </a:ext>
                </a:extLst>
              </a:tr>
            </a:tbl>
          </a:graphicData>
        </a:graphic>
      </p:graphicFrame>
      <p:sp>
        <p:nvSpPr>
          <p:cNvPr id="22" name="Bulle narrative : rectangle 21">
            <a:extLst>
              <a:ext uri="{FF2B5EF4-FFF2-40B4-BE49-F238E27FC236}">
                <a16:creationId xmlns:a16="http://schemas.microsoft.com/office/drawing/2014/main" id="{3793DB77-4C20-49C9-BBF4-87D304C2B3CC}"/>
              </a:ext>
            </a:extLst>
          </p:cNvPr>
          <p:cNvSpPr/>
          <p:nvPr/>
        </p:nvSpPr>
        <p:spPr bwMode="auto">
          <a:xfrm>
            <a:off x="3923928" y="1434203"/>
            <a:ext cx="5076564" cy="1176436"/>
          </a:xfrm>
          <a:prstGeom prst="wedgeRectCallout">
            <a:avLst>
              <a:gd name="adj1" fmla="val -20524"/>
              <a:gd name="adj2" fmla="val 68096"/>
            </a:avLst>
          </a:prstGeom>
          <a:solidFill>
            <a:srgbClr val="0F5494"/>
          </a:solidFill>
          <a:ln>
            <a:solidFill>
              <a:srgbClr val="0F5494"/>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charset="0"/>
              <a:ea typeface="ＭＳ Ｐゴシック" charset="0"/>
            </a:endParaRPr>
          </a:p>
        </p:txBody>
      </p:sp>
      <p:sp>
        <p:nvSpPr>
          <p:cNvPr id="23" name="Rectangle 22">
            <a:extLst>
              <a:ext uri="{FF2B5EF4-FFF2-40B4-BE49-F238E27FC236}">
                <a16:creationId xmlns:a16="http://schemas.microsoft.com/office/drawing/2014/main" id="{F769F4CE-B4E2-4C9D-B9B1-D2BDAF229872}"/>
              </a:ext>
            </a:extLst>
          </p:cNvPr>
          <p:cNvSpPr/>
          <p:nvPr/>
        </p:nvSpPr>
        <p:spPr>
          <a:xfrm>
            <a:off x="3923928" y="1434203"/>
            <a:ext cx="5076564" cy="1341457"/>
          </a:xfrm>
          <a:prstGeom prst="rect">
            <a:avLst/>
          </a:prstGeom>
        </p:spPr>
        <p:txBody>
          <a:bodyPr wrap="square">
            <a:spAutoFit/>
          </a:bodyPr>
          <a:lstStyle/>
          <a:p>
            <a:pPr marL="3175" algn="ctr">
              <a:lnSpc>
                <a:spcPct val="150000"/>
              </a:lnSpc>
            </a:pPr>
            <a:r>
              <a:rPr lang="nl-NL" sz="1400" b="1" dirty="0" err="1">
                <a:solidFill>
                  <a:schemeClr val="bg1"/>
                </a:solidFill>
              </a:rPr>
              <a:t>One</a:t>
            </a:r>
            <a:r>
              <a:rPr lang="nl-NL" sz="1400" b="1" dirty="0">
                <a:solidFill>
                  <a:schemeClr val="bg1"/>
                </a:solidFill>
              </a:rPr>
              <a:t> </a:t>
            </a:r>
            <a:r>
              <a:rPr lang="nl-NL" sz="1400" b="1" dirty="0" err="1">
                <a:solidFill>
                  <a:schemeClr val="bg1"/>
                </a:solidFill>
              </a:rPr>
              <a:t>can</a:t>
            </a:r>
            <a:r>
              <a:rPr lang="nl-NL" sz="1400" b="1" dirty="0">
                <a:solidFill>
                  <a:schemeClr val="bg1"/>
                </a:solidFill>
              </a:rPr>
              <a:t> </a:t>
            </a:r>
            <a:r>
              <a:rPr lang="nl-NL" sz="1400" b="1" dirty="0" err="1">
                <a:solidFill>
                  <a:schemeClr val="bg1"/>
                </a:solidFill>
              </a:rPr>
              <a:t>only</a:t>
            </a:r>
            <a:r>
              <a:rPr lang="nl-NL" sz="1400" b="1" dirty="0">
                <a:solidFill>
                  <a:schemeClr val="bg1"/>
                </a:solidFill>
              </a:rPr>
              <a:t> </a:t>
            </a:r>
            <a:r>
              <a:rPr lang="nl-NL" sz="1400" b="1" dirty="0" err="1">
                <a:solidFill>
                  <a:schemeClr val="bg1"/>
                </a:solidFill>
              </a:rPr>
              <a:t>develop</a:t>
            </a:r>
            <a:r>
              <a:rPr lang="nl-NL" sz="1400" b="1" dirty="0">
                <a:solidFill>
                  <a:schemeClr val="bg1"/>
                </a:solidFill>
              </a:rPr>
              <a:t> his / her </a:t>
            </a:r>
            <a:r>
              <a:rPr lang="nl-NL" sz="1400" b="1" dirty="0" err="1">
                <a:solidFill>
                  <a:schemeClr val="bg1"/>
                </a:solidFill>
              </a:rPr>
              <a:t>own</a:t>
            </a:r>
            <a:r>
              <a:rPr lang="nl-NL" sz="1400" b="1" dirty="0">
                <a:solidFill>
                  <a:schemeClr val="bg1"/>
                </a:solidFill>
              </a:rPr>
              <a:t> </a:t>
            </a:r>
            <a:r>
              <a:rPr lang="nl-NL" sz="1400" b="1" dirty="0" err="1">
                <a:solidFill>
                  <a:schemeClr val="bg1"/>
                </a:solidFill>
              </a:rPr>
              <a:t>capacity</a:t>
            </a:r>
            <a:r>
              <a:rPr lang="nl-NL" sz="1400" b="1" dirty="0">
                <a:solidFill>
                  <a:schemeClr val="bg1"/>
                </a:solidFill>
              </a:rPr>
              <a:t>. </a:t>
            </a:r>
            <a:r>
              <a:rPr lang="nl-NL" sz="1400" b="1" dirty="0" err="1">
                <a:solidFill>
                  <a:schemeClr val="bg1"/>
                </a:solidFill>
              </a:rPr>
              <a:t>External</a:t>
            </a:r>
            <a:r>
              <a:rPr lang="nl-NL" sz="1400" b="1" dirty="0">
                <a:solidFill>
                  <a:schemeClr val="bg1"/>
                </a:solidFill>
              </a:rPr>
              <a:t> </a:t>
            </a:r>
            <a:r>
              <a:rPr lang="nl-NL" sz="1400" b="1" dirty="0" err="1">
                <a:solidFill>
                  <a:schemeClr val="bg1"/>
                </a:solidFill>
              </a:rPr>
              <a:t>agents</a:t>
            </a:r>
            <a:r>
              <a:rPr lang="nl-NL" sz="1400" b="1" dirty="0">
                <a:solidFill>
                  <a:schemeClr val="bg1"/>
                </a:solidFill>
              </a:rPr>
              <a:t> </a:t>
            </a:r>
            <a:r>
              <a:rPr lang="nl-NL" sz="1400" b="1" dirty="0" err="1">
                <a:solidFill>
                  <a:schemeClr val="bg1"/>
                </a:solidFill>
              </a:rPr>
              <a:t>may</a:t>
            </a:r>
            <a:r>
              <a:rPr lang="nl-NL" sz="1400" b="1" dirty="0">
                <a:solidFill>
                  <a:schemeClr val="bg1"/>
                </a:solidFill>
              </a:rPr>
              <a:t> </a:t>
            </a:r>
            <a:r>
              <a:rPr lang="nl-NL" sz="1400" b="1" dirty="0" err="1">
                <a:solidFill>
                  <a:schemeClr val="bg1"/>
                </a:solidFill>
              </a:rPr>
              <a:t>provide</a:t>
            </a:r>
            <a:r>
              <a:rPr lang="nl-NL" sz="1400" b="1" dirty="0">
                <a:solidFill>
                  <a:schemeClr val="bg1"/>
                </a:solidFill>
              </a:rPr>
              <a:t> support </a:t>
            </a:r>
            <a:r>
              <a:rPr lang="nl-NL" sz="1400" b="1" dirty="0" err="1">
                <a:solidFill>
                  <a:schemeClr val="bg1"/>
                </a:solidFill>
              </a:rPr>
              <a:t>to</a:t>
            </a:r>
            <a:r>
              <a:rPr lang="nl-NL" sz="1400" b="1" dirty="0">
                <a:solidFill>
                  <a:schemeClr val="bg1"/>
                </a:solidFill>
              </a:rPr>
              <a:t> </a:t>
            </a:r>
            <a:r>
              <a:rPr lang="nl-NL" sz="1400" b="1" dirty="0" err="1">
                <a:solidFill>
                  <a:schemeClr val="bg1"/>
                </a:solidFill>
              </a:rPr>
              <a:t>enable</a:t>
            </a:r>
            <a:r>
              <a:rPr lang="nl-NL" sz="1400" b="1" dirty="0">
                <a:solidFill>
                  <a:schemeClr val="bg1"/>
                </a:solidFill>
              </a:rPr>
              <a:t> </a:t>
            </a:r>
            <a:r>
              <a:rPr lang="nl-NL" sz="1400" b="1" dirty="0" err="1">
                <a:solidFill>
                  <a:schemeClr val="bg1"/>
                </a:solidFill>
              </a:rPr>
              <a:t>the</a:t>
            </a:r>
            <a:r>
              <a:rPr lang="nl-NL" sz="1400" b="1" dirty="0">
                <a:solidFill>
                  <a:schemeClr val="bg1"/>
                </a:solidFill>
              </a:rPr>
              <a:t> </a:t>
            </a:r>
            <a:r>
              <a:rPr lang="nl-NL" sz="1400" b="1" dirty="0" err="1">
                <a:solidFill>
                  <a:schemeClr val="bg1"/>
                </a:solidFill>
              </a:rPr>
              <a:t>capacity</a:t>
            </a:r>
            <a:r>
              <a:rPr lang="nl-NL" sz="1400" b="1" dirty="0">
                <a:solidFill>
                  <a:schemeClr val="bg1"/>
                </a:solidFill>
              </a:rPr>
              <a:t> development. </a:t>
            </a:r>
          </a:p>
          <a:p>
            <a:pPr marL="3175" algn="ctr">
              <a:lnSpc>
                <a:spcPct val="150000"/>
              </a:lnSpc>
            </a:pPr>
            <a:endParaRPr lang="fr-BE" sz="1400" b="1" dirty="0">
              <a:solidFill>
                <a:schemeClr val="bg1"/>
              </a:solidFill>
            </a:endParaRPr>
          </a:p>
        </p:txBody>
      </p:sp>
    </p:spTree>
    <p:extLst>
      <p:ext uri="{BB962C8B-B14F-4D97-AF65-F5344CB8AC3E}">
        <p14:creationId xmlns:p14="http://schemas.microsoft.com/office/powerpoint/2010/main" val="376857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2"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195573" y="2129100"/>
            <a:ext cx="8752853" cy="3078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285750" lvl="1" defTabSz="457200" eaLnBrk="1" hangingPunct="1">
              <a:lnSpc>
                <a:spcPct val="120000"/>
              </a:lnSpc>
              <a:spcBef>
                <a:spcPts val="600"/>
              </a:spcBef>
              <a:spcAft>
                <a:spcPts val="600"/>
              </a:spcAft>
              <a:buClr>
                <a:srgbClr val="004494"/>
              </a:buClr>
              <a:buSzPct val="100000"/>
              <a:buFont typeface="Verdana" panose="020B0604030504040204" pitchFamily="34" charset="0"/>
              <a:buChar char="&gt;"/>
              <a:defRPr/>
            </a:pPr>
            <a:r>
              <a:rPr lang="en-GB" sz="1800" dirty="0">
                <a:solidFill>
                  <a:srgbClr val="004494"/>
                </a:solidFill>
              </a:rPr>
              <a:t>Understand the context</a:t>
            </a:r>
          </a:p>
          <a:p>
            <a:pPr marL="285750" lvl="1" defTabSz="457200" eaLnBrk="1" hangingPunct="1">
              <a:lnSpc>
                <a:spcPct val="120000"/>
              </a:lnSpc>
              <a:spcBef>
                <a:spcPts val="600"/>
              </a:spcBef>
              <a:spcAft>
                <a:spcPts val="600"/>
              </a:spcAft>
              <a:buClr>
                <a:srgbClr val="004494"/>
              </a:buClr>
              <a:buSzPct val="100000"/>
              <a:buFont typeface="Verdana" panose="020B0604030504040204" pitchFamily="34" charset="0"/>
              <a:buChar char="&gt;"/>
              <a:defRPr/>
            </a:pPr>
            <a:r>
              <a:rPr lang="en-GB" sz="1800" dirty="0">
                <a:solidFill>
                  <a:srgbClr val="004494"/>
                </a:solidFill>
              </a:rPr>
              <a:t>Help defining realistic capacity development targets</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800" dirty="0">
                <a:solidFill>
                  <a:srgbClr val="004494"/>
                </a:solidFill>
              </a:rPr>
              <a:t>Assess capacity development needs systematically:</a:t>
            </a:r>
          </a:p>
          <a:p>
            <a:pPr marL="538163" lvl="1" defTabSz="457200">
              <a:lnSpc>
                <a:spcPct val="120000"/>
              </a:lnSpc>
              <a:spcBef>
                <a:spcPts val="600"/>
              </a:spcBef>
              <a:spcAft>
                <a:spcPts val="600"/>
              </a:spcAft>
              <a:buClr>
                <a:srgbClr val="004494"/>
              </a:buClr>
              <a:buSzPct val="100000"/>
              <a:buFont typeface="Courier New" panose="02070309020205020404" pitchFamily="49" charset="0"/>
              <a:buChar char="o"/>
              <a:defRPr/>
            </a:pPr>
            <a:r>
              <a:rPr lang="en-GB" sz="1600" b="0" dirty="0">
                <a:solidFill>
                  <a:srgbClr val="004494"/>
                </a:solidFill>
              </a:rPr>
              <a:t>Absorption capacity</a:t>
            </a:r>
          </a:p>
          <a:p>
            <a:pPr marL="538163" lvl="1" defTabSz="457200">
              <a:lnSpc>
                <a:spcPct val="120000"/>
              </a:lnSpc>
              <a:spcBef>
                <a:spcPts val="600"/>
              </a:spcBef>
              <a:spcAft>
                <a:spcPts val="600"/>
              </a:spcAft>
              <a:buClr>
                <a:srgbClr val="004494"/>
              </a:buClr>
              <a:buSzPct val="100000"/>
              <a:buFont typeface="Courier New" panose="02070309020205020404" pitchFamily="49" charset="0"/>
              <a:buChar char="o"/>
              <a:defRPr/>
            </a:pPr>
            <a:r>
              <a:rPr lang="en-GB" sz="1600" b="0" dirty="0">
                <a:solidFill>
                  <a:srgbClr val="004494"/>
                </a:solidFill>
              </a:rPr>
              <a:t>Demand, ownership and commitment towards CB</a:t>
            </a:r>
          </a:p>
          <a:p>
            <a:pPr marL="285750" lvl="1" defTabSz="457200" eaLnBrk="1" hangingPunct="1">
              <a:lnSpc>
                <a:spcPct val="120000"/>
              </a:lnSpc>
              <a:spcBef>
                <a:spcPts val="600"/>
              </a:spcBef>
              <a:spcAft>
                <a:spcPts val="600"/>
              </a:spcAft>
              <a:buClr>
                <a:srgbClr val="004494"/>
              </a:buClr>
              <a:buSzPct val="100000"/>
              <a:buFont typeface="Verdana" panose="020B0604030504040204" pitchFamily="34" charset="0"/>
              <a:buChar char="&gt;"/>
              <a:defRPr/>
            </a:pPr>
            <a:r>
              <a:rPr lang="en-GB" sz="1800" dirty="0">
                <a:solidFill>
                  <a:srgbClr val="004494"/>
                </a:solidFill>
              </a:rPr>
              <a:t>Take a long term perspective</a:t>
            </a:r>
          </a:p>
          <a:p>
            <a:pPr marL="609600" lvl="1" indent="-342900" defTabSz="457200">
              <a:spcBef>
                <a:spcPts val="600"/>
              </a:spcBef>
              <a:spcAft>
                <a:spcPts val="0"/>
              </a:spcAft>
              <a:buClr>
                <a:srgbClr val="004494"/>
              </a:buClr>
              <a:buSzPct val="75000"/>
              <a:buFont typeface="+mj-lt"/>
              <a:buAutoNum type="arabicPeriod"/>
              <a:tabLst>
                <a:tab pos="1517650" algn="l"/>
              </a:tabLst>
              <a:defRPr/>
            </a:pPr>
            <a:endParaRPr lang="fr-BE" sz="2400" b="0" dirty="0">
              <a:solidFill>
                <a:srgbClr val="004494"/>
              </a:solidFill>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23</a:t>
            </a:fld>
            <a:endParaRPr lang="fr-BE" sz="1100" b="1">
              <a:solidFill>
                <a:schemeClr val="bg1"/>
              </a:solidFill>
              <a:latin typeface="+mn-lt"/>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342000" y="1196752"/>
            <a:ext cx="8460000" cy="773278"/>
          </a:xfrm>
        </p:spPr>
        <p:txBody>
          <a:bodyPr/>
          <a:lstStyle/>
          <a:p>
            <a:pPr marL="0"/>
            <a:r>
              <a:rPr lang="en-GB" sz="2400" cap="all" dirty="0">
                <a:solidFill>
                  <a:srgbClr val="004494"/>
                </a:solidFill>
                <a:latin typeface="+mn-lt"/>
              </a:rPr>
              <a:t>Good practices </a:t>
            </a:r>
            <a:br>
              <a:rPr lang="en-GB" sz="2400" cap="all" dirty="0">
                <a:solidFill>
                  <a:srgbClr val="004494"/>
                </a:solidFill>
                <a:latin typeface="+mn-lt"/>
              </a:rPr>
            </a:br>
            <a:r>
              <a:rPr lang="en-GB" sz="2400" cap="all" dirty="0">
                <a:solidFill>
                  <a:srgbClr val="004494"/>
                </a:solidFill>
                <a:latin typeface="+mn-lt"/>
              </a:rPr>
              <a:t>for complementary support</a:t>
            </a:r>
            <a:endParaRPr lang="fr-BE" sz="2400" cap="all" dirty="0">
              <a:solidFill>
                <a:srgbClr val="004494"/>
              </a:solidFill>
              <a:latin typeface="+mn-lt"/>
            </a:endParaRPr>
          </a:p>
        </p:txBody>
      </p:sp>
      <p:sp>
        <p:nvSpPr>
          <p:cNvPr id="3" name="Rectangle 2">
            <a:extLst>
              <a:ext uri="{FF2B5EF4-FFF2-40B4-BE49-F238E27FC236}">
                <a16:creationId xmlns:a16="http://schemas.microsoft.com/office/drawing/2014/main" id="{3E4FA5A2-2207-4B69-BC73-DD47F9EBDA5A}"/>
              </a:ext>
            </a:extLst>
          </p:cNvPr>
          <p:cNvSpPr/>
          <p:nvPr/>
        </p:nvSpPr>
        <p:spPr>
          <a:xfrm>
            <a:off x="1772072" y="5432518"/>
            <a:ext cx="7246168" cy="721864"/>
          </a:xfrm>
          <a:prstGeom prst="rect">
            <a:avLst/>
          </a:prstGeom>
        </p:spPr>
        <p:txBody>
          <a:bodyPr wrap="square">
            <a:spAutoFit/>
          </a:bodyPr>
          <a:lstStyle/>
          <a:p>
            <a:pPr marL="0" lvl="1" defTabSz="457200">
              <a:lnSpc>
                <a:spcPct val="120000"/>
              </a:lnSpc>
              <a:spcBef>
                <a:spcPts val="600"/>
              </a:spcBef>
              <a:spcAft>
                <a:spcPts val="0"/>
              </a:spcAft>
              <a:buClr>
                <a:srgbClr val="004494"/>
              </a:buClr>
              <a:buSzPct val="75000"/>
              <a:defRPr/>
            </a:pPr>
            <a:r>
              <a:rPr lang="en-GB" sz="1800" b="1" kern="0" dirty="0">
                <a:solidFill>
                  <a:srgbClr val="C00000"/>
                </a:solidFill>
                <a:latin typeface="+mn-lt"/>
                <a:ea typeface="+mn-ea"/>
                <a:cs typeface="+mn-cs"/>
              </a:rPr>
              <a:t>Outputs of capacity development activities </a:t>
            </a:r>
            <a:br>
              <a:rPr lang="en-GB" sz="1800" b="1" kern="0" dirty="0">
                <a:solidFill>
                  <a:srgbClr val="C00000"/>
                </a:solidFill>
                <a:latin typeface="+mn-lt"/>
                <a:ea typeface="+mn-ea"/>
                <a:cs typeface="+mn-cs"/>
              </a:rPr>
            </a:br>
            <a:r>
              <a:rPr lang="en-GB" sz="1800" b="1" kern="0" dirty="0">
                <a:solidFill>
                  <a:srgbClr val="C00000"/>
                </a:solidFill>
                <a:latin typeface="+mn-lt"/>
                <a:ea typeface="+mn-ea"/>
                <a:cs typeface="+mn-cs"/>
              </a:rPr>
              <a:t>cannot be used as VT indicators!</a:t>
            </a:r>
          </a:p>
        </p:txBody>
      </p:sp>
      <p:pic>
        <p:nvPicPr>
          <p:cNvPr id="7" name="Image 6">
            <a:extLst>
              <a:ext uri="{FF2B5EF4-FFF2-40B4-BE49-F238E27FC236}">
                <a16:creationId xmlns:a16="http://schemas.microsoft.com/office/drawing/2014/main" id="{03B7821D-8591-4828-A806-897D91CB8E7F}"/>
              </a:ext>
            </a:extLst>
          </p:cNvPr>
          <p:cNvPicPr>
            <a:picLocks noChangeAspect="1"/>
          </p:cNvPicPr>
          <p:nvPr/>
        </p:nvPicPr>
        <p:blipFill>
          <a:blip r:embed="rId3"/>
          <a:stretch>
            <a:fillRect/>
          </a:stretch>
        </p:blipFill>
        <p:spPr>
          <a:xfrm>
            <a:off x="342000" y="5149604"/>
            <a:ext cx="1244648" cy="1708395"/>
          </a:xfrm>
          <a:prstGeom prst="rect">
            <a:avLst/>
          </a:prstGeom>
        </p:spPr>
      </p:pic>
    </p:spTree>
    <p:extLst>
      <p:ext uri="{BB962C8B-B14F-4D97-AF65-F5344CB8AC3E}">
        <p14:creationId xmlns:p14="http://schemas.microsoft.com/office/powerpoint/2010/main" val="85986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15562"/>
            <a:ext cx="8460000" cy="773278"/>
          </a:xfrm>
        </p:spPr>
        <p:txBody>
          <a:bodyPr/>
          <a:lstStyle/>
          <a:p>
            <a:pPr marL="0"/>
            <a:r>
              <a:rPr lang="fr-BE" sz="2800" cap="all" dirty="0" err="1">
                <a:solidFill>
                  <a:srgbClr val="004494"/>
                </a:solidFill>
                <a:latin typeface="+mn-lt"/>
              </a:rPr>
              <a:t>outline</a:t>
            </a:r>
            <a:r>
              <a:rPr lang="fr-BE" sz="2800" cap="all" dirty="0">
                <a:solidFill>
                  <a:srgbClr val="004494"/>
                </a:solidFill>
                <a:latin typeface="+mn-lt"/>
              </a:rPr>
              <a:t> Module 5</a:t>
            </a:r>
          </a:p>
        </p:txBody>
      </p:sp>
      <p:sp>
        <p:nvSpPr>
          <p:cNvPr id="45" name="Content Placeholder 2">
            <a:extLst>
              <a:ext uri="{FF2B5EF4-FFF2-40B4-BE49-F238E27FC236}">
                <a16:creationId xmlns:a16="http://schemas.microsoft.com/office/drawing/2014/main" id="{CB3C7777-2334-4391-9C62-3213EAF2C265}"/>
              </a:ext>
            </a:extLst>
          </p:cNvPr>
          <p:cNvSpPr>
            <a:spLocks noGrp="1"/>
          </p:cNvSpPr>
          <p:nvPr>
            <p:ph idx="1"/>
          </p:nvPr>
        </p:nvSpPr>
        <p:spPr>
          <a:xfrm>
            <a:off x="342000" y="2276872"/>
            <a:ext cx="8460000" cy="4752528"/>
          </a:xfrm>
        </p:spPr>
        <p:txBody>
          <a:bodyPr/>
          <a:lstStyle/>
          <a:p>
            <a:pPr marL="360363" indent="-360363">
              <a:spcBef>
                <a:spcPts val="1200"/>
              </a:spcBef>
              <a:spcAft>
                <a:spcPts val="1200"/>
              </a:spcAft>
              <a:buClrTx/>
              <a:buFontTx/>
              <a:buAutoNum type="arabicPeriod"/>
            </a:pPr>
            <a:r>
              <a:rPr lang="en-GB" sz="2000" i="0" dirty="0">
                <a:solidFill>
                  <a:srgbClr val="004494"/>
                </a:solidFill>
              </a:rPr>
              <a:t>Budget support design considerations </a:t>
            </a:r>
          </a:p>
          <a:p>
            <a:pPr marL="360363" indent="-360363">
              <a:spcBef>
                <a:spcPts val="1200"/>
              </a:spcBef>
              <a:spcAft>
                <a:spcPts val="1200"/>
              </a:spcAft>
              <a:buClrTx/>
              <a:buFontTx/>
              <a:buAutoNum type="arabicPeriod"/>
            </a:pPr>
            <a:r>
              <a:rPr lang="en-GB" sz="2000" i="0" dirty="0">
                <a:solidFill>
                  <a:srgbClr val="004494"/>
                </a:solidFill>
              </a:rPr>
              <a:t>Fixed and variable tranches</a:t>
            </a:r>
          </a:p>
          <a:p>
            <a:pPr marL="360363" indent="-360363">
              <a:spcBef>
                <a:spcPts val="1200"/>
              </a:spcBef>
              <a:spcAft>
                <a:spcPts val="1200"/>
              </a:spcAft>
              <a:buClrTx/>
              <a:buFontTx/>
              <a:buAutoNum type="arabicPeriod"/>
            </a:pPr>
            <a:r>
              <a:rPr lang="en-GB" sz="2000" i="0" dirty="0">
                <a:solidFill>
                  <a:srgbClr val="004494"/>
                </a:solidFill>
              </a:rPr>
              <a:t>Disbursement indicators</a:t>
            </a:r>
          </a:p>
          <a:p>
            <a:pPr marL="360363" indent="-360363">
              <a:spcBef>
                <a:spcPts val="1200"/>
              </a:spcBef>
              <a:spcAft>
                <a:spcPts val="1200"/>
              </a:spcAft>
              <a:buClrTx/>
              <a:buFontTx/>
              <a:buAutoNum type="arabicPeriod"/>
            </a:pPr>
            <a:r>
              <a:rPr lang="en-GB" sz="2000" i="0" dirty="0">
                <a:solidFill>
                  <a:srgbClr val="004494"/>
                </a:solidFill>
              </a:rPr>
              <a:t>Complementary measures</a:t>
            </a:r>
          </a:p>
          <a:p>
            <a:pPr marL="360363" indent="-360363">
              <a:spcBef>
                <a:spcPts val="1200"/>
              </a:spcBef>
              <a:spcAft>
                <a:spcPts val="1200"/>
              </a:spcAft>
              <a:buClrTx/>
              <a:buFontTx/>
              <a:buAutoNum type="arabicPeriod"/>
            </a:pPr>
            <a:r>
              <a:rPr lang="en-GB" sz="2000" b="1" i="0" cap="all" dirty="0">
                <a:solidFill>
                  <a:srgbClr val="C00000"/>
                </a:solidFill>
              </a:rPr>
              <a:t>Coordination mechanisms </a:t>
            </a:r>
          </a:p>
          <a:p>
            <a:pPr marL="360363" indent="-360363">
              <a:spcBef>
                <a:spcPts val="1200"/>
              </a:spcBef>
              <a:spcAft>
                <a:spcPts val="1200"/>
              </a:spcAft>
              <a:buClrTx/>
              <a:buFontTx/>
              <a:buAutoNum type="arabicPeriod"/>
            </a:pPr>
            <a:r>
              <a:rPr lang="en-GB" sz="2000" i="0" dirty="0">
                <a:solidFill>
                  <a:srgbClr val="004494"/>
                </a:solidFill>
              </a:rPr>
              <a:t>Communication and visibility</a:t>
            </a:r>
          </a:p>
        </p:txBody>
      </p:sp>
      <p:sp>
        <p:nvSpPr>
          <p:cNvPr id="48" name="Espace réservé du numéro de diapositive 9">
            <a:extLst>
              <a:ext uri="{FF2B5EF4-FFF2-40B4-BE49-F238E27FC236}">
                <a16:creationId xmlns:a16="http://schemas.microsoft.com/office/drawing/2014/main" id="{9E6C56E6-8C19-415C-8560-1960B8183805}"/>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24</a:t>
            </a:fld>
            <a:endParaRPr lang="fr-BE" sz="1100" b="1">
              <a:solidFill>
                <a:schemeClr val="bg1"/>
              </a:solidFill>
              <a:latin typeface="+mn-lt"/>
            </a:endParaRPr>
          </a:p>
        </p:txBody>
      </p:sp>
    </p:spTree>
    <p:extLst>
      <p:ext uri="{BB962C8B-B14F-4D97-AF65-F5344CB8AC3E}">
        <p14:creationId xmlns:p14="http://schemas.microsoft.com/office/powerpoint/2010/main" val="310840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25</a:t>
            </a:fld>
            <a:endParaRPr lang="fr-BE" sz="1100" b="1">
              <a:solidFill>
                <a:schemeClr val="bg1"/>
              </a:solidFill>
              <a:latin typeface="+mn-lt"/>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342000" y="1071546"/>
            <a:ext cx="8460000" cy="773278"/>
          </a:xfrm>
        </p:spPr>
        <p:txBody>
          <a:bodyPr/>
          <a:lstStyle/>
          <a:p>
            <a:pPr marL="0"/>
            <a:r>
              <a:rPr lang="en-GB" sz="2400" cap="all" dirty="0">
                <a:solidFill>
                  <a:srgbClr val="004494"/>
                </a:solidFill>
                <a:latin typeface="+mn-lt"/>
              </a:rPr>
              <a:t>When to coordinate and with whom?</a:t>
            </a:r>
            <a:endParaRPr lang="fr-BE" sz="2400" cap="all" dirty="0">
              <a:solidFill>
                <a:srgbClr val="004494"/>
              </a:solidFill>
              <a:latin typeface="+mn-lt"/>
            </a:endParaRPr>
          </a:p>
        </p:txBody>
      </p:sp>
      <p:sp>
        <p:nvSpPr>
          <p:cNvPr id="9" name="Rectangle 8">
            <a:extLst>
              <a:ext uri="{FF2B5EF4-FFF2-40B4-BE49-F238E27FC236}">
                <a16:creationId xmlns:a16="http://schemas.microsoft.com/office/drawing/2014/main" id="{7530C913-5941-4FB3-8C0F-C4F0FD7E4C80}"/>
              </a:ext>
            </a:extLst>
          </p:cNvPr>
          <p:cNvSpPr/>
          <p:nvPr/>
        </p:nvSpPr>
        <p:spPr bwMode="auto">
          <a:xfrm>
            <a:off x="2560937" y="1700808"/>
            <a:ext cx="6367465" cy="1872000"/>
          </a:xfrm>
          <a:prstGeom prst="rect">
            <a:avLst/>
          </a:prstGeom>
          <a:solidFill>
            <a:schemeClr val="bg1"/>
          </a:solidFill>
          <a:ln w="952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n-lt"/>
            </a:endParaRPr>
          </a:p>
        </p:txBody>
      </p:sp>
      <p:sp>
        <p:nvSpPr>
          <p:cNvPr id="12" name="ZoneTexte 11">
            <a:extLst>
              <a:ext uri="{FF2B5EF4-FFF2-40B4-BE49-F238E27FC236}">
                <a16:creationId xmlns:a16="http://schemas.microsoft.com/office/drawing/2014/main" id="{8810B805-9342-41AC-BE1B-FA9CF357BAA0}"/>
              </a:ext>
            </a:extLst>
          </p:cNvPr>
          <p:cNvSpPr txBox="1"/>
          <p:nvPr/>
        </p:nvSpPr>
        <p:spPr>
          <a:xfrm>
            <a:off x="2603405" y="1728867"/>
            <a:ext cx="6324996" cy="1800493"/>
          </a:xfrm>
          <a:prstGeom prst="rect">
            <a:avLst/>
          </a:prstGeom>
          <a:noFill/>
        </p:spPr>
        <p:txBody>
          <a:bodyPr wrap="square" rtlCol="0">
            <a:spAutoFit/>
          </a:bodyPr>
          <a:lstStyle/>
          <a:p>
            <a:pPr marL="285750" lvl="1" indent="-285750">
              <a:spcBef>
                <a:spcPts val="600"/>
              </a:spcBef>
              <a:buClr>
                <a:srgbClr val="2D9E48"/>
              </a:buClr>
              <a:buFont typeface="Verdana" panose="020B0604030504040204" pitchFamily="34" charset="0"/>
              <a:buChar char="&gt;"/>
              <a:defRPr/>
            </a:pPr>
            <a:r>
              <a:rPr lang="en-GB" sz="1600" dirty="0">
                <a:solidFill>
                  <a:schemeClr val="tx1"/>
                </a:solidFill>
                <a:latin typeface="+mn-lt"/>
                <a:ea typeface="+mn-ea"/>
                <a:cs typeface="+mn-cs"/>
              </a:rPr>
              <a:t>EU MS for assessment of FV. </a:t>
            </a:r>
          </a:p>
          <a:p>
            <a:pPr marL="285750" lvl="1" indent="-285750">
              <a:spcBef>
                <a:spcPts val="600"/>
              </a:spcBef>
              <a:buClr>
                <a:srgbClr val="2D9E48"/>
              </a:buClr>
              <a:buFont typeface="Verdana" panose="020B0604030504040204" pitchFamily="34" charset="0"/>
              <a:buChar char="&gt;"/>
              <a:defRPr/>
            </a:pPr>
            <a:r>
              <a:rPr lang="en-GB" sz="1600" dirty="0">
                <a:solidFill>
                  <a:schemeClr val="tx1"/>
                </a:solidFill>
                <a:latin typeface="+mn-lt"/>
                <a:ea typeface="+mn-ea"/>
                <a:cs typeface="+mn-cs"/>
              </a:rPr>
              <a:t>External partners for assessment of eligibility criteria and for institutional support planning. </a:t>
            </a:r>
          </a:p>
          <a:p>
            <a:pPr marL="285750" lvl="1" indent="-285750">
              <a:spcBef>
                <a:spcPts val="600"/>
              </a:spcBef>
              <a:buClr>
                <a:srgbClr val="2D9E48"/>
              </a:buClr>
              <a:buFont typeface="Verdana" panose="020B0604030504040204" pitchFamily="34" charset="0"/>
              <a:buChar char="&gt;"/>
              <a:defRPr/>
            </a:pPr>
            <a:r>
              <a:rPr lang="en-GB" sz="1600" dirty="0">
                <a:solidFill>
                  <a:schemeClr val="tx1"/>
                </a:solidFill>
                <a:latin typeface="+mn-lt"/>
                <a:ea typeface="+mn-ea"/>
                <a:cs typeface="+mn-cs"/>
              </a:rPr>
              <a:t>IMF for macro assessment (notably in fragile situations</a:t>
            </a:r>
          </a:p>
          <a:p>
            <a:pPr marL="285750" lvl="1" indent="-285750">
              <a:spcBef>
                <a:spcPts val="600"/>
              </a:spcBef>
              <a:buClr>
                <a:srgbClr val="2D9E48"/>
              </a:buClr>
              <a:buFont typeface="Verdana" panose="020B0604030504040204" pitchFamily="34" charset="0"/>
              <a:buChar char="&gt;"/>
              <a:defRPr/>
            </a:pPr>
            <a:r>
              <a:rPr lang="en-GB" sz="1600" dirty="0">
                <a:solidFill>
                  <a:schemeClr val="tx1"/>
                </a:solidFill>
                <a:latin typeface="+mn-lt"/>
                <a:ea typeface="+mn-ea"/>
                <a:cs typeface="+mn-cs"/>
              </a:rPr>
              <a:t>Government for design of programme and conditions.  institutional support planning. </a:t>
            </a:r>
          </a:p>
        </p:txBody>
      </p:sp>
      <p:sp>
        <p:nvSpPr>
          <p:cNvPr id="13" name="Rectangle 12">
            <a:extLst>
              <a:ext uri="{FF2B5EF4-FFF2-40B4-BE49-F238E27FC236}">
                <a16:creationId xmlns:a16="http://schemas.microsoft.com/office/drawing/2014/main" id="{E37C1607-A1BA-46C0-8884-BD78E3475C35}"/>
              </a:ext>
            </a:extLst>
          </p:cNvPr>
          <p:cNvSpPr/>
          <p:nvPr/>
        </p:nvSpPr>
        <p:spPr bwMode="auto">
          <a:xfrm>
            <a:off x="2560937" y="3717032"/>
            <a:ext cx="6367465" cy="1728000"/>
          </a:xfrm>
          <a:prstGeom prst="rect">
            <a:avLst/>
          </a:prstGeom>
          <a:solidFill>
            <a:schemeClr val="bg1"/>
          </a:solidFill>
          <a:ln w="9525" cap="flat" cmpd="sng" algn="ctr">
            <a:solidFill>
              <a:srgbClr val="F582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n-lt"/>
            </a:endParaRPr>
          </a:p>
        </p:txBody>
      </p:sp>
      <p:sp>
        <p:nvSpPr>
          <p:cNvPr id="14" name="Rectangle 13">
            <a:extLst>
              <a:ext uri="{FF2B5EF4-FFF2-40B4-BE49-F238E27FC236}">
                <a16:creationId xmlns:a16="http://schemas.microsoft.com/office/drawing/2014/main" id="{A65D7168-6F41-4EA5-BDCF-DB1377CEB8E6}"/>
              </a:ext>
            </a:extLst>
          </p:cNvPr>
          <p:cNvSpPr/>
          <p:nvPr/>
        </p:nvSpPr>
        <p:spPr bwMode="auto">
          <a:xfrm>
            <a:off x="2560936" y="5553336"/>
            <a:ext cx="6367465" cy="900000"/>
          </a:xfrm>
          <a:prstGeom prst="rect">
            <a:avLst/>
          </a:prstGeom>
          <a:solidFill>
            <a:schemeClr val="bg1"/>
          </a:solidFill>
          <a:ln w="9525" cap="flat" cmpd="sng" algn="ctr">
            <a:solidFill>
              <a:srgbClr val="1FACE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n-lt"/>
            </a:endParaRPr>
          </a:p>
        </p:txBody>
      </p:sp>
      <p:sp>
        <p:nvSpPr>
          <p:cNvPr id="16" name="Flèche : pentagone 15">
            <a:extLst>
              <a:ext uri="{FF2B5EF4-FFF2-40B4-BE49-F238E27FC236}">
                <a16:creationId xmlns:a16="http://schemas.microsoft.com/office/drawing/2014/main" id="{08E0B0AB-FBDC-4BB3-B572-51EFFA2436B6}"/>
              </a:ext>
            </a:extLst>
          </p:cNvPr>
          <p:cNvSpPr/>
          <p:nvPr/>
        </p:nvSpPr>
        <p:spPr bwMode="auto">
          <a:xfrm rot="10800000">
            <a:off x="215598" y="1700808"/>
            <a:ext cx="756000" cy="1872000"/>
          </a:xfrm>
          <a:prstGeom prst="homePlate">
            <a:avLst>
              <a:gd name="adj" fmla="val 50000"/>
            </a:avLst>
          </a:prstGeom>
          <a:solidFill>
            <a:srgbClr val="2D9E48"/>
          </a:solidFill>
          <a:ln w="952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a:ln>
                <a:noFill/>
              </a:ln>
              <a:solidFill>
                <a:srgbClr val="0F5494"/>
              </a:solidFill>
              <a:effectLst/>
              <a:latin typeface="+mn-lt"/>
            </a:endParaRPr>
          </a:p>
        </p:txBody>
      </p:sp>
      <p:sp>
        <p:nvSpPr>
          <p:cNvPr id="17" name="Rectangle 16">
            <a:extLst>
              <a:ext uri="{FF2B5EF4-FFF2-40B4-BE49-F238E27FC236}">
                <a16:creationId xmlns:a16="http://schemas.microsoft.com/office/drawing/2014/main" id="{393D86CB-C90C-4743-A65B-CFB184D68833}"/>
              </a:ext>
            </a:extLst>
          </p:cNvPr>
          <p:cNvSpPr/>
          <p:nvPr/>
        </p:nvSpPr>
        <p:spPr bwMode="auto">
          <a:xfrm>
            <a:off x="901484" y="1700808"/>
            <a:ext cx="1675567" cy="1872000"/>
          </a:xfrm>
          <a:prstGeom prst="rect">
            <a:avLst/>
          </a:prstGeom>
          <a:solidFill>
            <a:srgbClr val="2D9E48"/>
          </a:solidFill>
          <a:ln w="952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n-lt"/>
            </a:endParaRPr>
          </a:p>
        </p:txBody>
      </p:sp>
      <p:sp>
        <p:nvSpPr>
          <p:cNvPr id="19" name="Flèche : pentagone 18">
            <a:extLst>
              <a:ext uri="{FF2B5EF4-FFF2-40B4-BE49-F238E27FC236}">
                <a16:creationId xmlns:a16="http://schemas.microsoft.com/office/drawing/2014/main" id="{E9DE9B78-5227-4DB9-AC84-386C0780D195}"/>
              </a:ext>
            </a:extLst>
          </p:cNvPr>
          <p:cNvSpPr/>
          <p:nvPr/>
        </p:nvSpPr>
        <p:spPr bwMode="auto">
          <a:xfrm rot="10800000">
            <a:off x="215599" y="3717032"/>
            <a:ext cx="756000" cy="1728000"/>
          </a:xfrm>
          <a:prstGeom prst="homePlate">
            <a:avLst/>
          </a:prstGeom>
          <a:solidFill>
            <a:srgbClr val="F5823C"/>
          </a:solidFill>
          <a:ln w="9525" cap="flat" cmpd="sng" algn="ctr">
            <a:solidFill>
              <a:srgbClr val="F582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a:ln>
                <a:noFill/>
              </a:ln>
              <a:solidFill>
                <a:srgbClr val="0F5494"/>
              </a:solidFill>
              <a:effectLst/>
              <a:latin typeface="+mn-lt"/>
            </a:endParaRPr>
          </a:p>
        </p:txBody>
      </p:sp>
      <p:sp>
        <p:nvSpPr>
          <p:cNvPr id="20" name="Rectangle 19">
            <a:extLst>
              <a:ext uri="{FF2B5EF4-FFF2-40B4-BE49-F238E27FC236}">
                <a16:creationId xmlns:a16="http://schemas.microsoft.com/office/drawing/2014/main" id="{7F0BA17F-0948-4FE0-BB2E-838D0CB2D451}"/>
              </a:ext>
            </a:extLst>
          </p:cNvPr>
          <p:cNvSpPr/>
          <p:nvPr/>
        </p:nvSpPr>
        <p:spPr bwMode="auto">
          <a:xfrm>
            <a:off x="901484" y="3717032"/>
            <a:ext cx="1675567" cy="1728000"/>
          </a:xfrm>
          <a:prstGeom prst="rect">
            <a:avLst/>
          </a:prstGeom>
          <a:solidFill>
            <a:srgbClr val="F5823C"/>
          </a:solidFill>
          <a:ln w="9525" cap="flat" cmpd="sng" algn="ctr">
            <a:solidFill>
              <a:srgbClr val="F582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n-lt"/>
            </a:endParaRPr>
          </a:p>
        </p:txBody>
      </p:sp>
      <p:sp>
        <p:nvSpPr>
          <p:cNvPr id="22" name="Flèche : pentagone 21">
            <a:extLst>
              <a:ext uri="{FF2B5EF4-FFF2-40B4-BE49-F238E27FC236}">
                <a16:creationId xmlns:a16="http://schemas.microsoft.com/office/drawing/2014/main" id="{4E473D03-7022-4DFB-8702-6C000F143669}"/>
              </a:ext>
            </a:extLst>
          </p:cNvPr>
          <p:cNvSpPr/>
          <p:nvPr/>
        </p:nvSpPr>
        <p:spPr bwMode="auto">
          <a:xfrm rot="10800000">
            <a:off x="215599" y="5553336"/>
            <a:ext cx="756000" cy="900000"/>
          </a:xfrm>
          <a:prstGeom prst="homePlate">
            <a:avLst/>
          </a:prstGeom>
          <a:solidFill>
            <a:srgbClr val="1FACE0"/>
          </a:solidFill>
          <a:ln w="9525" cap="flat" cmpd="sng" algn="ctr">
            <a:solidFill>
              <a:srgbClr val="1FACE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a:ln>
                <a:noFill/>
              </a:ln>
              <a:solidFill>
                <a:srgbClr val="0F5494"/>
              </a:solidFill>
              <a:effectLst/>
              <a:latin typeface="+mn-lt"/>
            </a:endParaRPr>
          </a:p>
        </p:txBody>
      </p:sp>
      <p:sp>
        <p:nvSpPr>
          <p:cNvPr id="23" name="Rectangle 22">
            <a:extLst>
              <a:ext uri="{FF2B5EF4-FFF2-40B4-BE49-F238E27FC236}">
                <a16:creationId xmlns:a16="http://schemas.microsoft.com/office/drawing/2014/main" id="{E20A6CAA-2066-4564-B8CE-D0D0E1BA1735}"/>
              </a:ext>
            </a:extLst>
          </p:cNvPr>
          <p:cNvSpPr/>
          <p:nvPr/>
        </p:nvSpPr>
        <p:spPr bwMode="auto">
          <a:xfrm>
            <a:off x="901484" y="5553336"/>
            <a:ext cx="1675567" cy="900000"/>
          </a:xfrm>
          <a:prstGeom prst="rect">
            <a:avLst/>
          </a:prstGeom>
          <a:solidFill>
            <a:srgbClr val="1FACE0"/>
          </a:solidFill>
          <a:ln w="9525" cap="flat" cmpd="sng" algn="ctr">
            <a:solidFill>
              <a:srgbClr val="1FACE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n-lt"/>
            </a:endParaRPr>
          </a:p>
        </p:txBody>
      </p:sp>
      <p:sp>
        <p:nvSpPr>
          <p:cNvPr id="24" name="ZoneTexte 23">
            <a:extLst>
              <a:ext uri="{FF2B5EF4-FFF2-40B4-BE49-F238E27FC236}">
                <a16:creationId xmlns:a16="http://schemas.microsoft.com/office/drawing/2014/main" id="{96B883C3-5682-4291-9C13-6CEB1BA716C7}"/>
              </a:ext>
            </a:extLst>
          </p:cNvPr>
          <p:cNvSpPr txBox="1"/>
          <p:nvPr/>
        </p:nvSpPr>
        <p:spPr>
          <a:xfrm>
            <a:off x="323816" y="2329032"/>
            <a:ext cx="2232000" cy="615553"/>
          </a:xfrm>
          <a:prstGeom prst="rect">
            <a:avLst/>
          </a:prstGeom>
          <a:noFill/>
        </p:spPr>
        <p:txBody>
          <a:bodyPr wrap="square" rtlCol="0">
            <a:spAutoFit/>
          </a:bodyPr>
          <a:lstStyle/>
          <a:p>
            <a:pPr marL="3175" algn="ctr"/>
            <a:r>
              <a:rPr lang="en-GB" sz="1800" b="1" dirty="0">
                <a:solidFill>
                  <a:schemeClr val="bg1"/>
                </a:solidFill>
                <a:latin typeface="+mn-lt"/>
              </a:rPr>
              <a:t>Formulation</a:t>
            </a:r>
          </a:p>
          <a:p>
            <a:pPr marL="3175" algn="ctr"/>
            <a:r>
              <a:rPr lang="en-GB" sz="1600" dirty="0">
                <a:solidFill>
                  <a:schemeClr val="bg1"/>
                </a:solidFill>
                <a:latin typeface="+mn-lt"/>
              </a:rPr>
              <a:t>Coordinate with:</a:t>
            </a:r>
          </a:p>
        </p:txBody>
      </p:sp>
      <p:sp>
        <p:nvSpPr>
          <p:cNvPr id="25" name="ZoneTexte 24">
            <a:extLst>
              <a:ext uri="{FF2B5EF4-FFF2-40B4-BE49-F238E27FC236}">
                <a16:creationId xmlns:a16="http://schemas.microsoft.com/office/drawing/2014/main" id="{E2A5E209-1205-4981-A037-D4C95729B641}"/>
              </a:ext>
            </a:extLst>
          </p:cNvPr>
          <p:cNvSpPr txBox="1"/>
          <p:nvPr/>
        </p:nvSpPr>
        <p:spPr>
          <a:xfrm>
            <a:off x="287565" y="4273256"/>
            <a:ext cx="2340219" cy="615553"/>
          </a:xfrm>
          <a:prstGeom prst="rect">
            <a:avLst/>
          </a:prstGeom>
          <a:noFill/>
        </p:spPr>
        <p:txBody>
          <a:bodyPr wrap="square" rtlCol="0">
            <a:spAutoFit/>
          </a:bodyPr>
          <a:lstStyle/>
          <a:p>
            <a:pPr marL="3175" algn="ctr"/>
            <a:r>
              <a:rPr lang="en-GB" sz="1800" b="1" dirty="0">
                <a:solidFill>
                  <a:schemeClr val="bg1"/>
                </a:solidFill>
                <a:latin typeface="+mn-lt"/>
              </a:rPr>
              <a:t>Implementation</a:t>
            </a:r>
          </a:p>
          <a:p>
            <a:pPr marL="3175" algn="ctr"/>
            <a:r>
              <a:rPr lang="en-GB" sz="1600" dirty="0">
                <a:solidFill>
                  <a:schemeClr val="bg1"/>
                </a:solidFill>
              </a:rPr>
              <a:t>Coordinate with:</a:t>
            </a:r>
          </a:p>
        </p:txBody>
      </p:sp>
      <p:sp>
        <p:nvSpPr>
          <p:cNvPr id="26" name="ZoneTexte 25">
            <a:extLst>
              <a:ext uri="{FF2B5EF4-FFF2-40B4-BE49-F238E27FC236}">
                <a16:creationId xmlns:a16="http://schemas.microsoft.com/office/drawing/2014/main" id="{FDD8A6D5-C3BB-4633-9CF2-C93AB0D9EF67}"/>
              </a:ext>
            </a:extLst>
          </p:cNvPr>
          <p:cNvSpPr txBox="1"/>
          <p:nvPr/>
        </p:nvSpPr>
        <p:spPr>
          <a:xfrm>
            <a:off x="323816" y="5695560"/>
            <a:ext cx="2232000" cy="615553"/>
          </a:xfrm>
          <a:prstGeom prst="rect">
            <a:avLst/>
          </a:prstGeom>
          <a:noFill/>
        </p:spPr>
        <p:txBody>
          <a:bodyPr wrap="square" rtlCol="0">
            <a:spAutoFit/>
          </a:bodyPr>
          <a:lstStyle/>
          <a:p>
            <a:pPr marL="3175" algn="ctr"/>
            <a:r>
              <a:rPr lang="fr-BE" sz="1800" b="1" dirty="0">
                <a:solidFill>
                  <a:schemeClr val="bg1"/>
                </a:solidFill>
                <a:latin typeface="+mn-lt"/>
              </a:rPr>
              <a:t>Evaluation</a:t>
            </a:r>
          </a:p>
          <a:p>
            <a:pPr marL="3175" algn="ctr"/>
            <a:r>
              <a:rPr lang="en-GB" sz="1600" dirty="0">
                <a:solidFill>
                  <a:schemeClr val="bg1"/>
                </a:solidFill>
              </a:rPr>
              <a:t>Coordinate with:</a:t>
            </a:r>
          </a:p>
        </p:txBody>
      </p:sp>
      <p:sp>
        <p:nvSpPr>
          <p:cNvPr id="29" name="ZoneTexte 28">
            <a:extLst>
              <a:ext uri="{FF2B5EF4-FFF2-40B4-BE49-F238E27FC236}">
                <a16:creationId xmlns:a16="http://schemas.microsoft.com/office/drawing/2014/main" id="{1F303C8D-376E-459A-A9B3-6882BD9C1413}"/>
              </a:ext>
            </a:extLst>
          </p:cNvPr>
          <p:cNvSpPr txBox="1"/>
          <p:nvPr/>
        </p:nvSpPr>
        <p:spPr>
          <a:xfrm>
            <a:off x="2603405" y="3846268"/>
            <a:ext cx="6324996" cy="1477328"/>
          </a:xfrm>
          <a:prstGeom prst="rect">
            <a:avLst/>
          </a:prstGeom>
          <a:noFill/>
        </p:spPr>
        <p:txBody>
          <a:bodyPr wrap="square" rtlCol="0">
            <a:spAutoFit/>
          </a:bodyPr>
          <a:lstStyle/>
          <a:p>
            <a:pPr marL="285750" lvl="1" indent="-285750">
              <a:spcBef>
                <a:spcPts val="600"/>
              </a:spcBef>
              <a:buClr>
                <a:srgbClr val="F5823C"/>
              </a:buClr>
              <a:buFont typeface="Verdana" panose="020B0604030504040204" pitchFamily="34" charset="0"/>
              <a:buChar char="&gt;"/>
              <a:defRPr/>
            </a:pPr>
            <a:r>
              <a:rPr lang="en-GB" sz="1600" dirty="0">
                <a:solidFill>
                  <a:schemeClr val="tx1"/>
                </a:solidFill>
                <a:latin typeface="+mn-lt"/>
                <a:ea typeface="+mn-ea"/>
                <a:cs typeface="+mn-cs"/>
              </a:rPr>
              <a:t>Government and external partners in policy review, M&amp;E matrix review. </a:t>
            </a:r>
          </a:p>
          <a:p>
            <a:pPr marL="285750" lvl="1" indent="-285750">
              <a:spcBef>
                <a:spcPts val="600"/>
              </a:spcBef>
              <a:buClr>
                <a:srgbClr val="F5823C"/>
              </a:buClr>
              <a:buFont typeface="Verdana" panose="020B0604030504040204" pitchFamily="34" charset="0"/>
              <a:buChar char="&gt;"/>
              <a:defRPr/>
            </a:pPr>
            <a:r>
              <a:rPr lang="en-GB" sz="1600" dirty="0">
                <a:solidFill>
                  <a:schemeClr val="tx1"/>
                </a:solidFill>
                <a:latin typeface="+mn-lt"/>
                <a:ea typeface="+mn-ea"/>
                <a:cs typeface="+mn-cs"/>
              </a:rPr>
              <a:t>Government and cooperation partners for policy dialogue. </a:t>
            </a:r>
          </a:p>
          <a:p>
            <a:pPr marL="285750" lvl="1" indent="-285750">
              <a:spcBef>
                <a:spcPts val="600"/>
              </a:spcBef>
              <a:buClr>
                <a:srgbClr val="F5823C"/>
              </a:buClr>
              <a:buFont typeface="Verdana" panose="020B0604030504040204" pitchFamily="34" charset="0"/>
              <a:buChar char="&gt;"/>
              <a:defRPr/>
            </a:pPr>
            <a:r>
              <a:rPr lang="en-GB" sz="1600" dirty="0">
                <a:solidFill>
                  <a:schemeClr val="tx1"/>
                </a:solidFill>
                <a:latin typeface="+mn-lt"/>
                <a:ea typeface="+mn-ea"/>
                <a:cs typeface="+mn-cs"/>
              </a:rPr>
              <a:t>Government and external partners for communication. </a:t>
            </a:r>
          </a:p>
        </p:txBody>
      </p:sp>
      <p:sp>
        <p:nvSpPr>
          <p:cNvPr id="4" name="Rectangle 3">
            <a:extLst>
              <a:ext uri="{FF2B5EF4-FFF2-40B4-BE49-F238E27FC236}">
                <a16:creationId xmlns:a16="http://schemas.microsoft.com/office/drawing/2014/main" id="{D535D435-F1BA-4AC3-8A38-5F4C01FAD021}"/>
              </a:ext>
            </a:extLst>
          </p:cNvPr>
          <p:cNvSpPr/>
          <p:nvPr/>
        </p:nvSpPr>
        <p:spPr>
          <a:xfrm>
            <a:off x="2603405" y="5710949"/>
            <a:ext cx="6324996" cy="584775"/>
          </a:xfrm>
          <a:prstGeom prst="rect">
            <a:avLst/>
          </a:prstGeom>
        </p:spPr>
        <p:txBody>
          <a:bodyPr wrap="square">
            <a:spAutoFit/>
          </a:bodyPr>
          <a:lstStyle/>
          <a:p>
            <a:pPr marL="285750" lvl="1" indent="-285750" defTabSz="966788" eaLnBrk="0" hangingPunct="0">
              <a:spcBef>
                <a:spcPts val="600"/>
              </a:spcBef>
              <a:buClr>
                <a:srgbClr val="1FACE0"/>
              </a:buClr>
              <a:buFont typeface="Verdana" panose="020B0604030504040204" pitchFamily="34" charset="0"/>
              <a:buChar char="&gt;"/>
              <a:defRPr/>
            </a:pPr>
            <a:r>
              <a:rPr lang="en-BE" sz="1600">
                <a:solidFill>
                  <a:schemeClr val="tx1"/>
                </a:solidFill>
                <a:latin typeface="+mn-lt"/>
                <a:ea typeface="+mn-ea"/>
                <a:cs typeface="+mn-cs"/>
              </a:rPr>
              <a:t>Government </a:t>
            </a:r>
            <a:r>
              <a:rPr lang="en-BE" sz="1600" dirty="0">
                <a:solidFill>
                  <a:schemeClr val="tx1"/>
                </a:solidFill>
                <a:latin typeface="+mn-lt"/>
                <a:ea typeface="+mn-ea"/>
                <a:cs typeface="+mn-cs"/>
              </a:rPr>
              <a:t>and external partners providing BS for (joint) evaluations of BS</a:t>
            </a:r>
            <a:endParaRPr lang="fr-BE" sz="1600" dirty="0">
              <a:solidFill>
                <a:schemeClr val="tx1"/>
              </a:solidFill>
              <a:latin typeface="+mn-lt"/>
              <a:ea typeface="+mn-ea"/>
              <a:cs typeface="+mn-cs"/>
            </a:endParaRPr>
          </a:p>
        </p:txBody>
      </p:sp>
    </p:spTree>
    <p:extLst>
      <p:ext uri="{BB962C8B-B14F-4D97-AF65-F5344CB8AC3E}">
        <p14:creationId xmlns:p14="http://schemas.microsoft.com/office/powerpoint/2010/main" val="11995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P spid="14" grpId="0" animBg="1"/>
      <p:bldP spid="16" grpId="0" animBg="1"/>
      <p:bldP spid="17" grpId="0" animBg="1"/>
      <p:bldP spid="19" grpId="0" animBg="1"/>
      <p:bldP spid="20" grpId="0" animBg="1"/>
      <p:bldP spid="22" grpId="0" animBg="1"/>
      <p:bldP spid="23" grpId="0" animBg="1"/>
      <p:bldP spid="24" grpId="0"/>
      <p:bldP spid="25" grpId="0"/>
      <p:bldP spid="26" grpId="0"/>
      <p:bldP spid="29"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15562"/>
            <a:ext cx="8460000" cy="773278"/>
          </a:xfrm>
        </p:spPr>
        <p:txBody>
          <a:bodyPr/>
          <a:lstStyle/>
          <a:p>
            <a:pPr marL="0"/>
            <a:r>
              <a:rPr lang="fr-BE" sz="2800" cap="all" dirty="0" err="1">
                <a:solidFill>
                  <a:srgbClr val="004494"/>
                </a:solidFill>
                <a:latin typeface="+mn-lt"/>
              </a:rPr>
              <a:t>outline</a:t>
            </a:r>
            <a:r>
              <a:rPr lang="fr-BE" sz="2800" cap="all" dirty="0">
                <a:solidFill>
                  <a:srgbClr val="004494"/>
                </a:solidFill>
                <a:latin typeface="+mn-lt"/>
              </a:rPr>
              <a:t> Module 5</a:t>
            </a:r>
          </a:p>
        </p:txBody>
      </p:sp>
      <p:sp>
        <p:nvSpPr>
          <p:cNvPr id="45" name="Content Placeholder 2">
            <a:extLst>
              <a:ext uri="{FF2B5EF4-FFF2-40B4-BE49-F238E27FC236}">
                <a16:creationId xmlns:a16="http://schemas.microsoft.com/office/drawing/2014/main" id="{CB3C7777-2334-4391-9C62-3213EAF2C265}"/>
              </a:ext>
            </a:extLst>
          </p:cNvPr>
          <p:cNvSpPr>
            <a:spLocks noGrp="1"/>
          </p:cNvSpPr>
          <p:nvPr>
            <p:ph idx="1"/>
          </p:nvPr>
        </p:nvSpPr>
        <p:spPr>
          <a:xfrm>
            <a:off x="342000" y="2276872"/>
            <a:ext cx="8460000" cy="4752528"/>
          </a:xfrm>
        </p:spPr>
        <p:txBody>
          <a:bodyPr/>
          <a:lstStyle/>
          <a:p>
            <a:pPr marL="360363" indent="-360363">
              <a:spcBef>
                <a:spcPts val="1200"/>
              </a:spcBef>
              <a:spcAft>
                <a:spcPts val="1200"/>
              </a:spcAft>
              <a:buClrTx/>
              <a:buFontTx/>
              <a:buAutoNum type="arabicPeriod"/>
            </a:pPr>
            <a:r>
              <a:rPr lang="en-GB" sz="2000" i="0" dirty="0">
                <a:solidFill>
                  <a:srgbClr val="004494"/>
                </a:solidFill>
              </a:rPr>
              <a:t>Budget support design considerations </a:t>
            </a:r>
          </a:p>
          <a:p>
            <a:pPr marL="360363" indent="-360363">
              <a:spcBef>
                <a:spcPts val="1200"/>
              </a:spcBef>
              <a:spcAft>
                <a:spcPts val="1200"/>
              </a:spcAft>
              <a:buClrTx/>
              <a:buFontTx/>
              <a:buAutoNum type="arabicPeriod"/>
            </a:pPr>
            <a:r>
              <a:rPr lang="en-GB" sz="2000" i="0" dirty="0">
                <a:solidFill>
                  <a:srgbClr val="004494"/>
                </a:solidFill>
              </a:rPr>
              <a:t>Fixed and variable tranches</a:t>
            </a:r>
          </a:p>
          <a:p>
            <a:pPr marL="360363" indent="-360363">
              <a:spcBef>
                <a:spcPts val="1200"/>
              </a:spcBef>
              <a:spcAft>
                <a:spcPts val="1200"/>
              </a:spcAft>
              <a:buClrTx/>
              <a:buFontTx/>
              <a:buAutoNum type="arabicPeriod"/>
            </a:pPr>
            <a:r>
              <a:rPr lang="en-GB" sz="2000" i="0" dirty="0">
                <a:solidFill>
                  <a:srgbClr val="004494"/>
                </a:solidFill>
              </a:rPr>
              <a:t>Disbursement indicators</a:t>
            </a:r>
          </a:p>
          <a:p>
            <a:pPr marL="360363" indent="-360363">
              <a:spcBef>
                <a:spcPts val="1200"/>
              </a:spcBef>
              <a:spcAft>
                <a:spcPts val="1200"/>
              </a:spcAft>
              <a:buClrTx/>
              <a:buFontTx/>
              <a:buAutoNum type="arabicPeriod"/>
            </a:pPr>
            <a:r>
              <a:rPr lang="en-GB" sz="2000" i="0" dirty="0">
                <a:solidFill>
                  <a:srgbClr val="004494"/>
                </a:solidFill>
              </a:rPr>
              <a:t>Complementary measures</a:t>
            </a:r>
          </a:p>
          <a:p>
            <a:pPr marL="360363" indent="-360363">
              <a:spcBef>
                <a:spcPts val="1200"/>
              </a:spcBef>
              <a:spcAft>
                <a:spcPts val="1200"/>
              </a:spcAft>
              <a:buClrTx/>
              <a:buFontTx/>
              <a:buAutoNum type="arabicPeriod"/>
            </a:pPr>
            <a:r>
              <a:rPr lang="en-GB" sz="2000" i="0" dirty="0">
                <a:solidFill>
                  <a:srgbClr val="004494"/>
                </a:solidFill>
              </a:rPr>
              <a:t>Coordination mechanisms and Monitoring framework</a:t>
            </a:r>
          </a:p>
          <a:p>
            <a:pPr marL="360363" indent="-360363">
              <a:spcBef>
                <a:spcPts val="1200"/>
              </a:spcBef>
              <a:spcAft>
                <a:spcPts val="1200"/>
              </a:spcAft>
              <a:buClrTx/>
              <a:buFontTx/>
              <a:buAutoNum type="arabicPeriod"/>
            </a:pPr>
            <a:r>
              <a:rPr lang="en-GB" sz="2000" b="1" i="0" cap="all" dirty="0">
                <a:solidFill>
                  <a:srgbClr val="C00000"/>
                </a:solidFill>
              </a:rPr>
              <a:t>Communication and visibility</a:t>
            </a:r>
          </a:p>
        </p:txBody>
      </p:sp>
      <p:sp>
        <p:nvSpPr>
          <p:cNvPr id="48" name="Espace réservé du numéro de diapositive 9">
            <a:extLst>
              <a:ext uri="{FF2B5EF4-FFF2-40B4-BE49-F238E27FC236}">
                <a16:creationId xmlns:a16="http://schemas.microsoft.com/office/drawing/2014/main" id="{9E6C56E6-8C19-415C-8560-1960B8183805}"/>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26</a:t>
            </a:fld>
            <a:endParaRPr lang="fr-BE" sz="1100" b="1">
              <a:solidFill>
                <a:schemeClr val="bg1"/>
              </a:solidFill>
              <a:latin typeface="+mn-lt"/>
            </a:endParaRPr>
          </a:p>
        </p:txBody>
      </p:sp>
    </p:spTree>
    <p:extLst>
      <p:ext uri="{BB962C8B-B14F-4D97-AF65-F5344CB8AC3E}">
        <p14:creationId xmlns:p14="http://schemas.microsoft.com/office/powerpoint/2010/main" val="160649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mn-lt"/>
            </a:endParaRPr>
          </a:p>
        </p:txBody>
      </p:sp>
      <p:cxnSp>
        <p:nvCxnSpPr>
          <p:cNvPr id="60" name="Connecteur droit 59">
            <a:extLst>
              <a:ext uri="{FF2B5EF4-FFF2-40B4-BE49-F238E27FC236}">
                <a16:creationId xmlns:a16="http://schemas.microsoft.com/office/drawing/2014/main" id="{246A5870-0204-4356-BA3C-F3CCAE204B2B}"/>
              </a:ext>
            </a:extLst>
          </p:cNvPr>
          <p:cNvCxnSpPr>
            <a:cxnSpLocks/>
          </p:cNvCxnSpPr>
          <p:nvPr/>
        </p:nvCxnSpPr>
        <p:spPr bwMode="auto">
          <a:xfrm>
            <a:off x="3112315" y="5074813"/>
            <a:ext cx="0" cy="720000"/>
          </a:xfrm>
          <a:prstGeom prst="line">
            <a:avLst/>
          </a:prstGeom>
          <a:noFill/>
          <a:ln w="28575">
            <a:solidFill>
              <a:srgbClr val="F5823C"/>
            </a:solidFill>
            <a:tailEnd type="triangle"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1" name="Connecteur droit 60">
            <a:extLst>
              <a:ext uri="{FF2B5EF4-FFF2-40B4-BE49-F238E27FC236}">
                <a16:creationId xmlns:a16="http://schemas.microsoft.com/office/drawing/2014/main" id="{0442B2B6-473F-4671-8A5E-A2A32F72911F}"/>
              </a:ext>
            </a:extLst>
          </p:cNvPr>
          <p:cNvCxnSpPr>
            <a:cxnSpLocks/>
          </p:cNvCxnSpPr>
          <p:nvPr/>
        </p:nvCxnSpPr>
        <p:spPr bwMode="auto">
          <a:xfrm>
            <a:off x="4700158" y="5074813"/>
            <a:ext cx="0" cy="720000"/>
          </a:xfrm>
          <a:prstGeom prst="line">
            <a:avLst/>
          </a:prstGeom>
          <a:noFill/>
          <a:ln w="28575">
            <a:solidFill>
              <a:srgbClr val="F5823C"/>
            </a:solidFill>
            <a:tailEnd type="triangle"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2" name="Connecteur droit 61">
            <a:extLst>
              <a:ext uri="{FF2B5EF4-FFF2-40B4-BE49-F238E27FC236}">
                <a16:creationId xmlns:a16="http://schemas.microsoft.com/office/drawing/2014/main" id="{F19102C9-F7CB-4AE2-8E04-47E684ADAC43}"/>
              </a:ext>
            </a:extLst>
          </p:cNvPr>
          <p:cNvCxnSpPr>
            <a:cxnSpLocks/>
          </p:cNvCxnSpPr>
          <p:nvPr/>
        </p:nvCxnSpPr>
        <p:spPr bwMode="auto">
          <a:xfrm>
            <a:off x="6136651" y="5085264"/>
            <a:ext cx="0" cy="720000"/>
          </a:xfrm>
          <a:prstGeom prst="line">
            <a:avLst/>
          </a:prstGeom>
          <a:noFill/>
          <a:ln w="28575">
            <a:solidFill>
              <a:srgbClr val="F5823C"/>
            </a:solidFill>
            <a:tailEnd type="triangle"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5" name="Connecteur droit 54">
            <a:extLst>
              <a:ext uri="{FF2B5EF4-FFF2-40B4-BE49-F238E27FC236}">
                <a16:creationId xmlns:a16="http://schemas.microsoft.com/office/drawing/2014/main" id="{288AF961-E4D4-41D1-ACE7-2436BA2027C3}"/>
              </a:ext>
            </a:extLst>
          </p:cNvPr>
          <p:cNvCxnSpPr>
            <a:cxnSpLocks/>
          </p:cNvCxnSpPr>
          <p:nvPr/>
        </p:nvCxnSpPr>
        <p:spPr bwMode="auto">
          <a:xfrm>
            <a:off x="3112315" y="3782569"/>
            <a:ext cx="0" cy="1112547"/>
          </a:xfrm>
          <a:prstGeom prst="line">
            <a:avLst/>
          </a:prstGeom>
          <a:noFill/>
          <a:ln w="28575">
            <a:solidFill>
              <a:srgbClr val="0F5494"/>
            </a:solidFill>
            <a:tailEnd type="triangle"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8" name="Connecteur droit 57">
            <a:extLst>
              <a:ext uri="{FF2B5EF4-FFF2-40B4-BE49-F238E27FC236}">
                <a16:creationId xmlns:a16="http://schemas.microsoft.com/office/drawing/2014/main" id="{5CDA23C2-5944-42D7-8E24-F822123E735C}"/>
              </a:ext>
            </a:extLst>
          </p:cNvPr>
          <p:cNvCxnSpPr>
            <a:cxnSpLocks/>
          </p:cNvCxnSpPr>
          <p:nvPr/>
        </p:nvCxnSpPr>
        <p:spPr bwMode="auto">
          <a:xfrm>
            <a:off x="4700158" y="3782569"/>
            <a:ext cx="0" cy="1112547"/>
          </a:xfrm>
          <a:prstGeom prst="line">
            <a:avLst/>
          </a:prstGeom>
          <a:noFill/>
          <a:ln w="28575">
            <a:solidFill>
              <a:srgbClr val="0F5494"/>
            </a:solidFill>
            <a:tailEnd type="triangle"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9" name="Connecteur droit 58">
            <a:extLst>
              <a:ext uri="{FF2B5EF4-FFF2-40B4-BE49-F238E27FC236}">
                <a16:creationId xmlns:a16="http://schemas.microsoft.com/office/drawing/2014/main" id="{C194AD6D-F31F-4063-BA67-B530A690E387}"/>
              </a:ext>
            </a:extLst>
          </p:cNvPr>
          <p:cNvCxnSpPr>
            <a:cxnSpLocks/>
          </p:cNvCxnSpPr>
          <p:nvPr/>
        </p:nvCxnSpPr>
        <p:spPr bwMode="auto">
          <a:xfrm>
            <a:off x="6136651" y="3793020"/>
            <a:ext cx="0" cy="1112547"/>
          </a:xfrm>
          <a:prstGeom prst="line">
            <a:avLst/>
          </a:prstGeom>
          <a:noFill/>
          <a:ln w="28575">
            <a:solidFill>
              <a:srgbClr val="0F5494"/>
            </a:solidFill>
            <a:tailEnd type="triangle"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6" name="Connecteur droit 45">
            <a:extLst>
              <a:ext uri="{FF2B5EF4-FFF2-40B4-BE49-F238E27FC236}">
                <a16:creationId xmlns:a16="http://schemas.microsoft.com/office/drawing/2014/main" id="{54236AAE-440B-497E-B1DA-AEDC4CB69B7F}"/>
              </a:ext>
            </a:extLst>
          </p:cNvPr>
          <p:cNvCxnSpPr>
            <a:cxnSpLocks/>
          </p:cNvCxnSpPr>
          <p:nvPr/>
        </p:nvCxnSpPr>
        <p:spPr bwMode="auto">
          <a:xfrm flipH="1" flipV="1">
            <a:off x="2477227" y="2318939"/>
            <a:ext cx="2152923" cy="1401989"/>
          </a:xfrm>
          <a:prstGeom prst="line">
            <a:avLst/>
          </a:prstGeom>
          <a:noFill/>
          <a:ln w="9525">
            <a:solidFill>
              <a:srgbClr val="1FACE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9" name="Connecteur droit 48">
            <a:extLst>
              <a:ext uri="{FF2B5EF4-FFF2-40B4-BE49-F238E27FC236}">
                <a16:creationId xmlns:a16="http://schemas.microsoft.com/office/drawing/2014/main" id="{85F51793-1596-4B57-AC34-5188E96BAA31}"/>
              </a:ext>
            </a:extLst>
          </p:cNvPr>
          <p:cNvCxnSpPr>
            <a:cxnSpLocks/>
          </p:cNvCxnSpPr>
          <p:nvPr/>
        </p:nvCxnSpPr>
        <p:spPr bwMode="auto">
          <a:xfrm flipV="1">
            <a:off x="4556343" y="2363903"/>
            <a:ext cx="604780" cy="1170563"/>
          </a:xfrm>
          <a:prstGeom prst="line">
            <a:avLst/>
          </a:prstGeom>
          <a:noFill/>
          <a:ln w="9525">
            <a:solidFill>
              <a:srgbClr val="1FACE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2" name="Connecteur droit 51">
            <a:extLst>
              <a:ext uri="{FF2B5EF4-FFF2-40B4-BE49-F238E27FC236}">
                <a16:creationId xmlns:a16="http://schemas.microsoft.com/office/drawing/2014/main" id="{94698414-C4B9-44D4-B812-BE360C80485D}"/>
              </a:ext>
            </a:extLst>
          </p:cNvPr>
          <p:cNvCxnSpPr>
            <a:cxnSpLocks/>
          </p:cNvCxnSpPr>
          <p:nvPr/>
        </p:nvCxnSpPr>
        <p:spPr bwMode="auto">
          <a:xfrm flipV="1">
            <a:off x="4700158" y="2025461"/>
            <a:ext cx="2605355" cy="1695467"/>
          </a:xfrm>
          <a:prstGeom prst="line">
            <a:avLst/>
          </a:prstGeom>
          <a:noFill/>
          <a:ln w="9525">
            <a:solidFill>
              <a:srgbClr val="1FACE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 name="Connecteur droit 39">
            <a:extLst>
              <a:ext uri="{FF2B5EF4-FFF2-40B4-BE49-F238E27FC236}">
                <a16:creationId xmlns:a16="http://schemas.microsoft.com/office/drawing/2014/main" id="{30407CDE-2BE1-450C-A030-6CADC6B66937}"/>
              </a:ext>
            </a:extLst>
          </p:cNvPr>
          <p:cNvCxnSpPr>
            <a:cxnSpLocks/>
          </p:cNvCxnSpPr>
          <p:nvPr/>
        </p:nvCxnSpPr>
        <p:spPr bwMode="auto">
          <a:xfrm flipH="1" flipV="1">
            <a:off x="677227" y="2302443"/>
            <a:ext cx="3750757" cy="1480500"/>
          </a:xfrm>
          <a:prstGeom prst="line">
            <a:avLst/>
          </a:prstGeom>
          <a:noFill/>
          <a:ln w="9525">
            <a:solidFill>
              <a:srgbClr val="1FACE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 name="Connecteur droit 5">
            <a:extLst>
              <a:ext uri="{FF2B5EF4-FFF2-40B4-BE49-F238E27FC236}">
                <a16:creationId xmlns:a16="http://schemas.microsoft.com/office/drawing/2014/main" id="{74100B5A-B2EB-4F3D-BED5-492CCB22F511}"/>
              </a:ext>
            </a:extLst>
          </p:cNvPr>
          <p:cNvCxnSpPr/>
          <p:nvPr/>
        </p:nvCxnSpPr>
        <p:spPr bwMode="auto">
          <a:xfrm>
            <a:off x="1184448" y="3700473"/>
            <a:ext cx="7056784" cy="0"/>
          </a:xfrm>
          <a:prstGeom prst="line">
            <a:avLst/>
          </a:prstGeom>
          <a:noFill/>
          <a:ln w="38100">
            <a:solidFill>
              <a:srgbClr val="0F5494"/>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27</a:t>
            </a:fld>
            <a:endParaRPr lang="fr-BE" sz="1100" b="1" dirty="0">
              <a:solidFill>
                <a:schemeClr val="bg1"/>
              </a:solidFill>
              <a:latin typeface="+mn-lt"/>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342000" y="980728"/>
            <a:ext cx="8460000" cy="773278"/>
          </a:xfrm>
        </p:spPr>
        <p:txBody>
          <a:bodyPr/>
          <a:lstStyle/>
          <a:p>
            <a:pPr marL="0"/>
            <a:r>
              <a:rPr lang="fr-BE" sz="2400" cap="all" dirty="0">
                <a:solidFill>
                  <a:srgbClr val="004494"/>
                </a:solidFill>
                <a:latin typeface="+mn-lt"/>
              </a:rPr>
              <a:t>Communication </a:t>
            </a:r>
            <a:br>
              <a:rPr lang="fr-BE" sz="2400" cap="all" dirty="0">
                <a:solidFill>
                  <a:srgbClr val="004494"/>
                </a:solidFill>
                <a:latin typeface="+mn-lt"/>
              </a:rPr>
            </a:br>
            <a:r>
              <a:rPr lang="fr-BE" sz="2400" cap="all" dirty="0">
                <a:solidFill>
                  <a:srgbClr val="004494"/>
                </a:solidFill>
                <a:latin typeface="+mn-lt"/>
              </a:rPr>
              <a:t>and </a:t>
            </a:r>
            <a:r>
              <a:rPr lang="fr-BE" sz="2400" cap="all" dirty="0" err="1">
                <a:solidFill>
                  <a:srgbClr val="004494"/>
                </a:solidFill>
                <a:latin typeface="+mn-lt"/>
              </a:rPr>
              <a:t>visibility</a:t>
            </a:r>
            <a:endParaRPr lang="fr-BE" sz="2400" cap="all" dirty="0">
              <a:solidFill>
                <a:srgbClr val="004494"/>
              </a:solidFill>
              <a:latin typeface="+mn-lt"/>
            </a:endParaRPr>
          </a:p>
        </p:txBody>
      </p:sp>
      <p:sp>
        <p:nvSpPr>
          <p:cNvPr id="4" name="Rectangle : coins arrondis 3">
            <a:extLst>
              <a:ext uri="{FF2B5EF4-FFF2-40B4-BE49-F238E27FC236}">
                <a16:creationId xmlns:a16="http://schemas.microsoft.com/office/drawing/2014/main" id="{81102970-F0C8-4637-AA71-0E7C33C4239F}"/>
              </a:ext>
            </a:extLst>
          </p:cNvPr>
          <p:cNvSpPr/>
          <p:nvPr/>
        </p:nvSpPr>
        <p:spPr bwMode="auto">
          <a:xfrm>
            <a:off x="2323894" y="2836473"/>
            <a:ext cx="4752528" cy="1728000"/>
          </a:xfrm>
          <a:prstGeom prst="roundRect">
            <a:avLst/>
          </a:prstGeom>
          <a:solidFill>
            <a:srgbClr val="0F5494"/>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mn-lt"/>
              <a:ea typeface="ＭＳ Ｐゴシック" charset="0"/>
            </a:endParaRPr>
          </a:p>
        </p:txBody>
      </p:sp>
      <p:sp>
        <p:nvSpPr>
          <p:cNvPr id="9" name="Rectangle 8">
            <a:extLst>
              <a:ext uri="{FF2B5EF4-FFF2-40B4-BE49-F238E27FC236}">
                <a16:creationId xmlns:a16="http://schemas.microsoft.com/office/drawing/2014/main" id="{C6B3EF98-5164-4CB6-827E-8024B19D250B}"/>
              </a:ext>
            </a:extLst>
          </p:cNvPr>
          <p:cNvSpPr/>
          <p:nvPr/>
        </p:nvSpPr>
        <p:spPr>
          <a:xfrm>
            <a:off x="2267745" y="2854088"/>
            <a:ext cx="4808678" cy="1646605"/>
          </a:xfrm>
          <a:prstGeom prst="rect">
            <a:avLst/>
          </a:prstGeom>
        </p:spPr>
        <p:txBody>
          <a:bodyPr wrap="square">
            <a:spAutoFit/>
          </a:bodyPr>
          <a:lstStyle/>
          <a:p>
            <a:pPr marL="3175" algn="ctr">
              <a:spcAft>
                <a:spcPts val="0"/>
              </a:spcAft>
            </a:pPr>
            <a:r>
              <a:rPr lang="en-GB" sz="1600" b="1" dirty="0">
                <a:solidFill>
                  <a:schemeClr val="bg1"/>
                </a:solidFill>
                <a:latin typeface="+mn-lt"/>
              </a:rPr>
              <a:t>Communication and visibility actions </a:t>
            </a:r>
          </a:p>
          <a:p>
            <a:pPr marL="3175">
              <a:spcAft>
                <a:spcPts val="600"/>
              </a:spcAft>
            </a:pPr>
            <a:r>
              <a:rPr lang="en-GB" sz="1600" dirty="0">
                <a:solidFill>
                  <a:schemeClr val="bg1"/>
                </a:solidFill>
                <a:latin typeface="+mn-lt"/>
              </a:rPr>
              <a:t>(complementary to &amp; coordinated with PC)</a:t>
            </a:r>
            <a:r>
              <a:rPr lang="en-GB" sz="1600" b="1" dirty="0">
                <a:solidFill>
                  <a:schemeClr val="bg1"/>
                </a:solidFill>
                <a:latin typeface="+mn-lt"/>
              </a:rPr>
              <a:t>:</a:t>
            </a:r>
          </a:p>
          <a:p>
            <a:pPr marL="355600" indent="-266700">
              <a:spcBef>
                <a:spcPts val="600"/>
              </a:spcBef>
              <a:spcAft>
                <a:spcPts val="600"/>
              </a:spcAft>
              <a:buFont typeface="+mj-lt"/>
              <a:buAutoNum type="arabicPeriod"/>
            </a:pPr>
            <a:r>
              <a:rPr lang="en-GB" sz="1300" dirty="0">
                <a:solidFill>
                  <a:schemeClr val="bg1"/>
                </a:solidFill>
                <a:latin typeface="+mn-lt"/>
              </a:rPr>
              <a:t>Identify target audience (PC/EU)</a:t>
            </a:r>
          </a:p>
          <a:p>
            <a:pPr marL="355600" indent="-266700">
              <a:spcBef>
                <a:spcPts val="600"/>
              </a:spcBef>
              <a:spcAft>
                <a:spcPts val="600"/>
              </a:spcAft>
              <a:buFont typeface="+mj-lt"/>
              <a:buAutoNum type="arabicPeriod"/>
            </a:pPr>
            <a:r>
              <a:rPr lang="en-GB" sz="1300" dirty="0">
                <a:solidFill>
                  <a:schemeClr val="bg1"/>
                </a:solidFill>
                <a:latin typeface="+mn-lt"/>
              </a:rPr>
              <a:t>Decide timing (BS/political cycle)</a:t>
            </a:r>
          </a:p>
          <a:p>
            <a:pPr marL="355600" indent="-266700">
              <a:spcBef>
                <a:spcPts val="600"/>
              </a:spcBef>
              <a:spcAft>
                <a:spcPts val="600"/>
              </a:spcAft>
              <a:buFont typeface="+mj-lt"/>
              <a:buAutoNum type="arabicPeriod"/>
            </a:pPr>
            <a:r>
              <a:rPr lang="en-GB" sz="1300" dirty="0">
                <a:solidFill>
                  <a:schemeClr val="bg1"/>
                </a:solidFill>
                <a:latin typeface="+mn-lt"/>
              </a:rPr>
              <a:t>Choose tools (press, website, team with CSO, ...)</a:t>
            </a:r>
            <a:endParaRPr lang="fr-BE" sz="1300" dirty="0">
              <a:solidFill>
                <a:schemeClr val="bg1"/>
              </a:solidFill>
              <a:latin typeface="+mn-lt"/>
            </a:endParaRPr>
          </a:p>
        </p:txBody>
      </p:sp>
      <p:sp>
        <p:nvSpPr>
          <p:cNvPr id="15" name="Rectangle : coins arrondis 14">
            <a:extLst>
              <a:ext uri="{FF2B5EF4-FFF2-40B4-BE49-F238E27FC236}">
                <a16:creationId xmlns:a16="http://schemas.microsoft.com/office/drawing/2014/main" id="{B59314DD-959A-46E1-806A-60DB3F53FDE9}"/>
              </a:ext>
            </a:extLst>
          </p:cNvPr>
          <p:cNvSpPr/>
          <p:nvPr/>
        </p:nvSpPr>
        <p:spPr bwMode="auto">
          <a:xfrm>
            <a:off x="294603" y="3214473"/>
            <a:ext cx="1800200" cy="972000"/>
          </a:xfrm>
          <a:prstGeom prst="roundRect">
            <a:avLst/>
          </a:prstGeom>
          <a:solidFill>
            <a:srgbClr val="0F5494"/>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mn-lt"/>
              <a:ea typeface="ＭＳ Ｐゴシック" charset="0"/>
            </a:endParaRPr>
          </a:p>
        </p:txBody>
      </p:sp>
      <p:sp>
        <p:nvSpPr>
          <p:cNvPr id="16" name="Rectangle 15">
            <a:extLst>
              <a:ext uri="{FF2B5EF4-FFF2-40B4-BE49-F238E27FC236}">
                <a16:creationId xmlns:a16="http://schemas.microsoft.com/office/drawing/2014/main" id="{D8FF8B19-68CC-47EF-89A2-6F3D74837C8F}"/>
              </a:ext>
            </a:extLst>
          </p:cNvPr>
          <p:cNvSpPr/>
          <p:nvPr/>
        </p:nvSpPr>
        <p:spPr>
          <a:xfrm>
            <a:off x="294703" y="3223420"/>
            <a:ext cx="1800000" cy="954107"/>
          </a:xfrm>
          <a:prstGeom prst="rect">
            <a:avLst/>
          </a:prstGeom>
          <a:noFill/>
        </p:spPr>
        <p:txBody>
          <a:bodyPr wrap="square">
            <a:spAutoFit/>
          </a:bodyPr>
          <a:lstStyle/>
          <a:p>
            <a:pPr algn="ctr"/>
            <a:r>
              <a:rPr lang="en-GB" sz="1400" b="1" dirty="0">
                <a:solidFill>
                  <a:schemeClr val="bg1"/>
                </a:solidFill>
                <a:latin typeface="+mn-lt"/>
              </a:rPr>
              <a:t>Internal</a:t>
            </a:r>
          </a:p>
          <a:p>
            <a:pPr algn="ctr"/>
            <a:r>
              <a:rPr lang="en-GB" sz="1400" dirty="0">
                <a:solidFill>
                  <a:schemeClr val="bg1"/>
                </a:solidFill>
                <a:latin typeface="+mn-lt"/>
              </a:rPr>
              <a:t>(Government;</a:t>
            </a:r>
          </a:p>
          <a:p>
            <a:pPr algn="ctr"/>
            <a:r>
              <a:rPr lang="en-GB" sz="1400" dirty="0">
                <a:solidFill>
                  <a:schemeClr val="bg1"/>
                </a:solidFill>
                <a:latin typeface="+mn-lt"/>
              </a:rPr>
              <a:t>Implementing</a:t>
            </a:r>
          </a:p>
          <a:p>
            <a:pPr algn="ctr"/>
            <a:r>
              <a:rPr lang="en-GB" sz="1400" dirty="0">
                <a:solidFill>
                  <a:schemeClr val="bg1"/>
                </a:solidFill>
                <a:latin typeface="+mn-lt"/>
              </a:rPr>
              <a:t>agencies</a:t>
            </a:r>
            <a:r>
              <a:rPr lang="fr-BE" sz="1400" dirty="0">
                <a:solidFill>
                  <a:schemeClr val="bg1"/>
                </a:solidFill>
                <a:latin typeface="+mn-lt"/>
              </a:rPr>
              <a:t>)</a:t>
            </a:r>
          </a:p>
        </p:txBody>
      </p:sp>
      <p:sp>
        <p:nvSpPr>
          <p:cNvPr id="17" name="Rectangle : coins arrondis 16">
            <a:extLst>
              <a:ext uri="{FF2B5EF4-FFF2-40B4-BE49-F238E27FC236}">
                <a16:creationId xmlns:a16="http://schemas.microsoft.com/office/drawing/2014/main" id="{32355C6F-9276-482C-A03A-82EF9FD7A05E}"/>
              </a:ext>
            </a:extLst>
          </p:cNvPr>
          <p:cNvSpPr/>
          <p:nvPr/>
        </p:nvSpPr>
        <p:spPr bwMode="auto">
          <a:xfrm>
            <a:off x="7278588" y="3214473"/>
            <a:ext cx="1800200" cy="972000"/>
          </a:xfrm>
          <a:prstGeom prst="roundRect">
            <a:avLst/>
          </a:prstGeom>
          <a:solidFill>
            <a:srgbClr val="0F5494"/>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mn-lt"/>
              <a:ea typeface="ＭＳ Ｐゴシック" charset="0"/>
            </a:endParaRPr>
          </a:p>
        </p:txBody>
      </p:sp>
      <p:sp>
        <p:nvSpPr>
          <p:cNvPr id="18" name="Rectangle 17">
            <a:extLst>
              <a:ext uri="{FF2B5EF4-FFF2-40B4-BE49-F238E27FC236}">
                <a16:creationId xmlns:a16="http://schemas.microsoft.com/office/drawing/2014/main" id="{17F404DA-D371-4A16-AA65-53884ACA76E5}"/>
              </a:ext>
            </a:extLst>
          </p:cNvPr>
          <p:cNvSpPr/>
          <p:nvPr/>
        </p:nvSpPr>
        <p:spPr>
          <a:xfrm>
            <a:off x="7278688" y="3331141"/>
            <a:ext cx="1800000" cy="523220"/>
          </a:xfrm>
          <a:prstGeom prst="rect">
            <a:avLst/>
          </a:prstGeom>
        </p:spPr>
        <p:txBody>
          <a:bodyPr wrap="square">
            <a:spAutoFit/>
          </a:bodyPr>
          <a:lstStyle/>
          <a:p>
            <a:pPr algn="ctr"/>
            <a:r>
              <a:rPr lang="en-GB" sz="1400" b="1" dirty="0">
                <a:solidFill>
                  <a:schemeClr val="bg1"/>
                </a:solidFill>
                <a:latin typeface="+mn-lt"/>
              </a:rPr>
              <a:t>External</a:t>
            </a:r>
            <a:r>
              <a:rPr lang="en-GB" sz="1400" dirty="0">
                <a:solidFill>
                  <a:srgbClr val="000000"/>
                </a:solidFill>
              </a:rPr>
              <a:t> </a:t>
            </a:r>
            <a:endParaRPr lang="en-GB" sz="1400" dirty="0">
              <a:solidFill>
                <a:schemeClr val="bg1"/>
              </a:solidFill>
              <a:latin typeface="+mn-lt"/>
            </a:endParaRPr>
          </a:p>
          <a:p>
            <a:pPr algn="ctr"/>
            <a:r>
              <a:rPr lang="en-GB" sz="1400" dirty="0">
                <a:solidFill>
                  <a:schemeClr val="bg1"/>
                </a:solidFill>
                <a:latin typeface="+mn-lt"/>
              </a:rPr>
              <a:t>(stakeholders)</a:t>
            </a:r>
          </a:p>
        </p:txBody>
      </p:sp>
      <p:sp>
        <p:nvSpPr>
          <p:cNvPr id="20" name="TextBox 6">
            <a:extLst>
              <a:ext uri="{FF2B5EF4-FFF2-40B4-BE49-F238E27FC236}">
                <a16:creationId xmlns:a16="http://schemas.microsoft.com/office/drawing/2014/main" id="{934A9C50-7D72-4EB4-9AB0-E8650E35BF29}"/>
              </a:ext>
            </a:extLst>
          </p:cNvPr>
          <p:cNvSpPr txBox="1"/>
          <p:nvPr/>
        </p:nvSpPr>
        <p:spPr>
          <a:xfrm>
            <a:off x="179512" y="1916832"/>
            <a:ext cx="1308080" cy="720000"/>
          </a:xfrm>
          <a:prstGeom prst="rect">
            <a:avLst/>
          </a:prstGeom>
          <a:solidFill>
            <a:srgbClr val="1FACE0"/>
          </a:solidFill>
          <a:ln>
            <a:noFill/>
            <a:prstDash val="dash"/>
          </a:ln>
          <a:effectLst/>
        </p:spPr>
        <p:txBody>
          <a:bodyPr wrap="square" rtlCol="0" anchor="ctr">
            <a:spAutoFit/>
          </a:bodyPr>
          <a:lstStyle/>
          <a:p>
            <a:pPr algn="ctr"/>
            <a:r>
              <a:rPr lang="en-GB" sz="1400" b="1" dirty="0">
                <a:solidFill>
                  <a:schemeClr val="bg1"/>
                </a:solidFill>
                <a:latin typeface="+mn-lt"/>
              </a:rPr>
              <a:t>Country context</a:t>
            </a:r>
          </a:p>
        </p:txBody>
      </p:sp>
      <p:sp>
        <p:nvSpPr>
          <p:cNvPr id="21" name="TextBox 7">
            <a:extLst>
              <a:ext uri="{FF2B5EF4-FFF2-40B4-BE49-F238E27FC236}">
                <a16:creationId xmlns:a16="http://schemas.microsoft.com/office/drawing/2014/main" id="{1CF7BDCF-46BF-4509-A3A8-78C59D190151}"/>
              </a:ext>
            </a:extLst>
          </p:cNvPr>
          <p:cNvSpPr txBox="1"/>
          <p:nvPr/>
        </p:nvSpPr>
        <p:spPr>
          <a:xfrm>
            <a:off x="1946254" y="1916832"/>
            <a:ext cx="1800200" cy="720000"/>
          </a:xfrm>
          <a:prstGeom prst="rect">
            <a:avLst/>
          </a:prstGeom>
          <a:solidFill>
            <a:srgbClr val="1FACE0"/>
          </a:solidFill>
          <a:ln>
            <a:noFill/>
            <a:prstDash val="dash"/>
          </a:ln>
          <a:effectLst/>
        </p:spPr>
        <p:txBody>
          <a:bodyPr wrap="square" rtlCol="0" anchor="ctr">
            <a:spAutoFit/>
          </a:bodyPr>
          <a:lstStyle/>
          <a:p>
            <a:pPr algn="ctr"/>
            <a:r>
              <a:rPr lang="en-GB" sz="1400" b="1" dirty="0">
                <a:solidFill>
                  <a:schemeClr val="bg1"/>
                </a:solidFill>
                <a:latin typeface="+mn-lt"/>
              </a:rPr>
              <a:t>Nature of partnership with EU</a:t>
            </a:r>
          </a:p>
        </p:txBody>
      </p:sp>
      <p:sp>
        <p:nvSpPr>
          <p:cNvPr id="22" name="TextBox 8">
            <a:extLst>
              <a:ext uri="{FF2B5EF4-FFF2-40B4-BE49-F238E27FC236}">
                <a16:creationId xmlns:a16="http://schemas.microsoft.com/office/drawing/2014/main" id="{B408A52A-9ABB-4A43-8985-5B81835F08D6}"/>
              </a:ext>
            </a:extLst>
          </p:cNvPr>
          <p:cNvSpPr txBox="1"/>
          <p:nvPr/>
        </p:nvSpPr>
        <p:spPr>
          <a:xfrm>
            <a:off x="4205116" y="1916832"/>
            <a:ext cx="1800200" cy="720000"/>
          </a:xfrm>
          <a:prstGeom prst="rect">
            <a:avLst/>
          </a:prstGeom>
          <a:solidFill>
            <a:srgbClr val="1FACE0"/>
          </a:solidFill>
          <a:ln>
            <a:noFill/>
            <a:prstDash val="dash"/>
          </a:ln>
          <a:effectLst/>
        </p:spPr>
        <p:txBody>
          <a:bodyPr wrap="square" rtlCol="0" anchor="ctr">
            <a:spAutoFit/>
          </a:bodyPr>
          <a:lstStyle/>
          <a:p>
            <a:pPr algn="ctr"/>
            <a:r>
              <a:rPr lang="en-GB" sz="1400" b="1" dirty="0">
                <a:solidFill>
                  <a:schemeClr val="bg1"/>
                </a:solidFill>
                <a:latin typeface="+mn-lt"/>
              </a:rPr>
              <a:t>Media environment</a:t>
            </a:r>
          </a:p>
        </p:txBody>
      </p:sp>
      <p:sp>
        <p:nvSpPr>
          <p:cNvPr id="23" name="TextBox 9">
            <a:extLst>
              <a:ext uri="{FF2B5EF4-FFF2-40B4-BE49-F238E27FC236}">
                <a16:creationId xmlns:a16="http://schemas.microsoft.com/office/drawing/2014/main" id="{8A0783EE-5950-4284-B585-2EB18DBFE423}"/>
              </a:ext>
            </a:extLst>
          </p:cNvPr>
          <p:cNvSpPr txBox="1"/>
          <p:nvPr/>
        </p:nvSpPr>
        <p:spPr>
          <a:xfrm>
            <a:off x="6463978" y="1916832"/>
            <a:ext cx="2483768" cy="720000"/>
          </a:xfrm>
          <a:prstGeom prst="rect">
            <a:avLst/>
          </a:prstGeom>
          <a:solidFill>
            <a:srgbClr val="1FACE0"/>
          </a:solidFill>
          <a:ln>
            <a:noFill/>
            <a:prstDash val="dash"/>
          </a:ln>
          <a:effectLst/>
        </p:spPr>
        <p:txBody>
          <a:bodyPr wrap="square" rtlCol="0" anchor="ctr">
            <a:spAutoFit/>
          </a:bodyPr>
          <a:lstStyle/>
          <a:p>
            <a:pPr algn="ctr"/>
            <a:r>
              <a:rPr lang="en-GB" sz="1400" b="1" dirty="0">
                <a:solidFill>
                  <a:schemeClr val="bg1"/>
                </a:solidFill>
                <a:latin typeface="+mn-lt"/>
              </a:rPr>
              <a:t>Objective/results and </a:t>
            </a:r>
          </a:p>
          <a:p>
            <a:pPr algn="ctr"/>
            <a:r>
              <a:rPr lang="en-GB" sz="1400" b="1" dirty="0">
                <a:solidFill>
                  <a:schemeClr val="bg1"/>
                </a:solidFill>
                <a:latin typeface="+mn-lt"/>
              </a:rPr>
              <a:t>sector supported</a:t>
            </a:r>
          </a:p>
        </p:txBody>
      </p:sp>
      <p:sp>
        <p:nvSpPr>
          <p:cNvPr id="29" name="TextBox 26">
            <a:extLst>
              <a:ext uri="{FF2B5EF4-FFF2-40B4-BE49-F238E27FC236}">
                <a16:creationId xmlns:a16="http://schemas.microsoft.com/office/drawing/2014/main" id="{BA7103B8-5146-4A26-A05F-CA9A1A6D256E}"/>
              </a:ext>
            </a:extLst>
          </p:cNvPr>
          <p:cNvSpPr txBox="1"/>
          <p:nvPr/>
        </p:nvSpPr>
        <p:spPr>
          <a:xfrm>
            <a:off x="5868144" y="4932457"/>
            <a:ext cx="2048958" cy="584775"/>
          </a:xfrm>
          <a:prstGeom prst="rect">
            <a:avLst/>
          </a:prstGeom>
          <a:solidFill>
            <a:srgbClr val="F5823C"/>
          </a:solidFill>
          <a:ln>
            <a:noFill/>
          </a:ln>
        </p:spPr>
        <p:txBody>
          <a:bodyPr wrap="none" rtlCol="0">
            <a:spAutoFit/>
          </a:bodyPr>
          <a:lstStyle/>
          <a:p>
            <a:pPr algn="ctr"/>
            <a:r>
              <a:rPr lang="en-GB" sz="1600" dirty="0">
                <a:solidFill>
                  <a:schemeClr val="bg1"/>
                </a:solidFill>
              </a:rPr>
              <a:t>Inform on results </a:t>
            </a:r>
          </a:p>
          <a:p>
            <a:pPr algn="ctr"/>
            <a:r>
              <a:rPr lang="en-GB" sz="1600" dirty="0">
                <a:solidFill>
                  <a:schemeClr val="bg1"/>
                </a:solidFill>
              </a:rPr>
              <a:t>of policy reform</a:t>
            </a:r>
          </a:p>
        </p:txBody>
      </p:sp>
      <p:sp>
        <p:nvSpPr>
          <p:cNvPr id="30" name="TextBox 27">
            <a:extLst>
              <a:ext uri="{FF2B5EF4-FFF2-40B4-BE49-F238E27FC236}">
                <a16:creationId xmlns:a16="http://schemas.microsoft.com/office/drawing/2014/main" id="{526B7E83-2EFB-40DA-9559-41AD74E56EE9}"/>
              </a:ext>
            </a:extLst>
          </p:cNvPr>
          <p:cNvSpPr txBox="1"/>
          <p:nvPr/>
        </p:nvSpPr>
        <p:spPr>
          <a:xfrm>
            <a:off x="631630" y="4906501"/>
            <a:ext cx="2629246" cy="584775"/>
          </a:xfrm>
          <a:prstGeom prst="rect">
            <a:avLst/>
          </a:prstGeom>
          <a:solidFill>
            <a:srgbClr val="F5823C"/>
          </a:solidFill>
          <a:ln>
            <a:noFill/>
          </a:ln>
        </p:spPr>
        <p:txBody>
          <a:bodyPr wrap="none" rtlCol="0">
            <a:spAutoFit/>
          </a:bodyPr>
          <a:lstStyle/>
          <a:p>
            <a:pPr algn="ctr"/>
            <a:r>
              <a:rPr lang="en-GB" sz="1600" dirty="0">
                <a:solidFill>
                  <a:schemeClr val="bg1"/>
                </a:solidFill>
              </a:rPr>
              <a:t>Inform on benefits and </a:t>
            </a:r>
          </a:p>
          <a:p>
            <a:pPr algn="ctr"/>
            <a:r>
              <a:rPr lang="en-GB" sz="1600" dirty="0">
                <a:solidFill>
                  <a:schemeClr val="bg1"/>
                </a:solidFill>
              </a:rPr>
              <a:t>constraints of reforms </a:t>
            </a:r>
          </a:p>
        </p:txBody>
      </p:sp>
      <p:sp>
        <p:nvSpPr>
          <p:cNvPr id="31" name="TextBox 28">
            <a:extLst>
              <a:ext uri="{FF2B5EF4-FFF2-40B4-BE49-F238E27FC236}">
                <a16:creationId xmlns:a16="http://schemas.microsoft.com/office/drawing/2014/main" id="{DC00A5A9-7B30-478D-924D-6AB139721BCA}"/>
              </a:ext>
            </a:extLst>
          </p:cNvPr>
          <p:cNvSpPr txBox="1"/>
          <p:nvPr/>
        </p:nvSpPr>
        <p:spPr>
          <a:xfrm>
            <a:off x="4052086" y="4932457"/>
            <a:ext cx="1296144" cy="584775"/>
          </a:xfrm>
          <a:prstGeom prst="rect">
            <a:avLst/>
          </a:prstGeom>
          <a:solidFill>
            <a:srgbClr val="F5823C"/>
          </a:solidFill>
          <a:ln>
            <a:noFill/>
          </a:ln>
        </p:spPr>
        <p:txBody>
          <a:bodyPr wrap="square" rtlCol="0">
            <a:spAutoFit/>
          </a:bodyPr>
          <a:lstStyle/>
          <a:p>
            <a:pPr algn="ctr"/>
            <a:r>
              <a:rPr lang="en-GB" sz="1600" dirty="0">
                <a:solidFill>
                  <a:schemeClr val="bg1"/>
                </a:solidFill>
              </a:rPr>
              <a:t>Policy Dialogue</a:t>
            </a:r>
            <a:endParaRPr lang="fr-BE" sz="1600" dirty="0">
              <a:solidFill>
                <a:schemeClr val="bg1"/>
              </a:solidFill>
              <a:latin typeface="+mn-lt"/>
            </a:endParaRPr>
          </a:p>
        </p:txBody>
      </p:sp>
      <p:sp>
        <p:nvSpPr>
          <p:cNvPr id="32" name="TextBox 29">
            <a:extLst>
              <a:ext uri="{FF2B5EF4-FFF2-40B4-BE49-F238E27FC236}">
                <a16:creationId xmlns:a16="http://schemas.microsoft.com/office/drawing/2014/main" id="{95FC6C6F-93AF-45F5-8194-456A95861778}"/>
              </a:ext>
            </a:extLst>
          </p:cNvPr>
          <p:cNvSpPr txBox="1"/>
          <p:nvPr/>
        </p:nvSpPr>
        <p:spPr>
          <a:xfrm>
            <a:off x="1606284" y="6237181"/>
            <a:ext cx="5931432" cy="389466"/>
          </a:xfrm>
          <a:prstGeom prst="rect">
            <a:avLst/>
          </a:prstGeom>
          <a:noFill/>
          <a:ln>
            <a:noFill/>
          </a:ln>
        </p:spPr>
        <p:txBody>
          <a:bodyPr wrap="none" rtlCol="0">
            <a:spAutoFit/>
          </a:bodyPr>
          <a:lstStyle/>
          <a:p>
            <a:pPr marL="0" lvl="1" algn="ctr" defTabSz="457200">
              <a:lnSpc>
                <a:spcPct val="120000"/>
              </a:lnSpc>
              <a:spcBef>
                <a:spcPts val="600"/>
              </a:spcBef>
              <a:spcAft>
                <a:spcPts val="0"/>
              </a:spcAft>
              <a:buClr>
                <a:srgbClr val="004494"/>
              </a:buClr>
              <a:buSzPct val="75000"/>
              <a:defRPr/>
            </a:pPr>
            <a:r>
              <a:rPr lang="en-GB" sz="1800" b="1" dirty="0"/>
              <a:t>Effective communication results in visibility </a:t>
            </a:r>
          </a:p>
        </p:txBody>
      </p:sp>
      <p:sp>
        <p:nvSpPr>
          <p:cNvPr id="33" name="TextBox 31">
            <a:extLst>
              <a:ext uri="{FF2B5EF4-FFF2-40B4-BE49-F238E27FC236}">
                <a16:creationId xmlns:a16="http://schemas.microsoft.com/office/drawing/2014/main" id="{C4055966-27E5-4BE4-B86A-03BFE8DC2B03}"/>
              </a:ext>
            </a:extLst>
          </p:cNvPr>
          <p:cNvSpPr txBox="1"/>
          <p:nvPr/>
        </p:nvSpPr>
        <p:spPr>
          <a:xfrm>
            <a:off x="2714921" y="5826750"/>
            <a:ext cx="3945311" cy="338554"/>
          </a:xfrm>
          <a:prstGeom prst="rect">
            <a:avLst/>
          </a:prstGeom>
          <a:solidFill>
            <a:srgbClr val="F5823C"/>
          </a:solidFill>
          <a:ln>
            <a:noFill/>
          </a:ln>
        </p:spPr>
        <p:txBody>
          <a:bodyPr wrap="none" rtlCol="0">
            <a:spAutoFit/>
          </a:bodyPr>
          <a:lstStyle/>
          <a:p>
            <a:r>
              <a:rPr lang="en-GB" sz="1600" b="1" dirty="0">
                <a:solidFill>
                  <a:schemeClr val="bg1"/>
                </a:solidFill>
                <a:latin typeface="+mn-lt"/>
              </a:rPr>
              <a:t>Transparency and accountability</a:t>
            </a:r>
          </a:p>
        </p:txBody>
      </p:sp>
    </p:spTree>
    <p:extLst>
      <p:ext uri="{BB962C8B-B14F-4D97-AF65-F5344CB8AC3E}">
        <p14:creationId xmlns:p14="http://schemas.microsoft.com/office/powerpoint/2010/main" val="86266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5" grpId="0" animBg="1"/>
      <p:bldP spid="16" grpId="0"/>
      <p:bldP spid="17" grpId="0" animBg="1"/>
      <p:bldP spid="18" grpId="0"/>
      <p:bldP spid="20" grpId="0" animBg="1"/>
      <p:bldP spid="21" grpId="0" animBg="1"/>
      <p:bldP spid="22" grpId="0" animBg="1"/>
      <p:bldP spid="23" grpId="0" animBg="1"/>
      <p:bldP spid="29" grpId="0" animBg="1"/>
      <p:bldP spid="30" grpId="0" animBg="1"/>
      <p:bldP spid="31" grpId="0" animBg="1"/>
      <p:bldP spid="32" grpId="0"/>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195573" y="1790888"/>
            <a:ext cx="8752853" cy="3078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Over-asking </a:t>
            </a:r>
            <a:r>
              <a:rPr lang="en-GB" sz="1600" b="0" dirty="0">
                <a:solidFill>
                  <a:srgbClr val="004494"/>
                </a:solidFill>
              </a:rPr>
              <a:t>(more than reasonably can be achieved). </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Multiplicity of conditions. </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Conditionalities beyond Government’s control. </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Lack of clarity in the FA, </a:t>
            </a:r>
            <a:r>
              <a:rPr lang="en-GB" sz="1600" b="0" dirty="0">
                <a:solidFill>
                  <a:srgbClr val="004494"/>
                </a:solidFill>
              </a:rPr>
              <a:t>in particular related to the monitoring / measurement of indicators. </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‘The battle among consultants’ </a:t>
            </a:r>
            <a:r>
              <a:rPr lang="en-GB" sz="1600" b="0" dirty="0">
                <a:solidFill>
                  <a:srgbClr val="004494"/>
                </a:solidFill>
              </a:rPr>
              <a:t>in relation to the indicators</a:t>
            </a:r>
            <a:r>
              <a:rPr lang="en-GB" sz="1600" dirty="0">
                <a:solidFill>
                  <a:srgbClr val="004494"/>
                </a:solidFill>
              </a:rPr>
              <a:t>. </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Taking over government’s responsibilities </a:t>
            </a:r>
            <a:r>
              <a:rPr lang="en-GB" sz="1600" b="0" dirty="0">
                <a:solidFill>
                  <a:srgbClr val="004494"/>
                </a:solidFill>
              </a:rPr>
              <a:t>(e.g. TA elaborates the new sector policy). </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Micro-management </a:t>
            </a:r>
            <a:r>
              <a:rPr lang="en-GB" sz="1600" b="0" dirty="0">
                <a:solidFill>
                  <a:srgbClr val="004494"/>
                </a:solidFill>
              </a:rPr>
              <a:t>(as opposed to government ownership).</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Any reporting and auditing </a:t>
            </a:r>
            <a:r>
              <a:rPr lang="en-GB" sz="1600" b="0" dirty="0">
                <a:solidFill>
                  <a:srgbClr val="004494"/>
                </a:solidFill>
              </a:rPr>
              <a:t>over and above what is agreed upon</a:t>
            </a:r>
            <a:r>
              <a:rPr lang="en-GB" sz="1600" dirty="0">
                <a:solidFill>
                  <a:srgbClr val="004494"/>
                </a:solidFill>
              </a:rPr>
              <a:t>. </a:t>
            </a:r>
          </a:p>
          <a:p>
            <a:pPr marL="285750" lvl="1" defTabSz="457200">
              <a:lnSpc>
                <a:spcPct val="120000"/>
              </a:lnSpc>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Overloading the BS </a:t>
            </a:r>
            <a:r>
              <a:rPr lang="en-GB" sz="1600" b="0" dirty="0">
                <a:solidFill>
                  <a:srgbClr val="004494"/>
                </a:solidFill>
              </a:rPr>
              <a:t>because of perceived fears of risks</a:t>
            </a:r>
            <a:r>
              <a:rPr lang="en-GB" sz="1600" dirty="0">
                <a:solidFill>
                  <a:srgbClr val="004494"/>
                </a:solidFill>
              </a:rPr>
              <a:t>. </a:t>
            </a:r>
          </a:p>
          <a:p>
            <a:pPr marL="609600" lvl="1" indent="-342900" defTabSz="457200">
              <a:spcBef>
                <a:spcPts val="600"/>
              </a:spcBef>
              <a:spcAft>
                <a:spcPts val="600"/>
              </a:spcAft>
              <a:buClr>
                <a:srgbClr val="004494"/>
              </a:buClr>
              <a:buSzPct val="75000"/>
              <a:buFont typeface="+mj-lt"/>
              <a:buAutoNum type="arabicPeriod"/>
              <a:tabLst>
                <a:tab pos="1517650" algn="l"/>
              </a:tabLst>
              <a:defRPr/>
            </a:pPr>
            <a:endParaRPr lang="fr-BE" sz="2400" b="0" dirty="0">
              <a:solidFill>
                <a:srgbClr val="004494"/>
              </a:solidFill>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28</a:t>
            </a:fld>
            <a:endParaRPr lang="fr-BE" sz="1100" b="1">
              <a:solidFill>
                <a:schemeClr val="bg1"/>
              </a:solidFill>
              <a:latin typeface="+mn-lt"/>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342000" y="1052736"/>
            <a:ext cx="8460000" cy="773278"/>
          </a:xfrm>
        </p:spPr>
        <p:txBody>
          <a:bodyPr/>
          <a:lstStyle/>
          <a:p>
            <a:pPr marL="0"/>
            <a:r>
              <a:rPr lang="en-GB" sz="2400" cap="all" dirty="0">
                <a:solidFill>
                  <a:srgbClr val="004494"/>
                </a:solidFill>
                <a:latin typeface="+mn-lt"/>
              </a:rPr>
              <a:t>Traps to be avoided with Budget Support</a:t>
            </a:r>
            <a:endParaRPr lang="fr-BE" sz="2400" cap="all" dirty="0">
              <a:solidFill>
                <a:srgbClr val="004494"/>
              </a:solidFill>
              <a:latin typeface="+mn-lt"/>
            </a:endParaRPr>
          </a:p>
        </p:txBody>
      </p:sp>
    </p:spTree>
    <p:extLst>
      <p:ext uri="{BB962C8B-B14F-4D97-AF65-F5344CB8AC3E}">
        <p14:creationId xmlns:p14="http://schemas.microsoft.com/office/powerpoint/2010/main" val="39281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29</a:t>
            </a:fld>
            <a:endParaRPr lang="fr-BE" sz="1100" b="1">
              <a:solidFill>
                <a:schemeClr val="bg1"/>
              </a:solidFill>
              <a:latin typeface="+mn-lt"/>
            </a:endParaRPr>
          </a:p>
        </p:txBody>
      </p:sp>
      <p:sp>
        <p:nvSpPr>
          <p:cNvPr id="11" name="Title 1">
            <a:extLst>
              <a:ext uri="{FF2B5EF4-FFF2-40B4-BE49-F238E27FC236}">
                <a16:creationId xmlns:a16="http://schemas.microsoft.com/office/drawing/2014/main" id="{9EF3B4F5-9780-4DC0-B5B7-31F0B7FA722E}"/>
              </a:ext>
            </a:extLst>
          </p:cNvPr>
          <p:cNvSpPr>
            <a:spLocks noGrp="1"/>
          </p:cNvSpPr>
          <p:nvPr>
            <p:ph type="title"/>
          </p:nvPr>
        </p:nvSpPr>
        <p:spPr>
          <a:xfrm>
            <a:off x="342000" y="1052736"/>
            <a:ext cx="8460000" cy="773278"/>
          </a:xfrm>
        </p:spPr>
        <p:txBody>
          <a:bodyPr/>
          <a:lstStyle/>
          <a:p>
            <a:pPr marL="0" algn="ctr"/>
            <a:r>
              <a:rPr lang="en-US" sz="2400" cap="all" dirty="0">
                <a:solidFill>
                  <a:srgbClr val="004494"/>
                </a:solidFill>
                <a:latin typeface="+mn-lt"/>
              </a:rPr>
              <a:t>Don’t overload budget support!</a:t>
            </a:r>
            <a:endParaRPr lang="fr-BE" sz="2400" cap="all" dirty="0">
              <a:solidFill>
                <a:srgbClr val="004494"/>
              </a:solidFill>
              <a:latin typeface="+mn-lt"/>
            </a:endParaRPr>
          </a:p>
        </p:txBody>
      </p:sp>
      <p:pic>
        <p:nvPicPr>
          <p:cNvPr id="6" name="Picture 1">
            <a:extLst>
              <a:ext uri="{FF2B5EF4-FFF2-40B4-BE49-F238E27FC236}">
                <a16:creationId xmlns:a16="http://schemas.microsoft.com/office/drawing/2014/main" id="{BEDD521D-918E-41BE-B645-595B2A0DCBC1}"/>
              </a:ext>
            </a:extLst>
          </p:cNvPr>
          <p:cNvPicPr>
            <a:picLocks noChangeAspect="1"/>
          </p:cNvPicPr>
          <p:nvPr/>
        </p:nvPicPr>
        <p:blipFill>
          <a:blip r:embed="rId3"/>
          <a:stretch>
            <a:fillRect/>
          </a:stretch>
        </p:blipFill>
        <p:spPr>
          <a:xfrm>
            <a:off x="2788971" y="1710669"/>
            <a:ext cx="3566058" cy="4814675"/>
          </a:xfrm>
          <a:prstGeom prst="rect">
            <a:avLst/>
          </a:prstGeom>
          <a:ln>
            <a:solidFill>
              <a:srgbClr val="0F5494"/>
            </a:solidFill>
          </a:ln>
          <a:effectLst>
            <a:outerShdw dist="38100" dir="2700000" algn="tl" rotWithShape="0">
              <a:srgbClr val="2D2D8A">
                <a:alpha val="40000"/>
              </a:srgbClr>
            </a:outerShdw>
          </a:effectLst>
        </p:spPr>
      </p:pic>
    </p:spTree>
    <p:extLst>
      <p:ext uri="{BB962C8B-B14F-4D97-AF65-F5344CB8AC3E}">
        <p14:creationId xmlns:p14="http://schemas.microsoft.com/office/powerpoint/2010/main" val="8628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effectLst/>
              <a:latin typeface="+mn-lt"/>
            </a:endParaRPr>
          </a:p>
        </p:txBody>
      </p:sp>
      <p:sp>
        <p:nvSpPr>
          <p:cNvPr id="11" name="Espace réservé du numéro de diapositive 9">
            <a:extLst>
              <a:ext uri="{FF2B5EF4-FFF2-40B4-BE49-F238E27FC236}">
                <a16:creationId xmlns:a16="http://schemas.microsoft.com/office/drawing/2014/main" id="{733DD0CE-95ED-4F4E-9659-A63BC560D818}"/>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3</a:t>
            </a:fld>
            <a:endParaRPr lang="fr-BE" sz="1100" b="1">
              <a:solidFill>
                <a:schemeClr val="bg1"/>
              </a:solidFill>
              <a:latin typeface="+mn-lt"/>
            </a:endParaRPr>
          </a:p>
        </p:txBody>
      </p:sp>
      <p:sp>
        <p:nvSpPr>
          <p:cNvPr id="18" name="Titre 1">
            <a:extLst>
              <a:ext uri="{FF2B5EF4-FFF2-40B4-BE49-F238E27FC236}">
                <a16:creationId xmlns:a16="http://schemas.microsoft.com/office/drawing/2014/main" id="{C20F754D-9D50-456F-BAE7-B472B7BD6F6D}"/>
              </a:ext>
            </a:extLst>
          </p:cNvPr>
          <p:cNvSpPr txBox="1">
            <a:spLocks/>
          </p:cNvSpPr>
          <p:nvPr/>
        </p:nvSpPr>
        <p:spPr bwMode="auto">
          <a:xfrm>
            <a:off x="342000" y="999850"/>
            <a:ext cx="8802000" cy="6289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r>
              <a:rPr lang="fr-BE" sz="2000" cap="all" dirty="0">
                <a:latin typeface="+mn-lt"/>
              </a:rPr>
              <a:t>Design </a:t>
            </a:r>
            <a:r>
              <a:rPr lang="fr-BE" sz="2000" cap="all" dirty="0" err="1">
                <a:latin typeface="+mn-lt"/>
              </a:rPr>
              <a:t>considerations</a:t>
            </a:r>
            <a:endParaRPr lang="fr-BE" sz="2000" cap="all" dirty="0">
              <a:latin typeface="+mn-lt"/>
            </a:endParaRPr>
          </a:p>
        </p:txBody>
      </p:sp>
      <p:sp>
        <p:nvSpPr>
          <p:cNvPr id="16" name="ZoneTexte 15">
            <a:extLst>
              <a:ext uri="{FF2B5EF4-FFF2-40B4-BE49-F238E27FC236}">
                <a16:creationId xmlns:a16="http://schemas.microsoft.com/office/drawing/2014/main" id="{6FD38E71-4364-42D4-B62C-B9052AE0AA1F}"/>
              </a:ext>
            </a:extLst>
          </p:cNvPr>
          <p:cNvSpPr txBox="1"/>
          <p:nvPr/>
        </p:nvSpPr>
        <p:spPr>
          <a:xfrm>
            <a:off x="229907" y="2277352"/>
            <a:ext cx="4248000" cy="4320000"/>
          </a:xfrm>
          <a:prstGeom prst="rect">
            <a:avLst/>
          </a:prstGeom>
          <a:solidFill>
            <a:schemeClr val="bg1"/>
          </a:solidFill>
          <a:ln>
            <a:solidFill>
              <a:srgbClr val="0F5494"/>
            </a:solidFill>
          </a:ln>
        </p:spPr>
        <p:txBody>
          <a:bodyPr wrap="square" rtlCol="0">
            <a:spAutoFit/>
          </a:bodyPr>
          <a:lstStyle/>
          <a:p>
            <a:pPr marL="285750" lvl="1" indent="-285750" defTabSz="457200">
              <a:spcBef>
                <a:spcPts val="600"/>
              </a:spcBef>
              <a:spcAft>
                <a:spcPts val="0"/>
              </a:spcAft>
              <a:buClr>
                <a:srgbClr val="004494"/>
              </a:buClr>
              <a:buSzPct val="100000"/>
              <a:buFont typeface="Verdana" panose="020B0604030504040204" pitchFamily="34" charset="0"/>
              <a:buChar char="&gt;"/>
              <a:defRPr/>
            </a:pPr>
            <a:r>
              <a:rPr lang="en-GB" sz="1500" dirty="0">
                <a:solidFill>
                  <a:srgbClr val="004494"/>
                </a:solidFill>
                <a:latin typeface="+mn-lt"/>
              </a:rPr>
              <a:t>Agreeing with government on the </a:t>
            </a:r>
            <a:r>
              <a:rPr lang="en-GB" sz="1500" b="1" dirty="0">
                <a:solidFill>
                  <a:srgbClr val="004494"/>
                </a:solidFill>
                <a:latin typeface="+mn-lt"/>
              </a:rPr>
              <a:t>PFM Reform Strategy and its monitoring framework</a:t>
            </a:r>
            <a:r>
              <a:rPr lang="en-GB" sz="1500" dirty="0">
                <a:solidFill>
                  <a:srgbClr val="004494"/>
                </a:solidFill>
                <a:latin typeface="+mn-lt"/>
              </a:rPr>
              <a:t>: essential for assessing and disbursing. </a:t>
            </a:r>
          </a:p>
          <a:p>
            <a:pPr marL="285750" lvl="1" indent="-285750" defTabSz="457200">
              <a:spcBef>
                <a:spcPts val="600"/>
              </a:spcBef>
              <a:spcAft>
                <a:spcPts val="0"/>
              </a:spcAft>
              <a:buClr>
                <a:srgbClr val="004494"/>
              </a:buClr>
              <a:buSzPct val="100000"/>
              <a:buFont typeface="Verdana" panose="020B0604030504040204" pitchFamily="34" charset="0"/>
              <a:buChar char="&gt;"/>
              <a:defRPr/>
            </a:pPr>
            <a:r>
              <a:rPr lang="en-GB" sz="1500" dirty="0">
                <a:solidFill>
                  <a:srgbClr val="004494"/>
                </a:solidFill>
                <a:latin typeface="+mn-lt"/>
              </a:rPr>
              <a:t>Agreeing with government on </a:t>
            </a:r>
            <a:r>
              <a:rPr lang="en-GB" sz="1500" b="1" dirty="0">
                <a:solidFill>
                  <a:srgbClr val="004494"/>
                </a:solidFill>
                <a:latin typeface="+mn-lt"/>
              </a:rPr>
              <a:t>policy</a:t>
            </a:r>
            <a:r>
              <a:rPr lang="en-GB" sz="1500" dirty="0">
                <a:solidFill>
                  <a:srgbClr val="004494"/>
                </a:solidFill>
                <a:latin typeface="+mn-lt"/>
              </a:rPr>
              <a:t>: essential for assessing and disbursing. </a:t>
            </a:r>
          </a:p>
          <a:p>
            <a:pPr marL="285750" lvl="1" indent="-285750" defTabSz="457200">
              <a:spcBef>
                <a:spcPts val="600"/>
              </a:spcBef>
              <a:spcAft>
                <a:spcPts val="0"/>
              </a:spcAft>
              <a:buClr>
                <a:srgbClr val="004494"/>
              </a:buClr>
              <a:buSzPct val="100000"/>
              <a:buFont typeface="Verdana" panose="020B0604030504040204" pitchFamily="34" charset="0"/>
              <a:buChar char="&gt;"/>
              <a:defRPr/>
            </a:pPr>
            <a:r>
              <a:rPr lang="en-GB" sz="1500" dirty="0">
                <a:solidFill>
                  <a:srgbClr val="004494"/>
                </a:solidFill>
                <a:latin typeface="+mn-lt"/>
              </a:rPr>
              <a:t>Agreeing with government </a:t>
            </a:r>
            <a:r>
              <a:rPr lang="en-GB" sz="1500" b="1" dirty="0">
                <a:solidFill>
                  <a:srgbClr val="004494"/>
                </a:solidFill>
                <a:latin typeface="+mn-lt"/>
              </a:rPr>
              <a:t>on areas requiring capacity building support</a:t>
            </a:r>
            <a:r>
              <a:rPr lang="en-GB" sz="1500" dirty="0">
                <a:solidFill>
                  <a:srgbClr val="004494"/>
                </a:solidFill>
                <a:latin typeface="+mn-lt"/>
              </a:rPr>
              <a:t>, including macro-economic, public finance and sector management. </a:t>
            </a:r>
          </a:p>
          <a:p>
            <a:pPr marL="285750" lvl="1" indent="-285750" defTabSz="457200">
              <a:spcBef>
                <a:spcPts val="600"/>
              </a:spcBef>
              <a:spcAft>
                <a:spcPts val="0"/>
              </a:spcAft>
              <a:buClr>
                <a:srgbClr val="004494"/>
              </a:buClr>
              <a:buSzPct val="100000"/>
              <a:buFont typeface="Verdana" panose="020B0604030504040204" pitchFamily="34" charset="0"/>
              <a:buChar char="&gt;"/>
              <a:defRPr/>
            </a:pPr>
            <a:r>
              <a:rPr lang="en-GB" sz="1500" dirty="0">
                <a:solidFill>
                  <a:srgbClr val="004494"/>
                </a:solidFill>
                <a:latin typeface="+mn-lt"/>
              </a:rPr>
              <a:t>Agreeing with government on </a:t>
            </a:r>
            <a:r>
              <a:rPr lang="en-GB" sz="1500" b="1" dirty="0">
                <a:solidFill>
                  <a:srgbClr val="004494"/>
                </a:solidFill>
                <a:latin typeface="+mn-lt"/>
              </a:rPr>
              <a:t>means of verification and assessment, timing, principles and rating. </a:t>
            </a:r>
          </a:p>
          <a:p>
            <a:pPr marL="285750" lvl="1" indent="-285750" defTabSz="457200">
              <a:spcBef>
                <a:spcPts val="600"/>
              </a:spcBef>
              <a:spcAft>
                <a:spcPts val="0"/>
              </a:spcAft>
              <a:buClr>
                <a:srgbClr val="004494"/>
              </a:buClr>
              <a:buSzPct val="100000"/>
              <a:buFont typeface="Verdana" panose="020B0604030504040204" pitchFamily="34" charset="0"/>
              <a:buChar char="&gt;"/>
              <a:defRPr/>
            </a:pPr>
            <a:r>
              <a:rPr lang="en-GB" sz="1500" dirty="0">
                <a:solidFill>
                  <a:srgbClr val="004494"/>
                </a:solidFill>
                <a:latin typeface="+mn-lt"/>
              </a:rPr>
              <a:t>Agreeing with government on </a:t>
            </a:r>
            <a:r>
              <a:rPr lang="en-GB" sz="1500" b="1" dirty="0">
                <a:solidFill>
                  <a:srgbClr val="004494"/>
                </a:solidFill>
                <a:latin typeface="+mn-lt"/>
              </a:rPr>
              <a:t>coordination</a:t>
            </a:r>
            <a:r>
              <a:rPr lang="en-GB" sz="1500" dirty="0">
                <a:solidFill>
                  <a:srgbClr val="004494"/>
                </a:solidFill>
                <a:latin typeface="+mn-lt"/>
              </a:rPr>
              <a:t> and </a:t>
            </a:r>
            <a:r>
              <a:rPr lang="en-GB" sz="1500" b="1" dirty="0">
                <a:solidFill>
                  <a:srgbClr val="004494"/>
                </a:solidFill>
                <a:latin typeface="+mn-lt"/>
              </a:rPr>
              <a:t>monitoring</a:t>
            </a:r>
            <a:r>
              <a:rPr lang="en-GB" sz="1500" dirty="0">
                <a:solidFill>
                  <a:srgbClr val="004494"/>
                </a:solidFill>
                <a:latin typeface="+mn-lt"/>
              </a:rPr>
              <a:t> frameworks. </a:t>
            </a:r>
          </a:p>
        </p:txBody>
      </p:sp>
      <p:sp>
        <p:nvSpPr>
          <p:cNvPr id="22" name="TextBox 14">
            <a:extLst>
              <a:ext uri="{FF2B5EF4-FFF2-40B4-BE49-F238E27FC236}">
                <a16:creationId xmlns:a16="http://schemas.microsoft.com/office/drawing/2014/main" id="{7AE8CEE9-0CA0-4298-8C5F-586F8B75ACA6}"/>
              </a:ext>
            </a:extLst>
          </p:cNvPr>
          <p:cNvSpPr txBox="1"/>
          <p:nvPr/>
        </p:nvSpPr>
        <p:spPr>
          <a:xfrm>
            <a:off x="117706" y="1666255"/>
            <a:ext cx="8847391" cy="55399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defPPr>
              <a:defRPr lang="en-US"/>
            </a:defPPr>
            <a:lvl1pPr algn="ctr">
              <a:defRPr sz="2000">
                <a:solidFill>
                  <a:srgbClr val="000000"/>
                </a:solidFill>
                <a:cs typeface="Tw Cen MT"/>
              </a:defRPr>
            </a:lvl1pPr>
            <a:lvl2pPr marL="623888" lvl="1" indent="-623888">
              <a:tabLst>
                <a:tab pos="635000" algn="l"/>
              </a:tabLst>
              <a:defRPr sz="2300" b="1">
                <a:solidFill>
                  <a:srgbClr val="000000"/>
                </a:solidFill>
                <a:latin typeface="Tw Cen MT"/>
                <a:cs typeface="Tw Cen MT"/>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1500" b="1" dirty="0">
                <a:solidFill>
                  <a:srgbClr val="004494"/>
                </a:solidFill>
                <a:ea typeface="ＭＳ Ｐゴシック" charset="0"/>
              </a:rPr>
              <a:t>The design flows from the sector and eligibility criteria analysis and the ensuing policy dialogue. </a:t>
            </a:r>
            <a:r>
              <a:rPr lang="en-GB" sz="1500" dirty="0">
                <a:solidFill>
                  <a:srgbClr val="004494"/>
                </a:solidFill>
                <a:ea typeface="ＭＳ Ｐゴシック" charset="0"/>
              </a:rPr>
              <a:t>It involves:</a:t>
            </a:r>
          </a:p>
        </p:txBody>
      </p:sp>
      <p:sp>
        <p:nvSpPr>
          <p:cNvPr id="24" name="ZoneTexte 23">
            <a:extLst>
              <a:ext uri="{FF2B5EF4-FFF2-40B4-BE49-F238E27FC236}">
                <a16:creationId xmlns:a16="http://schemas.microsoft.com/office/drawing/2014/main" id="{8C74CE04-D8F4-4854-810D-87CF88EE7EAE}"/>
              </a:ext>
            </a:extLst>
          </p:cNvPr>
          <p:cNvSpPr txBox="1"/>
          <p:nvPr/>
        </p:nvSpPr>
        <p:spPr>
          <a:xfrm>
            <a:off x="4716488" y="2277352"/>
            <a:ext cx="4248000" cy="4320000"/>
          </a:xfrm>
          <a:prstGeom prst="rect">
            <a:avLst/>
          </a:prstGeom>
          <a:solidFill>
            <a:schemeClr val="bg1"/>
          </a:solidFill>
          <a:ln>
            <a:solidFill>
              <a:srgbClr val="0F5494"/>
            </a:solidFill>
          </a:ln>
        </p:spPr>
        <p:txBody>
          <a:bodyPr wrap="square" rtlCol="0">
            <a:spAutoFit/>
          </a:bodyPr>
          <a:lstStyle/>
          <a:p>
            <a:pPr marL="285750" lvl="1" indent="-285750" defTabSz="457200">
              <a:spcBef>
                <a:spcPts val="1200"/>
              </a:spcBef>
              <a:spcAft>
                <a:spcPts val="600"/>
              </a:spcAft>
              <a:buClr>
                <a:srgbClr val="004494"/>
              </a:buClr>
              <a:buSzPct val="100000"/>
              <a:buFont typeface="Verdana" panose="020B0604030504040204" pitchFamily="34" charset="0"/>
              <a:buChar char="&gt;"/>
              <a:defRPr/>
            </a:pPr>
            <a:r>
              <a:rPr lang="en-GB" sz="1500" dirty="0">
                <a:solidFill>
                  <a:srgbClr val="004494"/>
                </a:solidFill>
                <a:latin typeface="+mn-lt"/>
              </a:rPr>
              <a:t>Deciding </a:t>
            </a:r>
            <a:r>
              <a:rPr lang="en-GB" sz="1500" b="1" dirty="0">
                <a:solidFill>
                  <a:srgbClr val="004494"/>
                </a:solidFill>
                <a:latin typeface="+mn-lt"/>
              </a:rPr>
              <a:t>amounts, duration, size, phasing. </a:t>
            </a:r>
          </a:p>
          <a:p>
            <a:pPr marL="285750" lvl="1" indent="-285750" defTabSz="457200">
              <a:spcBef>
                <a:spcPts val="1200"/>
              </a:spcBef>
              <a:spcAft>
                <a:spcPts val="600"/>
              </a:spcAft>
              <a:buClr>
                <a:srgbClr val="004494"/>
              </a:buClr>
              <a:buSzPct val="100000"/>
              <a:buFont typeface="Verdana" panose="020B0604030504040204" pitchFamily="34" charset="0"/>
              <a:buChar char="&gt;"/>
              <a:defRPr/>
            </a:pPr>
            <a:r>
              <a:rPr lang="en-GB" sz="1500" dirty="0">
                <a:solidFill>
                  <a:srgbClr val="004494"/>
                </a:solidFill>
                <a:latin typeface="+mn-lt"/>
              </a:rPr>
              <a:t>Agreeing with government on </a:t>
            </a:r>
            <a:r>
              <a:rPr lang="en-GB" sz="1500" b="1" dirty="0">
                <a:solidFill>
                  <a:srgbClr val="004494"/>
                </a:solidFill>
                <a:latin typeface="+mn-lt"/>
              </a:rPr>
              <a:t>fixed and variable tranches: number, amount, distribution. </a:t>
            </a:r>
          </a:p>
          <a:p>
            <a:pPr marL="285750" lvl="1" indent="-285750" defTabSz="457200">
              <a:spcBef>
                <a:spcPts val="1200"/>
              </a:spcBef>
              <a:spcAft>
                <a:spcPts val="600"/>
              </a:spcAft>
              <a:buClr>
                <a:srgbClr val="004494"/>
              </a:buClr>
              <a:buSzPct val="100000"/>
              <a:buFont typeface="Verdana" panose="020B0604030504040204" pitchFamily="34" charset="0"/>
              <a:buChar char="&gt;"/>
              <a:defRPr/>
            </a:pPr>
            <a:r>
              <a:rPr lang="en-GB" sz="1500" dirty="0">
                <a:solidFill>
                  <a:srgbClr val="004494"/>
                </a:solidFill>
                <a:latin typeface="+mn-lt"/>
              </a:rPr>
              <a:t>Agreeing with government on </a:t>
            </a:r>
            <a:r>
              <a:rPr lang="en-GB" sz="1500" b="1" dirty="0">
                <a:solidFill>
                  <a:srgbClr val="004494"/>
                </a:solidFill>
                <a:latin typeface="+mn-lt"/>
              </a:rPr>
              <a:t>disbursement conditions</a:t>
            </a:r>
            <a:r>
              <a:rPr lang="en-GB" sz="1500" dirty="0">
                <a:solidFill>
                  <a:srgbClr val="004494"/>
                </a:solidFill>
                <a:latin typeface="+mn-lt"/>
              </a:rPr>
              <a:t>: incl. indicator definition, baseline, target, timing, scoring method. </a:t>
            </a:r>
          </a:p>
          <a:p>
            <a:pPr marL="285750" lvl="1" indent="-285750" defTabSz="457200">
              <a:spcBef>
                <a:spcPts val="1200"/>
              </a:spcBef>
              <a:spcAft>
                <a:spcPts val="600"/>
              </a:spcAft>
              <a:buClr>
                <a:srgbClr val="004494"/>
              </a:buClr>
              <a:buSzPct val="100000"/>
              <a:buFont typeface="Verdana" panose="020B0604030504040204" pitchFamily="34" charset="0"/>
              <a:buChar char="&gt;"/>
              <a:defRPr/>
            </a:pPr>
            <a:r>
              <a:rPr lang="en-GB" sz="1500" dirty="0">
                <a:solidFill>
                  <a:srgbClr val="004494"/>
                </a:solidFill>
                <a:latin typeface="+mn-lt"/>
              </a:rPr>
              <a:t>Agreeing with government on </a:t>
            </a:r>
            <a:r>
              <a:rPr lang="en-GB" sz="1500" b="1" dirty="0">
                <a:solidFill>
                  <a:srgbClr val="004494"/>
                </a:solidFill>
                <a:latin typeface="+mn-lt"/>
              </a:rPr>
              <a:t>Transparency and external oversight</a:t>
            </a:r>
            <a:r>
              <a:rPr lang="en-GB" sz="1500" dirty="0">
                <a:solidFill>
                  <a:srgbClr val="004494"/>
                </a:solidFill>
                <a:latin typeface="+mn-lt"/>
              </a:rPr>
              <a:t>: entry point and milestones for the programme implementation. </a:t>
            </a:r>
          </a:p>
        </p:txBody>
      </p:sp>
    </p:spTree>
    <p:extLst>
      <p:ext uri="{BB962C8B-B14F-4D97-AF65-F5344CB8AC3E}">
        <p14:creationId xmlns:p14="http://schemas.microsoft.com/office/powerpoint/2010/main" val="364513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305594" y="2636912"/>
            <a:ext cx="8532812" cy="23050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a:defRPr/>
            </a:pPr>
            <a:r>
              <a:rPr lang="en-US" sz="3600" dirty="0"/>
              <a:t>Thank you </a:t>
            </a:r>
            <a:br>
              <a:rPr lang="en-US" sz="3600" dirty="0"/>
            </a:br>
            <a:r>
              <a:rPr lang="en-US" sz="3600" dirty="0"/>
              <a:t>for your </a:t>
            </a:r>
            <a:r>
              <a:rPr lang="fr-BE" sz="3600" dirty="0"/>
              <a:t>attention</a:t>
            </a:r>
          </a:p>
          <a:p>
            <a:pPr algn="ctr" eaLnBrk="1" hangingPunct="1">
              <a:defRPr/>
            </a:pPr>
            <a:endParaRPr lang="fr-BE" sz="3600" dirty="0"/>
          </a:p>
        </p:txBody>
      </p:sp>
    </p:spTree>
    <p:extLst>
      <p:ext uri="{BB962C8B-B14F-4D97-AF65-F5344CB8AC3E}">
        <p14:creationId xmlns:p14="http://schemas.microsoft.com/office/powerpoint/2010/main" val="147144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196752"/>
            <a:ext cx="8460000" cy="773278"/>
          </a:xfrm>
        </p:spPr>
        <p:txBody>
          <a:bodyPr/>
          <a:lstStyle/>
          <a:p>
            <a:pPr marL="0"/>
            <a:r>
              <a:rPr lang="en-US" sz="2400" cap="all" dirty="0">
                <a:solidFill>
                  <a:srgbClr val="004494"/>
                </a:solidFill>
                <a:latin typeface="+mn-lt"/>
              </a:rPr>
              <a:t>Funding  arrangements</a:t>
            </a:r>
            <a:endParaRPr lang="fr-BE" sz="24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2000" y="1922198"/>
            <a:ext cx="8460000"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763" lvl="1" indent="-4763" eaLnBrk="1" hangingPunct="1">
              <a:spcBef>
                <a:spcPts val="600"/>
              </a:spcBef>
              <a:spcAft>
                <a:spcPts val="600"/>
              </a:spcAft>
              <a:buClr>
                <a:schemeClr val="accent2"/>
              </a:buClr>
              <a:buFontTx/>
              <a:buNone/>
            </a:pPr>
            <a:r>
              <a:rPr lang="en-US" sz="1800" dirty="0">
                <a:solidFill>
                  <a:srgbClr val="004494"/>
                </a:solidFill>
              </a:rPr>
              <a:t>Additionality of funds:</a:t>
            </a:r>
          </a:p>
          <a:p>
            <a:pPr marL="285750" lvl="1" defTabSz="457200">
              <a:spcBef>
                <a:spcPts val="600"/>
              </a:spcBef>
              <a:spcAft>
                <a:spcPts val="600"/>
              </a:spcAft>
              <a:buClr>
                <a:srgbClr val="004494"/>
              </a:buClr>
              <a:buSzPct val="100000"/>
              <a:buFont typeface="Verdana" panose="020B0604030504040204" pitchFamily="34" charset="0"/>
              <a:buChar char="&gt;"/>
              <a:defRPr/>
            </a:pPr>
            <a:r>
              <a:rPr lang="en-US" sz="1600" dirty="0">
                <a:solidFill>
                  <a:srgbClr val="004494"/>
                </a:solidFill>
              </a:rPr>
              <a:t>All funds are additional to domestic revenues (the T, not the G)</a:t>
            </a:r>
          </a:p>
          <a:p>
            <a:pPr marL="285750" lvl="1" defTabSz="457200">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When considering additionality of BS:</a:t>
            </a:r>
          </a:p>
          <a:p>
            <a:pPr marL="533400" lvl="1" indent="-266700" defTabSz="457200">
              <a:spcBef>
                <a:spcPts val="0"/>
              </a:spcBef>
              <a:spcAft>
                <a:spcPts val="600"/>
              </a:spcAft>
              <a:buClr>
                <a:srgbClr val="004494"/>
              </a:buClr>
              <a:buSzPct val="75000"/>
              <a:buFont typeface="Courier New" panose="02070309020205020404" pitchFamily="49" charset="0"/>
              <a:buChar char="o"/>
              <a:defRPr/>
            </a:pPr>
            <a:r>
              <a:rPr lang="en-GB" sz="1600" b="0" dirty="0">
                <a:solidFill>
                  <a:srgbClr val="004494"/>
                </a:solidFill>
              </a:rPr>
              <a:t>Consider effects on the MTFF and strategic resource allocations according to overall policy priorities (also, or </a:t>
            </a:r>
            <a:r>
              <a:rPr lang="en-GB" sz="1600" b="0">
                <a:solidFill>
                  <a:srgbClr val="004494"/>
                </a:solidFill>
              </a:rPr>
              <a:t>in particular at sector level) </a:t>
            </a:r>
            <a:endParaRPr lang="en-GB" sz="1600" b="0" dirty="0">
              <a:solidFill>
                <a:srgbClr val="004494"/>
              </a:solidFill>
            </a:endParaRPr>
          </a:p>
          <a:p>
            <a:pPr marL="533400" lvl="1" indent="-266700" defTabSz="457200">
              <a:spcBef>
                <a:spcPts val="0"/>
              </a:spcBef>
              <a:spcAft>
                <a:spcPts val="600"/>
              </a:spcAft>
              <a:buClr>
                <a:srgbClr val="004494"/>
              </a:buClr>
              <a:buSzPct val="75000"/>
              <a:buFont typeface="Courier New" panose="02070309020205020404" pitchFamily="49" charset="0"/>
              <a:buChar char="o"/>
              <a:defRPr/>
            </a:pPr>
            <a:r>
              <a:rPr lang="en-GB" sz="1600" b="0" dirty="0">
                <a:solidFill>
                  <a:srgbClr val="004494"/>
                </a:solidFill>
              </a:rPr>
              <a:t>Consider recurrent cost implications and sustainability. </a:t>
            </a:r>
          </a:p>
          <a:p>
            <a:pPr marL="285750" lvl="1" defTabSz="457200">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Additionality </a:t>
            </a:r>
            <a:r>
              <a:rPr lang="fr-BE" sz="1600" dirty="0">
                <a:solidFill>
                  <a:srgbClr val="004494"/>
                </a:solidFill>
              </a:rPr>
              <a:t>≠ </a:t>
            </a:r>
            <a:r>
              <a:rPr lang="en-GB" sz="1600" dirty="0">
                <a:solidFill>
                  <a:srgbClr val="004494"/>
                </a:solidFill>
              </a:rPr>
              <a:t>targeting</a:t>
            </a:r>
            <a:endParaRPr lang="en-US" sz="1600" dirty="0">
              <a:solidFill>
                <a:srgbClr val="004494"/>
              </a:solidFill>
            </a:endParaRPr>
          </a:p>
          <a:p>
            <a:pPr marL="285750" lvl="1" defTabSz="457200">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No additionality at sector level but additional space at macro level: focus on dialogue, incentives and conditions on results</a:t>
            </a:r>
          </a:p>
          <a:p>
            <a:pPr marL="285750" lvl="1" defTabSz="457200">
              <a:spcBef>
                <a:spcPts val="600"/>
              </a:spcBef>
              <a:spcAft>
                <a:spcPts val="600"/>
              </a:spcAft>
              <a:buClr>
                <a:srgbClr val="004494"/>
              </a:buClr>
              <a:buSzPct val="100000"/>
              <a:buFont typeface="Verdana" panose="020B0604030504040204" pitchFamily="34" charset="0"/>
              <a:buChar char="&gt;"/>
              <a:defRPr/>
            </a:pPr>
            <a:r>
              <a:rPr lang="en-GB" sz="1600" dirty="0">
                <a:solidFill>
                  <a:srgbClr val="004494"/>
                </a:solidFill>
              </a:rPr>
              <a:t>Emphasis on effectiveness and efficiency of sector policies and expenditure</a:t>
            </a:r>
            <a:endParaRPr lang="en-US" sz="1600" dirty="0">
              <a:solidFill>
                <a:srgbClr val="004494"/>
              </a:solidFill>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4</a:t>
            </a:fld>
            <a:endParaRPr lang="fr-BE" sz="1100" b="1">
              <a:solidFill>
                <a:schemeClr val="bg1"/>
              </a:solidFill>
              <a:latin typeface="+mn-lt"/>
            </a:endParaRPr>
          </a:p>
        </p:txBody>
      </p:sp>
    </p:spTree>
    <p:extLst>
      <p:ext uri="{BB962C8B-B14F-4D97-AF65-F5344CB8AC3E}">
        <p14:creationId xmlns:p14="http://schemas.microsoft.com/office/powerpoint/2010/main" val="62367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052736"/>
            <a:ext cx="8460000" cy="773278"/>
          </a:xfrm>
        </p:spPr>
        <p:txBody>
          <a:bodyPr/>
          <a:lstStyle/>
          <a:p>
            <a:pPr marL="0" indent="0"/>
            <a:r>
              <a:rPr lang="en-GB" sz="2000" cap="all" dirty="0">
                <a:solidFill>
                  <a:srgbClr val="004494"/>
                </a:solidFill>
                <a:latin typeface="+mn-lt"/>
              </a:rPr>
              <a:t>Timing of </a:t>
            </a:r>
            <a:br>
              <a:rPr lang="en-GB" sz="2000" cap="all" dirty="0">
                <a:solidFill>
                  <a:srgbClr val="004494"/>
                </a:solidFill>
                <a:latin typeface="+mn-lt"/>
              </a:rPr>
            </a:br>
            <a:r>
              <a:rPr lang="en-GB" sz="2000" cap="all" dirty="0">
                <a:solidFill>
                  <a:srgbClr val="004494"/>
                </a:solidFill>
                <a:latin typeface="+mn-lt"/>
              </a:rPr>
              <a:t>disbursement and duration: BS predictability</a:t>
            </a:r>
            <a:endParaRPr lang="fr-BE" sz="2000" cap="all" dirty="0">
              <a:solidFill>
                <a:srgbClr val="004494"/>
              </a:solidFill>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5</a:t>
            </a:fld>
            <a:endParaRPr lang="fr-BE" sz="1100" b="1">
              <a:solidFill>
                <a:schemeClr val="bg1"/>
              </a:solidFill>
              <a:latin typeface="+mn-lt"/>
            </a:endParaRPr>
          </a:p>
        </p:txBody>
      </p:sp>
      <p:sp>
        <p:nvSpPr>
          <p:cNvPr id="19" name="TextBox 13">
            <a:extLst>
              <a:ext uri="{FF2B5EF4-FFF2-40B4-BE49-F238E27FC236}">
                <a16:creationId xmlns:a16="http://schemas.microsoft.com/office/drawing/2014/main" id="{E3DDD420-14A5-4E88-9071-9C9ECB60269B}"/>
              </a:ext>
            </a:extLst>
          </p:cNvPr>
          <p:cNvSpPr txBox="1"/>
          <p:nvPr/>
        </p:nvSpPr>
        <p:spPr>
          <a:xfrm>
            <a:off x="342000" y="1918573"/>
            <a:ext cx="8460000" cy="64633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defPPr>
              <a:defRPr lang="en-US"/>
            </a:defPPr>
            <a:lvl1pPr>
              <a:defRPr sz="2200" b="1">
                <a:solidFill>
                  <a:srgbClr val="000000"/>
                </a:solidFill>
                <a:cs typeface="Tw Cen MT"/>
              </a:defRPr>
            </a:lvl1pPr>
            <a:lvl2pPr marL="623888" lvl="1" indent="-623888">
              <a:tabLst>
                <a:tab pos="635000" algn="l"/>
              </a:tabLst>
              <a:defRPr sz="2300" b="1">
                <a:solidFill>
                  <a:srgbClr val="000000"/>
                </a:solidFill>
                <a:latin typeface="Tw Cen MT"/>
                <a:cs typeface="Tw Cen MT"/>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solidFill>
                  <a:srgbClr val="0F5494"/>
                </a:solidFill>
              </a:rPr>
              <a:t>Predictability in the short term: </a:t>
            </a:r>
            <a:r>
              <a:rPr lang="en-GB" sz="1800" b="0" dirty="0">
                <a:solidFill>
                  <a:srgbClr val="0F5494"/>
                </a:solidFill>
              </a:rPr>
              <a:t>align to budget cycle and treasury cash flow</a:t>
            </a:r>
            <a:endParaRPr lang="fr-BE" sz="1800" b="0" dirty="0">
              <a:solidFill>
                <a:srgbClr val="0F5494"/>
              </a:solidFill>
            </a:endParaRPr>
          </a:p>
        </p:txBody>
      </p:sp>
      <p:sp>
        <p:nvSpPr>
          <p:cNvPr id="20" name="Rectangle 19">
            <a:extLst>
              <a:ext uri="{FF2B5EF4-FFF2-40B4-BE49-F238E27FC236}">
                <a16:creationId xmlns:a16="http://schemas.microsoft.com/office/drawing/2014/main" id="{F90DFE3A-BD69-4214-B271-91120C7EB695}"/>
              </a:ext>
            </a:extLst>
          </p:cNvPr>
          <p:cNvSpPr/>
          <p:nvPr/>
        </p:nvSpPr>
        <p:spPr>
          <a:xfrm>
            <a:off x="4427984" y="2748014"/>
            <a:ext cx="3635997" cy="518272"/>
          </a:xfrm>
          <a:prstGeom prst="rect">
            <a:avLst/>
          </a:prstGeom>
          <a:solidFill>
            <a:srgbClr val="F5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800" b="1" dirty="0">
                <a:solidFill>
                  <a:schemeClr val="bg1"/>
                </a:solidFill>
              </a:rPr>
              <a:t>YEAR N</a:t>
            </a:r>
          </a:p>
        </p:txBody>
      </p:sp>
      <p:sp>
        <p:nvSpPr>
          <p:cNvPr id="21" name="Rectangle 20">
            <a:extLst>
              <a:ext uri="{FF2B5EF4-FFF2-40B4-BE49-F238E27FC236}">
                <a16:creationId xmlns:a16="http://schemas.microsoft.com/office/drawing/2014/main" id="{512EC25A-598D-401F-AA05-148C21378596}"/>
              </a:ext>
            </a:extLst>
          </p:cNvPr>
          <p:cNvSpPr/>
          <p:nvPr/>
        </p:nvSpPr>
        <p:spPr>
          <a:xfrm>
            <a:off x="814085" y="2748014"/>
            <a:ext cx="3613897" cy="518272"/>
          </a:xfrm>
          <a:prstGeom prst="rect">
            <a:avLst/>
          </a:prstGeom>
          <a:solidFill>
            <a:srgbClr val="2D9E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800" b="1" dirty="0">
                <a:solidFill>
                  <a:schemeClr val="bg1"/>
                </a:solidFill>
              </a:rPr>
              <a:t>YEAR N-1</a:t>
            </a:r>
          </a:p>
        </p:txBody>
      </p:sp>
      <p:sp>
        <p:nvSpPr>
          <p:cNvPr id="22" name="Flèche vers le bas 6">
            <a:extLst>
              <a:ext uri="{FF2B5EF4-FFF2-40B4-BE49-F238E27FC236}">
                <a16:creationId xmlns:a16="http://schemas.microsoft.com/office/drawing/2014/main" id="{03B5B2D8-D4BA-4AF2-BBE3-08F6D631090A}"/>
              </a:ext>
            </a:extLst>
          </p:cNvPr>
          <p:cNvSpPr/>
          <p:nvPr/>
        </p:nvSpPr>
        <p:spPr>
          <a:xfrm rot="10800000">
            <a:off x="4740924" y="3375352"/>
            <a:ext cx="857250" cy="1205776"/>
          </a:xfrm>
          <a:prstGeom prst="downArrow">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BE" sz="1600"/>
          </a:p>
        </p:txBody>
      </p:sp>
      <p:sp>
        <p:nvSpPr>
          <p:cNvPr id="23" name="ZoneTexte 7">
            <a:extLst>
              <a:ext uri="{FF2B5EF4-FFF2-40B4-BE49-F238E27FC236}">
                <a16:creationId xmlns:a16="http://schemas.microsoft.com/office/drawing/2014/main" id="{2C596BB7-15C5-4EB7-83CB-438094D7D1AD}"/>
              </a:ext>
            </a:extLst>
          </p:cNvPr>
          <p:cNvSpPr txBox="1">
            <a:spLocks noChangeArrowheads="1"/>
          </p:cNvSpPr>
          <p:nvPr/>
        </p:nvSpPr>
        <p:spPr bwMode="auto">
          <a:xfrm>
            <a:off x="5436269" y="4123196"/>
            <a:ext cx="316071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2"/>
                </a:solidFill>
                <a:latin typeface="Arial" charset="0"/>
                <a:ea typeface="ＭＳ Ｐゴシック" charset="0"/>
              </a:defRPr>
            </a:lvl1pPr>
            <a:lvl2pPr marL="742950" indent="-285750" eaLnBrk="0" hangingPunct="0">
              <a:defRPr>
                <a:solidFill>
                  <a:schemeClr val="bg2"/>
                </a:solidFill>
                <a:latin typeface="Arial" charset="0"/>
                <a:ea typeface="ＭＳ Ｐゴシック" charset="0"/>
              </a:defRPr>
            </a:lvl2pPr>
            <a:lvl3pPr marL="1143000" indent="-228600" eaLnBrk="0" hangingPunct="0">
              <a:defRPr>
                <a:solidFill>
                  <a:schemeClr val="bg2"/>
                </a:solidFill>
                <a:latin typeface="Arial" charset="0"/>
                <a:ea typeface="ＭＳ Ｐゴシック" charset="0"/>
              </a:defRPr>
            </a:lvl3pPr>
            <a:lvl4pPr marL="1600200" indent="-228600" eaLnBrk="0" hangingPunct="0">
              <a:defRPr>
                <a:solidFill>
                  <a:schemeClr val="bg2"/>
                </a:solidFill>
                <a:latin typeface="Arial" charset="0"/>
                <a:ea typeface="ＭＳ Ｐゴシック" charset="0"/>
              </a:defRPr>
            </a:lvl4pPr>
            <a:lvl5pPr marL="2057400" indent="-228600" eaLnBrk="0" hangingPunct="0">
              <a:defRPr>
                <a:solidFill>
                  <a:schemeClr val="bg2"/>
                </a:solidFill>
                <a:latin typeface="Arial" charset="0"/>
                <a:ea typeface="ＭＳ Ｐゴシック" charset="0"/>
              </a:defRPr>
            </a:lvl5pPr>
            <a:lvl6pPr marL="2514600" indent="-228600" algn="ctr" eaLnBrk="0" fontAlgn="base" hangingPunct="0">
              <a:spcBef>
                <a:spcPct val="0"/>
              </a:spcBef>
              <a:spcAft>
                <a:spcPct val="0"/>
              </a:spcAft>
              <a:defRPr>
                <a:solidFill>
                  <a:schemeClr val="bg2"/>
                </a:solidFill>
                <a:latin typeface="Arial" charset="0"/>
                <a:ea typeface="ＭＳ Ｐゴシック" charset="0"/>
              </a:defRPr>
            </a:lvl6pPr>
            <a:lvl7pPr marL="2971800" indent="-228600" algn="ctr" eaLnBrk="0" fontAlgn="base" hangingPunct="0">
              <a:spcBef>
                <a:spcPct val="0"/>
              </a:spcBef>
              <a:spcAft>
                <a:spcPct val="0"/>
              </a:spcAft>
              <a:defRPr>
                <a:solidFill>
                  <a:schemeClr val="bg2"/>
                </a:solidFill>
                <a:latin typeface="Arial" charset="0"/>
                <a:ea typeface="ＭＳ Ｐゴシック" charset="0"/>
              </a:defRPr>
            </a:lvl7pPr>
            <a:lvl8pPr marL="3429000" indent="-228600" algn="ctr" eaLnBrk="0" fontAlgn="base" hangingPunct="0">
              <a:spcBef>
                <a:spcPct val="0"/>
              </a:spcBef>
              <a:spcAft>
                <a:spcPct val="0"/>
              </a:spcAft>
              <a:defRPr>
                <a:solidFill>
                  <a:schemeClr val="bg2"/>
                </a:solidFill>
                <a:latin typeface="Arial" charset="0"/>
                <a:ea typeface="ＭＳ Ｐゴシック" charset="0"/>
              </a:defRPr>
            </a:lvl8pPr>
            <a:lvl9pPr marL="3886200" indent="-228600" algn="ctr" eaLnBrk="0" fontAlgn="base" hangingPunct="0">
              <a:spcBef>
                <a:spcPct val="0"/>
              </a:spcBef>
              <a:spcAft>
                <a:spcPct val="0"/>
              </a:spcAft>
              <a:defRPr>
                <a:solidFill>
                  <a:schemeClr val="bg2"/>
                </a:solidFill>
                <a:latin typeface="Arial" charset="0"/>
                <a:ea typeface="ＭＳ Ｐゴシック" charset="0"/>
              </a:defRPr>
            </a:lvl9pPr>
          </a:lstStyle>
          <a:p>
            <a:pPr eaLnBrk="1" hangingPunct="1"/>
            <a:r>
              <a:rPr lang="en-GB" sz="1400" dirty="0">
                <a:solidFill>
                  <a:srgbClr val="292934"/>
                </a:solidFill>
                <a:latin typeface="+mn-lt"/>
                <a:cs typeface="Tw Cen MT"/>
              </a:rPr>
              <a:t>Disbursement in line </a:t>
            </a:r>
          </a:p>
          <a:p>
            <a:pPr eaLnBrk="1" hangingPunct="1"/>
            <a:r>
              <a:rPr lang="en-GB" sz="1400" dirty="0">
                <a:solidFill>
                  <a:srgbClr val="292934"/>
                </a:solidFill>
                <a:latin typeface="+mn-lt"/>
                <a:cs typeface="Tw Cen MT"/>
              </a:rPr>
              <a:t>with cash flows</a:t>
            </a:r>
          </a:p>
        </p:txBody>
      </p:sp>
      <p:sp>
        <p:nvSpPr>
          <p:cNvPr id="24" name="Rectangle 23">
            <a:extLst>
              <a:ext uri="{FF2B5EF4-FFF2-40B4-BE49-F238E27FC236}">
                <a16:creationId xmlns:a16="http://schemas.microsoft.com/office/drawing/2014/main" id="{CEFB90E2-7747-49EC-A8FB-55377740AECC}"/>
              </a:ext>
            </a:extLst>
          </p:cNvPr>
          <p:cNvSpPr/>
          <p:nvPr/>
        </p:nvSpPr>
        <p:spPr>
          <a:xfrm>
            <a:off x="1570482" y="3337723"/>
            <a:ext cx="2857500" cy="142875"/>
          </a:xfrm>
          <a:prstGeom prst="rect">
            <a:avLst/>
          </a:prstGeom>
          <a:solidFill>
            <a:srgbClr val="0F5494"/>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BE" sz="1600"/>
          </a:p>
        </p:txBody>
      </p:sp>
      <p:sp>
        <p:nvSpPr>
          <p:cNvPr id="25" name="ZoneTexte 10">
            <a:extLst>
              <a:ext uri="{FF2B5EF4-FFF2-40B4-BE49-F238E27FC236}">
                <a16:creationId xmlns:a16="http://schemas.microsoft.com/office/drawing/2014/main" id="{07A97683-20DB-48C4-890E-4DB7035D7E7E}"/>
              </a:ext>
            </a:extLst>
          </p:cNvPr>
          <p:cNvSpPr txBox="1">
            <a:spLocks noChangeArrowheads="1"/>
          </p:cNvSpPr>
          <p:nvPr/>
        </p:nvSpPr>
        <p:spPr bwMode="auto">
          <a:xfrm>
            <a:off x="543465" y="3507107"/>
            <a:ext cx="39290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2"/>
                </a:solidFill>
                <a:latin typeface="Arial" charset="0"/>
                <a:ea typeface="ＭＳ Ｐゴシック" charset="0"/>
              </a:defRPr>
            </a:lvl1pPr>
            <a:lvl2pPr marL="742950" indent="-285750" eaLnBrk="0" hangingPunct="0">
              <a:defRPr>
                <a:solidFill>
                  <a:schemeClr val="bg2"/>
                </a:solidFill>
                <a:latin typeface="Arial" charset="0"/>
                <a:ea typeface="ＭＳ Ｐゴシック" charset="0"/>
              </a:defRPr>
            </a:lvl2pPr>
            <a:lvl3pPr marL="1143000" indent="-228600" eaLnBrk="0" hangingPunct="0">
              <a:defRPr>
                <a:solidFill>
                  <a:schemeClr val="bg2"/>
                </a:solidFill>
                <a:latin typeface="Arial" charset="0"/>
                <a:ea typeface="ＭＳ Ｐゴシック" charset="0"/>
              </a:defRPr>
            </a:lvl3pPr>
            <a:lvl4pPr marL="1600200" indent="-228600" eaLnBrk="0" hangingPunct="0">
              <a:defRPr>
                <a:solidFill>
                  <a:schemeClr val="bg2"/>
                </a:solidFill>
                <a:latin typeface="Arial" charset="0"/>
                <a:ea typeface="ＭＳ Ｐゴシック" charset="0"/>
              </a:defRPr>
            </a:lvl4pPr>
            <a:lvl5pPr marL="2057400" indent="-228600" eaLnBrk="0" hangingPunct="0">
              <a:defRPr>
                <a:solidFill>
                  <a:schemeClr val="bg2"/>
                </a:solidFill>
                <a:latin typeface="Arial" charset="0"/>
                <a:ea typeface="ＭＳ Ｐゴシック" charset="0"/>
              </a:defRPr>
            </a:lvl5pPr>
            <a:lvl6pPr marL="2514600" indent="-228600" algn="ctr" eaLnBrk="0" fontAlgn="base" hangingPunct="0">
              <a:spcBef>
                <a:spcPct val="0"/>
              </a:spcBef>
              <a:spcAft>
                <a:spcPct val="0"/>
              </a:spcAft>
              <a:defRPr>
                <a:solidFill>
                  <a:schemeClr val="bg2"/>
                </a:solidFill>
                <a:latin typeface="Arial" charset="0"/>
                <a:ea typeface="ＭＳ Ｐゴシック" charset="0"/>
              </a:defRPr>
            </a:lvl6pPr>
            <a:lvl7pPr marL="2971800" indent="-228600" algn="ctr" eaLnBrk="0" fontAlgn="base" hangingPunct="0">
              <a:spcBef>
                <a:spcPct val="0"/>
              </a:spcBef>
              <a:spcAft>
                <a:spcPct val="0"/>
              </a:spcAft>
              <a:defRPr>
                <a:solidFill>
                  <a:schemeClr val="bg2"/>
                </a:solidFill>
                <a:latin typeface="Arial" charset="0"/>
                <a:ea typeface="ＭＳ Ｐゴシック" charset="0"/>
              </a:defRPr>
            </a:lvl7pPr>
            <a:lvl8pPr marL="3429000" indent="-228600" algn="ctr" eaLnBrk="0" fontAlgn="base" hangingPunct="0">
              <a:spcBef>
                <a:spcPct val="0"/>
              </a:spcBef>
              <a:spcAft>
                <a:spcPct val="0"/>
              </a:spcAft>
              <a:defRPr>
                <a:solidFill>
                  <a:schemeClr val="bg2"/>
                </a:solidFill>
                <a:latin typeface="Arial" charset="0"/>
                <a:ea typeface="ＭＳ Ｐゴシック" charset="0"/>
              </a:defRPr>
            </a:lvl8pPr>
            <a:lvl9pPr marL="3886200" indent="-228600" algn="ctr" eaLnBrk="0" fontAlgn="base" hangingPunct="0">
              <a:spcBef>
                <a:spcPct val="0"/>
              </a:spcBef>
              <a:spcAft>
                <a:spcPct val="0"/>
              </a:spcAft>
              <a:defRPr>
                <a:solidFill>
                  <a:schemeClr val="bg2"/>
                </a:solidFill>
                <a:latin typeface="Arial" charset="0"/>
                <a:ea typeface="ＭＳ Ｐゴシック" charset="0"/>
              </a:defRPr>
            </a:lvl9pPr>
          </a:lstStyle>
          <a:p>
            <a:pPr algn="r" eaLnBrk="1" hangingPunct="1"/>
            <a:r>
              <a:rPr lang="en-GB" sz="1400" dirty="0">
                <a:solidFill>
                  <a:srgbClr val="292934"/>
                </a:solidFill>
                <a:latin typeface="+mn-lt"/>
                <a:cs typeface="Tw Cen MT"/>
              </a:rPr>
              <a:t>Year N budget preparation</a:t>
            </a:r>
          </a:p>
        </p:txBody>
      </p:sp>
      <p:sp>
        <p:nvSpPr>
          <p:cNvPr id="27" name="ZoneTexte 14">
            <a:extLst>
              <a:ext uri="{FF2B5EF4-FFF2-40B4-BE49-F238E27FC236}">
                <a16:creationId xmlns:a16="http://schemas.microsoft.com/office/drawing/2014/main" id="{9184681E-078E-41E9-92A0-B9A642DDAD55}"/>
              </a:ext>
            </a:extLst>
          </p:cNvPr>
          <p:cNvSpPr txBox="1">
            <a:spLocks noChangeArrowheads="1"/>
          </p:cNvSpPr>
          <p:nvPr/>
        </p:nvSpPr>
        <p:spPr bwMode="auto">
          <a:xfrm>
            <a:off x="217991" y="3907752"/>
            <a:ext cx="323779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bg2"/>
                </a:solidFill>
                <a:latin typeface="Arial" charset="0"/>
                <a:ea typeface="ＭＳ Ｐゴシック" charset="0"/>
              </a:defRPr>
            </a:lvl1pPr>
            <a:lvl2pPr marL="742950" indent="-285750" eaLnBrk="0" hangingPunct="0">
              <a:defRPr>
                <a:solidFill>
                  <a:schemeClr val="bg2"/>
                </a:solidFill>
                <a:latin typeface="Arial" charset="0"/>
                <a:ea typeface="ＭＳ Ｐゴシック" charset="0"/>
              </a:defRPr>
            </a:lvl2pPr>
            <a:lvl3pPr marL="1143000" indent="-228600" eaLnBrk="0" hangingPunct="0">
              <a:defRPr>
                <a:solidFill>
                  <a:schemeClr val="bg2"/>
                </a:solidFill>
                <a:latin typeface="Arial" charset="0"/>
                <a:ea typeface="ＭＳ Ｐゴシック" charset="0"/>
              </a:defRPr>
            </a:lvl3pPr>
            <a:lvl4pPr marL="1600200" indent="-228600" eaLnBrk="0" hangingPunct="0">
              <a:defRPr>
                <a:solidFill>
                  <a:schemeClr val="bg2"/>
                </a:solidFill>
                <a:latin typeface="Arial" charset="0"/>
                <a:ea typeface="ＭＳ Ｐゴシック" charset="0"/>
              </a:defRPr>
            </a:lvl4pPr>
            <a:lvl5pPr marL="2057400" indent="-228600" eaLnBrk="0" hangingPunct="0">
              <a:defRPr>
                <a:solidFill>
                  <a:schemeClr val="bg2"/>
                </a:solidFill>
                <a:latin typeface="Arial" charset="0"/>
                <a:ea typeface="ＭＳ Ｐゴシック" charset="0"/>
              </a:defRPr>
            </a:lvl5pPr>
            <a:lvl6pPr marL="2514600" indent="-228600" algn="ctr" eaLnBrk="0" fontAlgn="base" hangingPunct="0">
              <a:spcBef>
                <a:spcPct val="0"/>
              </a:spcBef>
              <a:spcAft>
                <a:spcPct val="0"/>
              </a:spcAft>
              <a:defRPr>
                <a:solidFill>
                  <a:schemeClr val="bg2"/>
                </a:solidFill>
                <a:latin typeface="Arial" charset="0"/>
                <a:ea typeface="ＭＳ Ｐゴシック" charset="0"/>
              </a:defRPr>
            </a:lvl6pPr>
            <a:lvl7pPr marL="2971800" indent="-228600" algn="ctr" eaLnBrk="0" fontAlgn="base" hangingPunct="0">
              <a:spcBef>
                <a:spcPct val="0"/>
              </a:spcBef>
              <a:spcAft>
                <a:spcPct val="0"/>
              </a:spcAft>
              <a:defRPr>
                <a:solidFill>
                  <a:schemeClr val="bg2"/>
                </a:solidFill>
                <a:latin typeface="Arial" charset="0"/>
                <a:ea typeface="ＭＳ Ｐゴシック" charset="0"/>
              </a:defRPr>
            </a:lvl7pPr>
            <a:lvl8pPr marL="3429000" indent="-228600" algn="ctr" eaLnBrk="0" fontAlgn="base" hangingPunct="0">
              <a:spcBef>
                <a:spcPct val="0"/>
              </a:spcBef>
              <a:spcAft>
                <a:spcPct val="0"/>
              </a:spcAft>
              <a:defRPr>
                <a:solidFill>
                  <a:schemeClr val="bg2"/>
                </a:solidFill>
                <a:latin typeface="Arial" charset="0"/>
                <a:ea typeface="ＭＳ Ｐゴシック" charset="0"/>
              </a:defRPr>
            </a:lvl8pPr>
            <a:lvl9pPr marL="3886200" indent="-228600" algn="ctr" eaLnBrk="0" fontAlgn="base" hangingPunct="0">
              <a:spcBef>
                <a:spcPct val="0"/>
              </a:spcBef>
              <a:spcAft>
                <a:spcPct val="0"/>
              </a:spcAft>
              <a:defRPr>
                <a:solidFill>
                  <a:schemeClr val="bg2"/>
                </a:solidFill>
                <a:latin typeface="Arial" charset="0"/>
                <a:ea typeface="ＭＳ Ｐゴシック" charset="0"/>
              </a:defRPr>
            </a:lvl9pPr>
          </a:lstStyle>
          <a:p>
            <a:pPr algn="r" eaLnBrk="1" hangingPunct="1"/>
            <a:r>
              <a:rPr lang="en-GB" sz="1400" dirty="0">
                <a:solidFill>
                  <a:srgbClr val="292934"/>
                </a:solidFill>
                <a:latin typeface="+mn-lt"/>
                <a:cs typeface="Tw Cen MT"/>
              </a:rPr>
              <a:t>Information on future </a:t>
            </a:r>
          </a:p>
          <a:p>
            <a:pPr algn="r" eaLnBrk="1" hangingPunct="1"/>
            <a:r>
              <a:rPr lang="en-GB" sz="1400" dirty="0">
                <a:solidFill>
                  <a:srgbClr val="292934"/>
                </a:solidFill>
                <a:latin typeface="+mn-lt"/>
                <a:cs typeface="Tw Cen MT"/>
              </a:rPr>
              <a:t>Disbursement provided</a:t>
            </a:r>
          </a:p>
          <a:p>
            <a:pPr algn="r" eaLnBrk="1" hangingPunct="1"/>
            <a:r>
              <a:rPr lang="en-GB" sz="1400" dirty="0">
                <a:solidFill>
                  <a:srgbClr val="292934"/>
                </a:solidFill>
                <a:latin typeface="+mn-lt"/>
                <a:cs typeface="Tw Cen MT"/>
              </a:rPr>
              <a:t>in time for budget preparation</a:t>
            </a:r>
          </a:p>
        </p:txBody>
      </p:sp>
      <p:sp>
        <p:nvSpPr>
          <p:cNvPr id="34" name="Flèche vers le bas 6">
            <a:extLst>
              <a:ext uri="{FF2B5EF4-FFF2-40B4-BE49-F238E27FC236}">
                <a16:creationId xmlns:a16="http://schemas.microsoft.com/office/drawing/2014/main" id="{51A35998-6512-4B26-8D55-2B62ABAEC8D1}"/>
              </a:ext>
            </a:extLst>
          </p:cNvPr>
          <p:cNvSpPr/>
          <p:nvPr/>
        </p:nvSpPr>
        <p:spPr>
          <a:xfrm rot="10800000">
            <a:off x="3545828" y="3866754"/>
            <a:ext cx="857250" cy="714374"/>
          </a:xfrm>
          <a:prstGeom prst="downArrow">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BE" sz="1600"/>
          </a:p>
        </p:txBody>
      </p:sp>
      <p:sp>
        <p:nvSpPr>
          <p:cNvPr id="35" name="TextBox 1">
            <a:extLst>
              <a:ext uri="{FF2B5EF4-FFF2-40B4-BE49-F238E27FC236}">
                <a16:creationId xmlns:a16="http://schemas.microsoft.com/office/drawing/2014/main" id="{D73BBD49-ABB9-40F7-97F4-1D67CDCF77F5}"/>
              </a:ext>
            </a:extLst>
          </p:cNvPr>
          <p:cNvSpPr txBox="1"/>
          <p:nvPr/>
        </p:nvSpPr>
        <p:spPr>
          <a:xfrm>
            <a:off x="342000" y="4941168"/>
            <a:ext cx="8460000" cy="147732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defPPr>
              <a:defRPr lang="en-US"/>
            </a:defPPr>
            <a:lvl1pPr>
              <a:defRPr sz="2200" b="1">
                <a:solidFill>
                  <a:srgbClr val="000000"/>
                </a:solidFill>
                <a:cs typeface="Tw Cen MT"/>
              </a:defRPr>
            </a:lvl1pPr>
            <a:lvl2pPr marL="623888" lvl="1" indent="-623888">
              <a:tabLst>
                <a:tab pos="635000" algn="l"/>
              </a:tabLst>
              <a:defRPr sz="2300" b="1">
                <a:solidFill>
                  <a:srgbClr val="000000"/>
                </a:solidFill>
                <a:latin typeface="Tw Cen MT"/>
                <a:cs typeface="Tw Cen MT"/>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solidFill>
                  <a:srgbClr val="0F5494"/>
                </a:solidFill>
              </a:rPr>
              <a:t>Predictability in the medium term</a:t>
            </a:r>
            <a:r>
              <a:rPr lang="en-GB" sz="1800" b="0" dirty="0">
                <a:solidFill>
                  <a:srgbClr val="0F5494"/>
                </a:solidFill>
              </a:rPr>
              <a:t>: duration of contract:</a:t>
            </a:r>
          </a:p>
          <a:p>
            <a:pPr marL="285750" indent="-285750">
              <a:buFont typeface="Arial"/>
              <a:buChar char="•"/>
            </a:pPr>
            <a:r>
              <a:rPr lang="en-GB" sz="1800" b="0" dirty="0">
                <a:solidFill>
                  <a:srgbClr val="0F5494"/>
                </a:solidFill>
              </a:rPr>
              <a:t>SDG-C and SRPC (3-4 years in principle), usually repeated</a:t>
            </a:r>
          </a:p>
          <a:p>
            <a:pPr marL="285750" indent="-285750">
              <a:buFont typeface="Arial"/>
              <a:buChar char="•"/>
            </a:pPr>
            <a:r>
              <a:rPr lang="en-GB" sz="1800" b="0" dirty="0">
                <a:solidFill>
                  <a:srgbClr val="0F5494"/>
                </a:solidFill>
              </a:rPr>
              <a:t>1- 3 years for SRBC (depending on volatility of situation)</a:t>
            </a:r>
          </a:p>
          <a:p>
            <a:pPr marL="285750" indent="-285750">
              <a:buFont typeface="Arial"/>
              <a:buChar char="•"/>
            </a:pPr>
            <a:endParaRPr lang="fr-BE" sz="1800" b="0" dirty="0">
              <a:solidFill>
                <a:srgbClr val="0F5494"/>
              </a:solidFill>
            </a:endParaRPr>
          </a:p>
          <a:p>
            <a:pPr marL="285750" indent="-285750">
              <a:buFont typeface="Arial"/>
              <a:buChar char="•"/>
            </a:pPr>
            <a:r>
              <a:rPr lang="fr-FR" sz="1800" dirty="0">
                <a:solidFill>
                  <a:srgbClr val="0F5494"/>
                </a:solidFill>
              </a:rPr>
              <a:t>No </a:t>
            </a:r>
            <a:r>
              <a:rPr lang="fr-FR" sz="1800" dirty="0" err="1">
                <a:solidFill>
                  <a:srgbClr val="0F5494"/>
                </a:solidFill>
              </a:rPr>
              <a:t>floating</a:t>
            </a:r>
            <a:r>
              <a:rPr lang="fr-FR" sz="1800" dirty="0">
                <a:solidFill>
                  <a:srgbClr val="0F5494"/>
                </a:solidFill>
              </a:rPr>
              <a:t> tranches</a:t>
            </a:r>
          </a:p>
        </p:txBody>
      </p:sp>
    </p:spTree>
    <p:extLst>
      <p:ext uri="{BB962C8B-B14F-4D97-AF65-F5344CB8AC3E}">
        <p14:creationId xmlns:p14="http://schemas.microsoft.com/office/powerpoint/2010/main" val="13835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p:bldP spid="24" grpId="0" animBg="1"/>
      <p:bldP spid="25" grpId="0"/>
      <p:bldP spid="27" grpId="0"/>
      <p:bldP spid="34"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15562"/>
            <a:ext cx="8460000" cy="773278"/>
          </a:xfrm>
        </p:spPr>
        <p:txBody>
          <a:bodyPr/>
          <a:lstStyle/>
          <a:p>
            <a:pPr marL="0"/>
            <a:r>
              <a:rPr lang="fr-BE" sz="2800" cap="all" dirty="0" err="1">
                <a:solidFill>
                  <a:srgbClr val="004494"/>
                </a:solidFill>
                <a:latin typeface="+mn-lt"/>
              </a:rPr>
              <a:t>outline</a:t>
            </a:r>
            <a:r>
              <a:rPr lang="fr-BE" sz="2800" cap="all" dirty="0">
                <a:solidFill>
                  <a:srgbClr val="004494"/>
                </a:solidFill>
                <a:latin typeface="+mn-lt"/>
              </a:rPr>
              <a:t> Module 5</a:t>
            </a:r>
          </a:p>
        </p:txBody>
      </p:sp>
      <p:sp>
        <p:nvSpPr>
          <p:cNvPr id="45" name="Content Placeholder 2">
            <a:extLst>
              <a:ext uri="{FF2B5EF4-FFF2-40B4-BE49-F238E27FC236}">
                <a16:creationId xmlns:a16="http://schemas.microsoft.com/office/drawing/2014/main" id="{CB3C7777-2334-4391-9C62-3213EAF2C265}"/>
              </a:ext>
            </a:extLst>
          </p:cNvPr>
          <p:cNvSpPr>
            <a:spLocks noGrp="1"/>
          </p:cNvSpPr>
          <p:nvPr>
            <p:ph idx="1"/>
          </p:nvPr>
        </p:nvSpPr>
        <p:spPr>
          <a:xfrm>
            <a:off x="342000" y="2276872"/>
            <a:ext cx="8460000" cy="4752528"/>
          </a:xfrm>
        </p:spPr>
        <p:txBody>
          <a:bodyPr/>
          <a:lstStyle/>
          <a:p>
            <a:pPr marL="360363" indent="-360363">
              <a:spcBef>
                <a:spcPts val="1200"/>
              </a:spcBef>
              <a:spcAft>
                <a:spcPts val="1200"/>
              </a:spcAft>
              <a:buClrTx/>
              <a:buFontTx/>
              <a:buAutoNum type="arabicPeriod"/>
            </a:pPr>
            <a:r>
              <a:rPr lang="en-GB" sz="2000" i="0" dirty="0">
                <a:solidFill>
                  <a:srgbClr val="004494"/>
                </a:solidFill>
              </a:rPr>
              <a:t>Budget support design considerations </a:t>
            </a:r>
          </a:p>
          <a:p>
            <a:pPr marL="360363" indent="-360363">
              <a:spcBef>
                <a:spcPts val="1200"/>
              </a:spcBef>
              <a:spcAft>
                <a:spcPts val="1200"/>
              </a:spcAft>
              <a:buClrTx/>
              <a:buFontTx/>
              <a:buAutoNum type="arabicPeriod"/>
            </a:pPr>
            <a:r>
              <a:rPr lang="en-GB" sz="2000" b="1" i="0" cap="all" dirty="0">
                <a:solidFill>
                  <a:srgbClr val="C00000"/>
                </a:solidFill>
              </a:rPr>
              <a:t>Fixed and variable tranches</a:t>
            </a:r>
          </a:p>
          <a:p>
            <a:pPr marL="360363" indent="-360363">
              <a:spcBef>
                <a:spcPts val="1200"/>
              </a:spcBef>
              <a:spcAft>
                <a:spcPts val="1200"/>
              </a:spcAft>
              <a:buClrTx/>
              <a:buFontTx/>
              <a:buAutoNum type="arabicPeriod"/>
            </a:pPr>
            <a:r>
              <a:rPr lang="en-GB" sz="2000" i="0" dirty="0">
                <a:solidFill>
                  <a:srgbClr val="004494"/>
                </a:solidFill>
              </a:rPr>
              <a:t>Disbursement indicators</a:t>
            </a:r>
          </a:p>
          <a:p>
            <a:pPr marL="360363" indent="-360363">
              <a:spcBef>
                <a:spcPts val="1200"/>
              </a:spcBef>
              <a:spcAft>
                <a:spcPts val="1200"/>
              </a:spcAft>
              <a:buClrTx/>
              <a:buFontTx/>
              <a:buAutoNum type="arabicPeriod"/>
            </a:pPr>
            <a:r>
              <a:rPr lang="en-GB" sz="2000" i="0" dirty="0">
                <a:solidFill>
                  <a:srgbClr val="004494"/>
                </a:solidFill>
              </a:rPr>
              <a:t>Complementary measures</a:t>
            </a:r>
          </a:p>
          <a:p>
            <a:pPr marL="360363" indent="-360363">
              <a:spcBef>
                <a:spcPts val="1200"/>
              </a:spcBef>
              <a:spcAft>
                <a:spcPts val="1200"/>
              </a:spcAft>
              <a:buClrTx/>
              <a:buFontTx/>
              <a:buAutoNum type="arabicPeriod"/>
            </a:pPr>
            <a:r>
              <a:rPr lang="en-GB" sz="2000" i="0" dirty="0">
                <a:solidFill>
                  <a:srgbClr val="004494"/>
                </a:solidFill>
              </a:rPr>
              <a:t>Coordination mechanisms </a:t>
            </a:r>
          </a:p>
          <a:p>
            <a:pPr marL="360363" indent="-360363">
              <a:spcBef>
                <a:spcPts val="1200"/>
              </a:spcBef>
              <a:spcAft>
                <a:spcPts val="1200"/>
              </a:spcAft>
              <a:buClrTx/>
              <a:buFontTx/>
              <a:buAutoNum type="arabicPeriod"/>
            </a:pPr>
            <a:r>
              <a:rPr lang="en-GB" sz="2000" i="0" dirty="0">
                <a:solidFill>
                  <a:srgbClr val="004494"/>
                </a:solidFill>
              </a:rPr>
              <a:t>Communication and visibility</a:t>
            </a:r>
          </a:p>
        </p:txBody>
      </p:sp>
      <p:sp>
        <p:nvSpPr>
          <p:cNvPr id="48" name="Espace réservé du numéro de diapositive 9">
            <a:extLst>
              <a:ext uri="{FF2B5EF4-FFF2-40B4-BE49-F238E27FC236}">
                <a16:creationId xmlns:a16="http://schemas.microsoft.com/office/drawing/2014/main" id="{9E6C56E6-8C19-415C-8560-1960B8183805}"/>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6</a:t>
            </a:fld>
            <a:endParaRPr lang="fr-BE" sz="1100" b="1">
              <a:solidFill>
                <a:schemeClr val="bg1"/>
              </a:solidFill>
              <a:latin typeface="+mn-lt"/>
            </a:endParaRPr>
          </a:p>
        </p:txBody>
      </p:sp>
    </p:spTree>
    <p:extLst>
      <p:ext uri="{BB962C8B-B14F-4D97-AF65-F5344CB8AC3E}">
        <p14:creationId xmlns:p14="http://schemas.microsoft.com/office/powerpoint/2010/main" val="92828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87570"/>
            <a:ext cx="8460000" cy="773278"/>
          </a:xfrm>
        </p:spPr>
        <p:txBody>
          <a:bodyPr/>
          <a:lstStyle/>
          <a:p>
            <a:pPr marL="0"/>
            <a:r>
              <a:rPr lang="en-US" sz="2400" cap="all" dirty="0">
                <a:solidFill>
                  <a:srgbClr val="004494"/>
                </a:solidFill>
                <a:latin typeface="+mn-lt"/>
              </a:rPr>
              <a:t>What is a Fixed Tranche (FT) </a:t>
            </a:r>
            <a:br>
              <a:rPr lang="en-US" sz="2400" cap="all" dirty="0">
                <a:solidFill>
                  <a:srgbClr val="004494"/>
                </a:solidFill>
                <a:latin typeface="+mn-lt"/>
              </a:rPr>
            </a:br>
            <a:r>
              <a:rPr lang="en-US" sz="2400" cap="all" dirty="0">
                <a:solidFill>
                  <a:srgbClr val="004494"/>
                </a:solidFill>
                <a:latin typeface="+mn-lt"/>
              </a:rPr>
              <a:t>and what is a Variable Tranche (VT)?</a:t>
            </a:r>
            <a:endParaRPr lang="fr-BE" sz="24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49147" y="2282238"/>
            <a:ext cx="6328332" cy="4747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285750" lvl="1" defTabSz="457200">
              <a:spcBef>
                <a:spcPts val="1200"/>
              </a:spcBef>
              <a:spcAft>
                <a:spcPts val="600"/>
              </a:spcAft>
              <a:buClr>
                <a:srgbClr val="004494"/>
              </a:buClr>
              <a:buSzPct val="100000"/>
              <a:buFont typeface="Verdana" panose="020B0604030504040204" pitchFamily="34" charset="0"/>
              <a:buChar char="&gt;"/>
              <a:defRPr/>
            </a:pPr>
            <a:r>
              <a:rPr lang="en-US" sz="1600" dirty="0">
                <a:solidFill>
                  <a:srgbClr val="004494"/>
                </a:solidFill>
              </a:rPr>
              <a:t>FT, disbursed if eligibility criteria are </a:t>
            </a:r>
            <a:r>
              <a:rPr lang="en-US" sz="1600" b="0" dirty="0">
                <a:solidFill>
                  <a:srgbClr val="004494"/>
                </a:solidFill>
              </a:rPr>
              <a:t>(still) </a:t>
            </a:r>
            <a:r>
              <a:rPr lang="en-US" sz="1600" dirty="0">
                <a:solidFill>
                  <a:srgbClr val="004494"/>
                </a:solidFill>
              </a:rPr>
              <a:t>met </a:t>
            </a:r>
            <a:r>
              <a:rPr lang="en-US" sz="1600" b="0" dirty="0">
                <a:solidFill>
                  <a:srgbClr val="004494"/>
                </a:solidFill>
              </a:rPr>
              <a:t>(and possibly when pre-conditions are met)</a:t>
            </a:r>
          </a:p>
          <a:p>
            <a:pPr marL="285750" lvl="1" defTabSz="457200">
              <a:spcBef>
                <a:spcPts val="1200"/>
              </a:spcBef>
              <a:spcAft>
                <a:spcPts val="600"/>
              </a:spcAft>
              <a:buClr>
                <a:srgbClr val="004494"/>
              </a:buClr>
              <a:buSzPct val="100000"/>
              <a:buFont typeface="Verdana" panose="020B0604030504040204" pitchFamily="34" charset="0"/>
              <a:buChar char="&gt;"/>
              <a:defRPr/>
            </a:pPr>
            <a:r>
              <a:rPr lang="en-US" sz="1600" dirty="0">
                <a:solidFill>
                  <a:srgbClr val="004494"/>
                </a:solidFill>
              </a:rPr>
              <a:t>VT disbursed if additional conditions pertaining </a:t>
            </a:r>
            <a:r>
              <a:rPr lang="en-US" sz="1600" b="0" dirty="0">
                <a:solidFill>
                  <a:srgbClr val="004494"/>
                </a:solidFill>
              </a:rPr>
              <a:t>to agreed performance targets in agreed areas within agreed timeframe </a:t>
            </a:r>
            <a:r>
              <a:rPr lang="en-US" sz="1600" dirty="0">
                <a:solidFill>
                  <a:srgbClr val="004494"/>
                </a:solidFill>
              </a:rPr>
              <a:t>are met:</a:t>
            </a:r>
          </a:p>
          <a:p>
            <a:pPr marL="444500" lvl="1" indent="-177800" defTabSz="457200">
              <a:spcBef>
                <a:spcPts val="0"/>
              </a:spcBef>
              <a:spcAft>
                <a:spcPts val="600"/>
              </a:spcAft>
              <a:buClr>
                <a:srgbClr val="004494"/>
              </a:buClr>
              <a:buSzPct val="75000"/>
              <a:buFont typeface="Courier New" panose="02070309020205020404" pitchFamily="49" charset="0"/>
              <a:buChar char="o"/>
              <a:tabLst>
                <a:tab pos="1517650" algn="l"/>
              </a:tabLst>
              <a:defRPr/>
            </a:pPr>
            <a:r>
              <a:rPr lang="en-US" sz="1600" b="0" dirty="0">
                <a:solidFill>
                  <a:srgbClr val="004494"/>
                </a:solidFill>
              </a:rPr>
              <a:t>VT is based on a number of agreed performance indicators</a:t>
            </a:r>
          </a:p>
          <a:p>
            <a:pPr marL="444500" lvl="1" indent="-177800" defTabSz="457200">
              <a:spcBef>
                <a:spcPts val="0"/>
              </a:spcBef>
              <a:spcAft>
                <a:spcPts val="600"/>
              </a:spcAft>
              <a:buClr>
                <a:srgbClr val="004494"/>
              </a:buClr>
              <a:buSzPct val="75000"/>
              <a:buFont typeface="Courier New" panose="02070309020205020404" pitchFamily="49" charset="0"/>
              <a:buChar char="o"/>
              <a:tabLst>
                <a:tab pos="1517650" algn="l"/>
              </a:tabLst>
              <a:defRPr/>
            </a:pPr>
            <a:r>
              <a:rPr lang="en-US" sz="1600" b="0" dirty="0">
                <a:solidFill>
                  <a:srgbClr val="004494"/>
                </a:solidFill>
              </a:rPr>
              <a:t>Performance in year n-1 assessed in year n, determines the size of the VT in year n+1</a:t>
            </a:r>
          </a:p>
          <a:p>
            <a:pPr marL="444500" lvl="1" indent="-177800" defTabSz="457200">
              <a:spcBef>
                <a:spcPts val="0"/>
              </a:spcBef>
              <a:spcAft>
                <a:spcPts val="600"/>
              </a:spcAft>
              <a:buClr>
                <a:srgbClr val="004494"/>
              </a:buClr>
              <a:buSzPct val="75000"/>
              <a:buFont typeface="Courier New" panose="02070309020205020404" pitchFamily="49" charset="0"/>
              <a:buChar char="o"/>
              <a:tabLst>
                <a:tab pos="1517650" algn="l"/>
              </a:tabLst>
              <a:defRPr/>
            </a:pPr>
            <a:r>
              <a:rPr lang="en-US" sz="1600" b="0" dirty="0">
                <a:solidFill>
                  <a:srgbClr val="004494"/>
                </a:solidFill>
              </a:rPr>
              <a:t>Mostly no VT in first year of a BS contract, unless it is a successor contract.  </a:t>
            </a:r>
          </a:p>
          <a:p>
            <a:pPr marL="285750" lvl="1" defTabSz="457200">
              <a:spcBef>
                <a:spcPts val="1200"/>
              </a:spcBef>
              <a:spcAft>
                <a:spcPts val="600"/>
              </a:spcAft>
              <a:buClr>
                <a:srgbClr val="004494"/>
              </a:buClr>
              <a:buSzPct val="100000"/>
              <a:buFont typeface="Verdana" panose="020B0604030504040204" pitchFamily="34" charset="0"/>
              <a:buChar char="&gt;"/>
              <a:defRPr/>
            </a:pPr>
            <a:r>
              <a:rPr lang="en-US" sz="1600" dirty="0">
                <a:solidFill>
                  <a:srgbClr val="004494"/>
                </a:solidFill>
              </a:rPr>
              <a:t>% of VT that will be disbursed depends on the degree of satisfying disbursement conditions. </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7</a:t>
            </a:fld>
            <a:endParaRPr lang="fr-BE" sz="1100" b="1" dirty="0">
              <a:solidFill>
                <a:schemeClr val="bg1"/>
              </a:solidFill>
              <a:latin typeface="+mn-lt"/>
            </a:endParaRPr>
          </a:p>
        </p:txBody>
      </p:sp>
      <p:sp>
        <p:nvSpPr>
          <p:cNvPr id="6" name="Triangle isocèle 5">
            <a:extLst>
              <a:ext uri="{FF2B5EF4-FFF2-40B4-BE49-F238E27FC236}">
                <a16:creationId xmlns:a16="http://schemas.microsoft.com/office/drawing/2014/main" id="{60E2F98C-7F80-4D18-98D2-92BDF19025A8}"/>
              </a:ext>
            </a:extLst>
          </p:cNvPr>
          <p:cNvSpPr/>
          <p:nvPr/>
        </p:nvSpPr>
        <p:spPr bwMode="auto">
          <a:xfrm rot="16200000">
            <a:off x="4766975" y="3912006"/>
            <a:ext cx="3256793" cy="241689"/>
          </a:xfrm>
          <a:prstGeom prst="triangle">
            <a:avLst/>
          </a:prstGeom>
          <a:solidFill>
            <a:srgbClr val="F582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mn-lt"/>
            </a:endParaRPr>
          </a:p>
        </p:txBody>
      </p:sp>
      <p:sp>
        <p:nvSpPr>
          <p:cNvPr id="7" name="Rectangle 6">
            <a:extLst>
              <a:ext uri="{FF2B5EF4-FFF2-40B4-BE49-F238E27FC236}">
                <a16:creationId xmlns:a16="http://schemas.microsoft.com/office/drawing/2014/main" id="{E5AE5956-A582-4F37-93D4-974C1BED5BEF}"/>
              </a:ext>
            </a:extLst>
          </p:cNvPr>
          <p:cNvSpPr/>
          <p:nvPr/>
        </p:nvSpPr>
        <p:spPr bwMode="auto">
          <a:xfrm>
            <a:off x="6461195" y="2404454"/>
            <a:ext cx="2515525" cy="3256794"/>
          </a:xfrm>
          <a:prstGeom prst="rect">
            <a:avLst/>
          </a:prstGeom>
          <a:solidFill>
            <a:schemeClr val="bg1"/>
          </a:solidFill>
          <a:ln w="9525" cap="flat" cmpd="sng" algn="ctr">
            <a:solidFill>
              <a:srgbClr val="F582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mn-lt"/>
            </a:endParaRPr>
          </a:p>
        </p:txBody>
      </p:sp>
      <p:sp>
        <p:nvSpPr>
          <p:cNvPr id="9" name="ZoneTexte 8">
            <a:extLst>
              <a:ext uri="{FF2B5EF4-FFF2-40B4-BE49-F238E27FC236}">
                <a16:creationId xmlns:a16="http://schemas.microsoft.com/office/drawing/2014/main" id="{33326D97-929A-49F0-81B6-0C55234A34AE}"/>
              </a:ext>
            </a:extLst>
          </p:cNvPr>
          <p:cNvSpPr txBox="1"/>
          <p:nvPr/>
        </p:nvSpPr>
        <p:spPr>
          <a:xfrm>
            <a:off x="6439615" y="2462667"/>
            <a:ext cx="2515525" cy="2739211"/>
          </a:xfrm>
          <a:prstGeom prst="rect">
            <a:avLst/>
          </a:prstGeom>
          <a:noFill/>
        </p:spPr>
        <p:txBody>
          <a:bodyPr wrap="square" rtlCol="0">
            <a:spAutoFit/>
          </a:bodyPr>
          <a:lstStyle/>
          <a:p>
            <a:pPr marL="0" lvl="1" algn="ctr">
              <a:spcBef>
                <a:spcPts val="1200"/>
              </a:spcBef>
              <a:spcAft>
                <a:spcPts val="1200"/>
              </a:spcAft>
              <a:buClr>
                <a:srgbClr val="89C765"/>
              </a:buClr>
              <a:defRPr/>
            </a:pPr>
            <a:r>
              <a:rPr lang="en-GB" sz="1600" b="1" dirty="0">
                <a:solidFill>
                  <a:srgbClr val="000000"/>
                </a:solidFill>
                <a:cs typeface="Tw Cen MT"/>
              </a:rPr>
              <a:t>Key EU principles</a:t>
            </a:r>
            <a:r>
              <a:rPr lang="fr-BE" sz="1600" b="1" dirty="0">
                <a:solidFill>
                  <a:schemeClr val="tx1"/>
                </a:solidFill>
                <a:latin typeface="+mn-lt"/>
              </a:rPr>
              <a:t>:</a:t>
            </a:r>
          </a:p>
          <a:p>
            <a:pPr marL="173038" lvl="1" indent="-173038">
              <a:spcBef>
                <a:spcPts val="1200"/>
              </a:spcBef>
              <a:spcAft>
                <a:spcPts val="1200"/>
              </a:spcAft>
              <a:buClr>
                <a:srgbClr val="F5823C"/>
              </a:buClr>
              <a:buFont typeface="Verdana" panose="020B0604030504040204" pitchFamily="34" charset="0"/>
              <a:buChar char="&gt;"/>
              <a:tabLst>
                <a:tab pos="1517650" algn="l"/>
              </a:tabLst>
              <a:defRPr/>
            </a:pPr>
            <a:r>
              <a:rPr lang="en-US" sz="1600" dirty="0">
                <a:solidFill>
                  <a:schemeClr val="tx1"/>
                </a:solidFill>
                <a:cs typeface="Tw Cen MT"/>
              </a:rPr>
              <a:t>Reward performance</a:t>
            </a:r>
          </a:p>
          <a:p>
            <a:pPr marL="173038" lvl="1" indent="-173038">
              <a:spcBef>
                <a:spcPts val="1200"/>
              </a:spcBef>
              <a:spcAft>
                <a:spcPts val="1200"/>
              </a:spcAft>
              <a:buClr>
                <a:srgbClr val="F5823C"/>
              </a:buClr>
              <a:buFont typeface="Verdana" panose="020B0604030504040204" pitchFamily="34" charset="0"/>
              <a:buChar char="&gt;"/>
              <a:tabLst>
                <a:tab pos="1517650" algn="l"/>
              </a:tabLst>
              <a:defRPr/>
            </a:pPr>
            <a:r>
              <a:rPr lang="en-US" sz="1600" dirty="0">
                <a:solidFill>
                  <a:schemeClr val="tx1"/>
                </a:solidFill>
                <a:cs typeface="Tw Cen MT"/>
              </a:rPr>
              <a:t>Ensure predictability of disbursements </a:t>
            </a:r>
          </a:p>
          <a:p>
            <a:pPr marL="173038" lvl="1" indent="-173038">
              <a:spcBef>
                <a:spcPts val="1200"/>
              </a:spcBef>
              <a:spcAft>
                <a:spcPts val="1200"/>
              </a:spcAft>
              <a:buClr>
                <a:srgbClr val="F5823C"/>
              </a:buClr>
              <a:buFont typeface="Verdana" panose="020B0604030504040204" pitchFamily="34" charset="0"/>
              <a:buChar char="&gt;"/>
              <a:tabLst>
                <a:tab pos="1517650" algn="l"/>
              </a:tabLst>
              <a:defRPr/>
            </a:pPr>
            <a:r>
              <a:rPr lang="en-US" sz="1600" dirty="0">
                <a:solidFill>
                  <a:schemeClr val="tx1"/>
                </a:solidFill>
                <a:cs typeface="Tw Cen MT"/>
              </a:rPr>
              <a:t>Respect budgetary and planning cycles of recipient</a:t>
            </a:r>
          </a:p>
        </p:txBody>
      </p:sp>
    </p:spTree>
    <p:extLst>
      <p:ext uri="{BB962C8B-B14F-4D97-AF65-F5344CB8AC3E}">
        <p14:creationId xmlns:p14="http://schemas.microsoft.com/office/powerpoint/2010/main" val="330282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052736"/>
            <a:ext cx="8460000" cy="773278"/>
          </a:xfrm>
        </p:spPr>
        <p:txBody>
          <a:bodyPr/>
          <a:lstStyle/>
          <a:p>
            <a:pPr marL="0"/>
            <a:r>
              <a:rPr lang="en-US" sz="2400" cap="all" dirty="0">
                <a:solidFill>
                  <a:srgbClr val="004494"/>
                </a:solidFill>
                <a:latin typeface="+mn-lt"/>
              </a:rPr>
              <a:t>Size and phasing </a:t>
            </a:r>
            <a:br>
              <a:rPr lang="en-US" sz="2400" cap="all" dirty="0">
                <a:solidFill>
                  <a:srgbClr val="004494"/>
                </a:solidFill>
                <a:latin typeface="+mn-lt"/>
              </a:rPr>
            </a:br>
            <a:r>
              <a:rPr lang="en-US" sz="2400" cap="all" dirty="0">
                <a:solidFill>
                  <a:srgbClr val="004494"/>
                </a:solidFill>
                <a:latin typeface="+mn-lt"/>
              </a:rPr>
              <a:t>of variable tranches</a:t>
            </a:r>
            <a:endParaRPr lang="fr-BE" sz="2400" cap="all" dirty="0">
              <a:solidFill>
                <a:srgbClr val="004494"/>
              </a:solidFill>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8</a:t>
            </a:fld>
            <a:endParaRPr lang="fr-BE" sz="1100" b="1">
              <a:solidFill>
                <a:schemeClr val="bg1"/>
              </a:solidFill>
              <a:latin typeface="+mn-lt"/>
            </a:endParaRPr>
          </a:p>
        </p:txBody>
      </p:sp>
      <p:sp>
        <p:nvSpPr>
          <p:cNvPr id="11" name="TextBox 1">
            <a:extLst>
              <a:ext uri="{FF2B5EF4-FFF2-40B4-BE49-F238E27FC236}">
                <a16:creationId xmlns:a16="http://schemas.microsoft.com/office/drawing/2014/main" id="{474D0157-4B72-4F53-A44E-B5332FA19F24}"/>
              </a:ext>
            </a:extLst>
          </p:cNvPr>
          <p:cNvSpPr txBox="1"/>
          <p:nvPr/>
        </p:nvSpPr>
        <p:spPr>
          <a:xfrm>
            <a:off x="179512" y="2114524"/>
            <a:ext cx="8460000" cy="879728"/>
          </a:xfrm>
          <a:prstGeom prst="rect">
            <a:avLst/>
          </a:prstGeom>
          <a:noFill/>
        </p:spPr>
        <p:txBody>
          <a:bodyPr wrap="square" rtlCol="0">
            <a:spAutoFit/>
          </a:bodyPr>
          <a:lstStyle/>
          <a:p>
            <a:pPr marL="285750" lvl="1" indent="-285750" defTabSz="457200">
              <a:lnSpc>
                <a:spcPct val="110000"/>
              </a:lnSpc>
              <a:spcBef>
                <a:spcPts val="1200"/>
              </a:spcBef>
              <a:spcAft>
                <a:spcPts val="600"/>
              </a:spcAft>
              <a:buClr>
                <a:srgbClr val="004494"/>
              </a:buClr>
              <a:buSzPct val="100000"/>
              <a:buFont typeface="Verdana" panose="020B0604030504040204" pitchFamily="34" charset="0"/>
              <a:buChar char="&gt;"/>
              <a:tabLst>
                <a:tab pos="6904038" algn="l"/>
              </a:tabLst>
              <a:defRPr/>
            </a:pPr>
            <a:r>
              <a:rPr lang="en-US" sz="1600" b="1" dirty="0">
                <a:solidFill>
                  <a:srgbClr val="004494"/>
                </a:solidFill>
                <a:latin typeface="+mn-lt"/>
              </a:rPr>
              <a:t>VT meant to have incentive effects and to signal specific performance issues: larger VT may have stronger incentive effect but the PC is taking higher risks. </a:t>
            </a:r>
          </a:p>
        </p:txBody>
      </p:sp>
      <p:sp>
        <p:nvSpPr>
          <p:cNvPr id="12" name="TextBox 1">
            <a:extLst>
              <a:ext uri="{FF2B5EF4-FFF2-40B4-BE49-F238E27FC236}">
                <a16:creationId xmlns:a16="http://schemas.microsoft.com/office/drawing/2014/main" id="{F92AF642-B225-457C-BF55-BA07A270B36F}"/>
              </a:ext>
            </a:extLst>
          </p:cNvPr>
          <p:cNvSpPr txBox="1"/>
          <p:nvPr/>
        </p:nvSpPr>
        <p:spPr>
          <a:xfrm>
            <a:off x="1324072" y="3452535"/>
            <a:ext cx="4775658" cy="1335237"/>
          </a:xfrm>
          <a:prstGeom prst="rect">
            <a:avLst/>
          </a:prstGeom>
          <a:noFill/>
        </p:spPr>
        <p:txBody>
          <a:bodyPr wrap="square" rtlCol="0">
            <a:spAutoFit/>
          </a:bodyPr>
          <a:lstStyle/>
          <a:p>
            <a:pPr marL="0" lvl="1" defTabSz="457200">
              <a:lnSpc>
                <a:spcPct val="130000"/>
              </a:lnSpc>
              <a:spcBef>
                <a:spcPts val="1200"/>
              </a:spcBef>
              <a:spcAft>
                <a:spcPts val="600"/>
              </a:spcAft>
              <a:buClr>
                <a:srgbClr val="004494"/>
              </a:buClr>
              <a:buSzPct val="100000"/>
              <a:tabLst>
                <a:tab pos="6904038" algn="l"/>
              </a:tabLst>
              <a:defRPr/>
            </a:pPr>
            <a:r>
              <a:rPr lang="en-US" sz="1600" b="1" dirty="0">
                <a:solidFill>
                  <a:srgbClr val="004494"/>
                </a:solidFill>
                <a:latin typeface="+mn-lt"/>
              </a:rPr>
              <a:t>Balance needed between creating incentives and avoiding unpredictability and volatility of disbursements (on average 60% FT and 40% VT)</a:t>
            </a:r>
          </a:p>
        </p:txBody>
      </p:sp>
      <p:sp>
        <p:nvSpPr>
          <p:cNvPr id="3" name="Rectangle 2">
            <a:extLst>
              <a:ext uri="{FF2B5EF4-FFF2-40B4-BE49-F238E27FC236}">
                <a16:creationId xmlns:a16="http://schemas.microsoft.com/office/drawing/2014/main" id="{F8EF06AB-C885-4643-9C56-D7852FA38818}"/>
              </a:ext>
            </a:extLst>
          </p:cNvPr>
          <p:cNvSpPr/>
          <p:nvPr/>
        </p:nvSpPr>
        <p:spPr>
          <a:xfrm>
            <a:off x="179512" y="5344380"/>
            <a:ext cx="8460000" cy="608885"/>
          </a:xfrm>
          <a:prstGeom prst="rect">
            <a:avLst/>
          </a:prstGeom>
        </p:spPr>
        <p:txBody>
          <a:bodyPr wrap="square">
            <a:spAutoFit/>
          </a:bodyPr>
          <a:lstStyle/>
          <a:p>
            <a:pPr marL="285750" lvl="1" indent="-285750" defTabSz="457200" eaLnBrk="1" hangingPunct="1">
              <a:lnSpc>
                <a:spcPct val="110000"/>
              </a:lnSpc>
              <a:spcBef>
                <a:spcPts val="1200"/>
              </a:spcBef>
              <a:spcAft>
                <a:spcPts val="600"/>
              </a:spcAft>
              <a:buClr>
                <a:srgbClr val="004494"/>
              </a:buClr>
              <a:buSzPct val="100000"/>
              <a:buFont typeface="Verdana" panose="020B0604030504040204" pitchFamily="34" charset="0"/>
              <a:buChar char="&gt;"/>
              <a:tabLst>
                <a:tab pos="6904038" algn="l"/>
              </a:tabLst>
              <a:defRPr/>
            </a:pPr>
            <a:r>
              <a:rPr lang="en-GB" sz="1600" b="1" dirty="0">
                <a:solidFill>
                  <a:srgbClr val="004494"/>
                </a:solidFill>
                <a:latin typeface="+mn-lt"/>
              </a:rPr>
              <a:t>Countries with good track record and low risk profile can get contracts with longer duration and low VT share.  </a:t>
            </a:r>
          </a:p>
        </p:txBody>
      </p:sp>
      <p:cxnSp>
        <p:nvCxnSpPr>
          <p:cNvPr id="13" name="Connecteur droit avec flèche 12">
            <a:extLst>
              <a:ext uri="{FF2B5EF4-FFF2-40B4-BE49-F238E27FC236}">
                <a16:creationId xmlns:a16="http://schemas.microsoft.com/office/drawing/2014/main" id="{F84399E9-AF6D-4157-88D6-888EBE408E01}"/>
              </a:ext>
            </a:extLst>
          </p:cNvPr>
          <p:cNvCxnSpPr>
            <a:cxnSpLocks/>
          </p:cNvCxnSpPr>
          <p:nvPr/>
        </p:nvCxnSpPr>
        <p:spPr bwMode="auto">
          <a:xfrm flipV="1">
            <a:off x="7932399" y="3897037"/>
            <a:ext cx="0" cy="360000"/>
          </a:xfrm>
          <a:prstGeom prst="straightConnector1">
            <a:avLst/>
          </a:prstGeom>
          <a:noFill/>
          <a:ln w="38100" cap="flat" cmpd="sng" algn="ctr">
            <a:solidFill>
              <a:srgbClr val="284492"/>
            </a:solidFill>
            <a:prstDash val="sysDot"/>
            <a:round/>
            <a:headEnd type="none" w="med" len="med"/>
            <a:tailEnd type="triangle"/>
          </a:ln>
          <a:effectLst/>
        </p:spPr>
      </p:cxnSp>
      <p:cxnSp>
        <p:nvCxnSpPr>
          <p:cNvPr id="14" name="Connecteur droit avec flèche 13">
            <a:extLst>
              <a:ext uri="{FF2B5EF4-FFF2-40B4-BE49-F238E27FC236}">
                <a16:creationId xmlns:a16="http://schemas.microsoft.com/office/drawing/2014/main" id="{3F246CF9-6E47-4F64-9291-4AC2C65A0584}"/>
              </a:ext>
            </a:extLst>
          </p:cNvPr>
          <p:cNvCxnSpPr>
            <a:cxnSpLocks/>
          </p:cNvCxnSpPr>
          <p:nvPr/>
        </p:nvCxnSpPr>
        <p:spPr bwMode="auto">
          <a:xfrm>
            <a:off x="7212399" y="3897037"/>
            <a:ext cx="0" cy="360000"/>
          </a:xfrm>
          <a:prstGeom prst="straightConnector1">
            <a:avLst/>
          </a:prstGeom>
          <a:noFill/>
          <a:ln w="38100" cap="flat" cmpd="sng" algn="ctr">
            <a:solidFill>
              <a:srgbClr val="284492"/>
            </a:solidFill>
            <a:prstDash val="sysDot"/>
            <a:round/>
            <a:headEnd type="none" w="med" len="med"/>
            <a:tailEnd type="triangle"/>
          </a:ln>
          <a:effectLst/>
        </p:spPr>
      </p:cxnSp>
      <p:cxnSp>
        <p:nvCxnSpPr>
          <p:cNvPr id="16" name="Connecteur droit 15">
            <a:extLst>
              <a:ext uri="{FF2B5EF4-FFF2-40B4-BE49-F238E27FC236}">
                <a16:creationId xmlns:a16="http://schemas.microsoft.com/office/drawing/2014/main" id="{7FA630E3-89B9-4454-89D9-4FE5B47E5E6A}"/>
              </a:ext>
            </a:extLst>
          </p:cNvPr>
          <p:cNvCxnSpPr/>
          <p:nvPr/>
        </p:nvCxnSpPr>
        <p:spPr bwMode="auto">
          <a:xfrm flipV="1">
            <a:off x="7212399" y="3717037"/>
            <a:ext cx="720000" cy="720000"/>
          </a:xfrm>
          <a:prstGeom prst="line">
            <a:avLst/>
          </a:prstGeom>
          <a:noFill/>
          <a:ln w="57150">
            <a:solidFill>
              <a:srgbClr val="0F5494"/>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5" name="Rectangle 24">
            <a:extLst>
              <a:ext uri="{FF2B5EF4-FFF2-40B4-BE49-F238E27FC236}">
                <a16:creationId xmlns:a16="http://schemas.microsoft.com/office/drawing/2014/main" id="{3E6744B0-1285-4900-A7BA-74B06EECCA2A}"/>
              </a:ext>
            </a:extLst>
          </p:cNvPr>
          <p:cNvSpPr/>
          <p:nvPr/>
        </p:nvSpPr>
        <p:spPr>
          <a:xfrm>
            <a:off x="6163769" y="3284984"/>
            <a:ext cx="1564852" cy="584775"/>
          </a:xfrm>
          <a:prstGeom prst="rect">
            <a:avLst/>
          </a:prstGeom>
        </p:spPr>
        <p:txBody>
          <a:bodyPr wrap="none">
            <a:spAutoFit/>
          </a:bodyPr>
          <a:lstStyle/>
          <a:p>
            <a:pPr lvl="0" algn="ctr"/>
            <a:r>
              <a:rPr lang="en-GB" sz="1600" b="1" dirty="0">
                <a:cs typeface="Tw Cen MT"/>
              </a:rPr>
              <a:t>Maximise</a:t>
            </a:r>
            <a:br>
              <a:rPr lang="en-GB" sz="1600" b="1" dirty="0">
                <a:cs typeface="Tw Cen MT"/>
              </a:rPr>
            </a:br>
            <a:r>
              <a:rPr lang="en-GB" sz="1600" b="1" dirty="0">
                <a:cs typeface="Tw Cen MT"/>
              </a:rPr>
              <a:t>the benefits</a:t>
            </a:r>
          </a:p>
        </p:txBody>
      </p:sp>
      <p:sp>
        <p:nvSpPr>
          <p:cNvPr id="26" name="Rectangle 25">
            <a:extLst>
              <a:ext uri="{FF2B5EF4-FFF2-40B4-BE49-F238E27FC236}">
                <a16:creationId xmlns:a16="http://schemas.microsoft.com/office/drawing/2014/main" id="{03E1BBAF-4CA9-4589-AD1D-3239869A5B7B}"/>
              </a:ext>
            </a:extLst>
          </p:cNvPr>
          <p:cNvSpPr/>
          <p:nvPr/>
        </p:nvSpPr>
        <p:spPr>
          <a:xfrm>
            <a:off x="7681475" y="4437037"/>
            <a:ext cx="1281120" cy="584775"/>
          </a:xfrm>
          <a:prstGeom prst="rect">
            <a:avLst/>
          </a:prstGeom>
        </p:spPr>
        <p:txBody>
          <a:bodyPr wrap="none">
            <a:spAutoFit/>
          </a:bodyPr>
          <a:lstStyle/>
          <a:p>
            <a:pPr algn="ctr"/>
            <a:r>
              <a:rPr lang="en-GB" sz="1600" b="1" dirty="0">
                <a:cs typeface="Tw Cen MT"/>
              </a:rPr>
              <a:t>Minimise </a:t>
            </a:r>
          </a:p>
          <a:p>
            <a:pPr algn="ctr"/>
            <a:r>
              <a:rPr lang="en-GB" sz="1600" b="1" dirty="0">
                <a:cs typeface="Tw Cen MT"/>
              </a:rPr>
              <a:t>the risks</a:t>
            </a:r>
          </a:p>
        </p:txBody>
      </p:sp>
      <p:sp>
        <p:nvSpPr>
          <p:cNvPr id="28" name="Triangle isocèle 27">
            <a:extLst>
              <a:ext uri="{FF2B5EF4-FFF2-40B4-BE49-F238E27FC236}">
                <a16:creationId xmlns:a16="http://schemas.microsoft.com/office/drawing/2014/main" id="{87DE511E-5040-4E07-9B50-5155DCFA3BE1}"/>
              </a:ext>
            </a:extLst>
          </p:cNvPr>
          <p:cNvSpPr/>
          <p:nvPr/>
        </p:nvSpPr>
        <p:spPr bwMode="auto">
          <a:xfrm rot="16200000" flipV="1">
            <a:off x="84154" y="3724111"/>
            <a:ext cx="1592333" cy="792086"/>
          </a:xfrm>
          <a:prstGeom prst="triangle">
            <a:avLst/>
          </a:prstGeom>
          <a:solidFill>
            <a:srgbClr val="0F5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mn-lt"/>
            </a:endParaRPr>
          </a:p>
        </p:txBody>
      </p:sp>
    </p:spTree>
    <p:extLst>
      <p:ext uri="{BB962C8B-B14F-4D97-AF65-F5344CB8AC3E}">
        <p14:creationId xmlns:p14="http://schemas.microsoft.com/office/powerpoint/2010/main" val="84403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P spid="25" grpId="0"/>
      <p:bldP spid="26"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999538"/>
            <a:ext cx="8460000" cy="773278"/>
          </a:xfrm>
        </p:spPr>
        <p:txBody>
          <a:bodyPr/>
          <a:lstStyle/>
          <a:p>
            <a:pPr marL="0"/>
            <a:r>
              <a:rPr lang="en-US" sz="2400" cap="all" dirty="0">
                <a:solidFill>
                  <a:srgbClr val="004494"/>
                </a:solidFill>
                <a:latin typeface="+mn-lt"/>
              </a:rPr>
              <a:t>Examples of </a:t>
            </a:r>
            <a:br>
              <a:rPr lang="en-US" sz="2400" cap="all" dirty="0">
                <a:solidFill>
                  <a:srgbClr val="004494"/>
                </a:solidFill>
                <a:latin typeface="+mn-lt"/>
              </a:rPr>
            </a:br>
            <a:r>
              <a:rPr lang="en-US" sz="2400" cap="all" dirty="0">
                <a:solidFill>
                  <a:srgbClr val="004494"/>
                </a:solidFill>
                <a:latin typeface="+mn-lt"/>
              </a:rPr>
              <a:t>Variable Tranche distribution</a:t>
            </a:r>
            <a:endParaRPr lang="fr-BE" sz="2400" cap="all" dirty="0">
              <a:solidFill>
                <a:srgbClr val="004494"/>
              </a:solidFill>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9</a:t>
            </a:fld>
            <a:endParaRPr lang="fr-BE" sz="1100" b="1" dirty="0">
              <a:solidFill>
                <a:schemeClr val="bg1"/>
              </a:solidFill>
              <a:latin typeface="+mn-lt"/>
            </a:endParaRPr>
          </a:p>
        </p:txBody>
      </p:sp>
      <p:graphicFrame>
        <p:nvGraphicFramePr>
          <p:cNvPr id="15" name="Content Placeholder 7">
            <a:extLst>
              <a:ext uri="{FF2B5EF4-FFF2-40B4-BE49-F238E27FC236}">
                <a16:creationId xmlns:a16="http://schemas.microsoft.com/office/drawing/2014/main" id="{1F2C5249-EE79-48FE-9247-2B27C36D13F5}"/>
              </a:ext>
            </a:extLst>
          </p:cNvPr>
          <p:cNvGraphicFramePr>
            <a:graphicFrameLocks noGrp="1"/>
          </p:cNvGraphicFramePr>
          <p:nvPr>
            <p:ph idx="1"/>
            <p:extLst>
              <p:ext uri="{D42A27DB-BD31-4B8C-83A1-F6EECF244321}">
                <p14:modId xmlns:p14="http://schemas.microsoft.com/office/powerpoint/2010/main" val="3673411237"/>
              </p:ext>
            </p:extLst>
          </p:nvPr>
        </p:nvGraphicFramePr>
        <p:xfrm>
          <a:off x="467836" y="2296037"/>
          <a:ext cx="2952328" cy="20882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8">
            <a:extLst>
              <a:ext uri="{FF2B5EF4-FFF2-40B4-BE49-F238E27FC236}">
                <a16:creationId xmlns:a16="http://schemas.microsoft.com/office/drawing/2014/main" id="{5C2138FA-92DD-4EFF-A64A-8C299C608D73}"/>
              </a:ext>
            </a:extLst>
          </p:cNvPr>
          <p:cNvGraphicFramePr/>
          <p:nvPr>
            <p:extLst>
              <p:ext uri="{D42A27DB-BD31-4B8C-83A1-F6EECF244321}">
                <p14:modId xmlns:p14="http://schemas.microsoft.com/office/powerpoint/2010/main" val="1031616863"/>
              </p:ext>
            </p:extLst>
          </p:nvPr>
        </p:nvGraphicFramePr>
        <p:xfrm>
          <a:off x="5841720" y="2296036"/>
          <a:ext cx="2592288" cy="201622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2">
            <a:extLst>
              <a:ext uri="{FF2B5EF4-FFF2-40B4-BE49-F238E27FC236}">
                <a16:creationId xmlns:a16="http://schemas.microsoft.com/office/drawing/2014/main" id="{A25B299D-A0A9-4E89-8146-C2BA5FD02F79}"/>
              </a:ext>
            </a:extLst>
          </p:cNvPr>
          <p:cNvSpPr txBox="1"/>
          <p:nvPr/>
        </p:nvSpPr>
        <p:spPr>
          <a:xfrm>
            <a:off x="3646708" y="6036491"/>
            <a:ext cx="1850583" cy="307328"/>
          </a:xfrm>
          <a:prstGeom prst="rect">
            <a:avLst/>
          </a:prstGeom>
          <a:solidFill>
            <a:srgbClr val="2D2D8A"/>
          </a:solidFill>
          <a:ln>
            <a:solidFill>
              <a:schemeClr val="bg1"/>
            </a:solidFill>
          </a:ln>
        </p:spPr>
        <p:txBody>
          <a:bodyPr wrap="square" rtlCol="0" anchor="ctr">
            <a:spAutoFit/>
          </a:bodyPr>
          <a:lstStyle/>
          <a:p>
            <a:pPr algn="ctr">
              <a:lnSpc>
                <a:spcPct val="110000"/>
              </a:lnSpc>
            </a:pPr>
            <a:r>
              <a:rPr lang="fr-BE" sz="1400" dirty="0">
                <a:solidFill>
                  <a:schemeClr val="bg1"/>
                </a:solidFill>
                <a:latin typeface="+mn-lt"/>
                <a:cs typeface="Verdana"/>
              </a:rPr>
              <a:t>Variable tranche</a:t>
            </a:r>
          </a:p>
        </p:txBody>
      </p:sp>
      <p:sp>
        <p:nvSpPr>
          <p:cNvPr id="22" name="TextBox 5">
            <a:extLst>
              <a:ext uri="{FF2B5EF4-FFF2-40B4-BE49-F238E27FC236}">
                <a16:creationId xmlns:a16="http://schemas.microsoft.com/office/drawing/2014/main" id="{ABB51FE9-4978-4A3D-A932-8A3584B4BA70}"/>
              </a:ext>
            </a:extLst>
          </p:cNvPr>
          <p:cNvSpPr txBox="1"/>
          <p:nvPr/>
        </p:nvSpPr>
        <p:spPr>
          <a:xfrm>
            <a:off x="0" y="1844824"/>
            <a:ext cx="3888000" cy="523220"/>
          </a:xfrm>
          <a:prstGeom prst="rect">
            <a:avLst/>
          </a:prstGeom>
          <a:noFill/>
        </p:spPr>
        <p:txBody>
          <a:bodyPr wrap="square" rtlCol="0">
            <a:spAutoFit/>
          </a:bodyPr>
          <a:lstStyle/>
          <a:p>
            <a:pPr algn="ctr"/>
            <a:r>
              <a:rPr lang="en-GB" sz="1400" dirty="0"/>
              <a:t>Typical profile </a:t>
            </a:r>
            <a:br>
              <a:rPr lang="en-GB" sz="1400" dirty="0"/>
            </a:br>
            <a:r>
              <a:rPr lang="en-GB" sz="1400" dirty="0"/>
              <a:t>for a first SDGC or SRPC</a:t>
            </a:r>
          </a:p>
        </p:txBody>
      </p:sp>
      <p:sp>
        <p:nvSpPr>
          <p:cNvPr id="23" name="TextBox 14">
            <a:extLst>
              <a:ext uri="{FF2B5EF4-FFF2-40B4-BE49-F238E27FC236}">
                <a16:creationId xmlns:a16="http://schemas.microsoft.com/office/drawing/2014/main" id="{EE2A3D2C-3DBF-461C-AC4E-8C5FDABAF28A}"/>
              </a:ext>
            </a:extLst>
          </p:cNvPr>
          <p:cNvSpPr txBox="1"/>
          <p:nvPr/>
        </p:nvSpPr>
        <p:spPr>
          <a:xfrm>
            <a:off x="5193864" y="1844824"/>
            <a:ext cx="3888000" cy="523220"/>
          </a:xfrm>
          <a:prstGeom prst="rect">
            <a:avLst/>
          </a:prstGeom>
          <a:noFill/>
        </p:spPr>
        <p:txBody>
          <a:bodyPr wrap="square" rtlCol="0">
            <a:spAutoFit/>
          </a:bodyPr>
          <a:lstStyle/>
          <a:p>
            <a:pPr algn="ctr"/>
            <a:r>
              <a:rPr lang="en-GB" sz="1400" dirty="0"/>
              <a:t>Typical profile </a:t>
            </a:r>
            <a:br>
              <a:rPr lang="en-GB" sz="1400" dirty="0"/>
            </a:br>
            <a:r>
              <a:rPr lang="en-GB" sz="1400" dirty="0"/>
              <a:t>for a renewed SDGC or SRPC</a:t>
            </a:r>
          </a:p>
        </p:txBody>
      </p:sp>
      <p:graphicFrame>
        <p:nvGraphicFramePr>
          <p:cNvPr id="24" name="Chart 1">
            <a:extLst>
              <a:ext uri="{FF2B5EF4-FFF2-40B4-BE49-F238E27FC236}">
                <a16:creationId xmlns:a16="http://schemas.microsoft.com/office/drawing/2014/main" id="{EBEBA8BD-DC17-4D55-A473-E50C2CB233C5}"/>
              </a:ext>
            </a:extLst>
          </p:cNvPr>
          <p:cNvGraphicFramePr/>
          <p:nvPr>
            <p:extLst>
              <p:ext uri="{D42A27DB-BD31-4B8C-83A1-F6EECF244321}">
                <p14:modId xmlns:p14="http://schemas.microsoft.com/office/powerpoint/2010/main" val="98301444"/>
              </p:ext>
            </p:extLst>
          </p:nvPr>
        </p:nvGraphicFramePr>
        <p:xfrm>
          <a:off x="5661724" y="4672533"/>
          <a:ext cx="2952280" cy="20879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9">
            <a:extLst>
              <a:ext uri="{FF2B5EF4-FFF2-40B4-BE49-F238E27FC236}">
                <a16:creationId xmlns:a16="http://schemas.microsoft.com/office/drawing/2014/main" id="{E0216E5C-43B7-48C9-BD30-0514DF84D75B}"/>
              </a:ext>
            </a:extLst>
          </p:cNvPr>
          <p:cNvGraphicFramePr/>
          <p:nvPr>
            <p:extLst>
              <p:ext uri="{D42A27DB-BD31-4B8C-83A1-F6EECF244321}">
                <p14:modId xmlns:p14="http://schemas.microsoft.com/office/powerpoint/2010/main" val="2057395984"/>
              </p:ext>
            </p:extLst>
          </p:nvPr>
        </p:nvGraphicFramePr>
        <p:xfrm>
          <a:off x="468005" y="4672533"/>
          <a:ext cx="2951991" cy="2087999"/>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15">
            <a:extLst>
              <a:ext uri="{FF2B5EF4-FFF2-40B4-BE49-F238E27FC236}">
                <a16:creationId xmlns:a16="http://schemas.microsoft.com/office/drawing/2014/main" id="{3231CD93-C8EA-4480-A3C0-A8F7DF9645E9}"/>
              </a:ext>
            </a:extLst>
          </p:cNvPr>
          <p:cNvSpPr txBox="1"/>
          <p:nvPr/>
        </p:nvSpPr>
        <p:spPr>
          <a:xfrm>
            <a:off x="0" y="4432753"/>
            <a:ext cx="3888000" cy="307777"/>
          </a:xfrm>
          <a:prstGeom prst="rect">
            <a:avLst/>
          </a:prstGeom>
          <a:noFill/>
        </p:spPr>
        <p:txBody>
          <a:bodyPr wrap="square" rtlCol="0">
            <a:spAutoFit/>
          </a:bodyPr>
          <a:lstStyle/>
          <a:p>
            <a:pPr algn="ctr"/>
            <a:r>
              <a:rPr lang="en-GB" sz="1400" dirty="0"/>
              <a:t>Typical profile for a one-year SRBC</a:t>
            </a:r>
          </a:p>
        </p:txBody>
      </p:sp>
      <p:sp>
        <p:nvSpPr>
          <p:cNvPr id="30" name="TextBox 16">
            <a:extLst>
              <a:ext uri="{FF2B5EF4-FFF2-40B4-BE49-F238E27FC236}">
                <a16:creationId xmlns:a16="http://schemas.microsoft.com/office/drawing/2014/main" id="{BEAFD353-5054-41B7-A314-912E61BD0993}"/>
              </a:ext>
            </a:extLst>
          </p:cNvPr>
          <p:cNvSpPr txBox="1"/>
          <p:nvPr/>
        </p:nvSpPr>
        <p:spPr>
          <a:xfrm>
            <a:off x="5193864" y="4432753"/>
            <a:ext cx="3888000" cy="307777"/>
          </a:xfrm>
          <a:prstGeom prst="rect">
            <a:avLst/>
          </a:prstGeom>
          <a:noFill/>
        </p:spPr>
        <p:txBody>
          <a:bodyPr wrap="square" rtlCol="0">
            <a:spAutoFit/>
          </a:bodyPr>
          <a:lstStyle/>
          <a:p>
            <a:pPr algn="ctr"/>
            <a:r>
              <a:rPr lang="en-GB" sz="1400" dirty="0"/>
              <a:t>Typical profile for a two-year SRBC</a:t>
            </a:r>
          </a:p>
        </p:txBody>
      </p:sp>
      <p:sp>
        <p:nvSpPr>
          <p:cNvPr id="31" name="TextBox 2">
            <a:extLst>
              <a:ext uri="{FF2B5EF4-FFF2-40B4-BE49-F238E27FC236}">
                <a16:creationId xmlns:a16="http://schemas.microsoft.com/office/drawing/2014/main" id="{3A8887CA-EDC5-461D-9541-AA14EA41D83A}"/>
              </a:ext>
            </a:extLst>
          </p:cNvPr>
          <p:cNvSpPr txBox="1"/>
          <p:nvPr/>
        </p:nvSpPr>
        <p:spPr>
          <a:xfrm>
            <a:off x="3646708" y="5651600"/>
            <a:ext cx="1850583" cy="307328"/>
          </a:xfrm>
          <a:prstGeom prst="rect">
            <a:avLst/>
          </a:prstGeom>
          <a:solidFill>
            <a:srgbClr val="BBE0E3"/>
          </a:solidFill>
          <a:ln>
            <a:solidFill>
              <a:schemeClr val="bg1"/>
            </a:solidFill>
          </a:ln>
        </p:spPr>
        <p:txBody>
          <a:bodyPr wrap="square" rtlCol="0" anchor="ctr">
            <a:spAutoFit/>
          </a:bodyPr>
          <a:lstStyle/>
          <a:p>
            <a:pPr algn="ctr">
              <a:lnSpc>
                <a:spcPct val="110000"/>
              </a:lnSpc>
            </a:pPr>
            <a:r>
              <a:rPr lang="fr-BE" sz="1400" dirty="0" err="1">
                <a:solidFill>
                  <a:schemeClr val="tx1"/>
                </a:solidFill>
                <a:latin typeface="+mn-lt"/>
                <a:cs typeface="Verdana"/>
              </a:rPr>
              <a:t>Fixed</a:t>
            </a:r>
            <a:r>
              <a:rPr lang="fr-BE" sz="1400" dirty="0">
                <a:solidFill>
                  <a:schemeClr val="tx1"/>
                </a:solidFill>
                <a:latin typeface="+mn-lt"/>
                <a:cs typeface="Verdana"/>
              </a:rPr>
              <a:t> tranche</a:t>
            </a:r>
          </a:p>
        </p:txBody>
      </p:sp>
    </p:spTree>
    <p:extLst>
      <p:ext uri="{BB962C8B-B14F-4D97-AF65-F5344CB8AC3E}">
        <p14:creationId xmlns:p14="http://schemas.microsoft.com/office/powerpoint/2010/main" val="40732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7" grpId="0">
        <p:bldAsOne/>
      </p:bldGraphic>
      <p:bldP spid="18" grpId="0" animBg="1"/>
      <p:bldP spid="22" grpId="0"/>
      <p:bldP spid="23" grpId="0"/>
      <p:bldGraphic spid="24" grpId="0">
        <p:bldAsOne/>
      </p:bldGraphic>
      <p:bldGraphic spid="27" grpId="0">
        <p:bldAsOne/>
      </p:bldGraphic>
      <p:bldP spid="29" grpId="0"/>
      <p:bldP spid="30" grpId="0"/>
      <p:bldP spid="31" grpId="0" animBg="1"/>
    </p:bld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9336</TotalTime>
  <Words>6091</Words>
  <Application>Microsoft Office PowerPoint</Application>
  <PresentationFormat>Diavoorstelling (4:3)</PresentationFormat>
  <Paragraphs>556</Paragraphs>
  <Slides>30</Slides>
  <Notes>29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30</vt:i4>
      </vt:variant>
    </vt:vector>
  </HeadingPairs>
  <TitlesOfParts>
    <vt:vector size="38" baseType="lpstr">
      <vt:lpstr>Arial</vt:lpstr>
      <vt:lpstr>Calibri</vt:lpstr>
      <vt:lpstr>Courier New</vt:lpstr>
      <vt:lpstr>EC Square Sans Pro</vt:lpstr>
      <vt:lpstr>Times New Roman</vt:lpstr>
      <vt:lpstr>Verdana</vt:lpstr>
      <vt:lpstr>Wingdings</vt:lpstr>
      <vt:lpstr>Slide_Master</vt:lpstr>
      <vt:lpstr>Budget Support</vt:lpstr>
      <vt:lpstr>outline Module 5</vt:lpstr>
      <vt:lpstr>PowerPoint-presentatie</vt:lpstr>
      <vt:lpstr>Funding  arrangements</vt:lpstr>
      <vt:lpstr>Timing of  disbursement and duration: BS predictability</vt:lpstr>
      <vt:lpstr>outline Module 5</vt:lpstr>
      <vt:lpstr>What is a Fixed Tranche (FT)  and what is a Variable Tranche (VT)?</vt:lpstr>
      <vt:lpstr>Size and phasing  of variable tranches</vt:lpstr>
      <vt:lpstr>Examples of  Variable Tranche distribution</vt:lpstr>
      <vt:lpstr>Distribution  of tranches over time</vt:lpstr>
      <vt:lpstr>Calculating the VT disbursement</vt:lpstr>
      <vt:lpstr>PowerPoint-presentatie</vt:lpstr>
      <vt:lpstr>Planned variable tranche release  in 2017</vt:lpstr>
      <vt:lpstr>outline Module 5</vt:lpstr>
      <vt:lpstr>VT disbursement indicators (1)</vt:lpstr>
      <vt:lpstr>Which indicators  for budget support?</vt:lpstr>
      <vt:lpstr>VT disbursement indicators (2)</vt:lpstr>
      <vt:lpstr>Indicator Documentation Sheet</vt:lpstr>
      <vt:lpstr>outline Module 5</vt:lpstr>
      <vt:lpstr>Examples of  complementary support activities</vt:lpstr>
      <vt:lpstr>Two options Capacity Development</vt:lpstr>
      <vt:lpstr>Capacity Levels</vt:lpstr>
      <vt:lpstr>Good practices  for complementary support</vt:lpstr>
      <vt:lpstr>outline Module 5</vt:lpstr>
      <vt:lpstr>When to coordinate and with whom?</vt:lpstr>
      <vt:lpstr>outline Module 5</vt:lpstr>
      <vt:lpstr>Communication  and visibility</vt:lpstr>
      <vt:lpstr>Traps to be avoided with Budget Support</vt:lpstr>
      <vt:lpstr>Don’t overload budget support!</vt:lpstr>
      <vt:lpstr>PowerPoint-presentatie</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Willem Cornelissen</cp:lastModifiedBy>
  <cp:revision>383</cp:revision>
  <dcterms:created xsi:type="dcterms:W3CDTF">2011-10-28T10:25:18Z</dcterms:created>
  <dcterms:modified xsi:type="dcterms:W3CDTF">2019-02-25T16:20:00Z</dcterms:modified>
</cp:coreProperties>
</file>