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4"/>
  </p:notesMasterIdLst>
  <p:handoutMasterIdLst>
    <p:handoutMasterId r:id="rId15"/>
  </p:handoutMasterIdLst>
  <p:sldIdLst>
    <p:sldId id="258" r:id="rId2"/>
    <p:sldId id="287" r:id="rId3"/>
    <p:sldId id="288" r:id="rId4"/>
    <p:sldId id="289" r:id="rId5"/>
    <p:sldId id="290" r:id="rId6"/>
    <p:sldId id="292" r:id="rId7"/>
    <p:sldId id="294" r:id="rId8"/>
    <p:sldId id="295" r:id="rId9"/>
    <p:sldId id="300" r:id="rId10"/>
    <p:sldId id="297" r:id="rId11"/>
    <p:sldId id="298" r:id="rId12"/>
    <p:sldId id="299" r:id="rId13"/>
  </p:sldIdLst>
  <p:sldSz cx="9144000" cy="6858000" type="screen4x3"/>
  <p:notesSz cx="6797675" cy="9926638"/>
  <p:defaultTextStyle>
    <a:defPPr>
      <a:defRPr lang="en-GB"/>
    </a:defPPr>
    <a:lvl1pPr algn="l" rtl="0" fontAlgn="base">
      <a:spcBef>
        <a:spcPct val="0"/>
      </a:spcBef>
      <a:spcAft>
        <a:spcPct val="0"/>
      </a:spcAft>
      <a:defRPr sz="1200" kern="1200">
        <a:solidFill>
          <a:srgbClr val="0F5494"/>
        </a:solidFill>
        <a:latin typeface="Verdana" pitchFamily="34" charset="0"/>
        <a:ea typeface="+mn-ea"/>
        <a:cs typeface="+mn-cs"/>
      </a:defRPr>
    </a:lvl1pPr>
    <a:lvl2pPr marL="457200" algn="l" rtl="0" fontAlgn="base">
      <a:spcBef>
        <a:spcPct val="0"/>
      </a:spcBef>
      <a:spcAft>
        <a:spcPct val="0"/>
      </a:spcAft>
      <a:defRPr sz="1200" kern="1200">
        <a:solidFill>
          <a:srgbClr val="0F5494"/>
        </a:solidFill>
        <a:latin typeface="Verdana" pitchFamily="34" charset="0"/>
        <a:ea typeface="+mn-ea"/>
        <a:cs typeface="+mn-cs"/>
      </a:defRPr>
    </a:lvl2pPr>
    <a:lvl3pPr marL="914400" algn="l" rtl="0" fontAlgn="base">
      <a:spcBef>
        <a:spcPct val="0"/>
      </a:spcBef>
      <a:spcAft>
        <a:spcPct val="0"/>
      </a:spcAft>
      <a:defRPr sz="1200" kern="1200">
        <a:solidFill>
          <a:srgbClr val="0F5494"/>
        </a:solidFill>
        <a:latin typeface="Verdana" pitchFamily="34" charset="0"/>
        <a:ea typeface="+mn-ea"/>
        <a:cs typeface="+mn-cs"/>
      </a:defRPr>
    </a:lvl3pPr>
    <a:lvl4pPr marL="1371600" algn="l" rtl="0" fontAlgn="base">
      <a:spcBef>
        <a:spcPct val="0"/>
      </a:spcBef>
      <a:spcAft>
        <a:spcPct val="0"/>
      </a:spcAft>
      <a:defRPr sz="1200" kern="1200">
        <a:solidFill>
          <a:srgbClr val="0F5494"/>
        </a:solidFill>
        <a:latin typeface="Verdana" pitchFamily="34" charset="0"/>
        <a:ea typeface="+mn-ea"/>
        <a:cs typeface="+mn-cs"/>
      </a:defRPr>
    </a:lvl4pPr>
    <a:lvl5pPr marL="1828800" algn="l" rtl="0" fontAlgn="base">
      <a:spcBef>
        <a:spcPct val="0"/>
      </a:spcBef>
      <a:spcAft>
        <a:spcPct val="0"/>
      </a:spcAft>
      <a:defRPr sz="1200" kern="1200">
        <a:solidFill>
          <a:srgbClr val="0F5494"/>
        </a:solidFill>
        <a:latin typeface="Verdana" pitchFamily="34" charset="0"/>
        <a:ea typeface="+mn-ea"/>
        <a:cs typeface="+mn-cs"/>
      </a:defRPr>
    </a:lvl5pPr>
    <a:lvl6pPr marL="2286000" algn="l" defTabSz="914400" rtl="0" eaLnBrk="1" latinLnBrk="0" hangingPunct="1">
      <a:defRPr sz="1200" kern="1200">
        <a:solidFill>
          <a:srgbClr val="0F5494"/>
        </a:solidFill>
        <a:latin typeface="Verdana" pitchFamily="34" charset="0"/>
        <a:ea typeface="+mn-ea"/>
        <a:cs typeface="+mn-cs"/>
      </a:defRPr>
    </a:lvl6pPr>
    <a:lvl7pPr marL="2743200" algn="l" defTabSz="914400" rtl="0" eaLnBrk="1" latinLnBrk="0" hangingPunct="1">
      <a:defRPr sz="1200" kern="1200">
        <a:solidFill>
          <a:srgbClr val="0F5494"/>
        </a:solidFill>
        <a:latin typeface="Verdana" pitchFamily="34" charset="0"/>
        <a:ea typeface="+mn-ea"/>
        <a:cs typeface="+mn-cs"/>
      </a:defRPr>
    </a:lvl7pPr>
    <a:lvl8pPr marL="3200400" algn="l" defTabSz="914400" rtl="0" eaLnBrk="1" latinLnBrk="0" hangingPunct="1">
      <a:defRPr sz="1200" kern="1200">
        <a:solidFill>
          <a:srgbClr val="0F5494"/>
        </a:solidFill>
        <a:latin typeface="Verdana" pitchFamily="34" charset="0"/>
        <a:ea typeface="+mn-ea"/>
        <a:cs typeface="+mn-cs"/>
      </a:defRPr>
    </a:lvl8pPr>
    <a:lvl9pPr marL="3657600" algn="l" defTabSz="914400" rtl="0" eaLnBrk="1" latinLnBrk="0" hangingPunct="1">
      <a:defRPr sz="1200" kern="1200">
        <a:solidFill>
          <a:srgbClr val="0F5494"/>
        </a:solidFill>
        <a:latin typeface="Verdan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willem" initials="w" lastIdx="0" clrIdx="0">
    <p:extLst/>
  </p:cmAuthor>
  <p:cmAuthor id="2" name="Cecilia Cortese" initials="CC" lastIdx="1" clrIdx="1">
    <p:extLst>
      <p:ext uri="{19B8F6BF-5375-455C-9EA6-DF929625EA0E}">
        <p15:presenceInfo xmlns:p15="http://schemas.microsoft.com/office/powerpoint/2012/main" userId="S-1-5-21-3696899713-1092277557-3387184092-227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ACE0"/>
    <a:srgbClr val="FDB932"/>
    <a:srgbClr val="F5823C"/>
    <a:srgbClr val="0F5494"/>
    <a:srgbClr val="FF3300"/>
    <a:srgbClr val="2D9E48"/>
    <a:srgbClr val="7E8DB8"/>
    <a:srgbClr val="4F7FC5"/>
    <a:srgbClr val="7583C1"/>
    <a:srgbClr val="5E7C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368" autoAdjust="0"/>
    <p:restoredTop sz="89179" autoAdjust="0"/>
  </p:normalViewPr>
  <p:slideViewPr>
    <p:cSldViewPr>
      <p:cViewPr varScale="1">
        <p:scale>
          <a:sx n="60" d="100"/>
          <a:sy n="60" d="100"/>
        </p:scale>
        <p:origin x="1692" y="42"/>
      </p:cViewPr>
      <p:guideLst>
        <p:guide orient="horz" pos="2160"/>
        <p:guide pos="2880"/>
      </p:guideLst>
    </p:cSldViewPr>
  </p:slideViewPr>
  <p:notesTextViewPr>
    <p:cViewPr>
      <p:scale>
        <a:sx n="50" d="100"/>
        <a:sy n="50" d="100"/>
      </p:scale>
      <p:origin x="0" y="0"/>
    </p:cViewPr>
  </p:notesTextViewPr>
  <p:sorterViewPr>
    <p:cViewPr>
      <p:scale>
        <a:sx n="100" d="100"/>
        <a:sy n="100" d="100"/>
      </p:scale>
      <p:origin x="0" y="0"/>
    </p:cViewPr>
  </p:sorterViewPr>
  <p:notesViewPr>
    <p:cSldViewPr>
      <p:cViewPr varScale="1">
        <p:scale>
          <a:sx n="68" d="100"/>
          <a:sy n="68" d="100"/>
        </p:scale>
        <p:origin x="-3306" y="-96"/>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1"/>
            <a:ext cx="2946400"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solidFill>
                  <a:schemeClr val="tx1"/>
                </a:solidFill>
                <a:latin typeface="Arial" pitchFamily="34" charset="0"/>
              </a:defRPr>
            </a:lvl1pPr>
          </a:lstStyle>
          <a:p>
            <a:endParaRPr lang="en-GB"/>
          </a:p>
        </p:txBody>
      </p:sp>
      <p:sp>
        <p:nvSpPr>
          <p:cNvPr id="37891" name="Rectangle 3"/>
          <p:cNvSpPr>
            <a:spLocks noGrp="1" noChangeArrowheads="1"/>
          </p:cNvSpPr>
          <p:nvPr>
            <p:ph type="dt" sz="quarter" idx="1"/>
          </p:nvPr>
        </p:nvSpPr>
        <p:spPr bwMode="auto">
          <a:xfrm>
            <a:off x="3849688" y="1"/>
            <a:ext cx="2946400"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a:solidFill>
                  <a:schemeClr val="tx1"/>
                </a:solidFill>
                <a:latin typeface="Arial" pitchFamily="34" charset="0"/>
              </a:defRPr>
            </a:lvl1pPr>
          </a:lstStyle>
          <a:p>
            <a:endParaRPr lang="en-GB"/>
          </a:p>
        </p:txBody>
      </p:sp>
      <p:sp>
        <p:nvSpPr>
          <p:cNvPr id="37892" name="Rectangle 4"/>
          <p:cNvSpPr>
            <a:spLocks noGrp="1" noChangeArrowheads="1"/>
          </p:cNvSpPr>
          <p:nvPr>
            <p:ph type="ftr" sz="quarter" idx="2"/>
          </p:nvPr>
        </p:nvSpPr>
        <p:spPr bwMode="auto">
          <a:xfrm>
            <a:off x="0" y="9428711"/>
            <a:ext cx="2946400"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a:solidFill>
                  <a:schemeClr val="tx1"/>
                </a:solidFill>
                <a:latin typeface="Arial" pitchFamily="34" charset="0"/>
              </a:defRPr>
            </a:lvl1pPr>
          </a:lstStyle>
          <a:p>
            <a:endParaRPr lang="en-GB"/>
          </a:p>
        </p:txBody>
      </p:sp>
      <p:sp>
        <p:nvSpPr>
          <p:cNvPr id="37893" name="Rectangle 5"/>
          <p:cNvSpPr>
            <a:spLocks noGrp="1" noChangeArrowheads="1"/>
          </p:cNvSpPr>
          <p:nvPr>
            <p:ph type="sldNum" sz="quarter" idx="3"/>
          </p:nvPr>
        </p:nvSpPr>
        <p:spPr bwMode="auto">
          <a:xfrm>
            <a:off x="3849688" y="9428711"/>
            <a:ext cx="2946400"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a:solidFill>
                  <a:schemeClr val="tx1"/>
                </a:solidFill>
                <a:latin typeface="Arial" pitchFamily="34" charset="0"/>
              </a:defRPr>
            </a:lvl1pPr>
          </a:lstStyle>
          <a:p>
            <a:fld id="{FCC3E5FE-A22E-4C99-9F04-9551C7813B57}" type="slidenum">
              <a:rPr lang="en-GB"/>
              <a:pPr/>
              <a:t>‹nr.›</a:t>
            </a:fld>
            <a:endParaRPr lang="en-GB"/>
          </a:p>
        </p:txBody>
      </p:sp>
    </p:spTree>
    <p:extLst>
      <p:ext uri="{BB962C8B-B14F-4D97-AF65-F5344CB8AC3E}">
        <p14:creationId xmlns:p14="http://schemas.microsoft.com/office/powerpoint/2010/main" val="17284240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1"/>
            <a:ext cx="2946400"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solidFill>
                  <a:schemeClr val="tx1"/>
                </a:solidFill>
                <a:latin typeface="Arial" pitchFamily="34" charset="0"/>
              </a:defRPr>
            </a:lvl1pPr>
          </a:lstStyle>
          <a:p>
            <a:endParaRPr lang="en-GB"/>
          </a:p>
        </p:txBody>
      </p:sp>
      <p:sp>
        <p:nvSpPr>
          <p:cNvPr id="36867" name="Rectangle 3"/>
          <p:cNvSpPr>
            <a:spLocks noGrp="1" noChangeArrowheads="1"/>
          </p:cNvSpPr>
          <p:nvPr>
            <p:ph type="dt" idx="1"/>
          </p:nvPr>
        </p:nvSpPr>
        <p:spPr bwMode="auto">
          <a:xfrm>
            <a:off x="3849688" y="1"/>
            <a:ext cx="2946400"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a:solidFill>
                  <a:schemeClr val="tx1"/>
                </a:solidFill>
                <a:latin typeface="Arial" pitchFamily="34" charset="0"/>
              </a:defRPr>
            </a:lvl1pPr>
          </a:lstStyle>
          <a:p>
            <a:endParaRPr lang="en-GB"/>
          </a:p>
        </p:txBody>
      </p:sp>
      <p:sp>
        <p:nvSpPr>
          <p:cNvPr id="36868" name="Rectangle 4"/>
          <p:cNvSpPr>
            <a:spLocks noGrp="1" noRot="1" noChangeAspect="1" noChangeArrowheads="1" noTextEdit="1"/>
          </p:cNvSpPr>
          <p:nvPr>
            <p:ph type="sldImg" idx="2"/>
          </p:nvPr>
        </p:nvSpPr>
        <p:spPr bwMode="auto">
          <a:xfrm>
            <a:off x="919163" y="744538"/>
            <a:ext cx="4960937" cy="3722687"/>
          </a:xfrm>
          <a:prstGeom prst="rect">
            <a:avLst/>
          </a:prstGeom>
          <a:noFill/>
          <a:ln w="9525">
            <a:solidFill>
              <a:srgbClr val="000000"/>
            </a:solidFill>
            <a:miter lim="800000"/>
            <a:headEnd/>
            <a:tailEnd/>
          </a:ln>
          <a:effectLst/>
        </p:spPr>
      </p:sp>
      <p:sp>
        <p:nvSpPr>
          <p:cNvPr id="36869" name="Rectangle 5"/>
          <p:cNvSpPr>
            <a:spLocks noGrp="1" noChangeArrowheads="1"/>
          </p:cNvSpPr>
          <p:nvPr>
            <p:ph type="body" sz="quarter" idx="3"/>
          </p:nvPr>
        </p:nvSpPr>
        <p:spPr bwMode="auto">
          <a:xfrm>
            <a:off x="679450" y="4714355"/>
            <a:ext cx="5438775" cy="44669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36870" name="Rectangle 6"/>
          <p:cNvSpPr>
            <a:spLocks noGrp="1" noChangeArrowheads="1"/>
          </p:cNvSpPr>
          <p:nvPr>
            <p:ph type="ftr" sz="quarter" idx="4"/>
          </p:nvPr>
        </p:nvSpPr>
        <p:spPr bwMode="auto">
          <a:xfrm>
            <a:off x="0" y="9428711"/>
            <a:ext cx="2946400"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a:solidFill>
                  <a:schemeClr val="tx1"/>
                </a:solidFill>
                <a:latin typeface="Arial" pitchFamily="34" charset="0"/>
              </a:defRPr>
            </a:lvl1pPr>
          </a:lstStyle>
          <a:p>
            <a:endParaRPr lang="en-GB"/>
          </a:p>
        </p:txBody>
      </p:sp>
      <p:sp>
        <p:nvSpPr>
          <p:cNvPr id="36871" name="Rectangle 7"/>
          <p:cNvSpPr>
            <a:spLocks noGrp="1" noChangeArrowheads="1"/>
          </p:cNvSpPr>
          <p:nvPr>
            <p:ph type="sldNum" sz="quarter" idx="5"/>
          </p:nvPr>
        </p:nvSpPr>
        <p:spPr bwMode="auto">
          <a:xfrm>
            <a:off x="3849688" y="9428711"/>
            <a:ext cx="2946400"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a:solidFill>
                  <a:schemeClr val="tx1"/>
                </a:solidFill>
                <a:latin typeface="Arial" pitchFamily="34" charset="0"/>
              </a:defRPr>
            </a:lvl1pPr>
          </a:lstStyle>
          <a:p>
            <a:fld id="{0D581910-1000-4934-A4DB-C00CB7F3B0B7}" type="slidenum">
              <a:rPr lang="en-GB"/>
              <a:pPr/>
              <a:t>‹nr.›</a:t>
            </a:fld>
            <a:endParaRPr lang="en-GB"/>
          </a:p>
        </p:txBody>
      </p:sp>
    </p:spTree>
    <p:extLst>
      <p:ext uri="{BB962C8B-B14F-4D97-AF65-F5344CB8AC3E}">
        <p14:creationId xmlns:p14="http://schemas.microsoft.com/office/powerpoint/2010/main" val="236661819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000" kern="1200" baseline="0">
        <a:solidFill>
          <a:schemeClr val="tx1"/>
        </a:solidFill>
        <a:latin typeface="Arial" pitchFamily="34" charset="0"/>
        <a:ea typeface="+mn-ea"/>
        <a:cs typeface="+mn-cs"/>
      </a:defRPr>
    </a:lvl1pPr>
    <a:lvl2pPr marL="457200" algn="l" rtl="0" fontAlgn="base">
      <a:spcBef>
        <a:spcPct val="30000"/>
      </a:spcBef>
      <a:spcAft>
        <a:spcPct val="0"/>
      </a:spcAft>
      <a:defRPr sz="1000" kern="1200" baseline="0">
        <a:solidFill>
          <a:schemeClr val="tx1"/>
        </a:solidFill>
        <a:latin typeface="Arial" pitchFamily="34" charset="0"/>
        <a:ea typeface="+mn-ea"/>
        <a:cs typeface="+mn-cs"/>
      </a:defRPr>
    </a:lvl2pPr>
    <a:lvl3pPr marL="914400" algn="l" rtl="0" fontAlgn="base">
      <a:spcBef>
        <a:spcPct val="30000"/>
      </a:spcBef>
      <a:spcAft>
        <a:spcPct val="0"/>
      </a:spcAft>
      <a:defRPr sz="1000" kern="1200" baseline="0">
        <a:solidFill>
          <a:schemeClr val="tx1"/>
        </a:solidFill>
        <a:latin typeface="Arial" pitchFamily="34" charset="0"/>
        <a:ea typeface="+mn-ea"/>
        <a:cs typeface="+mn-cs"/>
      </a:defRPr>
    </a:lvl3pPr>
    <a:lvl4pPr marL="1371600" algn="l" rtl="0" fontAlgn="base">
      <a:spcBef>
        <a:spcPct val="30000"/>
      </a:spcBef>
      <a:spcAft>
        <a:spcPct val="0"/>
      </a:spcAft>
      <a:defRPr sz="1000" kern="1200" baseline="0">
        <a:solidFill>
          <a:schemeClr val="tx1"/>
        </a:solidFill>
        <a:latin typeface="Arial" pitchFamily="34" charset="0"/>
        <a:ea typeface="+mn-ea"/>
        <a:cs typeface="+mn-cs"/>
      </a:defRPr>
    </a:lvl4pPr>
    <a:lvl5pPr marL="1828800" algn="l" rtl="0" fontAlgn="base">
      <a:spcBef>
        <a:spcPct val="30000"/>
      </a:spcBef>
      <a:spcAft>
        <a:spcPct val="0"/>
      </a:spcAft>
      <a:defRPr sz="1000" kern="1200" baseline="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eaLnBrk="1" hangingPunct="1">
              <a:defRPr/>
            </a:pPr>
            <a:r>
              <a:rPr lang="en-GB" sz="1000" b="1" dirty="0">
                <a:ea typeface="ＭＳ Ｐゴシック" charset="0"/>
                <a:cs typeface="+mn-cs"/>
              </a:rPr>
              <a:t>NOTE TO THE TRAINER: This module is to be presented ONLY if there are no –or hardly- participants with experience in policy dialogue. In principle, module 7 is based on ‘real experience’ by participants. </a:t>
            </a:r>
          </a:p>
          <a:p>
            <a:pPr eaLnBrk="1" hangingPunct="1">
              <a:defRPr/>
            </a:pPr>
            <a:r>
              <a:rPr lang="en-GB" sz="1000" b="1" dirty="0">
                <a:ea typeface="ＭＳ Ｐゴシック" charset="0"/>
                <a:cs typeface="+mn-cs"/>
              </a:rPr>
              <a:t>The trainer can also opt for just using some ‘frames’, such as slides 5, 10 and 12.</a:t>
            </a:r>
          </a:p>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1</a:t>
            </a:fld>
            <a:endParaRPr lang="en-GB"/>
          </a:p>
        </p:txBody>
      </p:sp>
    </p:spTree>
    <p:extLst>
      <p:ext uri="{BB962C8B-B14F-4D97-AF65-F5344CB8AC3E}">
        <p14:creationId xmlns:p14="http://schemas.microsoft.com/office/powerpoint/2010/main" val="9629875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10</a:t>
            </a:fld>
            <a:endParaRPr lang="en-GB"/>
          </a:p>
        </p:txBody>
      </p:sp>
    </p:spTree>
    <p:extLst>
      <p:ext uri="{BB962C8B-B14F-4D97-AF65-F5344CB8AC3E}">
        <p14:creationId xmlns:p14="http://schemas.microsoft.com/office/powerpoint/2010/main" val="2366346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nl-NL" sz="1600" dirty="0" err="1"/>
              <a:t>If</a:t>
            </a:r>
            <a:r>
              <a:rPr lang="nl-NL" sz="1600" dirty="0"/>
              <a:t> policy </a:t>
            </a:r>
            <a:r>
              <a:rPr lang="nl-NL" sz="1600" dirty="0" err="1"/>
              <a:t>dialogue</a:t>
            </a:r>
            <a:r>
              <a:rPr lang="nl-NL" sz="1600" dirty="0"/>
              <a:t> is </a:t>
            </a:r>
            <a:r>
              <a:rPr lang="nl-NL" sz="1600" dirty="0" err="1"/>
              <a:t>foreseen</a:t>
            </a:r>
            <a:r>
              <a:rPr lang="nl-NL" sz="1600" dirty="0"/>
              <a:t> as a </a:t>
            </a:r>
            <a:r>
              <a:rPr lang="nl-NL" sz="1600" dirty="0" err="1"/>
              <a:t>mitigating</a:t>
            </a:r>
            <a:r>
              <a:rPr lang="nl-NL" sz="1600" dirty="0"/>
              <a:t> </a:t>
            </a:r>
            <a:r>
              <a:rPr lang="nl-NL" sz="1600" dirty="0" err="1"/>
              <a:t>measure</a:t>
            </a:r>
            <a:r>
              <a:rPr lang="nl-NL" sz="1600" dirty="0"/>
              <a:t> in </a:t>
            </a:r>
            <a:r>
              <a:rPr lang="nl-NL" sz="1600" dirty="0" err="1"/>
              <a:t>the</a:t>
            </a:r>
            <a:r>
              <a:rPr lang="nl-NL" sz="1600" dirty="0"/>
              <a:t> risk management, </a:t>
            </a:r>
            <a:r>
              <a:rPr lang="nl-NL" sz="1600" dirty="0" err="1"/>
              <a:t>the</a:t>
            </a:r>
            <a:r>
              <a:rPr lang="nl-NL" sz="1600" dirty="0"/>
              <a:t> policy </a:t>
            </a:r>
            <a:r>
              <a:rPr lang="nl-NL" sz="1600" dirty="0" err="1"/>
              <a:t>dialogue</a:t>
            </a:r>
            <a:r>
              <a:rPr lang="nl-NL" sz="1600" dirty="0"/>
              <a:t> </a:t>
            </a:r>
            <a:r>
              <a:rPr lang="nl-NL" sz="1600" dirty="0" err="1"/>
              <a:t>objectives</a:t>
            </a:r>
            <a:r>
              <a:rPr lang="nl-NL" sz="1600" dirty="0"/>
              <a:t> </a:t>
            </a:r>
            <a:r>
              <a:rPr lang="nl-NL" sz="1600" dirty="0" err="1"/>
              <a:t>and</a:t>
            </a:r>
            <a:r>
              <a:rPr lang="nl-NL" sz="1600" dirty="0"/>
              <a:t> </a:t>
            </a:r>
            <a:r>
              <a:rPr lang="nl-NL" sz="1600" dirty="0" err="1"/>
              <a:t>progress</a:t>
            </a:r>
            <a:r>
              <a:rPr lang="nl-NL" sz="1600" dirty="0"/>
              <a:t> </a:t>
            </a:r>
            <a:r>
              <a:rPr lang="nl-NL" sz="1600" dirty="0" err="1"/>
              <a:t>achieved</a:t>
            </a:r>
            <a:r>
              <a:rPr lang="nl-NL" sz="1600" dirty="0"/>
              <a:t> </a:t>
            </a:r>
            <a:r>
              <a:rPr lang="nl-NL" sz="1600" dirty="0" err="1"/>
              <a:t>should</a:t>
            </a:r>
            <a:r>
              <a:rPr lang="nl-NL" sz="1600" dirty="0"/>
              <a:t> </a:t>
            </a:r>
            <a:r>
              <a:rPr lang="nl-NL" sz="1600" dirty="0" err="1"/>
              <a:t>be</a:t>
            </a:r>
            <a:r>
              <a:rPr lang="nl-NL" sz="1600" dirty="0"/>
              <a:t> set out</a:t>
            </a:r>
          </a:p>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11</a:t>
            </a:fld>
            <a:endParaRPr lang="en-GB"/>
          </a:p>
        </p:txBody>
      </p:sp>
    </p:spTree>
    <p:extLst>
      <p:ext uri="{BB962C8B-B14F-4D97-AF65-F5344CB8AC3E}">
        <p14:creationId xmlns:p14="http://schemas.microsoft.com/office/powerpoint/2010/main" val="21282667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defTabSz="448833" fontAlgn="auto">
              <a:spcBef>
                <a:spcPct val="0"/>
              </a:spcBef>
              <a:spcAft>
                <a:spcPts val="0"/>
              </a:spcAft>
              <a:defRPr/>
            </a:pPr>
            <a:r>
              <a:rPr lang="en-GB" dirty="0"/>
              <a:t>Simplification since in reality you also</a:t>
            </a:r>
            <a:r>
              <a:rPr lang="en-GB" baseline="0" dirty="0"/>
              <a:t> have external and other line ministries’ influences on sector results. But it illustrates the problem that the EU doesn’t take account of the agent relation 2 when it provides BS so the incentives to ‘get the results’ are just not the same. They have to come from </a:t>
            </a:r>
            <a:r>
              <a:rPr lang="en-GB" baseline="0" dirty="0" err="1"/>
              <a:t>MoF</a:t>
            </a:r>
            <a:r>
              <a:rPr lang="en-GB" baseline="0" dirty="0"/>
              <a:t> which is the principal agent for the EU. In order for SBS to work well, the budget negotiations need to work correctly and the incentives need to come from </a:t>
            </a:r>
            <a:r>
              <a:rPr lang="en-GB" baseline="0" dirty="0" err="1"/>
              <a:t>MoF</a:t>
            </a:r>
            <a:r>
              <a:rPr lang="en-GB" baseline="0" dirty="0"/>
              <a:t> (EU rarely has an interest in local political economy that surrounds budget arbitration but it should do to ensure it works well and budgets correspond to strategic priorities).</a:t>
            </a:r>
            <a:endParaRPr lang="en-GB" dirty="0"/>
          </a:p>
          <a:p>
            <a:pPr>
              <a:spcBef>
                <a:spcPct val="0"/>
              </a:spcBef>
            </a:pPr>
            <a:endParaRPr lang="en-US" dirty="0">
              <a:latin typeface="Times New Roman" pitchFamily="18" charset="0"/>
              <a:cs typeface="Times New Roman" pitchFamily="18" charset="0"/>
            </a:endParaRPr>
          </a:p>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2</a:t>
            </a:fld>
            <a:endParaRPr lang="en-GB"/>
          </a:p>
        </p:txBody>
      </p:sp>
    </p:spTree>
    <p:extLst>
      <p:ext uri="{BB962C8B-B14F-4D97-AF65-F5344CB8AC3E}">
        <p14:creationId xmlns:p14="http://schemas.microsoft.com/office/powerpoint/2010/main" val="22533814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b="1" dirty="0"/>
              <a:t>Differentiating ‘policy’ from ‘strategy’ and ‘tactics’</a:t>
            </a:r>
            <a:endParaRPr lang="fr-FR" b="1" dirty="0"/>
          </a:p>
          <a:p>
            <a:r>
              <a:rPr lang="en-GB" dirty="0"/>
              <a:t>It is important to differentiate ‘policy’ from ‘strategy’ and ‘tactics’ (Figure 1).</a:t>
            </a:r>
            <a:endParaRPr lang="fr-FR" dirty="0"/>
          </a:p>
          <a:p>
            <a:r>
              <a:rPr lang="en-GB" b="1" dirty="0"/>
              <a:t>‘Policy’</a:t>
            </a:r>
            <a:r>
              <a:rPr lang="en-GB" dirty="0"/>
              <a:t>, is fundamentally the expression of the values that an organisation / state / government holds important in delivering its mandate. In the context of government and public services, policy is </a:t>
            </a:r>
            <a:r>
              <a:rPr lang="en-GB" b="1" dirty="0"/>
              <a:t>inherently political</a:t>
            </a:r>
            <a:r>
              <a:rPr lang="en-GB" dirty="0"/>
              <a:t>. Administrations—such as a partner government department—deliver on the policies established (or the values expressed) by ministers.</a:t>
            </a:r>
            <a:endParaRPr lang="fr-FR" dirty="0"/>
          </a:p>
          <a:p>
            <a:r>
              <a:rPr lang="en-GB" b="1" dirty="0"/>
              <a:t>‘Strategy’</a:t>
            </a:r>
            <a:r>
              <a:rPr lang="en-GB" dirty="0"/>
              <a:t> can be seen as the ‘cunning plan’ to achieve stated higher-level policy objectives. Strategy is about how an organisation organises its presence, efforts and resources, and its ways of working, such that they represent the right thing in the right place at the right time to contribute most efficiently and effectively to reaching its goals. Strategy will involve a consideration of the mix and focus of the aid programme, and the types of aid that should be employed, where and when. </a:t>
            </a:r>
            <a:r>
              <a:rPr lang="en-GB" b="1" dirty="0"/>
              <a:t>‘Tactics’</a:t>
            </a:r>
            <a:r>
              <a:rPr lang="en-GB" dirty="0"/>
              <a:t> are the programming decisions made in operationalising a strategy. They are the choices made about inputs and activities—for example the deployment of technical assistance or the allocation or reallocation of assets and resources, to achieve the required results efficiently and effectively.</a:t>
            </a:r>
            <a:endParaRPr lang="fr-FR" dirty="0"/>
          </a:p>
          <a:p>
            <a:r>
              <a:rPr lang="en-GB" dirty="0"/>
              <a:t>Nabarro, Special Representative of the UN Secretary General, personal communication.</a:t>
            </a:r>
            <a:endParaRPr lang="fr-FR" dirty="0"/>
          </a:p>
          <a:p>
            <a:r>
              <a:rPr lang="en-GB" dirty="0"/>
              <a:t>AUSAID 2013</a:t>
            </a:r>
            <a:r>
              <a:rPr lang="en-GB" baseline="0" dirty="0"/>
              <a:t> Evaluation of Policy Dialogue</a:t>
            </a:r>
            <a:endParaRPr lang="en-GB" dirty="0"/>
          </a:p>
          <a:p>
            <a:endParaRPr lang="en-GB" dirty="0"/>
          </a:p>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3</a:t>
            </a:fld>
            <a:endParaRPr lang="en-GB"/>
          </a:p>
        </p:txBody>
      </p:sp>
    </p:spTree>
    <p:extLst>
      <p:ext uri="{BB962C8B-B14F-4D97-AF65-F5344CB8AC3E}">
        <p14:creationId xmlns:p14="http://schemas.microsoft.com/office/powerpoint/2010/main" val="33004911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US" b="1" dirty="0"/>
              <a:t>EXERCISE OPTION</a:t>
            </a:r>
          </a:p>
          <a:p>
            <a:r>
              <a:rPr lang="en-US" dirty="0"/>
              <a:t>In case there is (or was) a policy dialogue that gradually lost impetus…where do you see the EUD needs more expertise to have a useful dialogue? How can an ailing dialogue being revitalized?</a:t>
            </a:r>
          </a:p>
          <a:p>
            <a:r>
              <a:rPr lang="en-US" dirty="0"/>
              <a:t>Buzz in small groups or with you </a:t>
            </a:r>
            <a:r>
              <a:rPr lang="en-US" dirty="0" err="1"/>
              <a:t>neighbour</a:t>
            </a:r>
            <a:r>
              <a:rPr lang="en-US" dirty="0"/>
              <a:t> 10 minutes. Plenary 10 minutes.</a:t>
            </a:r>
          </a:p>
          <a:p>
            <a:r>
              <a:rPr lang="en-GB" dirty="0"/>
              <a:t>Buzzing</a:t>
            </a:r>
          </a:p>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4</a:t>
            </a:fld>
            <a:endParaRPr lang="en-GB"/>
          </a:p>
        </p:txBody>
      </p:sp>
    </p:spTree>
    <p:extLst>
      <p:ext uri="{BB962C8B-B14F-4D97-AF65-F5344CB8AC3E}">
        <p14:creationId xmlns:p14="http://schemas.microsoft.com/office/powerpoint/2010/main" val="34176941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Domestic stakeholders: also without DPs and other external support there will be (the need for) a policy dialogue</a:t>
            </a:r>
          </a:p>
          <a:p>
            <a:r>
              <a:rPr lang="en-GB" dirty="0"/>
              <a:t>Donor-Country: differs per country, smaller-larger.</a:t>
            </a:r>
            <a:r>
              <a:rPr lang="en-GB" baseline="0" dirty="0"/>
              <a:t> Even if PD is only linked to operational activities, still domestic change is the key objective. + How does the donor-country PD fit into the wider domestic dialogue, only then the DP is relevant.</a:t>
            </a:r>
          </a:p>
          <a:p>
            <a:r>
              <a:rPr lang="en-GB" baseline="0" dirty="0"/>
              <a:t>Inter-donor: in name always present, not always easy to speak with one voice</a:t>
            </a:r>
          </a:p>
          <a:p>
            <a:r>
              <a:rPr lang="en-US" baseline="0" dirty="0"/>
              <a:t>not all Policy Dialogue is meaningful</a:t>
            </a:r>
          </a:p>
          <a:p>
            <a:pPr marL="355600" marR="0" lvl="1" indent="-355600" algn="l" defTabSz="914400" rtl="0" eaLnBrk="1" fontAlgn="base" latinLnBrk="0" hangingPunct="1">
              <a:lnSpc>
                <a:spcPct val="100000"/>
              </a:lnSpc>
              <a:spcBef>
                <a:spcPts val="600"/>
              </a:spcBef>
              <a:spcAft>
                <a:spcPts val="0"/>
              </a:spcAft>
              <a:buClr>
                <a:srgbClr val="004494"/>
              </a:buClr>
              <a:buSzTx/>
              <a:buFont typeface="Verdana" panose="020B0604030504040204" pitchFamily="34" charset="0"/>
              <a:buChar char="&gt;"/>
              <a:tabLst/>
              <a:defRPr/>
            </a:pPr>
            <a:r>
              <a:rPr kumimoji="0" lang="en-US" sz="1800" b="0" i="0" u="none" strike="noStrike" kern="1200" cap="none" spc="0" normalizeH="0" baseline="0" noProof="0" dirty="0">
                <a:ln>
                  <a:noFill/>
                </a:ln>
                <a:solidFill>
                  <a:srgbClr val="004494"/>
                </a:solidFill>
                <a:effectLst/>
                <a:uLnTx/>
                <a:uFillTx/>
                <a:latin typeface="Verdana" pitchFamily="34" charset="0"/>
                <a:ea typeface="+mn-ea"/>
                <a:cs typeface="+mn-cs"/>
              </a:rPr>
              <a:t>Stereotypes, lack of trust</a:t>
            </a:r>
          </a:p>
          <a:p>
            <a:pPr marL="355600" marR="0" lvl="1" indent="-355600" algn="l" defTabSz="914400" rtl="0" eaLnBrk="1" fontAlgn="base" latinLnBrk="0" hangingPunct="1">
              <a:lnSpc>
                <a:spcPct val="100000"/>
              </a:lnSpc>
              <a:spcBef>
                <a:spcPts val="600"/>
              </a:spcBef>
              <a:spcAft>
                <a:spcPts val="0"/>
              </a:spcAft>
              <a:buClr>
                <a:srgbClr val="004494"/>
              </a:buClr>
              <a:buSzTx/>
              <a:buFont typeface="Verdana" panose="020B0604030504040204" pitchFamily="34" charset="0"/>
              <a:buChar char="&gt;"/>
              <a:tabLst/>
              <a:defRPr/>
            </a:pPr>
            <a:r>
              <a:rPr kumimoji="0" lang="en-US" sz="1800" b="0" i="0" u="none" strike="noStrike" kern="1200" cap="none" spc="0" normalizeH="0" baseline="0" noProof="0" dirty="0">
                <a:ln>
                  <a:noFill/>
                </a:ln>
                <a:solidFill>
                  <a:srgbClr val="004494"/>
                </a:solidFill>
                <a:effectLst/>
                <a:uLnTx/>
                <a:uFillTx/>
                <a:latin typeface="Verdana" pitchFamily="34" charset="0"/>
                <a:ea typeface="+mn-ea"/>
                <a:cs typeface="+mn-cs"/>
              </a:rPr>
              <a:t>PD can be trapped in over-</a:t>
            </a:r>
            <a:r>
              <a:rPr kumimoji="0" lang="en-US" sz="1800" b="0" i="0" u="none" strike="noStrike" kern="1200" cap="none" spc="0" normalizeH="0" baseline="0" noProof="0" dirty="0" err="1">
                <a:ln>
                  <a:noFill/>
                </a:ln>
                <a:solidFill>
                  <a:srgbClr val="004494"/>
                </a:solidFill>
                <a:effectLst/>
                <a:uLnTx/>
                <a:uFillTx/>
                <a:latin typeface="Verdana" pitchFamily="34" charset="0"/>
                <a:ea typeface="+mn-ea"/>
                <a:cs typeface="+mn-cs"/>
              </a:rPr>
              <a:t>formalised</a:t>
            </a:r>
            <a:r>
              <a:rPr kumimoji="0" lang="en-US" sz="1800" b="0" i="0" u="none" strike="noStrike" kern="1200" cap="none" spc="0" normalizeH="0" baseline="0" noProof="0" dirty="0">
                <a:ln>
                  <a:noFill/>
                </a:ln>
                <a:solidFill>
                  <a:srgbClr val="004494"/>
                </a:solidFill>
                <a:effectLst/>
                <a:uLnTx/>
                <a:uFillTx/>
                <a:latin typeface="Verdana" pitchFamily="34" charset="0"/>
                <a:ea typeface="+mn-ea"/>
                <a:cs typeface="+mn-cs"/>
              </a:rPr>
              <a:t> settings</a:t>
            </a:r>
          </a:p>
          <a:p>
            <a:pPr marL="355600" marR="0" lvl="1" indent="-355600" algn="l" defTabSz="914400" rtl="0" eaLnBrk="1" fontAlgn="base" latinLnBrk="0" hangingPunct="1">
              <a:lnSpc>
                <a:spcPct val="100000"/>
              </a:lnSpc>
              <a:spcBef>
                <a:spcPts val="600"/>
              </a:spcBef>
              <a:spcAft>
                <a:spcPts val="0"/>
              </a:spcAft>
              <a:buClr>
                <a:srgbClr val="004494"/>
              </a:buClr>
              <a:buSzTx/>
              <a:buFont typeface="Verdana" panose="020B0604030504040204" pitchFamily="34" charset="0"/>
              <a:buChar char="&gt;"/>
              <a:tabLst/>
              <a:defRPr/>
            </a:pPr>
            <a:r>
              <a:rPr kumimoji="0" lang="en-US" sz="1800" b="0" i="0" u="none" strike="noStrike" kern="1200" cap="none" spc="0" normalizeH="0" baseline="0" noProof="0" dirty="0">
                <a:ln>
                  <a:noFill/>
                </a:ln>
                <a:solidFill>
                  <a:srgbClr val="004494"/>
                </a:solidFill>
                <a:effectLst/>
                <a:uLnTx/>
                <a:uFillTx/>
                <a:latin typeface="Verdana" pitchFamily="34" charset="0"/>
                <a:ea typeface="+mn-ea"/>
                <a:cs typeface="+mn-cs"/>
              </a:rPr>
              <a:t>Lack of solid content and result-oriented focus</a:t>
            </a:r>
          </a:p>
          <a:p>
            <a:pPr marL="355600" marR="0" lvl="1" indent="-355600" algn="l" defTabSz="914400" rtl="0" eaLnBrk="1" fontAlgn="base" latinLnBrk="0" hangingPunct="1">
              <a:lnSpc>
                <a:spcPct val="100000"/>
              </a:lnSpc>
              <a:spcBef>
                <a:spcPts val="600"/>
              </a:spcBef>
              <a:spcAft>
                <a:spcPts val="0"/>
              </a:spcAft>
              <a:buClr>
                <a:srgbClr val="004494"/>
              </a:buClr>
              <a:buSzTx/>
              <a:buFont typeface="Verdana" panose="020B0604030504040204" pitchFamily="34" charset="0"/>
              <a:buChar char="&gt;"/>
              <a:tabLst/>
              <a:defRPr/>
            </a:pPr>
            <a:r>
              <a:rPr kumimoji="0" lang="en-US" sz="1800" b="0" i="0" u="none" strike="noStrike" kern="1200" cap="none" spc="0" normalizeH="0" baseline="0" noProof="0" dirty="0">
                <a:ln>
                  <a:noFill/>
                </a:ln>
                <a:solidFill>
                  <a:srgbClr val="004494"/>
                </a:solidFill>
                <a:effectLst/>
                <a:uLnTx/>
                <a:uFillTx/>
                <a:latin typeface="Verdana" pitchFamily="34" charset="0"/>
                <a:ea typeface="+mn-ea"/>
                <a:cs typeface="+mn-cs"/>
              </a:rPr>
              <a:t>Conducted with the “wrong” actors</a:t>
            </a:r>
          </a:p>
          <a:p>
            <a:pPr marL="355600" marR="0" lvl="1" indent="-355600" algn="l" defTabSz="914400" rtl="0" eaLnBrk="1" fontAlgn="base" latinLnBrk="0" hangingPunct="1">
              <a:lnSpc>
                <a:spcPct val="100000"/>
              </a:lnSpc>
              <a:spcBef>
                <a:spcPts val="600"/>
              </a:spcBef>
              <a:spcAft>
                <a:spcPts val="0"/>
              </a:spcAft>
              <a:buClr>
                <a:srgbClr val="004494"/>
              </a:buClr>
              <a:buSzTx/>
              <a:buFont typeface="Verdana" panose="020B0604030504040204" pitchFamily="34" charset="0"/>
              <a:buChar char="&gt;"/>
              <a:tabLst/>
              <a:defRPr/>
            </a:pPr>
            <a:r>
              <a:rPr kumimoji="0" lang="en-US" sz="1800" b="0" i="0" u="none" strike="noStrike" kern="1200" cap="none" spc="0" normalizeH="0" baseline="0" noProof="0" dirty="0">
                <a:ln>
                  <a:noFill/>
                </a:ln>
                <a:solidFill>
                  <a:srgbClr val="004494"/>
                </a:solidFill>
                <a:effectLst/>
                <a:uLnTx/>
                <a:uFillTx/>
                <a:latin typeface="Verdana" pitchFamily="34" charset="0"/>
                <a:ea typeface="+mn-ea"/>
                <a:cs typeface="+mn-cs"/>
              </a:rPr>
              <a:t>Ad hoc </a:t>
            </a:r>
            <a:r>
              <a:rPr kumimoji="0" lang="en-US" sz="1800" b="0" i="0" u="none" strike="noStrike" kern="1200" cap="none" spc="0" normalizeH="0" baseline="0" noProof="0" dirty="0" err="1">
                <a:ln>
                  <a:noFill/>
                </a:ln>
                <a:solidFill>
                  <a:srgbClr val="004494"/>
                </a:solidFill>
                <a:effectLst/>
                <a:uLnTx/>
                <a:uFillTx/>
                <a:latin typeface="Verdana" pitchFamily="34" charset="0"/>
                <a:ea typeface="+mn-ea"/>
                <a:cs typeface="+mn-cs"/>
              </a:rPr>
              <a:t>organisation</a:t>
            </a:r>
            <a:r>
              <a:rPr kumimoji="0" lang="en-US" sz="1800" b="0" i="0" u="none" strike="noStrike" kern="1200" cap="none" spc="0" normalizeH="0" baseline="0" noProof="0" dirty="0">
                <a:ln>
                  <a:noFill/>
                </a:ln>
                <a:solidFill>
                  <a:srgbClr val="004494"/>
                </a:solidFill>
                <a:effectLst/>
                <a:uLnTx/>
                <a:uFillTx/>
                <a:latin typeface="Verdana" pitchFamily="34" charset="0"/>
                <a:ea typeface="+mn-ea"/>
                <a:cs typeface="+mn-cs"/>
              </a:rPr>
              <a:t> of PDs</a:t>
            </a:r>
          </a:p>
          <a:p>
            <a:pPr marL="355600" marR="0" lvl="1" indent="-355600" algn="l" defTabSz="914400" rtl="0" eaLnBrk="1" fontAlgn="base" latinLnBrk="0" hangingPunct="1">
              <a:lnSpc>
                <a:spcPct val="100000"/>
              </a:lnSpc>
              <a:spcBef>
                <a:spcPts val="600"/>
              </a:spcBef>
              <a:spcAft>
                <a:spcPts val="0"/>
              </a:spcAft>
              <a:buClr>
                <a:srgbClr val="004494"/>
              </a:buClr>
              <a:buSzTx/>
              <a:buFont typeface="Verdana" panose="020B0604030504040204" pitchFamily="34" charset="0"/>
              <a:buChar char="&gt;"/>
              <a:tabLst/>
              <a:defRPr/>
            </a:pPr>
            <a:r>
              <a:rPr kumimoji="0" lang="en-US" sz="1800" b="0" i="0" u="none" strike="noStrike" kern="1200" cap="none" spc="0" normalizeH="0" baseline="0" noProof="0" dirty="0">
                <a:ln>
                  <a:noFill/>
                </a:ln>
                <a:solidFill>
                  <a:srgbClr val="004494"/>
                </a:solidFill>
                <a:effectLst/>
                <a:uLnTx/>
                <a:uFillTx/>
                <a:latin typeface="Verdana" pitchFamily="34" charset="0"/>
                <a:ea typeface="+mn-ea"/>
                <a:cs typeface="+mn-cs"/>
              </a:rPr>
              <a:t>Political economy factors on the EU/donor side</a:t>
            </a:r>
          </a:p>
          <a:p>
            <a:pPr marL="355600" marR="0" lvl="1" indent="-355600" algn="l" defTabSz="914400" rtl="0" eaLnBrk="1" fontAlgn="base" latinLnBrk="0" hangingPunct="1">
              <a:lnSpc>
                <a:spcPct val="100000"/>
              </a:lnSpc>
              <a:spcBef>
                <a:spcPts val="600"/>
              </a:spcBef>
              <a:spcAft>
                <a:spcPts val="0"/>
              </a:spcAft>
              <a:buClr>
                <a:srgbClr val="004494"/>
              </a:buClr>
              <a:buSzTx/>
              <a:buFont typeface="Verdana" panose="020B0604030504040204" pitchFamily="34" charset="0"/>
              <a:buChar char="&gt;"/>
              <a:tabLst/>
              <a:defRPr/>
            </a:pPr>
            <a:r>
              <a:rPr kumimoji="0" lang="en-US" sz="1800" b="0" i="0" u="none" strike="noStrike" kern="1200" cap="none" spc="0" normalizeH="0" baseline="0" noProof="0" dirty="0">
                <a:ln>
                  <a:noFill/>
                </a:ln>
                <a:solidFill>
                  <a:srgbClr val="004494"/>
                </a:solidFill>
                <a:effectLst/>
                <a:uLnTx/>
                <a:uFillTx/>
                <a:latin typeface="Verdana" pitchFamily="34" charset="0"/>
                <a:ea typeface="+mn-ea"/>
                <a:cs typeface="+mn-cs"/>
              </a:rPr>
              <a:t>“Little leverage” -&gt; little interest</a:t>
            </a:r>
          </a:p>
          <a:p>
            <a:pPr marL="355600" marR="0" lvl="1" indent="-355600" algn="l" defTabSz="914400" rtl="0" eaLnBrk="1" fontAlgn="base" latinLnBrk="0" hangingPunct="1">
              <a:lnSpc>
                <a:spcPct val="100000"/>
              </a:lnSpc>
              <a:spcBef>
                <a:spcPts val="600"/>
              </a:spcBef>
              <a:spcAft>
                <a:spcPts val="0"/>
              </a:spcAft>
              <a:buClr>
                <a:srgbClr val="004494"/>
              </a:buClr>
              <a:buSzTx/>
              <a:buFont typeface="Verdana" panose="020B0604030504040204" pitchFamily="34" charset="0"/>
              <a:buChar char="&gt;"/>
              <a:tabLst/>
              <a:defRPr/>
            </a:pPr>
            <a:r>
              <a:rPr kumimoji="0" lang="en-US" sz="1800" b="0" i="0" u="none" strike="noStrike" kern="1200" cap="none" spc="0" normalizeH="0" baseline="0" noProof="0" dirty="0">
                <a:ln>
                  <a:noFill/>
                </a:ln>
                <a:solidFill>
                  <a:srgbClr val="004494"/>
                </a:solidFill>
                <a:effectLst/>
                <a:uLnTx/>
                <a:uFillTx/>
                <a:latin typeface="Verdana" pitchFamily="34" charset="0"/>
                <a:ea typeface="+mn-ea"/>
                <a:cs typeface="+mn-cs"/>
              </a:rPr>
              <a:t>…</a:t>
            </a:r>
            <a:endParaRPr lang="en-GB" baseline="0" dirty="0"/>
          </a:p>
          <a:p>
            <a:endParaRPr lang="en-GB" dirty="0"/>
          </a:p>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5</a:t>
            </a:fld>
            <a:endParaRPr lang="en-GB"/>
          </a:p>
        </p:txBody>
      </p:sp>
    </p:spTree>
    <p:extLst>
      <p:ext uri="{BB962C8B-B14F-4D97-AF65-F5344CB8AC3E}">
        <p14:creationId xmlns:p14="http://schemas.microsoft.com/office/powerpoint/2010/main" val="30186285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lvl="1"/>
            <a:r>
              <a:rPr lang="en-GB" sz="900" dirty="0">
                <a:latin typeface="Calibri" charset="0"/>
                <a:cs typeface="MS PGothic" pitchFamily="34" charset="-128"/>
              </a:rPr>
              <a:t>There are various considerations and dilemma’s in practice</a:t>
            </a:r>
          </a:p>
          <a:p>
            <a:pPr marL="171450" lvl="1" indent="-171450">
              <a:buFontTx/>
              <a:buChar char="-"/>
            </a:pPr>
            <a:r>
              <a:rPr lang="en-GB" sz="900" dirty="0">
                <a:latin typeface="Calibri" charset="0"/>
                <a:cs typeface="MS PGothic" pitchFamily="34" charset="-128"/>
              </a:rPr>
              <a:t>The timing of policy dialogue is very important. Not only on the regularly agreed upon moments (i.e. quarterly) but also at any ‘opportunity of convenience’</a:t>
            </a:r>
          </a:p>
          <a:p>
            <a:pPr marL="171450" lvl="1" indent="-171450">
              <a:buFontTx/>
              <a:buChar char="-"/>
            </a:pPr>
            <a:r>
              <a:rPr lang="en-GB" sz="900" dirty="0">
                <a:latin typeface="Calibri" charset="0"/>
                <a:cs typeface="MS PGothic" pitchFamily="34" charset="-128"/>
              </a:rPr>
              <a:t>Be aware that government is not a </a:t>
            </a:r>
            <a:r>
              <a:rPr lang="en-GB" sz="900" dirty="0" err="1">
                <a:latin typeface="Calibri" charset="0"/>
                <a:cs typeface="MS PGothic" pitchFamily="34" charset="-128"/>
              </a:rPr>
              <a:t>monolite</a:t>
            </a:r>
            <a:r>
              <a:rPr lang="en-GB" sz="900" dirty="0">
                <a:latin typeface="Calibri" charset="0"/>
                <a:cs typeface="MS PGothic" pitchFamily="34" charset="-128"/>
              </a:rPr>
              <a:t>, not uniform, so in different arena’s different positions can be taken. Keep track of these differences and –if necessary- try to reconcile</a:t>
            </a:r>
          </a:p>
          <a:p>
            <a:pPr marL="171450" lvl="1" indent="-171450">
              <a:buFontTx/>
              <a:buChar char="-"/>
            </a:pPr>
            <a:r>
              <a:rPr lang="en-GB" sz="900" dirty="0">
                <a:latin typeface="Calibri" charset="0"/>
                <a:cs typeface="MS PGothic" pitchFamily="34" charset="-128"/>
              </a:rPr>
              <a:t>It is open to debate whether an active and leading role should be taken in i.e. the sector working groups. Advantage: the Delegation is well acquainted with everything; disadvantage…the Delegation might loose some degrees of freedom and might be considered by other stakeholders (CSOs, donor with project aid) as just representing the views of government</a:t>
            </a:r>
          </a:p>
          <a:p>
            <a:pPr marL="0" lvl="1"/>
            <a:endParaRPr lang="en-GB" sz="900" dirty="0">
              <a:latin typeface="Calibri" charset="0"/>
              <a:cs typeface="MS PGothic" pitchFamily="34" charset="-128"/>
            </a:endParaRPr>
          </a:p>
          <a:p>
            <a:pPr marL="0" lvl="1"/>
            <a:endParaRPr lang="en-GB" sz="900" dirty="0">
              <a:latin typeface="Calibri" charset="0"/>
              <a:cs typeface="MS PGothic" pitchFamily="34" charset="-128"/>
            </a:endParaRPr>
          </a:p>
          <a:p>
            <a:pPr marL="0" lvl="1"/>
            <a:br>
              <a:rPr lang="en-GB" sz="900" dirty="0">
                <a:latin typeface="Calibri" charset="0"/>
                <a:cs typeface="MS PGothic" pitchFamily="34" charset="-128"/>
              </a:rPr>
            </a:br>
            <a:endParaRPr lang="en-GB" sz="900" dirty="0">
              <a:latin typeface="Calibri" charset="0"/>
              <a:cs typeface="MS PGothic" pitchFamily="34" charset="-128"/>
            </a:endParaRPr>
          </a:p>
          <a:p>
            <a:pPr marL="0" lvl="1"/>
            <a:endParaRPr lang="en-GB" sz="900" dirty="0">
              <a:latin typeface="Calibri" charset="0"/>
              <a:cs typeface="MS PGothic" pitchFamily="34" charset="-128"/>
            </a:endParaRPr>
          </a:p>
          <a:p>
            <a:pPr marL="0" lvl="1"/>
            <a:r>
              <a:rPr lang="en-GB" sz="900" dirty="0">
                <a:latin typeface="Calibri" charset="0"/>
                <a:cs typeface="MS PGothic" pitchFamily="34" charset="-128"/>
              </a:rPr>
              <a:t>COM is an actor in the PD between domestic and external actors. But, in order to reach results it takes into consideration the wider dimension of Policy Dialogue within a country and seeks to connect all policy dialogues. Gives primacy to domestic policy dialogue </a:t>
            </a:r>
          </a:p>
          <a:p>
            <a:r>
              <a:rPr lang="en-US" sz="900" b="1" dirty="0">
                <a:latin typeface="Calibri" charset="0"/>
                <a:cs typeface="MS PGothic" pitchFamily="34" charset="-128"/>
              </a:rPr>
              <a:t>CALIBRATING PD OBJECTIVES TO SECTOR CONTEXT &amp; PEA </a:t>
            </a:r>
          </a:p>
          <a:p>
            <a:pPr>
              <a:buClr>
                <a:schemeClr val="tx1"/>
              </a:buClr>
              <a:buSzPct val="80000"/>
              <a:buFont typeface="Wingdings" charset="2"/>
              <a:buChar char="q"/>
            </a:pPr>
            <a:r>
              <a:rPr lang="en-US" sz="900" dirty="0">
                <a:latin typeface="Calibri" charset="0"/>
                <a:cs typeface="MS PGothic" pitchFamily="34" charset="-128"/>
              </a:rPr>
              <a:t>Exerting influence versus supporting an open ended consensus building process around complex issues</a:t>
            </a:r>
          </a:p>
          <a:p>
            <a:pPr>
              <a:buClr>
                <a:schemeClr val="tx1"/>
              </a:buClr>
              <a:buSzPct val="80000"/>
              <a:buFont typeface="Wingdings" charset="2"/>
              <a:buChar char="q"/>
            </a:pPr>
            <a:r>
              <a:rPr lang="en-US" sz="900" dirty="0">
                <a:latin typeface="Calibri" charset="0"/>
                <a:cs typeface="MS PGothic" pitchFamily="34" charset="-128"/>
              </a:rPr>
              <a:t>Raise awareness on importance of reforms by bringing in technical inputs</a:t>
            </a:r>
          </a:p>
          <a:p>
            <a:pPr>
              <a:buClr>
                <a:schemeClr val="tx1"/>
              </a:buClr>
              <a:buSzPct val="80000"/>
              <a:buFont typeface="Wingdings" charset="2"/>
              <a:buChar char="q"/>
            </a:pPr>
            <a:r>
              <a:rPr lang="en-US" sz="900" dirty="0">
                <a:latin typeface="Calibri" charset="0"/>
                <a:cs typeface="MS PGothic" pitchFamily="34" charset="-128"/>
              </a:rPr>
              <a:t>Facilitation by helping structure national dialogue process (</a:t>
            </a:r>
            <a:r>
              <a:rPr lang="en-US" sz="900" dirty="0" err="1">
                <a:latin typeface="Calibri" charset="0"/>
                <a:cs typeface="MS PGothic" pitchFamily="34" charset="-128"/>
              </a:rPr>
              <a:t>eg.</a:t>
            </a:r>
            <a:r>
              <a:rPr lang="en-US" sz="900" dirty="0">
                <a:latin typeface="Calibri" charset="0"/>
                <a:cs typeface="MS PGothic" pitchFamily="34" charset="-128"/>
              </a:rPr>
              <a:t> Support participation of key domestic actors or convey their views; communicate)</a:t>
            </a:r>
          </a:p>
          <a:p>
            <a:pPr>
              <a:buClr>
                <a:schemeClr val="tx1"/>
              </a:buClr>
              <a:buSzPct val="80000"/>
            </a:pPr>
            <a:endParaRPr lang="en-US" sz="900" b="1" dirty="0">
              <a:latin typeface="Calibri" charset="0"/>
              <a:cs typeface="MS PGothic" pitchFamily="34" charset="-128"/>
            </a:endParaRPr>
          </a:p>
          <a:p>
            <a:pPr eaLnBrk="1" hangingPunct="1"/>
            <a:r>
              <a:rPr lang="en-GB" sz="900" b="1" dirty="0">
                <a:latin typeface="Calibri" charset="0"/>
                <a:cs typeface="MS PGothic" pitchFamily="34" charset="-128"/>
              </a:rPr>
              <a:t>In domestic process:</a:t>
            </a:r>
          </a:p>
          <a:p>
            <a:pPr eaLnBrk="1" hangingPunct="1">
              <a:buClr>
                <a:srgbClr val="FF6600"/>
              </a:buClr>
              <a:buFont typeface="Wingdings" charset="2"/>
              <a:buChar char="ü"/>
            </a:pPr>
            <a:r>
              <a:rPr lang="en-GB" sz="900" b="1" dirty="0">
                <a:solidFill>
                  <a:srgbClr val="FF6600"/>
                </a:solidFill>
                <a:latin typeface="Calibri" charset="0"/>
                <a:cs typeface="MS PGothic" pitchFamily="34" charset="-128"/>
              </a:rPr>
              <a:t>Broker</a:t>
            </a:r>
            <a:r>
              <a:rPr lang="en-GB" sz="900" dirty="0">
                <a:latin typeface="Calibri" charset="0"/>
                <a:cs typeface="MS PGothic" pitchFamily="34" charset="-128"/>
              </a:rPr>
              <a:t>: bring information =&gt;understanding </a:t>
            </a:r>
            <a:r>
              <a:rPr lang="en-GB" sz="900" b="1" dirty="0">
                <a:latin typeface="Calibri" charset="0"/>
                <a:cs typeface="MS PGothic" pitchFamily="34" charset="-128"/>
              </a:rPr>
              <a:t>the context and assessing the content </a:t>
            </a:r>
            <a:r>
              <a:rPr lang="en-GB" sz="900" dirty="0">
                <a:latin typeface="Calibri" charset="0"/>
                <a:cs typeface="MS PGothic" pitchFamily="34" charset="-128"/>
              </a:rPr>
              <a:t>of PD</a:t>
            </a:r>
          </a:p>
          <a:p>
            <a:pPr eaLnBrk="1" hangingPunct="1">
              <a:buClr>
                <a:srgbClr val="FF6600"/>
              </a:buClr>
              <a:buFont typeface="Wingdings" charset="2"/>
              <a:buChar char="ü"/>
            </a:pPr>
            <a:r>
              <a:rPr lang="en-GB" sz="900" b="1" dirty="0">
                <a:solidFill>
                  <a:srgbClr val="FF6600"/>
                </a:solidFill>
                <a:latin typeface="Calibri" charset="0"/>
                <a:cs typeface="MS PGothic" pitchFamily="34" charset="-128"/>
              </a:rPr>
              <a:t>Capacity Development</a:t>
            </a:r>
            <a:r>
              <a:rPr lang="en-GB" sz="900" dirty="0">
                <a:latin typeface="Calibri" charset="0"/>
                <a:cs typeface="MS PGothic" pitchFamily="34" charset="-128"/>
              </a:rPr>
              <a:t>: support to </a:t>
            </a:r>
            <a:r>
              <a:rPr lang="en-GB" sz="900" b="1" dirty="0">
                <a:latin typeface="Calibri" charset="0"/>
                <a:cs typeface="MS PGothic" pitchFamily="34" charset="-128"/>
              </a:rPr>
              <a:t>stakeholders </a:t>
            </a:r>
            <a:r>
              <a:rPr lang="en-GB" sz="900" dirty="0">
                <a:latin typeface="Calibri" charset="0"/>
                <a:cs typeface="MS PGothic" pitchFamily="34" charset="-128"/>
              </a:rPr>
              <a:t>for their effective/owned participation</a:t>
            </a:r>
          </a:p>
          <a:p>
            <a:pPr eaLnBrk="1" hangingPunct="1">
              <a:buClr>
                <a:srgbClr val="FF6600"/>
              </a:buClr>
              <a:buFont typeface="Wingdings" charset="2"/>
              <a:buChar char="ü"/>
            </a:pPr>
            <a:r>
              <a:rPr lang="en-GB" sz="900" b="1" dirty="0">
                <a:solidFill>
                  <a:srgbClr val="FF6600"/>
                </a:solidFill>
                <a:latin typeface="Calibri" charset="0"/>
                <a:cs typeface="MS PGothic" pitchFamily="34" charset="-128"/>
              </a:rPr>
              <a:t>Table setting</a:t>
            </a:r>
            <a:r>
              <a:rPr lang="en-GB" sz="900" b="1" dirty="0">
                <a:latin typeface="Calibri" charset="0"/>
                <a:cs typeface="MS PGothic" pitchFamily="34" charset="-128"/>
              </a:rPr>
              <a:t> </a:t>
            </a:r>
            <a:r>
              <a:rPr lang="en-GB" sz="900" dirty="0">
                <a:latin typeface="Calibri" charset="0"/>
                <a:cs typeface="MS PGothic" pitchFamily="34" charset="-128"/>
              </a:rPr>
              <a:t>becomes a key roles for donors and agencies (including NGOs) to make the process credible and purpose-led: support to </a:t>
            </a:r>
            <a:r>
              <a:rPr lang="en-GB" sz="900" b="1" dirty="0">
                <a:latin typeface="Calibri" charset="0"/>
                <a:cs typeface="MS PGothic" pitchFamily="34" charset="-128"/>
              </a:rPr>
              <a:t>stakeholders </a:t>
            </a:r>
            <a:r>
              <a:rPr lang="en-GB" sz="900" dirty="0">
                <a:latin typeface="Calibri" charset="0"/>
                <a:cs typeface="MS PGothic" pitchFamily="34" charset="-128"/>
              </a:rPr>
              <a:t>for their effective participation</a:t>
            </a:r>
          </a:p>
          <a:p>
            <a:pPr eaLnBrk="1" hangingPunct="1">
              <a:buClr>
                <a:srgbClr val="FF6600"/>
              </a:buClr>
              <a:buFont typeface="Wingdings" charset="2"/>
              <a:buChar char="ü"/>
            </a:pPr>
            <a:endParaRPr lang="en-GB" sz="900" dirty="0">
              <a:latin typeface="Calibri" charset="0"/>
              <a:cs typeface="MS PGothic" pitchFamily="34" charset="-128"/>
            </a:endParaRPr>
          </a:p>
          <a:p>
            <a:pPr eaLnBrk="1" hangingPunct="1"/>
            <a:r>
              <a:rPr lang="en-GB" sz="900" b="1" dirty="0">
                <a:latin typeface="Calibri" charset="0"/>
                <a:cs typeface="MS PGothic" pitchFamily="34" charset="-128"/>
              </a:rPr>
              <a:t>In Donor-Country dialogue:</a:t>
            </a:r>
          </a:p>
          <a:p>
            <a:pPr eaLnBrk="1" hangingPunct="1">
              <a:buClr>
                <a:srgbClr val="FF6600"/>
              </a:buClr>
              <a:buFont typeface="Wingdings" charset="2"/>
              <a:buChar char="ü"/>
            </a:pPr>
            <a:r>
              <a:rPr lang="en-GB" sz="900" b="1" dirty="0">
                <a:solidFill>
                  <a:srgbClr val="FF6600"/>
                </a:solidFill>
                <a:latin typeface="Calibri" charset="0"/>
                <a:cs typeface="MS PGothic" pitchFamily="34" charset="-128"/>
              </a:rPr>
              <a:t>Structuring</a:t>
            </a:r>
            <a:r>
              <a:rPr lang="en-GB" sz="900" dirty="0">
                <a:latin typeface="Calibri" charset="0"/>
                <a:cs typeface="MS PGothic" pitchFamily="34" charset="-128"/>
              </a:rPr>
              <a:t> of the process while leaving the </a:t>
            </a:r>
            <a:r>
              <a:rPr lang="en-GB" sz="900" b="1" dirty="0">
                <a:latin typeface="Calibri" charset="0"/>
                <a:cs typeface="MS PGothic" pitchFamily="34" charset="-128"/>
              </a:rPr>
              <a:t>leadership to the national parties</a:t>
            </a:r>
            <a:r>
              <a:rPr lang="en-GB" sz="900" dirty="0">
                <a:latin typeface="Calibri" charset="0"/>
                <a:cs typeface="MS PGothic" pitchFamily="34" charset="-128"/>
              </a:rPr>
              <a:t> around the table</a:t>
            </a:r>
          </a:p>
          <a:p>
            <a:pPr eaLnBrk="1" hangingPunct="1">
              <a:buClr>
                <a:srgbClr val="FF6600"/>
              </a:buClr>
              <a:buFont typeface="Wingdings" charset="2"/>
              <a:buChar char="ü"/>
            </a:pPr>
            <a:endParaRPr lang="en-GB" sz="900" dirty="0">
              <a:latin typeface="Calibri" charset="0"/>
              <a:cs typeface="MS PGothic" pitchFamily="34" charset="-128"/>
            </a:endParaRPr>
          </a:p>
          <a:p>
            <a:pPr eaLnBrk="1" hangingPunct="1"/>
            <a:r>
              <a:rPr lang="en-GB" sz="900" b="1" dirty="0">
                <a:latin typeface="Calibri" charset="0"/>
                <a:cs typeface="MS PGothic" pitchFamily="34" charset="-128"/>
              </a:rPr>
              <a:t>Donor-Donor dialogue:</a:t>
            </a:r>
          </a:p>
          <a:p>
            <a:pPr eaLnBrk="1" hangingPunct="1">
              <a:buClr>
                <a:srgbClr val="FF6600"/>
              </a:buClr>
              <a:buFont typeface="Wingdings" charset="2"/>
              <a:buChar char="ü"/>
            </a:pPr>
            <a:r>
              <a:rPr lang="en-GB" sz="900" b="1" dirty="0">
                <a:solidFill>
                  <a:srgbClr val="FF6600"/>
                </a:solidFill>
                <a:latin typeface="Calibri" charset="0"/>
                <a:cs typeface="MS PGothic" pitchFamily="34" charset="-128"/>
              </a:rPr>
              <a:t>Division of Labour </a:t>
            </a:r>
            <a:r>
              <a:rPr lang="en-GB" sz="900" dirty="0">
                <a:latin typeface="Calibri" charset="0"/>
                <a:cs typeface="MS PGothic" pitchFamily="34" charset="-128"/>
              </a:rPr>
              <a:t>becomes critical for mobilising resources and coalition building</a:t>
            </a:r>
          </a:p>
          <a:p>
            <a:endParaRPr lang="en-US" sz="900" dirty="0">
              <a:latin typeface="Calibri" charset="0"/>
              <a:cs typeface="MS PGothic" pitchFamily="34" charset="-128"/>
            </a:endParaRPr>
          </a:p>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6</a:t>
            </a:fld>
            <a:endParaRPr lang="en-GB"/>
          </a:p>
        </p:txBody>
      </p:sp>
    </p:spTree>
    <p:extLst>
      <p:ext uri="{BB962C8B-B14F-4D97-AF65-F5344CB8AC3E}">
        <p14:creationId xmlns:p14="http://schemas.microsoft.com/office/powerpoint/2010/main" val="32675612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7</a:t>
            </a:fld>
            <a:endParaRPr lang="en-GB"/>
          </a:p>
        </p:txBody>
      </p:sp>
    </p:spTree>
    <p:extLst>
      <p:ext uri="{BB962C8B-B14F-4D97-AF65-F5344CB8AC3E}">
        <p14:creationId xmlns:p14="http://schemas.microsoft.com/office/powerpoint/2010/main" val="35656303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sz="1000" kern="1200" dirty="0">
                <a:solidFill>
                  <a:schemeClr val="tx1"/>
                </a:solidFill>
                <a:effectLst/>
                <a:latin typeface="Arial" charset="0"/>
                <a:ea typeface="+mn-ea"/>
                <a:cs typeface="+mn-cs"/>
              </a:rPr>
              <a:t>See guidelines Annex 13, p.199</a:t>
            </a:r>
          </a:p>
          <a:p>
            <a:r>
              <a:rPr lang="en-GB" sz="1000" kern="1200" dirty="0">
                <a:solidFill>
                  <a:schemeClr val="tx1"/>
                </a:solidFill>
                <a:effectLst/>
                <a:latin typeface="Arial" charset="0"/>
                <a:ea typeface="+mn-ea"/>
                <a:cs typeface="+mn-cs"/>
              </a:rPr>
              <a:t>The graph gives an example of the coordination and dialogue structures for policy and political dialogue. There is also the specific example of the EU-South Africa Dialogue Facility which is a dedicated structure for beneficiary – donor coordination: </a:t>
            </a:r>
          </a:p>
          <a:p>
            <a:r>
              <a:rPr lang="en-GB" sz="1000" kern="1200" dirty="0">
                <a:solidFill>
                  <a:schemeClr val="tx1"/>
                </a:solidFill>
                <a:effectLst/>
                <a:latin typeface="Arial" charset="0"/>
                <a:ea typeface="+mn-ea"/>
                <a:cs typeface="+mn-cs"/>
              </a:rPr>
              <a:t>http://dialoguefacility.org/European.pdf</a:t>
            </a:r>
          </a:p>
          <a:p>
            <a:endParaRPr lang="en-GB" sz="1000" kern="1200" dirty="0">
              <a:solidFill>
                <a:schemeClr val="tx1"/>
              </a:solidFill>
              <a:effectLst/>
              <a:latin typeface="Arial" charset="0"/>
              <a:ea typeface="+mn-ea"/>
              <a:cs typeface="+mn-cs"/>
            </a:endParaRPr>
          </a:p>
          <a:p>
            <a:endParaRPr lang="en-GB" sz="1000" kern="1200" dirty="0">
              <a:solidFill>
                <a:schemeClr val="tx1"/>
              </a:solidFill>
              <a:effectLst/>
              <a:latin typeface="Arial" charset="0"/>
              <a:ea typeface="+mn-ea"/>
              <a:cs typeface="+mn-cs"/>
            </a:endParaRPr>
          </a:p>
          <a:p>
            <a:r>
              <a:rPr lang="en-GB" sz="1000" kern="1200" dirty="0">
                <a:solidFill>
                  <a:schemeClr val="tx1"/>
                </a:solidFill>
                <a:effectLst/>
                <a:latin typeface="Arial" charset="0"/>
                <a:ea typeface="+mn-ea"/>
                <a:cs typeface="+mn-cs"/>
              </a:rPr>
              <a:t>The existing national policy coordination and country-led dialogue structures establish the basis for evaluating the relationships between the different stakeholders, the inclusiveness of the existing frameworks, as well as capacity of the stakeholders to engage in and to coordinate the dialogue. A correctly aligned budget support programme benefits from domestic policy coordination and monitoring and evaluation processes, as well as existing dialogue structures between the EU/EC and the partner country and should also be able to strengthen them while avoiding duplication.</a:t>
            </a:r>
            <a:r>
              <a:rPr lang="en-GB" sz="1000" b="1" kern="1200" dirty="0">
                <a:solidFill>
                  <a:schemeClr val="tx1"/>
                </a:solidFill>
                <a:effectLst/>
                <a:latin typeface="Arial" charset="0"/>
                <a:ea typeface="+mn-ea"/>
                <a:cs typeface="+mn-cs"/>
              </a:rPr>
              <a:t> </a:t>
            </a:r>
            <a:endParaRPr lang="en-GB" sz="1000" kern="1200" dirty="0">
              <a:solidFill>
                <a:schemeClr val="tx1"/>
              </a:solidFill>
              <a:effectLst/>
              <a:latin typeface="Arial" charset="0"/>
              <a:ea typeface="+mn-ea"/>
              <a:cs typeface="+mn-cs"/>
            </a:endParaRPr>
          </a:p>
          <a:p>
            <a:endParaRPr lang="en-GB" sz="1000" kern="1200" dirty="0">
              <a:solidFill>
                <a:schemeClr val="tx1"/>
              </a:solidFill>
              <a:effectLst/>
              <a:latin typeface="Arial" charset="0"/>
              <a:ea typeface="+mn-ea"/>
              <a:cs typeface="+mn-cs"/>
            </a:endParaRPr>
          </a:p>
          <a:p>
            <a:r>
              <a:rPr lang="en-GB" sz="1000" kern="1200" dirty="0">
                <a:solidFill>
                  <a:schemeClr val="tx1"/>
                </a:solidFill>
                <a:effectLst/>
                <a:latin typeface="Arial" charset="0"/>
                <a:ea typeface="+mn-ea"/>
                <a:cs typeface="+mn-cs"/>
              </a:rPr>
              <a:t>FOR</a:t>
            </a:r>
            <a:r>
              <a:rPr lang="en-GB" sz="1000" kern="1200" baseline="0" dirty="0">
                <a:solidFill>
                  <a:schemeClr val="tx1"/>
                </a:solidFill>
                <a:effectLst/>
                <a:latin typeface="Arial" charset="0"/>
                <a:ea typeface="+mn-ea"/>
                <a:cs typeface="+mn-cs"/>
              </a:rPr>
              <a:t>MAL DIALOGUE </a:t>
            </a:r>
            <a:endParaRPr lang="en-GB" sz="1000" kern="1200" dirty="0">
              <a:solidFill>
                <a:schemeClr val="tx1"/>
              </a:solidFill>
              <a:effectLst/>
              <a:latin typeface="Arial" charset="0"/>
              <a:ea typeface="+mn-ea"/>
              <a:cs typeface="+mn-cs"/>
            </a:endParaRPr>
          </a:p>
          <a:p>
            <a:r>
              <a:rPr lang="en-GB" sz="1000" kern="1200" dirty="0">
                <a:solidFill>
                  <a:schemeClr val="tx1"/>
                </a:solidFill>
                <a:effectLst/>
                <a:latin typeface="Arial" charset="0"/>
                <a:ea typeface="+mn-ea"/>
                <a:cs typeface="+mn-cs"/>
              </a:rPr>
              <a:t>Policy dialogue takes place at all levels, i.e. by all staff members within the scope of their responsibilities. The </a:t>
            </a:r>
            <a:r>
              <a:rPr lang="en-GB" sz="1000" b="1" kern="1200" dirty="0">
                <a:solidFill>
                  <a:schemeClr val="tx1"/>
                </a:solidFill>
                <a:effectLst/>
                <a:latin typeface="Arial" charset="0"/>
                <a:ea typeface="+mn-ea"/>
                <a:cs typeface="+mn-cs"/>
              </a:rPr>
              <a:t>operational </a:t>
            </a:r>
            <a:r>
              <a:rPr lang="en-GB" sz="1000" kern="1200" dirty="0">
                <a:solidFill>
                  <a:schemeClr val="tx1"/>
                </a:solidFill>
                <a:effectLst/>
                <a:latin typeface="Arial" charset="0"/>
                <a:ea typeface="+mn-ea"/>
                <a:cs typeface="+mn-cs"/>
              </a:rPr>
              <a:t>level dialogue comprises the routine interaction between the EU Delegation and the reform coordinators in the implementing ministries and agencies, and the technical working groups. </a:t>
            </a:r>
          </a:p>
          <a:p>
            <a:endParaRPr lang="en-GB" sz="1000" kern="1200" dirty="0">
              <a:solidFill>
                <a:schemeClr val="tx1"/>
              </a:solidFill>
              <a:effectLst/>
              <a:latin typeface="Arial" charset="0"/>
              <a:ea typeface="+mn-ea"/>
              <a:cs typeface="+mn-cs"/>
            </a:endParaRPr>
          </a:p>
          <a:p>
            <a:r>
              <a:rPr lang="en-GB" sz="1000" kern="1200" dirty="0">
                <a:solidFill>
                  <a:schemeClr val="tx1"/>
                </a:solidFill>
                <a:effectLst/>
                <a:latin typeface="Arial" charset="0"/>
                <a:ea typeface="+mn-ea"/>
                <a:cs typeface="+mn-cs"/>
              </a:rPr>
              <a:t>The </a:t>
            </a:r>
            <a:r>
              <a:rPr lang="en-GB" sz="1000" b="1" kern="1200" dirty="0">
                <a:solidFill>
                  <a:schemeClr val="tx1"/>
                </a:solidFill>
                <a:effectLst/>
                <a:latin typeface="Arial" charset="0"/>
                <a:ea typeface="+mn-ea"/>
                <a:cs typeface="+mn-cs"/>
              </a:rPr>
              <a:t>strategic</a:t>
            </a:r>
            <a:r>
              <a:rPr lang="en-GB" sz="1000" kern="1200" dirty="0">
                <a:solidFill>
                  <a:schemeClr val="tx1"/>
                </a:solidFill>
                <a:effectLst/>
                <a:latin typeface="Arial" charset="0"/>
                <a:ea typeface="+mn-ea"/>
                <a:cs typeface="+mn-cs"/>
              </a:rPr>
              <a:t> dialogue should be led by the government and consists of regular, formal meetings with relevant institutions and external stakeholders, including the Commission, but also (where relevant) with IFIs and other International Organisations  and donors. The key moments for the strategic dialogue include the end of an implementing year, when the upcoming year's plans are discussed, and the beginning of the financial year, when the draft of the government's progress report for the previous year is discussed, together with the achievements against the budget support programme targets.  </a:t>
            </a:r>
          </a:p>
          <a:p>
            <a:endParaRPr lang="en-GB" sz="1000" kern="1200" dirty="0">
              <a:solidFill>
                <a:schemeClr val="tx1"/>
              </a:solidFill>
              <a:effectLst/>
              <a:latin typeface="Arial" charset="0"/>
              <a:ea typeface="+mn-ea"/>
              <a:cs typeface="+mn-cs"/>
            </a:endParaRPr>
          </a:p>
          <a:p>
            <a:r>
              <a:rPr lang="en-GB" sz="1000" kern="1200" dirty="0">
                <a:solidFill>
                  <a:schemeClr val="tx1"/>
                </a:solidFill>
                <a:effectLst/>
                <a:latin typeface="Arial" charset="0"/>
                <a:ea typeface="+mn-ea"/>
                <a:cs typeface="+mn-cs"/>
              </a:rPr>
              <a:t>Dialogue at the </a:t>
            </a:r>
            <a:r>
              <a:rPr lang="en-GB" sz="1000" b="1" kern="1200" dirty="0">
                <a:solidFill>
                  <a:schemeClr val="tx1"/>
                </a:solidFill>
                <a:effectLst/>
                <a:latin typeface="Arial" charset="0"/>
                <a:ea typeface="+mn-ea"/>
                <a:cs typeface="+mn-cs"/>
              </a:rPr>
              <a:t>high </a:t>
            </a:r>
            <a:r>
              <a:rPr lang="en-GB" sz="1000" kern="1200" dirty="0">
                <a:solidFill>
                  <a:schemeClr val="tx1"/>
                </a:solidFill>
                <a:effectLst/>
                <a:latin typeface="Arial" charset="0"/>
                <a:ea typeface="+mn-ea"/>
                <a:cs typeface="+mn-cs"/>
              </a:rPr>
              <a:t>level takes place under the lead of the politically elected leaders in the country, and with the appropriate representatives available from the EU side. The permanent representative of the EU in the country is the Head of Delegation, but depending on the type of relations between the EU and the country, this level dialogue could also regularly involve the relevant European Commission and/or EEAS interlocutors from the headquarters. The high level discussions generally involve wider political dialogue issues.  Thus, they can only address major issues and/or bottlenecks encountered under budget support operations. </a:t>
            </a:r>
          </a:p>
          <a:p>
            <a:endParaRPr lang="en-GB" sz="1000" kern="1200" dirty="0">
              <a:solidFill>
                <a:schemeClr val="tx1"/>
              </a:solidFill>
              <a:effectLst/>
              <a:latin typeface="Arial" charset="0"/>
              <a:ea typeface="+mn-ea"/>
              <a:cs typeface="+mn-cs"/>
            </a:endParaRPr>
          </a:p>
          <a:p>
            <a:r>
              <a:rPr lang="en-GB" sz="1000" kern="1200" dirty="0">
                <a:solidFill>
                  <a:schemeClr val="tx1"/>
                </a:solidFill>
                <a:effectLst/>
                <a:latin typeface="Arial" charset="0"/>
                <a:ea typeface="+mn-ea"/>
                <a:cs typeface="+mn-cs"/>
              </a:rPr>
              <a:t>INFORMAL DIALOGUE</a:t>
            </a:r>
            <a:r>
              <a:rPr lang="en-GB" sz="1000" kern="1200" baseline="0" dirty="0">
                <a:solidFill>
                  <a:schemeClr val="tx1"/>
                </a:solidFill>
                <a:effectLst/>
                <a:latin typeface="Arial" charset="0"/>
                <a:ea typeface="+mn-ea"/>
                <a:cs typeface="+mn-cs"/>
              </a:rPr>
              <a:t>: </a:t>
            </a:r>
            <a:r>
              <a:rPr lang="en-GB" sz="1000" kern="1200" dirty="0">
                <a:solidFill>
                  <a:schemeClr val="tx1"/>
                </a:solidFill>
                <a:effectLst/>
                <a:latin typeface="Arial" charset="0"/>
                <a:ea typeface="+mn-ea"/>
                <a:cs typeface="+mn-cs"/>
              </a:rPr>
              <a:t>The power of informal channels such as personal contacts, social events, retreats, joint missions, informal meetings, etc. is often underestimated.  </a:t>
            </a:r>
          </a:p>
          <a:p>
            <a:endParaRPr lang="en-GB" dirty="0"/>
          </a:p>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8</a:t>
            </a:fld>
            <a:endParaRPr lang="en-GB"/>
          </a:p>
        </p:txBody>
      </p:sp>
    </p:spTree>
    <p:extLst>
      <p:ext uri="{BB962C8B-B14F-4D97-AF65-F5344CB8AC3E}">
        <p14:creationId xmlns:p14="http://schemas.microsoft.com/office/powerpoint/2010/main" val="35869033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nl-NL" dirty="0"/>
              <a:t>Underline </a:t>
            </a:r>
            <a:r>
              <a:rPr lang="nl-NL" dirty="0" err="1"/>
              <a:t>and</a:t>
            </a:r>
            <a:r>
              <a:rPr lang="nl-NL" dirty="0"/>
              <a:t> </a:t>
            </a:r>
            <a:r>
              <a:rPr lang="nl-NL" dirty="0" err="1"/>
              <a:t>reiterate</a:t>
            </a:r>
            <a:r>
              <a:rPr lang="nl-NL" dirty="0"/>
              <a:t> </a:t>
            </a:r>
            <a:r>
              <a:rPr lang="nl-NL" dirty="0" err="1"/>
              <a:t>the</a:t>
            </a:r>
            <a:r>
              <a:rPr lang="nl-NL" dirty="0"/>
              <a:t> </a:t>
            </a:r>
            <a:r>
              <a:rPr lang="nl-NL" dirty="0" err="1"/>
              <a:t>need</a:t>
            </a:r>
            <a:r>
              <a:rPr lang="nl-NL" dirty="0"/>
              <a:t> </a:t>
            </a:r>
            <a:r>
              <a:rPr lang="nl-NL" dirty="0" err="1"/>
              <a:t>for</a:t>
            </a:r>
            <a:r>
              <a:rPr lang="nl-NL" dirty="0"/>
              <a:t> </a:t>
            </a:r>
            <a:r>
              <a:rPr lang="nl-NL" dirty="0" err="1"/>
              <a:t>collaboration</a:t>
            </a:r>
            <a:r>
              <a:rPr lang="nl-NL" dirty="0"/>
              <a:t> </a:t>
            </a:r>
            <a:r>
              <a:rPr lang="nl-NL" dirty="0" err="1"/>
              <a:t>within</a:t>
            </a:r>
            <a:r>
              <a:rPr lang="nl-NL" dirty="0"/>
              <a:t> </a:t>
            </a:r>
            <a:r>
              <a:rPr lang="nl-NL" dirty="0" err="1"/>
              <a:t>the</a:t>
            </a:r>
            <a:r>
              <a:rPr lang="nl-NL" dirty="0"/>
              <a:t> </a:t>
            </a:r>
            <a:r>
              <a:rPr lang="nl-NL" dirty="0" err="1"/>
              <a:t>Delegation</a:t>
            </a:r>
            <a:r>
              <a:rPr lang="nl-NL" dirty="0"/>
              <a:t> (</a:t>
            </a:r>
            <a:r>
              <a:rPr lang="nl-NL" dirty="0" err="1"/>
              <a:t>with</a:t>
            </a:r>
            <a:r>
              <a:rPr lang="nl-NL" dirty="0"/>
              <a:t> </a:t>
            </a:r>
            <a:r>
              <a:rPr lang="nl-NL" dirty="0" err="1"/>
              <a:t>political</a:t>
            </a:r>
            <a:r>
              <a:rPr lang="nl-NL" dirty="0"/>
              <a:t> </a:t>
            </a:r>
            <a:r>
              <a:rPr lang="nl-NL" dirty="0" err="1"/>
              <a:t>section</a:t>
            </a:r>
            <a:r>
              <a:rPr lang="nl-NL" dirty="0"/>
              <a:t>) </a:t>
            </a:r>
            <a:r>
              <a:rPr lang="nl-NL" dirty="0" err="1"/>
              <a:t>and</a:t>
            </a:r>
            <a:r>
              <a:rPr lang="nl-NL" dirty="0"/>
              <a:t> </a:t>
            </a:r>
            <a:r>
              <a:rPr lang="nl-NL" dirty="0" err="1"/>
              <a:t>between</a:t>
            </a:r>
            <a:r>
              <a:rPr lang="nl-NL" dirty="0"/>
              <a:t> ‘</a:t>
            </a:r>
            <a:r>
              <a:rPr lang="nl-NL" dirty="0" err="1"/>
              <a:t>operational</a:t>
            </a:r>
            <a:r>
              <a:rPr lang="nl-NL" dirty="0"/>
              <a:t> </a:t>
            </a:r>
            <a:r>
              <a:rPr lang="nl-NL" dirty="0" err="1"/>
              <a:t>colleagues</a:t>
            </a:r>
            <a:r>
              <a:rPr lang="nl-NL" dirty="0"/>
              <a:t>’.</a:t>
            </a:r>
          </a:p>
          <a:p>
            <a:r>
              <a:rPr lang="nl-NL" dirty="0"/>
              <a:t>Richard </a:t>
            </a:r>
            <a:r>
              <a:rPr lang="nl-NL" dirty="0" err="1"/>
              <a:t>Young’s</a:t>
            </a:r>
            <a:r>
              <a:rPr lang="nl-NL" dirty="0"/>
              <a:t> </a:t>
            </a:r>
            <a:r>
              <a:rPr lang="nl-NL" dirty="0" err="1"/>
              <a:t>main</a:t>
            </a:r>
            <a:r>
              <a:rPr lang="nl-NL" dirty="0"/>
              <a:t> </a:t>
            </a:r>
            <a:r>
              <a:rPr lang="nl-NL" dirty="0" err="1"/>
              <a:t>message</a:t>
            </a:r>
            <a:r>
              <a:rPr lang="nl-NL" dirty="0"/>
              <a:t>: ‘talk </a:t>
            </a:r>
            <a:r>
              <a:rPr lang="nl-NL" dirty="0" err="1"/>
              <a:t>to</a:t>
            </a:r>
            <a:r>
              <a:rPr lang="nl-NL" dirty="0"/>
              <a:t> </a:t>
            </a:r>
            <a:r>
              <a:rPr lang="nl-NL" dirty="0" err="1"/>
              <a:t>each</a:t>
            </a:r>
            <a:r>
              <a:rPr lang="nl-NL" dirty="0"/>
              <a:t> </a:t>
            </a:r>
            <a:r>
              <a:rPr lang="nl-NL" dirty="0" err="1"/>
              <a:t>other</a:t>
            </a:r>
            <a:r>
              <a:rPr lang="nl-NL" dirty="0"/>
              <a:t>’</a:t>
            </a:r>
          </a:p>
          <a:p>
            <a:endParaRPr lang="nl-NL" dirty="0"/>
          </a:p>
          <a:p>
            <a:endParaRPr lang="fr-BE" dirty="0"/>
          </a:p>
        </p:txBody>
      </p:sp>
      <p:sp>
        <p:nvSpPr>
          <p:cNvPr id="4" name="Espace réservé du numéro de diapositive 3"/>
          <p:cNvSpPr>
            <a:spLocks noGrp="1"/>
          </p:cNvSpPr>
          <p:nvPr>
            <p:ph type="sldNum" sz="quarter" idx="10"/>
          </p:nvPr>
        </p:nvSpPr>
        <p:spPr/>
        <p:txBody>
          <a:bodyPr/>
          <a:lstStyle/>
          <a:p>
            <a:fld id="{0D581910-1000-4934-A4DB-C00CB7F3B0B7}" type="slidenum">
              <a:rPr lang="en-GB" smtClean="0"/>
              <a:pPr/>
              <a:t>9</a:t>
            </a:fld>
            <a:endParaRPr lang="en-GB"/>
          </a:p>
        </p:txBody>
      </p:sp>
    </p:spTree>
    <p:extLst>
      <p:ext uri="{BB962C8B-B14F-4D97-AF65-F5344CB8AC3E}">
        <p14:creationId xmlns:p14="http://schemas.microsoft.com/office/powerpoint/2010/main" val="369428893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a:spLocks noChangeArrowheads="1"/>
          </p:cNvSpPr>
          <p:nvPr/>
        </p:nvSpPr>
        <p:spPr bwMode="auto">
          <a:xfrm>
            <a:off x="0" y="981075"/>
            <a:ext cx="9180513" cy="5876925"/>
          </a:xfrm>
          <a:prstGeom prst="rect">
            <a:avLst/>
          </a:prstGeom>
          <a:solidFill>
            <a:srgbClr val="0F5494"/>
          </a:solidFill>
          <a:ln w="25400" algn="ctr">
            <a:solidFill>
              <a:srgbClr val="0F5494"/>
            </a:solidFill>
            <a:miter lim="800000"/>
            <a:headEnd/>
            <a:tailEnd/>
          </a:ln>
          <a:effectLst>
            <a:outerShdw dist="23000" dir="5400000" rotWithShape="0">
              <a:srgbClr val="000000">
                <a:alpha val="34999"/>
              </a:srgbClr>
            </a:outerShdw>
          </a:effectLst>
        </p:spPr>
        <p:txBody>
          <a:bodyPr anchor="ctr"/>
          <a:lstStyle/>
          <a:p>
            <a:pPr algn="ctr" defTabSz="457200" fontAlgn="auto">
              <a:spcBef>
                <a:spcPts val="0"/>
              </a:spcBef>
              <a:spcAft>
                <a:spcPts val="0"/>
              </a:spcAft>
              <a:defRPr/>
            </a:pPr>
            <a:endParaRPr lang="en-US" sz="1800">
              <a:solidFill>
                <a:schemeClr val="lt1"/>
              </a:solidFill>
              <a:latin typeface="+mn-lt"/>
            </a:endParaRPr>
          </a:p>
        </p:txBody>
      </p:sp>
      <p:pic>
        <p:nvPicPr>
          <p:cNvPr id="3086" name="Picture 6" descr="LOGO CE-EN-quadri.eps"/>
          <p:cNvPicPr>
            <a:picLocks noChangeAspect="1"/>
          </p:cNvPicPr>
          <p:nvPr/>
        </p:nvPicPr>
        <p:blipFill>
          <a:blip r:embed="rId2" cstate="print"/>
          <a:srcRect/>
          <a:stretch>
            <a:fillRect/>
          </a:stretch>
        </p:blipFill>
        <p:spPr bwMode="auto">
          <a:xfrm>
            <a:off x="3957638" y="258763"/>
            <a:ext cx="1436687" cy="998537"/>
          </a:xfrm>
          <a:prstGeom prst="rect">
            <a:avLst/>
          </a:prstGeom>
          <a:noFill/>
          <a:ln w="9525">
            <a:noFill/>
            <a:miter lim="800000"/>
            <a:headEnd/>
            <a:tailEnd/>
          </a:ln>
        </p:spPr>
      </p:pic>
      <p:sp>
        <p:nvSpPr>
          <p:cNvPr id="3076" name="Rectangle 4"/>
          <p:cNvSpPr>
            <a:spLocks noGrp="1" noChangeArrowheads="1"/>
          </p:cNvSpPr>
          <p:nvPr>
            <p:ph type="ctrTitle"/>
          </p:nvPr>
        </p:nvSpPr>
        <p:spPr>
          <a:xfrm>
            <a:off x="3995738" y="2565400"/>
            <a:ext cx="5040312" cy="790575"/>
          </a:xfrm>
        </p:spPr>
        <p:txBody>
          <a:bodyPr/>
          <a:lstStyle>
            <a:lvl1pPr marL="3175">
              <a:defRPr sz="7600">
                <a:solidFill>
                  <a:srgbClr val="FFD624"/>
                </a:solidFill>
              </a:defRPr>
            </a:lvl1pPr>
          </a:lstStyle>
          <a:p>
            <a:r>
              <a:rPr lang="fr-BE"/>
              <a:t>Title</a:t>
            </a:r>
            <a:endParaRPr lang="en-GB"/>
          </a:p>
        </p:txBody>
      </p:sp>
      <p:sp>
        <p:nvSpPr>
          <p:cNvPr id="3077" name="Rectangle 5"/>
          <p:cNvSpPr>
            <a:spLocks noGrp="1" noChangeArrowheads="1"/>
          </p:cNvSpPr>
          <p:nvPr>
            <p:ph type="subTitle" idx="1"/>
          </p:nvPr>
        </p:nvSpPr>
        <p:spPr>
          <a:xfrm>
            <a:off x="611188" y="3716338"/>
            <a:ext cx="8532812" cy="1728787"/>
          </a:xfrm>
        </p:spPr>
        <p:txBody>
          <a:bodyPr/>
          <a:lstStyle>
            <a:lvl1pPr marL="0" indent="0">
              <a:buFontTx/>
              <a:buNone/>
              <a:defRPr sz="3000" b="1" i="0">
                <a:solidFill>
                  <a:schemeClr val="bg1"/>
                </a:solidFill>
              </a:defRPr>
            </a:lvl1pPr>
          </a:lstStyle>
          <a:p>
            <a:r>
              <a:rPr lang="fr-BE"/>
              <a:t>Subtitle</a:t>
            </a:r>
            <a:endParaRPr lang="en-GB"/>
          </a:p>
        </p:txBody>
      </p:sp>
      <p:sp>
        <p:nvSpPr>
          <p:cNvPr id="3078" name="Rectangle 6"/>
          <p:cNvSpPr>
            <a:spLocks noGrp="1" noChangeArrowheads="1"/>
          </p:cNvSpPr>
          <p:nvPr>
            <p:ph type="dt" sz="half" idx="2"/>
          </p:nvPr>
        </p:nvSpPr>
        <p:spPr/>
        <p:txBody>
          <a:bodyPr/>
          <a:lstStyle>
            <a:lvl1pPr>
              <a:defRPr sz="1200" b="1">
                <a:solidFill>
                  <a:schemeClr val="bg1"/>
                </a:solidFill>
                <a:latin typeface="+mn-lt"/>
              </a:defRPr>
            </a:lvl1pPr>
          </a:lstStyle>
          <a:p>
            <a:endParaRPr lang="en-GB"/>
          </a:p>
        </p:txBody>
      </p:sp>
      <p:sp>
        <p:nvSpPr>
          <p:cNvPr id="3079" name="Rectangle 7"/>
          <p:cNvSpPr>
            <a:spLocks noGrp="1" noChangeArrowheads="1"/>
          </p:cNvSpPr>
          <p:nvPr>
            <p:ph type="ftr" sz="quarter" idx="3"/>
          </p:nvPr>
        </p:nvSpPr>
        <p:spPr/>
        <p:txBody>
          <a:bodyPr/>
          <a:lstStyle>
            <a:lvl1pPr>
              <a:defRPr>
                <a:solidFill>
                  <a:schemeClr val="bg1"/>
                </a:solidFill>
                <a:latin typeface="+mn-lt"/>
              </a:defRPr>
            </a:lvl1pPr>
          </a:lstStyle>
          <a:p>
            <a:endParaRPr lang="en-GB"/>
          </a:p>
        </p:txBody>
      </p:sp>
      <p:sp>
        <p:nvSpPr>
          <p:cNvPr id="3080" name="Rectangle 8"/>
          <p:cNvSpPr>
            <a:spLocks noGrp="1" noChangeArrowheads="1"/>
          </p:cNvSpPr>
          <p:nvPr>
            <p:ph type="sldNum" sz="quarter" idx="4"/>
          </p:nvPr>
        </p:nvSpPr>
        <p:spPr/>
        <p:txBody>
          <a:bodyPr/>
          <a:lstStyle>
            <a:lvl1pPr>
              <a:defRPr>
                <a:solidFill>
                  <a:schemeClr val="bg1"/>
                </a:solidFill>
                <a:latin typeface="+mn-lt"/>
              </a:defRPr>
            </a:lvl1pPr>
          </a:lstStyle>
          <a:p>
            <a:fld id="{CF397374-FFED-4283-B087-0C6DD4EB9D19}" type="slidenum">
              <a:rPr lang="en-GB"/>
              <a:pPr/>
              <a:t>‹nr.›</a:t>
            </a:fld>
            <a:endParaRPr lang="en-GB" dirty="0"/>
          </a:p>
        </p:txBody>
      </p:sp>
      <p:sp>
        <p:nvSpPr>
          <p:cNvPr id="7" name="Rectangle 6"/>
          <p:cNvSpPr/>
          <p:nvPr/>
        </p:nvSpPr>
        <p:spPr>
          <a:xfrm>
            <a:off x="4267200" y="6659563"/>
            <a:ext cx="611188" cy="215900"/>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CB1118AE-C847-402C-9085-059A323F5C7D}" type="slidenum">
              <a:rPr lang="en-GB"/>
              <a:pPr/>
              <a:t>‹nr.›</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5113" y="1339850"/>
            <a:ext cx="2071687" cy="46815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395288" y="1339850"/>
            <a:ext cx="6067425" cy="46815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ACDDF6EF-A12F-419C-A27B-ECF9C4D0DC3D}" type="slidenum">
              <a:rPr lang="en-GB"/>
              <a:pPr/>
              <a:t>‹nr.›</a:t>
            </a:fld>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395288" y="1339850"/>
            <a:ext cx="8229600" cy="936625"/>
          </a:xfrm>
        </p:spPr>
        <p:txBody>
          <a:bodyPr/>
          <a:lstStyle/>
          <a:p>
            <a:r>
              <a:rPr lang="en-US"/>
              <a:t>Click to edit Master title style</a:t>
            </a:r>
            <a:endParaRPr lang="en-GB"/>
          </a:p>
        </p:txBody>
      </p:sp>
      <p:sp>
        <p:nvSpPr>
          <p:cNvPr id="3" name="Table Placeholder 2"/>
          <p:cNvSpPr>
            <a:spLocks noGrp="1"/>
          </p:cNvSpPr>
          <p:nvPr>
            <p:ph type="tbl" idx="1"/>
          </p:nvPr>
        </p:nvSpPr>
        <p:spPr>
          <a:xfrm>
            <a:off x="457200" y="2492375"/>
            <a:ext cx="8229600" cy="3529013"/>
          </a:xfrm>
        </p:spPr>
        <p:txBody>
          <a:bodyPr/>
          <a:lstStyle/>
          <a:p>
            <a:endParaRPr lang="en-GB"/>
          </a:p>
        </p:txBody>
      </p:sp>
      <p:sp>
        <p:nvSpPr>
          <p:cNvPr id="4" name="Date Placeholder 3"/>
          <p:cNvSpPr>
            <a:spLocks noGrp="1"/>
          </p:cNvSpPr>
          <p:nvPr>
            <p:ph type="dt" sz="half" idx="10"/>
          </p:nvPr>
        </p:nvSpPr>
        <p:spPr>
          <a:xfrm>
            <a:off x="457200" y="6245225"/>
            <a:ext cx="2133600" cy="476250"/>
          </a:xfrm>
        </p:spPr>
        <p:txBody>
          <a:bodyPr/>
          <a:lstStyle>
            <a:lvl1pPr>
              <a:defRPr/>
            </a:lvl1pPr>
          </a:lstStyle>
          <a:p>
            <a:endParaRPr lang="en-GB"/>
          </a:p>
        </p:txBody>
      </p:sp>
      <p:sp>
        <p:nvSpPr>
          <p:cNvPr id="5" name="Footer Placeholder 4"/>
          <p:cNvSpPr>
            <a:spLocks noGrp="1"/>
          </p:cNvSpPr>
          <p:nvPr>
            <p:ph type="ftr" sz="quarter" idx="11"/>
          </p:nvPr>
        </p:nvSpPr>
        <p:spPr>
          <a:xfrm>
            <a:off x="3124200" y="6245225"/>
            <a:ext cx="2895600" cy="476250"/>
          </a:xfrm>
        </p:spPr>
        <p:txBody>
          <a:bodyPr/>
          <a:lstStyle>
            <a:lvl1pPr>
              <a:defRPr/>
            </a:lvl1pPr>
          </a:lstStyle>
          <a:p>
            <a:endParaRPr lang="en-GB"/>
          </a:p>
        </p:txBody>
      </p:sp>
      <p:sp>
        <p:nvSpPr>
          <p:cNvPr id="6" name="Slide Number Placeholder 5"/>
          <p:cNvSpPr>
            <a:spLocks noGrp="1"/>
          </p:cNvSpPr>
          <p:nvPr>
            <p:ph type="sldNum" sz="quarter" idx="12"/>
          </p:nvPr>
        </p:nvSpPr>
        <p:spPr>
          <a:xfrm>
            <a:off x="6553200" y="6245225"/>
            <a:ext cx="2133600" cy="476250"/>
          </a:xfrm>
        </p:spPr>
        <p:txBody>
          <a:bodyPr/>
          <a:lstStyle>
            <a:lvl1pPr>
              <a:defRPr/>
            </a:lvl1pPr>
          </a:lstStyle>
          <a:p>
            <a:fld id="{E3E660EA-3F67-4F0F-8CA3-0689CF6FE49B}" type="slidenum">
              <a:rPr lang="en-GB"/>
              <a:pPr/>
              <a:t>‹nr.›</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37B83C0C-BC65-4367-9B8A-060D4801009D}" type="slidenum">
              <a:rPr lang="en-GB"/>
              <a:pPr/>
              <a:t>‹nr.›</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D1131744-F467-4931-A657-D41D7AA53879}" type="slidenum">
              <a:rPr lang="en-GB"/>
              <a:pPr/>
              <a:t>‹nr.›</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698C0E1D-0405-4A7C-BA37-9F37509426C2}" type="slidenum">
              <a:rPr lang="en-GB"/>
              <a:pPr/>
              <a:t>‹nr.›</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lvl1pPr>
              <a:defRPr/>
            </a:lvl1pPr>
          </a:lstStyle>
          <a:p>
            <a:endParaRPr lang="en-GB"/>
          </a:p>
        </p:txBody>
      </p:sp>
      <p:sp>
        <p:nvSpPr>
          <p:cNvPr id="8" name="Footer Placeholder 7"/>
          <p:cNvSpPr>
            <a:spLocks noGrp="1"/>
          </p:cNvSpPr>
          <p:nvPr>
            <p:ph type="ftr" sz="quarter" idx="11"/>
          </p:nvPr>
        </p:nvSpPr>
        <p:spPr/>
        <p:txBody>
          <a:bodyPr/>
          <a:lstStyle>
            <a:lvl1pPr>
              <a:defRPr/>
            </a:lvl1pPr>
          </a:lstStyle>
          <a:p>
            <a:endParaRPr lang="en-GB"/>
          </a:p>
        </p:txBody>
      </p:sp>
      <p:sp>
        <p:nvSpPr>
          <p:cNvPr id="9" name="Slide Number Placeholder 8"/>
          <p:cNvSpPr>
            <a:spLocks noGrp="1"/>
          </p:cNvSpPr>
          <p:nvPr>
            <p:ph type="sldNum" sz="quarter" idx="12"/>
          </p:nvPr>
        </p:nvSpPr>
        <p:spPr/>
        <p:txBody>
          <a:bodyPr/>
          <a:lstStyle>
            <a:lvl1pPr>
              <a:defRPr/>
            </a:lvl1pPr>
          </a:lstStyle>
          <a:p>
            <a:fld id="{580502AF-40B9-4FC6-8B1E-970A2E366E37}" type="slidenum">
              <a:rPr lang="en-GB"/>
              <a:pPr/>
              <a:t>‹nr.›</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lvl1pPr>
              <a:defRPr/>
            </a:lvl1pPr>
          </a:lstStyle>
          <a:p>
            <a:endParaRPr lang="en-GB"/>
          </a:p>
        </p:txBody>
      </p:sp>
      <p:sp>
        <p:nvSpPr>
          <p:cNvPr id="4" name="Footer Placeholder 3"/>
          <p:cNvSpPr>
            <a:spLocks noGrp="1"/>
          </p:cNvSpPr>
          <p:nvPr>
            <p:ph type="ftr" sz="quarter" idx="11"/>
          </p:nvPr>
        </p:nvSpPr>
        <p:spPr/>
        <p:txBody>
          <a:bodyPr/>
          <a:lstStyle>
            <a:lvl1pPr>
              <a:defRPr/>
            </a:lvl1pPr>
          </a:lstStyle>
          <a:p>
            <a:endParaRPr lang="en-GB"/>
          </a:p>
        </p:txBody>
      </p:sp>
      <p:sp>
        <p:nvSpPr>
          <p:cNvPr id="5" name="Slide Number Placeholder 4"/>
          <p:cNvSpPr>
            <a:spLocks noGrp="1"/>
          </p:cNvSpPr>
          <p:nvPr>
            <p:ph type="sldNum" sz="quarter" idx="12"/>
          </p:nvPr>
        </p:nvSpPr>
        <p:spPr/>
        <p:txBody>
          <a:bodyPr/>
          <a:lstStyle>
            <a:lvl1pPr>
              <a:defRPr/>
            </a:lvl1pPr>
          </a:lstStyle>
          <a:p>
            <a:fld id="{67B52376-05C3-49F6-9F29-C997789D0F0A}" type="slidenum">
              <a:rPr lang="en-GB"/>
              <a:pPr/>
              <a:t>‹nr.›</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GB"/>
          </a:p>
        </p:txBody>
      </p:sp>
      <p:sp>
        <p:nvSpPr>
          <p:cNvPr id="3" name="Footer Placeholder 2"/>
          <p:cNvSpPr>
            <a:spLocks noGrp="1"/>
          </p:cNvSpPr>
          <p:nvPr>
            <p:ph type="ftr" sz="quarter" idx="11"/>
          </p:nvPr>
        </p:nvSpPr>
        <p:spPr/>
        <p:txBody>
          <a:bodyPr/>
          <a:lstStyle>
            <a:lvl1pPr>
              <a:defRPr/>
            </a:lvl1pPr>
          </a:lstStyle>
          <a:p>
            <a:endParaRPr lang="en-GB"/>
          </a:p>
        </p:txBody>
      </p:sp>
      <p:sp>
        <p:nvSpPr>
          <p:cNvPr id="4" name="Slide Number Placeholder 3"/>
          <p:cNvSpPr>
            <a:spLocks noGrp="1"/>
          </p:cNvSpPr>
          <p:nvPr>
            <p:ph type="sldNum" sz="quarter" idx="12"/>
          </p:nvPr>
        </p:nvSpPr>
        <p:spPr/>
        <p:txBody>
          <a:bodyPr/>
          <a:lstStyle>
            <a:lvl1pPr>
              <a:defRPr/>
            </a:lvl1pPr>
          </a:lstStyle>
          <a:p>
            <a:fld id="{83282F08-E945-4099-B772-D26321793139}" type="slidenum">
              <a:rPr lang="en-GB"/>
              <a:pPr/>
              <a:t>‹nr.›</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6EAD23F8-2FEF-4843-9CDF-8BC54AFF9275}" type="slidenum">
              <a:rPr lang="en-GB"/>
              <a:pPr/>
              <a:t>‹nr.›</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061DF399-8D94-4DF9-BD72-1C2803340678}" type="slidenum">
              <a:rPr lang="en-GB"/>
              <a:pPr/>
              <a:t>‹nr.›</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95288" y="1339850"/>
            <a:ext cx="8229600" cy="9366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GB"/>
              <a:t>Title</a:t>
            </a:r>
          </a:p>
        </p:txBody>
      </p:sp>
      <p:sp>
        <p:nvSpPr>
          <p:cNvPr id="1027" name="Rectangle 3"/>
          <p:cNvSpPr>
            <a:spLocks noGrp="1" noChangeArrowheads="1"/>
          </p:cNvSpPr>
          <p:nvPr>
            <p:ph type="body" idx="1"/>
          </p:nvPr>
        </p:nvSpPr>
        <p:spPr bwMode="auto">
          <a:xfrm>
            <a:off x="457200" y="2492375"/>
            <a:ext cx="8229600" cy="35290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BE"/>
              <a:t>Second level</a:t>
            </a:r>
            <a:endParaRPr lang="en-GB"/>
          </a:p>
          <a:p>
            <a:pPr lvl="1"/>
            <a:r>
              <a:rPr lang="en-GB"/>
              <a:t>Third level</a:t>
            </a:r>
          </a:p>
          <a:p>
            <a:pPr lvl="2"/>
            <a:r>
              <a:rPr lang="en-GB"/>
              <a:t>- Fourth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tx1"/>
                </a:solidFill>
                <a:latin typeface="Arial" pitchFamily="34" charset="0"/>
              </a:defRPr>
            </a:lvl1pPr>
          </a:lstStyle>
          <a:p>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chemeClr val="tx1"/>
                </a:solidFill>
                <a:latin typeface="Arial" pitchFamily="34" charset="0"/>
              </a:defRPr>
            </a:lvl1pPr>
          </a:lstStyle>
          <a:p>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tx1"/>
                </a:solidFill>
                <a:latin typeface="Arial" pitchFamily="34" charset="0"/>
              </a:defRPr>
            </a:lvl1pPr>
          </a:lstStyle>
          <a:p>
            <a:fld id="{602768D2-4A8B-4330-BAE2-D1472A5B1CDF}" type="slidenum">
              <a:rPr lang="en-GB"/>
              <a:pPr/>
              <a:t>‹nr.›</a:t>
            </a:fld>
            <a:endParaRPr lang="en-GB"/>
          </a:p>
        </p:txBody>
      </p:sp>
      <p:sp>
        <p:nvSpPr>
          <p:cNvPr id="15" name="Rectangle 14"/>
          <p:cNvSpPr/>
          <p:nvPr/>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sp>
        <p:nvSpPr>
          <p:cNvPr id="7" name="Rectangle 6"/>
          <p:cNvSpPr/>
          <p:nvPr/>
        </p:nvSpPr>
        <p:spPr>
          <a:xfrm>
            <a:off x="4262438" y="6659563"/>
            <a:ext cx="611187" cy="198437"/>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pic>
        <p:nvPicPr>
          <p:cNvPr id="1041" name="Picture 17" descr="LOGO CE_Vertical_EN_NEG_quadri_HR"/>
          <p:cNvPicPr>
            <a:picLocks noChangeAspect="1" noChangeArrowheads="1"/>
          </p:cNvPicPr>
          <p:nvPr/>
        </p:nvPicPr>
        <p:blipFill>
          <a:blip r:embed="rId14" cstate="print"/>
          <a:srcRect/>
          <a:stretch>
            <a:fillRect/>
          </a:stretch>
        </p:blipFill>
        <p:spPr bwMode="auto">
          <a:xfrm>
            <a:off x="3957638" y="258763"/>
            <a:ext cx="1436687" cy="1004887"/>
          </a:xfrm>
          <a:prstGeom prst="rect">
            <a:avLst/>
          </a:prstGeom>
          <a:noFill/>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marL="358775" algn="l" rtl="0" fontAlgn="base">
        <a:spcBef>
          <a:spcPct val="0"/>
        </a:spcBef>
        <a:spcAft>
          <a:spcPct val="0"/>
        </a:spcAft>
        <a:defRPr sz="3000" b="1">
          <a:solidFill>
            <a:srgbClr val="0F5494"/>
          </a:solidFill>
          <a:latin typeface="+mj-lt"/>
          <a:ea typeface="+mj-ea"/>
          <a:cs typeface="+mj-cs"/>
        </a:defRPr>
      </a:lvl1pPr>
      <a:lvl2pPr marL="358775" algn="l" rtl="0" fontAlgn="base">
        <a:spcBef>
          <a:spcPct val="0"/>
        </a:spcBef>
        <a:spcAft>
          <a:spcPct val="0"/>
        </a:spcAft>
        <a:defRPr sz="3000" b="1">
          <a:solidFill>
            <a:srgbClr val="0F5494"/>
          </a:solidFill>
          <a:latin typeface="Verdana" pitchFamily="34" charset="0"/>
        </a:defRPr>
      </a:lvl2pPr>
      <a:lvl3pPr marL="358775" algn="l" rtl="0" fontAlgn="base">
        <a:spcBef>
          <a:spcPct val="0"/>
        </a:spcBef>
        <a:spcAft>
          <a:spcPct val="0"/>
        </a:spcAft>
        <a:defRPr sz="3000" b="1">
          <a:solidFill>
            <a:srgbClr val="0F5494"/>
          </a:solidFill>
          <a:latin typeface="Verdana" pitchFamily="34" charset="0"/>
        </a:defRPr>
      </a:lvl3pPr>
      <a:lvl4pPr marL="358775" algn="l" rtl="0" fontAlgn="base">
        <a:spcBef>
          <a:spcPct val="0"/>
        </a:spcBef>
        <a:spcAft>
          <a:spcPct val="0"/>
        </a:spcAft>
        <a:defRPr sz="3000" b="1">
          <a:solidFill>
            <a:srgbClr val="0F5494"/>
          </a:solidFill>
          <a:latin typeface="Verdana" pitchFamily="34" charset="0"/>
        </a:defRPr>
      </a:lvl4pPr>
      <a:lvl5pPr marL="358775" algn="l" rtl="0" fontAlgn="base">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p:titleStyle>
    <p:bodyStyle>
      <a:lvl1pPr marL="342900" indent="-342900" algn="l" rtl="0" fontAlgn="base">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mn-lt"/>
        </a:defRPr>
      </a:lvl2pPr>
      <a:lvl3pPr marL="1143000" indent="-228600" algn="l" rtl="0" fontAlgn="base">
        <a:spcBef>
          <a:spcPct val="20000"/>
        </a:spcBef>
        <a:spcAft>
          <a:spcPct val="0"/>
        </a:spcAft>
        <a:defRPr sz="1400">
          <a:solidFill>
            <a:srgbClr val="0F5494"/>
          </a:solidFill>
          <a:latin typeface="+mn-lt"/>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a:extLst>
              <a:ext uri="{FF2B5EF4-FFF2-40B4-BE49-F238E27FC236}">
                <a16:creationId xmlns:a16="http://schemas.microsoft.com/office/drawing/2014/main" id="{85850539-7066-47AD-98AB-308808A464B0}"/>
              </a:ext>
            </a:extLst>
          </p:cNvPr>
          <p:cNvSpPr>
            <a:spLocks noGrp="1"/>
          </p:cNvSpPr>
          <p:nvPr>
            <p:ph type="ctrTitle"/>
          </p:nvPr>
        </p:nvSpPr>
        <p:spPr>
          <a:xfrm>
            <a:off x="0" y="2565400"/>
            <a:ext cx="9180512" cy="790575"/>
          </a:xfrm>
        </p:spPr>
        <p:txBody>
          <a:bodyPr/>
          <a:lstStyle/>
          <a:p>
            <a:pPr algn="ctr"/>
            <a:r>
              <a:rPr lang="fr-BE" sz="6000" dirty="0"/>
              <a:t>Budget Support</a:t>
            </a:r>
            <a:endParaRPr lang="fr-BE" sz="6000" dirty="0">
              <a:latin typeface="+mj-lt"/>
            </a:endParaRPr>
          </a:p>
        </p:txBody>
      </p:sp>
      <p:sp>
        <p:nvSpPr>
          <p:cNvPr id="7" name="Rectangle 6">
            <a:extLst>
              <a:ext uri="{FF2B5EF4-FFF2-40B4-BE49-F238E27FC236}">
                <a16:creationId xmlns:a16="http://schemas.microsoft.com/office/drawing/2014/main" id="{633D59D5-FDBC-4BB9-A7AE-938E12A70C4A}"/>
              </a:ext>
            </a:extLst>
          </p:cNvPr>
          <p:cNvSpPr>
            <a:spLocks noGrp="1" noChangeArrowheads="1"/>
          </p:cNvSpPr>
          <p:nvPr>
            <p:ph type="subTitle" idx="1"/>
          </p:nvPr>
        </p:nvSpPr>
        <p:spPr>
          <a:xfrm>
            <a:off x="305594" y="3716338"/>
            <a:ext cx="8532812" cy="2305050"/>
          </a:xfrm>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a:lstStyle/>
          <a:p>
            <a:pPr algn="ctr" eaLnBrk="1" hangingPunct="1">
              <a:defRPr/>
            </a:pPr>
            <a:r>
              <a:rPr lang="fr-BE" dirty="0">
                <a:ea typeface="+mn-ea"/>
                <a:cs typeface="+mn-cs"/>
              </a:rPr>
              <a:t>Module 7</a:t>
            </a:r>
          </a:p>
          <a:p>
            <a:pPr algn="ctr" eaLnBrk="1" hangingPunct="1">
              <a:defRPr/>
            </a:pPr>
            <a:endParaRPr lang="fr-BE" dirty="0">
              <a:ea typeface="+mn-ea"/>
              <a:cs typeface="+mn-cs"/>
            </a:endParaRPr>
          </a:p>
          <a:p>
            <a:pPr algn="ctr">
              <a:defRPr/>
            </a:pPr>
            <a:r>
              <a:rPr lang="fr-BE" sz="3600" dirty="0"/>
              <a:t>Policy dialogue</a:t>
            </a:r>
            <a:endParaRPr lang="en-GB" b="0" dirty="0"/>
          </a:p>
          <a:p>
            <a:pPr algn="ctr">
              <a:defRPr/>
            </a:pPr>
            <a:endParaRPr lang="fr-BE" b="0" dirty="0"/>
          </a:p>
          <a:p>
            <a:pPr algn="ctr" eaLnBrk="1" hangingPunct="1">
              <a:defRPr/>
            </a:pPr>
            <a:endParaRPr lang="en-GB" b="0" dirty="0">
              <a:ea typeface="+mn-ea"/>
              <a:cs typeface="+mn-cs"/>
            </a:endParaRPr>
          </a:p>
        </p:txBody>
      </p:sp>
    </p:spTree>
    <p:extLst>
      <p:ext uri="{BB962C8B-B14F-4D97-AF65-F5344CB8AC3E}">
        <p14:creationId xmlns:p14="http://schemas.microsoft.com/office/powerpoint/2010/main" val="11659845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sp>
        <p:nvSpPr>
          <p:cNvPr id="25" name="Triangle isocèle 24">
            <a:extLst>
              <a:ext uri="{FF2B5EF4-FFF2-40B4-BE49-F238E27FC236}">
                <a16:creationId xmlns:a16="http://schemas.microsoft.com/office/drawing/2014/main" id="{9047F90F-6B0B-4764-8730-09AFF706FCBF}"/>
              </a:ext>
            </a:extLst>
          </p:cNvPr>
          <p:cNvSpPr/>
          <p:nvPr/>
        </p:nvSpPr>
        <p:spPr bwMode="auto">
          <a:xfrm rot="16200000" flipV="1">
            <a:off x="1469101" y="4682990"/>
            <a:ext cx="1859418" cy="169915"/>
          </a:xfrm>
          <a:prstGeom prst="triangle">
            <a:avLst/>
          </a:prstGeom>
          <a:solidFill>
            <a:srgbClr val="0F5494"/>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Verdana" pitchFamily="34" charset="0"/>
            </a:endParaRPr>
          </a:p>
        </p:txBody>
      </p:sp>
      <p:sp>
        <p:nvSpPr>
          <p:cNvPr id="26" name="Triangle isocèle 25">
            <a:extLst>
              <a:ext uri="{FF2B5EF4-FFF2-40B4-BE49-F238E27FC236}">
                <a16:creationId xmlns:a16="http://schemas.microsoft.com/office/drawing/2014/main" id="{9C105E0A-3D3C-4A6F-8B15-89109BCCCED5}"/>
              </a:ext>
            </a:extLst>
          </p:cNvPr>
          <p:cNvSpPr/>
          <p:nvPr/>
        </p:nvSpPr>
        <p:spPr bwMode="auto">
          <a:xfrm rot="16200000" flipV="1">
            <a:off x="3634449" y="4682990"/>
            <a:ext cx="1859418" cy="169915"/>
          </a:xfrm>
          <a:prstGeom prst="triangle">
            <a:avLst/>
          </a:prstGeom>
          <a:solidFill>
            <a:srgbClr val="0F5494"/>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Verdana" pitchFamily="34" charset="0"/>
            </a:endParaRPr>
          </a:p>
        </p:txBody>
      </p:sp>
      <p:sp>
        <p:nvSpPr>
          <p:cNvPr id="27" name="Triangle isocèle 26">
            <a:extLst>
              <a:ext uri="{FF2B5EF4-FFF2-40B4-BE49-F238E27FC236}">
                <a16:creationId xmlns:a16="http://schemas.microsoft.com/office/drawing/2014/main" id="{9093047F-1507-469E-B609-E9E82B3E88A1}"/>
              </a:ext>
            </a:extLst>
          </p:cNvPr>
          <p:cNvSpPr/>
          <p:nvPr/>
        </p:nvSpPr>
        <p:spPr bwMode="auto">
          <a:xfrm rot="16200000" flipV="1">
            <a:off x="5842299" y="4682990"/>
            <a:ext cx="1859418" cy="169915"/>
          </a:xfrm>
          <a:prstGeom prst="triangle">
            <a:avLst/>
          </a:prstGeom>
          <a:solidFill>
            <a:srgbClr val="0F5494"/>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Verdana" pitchFamily="34" charset="0"/>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1052736"/>
            <a:ext cx="8460000" cy="773278"/>
          </a:xfrm>
        </p:spPr>
        <p:txBody>
          <a:bodyPr/>
          <a:lstStyle/>
          <a:p>
            <a:pPr marL="0" eaLnBrk="0" hangingPunct="0">
              <a:defRPr/>
            </a:pPr>
            <a:r>
              <a:rPr lang="en-GB" altLang="x-none" sz="2400" cap="all" dirty="0">
                <a:solidFill>
                  <a:srgbClr val="004494"/>
                </a:solidFill>
                <a:latin typeface="+mn-lt"/>
              </a:rPr>
              <a:t>Meaningful </a:t>
            </a:r>
            <a:br>
              <a:rPr lang="en-GB" altLang="x-none" sz="2400" cap="all" dirty="0">
                <a:solidFill>
                  <a:srgbClr val="004494"/>
                </a:solidFill>
                <a:latin typeface="+mn-lt"/>
              </a:rPr>
            </a:br>
            <a:r>
              <a:rPr lang="en-GB" altLang="x-none" sz="2400" cap="all" dirty="0">
                <a:solidFill>
                  <a:srgbClr val="004494"/>
                </a:solidFill>
                <a:latin typeface="+mn-lt"/>
              </a:rPr>
              <a:t>engagement in </a:t>
            </a:r>
            <a:r>
              <a:rPr lang="nl-NL" sz="2400" cap="all" dirty="0">
                <a:solidFill>
                  <a:srgbClr val="004494"/>
                </a:solidFill>
                <a:latin typeface="+mn-lt"/>
              </a:rPr>
              <a:t>policy </a:t>
            </a:r>
            <a:r>
              <a:rPr lang="nl-NL" sz="2400" cap="all" dirty="0" err="1">
                <a:solidFill>
                  <a:srgbClr val="004494"/>
                </a:solidFill>
                <a:latin typeface="+mn-lt"/>
              </a:rPr>
              <a:t>dialogue</a:t>
            </a:r>
            <a:endParaRPr lang="fr-BE" sz="2400" cap="all" dirty="0">
              <a:solidFill>
                <a:srgbClr val="004494"/>
              </a:solidFill>
              <a:latin typeface="+mn-lt"/>
            </a:endParaRPr>
          </a:p>
        </p:txBody>
      </p:sp>
      <p:sp>
        <p:nvSpPr>
          <p:cNvPr id="10" name="Espace réservé du numéro de diapositive 9">
            <a:extLst>
              <a:ext uri="{FF2B5EF4-FFF2-40B4-BE49-F238E27FC236}">
                <a16:creationId xmlns:a16="http://schemas.microsoft.com/office/drawing/2014/main" id="{0F145ABD-FA89-4BDB-A080-61057BC50B94}"/>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10</a:t>
            </a:fld>
            <a:endParaRPr lang="fr-BE" sz="1100" b="1">
              <a:solidFill>
                <a:schemeClr val="bg1"/>
              </a:solidFill>
              <a:latin typeface="+mn-lt"/>
            </a:endParaRPr>
          </a:p>
        </p:txBody>
      </p:sp>
      <p:sp>
        <p:nvSpPr>
          <p:cNvPr id="6" name="Rectangle 5">
            <a:extLst>
              <a:ext uri="{FF2B5EF4-FFF2-40B4-BE49-F238E27FC236}">
                <a16:creationId xmlns:a16="http://schemas.microsoft.com/office/drawing/2014/main" id="{0B9AF598-BBAE-4B6A-86A4-02E61ED60760}"/>
              </a:ext>
            </a:extLst>
          </p:cNvPr>
          <p:cNvSpPr/>
          <p:nvPr/>
        </p:nvSpPr>
        <p:spPr bwMode="auto">
          <a:xfrm>
            <a:off x="6891053" y="3249248"/>
            <a:ext cx="1980000" cy="2412000"/>
          </a:xfrm>
          <a:prstGeom prst="rect">
            <a:avLst/>
          </a:prstGeom>
          <a:solidFill>
            <a:schemeClr val="bg1"/>
          </a:solidFill>
          <a:ln w="9525" cap="flat" cmpd="sng" algn="ctr">
            <a:solidFill>
              <a:srgbClr val="F5823C"/>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mn-lt"/>
            </a:endParaRPr>
          </a:p>
        </p:txBody>
      </p:sp>
      <p:sp>
        <p:nvSpPr>
          <p:cNvPr id="8" name="Rectangle 7">
            <a:extLst>
              <a:ext uri="{FF2B5EF4-FFF2-40B4-BE49-F238E27FC236}">
                <a16:creationId xmlns:a16="http://schemas.microsoft.com/office/drawing/2014/main" id="{A4C036BD-A736-4946-B5C0-AA0172517D72}"/>
              </a:ext>
            </a:extLst>
          </p:cNvPr>
          <p:cNvSpPr/>
          <p:nvPr/>
        </p:nvSpPr>
        <p:spPr bwMode="auto">
          <a:xfrm>
            <a:off x="4705484" y="3249248"/>
            <a:ext cx="1980000" cy="2412000"/>
          </a:xfrm>
          <a:prstGeom prst="rect">
            <a:avLst/>
          </a:prstGeom>
          <a:solidFill>
            <a:schemeClr val="bg1"/>
          </a:solidFill>
          <a:ln w="9525" cap="flat" cmpd="sng" algn="ctr">
            <a:solidFill>
              <a:srgbClr val="FDB932"/>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mn-lt"/>
            </a:endParaRPr>
          </a:p>
        </p:txBody>
      </p:sp>
      <p:sp>
        <p:nvSpPr>
          <p:cNvPr id="9" name="Rectangle 8">
            <a:extLst>
              <a:ext uri="{FF2B5EF4-FFF2-40B4-BE49-F238E27FC236}">
                <a16:creationId xmlns:a16="http://schemas.microsoft.com/office/drawing/2014/main" id="{27DD4CFB-297A-41AA-B9E3-DE62BF2977BC}"/>
              </a:ext>
            </a:extLst>
          </p:cNvPr>
          <p:cNvSpPr/>
          <p:nvPr/>
        </p:nvSpPr>
        <p:spPr bwMode="auto">
          <a:xfrm>
            <a:off x="2501955" y="3249248"/>
            <a:ext cx="1980000" cy="2412000"/>
          </a:xfrm>
          <a:prstGeom prst="rect">
            <a:avLst/>
          </a:prstGeom>
          <a:solidFill>
            <a:schemeClr val="bg1"/>
          </a:solidFill>
          <a:ln w="9525" cap="flat" cmpd="sng" algn="ctr">
            <a:solidFill>
              <a:srgbClr val="FF330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mn-lt"/>
            </a:endParaRPr>
          </a:p>
        </p:txBody>
      </p:sp>
      <p:sp>
        <p:nvSpPr>
          <p:cNvPr id="11" name="Rectangle 10">
            <a:extLst>
              <a:ext uri="{FF2B5EF4-FFF2-40B4-BE49-F238E27FC236}">
                <a16:creationId xmlns:a16="http://schemas.microsoft.com/office/drawing/2014/main" id="{A40ABB49-CBB1-4A2C-B699-9C5908FBDC83}"/>
              </a:ext>
            </a:extLst>
          </p:cNvPr>
          <p:cNvSpPr/>
          <p:nvPr/>
        </p:nvSpPr>
        <p:spPr bwMode="auto">
          <a:xfrm>
            <a:off x="321200" y="3249248"/>
            <a:ext cx="1980000" cy="2412000"/>
          </a:xfrm>
          <a:prstGeom prst="rect">
            <a:avLst/>
          </a:prstGeom>
          <a:solidFill>
            <a:schemeClr val="bg1"/>
          </a:solidFill>
          <a:ln w="9525" cap="flat" cmpd="sng" algn="ctr">
            <a:solidFill>
              <a:srgbClr val="1FACE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mn-lt"/>
            </a:endParaRPr>
          </a:p>
        </p:txBody>
      </p:sp>
      <p:sp>
        <p:nvSpPr>
          <p:cNvPr id="12" name="Flèche : pentagone 11">
            <a:extLst>
              <a:ext uri="{FF2B5EF4-FFF2-40B4-BE49-F238E27FC236}">
                <a16:creationId xmlns:a16="http://schemas.microsoft.com/office/drawing/2014/main" id="{AE81D770-6BE6-4CE0-9C1C-8B9036137FC2}"/>
              </a:ext>
            </a:extLst>
          </p:cNvPr>
          <p:cNvSpPr/>
          <p:nvPr/>
        </p:nvSpPr>
        <p:spPr bwMode="auto">
          <a:xfrm rot="5400000" flipH="1">
            <a:off x="339200" y="1862784"/>
            <a:ext cx="1944000" cy="1980000"/>
          </a:xfrm>
          <a:prstGeom prst="homePlate">
            <a:avLst/>
          </a:prstGeom>
          <a:solidFill>
            <a:srgbClr val="1FACE0"/>
          </a:solidFill>
          <a:ln w="9525" cap="flat" cmpd="sng" algn="ctr">
            <a:solidFill>
              <a:srgbClr val="1FACE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1" i="0" u="none" strike="noStrike" cap="none" normalizeH="0" baseline="0">
              <a:ln>
                <a:noFill/>
              </a:ln>
              <a:solidFill>
                <a:srgbClr val="0F5494"/>
              </a:solidFill>
              <a:effectLst/>
              <a:latin typeface="+mn-lt"/>
            </a:endParaRPr>
          </a:p>
        </p:txBody>
      </p:sp>
      <p:sp>
        <p:nvSpPr>
          <p:cNvPr id="13" name="Flèche : pentagone 12">
            <a:extLst>
              <a:ext uri="{FF2B5EF4-FFF2-40B4-BE49-F238E27FC236}">
                <a16:creationId xmlns:a16="http://schemas.microsoft.com/office/drawing/2014/main" id="{21EDC2A6-A680-4DA0-B95E-CD55B9981AEE}"/>
              </a:ext>
            </a:extLst>
          </p:cNvPr>
          <p:cNvSpPr/>
          <p:nvPr/>
        </p:nvSpPr>
        <p:spPr bwMode="auto">
          <a:xfrm rot="5400000" flipH="1">
            <a:off x="2519955" y="1862784"/>
            <a:ext cx="1944000" cy="1980000"/>
          </a:xfrm>
          <a:prstGeom prst="homePlate">
            <a:avLst/>
          </a:prstGeom>
          <a:solidFill>
            <a:srgbClr val="FF3300"/>
          </a:solidFill>
          <a:ln w="9525" cap="flat" cmpd="sng" algn="ctr">
            <a:solidFill>
              <a:srgbClr val="FF330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mn-lt"/>
            </a:endParaRPr>
          </a:p>
        </p:txBody>
      </p:sp>
      <p:sp>
        <p:nvSpPr>
          <p:cNvPr id="14" name="Flèche : pentagone 13">
            <a:extLst>
              <a:ext uri="{FF2B5EF4-FFF2-40B4-BE49-F238E27FC236}">
                <a16:creationId xmlns:a16="http://schemas.microsoft.com/office/drawing/2014/main" id="{9B3A8B06-CD92-48ED-B91F-D6AFD53DE028}"/>
              </a:ext>
            </a:extLst>
          </p:cNvPr>
          <p:cNvSpPr/>
          <p:nvPr/>
        </p:nvSpPr>
        <p:spPr bwMode="auto">
          <a:xfrm rot="5400000" flipH="1">
            <a:off x="6909053" y="1862784"/>
            <a:ext cx="1944000" cy="1980000"/>
          </a:xfrm>
          <a:prstGeom prst="homePlate">
            <a:avLst/>
          </a:prstGeom>
          <a:solidFill>
            <a:srgbClr val="F5823C"/>
          </a:solidFill>
          <a:ln w="9525" cap="flat" cmpd="sng" algn="ctr">
            <a:solidFill>
              <a:srgbClr val="F5823C"/>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mn-lt"/>
            </a:endParaRPr>
          </a:p>
        </p:txBody>
      </p:sp>
      <p:sp>
        <p:nvSpPr>
          <p:cNvPr id="15" name="Flèche : pentagone 14">
            <a:extLst>
              <a:ext uri="{FF2B5EF4-FFF2-40B4-BE49-F238E27FC236}">
                <a16:creationId xmlns:a16="http://schemas.microsoft.com/office/drawing/2014/main" id="{14DA2DCE-5751-4762-B319-974DF66E9AFE}"/>
              </a:ext>
            </a:extLst>
          </p:cNvPr>
          <p:cNvSpPr/>
          <p:nvPr/>
        </p:nvSpPr>
        <p:spPr bwMode="auto">
          <a:xfrm rot="5400000" flipH="1">
            <a:off x="4723484" y="1862784"/>
            <a:ext cx="1944000" cy="1980000"/>
          </a:xfrm>
          <a:prstGeom prst="homePlate">
            <a:avLst/>
          </a:prstGeom>
          <a:solidFill>
            <a:srgbClr val="FDB932"/>
          </a:solidFill>
          <a:ln w="9525" cap="flat" cmpd="sng" algn="ctr">
            <a:solidFill>
              <a:srgbClr val="FDB932"/>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mn-lt"/>
            </a:endParaRPr>
          </a:p>
        </p:txBody>
      </p:sp>
      <p:sp>
        <p:nvSpPr>
          <p:cNvPr id="16" name="Espace réservé du contenu 2">
            <a:extLst>
              <a:ext uri="{FF2B5EF4-FFF2-40B4-BE49-F238E27FC236}">
                <a16:creationId xmlns:a16="http://schemas.microsoft.com/office/drawing/2014/main" id="{F10D387C-ED5C-4156-8479-5C89406295C2}"/>
              </a:ext>
            </a:extLst>
          </p:cNvPr>
          <p:cNvSpPr txBox="1">
            <a:spLocks/>
          </p:cNvSpPr>
          <p:nvPr/>
        </p:nvSpPr>
        <p:spPr bwMode="auto">
          <a:xfrm>
            <a:off x="321200" y="2420888"/>
            <a:ext cx="1980000" cy="1080000"/>
          </a:xfrm>
          <a:prstGeom prst="rect">
            <a:avLst/>
          </a:prstGeom>
          <a:noFill/>
          <a:ln w="12700">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lvl="0" indent="0" algn="ctr" defTabSz="966788" eaLnBrk="0" hangingPunct="0">
              <a:lnSpc>
                <a:spcPct val="90000"/>
              </a:lnSpc>
              <a:spcBef>
                <a:spcPct val="0"/>
              </a:spcBef>
              <a:buClrTx/>
              <a:buNone/>
            </a:pPr>
            <a:r>
              <a:rPr lang="fr-BE" sz="1600" b="1" i="0" kern="0" dirty="0">
                <a:solidFill>
                  <a:schemeClr val="bg1"/>
                </a:solidFill>
                <a:latin typeface="+mn-lt"/>
              </a:rPr>
              <a:t>STEP 1</a:t>
            </a:r>
          </a:p>
          <a:p>
            <a:pPr marL="0" lvl="0" indent="0" algn="ctr" defTabSz="966788" eaLnBrk="0" hangingPunct="0">
              <a:spcBef>
                <a:spcPct val="0"/>
              </a:spcBef>
              <a:buClrTx/>
              <a:buNone/>
            </a:pPr>
            <a:r>
              <a:rPr lang="en-GB" sz="1600" i="0" kern="0" dirty="0">
                <a:solidFill>
                  <a:schemeClr val="bg1"/>
                </a:solidFill>
                <a:latin typeface="+mn-lt"/>
              </a:rPr>
              <a:t>Understand where PD takes place</a:t>
            </a:r>
          </a:p>
        </p:txBody>
      </p:sp>
      <p:sp>
        <p:nvSpPr>
          <p:cNvPr id="17" name="ZoneTexte 16">
            <a:extLst>
              <a:ext uri="{FF2B5EF4-FFF2-40B4-BE49-F238E27FC236}">
                <a16:creationId xmlns:a16="http://schemas.microsoft.com/office/drawing/2014/main" id="{FA4A1B6C-BAD1-44B9-9989-0DAB85A14BF5}"/>
              </a:ext>
            </a:extLst>
          </p:cNvPr>
          <p:cNvSpPr txBox="1"/>
          <p:nvPr/>
        </p:nvSpPr>
        <p:spPr>
          <a:xfrm>
            <a:off x="4723484" y="3983285"/>
            <a:ext cx="1944000" cy="1384995"/>
          </a:xfrm>
          <a:prstGeom prst="rect">
            <a:avLst/>
          </a:prstGeom>
          <a:noFill/>
        </p:spPr>
        <p:txBody>
          <a:bodyPr wrap="square" rtlCol="0">
            <a:spAutoFit/>
          </a:bodyPr>
          <a:lstStyle/>
          <a:p>
            <a:pPr marL="171450" indent="-171450" defTabSz="966788" eaLnBrk="0" hangingPunct="0">
              <a:spcBef>
                <a:spcPts val="400"/>
              </a:spcBef>
              <a:buClr>
                <a:srgbClr val="FDB932"/>
              </a:buClr>
              <a:buFont typeface="Verdana" panose="020B0604030504040204" pitchFamily="34" charset="0"/>
              <a:buChar char="&gt;"/>
            </a:pPr>
            <a:r>
              <a:rPr lang="en-US" kern="0" dirty="0">
                <a:solidFill>
                  <a:srgbClr val="000000"/>
                </a:solidFill>
                <a:ea typeface="Calibri" charset="0"/>
                <a:cs typeface="Calibri" charset="0"/>
              </a:rPr>
              <a:t>Explore relevance and credibility. Identify entry points and how to build bridges between dialogue reinforcing reform.</a:t>
            </a:r>
            <a:endParaRPr lang="fr-BE" dirty="0">
              <a:solidFill>
                <a:schemeClr val="tx1"/>
              </a:solidFill>
              <a:latin typeface="+mn-lt"/>
              <a:cs typeface="Arial" charset="0"/>
            </a:endParaRPr>
          </a:p>
        </p:txBody>
      </p:sp>
      <p:sp>
        <p:nvSpPr>
          <p:cNvPr id="18" name="ZoneTexte 17">
            <a:extLst>
              <a:ext uri="{FF2B5EF4-FFF2-40B4-BE49-F238E27FC236}">
                <a16:creationId xmlns:a16="http://schemas.microsoft.com/office/drawing/2014/main" id="{A590254A-2F59-4F08-A329-C264B2ACD219}"/>
              </a:ext>
            </a:extLst>
          </p:cNvPr>
          <p:cNvSpPr txBox="1"/>
          <p:nvPr/>
        </p:nvSpPr>
        <p:spPr>
          <a:xfrm>
            <a:off x="2519955" y="3983285"/>
            <a:ext cx="1944000" cy="1461939"/>
          </a:xfrm>
          <a:prstGeom prst="rect">
            <a:avLst/>
          </a:prstGeom>
          <a:noFill/>
        </p:spPr>
        <p:txBody>
          <a:bodyPr wrap="square" rtlCol="0">
            <a:spAutoFit/>
          </a:bodyPr>
          <a:lstStyle/>
          <a:p>
            <a:pPr marL="171450" lvl="0" indent="-171450" defTabSz="966788" eaLnBrk="0" hangingPunct="0">
              <a:spcBef>
                <a:spcPts val="600"/>
              </a:spcBef>
              <a:buClr>
                <a:srgbClr val="FF3300"/>
              </a:buClr>
              <a:buFontTx/>
              <a:buChar char="&gt;"/>
            </a:pPr>
            <a:r>
              <a:rPr lang="en-US" kern="0" dirty="0">
                <a:solidFill>
                  <a:srgbClr val="000000"/>
                </a:solidFill>
                <a:ea typeface="Calibri" charset="0"/>
                <a:cs typeface="Calibri" charset="0"/>
              </a:rPr>
              <a:t>Distinguish the types of dialogue and identify upcoming events, studies, milestones along a time line.</a:t>
            </a:r>
            <a:endParaRPr lang="fr-BE" dirty="0">
              <a:solidFill>
                <a:schemeClr val="tx1"/>
              </a:solidFill>
              <a:latin typeface="+mn-lt"/>
            </a:endParaRPr>
          </a:p>
          <a:p>
            <a:pPr marL="171450" indent="-171450">
              <a:spcBef>
                <a:spcPts val="600"/>
              </a:spcBef>
              <a:buClr>
                <a:srgbClr val="FF3300"/>
              </a:buClr>
              <a:buFont typeface="EC Square Sans Pro" panose="020B0506040000020004" pitchFamily="34" charset="0"/>
              <a:buChar char="‣"/>
            </a:pPr>
            <a:endParaRPr lang="fr-BE" dirty="0">
              <a:solidFill>
                <a:schemeClr val="tx1"/>
              </a:solidFill>
              <a:latin typeface="+mn-lt"/>
            </a:endParaRPr>
          </a:p>
        </p:txBody>
      </p:sp>
      <p:sp>
        <p:nvSpPr>
          <p:cNvPr id="19" name="ZoneTexte 18">
            <a:extLst>
              <a:ext uri="{FF2B5EF4-FFF2-40B4-BE49-F238E27FC236}">
                <a16:creationId xmlns:a16="http://schemas.microsoft.com/office/drawing/2014/main" id="{31BE027F-FA40-4EE7-BE6D-66829E116283}"/>
              </a:ext>
            </a:extLst>
          </p:cNvPr>
          <p:cNvSpPr txBox="1"/>
          <p:nvPr/>
        </p:nvSpPr>
        <p:spPr>
          <a:xfrm>
            <a:off x="6909053" y="3983285"/>
            <a:ext cx="1944000" cy="1384995"/>
          </a:xfrm>
          <a:prstGeom prst="rect">
            <a:avLst/>
          </a:prstGeom>
          <a:noFill/>
        </p:spPr>
        <p:txBody>
          <a:bodyPr wrap="square" rtlCol="0">
            <a:spAutoFit/>
          </a:bodyPr>
          <a:lstStyle/>
          <a:p>
            <a:pPr marL="171450" lvl="0" indent="-171450" defTabSz="966788" eaLnBrk="0" hangingPunct="0">
              <a:spcBef>
                <a:spcPts val="600"/>
              </a:spcBef>
              <a:buClr>
                <a:srgbClr val="F5823C"/>
              </a:buClr>
              <a:buFont typeface="Verdana" panose="020B0604030504040204" pitchFamily="34" charset="0"/>
              <a:buChar char="&gt;"/>
            </a:pPr>
            <a:r>
              <a:rPr lang="en-US" kern="0" dirty="0">
                <a:solidFill>
                  <a:srgbClr val="000000"/>
                </a:solidFill>
                <a:ea typeface="Calibri" charset="0"/>
                <a:cs typeface="Calibri" charset="0"/>
              </a:rPr>
              <a:t>Support/tailor process keeping in mind the fundamental importance of democratic processes</a:t>
            </a:r>
            <a:endParaRPr lang="fr-BE" dirty="0">
              <a:solidFill>
                <a:schemeClr val="tx1"/>
              </a:solidFill>
              <a:latin typeface="+mn-lt"/>
            </a:endParaRPr>
          </a:p>
        </p:txBody>
      </p:sp>
      <p:sp>
        <p:nvSpPr>
          <p:cNvPr id="20" name="ZoneTexte 19">
            <a:extLst>
              <a:ext uri="{FF2B5EF4-FFF2-40B4-BE49-F238E27FC236}">
                <a16:creationId xmlns:a16="http://schemas.microsoft.com/office/drawing/2014/main" id="{9E349E97-9EB3-4FAF-8329-CCD8A2A6C596}"/>
              </a:ext>
            </a:extLst>
          </p:cNvPr>
          <p:cNvSpPr txBox="1"/>
          <p:nvPr/>
        </p:nvSpPr>
        <p:spPr>
          <a:xfrm>
            <a:off x="339200" y="3983285"/>
            <a:ext cx="1944000" cy="1461939"/>
          </a:xfrm>
          <a:prstGeom prst="rect">
            <a:avLst/>
          </a:prstGeom>
          <a:noFill/>
        </p:spPr>
        <p:txBody>
          <a:bodyPr wrap="square" rtlCol="0">
            <a:spAutoFit/>
          </a:bodyPr>
          <a:lstStyle/>
          <a:p>
            <a:pPr marL="171450" indent="-171450" defTabSz="966788" eaLnBrk="0" hangingPunct="0">
              <a:spcBef>
                <a:spcPts val="600"/>
              </a:spcBef>
              <a:buClr>
                <a:srgbClr val="1FACE0"/>
              </a:buClr>
              <a:buFont typeface="Verdana" panose="020B0604030504040204" pitchFamily="34" charset="0"/>
              <a:buChar char="&gt;"/>
            </a:pPr>
            <a:r>
              <a:rPr lang="en-US" dirty="0">
                <a:solidFill>
                  <a:srgbClr val="000000"/>
                </a:solidFill>
                <a:ea typeface="Calibri" charset="0"/>
                <a:cs typeface="Calibri" charset="0"/>
              </a:rPr>
              <a:t>Clarify agendas, objectives, information flows and exchange, trust and credibility, mandate</a:t>
            </a:r>
          </a:p>
          <a:p>
            <a:pPr marL="171450" lvl="0" indent="-171450" defTabSz="966788" eaLnBrk="0" hangingPunct="0">
              <a:spcBef>
                <a:spcPts val="600"/>
              </a:spcBef>
              <a:buClr>
                <a:srgbClr val="1FACE0"/>
              </a:buClr>
              <a:buFont typeface="EC Square Sans Pro" panose="020B0506040000020004" pitchFamily="34" charset="0"/>
              <a:buChar char="‣"/>
            </a:pPr>
            <a:endParaRPr lang="fr-BE" dirty="0">
              <a:solidFill>
                <a:schemeClr val="tx1"/>
              </a:solidFill>
              <a:latin typeface="+mn-lt"/>
            </a:endParaRPr>
          </a:p>
        </p:txBody>
      </p:sp>
      <p:sp>
        <p:nvSpPr>
          <p:cNvPr id="21" name="Espace réservé du contenu 2">
            <a:extLst>
              <a:ext uri="{FF2B5EF4-FFF2-40B4-BE49-F238E27FC236}">
                <a16:creationId xmlns:a16="http://schemas.microsoft.com/office/drawing/2014/main" id="{7CC47D2B-13C0-4943-AE90-E14403247C5B}"/>
              </a:ext>
            </a:extLst>
          </p:cNvPr>
          <p:cNvSpPr txBox="1">
            <a:spLocks/>
          </p:cNvSpPr>
          <p:nvPr/>
        </p:nvSpPr>
        <p:spPr bwMode="auto">
          <a:xfrm>
            <a:off x="2501955" y="2420888"/>
            <a:ext cx="1980000" cy="1080000"/>
          </a:xfrm>
          <a:prstGeom prst="rect">
            <a:avLst/>
          </a:prstGeom>
          <a:noFill/>
          <a:ln w="12700">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lvl="0" indent="0" algn="ctr" defTabSz="966788" eaLnBrk="0" hangingPunct="0">
              <a:spcBef>
                <a:spcPct val="0"/>
              </a:spcBef>
              <a:buClrTx/>
              <a:buNone/>
            </a:pPr>
            <a:r>
              <a:rPr lang="fr-BE" sz="1600" b="1" i="0" kern="0" dirty="0">
                <a:solidFill>
                  <a:schemeClr val="bg1"/>
                </a:solidFill>
                <a:latin typeface="+mn-lt"/>
              </a:rPr>
              <a:t>STEP 2</a:t>
            </a:r>
          </a:p>
          <a:p>
            <a:pPr marL="0" indent="0" algn="ctr" defTabSz="966788" eaLnBrk="0" hangingPunct="0">
              <a:spcBef>
                <a:spcPct val="0"/>
              </a:spcBef>
              <a:buClrTx/>
              <a:buNone/>
            </a:pPr>
            <a:r>
              <a:rPr lang="en-GB" sz="1600" i="0" kern="0" dirty="0">
                <a:solidFill>
                  <a:schemeClr val="bg1"/>
                </a:solidFill>
                <a:latin typeface="+mn-lt"/>
              </a:rPr>
              <a:t>Map relevant PD streams, events and  milestones</a:t>
            </a:r>
          </a:p>
        </p:txBody>
      </p:sp>
      <p:sp>
        <p:nvSpPr>
          <p:cNvPr id="22" name="Espace réservé du contenu 2">
            <a:extLst>
              <a:ext uri="{FF2B5EF4-FFF2-40B4-BE49-F238E27FC236}">
                <a16:creationId xmlns:a16="http://schemas.microsoft.com/office/drawing/2014/main" id="{95D44800-8538-45AE-B86B-917A073601F5}"/>
              </a:ext>
            </a:extLst>
          </p:cNvPr>
          <p:cNvSpPr txBox="1">
            <a:spLocks/>
          </p:cNvSpPr>
          <p:nvPr/>
        </p:nvSpPr>
        <p:spPr bwMode="auto">
          <a:xfrm>
            <a:off x="4705484" y="2420888"/>
            <a:ext cx="1980000" cy="1080000"/>
          </a:xfrm>
          <a:prstGeom prst="rect">
            <a:avLst/>
          </a:prstGeom>
          <a:noFill/>
          <a:ln w="12700">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lvl="0" indent="0" algn="ctr" defTabSz="966788" eaLnBrk="0" hangingPunct="0">
              <a:spcBef>
                <a:spcPct val="0"/>
              </a:spcBef>
              <a:buClrTx/>
              <a:buNone/>
            </a:pPr>
            <a:r>
              <a:rPr lang="fr-BE" sz="1600" b="1" i="0" kern="0" dirty="0">
                <a:solidFill>
                  <a:schemeClr val="bg1"/>
                </a:solidFill>
                <a:latin typeface="+mn-lt"/>
              </a:rPr>
              <a:t>STEP 3</a:t>
            </a:r>
          </a:p>
          <a:p>
            <a:pPr marL="0" lvl="0" indent="0" algn="ctr" defTabSz="966788" eaLnBrk="0" hangingPunct="0">
              <a:spcBef>
                <a:spcPct val="0"/>
              </a:spcBef>
              <a:buClrTx/>
              <a:buNone/>
            </a:pPr>
            <a:r>
              <a:rPr lang="en-GB" sz="1600" i="0" kern="0" dirty="0">
                <a:solidFill>
                  <a:schemeClr val="bg1"/>
                </a:solidFill>
                <a:latin typeface="+mn-lt"/>
              </a:rPr>
              <a:t>Identify opportunities &amp; anticipate inputs and action</a:t>
            </a:r>
          </a:p>
        </p:txBody>
      </p:sp>
      <p:sp>
        <p:nvSpPr>
          <p:cNvPr id="23" name="Espace réservé du contenu 2">
            <a:extLst>
              <a:ext uri="{FF2B5EF4-FFF2-40B4-BE49-F238E27FC236}">
                <a16:creationId xmlns:a16="http://schemas.microsoft.com/office/drawing/2014/main" id="{2F76883F-F83C-4A7B-AE8C-90475F9A87CE}"/>
              </a:ext>
            </a:extLst>
          </p:cNvPr>
          <p:cNvSpPr txBox="1">
            <a:spLocks/>
          </p:cNvSpPr>
          <p:nvPr/>
        </p:nvSpPr>
        <p:spPr bwMode="auto">
          <a:xfrm>
            <a:off x="6891053" y="2420888"/>
            <a:ext cx="1980000" cy="1080000"/>
          </a:xfrm>
          <a:prstGeom prst="rect">
            <a:avLst/>
          </a:prstGeom>
          <a:noFill/>
          <a:ln w="12700">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indent="0" algn="ctr" defTabSz="966788" eaLnBrk="0" hangingPunct="0">
              <a:spcBef>
                <a:spcPts val="0"/>
              </a:spcBef>
              <a:buClrTx/>
              <a:buNone/>
            </a:pPr>
            <a:r>
              <a:rPr lang="fr-BE" sz="1600" b="1" i="0" kern="0" dirty="0">
                <a:solidFill>
                  <a:schemeClr val="bg1"/>
                </a:solidFill>
                <a:latin typeface="+mn-lt"/>
              </a:rPr>
              <a:t>STEP 4 </a:t>
            </a:r>
          </a:p>
          <a:p>
            <a:pPr marL="0" indent="0" algn="ctr" defTabSz="966788" eaLnBrk="0" hangingPunct="0">
              <a:spcBef>
                <a:spcPct val="0"/>
              </a:spcBef>
              <a:buClrTx/>
              <a:buNone/>
            </a:pPr>
            <a:r>
              <a:rPr lang="en-GB" sz="1600" i="0" kern="0" dirty="0">
                <a:solidFill>
                  <a:schemeClr val="bg1"/>
                </a:solidFill>
                <a:latin typeface="+mn-lt"/>
              </a:rPr>
              <a:t>Facilitate and engage in  strategic policy dialogue</a:t>
            </a:r>
          </a:p>
        </p:txBody>
      </p:sp>
      <p:sp>
        <p:nvSpPr>
          <p:cNvPr id="24" name="Rectangle 10">
            <a:extLst>
              <a:ext uri="{FF2B5EF4-FFF2-40B4-BE49-F238E27FC236}">
                <a16:creationId xmlns:a16="http://schemas.microsoft.com/office/drawing/2014/main" id="{2C7EA8AF-67F6-45C9-9A1F-D02103B0DF17}"/>
              </a:ext>
            </a:extLst>
          </p:cNvPr>
          <p:cNvSpPr>
            <a:spLocks noChangeArrowheads="1"/>
          </p:cNvSpPr>
          <p:nvPr/>
        </p:nvSpPr>
        <p:spPr bwMode="auto">
          <a:xfrm>
            <a:off x="1616704" y="5926110"/>
            <a:ext cx="5910592" cy="4616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bg1"/>
              </a:buClr>
              <a:buChar char="•"/>
              <a:defRPr sz="2400" i="1">
                <a:solidFill>
                  <a:srgbClr val="0F5494"/>
                </a:solidFill>
                <a:latin typeface="Verdana" charset="0"/>
                <a:ea typeface="ＭＳ Ｐゴシック" charset="-128"/>
              </a:defRPr>
            </a:lvl1pPr>
            <a:lvl2pPr marL="742950" indent="-285750">
              <a:spcBef>
                <a:spcPct val="20000"/>
              </a:spcBef>
              <a:buClr>
                <a:srgbClr val="009FBA"/>
              </a:buClr>
              <a:buChar char="•"/>
              <a:defRPr sz="2000" b="1">
                <a:solidFill>
                  <a:srgbClr val="0F5494"/>
                </a:solidFill>
                <a:latin typeface="Verdana" charset="0"/>
                <a:ea typeface="ＭＳ Ｐゴシック" charset="-128"/>
              </a:defRPr>
            </a:lvl2pPr>
            <a:lvl3pPr marL="1143000" indent="-228600">
              <a:spcBef>
                <a:spcPct val="20000"/>
              </a:spcBef>
              <a:buChar char="•"/>
              <a:defRPr sz="1400">
                <a:solidFill>
                  <a:srgbClr val="0F5494"/>
                </a:solidFill>
                <a:latin typeface="Verdana" charset="0"/>
                <a:ea typeface="ＭＳ Ｐゴシック" charset="-128"/>
              </a:defRPr>
            </a:lvl3pPr>
            <a:lvl4pPr marL="1600200" indent="-228600">
              <a:spcBef>
                <a:spcPct val="20000"/>
              </a:spcBef>
              <a:buChar char="–"/>
              <a:defRPr sz="2000">
                <a:solidFill>
                  <a:schemeClr val="tx1"/>
                </a:solidFill>
                <a:latin typeface="Arial" charset="0"/>
                <a:ea typeface="ＭＳ Ｐゴシック" charset="-128"/>
              </a:defRPr>
            </a:lvl4pPr>
            <a:lvl5pPr marL="2057400" indent="-228600">
              <a:spcBef>
                <a:spcPct val="20000"/>
              </a:spcBef>
              <a:buChar char="»"/>
              <a:defRPr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sz="2000">
                <a:solidFill>
                  <a:schemeClr val="tx1"/>
                </a:solidFill>
                <a:latin typeface="Arial" charset="0"/>
                <a:ea typeface="ＭＳ Ｐゴシック" charset="-128"/>
              </a:defRPr>
            </a:lvl9pPr>
          </a:lstStyle>
          <a:p>
            <a:pPr algn="ctr">
              <a:spcBef>
                <a:spcPct val="0"/>
              </a:spcBef>
              <a:buClrTx/>
              <a:buNone/>
            </a:pPr>
            <a:r>
              <a:rPr lang="en-GB" altLang="x-none" b="1" i="0" cap="all" dirty="0">
                <a:solidFill>
                  <a:srgbClr val="C00000"/>
                </a:solidFill>
                <a:latin typeface="+mn-lt"/>
              </a:rPr>
              <a:t>PEOPLE  -  PROBLEM  -  PROCESS</a:t>
            </a:r>
          </a:p>
        </p:txBody>
      </p:sp>
    </p:spTree>
    <p:extLst>
      <p:ext uri="{BB962C8B-B14F-4D97-AF65-F5344CB8AC3E}">
        <p14:creationId xmlns:p14="http://schemas.microsoft.com/office/powerpoint/2010/main" val="8852527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9"/>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8"/>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7"/>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8"/>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5"/>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7"/>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2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6"/>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14"/>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19"/>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23"/>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animBg="1"/>
      <p:bldP spid="26" grpId="0" animBg="1"/>
      <p:bldP spid="27" grpId="0" animBg="1"/>
      <p:bldP spid="6" grpId="0" animBg="1"/>
      <p:bldP spid="8" grpId="0" animBg="1"/>
      <p:bldP spid="9" grpId="0" animBg="1"/>
      <p:bldP spid="11" grpId="0" animBg="1"/>
      <p:bldP spid="12" grpId="0" animBg="1"/>
      <p:bldP spid="13" grpId="0" animBg="1"/>
      <p:bldP spid="14" grpId="0" animBg="1"/>
      <p:bldP spid="15" grpId="0" animBg="1"/>
      <p:bldP spid="16" grpId="0"/>
      <p:bldP spid="17" grpId="0"/>
      <p:bldP spid="18" grpId="0"/>
      <p:bldP spid="19" grpId="0"/>
      <p:bldP spid="20" grpId="0"/>
      <p:bldP spid="21" grpId="0"/>
      <p:bldP spid="22" grpId="0"/>
      <p:bldP spid="23" grpId="0"/>
      <p:bldP spid="2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1052736"/>
            <a:ext cx="8460000" cy="773278"/>
          </a:xfrm>
        </p:spPr>
        <p:txBody>
          <a:bodyPr/>
          <a:lstStyle/>
          <a:p>
            <a:pPr marL="0" eaLnBrk="0" hangingPunct="0">
              <a:defRPr/>
            </a:pPr>
            <a:r>
              <a:rPr lang="nl-NL" sz="2400" cap="all" dirty="0">
                <a:solidFill>
                  <a:srgbClr val="004494"/>
                </a:solidFill>
                <a:latin typeface="+mn-lt"/>
              </a:rPr>
              <a:t>Evaluation policy </a:t>
            </a:r>
            <a:br>
              <a:rPr lang="nl-NL" sz="2400" cap="all" dirty="0">
                <a:solidFill>
                  <a:srgbClr val="004494"/>
                </a:solidFill>
                <a:latin typeface="+mn-lt"/>
              </a:rPr>
            </a:br>
            <a:r>
              <a:rPr lang="nl-NL" sz="2400" cap="all" dirty="0" err="1">
                <a:solidFill>
                  <a:srgbClr val="004494"/>
                </a:solidFill>
                <a:latin typeface="+mn-lt"/>
              </a:rPr>
              <a:t>dialogue</a:t>
            </a:r>
            <a:r>
              <a:rPr lang="nl-NL" sz="2400" cap="all" dirty="0">
                <a:solidFill>
                  <a:srgbClr val="004494"/>
                </a:solidFill>
                <a:latin typeface="+mn-lt"/>
              </a:rPr>
              <a:t> </a:t>
            </a:r>
            <a:r>
              <a:rPr lang="nl-NL" sz="2400" b="0" cap="all" dirty="0">
                <a:solidFill>
                  <a:srgbClr val="004494"/>
                </a:solidFill>
                <a:latin typeface="+mn-lt"/>
              </a:rPr>
              <a:t>(Annex 13)</a:t>
            </a:r>
            <a:endParaRPr lang="fr-BE" sz="2400" b="0" cap="all" dirty="0">
              <a:solidFill>
                <a:srgbClr val="004494"/>
              </a:solidFill>
              <a:latin typeface="+mn-lt"/>
            </a:endParaRPr>
          </a:p>
        </p:txBody>
      </p:sp>
      <p:sp>
        <p:nvSpPr>
          <p:cNvPr id="10" name="Espace réservé du numéro de diapositive 9">
            <a:extLst>
              <a:ext uri="{FF2B5EF4-FFF2-40B4-BE49-F238E27FC236}">
                <a16:creationId xmlns:a16="http://schemas.microsoft.com/office/drawing/2014/main" id="{0F145ABD-FA89-4BDB-A080-61057BC50B94}"/>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11</a:t>
            </a:fld>
            <a:endParaRPr lang="fr-BE" sz="1100" b="1">
              <a:solidFill>
                <a:schemeClr val="bg1"/>
              </a:solidFill>
              <a:latin typeface="+mn-lt"/>
            </a:endParaRPr>
          </a:p>
        </p:txBody>
      </p:sp>
      <p:sp>
        <p:nvSpPr>
          <p:cNvPr id="7" name="Rectangle 3">
            <a:extLst>
              <a:ext uri="{FF2B5EF4-FFF2-40B4-BE49-F238E27FC236}">
                <a16:creationId xmlns:a16="http://schemas.microsoft.com/office/drawing/2014/main" id="{747C01FB-520C-4743-93FE-685A2847643C}"/>
              </a:ext>
            </a:extLst>
          </p:cNvPr>
          <p:cNvSpPr txBox="1">
            <a:spLocks noChangeArrowheads="1"/>
          </p:cNvSpPr>
          <p:nvPr/>
        </p:nvSpPr>
        <p:spPr bwMode="auto">
          <a:xfrm>
            <a:off x="341745" y="2276450"/>
            <a:ext cx="8460000" cy="439291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mn-lt"/>
              </a:defRPr>
            </a:lvl2pPr>
            <a:lvl3pPr marL="1143000" indent="-228600" algn="l" rtl="0" fontAlgn="base">
              <a:spcBef>
                <a:spcPct val="20000"/>
              </a:spcBef>
              <a:spcAft>
                <a:spcPct val="0"/>
              </a:spcAft>
              <a:defRPr sz="1400">
                <a:solidFill>
                  <a:srgbClr val="0F5494"/>
                </a:solidFill>
                <a:latin typeface="+mn-lt"/>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355600" lvl="1" indent="-355600">
              <a:spcBef>
                <a:spcPts val="1800"/>
              </a:spcBef>
              <a:spcAft>
                <a:spcPts val="1800"/>
              </a:spcAft>
              <a:buClr>
                <a:srgbClr val="004494"/>
              </a:buClr>
              <a:buFont typeface="Verdana" panose="020B0604030504040204" pitchFamily="34" charset="0"/>
              <a:buChar char="&gt;"/>
              <a:defRPr/>
            </a:pPr>
            <a:r>
              <a:rPr lang="nl-NL" sz="2400" dirty="0">
                <a:solidFill>
                  <a:srgbClr val="004494"/>
                </a:solidFill>
              </a:rPr>
              <a:t>Keep </a:t>
            </a:r>
            <a:r>
              <a:rPr lang="nl-NL" sz="2400" b="0" dirty="0">
                <a:solidFill>
                  <a:srgbClr val="004494"/>
                </a:solidFill>
              </a:rPr>
              <a:t>(a minimum) </a:t>
            </a:r>
            <a:r>
              <a:rPr lang="nl-NL" sz="2400" dirty="0">
                <a:solidFill>
                  <a:srgbClr val="004494"/>
                </a:solidFill>
              </a:rPr>
              <a:t>record of </a:t>
            </a:r>
            <a:r>
              <a:rPr lang="nl-NL" sz="2400" dirty="0" err="1">
                <a:solidFill>
                  <a:srgbClr val="004494"/>
                </a:solidFill>
              </a:rPr>
              <a:t>the</a:t>
            </a:r>
            <a:r>
              <a:rPr lang="nl-NL" sz="2400" dirty="0">
                <a:solidFill>
                  <a:srgbClr val="004494"/>
                </a:solidFill>
              </a:rPr>
              <a:t> </a:t>
            </a:r>
            <a:r>
              <a:rPr lang="nl-NL" sz="2400" dirty="0" err="1">
                <a:solidFill>
                  <a:srgbClr val="004494"/>
                </a:solidFill>
              </a:rPr>
              <a:t>key</a:t>
            </a:r>
            <a:r>
              <a:rPr lang="nl-NL" sz="2400" dirty="0">
                <a:solidFill>
                  <a:srgbClr val="004494"/>
                </a:solidFill>
              </a:rPr>
              <a:t> </a:t>
            </a:r>
            <a:r>
              <a:rPr lang="nl-NL" sz="2400" dirty="0" err="1">
                <a:solidFill>
                  <a:srgbClr val="004494"/>
                </a:solidFill>
              </a:rPr>
              <a:t>dialogue</a:t>
            </a:r>
            <a:r>
              <a:rPr lang="nl-NL" sz="2400" dirty="0">
                <a:solidFill>
                  <a:srgbClr val="004494"/>
                </a:solidFill>
              </a:rPr>
              <a:t> meetings </a:t>
            </a:r>
            <a:r>
              <a:rPr lang="nl-NL" sz="2400" dirty="0" err="1">
                <a:solidFill>
                  <a:srgbClr val="004494"/>
                </a:solidFill>
              </a:rPr>
              <a:t>and</a:t>
            </a:r>
            <a:r>
              <a:rPr lang="nl-NL" sz="2400" dirty="0">
                <a:solidFill>
                  <a:srgbClr val="004494"/>
                </a:solidFill>
              </a:rPr>
              <a:t> </a:t>
            </a:r>
            <a:r>
              <a:rPr lang="nl-NL" sz="2400" dirty="0" err="1">
                <a:solidFill>
                  <a:srgbClr val="004494"/>
                </a:solidFill>
              </a:rPr>
              <a:t>correspondence</a:t>
            </a:r>
            <a:r>
              <a:rPr lang="nl-NL" sz="2400" dirty="0">
                <a:solidFill>
                  <a:srgbClr val="004494"/>
                </a:solidFill>
              </a:rPr>
              <a:t>. </a:t>
            </a:r>
          </a:p>
          <a:p>
            <a:pPr marL="355600" lvl="1" indent="-355600">
              <a:spcBef>
                <a:spcPts val="1800"/>
              </a:spcBef>
              <a:spcAft>
                <a:spcPts val="1800"/>
              </a:spcAft>
              <a:buClr>
                <a:srgbClr val="004494"/>
              </a:buClr>
              <a:buFont typeface="Verdana" panose="020B0604030504040204" pitchFamily="34" charset="0"/>
              <a:buChar char="&gt;"/>
              <a:defRPr/>
            </a:pPr>
            <a:r>
              <a:rPr lang="nl-NL" sz="2400" dirty="0">
                <a:solidFill>
                  <a:srgbClr val="004494"/>
                </a:solidFill>
              </a:rPr>
              <a:t>Update </a:t>
            </a:r>
            <a:r>
              <a:rPr lang="nl-NL" sz="2400" dirty="0" err="1">
                <a:solidFill>
                  <a:srgbClr val="004494"/>
                </a:solidFill>
              </a:rPr>
              <a:t>continuously</a:t>
            </a:r>
            <a:r>
              <a:rPr lang="nl-NL" sz="2400" dirty="0">
                <a:solidFill>
                  <a:srgbClr val="004494"/>
                </a:solidFill>
              </a:rPr>
              <a:t> </a:t>
            </a:r>
            <a:r>
              <a:rPr lang="nl-NL" sz="2400" dirty="0" err="1">
                <a:solidFill>
                  <a:srgbClr val="004494"/>
                </a:solidFill>
              </a:rPr>
              <a:t>the</a:t>
            </a:r>
            <a:r>
              <a:rPr lang="nl-NL" sz="2400" dirty="0">
                <a:solidFill>
                  <a:srgbClr val="004494"/>
                </a:solidFill>
              </a:rPr>
              <a:t> </a:t>
            </a:r>
            <a:r>
              <a:rPr lang="nl-NL" sz="2400" dirty="0" err="1">
                <a:solidFill>
                  <a:srgbClr val="004494"/>
                </a:solidFill>
              </a:rPr>
              <a:t>dialogue</a:t>
            </a:r>
            <a:r>
              <a:rPr lang="nl-NL" sz="2400" dirty="0">
                <a:solidFill>
                  <a:srgbClr val="004494"/>
                </a:solidFill>
              </a:rPr>
              <a:t> plan </a:t>
            </a:r>
            <a:r>
              <a:rPr lang="nl-NL" sz="2400" b="0" dirty="0">
                <a:solidFill>
                  <a:srgbClr val="004494"/>
                </a:solidFill>
              </a:rPr>
              <a:t>(rolling policy </a:t>
            </a:r>
            <a:r>
              <a:rPr lang="nl-NL" sz="2400" b="0" dirty="0" err="1">
                <a:solidFill>
                  <a:srgbClr val="004494"/>
                </a:solidFill>
              </a:rPr>
              <a:t>dialogue</a:t>
            </a:r>
            <a:r>
              <a:rPr lang="nl-NL" sz="2400" b="0" dirty="0">
                <a:solidFill>
                  <a:srgbClr val="004494"/>
                </a:solidFill>
              </a:rPr>
              <a:t> matrix). </a:t>
            </a:r>
          </a:p>
          <a:p>
            <a:pPr marL="355600" lvl="1" indent="-355600">
              <a:spcBef>
                <a:spcPts val="1800"/>
              </a:spcBef>
              <a:spcAft>
                <a:spcPts val="1800"/>
              </a:spcAft>
              <a:buClr>
                <a:srgbClr val="004494"/>
              </a:buClr>
              <a:buFont typeface="Verdana" panose="020B0604030504040204" pitchFamily="34" charset="0"/>
              <a:buChar char="&gt;"/>
              <a:defRPr/>
            </a:pPr>
            <a:r>
              <a:rPr lang="nl-NL" sz="2400" dirty="0">
                <a:solidFill>
                  <a:srgbClr val="004494"/>
                </a:solidFill>
              </a:rPr>
              <a:t>Issue a brief </a:t>
            </a:r>
            <a:r>
              <a:rPr lang="nl-NL" sz="2400" dirty="0" err="1">
                <a:solidFill>
                  <a:srgbClr val="004494"/>
                </a:solidFill>
              </a:rPr>
              <a:t>progress</a:t>
            </a:r>
            <a:r>
              <a:rPr lang="nl-NL" sz="2400" dirty="0">
                <a:solidFill>
                  <a:srgbClr val="004494"/>
                </a:solidFill>
              </a:rPr>
              <a:t> report on policy </a:t>
            </a:r>
            <a:r>
              <a:rPr lang="nl-NL" sz="2400" dirty="0" err="1">
                <a:solidFill>
                  <a:srgbClr val="004494"/>
                </a:solidFill>
              </a:rPr>
              <a:t>dialogue</a:t>
            </a:r>
            <a:r>
              <a:rPr lang="nl-NL" sz="2400" dirty="0">
                <a:solidFill>
                  <a:srgbClr val="004494"/>
                </a:solidFill>
              </a:rPr>
              <a:t> </a:t>
            </a:r>
            <a:r>
              <a:rPr lang="nl-NL" sz="2400" dirty="0" err="1">
                <a:solidFill>
                  <a:srgbClr val="004494"/>
                </a:solidFill>
              </a:rPr>
              <a:t>objectives</a:t>
            </a:r>
            <a:r>
              <a:rPr lang="nl-NL" sz="2400" dirty="0">
                <a:solidFill>
                  <a:srgbClr val="004494"/>
                </a:solidFill>
              </a:rPr>
              <a:t> </a:t>
            </a:r>
            <a:r>
              <a:rPr lang="nl-NL" sz="2400" b="0" dirty="0">
                <a:solidFill>
                  <a:srgbClr val="004494"/>
                </a:solidFill>
              </a:rPr>
              <a:t>in </a:t>
            </a:r>
            <a:r>
              <a:rPr lang="nl-NL" sz="2400" b="0" dirty="0" err="1">
                <a:solidFill>
                  <a:srgbClr val="004494"/>
                </a:solidFill>
              </a:rPr>
              <a:t>the</a:t>
            </a:r>
            <a:r>
              <a:rPr lang="nl-NL" sz="2400" b="0" dirty="0">
                <a:solidFill>
                  <a:srgbClr val="004494"/>
                </a:solidFill>
              </a:rPr>
              <a:t> </a:t>
            </a:r>
            <a:r>
              <a:rPr lang="nl-NL" sz="2400" b="0" dirty="0" err="1">
                <a:solidFill>
                  <a:srgbClr val="004494"/>
                </a:solidFill>
              </a:rPr>
              <a:t>disbursement</a:t>
            </a:r>
            <a:r>
              <a:rPr lang="nl-NL" sz="2400" b="0" dirty="0">
                <a:solidFill>
                  <a:srgbClr val="004494"/>
                </a:solidFill>
              </a:rPr>
              <a:t> transmission </a:t>
            </a:r>
            <a:r>
              <a:rPr lang="nl-NL" sz="2400" b="0" dirty="0" err="1">
                <a:solidFill>
                  <a:srgbClr val="004494"/>
                </a:solidFill>
              </a:rPr>
              <a:t>note</a:t>
            </a:r>
            <a:r>
              <a:rPr lang="nl-NL" sz="2400" b="0" dirty="0">
                <a:solidFill>
                  <a:srgbClr val="004494"/>
                </a:solidFill>
              </a:rPr>
              <a:t>. </a:t>
            </a:r>
          </a:p>
        </p:txBody>
      </p:sp>
    </p:spTree>
    <p:extLst>
      <p:ext uri="{BB962C8B-B14F-4D97-AF65-F5344CB8AC3E}">
        <p14:creationId xmlns:p14="http://schemas.microsoft.com/office/powerpoint/2010/main" val="752404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633D59D5-FDBC-4BB9-A7AE-938E12A70C4A}"/>
              </a:ext>
            </a:extLst>
          </p:cNvPr>
          <p:cNvSpPr>
            <a:spLocks noGrp="1" noChangeArrowheads="1"/>
          </p:cNvSpPr>
          <p:nvPr>
            <p:ph type="subTitle" idx="1"/>
          </p:nvPr>
        </p:nvSpPr>
        <p:spPr>
          <a:xfrm>
            <a:off x="305594" y="2636912"/>
            <a:ext cx="8532812" cy="2305050"/>
          </a:xfrm>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p>
            <a:pPr algn="ctr">
              <a:defRPr/>
            </a:pPr>
            <a:r>
              <a:rPr lang="en-GB" sz="3600" dirty="0"/>
              <a:t>Thank you </a:t>
            </a:r>
            <a:br>
              <a:rPr lang="en-GB" sz="3600" dirty="0"/>
            </a:br>
            <a:r>
              <a:rPr lang="en-GB" sz="3600" dirty="0"/>
              <a:t>for your </a:t>
            </a:r>
            <a:r>
              <a:rPr lang="fr-BE" sz="3600" dirty="0"/>
              <a:t>attention</a:t>
            </a:r>
          </a:p>
          <a:p>
            <a:pPr algn="ctr" eaLnBrk="1" hangingPunct="1">
              <a:defRPr/>
            </a:pPr>
            <a:endParaRPr lang="fr-BE" sz="3600" dirty="0"/>
          </a:p>
        </p:txBody>
      </p:sp>
    </p:spTree>
    <p:extLst>
      <p:ext uri="{BB962C8B-B14F-4D97-AF65-F5344CB8AC3E}">
        <p14:creationId xmlns:p14="http://schemas.microsoft.com/office/powerpoint/2010/main" val="14714490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a:endParaRPr kumimoji="0" lang="fr-BE" sz="1200" b="0" i="0" u="none" strike="noStrike" cap="none" normalizeH="0" baseline="0" dirty="0">
              <a:ln>
                <a:noFill/>
              </a:ln>
              <a:solidFill>
                <a:srgbClr val="2D9E48"/>
              </a:solidFill>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1215562"/>
            <a:ext cx="8460000" cy="773278"/>
          </a:xfrm>
        </p:spPr>
        <p:txBody>
          <a:bodyPr/>
          <a:lstStyle/>
          <a:p>
            <a:pPr marL="0"/>
            <a:r>
              <a:rPr lang="en-GB" sz="2400" cap="all" dirty="0">
                <a:solidFill>
                  <a:srgbClr val="004494"/>
                </a:solidFill>
                <a:latin typeface="+mn-lt"/>
              </a:rPr>
              <a:t>The principal-agent </a:t>
            </a:r>
            <a:br>
              <a:rPr lang="en-GB" sz="2400" cap="all" dirty="0">
                <a:solidFill>
                  <a:srgbClr val="004494"/>
                </a:solidFill>
                <a:latin typeface="+mn-lt"/>
              </a:rPr>
            </a:br>
            <a:r>
              <a:rPr lang="en-GB" sz="2400" cap="all" dirty="0">
                <a:solidFill>
                  <a:srgbClr val="004494"/>
                </a:solidFill>
                <a:latin typeface="+mn-lt"/>
              </a:rPr>
              <a:t>relationship</a:t>
            </a:r>
            <a:r>
              <a:rPr lang="fr-BE" sz="2400" cap="all" dirty="0">
                <a:solidFill>
                  <a:srgbClr val="004494"/>
                </a:solidFill>
                <a:latin typeface="+mn-lt"/>
              </a:rPr>
              <a:t> </a:t>
            </a:r>
          </a:p>
        </p:txBody>
      </p:sp>
      <p:sp>
        <p:nvSpPr>
          <p:cNvPr id="10" name="Espace réservé du numéro de diapositive 9">
            <a:extLst>
              <a:ext uri="{FF2B5EF4-FFF2-40B4-BE49-F238E27FC236}">
                <a16:creationId xmlns:a16="http://schemas.microsoft.com/office/drawing/2014/main" id="{0F145ABD-FA89-4BDB-A080-61057BC50B94}"/>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2</a:t>
            </a:fld>
            <a:endParaRPr lang="fr-BE" sz="1100" b="1" dirty="0">
              <a:solidFill>
                <a:schemeClr val="bg1"/>
              </a:solidFill>
              <a:latin typeface="+mn-lt"/>
            </a:endParaRPr>
          </a:p>
        </p:txBody>
      </p:sp>
      <p:sp>
        <p:nvSpPr>
          <p:cNvPr id="14" name="Triangle isocèle 13">
            <a:extLst>
              <a:ext uri="{FF2B5EF4-FFF2-40B4-BE49-F238E27FC236}">
                <a16:creationId xmlns:a16="http://schemas.microsoft.com/office/drawing/2014/main" id="{3D684153-A118-41EF-88E5-839581ED70FF}"/>
              </a:ext>
            </a:extLst>
          </p:cNvPr>
          <p:cNvSpPr/>
          <p:nvPr/>
        </p:nvSpPr>
        <p:spPr bwMode="auto">
          <a:xfrm rot="16200000" flipV="1">
            <a:off x="2889541" y="3309564"/>
            <a:ext cx="1080000" cy="402329"/>
          </a:xfrm>
          <a:prstGeom prst="triangle">
            <a:avLst/>
          </a:prstGeom>
          <a:solidFill>
            <a:srgbClr val="0F5494"/>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dirty="0">
              <a:ln>
                <a:noFill/>
              </a:ln>
              <a:solidFill>
                <a:srgbClr val="0F5494"/>
              </a:solidFill>
              <a:effectLst/>
              <a:latin typeface="+mn-lt"/>
            </a:endParaRPr>
          </a:p>
        </p:txBody>
      </p:sp>
      <p:sp>
        <p:nvSpPr>
          <p:cNvPr id="16" name="Flèche : pentagone 15">
            <a:extLst>
              <a:ext uri="{FF2B5EF4-FFF2-40B4-BE49-F238E27FC236}">
                <a16:creationId xmlns:a16="http://schemas.microsoft.com/office/drawing/2014/main" id="{60B1331B-F552-47CE-A72A-948FC4416AB8}"/>
              </a:ext>
            </a:extLst>
          </p:cNvPr>
          <p:cNvSpPr/>
          <p:nvPr/>
        </p:nvSpPr>
        <p:spPr bwMode="auto">
          <a:xfrm rot="16200000">
            <a:off x="24733" y="2287932"/>
            <a:ext cx="1908000" cy="1620000"/>
          </a:xfrm>
          <a:prstGeom prst="homePlate">
            <a:avLst/>
          </a:prstGeom>
          <a:solidFill>
            <a:srgbClr val="2D9E48"/>
          </a:solidFill>
          <a:ln w="9525" cap="flat" cmpd="sng" algn="ctr">
            <a:solidFill>
              <a:srgbClr val="2D9E48"/>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1" i="0" u="none" strike="noStrike" cap="none" normalizeH="0" baseline="0" dirty="0">
              <a:ln>
                <a:noFill/>
              </a:ln>
              <a:solidFill>
                <a:srgbClr val="0F5494"/>
              </a:solidFill>
              <a:effectLst/>
              <a:latin typeface="+mn-lt"/>
            </a:endParaRPr>
          </a:p>
        </p:txBody>
      </p:sp>
      <p:sp>
        <p:nvSpPr>
          <p:cNvPr id="17" name="Rectangle 16">
            <a:extLst>
              <a:ext uri="{FF2B5EF4-FFF2-40B4-BE49-F238E27FC236}">
                <a16:creationId xmlns:a16="http://schemas.microsoft.com/office/drawing/2014/main" id="{CEEB9E99-309A-4A66-ABBE-6B4C00588ABB}"/>
              </a:ext>
            </a:extLst>
          </p:cNvPr>
          <p:cNvSpPr/>
          <p:nvPr/>
        </p:nvSpPr>
        <p:spPr bwMode="auto">
          <a:xfrm>
            <a:off x="1932377" y="2970728"/>
            <a:ext cx="1476000" cy="1080000"/>
          </a:xfrm>
          <a:prstGeom prst="rect">
            <a:avLst/>
          </a:prstGeom>
          <a:solidFill>
            <a:srgbClr val="0F5494"/>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dirty="0">
              <a:ln>
                <a:noFill/>
              </a:ln>
              <a:solidFill>
                <a:srgbClr val="0F5494"/>
              </a:solidFill>
              <a:effectLst/>
              <a:latin typeface="+mn-lt"/>
            </a:endParaRPr>
          </a:p>
        </p:txBody>
      </p:sp>
      <p:sp>
        <p:nvSpPr>
          <p:cNvPr id="18" name="Espace réservé du contenu 2">
            <a:extLst>
              <a:ext uri="{FF2B5EF4-FFF2-40B4-BE49-F238E27FC236}">
                <a16:creationId xmlns:a16="http://schemas.microsoft.com/office/drawing/2014/main" id="{4AF3DACB-D89A-4ABE-84D9-DE978AB79995}"/>
              </a:ext>
            </a:extLst>
          </p:cNvPr>
          <p:cNvSpPr txBox="1">
            <a:spLocks/>
          </p:cNvSpPr>
          <p:nvPr/>
        </p:nvSpPr>
        <p:spPr bwMode="auto">
          <a:xfrm>
            <a:off x="168732" y="3010198"/>
            <a:ext cx="1620000" cy="551584"/>
          </a:xfrm>
          <a:prstGeom prst="rect">
            <a:avLst/>
          </a:prstGeom>
          <a:noFill/>
          <a:ln w="12700">
            <a:noFill/>
            <a:miter lim="800000"/>
            <a:headEnd/>
            <a:tailEnd/>
          </a:ln>
          <a:effectLst/>
        </p:spPr>
        <p:txBody>
          <a:bodyPr vert="horz" wrap="square" lIns="91440" tIns="45720" rIns="91440" bIns="45720" numCol="1" anchor="ctr"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lvl="0" indent="0" algn="ctr">
              <a:spcBef>
                <a:spcPct val="0"/>
              </a:spcBef>
              <a:spcAft>
                <a:spcPts val="0"/>
              </a:spcAft>
              <a:buClrTx/>
              <a:buNone/>
              <a:defRPr/>
            </a:pPr>
            <a:r>
              <a:rPr lang="fr-BE" sz="1800" b="1" i="0" dirty="0">
                <a:solidFill>
                  <a:schemeClr val="bg1"/>
                </a:solidFill>
                <a:latin typeface="Verdana"/>
                <a:ea typeface="MS Mincho"/>
                <a:cs typeface="Arial"/>
              </a:rPr>
              <a:t>EU </a:t>
            </a:r>
            <a:endParaRPr lang="fr-BE" sz="1800" i="0" dirty="0">
              <a:solidFill>
                <a:schemeClr val="bg1"/>
              </a:solidFill>
              <a:latin typeface="Verdana"/>
              <a:ea typeface="MS Mincho"/>
              <a:cs typeface="Arial"/>
            </a:endParaRPr>
          </a:p>
          <a:p>
            <a:pPr marL="0" lvl="0" indent="0" algn="ctr">
              <a:spcBef>
                <a:spcPct val="0"/>
              </a:spcBef>
              <a:spcAft>
                <a:spcPts val="0"/>
              </a:spcAft>
              <a:buClrTx/>
              <a:buNone/>
              <a:defRPr/>
            </a:pPr>
            <a:r>
              <a:rPr lang="fr-BE" sz="1800" i="0" dirty="0">
                <a:solidFill>
                  <a:schemeClr val="bg1"/>
                </a:solidFill>
                <a:latin typeface="Verdana"/>
                <a:ea typeface="MS Mincho"/>
                <a:cs typeface="Arial"/>
              </a:rPr>
              <a:t>(</a:t>
            </a:r>
            <a:r>
              <a:rPr lang="en-GB" sz="1800" i="0" dirty="0">
                <a:solidFill>
                  <a:schemeClr val="bg1"/>
                </a:solidFill>
                <a:latin typeface="Verdana"/>
                <a:ea typeface="MS Mincho"/>
                <a:cs typeface="Arial"/>
              </a:rPr>
              <a:t>or other </a:t>
            </a:r>
          </a:p>
          <a:p>
            <a:pPr marL="0" lvl="0" indent="0" algn="ctr">
              <a:spcBef>
                <a:spcPct val="0"/>
              </a:spcBef>
              <a:spcAft>
                <a:spcPts val="0"/>
              </a:spcAft>
              <a:buClrTx/>
              <a:buNone/>
              <a:defRPr/>
            </a:pPr>
            <a:r>
              <a:rPr lang="en-GB" sz="1800" i="0" dirty="0">
                <a:solidFill>
                  <a:schemeClr val="bg1"/>
                </a:solidFill>
                <a:latin typeface="Verdana"/>
                <a:ea typeface="MS Mincho"/>
                <a:cs typeface="Arial"/>
              </a:rPr>
              <a:t>donors</a:t>
            </a:r>
            <a:r>
              <a:rPr lang="fr-BE" sz="1800" i="0" dirty="0">
                <a:solidFill>
                  <a:schemeClr val="bg1"/>
                </a:solidFill>
                <a:latin typeface="Verdana"/>
                <a:ea typeface="MS Mincho"/>
                <a:cs typeface="Arial"/>
              </a:rPr>
              <a:t>)</a:t>
            </a:r>
          </a:p>
        </p:txBody>
      </p:sp>
      <p:sp>
        <p:nvSpPr>
          <p:cNvPr id="20" name="Flèche : pentagone 19">
            <a:extLst>
              <a:ext uri="{FF2B5EF4-FFF2-40B4-BE49-F238E27FC236}">
                <a16:creationId xmlns:a16="http://schemas.microsoft.com/office/drawing/2014/main" id="{E18165C1-0C8B-4669-BC4A-57AA917DCF67}"/>
              </a:ext>
            </a:extLst>
          </p:cNvPr>
          <p:cNvSpPr/>
          <p:nvPr/>
        </p:nvSpPr>
        <p:spPr bwMode="auto">
          <a:xfrm rot="16200000">
            <a:off x="3618000" y="2276856"/>
            <a:ext cx="1908000" cy="1620000"/>
          </a:xfrm>
          <a:prstGeom prst="homePlate">
            <a:avLst/>
          </a:prstGeom>
          <a:solidFill>
            <a:srgbClr val="1FACE0"/>
          </a:solidFill>
          <a:ln w="9525" cap="flat" cmpd="sng" algn="ctr">
            <a:solidFill>
              <a:srgbClr val="1FACE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1" i="0" u="none" strike="noStrike" cap="none" normalizeH="0" baseline="0" dirty="0">
              <a:ln>
                <a:noFill/>
              </a:ln>
              <a:solidFill>
                <a:srgbClr val="0F5494"/>
              </a:solidFill>
              <a:effectLst/>
              <a:latin typeface="+mn-lt"/>
            </a:endParaRPr>
          </a:p>
        </p:txBody>
      </p:sp>
      <p:sp>
        <p:nvSpPr>
          <p:cNvPr id="23" name="Flèche : pentagone 22">
            <a:extLst>
              <a:ext uri="{FF2B5EF4-FFF2-40B4-BE49-F238E27FC236}">
                <a16:creationId xmlns:a16="http://schemas.microsoft.com/office/drawing/2014/main" id="{CBD5140C-2C2A-4808-8511-0645D57FE431}"/>
              </a:ext>
            </a:extLst>
          </p:cNvPr>
          <p:cNvSpPr/>
          <p:nvPr/>
        </p:nvSpPr>
        <p:spPr bwMode="auto">
          <a:xfrm rot="16200000">
            <a:off x="7211267" y="2276856"/>
            <a:ext cx="1908000" cy="1620000"/>
          </a:xfrm>
          <a:prstGeom prst="homePlate">
            <a:avLst/>
          </a:prstGeom>
          <a:solidFill>
            <a:srgbClr val="F5823C"/>
          </a:solidFill>
          <a:ln w="9525" cap="flat" cmpd="sng" algn="ctr">
            <a:solidFill>
              <a:srgbClr val="F5823C"/>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1" i="0" u="none" strike="noStrike" cap="none" normalizeH="0" baseline="0" dirty="0">
              <a:ln>
                <a:noFill/>
              </a:ln>
              <a:solidFill>
                <a:srgbClr val="0F5494"/>
              </a:solidFill>
              <a:effectLst/>
              <a:latin typeface="+mn-lt"/>
            </a:endParaRPr>
          </a:p>
        </p:txBody>
      </p:sp>
      <p:sp>
        <p:nvSpPr>
          <p:cNvPr id="28" name="Espace réservé du contenu 2">
            <a:extLst>
              <a:ext uri="{FF2B5EF4-FFF2-40B4-BE49-F238E27FC236}">
                <a16:creationId xmlns:a16="http://schemas.microsoft.com/office/drawing/2014/main" id="{1C0230C8-CBF6-41ED-A713-E707ED353F5B}"/>
              </a:ext>
            </a:extLst>
          </p:cNvPr>
          <p:cNvSpPr txBox="1">
            <a:spLocks/>
          </p:cNvSpPr>
          <p:nvPr/>
        </p:nvSpPr>
        <p:spPr bwMode="auto">
          <a:xfrm>
            <a:off x="3762000" y="2863706"/>
            <a:ext cx="1620000" cy="846667"/>
          </a:xfrm>
          <a:prstGeom prst="rect">
            <a:avLst/>
          </a:prstGeom>
          <a:noFill/>
          <a:ln w="12700">
            <a:noFill/>
            <a:miter lim="800000"/>
            <a:headEnd/>
            <a:tailEnd/>
          </a:ln>
          <a:effectLst/>
        </p:spPr>
        <p:txBody>
          <a:bodyPr vert="horz" wrap="square" lIns="91440" tIns="45720" rIns="91440" bIns="45720" numCol="1" anchor="ctr"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lvl="0" indent="0" algn="ctr">
              <a:spcBef>
                <a:spcPct val="0"/>
              </a:spcBef>
              <a:buClrTx/>
              <a:buNone/>
              <a:defRPr/>
            </a:pPr>
            <a:r>
              <a:rPr lang="en-GB" sz="1800" b="1" i="0" dirty="0">
                <a:solidFill>
                  <a:schemeClr val="bg1"/>
                </a:solidFill>
                <a:latin typeface="Verdana"/>
                <a:ea typeface="MS Mincho"/>
                <a:cs typeface="Arial"/>
              </a:rPr>
              <a:t>Ministry </a:t>
            </a:r>
          </a:p>
          <a:p>
            <a:pPr marL="0" lvl="0" indent="0" algn="ctr">
              <a:spcBef>
                <a:spcPct val="0"/>
              </a:spcBef>
              <a:buClrTx/>
              <a:buNone/>
              <a:defRPr/>
            </a:pPr>
            <a:r>
              <a:rPr lang="en-GB" sz="1800" b="1" i="0" dirty="0">
                <a:solidFill>
                  <a:schemeClr val="bg1"/>
                </a:solidFill>
                <a:latin typeface="Verdana"/>
                <a:ea typeface="MS Mincho"/>
                <a:cs typeface="Arial"/>
              </a:rPr>
              <a:t>of</a:t>
            </a:r>
          </a:p>
          <a:p>
            <a:pPr marL="0" lvl="0" indent="0" algn="ctr">
              <a:spcBef>
                <a:spcPct val="0"/>
              </a:spcBef>
              <a:buClrTx/>
              <a:buNone/>
              <a:defRPr/>
            </a:pPr>
            <a:r>
              <a:rPr lang="en-GB" sz="1800" b="1" i="0" dirty="0">
                <a:solidFill>
                  <a:schemeClr val="bg1"/>
                </a:solidFill>
                <a:latin typeface="Verdana"/>
                <a:ea typeface="MS Mincho"/>
                <a:cs typeface="Arial"/>
              </a:rPr>
              <a:t>Finance</a:t>
            </a:r>
            <a:endParaRPr lang="fr-BE" sz="1800" b="1" i="0" dirty="0">
              <a:solidFill>
                <a:schemeClr val="bg1"/>
              </a:solidFill>
              <a:latin typeface="Verdana"/>
              <a:ea typeface="MS Mincho"/>
              <a:cs typeface="Arial"/>
            </a:endParaRPr>
          </a:p>
        </p:txBody>
      </p:sp>
      <p:sp>
        <p:nvSpPr>
          <p:cNvPr id="29" name="Espace réservé du contenu 2">
            <a:extLst>
              <a:ext uri="{FF2B5EF4-FFF2-40B4-BE49-F238E27FC236}">
                <a16:creationId xmlns:a16="http://schemas.microsoft.com/office/drawing/2014/main" id="{4C30191E-48B2-4F6B-B8D0-35BBED39CFD1}"/>
              </a:ext>
            </a:extLst>
          </p:cNvPr>
          <p:cNvSpPr txBox="1">
            <a:spLocks/>
          </p:cNvSpPr>
          <p:nvPr/>
        </p:nvSpPr>
        <p:spPr bwMode="auto">
          <a:xfrm>
            <a:off x="7355267" y="3006207"/>
            <a:ext cx="1620000" cy="561665"/>
          </a:xfrm>
          <a:prstGeom prst="rect">
            <a:avLst/>
          </a:prstGeom>
          <a:noFill/>
          <a:ln w="12700">
            <a:noFill/>
            <a:miter lim="800000"/>
            <a:headEnd/>
            <a:tailEnd/>
          </a:ln>
          <a:effectLst/>
        </p:spPr>
        <p:txBody>
          <a:bodyPr vert="horz" wrap="square" lIns="91440" tIns="45720" rIns="91440" bIns="45720" numCol="1" anchor="ctr"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lvl="0" indent="0" algn="ctr">
              <a:spcBef>
                <a:spcPct val="0"/>
              </a:spcBef>
              <a:buClrTx/>
              <a:buNone/>
              <a:defRPr/>
            </a:pPr>
            <a:r>
              <a:rPr lang="en-GB" sz="1800" b="1" i="0" dirty="0">
                <a:solidFill>
                  <a:schemeClr val="bg1"/>
                </a:solidFill>
                <a:latin typeface="Verdana"/>
                <a:ea typeface="MS Mincho"/>
                <a:cs typeface="Arial"/>
              </a:rPr>
              <a:t>Line </a:t>
            </a:r>
          </a:p>
          <a:p>
            <a:pPr marL="0" lvl="0" indent="0" algn="ctr">
              <a:spcBef>
                <a:spcPct val="0"/>
              </a:spcBef>
              <a:buClrTx/>
              <a:buNone/>
              <a:defRPr/>
            </a:pPr>
            <a:r>
              <a:rPr lang="en-GB" sz="1800" b="1" i="0" dirty="0">
                <a:solidFill>
                  <a:schemeClr val="bg1"/>
                </a:solidFill>
                <a:latin typeface="Verdana"/>
                <a:ea typeface="MS Mincho"/>
                <a:cs typeface="Arial"/>
              </a:rPr>
              <a:t>Ministries</a:t>
            </a:r>
          </a:p>
        </p:txBody>
      </p:sp>
      <p:sp>
        <p:nvSpPr>
          <p:cNvPr id="11" name="ZoneTexte 10">
            <a:extLst>
              <a:ext uri="{FF2B5EF4-FFF2-40B4-BE49-F238E27FC236}">
                <a16:creationId xmlns:a16="http://schemas.microsoft.com/office/drawing/2014/main" id="{F11FBA14-BB4F-42FA-B24A-3E66EF9AC616}"/>
              </a:ext>
            </a:extLst>
          </p:cNvPr>
          <p:cNvSpPr txBox="1"/>
          <p:nvPr/>
        </p:nvSpPr>
        <p:spPr>
          <a:xfrm>
            <a:off x="1907704" y="3053937"/>
            <a:ext cx="1476000" cy="913583"/>
          </a:xfrm>
          <a:prstGeom prst="rect">
            <a:avLst/>
          </a:prstGeom>
          <a:noFill/>
        </p:spPr>
        <p:txBody>
          <a:bodyPr wrap="square" rtlCol="0">
            <a:spAutoFit/>
          </a:bodyPr>
          <a:lstStyle/>
          <a:p>
            <a:pPr lvl="0" algn="ctr">
              <a:lnSpc>
                <a:spcPct val="115000"/>
              </a:lnSpc>
              <a:spcAft>
                <a:spcPts val="0"/>
              </a:spcAft>
              <a:defRPr/>
            </a:pPr>
            <a:r>
              <a:rPr lang="en-GB" sz="1600" dirty="0">
                <a:solidFill>
                  <a:srgbClr val="FFFFFF"/>
                </a:solidFill>
                <a:latin typeface="Verdana"/>
                <a:ea typeface="PMingLiU"/>
                <a:cs typeface="Arial"/>
              </a:rPr>
              <a:t>Funds</a:t>
            </a:r>
          </a:p>
          <a:p>
            <a:pPr lvl="0" algn="ctr">
              <a:lnSpc>
                <a:spcPct val="115000"/>
              </a:lnSpc>
              <a:spcAft>
                <a:spcPts val="0"/>
              </a:spcAft>
              <a:defRPr/>
            </a:pPr>
            <a:r>
              <a:rPr lang="en-GB" sz="1600" dirty="0">
                <a:solidFill>
                  <a:srgbClr val="FFFFFF"/>
                </a:solidFill>
                <a:latin typeface="Verdana"/>
                <a:ea typeface="PMingLiU"/>
                <a:cs typeface="Arial"/>
              </a:rPr>
              <a:t>Conditions</a:t>
            </a:r>
          </a:p>
          <a:p>
            <a:pPr lvl="0" algn="ctr">
              <a:lnSpc>
                <a:spcPct val="115000"/>
              </a:lnSpc>
              <a:spcAft>
                <a:spcPts val="0"/>
              </a:spcAft>
              <a:defRPr/>
            </a:pPr>
            <a:r>
              <a:rPr lang="en-GB" sz="1600" dirty="0">
                <a:solidFill>
                  <a:srgbClr val="FFFFFF"/>
                </a:solidFill>
                <a:latin typeface="Verdana"/>
                <a:ea typeface="PMingLiU"/>
                <a:cs typeface="Arial"/>
              </a:rPr>
              <a:t>Dialogue</a:t>
            </a:r>
          </a:p>
        </p:txBody>
      </p:sp>
      <p:sp>
        <p:nvSpPr>
          <p:cNvPr id="30" name="Triangle isocèle 29">
            <a:extLst>
              <a:ext uri="{FF2B5EF4-FFF2-40B4-BE49-F238E27FC236}">
                <a16:creationId xmlns:a16="http://schemas.microsoft.com/office/drawing/2014/main" id="{1EC6829E-FF29-4D6A-AE24-14138D89EC9D}"/>
              </a:ext>
            </a:extLst>
          </p:cNvPr>
          <p:cNvSpPr/>
          <p:nvPr/>
        </p:nvSpPr>
        <p:spPr bwMode="auto">
          <a:xfrm rot="16200000" flipV="1">
            <a:off x="6510567" y="3309564"/>
            <a:ext cx="1080000" cy="402329"/>
          </a:xfrm>
          <a:prstGeom prst="triangle">
            <a:avLst/>
          </a:prstGeom>
          <a:solidFill>
            <a:srgbClr val="0F5494"/>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dirty="0">
              <a:ln>
                <a:noFill/>
              </a:ln>
              <a:solidFill>
                <a:srgbClr val="0F5494"/>
              </a:solidFill>
              <a:effectLst/>
              <a:latin typeface="+mn-lt"/>
            </a:endParaRPr>
          </a:p>
        </p:txBody>
      </p:sp>
      <p:sp>
        <p:nvSpPr>
          <p:cNvPr id="31" name="Rectangle 30">
            <a:extLst>
              <a:ext uri="{FF2B5EF4-FFF2-40B4-BE49-F238E27FC236}">
                <a16:creationId xmlns:a16="http://schemas.microsoft.com/office/drawing/2014/main" id="{58A15AFA-6B02-40CE-8963-D0A92A056C00}"/>
              </a:ext>
            </a:extLst>
          </p:cNvPr>
          <p:cNvSpPr/>
          <p:nvPr/>
        </p:nvSpPr>
        <p:spPr bwMode="auto">
          <a:xfrm>
            <a:off x="5553403" y="2970728"/>
            <a:ext cx="1476000" cy="1080000"/>
          </a:xfrm>
          <a:prstGeom prst="rect">
            <a:avLst/>
          </a:prstGeom>
          <a:solidFill>
            <a:srgbClr val="0F5494"/>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dirty="0">
              <a:ln>
                <a:noFill/>
              </a:ln>
              <a:solidFill>
                <a:srgbClr val="0F5494"/>
              </a:solidFill>
              <a:effectLst/>
              <a:latin typeface="+mn-lt"/>
            </a:endParaRPr>
          </a:p>
        </p:txBody>
      </p:sp>
      <p:sp>
        <p:nvSpPr>
          <p:cNvPr id="32" name="ZoneTexte 31">
            <a:extLst>
              <a:ext uri="{FF2B5EF4-FFF2-40B4-BE49-F238E27FC236}">
                <a16:creationId xmlns:a16="http://schemas.microsoft.com/office/drawing/2014/main" id="{D72EA247-9577-4811-BD8F-03493B92749E}"/>
              </a:ext>
            </a:extLst>
          </p:cNvPr>
          <p:cNvSpPr txBox="1"/>
          <p:nvPr/>
        </p:nvSpPr>
        <p:spPr>
          <a:xfrm>
            <a:off x="5528730" y="3053937"/>
            <a:ext cx="1476000" cy="913583"/>
          </a:xfrm>
          <a:prstGeom prst="rect">
            <a:avLst/>
          </a:prstGeom>
          <a:noFill/>
        </p:spPr>
        <p:txBody>
          <a:bodyPr wrap="square" rtlCol="0">
            <a:spAutoFit/>
          </a:bodyPr>
          <a:lstStyle/>
          <a:p>
            <a:pPr lvl="0" algn="ctr">
              <a:lnSpc>
                <a:spcPct val="115000"/>
              </a:lnSpc>
              <a:spcAft>
                <a:spcPts val="0"/>
              </a:spcAft>
              <a:defRPr/>
            </a:pPr>
            <a:r>
              <a:rPr lang="en-GB" sz="1600" dirty="0">
                <a:solidFill>
                  <a:srgbClr val="FFFFFF"/>
                </a:solidFill>
                <a:latin typeface="Verdana"/>
                <a:ea typeface="PMingLiU"/>
                <a:cs typeface="Arial"/>
              </a:rPr>
              <a:t>Budget</a:t>
            </a:r>
          </a:p>
          <a:p>
            <a:pPr lvl="0" algn="ctr">
              <a:lnSpc>
                <a:spcPct val="115000"/>
              </a:lnSpc>
              <a:spcAft>
                <a:spcPts val="0"/>
              </a:spcAft>
              <a:defRPr/>
            </a:pPr>
            <a:r>
              <a:rPr lang="en-GB" sz="1600" dirty="0">
                <a:solidFill>
                  <a:srgbClr val="FFFFFF"/>
                </a:solidFill>
                <a:latin typeface="Verdana"/>
                <a:ea typeface="PMingLiU"/>
                <a:cs typeface="Arial"/>
              </a:rPr>
              <a:t>Negotiation</a:t>
            </a:r>
          </a:p>
          <a:p>
            <a:pPr lvl="0" algn="ctr">
              <a:lnSpc>
                <a:spcPct val="115000"/>
              </a:lnSpc>
              <a:spcAft>
                <a:spcPts val="0"/>
              </a:spcAft>
              <a:defRPr/>
            </a:pPr>
            <a:r>
              <a:rPr lang="en-GB" sz="1600" dirty="0">
                <a:solidFill>
                  <a:srgbClr val="FFFFFF"/>
                </a:solidFill>
                <a:latin typeface="Verdana"/>
                <a:ea typeface="PMingLiU"/>
                <a:cs typeface="Arial"/>
              </a:rPr>
              <a:t> / incentives</a:t>
            </a:r>
          </a:p>
        </p:txBody>
      </p:sp>
      <p:sp>
        <p:nvSpPr>
          <p:cNvPr id="33" name="Flèche gauche 30">
            <a:extLst>
              <a:ext uri="{FF2B5EF4-FFF2-40B4-BE49-F238E27FC236}">
                <a16:creationId xmlns:a16="http://schemas.microsoft.com/office/drawing/2014/main" id="{AF99C879-017F-42E3-B948-BD9DFF74CB2C}"/>
              </a:ext>
            </a:extLst>
          </p:cNvPr>
          <p:cNvSpPr/>
          <p:nvPr/>
        </p:nvSpPr>
        <p:spPr>
          <a:xfrm>
            <a:off x="2250132" y="5003236"/>
            <a:ext cx="5148000" cy="580116"/>
          </a:xfrm>
          <a:prstGeom prst="leftArrow">
            <a:avLst>
              <a:gd name="adj1" fmla="val 69960"/>
              <a:gd name="adj2" fmla="val 50000"/>
            </a:avLst>
          </a:prstGeom>
          <a:solidFill>
            <a:srgbClr val="0F549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lvl="0" algn="ctr">
              <a:spcAft>
                <a:spcPts val="0"/>
              </a:spcAft>
              <a:defRPr/>
            </a:pPr>
            <a:r>
              <a:rPr lang="en-GB" sz="1800" b="1" dirty="0">
                <a:solidFill>
                  <a:schemeClr val="bg1"/>
                </a:solidFill>
                <a:latin typeface="Verdana"/>
                <a:ea typeface="PMingLiU"/>
                <a:cs typeface="Arial"/>
              </a:rPr>
              <a:t>Results</a:t>
            </a:r>
            <a:endParaRPr lang="fr-BE" sz="1800" b="1" dirty="0">
              <a:solidFill>
                <a:schemeClr val="bg1"/>
              </a:solidFill>
              <a:latin typeface="Verdana"/>
              <a:ea typeface="PMingLiU"/>
              <a:cs typeface="Arial"/>
            </a:endParaRPr>
          </a:p>
        </p:txBody>
      </p:sp>
      <p:sp>
        <p:nvSpPr>
          <p:cNvPr id="34" name="Flèche droite 35">
            <a:extLst>
              <a:ext uri="{FF2B5EF4-FFF2-40B4-BE49-F238E27FC236}">
                <a16:creationId xmlns:a16="http://schemas.microsoft.com/office/drawing/2014/main" id="{A9301117-6C1D-4830-A551-0A2F36D6340D}"/>
              </a:ext>
            </a:extLst>
          </p:cNvPr>
          <p:cNvSpPr/>
          <p:nvPr/>
        </p:nvSpPr>
        <p:spPr>
          <a:xfrm>
            <a:off x="2298967" y="4067238"/>
            <a:ext cx="5130482" cy="935997"/>
          </a:xfrm>
          <a:prstGeom prst="rightArrow">
            <a:avLst>
              <a:gd name="adj1" fmla="val 71956"/>
              <a:gd name="adj2" fmla="val 50000"/>
            </a:avLst>
          </a:prstGeom>
          <a:solidFill>
            <a:srgbClr val="0F549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lvl="0" algn="ctr">
              <a:spcAft>
                <a:spcPts val="0"/>
              </a:spcAft>
              <a:defRPr/>
            </a:pPr>
            <a:r>
              <a:rPr lang="en-GB" sz="1800" b="1" dirty="0">
                <a:solidFill>
                  <a:schemeClr val="bg1"/>
                </a:solidFill>
                <a:latin typeface="Verdana"/>
                <a:ea typeface="PMingLiU"/>
                <a:cs typeface="Arial"/>
              </a:rPr>
              <a:t>Dialogue + </a:t>
            </a:r>
            <a:br>
              <a:rPr lang="en-GB" sz="1800" b="1" dirty="0">
                <a:solidFill>
                  <a:schemeClr val="bg1"/>
                </a:solidFill>
                <a:latin typeface="Verdana"/>
                <a:ea typeface="PMingLiU"/>
                <a:cs typeface="Arial"/>
              </a:rPr>
            </a:br>
            <a:r>
              <a:rPr lang="en-GB" sz="1800" b="1" dirty="0">
                <a:solidFill>
                  <a:schemeClr val="bg1"/>
                </a:solidFill>
                <a:latin typeface="Verdana"/>
                <a:ea typeface="PMingLiU"/>
                <a:cs typeface="Arial"/>
              </a:rPr>
              <a:t>technical / institutional support</a:t>
            </a:r>
          </a:p>
        </p:txBody>
      </p:sp>
      <p:sp>
        <p:nvSpPr>
          <p:cNvPr id="35" name="Text Box 5">
            <a:extLst>
              <a:ext uri="{FF2B5EF4-FFF2-40B4-BE49-F238E27FC236}">
                <a16:creationId xmlns:a16="http://schemas.microsoft.com/office/drawing/2014/main" id="{FBEA2209-A6E7-45A5-8027-94C8C6D7DE19}"/>
              </a:ext>
            </a:extLst>
          </p:cNvPr>
          <p:cNvSpPr txBox="1">
            <a:spLocks noChangeArrowheads="1"/>
          </p:cNvSpPr>
          <p:nvPr/>
        </p:nvSpPr>
        <p:spPr bwMode="auto">
          <a:xfrm>
            <a:off x="1491958" y="5984137"/>
            <a:ext cx="2645957" cy="282129"/>
          </a:xfrm>
          <a:prstGeom prst="rect">
            <a:avLst/>
          </a:prstGeom>
          <a:noFill/>
          <a:ln w="12700">
            <a:noFill/>
            <a:miter lim="800000"/>
            <a:headEnd/>
            <a:tailEnd/>
          </a:ln>
        </p:spPr>
        <p:txBody>
          <a:bodyPr wrap="square" lIns="0" tIns="0" rIns="0" bIns="0" anchor="ctr">
            <a:spAutoFit/>
          </a:bodyPr>
          <a:lstStyle/>
          <a:p>
            <a:pPr marL="0" marR="0" lvl="0" indent="0" algn="l" defTabSz="914400" rtl="0" eaLnBrk="0" fontAlgn="base" latinLnBrk="0" hangingPunct="0">
              <a:lnSpc>
                <a:spcPct val="90000"/>
              </a:lnSpc>
              <a:spcBef>
                <a:spcPct val="0"/>
              </a:spcBef>
              <a:spcAft>
                <a:spcPct val="0"/>
              </a:spcAft>
              <a:buClrTx/>
              <a:buSzTx/>
              <a:buFontTx/>
              <a:buNone/>
              <a:tabLst/>
              <a:defRPr/>
            </a:pPr>
            <a:r>
              <a:rPr kumimoji="0" lang="fr-BE" sz="2000" b="1" i="1" u="none" strike="noStrike" kern="1200" cap="none" spc="0" normalizeH="0" baseline="0" dirty="0">
                <a:ln>
                  <a:noFill/>
                </a:ln>
                <a:solidFill>
                  <a:srgbClr val="0F5494"/>
                </a:solidFill>
                <a:effectLst/>
                <a:uLnTx/>
                <a:uFillTx/>
                <a:latin typeface="Verdana"/>
                <a:ea typeface="+mn-ea"/>
                <a:cs typeface="Arial"/>
              </a:rPr>
              <a:t>Agent Relation 1</a:t>
            </a:r>
          </a:p>
        </p:txBody>
      </p:sp>
      <p:sp>
        <p:nvSpPr>
          <p:cNvPr id="36" name="Text Box 5">
            <a:extLst>
              <a:ext uri="{FF2B5EF4-FFF2-40B4-BE49-F238E27FC236}">
                <a16:creationId xmlns:a16="http://schemas.microsoft.com/office/drawing/2014/main" id="{C0763D62-8F52-43F6-8EF7-0C46B4F45F29}"/>
              </a:ext>
            </a:extLst>
          </p:cNvPr>
          <p:cNvSpPr txBox="1">
            <a:spLocks noChangeArrowheads="1"/>
          </p:cNvSpPr>
          <p:nvPr/>
        </p:nvSpPr>
        <p:spPr bwMode="auto">
          <a:xfrm>
            <a:off x="5512248" y="5984137"/>
            <a:ext cx="2376328" cy="282129"/>
          </a:xfrm>
          <a:prstGeom prst="rect">
            <a:avLst/>
          </a:prstGeom>
          <a:noFill/>
          <a:ln w="12700">
            <a:noFill/>
            <a:miter lim="800000"/>
            <a:headEnd/>
            <a:tailEnd/>
          </a:ln>
        </p:spPr>
        <p:txBody>
          <a:bodyPr wrap="square" lIns="0" tIns="0" rIns="0" bIns="0" anchor="ctr">
            <a:spAutoFit/>
          </a:bodyPr>
          <a:lstStyle/>
          <a:p>
            <a:pPr marL="0" marR="0" lvl="0" indent="0" algn="l" defTabSz="914400" rtl="0" eaLnBrk="0" fontAlgn="base" latinLnBrk="0" hangingPunct="0">
              <a:lnSpc>
                <a:spcPct val="90000"/>
              </a:lnSpc>
              <a:spcBef>
                <a:spcPct val="0"/>
              </a:spcBef>
              <a:spcAft>
                <a:spcPct val="0"/>
              </a:spcAft>
              <a:buClrTx/>
              <a:buSzTx/>
              <a:buFontTx/>
              <a:buNone/>
              <a:tabLst/>
              <a:defRPr/>
            </a:pPr>
            <a:r>
              <a:rPr kumimoji="0" lang="fr-BE" sz="2000" b="1" i="1" u="none" strike="noStrike" kern="1200" cap="none" spc="0" normalizeH="0" baseline="0" dirty="0">
                <a:ln>
                  <a:noFill/>
                </a:ln>
                <a:solidFill>
                  <a:srgbClr val="0F5494"/>
                </a:solidFill>
                <a:effectLst/>
                <a:uLnTx/>
                <a:uFillTx/>
                <a:latin typeface="Verdana"/>
                <a:ea typeface="+mn-ea"/>
                <a:cs typeface="Arial"/>
              </a:rPr>
              <a:t>Agent relation 2</a:t>
            </a:r>
          </a:p>
        </p:txBody>
      </p:sp>
      <p:sp>
        <p:nvSpPr>
          <p:cNvPr id="37" name="Left-Right Arrow 18">
            <a:extLst>
              <a:ext uri="{FF2B5EF4-FFF2-40B4-BE49-F238E27FC236}">
                <a16:creationId xmlns:a16="http://schemas.microsoft.com/office/drawing/2014/main" id="{04821442-E411-487A-83EF-03182A419F0D}"/>
              </a:ext>
            </a:extLst>
          </p:cNvPr>
          <p:cNvSpPr/>
          <p:nvPr/>
        </p:nvSpPr>
        <p:spPr>
          <a:xfrm>
            <a:off x="978732" y="5675900"/>
            <a:ext cx="3672408" cy="275214"/>
          </a:xfrm>
          <a:prstGeom prst="leftRightArrow">
            <a:avLst/>
          </a:prstGeom>
          <a:solidFill>
            <a:srgbClr val="0F5494"/>
          </a:solidFill>
          <a:ln w="3175" cmpd="sng">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fr-BE" sz="1200" b="0" i="0" u="none" strike="noStrike" kern="1200" cap="none" spc="0" normalizeH="0" baseline="0" dirty="0">
              <a:ln w="3175" cmpd="sng">
                <a:solidFill>
                  <a:srgbClr val="000000"/>
                </a:solidFill>
              </a:ln>
              <a:solidFill>
                <a:srgbClr val="FFFFFF"/>
              </a:solidFill>
              <a:effectLst/>
              <a:uLnTx/>
              <a:uFillTx/>
              <a:latin typeface="Verdana"/>
              <a:ea typeface="+mn-ea"/>
              <a:cs typeface="+mn-cs"/>
            </a:endParaRPr>
          </a:p>
        </p:txBody>
      </p:sp>
      <p:sp>
        <p:nvSpPr>
          <p:cNvPr id="38" name="Left-Right Arrow 19">
            <a:extLst>
              <a:ext uri="{FF2B5EF4-FFF2-40B4-BE49-F238E27FC236}">
                <a16:creationId xmlns:a16="http://schemas.microsoft.com/office/drawing/2014/main" id="{26E768C0-5B29-411A-AA7D-6BEC8EF2A69F}"/>
              </a:ext>
            </a:extLst>
          </p:cNvPr>
          <p:cNvSpPr/>
          <p:nvPr/>
        </p:nvSpPr>
        <p:spPr>
          <a:xfrm>
            <a:off x="4864208" y="5670969"/>
            <a:ext cx="3672408" cy="285076"/>
          </a:xfrm>
          <a:prstGeom prst="leftRightArrow">
            <a:avLst/>
          </a:prstGeom>
          <a:solidFill>
            <a:srgbClr val="0F5494"/>
          </a:solidFill>
          <a:ln w="3175" cmpd="sng">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fr-BE" sz="1200" b="0" i="0" u="none" strike="noStrike" kern="1200" cap="none" spc="0" normalizeH="0" baseline="0" dirty="0">
              <a:ln w="3175" cmpd="sng">
                <a:solidFill>
                  <a:srgbClr val="000000"/>
                </a:solidFill>
              </a:ln>
              <a:solidFill>
                <a:srgbClr val="FFFFFF"/>
              </a:solidFill>
              <a:effectLst/>
              <a:uLnTx/>
              <a:uFillTx/>
              <a:latin typeface="Verdana"/>
              <a:ea typeface="+mn-ea"/>
              <a:cs typeface="+mn-cs"/>
            </a:endParaRPr>
          </a:p>
        </p:txBody>
      </p:sp>
      <p:sp>
        <p:nvSpPr>
          <p:cNvPr id="39" name="Text Box 5">
            <a:extLst>
              <a:ext uri="{FF2B5EF4-FFF2-40B4-BE49-F238E27FC236}">
                <a16:creationId xmlns:a16="http://schemas.microsoft.com/office/drawing/2014/main" id="{4395B548-B87B-48DA-8A3C-6672FEECF9DF}"/>
              </a:ext>
            </a:extLst>
          </p:cNvPr>
          <p:cNvSpPr txBox="1">
            <a:spLocks noChangeArrowheads="1"/>
          </p:cNvSpPr>
          <p:nvPr/>
        </p:nvSpPr>
        <p:spPr bwMode="auto">
          <a:xfrm>
            <a:off x="143071" y="6559785"/>
            <a:ext cx="3994844" cy="193899"/>
          </a:xfrm>
          <a:prstGeom prst="rect">
            <a:avLst/>
          </a:prstGeom>
          <a:noFill/>
          <a:ln w="12700">
            <a:noFill/>
            <a:miter lim="800000"/>
            <a:headEnd/>
            <a:tailEnd/>
          </a:ln>
        </p:spPr>
        <p:txBody>
          <a:bodyPr wrap="square" lIns="0" tIns="0" rIns="0" bIns="0" anchor="ctr">
            <a:spAutoFit/>
          </a:bodyPr>
          <a:lstStyle/>
          <a:p>
            <a:pPr lvl="0" eaLnBrk="0" hangingPunct="0">
              <a:lnSpc>
                <a:spcPct val="90000"/>
              </a:lnSpc>
              <a:defRPr/>
            </a:pPr>
            <a:r>
              <a:rPr kumimoji="0" lang="fr-BE" sz="1400" i="1" u="none" strike="noStrike" kern="1200" cap="none" spc="0" normalizeH="0" baseline="0" dirty="0">
                <a:ln>
                  <a:noFill/>
                </a:ln>
                <a:solidFill>
                  <a:schemeClr val="bg1"/>
                </a:solidFill>
                <a:effectLst/>
                <a:uLnTx/>
                <a:uFillTx/>
                <a:latin typeface="Verdana"/>
                <a:ea typeface="+mn-ea"/>
                <a:cs typeface="Arial"/>
              </a:rPr>
              <a:t>Source : adaptation of </a:t>
            </a:r>
            <a:r>
              <a:rPr lang="fr-BE" sz="1400" i="1" dirty="0">
                <a:solidFill>
                  <a:schemeClr val="bg1"/>
                </a:solidFill>
                <a:latin typeface="Verdana"/>
                <a:cs typeface="Arial"/>
              </a:rPr>
              <a:t>Paul &amp; </a:t>
            </a:r>
            <a:r>
              <a:rPr lang="fr-BE" sz="1400" i="1" dirty="0" err="1">
                <a:solidFill>
                  <a:schemeClr val="bg1"/>
                </a:solidFill>
                <a:latin typeface="Verdana"/>
                <a:cs typeface="Arial"/>
              </a:rPr>
              <a:t>Vandeninden</a:t>
            </a:r>
            <a:r>
              <a:rPr lang="fr-BE" sz="1400" i="1" dirty="0">
                <a:solidFill>
                  <a:schemeClr val="bg1"/>
                </a:solidFill>
                <a:latin typeface="Verdana"/>
                <a:cs typeface="Arial"/>
              </a:rPr>
              <a:t> </a:t>
            </a:r>
            <a:endParaRPr kumimoji="0" lang="fr-BE" sz="1400" i="1" u="none" strike="noStrike" kern="1200" cap="none" spc="0" normalizeH="0" baseline="0" dirty="0">
              <a:ln>
                <a:noFill/>
              </a:ln>
              <a:solidFill>
                <a:schemeClr val="bg1"/>
              </a:solidFill>
              <a:effectLst/>
              <a:uLnTx/>
              <a:uFillTx/>
              <a:latin typeface="Verdana"/>
              <a:ea typeface="+mn-ea"/>
              <a:cs typeface="Arial"/>
            </a:endParaRPr>
          </a:p>
        </p:txBody>
      </p:sp>
    </p:spTree>
    <p:extLst>
      <p:ext uri="{BB962C8B-B14F-4D97-AF65-F5344CB8AC3E}">
        <p14:creationId xmlns:p14="http://schemas.microsoft.com/office/powerpoint/2010/main" val="6236762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8"/>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0"/>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4"/>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7"/>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1"/>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0"/>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1"/>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5"/>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36"/>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37"/>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38"/>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3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6" grpId="0" animBg="1"/>
      <p:bldP spid="17" grpId="0" animBg="1"/>
      <p:bldP spid="18" grpId="0"/>
      <p:bldP spid="20" grpId="0" animBg="1"/>
      <p:bldP spid="23" grpId="0" animBg="1"/>
      <p:bldP spid="28" grpId="0"/>
      <p:bldP spid="29" grpId="0"/>
      <p:bldP spid="11" grpId="0"/>
      <p:bldP spid="30" grpId="0" animBg="1"/>
      <p:bldP spid="31" grpId="0" animBg="1"/>
      <p:bldP spid="32" grpId="0"/>
      <p:bldP spid="33" grpId="0" animBg="1"/>
      <p:bldP spid="34" grpId="0" animBg="1"/>
      <p:bldP spid="35" grpId="0"/>
      <p:bldP spid="36" grpId="0"/>
      <p:bldP spid="37" grpId="0" animBg="1"/>
      <p:bldP spid="38" grpId="0" animBg="1"/>
      <p:bldP spid="3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cxnSp>
        <p:nvCxnSpPr>
          <p:cNvPr id="4" name="Connecteur : en angle 3">
            <a:extLst>
              <a:ext uri="{FF2B5EF4-FFF2-40B4-BE49-F238E27FC236}">
                <a16:creationId xmlns:a16="http://schemas.microsoft.com/office/drawing/2014/main" id="{F5644148-A900-40A7-AB58-C2CDA0CA8F5F}"/>
              </a:ext>
            </a:extLst>
          </p:cNvPr>
          <p:cNvCxnSpPr>
            <a:cxnSpLocks/>
          </p:cNvCxnSpPr>
          <p:nvPr/>
        </p:nvCxnSpPr>
        <p:spPr bwMode="auto">
          <a:xfrm rot="16200000" flipH="1">
            <a:off x="1555039" y="3766051"/>
            <a:ext cx="876512" cy="854881"/>
          </a:xfrm>
          <a:prstGeom prst="bentConnector3">
            <a:avLst>
              <a:gd name="adj1" fmla="val 99163"/>
            </a:avLst>
          </a:prstGeom>
          <a:noFill/>
          <a:ln w="19050" cap="flat" cmpd="sng" algn="ctr">
            <a:solidFill>
              <a:srgbClr val="0F5494"/>
            </a:solidFill>
            <a:prstDash val="solid"/>
            <a:round/>
            <a:headEnd type="none" w="med" len="med"/>
            <a:tailEnd type="triangle" w="lg" len="lg"/>
          </a:ln>
          <a:effectLst/>
        </p:spPr>
      </p:cxnSp>
      <p:cxnSp>
        <p:nvCxnSpPr>
          <p:cNvPr id="52" name="Connecteur : en angle 51">
            <a:extLst>
              <a:ext uri="{FF2B5EF4-FFF2-40B4-BE49-F238E27FC236}">
                <a16:creationId xmlns:a16="http://schemas.microsoft.com/office/drawing/2014/main" id="{BE1EB7CD-1D0B-40B1-A477-C4384373970D}"/>
              </a:ext>
            </a:extLst>
          </p:cNvPr>
          <p:cNvCxnSpPr/>
          <p:nvPr/>
        </p:nvCxnSpPr>
        <p:spPr bwMode="auto">
          <a:xfrm>
            <a:off x="3434441" y="5041226"/>
            <a:ext cx="809760" cy="606994"/>
          </a:xfrm>
          <a:prstGeom prst="bentConnector3">
            <a:avLst>
              <a:gd name="adj1" fmla="val -188"/>
            </a:avLst>
          </a:prstGeom>
          <a:noFill/>
          <a:ln w="19050" cap="flat" cmpd="sng" algn="ctr">
            <a:solidFill>
              <a:srgbClr val="0F5494"/>
            </a:solidFill>
            <a:prstDash val="solid"/>
            <a:round/>
            <a:headEnd type="none" w="med" len="med"/>
            <a:tailEnd type="triangle" w="lg" len="lg"/>
          </a:ln>
          <a:effectLst/>
        </p:spPr>
      </p:cxnSp>
      <p:cxnSp>
        <p:nvCxnSpPr>
          <p:cNvPr id="53" name="Connecteur : en angle 52">
            <a:extLst>
              <a:ext uri="{FF2B5EF4-FFF2-40B4-BE49-F238E27FC236}">
                <a16:creationId xmlns:a16="http://schemas.microsoft.com/office/drawing/2014/main" id="{22906D20-9A3D-450B-A684-D36339FF9A6C}"/>
              </a:ext>
            </a:extLst>
          </p:cNvPr>
          <p:cNvCxnSpPr>
            <a:cxnSpLocks/>
          </p:cNvCxnSpPr>
          <p:nvPr/>
        </p:nvCxnSpPr>
        <p:spPr bwMode="auto">
          <a:xfrm>
            <a:off x="710976" y="3717032"/>
            <a:ext cx="1709759" cy="1284926"/>
          </a:xfrm>
          <a:prstGeom prst="bentConnector3">
            <a:avLst>
              <a:gd name="adj1" fmla="val 5740"/>
            </a:avLst>
          </a:prstGeom>
          <a:noFill/>
          <a:ln w="57150" cap="flat" cmpd="sng" algn="ctr">
            <a:solidFill>
              <a:srgbClr val="0F5494"/>
            </a:solidFill>
            <a:prstDash val="solid"/>
            <a:round/>
            <a:headEnd type="none" w="med" len="med"/>
            <a:tailEnd type="triangle" w="lg" len="lg"/>
          </a:ln>
          <a:effectLst/>
        </p:spPr>
      </p:cxn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1196752"/>
            <a:ext cx="8460000" cy="773278"/>
          </a:xfrm>
        </p:spPr>
        <p:txBody>
          <a:bodyPr/>
          <a:lstStyle/>
          <a:p>
            <a:pPr marL="0" eaLnBrk="0" hangingPunct="0">
              <a:defRPr/>
            </a:pPr>
            <a:r>
              <a:rPr lang="en-GB" sz="1800" cap="all" dirty="0">
                <a:solidFill>
                  <a:srgbClr val="004494"/>
                </a:solidFill>
                <a:latin typeface="+mn-lt"/>
              </a:rPr>
              <a:t>An open and inclusive dialogue on development policies, strategies, tactics and results. </a:t>
            </a:r>
            <a:endParaRPr lang="fr-BE" sz="1800" cap="all" dirty="0">
              <a:solidFill>
                <a:srgbClr val="004494"/>
              </a:solidFill>
              <a:latin typeface="+mn-lt"/>
            </a:endParaRPr>
          </a:p>
        </p:txBody>
      </p:sp>
      <p:sp>
        <p:nvSpPr>
          <p:cNvPr id="10" name="Espace réservé du numéro de diapositive 9">
            <a:extLst>
              <a:ext uri="{FF2B5EF4-FFF2-40B4-BE49-F238E27FC236}">
                <a16:creationId xmlns:a16="http://schemas.microsoft.com/office/drawing/2014/main" id="{0F145ABD-FA89-4BDB-A080-61057BC50B94}"/>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3</a:t>
            </a:fld>
            <a:endParaRPr lang="fr-BE" sz="1100" b="1">
              <a:solidFill>
                <a:schemeClr val="bg1"/>
              </a:solidFill>
              <a:latin typeface="+mn-lt"/>
            </a:endParaRPr>
          </a:p>
        </p:txBody>
      </p:sp>
      <p:sp>
        <p:nvSpPr>
          <p:cNvPr id="39" name="Text Box 5">
            <a:extLst>
              <a:ext uri="{FF2B5EF4-FFF2-40B4-BE49-F238E27FC236}">
                <a16:creationId xmlns:a16="http://schemas.microsoft.com/office/drawing/2014/main" id="{4395B548-B87B-48DA-8A3C-6672FEECF9DF}"/>
              </a:ext>
            </a:extLst>
          </p:cNvPr>
          <p:cNvSpPr txBox="1">
            <a:spLocks noChangeArrowheads="1"/>
          </p:cNvSpPr>
          <p:nvPr/>
        </p:nvSpPr>
        <p:spPr bwMode="auto">
          <a:xfrm>
            <a:off x="143070" y="6365885"/>
            <a:ext cx="5058929" cy="581698"/>
          </a:xfrm>
          <a:prstGeom prst="rect">
            <a:avLst/>
          </a:prstGeom>
          <a:noFill/>
          <a:ln w="12700">
            <a:noFill/>
            <a:miter lim="800000"/>
            <a:headEnd/>
            <a:tailEnd/>
          </a:ln>
        </p:spPr>
        <p:txBody>
          <a:bodyPr wrap="square" lIns="0" tIns="0" rIns="0" bIns="0" anchor="ctr">
            <a:spAutoFit/>
          </a:bodyPr>
          <a:lstStyle/>
          <a:p>
            <a:pPr eaLnBrk="0" hangingPunct="0">
              <a:lnSpc>
                <a:spcPct val="90000"/>
              </a:lnSpc>
              <a:defRPr/>
            </a:pPr>
            <a:r>
              <a:rPr kumimoji="0" lang="fr-BE" sz="1400" i="1" u="none" strike="noStrike" kern="1200" cap="none" spc="0" normalizeH="0" baseline="0" dirty="0">
                <a:ln>
                  <a:noFill/>
                </a:ln>
                <a:solidFill>
                  <a:schemeClr val="bg1"/>
                </a:solidFill>
                <a:effectLst/>
                <a:uLnTx/>
                <a:uFillTx/>
                <a:latin typeface="+mn-lt"/>
                <a:ea typeface="+mn-ea"/>
                <a:cs typeface="Arial"/>
              </a:rPr>
              <a:t>Source : </a:t>
            </a:r>
            <a:r>
              <a:rPr lang="fr-BE" sz="1400" i="1" dirty="0">
                <a:solidFill>
                  <a:schemeClr val="bg1"/>
                </a:solidFill>
                <a:latin typeface="+mn-lt"/>
                <a:cs typeface="Arial"/>
              </a:rPr>
              <a:t>AUSAID 2013 </a:t>
            </a:r>
            <a:r>
              <a:rPr lang="fr-BE" sz="1400" i="1" dirty="0" err="1">
                <a:solidFill>
                  <a:schemeClr val="bg1"/>
                </a:solidFill>
                <a:latin typeface="+mn-lt"/>
                <a:cs typeface="Arial"/>
              </a:rPr>
              <a:t>Thinking</a:t>
            </a:r>
            <a:r>
              <a:rPr lang="fr-BE" sz="1400" i="1" dirty="0">
                <a:solidFill>
                  <a:schemeClr val="bg1"/>
                </a:solidFill>
                <a:latin typeface="+mn-lt"/>
                <a:cs typeface="Arial"/>
              </a:rPr>
              <a:t> and </a:t>
            </a:r>
            <a:r>
              <a:rPr lang="fr-BE" sz="1400" i="1" dirty="0" err="1">
                <a:solidFill>
                  <a:schemeClr val="bg1"/>
                </a:solidFill>
                <a:latin typeface="+mn-lt"/>
                <a:cs typeface="Arial"/>
              </a:rPr>
              <a:t>Working</a:t>
            </a:r>
            <a:r>
              <a:rPr lang="fr-BE" sz="1400" i="1" dirty="0">
                <a:solidFill>
                  <a:schemeClr val="bg1"/>
                </a:solidFill>
                <a:latin typeface="+mn-lt"/>
                <a:cs typeface="Arial"/>
              </a:rPr>
              <a:t> </a:t>
            </a:r>
            <a:r>
              <a:rPr lang="fr-BE" sz="1400" i="1" dirty="0" err="1">
                <a:solidFill>
                  <a:schemeClr val="bg1"/>
                </a:solidFill>
                <a:latin typeface="+mn-lt"/>
                <a:cs typeface="Arial"/>
              </a:rPr>
              <a:t>Politically</a:t>
            </a:r>
            <a:r>
              <a:rPr lang="fr-BE" sz="1400" i="1" dirty="0">
                <a:solidFill>
                  <a:schemeClr val="bg1"/>
                </a:solidFill>
                <a:latin typeface="+mn-lt"/>
                <a:cs typeface="Arial"/>
              </a:rPr>
              <a:t> AN EVALUATION OF POLICY DIALOGUE </a:t>
            </a:r>
          </a:p>
          <a:p>
            <a:pPr marL="0" marR="0" lvl="0" indent="0" algn="l" defTabSz="914400" rtl="0" eaLnBrk="0" fontAlgn="base" latinLnBrk="0" hangingPunct="0">
              <a:lnSpc>
                <a:spcPct val="90000"/>
              </a:lnSpc>
              <a:spcBef>
                <a:spcPct val="0"/>
              </a:spcBef>
              <a:spcAft>
                <a:spcPct val="0"/>
              </a:spcAft>
              <a:buClrTx/>
              <a:buSzTx/>
              <a:buFontTx/>
              <a:buNone/>
              <a:tabLst/>
              <a:defRPr/>
            </a:pPr>
            <a:endParaRPr kumimoji="0" lang="fr-BE" sz="1400" i="1" u="none" strike="noStrike" kern="1200" cap="none" spc="0" normalizeH="0" baseline="0" dirty="0">
              <a:ln>
                <a:noFill/>
              </a:ln>
              <a:solidFill>
                <a:schemeClr val="bg1"/>
              </a:solidFill>
              <a:effectLst/>
              <a:uLnTx/>
              <a:uFillTx/>
              <a:latin typeface="+mn-lt"/>
              <a:ea typeface="+mn-ea"/>
              <a:cs typeface="Arial"/>
            </a:endParaRPr>
          </a:p>
        </p:txBody>
      </p:sp>
      <p:grpSp>
        <p:nvGrpSpPr>
          <p:cNvPr id="24" name="Groupe 23">
            <a:extLst>
              <a:ext uri="{FF2B5EF4-FFF2-40B4-BE49-F238E27FC236}">
                <a16:creationId xmlns:a16="http://schemas.microsoft.com/office/drawing/2014/main" id="{628255A6-8C4F-4F5E-8B81-5F83F9D27FA1}"/>
              </a:ext>
            </a:extLst>
          </p:cNvPr>
          <p:cNvGrpSpPr/>
          <p:nvPr/>
        </p:nvGrpSpPr>
        <p:grpSpPr>
          <a:xfrm>
            <a:off x="620736" y="2924944"/>
            <a:ext cx="1800000" cy="980742"/>
            <a:chOff x="103291" y="1664622"/>
            <a:chExt cx="2700000" cy="980742"/>
          </a:xfrm>
        </p:grpSpPr>
        <p:sp>
          <p:nvSpPr>
            <p:cNvPr id="25" name="Flèche : pentagone 24">
              <a:extLst>
                <a:ext uri="{FF2B5EF4-FFF2-40B4-BE49-F238E27FC236}">
                  <a16:creationId xmlns:a16="http://schemas.microsoft.com/office/drawing/2014/main" id="{45FCE841-F98C-4F9A-A80C-680E8660138A}"/>
                </a:ext>
              </a:extLst>
            </p:cNvPr>
            <p:cNvSpPr/>
            <p:nvPr/>
          </p:nvSpPr>
          <p:spPr bwMode="auto">
            <a:xfrm rot="16200000">
              <a:off x="1147291" y="620622"/>
              <a:ext cx="612000" cy="2700000"/>
            </a:xfrm>
            <a:prstGeom prst="homePlate">
              <a:avLst/>
            </a:prstGeom>
            <a:solidFill>
              <a:srgbClr val="2D9E48"/>
            </a:solidFill>
            <a:ln w="9525" cap="flat" cmpd="sng" algn="ctr">
              <a:solidFill>
                <a:srgbClr val="2D9E48"/>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1" i="0" u="none" strike="noStrike" cap="none" normalizeH="0" baseline="0">
                <a:ln>
                  <a:noFill/>
                </a:ln>
                <a:solidFill>
                  <a:srgbClr val="0F5494"/>
                </a:solidFill>
                <a:effectLst/>
                <a:latin typeface="+mn-lt"/>
              </a:endParaRPr>
            </a:p>
          </p:txBody>
        </p:sp>
        <p:sp>
          <p:nvSpPr>
            <p:cNvPr id="26" name="Rectangle 25">
              <a:extLst>
                <a:ext uri="{FF2B5EF4-FFF2-40B4-BE49-F238E27FC236}">
                  <a16:creationId xmlns:a16="http://schemas.microsoft.com/office/drawing/2014/main" id="{38E8700F-2216-418F-B4C2-AEF70191B24A}"/>
                </a:ext>
              </a:extLst>
            </p:cNvPr>
            <p:cNvSpPr/>
            <p:nvPr/>
          </p:nvSpPr>
          <p:spPr bwMode="auto">
            <a:xfrm>
              <a:off x="103291" y="2285364"/>
              <a:ext cx="2700000" cy="360000"/>
            </a:xfrm>
            <a:prstGeom prst="rect">
              <a:avLst/>
            </a:prstGeom>
            <a:solidFill>
              <a:srgbClr val="2D9E48"/>
            </a:solidFill>
            <a:ln w="9525" cap="flat" cmpd="sng" algn="ctr">
              <a:solidFill>
                <a:srgbClr val="2D9E48"/>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mn-lt"/>
              </a:endParaRPr>
            </a:p>
          </p:txBody>
        </p:sp>
      </p:grpSp>
      <p:sp>
        <p:nvSpPr>
          <p:cNvPr id="27" name="Espace réservé du contenu 2">
            <a:extLst>
              <a:ext uri="{FF2B5EF4-FFF2-40B4-BE49-F238E27FC236}">
                <a16:creationId xmlns:a16="http://schemas.microsoft.com/office/drawing/2014/main" id="{84072BB5-C7F6-4DAD-82EE-B8AC57973263}"/>
              </a:ext>
            </a:extLst>
          </p:cNvPr>
          <p:cNvSpPr txBox="1">
            <a:spLocks/>
          </p:cNvSpPr>
          <p:nvPr/>
        </p:nvSpPr>
        <p:spPr bwMode="auto">
          <a:xfrm>
            <a:off x="620736" y="3359373"/>
            <a:ext cx="1800000" cy="551584"/>
          </a:xfrm>
          <a:prstGeom prst="rect">
            <a:avLst/>
          </a:prstGeom>
          <a:noFill/>
          <a:ln w="12700">
            <a:noFill/>
            <a:miter lim="800000"/>
            <a:headEnd/>
            <a:tailEnd/>
          </a:ln>
          <a:effectLst/>
        </p:spPr>
        <p:txBody>
          <a:bodyPr vert="horz" wrap="square" lIns="91440" tIns="45720" rIns="91440" bIns="45720" numCol="1" anchor="ctr"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lvl="0" indent="0" algn="ctr" defTabSz="966788" eaLnBrk="0" hangingPunct="0">
              <a:spcBef>
                <a:spcPct val="0"/>
              </a:spcBef>
              <a:buClrTx/>
              <a:buNone/>
            </a:pPr>
            <a:r>
              <a:rPr lang="fr-BE" sz="1800" b="1" i="0" kern="0" cap="all" dirty="0">
                <a:solidFill>
                  <a:schemeClr val="bg1"/>
                </a:solidFill>
                <a:latin typeface="+mn-lt"/>
              </a:rPr>
              <a:t>Policy</a:t>
            </a:r>
          </a:p>
        </p:txBody>
      </p:sp>
      <p:grpSp>
        <p:nvGrpSpPr>
          <p:cNvPr id="40" name="Groupe 39">
            <a:extLst>
              <a:ext uri="{FF2B5EF4-FFF2-40B4-BE49-F238E27FC236}">
                <a16:creationId xmlns:a16="http://schemas.microsoft.com/office/drawing/2014/main" id="{1EE8181F-15DE-41DD-948A-2B93B8BBDA0B}"/>
              </a:ext>
            </a:extLst>
          </p:cNvPr>
          <p:cNvGrpSpPr/>
          <p:nvPr/>
        </p:nvGrpSpPr>
        <p:grpSpPr>
          <a:xfrm>
            <a:off x="2420736" y="4175091"/>
            <a:ext cx="1800000" cy="980743"/>
            <a:chOff x="11274667" y="909379"/>
            <a:chExt cx="2700000" cy="980743"/>
          </a:xfrm>
        </p:grpSpPr>
        <p:sp>
          <p:nvSpPr>
            <p:cNvPr id="41" name="Flèche : pentagone 40">
              <a:extLst>
                <a:ext uri="{FF2B5EF4-FFF2-40B4-BE49-F238E27FC236}">
                  <a16:creationId xmlns:a16="http://schemas.microsoft.com/office/drawing/2014/main" id="{58E9125D-498D-4471-B687-5F15E7E96F4C}"/>
                </a:ext>
              </a:extLst>
            </p:cNvPr>
            <p:cNvSpPr/>
            <p:nvPr/>
          </p:nvSpPr>
          <p:spPr bwMode="auto">
            <a:xfrm rot="16200000">
              <a:off x="12318667" y="-134621"/>
              <a:ext cx="612000" cy="2700000"/>
            </a:xfrm>
            <a:prstGeom prst="homePlate">
              <a:avLst/>
            </a:prstGeom>
            <a:solidFill>
              <a:srgbClr val="1FACE0"/>
            </a:solidFill>
            <a:ln w="9525" cap="flat" cmpd="sng" algn="ctr">
              <a:solidFill>
                <a:srgbClr val="1FACE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1" i="0" u="none" strike="noStrike" cap="none" normalizeH="0" baseline="0">
                <a:ln>
                  <a:noFill/>
                </a:ln>
                <a:solidFill>
                  <a:srgbClr val="0F5494"/>
                </a:solidFill>
                <a:effectLst/>
                <a:latin typeface="+mn-lt"/>
              </a:endParaRPr>
            </a:p>
          </p:txBody>
        </p:sp>
        <p:sp>
          <p:nvSpPr>
            <p:cNvPr id="42" name="Rectangle 41">
              <a:extLst>
                <a:ext uri="{FF2B5EF4-FFF2-40B4-BE49-F238E27FC236}">
                  <a16:creationId xmlns:a16="http://schemas.microsoft.com/office/drawing/2014/main" id="{91F2B348-E382-4981-954F-1FF5E5C4DA74}"/>
                </a:ext>
              </a:extLst>
            </p:cNvPr>
            <p:cNvSpPr/>
            <p:nvPr/>
          </p:nvSpPr>
          <p:spPr bwMode="auto">
            <a:xfrm>
              <a:off x="11274667" y="1530122"/>
              <a:ext cx="2700000" cy="360000"/>
            </a:xfrm>
            <a:prstGeom prst="rect">
              <a:avLst/>
            </a:prstGeom>
            <a:solidFill>
              <a:srgbClr val="1FACE0"/>
            </a:solidFill>
            <a:ln w="9525" cap="flat" cmpd="sng" algn="ctr">
              <a:solidFill>
                <a:srgbClr val="1FACE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mn-lt"/>
              </a:endParaRPr>
            </a:p>
          </p:txBody>
        </p:sp>
      </p:grpSp>
      <p:grpSp>
        <p:nvGrpSpPr>
          <p:cNvPr id="44" name="Groupe 43">
            <a:extLst>
              <a:ext uri="{FF2B5EF4-FFF2-40B4-BE49-F238E27FC236}">
                <a16:creationId xmlns:a16="http://schemas.microsoft.com/office/drawing/2014/main" id="{1C3E50C7-FBAD-4BA7-9248-ECA740221DAB}"/>
              </a:ext>
            </a:extLst>
          </p:cNvPr>
          <p:cNvGrpSpPr/>
          <p:nvPr/>
        </p:nvGrpSpPr>
        <p:grpSpPr>
          <a:xfrm>
            <a:off x="4220736" y="5155834"/>
            <a:ext cx="1800000" cy="977335"/>
            <a:chOff x="-5727777" y="1318320"/>
            <a:chExt cx="2700000" cy="977335"/>
          </a:xfrm>
        </p:grpSpPr>
        <p:sp>
          <p:nvSpPr>
            <p:cNvPr id="45" name="Flèche : pentagone 44">
              <a:extLst>
                <a:ext uri="{FF2B5EF4-FFF2-40B4-BE49-F238E27FC236}">
                  <a16:creationId xmlns:a16="http://schemas.microsoft.com/office/drawing/2014/main" id="{E0D58A68-A8C1-4280-AE5E-C604ECBB2EDF}"/>
                </a:ext>
              </a:extLst>
            </p:cNvPr>
            <p:cNvSpPr/>
            <p:nvPr/>
          </p:nvSpPr>
          <p:spPr bwMode="auto">
            <a:xfrm rot="16200000">
              <a:off x="-4683777" y="274320"/>
              <a:ext cx="612000" cy="2700000"/>
            </a:xfrm>
            <a:prstGeom prst="homePlate">
              <a:avLst/>
            </a:prstGeom>
            <a:solidFill>
              <a:srgbClr val="F5823C"/>
            </a:solidFill>
            <a:ln w="9525" cap="flat" cmpd="sng" algn="ctr">
              <a:solidFill>
                <a:srgbClr val="F5823C"/>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1" i="0" u="none" strike="noStrike" cap="none" normalizeH="0" baseline="0">
                <a:ln>
                  <a:noFill/>
                </a:ln>
                <a:solidFill>
                  <a:srgbClr val="0F5494"/>
                </a:solidFill>
                <a:effectLst/>
                <a:latin typeface="+mn-lt"/>
              </a:endParaRPr>
            </a:p>
          </p:txBody>
        </p:sp>
        <p:sp>
          <p:nvSpPr>
            <p:cNvPr id="46" name="Rectangle 45">
              <a:extLst>
                <a:ext uri="{FF2B5EF4-FFF2-40B4-BE49-F238E27FC236}">
                  <a16:creationId xmlns:a16="http://schemas.microsoft.com/office/drawing/2014/main" id="{F9BF2A31-3F55-47F7-8F4D-FAB1BC42BB6A}"/>
                </a:ext>
              </a:extLst>
            </p:cNvPr>
            <p:cNvSpPr/>
            <p:nvPr/>
          </p:nvSpPr>
          <p:spPr bwMode="auto">
            <a:xfrm>
              <a:off x="-5727777" y="1935655"/>
              <a:ext cx="2700000" cy="360000"/>
            </a:xfrm>
            <a:prstGeom prst="rect">
              <a:avLst/>
            </a:prstGeom>
            <a:solidFill>
              <a:srgbClr val="F5823C"/>
            </a:solidFill>
            <a:ln w="9525" cap="flat" cmpd="sng" algn="ctr">
              <a:solidFill>
                <a:srgbClr val="F5823C"/>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mn-lt"/>
              </a:endParaRPr>
            </a:p>
          </p:txBody>
        </p:sp>
      </p:grpSp>
      <p:sp>
        <p:nvSpPr>
          <p:cNvPr id="47" name="Espace réservé du contenu 2">
            <a:extLst>
              <a:ext uri="{FF2B5EF4-FFF2-40B4-BE49-F238E27FC236}">
                <a16:creationId xmlns:a16="http://schemas.microsoft.com/office/drawing/2014/main" id="{87CB5F55-3922-4E82-9E25-BA44FAE3FA67}"/>
              </a:ext>
            </a:extLst>
          </p:cNvPr>
          <p:cNvSpPr txBox="1">
            <a:spLocks/>
          </p:cNvSpPr>
          <p:nvPr/>
        </p:nvSpPr>
        <p:spPr bwMode="auto">
          <a:xfrm>
            <a:off x="2420736" y="4567562"/>
            <a:ext cx="1800000" cy="551584"/>
          </a:xfrm>
          <a:prstGeom prst="rect">
            <a:avLst/>
          </a:prstGeom>
          <a:noFill/>
          <a:ln w="12700">
            <a:noFill/>
            <a:miter lim="800000"/>
            <a:headEnd/>
            <a:tailEnd/>
          </a:ln>
          <a:effectLst/>
        </p:spPr>
        <p:txBody>
          <a:bodyPr vert="horz" wrap="square" lIns="91440" tIns="45720" rIns="91440" bIns="45720" numCol="1" anchor="ctr"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lvl="0" indent="0" algn="ctr" defTabSz="966788" eaLnBrk="0" hangingPunct="0">
              <a:spcBef>
                <a:spcPct val="0"/>
              </a:spcBef>
              <a:buClrTx/>
              <a:buNone/>
            </a:pPr>
            <a:r>
              <a:rPr lang="fr-BE" sz="1800" b="1" i="0" kern="0" cap="all" dirty="0" err="1">
                <a:solidFill>
                  <a:schemeClr val="bg1"/>
                </a:solidFill>
                <a:latin typeface="+mn-lt"/>
              </a:rPr>
              <a:t>Strategy</a:t>
            </a:r>
            <a:endParaRPr lang="fr-BE" sz="1800" b="1" i="0" kern="0" cap="all" dirty="0">
              <a:solidFill>
                <a:schemeClr val="bg1"/>
              </a:solidFill>
              <a:latin typeface="+mn-lt"/>
            </a:endParaRPr>
          </a:p>
        </p:txBody>
      </p:sp>
      <p:sp>
        <p:nvSpPr>
          <p:cNvPr id="48" name="Espace réservé du contenu 2">
            <a:extLst>
              <a:ext uri="{FF2B5EF4-FFF2-40B4-BE49-F238E27FC236}">
                <a16:creationId xmlns:a16="http://schemas.microsoft.com/office/drawing/2014/main" id="{E4921459-A67C-4FFD-B2C9-2E76988E39D9}"/>
              </a:ext>
            </a:extLst>
          </p:cNvPr>
          <p:cNvSpPr txBox="1">
            <a:spLocks/>
          </p:cNvSpPr>
          <p:nvPr/>
        </p:nvSpPr>
        <p:spPr bwMode="auto">
          <a:xfrm>
            <a:off x="4220736" y="5515874"/>
            <a:ext cx="1800000" cy="551584"/>
          </a:xfrm>
          <a:prstGeom prst="rect">
            <a:avLst/>
          </a:prstGeom>
          <a:noFill/>
          <a:ln w="12700">
            <a:noFill/>
            <a:miter lim="800000"/>
            <a:headEnd/>
            <a:tailEnd/>
          </a:ln>
          <a:effectLst/>
        </p:spPr>
        <p:txBody>
          <a:bodyPr vert="horz" wrap="square" lIns="91440" tIns="45720" rIns="91440" bIns="45720" numCol="1" anchor="ctr"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lvl="0" indent="0" algn="ctr" defTabSz="966788" eaLnBrk="0" hangingPunct="0">
              <a:spcBef>
                <a:spcPct val="0"/>
              </a:spcBef>
              <a:buClrTx/>
              <a:buNone/>
            </a:pPr>
            <a:r>
              <a:rPr lang="fr-BE" sz="1800" b="1" i="0" kern="0" cap="all" dirty="0" err="1">
                <a:solidFill>
                  <a:schemeClr val="bg1"/>
                </a:solidFill>
                <a:latin typeface="+mn-lt"/>
              </a:rPr>
              <a:t>Tactics</a:t>
            </a:r>
            <a:endParaRPr lang="fr-BE" sz="1800" b="1" i="0" kern="0" cap="all" dirty="0">
              <a:solidFill>
                <a:schemeClr val="bg1"/>
              </a:solidFill>
              <a:latin typeface="+mn-lt"/>
            </a:endParaRPr>
          </a:p>
        </p:txBody>
      </p:sp>
      <p:sp>
        <p:nvSpPr>
          <p:cNvPr id="49" name="TextBox 7">
            <a:extLst>
              <a:ext uri="{FF2B5EF4-FFF2-40B4-BE49-F238E27FC236}">
                <a16:creationId xmlns:a16="http://schemas.microsoft.com/office/drawing/2014/main" id="{12E79459-E1FB-495B-9FF8-877D6740E46C}"/>
              </a:ext>
            </a:extLst>
          </p:cNvPr>
          <p:cNvSpPr txBox="1"/>
          <p:nvPr/>
        </p:nvSpPr>
        <p:spPr>
          <a:xfrm>
            <a:off x="2407086" y="3511422"/>
            <a:ext cx="2700000" cy="523220"/>
          </a:xfrm>
          <a:prstGeom prst="rect">
            <a:avLst/>
          </a:prstGeom>
          <a:noFill/>
        </p:spPr>
        <p:txBody>
          <a:bodyPr wrap="square" rtlCol="0">
            <a:spAutoFit/>
          </a:bodyPr>
          <a:lstStyle/>
          <a:p>
            <a:pPr marL="179388" lvl="1" indent="-179388">
              <a:spcBef>
                <a:spcPts val="600"/>
              </a:spcBef>
              <a:spcAft>
                <a:spcPts val="600"/>
              </a:spcAft>
              <a:buClr>
                <a:srgbClr val="89C765"/>
              </a:buClr>
              <a:buFont typeface="Verdana" panose="020B0604030504040204" pitchFamily="34" charset="0"/>
              <a:buChar char="&gt;"/>
              <a:defRPr/>
            </a:pPr>
            <a:r>
              <a:rPr lang="fr-BE" sz="1400" dirty="0">
                <a:solidFill>
                  <a:schemeClr val="tx1"/>
                </a:solidFill>
                <a:latin typeface="+mn-lt"/>
              </a:rPr>
              <a:t>Values </a:t>
            </a:r>
            <a:br>
              <a:rPr lang="fr-BE" sz="1400" dirty="0">
                <a:solidFill>
                  <a:schemeClr val="tx1"/>
                </a:solidFill>
                <a:latin typeface="+mn-lt"/>
              </a:rPr>
            </a:br>
            <a:r>
              <a:rPr lang="fr-BE" sz="1400" dirty="0">
                <a:solidFill>
                  <a:schemeClr val="tx1"/>
                </a:solidFill>
                <a:latin typeface="+mn-lt"/>
              </a:rPr>
              <a:t>and </a:t>
            </a:r>
            <a:r>
              <a:rPr lang="fr-BE" sz="1400" dirty="0" err="1">
                <a:solidFill>
                  <a:schemeClr val="tx1"/>
                </a:solidFill>
                <a:latin typeface="+mn-lt"/>
              </a:rPr>
              <a:t>interests</a:t>
            </a:r>
            <a:endParaRPr lang="fr-BE" sz="1400" dirty="0">
              <a:solidFill>
                <a:schemeClr val="tx1"/>
              </a:solidFill>
              <a:latin typeface="+mn-lt"/>
            </a:endParaRPr>
          </a:p>
        </p:txBody>
      </p:sp>
      <p:sp>
        <p:nvSpPr>
          <p:cNvPr id="50" name="TextBox 21">
            <a:extLst>
              <a:ext uri="{FF2B5EF4-FFF2-40B4-BE49-F238E27FC236}">
                <a16:creationId xmlns:a16="http://schemas.microsoft.com/office/drawing/2014/main" id="{C1807B1B-F57B-4C4A-A62B-109EC514847F}"/>
              </a:ext>
            </a:extLst>
          </p:cNvPr>
          <p:cNvSpPr txBox="1"/>
          <p:nvPr/>
        </p:nvSpPr>
        <p:spPr>
          <a:xfrm>
            <a:off x="4220736" y="4550967"/>
            <a:ext cx="2583512" cy="523220"/>
          </a:xfrm>
          <a:prstGeom prst="rect">
            <a:avLst/>
          </a:prstGeom>
          <a:noFill/>
        </p:spPr>
        <p:txBody>
          <a:bodyPr wrap="square" rtlCol="0">
            <a:spAutoFit/>
          </a:bodyPr>
          <a:lstStyle/>
          <a:p>
            <a:pPr marL="179388" indent="-179388" defTabSz="966788" eaLnBrk="0" hangingPunct="0">
              <a:spcBef>
                <a:spcPts val="600"/>
              </a:spcBef>
              <a:spcAft>
                <a:spcPts val="600"/>
              </a:spcAft>
              <a:buClr>
                <a:srgbClr val="1FACE0"/>
              </a:buClr>
              <a:buFont typeface="Verdana" panose="020B0604030504040204" pitchFamily="34" charset="0"/>
              <a:buChar char="&gt;"/>
              <a:defRPr/>
            </a:pPr>
            <a:r>
              <a:rPr lang="fr-BE" sz="1400" dirty="0" err="1">
                <a:solidFill>
                  <a:schemeClr val="tx1"/>
                </a:solidFill>
                <a:latin typeface="+mn-lt"/>
              </a:rPr>
              <a:t>Cunning</a:t>
            </a:r>
            <a:r>
              <a:rPr lang="fr-BE" sz="1400" dirty="0">
                <a:solidFill>
                  <a:schemeClr val="tx1"/>
                </a:solidFill>
                <a:latin typeface="+mn-lt"/>
              </a:rPr>
              <a:t> plan to </a:t>
            </a:r>
            <a:r>
              <a:rPr lang="fr-BE" sz="1400" dirty="0" err="1">
                <a:solidFill>
                  <a:schemeClr val="tx1"/>
                </a:solidFill>
                <a:latin typeface="+mn-lt"/>
              </a:rPr>
              <a:t>achieve</a:t>
            </a:r>
            <a:r>
              <a:rPr lang="fr-BE" sz="1400" dirty="0">
                <a:solidFill>
                  <a:schemeClr val="tx1"/>
                </a:solidFill>
                <a:latin typeface="+mn-lt"/>
              </a:rPr>
              <a:t> </a:t>
            </a:r>
            <a:r>
              <a:rPr lang="fr-BE" sz="1400" dirty="0" err="1">
                <a:solidFill>
                  <a:schemeClr val="tx1"/>
                </a:solidFill>
                <a:latin typeface="+mn-lt"/>
              </a:rPr>
              <a:t>policy</a:t>
            </a:r>
            <a:r>
              <a:rPr lang="fr-BE" sz="1400" dirty="0">
                <a:solidFill>
                  <a:schemeClr val="tx1"/>
                </a:solidFill>
                <a:latin typeface="+mn-lt"/>
              </a:rPr>
              <a:t> objectives</a:t>
            </a:r>
          </a:p>
        </p:txBody>
      </p:sp>
      <p:sp>
        <p:nvSpPr>
          <p:cNvPr id="51" name="TextBox 22">
            <a:extLst>
              <a:ext uri="{FF2B5EF4-FFF2-40B4-BE49-F238E27FC236}">
                <a16:creationId xmlns:a16="http://schemas.microsoft.com/office/drawing/2014/main" id="{1B2790B6-1D5E-42CB-BF3D-6D169E3AB4E0}"/>
              </a:ext>
            </a:extLst>
          </p:cNvPr>
          <p:cNvSpPr txBox="1"/>
          <p:nvPr/>
        </p:nvSpPr>
        <p:spPr>
          <a:xfrm>
            <a:off x="6119120" y="5637778"/>
            <a:ext cx="2700000" cy="307777"/>
          </a:xfrm>
          <a:prstGeom prst="rect">
            <a:avLst/>
          </a:prstGeom>
          <a:noFill/>
        </p:spPr>
        <p:txBody>
          <a:bodyPr wrap="square" rtlCol="0">
            <a:spAutoFit/>
          </a:bodyPr>
          <a:lstStyle/>
          <a:p>
            <a:pPr marL="179388" lvl="1" indent="-179388" defTabSz="966788" eaLnBrk="0" hangingPunct="0">
              <a:spcBef>
                <a:spcPts val="600"/>
              </a:spcBef>
              <a:spcAft>
                <a:spcPts val="600"/>
              </a:spcAft>
              <a:buClr>
                <a:srgbClr val="F5823C"/>
              </a:buClr>
              <a:buFont typeface="Verdana" panose="020B0604030504040204" pitchFamily="34" charset="0"/>
              <a:buChar char="&gt;"/>
              <a:defRPr/>
            </a:pPr>
            <a:r>
              <a:rPr lang="fr-BE" sz="1400" dirty="0" err="1">
                <a:solidFill>
                  <a:schemeClr val="tx1"/>
                </a:solidFill>
                <a:latin typeface="+mn-lt"/>
              </a:rPr>
              <a:t>Programming</a:t>
            </a:r>
            <a:endParaRPr lang="fr-BE" sz="1400" dirty="0">
              <a:solidFill>
                <a:schemeClr val="tx1"/>
              </a:solidFill>
              <a:latin typeface="+mn-lt"/>
            </a:endParaRPr>
          </a:p>
        </p:txBody>
      </p:sp>
      <p:sp>
        <p:nvSpPr>
          <p:cNvPr id="54" name="Text Box 22">
            <a:extLst>
              <a:ext uri="{FF2B5EF4-FFF2-40B4-BE49-F238E27FC236}">
                <a16:creationId xmlns:a16="http://schemas.microsoft.com/office/drawing/2014/main" id="{A0A7DF91-8904-419C-B7B3-94057CA212C3}"/>
              </a:ext>
            </a:extLst>
          </p:cNvPr>
          <p:cNvSpPr txBox="1">
            <a:spLocks noChangeArrowheads="1"/>
          </p:cNvSpPr>
          <p:nvPr/>
        </p:nvSpPr>
        <p:spPr bwMode="auto">
          <a:xfrm>
            <a:off x="2655179" y="1932457"/>
            <a:ext cx="6309309" cy="142453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lgn="ctr">
              <a:lnSpc>
                <a:spcPct val="110000"/>
              </a:lnSpc>
              <a:defRPr/>
            </a:pPr>
            <a:r>
              <a:rPr kumimoji="0" lang="fr-BE" sz="1800" b="1" i="1" u="none" strike="noStrike" kern="1200" cap="none" spc="0" normalizeH="0" baseline="0" dirty="0">
                <a:ln>
                  <a:noFill/>
                </a:ln>
                <a:solidFill>
                  <a:srgbClr val="005399"/>
                </a:solidFill>
                <a:effectLst/>
                <a:uLnTx/>
                <a:uFillTx/>
                <a:latin typeface="+mn-lt"/>
                <a:ea typeface="ＭＳ Ｐゴシック" pitchFamily="-112" charset="-128"/>
                <a:cs typeface="Calibri"/>
              </a:rPr>
              <a:t>“</a:t>
            </a:r>
            <a:r>
              <a:rPr lang="en-GB" sz="1800" b="1" i="1" dirty="0">
                <a:solidFill>
                  <a:srgbClr val="005399"/>
                </a:solidFill>
                <a:latin typeface="+mn-lt"/>
                <a:ea typeface="ＭＳ Ｐゴシック" pitchFamily="-112" charset="-128"/>
                <a:cs typeface="Calibri"/>
              </a:rPr>
              <a:t>Policy dialogue is a process of communicating and negotiating values in a landscape of power and knowledge imbalance</a:t>
            </a:r>
            <a:r>
              <a:rPr kumimoji="0" lang="fr-BE" sz="1800" b="1" i="1" u="none" strike="noStrike" kern="1200" cap="none" spc="0" normalizeH="0" dirty="0">
                <a:ln>
                  <a:noFill/>
                </a:ln>
                <a:solidFill>
                  <a:srgbClr val="005399"/>
                </a:solidFill>
                <a:effectLst/>
                <a:uLnTx/>
                <a:uFillTx/>
                <a:latin typeface="+mn-lt"/>
                <a:ea typeface="ＭＳ Ｐゴシック" pitchFamily="-112" charset="-128"/>
                <a:cs typeface="Calibri"/>
              </a:rPr>
              <a:t>”</a:t>
            </a:r>
            <a:endParaRPr kumimoji="0" lang="fr-BE" sz="1800" b="1" i="1" u="none" strike="noStrike" kern="1200" cap="none" spc="0" normalizeH="0" baseline="0" dirty="0">
              <a:ln>
                <a:noFill/>
              </a:ln>
              <a:solidFill>
                <a:srgbClr val="005399"/>
              </a:solidFill>
              <a:effectLst/>
              <a:uLnTx/>
              <a:uFillTx/>
              <a:latin typeface="+mn-lt"/>
              <a:ea typeface="ＭＳ Ｐゴシック" pitchFamily="-112" charset="-128"/>
              <a:cs typeface="Calibri"/>
            </a:endParaRPr>
          </a:p>
          <a:p>
            <a:pPr marL="0" marR="0" lvl="0" indent="0" algn="r" defTabSz="914400" rtl="0" eaLnBrk="1" fontAlgn="base" latinLnBrk="0" hangingPunct="1">
              <a:lnSpc>
                <a:spcPct val="110000"/>
              </a:lnSpc>
              <a:spcBef>
                <a:spcPct val="0"/>
              </a:spcBef>
              <a:spcAft>
                <a:spcPct val="0"/>
              </a:spcAft>
              <a:buClrTx/>
              <a:buSzTx/>
              <a:buFontTx/>
              <a:buNone/>
              <a:tabLst/>
              <a:defRPr/>
            </a:pPr>
            <a:r>
              <a:rPr kumimoji="0" lang="fr-BE" sz="1200" b="0" i="0" u="none" strike="noStrike" kern="1200" cap="none" spc="0" normalizeH="0" baseline="0" dirty="0">
                <a:ln>
                  <a:noFill/>
                </a:ln>
                <a:solidFill>
                  <a:srgbClr val="000000"/>
                </a:solidFill>
                <a:effectLst/>
                <a:uLnTx/>
                <a:uFillTx/>
                <a:latin typeface="+mn-lt"/>
                <a:ea typeface="ＭＳ Ｐゴシック" pitchFamily="-107" charset="-128"/>
                <a:cs typeface="Calibri"/>
              </a:rPr>
              <a:t>AUSAID 2013 </a:t>
            </a:r>
            <a:endParaRPr kumimoji="0" lang="fr-BE" sz="1200" b="1" i="1" u="none" strike="noStrike" kern="1200" cap="none" spc="0" normalizeH="0" baseline="0" dirty="0">
              <a:ln>
                <a:noFill/>
              </a:ln>
              <a:solidFill>
                <a:srgbClr val="000000"/>
              </a:solidFill>
              <a:effectLst/>
              <a:uLnTx/>
              <a:uFillTx/>
              <a:latin typeface="+mn-lt"/>
              <a:ea typeface="ＭＳ Ｐゴシック" pitchFamily="-112" charset="-128"/>
              <a:cs typeface="Calibri"/>
            </a:endParaRPr>
          </a:p>
        </p:txBody>
      </p:sp>
      <p:sp>
        <p:nvSpPr>
          <p:cNvPr id="12" name="Rectangle 11">
            <a:extLst>
              <a:ext uri="{FF2B5EF4-FFF2-40B4-BE49-F238E27FC236}">
                <a16:creationId xmlns:a16="http://schemas.microsoft.com/office/drawing/2014/main" id="{FE2E3CFC-D6A9-4B3B-9948-630ACB277E62}"/>
              </a:ext>
            </a:extLst>
          </p:cNvPr>
          <p:cNvSpPr/>
          <p:nvPr/>
        </p:nvSpPr>
        <p:spPr>
          <a:xfrm>
            <a:off x="342000" y="4754034"/>
            <a:ext cx="1507143" cy="584775"/>
          </a:xfrm>
          <a:prstGeom prst="rect">
            <a:avLst/>
          </a:prstGeom>
          <a:solidFill>
            <a:srgbClr val="0F5494"/>
          </a:solidFill>
        </p:spPr>
        <p:txBody>
          <a:bodyPr wrap="none">
            <a:spAutoFit/>
          </a:bodyPr>
          <a:lstStyle/>
          <a:p>
            <a:pPr lvl="0" algn="ctr">
              <a:spcBef>
                <a:spcPts val="500"/>
              </a:spcBef>
              <a:spcAft>
                <a:spcPts val="500"/>
              </a:spcAft>
              <a:defRPr/>
            </a:pPr>
            <a:r>
              <a:rPr lang="en-GB" sz="1600" b="1" dirty="0">
                <a:solidFill>
                  <a:srgbClr val="FFFFFF"/>
                </a:solidFill>
                <a:latin typeface="+mn-lt"/>
                <a:ea typeface="ＭＳ Ｐゴシック" pitchFamily="-112" charset="-128"/>
              </a:rPr>
              <a:t>Situational </a:t>
            </a:r>
            <a:br>
              <a:rPr lang="en-GB" sz="1600" b="1" dirty="0">
                <a:solidFill>
                  <a:srgbClr val="FFFFFF"/>
                </a:solidFill>
                <a:latin typeface="+mn-lt"/>
                <a:ea typeface="ＭＳ Ｐゴシック" pitchFamily="-112" charset="-128"/>
              </a:rPr>
            </a:br>
            <a:r>
              <a:rPr lang="en-GB" sz="1600" b="1" dirty="0">
                <a:solidFill>
                  <a:srgbClr val="FFFFFF"/>
                </a:solidFill>
                <a:latin typeface="+mn-lt"/>
                <a:ea typeface="ＭＳ Ｐゴシック" pitchFamily="-112" charset="-128"/>
              </a:rPr>
              <a:t>Analysis</a:t>
            </a:r>
          </a:p>
        </p:txBody>
      </p:sp>
      <p:cxnSp>
        <p:nvCxnSpPr>
          <p:cNvPr id="29" name="Connecteur : en angle 28">
            <a:extLst>
              <a:ext uri="{FF2B5EF4-FFF2-40B4-BE49-F238E27FC236}">
                <a16:creationId xmlns:a16="http://schemas.microsoft.com/office/drawing/2014/main" id="{D4E88EF9-F457-4885-B107-02ACEC52D10D}"/>
              </a:ext>
            </a:extLst>
          </p:cNvPr>
          <p:cNvCxnSpPr>
            <a:cxnSpLocks/>
          </p:cNvCxnSpPr>
          <p:nvPr/>
        </p:nvCxnSpPr>
        <p:spPr bwMode="auto">
          <a:xfrm>
            <a:off x="2420734" y="3286386"/>
            <a:ext cx="1719218" cy="1084363"/>
          </a:xfrm>
          <a:prstGeom prst="bentConnector3">
            <a:avLst>
              <a:gd name="adj1" fmla="val 99519"/>
            </a:avLst>
          </a:prstGeom>
          <a:noFill/>
          <a:ln w="57150" cap="flat" cmpd="sng" algn="ctr">
            <a:solidFill>
              <a:srgbClr val="0F5494"/>
            </a:solidFill>
            <a:prstDash val="solid"/>
            <a:round/>
            <a:headEnd type="none" w="med" len="med"/>
            <a:tailEnd type="triangle" w="lg" len="lg"/>
          </a:ln>
          <a:effectLst/>
        </p:spPr>
      </p:cxnSp>
      <p:sp>
        <p:nvSpPr>
          <p:cNvPr id="30" name="Rectangle 29">
            <a:extLst>
              <a:ext uri="{FF2B5EF4-FFF2-40B4-BE49-F238E27FC236}">
                <a16:creationId xmlns:a16="http://schemas.microsoft.com/office/drawing/2014/main" id="{9A750119-9880-4718-9525-F5F0D485FC87}"/>
              </a:ext>
            </a:extLst>
          </p:cNvPr>
          <p:cNvSpPr/>
          <p:nvPr/>
        </p:nvSpPr>
        <p:spPr>
          <a:xfrm>
            <a:off x="2569765" y="2844225"/>
            <a:ext cx="1200970" cy="584775"/>
          </a:xfrm>
          <a:prstGeom prst="rect">
            <a:avLst/>
          </a:prstGeom>
          <a:solidFill>
            <a:srgbClr val="0F5494"/>
          </a:solidFill>
        </p:spPr>
        <p:txBody>
          <a:bodyPr wrap="none">
            <a:spAutoFit/>
          </a:bodyPr>
          <a:lstStyle/>
          <a:p>
            <a:pPr lvl="0" algn="ctr">
              <a:spcBef>
                <a:spcPts val="500"/>
              </a:spcBef>
              <a:spcAft>
                <a:spcPts val="500"/>
              </a:spcAft>
              <a:defRPr/>
            </a:pPr>
            <a:r>
              <a:rPr lang="en-GB" sz="1600" b="1" dirty="0">
                <a:solidFill>
                  <a:srgbClr val="FFFFFF"/>
                </a:solidFill>
                <a:latin typeface="+mn-lt"/>
                <a:ea typeface="ＭＳ Ｐゴシック" pitchFamily="-112" charset="-128"/>
              </a:rPr>
              <a:t>Policy </a:t>
            </a:r>
            <a:br>
              <a:rPr lang="en-GB" sz="1600" b="1" dirty="0">
                <a:solidFill>
                  <a:srgbClr val="FFFFFF"/>
                </a:solidFill>
                <a:latin typeface="+mn-lt"/>
                <a:ea typeface="ＭＳ Ｐゴシック" pitchFamily="-112" charset="-128"/>
              </a:rPr>
            </a:br>
            <a:r>
              <a:rPr lang="en-GB" sz="1600" b="1" dirty="0">
                <a:solidFill>
                  <a:srgbClr val="FFFFFF"/>
                </a:solidFill>
                <a:latin typeface="+mn-lt"/>
                <a:ea typeface="ＭＳ Ｐゴシック" pitchFamily="-112" charset="-128"/>
              </a:rPr>
              <a:t>Dialogue</a:t>
            </a:r>
          </a:p>
        </p:txBody>
      </p:sp>
    </p:spTree>
    <p:extLst>
      <p:ext uri="{BB962C8B-B14F-4D97-AF65-F5344CB8AC3E}">
        <p14:creationId xmlns:p14="http://schemas.microsoft.com/office/powerpoint/2010/main" val="2986357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44"/>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48"/>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51"/>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5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3"/>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2"/>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54"/>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3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29"/>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 grpId="0"/>
      <p:bldP spid="27" grpId="0"/>
      <p:bldP spid="47" grpId="0"/>
      <p:bldP spid="48" grpId="0"/>
      <p:bldP spid="49" grpId="0"/>
      <p:bldP spid="50" grpId="0"/>
      <p:bldP spid="51" grpId="0"/>
      <p:bldP spid="54" grpId="0"/>
      <p:bldP spid="12" grpId="0" animBg="1"/>
      <p:bldP spid="30"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dirty="0">
              <a:ln>
                <a:noFill/>
              </a:ln>
              <a:solidFill>
                <a:srgbClr val="2D9E48"/>
              </a:solidFill>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1196752"/>
            <a:ext cx="8460000" cy="773278"/>
          </a:xfrm>
        </p:spPr>
        <p:txBody>
          <a:bodyPr/>
          <a:lstStyle/>
          <a:p>
            <a:pPr marL="0" eaLnBrk="0" hangingPunct="0">
              <a:defRPr/>
            </a:pPr>
            <a:r>
              <a:rPr lang="en-GB" sz="1800" cap="all" dirty="0">
                <a:solidFill>
                  <a:srgbClr val="004494"/>
                </a:solidFill>
                <a:latin typeface="+mn-lt"/>
              </a:rPr>
              <a:t>From the perspective of the EUD and from the perspective of the partner organisations:</a:t>
            </a:r>
            <a:endParaRPr lang="fr-BE" sz="1800" cap="all" dirty="0">
              <a:solidFill>
                <a:srgbClr val="004494"/>
              </a:solidFill>
              <a:latin typeface="+mn-lt"/>
            </a:endParaRPr>
          </a:p>
        </p:txBody>
      </p:sp>
      <p:sp>
        <p:nvSpPr>
          <p:cNvPr id="10" name="Espace réservé du numéro de diapositive 9">
            <a:extLst>
              <a:ext uri="{FF2B5EF4-FFF2-40B4-BE49-F238E27FC236}">
                <a16:creationId xmlns:a16="http://schemas.microsoft.com/office/drawing/2014/main" id="{0F145ABD-FA89-4BDB-A080-61057BC50B94}"/>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4</a:t>
            </a:fld>
            <a:endParaRPr lang="fr-BE" sz="1100" b="1" dirty="0">
              <a:solidFill>
                <a:schemeClr val="bg1"/>
              </a:solidFill>
              <a:latin typeface="+mn-lt"/>
            </a:endParaRPr>
          </a:p>
        </p:txBody>
      </p:sp>
      <p:sp>
        <p:nvSpPr>
          <p:cNvPr id="28" name="ZoneTexte 8">
            <a:extLst>
              <a:ext uri="{FF2B5EF4-FFF2-40B4-BE49-F238E27FC236}">
                <a16:creationId xmlns:a16="http://schemas.microsoft.com/office/drawing/2014/main" id="{3B91842C-C329-4F8A-9B55-891240F20D38}"/>
              </a:ext>
            </a:extLst>
          </p:cNvPr>
          <p:cNvSpPr txBox="1">
            <a:spLocks noChangeArrowheads="1"/>
          </p:cNvSpPr>
          <p:nvPr/>
        </p:nvSpPr>
        <p:spPr bwMode="auto">
          <a:xfrm>
            <a:off x="304800" y="4892967"/>
            <a:ext cx="8534400" cy="1200329"/>
          </a:xfrm>
          <a:prstGeom prst="rect">
            <a:avLst/>
          </a:prstGeom>
          <a:noFill/>
          <a:ln w="9525">
            <a:noFill/>
            <a:miter lim="800000"/>
            <a:headEnd/>
            <a:tailEnd/>
          </a:ln>
        </p:spPr>
        <p:txBody>
          <a:bodyPr wrap="square">
            <a:prstTxWarp prst="textNoShape">
              <a:avLst/>
            </a:prstTxWarp>
            <a:spAutoFit/>
          </a:bodyPr>
          <a:lstStyle/>
          <a:p>
            <a:pPr algn="ctr"/>
            <a:r>
              <a:rPr lang="en-GB" sz="2400" b="1" i="1" dirty="0">
                <a:latin typeface="+mn-lt"/>
              </a:rPr>
              <a:t>What challenges do you face </a:t>
            </a:r>
          </a:p>
          <a:p>
            <a:pPr algn="ctr"/>
            <a:r>
              <a:rPr lang="en-GB" sz="2400" b="1" i="1" dirty="0">
                <a:latin typeface="+mn-lt"/>
              </a:rPr>
              <a:t>with Policy Dialogue? Why?</a:t>
            </a:r>
          </a:p>
          <a:p>
            <a:pPr algn="ctr"/>
            <a:r>
              <a:rPr lang="en-GB" sz="2400" b="1" i="1" dirty="0">
                <a:latin typeface="+mn-lt"/>
              </a:rPr>
              <a:t>From where do problems arise?</a:t>
            </a:r>
          </a:p>
        </p:txBody>
      </p:sp>
      <p:pic>
        <p:nvPicPr>
          <p:cNvPr id="29" name="Image 2">
            <a:extLst>
              <a:ext uri="{FF2B5EF4-FFF2-40B4-BE49-F238E27FC236}">
                <a16:creationId xmlns:a16="http://schemas.microsoft.com/office/drawing/2014/main" id="{D77D5D4F-564C-40FC-B523-7F72910D530F}"/>
              </a:ext>
            </a:extLst>
          </p:cNvPr>
          <p:cNvPicPr>
            <a:picLocks noChangeAspect="1"/>
          </p:cNvPicPr>
          <p:nvPr/>
        </p:nvPicPr>
        <p:blipFill>
          <a:blip r:embed="rId3"/>
          <a:srcRect/>
          <a:stretch>
            <a:fillRect/>
          </a:stretch>
        </p:blipFill>
        <p:spPr bwMode="auto">
          <a:xfrm>
            <a:off x="2627784" y="2042129"/>
            <a:ext cx="3639389" cy="2743200"/>
          </a:xfrm>
          <a:prstGeom prst="rect">
            <a:avLst/>
          </a:prstGeom>
          <a:noFill/>
          <a:ln w="9525">
            <a:noFill/>
            <a:miter lim="800000"/>
            <a:headEnd/>
            <a:tailEnd/>
          </a:ln>
        </p:spPr>
      </p:pic>
    </p:spTree>
    <p:extLst>
      <p:ext uri="{BB962C8B-B14F-4D97-AF65-F5344CB8AC3E}">
        <p14:creationId xmlns:p14="http://schemas.microsoft.com/office/powerpoint/2010/main" val="30844580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dirty="0">
              <a:ln>
                <a:noFill/>
              </a:ln>
              <a:solidFill>
                <a:srgbClr val="2D9E48"/>
              </a:solidFill>
              <a:effectLst/>
              <a:latin typeface="+mj-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1196752"/>
            <a:ext cx="8460000" cy="773278"/>
          </a:xfrm>
        </p:spPr>
        <p:txBody>
          <a:bodyPr/>
          <a:lstStyle/>
          <a:p>
            <a:pPr algn="ctr"/>
            <a:r>
              <a:rPr lang="en-US" sz="1800" cap="all" dirty="0">
                <a:solidFill>
                  <a:srgbClr val="004494"/>
                </a:solidFill>
              </a:rPr>
              <a:t>A continuous, dynamic, </a:t>
            </a:r>
            <a:br>
              <a:rPr lang="en-US" sz="1800" cap="all" dirty="0">
                <a:solidFill>
                  <a:srgbClr val="004494"/>
                </a:solidFill>
              </a:rPr>
            </a:br>
            <a:r>
              <a:rPr lang="en-US" sz="1800" cap="all" dirty="0">
                <a:solidFill>
                  <a:srgbClr val="004494"/>
                </a:solidFill>
              </a:rPr>
              <a:t>multidimensional, non-linear, purposeful exchange </a:t>
            </a:r>
            <a:endParaRPr lang="fr-BE" sz="1800" cap="all" dirty="0">
              <a:solidFill>
                <a:srgbClr val="004494"/>
              </a:solidFill>
            </a:endParaRPr>
          </a:p>
        </p:txBody>
      </p:sp>
      <p:sp>
        <p:nvSpPr>
          <p:cNvPr id="10" name="Espace réservé du numéro de diapositive 9">
            <a:extLst>
              <a:ext uri="{FF2B5EF4-FFF2-40B4-BE49-F238E27FC236}">
                <a16:creationId xmlns:a16="http://schemas.microsoft.com/office/drawing/2014/main" id="{0F145ABD-FA89-4BDB-A080-61057BC50B94}"/>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j-lt"/>
              </a:rPr>
              <a:pPr/>
              <a:t>5</a:t>
            </a:fld>
            <a:endParaRPr lang="fr-BE" sz="1100" b="1" dirty="0">
              <a:solidFill>
                <a:schemeClr val="bg1"/>
              </a:solidFill>
              <a:latin typeface="+mj-lt"/>
            </a:endParaRPr>
          </a:p>
        </p:txBody>
      </p:sp>
      <p:sp>
        <p:nvSpPr>
          <p:cNvPr id="7" name="TextBox 24">
            <a:extLst>
              <a:ext uri="{FF2B5EF4-FFF2-40B4-BE49-F238E27FC236}">
                <a16:creationId xmlns:a16="http://schemas.microsoft.com/office/drawing/2014/main" id="{ECDE5BEF-3C9C-4CA0-978B-A8F81B521474}"/>
              </a:ext>
            </a:extLst>
          </p:cNvPr>
          <p:cNvSpPr txBox="1"/>
          <p:nvPr/>
        </p:nvSpPr>
        <p:spPr>
          <a:xfrm>
            <a:off x="179512" y="2060848"/>
            <a:ext cx="8625780" cy="430887"/>
          </a:xfrm>
          <a:prstGeom prst="rect">
            <a:avLst/>
          </a:prstGeom>
          <a:solidFill>
            <a:srgbClr val="0F5494"/>
          </a:solidFill>
          <a:ln>
            <a:noFill/>
          </a:ln>
        </p:spPr>
        <p:txBody>
          <a:bodyPr wrap="square" rtlCol="0">
            <a:spAutoFit/>
          </a:bodyPr>
          <a:lstStyle/>
          <a:p>
            <a:pPr algn="ctr"/>
            <a:r>
              <a:rPr lang="fr-BE" sz="1100" b="1" dirty="0">
                <a:solidFill>
                  <a:schemeClr val="bg1"/>
                </a:solidFill>
                <a:latin typeface="+mj-lt"/>
              </a:rPr>
              <a:t>Policy dialogue planning horizon</a:t>
            </a:r>
          </a:p>
          <a:p>
            <a:pPr>
              <a:tabLst>
                <a:tab pos="893763" algn="l"/>
                <a:tab pos="2774950" algn="l"/>
                <a:tab pos="3941763" algn="l"/>
                <a:tab pos="4667250" algn="l"/>
                <a:tab pos="6275388" algn="l"/>
                <a:tab pos="6821488" algn="l"/>
              </a:tabLst>
            </a:pPr>
            <a:r>
              <a:rPr lang="fr-BE" sz="1100" b="1" dirty="0">
                <a:solidFill>
                  <a:schemeClr val="bg1"/>
                </a:solidFill>
                <a:latin typeface="+mj-lt"/>
              </a:rPr>
              <a:t>PD	DPs </a:t>
            </a:r>
            <a:r>
              <a:rPr lang="fr-BE" sz="1100" b="1" dirty="0" err="1">
                <a:solidFill>
                  <a:schemeClr val="bg1"/>
                </a:solidFill>
                <a:latin typeface="+mj-lt"/>
              </a:rPr>
              <a:t>Harmonization</a:t>
            </a:r>
            <a:r>
              <a:rPr lang="fr-BE" sz="1100" b="1" dirty="0">
                <a:solidFill>
                  <a:schemeClr val="bg1"/>
                </a:solidFill>
                <a:latin typeface="+mj-lt"/>
              </a:rPr>
              <a:t>	DP - </a:t>
            </a:r>
            <a:r>
              <a:rPr lang="fr-BE" sz="1100" b="1" dirty="0" err="1">
                <a:solidFill>
                  <a:schemeClr val="bg1"/>
                </a:solidFill>
                <a:latin typeface="+mj-lt"/>
              </a:rPr>
              <a:t>Gov</a:t>
            </a:r>
            <a:r>
              <a:rPr lang="fr-BE" sz="1100" b="1" dirty="0">
                <a:solidFill>
                  <a:schemeClr val="bg1"/>
                </a:solidFill>
                <a:latin typeface="+mj-lt"/>
              </a:rPr>
              <a:t>	</a:t>
            </a:r>
            <a:r>
              <a:rPr lang="fr-BE" sz="1100" b="1" dirty="0" err="1">
                <a:solidFill>
                  <a:schemeClr val="bg1"/>
                </a:solidFill>
                <a:latin typeface="+mj-lt"/>
              </a:rPr>
              <a:t>Gov</a:t>
            </a:r>
            <a:r>
              <a:rPr lang="fr-BE" sz="1100" b="1" dirty="0">
                <a:solidFill>
                  <a:schemeClr val="bg1"/>
                </a:solidFill>
                <a:latin typeface="+mj-lt"/>
              </a:rPr>
              <a:t>	Democratic </a:t>
            </a:r>
            <a:r>
              <a:rPr lang="fr-BE" sz="1100" b="1" dirty="0" err="1">
                <a:solidFill>
                  <a:schemeClr val="bg1"/>
                </a:solidFill>
                <a:latin typeface="+mj-lt"/>
              </a:rPr>
              <a:t>space</a:t>
            </a:r>
            <a:r>
              <a:rPr lang="fr-BE" sz="1100" b="1" dirty="0">
                <a:solidFill>
                  <a:schemeClr val="bg1"/>
                </a:solidFill>
                <a:latin typeface="+mj-lt"/>
              </a:rPr>
              <a:t>	CS 	« Out of the box »</a:t>
            </a:r>
          </a:p>
        </p:txBody>
      </p:sp>
      <p:sp>
        <p:nvSpPr>
          <p:cNvPr id="11" name="TextBox 31">
            <a:extLst>
              <a:ext uri="{FF2B5EF4-FFF2-40B4-BE49-F238E27FC236}">
                <a16:creationId xmlns:a16="http://schemas.microsoft.com/office/drawing/2014/main" id="{DC08D1E6-285C-46C2-94A6-230BB6FE963D}"/>
              </a:ext>
            </a:extLst>
          </p:cNvPr>
          <p:cNvSpPr txBox="1"/>
          <p:nvPr/>
        </p:nvSpPr>
        <p:spPr>
          <a:xfrm>
            <a:off x="179512" y="2661012"/>
            <a:ext cx="1144538" cy="3631763"/>
          </a:xfrm>
          <a:prstGeom prst="rect">
            <a:avLst/>
          </a:prstGeom>
          <a:solidFill>
            <a:srgbClr val="0F5494"/>
          </a:solidFill>
          <a:ln>
            <a:noFill/>
          </a:ln>
        </p:spPr>
        <p:txBody>
          <a:bodyPr wrap="square" rtlCol="0">
            <a:spAutoFit/>
          </a:bodyPr>
          <a:lstStyle/>
          <a:p>
            <a:pPr>
              <a:spcBef>
                <a:spcPts val="1800"/>
              </a:spcBef>
            </a:pPr>
            <a:r>
              <a:rPr lang="fr-BE" sz="1100" b="1" dirty="0">
                <a:solidFill>
                  <a:schemeClr val="bg1"/>
                </a:solidFill>
                <a:latin typeface="+mj-lt"/>
              </a:rPr>
              <a:t>Global</a:t>
            </a:r>
          </a:p>
          <a:p>
            <a:pPr>
              <a:spcBef>
                <a:spcPts val="1800"/>
              </a:spcBef>
            </a:pPr>
            <a:r>
              <a:rPr lang="fr-BE" sz="1100" b="1" dirty="0" err="1">
                <a:solidFill>
                  <a:schemeClr val="bg1"/>
                </a:solidFill>
                <a:latin typeface="+mj-lt"/>
              </a:rPr>
              <a:t>Regional</a:t>
            </a:r>
            <a:endParaRPr lang="fr-BE" sz="1100" b="1" dirty="0">
              <a:solidFill>
                <a:schemeClr val="bg1"/>
              </a:solidFill>
              <a:latin typeface="+mj-lt"/>
            </a:endParaRPr>
          </a:p>
          <a:p>
            <a:pPr>
              <a:spcBef>
                <a:spcPts val="1800"/>
              </a:spcBef>
            </a:pPr>
            <a:r>
              <a:rPr lang="fr-BE" sz="1100" b="1" dirty="0">
                <a:solidFill>
                  <a:schemeClr val="bg1"/>
                </a:solidFill>
                <a:latin typeface="+mj-lt"/>
              </a:rPr>
              <a:t>National</a:t>
            </a:r>
          </a:p>
          <a:p>
            <a:pPr>
              <a:spcBef>
                <a:spcPts val="1800"/>
              </a:spcBef>
            </a:pPr>
            <a:r>
              <a:rPr lang="fr-BE" sz="1100" b="1" dirty="0" err="1">
                <a:solidFill>
                  <a:schemeClr val="bg1"/>
                </a:solidFill>
                <a:latin typeface="+mj-lt"/>
              </a:rPr>
              <a:t>Sector</a:t>
            </a:r>
            <a:endParaRPr lang="fr-BE" sz="1100" b="1" dirty="0">
              <a:solidFill>
                <a:schemeClr val="bg1"/>
              </a:solidFill>
              <a:latin typeface="+mj-lt"/>
            </a:endParaRPr>
          </a:p>
          <a:p>
            <a:pPr>
              <a:spcBef>
                <a:spcPts val="1800"/>
              </a:spcBef>
            </a:pPr>
            <a:r>
              <a:rPr lang="fr-BE" sz="1100" b="1" dirty="0" err="1">
                <a:solidFill>
                  <a:schemeClr val="bg1"/>
                </a:solidFill>
                <a:latin typeface="+mj-lt"/>
              </a:rPr>
              <a:t>Sub</a:t>
            </a:r>
            <a:r>
              <a:rPr lang="fr-BE" sz="1100" b="1" dirty="0">
                <a:solidFill>
                  <a:schemeClr val="bg1"/>
                </a:solidFill>
                <a:latin typeface="+mj-lt"/>
              </a:rPr>
              <a:t>-national</a:t>
            </a:r>
          </a:p>
          <a:p>
            <a:pPr>
              <a:spcBef>
                <a:spcPts val="1800"/>
              </a:spcBef>
            </a:pPr>
            <a:r>
              <a:rPr lang="fr-BE" sz="1100" b="1" dirty="0">
                <a:solidFill>
                  <a:schemeClr val="bg1"/>
                </a:solidFill>
                <a:latin typeface="+mj-lt"/>
              </a:rPr>
              <a:t>District</a:t>
            </a:r>
          </a:p>
          <a:p>
            <a:pPr>
              <a:spcBef>
                <a:spcPts val="1800"/>
              </a:spcBef>
            </a:pPr>
            <a:r>
              <a:rPr lang="fr-BE" sz="1100" b="1" dirty="0">
                <a:solidFill>
                  <a:schemeClr val="bg1"/>
                </a:solidFill>
                <a:latin typeface="+mj-lt"/>
              </a:rPr>
              <a:t>Municipal</a:t>
            </a:r>
          </a:p>
          <a:p>
            <a:pPr>
              <a:spcBef>
                <a:spcPts val="1800"/>
              </a:spcBef>
            </a:pPr>
            <a:r>
              <a:rPr lang="fr-BE" sz="1100" b="1" dirty="0" err="1">
                <a:solidFill>
                  <a:schemeClr val="bg1"/>
                </a:solidFill>
                <a:latin typeface="+mj-lt"/>
              </a:rPr>
              <a:t>Grassroots</a:t>
            </a:r>
            <a:endParaRPr lang="fr-BE" sz="1100" b="1" dirty="0">
              <a:solidFill>
                <a:schemeClr val="bg1"/>
              </a:solidFill>
              <a:latin typeface="+mj-lt"/>
            </a:endParaRPr>
          </a:p>
          <a:p>
            <a:pPr>
              <a:spcBef>
                <a:spcPts val="1800"/>
              </a:spcBef>
            </a:pPr>
            <a:endParaRPr lang="fr-BE" sz="1100" b="1" dirty="0">
              <a:solidFill>
                <a:schemeClr val="bg1"/>
              </a:solidFill>
              <a:latin typeface="+mj-lt"/>
            </a:endParaRPr>
          </a:p>
        </p:txBody>
      </p:sp>
      <p:sp>
        <p:nvSpPr>
          <p:cNvPr id="25" name="Freeform 5">
            <a:extLst>
              <a:ext uri="{FF2B5EF4-FFF2-40B4-BE49-F238E27FC236}">
                <a16:creationId xmlns:a16="http://schemas.microsoft.com/office/drawing/2014/main" id="{180CE294-51C0-47F6-901C-478B22F5D603}"/>
              </a:ext>
            </a:extLst>
          </p:cNvPr>
          <p:cNvSpPr>
            <a:spLocks/>
          </p:cNvSpPr>
          <p:nvPr/>
        </p:nvSpPr>
        <p:spPr bwMode="auto">
          <a:xfrm>
            <a:off x="2831229" y="2815955"/>
            <a:ext cx="1814111" cy="1790092"/>
          </a:xfrm>
          <a:custGeom>
            <a:avLst/>
            <a:gdLst>
              <a:gd name="T0" fmla="*/ 404 w 567"/>
              <a:gd name="T1" fmla="*/ 89 h 559"/>
              <a:gd name="T2" fmla="*/ 448 w 567"/>
              <a:gd name="T3" fmla="*/ 52 h 559"/>
              <a:gd name="T4" fmla="*/ 484 w 567"/>
              <a:gd name="T5" fmla="*/ 81 h 559"/>
              <a:gd name="T6" fmla="*/ 455 w 567"/>
              <a:gd name="T7" fmla="*/ 132 h 559"/>
              <a:gd name="T8" fmla="*/ 501 w 567"/>
              <a:gd name="T9" fmla="*/ 212 h 559"/>
              <a:gd name="T10" fmla="*/ 559 w 567"/>
              <a:gd name="T11" fmla="*/ 212 h 559"/>
              <a:gd name="T12" fmla="*/ 567 w 567"/>
              <a:gd name="T13" fmla="*/ 258 h 559"/>
              <a:gd name="T14" fmla="*/ 513 w 567"/>
              <a:gd name="T15" fmla="*/ 278 h 559"/>
              <a:gd name="T16" fmla="*/ 497 w 567"/>
              <a:gd name="T17" fmla="*/ 369 h 559"/>
              <a:gd name="T18" fmla="*/ 541 w 567"/>
              <a:gd name="T19" fmla="*/ 406 h 559"/>
              <a:gd name="T20" fmla="*/ 518 w 567"/>
              <a:gd name="T21" fmla="*/ 446 h 559"/>
              <a:gd name="T22" fmla="*/ 463 w 567"/>
              <a:gd name="T23" fmla="*/ 427 h 559"/>
              <a:gd name="T24" fmla="*/ 392 w 567"/>
              <a:gd name="T25" fmla="*/ 486 h 559"/>
              <a:gd name="T26" fmla="*/ 402 w 567"/>
              <a:gd name="T27" fmla="*/ 543 h 559"/>
              <a:gd name="T28" fmla="*/ 359 w 567"/>
              <a:gd name="T29" fmla="*/ 559 h 559"/>
              <a:gd name="T30" fmla="*/ 330 w 567"/>
              <a:gd name="T31" fmla="*/ 509 h 559"/>
              <a:gd name="T32" fmla="*/ 237 w 567"/>
              <a:gd name="T33" fmla="*/ 509 h 559"/>
              <a:gd name="T34" fmla="*/ 208 w 567"/>
              <a:gd name="T35" fmla="*/ 559 h 559"/>
              <a:gd name="T36" fmla="*/ 164 w 567"/>
              <a:gd name="T37" fmla="*/ 543 h 559"/>
              <a:gd name="T38" fmla="*/ 175 w 567"/>
              <a:gd name="T39" fmla="*/ 486 h 559"/>
              <a:gd name="T40" fmla="*/ 104 w 567"/>
              <a:gd name="T41" fmla="*/ 427 h 559"/>
              <a:gd name="T42" fmla="*/ 49 w 567"/>
              <a:gd name="T43" fmla="*/ 446 h 559"/>
              <a:gd name="T44" fmla="*/ 26 w 567"/>
              <a:gd name="T45" fmla="*/ 406 h 559"/>
              <a:gd name="T46" fmla="*/ 70 w 567"/>
              <a:gd name="T47" fmla="*/ 369 h 559"/>
              <a:gd name="T48" fmla="*/ 54 w 567"/>
              <a:gd name="T49" fmla="*/ 278 h 559"/>
              <a:gd name="T50" fmla="*/ 0 w 567"/>
              <a:gd name="T51" fmla="*/ 258 h 559"/>
              <a:gd name="T52" fmla="*/ 8 w 567"/>
              <a:gd name="T53" fmla="*/ 212 h 559"/>
              <a:gd name="T54" fmla="*/ 66 w 567"/>
              <a:gd name="T55" fmla="*/ 212 h 559"/>
              <a:gd name="T56" fmla="*/ 112 w 567"/>
              <a:gd name="T57" fmla="*/ 132 h 559"/>
              <a:gd name="T58" fmla="*/ 83 w 567"/>
              <a:gd name="T59" fmla="*/ 81 h 559"/>
              <a:gd name="T60" fmla="*/ 119 w 567"/>
              <a:gd name="T61" fmla="*/ 52 h 559"/>
              <a:gd name="T62" fmla="*/ 163 w 567"/>
              <a:gd name="T63" fmla="*/ 89 h 559"/>
              <a:gd name="T64" fmla="*/ 250 w 567"/>
              <a:gd name="T65" fmla="*/ 57 h 559"/>
              <a:gd name="T66" fmla="*/ 260 w 567"/>
              <a:gd name="T67" fmla="*/ 0 h 559"/>
              <a:gd name="T68" fmla="*/ 307 w 567"/>
              <a:gd name="T69" fmla="*/ 0 h 559"/>
              <a:gd name="T70" fmla="*/ 317 w 567"/>
              <a:gd name="T71" fmla="*/ 57 h 559"/>
              <a:gd name="T72" fmla="*/ 404 w 567"/>
              <a:gd name="T73" fmla="*/ 89 h 5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567" h="559">
                <a:moveTo>
                  <a:pt x="404" y="89"/>
                </a:moveTo>
                <a:cubicBezTo>
                  <a:pt x="448" y="52"/>
                  <a:pt x="448" y="52"/>
                  <a:pt x="448" y="52"/>
                </a:cubicBezTo>
                <a:cubicBezTo>
                  <a:pt x="484" y="81"/>
                  <a:pt x="484" y="81"/>
                  <a:pt x="484" y="81"/>
                </a:cubicBezTo>
                <a:cubicBezTo>
                  <a:pt x="455" y="132"/>
                  <a:pt x="455" y="132"/>
                  <a:pt x="455" y="132"/>
                </a:cubicBezTo>
                <a:cubicBezTo>
                  <a:pt x="475" y="155"/>
                  <a:pt x="491" y="182"/>
                  <a:pt x="501" y="212"/>
                </a:cubicBezTo>
                <a:cubicBezTo>
                  <a:pt x="559" y="212"/>
                  <a:pt x="559" y="212"/>
                  <a:pt x="559" y="212"/>
                </a:cubicBezTo>
                <a:cubicBezTo>
                  <a:pt x="567" y="258"/>
                  <a:pt x="567" y="258"/>
                  <a:pt x="567" y="258"/>
                </a:cubicBezTo>
                <a:cubicBezTo>
                  <a:pt x="513" y="278"/>
                  <a:pt x="513" y="278"/>
                  <a:pt x="513" y="278"/>
                </a:cubicBezTo>
                <a:cubicBezTo>
                  <a:pt x="513" y="309"/>
                  <a:pt x="508" y="340"/>
                  <a:pt x="497" y="369"/>
                </a:cubicBezTo>
                <a:cubicBezTo>
                  <a:pt x="541" y="406"/>
                  <a:pt x="541" y="406"/>
                  <a:pt x="541" y="406"/>
                </a:cubicBezTo>
                <a:cubicBezTo>
                  <a:pt x="518" y="446"/>
                  <a:pt x="518" y="446"/>
                  <a:pt x="518" y="446"/>
                </a:cubicBezTo>
                <a:cubicBezTo>
                  <a:pt x="463" y="427"/>
                  <a:pt x="463" y="427"/>
                  <a:pt x="463" y="427"/>
                </a:cubicBezTo>
                <a:cubicBezTo>
                  <a:pt x="444" y="451"/>
                  <a:pt x="420" y="471"/>
                  <a:pt x="392" y="486"/>
                </a:cubicBezTo>
                <a:cubicBezTo>
                  <a:pt x="402" y="543"/>
                  <a:pt x="402" y="543"/>
                  <a:pt x="402" y="543"/>
                </a:cubicBezTo>
                <a:cubicBezTo>
                  <a:pt x="359" y="559"/>
                  <a:pt x="359" y="559"/>
                  <a:pt x="359" y="559"/>
                </a:cubicBezTo>
                <a:cubicBezTo>
                  <a:pt x="330" y="509"/>
                  <a:pt x="330" y="509"/>
                  <a:pt x="330" y="509"/>
                </a:cubicBezTo>
                <a:cubicBezTo>
                  <a:pt x="299" y="515"/>
                  <a:pt x="268" y="515"/>
                  <a:pt x="237" y="509"/>
                </a:cubicBezTo>
                <a:cubicBezTo>
                  <a:pt x="208" y="559"/>
                  <a:pt x="208" y="559"/>
                  <a:pt x="208" y="559"/>
                </a:cubicBezTo>
                <a:cubicBezTo>
                  <a:pt x="164" y="543"/>
                  <a:pt x="164" y="543"/>
                  <a:pt x="164" y="543"/>
                </a:cubicBezTo>
                <a:cubicBezTo>
                  <a:pt x="175" y="486"/>
                  <a:pt x="175" y="486"/>
                  <a:pt x="175" y="486"/>
                </a:cubicBezTo>
                <a:cubicBezTo>
                  <a:pt x="147" y="471"/>
                  <a:pt x="123" y="451"/>
                  <a:pt x="104" y="427"/>
                </a:cubicBezTo>
                <a:cubicBezTo>
                  <a:pt x="49" y="446"/>
                  <a:pt x="49" y="446"/>
                  <a:pt x="49" y="446"/>
                </a:cubicBezTo>
                <a:cubicBezTo>
                  <a:pt x="26" y="406"/>
                  <a:pt x="26" y="406"/>
                  <a:pt x="26" y="406"/>
                </a:cubicBezTo>
                <a:cubicBezTo>
                  <a:pt x="70" y="369"/>
                  <a:pt x="70" y="369"/>
                  <a:pt x="70" y="369"/>
                </a:cubicBezTo>
                <a:cubicBezTo>
                  <a:pt x="59" y="340"/>
                  <a:pt x="53" y="309"/>
                  <a:pt x="54" y="278"/>
                </a:cubicBezTo>
                <a:cubicBezTo>
                  <a:pt x="0" y="258"/>
                  <a:pt x="0" y="258"/>
                  <a:pt x="0" y="258"/>
                </a:cubicBezTo>
                <a:cubicBezTo>
                  <a:pt x="8" y="212"/>
                  <a:pt x="8" y="212"/>
                  <a:pt x="8" y="212"/>
                </a:cubicBezTo>
                <a:cubicBezTo>
                  <a:pt x="66" y="212"/>
                  <a:pt x="66" y="212"/>
                  <a:pt x="66" y="212"/>
                </a:cubicBezTo>
                <a:cubicBezTo>
                  <a:pt x="76" y="182"/>
                  <a:pt x="91" y="155"/>
                  <a:pt x="112" y="132"/>
                </a:cubicBezTo>
                <a:cubicBezTo>
                  <a:pt x="83" y="81"/>
                  <a:pt x="83" y="81"/>
                  <a:pt x="83" y="81"/>
                </a:cubicBezTo>
                <a:cubicBezTo>
                  <a:pt x="119" y="52"/>
                  <a:pt x="119" y="52"/>
                  <a:pt x="119" y="52"/>
                </a:cubicBezTo>
                <a:cubicBezTo>
                  <a:pt x="163" y="89"/>
                  <a:pt x="163" y="89"/>
                  <a:pt x="163" y="89"/>
                </a:cubicBezTo>
                <a:cubicBezTo>
                  <a:pt x="190" y="73"/>
                  <a:pt x="219" y="62"/>
                  <a:pt x="250" y="57"/>
                </a:cubicBezTo>
                <a:cubicBezTo>
                  <a:pt x="260" y="0"/>
                  <a:pt x="260" y="0"/>
                  <a:pt x="260" y="0"/>
                </a:cubicBezTo>
                <a:cubicBezTo>
                  <a:pt x="307" y="0"/>
                  <a:pt x="307" y="0"/>
                  <a:pt x="307" y="0"/>
                </a:cubicBezTo>
                <a:cubicBezTo>
                  <a:pt x="317" y="57"/>
                  <a:pt x="317" y="57"/>
                  <a:pt x="317" y="57"/>
                </a:cubicBezTo>
                <a:cubicBezTo>
                  <a:pt x="348" y="62"/>
                  <a:pt x="377" y="73"/>
                  <a:pt x="404" y="89"/>
                </a:cubicBezTo>
                <a:close/>
              </a:path>
            </a:pathLst>
          </a:custGeom>
          <a:solidFill>
            <a:srgbClr val="FDB93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dirty="0">
              <a:latin typeface="+mj-lt"/>
            </a:endParaRPr>
          </a:p>
        </p:txBody>
      </p:sp>
      <p:sp>
        <p:nvSpPr>
          <p:cNvPr id="26" name="Freeform 6">
            <a:extLst>
              <a:ext uri="{FF2B5EF4-FFF2-40B4-BE49-F238E27FC236}">
                <a16:creationId xmlns:a16="http://schemas.microsoft.com/office/drawing/2014/main" id="{256B8A42-BC7D-44E5-8288-147E48A809A7}"/>
              </a:ext>
            </a:extLst>
          </p:cNvPr>
          <p:cNvSpPr>
            <a:spLocks/>
          </p:cNvSpPr>
          <p:nvPr/>
        </p:nvSpPr>
        <p:spPr bwMode="auto">
          <a:xfrm>
            <a:off x="4497988" y="2880523"/>
            <a:ext cx="2279650" cy="2247900"/>
          </a:xfrm>
          <a:custGeom>
            <a:avLst/>
            <a:gdLst>
              <a:gd name="T0" fmla="*/ 404 w 567"/>
              <a:gd name="T1" fmla="*/ 89 h 559"/>
              <a:gd name="T2" fmla="*/ 448 w 567"/>
              <a:gd name="T3" fmla="*/ 51 h 559"/>
              <a:gd name="T4" fmla="*/ 484 w 567"/>
              <a:gd name="T5" fmla="*/ 81 h 559"/>
              <a:gd name="T6" fmla="*/ 455 w 567"/>
              <a:gd name="T7" fmla="*/ 131 h 559"/>
              <a:gd name="T8" fmla="*/ 501 w 567"/>
              <a:gd name="T9" fmla="*/ 212 h 559"/>
              <a:gd name="T10" fmla="*/ 559 w 567"/>
              <a:gd name="T11" fmla="*/ 212 h 559"/>
              <a:gd name="T12" fmla="*/ 567 w 567"/>
              <a:gd name="T13" fmla="*/ 257 h 559"/>
              <a:gd name="T14" fmla="*/ 513 w 567"/>
              <a:gd name="T15" fmla="*/ 277 h 559"/>
              <a:gd name="T16" fmla="*/ 497 w 567"/>
              <a:gd name="T17" fmla="*/ 368 h 559"/>
              <a:gd name="T18" fmla="*/ 541 w 567"/>
              <a:gd name="T19" fmla="*/ 406 h 559"/>
              <a:gd name="T20" fmla="*/ 518 w 567"/>
              <a:gd name="T21" fmla="*/ 446 h 559"/>
              <a:gd name="T22" fmla="*/ 463 w 567"/>
              <a:gd name="T23" fmla="*/ 426 h 559"/>
              <a:gd name="T24" fmla="*/ 392 w 567"/>
              <a:gd name="T25" fmla="*/ 486 h 559"/>
              <a:gd name="T26" fmla="*/ 402 w 567"/>
              <a:gd name="T27" fmla="*/ 543 h 559"/>
              <a:gd name="T28" fmla="*/ 359 w 567"/>
              <a:gd name="T29" fmla="*/ 559 h 559"/>
              <a:gd name="T30" fmla="*/ 330 w 567"/>
              <a:gd name="T31" fmla="*/ 508 h 559"/>
              <a:gd name="T32" fmla="*/ 237 w 567"/>
              <a:gd name="T33" fmla="*/ 508 h 559"/>
              <a:gd name="T34" fmla="*/ 208 w 567"/>
              <a:gd name="T35" fmla="*/ 559 h 559"/>
              <a:gd name="T36" fmla="*/ 164 w 567"/>
              <a:gd name="T37" fmla="*/ 543 h 559"/>
              <a:gd name="T38" fmla="*/ 175 w 567"/>
              <a:gd name="T39" fmla="*/ 486 h 559"/>
              <a:gd name="T40" fmla="*/ 104 w 567"/>
              <a:gd name="T41" fmla="*/ 426 h 559"/>
              <a:gd name="T42" fmla="*/ 49 w 567"/>
              <a:gd name="T43" fmla="*/ 446 h 559"/>
              <a:gd name="T44" fmla="*/ 26 w 567"/>
              <a:gd name="T45" fmla="*/ 406 h 559"/>
              <a:gd name="T46" fmla="*/ 70 w 567"/>
              <a:gd name="T47" fmla="*/ 368 h 559"/>
              <a:gd name="T48" fmla="*/ 54 w 567"/>
              <a:gd name="T49" fmla="*/ 277 h 559"/>
              <a:gd name="T50" fmla="*/ 0 w 567"/>
              <a:gd name="T51" fmla="*/ 257 h 559"/>
              <a:gd name="T52" fmla="*/ 8 w 567"/>
              <a:gd name="T53" fmla="*/ 212 h 559"/>
              <a:gd name="T54" fmla="*/ 66 w 567"/>
              <a:gd name="T55" fmla="*/ 212 h 559"/>
              <a:gd name="T56" fmla="*/ 112 w 567"/>
              <a:gd name="T57" fmla="*/ 131 h 559"/>
              <a:gd name="T58" fmla="*/ 83 w 567"/>
              <a:gd name="T59" fmla="*/ 81 h 559"/>
              <a:gd name="T60" fmla="*/ 119 w 567"/>
              <a:gd name="T61" fmla="*/ 51 h 559"/>
              <a:gd name="T62" fmla="*/ 163 w 567"/>
              <a:gd name="T63" fmla="*/ 89 h 559"/>
              <a:gd name="T64" fmla="*/ 250 w 567"/>
              <a:gd name="T65" fmla="*/ 57 h 559"/>
              <a:gd name="T66" fmla="*/ 260 w 567"/>
              <a:gd name="T67" fmla="*/ 0 h 559"/>
              <a:gd name="T68" fmla="*/ 307 w 567"/>
              <a:gd name="T69" fmla="*/ 0 h 559"/>
              <a:gd name="T70" fmla="*/ 317 w 567"/>
              <a:gd name="T71" fmla="*/ 57 h 559"/>
              <a:gd name="T72" fmla="*/ 404 w 567"/>
              <a:gd name="T73" fmla="*/ 89 h 5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567" h="559">
                <a:moveTo>
                  <a:pt x="404" y="89"/>
                </a:moveTo>
                <a:cubicBezTo>
                  <a:pt x="448" y="51"/>
                  <a:pt x="448" y="51"/>
                  <a:pt x="448" y="51"/>
                </a:cubicBezTo>
                <a:cubicBezTo>
                  <a:pt x="484" y="81"/>
                  <a:pt x="484" y="81"/>
                  <a:pt x="484" y="81"/>
                </a:cubicBezTo>
                <a:cubicBezTo>
                  <a:pt x="455" y="131"/>
                  <a:pt x="455" y="131"/>
                  <a:pt x="455" y="131"/>
                </a:cubicBezTo>
                <a:cubicBezTo>
                  <a:pt x="475" y="155"/>
                  <a:pt x="491" y="182"/>
                  <a:pt x="501" y="212"/>
                </a:cubicBezTo>
                <a:cubicBezTo>
                  <a:pt x="559" y="212"/>
                  <a:pt x="559" y="212"/>
                  <a:pt x="559" y="212"/>
                </a:cubicBezTo>
                <a:cubicBezTo>
                  <a:pt x="567" y="257"/>
                  <a:pt x="567" y="257"/>
                  <a:pt x="567" y="257"/>
                </a:cubicBezTo>
                <a:cubicBezTo>
                  <a:pt x="513" y="277"/>
                  <a:pt x="513" y="277"/>
                  <a:pt x="513" y="277"/>
                </a:cubicBezTo>
                <a:cubicBezTo>
                  <a:pt x="513" y="308"/>
                  <a:pt x="508" y="339"/>
                  <a:pt x="497" y="368"/>
                </a:cubicBezTo>
                <a:cubicBezTo>
                  <a:pt x="541" y="406"/>
                  <a:pt x="541" y="406"/>
                  <a:pt x="541" y="406"/>
                </a:cubicBezTo>
                <a:cubicBezTo>
                  <a:pt x="518" y="446"/>
                  <a:pt x="518" y="446"/>
                  <a:pt x="518" y="446"/>
                </a:cubicBezTo>
                <a:cubicBezTo>
                  <a:pt x="463" y="426"/>
                  <a:pt x="463" y="426"/>
                  <a:pt x="463" y="426"/>
                </a:cubicBezTo>
                <a:cubicBezTo>
                  <a:pt x="444" y="451"/>
                  <a:pt x="420" y="471"/>
                  <a:pt x="392" y="486"/>
                </a:cubicBezTo>
                <a:cubicBezTo>
                  <a:pt x="402" y="543"/>
                  <a:pt x="402" y="543"/>
                  <a:pt x="402" y="543"/>
                </a:cubicBezTo>
                <a:cubicBezTo>
                  <a:pt x="359" y="559"/>
                  <a:pt x="359" y="559"/>
                  <a:pt x="359" y="559"/>
                </a:cubicBezTo>
                <a:cubicBezTo>
                  <a:pt x="330" y="508"/>
                  <a:pt x="330" y="508"/>
                  <a:pt x="330" y="508"/>
                </a:cubicBezTo>
                <a:cubicBezTo>
                  <a:pt x="299" y="515"/>
                  <a:pt x="268" y="515"/>
                  <a:pt x="237" y="508"/>
                </a:cubicBezTo>
                <a:cubicBezTo>
                  <a:pt x="208" y="559"/>
                  <a:pt x="208" y="559"/>
                  <a:pt x="208" y="559"/>
                </a:cubicBezTo>
                <a:cubicBezTo>
                  <a:pt x="164" y="543"/>
                  <a:pt x="164" y="543"/>
                  <a:pt x="164" y="543"/>
                </a:cubicBezTo>
                <a:cubicBezTo>
                  <a:pt x="175" y="486"/>
                  <a:pt x="175" y="486"/>
                  <a:pt x="175" y="486"/>
                </a:cubicBezTo>
                <a:cubicBezTo>
                  <a:pt x="147" y="471"/>
                  <a:pt x="123" y="451"/>
                  <a:pt x="104" y="426"/>
                </a:cubicBezTo>
                <a:cubicBezTo>
                  <a:pt x="49" y="446"/>
                  <a:pt x="49" y="446"/>
                  <a:pt x="49" y="446"/>
                </a:cubicBezTo>
                <a:cubicBezTo>
                  <a:pt x="26" y="406"/>
                  <a:pt x="26" y="406"/>
                  <a:pt x="26" y="406"/>
                </a:cubicBezTo>
                <a:cubicBezTo>
                  <a:pt x="70" y="368"/>
                  <a:pt x="70" y="368"/>
                  <a:pt x="70" y="368"/>
                </a:cubicBezTo>
                <a:cubicBezTo>
                  <a:pt x="59" y="339"/>
                  <a:pt x="53" y="308"/>
                  <a:pt x="54" y="277"/>
                </a:cubicBezTo>
                <a:cubicBezTo>
                  <a:pt x="0" y="257"/>
                  <a:pt x="0" y="257"/>
                  <a:pt x="0" y="257"/>
                </a:cubicBezTo>
                <a:cubicBezTo>
                  <a:pt x="8" y="212"/>
                  <a:pt x="8" y="212"/>
                  <a:pt x="8" y="212"/>
                </a:cubicBezTo>
                <a:cubicBezTo>
                  <a:pt x="66" y="212"/>
                  <a:pt x="66" y="212"/>
                  <a:pt x="66" y="212"/>
                </a:cubicBezTo>
                <a:cubicBezTo>
                  <a:pt x="76" y="182"/>
                  <a:pt x="91" y="155"/>
                  <a:pt x="112" y="131"/>
                </a:cubicBezTo>
                <a:cubicBezTo>
                  <a:pt x="83" y="81"/>
                  <a:pt x="83" y="81"/>
                  <a:pt x="83" y="81"/>
                </a:cubicBezTo>
                <a:cubicBezTo>
                  <a:pt x="119" y="51"/>
                  <a:pt x="119" y="51"/>
                  <a:pt x="119" y="51"/>
                </a:cubicBezTo>
                <a:cubicBezTo>
                  <a:pt x="163" y="89"/>
                  <a:pt x="163" y="89"/>
                  <a:pt x="163" y="89"/>
                </a:cubicBezTo>
                <a:cubicBezTo>
                  <a:pt x="190" y="72"/>
                  <a:pt x="219" y="61"/>
                  <a:pt x="250" y="57"/>
                </a:cubicBezTo>
                <a:cubicBezTo>
                  <a:pt x="260" y="0"/>
                  <a:pt x="260" y="0"/>
                  <a:pt x="260" y="0"/>
                </a:cubicBezTo>
                <a:cubicBezTo>
                  <a:pt x="307" y="0"/>
                  <a:pt x="307" y="0"/>
                  <a:pt x="307" y="0"/>
                </a:cubicBezTo>
                <a:cubicBezTo>
                  <a:pt x="317" y="57"/>
                  <a:pt x="317" y="57"/>
                  <a:pt x="317" y="57"/>
                </a:cubicBezTo>
                <a:cubicBezTo>
                  <a:pt x="348" y="61"/>
                  <a:pt x="377" y="72"/>
                  <a:pt x="404" y="89"/>
                </a:cubicBezTo>
                <a:close/>
              </a:path>
            </a:pathLst>
          </a:custGeom>
          <a:solidFill>
            <a:srgbClr val="1FAC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dirty="0">
              <a:latin typeface="+mj-lt"/>
            </a:endParaRPr>
          </a:p>
        </p:txBody>
      </p:sp>
      <p:sp>
        <p:nvSpPr>
          <p:cNvPr id="27" name="Freeform 7">
            <a:extLst>
              <a:ext uri="{FF2B5EF4-FFF2-40B4-BE49-F238E27FC236}">
                <a16:creationId xmlns:a16="http://schemas.microsoft.com/office/drawing/2014/main" id="{6B9AAF43-2375-4CAA-9B37-CB68DFD465B2}"/>
              </a:ext>
            </a:extLst>
          </p:cNvPr>
          <p:cNvSpPr>
            <a:spLocks/>
          </p:cNvSpPr>
          <p:nvPr/>
        </p:nvSpPr>
        <p:spPr bwMode="auto">
          <a:xfrm>
            <a:off x="1331640" y="2708920"/>
            <a:ext cx="1613110" cy="1591752"/>
          </a:xfrm>
          <a:custGeom>
            <a:avLst/>
            <a:gdLst>
              <a:gd name="T0" fmla="*/ 404 w 567"/>
              <a:gd name="T1" fmla="*/ 89 h 559"/>
              <a:gd name="T2" fmla="*/ 448 w 567"/>
              <a:gd name="T3" fmla="*/ 51 h 559"/>
              <a:gd name="T4" fmla="*/ 484 w 567"/>
              <a:gd name="T5" fmla="*/ 81 h 559"/>
              <a:gd name="T6" fmla="*/ 455 w 567"/>
              <a:gd name="T7" fmla="*/ 132 h 559"/>
              <a:gd name="T8" fmla="*/ 501 w 567"/>
              <a:gd name="T9" fmla="*/ 212 h 559"/>
              <a:gd name="T10" fmla="*/ 559 w 567"/>
              <a:gd name="T11" fmla="*/ 212 h 559"/>
              <a:gd name="T12" fmla="*/ 567 w 567"/>
              <a:gd name="T13" fmla="*/ 257 h 559"/>
              <a:gd name="T14" fmla="*/ 513 w 567"/>
              <a:gd name="T15" fmla="*/ 277 h 559"/>
              <a:gd name="T16" fmla="*/ 497 w 567"/>
              <a:gd name="T17" fmla="*/ 368 h 559"/>
              <a:gd name="T18" fmla="*/ 541 w 567"/>
              <a:gd name="T19" fmla="*/ 406 h 559"/>
              <a:gd name="T20" fmla="*/ 518 w 567"/>
              <a:gd name="T21" fmla="*/ 446 h 559"/>
              <a:gd name="T22" fmla="*/ 463 w 567"/>
              <a:gd name="T23" fmla="*/ 426 h 559"/>
              <a:gd name="T24" fmla="*/ 393 w 567"/>
              <a:gd name="T25" fmla="*/ 486 h 559"/>
              <a:gd name="T26" fmla="*/ 403 w 567"/>
              <a:gd name="T27" fmla="*/ 543 h 559"/>
              <a:gd name="T28" fmla="*/ 359 w 567"/>
              <a:gd name="T29" fmla="*/ 559 h 559"/>
              <a:gd name="T30" fmla="*/ 330 w 567"/>
              <a:gd name="T31" fmla="*/ 509 h 559"/>
              <a:gd name="T32" fmla="*/ 237 w 567"/>
              <a:gd name="T33" fmla="*/ 509 h 559"/>
              <a:gd name="T34" fmla="*/ 208 w 567"/>
              <a:gd name="T35" fmla="*/ 559 h 559"/>
              <a:gd name="T36" fmla="*/ 165 w 567"/>
              <a:gd name="T37" fmla="*/ 543 h 559"/>
              <a:gd name="T38" fmla="*/ 175 w 567"/>
              <a:gd name="T39" fmla="*/ 486 h 559"/>
              <a:gd name="T40" fmla="*/ 104 w 567"/>
              <a:gd name="T41" fmla="*/ 426 h 559"/>
              <a:gd name="T42" fmla="*/ 49 w 567"/>
              <a:gd name="T43" fmla="*/ 446 h 559"/>
              <a:gd name="T44" fmla="*/ 26 w 567"/>
              <a:gd name="T45" fmla="*/ 406 h 559"/>
              <a:gd name="T46" fmla="*/ 71 w 567"/>
              <a:gd name="T47" fmla="*/ 368 h 559"/>
              <a:gd name="T48" fmla="*/ 55 w 567"/>
              <a:gd name="T49" fmla="*/ 277 h 559"/>
              <a:gd name="T50" fmla="*/ 0 w 567"/>
              <a:gd name="T51" fmla="*/ 257 h 559"/>
              <a:gd name="T52" fmla="*/ 8 w 567"/>
              <a:gd name="T53" fmla="*/ 212 h 559"/>
              <a:gd name="T54" fmla="*/ 66 w 567"/>
              <a:gd name="T55" fmla="*/ 212 h 559"/>
              <a:gd name="T56" fmla="*/ 112 w 567"/>
              <a:gd name="T57" fmla="*/ 132 h 559"/>
              <a:gd name="T58" fmla="*/ 83 w 567"/>
              <a:gd name="T59" fmla="*/ 81 h 559"/>
              <a:gd name="T60" fmla="*/ 119 w 567"/>
              <a:gd name="T61" fmla="*/ 51 h 559"/>
              <a:gd name="T62" fmla="*/ 163 w 567"/>
              <a:gd name="T63" fmla="*/ 89 h 559"/>
              <a:gd name="T64" fmla="*/ 250 w 567"/>
              <a:gd name="T65" fmla="*/ 57 h 559"/>
              <a:gd name="T66" fmla="*/ 260 w 567"/>
              <a:gd name="T67" fmla="*/ 0 h 559"/>
              <a:gd name="T68" fmla="*/ 307 w 567"/>
              <a:gd name="T69" fmla="*/ 0 h 559"/>
              <a:gd name="T70" fmla="*/ 317 w 567"/>
              <a:gd name="T71" fmla="*/ 57 h 559"/>
              <a:gd name="T72" fmla="*/ 404 w 567"/>
              <a:gd name="T73" fmla="*/ 89 h 5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567" h="559">
                <a:moveTo>
                  <a:pt x="404" y="89"/>
                </a:moveTo>
                <a:cubicBezTo>
                  <a:pt x="448" y="51"/>
                  <a:pt x="448" y="51"/>
                  <a:pt x="448" y="51"/>
                </a:cubicBezTo>
                <a:cubicBezTo>
                  <a:pt x="484" y="81"/>
                  <a:pt x="484" y="81"/>
                  <a:pt x="484" y="81"/>
                </a:cubicBezTo>
                <a:cubicBezTo>
                  <a:pt x="455" y="132"/>
                  <a:pt x="455" y="132"/>
                  <a:pt x="455" y="132"/>
                </a:cubicBezTo>
                <a:cubicBezTo>
                  <a:pt x="476" y="155"/>
                  <a:pt x="491" y="182"/>
                  <a:pt x="501" y="212"/>
                </a:cubicBezTo>
                <a:cubicBezTo>
                  <a:pt x="559" y="212"/>
                  <a:pt x="559" y="212"/>
                  <a:pt x="559" y="212"/>
                </a:cubicBezTo>
                <a:cubicBezTo>
                  <a:pt x="567" y="257"/>
                  <a:pt x="567" y="257"/>
                  <a:pt x="567" y="257"/>
                </a:cubicBezTo>
                <a:cubicBezTo>
                  <a:pt x="513" y="277"/>
                  <a:pt x="513" y="277"/>
                  <a:pt x="513" y="277"/>
                </a:cubicBezTo>
                <a:cubicBezTo>
                  <a:pt x="514" y="309"/>
                  <a:pt x="508" y="340"/>
                  <a:pt x="497" y="368"/>
                </a:cubicBezTo>
                <a:cubicBezTo>
                  <a:pt x="541" y="406"/>
                  <a:pt x="541" y="406"/>
                  <a:pt x="541" y="406"/>
                </a:cubicBezTo>
                <a:cubicBezTo>
                  <a:pt x="518" y="446"/>
                  <a:pt x="518" y="446"/>
                  <a:pt x="518" y="446"/>
                </a:cubicBezTo>
                <a:cubicBezTo>
                  <a:pt x="463" y="426"/>
                  <a:pt x="463" y="426"/>
                  <a:pt x="463" y="426"/>
                </a:cubicBezTo>
                <a:cubicBezTo>
                  <a:pt x="444" y="451"/>
                  <a:pt x="420" y="471"/>
                  <a:pt x="393" y="486"/>
                </a:cubicBezTo>
                <a:cubicBezTo>
                  <a:pt x="403" y="543"/>
                  <a:pt x="403" y="543"/>
                  <a:pt x="403" y="543"/>
                </a:cubicBezTo>
                <a:cubicBezTo>
                  <a:pt x="359" y="559"/>
                  <a:pt x="359" y="559"/>
                  <a:pt x="359" y="559"/>
                </a:cubicBezTo>
                <a:cubicBezTo>
                  <a:pt x="330" y="509"/>
                  <a:pt x="330" y="509"/>
                  <a:pt x="330" y="509"/>
                </a:cubicBezTo>
                <a:cubicBezTo>
                  <a:pt x="299" y="515"/>
                  <a:pt x="268" y="515"/>
                  <a:pt x="237" y="509"/>
                </a:cubicBezTo>
                <a:cubicBezTo>
                  <a:pt x="208" y="559"/>
                  <a:pt x="208" y="559"/>
                  <a:pt x="208" y="559"/>
                </a:cubicBezTo>
                <a:cubicBezTo>
                  <a:pt x="165" y="543"/>
                  <a:pt x="165" y="543"/>
                  <a:pt x="165" y="543"/>
                </a:cubicBezTo>
                <a:cubicBezTo>
                  <a:pt x="175" y="486"/>
                  <a:pt x="175" y="486"/>
                  <a:pt x="175" y="486"/>
                </a:cubicBezTo>
                <a:cubicBezTo>
                  <a:pt x="147" y="471"/>
                  <a:pt x="123" y="451"/>
                  <a:pt x="104" y="426"/>
                </a:cubicBezTo>
                <a:cubicBezTo>
                  <a:pt x="49" y="446"/>
                  <a:pt x="49" y="446"/>
                  <a:pt x="49" y="446"/>
                </a:cubicBezTo>
                <a:cubicBezTo>
                  <a:pt x="26" y="406"/>
                  <a:pt x="26" y="406"/>
                  <a:pt x="26" y="406"/>
                </a:cubicBezTo>
                <a:cubicBezTo>
                  <a:pt x="71" y="368"/>
                  <a:pt x="71" y="368"/>
                  <a:pt x="71" y="368"/>
                </a:cubicBezTo>
                <a:cubicBezTo>
                  <a:pt x="59" y="340"/>
                  <a:pt x="54" y="309"/>
                  <a:pt x="55" y="277"/>
                </a:cubicBezTo>
                <a:cubicBezTo>
                  <a:pt x="0" y="257"/>
                  <a:pt x="0" y="257"/>
                  <a:pt x="0" y="257"/>
                </a:cubicBezTo>
                <a:cubicBezTo>
                  <a:pt x="8" y="212"/>
                  <a:pt x="8" y="212"/>
                  <a:pt x="8" y="212"/>
                </a:cubicBezTo>
                <a:cubicBezTo>
                  <a:pt x="66" y="212"/>
                  <a:pt x="66" y="212"/>
                  <a:pt x="66" y="212"/>
                </a:cubicBezTo>
                <a:cubicBezTo>
                  <a:pt x="76" y="182"/>
                  <a:pt x="92" y="155"/>
                  <a:pt x="112" y="132"/>
                </a:cubicBezTo>
                <a:cubicBezTo>
                  <a:pt x="83" y="81"/>
                  <a:pt x="83" y="81"/>
                  <a:pt x="83" y="81"/>
                </a:cubicBezTo>
                <a:cubicBezTo>
                  <a:pt x="119" y="51"/>
                  <a:pt x="119" y="51"/>
                  <a:pt x="119" y="51"/>
                </a:cubicBezTo>
                <a:cubicBezTo>
                  <a:pt x="163" y="89"/>
                  <a:pt x="163" y="89"/>
                  <a:pt x="163" y="89"/>
                </a:cubicBezTo>
                <a:cubicBezTo>
                  <a:pt x="190" y="72"/>
                  <a:pt x="220" y="62"/>
                  <a:pt x="250" y="57"/>
                </a:cubicBezTo>
                <a:cubicBezTo>
                  <a:pt x="260" y="0"/>
                  <a:pt x="260" y="0"/>
                  <a:pt x="260" y="0"/>
                </a:cubicBezTo>
                <a:cubicBezTo>
                  <a:pt x="307" y="0"/>
                  <a:pt x="307" y="0"/>
                  <a:pt x="307" y="0"/>
                </a:cubicBezTo>
                <a:cubicBezTo>
                  <a:pt x="317" y="57"/>
                  <a:pt x="317" y="57"/>
                  <a:pt x="317" y="57"/>
                </a:cubicBezTo>
                <a:cubicBezTo>
                  <a:pt x="348" y="62"/>
                  <a:pt x="377" y="72"/>
                  <a:pt x="404" y="89"/>
                </a:cubicBezTo>
                <a:close/>
              </a:path>
            </a:pathLst>
          </a:custGeom>
          <a:solidFill>
            <a:srgbClr val="F582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dirty="0">
              <a:latin typeface="+mj-lt"/>
            </a:endParaRPr>
          </a:p>
        </p:txBody>
      </p:sp>
      <p:sp>
        <p:nvSpPr>
          <p:cNvPr id="16" name="Espace réservé du contenu 8">
            <a:extLst>
              <a:ext uri="{FF2B5EF4-FFF2-40B4-BE49-F238E27FC236}">
                <a16:creationId xmlns:a16="http://schemas.microsoft.com/office/drawing/2014/main" id="{499EA083-839D-4CFB-BBC1-6B340D67103E}"/>
              </a:ext>
            </a:extLst>
          </p:cNvPr>
          <p:cNvSpPr txBox="1">
            <a:spLocks/>
          </p:cNvSpPr>
          <p:nvPr/>
        </p:nvSpPr>
        <p:spPr>
          <a:xfrm>
            <a:off x="1487682" y="2934463"/>
            <a:ext cx="1301027" cy="1140667"/>
          </a:xfrm>
          <a:prstGeom prst="rect">
            <a:avLst/>
          </a:prstGeom>
        </p:spPr>
        <p:txBody>
          <a:bodyPr anchor="ct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indent="0" algn="ctr" defTabSz="711200">
              <a:lnSpc>
                <a:spcPct val="90000"/>
              </a:lnSpc>
              <a:spcAft>
                <a:spcPct val="35000"/>
              </a:spcAft>
              <a:buNone/>
              <a:defRPr/>
            </a:pPr>
            <a:r>
              <a:rPr lang="fr-BE" sz="1600" b="1" i="0" kern="0" dirty="0">
                <a:solidFill>
                  <a:schemeClr val="bg1"/>
                </a:solidFill>
                <a:latin typeface="+mj-lt"/>
              </a:rPr>
              <a:t>Intra / Inter </a:t>
            </a:r>
            <a:r>
              <a:rPr lang="fr-BE" sz="1600" b="1" i="0" kern="0" dirty="0" err="1">
                <a:solidFill>
                  <a:schemeClr val="bg1"/>
                </a:solidFill>
                <a:latin typeface="+mj-lt"/>
              </a:rPr>
              <a:t>donor</a:t>
            </a:r>
            <a:endParaRPr lang="fr-BE" sz="1600" b="1" i="0" kern="0" dirty="0">
              <a:solidFill>
                <a:schemeClr val="bg1"/>
              </a:solidFill>
              <a:latin typeface="+mj-lt"/>
            </a:endParaRPr>
          </a:p>
        </p:txBody>
      </p:sp>
      <p:sp>
        <p:nvSpPr>
          <p:cNvPr id="17" name="Espace réservé du contenu 8">
            <a:extLst>
              <a:ext uri="{FF2B5EF4-FFF2-40B4-BE49-F238E27FC236}">
                <a16:creationId xmlns:a16="http://schemas.microsoft.com/office/drawing/2014/main" id="{B7CBAE42-2807-4B03-80F5-C8DD4158B826}"/>
              </a:ext>
            </a:extLst>
          </p:cNvPr>
          <p:cNvSpPr txBox="1">
            <a:spLocks/>
          </p:cNvSpPr>
          <p:nvPr/>
        </p:nvSpPr>
        <p:spPr>
          <a:xfrm>
            <a:off x="3021320" y="2999603"/>
            <a:ext cx="1433928" cy="1422797"/>
          </a:xfrm>
          <a:prstGeom prst="rect">
            <a:avLst/>
          </a:prstGeom>
        </p:spPr>
        <p:txBody>
          <a:bodyPr anchor="ct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indent="0" algn="ctr" defTabSz="711200">
              <a:spcBef>
                <a:spcPts val="0"/>
              </a:spcBef>
              <a:spcAft>
                <a:spcPts val="0"/>
              </a:spcAft>
              <a:buNone/>
              <a:defRPr/>
            </a:pPr>
            <a:r>
              <a:rPr lang="fr-BE" sz="1600" b="1" i="0" kern="0" dirty="0" err="1">
                <a:solidFill>
                  <a:srgbClr val="004494"/>
                </a:solidFill>
                <a:latin typeface="+mj-lt"/>
              </a:rPr>
              <a:t>Donor</a:t>
            </a:r>
            <a:r>
              <a:rPr lang="fr-BE" sz="1600" b="1" i="0" kern="0" dirty="0">
                <a:solidFill>
                  <a:srgbClr val="004494"/>
                </a:solidFill>
                <a:latin typeface="+mj-lt"/>
              </a:rPr>
              <a:t>-country</a:t>
            </a:r>
          </a:p>
        </p:txBody>
      </p:sp>
      <p:sp>
        <p:nvSpPr>
          <p:cNvPr id="18" name="Espace réservé du contenu 8">
            <a:extLst>
              <a:ext uri="{FF2B5EF4-FFF2-40B4-BE49-F238E27FC236}">
                <a16:creationId xmlns:a16="http://schemas.microsoft.com/office/drawing/2014/main" id="{CF7EDD37-6D10-430F-99A7-DBC3EFA37F2D}"/>
              </a:ext>
            </a:extLst>
          </p:cNvPr>
          <p:cNvSpPr txBox="1">
            <a:spLocks/>
          </p:cNvSpPr>
          <p:nvPr/>
        </p:nvSpPr>
        <p:spPr>
          <a:xfrm>
            <a:off x="4629701" y="3004187"/>
            <a:ext cx="2016224" cy="2000573"/>
          </a:xfrm>
          <a:prstGeom prst="rect">
            <a:avLst/>
          </a:prstGeom>
        </p:spPr>
        <p:txBody>
          <a:bodyPr anchor="ct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indent="0" algn="ctr" defTabSz="711200">
              <a:lnSpc>
                <a:spcPct val="90000"/>
              </a:lnSpc>
              <a:spcAft>
                <a:spcPct val="35000"/>
              </a:spcAft>
              <a:buNone/>
              <a:defRPr/>
            </a:pPr>
            <a:r>
              <a:rPr lang="fr-BE" sz="1600" b="1" i="0" kern="0" dirty="0">
                <a:solidFill>
                  <a:srgbClr val="004494"/>
                </a:solidFill>
                <a:latin typeface="+mj-lt"/>
              </a:rPr>
              <a:t>Domestic stakeholders </a:t>
            </a:r>
            <a:r>
              <a:rPr lang="fr-BE" sz="1400" i="0" kern="0" dirty="0">
                <a:solidFill>
                  <a:srgbClr val="004494"/>
                </a:solidFill>
                <a:latin typeface="+mj-lt"/>
              </a:rPr>
              <a:t>(“</a:t>
            </a:r>
            <a:r>
              <a:rPr lang="fr-BE" sz="1400" i="0" kern="0" dirty="0" err="1">
                <a:solidFill>
                  <a:srgbClr val="004494"/>
                </a:solidFill>
                <a:latin typeface="+mj-lt"/>
              </a:rPr>
              <a:t>democratic</a:t>
            </a:r>
            <a:r>
              <a:rPr lang="fr-BE" sz="1400" i="0" kern="0" dirty="0">
                <a:solidFill>
                  <a:srgbClr val="004494"/>
                </a:solidFill>
                <a:latin typeface="+mj-lt"/>
              </a:rPr>
              <a:t> </a:t>
            </a:r>
            <a:r>
              <a:rPr lang="fr-BE" sz="1400" i="0" kern="0" dirty="0" err="1">
                <a:solidFill>
                  <a:srgbClr val="004494"/>
                </a:solidFill>
                <a:latin typeface="+mj-lt"/>
              </a:rPr>
              <a:t>space</a:t>
            </a:r>
            <a:r>
              <a:rPr lang="fr-BE" sz="1400" i="0" kern="0" dirty="0">
                <a:solidFill>
                  <a:srgbClr val="004494"/>
                </a:solidFill>
                <a:latin typeface="+mj-lt"/>
              </a:rPr>
              <a:t>”)</a:t>
            </a:r>
            <a:endParaRPr lang="fr-BE" sz="1600" i="0" kern="0" dirty="0">
              <a:solidFill>
                <a:srgbClr val="004494"/>
              </a:solidFill>
              <a:latin typeface="+mj-lt"/>
            </a:endParaRPr>
          </a:p>
        </p:txBody>
      </p:sp>
      <p:sp>
        <p:nvSpPr>
          <p:cNvPr id="33" name="Content Placeholder 2">
            <a:extLst>
              <a:ext uri="{FF2B5EF4-FFF2-40B4-BE49-F238E27FC236}">
                <a16:creationId xmlns:a16="http://schemas.microsoft.com/office/drawing/2014/main" id="{3017398F-BE88-429B-858C-360F9B536F7D}"/>
              </a:ext>
            </a:extLst>
          </p:cNvPr>
          <p:cNvSpPr txBox="1">
            <a:spLocks/>
          </p:cNvSpPr>
          <p:nvPr/>
        </p:nvSpPr>
        <p:spPr bwMode="auto">
          <a:xfrm>
            <a:off x="1324050" y="4755701"/>
            <a:ext cx="6566799" cy="76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R="0" lvl="0" algn="l" defTabSz="914400" rtl="0" eaLnBrk="0" fontAlgn="base" latinLnBrk="0" hangingPunct="0">
              <a:spcBef>
                <a:spcPts val="0"/>
              </a:spcBef>
              <a:spcAft>
                <a:spcPts val="600"/>
              </a:spcAft>
              <a:buClr>
                <a:schemeClr val="tx1"/>
              </a:buClr>
              <a:buSzPct val="80000"/>
              <a:tabLst/>
              <a:defRPr/>
            </a:pPr>
            <a:r>
              <a:rPr kumimoji="0" lang="fr-BE" sz="2000" b="1" i="1" u="none" strike="noStrike" kern="0" cap="none" spc="0" normalizeH="0" baseline="0" noProof="0" dirty="0">
                <a:ln>
                  <a:noFill/>
                </a:ln>
                <a:effectLst/>
                <a:uLnTx/>
                <a:uFillTx/>
                <a:latin typeface="+mj-lt"/>
                <a:ea typeface="ＭＳ Ｐゴシック" charset="-128"/>
                <a:cs typeface="MS PGothic" pitchFamily="34" charset="-128"/>
              </a:rPr>
              <a:t>…</a:t>
            </a:r>
            <a:r>
              <a:rPr kumimoji="0" lang="fr-BE" sz="2000" b="1" i="1" u="none" strike="noStrike" kern="0" cap="none" spc="0" normalizeH="0" noProof="0" dirty="0">
                <a:ln>
                  <a:noFill/>
                </a:ln>
                <a:effectLst/>
                <a:uLnTx/>
                <a:uFillTx/>
                <a:latin typeface="+mj-lt"/>
                <a:ea typeface="ＭＳ Ｐゴシック" charset="-128"/>
                <a:cs typeface="MS PGothic" pitchFamily="34" charset="-128"/>
              </a:rPr>
              <a:t> at multiple </a:t>
            </a:r>
            <a:r>
              <a:rPr kumimoji="0" lang="fr-BE" sz="2000" b="1" i="1" u="none" strike="noStrike" kern="0" cap="none" spc="0" normalizeH="0" noProof="0" dirty="0" err="1">
                <a:ln>
                  <a:noFill/>
                </a:ln>
                <a:effectLst/>
                <a:uLnTx/>
                <a:uFillTx/>
                <a:latin typeface="+mj-lt"/>
                <a:ea typeface="ＭＳ Ｐゴシック" charset="-128"/>
                <a:cs typeface="MS PGothic" pitchFamily="34" charset="-128"/>
              </a:rPr>
              <a:t>levels</a:t>
            </a:r>
            <a:r>
              <a:rPr kumimoji="0" lang="fr-BE" sz="2000" b="1" i="1" u="none" strike="noStrike" kern="0" cap="none" spc="0" normalizeH="0" baseline="0" noProof="0" dirty="0">
                <a:ln>
                  <a:noFill/>
                </a:ln>
                <a:effectLst/>
                <a:uLnTx/>
                <a:uFillTx/>
                <a:latin typeface="+mj-lt"/>
                <a:ea typeface="ＭＳ Ｐゴシック" charset="-128"/>
                <a:cs typeface="MS PGothic" pitchFamily="34" charset="-128"/>
              </a:rPr>
              <a:t>:</a:t>
            </a:r>
          </a:p>
          <a:p>
            <a:pPr eaLnBrk="0" hangingPunct="0">
              <a:spcBef>
                <a:spcPts val="0"/>
              </a:spcBef>
              <a:spcAft>
                <a:spcPts val="600"/>
              </a:spcAft>
              <a:buClr>
                <a:schemeClr val="tx1"/>
              </a:buClr>
              <a:buSzPct val="80000"/>
              <a:defRPr/>
            </a:pPr>
            <a:r>
              <a:rPr lang="en-GB" sz="1400" b="1" i="1" kern="0" dirty="0">
                <a:latin typeface="+mj-lt"/>
                <a:ea typeface="ＭＳ Ｐゴシック" charset="-128"/>
                <a:cs typeface="MS PGothic" pitchFamily="34" charset="-128"/>
              </a:rPr>
              <a:t>Global/Regional/national/sub-national levels</a:t>
            </a:r>
            <a:endParaRPr kumimoji="0" lang="fr-BE" sz="1400" b="1" i="1" u="none" strike="noStrike" kern="0" cap="none" spc="0" normalizeH="0" baseline="0" noProof="0" dirty="0">
              <a:ln>
                <a:noFill/>
              </a:ln>
              <a:effectLst/>
              <a:uLnTx/>
              <a:uFillTx/>
              <a:latin typeface="+mj-lt"/>
              <a:ea typeface="ＭＳ Ｐゴシック" charset="-128"/>
              <a:cs typeface="MS PGothic" pitchFamily="34" charset="-128"/>
            </a:endParaRPr>
          </a:p>
          <a:p>
            <a:pPr marL="355600" lvl="1" indent="-355600" eaLnBrk="0" hangingPunct="0">
              <a:spcBef>
                <a:spcPts val="0"/>
              </a:spcBef>
              <a:spcAft>
                <a:spcPts val="600"/>
              </a:spcAft>
              <a:buClr>
                <a:srgbClr val="004494"/>
              </a:buClr>
              <a:buSzPct val="80000"/>
              <a:buFont typeface="Verdana" panose="020B0604030504040204" pitchFamily="34" charset="0"/>
              <a:buChar char="&gt;"/>
              <a:defRPr/>
            </a:pPr>
            <a:r>
              <a:rPr lang="en-GB" sz="1400" b="1" dirty="0">
                <a:solidFill>
                  <a:srgbClr val="004494"/>
                </a:solidFill>
                <a:latin typeface="+mj-lt"/>
              </a:rPr>
              <a:t>Technical and strategic levels</a:t>
            </a:r>
          </a:p>
          <a:p>
            <a:pPr marL="355600" lvl="1" indent="-355600" eaLnBrk="0" hangingPunct="0">
              <a:spcBef>
                <a:spcPts val="0"/>
              </a:spcBef>
              <a:spcAft>
                <a:spcPts val="600"/>
              </a:spcAft>
              <a:buClr>
                <a:srgbClr val="004494"/>
              </a:buClr>
              <a:buSzPct val="80000"/>
              <a:buFont typeface="Verdana" panose="020B0604030504040204" pitchFamily="34" charset="0"/>
              <a:buChar char="&gt;"/>
              <a:defRPr/>
            </a:pPr>
            <a:r>
              <a:rPr lang="en-GB" sz="1400" b="1" dirty="0">
                <a:solidFill>
                  <a:srgbClr val="004494"/>
                </a:solidFill>
                <a:latin typeface="+mj-lt"/>
              </a:rPr>
              <a:t>Formal and informal</a:t>
            </a:r>
          </a:p>
          <a:p>
            <a:pPr marL="355600" lvl="1" indent="-355600" eaLnBrk="0" hangingPunct="0">
              <a:spcBef>
                <a:spcPts val="0"/>
              </a:spcBef>
              <a:spcAft>
                <a:spcPts val="600"/>
              </a:spcAft>
              <a:buClr>
                <a:srgbClr val="004494"/>
              </a:buClr>
              <a:buSzPct val="80000"/>
              <a:buFont typeface="Verdana" panose="020B0604030504040204" pitchFamily="34" charset="0"/>
              <a:buChar char="&gt;"/>
              <a:defRPr/>
            </a:pPr>
            <a:r>
              <a:rPr lang="en-GB" sz="1400" b="1" dirty="0">
                <a:solidFill>
                  <a:srgbClr val="004494"/>
                </a:solidFill>
                <a:latin typeface="+mj-lt"/>
              </a:rPr>
              <a:t>Content focus and depth</a:t>
            </a:r>
          </a:p>
        </p:txBody>
      </p:sp>
      <p:sp>
        <p:nvSpPr>
          <p:cNvPr id="34" name="Rectangle 33">
            <a:extLst>
              <a:ext uri="{FF2B5EF4-FFF2-40B4-BE49-F238E27FC236}">
                <a16:creationId xmlns:a16="http://schemas.microsoft.com/office/drawing/2014/main" id="{E260846F-D6C4-426E-B02C-93CFF521785D}"/>
              </a:ext>
            </a:extLst>
          </p:cNvPr>
          <p:cNvSpPr/>
          <p:nvPr/>
        </p:nvSpPr>
        <p:spPr>
          <a:xfrm>
            <a:off x="6887195" y="2742696"/>
            <a:ext cx="2169727" cy="2554545"/>
          </a:xfrm>
          <a:prstGeom prst="rect">
            <a:avLst/>
          </a:prstGeom>
        </p:spPr>
        <p:txBody>
          <a:bodyPr wrap="square">
            <a:spAutoFit/>
          </a:bodyPr>
          <a:lstStyle/>
          <a:p>
            <a:pPr algn="ctr">
              <a:spcAft>
                <a:spcPts val="1200"/>
              </a:spcAft>
            </a:pPr>
            <a:r>
              <a:rPr lang="fr-BE" sz="1400" b="1" i="1" dirty="0">
                <a:solidFill>
                  <a:srgbClr val="005399"/>
                </a:solidFill>
                <a:latin typeface="+mj-lt"/>
              </a:rPr>
              <a:t>“</a:t>
            </a:r>
            <a:r>
              <a:rPr lang="en-GB" sz="1400" b="1" dirty="0">
                <a:latin typeface="+mj-lt"/>
              </a:rPr>
              <a:t>As long-term progress can only be driven by internal forces</a:t>
            </a:r>
            <a:r>
              <a:rPr lang="en-GB" sz="1400" i="1" dirty="0">
                <a:solidFill>
                  <a:srgbClr val="005399"/>
                </a:solidFill>
              </a:rPr>
              <a:t>, </a:t>
            </a:r>
            <a:r>
              <a:rPr lang="en-GB" sz="1400" dirty="0">
                <a:latin typeface="+mj-lt"/>
              </a:rPr>
              <a:t>an approach centred on political, and policy dialogue with all stakeholders will be pursued.</a:t>
            </a:r>
            <a:r>
              <a:rPr lang="fr-BE" sz="1400" dirty="0">
                <a:latin typeface="+mj-lt"/>
              </a:rPr>
              <a:t>.</a:t>
            </a:r>
            <a:r>
              <a:rPr lang="fr-BE" sz="1400" i="1" dirty="0">
                <a:solidFill>
                  <a:srgbClr val="005399"/>
                </a:solidFill>
                <a:latin typeface="+mj-lt"/>
              </a:rPr>
              <a:t>”</a:t>
            </a:r>
          </a:p>
          <a:p>
            <a:pPr algn="ctr"/>
            <a:r>
              <a:rPr lang="fr-BE" dirty="0">
                <a:solidFill>
                  <a:srgbClr val="000000"/>
                </a:solidFill>
                <a:latin typeface="+mj-lt"/>
                <a:cs typeface="Arial Narrow"/>
              </a:rPr>
              <a:t>Agenda for Change (2011)</a:t>
            </a:r>
          </a:p>
        </p:txBody>
      </p:sp>
      <p:cxnSp>
        <p:nvCxnSpPr>
          <p:cNvPr id="23" name="Connecteur droit avec flèche 22">
            <a:extLst>
              <a:ext uri="{FF2B5EF4-FFF2-40B4-BE49-F238E27FC236}">
                <a16:creationId xmlns:a16="http://schemas.microsoft.com/office/drawing/2014/main" id="{80A88BCB-884C-4B22-87F9-11789630EB51}"/>
              </a:ext>
            </a:extLst>
          </p:cNvPr>
          <p:cNvCxnSpPr>
            <a:cxnSpLocks/>
          </p:cNvCxnSpPr>
          <p:nvPr/>
        </p:nvCxnSpPr>
        <p:spPr bwMode="auto">
          <a:xfrm flipV="1">
            <a:off x="5547922" y="5444524"/>
            <a:ext cx="1152128" cy="934734"/>
          </a:xfrm>
          <a:prstGeom prst="straightConnector1">
            <a:avLst/>
          </a:prstGeom>
          <a:noFill/>
          <a:ln w="25400" cap="flat" cmpd="sng" algn="ctr">
            <a:solidFill>
              <a:srgbClr val="0F5494"/>
            </a:solidFill>
            <a:prstDash val="solid"/>
            <a:round/>
            <a:headEnd type="none" w="med" len="med"/>
            <a:tailEnd type="triangle" w="lg" len="lg"/>
          </a:ln>
          <a:effectLst/>
        </p:spPr>
      </p:cxnSp>
      <p:sp>
        <p:nvSpPr>
          <p:cNvPr id="37" name="Rectangle 36">
            <a:extLst>
              <a:ext uri="{FF2B5EF4-FFF2-40B4-BE49-F238E27FC236}">
                <a16:creationId xmlns:a16="http://schemas.microsoft.com/office/drawing/2014/main" id="{28944363-51F1-4D22-A70A-F551CFC2648E}"/>
              </a:ext>
            </a:extLst>
          </p:cNvPr>
          <p:cNvSpPr/>
          <p:nvPr/>
        </p:nvSpPr>
        <p:spPr>
          <a:xfrm rot="19162101">
            <a:off x="5277675" y="5802270"/>
            <a:ext cx="2065052" cy="338554"/>
          </a:xfrm>
          <a:prstGeom prst="rect">
            <a:avLst/>
          </a:prstGeom>
        </p:spPr>
        <p:txBody>
          <a:bodyPr wrap="none">
            <a:spAutoFit/>
          </a:bodyPr>
          <a:lstStyle/>
          <a:p>
            <a:pPr algn="ctr"/>
            <a:r>
              <a:rPr lang="en-GB" sz="1600" b="1" i="1" dirty="0">
                <a:latin typeface="Calibri"/>
                <a:cs typeface="Calibri"/>
              </a:rPr>
              <a:t>… evolving over time !</a:t>
            </a:r>
          </a:p>
        </p:txBody>
      </p:sp>
    </p:spTree>
    <p:extLst>
      <p:ext uri="{BB962C8B-B14F-4D97-AF65-F5344CB8AC3E}">
        <p14:creationId xmlns:p14="http://schemas.microsoft.com/office/powerpoint/2010/main" val="10871931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6"/>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3"/>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37"/>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1" grpId="0" animBg="1"/>
      <p:bldP spid="25" grpId="0" animBg="1"/>
      <p:bldP spid="26" grpId="0" animBg="1"/>
      <p:bldP spid="27" grpId="0" animBg="1"/>
      <p:bldP spid="16" grpId="0"/>
      <p:bldP spid="17" grpId="0"/>
      <p:bldP spid="18" grpId="0"/>
      <p:bldP spid="33" grpId="0"/>
      <p:bldP spid="34" grpId="0"/>
      <p:bldP spid="3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dirty="0">
              <a:ln>
                <a:noFill/>
              </a:ln>
              <a:solidFill>
                <a:srgbClr val="2D9E48"/>
              </a:solidFill>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1052736"/>
            <a:ext cx="8460000" cy="773278"/>
          </a:xfrm>
        </p:spPr>
        <p:txBody>
          <a:bodyPr/>
          <a:lstStyle/>
          <a:p>
            <a:pPr marL="0" eaLnBrk="0" hangingPunct="0">
              <a:defRPr/>
            </a:pPr>
            <a:r>
              <a:rPr lang="en-US" sz="2000" cap="all" dirty="0">
                <a:solidFill>
                  <a:srgbClr val="004494"/>
                </a:solidFill>
                <a:latin typeface="+mn-lt"/>
              </a:rPr>
              <a:t>“</a:t>
            </a:r>
            <a:r>
              <a:rPr lang="fr-BE" sz="2000" cap="all" dirty="0">
                <a:solidFill>
                  <a:srgbClr val="004494"/>
                </a:solidFill>
                <a:latin typeface="+mn-lt"/>
              </a:rPr>
              <a:t>Traction” </a:t>
            </a:r>
            <a:r>
              <a:rPr lang="en-US" sz="2000" cap="all" dirty="0">
                <a:solidFill>
                  <a:srgbClr val="004494"/>
                </a:solidFill>
                <a:latin typeface="+mn-lt"/>
              </a:rPr>
              <a:t>with </a:t>
            </a:r>
            <a:br>
              <a:rPr lang="en-US" sz="2000" cap="all" dirty="0">
                <a:solidFill>
                  <a:srgbClr val="004494"/>
                </a:solidFill>
                <a:latin typeface="+mn-lt"/>
              </a:rPr>
            </a:br>
            <a:r>
              <a:rPr lang="en-US" sz="2000" cap="all" dirty="0">
                <a:solidFill>
                  <a:srgbClr val="004494"/>
                </a:solidFill>
                <a:latin typeface="+mn-lt"/>
              </a:rPr>
              <a:t>domestic policy making</a:t>
            </a:r>
            <a:endParaRPr lang="fr-BE" sz="2000" cap="all" dirty="0">
              <a:solidFill>
                <a:srgbClr val="004494"/>
              </a:solidFill>
              <a:latin typeface="+mn-lt"/>
            </a:endParaRPr>
          </a:p>
        </p:txBody>
      </p:sp>
      <p:sp>
        <p:nvSpPr>
          <p:cNvPr id="10" name="Espace réservé du numéro de diapositive 9">
            <a:extLst>
              <a:ext uri="{FF2B5EF4-FFF2-40B4-BE49-F238E27FC236}">
                <a16:creationId xmlns:a16="http://schemas.microsoft.com/office/drawing/2014/main" id="{0F145ABD-FA89-4BDB-A080-61057BC50B94}"/>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6</a:t>
            </a:fld>
            <a:endParaRPr lang="fr-BE" sz="1100" b="1" dirty="0">
              <a:solidFill>
                <a:schemeClr val="bg1"/>
              </a:solidFill>
              <a:latin typeface="+mn-lt"/>
            </a:endParaRPr>
          </a:p>
        </p:txBody>
      </p:sp>
      <p:pic>
        <p:nvPicPr>
          <p:cNvPr id="27" name="Content Placeholder 3" descr="roue hamster et engrenage3d.jpg">
            <a:extLst>
              <a:ext uri="{FF2B5EF4-FFF2-40B4-BE49-F238E27FC236}">
                <a16:creationId xmlns:a16="http://schemas.microsoft.com/office/drawing/2014/main" id="{A9BBC0D7-8952-4FEA-A589-9670D0DD8CD5}"/>
              </a:ext>
            </a:extLst>
          </p:cNvPr>
          <p:cNvPicPr>
            <a:picLocks noChangeAspect="1"/>
          </p:cNvPicPr>
          <p:nvPr/>
        </p:nvPicPr>
        <p:blipFill>
          <a:blip r:embed="rId3"/>
          <a:srcRect l="11833" r="11833"/>
          <a:stretch>
            <a:fillRect/>
          </a:stretch>
        </p:blipFill>
        <p:spPr bwMode="auto">
          <a:xfrm>
            <a:off x="6643974" y="2820073"/>
            <a:ext cx="2264576" cy="2174586"/>
          </a:xfrm>
          <a:prstGeom prst="rect">
            <a:avLst/>
          </a:prstGeom>
          <a:noFill/>
          <a:ln w="9525">
            <a:solidFill>
              <a:srgbClr val="0F5494"/>
            </a:solidFill>
            <a:miter lim="800000"/>
            <a:headEnd/>
            <a:tailEnd/>
          </a:ln>
          <a:effectLst>
            <a:outerShdw dist="38100" dir="2700000" algn="tl" rotWithShape="0">
              <a:srgbClr val="0F5494">
                <a:alpha val="40000"/>
              </a:srgbClr>
            </a:outerShdw>
          </a:effectLst>
        </p:spPr>
      </p:pic>
      <p:grpSp>
        <p:nvGrpSpPr>
          <p:cNvPr id="12" name="Groupe 11">
            <a:extLst>
              <a:ext uri="{FF2B5EF4-FFF2-40B4-BE49-F238E27FC236}">
                <a16:creationId xmlns:a16="http://schemas.microsoft.com/office/drawing/2014/main" id="{95BDB8ED-DBA8-4C1A-8204-B79530BB83D2}"/>
              </a:ext>
            </a:extLst>
          </p:cNvPr>
          <p:cNvGrpSpPr/>
          <p:nvPr/>
        </p:nvGrpSpPr>
        <p:grpSpPr>
          <a:xfrm>
            <a:off x="115081" y="1884218"/>
            <a:ext cx="6846471" cy="1632777"/>
            <a:chOff x="115081" y="1884218"/>
            <a:chExt cx="6846471" cy="1632777"/>
          </a:xfrm>
        </p:grpSpPr>
        <p:sp>
          <p:nvSpPr>
            <p:cNvPr id="20" name="Freeform 7">
              <a:extLst>
                <a:ext uri="{FF2B5EF4-FFF2-40B4-BE49-F238E27FC236}">
                  <a16:creationId xmlns:a16="http://schemas.microsoft.com/office/drawing/2014/main" id="{439DA1E4-178A-4F47-B4DE-4E1D06B461FF}"/>
                </a:ext>
              </a:extLst>
            </p:cNvPr>
            <p:cNvSpPr>
              <a:spLocks/>
            </p:cNvSpPr>
            <p:nvPr/>
          </p:nvSpPr>
          <p:spPr bwMode="auto">
            <a:xfrm>
              <a:off x="209059" y="1925243"/>
              <a:ext cx="1613110" cy="1591752"/>
            </a:xfrm>
            <a:custGeom>
              <a:avLst/>
              <a:gdLst>
                <a:gd name="T0" fmla="*/ 404 w 567"/>
                <a:gd name="T1" fmla="*/ 89 h 559"/>
                <a:gd name="T2" fmla="*/ 448 w 567"/>
                <a:gd name="T3" fmla="*/ 51 h 559"/>
                <a:gd name="T4" fmla="*/ 484 w 567"/>
                <a:gd name="T5" fmla="*/ 81 h 559"/>
                <a:gd name="T6" fmla="*/ 455 w 567"/>
                <a:gd name="T7" fmla="*/ 132 h 559"/>
                <a:gd name="T8" fmla="*/ 501 w 567"/>
                <a:gd name="T9" fmla="*/ 212 h 559"/>
                <a:gd name="T10" fmla="*/ 559 w 567"/>
                <a:gd name="T11" fmla="*/ 212 h 559"/>
                <a:gd name="T12" fmla="*/ 567 w 567"/>
                <a:gd name="T13" fmla="*/ 257 h 559"/>
                <a:gd name="T14" fmla="*/ 513 w 567"/>
                <a:gd name="T15" fmla="*/ 277 h 559"/>
                <a:gd name="T16" fmla="*/ 497 w 567"/>
                <a:gd name="T17" fmla="*/ 368 h 559"/>
                <a:gd name="T18" fmla="*/ 541 w 567"/>
                <a:gd name="T19" fmla="*/ 406 h 559"/>
                <a:gd name="T20" fmla="*/ 518 w 567"/>
                <a:gd name="T21" fmla="*/ 446 h 559"/>
                <a:gd name="T22" fmla="*/ 463 w 567"/>
                <a:gd name="T23" fmla="*/ 426 h 559"/>
                <a:gd name="T24" fmla="*/ 393 w 567"/>
                <a:gd name="T25" fmla="*/ 486 h 559"/>
                <a:gd name="T26" fmla="*/ 403 w 567"/>
                <a:gd name="T27" fmla="*/ 543 h 559"/>
                <a:gd name="T28" fmla="*/ 359 w 567"/>
                <a:gd name="T29" fmla="*/ 559 h 559"/>
                <a:gd name="T30" fmla="*/ 330 w 567"/>
                <a:gd name="T31" fmla="*/ 509 h 559"/>
                <a:gd name="T32" fmla="*/ 237 w 567"/>
                <a:gd name="T33" fmla="*/ 509 h 559"/>
                <a:gd name="T34" fmla="*/ 208 w 567"/>
                <a:gd name="T35" fmla="*/ 559 h 559"/>
                <a:gd name="T36" fmla="*/ 165 w 567"/>
                <a:gd name="T37" fmla="*/ 543 h 559"/>
                <a:gd name="T38" fmla="*/ 175 w 567"/>
                <a:gd name="T39" fmla="*/ 486 h 559"/>
                <a:gd name="T40" fmla="*/ 104 w 567"/>
                <a:gd name="T41" fmla="*/ 426 h 559"/>
                <a:gd name="T42" fmla="*/ 49 w 567"/>
                <a:gd name="T43" fmla="*/ 446 h 559"/>
                <a:gd name="T44" fmla="*/ 26 w 567"/>
                <a:gd name="T45" fmla="*/ 406 h 559"/>
                <a:gd name="T46" fmla="*/ 71 w 567"/>
                <a:gd name="T47" fmla="*/ 368 h 559"/>
                <a:gd name="T48" fmla="*/ 55 w 567"/>
                <a:gd name="T49" fmla="*/ 277 h 559"/>
                <a:gd name="T50" fmla="*/ 0 w 567"/>
                <a:gd name="T51" fmla="*/ 257 h 559"/>
                <a:gd name="T52" fmla="*/ 8 w 567"/>
                <a:gd name="T53" fmla="*/ 212 h 559"/>
                <a:gd name="T54" fmla="*/ 66 w 567"/>
                <a:gd name="T55" fmla="*/ 212 h 559"/>
                <a:gd name="T56" fmla="*/ 112 w 567"/>
                <a:gd name="T57" fmla="*/ 132 h 559"/>
                <a:gd name="T58" fmla="*/ 83 w 567"/>
                <a:gd name="T59" fmla="*/ 81 h 559"/>
                <a:gd name="T60" fmla="*/ 119 w 567"/>
                <a:gd name="T61" fmla="*/ 51 h 559"/>
                <a:gd name="T62" fmla="*/ 163 w 567"/>
                <a:gd name="T63" fmla="*/ 89 h 559"/>
                <a:gd name="T64" fmla="*/ 250 w 567"/>
                <a:gd name="T65" fmla="*/ 57 h 559"/>
                <a:gd name="T66" fmla="*/ 260 w 567"/>
                <a:gd name="T67" fmla="*/ 0 h 559"/>
                <a:gd name="T68" fmla="*/ 307 w 567"/>
                <a:gd name="T69" fmla="*/ 0 h 559"/>
                <a:gd name="T70" fmla="*/ 317 w 567"/>
                <a:gd name="T71" fmla="*/ 57 h 559"/>
                <a:gd name="T72" fmla="*/ 404 w 567"/>
                <a:gd name="T73" fmla="*/ 89 h 5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567" h="559">
                  <a:moveTo>
                    <a:pt x="404" y="89"/>
                  </a:moveTo>
                  <a:cubicBezTo>
                    <a:pt x="448" y="51"/>
                    <a:pt x="448" y="51"/>
                    <a:pt x="448" y="51"/>
                  </a:cubicBezTo>
                  <a:cubicBezTo>
                    <a:pt x="484" y="81"/>
                    <a:pt x="484" y="81"/>
                    <a:pt x="484" y="81"/>
                  </a:cubicBezTo>
                  <a:cubicBezTo>
                    <a:pt x="455" y="132"/>
                    <a:pt x="455" y="132"/>
                    <a:pt x="455" y="132"/>
                  </a:cubicBezTo>
                  <a:cubicBezTo>
                    <a:pt x="476" y="155"/>
                    <a:pt x="491" y="182"/>
                    <a:pt x="501" y="212"/>
                  </a:cubicBezTo>
                  <a:cubicBezTo>
                    <a:pt x="559" y="212"/>
                    <a:pt x="559" y="212"/>
                    <a:pt x="559" y="212"/>
                  </a:cubicBezTo>
                  <a:cubicBezTo>
                    <a:pt x="567" y="257"/>
                    <a:pt x="567" y="257"/>
                    <a:pt x="567" y="257"/>
                  </a:cubicBezTo>
                  <a:cubicBezTo>
                    <a:pt x="513" y="277"/>
                    <a:pt x="513" y="277"/>
                    <a:pt x="513" y="277"/>
                  </a:cubicBezTo>
                  <a:cubicBezTo>
                    <a:pt x="514" y="309"/>
                    <a:pt x="508" y="340"/>
                    <a:pt x="497" y="368"/>
                  </a:cubicBezTo>
                  <a:cubicBezTo>
                    <a:pt x="541" y="406"/>
                    <a:pt x="541" y="406"/>
                    <a:pt x="541" y="406"/>
                  </a:cubicBezTo>
                  <a:cubicBezTo>
                    <a:pt x="518" y="446"/>
                    <a:pt x="518" y="446"/>
                    <a:pt x="518" y="446"/>
                  </a:cubicBezTo>
                  <a:cubicBezTo>
                    <a:pt x="463" y="426"/>
                    <a:pt x="463" y="426"/>
                    <a:pt x="463" y="426"/>
                  </a:cubicBezTo>
                  <a:cubicBezTo>
                    <a:pt x="444" y="451"/>
                    <a:pt x="420" y="471"/>
                    <a:pt x="393" y="486"/>
                  </a:cubicBezTo>
                  <a:cubicBezTo>
                    <a:pt x="403" y="543"/>
                    <a:pt x="403" y="543"/>
                    <a:pt x="403" y="543"/>
                  </a:cubicBezTo>
                  <a:cubicBezTo>
                    <a:pt x="359" y="559"/>
                    <a:pt x="359" y="559"/>
                    <a:pt x="359" y="559"/>
                  </a:cubicBezTo>
                  <a:cubicBezTo>
                    <a:pt x="330" y="509"/>
                    <a:pt x="330" y="509"/>
                    <a:pt x="330" y="509"/>
                  </a:cubicBezTo>
                  <a:cubicBezTo>
                    <a:pt x="299" y="515"/>
                    <a:pt x="268" y="515"/>
                    <a:pt x="237" y="509"/>
                  </a:cubicBezTo>
                  <a:cubicBezTo>
                    <a:pt x="208" y="559"/>
                    <a:pt x="208" y="559"/>
                    <a:pt x="208" y="559"/>
                  </a:cubicBezTo>
                  <a:cubicBezTo>
                    <a:pt x="165" y="543"/>
                    <a:pt x="165" y="543"/>
                    <a:pt x="165" y="543"/>
                  </a:cubicBezTo>
                  <a:cubicBezTo>
                    <a:pt x="175" y="486"/>
                    <a:pt x="175" y="486"/>
                    <a:pt x="175" y="486"/>
                  </a:cubicBezTo>
                  <a:cubicBezTo>
                    <a:pt x="147" y="471"/>
                    <a:pt x="123" y="451"/>
                    <a:pt x="104" y="426"/>
                  </a:cubicBezTo>
                  <a:cubicBezTo>
                    <a:pt x="49" y="446"/>
                    <a:pt x="49" y="446"/>
                    <a:pt x="49" y="446"/>
                  </a:cubicBezTo>
                  <a:cubicBezTo>
                    <a:pt x="26" y="406"/>
                    <a:pt x="26" y="406"/>
                    <a:pt x="26" y="406"/>
                  </a:cubicBezTo>
                  <a:cubicBezTo>
                    <a:pt x="71" y="368"/>
                    <a:pt x="71" y="368"/>
                    <a:pt x="71" y="368"/>
                  </a:cubicBezTo>
                  <a:cubicBezTo>
                    <a:pt x="59" y="340"/>
                    <a:pt x="54" y="309"/>
                    <a:pt x="55" y="277"/>
                  </a:cubicBezTo>
                  <a:cubicBezTo>
                    <a:pt x="0" y="257"/>
                    <a:pt x="0" y="257"/>
                    <a:pt x="0" y="257"/>
                  </a:cubicBezTo>
                  <a:cubicBezTo>
                    <a:pt x="8" y="212"/>
                    <a:pt x="8" y="212"/>
                    <a:pt x="8" y="212"/>
                  </a:cubicBezTo>
                  <a:cubicBezTo>
                    <a:pt x="66" y="212"/>
                    <a:pt x="66" y="212"/>
                    <a:pt x="66" y="212"/>
                  </a:cubicBezTo>
                  <a:cubicBezTo>
                    <a:pt x="76" y="182"/>
                    <a:pt x="92" y="155"/>
                    <a:pt x="112" y="132"/>
                  </a:cubicBezTo>
                  <a:cubicBezTo>
                    <a:pt x="83" y="81"/>
                    <a:pt x="83" y="81"/>
                    <a:pt x="83" y="81"/>
                  </a:cubicBezTo>
                  <a:cubicBezTo>
                    <a:pt x="119" y="51"/>
                    <a:pt x="119" y="51"/>
                    <a:pt x="119" y="51"/>
                  </a:cubicBezTo>
                  <a:cubicBezTo>
                    <a:pt x="163" y="89"/>
                    <a:pt x="163" y="89"/>
                    <a:pt x="163" y="89"/>
                  </a:cubicBezTo>
                  <a:cubicBezTo>
                    <a:pt x="190" y="72"/>
                    <a:pt x="220" y="62"/>
                    <a:pt x="250" y="57"/>
                  </a:cubicBezTo>
                  <a:cubicBezTo>
                    <a:pt x="260" y="0"/>
                    <a:pt x="260" y="0"/>
                    <a:pt x="260" y="0"/>
                  </a:cubicBezTo>
                  <a:cubicBezTo>
                    <a:pt x="307" y="0"/>
                    <a:pt x="307" y="0"/>
                    <a:pt x="307" y="0"/>
                  </a:cubicBezTo>
                  <a:cubicBezTo>
                    <a:pt x="317" y="57"/>
                    <a:pt x="317" y="57"/>
                    <a:pt x="317" y="57"/>
                  </a:cubicBezTo>
                  <a:cubicBezTo>
                    <a:pt x="348" y="62"/>
                    <a:pt x="377" y="72"/>
                    <a:pt x="404" y="89"/>
                  </a:cubicBezTo>
                  <a:close/>
                </a:path>
              </a:pathLst>
            </a:custGeom>
            <a:solidFill>
              <a:srgbClr val="F582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dirty="0">
                <a:latin typeface="+mn-lt"/>
              </a:endParaRPr>
            </a:p>
          </p:txBody>
        </p:sp>
        <p:sp>
          <p:nvSpPr>
            <p:cNvPr id="21" name="Espace réservé du contenu 8">
              <a:extLst>
                <a:ext uri="{FF2B5EF4-FFF2-40B4-BE49-F238E27FC236}">
                  <a16:creationId xmlns:a16="http://schemas.microsoft.com/office/drawing/2014/main" id="{40656BAD-BAEF-4D68-8C52-F13F511369EA}"/>
                </a:ext>
              </a:extLst>
            </p:cNvPr>
            <p:cNvSpPr txBox="1">
              <a:spLocks/>
            </p:cNvSpPr>
            <p:nvPr/>
          </p:nvSpPr>
          <p:spPr>
            <a:xfrm>
              <a:off x="365101" y="2150786"/>
              <a:ext cx="1301027" cy="1140667"/>
            </a:xfrm>
            <a:prstGeom prst="rect">
              <a:avLst/>
            </a:prstGeom>
          </p:spPr>
          <p:txBody>
            <a:bodyPr anchor="ct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lvl="0" indent="0" algn="ctr" defTabSz="711200">
                <a:spcBef>
                  <a:spcPts val="0"/>
                </a:spcBef>
                <a:spcAft>
                  <a:spcPts val="0"/>
                </a:spcAft>
                <a:buNone/>
                <a:defRPr/>
              </a:pPr>
              <a:r>
                <a:rPr lang="en-US" sz="1600" b="1" i="0" kern="0" dirty="0">
                  <a:solidFill>
                    <a:schemeClr val="bg1"/>
                  </a:solidFill>
                  <a:latin typeface="+mn-lt"/>
                </a:rPr>
                <a:t>Intra/</a:t>
              </a:r>
            </a:p>
            <a:p>
              <a:pPr marL="0" lvl="0" indent="0" algn="ctr" defTabSz="711200">
                <a:spcBef>
                  <a:spcPts val="0"/>
                </a:spcBef>
                <a:spcAft>
                  <a:spcPts val="0"/>
                </a:spcAft>
                <a:buNone/>
                <a:defRPr/>
              </a:pPr>
              <a:r>
                <a:rPr lang="en-US" sz="1600" b="1" i="0" kern="0" dirty="0">
                  <a:solidFill>
                    <a:schemeClr val="bg1"/>
                  </a:solidFill>
                  <a:latin typeface="+mn-lt"/>
                </a:rPr>
                <a:t>Inter donor</a:t>
              </a:r>
            </a:p>
          </p:txBody>
        </p:sp>
        <p:sp>
          <p:nvSpPr>
            <p:cNvPr id="24" name="TextBox 8">
              <a:extLst>
                <a:ext uri="{FF2B5EF4-FFF2-40B4-BE49-F238E27FC236}">
                  <a16:creationId xmlns:a16="http://schemas.microsoft.com/office/drawing/2014/main" id="{D1048D31-7705-4798-A1C7-2F738E838AFF}"/>
                </a:ext>
              </a:extLst>
            </p:cNvPr>
            <p:cNvSpPr txBox="1">
              <a:spLocks noChangeArrowheads="1"/>
            </p:cNvSpPr>
            <p:nvPr/>
          </p:nvSpPr>
          <p:spPr bwMode="auto">
            <a:xfrm>
              <a:off x="2230108" y="1884218"/>
              <a:ext cx="4731444" cy="1200329"/>
            </a:xfrm>
            <a:prstGeom prst="rect">
              <a:avLst/>
            </a:prstGeom>
            <a:noFill/>
            <a:ln w="9525">
              <a:noFill/>
              <a:miter lim="800000"/>
              <a:headEnd/>
              <a:tailEnd/>
            </a:ln>
          </p:spPr>
          <p:txBody>
            <a:bodyPr wrap="square">
              <a:prstTxWarp prst="textNoShape">
                <a:avLst/>
              </a:prstTxWarp>
              <a:spAutoFit/>
            </a:bodyPr>
            <a:lstStyle/>
            <a:p>
              <a:pPr marL="3175" eaLnBrk="1" hangingPunct="1"/>
              <a:r>
                <a:rPr lang="en-US" sz="1800" b="1" dirty="0">
                  <a:latin typeface="+mn-lt"/>
                </a:rPr>
                <a:t>EU as active stakeholder</a:t>
              </a:r>
            </a:p>
            <a:p>
              <a:pPr marL="3175" eaLnBrk="1" hangingPunct="1"/>
              <a:r>
                <a:rPr lang="en-US" sz="1800" dirty="0">
                  <a:latin typeface="+mn-lt"/>
                </a:rPr>
                <a:t>Harmonization/coordination for leverage &amp; coalition building  (</a:t>
              </a:r>
              <a:r>
                <a:rPr lang="en-US" sz="1800" dirty="0" err="1">
                  <a:latin typeface="+mn-lt"/>
                </a:rPr>
                <a:t>eg.</a:t>
              </a:r>
              <a:r>
                <a:rPr lang="en-US" sz="1800" dirty="0">
                  <a:latin typeface="+mn-lt"/>
                </a:rPr>
                <a:t> joint positions)</a:t>
              </a:r>
              <a:r>
                <a:rPr lang="fr-BE" sz="1800" dirty="0">
                  <a:latin typeface="+mn-lt"/>
                </a:rPr>
                <a:t>. </a:t>
              </a:r>
              <a:endParaRPr lang="en-US" sz="1800" dirty="0">
                <a:latin typeface="+mn-lt"/>
              </a:endParaRPr>
            </a:p>
          </p:txBody>
        </p:sp>
        <p:cxnSp>
          <p:nvCxnSpPr>
            <p:cNvPr id="6" name="Connecteur droit avec flèche 5">
              <a:extLst>
                <a:ext uri="{FF2B5EF4-FFF2-40B4-BE49-F238E27FC236}">
                  <a16:creationId xmlns:a16="http://schemas.microsoft.com/office/drawing/2014/main" id="{098D1BFE-9849-4787-88F0-05582645D4F7}"/>
                </a:ext>
              </a:extLst>
            </p:cNvPr>
            <p:cNvCxnSpPr>
              <a:cxnSpLocks/>
            </p:cNvCxnSpPr>
            <p:nvPr/>
          </p:nvCxnSpPr>
          <p:spPr bwMode="auto">
            <a:xfrm flipH="1">
              <a:off x="1780957" y="2348880"/>
              <a:ext cx="449151" cy="0"/>
            </a:xfrm>
            <a:prstGeom prst="straightConnector1">
              <a:avLst/>
            </a:prstGeom>
            <a:noFill/>
            <a:ln w="28575" cap="flat" cmpd="sng" algn="ctr">
              <a:solidFill>
                <a:srgbClr val="0F5494"/>
              </a:solidFill>
              <a:prstDash val="solid"/>
              <a:round/>
              <a:headEnd type="none" w="med" len="med"/>
              <a:tailEnd type="triangle" w="lg" len="lg"/>
            </a:ln>
            <a:effectLst/>
          </p:spPr>
        </p:cxnSp>
        <p:sp>
          <p:nvSpPr>
            <p:cNvPr id="11" name="Arc 10">
              <a:extLst>
                <a:ext uri="{FF2B5EF4-FFF2-40B4-BE49-F238E27FC236}">
                  <a16:creationId xmlns:a16="http://schemas.microsoft.com/office/drawing/2014/main" id="{4EF32EEE-132B-4F08-95F0-1B6A5323EE31}"/>
                </a:ext>
              </a:extLst>
            </p:cNvPr>
            <p:cNvSpPr/>
            <p:nvPr/>
          </p:nvSpPr>
          <p:spPr bwMode="auto">
            <a:xfrm rot="1344688" flipH="1" flipV="1">
              <a:off x="115081" y="2394007"/>
              <a:ext cx="1080000" cy="1080000"/>
            </a:xfrm>
            <a:prstGeom prst="arc">
              <a:avLst/>
            </a:prstGeom>
            <a:noFill/>
            <a:ln w="34925" cap="flat" cmpd="sng" algn="ctr">
              <a:solidFill>
                <a:srgbClr val="F5823C"/>
              </a:solidFill>
              <a:prstDash val="solid"/>
              <a:round/>
              <a:headEnd type="none" w="med" len="med"/>
              <a:tailEnd type="triangle" w="lg" len="lg"/>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Verdana" pitchFamily="34" charset="0"/>
              </a:endParaRPr>
            </a:p>
          </p:txBody>
        </p:sp>
      </p:grpSp>
      <p:grpSp>
        <p:nvGrpSpPr>
          <p:cNvPr id="13" name="Groupe 12">
            <a:extLst>
              <a:ext uri="{FF2B5EF4-FFF2-40B4-BE49-F238E27FC236}">
                <a16:creationId xmlns:a16="http://schemas.microsoft.com/office/drawing/2014/main" id="{B8F5EF60-2FB8-40F6-9941-62FAF097C9C2}"/>
              </a:ext>
            </a:extLst>
          </p:cNvPr>
          <p:cNvGrpSpPr/>
          <p:nvPr/>
        </p:nvGrpSpPr>
        <p:grpSpPr>
          <a:xfrm>
            <a:off x="107504" y="3254442"/>
            <a:ext cx="6896489" cy="2089511"/>
            <a:chOff x="107504" y="3254442"/>
            <a:chExt cx="6896489" cy="2089511"/>
          </a:xfrm>
        </p:grpSpPr>
        <p:sp>
          <p:nvSpPr>
            <p:cNvPr id="18" name="Freeform 5">
              <a:extLst>
                <a:ext uri="{FF2B5EF4-FFF2-40B4-BE49-F238E27FC236}">
                  <a16:creationId xmlns:a16="http://schemas.microsoft.com/office/drawing/2014/main" id="{ECE5418D-8C55-40D1-9A3B-3B97CC1B58BF}"/>
                </a:ext>
              </a:extLst>
            </p:cNvPr>
            <p:cNvSpPr>
              <a:spLocks/>
            </p:cNvSpPr>
            <p:nvPr/>
          </p:nvSpPr>
          <p:spPr bwMode="auto">
            <a:xfrm>
              <a:off x="107504" y="3429000"/>
              <a:ext cx="1814111" cy="1790092"/>
            </a:xfrm>
            <a:custGeom>
              <a:avLst/>
              <a:gdLst>
                <a:gd name="T0" fmla="*/ 404 w 567"/>
                <a:gd name="T1" fmla="*/ 89 h 559"/>
                <a:gd name="T2" fmla="*/ 448 w 567"/>
                <a:gd name="T3" fmla="*/ 52 h 559"/>
                <a:gd name="T4" fmla="*/ 484 w 567"/>
                <a:gd name="T5" fmla="*/ 81 h 559"/>
                <a:gd name="T6" fmla="*/ 455 w 567"/>
                <a:gd name="T7" fmla="*/ 132 h 559"/>
                <a:gd name="T8" fmla="*/ 501 w 567"/>
                <a:gd name="T9" fmla="*/ 212 h 559"/>
                <a:gd name="T10" fmla="*/ 559 w 567"/>
                <a:gd name="T11" fmla="*/ 212 h 559"/>
                <a:gd name="T12" fmla="*/ 567 w 567"/>
                <a:gd name="T13" fmla="*/ 258 h 559"/>
                <a:gd name="T14" fmla="*/ 513 w 567"/>
                <a:gd name="T15" fmla="*/ 278 h 559"/>
                <a:gd name="T16" fmla="*/ 497 w 567"/>
                <a:gd name="T17" fmla="*/ 369 h 559"/>
                <a:gd name="T18" fmla="*/ 541 w 567"/>
                <a:gd name="T19" fmla="*/ 406 h 559"/>
                <a:gd name="T20" fmla="*/ 518 w 567"/>
                <a:gd name="T21" fmla="*/ 446 h 559"/>
                <a:gd name="T22" fmla="*/ 463 w 567"/>
                <a:gd name="T23" fmla="*/ 427 h 559"/>
                <a:gd name="T24" fmla="*/ 392 w 567"/>
                <a:gd name="T25" fmla="*/ 486 h 559"/>
                <a:gd name="T26" fmla="*/ 402 w 567"/>
                <a:gd name="T27" fmla="*/ 543 h 559"/>
                <a:gd name="T28" fmla="*/ 359 w 567"/>
                <a:gd name="T29" fmla="*/ 559 h 559"/>
                <a:gd name="T30" fmla="*/ 330 w 567"/>
                <a:gd name="T31" fmla="*/ 509 h 559"/>
                <a:gd name="T32" fmla="*/ 237 w 567"/>
                <a:gd name="T33" fmla="*/ 509 h 559"/>
                <a:gd name="T34" fmla="*/ 208 w 567"/>
                <a:gd name="T35" fmla="*/ 559 h 559"/>
                <a:gd name="T36" fmla="*/ 164 w 567"/>
                <a:gd name="T37" fmla="*/ 543 h 559"/>
                <a:gd name="T38" fmla="*/ 175 w 567"/>
                <a:gd name="T39" fmla="*/ 486 h 559"/>
                <a:gd name="T40" fmla="*/ 104 w 567"/>
                <a:gd name="T41" fmla="*/ 427 h 559"/>
                <a:gd name="T42" fmla="*/ 49 w 567"/>
                <a:gd name="T43" fmla="*/ 446 h 559"/>
                <a:gd name="T44" fmla="*/ 26 w 567"/>
                <a:gd name="T45" fmla="*/ 406 h 559"/>
                <a:gd name="T46" fmla="*/ 70 w 567"/>
                <a:gd name="T47" fmla="*/ 369 h 559"/>
                <a:gd name="T48" fmla="*/ 54 w 567"/>
                <a:gd name="T49" fmla="*/ 278 h 559"/>
                <a:gd name="T50" fmla="*/ 0 w 567"/>
                <a:gd name="T51" fmla="*/ 258 h 559"/>
                <a:gd name="T52" fmla="*/ 8 w 567"/>
                <a:gd name="T53" fmla="*/ 212 h 559"/>
                <a:gd name="T54" fmla="*/ 66 w 567"/>
                <a:gd name="T55" fmla="*/ 212 h 559"/>
                <a:gd name="T56" fmla="*/ 112 w 567"/>
                <a:gd name="T57" fmla="*/ 132 h 559"/>
                <a:gd name="T58" fmla="*/ 83 w 567"/>
                <a:gd name="T59" fmla="*/ 81 h 559"/>
                <a:gd name="T60" fmla="*/ 119 w 567"/>
                <a:gd name="T61" fmla="*/ 52 h 559"/>
                <a:gd name="T62" fmla="*/ 163 w 567"/>
                <a:gd name="T63" fmla="*/ 89 h 559"/>
                <a:gd name="T64" fmla="*/ 250 w 567"/>
                <a:gd name="T65" fmla="*/ 57 h 559"/>
                <a:gd name="T66" fmla="*/ 260 w 567"/>
                <a:gd name="T67" fmla="*/ 0 h 559"/>
                <a:gd name="T68" fmla="*/ 307 w 567"/>
                <a:gd name="T69" fmla="*/ 0 h 559"/>
                <a:gd name="T70" fmla="*/ 317 w 567"/>
                <a:gd name="T71" fmla="*/ 57 h 559"/>
                <a:gd name="T72" fmla="*/ 404 w 567"/>
                <a:gd name="T73" fmla="*/ 89 h 5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567" h="559">
                  <a:moveTo>
                    <a:pt x="404" y="89"/>
                  </a:moveTo>
                  <a:cubicBezTo>
                    <a:pt x="448" y="52"/>
                    <a:pt x="448" y="52"/>
                    <a:pt x="448" y="52"/>
                  </a:cubicBezTo>
                  <a:cubicBezTo>
                    <a:pt x="484" y="81"/>
                    <a:pt x="484" y="81"/>
                    <a:pt x="484" y="81"/>
                  </a:cubicBezTo>
                  <a:cubicBezTo>
                    <a:pt x="455" y="132"/>
                    <a:pt x="455" y="132"/>
                    <a:pt x="455" y="132"/>
                  </a:cubicBezTo>
                  <a:cubicBezTo>
                    <a:pt x="475" y="155"/>
                    <a:pt x="491" y="182"/>
                    <a:pt x="501" y="212"/>
                  </a:cubicBezTo>
                  <a:cubicBezTo>
                    <a:pt x="559" y="212"/>
                    <a:pt x="559" y="212"/>
                    <a:pt x="559" y="212"/>
                  </a:cubicBezTo>
                  <a:cubicBezTo>
                    <a:pt x="567" y="258"/>
                    <a:pt x="567" y="258"/>
                    <a:pt x="567" y="258"/>
                  </a:cubicBezTo>
                  <a:cubicBezTo>
                    <a:pt x="513" y="278"/>
                    <a:pt x="513" y="278"/>
                    <a:pt x="513" y="278"/>
                  </a:cubicBezTo>
                  <a:cubicBezTo>
                    <a:pt x="513" y="309"/>
                    <a:pt x="508" y="340"/>
                    <a:pt x="497" y="369"/>
                  </a:cubicBezTo>
                  <a:cubicBezTo>
                    <a:pt x="541" y="406"/>
                    <a:pt x="541" y="406"/>
                    <a:pt x="541" y="406"/>
                  </a:cubicBezTo>
                  <a:cubicBezTo>
                    <a:pt x="518" y="446"/>
                    <a:pt x="518" y="446"/>
                    <a:pt x="518" y="446"/>
                  </a:cubicBezTo>
                  <a:cubicBezTo>
                    <a:pt x="463" y="427"/>
                    <a:pt x="463" y="427"/>
                    <a:pt x="463" y="427"/>
                  </a:cubicBezTo>
                  <a:cubicBezTo>
                    <a:pt x="444" y="451"/>
                    <a:pt x="420" y="471"/>
                    <a:pt x="392" y="486"/>
                  </a:cubicBezTo>
                  <a:cubicBezTo>
                    <a:pt x="402" y="543"/>
                    <a:pt x="402" y="543"/>
                    <a:pt x="402" y="543"/>
                  </a:cubicBezTo>
                  <a:cubicBezTo>
                    <a:pt x="359" y="559"/>
                    <a:pt x="359" y="559"/>
                    <a:pt x="359" y="559"/>
                  </a:cubicBezTo>
                  <a:cubicBezTo>
                    <a:pt x="330" y="509"/>
                    <a:pt x="330" y="509"/>
                    <a:pt x="330" y="509"/>
                  </a:cubicBezTo>
                  <a:cubicBezTo>
                    <a:pt x="299" y="515"/>
                    <a:pt x="268" y="515"/>
                    <a:pt x="237" y="509"/>
                  </a:cubicBezTo>
                  <a:cubicBezTo>
                    <a:pt x="208" y="559"/>
                    <a:pt x="208" y="559"/>
                    <a:pt x="208" y="559"/>
                  </a:cubicBezTo>
                  <a:cubicBezTo>
                    <a:pt x="164" y="543"/>
                    <a:pt x="164" y="543"/>
                    <a:pt x="164" y="543"/>
                  </a:cubicBezTo>
                  <a:cubicBezTo>
                    <a:pt x="175" y="486"/>
                    <a:pt x="175" y="486"/>
                    <a:pt x="175" y="486"/>
                  </a:cubicBezTo>
                  <a:cubicBezTo>
                    <a:pt x="147" y="471"/>
                    <a:pt x="123" y="451"/>
                    <a:pt x="104" y="427"/>
                  </a:cubicBezTo>
                  <a:cubicBezTo>
                    <a:pt x="49" y="446"/>
                    <a:pt x="49" y="446"/>
                    <a:pt x="49" y="446"/>
                  </a:cubicBezTo>
                  <a:cubicBezTo>
                    <a:pt x="26" y="406"/>
                    <a:pt x="26" y="406"/>
                    <a:pt x="26" y="406"/>
                  </a:cubicBezTo>
                  <a:cubicBezTo>
                    <a:pt x="70" y="369"/>
                    <a:pt x="70" y="369"/>
                    <a:pt x="70" y="369"/>
                  </a:cubicBezTo>
                  <a:cubicBezTo>
                    <a:pt x="59" y="340"/>
                    <a:pt x="53" y="309"/>
                    <a:pt x="54" y="278"/>
                  </a:cubicBezTo>
                  <a:cubicBezTo>
                    <a:pt x="0" y="258"/>
                    <a:pt x="0" y="258"/>
                    <a:pt x="0" y="258"/>
                  </a:cubicBezTo>
                  <a:cubicBezTo>
                    <a:pt x="8" y="212"/>
                    <a:pt x="8" y="212"/>
                    <a:pt x="8" y="212"/>
                  </a:cubicBezTo>
                  <a:cubicBezTo>
                    <a:pt x="66" y="212"/>
                    <a:pt x="66" y="212"/>
                    <a:pt x="66" y="212"/>
                  </a:cubicBezTo>
                  <a:cubicBezTo>
                    <a:pt x="76" y="182"/>
                    <a:pt x="91" y="155"/>
                    <a:pt x="112" y="132"/>
                  </a:cubicBezTo>
                  <a:cubicBezTo>
                    <a:pt x="83" y="81"/>
                    <a:pt x="83" y="81"/>
                    <a:pt x="83" y="81"/>
                  </a:cubicBezTo>
                  <a:cubicBezTo>
                    <a:pt x="119" y="52"/>
                    <a:pt x="119" y="52"/>
                    <a:pt x="119" y="52"/>
                  </a:cubicBezTo>
                  <a:cubicBezTo>
                    <a:pt x="163" y="89"/>
                    <a:pt x="163" y="89"/>
                    <a:pt x="163" y="89"/>
                  </a:cubicBezTo>
                  <a:cubicBezTo>
                    <a:pt x="190" y="73"/>
                    <a:pt x="219" y="62"/>
                    <a:pt x="250" y="57"/>
                  </a:cubicBezTo>
                  <a:cubicBezTo>
                    <a:pt x="260" y="0"/>
                    <a:pt x="260" y="0"/>
                    <a:pt x="260" y="0"/>
                  </a:cubicBezTo>
                  <a:cubicBezTo>
                    <a:pt x="307" y="0"/>
                    <a:pt x="307" y="0"/>
                    <a:pt x="307" y="0"/>
                  </a:cubicBezTo>
                  <a:cubicBezTo>
                    <a:pt x="317" y="57"/>
                    <a:pt x="317" y="57"/>
                    <a:pt x="317" y="57"/>
                  </a:cubicBezTo>
                  <a:cubicBezTo>
                    <a:pt x="348" y="62"/>
                    <a:pt x="377" y="73"/>
                    <a:pt x="404" y="89"/>
                  </a:cubicBezTo>
                  <a:close/>
                </a:path>
              </a:pathLst>
            </a:custGeom>
            <a:solidFill>
              <a:srgbClr val="FDB93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dirty="0">
                <a:latin typeface="+mn-lt"/>
              </a:endParaRPr>
            </a:p>
          </p:txBody>
        </p:sp>
        <p:sp>
          <p:nvSpPr>
            <p:cNvPr id="22" name="Espace réservé du contenu 8">
              <a:extLst>
                <a:ext uri="{FF2B5EF4-FFF2-40B4-BE49-F238E27FC236}">
                  <a16:creationId xmlns:a16="http://schemas.microsoft.com/office/drawing/2014/main" id="{CB066789-E676-448E-A3E1-58C949F732BC}"/>
                </a:ext>
              </a:extLst>
            </p:cNvPr>
            <p:cNvSpPr txBox="1">
              <a:spLocks/>
            </p:cNvSpPr>
            <p:nvPr/>
          </p:nvSpPr>
          <p:spPr>
            <a:xfrm>
              <a:off x="297595" y="3612648"/>
              <a:ext cx="1433928" cy="1422797"/>
            </a:xfrm>
            <a:prstGeom prst="rect">
              <a:avLst/>
            </a:prstGeom>
          </p:spPr>
          <p:txBody>
            <a:bodyPr anchor="ct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indent="0" algn="ctr" defTabSz="711200">
                <a:spcBef>
                  <a:spcPts val="0"/>
                </a:spcBef>
                <a:spcAft>
                  <a:spcPts val="0"/>
                </a:spcAft>
                <a:buNone/>
                <a:defRPr/>
              </a:pPr>
              <a:r>
                <a:rPr lang="en-US" sz="1600" b="1" i="0" kern="0" dirty="0">
                  <a:solidFill>
                    <a:schemeClr val="bg1"/>
                  </a:solidFill>
                  <a:latin typeface="+mn-lt"/>
                </a:rPr>
                <a:t>Donor-Country</a:t>
              </a:r>
            </a:p>
          </p:txBody>
        </p:sp>
        <p:sp>
          <p:nvSpPr>
            <p:cNvPr id="26" name="TextBox 10">
              <a:extLst>
                <a:ext uri="{FF2B5EF4-FFF2-40B4-BE49-F238E27FC236}">
                  <a16:creationId xmlns:a16="http://schemas.microsoft.com/office/drawing/2014/main" id="{8986BB98-FA20-4777-BCDF-3ECB1F027B73}"/>
                </a:ext>
              </a:extLst>
            </p:cNvPr>
            <p:cNvSpPr txBox="1">
              <a:spLocks noChangeArrowheads="1"/>
            </p:cNvSpPr>
            <p:nvPr/>
          </p:nvSpPr>
          <p:spPr bwMode="auto">
            <a:xfrm>
              <a:off x="2315328" y="3254442"/>
              <a:ext cx="4688665" cy="1231106"/>
            </a:xfrm>
            <a:prstGeom prst="rect">
              <a:avLst/>
            </a:prstGeom>
            <a:noFill/>
            <a:ln w="9525">
              <a:noFill/>
              <a:miter lim="800000"/>
              <a:headEnd/>
              <a:tailEnd/>
            </a:ln>
          </p:spPr>
          <p:txBody>
            <a:bodyPr wrap="square">
              <a:prstTxWarp prst="textNoShape">
                <a:avLst/>
              </a:prstTxWarp>
              <a:spAutoFit/>
            </a:bodyPr>
            <a:lstStyle/>
            <a:p>
              <a:pPr marL="3175" eaLnBrk="1" hangingPunct="1"/>
              <a:r>
                <a:rPr lang="en-US" sz="2000" b="1" dirty="0">
                  <a:latin typeface="+mn-lt"/>
                </a:rPr>
                <a:t>EU as active stakeholder</a:t>
              </a:r>
            </a:p>
            <a:p>
              <a:pPr marL="3175" eaLnBrk="1" hangingPunct="1"/>
              <a:r>
                <a:rPr lang="en-US" sz="1800" b="1" dirty="0">
                  <a:latin typeface="+mn-lt"/>
                </a:rPr>
                <a:t>Partner – review mechanisms</a:t>
              </a:r>
            </a:p>
            <a:p>
              <a:pPr marL="3175" eaLnBrk="1" hangingPunct="1"/>
              <a:r>
                <a:rPr lang="en-US" sz="1800" dirty="0">
                  <a:latin typeface="+mn-lt"/>
                </a:rPr>
                <a:t>How to fit PD into national policy making process? </a:t>
              </a:r>
            </a:p>
          </p:txBody>
        </p:sp>
        <p:cxnSp>
          <p:nvCxnSpPr>
            <p:cNvPr id="28" name="Connecteur droit avec flèche 27">
              <a:extLst>
                <a:ext uri="{FF2B5EF4-FFF2-40B4-BE49-F238E27FC236}">
                  <a16:creationId xmlns:a16="http://schemas.microsoft.com/office/drawing/2014/main" id="{772F3EE1-3D87-41C6-8ED6-9D3F51291D50}"/>
                </a:ext>
              </a:extLst>
            </p:cNvPr>
            <p:cNvCxnSpPr>
              <a:cxnSpLocks/>
            </p:cNvCxnSpPr>
            <p:nvPr/>
          </p:nvCxnSpPr>
          <p:spPr bwMode="auto">
            <a:xfrm flipH="1">
              <a:off x="1869167" y="3861048"/>
              <a:ext cx="449151" cy="0"/>
            </a:xfrm>
            <a:prstGeom prst="straightConnector1">
              <a:avLst/>
            </a:prstGeom>
            <a:noFill/>
            <a:ln w="28575" cap="flat" cmpd="sng" algn="ctr">
              <a:solidFill>
                <a:srgbClr val="0F5494"/>
              </a:solidFill>
              <a:prstDash val="solid"/>
              <a:round/>
              <a:headEnd type="none" w="med" len="med"/>
              <a:tailEnd type="triangle" w="lg" len="lg"/>
            </a:ln>
            <a:effectLst/>
          </p:spPr>
        </p:cxnSp>
        <p:sp>
          <p:nvSpPr>
            <p:cNvPr id="30" name="Arc 29">
              <a:extLst>
                <a:ext uri="{FF2B5EF4-FFF2-40B4-BE49-F238E27FC236}">
                  <a16:creationId xmlns:a16="http://schemas.microsoft.com/office/drawing/2014/main" id="{DAB0E068-433C-4907-9418-DA7083ABB6EC}"/>
                </a:ext>
              </a:extLst>
            </p:cNvPr>
            <p:cNvSpPr/>
            <p:nvPr/>
          </p:nvSpPr>
          <p:spPr bwMode="auto">
            <a:xfrm rot="20602961" flipH="1" flipV="1">
              <a:off x="249332" y="4263953"/>
              <a:ext cx="1080000" cy="1080000"/>
            </a:xfrm>
            <a:prstGeom prst="arc">
              <a:avLst/>
            </a:prstGeom>
            <a:noFill/>
            <a:ln w="34925" cap="flat" cmpd="sng" algn="ctr">
              <a:solidFill>
                <a:srgbClr val="FDB932"/>
              </a:solidFill>
              <a:prstDash val="solid"/>
              <a:round/>
              <a:headEnd type="triangle" w="lg" len="lg"/>
              <a:tailEnd type="none" w="lg" len="lg"/>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Verdana" pitchFamily="34" charset="0"/>
              </a:endParaRPr>
            </a:p>
          </p:txBody>
        </p:sp>
      </p:grpSp>
      <p:grpSp>
        <p:nvGrpSpPr>
          <p:cNvPr id="14" name="Groupe 13">
            <a:extLst>
              <a:ext uri="{FF2B5EF4-FFF2-40B4-BE49-F238E27FC236}">
                <a16:creationId xmlns:a16="http://schemas.microsoft.com/office/drawing/2014/main" id="{3165C6FB-CA12-493B-9D8B-0A2121B5578A}"/>
              </a:ext>
            </a:extLst>
          </p:cNvPr>
          <p:cNvGrpSpPr/>
          <p:nvPr/>
        </p:nvGrpSpPr>
        <p:grpSpPr>
          <a:xfrm>
            <a:off x="1232931" y="4699630"/>
            <a:ext cx="6507421" cy="2000573"/>
            <a:chOff x="1232931" y="4699630"/>
            <a:chExt cx="6507421" cy="2000573"/>
          </a:xfrm>
        </p:grpSpPr>
        <p:sp>
          <p:nvSpPr>
            <p:cNvPr id="19" name="Freeform 6">
              <a:extLst>
                <a:ext uri="{FF2B5EF4-FFF2-40B4-BE49-F238E27FC236}">
                  <a16:creationId xmlns:a16="http://schemas.microsoft.com/office/drawing/2014/main" id="{4A7A7D75-DA30-47D0-B03C-0DCD2C350CE8}"/>
                </a:ext>
              </a:extLst>
            </p:cNvPr>
            <p:cNvSpPr>
              <a:spLocks/>
            </p:cNvSpPr>
            <p:nvPr/>
          </p:nvSpPr>
          <p:spPr bwMode="auto">
            <a:xfrm>
              <a:off x="1232931" y="4705845"/>
              <a:ext cx="2016224" cy="1988143"/>
            </a:xfrm>
            <a:custGeom>
              <a:avLst/>
              <a:gdLst>
                <a:gd name="T0" fmla="*/ 404 w 567"/>
                <a:gd name="T1" fmla="*/ 89 h 559"/>
                <a:gd name="T2" fmla="*/ 448 w 567"/>
                <a:gd name="T3" fmla="*/ 51 h 559"/>
                <a:gd name="T4" fmla="*/ 484 w 567"/>
                <a:gd name="T5" fmla="*/ 81 h 559"/>
                <a:gd name="T6" fmla="*/ 455 w 567"/>
                <a:gd name="T7" fmla="*/ 131 h 559"/>
                <a:gd name="T8" fmla="*/ 501 w 567"/>
                <a:gd name="T9" fmla="*/ 212 h 559"/>
                <a:gd name="T10" fmla="*/ 559 w 567"/>
                <a:gd name="T11" fmla="*/ 212 h 559"/>
                <a:gd name="T12" fmla="*/ 567 w 567"/>
                <a:gd name="T13" fmla="*/ 257 h 559"/>
                <a:gd name="T14" fmla="*/ 513 w 567"/>
                <a:gd name="T15" fmla="*/ 277 h 559"/>
                <a:gd name="T16" fmla="*/ 497 w 567"/>
                <a:gd name="T17" fmla="*/ 368 h 559"/>
                <a:gd name="T18" fmla="*/ 541 w 567"/>
                <a:gd name="T19" fmla="*/ 406 h 559"/>
                <a:gd name="T20" fmla="*/ 518 w 567"/>
                <a:gd name="T21" fmla="*/ 446 h 559"/>
                <a:gd name="T22" fmla="*/ 463 w 567"/>
                <a:gd name="T23" fmla="*/ 426 h 559"/>
                <a:gd name="T24" fmla="*/ 392 w 567"/>
                <a:gd name="T25" fmla="*/ 486 h 559"/>
                <a:gd name="T26" fmla="*/ 402 w 567"/>
                <a:gd name="T27" fmla="*/ 543 h 559"/>
                <a:gd name="T28" fmla="*/ 359 w 567"/>
                <a:gd name="T29" fmla="*/ 559 h 559"/>
                <a:gd name="T30" fmla="*/ 330 w 567"/>
                <a:gd name="T31" fmla="*/ 508 h 559"/>
                <a:gd name="T32" fmla="*/ 237 w 567"/>
                <a:gd name="T33" fmla="*/ 508 h 559"/>
                <a:gd name="T34" fmla="*/ 208 w 567"/>
                <a:gd name="T35" fmla="*/ 559 h 559"/>
                <a:gd name="T36" fmla="*/ 164 w 567"/>
                <a:gd name="T37" fmla="*/ 543 h 559"/>
                <a:gd name="T38" fmla="*/ 175 w 567"/>
                <a:gd name="T39" fmla="*/ 486 h 559"/>
                <a:gd name="T40" fmla="*/ 104 w 567"/>
                <a:gd name="T41" fmla="*/ 426 h 559"/>
                <a:gd name="T42" fmla="*/ 49 w 567"/>
                <a:gd name="T43" fmla="*/ 446 h 559"/>
                <a:gd name="T44" fmla="*/ 26 w 567"/>
                <a:gd name="T45" fmla="*/ 406 h 559"/>
                <a:gd name="T46" fmla="*/ 70 w 567"/>
                <a:gd name="T47" fmla="*/ 368 h 559"/>
                <a:gd name="T48" fmla="*/ 54 w 567"/>
                <a:gd name="T49" fmla="*/ 277 h 559"/>
                <a:gd name="T50" fmla="*/ 0 w 567"/>
                <a:gd name="T51" fmla="*/ 257 h 559"/>
                <a:gd name="T52" fmla="*/ 8 w 567"/>
                <a:gd name="T53" fmla="*/ 212 h 559"/>
                <a:gd name="T54" fmla="*/ 66 w 567"/>
                <a:gd name="T55" fmla="*/ 212 h 559"/>
                <a:gd name="T56" fmla="*/ 112 w 567"/>
                <a:gd name="T57" fmla="*/ 131 h 559"/>
                <a:gd name="T58" fmla="*/ 83 w 567"/>
                <a:gd name="T59" fmla="*/ 81 h 559"/>
                <a:gd name="T60" fmla="*/ 119 w 567"/>
                <a:gd name="T61" fmla="*/ 51 h 559"/>
                <a:gd name="T62" fmla="*/ 163 w 567"/>
                <a:gd name="T63" fmla="*/ 89 h 559"/>
                <a:gd name="T64" fmla="*/ 250 w 567"/>
                <a:gd name="T65" fmla="*/ 57 h 559"/>
                <a:gd name="T66" fmla="*/ 260 w 567"/>
                <a:gd name="T67" fmla="*/ 0 h 559"/>
                <a:gd name="T68" fmla="*/ 307 w 567"/>
                <a:gd name="T69" fmla="*/ 0 h 559"/>
                <a:gd name="T70" fmla="*/ 317 w 567"/>
                <a:gd name="T71" fmla="*/ 57 h 559"/>
                <a:gd name="T72" fmla="*/ 404 w 567"/>
                <a:gd name="T73" fmla="*/ 89 h 5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567" h="559">
                  <a:moveTo>
                    <a:pt x="404" y="89"/>
                  </a:moveTo>
                  <a:cubicBezTo>
                    <a:pt x="448" y="51"/>
                    <a:pt x="448" y="51"/>
                    <a:pt x="448" y="51"/>
                  </a:cubicBezTo>
                  <a:cubicBezTo>
                    <a:pt x="484" y="81"/>
                    <a:pt x="484" y="81"/>
                    <a:pt x="484" y="81"/>
                  </a:cubicBezTo>
                  <a:cubicBezTo>
                    <a:pt x="455" y="131"/>
                    <a:pt x="455" y="131"/>
                    <a:pt x="455" y="131"/>
                  </a:cubicBezTo>
                  <a:cubicBezTo>
                    <a:pt x="475" y="155"/>
                    <a:pt x="491" y="182"/>
                    <a:pt x="501" y="212"/>
                  </a:cubicBezTo>
                  <a:cubicBezTo>
                    <a:pt x="559" y="212"/>
                    <a:pt x="559" y="212"/>
                    <a:pt x="559" y="212"/>
                  </a:cubicBezTo>
                  <a:cubicBezTo>
                    <a:pt x="567" y="257"/>
                    <a:pt x="567" y="257"/>
                    <a:pt x="567" y="257"/>
                  </a:cubicBezTo>
                  <a:cubicBezTo>
                    <a:pt x="513" y="277"/>
                    <a:pt x="513" y="277"/>
                    <a:pt x="513" y="277"/>
                  </a:cubicBezTo>
                  <a:cubicBezTo>
                    <a:pt x="513" y="308"/>
                    <a:pt x="508" y="339"/>
                    <a:pt x="497" y="368"/>
                  </a:cubicBezTo>
                  <a:cubicBezTo>
                    <a:pt x="541" y="406"/>
                    <a:pt x="541" y="406"/>
                    <a:pt x="541" y="406"/>
                  </a:cubicBezTo>
                  <a:cubicBezTo>
                    <a:pt x="518" y="446"/>
                    <a:pt x="518" y="446"/>
                    <a:pt x="518" y="446"/>
                  </a:cubicBezTo>
                  <a:cubicBezTo>
                    <a:pt x="463" y="426"/>
                    <a:pt x="463" y="426"/>
                    <a:pt x="463" y="426"/>
                  </a:cubicBezTo>
                  <a:cubicBezTo>
                    <a:pt x="444" y="451"/>
                    <a:pt x="420" y="471"/>
                    <a:pt x="392" y="486"/>
                  </a:cubicBezTo>
                  <a:cubicBezTo>
                    <a:pt x="402" y="543"/>
                    <a:pt x="402" y="543"/>
                    <a:pt x="402" y="543"/>
                  </a:cubicBezTo>
                  <a:cubicBezTo>
                    <a:pt x="359" y="559"/>
                    <a:pt x="359" y="559"/>
                    <a:pt x="359" y="559"/>
                  </a:cubicBezTo>
                  <a:cubicBezTo>
                    <a:pt x="330" y="508"/>
                    <a:pt x="330" y="508"/>
                    <a:pt x="330" y="508"/>
                  </a:cubicBezTo>
                  <a:cubicBezTo>
                    <a:pt x="299" y="515"/>
                    <a:pt x="268" y="515"/>
                    <a:pt x="237" y="508"/>
                  </a:cubicBezTo>
                  <a:cubicBezTo>
                    <a:pt x="208" y="559"/>
                    <a:pt x="208" y="559"/>
                    <a:pt x="208" y="559"/>
                  </a:cubicBezTo>
                  <a:cubicBezTo>
                    <a:pt x="164" y="543"/>
                    <a:pt x="164" y="543"/>
                    <a:pt x="164" y="543"/>
                  </a:cubicBezTo>
                  <a:cubicBezTo>
                    <a:pt x="175" y="486"/>
                    <a:pt x="175" y="486"/>
                    <a:pt x="175" y="486"/>
                  </a:cubicBezTo>
                  <a:cubicBezTo>
                    <a:pt x="147" y="471"/>
                    <a:pt x="123" y="451"/>
                    <a:pt x="104" y="426"/>
                  </a:cubicBezTo>
                  <a:cubicBezTo>
                    <a:pt x="49" y="446"/>
                    <a:pt x="49" y="446"/>
                    <a:pt x="49" y="446"/>
                  </a:cubicBezTo>
                  <a:cubicBezTo>
                    <a:pt x="26" y="406"/>
                    <a:pt x="26" y="406"/>
                    <a:pt x="26" y="406"/>
                  </a:cubicBezTo>
                  <a:cubicBezTo>
                    <a:pt x="70" y="368"/>
                    <a:pt x="70" y="368"/>
                    <a:pt x="70" y="368"/>
                  </a:cubicBezTo>
                  <a:cubicBezTo>
                    <a:pt x="59" y="339"/>
                    <a:pt x="53" y="308"/>
                    <a:pt x="54" y="277"/>
                  </a:cubicBezTo>
                  <a:cubicBezTo>
                    <a:pt x="0" y="257"/>
                    <a:pt x="0" y="257"/>
                    <a:pt x="0" y="257"/>
                  </a:cubicBezTo>
                  <a:cubicBezTo>
                    <a:pt x="8" y="212"/>
                    <a:pt x="8" y="212"/>
                    <a:pt x="8" y="212"/>
                  </a:cubicBezTo>
                  <a:cubicBezTo>
                    <a:pt x="66" y="212"/>
                    <a:pt x="66" y="212"/>
                    <a:pt x="66" y="212"/>
                  </a:cubicBezTo>
                  <a:cubicBezTo>
                    <a:pt x="76" y="182"/>
                    <a:pt x="91" y="155"/>
                    <a:pt x="112" y="131"/>
                  </a:cubicBezTo>
                  <a:cubicBezTo>
                    <a:pt x="83" y="81"/>
                    <a:pt x="83" y="81"/>
                    <a:pt x="83" y="81"/>
                  </a:cubicBezTo>
                  <a:cubicBezTo>
                    <a:pt x="119" y="51"/>
                    <a:pt x="119" y="51"/>
                    <a:pt x="119" y="51"/>
                  </a:cubicBezTo>
                  <a:cubicBezTo>
                    <a:pt x="163" y="89"/>
                    <a:pt x="163" y="89"/>
                    <a:pt x="163" y="89"/>
                  </a:cubicBezTo>
                  <a:cubicBezTo>
                    <a:pt x="190" y="72"/>
                    <a:pt x="219" y="61"/>
                    <a:pt x="250" y="57"/>
                  </a:cubicBezTo>
                  <a:cubicBezTo>
                    <a:pt x="260" y="0"/>
                    <a:pt x="260" y="0"/>
                    <a:pt x="260" y="0"/>
                  </a:cubicBezTo>
                  <a:cubicBezTo>
                    <a:pt x="307" y="0"/>
                    <a:pt x="307" y="0"/>
                    <a:pt x="307" y="0"/>
                  </a:cubicBezTo>
                  <a:cubicBezTo>
                    <a:pt x="317" y="57"/>
                    <a:pt x="317" y="57"/>
                    <a:pt x="317" y="57"/>
                  </a:cubicBezTo>
                  <a:cubicBezTo>
                    <a:pt x="348" y="61"/>
                    <a:pt x="377" y="72"/>
                    <a:pt x="404" y="89"/>
                  </a:cubicBezTo>
                  <a:close/>
                </a:path>
              </a:pathLst>
            </a:custGeom>
            <a:solidFill>
              <a:srgbClr val="1FAC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BE" dirty="0">
                <a:latin typeface="+mn-lt"/>
              </a:endParaRPr>
            </a:p>
          </p:txBody>
        </p:sp>
        <p:sp>
          <p:nvSpPr>
            <p:cNvPr id="23" name="Espace réservé du contenu 8">
              <a:extLst>
                <a:ext uri="{FF2B5EF4-FFF2-40B4-BE49-F238E27FC236}">
                  <a16:creationId xmlns:a16="http://schemas.microsoft.com/office/drawing/2014/main" id="{0C2728F6-FF2F-4D26-B72B-2B81BE4D4BB7}"/>
                </a:ext>
              </a:extLst>
            </p:cNvPr>
            <p:cNvSpPr txBox="1">
              <a:spLocks/>
            </p:cNvSpPr>
            <p:nvPr/>
          </p:nvSpPr>
          <p:spPr>
            <a:xfrm>
              <a:off x="1405798" y="4699630"/>
              <a:ext cx="1670491" cy="2000573"/>
            </a:xfrm>
            <a:prstGeom prst="rect">
              <a:avLst/>
            </a:prstGeom>
          </p:spPr>
          <p:txBody>
            <a:bodyPr anchor="ct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lvl="0" indent="0" algn="ctr" defTabSz="711200">
                <a:spcBef>
                  <a:spcPts val="0"/>
                </a:spcBef>
                <a:spcAft>
                  <a:spcPts val="0"/>
                </a:spcAft>
                <a:buNone/>
                <a:defRPr/>
              </a:pPr>
              <a:r>
                <a:rPr lang="en-US" sz="1600" b="1" i="0" kern="0" dirty="0">
                  <a:solidFill>
                    <a:schemeClr val="bg1"/>
                  </a:solidFill>
                  <a:latin typeface="+mn-lt"/>
                </a:rPr>
                <a:t>Domestic policy process</a:t>
              </a:r>
            </a:p>
          </p:txBody>
        </p:sp>
        <p:sp>
          <p:nvSpPr>
            <p:cNvPr id="25" name="TextBox 9">
              <a:extLst>
                <a:ext uri="{FF2B5EF4-FFF2-40B4-BE49-F238E27FC236}">
                  <a16:creationId xmlns:a16="http://schemas.microsoft.com/office/drawing/2014/main" id="{F7AEC456-BEAB-44AD-8777-6A95E38E0666}"/>
                </a:ext>
              </a:extLst>
            </p:cNvPr>
            <p:cNvSpPr txBox="1">
              <a:spLocks noChangeArrowheads="1"/>
            </p:cNvSpPr>
            <p:nvPr/>
          </p:nvSpPr>
          <p:spPr bwMode="auto">
            <a:xfrm>
              <a:off x="3625061" y="5035445"/>
              <a:ext cx="4115291" cy="646331"/>
            </a:xfrm>
            <a:prstGeom prst="rect">
              <a:avLst/>
            </a:prstGeom>
            <a:noFill/>
            <a:ln w="9525">
              <a:noFill/>
              <a:miter lim="800000"/>
              <a:headEnd/>
              <a:tailEnd/>
            </a:ln>
          </p:spPr>
          <p:txBody>
            <a:bodyPr wrap="square">
              <a:prstTxWarp prst="textNoShape">
                <a:avLst/>
              </a:prstTxWarp>
              <a:spAutoFit/>
            </a:bodyPr>
            <a:lstStyle/>
            <a:p>
              <a:pPr marL="3175" eaLnBrk="1" hangingPunct="1"/>
              <a:r>
                <a:rPr lang="en-US" sz="1800" b="1" dirty="0">
                  <a:latin typeface="+mn-lt"/>
                </a:rPr>
                <a:t>EU as external actor: </a:t>
              </a:r>
            </a:p>
            <a:p>
              <a:pPr marL="3175" eaLnBrk="1" hangingPunct="1"/>
              <a:r>
                <a:rPr lang="en-US" sz="1800" dirty="0">
                  <a:latin typeface="+mn-lt"/>
                </a:rPr>
                <a:t>How to play a facilitation role? </a:t>
              </a:r>
            </a:p>
          </p:txBody>
        </p:sp>
        <p:cxnSp>
          <p:nvCxnSpPr>
            <p:cNvPr id="29" name="Connecteur droit avec flèche 28">
              <a:extLst>
                <a:ext uri="{FF2B5EF4-FFF2-40B4-BE49-F238E27FC236}">
                  <a16:creationId xmlns:a16="http://schemas.microsoft.com/office/drawing/2014/main" id="{45D9F0F4-2C7B-453B-84F3-B6E1D42850C1}"/>
                </a:ext>
              </a:extLst>
            </p:cNvPr>
            <p:cNvCxnSpPr>
              <a:cxnSpLocks/>
            </p:cNvCxnSpPr>
            <p:nvPr/>
          </p:nvCxnSpPr>
          <p:spPr bwMode="auto">
            <a:xfrm flipH="1">
              <a:off x="3218566" y="5232032"/>
              <a:ext cx="449151" cy="0"/>
            </a:xfrm>
            <a:prstGeom prst="straightConnector1">
              <a:avLst/>
            </a:prstGeom>
            <a:noFill/>
            <a:ln w="28575" cap="flat" cmpd="sng" algn="ctr">
              <a:solidFill>
                <a:srgbClr val="0F5494"/>
              </a:solidFill>
              <a:prstDash val="solid"/>
              <a:round/>
              <a:headEnd type="none" w="med" len="med"/>
              <a:tailEnd type="triangle" w="lg" len="lg"/>
            </a:ln>
            <a:effectLst/>
          </p:spPr>
        </p:cxnSp>
        <p:sp>
          <p:nvSpPr>
            <p:cNvPr id="31" name="Arc 30">
              <a:extLst>
                <a:ext uri="{FF2B5EF4-FFF2-40B4-BE49-F238E27FC236}">
                  <a16:creationId xmlns:a16="http://schemas.microsoft.com/office/drawing/2014/main" id="{C5A55697-FE3E-4CFF-A7B3-2A3ED7886D98}"/>
                </a:ext>
              </a:extLst>
            </p:cNvPr>
            <p:cNvSpPr/>
            <p:nvPr/>
          </p:nvSpPr>
          <p:spPr bwMode="auto">
            <a:xfrm rot="4543626">
              <a:off x="2205168" y="5486147"/>
              <a:ext cx="1080000" cy="1080000"/>
            </a:xfrm>
            <a:prstGeom prst="arc">
              <a:avLst/>
            </a:prstGeom>
            <a:noFill/>
            <a:ln w="34925" cap="flat" cmpd="sng" algn="ctr">
              <a:solidFill>
                <a:srgbClr val="1FACE0"/>
              </a:solidFill>
              <a:prstDash val="solid"/>
              <a:round/>
              <a:headEnd type="none" w="lg" len="lg"/>
              <a:tailEnd type="triangle" w="lg" len="lg"/>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Verdana" pitchFamily="34" charset="0"/>
              </a:endParaRPr>
            </a:p>
          </p:txBody>
        </p:sp>
      </p:grpSp>
    </p:spTree>
    <p:extLst>
      <p:ext uri="{BB962C8B-B14F-4D97-AF65-F5344CB8AC3E}">
        <p14:creationId xmlns:p14="http://schemas.microsoft.com/office/powerpoint/2010/main" val="2829113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dirty="0">
              <a:ln>
                <a:noFill/>
              </a:ln>
              <a:solidFill>
                <a:srgbClr val="2D9E48"/>
              </a:solidFill>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251520" y="908720"/>
            <a:ext cx="8460000" cy="773278"/>
          </a:xfrm>
        </p:spPr>
        <p:txBody>
          <a:bodyPr/>
          <a:lstStyle/>
          <a:p>
            <a:pPr marL="0" eaLnBrk="0" hangingPunct="0">
              <a:defRPr/>
            </a:pPr>
            <a:r>
              <a:rPr lang="fr-BE" sz="2000" cap="all" dirty="0">
                <a:solidFill>
                  <a:srgbClr val="004494"/>
                </a:solidFill>
                <a:latin typeface="+mn-lt"/>
              </a:rPr>
              <a:t>Policy process: </a:t>
            </a:r>
            <a:br>
              <a:rPr lang="fr-BE" sz="2000" cap="all" dirty="0">
                <a:solidFill>
                  <a:srgbClr val="004494"/>
                </a:solidFill>
                <a:latin typeface="+mn-lt"/>
              </a:rPr>
            </a:br>
            <a:r>
              <a:rPr lang="fr-BE" sz="2000" cap="all" dirty="0">
                <a:solidFill>
                  <a:srgbClr val="004494"/>
                </a:solidFill>
                <a:latin typeface="+mn-lt"/>
              </a:rPr>
              <a:t>a compound of </a:t>
            </a:r>
            <a:r>
              <a:rPr lang="fr-BE" sz="2000" cap="all" dirty="0" err="1">
                <a:solidFill>
                  <a:srgbClr val="004494"/>
                </a:solidFill>
                <a:latin typeface="+mn-lt"/>
              </a:rPr>
              <a:t>interdependent</a:t>
            </a:r>
            <a:r>
              <a:rPr lang="fr-BE" sz="2000" cap="all" dirty="0">
                <a:solidFill>
                  <a:srgbClr val="004494"/>
                </a:solidFill>
                <a:latin typeface="+mn-lt"/>
              </a:rPr>
              <a:t> </a:t>
            </a:r>
            <a:r>
              <a:rPr lang="fr-BE" sz="2000" cap="all" dirty="0" err="1">
                <a:solidFill>
                  <a:srgbClr val="004494"/>
                </a:solidFill>
                <a:latin typeface="+mn-lt"/>
              </a:rPr>
              <a:t>spaces</a:t>
            </a:r>
            <a:endParaRPr lang="fr-BE" sz="2000" cap="all" dirty="0">
              <a:solidFill>
                <a:srgbClr val="004494"/>
              </a:solidFill>
              <a:latin typeface="+mn-lt"/>
            </a:endParaRPr>
          </a:p>
        </p:txBody>
      </p:sp>
      <p:sp>
        <p:nvSpPr>
          <p:cNvPr id="10" name="Espace réservé du numéro de diapositive 9">
            <a:extLst>
              <a:ext uri="{FF2B5EF4-FFF2-40B4-BE49-F238E27FC236}">
                <a16:creationId xmlns:a16="http://schemas.microsoft.com/office/drawing/2014/main" id="{0F145ABD-FA89-4BDB-A080-61057BC50B94}"/>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7</a:t>
            </a:fld>
            <a:endParaRPr lang="fr-BE" sz="1100" b="1" dirty="0">
              <a:solidFill>
                <a:schemeClr val="bg1"/>
              </a:solidFill>
              <a:latin typeface="+mn-lt"/>
            </a:endParaRPr>
          </a:p>
        </p:txBody>
      </p:sp>
      <p:sp>
        <p:nvSpPr>
          <p:cNvPr id="3" name="Ellipse 2">
            <a:extLst>
              <a:ext uri="{FF2B5EF4-FFF2-40B4-BE49-F238E27FC236}">
                <a16:creationId xmlns:a16="http://schemas.microsoft.com/office/drawing/2014/main" id="{2B68CAA7-C01E-4646-A82B-B7E5A1507760}"/>
              </a:ext>
            </a:extLst>
          </p:cNvPr>
          <p:cNvSpPr/>
          <p:nvPr/>
        </p:nvSpPr>
        <p:spPr bwMode="auto">
          <a:xfrm>
            <a:off x="2148046" y="3064476"/>
            <a:ext cx="2520000" cy="2520000"/>
          </a:xfrm>
          <a:prstGeom prst="ellipse">
            <a:avLst/>
          </a:prstGeom>
          <a:solidFill>
            <a:srgbClr val="2D9E48">
              <a:alpha val="75000"/>
            </a:srgbClr>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dirty="0">
              <a:ln>
                <a:noFill/>
              </a:ln>
              <a:solidFill>
                <a:srgbClr val="0F5494"/>
              </a:solidFill>
              <a:effectLst/>
              <a:latin typeface="+mn-lt"/>
            </a:endParaRPr>
          </a:p>
        </p:txBody>
      </p:sp>
      <p:sp>
        <p:nvSpPr>
          <p:cNvPr id="73" name="Ellipse 72">
            <a:extLst>
              <a:ext uri="{FF2B5EF4-FFF2-40B4-BE49-F238E27FC236}">
                <a16:creationId xmlns:a16="http://schemas.microsoft.com/office/drawing/2014/main" id="{5F7C77C9-7585-42E9-97A8-537A06F15AC9}"/>
              </a:ext>
            </a:extLst>
          </p:cNvPr>
          <p:cNvSpPr/>
          <p:nvPr/>
        </p:nvSpPr>
        <p:spPr bwMode="auto">
          <a:xfrm>
            <a:off x="3880800" y="3062346"/>
            <a:ext cx="2520000" cy="2520000"/>
          </a:xfrm>
          <a:prstGeom prst="ellipse">
            <a:avLst/>
          </a:prstGeom>
          <a:solidFill>
            <a:srgbClr val="F5823C">
              <a:alpha val="75000"/>
            </a:srgbClr>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dirty="0">
              <a:ln>
                <a:noFill/>
              </a:ln>
              <a:solidFill>
                <a:srgbClr val="0F5494"/>
              </a:solidFill>
              <a:effectLst/>
              <a:latin typeface="+mn-lt"/>
            </a:endParaRPr>
          </a:p>
        </p:txBody>
      </p:sp>
      <p:sp>
        <p:nvSpPr>
          <p:cNvPr id="74" name="Ellipse 73">
            <a:extLst>
              <a:ext uri="{FF2B5EF4-FFF2-40B4-BE49-F238E27FC236}">
                <a16:creationId xmlns:a16="http://schemas.microsoft.com/office/drawing/2014/main" id="{0C3EAE66-4799-45F0-9D48-2305003FA725}"/>
              </a:ext>
            </a:extLst>
          </p:cNvPr>
          <p:cNvSpPr/>
          <p:nvPr/>
        </p:nvSpPr>
        <p:spPr bwMode="auto">
          <a:xfrm>
            <a:off x="3059832" y="1718574"/>
            <a:ext cx="2520000" cy="2520000"/>
          </a:xfrm>
          <a:prstGeom prst="ellipse">
            <a:avLst/>
          </a:prstGeom>
          <a:solidFill>
            <a:srgbClr val="1FACE0">
              <a:alpha val="75000"/>
            </a:srgbClr>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dirty="0">
              <a:ln>
                <a:noFill/>
              </a:ln>
              <a:solidFill>
                <a:srgbClr val="0F5494"/>
              </a:solidFill>
              <a:effectLst/>
              <a:latin typeface="+mn-lt"/>
            </a:endParaRPr>
          </a:p>
        </p:txBody>
      </p:sp>
      <p:sp>
        <p:nvSpPr>
          <p:cNvPr id="58" name="Espace réservé du contenu 2">
            <a:extLst>
              <a:ext uri="{FF2B5EF4-FFF2-40B4-BE49-F238E27FC236}">
                <a16:creationId xmlns:a16="http://schemas.microsoft.com/office/drawing/2014/main" id="{FC3DB31F-3A31-4DD7-8A6B-B3CC12398394}"/>
              </a:ext>
            </a:extLst>
          </p:cNvPr>
          <p:cNvSpPr txBox="1">
            <a:spLocks/>
          </p:cNvSpPr>
          <p:nvPr/>
        </p:nvSpPr>
        <p:spPr bwMode="auto">
          <a:xfrm>
            <a:off x="3239832" y="2215398"/>
            <a:ext cx="2160000" cy="622686"/>
          </a:xfrm>
          <a:prstGeom prst="rect">
            <a:avLst/>
          </a:prstGeom>
          <a:noFill/>
          <a:ln w="12700">
            <a:noFill/>
            <a:miter lim="800000"/>
            <a:headEnd/>
            <a:tailEnd/>
          </a:ln>
          <a:effectLst/>
        </p:spPr>
        <p:txBody>
          <a:bodyPr vert="horz" wrap="square" lIns="91440" tIns="45720" rIns="91440" bIns="45720" numCol="1" anchor="ctr"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indent="0" algn="ctr">
              <a:buNone/>
            </a:pPr>
            <a:r>
              <a:rPr lang="en-GB" sz="1600" b="1" i="0" cap="all" dirty="0">
                <a:solidFill>
                  <a:schemeClr val="bg1"/>
                </a:solidFill>
                <a:latin typeface="+mn-lt"/>
                <a:ea typeface="+mj-ea"/>
                <a:cs typeface="+mj-cs"/>
              </a:rPr>
              <a:t>Fiscal Space</a:t>
            </a:r>
          </a:p>
        </p:txBody>
      </p:sp>
      <p:sp>
        <p:nvSpPr>
          <p:cNvPr id="75" name="Espace réservé du contenu 2">
            <a:extLst>
              <a:ext uri="{FF2B5EF4-FFF2-40B4-BE49-F238E27FC236}">
                <a16:creationId xmlns:a16="http://schemas.microsoft.com/office/drawing/2014/main" id="{84D32A6F-0BD9-4A33-A5C5-6F9C6C0FB9D8}"/>
              </a:ext>
            </a:extLst>
          </p:cNvPr>
          <p:cNvSpPr txBox="1">
            <a:spLocks/>
          </p:cNvSpPr>
          <p:nvPr/>
        </p:nvSpPr>
        <p:spPr bwMode="auto">
          <a:xfrm>
            <a:off x="2148045" y="4143458"/>
            <a:ext cx="1732755" cy="622686"/>
          </a:xfrm>
          <a:prstGeom prst="rect">
            <a:avLst/>
          </a:prstGeom>
          <a:noFill/>
          <a:ln w="12700">
            <a:noFill/>
            <a:miter lim="800000"/>
            <a:headEnd/>
            <a:tailEnd/>
          </a:ln>
          <a:effectLst/>
        </p:spPr>
        <p:txBody>
          <a:bodyPr vert="horz" wrap="square" lIns="91440" tIns="45720" rIns="91440" bIns="45720" numCol="1" anchor="ctr"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lvl="0" indent="0" algn="ctr">
              <a:buNone/>
            </a:pPr>
            <a:r>
              <a:rPr lang="en-GB" sz="1600" b="1" i="0" cap="all" dirty="0">
                <a:solidFill>
                  <a:schemeClr val="bg1"/>
                </a:solidFill>
                <a:latin typeface="+mn-lt"/>
                <a:ea typeface="+mj-ea"/>
                <a:cs typeface="+mj-cs"/>
              </a:rPr>
              <a:t>Political Space</a:t>
            </a:r>
          </a:p>
        </p:txBody>
      </p:sp>
      <p:sp>
        <p:nvSpPr>
          <p:cNvPr id="76" name="Espace réservé du contenu 2">
            <a:extLst>
              <a:ext uri="{FF2B5EF4-FFF2-40B4-BE49-F238E27FC236}">
                <a16:creationId xmlns:a16="http://schemas.microsoft.com/office/drawing/2014/main" id="{2DD8AA43-743D-4304-9536-D5368ACCF04F}"/>
              </a:ext>
            </a:extLst>
          </p:cNvPr>
          <p:cNvSpPr txBox="1">
            <a:spLocks/>
          </p:cNvSpPr>
          <p:nvPr/>
        </p:nvSpPr>
        <p:spPr bwMode="auto">
          <a:xfrm>
            <a:off x="4427984" y="4143458"/>
            <a:ext cx="2160000" cy="622686"/>
          </a:xfrm>
          <a:prstGeom prst="rect">
            <a:avLst/>
          </a:prstGeom>
          <a:noFill/>
          <a:ln w="12700">
            <a:noFill/>
            <a:miter lim="800000"/>
            <a:headEnd/>
            <a:tailEnd/>
          </a:ln>
          <a:effectLst/>
        </p:spPr>
        <p:txBody>
          <a:bodyPr vert="horz" wrap="square" lIns="91440" tIns="45720" rIns="91440" bIns="45720" numCol="1" anchor="ctr"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indent="0" algn="ctr">
              <a:buNone/>
            </a:pPr>
            <a:r>
              <a:rPr lang="en-GB" sz="1600" b="1" i="0" cap="all" dirty="0">
                <a:solidFill>
                  <a:schemeClr val="bg1"/>
                </a:solidFill>
                <a:latin typeface="+mn-lt"/>
                <a:ea typeface="+mj-ea"/>
                <a:cs typeface="+mj-cs"/>
              </a:rPr>
              <a:t>Policy </a:t>
            </a:r>
            <a:br>
              <a:rPr lang="en-GB" sz="1600" b="1" i="0" cap="all" dirty="0">
                <a:solidFill>
                  <a:schemeClr val="bg1"/>
                </a:solidFill>
                <a:latin typeface="+mn-lt"/>
                <a:ea typeface="+mj-ea"/>
                <a:cs typeface="+mj-cs"/>
              </a:rPr>
            </a:br>
            <a:r>
              <a:rPr lang="en-GB" sz="1600" b="1" i="0" cap="all" dirty="0">
                <a:solidFill>
                  <a:schemeClr val="bg1"/>
                </a:solidFill>
                <a:latin typeface="+mn-lt"/>
                <a:ea typeface="+mj-ea"/>
                <a:cs typeface="+mj-cs"/>
              </a:rPr>
              <a:t>Space</a:t>
            </a:r>
          </a:p>
        </p:txBody>
      </p:sp>
      <p:sp>
        <p:nvSpPr>
          <p:cNvPr id="77" name="TextBox 5">
            <a:extLst>
              <a:ext uri="{FF2B5EF4-FFF2-40B4-BE49-F238E27FC236}">
                <a16:creationId xmlns:a16="http://schemas.microsoft.com/office/drawing/2014/main" id="{FA76F4C4-3C9C-4C2F-8C5F-748D5E515FE0}"/>
              </a:ext>
            </a:extLst>
          </p:cNvPr>
          <p:cNvSpPr txBox="1">
            <a:spLocks noChangeArrowheads="1"/>
          </p:cNvSpPr>
          <p:nvPr/>
        </p:nvSpPr>
        <p:spPr bwMode="auto">
          <a:xfrm>
            <a:off x="-16229" y="3498970"/>
            <a:ext cx="2123248" cy="2246769"/>
          </a:xfrm>
          <a:prstGeom prst="rect">
            <a:avLst/>
          </a:prstGeom>
          <a:noFill/>
          <a:ln w="9525">
            <a:noFill/>
            <a:miter lim="800000"/>
            <a:headEnd/>
            <a:tailEnd/>
          </a:ln>
        </p:spPr>
        <p:txBody>
          <a:bodyPr wrap="square">
            <a:prstTxWarp prst="textNoShape">
              <a:avLst/>
            </a:prstTxWarp>
            <a:spAutoFit/>
          </a:bodyPr>
          <a:lstStyle/>
          <a:p>
            <a:pPr algn="r"/>
            <a:r>
              <a:rPr lang="en-GB" sz="2000" b="1" dirty="0">
                <a:latin typeface="+mn-lt"/>
              </a:rPr>
              <a:t>Support coalition building: </a:t>
            </a:r>
          </a:p>
          <a:p>
            <a:pPr algn="r"/>
            <a:r>
              <a:rPr lang="en-GB" sz="2000" dirty="0">
                <a:latin typeface="+mn-lt"/>
              </a:rPr>
              <a:t>donor coordination &amp; work with NSAs</a:t>
            </a:r>
          </a:p>
        </p:txBody>
      </p:sp>
      <p:sp>
        <p:nvSpPr>
          <p:cNvPr id="78" name="TextBox 6">
            <a:extLst>
              <a:ext uri="{FF2B5EF4-FFF2-40B4-BE49-F238E27FC236}">
                <a16:creationId xmlns:a16="http://schemas.microsoft.com/office/drawing/2014/main" id="{3F225B35-F44E-44F8-AAB1-066E754AD405}"/>
              </a:ext>
            </a:extLst>
          </p:cNvPr>
          <p:cNvSpPr txBox="1">
            <a:spLocks noChangeArrowheads="1"/>
          </p:cNvSpPr>
          <p:nvPr/>
        </p:nvSpPr>
        <p:spPr bwMode="auto">
          <a:xfrm>
            <a:off x="328580" y="5805264"/>
            <a:ext cx="8486840" cy="923330"/>
          </a:xfrm>
          <a:prstGeom prst="rect">
            <a:avLst/>
          </a:prstGeom>
          <a:noFill/>
          <a:ln w="9525">
            <a:noFill/>
            <a:miter lim="800000"/>
            <a:headEnd/>
            <a:tailEnd/>
          </a:ln>
        </p:spPr>
        <p:txBody>
          <a:bodyPr wrap="square">
            <a:prstTxWarp prst="textNoShape">
              <a:avLst/>
            </a:prstTxWarp>
            <a:spAutoFit/>
          </a:bodyPr>
          <a:lstStyle/>
          <a:p>
            <a:pPr algn="ctr"/>
            <a:r>
              <a:rPr lang="en-GB" sz="1800" b="1" cap="all" dirty="0">
                <a:solidFill>
                  <a:srgbClr val="004494"/>
                </a:solidFill>
                <a:latin typeface="+mn-lt"/>
                <a:ea typeface="+mj-ea"/>
                <a:cs typeface="+mj-cs"/>
              </a:rPr>
              <a:t>Facilitate agenda setting </a:t>
            </a:r>
          </a:p>
          <a:p>
            <a:pPr algn="ctr" eaLnBrk="1" hangingPunct="1"/>
            <a:r>
              <a:rPr lang="en-GB" sz="1800" cap="all" dirty="0">
                <a:solidFill>
                  <a:srgbClr val="004494"/>
                </a:solidFill>
                <a:latin typeface="+mn-lt"/>
                <a:ea typeface="+mj-ea"/>
                <a:cs typeface="+mj-cs"/>
              </a:rPr>
              <a:t>neutral information and analysis</a:t>
            </a:r>
          </a:p>
          <a:p>
            <a:pPr algn="ctr" eaLnBrk="1" hangingPunct="1"/>
            <a:endParaRPr lang="fr-BE" sz="1800" cap="all" dirty="0">
              <a:solidFill>
                <a:srgbClr val="004494"/>
              </a:solidFill>
              <a:latin typeface="+mn-lt"/>
              <a:ea typeface="+mj-ea"/>
              <a:cs typeface="+mj-cs"/>
            </a:endParaRPr>
          </a:p>
        </p:txBody>
      </p:sp>
      <p:sp>
        <p:nvSpPr>
          <p:cNvPr id="79" name="TextBox 7">
            <a:extLst>
              <a:ext uri="{FF2B5EF4-FFF2-40B4-BE49-F238E27FC236}">
                <a16:creationId xmlns:a16="http://schemas.microsoft.com/office/drawing/2014/main" id="{FC017004-4779-447B-ABC5-56811F9A947D}"/>
              </a:ext>
            </a:extLst>
          </p:cNvPr>
          <p:cNvSpPr txBox="1">
            <a:spLocks noChangeArrowheads="1"/>
          </p:cNvSpPr>
          <p:nvPr/>
        </p:nvSpPr>
        <p:spPr bwMode="auto">
          <a:xfrm>
            <a:off x="6515984" y="3476281"/>
            <a:ext cx="2438400" cy="1631216"/>
          </a:xfrm>
          <a:prstGeom prst="rect">
            <a:avLst/>
          </a:prstGeom>
          <a:noFill/>
          <a:ln w="9525">
            <a:noFill/>
            <a:miter lim="800000"/>
            <a:headEnd/>
            <a:tailEnd/>
          </a:ln>
        </p:spPr>
        <p:txBody>
          <a:bodyPr>
            <a:prstTxWarp prst="textNoShape">
              <a:avLst/>
            </a:prstTxWarp>
            <a:spAutoFit/>
          </a:bodyPr>
          <a:lstStyle/>
          <a:p>
            <a:pPr eaLnBrk="1" hangingPunct="1"/>
            <a:r>
              <a:rPr lang="en-GB" sz="2000" b="1" dirty="0">
                <a:latin typeface="+mn-lt"/>
              </a:rPr>
              <a:t>Support capacity development </a:t>
            </a:r>
            <a:r>
              <a:rPr lang="en-GB" sz="2000" dirty="0">
                <a:latin typeface="+mn-lt"/>
              </a:rPr>
              <a:t>(TA, ID, Policy learning)</a:t>
            </a:r>
          </a:p>
        </p:txBody>
      </p:sp>
      <p:cxnSp>
        <p:nvCxnSpPr>
          <p:cNvPr id="80" name="Straight Arrow Connector 16">
            <a:extLst>
              <a:ext uri="{FF2B5EF4-FFF2-40B4-BE49-F238E27FC236}">
                <a16:creationId xmlns:a16="http://schemas.microsoft.com/office/drawing/2014/main" id="{3458C23D-4763-407B-B6E5-F6C7544A8CAC}"/>
              </a:ext>
            </a:extLst>
          </p:cNvPr>
          <p:cNvCxnSpPr>
            <a:cxnSpLocks/>
          </p:cNvCxnSpPr>
          <p:nvPr/>
        </p:nvCxnSpPr>
        <p:spPr>
          <a:xfrm>
            <a:off x="2238864" y="2408235"/>
            <a:ext cx="2041352" cy="1555072"/>
          </a:xfrm>
          <a:prstGeom prst="straightConnector1">
            <a:avLst/>
          </a:prstGeom>
          <a:ln w="28575">
            <a:solidFill>
              <a:srgbClr val="0F5494"/>
            </a:solidFill>
            <a:tailEnd type="triangle" w="lg" len="lg"/>
          </a:ln>
        </p:spPr>
        <p:style>
          <a:lnRef idx="1">
            <a:schemeClr val="dk1"/>
          </a:lnRef>
          <a:fillRef idx="0">
            <a:schemeClr val="dk1"/>
          </a:fillRef>
          <a:effectRef idx="0">
            <a:schemeClr val="dk1"/>
          </a:effectRef>
          <a:fontRef idx="minor">
            <a:schemeClr val="tx1"/>
          </a:fontRef>
        </p:style>
      </p:cxnSp>
      <p:sp>
        <p:nvSpPr>
          <p:cNvPr id="81" name="TextBox 11">
            <a:extLst>
              <a:ext uri="{FF2B5EF4-FFF2-40B4-BE49-F238E27FC236}">
                <a16:creationId xmlns:a16="http://schemas.microsoft.com/office/drawing/2014/main" id="{2C51E2F4-3588-4495-B2CC-32EA8257F88F}"/>
              </a:ext>
            </a:extLst>
          </p:cNvPr>
          <p:cNvSpPr txBox="1">
            <a:spLocks noChangeArrowheads="1"/>
          </p:cNvSpPr>
          <p:nvPr/>
        </p:nvSpPr>
        <p:spPr bwMode="auto">
          <a:xfrm>
            <a:off x="241285" y="1872395"/>
            <a:ext cx="2132170" cy="1200329"/>
          </a:xfrm>
          <a:prstGeom prst="rect">
            <a:avLst/>
          </a:prstGeom>
          <a:solidFill>
            <a:srgbClr val="0F5494"/>
          </a:solidFill>
          <a:ln w="9525">
            <a:noFill/>
            <a:miter lim="800000"/>
            <a:headEnd/>
            <a:tailEnd/>
          </a:ln>
        </p:spPr>
        <p:txBody>
          <a:bodyPr wrap="square">
            <a:prstTxWarp prst="textNoShape">
              <a:avLst/>
            </a:prstTxWarp>
            <a:spAutoFit/>
          </a:bodyPr>
          <a:lstStyle/>
          <a:p>
            <a:pPr algn="ctr" eaLnBrk="1" hangingPunct="1"/>
            <a:r>
              <a:rPr lang="en-GB" sz="1800" b="1" dirty="0">
                <a:solidFill>
                  <a:schemeClr val="bg1"/>
                </a:solidFill>
                <a:latin typeface="+mn-lt"/>
              </a:rPr>
              <a:t>Window of opportunity</a:t>
            </a:r>
          </a:p>
          <a:p>
            <a:pPr algn="ctr" eaLnBrk="1" hangingPunct="1"/>
            <a:r>
              <a:rPr lang="en-GB" sz="1800" b="1" dirty="0">
                <a:solidFill>
                  <a:schemeClr val="bg1"/>
                </a:solidFill>
                <a:latin typeface="+mn-lt"/>
              </a:rPr>
              <a:t>“Reform space”</a:t>
            </a:r>
          </a:p>
        </p:txBody>
      </p:sp>
      <p:sp>
        <p:nvSpPr>
          <p:cNvPr id="82" name="TextBox 7">
            <a:extLst>
              <a:ext uri="{FF2B5EF4-FFF2-40B4-BE49-F238E27FC236}">
                <a16:creationId xmlns:a16="http://schemas.microsoft.com/office/drawing/2014/main" id="{AC0A86D7-ADD8-4E68-A2AA-3155D4B9ECFF}"/>
              </a:ext>
            </a:extLst>
          </p:cNvPr>
          <p:cNvSpPr txBox="1">
            <a:spLocks noChangeArrowheads="1"/>
          </p:cNvSpPr>
          <p:nvPr/>
        </p:nvSpPr>
        <p:spPr bwMode="auto">
          <a:xfrm>
            <a:off x="5561520" y="1838816"/>
            <a:ext cx="3430080" cy="1015663"/>
          </a:xfrm>
          <a:prstGeom prst="rect">
            <a:avLst/>
          </a:prstGeom>
          <a:noFill/>
          <a:ln w="9525">
            <a:noFill/>
            <a:miter lim="800000"/>
            <a:headEnd/>
            <a:tailEnd/>
          </a:ln>
        </p:spPr>
        <p:txBody>
          <a:bodyPr wrap="square">
            <a:prstTxWarp prst="textNoShape">
              <a:avLst/>
            </a:prstTxWarp>
            <a:spAutoFit/>
          </a:bodyPr>
          <a:lstStyle/>
          <a:p>
            <a:pPr eaLnBrk="1" hangingPunct="1"/>
            <a:r>
              <a:rPr lang="en-GB" sz="2000" dirty="0">
                <a:latin typeface="+mn-lt"/>
              </a:rPr>
              <a:t>Helping to create</a:t>
            </a:r>
          </a:p>
          <a:p>
            <a:pPr eaLnBrk="1" hangingPunct="1"/>
            <a:r>
              <a:rPr lang="en-GB" sz="2000" b="1" dirty="0">
                <a:latin typeface="+mn-lt"/>
              </a:rPr>
              <a:t>fiscal space </a:t>
            </a:r>
            <a:br>
              <a:rPr lang="en-GB" sz="2000" b="1" dirty="0">
                <a:latin typeface="+mn-lt"/>
              </a:rPr>
            </a:br>
            <a:r>
              <a:rPr lang="en-GB" sz="2000" dirty="0">
                <a:latin typeface="+mn-lt"/>
              </a:rPr>
              <a:t>(financial aid)</a:t>
            </a:r>
          </a:p>
        </p:txBody>
      </p:sp>
    </p:spTree>
    <p:extLst>
      <p:ext uri="{BB962C8B-B14F-4D97-AF65-F5344CB8AC3E}">
        <p14:creationId xmlns:p14="http://schemas.microsoft.com/office/powerpoint/2010/main" val="10602585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8"/>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8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6"/>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7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7"/>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75"/>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81"/>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80"/>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7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73" grpId="0" animBg="1"/>
      <p:bldP spid="74" grpId="0" animBg="1"/>
      <p:bldP spid="58" grpId="0"/>
      <p:bldP spid="75" grpId="0"/>
      <p:bldP spid="76" grpId="0"/>
      <p:bldP spid="77" grpId="0"/>
      <p:bldP spid="78" grpId="0"/>
      <p:bldP spid="79" grpId="0"/>
      <p:bldP spid="81" grpId="0" animBg="1"/>
      <p:bldP spid="8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 name="Rectangle 84">
            <a:extLst>
              <a:ext uri="{FF2B5EF4-FFF2-40B4-BE49-F238E27FC236}">
                <a16:creationId xmlns:a16="http://schemas.microsoft.com/office/drawing/2014/main" id="{8E095452-4C53-44FD-8333-7540F8A446B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sp>
        <p:nvSpPr>
          <p:cNvPr id="105" name="Rectangle 104">
            <a:extLst>
              <a:ext uri="{FF2B5EF4-FFF2-40B4-BE49-F238E27FC236}">
                <a16:creationId xmlns:a16="http://schemas.microsoft.com/office/drawing/2014/main" id="{F758BD0A-6E08-4808-A6FF-AC2F531434FC}"/>
              </a:ext>
            </a:extLst>
          </p:cNvPr>
          <p:cNvSpPr/>
          <p:nvPr/>
        </p:nvSpPr>
        <p:spPr bwMode="auto">
          <a:xfrm>
            <a:off x="164520" y="5711711"/>
            <a:ext cx="8892000" cy="792000"/>
          </a:xfrm>
          <a:prstGeom prst="rect">
            <a:avLst/>
          </a:prstGeom>
          <a:solidFill>
            <a:srgbClr val="1FACE0">
              <a:alpha val="50000"/>
            </a:srgbClr>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mn-lt"/>
            </a:endParaRPr>
          </a:p>
        </p:txBody>
      </p:sp>
      <p:sp>
        <p:nvSpPr>
          <p:cNvPr id="104" name="Rectangle 103">
            <a:extLst>
              <a:ext uri="{FF2B5EF4-FFF2-40B4-BE49-F238E27FC236}">
                <a16:creationId xmlns:a16="http://schemas.microsoft.com/office/drawing/2014/main" id="{751E39E9-6C6D-4129-B89A-AD4CAD7AA21A}"/>
              </a:ext>
            </a:extLst>
          </p:cNvPr>
          <p:cNvSpPr/>
          <p:nvPr/>
        </p:nvSpPr>
        <p:spPr bwMode="auto">
          <a:xfrm>
            <a:off x="164520" y="4158598"/>
            <a:ext cx="8892000" cy="720000"/>
          </a:xfrm>
          <a:prstGeom prst="rect">
            <a:avLst/>
          </a:prstGeom>
          <a:solidFill>
            <a:srgbClr val="F5823C">
              <a:alpha val="50000"/>
            </a:srgbClr>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mn-lt"/>
            </a:endParaRPr>
          </a:p>
        </p:txBody>
      </p:sp>
      <p:sp>
        <p:nvSpPr>
          <p:cNvPr id="103" name="Rectangle 102">
            <a:extLst>
              <a:ext uri="{FF2B5EF4-FFF2-40B4-BE49-F238E27FC236}">
                <a16:creationId xmlns:a16="http://schemas.microsoft.com/office/drawing/2014/main" id="{2DF3EA2F-3B92-43FE-98AE-5BF6235354BF}"/>
              </a:ext>
            </a:extLst>
          </p:cNvPr>
          <p:cNvSpPr/>
          <p:nvPr/>
        </p:nvSpPr>
        <p:spPr bwMode="auto">
          <a:xfrm>
            <a:off x="164520" y="2852936"/>
            <a:ext cx="8892000" cy="828000"/>
          </a:xfrm>
          <a:prstGeom prst="rect">
            <a:avLst/>
          </a:prstGeom>
          <a:solidFill>
            <a:srgbClr val="2D9E48">
              <a:alpha val="50000"/>
            </a:srgbClr>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0F5494"/>
              </a:solidFill>
              <a:effectLst/>
              <a:latin typeface="+mn-lt"/>
            </a:endParaRPr>
          </a:p>
        </p:txBody>
      </p:sp>
      <p:sp>
        <p:nvSpPr>
          <p:cNvPr id="86" name="Espace réservé du numéro de diapositive 9">
            <a:extLst>
              <a:ext uri="{FF2B5EF4-FFF2-40B4-BE49-F238E27FC236}">
                <a16:creationId xmlns:a16="http://schemas.microsoft.com/office/drawing/2014/main" id="{37CB71D5-64B6-4B77-A956-0A312721285A}"/>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8</a:t>
            </a:fld>
            <a:endParaRPr lang="fr-BE" sz="1100" b="1">
              <a:solidFill>
                <a:schemeClr val="bg1"/>
              </a:solidFill>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251520" y="1052736"/>
            <a:ext cx="8460000" cy="773278"/>
          </a:xfrm>
        </p:spPr>
        <p:txBody>
          <a:bodyPr/>
          <a:lstStyle/>
          <a:p>
            <a:pPr marL="0" eaLnBrk="0" hangingPunct="0">
              <a:defRPr/>
            </a:pPr>
            <a:r>
              <a:rPr lang="en-GB" altLang="en-US" sz="2000" cap="all" dirty="0">
                <a:solidFill>
                  <a:srgbClr val="004494"/>
                </a:solidFill>
                <a:latin typeface="+mn-lt"/>
              </a:rPr>
              <a:t>Example of a sector </a:t>
            </a:r>
            <a:br>
              <a:rPr lang="en-GB" altLang="en-US" sz="2000" cap="all" dirty="0">
                <a:solidFill>
                  <a:srgbClr val="004494"/>
                </a:solidFill>
                <a:latin typeface="+mn-lt"/>
              </a:rPr>
            </a:br>
            <a:r>
              <a:rPr lang="en-GB" altLang="en-US" sz="2000" cap="all" dirty="0">
                <a:solidFill>
                  <a:srgbClr val="004494"/>
                </a:solidFill>
                <a:latin typeface="+mn-lt"/>
              </a:rPr>
              <a:t>coordination &amp; dialogue structure</a:t>
            </a:r>
            <a:endParaRPr lang="fr-BE" sz="2000" cap="all" dirty="0">
              <a:solidFill>
                <a:srgbClr val="004494"/>
              </a:solidFill>
              <a:latin typeface="+mn-lt"/>
            </a:endParaRPr>
          </a:p>
        </p:txBody>
      </p:sp>
      <p:sp>
        <p:nvSpPr>
          <p:cNvPr id="34" name="TextBox 16">
            <a:extLst>
              <a:ext uri="{FF2B5EF4-FFF2-40B4-BE49-F238E27FC236}">
                <a16:creationId xmlns:a16="http://schemas.microsoft.com/office/drawing/2014/main" id="{3772B5EB-F212-4163-BAC6-225C3EDFB1FC}"/>
              </a:ext>
            </a:extLst>
          </p:cNvPr>
          <p:cNvSpPr txBox="1"/>
          <p:nvPr/>
        </p:nvSpPr>
        <p:spPr>
          <a:xfrm>
            <a:off x="92731" y="1988840"/>
            <a:ext cx="3687181" cy="338554"/>
          </a:xfrm>
          <a:prstGeom prst="rect">
            <a:avLst/>
          </a:prstGeom>
          <a:noFill/>
        </p:spPr>
        <p:txBody>
          <a:bodyPr wrap="square" rtlCol="0">
            <a:spAutoFit/>
          </a:bodyPr>
          <a:lstStyle/>
          <a:p>
            <a:pPr algn="ctr"/>
            <a:r>
              <a:rPr lang="en-GB" sz="1600" dirty="0">
                <a:solidFill>
                  <a:schemeClr val="accent6"/>
                </a:solidFill>
                <a:latin typeface="+mn-lt"/>
              </a:rPr>
              <a:t>Political Dialogue with EU / EC </a:t>
            </a:r>
          </a:p>
        </p:txBody>
      </p:sp>
      <p:sp>
        <p:nvSpPr>
          <p:cNvPr id="35" name="TextBox 55">
            <a:extLst>
              <a:ext uri="{FF2B5EF4-FFF2-40B4-BE49-F238E27FC236}">
                <a16:creationId xmlns:a16="http://schemas.microsoft.com/office/drawing/2014/main" id="{6EBE1EC1-3453-4B2E-8575-B91FEBE1DF0B}"/>
              </a:ext>
            </a:extLst>
          </p:cNvPr>
          <p:cNvSpPr txBox="1"/>
          <p:nvPr/>
        </p:nvSpPr>
        <p:spPr>
          <a:xfrm>
            <a:off x="3888670" y="1988840"/>
            <a:ext cx="5219441" cy="584775"/>
          </a:xfrm>
          <a:prstGeom prst="rect">
            <a:avLst/>
          </a:prstGeom>
          <a:noFill/>
        </p:spPr>
        <p:txBody>
          <a:bodyPr wrap="square" rtlCol="0">
            <a:spAutoFit/>
          </a:bodyPr>
          <a:lstStyle/>
          <a:p>
            <a:pPr algn="ctr" eaLnBrk="1" hangingPunct="1"/>
            <a:r>
              <a:rPr lang="en-GB" sz="1600" dirty="0">
                <a:solidFill>
                  <a:schemeClr val="accent6"/>
                </a:solidFill>
                <a:latin typeface="+mn-lt"/>
              </a:rPr>
              <a:t>Formal Policy Dialogue under the national / sector coordination structure  </a:t>
            </a:r>
          </a:p>
        </p:txBody>
      </p:sp>
      <p:sp>
        <p:nvSpPr>
          <p:cNvPr id="16" name="Forme libre : forme 15">
            <a:extLst>
              <a:ext uri="{FF2B5EF4-FFF2-40B4-BE49-F238E27FC236}">
                <a16:creationId xmlns:a16="http://schemas.microsoft.com/office/drawing/2014/main" id="{50712D4F-6510-42BD-B1C3-8A634A3F6533}"/>
              </a:ext>
            </a:extLst>
          </p:cNvPr>
          <p:cNvSpPr/>
          <p:nvPr/>
        </p:nvSpPr>
        <p:spPr>
          <a:xfrm>
            <a:off x="4746450" y="2974549"/>
            <a:ext cx="4218038" cy="584775"/>
          </a:xfrm>
          <a:custGeom>
            <a:avLst/>
            <a:gdLst>
              <a:gd name="connsiteX0" fmla="*/ 0 w 2313182"/>
              <a:gd name="connsiteY0" fmla="*/ 0 h 1148402"/>
              <a:gd name="connsiteX1" fmla="*/ 2313182 w 2313182"/>
              <a:gd name="connsiteY1" fmla="*/ 0 h 1148402"/>
              <a:gd name="connsiteX2" fmla="*/ 2313182 w 2313182"/>
              <a:gd name="connsiteY2" fmla="*/ 1148402 h 1148402"/>
              <a:gd name="connsiteX3" fmla="*/ 0 w 2313182"/>
              <a:gd name="connsiteY3" fmla="*/ 1148402 h 1148402"/>
              <a:gd name="connsiteX4" fmla="*/ 0 w 2313182"/>
              <a:gd name="connsiteY4" fmla="*/ 0 h 11484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3182" h="1148402">
                <a:moveTo>
                  <a:pt x="0" y="0"/>
                </a:moveTo>
                <a:lnTo>
                  <a:pt x="2313182" y="0"/>
                </a:lnTo>
                <a:lnTo>
                  <a:pt x="2313182" y="1148402"/>
                </a:lnTo>
                <a:lnTo>
                  <a:pt x="0" y="1148402"/>
                </a:lnTo>
                <a:lnTo>
                  <a:pt x="0" y="0"/>
                </a:lnTo>
                <a:close/>
              </a:path>
            </a:pathLst>
          </a:custGeom>
          <a:solidFill>
            <a:srgbClr val="0F5494"/>
          </a:solidFill>
          <a:ln>
            <a:noFill/>
          </a:ln>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8890" tIns="8890" rIns="8890" bIns="77719" numCol="1" spcCol="1270" anchor="ctr" anchorCtr="0">
            <a:noAutofit/>
          </a:bodyPr>
          <a:lstStyle/>
          <a:p>
            <a:pPr algn="ctr" defTabSz="622300">
              <a:lnSpc>
                <a:spcPct val="90000"/>
              </a:lnSpc>
              <a:spcAft>
                <a:spcPct val="35000"/>
              </a:spcAft>
            </a:pPr>
            <a:r>
              <a:rPr lang="en-GB" sz="1400" dirty="0">
                <a:solidFill>
                  <a:schemeClr val="bg1"/>
                </a:solidFill>
              </a:rPr>
              <a:t>National level council for policy development and coordination</a:t>
            </a:r>
          </a:p>
        </p:txBody>
      </p:sp>
      <p:sp>
        <p:nvSpPr>
          <p:cNvPr id="54" name="Forme libre : forme 53">
            <a:extLst>
              <a:ext uri="{FF2B5EF4-FFF2-40B4-BE49-F238E27FC236}">
                <a16:creationId xmlns:a16="http://schemas.microsoft.com/office/drawing/2014/main" id="{1BA82E6D-1236-453E-9709-9E1A547B3C36}"/>
              </a:ext>
            </a:extLst>
          </p:cNvPr>
          <p:cNvSpPr/>
          <p:nvPr/>
        </p:nvSpPr>
        <p:spPr>
          <a:xfrm>
            <a:off x="3888136" y="4284598"/>
            <a:ext cx="1908000" cy="468000"/>
          </a:xfrm>
          <a:custGeom>
            <a:avLst/>
            <a:gdLst>
              <a:gd name="connsiteX0" fmla="*/ 0 w 1422147"/>
              <a:gd name="connsiteY0" fmla="*/ 0 h 603347"/>
              <a:gd name="connsiteX1" fmla="*/ 1422147 w 1422147"/>
              <a:gd name="connsiteY1" fmla="*/ 0 h 603347"/>
              <a:gd name="connsiteX2" fmla="*/ 1422147 w 1422147"/>
              <a:gd name="connsiteY2" fmla="*/ 603347 h 603347"/>
              <a:gd name="connsiteX3" fmla="*/ 0 w 1422147"/>
              <a:gd name="connsiteY3" fmla="*/ 603347 h 603347"/>
              <a:gd name="connsiteX4" fmla="*/ 0 w 1422147"/>
              <a:gd name="connsiteY4" fmla="*/ 0 h 60334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22147" h="603347">
                <a:moveTo>
                  <a:pt x="0" y="0"/>
                </a:moveTo>
                <a:lnTo>
                  <a:pt x="1422147" y="0"/>
                </a:lnTo>
                <a:lnTo>
                  <a:pt x="1422147" y="603347"/>
                </a:lnTo>
                <a:lnTo>
                  <a:pt x="0" y="603347"/>
                </a:lnTo>
                <a:lnTo>
                  <a:pt x="0" y="0"/>
                </a:lnTo>
                <a:close/>
              </a:path>
            </a:pathLst>
          </a:custGeom>
          <a:solidFill>
            <a:srgbClr val="0F5494"/>
          </a:solidFill>
          <a:ln>
            <a:noFill/>
          </a:ln>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7620" tIns="7620" rIns="7620" bIns="77719" numCol="1" spcCol="1270" anchor="ctr" anchorCtr="0">
            <a:noAutofit/>
          </a:bodyPr>
          <a:lstStyle/>
          <a:p>
            <a:pPr algn="ctr" defTabSz="533400">
              <a:lnSpc>
                <a:spcPct val="90000"/>
              </a:lnSpc>
              <a:spcAft>
                <a:spcPct val="35000"/>
              </a:spcAft>
            </a:pPr>
            <a:r>
              <a:rPr lang="en-GB" dirty="0">
                <a:solidFill>
                  <a:schemeClr val="bg1"/>
                </a:solidFill>
              </a:rPr>
              <a:t>SECTOR I COORDINATION GROUP</a:t>
            </a:r>
          </a:p>
        </p:txBody>
      </p:sp>
      <p:sp>
        <p:nvSpPr>
          <p:cNvPr id="56" name="Forme libre : forme 55">
            <a:extLst>
              <a:ext uri="{FF2B5EF4-FFF2-40B4-BE49-F238E27FC236}">
                <a16:creationId xmlns:a16="http://schemas.microsoft.com/office/drawing/2014/main" id="{9BD54875-62DC-4D4F-8605-6A90A1A58CC2}"/>
              </a:ext>
            </a:extLst>
          </p:cNvPr>
          <p:cNvSpPr/>
          <p:nvPr/>
        </p:nvSpPr>
        <p:spPr>
          <a:xfrm>
            <a:off x="3864858" y="5819711"/>
            <a:ext cx="1356503" cy="576000"/>
          </a:xfrm>
          <a:custGeom>
            <a:avLst/>
            <a:gdLst>
              <a:gd name="connsiteX0" fmla="*/ 0 w 1356503"/>
              <a:gd name="connsiteY0" fmla="*/ 0 h 550766"/>
              <a:gd name="connsiteX1" fmla="*/ 1356503 w 1356503"/>
              <a:gd name="connsiteY1" fmla="*/ 0 h 550766"/>
              <a:gd name="connsiteX2" fmla="*/ 1356503 w 1356503"/>
              <a:gd name="connsiteY2" fmla="*/ 550766 h 550766"/>
              <a:gd name="connsiteX3" fmla="*/ 0 w 1356503"/>
              <a:gd name="connsiteY3" fmla="*/ 550766 h 550766"/>
              <a:gd name="connsiteX4" fmla="*/ 0 w 1356503"/>
              <a:gd name="connsiteY4" fmla="*/ 0 h 55076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56503" h="550766">
                <a:moveTo>
                  <a:pt x="0" y="0"/>
                </a:moveTo>
                <a:lnTo>
                  <a:pt x="1356503" y="0"/>
                </a:lnTo>
                <a:lnTo>
                  <a:pt x="1356503" y="550766"/>
                </a:lnTo>
                <a:lnTo>
                  <a:pt x="0" y="550766"/>
                </a:lnTo>
                <a:lnTo>
                  <a:pt x="0" y="0"/>
                </a:lnTo>
                <a:close/>
              </a:path>
            </a:pathLst>
          </a:custGeom>
          <a:solidFill>
            <a:srgbClr val="0F5494"/>
          </a:solidFill>
          <a:ln>
            <a:noFill/>
          </a:ln>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7620" tIns="7620" rIns="7620" bIns="77719" numCol="1" spcCol="1270" anchor="ctr" anchorCtr="0">
            <a:noAutofit/>
          </a:bodyPr>
          <a:lstStyle/>
          <a:p>
            <a:pPr algn="ctr" defTabSz="533400">
              <a:lnSpc>
                <a:spcPct val="90000"/>
              </a:lnSpc>
              <a:spcAft>
                <a:spcPct val="35000"/>
              </a:spcAft>
            </a:pPr>
            <a:r>
              <a:rPr lang="en-GB" dirty="0">
                <a:solidFill>
                  <a:schemeClr val="bg1"/>
                </a:solidFill>
              </a:rPr>
              <a:t>Subsector A working group </a:t>
            </a:r>
          </a:p>
        </p:txBody>
      </p:sp>
      <p:sp>
        <p:nvSpPr>
          <p:cNvPr id="59" name="Forme libre : forme 58">
            <a:extLst>
              <a:ext uri="{FF2B5EF4-FFF2-40B4-BE49-F238E27FC236}">
                <a16:creationId xmlns:a16="http://schemas.microsoft.com/office/drawing/2014/main" id="{D753D688-854D-4D02-BA36-83097DD5A2B2}"/>
              </a:ext>
            </a:extLst>
          </p:cNvPr>
          <p:cNvSpPr/>
          <p:nvPr/>
        </p:nvSpPr>
        <p:spPr>
          <a:xfrm>
            <a:off x="5295799" y="5819711"/>
            <a:ext cx="1152000" cy="576000"/>
          </a:xfrm>
          <a:custGeom>
            <a:avLst/>
            <a:gdLst>
              <a:gd name="connsiteX0" fmla="*/ 0 w 1599677"/>
              <a:gd name="connsiteY0" fmla="*/ 0 h 550766"/>
              <a:gd name="connsiteX1" fmla="*/ 1599677 w 1599677"/>
              <a:gd name="connsiteY1" fmla="*/ 0 h 550766"/>
              <a:gd name="connsiteX2" fmla="*/ 1599677 w 1599677"/>
              <a:gd name="connsiteY2" fmla="*/ 550766 h 550766"/>
              <a:gd name="connsiteX3" fmla="*/ 0 w 1599677"/>
              <a:gd name="connsiteY3" fmla="*/ 550766 h 550766"/>
              <a:gd name="connsiteX4" fmla="*/ 0 w 1599677"/>
              <a:gd name="connsiteY4" fmla="*/ 0 h 55076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9677" h="550766">
                <a:moveTo>
                  <a:pt x="0" y="0"/>
                </a:moveTo>
                <a:lnTo>
                  <a:pt x="1599677" y="0"/>
                </a:lnTo>
                <a:lnTo>
                  <a:pt x="1599677" y="550766"/>
                </a:lnTo>
                <a:lnTo>
                  <a:pt x="0" y="550766"/>
                </a:lnTo>
                <a:lnTo>
                  <a:pt x="0" y="0"/>
                </a:lnTo>
                <a:close/>
              </a:path>
            </a:pathLst>
          </a:custGeom>
          <a:solidFill>
            <a:srgbClr val="0F5494"/>
          </a:solidFill>
          <a:ln>
            <a:noFill/>
          </a:ln>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7620" tIns="7620" rIns="7620" bIns="77719" numCol="1" spcCol="1270" anchor="ctr" anchorCtr="0">
            <a:noAutofit/>
          </a:bodyPr>
          <a:lstStyle/>
          <a:p>
            <a:pPr lvl="0" algn="ctr" defTabSz="533400">
              <a:lnSpc>
                <a:spcPct val="90000"/>
              </a:lnSpc>
              <a:spcAft>
                <a:spcPct val="35000"/>
              </a:spcAft>
            </a:pPr>
            <a:r>
              <a:rPr lang="en-GB" dirty="0">
                <a:solidFill>
                  <a:schemeClr val="bg1"/>
                </a:solidFill>
              </a:rPr>
              <a:t>Subsector B working group </a:t>
            </a:r>
          </a:p>
        </p:txBody>
      </p:sp>
      <p:sp>
        <p:nvSpPr>
          <p:cNvPr id="61" name="Forme libre : forme 60">
            <a:extLst>
              <a:ext uri="{FF2B5EF4-FFF2-40B4-BE49-F238E27FC236}">
                <a16:creationId xmlns:a16="http://schemas.microsoft.com/office/drawing/2014/main" id="{7FD4F930-6F80-4439-B36F-149D84419A13}"/>
              </a:ext>
            </a:extLst>
          </p:cNvPr>
          <p:cNvSpPr/>
          <p:nvPr/>
        </p:nvSpPr>
        <p:spPr>
          <a:xfrm>
            <a:off x="6559782" y="5819711"/>
            <a:ext cx="1152000" cy="576000"/>
          </a:xfrm>
          <a:custGeom>
            <a:avLst/>
            <a:gdLst>
              <a:gd name="connsiteX0" fmla="*/ 0 w 1399287"/>
              <a:gd name="connsiteY0" fmla="*/ 0 h 550766"/>
              <a:gd name="connsiteX1" fmla="*/ 1399287 w 1399287"/>
              <a:gd name="connsiteY1" fmla="*/ 0 h 550766"/>
              <a:gd name="connsiteX2" fmla="*/ 1399287 w 1399287"/>
              <a:gd name="connsiteY2" fmla="*/ 550766 h 550766"/>
              <a:gd name="connsiteX3" fmla="*/ 0 w 1399287"/>
              <a:gd name="connsiteY3" fmla="*/ 550766 h 550766"/>
              <a:gd name="connsiteX4" fmla="*/ 0 w 1399287"/>
              <a:gd name="connsiteY4" fmla="*/ 0 h 55076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99287" h="550766">
                <a:moveTo>
                  <a:pt x="0" y="0"/>
                </a:moveTo>
                <a:lnTo>
                  <a:pt x="1399287" y="0"/>
                </a:lnTo>
                <a:lnTo>
                  <a:pt x="1399287" y="550766"/>
                </a:lnTo>
                <a:lnTo>
                  <a:pt x="0" y="550766"/>
                </a:lnTo>
                <a:lnTo>
                  <a:pt x="0" y="0"/>
                </a:lnTo>
                <a:close/>
              </a:path>
            </a:pathLst>
          </a:custGeom>
          <a:solidFill>
            <a:srgbClr val="0F5494"/>
          </a:solidFill>
          <a:ln>
            <a:noFill/>
          </a:ln>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7620" tIns="7620" rIns="7620" bIns="77719" numCol="1" spcCol="1270" anchor="ctr" anchorCtr="0">
            <a:noAutofit/>
          </a:bodyPr>
          <a:lstStyle/>
          <a:p>
            <a:pPr algn="ctr" defTabSz="533400">
              <a:lnSpc>
                <a:spcPct val="90000"/>
              </a:lnSpc>
              <a:spcAft>
                <a:spcPct val="35000"/>
              </a:spcAft>
            </a:pPr>
            <a:r>
              <a:rPr lang="en-GB" dirty="0">
                <a:solidFill>
                  <a:schemeClr val="bg1"/>
                </a:solidFill>
              </a:rPr>
              <a:t>Subsector C working group </a:t>
            </a:r>
          </a:p>
        </p:txBody>
      </p:sp>
      <p:sp>
        <p:nvSpPr>
          <p:cNvPr id="63" name="Forme libre : forme 62">
            <a:extLst>
              <a:ext uri="{FF2B5EF4-FFF2-40B4-BE49-F238E27FC236}">
                <a16:creationId xmlns:a16="http://schemas.microsoft.com/office/drawing/2014/main" id="{46F19019-6B74-4DBF-9565-376AEF37D0E8}"/>
              </a:ext>
            </a:extLst>
          </p:cNvPr>
          <p:cNvSpPr/>
          <p:nvPr/>
        </p:nvSpPr>
        <p:spPr>
          <a:xfrm>
            <a:off x="7808151" y="5819711"/>
            <a:ext cx="1152000" cy="576000"/>
          </a:xfrm>
          <a:custGeom>
            <a:avLst/>
            <a:gdLst>
              <a:gd name="connsiteX0" fmla="*/ 0 w 1350950"/>
              <a:gd name="connsiteY0" fmla="*/ 0 h 550766"/>
              <a:gd name="connsiteX1" fmla="*/ 1350950 w 1350950"/>
              <a:gd name="connsiteY1" fmla="*/ 0 h 550766"/>
              <a:gd name="connsiteX2" fmla="*/ 1350950 w 1350950"/>
              <a:gd name="connsiteY2" fmla="*/ 550766 h 550766"/>
              <a:gd name="connsiteX3" fmla="*/ 0 w 1350950"/>
              <a:gd name="connsiteY3" fmla="*/ 550766 h 550766"/>
              <a:gd name="connsiteX4" fmla="*/ 0 w 1350950"/>
              <a:gd name="connsiteY4" fmla="*/ 0 h 55076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50950" h="550766">
                <a:moveTo>
                  <a:pt x="0" y="0"/>
                </a:moveTo>
                <a:lnTo>
                  <a:pt x="1350950" y="0"/>
                </a:lnTo>
                <a:lnTo>
                  <a:pt x="1350950" y="550766"/>
                </a:lnTo>
                <a:lnTo>
                  <a:pt x="0" y="550766"/>
                </a:lnTo>
                <a:lnTo>
                  <a:pt x="0" y="0"/>
                </a:lnTo>
                <a:close/>
              </a:path>
            </a:pathLst>
          </a:custGeom>
          <a:solidFill>
            <a:srgbClr val="0F5494"/>
          </a:solidFill>
          <a:ln>
            <a:noFill/>
          </a:ln>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7620" tIns="7620" rIns="7620" bIns="77719" numCol="1" spcCol="1270" anchor="ctr" anchorCtr="0">
            <a:noAutofit/>
          </a:bodyPr>
          <a:lstStyle/>
          <a:p>
            <a:pPr lvl="0" algn="ctr" defTabSz="533400">
              <a:lnSpc>
                <a:spcPct val="90000"/>
              </a:lnSpc>
              <a:spcAft>
                <a:spcPct val="35000"/>
              </a:spcAft>
            </a:pPr>
            <a:r>
              <a:rPr lang="en-GB" dirty="0">
                <a:solidFill>
                  <a:schemeClr val="bg1"/>
                </a:solidFill>
              </a:rPr>
              <a:t>Subsector D working group </a:t>
            </a:r>
          </a:p>
        </p:txBody>
      </p:sp>
      <p:sp>
        <p:nvSpPr>
          <p:cNvPr id="65" name="Forme libre : forme 64">
            <a:extLst>
              <a:ext uri="{FF2B5EF4-FFF2-40B4-BE49-F238E27FC236}">
                <a16:creationId xmlns:a16="http://schemas.microsoft.com/office/drawing/2014/main" id="{3444022E-47C9-4FAB-9859-F7751C7B8475}"/>
              </a:ext>
            </a:extLst>
          </p:cNvPr>
          <p:cNvSpPr/>
          <p:nvPr/>
        </p:nvSpPr>
        <p:spPr>
          <a:xfrm>
            <a:off x="4218017" y="5085240"/>
            <a:ext cx="2857907" cy="504000"/>
          </a:xfrm>
          <a:custGeom>
            <a:avLst/>
            <a:gdLst>
              <a:gd name="connsiteX0" fmla="*/ 0 w 1953004"/>
              <a:gd name="connsiteY0" fmla="*/ 0 h 550766"/>
              <a:gd name="connsiteX1" fmla="*/ 1953004 w 1953004"/>
              <a:gd name="connsiteY1" fmla="*/ 0 h 550766"/>
              <a:gd name="connsiteX2" fmla="*/ 1953004 w 1953004"/>
              <a:gd name="connsiteY2" fmla="*/ 550766 h 550766"/>
              <a:gd name="connsiteX3" fmla="*/ 0 w 1953004"/>
              <a:gd name="connsiteY3" fmla="*/ 550766 h 550766"/>
              <a:gd name="connsiteX4" fmla="*/ 0 w 1953004"/>
              <a:gd name="connsiteY4" fmla="*/ 0 h 55076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53004" h="550766">
                <a:moveTo>
                  <a:pt x="0" y="0"/>
                </a:moveTo>
                <a:lnTo>
                  <a:pt x="1953004" y="0"/>
                </a:lnTo>
                <a:lnTo>
                  <a:pt x="1953004" y="550766"/>
                </a:lnTo>
                <a:lnTo>
                  <a:pt x="0" y="550766"/>
                </a:lnTo>
                <a:lnTo>
                  <a:pt x="0" y="0"/>
                </a:lnTo>
                <a:close/>
              </a:path>
            </a:pathLst>
          </a:custGeom>
          <a:solidFill>
            <a:srgbClr val="0F5494"/>
          </a:solidFill>
          <a:ln>
            <a:noFill/>
          </a:ln>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7620" tIns="7620" rIns="7620" bIns="77719" numCol="1" spcCol="1270" anchor="ctr" anchorCtr="0">
            <a:noAutofit/>
          </a:bodyPr>
          <a:lstStyle/>
          <a:p>
            <a:pPr lvl="0" algn="ctr"/>
            <a:r>
              <a:rPr lang="en-GB" dirty="0">
                <a:solidFill>
                  <a:schemeClr val="bg1"/>
                </a:solidFill>
              </a:rPr>
              <a:t>COORDINATION GROUP I Secretariat </a:t>
            </a:r>
          </a:p>
        </p:txBody>
      </p:sp>
      <p:sp>
        <p:nvSpPr>
          <p:cNvPr id="67" name="Forme libre : forme 66">
            <a:extLst>
              <a:ext uri="{FF2B5EF4-FFF2-40B4-BE49-F238E27FC236}">
                <a16:creationId xmlns:a16="http://schemas.microsoft.com/office/drawing/2014/main" id="{BB946884-571B-4C25-92BC-C111A4A4B478}"/>
              </a:ext>
            </a:extLst>
          </p:cNvPr>
          <p:cNvSpPr/>
          <p:nvPr/>
        </p:nvSpPr>
        <p:spPr>
          <a:xfrm>
            <a:off x="5868144" y="4284598"/>
            <a:ext cx="972000" cy="468000"/>
          </a:xfrm>
          <a:custGeom>
            <a:avLst/>
            <a:gdLst>
              <a:gd name="connsiteX0" fmla="*/ 0 w 1101360"/>
              <a:gd name="connsiteY0" fmla="*/ 0 h 550766"/>
              <a:gd name="connsiteX1" fmla="*/ 1101360 w 1101360"/>
              <a:gd name="connsiteY1" fmla="*/ 0 h 550766"/>
              <a:gd name="connsiteX2" fmla="*/ 1101360 w 1101360"/>
              <a:gd name="connsiteY2" fmla="*/ 550766 h 550766"/>
              <a:gd name="connsiteX3" fmla="*/ 0 w 1101360"/>
              <a:gd name="connsiteY3" fmla="*/ 550766 h 550766"/>
              <a:gd name="connsiteX4" fmla="*/ 0 w 1101360"/>
              <a:gd name="connsiteY4" fmla="*/ 0 h 55076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01360" h="550766">
                <a:moveTo>
                  <a:pt x="0" y="0"/>
                </a:moveTo>
                <a:lnTo>
                  <a:pt x="1101360" y="0"/>
                </a:lnTo>
                <a:lnTo>
                  <a:pt x="1101360" y="550766"/>
                </a:lnTo>
                <a:lnTo>
                  <a:pt x="0" y="550766"/>
                </a:lnTo>
                <a:lnTo>
                  <a:pt x="0" y="0"/>
                </a:lnTo>
                <a:close/>
              </a:path>
            </a:pathLst>
          </a:custGeom>
          <a:solidFill>
            <a:srgbClr val="0F5494"/>
          </a:solidFill>
          <a:ln>
            <a:noFill/>
          </a:ln>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7620" tIns="7620" rIns="7620" bIns="77719" numCol="1" spcCol="1270" anchor="ctr" anchorCtr="0">
            <a:noAutofit/>
          </a:bodyPr>
          <a:lstStyle/>
          <a:p>
            <a:pPr lvl="0" algn="ctr"/>
            <a:r>
              <a:rPr lang="en-GB" dirty="0">
                <a:solidFill>
                  <a:schemeClr val="bg1"/>
                </a:solidFill>
              </a:rPr>
              <a:t>SECTOR II GROUP</a:t>
            </a:r>
          </a:p>
        </p:txBody>
      </p:sp>
      <p:sp>
        <p:nvSpPr>
          <p:cNvPr id="69" name="Forme libre : forme 68">
            <a:extLst>
              <a:ext uri="{FF2B5EF4-FFF2-40B4-BE49-F238E27FC236}">
                <a16:creationId xmlns:a16="http://schemas.microsoft.com/office/drawing/2014/main" id="{BF502FFA-974C-4725-9E0F-B5D71863633E}"/>
              </a:ext>
            </a:extLst>
          </p:cNvPr>
          <p:cNvSpPr/>
          <p:nvPr/>
        </p:nvSpPr>
        <p:spPr>
          <a:xfrm>
            <a:off x="6912368" y="4284598"/>
            <a:ext cx="972000" cy="468000"/>
          </a:xfrm>
          <a:custGeom>
            <a:avLst/>
            <a:gdLst>
              <a:gd name="connsiteX0" fmla="*/ 0 w 1255520"/>
              <a:gd name="connsiteY0" fmla="*/ 0 h 550766"/>
              <a:gd name="connsiteX1" fmla="*/ 1255520 w 1255520"/>
              <a:gd name="connsiteY1" fmla="*/ 0 h 550766"/>
              <a:gd name="connsiteX2" fmla="*/ 1255520 w 1255520"/>
              <a:gd name="connsiteY2" fmla="*/ 550766 h 550766"/>
              <a:gd name="connsiteX3" fmla="*/ 0 w 1255520"/>
              <a:gd name="connsiteY3" fmla="*/ 550766 h 550766"/>
              <a:gd name="connsiteX4" fmla="*/ 0 w 1255520"/>
              <a:gd name="connsiteY4" fmla="*/ 0 h 55076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55520" h="550766">
                <a:moveTo>
                  <a:pt x="0" y="0"/>
                </a:moveTo>
                <a:lnTo>
                  <a:pt x="1255520" y="0"/>
                </a:lnTo>
                <a:lnTo>
                  <a:pt x="1255520" y="550766"/>
                </a:lnTo>
                <a:lnTo>
                  <a:pt x="0" y="550766"/>
                </a:lnTo>
                <a:lnTo>
                  <a:pt x="0" y="0"/>
                </a:lnTo>
                <a:close/>
              </a:path>
            </a:pathLst>
          </a:custGeom>
          <a:solidFill>
            <a:srgbClr val="0F5494"/>
          </a:solidFill>
          <a:ln>
            <a:noFill/>
          </a:ln>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7620" tIns="7620" rIns="7620" bIns="77719" numCol="1" spcCol="1270" anchor="ctr" anchorCtr="0">
            <a:noAutofit/>
          </a:bodyPr>
          <a:lstStyle/>
          <a:p>
            <a:pPr algn="ctr"/>
            <a:r>
              <a:rPr lang="en-GB" dirty="0">
                <a:solidFill>
                  <a:schemeClr val="bg1"/>
                </a:solidFill>
              </a:rPr>
              <a:t>SECTOR III GROUP</a:t>
            </a:r>
          </a:p>
        </p:txBody>
      </p:sp>
      <p:sp>
        <p:nvSpPr>
          <p:cNvPr id="71" name="Forme libre : forme 70">
            <a:extLst>
              <a:ext uri="{FF2B5EF4-FFF2-40B4-BE49-F238E27FC236}">
                <a16:creationId xmlns:a16="http://schemas.microsoft.com/office/drawing/2014/main" id="{EEBC9BA1-A060-4908-932D-F03597B82324}"/>
              </a:ext>
            </a:extLst>
          </p:cNvPr>
          <p:cNvSpPr/>
          <p:nvPr/>
        </p:nvSpPr>
        <p:spPr>
          <a:xfrm>
            <a:off x="7941444" y="4284598"/>
            <a:ext cx="972000" cy="468000"/>
          </a:xfrm>
          <a:custGeom>
            <a:avLst/>
            <a:gdLst>
              <a:gd name="connsiteX0" fmla="*/ 0 w 1038035"/>
              <a:gd name="connsiteY0" fmla="*/ 0 h 550766"/>
              <a:gd name="connsiteX1" fmla="*/ 1038035 w 1038035"/>
              <a:gd name="connsiteY1" fmla="*/ 0 h 550766"/>
              <a:gd name="connsiteX2" fmla="*/ 1038035 w 1038035"/>
              <a:gd name="connsiteY2" fmla="*/ 550766 h 550766"/>
              <a:gd name="connsiteX3" fmla="*/ 0 w 1038035"/>
              <a:gd name="connsiteY3" fmla="*/ 550766 h 550766"/>
              <a:gd name="connsiteX4" fmla="*/ 0 w 1038035"/>
              <a:gd name="connsiteY4" fmla="*/ 0 h 55076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38035" h="550766">
                <a:moveTo>
                  <a:pt x="0" y="0"/>
                </a:moveTo>
                <a:lnTo>
                  <a:pt x="1038035" y="0"/>
                </a:lnTo>
                <a:lnTo>
                  <a:pt x="1038035" y="550766"/>
                </a:lnTo>
                <a:lnTo>
                  <a:pt x="0" y="550766"/>
                </a:lnTo>
                <a:lnTo>
                  <a:pt x="0" y="0"/>
                </a:lnTo>
                <a:close/>
              </a:path>
            </a:pathLst>
          </a:custGeom>
          <a:solidFill>
            <a:srgbClr val="0F5494"/>
          </a:solidFill>
          <a:ln>
            <a:noFill/>
          </a:ln>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7620" tIns="7620" rIns="7620" bIns="77719" numCol="1" spcCol="1270" anchor="ctr" anchorCtr="0">
            <a:noAutofit/>
          </a:bodyPr>
          <a:lstStyle/>
          <a:p>
            <a:pPr lvl="0" algn="ctr"/>
            <a:r>
              <a:rPr lang="en-GB" dirty="0">
                <a:solidFill>
                  <a:schemeClr val="bg1"/>
                </a:solidFill>
              </a:rPr>
              <a:t>SECTOR X GROUP</a:t>
            </a:r>
          </a:p>
        </p:txBody>
      </p:sp>
      <p:sp>
        <p:nvSpPr>
          <p:cNvPr id="83" name="Forme libre : forme 82">
            <a:extLst>
              <a:ext uri="{FF2B5EF4-FFF2-40B4-BE49-F238E27FC236}">
                <a16:creationId xmlns:a16="http://schemas.microsoft.com/office/drawing/2014/main" id="{A847F7C2-F855-41E9-8D8F-5DB3643C8F47}"/>
              </a:ext>
            </a:extLst>
          </p:cNvPr>
          <p:cNvSpPr/>
          <p:nvPr/>
        </p:nvSpPr>
        <p:spPr>
          <a:xfrm>
            <a:off x="7542341" y="3753072"/>
            <a:ext cx="1422147" cy="324000"/>
          </a:xfrm>
          <a:custGeom>
            <a:avLst/>
            <a:gdLst>
              <a:gd name="connsiteX0" fmla="*/ 0 w 1422147"/>
              <a:gd name="connsiteY0" fmla="*/ 0 h 550766"/>
              <a:gd name="connsiteX1" fmla="*/ 1422147 w 1422147"/>
              <a:gd name="connsiteY1" fmla="*/ 0 h 550766"/>
              <a:gd name="connsiteX2" fmla="*/ 1422147 w 1422147"/>
              <a:gd name="connsiteY2" fmla="*/ 550766 h 550766"/>
              <a:gd name="connsiteX3" fmla="*/ 0 w 1422147"/>
              <a:gd name="connsiteY3" fmla="*/ 550766 h 550766"/>
              <a:gd name="connsiteX4" fmla="*/ 0 w 1422147"/>
              <a:gd name="connsiteY4" fmla="*/ 0 h 55076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22147" h="550766">
                <a:moveTo>
                  <a:pt x="0" y="0"/>
                </a:moveTo>
                <a:lnTo>
                  <a:pt x="1422147" y="0"/>
                </a:lnTo>
                <a:lnTo>
                  <a:pt x="1422147" y="550766"/>
                </a:lnTo>
                <a:lnTo>
                  <a:pt x="0" y="550766"/>
                </a:lnTo>
                <a:lnTo>
                  <a:pt x="0" y="0"/>
                </a:lnTo>
                <a:close/>
              </a:path>
            </a:pathLst>
          </a:custGeom>
          <a:solidFill>
            <a:srgbClr val="0F5494"/>
          </a:solidFill>
          <a:ln>
            <a:noFill/>
          </a:ln>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8890" tIns="8890" rIns="8890" bIns="77719" numCol="1" spcCol="1270" anchor="ctr" anchorCtr="0">
            <a:noAutofit/>
          </a:bodyPr>
          <a:lstStyle/>
          <a:p>
            <a:pPr algn="ctr" defTabSz="622300">
              <a:lnSpc>
                <a:spcPct val="90000"/>
              </a:lnSpc>
              <a:spcAft>
                <a:spcPct val="35000"/>
              </a:spcAft>
            </a:pPr>
            <a:r>
              <a:rPr lang="en-GB" sz="1400" dirty="0">
                <a:solidFill>
                  <a:schemeClr val="bg1"/>
                </a:solidFill>
              </a:rPr>
              <a:t>Secretariat</a:t>
            </a:r>
            <a:endParaRPr lang="fr-BE" sz="1400" dirty="0">
              <a:solidFill>
                <a:schemeClr val="bg1"/>
              </a:solidFill>
            </a:endParaRPr>
          </a:p>
        </p:txBody>
      </p:sp>
      <p:sp>
        <p:nvSpPr>
          <p:cNvPr id="88" name="Espace réservé du contenu 2">
            <a:extLst>
              <a:ext uri="{FF2B5EF4-FFF2-40B4-BE49-F238E27FC236}">
                <a16:creationId xmlns:a16="http://schemas.microsoft.com/office/drawing/2014/main" id="{AF165EC3-ADF5-4F37-8B9C-AE7598640F8D}"/>
              </a:ext>
            </a:extLst>
          </p:cNvPr>
          <p:cNvSpPr txBox="1">
            <a:spLocks/>
          </p:cNvSpPr>
          <p:nvPr/>
        </p:nvSpPr>
        <p:spPr bwMode="auto">
          <a:xfrm>
            <a:off x="164520" y="2955593"/>
            <a:ext cx="1671176" cy="622686"/>
          </a:xfrm>
          <a:prstGeom prst="rect">
            <a:avLst/>
          </a:prstGeom>
          <a:noFill/>
          <a:ln w="12700">
            <a:noFill/>
            <a:miter lim="800000"/>
            <a:headEnd/>
            <a:tailEnd/>
          </a:ln>
          <a:effectLst/>
        </p:spPr>
        <p:txBody>
          <a:bodyPr vert="horz" wrap="square" lIns="91440" tIns="45720" rIns="91440" bIns="45720" numCol="1" anchor="ctr"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indent="0" defTabSz="965200">
              <a:lnSpc>
                <a:spcPct val="90000"/>
              </a:lnSpc>
              <a:buNone/>
            </a:pPr>
            <a:r>
              <a:rPr lang="en-GB" sz="1400" b="1" i="0" kern="0" dirty="0">
                <a:latin typeface="+mn-lt"/>
              </a:rPr>
              <a:t>High-level policy dialogue</a:t>
            </a:r>
          </a:p>
        </p:txBody>
      </p:sp>
      <p:sp>
        <p:nvSpPr>
          <p:cNvPr id="106" name="Espace réservé du contenu 2">
            <a:extLst>
              <a:ext uri="{FF2B5EF4-FFF2-40B4-BE49-F238E27FC236}">
                <a16:creationId xmlns:a16="http://schemas.microsoft.com/office/drawing/2014/main" id="{BC3591C9-CE17-49E2-8FDC-1C92956C964B}"/>
              </a:ext>
            </a:extLst>
          </p:cNvPr>
          <p:cNvSpPr txBox="1">
            <a:spLocks/>
          </p:cNvSpPr>
          <p:nvPr/>
        </p:nvSpPr>
        <p:spPr bwMode="auto">
          <a:xfrm>
            <a:off x="253606" y="4207255"/>
            <a:ext cx="1671176" cy="622686"/>
          </a:xfrm>
          <a:prstGeom prst="rect">
            <a:avLst/>
          </a:prstGeom>
          <a:noFill/>
          <a:ln w="12700">
            <a:noFill/>
            <a:miter lim="800000"/>
            <a:headEnd/>
            <a:tailEnd/>
          </a:ln>
          <a:effectLst/>
        </p:spPr>
        <p:txBody>
          <a:bodyPr vert="horz" wrap="square" lIns="91440" tIns="45720" rIns="91440" bIns="45720" numCol="1" anchor="ctr"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indent="0" defTabSz="965200" eaLnBrk="1" hangingPunct="1">
              <a:lnSpc>
                <a:spcPct val="90000"/>
              </a:lnSpc>
              <a:buNone/>
            </a:pPr>
            <a:r>
              <a:rPr lang="en-GB" sz="1400" b="1" i="0" kern="0" dirty="0">
                <a:latin typeface="+mn-lt"/>
              </a:rPr>
              <a:t>Strategic dialogue</a:t>
            </a:r>
          </a:p>
        </p:txBody>
      </p:sp>
      <p:sp>
        <p:nvSpPr>
          <p:cNvPr id="108" name="Espace réservé du contenu 2">
            <a:extLst>
              <a:ext uri="{FF2B5EF4-FFF2-40B4-BE49-F238E27FC236}">
                <a16:creationId xmlns:a16="http://schemas.microsoft.com/office/drawing/2014/main" id="{193C9F3A-EC6E-499E-AD8E-0E3A8196D536}"/>
              </a:ext>
            </a:extLst>
          </p:cNvPr>
          <p:cNvSpPr txBox="1">
            <a:spLocks/>
          </p:cNvSpPr>
          <p:nvPr/>
        </p:nvSpPr>
        <p:spPr bwMode="auto">
          <a:xfrm>
            <a:off x="251520" y="5796368"/>
            <a:ext cx="1671176" cy="622686"/>
          </a:xfrm>
          <a:prstGeom prst="rect">
            <a:avLst/>
          </a:prstGeom>
          <a:noFill/>
          <a:ln w="12700">
            <a:noFill/>
            <a:miter lim="800000"/>
            <a:headEnd/>
            <a:tailEnd/>
          </a:ln>
          <a:effectLst/>
        </p:spPr>
        <p:txBody>
          <a:bodyPr vert="horz" wrap="square" lIns="91440" tIns="45720" rIns="91440" bIns="45720" numCol="1" anchor="ctr"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EC Square Sans Pro Medium" panose="02000500000000020004" pitchFamily="50" charset="0"/>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EC Square Sans Pro Medium" panose="02000500000000020004" pitchFamily="50" charset="0"/>
              </a:defRPr>
            </a:lvl2pPr>
            <a:lvl3pPr marL="1143000" indent="-228600" algn="l" rtl="0" fontAlgn="base">
              <a:spcBef>
                <a:spcPct val="20000"/>
              </a:spcBef>
              <a:spcAft>
                <a:spcPct val="0"/>
              </a:spcAft>
              <a:defRPr sz="1400">
                <a:solidFill>
                  <a:srgbClr val="0F5494"/>
                </a:solidFill>
                <a:latin typeface="EC Square Sans Pro Medium" panose="02000500000000020004" pitchFamily="50" charset="0"/>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0" indent="0" defTabSz="965200">
              <a:lnSpc>
                <a:spcPct val="90000"/>
              </a:lnSpc>
              <a:buNone/>
            </a:pPr>
            <a:r>
              <a:rPr lang="en-GB" sz="1400" b="1" i="0" kern="0" dirty="0">
                <a:latin typeface="+mn-lt"/>
              </a:rPr>
              <a:t>Operational dialogue</a:t>
            </a:r>
          </a:p>
        </p:txBody>
      </p:sp>
      <p:sp>
        <p:nvSpPr>
          <p:cNvPr id="109" name="TextBox 11">
            <a:extLst>
              <a:ext uri="{FF2B5EF4-FFF2-40B4-BE49-F238E27FC236}">
                <a16:creationId xmlns:a16="http://schemas.microsoft.com/office/drawing/2014/main" id="{3D3CC3D6-35A5-4FB2-B59B-A5B9186BEA8D}"/>
              </a:ext>
            </a:extLst>
          </p:cNvPr>
          <p:cNvSpPr txBox="1"/>
          <p:nvPr/>
        </p:nvSpPr>
        <p:spPr>
          <a:xfrm>
            <a:off x="1691680" y="2579648"/>
            <a:ext cx="1980000" cy="3945696"/>
          </a:xfrm>
          <a:prstGeom prst="rect">
            <a:avLst/>
          </a:prstGeom>
          <a:solidFill>
            <a:schemeClr val="bg1"/>
          </a:solidFill>
          <a:ln>
            <a:solidFill>
              <a:srgbClr val="0F5494"/>
            </a:solidFill>
          </a:ln>
        </p:spPr>
        <p:txBody>
          <a:bodyPr wrap="square" rtlCol="0">
            <a:spAutoFit/>
          </a:bodyPr>
          <a:lstStyle/>
          <a:p>
            <a:pPr algn="ctr" defTabSz="577850">
              <a:lnSpc>
                <a:spcPct val="90000"/>
              </a:lnSpc>
              <a:spcAft>
                <a:spcPct val="35000"/>
              </a:spcAft>
              <a:defRPr/>
            </a:pPr>
            <a:r>
              <a:rPr lang="en-GB" sz="1600" b="1" dirty="0">
                <a:latin typeface="+mn-lt"/>
              </a:rPr>
              <a:t>General and thematic meetings and working groups negotiating and forming the EC relationship with the country</a:t>
            </a:r>
          </a:p>
          <a:p>
            <a:pPr algn="ctr" defTabSz="577850" eaLnBrk="1" hangingPunct="1">
              <a:lnSpc>
                <a:spcPct val="90000"/>
              </a:lnSpc>
              <a:spcAft>
                <a:spcPct val="35000"/>
              </a:spcAft>
              <a:defRPr/>
            </a:pPr>
            <a:r>
              <a:rPr lang="en-GB" sz="1400" dirty="0">
                <a:latin typeface="+mn-lt"/>
              </a:rPr>
              <a:t>e.g.: DIR &amp; </a:t>
            </a:r>
            <a:r>
              <a:rPr lang="en-GB" sz="1400" dirty="0" err="1">
                <a:latin typeface="+mn-lt"/>
              </a:rPr>
              <a:t>Cssr</a:t>
            </a:r>
            <a:r>
              <a:rPr lang="en-GB" sz="1400" dirty="0">
                <a:latin typeface="+mn-lt"/>
              </a:rPr>
              <a:t> visits, Article 8 dialogue, trade negotiations, association councils, committees &amp; subcommittees</a:t>
            </a:r>
            <a:endParaRPr lang="fr-BE" sz="1400" dirty="0">
              <a:latin typeface="+mn-lt"/>
            </a:endParaRPr>
          </a:p>
        </p:txBody>
      </p:sp>
      <p:cxnSp>
        <p:nvCxnSpPr>
          <p:cNvPr id="110" name="Straight Connector 49">
            <a:extLst>
              <a:ext uri="{FF2B5EF4-FFF2-40B4-BE49-F238E27FC236}">
                <a16:creationId xmlns:a16="http://schemas.microsoft.com/office/drawing/2014/main" id="{84BEFC90-DA64-4D37-BFFC-A08DFA12293B}"/>
              </a:ext>
            </a:extLst>
          </p:cNvPr>
          <p:cNvCxnSpPr>
            <a:cxnSpLocks/>
          </p:cNvCxnSpPr>
          <p:nvPr/>
        </p:nvCxnSpPr>
        <p:spPr bwMode="auto">
          <a:xfrm>
            <a:off x="3786178" y="2060848"/>
            <a:ext cx="0" cy="4464496"/>
          </a:xfrm>
          <a:prstGeom prst="line">
            <a:avLst/>
          </a:prstGeom>
          <a:noFill/>
          <a:ln w="28575" cap="flat" cmpd="sng" algn="ctr">
            <a:solidFill>
              <a:schemeClr val="accent1">
                <a:lumMod val="50000"/>
              </a:schemeClr>
            </a:solidFill>
            <a:prstDash val="dash"/>
            <a:round/>
            <a:headEnd type="none" w="med" len="med"/>
            <a:tailEnd type="none" w="med" len="me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31233548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8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8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04"/>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54"/>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65"/>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67"/>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69"/>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71"/>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06"/>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05"/>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56"/>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59"/>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61"/>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63"/>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108"/>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0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 grpId="0" animBg="1"/>
      <p:bldP spid="104" grpId="0" animBg="1"/>
      <p:bldP spid="103" grpId="0" animBg="1"/>
      <p:bldP spid="34" grpId="0"/>
      <p:bldP spid="35" grpId="0"/>
      <p:bldP spid="16" grpId="0" animBg="1"/>
      <p:bldP spid="54" grpId="0" animBg="1"/>
      <p:bldP spid="56" grpId="0" animBg="1"/>
      <p:bldP spid="59" grpId="0" animBg="1"/>
      <p:bldP spid="61" grpId="0" animBg="1"/>
      <p:bldP spid="63" grpId="0" animBg="1"/>
      <p:bldP spid="65" grpId="0" animBg="1"/>
      <p:bldP spid="67" grpId="0" animBg="1"/>
      <p:bldP spid="69" grpId="0" animBg="1"/>
      <p:bldP spid="71" grpId="0" animBg="1"/>
      <p:bldP spid="83" grpId="0" animBg="1"/>
      <p:bldP spid="88" grpId="0"/>
      <p:bldP spid="106" grpId="0"/>
      <p:bldP spid="108" grpId="0"/>
      <p:bldP spid="109"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03E0D6-69B1-420E-B2B6-D647BE51E51F}"/>
              </a:ext>
            </a:extLst>
          </p:cNvPr>
          <p:cNvSpPr/>
          <p:nvPr/>
        </p:nvSpPr>
        <p:spPr bwMode="auto">
          <a:xfrm>
            <a:off x="0" y="4857428"/>
            <a:ext cx="9144000" cy="2000572"/>
          </a:xfrm>
          <a:prstGeom prst="rect">
            <a:avLst/>
          </a:prstGeom>
          <a:gradFill flip="none" rotWithShape="1">
            <a:gsLst>
              <a:gs pos="0">
                <a:srgbClr val="284492">
                  <a:alpha val="55000"/>
                </a:srgbClr>
              </a:gs>
              <a:gs pos="100000">
                <a:schemeClr val="bg1"/>
              </a:gs>
            </a:gsLst>
            <a:lin ang="162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fr-BE" sz="1200" b="0" i="0" u="none" strike="noStrike" cap="none" normalizeH="0" baseline="0">
              <a:ln>
                <a:noFill/>
              </a:ln>
              <a:solidFill>
                <a:srgbClr val="2D9E48"/>
              </a:solidFill>
              <a:effectLst/>
              <a:latin typeface="+mn-lt"/>
            </a:endParaRPr>
          </a:p>
        </p:txBody>
      </p:sp>
      <p:sp>
        <p:nvSpPr>
          <p:cNvPr id="43" name="Title 1">
            <a:extLst>
              <a:ext uri="{FF2B5EF4-FFF2-40B4-BE49-F238E27FC236}">
                <a16:creationId xmlns:a16="http://schemas.microsoft.com/office/drawing/2014/main" id="{9EB7C0A4-D995-4BE4-BB95-63CD38C76C68}"/>
              </a:ext>
            </a:extLst>
          </p:cNvPr>
          <p:cNvSpPr>
            <a:spLocks noGrp="1"/>
          </p:cNvSpPr>
          <p:nvPr>
            <p:ph type="title"/>
          </p:nvPr>
        </p:nvSpPr>
        <p:spPr>
          <a:xfrm>
            <a:off x="342000" y="1196752"/>
            <a:ext cx="8460000" cy="773278"/>
          </a:xfrm>
        </p:spPr>
        <p:txBody>
          <a:bodyPr/>
          <a:lstStyle/>
          <a:p>
            <a:pPr marL="0" eaLnBrk="0" hangingPunct="0">
              <a:defRPr/>
            </a:pPr>
            <a:r>
              <a:rPr lang="nl-NL" sz="2400" cap="all" dirty="0">
                <a:solidFill>
                  <a:srgbClr val="004494"/>
                </a:solidFill>
                <a:latin typeface="+mn-lt"/>
              </a:rPr>
              <a:t>Support </a:t>
            </a:r>
            <a:r>
              <a:rPr lang="nl-NL" sz="2400" cap="all" dirty="0" err="1">
                <a:solidFill>
                  <a:srgbClr val="004494"/>
                </a:solidFill>
                <a:latin typeface="+mn-lt"/>
              </a:rPr>
              <a:t>to</a:t>
            </a:r>
            <a:r>
              <a:rPr lang="nl-NL" sz="2400" cap="all" dirty="0">
                <a:solidFill>
                  <a:srgbClr val="004494"/>
                </a:solidFill>
                <a:latin typeface="+mn-lt"/>
              </a:rPr>
              <a:t> </a:t>
            </a:r>
            <a:br>
              <a:rPr lang="nl-NL" sz="2400" cap="all" dirty="0">
                <a:solidFill>
                  <a:srgbClr val="004494"/>
                </a:solidFill>
                <a:latin typeface="+mn-lt"/>
              </a:rPr>
            </a:br>
            <a:r>
              <a:rPr lang="nl-NL" sz="2400" cap="all" dirty="0">
                <a:solidFill>
                  <a:srgbClr val="004494"/>
                </a:solidFill>
                <a:latin typeface="+mn-lt"/>
              </a:rPr>
              <a:t>policy </a:t>
            </a:r>
            <a:r>
              <a:rPr lang="nl-NL" sz="2400" cap="all" dirty="0" err="1">
                <a:solidFill>
                  <a:srgbClr val="004494"/>
                </a:solidFill>
                <a:latin typeface="+mn-lt"/>
              </a:rPr>
              <a:t>dialogue</a:t>
            </a:r>
            <a:endParaRPr lang="fr-BE" sz="2400" cap="all" dirty="0">
              <a:solidFill>
                <a:srgbClr val="004494"/>
              </a:solidFill>
              <a:latin typeface="+mn-lt"/>
            </a:endParaRPr>
          </a:p>
        </p:txBody>
      </p:sp>
      <p:sp>
        <p:nvSpPr>
          <p:cNvPr id="10" name="Espace réservé du numéro de diapositive 9">
            <a:extLst>
              <a:ext uri="{FF2B5EF4-FFF2-40B4-BE49-F238E27FC236}">
                <a16:creationId xmlns:a16="http://schemas.microsoft.com/office/drawing/2014/main" id="{0F145ABD-FA89-4BDB-A080-61057BC50B94}"/>
              </a:ext>
            </a:extLst>
          </p:cNvPr>
          <p:cNvSpPr>
            <a:spLocks noGrp="1"/>
          </p:cNvSpPr>
          <p:nvPr>
            <p:ph type="sldNum" sz="quarter" idx="12"/>
          </p:nvPr>
        </p:nvSpPr>
        <p:spPr>
          <a:xfrm>
            <a:off x="6948264" y="6525344"/>
            <a:ext cx="2133600" cy="476250"/>
          </a:xfrm>
        </p:spPr>
        <p:txBody>
          <a:bodyPr/>
          <a:lstStyle/>
          <a:p>
            <a:fld id="{37B83C0C-BC65-4367-9B8A-060D4801009D}" type="slidenum">
              <a:rPr lang="fr-BE" sz="1100" b="1" smtClean="0">
                <a:solidFill>
                  <a:schemeClr val="bg1"/>
                </a:solidFill>
                <a:latin typeface="+mn-lt"/>
              </a:rPr>
              <a:pPr/>
              <a:t>9</a:t>
            </a:fld>
            <a:endParaRPr lang="fr-BE" sz="1100" b="1">
              <a:solidFill>
                <a:schemeClr val="bg1"/>
              </a:solidFill>
              <a:latin typeface="+mn-lt"/>
            </a:endParaRPr>
          </a:p>
        </p:txBody>
      </p:sp>
      <p:sp>
        <p:nvSpPr>
          <p:cNvPr id="7" name="Rectangle 3">
            <a:extLst>
              <a:ext uri="{FF2B5EF4-FFF2-40B4-BE49-F238E27FC236}">
                <a16:creationId xmlns:a16="http://schemas.microsoft.com/office/drawing/2014/main" id="{747C01FB-520C-4743-93FE-685A2847643C}"/>
              </a:ext>
            </a:extLst>
          </p:cNvPr>
          <p:cNvSpPr txBox="1">
            <a:spLocks noChangeArrowheads="1"/>
          </p:cNvSpPr>
          <p:nvPr/>
        </p:nvSpPr>
        <p:spPr bwMode="auto">
          <a:xfrm>
            <a:off x="341745" y="2132434"/>
            <a:ext cx="8460000" cy="439291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mn-lt"/>
              </a:defRPr>
            </a:lvl2pPr>
            <a:lvl3pPr marL="1143000" indent="-228600" algn="l" rtl="0" fontAlgn="base">
              <a:spcBef>
                <a:spcPct val="20000"/>
              </a:spcBef>
              <a:spcAft>
                <a:spcPct val="0"/>
              </a:spcAft>
              <a:defRPr sz="1400">
                <a:solidFill>
                  <a:srgbClr val="0F5494"/>
                </a:solidFill>
                <a:latin typeface="+mn-lt"/>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a:lstStyle>
          <a:p>
            <a:pPr marL="355600" lvl="1" indent="-355600">
              <a:spcBef>
                <a:spcPts val="1200"/>
              </a:spcBef>
              <a:spcAft>
                <a:spcPts val="1200"/>
              </a:spcAft>
              <a:buClr>
                <a:srgbClr val="004494"/>
              </a:buClr>
              <a:buFont typeface="Verdana" panose="020B0604030504040204" pitchFamily="34" charset="0"/>
              <a:buChar char="&gt;"/>
              <a:defRPr/>
            </a:pPr>
            <a:r>
              <a:rPr lang="en-US" sz="2400" dirty="0">
                <a:solidFill>
                  <a:srgbClr val="004494"/>
                </a:solidFill>
              </a:rPr>
              <a:t>Heads of Delegation </a:t>
            </a:r>
            <a:r>
              <a:rPr lang="en-US" sz="2400" b="0" dirty="0">
                <a:solidFill>
                  <a:srgbClr val="004494"/>
                </a:solidFill>
              </a:rPr>
              <a:t>are responsible for leading the political dialogue and ensure consistency between policy and political dialogue. </a:t>
            </a:r>
          </a:p>
          <a:p>
            <a:pPr marL="355600" lvl="1" indent="-355600">
              <a:spcBef>
                <a:spcPts val="1200"/>
              </a:spcBef>
              <a:spcAft>
                <a:spcPts val="1200"/>
              </a:spcAft>
              <a:buClr>
                <a:srgbClr val="004494"/>
              </a:buClr>
              <a:buFont typeface="Verdana" panose="020B0604030504040204" pitchFamily="34" charset="0"/>
              <a:buChar char="&gt;"/>
              <a:defRPr/>
            </a:pPr>
            <a:r>
              <a:rPr lang="en-US" sz="2400" dirty="0">
                <a:solidFill>
                  <a:srgbClr val="004494"/>
                </a:solidFill>
              </a:rPr>
              <a:t>Geographical Directorates </a:t>
            </a:r>
            <a:r>
              <a:rPr lang="en-US" sz="2400" b="0" dirty="0">
                <a:solidFill>
                  <a:srgbClr val="004494"/>
                </a:solidFill>
              </a:rPr>
              <a:t>may support the policy dialogue strategy. </a:t>
            </a:r>
          </a:p>
          <a:p>
            <a:pPr marL="355600" lvl="1" indent="-355600">
              <a:spcBef>
                <a:spcPts val="1200"/>
              </a:spcBef>
              <a:spcAft>
                <a:spcPts val="1200"/>
              </a:spcAft>
              <a:buClr>
                <a:srgbClr val="004494"/>
              </a:buClr>
              <a:buFont typeface="Verdana" panose="020B0604030504040204" pitchFamily="34" charset="0"/>
              <a:buChar char="&gt;"/>
              <a:defRPr/>
            </a:pPr>
            <a:r>
              <a:rPr lang="en-US" sz="2400" dirty="0">
                <a:solidFill>
                  <a:srgbClr val="004494"/>
                </a:solidFill>
              </a:rPr>
              <a:t>EEAS </a:t>
            </a:r>
            <a:r>
              <a:rPr lang="en-US" sz="2400" b="0" dirty="0">
                <a:solidFill>
                  <a:srgbClr val="004494"/>
                </a:solidFill>
              </a:rPr>
              <a:t>in the lead for political risks and the </a:t>
            </a:r>
            <a:r>
              <a:rPr lang="en-US" sz="2400" b="0" dirty="0" err="1">
                <a:solidFill>
                  <a:srgbClr val="004494"/>
                </a:solidFill>
              </a:rPr>
              <a:t>prioritisation</a:t>
            </a:r>
            <a:r>
              <a:rPr lang="en-US" sz="2400" b="0" dirty="0">
                <a:solidFill>
                  <a:srgbClr val="004494"/>
                </a:solidFill>
              </a:rPr>
              <a:t> of political dialogue. </a:t>
            </a:r>
          </a:p>
        </p:txBody>
      </p:sp>
    </p:spTree>
    <p:extLst>
      <p:ext uri="{BB962C8B-B14F-4D97-AF65-F5344CB8AC3E}">
        <p14:creationId xmlns:p14="http://schemas.microsoft.com/office/powerpoint/2010/main" val="21761770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theme/theme1.xml><?xml version="1.0" encoding="utf-8"?>
<a:theme xmlns:a="http://schemas.openxmlformats.org/drawingml/2006/main" name="Slide_Master">
  <a:themeElements>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13274</TotalTime>
  <Words>1926</Words>
  <Application>Microsoft Office PowerPoint</Application>
  <PresentationFormat>Diavoorstelling (4:3)</PresentationFormat>
  <Paragraphs>217</Paragraphs>
  <Slides>12</Slides>
  <Notes>11</Notes>
  <HiddenSlides>0</HiddenSlides>
  <MMClips>0</MMClips>
  <ScaleCrop>false</ScaleCrop>
  <HeadingPairs>
    <vt:vector size="6" baseType="variant">
      <vt:variant>
        <vt:lpstr>Gebruikte lettertypen</vt:lpstr>
      </vt:variant>
      <vt:variant>
        <vt:i4>6</vt:i4>
      </vt:variant>
      <vt:variant>
        <vt:lpstr>Thema</vt:lpstr>
      </vt:variant>
      <vt:variant>
        <vt:i4>1</vt:i4>
      </vt:variant>
      <vt:variant>
        <vt:lpstr>Diatitels</vt:lpstr>
      </vt:variant>
      <vt:variant>
        <vt:i4>12</vt:i4>
      </vt:variant>
    </vt:vector>
  </HeadingPairs>
  <TitlesOfParts>
    <vt:vector size="19" baseType="lpstr">
      <vt:lpstr>Arial</vt:lpstr>
      <vt:lpstr>Calibri</vt:lpstr>
      <vt:lpstr>EC Square Sans Pro</vt:lpstr>
      <vt:lpstr>Times New Roman</vt:lpstr>
      <vt:lpstr>Verdana</vt:lpstr>
      <vt:lpstr>Wingdings</vt:lpstr>
      <vt:lpstr>Slide_Master</vt:lpstr>
      <vt:lpstr>Budget Support</vt:lpstr>
      <vt:lpstr>The principal-agent  relationship </vt:lpstr>
      <vt:lpstr>An open and inclusive dialogue on development policies, strategies, tactics and results. </vt:lpstr>
      <vt:lpstr>From the perspective of the EUD and from the perspective of the partner organisations:</vt:lpstr>
      <vt:lpstr>A continuous, dynamic,  multidimensional, non-linear, purposeful exchange </vt:lpstr>
      <vt:lpstr>“Traction” with  domestic policy making</vt:lpstr>
      <vt:lpstr>Policy process:  a compound of interdependent spaces</vt:lpstr>
      <vt:lpstr>Example of a sector  coordination &amp; dialogue structure</vt:lpstr>
      <vt:lpstr>Support to  policy dialogue</vt:lpstr>
      <vt:lpstr>Meaningful  engagement in policy dialogue</vt:lpstr>
      <vt:lpstr>Evaluation policy  dialogue (Annex 13)</vt:lpstr>
      <vt:lpstr>PowerPoint-presentatie</vt:lpstr>
    </vt:vector>
  </TitlesOfParts>
  <Company>European Commission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Module 1</dc:title>
  <dc:creator>Florence Brosset-Heckel</dc:creator>
  <cp:lastModifiedBy>Willem Cornelissen</cp:lastModifiedBy>
  <cp:revision>526</cp:revision>
  <cp:lastPrinted>2014-12-22T13:00:47Z</cp:lastPrinted>
  <dcterms:created xsi:type="dcterms:W3CDTF">2011-10-28T10:25:18Z</dcterms:created>
  <dcterms:modified xsi:type="dcterms:W3CDTF">2019-02-25T16:17:40Z</dcterms:modified>
</cp:coreProperties>
</file>