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18"/>
  </p:notesMasterIdLst>
  <p:handoutMasterIdLst>
    <p:handoutMasterId r:id="rId19"/>
  </p:handoutMasterIdLst>
  <p:sldIdLst>
    <p:sldId id="258" r:id="rId2"/>
    <p:sldId id="272" r:id="rId3"/>
    <p:sldId id="287" r:id="rId4"/>
    <p:sldId id="288" r:id="rId5"/>
    <p:sldId id="283" r:id="rId6"/>
    <p:sldId id="303" r:id="rId7"/>
    <p:sldId id="304" r:id="rId8"/>
    <p:sldId id="305" r:id="rId9"/>
    <p:sldId id="306" r:id="rId10"/>
    <p:sldId id="307" r:id="rId11"/>
    <p:sldId id="308" r:id="rId12"/>
    <p:sldId id="309" r:id="rId13"/>
    <p:sldId id="310" r:id="rId14"/>
    <p:sldId id="290" r:id="rId15"/>
    <p:sldId id="311" r:id="rId16"/>
    <p:sldId id="298" r:id="rId1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649"/>
    <a:srgbClr val="1FACE0"/>
    <a:srgbClr val="F5823C"/>
    <a:srgbClr val="0F5494"/>
    <a:srgbClr val="2D5EC1"/>
    <a:srgbClr val="FFFF99"/>
    <a:srgbClr val="3E6FD2"/>
    <a:srgbClr val="BDDEFF"/>
    <a:srgbClr val="3166CF"/>
    <a:srgbClr val="6D77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9" autoAdjust="0"/>
    <p:restoredTop sz="89724" autoAdjust="0"/>
  </p:normalViewPr>
  <p:slideViewPr>
    <p:cSldViewPr>
      <p:cViewPr varScale="1">
        <p:scale>
          <a:sx n="60" d="100"/>
          <a:sy n="60" d="100"/>
        </p:scale>
        <p:origin x="1758" y="48"/>
      </p:cViewPr>
      <p:guideLst>
        <p:guide orient="horz" pos="2160"/>
        <p:guide pos="2880"/>
      </p:guideLst>
    </p:cSldViewPr>
  </p:slideViewPr>
  <p:outlineViewPr>
    <p:cViewPr>
      <p:scale>
        <a:sx n="33" d="100"/>
        <a:sy n="33" d="100"/>
      </p:scale>
      <p:origin x="0" y="23286"/>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dirty="0"/>
          </a:p>
        </p:txBody>
      </p:sp>
    </p:spTree>
    <p:extLst>
      <p:ext uri="{BB962C8B-B14F-4D97-AF65-F5344CB8AC3E}">
        <p14:creationId xmlns:p14="http://schemas.microsoft.com/office/powerpoint/2010/main" val="3316197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dirty="0"/>
          </a:p>
        </p:txBody>
      </p:sp>
    </p:spTree>
    <p:extLst>
      <p:ext uri="{BB962C8B-B14F-4D97-AF65-F5344CB8AC3E}">
        <p14:creationId xmlns:p14="http://schemas.microsoft.com/office/powerpoint/2010/main" val="41271357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en.wikipedia.org/wiki/Statistical_survey" TargetMode="External"/><Relationship Id="rId7" Type="http://schemas.openxmlformats.org/officeDocument/2006/relationships/hyperlink" Target="http://en.wikipedia.org/wiki/Woman"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en.wikipedia.org/wiki/Child" TargetMode="External"/><Relationship Id="rId5" Type="http://schemas.openxmlformats.org/officeDocument/2006/relationships/hyperlink" Target="http://en.wikipedia.org/wiki/Statistics" TargetMode="External"/><Relationship Id="rId4" Type="http://schemas.openxmlformats.org/officeDocument/2006/relationships/hyperlink" Target="http://en.wikipedia.org/wiki/UNICE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This presentation covers chapters 2 and section 5.1. of the BS Guidelines </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1603601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err="1"/>
              <a:t>There</a:t>
            </a:r>
            <a:r>
              <a:rPr lang="nl-NL" dirty="0"/>
              <a:t> is </a:t>
            </a:r>
            <a:r>
              <a:rPr lang="nl-NL" dirty="0" err="1"/>
              <a:t>only</a:t>
            </a:r>
            <a:r>
              <a:rPr lang="nl-NL" dirty="0"/>
              <a:t> </a:t>
            </a:r>
            <a:r>
              <a:rPr lang="nl-NL" dirty="0" err="1"/>
              <a:t>one</a:t>
            </a:r>
            <a:r>
              <a:rPr lang="nl-NL" dirty="0"/>
              <a:t> PFM </a:t>
            </a:r>
            <a:r>
              <a:rPr lang="nl-NL" dirty="0" err="1"/>
              <a:t>progress</a:t>
            </a:r>
            <a:r>
              <a:rPr lang="nl-NL" dirty="0"/>
              <a:t> report per country </a:t>
            </a:r>
            <a:r>
              <a:rPr lang="nl-NL" dirty="0" err="1"/>
              <a:t>receiving</a:t>
            </a:r>
            <a:r>
              <a:rPr lang="nl-NL" dirty="0"/>
              <a:t> BS. The </a:t>
            </a:r>
            <a:r>
              <a:rPr lang="nl-NL" dirty="0" err="1"/>
              <a:t>same</a:t>
            </a:r>
            <a:r>
              <a:rPr lang="nl-NL" dirty="0"/>
              <a:t> report </a:t>
            </a:r>
            <a:r>
              <a:rPr lang="nl-NL" dirty="0" err="1"/>
              <a:t>can</a:t>
            </a:r>
            <a:r>
              <a:rPr lang="nl-NL" dirty="0"/>
              <a:t> </a:t>
            </a:r>
            <a:r>
              <a:rPr lang="nl-NL" dirty="0" err="1"/>
              <a:t>be</a:t>
            </a:r>
            <a:r>
              <a:rPr lang="nl-NL" dirty="0"/>
              <a:t> </a:t>
            </a:r>
            <a:r>
              <a:rPr lang="nl-NL" dirty="0" err="1"/>
              <a:t>used</a:t>
            </a:r>
            <a:r>
              <a:rPr lang="nl-NL" dirty="0"/>
              <a:t> </a:t>
            </a:r>
            <a:r>
              <a:rPr lang="nl-NL" dirty="0" err="1"/>
              <a:t>for</a:t>
            </a:r>
            <a:r>
              <a:rPr lang="nl-NL" dirty="0"/>
              <a:t> </a:t>
            </a:r>
            <a:r>
              <a:rPr lang="nl-NL" dirty="0" err="1"/>
              <a:t>various</a:t>
            </a:r>
            <a:r>
              <a:rPr lang="nl-NL" dirty="0"/>
              <a:t> BS </a:t>
            </a:r>
            <a:r>
              <a:rPr lang="nl-NL" dirty="0" err="1"/>
              <a:t>constracts</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4054790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436263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2166334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a:t>See p.17 </a:t>
            </a:r>
            <a:r>
              <a:rPr lang="nl-NL" dirty="0" err="1"/>
              <a:t>Guidelines</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1996609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2446041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monitoring of both policy dialogue and complementary measures is needed for the disbursement fiche</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55698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a:t>OPTION EXERCISE (RELATED TO THE INTERVENTION LOGIC)</a:t>
            </a:r>
          </a:p>
          <a:p>
            <a:pPr lvl="0"/>
            <a:r>
              <a:rPr lang="en-GB" sz="1000" i="1" kern="1200" baseline="0" dirty="0">
                <a:solidFill>
                  <a:schemeClr val="tx1"/>
                </a:solidFill>
                <a:effectLst/>
                <a:latin typeface="Arial" pitchFamily="34" charset="0"/>
                <a:ea typeface="+mn-ea"/>
                <a:cs typeface="+mn-cs"/>
              </a:rPr>
              <a:t>The government of a partner country is conducting an ambitious education programme aimed at achieving “education for all” education indicators, especially for girls and disadvantaged groups. The government’s intervention logic underlying this strategy aims at producing the following outputs/results:</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Better functioning of the education system</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Improved equitable access (gender, regional) to basic and secondary education</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Increased number of children having completed primary and secondary school</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Improved quality of educational services at regional and local level</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 </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Your identification analysis suggests that the strengths and weaknesses of the Government policy are:</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Strengths:</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Credible commitment to provide reasonable budgetary resources to the education sector</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Existence of a well documented and shared strategic vision of the sector</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An reasonably well developed network of regional education institutions</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Weaknesses:</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Education budget is under-spent</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Qualified teachers are reluctant to work in remote areas, and when they do tend to neglect their duties</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Difficult “trickle down” of expenditures and reforms  from central government to regional and local institutions decisions and funds</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 </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Given these elements on the achievement of which </a:t>
            </a:r>
            <a:r>
              <a:rPr lang="en-GB" sz="1000" i="1" u="sng" kern="1200" baseline="0" dirty="0">
                <a:solidFill>
                  <a:schemeClr val="tx1"/>
                </a:solidFill>
                <a:effectLst/>
                <a:latin typeface="Arial" pitchFamily="34" charset="0"/>
                <a:ea typeface="+mn-ea"/>
                <a:cs typeface="+mn-cs"/>
              </a:rPr>
              <a:t>induced outputs</a:t>
            </a:r>
            <a:r>
              <a:rPr lang="en-GB" sz="1000" i="1" kern="1200" baseline="0" dirty="0">
                <a:solidFill>
                  <a:schemeClr val="tx1"/>
                </a:solidFill>
                <a:effectLst/>
                <a:latin typeface="Arial" pitchFamily="34" charset="0"/>
                <a:ea typeface="+mn-ea"/>
                <a:cs typeface="+mn-cs"/>
              </a:rPr>
              <a:t> will you focus your budget support and complementary support. </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 </a:t>
            </a:r>
            <a:endParaRPr lang="nl-NL" sz="1000" kern="1200" baseline="0" dirty="0">
              <a:solidFill>
                <a:schemeClr val="tx1"/>
              </a:solidFill>
              <a:effectLst/>
              <a:latin typeface="Arial" pitchFamily="34" charset="0"/>
              <a:ea typeface="+mn-ea"/>
              <a:cs typeface="+mn-cs"/>
            </a:endParaRPr>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59663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For memory:</a:t>
            </a:r>
          </a:p>
          <a:p>
            <a:r>
              <a:rPr lang="en-GB" b="1" dirty="0"/>
              <a:t>Definition of a M&amp;E performance matrix:</a:t>
            </a:r>
            <a:r>
              <a:rPr lang="en-GB" dirty="0"/>
              <a:t> </a:t>
            </a:r>
            <a:r>
              <a:rPr lang="en-US" dirty="0"/>
              <a:t>it refers to a summary table which brings together the policy objectives, activities, expected results and indicators (with their targets and source of verification) that form the basis for budget support donors to monitor progress. </a:t>
            </a:r>
            <a:r>
              <a:rPr lang="en-GB" dirty="0"/>
              <a:t>It is assumed that a Performance Framework should be a balanced reflection of and an integral part of the supported national/sector policy.</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Address the “missing middle” of the processes for public service delivery (specific sector PFM process, institutional organisation and responsibilities…)</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Balance between process/output/outcome indicators (qualitative/quantitative) according to the maturity of sector policy, the nature of BS contract objectives (regulatory policy vs. service delivery objectives) but prefer induced output and outcome indicators</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Address the credibility/feasibility of ambitions (programme length vs. longer term/structural nature of supported reforms and objectives</a:t>
            </a:r>
          </a:p>
          <a:p>
            <a:pPr marL="452438" lvl="1" indent="-276225">
              <a:spcBef>
                <a:spcPts val="600"/>
              </a:spcBef>
              <a:spcAft>
                <a:spcPts val="600"/>
              </a:spcAft>
              <a:buClr>
                <a:schemeClr val="accent2"/>
              </a:buClr>
              <a:buFont typeface="Arial"/>
              <a:buChar char="•"/>
            </a:pPr>
            <a:r>
              <a:rPr lang="en-US" sz="1600" b="0" dirty="0">
                <a:solidFill>
                  <a:srgbClr val="000000"/>
                </a:solidFill>
                <a:latin typeface="Verdana"/>
                <a:cs typeface="Verdana"/>
              </a:rPr>
              <a:t>Verify </a:t>
            </a:r>
            <a:r>
              <a:rPr lang="en-GB" sz="1600" b="0" dirty="0">
                <a:solidFill>
                  <a:srgbClr val="000000"/>
                </a:solidFill>
                <a:latin typeface="Verdana"/>
                <a:cs typeface="Verdana"/>
              </a:rPr>
              <a:t>existence of baseline/targets/performance objectives with SMART/RACER/CREAM performance indicators</a:t>
            </a:r>
          </a:p>
          <a:p>
            <a:pPr marL="452438" lvl="1" indent="-276225">
              <a:spcBef>
                <a:spcPts val="600"/>
              </a:spcBef>
              <a:spcAft>
                <a:spcPts val="600"/>
              </a:spcAft>
              <a:buClr>
                <a:schemeClr val="accent2"/>
              </a:buClr>
              <a:buFont typeface="Arial"/>
              <a:buChar char="•"/>
            </a:pPr>
            <a:r>
              <a:rPr lang="en-GB" sz="1600" b="0" dirty="0">
                <a:solidFill>
                  <a:srgbClr val="000000"/>
                </a:solidFill>
                <a:latin typeface="Verdana"/>
                <a:cs typeface="Verdana"/>
              </a:rPr>
              <a:t>Promote disaggregated indicators (regions, gender or population group)</a:t>
            </a:r>
          </a:p>
          <a:p>
            <a:pPr marL="519113" lvl="1" indent="-342900">
              <a:spcBef>
                <a:spcPts val="600"/>
              </a:spcBef>
              <a:spcAft>
                <a:spcPts val="600"/>
              </a:spcAft>
              <a:buClr>
                <a:schemeClr val="accent2"/>
              </a:buClr>
              <a:buFont typeface="Wingdings" charset="2"/>
              <a:buChar char="Ø"/>
            </a:pPr>
            <a:r>
              <a:rPr lang="en-US" sz="1600" b="0" dirty="0">
                <a:solidFill>
                  <a:srgbClr val="000000"/>
                </a:solidFill>
                <a:latin typeface="Verdana"/>
                <a:cs typeface="Verdana"/>
              </a:rPr>
              <a:t>Selection of indicators/benchmarks is an important part of the policy dialogue and may sometimes require strong negotiations with the EU</a:t>
            </a:r>
          </a:p>
          <a:p>
            <a:r>
              <a:rPr lang="en-GB" dirty="0"/>
              <a:t>SMART = </a:t>
            </a:r>
          </a:p>
          <a:p>
            <a:r>
              <a:rPr lang="nl-NL" b="1" dirty="0" err="1"/>
              <a:t>S</a:t>
            </a:r>
            <a:r>
              <a:rPr lang="nl-NL" dirty="0" err="1"/>
              <a:t>pecific</a:t>
            </a:r>
            <a:r>
              <a:rPr lang="nl-NL" dirty="0"/>
              <a:t> </a:t>
            </a:r>
            <a:r>
              <a:rPr lang="nl-NL" b="1" dirty="0" err="1"/>
              <a:t>M</a:t>
            </a:r>
            <a:r>
              <a:rPr lang="nl-NL" dirty="0" err="1"/>
              <a:t>easurable</a:t>
            </a:r>
            <a:r>
              <a:rPr lang="nl-NL" dirty="0"/>
              <a:t>, </a:t>
            </a:r>
            <a:r>
              <a:rPr lang="nl-NL" b="1" dirty="0" err="1"/>
              <a:t>A</a:t>
            </a:r>
            <a:r>
              <a:rPr lang="nl-NL" dirty="0" err="1"/>
              <a:t>cceptable</a:t>
            </a:r>
            <a:r>
              <a:rPr lang="nl-NL" dirty="0"/>
              <a:t> (</a:t>
            </a:r>
            <a:r>
              <a:rPr lang="nl-NL" dirty="0" err="1"/>
              <a:t>to</a:t>
            </a:r>
            <a:r>
              <a:rPr lang="nl-NL" dirty="0"/>
              <a:t> </a:t>
            </a:r>
            <a:r>
              <a:rPr lang="nl-NL" dirty="0" err="1"/>
              <a:t>the</a:t>
            </a:r>
            <a:r>
              <a:rPr lang="nl-NL" dirty="0"/>
              <a:t> target </a:t>
            </a:r>
            <a:r>
              <a:rPr lang="nl-NL" dirty="0" err="1"/>
              <a:t>group</a:t>
            </a:r>
            <a:r>
              <a:rPr lang="nl-NL" dirty="0"/>
              <a:t> </a:t>
            </a:r>
            <a:r>
              <a:rPr lang="nl-NL" dirty="0" err="1"/>
              <a:t>and</a:t>
            </a:r>
            <a:r>
              <a:rPr lang="nl-NL" dirty="0"/>
              <a:t> </a:t>
            </a:r>
            <a:r>
              <a:rPr lang="nl-NL" i="1" dirty="0"/>
              <a:t>management,</a:t>
            </a:r>
            <a:r>
              <a:rPr lang="nl-NL" dirty="0"/>
              <a:t> </a:t>
            </a:r>
            <a:r>
              <a:rPr lang="nl-NL" b="1" dirty="0" err="1"/>
              <a:t>R</a:t>
            </a:r>
            <a:r>
              <a:rPr lang="nl-NL" dirty="0" err="1"/>
              <a:t>ealistic</a:t>
            </a:r>
            <a:r>
              <a:rPr lang="nl-NL" dirty="0"/>
              <a:t> (in </a:t>
            </a:r>
            <a:r>
              <a:rPr lang="nl-NL" dirty="0" err="1"/>
              <a:t>relation</a:t>
            </a:r>
            <a:r>
              <a:rPr lang="nl-NL" dirty="0"/>
              <a:t> </a:t>
            </a:r>
            <a:r>
              <a:rPr lang="nl-NL" dirty="0" err="1"/>
              <a:t>to</a:t>
            </a:r>
            <a:r>
              <a:rPr lang="nl-NL" dirty="0"/>
              <a:t> </a:t>
            </a:r>
            <a:r>
              <a:rPr lang="nl-NL" dirty="0" err="1"/>
              <a:t>the</a:t>
            </a:r>
            <a:r>
              <a:rPr lang="nl-NL" dirty="0"/>
              <a:t> </a:t>
            </a:r>
            <a:r>
              <a:rPr lang="nl-NL" dirty="0" err="1"/>
              <a:t>objective</a:t>
            </a:r>
            <a:r>
              <a:rPr lang="nl-NL" dirty="0"/>
              <a:t>), </a:t>
            </a:r>
            <a:r>
              <a:rPr lang="nl-NL" b="1" dirty="0"/>
              <a:t>T</a:t>
            </a:r>
            <a:r>
              <a:rPr lang="nl-NL" dirty="0"/>
              <a:t>ime-</a:t>
            </a:r>
            <a:r>
              <a:rPr lang="nl-NL" dirty="0" err="1"/>
              <a:t>bound</a:t>
            </a:r>
            <a:r>
              <a:rPr lang="nl-NL" dirty="0"/>
              <a:t> </a:t>
            </a:r>
            <a:endParaRPr lang="en-GB" dirty="0"/>
          </a:p>
          <a:p>
            <a:endParaRPr lang="en-GB" dirty="0"/>
          </a:p>
          <a:p>
            <a:r>
              <a:rPr lang="en-GB" dirty="0"/>
              <a:t>CREAM=</a:t>
            </a:r>
          </a:p>
          <a:p>
            <a:r>
              <a:rPr lang="en-US" dirty="0"/>
              <a:t>– Clear (precise and unambiguous)</a:t>
            </a:r>
            <a:br>
              <a:rPr lang="en-US" dirty="0"/>
            </a:br>
            <a:r>
              <a:rPr lang="en-US" dirty="0"/>
              <a:t>– Relevant (appropriate to the subject at hand)</a:t>
            </a:r>
            <a:br>
              <a:rPr lang="en-US" dirty="0"/>
            </a:br>
            <a:r>
              <a:rPr lang="en-US" dirty="0"/>
              <a:t>– Economic (available at reasonable cost)</a:t>
            </a:r>
            <a:br>
              <a:rPr lang="en-US" dirty="0"/>
            </a:br>
            <a:r>
              <a:rPr lang="en-US" dirty="0"/>
              <a:t>– Adequate (able to provide sufficient basis to assess performance)</a:t>
            </a:r>
            <a:br>
              <a:rPr lang="en-US" dirty="0"/>
            </a:br>
            <a:r>
              <a:rPr lang="en-US" dirty="0"/>
              <a:t>– Monitorable (amenable to independent validation).</a:t>
            </a:r>
            <a:br>
              <a:rPr lang="en-US" dirty="0"/>
            </a:br>
            <a:endParaRPr lang="en-GB" dirty="0"/>
          </a:p>
          <a:p>
            <a:r>
              <a:rPr lang="en-GB" dirty="0"/>
              <a:t>RACER = </a:t>
            </a:r>
          </a:p>
          <a:p>
            <a:r>
              <a:rPr lang="en-GB" dirty="0"/>
              <a:t>Relevant–</a:t>
            </a:r>
            <a:r>
              <a:rPr lang="en-GB" dirty="0" err="1"/>
              <a:t>i.e.closely</a:t>
            </a:r>
            <a:r>
              <a:rPr lang="en-GB" dirty="0"/>
              <a:t> linked to the objectives to be reached</a:t>
            </a:r>
          </a:p>
          <a:p>
            <a:r>
              <a:rPr lang="en-GB" dirty="0"/>
              <a:t>Accepted–e.g.by staff and stakeholders</a:t>
            </a:r>
          </a:p>
          <a:p>
            <a:r>
              <a:rPr lang="en-GB" dirty="0"/>
              <a:t>Credible for non-experts, unambiguous and easy to interpret</a:t>
            </a:r>
          </a:p>
          <a:p>
            <a:r>
              <a:rPr lang="en-GB" dirty="0"/>
              <a:t>Easy to monitor (e.g. data collection should be possible at low cost)</a:t>
            </a:r>
          </a:p>
          <a:p>
            <a:r>
              <a:rPr lang="en-GB" dirty="0"/>
              <a:t>Robust–e.g. against manipulation</a:t>
            </a:r>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470969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kern="1200" dirty="0">
                <a:solidFill>
                  <a:schemeClr val="tx1"/>
                </a:solidFill>
                <a:effectLst/>
                <a:latin typeface="Calibri"/>
                <a:ea typeface="ＭＳ Ｐゴシック" charset="0"/>
                <a:cs typeface="Calibri"/>
              </a:rPr>
              <a:t>See section 4.1.1. and the box in</a:t>
            </a:r>
            <a:r>
              <a:rPr lang="en-GB" sz="1000" kern="1200" baseline="0" dirty="0">
                <a:solidFill>
                  <a:schemeClr val="tx1"/>
                </a:solidFill>
                <a:effectLst/>
                <a:latin typeface="Calibri"/>
                <a:ea typeface="ＭＳ Ｐゴシック" charset="0"/>
                <a:cs typeface="Calibri"/>
              </a:rPr>
              <a:t> that section.</a:t>
            </a:r>
            <a:r>
              <a:rPr lang="en-GB" sz="1000" i="0" dirty="0">
                <a:solidFill>
                  <a:schemeClr val="accent6"/>
                </a:solidFill>
                <a:latin typeface="Calibri"/>
                <a:cs typeface="Calibri"/>
                <a:sym typeface="Wingdings"/>
              </a:rPr>
              <a:t>  Is the monitoring framework able to monitor implementation of the policy? </a:t>
            </a:r>
            <a:endParaRPr lang="en-GB" sz="1000" kern="1200" baseline="0" dirty="0">
              <a:solidFill>
                <a:schemeClr val="tx1"/>
              </a:solidFill>
              <a:effectLst/>
              <a:latin typeface="Calibri"/>
              <a:ea typeface="ＭＳ Ｐゴシック" charset="0"/>
              <a:cs typeface="Calibri"/>
            </a:endParaRPr>
          </a:p>
          <a:p>
            <a:r>
              <a:rPr lang="en-GB" sz="1000" kern="1200" dirty="0">
                <a:solidFill>
                  <a:schemeClr val="tx1"/>
                </a:solidFill>
                <a:effectLst/>
                <a:latin typeface="Calibri"/>
                <a:ea typeface="ＭＳ Ｐゴシック" charset="0"/>
                <a:cs typeface="Calibri"/>
              </a:rPr>
              <a:t>The country monitoring framework is important as it is expected to inform the assessment of the public policy eligibility criterion during the contract implementation. Consequently, EU Delegations should appraise whether weaknesses in statistical systems, availability of data and policy analysis significantly undermine the validity of the objectives and targets, as well as monitoring of the policy overall. The country monitoring systems should aim to produce annual progress reports to support informed policy dialogue with stakeholders, to provide information for the national accountability mechanisms, and to feed evidence-based decision making. Development of the progress report should be done to the extent possible in a consultative process. While drawing on these documents to monitor the eligibility to budget support, the Delegations should still express a justified opinion on the validity of their conclusions.</a:t>
            </a:r>
            <a:r>
              <a:rPr lang="en-GB" sz="1000" dirty="0">
                <a:effectLst/>
                <a:latin typeface="Calibri"/>
                <a:cs typeface="Calibri"/>
              </a:rPr>
              <a:t> </a:t>
            </a:r>
            <a:endParaRPr lang="fr-FR" sz="1000" dirty="0">
              <a:latin typeface="Calibri"/>
              <a:cs typeface="Calibri"/>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2072998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Policy Dialogue </a:t>
            </a:r>
          </a:p>
          <a:p>
            <a:r>
              <a:rPr lang="fr-FR" dirty="0" err="1"/>
              <a:t>Technical</a:t>
            </a:r>
            <a:r>
              <a:rPr lang="fr-FR" dirty="0"/>
              <a:t> Assistance </a:t>
            </a:r>
            <a:r>
              <a:rPr lang="fr-FR" b="1" dirty="0" err="1"/>
              <a:t>sed</a:t>
            </a:r>
            <a:r>
              <a:rPr lang="fr-FR" b="1" dirty="0"/>
              <a:t> on </a:t>
            </a:r>
            <a:r>
              <a:rPr lang="fr-FR" b="1" dirty="0" err="1"/>
              <a:t>conditionality</a:t>
            </a:r>
            <a:r>
              <a:rPr lang="fr-FR" b="1" dirty="0"/>
              <a:t> </a:t>
            </a:r>
            <a:endParaRPr lang="fr-FR" dirty="0"/>
          </a:p>
          <a:p>
            <a:r>
              <a:rPr lang="fr-FR" dirty="0">
                <a:latin typeface="Wingdings"/>
              </a:rPr>
              <a:t></a:t>
            </a:r>
            <a:r>
              <a:rPr lang="fr-FR" b="1" dirty="0"/>
              <a:t>Policy dialogue and performance </a:t>
            </a:r>
            <a:r>
              <a:rPr lang="fr-FR" b="1" dirty="0" err="1"/>
              <a:t>indicators</a:t>
            </a:r>
            <a:r>
              <a:rPr lang="fr-FR" b="1" dirty="0"/>
              <a:t> </a:t>
            </a:r>
            <a:endParaRPr lang="fr-FR" dirty="0"/>
          </a:p>
          <a:p>
            <a:r>
              <a:rPr lang="fr-FR" dirty="0">
                <a:latin typeface="Wingdings"/>
              </a:rPr>
              <a:t></a:t>
            </a:r>
            <a:r>
              <a:rPr lang="fr-FR" b="1" dirty="0" err="1"/>
              <a:t>Capacity</a:t>
            </a:r>
            <a:r>
              <a:rPr lang="fr-FR" b="1" dirty="0"/>
              <a:t> building </a:t>
            </a:r>
            <a:r>
              <a:rPr lang="fr-FR" b="1" dirty="0" err="1"/>
              <a:t>activities</a:t>
            </a:r>
            <a:endParaRPr lang="fr-FR" dirty="0"/>
          </a:p>
          <a:p>
            <a:r>
              <a:rPr lang="fr-FR" b="1" dirty="0" err="1"/>
              <a:t>Improved</a:t>
            </a:r>
            <a:r>
              <a:rPr lang="fr-FR" b="1" dirty="0"/>
              <a:t> relations </a:t>
            </a:r>
            <a:r>
              <a:rPr lang="fr-FR" b="1" dirty="0" err="1"/>
              <a:t>between</a:t>
            </a:r>
            <a:r>
              <a:rPr lang="fr-FR" b="1" dirty="0"/>
              <a:t> </a:t>
            </a:r>
            <a:r>
              <a:rPr lang="fr-FR" b="1" dirty="0" err="1"/>
              <a:t>aid</a:t>
            </a:r>
            <a:r>
              <a:rPr lang="fr-FR" b="1" dirty="0"/>
              <a:t> and national budget and </a:t>
            </a:r>
            <a:r>
              <a:rPr lang="fr-FR" b="1" dirty="0" err="1"/>
              <a:t>policy</a:t>
            </a:r>
            <a:r>
              <a:rPr lang="fr-FR" b="1" dirty="0"/>
              <a:t> </a:t>
            </a:r>
            <a:r>
              <a:rPr lang="fr-FR" b="1" dirty="0" err="1"/>
              <a:t>processes</a:t>
            </a:r>
            <a:r>
              <a:rPr lang="fr-FR" b="1" dirty="0"/>
              <a:t>: </a:t>
            </a:r>
            <a:endParaRPr lang="fr-FR" dirty="0"/>
          </a:p>
          <a:p>
            <a:r>
              <a:rPr lang="fr-FR" dirty="0">
                <a:latin typeface="Wingdings"/>
              </a:rPr>
              <a:t> ?</a:t>
            </a:r>
            <a:r>
              <a:rPr lang="fr-FR" b="1" dirty="0"/>
              <a:t>More </a:t>
            </a:r>
            <a:r>
              <a:rPr lang="fr-FR" b="1" dirty="0" err="1"/>
              <a:t>aid</a:t>
            </a:r>
            <a:r>
              <a:rPr lang="fr-FR" b="1" dirty="0"/>
              <a:t> </a:t>
            </a:r>
            <a:r>
              <a:rPr lang="fr-FR" b="1" dirty="0" err="1"/>
              <a:t>channelled</a:t>
            </a:r>
            <a:r>
              <a:rPr lang="fr-FR" b="1" dirty="0"/>
              <a:t> via the national budget </a:t>
            </a:r>
            <a:endParaRPr lang="fr-FR" dirty="0"/>
          </a:p>
          <a:p>
            <a:r>
              <a:rPr lang="fr-FR" dirty="0">
                <a:latin typeface="Wingdings"/>
              </a:rPr>
              <a:t> ?</a:t>
            </a:r>
            <a:r>
              <a:rPr lang="fr-FR" b="1" dirty="0"/>
              <a:t>More </a:t>
            </a:r>
            <a:r>
              <a:rPr lang="fr-FR" b="1" dirty="0" err="1"/>
              <a:t>aid</a:t>
            </a:r>
            <a:r>
              <a:rPr lang="fr-FR" b="1" dirty="0"/>
              <a:t> un-</a:t>
            </a:r>
            <a:r>
              <a:rPr lang="fr-FR" b="1" dirty="0" err="1"/>
              <a:t>earmarked</a:t>
            </a:r>
            <a:r>
              <a:rPr lang="fr-FR" b="1" dirty="0"/>
              <a:t> and </a:t>
            </a:r>
            <a:r>
              <a:rPr lang="fr-FR" b="1" dirty="0" err="1"/>
              <a:t>using</a:t>
            </a:r>
            <a:r>
              <a:rPr lang="fr-FR" b="1" dirty="0"/>
              <a:t> </a:t>
            </a:r>
            <a:r>
              <a:rPr lang="fr-FR" b="1" dirty="0" err="1"/>
              <a:t>gov</a:t>
            </a:r>
            <a:r>
              <a:rPr lang="fr-FR" b="1" dirty="0"/>
              <a:t> </a:t>
            </a:r>
            <a:r>
              <a:rPr lang="fr-FR" b="1" dirty="0" err="1"/>
              <a:t>procedures</a:t>
            </a:r>
            <a:r>
              <a:rPr lang="fr-FR" b="1" dirty="0"/>
              <a:t> </a:t>
            </a:r>
            <a:endParaRPr lang="fr-FR" dirty="0"/>
          </a:p>
          <a:p>
            <a:r>
              <a:rPr lang="fr-FR" dirty="0">
                <a:latin typeface="Wingdings"/>
              </a:rPr>
              <a:t> ?</a:t>
            </a:r>
            <a:r>
              <a:rPr lang="fr-FR" b="1" dirty="0" err="1"/>
              <a:t>Increased</a:t>
            </a:r>
            <a:r>
              <a:rPr lang="fr-FR" b="1" dirty="0"/>
              <a:t> </a:t>
            </a:r>
            <a:r>
              <a:rPr lang="fr-FR" b="1" dirty="0" err="1"/>
              <a:t>predictability</a:t>
            </a:r>
            <a:r>
              <a:rPr lang="fr-FR" b="1" dirty="0"/>
              <a:t> of </a:t>
            </a:r>
            <a:r>
              <a:rPr lang="fr-FR" b="1" dirty="0" err="1"/>
              <a:t>disbursements</a:t>
            </a:r>
            <a:r>
              <a:rPr lang="fr-FR" b="1" dirty="0"/>
              <a:t> </a:t>
            </a:r>
            <a:endParaRPr lang="fr-FR" dirty="0"/>
          </a:p>
          <a:p>
            <a:r>
              <a:rPr lang="fr-FR" dirty="0">
                <a:latin typeface="Wingdings"/>
              </a:rPr>
              <a:t> ?</a:t>
            </a:r>
            <a:r>
              <a:rPr lang="fr-FR" b="1" dirty="0"/>
              <a:t>More </a:t>
            </a:r>
            <a:r>
              <a:rPr lang="fr-FR" b="1" dirty="0" err="1"/>
              <a:t>meaningful</a:t>
            </a:r>
            <a:r>
              <a:rPr lang="fr-FR" b="1" dirty="0"/>
              <a:t> </a:t>
            </a:r>
            <a:r>
              <a:rPr lang="fr-FR" b="1" dirty="0" err="1"/>
              <a:t>policy</a:t>
            </a:r>
            <a:r>
              <a:rPr lang="fr-FR" b="1" dirty="0"/>
              <a:t> dialogues </a:t>
            </a:r>
            <a:endParaRPr lang="fr-FR" dirty="0"/>
          </a:p>
          <a:p>
            <a:r>
              <a:rPr lang="fr-FR" dirty="0">
                <a:latin typeface="Wingdings"/>
              </a:rPr>
              <a:t> ?</a:t>
            </a:r>
            <a:r>
              <a:rPr lang="fr-FR" b="1" dirty="0" err="1"/>
              <a:t>Foreign</a:t>
            </a:r>
            <a:r>
              <a:rPr lang="fr-FR" b="1" dirty="0"/>
              <a:t> </a:t>
            </a:r>
            <a:r>
              <a:rPr lang="fr-FR" b="1" dirty="0" err="1"/>
              <a:t>aid</a:t>
            </a:r>
            <a:r>
              <a:rPr lang="fr-FR" b="1" dirty="0"/>
              <a:t> more </a:t>
            </a:r>
            <a:r>
              <a:rPr lang="fr-FR" b="1" dirty="0" err="1"/>
              <a:t>strongly</a:t>
            </a:r>
            <a:r>
              <a:rPr lang="fr-FR" b="1" dirty="0"/>
              <a:t> </a:t>
            </a:r>
            <a:r>
              <a:rPr lang="fr-FR" b="1" dirty="0" err="1"/>
              <a:t>harmonised</a:t>
            </a:r>
            <a:r>
              <a:rPr lang="fr-FR" b="1" dirty="0"/>
              <a:t> </a:t>
            </a:r>
            <a:endParaRPr lang="fr-FR" dirty="0"/>
          </a:p>
          <a:p>
            <a:r>
              <a:rPr lang="fr-FR" dirty="0">
                <a:latin typeface="Wingdings"/>
              </a:rPr>
              <a:t> ?</a:t>
            </a:r>
            <a:r>
              <a:rPr lang="fr-FR" b="1" dirty="0" err="1"/>
              <a:t>Reduced</a:t>
            </a:r>
            <a:r>
              <a:rPr lang="fr-FR" b="1" dirty="0"/>
              <a:t> transaction </a:t>
            </a:r>
            <a:r>
              <a:rPr lang="fr-FR" b="1" dirty="0" err="1"/>
              <a:t>costs</a:t>
            </a:r>
            <a:r>
              <a:rPr lang="fr-FR" b="1" dirty="0"/>
              <a:t> </a:t>
            </a:r>
            <a:endParaRPr lang="fr-FR" dirty="0"/>
          </a:p>
          <a:p>
            <a:r>
              <a:rPr lang="en-GB" sz="1000" kern="1200" baseline="0" dirty="0">
                <a:solidFill>
                  <a:schemeClr val="tx1"/>
                </a:solidFill>
                <a:latin typeface="Arial" pitchFamily="34" charset="0"/>
                <a:ea typeface="+mn-ea"/>
                <a:cs typeface="+mn-cs"/>
              </a:rPr>
              <a:t>Level 3: </a:t>
            </a:r>
            <a:endParaRPr lang="fr-FR" dirty="0"/>
          </a:p>
          <a:p>
            <a:r>
              <a:rPr lang="fr-FR" b="1" dirty="0"/>
              <a:t>Positive changes at the </a:t>
            </a:r>
            <a:r>
              <a:rPr lang="fr-FR" b="1" dirty="0" err="1"/>
              <a:t>level</a:t>
            </a:r>
            <a:r>
              <a:rPr lang="fr-FR" b="1" dirty="0"/>
              <a:t> of the </a:t>
            </a:r>
            <a:r>
              <a:rPr lang="fr-FR" b="1" dirty="0" err="1"/>
              <a:t>recipient</a:t>
            </a:r>
            <a:r>
              <a:rPr lang="fr-FR" b="1" dirty="0"/>
              <a:t> </a:t>
            </a:r>
            <a:r>
              <a:rPr lang="fr-FR" b="1" dirty="0" err="1"/>
              <a:t>Government</a:t>
            </a:r>
            <a:r>
              <a:rPr lang="fr-FR" b="1" dirty="0"/>
              <a:t> as regards: </a:t>
            </a:r>
            <a:endParaRPr lang="fr-FR" dirty="0"/>
          </a:p>
          <a:p>
            <a:r>
              <a:rPr lang="fr-FR" dirty="0">
                <a:latin typeface="Wingdings"/>
              </a:rPr>
              <a:t></a:t>
            </a:r>
            <a:r>
              <a:rPr lang="fr-FR" b="1" dirty="0" err="1"/>
              <a:t>Improved</a:t>
            </a:r>
            <a:r>
              <a:rPr lang="fr-FR" b="1" dirty="0"/>
              <a:t> </a:t>
            </a:r>
            <a:r>
              <a:rPr lang="fr-FR" b="1" dirty="0" err="1"/>
              <a:t>macro-economic</a:t>
            </a:r>
            <a:r>
              <a:rPr lang="fr-FR" b="1" dirty="0"/>
              <a:t> and budget management </a:t>
            </a:r>
            <a:endParaRPr lang="fr-FR" dirty="0"/>
          </a:p>
          <a:p>
            <a:r>
              <a:rPr lang="fr-FR" dirty="0">
                <a:latin typeface="Wingdings"/>
              </a:rPr>
              <a:t></a:t>
            </a:r>
            <a:r>
              <a:rPr lang="fr-FR" b="1" dirty="0" err="1"/>
              <a:t>Increased</a:t>
            </a:r>
            <a:r>
              <a:rPr lang="fr-FR" b="1" dirty="0"/>
              <a:t> </a:t>
            </a:r>
            <a:r>
              <a:rPr lang="fr-FR" b="1" dirty="0" err="1"/>
              <a:t>quantity</a:t>
            </a:r>
            <a:r>
              <a:rPr lang="fr-FR" b="1" dirty="0"/>
              <a:t> and </a:t>
            </a:r>
            <a:r>
              <a:rPr lang="fr-FR" b="1" dirty="0" err="1"/>
              <a:t>quality</a:t>
            </a:r>
            <a:r>
              <a:rPr lang="fr-FR" b="1" dirty="0"/>
              <a:t> of </a:t>
            </a:r>
            <a:r>
              <a:rPr lang="fr-FR" b="1" dirty="0" err="1"/>
              <a:t>goods</a:t>
            </a:r>
            <a:r>
              <a:rPr lang="fr-FR" b="1" dirty="0"/>
              <a:t> and services </a:t>
            </a:r>
            <a:endParaRPr lang="fr-FR" dirty="0"/>
          </a:p>
          <a:p>
            <a:r>
              <a:rPr lang="fr-FR" dirty="0">
                <a:latin typeface="Wingdings"/>
              </a:rPr>
              <a:t></a:t>
            </a:r>
            <a:r>
              <a:rPr lang="fr-FR" b="1" dirty="0" err="1"/>
              <a:t>Strengthened</a:t>
            </a:r>
            <a:r>
              <a:rPr lang="fr-FR" b="1" dirty="0"/>
              <a:t> PFM (incl. </a:t>
            </a:r>
            <a:r>
              <a:rPr lang="fr-FR" b="1" dirty="0" err="1"/>
              <a:t>procurement</a:t>
            </a:r>
            <a:r>
              <a:rPr lang="fr-FR" b="1" dirty="0"/>
              <a:t> </a:t>
            </a:r>
            <a:r>
              <a:rPr lang="fr-FR" b="1" dirty="0" err="1"/>
              <a:t>systems</a:t>
            </a:r>
            <a:r>
              <a:rPr lang="fr-FR" b="1" dirty="0"/>
              <a:t>) </a:t>
            </a:r>
            <a:endParaRPr lang="fr-FR" dirty="0"/>
          </a:p>
          <a:p>
            <a:r>
              <a:rPr lang="fr-FR" dirty="0">
                <a:latin typeface="Wingdings"/>
              </a:rPr>
              <a:t></a:t>
            </a:r>
            <a:r>
              <a:rPr lang="fr-FR" b="1" dirty="0" err="1"/>
              <a:t>Improved</a:t>
            </a:r>
            <a:r>
              <a:rPr lang="fr-FR" b="1" dirty="0"/>
              <a:t> public </a:t>
            </a:r>
            <a:r>
              <a:rPr lang="fr-FR" b="1" dirty="0" err="1"/>
              <a:t>policy</a:t>
            </a:r>
            <a:r>
              <a:rPr lang="fr-FR" b="1" dirty="0"/>
              <a:t> formulation and </a:t>
            </a:r>
            <a:r>
              <a:rPr lang="fr-FR" b="1" dirty="0" err="1"/>
              <a:t>execution</a:t>
            </a:r>
            <a:r>
              <a:rPr lang="fr-FR" b="1" dirty="0"/>
              <a:t> </a:t>
            </a:r>
            <a:endParaRPr lang="fr-FR" dirty="0"/>
          </a:p>
          <a:p>
            <a:r>
              <a:rPr lang="fr-FR" dirty="0">
                <a:latin typeface="Wingdings"/>
              </a:rPr>
              <a:t></a:t>
            </a:r>
            <a:r>
              <a:rPr lang="fr-FR" b="1" dirty="0" err="1"/>
              <a:t>Other</a:t>
            </a:r>
            <a:r>
              <a:rPr lang="fr-FR" b="1" dirty="0"/>
              <a:t> </a:t>
            </a:r>
            <a:r>
              <a:rPr lang="fr-FR" b="1" dirty="0" err="1"/>
              <a:t>strengthened</a:t>
            </a:r>
            <a:r>
              <a:rPr lang="fr-FR" b="1" dirty="0"/>
              <a:t> </a:t>
            </a:r>
            <a:r>
              <a:rPr lang="fr-FR" b="1" dirty="0" err="1"/>
              <a:t>governance</a:t>
            </a:r>
            <a:r>
              <a:rPr lang="fr-FR" b="1" dirty="0"/>
              <a:t> </a:t>
            </a:r>
            <a:endParaRPr lang="fr-FR" dirty="0"/>
          </a:p>
          <a:p>
            <a:r>
              <a:rPr lang="fr-FR" dirty="0">
                <a:latin typeface="Wingdings"/>
              </a:rPr>
              <a:t></a:t>
            </a:r>
            <a:r>
              <a:rPr lang="fr-FR" b="1" dirty="0" err="1"/>
              <a:t>Strengthened</a:t>
            </a:r>
            <a:r>
              <a:rPr lang="fr-FR" b="1" dirty="0"/>
              <a:t> public </a:t>
            </a:r>
            <a:r>
              <a:rPr lang="fr-FR" b="1" dirty="0" err="1"/>
              <a:t>sector</a:t>
            </a:r>
            <a:r>
              <a:rPr lang="fr-FR" b="1" dirty="0"/>
              <a:t> institutions </a:t>
            </a:r>
            <a:endParaRPr lang="fr-FR" dirty="0"/>
          </a:p>
          <a:p>
            <a:r>
              <a:rPr lang="fr-FR" dirty="0">
                <a:latin typeface="Wingdings"/>
              </a:rPr>
              <a:t></a:t>
            </a:r>
            <a:r>
              <a:rPr lang="fr-FR" b="1" dirty="0" err="1"/>
              <a:t>Strengthened</a:t>
            </a:r>
            <a:r>
              <a:rPr lang="fr-FR" b="1" dirty="0"/>
              <a:t> links </a:t>
            </a:r>
            <a:r>
              <a:rPr lang="fr-FR" b="1" dirty="0" err="1"/>
              <a:t>between</a:t>
            </a:r>
            <a:r>
              <a:rPr lang="fr-FR" b="1" dirty="0"/>
              <a:t> </a:t>
            </a:r>
            <a:r>
              <a:rPr lang="fr-FR" b="1" dirty="0" err="1"/>
              <a:t>Government</a:t>
            </a:r>
            <a:r>
              <a:rPr lang="fr-FR" b="1" dirty="0"/>
              <a:t> and </a:t>
            </a:r>
            <a:r>
              <a:rPr lang="fr-FR" b="1" dirty="0" err="1"/>
              <a:t>oversight</a:t>
            </a:r>
            <a:r>
              <a:rPr lang="fr-FR" b="1" dirty="0"/>
              <a:t> bodies </a:t>
            </a:r>
          </a:p>
          <a:p>
            <a:r>
              <a:rPr lang="fr-FR" b="1" dirty="0" err="1"/>
              <a:t>Level</a:t>
            </a:r>
            <a:r>
              <a:rPr lang="fr-FR" b="1" dirty="0"/>
              <a:t> 4: </a:t>
            </a:r>
            <a:endParaRPr lang="fr-FR" dirty="0"/>
          </a:p>
          <a:p>
            <a:r>
              <a:rPr lang="fr-FR" b="1" dirty="0"/>
              <a:t>Positive </a:t>
            </a:r>
            <a:r>
              <a:rPr lang="fr-FR" b="1" dirty="0" err="1"/>
              <a:t>responses</a:t>
            </a:r>
            <a:r>
              <a:rPr lang="fr-FR" b="1" dirty="0"/>
              <a:t> by the </a:t>
            </a:r>
            <a:r>
              <a:rPr lang="fr-FR" b="1" dirty="0" err="1"/>
              <a:t>beneficiaries</a:t>
            </a:r>
            <a:r>
              <a:rPr lang="fr-FR" b="1" dirty="0"/>
              <a:t>: </a:t>
            </a:r>
            <a:r>
              <a:rPr lang="fr-FR" b="1" dirty="0" err="1"/>
              <a:t>users</a:t>
            </a:r>
            <a:r>
              <a:rPr lang="fr-FR" b="1" dirty="0"/>
              <a:t> of public services and </a:t>
            </a:r>
            <a:r>
              <a:rPr lang="fr-FR" b="1" dirty="0" err="1"/>
              <a:t>economic</a:t>
            </a:r>
            <a:r>
              <a:rPr lang="fr-FR" b="1" dirty="0"/>
              <a:t> </a:t>
            </a:r>
            <a:r>
              <a:rPr lang="fr-FR" b="1" dirty="0" err="1"/>
              <a:t>actors</a:t>
            </a:r>
            <a:r>
              <a:rPr lang="fr-FR" b="1" dirty="0"/>
              <a:t>: </a:t>
            </a:r>
            <a:endParaRPr lang="fr-FR" dirty="0"/>
          </a:p>
          <a:p>
            <a:r>
              <a:rPr lang="fr-FR" dirty="0">
                <a:latin typeface="Wingdings"/>
              </a:rPr>
              <a:t></a:t>
            </a:r>
            <a:r>
              <a:rPr lang="fr-FR" b="1" dirty="0" err="1"/>
              <a:t>Increased</a:t>
            </a:r>
            <a:r>
              <a:rPr lang="fr-FR" b="1" dirty="0"/>
              <a:t> use of public </a:t>
            </a:r>
            <a:r>
              <a:rPr lang="fr-FR" b="1" dirty="0" err="1"/>
              <a:t>goods</a:t>
            </a:r>
            <a:r>
              <a:rPr lang="fr-FR" b="1" dirty="0"/>
              <a:t> and services and </a:t>
            </a:r>
            <a:r>
              <a:rPr lang="fr-FR" b="1" dirty="0" err="1"/>
              <a:t>enhanced</a:t>
            </a:r>
            <a:r>
              <a:rPr lang="fr-FR" b="1" dirty="0"/>
              <a:t> </a:t>
            </a:r>
            <a:r>
              <a:rPr lang="fr-FR" b="1" dirty="0" err="1"/>
              <a:t>resulting</a:t>
            </a:r>
            <a:r>
              <a:rPr lang="fr-FR" b="1" dirty="0"/>
              <a:t> </a:t>
            </a:r>
            <a:r>
              <a:rPr lang="fr-FR" b="1" dirty="0" err="1"/>
              <a:t>benefits</a:t>
            </a:r>
            <a:r>
              <a:rPr lang="fr-FR" b="1" dirty="0"/>
              <a:t> </a:t>
            </a:r>
            <a:endParaRPr lang="fr-FR" dirty="0"/>
          </a:p>
          <a:p>
            <a:r>
              <a:rPr lang="fr-FR" dirty="0">
                <a:latin typeface="Wingdings"/>
              </a:rPr>
              <a:t> ?</a:t>
            </a:r>
            <a:r>
              <a:rPr lang="fr-FR" b="1" dirty="0" err="1"/>
              <a:t>Increased</a:t>
            </a:r>
            <a:r>
              <a:rPr lang="fr-FR" b="1" dirty="0"/>
              <a:t> business confidence and </a:t>
            </a:r>
            <a:r>
              <a:rPr lang="fr-FR" b="1" dirty="0" err="1"/>
              <a:t>private</a:t>
            </a:r>
            <a:r>
              <a:rPr lang="fr-FR" b="1" dirty="0"/>
              <a:t> </a:t>
            </a:r>
            <a:r>
              <a:rPr lang="fr-FR" b="1" dirty="0" err="1"/>
              <a:t>sector</a:t>
            </a:r>
            <a:r>
              <a:rPr lang="fr-FR" b="1" dirty="0"/>
              <a:t> </a:t>
            </a:r>
            <a:r>
              <a:rPr lang="fr-FR" b="1" dirty="0" err="1"/>
              <a:t>investment</a:t>
            </a:r>
            <a:r>
              <a:rPr lang="fr-FR" b="1" dirty="0"/>
              <a:t> and production. </a:t>
            </a:r>
            <a:endParaRPr lang="fr-FR" dirty="0"/>
          </a:p>
          <a:p>
            <a:r>
              <a:rPr lang="fr-FR" dirty="0">
                <a:latin typeface="Wingdings"/>
              </a:rPr>
              <a:t> ?</a:t>
            </a:r>
            <a:r>
              <a:rPr lang="fr-FR" b="1" dirty="0" err="1"/>
              <a:t>Improved</a:t>
            </a:r>
            <a:r>
              <a:rPr lang="fr-FR" b="1" dirty="0"/>
              <a:t> </a:t>
            </a:r>
            <a:r>
              <a:rPr lang="fr-FR" b="1" dirty="0" err="1"/>
              <a:t>competiveness</a:t>
            </a:r>
            <a:r>
              <a:rPr lang="fr-FR" b="1" dirty="0"/>
              <a:t> of the </a:t>
            </a:r>
            <a:r>
              <a:rPr lang="fr-FR" b="1" dirty="0" err="1"/>
              <a:t>economy</a:t>
            </a:r>
            <a:r>
              <a:rPr lang="fr-FR" b="1" dirty="0"/>
              <a:t> </a:t>
            </a:r>
            <a:endParaRPr lang="fr-FR" dirty="0"/>
          </a:p>
          <a:p>
            <a:pPr marL="174039" indent="-174039">
              <a:buFont typeface="Wingdings" charset="0"/>
              <a:buChar char="§"/>
            </a:pPr>
            <a:r>
              <a:rPr lang="fr-FR" dirty="0">
                <a:latin typeface="Wingdings"/>
              </a:rPr>
              <a:t>?</a:t>
            </a:r>
            <a:r>
              <a:rPr lang="fr-FR" b="1" dirty="0" err="1"/>
              <a:t>Improved</a:t>
            </a:r>
            <a:r>
              <a:rPr lang="fr-FR" b="1" dirty="0"/>
              <a:t> confidence of the population in the performance of the </a:t>
            </a:r>
            <a:r>
              <a:rPr lang="fr-FR" b="1" dirty="0" err="1"/>
              <a:t>Government</a:t>
            </a:r>
            <a:r>
              <a:rPr lang="fr-FR" b="1" dirty="0"/>
              <a:t> as regards </a:t>
            </a:r>
            <a:r>
              <a:rPr lang="fr-FR" b="1" dirty="0" err="1"/>
              <a:t>governance</a:t>
            </a:r>
            <a:r>
              <a:rPr lang="fr-FR" b="1" dirty="0"/>
              <a:t>, PFM and service </a:t>
            </a:r>
            <a:r>
              <a:rPr lang="fr-FR" b="1" dirty="0" err="1"/>
              <a:t>delivery</a:t>
            </a:r>
            <a:r>
              <a:rPr lang="fr-FR" b="1" dirty="0"/>
              <a:t>. </a:t>
            </a:r>
          </a:p>
          <a:p>
            <a:r>
              <a:rPr lang="fr-FR" b="1" dirty="0" err="1"/>
              <a:t>Level</a:t>
            </a:r>
            <a:r>
              <a:rPr lang="fr-FR" b="1" dirty="0"/>
              <a:t> 5: </a:t>
            </a:r>
            <a:endParaRPr lang="fr-FR" dirty="0"/>
          </a:p>
          <a:p>
            <a:endParaRPr lang="fr-FR" dirty="0"/>
          </a:p>
          <a:p>
            <a:r>
              <a:rPr lang="fr-FR" b="1" dirty="0" err="1"/>
              <a:t>Enhanced</a:t>
            </a:r>
            <a:r>
              <a:rPr lang="fr-FR" b="1" dirty="0"/>
              <a:t> </a:t>
            </a:r>
            <a:r>
              <a:rPr lang="fr-FR" b="1" dirty="0" err="1"/>
              <a:t>sustainable</a:t>
            </a:r>
            <a:r>
              <a:rPr lang="fr-FR" b="1" dirty="0"/>
              <a:t> and inclusive </a:t>
            </a:r>
            <a:r>
              <a:rPr lang="fr-FR" b="1" dirty="0" err="1"/>
              <a:t>economic</a:t>
            </a:r>
            <a:r>
              <a:rPr lang="fr-FR" b="1" dirty="0"/>
              <a:t> </a:t>
            </a:r>
            <a:r>
              <a:rPr lang="fr-FR" b="1" dirty="0" err="1"/>
              <a:t>growth</a:t>
            </a:r>
            <a:r>
              <a:rPr lang="fr-FR" b="1" dirty="0"/>
              <a:t> </a:t>
            </a:r>
            <a:endParaRPr lang="fr-FR" dirty="0"/>
          </a:p>
          <a:p>
            <a:r>
              <a:rPr lang="fr-FR" dirty="0">
                <a:latin typeface="Wingdings"/>
              </a:rPr>
              <a:t></a:t>
            </a:r>
            <a:r>
              <a:rPr lang="fr-FR" b="1" dirty="0" err="1"/>
              <a:t>Reductions</a:t>
            </a:r>
            <a:r>
              <a:rPr lang="fr-FR" b="1" dirty="0"/>
              <a:t> in </a:t>
            </a:r>
            <a:r>
              <a:rPr lang="fr-FR" b="1" dirty="0" err="1"/>
              <a:t>income</a:t>
            </a:r>
            <a:r>
              <a:rPr lang="fr-FR" b="1" dirty="0"/>
              <a:t> and non-</a:t>
            </a:r>
            <a:r>
              <a:rPr lang="fr-FR" b="1" dirty="0" err="1"/>
              <a:t>income</a:t>
            </a:r>
            <a:r>
              <a:rPr lang="fr-FR" b="1" dirty="0"/>
              <a:t> </a:t>
            </a:r>
            <a:r>
              <a:rPr lang="fr-FR" b="1" dirty="0" err="1"/>
              <a:t>poverty</a:t>
            </a:r>
            <a:r>
              <a:rPr lang="fr-FR" b="1" dirty="0"/>
              <a:t> </a:t>
            </a:r>
            <a:endParaRPr lang="fr-FR" dirty="0"/>
          </a:p>
          <a:p>
            <a:r>
              <a:rPr lang="fr-FR" dirty="0">
                <a:latin typeface="Wingdings"/>
              </a:rPr>
              <a:t></a:t>
            </a:r>
            <a:r>
              <a:rPr lang="fr-FR" b="1" dirty="0" err="1"/>
              <a:t>Empowerment</a:t>
            </a:r>
            <a:r>
              <a:rPr lang="fr-FR" b="1" dirty="0"/>
              <a:t> and social inclusion of </a:t>
            </a:r>
            <a:r>
              <a:rPr lang="fr-FR" b="1" dirty="0" err="1"/>
              <a:t>poor</a:t>
            </a:r>
            <a:r>
              <a:rPr lang="fr-FR" b="1" dirty="0"/>
              <a:t> people and </a:t>
            </a:r>
            <a:r>
              <a:rPr lang="fr-FR" b="1" dirty="0" err="1"/>
              <a:t>disadvantaged</a:t>
            </a:r>
            <a:r>
              <a:rPr lang="fr-FR" b="1" dirty="0"/>
              <a:t> groups </a:t>
            </a:r>
            <a:endParaRPr lang="fr-FR" dirty="0"/>
          </a:p>
          <a:p>
            <a:r>
              <a:rPr lang="fr-FR" dirty="0">
                <a:latin typeface="Wingdings"/>
              </a:rPr>
              <a:t></a:t>
            </a:r>
            <a:r>
              <a:rPr lang="fr-FR" b="1" dirty="0" err="1"/>
              <a:t>Other</a:t>
            </a:r>
            <a:r>
              <a:rPr lang="fr-FR" b="1" dirty="0"/>
              <a:t> issues as </a:t>
            </a:r>
            <a:r>
              <a:rPr lang="fr-FR" b="1" dirty="0" err="1"/>
              <a:t>defined</a:t>
            </a:r>
            <a:r>
              <a:rPr lang="fr-FR" b="1" dirty="0"/>
              <a:t> in the partnership </a:t>
            </a:r>
            <a:r>
              <a:rPr lang="fr-FR" b="1" dirty="0" err="1"/>
              <a:t>frameworks</a:t>
            </a:r>
            <a:r>
              <a:rPr lang="fr-FR" b="1" dirty="0"/>
              <a:t> </a:t>
            </a:r>
            <a:endParaRPr lang="fr-FR" dirty="0"/>
          </a:p>
          <a:p>
            <a:pPr marL="174039" indent="-174039">
              <a:buFont typeface="Wingdings" charset="0"/>
              <a:buChar char="§"/>
            </a:pPr>
            <a:endParaRPr lang="fr-FR" dirty="0"/>
          </a:p>
          <a:p>
            <a:endParaRPr lang="fr-FR" dirty="0"/>
          </a:p>
          <a:p>
            <a:endParaRPr lang="en-GB" sz="1000" kern="1200" baseline="0" dirty="0">
              <a:solidFill>
                <a:schemeClr val="tx1"/>
              </a:solidFill>
              <a:latin typeface="Arial" pitchFamily="34" charset="0"/>
              <a:ea typeface="+mn-ea"/>
              <a:cs typeface="+mn-cs"/>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835190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Tx/>
              <a:buChar char="•"/>
            </a:pPr>
            <a:r>
              <a:rPr lang="en-GB" altLang="en-US" dirty="0"/>
              <a:t>RMF: Risk Management Framework</a:t>
            </a:r>
          </a:p>
          <a:p>
            <a:pPr>
              <a:buFontTx/>
              <a:buChar char="•"/>
            </a:pPr>
            <a:r>
              <a:rPr lang="en-GB" altLang="en-US" dirty="0"/>
              <a:t>Other data collection/analysis: </a:t>
            </a:r>
          </a:p>
          <a:p>
            <a:pPr>
              <a:buFontTx/>
              <a:buChar char="•"/>
            </a:pPr>
            <a:r>
              <a:rPr lang="en-GB" altLang="en-US" dirty="0"/>
              <a:t>- for public policy: PAF (indicators), results of surveys, other review documents</a:t>
            </a:r>
          </a:p>
          <a:p>
            <a:pPr>
              <a:buFontTx/>
              <a:buChar char="•"/>
            </a:pPr>
            <a:endParaRPr lang="en-GB" altLang="en-US" dirty="0"/>
          </a:p>
          <a:p>
            <a:r>
              <a:rPr lang="en-GB" altLang="en-US" dirty="0"/>
              <a:t>Data sources/Surveys  (Examples):</a:t>
            </a:r>
          </a:p>
          <a:p>
            <a:r>
              <a:rPr lang="fr-FR" altLang="en-US" dirty="0" err="1"/>
              <a:t>Household</a:t>
            </a:r>
            <a:r>
              <a:rPr lang="fr-FR" altLang="en-US" dirty="0"/>
              <a:t> </a:t>
            </a:r>
            <a:r>
              <a:rPr lang="fr-FR" altLang="en-US" dirty="0" err="1"/>
              <a:t>surveys</a:t>
            </a:r>
            <a:endParaRPr lang="fr-FR" altLang="en-US" dirty="0"/>
          </a:p>
          <a:p>
            <a:r>
              <a:rPr lang="fr-FR" altLang="en-US" dirty="0"/>
              <a:t>LSMS – Living Standards </a:t>
            </a:r>
            <a:r>
              <a:rPr lang="fr-FR" altLang="en-US" dirty="0" err="1"/>
              <a:t>Measurement</a:t>
            </a:r>
            <a:r>
              <a:rPr lang="fr-FR" altLang="en-US" dirty="0"/>
              <a:t> </a:t>
            </a:r>
            <a:r>
              <a:rPr lang="fr-FR" altLang="en-US" dirty="0" err="1"/>
              <a:t>Study</a:t>
            </a:r>
            <a:r>
              <a:rPr lang="fr-FR" altLang="en-US" dirty="0"/>
              <a:t>.  </a:t>
            </a:r>
          </a:p>
          <a:p>
            <a:r>
              <a:rPr lang="fr-FR" altLang="en-US" sz="1000" dirty="0"/>
              <a:t>It </a:t>
            </a:r>
            <a:r>
              <a:rPr lang="fr-FR" altLang="en-US" sz="1000" dirty="0" err="1"/>
              <a:t>is</a:t>
            </a:r>
            <a:r>
              <a:rPr lang="fr-FR" altLang="en-US" sz="1000" dirty="0"/>
              <a:t> </a:t>
            </a:r>
            <a:r>
              <a:rPr lang="fr-FR" altLang="en-US" sz="1000" dirty="0" err="1"/>
              <a:t>used</a:t>
            </a:r>
            <a:r>
              <a:rPr lang="fr-FR" altLang="en-US" sz="1000" dirty="0"/>
              <a:t> to explore </a:t>
            </a:r>
            <a:r>
              <a:rPr lang="fr-FR" altLang="en-US" sz="1000" dirty="0" err="1"/>
              <a:t>ways</a:t>
            </a:r>
            <a:r>
              <a:rPr lang="fr-FR" altLang="en-US" sz="1000" dirty="0"/>
              <a:t> of </a:t>
            </a:r>
            <a:r>
              <a:rPr lang="fr-FR" altLang="en-US" sz="1000" dirty="0" err="1"/>
              <a:t>improving</a:t>
            </a:r>
            <a:r>
              <a:rPr lang="fr-FR" altLang="en-US" sz="1000" dirty="0"/>
              <a:t> the type and </a:t>
            </a:r>
            <a:r>
              <a:rPr lang="fr-FR" altLang="en-US" sz="1000" dirty="0" err="1"/>
              <a:t>quality</a:t>
            </a:r>
            <a:r>
              <a:rPr lang="fr-FR" altLang="en-US" sz="1000" dirty="0"/>
              <a:t> of </a:t>
            </a:r>
            <a:r>
              <a:rPr lang="fr-FR" altLang="en-US" sz="1000" dirty="0" err="1"/>
              <a:t>household</a:t>
            </a:r>
            <a:r>
              <a:rPr lang="fr-FR" altLang="en-US" sz="1000" dirty="0"/>
              <a:t> data </a:t>
            </a:r>
            <a:r>
              <a:rPr lang="fr-FR" altLang="en-US" sz="1000" dirty="0" err="1"/>
              <a:t>collected</a:t>
            </a:r>
            <a:r>
              <a:rPr lang="fr-FR" altLang="en-US" sz="1000" dirty="0"/>
              <a:t> by </a:t>
            </a:r>
            <a:r>
              <a:rPr lang="fr-FR" altLang="en-US" sz="1000" dirty="0" err="1"/>
              <a:t>statistical</a:t>
            </a:r>
            <a:r>
              <a:rPr lang="fr-FR" altLang="en-US" sz="1000" dirty="0"/>
              <a:t> offices. The goal </a:t>
            </a:r>
            <a:r>
              <a:rPr lang="fr-FR" altLang="en-US" sz="1000" dirty="0" err="1"/>
              <a:t>is</a:t>
            </a:r>
            <a:r>
              <a:rPr lang="fr-FR" altLang="en-US" sz="1000" dirty="0"/>
              <a:t> to </a:t>
            </a:r>
            <a:r>
              <a:rPr lang="fr-FR" altLang="en-US" sz="1000" dirty="0" err="1"/>
              <a:t>foster</a:t>
            </a:r>
            <a:r>
              <a:rPr lang="fr-FR" altLang="en-US" sz="1000" dirty="0"/>
              <a:t> </a:t>
            </a:r>
            <a:r>
              <a:rPr lang="fr-FR" altLang="en-US" sz="1000" dirty="0" err="1"/>
              <a:t>increased</a:t>
            </a:r>
            <a:r>
              <a:rPr lang="fr-FR" altLang="en-US" sz="1000" dirty="0"/>
              <a:t> use of </a:t>
            </a:r>
            <a:r>
              <a:rPr lang="fr-FR" altLang="en-US" sz="1000" dirty="0" err="1"/>
              <a:t>household</a:t>
            </a:r>
            <a:r>
              <a:rPr lang="fr-FR" altLang="en-US" sz="1000" dirty="0"/>
              <a:t> data as a basis for </a:t>
            </a:r>
            <a:r>
              <a:rPr lang="fr-FR" altLang="en-US" sz="1000" dirty="0" err="1"/>
              <a:t>policy</a:t>
            </a:r>
            <a:r>
              <a:rPr lang="fr-FR" altLang="en-US" sz="1000" dirty="0"/>
              <a:t> </a:t>
            </a:r>
            <a:r>
              <a:rPr lang="fr-FR" altLang="en-US" sz="1000" dirty="0" err="1"/>
              <a:t>decisionmaking</a:t>
            </a:r>
            <a:r>
              <a:rPr lang="fr-FR" altLang="en-US" sz="1000" dirty="0"/>
              <a:t>.</a:t>
            </a:r>
            <a:endParaRPr lang="fr-FR" altLang="en-US" dirty="0"/>
          </a:p>
          <a:p>
            <a:endParaRPr lang="fr-FR" altLang="en-US" dirty="0"/>
          </a:p>
          <a:p>
            <a:r>
              <a:rPr lang="fr-FR" altLang="en-US" dirty="0"/>
              <a:t>MIC – Multiple Indicator Cluster Survey</a:t>
            </a:r>
          </a:p>
          <a:p>
            <a:r>
              <a:rPr lang="fr-FR" altLang="en-US" sz="1000" dirty="0"/>
              <a:t>It </a:t>
            </a:r>
            <a:r>
              <a:rPr lang="fr-FR" altLang="en-US" sz="1000" dirty="0" err="1"/>
              <a:t>is</a:t>
            </a:r>
            <a:r>
              <a:rPr lang="fr-FR" altLang="en-US" sz="1000" dirty="0"/>
              <a:t> a </a:t>
            </a:r>
            <a:r>
              <a:rPr lang="fr-FR" altLang="en-US" sz="1000" dirty="0" err="1">
                <a:hlinkClick r:id="rId3"/>
              </a:rPr>
              <a:t>survey</a:t>
            </a:r>
            <a:r>
              <a:rPr lang="fr-FR" altLang="en-US" sz="1000" dirty="0">
                <a:hlinkClick r:id="rId3"/>
              </a:rPr>
              <a:t> program </a:t>
            </a:r>
            <a:r>
              <a:rPr lang="fr-FR" altLang="en-US" sz="1000" dirty="0" err="1">
                <a:hlinkClick r:id="rId3"/>
              </a:rPr>
              <a:t>developed</a:t>
            </a:r>
            <a:r>
              <a:rPr lang="fr-FR" altLang="en-US" sz="1000" dirty="0">
                <a:hlinkClick r:id="rId3"/>
              </a:rPr>
              <a:t> by the </a:t>
            </a:r>
            <a:r>
              <a:rPr lang="fr-FR" altLang="en-US" sz="1000" dirty="0">
                <a:hlinkClick r:id="rId4"/>
              </a:rPr>
              <a:t>United Nations </a:t>
            </a:r>
            <a:r>
              <a:rPr lang="fr-FR" altLang="en-US" sz="1000" dirty="0" err="1">
                <a:hlinkClick r:id="rId4"/>
              </a:rPr>
              <a:t>Children's</a:t>
            </a:r>
            <a:r>
              <a:rPr lang="fr-FR" altLang="en-US" sz="1000" dirty="0">
                <a:hlinkClick r:id="rId4"/>
              </a:rPr>
              <a:t> </a:t>
            </a:r>
            <a:r>
              <a:rPr lang="fr-FR" altLang="en-US" sz="1000" dirty="0" err="1">
                <a:hlinkClick r:id="rId4"/>
              </a:rPr>
              <a:t>Fund</a:t>
            </a:r>
            <a:r>
              <a:rPr lang="fr-FR" altLang="en-US" sz="1000" dirty="0">
                <a:hlinkClick r:id="rId4"/>
              </a:rPr>
              <a:t> to </a:t>
            </a:r>
            <a:r>
              <a:rPr lang="fr-FR" altLang="en-US" sz="1000" dirty="0" err="1">
                <a:hlinkClick r:id="rId4"/>
              </a:rPr>
              <a:t>provide</a:t>
            </a:r>
            <a:r>
              <a:rPr lang="fr-FR" altLang="en-US" sz="1000" dirty="0">
                <a:hlinkClick r:id="rId4"/>
              </a:rPr>
              <a:t> </a:t>
            </a:r>
            <a:r>
              <a:rPr lang="fr-FR" altLang="en-US" sz="1000" dirty="0" err="1">
                <a:hlinkClick r:id="rId4"/>
              </a:rPr>
              <a:t>internationally</a:t>
            </a:r>
            <a:r>
              <a:rPr lang="fr-FR" altLang="en-US" sz="1000" dirty="0">
                <a:hlinkClick r:id="rId4"/>
              </a:rPr>
              <a:t> comparable, </a:t>
            </a:r>
            <a:r>
              <a:rPr lang="fr-FR" altLang="en-US" sz="1000" dirty="0" err="1">
                <a:hlinkClick r:id="rId5"/>
              </a:rPr>
              <a:t>statistically</a:t>
            </a:r>
            <a:r>
              <a:rPr lang="fr-FR" altLang="en-US" sz="1000" dirty="0">
                <a:hlinkClick r:id="rId5"/>
              </a:rPr>
              <a:t> </a:t>
            </a:r>
            <a:r>
              <a:rPr lang="fr-FR" altLang="en-US" sz="1000" dirty="0" err="1">
                <a:hlinkClick r:id="rId5"/>
              </a:rPr>
              <a:t>rigorous</a:t>
            </a:r>
            <a:r>
              <a:rPr lang="fr-FR" altLang="en-US" sz="1000" dirty="0">
                <a:hlinkClick r:id="rId5"/>
              </a:rPr>
              <a:t> data on the situation of </a:t>
            </a:r>
            <a:r>
              <a:rPr lang="fr-FR" altLang="en-US" sz="1000" dirty="0" err="1">
                <a:hlinkClick r:id="rId6"/>
              </a:rPr>
              <a:t>children</a:t>
            </a:r>
            <a:r>
              <a:rPr lang="fr-FR" altLang="en-US" sz="1000" dirty="0">
                <a:hlinkClick r:id="rId6"/>
              </a:rPr>
              <a:t> and </a:t>
            </a:r>
            <a:r>
              <a:rPr lang="fr-FR" altLang="en-US" sz="1000" dirty="0" err="1">
                <a:hlinkClick r:id="rId7"/>
              </a:rPr>
              <a:t>women</a:t>
            </a:r>
            <a:endParaRPr lang="fr-FR" altLang="en-US" dirty="0"/>
          </a:p>
          <a:p>
            <a:endParaRPr lang="fr-FR" altLang="en-US" dirty="0"/>
          </a:p>
          <a:p>
            <a:r>
              <a:rPr lang="fr-FR" altLang="en-US" dirty="0"/>
              <a:t>DHS – </a:t>
            </a:r>
            <a:r>
              <a:rPr lang="fr-FR" altLang="en-US" dirty="0" err="1"/>
              <a:t>Demographic</a:t>
            </a:r>
            <a:r>
              <a:rPr lang="fr-FR" altLang="en-US" dirty="0"/>
              <a:t> and </a:t>
            </a:r>
            <a:r>
              <a:rPr lang="fr-FR" altLang="en-US" dirty="0" err="1"/>
              <a:t>Health</a:t>
            </a:r>
            <a:r>
              <a:rPr lang="fr-FR" altLang="en-US" dirty="0"/>
              <a:t> Survey</a:t>
            </a:r>
          </a:p>
          <a:p>
            <a:endParaRPr lang="fr-FR" altLang="en-US" dirty="0"/>
          </a:p>
          <a:p>
            <a:r>
              <a:rPr lang="fr-FR" altLang="en-US" dirty="0"/>
              <a:t>PISA – Programme for International </a:t>
            </a:r>
            <a:r>
              <a:rPr lang="fr-FR" altLang="en-US" dirty="0" err="1"/>
              <a:t>Student</a:t>
            </a:r>
            <a:r>
              <a:rPr lang="fr-FR" altLang="en-US" dirty="0"/>
              <a:t> </a:t>
            </a:r>
            <a:r>
              <a:rPr lang="fr-FR" altLang="en-US" dirty="0" err="1"/>
              <a:t>Assessment</a:t>
            </a:r>
            <a:endParaRPr lang="fr-FR" altLang="en-US" dirty="0"/>
          </a:p>
          <a:p>
            <a:endParaRPr lang="fr-FR" altLang="en-US" dirty="0"/>
          </a:p>
          <a:p>
            <a:r>
              <a:rPr lang="fr-FR" altLang="en-US" dirty="0"/>
              <a:t>PASEC – Programme d’Analyse des Systèmes Éducatifs.</a:t>
            </a:r>
          </a:p>
          <a:p>
            <a:endParaRPr lang="fr-FR" altLang="en-US" dirty="0"/>
          </a:p>
          <a:p>
            <a:endParaRPr lang="en-GB" altLang="en-US"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828524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Note : BS </a:t>
            </a:r>
            <a:r>
              <a:rPr lang="fr-BE" b="1" dirty="0" err="1"/>
              <a:t>is</a:t>
            </a:r>
            <a:r>
              <a:rPr lang="fr-BE" b="1" dirty="0"/>
              <a:t> not </a:t>
            </a:r>
            <a:r>
              <a:rPr lang="fr-BE" b="1" dirty="0" err="1"/>
              <a:t>monitored</a:t>
            </a:r>
            <a:r>
              <a:rPr lang="fr-BE" b="1" dirty="0"/>
              <a:t> by ROM. That </a:t>
            </a:r>
            <a:r>
              <a:rPr lang="fr-BE" b="1" dirty="0" err="1"/>
              <a:t>was</a:t>
            </a:r>
            <a:r>
              <a:rPr lang="fr-BE" b="1" dirty="0"/>
              <a:t> a pilot, but not </a:t>
            </a:r>
            <a:r>
              <a:rPr lang="fr-BE" b="1" dirty="0" err="1"/>
              <a:t>very</a:t>
            </a:r>
            <a:r>
              <a:rPr lang="fr-BE" b="1" dirty="0"/>
              <a:t> </a:t>
            </a:r>
            <a:r>
              <a:rPr lang="fr-BE" b="1" dirty="0" err="1"/>
              <a:t>successful</a:t>
            </a:r>
            <a:r>
              <a:rPr lang="fr-BE" b="1" dirty="0"/>
              <a:t>, </a:t>
            </a:r>
            <a:r>
              <a:rPr lang="fr-BE" b="1" dirty="0" err="1"/>
              <a:t>so</a:t>
            </a:r>
            <a:r>
              <a:rPr lang="fr-BE" b="1" dirty="0"/>
              <a:t> </a:t>
            </a:r>
            <a:r>
              <a:rPr lang="fr-BE" b="1" dirty="0" err="1"/>
              <a:t>discontinued</a:t>
            </a:r>
            <a:endParaRPr lang="fr-BE" b="1"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1029124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3533248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a:t>M&amp;E are </a:t>
            </a:r>
            <a:r>
              <a:rPr lang="nl-NL" dirty="0" err="1"/>
              <a:t>often</a:t>
            </a:r>
            <a:r>
              <a:rPr lang="nl-NL" dirty="0"/>
              <a:t> </a:t>
            </a:r>
            <a:r>
              <a:rPr lang="nl-NL" dirty="0" err="1"/>
              <a:t>the</a:t>
            </a:r>
            <a:r>
              <a:rPr lang="nl-NL" dirty="0"/>
              <a:t> </a:t>
            </a:r>
            <a:r>
              <a:rPr lang="nl-NL" dirty="0" err="1"/>
              <a:t>weakest</a:t>
            </a:r>
            <a:r>
              <a:rPr lang="nl-NL" dirty="0"/>
              <a:t> </a:t>
            </a:r>
            <a:r>
              <a:rPr lang="nl-NL" dirty="0" err="1"/>
              <a:t>phase</a:t>
            </a:r>
            <a:r>
              <a:rPr lang="nl-NL" dirty="0"/>
              <a:t> of </a:t>
            </a:r>
            <a:r>
              <a:rPr lang="nl-NL" dirty="0" err="1"/>
              <a:t>the</a:t>
            </a:r>
            <a:r>
              <a:rPr lang="nl-NL" dirty="0"/>
              <a:t> policy </a:t>
            </a:r>
            <a:r>
              <a:rPr lang="nl-NL" dirty="0" err="1"/>
              <a:t>cycle</a:t>
            </a:r>
            <a:r>
              <a:rPr lang="nl-NL" dirty="0"/>
              <a:t>. Support </a:t>
            </a:r>
            <a:r>
              <a:rPr lang="nl-NL" dirty="0" err="1"/>
              <a:t>might</a:t>
            </a:r>
            <a:r>
              <a:rPr lang="nl-NL" dirty="0"/>
              <a:t> </a:t>
            </a:r>
            <a:r>
              <a:rPr lang="nl-NL" dirty="0" err="1"/>
              <a:t>be</a:t>
            </a:r>
            <a:r>
              <a:rPr lang="nl-NL" dirty="0"/>
              <a:t> </a:t>
            </a:r>
            <a:r>
              <a:rPr lang="nl-NL" dirty="0" err="1"/>
              <a:t>required</a:t>
            </a:r>
            <a:r>
              <a:rPr lang="nl-NL" dirty="0"/>
              <a:t> </a:t>
            </a:r>
            <a:r>
              <a:rPr lang="nl-NL" dirty="0" err="1"/>
              <a:t>to</a:t>
            </a:r>
            <a:r>
              <a:rPr lang="nl-NL" dirty="0"/>
              <a:t> </a:t>
            </a:r>
            <a:r>
              <a:rPr lang="nl-NL" dirty="0" err="1"/>
              <a:t>improve</a:t>
            </a:r>
            <a:r>
              <a:rPr lang="nl-NL" dirty="0"/>
              <a:t> </a:t>
            </a:r>
            <a:r>
              <a:rPr lang="nl-NL" dirty="0" err="1"/>
              <a:t>the</a:t>
            </a:r>
            <a:r>
              <a:rPr lang="nl-NL" dirty="0"/>
              <a:t> </a:t>
            </a:r>
            <a:r>
              <a:rPr lang="nl-NL" dirty="0" err="1"/>
              <a:t>capacity</a:t>
            </a:r>
            <a:r>
              <a:rPr lang="nl-NL" dirty="0"/>
              <a:t>, </a:t>
            </a:r>
            <a:r>
              <a:rPr lang="nl-NL" dirty="0" err="1"/>
              <a:t>strengthen</a:t>
            </a:r>
            <a:r>
              <a:rPr lang="nl-NL" dirty="0"/>
              <a:t> </a:t>
            </a:r>
            <a:r>
              <a:rPr lang="nl-NL" dirty="0" err="1"/>
              <a:t>the</a:t>
            </a:r>
            <a:r>
              <a:rPr lang="nl-NL" dirty="0"/>
              <a:t> data </a:t>
            </a:r>
            <a:r>
              <a:rPr lang="nl-NL" dirty="0" err="1"/>
              <a:t>collection</a:t>
            </a:r>
            <a:r>
              <a:rPr lang="nl-NL" dirty="0"/>
              <a:t> / </a:t>
            </a:r>
            <a:r>
              <a:rPr lang="nl-NL" dirty="0" err="1"/>
              <a:t>statistical</a:t>
            </a:r>
            <a:r>
              <a:rPr lang="nl-NL" dirty="0"/>
              <a:t> systems. </a:t>
            </a:r>
            <a:r>
              <a:rPr lang="nl-NL" dirty="0" err="1"/>
              <a:t>Could</a:t>
            </a:r>
            <a:r>
              <a:rPr lang="nl-NL" dirty="0"/>
              <a:t> </a:t>
            </a:r>
            <a:r>
              <a:rPr lang="nl-NL" dirty="0" err="1"/>
              <a:t>be</a:t>
            </a:r>
            <a:r>
              <a:rPr lang="nl-NL" dirty="0"/>
              <a:t> in </a:t>
            </a:r>
            <a:r>
              <a:rPr lang="nl-NL" dirty="0" err="1"/>
              <a:t>the</a:t>
            </a:r>
            <a:r>
              <a:rPr lang="nl-NL" dirty="0"/>
              <a:t> form of </a:t>
            </a:r>
            <a:r>
              <a:rPr lang="nl-NL" dirty="0" err="1"/>
              <a:t>an</a:t>
            </a:r>
            <a:r>
              <a:rPr lang="nl-NL" dirty="0"/>
              <a:t> action plan</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1848214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1306AB4C-A7D6-B14B-B47D-2964B80FEACF}" type="slidenum">
              <a:rPr lang="en-GB"/>
              <a:pPr>
                <a:defRPr/>
              </a:pPr>
              <a:t>‹nr.›</a:t>
            </a:fld>
            <a:endParaRPr lang="en-GB"/>
          </a:p>
        </p:txBody>
      </p:sp>
    </p:spTree>
    <p:extLst>
      <p:ext uri="{BB962C8B-B14F-4D97-AF65-F5344CB8AC3E}">
        <p14:creationId xmlns:p14="http://schemas.microsoft.com/office/powerpoint/2010/main" val="1582341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8F3E97-D1F1-1A4B-9C4B-2F9F933DAEE7}" type="slidenum">
              <a:rPr lang="en-GB"/>
              <a:pPr>
                <a:defRPr/>
              </a:pPr>
              <a:t>‹nr.›</a:t>
            </a:fld>
            <a:endParaRPr lang="en-GB"/>
          </a:p>
        </p:txBody>
      </p:sp>
    </p:spTree>
    <p:extLst>
      <p:ext uri="{BB962C8B-B14F-4D97-AF65-F5344CB8AC3E}">
        <p14:creationId xmlns:p14="http://schemas.microsoft.com/office/powerpoint/2010/main" val="3254255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3D1225-2A5B-484C-8968-98E7E3A911FE}" type="slidenum">
              <a:rPr lang="en-GB"/>
              <a:pPr>
                <a:defRPr/>
              </a:pPr>
              <a:t>‹nr.›</a:t>
            </a:fld>
            <a:endParaRPr lang="en-GB"/>
          </a:p>
        </p:txBody>
      </p:sp>
    </p:spTree>
    <p:extLst>
      <p:ext uri="{BB962C8B-B14F-4D97-AF65-F5344CB8AC3E}">
        <p14:creationId xmlns:p14="http://schemas.microsoft.com/office/powerpoint/2010/main" val="1939541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E05CAC-8EAB-7B4F-ADBC-C4053A09D1F5}" type="slidenum">
              <a:rPr lang="en-GB"/>
              <a:pPr>
                <a:defRPr/>
              </a:pPr>
              <a:t>‹nr.›</a:t>
            </a:fld>
            <a:endParaRPr lang="en-GB"/>
          </a:p>
        </p:txBody>
      </p:sp>
    </p:spTree>
    <p:extLst>
      <p:ext uri="{BB962C8B-B14F-4D97-AF65-F5344CB8AC3E}">
        <p14:creationId xmlns:p14="http://schemas.microsoft.com/office/powerpoint/2010/main" val="218472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F30EAEF-84F5-2145-81CF-68D6D11E38C0}" type="slidenum">
              <a:rPr lang="en-GB"/>
              <a:pPr>
                <a:defRPr/>
              </a:pPr>
              <a:t>‹nr.›</a:t>
            </a:fld>
            <a:endParaRPr lang="en-GB"/>
          </a:p>
        </p:txBody>
      </p:sp>
    </p:spTree>
    <p:extLst>
      <p:ext uri="{BB962C8B-B14F-4D97-AF65-F5344CB8AC3E}">
        <p14:creationId xmlns:p14="http://schemas.microsoft.com/office/powerpoint/2010/main" val="196377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A91BC1E-676A-0347-8CED-BB5364EE0AB2}" type="slidenum">
              <a:rPr lang="en-GB"/>
              <a:pPr>
                <a:defRPr/>
              </a:pPr>
              <a:t>‹nr.›</a:t>
            </a:fld>
            <a:endParaRPr lang="en-GB"/>
          </a:p>
        </p:txBody>
      </p:sp>
    </p:spTree>
    <p:extLst>
      <p:ext uri="{BB962C8B-B14F-4D97-AF65-F5344CB8AC3E}">
        <p14:creationId xmlns:p14="http://schemas.microsoft.com/office/powerpoint/2010/main" val="225586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485E47C-DADA-D640-8DA0-4D58623654E0}" type="slidenum">
              <a:rPr lang="en-GB"/>
              <a:pPr>
                <a:defRPr/>
              </a:pPr>
              <a:t>‹nr.›</a:t>
            </a:fld>
            <a:endParaRPr lang="en-GB"/>
          </a:p>
        </p:txBody>
      </p:sp>
    </p:spTree>
    <p:extLst>
      <p:ext uri="{BB962C8B-B14F-4D97-AF65-F5344CB8AC3E}">
        <p14:creationId xmlns:p14="http://schemas.microsoft.com/office/powerpoint/2010/main" val="1716104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96A4984-0F47-8D44-AC4E-C48F1EE734C3}" type="slidenum">
              <a:rPr lang="en-GB"/>
              <a:pPr>
                <a:defRPr/>
              </a:pPr>
              <a:t>‹nr.›</a:t>
            </a:fld>
            <a:endParaRPr lang="en-GB"/>
          </a:p>
        </p:txBody>
      </p:sp>
    </p:spTree>
    <p:extLst>
      <p:ext uri="{BB962C8B-B14F-4D97-AF65-F5344CB8AC3E}">
        <p14:creationId xmlns:p14="http://schemas.microsoft.com/office/powerpoint/2010/main" val="2872056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B7C6C60-C15E-5943-BE98-1A7C0CC0CF56}" type="slidenum">
              <a:rPr lang="en-GB"/>
              <a:pPr>
                <a:defRPr/>
              </a:pPr>
              <a:t>‹nr.›</a:t>
            </a:fld>
            <a:endParaRPr lang="en-GB"/>
          </a:p>
        </p:txBody>
      </p:sp>
    </p:spTree>
    <p:extLst>
      <p:ext uri="{BB962C8B-B14F-4D97-AF65-F5344CB8AC3E}">
        <p14:creationId xmlns:p14="http://schemas.microsoft.com/office/powerpoint/2010/main" val="1922860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7866C33-04EC-4644-A0F9-FF019476C82D}" type="slidenum">
              <a:rPr lang="en-GB"/>
              <a:pPr>
                <a:defRPr/>
              </a:pPr>
              <a:t>‹nr.›</a:t>
            </a:fld>
            <a:endParaRPr lang="en-GB"/>
          </a:p>
        </p:txBody>
      </p:sp>
    </p:spTree>
    <p:extLst>
      <p:ext uri="{BB962C8B-B14F-4D97-AF65-F5344CB8AC3E}">
        <p14:creationId xmlns:p14="http://schemas.microsoft.com/office/powerpoint/2010/main" val="443028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75B4D7-8E3E-9546-939E-4E201D86B0B4}" type="slidenum">
              <a:rPr lang="en-GB"/>
              <a:pPr>
                <a:defRPr/>
              </a:pPr>
              <a:t>‹nr.›</a:t>
            </a:fld>
            <a:endParaRPr lang="en-GB"/>
          </a:p>
        </p:txBody>
      </p:sp>
    </p:spTree>
    <p:extLst>
      <p:ext uri="{BB962C8B-B14F-4D97-AF65-F5344CB8AC3E}">
        <p14:creationId xmlns:p14="http://schemas.microsoft.com/office/powerpoint/2010/main" val="1962526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0D054554-C5A4-9D44-9CB4-480CC93893A3}" type="slidenum">
              <a:rPr lang="en-GB"/>
              <a:pPr>
                <a:defRPr/>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071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 Id="rId9"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t>Budget Support</a:t>
            </a:r>
            <a:endParaRPr lang="fr-BE" sz="6000" dirty="0">
              <a:latin typeface="+mj-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defRPr/>
            </a:pPr>
            <a:r>
              <a:rPr lang="fr-BE" dirty="0">
                <a:ea typeface="+mn-ea"/>
                <a:cs typeface="+mn-cs"/>
              </a:rPr>
              <a:t>Module 8</a:t>
            </a:r>
          </a:p>
          <a:p>
            <a:pPr algn="ctr" eaLnBrk="1" hangingPunct="1">
              <a:defRPr/>
            </a:pPr>
            <a:endParaRPr lang="fr-BE" dirty="0">
              <a:ea typeface="+mn-ea"/>
              <a:cs typeface="+mn-cs"/>
            </a:endParaRPr>
          </a:p>
          <a:p>
            <a:pPr algn="ctr" eaLnBrk="1" hangingPunct="1">
              <a:defRPr/>
            </a:pPr>
            <a:r>
              <a:rPr lang="fr-BE" sz="3600" dirty="0"/>
              <a:t>Monitoring</a:t>
            </a:r>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nl-NL" sz="2400" cap="all" dirty="0" err="1">
                <a:latin typeface="+mn-lt"/>
              </a:rPr>
              <a:t>Frequency</a:t>
            </a:r>
            <a:endParaRPr lang="fr-BE" sz="2400" cap="all" dirty="0">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844824"/>
            <a:ext cx="8460000" cy="47971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a:solidFill>
                  <a:srgbClr val="004494"/>
                </a:solidFill>
              </a:rPr>
              <a:t>Macro: </a:t>
            </a:r>
            <a:r>
              <a:rPr lang="nl-NL" dirty="0" err="1">
                <a:solidFill>
                  <a:srgbClr val="004494"/>
                </a:solidFill>
              </a:rPr>
              <a:t>If</a:t>
            </a:r>
            <a:r>
              <a:rPr lang="nl-NL" dirty="0">
                <a:solidFill>
                  <a:srgbClr val="004494"/>
                </a:solidFill>
              </a:rPr>
              <a:t> IMF </a:t>
            </a:r>
            <a:r>
              <a:rPr lang="nl-NL" dirty="0" err="1">
                <a:solidFill>
                  <a:srgbClr val="004494"/>
                </a:solidFill>
              </a:rPr>
              <a:t>programme</a:t>
            </a:r>
            <a:r>
              <a:rPr lang="nl-NL" dirty="0">
                <a:solidFill>
                  <a:srgbClr val="004494"/>
                </a:solidFill>
              </a:rPr>
              <a:t>: </a:t>
            </a:r>
            <a:r>
              <a:rPr lang="nl-NL" dirty="0" err="1">
                <a:solidFill>
                  <a:srgbClr val="004494"/>
                </a:solidFill>
              </a:rPr>
              <a:t>twice</a:t>
            </a:r>
            <a:r>
              <a:rPr lang="nl-NL" dirty="0">
                <a:solidFill>
                  <a:srgbClr val="004494"/>
                </a:solidFill>
              </a:rPr>
              <a:t> x </a:t>
            </a:r>
            <a:r>
              <a:rPr lang="nl-NL" dirty="0" err="1">
                <a:solidFill>
                  <a:srgbClr val="004494"/>
                </a:solidFill>
              </a:rPr>
              <a:t>year</a:t>
            </a:r>
            <a:r>
              <a:rPr lang="nl-NL" dirty="0">
                <a:solidFill>
                  <a:srgbClr val="004494"/>
                </a:solidFill>
              </a:rPr>
              <a:t>; </a:t>
            </a:r>
            <a:r>
              <a:rPr lang="nl-NL" dirty="0" err="1">
                <a:solidFill>
                  <a:srgbClr val="004494"/>
                </a:solidFill>
              </a:rPr>
              <a:t>if</a:t>
            </a:r>
            <a:r>
              <a:rPr lang="nl-NL" dirty="0">
                <a:solidFill>
                  <a:srgbClr val="004494"/>
                </a:solidFill>
              </a:rPr>
              <a:t> </a:t>
            </a:r>
            <a:r>
              <a:rPr lang="nl-NL" dirty="0" err="1">
                <a:solidFill>
                  <a:srgbClr val="004494"/>
                </a:solidFill>
              </a:rPr>
              <a:t>not</a:t>
            </a:r>
            <a:r>
              <a:rPr lang="nl-NL" dirty="0">
                <a:solidFill>
                  <a:srgbClr val="004494"/>
                </a:solidFill>
              </a:rPr>
              <a:t> 1 x per </a:t>
            </a:r>
            <a:r>
              <a:rPr lang="nl-NL" dirty="0" err="1">
                <a:solidFill>
                  <a:srgbClr val="004494"/>
                </a:solidFill>
              </a:rPr>
              <a:t>year</a:t>
            </a:r>
            <a:r>
              <a:rPr lang="nl-NL" dirty="0">
                <a:solidFill>
                  <a:srgbClr val="004494"/>
                </a:solidFill>
              </a:rPr>
              <a:t> </a:t>
            </a:r>
            <a:r>
              <a:rPr lang="nl-NL" b="0" dirty="0">
                <a:solidFill>
                  <a:srgbClr val="004494"/>
                </a:solidFill>
              </a:rPr>
              <a:t>(Art IV or Central Bank report)</a:t>
            </a:r>
            <a:r>
              <a:rPr lang="nl-NL" dirty="0">
                <a:solidFill>
                  <a:srgbClr val="004494"/>
                </a:solidFill>
              </a:rPr>
              <a:t>.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a:solidFill>
                  <a:srgbClr val="004494"/>
                </a:solidFill>
              </a:rPr>
              <a:t>PFM Report combines PFM </a:t>
            </a:r>
            <a:r>
              <a:rPr lang="nl-NL" dirty="0" err="1">
                <a:solidFill>
                  <a:srgbClr val="004494"/>
                </a:solidFill>
              </a:rPr>
              <a:t>with</a:t>
            </a:r>
            <a:r>
              <a:rPr lang="nl-NL" dirty="0">
                <a:solidFill>
                  <a:srgbClr val="004494"/>
                </a:solidFill>
              </a:rPr>
              <a:t> </a:t>
            </a:r>
            <a:r>
              <a:rPr lang="nl-NL" dirty="0" err="1">
                <a:solidFill>
                  <a:srgbClr val="004494"/>
                </a:solidFill>
              </a:rPr>
              <a:t>Transparency</a:t>
            </a:r>
            <a:r>
              <a:rPr lang="nl-NL" dirty="0">
                <a:solidFill>
                  <a:srgbClr val="004494"/>
                </a:solidFill>
              </a:rPr>
              <a:t> </a:t>
            </a:r>
            <a:r>
              <a:rPr lang="nl-NL" dirty="0" err="1">
                <a:solidFill>
                  <a:srgbClr val="004494"/>
                </a:solidFill>
              </a:rPr>
              <a:t>and</a:t>
            </a:r>
            <a:r>
              <a:rPr lang="nl-NL" dirty="0">
                <a:solidFill>
                  <a:srgbClr val="004494"/>
                </a:solidFill>
              </a:rPr>
              <a:t> </a:t>
            </a:r>
            <a:r>
              <a:rPr lang="nl-NL" dirty="0" err="1">
                <a:solidFill>
                  <a:srgbClr val="004494"/>
                </a:solidFill>
              </a:rPr>
              <a:t>Oversight</a:t>
            </a:r>
            <a:r>
              <a:rPr lang="nl-NL" dirty="0">
                <a:solidFill>
                  <a:srgbClr val="004494"/>
                </a:solidFill>
              </a:rPr>
              <a:t>.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a:solidFill>
                  <a:srgbClr val="004494"/>
                </a:solidFill>
              </a:rPr>
              <a:t>Update of PFM Report is </a:t>
            </a:r>
            <a:r>
              <a:rPr lang="nl-NL" dirty="0" err="1">
                <a:solidFill>
                  <a:srgbClr val="004494"/>
                </a:solidFill>
              </a:rPr>
              <a:t>determined</a:t>
            </a:r>
            <a:r>
              <a:rPr lang="nl-NL" dirty="0">
                <a:solidFill>
                  <a:srgbClr val="004494"/>
                </a:solidFill>
              </a:rPr>
              <a:t> </a:t>
            </a:r>
            <a:r>
              <a:rPr lang="nl-NL" dirty="0" err="1">
                <a:solidFill>
                  <a:srgbClr val="004494"/>
                </a:solidFill>
              </a:rPr>
              <a:t>by</a:t>
            </a:r>
            <a:r>
              <a:rPr lang="nl-NL" dirty="0">
                <a:solidFill>
                  <a:srgbClr val="004494"/>
                </a:solidFill>
              </a:rPr>
              <a:t> risk in RMF: update </a:t>
            </a:r>
            <a:r>
              <a:rPr lang="nl-NL" dirty="0" err="1">
                <a:solidFill>
                  <a:srgbClr val="004494"/>
                </a:solidFill>
              </a:rPr>
              <a:t>every</a:t>
            </a:r>
            <a:r>
              <a:rPr lang="nl-NL" dirty="0">
                <a:solidFill>
                  <a:srgbClr val="004494"/>
                </a:solidFill>
              </a:rPr>
              <a:t> </a:t>
            </a:r>
            <a:r>
              <a:rPr lang="nl-NL" dirty="0" err="1">
                <a:solidFill>
                  <a:srgbClr val="004494"/>
                </a:solidFill>
              </a:rPr>
              <a:t>year</a:t>
            </a:r>
            <a:r>
              <a:rPr lang="nl-NL" dirty="0">
                <a:solidFill>
                  <a:srgbClr val="004494"/>
                </a:solidFill>
              </a:rPr>
              <a:t> </a:t>
            </a:r>
            <a:r>
              <a:rPr lang="nl-NL" dirty="0" err="1">
                <a:solidFill>
                  <a:srgbClr val="004494"/>
                </a:solidFill>
              </a:rPr>
              <a:t>when</a:t>
            </a:r>
            <a:r>
              <a:rPr lang="nl-NL" dirty="0">
                <a:solidFill>
                  <a:srgbClr val="004494"/>
                </a:solidFill>
              </a:rPr>
              <a:t> PFM risk is </a:t>
            </a:r>
            <a:r>
              <a:rPr lang="nl-NL" dirty="0" err="1">
                <a:solidFill>
                  <a:srgbClr val="004494"/>
                </a:solidFill>
              </a:rPr>
              <a:t>substantial</a:t>
            </a:r>
            <a:r>
              <a:rPr lang="nl-NL" dirty="0">
                <a:solidFill>
                  <a:srgbClr val="004494"/>
                </a:solidFill>
              </a:rPr>
              <a:t> or high; Update </a:t>
            </a:r>
            <a:r>
              <a:rPr lang="nl-NL" dirty="0" err="1">
                <a:solidFill>
                  <a:srgbClr val="004494"/>
                </a:solidFill>
              </a:rPr>
              <a:t>every</a:t>
            </a:r>
            <a:r>
              <a:rPr lang="nl-NL" dirty="0">
                <a:solidFill>
                  <a:srgbClr val="004494"/>
                </a:solidFill>
              </a:rPr>
              <a:t> </a:t>
            </a:r>
            <a:r>
              <a:rPr lang="nl-NL" dirty="0" err="1">
                <a:solidFill>
                  <a:srgbClr val="004494"/>
                </a:solidFill>
              </a:rPr>
              <a:t>three</a:t>
            </a:r>
            <a:r>
              <a:rPr lang="nl-NL" dirty="0">
                <a:solidFill>
                  <a:srgbClr val="004494"/>
                </a:solidFill>
              </a:rPr>
              <a:t> </a:t>
            </a:r>
            <a:r>
              <a:rPr lang="nl-NL" dirty="0" err="1">
                <a:solidFill>
                  <a:srgbClr val="004494"/>
                </a:solidFill>
              </a:rPr>
              <a:t>years</a:t>
            </a:r>
            <a:r>
              <a:rPr lang="nl-NL" dirty="0">
                <a:solidFill>
                  <a:srgbClr val="004494"/>
                </a:solidFill>
              </a:rPr>
              <a:t> </a:t>
            </a:r>
            <a:r>
              <a:rPr lang="nl-NL" dirty="0" err="1">
                <a:solidFill>
                  <a:srgbClr val="004494"/>
                </a:solidFill>
              </a:rPr>
              <a:t>when</a:t>
            </a:r>
            <a:r>
              <a:rPr lang="nl-NL" dirty="0">
                <a:solidFill>
                  <a:srgbClr val="004494"/>
                </a:solidFill>
              </a:rPr>
              <a:t> PFM </a:t>
            </a:r>
            <a:r>
              <a:rPr lang="nl-NL" dirty="0" err="1">
                <a:solidFill>
                  <a:srgbClr val="004494"/>
                </a:solidFill>
              </a:rPr>
              <a:t>risks</a:t>
            </a:r>
            <a:r>
              <a:rPr lang="nl-NL" dirty="0">
                <a:solidFill>
                  <a:srgbClr val="004494"/>
                </a:solidFill>
              </a:rPr>
              <a:t> are low or moderate.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err="1">
                <a:solidFill>
                  <a:srgbClr val="004494"/>
                </a:solidFill>
              </a:rPr>
              <a:t>Submit</a:t>
            </a:r>
            <a:r>
              <a:rPr lang="nl-NL" dirty="0">
                <a:solidFill>
                  <a:srgbClr val="004494"/>
                </a:solidFill>
              </a:rPr>
              <a:t> PFM Report </a:t>
            </a:r>
            <a:r>
              <a:rPr lang="nl-NL" b="0" dirty="0">
                <a:solidFill>
                  <a:srgbClr val="004494"/>
                </a:solidFill>
              </a:rPr>
              <a:t>(</a:t>
            </a:r>
            <a:r>
              <a:rPr lang="nl-NL" b="0" dirty="0" err="1">
                <a:solidFill>
                  <a:srgbClr val="004494"/>
                </a:solidFill>
              </a:rPr>
              <a:t>one</a:t>
            </a:r>
            <a:r>
              <a:rPr lang="nl-NL" b="0" dirty="0">
                <a:solidFill>
                  <a:srgbClr val="004494"/>
                </a:solidFill>
              </a:rPr>
              <a:t> per country) </a:t>
            </a:r>
            <a:r>
              <a:rPr lang="nl-NL" dirty="0" err="1">
                <a:solidFill>
                  <a:srgbClr val="004494"/>
                </a:solidFill>
              </a:rPr>
              <a:t>for</a:t>
            </a:r>
            <a:r>
              <a:rPr lang="nl-NL" dirty="0">
                <a:solidFill>
                  <a:srgbClr val="004494"/>
                </a:solidFill>
              </a:rPr>
              <a:t> </a:t>
            </a:r>
            <a:r>
              <a:rPr lang="nl-NL" dirty="0" err="1">
                <a:solidFill>
                  <a:srgbClr val="004494"/>
                </a:solidFill>
              </a:rPr>
              <a:t>each</a:t>
            </a:r>
            <a:r>
              <a:rPr lang="nl-NL" dirty="0">
                <a:solidFill>
                  <a:srgbClr val="004494"/>
                </a:solidFill>
              </a:rPr>
              <a:t> BS contract </a:t>
            </a:r>
            <a:r>
              <a:rPr lang="nl-NL" dirty="0" err="1">
                <a:solidFill>
                  <a:srgbClr val="004494"/>
                </a:solidFill>
              </a:rPr>
              <a:t>and</a:t>
            </a:r>
            <a:r>
              <a:rPr lang="nl-NL" dirty="0">
                <a:solidFill>
                  <a:srgbClr val="004494"/>
                </a:solidFill>
              </a:rPr>
              <a:t> </a:t>
            </a:r>
            <a:r>
              <a:rPr lang="nl-NL" dirty="0" err="1">
                <a:solidFill>
                  <a:srgbClr val="004494"/>
                </a:solidFill>
              </a:rPr>
              <a:t>disbursement</a:t>
            </a:r>
            <a:r>
              <a:rPr lang="nl-NL" dirty="0">
                <a:solidFill>
                  <a:srgbClr val="004494"/>
                </a:solidFill>
              </a:rPr>
              <a:t> </a:t>
            </a:r>
            <a:r>
              <a:rPr lang="nl-NL" dirty="0" err="1">
                <a:solidFill>
                  <a:srgbClr val="004494"/>
                </a:solidFill>
              </a:rPr>
              <a:t>request</a:t>
            </a:r>
            <a:r>
              <a:rPr lang="nl-NL" dirty="0">
                <a:solidFill>
                  <a:srgbClr val="004494"/>
                </a:solidFill>
              </a:rPr>
              <a:t> </a:t>
            </a:r>
            <a:r>
              <a:rPr lang="nl-NL" b="0" dirty="0">
                <a:solidFill>
                  <a:srgbClr val="004494"/>
                </a:solidFill>
              </a:rPr>
              <a:t>(monitoring </a:t>
            </a:r>
            <a:r>
              <a:rPr lang="nl-NL" b="0" dirty="0" err="1">
                <a:solidFill>
                  <a:srgbClr val="004494"/>
                </a:solidFill>
              </a:rPr>
              <a:t>table</a:t>
            </a:r>
            <a:r>
              <a:rPr lang="nl-NL" b="0" dirty="0">
                <a:solidFill>
                  <a:srgbClr val="004494"/>
                </a:solidFill>
              </a:rPr>
              <a:t>, Annex 3).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a:solidFill>
                <a:schemeClr val="bg1"/>
              </a:solidFill>
              <a:latin typeface="+mn-lt"/>
            </a:endParaRPr>
          </a:p>
        </p:txBody>
      </p:sp>
    </p:spTree>
    <p:extLst>
      <p:ext uri="{BB962C8B-B14F-4D97-AF65-F5344CB8AC3E}">
        <p14:creationId xmlns:p14="http://schemas.microsoft.com/office/powerpoint/2010/main" val="396293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nl-NL" sz="2400" cap="all" dirty="0">
                <a:latin typeface="+mn-lt"/>
              </a:rPr>
              <a:t>Monitoring </a:t>
            </a:r>
            <a:br>
              <a:rPr lang="nl-NL" sz="2400" cap="all" dirty="0">
                <a:latin typeface="+mn-lt"/>
              </a:rPr>
            </a:br>
            <a:r>
              <a:rPr lang="nl-NL" sz="2400" cap="all" dirty="0" err="1">
                <a:latin typeface="+mn-lt"/>
              </a:rPr>
              <a:t>variable</a:t>
            </a:r>
            <a:r>
              <a:rPr lang="nl-NL" sz="2400" cap="all" dirty="0">
                <a:latin typeface="+mn-lt"/>
              </a:rPr>
              <a:t> tranche indicators</a:t>
            </a:r>
            <a:endParaRPr lang="fr-BE" sz="2400" cap="all" dirty="0">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088232"/>
            <a:ext cx="8460000" cy="47971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err="1">
                <a:solidFill>
                  <a:srgbClr val="004494"/>
                </a:solidFill>
              </a:rPr>
              <a:t>Guidelines</a:t>
            </a:r>
            <a:r>
              <a:rPr lang="nl-NL" dirty="0">
                <a:solidFill>
                  <a:srgbClr val="004494"/>
                </a:solidFill>
              </a:rPr>
              <a:t>:  “constant monitoring of </a:t>
            </a:r>
            <a:r>
              <a:rPr lang="nl-NL" dirty="0" err="1">
                <a:solidFill>
                  <a:srgbClr val="004494"/>
                </a:solidFill>
              </a:rPr>
              <a:t>conditions</a:t>
            </a:r>
            <a:r>
              <a:rPr lang="nl-NL" dirty="0">
                <a:solidFill>
                  <a:srgbClr val="004494"/>
                </a:solidFill>
              </a:rPr>
              <a:t> </a:t>
            </a:r>
            <a:r>
              <a:rPr lang="nl-NL" dirty="0" err="1">
                <a:solidFill>
                  <a:srgbClr val="004494"/>
                </a:solidFill>
              </a:rPr>
              <a:t>and</a:t>
            </a:r>
            <a:r>
              <a:rPr lang="nl-NL" dirty="0">
                <a:solidFill>
                  <a:srgbClr val="004494"/>
                </a:solidFill>
              </a:rPr>
              <a:t> indicators”; </a:t>
            </a:r>
            <a:r>
              <a:rPr lang="nl-NL" dirty="0" err="1">
                <a:solidFill>
                  <a:srgbClr val="004494"/>
                </a:solidFill>
              </a:rPr>
              <a:t>guided</a:t>
            </a:r>
            <a:r>
              <a:rPr lang="nl-NL" dirty="0">
                <a:solidFill>
                  <a:srgbClr val="004494"/>
                </a:solidFill>
              </a:rPr>
              <a:t> </a:t>
            </a:r>
            <a:r>
              <a:rPr lang="nl-NL" dirty="0" err="1">
                <a:solidFill>
                  <a:srgbClr val="004494"/>
                </a:solidFill>
              </a:rPr>
              <a:t>by</a:t>
            </a:r>
            <a:r>
              <a:rPr lang="nl-NL" dirty="0">
                <a:solidFill>
                  <a:srgbClr val="004494"/>
                </a:solidFill>
              </a:rPr>
              <a:t> </a:t>
            </a:r>
            <a:r>
              <a:rPr lang="nl-NL" dirty="0" err="1">
                <a:solidFill>
                  <a:srgbClr val="004494"/>
                </a:solidFill>
              </a:rPr>
              <a:t>the</a:t>
            </a:r>
            <a:r>
              <a:rPr lang="nl-NL" dirty="0">
                <a:solidFill>
                  <a:srgbClr val="004494"/>
                </a:solidFill>
              </a:rPr>
              <a:t> indicator fiche.</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a:solidFill>
                  <a:srgbClr val="004494"/>
                </a:solidFill>
              </a:rPr>
              <a:t>FA </a:t>
            </a:r>
            <a:r>
              <a:rPr lang="nl-NL" dirty="0" err="1">
                <a:solidFill>
                  <a:srgbClr val="004494"/>
                </a:solidFill>
              </a:rPr>
              <a:t>contains</a:t>
            </a:r>
            <a:r>
              <a:rPr lang="nl-NL" dirty="0">
                <a:solidFill>
                  <a:srgbClr val="004494"/>
                </a:solidFill>
              </a:rPr>
              <a:t> a clause </a:t>
            </a:r>
            <a:r>
              <a:rPr lang="nl-NL" dirty="0" err="1">
                <a:solidFill>
                  <a:srgbClr val="004494"/>
                </a:solidFill>
              </a:rPr>
              <a:t>that</a:t>
            </a:r>
            <a:r>
              <a:rPr lang="nl-NL" dirty="0">
                <a:solidFill>
                  <a:srgbClr val="004494"/>
                </a:solidFill>
              </a:rPr>
              <a:t> </a:t>
            </a:r>
            <a:r>
              <a:rPr lang="nl-NL" dirty="0" err="1">
                <a:solidFill>
                  <a:srgbClr val="004494"/>
                </a:solidFill>
              </a:rPr>
              <a:t>any</a:t>
            </a:r>
            <a:r>
              <a:rPr lang="nl-NL" dirty="0">
                <a:solidFill>
                  <a:srgbClr val="004494"/>
                </a:solidFill>
              </a:rPr>
              <a:t> </a:t>
            </a:r>
            <a:r>
              <a:rPr lang="nl-NL" dirty="0" err="1">
                <a:solidFill>
                  <a:srgbClr val="004494"/>
                </a:solidFill>
              </a:rPr>
              <a:t>revision</a:t>
            </a:r>
            <a:r>
              <a:rPr lang="nl-NL" dirty="0">
                <a:solidFill>
                  <a:srgbClr val="004494"/>
                </a:solidFill>
              </a:rPr>
              <a:t> of indicators or targets </a:t>
            </a:r>
            <a:r>
              <a:rPr lang="nl-NL" dirty="0" err="1">
                <a:solidFill>
                  <a:srgbClr val="004494"/>
                </a:solidFill>
              </a:rPr>
              <a:t>can</a:t>
            </a:r>
            <a:r>
              <a:rPr lang="nl-NL" dirty="0">
                <a:solidFill>
                  <a:srgbClr val="004494"/>
                </a:solidFill>
              </a:rPr>
              <a:t> take </a:t>
            </a:r>
            <a:r>
              <a:rPr lang="nl-NL" dirty="0" err="1">
                <a:solidFill>
                  <a:srgbClr val="004494"/>
                </a:solidFill>
              </a:rPr>
              <a:t>place</a:t>
            </a:r>
            <a:r>
              <a:rPr lang="nl-NL" dirty="0">
                <a:solidFill>
                  <a:srgbClr val="004494"/>
                </a:solidFill>
              </a:rPr>
              <a:t> at </a:t>
            </a:r>
            <a:r>
              <a:rPr lang="nl-NL" dirty="0" err="1">
                <a:solidFill>
                  <a:srgbClr val="004494"/>
                </a:solidFill>
              </a:rPr>
              <a:t>the</a:t>
            </a:r>
            <a:r>
              <a:rPr lang="nl-NL" dirty="0">
                <a:solidFill>
                  <a:srgbClr val="004494"/>
                </a:solidFill>
              </a:rPr>
              <a:t> </a:t>
            </a:r>
            <a:r>
              <a:rPr lang="nl-NL" dirty="0" err="1">
                <a:solidFill>
                  <a:srgbClr val="004494"/>
                </a:solidFill>
              </a:rPr>
              <a:t>request</a:t>
            </a:r>
            <a:r>
              <a:rPr lang="nl-NL" dirty="0">
                <a:solidFill>
                  <a:srgbClr val="004494"/>
                </a:solidFill>
              </a:rPr>
              <a:t> of </a:t>
            </a:r>
            <a:r>
              <a:rPr lang="nl-NL" dirty="0" err="1">
                <a:solidFill>
                  <a:srgbClr val="004494"/>
                </a:solidFill>
              </a:rPr>
              <a:t>Government</a:t>
            </a:r>
            <a:r>
              <a:rPr lang="nl-NL" dirty="0">
                <a:solidFill>
                  <a:srgbClr val="004494"/>
                </a:solidFill>
              </a:rPr>
              <a:t> </a:t>
            </a:r>
            <a:r>
              <a:rPr lang="nl-NL" b="0" dirty="0">
                <a:solidFill>
                  <a:srgbClr val="004494"/>
                </a:solidFill>
              </a:rPr>
              <a:t>(agreement </a:t>
            </a:r>
            <a:r>
              <a:rPr lang="nl-NL" b="0" dirty="0" err="1">
                <a:solidFill>
                  <a:srgbClr val="004494"/>
                </a:solidFill>
              </a:rPr>
              <a:t>by</a:t>
            </a:r>
            <a:r>
              <a:rPr lang="nl-NL" b="0" dirty="0">
                <a:solidFill>
                  <a:srgbClr val="004494"/>
                </a:solidFill>
              </a:rPr>
              <a:t> </a:t>
            </a:r>
            <a:r>
              <a:rPr lang="nl-NL" b="0" dirty="0" err="1">
                <a:solidFill>
                  <a:srgbClr val="004494"/>
                </a:solidFill>
              </a:rPr>
              <a:t>the</a:t>
            </a:r>
            <a:r>
              <a:rPr lang="nl-NL" b="0" dirty="0">
                <a:solidFill>
                  <a:srgbClr val="004494"/>
                </a:solidFill>
              </a:rPr>
              <a:t> </a:t>
            </a:r>
            <a:r>
              <a:rPr lang="nl-NL" b="0" dirty="0" err="1">
                <a:solidFill>
                  <a:srgbClr val="004494"/>
                </a:solidFill>
              </a:rPr>
              <a:t>Commission</a:t>
            </a:r>
            <a:r>
              <a:rPr lang="nl-NL" b="0" dirty="0">
                <a:solidFill>
                  <a:srgbClr val="004494"/>
                </a:solidFill>
              </a:rPr>
              <a:t>; </a:t>
            </a:r>
            <a:r>
              <a:rPr lang="nl-NL" b="0" dirty="0" err="1">
                <a:solidFill>
                  <a:srgbClr val="004494"/>
                </a:solidFill>
              </a:rPr>
              <a:t>average</a:t>
            </a:r>
            <a:r>
              <a:rPr lang="nl-NL" b="0" dirty="0">
                <a:solidFill>
                  <a:srgbClr val="004494"/>
                </a:solidFill>
              </a:rPr>
              <a:t> 3 </a:t>
            </a:r>
            <a:r>
              <a:rPr lang="nl-NL" b="0" dirty="0" err="1">
                <a:solidFill>
                  <a:srgbClr val="004494"/>
                </a:solidFill>
              </a:rPr>
              <a:t>waivers</a:t>
            </a:r>
            <a:r>
              <a:rPr lang="nl-NL" b="0" dirty="0">
                <a:solidFill>
                  <a:srgbClr val="004494"/>
                </a:solidFill>
              </a:rPr>
              <a:t> per BS contract).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err="1">
                <a:solidFill>
                  <a:srgbClr val="004494"/>
                </a:solidFill>
              </a:rPr>
              <a:t>Agreed</a:t>
            </a:r>
            <a:r>
              <a:rPr lang="nl-NL" dirty="0">
                <a:solidFill>
                  <a:srgbClr val="004494"/>
                </a:solidFill>
              </a:rPr>
              <a:t> </a:t>
            </a:r>
            <a:r>
              <a:rPr lang="nl-NL" dirty="0" err="1">
                <a:solidFill>
                  <a:srgbClr val="004494"/>
                </a:solidFill>
              </a:rPr>
              <a:t>upon</a:t>
            </a:r>
            <a:r>
              <a:rPr lang="nl-NL" dirty="0">
                <a:solidFill>
                  <a:srgbClr val="004494"/>
                </a:solidFill>
              </a:rPr>
              <a:t> ex-ante; at </a:t>
            </a:r>
            <a:r>
              <a:rPr lang="nl-NL" dirty="0" err="1">
                <a:solidFill>
                  <a:srgbClr val="004494"/>
                </a:solidFill>
              </a:rPr>
              <a:t>least</a:t>
            </a:r>
            <a:r>
              <a:rPr lang="nl-NL" dirty="0">
                <a:solidFill>
                  <a:srgbClr val="004494"/>
                </a:solidFill>
              </a:rPr>
              <a:t> in </a:t>
            </a:r>
            <a:r>
              <a:rPr lang="nl-NL" dirty="0" err="1">
                <a:solidFill>
                  <a:srgbClr val="004494"/>
                </a:solidFill>
              </a:rPr>
              <a:t>the</a:t>
            </a:r>
            <a:r>
              <a:rPr lang="nl-NL" dirty="0">
                <a:solidFill>
                  <a:srgbClr val="004494"/>
                </a:solidFill>
              </a:rPr>
              <a:t> first </a:t>
            </a:r>
            <a:r>
              <a:rPr lang="nl-NL" dirty="0" err="1">
                <a:solidFill>
                  <a:srgbClr val="004494"/>
                </a:solidFill>
              </a:rPr>
              <a:t>quarter</a:t>
            </a:r>
            <a:r>
              <a:rPr lang="nl-NL" dirty="0">
                <a:solidFill>
                  <a:srgbClr val="004494"/>
                </a:solidFill>
              </a:rPr>
              <a:t> of </a:t>
            </a:r>
            <a:r>
              <a:rPr lang="nl-NL" dirty="0" err="1">
                <a:solidFill>
                  <a:srgbClr val="004494"/>
                </a:solidFill>
              </a:rPr>
              <a:t>the</a:t>
            </a:r>
            <a:r>
              <a:rPr lang="nl-NL" dirty="0">
                <a:solidFill>
                  <a:srgbClr val="004494"/>
                </a:solidFill>
              </a:rPr>
              <a:t> </a:t>
            </a:r>
            <a:r>
              <a:rPr lang="nl-NL" dirty="0" err="1">
                <a:solidFill>
                  <a:srgbClr val="004494"/>
                </a:solidFill>
              </a:rPr>
              <a:t>assessed</a:t>
            </a:r>
            <a:r>
              <a:rPr lang="nl-NL" dirty="0">
                <a:solidFill>
                  <a:srgbClr val="004494"/>
                </a:solidFill>
              </a:rPr>
              <a:t> </a:t>
            </a:r>
            <a:r>
              <a:rPr lang="nl-NL" dirty="0" err="1">
                <a:solidFill>
                  <a:srgbClr val="004494"/>
                </a:solidFill>
              </a:rPr>
              <a:t>year</a:t>
            </a:r>
            <a:r>
              <a:rPr lang="nl-NL" dirty="0">
                <a:solidFill>
                  <a:srgbClr val="004494"/>
                </a:solidFill>
              </a:rPr>
              <a:t>.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err="1">
                <a:solidFill>
                  <a:srgbClr val="004494"/>
                </a:solidFill>
              </a:rPr>
              <a:t>Exceptional</a:t>
            </a:r>
            <a:r>
              <a:rPr lang="nl-NL" dirty="0">
                <a:solidFill>
                  <a:srgbClr val="004494"/>
                </a:solidFill>
              </a:rPr>
              <a:t> </a:t>
            </a:r>
            <a:r>
              <a:rPr lang="nl-NL" dirty="0" err="1">
                <a:solidFill>
                  <a:srgbClr val="004494"/>
                </a:solidFill>
              </a:rPr>
              <a:t>possibility</a:t>
            </a:r>
            <a:r>
              <a:rPr lang="nl-NL" dirty="0">
                <a:solidFill>
                  <a:srgbClr val="004494"/>
                </a:solidFill>
              </a:rPr>
              <a:t> </a:t>
            </a:r>
            <a:r>
              <a:rPr lang="nl-NL" dirty="0" err="1">
                <a:solidFill>
                  <a:srgbClr val="004494"/>
                </a:solidFill>
              </a:rPr>
              <a:t>to</a:t>
            </a:r>
            <a:r>
              <a:rPr lang="nl-NL" dirty="0">
                <a:solidFill>
                  <a:srgbClr val="004494"/>
                </a:solidFill>
              </a:rPr>
              <a:t> </a:t>
            </a:r>
            <a:r>
              <a:rPr lang="nl-NL" dirty="0" err="1">
                <a:solidFill>
                  <a:srgbClr val="004494"/>
                </a:solidFill>
              </a:rPr>
              <a:t>either</a:t>
            </a:r>
            <a:r>
              <a:rPr lang="nl-NL" dirty="0">
                <a:solidFill>
                  <a:srgbClr val="004494"/>
                </a:solidFill>
              </a:rPr>
              <a:t> </a:t>
            </a:r>
            <a:r>
              <a:rPr lang="nl-NL" dirty="0" err="1">
                <a:solidFill>
                  <a:srgbClr val="004494"/>
                </a:solidFill>
              </a:rPr>
              <a:t>waive</a:t>
            </a:r>
            <a:r>
              <a:rPr lang="nl-NL" dirty="0">
                <a:solidFill>
                  <a:srgbClr val="004494"/>
                </a:solidFill>
              </a:rPr>
              <a:t> or </a:t>
            </a:r>
            <a:r>
              <a:rPr lang="nl-NL" dirty="0" err="1">
                <a:solidFill>
                  <a:srgbClr val="004494"/>
                </a:solidFill>
              </a:rPr>
              <a:t>neutralise</a:t>
            </a:r>
            <a:r>
              <a:rPr lang="nl-NL" dirty="0">
                <a:solidFill>
                  <a:srgbClr val="004494"/>
                </a:solidFill>
              </a:rPr>
              <a:t> </a:t>
            </a:r>
            <a:r>
              <a:rPr lang="nl-NL" dirty="0" err="1">
                <a:solidFill>
                  <a:srgbClr val="004494"/>
                </a:solidFill>
              </a:rPr>
              <a:t>an</a:t>
            </a:r>
            <a:r>
              <a:rPr lang="nl-NL" dirty="0">
                <a:solidFill>
                  <a:srgbClr val="004494"/>
                </a:solidFill>
              </a:rPr>
              <a:t> indicator </a:t>
            </a:r>
            <a:r>
              <a:rPr lang="nl-NL" b="0" dirty="0">
                <a:solidFill>
                  <a:srgbClr val="004494"/>
                </a:solidFill>
              </a:rPr>
              <a:t>(</a:t>
            </a:r>
            <a:r>
              <a:rPr lang="nl-NL" b="0" dirty="0" err="1">
                <a:solidFill>
                  <a:srgbClr val="004494"/>
                </a:solidFill>
              </a:rPr>
              <a:t>reallocation</a:t>
            </a:r>
            <a:r>
              <a:rPr lang="nl-NL" b="0" dirty="0">
                <a:solidFill>
                  <a:srgbClr val="004494"/>
                </a:solidFill>
              </a:rPr>
              <a:t> </a:t>
            </a:r>
            <a:r>
              <a:rPr lang="nl-NL" b="0" dirty="0" err="1">
                <a:solidFill>
                  <a:srgbClr val="004494"/>
                </a:solidFill>
              </a:rPr>
              <a:t>to</a:t>
            </a:r>
            <a:r>
              <a:rPr lang="nl-NL" b="0" dirty="0">
                <a:solidFill>
                  <a:srgbClr val="004494"/>
                </a:solidFill>
              </a:rPr>
              <a:t> </a:t>
            </a:r>
            <a:r>
              <a:rPr lang="nl-NL" b="0" dirty="0" err="1">
                <a:solidFill>
                  <a:srgbClr val="004494"/>
                </a:solidFill>
              </a:rPr>
              <a:t>other</a:t>
            </a:r>
            <a:r>
              <a:rPr lang="nl-NL" b="0" dirty="0">
                <a:solidFill>
                  <a:srgbClr val="004494"/>
                </a:solidFill>
              </a:rPr>
              <a:t> indicators or </a:t>
            </a:r>
            <a:r>
              <a:rPr lang="nl-NL" b="0" dirty="0" err="1">
                <a:solidFill>
                  <a:srgbClr val="004494"/>
                </a:solidFill>
              </a:rPr>
              <a:t>to</a:t>
            </a:r>
            <a:r>
              <a:rPr lang="nl-NL" b="0" dirty="0">
                <a:solidFill>
                  <a:srgbClr val="004494"/>
                </a:solidFill>
              </a:rPr>
              <a:t> next </a:t>
            </a:r>
            <a:r>
              <a:rPr lang="nl-NL" b="0" dirty="0" err="1">
                <a:solidFill>
                  <a:srgbClr val="004494"/>
                </a:solidFill>
              </a:rPr>
              <a:t>year</a:t>
            </a:r>
            <a:r>
              <a:rPr lang="nl-NL" b="0" dirty="0">
                <a:solidFill>
                  <a:srgbClr val="004494"/>
                </a:solidFill>
              </a:rPr>
              <a:t>)</a:t>
            </a:r>
            <a:r>
              <a:rPr lang="nl-NL" dirty="0">
                <a:solidFill>
                  <a:srgbClr val="004494"/>
                </a:solidFill>
              </a:rPr>
              <a:t>.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Tree>
    <p:extLst>
      <p:ext uri="{BB962C8B-B14F-4D97-AF65-F5344CB8AC3E}">
        <p14:creationId xmlns:p14="http://schemas.microsoft.com/office/powerpoint/2010/main" val="339703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a:t>
            </a:r>
            <a:r>
              <a:rPr lang="fr-BE" sz="2800" cap="all" dirty="0">
                <a:solidFill>
                  <a:srgbClr val="004494"/>
                </a:solidFill>
                <a:latin typeface="+mn-lt"/>
              </a:rPr>
              <a:t> Module 8</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Monitoring framework</a:t>
            </a:r>
          </a:p>
          <a:p>
            <a:pPr marL="360363" indent="-360363">
              <a:spcBef>
                <a:spcPts val="1200"/>
              </a:spcBef>
              <a:spcAft>
                <a:spcPts val="1200"/>
              </a:spcAft>
              <a:buClrTx/>
              <a:buFontTx/>
              <a:buAutoNum type="arabicPeriod"/>
            </a:pPr>
            <a:r>
              <a:rPr lang="en-GB" sz="2000" i="0" dirty="0">
                <a:solidFill>
                  <a:srgbClr val="004494"/>
                </a:solidFill>
              </a:rPr>
              <a:t>Monitoring the eligibility conditions (FT) and the variable tranche indicators (VT)</a:t>
            </a:r>
          </a:p>
          <a:p>
            <a:pPr marL="360363" indent="-360363">
              <a:spcBef>
                <a:spcPts val="1200"/>
              </a:spcBef>
              <a:spcAft>
                <a:spcPts val="1200"/>
              </a:spcAft>
              <a:buClrTx/>
              <a:buFontTx/>
              <a:buAutoNum type="arabicPeriod"/>
            </a:pPr>
            <a:r>
              <a:rPr lang="en-GB" sz="2000" b="1" i="0" cap="all" dirty="0">
                <a:solidFill>
                  <a:srgbClr val="C00000"/>
                </a:solidFill>
              </a:rPr>
              <a:t>Monitoring the fundamental values and others</a:t>
            </a:r>
          </a:p>
          <a:p>
            <a:pPr marL="360363" indent="-360363">
              <a:spcBef>
                <a:spcPts val="1200"/>
              </a:spcBef>
              <a:spcAft>
                <a:spcPts val="1200"/>
              </a:spcAft>
              <a:buClrTx/>
              <a:buFontTx/>
              <a:buAutoNum type="arabicPeriod"/>
            </a:pPr>
            <a:endParaRPr lang="fr-BE" sz="2000" i="0" dirty="0">
              <a:solidFill>
                <a:srgbClr val="004494"/>
              </a:solidFill>
            </a:endParaRPr>
          </a:p>
          <a:p>
            <a:pPr marL="360363" indent="-360363">
              <a:spcBef>
                <a:spcPts val="1200"/>
              </a:spcBef>
              <a:spcAft>
                <a:spcPts val="1200"/>
              </a:spcAft>
              <a:buClrTx/>
              <a:buFontTx/>
              <a:buAutoNum type="arabicPeriod"/>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a:solidFill>
                <a:schemeClr val="bg1"/>
              </a:solidFill>
              <a:latin typeface="+mn-lt"/>
            </a:endParaRPr>
          </a:p>
        </p:txBody>
      </p:sp>
    </p:spTree>
    <p:extLst>
      <p:ext uri="{BB962C8B-B14F-4D97-AF65-F5344CB8AC3E}">
        <p14:creationId xmlns:p14="http://schemas.microsoft.com/office/powerpoint/2010/main" val="237284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400" cap="all">
                <a:latin typeface="+mn-lt"/>
              </a:rPr>
              <a:t>Monitoring of fundamental values</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088232"/>
            <a:ext cx="8460000" cy="47971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rPr>
              <a:t>Political reporting by political section / Head of EU Delegation.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rPr>
              <a:t>Political dialogue between EU and partner country; coordination among DPs.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rPr>
              <a:t>Political dialogue in enlargement context </a:t>
            </a:r>
            <a:r>
              <a:rPr lang="en-GB" b="0" dirty="0">
                <a:solidFill>
                  <a:srgbClr val="004494"/>
                </a:solidFill>
              </a:rPr>
              <a:t>(Enlargement process and stabilisation and Association process)</a:t>
            </a:r>
            <a:r>
              <a:rPr lang="en-GB" dirty="0">
                <a:solidFill>
                  <a:srgbClr val="004494"/>
                </a:solidFill>
              </a:rPr>
              <a:t>: compliance to political criteria for accession, </a:t>
            </a:r>
            <a:r>
              <a:rPr lang="en-GB" dirty="0" err="1">
                <a:solidFill>
                  <a:srgbClr val="004494"/>
                </a:solidFill>
              </a:rPr>
              <a:t>incl</a:t>
            </a:r>
            <a:r>
              <a:rPr lang="en-GB" dirty="0">
                <a:solidFill>
                  <a:srgbClr val="004494"/>
                </a:solidFill>
              </a:rPr>
              <a:t> fundamental values.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rPr>
              <a:t>EU Human Rights and Democracy country strategy </a:t>
            </a:r>
            <a:r>
              <a:rPr lang="en-GB" b="0" dirty="0">
                <a:solidFill>
                  <a:srgbClr val="004494"/>
                </a:solidFill>
              </a:rPr>
              <a:t>(Universal Periodic Reviews)</a:t>
            </a:r>
            <a:r>
              <a:rPr lang="en-GB" dirty="0">
                <a:solidFill>
                  <a:srgbClr val="004494"/>
                </a:solidFill>
              </a:rPr>
              <a:t>.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13</a:t>
            </a:fld>
            <a:endParaRPr lang="en-GB" sz="1100" b="1">
              <a:solidFill>
                <a:schemeClr val="bg1"/>
              </a:solidFill>
              <a:latin typeface="+mn-lt"/>
            </a:endParaRPr>
          </a:p>
        </p:txBody>
      </p:sp>
    </p:spTree>
    <p:extLst>
      <p:ext uri="{BB962C8B-B14F-4D97-AF65-F5344CB8AC3E}">
        <p14:creationId xmlns:p14="http://schemas.microsoft.com/office/powerpoint/2010/main" val="279130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ID"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en-ID" sz="2000" cap="all">
                <a:solidFill>
                  <a:srgbClr val="004494"/>
                </a:solidFill>
                <a:latin typeface="+mn-lt"/>
              </a:rPr>
              <a:t>If things go wrong: </a:t>
            </a:r>
            <a:br>
              <a:rPr lang="en-ID" sz="2000" cap="all">
                <a:solidFill>
                  <a:srgbClr val="004494"/>
                </a:solidFill>
                <a:latin typeface="+mn-lt"/>
              </a:rPr>
            </a:br>
            <a:r>
              <a:rPr lang="en-ID" sz="2000" cap="all">
                <a:solidFill>
                  <a:srgbClr val="004494"/>
                </a:solidFill>
                <a:latin typeface="+mn-lt"/>
              </a:rPr>
              <a:t>gradual and proportional response</a:t>
            </a:r>
          </a:p>
        </p:txBody>
      </p:sp>
      <p:sp>
        <p:nvSpPr>
          <p:cNvPr id="27" name="Espace réservé du numéro de diapositive 9">
            <a:extLst>
              <a:ext uri="{FF2B5EF4-FFF2-40B4-BE49-F238E27FC236}">
                <a16:creationId xmlns:a16="http://schemas.microsoft.com/office/drawing/2014/main" id="{3D4F47F6-3FFC-4740-B11D-FA529F64193B}"/>
              </a:ext>
            </a:extLst>
          </p:cNvPr>
          <p:cNvSpPr txBox="1">
            <a:spLocks/>
          </p:cNvSpPr>
          <p:nvPr/>
        </p:nvSpPr>
        <p:spPr bwMode="auto">
          <a:xfrm>
            <a:off x="6948264" y="652534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400" kern="1200">
                <a:solidFill>
                  <a:schemeClr val="tx1"/>
                </a:solidFill>
                <a:latin typeface="Arial"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fld id="{37B83C0C-BC65-4367-9B8A-060D4801009D}" type="slidenum">
              <a:rPr lang="en-ID" sz="1100" b="1" smtClean="0">
                <a:solidFill>
                  <a:schemeClr val="bg1"/>
                </a:solidFill>
                <a:latin typeface="+mn-lt"/>
              </a:rPr>
              <a:pPr/>
              <a:t>14</a:t>
            </a:fld>
            <a:endParaRPr lang="en-ID" sz="1100" b="1">
              <a:solidFill>
                <a:schemeClr val="bg1"/>
              </a:solidFill>
              <a:latin typeface="+mn-lt"/>
            </a:endParaRPr>
          </a:p>
        </p:txBody>
      </p:sp>
      <p:graphicFrame>
        <p:nvGraphicFramePr>
          <p:cNvPr id="6" name="Tableau 5">
            <a:extLst>
              <a:ext uri="{FF2B5EF4-FFF2-40B4-BE49-F238E27FC236}">
                <a16:creationId xmlns:a16="http://schemas.microsoft.com/office/drawing/2014/main" id="{DCD48A17-F72C-47C0-8979-8EA12EDFD8C8}"/>
              </a:ext>
            </a:extLst>
          </p:cNvPr>
          <p:cNvGraphicFramePr>
            <a:graphicFrameLocks noGrp="1"/>
          </p:cNvGraphicFramePr>
          <p:nvPr>
            <p:extLst>
              <p:ext uri="{D42A27DB-BD31-4B8C-83A1-F6EECF244321}">
                <p14:modId xmlns:p14="http://schemas.microsoft.com/office/powerpoint/2010/main" val="2412082585"/>
              </p:ext>
            </p:extLst>
          </p:nvPr>
        </p:nvGraphicFramePr>
        <p:xfrm>
          <a:off x="215516" y="1827996"/>
          <a:ext cx="8712968" cy="4625340"/>
        </p:xfrm>
        <a:graphic>
          <a:graphicData uri="http://schemas.openxmlformats.org/drawingml/2006/table">
            <a:tbl>
              <a:tblPr firstRow="1" bandRow="1">
                <a:tableStyleId>{5C22544A-7EE6-4342-B048-85BDC9FD1C3A}</a:tableStyleId>
              </a:tblPr>
              <a:tblGrid>
                <a:gridCol w="2772308">
                  <a:extLst>
                    <a:ext uri="{9D8B030D-6E8A-4147-A177-3AD203B41FA5}">
                      <a16:colId xmlns:a16="http://schemas.microsoft.com/office/drawing/2014/main" val="3080878889"/>
                    </a:ext>
                  </a:extLst>
                </a:gridCol>
                <a:gridCol w="5940660">
                  <a:extLst>
                    <a:ext uri="{9D8B030D-6E8A-4147-A177-3AD203B41FA5}">
                      <a16:colId xmlns:a16="http://schemas.microsoft.com/office/drawing/2014/main" val="3136692528"/>
                    </a:ext>
                  </a:extLst>
                </a:gridCol>
              </a:tblGrid>
              <a:tr h="568723">
                <a:tc>
                  <a:txBody>
                    <a:bodyPr/>
                    <a:lstStyle/>
                    <a:p>
                      <a:pPr algn="ctr"/>
                      <a:r>
                        <a:rPr lang="nl-NL" sz="1800" b="1" kern="1200" dirty="0">
                          <a:solidFill>
                            <a:schemeClr val="bg1"/>
                          </a:solidFill>
                          <a:latin typeface="+mn-lt"/>
                          <a:ea typeface="+mn-ea"/>
                          <a:cs typeface="+mn-cs"/>
                        </a:rPr>
                        <a:t>Change in </a:t>
                      </a:r>
                      <a:r>
                        <a:rPr lang="nl-NL" sz="1800" b="1" kern="1200" dirty="0" err="1">
                          <a:solidFill>
                            <a:schemeClr val="bg1"/>
                          </a:solidFill>
                          <a:latin typeface="+mn-lt"/>
                          <a:ea typeface="+mn-ea"/>
                          <a:cs typeface="+mn-cs"/>
                        </a:rPr>
                        <a:t>Fundamental</a:t>
                      </a:r>
                      <a:r>
                        <a:rPr lang="nl-NL" sz="1800" b="1" kern="1200" dirty="0">
                          <a:solidFill>
                            <a:schemeClr val="bg1"/>
                          </a:solidFill>
                          <a:latin typeface="+mn-lt"/>
                          <a:ea typeface="+mn-ea"/>
                          <a:cs typeface="+mn-cs"/>
                        </a:rPr>
                        <a:t> </a:t>
                      </a:r>
                      <a:r>
                        <a:rPr lang="nl-NL" sz="1800" b="1" kern="1200" dirty="0" err="1">
                          <a:solidFill>
                            <a:schemeClr val="bg1"/>
                          </a:solidFill>
                          <a:latin typeface="+mn-lt"/>
                          <a:ea typeface="+mn-ea"/>
                          <a:cs typeface="+mn-cs"/>
                        </a:rPr>
                        <a:t>Values</a:t>
                      </a:r>
                      <a:endParaRPr lang="nl-NL" sz="1800" b="1" kern="1200" dirty="0">
                        <a:solidFill>
                          <a:schemeClr val="bg1"/>
                        </a:solidFill>
                        <a:latin typeface="+mn-lt"/>
                        <a:ea typeface="+mn-ea"/>
                        <a:cs typeface="+mn-cs"/>
                      </a:endParaRPr>
                    </a:p>
                  </a:txBody>
                  <a:tcPr anchor="ctr">
                    <a:solidFill>
                      <a:srgbClr val="0F5494"/>
                    </a:solidFill>
                  </a:tcPr>
                </a:tc>
                <a:tc>
                  <a:txBody>
                    <a:bodyPr/>
                    <a:lstStyle/>
                    <a:p>
                      <a:pPr algn="ctr"/>
                      <a:r>
                        <a:rPr lang="fr-FR" noProof="0" dirty="0" err="1">
                          <a:solidFill>
                            <a:schemeClr val="bg1"/>
                          </a:solidFill>
                        </a:rPr>
                        <a:t>Response</a:t>
                      </a:r>
                      <a:endParaRPr lang="fr-FR" noProof="0" dirty="0">
                        <a:solidFill>
                          <a:schemeClr val="bg1"/>
                        </a:solidFill>
                      </a:endParaRPr>
                    </a:p>
                  </a:txBody>
                  <a:tcPr anchor="ctr">
                    <a:solidFill>
                      <a:srgbClr val="0F5494"/>
                    </a:solidFill>
                  </a:tcPr>
                </a:tc>
                <a:extLst>
                  <a:ext uri="{0D108BD9-81ED-4DB2-BD59-A6C34878D82A}">
                    <a16:rowId xmlns:a16="http://schemas.microsoft.com/office/drawing/2014/main" val="1059485906"/>
                  </a:ext>
                </a:extLst>
              </a:tr>
              <a:tr h="5118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b="1" dirty="0" err="1">
                          <a:solidFill>
                            <a:schemeClr val="bg1"/>
                          </a:solidFill>
                        </a:rPr>
                        <a:t>Stable</a:t>
                      </a:r>
                      <a:r>
                        <a:rPr lang="nl-NL" sz="1600" b="1" dirty="0">
                          <a:solidFill>
                            <a:schemeClr val="bg1"/>
                          </a:solidFill>
                        </a:rPr>
                        <a:t> or </a:t>
                      </a:r>
                      <a:r>
                        <a:rPr lang="nl-NL" sz="1600" b="1" dirty="0" err="1">
                          <a:solidFill>
                            <a:schemeClr val="bg1"/>
                          </a:solidFill>
                        </a:rPr>
                        <a:t>positively</a:t>
                      </a:r>
                      <a:r>
                        <a:rPr lang="nl-NL" sz="1600" b="1" dirty="0">
                          <a:solidFill>
                            <a:schemeClr val="bg1"/>
                          </a:solidFill>
                        </a:rPr>
                        <a:t> </a:t>
                      </a:r>
                      <a:r>
                        <a:rPr lang="nl-NL" sz="1600" b="1" dirty="0" err="1">
                          <a:solidFill>
                            <a:schemeClr val="bg1"/>
                          </a:solidFill>
                        </a:rPr>
                        <a:t>progressing</a:t>
                      </a:r>
                      <a:r>
                        <a:rPr lang="nl-NL" sz="1600" b="1" dirty="0">
                          <a:solidFill>
                            <a:schemeClr val="bg1"/>
                          </a:solidFill>
                        </a:rPr>
                        <a:t> </a:t>
                      </a:r>
                      <a:r>
                        <a:rPr lang="nl-NL" sz="1600" b="1" dirty="0" err="1">
                          <a:solidFill>
                            <a:schemeClr val="bg1"/>
                          </a:solidFill>
                        </a:rPr>
                        <a:t>situation</a:t>
                      </a:r>
                      <a:endParaRPr lang="nl-NL" sz="1600" b="1" dirty="0">
                        <a:solidFill>
                          <a:schemeClr val="bg1"/>
                        </a:solidFill>
                      </a:endParaRPr>
                    </a:p>
                  </a:txBody>
                  <a:tcPr anchor="ctr">
                    <a:solidFill>
                      <a:srgbClr val="0F5494"/>
                    </a:solidFill>
                  </a:tcPr>
                </a:tc>
                <a:tc>
                  <a:txBody>
                    <a:bodyPr/>
                    <a:lstStyle/>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a:solidFill>
                            <a:srgbClr val="004494"/>
                          </a:solidFill>
                          <a:latin typeface="+mn-lt"/>
                          <a:ea typeface="+mn-ea"/>
                          <a:cs typeface="+mn-cs"/>
                        </a:rPr>
                        <a:t>Minor </a:t>
                      </a:r>
                      <a:r>
                        <a:rPr lang="nl-NL" sz="1800" b="0" kern="1200" dirty="0" err="1">
                          <a:solidFill>
                            <a:srgbClr val="004494"/>
                          </a:solidFill>
                          <a:latin typeface="+mn-lt"/>
                          <a:ea typeface="+mn-ea"/>
                          <a:cs typeface="+mn-cs"/>
                        </a:rPr>
                        <a:t>adaptations</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for</a:t>
                      </a:r>
                      <a:r>
                        <a:rPr lang="nl-NL" sz="1800" b="0" kern="1200" dirty="0">
                          <a:solidFill>
                            <a:srgbClr val="004494"/>
                          </a:solidFill>
                          <a:latin typeface="+mn-lt"/>
                          <a:ea typeface="+mn-ea"/>
                          <a:cs typeface="+mn-cs"/>
                        </a:rPr>
                        <a:t> fine-</a:t>
                      </a:r>
                      <a:r>
                        <a:rPr lang="nl-NL" sz="1800" b="0" kern="1200" dirty="0" err="1">
                          <a:solidFill>
                            <a:srgbClr val="004494"/>
                          </a:solidFill>
                          <a:latin typeface="+mn-lt"/>
                          <a:ea typeface="+mn-ea"/>
                          <a:cs typeface="+mn-cs"/>
                        </a:rPr>
                        <a:t>tuning</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if</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required</a:t>
                      </a:r>
                      <a:endParaRPr lang="nl-NL" sz="1800" b="0" kern="1200" dirty="0">
                        <a:solidFill>
                          <a:srgbClr val="004494"/>
                        </a:solidFill>
                        <a:latin typeface="+mn-lt"/>
                        <a:ea typeface="+mn-ea"/>
                        <a:cs typeface="+mn-cs"/>
                      </a:endParaRPr>
                    </a:p>
                  </a:txBody>
                  <a:tcPr anchor="ctr"/>
                </a:tc>
                <a:extLst>
                  <a:ext uri="{0D108BD9-81ED-4DB2-BD59-A6C34878D82A}">
                    <a16:rowId xmlns:a16="http://schemas.microsoft.com/office/drawing/2014/main" val="4002332132"/>
                  </a:ext>
                </a:extLst>
              </a:tr>
              <a:tr h="445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b="1" dirty="0">
                          <a:solidFill>
                            <a:schemeClr val="bg1"/>
                          </a:solidFill>
                        </a:rPr>
                        <a:t>Concerns </a:t>
                      </a:r>
                      <a:r>
                        <a:rPr lang="nl-NL" sz="1600" b="1" dirty="0" err="1">
                          <a:solidFill>
                            <a:schemeClr val="bg1"/>
                          </a:solidFill>
                        </a:rPr>
                        <a:t>arising</a:t>
                      </a:r>
                      <a:endParaRPr lang="nl-NL" sz="1600" b="1" dirty="0">
                        <a:solidFill>
                          <a:schemeClr val="bg1"/>
                        </a:solidFill>
                      </a:endParaRPr>
                    </a:p>
                  </a:txBody>
                  <a:tcPr anchor="ctr">
                    <a:solidFill>
                      <a:srgbClr val="0F5494"/>
                    </a:solidFill>
                  </a:tcPr>
                </a:tc>
                <a:tc>
                  <a:txBody>
                    <a:bodyPr/>
                    <a:lstStyle/>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err="1">
                          <a:solidFill>
                            <a:srgbClr val="004494"/>
                          </a:solidFill>
                          <a:latin typeface="+mn-lt"/>
                          <a:ea typeface="+mn-ea"/>
                          <a:cs typeface="+mn-cs"/>
                        </a:rPr>
                        <a:t>Mitigation</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measures</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to</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be</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proposed</a:t>
                      </a:r>
                      <a:endParaRPr lang="nl-NL" sz="1800" b="0" kern="1200" dirty="0">
                        <a:solidFill>
                          <a:srgbClr val="004494"/>
                        </a:solidFill>
                        <a:latin typeface="+mn-lt"/>
                        <a:ea typeface="+mn-ea"/>
                        <a:cs typeface="+mn-cs"/>
                      </a:endParaRPr>
                    </a:p>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err="1">
                          <a:solidFill>
                            <a:srgbClr val="004494"/>
                          </a:solidFill>
                          <a:latin typeface="+mn-lt"/>
                          <a:ea typeface="+mn-ea"/>
                          <a:cs typeface="+mn-cs"/>
                        </a:rPr>
                        <a:t>Roadmap</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for</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improvement</a:t>
                      </a:r>
                      <a:endParaRPr lang="nl-NL" sz="1800" b="0" kern="1200" dirty="0">
                        <a:solidFill>
                          <a:srgbClr val="004494"/>
                        </a:solidFill>
                        <a:latin typeface="+mn-lt"/>
                        <a:ea typeface="+mn-ea"/>
                        <a:cs typeface="+mn-cs"/>
                      </a:endParaRPr>
                    </a:p>
                  </a:txBody>
                  <a:tcPr/>
                </a:tc>
                <a:extLst>
                  <a:ext uri="{0D108BD9-81ED-4DB2-BD59-A6C34878D82A}">
                    <a16:rowId xmlns:a16="http://schemas.microsoft.com/office/drawing/2014/main" val="3752760713"/>
                  </a:ext>
                </a:extLst>
              </a:tr>
              <a:tr h="9573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b="1" dirty="0">
                          <a:solidFill>
                            <a:schemeClr val="bg1"/>
                          </a:solidFill>
                        </a:rPr>
                        <a:t>Significant </a:t>
                      </a:r>
                      <a:r>
                        <a:rPr lang="nl-NL" sz="1600" b="1" dirty="0" err="1">
                          <a:solidFill>
                            <a:schemeClr val="bg1"/>
                          </a:solidFill>
                        </a:rPr>
                        <a:t>deterioration</a:t>
                      </a:r>
                      <a:r>
                        <a:rPr lang="nl-NL" sz="1600" b="1" dirty="0">
                          <a:solidFill>
                            <a:schemeClr val="bg1"/>
                          </a:solidFill>
                        </a:rPr>
                        <a:t> </a:t>
                      </a:r>
                    </a:p>
                  </a:txBody>
                  <a:tcPr anchor="ctr">
                    <a:solidFill>
                      <a:srgbClr val="0F5494"/>
                    </a:solidFill>
                  </a:tcPr>
                </a:tc>
                <a:tc>
                  <a:txBody>
                    <a:bodyPr/>
                    <a:lstStyle/>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a:solidFill>
                            <a:srgbClr val="004494"/>
                          </a:solidFill>
                          <a:latin typeface="+mn-lt"/>
                          <a:ea typeface="+mn-ea"/>
                          <a:cs typeface="+mn-cs"/>
                        </a:rPr>
                        <a:t>Report </a:t>
                      </a:r>
                      <a:r>
                        <a:rPr lang="nl-NL" sz="1800" b="0" kern="1200" dirty="0" err="1">
                          <a:solidFill>
                            <a:srgbClr val="004494"/>
                          </a:solidFill>
                          <a:latin typeface="+mn-lt"/>
                          <a:ea typeface="+mn-ea"/>
                          <a:cs typeface="+mn-cs"/>
                        </a:rPr>
                        <a:t>from</a:t>
                      </a:r>
                      <a:r>
                        <a:rPr lang="nl-NL" sz="1800" b="0" kern="1200" dirty="0">
                          <a:solidFill>
                            <a:srgbClr val="004494"/>
                          </a:solidFill>
                          <a:latin typeface="+mn-lt"/>
                          <a:ea typeface="+mn-ea"/>
                          <a:cs typeface="+mn-cs"/>
                        </a:rPr>
                        <a:t> EU </a:t>
                      </a:r>
                      <a:r>
                        <a:rPr lang="nl-NL" sz="1800" b="0" kern="1200" dirty="0" err="1">
                          <a:solidFill>
                            <a:srgbClr val="004494"/>
                          </a:solidFill>
                          <a:latin typeface="+mn-lt"/>
                          <a:ea typeface="+mn-ea"/>
                          <a:cs typeface="+mn-cs"/>
                        </a:rPr>
                        <a:t>Delegation</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to</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Geographic</a:t>
                      </a:r>
                      <a:r>
                        <a:rPr lang="nl-NL" sz="1800" b="0" kern="1200" dirty="0">
                          <a:solidFill>
                            <a:srgbClr val="004494"/>
                          </a:solidFill>
                          <a:latin typeface="+mn-lt"/>
                          <a:ea typeface="+mn-ea"/>
                          <a:cs typeface="+mn-cs"/>
                        </a:rPr>
                        <a:t> Director (support </a:t>
                      </a:r>
                      <a:r>
                        <a:rPr lang="nl-NL" sz="1800" b="0" kern="1200" dirty="0" err="1">
                          <a:solidFill>
                            <a:srgbClr val="004494"/>
                          </a:solidFill>
                          <a:latin typeface="+mn-lt"/>
                          <a:ea typeface="+mn-ea"/>
                          <a:cs typeface="+mn-cs"/>
                        </a:rPr>
                        <a:t>by</a:t>
                      </a:r>
                      <a:r>
                        <a:rPr lang="nl-NL" sz="1800" b="0" kern="1200" dirty="0">
                          <a:solidFill>
                            <a:srgbClr val="004494"/>
                          </a:solidFill>
                          <a:latin typeface="+mn-lt"/>
                          <a:ea typeface="+mn-ea"/>
                          <a:cs typeface="+mn-cs"/>
                        </a:rPr>
                        <a:t> DEVCO/NEAR, EEAS). </a:t>
                      </a:r>
                    </a:p>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a:solidFill>
                            <a:srgbClr val="004494"/>
                          </a:solidFill>
                          <a:latin typeface="+mn-lt"/>
                          <a:ea typeface="+mn-ea"/>
                          <a:cs typeface="+mn-cs"/>
                        </a:rPr>
                        <a:t>Next </a:t>
                      </a:r>
                      <a:r>
                        <a:rPr lang="nl-NL" sz="1800" b="0" kern="1200" dirty="0" err="1">
                          <a:solidFill>
                            <a:srgbClr val="004494"/>
                          </a:solidFill>
                          <a:latin typeface="+mn-lt"/>
                          <a:ea typeface="+mn-ea"/>
                          <a:cs typeface="+mn-cs"/>
                        </a:rPr>
                        <a:t>to</a:t>
                      </a:r>
                      <a:r>
                        <a:rPr lang="nl-NL" sz="1800" b="0" kern="1200" dirty="0">
                          <a:solidFill>
                            <a:srgbClr val="004494"/>
                          </a:solidFill>
                          <a:latin typeface="+mn-lt"/>
                          <a:ea typeface="+mn-ea"/>
                          <a:cs typeface="+mn-cs"/>
                        </a:rPr>
                        <a:t> BBSC. </a:t>
                      </a:r>
                      <a:r>
                        <a:rPr lang="nl-NL" sz="1800" b="0" kern="1200" dirty="0" err="1">
                          <a:solidFill>
                            <a:srgbClr val="004494"/>
                          </a:solidFill>
                          <a:latin typeface="+mn-lt"/>
                          <a:ea typeface="+mn-ea"/>
                          <a:cs typeface="+mn-cs"/>
                        </a:rPr>
                        <a:t>Suggestions</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for</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precautionary</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measures</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complementary</a:t>
                      </a:r>
                      <a:r>
                        <a:rPr lang="nl-NL" sz="1800" b="0" kern="1200" dirty="0">
                          <a:solidFill>
                            <a:srgbClr val="004494"/>
                          </a:solidFill>
                          <a:latin typeface="+mn-lt"/>
                          <a:ea typeface="+mn-ea"/>
                          <a:cs typeface="+mn-cs"/>
                        </a:rPr>
                        <a:t> actions?); delay in </a:t>
                      </a:r>
                      <a:r>
                        <a:rPr lang="nl-NL" sz="1800" b="0" kern="1200" dirty="0" err="1">
                          <a:solidFill>
                            <a:srgbClr val="004494"/>
                          </a:solidFill>
                          <a:latin typeface="+mn-lt"/>
                          <a:ea typeface="+mn-ea"/>
                          <a:cs typeface="+mn-cs"/>
                        </a:rPr>
                        <a:t>disbursement</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reduction</a:t>
                      </a:r>
                      <a:r>
                        <a:rPr lang="nl-NL" sz="1800" b="0" kern="1200" dirty="0">
                          <a:solidFill>
                            <a:srgbClr val="004494"/>
                          </a:solidFill>
                          <a:latin typeface="+mn-lt"/>
                          <a:ea typeface="+mn-ea"/>
                          <a:cs typeface="+mn-cs"/>
                        </a:rPr>
                        <a:t> of BS</a:t>
                      </a:r>
                    </a:p>
                  </a:txBody>
                  <a:tcPr/>
                </a:tc>
                <a:extLst>
                  <a:ext uri="{0D108BD9-81ED-4DB2-BD59-A6C34878D82A}">
                    <a16:rowId xmlns:a16="http://schemas.microsoft.com/office/drawing/2014/main" val="3217313078"/>
                  </a:ext>
                </a:extLst>
              </a:tr>
              <a:tr h="616117">
                <a:tc>
                  <a:txBody>
                    <a:bodyPr/>
                    <a:lstStyle/>
                    <a:p>
                      <a:r>
                        <a:rPr lang="nl-NL" sz="1600" b="1" dirty="0">
                          <a:solidFill>
                            <a:schemeClr val="bg1"/>
                          </a:solidFill>
                        </a:rPr>
                        <a:t>Extreme cases</a:t>
                      </a:r>
                    </a:p>
                  </a:txBody>
                  <a:tcPr anchor="ctr">
                    <a:solidFill>
                      <a:srgbClr val="0F5494"/>
                    </a:solidFill>
                  </a:tcPr>
                </a:tc>
                <a:tc>
                  <a:txBody>
                    <a:bodyPr/>
                    <a:lstStyle/>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a:solidFill>
                            <a:srgbClr val="004494"/>
                          </a:solidFill>
                          <a:latin typeface="+mn-lt"/>
                          <a:ea typeface="+mn-ea"/>
                          <a:cs typeface="+mn-cs"/>
                        </a:rPr>
                        <a:t>Suspension</a:t>
                      </a:r>
                    </a:p>
                    <a:p>
                      <a:pPr marL="355600" lvl="1" indent="-355600" algn="l" defTabSz="457200" rtl="0" eaLnBrk="1" fontAlgn="base" latinLnBrk="0" hangingPunct="1">
                        <a:spcBef>
                          <a:spcPts val="300"/>
                        </a:spcBef>
                        <a:spcAft>
                          <a:spcPts val="0"/>
                        </a:spcAft>
                        <a:buClr>
                          <a:srgbClr val="004494"/>
                        </a:buClr>
                        <a:buSzPct val="100000"/>
                        <a:buFont typeface="Verdana" panose="020B0604030504040204" pitchFamily="34" charset="0"/>
                        <a:buChar char="&gt;"/>
                        <a:defRPr/>
                      </a:pPr>
                      <a:r>
                        <a:rPr lang="nl-NL" sz="1800" b="0" kern="1200" dirty="0" err="1">
                          <a:solidFill>
                            <a:srgbClr val="004494"/>
                          </a:solidFill>
                          <a:latin typeface="+mn-lt"/>
                          <a:ea typeface="+mn-ea"/>
                          <a:cs typeface="+mn-cs"/>
                        </a:rPr>
                        <a:t>Possible</a:t>
                      </a:r>
                      <a:r>
                        <a:rPr lang="nl-NL" sz="1800" b="0" kern="1200" dirty="0">
                          <a:solidFill>
                            <a:srgbClr val="004494"/>
                          </a:solidFill>
                          <a:latin typeface="+mn-lt"/>
                          <a:ea typeface="+mn-ea"/>
                          <a:cs typeface="+mn-cs"/>
                        </a:rPr>
                        <a:t> re-</a:t>
                      </a:r>
                      <a:r>
                        <a:rPr lang="nl-NL" sz="1800" b="0" kern="1200" dirty="0" err="1">
                          <a:solidFill>
                            <a:srgbClr val="004494"/>
                          </a:solidFill>
                          <a:latin typeface="+mn-lt"/>
                          <a:ea typeface="+mn-ea"/>
                          <a:cs typeface="+mn-cs"/>
                        </a:rPr>
                        <a:t>allocation</a:t>
                      </a:r>
                      <a:r>
                        <a:rPr lang="nl-NL" sz="1800" b="0" kern="1200" dirty="0">
                          <a:solidFill>
                            <a:srgbClr val="004494"/>
                          </a:solidFill>
                          <a:latin typeface="+mn-lt"/>
                          <a:ea typeface="+mn-ea"/>
                          <a:cs typeface="+mn-cs"/>
                        </a:rPr>
                        <a:t> of resources </a:t>
                      </a:r>
                      <a:r>
                        <a:rPr lang="nl-NL" sz="1800" b="0" kern="1200" dirty="0" err="1">
                          <a:solidFill>
                            <a:srgbClr val="004494"/>
                          </a:solidFill>
                          <a:latin typeface="+mn-lt"/>
                          <a:ea typeface="+mn-ea"/>
                          <a:cs typeface="+mn-cs"/>
                        </a:rPr>
                        <a:t>to</a:t>
                      </a:r>
                      <a:r>
                        <a:rPr lang="nl-NL" sz="1800" b="0" kern="1200" dirty="0">
                          <a:solidFill>
                            <a:srgbClr val="004494"/>
                          </a:solidFill>
                          <a:latin typeface="+mn-lt"/>
                          <a:ea typeface="+mn-ea"/>
                          <a:cs typeface="+mn-cs"/>
                        </a:rPr>
                        <a:t> non-</a:t>
                      </a:r>
                      <a:r>
                        <a:rPr lang="nl-NL" sz="1800" b="0" kern="1200" dirty="0" err="1">
                          <a:solidFill>
                            <a:srgbClr val="004494"/>
                          </a:solidFill>
                          <a:latin typeface="+mn-lt"/>
                          <a:ea typeface="+mn-ea"/>
                          <a:cs typeface="+mn-cs"/>
                        </a:rPr>
                        <a:t>governmental</a:t>
                      </a:r>
                      <a:r>
                        <a:rPr lang="nl-NL" sz="1800" b="0" kern="1200" dirty="0">
                          <a:solidFill>
                            <a:srgbClr val="004494"/>
                          </a:solidFill>
                          <a:latin typeface="+mn-lt"/>
                          <a:ea typeface="+mn-ea"/>
                          <a:cs typeface="+mn-cs"/>
                        </a:rPr>
                        <a:t> </a:t>
                      </a:r>
                      <a:r>
                        <a:rPr lang="nl-NL" sz="1800" b="0" kern="1200" dirty="0" err="1">
                          <a:solidFill>
                            <a:srgbClr val="004494"/>
                          </a:solidFill>
                          <a:latin typeface="+mn-lt"/>
                          <a:ea typeface="+mn-ea"/>
                          <a:cs typeface="+mn-cs"/>
                        </a:rPr>
                        <a:t>activities</a:t>
                      </a:r>
                      <a:endParaRPr lang="nl-NL" sz="1800" b="0" kern="1200" dirty="0">
                        <a:solidFill>
                          <a:srgbClr val="004494"/>
                        </a:solidFill>
                        <a:latin typeface="+mn-lt"/>
                        <a:ea typeface="+mn-ea"/>
                        <a:cs typeface="+mn-cs"/>
                      </a:endParaRPr>
                    </a:p>
                  </a:txBody>
                  <a:tcPr/>
                </a:tc>
                <a:extLst>
                  <a:ext uri="{0D108BD9-81ED-4DB2-BD59-A6C34878D82A}">
                    <a16:rowId xmlns:a16="http://schemas.microsoft.com/office/drawing/2014/main" val="2542233157"/>
                  </a:ext>
                </a:extLst>
              </a:tr>
            </a:tbl>
          </a:graphicData>
        </a:graphic>
      </p:graphicFrame>
    </p:spTree>
    <p:extLst>
      <p:ext uri="{BB962C8B-B14F-4D97-AF65-F5344CB8AC3E}">
        <p14:creationId xmlns:p14="http://schemas.microsoft.com/office/powerpoint/2010/main" val="264582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nl-NL" sz="2400" cap="all" dirty="0">
                <a:latin typeface="+mn-lt"/>
              </a:rPr>
              <a:t>Monitoring Policy </a:t>
            </a:r>
            <a:br>
              <a:rPr lang="nl-NL" sz="2400" cap="all" dirty="0">
                <a:latin typeface="+mn-lt"/>
              </a:rPr>
            </a:br>
            <a:r>
              <a:rPr lang="nl-NL" sz="2400" cap="all" dirty="0" err="1">
                <a:latin typeface="+mn-lt"/>
              </a:rPr>
              <a:t>Dialogue</a:t>
            </a:r>
            <a:r>
              <a:rPr lang="nl-NL" sz="2400" cap="all" dirty="0">
                <a:latin typeface="+mn-lt"/>
              </a:rPr>
              <a:t> </a:t>
            </a:r>
            <a:r>
              <a:rPr lang="nl-NL" sz="2400" cap="all" dirty="0" err="1">
                <a:latin typeface="+mn-lt"/>
              </a:rPr>
              <a:t>and</a:t>
            </a:r>
            <a:r>
              <a:rPr lang="nl-NL" sz="2400" cap="all" dirty="0">
                <a:latin typeface="+mn-lt"/>
              </a:rPr>
              <a:t> </a:t>
            </a:r>
            <a:r>
              <a:rPr lang="nl-NL" sz="2400" cap="all" dirty="0" err="1">
                <a:latin typeface="+mn-lt"/>
              </a:rPr>
              <a:t>complementary</a:t>
            </a:r>
            <a:r>
              <a:rPr lang="nl-NL" sz="2400" cap="all" dirty="0">
                <a:latin typeface="+mn-lt"/>
              </a:rPr>
              <a:t> </a:t>
            </a:r>
            <a:r>
              <a:rPr lang="nl-NL" sz="2400" cap="all" dirty="0" err="1">
                <a:latin typeface="+mn-lt"/>
              </a:rPr>
              <a:t>measures</a:t>
            </a:r>
            <a:endParaRPr lang="fr-BE" sz="2400" cap="all" dirty="0">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54158" y="2406748"/>
            <a:ext cx="8460000" cy="22925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sz="2400" dirty="0" err="1">
                <a:solidFill>
                  <a:srgbClr val="004494"/>
                </a:solidFill>
              </a:rPr>
              <a:t>Coherence</a:t>
            </a:r>
            <a:r>
              <a:rPr lang="nl-NL" sz="2400" dirty="0">
                <a:solidFill>
                  <a:srgbClr val="004494"/>
                </a:solidFill>
              </a:rPr>
              <a:t> </a:t>
            </a:r>
            <a:r>
              <a:rPr lang="nl-NL" sz="2400" dirty="0" err="1">
                <a:solidFill>
                  <a:srgbClr val="004494"/>
                </a:solidFill>
              </a:rPr>
              <a:t>between</a:t>
            </a:r>
            <a:r>
              <a:rPr lang="nl-NL" sz="2400" dirty="0">
                <a:solidFill>
                  <a:srgbClr val="004494"/>
                </a:solidFill>
              </a:rPr>
              <a:t> policy </a:t>
            </a:r>
            <a:r>
              <a:rPr lang="nl-NL" sz="2400" dirty="0" err="1">
                <a:solidFill>
                  <a:srgbClr val="004494"/>
                </a:solidFill>
              </a:rPr>
              <a:t>dialogue</a:t>
            </a:r>
            <a:r>
              <a:rPr lang="nl-NL" sz="2400" dirty="0">
                <a:solidFill>
                  <a:srgbClr val="004494"/>
                </a:solidFill>
              </a:rPr>
              <a:t> </a:t>
            </a:r>
            <a:r>
              <a:rPr lang="nl-NL" sz="2400" dirty="0" err="1">
                <a:solidFill>
                  <a:srgbClr val="004494"/>
                </a:solidFill>
              </a:rPr>
              <a:t>and</a:t>
            </a:r>
            <a:r>
              <a:rPr lang="nl-NL" sz="2400" dirty="0">
                <a:solidFill>
                  <a:srgbClr val="004494"/>
                </a:solidFill>
              </a:rPr>
              <a:t> </a:t>
            </a:r>
            <a:r>
              <a:rPr lang="nl-NL" sz="2400" dirty="0" err="1">
                <a:solidFill>
                  <a:srgbClr val="004494"/>
                </a:solidFill>
              </a:rPr>
              <a:t>political</a:t>
            </a:r>
            <a:r>
              <a:rPr lang="nl-NL" sz="2400" dirty="0">
                <a:solidFill>
                  <a:srgbClr val="004494"/>
                </a:solidFill>
              </a:rPr>
              <a:t> </a:t>
            </a:r>
            <a:r>
              <a:rPr lang="nl-NL" sz="2400" dirty="0" err="1">
                <a:solidFill>
                  <a:srgbClr val="004494"/>
                </a:solidFill>
              </a:rPr>
              <a:t>dialogue</a:t>
            </a:r>
            <a:r>
              <a:rPr lang="nl-NL" sz="2400" dirty="0">
                <a:solidFill>
                  <a:srgbClr val="004494"/>
                </a:solidFill>
              </a:rPr>
              <a:t> </a:t>
            </a:r>
            <a:r>
              <a:rPr lang="nl-NL" sz="2400" b="0" dirty="0">
                <a:solidFill>
                  <a:srgbClr val="004494"/>
                </a:solidFill>
              </a:rPr>
              <a:t>(i.e. Art 8 </a:t>
            </a:r>
            <a:r>
              <a:rPr lang="nl-NL" sz="2400" b="0" dirty="0" err="1">
                <a:solidFill>
                  <a:srgbClr val="004494"/>
                </a:solidFill>
              </a:rPr>
              <a:t>consultation</a:t>
            </a:r>
            <a:r>
              <a:rPr lang="nl-NL" sz="2400" b="0" dirty="0">
                <a:solidFill>
                  <a:srgbClr val="004494"/>
                </a:solidFill>
              </a:rPr>
              <a:t>, ACP </a:t>
            </a:r>
            <a:r>
              <a:rPr lang="nl-NL" sz="2400" b="0" dirty="0" err="1">
                <a:solidFill>
                  <a:srgbClr val="004494"/>
                </a:solidFill>
              </a:rPr>
              <a:t>countries</a:t>
            </a:r>
            <a:r>
              <a:rPr lang="nl-NL" sz="2400" b="0" dirty="0">
                <a:solidFill>
                  <a:srgbClr val="004494"/>
                </a:solidFill>
              </a:rPr>
              <a:t>).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sz="2400" dirty="0">
                <a:solidFill>
                  <a:srgbClr val="004494"/>
                </a:solidFill>
              </a:rPr>
              <a:t>Minimum record of </a:t>
            </a:r>
            <a:r>
              <a:rPr lang="nl-NL" sz="2400" dirty="0" err="1">
                <a:solidFill>
                  <a:srgbClr val="004494"/>
                </a:solidFill>
              </a:rPr>
              <a:t>the</a:t>
            </a:r>
            <a:r>
              <a:rPr lang="nl-NL" sz="2400" dirty="0">
                <a:solidFill>
                  <a:srgbClr val="004494"/>
                </a:solidFill>
              </a:rPr>
              <a:t> </a:t>
            </a:r>
            <a:r>
              <a:rPr lang="nl-NL" sz="2400" dirty="0" err="1">
                <a:solidFill>
                  <a:srgbClr val="004494"/>
                </a:solidFill>
              </a:rPr>
              <a:t>formal</a:t>
            </a:r>
            <a:r>
              <a:rPr lang="nl-NL" sz="2400" dirty="0">
                <a:solidFill>
                  <a:srgbClr val="004494"/>
                </a:solidFill>
              </a:rPr>
              <a:t> </a:t>
            </a:r>
            <a:r>
              <a:rPr lang="nl-NL" sz="2400" dirty="0" err="1">
                <a:solidFill>
                  <a:srgbClr val="004494"/>
                </a:solidFill>
              </a:rPr>
              <a:t>dialogue</a:t>
            </a:r>
            <a:r>
              <a:rPr lang="nl-NL" sz="2400" dirty="0">
                <a:solidFill>
                  <a:srgbClr val="004494"/>
                </a:solidFill>
              </a:rPr>
              <a:t> </a:t>
            </a:r>
            <a:r>
              <a:rPr lang="nl-NL" sz="2400" b="0" dirty="0">
                <a:solidFill>
                  <a:srgbClr val="004494"/>
                </a:solidFill>
              </a:rPr>
              <a:t>(agenda, </a:t>
            </a:r>
            <a:r>
              <a:rPr lang="nl-NL" sz="2400" b="0" dirty="0" err="1">
                <a:solidFill>
                  <a:srgbClr val="004494"/>
                </a:solidFill>
              </a:rPr>
              <a:t>notes</a:t>
            </a:r>
            <a:r>
              <a:rPr lang="nl-NL" sz="2400" b="0" dirty="0">
                <a:solidFill>
                  <a:srgbClr val="004494"/>
                </a:solidFill>
              </a:rPr>
              <a:t>, brief </a:t>
            </a:r>
            <a:r>
              <a:rPr lang="nl-NL" sz="2400" b="0" dirty="0" err="1">
                <a:solidFill>
                  <a:srgbClr val="004494"/>
                </a:solidFill>
              </a:rPr>
              <a:t>progress</a:t>
            </a:r>
            <a:r>
              <a:rPr lang="nl-NL" sz="2400" b="0" dirty="0">
                <a:solidFill>
                  <a:srgbClr val="004494"/>
                </a:solidFill>
              </a:rPr>
              <a:t> report).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
        <p:nvSpPr>
          <p:cNvPr id="6" name="Tekstvak 4">
            <a:extLst>
              <a:ext uri="{FF2B5EF4-FFF2-40B4-BE49-F238E27FC236}">
                <a16:creationId xmlns:a16="http://schemas.microsoft.com/office/drawing/2014/main" id="{6455B0EA-328B-48A8-B533-A029FE7E8F96}"/>
              </a:ext>
            </a:extLst>
          </p:cNvPr>
          <p:cNvSpPr txBox="1"/>
          <p:nvPr/>
        </p:nvSpPr>
        <p:spPr>
          <a:xfrm>
            <a:off x="62136" y="5013176"/>
            <a:ext cx="9081864" cy="1107996"/>
          </a:xfrm>
          <a:prstGeom prst="rect">
            <a:avLst/>
          </a:prstGeom>
          <a:noFill/>
        </p:spPr>
        <p:txBody>
          <a:bodyPr wrap="square" rtlCol="0">
            <a:spAutoFit/>
          </a:bodyPr>
          <a:lstStyle/>
          <a:p>
            <a:pPr algn="ctr"/>
            <a:r>
              <a:rPr lang="nl-NL" sz="2200" b="1" dirty="0" err="1">
                <a:latin typeface="+mn-lt"/>
              </a:rPr>
              <a:t>And</a:t>
            </a:r>
            <a:r>
              <a:rPr lang="nl-NL" sz="2200" b="1" dirty="0">
                <a:latin typeface="+mn-lt"/>
              </a:rPr>
              <a:t> </a:t>
            </a:r>
            <a:r>
              <a:rPr lang="nl-NL" sz="2200" b="1" dirty="0" err="1">
                <a:latin typeface="+mn-lt"/>
              </a:rPr>
              <a:t>the</a:t>
            </a:r>
            <a:r>
              <a:rPr lang="nl-NL" sz="2200" b="1" dirty="0">
                <a:latin typeface="+mn-lt"/>
              </a:rPr>
              <a:t> efficiency </a:t>
            </a:r>
            <a:r>
              <a:rPr lang="nl-NL" sz="2200" b="1" dirty="0" err="1">
                <a:latin typeface="+mn-lt"/>
              </a:rPr>
              <a:t>and</a:t>
            </a:r>
            <a:r>
              <a:rPr lang="nl-NL" sz="2200" b="1" dirty="0">
                <a:latin typeface="+mn-lt"/>
              </a:rPr>
              <a:t> </a:t>
            </a:r>
            <a:r>
              <a:rPr lang="nl-NL" sz="2200" b="1" dirty="0" err="1">
                <a:latin typeface="+mn-lt"/>
              </a:rPr>
              <a:t>effectiveness</a:t>
            </a:r>
            <a:r>
              <a:rPr lang="nl-NL" sz="2200" b="1" dirty="0">
                <a:latin typeface="+mn-lt"/>
              </a:rPr>
              <a:t> of </a:t>
            </a:r>
            <a:r>
              <a:rPr lang="nl-NL" sz="2200" b="1" dirty="0" err="1">
                <a:latin typeface="+mn-lt"/>
              </a:rPr>
              <a:t>the</a:t>
            </a:r>
            <a:r>
              <a:rPr lang="nl-NL" sz="2200" b="1" dirty="0">
                <a:latin typeface="+mn-lt"/>
              </a:rPr>
              <a:t> </a:t>
            </a:r>
            <a:r>
              <a:rPr lang="nl-NL" sz="2200" b="1" dirty="0" err="1">
                <a:latin typeface="+mn-lt"/>
              </a:rPr>
              <a:t>complementary</a:t>
            </a:r>
            <a:r>
              <a:rPr lang="nl-NL" sz="2200" b="1" dirty="0">
                <a:latin typeface="+mn-lt"/>
              </a:rPr>
              <a:t> </a:t>
            </a:r>
            <a:r>
              <a:rPr lang="nl-NL" sz="2200" b="1" dirty="0" err="1">
                <a:latin typeface="+mn-lt"/>
              </a:rPr>
              <a:t>measures</a:t>
            </a:r>
            <a:endParaRPr lang="nl-NL" sz="2200" b="1" dirty="0">
              <a:latin typeface="+mn-lt"/>
            </a:endParaRPr>
          </a:p>
          <a:p>
            <a:pPr algn="ctr"/>
            <a:r>
              <a:rPr lang="nl-NL" sz="2200" b="1" dirty="0" err="1">
                <a:latin typeface="+mn-lt"/>
              </a:rPr>
              <a:t>Sufficiently</a:t>
            </a:r>
            <a:r>
              <a:rPr lang="nl-NL" sz="2200" b="1" dirty="0">
                <a:latin typeface="+mn-lt"/>
              </a:rPr>
              <a:t> </a:t>
            </a:r>
            <a:r>
              <a:rPr lang="nl-NL" sz="2200" b="1" dirty="0" err="1">
                <a:latin typeface="+mn-lt"/>
              </a:rPr>
              <a:t>resourced</a:t>
            </a:r>
            <a:r>
              <a:rPr lang="nl-NL" sz="2200" b="1" dirty="0">
                <a:latin typeface="+mn-lt"/>
              </a:rPr>
              <a:t>? </a:t>
            </a:r>
            <a:r>
              <a:rPr lang="nl-NL" sz="2200" b="1" dirty="0" err="1">
                <a:latin typeface="+mn-lt"/>
              </a:rPr>
              <a:t>Amendments</a:t>
            </a:r>
            <a:r>
              <a:rPr lang="nl-NL" sz="2200" b="1" dirty="0">
                <a:latin typeface="+mn-lt"/>
              </a:rPr>
              <a:t> </a:t>
            </a:r>
            <a:r>
              <a:rPr lang="nl-NL" sz="2200" b="1" dirty="0" err="1">
                <a:latin typeface="+mn-lt"/>
              </a:rPr>
              <a:t>required</a:t>
            </a:r>
            <a:r>
              <a:rPr lang="nl-NL" sz="2200" b="1" dirty="0">
                <a:latin typeface="+mn-lt"/>
              </a:rPr>
              <a:t>?</a:t>
            </a:r>
          </a:p>
        </p:txBody>
      </p:sp>
    </p:spTree>
    <p:extLst>
      <p:ext uri="{BB962C8B-B14F-4D97-AF65-F5344CB8AC3E}">
        <p14:creationId xmlns:p14="http://schemas.microsoft.com/office/powerpoint/2010/main" val="406919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a:defRPr/>
            </a:pPr>
            <a:r>
              <a:rPr lang="en-US" sz="3600" dirty="0"/>
              <a:t>Thank you </a:t>
            </a:r>
            <a:br>
              <a:rPr lang="en-US" sz="3600" dirty="0"/>
            </a:br>
            <a:r>
              <a:rPr lang="en-US" sz="3600" dirty="0"/>
              <a:t>for your </a:t>
            </a:r>
            <a:r>
              <a:rPr lang="fr-BE" sz="3600" dirty="0"/>
              <a:t>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800" cap="all" dirty="0">
                <a:solidFill>
                  <a:srgbClr val="004494"/>
                </a:solidFill>
                <a:latin typeface="+mn-lt"/>
              </a:rPr>
              <a:t>Outline</a:t>
            </a:r>
            <a:r>
              <a:rPr lang="fr-BE" sz="2800" cap="all" dirty="0">
                <a:solidFill>
                  <a:srgbClr val="004494"/>
                </a:solidFill>
                <a:latin typeface="+mn-lt"/>
              </a:rPr>
              <a:t> Module 8</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b="1" i="0" cap="all" dirty="0">
                <a:solidFill>
                  <a:srgbClr val="C00000"/>
                </a:solidFill>
              </a:rPr>
              <a:t>Monitoring framework</a:t>
            </a:r>
          </a:p>
          <a:p>
            <a:pPr marL="360363" indent="-360363">
              <a:spcBef>
                <a:spcPts val="1200"/>
              </a:spcBef>
              <a:spcAft>
                <a:spcPts val="1200"/>
              </a:spcAft>
              <a:buClrTx/>
              <a:buFontTx/>
              <a:buAutoNum type="arabicPeriod"/>
            </a:pPr>
            <a:r>
              <a:rPr lang="en-GB" sz="2000" i="0" dirty="0">
                <a:solidFill>
                  <a:srgbClr val="004494"/>
                </a:solidFill>
              </a:rPr>
              <a:t>Monitoring the eligibility conditions (FT) and the variable tranche indicators (VT)</a:t>
            </a:r>
          </a:p>
          <a:p>
            <a:pPr marL="360363" indent="-360363">
              <a:spcBef>
                <a:spcPts val="1200"/>
              </a:spcBef>
              <a:spcAft>
                <a:spcPts val="1200"/>
              </a:spcAft>
              <a:buClrTx/>
              <a:buFontTx/>
              <a:buAutoNum type="arabicPeriod"/>
            </a:pPr>
            <a:r>
              <a:rPr lang="en-GB" sz="2000" i="0" dirty="0">
                <a:solidFill>
                  <a:srgbClr val="004494"/>
                </a:solidFill>
              </a:rPr>
              <a:t>Monitoring the fundamental values and others</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407410"/>
            <a:ext cx="8460000" cy="773278"/>
          </a:xfrm>
        </p:spPr>
        <p:txBody>
          <a:bodyPr/>
          <a:lstStyle/>
          <a:p>
            <a:pPr marL="0"/>
            <a:r>
              <a:rPr lang="en-US" sz="2000" cap="all" dirty="0">
                <a:latin typeface="+mn-lt"/>
              </a:rPr>
              <a:t>Main issues regarding Performance Assessment/Monitoring Frameworks </a:t>
            </a:r>
            <a:endParaRPr lang="fr-BE" sz="2000" cap="all" dirty="0">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76872"/>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800"/>
              </a:spcBef>
              <a:spcAft>
                <a:spcPts val="0"/>
              </a:spcAft>
              <a:buClr>
                <a:srgbClr val="004494"/>
              </a:buClr>
              <a:buSzPct val="100000"/>
              <a:buFont typeface="Verdana" panose="020B0604030504040204" pitchFamily="34" charset="0"/>
              <a:buChar char="&gt;"/>
              <a:defRPr/>
            </a:pPr>
            <a:r>
              <a:rPr lang="en-GB" sz="1800" dirty="0">
                <a:solidFill>
                  <a:srgbClr val="004494"/>
                </a:solidFill>
              </a:rPr>
              <a:t>Address the “missing middle” of the processes for public service delivery. </a:t>
            </a:r>
          </a:p>
          <a:p>
            <a:pPr marL="355600" lvl="1" indent="-355600" defTabSz="457200">
              <a:spcBef>
                <a:spcPts val="1800"/>
              </a:spcBef>
              <a:spcAft>
                <a:spcPts val="0"/>
              </a:spcAft>
              <a:buClr>
                <a:srgbClr val="004494"/>
              </a:buClr>
              <a:buSzPct val="100000"/>
              <a:buFont typeface="Verdana" panose="020B0604030504040204" pitchFamily="34" charset="0"/>
              <a:buChar char="&gt;"/>
              <a:defRPr/>
            </a:pPr>
            <a:r>
              <a:rPr lang="en-GB" sz="1800" dirty="0">
                <a:solidFill>
                  <a:srgbClr val="004494"/>
                </a:solidFill>
              </a:rPr>
              <a:t>Address the credibility / feasibility of ambitions. </a:t>
            </a:r>
          </a:p>
          <a:p>
            <a:pPr marL="355600" lvl="1" indent="-355600" defTabSz="457200">
              <a:spcBef>
                <a:spcPts val="1800"/>
              </a:spcBef>
              <a:spcAft>
                <a:spcPts val="0"/>
              </a:spcAft>
              <a:buClr>
                <a:srgbClr val="004494"/>
              </a:buClr>
              <a:buSzPct val="100000"/>
              <a:buFont typeface="Verdana" panose="020B0604030504040204" pitchFamily="34" charset="0"/>
              <a:buChar char="&gt;"/>
              <a:defRPr/>
            </a:pPr>
            <a:r>
              <a:rPr lang="en-US" sz="1800" dirty="0">
                <a:solidFill>
                  <a:srgbClr val="004494"/>
                </a:solidFill>
              </a:rPr>
              <a:t>Verify </a:t>
            </a:r>
            <a:r>
              <a:rPr lang="en-GB" sz="1800" dirty="0">
                <a:solidFill>
                  <a:srgbClr val="004494"/>
                </a:solidFill>
              </a:rPr>
              <a:t>existence of baseline / targets / performance objectives with SMART/RACER/CREAM performance indicators. </a:t>
            </a:r>
          </a:p>
          <a:p>
            <a:pPr marL="355600" lvl="1" indent="-355600" defTabSz="457200">
              <a:spcBef>
                <a:spcPts val="1800"/>
              </a:spcBef>
              <a:spcAft>
                <a:spcPts val="0"/>
              </a:spcAft>
              <a:buClr>
                <a:srgbClr val="004494"/>
              </a:buClr>
              <a:buSzPct val="100000"/>
              <a:buFont typeface="Verdana" panose="020B0604030504040204" pitchFamily="34" charset="0"/>
              <a:buChar char="&gt;"/>
              <a:defRPr/>
            </a:pPr>
            <a:r>
              <a:rPr lang="en-GB" sz="1800" dirty="0">
                <a:solidFill>
                  <a:srgbClr val="004494"/>
                </a:solidFill>
              </a:rPr>
              <a:t>Promote disaggregated indicators </a:t>
            </a:r>
            <a:r>
              <a:rPr lang="en-GB" sz="1800" b="0" dirty="0">
                <a:solidFill>
                  <a:srgbClr val="004494"/>
                </a:solidFill>
              </a:rPr>
              <a:t>(regions, gender or population group).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a:solidFill>
                <a:schemeClr val="bg1"/>
              </a:solidFill>
              <a:latin typeface="+mn-lt"/>
            </a:endParaRPr>
          </a:p>
        </p:txBody>
      </p:sp>
      <p:sp>
        <p:nvSpPr>
          <p:cNvPr id="6" name="Rectangle 5">
            <a:extLst>
              <a:ext uri="{FF2B5EF4-FFF2-40B4-BE49-F238E27FC236}">
                <a16:creationId xmlns:a16="http://schemas.microsoft.com/office/drawing/2014/main" id="{59DE0852-70C8-46B8-89F3-3C8A462F5161}"/>
              </a:ext>
            </a:extLst>
          </p:cNvPr>
          <p:cNvSpPr/>
          <p:nvPr/>
        </p:nvSpPr>
        <p:spPr>
          <a:xfrm>
            <a:off x="539552" y="5437673"/>
            <a:ext cx="8262448" cy="1477328"/>
          </a:xfrm>
          <a:prstGeom prst="rect">
            <a:avLst/>
          </a:prstGeom>
          <a:noFill/>
          <a:ln>
            <a:noFill/>
          </a:ln>
        </p:spPr>
        <p:txBody>
          <a:bodyPr wrap="square">
            <a:spAutoFit/>
          </a:bodyPr>
          <a:lstStyle/>
          <a:p>
            <a:pPr marL="176213" lvl="1" algn="ctr" eaLnBrk="0" hangingPunct="0">
              <a:spcBef>
                <a:spcPts val="600"/>
              </a:spcBef>
              <a:spcAft>
                <a:spcPts val="600"/>
              </a:spcAft>
              <a:buClr>
                <a:srgbClr val="333399"/>
              </a:buClr>
              <a:defRPr/>
            </a:pPr>
            <a:r>
              <a:rPr lang="en-US" sz="2000" b="1" dirty="0">
                <a:solidFill>
                  <a:srgbClr val="004494"/>
                </a:solidFill>
                <a:latin typeface="+mn-lt"/>
              </a:rPr>
              <a:t>The selection of indicators / benchmarks is an important part of the policy dialogue and may sometimes require strong negotiations with the EU. </a:t>
            </a:r>
          </a:p>
          <a:p>
            <a:pPr marL="176213" marR="0" lvl="1" indent="0" algn="ctr" defTabSz="914400" rtl="0" eaLnBrk="0" fontAlgn="base" latinLnBrk="0" hangingPunct="0">
              <a:lnSpc>
                <a:spcPct val="100000"/>
              </a:lnSpc>
              <a:spcBef>
                <a:spcPts val="600"/>
              </a:spcBef>
              <a:spcAft>
                <a:spcPts val="600"/>
              </a:spcAft>
              <a:buClr>
                <a:srgbClr val="333399"/>
              </a:buClr>
              <a:buSzTx/>
              <a:buFontTx/>
              <a:buNone/>
              <a:tabLst/>
              <a:defRPr/>
            </a:pPr>
            <a:endParaRPr lang="fr-BE" sz="2000" b="1" dirty="0">
              <a:solidFill>
                <a:srgbClr val="004494"/>
              </a:solidFill>
              <a:latin typeface="+mn-lt"/>
            </a:endParaRPr>
          </a:p>
        </p:txBody>
      </p:sp>
    </p:spTree>
    <p:extLst>
      <p:ext uri="{BB962C8B-B14F-4D97-AF65-F5344CB8AC3E}">
        <p14:creationId xmlns:p14="http://schemas.microsoft.com/office/powerpoint/2010/main" val="62367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27530"/>
            <a:ext cx="8460000" cy="773278"/>
          </a:xfrm>
        </p:spPr>
        <p:txBody>
          <a:bodyPr/>
          <a:lstStyle/>
          <a:p>
            <a:pPr marL="0"/>
            <a:r>
              <a:rPr lang="en-GB" sz="2400" cap="all" dirty="0">
                <a:latin typeface="+mn-lt"/>
              </a:rPr>
              <a:t>Monitoring </a:t>
            </a:r>
            <a:br>
              <a:rPr lang="en-GB" sz="2400" cap="all" dirty="0">
                <a:latin typeface="+mn-lt"/>
              </a:rPr>
            </a:br>
            <a:r>
              <a:rPr lang="en-GB" sz="2400" cap="all" dirty="0">
                <a:latin typeface="+mn-lt"/>
              </a:rPr>
              <a:t>Framework</a:t>
            </a:r>
            <a:endParaRPr lang="fr-BE" sz="2400" cap="all" dirty="0">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52000" y="1916832"/>
            <a:ext cx="864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spcAft>
                <a:spcPts val="600"/>
              </a:spcAft>
              <a:buClr>
                <a:srgbClr val="3366FF"/>
              </a:buClr>
              <a:buNone/>
            </a:pPr>
            <a:r>
              <a:rPr lang="fr-BE" sz="1800" b="1" i="0" dirty="0"/>
              <a:t>Analyse :</a:t>
            </a:r>
          </a:p>
          <a:p>
            <a:pPr marL="355600" lvl="1" indent="-355600" defTabSz="457200">
              <a:spcBef>
                <a:spcPts val="0"/>
              </a:spcBef>
              <a:spcAft>
                <a:spcPts val="600"/>
              </a:spcAft>
              <a:buClr>
                <a:srgbClr val="004494"/>
              </a:buClr>
              <a:buSzPct val="100000"/>
              <a:buFont typeface="Verdana" panose="020B0604030504040204" pitchFamily="34" charset="0"/>
              <a:buChar char="&gt;"/>
              <a:defRPr/>
            </a:pPr>
            <a:r>
              <a:rPr lang="en-GB" sz="1600" dirty="0"/>
              <a:t>Strengths and weaknesses of statistical systems</a:t>
            </a:r>
          </a:p>
          <a:p>
            <a:pPr marL="355600" lvl="1" indent="-355600" defTabSz="457200">
              <a:spcBef>
                <a:spcPts val="0"/>
              </a:spcBef>
              <a:spcAft>
                <a:spcPts val="600"/>
              </a:spcAft>
              <a:buClr>
                <a:srgbClr val="004494"/>
              </a:buClr>
              <a:buSzPct val="100000"/>
              <a:buFont typeface="Verdana" panose="020B0604030504040204" pitchFamily="34" charset="0"/>
              <a:buChar char="&gt;"/>
              <a:defRPr/>
            </a:pPr>
            <a:r>
              <a:rPr lang="en-GB" sz="1600" dirty="0"/>
              <a:t>Availability of data and timing of publication</a:t>
            </a:r>
          </a:p>
          <a:p>
            <a:pPr marL="355600" lvl="1" indent="-355600" defTabSz="457200">
              <a:spcBef>
                <a:spcPts val="0"/>
              </a:spcBef>
              <a:spcAft>
                <a:spcPts val="600"/>
              </a:spcAft>
              <a:buClr>
                <a:srgbClr val="004494"/>
              </a:buClr>
              <a:buSzPct val="100000"/>
              <a:buFont typeface="Verdana" panose="020B0604030504040204" pitchFamily="34" charset="0"/>
              <a:buChar char="&gt;"/>
              <a:defRPr/>
            </a:pPr>
            <a:r>
              <a:rPr lang="en-GB" sz="1600" dirty="0"/>
              <a:t>Availability of policy analysis</a:t>
            </a:r>
          </a:p>
          <a:p>
            <a:pPr marL="0" indent="0">
              <a:spcBef>
                <a:spcPts val="1200"/>
              </a:spcBef>
              <a:spcAft>
                <a:spcPts val="600"/>
              </a:spcAft>
              <a:buClr>
                <a:srgbClr val="3366FF"/>
              </a:buClr>
              <a:buNone/>
            </a:pPr>
            <a:r>
              <a:rPr lang="en-GB" sz="1800" b="1" i="0" dirty="0"/>
              <a:t>Monitoring systems should produce and disseminate / provide access to:</a:t>
            </a:r>
          </a:p>
          <a:p>
            <a:pPr marL="355600" lvl="1" indent="-355600" defTabSz="457200">
              <a:spcBef>
                <a:spcPts val="0"/>
              </a:spcBef>
              <a:spcAft>
                <a:spcPts val="600"/>
              </a:spcAft>
              <a:buClr>
                <a:srgbClr val="004494"/>
              </a:buClr>
              <a:buSzPct val="100000"/>
              <a:buFont typeface="Verdana" panose="020B0604030504040204" pitchFamily="34" charset="0"/>
              <a:buChar char="&gt;"/>
              <a:defRPr/>
            </a:pPr>
            <a:r>
              <a:rPr lang="en-GB" sz="1600" dirty="0"/>
              <a:t>Annual progress reports</a:t>
            </a:r>
          </a:p>
          <a:p>
            <a:pPr marL="355600" lvl="1" indent="-355600" defTabSz="457200">
              <a:spcBef>
                <a:spcPts val="0"/>
              </a:spcBef>
              <a:spcAft>
                <a:spcPts val="600"/>
              </a:spcAft>
              <a:buClr>
                <a:srgbClr val="004494"/>
              </a:buClr>
              <a:buSzPct val="100000"/>
              <a:buFont typeface="Verdana" panose="020B0604030504040204" pitchFamily="34" charset="0"/>
              <a:buChar char="&gt;"/>
              <a:defRPr/>
            </a:pPr>
            <a:r>
              <a:rPr lang="en-GB" sz="1600" dirty="0">
                <a:sym typeface="Wingdings"/>
              </a:rPr>
              <a:t>Result indicators with baseline values and targets: </a:t>
            </a:r>
            <a:r>
              <a:rPr lang="en-GB" sz="1600" b="0" dirty="0">
                <a:sym typeface="Wingdings"/>
              </a:rPr>
              <a:t>i</a:t>
            </a:r>
            <a:r>
              <a:rPr lang="en-GB" sz="1600" b="0" dirty="0"/>
              <a:t>nformation for national accountability mechanisms, awareness raising and evidence-based decision making.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
        <p:nvSpPr>
          <p:cNvPr id="6" name="Rectangle 5">
            <a:extLst>
              <a:ext uri="{FF2B5EF4-FFF2-40B4-BE49-F238E27FC236}">
                <a16:creationId xmlns:a16="http://schemas.microsoft.com/office/drawing/2014/main" id="{59DE0852-70C8-46B8-89F3-3C8A462F5161}"/>
              </a:ext>
            </a:extLst>
          </p:cNvPr>
          <p:cNvSpPr/>
          <p:nvPr/>
        </p:nvSpPr>
        <p:spPr>
          <a:xfrm>
            <a:off x="539552" y="5437673"/>
            <a:ext cx="8262448" cy="1354217"/>
          </a:xfrm>
          <a:prstGeom prst="rect">
            <a:avLst/>
          </a:prstGeom>
          <a:noFill/>
          <a:ln>
            <a:noFill/>
          </a:ln>
        </p:spPr>
        <p:txBody>
          <a:bodyPr wrap="square">
            <a:spAutoFit/>
          </a:bodyPr>
          <a:lstStyle/>
          <a:p>
            <a:pPr marL="176213" lvl="1" algn="ctr" eaLnBrk="0" hangingPunct="0">
              <a:spcBef>
                <a:spcPts val="600"/>
              </a:spcBef>
              <a:spcAft>
                <a:spcPts val="600"/>
              </a:spcAft>
              <a:buClr>
                <a:srgbClr val="333399"/>
              </a:buClr>
              <a:defRPr/>
            </a:pPr>
            <a:r>
              <a:rPr lang="en-GB" sz="1800" b="1" dirty="0">
                <a:solidFill>
                  <a:srgbClr val="004494"/>
                </a:solidFill>
                <a:latin typeface="+mn-lt"/>
              </a:rPr>
              <a:t>Where these have weaknesses, the EU should indicate </a:t>
            </a:r>
            <a:br>
              <a:rPr lang="en-GB" sz="1800" b="1" dirty="0">
                <a:solidFill>
                  <a:srgbClr val="004494"/>
                </a:solidFill>
                <a:latin typeface="+mn-lt"/>
              </a:rPr>
            </a:br>
            <a:r>
              <a:rPr lang="en-GB" sz="1800" b="1" dirty="0">
                <a:solidFill>
                  <a:srgbClr val="004494"/>
                </a:solidFill>
                <a:latin typeface="+mn-lt"/>
              </a:rPr>
              <a:t>how eligibility will be monitored </a:t>
            </a:r>
            <a:br>
              <a:rPr lang="en-GB" sz="1800" b="1" dirty="0">
                <a:solidFill>
                  <a:srgbClr val="004494"/>
                </a:solidFill>
                <a:latin typeface="+mn-lt"/>
              </a:rPr>
            </a:br>
            <a:r>
              <a:rPr lang="en-GB" sz="1800" b="1" dirty="0">
                <a:solidFill>
                  <a:srgbClr val="004494"/>
                </a:solidFill>
                <a:latin typeface="+mn-lt"/>
              </a:rPr>
              <a:t>and offer CD for strengthening them</a:t>
            </a:r>
          </a:p>
          <a:p>
            <a:pPr marL="176213" lvl="1" algn="ctr" eaLnBrk="0" hangingPunct="0">
              <a:spcBef>
                <a:spcPts val="600"/>
              </a:spcBef>
              <a:spcAft>
                <a:spcPts val="600"/>
              </a:spcAft>
              <a:buClr>
                <a:srgbClr val="333399"/>
              </a:buClr>
              <a:defRPr/>
            </a:pPr>
            <a:endParaRPr lang="fr-BE" sz="1800" b="1" dirty="0">
              <a:solidFill>
                <a:srgbClr val="004494"/>
              </a:solidFill>
              <a:latin typeface="+mn-lt"/>
            </a:endParaRPr>
          </a:p>
        </p:txBody>
      </p:sp>
    </p:spTree>
    <p:extLst>
      <p:ext uri="{BB962C8B-B14F-4D97-AF65-F5344CB8AC3E}">
        <p14:creationId xmlns:p14="http://schemas.microsoft.com/office/powerpoint/2010/main" val="299209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grpSp>
        <p:nvGrpSpPr>
          <p:cNvPr id="32" name="Groupe 31">
            <a:extLst>
              <a:ext uri="{FF2B5EF4-FFF2-40B4-BE49-F238E27FC236}">
                <a16:creationId xmlns:a16="http://schemas.microsoft.com/office/drawing/2014/main" id="{32DB38EC-FB70-4F0D-A461-1AFE33639FAB}"/>
              </a:ext>
            </a:extLst>
          </p:cNvPr>
          <p:cNvGrpSpPr/>
          <p:nvPr/>
        </p:nvGrpSpPr>
        <p:grpSpPr>
          <a:xfrm>
            <a:off x="5514084" y="2034328"/>
            <a:ext cx="1800000" cy="2238150"/>
            <a:chOff x="5514084" y="2034328"/>
            <a:chExt cx="1800000" cy="2238150"/>
          </a:xfrm>
        </p:grpSpPr>
        <p:sp>
          <p:nvSpPr>
            <p:cNvPr id="62" name="Flèche : pentagone 61">
              <a:extLst>
                <a:ext uri="{FF2B5EF4-FFF2-40B4-BE49-F238E27FC236}">
                  <a16:creationId xmlns:a16="http://schemas.microsoft.com/office/drawing/2014/main" id="{E9F1D5FD-37B2-4A88-A01F-916C4A6F7329}"/>
                </a:ext>
              </a:extLst>
            </p:cNvPr>
            <p:cNvSpPr/>
            <p:nvPr/>
          </p:nvSpPr>
          <p:spPr bwMode="auto">
            <a:xfrm rot="5400000">
              <a:off x="6015644" y="1739816"/>
              <a:ext cx="707130" cy="1465607"/>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1" name="Espace réservé du contenu 2">
              <a:extLst>
                <a:ext uri="{FF2B5EF4-FFF2-40B4-BE49-F238E27FC236}">
                  <a16:creationId xmlns:a16="http://schemas.microsoft.com/office/drawing/2014/main" id="{3786537F-C996-4A8B-A8BD-B5B0EA660750}"/>
                </a:ext>
              </a:extLst>
            </p:cNvPr>
            <p:cNvSpPr txBox="1">
              <a:spLocks/>
            </p:cNvSpPr>
            <p:nvPr/>
          </p:nvSpPr>
          <p:spPr bwMode="auto">
            <a:xfrm>
              <a:off x="5636405" y="2034328"/>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400" b="1" i="0" cap="all" dirty="0">
                  <a:solidFill>
                    <a:schemeClr val="bg1"/>
                  </a:solidFill>
                  <a:latin typeface="+mn-lt"/>
                </a:rPr>
                <a:t>OUTCOME</a:t>
              </a:r>
              <a:endParaRPr lang="fr-BE" sz="1400" b="1" i="0" cap="all" dirty="0">
                <a:solidFill>
                  <a:schemeClr val="bg1"/>
                </a:solidFill>
                <a:latin typeface="+mn-lt"/>
              </a:endParaRPr>
            </a:p>
          </p:txBody>
        </p:sp>
        <p:sp>
          <p:nvSpPr>
            <p:cNvPr id="71" name="Ellipse 70">
              <a:extLst>
                <a:ext uri="{FF2B5EF4-FFF2-40B4-BE49-F238E27FC236}">
                  <a16:creationId xmlns:a16="http://schemas.microsoft.com/office/drawing/2014/main" id="{AFD8D190-8A65-48B2-A066-68FE0C641378}"/>
                </a:ext>
              </a:extLst>
            </p:cNvPr>
            <p:cNvSpPr/>
            <p:nvPr/>
          </p:nvSpPr>
          <p:spPr bwMode="auto">
            <a:xfrm>
              <a:off x="6142955" y="2691941"/>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pic>
          <p:nvPicPr>
            <p:cNvPr id="96" name="Image 95">
              <a:extLst>
                <a:ext uri="{FF2B5EF4-FFF2-40B4-BE49-F238E27FC236}">
                  <a16:creationId xmlns:a16="http://schemas.microsoft.com/office/drawing/2014/main" id="{6DBCB3A9-0F3D-41DA-9E0E-335DF7EA30B0}"/>
                </a:ext>
              </a:extLst>
            </p:cNvPr>
            <p:cNvPicPr>
              <a:picLocks noChangeAspect="1"/>
            </p:cNvPicPr>
            <p:nvPr/>
          </p:nvPicPr>
          <p:blipFill>
            <a:blip r:embed="rId3"/>
            <a:stretch>
              <a:fillRect/>
            </a:stretch>
          </p:blipFill>
          <p:spPr>
            <a:xfrm>
              <a:off x="6225194" y="2862254"/>
              <a:ext cx="288031" cy="189340"/>
            </a:xfrm>
            <a:prstGeom prst="rect">
              <a:avLst/>
            </a:prstGeom>
          </p:spPr>
        </p:pic>
        <p:sp>
          <p:nvSpPr>
            <p:cNvPr id="56" name="ZoneTexte 55">
              <a:extLst>
                <a:ext uri="{FF2B5EF4-FFF2-40B4-BE49-F238E27FC236}">
                  <a16:creationId xmlns:a16="http://schemas.microsoft.com/office/drawing/2014/main" id="{9D846B86-09CA-43E9-A348-F13F0C03FB7A}"/>
                </a:ext>
              </a:extLst>
            </p:cNvPr>
            <p:cNvSpPr txBox="1"/>
            <p:nvPr/>
          </p:nvSpPr>
          <p:spPr>
            <a:xfrm>
              <a:off x="5514084" y="3072149"/>
              <a:ext cx="1800000" cy="1200329"/>
            </a:xfrm>
            <a:prstGeom prst="rect">
              <a:avLst/>
            </a:prstGeom>
            <a:noFill/>
          </p:spPr>
          <p:txBody>
            <a:bodyPr wrap="square" rtlCol="0">
              <a:spAutoFit/>
            </a:bodyPr>
            <a:lstStyle/>
            <a:p>
              <a:pPr marL="171450" lvl="1" indent="-171450">
                <a:spcBef>
                  <a:spcPts val="300"/>
                </a:spcBef>
                <a:buClr>
                  <a:srgbClr val="F5823C"/>
                </a:buClr>
                <a:buFont typeface="Verdana" panose="020B0604030504040204" pitchFamily="34" charset="0"/>
                <a:buChar char="&gt;"/>
                <a:defRPr/>
              </a:pPr>
              <a:r>
                <a:rPr lang="en-GB" dirty="0">
                  <a:solidFill>
                    <a:schemeClr val="tx1"/>
                  </a:solidFill>
                  <a:latin typeface="+mn-lt"/>
                </a:rPr>
                <a:t>Positive beneficiaries’ responses to government policy management and service delivery </a:t>
              </a:r>
            </a:p>
          </p:txBody>
        </p:sp>
      </p:grpSp>
      <p:grpSp>
        <p:nvGrpSpPr>
          <p:cNvPr id="33" name="Groupe 32">
            <a:extLst>
              <a:ext uri="{FF2B5EF4-FFF2-40B4-BE49-F238E27FC236}">
                <a16:creationId xmlns:a16="http://schemas.microsoft.com/office/drawing/2014/main" id="{A9C5014C-5E65-4EC3-881B-7583DD9BA977}"/>
              </a:ext>
            </a:extLst>
          </p:cNvPr>
          <p:cNvGrpSpPr/>
          <p:nvPr/>
        </p:nvGrpSpPr>
        <p:grpSpPr>
          <a:xfrm>
            <a:off x="7346503" y="2034328"/>
            <a:ext cx="1800000" cy="2284316"/>
            <a:chOff x="7346503" y="2034328"/>
            <a:chExt cx="1800000" cy="2284316"/>
          </a:xfrm>
        </p:grpSpPr>
        <p:sp>
          <p:nvSpPr>
            <p:cNvPr id="55" name="Flèche : pentagone 54">
              <a:extLst>
                <a:ext uri="{FF2B5EF4-FFF2-40B4-BE49-F238E27FC236}">
                  <a16:creationId xmlns:a16="http://schemas.microsoft.com/office/drawing/2014/main" id="{2EBFADFC-B6E9-4AC8-A752-6994CC8496D0}"/>
                </a:ext>
              </a:extLst>
            </p:cNvPr>
            <p:cNvSpPr/>
            <p:nvPr/>
          </p:nvSpPr>
          <p:spPr bwMode="auto">
            <a:xfrm rot="5400000">
              <a:off x="7812046" y="1752845"/>
              <a:ext cx="707130" cy="1465608"/>
            </a:xfrm>
            <a:prstGeom prst="homePlate">
              <a:avLst/>
            </a:prstGeom>
            <a:solidFill>
              <a:srgbClr val="89C76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9" name="Espace réservé du contenu 2">
              <a:extLst>
                <a:ext uri="{FF2B5EF4-FFF2-40B4-BE49-F238E27FC236}">
                  <a16:creationId xmlns:a16="http://schemas.microsoft.com/office/drawing/2014/main" id="{8602FF76-4794-4D4B-B2D7-C295D2DF8AF6}"/>
                </a:ext>
              </a:extLst>
            </p:cNvPr>
            <p:cNvSpPr txBox="1">
              <a:spLocks/>
            </p:cNvSpPr>
            <p:nvPr/>
          </p:nvSpPr>
          <p:spPr bwMode="auto">
            <a:xfrm>
              <a:off x="7428738" y="2034328"/>
              <a:ext cx="1471517" cy="549487"/>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400" b="1" i="0" kern="0" dirty="0">
                  <a:solidFill>
                    <a:schemeClr val="bg1"/>
                  </a:solidFill>
                  <a:latin typeface="+mn-lt"/>
                </a:rPr>
                <a:t>IMPACTS</a:t>
              </a:r>
            </a:p>
          </p:txBody>
        </p:sp>
        <p:sp>
          <p:nvSpPr>
            <p:cNvPr id="70" name="Ellipse 69">
              <a:extLst>
                <a:ext uri="{FF2B5EF4-FFF2-40B4-BE49-F238E27FC236}">
                  <a16:creationId xmlns:a16="http://schemas.microsoft.com/office/drawing/2014/main" id="{B1007ABE-4B53-4006-B0FD-C46F0B146B12}"/>
                </a:ext>
              </a:extLst>
            </p:cNvPr>
            <p:cNvSpPr/>
            <p:nvPr/>
          </p:nvSpPr>
          <p:spPr bwMode="auto">
            <a:xfrm>
              <a:off x="8024710" y="2674586"/>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pic>
          <p:nvPicPr>
            <p:cNvPr id="93" name="Image 92">
              <a:extLst>
                <a:ext uri="{FF2B5EF4-FFF2-40B4-BE49-F238E27FC236}">
                  <a16:creationId xmlns:a16="http://schemas.microsoft.com/office/drawing/2014/main" id="{4A2D2A58-1131-499E-863D-F37CD6396631}"/>
                </a:ext>
              </a:extLst>
            </p:cNvPr>
            <p:cNvPicPr>
              <a:picLocks noChangeAspect="1"/>
            </p:cNvPicPr>
            <p:nvPr/>
          </p:nvPicPr>
          <p:blipFill>
            <a:blip r:embed="rId4"/>
            <a:stretch>
              <a:fillRect/>
            </a:stretch>
          </p:blipFill>
          <p:spPr>
            <a:xfrm rot="10800000">
              <a:off x="8024710" y="2751637"/>
              <a:ext cx="343864" cy="312786"/>
            </a:xfrm>
            <a:prstGeom prst="rect">
              <a:avLst/>
            </a:prstGeom>
          </p:spPr>
        </p:pic>
        <p:sp>
          <p:nvSpPr>
            <p:cNvPr id="57" name="ZoneTexte 56">
              <a:extLst>
                <a:ext uri="{FF2B5EF4-FFF2-40B4-BE49-F238E27FC236}">
                  <a16:creationId xmlns:a16="http://schemas.microsoft.com/office/drawing/2014/main" id="{50E57755-8188-4901-88B2-CC58FF4B50E5}"/>
                </a:ext>
              </a:extLst>
            </p:cNvPr>
            <p:cNvSpPr txBox="1"/>
            <p:nvPr/>
          </p:nvSpPr>
          <p:spPr>
            <a:xfrm>
              <a:off x="7346503" y="3072149"/>
              <a:ext cx="1800000" cy="1246495"/>
            </a:xfrm>
            <a:prstGeom prst="rect">
              <a:avLst/>
            </a:prstGeom>
            <a:noFill/>
          </p:spPr>
          <p:txBody>
            <a:bodyPr wrap="square" rtlCol="0">
              <a:spAutoFit/>
            </a:bodyPr>
            <a:lstStyle/>
            <a:p>
              <a:pPr marL="171450" lvl="1" indent="-171450">
                <a:spcBef>
                  <a:spcPts val="600"/>
                </a:spcBef>
                <a:buClr>
                  <a:srgbClr val="89C765"/>
                </a:buClr>
                <a:buFont typeface="Verdana" panose="020B0604030504040204" pitchFamily="34" charset="0"/>
                <a:buChar char="&gt;"/>
                <a:defRPr/>
              </a:pPr>
              <a:r>
                <a:rPr lang="en-GB" dirty="0">
                  <a:solidFill>
                    <a:schemeClr val="tx1"/>
                  </a:solidFill>
                  <a:latin typeface="+mn-lt"/>
                </a:rPr>
                <a:t>Sustainable and inclusive growth</a:t>
              </a:r>
            </a:p>
            <a:p>
              <a:pPr marL="171450" lvl="1" indent="-171450">
                <a:spcBef>
                  <a:spcPts val="600"/>
                </a:spcBef>
                <a:buClr>
                  <a:srgbClr val="89C765"/>
                </a:buClr>
                <a:buFont typeface="Verdana" panose="020B0604030504040204" pitchFamily="34" charset="0"/>
                <a:buChar char="&gt;"/>
                <a:defRPr/>
              </a:pPr>
              <a:r>
                <a:rPr lang="en-GB" dirty="0">
                  <a:solidFill>
                    <a:schemeClr val="tx1"/>
                  </a:solidFill>
                  <a:latin typeface="+mn-lt"/>
                </a:rPr>
                <a:t>Poverty reduction</a:t>
              </a:r>
            </a:p>
            <a:p>
              <a:pPr marL="171450" lvl="1" indent="-171450">
                <a:spcBef>
                  <a:spcPts val="600"/>
                </a:spcBef>
                <a:buClr>
                  <a:srgbClr val="89C765"/>
                </a:buClr>
                <a:buFont typeface="Verdana" panose="020B0604030504040204" pitchFamily="34" charset="0"/>
                <a:buChar char="&gt;"/>
                <a:defRPr/>
              </a:pPr>
              <a:r>
                <a:rPr lang="en-GB" dirty="0">
                  <a:solidFill>
                    <a:schemeClr val="tx1"/>
                  </a:solidFill>
                  <a:latin typeface="+mn-lt"/>
                </a:rPr>
                <a:t>Empowerment </a:t>
              </a:r>
            </a:p>
            <a:p>
              <a:pPr marL="171450" lvl="1" indent="-171450">
                <a:spcBef>
                  <a:spcPts val="600"/>
                </a:spcBef>
                <a:buClr>
                  <a:srgbClr val="89C765"/>
                </a:buClr>
                <a:buFont typeface="Verdana" panose="020B0604030504040204" pitchFamily="34" charset="0"/>
                <a:buChar char="&gt;"/>
                <a:defRPr/>
              </a:pPr>
              <a:r>
                <a:rPr lang="en-GB" dirty="0">
                  <a:solidFill>
                    <a:schemeClr val="tx1"/>
                  </a:solidFill>
                  <a:latin typeface="+mn-lt"/>
                </a:rPr>
                <a:t>Social inclusion</a:t>
              </a:r>
            </a:p>
          </p:txBody>
        </p:sp>
      </p:grpSp>
      <p:grpSp>
        <p:nvGrpSpPr>
          <p:cNvPr id="26" name="Groupe 25">
            <a:extLst>
              <a:ext uri="{FF2B5EF4-FFF2-40B4-BE49-F238E27FC236}">
                <a16:creationId xmlns:a16="http://schemas.microsoft.com/office/drawing/2014/main" id="{1CC244D2-DD2C-4FF2-9AB9-178C97A5AD0F}"/>
              </a:ext>
            </a:extLst>
          </p:cNvPr>
          <p:cNvGrpSpPr/>
          <p:nvPr/>
        </p:nvGrpSpPr>
        <p:grpSpPr>
          <a:xfrm>
            <a:off x="1893410" y="2106336"/>
            <a:ext cx="1764000" cy="2166142"/>
            <a:chOff x="1893410" y="2106336"/>
            <a:chExt cx="1764000" cy="2166142"/>
          </a:xfrm>
        </p:grpSpPr>
        <p:sp>
          <p:nvSpPr>
            <p:cNvPr id="63" name="Flèche : pentagone 62">
              <a:extLst>
                <a:ext uri="{FF2B5EF4-FFF2-40B4-BE49-F238E27FC236}">
                  <a16:creationId xmlns:a16="http://schemas.microsoft.com/office/drawing/2014/main" id="{7A7610B7-71CA-46A7-BD96-AC56CD8BC43C}"/>
                </a:ext>
              </a:extLst>
            </p:cNvPr>
            <p:cNvSpPr/>
            <p:nvPr/>
          </p:nvSpPr>
          <p:spPr bwMode="auto">
            <a:xfrm rot="5400000">
              <a:off x="2428107" y="1734079"/>
              <a:ext cx="704843" cy="1474793"/>
            </a:xfrm>
            <a:prstGeom prst="homePlate">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8" name="Espace réservé du contenu 2">
              <a:extLst>
                <a:ext uri="{FF2B5EF4-FFF2-40B4-BE49-F238E27FC236}">
                  <a16:creationId xmlns:a16="http://schemas.microsoft.com/office/drawing/2014/main" id="{7ADF27CE-530B-4A40-B035-CC3F0E733DF0}"/>
                </a:ext>
              </a:extLst>
            </p:cNvPr>
            <p:cNvSpPr txBox="1">
              <a:spLocks/>
            </p:cNvSpPr>
            <p:nvPr/>
          </p:nvSpPr>
          <p:spPr bwMode="auto">
            <a:xfrm>
              <a:off x="2043132" y="2106336"/>
              <a:ext cx="1474906" cy="546902"/>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400" b="1" i="0" kern="0" cap="all" dirty="0">
                  <a:solidFill>
                    <a:schemeClr val="bg1"/>
                  </a:solidFill>
                  <a:latin typeface="+mn-lt"/>
                </a:rPr>
                <a:t>Outputs</a:t>
              </a:r>
              <a:endParaRPr lang="fr-BE" sz="1400" b="1" i="0" kern="0" cap="all" dirty="0">
                <a:solidFill>
                  <a:schemeClr val="bg1"/>
                </a:solidFill>
                <a:latin typeface="+mn-lt"/>
              </a:endParaRPr>
            </a:p>
          </p:txBody>
        </p:sp>
        <p:sp>
          <p:nvSpPr>
            <p:cNvPr id="75" name="Ellipse 74">
              <a:extLst>
                <a:ext uri="{FF2B5EF4-FFF2-40B4-BE49-F238E27FC236}">
                  <a16:creationId xmlns:a16="http://schemas.microsoft.com/office/drawing/2014/main" id="{C75BEAE0-A23D-4F2E-9A01-A0224210BE9F}"/>
                </a:ext>
              </a:extLst>
            </p:cNvPr>
            <p:cNvSpPr/>
            <p:nvPr/>
          </p:nvSpPr>
          <p:spPr bwMode="auto">
            <a:xfrm>
              <a:off x="2554331" y="2685695"/>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50" name="ZoneTexte 49">
              <a:extLst>
                <a:ext uri="{FF2B5EF4-FFF2-40B4-BE49-F238E27FC236}">
                  <a16:creationId xmlns:a16="http://schemas.microsoft.com/office/drawing/2014/main" id="{6FE01FC1-5027-40D7-B803-47786386295F}"/>
                </a:ext>
              </a:extLst>
            </p:cNvPr>
            <p:cNvSpPr txBox="1"/>
            <p:nvPr/>
          </p:nvSpPr>
          <p:spPr>
            <a:xfrm>
              <a:off x="1893410" y="3072149"/>
              <a:ext cx="1764000" cy="1200329"/>
            </a:xfrm>
            <a:prstGeom prst="rect">
              <a:avLst/>
            </a:prstGeom>
            <a:noFill/>
          </p:spPr>
          <p:txBody>
            <a:bodyPr wrap="square" rtlCol="0">
              <a:spAutoFit/>
            </a:bodyPr>
            <a:lstStyle/>
            <a:p>
              <a:pPr marL="171450" lvl="1" indent="-171450">
                <a:spcBef>
                  <a:spcPts val="300"/>
                </a:spcBef>
                <a:buClr>
                  <a:srgbClr val="FF3300"/>
                </a:buClr>
                <a:buFont typeface="Verdana" panose="020B0604030504040204" pitchFamily="34" charset="0"/>
                <a:buChar char="&gt;"/>
                <a:defRPr/>
              </a:pPr>
              <a:r>
                <a:rPr lang="en-GB" dirty="0">
                  <a:solidFill>
                    <a:schemeClr val="tx1"/>
                  </a:solidFill>
                  <a:latin typeface="+mn-lt"/>
                </a:rPr>
                <a:t>Improved relations between external support and national budget and policy processes </a:t>
              </a:r>
            </a:p>
          </p:txBody>
        </p:sp>
        <p:pic>
          <p:nvPicPr>
            <p:cNvPr id="4" name="Image 3">
              <a:extLst>
                <a:ext uri="{FF2B5EF4-FFF2-40B4-BE49-F238E27FC236}">
                  <a16:creationId xmlns:a16="http://schemas.microsoft.com/office/drawing/2014/main" id="{F1F40D2B-136A-4C9D-80CE-0C159214D564}"/>
                </a:ext>
              </a:extLst>
            </p:cNvPr>
            <p:cNvPicPr>
              <a:picLocks noChangeAspect="1"/>
            </p:cNvPicPr>
            <p:nvPr/>
          </p:nvPicPr>
          <p:blipFill>
            <a:blip r:embed="rId5"/>
            <a:stretch>
              <a:fillRect/>
            </a:stretch>
          </p:blipFill>
          <p:spPr>
            <a:xfrm>
              <a:off x="2621864" y="2761011"/>
              <a:ext cx="317443" cy="269175"/>
            </a:xfrm>
            <a:prstGeom prst="rect">
              <a:avLst/>
            </a:prstGeom>
          </p:spPr>
        </p:pic>
      </p:grpSp>
      <p:grpSp>
        <p:nvGrpSpPr>
          <p:cNvPr id="25" name="Groupe 24">
            <a:extLst>
              <a:ext uri="{FF2B5EF4-FFF2-40B4-BE49-F238E27FC236}">
                <a16:creationId xmlns:a16="http://schemas.microsoft.com/office/drawing/2014/main" id="{977592D3-8944-44E5-A518-F6A9E9CA6E92}"/>
              </a:ext>
            </a:extLst>
          </p:cNvPr>
          <p:cNvGrpSpPr/>
          <p:nvPr/>
        </p:nvGrpSpPr>
        <p:grpSpPr>
          <a:xfrm>
            <a:off x="107504" y="2034328"/>
            <a:ext cx="1800000" cy="2468982"/>
            <a:chOff x="107504" y="2034328"/>
            <a:chExt cx="1800000" cy="2468982"/>
          </a:xfrm>
        </p:grpSpPr>
        <p:sp>
          <p:nvSpPr>
            <p:cNvPr id="64" name="Flèche : pentagone 63">
              <a:extLst>
                <a:ext uri="{FF2B5EF4-FFF2-40B4-BE49-F238E27FC236}">
                  <a16:creationId xmlns:a16="http://schemas.microsoft.com/office/drawing/2014/main" id="{99658697-84A2-4DC2-A30F-49D824C318AC}"/>
                </a:ext>
              </a:extLst>
            </p:cNvPr>
            <p:cNvSpPr/>
            <p:nvPr/>
          </p:nvSpPr>
          <p:spPr bwMode="auto">
            <a:xfrm rot="5400000">
              <a:off x="637096" y="1733478"/>
              <a:ext cx="705943" cy="1477095"/>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9" name="Espace réservé du contenu 2">
              <a:extLst>
                <a:ext uri="{FF2B5EF4-FFF2-40B4-BE49-F238E27FC236}">
                  <a16:creationId xmlns:a16="http://schemas.microsoft.com/office/drawing/2014/main" id="{241378A5-0830-4208-845D-48C26593C8A8}"/>
                </a:ext>
              </a:extLst>
            </p:cNvPr>
            <p:cNvSpPr txBox="1">
              <a:spLocks/>
            </p:cNvSpPr>
            <p:nvPr/>
          </p:nvSpPr>
          <p:spPr bwMode="auto">
            <a:xfrm>
              <a:off x="257262" y="2034328"/>
              <a:ext cx="1465611"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400" b="1" i="0" kern="0" cap="all" dirty="0">
                  <a:solidFill>
                    <a:schemeClr val="bg1"/>
                  </a:solidFill>
                  <a:latin typeface="+mn-lt"/>
                </a:rPr>
                <a:t>Inputs</a:t>
              </a:r>
              <a:endParaRPr lang="fr-BE" sz="1400" b="1" i="0" kern="0" cap="all" dirty="0">
                <a:solidFill>
                  <a:schemeClr val="bg1"/>
                </a:solidFill>
                <a:latin typeface="+mn-lt"/>
              </a:endParaRPr>
            </a:p>
          </p:txBody>
        </p:sp>
        <p:sp>
          <p:nvSpPr>
            <p:cNvPr id="76" name="Ellipse 75">
              <a:extLst>
                <a:ext uri="{FF2B5EF4-FFF2-40B4-BE49-F238E27FC236}">
                  <a16:creationId xmlns:a16="http://schemas.microsoft.com/office/drawing/2014/main" id="{C86D6C2C-1595-4073-B6CE-7E355F07C172}"/>
                </a:ext>
              </a:extLst>
            </p:cNvPr>
            <p:cNvSpPr/>
            <p:nvPr/>
          </p:nvSpPr>
          <p:spPr bwMode="auto">
            <a:xfrm>
              <a:off x="789648" y="2641601"/>
              <a:ext cx="400839" cy="40083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58" name="ZoneTexte 57">
              <a:extLst>
                <a:ext uri="{FF2B5EF4-FFF2-40B4-BE49-F238E27FC236}">
                  <a16:creationId xmlns:a16="http://schemas.microsoft.com/office/drawing/2014/main" id="{A1FCC93D-F00E-484B-8142-ABA7E2ED82EC}"/>
                </a:ext>
              </a:extLst>
            </p:cNvPr>
            <p:cNvSpPr txBox="1"/>
            <p:nvPr/>
          </p:nvSpPr>
          <p:spPr>
            <a:xfrm>
              <a:off x="107504" y="3072149"/>
              <a:ext cx="1800000" cy="1431161"/>
            </a:xfrm>
            <a:prstGeom prst="rect">
              <a:avLst/>
            </a:prstGeom>
            <a:noFill/>
          </p:spPr>
          <p:txBody>
            <a:bodyPr wrap="square" rtlCol="0">
              <a:spAutoFit/>
            </a:bodyPr>
            <a:lstStyle/>
            <a:p>
              <a:pPr marL="171450" lvl="1" indent="-171450">
                <a:spcBef>
                  <a:spcPts val="600"/>
                </a:spcBef>
                <a:buClr>
                  <a:srgbClr val="1FACE0"/>
                </a:buClr>
                <a:buFont typeface="Verdana" panose="020B0604030504040204" pitchFamily="34" charset="0"/>
                <a:buChar char="&gt;"/>
                <a:defRPr/>
              </a:pPr>
              <a:r>
                <a:rPr lang="en-GB" dirty="0">
                  <a:solidFill>
                    <a:schemeClr val="tx1"/>
                  </a:solidFill>
                  <a:latin typeface="+mn-lt"/>
                </a:rPr>
                <a:t>Financial transfers </a:t>
              </a:r>
            </a:p>
            <a:p>
              <a:pPr marL="171450" lvl="1" indent="-171450">
                <a:spcBef>
                  <a:spcPts val="600"/>
                </a:spcBef>
                <a:buClr>
                  <a:srgbClr val="1FACE0"/>
                </a:buClr>
                <a:buFont typeface="Verdana" panose="020B0604030504040204" pitchFamily="34" charset="0"/>
                <a:buChar char="&gt;"/>
                <a:defRPr/>
              </a:pPr>
              <a:r>
                <a:rPr lang="en-GB" dirty="0">
                  <a:solidFill>
                    <a:schemeClr val="tx1"/>
                  </a:solidFill>
                  <a:latin typeface="+mn-lt"/>
                </a:rPr>
                <a:t>Policy Dialogue</a:t>
              </a:r>
            </a:p>
            <a:p>
              <a:pPr marL="171450" lvl="1" indent="-171450">
                <a:spcBef>
                  <a:spcPts val="600"/>
                </a:spcBef>
                <a:buClr>
                  <a:srgbClr val="1FACE0"/>
                </a:buClr>
                <a:buFont typeface="Verdana" panose="020B0604030504040204" pitchFamily="34" charset="0"/>
                <a:buChar char="&gt;"/>
                <a:defRPr/>
              </a:pPr>
              <a:r>
                <a:rPr lang="en-GB" dirty="0">
                  <a:solidFill>
                    <a:schemeClr val="tx1"/>
                  </a:solidFill>
                  <a:latin typeface="+mn-lt"/>
                </a:rPr>
                <a:t>Disbursement conditions</a:t>
              </a:r>
            </a:p>
            <a:p>
              <a:pPr marL="171450" lvl="1" indent="-171450">
                <a:spcBef>
                  <a:spcPts val="600"/>
                </a:spcBef>
                <a:buClr>
                  <a:srgbClr val="1FACE0"/>
                </a:buClr>
                <a:buFont typeface="Verdana" panose="020B0604030504040204" pitchFamily="34" charset="0"/>
                <a:buChar char="&gt;"/>
                <a:defRPr/>
              </a:pPr>
              <a:r>
                <a:rPr lang="en-GB" dirty="0">
                  <a:solidFill>
                    <a:schemeClr val="tx1"/>
                  </a:solidFill>
                  <a:latin typeface="+mn-lt"/>
                </a:rPr>
                <a:t>Capacity development</a:t>
              </a:r>
            </a:p>
          </p:txBody>
        </p:sp>
        <p:pic>
          <p:nvPicPr>
            <p:cNvPr id="12" name="Image 11">
              <a:extLst>
                <a:ext uri="{FF2B5EF4-FFF2-40B4-BE49-F238E27FC236}">
                  <a16:creationId xmlns:a16="http://schemas.microsoft.com/office/drawing/2014/main" id="{8FEBEA1D-9467-422B-82C9-ABDC4969D8AD}"/>
                </a:ext>
              </a:extLst>
            </p:cNvPr>
            <p:cNvPicPr>
              <a:picLocks noChangeAspect="1"/>
            </p:cNvPicPr>
            <p:nvPr/>
          </p:nvPicPr>
          <p:blipFill>
            <a:blip r:embed="rId6"/>
            <a:stretch>
              <a:fillRect/>
            </a:stretch>
          </p:blipFill>
          <p:spPr>
            <a:xfrm>
              <a:off x="854214" y="2769465"/>
              <a:ext cx="271706" cy="291756"/>
            </a:xfrm>
            <a:prstGeom prst="rect">
              <a:avLst/>
            </a:prstGeom>
          </p:spPr>
        </p:pic>
      </p:gr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179512" y="927530"/>
            <a:ext cx="8460000" cy="773278"/>
          </a:xfrm>
        </p:spPr>
        <p:txBody>
          <a:bodyPr/>
          <a:lstStyle/>
          <a:p>
            <a:pPr marL="0"/>
            <a:r>
              <a:rPr lang="en-GB" sz="2000" cap="all" dirty="0">
                <a:solidFill>
                  <a:srgbClr val="004494"/>
                </a:solidFill>
                <a:latin typeface="+mn-lt"/>
              </a:rPr>
              <a:t>What are </a:t>
            </a:r>
            <a:br>
              <a:rPr lang="en-GB" sz="2000" cap="all" dirty="0">
                <a:solidFill>
                  <a:srgbClr val="004494"/>
                </a:solidFill>
                <a:latin typeface="+mn-lt"/>
              </a:rPr>
            </a:br>
            <a:r>
              <a:rPr lang="en-GB" sz="2000" cap="all" dirty="0">
                <a:solidFill>
                  <a:srgbClr val="004494"/>
                </a:solidFill>
                <a:latin typeface="+mn-lt"/>
              </a:rPr>
              <a:t>we monitoring? </a:t>
            </a:r>
            <a:endParaRPr lang="fr-BE" sz="2000" cap="all" dirty="0">
              <a:solidFill>
                <a:srgbClr val="004494"/>
              </a:solidFill>
              <a:latin typeface="+mn-lt"/>
            </a:endParaRPr>
          </a:p>
        </p:txBody>
      </p:sp>
      <p:pic>
        <p:nvPicPr>
          <p:cNvPr id="36" name="Image 35">
            <a:extLst>
              <a:ext uri="{FF2B5EF4-FFF2-40B4-BE49-F238E27FC236}">
                <a16:creationId xmlns:a16="http://schemas.microsoft.com/office/drawing/2014/main" id="{068C3D77-B4F5-4CFD-A99E-E185F8AF5982}"/>
              </a:ext>
            </a:extLst>
          </p:cNvPr>
          <p:cNvPicPr>
            <a:picLocks noChangeAspect="1"/>
          </p:cNvPicPr>
          <p:nvPr/>
        </p:nvPicPr>
        <p:blipFill>
          <a:blip r:embed="rId7"/>
          <a:stretch>
            <a:fillRect/>
          </a:stretch>
        </p:blipFill>
        <p:spPr>
          <a:xfrm>
            <a:off x="5061000" y="5094920"/>
            <a:ext cx="184352" cy="393513"/>
          </a:xfrm>
          <a:prstGeom prst="rect">
            <a:avLst/>
          </a:prstGeom>
        </p:spPr>
      </p:pic>
      <p:pic>
        <p:nvPicPr>
          <p:cNvPr id="72" name="Image 71">
            <a:extLst>
              <a:ext uri="{FF2B5EF4-FFF2-40B4-BE49-F238E27FC236}">
                <a16:creationId xmlns:a16="http://schemas.microsoft.com/office/drawing/2014/main" id="{5EAA7700-7041-4D63-981C-1FDA342D933D}"/>
              </a:ext>
            </a:extLst>
          </p:cNvPr>
          <p:cNvPicPr>
            <a:picLocks noChangeAspect="1"/>
          </p:cNvPicPr>
          <p:nvPr/>
        </p:nvPicPr>
        <p:blipFill>
          <a:blip r:embed="rId7"/>
          <a:stretch>
            <a:fillRect/>
          </a:stretch>
        </p:blipFill>
        <p:spPr>
          <a:xfrm>
            <a:off x="7213627" y="5088666"/>
            <a:ext cx="184352" cy="393513"/>
          </a:xfrm>
          <a:prstGeom prst="rect">
            <a:avLst/>
          </a:prstGeom>
        </p:spPr>
      </p:pic>
      <p:grpSp>
        <p:nvGrpSpPr>
          <p:cNvPr id="5" name="Groupe 4">
            <a:extLst>
              <a:ext uri="{FF2B5EF4-FFF2-40B4-BE49-F238E27FC236}">
                <a16:creationId xmlns:a16="http://schemas.microsoft.com/office/drawing/2014/main" id="{5BAB8CEA-F855-412B-94A3-9FAAFA091C3D}"/>
              </a:ext>
            </a:extLst>
          </p:cNvPr>
          <p:cNvGrpSpPr/>
          <p:nvPr/>
        </p:nvGrpSpPr>
        <p:grpSpPr>
          <a:xfrm>
            <a:off x="4302796" y="5448706"/>
            <a:ext cx="4587426" cy="1292662"/>
            <a:chOff x="4302796" y="5301208"/>
            <a:chExt cx="4587426" cy="1292662"/>
          </a:xfrm>
        </p:grpSpPr>
        <p:pic>
          <p:nvPicPr>
            <p:cNvPr id="43" name="Image 42">
              <a:extLst>
                <a:ext uri="{FF2B5EF4-FFF2-40B4-BE49-F238E27FC236}">
                  <a16:creationId xmlns:a16="http://schemas.microsoft.com/office/drawing/2014/main" id="{9B0D42C6-8494-461E-9A26-9F71C7FC564E}"/>
                </a:ext>
              </a:extLst>
            </p:cNvPr>
            <p:cNvPicPr>
              <a:picLocks noChangeAspect="1"/>
            </p:cNvPicPr>
            <p:nvPr/>
          </p:nvPicPr>
          <p:blipFill>
            <a:blip r:embed="rId8"/>
            <a:stretch>
              <a:fillRect/>
            </a:stretch>
          </p:blipFill>
          <p:spPr>
            <a:xfrm>
              <a:off x="4302796" y="5924299"/>
              <a:ext cx="4587426" cy="529076"/>
            </a:xfrm>
            <a:prstGeom prst="rect">
              <a:avLst/>
            </a:prstGeom>
            <a:ln>
              <a:noFill/>
            </a:ln>
          </p:spPr>
        </p:pic>
        <p:sp>
          <p:nvSpPr>
            <p:cNvPr id="44" name="Rectangle 43">
              <a:extLst>
                <a:ext uri="{FF2B5EF4-FFF2-40B4-BE49-F238E27FC236}">
                  <a16:creationId xmlns:a16="http://schemas.microsoft.com/office/drawing/2014/main" id="{7B5966C2-7AAD-45F8-A045-4FF4890E05D8}"/>
                </a:ext>
              </a:extLst>
            </p:cNvPr>
            <p:cNvSpPr/>
            <p:nvPr/>
          </p:nvSpPr>
          <p:spPr bwMode="auto">
            <a:xfrm>
              <a:off x="4588738" y="5308148"/>
              <a:ext cx="4013452" cy="101991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45" name="Rectangle 44">
              <a:extLst>
                <a:ext uri="{FF2B5EF4-FFF2-40B4-BE49-F238E27FC236}">
                  <a16:creationId xmlns:a16="http://schemas.microsoft.com/office/drawing/2014/main" id="{52AA6F29-0DA6-4525-A093-1CFA1C181157}"/>
                </a:ext>
              </a:extLst>
            </p:cNvPr>
            <p:cNvSpPr/>
            <p:nvPr/>
          </p:nvSpPr>
          <p:spPr>
            <a:xfrm>
              <a:off x="4506498" y="5301208"/>
              <a:ext cx="4013452" cy="1292662"/>
            </a:xfrm>
            <a:prstGeom prst="rect">
              <a:avLst/>
            </a:prstGeom>
          </p:spPr>
          <p:txBody>
            <a:bodyPr wrap="square">
              <a:spAutoFit/>
            </a:bodyPr>
            <a:lstStyle/>
            <a:p>
              <a:pPr algn="ctr">
                <a:spcBef>
                  <a:spcPts val="300"/>
                </a:spcBef>
              </a:pPr>
              <a:r>
                <a:rPr lang="fr-BE" sz="1600" b="1" kern="0" cap="all" dirty="0">
                  <a:solidFill>
                    <a:schemeClr val="bg1"/>
                  </a:solidFill>
                  <a:latin typeface="+mn-lt"/>
                </a:rPr>
                <a:t>Monitoring and dialogue:</a:t>
              </a:r>
            </a:p>
            <a:p>
              <a:pPr marL="171450" lvl="1" indent="-171450" algn="ctr">
                <a:spcBef>
                  <a:spcPts val="300"/>
                </a:spcBef>
                <a:buClr>
                  <a:schemeClr val="bg1"/>
                </a:buClr>
                <a:buFont typeface="Verdana" panose="020B0604030504040204" pitchFamily="34" charset="0"/>
                <a:buChar char="&gt;"/>
                <a:defRPr/>
              </a:pPr>
              <a:r>
                <a:rPr lang="fr-BE" b="1" dirty="0" err="1">
                  <a:solidFill>
                    <a:schemeClr val="bg1"/>
                  </a:solidFill>
                  <a:latin typeface="+mn-lt"/>
                </a:rPr>
                <a:t>Eligibility</a:t>
              </a:r>
              <a:r>
                <a:rPr lang="fr-BE" b="1" dirty="0">
                  <a:solidFill>
                    <a:schemeClr val="bg1"/>
                  </a:solidFill>
                  <a:latin typeface="+mn-lt"/>
                </a:rPr>
                <a:t> </a:t>
              </a:r>
              <a:r>
                <a:rPr lang="fr-BE" b="1" dirty="0" err="1">
                  <a:solidFill>
                    <a:schemeClr val="bg1"/>
                  </a:solidFill>
                  <a:latin typeface="+mn-lt"/>
                </a:rPr>
                <a:t>criteria</a:t>
              </a:r>
              <a:endParaRPr lang="fr-BE" b="1" dirty="0">
                <a:solidFill>
                  <a:schemeClr val="bg1"/>
                </a:solidFill>
                <a:latin typeface="+mn-lt"/>
              </a:endParaRPr>
            </a:p>
            <a:p>
              <a:pPr marL="171450" lvl="1" indent="-171450" algn="ctr">
                <a:spcBef>
                  <a:spcPts val="300"/>
                </a:spcBef>
                <a:buClr>
                  <a:schemeClr val="bg1"/>
                </a:buClr>
                <a:buFont typeface="Verdana" panose="020B0604030504040204" pitchFamily="34" charset="0"/>
                <a:buChar char="&gt;"/>
                <a:defRPr/>
              </a:pPr>
              <a:r>
                <a:rPr lang="fr-BE" b="1" dirty="0">
                  <a:solidFill>
                    <a:schemeClr val="bg1"/>
                  </a:solidFill>
                  <a:latin typeface="+mn-lt"/>
                </a:rPr>
                <a:t>Fundamental values</a:t>
              </a:r>
            </a:p>
            <a:p>
              <a:pPr marL="171450" lvl="1" indent="-171450" algn="ctr">
                <a:spcBef>
                  <a:spcPts val="300"/>
                </a:spcBef>
                <a:buClr>
                  <a:schemeClr val="bg1"/>
                </a:buClr>
                <a:buFont typeface="Verdana" panose="020B0604030504040204" pitchFamily="34" charset="0"/>
                <a:buChar char="&gt;"/>
                <a:defRPr/>
              </a:pPr>
              <a:r>
                <a:rPr lang="fr-BE" b="1" dirty="0">
                  <a:solidFill>
                    <a:schemeClr val="bg1"/>
                  </a:solidFill>
                  <a:latin typeface="+mn-lt"/>
                </a:rPr>
                <a:t>Performance </a:t>
              </a:r>
              <a:r>
                <a:rPr lang="fr-BE" b="1" dirty="0" err="1">
                  <a:solidFill>
                    <a:schemeClr val="bg1"/>
                  </a:solidFill>
                  <a:latin typeface="+mn-lt"/>
                </a:rPr>
                <a:t>indicators</a:t>
              </a:r>
              <a:endParaRPr lang="fr-BE" b="1" dirty="0">
                <a:solidFill>
                  <a:schemeClr val="bg1"/>
                </a:solidFill>
                <a:latin typeface="+mn-lt"/>
              </a:endParaRPr>
            </a:p>
            <a:p>
              <a:pPr lvl="0" algn="ctr">
                <a:spcBef>
                  <a:spcPts val="300"/>
                </a:spcBef>
                <a:defRPr/>
              </a:pPr>
              <a:endParaRPr lang="en-GB" sz="1600" b="1" kern="0" cap="all" dirty="0">
                <a:solidFill>
                  <a:schemeClr val="bg1"/>
                </a:solidFill>
                <a:latin typeface="+mn-lt"/>
              </a:endParaRPr>
            </a:p>
          </p:txBody>
        </p:sp>
      </p:grpSp>
      <p:sp>
        <p:nvSpPr>
          <p:cNvPr id="69" name="Espace réservé du numéro de diapositive 9">
            <a:extLst>
              <a:ext uri="{FF2B5EF4-FFF2-40B4-BE49-F238E27FC236}">
                <a16:creationId xmlns:a16="http://schemas.microsoft.com/office/drawing/2014/main" id="{A2302730-96DA-448B-8BCF-95667891D60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5</a:t>
            </a:fld>
            <a:endParaRPr lang="en-GB" sz="1100" b="1" dirty="0">
              <a:solidFill>
                <a:schemeClr val="bg1"/>
              </a:solidFill>
              <a:latin typeface="+mn-lt"/>
            </a:endParaRPr>
          </a:p>
        </p:txBody>
      </p:sp>
      <p:grpSp>
        <p:nvGrpSpPr>
          <p:cNvPr id="34" name="Groupe 33">
            <a:extLst>
              <a:ext uri="{FF2B5EF4-FFF2-40B4-BE49-F238E27FC236}">
                <a16:creationId xmlns:a16="http://schemas.microsoft.com/office/drawing/2014/main" id="{012D747D-14E0-4B6C-BB16-7938701953AC}"/>
              </a:ext>
            </a:extLst>
          </p:cNvPr>
          <p:cNvGrpSpPr/>
          <p:nvPr/>
        </p:nvGrpSpPr>
        <p:grpSpPr>
          <a:xfrm>
            <a:off x="810066" y="4797152"/>
            <a:ext cx="7737396" cy="353872"/>
            <a:chOff x="810066" y="4797152"/>
            <a:chExt cx="7737396" cy="353872"/>
          </a:xfrm>
        </p:grpSpPr>
        <p:sp>
          <p:nvSpPr>
            <p:cNvPr id="42" name="Espace réservé du contenu 2">
              <a:extLst>
                <a:ext uri="{FF2B5EF4-FFF2-40B4-BE49-F238E27FC236}">
                  <a16:creationId xmlns:a16="http://schemas.microsoft.com/office/drawing/2014/main" id="{130E9414-C14D-417B-ADBA-30A1CD110839}"/>
                </a:ext>
              </a:extLst>
            </p:cNvPr>
            <p:cNvSpPr txBox="1">
              <a:spLocks/>
            </p:cNvSpPr>
            <p:nvPr/>
          </p:nvSpPr>
          <p:spPr bwMode="auto">
            <a:xfrm>
              <a:off x="969277"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None/>
                <a:defRPr/>
              </a:pPr>
              <a:r>
                <a:rPr lang="en-GB" sz="1400" kern="0" dirty="0">
                  <a:solidFill>
                    <a:srgbClr val="284492"/>
                  </a:solidFill>
                  <a:latin typeface="+mn-lt"/>
                </a:rPr>
                <a:t>Assumptions</a:t>
              </a:r>
            </a:p>
          </p:txBody>
        </p:sp>
        <p:sp>
          <p:nvSpPr>
            <p:cNvPr id="54" name="Triangle isocèle 53">
              <a:extLst>
                <a:ext uri="{FF2B5EF4-FFF2-40B4-BE49-F238E27FC236}">
                  <a16:creationId xmlns:a16="http://schemas.microsoft.com/office/drawing/2014/main" id="{092A141C-4FDB-4684-B455-E39C077D0F58}"/>
                </a:ext>
              </a:extLst>
            </p:cNvPr>
            <p:cNvSpPr/>
            <p:nvPr/>
          </p:nvSpPr>
          <p:spPr bwMode="auto">
            <a:xfrm rot="5400000">
              <a:off x="2595409"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59" name="Triangle isocèle 58">
              <a:extLst>
                <a:ext uri="{FF2B5EF4-FFF2-40B4-BE49-F238E27FC236}">
                  <a16:creationId xmlns:a16="http://schemas.microsoft.com/office/drawing/2014/main" id="{8721E764-C5E1-458E-A9ED-6A3FFE0AA1B7}"/>
                </a:ext>
              </a:extLst>
            </p:cNvPr>
            <p:cNvSpPr/>
            <p:nvPr/>
          </p:nvSpPr>
          <p:spPr bwMode="auto">
            <a:xfrm rot="5400000">
              <a:off x="810066"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60" name="Triangle isocèle 59">
              <a:extLst>
                <a:ext uri="{FF2B5EF4-FFF2-40B4-BE49-F238E27FC236}">
                  <a16:creationId xmlns:a16="http://schemas.microsoft.com/office/drawing/2014/main" id="{DC09A3A3-8134-4696-AB80-C82161D6A104}"/>
                </a:ext>
              </a:extLst>
            </p:cNvPr>
            <p:cNvSpPr/>
            <p:nvPr/>
          </p:nvSpPr>
          <p:spPr bwMode="auto">
            <a:xfrm rot="5400000">
              <a:off x="6480290"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68" name="Triangle isocèle 67">
              <a:extLst>
                <a:ext uri="{FF2B5EF4-FFF2-40B4-BE49-F238E27FC236}">
                  <a16:creationId xmlns:a16="http://schemas.microsoft.com/office/drawing/2014/main" id="{4CF8D94F-E4CD-420A-A028-C1EE99C65BA2}"/>
                </a:ext>
              </a:extLst>
            </p:cNvPr>
            <p:cNvSpPr/>
            <p:nvPr/>
          </p:nvSpPr>
          <p:spPr bwMode="auto">
            <a:xfrm rot="5400000">
              <a:off x="4539065"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46" name="Triangle isocèle 45">
              <a:extLst>
                <a:ext uri="{FF2B5EF4-FFF2-40B4-BE49-F238E27FC236}">
                  <a16:creationId xmlns:a16="http://schemas.microsoft.com/office/drawing/2014/main" id="{53983C14-D8AD-414E-8FAC-1336E123942F}"/>
                </a:ext>
              </a:extLst>
            </p:cNvPr>
            <p:cNvSpPr/>
            <p:nvPr/>
          </p:nvSpPr>
          <p:spPr bwMode="auto">
            <a:xfrm rot="5400000">
              <a:off x="8367462"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48" name="Espace réservé du contenu 2">
              <a:extLst>
                <a:ext uri="{FF2B5EF4-FFF2-40B4-BE49-F238E27FC236}">
                  <a16:creationId xmlns:a16="http://schemas.microsoft.com/office/drawing/2014/main" id="{014FA5BA-EE7E-46FC-B2E7-8E0225CE7760}"/>
                </a:ext>
              </a:extLst>
            </p:cNvPr>
            <p:cNvSpPr txBox="1">
              <a:spLocks/>
            </p:cNvSpPr>
            <p:nvPr/>
          </p:nvSpPr>
          <p:spPr bwMode="auto">
            <a:xfrm>
              <a:off x="2778309"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None/>
                <a:defRPr/>
              </a:pPr>
              <a:r>
                <a:rPr lang="en-GB" sz="1400" kern="0" dirty="0">
                  <a:solidFill>
                    <a:srgbClr val="284492"/>
                  </a:solidFill>
                  <a:latin typeface="+mn-lt"/>
                </a:rPr>
                <a:t>Assumptions</a:t>
              </a:r>
            </a:p>
          </p:txBody>
        </p:sp>
        <p:sp>
          <p:nvSpPr>
            <p:cNvPr id="49" name="Espace réservé du contenu 2">
              <a:extLst>
                <a:ext uri="{FF2B5EF4-FFF2-40B4-BE49-F238E27FC236}">
                  <a16:creationId xmlns:a16="http://schemas.microsoft.com/office/drawing/2014/main" id="{32E1D3A2-6626-462F-8479-E8FB113B0C73}"/>
                </a:ext>
              </a:extLst>
            </p:cNvPr>
            <p:cNvSpPr txBox="1">
              <a:spLocks/>
            </p:cNvSpPr>
            <p:nvPr/>
          </p:nvSpPr>
          <p:spPr bwMode="auto">
            <a:xfrm>
              <a:off x="4719066"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None/>
                <a:defRPr/>
              </a:pPr>
              <a:r>
                <a:rPr lang="en-GB" sz="1400" kern="0" dirty="0">
                  <a:solidFill>
                    <a:srgbClr val="284492"/>
                  </a:solidFill>
                  <a:latin typeface="+mn-lt"/>
                </a:rPr>
                <a:t>Assumptions</a:t>
              </a:r>
            </a:p>
          </p:txBody>
        </p:sp>
        <p:sp>
          <p:nvSpPr>
            <p:cNvPr id="51" name="Espace réservé du contenu 2">
              <a:extLst>
                <a:ext uri="{FF2B5EF4-FFF2-40B4-BE49-F238E27FC236}">
                  <a16:creationId xmlns:a16="http://schemas.microsoft.com/office/drawing/2014/main" id="{779D2B36-9752-42A7-8BE4-FA4ECB00D3AC}"/>
                </a:ext>
              </a:extLst>
            </p:cNvPr>
            <p:cNvSpPr txBox="1">
              <a:spLocks/>
            </p:cNvSpPr>
            <p:nvPr/>
          </p:nvSpPr>
          <p:spPr bwMode="auto">
            <a:xfrm>
              <a:off x="6655407"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None/>
                <a:defRPr/>
              </a:pPr>
              <a:r>
                <a:rPr lang="en-GB" sz="1400" kern="0" dirty="0">
                  <a:solidFill>
                    <a:srgbClr val="284492"/>
                  </a:solidFill>
                  <a:latin typeface="+mn-lt"/>
                </a:rPr>
                <a:t>Assumptions</a:t>
              </a:r>
            </a:p>
          </p:txBody>
        </p:sp>
      </p:grpSp>
      <p:grpSp>
        <p:nvGrpSpPr>
          <p:cNvPr id="24" name="Groupe 23">
            <a:extLst>
              <a:ext uri="{FF2B5EF4-FFF2-40B4-BE49-F238E27FC236}">
                <a16:creationId xmlns:a16="http://schemas.microsoft.com/office/drawing/2014/main" id="{1ED7F8F3-0EAA-4DD4-A283-72715AEC0AF0}"/>
              </a:ext>
            </a:extLst>
          </p:cNvPr>
          <p:cNvGrpSpPr/>
          <p:nvPr/>
        </p:nvGrpSpPr>
        <p:grpSpPr>
          <a:xfrm>
            <a:off x="1722874" y="1181681"/>
            <a:ext cx="7358990" cy="852646"/>
            <a:chOff x="1722874" y="1181681"/>
            <a:chExt cx="7358990" cy="852646"/>
          </a:xfrm>
        </p:grpSpPr>
        <p:cxnSp>
          <p:nvCxnSpPr>
            <p:cNvPr id="10" name="Connecteur droit avec flèche 9">
              <a:extLst>
                <a:ext uri="{FF2B5EF4-FFF2-40B4-BE49-F238E27FC236}">
                  <a16:creationId xmlns:a16="http://schemas.microsoft.com/office/drawing/2014/main" id="{80C4E98A-5EB1-4B6D-B6FA-ED96E7FB67C8}"/>
                </a:ext>
              </a:extLst>
            </p:cNvPr>
            <p:cNvCxnSpPr>
              <a:cxnSpLocks/>
            </p:cNvCxnSpPr>
            <p:nvPr/>
          </p:nvCxnSpPr>
          <p:spPr bwMode="auto">
            <a:xfrm>
              <a:off x="8185352" y="1480048"/>
              <a:ext cx="0" cy="554279"/>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77" name="Connecteur droit avec flèche 76">
              <a:extLst>
                <a:ext uri="{FF2B5EF4-FFF2-40B4-BE49-F238E27FC236}">
                  <a16:creationId xmlns:a16="http://schemas.microsoft.com/office/drawing/2014/main" id="{36E66294-34BD-4A18-920D-ED30F1D067D0}"/>
                </a:ext>
              </a:extLst>
            </p:cNvPr>
            <p:cNvCxnSpPr>
              <a:cxnSpLocks/>
            </p:cNvCxnSpPr>
            <p:nvPr/>
          </p:nvCxnSpPr>
          <p:spPr bwMode="auto">
            <a:xfrm>
              <a:off x="6369209" y="1480048"/>
              <a:ext cx="0" cy="554279"/>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78" name="Connecteur droit avec flèche 77">
              <a:extLst>
                <a:ext uri="{FF2B5EF4-FFF2-40B4-BE49-F238E27FC236}">
                  <a16:creationId xmlns:a16="http://schemas.microsoft.com/office/drawing/2014/main" id="{13760A85-D28B-4F80-80C8-3559C42E4152}"/>
                </a:ext>
              </a:extLst>
            </p:cNvPr>
            <p:cNvCxnSpPr>
              <a:cxnSpLocks/>
            </p:cNvCxnSpPr>
            <p:nvPr/>
          </p:nvCxnSpPr>
          <p:spPr bwMode="auto">
            <a:xfrm>
              <a:off x="4588738" y="1480048"/>
              <a:ext cx="0" cy="554279"/>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79" name="Connecteur droit avec flèche 78">
              <a:extLst>
                <a:ext uri="{FF2B5EF4-FFF2-40B4-BE49-F238E27FC236}">
                  <a16:creationId xmlns:a16="http://schemas.microsoft.com/office/drawing/2014/main" id="{8FADC872-F0E3-482E-939E-BE22CA0FAC73}"/>
                </a:ext>
              </a:extLst>
            </p:cNvPr>
            <p:cNvCxnSpPr>
              <a:cxnSpLocks/>
            </p:cNvCxnSpPr>
            <p:nvPr/>
          </p:nvCxnSpPr>
          <p:spPr bwMode="auto">
            <a:xfrm flipH="1">
              <a:off x="3247517" y="1556792"/>
              <a:ext cx="593723" cy="420165"/>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cxnSp>
          <p:nvCxnSpPr>
            <p:cNvPr id="80" name="Connecteur droit avec flèche 79">
              <a:extLst>
                <a:ext uri="{FF2B5EF4-FFF2-40B4-BE49-F238E27FC236}">
                  <a16:creationId xmlns:a16="http://schemas.microsoft.com/office/drawing/2014/main" id="{4B35883A-9383-4042-A5F2-FDCF880CA5D4}"/>
                </a:ext>
              </a:extLst>
            </p:cNvPr>
            <p:cNvCxnSpPr>
              <a:cxnSpLocks/>
            </p:cNvCxnSpPr>
            <p:nvPr/>
          </p:nvCxnSpPr>
          <p:spPr bwMode="auto">
            <a:xfrm flipH="1">
              <a:off x="1722874" y="1599339"/>
              <a:ext cx="2038192" cy="341654"/>
            </a:xfrm>
            <a:prstGeom prst="straightConnector1">
              <a:avLst/>
            </a:prstGeom>
            <a:noFill/>
            <a:ln w="22225">
              <a:solidFill>
                <a:srgbClr val="339649"/>
              </a:solidFill>
              <a:tailEnd type="arrow" w="lg"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p:spPr>
        </p:cxnSp>
        <p:grpSp>
          <p:nvGrpSpPr>
            <p:cNvPr id="6" name="Groupe 5">
              <a:extLst>
                <a:ext uri="{FF2B5EF4-FFF2-40B4-BE49-F238E27FC236}">
                  <a16:creationId xmlns:a16="http://schemas.microsoft.com/office/drawing/2014/main" id="{7F6C753B-2BB0-4EA5-80BB-2B18C2AFF7E8}"/>
                </a:ext>
              </a:extLst>
            </p:cNvPr>
            <p:cNvGrpSpPr/>
            <p:nvPr/>
          </p:nvGrpSpPr>
          <p:grpSpPr>
            <a:xfrm>
              <a:off x="3105201" y="1181681"/>
              <a:ext cx="5976663" cy="650156"/>
              <a:chOff x="2915817" y="1314169"/>
              <a:chExt cx="5976663" cy="650156"/>
            </a:xfrm>
          </p:grpSpPr>
          <p:sp>
            <p:nvSpPr>
              <p:cNvPr id="53" name="Rectangle 52">
                <a:extLst>
                  <a:ext uri="{FF2B5EF4-FFF2-40B4-BE49-F238E27FC236}">
                    <a16:creationId xmlns:a16="http://schemas.microsoft.com/office/drawing/2014/main" id="{6DE7E89A-6532-4F86-A636-E69E40EACF6C}"/>
                  </a:ext>
                </a:extLst>
              </p:cNvPr>
              <p:cNvSpPr/>
              <p:nvPr/>
            </p:nvSpPr>
            <p:spPr bwMode="auto">
              <a:xfrm>
                <a:off x="3203848" y="1558689"/>
                <a:ext cx="5400000" cy="360000"/>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65" name="Rectangle 64">
                <a:extLst>
                  <a:ext uri="{FF2B5EF4-FFF2-40B4-BE49-F238E27FC236}">
                    <a16:creationId xmlns:a16="http://schemas.microsoft.com/office/drawing/2014/main" id="{A65246DD-D3C8-40EB-A5C9-AB82664BD33E}"/>
                  </a:ext>
                </a:extLst>
              </p:cNvPr>
              <p:cNvSpPr/>
              <p:nvPr/>
            </p:nvSpPr>
            <p:spPr>
              <a:xfrm>
                <a:off x="3203848" y="1558689"/>
                <a:ext cx="5400000" cy="360000"/>
              </a:xfrm>
              <a:prstGeom prst="rect">
                <a:avLst/>
              </a:prstGeom>
            </p:spPr>
            <p:txBody>
              <a:bodyPr wrap="square">
                <a:spAutoFit/>
              </a:bodyPr>
              <a:lstStyle/>
              <a:p>
                <a:pPr algn="ctr"/>
                <a:r>
                  <a:rPr lang="en-GB" sz="1600" b="1" dirty="0">
                    <a:solidFill>
                      <a:schemeClr val="bg1"/>
                    </a:solidFill>
                    <a:latin typeface="Verdana"/>
                    <a:cs typeface="Verdana"/>
                  </a:rPr>
                  <a:t>External factors, context, feedback processes</a:t>
                </a:r>
                <a:endParaRPr lang="en-GB" sz="1600" b="1" kern="0" cap="all" dirty="0">
                  <a:solidFill>
                    <a:schemeClr val="bg1"/>
                  </a:solidFill>
                  <a:latin typeface="+mn-lt"/>
                </a:endParaRPr>
              </a:p>
            </p:txBody>
          </p:sp>
          <p:pic>
            <p:nvPicPr>
              <p:cNvPr id="67" name="Image 66">
                <a:extLst>
                  <a:ext uri="{FF2B5EF4-FFF2-40B4-BE49-F238E27FC236}">
                    <a16:creationId xmlns:a16="http://schemas.microsoft.com/office/drawing/2014/main" id="{772B098E-7902-4733-91BF-C098B47D7650}"/>
                  </a:ext>
                </a:extLst>
              </p:cNvPr>
              <p:cNvPicPr>
                <a:picLocks noChangeAspect="1"/>
              </p:cNvPicPr>
              <p:nvPr/>
            </p:nvPicPr>
            <p:blipFill rotWithShape="1">
              <a:blip r:embed="rId8"/>
              <a:srcRect t="1" r="93795" b="-22886"/>
              <a:stretch/>
            </p:blipFill>
            <p:spPr>
              <a:xfrm rot="10800000">
                <a:off x="8607850" y="1314169"/>
                <a:ext cx="284630" cy="650156"/>
              </a:xfrm>
              <a:prstGeom prst="rect">
                <a:avLst/>
              </a:prstGeom>
              <a:ln>
                <a:noFill/>
              </a:ln>
            </p:spPr>
          </p:pic>
          <p:pic>
            <p:nvPicPr>
              <p:cNvPr id="73" name="Image 72">
                <a:extLst>
                  <a:ext uri="{FF2B5EF4-FFF2-40B4-BE49-F238E27FC236}">
                    <a16:creationId xmlns:a16="http://schemas.microsoft.com/office/drawing/2014/main" id="{82578027-8F9E-4C5A-9974-53A41A0B2FC5}"/>
                  </a:ext>
                </a:extLst>
              </p:cNvPr>
              <p:cNvPicPr>
                <a:picLocks noChangeAspect="1"/>
              </p:cNvPicPr>
              <p:nvPr/>
            </p:nvPicPr>
            <p:blipFill rotWithShape="1">
              <a:blip r:embed="rId8"/>
              <a:srcRect l="93795" b="-539"/>
              <a:stretch/>
            </p:blipFill>
            <p:spPr>
              <a:xfrm rot="10800000">
                <a:off x="2915817" y="1412776"/>
                <a:ext cx="284630" cy="531927"/>
              </a:xfrm>
              <a:prstGeom prst="rect">
                <a:avLst/>
              </a:prstGeom>
              <a:ln>
                <a:noFill/>
              </a:ln>
            </p:spPr>
          </p:pic>
        </p:grpSp>
      </p:grpSp>
      <p:grpSp>
        <p:nvGrpSpPr>
          <p:cNvPr id="28" name="Groupe 27">
            <a:extLst>
              <a:ext uri="{FF2B5EF4-FFF2-40B4-BE49-F238E27FC236}">
                <a16:creationId xmlns:a16="http://schemas.microsoft.com/office/drawing/2014/main" id="{B544162D-9484-474B-8497-5D878920DFB7}"/>
              </a:ext>
            </a:extLst>
          </p:cNvPr>
          <p:cNvGrpSpPr/>
          <p:nvPr/>
        </p:nvGrpSpPr>
        <p:grpSpPr>
          <a:xfrm>
            <a:off x="3607187" y="2060848"/>
            <a:ext cx="1908000" cy="2811794"/>
            <a:chOff x="3607187" y="2060848"/>
            <a:chExt cx="1908000" cy="2811794"/>
          </a:xfrm>
        </p:grpSpPr>
        <p:sp>
          <p:nvSpPr>
            <p:cNvPr id="61" name="Flèche : pentagone 60">
              <a:extLst>
                <a:ext uri="{FF2B5EF4-FFF2-40B4-BE49-F238E27FC236}">
                  <a16:creationId xmlns:a16="http://schemas.microsoft.com/office/drawing/2014/main" id="{8D2D616E-D62C-46F7-B2B7-A4650AE22DAF}"/>
                </a:ext>
              </a:extLst>
            </p:cNvPr>
            <p:cNvSpPr/>
            <p:nvPr/>
          </p:nvSpPr>
          <p:spPr bwMode="auto">
            <a:xfrm rot="5400000">
              <a:off x="4217346" y="1731640"/>
              <a:ext cx="709309" cy="1484138"/>
            </a:xfrm>
            <a:prstGeom prst="homePlate">
              <a:avLst/>
            </a:prstGeom>
            <a:solidFill>
              <a:srgbClr val="FDB93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9" name="ZoneTexte 28">
              <a:extLst>
                <a:ext uri="{FF2B5EF4-FFF2-40B4-BE49-F238E27FC236}">
                  <a16:creationId xmlns:a16="http://schemas.microsoft.com/office/drawing/2014/main" id="{582D9CEE-48D8-4B90-97F4-52517B3D5D34}"/>
                </a:ext>
              </a:extLst>
            </p:cNvPr>
            <p:cNvSpPr txBox="1"/>
            <p:nvPr/>
          </p:nvSpPr>
          <p:spPr>
            <a:xfrm>
              <a:off x="3607187" y="3072149"/>
              <a:ext cx="1908000" cy="1800493"/>
            </a:xfrm>
            <a:prstGeom prst="rect">
              <a:avLst/>
            </a:prstGeom>
            <a:noFill/>
          </p:spPr>
          <p:txBody>
            <a:bodyPr wrap="square" rtlCol="0">
              <a:spAutoFit/>
            </a:bodyPr>
            <a:lstStyle/>
            <a:p>
              <a:pPr marL="171450" lvl="1" indent="-171450">
                <a:spcBef>
                  <a:spcPts val="600"/>
                </a:spcBef>
                <a:buClr>
                  <a:srgbClr val="FDB932"/>
                </a:buClr>
                <a:buFont typeface="Verdana" panose="020B0604030504040204" pitchFamily="34" charset="0"/>
                <a:buChar char="&gt;"/>
                <a:defRPr/>
              </a:pPr>
              <a:r>
                <a:rPr lang="en-GB" dirty="0">
                  <a:solidFill>
                    <a:schemeClr val="tx1"/>
                  </a:solidFill>
                  <a:latin typeface="+mn-lt"/>
                </a:rPr>
                <a:t>Strengthened public policies</a:t>
              </a:r>
            </a:p>
            <a:p>
              <a:pPr marL="171450" lvl="1" indent="-171450">
                <a:spcBef>
                  <a:spcPts val="600"/>
                </a:spcBef>
                <a:buClr>
                  <a:srgbClr val="FDB932"/>
                </a:buClr>
                <a:buFont typeface="Verdana" panose="020B0604030504040204" pitchFamily="34" charset="0"/>
                <a:buChar char="&gt;"/>
                <a:defRPr/>
              </a:pPr>
              <a:r>
                <a:rPr lang="en-GB" dirty="0">
                  <a:solidFill>
                    <a:schemeClr val="tx1"/>
                  </a:solidFill>
                  <a:latin typeface="+mn-lt"/>
                </a:rPr>
                <a:t>Strengthened public sector institutions</a:t>
              </a:r>
            </a:p>
            <a:p>
              <a:pPr marL="171450" lvl="1" indent="-171450">
                <a:spcBef>
                  <a:spcPts val="600"/>
                </a:spcBef>
                <a:buClr>
                  <a:srgbClr val="FDB932"/>
                </a:buClr>
                <a:buFont typeface="Verdana" panose="020B0604030504040204" pitchFamily="34" charset="0"/>
                <a:buChar char="&gt;"/>
                <a:defRPr/>
              </a:pPr>
              <a:r>
                <a:rPr lang="en-GB" dirty="0">
                  <a:solidFill>
                    <a:schemeClr val="tx1"/>
                  </a:solidFill>
                  <a:latin typeface="+mn-lt"/>
                </a:rPr>
                <a:t>Strengthened public spending</a:t>
              </a:r>
            </a:p>
            <a:p>
              <a:pPr marL="171450" lvl="1" indent="-171450">
                <a:spcBef>
                  <a:spcPts val="600"/>
                </a:spcBef>
                <a:buClr>
                  <a:srgbClr val="FDB932"/>
                </a:buClr>
                <a:buFont typeface="Verdana" panose="020B0604030504040204" pitchFamily="34" charset="0"/>
                <a:buChar char="&gt;"/>
                <a:defRPr/>
              </a:pPr>
              <a:r>
                <a:rPr lang="en-GB" dirty="0">
                  <a:solidFill>
                    <a:schemeClr val="tx1"/>
                  </a:solidFill>
                  <a:latin typeface="+mn-lt"/>
                </a:rPr>
                <a:t>Strengthened public service delivery</a:t>
              </a:r>
            </a:p>
          </p:txBody>
        </p:sp>
        <p:sp>
          <p:nvSpPr>
            <p:cNvPr id="74" name="Ellipse 73">
              <a:extLst>
                <a:ext uri="{FF2B5EF4-FFF2-40B4-BE49-F238E27FC236}">
                  <a16:creationId xmlns:a16="http://schemas.microsoft.com/office/drawing/2014/main" id="{ABE0F537-A5E5-4C06-BBC5-AEF971BA08B4}"/>
                </a:ext>
              </a:extLst>
            </p:cNvPr>
            <p:cNvSpPr/>
            <p:nvPr/>
          </p:nvSpPr>
          <p:spPr bwMode="auto">
            <a:xfrm>
              <a:off x="4345746" y="2690943"/>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pic>
          <p:nvPicPr>
            <p:cNvPr id="18" name="Image 17">
              <a:extLst>
                <a:ext uri="{FF2B5EF4-FFF2-40B4-BE49-F238E27FC236}">
                  <a16:creationId xmlns:a16="http://schemas.microsoft.com/office/drawing/2014/main" id="{8CE1107D-C334-4413-979F-4597A114D219}"/>
                </a:ext>
              </a:extLst>
            </p:cNvPr>
            <p:cNvPicPr>
              <a:picLocks noChangeAspect="1"/>
            </p:cNvPicPr>
            <p:nvPr/>
          </p:nvPicPr>
          <p:blipFill>
            <a:blip r:embed="rId9"/>
            <a:stretch>
              <a:fillRect/>
            </a:stretch>
          </p:blipFill>
          <p:spPr>
            <a:xfrm>
              <a:off x="4439321" y="2769385"/>
              <a:ext cx="265359" cy="252870"/>
            </a:xfrm>
            <a:prstGeom prst="rect">
              <a:avLst/>
            </a:prstGeom>
          </p:spPr>
        </p:pic>
        <p:sp>
          <p:nvSpPr>
            <p:cNvPr id="81" name="Espace réservé du contenu 2">
              <a:extLst>
                <a:ext uri="{FF2B5EF4-FFF2-40B4-BE49-F238E27FC236}">
                  <a16:creationId xmlns:a16="http://schemas.microsoft.com/office/drawing/2014/main" id="{46DFAF8F-8F16-4521-B843-3E910AF951A2}"/>
                </a:ext>
              </a:extLst>
            </p:cNvPr>
            <p:cNvSpPr txBox="1">
              <a:spLocks/>
            </p:cNvSpPr>
            <p:nvPr/>
          </p:nvSpPr>
          <p:spPr bwMode="auto">
            <a:xfrm>
              <a:off x="3844650" y="2060848"/>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400" b="1" i="0" cap="all" dirty="0">
                  <a:solidFill>
                    <a:schemeClr val="bg1"/>
                  </a:solidFill>
                  <a:latin typeface="+mn-lt"/>
                </a:rPr>
                <a:t>Induced Outputs</a:t>
              </a:r>
              <a:endParaRPr lang="fr-BE" sz="1400" b="1" i="0" cap="all" dirty="0">
                <a:solidFill>
                  <a:schemeClr val="bg1"/>
                </a:solidFill>
                <a:latin typeface="+mn-lt"/>
              </a:endParaRPr>
            </a:p>
          </p:txBody>
        </p:sp>
      </p:grpSp>
    </p:spTree>
    <p:extLst>
      <p:ext uri="{BB962C8B-B14F-4D97-AF65-F5344CB8AC3E}">
        <p14:creationId xmlns:p14="http://schemas.microsoft.com/office/powerpoint/2010/main" val="9359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0" name="Triangle isocèle 39">
            <a:extLst>
              <a:ext uri="{FF2B5EF4-FFF2-40B4-BE49-F238E27FC236}">
                <a16:creationId xmlns:a16="http://schemas.microsoft.com/office/drawing/2014/main" id="{38D42C4E-2FBB-4ECE-8DF3-339BB0AD57F3}"/>
              </a:ext>
            </a:extLst>
          </p:cNvPr>
          <p:cNvSpPr/>
          <p:nvPr/>
        </p:nvSpPr>
        <p:spPr bwMode="auto">
          <a:xfrm rot="16200000" flipV="1">
            <a:off x="1390865" y="4075014"/>
            <a:ext cx="3392125"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53" name="Triangle isocèle 52">
            <a:extLst>
              <a:ext uri="{FF2B5EF4-FFF2-40B4-BE49-F238E27FC236}">
                <a16:creationId xmlns:a16="http://schemas.microsoft.com/office/drawing/2014/main" id="{D387B83B-C232-4E1D-815E-149CFCF33BA4}"/>
              </a:ext>
            </a:extLst>
          </p:cNvPr>
          <p:cNvSpPr/>
          <p:nvPr/>
        </p:nvSpPr>
        <p:spPr bwMode="auto">
          <a:xfrm rot="16200000" flipV="1">
            <a:off x="4352113" y="4040277"/>
            <a:ext cx="3392125"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29" name="Triangle isocèle 28">
            <a:extLst>
              <a:ext uri="{FF2B5EF4-FFF2-40B4-BE49-F238E27FC236}">
                <a16:creationId xmlns:a16="http://schemas.microsoft.com/office/drawing/2014/main" id="{34080CEB-17D8-4E63-AB38-55C209F31CB1}"/>
              </a:ext>
            </a:extLst>
          </p:cNvPr>
          <p:cNvSpPr/>
          <p:nvPr/>
        </p:nvSpPr>
        <p:spPr bwMode="auto">
          <a:xfrm flipV="1">
            <a:off x="3241421" y="5949280"/>
            <a:ext cx="2697462" cy="301277"/>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927530"/>
            <a:ext cx="8460000" cy="773278"/>
          </a:xfrm>
        </p:spPr>
        <p:txBody>
          <a:bodyPr/>
          <a:lstStyle/>
          <a:p>
            <a:pPr marL="0"/>
            <a:r>
              <a:rPr lang="fr-BE" altLang="en-US" sz="1800" cap="all" dirty="0">
                <a:solidFill>
                  <a:srgbClr val="004494"/>
                </a:solidFill>
                <a:latin typeface="+mn-lt"/>
              </a:rPr>
              <a:t>Monitoring </a:t>
            </a:r>
            <a:br>
              <a:rPr lang="fr-BE" altLang="en-US" sz="1800" cap="all" dirty="0">
                <a:solidFill>
                  <a:srgbClr val="004494"/>
                </a:solidFill>
                <a:latin typeface="+mn-lt"/>
              </a:rPr>
            </a:br>
            <a:r>
              <a:rPr lang="fr-BE" altLang="en-US" sz="1800" cap="all" dirty="0">
                <a:solidFill>
                  <a:srgbClr val="004494"/>
                </a:solidFill>
                <a:latin typeface="+mn-lt"/>
              </a:rPr>
              <a:t>a BS programme: </a:t>
            </a:r>
            <a:r>
              <a:rPr lang="en-GB" altLang="en-US" sz="1800" cap="all" dirty="0">
                <a:solidFill>
                  <a:srgbClr val="004494"/>
                </a:solidFill>
                <a:latin typeface="+mn-lt"/>
              </a:rPr>
              <a:t>a continuous process</a:t>
            </a:r>
            <a:endParaRPr lang="fr-BE" sz="1800" cap="all" dirty="0">
              <a:solidFill>
                <a:srgbClr val="004494"/>
              </a:solidFill>
              <a:latin typeface="+mn-lt"/>
            </a:endParaRPr>
          </a:p>
        </p:txBody>
      </p:sp>
      <p:sp>
        <p:nvSpPr>
          <p:cNvPr id="34" name="Rectangle 33">
            <a:extLst>
              <a:ext uri="{FF2B5EF4-FFF2-40B4-BE49-F238E27FC236}">
                <a16:creationId xmlns:a16="http://schemas.microsoft.com/office/drawing/2014/main" id="{E112B316-EC51-4C19-B3A6-4D1487567E74}"/>
              </a:ext>
            </a:extLst>
          </p:cNvPr>
          <p:cNvSpPr/>
          <p:nvPr/>
        </p:nvSpPr>
        <p:spPr bwMode="auto">
          <a:xfrm>
            <a:off x="278929" y="1941682"/>
            <a:ext cx="2700000" cy="4176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5" name="Rectangle 34">
            <a:extLst>
              <a:ext uri="{FF2B5EF4-FFF2-40B4-BE49-F238E27FC236}">
                <a16:creationId xmlns:a16="http://schemas.microsoft.com/office/drawing/2014/main" id="{30A2A3FC-0ED2-4462-8C8A-03EE896452AE}"/>
              </a:ext>
            </a:extLst>
          </p:cNvPr>
          <p:cNvSpPr/>
          <p:nvPr/>
        </p:nvSpPr>
        <p:spPr bwMode="auto">
          <a:xfrm>
            <a:off x="6233074" y="1941682"/>
            <a:ext cx="2700000" cy="4176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6" name="Rectangle 35">
            <a:extLst>
              <a:ext uri="{FF2B5EF4-FFF2-40B4-BE49-F238E27FC236}">
                <a16:creationId xmlns:a16="http://schemas.microsoft.com/office/drawing/2014/main" id="{830A16A1-7AA3-4A49-8E14-3291DBB55408}"/>
              </a:ext>
            </a:extLst>
          </p:cNvPr>
          <p:cNvSpPr/>
          <p:nvPr/>
        </p:nvSpPr>
        <p:spPr bwMode="auto">
          <a:xfrm>
            <a:off x="3240152" y="1941682"/>
            <a:ext cx="2700000" cy="4176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7" name="ZoneTexte 36">
            <a:extLst>
              <a:ext uri="{FF2B5EF4-FFF2-40B4-BE49-F238E27FC236}">
                <a16:creationId xmlns:a16="http://schemas.microsoft.com/office/drawing/2014/main" id="{714F3089-7F35-4E7B-9A90-8EB918C87F6A}"/>
              </a:ext>
            </a:extLst>
          </p:cNvPr>
          <p:cNvSpPr txBox="1"/>
          <p:nvPr/>
        </p:nvSpPr>
        <p:spPr>
          <a:xfrm>
            <a:off x="278929" y="2379652"/>
            <a:ext cx="2700000" cy="3785652"/>
          </a:xfrm>
          <a:prstGeom prst="rect">
            <a:avLst/>
          </a:prstGeom>
          <a:noFill/>
        </p:spPr>
        <p:txBody>
          <a:bodyPr wrap="square" rtlCol="0">
            <a:spAutoFit/>
          </a:bodyPr>
          <a:lstStyle/>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Reports from MF, Central Bank</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IMF/WB / ECFIN Reports</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Sector reports (implementation)</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Enacted budget</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Reports on budget execution</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Assessments of PFM (PEFA, PEMFAR, PER, OBI)</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Implementation reports of PFM Action Plan</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Human rights reports</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M&amp;E indicators </a:t>
            </a:r>
          </a:p>
          <a:p>
            <a:pPr marL="180975" lvl="1" indent="-180975">
              <a:spcBef>
                <a:spcPts val="600"/>
              </a:spcBef>
              <a:spcAft>
                <a:spcPts val="0"/>
              </a:spcAft>
              <a:buClr>
                <a:srgbClr val="89C765"/>
              </a:buClr>
              <a:buFont typeface="Verdana" panose="020B0604030504040204" pitchFamily="34" charset="0"/>
              <a:buChar char="&gt;"/>
              <a:defRPr/>
            </a:pPr>
            <a:r>
              <a:rPr lang="en-GB" altLang="x-none" sz="1300" dirty="0">
                <a:solidFill>
                  <a:schemeClr val="tx1"/>
                </a:solidFill>
                <a:latin typeface="+mn-lt"/>
              </a:rPr>
              <a:t>Surveys, Statistics</a:t>
            </a:r>
          </a:p>
        </p:txBody>
      </p:sp>
      <p:sp>
        <p:nvSpPr>
          <p:cNvPr id="38" name="ZoneTexte 37">
            <a:extLst>
              <a:ext uri="{FF2B5EF4-FFF2-40B4-BE49-F238E27FC236}">
                <a16:creationId xmlns:a16="http://schemas.microsoft.com/office/drawing/2014/main" id="{F64D65C1-96E2-4028-A740-0FC168D6E5D3}"/>
              </a:ext>
            </a:extLst>
          </p:cNvPr>
          <p:cNvSpPr txBox="1"/>
          <p:nvPr/>
        </p:nvSpPr>
        <p:spPr>
          <a:xfrm>
            <a:off x="6233074" y="2379652"/>
            <a:ext cx="2700000" cy="2862322"/>
          </a:xfrm>
          <a:prstGeom prst="rect">
            <a:avLst/>
          </a:prstGeom>
          <a:noFill/>
        </p:spPr>
        <p:txBody>
          <a:bodyPr wrap="square" rtlCol="0">
            <a:spAutoFit/>
          </a:bodyPr>
          <a:lstStyle/>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300" dirty="0">
                <a:solidFill>
                  <a:schemeClr val="tx1"/>
                </a:solidFill>
                <a:latin typeface="+mn-lt"/>
              </a:rPr>
              <a:t>Verify continued relevance/credibility of policies</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300" dirty="0">
                <a:solidFill>
                  <a:schemeClr val="tx1"/>
                </a:solidFill>
                <a:latin typeface="+mn-lt"/>
              </a:rPr>
              <a:t>Macroeconomic assessment</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300" dirty="0">
                <a:solidFill>
                  <a:schemeClr val="tx1"/>
                </a:solidFill>
                <a:latin typeface="+mn-lt"/>
              </a:rPr>
              <a:t>Annual report on PFM</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300" dirty="0">
                <a:solidFill>
                  <a:schemeClr val="tx1"/>
                </a:solidFill>
                <a:latin typeface="+mn-lt"/>
              </a:rPr>
              <a:t>Assessment of progress in transparency</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300" dirty="0">
                <a:solidFill>
                  <a:schemeClr val="tx1"/>
                </a:solidFill>
                <a:latin typeface="+mn-lt"/>
              </a:rPr>
              <a:t>Risk Management Framework (RMF)</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300" dirty="0">
                <a:solidFill>
                  <a:schemeClr val="tx1"/>
                </a:solidFill>
                <a:latin typeface="+mn-lt"/>
              </a:rPr>
              <a:t>M&amp;E systems</a:t>
            </a:r>
            <a:endParaRPr lang="en-US" altLang="x-none" sz="1300" dirty="0">
              <a:solidFill>
                <a:schemeClr val="tx1"/>
              </a:solidFill>
              <a:latin typeface="+mn-lt"/>
            </a:endParaRPr>
          </a:p>
        </p:txBody>
      </p:sp>
      <p:sp>
        <p:nvSpPr>
          <p:cNvPr id="39" name="ZoneTexte 38">
            <a:extLst>
              <a:ext uri="{FF2B5EF4-FFF2-40B4-BE49-F238E27FC236}">
                <a16:creationId xmlns:a16="http://schemas.microsoft.com/office/drawing/2014/main" id="{659081E8-A88E-4447-9EEF-E5E05F8DC0AA}"/>
              </a:ext>
            </a:extLst>
          </p:cNvPr>
          <p:cNvSpPr txBox="1"/>
          <p:nvPr/>
        </p:nvSpPr>
        <p:spPr>
          <a:xfrm>
            <a:off x="3240152" y="2379652"/>
            <a:ext cx="2700000" cy="3703578"/>
          </a:xfrm>
          <a:prstGeom prst="rect">
            <a:avLst/>
          </a:prstGeom>
          <a:noFill/>
        </p:spPr>
        <p:txBody>
          <a:bodyPr wrap="square" rtlCol="0">
            <a:spAutoFit/>
          </a:bodyPr>
          <a:lstStyle/>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Macroeconomic framework</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Progress in implementing policies </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Relevance/credibility of the policies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Progress of PFM reform</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DRM (revenue) and Budget (expenditure) execution</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Availability/accessibility of budget documents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Monitoring of performance indicators, achievement of results,  specific objectives. </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Evolution of risks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300" dirty="0">
                <a:solidFill>
                  <a:schemeClr val="tx1"/>
                </a:solidFill>
                <a:latin typeface="+mn-lt"/>
              </a:rPr>
              <a:t>Monitoring of risk and mitigating measures</a:t>
            </a:r>
          </a:p>
        </p:txBody>
      </p:sp>
      <p:grpSp>
        <p:nvGrpSpPr>
          <p:cNvPr id="41" name="Groupe 40">
            <a:extLst>
              <a:ext uri="{FF2B5EF4-FFF2-40B4-BE49-F238E27FC236}">
                <a16:creationId xmlns:a16="http://schemas.microsoft.com/office/drawing/2014/main" id="{4A95E16F-90D8-4F6C-AAF4-6CC7C5C2C676}"/>
              </a:ext>
            </a:extLst>
          </p:cNvPr>
          <p:cNvGrpSpPr/>
          <p:nvPr/>
        </p:nvGrpSpPr>
        <p:grpSpPr>
          <a:xfrm>
            <a:off x="278929" y="1629923"/>
            <a:ext cx="2700000" cy="657380"/>
            <a:chOff x="103291" y="1664622"/>
            <a:chExt cx="2700000" cy="980742"/>
          </a:xfrm>
        </p:grpSpPr>
        <p:sp>
          <p:nvSpPr>
            <p:cNvPr id="42"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43" name="Rectangle 42">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44"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278929" y="1772394"/>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altLang="x-none" sz="1400" b="1" i="0" dirty="0">
                <a:solidFill>
                  <a:schemeClr val="bg1"/>
                </a:solidFill>
                <a:latin typeface="Verdana" charset="0"/>
                <a:ea typeface="Arial" charset="0"/>
                <a:cs typeface="Arial" charset="0"/>
              </a:rPr>
              <a:t>Follow up </a:t>
            </a:r>
            <a:br>
              <a:rPr lang="en-GB" altLang="x-none" sz="1400" b="1" i="0" dirty="0">
                <a:solidFill>
                  <a:schemeClr val="bg1"/>
                </a:solidFill>
                <a:latin typeface="Verdana" charset="0"/>
                <a:ea typeface="Arial" charset="0"/>
                <a:cs typeface="Arial" charset="0"/>
              </a:rPr>
            </a:br>
            <a:r>
              <a:rPr lang="en-GB" altLang="x-none" sz="1400" b="1" i="0" dirty="0">
                <a:solidFill>
                  <a:schemeClr val="bg1"/>
                </a:solidFill>
                <a:latin typeface="Verdana" charset="0"/>
                <a:ea typeface="Arial" charset="0"/>
                <a:cs typeface="Arial" charset="0"/>
              </a:rPr>
              <a:t>and data collection</a:t>
            </a:r>
          </a:p>
        </p:txBody>
      </p:sp>
      <p:grpSp>
        <p:nvGrpSpPr>
          <p:cNvPr id="45" name="Groupe 44">
            <a:extLst>
              <a:ext uri="{FF2B5EF4-FFF2-40B4-BE49-F238E27FC236}">
                <a16:creationId xmlns:a16="http://schemas.microsoft.com/office/drawing/2014/main" id="{5C48C414-8254-478E-A22A-33A8E64A94C2}"/>
              </a:ext>
            </a:extLst>
          </p:cNvPr>
          <p:cNvGrpSpPr/>
          <p:nvPr/>
        </p:nvGrpSpPr>
        <p:grpSpPr>
          <a:xfrm>
            <a:off x="3240152" y="1629924"/>
            <a:ext cx="2700000" cy="657380"/>
            <a:chOff x="11274667" y="909379"/>
            <a:chExt cx="2700000" cy="980743"/>
          </a:xfrm>
        </p:grpSpPr>
        <p:sp>
          <p:nvSpPr>
            <p:cNvPr id="46"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47" name="Rectangle 46">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grpSp>
        <p:nvGrpSpPr>
          <p:cNvPr id="48" name="Groupe 47">
            <a:extLst>
              <a:ext uri="{FF2B5EF4-FFF2-40B4-BE49-F238E27FC236}">
                <a16:creationId xmlns:a16="http://schemas.microsoft.com/office/drawing/2014/main" id="{A64CACE7-A620-49C1-A452-E4AD3D079C11}"/>
              </a:ext>
            </a:extLst>
          </p:cNvPr>
          <p:cNvGrpSpPr/>
          <p:nvPr/>
        </p:nvGrpSpPr>
        <p:grpSpPr>
          <a:xfrm>
            <a:off x="6233074" y="1628800"/>
            <a:ext cx="2700000" cy="655096"/>
            <a:chOff x="-5727777" y="1318320"/>
            <a:chExt cx="2700000" cy="977335"/>
          </a:xfrm>
        </p:grpSpPr>
        <p:sp>
          <p:nvSpPr>
            <p:cNvPr id="49"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50" name="Rectangle 49">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51"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3240152" y="1772394"/>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altLang="x-none" sz="1400" b="1" i="0" dirty="0">
                <a:solidFill>
                  <a:schemeClr val="bg1"/>
                </a:solidFill>
                <a:latin typeface="Verdana" charset="0"/>
                <a:ea typeface="Arial" charset="0"/>
                <a:cs typeface="Arial" charset="0"/>
              </a:rPr>
              <a:t>Analysis</a:t>
            </a:r>
            <a:endParaRPr lang="fr-BE" sz="1400" b="1" i="0" kern="0" dirty="0">
              <a:solidFill>
                <a:schemeClr val="bg1"/>
              </a:solidFill>
              <a:latin typeface="+mn-lt"/>
            </a:endParaRPr>
          </a:p>
        </p:txBody>
      </p:sp>
      <p:sp>
        <p:nvSpPr>
          <p:cNvPr id="52"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6233074" y="1772394"/>
            <a:ext cx="27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US" altLang="x-none" sz="1400" b="1" i="0" dirty="0">
                <a:solidFill>
                  <a:schemeClr val="bg1"/>
                </a:solidFill>
                <a:latin typeface="Verdana" charset="0"/>
                <a:ea typeface="Arial" charset="0"/>
                <a:cs typeface="Arial" charset="0"/>
              </a:rPr>
              <a:t>Payment file/</a:t>
            </a:r>
            <a:br>
              <a:rPr lang="en-US" altLang="x-none" sz="1400" b="1" i="0" dirty="0">
                <a:solidFill>
                  <a:schemeClr val="bg1"/>
                </a:solidFill>
                <a:latin typeface="Verdana" charset="0"/>
                <a:ea typeface="Arial" charset="0"/>
                <a:cs typeface="Arial" charset="0"/>
              </a:rPr>
            </a:br>
            <a:r>
              <a:rPr lang="en-US" altLang="x-none" sz="1400" b="1" i="0" dirty="0">
                <a:solidFill>
                  <a:schemeClr val="bg1"/>
                </a:solidFill>
                <a:latin typeface="Verdana" charset="0"/>
                <a:ea typeface="Arial" charset="0"/>
                <a:cs typeface="Arial" charset="0"/>
              </a:rPr>
              <a:t>annual report</a:t>
            </a:r>
          </a:p>
        </p:txBody>
      </p:sp>
      <p:sp>
        <p:nvSpPr>
          <p:cNvPr id="3" name="Rectangle 2">
            <a:extLst>
              <a:ext uri="{FF2B5EF4-FFF2-40B4-BE49-F238E27FC236}">
                <a16:creationId xmlns:a16="http://schemas.microsoft.com/office/drawing/2014/main" id="{5FEC218C-2F82-473D-8084-C3EC8C153769}"/>
              </a:ext>
            </a:extLst>
          </p:cNvPr>
          <p:cNvSpPr/>
          <p:nvPr/>
        </p:nvSpPr>
        <p:spPr>
          <a:xfrm>
            <a:off x="2232000" y="6237312"/>
            <a:ext cx="4680000" cy="369332"/>
          </a:xfrm>
          <a:prstGeom prst="rect">
            <a:avLst/>
          </a:prstGeom>
          <a:solidFill>
            <a:srgbClr val="0F5494"/>
          </a:solidFill>
        </p:spPr>
        <p:txBody>
          <a:bodyPr wrap="none">
            <a:spAutoFit/>
          </a:bodyPr>
          <a:lstStyle/>
          <a:p>
            <a:pPr marL="3175" algn="ctr" fontAlgn="auto">
              <a:spcAft>
                <a:spcPts val="0"/>
              </a:spcAft>
              <a:defRPr/>
            </a:pPr>
            <a:r>
              <a:rPr lang="fr-BE" altLang="en-US" sz="1800" b="1" kern="0" dirty="0">
                <a:solidFill>
                  <a:schemeClr val="bg1"/>
                </a:solidFill>
              </a:rPr>
              <a:t>POLICY DIALOGUE</a:t>
            </a:r>
          </a:p>
        </p:txBody>
      </p:sp>
    </p:spTree>
    <p:extLst>
      <p:ext uri="{BB962C8B-B14F-4D97-AF65-F5344CB8AC3E}">
        <p14:creationId xmlns:p14="http://schemas.microsoft.com/office/powerpoint/2010/main" val="135113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3" grpId="0" animBg="1"/>
      <p:bldP spid="29" grpId="0" animBg="1"/>
      <p:bldP spid="34" grpId="0" animBg="1"/>
      <p:bldP spid="35" grpId="0" animBg="1"/>
      <p:bldP spid="36" grpId="0" animBg="1"/>
      <p:bldP spid="37" grpId="0"/>
      <p:bldP spid="38" grpId="0"/>
      <p:bldP spid="39" grpId="0"/>
      <p:bldP spid="44" grpId="0"/>
      <p:bldP spid="51" grpId="0"/>
      <p:bldP spid="52" grpId="0"/>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nl-NL" sz="2400" cap="all" dirty="0">
                <a:latin typeface="+mn-lt"/>
              </a:rPr>
              <a:t>Monitoring </a:t>
            </a:r>
            <a:r>
              <a:rPr lang="nl-NL" sz="2400" cap="all" dirty="0" err="1">
                <a:latin typeface="+mn-lt"/>
              </a:rPr>
              <a:t>the</a:t>
            </a:r>
            <a:r>
              <a:rPr lang="nl-NL" sz="2400" cap="all" dirty="0">
                <a:latin typeface="+mn-lt"/>
              </a:rPr>
              <a:t> </a:t>
            </a:r>
            <a:r>
              <a:rPr lang="nl-NL" sz="2400" cap="all" dirty="0" err="1">
                <a:latin typeface="+mn-lt"/>
              </a:rPr>
              <a:t>intervention</a:t>
            </a:r>
            <a:r>
              <a:rPr lang="nl-NL" sz="2400" cap="all" dirty="0">
                <a:latin typeface="+mn-lt"/>
              </a:rPr>
              <a:t> logic</a:t>
            </a:r>
            <a:endParaRPr lang="fr-BE" sz="2400" cap="all" dirty="0">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060848"/>
            <a:ext cx="8460000" cy="44644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a:t>Are </a:t>
            </a:r>
            <a:r>
              <a:rPr lang="nl-NL" dirty="0" err="1"/>
              <a:t>the</a:t>
            </a:r>
            <a:r>
              <a:rPr lang="nl-NL" dirty="0"/>
              <a:t> (</a:t>
            </a:r>
            <a:r>
              <a:rPr lang="nl-NL" dirty="0" err="1"/>
              <a:t>implicit</a:t>
            </a:r>
            <a:r>
              <a:rPr lang="nl-NL" dirty="0"/>
              <a:t>) </a:t>
            </a:r>
            <a:r>
              <a:rPr lang="nl-NL" dirty="0" err="1"/>
              <a:t>assumptions</a:t>
            </a:r>
            <a:r>
              <a:rPr lang="nl-NL" dirty="0"/>
              <a:t> </a:t>
            </a:r>
            <a:r>
              <a:rPr lang="nl-NL" dirty="0" err="1"/>
              <a:t>still</a:t>
            </a:r>
            <a:r>
              <a:rPr lang="nl-NL" dirty="0"/>
              <a:t> </a:t>
            </a:r>
            <a:r>
              <a:rPr lang="nl-NL" dirty="0" err="1"/>
              <a:t>valid</a:t>
            </a:r>
            <a:r>
              <a:rPr lang="nl-NL" dirty="0"/>
              <a:t>? </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a:t>Are </a:t>
            </a:r>
            <a:r>
              <a:rPr lang="nl-NL" dirty="0" err="1"/>
              <a:t>the</a:t>
            </a:r>
            <a:r>
              <a:rPr lang="nl-NL" dirty="0"/>
              <a:t> </a:t>
            </a:r>
            <a:r>
              <a:rPr lang="nl-NL" dirty="0" err="1"/>
              <a:t>institutional</a:t>
            </a:r>
            <a:r>
              <a:rPr lang="nl-NL" dirty="0"/>
              <a:t> </a:t>
            </a:r>
            <a:r>
              <a:rPr lang="nl-NL" dirty="0" err="1"/>
              <a:t>capacities</a:t>
            </a:r>
            <a:r>
              <a:rPr lang="nl-NL" dirty="0"/>
              <a:t> </a:t>
            </a:r>
            <a:r>
              <a:rPr lang="nl-NL" dirty="0" err="1"/>
              <a:t>sufficient</a:t>
            </a:r>
            <a:r>
              <a:rPr lang="nl-NL" dirty="0"/>
              <a:t> </a:t>
            </a:r>
            <a:r>
              <a:rPr lang="nl-NL" dirty="0" err="1"/>
              <a:t>to</a:t>
            </a:r>
            <a:r>
              <a:rPr lang="nl-NL" dirty="0"/>
              <a:t> ‘drive’ </a:t>
            </a:r>
            <a:r>
              <a:rPr lang="nl-NL" dirty="0" err="1"/>
              <a:t>the</a:t>
            </a:r>
            <a:r>
              <a:rPr lang="nl-NL" dirty="0"/>
              <a:t> </a:t>
            </a:r>
            <a:r>
              <a:rPr lang="nl-NL" dirty="0" err="1"/>
              <a:t>intervention</a:t>
            </a:r>
            <a:r>
              <a:rPr lang="nl-NL" dirty="0"/>
              <a:t> </a:t>
            </a:r>
            <a:r>
              <a:rPr lang="nl-NL" dirty="0" err="1"/>
              <a:t>strategy</a:t>
            </a:r>
            <a:r>
              <a:rPr lang="nl-NL" dirty="0"/>
              <a:t>?</a:t>
            </a:r>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err="1"/>
              <a:t>What</a:t>
            </a:r>
            <a:r>
              <a:rPr lang="nl-NL" dirty="0"/>
              <a:t> are </a:t>
            </a:r>
            <a:r>
              <a:rPr lang="nl-NL" dirty="0" err="1"/>
              <a:t>the</a:t>
            </a:r>
            <a:r>
              <a:rPr lang="nl-NL" dirty="0"/>
              <a:t> relations </a:t>
            </a:r>
            <a:r>
              <a:rPr lang="nl-NL" dirty="0" err="1"/>
              <a:t>between</a:t>
            </a:r>
            <a:r>
              <a:rPr lang="nl-NL" dirty="0"/>
              <a:t> </a:t>
            </a:r>
            <a:r>
              <a:rPr lang="nl-NL" dirty="0" err="1"/>
              <a:t>the</a:t>
            </a:r>
            <a:r>
              <a:rPr lang="nl-NL" dirty="0"/>
              <a:t> BS </a:t>
            </a:r>
            <a:r>
              <a:rPr lang="nl-NL" dirty="0" err="1"/>
              <a:t>induced</a:t>
            </a:r>
            <a:r>
              <a:rPr lang="nl-NL" dirty="0"/>
              <a:t> output? </a:t>
            </a:r>
            <a:r>
              <a:rPr lang="nl-NL" b="0" dirty="0"/>
              <a:t>(c</a:t>
            </a:r>
            <a:r>
              <a:rPr lang="en-US" b="0" dirty="0" err="1"/>
              <a:t>ontribution</a:t>
            </a:r>
            <a:r>
              <a:rPr lang="en-US" b="0" dirty="0"/>
              <a:t> to improved macro-economic management; improved public services; strengthened PFM; strengthened public sector institutions and the policies / Reform supported)</a:t>
            </a:r>
            <a:endParaRPr lang="nl-NL" b="0" dirty="0"/>
          </a:p>
          <a:p>
            <a:pPr marL="355600" lvl="1" indent="-355600" defTabSz="457200">
              <a:spcBef>
                <a:spcPts val="1200"/>
              </a:spcBef>
              <a:spcAft>
                <a:spcPts val="1200"/>
              </a:spcAft>
              <a:buClr>
                <a:srgbClr val="004494"/>
              </a:buClr>
              <a:buSzPct val="100000"/>
              <a:buFont typeface="Verdana" panose="020B0604030504040204" pitchFamily="34" charset="0"/>
              <a:buChar char="&gt;"/>
              <a:defRPr/>
            </a:pPr>
            <a:r>
              <a:rPr lang="nl-NL" dirty="0" err="1"/>
              <a:t>Any</a:t>
            </a:r>
            <a:r>
              <a:rPr lang="nl-NL" dirty="0"/>
              <a:t> slippage; </a:t>
            </a:r>
            <a:r>
              <a:rPr lang="nl-NL" dirty="0" err="1"/>
              <a:t>any</a:t>
            </a:r>
            <a:r>
              <a:rPr lang="nl-NL" dirty="0"/>
              <a:t> </a:t>
            </a:r>
            <a:r>
              <a:rPr lang="nl-NL" dirty="0" err="1"/>
              <a:t>unforeseen</a:t>
            </a:r>
            <a:r>
              <a:rPr lang="nl-NL" dirty="0"/>
              <a:t> </a:t>
            </a:r>
            <a:r>
              <a:rPr lang="nl-NL" dirty="0" err="1"/>
              <a:t>consequences</a:t>
            </a:r>
            <a:r>
              <a:rPr lang="nl-NL" dirty="0"/>
              <a:t>?</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Tree>
    <p:extLst>
      <p:ext uri="{BB962C8B-B14F-4D97-AF65-F5344CB8AC3E}">
        <p14:creationId xmlns:p14="http://schemas.microsoft.com/office/powerpoint/2010/main" val="301179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a:solidFill>
                  <a:srgbClr val="004494"/>
                </a:solidFill>
                <a:latin typeface="+mn-lt"/>
              </a:rPr>
              <a:t>OUTLINE Module 8</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Monitoring framework</a:t>
            </a:r>
          </a:p>
          <a:p>
            <a:pPr marL="360363" indent="-360363">
              <a:spcBef>
                <a:spcPts val="1200"/>
              </a:spcBef>
              <a:spcAft>
                <a:spcPts val="1200"/>
              </a:spcAft>
              <a:buClrTx/>
              <a:buFontTx/>
              <a:buAutoNum type="arabicPeriod"/>
            </a:pPr>
            <a:r>
              <a:rPr lang="en-GB" sz="2000" b="1" i="0" cap="all" dirty="0">
                <a:solidFill>
                  <a:srgbClr val="C00000"/>
                </a:solidFill>
              </a:rPr>
              <a:t>Monitoring the eligibility conditions (FT) and the variable tranche indicators (VT)</a:t>
            </a:r>
          </a:p>
          <a:p>
            <a:pPr marL="360363" indent="-360363">
              <a:spcBef>
                <a:spcPts val="1200"/>
              </a:spcBef>
              <a:spcAft>
                <a:spcPts val="1200"/>
              </a:spcAft>
              <a:buClrTx/>
              <a:buFontTx/>
              <a:buAutoNum type="arabicPeriod"/>
            </a:pPr>
            <a:r>
              <a:rPr lang="en-GB" sz="2000" i="0" dirty="0">
                <a:solidFill>
                  <a:srgbClr val="004494"/>
                </a:solidFill>
              </a:rPr>
              <a:t>Monitoring the fundamental values and others</a:t>
            </a:r>
          </a:p>
          <a:p>
            <a:pPr marL="360363" indent="-360363">
              <a:spcBef>
                <a:spcPts val="1200"/>
              </a:spcBef>
              <a:spcAft>
                <a:spcPts val="1200"/>
              </a:spcAft>
              <a:buClrTx/>
              <a:buFontTx/>
              <a:buAutoNum type="arabicPeriod"/>
            </a:pPr>
            <a:endParaRPr lang="fr-BE" sz="2000" i="0" dirty="0">
              <a:solidFill>
                <a:srgbClr val="004494"/>
              </a:solidFill>
            </a:endParaRPr>
          </a:p>
          <a:p>
            <a:pPr marL="360363" indent="-360363">
              <a:spcBef>
                <a:spcPts val="1200"/>
              </a:spcBef>
              <a:spcAft>
                <a:spcPts val="1200"/>
              </a:spcAft>
              <a:buClrTx/>
              <a:buFontTx/>
              <a:buAutoNum type="arabicPeriod"/>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a:solidFill>
                <a:schemeClr val="bg1"/>
              </a:solidFill>
              <a:latin typeface="+mn-lt"/>
            </a:endParaRPr>
          </a:p>
        </p:txBody>
      </p:sp>
    </p:spTree>
    <p:extLst>
      <p:ext uri="{BB962C8B-B14F-4D97-AF65-F5344CB8AC3E}">
        <p14:creationId xmlns:p14="http://schemas.microsoft.com/office/powerpoint/2010/main" val="24746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en-GB" sz="2400" cap="all" dirty="0">
                <a:latin typeface="+mn-lt"/>
              </a:rPr>
              <a:t>Monitoring </a:t>
            </a:r>
            <a:br>
              <a:rPr lang="en-GB" sz="2400" cap="all" dirty="0">
                <a:latin typeface="+mn-lt"/>
              </a:rPr>
            </a:br>
            <a:r>
              <a:rPr lang="en-GB" sz="2400" cap="all" dirty="0">
                <a:latin typeface="+mn-lt"/>
              </a:rPr>
              <a:t>Eligibility conditions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9</a:t>
            </a:fld>
            <a:endParaRPr lang="en-GB" sz="1100" b="1" dirty="0">
              <a:solidFill>
                <a:schemeClr val="bg1"/>
              </a:solidFill>
              <a:latin typeface="+mn-lt"/>
            </a:endParaRPr>
          </a:p>
        </p:txBody>
      </p:sp>
      <p:sp>
        <p:nvSpPr>
          <p:cNvPr id="6" name="Rectangle 5">
            <a:extLst>
              <a:ext uri="{FF2B5EF4-FFF2-40B4-BE49-F238E27FC236}">
                <a16:creationId xmlns:a16="http://schemas.microsoft.com/office/drawing/2014/main" id="{295D5CF5-F7CF-4625-9E9A-C0C14B26B0A7}"/>
              </a:ext>
            </a:extLst>
          </p:cNvPr>
          <p:cNvSpPr/>
          <p:nvPr/>
        </p:nvSpPr>
        <p:spPr bwMode="auto">
          <a:xfrm>
            <a:off x="2264469" y="2204864"/>
            <a:ext cx="2952000" cy="1620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rgbClr val="0F5494"/>
              </a:solidFill>
              <a:effectLst/>
              <a:latin typeface="+mn-lt"/>
            </a:endParaRPr>
          </a:p>
        </p:txBody>
      </p:sp>
      <p:sp>
        <p:nvSpPr>
          <p:cNvPr id="7" name="ZoneTexte 6">
            <a:extLst>
              <a:ext uri="{FF2B5EF4-FFF2-40B4-BE49-F238E27FC236}">
                <a16:creationId xmlns:a16="http://schemas.microsoft.com/office/drawing/2014/main" id="{EC341ACF-BA24-43A9-8971-5E6F34C60BC1}"/>
              </a:ext>
            </a:extLst>
          </p:cNvPr>
          <p:cNvSpPr txBox="1"/>
          <p:nvPr/>
        </p:nvSpPr>
        <p:spPr>
          <a:xfrm>
            <a:off x="2264469" y="2460866"/>
            <a:ext cx="2952000" cy="1107996"/>
          </a:xfrm>
          <a:prstGeom prst="rect">
            <a:avLst/>
          </a:prstGeom>
          <a:noFill/>
        </p:spPr>
        <p:txBody>
          <a:bodyPr wrap="square" rtlCol="0" anchor="ctr">
            <a:spAutoFit/>
          </a:bodyPr>
          <a:lstStyle/>
          <a:p>
            <a:pPr marL="285750" lvl="1" indent="-285750">
              <a:spcBef>
                <a:spcPts val="600"/>
              </a:spcBef>
              <a:spcAft>
                <a:spcPts val="600"/>
              </a:spcAft>
              <a:buClr>
                <a:srgbClr val="89C765"/>
              </a:buClr>
              <a:buFont typeface="Verdana" panose="020B0604030504040204" pitchFamily="34" charset="0"/>
              <a:buChar char="&gt;"/>
              <a:defRPr/>
            </a:pPr>
            <a:r>
              <a:rPr lang="en-GB" sz="1400" dirty="0">
                <a:latin typeface="+mn-lt"/>
              </a:rPr>
              <a:t>Satisfactory progress in implementation</a:t>
            </a:r>
          </a:p>
          <a:p>
            <a:pPr marL="285750" lvl="1" indent="-285750">
              <a:spcBef>
                <a:spcPts val="600"/>
              </a:spcBef>
              <a:spcAft>
                <a:spcPts val="600"/>
              </a:spcAft>
              <a:buClr>
                <a:srgbClr val="89C765"/>
              </a:buClr>
              <a:buFont typeface="Verdana" panose="020B0604030504040204" pitchFamily="34" charset="0"/>
              <a:buChar char="&gt;"/>
              <a:defRPr/>
            </a:pPr>
            <a:r>
              <a:rPr lang="en-GB" sz="1400" dirty="0">
                <a:latin typeface="+mn-lt"/>
              </a:rPr>
              <a:t>Credible and relevant successor strategy</a:t>
            </a:r>
          </a:p>
        </p:txBody>
      </p:sp>
      <p:sp>
        <p:nvSpPr>
          <p:cNvPr id="9" name="Rectangle 8">
            <a:extLst>
              <a:ext uri="{FF2B5EF4-FFF2-40B4-BE49-F238E27FC236}">
                <a16:creationId xmlns:a16="http://schemas.microsoft.com/office/drawing/2014/main" id="{69503BE3-F8C3-40B6-A3BC-8B34B212D84C}"/>
              </a:ext>
            </a:extLst>
          </p:cNvPr>
          <p:cNvSpPr/>
          <p:nvPr/>
        </p:nvSpPr>
        <p:spPr bwMode="auto">
          <a:xfrm>
            <a:off x="2264469" y="3896992"/>
            <a:ext cx="2952000" cy="1080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effectLst/>
              <a:latin typeface="+mn-lt"/>
            </a:endParaRPr>
          </a:p>
        </p:txBody>
      </p:sp>
      <p:sp>
        <p:nvSpPr>
          <p:cNvPr id="11" name="Rectangle 10">
            <a:extLst>
              <a:ext uri="{FF2B5EF4-FFF2-40B4-BE49-F238E27FC236}">
                <a16:creationId xmlns:a16="http://schemas.microsoft.com/office/drawing/2014/main" id="{75AD8CB2-6B62-407D-9950-3BAF122F9D5A}"/>
              </a:ext>
            </a:extLst>
          </p:cNvPr>
          <p:cNvSpPr/>
          <p:nvPr/>
        </p:nvSpPr>
        <p:spPr bwMode="auto">
          <a:xfrm>
            <a:off x="2264469" y="5049152"/>
            <a:ext cx="2952000" cy="1368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rgbClr val="0F5494"/>
              </a:solidFill>
              <a:effectLst/>
              <a:latin typeface="+mn-lt"/>
            </a:endParaRPr>
          </a:p>
        </p:txBody>
      </p:sp>
      <p:sp>
        <p:nvSpPr>
          <p:cNvPr id="13" name="Flèche : pentagone 12">
            <a:extLst>
              <a:ext uri="{FF2B5EF4-FFF2-40B4-BE49-F238E27FC236}">
                <a16:creationId xmlns:a16="http://schemas.microsoft.com/office/drawing/2014/main" id="{31451B70-06BA-45B7-B0FC-BDFEC5AF1B96}"/>
              </a:ext>
            </a:extLst>
          </p:cNvPr>
          <p:cNvSpPr/>
          <p:nvPr/>
        </p:nvSpPr>
        <p:spPr bwMode="auto">
          <a:xfrm rot="10800000">
            <a:off x="138009" y="2204864"/>
            <a:ext cx="756000" cy="1620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0F5494"/>
              </a:solidFill>
              <a:effectLst/>
              <a:latin typeface="+mn-lt"/>
            </a:endParaRPr>
          </a:p>
        </p:txBody>
      </p:sp>
      <p:sp>
        <p:nvSpPr>
          <p:cNvPr id="14" name="Rectangle 13">
            <a:extLst>
              <a:ext uri="{FF2B5EF4-FFF2-40B4-BE49-F238E27FC236}">
                <a16:creationId xmlns:a16="http://schemas.microsoft.com/office/drawing/2014/main" id="{52BD826A-F548-4FFF-BF7D-DADAAF9D9F62}"/>
              </a:ext>
            </a:extLst>
          </p:cNvPr>
          <p:cNvSpPr/>
          <p:nvPr/>
        </p:nvSpPr>
        <p:spPr bwMode="auto">
          <a:xfrm>
            <a:off x="823895" y="2204864"/>
            <a:ext cx="1368000" cy="162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0" i="0" u="none" strike="noStrike" cap="none" normalizeH="0" baseline="0" dirty="0">
              <a:ln>
                <a:noFill/>
              </a:ln>
              <a:solidFill>
                <a:srgbClr val="0F5494"/>
              </a:solidFill>
              <a:effectLst/>
              <a:latin typeface="+mn-lt"/>
            </a:endParaRPr>
          </a:p>
        </p:txBody>
      </p:sp>
      <p:sp>
        <p:nvSpPr>
          <p:cNvPr id="16" name="Flèche : pentagone 15">
            <a:extLst>
              <a:ext uri="{FF2B5EF4-FFF2-40B4-BE49-F238E27FC236}">
                <a16:creationId xmlns:a16="http://schemas.microsoft.com/office/drawing/2014/main" id="{7301D81B-4F56-4D31-AB17-78E2177AC985}"/>
              </a:ext>
            </a:extLst>
          </p:cNvPr>
          <p:cNvSpPr/>
          <p:nvPr/>
        </p:nvSpPr>
        <p:spPr bwMode="auto">
          <a:xfrm rot="10800000">
            <a:off x="138010" y="3896992"/>
            <a:ext cx="756000" cy="108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0F5494"/>
              </a:solidFill>
              <a:effectLst/>
              <a:latin typeface="+mn-lt"/>
            </a:endParaRPr>
          </a:p>
        </p:txBody>
      </p:sp>
      <p:sp>
        <p:nvSpPr>
          <p:cNvPr id="17" name="Rectangle 16">
            <a:extLst>
              <a:ext uri="{FF2B5EF4-FFF2-40B4-BE49-F238E27FC236}">
                <a16:creationId xmlns:a16="http://schemas.microsoft.com/office/drawing/2014/main" id="{B3EDE8B5-6797-4070-A7CA-9495D99EABC4}"/>
              </a:ext>
            </a:extLst>
          </p:cNvPr>
          <p:cNvSpPr/>
          <p:nvPr/>
        </p:nvSpPr>
        <p:spPr bwMode="auto">
          <a:xfrm>
            <a:off x="823895" y="3896992"/>
            <a:ext cx="1368000" cy="108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0" i="0" u="none" strike="noStrike" cap="none" normalizeH="0" baseline="0" dirty="0">
              <a:ln>
                <a:noFill/>
              </a:ln>
              <a:solidFill>
                <a:srgbClr val="0F5494"/>
              </a:solidFill>
              <a:effectLst/>
              <a:latin typeface="+mn-lt"/>
            </a:endParaRPr>
          </a:p>
        </p:txBody>
      </p:sp>
      <p:sp>
        <p:nvSpPr>
          <p:cNvPr id="19" name="Flèche : pentagone 18">
            <a:extLst>
              <a:ext uri="{FF2B5EF4-FFF2-40B4-BE49-F238E27FC236}">
                <a16:creationId xmlns:a16="http://schemas.microsoft.com/office/drawing/2014/main" id="{BBA4CA69-6A15-4AA4-8504-58B58F0C03B4}"/>
              </a:ext>
            </a:extLst>
          </p:cNvPr>
          <p:cNvSpPr/>
          <p:nvPr/>
        </p:nvSpPr>
        <p:spPr bwMode="auto">
          <a:xfrm rot="10800000">
            <a:off x="138010" y="5049152"/>
            <a:ext cx="756000" cy="1368000"/>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0F5494"/>
              </a:solidFill>
              <a:effectLst/>
              <a:latin typeface="+mn-lt"/>
            </a:endParaRPr>
          </a:p>
        </p:txBody>
      </p:sp>
      <p:sp>
        <p:nvSpPr>
          <p:cNvPr id="20" name="Rectangle 19">
            <a:extLst>
              <a:ext uri="{FF2B5EF4-FFF2-40B4-BE49-F238E27FC236}">
                <a16:creationId xmlns:a16="http://schemas.microsoft.com/office/drawing/2014/main" id="{1891884A-996D-4244-A4D1-BAC129D23045}"/>
              </a:ext>
            </a:extLst>
          </p:cNvPr>
          <p:cNvSpPr/>
          <p:nvPr/>
        </p:nvSpPr>
        <p:spPr bwMode="auto">
          <a:xfrm>
            <a:off x="823895" y="5049152"/>
            <a:ext cx="1368000" cy="1368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100" b="0" i="0" u="none" strike="noStrike" cap="none" normalizeH="0" baseline="0" dirty="0">
              <a:ln>
                <a:noFill/>
              </a:ln>
              <a:solidFill>
                <a:srgbClr val="0F5494"/>
              </a:solidFill>
              <a:effectLst/>
              <a:latin typeface="+mn-lt"/>
            </a:endParaRPr>
          </a:p>
        </p:txBody>
      </p:sp>
      <p:sp>
        <p:nvSpPr>
          <p:cNvPr id="21" name="ZoneTexte 20">
            <a:extLst>
              <a:ext uri="{FF2B5EF4-FFF2-40B4-BE49-F238E27FC236}">
                <a16:creationId xmlns:a16="http://schemas.microsoft.com/office/drawing/2014/main" id="{75C1E87E-1CD5-4EDB-B903-33CBABA3855B}"/>
              </a:ext>
            </a:extLst>
          </p:cNvPr>
          <p:cNvSpPr txBox="1"/>
          <p:nvPr/>
        </p:nvSpPr>
        <p:spPr>
          <a:xfrm>
            <a:off x="287744" y="2691699"/>
            <a:ext cx="1980000" cy="646331"/>
          </a:xfrm>
          <a:prstGeom prst="rect">
            <a:avLst/>
          </a:prstGeom>
          <a:noFill/>
        </p:spPr>
        <p:txBody>
          <a:bodyPr wrap="square" rtlCol="0">
            <a:spAutoFit/>
          </a:bodyPr>
          <a:lstStyle/>
          <a:p>
            <a:pPr algn="ctr"/>
            <a:r>
              <a:rPr lang="en-GB" sz="1800" b="1" dirty="0">
                <a:solidFill>
                  <a:schemeClr val="bg1"/>
                </a:solidFill>
                <a:latin typeface="+mn-lt"/>
              </a:rPr>
              <a:t>Public</a:t>
            </a:r>
            <a:br>
              <a:rPr lang="en-GB" sz="1800" b="1" dirty="0">
                <a:solidFill>
                  <a:schemeClr val="bg1"/>
                </a:solidFill>
                <a:latin typeface="+mn-lt"/>
              </a:rPr>
            </a:br>
            <a:r>
              <a:rPr lang="en-GB" sz="1800" b="1" dirty="0">
                <a:solidFill>
                  <a:schemeClr val="bg1"/>
                </a:solidFill>
                <a:latin typeface="+mn-lt"/>
              </a:rPr>
              <a:t>policy</a:t>
            </a:r>
          </a:p>
        </p:txBody>
      </p:sp>
      <p:sp>
        <p:nvSpPr>
          <p:cNvPr id="22" name="ZoneTexte 21">
            <a:extLst>
              <a:ext uri="{FF2B5EF4-FFF2-40B4-BE49-F238E27FC236}">
                <a16:creationId xmlns:a16="http://schemas.microsoft.com/office/drawing/2014/main" id="{6B3B338B-2C46-4B3D-B6E6-BE3BEFEDB7D0}"/>
              </a:ext>
            </a:extLst>
          </p:cNvPr>
          <p:cNvSpPr txBox="1"/>
          <p:nvPr/>
        </p:nvSpPr>
        <p:spPr>
          <a:xfrm>
            <a:off x="287744" y="3975327"/>
            <a:ext cx="1980000" cy="923330"/>
          </a:xfrm>
          <a:prstGeom prst="rect">
            <a:avLst/>
          </a:prstGeom>
          <a:noFill/>
        </p:spPr>
        <p:txBody>
          <a:bodyPr wrap="square" rtlCol="0" anchor="ctr">
            <a:spAutoFit/>
          </a:bodyPr>
          <a:lstStyle/>
          <a:p>
            <a:pPr algn="ctr"/>
            <a:r>
              <a:rPr lang="en-GB" sz="1800" b="1" dirty="0">
                <a:solidFill>
                  <a:schemeClr val="bg1"/>
                </a:solidFill>
                <a:latin typeface="+mn-lt"/>
              </a:rPr>
              <a:t>Macro-economic stability</a:t>
            </a:r>
          </a:p>
        </p:txBody>
      </p:sp>
      <p:sp>
        <p:nvSpPr>
          <p:cNvPr id="23" name="ZoneTexte 22">
            <a:extLst>
              <a:ext uri="{FF2B5EF4-FFF2-40B4-BE49-F238E27FC236}">
                <a16:creationId xmlns:a16="http://schemas.microsoft.com/office/drawing/2014/main" id="{39B0C417-F2A9-4D3B-88DE-DB28C12ECD13}"/>
              </a:ext>
            </a:extLst>
          </p:cNvPr>
          <p:cNvSpPr txBox="1"/>
          <p:nvPr/>
        </p:nvSpPr>
        <p:spPr>
          <a:xfrm>
            <a:off x="287744" y="5271487"/>
            <a:ext cx="1980000" cy="923330"/>
          </a:xfrm>
          <a:prstGeom prst="rect">
            <a:avLst/>
          </a:prstGeom>
          <a:noFill/>
        </p:spPr>
        <p:txBody>
          <a:bodyPr wrap="square" rtlCol="0">
            <a:spAutoFit/>
          </a:bodyPr>
          <a:lstStyle/>
          <a:p>
            <a:pPr algn="ctr"/>
            <a:r>
              <a:rPr lang="en-GB" sz="1800" b="1" dirty="0">
                <a:solidFill>
                  <a:schemeClr val="bg1"/>
                </a:solidFill>
                <a:latin typeface="+mn-lt"/>
              </a:rPr>
              <a:t>PFM and budget transparency</a:t>
            </a:r>
          </a:p>
        </p:txBody>
      </p:sp>
      <p:sp>
        <p:nvSpPr>
          <p:cNvPr id="24" name="ZoneTexte 23">
            <a:extLst>
              <a:ext uri="{FF2B5EF4-FFF2-40B4-BE49-F238E27FC236}">
                <a16:creationId xmlns:a16="http://schemas.microsoft.com/office/drawing/2014/main" id="{C1CEA9F2-570B-44EC-8408-37F9534366C2}"/>
              </a:ext>
            </a:extLst>
          </p:cNvPr>
          <p:cNvSpPr txBox="1"/>
          <p:nvPr/>
        </p:nvSpPr>
        <p:spPr>
          <a:xfrm>
            <a:off x="2264469" y="4067659"/>
            <a:ext cx="2952000" cy="738664"/>
          </a:xfrm>
          <a:prstGeom prst="rect">
            <a:avLst/>
          </a:prstGeom>
          <a:noFill/>
        </p:spPr>
        <p:txBody>
          <a:bodyPr wrap="square" rtlCol="0" anchor="ctr">
            <a:spAutoFit/>
          </a:bodyPr>
          <a:lstStyle/>
          <a:p>
            <a:pPr marL="285750" lvl="1" indent="-285750">
              <a:spcBef>
                <a:spcPts val="600"/>
              </a:spcBef>
              <a:spcAft>
                <a:spcPts val="600"/>
              </a:spcAft>
              <a:buClr>
                <a:srgbClr val="F5823C"/>
              </a:buClr>
              <a:buFont typeface="Verdana" panose="020B0604030504040204" pitchFamily="34" charset="0"/>
              <a:buChar char="&gt;"/>
              <a:defRPr/>
            </a:pPr>
            <a:r>
              <a:rPr lang="en-GB" sz="1400" dirty="0">
                <a:latin typeface="+mn-lt"/>
              </a:rPr>
              <a:t>Stability oriented policies aimed at restoring key balances</a:t>
            </a:r>
          </a:p>
        </p:txBody>
      </p:sp>
      <p:sp>
        <p:nvSpPr>
          <p:cNvPr id="26" name="Rectangle 25">
            <a:extLst>
              <a:ext uri="{FF2B5EF4-FFF2-40B4-BE49-F238E27FC236}">
                <a16:creationId xmlns:a16="http://schemas.microsoft.com/office/drawing/2014/main" id="{B19110E9-5D31-4716-92CE-744EC0D51D29}"/>
              </a:ext>
            </a:extLst>
          </p:cNvPr>
          <p:cNvSpPr/>
          <p:nvPr/>
        </p:nvSpPr>
        <p:spPr bwMode="auto">
          <a:xfrm>
            <a:off x="5292488" y="2204864"/>
            <a:ext cx="3672000" cy="1620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rgbClr val="0F5494"/>
              </a:solidFill>
              <a:effectLst/>
              <a:latin typeface="+mn-lt"/>
            </a:endParaRPr>
          </a:p>
        </p:txBody>
      </p:sp>
      <p:sp>
        <p:nvSpPr>
          <p:cNvPr id="27" name="Rectangle 26">
            <a:extLst>
              <a:ext uri="{FF2B5EF4-FFF2-40B4-BE49-F238E27FC236}">
                <a16:creationId xmlns:a16="http://schemas.microsoft.com/office/drawing/2014/main" id="{B601A8B1-AC6D-4026-B1AE-5F7DEDCCE246}"/>
              </a:ext>
            </a:extLst>
          </p:cNvPr>
          <p:cNvSpPr/>
          <p:nvPr/>
        </p:nvSpPr>
        <p:spPr bwMode="auto">
          <a:xfrm>
            <a:off x="5292488" y="3896992"/>
            <a:ext cx="3672000" cy="1080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rgbClr val="0F5494"/>
              </a:solidFill>
              <a:effectLst/>
              <a:latin typeface="+mn-lt"/>
            </a:endParaRPr>
          </a:p>
        </p:txBody>
      </p:sp>
      <p:sp>
        <p:nvSpPr>
          <p:cNvPr id="28" name="Rectangle 27">
            <a:extLst>
              <a:ext uri="{FF2B5EF4-FFF2-40B4-BE49-F238E27FC236}">
                <a16:creationId xmlns:a16="http://schemas.microsoft.com/office/drawing/2014/main" id="{BFC3C555-3624-45C5-AA2E-0350BDF27CF7}"/>
              </a:ext>
            </a:extLst>
          </p:cNvPr>
          <p:cNvSpPr/>
          <p:nvPr/>
        </p:nvSpPr>
        <p:spPr bwMode="auto">
          <a:xfrm>
            <a:off x="5292488" y="5049152"/>
            <a:ext cx="3672000" cy="1368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rgbClr val="0F5494"/>
              </a:solidFill>
              <a:effectLst/>
              <a:latin typeface="+mn-lt"/>
            </a:endParaRPr>
          </a:p>
        </p:txBody>
      </p:sp>
      <p:sp>
        <p:nvSpPr>
          <p:cNvPr id="29" name="ZoneTexte 28">
            <a:extLst>
              <a:ext uri="{FF2B5EF4-FFF2-40B4-BE49-F238E27FC236}">
                <a16:creationId xmlns:a16="http://schemas.microsoft.com/office/drawing/2014/main" id="{66F4F133-4873-4100-982B-816C97EE5A4C}"/>
              </a:ext>
            </a:extLst>
          </p:cNvPr>
          <p:cNvSpPr txBox="1"/>
          <p:nvPr/>
        </p:nvSpPr>
        <p:spPr>
          <a:xfrm>
            <a:off x="5292488" y="2214645"/>
            <a:ext cx="3672000" cy="1600438"/>
          </a:xfrm>
          <a:prstGeom prst="rect">
            <a:avLst/>
          </a:prstGeom>
          <a:noFill/>
        </p:spPr>
        <p:txBody>
          <a:bodyPr wrap="square" rtlCol="0" anchor="ctr">
            <a:spAutoFit/>
          </a:bodyPr>
          <a:lstStyle/>
          <a:p>
            <a:pPr marL="285750" lvl="1" indent="-285750">
              <a:spcBef>
                <a:spcPts val="0"/>
              </a:spcBef>
              <a:spcAft>
                <a:spcPts val="0"/>
              </a:spcAft>
              <a:buClr>
                <a:srgbClr val="89C765"/>
              </a:buClr>
              <a:buFont typeface="Verdana" panose="020B0604030504040204" pitchFamily="34" charset="0"/>
              <a:buChar char="&gt;"/>
              <a:defRPr/>
            </a:pPr>
            <a:r>
              <a:rPr lang="en-GB" sz="1400" dirty="0">
                <a:latin typeface="+mn-lt"/>
              </a:rPr>
              <a:t>Aligned to partner country’s policy reporting cycle</a:t>
            </a:r>
          </a:p>
          <a:p>
            <a:pPr marL="285750" lvl="1" indent="-285750">
              <a:spcBef>
                <a:spcPts val="0"/>
              </a:spcBef>
              <a:spcAft>
                <a:spcPts val="0"/>
              </a:spcAft>
              <a:buClr>
                <a:srgbClr val="89C765"/>
              </a:buClr>
              <a:buFont typeface="Verdana" panose="020B0604030504040204" pitchFamily="34" charset="0"/>
              <a:buChar char="&gt;"/>
              <a:defRPr/>
            </a:pPr>
            <a:r>
              <a:rPr lang="en-GB" sz="1400" dirty="0">
                <a:latin typeface="+mn-lt"/>
              </a:rPr>
              <a:t>Country’s monitoring and evaluation arrangements</a:t>
            </a:r>
          </a:p>
          <a:p>
            <a:pPr marL="285750" lvl="1" indent="-285750">
              <a:spcBef>
                <a:spcPts val="0"/>
              </a:spcBef>
              <a:spcAft>
                <a:spcPts val="0"/>
              </a:spcAft>
              <a:buClr>
                <a:srgbClr val="89C765"/>
              </a:buClr>
              <a:buFont typeface="Verdana" panose="020B0604030504040204" pitchFamily="34" charset="0"/>
              <a:buChar char="&gt;"/>
              <a:defRPr/>
            </a:pPr>
            <a:r>
              <a:rPr lang="en-GB" sz="1400" dirty="0">
                <a:latin typeface="+mn-lt"/>
              </a:rPr>
              <a:t>Statistical quality</a:t>
            </a:r>
          </a:p>
          <a:p>
            <a:pPr marL="285750" lvl="1" indent="-285750">
              <a:spcBef>
                <a:spcPts val="0"/>
              </a:spcBef>
              <a:spcAft>
                <a:spcPts val="0"/>
              </a:spcAft>
              <a:buClr>
                <a:srgbClr val="89C765"/>
              </a:buClr>
              <a:buFont typeface="Verdana" panose="020B0604030504040204" pitchFamily="34" charset="0"/>
              <a:buChar char="&gt;"/>
              <a:defRPr/>
            </a:pPr>
            <a:r>
              <a:rPr lang="en-GB" sz="1400" dirty="0">
                <a:latin typeface="+mn-lt"/>
              </a:rPr>
              <a:t>Coordinated with Development Partners</a:t>
            </a:r>
          </a:p>
        </p:txBody>
      </p:sp>
      <p:sp>
        <p:nvSpPr>
          <p:cNvPr id="30" name="ZoneTexte 29">
            <a:extLst>
              <a:ext uri="{FF2B5EF4-FFF2-40B4-BE49-F238E27FC236}">
                <a16:creationId xmlns:a16="http://schemas.microsoft.com/office/drawing/2014/main" id="{41F72ACE-89CE-4AE6-95C1-0D1F64B77AF6}"/>
              </a:ext>
            </a:extLst>
          </p:cNvPr>
          <p:cNvSpPr txBox="1"/>
          <p:nvPr/>
        </p:nvSpPr>
        <p:spPr>
          <a:xfrm>
            <a:off x="5292488" y="3921466"/>
            <a:ext cx="3672000" cy="1031051"/>
          </a:xfrm>
          <a:prstGeom prst="rect">
            <a:avLst/>
          </a:prstGeom>
          <a:noFill/>
        </p:spPr>
        <p:txBody>
          <a:bodyPr wrap="square" rtlCol="0" anchor="ctr">
            <a:spAutoFit/>
          </a:bodyPr>
          <a:lstStyle/>
          <a:p>
            <a:pPr marL="285750" lvl="1" indent="-285750">
              <a:spcBef>
                <a:spcPts val="600"/>
              </a:spcBef>
              <a:spcAft>
                <a:spcPts val="0"/>
              </a:spcAft>
              <a:buClr>
                <a:srgbClr val="F5823C"/>
              </a:buClr>
              <a:buFont typeface="Verdana" panose="020B0604030504040204" pitchFamily="34" charset="0"/>
              <a:buChar char="&gt;"/>
              <a:defRPr/>
            </a:pPr>
            <a:r>
              <a:rPr lang="en-GB" sz="1400" dirty="0">
                <a:latin typeface="+mn-lt"/>
              </a:rPr>
              <a:t>Identify the country’s vulnerability to external shocks</a:t>
            </a:r>
          </a:p>
          <a:p>
            <a:pPr marL="285750" lvl="1" indent="-285750">
              <a:spcBef>
                <a:spcPts val="600"/>
              </a:spcBef>
              <a:spcAft>
                <a:spcPts val="0"/>
              </a:spcAft>
              <a:buClr>
                <a:srgbClr val="F5823C"/>
              </a:buClr>
              <a:buFont typeface="Verdana" panose="020B0604030504040204" pitchFamily="34" charset="0"/>
              <a:buChar char="&gt;"/>
              <a:defRPr/>
            </a:pPr>
            <a:r>
              <a:rPr lang="en-GB" sz="1400" dirty="0">
                <a:latin typeface="+mn-lt"/>
              </a:rPr>
              <a:t>Coordinate with IMF (‘on track’ or assessment letter)</a:t>
            </a:r>
          </a:p>
        </p:txBody>
      </p:sp>
      <p:sp>
        <p:nvSpPr>
          <p:cNvPr id="31" name="ZoneTexte 30">
            <a:extLst>
              <a:ext uri="{FF2B5EF4-FFF2-40B4-BE49-F238E27FC236}">
                <a16:creationId xmlns:a16="http://schemas.microsoft.com/office/drawing/2014/main" id="{98EF51B8-DB63-45C6-9A8D-B2FC0C27B82B}"/>
              </a:ext>
            </a:extLst>
          </p:cNvPr>
          <p:cNvSpPr txBox="1"/>
          <p:nvPr/>
        </p:nvSpPr>
        <p:spPr>
          <a:xfrm>
            <a:off x="2264469" y="5179154"/>
            <a:ext cx="2952000" cy="1107996"/>
          </a:xfrm>
          <a:prstGeom prst="rect">
            <a:avLst/>
          </a:prstGeom>
          <a:noFill/>
        </p:spPr>
        <p:txBody>
          <a:bodyPr wrap="square" rtlCol="0" anchor="ctr">
            <a:spAutoFit/>
          </a:bodyPr>
          <a:lstStyle/>
          <a:p>
            <a:pPr marL="285750" lvl="1" indent="-285750">
              <a:spcBef>
                <a:spcPts val="600"/>
              </a:spcBef>
              <a:spcAft>
                <a:spcPts val="600"/>
              </a:spcAft>
              <a:buClr>
                <a:srgbClr val="1FACE0"/>
              </a:buClr>
              <a:buFont typeface="Verdana" panose="020B0604030504040204" pitchFamily="34" charset="0"/>
              <a:buChar char="&gt;"/>
              <a:defRPr/>
            </a:pPr>
            <a:r>
              <a:rPr lang="en-GB" sz="1400" dirty="0">
                <a:latin typeface="+mn-lt"/>
              </a:rPr>
              <a:t>Progress in implementation reforms</a:t>
            </a:r>
          </a:p>
          <a:p>
            <a:pPr marL="285750" lvl="1" indent="-285750">
              <a:spcBef>
                <a:spcPts val="600"/>
              </a:spcBef>
              <a:spcAft>
                <a:spcPts val="600"/>
              </a:spcAft>
              <a:buClr>
                <a:srgbClr val="1FACE0"/>
              </a:buClr>
              <a:buFont typeface="Verdana" panose="020B0604030504040204" pitchFamily="34" charset="0"/>
              <a:buChar char="&gt;"/>
              <a:defRPr/>
            </a:pPr>
            <a:r>
              <a:rPr lang="en-GB" sz="1400" dirty="0">
                <a:latin typeface="+mn-lt"/>
              </a:rPr>
              <a:t>Satisfactory access to budget information</a:t>
            </a:r>
          </a:p>
        </p:txBody>
      </p:sp>
      <p:sp>
        <p:nvSpPr>
          <p:cNvPr id="34" name="ZoneTexte 33">
            <a:extLst>
              <a:ext uri="{FF2B5EF4-FFF2-40B4-BE49-F238E27FC236}">
                <a16:creationId xmlns:a16="http://schemas.microsoft.com/office/drawing/2014/main" id="{3FB74FA7-8149-416A-8BBB-28E3E53BD2F6}"/>
              </a:ext>
            </a:extLst>
          </p:cNvPr>
          <p:cNvSpPr txBox="1"/>
          <p:nvPr/>
        </p:nvSpPr>
        <p:spPr>
          <a:xfrm>
            <a:off x="5292488" y="5179155"/>
            <a:ext cx="3672000" cy="1107996"/>
          </a:xfrm>
          <a:prstGeom prst="rect">
            <a:avLst/>
          </a:prstGeom>
          <a:noFill/>
        </p:spPr>
        <p:txBody>
          <a:bodyPr wrap="square" rtlCol="0" anchor="ctr">
            <a:spAutoFit/>
          </a:bodyPr>
          <a:lstStyle/>
          <a:p>
            <a:pPr marL="285750" lvl="1" indent="-285750">
              <a:spcBef>
                <a:spcPts val="600"/>
              </a:spcBef>
              <a:spcAft>
                <a:spcPts val="0"/>
              </a:spcAft>
              <a:buClr>
                <a:srgbClr val="1FACE0"/>
              </a:buClr>
              <a:buFont typeface="Verdana" panose="020B0604030504040204" pitchFamily="34" charset="0"/>
              <a:buChar char="&gt;"/>
              <a:defRPr/>
            </a:pPr>
            <a:r>
              <a:rPr lang="en-GB" sz="1400" dirty="0">
                <a:latin typeface="+mn-lt"/>
              </a:rPr>
              <a:t>PFM monitoring table. </a:t>
            </a:r>
          </a:p>
          <a:p>
            <a:pPr marL="285750" lvl="1" indent="-285750">
              <a:spcBef>
                <a:spcPts val="600"/>
              </a:spcBef>
              <a:spcAft>
                <a:spcPts val="0"/>
              </a:spcAft>
              <a:buClr>
                <a:srgbClr val="1FACE0"/>
              </a:buClr>
              <a:buFont typeface="Verdana" panose="020B0604030504040204" pitchFamily="34" charset="0"/>
              <a:buChar char="&gt;"/>
              <a:defRPr/>
            </a:pPr>
            <a:r>
              <a:rPr lang="en-GB" sz="1400" dirty="0">
                <a:latin typeface="+mn-lt"/>
              </a:rPr>
              <a:t>Aligned to partner country’s budget cycle</a:t>
            </a:r>
          </a:p>
          <a:p>
            <a:pPr marL="285750" lvl="1" indent="-285750">
              <a:spcBef>
                <a:spcPts val="600"/>
              </a:spcBef>
              <a:spcAft>
                <a:spcPts val="0"/>
              </a:spcAft>
              <a:buClr>
                <a:srgbClr val="1FACE0"/>
              </a:buClr>
              <a:buFont typeface="Verdana" panose="020B0604030504040204" pitchFamily="34" charset="0"/>
              <a:buChar char="&gt;"/>
              <a:defRPr/>
            </a:pPr>
            <a:r>
              <a:rPr lang="en-GB" sz="1400" dirty="0">
                <a:latin typeface="+mn-lt"/>
              </a:rPr>
              <a:t>Attention to DRM</a:t>
            </a:r>
          </a:p>
        </p:txBody>
      </p:sp>
      <p:sp>
        <p:nvSpPr>
          <p:cNvPr id="35" name="Title 1">
            <a:extLst>
              <a:ext uri="{FF2B5EF4-FFF2-40B4-BE49-F238E27FC236}">
                <a16:creationId xmlns:a16="http://schemas.microsoft.com/office/drawing/2014/main" id="{3D4DC76C-852F-4B6C-B1DF-1C55D127A95D}"/>
              </a:ext>
            </a:extLst>
          </p:cNvPr>
          <p:cNvSpPr txBox="1">
            <a:spLocks/>
          </p:cNvSpPr>
          <p:nvPr/>
        </p:nvSpPr>
        <p:spPr bwMode="auto">
          <a:xfrm>
            <a:off x="2264468" y="1647610"/>
            <a:ext cx="2952000" cy="7732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algn="ctr"/>
            <a:r>
              <a:rPr lang="en-GB" sz="1600" b="0" kern="0" cap="all" dirty="0">
                <a:latin typeface="+mn-lt"/>
              </a:rPr>
              <a:t>Assessment</a:t>
            </a:r>
          </a:p>
        </p:txBody>
      </p:sp>
      <p:sp>
        <p:nvSpPr>
          <p:cNvPr id="36" name="Title 1">
            <a:extLst>
              <a:ext uri="{FF2B5EF4-FFF2-40B4-BE49-F238E27FC236}">
                <a16:creationId xmlns:a16="http://schemas.microsoft.com/office/drawing/2014/main" id="{8963D8E1-FE0D-4341-968D-E5D30B7E0FC7}"/>
              </a:ext>
            </a:extLst>
          </p:cNvPr>
          <p:cNvSpPr txBox="1">
            <a:spLocks/>
          </p:cNvSpPr>
          <p:nvPr/>
        </p:nvSpPr>
        <p:spPr bwMode="auto">
          <a:xfrm>
            <a:off x="5289041" y="1647610"/>
            <a:ext cx="3672000" cy="7732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algn="ctr"/>
            <a:r>
              <a:rPr lang="en-GB" sz="1600" b="0" kern="0" cap="all" dirty="0">
                <a:latin typeface="+mn-lt"/>
              </a:rPr>
              <a:t>Requirement</a:t>
            </a:r>
          </a:p>
        </p:txBody>
      </p:sp>
    </p:spTree>
    <p:extLst>
      <p:ext uri="{BB962C8B-B14F-4D97-AF65-F5344CB8AC3E}">
        <p14:creationId xmlns:p14="http://schemas.microsoft.com/office/powerpoint/2010/main" val="131249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1" grpId="0" animBg="1"/>
      <p:bldP spid="13" grpId="0" animBg="1"/>
      <p:bldP spid="14" grpId="0" animBg="1"/>
      <p:bldP spid="16" grpId="0" animBg="1"/>
      <p:bldP spid="17" grpId="0" animBg="1"/>
      <p:bldP spid="19" grpId="0" animBg="1"/>
      <p:bldP spid="20" grpId="0" animBg="1"/>
      <p:bldP spid="21" grpId="0"/>
      <p:bldP spid="22" grpId="0"/>
      <p:bldP spid="23" grpId="0"/>
      <p:bldP spid="24" grpId="0"/>
      <p:bldP spid="26" grpId="0" animBg="1"/>
      <p:bldP spid="27" grpId="0" animBg="1"/>
      <p:bldP spid="28" grpId="0" animBg="1"/>
      <p:bldP spid="29" grpId="0"/>
      <p:bldP spid="30" grpId="0"/>
      <p:bldP spid="31" grpId="0"/>
      <p:bldP spid="34" grpId="0"/>
      <p:bldP spid="35" grpId="0"/>
      <p:bldP spid="36" grpId="0"/>
    </p:bldLst>
  </p:timing>
</p:sld>
</file>

<file path=ppt/theme/theme1.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10580</TotalTime>
  <Words>1999</Words>
  <Application>Microsoft Office PowerPoint</Application>
  <PresentationFormat>Diavoorstelling (4:3)</PresentationFormat>
  <Paragraphs>276</Paragraphs>
  <Slides>16</Slides>
  <Notes>15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Calibri</vt:lpstr>
      <vt:lpstr>Verdana</vt:lpstr>
      <vt:lpstr>Wingdings</vt:lpstr>
      <vt:lpstr>1_Slide_Master</vt:lpstr>
      <vt:lpstr>Budget Support</vt:lpstr>
      <vt:lpstr>Outline Module 8</vt:lpstr>
      <vt:lpstr>Main issues regarding Performance Assessment/Monitoring Frameworks </vt:lpstr>
      <vt:lpstr>Monitoring  Framework</vt:lpstr>
      <vt:lpstr>What are  we monitoring? </vt:lpstr>
      <vt:lpstr>Monitoring  a BS programme: a continuous process</vt:lpstr>
      <vt:lpstr>Monitoring the intervention logic</vt:lpstr>
      <vt:lpstr>OUTLINE Module 8</vt:lpstr>
      <vt:lpstr>Monitoring  Eligibility conditions</vt:lpstr>
      <vt:lpstr>Frequency</vt:lpstr>
      <vt:lpstr>Monitoring  variable tranche indicators</vt:lpstr>
      <vt:lpstr>Outline Module 8</vt:lpstr>
      <vt:lpstr>Monitoring of fundamental values</vt:lpstr>
      <vt:lpstr>If things go wrong:  gradual and proportional response</vt:lpstr>
      <vt:lpstr>Monitoring Policy  Dialogue and complementary measures</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ADE</dc:creator>
  <cp:lastModifiedBy>Willem Cornelissen</cp:lastModifiedBy>
  <cp:revision>572</cp:revision>
  <dcterms:created xsi:type="dcterms:W3CDTF">2011-10-28T10:25:18Z</dcterms:created>
  <dcterms:modified xsi:type="dcterms:W3CDTF">2019-02-25T16:21:05Z</dcterms:modified>
</cp:coreProperties>
</file>