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  <p:sldMasterId id="2147483778" r:id="rId3"/>
    <p:sldMasterId id="2147483790" r:id="rId4"/>
    <p:sldMasterId id="2147483802" r:id="rId5"/>
  </p:sldMasterIdLst>
  <p:notesMasterIdLst>
    <p:notesMasterId r:id="rId15"/>
  </p:notesMasterIdLst>
  <p:handoutMasterIdLst>
    <p:handoutMasterId r:id="rId16"/>
  </p:handoutMasterIdLst>
  <p:sldIdLst>
    <p:sldId id="276" r:id="rId6"/>
    <p:sldId id="266" r:id="rId7"/>
    <p:sldId id="272" r:id="rId8"/>
    <p:sldId id="274" r:id="rId9"/>
    <p:sldId id="267" r:id="rId10"/>
    <p:sldId id="269" r:id="rId11"/>
    <p:sldId id="268" r:id="rId12"/>
    <p:sldId id="271" r:id="rId13"/>
    <p:sldId id="277" r:id="rId14"/>
  </p:sldIdLst>
  <p:sldSz cx="9144000" cy="6858000" type="screen4x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4" userDrawn="1">
          <p15:clr>
            <a:srgbClr val="A4A3A4"/>
          </p15:clr>
        </p15:guide>
        <p15:guide id="2" pos="2144" userDrawn="1">
          <p15:clr>
            <a:srgbClr val="A4A3A4"/>
          </p15:clr>
        </p15:guide>
        <p15:guide id="3" orient="horz" pos="3072" userDrawn="1">
          <p15:clr>
            <a:srgbClr val="A4A3A4"/>
          </p15:clr>
        </p15:guide>
        <p15:guide id="4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094"/>
        <p:guide pos="2144"/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664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8" y="0"/>
            <a:ext cx="2890664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263817"/>
            <a:ext cx="2890664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8" y="9263817"/>
            <a:ext cx="2890664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664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8" y="0"/>
            <a:ext cx="2890664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32689"/>
            <a:ext cx="5335894" cy="438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263817"/>
            <a:ext cx="2890664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8" y="9263817"/>
            <a:ext cx="2890664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163" y="782638"/>
            <a:ext cx="5210175" cy="390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EEAS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D6718-FBFA-498F-9E32-D47B7DD5E7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030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/>
              <a:t>EEAS Short </a:t>
            </a:r>
            <a:r>
              <a:rPr lang="en-GB" altLang="en-US" dirty="0" smtClean="0"/>
              <a:t>brief on new programming cycle, NDICI and JP as preferred</a:t>
            </a:r>
            <a:r>
              <a:rPr lang="en-GB" altLang="en-US" baseline="0" dirty="0" smtClean="0"/>
              <a:t> approach, JP test</a:t>
            </a:r>
          </a:p>
          <a:p>
            <a:endParaRPr lang="en-GB" altLang="en-US" baseline="0" dirty="0" smtClean="0"/>
          </a:p>
          <a:p>
            <a:endParaRPr lang="en-GB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33650" indent="-282125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28499" indent="-225449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579396" indent="-225449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30921" indent="-225449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481816" indent="-225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33341" indent="-225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384869" indent="-225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35764" indent="-2254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96F39-C65D-4205-A256-3465BC19966B}" type="slidenum"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0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EEAS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4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EEAS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4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1838"/>
            <a:ext cx="4878388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4663">
              <a:defRPr/>
            </a:pPr>
            <a:r>
              <a:rPr lang="en-GB" altLang="en-US" baseline="0" dirty="0" smtClean="0"/>
              <a:t>EEAS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897F3-9A17-412D-9D86-E41512E08545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93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EEAS</a:t>
            </a:r>
            <a:r>
              <a:rPr lang="en-GB" baseline="0" dirty="0" smtClean="0"/>
              <a:t> </a:t>
            </a:r>
            <a:r>
              <a:rPr lang="en-GB" dirty="0" smtClean="0"/>
              <a:t>Short </a:t>
            </a:r>
            <a:r>
              <a:rPr lang="en-GB" dirty="0" smtClean="0"/>
              <a:t>impression</a:t>
            </a:r>
            <a:r>
              <a:rPr lang="en-GB" baseline="0" dirty="0" smtClean="0"/>
              <a:t> of the First JOINT Global Learning Event on WBT and JP, organised by EU and MS colleagues.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65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1838"/>
            <a:ext cx="4878388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8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EEAS 60 </a:t>
            </a:r>
            <a:r>
              <a:rPr lang="en-US" dirty="0">
                <a:solidFill>
                  <a:prstClr val="black"/>
                </a:solidFill>
              </a:rPr>
              <a:t>participants from 8 Member States + Switzerland, European implementing agencies, EU staff from 16 partner countries from around the world and EU HQ personnel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D6718-FBFA-498F-9E32-D47B7DD5E7E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30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EEAS At</a:t>
            </a:r>
            <a:r>
              <a:rPr lang="en-GB" baseline="0" dirty="0" smtClean="0"/>
              <a:t> </a:t>
            </a:r>
            <a:r>
              <a:rPr lang="en-GB" baseline="0" dirty="0" smtClean="0"/>
              <a:t>the invitation of MS capitals, the EEAS/DEVCO/NEAR joint programming team visited several MS capitals to have interactive sessions with geographical, </a:t>
            </a:r>
            <a:r>
              <a:rPr lang="en-GB" baseline="0" dirty="0" err="1" smtClean="0"/>
              <a:t>thematical</a:t>
            </a:r>
            <a:r>
              <a:rPr lang="en-GB" baseline="0" dirty="0" smtClean="0"/>
              <a:t> and political colleagues in the capitals on WBT/JP. </a:t>
            </a:r>
          </a:p>
          <a:p>
            <a:r>
              <a:rPr lang="en-GB" baseline="0" dirty="0" smtClean="0"/>
              <a:t>If other MS are interested to host interactive sessions on JP with EU colleagues directly, do let us know.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318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163" y="782638"/>
            <a:ext cx="5210175" cy="390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4663"/>
            <a:r>
              <a:rPr lang="en-GB" baseline="0" dirty="0" smtClean="0"/>
              <a:t>DEVCO </a:t>
            </a:r>
          </a:p>
          <a:p>
            <a:pPr defTabSz="894663"/>
            <a:endParaRPr lang="en-GB" baseline="0" dirty="0" smtClean="0"/>
          </a:p>
          <a:p>
            <a:pPr defTabSz="894663"/>
            <a:r>
              <a:rPr lang="en-GB" baseline="0" dirty="0" smtClean="0"/>
              <a:t>What </a:t>
            </a:r>
            <a:r>
              <a:rPr lang="en-GB" baseline="0" dirty="0" smtClean="0"/>
              <a:t>can MS do more to facilitate JP </a:t>
            </a:r>
            <a:r>
              <a:rPr lang="en-GB" baseline="0" dirty="0" err="1" smtClean="0"/>
              <a:t>proces</a:t>
            </a:r>
            <a:r>
              <a:rPr lang="en-GB" baseline="0" dirty="0" smtClean="0"/>
              <a:t>?</a:t>
            </a:r>
          </a:p>
          <a:p>
            <a:pPr defTabSz="894663"/>
            <a:r>
              <a:rPr lang="en-GB" baseline="0" dirty="0" smtClean="0"/>
              <a:t>What can we do more to facilitate MS on JP? </a:t>
            </a:r>
          </a:p>
          <a:p>
            <a:pPr defTabSz="894663"/>
            <a:r>
              <a:rPr lang="en-GB" baseline="0" dirty="0" smtClean="0"/>
              <a:t>MS have idea on the next Global Learning Event? And on the next Joint </a:t>
            </a:r>
            <a:r>
              <a:rPr lang="en-GB" baseline="0" dirty="0" err="1" smtClean="0"/>
              <a:t>Joint</a:t>
            </a:r>
            <a:r>
              <a:rPr lang="en-GB" baseline="0" dirty="0" smtClean="0"/>
              <a:t> mission (similar to Mali)?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D6718-FBFA-498F-9E32-D47B7DD5E7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03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EC50-2021-40C2-A969-F962B161E29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6742-08CF-4E36-B466-A599307B694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8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723E-1188-4AA1-95CE-48AA80E8AF1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5745-7FB7-4123-9ADC-105E70D3120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5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674F-14E5-4A70-A74C-7B3199F7488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6A40-8B6A-47C1-957D-66D4BD549B4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9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2E61-F1E5-4284-8D21-CEE06EE3A9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E32-A766-4A6F-8B95-B1E92C08DC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2E61-F1E5-4284-8D21-CEE06EE3A9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E32-A766-4A6F-8B95-B1E92C08DC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35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2E61-F1E5-4284-8D21-CEE06EE3A9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E32-A766-4A6F-8B95-B1E92C08DC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2E61-F1E5-4284-8D21-CEE06EE3A9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E32-A766-4A6F-8B95-B1E92C08DC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85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2E61-F1E5-4284-8D21-CEE06EE3A9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E32-A766-4A6F-8B95-B1E92C08DC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24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2E61-F1E5-4284-8D21-CEE06EE3A9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E32-A766-4A6F-8B95-B1E92C08DC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07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2E61-F1E5-4284-8D21-CEE06EE3A9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E32-A766-4A6F-8B95-B1E92C08DC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3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2E61-F1E5-4284-8D21-CEE06EE3A9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E32-A766-4A6F-8B95-B1E92C08DC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4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8D4B-39B6-49AD-877F-B4F95EC21B4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105F-549D-42AE-A9D6-BB9EB68528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81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2E61-F1E5-4284-8D21-CEE06EE3A9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E32-A766-4A6F-8B95-B1E92C08DC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41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2E61-F1E5-4284-8D21-CEE06EE3A9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E32-A766-4A6F-8B95-B1E92C08DC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92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2E61-F1E5-4284-8D21-CEE06EE3A9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E32-A766-4A6F-8B95-B1E92C08DC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43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798-49A8-4FEB-8034-BF26125B2F1C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6" descr="footer_white_transparent_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596075"/>
            <a:ext cx="647700" cy="268287"/>
          </a:xfrm>
          <a:prstGeom prst="rect">
            <a:avLst/>
          </a:prstGeom>
          <a:solidFill>
            <a:srgbClr val="BF4B36"/>
          </a:solidFill>
          <a:ln w="9525">
            <a:solidFill>
              <a:srgbClr val="BF4B36"/>
            </a:solidFill>
            <a:miter lim="800000"/>
            <a:headEnd/>
            <a:tailEnd/>
          </a:ln>
        </p:spPr>
      </p:pic>
      <p:pic>
        <p:nvPicPr>
          <p:cNvPr id="8" name="Picture 13" descr="logoEC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40" y="102668"/>
            <a:ext cx="1279810" cy="8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EAS_P_TXT_S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4283"/>
            <a:ext cx="1368276" cy="8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984668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FCD-9ECC-4C1D-841B-070126BE71E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3199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CB1-8AA6-45E3-9868-9D952E32E165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2934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DEC6-B79D-40F4-BDAE-C5B021F6E1C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1429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CAD-AF3B-4EEF-B42A-A7C2789198D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647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E35C-FE78-4FF9-8956-CC4CB70D5FA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1326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6A2B-83C5-4A49-8BE6-A5392DC2CDD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5731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C775-D5D7-4C6D-A299-9EDB346D790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4467-9130-48A6-BC3A-DA4EB9426EE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83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AB9-E6C2-40C0-83A3-051671AF7A63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2953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6079-9822-4689-82F5-8BEF62E64176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88992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A8BD-A49D-4656-9848-48D9F37DE13E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70380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2694-19A3-4D71-A5F2-01B3076A15B7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99215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EC50-2021-40C2-A969-F962B161E29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6742-08CF-4E36-B466-A599307B694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8D4B-39B6-49AD-877F-B4F95EC21B4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105F-549D-42AE-A9D6-BB9EB68528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80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C775-D5D7-4C6D-A299-9EDB346D790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4467-9130-48A6-BC3A-DA4EB9426EE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76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080A-68D9-46D6-9D6D-B1155A57FF9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321D-324E-49E1-976B-60CA24D3D17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27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44D7-1E42-4220-BB3F-5300A2565C9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C3510-7521-4164-BCC9-CA54DA743AC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06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23E9-2547-475D-9EC6-E92659D1F0A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50A6-2D78-44FC-BD8B-AC35455F885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5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080A-68D9-46D6-9D6D-B1155A57FF9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321D-324E-49E1-976B-60CA24D3D17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68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7C9E-8BF1-4F69-893E-14FA9B02B0F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2485C-0B19-4F04-BC17-E42019F90DA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84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ED2C-6D61-4D5E-B10D-203A881DD90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5439-CA5D-4611-AC2C-C9C36BD99FE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30AA-97E9-4CB9-B8C4-6EB7F914A93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7806-F7A2-4766-8E9A-6278F7A4E55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63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723E-1188-4AA1-95CE-48AA80E8AF1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5745-7FB7-4123-9ADC-105E70D3120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64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674F-14E5-4A70-A74C-7B3199F7488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6A40-8B6A-47C1-957D-66D4BD549B4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4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EC50-2021-40C2-A969-F962B161E29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6742-08CF-4E36-B466-A599307B694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050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8D4B-39B6-49AD-877F-B4F95EC21B4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105F-549D-42AE-A9D6-BB9EB68528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43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C775-D5D7-4C6D-A299-9EDB346D790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4467-9130-48A6-BC3A-DA4EB9426EE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93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080A-68D9-46D6-9D6D-B1155A57FF9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321D-324E-49E1-976B-60CA24D3D17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44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44D7-1E42-4220-BB3F-5300A2565C9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C3510-7521-4164-BCC9-CA54DA743AC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8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44D7-1E42-4220-BB3F-5300A2565C9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C3510-7521-4164-BCC9-CA54DA743AC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23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23E9-2547-475D-9EC6-E92659D1F0A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50A6-2D78-44FC-BD8B-AC35455F885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7C9E-8BF1-4F69-893E-14FA9B02B0F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2485C-0B19-4F04-BC17-E42019F90DA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970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ED2C-6D61-4D5E-B10D-203A881DD90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5439-CA5D-4611-AC2C-C9C36BD99FE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416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30AA-97E9-4CB9-B8C4-6EB7F914A93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7806-F7A2-4766-8E9A-6278F7A4E55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16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723E-1188-4AA1-95CE-48AA80E8AF1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5745-7FB7-4123-9ADC-105E70D3120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712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674F-14E5-4A70-A74C-7B3199F7488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6A40-8B6A-47C1-957D-66D4BD549B4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7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23E9-2547-475D-9EC6-E92659D1F0A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50A6-2D78-44FC-BD8B-AC35455F885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7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7C9E-8BF1-4F69-893E-14FA9B02B0F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2485C-0B19-4F04-BC17-E42019F90DA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2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ED2C-6D61-4D5E-B10D-203A881DD90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5439-CA5D-4611-AC2C-C9C36BD99FE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7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30AA-97E9-4CB9-B8C4-6EB7F914A93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7806-F7A2-4766-8E9A-6278F7A4E55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6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l-PL" altLang="en-US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l-PL" altLang="en-US" smtClean="0"/>
              <a:t>Edytuj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E63697-1E20-4CA5-94F6-43F349A03E08}" type="datetimeFigureOut">
              <a:rPr lang="pl-PL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D9D783-BEFE-4326-864D-F2E7CF360D22}" type="slidenum">
              <a:rPr lang="pl-PL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0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F42E61-F1E5-4284-8D21-CEE06EE3A956}" type="datetimeFigureOut">
              <a:rPr lang="en-GB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14/03/2019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FEBE32-A766-4A6F-8B95-B1E92C08DC94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027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2094EB-4D0A-4749-B2C5-8D9467722E4F}" type="slidenum">
              <a:rPr lang="en-GB" b="0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7" name="Picture 13" descr="logoEC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40" y="188914"/>
            <a:ext cx="1279810" cy="8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EAS_P_TXT_S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387"/>
            <a:ext cx="1368276" cy="8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58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l-PL" altLang="en-US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l-PL" altLang="en-US" smtClean="0"/>
              <a:t>Edytuj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E63697-1E20-4CA5-94F6-43F349A03E08}" type="datetimeFigureOut">
              <a:rPr lang="pl-PL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D9D783-BEFE-4326-864D-F2E7CF360D22}" type="slidenum">
              <a:rPr lang="pl-PL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l-PL" altLang="en-US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l-PL" altLang="en-US" smtClean="0"/>
              <a:t>Edytuj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E63697-1E20-4CA5-94F6-43F349A03E08}" type="datetimeFigureOut">
              <a:rPr lang="pl-PL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14.03.2019</a:t>
            </a:fld>
            <a:endParaRPr lang="pl-PL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D9D783-BEFE-4326-864D-F2E7CF360D22}" type="slidenum">
              <a:rPr lang="pl-PL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8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000750"/>
            <a:ext cx="1158340" cy="847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281" y="6130667"/>
            <a:ext cx="1688738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568" y="692696"/>
            <a:ext cx="784887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PROPOSAL FOR A SINGLE EUROPEAN INSTRUMENT IN THE NEW MFF (NDICI)</a:t>
            </a:r>
          </a:p>
          <a:p>
            <a:pPr marL="0" indent="0" fontAlgn="t">
              <a:spcBef>
                <a:spcPts val="0"/>
              </a:spcBef>
              <a:buNone/>
            </a:pPr>
            <a:endParaRPr lang="en-IE" sz="1800" b="1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GB" sz="1800" b="1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ARTICLE 10 (general programming)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 fontAlgn="t">
              <a:spcBef>
                <a:spcPts val="0"/>
              </a:spcBef>
            </a:pP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Joint programming shall be the preferred approach for country programming</a:t>
            </a:r>
          </a:p>
          <a:p>
            <a:pPr marL="0" indent="0" algn="just" fontAlgn="t">
              <a:spcBef>
                <a:spcPts val="0"/>
              </a:spcBef>
              <a:buNone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ARTICLE 12 (geographic programme)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12.3 : Multi-annual Indicative Programmes shall be built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on: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+mj-lt"/>
              <a:buAutoNum type="alphaL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national or regional strategy in the form of a development plan […] accepted by the Commission […]</a:t>
            </a:r>
          </a:p>
          <a:p>
            <a:pPr marL="257175" indent="-257175">
              <a:buFont typeface="+mj-lt"/>
              <a:buAutoNum type="alphaL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framework document laying down the Union policy towards the concerned partner or partners, including a joint document between the Union and MS</a:t>
            </a:r>
          </a:p>
          <a:p>
            <a:pPr marL="257175" indent="-257175">
              <a:buFont typeface="+mj-lt"/>
              <a:buAutoNum type="alphaL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joint document between the Union and the concerned partner […] setting out common priorities</a:t>
            </a:r>
          </a:p>
          <a:p>
            <a:pPr marL="0" algn="just" fontAlgn="t">
              <a:spcBef>
                <a:spcPts val="0"/>
              </a:spcBef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 fontAlgn="t">
              <a:spcBef>
                <a:spcPts val="0"/>
              </a:spcBef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ARTICLE 12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 fontAlgn="t">
              <a:spcBef>
                <a:spcPts val="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[…] where possible, a joint programming document shall replace the Union’s and Member States programming documents</a:t>
            </a:r>
          </a:p>
          <a:p>
            <a:pPr eaLnBrk="1" hangingPunct="1"/>
            <a:endParaRPr lang="en-US" altLang="en-US" b="1" dirty="0" smtClean="0"/>
          </a:p>
          <a:p>
            <a:pPr marL="0" indent="0">
              <a:buNone/>
            </a:pPr>
            <a:endParaRPr lang="en-GB" altLang="en-US" b="1" i="0" dirty="0" smtClean="0"/>
          </a:p>
        </p:txBody>
      </p:sp>
    </p:spTree>
    <p:extLst>
      <p:ext uri="{BB962C8B-B14F-4D97-AF65-F5344CB8AC3E}">
        <p14:creationId xmlns:p14="http://schemas.microsoft.com/office/powerpoint/2010/main" val="25709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fr-BE" sz="3000" b="1" dirty="0" err="1" smtClean="0">
                <a:solidFill>
                  <a:schemeClr val="accent1"/>
                </a:solidFill>
              </a:rPr>
              <a:t>Programming</a:t>
            </a:r>
            <a:r>
              <a:rPr lang="fr-BE" sz="3000" b="1" dirty="0" smtClean="0">
                <a:solidFill>
                  <a:schemeClr val="accent1"/>
                </a:solidFill>
              </a:rPr>
              <a:t> </a:t>
            </a:r>
            <a:r>
              <a:rPr lang="fr-BE" sz="3000" b="1" dirty="0" err="1" smtClean="0">
                <a:solidFill>
                  <a:schemeClr val="accent1"/>
                </a:solidFill>
              </a:rPr>
              <a:t>context</a:t>
            </a:r>
            <a:endParaRPr lang="en-GB" sz="3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400" b="1" i="1" dirty="0"/>
              <a:t>NDICI – main </a:t>
            </a:r>
            <a:r>
              <a:rPr lang="en-US" altLang="en-US" sz="2400" b="1" i="1" dirty="0" smtClean="0"/>
              <a:t>features </a:t>
            </a:r>
          </a:p>
          <a:p>
            <a:r>
              <a:rPr lang="en-US" altLang="en-US" sz="2000" dirty="0" smtClean="0"/>
              <a:t>“</a:t>
            </a:r>
            <a:r>
              <a:rPr lang="en-US" altLang="en-US" sz="2000" dirty="0" err="1" smtClean="0"/>
              <a:t>Geographisation</a:t>
            </a:r>
            <a:r>
              <a:rPr lang="en-US" altLang="en-US" sz="2000" dirty="0" smtClean="0"/>
              <a:t>” of EU external actions i.e. new global challenges </a:t>
            </a:r>
            <a:r>
              <a:rPr lang="en-US" altLang="en-US" sz="2000" dirty="0" err="1" smtClean="0"/>
              <a:t>programmes</a:t>
            </a:r>
            <a:r>
              <a:rPr lang="en-US" altLang="en-US" sz="2000" dirty="0" smtClean="0"/>
              <a:t> to mainly focus on global issues.</a:t>
            </a:r>
          </a:p>
          <a:p>
            <a:pPr lvl="1"/>
            <a:r>
              <a:rPr lang="en-US" sz="2100" dirty="0"/>
              <a:t>Complemented with </a:t>
            </a:r>
            <a:r>
              <a:rPr lang="en-US" sz="2100" b="1" dirty="0"/>
              <a:t>thematic and rapid response actions</a:t>
            </a:r>
            <a:r>
              <a:rPr lang="en-US" sz="2100" dirty="0" smtClean="0"/>
              <a:t>.</a:t>
            </a:r>
          </a:p>
          <a:p>
            <a:pPr lvl="1"/>
            <a:r>
              <a:rPr lang="en-US" sz="2100" b="1" dirty="0"/>
              <a:t>Partnership with ACP countries </a:t>
            </a:r>
            <a:r>
              <a:rPr lang="en-US" sz="2100" dirty="0"/>
              <a:t>to be maintained but </a:t>
            </a:r>
            <a:r>
              <a:rPr lang="en-US" sz="2100" dirty="0" err="1" smtClean="0"/>
              <a:t>regionalised</a:t>
            </a:r>
            <a:r>
              <a:rPr lang="en-US" sz="2100" dirty="0" smtClean="0"/>
              <a:t>.</a:t>
            </a:r>
            <a:endParaRPr lang="en-US" sz="2100" dirty="0"/>
          </a:p>
          <a:p>
            <a:r>
              <a:rPr lang="en-US" altLang="en-US" sz="2000" dirty="0" smtClean="0"/>
              <a:t>Possibility </a:t>
            </a:r>
            <a:r>
              <a:rPr lang="en-US" altLang="en-US" sz="2000" dirty="0"/>
              <a:t>to cooperate with all </a:t>
            </a:r>
            <a:r>
              <a:rPr lang="en-US" altLang="en-US" sz="2000" dirty="0" smtClean="0"/>
              <a:t>third countries </a:t>
            </a:r>
            <a:r>
              <a:rPr lang="en-US" altLang="en-US" sz="2000" dirty="0"/>
              <a:t>regardless of their income </a:t>
            </a:r>
            <a:r>
              <a:rPr lang="en-US" altLang="en-US" sz="2000" dirty="0" smtClean="0"/>
              <a:t>level. </a:t>
            </a:r>
          </a:p>
          <a:p>
            <a:r>
              <a:rPr lang="en-GB" sz="2000" dirty="0"/>
              <a:t>G</a:t>
            </a:r>
            <a:r>
              <a:rPr lang="en-GB" sz="2000" dirty="0" smtClean="0"/>
              <a:t>lobal geographic scope </a:t>
            </a:r>
            <a:r>
              <a:rPr lang="en-GB" sz="2000" dirty="0"/>
              <a:t>and comprehensive thematic </a:t>
            </a:r>
            <a:r>
              <a:rPr lang="en-GB" sz="2000" dirty="0" smtClean="0"/>
              <a:t>coverage beyond development (</a:t>
            </a:r>
            <a:r>
              <a:rPr lang="en-US" altLang="en-US" sz="2000" dirty="0"/>
              <a:t>92% of </a:t>
            </a:r>
            <a:r>
              <a:rPr lang="en-US" altLang="en-US" sz="2000" dirty="0" smtClean="0"/>
              <a:t>DAC-ability, </a:t>
            </a:r>
            <a:r>
              <a:rPr lang="en-GB" sz="2000" dirty="0" smtClean="0"/>
              <a:t>but </a:t>
            </a:r>
            <a:r>
              <a:rPr lang="en-GB" sz="2000" dirty="0"/>
              <a:t>also </a:t>
            </a:r>
            <a:r>
              <a:rPr lang="en-GB" sz="2000" dirty="0" smtClean="0"/>
              <a:t>ex-Partnership Instrument and </a:t>
            </a:r>
            <a:r>
              <a:rPr lang="en-GB" sz="2000" dirty="0" err="1"/>
              <a:t>ICsP</a:t>
            </a:r>
            <a:r>
              <a:rPr lang="en-GB" sz="2000" dirty="0"/>
              <a:t> type of </a:t>
            </a:r>
            <a:r>
              <a:rPr lang="en-GB" sz="2000" dirty="0" smtClean="0"/>
              <a:t>activities)</a:t>
            </a:r>
          </a:p>
          <a:p>
            <a:r>
              <a:rPr lang="en-GB" sz="2000" dirty="0" smtClean="0"/>
              <a:t> </a:t>
            </a:r>
            <a:r>
              <a:rPr lang="en-US" altLang="en-US" sz="2000" b="1" dirty="0" smtClean="0"/>
              <a:t>Joint </a:t>
            </a:r>
            <a:r>
              <a:rPr lang="en-US" altLang="en-US" sz="2000" b="1" dirty="0"/>
              <a:t>programming </a:t>
            </a:r>
            <a:r>
              <a:rPr lang="en-US" altLang="en-US" sz="2000" dirty="0"/>
              <a:t>is the </a:t>
            </a:r>
            <a:r>
              <a:rPr lang="en-US" altLang="en-US" sz="2000" dirty="0" smtClean="0"/>
              <a:t>"by-default" approach for country programming.</a:t>
            </a:r>
          </a:p>
          <a:p>
            <a:r>
              <a:rPr lang="en-US" altLang="en-US" sz="2000" dirty="0" smtClean="0"/>
              <a:t>Spending targets established: 25</a:t>
            </a:r>
            <a:r>
              <a:rPr lang="en-US" altLang="en-US" sz="2000" dirty="0"/>
              <a:t>% for </a:t>
            </a:r>
            <a:r>
              <a:rPr lang="en-US" altLang="en-US" sz="2000" dirty="0" smtClean="0"/>
              <a:t>climate change, 20</a:t>
            </a:r>
            <a:r>
              <a:rPr lang="en-US" altLang="en-US" sz="2000" dirty="0"/>
              <a:t>% of ODA-eligible funds for social inclusion and human </a:t>
            </a:r>
            <a:r>
              <a:rPr lang="en-US" altLang="en-US" sz="2000" dirty="0" smtClean="0"/>
              <a:t>development, 10</a:t>
            </a:r>
            <a:r>
              <a:rPr lang="en-US" altLang="en-US" sz="2000" dirty="0"/>
              <a:t>% for </a:t>
            </a:r>
            <a:r>
              <a:rPr lang="en-US" altLang="en-US" sz="2000" dirty="0" smtClean="0"/>
              <a:t>migration.</a:t>
            </a:r>
            <a:endParaRPr lang="en-US" altLang="en-US" sz="2000" dirty="0"/>
          </a:p>
          <a:p>
            <a:r>
              <a:rPr lang="en-US" altLang="en-US" sz="2000" dirty="0" smtClean="0"/>
              <a:t>Climate </a:t>
            </a:r>
            <a:r>
              <a:rPr lang="en-US" altLang="en-US" sz="2000" dirty="0"/>
              <a:t>change, </a:t>
            </a:r>
            <a:r>
              <a:rPr lang="en-US" altLang="en-US" sz="2000" dirty="0" smtClean="0"/>
              <a:t>environment </a:t>
            </a:r>
            <a:r>
              <a:rPr lang="en-US" altLang="en-US" sz="2000" dirty="0"/>
              <a:t>and gender </a:t>
            </a:r>
            <a:r>
              <a:rPr lang="en-US" altLang="en-US" sz="2000" dirty="0" smtClean="0"/>
              <a:t>to be mainstreamed throughout all </a:t>
            </a:r>
            <a:r>
              <a:rPr lang="en-US" altLang="en-US" sz="2000" dirty="0" err="1" smtClean="0"/>
              <a:t>programmes</a:t>
            </a:r>
            <a:r>
              <a:rPr lang="en-US" altLang="en-US" sz="2000" dirty="0" smtClean="0"/>
              <a:t> and actions.</a:t>
            </a:r>
          </a:p>
          <a:p>
            <a:r>
              <a:rPr lang="en-US" altLang="en-US" sz="2000" dirty="0" smtClean="0"/>
              <a:t>Democracy, good governance, rule of law and respect for human rights and fundamental freedoms to be promoted throughout our cooperation.</a:t>
            </a:r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pPr marL="514350" indent="-514350">
              <a:buAutoNum type="arabicPeriod" startAt="5"/>
            </a:pPr>
            <a:endParaRPr lang="en-US" altLang="en-US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FCD-9ECC-4C1D-841B-070126BE71E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fr-BE" sz="3000" b="1" dirty="0" smtClean="0">
                <a:solidFill>
                  <a:schemeClr val="accent1"/>
                </a:solidFill>
              </a:rPr>
              <a:t>Partner Countries  National Planning Cycle</a:t>
            </a:r>
            <a:endParaRPr lang="en-GB" sz="3000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FCD-9ECC-4C1D-841B-070126BE71E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5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183175"/>
              </p:ext>
            </p:extLst>
          </p:nvPr>
        </p:nvGraphicFramePr>
        <p:xfrm>
          <a:off x="467544" y="332656"/>
          <a:ext cx="8208910" cy="6124448"/>
        </p:xfrm>
        <a:graphic>
          <a:graphicData uri="http://schemas.openxmlformats.org/drawingml/2006/table">
            <a:tbl>
              <a:tblPr firstRow="1" firstCol="1" bandRow="1"/>
              <a:tblGrid>
                <a:gridCol w="362198">
                  <a:extLst>
                    <a:ext uri="{9D8B030D-6E8A-4147-A177-3AD203B41FA5}">
                      <a16:colId xmlns:a16="http://schemas.microsoft.com/office/drawing/2014/main" val="1174080060"/>
                    </a:ext>
                  </a:extLst>
                </a:gridCol>
                <a:gridCol w="703977">
                  <a:extLst>
                    <a:ext uri="{9D8B030D-6E8A-4147-A177-3AD203B41FA5}">
                      <a16:colId xmlns:a16="http://schemas.microsoft.com/office/drawing/2014/main" val="909088491"/>
                    </a:ext>
                  </a:extLst>
                </a:gridCol>
                <a:gridCol w="2724839">
                  <a:extLst>
                    <a:ext uri="{9D8B030D-6E8A-4147-A177-3AD203B41FA5}">
                      <a16:colId xmlns:a16="http://schemas.microsoft.com/office/drawing/2014/main" val="2113417962"/>
                    </a:ext>
                  </a:extLst>
                </a:gridCol>
                <a:gridCol w="2336097">
                  <a:extLst>
                    <a:ext uri="{9D8B030D-6E8A-4147-A177-3AD203B41FA5}">
                      <a16:colId xmlns:a16="http://schemas.microsoft.com/office/drawing/2014/main" val="689821861"/>
                    </a:ext>
                  </a:extLst>
                </a:gridCol>
                <a:gridCol w="2081799">
                  <a:extLst>
                    <a:ext uri="{9D8B030D-6E8A-4147-A177-3AD203B41FA5}">
                      <a16:colId xmlns:a16="http://schemas.microsoft.com/office/drawing/2014/main" val="4137523098"/>
                    </a:ext>
                  </a:extLst>
                </a:gridCol>
              </a:tblGrid>
              <a:tr h="47325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COUNTRIES EXPECTED TO START JP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COUNTRIES IN 2</a:t>
                      </a:r>
                      <a:r>
                        <a:rPr kumimoji="0" lang="en-GB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ROUND JP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COUNTRIES PROGRESSING IN JP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251566"/>
                  </a:ext>
                </a:extLst>
              </a:tr>
              <a:tr h="3008371">
                <a:tc rowSpan="4"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GB" sz="2800" b="1" spc="25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GB" sz="2400" spc="25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spc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AFRICA</a:t>
                      </a:r>
                      <a:endParaRPr lang="en-GB" sz="2400" b="1" spc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CONGO</a:t>
                      </a:r>
                      <a:r>
                        <a:rPr lang="en-GB" sz="1200" b="1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BRAZZAVILLE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DJIBOUTI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ZIMBABWE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GUINEA</a:t>
                      </a:r>
                      <a:r>
                        <a:rPr lang="en-GB" sz="1200" b="1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CONAKRY</a:t>
                      </a:r>
                      <a:endParaRPr lang="en-GB" sz="1200" b="1" spc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LIBERIA</a:t>
                      </a:r>
                      <a:endParaRPr lang="en-GB" sz="1200" b="1" spc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DEMOCRATI</a:t>
                      </a:r>
                      <a:r>
                        <a:rPr lang="en-GB" sz="1200" b="1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REPUBLIC OF CONGO </a:t>
                      </a:r>
                      <a:endParaRPr lang="en-GB" sz="1200" b="1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MAURITANIA </a:t>
                      </a:r>
                      <a:endParaRPr lang="en-GB" sz="1200" b="1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UGANDA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MALI</a:t>
                      </a:r>
                      <a:endParaRPr lang="en-GB" sz="1200" b="1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NIGER</a:t>
                      </a:r>
                      <a:endParaRPr lang="en-GB" sz="1200" b="1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BURUNDI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(joint analysis)</a:t>
                      </a:r>
                      <a:endParaRPr lang="en-GB" sz="1200" b="0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CAMEROON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(joint</a:t>
                      </a:r>
                      <a:r>
                        <a:rPr lang="en-GB" sz="1200" b="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analysis =&gt; JPD)</a:t>
                      </a:r>
                      <a:endParaRPr lang="en-GB" sz="1200" b="0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MADAGASCAR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(joint</a:t>
                      </a:r>
                      <a:r>
                        <a:rPr lang="en-GB" sz="1200" b="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analysis)</a:t>
                      </a:r>
                      <a:endParaRPr lang="en-GB" sz="1200" b="0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(joint analysis)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GHANA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(implementation</a:t>
                      </a:r>
                      <a:r>
                        <a:rPr lang="en-GB" sz="1200" b="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report)</a:t>
                      </a:r>
                      <a:endParaRPr lang="en-GB" sz="1200" b="0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BURKINA FASO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(draft JPD)</a:t>
                      </a:r>
                      <a:endParaRPr lang="en-GB" sz="1200" b="0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r>
                        <a:rPr lang="en-GB" sz="1200" b="1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AFRICAN REPUBLIC </a:t>
                      </a:r>
                      <a:r>
                        <a:rPr lang="en-GB" sz="1200" b="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(draft JPD)</a:t>
                      </a:r>
                      <a:endParaRPr lang="en-GB" sz="1200" b="0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158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ASIA</a:t>
                      </a:r>
                    </a:p>
                  </a:txBody>
                  <a:tcPr marL="65998" marR="659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AFGHANISTAN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KAZAKHSTAN</a:t>
                      </a:r>
                      <a:endParaRPr lang="en-GB" sz="1200" b="1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UZBEKISTAN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TAJIKISTAN</a:t>
                      </a: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CAMBODIA</a:t>
                      </a:r>
                      <a:endParaRPr lang="en-GB" sz="1200" b="1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515965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LAC</a:t>
                      </a:r>
                      <a:endParaRPr lang="en-GB" sz="2400" b="1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CUBA</a:t>
                      </a: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HAITI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(roadmap)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HONDURAS</a:t>
                      </a:r>
                      <a:r>
                        <a:rPr lang="en-GB" sz="1200" b="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(joint results framework)</a:t>
                      </a:r>
                      <a:endParaRPr lang="en-GB" sz="1200" b="0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296476"/>
                  </a:ext>
                </a:extLst>
              </a:tr>
              <a:tr h="828197">
                <a:tc vMerge="1"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endParaRPr lang="en-GB" sz="2400" spc="25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MENA</a:t>
                      </a:r>
                      <a:endParaRPr lang="en-GB" sz="1200" b="1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MOROCCO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(joint</a:t>
                      </a:r>
                      <a:r>
                        <a:rPr lang="en-GB" sz="1200" b="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analysis)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TUNISIA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(draft JPD)</a:t>
                      </a:r>
                      <a:endParaRPr lang="en-GB" sz="1200" b="0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98" marR="65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138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491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Video from the Global Learning Event</a:t>
            </a:r>
            <a:br>
              <a:rPr lang="en-GB" b="1" dirty="0" smtClean="0">
                <a:solidFill>
                  <a:schemeClr val="accent1"/>
                </a:solidFill>
              </a:rPr>
            </a:br>
            <a:r>
              <a:rPr lang="en-GB" sz="2400" i="1" dirty="0">
                <a:solidFill>
                  <a:srgbClr val="0070C0"/>
                </a:solidFill>
              </a:rPr>
              <a:t>Cambodia, 4-6 December 2018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u="sng" dirty="0" smtClean="0"/>
              <a:t>Training and sharing of  practises on JP</a:t>
            </a:r>
          </a:p>
          <a:p>
            <a:r>
              <a:rPr lang="en-US" dirty="0">
                <a:solidFill>
                  <a:prstClr val="black"/>
                </a:solidFill>
              </a:rPr>
              <a:t>60 participants from 8 Member States + </a:t>
            </a:r>
            <a:r>
              <a:rPr lang="en-US" dirty="0" smtClean="0">
                <a:solidFill>
                  <a:prstClr val="black"/>
                </a:solidFill>
              </a:rPr>
              <a:t>Switzerland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European </a:t>
            </a:r>
            <a:r>
              <a:rPr lang="en-US" dirty="0">
                <a:solidFill>
                  <a:prstClr val="black"/>
                </a:solidFill>
              </a:rPr>
              <a:t>implementing </a:t>
            </a:r>
            <a:r>
              <a:rPr lang="en-US" dirty="0" smtClean="0">
                <a:solidFill>
                  <a:prstClr val="black"/>
                </a:solidFill>
              </a:rPr>
              <a:t>agencies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EU </a:t>
            </a:r>
            <a:r>
              <a:rPr lang="en-US" dirty="0">
                <a:solidFill>
                  <a:prstClr val="black"/>
                </a:solidFill>
              </a:rPr>
              <a:t>staff from 16 partner countries from around the </a:t>
            </a:r>
            <a:r>
              <a:rPr lang="en-US" dirty="0" smtClean="0">
                <a:solidFill>
                  <a:prstClr val="black"/>
                </a:solidFill>
              </a:rPr>
              <a:t>world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EU </a:t>
            </a:r>
            <a:r>
              <a:rPr lang="en-US" dirty="0">
                <a:solidFill>
                  <a:prstClr val="black"/>
                </a:solidFill>
              </a:rPr>
              <a:t>HQ personnel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1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"/>
            <a:ext cx="9036496" cy="1325563"/>
          </a:xfrm>
        </p:spPr>
        <p:txBody>
          <a:bodyPr/>
          <a:lstStyle/>
          <a:p>
            <a:pPr algn="ctr"/>
            <a:r>
              <a:rPr lang="en-GB" sz="3000" b="1" u="sng" dirty="0" smtClean="0">
                <a:solidFill>
                  <a:srgbClr val="0070C0"/>
                </a:solidFill>
              </a:rPr>
              <a:t>Report </a:t>
            </a:r>
            <a:br>
              <a:rPr lang="en-GB" sz="3000" b="1" u="sng" dirty="0" smtClean="0">
                <a:solidFill>
                  <a:srgbClr val="0070C0"/>
                </a:solidFill>
              </a:rPr>
            </a:br>
            <a:r>
              <a:rPr lang="en-GB" sz="3000" b="1" u="sng" dirty="0" smtClean="0">
                <a:solidFill>
                  <a:srgbClr val="0070C0"/>
                </a:solidFill>
              </a:rPr>
              <a:t>from the Global Learning Event on Joint Programming </a:t>
            </a:r>
            <a:r>
              <a:rPr lang="en-GB" sz="3000" i="1" dirty="0" smtClean="0">
                <a:solidFill>
                  <a:srgbClr val="0070C0"/>
                </a:solidFill>
              </a:rPr>
              <a:t>(Cambodia, 4-6 December 2018)</a:t>
            </a:r>
            <a:endParaRPr lang="en-GB" sz="30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9090"/>
            <a:ext cx="8640960" cy="53952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US" sz="2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Key messages for HQ:</a:t>
            </a:r>
          </a:p>
          <a:p>
            <a:pPr marL="742950" lvl="1" indent="-400050">
              <a:buFont typeface="+mj-lt"/>
              <a:buAutoNum type="romanLcPeriod"/>
            </a:pPr>
            <a:r>
              <a:rPr lang="en-US" sz="2000" dirty="0">
                <a:solidFill>
                  <a:prstClr val="black"/>
                </a:solidFill>
              </a:rPr>
              <a:t>Think about </a:t>
            </a:r>
            <a:r>
              <a:rPr lang="en-US" sz="2000" b="1" dirty="0">
                <a:solidFill>
                  <a:prstClr val="black"/>
                </a:solidFill>
              </a:rPr>
              <a:t>incentives for staff </a:t>
            </a:r>
            <a:r>
              <a:rPr lang="en-US" sz="2000" dirty="0">
                <a:solidFill>
                  <a:prstClr val="black"/>
                </a:solidFill>
              </a:rPr>
              <a:t>when engaging in JP</a:t>
            </a:r>
          </a:p>
          <a:p>
            <a:pPr marL="742950" lvl="1" indent="-400050">
              <a:buFont typeface="+mj-lt"/>
              <a:buAutoNum type="romanLcPeriod"/>
            </a:pPr>
            <a:r>
              <a:rPr lang="en-US" sz="2000" dirty="0" smtClean="0">
                <a:solidFill>
                  <a:prstClr val="black"/>
                </a:solidFill>
              </a:rPr>
              <a:t>Acknowledge </a:t>
            </a:r>
            <a:r>
              <a:rPr lang="en-US" sz="2000" dirty="0">
                <a:solidFill>
                  <a:prstClr val="black"/>
                </a:solidFill>
              </a:rPr>
              <a:t>the </a:t>
            </a:r>
            <a:r>
              <a:rPr lang="en-US" sz="2000" b="1" dirty="0">
                <a:solidFill>
                  <a:prstClr val="black"/>
                </a:solidFill>
              </a:rPr>
              <a:t>process better</a:t>
            </a:r>
            <a:r>
              <a:rPr lang="en-US" sz="2000" dirty="0">
                <a:solidFill>
                  <a:prstClr val="black"/>
                </a:solidFill>
              </a:rPr>
              <a:t>, even though </a:t>
            </a:r>
            <a:r>
              <a:rPr lang="en-US" sz="2000" dirty="0" smtClean="0">
                <a:solidFill>
                  <a:prstClr val="black"/>
                </a:solidFill>
              </a:rPr>
              <a:t>the product </a:t>
            </a:r>
            <a:r>
              <a:rPr lang="en-US" sz="2000" dirty="0">
                <a:solidFill>
                  <a:prstClr val="black"/>
                </a:solidFill>
              </a:rPr>
              <a:t>may still be in the making.</a:t>
            </a:r>
          </a:p>
          <a:p>
            <a:pPr marL="742950" lvl="1" indent="-400050">
              <a:buFont typeface="+mj-lt"/>
              <a:buAutoNum type="romanLcPeriod"/>
            </a:pPr>
            <a:r>
              <a:rPr lang="en-US" sz="2000" b="1" dirty="0" err="1" smtClean="0">
                <a:solidFill>
                  <a:prstClr val="black"/>
                </a:solidFill>
              </a:rPr>
              <a:t>Operationalise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the workshop outcomes </a:t>
            </a:r>
            <a:r>
              <a:rPr lang="en-US" sz="2000" dirty="0">
                <a:solidFill>
                  <a:prstClr val="black"/>
                </a:solidFill>
              </a:rPr>
              <a:t>in terms </a:t>
            </a:r>
            <a:r>
              <a:rPr lang="en-US" sz="2000" dirty="0" smtClean="0">
                <a:solidFill>
                  <a:prstClr val="black"/>
                </a:solidFill>
              </a:rPr>
              <a:t>of follow-up </a:t>
            </a:r>
            <a:r>
              <a:rPr lang="en-US" sz="2000" dirty="0">
                <a:solidFill>
                  <a:prstClr val="black"/>
                </a:solidFill>
              </a:rPr>
              <a:t>activities for the coming months.</a:t>
            </a:r>
          </a:p>
          <a:p>
            <a:pPr marL="742950" lvl="1" indent="-400050">
              <a:buFont typeface="+mj-lt"/>
              <a:buAutoNum type="romanLcPeriod"/>
            </a:pPr>
            <a:r>
              <a:rPr lang="en-US" sz="2000" dirty="0" smtClean="0">
                <a:solidFill>
                  <a:prstClr val="black"/>
                </a:solidFill>
              </a:rPr>
              <a:t>Communicate </a:t>
            </a:r>
            <a:r>
              <a:rPr lang="en-US" sz="2000" dirty="0">
                <a:solidFill>
                  <a:prstClr val="black"/>
                </a:solidFill>
              </a:rPr>
              <a:t>clearly to the MS what it means to </a:t>
            </a:r>
            <a:r>
              <a:rPr lang="en-US" sz="2000" dirty="0" smtClean="0">
                <a:solidFill>
                  <a:prstClr val="black"/>
                </a:solidFill>
              </a:rPr>
              <a:t>make </a:t>
            </a:r>
            <a:r>
              <a:rPr lang="en-US" sz="2000" b="1" dirty="0" smtClean="0">
                <a:solidFill>
                  <a:prstClr val="black"/>
                </a:solidFill>
              </a:rPr>
              <a:t>JP </a:t>
            </a:r>
            <a:r>
              <a:rPr lang="en-US" sz="2000" b="1" dirty="0">
                <a:solidFill>
                  <a:prstClr val="black"/>
                </a:solidFill>
              </a:rPr>
              <a:t>the “preferred approach”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  <a:p>
            <a:pPr marL="742950" lvl="1" indent="-400050">
              <a:buFont typeface="+mj-lt"/>
              <a:buAutoNum type="romanLcPeriod"/>
            </a:pPr>
            <a:r>
              <a:rPr lang="en-US" sz="2000" dirty="0" smtClean="0">
                <a:solidFill>
                  <a:prstClr val="black"/>
                </a:solidFill>
              </a:rPr>
              <a:t>Consider </a:t>
            </a:r>
            <a:r>
              <a:rPr lang="en-US" sz="2000" dirty="0" err="1">
                <a:solidFill>
                  <a:prstClr val="black"/>
                </a:solidFill>
              </a:rPr>
              <a:t>organising</a:t>
            </a:r>
            <a:r>
              <a:rPr lang="en-US" sz="2000" dirty="0">
                <a:solidFill>
                  <a:prstClr val="black"/>
                </a:solidFill>
              </a:rPr>
              <a:t> such </a:t>
            </a:r>
            <a:r>
              <a:rPr lang="en-US" sz="2000" b="1" dirty="0">
                <a:solidFill>
                  <a:prstClr val="black"/>
                </a:solidFill>
              </a:rPr>
              <a:t>workshops at regional level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marL="742950" lvl="1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prstClr val="black"/>
                </a:solidFill>
              </a:rPr>
              <a:t>Operationalise</a:t>
            </a:r>
            <a:r>
              <a:rPr lang="en-US" sz="2000" dirty="0" smtClean="0">
                <a:solidFill>
                  <a:prstClr val="black"/>
                </a:solidFill>
              </a:rPr>
              <a:t> the </a:t>
            </a:r>
            <a:r>
              <a:rPr lang="en-US" sz="2000" b="1" dirty="0" smtClean="0">
                <a:solidFill>
                  <a:prstClr val="black"/>
                </a:solidFill>
              </a:rPr>
              <a:t>JP tracker.</a:t>
            </a:r>
          </a:p>
          <a:p>
            <a:pPr marL="742950" lvl="1" indent="-400050">
              <a:buFont typeface="+mj-lt"/>
              <a:buAutoNum type="romanLcPeriod"/>
            </a:pPr>
            <a:r>
              <a:rPr lang="en-US" sz="2000" dirty="0">
                <a:solidFill>
                  <a:prstClr val="black"/>
                </a:solidFill>
              </a:rPr>
              <a:t>Promote </a:t>
            </a:r>
            <a:r>
              <a:rPr lang="en-US" sz="2000" b="1" dirty="0">
                <a:solidFill>
                  <a:prstClr val="black"/>
                </a:solidFill>
              </a:rPr>
              <a:t>joint missions and retreats </a:t>
            </a:r>
            <a:r>
              <a:rPr lang="en-US" sz="2000" dirty="0">
                <a:solidFill>
                  <a:prstClr val="black"/>
                </a:solidFill>
              </a:rPr>
              <a:t>and </a:t>
            </a:r>
            <a:r>
              <a:rPr lang="en-US" sz="2000" dirty="0" smtClean="0">
                <a:solidFill>
                  <a:prstClr val="black"/>
                </a:solidFill>
              </a:rPr>
              <a:t>support country </a:t>
            </a:r>
            <a:r>
              <a:rPr lang="en-US" sz="2000" dirty="0">
                <a:solidFill>
                  <a:prstClr val="black"/>
                </a:solidFill>
              </a:rPr>
              <a:t>staff in the </a:t>
            </a:r>
            <a:r>
              <a:rPr lang="en-US" sz="2000" b="1" dirty="0">
                <a:solidFill>
                  <a:prstClr val="black"/>
                </a:solidFill>
              </a:rPr>
              <a:t>development of soft skills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when working </a:t>
            </a:r>
            <a:r>
              <a:rPr lang="en-US" sz="2000" dirty="0">
                <a:solidFill>
                  <a:prstClr val="black"/>
                </a:solidFill>
              </a:rPr>
              <a:t>with stakeholders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742950" lvl="1" indent="-400050">
              <a:buFont typeface="+mj-lt"/>
              <a:buAutoNum type="romanLcPeriod"/>
            </a:pPr>
            <a:r>
              <a:rPr lang="en-US" sz="2000" dirty="0" smtClean="0">
                <a:solidFill>
                  <a:prstClr val="black"/>
                </a:solidFill>
              </a:rPr>
              <a:t>Think </a:t>
            </a:r>
            <a:r>
              <a:rPr lang="en-US" sz="2000" dirty="0">
                <a:solidFill>
                  <a:prstClr val="black"/>
                </a:solidFill>
              </a:rPr>
              <a:t>about ways to </a:t>
            </a:r>
            <a:r>
              <a:rPr lang="en-US" sz="2000" b="1" dirty="0">
                <a:solidFill>
                  <a:prstClr val="black"/>
                </a:solidFill>
              </a:rPr>
              <a:t>foster informal dialogue </a:t>
            </a:r>
            <a:r>
              <a:rPr lang="en-US" sz="2000" dirty="0" smtClean="0">
                <a:solidFill>
                  <a:prstClr val="black"/>
                </a:solidFill>
              </a:rPr>
              <a:t>between the </a:t>
            </a:r>
            <a:r>
              <a:rPr lang="en-US" sz="2000" dirty="0">
                <a:solidFill>
                  <a:prstClr val="black"/>
                </a:solidFill>
              </a:rPr>
              <a:t>EU and MS staff in HQ who are in charge </a:t>
            </a:r>
            <a:r>
              <a:rPr lang="en-US" sz="2000" dirty="0" smtClean="0">
                <a:solidFill>
                  <a:prstClr val="black"/>
                </a:solidFill>
              </a:rPr>
              <a:t>of country </a:t>
            </a:r>
            <a:r>
              <a:rPr lang="en-US" sz="2000" dirty="0">
                <a:solidFill>
                  <a:prstClr val="black"/>
                </a:solidFill>
              </a:rPr>
              <a:t>or sector </a:t>
            </a:r>
            <a:r>
              <a:rPr lang="en-US" sz="2000" dirty="0" smtClean="0">
                <a:solidFill>
                  <a:prstClr val="black"/>
                </a:solidFill>
              </a:rPr>
              <a:t>portfolios 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b="1" dirty="0">
                <a:solidFill>
                  <a:prstClr val="black"/>
                </a:solidFill>
              </a:rPr>
              <a:t>geographic desks</a:t>
            </a:r>
            <a:r>
              <a:rPr lang="en-US" sz="2000" dirty="0">
                <a:solidFill>
                  <a:prstClr val="black"/>
                </a:solidFill>
              </a:rPr>
              <a:t>).</a:t>
            </a:r>
          </a:p>
          <a:p>
            <a:pPr marL="742950" lvl="1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prstClr val="black"/>
                </a:solidFill>
              </a:rPr>
              <a:t>Organising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in-country trainings for EU Delegations </a:t>
            </a:r>
            <a:r>
              <a:rPr lang="en-US" sz="2000" b="1" dirty="0" smtClean="0">
                <a:solidFill>
                  <a:prstClr val="black"/>
                </a:solidFill>
              </a:rPr>
              <a:t>and MS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Interactive Sessions on JP with EU and MS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/>
              <a:t>DEVCO/EEAS/NEAR Joint Programming team visited MS capitals</a:t>
            </a:r>
            <a:r>
              <a:rPr lang="en-GB" dirty="0" smtClean="0"/>
              <a:t>:</a:t>
            </a:r>
          </a:p>
          <a:p>
            <a:r>
              <a:rPr lang="en-GB" dirty="0" smtClean="0"/>
              <a:t>Sweden: Head of Development Conference </a:t>
            </a:r>
          </a:p>
          <a:p>
            <a:r>
              <a:rPr lang="en-GB" dirty="0" smtClean="0"/>
              <a:t>France: Ministry of Foreign Affairs</a:t>
            </a:r>
          </a:p>
          <a:p>
            <a:r>
              <a:rPr lang="en-GB" dirty="0" smtClean="0"/>
              <a:t>Germany: BMZ </a:t>
            </a:r>
          </a:p>
          <a:p>
            <a:r>
              <a:rPr lang="en-GB" dirty="0" smtClean="0"/>
              <a:t>Italy: Italian Development Agency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07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/>
          <a:stretch>
            <a:fillRect/>
          </a:stretch>
        </p:blipFill>
        <p:spPr bwMode="auto">
          <a:xfrm>
            <a:off x="1475656" y="1772816"/>
            <a:ext cx="5976664" cy="336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000750"/>
            <a:ext cx="1158340" cy="847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281" y="6130667"/>
            <a:ext cx="1688738" cy="7011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28650" y="548680"/>
            <a:ext cx="7886700" cy="8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b="1" dirty="0" smtClean="0">
                <a:solidFill>
                  <a:schemeClr val="accent1"/>
                </a:solidFill>
              </a:rPr>
              <a:t>What can we do better?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121</TotalTime>
  <Words>773</Words>
  <Application>Microsoft Office PowerPoint</Application>
  <PresentationFormat>On-screen Show (4:3)</PresentationFormat>
  <Paragraphs>129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Wingdings</vt:lpstr>
      <vt:lpstr>Motyw pakietu Office</vt:lpstr>
      <vt:lpstr>6_Office Theme</vt:lpstr>
      <vt:lpstr>4_Office Theme</vt:lpstr>
      <vt:lpstr>1_Motyw pakietu Office</vt:lpstr>
      <vt:lpstr>2_Motyw pakietu Office</vt:lpstr>
      <vt:lpstr>PowerPoint Presentation</vt:lpstr>
      <vt:lpstr>PowerPoint Presentation</vt:lpstr>
      <vt:lpstr>Programming context</vt:lpstr>
      <vt:lpstr>Partner Countries  National Planning Cycle</vt:lpstr>
      <vt:lpstr>PowerPoint Presentation</vt:lpstr>
      <vt:lpstr>Video from the Global Learning Event Cambodia, 4-6 December 2018</vt:lpstr>
      <vt:lpstr>Report  from the Global Learning Event on Joint Programming (Cambodia, 4-6 December 2018)</vt:lpstr>
      <vt:lpstr>Interactive Sessions on JP with EU and MS 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MARAZOPOULOS Christos (CAB-BARROSO-EXT)</dc:creator>
  <cp:lastModifiedBy>RAMSEY Fiona (DEVCO)</cp:lastModifiedBy>
  <cp:revision>31</cp:revision>
  <cp:lastPrinted>2019-03-14T16:38:11Z</cp:lastPrinted>
  <dcterms:created xsi:type="dcterms:W3CDTF">2019-03-11T08:46:45Z</dcterms:created>
  <dcterms:modified xsi:type="dcterms:W3CDTF">2019-03-14T16:38:40Z</dcterms:modified>
</cp:coreProperties>
</file>