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3" r:id="rId1"/>
  </p:sldMasterIdLst>
  <p:notesMasterIdLst>
    <p:notesMasterId r:id="rId20"/>
  </p:notesMasterIdLst>
  <p:handoutMasterIdLst>
    <p:handoutMasterId r:id="rId21"/>
  </p:handoutMasterIdLst>
  <p:sldIdLst>
    <p:sldId id="381" r:id="rId2"/>
    <p:sldId id="377" r:id="rId3"/>
    <p:sldId id="378" r:id="rId4"/>
    <p:sldId id="345" r:id="rId5"/>
    <p:sldId id="349" r:id="rId6"/>
    <p:sldId id="370" r:id="rId7"/>
    <p:sldId id="350" r:id="rId8"/>
    <p:sldId id="353" r:id="rId9"/>
    <p:sldId id="356" r:id="rId10"/>
    <p:sldId id="357" r:id="rId11"/>
    <p:sldId id="379" r:id="rId12"/>
    <p:sldId id="366" r:id="rId13"/>
    <p:sldId id="368" r:id="rId14"/>
    <p:sldId id="369" r:id="rId15"/>
    <p:sldId id="362" r:id="rId16"/>
    <p:sldId id="380" r:id="rId17"/>
    <p:sldId id="363" r:id="rId18"/>
    <p:sldId id="3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73" autoAdjust="0"/>
  </p:normalViewPr>
  <p:slideViewPr>
    <p:cSldViewPr>
      <p:cViewPr varScale="1">
        <p:scale>
          <a:sx n="97" d="100"/>
          <a:sy n="97" d="100"/>
        </p:scale>
        <p:origin x="184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E7F5B-55A4-4D04-8576-23C2A43347A2}"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en-US"/>
        </a:p>
      </dgm:t>
    </dgm:pt>
    <dgm:pt modelId="{51DCF25D-9164-4631-8EE1-9051CC1F8B18}">
      <dgm:prSet phldrT="[Text]"/>
      <dgm:spPr/>
      <dgm:t>
        <a:bodyPr/>
        <a:lstStyle/>
        <a:p>
          <a:r>
            <a:rPr lang="en-US" altLang="en-US" b="1" dirty="0" smtClean="0"/>
            <a:t>Joint Programming in conflict and fragile states</a:t>
          </a:r>
          <a:endParaRPr lang="en-US" dirty="0"/>
        </a:p>
      </dgm:t>
    </dgm:pt>
    <dgm:pt modelId="{4DED4978-A44A-49B4-B38A-06192494E588}" type="parTrans" cxnId="{20DE34C2-F84A-43A1-8306-BB50ED17AA64}">
      <dgm:prSet/>
      <dgm:spPr/>
      <dgm:t>
        <a:bodyPr/>
        <a:lstStyle/>
        <a:p>
          <a:endParaRPr lang="en-US"/>
        </a:p>
      </dgm:t>
    </dgm:pt>
    <dgm:pt modelId="{41618D19-D437-4B19-9CA4-30388A72F764}" type="sibTrans" cxnId="{20DE34C2-F84A-43A1-8306-BB50ED17AA64}">
      <dgm:prSet/>
      <dgm:spPr/>
      <dgm:t>
        <a:bodyPr/>
        <a:lstStyle/>
        <a:p>
          <a:endParaRPr lang="en-US"/>
        </a:p>
      </dgm:t>
    </dgm:pt>
    <dgm:pt modelId="{38FEE54E-37B9-4DF1-B19A-E55BF09473AD}">
      <dgm:prSet phldrT="[Text]"/>
      <dgm:spPr/>
      <dgm:t>
        <a:bodyPr/>
        <a:lstStyle/>
        <a:p>
          <a:r>
            <a:rPr lang="en-US" altLang="en-US" b="1" dirty="0" smtClean="0"/>
            <a:t>Joint Programming in middle-income countries</a:t>
          </a:r>
          <a:endParaRPr lang="en-US" dirty="0"/>
        </a:p>
      </dgm:t>
    </dgm:pt>
    <dgm:pt modelId="{087CEDA4-E3C3-4B23-ABF1-61741CE3439F}" type="parTrans" cxnId="{EF7711A7-D002-4F16-B8C7-6B60E5BB0F21}">
      <dgm:prSet/>
      <dgm:spPr/>
      <dgm:t>
        <a:bodyPr/>
        <a:lstStyle/>
        <a:p>
          <a:endParaRPr lang="en-US"/>
        </a:p>
      </dgm:t>
    </dgm:pt>
    <dgm:pt modelId="{6352C484-46FA-4E9A-8999-F66F6D3B21F3}" type="sibTrans" cxnId="{EF7711A7-D002-4F16-B8C7-6B60E5BB0F21}">
      <dgm:prSet/>
      <dgm:spPr/>
      <dgm:t>
        <a:bodyPr/>
        <a:lstStyle/>
        <a:p>
          <a:endParaRPr lang="en-US"/>
        </a:p>
      </dgm:t>
    </dgm:pt>
    <dgm:pt modelId="{D27CF8A5-72F5-4452-85B1-1E6BC2D898CC}">
      <dgm:prSet phldrT="[Text]"/>
      <dgm:spPr/>
      <dgm:t>
        <a:bodyPr/>
        <a:lstStyle/>
        <a:p>
          <a:r>
            <a:rPr lang="en-US" altLang="en-US" b="1" smtClean="0"/>
            <a:t>Joint Programming and SDG</a:t>
          </a:r>
          <a:endParaRPr lang="en-US" dirty="0"/>
        </a:p>
      </dgm:t>
    </dgm:pt>
    <dgm:pt modelId="{5ABB169D-E5D0-4D42-A8D7-A92A3AF29180}" type="parTrans" cxnId="{5FC26D9C-EF8E-4C20-84E3-A74B22D2118B}">
      <dgm:prSet/>
      <dgm:spPr/>
      <dgm:t>
        <a:bodyPr/>
        <a:lstStyle/>
        <a:p>
          <a:endParaRPr lang="en-US"/>
        </a:p>
      </dgm:t>
    </dgm:pt>
    <dgm:pt modelId="{7734C955-E611-4E49-ABCF-7C8975A53BB1}" type="sibTrans" cxnId="{5FC26D9C-EF8E-4C20-84E3-A74B22D2118B}">
      <dgm:prSet/>
      <dgm:spPr/>
      <dgm:t>
        <a:bodyPr/>
        <a:lstStyle/>
        <a:p>
          <a:endParaRPr lang="en-US"/>
        </a:p>
      </dgm:t>
    </dgm:pt>
    <dgm:pt modelId="{8B0A10CA-F05B-4581-8E40-3469A11DE2DD}" type="pres">
      <dgm:prSet presAssocID="{032E7F5B-55A4-4D04-8576-23C2A43347A2}" presName="Name0" presStyleCnt="0">
        <dgm:presLayoutVars>
          <dgm:chMax val="7"/>
          <dgm:chPref val="7"/>
          <dgm:dir/>
        </dgm:presLayoutVars>
      </dgm:prSet>
      <dgm:spPr/>
      <dgm:t>
        <a:bodyPr/>
        <a:lstStyle/>
        <a:p>
          <a:endParaRPr lang="en-US"/>
        </a:p>
      </dgm:t>
    </dgm:pt>
    <dgm:pt modelId="{0D0F7ED8-B43E-4DC4-AE16-3E37EA8F1E80}" type="pres">
      <dgm:prSet presAssocID="{032E7F5B-55A4-4D04-8576-23C2A43347A2}" presName="Name1" presStyleCnt="0"/>
      <dgm:spPr/>
      <dgm:t>
        <a:bodyPr/>
        <a:lstStyle/>
        <a:p>
          <a:endParaRPr lang="en-US"/>
        </a:p>
      </dgm:t>
    </dgm:pt>
    <dgm:pt modelId="{F2FBFCCC-8DC1-4CD5-850A-4BC514720F1E}" type="pres">
      <dgm:prSet presAssocID="{032E7F5B-55A4-4D04-8576-23C2A43347A2}" presName="cycle" presStyleCnt="0"/>
      <dgm:spPr/>
      <dgm:t>
        <a:bodyPr/>
        <a:lstStyle/>
        <a:p>
          <a:endParaRPr lang="en-US"/>
        </a:p>
      </dgm:t>
    </dgm:pt>
    <dgm:pt modelId="{1ABC30CE-4A09-431D-8743-49B49522396D}" type="pres">
      <dgm:prSet presAssocID="{032E7F5B-55A4-4D04-8576-23C2A43347A2}" presName="srcNode" presStyleLbl="node1" presStyleIdx="0" presStyleCnt="3"/>
      <dgm:spPr/>
      <dgm:t>
        <a:bodyPr/>
        <a:lstStyle/>
        <a:p>
          <a:endParaRPr lang="en-US"/>
        </a:p>
      </dgm:t>
    </dgm:pt>
    <dgm:pt modelId="{B7A32652-2A30-4174-93E4-7E89C383823E}" type="pres">
      <dgm:prSet presAssocID="{032E7F5B-55A4-4D04-8576-23C2A43347A2}" presName="conn" presStyleLbl="parChTrans1D2" presStyleIdx="0" presStyleCnt="1"/>
      <dgm:spPr/>
      <dgm:t>
        <a:bodyPr/>
        <a:lstStyle/>
        <a:p>
          <a:endParaRPr lang="en-US"/>
        </a:p>
      </dgm:t>
    </dgm:pt>
    <dgm:pt modelId="{DC05A327-B9F9-4E43-A0BB-16B71D2169E8}" type="pres">
      <dgm:prSet presAssocID="{032E7F5B-55A4-4D04-8576-23C2A43347A2}" presName="extraNode" presStyleLbl="node1" presStyleIdx="0" presStyleCnt="3"/>
      <dgm:spPr/>
      <dgm:t>
        <a:bodyPr/>
        <a:lstStyle/>
        <a:p>
          <a:endParaRPr lang="en-US"/>
        </a:p>
      </dgm:t>
    </dgm:pt>
    <dgm:pt modelId="{10BE75CD-6533-4F39-9FDA-D47302DA10D8}" type="pres">
      <dgm:prSet presAssocID="{032E7F5B-55A4-4D04-8576-23C2A43347A2}" presName="dstNode" presStyleLbl="node1" presStyleIdx="0" presStyleCnt="3"/>
      <dgm:spPr/>
      <dgm:t>
        <a:bodyPr/>
        <a:lstStyle/>
        <a:p>
          <a:endParaRPr lang="en-US"/>
        </a:p>
      </dgm:t>
    </dgm:pt>
    <dgm:pt modelId="{7CB0FFDD-C09B-4538-BA4D-CF601A3E4697}" type="pres">
      <dgm:prSet presAssocID="{51DCF25D-9164-4631-8EE1-9051CC1F8B18}" presName="text_1" presStyleLbl="node1" presStyleIdx="0" presStyleCnt="3">
        <dgm:presLayoutVars>
          <dgm:bulletEnabled val="1"/>
        </dgm:presLayoutVars>
      </dgm:prSet>
      <dgm:spPr/>
      <dgm:t>
        <a:bodyPr/>
        <a:lstStyle/>
        <a:p>
          <a:endParaRPr lang="en-US"/>
        </a:p>
      </dgm:t>
    </dgm:pt>
    <dgm:pt modelId="{FC0C7D2B-B5F6-4A84-B9D7-EB6080315C33}" type="pres">
      <dgm:prSet presAssocID="{51DCF25D-9164-4631-8EE1-9051CC1F8B18}" presName="accent_1" presStyleCnt="0"/>
      <dgm:spPr/>
      <dgm:t>
        <a:bodyPr/>
        <a:lstStyle/>
        <a:p>
          <a:endParaRPr lang="en-US"/>
        </a:p>
      </dgm:t>
    </dgm:pt>
    <dgm:pt modelId="{6F2FCBDF-3770-484E-A0E4-54DE2B960ECD}" type="pres">
      <dgm:prSet presAssocID="{51DCF25D-9164-4631-8EE1-9051CC1F8B18}" presName="accentRepeatNode" presStyleLbl="solidFgAcc1" presStyleIdx="0" presStyleCnt="3" custLinFactNeighborX="2435" custLinFactNeighborY="3441"/>
      <dgm:spPr/>
      <dgm:t>
        <a:bodyPr/>
        <a:lstStyle/>
        <a:p>
          <a:endParaRPr lang="en-US"/>
        </a:p>
      </dgm:t>
    </dgm:pt>
    <dgm:pt modelId="{279DC7CA-09E0-4AFE-A126-0BCF69E09768}" type="pres">
      <dgm:prSet presAssocID="{38FEE54E-37B9-4DF1-B19A-E55BF09473AD}" presName="text_2" presStyleLbl="node1" presStyleIdx="1" presStyleCnt="3">
        <dgm:presLayoutVars>
          <dgm:bulletEnabled val="1"/>
        </dgm:presLayoutVars>
      </dgm:prSet>
      <dgm:spPr/>
      <dgm:t>
        <a:bodyPr/>
        <a:lstStyle/>
        <a:p>
          <a:endParaRPr lang="en-US"/>
        </a:p>
      </dgm:t>
    </dgm:pt>
    <dgm:pt modelId="{2E8B6AF5-F94B-4522-814E-908AA3D11204}" type="pres">
      <dgm:prSet presAssocID="{38FEE54E-37B9-4DF1-B19A-E55BF09473AD}" presName="accent_2" presStyleCnt="0"/>
      <dgm:spPr/>
      <dgm:t>
        <a:bodyPr/>
        <a:lstStyle/>
        <a:p>
          <a:endParaRPr lang="en-US"/>
        </a:p>
      </dgm:t>
    </dgm:pt>
    <dgm:pt modelId="{C8B87298-9BBE-411E-9821-EBD38C21EF3B}" type="pres">
      <dgm:prSet presAssocID="{38FEE54E-37B9-4DF1-B19A-E55BF09473AD}" presName="accentRepeatNode" presStyleLbl="solidFgAcc1" presStyleIdx="1" presStyleCnt="3"/>
      <dgm:spPr/>
      <dgm:t>
        <a:bodyPr/>
        <a:lstStyle/>
        <a:p>
          <a:endParaRPr lang="en-US"/>
        </a:p>
      </dgm:t>
    </dgm:pt>
    <dgm:pt modelId="{F6C1EA7B-C83C-4767-BB0B-DC137CD79297}" type="pres">
      <dgm:prSet presAssocID="{D27CF8A5-72F5-4452-85B1-1E6BC2D898CC}" presName="text_3" presStyleLbl="node1" presStyleIdx="2" presStyleCnt="3">
        <dgm:presLayoutVars>
          <dgm:bulletEnabled val="1"/>
        </dgm:presLayoutVars>
      </dgm:prSet>
      <dgm:spPr/>
      <dgm:t>
        <a:bodyPr/>
        <a:lstStyle/>
        <a:p>
          <a:endParaRPr lang="en-US"/>
        </a:p>
      </dgm:t>
    </dgm:pt>
    <dgm:pt modelId="{3F9FACD0-8927-412D-BA17-32B8F2294AC8}" type="pres">
      <dgm:prSet presAssocID="{D27CF8A5-72F5-4452-85B1-1E6BC2D898CC}" presName="accent_3" presStyleCnt="0"/>
      <dgm:spPr/>
      <dgm:t>
        <a:bodyPr/>
        <a:lstStyle/>
        <a:p>
          <a:endParaRPr lang="en-US"/>
        </a:p>
      </dgm:t>
    </dgm:pt>
    <dgm:pt modelId="{3EE68AAF-39D4-4FD4-8EB9-4F1818C4684A}" type="pres">
      <dgm:prSet presAssocID="{D27CF8A5-72F5-4452-85B1-1E6BC2D898CC}" presName="accentRepeatNode" presStyleLbl="solidFgAcc1" presStyleIdx="2" presStyleCnt="3"/>
      <dgm:spPr/>
      <dgm:t>
        <a:bodyPr/>
        <a:lstStyle/>
        <a:p>
          <a:endParaRPr lang="en-US"/>
        </a:p>
      </dgm:t>
    </dgm:pt>
  </dgm:ptLst>
  <dgm:cxnLst>
    <dgm:cxn modelId="{C9CEC8A0-D096-42F7-86E9-5B386847E9AE}" type="presOf" srcId="{51DCF25D-9164-4631-8EE1-9051CC1F8B18}" destId="{7CB0FFDD-C09B-4538-BA4D-CF601A3E4697}" srcOrd="0" destOrd="0" presId="urn:microsoft.com/office/officeart/2008/layout/VerticalCurvedList"/>
    <dgm:cxn modelId="{68AA7D6E-B453-4645-8939-04C6BA2A546B}" type="presOf" srcId="{41618D19-D437-4B19-9CA4-30388A72F764}" destId="{B7A32652-2A30-4174-93E4-7E89C383823E}" srcOrd="0" destOrd="0" presId="urn:microsoft.com/office/officeart/2008/layout/VerticalCurvedList"/>
    <dgm:cxn modelId="{F48D4F6B-9E2E-42D4-839D-31DC079F4563}" type="presOf" srcId="{D27CF8A5-72F5-4452-85B1-1E6BC2D898CC}" destId="{F6C1EA7B-C83C-4767-BB0B-DC137CD79297}" srcOrd="0" destOrd="0" presId="urn:microsoft.com/office/officeart/2008/layout/VerticalCurvedList"/>
    <dgm:cxn modelId="{FE8A6BD5-F67C-4091-879D-BABCD903A695}" type="presOf" srcId="{38FEE54E-37B9-4DF1-B19A-E55BF09473AD}" destId="{279DC7CA-09E0-4AFE-A126-0BCF69E09768}" srcOrd="0" destOrd="0" presId="urn:microsoft.com/office/officeart/2008/layout/VerticalCurvedList"/>
    <dgm:cxn modelId="{3BCBC62B-8FCE-4F59-ABA5-78021D412860}" type="presOf" srcId="{032E7F5B-55A4-4D04-8576-23C2A43347A2}" destId="{8B0A10CA-F05B-4581-8E40-3469A11DE2DD}" srcOrd="0" destOrd="0" presId="urn:microsoft.com/office/officeart/2008/layout/VerticalCurvedList"/>
    <dgm:cxn modelId="{EF7711A7-D002-4F16-B8C7-6B60E5BB0F21}" srcId="{032E7F5B-55A4-4D04-8576-23C2A43347A2}" destId="{38FEE54E-37B9-4DF1-B19A-E55BF09473AD}" srcOrd="1" destOrd="0" parTransId="{087CEDA4-E3C3-4B23-ABF1-61741CE3439F}" sibTransId="{6352C484-46FA-4E9A-8999-F66F6D3B21F3}"/>
    <dgm:cxn modelId="{20DE34C2-F84A-43A1-8306-BB50ED17AA64}" srcId="{032E7F5B-55A4-4D04-8576-23C2A43347A2}" destId="{51DCF25D-9164-4631-8EE1-9051CC1F8B18}" srcOrd="0" destOrd="0" parTransId="{4DED4978-A44A-49B4-B38A-06192494E588}" sibTransId="{41618D19-D437-4B19-9CA4-30388A72F764}"/>
    <dgm:cxn modelId="{5FC26D9C-EF8E-4C20-84E3-A74B22D2118B}" srcId="{032E7F5B-55A4-4D04-8576-23C2A43347A2}" destId="{D27CF8A5-72F5-4452-85B1-1E6BC2D898CC}" srcOrd="2" destOrd="0" parTransId="{5ABB169D-E5D0-4D42-A8D7-A92A3AF29180}" sibTransId="{7734C955-E611-4E49-ABCF-7C8975A53BB1}"/>
    <dgm:cxn modelId="{18CEA7E9-0C95-42B8-964F-43340B4A7794}" type="presParOf" srcId="{8B0A10CA-F05B-4581-8E40-3469A11DE2DD}" destId="{0D0F7ED8-B43E-4DC4-AE16-3E37EA8F1E80}" srcOrd="0" destOrd="0" presId="urn:microsoft.com/office/officeart/2008/layout/VerticalCurvedList"/>
    <dgm:cxn modelId="{26668E6A-56FA-4070-B1BF-65D330A183E5}" type="presParOf" srcId="{0D0F7ED8-B43E-4DC4-AE16-3E37EA8F1E80}" destId="{F2FBFCCC-8DC1-4CD5-850A-4BC514720F1E}" srcOrd="0" destOrd="0" presId="urn:microsoft.com/office/officeart/2008/layout/VerticalCurvedList"/>
    <dgm:cxn modelId="{B185B4CD-E5C2-404E-A9F4-5DC292BFCDB6}" type="presParOf" srcId="{F2FBFCCC-8DC1-4CD5-850A-4BC514720F1E}" destId="{1ABC30CE-4A09-431D-8743-49B49522396D}" srcOrd="0" destOrd="0" presId="urn:microsoft.com/office/officeart/2008/layout/VerticalCurvedList"/>
    <dgm:cxn modelId="{59DD92B9-F7E4-4B43-B4EB-497EEECF21BA}" type="presParOf" srcId="{F2FBFCCC-8DC1-4CD5-850A-4BC514720F1E}" destId="{B7A32652-2A30-4174-93E4-7E89C383823E}" srcOrd="1" destOrd="0" presId="urn:microsoft.com/office/officeart/2008/layout/VerticalCurvedList"/>
    <dgm:cxn modelId="{E8EBB9E3-7729-45DF-A7C7-27A9B17B58D4}" type="presParOf" srcId="{F2FBFCCC-8DC1-4CD5-850A-4BC514720F1E}" destId="{DC05A327-B9F9-4E43-A0BB-16B71D2169E8}" srcOrd="2" destOrd="0" presId="urn:microsoft.com/office/officeart/2008/layout/VerticalCurvedList"/>
    <dgm:cxn modelId="{046EBE3F-89BF-435B-B93E-856872AE4744}" type="presParOf" srcId="{F2FBFCCC-8DC1-4CD5-850A-4BC514720F1E}" destId="{10BE75CD-6533-4F39-9FDA-D47302DA10D8}" srcOrd="3" destOrd="0" presId="urn:microsoft.com/office/officeart/2008/layout/VerticalCurvedList"/>
    <dgm:cxn modelId="{3AC4CED3-68EB-4E2E-895B-2A7E9353E979}" type="presParOf" srcId="{0D0F7ED8-B43E-4DC4-AE16-3E37EA8F1E80}" destId="{7CB0FFDD-C09B-4538-BA4D-CF601A3E4697}" srcOrd="1" destOrd="0" presId="urn:microsoft.com/office/officeart/2008/layout/VerticalCurvedList"/>
    <dgm:cxn modelId="{5F57E5ED-06C8-48BE-A222-1C6E27F9D686}" type="presParOf" srcId="{0D0F7ED8-B43E-4DC4-AE16-3E37EA8F1E80}" destId="{FC0C7D2B-B5F6-4A84-B9D7-EB6080315C33}" srcOrd="2" destOrd="0" presId="urn:microsoft.com/office/officeart/2008/layout/VerticalCurvedList"/>
    <dgm:cxn modelId="{1A0F6D8E-77E0-42D8-8B74-B4F4264C070A}" type="presParOf" srcId="{FC0C7D2B-B5F6-4A84-B9D7-EB6080315C33}" destId="{6F2FCBDF-3770-484E-A0E4-54DE2B960ECD}" srcOrd="0" destOrd="0" presId="urn:microsoft.com/office/officeart/2008/layout/VerticalCurvedList"/>
    <dgm:cxn modelId="{7EFCE5A1-4CA5-49CB-92BE-9C3C18603A98}" type="presParOf" srcId="{0D0F7ED8-B43E-4DC4-AE16-3E37EA8F1E80}" destId="{279DC7CA-09E0-4AFE-A126-0BCF69E09768}" srcOrd="3" destOrd="0" presId="urn:microsoft.com/office/officeart/2008/layout/VerticalCurvedList"/>
    <dgm:cxn modelId="{706C0B1E-ED91-467E-9057-0102E8291C59}" type="presParOf" srcId="{0D0F7ED8-B43E-4DC4-AE16-3E37EA8F1E80}" destId="{2E8B6AF5-F94B-4522-814E-908AA3D11204}" srcOrd="4" destOrd="0" presId="urn:microsoft.com/office/officeart/2008/layout/VerticalCurvedList"/>
    <dgm:cxn modelId="{FA1D4395-8976-4DC7-8B5E-726A334B1A22}" type="presParOf" srcId="{2E8B6AF5-F94B-4522-814E-908AA3D11204}" destId="{C8B87298-9BBE-411E-9821-EBD38C21EF3B}" srcOrd="0" destOrd="0" presId="urn:microsoft.com/office/officeart/2008/layout/VerticalCurvedList"/>
    <dgm:cxn modelId="{5CAAB375-7A59-4838-BD8D-638FBF0179E6}" type="presParOf" srcId="{0D0F7ED8-B43E-4DC4-AE16-3E37EA8F1E80}" destId="{F6C1EA7B-C83C-4767-BB0B-DC137CD79297}" srcOrd="5" destOrd="0" presId="urn:microsoft.com/office/officeart/2008/layout/VerticalCurvedList"/>
    <dgm:cxn modelId="{FC47A5B1-EF96-4E10-B104-9A02CA32AF1F}" type="presParOf" srcId="{0D0F7ED8-B43E-4DC4-AE16-3E37EA8F1E80}" destId="{3F9FACD0-8927-412D-BA17-32B8F2294AC8}" srcOrd="6" destOrd="0" presId="urn:microsoft.com/office/officeart/2008/layout/VerticalCurvedList"/>
    <dgm:cxn modelId="{1698B27A-3A0E-4380-A3EA-B9AFEFEF4EC6}" type="presParOf" srcId="{3F9FACD0-8927-412D-BA17-32B8F2294AC8}" destId="{3EE68AAF-39D4-4FD4-8EB9-4F1818C4684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32652-2A30-4174-93E4-7E89C383823E}">
      <dsp:nvSpPr>
        <dsp:cNvPr id="0" name=""/>
        <dsp:cNvSpPr/>
      </dsp:nvSpPr>
      <dsp:spPr>
        <a:xfrm>
          <a:off x="-4594335" y="-704407"/>
          <a:ext cx="5472816" cy="5472816"/>
        </a:xfrm>
        <a:prstGeom prst="blockArc">
          <a:avLst>
            <a:gd name="adj1" fmla="val 18900000"/>
            <a:gd name="adj2" fmla="val 2700000"/>
            <a:gd name="adj3" fmla="val 395"/>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CB0FFDD-C09B-4538-BA4D-CF601A3E4697}">
      <dsp:nvSpPr>
        <dsp:cNvPr id="0" name=""/>
        <dsp:cNvSpPr/>
      </dsp:nvSpPr>
      <dsp:spPr>
        <a:xfrm>
          <a:off x="564979" y="406400"/>
          <a:ext cx="5475833" cy="812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en-US" altLang="en-US" sz="2400" b="1" kern="1200" dirty="0" smtClean="0"/>
            <a:t>Joint Programming in conflict and fragile states</a:t>
          </a:r>
          <a:endParaRPr lang="en-US" sz="2400" kern="1200" dirty="0"/>
        </a:p>
      </dsp:txBody>
      <dsp:txXfrm>
        <a:off x="564979" y="406400"/>
        <a:ext cx="5475833" cy="812800"/>
      </dsp:txXfrm>
    </dsp:sp>
    <dsp:sp modelId="{6F2FCBDF-3770-484E-A0E4-54DE2B960ECD}">
      <dsp:nvSpPr>
        <dsp:cNvPr id="0" name=""/>
        <dsp:cNvSpPr/>
      </dsp:nvSpPr>
      <dsp:spPr>
        <a:xfrm>
          <a:off x="81719" y="339760"/>
          <a:ext cx="1016000" cy="101600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79DC7CA-09E0-4AFE-A126-0BCF69E09768}">
      <dsp:nvSpPr>
        <dsp:cNvPr id="0" name=""/>
        <dsp:cNvSpPr/>
      </dsp:nvSpPr>
      <dsp:spPr>
        <a:xfrm>
          <a:off x="860432" y="1625599"/>
          <a:ext cx="5180380" cy="812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en-US" altLang="en-US" sz="2400" b="1" kern="1200" dirty="0" smtClean="0"/>
            <a:t>Joint Programming in middle-income countries</a:t>
          </a:r>
          <a:endParaRPr lang="en-US" sz="2400" kern="1200" dirty="0"/>
        </a:p>
      </dsp:txBody>
      <dsp:txXfrm>
        <a:off x="860432" y="1625599"/>
        <a:ext cx="5180380" cy="812800"/>
      </dsp:txXfrm>
    </dsp:sp>
    <dsp:sp modelId="{C8B87298-9BBE-411E-9821-EBD38C21EF3B}">
      <dsp:nvSpPr>
        <dsp:cNvPr id="0" name=""/>
        <dsp:cNvSpPr/>
      </dsp:nvSpPr>
      <dsp:spPr>
        <a:xfrm>
          <a:off x="352432" y="1523999"/>
          <a:ext cx="1016000" cy="101600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6C1EA7B-C83C-4767-BB0B-DC137CD79297}">
      <dsp:nvSpPr>
        <dsp:cNvPr id="0" name=""/>
        <dsp:cNvSpPr/>
      </dsp:nvSpPr>
      <dsp:spPr>
        <a:xfrm>
          <a:off x="564979" y="2844800"/>
          <a:ext cx="5475833" cy="812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en-US" altLang="en-US" sz="2400" b="1" kern="1200" smtClean="0"/>
            <a:t>Joint Programming and SDG</a:t>
          </a:r>
          <a:endParaRPr lang="en-US" sz="2400" kern="1200" dirty="0"/>
        </a:p>
      </dsp:txBody>
      <dsp:txXfrm>
        <a:off x="564979" y="2844800"/>
        <a:ext cx="5475833" cy="812800"/>
      </dsp:txXfrm>
    </dsp:sp>
    <dsp:sp modelId="{3EE68AAF-39D4-4FD4-8EB9-4F1818C4684A}">
      <dsp:nvSpPr>
        <dsp:cNvPr id="0" name=""/>
        <dsp:cNvSpPr/>
      </dsp:nvSpPr>
      <dsp:spPr>
        <a:xfrm>
          <a:off x="56979" y="2743200"/>
          <a:ext cx="1016000" cy="101600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448" cy="458908"/>
          </a:xfrm>
          <a:prstGeom prst="rect">
            <a:avLst/>
          </a:prstGeom>
        </p:spPr>
        <p:txBody>
          <a:bodyPr vert="horz" lIns="93022" tIns="46511" rIns="93022" bIns="46511" rtlCol="0"/>
          <a:lstStyle>
            <a:lvl1pPr algn="l">
              <a:defRPr sz="1200"/>
            </a:lvl1pPr>
          </a:lstStyle>
          <a:p>
            <a:endParaRPr lang="en-GB"/>
          </a:p>
        </p:txBody>
      </p:sp>
      <p:sp>
        <p:nvSpPr>
          <p:cNvPr id="3" name="Date Placeholder 2"/>
          <p:cNvSpPr>
            <a:spLocks noGrp="1"/>
          </p:cNvSpPr>
          <p:nvPr>
            <p:ph type="dt" sz="quarter" idx="1"/>
          </p:nvPr>
        </p:nvSpPr>
        <p:spPr>
          <a:xfrm>
            <a:off x="3883934" y="0"/>
            <a:ext cx="2972448" cy="458908"/>
          </a:xfrm>
          <a:prstGeom prst="rect">
            <a:avLst/>
          </a:prstGeom>
        </p:spPr>
        <p:txBody>
          <a:bodyPr vert="horz" lIns="93022" tIns="46511" rIns="93022" bIns="46511" rtlCol="0"/>
          <a:lstStyle>
            <a:lvl1pPr algn="r">
              <a:defRPr sz="1200"/>
            </a:lvl1pPr>
          </a:lstStyle>
          <a:p>
            <a:fld id="{7B5AA352-CCDE-4344-8C26-BA5628801940}" type="datetimeFigureOut">
              <a:rPr lang="en-GB" smtClean="0"/>
              <a:t>14/03/2019</a:t>
            </a:fld>
            <a:endParaRPr lang="en-GB"/>
          </a:p>
        </p:txBody>
      </p:sp>
      <p:sp>
        <p:nvSpPr>
          <p:cNvPr id="4" name="Footer Placeholder 3"/>
          <p:cNvSpPr>
            <a:spLocks noGrp="1"/>
          </p:cNvSpPr>
          <p:nvPr>
            <p:ph type="ftr" sz="quarter" idx="2"/>
          </p:nvPr>
        </p:nvSpPr>
        <p:spPr>
          <a:xfrm>
            <a:off x="0" y="8685092"/>
            <a:ext cx="2972448" cy="458908"/>
          </a:xfrm>
          <a:prstGeom prst="rect">
            <a:avLst/>
          </a:prstGeom>
        </p:spPr>
        <p:txBody>
          <a:bodyPr vert="horz" lIns="93022" tIns="46511" rIns="93022" bIns="46511" rtlCol="0" anchor="b"/>
          <a:lstStyle>
            <a:lvl1pPr algn="l">
              <a:defRPr sz="1200"/>
            </a:lvl1pPr>
          </a:lstStyle>
          <a:p>
            <a:endParaRPr lang="en-GB"/>
          </a:p>
        </p:txBody>
      </p:sp>
      <p:sp>
        <p:nvSpPr>
          <p:cNvPr id="5" name="Slide Number Placeholder 4"/>
          <p:cNvSpPr>
            <a:spLocks noGrp="1"/>
          </p:cNvSpPr>
          <p:nvPr>
            <p:ph type="sldNum" sz="quarter" idx="3"/>
          </p:nvPr>
        </p:nvSpPr>
        <p:spPr>
          <a:xfrm>
            <a:off x="3883934" y="8685092"/>
            <a:ext cx="2972448" cy="458908"/>
          </a:xfrm>
          <a:prstGeom prst="rect">
            <a:avLst/>
          </a:prstGeom>
        </p:spPr>
        <p:txBody>
          <a:bodyPr vert="horz" lIns="93022" tIns="46511" rIns="93022" bIns="46511" rtlCol="0" anchor="b"/>
          <a:lstStyle>
            <a:lvl1pPr algn="r">
              <a:defRPr sz="1200"/>
            </a:lvl1pPr>
          </a:lstStyle>
          <a:p>
            <a:fld id="{E3741E20-24D2-4D3E-8D00-947598B55916}" type="slidenum">
              <a:rPr lang="en-GB" smtClean="0"/>
              <a:t>‹#›</a:t>
            </a:fld>
            <a:endParaRPr lang="en-GB"/>
          </a:p>
        </p:txBody>
      </p:sp>
    </p:spTree>
    <p:extLst>
      <p:ext uri="{BB962C8B-B14F-4D97-AF65-F5344CB8AC3E}">
        <p14:creationId xmlns:p14="http://schemas.microsoft.com/office/powerpoint/2010/main" val="4152604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3022" tIns="46511" rIns="93022" bIns="46511" rtlCol="0"/>
          <a:lstStyle>
            <a:lvl1pPr algn="l">
              <a:defRPr sz="1200"/>
            </a:lvl1pPr>
          </a:lstStyle>
          <a:p>
            <a:endParaRPr lang="en-GB"/>
          </a:p>
        </p:txBody>
      </p:sp>
      <p:sp>
        <p:nvSpPr>
          <p:cNvPr id="3" name="Date Placeholder 2"/>
          <p:cNvSpPr>
            <a:spLocks noGrp="1"/>
          </p:cNvSpPr>
          <p:nvPr>
            <p:ph type="dt" idx="1"/>
          </p:nvPr>
        </p:nvSpPr>
        <p:spPr>
          <a:xfrm>
            <a:off x="3884614" y="0"/>
            <a:ext cx="2971800" cy="457200"/>
          </a:xfrm>
          <a:prstGeom prst="rect">
            <a:avLst/>
          </a:prstGeom>
        </p:spPr>
        <p:txBody>
          <a:bodyPr vert="horz" lIns="93022" tIns="46511" rIns="93022" bIns="46511" rtlCol="0"/>
          <a:lstStyle>
            <a:lvl1pPr algn="r">
              <a:defRPr sz="1200"/>
            </a:lvl1pPr>
          </a:lstStyle>
          <a:p>
            <a:fld id="{12D6E43F-2461-4BE6-B7F0-985AEA9A220D}" type="datetimeFigureOut">
              <a:rPr lang="en-GB" smtClean="0"/>
              <a:t>14/03/2019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3022" tIns="46511" rIns="93022" bIns="46511" rtlCol="0" anchor="ctr"/>
          <a:lstStyle/>
          <a:p>
            <a:endParaRPr lang="en-GB"/>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3022" tIns="46511" rIns="93022" bIns="4651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8685214"/>
            <a:ext cx="2971800" cy="457200"/>
          </a:xfrm>
          <a:prstGeom prst="rect">
            <a:avLst/>
          </a:prstGeom>
        </p:spPr>
        <p:txBody>
          <a:bodyPr vert="horz" lIns="93022" tIns="46511" rIns="93022" bIns="46511"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8685214"/>
            <a:ext cx="2971800" cy="457200"/>
          </a:xfrm>
          <a:prstGeom prst="rect">
            <a:avLst/>
          </a:prstGeom>
        </p:spPr>
        <p:txBody>
          <a:bodyPr vert="horz" lIns="93022" tIns="46511" rIns="93022" bIns="46511" rtlCol="0" anchor="b"/>
          <a:lstStyle>
            <a:lvl1pPr algn="r">
              <a:defRPr sz="1200"/>
            </a:lvl1pPr>
          </a:lstStyle>
          <a:p>
            <a:fld id="{BBED6718-FBFA-498F-9E32-D47B7DD5E7EB}"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0" y="676275"/>
            <a:ext cx="4502150" cy="3376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ED6718-FBFA-498F-9E32-D47B7DD5E7EB}" type="slidenum">
              <a:rPr lang="en-GB" smtClean="0"/>
              <a:t>1</a:t>
            </a:fld>
            <a:endParaRPr lang="en-GB"/>
          </a:p>
        </p:txBody>
      </p:sp>
    </p:spTree>
    <p:extLst>
      <p:ext uri="{BB962C8B-B14F-4D97-AF65-F5344CB8AC3E}">
        <p14:creationId xmlns:p14="http://schemas.microsoft.com/office/powerpoint/2010/main" val="3033039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p:sp>
      <p:sp>
        <p:nvSpPr>
          <p:cNvPr id="70659" name="Notes Placeholder 2"/>
          <p:cNvSpPr>
            <a:spLocks noGrp="1" noChangeArrowheads="1"/>
          </p:cNvSpPr>
          <p:nvPr>
            <p:ph type="body" idx="1"/>
          </p:nvPr>
        </p:nvSpPr>
        <p:spPr>
          <a:noFill/>
        </p:spPr>
        <p:txBody>
          <a:bodyPr/>
          <a:lstStyle/>
          <a:p>
            <a:pPr defTabSz="930219">
              <a:defRPr/>
            </a:pPr>
            <a:r>
              <a:rPr lang="en-IE" dirty="0" smtClean="0"/>
              <a:t>NEAR</a:t>
            </a:r>
            <a:endParaRPr lang="en-GB" dirty="0" smtClean="0"/>
          </a:p>
          <a:p>
            <a:endParaRPr lang="en-IE" altLang="en-US" dirty="0" smtClean="0"/>
          </a:p>
          <a:p>
            <a:endParaRPr lang="en-GB" altLang="en-US" dirty="0" smtClean="0"/>
          </a:p>
        </p:txBody>
      </p:sp>
      <p:sp>
        <p:nvSpPr>
          <p:cNvPr id="70660"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52573" indent="-289402">
              <a:defRPr sz="1200">
                <a:solidFill>
                  <a:srgbClr val="0F5494"/>
                </a:solidFill>
                <a:latin typeface="Verdana" panose="020B0604030504040204" pitchFamily="34" charset="0"/>
              </a:defRPr>
            </a:lvl2pPr>
            <a:lvl3pPr marL="1157606" indent="-231263">
              <a:defRPr sz="1200">
                <a:solidFill>
                  <a:srgbClr val="0F5494"/>
                </a:solidFill>
                <a:latin typeface="Verdana" panose="020B0604030504040204" pitchFamily="34" charset="0"/>
              </a:defRPr>
            </a:lvl3pPr>
            <a:lvl4pPr marL="1620132" indent="-231263">
              <a:defRPr sz="1200">
                <a:solidFill>
                  <a:srgbClr val="0F5494"/>
                </a:solidFill>
                <a:latin typeface="Verdana" panose="020B0604030504040204" pitchFamily="34" charset="0"/>
              </a:defRPr>
            </a:lvl4pPr>
            <a:lvl5pPr marL="2083303" indent="-231263">
              <a:defRPr sz="1200">
                <a:solidFill>
                  <a:srgbClr val="0F5494"/>
                </a:solidFill>
                <a:latin typeface="Verdana" panose="020B0604030504040204" pitchFamily="34" charset="0"/>
              </a:defRPr>
            </a:lvl5pPr>
            <a:lvl6pPr marL="2545829" indent="-231263" eaLnBrk="0" fontAlgn="base" hangingPunct="0">
              <a:spcBef>
                <a:spcPct val="0"/>
              </a:spcBef>
              <a:spcAft>
                <a:spcPct val="0"/>
              </a:spcAft>
              <a:defRPr sz="1200">
                <a:solidFill>
                  <a:srgbClr val="0F5494"/>
                </a:solidFill>
                <a:latin typeface="Verdana" panose="020B0604030504040204" pitchFamily="34" charset="0"/>
              </a:defRPr>
            </a:lvl6pPr>
            <a:lvl7pPr marL="3009000" indent="-231263" eaLnBrk="0" fontAlgn="base" hangingPunct="0">
              <a:spcBef>
                <a:spcPct val="0"/>
              </a:spcBef>
              <a:spcAft>
                <a:spcPct val="0"/>
              </a:spcAft>
              <a:defRPr sz="1200">
                <a:solidFill>
                  <a:srgbClr val="0F5494"/>
                </a:solidFill>
                <a:latin typeface="Verdana" panose="020B0604030504040204" pitchFamily="34" charset="0"/>
              </a:defRPr>
            </a:lvl7pPr>
            <a:lvl8pPr marL="3472172" indent="-231263" eaLnBrk="0" fontAlgn="base" hangingPunct="0">
              <a:spcBef>
                <a:spcPct val="0"/>
              </a:spcBef>
              <a:spcAft>
                <a:spcPct val="0"/>
              </a:spcAft>
              <a:defRPr sz="1200">
                <a:solidFill>
                  <a:srgbClr val="0F5494"/>
                </a:solidFill>
                <a:latin typeface="Verdana" panose="020B0604030504040204" pitchFamily="34" charset="0"/>
              </a:defRPr>
            </a:lvl8pPr>
            <a:lvl9pPr marL="3934698" indent="-231263" eaLnBrk="0" fontAlgn="base" hangingPunct="0">
              <a:spcBef>
                <a:spcPct val="0"/>
              </a:spcBef>
              <a:spcAft>
                <a:spcPct val="0"/>
              </a:spcAft>
              <a:defRPr sz="1200">
                <a:solidFill>
                  <a:srgbClr val="0F5494"/>
                </a:solidFill>
                <a:latin typeface="Verdana" panose="020B0604030504040204" pitchFamily="34" charset="0"/>
              </a:defRPr>
            </a:lvl9pPr>
          </a:lstStyle>
          <a:p>
            <a:pPr defTabSz="930219" fontAlgn="base">
              <a:spcBef>
                <a:spcPct val="0"/>
              </a:spcBef>
              <a:spcAft>
                <a:spcPct val="0"/>
              </a:spcAft>
              <a:defRPr/>
            </a:pPr>
            <a:fld id="{5CA96F39-C65D-4205-A256-3465BC19966B}" type="slidenum">
              <a:rPr lang="en-GB" altLang="en-US">
                <a:solidFill>
                  <a:srgbClr val="000000"/>
                </a:solidFill>
                <a:latin typeface="Arial" panose="020B0604020202020204" pitchFamily="34" charset="0"/>
              </a:rPr>
              <a:pPr defTabSz="930219" fontAlgn="base">
                <a:spcBef>
                  <a:spcPct val="0"/>
                </a:spcBef>
                <a:spcAft>
                  <a:spcPct val="0"/>
                </a:spcAft>
                <a:defRPr/>
              </a:pPr>
              <a:t>10</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59704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NEAR</a:t>
            </a:r>
            <a:endParaRPr lang="en-GB" dirty="0"/>
          </a:p>
        </p:txBody>
      </p:sp>
      <p:sp>
        <p:nvSpPr>
          <p:cNvPr id="4" name="Slide Number Placeholder 3"/>
          <p:cNvSpPr>
            <a:spLocks noGrp="1"/>
          </p:cNvSpPr>
          <p:nvPr>
            <p:ph type="sldNum" sz="quarter" idx="10"/>
          </p:nvPr>
        </p:nvSpPr>
        <p:spPr/>
        <p:txBody>
          <a:bodyPr/>
          <a:lstStyle/>
          <a:p>
            <a:pPr defTabSz="930219" fontAlgn="base">
              <a:spcBef>
                <a:spcPct val="0"/>
              </a:spcBef>
              <a:spcAft>
                <a:spcPct val="0"/>
              </a:spcAft>
              <a:defRPr/>
            </a:pPr>
            <a:fld id="{36441B25-C4D1-47DB-817D-B9C4FC5392FB}" type="slidenum">
              <a:rPr lang="en-GB">
                <a:solidFill>
                  <a:srgbClr val="000000"/>
                </a:solidFill>
                <a:latin typeface="Arial" charset="0"/>
              </a:rPr>
              <a:pPr defTabSz="930219" fontAlgn="base">
                <a:spcBef>
                  <a:spcPct val="0"/>
                </a:spcBef>
                <a:spcAft>
                  <a:spcPct val="0"/>
                </a:spcAft>
                <a:defRPr/>
              </a:pPr>
              <a:t>11</a:t>
            </a:fld>
            <a:endParaRPr lang="en-GB">
              <a:solidFill>
                <a:srgbClr val="000000"/>
              </a:solidFill>
              <a:latin typeface="Arial" charset="0"/>
            </a:endParaRPr>
          </a:p>
        </p:txBody>
      </p:sp>
    </p:spTree>
    <p:extLst>
      <p:ext uri="{BB962C8B-B14F-4D97-AF65-F5344CB8AC3E}">
        <p14:creationId xmlns:p14="http://schemas.microsoft.com/office/powerpoint/2010/main" val="3060656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p:sp>
      <p:sp>
        <p:nvSpPr>
          <p:cNvPr id="70659" name="Notes Placeholder 2"/>
          <p:cNvSpPr>
            <a:spLocks noGrp="1" noChangeArrowheads="1"/>
          </p:cNvSpPr>
          <p:nvPr>
            <p:ph type="body" idx="1"/>
          </p:nvPr>
        </p:nvSpPr>
        <p:spPr>
          <a:noFill/>
        </p:spPr>
        <p:txBody>
          <a:bodyPr/>
          <a:lstStyle/>
          <a:p>
            <a:pPr defTabSz="930219">
              <a:defRPr/>
            </a:pPr>
            <a:r>
              <a:rPr lang="en-IE" dirty="0" smtClean="0"/>
              <a:t>DEVCO</a:t>
            </a:r>
            <a:endParaRPr lang="en-GB" dirty="0" smtClean="0"/>
          </a:p>
          <a:p>
            <a:endParaRPr lang="en-IE" altLang="en-US" dirty="0" smtClean="0"/>
          </a:p>
          <a:p>
            <a:pPr algn="just">
              <a:buFont typeface="Wingdings" panose="05000000000000000000" pitchFamily="2" charset="2"/>
              <a:buChar char="v"/>
            </a:pPr>
            <a:r>
              <a:rPr lang="en-US" sz="2000" dirty="0" smtClean="0">
                <a:solidFill>
                  <a:prstClr val="black"/>
                </a:solidFill>
              </a:rPr>
              <a:t>Consider</a:t>
            </a:r>
            <a:r>
              <a:rPr lang="en-US" sz="2000" b="1" dirty="0" smtClean="0">
                <a:solidFill>
                  <a:prstClr val="black"/>
                </a:solidFill>
              </a:rPr>
              <a:t> a joint conflict/situational/shared risks analysis </a:t>
            </a:r>
            <a:r>
              <a:rPr lang="en-US" sz="2000" dirty="0" smtClean="0">
                <a:solidFill>
                  <a:prstClr val="black"/>
                </a:solidFill>
              </a:rPr>
              <a:t>as a first step</a:t>
            </a:r>
          </a:p>
          <a:p>
            <a:pPr algn="just">
              <a:buFont typeface="Wingdings" panose="05000000000000000000" pitchFamily="2" charset="2"/>
              <a:buChar char="v"/>
            </a:pPr>
            <a:r>
              <a:rPr lang="en-US" sz="2000" dirty="0" smtClean="0">
                <a:solidFill>
                  <a:prstClr val="black"/>
                </a:solidFill>
              </a:rPr>
              <a:t> Develop</a:t>
            </a:r>
            <a:r>
              <a:rPr lang="en-US" sz="2000" b="1" dirty="0" smtClean="0">
                <a:solidFill>
                  <a:prstClr val="black"/>
                </a:solidFill>
              </a:rPr>
              <a:t> a light joint strategy / vision/ joined-up approach </a:t>
            </a:r>
            <a:r>
              <a:rPr lang="en-US" sz="2000" dirty="0" smtClean="0">
                <a:solidFill>
                  <a:prstClr val="black"/>
                </a:solidFill>
              </a:rPr>
              <a:t>that can contribute to the medium to long-term aspiration of a Joint Programming process</a:t>
            </a:r>
            <a:endParaRPr lang="en-US" sz="1050" dirty="0" smtClean="0">
              <a:solidFill>
                <a:prstClr val="black"/>
              </a:solidFill>
            </a:endParaRPr>
          </a:p>
          <a:p>
            <a:pPr lvl="1" algn="just">
              <a:lnSpc>
                <a:spcPct val="120000"/>
              </a:lnSpc>
              <a:buFont typeface="Courier New" panose="02070309020205020404" pitchFamily="49" charset="0"/>
              <a:buChar char="o"/>
            </a:pPr>
            <a:r>
              <a:rPr lang="en-US" sz="1400" b="1" dirty="0" smtClean="0">
                <a:solidFill>
                  <a:prstClr val="black"/>
                </a:solidFill>
              </a:rPr>
              <a:t> Resilience as a core focus of the strategy</a:t>
            </a:r>
          </a:p>
          <a:p>
            <a:pPr lvl="1" algn="just">
              <a:lnSpc>
                <a:spcPct val="120000"/>
              </a:lnSpc>
              <a:buFont typeface="Courier New" panose="02070309020205020404" pitchFamily="49" charset="0"/>
              <a:buChar char="o"/>
            </a:pPr>
            <a:r>
              <a:rPr lang="en-US" sz="1400" b="1" dirty="0" smtClean="0">
                <a:solidFill>
                  <a:prstClr val="black"/>
                </a:solidFill>
              </a:rPr>
              <a:t>Consider ‘security’ as a cross-cutting issue</a:t>
            </a:r>
          </a:p>
          <a:p>
            <a:pPr lvl="1" algn="just">
              <a:lnSpc>
                <a:spcPct val="120000"/>
              </a:lnSpc>
              <a:buFont typeface="Courier New" panose="02070309020205020404" pitchFamily="49" charset="0"/>
              <a:buChar char="o"/>
            </a:pPr>
            <a:r>
              <a:rPr lang="en-US" sz="1400" b="1" dirty="0" smtClean="0">
                <a:solidFill>
                  <a:prstClr val="black"/>
                </a:solidFill>
              </a:rPr>
              <a:t>Consider using specific joint actions as pilot approaches to draw lessons</a:t>
            </a:r>
          </a:p>
          <a:p>
            <a:pPr lvl="1" algn="just">
              <a:lnSpc>
                <a:spcPct val="120000"/>
              </a:lnSpc>
              <a:buFont typeface="Courier New" panose="02070309020205020404" pitchFamily="49" charset="0"/>
              <a:buChar char="o"/>
            </a:pPr>
            <a:r>
              <a:rPr lang="en-US" sz="1400" b="1" dirty="0" smtClean="0">
                <a:solidFill>
                  <a:prstClr val="black"/>
                </a:solidFill>
              </a:rPr>
              <a:t>Limit strategy to few key sectors, results, indicators</a:t>
            </a:r>
          </a:p>
          <a:p>
            <a:pPr lvl="1" algn="just">
              <a:lnSpc>
                <a:spcPct val="120000"/>
              </a:lnSpc>
              <a:buFont typeface="Courier New" panose="02070309020205020404" pitchFamily="49" charset="0"/>
              <a:buChar char="o"/>
            </a:pPr>
            <a:r>
              <a:rPr lang="en-US" sz="1400" b="1" dirty="0" smtClean="0">
                <a:solidFill>
                  <a:prstClr val="black"/>
                </a:solidFill>
              </a:rPr>
              <a:t>Allow for regular reviews</a:t>
            </a:r>
          </a:p>
          <a:p>
            <a:pPr lvl="1" algn="just">
              <a:lnSpc>
                <a:spcPct val="120000"/>
              </a:lnSpc>
              <a:buFont typeface="Courier New" panose="02070309020205020404" pitchFamily="49" charset="0"/>
              <a:buChar char="o"/>
            </a:pPr>
            <a:r>
              <a:rPr lang="en-US" sz="1400" b="1" dirty="0" smtClean="0">
                <a:solidFill>
                  <a:prstClr val="black"/>
                </a:solidFill>
              </a:rPr>
              <a:t> Consider whether the strategy should be labelled as confidential</a:t>
            </a:r>
          </a:p>
          <a:p>
            <a:pPr lvl="1" algn="just">
              <a:lnSpc>
                <a:spcPct val="120000"/>
              </a:lnSpc>
              <a:buFont typeface="Courier New" panose="02070309020205020404" pitchFamily="49" charset="0"/>
              <a:buChar char="o"/>
            </a:pPr>
            <a:r>
              <a:rPr lang="en-US" sz="1400" b="1" dirty="0" smtClean="0">
                <a:solidFill>
                  <a:prstClr val="black"/>
                </a:solidFill>
              </a:rPr>
              <a:t>When no NDP exists, allow alternatives (SDG, sectoral focus, subnational plans) for aligning of the strategy</a:t>
            </a:r>
          </a:p>
          <a:p>
            <a:pPr lvl="1" algn="just">
              <a:lnSpc>
                <a:spcPct val="120000"/>
              </a:lnSpc>
              <a:buFont typeface="Courier New" panose="02070309020205020404" pitchFamily="49" charset="0"/>
              <a:buChar char="o"/>
            </a:pPr>
            <a:r>
              <a:rPr lang="en-US" sz="1400" b="1" dirty="0" smtClean="0">
                <a:solidFill>
                  <a:prstClr val="black"/>
                </a:solidFill>
              </a:rPr>
              <a:t>Start with the “willing” European donors</a:t>
            </a:r>
          </a:p>
          <a:p>
            <a:pPr lvl="1" algn="just">
              <a:lnSpc>
                <a:spcPct val="120000"/>
              </a:lnSpc>
              <a:buFont typeface="Courier New" panose="02070309020205020404" pitchFamily="49" charset="0"/>
              <a:buChar char="o"/>
            </a:pPr>
            <a:r>
              <a:rPr lang="en-US" sz="1400" b="1" dirty="0" smtClean="0">
                <a:solidFill>
                  <a:prstClr val="black"/>
                </a:solidFill>
              </a:rPr>
              <a:t>Taking into account the high turnover of staff in fragile states, use the joint strategy as a basis for handover</a:t>
            </a:r>
          </a:p>
          <a:p>
            <a:pPr lvl="1" algn="just">
              <a:lnSpc>
                <a:spcPct val="120000"/>
              </a:lnSpc>
              <a:buFont typeface="Courier New" panose="02070309020205020404" pitchFamily="49" charset="0"/>
              <a:buChar char="o"/>
            </a:pPr>
            <a:r>
              <a:rPr lang="en-US" sz="1400" b="1" dirty="0" smtClean="0">
                <a:solidFill>
                  <a:prstClr val="black"/>
                </a:solidFill>
              </a:rPr>
              <a:t>Keep Heads of Mission and HQ involved in the JP process</a:t>
            </a:r>
          </a:p>
          <a:p>
            <a:endParaRPr lang="en-GB" altLang="en-US" dirty="0" smtClean="0"/>
          </a:p>
        </p:txBody>
      </p:sp>
      <p:sp>
        <p:nvSpPr>
          <p:cNvPr id="70660"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52573" indent="-289402">
              <a:defRPr sz="1200">
                <a:solidFill>
                  <a:srgbClr val="0F5494"/>
                </a:solidFill>
                <a:latin typeface="Verdana" panose="020B0604030504040204" pitchFamily="34" charset="0"/>
              </a:defRPr>
            </a:lvl2pPr>
            <a:lvl3pPr marL="1157606" indent="-231263">
              <a:defRPr sz="1200">
                <a:solidFill>
                  <a:srgbClr val="0F5494"/>
                </a:solidFill>
                <a:latin typeface="Verdana" panose="020B0604030504040204" pitchFamily="34" charset="0"/>
              </a:defRPr>
            </a:lvl3pPr>
            <a:lvl4pPr marL="1620132" indent="-231263">
              <a:defRPr sz="1200">
                <a:solidFill>
                  <a:srgbClr val="0F5494"/>
                </a:solidFill>
                <a:latin typeface="Verdana" panose="020B0604030504040204" pitchFamily="34" charset="0"/>
              </a:defRPr>
            </a:lvl4pPr>
            <a:lvl5pPr marL="2083303" indent="-231263">
              <a:defRPr sz="1200">
                <a:solidFill>
                  <a:srgbClr val="0F5494"/>
                </a:solidFill>
                <a:latin typeface="Verdana" panose="020B0604030504040204" pitchFamily="34" charset="0"/>
              </a:defRPr>
            </a:lvl5pPr>
            <a:lvl6pPr marL="2545829" indent="-231263" eaLnBrk="0" fontAlgn="base" hangingPunct="0">
              <a:spcBef>
                <a:spcPct val="0"/>
              </a:spcBef>
              <a:spcAft>
                <a:spcPct val="0"/>
              </a:spcAft>
              <a:defRPr sz="1200">
                <a:solidFill>
                  <a:srgbClr val="0F5494"/>
                </a:solidFill>
                <a:latin typeface="Verdana" panose="020B0604030504040204" pitchFamily="34" charset="0"/>
              </a:defRPr>
            </a:lvl6pPr>
            <a:lvl7pPr marL="3009000" indent="-231263" eaLnBrk="0" fontAlgn="base" hangingPunct="0">
              <a:spcBef>
                <a:spcPct val="0"/>
              </a:spcBef>
              <a:spcAft>
                <a:spcPct val="0"/>
              </a:spcAft>
              <a:defRPr sz="1200">
                <a:solidFill>
                  <a:srgbClr val="0F5494"/>
                </a:solidFill>
                <a:latin typeface="Verdana" panose="020B0604030504040204" pitchFamily="34" charset="0"/>
              </a:defRPr>
            </a:lvl7pPr>
            <a:lvl8pPr marL="3472172" indent="-231263" eaLnBrk="0" fontAlgn="base" hangingPunct="0">
              <a:spcBef>
                <a:spcPct val="0"/>
              </a:spcBef>
              <a:spcAft>
                <a:spcPct val="0"/>
              </a:spcAft>
              <a:defRPr sz="1200">
                <a:solidFill>
                  <a:srgbClr val="0F5494"/>
                </a:solidFill>
                <a:latin typeface="Verdana" panose="020B0604030504040204" pitchFamily="34" charset="0"/>
              </a:defRPr>
            </a:lvl8pPr>
            <a:lvl9pPr marL="3934698" indent="-231263" eaLnBrk="0" fontAlgn="base" hangingPunct="0">
              <a:spcBef>
                <a:spcPct val="0"/>
              </a:spcBef>
              <a:spcAft>
                <a:spcPct val="0"/>
              </a:spcAft>
              <a:defRPr sz="1200">
                <a:solidFill>
                  <a:srgbClr val="0F5494"/>
                </a:solidFill>
                <a:latin typeface="Verdana" panose="020B0604030504040204" pitchFamily="34" charset="0"/>
              </a:defRPr>
            </a:lvl9pPr>
          </a:lstStyle>
          <a:p>
            <a:pPr defTabSz="930219" fontAlgn="base">
              <a:spcBef>
                <a:spcPct val="0"/>
              </a:spcBef>
              <a:spcAft>
                <a:spcPct val="0"/>
              </a:spcAft>
              <a:defRPr/>
            </a:pPr>
            <a:fld id="{5CA96F39-C65D-4205-A256-3465BC19966B}" type="slidenum">
              <a:rPr lang="en-GB" altLang="en-US">
                <a:solidFill>
                  <a:srgbClr val="000000"/>
                </a:solidFill>
                <a:latin typeface="Arial" panose="020B0604020202020204" pitchFamily="34" charset="0"/>
              </a:rPr>
              <a:pPr defTabSz="930219" fontAlgn="base">
                <a:spcBef>
                  <a:spcPct val="0"/>
                </a:spcBef>
                <a:spcAft>
                  <a:spcPct val="0"/>
                </a:spcAft>
                <a:defRPr/>
              </a:pPr>
              <a:t>12</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940692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p:sp>
      <p:sp>
        <p:nvSpPr>
          <p:cNvPr id="70659" name="Notes Placeholder 2"/>
          <p:cNvSpPr>
            <a:spLocks noGrp="1" noChangeArrowheads="1"/>
          </p:cNvSpPr>
          <p:nvPr>
            <p:ph type="body" idx="1"/>
          </p:nvPr>
        </p:nvSpPr>
        <p:spPr>
          <a:noFill/>
        </p:spPr>
        <p:txBody>
          <a:bodyPr/>
          <a:lstStyle/>
          <a:p>
            <a:pPr algn="just" defTabSz="930219">
              <a:defRPr/>
            </a:pPr>
            <a:r>
              <a:rPr lang="en-IE" sz="2000" dirty="0"/>
              <a:t>DEVCO</a:t>
            </a:r>
            <a:endParaRPr lang="en-GB" sz="2000" dirty="0"/>
          </a:p>
          <a:p>
            <a:pPr marL="523248" indent="-523248" algn="just">
              <a:buFont typeface="+mj-lt"/>
              <a:buAutoNum type="alphaLcParenR"/>
            </a:pPr>
            <a:endParaRPr lang="en-US" sz="2000" b="1" dirty="0">
              <a:solidFill>
                <a:prstClr val="black"/>
              </a:solidFill>
            </a:endParaRPr>
          </a:p>
          <a:p>
            <a:pPr marL="523248" indent="-523248" algn="just">
              <a:buFont typeface="+mj-lt"/>
              <a:buAutoNum type="alphaLcParenR"/>
            </a:pPr>
            <a:endParaRPr lang="en-US" sz="2000" b="1" dirty="0">
              <a:solidFill>
                <a:prstClr val="black"/>
              </a:solidFill>
            </a:endParaRPr>
          </a:p>
          <a:p>
            <a:pPr marL="523248" indent="-523248" algn="just">
              <a:buFont typeface="+mj-lt"/>
              <a:buAutoNum type="alphaLcParenR"/>
            </a:pPr>
            <a:r>
              <a:rPr lang="en-US" sz="2000" b="1" dirty="0">
                <a:solidFill>
                  <a:prstClr val="black"/>
                </a:solidFill>
              </a:rPr>
              <a:t>Politics matter most </a:t>
            </a:r>
            <a:r>
              <a:rPr lang="en-US" sz="2000" dirty="0">
                <a:solidFill>
                  <a:prstClr val="black"/>
                </a:solidFill>
              </a:rPr>
              <a:t>and size of envelope matters less and less</a:t>
            </a:r>
          </a:p>
          <a:p>
            <a:pPr marL="523248" indent="-523248" algn="just">
              <a:buFont typeface="+mj-lt"/>
              <a:buAutoNum type="alphaLcParenR"/>
            </a:pPr>
            <a:r>
              <a:rPr lang="en-US" sz="2000" dirty="0">
                <a:solidFill>
                  <a:prstClr val="black"/>
                </a:solidFill>
              </a:rPr>
              <a:t>Joint Programming has to adjust to </a:t>
            </a:r>
            <a:r>
              <a:rPr lang="en-US" sz="2000" b="1" dirty="0">
                <a:solidFill>
                  <a:prstClr val="black"/>
                </a:solidFill>
              </a:rPr>
              <a:t>include tools beyond traditional approaches to development </a:t>
            </a:r>
            <a:r>
              <a:rPr lang="en-US" sz="2000" dirty="0">
                <a:solidFill>
                  <a:prstClr val="black"/>
                </a:solidFill>
              </a:rPr>
              <a:t>:</a:t>
            </a:r>
          </a:p>
          <a:p>
            <a:pPr lvl="2" algn="just">
              <a:buFont typeface="Wingdings" panose="05000000000000000000" pitchFamily="2" charset="2"/>
              <a:buChar char="ü"/>
            </a:pPr>
            <a:r>
              <a:rPr lang="en-US" sz="2000" i="1" dirty="0">
                <a:solidFill>
                  <a:prstClr val="black"/>
                </a:solidFill>
              </a:rPr>
              <a:t>cooperation tools that use relationship-building and exchange of knowhow</a:t>
            </a:r>
          </a:p>
          <a:p>
            <a:pPr lvl="2" algn="just">
              <a:buFont typeface="Wingdings" panose="05000000000000000000" pitchFamily="2" charset="2"/>
              <a:buChar char="ü"/>
            </a:pPr>
            <a:r>
              <a:rPr lang="en-US" sz="2000" i="1" dirty="0">
                <a:solidFill>
                  <a:prstClr val="black"/>
                </a:solidFill>
              </a:rPr>
              <a:t>Cooperation needs to invest in relationship-building amongst peers (twinning and triangular cooperation)</a:t>
            </a:r>
          </a:p>
          <a:p>
            <a:pPr marL="523248" indent="-523248">
              <a:buFont typeface="+mj-lt"/>
              <a:buAutoNum type="alphaLcParenR"/>
            </a:pPr>
            <a:r>
              <a:rPr lang="en-US" sz="2000" dirty="0">
                <a:solidFill>
                  <a:prstClr val="black"/>
                </a:solidFill>
              </a:rPr>
              <a:t>Guarantee that </a:t>
            </a:r>
            <a:r>
              <a:rPr lang="en-US" sz="2000" b="1" dirty="0">
                <a:solidFill>
                  <a:prstClr val="black"/>
                </a:solidFill>
              </a:rPr>
              <a:t>JP is relevant to policy</a:t>
            </a:r>
            <a:r>
              <a:rPr lang="en-US" sz="2000" dirty="0">
                <a:solidFill>
                  <a:prstClr val="black"/>
                </a:solidFill>
              </a:rPr>
              <a:t> in partner countries: </a:t>
            </a:r>
          </a:p>
          <a:p>
            <a:pPr lvl="2">
              <a:buFont typeface="Wingdings" panose="05000000000000000000" pitchFamily="2" charset="2"/>
              <a:buChar char="ü"/>
            </a:pPr>
            <a:r>
              <a:rPr lang="en-US" sz="1600" i="1" dirty="0">
                <a:solidFill>
                  <a:prstClr val="black"/>
                </a:solidFill>
              </a:rPr>
              <a:t>go beyond purely development priorities and look into political interests (</a:t>
            </a:r>
            <a:r>
              <a:rPr lang="en-US" sz="1600" i="1" dirty="0" err="1">
                <a:solidFill>
                  <a:prstClr val="black"/>
                </a:solidFill>
              </a:rPr>
              <a:t>ie</a:t>
            </a:r>
            <a:r>
              <a:rPr lang="en-US" sz="1600" i="1" dirty="0">
                <a:solidFill>
                  <a:prstClr val="black"/>
                </a:solidFill>
              </a:rPr>
              <a:t> manifestos, Parliament debates)</a:t>
            </a:r>
          </a:p>
          <a:p>
            <a:pPr lvl="2">
              <a:buFont typeface="Wingdings" panose="05000000000000000000" pitchFamily="2" charset="2"/>
              <a:buChar char="ü"/>
            </a:pPr>
            <a:r>
              <a:rPr lang="en-US" sz="1600" i="1" dirty="0">
                <a:solidFill>
                  <a:prstClr val="black"/>
                </a:solidFill>
              </a:rPr>
              <a:t>who is the EU partnering with in country</a:t>
            </a:r>
          </a:p>
          <a:p>
            <a:pPr lvl="2">
              <a:buFont typeface="Wingdings" panose="05000000000000000000" pitchFamily="2" charset="2"/>
              <a:buChar char="ü"/>
            </a:pPr>
            <a:r>
              <a:rPr lang="en-US" sz="1600" i="1" dirty="0">
                <a:solidFill>
                  <a:prstClr val="black"/>
                </a:solidFill>
              </a:rPr>
              <a:t>check cross-cutting issues and SDG where they fit</a:t>
            </a:r>
          </a:p>
          <a:p>
            <a:pPr marL="523248" indent="-523248">
              <a:buFont typeface="+mj-lt"/>
              <a:buAutoNum type="alphaLcParenR"/>
            </a:pPr>
            <a:r>
              <a:rPr lang="en-US" sz="2000" dirty="0">
                <a:solidFill>
                  <a:prstClr val="black"/>
                </a:solidFill>
              </a:rPr>
              <a:t>JP is an opportunity to better </a:t>
            </a:r>
            <a:r>
              <a:rPr lang="en-US" sz="2000" b="1" dirty="0">
                <a:solidFill>
                  <a:prstClr val="black"/>
                </a:solidFill>
              </a:rPr>
              <a:t>link programming to high-level strategy</a:t>
            </a:r>
            <a:r>
              <a:rPr lang="en-US" sz="2000" dirty="0">
                <a:solidFill>
                  <a:prstClr val="black"/>
                </a:solidFill>
              </a:rPr>
              <a:t>:</a:t>
            </a:r>
          </a:p>
          <a:p>
            <a:pPr marL="348832" lvl="1"/>
            <a:r>
              <a:rPr lang="en-US" i="1" dirty="0" smtClean="0">
                <a:solidFill>
                  <a:prstClr val="black"/>
                </a:solidFill>
              </a:rPr>
              <a:t>- all components of the joint strategy should include focus on improving dialogue and partnership; include strategies for coalition building with national stakeholders</a:t>
            </a:r>
          </a:p>
          <a:p>
            <a:endParaRPr lang="en-GB" altLang="en-US" dirty="0" smtClean="0"/>
          </a:p>
        </p:txBody>
      </p:sp>
      <p:sp>
        <p:nvSpPr>
          <p:cNvPr id="70660"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52573" indent="-289402">
              <a:defRPr sz="1200">
                <a:solidFill>
                  <a:srgbClr val="0F5494"/>
                </a:solidFill>
                <a:latin typeface="Verdana" panose="020B0604030504040204" pitchFamily="34" charset="0"/>
              </a:defRPr>
            </a:lvl2pPr>
            <a:lvl3pPr marL="1157606" indent="-231263">
              <a:defRPr sz="1200">
                <a:solidFill>
                  <a:srgbClr val="0F5494"/>
                </a:solidFill>
                <a:latin typeface="Verdana" panose="020B0604030504040204" pitchFamily="34" charset="0"/>
              </a:defRPr>
            </a:lvl3pPr>
            <a:lvl4pPr marL="1620132" indent="-231263">
              <a:defRPr sz="1200">
                <a:solidFill>
                  <a:srgbClr val="0F5494"/>
                </a:solidFill>
                <a:latin typeface="Verdana" panose="020B0604030504040204" pitchFamily="34" charset="0"/>
              </a:defRPr>
            </a:lvl4pPr>
            <a:lvl5pPr marL="2083303" indent="-231263">
              <a:defRPr sz="1200">
                <a:solidFill>
                  <a:srgbClr val="0F5494"/>
                </a:solidFill>
                <a:latin typeface="Verdana" panose="020B0604030504040204" pitchFamily="34" charset="0"/>
              </a:defRPr>
            </a:lvl5pPr>
            <a:lvl6pPr marL="2545829" indent="-231263" eaLnBrk="0" fontAlgn="base" hangingPunct="0">
              <a:spcBef>
                <a:spcPct val="0"/>
              </a:spcBef>
              <a:spcAft>
                <a:spcPct val="0"/>
              </a:spcAft>
              <a:defRPr sz="1200">
                <a:solidFill>
                  <a:srgbClr val="0F5494"/>
                </a:solidFill>
                <a:latin typeface="Verdana" panose="020B0604030504040204" pitchFamily="34" charset="0"/>
              </a:defRPr>
            </a:lvl6pPr>
            <a:lvl7pPr marL="3009000" indent="-231263" eaLnBrk="0" fontAlgn="base" hangingPunct="0">
              <a:spcBef>
                <a:spcPct val="0"/>
              </a:spcBef>
              <a:spcAft>
                <a:spcPct val="0"/>
              </a:spcAft>
              <a:defRPr sz="1200">
                <a:solidFill>
                  <a:srgbClr val="0F5494"/>
                </a:solidFill>
                <a:latin typeface="Verdana" panose="020B0604030504040204" pitchFamily="34" charset="0"/>
              </a:defRPr>
            </a:lvl7pPr>
            <a:lvl8pPr marL="3472172" indent="-231263" eaLnBrk="0" fontAlgn="base" hangingPunct="0">
              <a:spcBef>
                <a:spcPct val="0"/>
              </a:spcBef>
              <a:spcAft>
                <a:spcPct val="0"/>
              </a:spcAft>
              <a:defRPr sz="1200">
                <a:solidFill>
                  <a:srgbClr val="0F5494"/>
                </a:solidFill>
                <a:latin typeface="Verdana" panose="020B0604030504040204" pitchFamily="34" charset="0"/>
              </a:defRPr>
            </a:lvl8pPr>
            <a:lvl9pPr marL="3934698" indent="-231263" eaLnBrk="0" fontAlgn="base" hangingPunct="0">
              <a:spcBef>
                <a:spcPct val="0"/>
              </a:spcBef>
              <a:spcAft>
                <a:spcPct val="0"/>
              </a:spcAft>
              <a:defRPr sz="1200">
                <a:solidFill>
                  <a:srgbClr val="0F5494"/>
                </a:solidFill>
                <a:latin typeface="Verdana" panose="020B0604030504040204" pitchFamily="34" charset="0"/>
              </a:defRPr>
            </a:lvl9pPr>
          </a:lstStyle>
          <a:p>
            <a:pPr defTabSz="930219" fontAlgn="base">
              <a:spcBef>
                <a:spcPct val="0"/>
              </a:spcBef>
              <a:spcAft>
                <a:spcPct val="0"/>
              </a:spcAft>
              <a:defRPr/>
            </a:pPr>
            <a:fld id="{5CA96F39-C65D-4205-A256-3465BC19966B}" type="slidenum">
              <a:rPr lang="en-GB" altLang="en-US">
                <a:solidFill>
                  <a:srgbClr val="000000"/>
                </a:solidFill>
                <a:latin typeface="Arial" panose="020B0604020202020204" pitchFamily="34" charset="0"/>
              </a:rPr>
              <a:pPr defTabSz="930219" fontAlgn="base">
                <a:spcBef>
                  <a:spcPct val="0"/>
                </a:spcBef>
                <a:spcAft>
                  <a:spcPct val="0"/>
                </a:spcAft>
                <a:defRPr/>
              </a:pPr>
              <a:t>13</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536165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p:sp>
      <p:sp>
        <p:nvSpPr>
          <p:cNvPr id="70659" name="Notes Placeholder 2"/>
          <p:cNvSpPr>
            <a:spLocks noGrp="1" noChangeArrowheads="1"/>
          </p:cNvSpPr>
          <p:nvPr>
            <p:ph type="body" idx="1"/>
          </p:nvPr>
        </p:nvSpPr>
        <p:spPr>
          <a:noFill/>
        </p:spPr>
        <p:txBody>
          <a:bodyPr/>
          <a:lstStyle/>
          <a:p>
            <a:pPr algn="just" defTabSz="930219">
              <a:defRPr/>
            </a:pPr>
            <a:r>
              <a:rPr lang="en-IE" sz="2400" dirty="0"/>
              <a:t>DEVCO</a:t>
            </a:r>
            <a:endParaRPr lang="en-GB" sz="2400" dirty="0"/>
          </a:p>
          <a:p>
            <a:pPr algn="just">
              <a:buFont typeface="Wingdings" panose="05000000000000000000" pitchFamily="2" charset="2"/>
              <a:buChar char="q"/>
            </a:pPr>
            <a:endParaRPr lang="en-US" sz="2400" b="1" dirty="0">
              <a:solidFill>
                <a:prstClr val="black"/>
              </a:solidFill>
            </a:endParaRPr>
          </a:p>
          <a:p>
            <a:pPr algn="just">
              <a:buFont typeface="Wingdings" panose="05000000000000000000" pitchFamily="2" charset="2"/>
              <a:buChar char="q"/>
            </a:pPr>
            <a:endParaRPr lang="en-US" sz="2400" b="1" dirty="0">
              <a:solidFill>
                <a:prstClr val="black"/>
              </a:solidFill>
            </a:endParaRPr>
          </a:p>
          <a:p>
            <a:pPr algn="just">
              <a:buFont typeface="Wingdings" panose="05000000000000000000" pitchFamily="2" charset="2"/>
              <a:buChar char="q"/>
            </a:pPr>
            <a:endParaRPr lang="en-US" sz="2400" b="1" dirty="0">
              <a:solidFill>
                <a:prstClr val="black"/>
              </a:solidFill>
            </a:endParaRPr>
          </a:p>
          <a:p>
            <a:pPr algn="just">
              <a:buFont typeface="Wingdings" panose="05000000000000000000" pitchFamily="2" charset="2"/>
              <a:buChar char="q"/>
            </a:pPr>
            <a:endParaRPr lang="en-US" sz="2400" b="1" dirty="0">
              <a:solidFill>
                <a:prstClr val="black"/>
              </a:solidFill>
            </a:endParaRPr>
          </a:p>
          <a:p>
            <a:pPr algn="just">
              <a:buFont typeface="Wingdings" panose="05000000000000000000" pitchFamily="2" charset="2"/>
              <a:buChar char="q"/>
            </a:pPr>
            <a:r>
              <a:rPr lang="en-US" sz="2400" b="1" dirty="0">
                <a:solidFill>
                  <a:prstClr val="black"/>
                </a:solidFill>
              </a:rPr>
              <a:t>Ensuring linkages between national priorities and SDGs within the Joint Strategy</a:t>
            </a:r>
          </a:p>
          <a:p>
            <a:pPr algn="just"/>
            <a:r>
              <a:rPr lang="en-US" sz="2800" b="1" dirty="0">
                <a:solidFill>
                  <a:prstClr val="black"/>
                </a:solidFill>
              </a:rPr>
              <a:t>	</a:t>
            </a:r>
            <a:r>
              <a:rPr lang="en-US" sz="2000" u="sng" dirty="0">
                <a:solidFill>
                  <a:prstClr val="black"/>
                </a:solidFill>
              </a:rPr>
              <a:t>Possible actions</a:t>
            </a:r>
            <a:r>
              <a:rPr lang="en-US" sz="2000" i="1" dirty="0">
                <a:solidFill>
                  <a:prstClr val="black"/>
                </a:solidFill>
              </a:rPr>
              <a:t>: </a:t>
            </a:r>
            <a:r>
              <a:rPr lang="en-US" sz="2000" i="1" dirty="0" err="1">
                <a:solidFill>
                  <a:prstClr val="black"/>
                </a:solidFill>
              </a:rPr>
              <a:t>organise</a:t>
            </a:r>
            <a:r>
              <a:rPr lang="en-US" sz="2000" i="1" dirty="0">
                <a:solidFill>
                  <a:prstClr val="black"/>
                </a:solidFill>
              </a:rPr>
              <a:t> joint data field missions; option to introduce a web-based ‘SDG Data Tool’; map existing SDG and data collection capacity; use planned reviews to integrate SDG; take into account the UN SDG gap analysis; use SDG indicators as performance indicators (check for means of verification when selecting indicators)</a:t>
            </a:r>
          </a:p>
          <a:p>
            <a:pPr>
              <a:buFont typeface="Wingdings" panose="05000000000000000000" pitchFamily="2" charset="2"/>
              <a:buChar char="q"/>
            </a:pPr>
            <a:r>
              <a:rPr lang="en-US" sz="2400" b="1" dirty="0">
                <a:solidFill>
                  <a:prstClr val="black"/>
                </a:solidFill>
              </a:rPr>
              <a:t> JP and SDG monitoring/ follow-up</a:t>
            </a:r>
          </a:p>
          <a:p>
            <a:pPr algn="just"/>
            <a:r>
              <a:rPr lang="en-US" sz="2800" b="1" dirty="0">
                <a:solidFill>
                  <a:prstClr val="black"/>
                </a:solidFill>
              </a:rPr>
              <a:t>	</a:t>
            </a:r>
            <a:r>
              <a:rPr lang="en-US" sz="2000" u="sng" dirty="0">
                <a:solidFill>
                  <a:prstClr val="black"/>
                </a:solidFill>
              </a:rPr>
              <a:t>Possible actions</a:t>
            </a:r>
            <a:r>
              <a:rPr lang="en-US" sz="2000" dirty="0">
                <a:solidFill>
                  <a:prstClr val="black"/>
                </a:solidFill>
              </a:rPr>
              <a:t>: </a:t>
            </a:r>
            <a:r>
              <a:rPr lang="en-US" sz="2000" i="1" dirty="0" err="1">
                <a:solidFill>
                  <a:prstClr val="black"/>
                </a:solidFill>
              </a:rPr>
              <a:t>centre</a:t>
            </a:r>
            <a:r>
              <a:rPr lang="en-US" sz="2000" i="1" dirty="0">
                <a:solidFill>
                  <a:prstClr val="black"/>
                </a:solidFill>
              </a:rPr>
              <a:t> JP discussions around SDG progress; act as an EU/European group when reaching out to SDG Secretariats/Units of partner countries; link JP discussions to VNR process</a:t>
            </a:r>
          </a:p>
          <a:p>
            <a:pPr>
              <a:buFont typeface="Wingdings" panose="05000000000000000000" pitchFamily="2" charset="2"/>
              <a:buChar char="q"/>
            </a:pPr>
            <a:r>
              <a:rPr lang="fr-FR" sz="2400" b="1" dirty="0">
                <a:solidFill>
                  <a:prstClr val="black"/>
                </a:solidFill>
              </a:rPr>
              <a:t> EU </a:t>
            </a:r>
            <a:r>
              <a:rPr lang="fr-FR" sz="2400" b="1" dirty="0" err="1">
                <a:solidFill>
                  <a:prstClr val="black"/>
                </a:solidFill>
              </a:rPr>
              <a:t>policy</a:t>
            </a:r>
            <a:r>
              <a:rPr lang="fr-FR" sz="2400" b="1" dirty="0">
                <a:solidFill>
                  <a:prstClr val="black"/>
                </a:solidFill>
              </a:rPr>
              <a:t> dialogue influence on national SDG </a:t>
            </a:r>
            <a:r>
              <a:rPr lang="fr-FR" sz="2400" b="1" dirty="0" err="1">
                <a:solidFill>
                  <a:prstClr val="black"/>
                </a:solidFill>
              </a:rPr>
              <a:t>progress</a:t>
            </a:r>
            <a:endParaRPr lang="fr-FR" sz="2400" b="1" dirty="0">
              <a:solidFill>
                <a:prstClr val="black"/>
              </a:solidFill>
            </a:endParaRPr>
          </a:p>
          <a:p>
            <a:pPr algn="just"/>
            <a:r>
              <a:rPr lang="fr-FR" sz="2800" dirty="0">
                <a:solidFill>
                  <a:prstClr val="black"/>
                </a:solidFill>
              </a:rPr>
              <a:t>	</a:t>
            </a:r>
            <a:r>
              <a:rPr lang="fr-FR" sz="2000" u="sng" dirty="0">
                <a:solidFill>
                  <a:prstClr val="black"/>
                </a:solidFill>
              </a:rPr>
              <a:t>Possible actions</a:t>
            </a:r>
            <a:r>
              <a:rPr lang="fr-FR" sz="2000" dirty="0">
                <a:solidFill>
                  <a:prstClr val="black"/>
                </a:solidFill>
              </a:rPr>
              <a:t>: </a:t>
            </a:r>
            <a:r>
              <a:rPr lang="fr-FR" sz="2000" i="1" dirty="0">
                <a:solidFill>
                  <a:prstClr val="black"/>
                </a:solidFill>
              </a:rPr>
              <a:t>u</a:t>
            </a:r>
            <a:r>
              <a:rPr lang="en-US" sz="2000" i="1" dirty="0" err="1">
                <a:solidFill>
                  <a:prstClr val="black"/>
                </a:solidFill>
              </a:rPr>
              <a:t>ndertake</a:t>
            </a:r>
            <a:r>
              <a:rPr lang="en-US" sz="2000" i="1" dirty="0">
                <a:solidFill>
                  <a:prstClr val="black"/>
                </a:solidFill>
              </a:rPr>
              <a:t> a joint stakeholder and SDG entry point analysis by identifying key influencers; discuss joint (EU JP group and UN) messaging around SDG progress; supporting local “SDG transformers” (e.g. civil society, private sector)</a:t>
            </a:r>
            <a:endParaRPr lang="fr-FR" sz="2000" i="1" dirty="0">
              <a:solidFill>
                <a:prstClr val="black"/>
              </a:solidFill>
            </a:endParaRPr>
          </a:p>
          <a:p>
            <a:pPr>
              <a:buFont typeface="Wingdings" panose="05000000000000000000" pitchFamily="2" charset="2"/>
              <a:buChar char="q"/>
            </a:pPr>
            <a:r>
              <a:rPr lang="en-US" sz="2400" b="1" dirty="0">
                <a:solidFill>
                  <a:prstClr val="black"/>
                </a:solidFill>
              </a:rPr>
              <a:t> JP and its effect on joint implementation</a:t>
            </a:r>
          </a:p>
          <a:p>
            <a:pPr algn="just"/>
            <a:r>
              <a:rPr lang="en-US" sz="2400" b="1" dirty="0">
                <a:solidFill>
                  <a:prstClr val="black"/>
                </a:solidFill>
              </a:rPr>
              <a:t>	</a:t>
            </a:r>
            <a:r>
              <a:rPr lang="en-US" sz="2000" u="sng" dirty="0">
                <a:solidFill>
                  <a:prstClr val="black"/>
                </a:solidFill>
              </a:rPr>
              <a:t>Possible actions</a:t>
            </a:r>
            <a:r>
              <a:rPr lang="en-US" sz="2000" dirty="0">
                <a:solidFill>
                  <a:prstClr val="black"/>
                </a:solidFill>
              </a:rPr>
              <a:t>: </a:t>
            </a:r>
            <a:r>
              <a:rPr lang="en-US" sz="2000" i="1" dirty="0">
                <a:solidFill>
                  <a:prstClr val="black"/>
                </a:solidFill>
              </a:rPr>
              <a:t>use a pilot (cross-sector ideally) case study to start a multi-stakeholder partnerships; JP to explicitly identify cross-sector financial and non-financial joint implementation </a:t>
            </a:r>
          </a:p>
          <a:p>
            <a:pPr algn="just"/>
            <a:endParaRPr lang="en-US" sz="2400" dirty="0">
              <a:solidFill>
                <a:prstClr val="black"/>
              </a:solidFill>
            </a:endParaRPr>
          </a:p>
          <a:p>
            <a:pPr marL="348832" lvl="1"/>
            <a:endParaRPr lang="en-GB" dirty="0" smtClean="0"/>
          </a:p>
          <a:p>
            <a:endParaRPr lang="en-GB" altLang="en-US" dirty="0" smtClean="0"/>
          </a:p>
        </p:txBody>
      </p:sp>
      <p:sp>
        <p:nvSpPr>
          <p:cNvPr id="70660"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52573" indent="-289402">
              <a:defRPr sz="1200">
                <a:solidFill>
                  <a:srgbClr val="0F5494"/>
                </a:solidFill>
                <a:latin typeface="Verdana" panose="020B0604030504040204" pitchFamily="34" charset="0"/>
              </a:defRPr>
            </a:lvl2pPr>
            <a:lvl3pPr marL="1157606" indent="-231263">
              <a:defRPr sz="1200">
                <a:solidFill>
                  <a:srgbClr val="0F5494"/>
                </a:solidFill>
                <a:latin typeface="Verdana" panose="020B0604030504040204" pitchFamily="34" charset="0"/>
              </a:defRPr>
            </a:lvl3pPr>
            <a:lvl4pPr marL="1620132" indent="-231263">
              <a:defRPr sz="1200">
                <a:solidFill>
                  <a:srgbClr val="0F5494"/>
                </a:solidFill>
                <a:latin typeface="Verdana" panose="020B0604030504040204" pitchFamily="34" charset="0"/>
              </a:defRPr>
            </a:lvl4pPr>
            <a:lvl5pPr marL="2083303" indent="-231263">
              <a:defRPr sz="1200">
                <a:solidFill>
                  <a:srgbClr val="0F5494"/>
                </a:solidFill>
                <a:latin typeface="Verdana" panose="020B0604030504040204" pitchFamily="34" charset="0"/>
              </a:defRPr>
            </a:lvl5pPr>
            <a:lvl6pPr marL="2545829" indent="-231263" eaLnBrk="0" fontAlgn="base" hangingPunct="0">
              <a:spcBef>
                <a:spcPct val="0"/>
              </a:spcBef>
              <a:spcAft>
                <a:spcPct val="0"/>
              </a:spcAft>
              <a:defRPr sz="1200">
                <a:solidFill>
                  <a:srgbClr val="0F5494"/>
                </a:solidFill>
                <a:latin typeface="Verdana" panose="020B0604030504040204" pitchFamily="34" charset="0"/>
              </a:defRPr>
            </a:lvl6pPr>
            <a:lvl7pPr marL="3009000" indent="-231263" eaLnBrk="0" fontAlgn="base" hangingPunct="0">
              <a:spcBef>
                <a:spcPct val="0"/>
              </a:spcBef>
              <a:spcAft>
                <a:spcPct val="0"/>
              </a:spcAft>
              <a:defRPr sz="1200">
                <a:solidFill>
                  <a:srgbClr val="0F5494"/>
                </a:solidFill>
                <a:latin typeface="Verdana" panose="020B0604030504040204" pitchFamily="34" charset="0"/>
              </a:defRPr>
            </a:lvl7pPr>
            <a:lvl8pPr marL="3472172" indent="-231263" eaLnBrk="0" fontAlgn="base" hangingPunct="0">
              <a:spcBef>
                <a:spcPct val="0"/>
              </a:spcBef>
              <a:spcAft>
                <a:spcPct val="0"/>
              </a:spcAft>
              <a:defRPr sz="1200">
                <a:solidFill>
                  <a:srgbClr val="0F5494"/>
                </a:solidFill>
                <a:latin typeface="Verdana" panose="020B0604030504040204" pitchFamily="34" charset="0"/>
              </a:defRPr>
            </a:lvl8pPr>
            <a:lvl9pPr marL="3934698" indent="-231263" eaLnBrk="0" fontAlgn="base" hangingPunct="0">
              <a:spcBef>
                <a:spcPct val="0"/>
              </a:spcBef>
              <a:spcAft>
                <a:spcPct val="0"/>
              </a:spcAft>
              <a:defRPr sz="1200">
                <a:solidFill>
                  <a:srgbClr val="0F5494"/>
                </a:solidFill>
                <a:latin typeface="Verdana" panose="020B0604030504040204" pitchFamily="34" charset="0"/>
              </a:defRPr>
            </a:lvl9pPr>
          </a:lstStyle>
          <a:p>
            <a:pPr defTabSz="930219" fontAlgn="base">
              <a:spcBef>
                <a:spcPct val="0"/>
              </a:spcBef>
              <a:spcAft>
                <a:spcPct val="0"/>
              </a:spcAft>
              <a:defRPr/>
            </a:pPr>
            <a:fld id="{5CA96F39-C65D-4205-A256-3465BC19966B}" type="slidenum">
              <a:rPr lang="en-GB" altLang="en-US">
                <a:solidFill>
                  <a:srgbClr val="000000"/>
                </a:solidFill>
                <a:latin typeface="Arial" panose="020B0604020202020204" pitchFamily="34" charset="0"/>
              </a:rPr>
              <a:pPr defTabSz="930219" fontAlgn="base">
                <a:spcBef>
                  <a:spcPct val="0"/>
                </a:spcBef>
                <a:spcAft>
                  <a:spcPct val="0"/>
                </a:spcAft>
                <a:defRPr/>
              </a:pPr>
              <a:t>14</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976832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p:sp>
      <p:sp>
        <p:nvSpPr>
          <p:cNvPr id="70659" name="Notes Placeholder 2"/>
          <p:cNvSpPr>
            <a:spLocks noGrp="1" noChangeArrowheads="1"/>
          </p:cNvSpPr>
          <p:nvPr>
            <p:ph type="body" idx="1"/>
          </p:nvPr>
        </p:nvSpPr>
        <p:spPr>
          <a:noFill/>
        </p:spPr>
        <p:txBody>
          <a:bodyPr/>
          <a:lstStyle/>
          <a:p>
            <a:pPr defTabSz="930219">
              <a:defRPr/>
            </a:pPr>
            <a:r>
              <a:rPr lang="en-IE" dirty="0" smtClean="0"/>
              <a:t>DEVCO</a:t>
            </a:r>
            <a:endParaRPr lang="en-GB" dirty="0" smtClean="0"/>
          </a:p>
          <a:p>
            <a:endParaRPr lang="en-GB" altLang="en-US" dirty="0" smtClean="0"/>
          </a:p>
        </p:txBody>
      </p:sp>
      <p:sp>
        <p:nvSpPr>
          <p:cNvPr id="70660"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52573" indent="-289402">
              <a:defRPr sz="1200">
                <a:solidFill>
                  <a:srgbClr val="0F5494"/>
                </a:solidFill>
                <a:latin typeface="Verdana" panose="020B0604030504040204" pitchFamily="34" charset="0"/>
              </a:defRPr>
            </a:lvl2pPr>
            <a:lvl3pPr marL="1157606" indent="-231263">
              <a:defRPr sz="1200">
                <a:solidFill>
                  <a:srgbClr val="0F5494"/>
                </a:solidFill>
                <a:latin typeface="Verdana" panose="020B0604030504040204" pitchFamily="34" charset="0"/>
              </a:defRPr>
            </a:lvl3pPr>
            <a:lvl4pPr marL="1620132" indent="-231263">
              <a:defRPr sz="1200">
                <a:solidFill>
                  <a:srgbClr val="0F5494"/>
                </a:solidFill>
                <a:latin typeface="Verdana" panose="020B0604030504040204" pitchFamily="34" charset="0"/>
              </a:defRPr>
            </a:lvl4pPr>
            <a:lvl5pPr marL="2083303" indent="-231263">
              <a:defRPr sz="1200">
                <a:solidFill>
                  <a:srgbClr val="0F5494"/>
                </a:solidFill>
                <a:latin typeface="Verdana" panose="020B0604030504040204" pitchFamily="34" charset="0"/>
              </a:defRPr>
            </a:lvl5pPr>
            <a:lvl6pPr marL="2545829" indent="-231263" eaLnBrk="0" fontAlgn="base" hangingPunct="0">
              <a:spcBef>
                <a:spcPct val="0"/>
              </a:spcBef>
              <a:spcAft>
                <a:spcPct val="0"/>
              </a:spcAft>
              <a:defRPr sz="1200">
                <a:solidFill>
                  <a:srgbClr val="0F5494"/>
                </a:solidFill>
                <a:latin typeface="Verdana" panose="020B0604030504040204" pitchFamily="34" charset="0"/>
              </a:defRPr>
            </a:lvl6pPr>
            <a:lvl7pPr marL="3009000" indent="-231263" eaLnBrk="0" fontAlgn="base" hangingPunct="0">
              <a:spcBef>
                <a:spcPct val="0"/>
              </a:spcBef>
              <a:spcAft>
                <a:spcPct val="0"/>
              </a:spcAft>
              <a:defRPr sz="1200">
                <a:solidFill>
                  <a:srgbClr val="0F5494"/>
                </a:solidFill>
                <a:latin typeface="Verdana" panose="020B0604030504040204" pitchFamily="34" charset="0"/>
              </a:defRPr>
            </a:lvl7pPr>
            <a:lvl8pPr marL="3472172" indent="-231263" eaLnBrk="0" fontAlgn="base" hangingPunct="0">
              <a:spcBef>
                <a:spcPct val="0"/>
              </a:spcBef>
              <a:spcAft>
                <a:spcPct val="0"/>
              </a:spcAft>
              <a:defRPr sz="1200">
                <a:solidFill>
                  <a:srgbClr val="0F5494"/>
                </a:solidFill>
                <a:latin typeface="Verdana" panose="020B0604030504040204" pitchFamily="34" charset="0"/>
              </a:defRPr>
            </a:lvl8pPr>
            <a:lvl9pPr marL="3934698" indent="-231263" eaLnBrk="0" fontAlgn="base" hangingPunct="0">
              <a:spcBef>
                <a:spcPct val="0"/>
              </a:spcBef>
              <a:spcAft>
                <a:spcPct val="0"/>
              </a:spcAft>
              <a:defRPr sz="1200">
                <a:solidFill>
                  <a:srgbClr val="0F5494"/>
                </a:solidFill>
                <a:latin typeface="Verdana" panose="020B0604030504040204" pitchFamily="34" charset="0"/>
              </a:defRPr>
            </a:lvl9pPr>
          </a:lstStyle>
          <a:p>
            <a:pPr defTabSz="930219" fontAlgn="base">
              <a:spcBef>
                <a:spcPct val="0"/>
              </a:spcBef>
              <a:spcAft>
                <a:spcPct val="0"/>
              </a:spcAft>
              <a:defRPr/>
            </a:pPr>
            <a:fld id="{5CA96F39-C65D-4205-A256-3465BC19966B}" type="slidenum">
              <a:rPr lang="en-GB" altLang="en-US">
                <a:solidFill>
                  <a:srgbClr val="000000"/>
                </a:solidFill>
                <a:latin typeface="Arial" panose="020B0604020202020204" pitchFamily="34" charset="0"/>
              </a:rPr>
              <a:pPr defTabSz="930219" fontAlgn="base">
                <a:spcBef>
                  <a:spcPct val="0"/>
                </a:spcBef>
                <a:spcAft>
                  <a:spcPct val="0"/>
                </a:spcAft>
                <a:defRPr/>
              </a:pPr>
              <a:t>15</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943802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p:sp>
      <p:sp>
        <p:nvSpPr>
          <p:cNvPr id="70659" name="Notes Placeholder 2"/>
          <p:cNvSpPr>
            <a:spLocks noGrp="1" noChangeArrowheads="1"/>
          </p:cNvSpPr>
          <p:nvPr>
            <p:ph type="body" idx="1"/>
          </p:nvPr>
        </p:nvSpPr>
        <p:spPr>
          <a:noFill/>
        </p:spPr>
        <p:txBody>
          <a:bodyPr/>
          <a:lstStyle/>
          <a:p>
            <a:pPr defTabSz="930219">
              <a:defRPr/>
            </a:pPr>
            <a:r>
              <a:rPr lang="en-IE" dirty="0" smtClean="0"/>
              <a:t>DEVCO</a:t>
            </a:r>
            <a:endParaRPr lang="en-GB" dirty="0" smtClean="0"/>
          </a:p>
          <a:p>
            <a:endParaRPr lang="en-GB" altLang="en-US" dirty="0" smtClean="0"/>
          </a:p>
        </p:txBody>
      </p:sp>
      <p:sp>
        <p:nvSpPr>
          <p:cNvPr id="70660"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52573" indent="-289402">
              <a:defRPr sz="1200">
                <a:solidFill>
                  <a:srgbClr val="0F5494"/>
                </a:solidFill>
                <a:latin typeface="Verdana" panose="020B0604030504040204" pitchFamily="34" charset="0"/>
              </a:defRPr>
            </a:lvl2pPr>
            <a:lvl3pPr marL="1157606" indent="-231263">
              <a:defRPr sz="1200">
                <a:solidFill>
                  <a:srgbClr val="0F5494"/>
                </a:solidFill>
                <a:latin typeface="Verdana" panose="020B0604030504040204" pitchFamily="34" charset="0"/>
              </a:defRPr>
            </a:lvl3pPr>
            <a:lvl4pPr marL="1620132" indent="-231263">
              <a:defRPr sz="1200">
                <a:solidFill>
                  <a:srgbClr val="0F5494"/>
                </a:solidFill>
                <a:latin typeface="Verdana" panose="020B0604030504040204" pitchFamily="34" charset="0"/>
              </a:defRPr>
            </a:lvl4pPr>
            <a:lvl5pPr marL="2083303" indent="-231263">
              <a:defRPr sz="1200">
                <a:solidFill>
                  <a:srgbClr val="0F5494"/>
                </a:solidFill>
                <a:latin typeface="Verdana" panose="020B0604030504040204" pitchFamily="34" charset="0"/>
              </a:defRPr>
            </a:lvl5pPr>
            <a:lvl6pPr marL="2545829" indent="-231263" eaLnBrk="0" fontAlgn="base" hangingPunct="0">
              <a:spcBef>
                <a:spcPct val="0"/>
              </a:spcBef>
              <a:spcAft>
                <a:spcPct val="0"/>
              </a:spcAft>
              <a:defRPr sz="1200">
                <a:solidFill>
                  <a:srgbClr val="0F5494"/>
                </a:solidFill>
                <a:latin typeface="Verdana" panose="020B0604030504040204" pitchFamily="34" charset="0"/>
              </a:defRPr>
            </a:lvl6pPr>
            <a:lvl7pPr marL="3009000" indent="-231263" eaLnBrk="0" fontAlgn="base" hangingPunct="0">
              <a:spcBef>
                <a:spcPct val="0"/>
              </a:spcBef>
              <a:spcAft>
                <a:spcPct val="0"/>
              </a:spcAft>
              <a:defRPr sz="1200">
                <a:solidFill>
                  <a:srgbClr val="0F5494"/>
                </a:solidFill>
                <a:latin typeface="Verdana" panose="020B0604030504040204" pitchFamily="34" charset="0"/>
              </a:defRPr>
            </a:lvl7pPr>
            <a:lvl8pPr marL="3472172" indent="-231263" eaLnBrk="0" fontAlgn="base" hangingPunct="0">
              <a:spcBef>
                <a:spcPct val="0"/>
              </a:spcBef>
              <a:spcAft>
                <a:spcPct val="0"/>
              </a:spcAft>
              <a:defRPr sz="1200">
                <a:solidFill>
                  <a:srgbClr val="0F5494"/>
                </a:solidFill>
                <a:latin typeface="Verdana" panose="020B0604030504040204" pitchFamily="34" charset="0"/>
              </a:defRPr>
            </a:lvl8pPr>
            <a:lvl9pPr marL="3934698" indent="-231263" eaLnBrk="0" fontAlgn="base" hangingPunct="0">
              <a:spcBef>
                <a:spcPct val="0"/>
              </a:spcBef>
              <a:spcAft>
                <a:spcPct val="0"/>
              </a:spcAft>
              <a:defRPr sz="1200">
                <a:solidFill>
                  <a:srgbClr val="0F5494"/>
                </a:solidFill>
                <a:latin typeface="Verdana" panose="020B0604030504040204" pitchFamily="34" charset="0"/>
              </a:defRPr>
            </a:lvl9pPr>
          </a:lstStyle>
          <a:p>
            <a:pPr defTabSz="930219" fontAlgn="base">
              <a:spcBef>
                <a:spcPct val="0"/>
              </a:spcBef>
              <a:spcAft>
                <a:spcPct val="0"/>
              </a:spcAft>
              <a:defRPr/>
            </a:pPr>
            <a:fld id="{5CA96F39-C65D-4205-A256-3465BC19966B}" type="slidenum">
              <a:rPr lang="en-GB" altLang="en-US">
                <a:solidFill>
                  <a:srgbClr val="000000"/>
                </a:solidFill>
                <a:latin typeface="Arial" panose="020B0604020202020204" pitchFamily="34" charset="0"/>
              </a:rPr>
              <a:pPr defTabSz="930219" fontAlgn="base">
                <a:spcBef>
                  <a:spcPct val="0"/>
                </a:spcBef>
                <a:spcAft>
                  <a:spcPct val="0"/>
                </a:spcAft>
                <a:defRPr/>
              </a:pPr>
              <a:t>16</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25396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p:sp>
      <p:sp>
        <p:nvSpPr>
          <p:cNvPr id="70659" name="Notes Placeholder 2"/>
          <p:cNvSpPr>
            <a:spLocks noGrp="1" noChangeArrowheads="1"/>
          </p:cNvSpPr>
          <p:nvPr>
            <p:ph type="body" idx="1"/>
          </p:nvPr>
        </p:nvSpPr>
        <p:spPr>
          <a:noFill/>
        </p:spPr>
        <p:txBody>
          <a:bodyPr/>
          <a:lstStyle/>
          <a:p>
            <a:pPr defTabSz="930219">
              <a:defRPr/>
            </a:pPr>
            <a:r>
              <a:rPr lang="en-IE" sz="2000" dirty="0"/>
              <a:t>DEVCO</a:t>
            </a:r>
            <a:endParaRPr lang="en-GB" sz="2000" dirty="0"/>
          </a:p>
          <a:p>
            <a:pPr marL="290693" indent="-290693">
              <a:buFont typeface="Arial" panose="020B0604020202020204" pitchFamily="34" charset="0"/>
              <a:buChar char="•"/>
            </a:pPr>
            <a:endParaRPr lang="en-GB" sz="2000" b="1" i="1" dirty="0"/>
          </a:p>
          <a:p>
            <a:pPr marL="290693" indent="-290693">
              <a:buFont typeface="Arial" panose="020B0604020202020204" pitchFamily="34" charset="0"/>
              <a:buChar char="•"/>
            </a:pPr>
            <a:endParaRPr lang="en-GB" sz="2000" b="1" i="1" dirty="0"/>
          </a:p>
          <a:p>
            <a:pPr marL="290693" indent="-290693">
              <a:buFont typeface="Arial" panose="020B0604020202020204" pitchFamily="34" charset="0"/>
              <a:buChar char="•"/>
            </a:pPr>
            <a:r>
              <a:rPr lang="en-GB" sz="2000" b="1" i="1" dirty="0"/>
              <a:t>Importance of aid transparency</a:t>
            </a:r>
            <a:endParaRPr lang="en-GB" sz="2000" dirty="0"/>
          </a:p>
          <a:p>
            <a:pPr marL="290693" indent="-290693">
              <a:buFont typeface="Arial" panose="020B0604020202020204" pitchFamily="34" charset="0"/>
              <a:buChar char="•"/>
            </a:pPr>
            <a:r>
              <a:rPr lang="en-GB" sz="2000" b="1" i="1" dirty="0"/>
              <a:t>One-stop shop for development and humanitarian data</a:t>
            </a:r>
            <a:r>
              <a:rPr lang="en-GB" sz="2000" dirty="0"/>
              <a:t/>
            </a:r>
            <a:br>
              <a:rPr lang="en-GB" sz="2000" dirty="0"/>
            </a:br>
            <a:r>
              <a:rPr lang="en-GB" sz="2000" b="1" i="1" dirty="0"/>
              <a:t>Rich and accurate aid data support work of </a:t>
            </a:r>
            <a:r>
              <a:rPr lang="en-GB" sz="2000" b="1" dirty="0"/>
              <a:t>governments, researchers, CSOs and the public in general</a:t>
            </a:r>
            <a:endParaRPr lang="en-GB" sz="2000" b="1" i="1" dirty="0"/>
          </a:p>
          <a:p>
            <a:pPr marL="290693" indent="-290693">
              <a:buFont typeface="Arial" panose="020B0604020202020204" pitchFamily="34" charset="0"/>
              <a:buChar char="•"/>
            </a:pPr>
            <a:r>
              <a:rPr lang="en-GB" sz="2000" b="1" i="1" dirty="0"/>
              <a:t>Important for internal work</a:t>
            </a:r>
          </a:p>
          <a:p>
            <a:pPr lvl="1" algn="l"/>
            <a:r>
              <a:rPr lang="en-GB" sz="1800" dirty="0"/>
              <a:t>For example, for intra-EU:</a:t>
            </a:r>
          </a:p>
          <a:p>
            <a:pPr lvl="2" algn="l"/>
            <a:r>
              <a:rPr lang="en-GB" sz="1800" dirty="0"/>
              <a:t>- Geographic and thematic desk officers;</a:t>
            </a:r>
          </a:p>
          <a:p>
            <a:pPr lvl="2" algn="l"/>
            <a:r>
              <a:rPr lang="en-GB" sz="1800" dirty="0"/>
              <a:t>- Heads of Delegation and Cooperation to analyse aid activities in their countries and lead the coordination;</a:t>
            </a:r>
          </a:p>
          <a:p>
            <a:pPr lvl="2" algn="l"/>
            <a:r>
              <a:rPr lang="en-GB" sz="1800" dirty="0"/>
              <a:t>- Programming purposes, as a rich source of development financing;</a:t>
            </a:r>
          </a:p>
          <a:p>
            <a:pPr lvl="2" algn="l"/>
            <a:r>
              <a:rPr lang="en-GB" sz="1800" dirty="0"/>
              <a:t>- To track progress via reporting on targeted SDGs and results</a:t>
            </a:r>
            <a:endParaRPr lang="en-GB" sz="1800" b="1" i="1" dirty="0"/>
          </a:p>
          <a:p>
            <a:pPr marL="290693" indent="-290693">
              <a:buFont typeface="Arial" panose="020B0604020202020204" pitchFamily="34" charset="0"/>
              <a:buChar char="•"/>
            </a:pPr>
            <a:r>
              <a:rPr lang="en-GB" sz="2000" b="1" i="1" dirty="0"/>
              <a:t>Covers EU and Member States</a:t>
            </a:r>
          </a:p>
          <a:p>
            <a:pPr marL="290693" indent="-290693">
              <a:buFont typeface="Arial" panose="020B0604020202020204" pitchFamily="34" charset="0"/>
              <a:buChar char="•"/>
            </a:pPr>
            <a:r>
              <a:rPr lang="en-GB" sz="2000" b="1" i="1" dirty="0"/>
              <a:t>Uses both OECD DAC data (looking at past data) and IATI (looking both current and past data)</a:t>
            </a:r>
            <a:endParaRPr lang="en-GB" sz="2000" dirty="0"/>
          </a:p>
          <a:p>
            <a:pPr lvl="1"/>
            <a:r>
              <a:rPr lang="en-GB" sz="1800" dirty="0"/>
              <a:t>. </a:t>
            </a:r>
            <a:endParaRPr lang="en-GB" sz="1600" dirty="0"/>
          </a:p>
          <a:p>
            <a:endParaRPr lang="en-GB" dirty="0" smtClean="0"/>
          </a:p>
          <a:p>
            <a:endParaRPr lang="en-GB" altLang="en-US" dirty="0" smtClean="0"/>
          </a:p>
        </p:txBody>
      </p:sp>
      <p:sp>
        <p:nvSpPr>
          <p:cNvPr id="70660"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52573" indent="-289402">
              <a:defRPr sz="1200">
                <a:solidFill>
                  <a:srgbClr val="0F5494"/>
                </a:solidFill>
                <a:latin typeface="Verdana" panose="020B0604030504040204" pitchFamily="34" charset="0"/>
              </a:defRPr>
            </a:lvl2pPr>
            <a:lvl3pPr marL="1157606" indent="-231263">
              <a:defRPr sz="1200">
                <a:solidFill>
                  <a:srgbClr val="0F5494"/>
                </a:solidFill>
                <a:latin typeface="Verdana" panose="020B0604030504040204" pitchFamily="34" charset="0"/>
              </a:defRPr>
            </a:lvl3pPr>
            <a:lvl4pPr marL="1620132" indent="-231263">
              <a:defRPr sz="1200">
                <a:solidFill>
                  <a:srgbClr val="0F5494"/>
                </a:solidFill>
                <a:latin typeface="Verdana" panose="020B0604030504040204" pitchFamily="34" charset="0"/>
              </a:defRPr>
            </a:lvl4pPr>
            <a:lvl5pPr marL="2083303" indent="-231263">
              <a:defRPr sz="1200">
                <a:solidFill>
                  <a:srgbClr val="0F5494"/>
                </a:solidFill>
                <a:latin typeface="Verdana" panose="020B0604030504040204" pitchFamily="34" charset="0"/>
              </a:defRPr>
            </a:lvl5pPr>
            <a:lvl6pPr marL="2545829" indent="-231263" eaLnBrk="0" fontAlgn="base" hangingPunct="0">
              <a:spcBef>
                <a:spcPct val="0"/>
              </a:spcBef>
              <a:spcAft>
                <a:spcPct val="0"/>
              </a:spcAft>
              <a:defRPr sz="1200">
                <a:solidFill>
                  <a:srgbClr val="0F5494"/>
                </a:solidFill>
                <a:latin typeface="Verdana" panose="020B0604030504040204" pitchFamily="34" charset="0"/>
              </a:defRPr>
            </a:lvl6pPr>
            <a:lvl7pPr marL="3009000" indent="-231263" eaLnBrk="0" fontAlgn="base" hangingPunct="0">
              <a:spcBef>
                <a:spcPct val="0"/>
              </a:spcBef>
              <a:spcAft>
                <a:spcPct val="0"/>
              </a:spcAft>
              <a:defRPr sz="1200">
                <a:solidFill>
                  <a:srgbClr val="0F5494"/>
                </a:solidFill>
                <a:latin typeface="Verdana" panose="020B0604030504040204" pitchFamily="34" charset="0"/>
              </a:defRPr>
            </a:lvl7pPr>
            <a:lvl8pPr marL="3472172" indent="-231263" eaLnBrk="0" fontAlgn="base" hangingPunct="0">
              <a:spcBef>
                <a:spcPct val="0"/>
              </a:spcBef>
              <a:spcAft>
                <a:spcPct val="0"/>
              </a:spcAft>
              <a:defRPr sz="1200">
                <a:solidFill>
                  <a:srgbClr val="0F5494"/>
                </a:solidFill>
                <a:latin typeface="Verdana" panose="020B0604030504040204" pitchFamily="34" charset="0"/>
              </a:defRPr>
            </a:lvl8pPr>
            <a:lvl9pPr marL="3934698" indent="-231263" eaLnBrk="0" fontAlgn="base" hangingPunct="0">
              <a:spcBef>
                <a:spcPct val="0"/>
              </a:spcBef>
              <a:spcAft>
                <a:spcPct val="0"/>
              </a:spcAft>
              <a:defRPr sz="1200">
                <a:solidFill>
                  <a:srgbClr val="0F5494"/>
                </a:solidFill>
                <a:latin typeface="Verdana" panose="020B0604030504040204" pitchFamily="34" charset="0"/>
              </a:defRPr>
            </a:lvl9pPr>
          </a:lstStyle>
          <a:p>
            <a:pPr defTabSz="930219" fontAlgn="base">
              <a:spcBef>
                <a:spcPct val="0"/>
              </a:spcBef>
              <a:spcAft>
                <a:spcPct val="0"/>
              </a:spcAft>
              <a:defRPr/>
            </a:pPr>
            <a:fld id="{5CA96F39-C65D-4205-A256-3465BC19966B}" type="slidenum">
              <a:rPr lang="en-GB" altLang="en-US">
                <a:solidFill>
                  <a:srgbClr val="000000"/>
                </a:solidFill>
                <a:latin typeface="Arial" panose="020B0604020202020204" pitchFamily="34" charset="0"/>
              </a:rPr>
              <a:pPr defTabSz="930219" fontAlgn="base">
                <a:spcBef>
                  <a:spcPct val="0"/>
                </a:spcBef>
                <a:spcAft>
                  <a:spcPct val="0"/>
                </a:spcAft>
                <a:defRPr/>
              </a:pPr>
              <a:t>17</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092137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p:sp>
      <p:sp>
        <p:nvSpPr>
          <p:cNvPr id="70659" name="Notes Placeholder 2"/>
          <p:cNvSpPr>
            <a:spLocks noGrp="1" noChangeArrowheads="1"/>
          </p:cNvSpPr>
          <p:nvPr>
            <p:ph type="body" idx="1"/>
          </p:nvPr>
        </p:nvSpPr>
        <p:spPr>
          <a:noFill/>
        </p:spPr>
        <p:txBody>
          <a:bodyPr/>
          <a:lstStyle/>
          <a:p>
            <a:pPr defTabSz="930219">
              <a:defRPr/>
            </a:pPr>
            <a:r>
              <a:rPr lang="en-IE" dirty="0" smtClean="0"/>
              <a:t>DEVCO</a:t>
            </a:r>
            <a:endParaRPr lang="en-GB" dirty="0" smtClean="0"/>
          </a:p>
          <a:p>
            <a:pPr marL="174416" indent="-174416">
              <a:buFont typeface="Arial" panose="020B0604020202020204" pitchFamily="34" charset="0"/>
              <a:buChar char="•"/>
            </a:pPr>
            <a:endParaRPr lang="en-US" dirty="0"/>
          </a:p>
          <a:p>
            <a:pPr marL="174416" indent="-174416">
              <a:buFont typeface="Arial" panose="020B0604020202020204" pitchFamily="34" charset="0"/>
              <a:buChar char="•"/>
            </a:pPr>
            <a:r>
              <a:rPr lang="en-US" dirty="0"/>
              <a:t>Open to HQ to colleagues from the "</a:t>
            </a:r>
            <a:r>
              <a:rPr lang="en-US" dirty="0" err="1"/>
              <a:t>Relex</a:t>
            </a:r>
            <a:r>
              <a:rPr lang="en-US" dirty="0"/>
              <a:t> family" (ECHO, TRADE, FPI, ECFIN, EEAS and IPA staff working in HQ) and for Member States staff.</a:t>
            </a:r>
          </a:p>
          <a:p>
            <a:r>
              <a:rPr lang="en-US" altLang="en-US" dirty="0" smtClean="0"/>
              <a:t>Objectives</a:t>
            </a:r>
          </a:p>
          <a:p>
            <a:pPr marL="174416" indent="-174416">
              <a:buFont typeface="Arial" panose="020B0604020202020204" pitchFamily="34" charset="0"/>
              <a:buChar char="•"/>
            </a:pPr>
            <a:r>
              <a:rPr lang="en-US" altLang="en-US" dirty="0" smtClean="0"/>
              <a:t>The added value of working in a joined-up manner at country level;</a:t>
            </a:r>
          </a:p>
          <a:p>
            <a:pPr marL="174416" indent="-174416">
              <a:buFont typeface="Arial" panose="020B0604020202020204" pitchFamily="34" charset="0"/>
              <a:buChar char="•"/>
            </a:pPr>
            <a:r>
              <a:rPr lang="en-US" altLang="en-US" dirty="0" smtClean="0"/>
              <a:t>How Joint Programming processes can be taken forward drawing on key building blocks, each of which can deliver added value to programming, implementation and policy dialogue in partner countries;</a:t>
            </a:r>
          </a:p>
          <a:p>
            <a:pPr marL="174416" indent="-174416">
              <a:buFont typeface="Arial" panose="020B0604020202020204" pitchFamily="34" charset="0"/>
              <a:buChar char="•"/>
            </a:pPr>
            <a:r>
              <a:rPr lang="en-US" altLang="en-US" dirty="0" smtClean="0"/>
              <a:t>What is possible within the main building blocks of Joint Programming (joint analysis, joint response, joint results frameworks) and have an overview of current good practice including joint policy dialogue, joint implementation and joint visibility initiatives.</a:t>
            </a:r>
          </a:p>
          <a:p>
            <a:pPr marL="174416" indent="-174416">
              <a:buFont typeface="Arial" panose="020B0604020202020204" pitchFamily="34" charset="0"/>
              <a:buChar char="•"/>
            </a:pPr>
            <a:r>
              <a:rPr lang="en-US" altLang="en-US" dirty="0" smtClean="0"/>
              <a:t>How Joint Programming delivers on the 2030 Agenda and SDGs by working better together.</a:t>
            </a:r>
            <a:endParaRPr lang="en-GB" altLang="en-US" dirty="0" smtClean="0"/>
          </a:p>
        </p:txBody>
      </p:sp>
      <p:sp>
        <p:nvSpPr>
          <p:cNvPr id="70660"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52573" indent="-289402">
              <a:defRPr sz="1200">
                <a:solidFill>
                  <a:srgbClr val="0F5494"/>
                </a:solidFill>
                <a:latin typeface="Verdana" panose="020B0604030504040204" pitchFamily="34" charset="0"/>
              </a:defRPr>
            </a:lvl2pPr>
            <a:lvl3pPr marL="1157606" indent="-231263">
              <a:defRPr sz="1200">
                <a:solidFill>
                  <a:srgbClr val="0F5494"/>
                </a:solidFill>
                <a:latin typeface="Verdana" panose="020B0604030504040204" pitchFamily="34" charset="0"/>
              </a:defRPr>
            </a:lvl3pPr>
            <a:lvl4pPr marL="1620132" indent="-231263">
              <a:defRPr sz="1200">
                <a:solidFill>
                  <a:srgbClr val="0F5494"/>
                </a:solidFill>
                <a:latin typeface="Verdana" panose="020B0604030504040204" pitchFamily="34" charset="0"/>
              </a:defRPr>
            </a:lvl4pPr>
            <a:lvl5pPr marL="2083303" indent="-231263">
              <a:defRPr sz="1200">
                <a:solidFill>
                  <a:srgbClr val="0F5494"/>
                </a:solidFill>
                <a:latin typeface="Verdana" panose="020B0604030504040204" pitchFamily="34" charset="0"/>
              </a:defRPr>
            </a:lvl5pPr>
            <a:lvl6pPr marL="2545829" indent="-231263" eaLnBrk="0" fontAlgn="base" hangingPunct="0">
              <a:spcBef>
                <a:spcPct val="0"/>
              </a:spcBef>
              <a:spcAft>
                <a:spcPct val="0"/>
              </a:spcAft>
              <a:defRPr sz="1200">
                <a:solidFill>
                  <a:srgbClr val="0F5494"/>
                </a:solidFill>
                <a:latin typeface="Verdana" panose="020B0604030504040204" pitchFamily="34" charset="0"/>
              </a:defRPr>
            </a:lvl6pPr>
            <a:lvl7pPr marL="3009000" indent="-231263" eaLnBrk="0" fontAlgn="base" hangingPunct="0">
              <a:spcBef>
                <a:spcPct val="0"/>
              </a:spcBef>
              <a:spcAft>
                <a:spcPct val="0"/>
              </a:spcAft>
              <a:defRPr sz="1200">
                <a:solidFill>
                  <a:srgbClr val="0F5494"/>
                </a:solidFill>
                <a:latin typeface="Verdana" panose="020B0604030504040204" pitchFamily="34" charset="0"/>
              </a:defRPr>
            </a:lvl7pPr>
            <a:lvl8pPr marL="3472172" indent="-231263" eaLnBrk="0" fontAlgn="base" hangingPunct="0">
              <a:spcBef>
                <a:spcPct val="0"/>
              </a:spcBef>
              <a:spcAft>
                <a:spcPct val="0"/>
              </a:spcAft>
              <a:defRPr sz="1200">
                <a:solidFill>
                  <a:srgbClr val="0F5494"/>
                </a:solidFill>
                <a:latin typeface="Verdana" panose="020B0604030504040204" pitchFamily="34" charset="0"/>
              </a:defRPr>
            </a:lvl8pPr>
            <a:lvl9pPr marL="3934698" indent="-231263" eaLnBrk="0" fontAlgn="base" hangingPunct="0">
              <a:spcBef>
                <a:spcPct val="0"/>
              </a:spcBef>
              <a:spcAft>
                <a:spcPct val="0"/>
              </a:spcAft>
              <a:defRPr sz="1200">
                <a:solidFill>
                  <a:srgbClr val="0F5494"/>
                </a:solidFill>
                <a:latin typeface="Verdana" panose="020B0604030504040204" pitchFamily="34" charset="0"/>
              </a:defRPr>
            </a:lvl9pPr>
          </a:lstStyle>
          <a:p>
            <a:pPr defTabSz="930219" fontAlgn="base">
              <a:spcBef>
                <a:spcPct val="0"/>
              </a:spcBef>
              <a:spcAft>
                <a:spcPct val="0"/>
              </a:spcAft>
              <a:defRPr/>
            </a:pPr>
            <a:fld id="{5CA96F39-C65D-4205-A256-3465BC19966B}" type="slidenum">
              <a:rPr lang="en-GB" altLang="en-US">
                <a:solidFill>
                  <a:srgbClr val="000000"/>
                </a:solidFill>
                <a:latin typeface="Arial" panose="020B0604020202020204" pitchFamily="34" charset="0"/>
              </a:rPr>
              <a:pPr defTabSz="930219" fontAlgn="base">
                <a:spcBef>
                  <a:spcPct val="0"/>
                </a:spcBef>
                <a:spcAft>
                  <a:spcPct val="0"/>
                </a:spcAft>
                <a:defRPr/>
              </a:pPr>
              <a:t>18</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824927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NEAR</a:t>
            </a:r>
            <a:endParaRPr lang="en-GB" dirty="0"/>
          </a:p>
        </p:txBody>
      </p:sp>
      <p:sp>
        <p:nvSpPr>
          <p:cNvPr id="4" name="Slide Number Placeholder 3"/>
          <p:cNvSpPr>
            <a:spLocks noGrp="1"/>
          </p:cNvSpPr>
          <p:nvPr>
            <p:ph type="sldNum" sz="quarter" idx="10"/>
          </p:nvPr>
        </p:nvSpPr>
        <p:spPr/>
        <p:txBody>
          <a:bodyPr/>
          <a:lstStyle/>
          <a:p>
            <a:pPr defTabSz="930219" fontAlgn="base">
              <a:spcBef>
                <a:spcPct val="0"/>
              </a:spcBef>
              <a:spcAft>
                <a:spcPct val="0"/>
              </a:spcAft>
              <a:defRPr/>
            </a:pPr>
            <a:fld id="{36441B25-C4D1-47DB-817D-B9C4FC5392FB}" type="slidenum">
              <a:rPr lang="en-GB">
                <a:solidFill>
                  <a:srgbClr val="000000"/>
                </a:solidFill>
                <a:latin typeface="Arial" charset="0"/>
              </a:rPr>
              <a:pPr defTabSz="930219" fontAlgn="base">
                <a:spcBef>
                  <a:spcPct val="0"/>
                </a:spcBef>
                <a:spcAft>
                  <a:spcPct val="0"/>
                </a:spcAft>
                <a:defRPr/>
              </a:pPr>
              <a:t>2</a:t>
            </a:fld>
            <a:endParaRPr lang="en-GB">
              <a:solidFill>
                <a:srgbClr val="000000"/>
              </a:solidFill>
              <a:latin typeface="Arial" charset="0"/>
            </a:endParaRPr>
          </a:p>
        </p:txBody>
      </p:sp>
    </p:spTree>
    <p:extLst>
      <p:ext uri="{BB962C8B-B14F-4D97-AF65-F5344CB8AC3E}">
        <p14:creationId xmlns:p14="http://schemas.microsoft.com/office/powerpoint/2010/main" val="3954353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NEAR</a:t>
            </a:r>
          </a:p>
          <a:p>
            <a:endParaRPr lang="en-I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First part</a:t>
            </a:r>
            <a:r>
              <a:rPr lang="en-GB" sz="1200" kern="1200" dirty="0" smtClean="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smtClean="0">
                <a:solidFill>
                  <a:schemeClr val="tx1"/>
                </a:solidFill>
                <a:effectLst/>
                <a:latin typeface="+mn-lt"/>
                <a:ea typeface="+mn-ea"/>
                <a:cs typeface="+mn-cs"/>
              </a:rPr>
              <a:t>To discuss replacement and incorporate updates on the </a:t>
            </a:r>
            <a:r>
              <a:rPr lang="en-GB" sz="1200" i="1" kern="1200" dirty="0" smtClean="0">
                <a:solidFill>
                  <a:schemeClr val="tx1"/>
                </a:solidFill>
                <a:effectLst/>
                <a:latin typeface="+mn-lt"/>
                <a:ea typeface="+mn-ea"/>
                <a:cs typeface="+mn-cs"/>
              </a:rPr>
              <a:t>annex IV of the Joint Programming Guidance. </a:t>
            </a:r>
          </a:p>
          <a:p>
            <a:endParaRPr lang="en-IE" dirty="0" smtClean="0"/>
          </a:p>
          <a:p>
            <a:pPr marL="171450" indent="-171450">
              <a:buFont typeface="Arial" panose="020B0604020202020204" pitchFamily="34" charset="0"/>
              <a:buChar char="•"/>
            </a:pPr>
            <a:r>
              <a:rPr lang="en-IE" dirty="0" smtClean="0"/>
              <a:t>Annex</a:t>
            </a:r>
            <a:r>
              <a:rPr lang="en-IE" baseline="0" dirty="0" smtClean="0"/>
              <a:t> 6 of the guidance was drafted with information dating from 2016, and was slightly updated in 2017. It needs refreshment, therefore MS invited to send discuss changes.</a:t>
            </a:r>
          </a:p>
          <a:p>
            <a:pPr marL="171450" indent="-171450">
              <a:buFont typeface="Arial" panose="020B0604020202020204" pitchFamily="34" charset="0"/>
              <a:buChar char="•"/>
            </a:pPr>
            <a:r>
              <a:rPr lang="en-IE" dirty="0" smtClean="0"/>
              <a:t>Portugal has sent an update on its</a:t>
            </a:r>
            <a:r>
              <a:rPr lang="en-IE" baseline="0" dirty="0" smtClean="0"/>
              <a:t> priority countries (added </a:t>
            </a:r>
            <a:r>
              <a:rPr lang="en-GB" sz="1200" b="1" kern="1200" dirty="0" err="1" smtClean="0">
                <a:solidFill>
                  <a:schemeClr val="tx1"/>
                </a:solidFill>
                <a:effectLst/>
                <a:latin typeface="+mn-lt"/>
                <a:ea typeface="+mn-ea"/>
                <a:cs typeface="+mn-cs"/>
              </a:rPr>
              <a:t>Guiné</a:t>
            </a:r>
            <a:r>
              <a:rPr lang="en-GB" sz="1200" b="1" kern="1200" dirty="0" smtClean="0">
                <a:solidFill>
                  <a:schemeClr val="tx1"/>
                </a:solidFill>
                <a:effectLst/>
                <a:latin typeface="+mn-lt"/>
                <a:ea typeface="+mn-ea"/>
                <a:cs typeface="+mn-cs"/>
              </a:rPr>
              <a:t>-Bissau,</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São Tomé e Príncipe)</a:t>
            </a:r>
            <a:endParaRPr lang="en-GB" dirty="0"/>
          </a:p>
        </p:txBody>
      </p:sp>
      <p:sp>
        <p:nvSpPr>
          <p:cNvPr id="4" name="Slide Number Placeholder 3"/>
          <p:cNvSpPr>
            <a:spLocks noGrp="1"/>
          </p:cNvSpPr>
          <p:nvPr>
            <p:ph type="sldNum" sz="quarter" idx="10"/>
          </p:nvPr>
        </p:nvSpPr>
        <p:spPr/>
        <p:txBody>
          <a:bodyPr/>
          <a:lstStyle/>
          <a:p>
            <a:pPr defTabSz="930219" fontAlgn="base">
              <a:spcBef>
                <a:spcPct val="0"/>
              </a:spcBef>
              <a:spcAft>
                <a:spcPct val="0"/>
              </a:spcAft>
              <a:defRPr/>
            </a:pPr>
            <a:fld id="{36441B25-C4D1-47DB-817D-B9C4FC5392FB}" type="slidenum">
              <a:rPr lang="en-GB">
                <a:solidFill>
                  <a:srgbClr val="000000"/>
                </a:solidFill>
                <a:latin typeface="Arial" charset="0"/>
              </a:rPr>
              <a:pPr defTabSz="930219" fontAlgn="base">
                <a:spcBef>
                  <a:spcPct val="0"/>
                </a:spcBef>
                <a:spcAft>
                  <a:spcPct val="0"/>
                </a:spcAft>
                <a:defRPr/>
              </a:pPr>
              <a:t>3</a:t>
            </a:fld>
            <a:endParaRPr lang="en-GB">
              <a:solidFill>
                <a:srgbClr val="000000"/>
              </a:solidFill>
              <a:latin typeface="Arial" charset="0"/>
            </a:endParaRPr>
          </a:p>
        </p:txBody>
      </p:sp>
    </p:spTree>
    <p:extLst>
      <p:ext uri="{BB962C8B-B14F-4D97-AF65-F5344CB8AC3E}">
        <p14:creationId xmlns:p14="http://schemas.microsoft.com/office/powerpoint/2010/main" val="1947663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p:sp>
      <p:sp>
        <p:nvSpPr>
          <p:cNvPr id="70659" name="Notes Placeholder 2"/>
          <p:cNvSpPr>
            <a:spLocks noGrp="1" noChangeArrowheads="1"/>
          </p:cNvSpPr>
          <p:nvPr>
            <p:ph type="body" idx="1"/>
          </p:nvPr>
        </p:nvSpPr>
        <p:spPr>
          <a:noFill/>
        </p:spPr>
        <p:txBody>
          <a:bodyPr/>
          <a:lstStyle/>
          <a:p>
            <a:pPr defTabSz="930219">
              <a:defRPr/>
            </a:pPr>
            <a:r>
              <a:rPr lang="en-IE" dirty="0" smtClean="0"/>
              <a:t>NEAR</a:t>
            </a:r>
          </a:p>
          <a:p>
            <a:pPr defTabSz="930219">
              <a:defRPr/>
            </a:pPr>
            <a:endParaRPr lang="en-GB"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smtClean="0">
                <a:solidFill>
                  <a:schemeClr val="tx1"/>
                </a:solidFill>
                <a:effectLst/>
                <a:latin typeface="+mn-lt"/>
                <a:ea typeface="+mn-ea"/>
                <a:cs typeface="+mn-cs"/>
              </a:rPr>
              <a:t>Annex VI presents detailed information of where MS stand with regard to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a:t>
            </a:r>
            <a:r>
              <a:rPr lang="en-GB" sz="1200" kern="1200" dirty="0" smtClean="0">
                <a:solidFill>
                  <a:schemeClr val="tx1"/>
                </a:solidFill>
                <a:effectLst/>
                <a:latin typeface="+mn-lt"/>
                <a:ea typeface="+mn-ea"/>
                <a:cs typeface="+mn-cs"/>
              </a:rPr>
              <a:t>) possibility of replacing programming documents with joint ones,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kern="1200" dirty="0" smtClean="0">
                <a:solidFill>
                  <a:schemeClr val="tx1"/>
                </a:solidFill>
                <a:effectLst/>
                <a:latin typeface="+mn-lt"/>
                <a:ea typeface="+mn-ea"/>
                <a:cs typeface="+mn-cs"/>
              </a:rPr>
              <a:t>	(ii) consultations carried out for programming,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kern="1200" dirty="0" smtClean="0">
                <a:solidFill>
                  <a:schemeClr val="tx1"/>
                </a:solidFill>
                <a:effectLst/>
                <a:latin typeface="+mn-lt"/>
                <a:ea typeface="+mn-ea"/>
                <a:cs typeface="+mn-cs"/>
              </a:rPr>
              <a:t>	(iii) minimum requirements in a JP document, with or without replacement,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kern="1200" dirty="0" smtClean="0">
                <a:solidFill>
                  <a:schemeClr val="tx1"/>
                </a:solidFill>
                <a:effectLst/>
                <a:latin typeface="+mn-lt"/>
                <a:ea typeface="+mn-ea"/>
                <a:cs typeface="+mn-cs"/>
              </a:rPr>
              <a:t>	(iv) and information</a:t>
            </a:r>
            <a:r>
              <a:rPr lang="en-GB" sz="1200" kern="1200" baseline="0" dirty="0" smtClean="0">
                <a:solidFill>
                  <a:schemeClr val="tx1"/>
                </a:solidFill>
                <a:effectLst/>
                <a:latin typeface="+mn-lt"/>
                <a:ea typeface="+mn-ea"/>
                <a:cs typeface="+mn-cs"/>
              </a:rPr>
              <a:t> on MS</a:t>
            </a:r>
            <a:r>
              <a:rPr lang="en-GB" sz="1200" kern="1200" dirty="0" smtClean="0">
                <a:solidFill>
                  <a:schemeClr val="tx1"/>
                </a:solidFill>
                <a:effectLst/>
                <a:latin typeface="+mn-lt"/>
                <a:ea typeface="+mn-ea"/>
                <a:cs typeface="+mn-cs"/>
              </a:rPr>
              <a:t> legal status of programming documents</a:t>
            </a:r>
          </a:p>
          <a:p>
            <a:endParaRPr lang="en-GB" altLang="en-US" dirty="0" smtClean="0"/>
          </a:p>
        </p:txBody>
      </p:sp>
      <p:sp>
        <p:nvSpPr>
          <p:cNvPr id="70660"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52573" indent="-289402">
              <a:defRPr sz="1200">
                <a:solidFill>
                  <a:srgbClr val="0F5494"/>
                </a:solidFill>
                <a:latin typeface="Verdana" panose="020B0604030504040204" pitchFamily="34" charset="0"/>
              </a:defRPr>
            </a:lvl2pPr>
            <a:lvl3pPr marL="1157606" indent="-231263">
              <a:defRPr sz="1200">
                <a:solidFill>
                  <a:srgbClr val="0F5494"/>
                </a:solidFill>
                <a:latin typeface="Verdana" panose="020B0604030504040204" pitchFamily="34" charset="0"/>
              </a:defRPr>
            </a:lvl3pPr>
            <a:lvl4pPr marL="1620132" indent="-231263">
              <a:defRPr sz="1200">
                <a:solidFill>
                  <a:srgbClr val="0F5494"/>
                </a:solidFill>
                <a:latin typeface="Verdana" panose="020B0604030504040204" pitchFamily="34" charset="0"/>
              </a:defRPr>
            </a:lvl4pPr>
            <a:lvl5pPr marL="2083303" indent="-231263">
              <a:defRPr sz="1200">
                <a:solidFill>
                  <a:srgbClr val="0F5494"/>
                </a:solidFill>
                <a:latin typeface="Verdana" panose="020B0604030504040204" pitchFamily="34" charset="0"/>
              </a:defRPr>
            </a:lvl5pPr>
            <a:lvl6pPr marL="2545829" indent="-231263" eaLnBrk="0" fontAlgn="base" hangingPunct="0">
              <a:spcBef>
                <a:spcPct val="0"/>
              </a:spcBef>
              <a:spcAft>
                <a:spcPct val="0"/>
              </a:spcAft>
              <a:defRPr sz="1200">
                <a:solidFill>
                  <a:srgbClr val="0F5494"/>
                </a:solidFill>
                <a:latin typeface="Verdana" panose="020B0604030504040204" pitchFamily="34" charset="0"/>
              </a:defRPr>
            </a:lvl6pPr>
            <a:lvl7pPr marL="3009000" indent="-231263" eaLnBrk="0" fontAlgn="base" hangingPunct="0">
              <a:spcBef>
                <a:spcPct val="0"/>
              </a:spcBef>
              <a:spcAft>
                <a:spcPct val="0"/>
              </a:spcAft>
              <a:defRPr sz="1200">
                <a:solidFill>
                  <a:srgbClr val="0F5494"/>
                </a:solidFill>
                <a:latin typeface="Verdana" panose="020B0604030504040204" pitchFamily="34" charset="0"/>
              </a:defRPr>
            </a:lvl7pPr>
            <a:lvl8pPr marL="3472172" indent="-231263" eaLnBrk="0" fontAlgn="base" hangingPunct="0">
              <a:spcBef>
                <a:spcPct val="0"/>
              </a:spcBef>
              <a:spcAft>
                <a:spcPct val="0"/>
              </a:spcAft>
              <a:defRPr sz="1200">
                <a:solidFill>
                  <a:srgbClr val="0F5494"/>
                </a:solidFill>
                <a:latin typeface="Verdana" panose="020B0604030504040204" pitchFamily="34" charset="0"/>
              </a:defRPr>
            </a:lvl8pPr>
            <a:lvl9pPr marL="3934698" indent="-231263" eaLnBrk="0" fontAlgn="base" hangingPunct="0">
              <a:spcBef>
                <a:spcPct val="0"/>
              </a:spcBef>
              <a:spcAft>
                <a:spcPct val="0"/>
              </a:spcAft>
              <a:defRPr sz="1200">
                <a:solidFill>
                  <a:srgbClr val="0F5494"/>
                </a:solidFill>
                <a:latin typeface="Verdana" panose="020B0604030504040204" pitchFamily="34" charset="0"/>
              </a:defRPr>
            </a:lvl9pPr>
          </a:lstStyle>
          <a:p>
            <a:pPr defTabSz="930219" fontAlgn="base">
              <a:spcBef>
                <a:spcPct val="0"/>
              </a:spcBef>
              <a:spcAft>
                <a:spcPct val="0"/>
              </a:spcAft>
              <a:defRPr/>
            </a:pPr>
            <a:fld id="{5CA96F39-C65D-4205-A256-3465BC19966B}" type="slidenum">
              <a:rPr lang="en-GB" altLang="en-US">
                <a:solidFill>
                  <a:srgbClr val="000000"/>
                </a:solidFill>
                <a:latin typeface="Arial" panose="020B0604020202020204" pitchFamily="34" charset="0"/>
              </a:rPr>
              <a:pPr defTabSz="930219" fontAlgn="base">
                <a:spcBef>
                  <a:spcPct val="0"/>
                </a:spcBef>
                <a:spcAft>
                  <a:spcPct val="0"/>
                </a:spcAft>
                <a:defRPr/>
              </a:pPr>
              <a:t>4</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782947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p:sp>
      <p:sp>
        <p:nvSpPr>
          <p:cNvPr id="70659" name="Notes Placeholder 2"/>
          <p:cNvSpPr>
            <a:spLocks noGrp="1" noChangeArrowheads="1"/>
          </p:cNvSpPr>
          <p:nvPr>
            <p:ph type="body" idx="1"/>
          </p:nvPr>
        </p:nvSpPr>
        <p:spPr>
          <a:noFill/>
        </p:spPr>
        <p:txBody>
          <a:bodyPr/>
          <a:lstStyle/>
          <a:p>
            <a:pPr defTabSz="930219">
              <a:defRPr/>
            </a:pPr>
            <a:r>
              <a:rPr lang="en-IE" dirty="0" smtClean="0"/>
              <a:t>NEAR</a:t>
            </a:r>
          </a:p>
          <a:p>
            <a:pPr defTabSz="930219">
              <a:defRPr/>
            </a:pPr>
            <a:endParaRPr lang="en-IE" dirty="0" smtClean="0"/>
          </a:p>
          <a:p>
            <a:pPr defTabSz="930219">
              <a:defRPr/>
            </a:pPr>
            <a:endParaRPr lang="en-IE" dirty="0" smtClean="0"/>
          </a:p>
          <a:p>
            <a:pPr defTabSz="930219">
              <a:defRPr/>
            </a:pPr>
            <a:r>
              <a:rPr lang="en-IE" dirty="0" smtClean="0"/>
              <a:t>On the first question</a:t>
            </a:r>
          </a:p>
          <a:p>
            <a:pPr marL="171450" indent="-171450" rtl="0" eaLnBrk="1" fontAlgn="t" latinLnBrk="0" hangingPunct="1">
              <a:buFont typeface="Arial" panose="020B0604020202020204" pitchFamily="34" charset="0"/>
              <a:buChar char="•"/>
            </a:pPr>
            <a:r>
              <a:rPr lang="en-GB" sz="1200" b="1" i="0" u="none" strike="noStrike" kern="1200" dirty="0" smtClean="0">
                <a:solidFill>
                  <a:schemeClr val="tx1"/>
                </a:solidFill>
                <a:effectLst/>
                <a:latin typeface="+mn-lt"/>
                <a:ea typeface="+mn-ea"/>
                <a:cs typeface="+mn-cs"/>
              </a:rPr>
              <a:t>No, replacement not possible (for the time being) – 18 MS</a:t>
            </a:r>
            <a:endParaRPr lang="en-GB"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GB" sz="1200" b="1" i="0" u="none" strike="noStrike" kern="1200" dirty="0" smtClean="0">
                <a:solidFill>
                  <a:schemeClr val="tx1"/>
                </a:solidFill>
                <a:effectLst/>
                <a:latin typeface="+mn-lt"/>
                <a:ea typeface="+mn-ea"/>
                <a:cs typeface="+mn-cs"/>
              </a:rPr>
              <a:t>Yes, replacement possible – 6 MS</a:t>
            </a:r>
            <a:endParaRPr lang="en-GB"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GB" sz="1200" b="1" i="0" u="none" strike="noStrike" kern="1200" dirty="0" smtClean="0">
                <a:solidFill>
                  <a:schemeClr val="tx1"/>
                </a:solidFill>
                <a:effectLst/>
                <a:latin typeface="+mn-lt"/>
                <a:ea typeface="+mn-ea"/>
                <a:cs typeface="+mn-cs"/>
              </a:rPr>
              <a:t>No information received – 3 MS</a:t>
            </a:r>
            <a:endParaRPr lang="en-GB"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GB" sz="1200" b="1" i="0" u="none" strike="noStrike" kern="1200" dirty="0" smtClean="0">
                <a:solidFill>
                  <a:schemeClr val="tx1"/>
                </a:solidFill>
                <a:effectLst/>
                <a:latin typeface="+mn-lt"/>
                <a:ea typeface="+mn-ea"/>
                <a:cs typeface="+mn-cs"/>
              </a:rPr>
              <a:t>JP documents will help the country to identify its own priorities – 1 MS</a:t>
            </a:r>
            <a:endParaRPr lang="en-GB" sz="1200" b="0" i="0" u="none" strike="noStrike" kern="1200" dirty="0" smtClean="0">
              <a:solidFill>
                <a:schemeClr val="tx1"/>
              </a:solidFill>
              <a:effectLst/>
              <a:latin typeface="+mn-lt"/>
              <a:ea typeface="+mn-ea"/>
              <a:cs typeface="+mn-cs"/>
            </a:endParaRPr>
          </a:p>
          <a:p>
            <a:pPr defTabSz="930219">
              <a:defRPr/>
            </a:pPr>
            <a:endParaRPr lang="en-IE" dirty="0" smtClean="0"/>
          </a:p>
          <a:p>
            <a:pPr defTabSz="930219">
              <a:defRPr/>
            </a:pPr>
            <a:r>
              <a:rPr lang="en-IE" dirty="0" smtClean="0">
                <a:sym typeface="Wingdings" panose="05000000000000000000" pitchFamily="2" charset="2"/>
              </a:rPr>
              <a:t> In some cases this information</a:t>
            </a:r>
            <a:r>
              <a:rPr lang="en-IE" baseline="0" dirty="0" smtClean="0">
                <a:sym typeface="Wingdings" panose="05000000000000000000" pitchFamily="2" charset="2"/>
              </a:rPr>
              <a:t> is contradictory and possibly update will be needed, as some countries keep programming documents in the form of programming have informed us that they have individual relations with partner countries </a:t>
            </a:r>
            <a:endParaRPr lang="en-GB" dirty="0" smtClean="0"/>
          </a:p>
        </p:txBody>
      </p:sp>
      <p:sp>
        <p:nvSpPr>
          <p:cNvPr id="70660"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52573" indent="-289402">
              <a:defRPr sz="1200">
                <a:solidFill>
                  <a:srgbClr val="0F5494"/>
                </a:solidFill>
                <a:latin typeface="Verdana" panose="020B0604030504040204" pitchFamily="34" charset="0"/>
              </a:defRPr>
            </a:lvl2pPr>
            <a:lvl3pPr marL="1157606" indent="-231263">
              <a:defRPr sz="1200">
                <a:solidFill>
                  <a:srgbClr val="0F5494"/>
                </a:solidFill>
                <a:latin typeface="Verdana" panose="020B0604030504040204" pitchFamily="34" charset="0"/>
              </a:defRPr>
            </a:lvl3pPr>
            <a:lvl4pPr marL="1620132" indent="-231263">
              <a:defRPr sz="1200">
                <a:solidFill>
                  <a:srgbClr val="0F5494"/>
                </a:solidFill>
                <a:latin typeface="Verdana" panose="020B0604030504040204" pitchFamily="34" charset="0"/>
              </a:defRPr>
            </a:lvl4pPr>
            <a:lvl5pPr marL="2083303" indent="-231263">
              <a:defRPr sz="1200">
                <a:solidFill>
                  <a:srgbClr val="0F5494"/>
                </a:solidFill>
                <a:latin typeface="Verdana" panose="020B0604030504040204" pitchFamily="34" charset="0"/>
              </a:defRPr>
            </a:lvl5pPr>
            <a:lvl6pPr marL="2545829" indent="-231263" eaLnBrk="0" fontAlgn="base" hangingPunct="0">
              <a:spcBef>
                <a:spcPct val="0"/>
              </a:spcBef>
              <a:spcAft>
                <a:spcPct val="0"/>
              </a:spcAft>
              <a:defRPr sz="1200">
                <a:solidFill>
                  <a:srgbClr val="0F5494"/>
                </a:solidFill>
                <a:latin typeface="Verdana" panose="020B0604030504040204" pitchFamily="34" charset="0"/>
              </a:defRPr>
            </a:lvl6pPr>
            <a:lvl7pPr marL="3009000" indent="-231263" eaLnBrk="0" fontAlgn="base" hangingPunct="0">
              <a:spcBef>
                <a:spcPct val="0"/>
              </a:spcBef>
              <a:spcAft>
                <a:spcPct val="0"/>
              </a:spcAft>
              <a:defRPr sz="1200">
                <a:solidFill>
                  <a:srgbClr val="0F5494"/>
                </a:solidFill>
                <a:latin typeface="Verdana" panose="020B0604030504040204" pitchFamily="34" charset="0"/>
              </a:defRPr>
            </a:lvl7pPr>
            <a:lvl8pPr marL="3472172" indent="-231263" eaLnBrk="0" fontAlgn="base" hangingPunct="0">
              <a:spcBef>
                <a:spcPct val="0"/>
              </a:spcBef>
              <a:spcAft>
                <a:spcPct val="0"/>
              </a:spcAft>
              <a:defRPr sz="1200">
                <a:solidFill>
                  <a:srgbClr val="0F5494"/>
                </a:solidFill>
                <a:latin typeface="Verdana" panose="020B0604030504040204" pitchFamily="34" charset="0"/>
              </a:defRPr>
            </a:lvl8pPr>
            <a:lvl9pPr marL="3934698" indent="-231263" eaLnBrk="0" fontAlgn="base" hangingPunct="0">
              <a:spcBef>
                <a:spcPct val="0"/>
              </a:spcBef>
              <a:spcAft>
                <a:spcPct val="0"/>
              </a:spcAft>
              <a:defRPr sz="1200">
                <a:solidFill>
                  <a:srgbClr val="0F5494"/>
                </a:solidFill>
                <a:latin typeface="Verdana" panose="020B0604030504040204" pitchFamily="34" charset="0"/>
              </a:defRPr>
            </a:lvl9pPr>
          </a:lstStyle>
          <a:p>
            <a:pPr defTabSz="930219" fontAlgn="base">
              <a:spcBef>
                <a:spcPct val="0"/>
              </a:spcBef>
              <a:spcAft>
                <a:spcPct val="0"/>
              </a:spcAft>
              <a:defRPr/>
            </a:pPr>
            <a:fld id="{5CA96F39-C65D-4205-A256-3465BC19966B}" type="slidenum">
              <a:rPr lang="en-GB" altLang="en-US">
                <a:solidFill>
                  <a:srgbClr val="000000"/>
                </a:solidFill>
                <a:latin typeface="Arial" panose="020B0604020202020204" pitchFamily="34" charset="0"/>
              </a:rPr>
              <a:pPr defTabSz="930219" fontAlgn="base">
                <a:spcBef>
                  <a:spcPct val="0"/>
                </a:spcBef>
                <a:spcAft>
                  <a:spcPct val="0"/>
                </a:spcAft>
                <a:defRPr/>
              </a:pPr>
              <a:t>5</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35000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p:sp>
      <p:sp>
        <p:nvSpPr>
          <p:cNvPr id="70659" name="Notes Placeholder 2"/>
          <p:cNvSpPr>
            <a:spLocks noGrp="1" noChangeArrowheads="1"/>
          </p:cNvSpPr>
          <p:nvPr>
            <p:ph type="body" idx="1"/>
          </p:nvPr>
        </p:nvSpPr>
        <p:spPr>
          <a:noFill/>
        </p:spPr>
        <p:txBody>
          <a:bodyPr/>
          <a:lstStyle/>
          <a:p>
            <a:pPr defTabSz="930219">
              <a:defRPr/>
            </a:pPr>
            <a:r>
              <a:rPr lang="en-IE" dirty="0" smtClean="0"/>
              <a:t>NEAR</a:t>
            </a:r>
            <a:endParaRPr lang="en-GB" dirty="0" smtClean="0"/>
          </a:p>
          <a:p>
            <a:pPr lvl="0"/>
            <a:endParaRPr lang="en-GB" dirty="0"/>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Joint programming documents may increase in the coming period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single vision, approach and eventually document will make our collective commitment and presence more visible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Avoid country-based staff having to invest in multiple programming processes wherever possible.</a:t>
            </a:r>
          </a:p>
          <a:p>
            <a:pPr marL="171450" lvl="0" indent="-171450">
              <a:buFont typeface="Arial" panose="020B0604020202020204" pitchFamily="34" charset="0"/>
              <a:buChar char="•"/>
            </a:pPr>
            <a:endParaRPr lang="en-GB" sz="1200" b="0" kern="1200" dirty="0" smtClean="0">
              <a:solidFill>
                <a:schemeClr val="tx1"/>
              </a:solidFill>
              <a:effectLst/>
              <a:latin typeface="+mn-lt"/>
              <a:ea typeface="+mn-ea"/>
              <a:cs typeface="+mn-cs"/>
            </a:endParaRPr>
          </a:p>
          <a:p>
            <a:pPr marL="0" lvl="0" indent="0">
              <a:buFont typeface="Arial" panose="020B0604020202020204" pitchFamily="34" charset="0"/>
              <a:buNone/>
            </a:pPr>
            <a:r>
              <a:rPr lang="en-GB" b="0" dirty="0" smtClean="0"/>
              <a:t>For </a:t>
            </a:r>
            <a:r>
              <a:rPr lang="en-GB" b="0" dirty="0"/>
              <a:t>example, we are very encouraged by Sweden’s statement that when the EU replaces its bilateral programming document with a Joint Programming Document Sweden will consider undertaking replacement</a:t>
            </a:r>
            <a:r>
              <a:rPr lang="en-GB" b="0" dirty="0" smtClean="0"/>
              <a:t>.</a:t>
            </a:r>
          </a:p>
          <a:p>
            <a:endParaRPr lang="en-IE" dirty="0" smtClean="0"/>
          </a:p>
          <a:p>
            <a:pPr marL="171450" indent="-171450">
              <a:buFont typeface="Arial" panose="020B0604020202020204" pitchFamily="34" charset="0"/>
              <a:buChar char="•"/>
            </a:pPr>
            <a:r>
              <a:rPr lang="en-GB" sz="1200" b="1" kern="1200" dirty="0" smtClean="0">
                <a:solidFill>
                  <a:schemeClr val="tx1"/>
                </a:solidFill>
                <a:effectLst/>
                <a:latin typeface="+mn-lt"/>
                <a:ea typeface="+mn-ea"/>
                <a:cs typeface="+mn-cs"/>
              </a:rPr>
              <a:t>What do the Council Conclusions (May 2016) say on replacement?</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5. </a:t>
            </a:r>
            <a:r>
              <a:rPr lang="en-GB" sz="1200" u="sng" kern="1200" dirty="0" smtClean="0">
                <a:solidFill>
                  <a:schemeClr val="tx1"/>
                </a:solidFill>
                <a:effectLst/>
                <a:latin typeface="+mn-lt"/>
                <a:ea typeface="+mn-ea"/>
                <a:cs typeface="+mn-cs"/>
              </a:rPr>
              <a:t>Joint Programming should be promoted and strengthened</a:t>
            </a:r>
            <a:r>
              <a:rPr lang="en-GB" sz="1200" kern="1200" dirty="0" smtClean="0">
                <a:solidFill>
                  <a:schemeClr val="tx1"/>
                </a:solidFill>
                <a:effectLst/>
                <a:latin typeface="+mn-lt"/>
                <a:ea typeface="+mn-ea"/>
                <a:cs typeface="+mn-cs"/>
              </a:rPr>
              <a:t>, while being kept voluntary, flexible, inclusive, and tailored to the country context, </a:t>
            </a:r>
            <a:r>
              <a:rPr lang="en-GB" sz="1200" u="sng" kern="1200" dirty="0" smtClean="0">
                <a:solidFill>
                  <a:schemeClr val="tx1"/>
                </a:solidFill>
                <a:effectLst/>
                <a:latin typeface="+mn-lt"/>
                <a:ea typeface="+mn-ea"/>
                <a:cs typeface="+mn-cs"/>
              </a:rPr>
              <a:t>and allow for the replacement of EU and Member States Programming documents with EU Joint Programming documents</a:t>
            </a:r>
            <a:r>
              <a:rPr lang="en-GB" sz="1200" kern="1200" dirty="0" smtClean="0">
                <a:solidFill>
                  <a:schemeClr val="tx1"/>
                </a:solidFill>
                <a:effectLst/>
                <a:latin typeface="+mn-lt"/>
                <a:ea typeface="+mn-ea"/>
                <a:cs typeface="+mn-cs"/>
              </a:rPr>
              <a:t>. In countries where Joint Programming has yet to start, the Council calls on the Commission services and the EEAS to assess the potential with Member States missions for Joint Programming and for developing a roadmap. Partner country engagement, appropriation and ownership are essential for this process. Joint Programming should be led by the partner country’s development strategy. </a:t>
            </a:r>
          </a:p>
          <a:p>
            <a:endParaRPr lang="en-GB" dirty="0"/>
          </a:p>
          <a:p>
            <a:endParaRPr lang="en-GB" altLang="en-US" dirty="0" smtClean="0"/>
          </a:p>
        </p:txBody>
      </p:sp>
      <p:sp>
        <p:nvSpPr>
          <p:cNvPr id="70660"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52573" indent="-289402">
              <a:defRPr sz="1200">
                <a:solidFill>
                  <a:srgbClr val="0F5494"/>
                </a:solidFill>
                <a:latin typeface="Verdana" panose="020B0604030504040204" pitchFamily="34" charset="0"/>
              </a:defRPr>
            </a:lvl2pPr>
            <a:lvl3pPr marL="1157606" indent="-231263">
              <a:defRPr sz="1200">
                <a:solidFill>
                  <a:srgbClr val="0F5494"/>
                </a:solidFill>
                <a:latin typeface="Verdana" panose="020B0604030504040204" pitchFamily="34" charset="0"/>
              </a:defRPr>
            </a:lvl3pPr>
            <a:lvl4pPr marL="1620132" indent="-231263">
              <a:defRPr sz="1200">
                <a:solidFill>
                  <a:srgbClr val="0F5494"/>
                </a:solidFill>
                <a:latin typeface="Verdana" panose="020B0604030504040204" pitchFamily="34" charset="0"/>
              </a:defRPr>
            </a:lvl4pPr>
            <a:lvl5pPr marL="2083303" indent="-231263">
              <a:defRPr sz="1200">
                <a:solidFill>
                  <a:srgbClr val="0F5494"/>
                </a:solidFill>
                <a:latin typeface="Verdana" panose="020B0604030504040204" pitchFamily="34" charset="0"/>
              </a:defRPr>
            </a:lvl5pPr>
            <a:lvl6pPr marL="2545829" indent="-231263" eaLnBrk="0" fontAlgn="base" hangingPunct="0">
              <a:spcBef>
                <a:spcPct val="0"/>
              </a:spcBef>
              <a:spcAft>
                <a:spcPct val="0"/>
              </a:spcAft>
              <a:defRPr sz="1200">
                <a:solidFill>
                  <a:srgbClr val="0F5494"/>
                </a:solidFill>
                <a:latin typeface="Verdana" panose="020B0604030504040204" pitchFamily="34" charset="0"/>
              </a:defRPr>
            </a:lvl6pPr>
            <a:lvl7pPr marL="3009000" indent="-231263" eaLnBrk="0" fontAlgn="base" hangingPunct="0">
              <a:spcBef>
                <a:spcPct val="0"/>
              </a:spcBef>
              <a:spcAft>
                <a:spcPct val="0"/>
              </a:spcAft>
              <a:defRPr sz="1200">
                <a:solidFill>
                  <a:srgbClr val="0F5494"/>
                </a:solidFill>
                <a:latin typeface="Verdana" panose="020B0604030504040204" pitchFamily="34" charset="0"/>
              </a:defRPr>
            </a:lvl7pPr>
            <a:lvl8pPr marL="3472172" indent="-231263" eaLnBrk="0" fontAlgn="base" hangingPunct="0">
              <a:spcBef>
                <a:spcPct val="0"/>
              </a:spcBef>
              <a:spcAft>
                <a:spcPct val="0"/>
              </a:spcAft>
              <a:defRPr sz="1200">
                <a:solidFill>
                  <a:srgbClr val="0F5494"/>
                </a:solidFill>
                <a:latin typeface="Verdana" panose="020B0604030504040204" pitchFamily="34" charset="0"/>
              </a:defRPr>
            </a:lvl8pPr>
            <a:lvl9pPr marL="3934698" indent="-231263" eaLnBrk="0" fontAlgn="base" hangingPunct="0">
              <a:spcBef>
                <a:spcPct val="0"/>
              </a:spcBef>
              <a:spcAft>
                <a:spcPct val="0"/>
              </a:spcAft>
              <a:defRPr sz="1200">
                <a:solidFill>
                  <a:srgbClr val="0F5494"/>
                </a:solidFill>
                <a:latin typeface="Verdana" panose="020B0604030504040204" pitchFamily="34" charset="0"/>
              </a:defRPr>
            </a:lvl9pPr>
          </a:lstStyle>
          <a:p>
            <a:pPr defTabSz="930219" fontAlgn="base">
              <a:spcBef>
                <a:spcPct val="0"/>
              </a:spcBef>
              <a:spcAft>
                <a:spcPct val="0"/>
              </a:spcAft>
              <a:defRPr/>
            </a:pPr>
            <a:fld id="{5CA96F39-C65D-4205-A256-3465BC19966B}" type="slidenum">
              <a:rPr lang="en-GB" altLang="en-US">
                <a:solidFill>
                  <a:srgbClr val="000000"/>
                </a:solidFill>
                <a:latin typeface="Arial" panose="020B0604020202020204" pitchFamily="34" charset="0"/>
              </a:rPr>
              <a:pPr defTabSz="930219" fontAlgn="base">
                <a:spcBef>
                  <a:spcPct val="0"/>
                </a:spcBef>
                <a:spcAft>
                  <a:spcPct val="0"/>
                </a:spcAft>
                <a:defRPr/>
              </a:pPr>
              <a:t>6</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78770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p:sp>
      <p:sp>
        <p:nvSpPr>
          <p:cNvPr id="70659" name="Notes Placeholder 2"/>
          <p:cNvSpPr>
            <a:spLocks noGrp="1" noChangeArrowheads="1"/>
          </p:cNvSpPr>
          <p:nvPr>
            <p:ph type="body" idx="1"/>
          </p:nvPr>
        </p:nvSpPr>
        <p:spPr>
          <a:noFill/>
        </p:spPr>
        <p:txBody>
          <a:bodyPr/>
          <a:lstStyle/>
          <a:p>
            <a:pPr defTabSz="930219">
              <a:defRPr/>
            </a:pPr>
            <a:r>
              <a:rPr lang="en-IE" dirty="0" smtClean="0"/>
              <a:t>NEAR</a:t>
            </a:r>
            <a:endParaRPr lang="en-GB" dirty="0" smtClean="0"/>
          </a:p>
          <a:p>
            <a:endParaRPr lang="en-IE" altLang="en-US" dirty="0" smtClean="0"/>
          </a:p>
          <a:p>
            <a:endParaRPr lang="en-IE" altLang="en-US" dirty="0" smtClean="0"/>
          </a:p>
          <a:p>
            <a:r>
              <a:rPr lang="en-IE" altLang="en-US" dirty="0" smtClean="0"/>
              <a:t>Data based on the analysis of the information provided by</a:t>
            </a:r>
            <a:r>
              <a:rPr lang="en-IE" altLang="en-US" baseline="0" dirty="0" smtClean="0"/>
              <a:t> MS in Q2 </a:t>
            </a:r>
            <a:r>
              <a:rPr lang="en-IE" altLang="en-US" dirty="0" smtClean="0"/>
              <a:t>in annex 6 of the JP Guidance. </a:t>
            </a:r>
          </a:p>
          <a:p>
            <a:pPr lvl="2" algn="just">
              <a:lnSpc>
                <a:spcPct val="120000"/>
              </a:lnSpc>
              <a:buFont typeface="Wingdings" panose="05000000000000000000" pitchFamily="2" charset="2"/>
              <a:buChar char="v"/>
            </a:pPr>
            <a:r>
              <a:rPr lang="en-US" altLang="en-US" sz="2800" b="1" u="sng" dirty="0">
                <a:solidFill>
                  <a:prstClr val="black"/>
                </a:solidFill>
              </a:rPr>
              <a:t>Priority Sectors (14 MS)</a:t>
            </a:r>
          </a:p>
          <a:p>
            <a:pPr lvl="2" algn="just">
              <a:lnSpc>
                <a:spcPct val="120000"/>
              </a:lnSpc>
              <a:buFont typeface="Wingdings" panose="05000000000000000000" pitchFamily="2" charset="2"/>
              <a:buChar char="v"/>
            </a:pPr>
            <a:r>
              <a:rPr lang="en-US" altLang="en-US" sz="2800" b="1" u="sng" dirty="0">
                <a:solidFill>
                  <a:prstClr val="black"/>
                </a:solidFill>
              </a:rPr>
              <a:t>Indicative allocations (14 MS)</a:t>
            </a:r>
          </a:p>
          <a:p>
            <a:pPr lvl="2" algn="just">
              <a:lnSpc>
                <a:spcPct val="120000"/>
              </a:lnSpc>
              <a:buFont typeface="Wingdings" panose="05000000000000000000" pitchFamily="2" charset="2"/>
              <a:buChar char="v"/>
            </a:pPr>
            <a:r>
              <a:rPr lang="en-US" altLang="en-US" sz="2800" b="1" u="sng" dirty="0">
                <a:solidFill>
                  <a:prstClr val="black"/>
                </a:solidFill>
              </a:rPr>
              <a:t>Results Monitoring Framework (9 MS</a:t>
            </a:r>
            <a:r>
              <a:rPr lang="en-US" altLang="en-US" sz="2800" b="1" u="sng" dirty="0" smtClean="0">
                <a:solidFill>
                  <a:prstClr val="black"/>
                </a:solidFill>
              </a:rPr>
              <a:t>)</a:t>
            </a:r>
          </a:p>
          <a:p>
            <a:pPr lvl="2" algn="just">
              <a:lnSpc>
                <a:spcPct val="120000"/>
              </a:lnSpc>
              <a:buFont typeface="Wingdings" panose="05000000000000000000" pitchFamily="2" charset="2"/>
              <a:buChar char="v"/>
            </a:pPr>
            <a:endParaRPr lang="en-US" altLang="en-US" sz="2800" b="1" u="sng" dirty="0" smtClean="0">
              <a:solidFill>
                <a:prstClr val="black"/>
              </a:solidFill>
            </a:endParaRPr>
          </a:p>
          <a:p>
            <a:r>
              <a:rPr lang="en-IE" sz="1200" kern="1200" dirty="0" smtClean="0">
                <a:solidFill>
                  <a:schemeClr val="tx1"/>
                </a:solidFill>
                <a:effectLst/>
                <a:latin typeface="+mn-lt"/>
                <a:ea typeface="+mn-ea"/>
                <a:cs typeface="+mn-cs"/>
              </a:rPr>
              <a:t># MS having certain requirements: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Lessons learnt </a:t>
            </a:r>
            <a:r>
              <a:rPr lang="en-GB" sz="1200" b="1" kern="1200" dirty="0" smtClean="0">
                <a:solidFill>
                  <a:schemeClr val="tx1"/>
                </a:solidFill>
                <a:effectLst/>
                <a:latin typeface="+mn-lt"/>
                <a:ea typeface="+mn-ea"/>
                <a:cs typeface="+mn-cs"/>
              </a:rPr>
              <a:t>3</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Theory of Change analysis </a:t>
            </a:r>
            <a:r>
              <a:rPr lang="en-GB" sz="1200" b="1" kern="1200" dirty="0" smtClean="0">
                <a:solidFill>
                  <a:schemeClr val="tx1"/>
                </a:solidFill>
                <a:effectLst/>
                <a:latin typeface="+mn-lt"/>
                <a:ea typeface="+mn-ea"/>
                <a:cs typeface="+mn-cs"/>
              </a:rPr>
              <a:t>3</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Objectives/Common Results Framework for Development Cooperation </a:t>
            </a:r>
            <a:r>
              <a:rPr lang="en-GB" sz="1200" b="1" kern="1200" dirty="0" smtClean="0">
                <a:solidFill>
                  <a:schemeClr val="tx1"/>
                </a:solidFill>
                <a:effectLst/>
                <a:latin typeface="+mn-lt"/>
                <a:ea typeface="+mn-ea"/>
                <a:cs typeface="+mn-cs"/>
              </a:rPr>
              <a:t>6</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Policy priorities alignment (to MS) </a:t>
            </a:r>
            <a:r>
              <a:rPr lang="en-GB" sz="1200" b="1" kern="1200" dirty="0" smtClean="0">
                <a:solidFill>
                  <a:schemeClr val="tx1"/>
                </a:solidFill>
                <a:effectLst/>
                <a:latin typeface="+mn-lt"/>
                <a:ea typeface="+mn-ea"/>
                <a:cs typeface="+mn-cs"/>
              </a:rPr>
              <a:t>4</a:t>
            </a:r>
            <a:endParaRPr lang="en-GB" sz="1200" kern="1200" dirty="0" smtClean="0">
              <a:solidFill>
                <a:schemeClr val="tx1"/>
              </a:solidFill>
              <a:effectLst/>
              <a:latin typeface="+mn-lt"/>
              <a:ea typeface="+mn-ea"/>
              <a:cs typeface="+mn-cs"/>
            </a:endParaRPr>
          </a:p>
          <a:p>
            <a:r>
              <a:rPr lang="en-GB" sz="1600" kern="1200" dirty="0" smtClean="0">
                <a:solidFill>
                  <a:schemeClr val="tx1"/>
                </a:solidFill>
                <a:effectLst/>
                <a:latin typeface="+mn-lt"/>
                <a:ea typeface="+mn-ea"/>
                <a:cs typeface="+mn-cs"/>
              </a:rPr>
              <a:t>Priority </a:t>
            </a:r>
            <a:r>
              <a:rPr lang="en-GB" sz="1200" kern="1200" dirty="0" smtClean="0">
                <a:solidFill>
                  <a:schemeClr val="tx1"/>
                </a:solidFill>
                <a:effectLst/>
                <a:latin typeface="+mn-lt"/>
                <a:ea typeface="+mn-ea"/>
                <a:cs typeface="+mn-cs"/>
              </a:rPr>
              <a:t>sectors defined  </a:t>
            </a:r>
            <a:r>
              <a:rPr lang="en-GB" sz="1200" b="1" kern="1200" dirty="0" smtClean="0">
                <a:solidFill>
                  <a:schemeClr val="tx1"/>
                </a:solidFill>
                <a:effectLst/>
                <a:latin typeface="+mn-lt"/>
                <a:ea typeface="+mn-ea"/>
                <a:cs typeface="+mn-cs"/>
              </a:rPr>
              <a:t>14</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Specific objectives and expected results defined </a:t>
            </a:r>
            <a:r>
              <a:rPr lang="en-GB" sz="1200" b="1" kern="1200" dirty="0" smtClean="0">
                <a:solidFill>
                  <a:schemeClr val="tx1"/>
                </a:solidFill>
                <a:effectLst/>
                <a:latin typeface="+mn-lt"/>
                <a:ea typeface="+mn-ea"/>
                <a:cs typeface="+mn-cs"/>
              </a:rPr>
              <a:t>3</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Indicative allocations (financial framework, sector indicative allocations) </a:t>
            </a:r>
            <a:r>
              <a:rPr lang="en-GB" sz="1200" b="1" kern="1200" dirty="0" smtClean="0">
                <a:solidFill>
                  <a:schemeClr val="tx1"/>
                </a:solidFill>
                <a:effectLst/>
                <a:latin typeface="+mn-lt"/>
                <a:ea typeface="+mn-ea"/>
                <a:cs typeface="+mn-cs"/>
              </a:rPr>
              <a:t>14</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Results monitoring framework </a:t>
            </a:r>
            <a:r>
              <a:rPr lang="en-GB" sz="1200" b="1" kern="1200" dirty="0" smtClean="0">
                <a:solidFill>
                  <a:schemeClr val="tx1"/>
                </a:solidFill>
                <a:effectLst/>
                <a:latin typeface="+mn-lt"/>
                <a:ea typeface="+mn-ea"/>
                <a:cs typeface="+mn-cs"/>
              </a:rPr>
              <a:t>9</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Context analysis </a:t>
            </a:r>
            <a:r>
              <a:rPr lang="en-GB" sz="1200" b="1" kern="1200" dirty="0" smtClean="0">
                <a:solidFill>
                  <a:schemeClr val="tx1"/>
                </a:solidFill>
                <a:effectLst/>
                <a:latin typeface="+mn-lt"/>
                <a:ea typeface="+mn-ea"/>
                <a:cs typeface="+mn-cs"/>
              </a:rPr>
              <a:t>7</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Risk assessment </a:t>
            </a:r>
            <a:r>
              <a:rPr lang="en-GB" sz="1200" b="1" kern="1200" dirty="0" smtClean="0">
                <a:solidFill>
                  <a:schemeClr val="tx1"/>
                </a:solidFill>
                <a:effectLst/>
                <a:latin typeface="+mn-lt"/>
                <a:ea typeface="+mn-ea"/>
                <a:cs typeface="+mn-cs"/>
              </a:rPr>
              <a:t>5</a:t>
            </a:r>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Progrmame</a:t>
            </a:r>
            <a:r>
              <a:rPr lang="en-GB" sz="1200" kern="1200" dirty="0" smtClean="0">
                <a:solidFill>
                  <a:schemeClr val="tx1"/>
                </a:solidFill>
                <a:effectLst/>
                <a:latin typeface="+mn-lt"/>
                <a:ea typeface="+mn-ea"/>
                <a:cs typeface="+mn-cs"/>
              </a:rPr>
              <a:t> management </a:t>
            </a:r>
            <a:r>
              <a:rPr lang="en-GB" sz="1200" kern="1200" dirty="0" err="1" smtClean="0">
                <a:solidFill>
                  <a:schemeClr val="tx1"/>
                </a:solidFill>
                <a:effectLst/>
                <a:latin typeface="+mn-lt"/>
                <a:ea typeface="+mn-ea"/>
                <a:cs typeface="+mn-cs"/>
              </a:rPr>
              <a:t>administraton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arrangemets</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1</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Division of labour </a:t>
            </a:r>
            <a:r>
              <a:rPr lang="en-GB" sz="1200" b="1" kern="1200" dirty="0" smtClean="0">
                <a:solidFill>
                  <a:schemeClr val="tx1"/>
                </a:solidFill>
                <a:effectLst/>
                <a:latin typeface="+mn-lt"/>
                <a:ea typeface="+mn-ea"/>
                <a:cs typeface="+mn-cs"/>
              </a:rPr>
              <a:t>3</a:t>
            </a:r>
            <a:endParaRPr lang="en-GB" sz="1200" kern="1200" dirty="0" smtClean="0">
              <a:solidFill>
                <a:schemeClr val="tx1"/>
              </a:solidFill>
              <a:effectLst/>
              <a:latin typeface="+mn-lt"/>
              <a:ea typeface="+mn-ea"/>
              <a:cs typeface="+mn-cs"/>
            </a:endParaRPr>
          </a:p>
          <a:p>
            <a:pPr lvl="2" algn="just">
              <a:lnSpc>
                <a:spcPct val="120000"/>
              </a:lnSpc>
              <a:buFont typeface="Wingdings" panose="05000000000000000000" pitchFamily="2" charset="2"/>
              <a:buChar char="v"/>
            </a:pPr>
            <a:endParaRPr lang="en-IE" altLang="en-US" sz="3700" b="1" u="sng" dirty="0"/>
          </a:p>
          <a:p>
            <a:endParaRPr lang="en-GB" altLang="en-US" dirty="0" smtClean="0"/>
          </a:p>
        </p:txBody>
      </p:sp>
      <p:sp>
        <p:nvSpPr>
          <p:cNvPr id="70660"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52573" indent="-289402">
              <a:defRPr sz="1200">
                <a:solidFill>
                  <a:srgbClr val="0F5494"/>
                </a:solidFill>
                <a:latin typeface="Verdana" panose="020B0604030504040204" pitchFamily="34" charset="0"/>
              </a:defRPr>
            </a:lvl2pPr>
            <a:lvl3pPr marL="1157606" indent="-231263">
              <a:defRPr sz="1200">
                <a:solidFill>
                  <a:srgbClr val="0F5494"/>
                </a:solidFill>
                <a:latin typeface="Verdana" panose="020B0604030504040204" pitchFamily="34" charset="0"/>
              </a:defRPr>
            </a:lvl3pPr>
            <a:lvl4pPr marL="1620132" indent="-231263">
              <a:defRPr sz="1200">
                <a:solidFill>
                  <a:srgbClr val="0F5494"/>
                </a:solidFill>
                <a:latin typeface="Verdana" panose="020B0604030504040204" pitchFamily="34" charset="0"/>
              </a:defRPr>
            </a:lvl4pPr>
            <a:lvl5pPr marL="2083303" indent="-231263">
              <a:defRPr sz="1200">
                <a:solidFill>
                  <a:srgbClr val="0F5494"/>
                </a:solidFill>
                <a:latin typeface="Verdana" panose="020B0604030504040204" pitchFamily="34" charset="0"/>
              </a:defRPr>
            </a:lvl5pPr>
            <a:lvl6pPr marL="2545829" indent="-231263" eaLnBrk="0" fontAlgn="base" hangingPunct="0">
              <a:spcBef>
                <a:spcPct val="0"/>
              </a:spcBef>
              <a:spcAft>
                <a:spcPct val="0"/>
              </a:spcAft>
              <a:defRPr sz="1200">
                <a:solidFill>
                  <a:srgbClr val="0F5494"/>
                </a:solidFill>
                <a:latin typeface="Verdana" panose="020B0604030504040204" pitchFamily="34" charset="0"/>
              </a:defRPr>
            </a:lvl6pPr>
            <a:lvl7pPr marL="3009000" indent="-231263" eaLnBrk="0" fontAlgn="base" hangingPunct="0">
              <a:spcBef>
                <a:spcPct val="0"/>
              </a:spcBef>
              <a:spcAft>
                <a:spcPct val="0"/>
              </a:spcAft>
              <a:defRPr sz="1200">
                <a:solidFill>
                  <a:srgbClr val="0F5494"/>
                </a:solidFill>
                <a:latin typeface="Verdana" panose="020B0604030504040204" pitchFamily="34" charset="0"/>
              </a:defRPr>
            </a:lvl7pPr>
            <a:lvl8pPr marL="3472172" indent="-231263" eaLnBrk="0" fontAlgn="base" hangingPunct="0">
              <a:spcBef>
                <a:spcPct val="0"/>
              </a:spcBef>
              <a:spcAft>
                <a:spcPct val="0"/>
              </a:spcAft>
              <a:defRPr sz="1200">
                <a:solidFill>
                  <a:srgbClr val="0F5494"/>
                </a:solidFill>
                <a:latin typeface="Verdana" panose="020B0604030504040204" pitchFamily="34" charset="0"/>
              </a:defRPr>
            </a:lvl8pPr>
            <a:lvl9pPr marL="3934698" indent="-231263" eaLnBrk="0" fontAlgn="base" hangingPunct="0">
              <a:spcBef>
                <a:spcPct val="0"/>
              </a:spcBef>
              <a:spcAft>
                <a:spcPct val="0"/>
              </a:spcAft>
              <a:defRPr sz="1200">
                <a:solidFill>
                  <a:srgbClr val="0F5494"/>
                </a:solidFill>
                <a:latin typeface="Verdana" panose="020B0604030504040204" pitchFamily="34" charset="0"/>
              </a:defRPr>
            </a:lvl9pPr>
          </a:lstStyle>
          <a:p>
            <a:pPr defTabSz="930219" fontAlgn="base">
              <a:spcBef>
                <a:spcPct val="0"/>
              </a:spcBef>
              <a:spcAft>
                <a:spcPct val="0"/>
              </a:spcAft>
              <a:defRPr/>
            </a:pPr>
            <a:fld id="{5CA96F39-C65D-4205-A256-3465BC19966B}" type="slidenum">
              <a:rPr lang="en-GB" altLang="en-US">
                <a:solidFill>
                  <a:srgbClr val="000000"/>
                </a:solidFill>
                <a:latin typeface="Arial" panose="020B0604020202020204" pitchFamily="34" charset="0"/>
              </a:rPr>
              <a:pPr defTabSz="930219" fontAlgn="base">
                <a:spcBef>
                  <a:spcPct val="0"/>
                </a:spcBef>
                <a:spcAft>
                  <a:spcPct val="0"/>
                </a:spcAft>
                <a:defRPr/>
              </a:pPr>
              <a:t>7</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760250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p:sp>
      <p:sp>
        <p:nvSpPr>
          <p:cNvPr id="70659" name="Notes Placeholder 2"/>
          <p:cNvSpPr>
            <a:spLocks noGrp="1" noChangeArrowheads="1"/>
          </p:cNvSpPr>
          <p:nvPr>
            <p:ph type="body" idx="1"/>
          </p:nvPr>
        </p:nvSpPr>
        <p:spPr>
          <a:noFill/>
        </p:spPr>
        <p:txBody>
          <a:bodyPr/>
          <a:lstStyle/>
          <a:p>
            <a:pPr marL="465110" lvl="1" algn="just" defTabSz="930219">
              <a:lnSpc>
                <a:spcPct val="120000"/>
              </a:lnSpc>
              <a:defRPr/>
            </a:pPr>
            <a:r>
              <a:rPr lang="en-IE" sz="2400" dirty="0"/>
              <a:t>NEAR</a:t>
            </a:r>
            <a:endParaRPr lang="en-GB" sz="2400" dirty="0"/>
          </a:p>
          <a:p>
            <a:pPr lvl="1" algn="just">
              <a:lnSpc>
                <a:spcPct val="120000"/>
              </a:lnSpc>
              <a:buFont typeface="Courier New" panose="02070309020205020404" pitchFamily="49" charset="0"/>
              <a:buChar char="o"/>
            </a:pPr>
            <a:endParaRPr lang="en-US" altLang="en-US" sz="2100" dirty="0">
              <a:solidFill>
                <a:prstClr val="black"/>
              </a:solidFill>
            </a:endParaRPr>
          </a:p>
          <a:p>
            <a:pPr lvl="1" algn="just">
              <a:lnSpc>
                <a:spcPct val="120000"/>
              </a:lnSpc>
              <a:buFont typeface="Courier New" panose="02070309020205020404" pitchFamily="49" charset="0"/>
              <a:buChar char="o"/>
            </a:pPr>
            <a:endParaRPr lang="en-US" altLang="en-US" sz="2100" dirty="0">
              <a:solidFill>
                <a:prstClr val="black"/>
              </a:solidFill>
            </a:endParaRPr>
          </a:p>
          <a:p>
            <a:pPr lvl="1" algn="just">
              <a:lnSpc>
                <a:spcPct val="120000"/>
              </a:lnSpc>
              <a:buFont typeface="Courier New" panose="02070309020205020404" pitchFamily="49" charset="0"/>
              <a:buChar char="o"/>
            </a:pPr>
            <a:r>
              <a:rPr lang="en-US" altLang="en-US" sz="2100" dirty="0">
                <a:solidFill>
                  <a:prstClr val="black"/>
                </a:solidFill>
              </a:rPr>
              <a:t> </a:t>
            </a:r>
            <a:r>
              <a:rPr lang="en-US" altLang="en-US" sz="2400" b="1" dirty="0">
                <a:solidFill>
                  <a:prstClr val="black"/>
                </a:solidFill>
              </a:rPr>
              <a:t>Civil Society </a:t>
            </a:r>
            <a:r>
              <a:rPr lang="en-US" altLang="en-US" sz="2400" b="1" dirty="0" err="1">
                <a:solidFill>
                  <a:prstClr val="black"/>
                </a:solidFill>
              </a:rPr>
              <a:t>Organisations</a:t>
            </a:r>
            <a:r>
              <a:rPr lang="en-US" altLang="en-US" sz="2400" b="1" dirty="0">
                <a:solidFill>
                  <a:prstClr val="black"/>
                </a:solidFill>
              </a:rPr>
              <a:t> </a:t>
            </a:r>
            <a:r>
              <a:rPr lang="en-US" altLang="en-US" sz="2400" dirty="0">
                <a:solidFill>
                  <a:prstClr val="black"/>
                </a:solidFill>
              </a:rPr>
              <a:t>in the partner country (12 MS)</a:t>
            </a:r>
          </a:p>
          <a:p>
            <a:pPr lvl="1" algn="just">
              <a:lnSpc>
                <a:spcPct val="120000"/>
              </a:lnSpc>
              <a:buFont typeface="Courier New" panose="02070309020205020404" pitchFamily="49" charset="0"/>
              <a:buChar char="o"/>
            </a:pPr>
            <a:r>
              <a:rPr lang="en-US" altLang="en-US" sz="2400" dirty="0">
                <a:solidFill>
                  <a:prstClr val="black"/>
                </a:solidFill>
              </a:rPr>
              <a:t> </a:t>
            </a:r>
            <a:r>
              <a:rPr lang="en-US" altLang="en-US" sz="2400" b="1" dirty="0">
                <a:solidFill>
                  <a:prstClr val="black"/>
                </a:solidFill>
              </a:rPr>
              <a:t>Government</a:t>
            </a:r>
            <a:r>
              <a:rPr lang="en-US" altLang="en-US" sz="2400" dirty="0">
                <a:solidFill>
                  <a:prstClr val="black"/>
                </a:solidFill>
              </a:rPr>
              <a:t> of the partner country 1(8 MS)</a:t>
            </a:r>
          </a:p>
          <a:p>
            <a:pPr lvl="1" algn="just">
              <a:lnSpc>
                <a:spcPct val="120000"/>
              </a:lnSpc>
              <a:buFont typeface="Courier New" panose="02070309020205020404" pitchFamily="49" charset="0"/>
              <a:buChar char="o"/>
            </a:pPr>
            <a:r>
              <a:rPr lang="en-US" altLang="en-US" sz="2400" dirty="0">
                <a:solidFill>
                  <a:prstClr val="black"/>
                </a:solidFill>
              </a:rPr>
              <a:t> </a:t>
            </a:r>
            <a:r>
              <a:rPr lang="en-US" altLang="en-US" sz="2400" b="1" dirty="0">
                <a:solidFill>
                  <a:prstClr val="black"/>
                </a:solidFill>
              </a:rPr>
              <a:t>Other donors </a:t>
            </a:r>
            <a:r>
              <a:rPr lang="en-US" altLang="en-US" sz="2400" dirty="0">
                <a:solidFill>
                  <a:prstClr val="black"/>
                </a:solidFill>
              </a:rPr>
              <a:t>active in the partner country (10 MS)</a:t>
            </a:r>
          </a:p>
          <a:p>
            <a:endParaRPr lang="en-IE" altLang="en-US" dirty="0" smtClean="0"/>
          </a:p>
          <a:p>
            <a:endParaRPr lang="en-IE" altLang="en-US" dirty="0" smtClean="0"/>
          </a:p>
          <a:p>
            <a:r>
              <a:rPr lang="en-GB" sz="1200" kern="1200" dirty="0" smtClean="0">
                <a:solidFill>
                  <a:schemeClr val="tx1"/>
                </a:solidFill>
                <a:effectLst/>
                <a:latin typeface="+mn-lt"/>
                <a:ea typeface="+mn-ea"/>
                <a:cs typeface="+mn-cs"/>
              </a:rPr>
              <a:t>stakeholders (MS) </a:t>
            </a:r>
            <a:r>
              <a:rPr lang="en-GB" sz="1200" b="1" kern="1200" dirty="0" smtClean="0">
                <a:solidFill>
                  <a:schemeClr val="tx1"/>
                </a:solidFill>
                <a:effectLst/>
                <a:latin typeface="+mn-lt"/>
                <a:ea typeface="+mn-ea"/>
                <a:cs typeface="+mn-cs"/>
              </a:rPr>
              <a:t>5</a:t>
            </a:r>
            <a:endParaRPr lang="en-GB"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11</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NGOs </a:t>
            </a:r>
            <a:r>
              <a:rPr lang="en-GB" sz="1200" b="1" kern="1200" dirty="0" smtClean="0">
                <a:solidFill>
                  <a:schemeClr val="tx1"/>
                </a:solidFill>
                <a:effectLst/>
                <a:latin typeface="+mn-lt"/>
                <a:ea typeface="+mn-ea"/>
                <a:cs typeface="+mn-cs"/>
              </a:rPr>
              <a:t>7</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Ministries ( MS) </a:t>
            </a:r>
            <a:r>
              <a:rPr lang="en-GB" sz="1200" b="1" kern="1200" dirty="0" smtClean="0">
                <a:solidFill>
                  <a:schemeClr val="tx1"/>
                </a:solidFill>
                <a:effectLst/>
                <a:latin typeface="+mn-lt"/>
                <a:ea typeface="+mn-ea"/>
                <a:cs typeface="+mn-cs"/>
              </a:rPr>
              <a:t>5</a:t>
            </a:r>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Parliement</a:t>
            </a:r>
            <a:r>
              <a:rPr lang="en-GB" sz="1200" kern="1200" dirty="0" smtClean="0">
                <a:solidFill>
                  <a:schemeClr val="tx1"/>
                </a:solidFill>
                <a:effectLst/>
                <a:latin typeface="+mn-lt"/>
                <a:ea typeface="+mn-ea"/>
                <a:cs typeface="+mn-cs"/>
              </a:rPr>
              <a:t> (MS) </a:t>
            </a:r>
            <a:r>
              <a:rPr lang="en-GB" sz="1200" b="1" kern="1200" dirty="0" smtClean="0">
                <a:solidFill>
                  <a:schemeClr val="tx1"/>
                </a:solidFill>
                <a:effectLst/>
                <a:latin typeface="+mn-lt"/>
                <a:ea typeface="+mn-ea"/>
                <a:cs typeface="+mn-cs"/>
              </a:rPr>
              <a:t>1</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Ministries (</a:t>
            </a:r>
            <a:r>
              <a:rPr lang="en-GB" sz="1200" kern="1200" dirty="0" err="1" smtClean="0">
                <a:solidFill>
                  <a:schemeClr val="tx1"/>
                </a:solidFill>
                <a:effectLst/>
                <a:latin typeface="+mn-lt"/>
                <a:ea typeface="+mn-ea"/>
                <a:cs typeface="+mn-cs"/>
              </a:rPr>
              <a:t>parter</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3</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Political actors (partner) </a:t>
            </a:r>
            <a:r>
              <a:rPr lang="en-GB" sz="1200" b="1" kern="1200" dirty="0" smtClean="0">
                <a:solidFill>
                  <a:schemeClr val="tx1"/>
                </a:solidFill>
                <a:effectLst/>
                <a:latin typeface="+mn-lt"/>
                <a:ea typeface="+mn-ea"/>
                <a:cs typeface="+mn-cs"/>
              </a:rPr>
              <a:t>1</a:t>
            </a:r>
            <a:endParaRPr lang="en-GB"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rPr>
              <a:t>Government/Administration (partner) </a:t>
            </a:r>
            <a:r>
              <a:rPr lang="en-GB" sz="1200" b="1" u="sng" kern="1200" dirty="0" smtClean="0">
                <a:solidFill>
                  <a:schemeClr val="tx1"/>
                </a:solidFill>
                <a:effectLst/>
                <a:latin typeface="+mn-lt"/>
                <a:ea typeface="+mn-ea"/>
                <a:cs typeface="+mn-cs"/>
              </a:rPr>
              <a:t>17</a:t>
            </a:r>
            <a:endParaRPr lang="en-GB" sz="1200" u="sng"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Multilateral organisations </a:t>
            </a:r>
            <a:r>
              <a:rPr lang="en-GB" sz="1200" b="1" kern="1200" dirty="0" smtClean="0">
                <a:solidFill>
                  <a:schemeClr val="tx1"/>
                </a:solidFill>
                <a:effectLst/>
                <a:latin typeface="+mn-lt"/>
                <a:ea typeface="+mn-ea"/>
                <a:cs typeface="+mn-cs"/>
              </a:rPr>
              <a:t>2</a:t>
            </a:r>
            <a:endParaRPr lang="en-GB"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rPr>
              <a:t>other donors active </a:t>
            </a:r>
            <a:r>
              <a:rPr lang="en-GB" sz="1200" b="1" u="sng" kern="1200" dirty="0" smtClean="0">
                <a:solidFill>
                  <a:schemeClr val="tx1"/>
                </a:solidFill>
                <a:effectLst/>
                <a:latin typeface="+mn-lt"/>
                <a:ea typeface="+mn-ea"/>
                <a:cs typeface="+mn-cs"/>
              </a:rPr>
              <a:t>10</a:t>
            </a:r>
            <a:endParaRPr lang="en-GB" sz="1200" u="sng"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programme partners </a:t>
            </a:r>
            <a:r>
              <a:rPr lang="en-GB" sz="1200" b="1" kern="1200" dirty="0" smtClean="0">
                <a:solidFill>
                  <a:schemeClr val="tx1"/>
                </a:solidFill>
                <a:effectLst/>
                <a:latin typeface="+mn-lt"/>
                <a:ea typeface="+mn-ea"/>
                <a:cs typeface="+mn-cs"/>
              </a:rPr>
              <a:t>4</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government stakeholders (</a:t>
            </a:r>
            <a:r>
              <a:rPr lang="en-GB" sz="1200" kern="1200" dirty="0" err="1" smtClean="0">
                <a:solidFill>
                  <a:schemeClr val="tx1"/>
                </a:solidFill>
                <a:effectLst/>
                <a:latin typeface="+mn-lt"/>
                <a:ea typeface="+mn-ea"/>
                <a:cs typeface="+mn-cs"/>
              </a:rPr>
              <a:t>parter</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1</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private sector </a:t>
            </a:r>
            <a:r>
              <a:rPr lang="en-GB" sz="1200" b="1" kern="1200" dirty="0" smtClean="0">
                <a:solidFill>
                  <a:schemeClr val="tx1"/>
                </a:solidFill>
                <a:effectLst/>
                <a:latin typeface="+mn-lt"/>
                <a:ea typeface="+mn-ea"/>
                <a:cs typeface="+mn-cs"/>
              </a:rPr>
              <a:t>6</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Academia </a:t>
            </a:r>
            <a:r>
              <a:rPr lang="en-GB" sz="1200" b="1" kern="1200" dirty="0" smtClean="0">
                <a:solidFill>
                  <a:schemeClr val="tx1"/>
                </a:solidFill>
                <a:effectLst/>
                <a:latin typeface="+mn-lt"/>
                <a:ea typeface="+mn-ea"/>
                <a:cs typeface="+mn-cs"/>
              </a:rPr>
              <a:t>1</a:t>
            </a:r>
            <a:endParaRPr lang="en-GB" sz="1200" kern="1200" dirty="0" smtClean="0">
              <a:solidFill>
                <a:schemeClr val="tx1"/>
              </a:solidFill>
              <a:effectLst/>
              <a:latin typeface="+mn-lt"/>
              <a:ea typeface="+mn-ea"/>
              <a:cs typeface="+mn-cs"/>
            </a:endParaRPr>
          </a:p>
          <a:p>
            <a:endParaRPr lang="en-GB" altLang="en-US" dirty="0" smtClean="0"/>
          </a:p>
        </p:txBody>
      </p:sp>
      <p:sp>
        <p:nvSpPr>
          <p:cNvPr id="70660"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52573" indent="-289402">
              <a:defRPr sz="1200">
                <a:solidFill>
                  <a:srgbClr val="0F5494"/>
                </a:solidFill>
                <a:latin typeface="Verdana" panose="020B0604030504040204" pitchFamily="34" charset="0"/>
              </a:defRPr>
            </a:lvl2pPr>
            <a:lvl3pPr marL="1157606" indent="-231263">
              <a:defRPr sz="1200">
                <a:solidFill>
                  <a:srgbClr val="0F5494"/>
                </a:solidFill>
                <a:latin typeface="Verdana" panose="020B0604030504040204" pitchFamily="34" charset="0"/>
              </a:defRPr>
            </a:lvl3pPr>
            <a:lvl4pPr marL="1620132" indent="-231263">
              <a:defRPr sz="1200">
                <a:solidFill>
                  <a:srgbClr val="0F5494"/>
                </a:solidFill>
                <a:latin typeface="Verdana" panose="020B0604030504040204" pitchFamily="34" charset="0"/>
              </a:defRPr>
            </a:lvl4pPr>
            <a:lvl5pPr marL="2083303" indent="-231263">
              <a:defRPr sz="1200">
                <a:solidFill>
                  <a:srgbClr val="0F5494"/>
                </a:solidFill>
                <a:latin typeface="Verdana" panose="020B0604030504040204" pitchFamily="34" charset="0"/>
              </a:defRPr>
            </a:lvl5pPr>
            <a:lvl6pPr marL="2545829" indent="-231263" eaLnBrk="0" fontAlgn="base" hangingPunct="0">
              <a:spcBef>
                <a:spcPct val="0"/>
              </a:spcBef>
              <a:spcAft>
                <a:spcPct val="0"/>
              </a:spcAft>
              <a:defRPr sz="1200">
                <a:solidFill>
                  <a:srgbClr val="0F5494"/>
                </a:solidFill>
                <a:latin typeface="Verdana" panose="020B0604030504040204" pitchFamily="34" charset="0"/>
              </a:defRPr>
            </a:lvl6pPr>
            <a:lvl7pPr marL="3009000" indent="-231263" eaLnBrk="0" fontAlgn="base" hangingPunct="0">
              <a:spcBef>
                <a:spcPct val="0"/>
              </a:spcBef>
              <a:spcAft>
                <a:spcPct val="0"/>
              </a:spcAft>
              <a:defRPr sz="1200">
                <a:solidFill>
                  <a:srgbClr val="0F5494"/>
                </a:solidFill>
                <a:latin typeface="Verdana" panose="020B0604030504040204" pitchFamily="34" charset="0"/>
              </a:defRPr>
            </a:lvl7pPr>
            <a:lvl8pPr marL="3472172" indent="-231263" eaLnBrk="0" fontAlgn="base" hangingPunct="0">
              <a:spcBef>
                <a:spcPct val="0"/>
              </a:spcBef>
              <a:spcAft>
                <a:spcPct val="0"/>
              </a:spcAft>
              <a:defRPr sz="1200">
                <a:solidFill>
                  <a:srgbClr val="0F5494"/>
                </a:solidFill>
                <a:latin typeface="Verdana" panose="020B0604030504040204" pitchFamily="34" charset="0"/>
              </a:defRPr>
            </a:lvl8pPr>
            <a:lvl9pPr marL="3934698" indent="-231263" eaLnBrk="0" fontAlgn="base" hangingPunct="0">
              <a:spcBef>
                <a:spcPct val="0"/>
              </a:spcBef>
              <a:spcAft>
                <a:spcPct val="0"/>
              </a:spcAft>
              <a:defRPr sz="1200">
                <a:solidFill>
                  <a:srgbClr val="0F5494"/>
                </a:solidFill>
                <a:latin typeface="Verdana" panose="020B0604030504040204" pitchFamily="34" charset="0"/>
              </a:defRPr>
            </a:lvl9pPr>
          </a:lstStyle>
          <a:p>
            <a:pPr defTabSz="930219" fontAlgn="base">
              <a:spcBef>
                <a:spcPct val="0"/>
              </a:spcBef>
              <a:spcAft>
                <a:spcPct val="0"/>
              </a:spcAft>
              <a:defRPr/>
            </a:pPr>
            <a:fld id="{5CA96F39-C65D-4205-A256-3465BC19966B}" type="slidenum">
              <a:rPr lang="en-GB" altLang="en-US">
                <a:solidFill>
                  <a:srgbClr val="000000"/>
                </a:solidFill>
                <a:latin typeface="Arial" panose="020B0604020202020204" pitchFamily="34" charset="0"/>
              </a:rPr>
              <a:pPr defTabSz="930219" fontAlgn="base">
                <a:spcBef>
                  <a:spcPct val="0"/>
                </a:spcBef>
                <a:spcAft>
                  <a:spcPct val="0"/>
                </a:spcAft>
                <a:defRPr/>
              </a:pPr>
              <a:t>8</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551395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p:sp>
      <p:sp>
        <p:nvSpPr>
          <p:cNvPr id="70659" name="Notes Placeholder 2"/>
          <p:cNvSpPr>
            <a:spLocks noGrp="1" noChangeArrowheads="1"/>
          </p:cNvSpPr>
          <p:nvPr>
            <p:ph type="body" idx="1"/>
          </p:nvPr>
        </p:nvSpPr>
        <p:spPr>
          <a:noFill/>
        </p:spPr>
        <p:txBody>
          <a:bodyPr/>
          <a:lstStyle/>
          <a:p>
            <a:pPr defTabSz="930219">
              <a:defRPr/>
            </a:pPr>
            <a:r>
              <a:rPr lang="en-IE" dirty="0" smtClean="0"/>
              <a:t>NEAR</a:t>
            </a:r>
            <a:endParaRPr lang="en-GB" dirty="0" smtClean="0"/>
          </a:p>
          <a:p>
            <a:endParaRPr lang="en-GB" altLang="en-US" dirty="0" smtClean="0"/>
          </a:p>
        </p:txBody>
      </p:sp>
      <p:sp>
        <p:nvSpPr>
          <p:cNvPr id="70660"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52573" indent="-289402">
              <a:defRPr sz="1200">
                <a:solidFill>
                  <a:srgbClr val="0F5494"/>
                </a:solidFill>
                <a:latin typeface="Verdana" panose="020B0604030504040204" pitchFamily="34" charset="0"/>
              </a:defRPr>
            </a:lvl2pPr>
            <a:lvl3pPr marL="1157606" indent="-231263">
              <a:defRPr sz="1200">
                <a:solidFill>
                  <a:srgbClr val="0F5494"/>
                </a:solidFill>
                <a:latin typeface="Verdana" panose="020B0604030504040204" pitchFamily="34" charset="0"/>
              </a:defRPr>
            </a:lvl3pPr>
            <a:lvl4pPr marL="1620132" indent="-231263">
              <a:defRPr sz="1200">
                <a:solidFill>
                  <a:srgbClr val="0F5494"/>
                </a:solidFill>
                <a:latin typeface="Verdana" panose="020B0604030504040204" pitchFamily="34" charset="0"/>
              </a:defRPr>
            </a:lvl4pPr>
            <a:lvl5pPr marL="2083303" indent="-231263">
              <a:defRPr sz="1200">
                <a:solidFill>
                  <a:srgbClr val="0F5494"/>
                </a:solidFill>
                <a:latin typeface="Verdana" panose="020B0604030504040204" pitchFamily="34" charset="0"/>
              </a:defRPr>
            </a:lvl5pPr>
            <a:lvl6pPr marL="2545829" indent="-231263" eaLnBrk="0" fontAlgn="base" hangingPunct="0">
              <a:spcBef>
                <a:spcPct val="0"/>
              </a:spcBef>
              <a:spcAft>
                <a:spcPct val="0"/>
              </a:spcAft>
              <a:defRPr sz="1200">
                <a:solidFill>
                  <a:srgbClr val="0F5494"/>
                </a:solidFill>
                <a:latin typeface="Verdana" panose="020B0604030504040204" pitchFamily="34" charset="0"/>
              </a:defRPr>
            </a:lvl6pPr>
            <a:lvl7pPr marL="3009000" indent="-231263" eaLnBrk="0" fontAlgn="base" hangingPunct="0">
              <a:spcBef>
                <a:spcPct val="0"/>
              </a:spcBef>
              <a:spcAft>
                <a:spcPct val="0"/>
              </a:spcAft>
              <a:defRPr sz="1200">
                <a:solidFill>
                  <a:srgbClr val="0F5494"/>
                </a:solidFill>
                <a:latin typeface="Verdana" panose="020B0604030504040204" pitchFamily="34" charset="0"/>
              </a:defRPr>
            </a:lvl7pPr>
            <a:lvl8pPr marL="3472172" indent="-231263" eaLnBrk="0" fontAlgn="base" hangingPunct="0">
              <a:spcBef>
                <a:spcPct val="0"/>
              </a:spcBef>
              <a:spcAft>
                <a:spcPct val="0"/>
              </a:spcAft>
              <a:defRPr sz="1200">
                <a:solidFill>
                  <a:srgbClr val="0F5494"/>
                </a:solidFill>
                <a:latin typeface="Verdana" panose="020B0604030504040204" pitchFamily="34" charset="0"/>
              </a:defRPr>
            </a:lvl8pPr>
            <a:lvl9pPr marL="3934698" indent="-231263" eaLnBrk="0" fontAlgn="base" hangingPunct="0">
              <a:spcBef>
                <a:spcPct val="0"/>
              </a:spcBef>
              <a:spcAft>
                <a:spcPct val="0"/>
              </a:spcAft>
              <a:defRPr sz="1200">
                <a:solidFill>
                  <a:srgbClr val="0F5494"/>
                </a:solidFill>
                <a:latin typeface="Verdana" panose="020B0604030504040204" pitchFamily="34" charset="0"/>
              </a:defRPr>
            </a:lvl9pPr>
          </a:lstStyle>
          <a:p>
            <a:pPr defTabSz="930219" fontAlgn="base">
              <a:spcBef>
                <a:spcPct val="0"/>
              </a:spcBef>
              <a:spcAft>
                <a:spcPct val="0"/>
              </a:spcAft>
              <a:defRPr/>
            </a:pPr>
            <a:fld id="{5CA96F39-C65D-4205-A256-3465BC19966B}" type="slidenum">
              <a:rPr lang="en-GB" altLang="en-US">
                <a:solidFill>
                  <a:srgbClr val="000000"/>
                </a:solidFill>
                <a:latin typeface="Arial" panose="020B0604020202020204" pitchFamily="34" charset="0"/>
              </a:rPr>
              <a:pPr defTabSz="930219" fontAlgn="base">
                <a:spcBef>
                  <a:spcPct val="0"/>
                </a:spcBef>
                <a:spcAft>
                  <a:spcPct val="0"/>
                </a:spcAft>
                <a:defRPr/>
              </a:pPr>
              <a:t>9</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677573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52E63697-1E20-4CA5-94F6-43F349A03E08}" type="datetimeFigureOut">
              <a:rPr lang="pl-PL" smtClean="0"/>
              <a:t>14.03.2019</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60D9D783-BEFE-4326-864D-F2E7CF360D22}" type="slidenum">
              <a:rPr lang="pl-PL" smtClean="0"/>
              <a:t>‹#›</a:t>
            </a:fld>
            <a:endParaRPr lang="pl-PL"/>
          </a:p>
        </p:txBody>
      </p:sp>
    </p:spTree>
    <p:extLst>
      <p:ext uri="{BB962C8B-B14F-4D97-AF65-F5344CB8AC3E}">
        <p14:creationId xmlns:p14="http://schemas.microsoft.com/office/powerpoint/2010/main" val="363620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52E63697-1E20-4CA5-94F6-43F349A03E08}" type="datetimeFigureOut">
              <a:rPr lang="pl-PL" smtClean="0"/>
              <a:t>14.03.2019</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60D9D783-BEFE-4326-864D-F2E7CF360D22}" type="slidenum">
              <a:rPr lang="pl-PL" smtClean="0"/>
              <a:t>‹#›</a:t>
            </a:fld>
            <a:endParaRPr lang="pl-PL"/>
          </a:p>
        </p:txBody>
      </p:sp>
    </p:spTree>
    <p:extLst>
      <p:ext uri="{BB962C8B-B14F-4D97-AF65-F5344CB8AC3E}">
        <p14:creationId xmlns:p14="http://schemas.microsoft.com/office/powerpoint/2010/main" val="464153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52E63697-1E20-4CA5-94F6-43F349A03E08}" type="datetimeFigureOut">
              <a:rPr lang="pl-PL" smtClean="0"/>
              <a:t>14.03.2019</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60D9D783-BEFE-4326-864D-F2E7CF360D22}" type="slidenum">
              <a:rPr lang="pl-PL" smtClean="0"/>
              <a:t>‹#›</a:t>
            </a:fld>
            <a:endParaRPr lang="pl-PL"/>
          </a:p>
        </p:txBody>
      </p:sp>
    </p:spTree>
    <p:extLst>
      <p:ext uri="{BB962C8B-B14F-4D97-AF65-F5344CB8AC3E}">
        <p14:creationId xmlns:p14="http://schemas.microsoft.com/office/powerpoint/2010/main" val="4105860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9064A"/>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vl1pPr>
            <a:lvl2pPr>
              <a:buClr>
                <a:srgbClr val="009FBA"/>
              </a:buClr>
              <a:defRPr/>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17" name="Rectangle 4"/>
          <p:cNvSpPr>
            <a:spLocks noGrp="1" noChangeArrowheads="1"/>
          </p:cNvSpPr>
          <p:nvPr>
            <p:ph type="dt" sz="half" idx="10"/>
          </p:nvPr>
        </p:nvSpPr>
        <p:spPr>
          <a:xfrm>
            <a:off x="457200" y="6093296"/>
            <a:ext cx="2133600" cy="476250"/>
          </a:xfrm>
        </p:spPr>
        <p:txBody>
          <a:bodyPr/>
          <a:lstStyle>
            <a:lvl1pPr>
              <a:defRPr dirty="0">
                <a:solidFill>
                  <a:schemeClr val="tx1"/>
                </a:solidFill>
              </a:defRPr>
            </a:lvl1pPr>
          </a:lstStyle>
          <a:p>
            <a:pPr>
              <a:defRPr/>
            </a:pPr>
            <a:endParaRPr lang="en-GB"/>
          </a:p>
        </p:txBody>
      </p:sp>
      <p:sp>
        <p:nvSpPr>
          <p:cNvPr id="18" name="Rectangle 5"/>
          <p:cNvSpPr>
            <a:spLocks noGrp="1" noChangeArrowheads="1"/>
          </p:cNvSpPr>
          <p:nvPr>
            <p:ph type="ftr" sz="quarter" idx="11"/>
          </p:nvPr>
        </p:nvSpPr>
        <p:spPr>
          <a:xfrm>
            <a:off x="3124200" y="6093296"/>
            <a:ext cx="2895600" cy="476250"/>
          </a:xfrm>
        </p:spPr>
        <p:txBody>
          <a:bodyPr/>
          <a:lstStyle>
            <a:lvl1pPr>
              <a:defRPr dirty="0">
                <a:solidFill>
                  <a:schemeClr val="tx1"/>
                </a:solidFill>
              </a:defRPr>
            </a:lvl1pPr>
          </a:lstStyle>
          <a:p>
            <a:pPr>
              <a:defRPr/>
            </a:pPr>
            <a:endParaRPr lang="en-GB" dirty="0"/>
          </a:p>
        </p:txBody>
      </p:sp>
      <p:sp>
        <p:nvSpPr>
          <p:cNvPr id="19" name="Rectangle 6"/>
          <p:cNvSpPr>
            <a:spLocks noGrp="1" noChangeArrowheads="1"/>
          </p:cNvSpPr>
          <p:nvPr>
            <p:ph type="sldNum" sz="quarter" idx="12"/>
          </p:nvPr>
        </p:nvSpPr>
        <p:spPr>
          <a:xfrm>
            <a:off x="6553200" y="6093296"/>
            <a:ext cx="2133600" cy="476250"/>
          </a:xfrm>
        </p:spPr>
        <p:txBody>
          <a:bodyPr/>
          <a:lstStyle>
            <a:lvl1pPr>
              <a:defRPr smtClean="0">
                <a:solidFill>
                  <a:schemeClr val="tx1"/>
                </a:solidFill>
              </a:defRPr>
            </a:lvl1pPr>
          </a:lstStyle>
          <a:p>
            <a:pPr>
              <a:defRPr/>
            </a:pPr>
            <a:fld id="{2BB59E6E-B967-488E-B209-8B7FA0D7AF99}" type="slidenum">
              <a:rPr lang="en-GB" smtClean="0"/>
              <a:pPr>
                <a:defRPr/>
              </a:pPr>
              <a:t>‹#›</a:t>
            </a:fld>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4800" y="306000"/>
            <a:ext cx="1620466" cy="124920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49832" y="6453336"/>
            <a:ext cx="610200" cy="406800"/>
          </a:xfrm>
          <a:prstGeom prst="rect">
            <a:avLst/>
          </a:prstGeom>
        </p:spPr>
      </p:pic>
      <p:pic>
        <p:nvPicPr>
          <p:cNvPr id="12" name="Picture 2" descr="C:\Users\lupasst\Desktop\Graphics\Footer Box NEAR2.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33226" y="6437738"/>
            <a:ext cx="630932" cy="42638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4229100" y="6416311"/>
            <a:ext cx="675900" cy="450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888728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0">
                <a:solidFill>
                  <a:srgbClr val="09064A"/>
                </a:solidFill>
                <a:latin typeface="+mj-lt"/>
              </a:defRPr>
            </a:lvl1pPr>
          </a:lstStyle>
          <a:p>
            <a:r>
              <a:rPr lang="en-US" dirty="0" smtClean="0"/>
              <a:t>Click to edit Master title style</a:t>
            </a:r>
            <a:endParaRPr lang="en-GB" dirty="0"/>
          </a:p>
        </p:txBody>
      </p:sp>
      <p:sp>
        <p:nvSpPr>
          <p:cNvPr id="3" name="Date Placeholder 2"/>
          <p:cNvSpPr>
            <a:spLocks noGrp="1"/>
          </p:cNvSpPr>
          <p:nvPr>
            <p:ph type="dt" sz="half" idx="10"/>
          </p:nvPr>
        </p:nvSpPr>
        <p:spPr>
          <a:xfrm>
            <a:off x="6516216" y="476672"/>
            <a:ext cx="2133600" cy="476250"/>
          </a:xfrm>
        </p:spPr>
        <p:txBody>
          <a:bodyPr/>
          <a:lstStyle/>
          <a:p>
            <a:pPr>
              <a:defRPr/>
            </a:pPr>
            <a:endParaRPr lang="en-GB" dirty="0"/>
          </a:p>
        </p:txBody>
      </p:sp>
      <p:sp>
        <p:nvSpPr>
          <p:cNvPr id="5" name="Slide Number Placeholder 4"/>
          <p:cNvSpPr>
            <a:spLocks noGrp="1"/>
          </p:cNvSpPr>
          <p:nvPr>
            <p:ph type="sldNum" sz="quarter" idx="12"/>
          </p:nvPr>
        </p:nvSpPr>
        <p:spPr>
          <a:xfrm>
            <a:off x="467544" y="6245225"/>
            <a:ext cx="2133600" cy="476250"/>
          </a:xfrm>
        </p:spPr>
        <p:txBody>
          <a:bodyPr/>
          <a:lstStyle>
            <a:lvl1pPr algn="l">
              <a:defRPr/>
            </a:lvl1pPr>
          </a:lstStyle>
          <a:p>
            <a:pPr>
              <a:defRPr/>
            </a:pPr>
            <a:fld id="{9C8D21B7-B314-438C-91E9-7FF9087DC078}" type="slidenum">
              <a:rPr lang="en-GB" smtClean="0"/>
              <a:pPr>
                <a:defRPr/>
              </a:pPr>
              <a:t>‹#›</a:t>
            </a:fld>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246038"/>
            <a:ext cx="3672408" cy="561326"/>
          </a:xfrm>
          <a:prstGeom prst="rect">
            <a:avLst/>
          </a:prstGeom>
        </p:spPr>
      </p:pic>
      <p:sp>
        <p:nvSpPr>
          <p:cNvPr id="7" name="Content Placeholder 2"/>
          <p:cNvSpPr>
            <a:spLocks noGrp="1"/>
          </p:cNvSpPr>
          <p:nvPr>
            <p:ph idx="1"/>
          </p:nvPr>
        </p:nvSpPr>
        <p:spPr>
          <a:xfrm>
            <a:off x="457200" y="2636912"/>
            <a:ext cx="8229600" cy="3384476"/>
          </a:xfrm>
        </p:spPr>
        <p:txBody>
          <a:bodyPr/>
          <a:lstStyle>
            <a:lvl1pPr marL="0" indent="-342900">
              <a:buClr>
                <a:srgbClr val="09064A"/>
              </a:buClr>
              <a:buSzPct val="120000"/>
              <a:buFont typeface="Arial" pitchFamily="34" charset="0"/>
              <a:buChar char="•"/>
              <a:defRPr>
                <a:solidFill>
                  <a:srgbClr val="09064A"/>
                </a:solidFill>
              </a:defRPr>
            </a:lvl1pPr>
            <a:lvl2pPr>
              <a:buClr>
                <a:srgbClr val="09064A"/>
              </a:buClr>
              <a:defRPr>
                <a:solidFill>
                  <a:srgbClr val="09064A"/>
                </a:solidFill>
              </a:defRPr>
            </a:lvl2pPr>
            <a:lvl3pPr>
              <a:buFontTx/>
              <a:buChar char="-"/>
              <a:defRPr>
                <a:solidFill>
                  <a:srgbClr val="09064A"/>
                </a:solidFill>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Tree>
    <p:extLst>
      <p:ext uri="{BB962C8B-B14F-4D97-AF65-F5344CB8AC3E}">
        <p14:creationId xmlns:p14="http://schemas.microsoft.com/office/powerpoint/2010/main" val="3131950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3314100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7013" y="6145213"/>
            <a:ext cx="2243137"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150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smtClean="0"/>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smtClean="0"/>
              <a:t>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259037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52E63697-1E20-4CA5-94F6-43F349A03E08}" type="datetimeFigureOut">
              <a:rPr lang="pl-PL" smtClean="0"/>
              <a:t>14.03.2019</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60D9D783-BEFE-4326-864D-F2E7CF360D22}" type="slidenum">
              <a:rPr lang="pl-PL" smtClean="0"/>
              <a:t>‹#›</a:t>
            </a:fld>
            <a:endParaRPr lang="pl-PL"/>
          </a:p>
        </p:txBody>
      </p:sp>
    </p:spTree>
    <p:extLst>
      <p:ext uri="{BB962C8B-B14F-4D97-AF65-F5344CB8AC3E}">
        <p14:creationId xmlns:p14="http://schemas.microsoft.com/office/powerpoint/2010/main" val="345186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52E63697-1E20-4CA5-94F6-43F349A03E08}" type="datetimeFigureOut">
              <a:rPr lang="pl-PL" smtClean="0"/>
              <a:t>14.03.2019</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60D9D783-BEFE-4326-864D-F2E7CF360D22}" type="slidenum">
              <a:rPr lang="pl-PL" smtClean="0"/>
              <a:t>‹#›</a:t>
            </a:fld>
            <a:endParaRPr lang="pl-PL"/>
          </a:p>
        </p:txBody>
      </p:sp>
    </p:spTree>
    <p:extLst>
      <p:ext uri="{BB962C8B-B14F-4D97-AF65-F5344CB8AC3E}">
        <p14:creationId xmlns:p14="http://schemas.microsoft.com/office/powerpoint/2010/main" val="2698265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52E63697-1E20-4CA5-94F6-43F349A03E08}" type="datetimeFigureOut">
              <a:rPr lang="pl-PL" smtClean="0"/>
              <a:t>14.03.2019</a:t>
            </a:fld>
            <a:endParaRPr lang="pl-PL"/>
          </a:p>
        </p:txBody>
      </p:sp>
      <p:sp>
        <p:nvSpPr>
          <p:cNvPr id="6" name="Footer Placeholder 5"/>
          <p:cNvSpPr>
            <a:spLocks noGrp="1"/>
          </p:cNvSpPr>
          <p:nvPr>
            <p:ph type="ftr" sz="quarter" idx="11"/>
          </p:nvPr>
        </p:nvSpPr>
        <p:spPr/>
        <p:txBody>
          <a:bodyPr/>
          <a:lstStyle/>
          <a:p>
            <a:pPr>
              <a:defRPr/>
            </a:pPr>
            <a:endParaRPr lang="pl-PL"/>
          </a:p>
        </p:txBody>
      </p:sp>
      <p:sp>
        <p:nvSpPr>
          <p:cNvPr id="7" name="Slide Number Placeholder 6"/>
          <p:cNvSpPr>
            <a:spLocks noGrp="1"/>
          </p:cNvSpPr>
          <p:nvPr>
            <p:ph type="sldNum" sz="quarter" idx="12"/>
          </p:nvPr>
        </p:nvSpPr>
        <p:spPr/>
        <p:txBody>
          <a:bodyPr/>
          <a:lstStyle/>
          <a:p>
            <a:pPr>
              <a:defRPr/>
            </a:pPr>
            <a:fld id="{60D9D783-BEFE-4326-864D-F2E7CF360D22}" type="slidenum">
              <a:rPr lang="pl-PL" smtClean="0"/>
              <a:t>‹#›</a:t>
            </a:fld>
            <a:endParaRPr lang="pl-PL"/>
          </a:p>
        </p:txBody>
      </p:sp>
    </p:spTree>
    <p:extLst>
      <p:ext uri="{BB962C8B-B14F-4D97-AF65-F5344CB8AC3E}">
        <p14:creationId xmlns:p14="http://schemas.microsoft.com/office/powerpoint/2010/main" val="2674122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52E63697-1E20-4CA5-94F6-43F349A03E08}" type="datetimeFigureOut">
              <a:rPr lang="pl-PL" smtClean="0"/>
              <a:t>14.03.2019</a:t>
            </a:fld>
            <a:endParaRPr lang="pl-PL"/>
          </a:p>
        </p:txBody>
      </p:sp>
      <p:sp>
        <p:nvSpPr>
          <p:cNvPr id="8" name="Footer Placeholder 7"/>
          <p:cNvSpPr>
            <a:spLocks noGrp="1"/>
          </p:cNvSpPr>
          <p:nvPr>
            <p:ph type="ftr" sz="quarter" idx="11"/>
          </p:nvPr>
        </p:nvSpPr>
        <p:spPr/>
        <p:txBody>
          <a:bodyPr/>
          <a:lstStyle/>
          <a:p>
            <a:pPr>
              <a:defRPr/>
            </a:pPr>
            <a:endParaRPr lang="pl-PL"/>
          </a:p>
        </p:txBody>
      </p:sp>
      <p:sp>
        <p:nvSpPr>
          <p:cNvPr id="9" name="Slide Number Placeholder 8"/>
          <p:cNvSpPr>
            <a:spLocks noGrp="1"/>
          </p:cNvSpPr>
          <p:nvPr>
            <p:ph type="sldNum" sz="quarter" idx="12"/>
          </p:nvPr>
        </p:nvSpPr>
        <p:spPr/>
        <p:txBody>
          <a:bodyPr/>
          <a:lstStyle/>
          <a:p>
            <a:pPr>
              <a:defRPr/>
            </a:pPr>
            <a:fld id="{60D9D783-BEFE-4326-864D-F2E7CF360D22}" type="slidenum">
              <a:rPr lang="pl-PL" smtClean="0"/>
              <a:t>‹#›</a:t>
            </a:fld>
            <a:endParaRPr lang="pl-PL"/>
          </a:p>
        </p:txBody>
      </p:sp>
    </p:spTree>
    <p:extLst>
      <p:ext uri="{BB962C8B-B14F-4D97-AF65-F5344CB8AC3E}">
        <p14:creationId xmlns:p14="http://schemas.microsoft.com/office/powerpoint/2010/main" val="254443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52E63697-1E20-4CA5-94F6-43F349A03E08}" type="datetimeFigureOut">
              <a:rPr lang="pl-PL" smtClean="0"/>
              <a:t>14.03.2019</a:t>
            </a:fld>
            <a:endParaRPr lang="pl-PL"/>
          </a:p>
        </p:txBody>
      </p:sp>
      <p:sp>
        <p:nvSpPr>
          <p:cNvPr id="4" name="Footer Placeholder 3"/>
          <p:cNvSpPr>
            <a:spLocks noGrp="1"/>
          </p:cNvSpPr>
          <p:nvPr>
            <p:ph type="ftr" sz="quarter" idx="11"/>
          </p:nvPr>
        </p:nvSpPr>
        <p:spPr/>
        <p:txBody>
          <a:bodyPr/>
          <a:lstStyle/>
          <a:p>
            <a:pPr>
              <a:defRPr/>
            </a:pPr>
            <a:endParaRPr lang="pl-PL"/>
          </a:p>
        </p:txBody>
      </p:sp>
      <p:sp>
        <p:nvSpPr>
          <p:cNvPr id="5" name="Slide Number Placeholder 4"/>
          <p:cNvSpPr>
            <a:spLocks noGrp="1"/>
          </p:cNvSpPr>
          <p:nvPr>
            <p:ph type="sldNum" sz="quarter" idx="12"/>
          </p:nvPr>
        </p:nvSpPr>
        <p:spPr/>
        <p:txBody>
          <a:bodyPr/>
          <a:lstStyle/>
          <a:p>
            <a:pPr>
              <a:defRPr/>
            </a:pPr>
            <a:fld id="{60D9D783-BEFE-4326-864D-F2E7CF360D22}" type="slidenum">
              <a:rPr lang="pl-PL" smtClean="0"/>
              <a:t>‹#›</a:t>
            </a:fld>
            <a:endParaRPr lang="pl-PL"/>
          </a:p>
        </p:txBody>
      </p:sp>
    </p:spTree>
    <p:extLst>
      <p:ext uri="{BB962C8B-B14F-4D97-AF65-F5344CB8AC3E}">
        <p14:creationId xmlns:p14="http://schemas.microsoft.com/office/powerpoint/2010/main" val="277154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2E63697-1E20-4CA5-94F6-43F349A03E08}" type="datetimeFigureOut">
              <a:rPr lang="pl-PL" smtClean="0"/>
              <a:t>14.03.2019</a:t>
            </a:fld>
            <a:endParaRPr lang="pl-PL"/>
          </a:p>
        </p:txBody>
      </p:sp>
      <p:sp>
        <p:nvSpPr>
          <p:cNvPr id="3" name="Footer Placeholder 2"/>
          <p:cNvSpPr>
            <a:spLocks noGrp="1"/>
          </p:cNvSpPr>
          <p:nvPr>
            <p:ph type="ftr" sz="quarter" idx="11"/>
          </p:nvPr>
        </p:nvSpPr>
        <p:spPr/>
        <p:txBody>
          <a:bodyPr/>
          <a:lstStyle/>
          <a:p>
            <a:pPr>
              <a:defRPr/>
            </a:pPr>
            <a:endParaRPr lang="pl-PL"/>
          </a:p>
        </p:txBody>
      </p:sp>
      <p:sp>
        <p:nvSpPr>
          <p:cNvPr id="4" name="Slide Number Placeholder 3"/>
          <p:cNvSpPr>
            <a:spLocks noGrp="1"/>
          </p:cNvSpPr>
          <p:nvPr>
            <p:ph type="sldNum" sz="quarter" idx="12"/>
          </p:nvPr>
        </p:nvSpPr>
        <p:spPr/>
        <p:txBody>
          <a:bodyPr/>
          <a:lstStyle/>
          <a:p>
            <a:pPr>
              <a:defRPr/>
            </a:pPr>
            <a:fld id="{60D9D783-BEFE-4326-864D-F2E7CF360D22}" type="slidenum">
              <a:rPr lang="pl-PL" smtClean="0"/>
              <a:t>‹#›</a:t>
            </a:fld>
            <a:endParaRPr lang="pl-PL"/>
          </a:p>
        </p:txBody>
      </p:sp>
    </p:spTree>
    <p:extLst>
      <p:ext uri="{BB962C8B-B14F-4D97-AF65-F5344CB8AC3E}">
        <p14:creationId xmlns:p14="http://schemas.microsoft.com/office/powerpoint/2010/main" val="226586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52E63697-1E20-4CA5-94F6-43F349A03E08}" type="datetimeFigureOut">
              <a:rPr lang="pl-PL" smtClean="0"/>
              <a:t>14.03.2019</a:t>
            </a:fld>
            <a:endParaRPr lang="pl-PL"/>
          </a:p>
        </p:txBody>
      </p:sp>
      <p:sp>
        <p:nvSpPr>
          <p:cNvPr id="6" name="Footer Placeholder 5"/>
          <p:cNvSpPr>
            <a:spLocks noGrp="1"/>
          </p:cNvSpPr>
          <p:nvPr>
            <p:ph type="ftr" sz="quarter" idx="11"/>
          </p:nvPr>
        </p:nvSpPr>
        <p:spPr/>
        <p:txBody>
          <a:bodyPr/>
          <a:lstStyle/>
          <a:p>
            <a:pPr>
              <a:defRPr/>
            </a:pPr>
            <a:endParaRPr lang="pl-PL"/>
          </a:p>
        </p:txBody>
      </p:sp>
      <p:sp>
        <p:nvSpPr>
          <p:cNvPr id="7" name="Slide Number Placeholder 6"/>
          <p:cNvSpPr>
            <a:spLocks noGrp="1"/>
          </p:cNvSpPr>
          <p:nvPr>
            <p:ph type="sldNum" sz="quarter" idx="12"/>
          </p:nvPr>
        </p:nvSpPr>
        <p:spPr/>
        <p:txBody>
          <a:bodyPr/>
          <a:lstStyle/>
          <a:p>
            <a:pPr>
              <a:defRPr/>
            </a:pPr>
            <a:fld id="{60D9D783-BEFE-4326-864D-F2E7CF360D22}" type="slidenum">
              <a:rPr lang="pl-PL" smtClean="0"/>
              <a:t>‹#›</a:t>
            </a:fld>
            <a:endParaRPr lang="pl-PL"/>
          </a:p>
        </p:txBody>
      </p:sp>
    </p:spTree>
    <p:extLst>
      <p:ext uri="{BB962C8B-B14F-4D97-AF65-F5344CB8AC3E}">
        <p14:creationId xmlns:p14="http://schemas.microsoft.com/office/powerpoint/2010/main" val="935564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52E63697-1E20-4CA5-94F6-43F349A03E08}" type="datetimeFigureOut">
              <a:rPr lang="pl-PL" smtClean="0"/>
              <a:t>14.03.2019</a:t>
            </a:fld>
            <a:endParaRPr lang="pl-PL"/>
          </a:p>
        </p:txBody>
      </p:sp>
      <p:sp>
        <p:nvSpPr>
          <p:cNvPr id="6" name="Footer Placeholder 5"/>
          <p:cNvSpPr>
            <a:spLocks noGrp="1"/>
          </p:cNvSpPr>
          <p:nvPr>
            <p:ph type="ftr" sz="quarter" idx="11"/>
          </p:nvPr>
        </p:nvSpPr>
        <p:spPr/>
        <p:txBody>
          <a:bodyPr/>
          <a:lstStyle/>
          <a:p>
            <a:pPr>
              <a:defRPr/>
            </a:pPr>
            <a:endParaRPr lang="pl-PL"/>
          </a:p>
        </p:txBody>
      </p:sp>
      <p:sp>
        <p:nvSpPr>
          <p:cNvPr id="7" name="Slide Number Placeholder 6"/>
          <p:cNvSpPr>
            <a:spLocks noGrp="1"/>
          </p:cNvSpPr>
          <p:nvPr>
            <p:ph type="sldNum" sz="quarter" idx="12"/>
          </p:nvPr>
        </p:nvSpPr>
        <p:spPr/>
        <p:txBody>
          <a:bodyPr/>
          <a:lstStyle/>
          <a:p>
            <a:pPr>
              <a:defRPr/>
            </a:pPr>
            <a:fld id="{60D9D783-BEFE-4326-864D-F2E7CF360D22}" type="slidenum">
              <a:rPr lang="pl-PL" smtClean="0"/>
              <a:t>‹#›</a:t>
            </a:fld>
            <a:endParaRPr lang="pl-PL"/>
          </a:p>
        </p:txBody>
      </p:sp>
    </p:spTree>
    <p:extLst>
      <p:ext uri="{BB962C8B-B14F-4D97-AF65-F5344CB8AC3E}">
        <p14:creationId xmlns:p14="http://schemas.microsoft.com/office/powerpoint/2010/main" val="2694368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52E63697-1E20-4CA5-94F6-43F349A03E08}" type="datetimeFigureOut">
              <a:rPr lang="pl-PL" smtClean="0"/>
              <a:t>14.03.2019</a:t>
            </a:fld>
            <a:endParaRPr lang="pl-P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pl-P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0D9D783-BEFE-4326-864D-F2E7CF360D22}" type="slidenum">
              <a:rPr lang="pl-PL" smtClean="0"/>
              <a:t>‹#›</a:t>
            </a:fld>
            <a:endParaRPr lang="pl-PL"/>
          </a:p>
        </p:txBody>
      </p:sp>
    </p:spTree>
    <p:extLst>
      <p:ext uri="{BB962C8B-B14F-4D97-AF65-F5344CB8AC3E}">
        <p14:creationId xmlns:p14="http://schemas.microsoft.com/office/powerpoint/2010/main" val="17920992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74" r:id="rId12"/>
    <p:sldLayoutId id="2147483675" r:id="rId13"/>
    <p:sldLayoutId id="2147483676" r:id="rId14"/>
    <p:sldLayoutId id="2147483677" r:id="rId15"/>
    <p:sldLayoutId id="2147483678"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Obraz 6"/>
          <p:cNvPicPr>
            <a:picLocks noChangeAspect="1" noChangeArrowheads="1"/>
          </p:cNvPicPr>
          <p:nvPr/>
        </p:nvPicPr>
        <p:blipFill>
          <a:blip r:embed="rId3">
            <a:extLst>
              <a:ext uri="{28A0092B-C50C-407E-A947-70E740481C1C}">
                <a14:useLocalDpi xmlns:a14="http://schemas.microsoft.com/office/drawing/2010/main" val="0"/>
              </a:ext>
            </a:extLst>
          </a:blip>
          <a:srcRect t="793"/>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17176" y="6211681"/>
            <a:ext cx="5436096" cy="646331"/>
          </a:xfrm>
          <a:prstGeom prst="rect">
            <a:avLst/>
          </a:prstGeom>
          <a:noFill/>
        </p:spPr>
        <p:txBody>
          <a:bodyPr wrap="square" rtlCol="0">
            <a:spAutoFit/>
          </a:bodyPr>
          <a:lstStyle/>
          <a:p>
            <a:pPr algn="r"/>
            <a:r>
              <a:rPr lang="en-IE" b="1" dirty="0" smtClean="0"/>
              <a:t>JOINT PROGRAMMING FOCAL POINTS MEETING</a:t>
            </a:r>
          </a:p>
          <a:p>
            <a:pPr algn="r"/>
            <a:r>
              <a:rPr lang="en-IE" b="1" smtClean="0"/>
              <a:t>BRUSSELS, 15 MARCH 2019</a:t>
            </a:r>
            <a:endParaRPr lang="en-GB" b="1" dirty="0"/>
          </a:p>
        </p:txBody>
      </p:sp>
      <p:pic>
        <p:nvPicPr>
          <p:cNvPr id="3" name="Picture 2"/>
          <p:cNvPicPr>
            <a:picLocks noChangeAspect="1"/>
          </p:cNvPicPr>
          <p:nvPr/>
        </p:nvPicPr>
        <p:blipFill>
          <a:blip r:embed="rId4"/>
          <a:stretch>
            <a:fillRect/>
          </a:stretch>
        </p:blipFill>
        <p:spPr>
          <a:xfrm>
            <a:off x="179512" y="6000750"/>
            <a:ext cx="1158340" cy="847417"/>
          </a:xfrm>
          <a:prstGeom prst="rect">
            <a:avLst/>
          </a:prstGeom>
        </p:spPr>
      </p:pic>
      <p:pic>
        <p:nvPicPr>
          <p:cNvPr id="4" name="Picture 3"/>
          <p:cNvPicPr>
            <a:picLocks noChangeAspect="1"/>
          </p:cNvPicPr>
          <p:nvPr/>
        </p:nvPicPr>
        <p:blipFill>
          <a:blip r:embed="rId5"/>
          <a:stretch>
            <a:fillRect/>
          </a:stretch>
        </p:blipFill>
        <p:spPr>
          <a:xfrm>
            <a:off x="1658281" y="6130667"/>
            <a:ext cx="1688738" cy="701101"/>
          </a:xfrm>
          <a:prstGeom prst="rect">
            <a:avLst/>
          </a:prstGeom>
        </p:spPr>
      </p:pic>
    </p:spTree>
    <p:extLst>
      <p:ext uri="{BB962C8B-B14F-4D97-AF65-F5344CB8AC3E}">
        <p14:creationId xmlns:p14="http://schemas.microsoft.com/office/powerpoint/2010/main" val="1922042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noChangeArrowheads="1"/>
          </p:cNvSpPr>
          <p:nvPr>
            <p:ph idx="1"/>
          </p:nvPr>
        </p:nvSpPr>
        <p:spPr>
          <a:xfrm>
            <a:off x="323528" y="1125265"/>
            <a:ext cx="8568952" cy="5472088"/>
          </a:xfrm>
        </p:spPr>
        <p:txBody>
          <a:bodyPr>
            <a:normAutofit/>
          </a:bodyPr>
          <a:lstStyle/>
          <a:p>
            <a:pPr algn="just">
              <a:lnSpc>
                <a:spcPct val="120000"/>
              </a:lnSpc>
              <a:buFontTx/>
              <a:buChar char="-"/>
            </a:pPr>
            <a:endParaRPr lang="en-US" altLang="en-US" sz="3600" i="1" dirty="0" smtClean="0">
              <a:solidFill>
                <a:prstClr val="black"/>
              </a:solidFill>
            </a:endParaRPr>
          </a:p>
          <a:p>
            <a:pPr algn="just">
              <a:lnSpc>
                <a:spcPct val="120000"/>
              </a:lnSpc>
              <a:buFontTx/>
              <a:buChar char="-"/>
            </a:pPr>
            <a:r>
              <a:rPr lang="en-US" altLang="en-US" sz="3200" b="1" i="1" dirty="0" smtClean="0">
                <a:solidFill>
                  <a:schemeClr val="accent1">
                    <a:lumMod val="50000"/>
                  </a:schemeClr>
                </a:solidFill>
              </a:rPr>
              <a:t>Any </a:t>
            </a:r>
            <a:r>
              <a:rPr lang="en-US" altLang="en-US" sz="3200" b="1" i="1" u="sng" dirty="0" smtClean="0">
                <a:solidFill>
                  <a:schemeClr val="accent1">
                    <a:lumMod val="50000"/>
                  </a:schemeClr>
                </a:solidFill>
              </a:rPr>
              <a:t>updates</a:t>
            </a:r>
            <a:r>
              <a:rPr lang="en-US" altLang="en-US" sz="3200" b="1" i="1" dirty="0" smtClean="0">
                <a:solidFill>
                  <a:schemeClr val="accent1">
                    <a:lumMod val="50000"/>
                  </a:schemeClr>
                </a:solidFill>
              </a:rPr>
              <a:t>?</a:t>
            </a:r>
          </a:p>
          <a:p>
            <a:pPr algn="just">
              <a:lnSpc>
                <a:spcPct val="120000"/>
              </a:lnSpc>
              <a:buFontTx/>
              <a:buChar char="-"/>
            </a:pPr>
            <a:endParaRPr lang="en-US" altLang="en-US" sz="3200" b="1" i="1" dirty="0" smtClean="0">
              <a:solidFill>
                <a:schemeClr val="accent1">
                  <a:lumMod val="50000"/>
                </a:schemeClr>
              </a:solidFill>
            </a:endParaRPr>
          </a:p>
          <a:p>
            <a:pPr algn="just">
              <a:lnSpc>
                <a:spcPct val="120000"/>
              </a:lnSpc>
              <a:buFontTx/>
              <a:buChar char="-"/>
            </a:pPr>
            <a:r>
              <a:rPr lang="en-US" altLang="en-US" sz="3200" b="1" i="1" u="sng" dirty="0" smtClean="0">
                <a:solidFill>
                  <a:schemeClr val="accent1">
                    <a:lumMod val="50000"/>
                  </a:schemeClr>
                </a:solidFill>
              </a:rPr>
              <a:t>New questions</a:t>
            </a:r>
            <a:r>
              <a:rPr lang="en-US" altLang="en-US" sz="3200" b="1" i="1" dirty="0" smtClean="0">
                <a:solidFill>
                  <a:schemeClr val="accent1">
                    <a:lumMod val="50000"/>
                  </a:schemeClr>
                </a:solidFill>
              </a:rPr>
              <a:t> to add to the JP Guidance to help knowing what other MS do?</a:t>
            </a:r>
          </a:p>
          <a:p>
            <a:pPr marL="0" indent="0" algn="just">
              <a:lnSpc>
                <a:spcPct val="120000"/>
              </a:lnSpc>
              <a:buNone/>
            </a:pPr>
            <a:endParaRPr lang="en-US" altLang="en-US" sz="3600" dirty="0" smtClean="0">
              <a:solidFill>
                <a:prstClr val="black"/>
              </a:solidFill>
            </a:endParaRPr>
          </a:p>
          <a:p>
            <a:pPr algn="just">
              <a:lnSpc>
                <a:spcPct val="120000"/>
              </a:lnSpc>
              <a:buFontTx/>
              <a:buChar char="-"/>
            </a:pPr>
            <a:endParaRPr lang="en-US" altLang="en-US" sz="2200" dirty="0">
              <a:solidFill>
                <a:prstClr val="black"/>
              </a:solidFill>
            </a:endParaRPr>
          </a:p>
          <a:p>
            <a:pPr marL="0" indent="0" algn="just">
              <a:buNone/>
            </a:pPr>
            <a:endParaRPr lang="en-IE" altLang="en-US" sz="2800" b="1" i="0" u="sng" dirty="0" smtClean="0"/>
          </a:p>
          <a:p>
            <a:pPr marL="457200" indent="-457200" algn="just">
              <a:lnSpc>
                <a:spcPct val="120000"/>
              </a:lnSpc>
              <a:buAutoNum type="arabicPeriod"/>
            </a:pPr>
            <a:endParaRPr lang="en-US" altLang="en-US" sz="2400" dirty="0">
              <a:solidFill>
                <a:prstClr val="black"/>
              </a:solidFill>
            </a:endParaRPr>
          </a:p>
          <a:p>
            <a:pPr marL="0" indent="0" algn="just">
              <a:lnSpc>
                <a:spcPct val="120000"/>
              </a:lnSpc>
              <a:buNone/>
            </a:pPr>
            <a:endParaRPr lang="en-US" altLang="en-US" sz="2400" dirty="0">
              <a:solidFill>
                <a:prstClr val="black"/>
              </a:solidFill>
            </a:endParaRPr>
          </a:p>
          <a:p>
            <a:pPr marL="0" indent="0" algn="just">
              <a:lnSpc>
                <a:spcPct val="120000"/>
              </a:lnSpc>
              <a:buNone/>
            </a:pPr>
            <a:endParaRPr lang="en-US" altLang="en-US" sz="2000" i="1" dirty="0" smtClean="0">
              <a:latin typeface="Arial" panose="020B0604020202020204" pitchFamily="34" charset="0"/>
              <a:cs typeface="Arial" panose="020B0604020202020204" pitchFamily="34" charset="0"/>
            </a:endParaRPr>
          </a:p>
          <a:p>
            <a:pPr marL="0" indent="0" algn="just">
              <a:buNone/>
            </a:pPr>
            <a:endParaRPr lang="en-US" altLang="en-US" sz="3600" b="1" u="sng" dirty="0" smtClean="0">
              <a:cs typeface="Arial" panose="020B0604020202020204" pitchFamily="34" charset="0"/>
            </a:endParaRPr>
          </a:p>
        </p:txBody>
      </p:sp>
      <p:sp>
        <p:nvSpPr>
          <p:cNvPr id="4" name="TextBox 3"/>
          <p:cNvSpPr txBox="1"/>
          <p:nvPr/>
        </p:nvSpPr>
        <p:spPr>
          <a:xfrm>
            <a:off x="8028384" y="6428076"/>
            <a:ext cx="1296144" cy="338554"/>
          </a:xfrm>
          <a:prstGeom prst="rect">
            <a:avLst/>
          </a:prstGeom>
          <a:noFill/>
        </p:spPr>
        <p:txBody>
          <a:bodyPr wrap="square" rtlCol="0">
            <a:spAutoFit/>
          </a:bodyPr>
          <a:lstStyle/>
          <a:p>
            <a:r>
              <a:rPr lang="en-IE" sz="1600" b="1" dirty="0" smtClean="0">
                <a:solidFill>
                  <a:schemeClr val="accent1"/>
                </a:solidFill>
              </a:rPr>
              <a:t>Session 4</a:t>
            </a:r>
            <a:endParaRPr lang="en-GB" sz="1600" b="1" dirty="0">
              <a:solidFill>
                <a:schemeClr val="accent1"/>
              </a:solidFill>
            </a:endParaRPr>
          </a:p>
        </p:txBody>
      </p:sp>
    </p:spTree>
    <p:extLst>
      <p:ext uri="{BB962C8B-B14F-4D97-AF65-F5344CB8AC3E}">
        <p14:creationId xmlns:p14="http://schemas.microsoft.com/office/powerpoint/2010/main" val="3856835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B59E6E-B967-488E-B209-8B7FA0D7AF99}" type="slidenum">
              <a:rPr kumimoji="0" lang="en-GB"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4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5" name="Title 1"/>
          <p:cNvSpPr txBox="1">
            <a:spLocks/>
          </p:cNvSpPr>
          <p:nvPr/>
        </p:nvSpPr>
        <p:spPr>
          <a:xfrm>
            <a:off x="468313" y="1556271"/>
            <a:ext cx="8229600" cy="9366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3200" b="1" smtClean="0">
                <a:solidFill>
                  <a:srgbClr val="2D5EC1"/>
                </a:solidFill>
                <a:sym typeface="+mn-ea"/>
              </a:rPr>
              <a:t>Joint Programming Studies (II)</a:t>
            </a:r>
            <a:endParaRPr lang="en-GB" dirty="0"/>
          </a:p>
        </p:txBody>
      </p:sp>
      <p:graphicFrame>
        <p:nvGraphicFramePr>
          <p:cNvPr id="6" name="Diagram 5"/>
          <p:cNvGraphicFramePr/>
          <p:nvPr>
            <p:extLst>
              <p:ext uri="{D42A27DB-BD31-4B8C-83A1-F6EECF244321}">
                <p14:modId xmlns:p14="http://schemas.microsoft.com/office/powerpoint/2010/main" val="3003506455"/>
              </p:ext>
            </p:extLst>
          </p:nvPr>
        </p:nvGraphicFramePr>
        <p:xfrm>
          <a:off x="827584" y="22971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043608" y="2899166"/>
            <a:ext cx="720080" cy="523220"/>
          </a:xfrm>
          <a:prstGeom prst="rect">
            <a:avLst/>
          </a:prstGeom>
          <a:noFill/>
        </p:spPr>
        <p:txBody>
          <a:bodyPr wrap="square" rtlCol="0">
            <a:spAutoFit/>
          </a:bodyPr>
          <a:lstStyle/>
          <a:p>
            <a:pPr algn="ctr"/>
            <a:r>
              <a:rPr lang="fr-BE" sz="2800" b="1" dirty="0" smtClean="0"/>
              <a:t>1</a:t>
            </a:r>
            <a:endParaRPr lang="en-GB" sz="2800" b="1" dirty="0"/>
          </a:p>
        </p:txBody>
      </p:sp>
      <p:sp>
        <p:nvSpPr>
          <p:cNvPr id="8" name="TextBox 7"/>
          <p:cNvSpPr txBox="1"/>
          <p:nvPr/>
        </p:nvSpPr>
        <p:spPr>
          <a:xfrm>
            <a:off x="1547664" y="4057908"/>
            <a:ext cx="432048" cy="523220"/>
          </a:xfrm>
          <a:prstGeom prst="rect">
            <a:avLst/>
          </a:prstGeom>
          <a:noFill/>
        </p:spPr>
        <p:txBody>
          <a:bodyPr wrap="square" rtlCol="0">
            <a:spAutoFit/>
          </a:bodyPr>
          <a:lstStyle/>
          <a:p>
            <a:r>
              <a:rPr lang="fr-BE" sz="2800" b="1" dirty="0" smtClean="0"/>
              <a:t>2</a:t>
            </a:r>
            <a:endParaRPr lang="en-GB" sz="2800" b="1" dirty="0"/>
          </a:p>
        </p:txBody>
      </p:sp>
      <p:sp>
        <p:nvSpPr>
          <p:cNvPr id="9" name="TextBox 8"/>
          <p:cNvSpPr txBox="1"/>
          <p:nvPr/>
        </p:nvSpPr>
        <p:spPr>
          <a:xfrm flipH="1">
            <a:off x="1233343" y="5301208"/>
            <a:ext cx="242313" cy="523220"/>
          </a:xfrm>
          <a:prstGeom prst="rect">
            <a:avLst/>
          </a:prstGeom>
          <a:noFill/>
        </p:spPr>
        <p:txBody>
          <a:bodyPr wrap="square" rtlCol="0">
            <a:spAutoFit/>
          </a:bodyPr>
          <a:lstStyle/>
          <a:p>
            <a:r>
              <a:rPr lang="fr-BE" sz="2800" b="1" dirty="0" smtClean="0"/>
              <a:t>3</a:t>
            </a:r>
            <a:endParaRPr lang="en-GB" sz="2800" b="1" dirty="0"/>
          </a:p>
        </p:txBody>
      </p:sp>
    </p:spTree>
    <p:extLst>
      <p:ext uri="{BB962C8B-B14F-4D97-AF65-F5344CB8AC3E}">
        <p14:creationId xmlns:p14="http://schemas.microsoft.com/office/powerpoint/2010/main" val="2891420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noChangeArrowheads="1"/>
          </p:cNvSpPr>
          <p:nvPr>
            <p:ph type="title"/>
          </p:nvPr>
        </p:nvSpPr>
        <p:spPr>
          <a:xfrm>
            <a:off x="179512" y="188640"/>
            <a:ext cx="8229600" cy="720079"/>
          </a:xfrm>
        </p:spPr>
        <p:txBody>
          <a:bodyPr>
            <a:noAutofit/>
          </a:bodyPr>
          <a:lstStyle/>
          <a:p>
            <a:pPr marL="457200" indent="-457200" algn="just">
              <a:lnSpc>
                <a:spcPct val="120000"/>
              </a:lnSpc>
              <a:buFont typeface="+mj-lt"/>
              <a:buAutoNum type="arabicPeriod"/>
            </a:pPr>
            <a:r>
              <a:rPr lang="en-US" altLang="en-US" sz="3700" b="1" dirty="0">
                <a:solidFill>
                  <a:schemeClr val="accent1"/>
                </a:solidFill>
              </a:rPr>
              <a:t>JP in conflict and fragile states</a:t>
            </a:r>
          </a:p>
        </p:txBody>
      </p:sp>
      <p:sp>
        <p:nvSpPr>
          <p:cNvPr id="28675" name="Content Placeholder 2"/>
          <p:cNvSpPr>
            <a:spLocks noGrp="1" noChangeArrowheads="1"/>
          </p:cNvSpPr>
          <p:nvPr>
            <p:ph idx="1"/>
          </p:nvPr>
        </p:nvSpPr>
        <p:spPr>
          <a:xfrm>
            <a:off x="323528" y="1125265"/>
            <a:ext cx="8568952" cy="5472088"/>
          </a:xfrm>
        </p:spPr>
        <p:txBody>
          <a:bodyPr>
            <a:normAutofit/>
          </a:bodyPr>
          <a:lstStyle/>
          <a:p>
            <a:pPr marL="0" indent="0" algn="just">
              <a:lnSpc>
                <a:spcPct val="120000"/>
              </a:lnSpc>
              <a:buNone/>
            </a:pPr>
            <a:r>
              <a:rPr lang="en-US" altLang="en-US" sz="2400" b="1" dirty="0" smtClean="0">
                <a:solidFill>
                  <a:schemeClr val="accent1"/>
                </a:solidFill>
              </a:rPr>
              <a:t>Recommendations</a:t>
            </a:r>
            <a:r>
              <a:rPr lang="en-US" altLang="en-US" sz="2400" b="1" dirty="0">
                <a:solidFill>
                  <a:schemeClr val="accent1"/>
                </a:solidFill>
              </a:rPr>
              <a:t>: </a:t>
            </a:r>
            <a:endParaRPr lang="en-US" altLang="en-US" sz="2400" dirty="0">
              <a:solidFill>
                <a:prstClr val="black"/>
              </a:solidFill>
            </a:endParaRPr>
          </a:p>
          <a:p>
            <a:pPr marL="0" indent="0" algn="just">
              <a:buNone/>
            </a:pPr>
            <a:endParaRPr lang="en-US" altLang="en-US" sz="3600" b="1" u="sng" dirty="0" smtClean="0">
              <a:cs typeface="Arial" panose="020B0604020202020204" pitchFamily="34" charset="0"/>
            </a:endParaRPr>
          </a:p>
        </p:txBody>
      </p:sp>
      <p:sp>
        <p:nvSpPr>
          <p:cNvPr id="4" name="TextBox 3"/>
          <p:cNvSpPr txBox="1"/>
          <p:nvPr/>
        </p:nvSpPr>
        <p:spPr>
          <a:xfrm>
            <a:off x="8028384" y="6428076"/>
            <a:ext cx="1296144" cy="338554"/>
          </a:xfrm>
          <a:prstGeom prst="rect">
            <a:avLst/>
          </a:prstGeom>
          <a:noFill/>
        </p:spPr>
        <p:txBody>
          <a:bodyPr wrap="square" rtlCol="0">
            <a:spAutoFit/>
          </a:bodyPr>
          <a:lstStyle/>
          <a:p>
            <a:r>
              <a:rPr lang="en-IE" sz="1600" b="1" dirty="0" smtClean="0">
                <a:solidFill>
                  <a:schemeClr val="accent1"/>
                </a:solidFill>
              </a:rPr>
              <a:t>Session 4</a:t>
            </a:r>
            <a:endParaRPr lang="en-GB" sz="1600" b="1" dirty="0">
              <a:solidFill>
                <a:schemeClr val="accent1"/>
              </a:solidFill>
            </a:endParaRPr>
          </a:p>
        </p:txBody>
      </p:sp>
      <p:sp>
        <p:nvSpPr>
          <p:cNvPr id="5" name="Content Placeholder 2"/>
          <p:cNvSpPr txBox="1">
            <a:spLocks/>
          </p:cNvSpPr>
          <p:nvPr/>
        </p:nvSpPr>
        <p:spPr bwMode="auto">
          <a:xfrm>
            <a:off x="467544" y="1647914"/>
            <a:ext cx="7848872" cy="456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buFont typeface="Wingdings" panose="05000000000000000000" pitchFamily="2" charset="2"/>
              <a:buChar char="v"/>
            </a:pPr>
            <a:r>
              <a:rPr lang="en-US" sz="2000" dirty="0" smtClean="0">
                <a:solidFill>
                  <a:prstClr val="black"/>
                </a:solidFill>
              </a:rPr>
              <a:t> Consider</a:t>
            </a:r>
            <a:r>
              <a:rPr lang="en-US" sz="2000" b="1" dirty="0" smtClean="0">
                <a:solidFill>
                  <a:prstClr val="black"/>
                </a:solidFill>
              </a:rPr>
              <a:t> a joint conflict/situational/shared risks analysis </a:t>
            </a:r>
            <a:r>
              <a:rPr lang="en-US" sz="2000" dirty="0" smtClean="0">
                <a:solidFill>
                  <a:prstClr val="black"/>
                </a:solidFill>
              </a:rPr>
              <a:t>as a first step</a:t>
            </a:r>
          </a:p>
          <a:p>
            <a:pPr algn="just">
              <a:buFont typeface="Wingdings" panose="05000000000000000000" pitchFamily="2" charset="2"/>
              <a:buChar char="v"/>
            </a:pPr>
            <a:r>
              <a:rPr lang="en-US" sz="2000" dirty="0">
                <a:solidFill>
                  <a:prstClr val="black"/>
                </a:solidFill>
              </a:rPr>
              <a:t> </a:t>
            </a:r>
            <a:r>
              <a:rPr lang="en-US" sz="2000" dirty="0" smtClean="0">
                <a:solidFill>
                  <a:prstClr val="black"/>
                </a:solidFill>
              </a:rPr>
              <a:t>Develop</a:t>
            </a:r>
            <a:r>
              <a:rPr lang="en-US" sz="2000" b="1" dirty="0" smtClean="0">
                <a:solidFill>
                  <a:prstClr val="black"/>
                </a:solidFill>
              </a:rPr>
              <a:t> a light joint strategy / vision/ joined-up approach </a:t>
            </a:r>
            <a:r>
              <a:rPr lang="en-US" sz="2000" dirty="0" smtClean="0">
                <a:solidFill>
                  <a:prstClr val="black"/>
                </a:solidFill>
              </a:rPr>
              <a:t>that can contribute to the medium to long-term aspiration of a Joint Programming process</a:t>
            </a:r>
            <a:endParaRPr lang="en-US" sz="1050" dirty="0" smtClean="0">
              <a:solidFill>
                <a:prstClr val="black"/>
              </a:solidFill>
            </a:endParaRPr>
          </a:p>
          <a:p>
            <a:pPr lvl="1" algn="just">
              <a:lnSpc>
                <a:spcPct val="120000"/>
              </a:lnSpc>
              <a:buFont typeface="Courier New" panose="02070309020205020404" pitchFamily="49" charset="0"/>
              <a:buChar char="o"/>
            </a:pPr>
            <a:r>
              <a:rPr lang="en-US" sz="1400" b="1" dirty="0">
                <a:solidFill>
                  <a:prstClr val="black"/>
                </a:solidFill>
              </a:rPr>
              <a:t> Resilience as a core focus of the strategy</a:t>
            </a:r>
          </a:p>
          <a:p>
            <a:pPr lvl="1" algn="just">
              <a:lnSpc>
                <a:spcPct val="120000"/>
              </a:lnSpc>
              <a:buFont typeface="Courier New" panose="02070309020205020404" pitchFamily="49" charset="0"/>
              <a:buChar char="o"/>
            </a:pPr>
            <a:r>
              <a:rPr lang="en-US" sz="1400" b="1" dirty="0">
                <a:solidFill>
                  <a:prstClr val="black"/>
                </a:solidFill>
              </a:rPr>
              <a:t>Consider ‘security’ as a cross-cutting issue</a:t>
            </a:r>
          </a:p>
          <a:p>
            <a:pPr lvl="1" algn="just">
              <a:lnSpc>
                <a:spcPct val="120000"/>
              </a:lnSpc>
              <a:buFont typeface="Courier New" panose="02070309020205020404" pitchFamily="49" charset="0"/>
              <a:buChar char="o"/>
            </a:pPr>
            <a:r>
              <a:rPr lang="en-US" sz="1400" b="1" dirty="0">
                <a:solidFill>
                  <a:prstClr val="black"/>
                </a:solidFill>
              </a:rPr>
              <a:t>Consider using specific joint actions as pilot approaches to draw lessons</a:t>
            </a:r>
          </a:p>
          <a:p>
            <a:pPr lvl="1" algn="just">
              <a:lnSpc>
                <a:spcPct val="120000"/>
              </a:lnSpc>
              <a:buFont typeface="Courier New" panose="02070309020205020404" pitchFamily="49" charset="0"/>
              <a:buChar char="o"/>
            </a:pPr>
            <a:r>
              <a:rPr lang="en-US" sz="1400" b="1" dirty="0">
                <a:solidFill>
                  <a:prstClr val="black"/>
                </a:solidFill>
              </a:rPr>
              <a:t>Limit strategy to few key sectors, results, indicators</a:t>
            </a:r>
          </a:p>
          <a:p>
            <a:pPr lvl="1" algn="just">
              <a:lnSpc>
                <a:spcPct val="120000"/>
              </a:lnSpc>
              <a:buFont typeface="Courier New" panose="02070309020205020404" pitchFamily="49" charset="0"/>
              <a:buChar char="o"/>
            </a:pPr>
            <a:r>
              <a:rPr lang="en-US" sz="1400" b="1" dirty="0">
                <a:solidFill>
                  <a:prstClr val="black"/>
                </a:solidFill>
              </a:rPr>
              <a:t>Allow for regular reviews</a:t>
            </a:r>
          </a:p>
          <a:p>
            <a:pPr lvl="1" algn="just">
              <a:lnSpc>
                <a:spcPct val="120000"/>
              </a:lnSpc>
              <a:buFont typeface="Courier New" panose="02070309020205020404" pitchFamily="49" charset="0"/>
              <a:buChar char="o"/>
            </a:pPr>
            <a:r>
              <a:rPr lang="en-US" sz="1400" b="1" dirty="0">
                <a:solidFill>
                  <a:prstClr val="black"/>
                </a:solidFill>
              </a:rPr>
              <a:t> Consider whether the strategy should be labelled as confidential</a:t>
            </a:r>
          </a:p>
          <a:p>
            <a:pPr lvl="1" algn="just">
              <a:lnSpc>
                <a:spcPct val="120000"/>
              </a:lnSpc>
              <a:buFont typeface="Courier New" panose="02070309020205020404" pitchFamily="49" charset="0"/>
              <a:buChar char="o"/>
            </a:pPr>
            <a:r>
              <a:rPr lang="en-US" sz="1400" b="1" dirty="0">
                <a:solidFill>
                  <a:prstClr val="black"/>
                </a:solidFill>
              </a:rPr>
              <a:t>When no NDP exists, allow alternatives (SDG, sectoral focus, subnational plans) for aligning of the strategy</a:t>
            </a:r>
          </a:p>
          <a:p>
            <a:pPr lvl="1" algn="just">
              <a:lnSpc>
                <a:spcPct val="120000"/>
              </a:lnSpc>
              <a:buFont typeface="Courier New" panose="02070309020205020404" pitchFamily="49" charset="0"/>
              <a:buChar char="o"/>
            </a:pPr>
            <a:r>
              <a:rPr lang="en-US" sz="1400" b="1" dirty="0">
                <a:solidFill>
                  <a:prstClr val="black"/>
                </a:solidFill>
              </a:rPr>
              <a:t>Start with the “willing” European donors</a:t>
            </a:r>
          </a:p>
          <a:p>
            <a:pPr lvl="1" algn="just">
              <a:lnSpc>
                <a:spcPct val="120000"/>
              </a:lnSpc>
              <a:buFont typeface="Courier New" panose="02070309020205020404" pitchFamily="49" charset="0"/>
              <a:buChar char="o"/>
            </a:pPr>
            <a:r>
              <a:rPr lang="en-US" sz="1400" b="1" dirty="0">
                <a:solidFill>
                  <a:prstClr val="black"/>
                </a:solidFill>
              </a:rPr>
              <a:t>Taking into account the high turnover of staff in fragile states, use the joint strategy as a basis for handover</a:t>
            </a:r>
          </a:p>
          <a:p>
            <a:pPr lvl="1" algn="just">
              <a:lnSpc>
                <a:spcPct val="120000"/>
              </a:lnSpc>
              <a:buFont typeface="Courier New" panose="02070309020205020404" pitchFamily="49" charset="0"/>
              <a:buChar char="o"/>
            </a:pPr>
            <a:r>
              <a:rPr lang="en-US" sz="1400" b="1" dirty="0">
                <a:solidFill>
                  <a:prstClr val="black"/>
                </a:solidFill>
              </a:rPr>
              <a:t>Keep Heads of Mission and HQ involved in the JP process</a:t>
            </a:r>
          </a:p>
          <a:p>
            <a:pPr marL="457200" indent="-457200" algn="just">
              <a:buFont typeface="+mj-lt"/>
              <a:buAutoNum type="alphaLcPeriod"/>
            </a:pPr>
            <a:endParaRPr lang="en-US" sz="2400" dirty="0" smtClean="0">
              <a:solidFill>
                <a:prstClr val="black"/>
              </a:solidFill>
            </a:endParaRPr>
          </a:p>
          <a:p>
            <a:pPr marL="342900" lvl="1" indent="0">
              <a:buFont typeface="Arial" panose="020B0604020202020204" pitchFamily="34" charset="0"/>
              <a:buNone/>
            </a:pPr>
            <a:endParaRPr lang="en-GB" dirty="0"/>
          </a:p>
        </p:txBody>
      </p:sp>
    </p:spTree>
    <p:extLst>
      <p:ext uri="{BB962C8B-B14F-4D97-AF65-F5344CB8AC3E}">
        <p14:creationId xmlns:p14="http://schemas.microsoft.com/office/powerpoint/2010/main" val="902303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500"/>
                                        <p:tgtEl>
                                          <p:spTgt spid="5">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fade">
                                      <p:cBhvr>
                                        <p:cTn id="36" dur="500"/>
                                        <p:tgtEl>
                                          <p:spTgt spid="5">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fade">
                                      <p:cBhvr>
                                        <p:cTn id="39" dur="500"/>
                                        <p:tgtEl>
                                          <p:spTgt spid="5">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txEl>
                                              <p:pRg st="11" end="11"/>
                                            </p:txEl>
                                          </p:spTgt>
                                        </p:tgtEl>
                                        <p:attrNameLst>
                                          <p:attrName>style.visibility</p:attrName>
                                        </p:attrNameLst>
                                      </p:cBhvr>
                                      <p:to>
                                        <p:strVal val="visible"/>
                                      </p:to>
                                    </p:set>
                                    <p:animEffect transition="in" filter="fade">
                                      <p:cBhvr>
                                        <p:cTn id="4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noChangeArrowheads="1"/>
          </p:cNvSpPr>
          <p:nvPr>
            <p:ph idx="1"/>
          </p:nvPr>
        </p:nvSpPr>
        <p:spPr>
          <a:xfrm>
            <a:off x="323528" y="824602"/>
            <a:ext cx="8568952" cy="5472088"/>
          </a:xfrm>
        </p:spPr>
        <p:txBody>
          <a:bodyPr>
            <a:normAutofit/>
          </a:bodyPr>
          <a:lstStyle/>
          <a:p>
            <a:pPr marL="0" indent="0" algn="just">
              <a:lnSpc>
                <a:spcPct val="120000"/>
              </a:lnSpc>
              <a:buNone/>
            </a:pPr>
            <a:r>
              <a:rPr lang="en-US" altLang="en-US" sz="2400" b="1" dirty="0" smtClean="0">
                <a:solidFill>
                  <a:schemeClr val="accent1"/>
                </a:solidFill>
              </a:rPr>
              <a:t>Recommendations</a:t>
            </a:r>
            <a:r>
              <a:rPr lang="en-US" altLang="en-US" sz="2400" b="1" dirty="0">
                <a:solidFill>
                  <a:schemeClr val="accent1"/>
                </a:solidFill>
              </a:rPr>
              <a:t>:</a:t>
            </a:r>
          </a:p>
          <a:p>
            <a:pPr marL="0" indent="0" algn="just">
              <a:lnSpc>
                <a:spcPct val="120000"/>
              </a:lnSpc>
              <a:buNone/>
            </a:pPr>
            <a:endParaRPr lang="en-US" altLang="en-US" sz="2400" dirty="0">
              <a:solidFill>
                <a:prstClr val="black"/>
              </a:solidFill>
            </a:endParaRPr>
          </a:p>
          <a:p>
            <a:pPr marL="0" indent="0" algn="just">
              <a:lnSpc>
                <a:spcPct val="120000"/>
              </a:lnSpc>
              <a:buNone/>
            </a:pPr>
            <a:endParaRPr lang="en-US" altLang="en-US" sz="2000" i="1" dirty="0" smtClean="0">
              <a:latin typeface="Arial" panose="020B0604020202020204" pitchFamily="34" charset="0"/>
              <a:cs typeface="Arial" panose="020B0604020202020204" pitchFamily="34" charset="0"/>
            </a:endParaRPr>
          </a:p>
          <a:p>
            <a:pPr marL="0" indent="0" algn="just">
              <a:buNone/>
            </a:pPr>
            <a:endParaRPr lang="en-US" altLang="en-US" sz="3600" b="1" u="sng" dirty="0" smtClean="0">
              <a:cs typeface="Arial" panose="020B0604020202020204" pitchFamily="34" charset="0"/>
            </a:endParaRPr>
          </a:p>
        </p:txBody>
      </p:sp>
      <p:sp>
        <p:nvSpPr>
          <p:cNvPr id="4" name="TextBox 3"/>
          <p:cNvSpPr txBox="1"/>
          <p:nvPr/>
        </p:nvSpPr>
        <p:spPr>
          <a:xfrm>
            <a:off x="8028384" y="6428076"/>
            <a:ext cx="1296144" cy="338554"/>
          </a:xfrm>
          <a:prstGeom prst="rect">
            <a:avLst/>
          </a:prstGeom>
          <a:noFill/>
        </p:spPr>
        <p:txBody>
          <a:bodyPr wrap="square" rtlCol="0">
            <a:spAutoFit/>
          </a:bodyPr>
          <a:lstStyle/>
          <a:p>
            <a:r>
              <a:rPr lang="en-IE" sz="1600" b="1" dirty="0" smtClean="0">
                <a:solidFill>
                  <a:schemeClr val="accent1"/>
                </a:solidFill>
              </a:rPr>
              <a:t>Session 4</a:t>
            </a:r>
            <a:endParaRPr lang="en-GB" sz="1600" b="1" dirty="0">
              <a:solidFill>
                <a:schemeClr val="accent1"/>
              </a:solidFill>
            </a:endParaRPr>
          </a:p>
        </p:txBody>
      </p:sp>
      <p:sp>
        <p:nvSpPr>
          <p:cNvPr id="5" name="Content Placeholder 2"/>
          <p:cNvSpPr txBox="1">
            <a:spLocks/>
          </p:cNvSpPr>
          <p:nvPr/>
        </p:nvSpPr>
        <p:spPr bwMode="auto">
          <a:xfrm>
            <a:off x="611560" y="1700882"/>
            <a:ext cx="7992888" cy="456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200" i="1" dirty="0" smtClean="0">
              <a:solidFill>
                <a:prstClr val="black"/>
              </a:solidFill>
            </a:endParaRPr>
          </a:p>
          <a:p>
            <a:pPr algn="just">
              <a:buFont typeface="Wingdings" panose="05000000000000000000" pitchFamily="2" charset="2"/>
              <a:buChar char="v"/>
            </a:pPr>
            <a:r>
              <a:rPr lang="en-US" sz="2000" b="1" dirty="0" smtClean="0">
                <a:solidFill>
                  <a:prstClr val="black"/>
                </a:solidFill>
              </a:rPr>
              <a:t> Politics </a:t>
            </a:r>
            <a:r>
              <a:rPr lang="en-US" sz="2000" b="1" dirty="0">
                <a:solidFill>
                  <a:prstClr val="black"/>
                </a:solidFill>
              </a:rPr>
              <a:t>matter most </a:t>
            </a:r>
            <a:r>
              <a:rPr lang="en-US" sz="2000" dirty="0">
                <a:solidFill>
                  <a:prstClr val="black"/>
                </a:solidFill>
              </a:rPr>
              <a:t>and size of envelope matters less and </a:t>
            </a:r>
            <a:r>
              <a:rPr lang="en-US" sz="2000" dirty="0" smtClean="0">
                <a:solidFill>
                  <a:prstClr val="black"/>
                </a:solidFill>
              </a:rPr>
              <a:t>less</a:t>
            </a:r>
          </a:p>
          <a:p>
            <a:pPr algn="just">
              <a:buFont typeface="Wingdings" panose="05000000000000000000" pitchFamily="2" charset="2"/>
              <a:buChar char="v"/>
            </a:pPr>
            <a:r>
              <a:rPr lang="en-US" sz="2000" dirty="0" smtClean="0">
                <a:solidFill>
                  <a:prstClr val="black"/>
                </a:solidFill>
              </a:rPr>
              <a:t> Joint </a:t>
            </a:r>
            <a:r>
              <a:rPr lang="en-US" sz="2000" dirty="0">
                <a:solidFill>
                  <a:prstClr val="black"/>
                </a:solidFill>
              </a:rPr>
              <a:t>Programming has to adjust to </a:t>
            </a:r>
            <a:r>
              <a:rPr lang="en-US" sz="2000" b="1" dirty="0">
                <a:solidFill>
                  <a:prstClr val="black"/>
                </a:solidFill>
              </a:rPr>
              <a:t>include tools beyond traditional approaches to development </a:t>
            </a:r>
            <a:r>
              <a:rPr lang="en-US" sz="2000" dirty="0">
                <a:solidFill>
                  <a:prstClr val="black"/>
                </a:solidFill>
              </a:rPr>
              <a:t>:</a:t>
            </a:r>
          </a:p>
          <a:p>
            <a:pPr lvl="2" algn="just">
              <a:buFont typeface="Wingdings" panose="05000000000000000000" pitchFamily="2" charset="2"/>
              <a:buChar char="ü"/>
            </a:pPr>
            <a:r>
              <a:rPr lang="en-US" sz="1800" i="1" dirty="0" smtClean="0">
                <a:solidFill>
                  <a:prstClr val="black"/>
                </a:solidFill>
              </a:rPr>
              <a:t>relationship-building </a:t>
            </a:r>
            <a:r>
              <a:rPr lang="en-US" sz="1800" i="1" dirty="0">
                <a:solidFill>
                  <a:prstClr val="black"/>
                </a:solidFill>
              </a:rPr>
              <a:t>and exchange of knowhow</a:t>
            </a:r>
          </a:p>
          <a:p>
            <a:pPr lvl="2" algn="just">
              <a:buFont typeface="Wingdings" panose="05000000000000000000" pitchFamily="2" charset="2"/>
              <a:buChar char="ü"/>
            </a:pPr>
            <a:r>
              <a:rPr lang="en-US" sz="1800" i="1" dirty="0" smtClean="0">
                <a:solidFill>
                  <a:prstClr val="black"/>
                </a:solidFill>
              </a:rPr>
              <a:t>invest </a:t>
            </a:r>
            <a:r>
              <a:rPr lang="en-US" sz="1800" i="1" dirty="0">
                <a:solidFill>
                  <a:prstClr val="black"/>
                </a:solidFill>
              </a:rPr>
              <a:t>in relationship-building amongst peers </a:t>
            </a:r>
            <a:endParaRPr lang="en-US" sz="1800" i="1" dirty="0" smtClean="0">
              <a:solidFill>
                <a:prstClr val="black"/>
              </a:solidFill>
            </a:endParaRPr>
          </a:p>
          <a:p>
            <a:pPr algn="just">
              <a:buFont typeface="Wingdings" panose="05000000000000000000" pitchFamily="2" charset="2"/>
              <a:buChar char="v"/>
            </a:pPr>
            <a:r>
              <a:rPr lang="en-US" sz="2000" dirty="0" smtClean="0">
                <a:solidFill>
                  <a:prstClr val="black"/>
                </a:solidFill>
              </a:rPr>
              <a:t> Guarantee </a:t>
            </a:r>
            <a:r>
              <a:rPr lang="en-US" sz="2000" dirty="0">
                <a:solidFill>
                  <a:prstClr val="black"/>
                </a:solidFill>
              </a:rPr>
              <a:t>that JP is relevant to policy in partner countries: </a:t>
            </a:r>
          </a:p>
          <a:p>
            <a:pPr lvl="2" algn="just">
              <a:buFont typeface="Wingdings" panose="05000000000000000000" pitchFamily="2" charset="2"/>
              <a:buChar char="ü"/>
            </a:pPr>
            <a:r>
              <a:rPr lang="en-US" sz="1800" i="1" dirty="0" smtClean="0">
                <a:solidFill>
                  <a:prstClr val="black"/>
                </a:solidFill>
              </a:rPr>
              <a:t>beyond development priorities, looking </a:t>
            </a:r>
            <a:r>
              <a:rPr lang="en-US" sz="1800" i="1" dirty="0">
                <a:solidFill>
                  <a:prstClr val="black"/>
                </a:solidFill>
              </a:rPr>
              <a:t>into political </a:t>
            </a:r>
            <a:r>
              <a:rPr lang="en-US" sz="1800" i="1" dirty="0" smtClean="0">
                <a:solidFill>
                  <a:prstClr val="black"/>
                </a:solidFill>
              </a:rPr>
              <a:t>interests</a:t>
            </a:r>
          </a:p>
          <a:p>
            <a:pPr lvl="2" algn="just">
              <a:buFont typeface="Wingdings" panose="05000000000000000000" pitchFamily="2" charset="2"/>
              <a:buChar char="ü"/>
            </a:pPr>
            <a:r>
              <a:rPr lang="en-US" sz="1800" i="1" dirty="0" smtClean="0">
                <a:solidFill>
                  <a:prstClr val="black"/>
                </a:solidFill>
              </a:rPr>
              <a:t>who is the EU partnering with</a:t>
            </a:r>
          </a:p>
          <a:p>
            <a:pPr lvl="2" algn="just">
              <a:buFont typeface="Wingdings" panose="05000000000000000000" pitchFamily="2" charset="2"/>
              <a:buChar char="ü"/>
            </a:pPr>
            <a:r>
              <a:rPr lang="en-US" sz="1800" i="1" dirty="0" smtClean="0">
                <a:solidFill>
                  <a:prstClr val="black"/>
                </a:solidFill>
              </a:rPr>
              <a:t>check </a:t>
            </a:r>
            <a:r>
              <a:rPr lang="en-US" sz="1800" i="1" dirty="0">
                <a:solidFill>
                  <a:prstClr val="black"/>
                </a:solidFill>
              </a:rPr>
              <a:t>cross-cutting issues and SDG where they </a:t>
            </a:r>
            <a:r>
              <a:rPr lang="en-US" sz="1800" i="1" dirty="0" smtClean="0">
                <a:solidFill>
                  <a:prstClr val="black"/>
                </a:solidFill>
              </a:rPr>
              <a:t>fit</a:t>
            </a:r>
          </a:p>
          <a:p>
            <a:pPr algn="just">
              <a:buFont typeface="Wingdings" panose="05000000000000000000" pitchFamily="2" charset="2"/>
              <a:buChar char="v"/>
            </a:pPr>
            <a:r>
              <a:rPr lang="en-US" sz="2000" dirty="0" smtClean="0">
                <a:solidFill>
                  <a:prstClr val="black"/>
                </a:solidFill>
              </a:rPr>
              <a:t> JP is an opportunity to better </a:t>
            </a:r>
            <a:r>
              <a:rPr lang="en-US" sz="2000" b="1" dirty="0" smtClean="0">
                <a:solidFill>
                  <a:prstClr val="black"/>
                </a:solidFill>
              </a:rPr>
              <a:t>link programming to high-level strategy</a:t>
            </a:r>
            <a:r>
              <a:rPr lang="en-US" sz="2000" dirty="0" smtClean="0">
                <a:solidFill>
                  <a:prstClr val="black"/>
                </a:solidFill>
              </a:rPr>
              <a:t>:</a:t>
            </a:r>
          </a:p>
          <a:p>
            <a:pPr lvl="2" algn="just">
              <a:buFont typeface="Wingdings" panose="05000000000000000000" pitchFamily="2" charset="2"/>
              <a:buChar char="ü"/>
            </a:pPr>
            <a:r>
              <a:rPr lang="en-US" sz="1800" i="1" dirty="0" smtClean="0">
                <a:solidFill>
                  <a:prstClr val="black"/>
                </a:solidFill>
              </a:rPr>
              <a:t>joint strategy to include focus on improving dialogue and partnership; include strategies for coalition building with national stakeholders</a:t>
            </a:r>
          </a:p>
          <a:p>
            <a:pPr marL="0" indent="0" algn="just">
              <a:buNone/>
            </a:pPr>
            <a:endParaRPr lang="en-US" sz="2400" dirty="0" smtClean="0">
              <a:solidFill>
                <a:prstClr val="black"/>
              </a:solidFill>
            </a:endParaRPr>
          </a:p>
          <a:p>
            <a:pPr marL="342900" lvl="1" indent="0">
              <a:buFont typeface="Arial" panose="020B0604020202020204" pitchFamily="34" charset="0"/>
              <a:buNone/>
            </a:pPr>
            <a:endParaRPr lang="en-GB" dirty="0"/>
          </a:p>
        </p:txBody>
      </p:sp>
      <p:sp>
        <p:nvSpPr>
          <p:cNvPr id="7" name="Title 1"/>
          <p:cNvSpPr txBox="1">
            <a:spLocks noChangeArrowheads="1"/>
          </p:cNvSpPr>
          <p:nvPr/>
        </p:nvSpPr>
        <p:spPr bwMode="auto">
          <a:xfrm>
            <a:off x="179512" y="188640"/>
            <a:ext cx="8229600" cy="72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2500" lnSpcReduction="10000"/>
          </a:bodyPr>
          <a:lst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defRPr>
            </a:lvl2pPr>
            <a:lvl3pPr algn="l" rtl="0" fontAlgn="base">
              <a:lnSpc>
                <a:spcPct val="90000"/>
              </a:lnSpc>
              <a:spcBef>
                <a:spcPct val="0"/>
              </a:spcBef>
              <a:spcAft>
                <a:spcPct val="0"/>
              </a:spcAft>
              <a:defRPr sz="3300">
                <a:solidFill>
                  <a:schemeClr val="tx1"/>
                </a:solidFill>
                <a:latin typeface="Calibri Light" panose="020F0302020204030204" pitchFamily="34" charset="0"/>
              </a:defRPr>
            </a:lvl3pPr>
            <a:lvl4pPr algn="l" rtl="0" fontAlgn="base">
              <a:lnSpc>
                <a:spcPct val="90000"/>
              </a:lnSpc>
              <a:spcBef>
                <a:spcPct val="0"/>
              </a:spcBef>
              <a:spcAft>
                <a:spcPct val="0"/>
              </a:spcAft>
              <a:defRPr sz="3300">
                <a:solidFill>
                  <a:schemeClr val="tx1"/>
                </a:solidFill>
                <a:latin typeface="Calibri Light" panose="020F0302020204030204" pitchFamily="34" charset="0"/>
              </a:defRPr>
            </a:lvl4pPr>
            <a:lvl5pPr algn="l" rtl="0" fontAlgn="base">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457200" indent="-457200" algn="just">
              <a:lnSpc>
                <a:spcPct val="120000"/>
              </a:lnSpc>
              <a:buFont typeface="+mj-lt"/>
              <a:buAutoNum type="arabicPeriod" startAt="2"/>
            </a:pPr>
            <a:r>
              <a:rPr lang="en-US" altLang="en-US" sz="4000" b="1" dirty="0">
                <a:solidFill>
                  <a:schemeClr val="accent1"/>
                </a:solidFill>
              </a:rPr>
              <a:t>JP in Middle-income countries</a:t>
            </a:r>
          </a:p>
        </p:txBody>
      </p:sp>
    </p:spTree>
    <p:extLst>
      <p:ext uri="{BB962C8B-B14F-4D97-AF65-F5344CB8AC3E}">
        <p14:creationId xmlns:p14="http://schemas.microsoft.com/office/powerpoint/2010/main" val="4014002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500"/>
                                        <p:tgtEl>
                                          <p:spTgt spid="5">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500"/>
                                        <p:tgtEl>
                                          <p:spTgt spid="5">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fade">
                                      <p:cBhvr>
                                        <p:cTn id="40"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a:xfrm>
            <a:off x="179512" y="188640"/>
            <a:ext cx="8229600" cy="720079"/>
          </a:xfrm>
        </p:spPr>
        <p:txBody>
          <a:bodyPr>
            <a:noAutofit/>
          </a:bodyPr>
          <a:lstStyle/>
          <a:p>
            <a:pPr marL="457200" indent="-457200" algn="just">
              <a:lnSpc>
                <a:spcPct val="120000"/>
              </a:lnSpc>
              <a:buFont typeface="+mj-lt"/>
              <a:buAutoNum type="arabicPeriod" startAt="3"/>
            </a:pPr>
            <a:r>
              <a:rPr lang="en-US" altLang="en-US" sz="3700" b="1" dirty="0">
                <a:solidFill>
                  <a:schemeClr val="accent1"/>
                </a:solidFill>
              </a:rPr>
              <a:t>JP and SDGs</a:t>
            </a:r>
          </a:p>
        </p:txBody>
      </p:sp>
      <p:sp>
        <p:nvSpPr>
          <p:cNvPr id="28675" name="Content Placeholder 2"/>
          <p:cNvSpPr>
            <a:spLocks noGrp="1" noChangeArrowheads="1"/>
          </p:cNvSpPr>
          <p:nvPr>
            <p:ph idx="1"/>
          </p:nvPr>
        </p:nvSpPr>
        <p:spPr>
          <a:xfrm>
            <a:off x="323528" y="1125265"/>
            <a:ext cx="8568952" cy="5472088"/>
          </a:xfrm>
        </p:spPr>
        <p:txBody>
          <a:bodyPr>
            <a:normAutofit/>
          </a:bodyPr>
          <a:lstStyle/>
          <a:p>
            <a:pPr marL="0" indent="0" algn="just">
              <a:lnSpc>
                <a:spcPct val="120000"/>
              </a:lnSpc>
              <a:buNone/>
            </a:pPr>
            <a:r>
              <a:rPr lang="en-US" altLang="en-US" sz="2400" b="1" dirty="0" smtClean="0">
                <a:solidFill>
                  <a:schemeClr val="accent1"/>
                </a:solidFill>
              </a:rPr>
              <a:t>Recommendations</a:t>
            </a:r>
            <a:r>
              <a:rPr lang="en-US" altLang="en-US" sz="2400" b="1" dirty="0">
                <a:solidFill>
                  <a:schemeClr val="accent1"/>
                </a:solidFill>
              </a:rPr>
              <a:t>: </a:t>
            </a:r>
            <a:endParaRPr lang="en-US" altLang="en-US" sz="2400" b="1" dirty="0" smtClean="0">
              <a:solidFill>
                <a:schemeClr val="accent1"/>
              </a:solidFill>
            </a:endParaRPr>
          </a:p>
          <a:p>
            <a:pPr marL="0" indent="0" algn="just">
              <a:lnSpc>
                <a:spcPct val="120000"/>
              </a:lnSpc>
              <a:buNone/>
            </a:pPr>
            <a:endParaRPr lang="en-US" altLang="en-US" sz="2400" dirty="0">
              <a:solidFill>
                <a:prstClr val="black"/>
              </a:solidFill>
            </a:endParaRPr>
          </a:p>
          <a:p>
            <a:pPr marL="0" indent="0" algn="just">
              <a:lnSpc>
                <a:spcPct val="120000"/>
              </a:lnSpc>
              <a:buNone/>
            </a:pPr>
            <a:endParaRPr lang="en-US" altLang="en-US" sz="2000" i="1" dirty="0" smtClean="0">
              <a:latin typeface="Arial" panose="020B0604020202020204" pitchFamily="34" charset="0"/>
              <a:cs typeface="Arial" panose="020B0604020202020204" pitchFamily="34" charset="0"/>
            </a:endParaRPr>
          </a:p>
          <a:p>
            <a:pPr marL="0" indent="0" algn="just">
              <a:buNone/>
            </a:pPr>
            <a:endParaRPr lang="en-US" altLang="en-US" sz="3600" b="1" u="sng" dirty="0" smtClean="0">
              <a:cs typeface="Arial" panose="020B0604020202020204" pitchFamily="34" charset="0"/>
            </a:endParaRPr>
          </a:p>
        </p:txBody>
      </p:sp>
      <p:sp>
        <p:nvSpPr>
          <p:cNvPr id="4" name="TextBox 3"/>
          <p:cNvSpPr txBox="1"/>
          <p:nvPr/>
        </p:nvSpPr>
        <p:spPr>
          <a:xfrm>
            <a:off x="8028384" y="6428076"/>
            <a:ext cx="1296144" cy="338554"/>
          </a:xfrm>
          <a:prstGeom prst="rect">
            <a:avLst/>
          </a:prstGeom>
          <a:noFill/>
        </p:spPr>
        <p:txBody>
          <a:bodyPr wrap="square" rtlCol="0">
            <a:spAutoFit/>
          </a:bodyPr>
          <a:lstStyle/>
          <a:p>
            <a:r>
              <a:rPr lang="en-IE" sz="1600" b="1" dirty="0" smtClean="0">
                <a:solidFill>
                  <a:schemeClr val="accent1"/>
                </a:solidFill>
              </a:rPr>
              <a:t>Session 4</a:t>
            </a:r>
            <a:endParaRPr lang="en-GB" sz="1600" b="1" dirty="0">
              <a:solidFill>
                <a:schemeClr val="accent1"/>
              </a:solidFill>
            </a:endParaRPr>
          </a:p>
        </p:txBody>
      </p:sp>
      <p:sp>
        <p:nvSpPr>
          <p:cNvPr id="5" name="Content Placeholder 2"/>
          <p:cNvSpPr txBox="1">
            <a:spLocks/>
          </p:cNvSpPr>
          <p:nvPr/>
        </p:nvSpPr>
        <p:spPr bwMode="auto">
          <a:xfrm>
            <a:off x="539552" y="2203014"/>
            <a:ext cx="7992888" cy="456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200" i="1" dirty="0" smtClean="0">
              <a:solidFill>
                <a:prstClr val="black"/>
              </a:solidFill>
            </a:endParaRPr>
          </a:p>
          <a:p>
            <a:pPr algn="just">
              <a:buFont typeface="Wingdings" panose="05000000000000000000" pitchFamily="2" charset="2"/>
              <a:buChar char="v"/>
            </a:pPr>
            <a:r>
              <a:rPr lang="en-US" sz="2400" dirty="0" smtClean="0">
                <a:solidFill>
                  <a:prstClr val="black"/>
                </a:solidFill>
              </a:rPr>
              <a:t> Ensuring </a:t>
            </a:r>
            <a:r>
              <a:rPr lang="en-US" sz="2400" dirty="0">
                <a:solidFill>
                  <a:prstClr val="black"/>
                </a:solidFill>
              </a:rPr>
              <a:t>linkages between national priorities and SDGs within the Joint </a:t>
            </a:r>
            <a:r>
              <a:rPr lang="en-US" sz="2400" dirty="0" smtClean="0">
                <a:solidFill>
                  <a:prstClr val="black"/>
                </a:solidFill>
              </a:rPr>
              <a:t>Strategy</a:t>
            </a:r>
          </a:p>
          <a:p>
            <a:pPr algn="just">
              <a:buFont typeface="Wingdings" panose="05000000000000000000" pitchFamily="2" charset="2"/>
              <a:buChar char="v"/>
            </a:pPr>
            <a:endParaRPr lang="en-US" sz="2400" dirty="0" smtClean="0">
              <a:solidFill>
                <a:prstClr val="black"/>
              </a:solidFill>
            </a:endParaRPr>
          </a:p>
          <a:p>
            <a:pPr algn="just">
              <a:buFont typeface="Wingdings" panose="05000000000000000000" pitchFamily="2" charset="2"/>
              <a:buChar char="v"/>
            </a:pPr>
            <a:r>
              <a:rPr lang="en-US" sz="2400" dirty="0" smtClean="0">
                <a:solidFill>
                  <a:prstClr val="black"/>
                </a:solidFill>
              </a:rPr>
              <a:t>JP </a:t>
            </a:r>
            <a:r>
              <a:rPr lang="en-US" sz="2400" dirty="0">
                <a:solidFill>
                  <a:prstClr val="black"/>
                </a:solidFill>
              </a:rPr>
              <a:t>and SDG monitoring/ </a:t>
            </a:r>
            <a:r>
              <a:rPr lang="en-US" sz="2400" dirty="0" smtClean="0">
                <a:solidFill>
                  <a:prstClr val="black"/>
                </a:solidFill>
              </a:rPr>
              <a:t>follow-up</a:t>
            </a:r>
          </a:p>
          <a:p>
            <a:pPr algn="just">
              <a:buFont typeface="Wingdings" panose="05000000000000000000" pitchFamily="2" charset="2"/>
              <a:buChar char="v"/>
            </a:pPr>
            <a:endParaRPr lang="en-US" sz="2400" dirty="0" smtClean="0">
              <a:solidFill>
                <a:prstClr val="black"/>
              </a:solidFill>
            </a:endParaRPr>
          </a:p>
          <a:p>
            <a:pPr algn="just">
              <a:buFont typeface="Wingdings" panose="05000000000000000000" pitchFamily="2" charset="2"/>
              <a:buChar char="v"/>
            </a:pPr>
            <a:r>
              <a:rPr lang="fr-FR" sz="2400" dirty="0" smtClean="0">
                <a:solidFill>
                  <a:prstClr val="black"/>
                </a:solidFill>
              </a:rPr>
              <a:t>EU </a:t>
            </a:r>
            <a:r>
              <a:rPr lang="fr-FR" sz="2400" dirty="0" err="1">
                <a:solidFill>
                  <a:prstClr val="black"/>
                </a:solidFill>
              </a:rPr>
              <a:t>policy</a:t>
            </a:r>
            <a:r>
              <a:rPr lang="fr-FR" sz="2400" dirty="0">
                <a:solidFill>
                  <a:prstClr val="black"/>
                </a:solidFill>
              </a:rPr>
              <a:t> dialogue influence on national SDG </a:t>
            </a:r>
            <a:r>
              <a:rPr lang="fr-FR" sz="2400" dirty="0" err="1" smtClean="0">
                <a:solidFill>
                  <a:prstClr val="black"/>
                </a:solidFill>
              </a:rPr>
              <a:t>progress</a:t>
            </a:r>
            <a:endParaRPr lang="fr-FR" sz="2400" dirty="0" smtClean="0">
              <a:solidFill>
                <a:prstClr val="black"/>
              </a:solidFill>
            </a:endParaRPr>
          </a:p>
          <a:p>
            <a:pPr algn="just">
              <a:buFont typeface="Wingdings" panose="05000000000000000000" pitchFamily="2" charset="2"/>
              <a:buChar char="v"/>
            </a:pPr>
            <a:endParaRPr lang="fr-FR" sz="2400" dirty="0" smtClean="0">
              <a:solidFill>
                <a:prstClr val="black"/>
              </a:solidFill>
            </a:endParaRPr>
          </a:p>
          <a:p>
            <a:pPr algn="just">
              <a:buFont typeface="Wingdings" panose="05000000000000000000" pitchFamily="2" charset="2"/>
              <a:buChar char="v"/>
            </a:pPr>
            <a:r>
              <a:rPr lang="en-US" sz="2400" dirty="0" smtClean="0">
                <a:solidFill>
                  <a:prstClr val="black"/>
                </a:solidFill>
              </a:rPr>
              <a:t>JP </a:t>
            </a:r>
            <a:r>
              <a:rPr lang="en-US" sz="2400" dirty="0">
                <a:solidFill>
                  <a:prstClr val="black"/>
                </a:solidFill>
              </a:rPr>
              <a:t>and its effect on joint implementation</a:t>
            </a:r>
          </a:p>
          <a:p>
            <a:pPr marL="0" indent="0" algn="just">
              <a:buNone/>
            </a:pPr>
            <a:endParaRPr lang="en-US" sz="2400" dirty="0" smtClean="0">
              <a:solidFill>
                <a:prstClr val="black"/>
              </a:solidFill>
            </a:endParaRPr>
          </a:p>
          <a:p>
            <a:pPr marL="342900" lvl="1" indent="0">
              <a:buFont typeface="Arial" panose="020B0604020202020204" pitchFamily="34" charset="0"/>
              <a:buNone/>
            </a:pPr>
            <a:endParaRPr lang="en-GB" dirty="0"/>
          </a:p>
        </p:txBody>
      </p:sp>
    </p:spTree>
    <p:extLst>
      <p:ext uri="{BB962C8B-B14F-4D97-AF65-F5344CB8AC3E}">
        <p14:creationId xmlns:p14="http://schemas.microsoft.com/office/powerpoint/2010/main" val="3294253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noChangeArrowheads="1"/>
          </p:cNvSpPr>
          <p:nvPr>
            <p:ph idx="1"/>
          </p:nvPr>
        </p:nvSpPr>
        <p:spPr>
          <a:xfrm>
            <a:off x="323528" y="1125265"/>
            <a:ext cx="8568952" cy="5472088"/>
          </a:xfrm>
        </p:spPr>
        <p:txBody>
          <a:bodyPr>
            <a:normAutofit/>
          </a:bodyPr>
          <a:lstStyle/>
          <a:p>
            <a:pPr algn="just">
              <a:lnSpc>
                <a:spcPct val="120000"/>
              </a:lnSpc>
              <a:buFontTx/>
              <a:buChar char="-"/>
            </a:pPr>
            <a:endParaRPr lang="en-US" altLang="en-US" sz="3600" i="1" dirty="0" smtClean="0">
              <a:solidFill>
                <a:prstClr val="black"/>
              </a:solidFill>
            </a:endParaRPr>
          </a:p>
          <a:p>
            <a:pPr algn="just">
              <a:lnSpc>
                <a:spcPct val="120000"/>
              </a:lnSpc>
              <a:buFontTx/>
              <a:buChar char="-"/>
            </a:pPr>
            <a:endParaRPr lang="en-US" altLang="en-US" sz="3600" i="1" dirty="0" smtClean="0">
              <a:solidFill>
                <a:prstClr val="black"/>
              </a:solidFill>
            </a:endParaRPr>
          </a:p>
          <a:p>
            <a:pPr algn="just">
              <a:lnSpc>
                <a:spcPct val="120000"/>
              </a:lnSpc>
              <a:buFontTx/>
              <a:buChar char="-"/>
            </a:pPr>
            <a:endParaRPr lang="en-US" altLang="en-US" sz="3600" i="1" dirty="0" smtClean="0">
              <a:solidFill>
                <a:prstClr val="black"/>
              </a:solidFill>
            </a:endParaRPr>
          </a:p>
          <a:p>
            <a:pPr marL="0" indent="0" algn="just">
              <a:lnSpc>
                <a:spcPct val="120000"/>
              </a:lnSpc>
              <a:buNone/>
            </a:pPr>
            <a:endParaRPr lang="en-US" altLang="en-US" sz="3600" dirty="0" smtClean="0">
              <a:solidFill>
                <a:prstClr val="black"/>
              </a:solidFill>
            </a:endParaRPr>
          </a:p>
          <a:p>
            <a:pPr algn="just">
              <a:lnSpc>
                <a:spcPct val="120000"/>
              </a:lnSpc>
              <a:buFontTx/>
              <a:buChar char="-"/>
            </a:pPr>
            <a:endParaRPr lang="en-US" altLang="en-US" sz="2200" dirty="0">
              <a:solidFill>
                <a:prstClr val="black"/>
              </a:solidFill>
            </a:endParaRPr>
          </a:p>
          <a:p>
            <a:pPr marL="0" indent="0" algn="just">
              <a:buNone/>
            </a:pPr>
            <a:endParaRPr lang="en-IE" altLang="en-US" sz="2800" b="1" i="0" u="sng" dirty="0" smtClean="0"/>
          </a:p>
          <a:p>
            <a:pPr marL="457200" indent="-457200" algn="just">
              <a:lnSpc>
                <a:spcPct val="120000"/>
              </a:lnSpc>
              <a:buAutoNum type="arabicPeriod"/>
            </a:pPr>
            <a:endParaRPr lang="en-US" altLang="en-US" sz="2400" dirty="0">
              <a:solidFill>
                <a:prstClr val="black"/>
              </a:solidFill>
            </a:endParaRPr>
          </a:p>
          <a:p>
            <a:pPr marL="0" indent="0" algn="just">
              <a:lnSpc>
                <a:spcPct val="120000"/>
              </a:lnSpc>
              <a:buNone/>
            </a:pPr>
            <a:endParaRPr lang="en-US" altLang="en-US" sz="2400" dirty="0">
              <a:solidFill>
                <a:prstClr val="black"/>
              </a:solidFill>
            </a:endParaRPr>
          </a:p>
          <a:p>
            <a:pPr marL="0" indent="0" algn="just">
              <a:lnSpc>
                <a:spcPct val="120000"/>
              </a:lnSpc>
              <a:buNone/>
            </a:pPr>
            <a:endParaRPr lang="en-US" altLang="en-US" sz="2000" i="1" dirty="0" smtClean="0">
              <a:latin typeface="Arial" panose="020B0604020202020204" pitchFamily="34" charset="0"/>
              <a:cs typeface="Arial" panose="020B0604020202020204" pitchFamily="34" charset="0"/>
            </a:endParaRPr>
          </a:p>
          <a:p>
            <a:pPr marL="0" indent="0" algn="just">
              <a:buNone/>
            </a:pPr>
            <a:endParaRPr lang="en-US" altLang="en-US" sz="3600" b="1" u="sng" dirty="0" smtClean="0">
              <a:cs typeface="Arial" panose="020B0604020202020204" pitchFamily="34" charset="0"/>
            </a:endParaRPr>
          </a:p>
        </p:txBody>
      </p:sp>
      <p:sp>
        <p:nvSpPr>
          <p:cNvPr id="4" name="TextBox 3"/>
          <p:cNvSpPr txBox="1"/>
          <p:nvPr/>
        </p:nvSpPr>
        <p:spPr>
          <a:xfrm>
            <a:off x="8028384" y="6428076"/>
            <a:ext cx="1296144" cy="338554"/>
          </a:xfrm>
          <a:prstGeom prst="rect">
            <a:avLst/>
          </a:prstGeom>
          <a:noFill/>
        </p:spPr>
        <p:txBody>
          <a:bodyPr wrap="square" rtlCol="0">
            <a:spAutoFit/>
          </a:bodyPr>
          <a:lstStyle/>
          <a:p>
            <a:r>
              <a:rPr lang="en-IE" sz="1600" b="1" dirty="0" smtClean="0">
                <a:solidFill>
                  <a:schemeClr val="accent1"/>
                </a:solidFill>
              </a:rPr>
              <a:t>Session 4</a:t>
            </a:r>
            <a:endParaRPr lang="en-GB" sz="1600" b="1" dirty="0">
              <a:solidFill>
                <a:schemeClr val="accent1"/>
              </a:solidFill>
            </a:endParaRPr>
          </a:p>
        </p:txBody>
      </p:sp>
      <p:sp>
        <p:nvSpPr>
          <p:cNvPr id="5" name="Title 1"/>
          <p:cNvSpPr>
            <a:spLocks noGrp="1" noChangeArrowheads="1"/>
          </p:cNvSpPr>
          <p:nvPr>
            <p:ph type="title"/>
          </p:nvPr>
        </p:nvSpPr>
        <p:spPr>
          <a:xfrm>
            <a:off x="611560" y="674540"/>
            <a:ext cx="8229600" cy="936625"/>
          </a:xfrm>
        </p:spPr>
        <p:txBody>
          <a:bodyPr>
            <a:normAutofit/>
          </a:bodyPr>
          <a:lstStyle/>
          <a:p>
            <a:pPr algn="ctr" eaLnBrk="1" hangingPunct="1"/>
            <a:r>
              <a:rPr lang="en-GB" sz="3600" b="1" dirty="0" smtClean="0">
                <a:solidFill>
                  <a:srgbClr val="2D5EC1"/>
                </a:solidFill>
                <a:latin typeface="+mn-lt"/>
                <a:ea typeface="+mn-ea"/>
                <a:cs typeface="+mn-cs"/>
                <a:sym typeface="+mn-ea"/>
              </a:rPr>
              <a:t>Communicating on Joint Programming (III)</a:t>
            </a:r>
            <a:endParaRPr lang="en-GB" sz="4000" b="1" dirty="0" smtClean="0">
              <a:solidFill>
                <a:srgbClr val="2D5EC1"/>
              </a:solidFill>
              <a:latin typeface="+mn-lt"/>
              <a:ea typeface="+mn-ea"/>
              <a:cs typeface="+mn-cs"/>
            </a:endParaRPr>
          </a:p>
        </p:txBody>
      </p:sp>
      <p:pic>
        <p:nvPicPr>
          <p:cNvPr id="6" name="Picture 5"/>
          <p:cNvPicPr>
            <a:picLocks noChangeAspect="1"/>
          </p:cNvPicPr>
          <p:nvPr/>
        </p:nvPicPr>
        <p:blipFill>
          <a:blip r:embed="rId3"/>
          <a:stretch>
            <a:fillRect/>
          </a:stretch>
        </p:blipFill>
        <p:spPr>
          <a:xfrm>
            <a:off x="1747038" y="1585365"/>
            <a:ext cx="4966085" cy="2728300"/>
          </a:xfrm>
          <a:prstGeom prst="rect">
            <a:avLst/>
          </a:prstGeom>
        </p:spPr>
      </p:pic>
      <p:pic>
        <p:nvPicPr>
          <p:cNvPr id="8" name="Picture 7"/>
          <p:cNvPicPr>
            <a:picLocks noChangeAspect="1"/>
          </p:cNvPicPr>
          <p:nvPr/>
        </p:nvPicPr>
        <p:blipFill>
          <a:blip r:embed="rId4"/>
          <a:stretch>
            <a:fillRect/>
          </a:stretch>
        </p:blipFill>
        <p:spPr>
          <a:xfrm>
            <a:off x="2555005" y="4509120"/>
            <a:ext cx="3350149" cy="1605039"/>
          </a:xfrm>
          <a:prstGeom prst="rect">
            <a:avLst/>
          </a:prstGeom>
        </p:spPr>
      </p:pic>
    </p:spTree>
    <p:extLst>
      <p:ext uri="{BB962C8B-B14F-4D97-AF65-F5344CB8AC3E}">
        <p14:creationId xmlns:p14="http://schemas.microsoft.com/office/powerpoint/2010/main" val="1079517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noChangeArrowheads="1"/>
          </p:cNvSpPr>
          <p:nvPr>
            <p:ph idx="1"/>
          </p:nvPr>
        </p:nvSpPr>
        <p:spPr>
          <a:xfrm>
            <a:off x="323528" y="1125265"/>
            <a:ext cx="8568952" cy="5472088"/>
          </a:xfrm>
        </p:spPr>
        <p:txBody>
          <a:bodyPr>
            <a:normAutofit/>
          </a:bodyPr>
          <a:lstStyle/>
          <a:p>
            <a:pPr algn="just">
              <a:lnSpc>
                <a:spcPct val="120000"/>
              </a:lnSpc>
              <a:buFontTx/>
              <a:buChar char="-"/>
            </a:pPr>
            <a:endParaRPr lang="en-US" altLang="en-US" sz="3600" i="1" dirty="0" smtClean="0">
              <a:solidFill>
                <a:prstClr val="black"/>
              </a:solidFill>
            </a:endParaRPr>
          </a:p>
          <a:p>
            <a:pPr algn="just">
              <a:lnSpc>
                <a:spcPct val="120000"/>
              </a:lnSpc>
              <a:buFontTx/>
              <a:buChar char="-"/>
            </a:pPr>
            <a:endParaRPr lang="en-US" altLang="en-US" sz="3600" i="1" dirty="0" smtClean="0">
              <a:solidFill>
                <a:prstClr val="black"/>
              </a:solidFill>
            </a:endParaRPr>
          </a:p>
          <a:p>
            <a:pPr algn="just">
              <a:lnSpc>
                <a:spcPct val="120000"/>
              </a:lnSpc>
              <a:buFontTx/>
              <a:buChar char="-"/>
            </a:pPr>
            <a:endParaRPr lang="en-US" altLang="en-US" sz="3600" i="1" dirty="0" smtClean="0">
              <a:solidFill>
                <a:prstClr val="black"/>
              </a:solidFill>
            </a:endParaRPr>
          </a:p>
          <a:p>
            <a:pPr marL="0" indent="0" algn="just">
              <a:lnSpc>
                <a:spcPct val="120000"/>
              </a:lnSpc>
              <a:buNone/>
            </a:pPr>
            <a:endParaRPr lang="en-US" altLang="en-US" sz="3600" dirty="0" smtClean="0">
              <a:solidFill>
                <a:prstClr val="black"/>
              </a:solidFill>
            </a:endParaRPr>
          </a:p>
          <a:p>
            <a:pPr algn="just">
              <a:lnSpc>
                <a:spcPct val="120000"/>
              </a:lnSpc>
              <a:buFontTx/>
              <a:buChar char="-"/>
            </a:pPr>
            <a:endParaRPr lang="en-US" altLang="en-US" sz="2200" dirty="0">
              <a:solidFill>
                <a:prstClr val="black"/>
              </a:solidFill>
            </a:endParaRPr>
          </a:p>
          <a:p>
            <a:pPr marL="0" indent="0" algn="just">
              <a:buNone/>
            </a:pPr>
            <a:endParaRPr lang="en-IE" altLang="en-US" sz="2800" b="1" i="0" u="sng" dirty="0" smtClean="0"/>
          </a:p>
          <a:p>
            <a:pPr marL="457200" indent="-457200" algn="just">
              <a:lnSpc>
                <a:spcPct val="120000"/>
              </a:lnSpc>
              <a:buAutoNum type="arabicPeriod"/>
            </a:pPr>
            <a:endParaRPr lang="en-US" altLang="en-US" sz="2400" dirty="0">
              <a:solidFill>
                <a:prstClr val="black"/>
              </a:solidFill>
            </a:endParaRPr>
          </a:p>
          <a:p>
            <a:pPr marL="0" indent="0" algn="just">
              <a:lnSpc>
                <a:spcPct val="120000"/>
              </a:lnSpc>
              <a:buNone/>
            </a:pPr>
            <a:endParaRPr lang="en-US" altLang="en-US" sz="2400" dirty="0">
              <a:solidFill>
                <a:prstClr val="black"/>
              </a:solidFill>
            </a:endParaRPr>
          </a:p>
          <a:p>
            <a:pPr marL="0" indent="0" algn="just">
              <a:lnSpc>
                <a:spcPct val="120000"/>
              </a:lnSpc>
              <a:buNone/>
            </a:pPr>
            <a:endParaRPr lang="en-US" altLang="en-US" sz="2000" i="1" dirty="0" smtClean="0">
              <a:latin typeface="Arial" panose="020B0604020202020204" pitchFamily="34" charset="0"/>
              <a:cs typeface="Arial" panose="020B0604020202020204" pitchFamily="34" charset="0"/>
            </a:endParaRPr>
          </a:p>
          <a:p>
            <a:pPr marL="0" indent="0" algn="just">
              <a:buNone/>
            </a:pPr>
            <a:endParaRPr lang="en-US" altLang="en-US" sz="3600" b="1" u="sng" dirty="0" smtClean="0">
              <a:cs typeface="Arial" panose="020B0604020202020204" pitchFamily="34" charset="0"/>
            </a:endParaRPr>
          </a:p>
        </p:txBody>
      </p:sp>
      <p:sp>
        <p:nvSpPr>
          <p:cNvPr id="4" name="TextBox 3"/>
          <p:cNvSpPr txBox="1"/>
          <p:nvPr/>
        </p:nvSpPr>
        <p:spPr>
          <a:xfrm>
            <a:off x="8028384" y="6428076"/>
            <a:ext cx="1296144" cy="338554"/>
          </a:xfrm>
          <a:prstGeom prst="rect">
            <a:avLst/>
          </a:prstGeom>
          <a:noFill/>
        </p:spPr>
        <p:txBody>
          <a:bodyPr wrap="square" rtlCol="0">
            <a:spAutoFit/>
          </a:bodyPr>
          <a:lstStyle/>
          <a:p>
            <a:r>
              <a:rPr lang="en-IE" sz="1600" b="1" dirty="0" smtClean="0">
                <a:solidFill>
                  <a:schemeClr val="accent1"/>
                </a:solidFill>
              </a:rPr>
              <a:t>Session 4</a:t>
            </a:r>
            <a:endParaRPr lang="en-GB" sz="1600" b="1" dirty="0">
              <a:solidFill>
                <a:schemeClr val="accent1"/>
              </a:solidFill>
            </a:endParaRPr>
          </a:p>
        </p:txBody>
      </p:sp>
      <p:pic>
        <p:nvPicPr>
          <p:cNvPr id="7" name="Picture 6"/>
          <p:cNvPicPr>
            <a:picLocks noChangeAspect="1"/>
          </p:cNvPicPr>
          <p:nvPr/>
        </p:nvPicPr>
        <p:blipFill>
          <a:blip r:embed="rId3"/>
          <a:stretch>
            <a:fillRect/>
          </a:stretch>
        </p:blipFill>
        <p:spPr>
          <a:xfrm>
            <a:off x="1115616" y="620688"/>
            <a:ext cx="6804248" cy="5117529"/>
          </a:xfrm>
          <a:prstGeom prst="rect">
            <a:avLst/>
          </a:prstGeom>
        </p:spPr>
      </p:pic>
    </p:spTree>
    <p:extLst>
      <p:ext uri="{BB962C8B-B14F-4D97-AF65-F5344CB8AC3E}">
        <p14:creationId xmlns:p14="http://schemas.microsoft.com/office/powerpoint/2010/main" val="1271413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noChangeArrowheads="1"/>
          </p:cNvSpPr>
          <p:nvPr>
            <p:ph idx="1"/>
          </p:nvPr>
        </p:nvSpPr>
        <p:spPr>
          <a:xfrm>
            <a:off x="323528" y="1125265"/>
            <a:ext cx="8568952" cy="5472088"/>
          </a:xfrm>
        </p:spPr>
        <p:txBody>
          <a:bodyPr>
            <a:normAutofit/>
          </a:bodyPr>
          <a:lstStyle/>
          <a:p>
            <a:pPr algn="just">
              <a:lnSpc>
                <a:spcPct val="120000"/>
              </a:lnSpc>
              <a:buFontTx/>
              <a:buChar char="-"/>
            </a:pPr>
            <a:endParaRPr lang="en-US" altLang="en-US" sz="3600" i="1" dirty="0" smtClean="0">
              <a:solidFill>
                <a:prstClr val="black"/>
              </a:solidFill>
            </a:endParaRPr>
          </a:p>
          <a:p>
            <a:pPr algn="just">
              <a:lnSpc>
                <a:spcPct val="120000"/>
              </a:lnSpc>
              <a:buFontTx/>
              <a:buChar char="-"/>
            </a:pPr>
            <a:endParaRPr lang="en-US" altLang="en-US" sz="3600" i="1" dirty="0" smtClean="0">
              <a:solidFill>
                <a:prstClr val="black"/>
              </a:solidFill>
            </a:endParaRPr>
          </a:p>
          <a:p>
            <a:pPr algn="just">
              <a:lnSpc>
                <a:spcPct val="120000"/>
              </a:lnSpc>
              <a:buFontTx/>
              <a:buChar char="-"/>
            </a:pPr>
            <a:endParaRPr lang="en-US" altLang="en-US" sz="3600" i="1" dirty="0" smtClean="0">
              <a:solidFill>
                <a:prstClr val="black"/>
              </a:solidFill>
            </a:endParaRPr>
          </a:p>
          <a:p>
            <a:pPr marL="0" indent="0" algn="just">
              <a:lnSpc>
                <a:spcPct val="120000"/>
              </a:lnSpc>
              <a:buNone/>
            </a:pPr>
            <a:endParaRPr lang="en-US" altLang="en-US" sz="3600" dirty="0" smtClean="0">
              <a:solidFill>
                <a:prstClr val="black"/>
              </a:solidFill>
            </a:endParaRPr>
          </a:p>
          <a:p>
            <a:pPr algn="just">
              <a:lnSpc>
                <a:spcPct val="120000"/>
              </a:lnSpc>
              <a:buFontTx/>
              <a:buChar char="-"/>
            </a:pPr>
            <a:endParaRPr lang="en-US" altLang="en-US" sz="2200" dirty="0">
              <a:solidFill>
                <a:prstClr val="black"/>
              </a:solidFill>
            </a:endParaRPr>
          </a:p>
          <a:p>
            <a:pPr marL="0" indent="0" algn="just">
              <a:buNone/>
            </a:pPr>
            <a:endParaRPr lang="en-IE" altLang="en-US" sz="2800" b="1" i="0" u="sng" dirty="0" smtClean="0"/>
          </a:p>
          <a:p>
            <a:pPr marL="457200" indent="-457200" algn="just">
              <a:lnSpc>
                <a:spcPct val="120000"/>
              </a:lnSpc>
              <a:buAutoNum type="arabicPeriod"/>
            </a:pPr>
            <a:endParaRPr lang="en-US" altLang="en-US" sz="2400" dirty="0">
              <a:solidFill>
                <a:prstClr val="black"/>
              </a:solidFill>
            </a:endParaRPr>
          </a:p>
          <a:p>
            <a:pPr marL="0" indent="0" algn="just">
              <a:lnSpc>
                <a:spcPct val="120000"/>
              </a:lnSpc>
              <a:buNone/>
            </a:pPr>
            <a:endParaRPr lang="en-US" altLang="en-US" sz="2400" dirty="0">
              <a:solidFill>
                <a:prstClr val="black"/>
              </a:solidFill>
            </a:endParaRPr>
          </a:p>
          <a:p>
            <a:pPr marL="0" indent="0" algn="just">
              <a:lnSpc>
                <a:spcPct val="120000"/>
              </a:lnSpc>
              <a:buNone/>
            </a:pPr>
            <a:endParaRPr lang="en-US" altLang="en-US" sz="2000" i="1" dirty="0" smtClean="0">
              <a:latin typeface="Arial" panose="020B0604020202020204" pitchFamily="34" charset="0"/>
              <a:cs typeface="Arial" panose="020B0604020202020204" pitchFamily="34" charset="0"/>
            </a:endParaRPr>
          </a:p>
          <a:p>
            <a:pPr marL="0" indent="0" algn="just">
              <a:buNone/>
            </a:pPr>
            <a:endParaRPr lang="en-US" altLang="en-US" sz="3600" b="1" u="sng" dirty="0" smtClean="0">
              <a:cs typeface="Arial" panose="020B0604020202020204" pitchFamily="34" charset="0"/>
            </a:endParaRPr>
          </a:p>
        </p:txBody>
      </p:sp>
      <p:sp>
        <p:nvSpPr>
          <p:cNvPr id="4" name="TextBox 3"/>
          <p:cNvSpPr txBox="1"/>
          <p:nvPr/>
        </p:nvSpPr>
        <p:spPr>
          <a:xfrm>
            <a:off x="8028384" y="6428076"/>
            <a:ext cx="1296144" cy="338554"/>
          </a:xfrm>
          <a:prstGeom prst="rect">
            <a:avLst/>
          </a:prstGeom>
          <a:noFill/>
        </p:spPr>
        <p:txBody>
          <a:bodyPr wrap="square" rtlCol="0">
            <a:spAutoFit/>
          </a:bodyPr>
          <a:lstStyle/>
          <a:p>
            <a:r>
              <a:rPr lang="en-IE" sz="1600" b="1" dirty="0" smtClean="0">
                <a:solidFill>
                  <a:schemeClr val="accent1"/>
                </a:solidFill>
              </a:rPr>
              <a:t>Session 4</a:t>
            </a:r>
            <a:endParaRPr lang="en-GB" sz="1600" b="1" dirty="0">
              <a:solidFill>
                <a:schemeClr val="accent1"/>
              </a:solidFill>
            </a:endParaRPr>
          </a:p>
        </p:txBody>
      </p:sp>
      <p:sp>
        <p:nvSpPr>
          <p:cNvPr id="9" name="Subtitle 2"/>
          <p:cNvSpPr txBox="1">
            <a:spLocks/>
          </p:cNvSpPr>
          <p:nvPr/>
        </p:nvSpPr>
        <p:spPr bwMode="auto">
          <a:xfrm>
            <a:off x="785285" y="955988"/>
            <a:ext cx="7243099"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n-IE" sz="2800" b="1" dirty="0" smtClean="0">
                <a:solidFill>
                  <a:schemeClr val="accent1"/>
                </a:solidFill>
              </a:rPr>
              <a:t>EU Aid Explorer : the added-value</a:t>
            </a:r>
          </a:p>
          <a:p>
            <a:pPr marL="0" indent="0" algn="just">
              <a:buNone/>
            </a:pPr>
            <a:endParaRPr lang="en-GB" sz="2800" b="1" dirty="0" smtClean="0"/>
          </a:p>
          <a:p>
            <a:pPr algn="just">
              <a:buFont typeface="Wingdings" panose="05000000000000000000" pitchFamily="2" charset="2"/>
              <a:buChar char="v"/>
            </a:pPr>
            <a:r>
              <a:rPr lang="en-GB" sz="2400" b="1" dirty="0" smtClean="0"/>
              <a:t> Aid transparency</a:t>
            </a:r>
            <a:endParaRPr lang="en-GB" sz="2400" dirty="0" smtClean="0"/>
          </a:p>
          <a:p>
            <a:pPr algn="just">
              <a:buFont typeface="Wingdings" panose="05000000000000000000" pitchFamily="2" charset="2"/>
              <a:buChar char="v"/>
            </a:pPr>
            <a:r>
              <a:rPr lang="en-GB" sz="2400" b="1" dirty="0"/>
              <a:t> </a:t>
            </a:r>
            <a:r>
              <a:rPr lang="en-GB" sz="2400" b="1" dirty="0" smtClean="0"/>
              <a:t>One-shop stop to access data supporting the work </a:t>
            </a:r>
            <a:r>
              <a:rPr lang="en-GB" sz="2400" b="1" dirty="0"/>
              <a:t>of governments, researchers, CSOs and the </a:t>
            </a:r>
            <a:r>
              <a:rPr lang="en-GB" sz="2400" b="1" dirty="0" smtClean="0"/>
              <a:t>public</a:t>
            </a:r>
          </a:p>
          <a:p>
            <a:pPr algn="just">
              <a:buFont typeface="Wingdings" panose="05000000000000000000" pitchFamily="2" charset="2"/>
              <a:buChar char="v"/>
            </a:pPr>
            <a:r>
              <a:rPr lang="en-GB" sz="2400" b="1" dirty="0"/>
              <a:t> </a:t>
            </a:r>
            <a:r>
              <a:rPr lang="en-GB" sz="2400" b="1" dirty="0" smtClean="0"/>
              <a:t>Important for internal work</a:t>
            </a:r>
          </a:p>
          <a:p>
            <a:pPr lvl="1" algn="just"/>
            <a:r>
              <a:rPr lang="en-GB" sz="2000" i="1" dirty="0" smtClean="0"/>
              <a:t>Geographic and thematic desk officers</a:t>
            </a:r>
          </a:p>
          <a:p>
            <a:pPr lvl="1" algn="just"/>
            <a:r>
              <a:rPr lang="en-GB" sz="2000" i="1" dirty="0" smtClean="0"/>
              <a:t>Heads of Delegation and Cooperation to analyse aid activities in their countries and lead the coordination</a:t>
            </a:r>
          </a:p>
          <a:p>
            <a:pPr lvl="1" algn="just"/>
            <a:r>
              <a:rPr lang="en-GB" sz="2000" i="1" dirty="0" smtClean="0"/>
              <a:t>Programming purposes, as a rich source of development financing</a:t>
            </a:r>
          </a:p>
          <a:p>
            <a:pPr lvl="1" algn="just"/>
            <a:r>
              <a:rPr lang="en-GB" sz="2000" i="1" dirty="0" smtClean="0"/>
              <a:t>To track progress via reporting on targeted SDGs and results</a:t>
            </a:r>
            <a:endParaRPr lang="en-GB" sz="1200" dirty="0" smtClean="0"/>
          </a:p>
          <a:p>
            <a:pPr>
              <a:buFont typeface="Wingdings" panose="05000000000000000000" pitchFamily="2" charset="2"/>
              <a:buChar char="v"/>
            </a:pPr>
            <a:r>
              <a:rPr lang="en-GB" sz="2400" b="1" dirty="0" smtClean="0"/>
              <a:t> Covers EU and MS</a:t>
            </a:r>
          </a:p>
          <a:p>
            <a:endParaRPr lang="en-GB" sz="2400" dirty="0"/>
          </a:p>
        </p:txBody>
      </p:sp>
    </p:spTree>
    <p:extLst>
      <p:ext uri="{BB962C8B-B14F-4D97-AF65-F5344CB8AC3E}">
        <p14:creationId xmlns:p14="http://schemas.microsoft.com/office/powerpoint/2010/main" val="593493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a:xfrm>
            <a:off x="323528" y="764183"/>
            <a:ext cx="8229600" cy="720079"/>
          </a:xfrm>
        </p:spPr>
        <p:txBody>
          <a:bodyPr>
            <a:normAutofit fontScale="90000"/>
          </a:bodyPr>
          <a:lstStyle/>
          <a:p>
            <a:pPr marL="0" indent="0" algn="just">
              <a:buNone/>
            </a:pPr>
            <a:r>
              <a:rPr lang="en-IE" sz="3600" b="1" dirty="0">
                <a:solidFill>
                  <a:schemeClr val="accent1"/>
                </a:solidFill>
              </a:rPr>
              <a:t>Training: </a:t>
            </a:r>
            <a:r>
              <a:rPr lang="en-IE" sz="3600" b="1" i="1" dirty="0">
                <a:solidFill>
                  <a:schemeClr val="accent1"/>
                </a:solidFill>
              </a:rPr>
              <a:t>“Joint Programming: </a:t>
            </a:r>
            <a:r>
              <a:rPr lang="en-US" sz="3600" b="1" i="1" dirty="0">
                <a:solidFill>
                  <a:schemeClr val="accent1"/>
                </a:solidFill>
              </a:rPr>
              <a:t>Better Impact through Working Together”</a:t>
            </a:r>
            <a:endParaRPr lang="en-IE" sz="3600" b="1" i="1" dirty="0">
              <a:solidFill>
                <a:schemeClr val="accent1"/>
              </a:solidFill>
            </a:endParaRPr>
          </a:p>
        </p:txBody>
      </p:sp>
      <p:sp>
        <p:nvSpPr>
          <p:cNvPr id="4" name="TextBox 3"/>
          <p:cNvSpPr txBox="1"/>
          <p:nvPr/>
        </p:nvSpPr>
        <p:spPr>
          <a:xfrm>
            <a:off x="8028384" y="6428076"/>
            <a:ext cx="1296144" cy="338554"/>
          </a:xfrm>
          <a:prstGeom prst="rect">
            <a:avLst/>
          </a:prstGeom>
          <a:noFill/>
        </p:spPr>
        <p:txBody>
          <a:bodyPr wrap="square" rtlCol="0">
            <a:spAutoFit/>
          </a:bodyPr>
          <a:lstStyle/>
          <a:p>
            <a:r>
              <a:rPr lang="en-IE" sz="1600" b="1" dirty="0" smtClean="0">
                <a:solidFill>
                  <a:schemeClr val="accent1"/>
                </a:solidFill>
              </a:rPr>
              <a:t>Session 4</a:t>
            </a:r>
            <a:endParaRPr lang="en-GB" sz="1600" b="1" dirty="0">
              <a:solidFill>
                <a:schemeClr val="accent1"/>
              </a:solidFill>
            </a:endParaRPr>
          </a:p>
        </p:txBody>
      </p:sp>
      <p:sp>
        <p:nvSpPr>
          <p:cNvPr id="8" name="Subtitle 2"/>
          <p:cNvSpPr txBox="1">
            <a:spLocks/>
          </p:cNvSpPr>
          <p:nvPr/>
        </p:nvSpPr>
        <p:spPr bwMode="auto">
          <a:xfrm>
            <a:off x="827584" y="1844824"/>
            <a:ext cx="7243099"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n-US" sz="2400" b="1" dirty="0" smtClean="0"/>
              <a:t>In </a:t>
            </a:r>
            <a:r>
              <a:rPr lang="en-US" sz="2400" b="1" dirty="0"/>
              <a:t>Brussels, on 12 </a:t>
            </a:r>
            <a:r>
              <a:rPr lang="en-US" sz="2400" b="1" dirty="0" smtClean="0"/>
              <a:t>April 2019</a:t>
            </a:r>
            <a:endParaRPr lang="en-US" sz="2400" b="1" dirty="0"/>
          </a:p>
          <a:p>
            <a:pPr algn="just">
              <a:buFont typeface="Wingdings" panose="05000000000000000000" pitchFamily="2" charset="2"/>
              <a:buChar char="v"/>
            </a:pPr>
            <a:r>
              <a:rPr lang="en-GB" sz="2400" b="1" dirty="0" smtClean="0"/>
              <a:t>Open to </a:t>
            </a:r>
            <a:r>
              <a:rPr lang="fr-BE" sz="2400" b="1" dirty="0" smtClean="0"/>
              <a:t>Commission </a:t>
            </a:r>
            <a:r>
              <a:rPr lang="en-US" sz="2400" b="1" dirty="0" smtClean="0"/>
              <a:t>and </a:t>
            </a:r>
            <a:r>
              <a:rPr lang="en-US" sz="2400" b="1" dirty="0"/>
              <a:t>Member States staff</a:t>
            </a:r>
            <a:r>
              <a:rPr lang="en-US" sz="2400" b="1" dirty="0" smtClean="0"/>
              <a:t>.</a:t>
            </a:r>
          </a:p>
          <a:p>
            <a:pPr algn="just">
              <a:buFont typeface="Wingdings" panose="05000000000000000000" pitchFamily="2" charset="2"/>
              <a:buChar char="v"/>
            </a:pPr>
            <a:r>
              <a:rPr lang="en-GB" sz="2400" b="1" dirty="0" smtClean="0"/>
              <a:t>Topics to be discussed:</a:t>
            </a:r>
          </a:p>
          <a:p>
            <a:pPr lvl="1"/>
            <a:r>
              <a:rPr lang="en-US" dirty="0"/>
              <a:t>The added value of working in a joined-up manner at country </a:t>
            </a:r>
            <a:r>
              <a:rPr lang="en-US" dirty="0" smtClean="0"/>
              <a:t>level</a:t>
            </a:r>
            <a:endParaRPr lang="en-US" dirty="0"/>
          </a:p>
          <a:p>
            <a:pPr lvl="1"/>
            <a:r>
              <a:rPr lang="en-US" dirty="0"/>
              <a:t>How Joint Programming processes can be taken </a:t>
            </a:r>
            <a:r>
              <a:rPr lang="en-US" dirty="0" smtClean="0"/>
              <a:t>forward</a:t>
            </a:r>
            <a:endParaRPr lang="en-US" dirty="0"/>
          </a:p>
          <a:p>
            <a:pPr lvl="1"/>
            <a:r>
              <a:rPr lang="en-US" dirty="0"/>
              <a:t>What is possible within the main building blocks of Joint Programming </a:t>
            </a:r>
            <a:endParaRPr lang="en-US" dirty="0" smtClean="0"/>
          </a:p>
          <a:p>
            <a:pPr lvl="1"/>
            <a:r>
              <a:rPr lang="en-US" dirty="0" smtClean="0"/>
              <a:t>How </a:t>
            </a:r>
            <a:r>
              <a:rPr lang="en-US" dirty="0"/>
              <a:t>Joint Programming delivers on the 2030 Agenda and </a:t>
            </a:r>
            <a:r>
              <a:rPr lang="en-US" dirty="0" smtClean="0"/>
              <a:t>SDGs</a:t>
            </a:r>
            <a:endParaRPr lang="en-GB" sz="2100" dirty="0"/>
          </a:p>
        </p:txBody>
      </p:sp>
    </p:spTree>
    <p:extLst>
      <p:ext uri="{BB962C8B-B14F-4D97-AF65-F5344CB8AC3E}">
        <p14:creationId xmlns:p14="http://schemas.microsoft.com/office/powerpoint/2010/main" val="1433112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16" y="2636912"/>
            <a:ext cx="7632848" cy="2160240"/>
          </a:xfrm>
        </p:spPr>
        <p:txBody>
          <a:bodyPr>
            <a:normAutofit/>
          </a:bodyPr>
          <a:lstStyle/>
          <a:p>
            <a:r>
              <a:rPr lang="fr-BE" sz="2800" b="1" dirty="0" smtClean="0">
                <a:solidFill>
                  <a:schemeClr val="accent1">
                    <a:lumMod val="50000"/>
                  </a:schemeClr>
                </a:solidFill>
                <a:latin typeface="+mn-lt"/>
                <a:ea typeface="+mn-ea"/>
                <a:cs typeface="+mn-cs"/>
              </a:rPr>
              <a:t>(I)	</a:t>
            </a:r>
            <a:r>
              <a:rPr lang="fr-BE" sz="2800" b="1" dirty="0">
                <a:solidFill>
                  <a:schemeClr val="accent1">
                    <a:lumMod val="50000"/>
                  </a:schemeClr>
                </a:solidFill>
                <a:latin typeface="+mn-lt"/>
                <a:ea typeface="+mn-ea"/>
                <a:cs typeface="+mn-cs"/>
              </a:rPr>
              <a:t>Joint </a:t>
            </a:r>
            <a:r>
              <a:rPr lang="fr-BE" sz="2800" b="1" dirty="0" err="1">
                <a:solidFill>
                  <a:schemeClr val="accent1">
                    <a:lumMod val="50000"/>
                  </a:schemeClr>
                </a:solidFill>
                <a:latin typeface="+mn-lt"/>
                <a:ea typeface="+mn-ea"/>
                <a:cs typeface="+mn-cs"/>
              </a:rPr>
              <a:t>Programming</a:t>
            </a:r>
            <a:r>
              <a:rPr lang="fr-BE" sz="2800" b="1" dirty="0">
                <a:solidFill>
                  <a:schemeClr val="accent1">
                    <a:lumMod val="50000"/>
                  </a:schemeClr>
                </a:solidFill>
                <a:latin typeface="+mn-lt"/>
                <a:ea typeface="+mn-ea"/>
                <a:cs typeface="+mn-cs"/>
              </a:rPr>
              <a:t> Guidance </a:t>
            </a:r>
            <a:br>
              <a:rPr lang="fr-BE" sz="2800" b="1" dirty="0">
                <a:solidFill>
                  <a:schemeClr val="accent1">
                    <a:lumMod val="50000"/>
                  </a:schemeClr>
                </a:solidFill>
                <a:latin typeface="+mn-lt"/>
                <a:ea typeface="+mn-ea"/>
                <a:cs typeface="+mn-cs"/>
              </a:rPr>
            </a:br>
            <a:r>
              <a:rPr lang="fr-BE" sz="2800" b="1" dirty="0">
                <a:solidFill>
                  <a:schemeClr val="accent1">
                    <a:lumMod val="50000"/>
                  </a:schemeClr>
                </a:solidFill>
                <a:latin typeface="+mn-lt"/>
                <a:ea typeface="+mn-ea"/>
                <a:cs typeface="+mn-cs"/>
              </a:rPr>
              <a:t/>
            </a:r>
            <a:br>
              <a:rPr lang="fr-BE" sz="2800" b="1" dirty="0">
                <a:solidFill>
                  <a:schemeClr val="accent1">
                    <a:lumMod val="50000"/>
                  </a:schemeClr>
                </a:solidFill>
                <a:latin typeface="+mn-lt"/>
                <a:ea typeface="+mn-ea"/>
                <a:cs typeface="+mn-cs"/>
              </a:rPr>
            </a:br>
            <a:r>
              <a:rPr lang="fr-BE" sz="2800" b="1" dirty="0">
                <a:solidFill>
                  <a:schemeClr val="accent1">
                    <a:lumMod val="50000"/>
                  </a:schemeClr>
                </a:solidFill>
                <a:latin typeface="+mn-lt"/>
                <a:ea typeface="+mn-ea"/>
                <a:cs typeface="+mn-cs"/>
              </a:rPr>
              <a:t>(II)	Joint </a:t>
            </a:r>
            <a:r>
              <a:rPr lang="fr-BE" sz="2800" b="1" dirty="0" err="1">
                <a:solidFill>
                  <a:schemeClr val="accent1">
                    <a:lumMod val="50000"/>
                  </a:schemeClr>
                </a:solidFill>
                <a:latin typeface="+mn-lt"/>
                <a:ea typeface="+mn-ea"/>
                <a:cs typeface="+mn-cs"/>
              </a:rPr>
              <a:t>Programming</a:t>
            </a:r>
            <a:r>
              <a:rPr lang="fr-BE" sz="2800" b="1" dirty="0">
                <a:solidFill>
                  <a:schemeClr val="accent1">
                    <a:lumMod val="50000"/>
                  </a:schemeClr>
                </a:solidFill>
                <a:latin typeface="+mn-lt"/>
                <a:ea typeface="+mn-ea"/>
                <a:cs typeface="+mn-cs"/>
              </a:rPr>
              <a:t> </a:t>
            </a:r>
            <a:r>
              <a:rPr lang="fr-BE" sz="2800" b="1" dirty="0" err="1">
                <a:solidFill>
                  <a:schemeClr val="accent1">
                    <a:lumMod val="50000"/>
                  </a:schemeClr>
                </a:solidFill>
                <a:latin typeface="+mn-lt"/>
                <a:ea typeface="+mn-ea"/>
                <a:cs typeface="+mn-cs"/>
              </a:rPr>
              <a:t>Studies</a:t>
            </a:r>
            <a:r>
              <a:rPr lang="fr-BE" sz="2800" b="1" dirty="0">
                <a:solidFill>
                  <a:schemeClr val="accent1">
                    <a:lumMod val="50000"/>
                  </a:schemeClr>
                </a:solidFill>
                <a:latin typeface="+mn-lt"/>
                <a:ea typeface="+mn-ea"/>
                <a:cs typeface="+mn-cs"/>
              </a:rPr>
              <a:t/>
            </a:r>
            <a:br>
              <a:rPr lang="fr-BE" sz="2800" b="1" dirty="0">
                <a:solidFill>
                  <a:schemeClr val="accent1">
                    <a:lumMod val="50000"/>
                  </a:schemeClr>
                </a:solidFill>
                <a:latin typeface="+mn-lt"/>
                <a:ea typeface="+mn-ea"/>
                <a:cs typeface="+mn-cs"/>
              </a:rPr>
            </a:br>
            <a:r>
              <a:rPr lang="fr-BE" sz="2800" b="1" dirty="0">
                <a:solidFill>
                  <a:schemeClr val="accent1">
                    <a:lumMod val="50000"/>
                  </a:schemeClr>
                </a:solidFill>
                <a:latin typeface="+mn-lt"/>
                <a:ea typeface="+mn-ea"/>
                <a:cs typeface="+mn-cs"/>
              </a:rPr>
              <a:t/>
            </a:r>
            <a:br>
              <a:rPr lang="fr-BE" sz="2800" b="1" dirty="0">
                <a:solidFill>
                  <a:schemeClr val="accent1">
                    <a:lumMod val="50000"/>
                  </a:schemeClr>
                </a:solidFill>
                <a:latin typeface="+mn-lt"/>
                <a:ea typeface="+mn-ea"/>
                <a:cs typeface="+mn-cs"/>
              </a:rPr>
            </a:br>
            <a:r>
              <a:rPr lang="fr-BE" sz="2800" b="1" dirty="0">
                <a:solidFill>
                  <a:schemeClr val="accent1">
                    <a:lumMod val="50000"/>
                  </a:schemeClr>
                </a:solidFill>
                <a:latin typeface="+mn-lt"/>
                <a:ea typeface="+mn-ea"/>
                <a:cs typeface="+mn-cs"/>
              </a:rPr>
              <a:t>(III)	</a:t>
            </a:r>
            <a:r>
              <a:rPr lang="fr-BE" sz="2800" b="1" dirty="0" err="1">
                <a:solidFill>
                  <a:schemeClr val="accent1">
                    <a:lumMod val="50000"/>
                  </a:schemeClr>
                </a:solidFill>
                <a:latin typeface="+mn-lt"/>
                <a:ea typeface="+mn-ea"/>
                <a:cs typeface="+mn-cs"/>
              </a:rPr>
              <a:t>Communicating</a:t>
            </a:r>
            <a:r>
              <a:rPr lang="fr-BE" sz="2800" b="1" dirty="0">
                <a:solidFill>
                  <a:schemeClr val="accent1">
                    <a:lumMod val="50000"/>
                  </a:schemeClr>
                </a:solidFill>
                <a:latin typeface="+mn-lt"/>
                <a:ea typeface="+mn-ea"/>
                <a:cs typeface="+mn-cs"/>
              </a:rPr>
              <a:t> on Joint </a:t>
            </a:r>
            <a:r>
              <a:rPr lang="fr-BE" sz="2800" b="1" dirty="0" err="1">
                <a:solidFill>
                  <a:schemeClr val="accent1">
                    <a:lumMod val="50000"/>
                  </a:schemeClr>
                </a:solidFill>
                <a:latin typeface="+mn-lt"/>
                <a:ea typeface="+mn-ea"/>
                <a:cs typeface="+mn-cs"/>
              </a:rPr>
              <a:t>Programming</a:t>
            </a:r>
            <a:r>
              <a:rPr lang="fr-BE" sz="2800" b="1" dirty="0">
                <a:solidFill>
                  <a:schemeClr val="accent1">
                    <a:lumMod val="50000"/>
                  </a:schemeClr>
                </a:solidFill>
                <a:latin typeface="+mn-lt"/>
                <a:ea typeface="+mn-ea"/>
                <a:cs typeface="+mn-cs"/>
              </a:rPr>
              <a:t> </a:t>
            </a:r>
            <a:endParaRPr lang="en-GB" sz="2800" b="1" dirty="0">
              <a:solidFill>
                <a:schemeClr val="accent1">
                  <a:lumMod val="50000"/>
                </a:schemeClr>
              </a:solidFill>
              <a:latin typeface="+mn-lt"/>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B59E6E-B967-488E-B209-8B7FA0D7AF99}" type="slidenum">
              <a:rPr kumimoji="0" lang="en-GB"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4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3" name="Rectangle 2"/>
          <p:cNvSpPr/>
          <p:nvPr/>
        </p:nvSpPr>
        <p:spPr>
          <a:xfrm>
            <a:off x="683568" y="548680"/>
            <a:ext cx="7632848" cy="1077218"/>
          </a:xfrm>
          <a:prstGeom prst="rect">
            <a:avLst/>
          </a:prstGeom>
        </p:spPr>
        <p:txBody>
          <a:bodyPr wrap="square">
            <a:spAutoFit/>
          </a:bodyPr>
          <a:lstStyle/>
          <a:p>
            <a:r>
              <a:rPr lang="en-GB" sz="3200" b="1" i="1" dirty="0">
                <a:solidFill>
                  <a:schemeClr val="accent1">
                    <a:lumMod val="50000"/>
                  </a:schemeClr>
                </a:solidFill>
              </a:rPr>
              <a:t>SESSION 4:  JP knowledge management</a:t>
            </a:r>
            <a:br>
              <a:rPr lang="en-GB" sz="3200" b="1" i="1" dirty="0">
                <a:solidFill>
                  <a:schemeClr val="accent1">
                    <a:lumMod val="50000"/>
                  </a:schemeClr>
                </a:solidFill>
              </a:rPr>
            </a:br>
            <a:r>
              <a:rPr lang="en-GB" sz="3200" b="1" i="1" dirty="0">
                <a:solidFill>
                  <a:schemeClr val="accent1">
                    <a:lumMod val="50000"/>
                  </a:schemeClr>
                </a:solidFill>
              </a:rPr>
              <a:t>(JP Guidance, studies and communication)</a:t>
            </a:r>
            <a:endParaRPr lang="en-GB" sz="3200" dirty="0"/>
          </a:p>
        </p:txBody>
      </p:sp>
    </p:spTree>
    <p:extLst>
      <p:ext uri="{BB962C8B-B14F-4D97-AF65-F5344CB8AC3E}">
        <p14:creationId xmlns:p14="http://schemas.microsoft.com/office/powerpoint/2010/main" val="1789931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2060848"/>
            <a:ext cx="8424936" cy="2160240"/>
          </a:xfrm>
        </p:spPr>
        <p:txBody>
          <a:bodyPr/>
          <a:lstStyle/>
          <a:p>
            <a:r>
              <a:rPr lang="fr-BE" sz="3600" b="1" dirty="0">
                <a:solidFill>
                  <a:schemeClr val="accent1">
                    <a:lumMod val="50000"/>
                  </a:schemeClr>
                </a:solidFill>
                <a:latin typeface="+mn-lt"/>
                <a:ea typeface="+mn-ea"/>
                <a:cs typeface="+mn-cs"/>
              </a:rPr>
              <a:t>Joint </a:t>
            </a:r>
            <a:r>
              <a:rPr lang="fr-BE" sz="3600" b="1" dirty="0" err="1">
                <a:solidFill>
                  <a:schemeClr val="accent1">
                    <a:lumMod val="50000"/>
                  </a:schemeClr>
                </a:solidFill>
                <a:latin typeface="+mn-lt"/>
                <a:ea typeface="+mn-ea"/>
                <a:cs typeface="+mn-cs"/>
              </a:rPr>
              <a:t>Programming</a:t>
            </a:r>
            <a:r>
              <a:rPr lang="fr-BE" sz="3600" b="1" dirty="0">
                <a:solidFill>
                  <a:schemeClr val="accent1">
                    <a:lumMod val="50000"/>
                  </a:schemeClr>
                </a:solidFill>
                <a:latin typeface="+mn-lt"/>
                <a:ea typeface="+mn-ea"/>
                <a:cs typeface="+mn-cs"/>
              </a:rPr>
              <a:t> </a:t>
            </a:r>
            <a:r>
              <a:rPr lang="fr-BE" sz="3600" b="1" dirty="0" smtClean="0">
                <a:solidFill>
                  <a:schemeClr val="accent1">
                    <a:lumMod val="50000"/>
                  </a:schemeClr>
                </a:solidFill>
                <a:latin typeface="+mn-lt"/>
                <a:ea typeface="+mn-ea"/>
                <a:cs typeface="+mn-cs"/>
              </a:rPr>
              <a:t>Guidance</a:t>
            </a:r>
            <a:r>
              <a:rPr lang="fr-BE" sz="3200" b="1" dirty="0" smtClean="0">
                <a:solidFill>
                  <a:schemeClr val="accent1">
                    <a:lumMod val="50000"/>
                  </a:schemeClr>
                </a:solidFill>
                <a:latin typeface="+mn-lt"/>
                <a:ea typeface="+mn-ea"/>
                <a:cs typeface="+mn-cs"/>
              </a:rPr>
              <a:t/>
            </a:r>
            <a:br>
              <a:rPr lang="fr-BE" sz="3200" b="1" dirty="0" smtClean="0">
                <a:solidFill>
                  <a:schemeClr val="accent1">
                    <a:lumMod val="50000"/>
                  </a:schemeClr>
                </a:solidFill>
                <a:latin typeface="+mn-lt"/>
                <a:ea typeface="+mn-ea"/>
                <a:cs typeface="+mn-cs"/>
              </a:rPr>
            </a:br>
            <a:r>
              <a:rPr lang="fr-BE" sz="3200" b="1" dirty="0">
                <a:solidFill>
                  <a:schemeClr val="accent1">
                    <a:lumMod val="50000"/>
                  </a:schemeClr>
                </a:solidFill>
                <a:latin typeface="+mn-lt"/>
                <a:ea typeface="+mn-ea"/>
                <a:cs typeface="+mn-cs"/>
              </a:rPr>
              <a:t/>
            </a:r>
            <a:br>
              <a:rPr lang="fr-BE" sz="3200" b="1" dirty="0">
                <a:solidFill>
                  <a:schemeClr val="accent1">
                    <a:lumMod val="50000"/>
                  </a:schemeClr>
                </a:solidFill>
                <a:latin typeface="+mn-lt"/>
                <a:ea typeface="+mn-ea"/>
                <a:cs typeface="+mn-cs"/>
              </a:rPr>
            </a:br>
            <a:r>
              <a:rPr lang="fr-BE" sz="2800" b="1" dirty="0" err="1">
                <a:solidFill>
                  <a:schemeClr val="accent1">
                    <a:lumMod val="50000"/>
                  </a:schemeClr>
                </a:solidFill>
                <a:latin typeface="+mn-lt"/>
                <a:ea typeface="+mn-ea"/>
                <a:cs typeface="+mn-cs"/>
              </a:rPr>
              <a:t>Annex</a:t>
            </a:r>
            <a:r>
              <a:rPr lang="fr-BE" sz="2800" b="1" dirty="0">
                <a:solidFill>
                  <a:schemeClr val="accent1">
                    <a:lumMod val="50000"/>
                  </a:schemeClr>
                </a:solidFill>
                <a:latin typeface="+mn-lt"/>
                <a:ea typeface="+mn-ea"/>
                <a:cs typeface="+mn-cs"/>
              </a:rPr>
              <a:t> 6 possible update</a:t>
            </a:r>
            <a:r>
              <a:rPr lang="en-GB" sz="2800" dirty="0" smtClean="0"/>
              <a:t/>
            </a:r>
            <a:br>
              <a:rPr lang="en-GB" sz="2800" dirty="0" smtClean="0"/>
            </a:br>
            <a:endParaRPr lang="en-GB" sz="2800" dirty="0"/>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B59E6E-B967-488E-B209-8B7FA0D7AF99}" type="slidenum">
              <a:rPr kumimoji="0" lang="en-GB"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4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900462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Content Placeholder 2"/>
          <p:cNvSpPr>
            <a:spLocks noGrp="1" noChangeArrowheads="1"/>
          </p:cNvSpPr>
          <p:nvPr>
            <p:ph idx="1"/>
          </p:nvPr>
        </p:nvSpPr>
        <p:spPr>
          <a:xfrm>
            <a:off x="323528" y="1125265"/>
            <a:ext cx="8568952" cy="5472088"/>
          </a:xfrm>
        </p:spPr>
        <p:txBody>
          <a:bodyPr>
            <a:normAutofit fontScale="85000" lnSpcReduction="10000"/>
          </a:bodyPr>
          <a:lstStyle/>
          <a:p>
            <a:pPr marL="0" indent="0" algn="just">
              <a:buNone/>
            </a:pPr>
            <a:r>
              <a:rPr lang="en-IE" altLang="en-US" sz="3300" b="1" u="sng" dirty="0" smtClean="0">
                <a:solidFill>
                  <a:schemeClr val="accent1"/>
                </a:solidFill>
              </a:rPr>
              <a:t>The 4 questions</a:t>
            </a:r>
            <a:r>
              <a:rPr lang="en-US" altLang="en-US" sz="3300" b="1" u="sng" dirty="0" smtClean="0">
                <a:cs typeface="Arial" panose="020B0604020202020204" pitchFamily="34" charset="0"/>
              </a:rPr>
              <a:t> </a:t>
            </a:r>
            <a:r>
              <a:rPr lang="en-US" altLang="en-US" sz="3300" b="1" u="sng" dirty="0" smtClean="0">
                <a:solidFill>
                  <a:schemeClr val="accent1"/>
                </a:solidFill>
                <a:cs typeface="Arial" panose="020B0604020202020204" pitchFamily="34" charset="0"/>
              </a:rPr>
              <a:t>of </a:t>
            </a:r>
            <a:r>
              <a:rPr lang="en-IE" altLang="en-US" sz="3300" b="1" i="0" u="sng" dirty="0" smtClean="0">
                <a:solidFill>
                  <a:schemeClr val="accent1"/>
                </a:solidFill>
              </a:rPr>
              <a:t>Annex VI </a:t>
            </a:r>
          </a:p>
          <a:p>
            <a:pPr marL="0" indent="0" algn="just">
              <a:buNone/>
            </a:pPr>
            <a:endParaRPr lang="en-IE" altLang="en-US" sz="2800" b="1" i="0" u="sng" dirty="0" smtClean="0"/>
          </a:p>
          <a:p>
            <a:pPr marL="457200" indent="-457200" algn="just">
              <a:lnSpc>
                <a:spcPct val="120000"/>
              </a:lnSpc>
              <a:buAutoNum type="arabicPeriod"/>
            </a:pPr>
            <a:r>
              <a:rPr lang="en-US" altLang="en-US" sz="2400" dirty="0" smtClean="0">
                <a:solidFill>
                  <a:prstClr val="black"/>
                </a:solidFill>
              </a:rPr>
              <a:t>Do </a:t>
            </a:r>
            <a:r>
              <a:rPr lang="en-US" altLang="en-US" sz="2400" dirty="0">
                <a:solidFill>
                  <a:prstClr val="black"/>
                </a:solidFill>
              </a:rPr>
              <a:t>Member States and the EU consider it </a:t>
            </a:r>
            <a:r>
              <a:rPr lang="en-US" altLang="en-US" sz="2400" b="1" u="sng" dirty="0">
                <a:solidFill>
                  <a:prstClr val="black"/>
                </a:solidFill>
              </a:rPr>
              <a:t>possible</a:t>
            </a:r>
            <a:r>
              <a:rPr lang="en-US" altLang="en-US" sz="2400" b="1" dirty="0">
                <a:solidFill>
                  <a:prstClr val="black"/>
                </a:solidFill>
              </a:rPr>
              <a:t> to replace bilateral programming</a:t>
            </a:r>
            <a:r>
              <a:rPr lang="en-US" altLang="en-US" sz="2400" dirty="0">
                <a:solidFill>
                  <a:prstClr val="black"/>
                </a:solidFill>
              </a:rPr>
              <a:t> documents with JP </a:t>
            </a:r>
            <a:r>
              <a:rPr lang="en-US" altLang="en-US" sz="2400" dirty="0" smtClean="0">
                <a:solidFill>
                  <a:prstClr val="black"/>
                </a:solidFill>
              </a:rPr>
              <a:t>documents?</a:t>
            </a:r>
          </a:p>
          <a:p>
            <a:pPr marL="457200" indent="-457200" algn="just">
              <a:lnSpc>
                <a:spcPct val="120000"/>
              </a:lnSpc>
              <a:buAutoNum type="arabicPeriod"/>
            </a:pPr>
            <a:endParaRPr lang="en-US" altLang="en-US" sz="2400" dirty="0" smtClean="0">
              <a:solidFill>
                <a:prstClr val="black"/>
              </a:solidFill>
            </a:endParaRPr>
          </a:p>
          <a:p>
            <a:pPr marL="457200" indent="-457200" algn="just">
              <a:lnSpc>
                <a:spcPct val="120000"/>
              </a:lnSpc>
              <a:buAutoNum type="arabicPeriod"/>
            </a:pPr>
            <a:r>
              <a:rPr lang="en-US" altLang="en-US" sz="2400" dirty="0" smtClean="0">
                <a:solidFill>
                  <a:prstClr val="black"/>
                </a:solidFill>
              </a:rPr>
              <a:t>What </a:t>
            </a:r>
            <a:r>
              <a:rPr lang="en-US" altLang="en-US" sz="2400" dirty="0">
                <a:solidFill>
                  <a:prstClr val="black"/>
                </a:solidFill>
              </a:rPr>
              <a:t>are Member States and EU’s core </a:t>
            </a:r>
            <a:r>
              <a:rPr lang="en-US" altLang="en-US" sz="2400" b="1" u="sng" dirty="0">
                <a:solidFill>
                  <a:prstClr val="black"/>
                </a:solidFill>
              </a:rPr>
              <a:t>requirements</a:t>
            </a:r>
            <a:r>
              <a:rPr lang="en-US" altLang="en-US" sz="2400" dirty="0">
                <a:solidFill>
                  <a:prstClr val="black"/>
                </a:solidFill>
              </a:rPr>
              <a:t> for Joint Programming Documents </a:t>
            </a:r>
            <a:r>
              <a:rPr lang="en-US" altLang="en-US" sz="2400" b="1" dirty="0">
                <a:solidFill>
                  <a:prstClr val="black"/>
                </a:solidFill>
              </a:rPr>
              <a:t>to replace bilateral documents </a:t>
            </a:r>
            <a:r>
              <a:rPr lang="en-US" altLang="en-US" sz="2400" dirty="0">
                <a:solidFill>
                  <a:prstClr val="black"/>
                </a:solidFill>
              </a:rPr>
              <a:t>(or otherwise requirements of bilateral strategies</a:t>
            </a:r>
            <a:r>
              <a:rPr lang="en-US" altLang="en-US" sz="2400" dirty="0" smtClean="0">
                <a:solidFill>
                  <a:prstClr val="black"/>
                </a:solidFill>
              </a:rPr>
              <a:t>)?</a:t>
            </a:r>
          </a:p>
          <a:p>
            <a:pPr marL="457200" indent="-457200" algn="just">
              <a:lnSpc>
                <a:spcPct val="120000"/>
              </a:lnSpc>
              <a:buAutoNum type="arabicPeriod"/>
            </a:pPr>
            <a:endParaRPr lang="en-US" altLang="en-US" sz="2400" dirty="0" smtClean="0">
              <a:solidFill>
                <a:prstClr val="black"/>
              </a:solidFill>
            </a:endParaRPr>
          </a:p>
          <a:p>
            <a:pPr marL="457200" indent="-457200" algn="just">
              <a:lnSpc>
                <a:spcPct val="120000"/>
              </a:lnSpc>
              <a:buAutoNum type="arabicPeriod"/>
            </a:pPr>
            <a:r>
              <a:rPr lang="en-US" altLang="en-US" sz="2400" dirty="0" smtClean="0">
                <a:solidFill>
                  <a:prstClr val="black"/>
                </a:solidFill>
              </a:rPr>
              <a:t>With</a:t>
            </a:r>
            <a:r>
              <a:rPr lang="en-US" altLang="en-US" sz="2400" b="1" dirty="0" smtClean="0">
                <a:solidFill>
                  <a:prstClr val="black"/>
                </a:solidFill>
              </a:rPr>
              <a:t> </a:t>
            </a:r>
            <a:r>
              <a:rPr lang="en-US" altLang="en-US" sz="2400" b="1" dirty="0">
                <a:solidFill>
                  <a:prstClr val="black"/>
                </a:solidFill>
              </a:rPr>
              <a:t>whom </a:t>
            </a:r>
            <a:r>
              <a:rPr lang="en-US" altLang="en-US" sz="2400" dirty="0">
                <a:solidFill>
                  <a:prstClr val="black"/>
                </a:solidFill>
              </a:rPr>
              <a:t>do Member States and the EU </a:t>
            </a:r>
            <a:r>
              <a:rPr lang="en-US" altLang="en-US" sz="2400" b="1" u="sng" dirty="0">
                <a:solidFill>
                  <a:prstClr val="black"/>
                </a:solidFill>
              </a:rPr>
              <a:t>consult</a:t>
            </a:r>
            <a:r>
              <a:rPr lang="en-US" altLang="en-US" sz="2400" dirty="0">
                <a:solidFill>
                  <a:prstClr val="black"/>
                </a:solidFill>
              </a:rPr>
              <a:t> regards programming</a:t>
            </a:r>
            <a:r>
              <a:rPr lang="en-US" altLang="en-US" sz="2400" dirty="0" smtClean="0">
                <a:solidFill>
                  <a:prstClr val="black"/>
                </a:solidFill>
              </a:rPr>
              <a:t>?</a:t>
            </a:r>
          </a:p>
          <a:p>
            <a:pPr marL="457200" indent="-457200" algn="just">
              <a:lnSpc>
                <a:spcPct val="120000"/>
              </a:lnSpc>
              <a:buAutoNum type="arabicPeriod"/>
            </a:pPr>
            <a:endParaRPr lang="en-US" altLang="en-US" sz="2400" dirty="0" smtClean="0">
              <a:solidFill>
                <a:prstClr val="black"/>
              </a:solidFill>
            </a:endParaRPr>
          </a:p>
          <a:p>
            <a:pPr marL="457200" indent="-457200" algn="just">
              <a:lnSpc>
                <a:spcPct val="120000"/>
              </a:lnSpc>
              <a:buAutoNum type="arabicPeriod"/>
            </a:pPr>
            <a:r>
              <a:rPr lang="en-US" altLang="en-US" sz="2400" dirty="0" smtClean="0">
                <a:solidFill>
                  <a:prstClr val="black"/>
                </a:solidFill>
              </a:rPr>
              <a:t>What </a:t>
            </a:r>
            <a:r>
              <a:rPr lang="en-US" altLang="en-US" sz="2400" dirty="0">
                <a:solidFill>
                  <a:prstClr val="black"/>
                </a:solidFill>
              </a:rPr>
              <a:t>is </a:t>
            </a:r>
            <a:r>
              <a:rPr lang="en-US" altLang="en-US" sz="2400" dirty="0" smtClean="0">
                <a:solidFill>
                  <a:prstClr val="black"/>
                </a:solidFill>
              </a:rPr>
              <a:t>the </a:t>
            </a:r>
            <a:r>
              <a:rPr lang="en-US" altLang="en-US" sz="2400" b="1" u="sng" dirty="0" smtClean="0">
                <a:solidFill>
                  <a:prstClr val="black"/>
                </a:solidFill>
              </a:rPr>
              <a:t>legal status</a:t>
            </a:r>
            <a:r>
              <a:rPr lang="en-US" altLang="en-US" sz="2400" dirty="0" smtClean="0">
                <a:solidFill>
                  <a:prstClr val="black"/>
                </a:solidFill>
              </a:rPr>
              <a:t> of Members States and EU’s bilateral programming document?</a:t>
            </a:r>
            <a:endParaRPr lang="en-US" altLang="en-US" sz="2400" dirty="0">
              <a:solidFill>
                <a:prstClr val="black"/>
              </a:solidFill>
            </a:endParaRPr>
          </a:p>
          <a:p>
            <a:pPr marL="0" indent="0" algn="just">
              <a:lnSpc>
                <a:spcPct val="120000"/>
              </a:lnSpc>
              <a:buNone/>
            </a:pPr>
            <a:endParaRPr lang="en-US" altLang="en-US" sz="2000" i="1" dirty="0" smtClean="0">
              <a:latin typeface="Arial" panose="020B0604020202020204" pitchFamily="34" charset="0"/>
              <a:cs typeface="Arial" panose="020B0604020202020204" pitchFamily="34" charset="0"/>
            </a:endParaRPr>
          </a:p>
        </p:txBody>
      </p:sp>
      <p:sp>
        <p:nvSpPr>
          <p:cNvPr id="2" name="TextBox 1"/>
          <p:cNvSpPr txBox="1"/>
          <p:nvPr/>
        </p:nvSpPr>
        <p:spPr>
          <a:xfrm>
            <a:off x="8028384" y="6428076"/>
            <a:ext cx="1296144" cy="338554"/>
          </a:xfrm>
          <a:prstGeom prst="rect">
            <a:avLst/>
          </a:prstGeom>
          <a:noFill/>
        </p:spPr>
        <p:txBody>
          <a:bodyPr wrap="square" rtlCol="0">
            <a:spAutoFit/>
          </a:bodyPr>
          <a:lstStyle/>
          <a:p>
            <a:r>
              <a:rPr lang="en-IE" sz="1600" b="1" dirty="0" smtClean="0">
                <a:solidFill>
                  <a:schemeClr val="accent1"/>
                </a:solidFill>
              </a:rPr>
              <a:t>Session 4</a:t>
            </a:r>
            <a:endParaRPr lang="en-GB" sz="1600" b="1" dirty="0">
              <a:solidFill>
                <a:schemeClr val="accent1"/>
              </a:solidFill>
            </a:endParaRPr>
          </a:p>
        </p:txBody>
      </p:sp>
    </p:spTree>
    <p:extLst>
      <p:ext uri="{BB962C8B-B14F-4D97-AF65-F5344CB8AC3E}">
        <p14:creationId xmlns:p14="http://schemas.microsoft.com/office/powerpoint/2010/main" val="3231233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noChangeArrowheads="1"/>
          </p:cNvSpPr>
          <p:nvPr>
            <p:ph idx="1"/>
          </p:nvPr>
        </p:nvSpPr>
        <p:spPr>
          <a:xfrm>
            <a:off x="323528" y="1125265"/>
            <a:ext cx="8568952" cy="5472088"/>
          </a:xfrm>
        </p:spPr>
        <p:txBody>
          <a:bodyPr>
            <a:normAutofit/>
          </a:bodyPr>
          <a:lstStyle/>
          <a:p>
            <a:pPr marL="514350" indent="-514350" algn="just">
              <a:lnSpc>
                <a:spcPct val="100000"/>
              </a:lnSpc>
              <a:buAutoNum type="arabicPeriod"/>
            </a:pPr>
            <a:r>
              <a:rPr lang="en-US" altLang="en-US" sz="2800" dirty="0" smtClean="0">
                <a:solidFill>
                  <a:schemeClr val="accent1"/>
                </a:solidFill>
              </a:rPr>
              <a:t>Do </a:t>
            </a:r>
            <a:r>
              <a:rPr lang="en-US" altLang="en-US" sz="2800" dirty="0">
                <a:solidFill>
                  <a:schemeClr val="accent1"/>
                </a:solidFill>
              </a:rPr>
              <a:t>Member States and the EU consider it </a:t>
            </a:r>
            <a:r>
              <a:rPr lang="en-US" altLang="en-US" sz="2800" b="1" u="sng" dirty="0">
                <a:solidFill>
                  <a:schemeClr val="accent1"/>
                </a:solidFill>
              </a:rPr>
              <a:t>possible</a:t>
            </a:r>
            <a:r>
              <a:rPr lang="en-US" altLang="en-US" sz="2800" b="1" dirty="0">
                <a:solidFill>
                  <a:schemeClr val="accent1"/>
                </a:solidFill>
              </a:rPr>
              <a:t> to replace bilateral programming</a:t>
            </a:r>
            <a:r>
              <a:rPr lang="en-US" altLang="en-US" sz="2800" dirty="0">
                <a:solidFill>
                  <a:schemeClr val="accent1"/>
                </a:solidFill>
              </a:rPr>
              <a:t> documents with JP documents</a:t>
            </a:r>
            <a:r>
              <a:rPr lang="en-US" altLang="en-US" sz="2800" dirty="0" smtClean="0">
                <a:solidFill>
                  <a:schemeClr val="accent1"/>
                </a:solidFill>
              </a:rPr>
              <a:t>?</a:t>
            </a:r>
          </a:p>
          <a:p>
            <a:pPr marL="0" indent="0" algn="just">
              <a:buNone/>
            </a:pPr>
            <a:endParaRPr lang="en-IE" altLang="en-US" sz="2800" b="1" i="0" u="sng" dirty="0" smtClean="0"/>
          </a:p>
          <a:p>
            <a:pPr marL="457200" indent="-457200" algn="just">
              <a:lnSpc>
                <a:spcPct val="120000"/>
              </a:lnSpc>
              <a:buAutoNum type="arabicPeriod"/>
            </a:pPr>
            <a:endParaRPr lang="en-US" altLang="en-US" sz="2400" dirty="0">
              <a:solidFill>
                <a:prstClr val="black"/>
              </a:solidFill>
            </a:endParaRPr>
          </a:p>
          <a:p>
            <a:pPr marL="0" indent="0" algn="just">
              <a:lnSpc>
                <a:spcPct val="120000"/>
              </a:lnSpc>
              <a:buNone/>
            </a:pPr>
            <a:endParaRPr lang="en-US" altLang="en-US" sz="2400" dirty="0">
              <a:solidFill>
                <a:prstClr val="black"/>
              </a:solidFill>
            </a:endParaRPr>
          </a:p>
          <a:p>
            <a:pPr marL="0" indent="0" algn="just">
              <a:lnSpc>
                <a:spcPct val="120000"/>
              </a:lnSpc>
              <a:buNone/>
            </a:pPr>
            <a:endParaRPr lang="en-US" altLang="en-US" sz="2000" i="1" dirty="0" smtClean="0">
              <a:latin typeface="Arial" panose="020B0604020202020204" pitchFamily="34" charset="0"/>
              <a:cs typeface="Arial" panose="020B0604020202020204" pitchFamily="34" charset="0"/>
            </a:endParaRPr>
          </a:p>
          <a:p>
            <a:pPr marL="0" indent="0" algn="just">
              <a:buNone/>
            </a:pPr>
            <a:endParaRPr lang="en-US" altLang="en-US" sz="3600" b="1" u="sng" dirty="0" smtClean="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275045845"/>
              </p:ext>
            </p:extLst>
          </p:nvPr>
        </p:nvGraphicFramePr>
        <p:xfrm>
          <a:off x="539552" y="2852936"/>
          <a:ext cx="8136904" cy="3585400"/>
        </p:xfrm>
        <a:graphic>
          <a:graphicData uri="http://schemas.openxmlformats.org/drawingml/2006/table">
            <a:tbl>
              <a:tblPr firstRow="1" bandRow="1">
                <a:tableStyleId>{5C22544A-7EE6-4342-B048-85BDC9FD1C3A}</a:tableStyleId>
              </a:tblPr>
              <a:tblGrid>
                <a:gridCol w="4068452">
                  <a:extLst>
                    <a:ext uri="{9D8B030D-6E8A-4147-A177-3AD203B41FA5}">
                      <a16:colId xmlns:a16="http://schemas.microsoft.com/office/drawing/2014/main" val="4136181889"/>
                    </a:ext>
                  </a:extLst>
                </a:gridCol>
                <a:gridCol w="4068452">
                  <a:extLst>
                    <a:ext uri="{9D8B030D-6E8A-4147-A177-3AD203B41FA5}">
                      <a16:colId xmlns:a16="http://schemas.microsoft.com/office/drawing/2014/main" val="3906845352"/>
                    </a:ext>
                  </a:extLst>
                </a:gridCol>
              </a:tblGrid>
              <a:tr h="662474">
                <a:tc>
                  <a:txBody>
                    <a:bodyPr/>
                    <a:lstStyle/>
                    <a:p>
                      <a:pPr algn="ctr"/>
                      <a:r>
                        <a:rPr lang="en-IE" sz="2000" dirty="0" smtClean="0"/>
                        <a:t>Status</a:t>
                      </a:r>
                      <a:endParaRPr lang="en-GB" sz="2000" dirty="0"/>
                    </a:p>
                  </a:txBody>
                  <a:tcPr/>
                </a:tc>
                <a:tc>
                  <a:txBody>
                    <a:bodyPr/>
                    <a:lstStyle/>
                    <a:p>
                      <a:pPr algn="ctr"/>
                      <a:r>
                        <a:rPr lang="en-IE" sz="2000" dirty="0" smtClean="0"/>
                        <a:t>Member States/EU</a:t>
                      </a:r>
                      <a:endParaRPr lang="en-GB" sz="2000" dirty="0"/>
                    </a:p>
                  </a:txBody>
                  <a:tcPr/>
                </a:tc>
                <a:extLst>
                  <a:ext uri="{0D108BD9-81ED-4DB2-BD59-A6C34878D82A}">
                    <a16:rowId xmlns:a16="http://schemas.microsoft.com/office/drawing/2014/main" val="3513371782"/>
                  </a:ext>
                </a:extLst>
              </a:tr>
              <a:tr h="662474">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No, replacement not possible (for the time being</a:t>
                      </a: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 – 18 MS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Austria, Belgium, Bulgaria, Czechia (not for the time being), Denmark, Estonia, Finland, Hungary, Ireland, Lithuania, Luxembourg (near future yes), Poland, Portugal, Romania, Slovakia, Slovenia, Spain, UK,</a:t>
                      </a:r>
                    </a:p>
                  </a:txBody>
                  <a:tcPr marL="68580" marR="68580" marT="0" marB="0"/>
                </a:tc>
                <a:extLst>
                  <a:ext uri="{0D108BD9-81ED-4DB2-BD59-A6C34878D82A}">
                    <a16:rowId xmlns:a16="http://schemas.microsoft.com/office/drawing/2014/main" val="1007018658"/>
                  </a:ext>
                </a:extLst>
              </a:tr>
              <a:tr h="662474">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Yes, replacement </a:t>
                      </a: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possible – 6 MS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France, Germany (Mali), Greece, Italy, Netherlands (intends replacement in Palestine and Ethiopia), Sweden, EU (Laos, Palestine, Senegal). </a:t>
                      </a:r>
                    </a:p>
                  </a:txBody>
                  <a:tcPr marL="68580" marR="68580" marT="0" marB="0"/>
                </a:tc>
                <a:extLst>
                  <a:ext uri="{0D108BD9-81ED-4DB2-BD59-A6C34878D82A}">
                    <a16:rowId xmlns:a16="http://schemas.microsoft.com/office/drawing/2014/main" val="1835911825"/>
                  </a:ext>
                </a:extLst>
              </a:tr>
              <a:tr h="662474">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No information </a:t>
                      </a: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received – 3 MS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Croatia, Cyprus, Malta</a:t>
                      </a:r>
                    </a:p>
                  </a:txBody>
                  <a:tcPr marL="68580" marR="68580" marT="0" marB="0"/>
                </a:tc>
                <a:extLst>
                  <a:ext uri="{0D108BD9-81ED-4DB2-BD59-A6C34878D82A}">
                    <a16:rowId xmlns:a16="http://schemas.microsoft.com/office/drawing/2014/main" val="3448851140"/>
                  </a:ext>
                </a:extLst>
              </a:tr>
              <a:tr h="662474">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JP documents will help the country to identify its own </a:t>
                      </a: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priorities – 1 MS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Latvia</a:t>
                      </a:r>
                    </a:p>
                  </a:txBody>
                  <a:tcPr marL="68580" marR="68580" marT="0" marB="0"/>
                </a:tc>
                <a:extLst>
                  <a:ext uri="{0D108BD9-81ED-4DB2-BD59-A6C34878D82A}">
                    <a16:rowId xmlns:a16="http://schemas.microsoft.com/office/drawing/2014/main" val="1835200426"/>
                  </a:ext>
                </a:extLst>
              </a:tr>
            </a:tbl>
          </a:graphicData>
        </a:graphic>
      </p:graphicFrame>
      <p:sp>
        <p:nvSpPr>
          <p:cNvPr id="10" name="TextBox 9"/>
          <p:cNvSpPr txBox="1"/>
          <p:nvPr/>
        </p:nvSpPr>
        <p:spPr>
          <a:xfrm>
            <a:off x="8028384" y="6428076"/>
            <a:ext cx="1296144" cy="338554"/>
          </a:xfrm>
          <a:prstGeom prst="rect">
            <a:avLst/>
          </a:prstGeom>
          <a:noFill/>
        </p:spPr>
        <p:txBody>
          <a:bodyPr wrap="square" rtlCol="0">
            <a:spAutoFit/>
          </a:bodyPr>
          <a:lstStyle/>
          <a:p>
            <a:r>
              <a:rPr lang="en-IE" sz="1600" b="1" dirty="0" smtClean="0">
                <a:solidFill>
                  <a:schemeClr val="accent1"/>
                </a:solidFill>
              </a:rPr>
              <a:t>Session 4</a:t>
            </a:r>
            <a:endParaRPr lang="en-GB" sz="1600" b="1" dirty="0">
              <a:solidFill>
                <a:schemeClr val="accent1"/>
              </a:solidFill>
            </a:endParaRPr>
          </a:p>
        </p:txBody>
      </p:sp>
    </p:spTree>
    <p:extLst>
      <p:ext uri="{BB962C8B-B14F-4D97-AF65-F5344CB8AC3E}">
        <p14:creationId xmlns:p14="http://schemas.microsoft.com/office/powerpoint/2010/main" val="356077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noChangeArrowheads="1"/>
          </p:cNvSpPr>
          <p:nvPr>
            <p:ph idx="1"/>
          </p:nvPr>
        </p:nvSpPr>
        <p:spPr>
          <a:xfrm>
            <a:off x="323528" y="1125265"/>
            <a:ext cx="8568952" cy="5472088"/>
          </a:xfrm>
        </p:spPr>
        <p:txBody>
          <a:bodyPr>
            <a:normAutofit/>
          </a:bodyPr>
          <a:lstStyle/>
          <a:p>
            <a:pPr marL="0" indent="0" algn="just">
              <a:lnSpc>
                <a:spcPct val="100000"/>
              </a:lnSpc>
              <a:buNone/>
            </a:pPr>
            <a:r>
              <a:rPr lang="en-IE" sz="2400" b="1" dirty="0" smtClean="0">
                <a:solidFill>
                  <a:schemeClr val="accent1"/>
                </a:solidFill>
              </a:rPr>
              <a:t>Why considering replacement?</a:t>
            </a:r>
          </a:p>
          <a:p>
            <a:pPr marL="0" indent="0" algn="just">
              <a:lnSpc>
                <a:spcPct val="100000"/>
              </a:lnSpc>
              <a:buNone/>
            </a:pPr>
            <a:endParaRPr lang="en-IE" sz="2400" b="1" dirty="0" smtClean="0"/>
          </a:p>
          <a:p>
            <a:pPr marL="342900" lvl="1" indent="0">
              <a:buNone/>
            </a:pPr>
            <a:endParaRPr lang="en-GB" b="1" dirty="0"/>
          </a:p>
          <a:p>
            <a:pPr lvl="0">
              <a:buFont typeface="Wingdings" panose="05000000000000000000" pitchFamily="2" charset="2"/>
              <a:buChar char="Ø"/>
            </a:pPr>
            <a:r>
              <a:rPr lang="en-GB" dirty="0" smtClean="0"/>
              <a:t>Joint programming documents may increase in the coming period</a:t>
            </a:r>
          </a:p>
          <a:p>
            <a:pPr lvl="0">
              <a:buFont typeface="Wingdings" panose="05000000000000000000" pitchFamily="2" charset="2"/>
              <a:buChar char="Ø"/>
            </a:pPr>
            <a:endParaRPr lang="en-GB" dirty="0"/>
          </a:p>
          <a:p>
            <a:pPr lvl="0">
              <a:buFont typeface="Wingdings" panose="05000000000000000000" pitchFamily="2" charset="2"/>
              <a:buChar char="Ø"/>
            </a:pPr>
            <a:r>
              <a:rPr lang="en-GB" dirty="0" smtClean="0"/>
              <a:t>A </a:t>
            </a:r>
            <a:r>
              <a:rPr lang="en-GB" dirty="0"/>
              <a:t>single vision, approach and eventually document will make our collective commitment and presence more visible </a:t>
            </a:r>
            <a:endParaRPr lang="en-GB" dirty="0" smtClean="0"/>
          </a:p>
          <a:p>
            <a:pPr marL="0" lvl="0" indent="0">
              <a:buNone/>
            </a:pPr>
            <a:endParaRPr lang="en-GB" dirty="0" smtClean="0"/>
          </a:p>
          <a:p>
            <a:pPr lvl="0">
              <a:buFont typeface="Wingdings" panose="05000000000000000000" pitchFamily="2" charset="2"/>
              <a:buChar char="Ø"/>
            </a:pPr>
            <a:r>
              <a:rPr lang="en-GB" dirty="0" smtClean="0"/>
              <a:t> Avoid country </a:t>
            </a:r>
            <a:r>
              <a:rPr lang="en-GB" dirty="0"/>
              <a:t>based staff having to invest in multiple programming processes wherever possible.</a:t>
            </a:r>
          </a:p>
          <a:p>
            <a:pPr marL="0" indent="0" algn="just">
              <a:buNone/>
            </a:pPr>
            <a:endParaRPr lang="en-IE" altLang="en-US" sz="2800" b="1" i="0" u="sng" dirty="0" smtClean="0"/>
          </a:p>
          <a:p>
            <a:pPr marL="457200" indent="-457200" algn="just">
              <a:lnSpc>
                <a:spcPct val="120000"/>
              </a:lnSpc>
              <a:buAutoNum type="arabicPeriod"/>
            </a:pPr>
            <a:endParaRPr lang="en-US" altLang="en-US" sz="2400" dirty="0">
              <a:solidFill>
                <a:prstClr val="black"/>
              </a:solidFill>
            </a:endParaRPr>
          </a:p>
          <a:p>
            <a:pPr marL="0" indent="0" algn="just">
              <a:lnSpc>
                <a:spcPct val="120000"/>
              </a:lnSpc>
              <a:buNone/>
            </a:pPr>
            <a:endParaRPr lang="en-US" altLang="en-US" sz="2400" dirty="0">
              <a:solidFill>
                <a:prstClr val="black"/>
              </a:solidFill>
            </a:endParaRPr>
          </a:p>
          <a:p>
            <a:pPr marL="0" indent="0" algn="just">
              <a:lnSpc>
                <a:spcPct val="120000"/>
              </a:lnSpc>
              <a:buNone/>
            </a:pPr>
            <a:endParaRPr lang="en-US" altLang="en-US" sz="2000" i="1" dirty="0" smtClean="0">
              <a:latin typeface="Arial" panose="020B0604020202020204" pitchFamily="34" charset="0"/>
              <a:cs typeface="Arial" panose="020B0604020202020204" pitchFamily="34" charset="0"/>
            </a:endParaRPr>
          </a:p>
          <a:p>
            <a:pPr marL="0" indent="0" algn="just">
              <a:buNone/>
            </a:pPr>
            <a:endParaRPr lang="en-US" altLang="en-US" sz="3600" b="1" u="sng" dirty="0" smtClean="0">
              <a:cs typeface="Arial" panose="020B0604020202020204" pitchFamily="34" charset="0"/>
            </a:endParaRPr>
          </a:p>
        </p:txBody>
      </p:sp>
      <p:sp>
        <p:nvSpPr>
          <p:cNvPr id="10" name="TextBox 9"/>
          <p:cNvSpPr txBox="1"/>
          <p:nvPr/>
        </p:nvSpPr>
        <p:spPr>
          <a:xfrm>
            <a:off x="8028384" y="6428076"/>
            <a:ext cx="1296144" cy="338554"/>
          </a:xfrm>
          <a:prstGeom prst="rect">
            <a:avLst/>
          </a:prstGeom>
          <a:noFill/>
        </p:spPr>
        <p:txBody>
          <a:bodyPr wrap="square" rtlCol="0">
            <a:spAutoFit/>
          </a:bodyPr>
          <a:lstStyle/>
          <a:p>
            <a:r>
              <a:rPr lang="en-IE" sz="1600" b="1" dirty="0" smtClean="0">
                <a:solidFill>
                  <a:schemeClr val="accent1"/>
                </a:solidFill>
              </a:rPr>
              <a:t>Session 4</a:t>
            </a:r>
            <a:endParaRPr lang="en-GB" sz="1600" b="1" dirty="0">
              <a:solidFill>
                <a:schemeClr val="accent1"/>
              </a:solidFill>
            </a:endParaRPr>
          </a:p>
        </p:txBody>
      </p:sp>
    </p:spTree>
    <p:extLst>
      <p:ext uri="{BB962C8B-B14F-4D97-AF65-F5344CB8AC3E}">
        <p14:creationId xmlns:p14="http://schemas.microsoft.com/office/powerpoint/2010/main" val="1633079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noChangeArrowheads="1"/>
          </p:cNvSpPr>
          <p:nvPr>
            <p:ph idx="1"/>
          </p:nvPr>
        </p:nvSpPr>
        <p:spPr>
          <a:xfrm>
            <a:off x="323528" y="1125265"/>
            <a:ext cx="8568952" cy="5472088"/>
          </a:xfrm>
        </p:spPr>
        <p:txBody>
          <a:bodyPr>
            <a:normAutofit/>
          </a:bodyPr>
          <a:lstStyle/>
          <a:p>
            <a:pPr marL="514350" indent="-514350" algn="just">
              <a:lnSpc>
                <a:spcPct val="100000"/>
              </a:lnSpc>
              <a:buFont typeface="+mj-lt"/>
              <a:buAutoNum type="arabicPeriod" startAt="2"/>
            </a:pPr>
            <a:r>
              <a:rPr lang="en-US" altLang="en-US" sz="2800" dirty="0" smtClean="0">
                <a:solidFill>
                  <a:schemeClr val="accent1"/>
                </a:solidFill>
              </a:rPr>
              <a:t>What </a:t>
            </a:r>
            <a:r>
              <a:rPr lang="en-US" altLang="en-US" sz="2800" dirty="0">
                <a:solidFill>
                  <a:schemeClr val="accent1"/>
                </a:solidFill>
              </a:rPr>
              <a:t>are Member States and EU’s core </a:t>
            </a:r>
            <a:r>
              <a:rPr lang="en-US" altLang="en-US" sz="2800" b="1" u="sng" dirty="0">
                <a:solidFill>
                  <a:schemeClr val="accent1"/>
                </a:solidFill>
              </a:rPr>
              <a:t>requirements</a:t>
            </a:r>
            <a:r>
              <a:rPr lang="en-US" altLang="en-US" sz="2800" dirty="0">
                <a:solidFill>
                  <a:schemeClr val="accent1"/>
                </a:solidFill>
              </a:rPr>
              <a:t> for Joint Programming Documents </a:t>
            </a:r>
            <a:r>
              <a:rPr lang="en-US" altLang="en-US" sz="2800" b="1" dirty="0">
                <a:solidFill>
                  <a:schemeClr val="accent1"/>
                </a:solidFill>
              </a:rPr>
              <a:t>to replace bilateral documents </a:t>
            </a:r>
            <a:r>
              <a:rPr lang="en-US" altLang="en-US" sz="2800" dirty="0">
                <a:solidFill>
                  <a:schemeClr val="accent1"/>
                </a:solidFill>
              </a:rPr>
              <a:t>(or otherwise requirements of bilateral strategies</a:t>
            </a:r>
            <a:r>
              <a:rPr lang="en-US" altLang="en-US" sz="2800" dirty="0" smtClean="0">
                <a:solidFill>
                  <a:schemeClr val="accent1"/>
                </a:solidFill>
              </a:rPr>
              <a:t>)?</a:t>
            </a:r>
          </a:p>
          <a:p>
            <a:pPr marL="0" indent="0" algn="just">
              <a:lnSpc>
                <a:spcPct val="100000"/>
              </a:lnSpc>
              <a:buNone/>
            </a:pPr>
            <a:endParaRPr lang="en-US" altLang="en-US" sz="2800" dirty="0" smtClean="0">
              <a:solidFill>
                <a:schemeClr val="accent1"/>
              </a:solidFill>
            </a:endParaRPr>
          </a:p>
          <a:p>
            <a:pPr marL="0" indent="0" algn="just">
              <a:lnSpc>
                <a:spcPct val="100000"/>
              </a:lnSpc>
              <a:buNone/>
            </a:pPr>
            <a:r>
              <a:rPr lang="en-US" altLang="en-US" sz="2400" b="1" dirty="0" smtClean="0"/>
              <a:t>The most </a:t>
            </a:r>
            <a:r>
              <a:rPr lang="en-US" altLang="en-US" sz="2400" b="1" dirty="0"/>
              <a:t>common </a:t>
            </a:r>
            <a:r>
              <a:rPr lang="en-US" altLang="en-US" sz="2400" b="1" dirty="0" smtClean="0"/>
              <a:t>requirements include:</a:t>
            </a:r>
          </a:p>
          <a:p>
            <a:pPr marL="0" indent="0" algn="just">
              <a:lnSpc>
                <a:spcPct val="100000"/>
              </a:lnSpc>
              <a:buNone/>
            </a:pPr>
            <a:endParaRPr lang="en-US" altLang="en-US" sz="2400" b="1" dirty="0" smtClean="0"/>
          </a:p>
          <a:p>
            <a:pPr lvl="1" algn="just">
              <a:lnSpc>
                <a:spcPct val="120000"/>
              </a:lnSpc>
              <a:buFont typeface="Courier New" panose="02070309020205020404" pitchFamily="49" charset="0"/>
              <a:buChar char="o"/>
            </a:pPr>
            <a:r>
              <a:rPr lang="en-US" altLang="en-US" sz="2400" b="1" dirty="0" smtClean="0">
                <a:solidFill>
                  <a:prstClr val="black"/>
                </a:solidFill>
              </a:rPr>
              <a:t> </a:t>
            </a:r>
            <a:r>
              <a:rPr lang="en-US" altLang="en-US" sz="2400" dirty="0" smtClean="0">
                <a:solidFill>
                  <a:prstClr val="black"/>
                </a:solidFill>
              </a:rPr>
              <a:t>Definition</a:t>
            </a:r>
            <a:r>
              <a:rPr lang="en-US" altLang="en-US" sz="2400" b="1" dirty="0" smtClean="0">
                <a:solidFill>
                  <a:prstClr val="black"/>
                </a:solidFill>
              </a:rPr>
              <a:t> </a:t>
            </a:r>
            <a:r>
              <a:rPr lang="en-US" altLang="en-US" sz="2400" dirty="0" smtClean="0">
                <a:solidFill>
                  <a:prstClr val="black"/>
                </a:solidFill>
              </a:rPr>
              <a:t>of</a:t>
            </a:r>
            <a:r>
              <a:rPr lang="en-US" altLang="en-US" sz="2400" b="1" dirty="0" smtClean="0">
                <a:solidFill>
                  <a:prstClr val="black"/>
                </a:solidFill>
              </a:rPr>
              <a:t> Priority Sectors </a:t>
            </a:r>
            <a:r>
              <a:rPr lang="en-US" altLang="en-US" sz="2400" dirty="0" smtClean="0">
                <a:solidFill>
                  <a:prstClr val="black"/>
                </a:solidFill>
              </a:rPr>
              <a:t>(14 MS)</a:t>
            </a:r>
          </a:p>
          <a:p>
            <a:pPr lvl="1" algn="just">
              <a:lnSpc>
                <a:spcPct val="120000"/>
              </a:lnSpc>
              <a:buFont typeface="Courier New" panose="02070309020205020404" pitchFamily="49" charset="0"/>
              <a:buChar char="o"/>
            </a:pPr>
            <a:r>
              <a:rPr lang="en-US" altLang="en-US" sz="2400" b="1" dirty="0">
                <a:solidFill>
                  <a:prstClr val="black"/>
                </a:solidFill>
              </a:rPr>
              <a:t> </a:t>
            </a:r>
            <a:r>
              <a:rPr lang="en-US" altLang="en-US" sz="2400" b="1" dirty="0" smtClean="0">
                <a:solidFill>
                  <a:prstClr val="black"/>
                </a:solidFill>
              </a:rPr>
              <a:t>Indicative </a:t>
            </a:r>
            <a:r>
              <a:rPr lang="en-US" altLang="en-US" sz="2400" b="1" dirty="0">
                <a:solidFill>
                  <a:prstClr val="black"/>
                </a:solidFill>
              </a:rPr>
              <a:t>allocations </a:t>
            </a:r>
            <a:r>
              <a:rPr lang="en-US" altLang="en-US" sz="2400" dirty="0" smtClean="0">
                <a:solidFill>
                  <a:prstClr val="black"/>
                </a:solidFill>
              </a:rPr>
              <a:t>per donor (14 MS)</a:t>
            </a:r>
            <a:endParaRPr lang="en-US" altLang="en-US" sz="2400" dirty="0">
              <a:solidFill>
                <a:prstClr val="black"/>
              </a:solidFill>
            </a:endParaRPr>
          </a:p>
          <a:p>
            <a:pPr lvl="1" algn="just">
              <a:lnSpc>
                <a:spcPct val="120000"/>
              </a:lnSpc>
              <a:buFont typeface="Courier New" panose="02070309020205020404" pitchFamily="49" charset="0"/>
              <a:buChar char="o"/>
            </a:pPr>
            <a:r>
              <a:rPr lang="en-US" altLang="en-US" sz="2400" b="1" dirty="0" smtClean="0">
                <a:solidFill>
                  <a:prstClr val="black"/>
                </a:solidFill>
              </a:rPr>
              <a:t> Results </a:t>
            </a:r>
            <a:r>
              <a:rPr lang="en-US" altLang="en-US" sz="2400" b="1" dirty="0">
                <a:solidFill>
                  <a:prstClr val="black"/>
                </a:solidFill>
              </a:rPr>
              <a:t>Monitoring </a:t>
            </a:r>
            <a:r>
              <a:rPr lang="en-US" altLang="en-US" sz="2400" b="1" dirty="0" smtClean="0">
                <a:solidFill>
                  <a:prstClr val="black"/>
                </a:solidFill>
              </a:rPr>
              <a:t>Framework </a:t>
            </a:r>
            <a:r>
              <a:rPr lang="en-US" altLang="en-US" sz="2400" dirty="0" smtClean="0">
                <a:solidFill>
                  <a:prstClr val="black"/>
                </a:solidFill>
              </a:rPr>
              <a:t>(9 MS)</a:t>
            </a:r>
            <a:endParaRPr lang="en-US" altLang="en-US" sz="2400" dirty="0">
              <a:solidFill>
                <a:prstClr val="black"/>
              </a:solidFill>
            </a:endParaRPr>
          </a:p>
          <a:p>
            <a:pPr marL="0" indent="0" algn="just">
              <a:lnSpc>
                <a:spcPct val="120000"/>
              </a:lnSpc>
              <a:buNone/>
            </a:pPr>
            <a:endParaRPr lang="en-US" altLang="en-US" sz="2400" dirty="0">
              <a:solidFill>
                <a:prstClr val="black"/>
              </a:solidFill>
            </a:endParaRPr>
          </a:p>
          <a:p>
            <a:pPr marL="0" indent="0" algn="just">
              <a:lnSpc>
                <a:spcPct val="120000"/>
              </a:lnSpc>
              <a:buNone/>
            </a:pPr>
            <a:endParaRPr lang="en-US" altLang="en-US" sz="2000" i="1" dirty="0" smtClean="0">
              <a:latin typeface="Arial" panose="020B0604020202020204" pitchFamily="34" charset="0"/>
              <a:cs typeface="Arial" panose="020B0604020202020204" pitchFamily="34" charset="0"/>
            </a:endParaRPr>
          </a:p>
          <a:p>
            <a:pPr marL="0" indent="0" algn="just">
              <a:buNone/>
            </a:pPr>
            <a:endParaRPr lang="en-US" altLang="en-US" sz="3600" b="1" u="sng" dirty="0" smtClean="0">
              <a:cs typeface="Arial" panose="020B0604020202020204" pitchFamily="34" charset="0"/>
            </a:endParaRPr>
          </a:p>
        </p:txBody>
      </p:sp>
      <p:sp>
        <p:nvSpPr>
          <p:cNvPr id="4" name="TextBox 3"/>
          <p:cNvSpPr txBox="1"/>
          <p:nvPr/>
        </p:nvSpPr>
        <p:spPr>
          <a:xfrm>
            <a:off x="8028384" y="6428076"/>
            <a:ext cx="1296144" cy="338554"/>
          </a:xfrm>
          <a:prstGeom prst="rect">
            <a:avLst/>
          </a:prstGeom>
          <a:noFill/>
        </p:spPr>
        <p:txBody>
          <a:bodyPr wrap="square" rtlCol="0">
            <a:spAutoFit/>
          </a:bodyPr>
          <a:lstStyle/>
          <a:p>
            <a:r>
              <a:rPr lang="en-IE" sz="1600" b="1" dirty="0" smtClean="0">
                <a:solidFill>
                  <a:schemeClr val="accent1"/>
                </a:solidFill>
              </a:rPr>
              <a:t>Session 4</a:t>
            </a:r>
            <a:endParaRPr lang="en-GB" sz="1600" b="1" dirty="0">
              <a:solidFill>
                <a:schemeClr val="accent1"/>
              </a:solidFill>
            </a:endParaRPr>
          </a:p>
        </p:txBody>
      </p:sp>
    </p:spTree>
    <p:extLst>
      <p:ext uri="{BB962C8B-B14F-4D97-AF65-F5344CB8AC3E}">
        <p14:creationId xmlns:p14="http://schemas.microsoft.com/office/powerpoint/2010/main" val="2972139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noChangeArrowheads="1"/>
          </p:cNvSpPr>
          <p:nvPr>
            <p:ph idx="1"/>
          </p:nvPr>
        </p:nvSpPr>
        <p:spPr>
          <a:xfrm>
            <a:off x="323528" y="1125265"/>
            <a:ext cx="8568952" cy="5472088"/>
          </a:xfrm>
        </p:spPr>
        <p:txBody>
          <a:bodyPr>
            <a:normAutofit/>
          </a:bodyPr>
          <a:lstStyle/>
          <a:p>
            <a:pPr marL="514350" indent="-514350" algn="just">
              <a:lnSpc>
                <a:spcPct val="100000"/>
              </a:lnSpc>
              <a:buFont typeface="+mj-lt"/>
              <a:buAutoNum type="arabicPeriod" startAt="3"/>
            </a:pPr>
            <a:r>
              <a:rPr lang="en-US" altLang="en-US" sz="2800" dirty="0">
                <a:solidFill>
                  <a:schemeClr val="accent1"/>
                </a:solidFill>
              </a:rPr>
              <a:t>With </a:t>
            </a:r>
            <a:r>
              <a:rPr lang="en-US" altLang="en-US" sz="2800" b="1" dirty="0">
                <a:solidFill>
                  <a:schemeClr val="accent1"/>
                </a:solidFill>
              </a:rPr>
              <a:t>whom</a:t>
            </a:r>
            <a:r>
              <a:rPr lang="en-US" altLang="en-US" sz="2800" dirty="0">
                <a:solidFill>
                  <a:schemeClr val="accent1"/>
                </a:solidFill>
              </a:rPr>
              <a:t> do Member States and the EU </a:t>
            </a:r>
            <a:r>
              <a:rPr lang="en-US" altLang="en-US" sz="2800" b="1" u="sng" dirty="0">
                <a:solidFill>
                  <a:schemeClr val="accent1"/>
                </a:solidFill>
              </a:rPr>
              <a:t>consult</a:t>
            </a:r>
            <a:r>
              <a:rPr lang="en-US" altLang="en-US" sz="2800" dirty="0">
                <a:solidFill>
                  <a:schemeClr val="accent1"/>
                </a:solidFill>
              </a:rPr>
              <a:t> regards programming?</a:t>
            </a:r>
          </a:p>
          <a:p>
            <a:pPr marL="0" indent="0" algn="just">
              <a:lnSpc>
                <a:spcPct val="100000"/>
              </a:lnSpc>
              <a:buNone/>
            </a:pPr>
            <a:endParaRPr lang="en-US" altLang="en-US" sz="2800" dirty="0" smtClean="0">
              <a:solidFill>
                <a:schemeClr val="accent1"/>
              </a:solidFill>
            </a:endParaRPr>
          </a:p>
          <a:p>
            <a:pPr marL="0" indent="0" algn="just">
              <a:lnSpc>
                <a:spcPct val="120000"/>
              </a:lnSpc>
              <a:buNone/>
            </a:pPr>
            <a:r>
              <a:rPr lang="en-US" altLang="en-US" sz="2400" b="1" dirty="0" smtClean="0">
                <a:solidFill>
                  <a:prstClr val="black"/>
                </a:solidFill>
              </a:rPr>
              <a:t>The most common MS consultation happens with:</a:t>
            </a:r>
          </a:p>
          <a:p>
            <a:pPr marL="0" indent="0" algn="just">
              <a:lnSpc>
                <a:spcPct val="120000"/>
              </a:lnSpc>
              <a:buNone/>
            </a:pPr>
            <a:endParaRPr lang="en-US" altLang="en-US" sz="2400" b="1" dirty="0" smtClean="0">
              <a:solidFill>
                <a:prstClr val="black"/>
              </a:solidFill>
            </a:endParaRPr>
          </a:p>
          <a:p>
            <a:pPr lvl="1" algn="just">
              <a:lnSpc>
                <a:spcPct val="120000"/>
              </a:lnSpc>
              <a:buFont typeface="Courier New" panose="02070309020205020404" pitchFamily="49" charset="0"/>
              <a:buChar char="o"/>
            </a:pPr>
            <a:r>
              <a:rPr lang="en-US" altLang="en-US" sz="2400" b="1" dirty="0">
                <a:solidFill>
                  <a:prstClr val="black"/>
                </a:solidFill>
              </a:rPr>
              <a:t>  Government </a:t>
            </a:r>
            <a:r>
              <a:rPr lang="en-US" altLang="en-US" sz="2400" dirty="0">
                <a:solidFill>
                  <a:prstClr val="black"/>
                </a:solidFill>
              </a:rPr>
              <a:t>of the partner country (17 MS)</a:t>
            </a:r>
          </a:p>
          <a:p>
            <a:pPr lvl="1" algn="just">
              <a:lnSpc>
                <a:spcPct val="120000"/>
              </a:lnSpc>
              <a:buFont typeface="Courier New" panose="02070309020205020404" pitchFamily="49" charset="0"/>
              <a:buChar char="o"/>
            </a:pPr>
            <a:r>
              <a:rPr lang="en-US" altLang="en-US" sz="2400" b="1" dirty="0" smtClean="0">
                <a:solidFill>
                  <a:prstClr val="black"/>
                </a:solidFill>
              </a:rPr>
              <a:t> Civil Society </a:t>
            </a:r>
            <a:r>
              <a:rPr lang="en-US" altLang="en-US" sz="2400" b="1" dirty="0" err="1" smtClean="0">
                <a:solidFill>
                  <a:prstClr val="black"/>
                </a:solidFill>
              </a:rPr>
              <a:t>Organisations</a:t>
            </a:r>
            <a:r>
              <a:rPr lang="en-US" altLang="en-US" sz="2400" b="1" dirty="0" smtClean="0">
                <a:solidFill>
                  <a:prstClr val="black"/>
                </a:solidFill>
              </a:rPr>
              <a:t> </a:t>
            </a:r>
            <a:r>
              <a:rPr lang="en-US" altLang="en-US" sz="2400" dirty="0" smtClean="0">
                <a:solidFill>
                  <a:prstClr val="black"/>
                </a:solidFill>
              </a:rPr>
              <a:t>in the partner country (11 MS)</a:t>
            </a:r>
          </a:p>
          <a:p>
            <a:pPr lvl="1" algn="just">
              <a:lnSpc>
                <a:spcPct val="120000"/>
              </a:lnSpc>
              <a:buFont typeface="Courier New" panose="02070309020205020404" pitchFamily="49" charset="0"/>
              <a:buChar char="o"/>
            </a:pPr>
            <a:r>
              <a:rPr lang="en-US" altLang="en-US" sz="2400" b="1" dirty="0" smtClean="0">
                <a:solidFill>
                  <a:prstClr val="black"/>
                </a:solidFill>
              </a:rPr>
              <a:t> Other donors </a:t>
            </a:r>
            <a:r>
              <a:rPr lang="en-US" altLang="en-US" sz="2400" dirty="0">
                <a:solidFill>
                  <a:prstClr val="black"/>
                </a:solidFill>
              </a:rPr>
              <a:t>active in the partner </a:t>
            </a:r>
            <a:r>
              <a:rPr lang="en-US" altLang="en-US" sz="2400" dirty="0" smtClean="0">
                <a:solidFill>
                  <a:prstClr val="black"/>
                </a:solidFill>
              </a:rPr>
              <a:t>country (10 MS)</a:t>
            </a:r>
            <a:endParaRPr lang="en-US" altLang="en-US" sz="2400" dirty="0">
              <a:solidFill>
                <a:prstClr val="black"/>
              </a:solidFill>
            </a:endParaRPr>
          </a:p>
          <a:p>
            <a:pPr marL="0" indent="0" algn="just">
              <a:lnSpc>
                <a:spcPct val="120000"/>
              </a:lnSpc>
              <a:buNone/>
            </a:pPr>
            <a:endParaRPr lang="en-US" altLang="en-US" sz="2000" i="1" dirty="0" smtClean="0">
              <a:latin typeface="Arial" panose="020B0604020202020204" pitchFamily="34" charset="0"/>
              <a:cs typeface="Arial" panose="020B0604020202020204" pitchFamily="34" charset="0"/>
            </a:endParaRPr>
          </a:p>
          <a:p>
            <a:pPr marL="0" indent="0" algn="just">
              <a:buNone/>
            </a:pPr>
            <a:endParaRPr lang="en-US" altLang="en-US" sz="3600" b="1" u="sng" dirty="0" smtClean="0">
              <a:cs typeface="Arial" panose="020B0604020202020204" pitchFamily="34" charset="0"/>
            </a:endParaRPr>
          </a:p>
        </p:txBody>
      </p:sp>
      <p:sp>
        <p:nvSpPr>
          <p:cNvPr id="4" name="TextBox 3"/>
          <p:cNvSpPr txBox="1"/>
          <p:nvPr/>
        </p:nvSpPr>
        <p:spPr>
          <a:xfrm>
            <a:off x="8028384" y="6428076"/>
            <a:ext cx="1296144" cy="338554"/>
          </a:xfrm>
          <a:prstGeom prst="rect">
            <a:avLst/>
          </a:prstGeom>
          <a:noFill/>
        </p:spPr>
        <p:txBody>
          <a:bodyPr wrap="square" rtlCol="0">
            <a:spAutoFit/>
          </a:bodyPr>
          <a:lstStyle/>
          <a:p>
            <a:r>
              <a:rPr lang="en-IE" sz="1600" b="1" dirty="0" smtClean="0">
                <a:solidFill>
                  <a:schemeClr val="accent1"/>
                </a:solidFill>
              </a:rPr>
              <a:t>Session 4</a:t>
            </a:r>
            <a:endParaRPr lang="en-GB" sz="1600" b="1" dirty="0">
              <a:solidFill>
                <a:schemeClr val="accent1"/>
              </a:solidFill>
            </a:endParaRPr>
          </a:p>
        </p:txBody>
      </p:sp>
    </p:spTree>
    <p:extLst>
      <p:ext uri="{BB962C8B-B14F-4D97-AF65-F5344CB8AC3E}">
        <p14:creationId xmlns:p14="http://schemas.microsoft.com/office/powerpoint/2010/main" val="1739998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noChangeArrowheads="1"/>
          </p:cNvSpPr>
          <p:nvPr>
            <p:ph idx="1"/>
          </p:nvPr>
        </p:nvSpPr>
        <p:spPr>
          <a:xfrm>
            <a:off x="323528" y="1125265"/>
            <a:ext cx="8568952" cy="5472088"/>
          </a:xfrm>
        </p:spPr>
        <p:txBody>
          <a:bodyPr>
            <a:normAutofit/>
          </a:bodyPr>
          <a:lstStyle/>
          <a:p>
            <a:pPr marL="514350" indent="-514350" algn="just">
              <a:lnSpc>
                <a:spcPct val="100000"/>
              </a:lnSpc>
              <a:buFont typeface="+mj-lt"/>
              <a:buAutoNum type="arabicPeriod" startAt="4"/>
            </a:pPr>
            <a:r>
              <a:rPr lang="en-US" altLang="en-US" sz="2800" dirty="0">
                <a:solidFill>
                  <a:schemeClr val="accent1"/>
                </a:solidFill>
              </a:rPr>
              <a:t>What is the </a:t>
            </a:r>
            <a:r>
              <a:rPr lang="en-US" altLang="en-US" sz="2800" b="1" u="sng" dirty="0">
                <a:solidFill>
                  <a:schemeClr val="accent1"/>
                </a:solidFill>
              </a:rPr>
              <a:t>legal status</a:t>
            </a:r>
            <a:r>
              <a:rPr lang="en-US" altLang="en-US" sz="2800" dirty="0">
                <a:solidFill>
                  <a:schemeClr val="accent1"/>
                </a:solidFill>
              </a:rPr>
              <a:t> of Members States and EU’s bilateral programming document?</a:t>
            </a:r>
          </a:p>
          <a:p>
            <a:pPr marL="0" indent="0" algn="just">
              <a:buNone/>
            </a:pPr>
            <a:endParaRPr lang="en-IE" altLang="en-US" sz="2800" b="1" i="0" u="sng" dirty="0" smtClean="0"/>
          </a:p>
          <a:p>
            <a:pPr marL="457200" indent="-457200" algn="just">
              <a:lnSpc>
                <a:spcPct val="120000"/>
              </a:lnSpc>
              <a:buAutoNum type="arabicPeriod"/>
            </a:pPr>
            <a:endParaRPr lang="en-US" altLang="en-US" sz="2400" dirty="0">
              <a:solidFill>
                <a:prstClr val="black"/>
              </a:solidFill>
            </a:endParaRPr>
          </a:p>
          <a:p>
            <a:pPr marL="0" indent="0" algn="just">
              <a:lnSpc>
                <a:spcPct val="120000"/>
              </a:lnSpc>
              <a:buNone/>
            </a:pPr>
            <a:endParaRPr lang="en-US" altLang="en-US" sz="2400" dirty="0">
              <a:solidFill>
                <a:prstClr val="black"/>
              </a:solidFill>
            </a:endParaRPr>
          </a:p>
          <a:p>
            <a:pPr marL="0" indent="0" algn="just">
              <a:lnSpc>
                <a:spcPct val="120000"/>
              </a:lnSpc>
              <a:buNone/>
            </a:pPr>
            <a:endParaRPr lang="en-US" altLang="en-US" sz="2000" i="1" dirty="0" smtClean="0">
              <a:latin typeface="Arial" panose="020B0604020202020204" pitchFamily="34" charset="0"/>
              <a:cs typeface="Arial" panose="020B0604020202020204" pitchFamily="34" charset="0"/>
            </a:endParaRPr>
          </a:p>
          <a:p>
            <a:pPr marL="0" indent="0" algn="just">
              <a:buNone/>
            </a:pPr>
            <a:endParaRPr lang="en-US" altLang="en-US" sz="3600" b="1" u="sng" dirty="0" smtClean="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45826990"/>
              </p:ext>
            </p:extLst>
          </p:nvPr>
        </p:nvGraphicFramePr>
        <p:xfrm>
          <a:off x="539552" y="2852936"/>
          <a:ext cx="8136904" cy="3334744"/>
        </p:xfrm>
        <a:graphic>
          <a:graphicData uri="http://schemas.openxmlformats.org/drawingml/2006/table">
            <a:tbl>
              <a:tblPr firstRow="1" bandRow="1">
                <a:tableStyleId>{5C22544A-7EE6-4342-B048-85BDC9FD1C3A}</a:tableStyleId>
              </a:tblPr>
              <a:tblGrid>
                <a:gridCol w="4068452">
                  <a:extLst>
                    <a:ext uri="{9D8B030D-6E8A-4147-A177-3AD203B41FA5}">
                      <a16:colId xmlns:a16="http://schemas.microsoft.com/office/drawing/2014/main" val="4136181889"/>
                    </a:ext>
                  </a:extLst>
                </a:gridCol>
                <a:gridCol w="4068452">
                  <a:extLst>
                    <a:ext uri="{9D8B030D-6E8A-4147-A177-3AD203B41FA5}">
                      <a16:colId xmlns:a16="http://schemas.microsoft.com/office/drawing/2014/main" val="3906845352"/>
                    </a:ext>
                  </a:extLst>
                </a:gridCol>
              </a:tblGrid>
              <a:tr h="662474">
                <a:tc>
                  <a:txBody>
                    <a:bodyPr/>
                    <a:lstStyle/>
                    <a:p>
                      <a:pPr algn="ctr"/>
                      <a:r>
                        <a:rPr lang="en-IE" sz="2000" dirty="0" smtClean="0"/>
                        <a:t>Status</a:t>
                      </a:r>
                      <a:endParaRPr lang="en-GB" sz="2000" dirty="0"/>
                    </a:p>
                  </a:txBody>
                  <a:tcPr/>
                </a:tc>
                <a:tc>
                  <a:txBody>
                    <a:bodyPr/>
                    <a:lstStyle/>
                    <a:p>
                      <a:pPr algn="ctr"/>
                      <a:r>
                        <a:rPr lang="en-IE" sz="2000" dirty="0" smtClean="0"/>
                        <a:t>Member States/EU</a:t>
                      </a:r>
                      <a:endParaRPr lang="en-GB" sz="2000" dirty="0"/>
                    </a:p>
                  </a:txBody>
                  <a:tcPr/>
                </a:tc>
                <a:extLst>
                  <a:ext uri="{0D108BD9-81ED-4DB2-BD59-A6C34878D82A}">
                    <a16:rowId xmlns:a16="http://schemas.microsoft.com/office/drawing/2014/main" val="3513371782"/>
                  </a:ext>
                </a:extLst>
              </a:tr>
              <a:tr h="662474">
                <a:tc>
                  <a:txBody>
                    <a:bodyPr/>
                    <a:lstStyle/>
                    <a:p>
                      <a:pPr>
                        <a:lnSpc>
                          <a:spcPct val="107000"/>
                        </a:lnSpc>
                        <a:spcAft>
                          <a:spcPts val="0"/>
                        </a:spcAft>
                      </a:pPr>
                      <a:r>
                        <a:rPr lang="en-IE" sz="1800" b="1" dirty="0" smtClean="0">
                          <a:effectLst/>
                          <a:latin typeface="Calibri" panose="020F0502020204030204" pitchFamily="34" charset="0"/>
                          <a:ea typeface="Calibri" panose="020F0502020204030204" pitchFamily="34" charset="0"/>
                          <a:cs typeface="Times New Roman" panose="02020603050405020304" pitchFamily="18" charset="0"/>
                        </a:rPr>
                        <a:t>Not legally binding –</a:t>
                      </a:r>
                      <a:r>
                        <a:rPr lang="en-IE" sz="1800" b="1" baseline="0" dirty="0" smtClean="0">
                          <a:effectLst/>
                          <a:latin typeface="Calibri" panose="020F0502020204030204" pitchFamily="34" charset="0"/>
                          <a:ea typeface="Calibri" panose="020F0502020204030204" pitchFamily="34" charset="0"/>
                          <a:cs typeface="Times New Roman" panose="02020603050405020304" pitchFamily="18" charset="0"/>
                        </a:rPr>
                        <a:t> 13 MS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E" sz="1400" dirty="0" smtClean="0">
                          <a:effectLst/>
                          <a:latin typeface="Calibri" panose="020F0502020204030204" pitchFamily="34" charset="0"/>
                          <a:ea typeface="Calibri" panose="020F0502020204030204" pitchFamily="34" charset="0"/>
                          <a:cs typeface="Times New Roman" panose="02020603050405020304" pitchFamily="18" charset="0"/>
                        </a:rPr>
                        <a:t>Austria, Estonia, France, Germany, Greece, Hungary, Ireland, Luxembourg, Netherlands, Portugal,</a:t>
                      </a:r>
                      <a:r>
                        <a:rPr lang="en-IE" sz="1400" baseline="0" dirty="0" smtClean="0">
                          <a:effectLst/>
                          <a:latin typeface="Calibri" panose="020F0502020204030204" pitchFamily="34" charset="0"/>
                          <a:ea typeface="Calibri" panose="020F0502020204030204" pitchFamily="34" charset="0"/>
                          <a:cs typeface="Times New Roman" panose="02020603050405020304" pitchFamily="18" charset="0"/>
                        </a:rPr>
                        <a:t> Romania, Slovakia, Spain, EU</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7018658"/>
                  </a:ext>
                </a:extLst>
              </a:tr>
              <a:tr h="662474">
                <a:tc>
                  <a:txBody>
                    <a:bodyPr/>
                    <a:lstStyle/>
                    <a:p>
                      <a:pPr>
                        <a:lnSpc>
                          <a:spcPct val="107000"/>
                        </a:lnSpc>
                        <a:spcAft>
                          <a:spcPts val="0"/>
                        </a:spcAft>
                      </a:pPr>
                      <a:r>
                        <a:rPr lang="en-IE" sz="1800" b="1" dirty="0" smtClean="0">
                          <a:effectLst/>
                          <a:latin typeface="Calibri" panose="020F0502020204030204" pitchFamily="34" charset="0"/>
                          <a:ea typeface="Calibri" panose="020F0502020204030204" pitchFamily="34" charset="0"/>
                          <a:cs typeface="Times New Roman" panose="02020603050405020304" pitchFamily="18" charset="0"/>
                        </a:rPr>
                        <a:t>Legally binding – 5 MS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E" sz="1400" dirty="0" smtClean="0">
                          <a:effectLst/>
                          <a:latin typeface="Calibri" panose="020F0502020204030204" pitchFamily="34" charset="0"/>
                          <a:ea typeface="Calibri" panose="020F0502020204030204" pitchFamily="34" charset="0"/>
                          <a:cs typeface="Times New Roman" panose="02020603050405020304" pitchFamily="18" charset="0"/>
                        </a:rPr>
                        <a:t>Belgium, Finland, Italy, Slovenia, Sweden,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5911825"/>
                  </a:ext>
                </a:extLst>
              </a:tr>
              <a:tr h="662474">
                <a:tc>
                  <a:txBody>
                    <a:bodyPr/>
                    <a:lstStyle/>
                    <a:p>
                      <a:pPr>
                        <a:lnSpc>
                          <a:spcPct val="107000"/>
                        </a:lnSpc>
                        <a:spcAft>
                          <a:spcPts val="0"/>
                        </a:spcAft>
                      </a:pPr>
                      <a:r>
                        <a:rPr lang="en-IE" sz="1800" b="1" dirty="0" smtClean="0">
                          <a:effectLst/>
                          <a:latin typeface="Calibri" panose="020F0502020204030204" pitchFamily="34" charset="0"/>
                          <a:ea typeface="Calibri" panose="020F0502020204030204" pitchFamily="34" charset="0"/>
                          <a:cs typeface="Times New Roman" panose="02020603050405020304" pitchFamily="18" charset="0"/>
                        </a:rPr>
                        <a:t>Others – 4 MS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E" sz="1400" dirty="0" smtClean="0">
                          <a:effectLst/>
                          <a:latin typeface="Calibri" panose="020F0502020204030204" pitchFamily="34" charset="0"/>
                          <a:ea typeface="Calibri" panose="020F0502020204030204" pitchFamily="34" charset="0"/>
                          <a:cs typeface="Times New Roman" panose="02020603050405020304" pitchFamily="18" charset="0"/>
                        </a:rPr>
                        <a:t>Bulgaria, Denmark, Poland, Latvia (binding strategy),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8851140"/>
                  </a:ext>
                </a:extLst>
              </a:tr>
              <a:tr h="662474">
                <a:tc>
                  <a:txBody>
                    <a:bodyPr/>
                    <a:lstStyle/>
                    <a:p>
                      <a:pPr>
                        <a:lnSpc>
                          <a:spcPct val="107000"/>
                        </a:lnSpc>
                        <a:spcAft>
                          <a:spcPts val="0"/>
                        </a:spcAft>
                      </a:pPr>
                      <a:r>
                        <a:rPr lang="en-IE" sz="1800" b="1" dirty="0" smtClean="0">
                          <a:effectLst/>
                          <a:latin typeface="Calibri" panose="020F0502020204030204" pitchFamily="34" charset="0"/>
                          <a:ea typeface="Calibri" panose="020F0502020204030204" pitchFamily="34" charset="0"/>
                          <a:cs typeface="Times New Roman" panose="02020603050405020304" pitchFamily="18" charset="0"/>
                        </a:rPr>
                        <a:t>No information received – 5 MS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E" sz="1400" dirty="0" smtClean="0">
                          <a:effectLst/>
                          <a:latin typeface="Calibri" panose="020F0502020204030204" pitchFamily="34" charset="0"/>
                          <a:ea typeface="Calibri" panose="020F0502020204030204" pitchFamily="34" charset="0"/>
                          <a:cs typeface="Times New Roman" panose="02020603050405020304" pitchFamily="18" charset="0"/>
                        </a:rPr>
                        <a:t>Croatia, Cyprus, Lithuania, Malta, UK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5200426"/>
                  </a:ext>
                </a:extLst>
              </a:tr>
            </a:tbl>
          </a:graphicData>
        </a:graphic>
      </p:graphicFrame>
      <p:sp>
        <p:nvSpPr>
          <p:cNvPr id="5" name="TextBox 4"/>
          <p:cNvSpPr txBox="1"/>
          <p:nvPr/>
        </p:nvSpPr>
        <p:spPr>
          <a:xfrm>
            <a:off x="8028384" y="6428076"/>
            <a:ext cx="1296144" cy="338554"/>
          </a:xfrm>
          <a:prstGeom prst="rect">
            <a:avLst/>
          </a:prstGeom>
          <a:noFill/>
        </p:spPr>
        <p:txBody>
          <a:bodyPr wrap="square" rtlCol="0">
            <a:spAutoFit/>
          </a:bodyPr>
          <a:lstStyle/>
          <a:p>
            <a:r>
              <a:rPr lang="en-IE" sz="1600" b="1" dirty="0" smtClean="0">
                <a:solidFill>
                  <a:schemeClr val="accent1"/>
                </a:solidFill>
              </a:rPr>
              <a:t>Session 4</a:t>
            </a:r>
            <a:endParaRPr lang="en-GB" sz="1600" b="1" dirty="0">
              <a:solidFill>
                <a:schemeClr val="accent1"/>
              </a:solidFill>
            </a:endParaRPr>
          </a:p>
        </p:txBody>
      </p:sp>
    </p:spTree>
    <p:extLst>
      <p:ext uri="{BB962C8B-B14F-4D97-AF65-F5344CB8AC3E}">
        <p14:creationId xmlns:p14="http://schemas.microsoft.com/office/powerpoint/2010/main" val="93859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1353</TotalTime>
  <Words>2046</Words>
  <Application>Microsoft Office PowerPoint</Application>
  <PresentationFormat>On-screen Show (4:3)</PresentationFormat>
  <Paragraphs>348</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Courier New</vt:lpstr>
      <vt:lpstr>Times New Roman</vt:lpstr>
      <vt:lpstr>Wingdings</vt:lpstr>
      <vt:lpstr>Office Theme</vt:lpstr>
      <vt:lpstr>PowerPoint Presentation</vt:lpstr>
      <vt:lpstr>(I) Joint Programming Guidance   (II) Joint Programming Studies  (III) Communicating on Joint Programming </vt:lpstr>
      <vt:lpstr>Joint Programming Guidance  Annex 6 possible update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JP in conflict and fragile states</vt:lpstr>
      <vt:lpstr>PowerPoint Presentation</vt:lpstr>
      <vt:lpstr>JP and SDGs</vt:lpstr>
      <vt:lpstr>Communicating on Joint Programming (III)</vt:lpstr>
      <vt:lpstr>PowerPoint Presentation</vt:lpstr>
      <vt:lpstr>PowerPoint Presentation</vt:lpstr>
      <vt:lpstr>Training: “Joint Programming: Better Impact through Working Together”</vt:lpstr>
    </vt:vector>
  </TitlesOfParts>
  <Company>EEAS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TOSI Marisa (EEAS)</dc:creator>
  <cp:lastModifiedBy>LUCENO CARRACEDO Eduardo (NEAR)</cp:lastModifiedBy>
  <cp:revision>143</cp:revision>
  <cp:lastPrinted>2019-03-14T16:50:13Z</cp:lastPrinted>
  <dcterms:created xsi:type="dcterms:W3CDTF">2018-06-27T14:43:00Z</dcterms:created>
  <dcterms:modified xsi:type="dcterms:W3CDTF">2019-03-14T16:58:03Z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1033-10.2.0.7549</vt:lpwstr>
  </property>
</Properties>
</file>