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58" r:id="rId7"/>
    <p:sldId id="262" r:id="rId8"/>
    <p:sldId id="263" r:id="rId9"/>
    <p:sldId id="264" r:id="rId10"/>
    <p:sldId id="267" r:id="rId11"/>
    <p:sldId id="269" r:id="rId12"/>
    <p:sldId id="270" r:id="rId13"/>
    <p:sldId id="266" r:id="rId14"/>
    <p:sldId id="265" r:id="rId15"/>
    <p:sldId id="271" r:id="rId16"/>
    <p:sldId id="272" r:id="rId17"/>
    <p:sldId id="273" r:id="rId18"/>
    <p:sldId id="275" r:id="rId19"/>
    <p:sldId id="274" r:id="rId20"/>
    <p:sldId id="26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56" y="33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2/1/2019</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2/1/2019</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2/1/2019</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2/1/2019</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2/1/2019</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‹N°›</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From island creoles to global creoles</a:t>
            </a:r>
            <a:br>
              <a:rPr lang="en-US" dirty="0"/>
            </a:br>
            <a:endParaRPr lang="en-US" dirty="0"/>
          </a:p>
        </p:txBody>
      </p:sp>
      <p:sp>
        <p:nvSpPr>
          <p:cNvPr id="3" name="Subtitle 2"/>
          <p:cNvSpPr>
            <a:spLocks noGrp="1"/>
          </p:cNvSpPr>
          <p:nvPr>
            <p:ph type="subTitle" idx="1"/>
          </p:nvPr>
        </p:nvSpPr>
        <p:spPr/>
        <p:txBody>
          <a:bodyPr>
            <a:normAutofit fontScale="92500" lnSpcReduction="20000"/>
          </a:bodyPr>
          <a:lstStyle/>
          <a:p>
            <a:r>
              <a:rPr lang="en-US" dirty="0"/>
              <a:t>Penda choppy (University of Seychelles)</a:t>
            </a:r>
          </a:p>
          <a:p>
            <a:r>
              <a:rPr lang="en-US" dirty="0" err="1"/>
              <a:t>upf</a:t>
            </a:r>
            <a:r>
              <a:rPr lang="en-US" dirty="0"/>
              <a:t> lecture, </a:t>
            </a:r>
            <a:r>
              <a:rPr lang="en-US" dirty="0" err="1"/>
              <a:t>umeÅ</a:t>
            </a:r>
            <a:r>
              <a:rPr lang="en-US" dirty="0"/>
              <a:t>, May 2018</a:t>
            </a:r>
          </a:p>
        </p:txBody>
      </p:sp>
    </p:spTree>
    <p:extLst>
      <p:ext uri="{BB962C8B-B14F-4D97-AF65-F5344CB8AC3E}">
        <p14:creationId xmlns:p14="http://schemas.microsoft.com/office/powerpoint/2010/main" val="4119855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creole manifesto:  we are what we create</a:t>
            </a:r>
          </a:p>
        </p:txBody>
      </p:sp>
      <p:sp>
        <p:nvSpPr>
          <p:cNvPr id="3" name="Content Placeholder 2"/>
          <p:cNvSpPr>
            <a:spLocks noGrp="1"/>
          </p:cNvSpPr>
          <p:nvPr>
            <p:ph idx="1"/>
          </p:nvPr>
        </p:nvSpPr>
        <p:spPr/>
        <p:txBody>
          <a:bodyPr/>
          <a:lstStyle/>
          <a:p>
            <a:r>
              <a:rPr lang="en-GB" dirty="0"/>
              <a:t>In </a:t>
            </a:r>
            <a:r>
              <a:rPr lang="en-GB" dirty="0" err="1"/>
              <a:t>Bernabé</a:t>
            </a:r>
            <a:r>
              <a:rPr lang="en-GB" dirty="0"/>
              <a:t>, </a:t>
            </a:r>
            <a:r>
              <a:rPr lang="en-GB" dirty="0" err="1"/>
              <a:t>Chamoiseau</a:t>
            </a:r>
            <a:r>
              <a:rPr lang="en-GB" dirty="0"/>
              <a:t> and </a:t>
            </a:r>
            <a:r>
              <a:rPr lang="en-GB" dirty="0" err="1"/>
              <a:t>Confiant’s</a:t>
            </a:r>
            <a:r>
              <a:rPr lang="en-GB" dirty="0"/>
              <a:t> discussion of identity in </a:t>
            </a:r>
            <a:r>
              <a:rPr lang="en-GB" i="1" dirty="0"/>
              <a:t>In Praise of </a:t>
            </a:r>
            <a:r>
              <a:rPr lang="en-GB" i="1" dirty="0" err="1"/>
              <a:t>Creoleness</a:t>
            </a:r>
            <a:r>
              <a:rPr lang="en-GB" dirty="0"/>
              <a:t>, they proclaim a double sense of identity as Caribbean Creoles in that they affiliate themselves with other Caribbean peoples, from a geopolitical standpoint, and with other Creole peoples in the Indian Ocean, for example, from an anthropological standpoint.</a:t>
            </a:r>
            <a:r>
              <a:rPr lang="en-US" dirty="0"/>
              <a:t> </a:t>
            </a:r>
          </a:p>
          <a:p>
            <a:r>
              <a:rPr lang="en-US" dirty="0"/>
              <a:t>Neither Europeans, nor Africans, nor Asians, we proclaim ourselves Creoles. This will be for us an interior attitude-better, a vigilance, or even better, a sort of mental envelope in the middle of which our world will be built in full consciousness of the outer world. </a:t>
            </a:r>
          </a:p>
          <a:p>
            <a:r>
              <a:rPr lang="en-GB" dirty="0"/>
              <a:t>‘</a:t>
            </a:r>
            <a:r>
              <a:rPr lang="en-GB" dirty="0" err="1"/>
              <a:t>Creoleness</a:t>
            </a:r>
            <a:r>
              <a:rPr lang="en-GB" dirty="0"/>
              <a:t> is the interactional or transactional aggregate of Caribbean, European, African, Asian, and Levantine cultural elements, united on the same soil by the yoke of history’.</a:t>
            </a:r>
          </a:p>
        </p:txBody>
      </p:sp>
    </p:spTree>
    <p:extLst>
      <p:ext uri="{BB962C8B-B14F-4D97-AF65-F5344CB8AC3E}">
        <p14:creationId xmlns:p14="http://schemas.microsoft.com/office/powerpoint/2010/main" val="3967390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creole manifesto: we are what we create</a:t>
            </a:r>
          </a:p>
        </p:txBody>
      </p:sp>
      <p:sp>
        <p:nvSpPr>
          <p:cNvPr id="3" name="Content Placeholder 2"/>
          <p:cNvSpPr>
            <a:spLocks noGrp="1"/>
          </p:cNvSpPr>
          <p:nvPr>
            <p:ph idx="1"/>
          </p:nvPr>
        </p:nvSpPr>
        <p:spPr/>
        <p:txBody>
          <a:bodyPr/>
          <a:lstStyle/>
          <a:p>
            <a:r>
              <a:rPr lang="en-US" dirty="0"/>
              <a:t>There can be no real opening to the world without a prerequisite and absolute apprehension of what we are. </a:t>
            </a:r>
          </a:p>
          <a:p>
            <a:r>
              <a:rPr lang="en-US" dirty="0"/>
              <a:t>Once our interior vision is applied, once our </a:t>
            </a:r>
            <a:r>
              <a:rPr lang="en-US" dirty="0" err="1"/>
              <a:t>Creoleness</a:t>
            </a:r>
            <a:r>
              <a:rPr lang="en-US" dirty="0"/>
              <a:t> is placed at the center of our creativity, we will be able to re-examine our existence, to perceive in it the mechanisms of alienation, and, above all, to grasp its beauty. </a:t>
            </a:r>
          </a:p>
          <a:p>
            <a:r>
              <a:rPr lang="en-US" dirty="0"/>
              <a:t>The Creole literature we are elaborating takes it as a principle that there is nothing petty, poor, useless, vulgar, or unworthy of a literary project in our world. We are part and parcel of our world. We want, thanks to </a:t>
            </a:r>
            <a:r>
              <a:rPr lang="en-US" dirty="0" err="1"/>
              <a:t>Creoleness</a:t>
            </a:r>
            <a:r>
              <a:rPr lang="en-US" dirty="0"/>
              <a:t>, to name each thing in it, and to declare it beautiful. To perceive the human grandeur of the </a:t>
            </a:r>
            <a:r>
              <a:rPr lang="en-US" dirty="0" err="1"/>
              <a:t>djobeurs.T</a:t>
            </a:r>
            <a:r>
              <a:rPr lang="en-US" dirty="0"/>
              <a:t> o grasp the depth of life in </a:t>
            </a:r>
            <a:r>
              <a:rPr lang="en-US" dirty="0" err="1"/>
              <a:t>Morne</a:t>
            </a:r>
            <a:r>
              <a:rPr lang="en-US" dirty="0"/>
              <a:t> </a:t>
            </a:r>
            <a:r>
              <a:rPr lang="en-US" dirty="0" err="1"/>
              <a:t>Pichevin</a:t>
            </a:r>
            <a:r>
              <a:rPr lang="en-US" dirty="0"/>
              <a:t>. To understand the vegetable markets. To elucidate the functioning of the tale tellers. To accept again without any judgment our "</a:t>
            </a:r>
            <a:r>
              <a:rPr lang="en-US" dirty="0" err="1"/>
              <a:t>dorlis</a:t>
            </a:r>
            <a:r>
              <a:rPr lang="en-US" dirty="0"/>
              <a:t>," our "</a:t>
            </a:r>
            <a:r>
              <a:rPr lang="en-US" dirty="0" err="1"/>
              <a:t>zombis</a:t>
            </a:r>
            <a:r>
              <a:rPr lang="en-US" dirty="0"/>
              <a:t>," our "</a:t>
            </a:r>
            <a:r>
              <a:rPr lang="en-US" dirty="0" err="1"/>
              <a:t>chouval</a:t>
            </a:r>
            <a:r>
              <a:rPr lang="en-US" dirty="0"/>
              <a:t>-</a:t>
            </a:r>
            <a:r>
              <a:rPr lang="en-US" dirty="0" err="1"/>
              <a:t>twa</a:t>
            </a:r>
            <a:r>
              <a:rPr lang="en-US" dirty="0"/>
              <a:t>-pat,"</a:t>
            </a:r>
            <a:r>
              <a:rPr lang="en-US" dirty="0" err="1"/>
              <a:t>soukliyan</a:t>
            </a:r>
            <a:r>
              <a:rPr lang="en-US" dirty="0"/>
              <a:t>."To adopt the language of our towns, of our cities. </a:t>
            </a:r>
          </a:p>
        </p:txBody>
      </p:sp>
    </p:spTree>
    <p:extLst>
      <p:ext uri="{BB962C8B-B14F-4D97-AF65-F5344CB8AC3E}">
        <p14:creationId xmlns:p14="http://schemas.microsoft.com/office/powerpoint/2010/main" val="3705678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creole manifesto:  we are what we create</a:t>
            </a:r>
          </a:p>
        </p:txBody>
      </p:sp>
      <p:sp>
        <p:nvSpPr>
          <p:cNvPr id="3" name="Content Placeholder 2"/>
          <p:cNvSpPr>
            <a:spLocks noGrp="1"/>
          </p:cNvSpPr>
          <p:nvPr>
            <p:ph idx="1"/>
          </p:nvPr>
        </p:nvSpPr>
        <p:spPr/>
        <p:txBody>
          <a:bodyPr>
            <a:normAutofit fontScale="92500" lnSpcReduction="10000"/>
          </a:bodyPr>
          <a:lstStyle/>
          <a:p>
            <a:r>
              <a:rPr lang="en-US" dirty="0"/>
              <a:t>Our history is a braid of histories. We had a taste of all kinds of languages, all kinds of idioms.  Afraid of this uncomfortable muddle, we tried in vain to anchor it in mythical shores (exterior vision, Africa, Europe, and still today, India or America), to find shelter in the closed normality of millennial cultures, ignoring that we were the anticipation of the relations of cultures, of the future world whose signs are already showing. </a:t>
            </a:r>
          </a:p>
          <a:p>
            <a:r>
              <a:rPr lang="en-US" dirty="0"/>
              <a:t>In multiracial societies, such as ours, it seems urgent to quit using the traditional </a:t>
            </a:r>
            <a:r>
              <a:rPr lang="en-US" dirty="0" err="1"/>
              <a:t>raciological</a:t>
            </a:r>
            <a:r>
              <a:rPr lang="en-US" dirty="0"/>
              <a:t> distinctions and to start again designating the people of our countries, regardless of their complexion, by the only suitable word: Creole… </a:t>
            </a:r>
          </a:p>
          <a:p>
            <a:r>
              <a:rPr lang="en-US" dirty="0"/>
              <a:t>Let it take part of the emergence, here and there, of </a:t>
            </a:r>
            <a:r>
              <a:rPr lang="en-US" dirty="0" err="1"/>
              <a:t>verticalities</a:t>
            </a:r>
            <a:r>
              <a:rPr lang="en-US" dirty="0"/>
              <a:t> which would maintain their Creole identity and elucidate it at the same time, opening thus for us the routes of the world and of freedom. </a:t>
            </a:r>
          </a:p>
          <a:p>
            <a:r>
              <a:rPr lang="en-US" dirty="0" err="1"/>
              <a:t>Creoleness</a:t>
            </a:r>
            <a:r>
              <a:rPr lang="en-US" dirty="0"/>
              <a:t> is an annihilation of false universality, of </a:t>
            </a:r>
            <a:r>
              <a:rPr lang="en-US" dirty="0" err="1"/>
              <a:t>monolingualism</a:t>
            </a:r>
            <a:r>
              <a:rPr lang="en-US" dirty="0"/>
              <a:t>, and of purity. </a:t>
            </a:r>
          </a:p>
          <a:p>
            <a:r>
              <a:rPr lang="en-US" dirty="0" err="1"/>
              <a:t>Glissant</a:t>
            </a:r>
            <a:r>
              <a:rPr lang="en-US" dirty="0"/>
              <a:t> (in Stoddard and Cornwall: 1999: 349) asked whether we should </a:t>
            </a:r>
            <a:r>
              <a:rPr lang="en-US" dirty="0" err="1"/>
              <a:t>favour</a:t>
            </a:r>
            <a:r>
              <a:rPr lang="en-US" dirty="0"/>
              <a:t> ‘An identity that would not be the projection of a unique and sectarian root, but of what we call a rhizome, a root with a multiplicity of extensions in all direction? Not killing what is around it, as a unique root would, but establishing communication and relation?</a:t>
            </a:r>
          </a:p>
          <a:p>
            <a:endParaRPr lang="en-US" dirty="0"/>
          </a:p>
        </p:txBody>
      </p:sp>
    </p:spTree>
    <p:extLst>
      <p:ext uri="{BB962C8B-B14F-4D97-AF65-F5344CB8AC3E}">
        <p14:creationId xmlns:p14="http://schemas.microsoft.com/office/powerpoint/2010/main" val="4115392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hannerz</a:t>
            </a:r>
            <a:r>
              <a:rPr lang="en-US" dirty="0"/>
              <a:t> &amp; world assimilation</a:t>
            </a:r>
          </a:p>
        </p:txBody>
      </p:sp>
      <p:sp>
        <p:nvSpPr>
          <p:cNvPr id="3" name="Content Placeholder 2"/>
          <p:cNvSpPr>
            <a:spLocks noGrp="1"/>
          </p:cNvSpPr>
          <p:nvPr>
            <p:ph idx="1"/>
          </p:nvPr>
        </p:nvSpPr>
        <p:spPr/>
        <p:txBody>
          <a:bodyPr>
            <a:normAutofit/>
          </a:bodyPr>
          <a:lstStyle/>
          <a:p>
            <a:r>
              <a:rPr lang="en-US" dirty="0"/>
              <a:t>It is not only anthropologists who talk about "flows" these days. Rather, the term has become transdisciplinary, a way of referring to things not staying in their places, to mobility and expansion of many kinds, to globalization along many dimensions ( Flows, Boundaries &amp; Hybrids… 1997).</a:t>
            </a:r>
          </a:p>
          <a:p>
            <a:r>
              <a:rPr lang="en-US" dirty="0"/>
              <a:t>Ralph Linton´s (1936: 326-327) classic, ”100 % American” :  A "solid American citizen" goes through his morning routines, and as Linton follows him around, it turns out that hardly an object he uses is actually of American origin as a cultural invention; it is from India, Germany, China, the near East, and so forth.  Yet as he considers the accounts of foreign troubles in his morning newspaper, the man thanks "a Hebrew deity in an Indo-European language that he is 100 percent American."</a:t>
            </a:r>
          </a:p>
        </p:txBody>
      </p:sp>
    </p:spTree>
    <p:extLst>
      <p:ext uri="{BB962C8B-B14F-4D97-AF65-F5344CB8AC3E}">
        <p14:creationId xmlns:p14="http://schemas.microsoft.com/office/powerpoint/2010/main" val="3814395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Creolization and Cultural Globalization:  The Soft</a:t>
            </a:r>
            <a:br>
              <a:rPr lang="en-US" dirty="0"/>
            </a:br>
            <a:r>
              <a:rPr lang="en-US" b="1" dirty="0"/>
              <a:t>Sounds of Fugitive Power</a:t>
            </a:r>
            <a:br>
              <a:rPr lang="en-US" dirty="0"/>
            </a:br>
            <a:r>
              <a:rPr lang="en-US" sz="2000" dirty="0"/>
              <a:t>ROBIN COHEN (2007)</a:t>
            </a:r>
          </a:p>
        </p:txBody>
      </p:sp>
      <p:sp>
        <p:nvSpPr>
          <p:cNvPr id="3" name="Content Placeholder 2"/>
          <p:cNvSpPr>
            <a:spLocks noGrp="1"/>
          </p:cNvSpPr>
          <p:nvPr>
            <p:ph idx="1"/>
          </p:nvPr>
        </p:nvSpPr>
        <p:spPr/>
        <p:txBody>
          <a:bodyPr>
            <a:normAutofit/>
          </a:bodyPr>
          <a:lstStyle/>
          <a:p>
            <a:pPr marL="0" indent="0">
              <a:buNone/>
            </a:pPr>
            <a:r>
              <a:rPr lang="en-US" dirty="0"/>
              <a:t>By accepting the idea and reality that cultural boundaries are fuzzy and indeterminate and embracing the notion of ‘travelling cultures’, hybridization and creolization have become potential subversive concepts. </a:t>
            </a:r>
          </a:p>
          <a:p>
            <a:r>
              <a:rPr lang="en-US" dirty="0"/>
              <a:t>They are subversive of race and ethnicity because they point to the existence and growing numbers of people of mixed heritage. </a:t>
            </a:r>
          </a:p>
          <a:p>
            <a:r>
              <a:rPr lang="en-US" dirty="0"/>
              <a:t>They are subversive of territorial and language-based notions of nationalism. </a:t>
            </a:r>
          </a:p>
          <a:p>
            <a:r>
              <a:rPr lang="en-US" dirty="0"/>
              <a:t>They are subversive, thirdly, of religious fundamentalisms as they stress the syncretic nature of belief systems rather than their supposedly divine origins. Even as religious leaders stress purity, consistency and adherence to strict doctrine, hybridized and creolized practices present anomalies in social </a:t>
            </a:r>
            <a:r>
              <a:rPr lang="en-US" dirty="0" err="1"/>
              <a:t>behaviour</a:t>
            </a:r>
            <a:r>
              <a:rPr lang="en-US" dirty="0"/>
              <a:t> and belief systems.</a:t>
            </a:r>
          </a:p>
        </p:txBody>
      </p:sp>
    </p:spTree>
    <p:extLst>
      <p:ext uri="{BB962C8B-B14F-4D97-AF65-F5344CB8AC3E}">
        <p14:creationId xmlns:p14="http://schemas.microsoft.com/office/powerpoint/2010/main" val="1853783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maintaining authenticity: fear of the invading hordes</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The concepts of ‘nation’ and ‘culture’ means that communities and governments are very much preoccupied today, with identifying and maintaining cultural authenticity. In this sense, the globalization phenomenon is often considered a threat because it is seen as homogenizing and standardizing cultures, thus depriving nations of authentic uniqueness. </a:t>
            </a:r>
          </a:p>
          <a:p>
            <a:pPr marL="0" indent="0">
              <a:buNone/>
            </a:pPr>
            <a:r>
              <a:rPr lang="en-US" dirty="0"/>
              <a:t>Globalists often caution against this turning into radicalism:</a:t>
            </a:r>
          </a:p>
          <a:p>
            <a:pPr marL="0" indent="0">
              <a:buNone/>
            </a:pPr>
            <a:r>
              <a:rPr lang="en-US" dirty="0"/>
              <a:t> </a:t>
            </a:r>
            <a:r>
              <a:rPr lang="en-US" b="1" dirty="0"/>
              <a:t>As the culture concept becomes increasingly popular in wider circles, there is again a strong tendency to focus attention on culture only as a group marker.  In "identity politics", in debates over multiculturalism, in many contexts of "cultural studies", it becomes primarily a basis of group formation and mobilization, usually involving ascriptive memberships. Or, on the other hand, it turns into a tool of social exclusion, on the part of dominant majorities. There may be a preoccupation with cultural autonomy and the defense of a cultural heritage for its own sake, yet frequently this rhetoric of culture is closely linked to power and material resources as well. </a:t>
            </a:r>
            <a:r>
              <a:rPr lang="en-US" dirty="0"/>
              <a:t>(</a:t>
            </a:r>
            <a:r>
              <a:rPr lang="en-US" dirty="0" err="1"/>
              <a:t>Hannerz</a:t>
            </a:r>
            <a:r>
              <a:rPr lang="en-US" dirty="0"/>
              <a:t>, 1997)</a:t>
            </a:r>
          </a:p>
          <a:p>
            <a:pPr marL="0" indent="0">
              <a:buNone/>
            </a:pPr>
            <a:r>
              <a:rPr lang="en-US" dirty="0"/>
              <a:t>On an economic plane, one can argue on the other hand, that globalization is in fact increasing diversity of culture through improved consumer access to markets (e.g. tourism, art &amp; décor, food…). </a:t>
            </a:r>
          </a:p>
        </p:txBody>
      </p:sp>
    </p:spTree>
    <p:extLst>
      <p:ext uri="{BB962C8B-B14F-4D97-AF65-F5344CB8AC3E}">
        <p14:creationId xmlns:p14="http://schemas.microsoft.com/office/powerpoint/2010/main" val="2343304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maintaining authenticity: fear of the invading hordes</a:t>
            </a:r>
            <a:br>
              <a:rPr lang="en-US" dirty="0"/>
            </a:br>
            <a:r>
              <a:rPr lang="en-US" dirty="0"/>
              <a:t>the case of the Seychelles</a:t>
            </a:r>
          </a:p>
        </p:txBody>
      </p:sp>
      <p:sp>
        <p:nvSpPr>
          <p:cNvPr id="3" name="Content Placeholder 2"/>
          <p:cNvSpPr>
            <a:spLocks noGrp="1"/>
          </p:cNvSpPr>
          <p:nvPr>
            <p:ph idx="1"/>
          </p:nvPr>
        </p:nvSpPr>
        <p:spPr/>
        <p:txBody>
          <a:bodyPr/>
          <a:lstStyle/>
          <a:p>
            <a:r>
              <a:rPr lang="en-US" dirty="0"/>
              <a:t>The clash of the modern and the traditional (music, food, dance…)</a:t>
            </a:r>
          </a:p>
          <a:p>
            <a:r>
              <a:rPr lang="en-US" dirty="0"/>
              <a:t>Language shift: keeping SC authentic</a:t>
            </a:r>
          </a:p>
          <a:p>
            <a:r>
              <a:rPr lang="en-US" dirty="0"/>
              <a:t>Tourism and cultural impact (e.g. hotel/agency decors, hospitality rituals [leis],  intr. carnival…)</a:t>
            </a:r>
          </a:p>
          <a:p>
            <a:r>
              <a:rPr lang="en-US" dirty="0"/>
              <a:t>Religion: An authentic Seychellois follows the Roman Catholic calendar? (expressions of wariness re the observation of Kavadi and Friday Mosque)</a:t>
            </a:r>
          </a:p>
          <a:p>
            <a:r>
              <a:rPr lang="en-US" dirty="0"/>
              <a:t>Fear of ‘the Indians taking over like in Mauritius – the ‘</a:t>
            </a:r>
            <a:r>
              <a:rPr lang="en-US" dirty="0" err="1"/>
              <a:t>Malbar</a:t>
            </a:r>
            <a:r>
              <a:rPr lang="en-US" dirty="0"/>
              <a:t> Syndrome’ (Indians have a tendency to maintain their own communities instead of merging with the local population in the Seychellois melting pot tradition)</a:t>
            </a:r>
          </a:p>
        </p:txBody>
      </p:sp>
    </p:spTree>
    <p:extLst>
      <p:ext uri="{BB962C8B-B14F-4D97-AF65-F5344CB8AC3E}">
        <p14:creationId xmlns:p14="http://schemas.microsoft.com/office/powerpoint/2010/main" val="1877445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50118" y="1029664"/>
            <a:ext cx="8769985" cy="5264230"/>
          </a:xfrm>
          <a:prstGeom prst="rect">
            <a:avLst/>
          </a:prstGeom>
        </p:spPr>
      </p:pic>
    </p:spTree>
    <p:extLst>
      <p:ext uri="{BB962C8B-B14F-4D97-AF65-F5344CB8AC3E}">
        <p14:creationId xmlns:p14="http://schemas.microsoft.com/office/powerpoint/2010/main" val="3490752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definitions of </a:t>
            </a:r>
            <a:r>
              <a:rPr lang="en-US" dirty="0" err="1"/>
              <a:t>creoleness</a:t>
            </a:r>
            <a:endParaRPr lang="en-US" dirty="0"/>
          </a:p>
        </p:txBody>
      </p:sp>
      <p:sp>
        <p:nvSpPr>
          <p:cNvPr id="3" name="Content Placeholder 2"/>
          <p:cNvSpPr>
            <a:spLocks noGrp="1"/>
          </p:cNvSpPr>
          <p:nvPr>
            <p:ph idx="1"/>
          </p:nvPr>
        </p:nvSpPr>
        <p:spPr/>
        <p:txBody>
          <a:bodyPr/>
          <a:lstStyle/>
          <a:p>
            <a:r>
              <a:rPr lang="en-US" sz="2400" dirty="0"/>
              <a:t>To be a Creole is no longer a mimetic, derivative stance. Rather it describes a position interposed between two or more cultures, selectively appropriating some elements, rejecting others, and creating new possibilities that transgress and supersede parent cultures, which themselves are increasingly </a:t>
            </a:r>
            <a:r>
              <a:rPr lang="en-US" sz="2400" dirty="0" err="1"/>
              <a:t>recognised</a:t>
            </a:r>
            <a:r>
              <a:rPr lang="en-US" sz="2400" dirty="0"/>
              <a:t> as fluid. If this is indeed happening we need to recast much traditional social theory concerning race and ethnic relations, multiculturalism, nation-state formation and the like – for we can no longer assume the stability and continuing force of the ethnic segments that supposedly make up nation-states. </a:t>
            </a:r>
            <a:r>
              <a:rPr lang="en-US" dirty="0"/>
              <a:t>(Cohen, 2007)</a:t>
            </a:r>
          </a:p>
        </p:txBody>
      </p:sp>
    </p:spTree>
    <p:extLst>
      <p:ext uri="{BB962C8B-B14F-4D97-AF65-F5344CB8AC3E}">
        <p14:creationId xmlns:p14="http://schemas.microsoft.com/office/powerpoint/2010/main" val="4190608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inevitability of globalization and creolization</a:t>
            </a:r>
          </a:p>
        </p:txBody>
      </p:sp>
      <p:sp>
        <p:nvSpPr>
          <p:cNvPr id="3" name="Content Placeholder 2"/>
          <p:cNvSpPr>
            <a:spLocks noGrp="1"/>
          </p:cNvSpPr>
          <p:nvPr>
            <p:ph idx="1"/>
          </p:nvPr>
        </p:nvSpPr>
        <p:spPr/>
        <p:txBody>
          <a:bodyPr>
            <a:normAutofit/>
          </a:bodyPr>
          <a:lstStyle/>
          <a:p>
            <a:r>
              <a:rPr lang="en-US" dirty="0" err="1"/>
              <a:t>Gobalization</a:t>
            </a:r>
            <a:r>
              <a:rPr lang="en-US" dirty="0"/>
              <a:t> started with travel and voyages of discovery (e.g. Marco Polo’s travels across Europe and the Asian continent – spice trade). The European voyages of discovery which led to the Triangular Trade and the creation of the New World, unleashed a historical wave of creolization through globalization which then ricocheted back to the Old World in the mass migration of creoles from the colonies. (‘If you bring ant-infested faggots to your yard, you can expect the visit of lizards.’ (Achebe)</a:t>
            </a:r>
          </a:p>
          <a:p>
            <a:r>
              <a:rPr lang="en-US" dirty="0"/>
              <a:t>The current wave of migrations across Europe, though man-made, might be described as ‘force majeure’. This is leading to what Cohen describes as ‘mobile, transnational groups, themselves undergoing ‘everyday cosmopolitanism’, while dominant, formerly monochromatic, cultures are becoming </a:t>
            </a:r>
            <a:r>
              <a:rPr lang="en-US" dirty="0" err="1"/>
              <a:t>criss-crossed</a:t>
            </a:r>
            <a:r>
              <a:rPr lang="en-US" dirty="0"/>
              <a:t> and sometimes deeply subverted by </a:t>
            </a:r>
            <a:r>
              <a:rPr lang="en-US" dirty="0" err="1"/>
              <a:t>hybridisation</a:t>
            </a:r>
            <a:r>
              <a:rPr lang="en-US" dirty="0"/>
              <a:t> and creolization. </a:t>
            </a:r>
          </a:p>
          <a:p>
            <a:r>
              <a:rPr lang="en-US" dirty="0"/>
              <a:t>Cohen also says that accepting the force of hybridity and creolization is also to accept that humankind is refashioning the basic building blocks of </a:t>
            </a:r>
            <a:r>
              <a:rPr lang="en-US" dirty="0" err="1"/>
              <a:t>organised</a:t>
            </a:r>
            <a:r>
              <a:rPr lang="en-US" dirty="0"/>
              <a:t> cultures and societies in a fundamental and wide-ranging way.</a:t>
            </a:r>
          </a:p>
          <a:p>
            <a:endParaRPr lang="en-US" dirty="0"/>
          </a:p>
        </p:txBody>
      </p:sp>
    </p:spTree>
    <p:extLst>
      <p:ext uri="{BB962C8B-B14F-4D97-AF65-F5344CB8AC3E}">
        <p14:creationId xmlns:p14="http://schemas.microsoft.com/office/powerpoint/2010/main" val="1180554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frog under the coconut shell</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Growing up in Seychelles, the word ‘creole’ has come to represent everything that describes my identity:</a:t>
            </a:r>
          </a:p>
          <a:p>
            <a:r>
              <a:rPr lang="en-US" dirty="0"/>
              <a:t>Language (from patois to first language)</a:t>
            </a:r>
          </a:p>
          <a:p>
            <a:r>
              <a:rPr lang="en-US" dirty="0"/>
              <a:t>Music (appropriations and transformations)</a:t>
            </a:r>
          </a:p>
          <a:p>
            <a:r>
              <a:rPr lang="en-US" dirty="0"/>
              <a:t>Food (fusion of 3 continents)</a:t>
            </a:r>
          </a:p>
          <a:p>
            <a:r>
              <a:rPr lang="en-US" dirty="0"/>
              <a:t>Culture (melting pot)</a:t>
            </a:r>
          </a:p>
          <a:p>
            <a:r>
              <a:rPr lang="en-US" dirty="0"/>
              <a:t>Creole people (</a:t>
            </a:r>
            <a:r>
              <a:rPr lang="en-US" dirty="0" err="1"/>
              <a:t>metissage</a:t>
            </a:r>
            <a:r>
              <a:rPr lang="en-US" dirty="0"/>
              <a:t> – physiognomy and cultural practices)</a:t>
            </a:r>
          </a:p>
          <a:p>
            <a:r>
              <a:rPr lang="en-US" dirty="0"/>
              <a:t>National identity… (multicultural origins – one nation)</a:t>
            </a:r>
          </a:p>
          <a:p>
            <a:pPr marL="0" indent="0">
              <a:buNone/>
            </a:pPr>
            <a:r>
              <a:rPr lang="en-US" dirty="0"/>
              <a:t>This definition was extended to other island nations in the Indian Ocean and Caribbean (or American mainland) which shared the same historical and socio-cultural patterns as the Seychellois. The medium of expression for this creole solidarity was the Seychelles Creole Festival, through which Victoria, the capital, has come to be known as ‘the capital of the creole world’.</a:t>
            </a:r>
          </a:p>
          <a:p>
            <a:endParaRPr lang="en-US" dirty="0"/>
          </a:p>
        </p:txBody>
      </p:sp>
    </p:spTree>
    <p:extLst>
      <p:ext uri="{BB962C8B-B14F-4D97-AF65-F5344CB8AC3E}">
        <p14:creationId xmlns:p14="http://schemas.microsoft.com/office/powerpoint/2010/main" val="2879690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r>
              <a:rPr lang="en-US" dirty="0" err="1"/>
              <a:t>salman</a:t>
            </a:r>
            <a:r>
              <a:rPr lang="en-US" dirty="0"/>
              <a:t> </a:t>
            </a:r>
            <a:r>
              <a:rPr lang="en-US" dirty="0" err="1"/>
              <a:t>rushdie’s</a:t>
            </a:r>
            <a:r>
              <a:rPr lang="en-US" dirty="0"/>
              <a:t> ‘bit of this and that’</a:t>
            </a:r>
          </a:p>
        </p:txBody>
      </p:sp>
      <p:sp>
        <p:nvSpPr>
          <p:cNvPr id="3" name="Content Placeholder 2"/>
          <p:cNvSpPr>
            <a:spLocks noGrp="1"/>
          </p:cNvSpPr>
          <p:nvPr>
            <p:ph idx="1"/>
          </p:nvPr>
        </p:nvSpPr>
        <p:spPr/>
        <p:txBody>
          <a:bodyPr>
            <a:normAutofit/>
          </a:bodyPr>
          <a:lstStyle/>
          <a:p>
            <a:pPr marL="0" indent="0">
              <a:buNone/>
            </a:pPr>
            <a:r>
              <a:rPr lang="en-US" dirty="0"/>
              <a:t>As Rushdie (1991: 394) himself says of </a:t>
            </a:r>
            <a:r>
              <a:rPr lang="en-US" i="1" dirty="0"/>
              <a:t>The Satanic Verses</a:t>
            </a:r>
            <a:r>
              <a:rPr lang="en-US" dirty="0"/>
              <a:t>:</a:t>
            </a:r>
          </a:p>
          <a:p>
            <a:pPr marL="324000" lvl="1" indent="0">
              <a:buNone/>
            </a:pPr>
            <a:r>
              <a:rPr lang="en-US" sz="1800" dirty="0"/>
              <a:t>Those who oppose the novel most vociferously today are of the opinion that intermingling with different cultures will inevitably weaken and ruin their own. I am of the opposite opinion. </a:t>
            </a:r>
            <a:r>
              <a:rPr lang="en-US" sz="1800" i="1" dirty="0"/>
              <a:t>The Satanic Verses </a:t>
            </a:r>
            <a:r>
              <a:rPr lang="en-US" sz="1800" dirty="0"/>
              <a:t>celebrate hybridity, impurity, intermingling, the transformation that comes of new and unexpected combinations of human beings, cultures, ideas, politics, movies, songs. It rejoices in mongrelization and fears the absolutism of the Pure.  </a:t>
            </a:r>
            <a:r>
              <a:rPr lang="en-US" sz="1800" i="1" dirty="0"/>
              <a:t>Mélange</a:t>
            </a:r>
            <a:r>
              <a:rPr lang="en-US" sz="1800" dirty="0"/>
              <a:t>, hotchpotch, a bit of this and a bit of that is how newness enters the world. It is the great possibility that mass migration gives the world, and I have tried to embrace it. (Cohen, 2007)</a:t>
            </a:r>
          </a:p>
          <a:p>
            <a:pPr marL="324000" lvl="1" indent="0">
              <a:buNone/>
            </a:pPr>
            <a:r>
              <a:rPr lang="en-US" sz="1800" dirty="0"/>
              <a:t>In </a:t>
            </a:r>
            <a:r>
              <a:rPr lang="en-US" sz="1800" dirty="0" err="1"/>
              <a:t>Hannerz’s</a:t>
            </a:r>
            <a:r>
              <a:rPr lang="en-US" sz="1800" dirty="0"/>
              <a:t> theory of social organization and cultural process, the world keeps on turning. Cultural diversity will not be absorbed in a single and uniform global order. </a:t>
            </a:r>
            <a:r>
              <a:rPr lang="en-US" sz="1800" b="1" dirty="0"/>
              <a:t>Creolization is a never-ending process, and cultural innovation is inevitable.</a:t>
            </a:r>
            <a:r>
              <a:rPr lang="en-US" sz="1800" dirty="0"/>
              <a:t> (Cohen, 2007)</a:t>
            </a:r>
          </a:p>
          <a:p>
            <a:pPr marL="324000" lvl="1" indent="0">
              <a:buNone/>
            </a:pPr>
            <a:endParaRPr lang="en-US" sz="1800" dirty="0"/>
          </a:p>
        </p:txBody>
      </p:sp>
    </p:spTree>
    <p:extLst>
      <p:ext uri="{BB962C8B-B14F-4D97-AF65-F5344CB8AC3E}">
        <p14:creationId xmlns:p14="http://schemas.microsoft.com/office/powerpoint/2010/main" val="2101968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about </a:t>
            </a:r>
            <a:r>
              <a:rPr lang="en-US" dirty="0" err="1"/>
              <a:t>seychelles</a:t>
            </a:r>
            <a:endParaRPr lang="en-US" dirty="0"/>
          </a:p>
        </p:txBody>
      </p:sp>
      <p:sp>
        <p:nvSpPr>
          <p:cNvPr id="3" name="Content Placeholder 2"/>
          <p:cNvSpPr>
            <a:spLocks noGrp="1"/>
          </p:cNvSpPr>
          <p:nvPr>
            <p:ph idx="1"/>
          </p:nvPr>
        </p:nvSpPr>
        <p:spPr/>
        <p:txBody>
          <a:bodyPr/>
          <a:lstStyle/>
          <a:p>
            <a:pPr marL="0" indent="0">
              <a:buNone/>
            </a:pPr>
            <a:r>
              <a:rPr lang="en-GB" sz="2800" b="1" dirty="0"/>
              <a:t>Seychelles</a:t>
            </a:r>
            <a:r>
              <a:rPr lang="en-GB" sz="2800" dirty="0"/>
              <a:t>, island republic in the western Indian Ocean, comprising about 115 islands, with lush tropical vegetation, beautiful beaches, and a wide variety of marine life. Situated between latitudes 4° and 11° S and longitudes 46° and 56° E, the major islands of Seychelles are located about 1,000 miles (1,600 km) east of Kenya and about 700 miles (1,100 km) northeast of Madagascar. The capital, Victoria, is situated on the island of </a:t>
            </a:r>
            <a:r>
              <a:rPr lang="en-GB" sz="2800" dirty="0" err="1"/>
              <a:t>Mahé</a:t>
            </a:r>
            <a:r>
              <a:rPr lang="en-GB" sz="2800" dirty="0"/>
              <a:t>. Population, about 90,000.</a:t>
            </a:r>
            <a:endParaRPr lang="en-US" sz="2800" dirty="0"/>
          </a:p>
          <a:p>
            <a:endParaRPr lang="en-US" dirty="0"/>
          </a:p>
        </p:txBody>
      </p:sp>
    </p:spTree>
    <p:extLst>
      <p:ext uri="{BB962C8B-B14F-4D97-AF65-F5344CB8AC3E}">
        <p14:creationId xmlns:p14="http://schemas.microsoft.com/office/powerpoint/2010/main" val="654814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664824" y="755289"/>
            <a:ext cx="6701244" cy="5557129"/>
          </a:xfrm>
          <a:prstGeom prst="rect">
            <a:avLst/>
          </a:prstGeom>
        </p:spPr>
      </p:pic>
    </p:spTree>
    <p:extLst>
      <p:ext uri="{BB962C8B-B14F-4D97-AF65-F5344CB8AC3E}">
        <p14:creationId xmlns:p14="http://schemas.microsoft.com/office/powerpoint/2010/main" val="1872072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Brief history</a:t>
            </a:r>
          </a:p>
        </p:txBody>
      </p:sp>
      <p:sp>
        <p:nvSpPr>
          <p:cNvPr id="3" name="Content Placeholder 2"/>
          <p:cNvSpPr>
            <a:spLocks noGrp="1"/>
          </p:cNvSpPr>
          <p:nvPr>
            <p:ph idx="1"/>
          </p:nvPr>
        </p:nvSpPr>
        <p:spPr/>
        <p:txBody>
          <a:bodyPr>
            <a:normAutofit fontScale="92500" lnSpcReduction="10000"/>
          </a:bodyPr>
          <a:lstStyle/>
          <a:p>
            <a:r>
              <a:rPr lang="en-GB" dirty="0"/>
              <a:t>1741 - the Governor of Mauritius (then called </a:t>
            </a:r>
            <a:r>
              <a:rPr lang="en-GB" dirty="0" err="1"/>
              <a:t>Île</a:t>
            </a:r>
            <a:r>
              <a:rPr lang="en-GB" dirty="0"/>
              <a:t> de France) sent </a:t>
            </a:r>
            <a:r>
              <a:rPr lang="en-GB" dirty="0" err="1"/>
              <a:t>Lazare</a:t>
            </a:r>
            <a:r>
              <a:rPr lang="en-GB" dirty="0"/>
              <a:t> </a:t>
            </a:r>
            <a:r>
              <a:rPr lang="en-GB" dirty="0" err="1"/>
              <a:t>Picault</a:t>
            </a:r>
            <a:r>
              <a:rPr lang="en-GB" dirty="0"/>
              <a:t> to explore the islands.</a:t>
            </a:r>
          </a:p>
          <a:p>
            <a:r>
              <a:rPr lang="en-GB" dirty="0"/>
              <a:t>1756 – French claimed possession</a:t>
            </a:r>
          </a:p>
          <a:p>
            <a:r>
              <a:rPr lang="en-GB" dirty="0"/>
              <a:t>1770 – arrival of first settlers</a:t>
            </a:r>
          </a:p>
          <a:p>
            <a:r>
              <a:rPr lang="en-GB" dirty="0"/>
              <a:t>1814 – ceded to Britain under Treaty of Paris</a:t>
            </a:r>
          </a:p>
          <a:p>
            <a:r>
              <a:rPr lang="en-GB" dirty="0"/>
              <a:t>1903 – ceased being administered by Mauritius – became Crown Colony</a:t>
            </a:r>
          </a:p>
          <a:p>
            <a:r>
              <a:rPr lang="en-GB" dirty="0"/>
              <a:t>1861 to 1874 – dumping of liberated slaves by British soldiers</a:t>
            </a:r>
          </a:p>
          <a:p>
            <a:r>
              <a:rPr lang="en-GB" dirty="0"/>
              <a:t>19th century – Chinese and Indian settlements</a:t>
            </a:r>
          </a:p>
          <a:p>
            <a:r>
              <a:rPr lang="en-GB" dirty="0"/>
              <a:t>1976 – Independence (1</a:t>
            </a:r>
            <a:r>
              <a:rPr lang="en-GB" baseline="30000" dirty="0"/>
              <a:t>st</a:t>
            </a:r>
            <a:r>
              <a:rPr lang="en-GB" dirty="0"/>
              <a:t> Republic)</a:t>
            </a:r>
          </a:p>
          <a:p>
            <a:r>
              <a:rPr lang="en-GB" dirty="0"/>
              <a:t>1977 – Coup d'état (2</a:t>
            </a:r>
            <a:r>
              <a:rPr lang="en-GB" baseline="30000" dirty="0"/>
              <a:t>nd</a:t>
            </a:r>
            <a:r>
              <a:rPr lang="en-GB" dirty="0"/>
              <a:t> Republic)</a:t>
            </a:r>
          </a:p>
          <a:p>
            <a:r>
              <a:rPr lang="en-GB" dirty="0"/>
              <a:t>1993 – Multiparty Democracy (3</a:t>
            </a:r>
            <a:r>
              <a:rPr lang="en-GB" baseline="30000" dirty="0"/>
              <a:t>rd</a:t>
            </a:r>
            <a:r>
              <a:rPr lang="en-GB" dirty="0"/>
              <a:t> Republic)</a:t>
            </a:r>
            <a:endParaRPr lang="en-US" dirty="0"/>
          </a:p>
        </p:txBody>
      </p:sp>
    </p:spTree>
    <p:extLst>
      <p:ext uri="{BB962C8B-B14F-4D97-AF65-F5344CB8AC3E}">
        <p14:creationId xmlns:p14="http://schemas.microsoft.com/office/powerpoint/2010/main" val="3765200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17</a:t>
            </a:r>
            <a:r>
              <a:rPr lang="en-US" baseline="30000" dirty="0"/>
              <a:t>th</a:t>
            </a:r>
            <a:r>
              <a:rPr lang="en-US" dirty="0"/>
              <a:t> century slave trade as the progenitor of new world creolization.</a:t>
            </a:r>
          </a:p>
        </p:txBody>
      </p:sp>
      <p:sp>
        <p:nvSpPr>
          <p:cNvPr id="3" name="Content Placeholder 2"/>
          <p:cNvSpPr>
            <a:spLocks noGrp="1"/>
          </p:cNvSpPr>
          <p:nvPr>
            <p:ph idx="1"/>
          </p:nvPr>
        </p:nvSpPr>
        <p:spPr/>
        <p:txBody>
          <a:bodyPr>
            <a:normAutofit/>
          </a:bodyPr>
          <a:lstStyle/>
          <a:p>
            <a:r>
              <a:rPr lang="en-US" dirty="0"/>
              <a:t>Creoles from the Indian Ocean and the Caribbean have for a long time been described in  literature as culturally hybrid populations, as a result of 17</a:t>
            </a:r>
            <a:r>
              <a:rPr lang="en-US" baseline="30000" dirty="0"/>
              <a:t>th</a:t>
            </a:r>
            <a:r>
              <a:rPr lang="en-US" dirty="0"/>
              <a:t> century colonialism and slavery. </a:t>
            </a:r>
          </a:p>
          <a:p>
            <a:r>
              <a:rPr lang="en-US" dirty="0"/>
              <a:t>Root of ‘creole’ </a:t>
            </a:r>
            <a:r>
              <a:rPr lang="en-US" dirty="0">
                <a:latin typeface="Calibri" panose="020F0502020204030204" pitchFamily="34" charset="0"/>
              </a:rPr>
              <a:t>→ Latin ‘</a:t>
            </a:r>
            <a:r>
              <a:rPr lang="en-US" dirty="0" err="1">
                <a:latin typeface="Calibri" panose="020F0502020204030204" pitchFamily="34" charset="0"/>
              </a:rPr>
              <a:t>creare</a:t>
            </a:r>
            <a:r>
              <a:rPr lang="en-US" dirty="0">
                <a:latin typeface="Calibri" panose="020F0502020204030204" pitchFamily="34" charset="0"/>
              </a:rPr>
              <a:t>’ (to create) </a:t>
            </a:r>
            <a:r>
              <a:rPr lang="en-US" dirty="0"/>
              <a:t>(Cashmore 2004: 94).</a:t>
            </a:r>
          </a:p>
          <a:p>
            <a:r>
              <a:rPr lang="en-US" dirty="0"/>
              <a:t>Robin Cohen qualifies this as ‘to create anew’, in the ‘New World’ (2007). E.g. Spanish term </a:t>
            </a:r>
            <a:r>
              <a:rPr lang="en-US" i="1" dirty="0" err="1"/>
              <a:t>criollo</a:t>
            </a:r>
            <a:r>
              <a:rPr lang="en-US" dirty="0"/>
              <a:t>, which described the children of Spanish colonizers born in the New World. </a:t>
            </a:r>
          </a:p>
          <a:p>
            <a:r>
              <a:rPr lang="en-US" dirty="0"/>
              <a:t>The French transformed the word to ‘</a:t>
            </a:r>
            <a:r>
              <a:rPr lang="en-US" dirty="0" err="1"/>
              <a:t>créole</a:t>
            </a:r>
            <a:r>
              <a:rPr lang="en-US" dirty="0"/>
              <a:t>’ and, </a:t>
            </a:r>
            <a:r>
              <a:rPr lang="en-US" dirty="0" err="1"/>
              <a:t>Jolivet</a:t>
            </a:r>
            <a:r>
              <a:rPr lang="en-US" dirty="0"/>
              <a:t>(1982, 1993) argued that it become synonymous with any white person born in the colonies. </a:t>
            </a:r>
          </a:p>
          <a:p>
            <a:r>
              <a:rPr lang="en-US" dirty="0"/>
              <a:t>However, the racially exclusive definition, which confined the term to whites, had been challenged as early as 1722 when in a 4-volume travelogue by a French missionary, Father </a:t>
            </a:r>
            <a:r>
              <a:rPr lang="en-US" dirty="0" err="1"/>
              <a:t>Labat</a:t>
            </a:r>
            <a:r>
              <a:rPr lang="en-US" dirty="0"/>
              <a:t>, a distinction was drawn between ‘Créole slaves’ and ‘traded slaves’ (</a:t>
            </a:r>
            <a:r>
              <a:rPr lang="en-US" dirty="0" err="1"/>
              <a:t>Jolivet</a:t>
            </a:r>
            <a:r>
              <a:rPr lang="en-US" dirty="0"/>
              <a:t> 1982).</a:t>
            </a:r>
          </a:p>
          <a:p>
            <a:endParaRPr lang="en-US" dirty="0"/>
          </a:p>
        </p:txBody>
      </p:sp>
    </p:spTree>
    <p:extLst>
      <p:ext uri="{BB962C8B-B14F-4D97-AF65-F5344CB8AC3E}">
        <p14:creationId xmlns:p14="http://schemas.microsoft.com/office/powerpoint/2010/main" val="3151398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17</a:t>
            </a:r>
            <a:r>
              <a:rPr lang="en-US" baseline="30000" dirty="0"/>
              <a:t>th</a:t>
            </a:r>
            <a:r>
              <a:rPr lang="en-US" dirty="0"/>
              <a:t> century slave trade as the progenitor of new world creolization:  </a:t>
            </a:r>
            <a:r>
              <a:rPr lang="en-US" cap="none" dirty="0"/>
              <a:t>The case of Seychelles</a:t>
            </a:r>
            <a:endParaRPr lang="en-US" dirty="0"/>
          </a:p>
        </p:txBody>
      </p:sp>
      <p:sp>
        <p:nvSpPr>
          <p:cNvPr id="3" name="Content Placeholder 2"/>
          <p:cNvSpPr>
            <a:spLocks noGrp="1"/>
          </p:cNvSpPr>
          <p:nvPr>
            <p:ph idx="1"/>
          </p:nvPr>
        </p:nvSpPr>
        <p:spPr/>
        <p:txBody>
          <a:bodyPr/>
          <a:lstStyle/>
          <a:p>
            <a:r>
              <a:rPr lang="en-GB" dirty="0"/>
              <a:t>If any Creole society is a melting pot of races, none could be more so than the Seychellois nation where </a:t>
            </a:r>
            <a:r>
              <a:rPr lang="en-GB" i="1" dirty="0" err="1"/>
              <a:t>créolité</a:t>
            </a:r>
            <a:r>
              <a:rPr lang="en-GB" dirty="0"/>
              <a:t> means a total mixture of races: a society where slave descendants have mixed with the white plantation families or with the Indian and Chinese merchant class.</a:t>
            </a:r>
          </a:p>
          <a:p>
            <a:r>
              <a:rPr lang="en-GB" dirty="0"/>
              <a:t>For example, regarding interbreeding between whites and blacks, expressly forbidden by the </a:t>
            </a:r>
            <a:r>
              <a:rPr lang="en-GB" i="1" dirty="0"/>
              <a:t>Code Noir</a:t>
            </a:r>
            <a:r>
              <a:rPr lang="en-GB" dirty="0"/>
              <a:t>’s Article 5, Pierre </a:t>
            </a:r>
            <a:r>
              <a:rPr lang="en-GB" dirty="0" err="1"/>
              <a:t>Hangard</a:t>
            </a:r>
            <a:r>
              <a:rPr lang="en-GB" dirty="0"/>
              <a:t> set an early example by marrying a Malagasy woman, producing the first legitimate coloured children (</a:t>
            </a:r>
            <a:r>
              <a:rPr lang="en-GB" dirty="0" err="1">
                <a:solidFill>
                  <a:schemeClr val="tx1"/>
                </a:solidFill>
              </a:rPr>
              <a:t>Deryck</a:t>
            </a:r>
            <a:r>
              <a:rPr lang="en-GB" dirty="0">
                <a:solidFill>
                  <a:schemeClr val="tx1"/>
                </a:solidFill>
              </a:rPr>
              <a:t> </a:t>
            </a:r>
            <a:r>
              <a:rPr lang="en-GB" dirty="0" err="1">
                <a:solidFill>
                  <a:schemeClr val="tx1"/>
                </a:solidFill>
              </a:rPr>
              <a:t>Scarr</a:t>
            </a:r>
            <a:r>
              <a:rPr lang="en-GB" dirty="0">
                <a:solidFill>
                  <a:schemeClr val="tx1"/>
                </a:solidFill>
              </a:rPr>
              <a:t>, 2000</a:t>
            </a:r>
            <a:r>
              <a:rPr lang="en-GB" dirty="0"/>
              <a:t>).</a:t>
            </a:r>
          </a:p>
          <a:p>
            <a:r>
              <a:rPr lang="en-GB" dirty="0" err="1"/>
              <a:t>Scarr</a:t>
            </a:r>
            <a:r>
              <a:rPr lang="en-GB" dirty="0">
                <a:solidFill>
                  <a:schemeClr val="tx1"/>
                </a:solidFill>
              </a:rPr>
              <a:t> </a:t>
            </a:r>
            <a:r>
              <a:rPr lang="en-GB" dirty="0"/>
              <a:t>establishes the fact that since 1766, Paris had decreed that ‘all blacks were slaves, and their progeny indelibly tainted and barred from entering the ruling white class.’ Since this applied to all French colonies, ‘proponents of the view that Seychelles uniquely differed would have had to explain how the white people of the </a:t>
            </a:r>
            <a:r>
              <a:rPr lang="en-GB" dirty="0" err="1"/>
              <a:t>Mascareigne</a:t>
            </a:r>
            <a:r>
              <a:rPr lang="en-GB" dirty="0"/>
              <a:t> Islands came to identify themselves as ‘</a:t>
            </a:r>
            <a:r>
              <a:rPr lang="en-GB" i="1" dirty="0"/>
              <a:t>Seychellois</a:t>
            </a:r>
            <a:r>
              <a:rPr lang="en-GB" dirty="0"/>
              <a:t>’ and call blacks ‘</a:t>
            </a:r>
            <a:r>
              <a:rPr lang="en-GB" i="1" dirty="0"/>
              <a:t>Creoles</a:t>
            </a:r>
            <a:r>
              <a:rPr lang="en-GB" dirty="0"/>
              <a:t>’ […].</a:t>
            </a:r>
          </a:p>
          <a:p>
            <a:endParaRPr lang="en-US" dirty="0"/>
          </a:p>
        </p:txBody>
      </p:sp>
    </p:spTree>
    <p:extLst>
      <p:ext uri="{BB962C8B-B14F-4D97-AF65-F5344CB8AC3E}">
        <p14:creationId xmlns:p14="http://schemas.microsoft.com/office/powerpoint/2010/main" val="2458862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chemeClr val="tx1"/>
                </a:solidFill>
              </a:rPr>
              <a:t>who is creole?</a:t>
            </a:r>
            <a:br>
              <a:rPr lang="en-US" sz="3200" b="1" dirty="0">
                <a:solidFill>
                  <a:schemeClr val="tx1"/>
                </a:solidFill>
              </a:rPr>
            </a:br>
            <a:r>
              <a:rPr lang="en-US" dirty="0"/>
              <a:t>sharing an identity with the whole world</a:t>
            </a:r>
          </a:p>
        </p:txBody>
      </p:sp>
      <p:sp>
        <p:nvSpPr>
          <p:cNvPr id="3" name="Content Placeholder 2"/>
          <p:cNvSpPr>
            <a:spLocks noGrp="1"/>
          </p:cNvSpPr>
          <p:nvPr>
            <p:ph idx="1"/>
          </p:nvPr>
        </p:nvSpPr>
        <p:spPr/>
        <p:txBody>
          <a:bodyPr/>
          <a:lstStyle/>
          <a:p>
            <a:r>
              <a:rPr lang="en-US" dirty="0"/>
              <a:t>The continued evolution of new cultural forms in ‘New World’ creole societies has established a definite creole "genre" in popular culture that has come to be recognized as a brand, worldwide. For example, creole food, creole music, creole styles are recognizable brands associated with creole societies like Louisiana, the Seychelles, Reunion, Martinique, etc. </a:t>
            </a:r>
          </a:p>
          <a:p>
            <a:r>
              <a:rPr lang="en-US" dirty="0"/>
              <a:t>However, more and more, creoles who have no other identity than this one, have come to realize that they must share this identity with practically the whole world, since as a result of globalization and the recent acceleration of migration, the metropoles of the world are becoming </a:t>
            </a:r>
            <a:r>
              <a:rPr lang="en-GB" dirty="0"/>
              <a:t>centres</a:t>
            </a:r>
            <a:r>
              <a:rPr lang="en-US" dirty="0"/>
              <a:t> of creolization in the sense of mixing, hybridity etc.</a:t>
            </a:r>
          </a:p>
          <a:p>
            <a:r>
              <a:rPr lang="en-US" dirty="0"/>
              <a:t>Robin Cohen, for example, sees creolization as the selection of particular elements by communities or individuals, from incoming or inherited cultures, and the endowment of new meanings to these  elements that are different from those they possessed in the original cultures, and then creatively merging these to create new varieties that supersede the prior forms (Cohen, 2007). </a:t>
            </a:r>
          </a:p>
        </p:txBody>
      </p:sp>
    </p:spTree>
    <p:extLst>
      <p:ext uri="{BB962C8B-B14F-4D97-AF65-F5344CB8AC3E}">
        <p14:creationId xmlns:p14="http://schemas.microsoft.com/office/powerpoint/2010/main" val="3576227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location of creolization</a:t>
            </a:r>
          </a:p>
        </p:txBody>
      </p:sp>
      <p:sp>
        <p:nvSpPr>
          <p:cNvPr id="3" name="Content Placeholder 2"/>
          <p:cNvSpPr>
            <a:spLocks noGrp="1"/>
          </p:cNvSpPr>
          <p:nvPr>
            <p:ph idx="1"/>
          </p:nvPr>
        </p:nvSpPr>
        <p:spPr/>
        <p:txBody>
          <a:bodyPr/>
          <a:lstStyle/>
          <a:p>
            <a:r>
              <a:rPr lang="en-US" sz="2400" dirty="0"/>
              <a:t>With the advent of immigration from the Global South, Is Cohen’s description what is happening in Europe? </a:t>
            </a:r>
          </a:p>
          <a:p>
            <a:r>
              <a:rPr lang="en-US" sz="2400" dirty="0"/>
              <a:t>Or should the term creolization be reserved for a particular historical and sociocultural situation resulting from plantation slavery? </a:t>
            </a:r>
          </a:p>
          <a:p>
            <a:r>
              <a:rPr lang="en-US" sz="2400" dirty="0"/>
              <a:t>In other words, is creolization a global or localized phenomenon?</a:t>
            </a:r>
            <a:endParaRPr lang="en-US" dirty="0"/>
          </a:p>
          <a:p>
            <a:endParaRPr lang="en-US" dirty="0"/>
          </a:p>
        </p:txBody>
      </p:sp>
    </p:spTree>
    <p:extLst>
      <p:ext uri="{BB962C8B-B14F-4D97-AF65-F5344CB8AC3E}">
        <p14:creationId xmlns:p14="http://schemas.microsoft.com/office/powerpoint/2010/main" val="258326083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TM03457464[[fn=Dividend]]</Template>
  <TotalTime>564</TotalTime>
  <Words>2647</Words>
  <Application>Microsoft Office PowerPoint</Application>
  <PresentationFormat>Grand écran</PresentationFormat>
  <Paragraphs>86</Paragraphs>
  <Slides>20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20</vt:i4>
      </vt:variant>
    </vt:vector>
  </HeadingPairs>
  <TitlesOfParts>
    <vt:vector size="24" baseType="lpstr">
      <vt:lpstr>Calibri</vt:lpstr>
      <vt:lpstr>Gill Sans MT</vt:lpstr>
      <vt:lpstr>Wingdings 2</vt:lpstr>
      <vt:lpstr>Dividend</vt:lpstr>
      <vt:lpstr>From island creoles to global creoles </vt:lpstr>
      <vt:lpstr>the frog under the coconut shell</vt:lpstr>
      <vt:lpstr>about seychelles</vt:lpstr>
      <vt:lpstr>Présentation PowerPoint</vt:lpstr>
      <vt:lpstr>Brief history</vt:lpstr>
      <vt:lpstr>the 17th century slave trade as the progenitor of new world creolization.</vt:lpstr>
      <vt:lpstr>the 17th century slave trade as the progenitor of new world creolization:  The case of Seychelles</vt:lpstr>
      <vt:lpstr>who is creole? sharing an identity with the whole world</vt:lpstr>
      <vt:lpstr>the location of creolization</vt:lpstr>
      <vt:lpstr>creole manifesto:  we are what we create</vt:lpstr>
      <vt:lpstr>creole manifesto: we are what we create</vt:lpstr>
      <vt:lpstr>creole manifesto:  we are what we create</vt:lpstr>
      <vt:lpstr>hannerz &amp; world assimilation</vt:lpstr>
      <vt:lpstr>Creolization and Cultural Globalization:  The Soft Sounds of Fugitive Power ROBIN COHEN (2007)</vt:lpstr>
      <vt:lpstr>maintaining authenticity: fear of the invading hordes</vt:lpstr>
      <vt:lpstr>maintaining authenticity: fear of the invading hordes the case of the Seychelles</vt:lpstr>
      <vt:lpstr>Présentation PowerPoint</vt:lpstr>
      <vt:lpstr>new definitions of creoleness</vt:lpstr>
      <vt:lpstr>the inevitability of globalization and creolization</vt:lpstr>
      <vt:lpstr>conclusion: salman rushdie’s ‘bit of this and that’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island creoles to global creoles</dc:title>
  <dc:creator>Penda Choppy</dc:creator>
  <cp:lastModifiedBy>marc lints</cp:lastModifiedBy>
  <cp:revision>36</cp:revision>
  <dcterms:created xsi:type="dcterms:W3CDTF">2018-05-01T09:38:30Z</dcterms:created>
  <dcterms:modified xsi:type="dcterms:W3CDTF">2019-02-01T13:19:49Z</dcterms:modified>
</cp:coreProperties>
</file>