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51" r:id="rId3"/>
    <p:sldId id="349" r:id="rId4"/>
    <p:sldId id="352" r:id="rId5"/>
    <p:sldId id="332" r:id="rId6"/>
    <p:sldId id="335" r:id="rId7"/>
    <p:sldId id="292" r:id="rId8"/>
    <p:sldId id="348" r:id="rId9"/>
    <p:sldId id="288" r:id="rId10"/>
    <p:sldId id="289" r:id="rId11"/>
    <p:sldId id="290" r:id="rId12"/>
    <p:sldId id="350" r:id="rId13"/>
    <p:sldId id="353" r:id="rId14"/>
    <p:sldId id="338" r:id="rId15"/>
    <p:sldId id="354" r:id="rId16"/>
    <p:sldId id="313" r:id="rId17"/>
    <p:sldId id="314" r:id="rId18"/>
    <p:sldId id="340" r:id="rId19"/>
    <p:sldId id="277" r:id="rId20"/>
    <p:sldId id="331" r:id="rId21"/>
    <p:sldId id="336" r:id="rId22"/>
    <p:sldId id="35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/>
    <p:restoredTop sz="93095"/>
  </p:normalViewPr>
  <p:slideViewPr>
    <p:cSldViewPr snapToGrid="0" snapToObjects="1">
      <p:cViewPr varScale="1">
        <p:scale>
          <a:sx n="60" d="100"/>
          <a:sy n="60" d="100"/>
        </p:scale>
        <p:origin x="5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E1F92-DD19-0E40-AC79-E4872C3A5D06}" type="datetimeFigureOut">
              <a:rPr lang="en-US" smtClean="0"/>
              <a:t>4/10/19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79A7C-455F-B348-8867-E3374DFA7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6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MSF example 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79A7C-455F-B348-8867-E3374DFA7E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9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70784D0F-0332-ED44-8CB9-74D6B1F117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F8708B-C3E3-AC4C-A24D-79323BCEC3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Table 4 of Guide on p.</a:t>
            </a:r>
            <a:r>
              <a:rPr lang="en-GB" dirty="0">
                <a:latin typeface="+mn-lt"/>
                <a:ea typeface="+mn-ea"/>
                <a:cs typeface="+mn-cs"/>
              </a:rPr>
              <a:t>46  </a:t>
            </a:r>
            <a:endParaRPr lang="en-US" dirty="0">
              <a:cs typeface="+mn-cs"/>
            </a:endParaRP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9EAD7493-C4A3-C34A-A576-F4770F3F8D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ABC93A4-11A6-1A48-87A1-A7994339E74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385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79A7C-455F-B348-8867-E3374DFA7E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64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23E81784-4A94-C948-A3A4-E3989E29FC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AEA1320B-F9BB-514B-8001-6C72DDEBA8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8000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B36C352D-7016-F946-BE60-72EA313BF6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4D9041BD-C622-F54E-8ED6-53248F5761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2173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717D7F3B-3AD7-8148-9521-2C04A7BD99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DE8D8FC8-D233-9944-9A5B-A73FC63716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4847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5D098D77-1708-9147-9A01-9E4041F110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E90A7F48-5FB9-FF4D-82FF-BEC29F90EB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33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2E7D6F85-0A58-7D48-8F8C-8291AE22F2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2B260691-5570-974D-ACBF-C44AF4CDFF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4239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5AFDFA54-9848-3445-AE16-9B3F3CF71B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7C8C9711-DD04-9444-870A-CB1BA999C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BABF8C40-9BB8-7C4A-9C58-6D3B9003C6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8155EF1-E9E2-7A41-BBF6-0E4DEF8FF1B5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91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714A9-27F1-6145-A8B8-EC74B7F53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3A1D8E-0DCC-D543-B228-13B61D9F6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ED8B9-5D92-0E4C-8EEA-35B28F280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0CE1F-E6E0-4647-8277-F3BA0A056C6C}" type="datetime1">
              <a:rPr lang="en-CA" smtClean="0"/>
              <a:t>2019-04-10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77669-9DE1-C346-8349-AA3B4BAAA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3FDFC-90D5-564A-8893-24D9EEC8E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3026-1E16-AD44-9948-5BB1FEB29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7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D4356-3F0B-F649-8A4C-2D08A30C5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EF850-27D5-1F4D-8EBD-797BD6E53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1F4FD-5686-764A-9222-D20DD2610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3C3B-DCCD-144E-BD6B-DB39E4D2343D}" type="datetime1">
              <a:rPr lang="en-CA" smtClean="0"/>
              <a:t>2019-04-10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8BE17-EAA6-CD41-BDD6-73FC47642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3947F-A8B6-F841-BE76-02CBA7079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3026-1E16-AD44-9948-5BB1FEB29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6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6C70C4-D2C7-3445-81DA-6CE97FB1B3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21C41-CB55-2F41-9B98-02D12F3BD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34787-0047-0D44-AE9B-D506D6358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28C6-5153-1648-9FBA-2C2B8C89B1E4}" type="datetime1">
              <a:rPr lang="en-CA" smtClean="0"/>
              <a:t>2019-04-10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B37B4-6D0B-3E4E-A276-BAAB6459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37858-4BE3-BE4A-8ED6-DCC51DFB9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3026-1E16-AD44-9948-5BB1FEB29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05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2499C7F6-C1AE-CB42-9098-A8C71F5F3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3101" y="-3175"/>
            <a:ext cx="133561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1500"/>
            <a:ext cx="10972800" cy="642938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357313"/>
            <a:ext cx="10972800" cy="47688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380D67-842B-1F4F-9DC9-D65291F7F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000">
                <a:latin typeface="Lucida Sans Unicode" charset="0"/>
                <a:ea typeface="ＭＳ Ｐゴシック" charset="-128"/>
              </a:defRPr>
            </a:lvl1pPr>
          </a:lstStyle>
          <a:p>
            <a:pPr>
              <a:defRPr/>
            </a:pPr>
            <a:fld id="{DBF6BA17-9CE8-2444-943D-BE7F66ECDE73}" type="datetime1">
              <a:rPr lang="en-CA" altLang="x-none" smtClean="0"/>
              <a:t>2019-04-10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F35D63-27D4-C740-B37E-B5BF9BA1E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D93848-4E9E-454D-B277-877973CD4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AB2C-AD24-AA4A-91A4-5387FFB6BC2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7306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92DAF-A834-9548-8AE5-B868015C5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BB9B4-EF9D-064C-A0FD-56123960B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0AE04-286C-FA41-A3B1-C53F0B873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DE-4270-AC4A-B586-5F09B27703DC}" type="datetime1">
              <a:rPr lang="en-CA" smtClean="0"/>
              <a:t>2019-04-10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6572B-DE54-D444-B379-B783D9F04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AA13B-A736-A74B-9B5D-67AFB91D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3026-1E16-AD44-9948-5BB1FEB29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1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24D2A-BB91-004C-94B5-B4AA79C27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B02AC-955F-5B46-BC0E-EA2548CC1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BBE1E-15E8-BD46-911C-337FD8D3C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D52E-E1E9-1245-8DFD-43A5450D4029}" type="datetime1">
              <a:rPr lang="en-CA" smtClean="0"/>
              <a:t>2019-04-10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8B62F-C165-3040-B9D2-2854A17A1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D0A2D-4E85-2A4F-AFB4-553105737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3026-1E16-AD44-9948-5BB1FEB29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8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304A6-6C42-7245-8708-8A806F480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7FB0C-6381-0A48-8BDC-437F46A549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40B51-088B-EF44-8412-AA213DA74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B481B-92BB-9746-B89B-01355DD0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81C95-A8DA-EA4D-A753-3A12A0718BAB}" type="datetime1">
              <a:rPr lang="en-CA" smtClean="0"/>
              <a:t>2019-04-10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5DC6D-AD1B-9F49-AEF3-B3BAD9D93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9B6914-931B-6940-95CF-E5601FCE2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3026-1E16-AD44-9948-5BB1FEB29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5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62A40-A6BC-DB4A-B318-21D753048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7ECC0-E4F7-6B44-8B6D-5082618B0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2E39DC-79E7-BC41-BD72-E0BF71898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F223E3-ADE0-E343-A44F-515F88882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AFE605-0293-4C41-BC0B-DE35D5F18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6D863A-9DB8-8E4C-9EC3-314EC6C6C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3A05-0166-8045-A766-FD22E0172527}" type="datetime1">
              <a:rPr lang="en-CA" smtClean="0"/>
              <a:t>2019-04-10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02D9AD-4187-AD44-B818-0584ECB0D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B15C4F-9E52-D949-BA32-34E10B53D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3026-1E16-AD44-9948-5BB1FEB29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8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AF292-6CD2-3547-ABF8-88C6CE418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6E94A3-14B7-584B-907B-A6575999C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31CC-39AB-9C48-973A-B3EE678A3A54}" type="datetime1">
              <a:rPr lang="en-CA" smtClean="0"/>
              <a:t>2019-04-10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F80342-F497-0C48-B049-B8EDF9090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8641DA-1D6B-8947-BA37-7621CE9E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3026-1E16-AD44-9948-5BB1FEB29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9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EBAC91-4A39-1B4F-9504-AE86B7D60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6D66-8758-4E47-BD5D-61AB399CBFDA}" type="datetime1">
              <a:rPr lang="en-CA" smtClean="0"/>
              <a:t>2019-04-10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7AF77-F119-A34C-9F37-05C2A19B8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0170E-6FAA-1B42-928B-41EFB0920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3026-1E16-AD44-9948-5BB1FEB29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DC3A8-DDB0-3842-85C5-78CCAC09B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B9F61-0AF7-3A42-ABC7-89A2A7E71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85A7FE-4D1B-9048-8D11-9739ED136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20995-306E-894D-903E-AC7180CEB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9C32-F5B7-054B-B82C-6012ADF3D493}" type="datetime1">
              <a:rPr lang="en-CA" smtClean="0"/>
              <a:t>2019-04-10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69478-C686-5A4D-A65B-29223431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E9ECB-F001-7C4D-8ADD-184DEBC0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3026-1E16-AD44-9948-5BB1FEB29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82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460D5-E082-C84F-858E-3529B4B71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0BBABB-CA78-3B46-95FC-112CB66B62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785210-63A6-2843-9D67-37953EF0B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33F8C-2107-2D46-A01B-D7AD9EEF0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A25B-1126-304E-8AFD-662C2CC7884E}" type="datetime1">
              <a:rPr lang="en-CA" smtClean="0"/>
              <a:t>2019-04-10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57B18-FFE7-7646-A625-09128A9BC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8C489-87C7-AD42-9F68-4CF9E68AE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3026-1E16-AD44-9948-5BB1FEB29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1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165A00-1CA3-334B-97ED-42A6A89CC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0D5E9-E428-3948-A103-0FEB214D8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69043-0512-BF48-B3D1-2BA68392CB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6F655-58BE-B64E-81DB-D496EB13D435}" type="datetime1">
              <a:rPr lang="en-CA" smtClean="0"/>
              <a:t>2019-04-10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4E824-63F5-FB41-B4C7-34169D48E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70F84-80B8-B543-A4E8-937052EDE4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E3026-1E16-AD44-9948-5BB1FEB29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6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F462F-E490-204F-B662-6DC210345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/>
              <a:t>Evaluation methods for consulting affected populations in ‘hard to reach’ areas: learning by doing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6D20B3-496C-0A44-88E6-C7244E57D8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Margie Buchanan-Smith</a:t>
            </a:r>
          </a:p>
        </p:txBody>
      </p:sp>
      <p:pic>
        <p:nvPicPr>
          <p:cNvPr id="5" name="Picture 312">
            <a:extLst>
              <a:ext uri="{FF2B5EF4-FFF2-40B4-BE49-F238E27FC236}">
                <a16:creationId xmlns:a16="http://schemas.microsoft.com/office/drawing/2014/main" id="{D8C5C99B-434B-674F-949A-91AEC7E3B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500" y="2794000"/>
            <a:ext cx="5143500" cy="406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875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6B60B67-E21A-2F4C-8181-BCE65909E2D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CB1CCC9E-954C-144D-85E2-D60B04CFCF1A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pic>
        <p:nvPicPr>
          <p:cNvPr id="22531" name="Picture 4" descr="DSCN0110medium">
            <a:extLst>
              <a:ext uri="{FF2B5EF4-FFF2-40B4-BE49-F238E27FC236}">
                <a16:creationId xmlns:a16="http://schemas.microsoft.com/office/drawing/2014/main" id="{167D12FA-1CD9-E147-A21F-926E4DE17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718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3DBAE05A-9400-5745-B3CF-E29354B671E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96ACEAB3-BC6A-054A-8035-89DAB325EE56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pic>
        <p:nvPicPr>
          <p:cNvPr id="24579" name="Picture 4" descr="DSCN0585">
            <a:extLst>
              <a:ext uri="{FF2B5EF4-FFF2-40B4-BE49-F238E27FC236}">
                <a16:creationId xmlns:a16="http://schemas.microsoft.com/office/drawing/2014/main" id="{C17E6884-E4A7-CE47-A408-430D3FC10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790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67000-2565-8347-BC3E-D4DF2809B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Example 2: South Sudan</a:t>
            </a:r>
            <a:r>
              <a:rPr lang="en-US" dirty="0"/>
              <a:t> </a:t>
            </a:r>
            <a:r>
              <a:rPr lang="en-US" altLang="en-US" b="1" dirty="0">
                <a:ea typeface="ＭＳ Ｐゴシック" panose="020B0600070205080204" pitchFamily="34" charset="-128"/>
              </a:rPr>
              <a:t>Participatory Impact Assessment of FAO’s distribution of emergency livelihood kits in South Sudan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1B239-47EC-C449-8D05-2B04A3B90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" y="1963711"/>
            <a:ext cx="11220450" cy="4529164"/>
          </a:xfrm>
        </p:spPr>
        <p:txBody>
          <a:bodyPr>
            <a:normAutofit/>
          </a:bodyPr>
          <a:lstStyle/>
          <a:p>
            <a:r>
              <a:rPr lang="en-GB" altLang="en-US" sz="2000" b="1" dirty="0">
                <a:ea typeface="ＭＳ Ｐゴシック" panose="020B0600070205080204" pitchFamily="34" charset="-128"/>
              </a:rPr>
              <a:t>Carried out in advance</a:t>
            </a:r>
            <a:r>
              <a:rPr lang="en-GB" altLang="en-US" sz="2000" dirty="0">
                <a:ea typeface="ＭＳ Ｐゴシック" panose="020B0600070205080204" pitchFamily="34" charset="-128"/>
              </a:rPr>
              <a:t>, by the evaluation department: 3 sub-teams and a number of enumerators over 2 to 3 months</a:t>
            </a:r>
          </a:p>
          <a:p>
            <a:endParaRPr lang="en-GB" altLang="en-US" sz="2000" dirty="0">
              <a:ea typeface="ＭＳ Ｐゴシック" panose="020B0600070205080204" pitchFamily="34" charset="-128"/>
            </a:endParaRPr>
          </a:p>
          <a:p>
            <a:r>
              <a:rPr lang="en-GB" altLang="en-US" sz="2000" b="1" dirty="0">
                <a:ea typeface="ＭＳ Ｐゴシック" panose="020B0600070205080204" pitchFamily="34" charset="-128"/>
              </a:rPr>
              <a:t>Recruitment of team</a:t>
            </a:r>
            <a:r>
              <a:rPr lang="en-GB" altLang="en-US" sz="2000" dirty="0">
                <a:ea typeface="ＭＳ Ｐゴシック" panose="020B0600070205080204" pitchFamily="34" charset="-128"/>
              </a:rPr>
              <a:t>: with relevant experience; to ensure access; gender balance</a:t>
            </a:r>
          </a:p>
          <a:p>
            <a:endParaRPr lang="en-GB" altLang="en-US" sz="2000" dirty="0">
              <a:ea typeface="ＭＳ Ｐゴシック" panose="020B0600070205080204" pitchFamily="34" charset="-128"/>
            </a:endParaRPr>
          </a:p>
          <a:p>
            <a:r>
              <a:rPr lang="en-US" altLang="en-US" sz="2000" b="1" dirty="0">
                <a:ea typeface="ＭＳ Ｐゴシック" panose="020B0600070205080204" pitchFamily="34" charset="-128"/>
              </a:rPr>
              <a:t>Investment in training (10 days):</a:t>
            </a:r>
            <a:r>
              <a:rPr lang="en-US" altLang="en-US" sz="2000" dirty="0">
                <a:ea typeface="ＭＳ Ｐゴシック" panose="020B0600070205080204" pitchFamily="34" charset="-128"/>
              </a:rPr>
              <a:t> Face to face ‘classic’ training on PRA: </a:t>
            </a:r>
          </a:p>
          <a:p>
            <a:pPr marL="0" indent="0"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    review &amp; refinement of the methodology through testing in training</a:t>
            </a: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  <a:p>
            <a:r>
              <a:rPr lang="en-US" altLang="en-US" sz="2000" b="1" dirty="0">
                <a:ea typeface="ＭＳ Ｐゴシック" panose="020B0600070205080204" pitchFamily="34" charset="-128"/>
              </a:rPr>
              <a:t>Purposive sampling:</a:t>
            </a:r>
            <a:r>
              <a:rPr lang="en-US" altLang="en-US" sz="2000" dirty="0">
                <a:ea typeface="ＭＳ Ｐゴシック" panose="020B0600070205080204" pitchFamily="34" charset="-128"/>
              </a:rPr>
              <a:t> government and opposition-controlled areas; </a:t>
            </a:r>
          </a:p>
          <a:p>
            <a:pPr marL="0" indent="0"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    different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agro</a:t>
            </a:r>
            <a:r>
              <a:rPr lang="en-US" altLang="en-US" sz="2000" dirty="0">
                <a:ea typeface="ＭＳ Ｐゴシック" panose="020B0600070205080204" pitchFamily="34" charset="-128"/>
              </a:rPr>
              <a:t>-ecological zones; areas in different IPC classifications</a:t>
            </a:r>
          </a:p>
          <a:p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285750" indent="-285750"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1"/>
            <a:endParaRPr lang="en-US" altLang="en-US" sz="1800" dirty="0">
              <a:ea typeface="ＭＳ Ｐゴシック" panose="020B0600070205080204" pitchFamily="34" charset="-128"/>
            </a:endParaRPr>
          </a:p>
          <a:p>
            <a:pPr>
              <a:buFont typeface="Arial" charset="0"/>
              <a:buChar char="•"/>
              <a:defRPr/>
            </a:pPr>
            <a:endParaRPr lang="en-GB" sz="2000" dirty="0">
              <a:latin typeface="Lucida Sans Unicode" charset="0"/>
            </a:endParaRPr>
          </a:p>
          <a:p>
            <a:endParaRPr lang="en-US" dirty="0"/>
          </a:p>
        </p:txBody>
      </p:sp>
      <p:pic>
        <p:nvPicPr>
          <p:cNvPr id="5" name="Picture 311">
            <a:extLst>
              <a:ext uri="{FF2B5EF4-FFF2-40B4-BE49-F238E27FC236}">
                <a16:creationId xmlns:a16="http://schemas.microsoft.com/office/drawing/2014/main" id="{47F22451-27FA-F74A-AD76-6DF0CDCA7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650" y="3848100"/>
            <a:ext cx="35623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298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524EF-AAF6-4049-A255-35252058D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2: South Sudan contd.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6F252-FFF6-1F4C-8135-931361F40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29" y="1825625"/>
            <a:ext cx="11168471" cy="4351338"/>
          </a:xfrm>
        </p:spPr>
        <p:txBody>
          <a:bodyPr/>
          <a:lstStyle/>
          <a:p>
            <a:pPr marL="285750" indent="-285750">
              <a:defRPr/>
            </a:pPr>
            <a:r>
              <a:rPr lang="en-GB" sz="2000" b="1" dirty="0"/>
              <a:t>Qualitative participatory methods, using PRA</a:t>
            </a:r>
            <a:r>
              <a:rPr lang="en-GB" sz="2000" dirty="0"/>
              <a:t>: </a:t>
            </a:r>
          </a:p>
          <a:p>
            <a:pPr marL="742950" lvl="1" indent="-285750">
              <a:defRPr/>
            </a:pPr>
            <a:r>
              <a:rPr lang="en-US" sz="1800" b="1" dirty="0">
                <a:solidFill>
                  <a:srgbClr val="FF0000"/>
                </a:solidFill>
              </a:rPr>
              <a:t>Maps</a:t>
            </a:r>
            <a:r>
              <a:rPr lang="en-US" sz="1800" dirty="0"/>
              <a:t> to quickly understand the development context and the issues; </a:t>
            </a:r>
          </a:p>
          <a:p>
            <a:pPr marL="742950" lvl="1" indent="-285750">
              <a:defRPr/>
            </a:pPr>
            <a:r>
              <a:rPr lang="en-US" sz="1800" b="1" dirty="0">
                <a:solidFill>
                  <a:srgbClr val="FF0000"/>
                </a:solidFill>
              </a:rPr>
              <a:t>Timeline</a:t>
            </a:r>
            <a:r>
              <a:rPr lang="en-US" sz="1800" dirty="0"/>
              <a:t> to reconstruct a baseline and change over time; </a:t>
            </a:r>
          </a:p>
          <a:p>
            <a:pPr marL="742950" lvl="1" indent="-285750">
              <a:defRPr/>
            </a:pPr>
            <a:r>
              <a:rPr lang="en-US" sz="1800" b="1" dirty="0">
                <a:solidFill>
                  <a:srgbClr val="FF0000"/>
                </a:solidFill>
              </a:rPr>
              <a:t>Venn Diagrams </a:t>
            </a:r>
            <a:r>
              <a:rPr lang="en-US" sz="1800" dirty="0"/>
              <a:t>to explore the relationships, actors and dynamics; </a:t>
            </a:r>
          </a:p>
          <a:p>
            <a:pPr marL="742950" lvl="1" indent="-285750">
              <a:defRPr/>
            </a:pPr>
            <a:r>
              <a:rPr lang="en-US" sz="1800" b="1" dirty="0">
                <a:solidFill>
                  <a:srgbClr val="FF0000"/>
                </a:solidFill>
              </a:rPr>
              <a:t>Household economy matrix </a:t>
            </a:r>
            <a:r>
              <a:rPr lang="en-US" sz="1800" dirty="0"/>
              <a:t>to understand the incomes, expenditures and </a:t>
            </a:r>
          </a:p>
          <a:p>
            <a:pPr marL="457200" lvl="1" indent="0">
              <a:buNone/>
              <a:defRPr/>
            </a:pPr>
            <a:r>
              <a:rPr lang="en-US" sz="1800" dirty="0"/>
              <a:t>        coping strategies of households; 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>
              <a:buFont typeface="Calibri" panose="020F0502020204030204" pitchFamily="34" charset="0"/>
              <a:buAutoNum type="arabicPeriod"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000" b="1" dirty="0"/>
              <a:t>Use: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1800" dirty="0"/>
              <a:t>as a basis for the 2016 planning of FAO response activities </a:t>
            </a:r>
          </a:p>
          <a:p>
            <a:pPr marL="457200" lvl="1" indent="0">
              <a:buNone/>
              <a:defRPr/>
            </a:pPr>
            <a:r>
              <a:rPr lang="en-US" sz="1800" dirty="0"/>
              <a:t>   (with corrective action)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1800" dirty="0"/>
              <a:t>as the principal source of data at the results level for the main evaluation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C9B3B1-82A3-7F43-80CB-7107EB415162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621" y="3752034"/>
            <a:ext cx="3829050" cy="28714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EA0E33-3D0C-EF40-A231-73926DDFBFD8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621" y="438150"/>
            <a:ext cx="3987165" cy="29908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5238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AFDB2E66-5212-6242-B151-4ECA58C09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Example 3: Darfur assessment of impact of food aid on livelihoods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B3422D61-CFF0-D943-8DE5-8DB311E4D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en-US" b="1" dirty="0">
                <a:ea typeface="ＭＳ Ｐゴシック" panose="020B0600070205080204" pitchFamily="34" charset="-128"/>
              </a:rPr>
              <a:t>Lack of baseline data</a:t>
            </a:r>
            <a:r>
              <a:rPr lang="en-GB" altLang="en-US" dirty="0">
                <a:ea typeface="ＭＳ Ｐゴシック" panose="020B0600070205080204" pitchFamily="34" charset="-128"/>
              </a:rPr>
              <a:t>: so dependent on recall</a:t>
            </a:r>
          </a:p>
          <a:p>
            <a:endParaRPr lang="en-GB" altLang="en-US" dirty="0">
              <a:ea typeface="ＭＳ Ｐゴシック" panose="020B0600070205080204" pitchFamily="34" charset="-128"/>
            </a:endParaRPr>
          </a:p>
          <a:p>
            <a:r>
              <a:rPr lang="en-GB" altLang="en-US" b="1" dirty="0">
                <a:ea typeface="ＭＳ Ｐゴシック" panose="020B0600070205080204" pitchFamily="34" charset="-128"/>
              </a:rPr>
              <a:t>Recruitment of team: </a:t>
            </a:r>
            <a:r>
              <a:rPr lang="en-GB" altLang="en-US" dirty="0">
                <a:ea typeface="ＭＳ Ｐゴシック" panose="020B0600070205080204" pitchFamily="34" charset="-128"/>
              </a:rPr>
              <a:t>hand-picked; with relevant experience and high skill levels; from the region</a:t>
            </a:r>
          </a:p>
          <a:p>
            <a:pPr marL="0" indent="0">
              <a:buNone/>
            </a:pPr>
            <a:endParaRPr lang="en-GB" altLang="en-US" dirty="0">
              <a:ea typeface="ＭＳ Ｐゴシック" panose="020B0600070205080204" pitchFamily="34" charset="-128"/>
            </a:endParaRPr>
          </a:p>
          <a:p>
            <a:r>
              <a:rPr lang="en-GB" b="1" dirty="0"/>
              <a:t>Purposive sampling:</a:t>
            </a:r>
            <a:r>
              <a:rPr lang="en-GB" dirty="0"/>
              <a:t> different livelihood zones;</a:t>
            </a:r>
          </a:p>
          <a:p>
            <a:pPr marL="0" indent="0">
              <a:buNone/>
            </a:pPr>
            <a:r>
              <a:rPr lang="en-GB" dirty="0"/>
              <a:t>   ethnic groups; experience of conflict; </a:t>
            </a:r>
          </a:p>
          <a:p>
            <a:pPr marL="0" indent="0">
              <a:buNone/>
            </a:pPr>
            <a:r>
              <a:rPr lang="en-GB" dirty="0"/>
              <a:t>    urban &amp; rural</a:t>
            </a:r>
            <a:endParaRPr lang="en-GB" altLang="en-US" dirty="0">
              <a:ea typeface="ＭＳ Ｐゴシック" panose="020B0600070205080204" pitchFamily="34" charset="-128"/>
            </a:endParaRPr>
          </a:p>
          <a:p>
            <a:endParaRPr lang="en-GB" altLang="en-US" dirty="0">
              <a:ea typeface="ＭＳ Ｐゴシック" panose="020B0600070205080204" pitchFamily="34" charset="-128"/>
            </a:endParaRPr>
          </a:p>
          <a:p>
            <a:r>
              <a:rPr lang="en-GB" altLang="en-US" b="1" dirty="0">
                <a:ea typeface="ＭＳ Ｐゴシック" panose="020B0600070205080204" pitchFamily="34" charset="-128"/>
              </a:rPr>
              <a:t>Qualitative methods</a:t>
            </a:r>
            <a:r>
              <a:rPr lang="en-GB" altLang="en-US" dirty="0">
                <a:ea typeface="ＭＳ Ｐゴシック" panose="020B0600070205080204" pitchFamily="34" charset="-128"/>
              </a:rPr>
              <a:t>: key informant interviews, </a:t>
            </a:r>
          </a:p>
          <a:p>
            <a:pPr marL="0" indent="0">
              <a:buNone/>
            </a:pPr>
            <a:r>
              <a:rPr lang="en-GB" altLang="en-US" dirty="0">
                <a:ea typeface="ＭＳ Ｐゴシック" panose="020B0600070205080204" pitchFamily="34" charset="-128"/>
              </a:rPr>
              <a:t>    group interviews, PRA</a:t>
            </a:r>
          </a:p>
          <a:p>
            <a:pPr marL="0" indent="0">
              <a:buNone/>
              <a:defRPr/>
            </a:pPr>
            <a:endParaRPr lang="en-GB" dirty="0"/>
          </a:p>
          <a:p>
            <a:pPr>
              <a:buFont typeface="Arial" charset="0"/>
              <a:buChar char="•"/>
              <a:defRPr/>
            </a:pPr>
            <a:endParaRPr lang="en-GB" altLang="en-US" dirty="0">
              <a:ea typeface="ＭＳ Ｐゴシック" panose="020B0600070205080204" pitchFamily="34" charset="-128"/>
            </a:endParaRPr>
          </a:p>
          <a:p>
            <a:endParaRPr lang="en-GB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85B341-76F3-8C42-AF74-34A75560EA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36576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82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5344-7D02-0849-AE70-074EF9BE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Example 3: Darfur contd.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90D5F-F747-A547-8B29-D67F601DD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GB" b="1" dirty="0"/>
              <a:t>PRA methods</a:t>
            </a:r>
            <a:r>
              <a:rPr lang="en-GB" dirty="0"/>
              <a:t>:</a:t>
            </a:r>
          </a:p>
          <a:p>
            <a:pPr lvl="1">
              <a:buFont typeface="Arial" charset="0"/>
              <a:buChar char="•"/>
              <a:defRPr/>
            </a:pPr>
            <a:r>
              <a:rPr lang="en-GB" dirty="0">
                <a:solidFill>
                  <a:srgbClr val="FF0000"/>
                </a:solidFill>
              </a:rPr>
              <a:t>Timelines</a:t>
            </a:r>
            <a:r>
              <a:rPr lang="en-GB" dirty="0"/>
              <a:t>: to capture history of conflict in particular communities and timing of humanitarian assistance</a:t>
            </a:r>
          </a:p>
          <a:p>
            <a:pPr lvl="1">
              <a:buFont typeface="Arial" charset="0"/>
              <a:buChar char="•"/>
              <a:defRPr/>
            </a:pPr>
            <a:r>
              <a:rPr lang="en-GB" dirty="0">
                <a:solidFill>
                  <a:srgbClr val="FF0000"/>
                </a:solidFill>
              </a:rPr>
              <a:t>Proportional piling</a:t>
            </a:r>
            <a:r>
              <a:rPr lang="en-GB" dirty="0"/>
              <a:t> </a:t>
            </a:r>
            <a:r>
              <a:rPr lang="en-GB" dirty="0" err="1"/>
              <a:t>eg</a:t>
            </a:r>
            <a:r>
              <a:rPr lang="en-GB" dirty="0"/>
              <a:t> sources of livelihood and how  they </a:t>
            </a:r>
          </a:p>
          <a:p>
            <a:pPr marL="457200" lvl="1" indent="0">
              <a:buNone/>
              <a:defRPr/>
            </a:pPr>
            <a:r>
              <a:rPr lang="en-GB" dirty="0"/>
              <a:t>    have changed</a:t>
            </a:r>
            <a:endParaRPr lang="en-GB" altLang="en-US" b="1" dirty="0">
              <a:ea typeface="ＭＳ Ｐゴシック" panose="020B0600070205080204" pitchFamily="34" charset="-128"/>
            </a:endParaRPr>
          </a:p>
          <a:p>
            <a:endParaRPr lang="en-GB" altLang="en-US" b="1" dirty="0">
              <a:ea typeface="ＭＳ Ｐゴシック" panose="020B0600070205080204" pitchFamily="34" charset="-128"/>
            </a:endParaRPr>
          </a:p>
          <a:p>
            <a:r>
              <a:rPr lang="en-GB" altLang="en-US" b="1" dirty="0">
                <a:ea typeface="ＭＳ Ｐゴシック" panose="020B0600070205080204" pitchFamily="34" charset="-128"/>
              </a:rPr>
              <a:t>Importance of triangulation</a:t>
            </a:r>
            <a:r>
              <a:rPr lang="en-GB" altLang="en-US" dirty="0">
                <a:ea typeface="ＭＳ Ｐゴシック" panose="020B0600070205080204" pitchFamily="34" charset="-128"/>
              </a:rPr>
              <a:t>: between focus groups, </a:t>
            </a:r>
          </a:p>
          <a:p>
            <a:pPr marL="0" indent="0">
              <a:buNone/>
            </a:pPr>
            <a:r>
              <a:rPr lang="en-GB" altLang="en-US" dirty="0">
                <a:ea typeface="ＭＳ Ｐゴシック" panose="020B0600070205080204" pitchFamily="34" charset="-128"/>
              </a:rPr>
              <a:t>   between key informants</a:t>
            </a:r>
          </a:p>
          <a:p>
            <a:endParaRPr lang="en-GB" altLang="en-US" dirty="0">
              <a:ea typeface="ＭＳ Ｐゴシック" panose="020B0600070205080204" pitchFamily="34" charset="-128"/>
            </a:endParaRPr>
          </a:p>
          <a:p>
            <a:r>
              <a:rPr lang="en-GB" altLang="en-US" b="1" dirty="0">
                <a:ea typeface="ＭＳ Ｐゴシック" panose="020B0600070205080204" pitchFamily="34" charset="-128"/>
              </a:rPr>
              <a:t>Ethical considerations: </a:t>
            </a:r>
            <a:r>
              <a:rPr lang="en-GB" altLang="en-US" dirty="0">
                <a:ea typeface="ＭＳ Ｐゴシック" panose="020B0600070205080204" pitchFamily="34" charset="-128"/>
              </a:rPr>
              <a:t>protection; right not to </a:t>
            </a:r>
          </a:p>
          <a:p>
            <a:pPr marL="0" indent="0">
              <a:buNone/>
            </a:pPr>
            <a:r>
              <a:rPr lang="en-GB" altLang="en-US" dirty="0">
                <a:ea typeface="ＭＳ Ｐゴシック" panose="020B0600070205080204" pitchFamily="34" charset="-128"/>
              </a:rPr>
              <a:t>   participate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6147B7-C4B3-BE48-A594-CBD2530085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6656" y="2837542"/>
            <a:ext cx="3015343" cy="402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16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59E3072D-2E30-7147-B065-9D57977042C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57527228-DACB-1F44-AD1A-90D8CB12E9FA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pic>
        <p:nvPicPr>
          <p:cNvPr id="27651" name="Picture 4" descr="P1010001">
            <a:extLst>
              <a:ext uri="{FF2B5EF4-FFF2-40B4-BE49-F238E27FC236}">
                <a16:creationId xmlns:a16="http://schemas.microsoft.com/office/drawing/2014/main" id="{788AB51C-68C0-E743-9EEE-893D244C6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582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P1010019">
            <a:extLst>
              <a:ext uri="{FF2B5EF4-FFF2-40B4-BE49-F238E27FC236}">
                <a16:creationId xmlns:a16="http://schemas.microsoft.com/office/drawing/2014/main" id="{D1C0819E-E1BC-354E-9CE4-7C413C5A6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26538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441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A4076656-1811-F047-8116-14089DA3753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sz="2800" b="1" dirty="0">
                <a:ea typeface="ＭＳ Ｐゴシック" panose="020B0600070205080204" pitchFamily="34" charset="-128"/>
              </a:rPr>
              <a:t>Examples of data collected and analysed using PRA(proportional piling) in group interviews</a:t>
            </a:r>
            <a:endParaRPr lang="en-US" altLang="en-US" sz="2800" b="1" dirty="0">
              <a:ea typeface="ＭＳ Ｐゴシック" panose="020B0600070205080204" pitchFamily="34" charset="-128"/>
            </a:endParaRP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72F93A09-8C69-344C-8852-F963E00D3F33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GB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2771" name="Rectangle 4">
            <a:extLst>
              <a:ext uri="{FF2B5EF4-FFF2-40B4-BE49-F238E27FC236}">
                <a16:creationId xmlns:a16="http://schemas.microsoft.com/office/drawing/2014/main" id="{4A0FE0CB-F8F9-784B-8F90-D5EA882D1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graphicFrame>
        <p:nvGraphicFramePr>
          <p:cNvPr id="32772" name="Object 5">
            <a:extLst>
              <a:ext uri="{FF2B5EF4-FFF2-40B4-BE49-F238E27FC236}">
                <a16:creationId xmlns:a16="http://schemas.microsoft.com/office/drawing/2014/main" id="{7474EC26-41CE-4649-8E99-59C6554994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09085"/>
              </p:ext>
            </p:extLst>
          </p:nvPr>
        </p:nvGraphicFramePr>
        <p:xfrm>
          <a:off x="5219700" y="1824980"/>
          <a:ext cx="6972300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8" name="Chart" r:id="rId4" imgW="4495800" imgH="3403600" progId="Excel.Chart.8">
                  <p:embed/>
                </p:oleObj>
              </mc:Choice>
              <mc:Fallback>
                <p:oleObj name="Chart" r:id="rId4" imgW="4495800" imgH="3403600" progId="Excel.Chart.8">
                  <p:embed/>
                  <p:pic>
                    <p:nvPicPr>
                      <p:cNvPr id="32772" name="Object 5">
                        <a:extLst>
                          <a:ext uri="{FF2B5EF4-FFF2-40B4-BE49-F238E27FC236}">
                            <a16:creationId xmlns:a16="http://schemas.microsoft.com/office/drawing/2014/main" id="{7474EC26-41CE-4649-8E99-59C6554994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824980"/>
                        <a:ext cx="6972300" cy="424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>
            <a:extLst>
              <a:ext uri="{FF2B5EF4-FFF2-40B4-BE49-F238E27FC236}">
                <a16:creationId xmlns:a16="http://schemas.microsoft.com/office/drawing/2014/main" id="{412B13DD-6775-BE49-8594-4BCA4DBB3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65339"/>
            <a:ext cx="5219700" cy="344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358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D81A4245-C589-1942-B9F5-6633D7586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260350"/>
            <a:ext cx="8229600" cy="642938"/>
          </a:xfrm>
        </p:spPr>
        <p:txBody>
          <a:bodyPr>
            <a:noAutofit/>
          </a:bodyPr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An overview of ways of consulting the affected population in hard-to-reach areas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C58A669D-B4C4-294C-AE06-2A036FF137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087311"/>
              </p:ext>
            </p:extLst>
          </p:nvPr>
        </p:nvGraphicFramePr>
        <p:xfrm>
          <a:off x="1774825" y="981075"/>
          <a:ext cx="8713788" cy="6030914"/>
        </p:xfrm>
        <a:graphic>
          <a:graphicData uri="http://schemas.openxmlformats.org/drawingml/2006/table">
            <a:tbl>
              <a:tblPr/>
              <a:tblGrid>
                <a:gridCol w="223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Ways of overcoming constrained access</a:t>
                      </a:r>
                    </a:p>
                  </a:txBody>
                  <a:tcPr marL="91449" marR="9144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How to use the method</a:t>
                      </a:r>
                    </a:p>
                  </a:txBody>
                  <a:tcPr marL="91449" marR="9144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Potential pitfalls</a:t>
                      </a:r>
                    </a:p>
                  </a:txBody>
                  <a:tcPr marL="91449" marR="9144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Use local evaluators to carry out interviews</a:t>
                      </a:r>
                    </a:p>
                  </a:txBody>
                  <a:tcPr marL="91449" marR="9144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Plan for training and analysis workshops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eg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Darfur, South Sudan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Could record interviews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eg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Somalia</a:t>
                      </a:r>
                    </a:p>
                  </a:txBody>
                  <a:tcPr marL="91449" marR="9144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Is it safe for local evaluators?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Can they be objective?</a:t>
                      </a:r>
                    </a:p>
                  </a:txBody>
                  <a:tcPr marL="91449" marR="9144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Carry out surveys online, by phone or SMS</a:t>
                      </a:r>
                    </a:p>
                  </a:txBody>
                  <a:tcPr marL="91449" marR="9144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Useful for straightforward questions eg when assistance was received.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Hotlines</a:t>
                      </a:r>
                    </a:p>
                  </a:txBody>
                  <a:tcPr marL="91449" marR="9144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Beware of bias eg self-selection bias, mobile phone ownership bias</a:t>
                      </a:r>
                    </a:p>
                  </a:txBody>
                  <a:tcPr marL="91449" marR="9144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5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Interview affected people in accessible locations</a:t>
                      </a:r>
                    </a:p>
                  </a:txBody>
                  <a:tcPr marL="91449" marR="9144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Find out if/ request affected people to come to more accessible locations eg market towns eg Somalia case</a:t>
                      </a:r>
                    </a:p>
                  </a:txBody>
                  <a:tcPr marL="91449" marR="9144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Beware of bias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eg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if only men can travel safely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eg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Somalia</a:t>
                      </a:r>
                    </a:p>
                  </a:txBody>
                  <a:tcPr marL="91449" marR="9144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5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Remote observation</a:t>
                      </a:r>
                    </a:p>
                  </a:txBody>
                  <a:tcPr marL="91449" marR="9144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Satellite imagery to check infrastructure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Affected people take photos/ videos</a:t>
                      </a:r>
                    </a:p>
                  </a:txBody>
                  <a:tcPr marL="91449" marR="9144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Tells you about physical landscape but little about how it is being used</a:t>
                      </a:r>
                    </a:p>
                  </a:txBody>
                  <a:tcPr marL="91449" marR="9144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1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Crowd-sourced data eg Twitter, Facebook</a:t>
                      </a:r>
                    </a:p>
                  </a:txBody>
                  <a:tcPr marL="91449" marR="9144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To look at usage of particular facilities</a:t>
                      </a:r>
                    </a:p>
                  </a:txBody>
                  <a:tcPr marL="91449" marR="9144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Beware of bias eg young people more likely to use social media</a:t>
                      </a:r>
                    </a:p>
                  </a:txBody>
                  <a:tcPr marL="91449" marR="9144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Other?</a:t>
                      </a:r>
                    </a:p>
                  </a:txBody>
                  <a:tcPr marL="91449" marR="9144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49" marR="9144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49" marR="9144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49" marR="9144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49" marR="9144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49" marR="91449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: Rounded Corners 26">
            <a:extLst>
              <a:ext uri="{FF2B5EF4-FFF2-40B4-BE49-F238E27FC236}">
                <a16:creationId xmlns:a16="http://schemas.microsoft.com/office/drawing/2014/main" id="{FC4FCE9E-981B-2C4D-BCE1-C46C8E173C72}"/>
              </a:ext>
            </a:extLst>
          </p:cNvPr>
          <p:cNvSpPr/>
          <p:nvPr/>
        </p:nvSpPr>
        <p:spPr>
          <a:xfrm>
            <a:off x="8040688" y="6021388"/>
            <a:ext cx="2303462" cy="8366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715963">
              <a:defRPr/>
            </a:pPr>
            <a:r>
              <a:rPr lang="en-IE" sz="2000" dirty="0"/>
              <a:t>Section 15.3</a:t>
            </a:r>
          </a:p>
        </p:txBody>
      </p:sp>
      <p:pic>
        <p:nvPicPr>
          <p:cNvPr id="17455" name="Picture 4">
            <a:extLst>
              <a:ext uri="{FF2B5EF4-FFF2-40B4-BE49-F238E27FC236}">
                <a16:creationId xmlns:a16="http://schemas.microsoft.com/office/drawing/2014/main" id="{C31A3305-1DE2-1F44-8CCD-E2AD391A5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3563" y="6021388"/>
            <a:ext cx="57626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503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2C5A-55EE-CC4F-867D-3EBC6D856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14734-2F26-7946-AB63-B60B9A1BD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Role of an evaluability assessment</a:t>
            </a:r>
          </a:p>
          <a:p>
            <a:endParaRPr lang="en-US" dirty="0"/>
          </a:p>
          <a:p>
            <a:r>
              <a:rPr lang="en-US" dirty="0"/>
              <a:t>Common challenges in consulting the affected population in ‘hard-to-reach’ areas</a:t>
            </a:r>
          </a:p>
          <a:p>
            <a:endParaRPr lang="en-US" dirty="0"/>
          </a:p>
          <a:p>
            <a:r>
              <a:rPr lang="en-US" dirty="0"/>
              <a:t>3 case study examples: consulting the affected population to evaluate impact in Somalia, South Sudan &amp; Sudan (Darfur), using qualitative methods &amp; PRA</a:t>
            </a:r>
          </a:p>
          <a:p>
            <a:endParaRPr lang="en-US" dirty="0"/>
          </a:p>
          <a:p>
            <a:r>
              <a:rPr lang="en-US" dirty="0"/>
              <a:t>An overview of methods to consult the affected population in hard-to-reach areas</a:t>
            </a:r>
          </a:p>
          <a:p>
            <a:endParaRPr lang="en-US" dirty="0"/>
          </a:p>
          <a:p>
            <a:r>
              <a:rPr lang="en-US" dirty="0"/>
              <a:t>Learning by doing: </a:t>
            </a:r>
          </a:p>
          <a:p>
            <a:pPr lvl="1"/>
            <a:r>
              <a:rPr lang="en-US" dirty="0"/>
              <a:t>the advantages of qualitative methods</a:t>
            </a:r>
          </a:p>
          <a:p>
            <a:pPr lvl="1"/>
            <a:r>
              <a:rPr lang="en-US" dirty="0"/>
              <a:t>planning and preparation</a:t>
            </a:r>
          </a:p>
          <a:p>
            <a:pPr lvl="1"/>
            <a:r>
              <a:rPr lang="en-US" dirty="0"/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208862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EB213048-2A7D-F440-A449-629B8220A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ea typeface="ＭＳ Ｐゴシック" panose="020B0600070205080204" pitchFamily="34" charset="-128"/>
              </a:rPr>
              <a:t>Advantages of qualitative methods</a:t>
            </a:r>
            <a:endParaRPr lang="en-US" altLang="en-US" b="1" dirty="0">
              <a:highlight>
                <a:srgbClr val="FFFF00"/>
              </a:highlight>
              <a:ea typeface="ＭＳ Ｐゴシック" panose="020B0600070205080204" pitchFamily="34" charset="-128"/>
            </a:endParaRP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2249A876-56B9-C74F-82A2-692B37FC9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57314"/>
            <a:ext cx="9372600" cy="5240337"/>
          </a:xfrm>
        </p:spPr>
        <p:txBody>
          <a:bodyPr>
            <a:normAutofit lnSpcReduction="10000"/>
          </a:bodyPr>
          <a:lstStyle/>
          <a:p>
            <a:pPr marL="0" indent="0"/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200" b="1" dirty="0">
                <a:ea typeface="ＭＳ Ｐゴシック" panose="020B0600070205080204" pitchFamily="34" charset="-128"/>
              </a:rPr>
              <a:t>In hard-to-reach areas, because: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Insecurity and restricted access mean you must be flexible and creative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Statistical sampling is not feasible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Time and other resources are limited</a:t>
            </a:r>
          </a:p>
          <a:p>
            <a:pPr lvl="1"/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200" b="1" dirty="0">
                <a:ea typeface="ＭＳ Ｐゴシック" panose="020B0600070205080204" pitchFamily="34" charset="-128"/>
              </a:rPr>
              <a:t>But also, where: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1"/>
            <a:r>
              <a:rPr lang="en-GB" altLang="en-US" sz="1800" dirty="0">
                <a:ea typeface="ＭＳ Ｐゴシック" panose="020B0600070205080204" pitchFamily="34" charset="-128"/>
              </a:rPr>
              <a:t>You are exploring cause and effect</a:t>
            </a:r>
          </a:p>
          <a:p>
            <a:pPr lvl="1"/>
            <a:r>
              <a:rPr lang="en-GB" altLang="en-US" sz="1800" dirty="0">
                <a:ea typeface="ＭＳ Ｐゴシック" panose="020B0600070205080204" pitchFamily="34" charset="-128"/>
              </a:rPr>
              <a:t>There is no baseline data and you need to rely on recall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You want flexibility and openness in pursuing ideas, issues, opinions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You need in-depth insights into the </a:t>
            </a:r>
            <a:r>
              <a:rPr lang="ja-JP" altLang="en-US" sz="1800">
                <a:ea typeface="ＭＳ Ｐゴシック" panose="020B0600070205080204" pitchFamily="34" charset="-128"/>
              </a:rPr>
              <a:t>‘</a:t>
            </a:r>
            <a:r>
              <a:rPr lang="en-US" altLang="ja-JP" sz="1800" dirty="0">
                <a:ea typeface="ＭＳ Ｐゴシック" panose="020B0600070205080204" pitchFamily="34" charset="-128"/>
              </a:rPr>
              <a:t>intangibles</a:t>
            </a:r>
            <a:r>
              <a:rPr lang="ja-JP" altLang="en-US" sz="1800">
                <a:ea typeface="ＭＳ Ｐゴシック" panose="020B0600070205080204" pitchFamily="34" charset="-128"/>
              </a:rPr>
              <a:t>’</a:t>
            </a:r>
            <a:r>
              <a:rPr lang="en-US" altLang="ja-JP" sz="1800" dirty="0">
                <a:ea typeface="ＭＳ Ｐゴシック" panose="020B0600070205080204" pitchFamily="34" charset="-128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</a:rPr>
              <a:t>eg</a:t>
            </a:r>
            <a:r>
              <a:rPr lang="en-US" altLang="ja-JP" sz="1800" dirty="0">
                <a:ea typeface="ＭＳ Ｐゴシック" panose="020B0600070205080204" pitchFamily="34" charset="-128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</a:rPr>
              <a:t>behaviour</a:t>
            </a:r>
            <a:r>
              <a:rPr lang="en-US" altLang="ja-JP" sz="1800" dirty="0">
                <a:ea typeface="ＭＳ Ｐゴシック" panose="020B0600070205080204" pitchFamily="34" charset="-128"/>
              </a:rPr>
              <a:t>/ attitude change, decision-making </a:t>
            </a:r>
            <a:r>
              <a:rPr lang="en-US" altLang="ja-JP" sz="1800" dirty="0" err="1">
                <a:ea typeface="ＭＳ Ｐゴシック" panose="020B0600070205080204" pitchFamily="34" charset="-128"/>
              </a:rPr>
              <a:t>etc</a:t>
            </a:r>
            <a:endParaRPr lang="en-US" altLang="ja-JP" sz="1800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GB" altLang="en-US" sz="2200" b="1" dirty="0">
                <a:ea typeface="ＭＳ Ｐゴシック" panose="020B0600070205080204" pitchFamily="34" charset="-128"/>
              </a:rPr>
              <a:t>NB: Qualitative methods are not a ‘cop-out’: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sz="1800" dirty="0">
                <a:ea typeface="ＭＳ Ｐゴシック" panose="020B0600070205080204" pitchFamily="34" charset="-128"/>
              </a:rPr>
              <a:t>Usually require less people but higher skill levels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Require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rigour</a:t>
            </a:r>
            <a:r>
              <a:rPr lang="en-US" altLang="en-US" sz="1800" dirty="0">
                <a:ea typeface="ＭＳ Ｐゴシック" panose="020B0600070205080204" pitchFamily="34" charset="-128"/>
              </a:rPr>
              <a:t> in design, implementation, triangulation and analysis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Must be well-described in the final report</a:t>
            </a:r>
          </a:p>
          <a:p>
            <a:pPr marL="0" indent="0"/>
            <a:endParaRPr lang="en-US" altLang="en-US" sz="1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1402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4B81EBED-7E13-D14C-96FD-745EF66BC08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br>
              <a:rPr lang="en-GB" altLang="en-US" sz="2400" dirty="0">
                <a:ea typeface="ＭＳ Ｐゴシック" panose="020B0600070205080204" pitchFamily="34" charset="-128"/>
              </a:rPr>
            </a:br>
            <a:r>
              <a:rPr lang="en-GB" altLang="en-US" b="1" dirty="0">
                <a:ea typeface="ＭＳ Ｐゴシック" panose="020B0600070205080204" pitchFamily="34" charset="-128"/>
              </a:rPr>
              <a:t>Consulting affected people in ‘hard-to reach areas’: learning by doing</a:t>
            </a:r>
            <a:br>
              <a:rPr lang="en-GB" altLang="en-US" sz="2800" dirty="0">
                <a:ea typeface="ＭＳ Ｐゴシック" panose="020B0600070205080204" pitchFamily="34" charset="-128"/>
              </a:rPr>
            </a:br>
            <a:endParaRPr lang="en-GB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98777D01-EB9D-1943-A497-53F1F91A050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39647" y="1690688"/>
            <a:ext cx="10927828" cy="5167312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  <a:defRPr/>
            </a:pPr>
            <a:r>
              <a:rPr lang="en-GB" dirty="0">
                <a:latin typeface="Lucida Sans Unicode" charset="0"/>
              </a:rPr>
              <a:t> </a:t>
            </a:r>
            <a:r>
              <a:rPr lang="en-GB" dirty="0"/>
              <a:t>Take time to plan and prepare:</a:t>
            </a:r>
          </a:p>
          <a:p>
            <a:pPr lvl="1">
              <a:buFont typeface="Arial"/>
              <a:buChar char="•"/>
              <a:defRPr/>
            </a:pPr>
            <a:r>
              <a:rPr lang="en-GB" dirty="0"/>
              <a:t>If necessary, to carry out an evaluability assessment </a:t>
            </a:r>
          </a:p>
          <a:p>
            <a:pPr lvl="1">
              <a:buFont typeface="Arial"/>
              <a:buChar char="•"/>
              <a:defRPr/>
            </a:pPr>
            <a:r>
              <a:rPr lang="en-GB" dirty="0"/>
              <a:t>To determine the requirements of team members</a:t>
            </a:r>
          </a:p>
          <a:p>
            <a:pPr lvl="1">
              <a:buFont typeface="Arial"/>
              <a:buChar char="•"/>
              <a:defRPr/>
            </a:pPr>
            <a:r>
              <a:rPr lang="en-GB" dirty="0"/>
              <a:t>To recruit national staff with appropriate skills</a:t>
            </a:r>
          </a:p>
          <a:p>
            <a:pPr lvl="1">
              <a:buFont typeface="Arial"/>
              <a:buChar char="•"/>
              <a:defRPr/>
            </a:pPr>
            <a:r>
              <a:rPr lang="en-GB" dirty="0"/>
              <a:t>To design the approach and methods</a:t>
            </a:r>
          </a:p>
          <a:p>
            <a:pPr lvl="1">
              <a:buFont typeface="Arial"/>
              <a:buChar char="•"/>
              <a:defRPr/>
            </a:pPr>
            <a:r>
              <a:rPr lang="en-GB" dirty="0"/>
              <a:t>To consider ethical issues </a:t>
            </a:r>
            <a:r>
              <a:rPr lang="en-GB" dirty="0" err="1"/>
              <a:t>eg</a:t>
            </a:r>
            <a:r>
              <a:rPr lang="en-GB" dirty="0"/>
              <a:t> protection</a:t>
            </a:r>
          </a:p>
          <a:p>
            <a:pPr lvl="1">
              <a:buFont typeface="Arial"/>
              <a:buChar char="•"/>
              <a:defRPr/>
            </a:pPr>
            <a:endParaRPr lang="en-GB" dirty="0"/>
          </a:p>
          <a:p>
            <a:pPr>
              <a:buFont typeface="Arial"/>
              <a:buChar char="•"/>
              <a:defRPr/>
            </a:pPr>
            <a:r>
              <a:rPr lang="en-GB" dirty="0"/>
              <a:t>Have a team totally dedicated to consulting the affected population</a:t>
            </a:r>
          </a:p>
          <a:p>
            <a:pPr>
              <a:buFont typeface="Arial"/>
              <a:buChar char="•"/>
              <a:defRPr/>
            </a:pPr>
            <a:endParaRPr lang="en-GB" dirty="0"/>
          </a:p>
          <a:p>
            <a:pPr>
              <a:buFont typeface="Arial"/>
              <a:buChar char="•"/>
              <a:defRPr/>
            </a:pPr>
            <a:r>
              <a:rPr lang="en-GB" dirty="0"/>
              <a:t>Purposive sampling frame is key, based on deep local knowledge</a:t>
            </a:r>
          </a:p>
          <a:p>
            <a:pPr marL="0" indent="0">
              <a:buNone/>
              <a:defRPr/>
            </a:pPr>
            <a:endParaRPr lang="en-GB" dirty="0"/>
          </a:p>
          <a:p>
            <a:pPr>
              <a:buFont typeface="Arial"/>
              <a:buChar char="•"/>
              <a:defRPr/>
            </a:pPr>
            <a:r>
              <a:rPr lang="en-GB" dirty="0"/>
              <a:t>Invest in training: often also an opportunity to pilot the methods</a:t>
            </a:r>
          </a:p>
          <a:p>
            <a:pPr>
              <a:buFont typeface="Arial"/>
              <a:buChar char="•"/>
              <a:defRPr/>
            </a:pPr>
            <a:endParaRPr lang="en-GB" dirty="0"/>
          </a:p>
          <a:p>
            <a:pPr>
              <a:buFont typeface="Arial"/>
              <a:buChar char="•"/>
              <a:defRPr/>
            </a:pPr>
            <a:endParaRPr lang="en-GB" dirty="0"/>
          </a:p>
          <a:p>
            <a:pPr>
              <a:buFont typeface="Arial" charset="0"/>
              <a:buChar char="•"/>
              <a:defRPr/>
            </a:pPr>
            <a:endParaRPr lang="en-GB" dirty="0">
              <a:latin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041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A2E11-A5E0-2540-B4FB-127397DEE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by doing contd.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C6D46-4AF5-6545-8C1D-71415E405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Arial"/>
              <a:buChar char="•"/>
              <a:defRPr/>
            </a:pPr>
            <a:r>
              <a:rPr lang="en-GB" dirty="0"/>
              <a:t>Build in an iterative process of analysis, and ensure teams are regularly feeding back to each other and to the coordinator during fieldwork</a:t>
            </a:r>
          </a:p>
          <a:p>
            <a:pPr>
              <a:buFont typeface="Arial"/>
              <a:buChar char="•"/>
              <a:defRPr/>
            </a:pPr>
            <a:endParaRPr lang="en-GB" dirty="0"/>
          </a:p>
          <a:p>
            <a:pPr>
              <a:buFont typeface="Arial"/>
              <a:buChar char="•"/>
              <a:defRPr/>
            </a:pPr>
            <a:r>
              <a:rPr lang="en-GB" dirty="0"/>
              <a:t>May require longer period in the field than in most evaluations – don’t rush</a:t>
            </a:r>
          </a:p>
          <a:p>
            <a:pPr>
              <a:buFont typeface="Arial"/>
              <a:buChar char="•"/>
              <a:defRPr/>
            </a:pPr>
            <a:endParaRPr lang="en-GB" dirty="0"/>
          </a:p>
          <a:p>
            <a:pPr>
              <a:buFont typeface="Arial"/>
              <a:buChar char="•"/>
              <a:defRPr/>
            </a:pPr>
            <a:r>
              <a:rPr lang="en-GB" dirty="0"/>
              <a:t>Flexibility essential: unpredictable and fluid context</a:t>
            </a:r>
          </a:p>
          <a:p>
            <a:pPr>
              <a:buFont typeface="Arial"/>
              <a:buChar char="•"/>
              <a:defRPr/>
            </a:pPr>
            <a:endParaRPr lang="en-GB" dirty="0"/>
          </a:p>
          <a:p>
            <a:pPr>
              <a:buFont typeface="Arial"/>
              <a:buChar char="•"/>
              <a:defRPr/>
            </a:pPr>
            <a:r>
              <a:rPr lang="en-GB" dirty="0"/>
              <a:t>In evaluation report: </a:t>
            </a:r>
          </a:p>
          <a:p>
            <a:pPr lvl="1">
              <a:buFont typeface="Arial"/>
              <a:buChar char="•"/>
              <a:defRPr/>
            </a:pPr>
            <a:r>
              <a:rPr lang="en-GB" sz="2900" dirty="0"/>
              <a:t>be clear about limitations and constraints and how this has affected the evaluation findings</a:t>
            </a:r>
          </a:p>
          <a:p>
            <a:pPr lvl="1">
              <a:buFont typeface="Arial"/>
              <a:buChar char="•"/>
              <a:defRPr/>
            </a:pPr>
            <a:r>
              <a:rPr lang="en-GB" sz="2900" dirty="0"/>
              <a:t>beware of generalisations to groups and areas not visited</a:t>
            </a:r>
          </a:p>
          <a:p>
            <a:pPr lvl="1">
              <a:buFont typeface="Arial"/>
              <a:buChar char="•"/>
              <a:defRPr/>
            </a:pPr>
            <a:r>
              <a:rPr lang="en-GB" sz="2900" dirty="0"/>
              <a:t>if the evaluation cannot be conclusive in its findings, consider presenting hypotheses based on uncertain findings, and ask the evaluation team to identify areas for further investigation</a:t>
            </a:r>
          </a:p>
          <a:p>
            <a:pPr lvl="1">
              <a:buFont typeface="Arial"/>
              <a:buChar char="•"/>
              <a:defRPr/>
            </a:pPr>
            <a:endParaRPr lang="en-GB" sz="2800" dirty="0"/>
          </a:p>
          <a:p>
            <a:pPr marL="0" indent="0">
              <a:buNone/>
              <a:defRPr/>
            </a:pPr>
            <a:endParaRPr lang="en-GB" dirty="0"/>
          </a:p>
          <a:p>
            <a:pPr>
              <a:buFont typeface="Arial"/>
              <a:buChar char="•"/>
              <a:defRPr/>
            </a:pPr>
            <a:r>
              <a:rPr lang="en-GB" dirty="0"/>
              <a:t> BE CREATIVE, and RIGOROUS!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86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42CD1-14FF-FE42-AB97-C1A798D3C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Role of an evaluability assessment – when constrained access is foreseen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EA351-A41B-684A-A874-B812D1C5C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3962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endParaRPr lang="en-GB" sz="2600" dirty="0"/>
          </a:p>
          <a:p>
            <a:pPr marL="0" indent="0">
              <a:buFont typeface="Arial" charset="0"/>
              <a:buNone/>
              <a:defRPr/>
            </a:pPr>
            <a:r>
              <a:rPr lang="en-GB" sz="2600" dirty="0"/>
              <a:t>What is an </a:t>
            </a:r>
            <a:r>
              <a:rPr lang="en-GB" sz="2600" u="sng" dirty="0"/>
              <a:t>evaluability assessment? </a:t>
            </a:r>
          </a:p>
          <a:p>
            <a:pPr>
              <a:defRPr/>
            </a:pPr>
            <a:r>
              <a:rPr lang="en-GB" sz="2000" dirty="0"/>
              <a:t>a descriptive and analytic process to produce a reasoned basis for proceeding with an evaluation or not</a:t>
            </a:r>
          </a:p>
          <a:p>
            <a:pPr>
              <a:defRPr/>
            </a:pPr>
            <a:r>
              <a:rPr lang="en-GB" sz="2000" dirty="0"/>
              <a:t>opportunity to assess the feasibility of consulting with the affected population</a:t>
            </a:r>
          </a:p>
          <a:p>
            <a:pPr>
              <a:defRPr/>
            </a:pPr>
            <a:endParaRPr lang="en-GB" sz="1800" dirty="0"/>
          </a:p>
          <a:p>
            <a:pPr lvl="1">
              <a:defRPr/>
            </a:pPr>
            <a:r>
              <a:rPr lang="en-GB" sz="1600" dirty="0"/>
              <a:t>if the answer is yes to an evaluation, to ensure steps/ actions are taken to facilitate a credible evaluation process; to inform the TOR</a:t>
            </a:r>
          </a:p>
          <a:p>
            <a:pPr>
              <a:defRPr/>
            </a:pPr>
            <a:endParaRPr lang="en-GB" sz="1600" dirty="0"/>
          </a:p>
          <a:p>
            <a:pPr lvl="1">
              <a:defRPr/>
            </a:pPr>
            <a:r>
              <a:rPr lang="en-GB" sz="1600" dirty="0"/>
              <a:t>if the answer is ‘no’ what other options can be considered </a:t>
            </a:r>
            <a:r>
              <a:rPr lang="en-GB" sz="1600" dirty="0" err="1"/>
              <a:t>eg</a:t>
            </a:r>
            <a:r>
              <a:rPr lang="en-GB" sz="1600" dirty="0"/>
              <a:t> a reflective learning workshop with staff, peer learning across agencies, or more limited evaluative activity </a:t>
            </a:r>
          </a:p>
          <a:p>
            <a:pPr lvl="1">
              <a:defRPr/>
            </a:pPr>
            <a:endParaRPr lang="en-GB" sz="1600" dirty="0"/>
          </a:p>
          <a:p>
            <a:pPr marL="457200" lvl="1" indent="0">
              <a:buNone/>
              <a:defRPr/>
            </a:pPr>
            <a:r>
              <a:rPr lang="en-GB" sz="1600" dirty="0"/>
              <a:t>	</a:t>
            </a:r>
            <a:r>
              <a:rPr lang="en-GB" sz="1600" dirty="0" err="1"/>
              <a:t>eg</a:t>
            </a:r>
            <a:r>
              <a:rPr lang="en-GB" sz="1600" dirty="0"/>
              <a:t> MSF in Syria: challenge to obtain primary data on outcomes and consult with the affected population -&gt; 	recommendation to focus on process and activity rather than results, and rely on secondary data</a:t>
            </a:r>
          </a:p>
          <a:p>
            <a:pPr marL="0" indent="0">
              <a:buNone/>
              <a:defRPr/>
            </a:pPr>
            <a:endParaRPr lang="en-GB" sz="2600" dirty="0"/>
          </a:p>
          <a:p>
            <a:pPr marL="0" indent="0">
              <a:buNone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53330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F5034-23D7-F243-8833-F18AF29C6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Evaluability assessment: key questions to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E81C5-D225-1942-8A5A-3CBBBB804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en-GB" sz="3600" dirty="0"/>
              <a:t>Assessing the feasibility of </a:t>
            </a:r>
            <a:r>
              <a:rPr lang="en-GB" sz="3600" u="sng" dirty="0"/>
              <a:t>consulting the affected population. </a:t>
            </a:r>
          </a:p>
          <a:p>
            <a:pPr marL="0" indent="0">
              <a:buNone/>
              <a:defRPr/>
            </a:pPr>
            <a:endParaRPr lang="en-GB" sz="3600" dirty="0"/>
          </a:p>
          <a:p>
            <a:pPr marL="0" indent="0">
              <a:buNone/>
              <a:defRPr/>
            </a:pPr>
            <a:r>
              <a:rPr lang="en-GB" sz="3600" dirty="0"/>
              <a:t>Key questions: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GB" dirty="0"/>
              <a:t>What are the main risks that the evaluation faces </a:t>
            </a:r>
            <a:r>
              <a:rPr lang="en-GB" dirty="0" err="1"/>
              <a:t>eg</a:t>
            </a:r>
            <a:r>
              <a:rPr lang="en-GB" dirty="0"/>
              <a:t> operational risks, financial risks, protection risks?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GB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GB" dirty="0"/>
              <a:t>What are the implications of these risks for the evaluators having access to affected populations?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CA" dirty="0"/>
          </a:p>
          <a:p>
            <a:pPr>
              <a:buFont typeface="Arial" charset="0"/>
              <a:buChar char="•"/>
              <a:defRPr/>
            </a:pPr>
            <a:r>
              <a:rPr lang="en-GB" dirty="0"/>
              <a:t>What secondary and other data are available to the evaluators if they cannot gain access to the affected population?</a:t>
            </a:r>
          </a:p>
          <a:p>
            <a:pPr>
              <a:buFont typeface="Arial" charset="0"/>
              <a:buChar char="•"/>
              <a:defRPr/>
            </a:pPr>
            <a:endParaRPr lang="en-CA" dirty="0"/>
          </a:p>
          <a:p>
            <a:pPr>
              <a:buFont typeface="Arial" charset="0"/>
              <a:buChar char="•"/>
              <a:defRPr/>
            </a:pPr>
            <a:r>
              <a:rPr lang="en-GB" dirty="0"/>
              <a:t>What other options are available to the evaluators to gain access to the affected population?</a:t>
            </a:r>
          </a:p>
          <a:p>
            <a:pPr>
              <a:buFont typeface="Arial" charset="0"/>
              <a:buChar char="•"/>
              <a:defRPr/>
            </a:pPr>
            <a:endParaRPr lang="en-CA" dirty="0"/>
          </a:p>
          <a:p>
            <a:pPr>
              <a:buFont typeface="Arial" charset="0"/>
              <a:buChar char="•"/>
              <a:defRPr/>
            </a:pPr>
            <a:r>
              <a:rPr lang="en-GB" dirty="0"/>
              <a:t>How will this affect the credibility of the evaluation?</a:t>
            </a:r>
          </a:p>
          <a:p>
            <a:pPr>
              <a:buFont typeface="Arial" charset="0"/>
              <a:buChar char="•"/>
              <a:defRPr/>
            </a:pPr>
            <a:endParaRPr lang="en-CA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27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8600155C-0E60-B544-9239-322C746B6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56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Different methods of consultation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6F8FBC-3975-114F-9299-39C94B969A26}"/>
              </a:ext>
            </a:extLst>
          </p:cNvPr>
          <p:cNvSpPr/>
          <p:nvPr/>
        </p:nvSpPr>
        <p:spPr>
          <a:xfrm>
            <a:off x="1774825" y="-95647"/>
            <a:ext cx="8642350" cy="144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C5CA092-781F-C743-A791-D1A2235E7D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688297"/>
              </p:ext>
            </p:extLst>
          </p:nvPr>
        </p:nvGraphicFramePr>
        <p:xfrm>
          <a:off x="0" y="918213"/>
          <a:ext cx="12052093" cy="5975623"/>
        </p:xfrm>
        <a:graphic>
          <a:graphicData uri="http://schemas.openxmlformats.org/drawingml/2006/table">
            <a:tbl>
              <a:tblPr/>
              <a:tblGrid>
                <a:gridCol w="2882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6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3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2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Method</a:t>
                      </a:r>
                    </a:p>
                  </a:txBody>
                  <a:tcPr marT="45718" marB="45718" anchor="ctr" horzOverflow="overflow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Pros</a:t>
                      </a:r>
                    </a:p>
                  </a:txBody>
                  <a:tcPr marT="45718" marB="45718" anchor="ctr" horzOverflow="overflow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Cons</a:t>
                      </a:r>
                    </a:p>
                  </a:txBody>
                  <a:tcPr marT="45718" marB="45718" anchor="ctr" horzOverflow="overflow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8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Focus groups &amp; group interviews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Good for consulting a particular group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Good for open-ended discussion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Controlling the size &amp; composition of the group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Requires skilled facilitation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5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Community meetings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Uses existing structures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Can involve large numbers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May be dominated by certain individuals or groups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Disaggregation of responses difficult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8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Individual &amp; household interviews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Easier to ask sensitive issues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Can be more in-depth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Can be illustrative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More time-consuming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Cannot make generalisations from a small sample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08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Semi-structured key informant interviews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May provide a good overview, &amp; insights that can be followed up in group or individual interviews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Need to be aware of </a:t>
                      </a:r>
                      <a:r>
                        <a:rPr kumimoji="0" lang="en-GB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GB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gate-keepers</a:t>
                      </a:r>
                      <a:r>
                        <a:rPr kumimoji="0" lang="en-GB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GB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and potential bias of key informants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432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Formal surveys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Provide comparable data-sets &amp; may be easier to generalise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Quantitative data convincing to decision-makers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Lucida Sans Unico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Time-consuming &amp; expensive if resources are limited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May not be feasible in conflict environments</a:t>
                      </a: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: Rounded Corners 26">
            <a:extLst>
              <a:ext uri="{FF2B5EF4-FFF2-40B4-BE49-F238E27FC236}">
                <a16:creationId xmlns:a16="http://schemas.microsoft.com/office/drawing/2014/main" id="{CB1CA210-E899-F64F-A517-30037F05FA4A}"/>
              </a:ext>
            </a:extLst>
          </p:cNvPr>
          <p:cNvSpPr/>
          <p:nvPr/>
        </p:nvSpPr>
        <p:spPr>
          <a:xfrm>
            <a:off x="10002083" y="-40755"/>
            <a:ext cx="1835150" cy="9525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715963">
              <a:defRPr/>
            </a:pPr>
            <a:r>
              <a:rPr lang="en-IE" sz="2000" dirty="0"/>
              <a:t>Section13.3</a:t>
            </a:r>
          </a:p>
        </p:txBody>
      </p:sp>
      <p:pic>
        <p:nvPicPr>
          <p:cNvPr id="17444" name="Picture 7">
            <a:extLst>
              <a:ext uri="{FF2B5EF4-FFF2-40B4-BE49-F238E27FC236}">
                <a16:creationId xmlns:a16="http://schemas.microsoft.com/office/drawing/2014/main" id="{28D78E28-3A97-504D-AA2A-20AE92F938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1472" y="0"/>
            <a:ext cx="7048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07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AB0D2EA4-C4B5-1148-B834-CC40B4D4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GB" altLang="en-US" b="1" dirty="0">
                <a:ea typeface="ＭＳ Ｐゴシック" panose="020B0600070205080204" pitchFamily="34" charset="-128"/>
              </a:rPr>
              <a:t>Common challenges in consulting the affected population in ‘hard to reach’ areas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0C1144DB-60B6-4D48-B065-6EA26C038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586" y="1700213"/>
            <a:ext cx="9933214" cy="44259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altLang="en-US" u="sng" dirty="0">
              <a:highlight>
                <a:srgbClr val="FFFF00"/>
              </a:highlight>
              <a:ea typeface="ＭＳ Ｐゴシック" panose="020B0600070205080204" pitchFamily="34" charset="-128"/>
            </a:endParaRPr>
          </a:p>
          <a:p>
            <a:pPr marL="0" indent="0"/>
            <a:r>
              <a:rPr lang="en-GB" altLang="en-US" dirty="0">
                <a:ea typeface="ＭＳ Ｐゴシック" panose="020B0600070205080204" pitchFamily="34" charset="-128"/>
              </a:rPr>
              <a:t> Insecurity and therefore lack of access</a:t>
            </a:r>
          </a:p>
          <a:p>
            <a:pPr marL="0" indent="0">
              <a:buNone/>
            </a:pPr>
            <a:endParaRPr lang="en-GB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GB" altLang="en-US" dirty="0">
                <a:ea typeface="ＭＳ Ｐゴシック" panose="020B0600070205080204" pitchFamily="34" charset="-128"/>
              </a:rPr>
              <a:t>But also:</a:t>
            </a:r>
          </a:p>
          <a:p>
            <a:pPr marL="0" indent="0"/>
            <a:r>
              <a:rPr lang="en-GB" altLang="en-US" dirty="0">
                <a:ea typeface="ＭＳ Ｐゴシック" panose="020B0600070205080204" pitchFamily="34" charset="-128"/>
              </a:rPr>
              <a:t> Lack of baseline data, so high dependence </a:t>
            </a:r>
          </a:p>
          <a:p>
            <a:pPr marL="0" indent="0">
              <a:buNone/>
            </a:pPr>
            <a:r>
              <a:rPr lang="en-GB" altLang="en-US" dirty="0">
                <a:ea typeface="ＭＳ Ｐゴシック" panose="020B0600070205080204" pitchFamily="34" charset="-128"/>
              </a:rPr>
              <a:t>   on recall</a:t>
            </a:r>
          </a:p>
          <a:p>
            <a:pPr marL="0" indent="0">
              <a:buNone/>
            </a:pPr>
            <a:endParaRPr lang="en-GB" altLang="en-US" dirty="0">
              <a:ea typeface="ＭＳ Ｐゴシック" panose="020B0600070205080204" pitchFamily="34" charset="-128"/>
            </a:endParaRPr>
          </a:p>
          <a:p>
            <a:pPr marL="0" indent="0"/>
            <a:r>
              <a:rPr lang="en-GB" altLang="en-US" dirty="0">
                <a:ea typeface="ＭＳ Ｐゴシック" panose="020B0600070205080204" pitchFamily="34" charset="-128"/>
              </a:rPr>
              <a:t> Suspicion: gaining trust of the affected population</a:t>
            </a:r>
          </a:p>
          <a:p>
            <a:pPr marL="0" indent="0"/>
            <a:endParaRPr lang="en-GB" altLang="en-US" dirty="0">
              <a:ea typeface="ＭＳ Ｐゴシック" panose="020B0600070205080204" pitchFamily="34" charset="-128"/>
            </a:endParaRPr>
          </a:p>
          <a:p>
            <a:pPr marL="0" indent="0"/>
            <a:r>
              <a:rPr lang="en-GB" altLang="en-US" dirty="0">
                <a:ea typeface="ＭＳ Ｐゴシック" panose="020B0600070205080204" pitchFamily="34" charset="-128"/>
              </a:rPr>
              <a:t> Protection issues associated with data collection</a:t>
            </a:r>
          </a:p>
          <a:p>
            <a:pPr marL="0" indent="0">
              <a:buNone/>
            </a:pPr>
            <a:endParaRPr lang="en-GB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GB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GB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2BDBBD-D7FF-2D46-B5CC-BDC7770C67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0170" y="3157312"/>
            <a:ext cx="4831830" cy="37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57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55B434DB-A282-7B4B-9BC6-0C9F00070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>
                <a:ea typeface="ＭＳ Ｐゴシック" panose="020B0600070205080204" pitchFamily="34" charset="-128"/>
              </a:rPr>
              <a:t>Example 1: Evaluation of FAO </a:t>
            </a:r>
            <a:r>
              <a:rPr lang="en-US" altLang="en-US" sz="4000" b="1" dirty="0" err="1">
                <a:ea typeface="ＭＳ Ｐゴシック" panose="020B0600070205080204" pitchFamily="34" charset="-128"/>
              </a:rPr>
              <a:t>programme</a:t>
            </a:r>
            <a:r>
              <a:rPr lang="en-US" altLang="en-US" sz="4000" b="1" dirty="0">
                <a:ea typeface="ＭＳ Ｐゴシック" panose="020B0600070205080204" pitchFamily="34" charset="-128"/>
              </a:rPr>
              <a:t>, Somalia 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24B6FD31-E157-EE46-B8FB-0463EA78E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u="sng" dirty="0">
                <a:ea typeface="ＭＳ Ｐゴシック" panose="020B0600070205080204" pitchFamily="34" charset="-128"/>
              </a:rPr>
              <a:t>Methods used to deal with constrained access</a:t>
            </a:r>
          </a:p>
          <a:p>
            <a:pPr marL="0" indent="0"/>
            <a:r>
              <a:rPr lang="en-US" altLang="en-US" dirty="0">
                <a:ea typeface="ＭＳ Ｐゴシック" panose="020B0600070205080204" pitchFamily="34" charset="-128"/>
              </a:rPr>
              <a:t> Interviewing local key informants in a safe environment (NB inevitable bias)</a:t>
            </a:r>
          </a:p>
          <a:p>
            <a:pPr marL="0" indent="0"/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/>
            <a:r>
              <a:rPr lang="en-US" altLang="en-US" dirty="0">
                <a:ea typeface="ＭＳ Ｐゴシック" panose="020B0600070205080204" pitchFamily="34" charset="-128"/>
              </a:rPr>
              <a:t> Phone interviews (again, beware of bias)</a:t>
            </a:r>
          </a:p>
          <a:p>
            <a:pPr marL="0" indent="0"/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/>
            <a:r>
              <a:rPr lang="en-US" altLang="en-US" dirty="0">
                <a:ea typeface="ＭＳ Ｐゴシック" panose="020B0600070205080204" pitchFamily="34" charset="-128"/>
              </a:rPr>
              <a:t> Fieldwork in a ‘semi-accessible’ location, 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using a range of qualitative methods, including PRA</a:t>
            </a:r>
          </a:p>
          <a:p>
            <a:pPr marL="0" indent="0"/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6" name="mobile phone.jpeg">
            <a:extLst>
              <a:ext uri="{FF2B5EF4-FFF2-40B4-BE49-F238E27FC236}">
                <a16:creationId xmlns:a16="http://schemas.microsoft.com/office/drawing/2014/main" id="{7DA14DF8-B5D7-5C42-BD86-CD539B971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1416" y="3429000"/>
            <a:ext cx="3780584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008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8B71972A-605D-5F4E-8C88-C13A4DB81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b="1" dirty="0">
                <a:ea typeface="ＭＳ Ｐゴシック" panose="020B0600070205080204" pitchFamily="34" charset="-128"/>
              </a:rPr>
              <a:t>Examples of PRA methods</a:t>
            </a:r>
          </a:p>
        </p:txBody>
      </p:sp>
      <p:graphicFrame>
        <p:nvGraphicFramePr>
          <p:cNvPr id="150531" name="Group 3">
            <a:extLst>
              <a:ext uri="{FF2B5EF4-FFF2-40B4-BE49-F238E27FC236}">
                <a16:creationId xmlns:a16="http://schemas.microsoft.com/office/drawing/2014/main" id="{09E67920-9CB8-0843-8ABA-6085BD2A17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357314"/>
          <a:ext cx="8229600" cy="4768853"/>
        </p:xfrm>
        <a:graphic>
          <a:graphicData uri="http://schemas.openxmlformats.org/drawingml/2006/table">
            <a:tbl>
              <a:tblPr/>
              <a:tblGrid>
                <a:gridCol w="2027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1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charset="0"/>
                          <a:ea typeface="ＭＳ Ｐゴシック" charset="0"/>
                        </a:rPr>
                        <a:t>Technique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charset="0"/>
                          <a:ea typeface="ＭＳ Ｐゴシック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charset="0"/>
                          <a:ea typeface="ＭＳ Ｐゴシック" charset="0"/>
                        </a:rPr>
                        <a:t>Potential 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charset="0"/>
                          <a:ea typeface="ＭＳ Ｐゴシック" charset="0"/>
                        </a:rPr>
                        <a:t>Calendar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charset="0"/>
                          <a:ea typeface="ＭＳ Ｐゴシック" charset="0"/>
                        </a:rPr>
                        <a:t>Diagram that shows changes over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charset="0"/>
                          <a:ea typeface="ＭＳ Ｐゴシック" charset="0"/>
                        </a:rPr>
                        <a:t>Seasonal calendar could show periods of greatest food insecurity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charset="0"/>
                          <a:ea typeface="ＭＳ Ｐゴシック" charset="0"/>
                        </a:rPr>
                        <a:t>Timeline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charset="0"/>
                          <a:ea typeface="ＭＳ Ｐゴシック" charset="0"/>
                        </a:rPr>
                        <a:t>Timeline of events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charset="0"/>
                          <a:ea typeface="ＭＳ Ｐゴシック" charset="0"/>
                        </a:rPr>
                        <a:t>2 timelines: of the crisis, and of humanitarian assistance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charset="0"/>
                          <a:ea typeface="ＭＳ Ｐゴシック" charset="0"/>
                        </a:rPr>
                        <a:t>Proportional Piling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charset="0"/>
                          <a:ea typeface="ＭＳ Ｐゴシック" charset="0"/>
                        </a:rPr>
                        <a:t>100 beans or stones, divided up proportionately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charset="0"/>
                          <a:ea typeface="ＭＳ Ｐゴシック" charset="0"/>
                        </a:rPr>
                        <a:t>Relative significance of sources of livelihood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charset="0"/>
                          <a:ea typeface="ＭＳ Ｐゴシック" charset="0"/>
                        </a:rPr>
                        <a:t>Ranking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charset="0"/>
                          <a:ea typeface="ＭＳ Ｐゴシック" charset="0"/>
                        </a:rPr>
                        <a:t>Ranking of different items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charset="0"/>
                          <a:ea typeface="ＭＳ Ｐゴシック" charset="0"/>
                        </a:rPr>
                        <a:t>To compare how a group valued different types of humanitarian assistance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charset="0"/>
                          <a:ea typeface="ＭＳ Ｐゴシック" charset="0"/>
                        </a:rPr>
                        <a:t>Transect walk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charset="0"/>
                          <a:ea typeface="ＭＳ Ｐゴシック" charset="0"/>
                        </a:rPr>
                        <a:t>Walk through a village with key informants/ small group and ask about what is observed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charset="0"/>
                          <a:ea typeface="ＭＳ Ｐゴシック" charset="0"/>
                        </a:rPr>
                        <a:t>Differential impact of a natural disater on different areas/ groups of people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charset="0"/>
                          <a:ea typeface="ＭＳ Ｐゴシック" charset="0"/>
                        </a:rPr>
                        <a:t>Venn diagrams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charset="0"/>
                          <a:ea typeface="ＭＳ Ｐゴシック" charset="0"/>
                        </a:rPr>
                        <a:t>Circles representing different categories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charset="0"/>
                          <a:ea typeface="ＭＳ Ｐゴシック" charset="0"/>
                        </a:rPr>
                        <a:t>To show institutions and their relative significance in response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: Rounded Corners 26">
            <a:extLst>
              <a:ext uri="{FF2B5EF4-FFF2-40B4-BE49-F238E27FC236}">
                <a16:creationId xmlns:a16="http://schemas.microsoft.com/office/drawing/2014/main" id="{34974BCD-A08E-3542-9E58-DD6E7AFBA963}"/>
              </a:ext>
            </a:extLst>
          </p:cNvPr>
          <p:cNvSpPr/>
          <p:nvPr/>
        </p:nvSpPr>
        <p:spPr>
          <a:xfrm>
            <a:off x="10210800" y="94456"/>
            <a:ext cx="1835150" cy="954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715963">
              <a:defRPr/>
            </a:pPr>
            <a:r>
              <a:rPr lang="en-IE" sz="2000" dirty="0"/>
              <a:t>Section14.4</a:t>
            </a:r>
          </a:p>
        </p:txBody>
      </p:sp>
      <p:pic>
        <p:nvPicPr>
          <p:cNvPr id="20517" name="Picture 5">
            <a:extLst>
              <a:ext uri="{FF2B5EF4-FFF2-40B4-BE49-F238E27FC236}">
                <a16:creationId xmlns:a16="http://schemas.microsoft.com/office/drawing/2014/main" id="{2B72E4A6-F8F6-E743-B523-36A5E24976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0800" y="156290"/>
            <a:ext cx="7048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169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D9FE5460-7458-D24D-B7EB-6792284056C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b="1" dirty="0">
                <a:ea typeface="ＭＳ Ｐゴシック" panose="020B0600070205080204" pitchFamily="34" charset="-128"/>
              </a:rPr>
              <a:t>Somalia evaluation: 4 weeks fieldwork on impact of Cash-For-Work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708AA5D3-61A5-D24D-A6E6-3BB4DDDA960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GB" sz="2000" dirty="0">
                <a:latin typeface="Lucida Sans Unicode" charset="0"/>
              </a:rPr>
              <a:t>1 international team leader and 4 local researchers: team leader had no access to villages but local researchers did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GB" sz="2000" dirty="0">
              <a:latin typeface="Lucida Sans Unicode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GB" sz="2000" dirty="0">
                <a:latin typeface="Lucida Sans Unicode" charset="0"/>
              </a:rPr>
              <a:t> Investment in training (4 days)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GB" sz="2000" dirty="0">
                <a:latin typeface="Lucida Sans Unicode" charset="0"/>
              </a:rPr>
              <a:t> Qualitative participatory methods, using PRA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GB" sz="2000" dirty="0">
                <a:latin typeface="Lucida Sans Unicode" charset="0"/>
              </a:rPr>
              <a:t> Snowball technique: information collected iteratively over 1 month period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GB" sz="2000" dirty="0">
                <a:latin typeface="Lucida Sans Unicode" charset="0"/>
              </a:rPr>
              <a:t> Flexibility and adaptation were key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GB" sz="2000" dirty="0">
                <a:latin typeface="Lucida Sans Unicode" charset="0"/>
              </a:rPr>
              <a:t> Triangulation: photographic and audio recordings, phone surveys </a:t>
            </a:r>
            <a:r>
              <a:rPr lang="en-GB" sz="2000" dirty="0" err="1">
                <a:latin typeface="Lucida Sans Unicode" charset="0"/>
              </a:rPr>
              <a:t>etc</a:t>
            </a:r>
            <a:endParaRPr lang="en-GB" sz="2000" dirty="0">
              <a:latin typeface="Lucida Sans Unicode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endParaRPr lang="en-GB" sz="2000" dirty="0">
              <a:latin typeface="Lucida Sans Unicode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GB" sz="2000" dirty="0">
                <a:latin typeface="Lucida Sans Unicode" charset="0"/>
              </a:rPr>
              <a:t> 3 PRA tools: social and resource mapping, well-being and targeting analysis, income expenditure and coping matrix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GB" sz="2000" dirty="0">
                <a:latin typeface="Lucida Sans Unicode" charset="0"/>
              </a:rPr>
              <a:t> Also semi-structured interviews and ranking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endParaRPr lang="en-GB" sz="2000" dirty="0">
              <a:latin typeface="Lucida Sans Unicode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endParaRPr lang="en-GB" sz="2000" dirty="0">
              <a:latin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01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1607</Words>
  <Application>Microsoft Macintosh PowerPoint</Application>
  <PresentationFormat>Widescreen</PresentationFormat>
  <Paragraphs>248</Paragraphs>
  <Slides>22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Lucida Sans Unicode</vt:lpstr>
      <vt:lpstr>Office Theme</vt:lpstr>
      <vt:lpstr>Chart</vt:lpstr>
      <vt:lpstr>Evaluation methods for consulting affected populations in ‘hard to reach’ areas: learning by doing</vt:lpstr>
      <vt:lpstr>Outline</vt:lpstr>
      <vt:lpstr>Role of an evaluability assessment – when constrained access is foreseen </vt:lpstr>
      <vt:lpstr>Evaluability assessment: key questions to ask</vt:lpstr>
      <vt:lpstr>Different methods of consultation</vt:lpstr>
      <vt:lpstr>Common challenges in consulting the affected population in ‘hard to reach’ areas</vt:lpstr>
      <vt:lpstr>Example 1: Evaluation of FAO programme, Somalia </vt:lpstr>
      <vt:lpstr>Examples of PRA methods</vt:lpstr>
      <vt:lpstr>Somalia evaluation: 4 weeks fieldwork on impact of Cash-For-Work</vt:lpstr>
      <vt:lpstr>PowerPoint Presentation</vt:lpstr>
      <vt:lpstr>PowerPoint Presentation</vt:lpstr>
      <vt:lpstr>Example 2: South Sudan Participatory Impact Assessment of FAO’s distribution of emergency livelihood kits in South Sudan </vt:lpstr>
      <vt:lpstr>Example 2: South Sudan contd.</vt:lpstr>
      <vt:lpstr>Example 3: Darfur assessment of impact of food aid on livelihoods</vt:lpstr>
      <vt:lpstr>Example 3: Darfur contd.</vt:lpstr>
      <vt:lpstr>PowerPoint Presentation</vt:lpstr>
      <vt:lpstr>PowerPoint Presentation</vt:lpstr>
      <vt:lpstr>Examples of data collected and analysed using PRA(proportional piling) in group interviews</vt:lpstr>
      <vt:lpstr>An overview of ways of consulting the affected population in hard-to-reach areas</vt:lpstr>
      <vt:lpstr>Advantages of qualitative methods</vt:lpstr>
      <vt:lpstr> Consulting affected people in ‘hard-to reach areas’: learning by doing </vt:lpstr>
      <vt:lpstr>Learning by doing contd.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Qualitative methods in ‘hard to reach’ areas</dc:title>
  <dc:creator>Margie Buchanan-Smith</dc:creator>
  <cp:lastModifiedBy>Margie Buchanan-Smith</cp:lastModifiedBy>
  <cp:revision>54</cp:revision>
  <dcterms:created xsi:type="dcterms:W3CDTF">2019-04-09T14:07:19Z</dcterms:created>
  <dcterms:modified xsi:type="dcterms:W3CDTF">2019-04-10T21:23:52Z</dcterms:modified>
</cp:coreProperties>
</file>