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80" r:id="rId7"/>
    <p:sldId id="298"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063"/>
  </p:normalViewPr>
  <p:slideViewPr>
    <p:cSldViewPr snapToGrid="0" snapToObjects="1">
      <p:cViewPr varScale="1">
        <p:scale>
          <a:sx n="117" d="100"/>
          <a:sy n="117" d="100"/>
        </p:scale>
        <p:origin x="360" y="4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C9AE2-7E3C-534F-B368-F40492EA3939}" type="datetimeFigureOut">
              <a:rPr lang="fr-FR" smtClean="0"/>
              <a:t>10/04/2019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FE9D1-2B30-4249-8428-BD379C2F0B21}" type="slidenum">
              <a:rPr lang="fr-FR" smtClean="0"/>
              <a:t>‹N°›</a:t>
            </a:fld>
            <a:endParaRPr lang="fr-FR"/>
          </a:p>
        </p:txBody>
      </p:sp>
    </p:spTree>
    <p:extLst>
      <p:ext uri="{BB962C8B-B14F-4D97-AF65-F5344CB8AC3E}">
        <p14:creationId xmlns:p14="http://schemas.microsoft.com/office/powerpoint/2010/main" val="93643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646AA-EABA-194A-85A8-DEC56C0820E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D20FB66-E370-3547-B974-1E7D22BD0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3F07E0B-49CD-004F-9097-7D7D9FB16767}"/>
              </a:ext>
            </a:extLst>
          </p:cNvPr>
          <p:cNvSpPr>
            <a:spLocks noGrp="1"/>
          </p:cNvSpPr>
          <p:nvPr>
            <p:ph type="dt" sz="half" idx="10"/>
          </p:nvPr>
        </p:nvSpPr>
        <p:spPr/>
        <p:txBody>
          <a:bodyPr/>
          <a:lstStyle/>
          <a:p>
            <a:fld id="{F1547D71-FFD0-7043-879F-4E6A653F04F2}" type="datetime1">
              <a:rPr lang="fr-FR" smtClean="0"/>
              <a:t>10/04/2019</a:t>
            </a:fld>
            <a:endParaRPr lang="fr-FR"/>
          </a:p>
        </p:txBody>
      </p:sp>
      <p:sp>
        <p:nvSpPr>
          <p:cNvPr id="5" name="Espace réservé du pied de page 4">
            <a:extLst>
              <a:ext uri="{FF2B5EF4-FFF2-40B4-BE49-F238E27FC236}">
                <a16:creationId xmlns:a16="http://schemas.microsoft.com/office/drawing/2014/main" id="{324A9BD2-597D-F142-9294-A05DCDD7FA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461983-B4CD-8047-BC66-7901E11DE768}"/>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126576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28F72-440B-D041-B26F-BBD6AF420DB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EB000D5-0CCD-2A40-A668-6D77A7B83F79}"/>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85C0D18-D574-B24B-88C9-9EF623AE3FAE}"/>
              </a:ext>
            </a:extLst>
          </p:cNvPr>
          <p:cNvSpPr>
            <a:spLocks noGrp="1"/>
          </p:cNvSpPr>
          <p:nvPr>
            <p:ph type="dt" sz="half" idx="10"/>
          </p:nvPr>
        </p:nvSpPr>
        <p:spPr/>
        <p:txBody>
          <a:bodyPr/>
          <a:lstStyle/>
          <a:p>
            <a:fld id="{69FB5422-37AB-9049-BC79-9D11F7A6D27A}" type="datetime1">
              <a:rPr lang="fr-FR" smtClean="0"/>
              <a:t>10/04/2019</a:t>
            </a:fld>
            <a:endParaRPr lang="fr-FR"/>
          </a:p>
        </p:txBody>
      </p:sp>
      <p:sp>
        <p:nvSpPr>
          <p:cNvPr id="5" name="Espace réservé du pied de page 4">
            <a:extLst>
              <a:ext uri="{FF2B5EF4-FFF2-40B4-BE49-F238E27FC236}">
                <a16:creationId xmlns:a16="http://schemas.microsoft.com/office/drawing/2014/main" id="{19AB3388-A91C-2240-96B2-6EFCB0D5B2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FD8914-9B21-D244-8430-52F8B17A7437}"/>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123710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5BE611-8C21-C94E-8E8B-23EA22753FC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B809C91-8323-544E-A725-E5BA24C8ED73}"/>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B582FBB-8FBA-2F40-89DD-A95680A05DE8}"/>
              </a:ext>
            </a:extLst>
          </p:cNvPr>
          <p:cNvSpPr>
            <a:spLocks noGrp="1"/>
          </p:cNvSpPr>
          <p:nvPr>
            <p:ph type="dt" sz="half" idx="10"/>
          </p:nvPr>
        </p:nvSpPr>
        <p:spPr/>
        <p:txBody>
          <a:bodyPr/>
          <a:lstStyle/>
          <a:p>
            <a:fld id="{558690E3-1724-B44A-8381-363AC85F38AB}" type="datetime1">
              <a:rPr lang="fr-FR" smtClean="0"/>
              <a:t>10/04/2019</a:t>
            </a:fld>
            <a:endParaRPr lang="fr-FR"/>
          </a:p>
        </p:txBody>
      </p:sp>
      <p:sp>
        <p:nvSpPr>
          <p:cNvPr id="5" name="Espace réservé du pied de page 4">
            <a:extLst>
              <a:ext uri="{FF2B5EF4-FFF2-40B4-BE49-F238E27FC236}">
                <a16:creationId xmlns:a16="http://schemas.microsoft.com/office/drawing/2014/main" id="{472B6E24-B7A9-6346-B9BB-8B6558B96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5411C8-90E1-4C49-8910-18384FFD32AC}"/>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321741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219846-AD7E-CB41-8447-F762956D214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DB2D98-2754-194C-A1EE-56F61BCEF57C}"/>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1F30B97-089C-DF45-9E65-4DD57C127A82}"/>
              </a:ext>
            </a:extLst>
          </p:cNvPr>
          <p:cNvSpPr>
            <a:spLocks noGrp="1"/>
          </p:cNvSpPr>
          <p:nvPr>
            <p:ph type="dt" sz="half" idx="10"/>
          </p:nvPr>
        </p:nvSpPr>
        <p:spPr/>
        <p:txBody>
          <a:bodyPr/>
          <a:lstStyle/>
          <a:p>
            <a:fld id="{A3D965B0-9B75-AF48-BFA2-F705021581AB}" type="datetime1">
              <a:rPr lang="fr-FR" smtClean="0"/>
              <a:t>10/04/2019</a:t>
            </a:fld>
            <a:endParaRPr lang="fr-FR"/>
          </a:p>
        </p:txBody>
      </p:sp>
      <p:sp>
        <p:nvSpPr>
          <p:cNvPr id="5" name="Espace réservé du pied de page 4">
            <a:extLst>
              <a:ext uri="{FF2B5EF4-FFF2-40B4-BE49-F238E27FC236}">
                <a16:creationId xmlns:a16="http://schemas.microsoft.com/office/drawing/2014/main" id="{1BBE66BB-C4DB-3042-A483-A624B30BBF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0A5599-5C4C-914E-979E-2A9CE984A9DB}"/>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419843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CDD765-5911-874A-BD0C-D456ABE41A7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685001A-437D-4742-88C1-68F4E6E5EC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FA7E462-294C-9042-A7C1-B10FA3BB3988}"/>
              </a:ext>
            </a:extLst>
          </p:cNvPr>
          <p:cNvSpPr>
            <a:spLocks noGrp="1"/>
          </p:cNvSpPr>
          <p:nvPr>
            <p:ph type="dt" sz="half" idx="10"/>
          </p:nvPr>
        </p:nvSpPr>
        <p:spPr/>
        <p:txBody>
          <a:bodyPr/>
          <a:lstStyle/>
          <a:p>
            <a:fld id="{BD18B578-5C93-5D40-833B-CFA78FF26802}" type="datetime1">
              <a:rPr lang="fr-FR" smtClean="0"/>
              <a:t>10/04/2019</a:t>
            </a:fld>
            <a:endParaRPr lang="fr-FR"/>
          </a:p>
        </p:txBody>
      </p:sp>
      <p:sp>
        <p:nvSpPr>
          <p:cNvPr id="5" name="Espace réservé du pied de page 4">
            <a:extLst>
              <a:ext uri="{FF2B5EF4-FFF2-40B4-BE49-F238E27FC236}">
                <a16:creationId xmlns:a16="http://schemas.microsoft.com/office/drawing/2014/main" id="{F38665B4-6617-DB42-95A1-513344CA15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D10A3C-284E-0C4A-8C6E-8A5C116550F8}"/>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272172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F15EBC-F7B4-3F49-B84D-87A111C0EC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3DC65E-CF28-054C-85B6-786FC6644A08}"/>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1EBBCC21-1D79-5841-A4A7-C7813ECFCA97}"/>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6683579-7D2E-7B42-BC05-7D4786E6DC88}"/>
              </a:ext>
            </a:extLst>
          </p:cNvPr>
          <p:cNvSpPr>
            <a:spLocks noGrp="1"/>
          </p:cNvSpPr>
          <p:nvPr>
            <p:ph type="dt" sz="half" idx="10"/>
          </p:nvPr>
        </p:nvSpPr>
        <p:spPr/>
        <p:txBody>
          <a:bodyPr/>
          <a:lstStyle/>
          <a:p>
            <a:fld id="{2CE24FAF-999D-8842-9CEE-5A88AD285624}" type="datetime1">
              <a:rPr lang="fr-FR" smtClean="0"/>
              <a:t>10/04/2019</a:t>
            </a:fld>
            <a:endParaRPr lang="fr-FR"/>
          </a:p>
        </p:txBody>
      </p:sp>
      <p:sp>
        <p:nvSpPr>
          <p:cNvPr id="6" name="Espace réservé du pied de page 5">
            <a:extLst>
              <a:ext uri="{FF2B5EF4-FFF2-40B4-BE49-F238E27FC236}">
                <a16:creationId xmlns:a16="http://schemas.microsoft.com/office/drawing/2014/main" id="{E5801BD6-3450-1049-9C2C-3B62713FC3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8DADC8-0105-954F-83F4-D897A22A6E01}"/>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258936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4756E0-2A24-D141-B53A-147F7EF440C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6F6FDA-EFB4-0F4E-A573-65D8CD7132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B202CE07-0357-AC47-8736-82C874E04552}"/>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F1839C16-0CD5-914D-964B-EE53A9713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D11D1F5-BEEC-4441-AF60-C8F5087A2536}"/>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D7295602-0202-294F-B99B-53237701B845}"/>
              </a:ext>
            </a:extLst>
          </p:cNvPr>
          <p:cNvSpPr>
            <a:spLocks noGrp="1"/>
          </p:cNvSpPr>
          <p:nvPr>
            <p:ph type="dt" sz="half" idx="10"/>
          </p:nvPr>
        </p:nvSpPr>
        <p:spPr/>
        <p:txBody>
          <a:bodyPr/>
          <a:lstStyle/>
          <a:p>
            <a:fld id="{F3AA807A-A643-B94E-915D-ADB63D30309D}" type="datetime1">
              <a:rPr lang="fr-FR" smtClean="0"/>
              <a:t>10/04/2019</a:t>
            </a:fld>
            <a:endParaRPr lang="fr-FR"/>
          </a:p>
        </p:txBody>
      </p:sp>
      <p:sp>
        <p:nvSpPr>
          <p:cNvPr id="8" name="Espace réservé du pied de page 7">
            <a:extLst>
              <a:ext uri="{FF2B5EF4-FFF2-40B4-BE49-F238E27FC236}">
                <a16:creationId xmlns:a16="http://schemas.microsoft.com/office/drawing/2014/main" id="{EE7D76DA-C9BC-7B40-9673-41DB103C063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6DD4AFB-C167-EC4E-9C0D-829B7987E33E}"/>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262124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B8867-EDCA-C04A-AA57-539C4B07CB6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A16E3FC-78BB-004A-8615-A3A1DCB371B9}"/>
              </a:ext>
            </a:extLst>
          </p:cNvPr>
          <p:cNvSpPr>
            <a:spLocks noGrp="1"/>
          </p:cNvSpPr>
          <p:nvPr>
            <p:ph type="dt" sz="half" idx="10"/>
          </p:nvPr>
        </p:nvSpPr>
        <p:spPr/>
        <p:txBody>
          <a:bodyPr/>
          <a:lstStyle/>
          <a:p>
            <a:fld id="{4EE33EB4-D250-0145-AB68-34471CA7FBC5}" type="datetime1">
              <a:rPr lang="fr-FR" smtClean="0"/>
              <a:t>10/04/2019</a:t>
            </a:fld>
            <a:endParaRPr lang="fr-FR"/>
          </a:p>
        </p:txBody>
      </p:sp>
      <p:sp>
        <p:nvSpPr>
          <p:cNvPr id="4" name="Espace réservé du pied de page 3">
            <a:extLst>
              <a:ext uri="{FF2B5EF4-FFF2-40B4-BE49-F238E27FC236}">
                <a16:creationId xmlns:a16="http://schemas.microsoft.com/office/drawing/2014/main" id="{66C7B4FE-75F3-EC43-9286-9FDC21FC672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6680546-867A-AB48-BA61-A73CCD2A8B11}"/>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274809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65523BE-7342-8F4D-88D9-7732844A56F0}"/>
              </a:ext>
            </a:extLst>
          </p:cNvPr>
          <p:cNvSpPr>
            <a:spLocks noGrp="1"/>
          </p:cNvSpPr>
          <p:nvPr>
            <p:ph type="dt" sz="half" idx="10"/>
          </p:nvPr>
        </p:nvSpPr>
        <p:spPr/>
        <p:txBody>
          <a:bodyPr/>
          <a:lstStyle/>
          <a:p>
            <a:fld id="{4165CD2F-4581-AF49-9A76-BB3865AFFE00}" type="datetime1">
              <a:rPr lang="fr-FR" smtClean="0"/>
              <a:t>10/04/2019</a:t>
            </a:fld>
            <a:endParaRPr lang="fr-FR"/>
          </a:p>
        </p:txBody>
      </p:sp>
      <p:sp>
        <p:nvSpPr>
          <p:cNvPr id="3" name="Espace réservé du pied de page 2">
            <a:extLst>
              <a:ext uri="{FF2B5EF4-FFF2-40B4-BE49-F238E27FC236}">
                <a16:creationId xmlns:a16="http://schemas.microsoft.com/office/drawing/2014/main" id="{E1FA7F85-9833-0E46-9057-6C0E4B85FE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34E2EC2-88B0-1045-86EB-B9E38BCE38CE}"/>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48341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69B63-D874-F54C-9C1C-D3005A3C66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7CBA5B1-5FD2-9547-8314-7E2EC46F6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E85A7156-AD0A-6E41-ACD8-F01198552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B32F302B-2D6E-6142-B495-C4B04C0B6C9B}"/>
              </a:ext>
            </a:extLst>
          </p:cNvPr>
          <p:cNvSpPr>
            <a:spLocks noGrp="1"/>
          </p:cNvSpPr>
          <p:nvPr>
            <p:ph type="dt" sz="half" idx="10"/>
          </p:nvPr>
        </p:nvSpPr>
        <p:spPr/>
        <p:txBody>
          <a:bodyPr/>
          <a:lstStyle/>
          <a:p>
            <a:fld id="{F107E124-F4EE-3246-94F1-D2D9384E89FC}" type="datetime1">
              <a:rPr lang="fr-FR" smtClean="0"/>
              <a:t>10/04/2019</a:t>
            </a:fld>
            <a:endParaRPr lang="fr-FR"/>
          </a:p>
        </p:txBody>
      </p:sp>
      <p:sp>
        <p:nvSpPr>
          <p:cNvPr id="6" name="Espace réservé du pied de page 5">
            <a:extLst>
              <a:ext uri="{FF2B5EF4-FFF2-40B4-BE49-F238E27FC236}">
                <a16:creationId xmlns:a16="http://schemas.microsoft.com/office/drawing/2014/main" id="{C9E3A523-420B-5A40-B88E-8D1DA6524E9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CE5C27-4A82-AF42-A5A8-A817ABF378DF}"/>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139946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7FD602-1D6B-8F44-8240-585BF5AB58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633DA8-9E90-FA4E-866E-62541ABD59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D22D38F-7D79-0A43-842C-350A8E275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E973DC2-390B-154A-8619-B30DA9F01C1D}"/>
              </a:ext>
            </a:extLst>
          </p:cNvPr>
          <p:cNvSpPr>
            <a:spLocks noGrp="1"/>
          </p:cNvSpPr>
          <p:nvPr>
            <p:ph type="dt" sz="half" idx="10"/>
          </p:nvPr>
        </p:nvSpPr>
        <p:spPr/>
        <p:txBody>
          <a:bodyPr/>
          <a:lstStyle/>
          <a:p>
            <a:fld id="{1D511EC2-EBEE-4648-AACF-468BC2D545B4}" type="datetime1">
              <a:rPr lang="fr-FR" smtClean="0"/>
              <a:t>10/04/2019</a:t>
            </a:fld>
            <a:endParaRPr lang="fr-FR"/>
          </a:p>
        </p:txBody>
      </p:sp>
      <p:sp>
        <p:nvSpPr>
          <p:cNvPr id="6" name="Espace réservé du pied de page 5">
            <a:extLst>
              <a:ext uri="{FF2B5EF4-FFF2-40B4-BE49-F238E27FC236}">
                <a16:creationId xmlns:a16="http://schemas.microsoft.com/office/drawing/2014/main" id="{A4A92551-C888-EE45-A384-DC4AFC9E07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308F7F-1F87-5542-ADD9-62D332095E30}"/>
              </a:ext>
            </a:extLst>
          </p:cNvPr>
          <p:cNvSpPr>
            <a:spLocks noGrp="1"/>
          </p:cNvSpPr>
          <p:nvPr>
            <p:ph type="sldNum" sz="quarter" idx="12"/>
          </p:nvPr>
        </p:nvSpPr>
        <p:spPr/>
        <p:txBody>
          <a:bodyPr/>
          <a:lstStyle/>
          <a:p>
            <a:fld id="{D60562A8-9F53-014E-B321-5A8D27966E7A}" type="slidenum">
              <a:rPr lang="fr-FR" smtClean="0"/>
              <a:t>‹N°›</a:t>
            </a:fld>
            <a:endParaRPr lang="fr-FR"/>
          </a:p>
        </p:txBody>
      </p:sp>
    </p:spTree>
    <p:extLst>
      <p:ext uri="{BB962C8B-B14F-4D97-AF65-F5344CB8AC3E}">
        <p14:creationId xmlns:p14="http://schemas.microsoft.com/office/powerpoint/2010/main" val="106964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BBD5E08-FD06-6442-836C-87583A735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7635A3E-A946-7B4C-9C42-AC1474C3F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0B7BFCB-908D-B048-9A6D-3526BFCF2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9C5B7-0142-2F4C-8E23-6ABFD836A48F}" type="datetime1">
              <a:rPr lang="fr-FR" smtClean="0"/>
              <a:t>10/04/2019</a:t>
            </a:fld>
            <a:endParaRPr lang="fr-FR"/>
          </a:p>
        </p:txBody>
      </p:sp>
      <p:sp>
        <p:nvSpPr>
          <p:cNvPr id="5" name="Espace réservé du pied de page 4">
            <a:extLst>
              <a:ext uri="{FF2B5EF4-FFF2-40B4-BE49-F238E27FC236}">
                <a16:creationId xmlns:a16="http://schemas.microsoft.com/office/drawing/2014/main" id="{F5468A0F-61DC-4749-BC35-F6C4D5B95F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4A95DCA-F7F7-9B45-9CE6-F280E1967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562A8-9F53-014E-B321-5A8D27966E7A}" type="slidenum">
              <a:rPr lang="fr-FR" smtClean="0"/>
              <a:t>‹N°›</a:t>
            </a:fld>
            <a:endParaRPr lang="fr-FR"/>
          </a:p>
        </p:txBody>
      </p:sp>
    </p:spTree>
    <p:extLst>
      <p:ext uri="{BB962C8B-B14F-4D97-AF65-F5344CB8AC3E}">
        <p14:creationId xmlns:p14="http://schemas.microsoft.com/office/powerpoint/2010/main" val="392753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58FA3190-8FA9-4447-8AEC-B62779F1150E}"/>
              </a:ext>
            </a:extLst>
          </p:cNvPr>
          <p:cNvGrpSpPr/>
          <p:nvPr/>
        </p:nvGrpSpPr>
        <p:grpSpPr>
          <a:xfrm>
            <a:off x="0" y="-635000"/>
            <a:ext cx="12192001" cy="7493000"/>
            <a:chOff x="0" y="-635000"/>
            <a:chExt cx="12192001" cy="7493000"/>
          </a:xfrm>
        </p:grpSpPr>
        <p:pic>
          <p:nvPicPr>
            <p:cNvPr id="11" name="Image 10">
              <a:extLst>
                <a:ext uri="{FF2B5EF4-FFF2-40B4-BE49-F238E27FC236}">
                  <a16:creationId xmlns:a16="http://schemas.microsoft.com/office/drawing/2014/main" id="{1AB86F3E-4FEA-AD49-9764-ABB4B7281F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9260"/>
            <a:stretch/>
          </p:blipFill>
          <p:spPr>
            <a:xfrm>
              <a:off x="0" y="-635000"/>
              <a:ext cx="12192000" cy="7493000"/>
            </a:xfrm>
            <a:prstGeom prst="rect">
              <a:avLst/>
            </a:prstGeom>
          </p:spPr>
        </p:pic>
        <p:sp>
          <p:nvSpPr>
            <p:cNvPr id="15" name="ZoneTexte 14">
              <a:extLst>
                <a:ext uri="{FF2B5EF4-FFF2-40B4-BE49-F238E27FC236}">
                  <a16:creationId xmlns:a16="http://schemas.microsoft.com/office/drawing/2014/main" id="{964FE612-4674-2A46-9611-809924A4D6FB}"/>
                </a:ext>
              </a:extLst>
            </p:cNvPr>
            <p:cNvSpPr txBox="1"/>
            <p:nvPr/>
          </p:nvSpPr>
          <p:spPr>
            <a:xfrm rot="16200000">
              <a:off x="11626108" y="6292107"/>
              <a:ext cx="900953" cy="230832"/>
            </a:xfrm>
            <a:prstGeom prst="rect">
              <a:avLst/>
            </a:prstGeom>
            <a:noFill/>
          </p:spPr>
          <p:txBody>
            <a:bodyPr wrap="square" rtlCol="0">
              <a:spAutoFit/>
            </a:bodyPr>
            <a:lstStyle/>
            <a:p>
              <a:r>
                <a:rPr lang="fr-FR" sz="900" dirty="0">
                  <a:solidFill>
                    <a:schemeClr val="bg1"/>
                  </a:solidFill>
                  <a:latin typeface="Caecilia LT Std 55 Roman" pitchFamily="2" charset="0"/>
                </a:rPr>
                <a:t>© </a:t>
              </a:r>
              <a:r>
                <a:rPr lang="fr-FR" sz="900" dirty="0" err="1">
                  <a:solidFill>
                    <a:schemeClr val="bg1"/>
                  </a:solidFill>
                  <a:latin typeface="Caecilia LT Std 55 Roman" pitchFamily="2" charset="0"/>
                </a:rPr>
                <a:t>FrontView</a:t>
              </a:r>
              <a:endParaRPr lang="fr-FR" sz="900" dirty="0">
                <a:solidFill>
                  <a:schemeClr val="bg1"/>
                </a:solidFill>
                <a:latin typeface="Caecilia LT Std 55 Roman" pitchFamily="2" charset="0"/>
              </a:endParaRPr>
            </a:p>
          </p:txBody>
        </p:sp>
      </p:grpSp>
      <p:pic>
        <p:nvPicPr>
          <p:cNvPr id="9" name="Image 8">
            <a:extLst>
              <a:ext uri="{FF2B5EF4-FFF2-40B4-BE49-F238E27FC236}">
                <a16:creationId xmlns:a16="http://schemas.microsoft.com/office/drawing/2014/main" id="{46EC8685-4F72-3346-9CEF-7F6C1496ED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303" y="1030288"/>
            <a:ext cx="3175000" cy="723900"/>
          </a:xfrm>
          <a:prstGeom prst="rect">
            <a:avLst/>
          </a:prstGeom>
        </p:spPr>
      </p:pic>
      <p:sp>
        <p:nvSpPr>
          <p:cNvPr id="12" name="ZoneTexte 11">
            <a:extLst>
              <a:ext uri="{FF2B5EF4-FFF2-40B4-BE49-F238E27FC236}">
                <a16:creationId xmlns:a16="http://schemas.microsoft.com/office/drawing/2014/main" id="{0C28F79D-7CD5-8640-911C-92681B65C800}"/>
              </a:ext>
            </a:extLst>
          </p:cNvPr>
          <p:cNvSpPr txBox="1"/>
          <p:nvPr/>
        </p:nvSpPr>
        <p:spPr>
          <a:xfrm>
            <a:off x="829303" y="2649835"/>
            <a:ext cx="2407023" cy="461665"/>
          </a:xfrm>
          <a:prstGeom prst="rect">
            <a:avLst/>
          </a:prstGeom>
          <a:noFill/>
        </p:spPr>
        <p:txBody>
          <a:bodyPr wrap="square" rtlCol="0">
            <a:spAutoFit/>
          </a:bodyPr>
          <a:lstStyle/>
          <a:p>
            <a:r>
              <a:rPr lang="fr-FR" sz="2400" dirty="0">
                <a:solidFill>
                  <a:srgbClr val="FF0000"/>
                </a:solidFill>
                <a:latin typeface="VAG Rounded Std Light" panose="020F0502020204020204" pitchFamily="34" charset="0"/>
              </a:rPr>
              <a:t>HARD-TO-REACH</a:t>
            </a:r>
          </a:p>
        </p:txBody>
      </p:sp>
      <p:sp>
        <p:nvSpPr>
          <p:cNvPr id="13" name="ZoneTexte 12">
            <a:extLst>
              <a:ext uri="{FF2B5EF4-FFF2-40B4-BE49-F238E27FC236}">
                <a16:creationId xmlns:a16="http://schemas.microsoft.com/office/drawing/2014/main" id="{73A1F33A-7833-7B4D-8106-AD1253352724}"/>
              </a:ext>
            </a:extLst>
          </p:cNvPr>
          <p:cNvSpPr txBox="1"/>
          <p:nvPr/>
        </p:nvSpPr>
        <p:spPr>
          <a:xfrm>
            <a:off x="829303" y="1855281"/>
            <a:ext cx="1885643" cy="646331"/>
          </a:xfrm>
          <a:prstGeom prst="rect">
            <a:avLst/>
          </a:prstGeom>
          <a:noFill/>
        </p:spPr>
        <p:txBody>
          <a:bodyPr wrap="square" rtlCol="0">
            <a:spAutoFit/>
          </a:bodyPr>
          <a:lstStyle/>
          <a:p>
            <a:r>
              <a:rPr lang="fr-FR" dirty="0" err="1">
                <a:latin typeface="VAG Rounded Std Light" panose="020F0502020204020204" pitchFamily="34" charset="0"/>
              </a:rPr>
              <a:t>F.Dupaquier</a:t>
            </a:r>
            <a:endParaRPr lang="fr-FR" dirty="0">
              <a:latin typeface="VAG Rounded Std Light" panose="020F0502020204020204" pitchFamily="34" charset="0"/>
            </a:endParaRPr>
          </a:p>
          <a:p>
            <a:r>
              <a:rPr lang="fr-FR" dirty="0">
                <a:latin typeface="VAG Rounded Std Light" panose="020F0502020204020204" pitchFamily="34" charset="0"/>
              </a:rPr>
              <a:t>April 2019</a:t>
            </a:r>
          </a:p>
        </p:txBody>
      </p:sp>
      <p:sp>
        <p:nvSpPr>
          <p:cNvPr id="14" name="ZoneTexte 13">
            <a:extLst>
              <a:ext uri="{FF2B5EF4-FFF2-40B4-BE49-F238E27FC236}">
                <a16:creationId xmlns:a16="http://schemas.microsoft.com/office/drawing/2014/main" id="{3238AE94-10B9-AA4F-B489-CF85F9D047D2}"/>
              </a:ext>
            </a:extLst>
          </p:cNvPr>
          <p:cNvSpPr txBox="1"/>
          <p:nvPr/>
        </p:nvSpPr>
        <p:spPr>
          <a:xfrm>
            <a:off x="829303" y="3192629"/>
            <a:ext cx="4710885" cy="461665"/>
          </a:xfrm>
          <a:prstGeom prst="rect">
            <a:avLst/>
          </a:prstGeom>
          <a:noFill/>
        </p:spPr>
        <p:txBody>
          <a:bodyPr wrap="square" rtlCol="0">
            <a:spAutoFit/>
          </a:bodyPr>
          <a:lstStyle/>
          <a:p>
            <a:r>
              <a:rPr lang="en-GB" sz="2400" dirty="0">
                <a:latin typeface="VAG Rounded Std Light" panose="020F0502020204020204" pitchFamily="34" charset="0"/>
              </a:rPr>
              <a:t>Concept and evaluation preparation</a:t>
            </a:r>
          </a:p>
        </p:txBody>
      </p:sp>
      <p:sp>
        <p:nvSpPr>
          <p:cNvPr id="17" name="Espace réservé du numéro de diapositive 16">
            <a:extLst>
              <a:ext uri="{FF2B5EF4-FFF2-40B4-BE49-F238E27FC236}">
                <a16:creationId xmlns:a16="http://schemas.microsoft.com/office/drawing/2014/main" id="{7536E067-92E6-B144-AE51-151388ADC750}"/>
              </a:ext>
            </a:extLst>
          </p:cNvPr>
          <p:cNvSpPr>
            <a:spLocks noGrp="1"/>
          </p:cNvSpPr>
          <p:nvPr>
            <p:ph type="sldNum" sz="quarter" idx="12"/>
          </p:nvPr>
        </p:nvSpPr>
        <p:spPr/>
        <p:txBody>
          <a:bodyPr/>
          <a:lstStyle/>
          <a:p>
            <a:fld id="{D60562A8-9F53-014E-B321-5A8D27966E7A}" type="slidenum">
              <a:rPr lang="fr-FR" smtClean="0"/>
              <a:t>1</a:t>
            </a:fld>
            <a:endParaRPr lang="fr-FR"/>
          </a:p>
        </p:txBody>
      </p:sp>
    </p:spTree>
    <p:extLst>
      <p:ext uri="{BB962C8B-B14F-4D97-AF65-F5344CB8AC3E}">
        <p14:creationId xmlns:p14="http://schemas.microsoft.com/office/powerpoint/2010/main" val="27658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3B4897C-8AD4-B94B-8FEF-0BE7477A683E}"/>
              </a:ext>
            </a:extLst>
          </p:cNvPr>
          <p:cNvSpPr txBox="1"/>
          <p:nvPr/>
        </p:nvSpPr>
        <p:spPr>
          <a:xfrm>
            <a:off x="757518" y="564728"/>
            <a:ext cx="5059398" cy="369332"/>
          </a:xfrm>
          <a:prstGeom prst="rect">
            <a:avLst/>
          </a:prstGeom>
          <a:noFill/>
        </p:spPr>
        <p:txBody>
          <a:bodyPr wrap="none" rtlCol="0">
            <a:spAutoFit/>
          </a:bodyPr>
          <a:lstStyle/>
          <a:p>
            <a:r>
              <a:rPr lang="en-GB" b="1" dirty="0">
                <a:latin typeface="Caecilia LT Std 55 Roman" pitchFamily="2" charset="0"/>
              </a:rPr>
              <a:t>Security analysis: authorize and anticipate</a:t>
            </a:r>
          </a:p>
        </p:txBody>
      </p:sp>
      <p:sp>
        <p:nvSpPr>
          <p:cNvPr id="6" name="Rectangle 5">
            <a:extLst>
              <a:ext uri="{FF2B5EF4-FFF2-40B4-BE49-F238E27FC236}">
                <a16:creationId xmlns:a16="http://schemas.microsoft.com/office/drawing/2014/main" id="{47F52BA8-61F0-224A-B791-C312E7D548F5}"/>
              </a:ext>
            </a:extLst>
          </p:cNvPr>
          <p:cNvSpPr/>
          <p:nvPr/>
        </p:nvSpPr>
        <p:spPr>
          <a:xfrm>
            <a:off x="757518" y="1280123"/>
            <a:ext cx="4016188" cy="369332"/>
          </a:xfrm>
          <a:prstGeom prst="rect">
            <a:avLst/>
          </a:prstGeom>
        </p:spPr>
        <p:txBody>
          <a:bodyPr wrap="square">
            <a:spAutoFit/>
          </a:bodyPr>
          <a:lstStyle/>
          <a:p>
            <a:pPr marL="285750" indent="-285750">
              <a:buFont typeface="Arial" panose="020B0604020202020204" pitchFamily="34" charset="0"/>
              <a:buChar char="•"/>
            </a:pPr>
            <a:r>
              <a:rPr lang="fr-FR" dirty="0" err="1">
                <a:latin typeface="Caecilia LT Std 55 Roman" pitchFamily="2" charset="0"/>
              </a:rPr>
              <a:t>Managing</a:t>
            </a:r>
            <a:r>
              <a:rPr lang="fr-FR" dirty="0">
                <a:latin typeface="Caecilia LT Std 55 Roman" pitchFamily="2" charset="0"/>
              </a:rPr>
              <a:t> </a:t>
            </a:r>
            <a:r>
              <a:rPr lang="fr-FR" dirty="0" err="1">
                <a:latin typeface="Caecilia LT Std 55 Roman" pitchFamily="2" charset="0"/>
              </a:rPr>
              <a:t>your</a:t>
            </a:r>
            <a:r>
              <a:rPr lang="fr-FR" dirty="0">
                <a:latin typeface="Caecilia LT Std 55 Roman" pitchFamily="2" charset="0"/>
              </a:rPr>
              <a:t> </a:t>
            </a:r>
            <a:r>
              <a:rPr lang="fr-FR" dirty="0" err="1">
                <a:latin typeface="Caecilia LT Std 55 Roman" pitchFamily="2" charset="0"/>
              </a:rPr>
              <a:t>own</a:t>
            </a:r>
            <a:r>
              <a:rPr lang="fr-FR" dirty="0">
                <a:latin typeface="Caecilia LT Std 55 Roman" pitchFamily="2" charset="0"/>
              </a:rPr>
              <a:t> </a:t>
            </a:r>
            <a:r>
              <a:rPr lang="fr-FR" dirty="0" err="1">
                <a:latin typeface="Caecilia LT Std 55 Roman" pitchFamily="2" charset="0"/>
              </a:rPr>
              <a:t>security</a:t>
            </a:r>
            <a:endParaRPr lang="fr-FR" dirty="0">
              <a:latin typeface="Caecilia LT Std 55 Roman" pitchFamily="2" charset="0"/>
            </a:endParaRPr>
          </a:p>
        </p:txBody>
      </p:sp>
      <p:pic>
        <p:nvPicPr>
          <p:cNvPr id="7" name="Image 6">
            <a:extLst>
              <a:ext uri="{FF2B5EF4-FFF2-40B4-BE49-F238E27FC236}">
                <a16:creationId xmlns:a16="http://schemas.microsoft.com/office/drawing/2014/main" id="{9D8D6404-6ABA-F94A-8C4E-AD79165476CF}"/>
              </a:ext>
            </a:extLst>
          </p:cNvPr>
          <p:cNvPicPr/>
          <p:nvPr/>
        </p:nvPicPr>
        <p:blipFill>
          <a:blip r:embed="rId2" cstate="email">
            <a:extLst>
              <a:ext uri="{28A0092B-C50C-407E-A947-70E740481C1C}">
                <a14:useLocalDpi xmlns:a14="http://schemas.microsoft.com/office/drawing/2010/main"/>
              </a:ext>
            </a:extLst>
          </a:blip>
          <a:stretch>
            <a:fillRect/>
          </a:stretch>
        </p:blipFill>
        <p:spPr>
          <a:xfrm>
            <a:off x="3944471" y="1887455"/>
            <a:ext cx="7409329" cy="4468895"/>
          </a:xfrm>
          <a:prstGeom prst="rect">
            <a:avLst/>
          </a:prstGeom>
        </p:spPr>
      </p:pic>
      <p:sp>
        <p:nvSpPr>
          <p:cNvPr id="10" name="Rectangle 1">
            <a:extLst>
              <a:ext uri="{FF2B5EF4-FFF2-40B4-BE49-F238E27FC236}">
                <a16:creationId xmlns:a16="http://schemas.microsoft.com/office/drawing/2014/main" id="{54996BAD-7BD6-414E-9172-85C19BAAC987}"/>
              </a:ext>
            </a:extLst>
          </p:cNvPr>
          <p:cNvSpPr>
            <a:spLocks noChangeArrowheads="1"/>
          </p:cNvSpPr>
          <p:nvPr/>
        </p:nvSpPr>
        <p:spPr bwMode="auto">
          <a:xfrm>
            <a:off x="757518" y="2820274"/>
            <a:ext cx="29942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b="1" dirty="0">
                <a:latin typeface="Caecilia LT Std 55 Roman" pitchFamily="2" charset="0"/>
              </a:rPr>
              <a:t>PROCEDURES HAVE TO BE RESPECTED</a:t>
            </a:r>
          </a:p>
        </p:txBody>
      </p:sp>
      <p:sp>
        <p:nvSpPr>
          <p:cNvPr id="12" name="Rectangle 11">
            <a:extLst>
              <a:ext uri="{FF2B5EF4-FFF2-40B4-BE49-F238E27FC236}">
                <a16:creationId xmlns:a16="http://schemas.microsoft.com/office/drawing/2014/main" id="{086BED35-B0DD-714D-9BAA-56FEB5DFEE03}"/>
              </a:ext>
            </a:extLst>
          </p:cNvPr>
          <p:cNvSpPr/>
          <p:nvPr/>
        </p:nvSpPr>
        <p:spPr>
          <a:xfrm>
            <a:off x="757518" y="3858835"/>
            <a:ext cx="2881199" cy="1477328"/>
          </a:xfrm>
          <a:prstGeom prst="rect">
            <a:avLst/>
          </a:prstGeom>
        </p:spPr>
        <p:txBody>
          <a:bodyPr wrap="square">
            <a:spAutoFit/>
          </a:bodyPr>
          <a:lstStyle/>
          <a:p>
            <a:pPr lvl="0" eaLnBrk="0" fontAlgn="base" hangingPunct="0">
              <a:spcBef>
                <a:spcPct val="0"/>
              </a:spcBef>
              <a:spcAft>
                <a:spcPct val="0"/>
              </a:spcAft>
            </a:pPr>
            <a:r>
              <a:rPr lang="en-GB" altLang="fr-FR" dirty="0">
                <a:latin typeface="Caecilia LT Std 55 Roman" pitchFamily="2" charset="0"/>
              </a:rPr>
              <a:t>- Positive risk/benefit?</a:t>
            </a:r>
          </a:p>
          <a:p>
            <a:pPr lvl="0" eaLnBrk="0" fontAlgn="base" hangingPunct="0">
              <a:spcBef>
                <a:spcPct val="0"/>
              </a:spcBef>
              <a:spcAft>
                <a:spcPct val="0"/>
              </a:spcAft>
            </a:pPr>
            <a:r>
              <a:rPr lang="en-GB" altLang="fr-FR" dirty="0">
                <a:latin typeface="Caecilia LT Std 55 Roman" pitchFamily="2" charset="0"/>
              </a:rPr>
              <a:t>- Feasibility?</a:t>
            </a:r>
          </a:p>
          <a:p>
            <a:pPr lvl="0" eaLnBrk="0" fontAlgn="base" hangingPunct="0">
              <a:spcBef>
                <a:spcPct val="0"/>
              </a:spcBef>
              <a:spcAft>
                <a:spcPct val="0"/>
              </a:spcAft>
            </a:pPr>
            <a:r>
              <a:rPr lang="en-GB" altLang="fr-FR" dirty="0">
                <a:latin typeface="Caecilia LT Std 55 Roman" pitchFamily="2" charset="0"/>
              </a:rPr>
              <a:t>- Will the information collected be relevant or is there any limitation?</a:t>
            </a:r>
          </a:p>
        </p:txBody>
      </p:sp>
      <p:sp>
        <p:nvSpPr>
          <p:cNvPr id="13" name="Espace réservé du numéro de diapositive 12">
            <a:extLst>
              <a:ext uri="{FF2B5EF4-FFF2-40B4-BE49-F238E27FC236}">
                <a16:creationId xmlns:a16="http://schemas.microsoft.com/office/drawing/2014/main" id="{AF12BCB6-4B85-594D-A782-C9A65FE51D53}"/>
              </a:ext>
            </a:extLst>
          </p:cNvPr>
          <p:cNvSpPr>
            <a:spLocks noGrp="1"/>
          </p:cNvSpPr>
          <p:nvPr>
            <p:ph type="sldNum" sz="quarter" idx="12"/>
          </p:nvPr>
        </p:nvSpPr>
        <p:spPr/>
        <p:txBody>
          <a:bodyPr/>
          <a:lstStyle/>
          <a:p>
            <a:fld id="{D60562A8-9F53-014E-B321-5A8D27966E7A}" type="slidenum">
              <a:rPr lang="fr-FR" smtClean="0"/>
              <a:t>10</a:t>
            </a:fld>
            <a:endParaRPr lang="fr-FR"/>
          </a:p>
        </p:txBody>
      </p:sp>
    </p:spTree>
    <p:extLst>
      <p:ext uri="{BB962C8B-B14F-4D97-AF65-F5344CB8AC3E}">
        <p14:creationId xmlns:p14="http://schemas.microsoft.com/office/powerpoint/2010/main" val="304487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90DA0-4201-B84C-8131-054C7FD38978}"/>
              </a:ext>
            </a:extLst>
          </p:cNvPr>
          <p:cNvSpPr/>
          <p:nvPr/>
        </p:nvSpPr>
        <p:spPr>
          <a:xfrm>
            <a:off x="744070" y="625700"/>
            <a:ext cx="5455023" cy="646331"/>
          </a:xfrm>
          <a:prstGeom prst="rect">
            <a:avLst/>
          </a:prstGeom>
        </p:spPr>
        <p:txBody>
          <a:bodyPr wrap="square">
            <a:spAutoFit/>
          </a:bodyPr>
          <a:lstStyle/>
          <a:p>
            <a:pPr marL="285750" indent="-285750">
              <a:buFont typeface="Arial" panose="020B0604020202020204" pitchFamily="34" charset="0"/>
              <a:buChar char="•"/>
            </a:pPr>
            <a:r>
              <a:rPr lang="fr-FR" dirty="0" err="1">
                <a:latin typeface="Caecilia LT Std 55 Roman" pitchFamily="2" charset="0"/>
              </a:rPr>
              <a:t>Depending</a:t>
            </a:r>
            <a:r>
              <a:rPr lang="fr-FR" dirty="0">
                <a:latin typeface="Caecilia LT Std 55 Roman" pitchFamily="2" charset="0"/>
              </a:rPr>
              <a:t> on </a:t>
            </a:r>
            <a:r>
              <a:rPr lang="fr-FR" dirty="0" err="1">
                <a:latin typeface="Caecilia LT Std 55 Roman" pitchFamily="2" charset="0"/>
              </a:rPr>
              <a:t>other</a:t>
            </a:r>
            <a:r>
              <a:rPr lang="fr-FR" dirty="0">
                <a:latin typeface="Caecilia LT Std 55 Roman" pitchFamily="2" charset="0"/>
              </a:rPr>
              <a:t> organisations’ </a:t>
            </a:r>
            <a:r>
              <a:rPr lang="fr-FR" dirty="0" err="1">
                <a:latin typeface="Caecilia LT Std 55 Roman" pitchFamily="2" charset="0"/>
              </a:rPr>
              <a:t>procedures</a:t>
            </a:r>
            <a:r>
              <a:rPr lang="fr-FR" dirty="0">
                <a:latin typeface="Caecilia LT Std 55 Roman" pitchFamily="2" charset="0"/>
              </a:rPr>
              <a:t>  : </a:t>
            </a:r>
            <a:r>
              <a:rPr lang="fr-FR" dirty="0" err="1">
                <a:latin typeface="Caecilia LT Std 55 Roman" pitchFamily="2" charset="0"/>
              </a:rPr>
              <a:t>security</a:t>
            </a:r>
            <a:r>
              <a:rPr lang="fr-FR" dirty="0">
                <a:latin typeface="Caecilia LT Std 55 Roman" pitchFamily="2" charset="0"/>
              </a:rPr>
              <a:t> </a:t>
            </a:r>
            <a:r>
              <a:rPr lang="fr-FR" dirty="0" err="1">
                <a:latin typeface="Caecilia LT Std 55 Roman" pitchFamily="2" charset="0"/>
              </a:rPr>
              <a:t>vetting</a:t>
            </a:r>
            <a:endParaRPr lang="fr-FR" dirty="0">
              <a:latin typeface="Caecilia LT Std 55 Roman" pitchFamily="2" charset="0"/>
            </a:endParaRPr>
          </a:p>
        </p:txBody>
      </p:sp>
      <p:pic>
        <p:nvPicPr>
          <p:cNvPr id="6" name="Image 5">
            <a:extLst>
              <a:ext uri="{FF2B5EF4-FFF2-40B4-BE49-F238E27FC236}">
                <a16:creationId xmlns:a16="http://schemas.microsoft.com/office/drawing/2014/main" id="{261FAFC3-4E4C-4C49-90AB-899F83F295C8}"/>
              </a:ext>
            </a:extLst>
          </p:cNvPr>
          <p:cNvPicPr/>
          <p:nvPr/>
        </p:nvPicPr>
        <p:blipFill>
          <a:blip r:embed="rId2" cstate="email">
            <a:extLst>
              <a:ext uri="{28A0092B-C50C-407E-A947-70E740481C1C}">
                <a14:useLocalDpi xmlns:a14="http://schemas.microsoft.com/office/drawing/2010/main"/>
              </a:ext>
            </a:extLst>
          </a:blip>
          <a:stretch>
            <a:fillRect/>
          </a:stretch>
        </p:blipFill>
        <p:spPr>
          <a:xfrm>
            <a:off x="5983941" y="2501153"/>
            <a:ext cx="6208059" cy="4356847"/>
          </a:xfrm>
          <a:prstGeom prst="rect">
            <a:avLst/>
          </a:prstGeom>
        </p:spPr>
      </p:pic>
      <p:sp>
        <p:nvSpPr>
          <p:cNvPr id="7" name="Rectangle 1">
            <a:extLst>
              <a:ext uri="{FF2B5EF4-FFF2-40B4-BE49-F238E27FC236}">
                <a16:creationId xmlns:a16="http://schemas.microsoft.com/office/drawing/2014/main" id="{BE7624F2-853D-2B43-91DC-D1CBEE6A0BC1}"/>
              </a:ext>
            </a:extLst>
          </p:cNvPr>
          <p:cNvSpPr>
            <a:spLocks noChangeArrowheads="1"/>
          </p:cNvSpPr>
          <p:nvPr/>
        </p:nvSpPr>
        <p:spPr bwMode="auto">
          <a:xfrm>
            <a:off x="6099357" y="897758"/>
            <a:ext cx="56789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i="1" u="sng" dirty="0">
                <a:solidFill>
                  <a:srgbClr val="FF0000"/>
                </a:solidFill>
              </a:rPr>
              <a:t>Ex: </a:t>
            </a:r>
            <a:r>
              <a:rPr lang="en-GB" altLang="fr-FR" i="1" dirty="0">
                <a:solidFill>
                  <a:srgbClr val="FF0000"/>
                </a:solidFill>
              </a:rPr>
              <a:t>Project evaluation - European </a:t>
            </a:r>
            <a:r>
              <a:rPr lang="en-GB" altLang="fr-FR" i="1" dirty="0" err="1">
                <a:solidFill>
                  <a:srgbClr val="FF0000"/>
                </a:solidFill>
              </a:rPr>
              <a:t>MoFA</a:t>
            </a:r>
            <a:r>
              <a:rPr lang="en-GB" altLang="fr-FR" i="1" dirty="0">
                <a:solidFill>
                  <a:srgbClr val="FF0000"/>
                </a:solidFill>
              </a:rPr>
              <a:t> - different partners, different levels of security - Syria October 2018.</a:t>
            </a:r>
          </a:p>
          <a:p>
            <a:pPr marL="0" marR="0" lvl="0" indent="0" algn="l" defTabSz="914400" rtl="0" eaLnBrk="0" fontAlgn="base" latinLnBrk="0" hangingPunct="0">
              <a:lnSpc>
                <a:spcPct val="100000"/>
              </a:lnSpc>
              <a:spcBef>
                <a:spcPct val="0"/>
              </a:spcBef>
              <a:spcAft>
                <a:spcPct val="0"/>
              </a:spcAft>
              <a:buClrTx/>
              <a:buSzTx/>
              <a:buFontTx/>
              <a:buNone/>
              <a:tabLst/>
            </a:pPr>
            <a:r>
              <a:rPr lang="en-GB" altLang="fr-FR" i="1" dirty="0">
                <a:solidFill>
                  <a:srgbClr val="FF0000"/>
                </a:solidFill>
              </a:rPr>
              <a:t>Confusion between visibility/security and communication= conflict sensitivity issues</a:t>
            </a:r>
          </a:p>
        </p:txBody>
      </p:sp>
      <p:grpSp>
        <p:nvGrpSpPr>
          <p:cNvPr id="9" name="Groupe 8">
            <a:extLst>
              <a:ext uri="{FF2B5EF4-FFF2-40B4-BE49-F238E27FC236}">
                <a16:creationId xmlns:a16="http://schemas.microsoft.com/office/drawing/2014/main" id="{6C5DF91A-3016-8041-ACFB-4CC6528A4509}"/>
              </a:ext>
            </a:extLst>
          </p:cNvPr>
          <p:cNvGrpSpPr/>
          <p:nvPr/>
        </p:nvGrpSpPr>
        <p:grpSpPr>
          <a:xfrm>
            <a:off x="130629" y="1723814"/>
            <a:ext cx="5526105" cy="4742300"/>
            <a:chOff x="578225" y="1204782"/>
            <a:chExt cx="5172652" cy="4294629"/>
          </a:xfrm>
        </p:grpSpPr>
        <p:pic>
          <p:nvPicPr>
            <p:cNvPr id="5" name="Image 4">
              <a:extLst>
                <a:ext uri="{FF2B5EF4-FFF2-40B4-BE49-F238E27FC236}">
                  <a16:creationId xmlns:a16="http://schemas.microsoft.com/office/drawing/2014/main" id="{4819826A-6529-CA4E-BDC3-CBB302C6FE5B}"/>
                </a:ext>
              </a:extLst>
            </p:cNvPr>
            <p:cNvPicPr/>
            <p:nvPr/>
          </p:nvPicPr>
          <p:blipFill>
            <a:blip r:embed="rId3" cstate="email">
              <a:extLst>
                <a:ext uri="{28A0092B-C50C-407E-A947-70E740481C1C}">
                  <a14:useLocalDpi xmlns:a14="http://schemas.microsoft.com/office/drawing/2010/main"/>
                </a:ext>
              </a:extLst>
            </a:blip>
            <a:stretch>
              <a:fillRect/>
            </a:stretch>
          </p:blipFill>
          <p:spPr>
            <a:xfrm>
              <a:off x="578225" y="1204782"/>
              <a:ext cx="5172652" cy="4294629"/>
            </a:xfrm>
            <a:prstGeom prst="rect">
              <a:avLst/>
            </a:prstGeom>
          </p:spPr>
        </p:pic>
        <p:sp>
          <p:nvSpPr>
            <p:cNvPr id="8" name="Rectangle 7">
              <a:extLst>
                <a:ext uri="{FF2B5EF4-FFF2-40B4-BE49-F238E27FC236}">
                  <a16:creationId xmlns:a16="http://schemas.microsoft.com/office/drawing/2014/main" id="{3D116BEF-6D46-BB4D-9E92-DDC72C0A93E9}"/>
                </a:ext>
              </a:extLst>
            </p:cNvPr>
            <p:cNvSpPr/>
            <p:nvPr/>
          </p:nvSpPr>
          <p:spPr>
            <a:xfrm>
              <a:off x="2714541" y="1272522"/>
              <a:ext cx="873125" cy="117475"/>
            </a:xfrm>
            <a:prstGeom prst="rect">
              <a:avLst/>
            </a:prstGeom>
            <a:solidFill>
              <a:sysClr val="windowText" lastClr="0000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10" name="ZoneTexte 9">
            <a:extLst>
              <a:ext uri="{FF2B5EF4-FFF2-40B4-BE49-F238E27FC236}">
                <a16:creationId xmlns:a16="http://schemas.microsoft.com/office/drawing/2014/main" id="{10CE5DCF-1792-1943-9CE7-57787B62022A}"/>
              </a:ext>
            </a:extLst>
          </p:cNvPr>
          <p:cNvSpPr txBox="1"/>
          <p:nvPr/>
        </p:nvSpPr>
        <p:spPr>
          <a:xfrm rot="16200000">
            <a:off x="5648881" y="6353504"/>
            <a:ext cx="900953" cy="230832"/>
          </a:xfrm>
          <a:prstGeom prst="rect">
            <a:avLst/>
          </a:prstGeom>
          <a:noFill/>
        </p:spPr>
        <p:txBody>
          <a:bodyPr wrap="square" rtlCol="0">
            <a:spAutoFit/>
          </a:bodyPr>
          <a:lstStyle/>
          <a:p>
            <a:r>
              <a:rPr lang="fr-FR" sz="900" dirty="0">
                <a:solidFill>
                  <a:schemeClr val="bg1"/>
                </a:solidFill>
                <a:latin typeface="Caecilia LT Std 55 Roman" pitchFamily="2" charset="0"/>
              </a:rPr>
              <a:t>© </a:t>
            </a:r>
            <a:r>
              <a:rPr lang="fr-FR" sz="900" dirty="0" err="1">
                <a:solidFill>
                  <a:schemeClr val="bg1"/>
                </a:solidFill>
                <a:latin typeface="Caecilia LT Std 55 Roman" pitchFamily="2" charset="0"/>
              </a:rPr>
              <a:t>FrontView</a:t>
            </a:r>
            <a:endParaRPr lang="fr-FR" sz="900" dirty="0">
              <a:solidFill>
                <a:schemeClr val="bg1"/>
              </a:solidFill>
              <a:latin typeface="Caecilia LT Std 55 Roman" pitchFamily="2" charset="0"/>
            </a:endParaRPr>
          </a:p>
        </p:txBody>
      </p:sp>
      <p:sp>
        <p:nvSpPr>
          <p:cNvPr id="11" name="Espace réservé du numéro de diapositive 10">
            <a:extLst>
              <a:ext uri="{FF2B5EF4-FFF2-40B4-BE49-F238E27FC236}">
                <a16:creationId xmlns:a16="http://schemas.microsoft.com/office/drawing/2014/main" id="{CB5B9380-C32F-E043-ADF0-0B855481496C}"/>
              </a:ext>
            </a:extLst>
          </p:cNvPr>
          <p:cNvSpPr>
            <a:spLocks noGrp="1"/>
          </p:cNvSpPr>
          <p:nvPr>
            <p:ph type="sldNum" sz="quarter" idx="12"/>
          </p:nvPr>
        </p:nvSpPr>
        <p:spPr/>
        <p:txBody>
          <a:bodyPr/>
          <a:lstStyle/>
          <a:p>
            <a:fld id="{D60562A8-9F53-014E-B321-5A8D27966E7A}" type="slidenum">
              <a:rPr lang="fr-FR" smtClean="0"/>
              <a:t>11</a:t>
            </a:fld>
            <a:endParaRPr lang="fr-FR"/>
          </a:p>
        </p:txBody>
      </p:sp>
    </p:spTree>
    <p:extLst>
      <p:ext uri="{BB962C8B-B14F-4D97-AF65-F5344CB8AC3E}">
        <p14:creationId xmlns:p14="http://schemas.microsoft.com/office/powerpoint/2010/main" val="862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5F7E3B7-AA73-1A45-A6F8-771826433615}"/>
              </a:ext>
            </a:extLst>
          </p:cNvPr>
          <p:cNvSpPr txBox="1"/>
          <p:nvPr/>
        </p:nvSpPr>
        <p:spPr>
          <a:xfrm>
            <a:off x="757518" y="564728"/>
            <a:ext cx="9570249" cy="369332"/>
          </a:xfrm>
          <a:prstGeom prst="rect">
            <a:avLst/>
          </a:prstGeom>
          <a:noFill/>
        </p:spPr>
        <p:txBody>
          <a:bodyPr wrap="none" rtlCol="0">
            <a:spAutoFit/>
          </a:bodyPr>
          <a:lstStyle/>
          <a:p>
            <a:r>
              <a:rPr lang="en-GB" b="1">
                <a:latin typeface="Caecilia LT Std 55 Roman" pitchFamily="2" charset="0"/>
              </a:rPr>
              <a:t>Specific protection issues: conflict sensitivity and risks for the targeted population</a:t>
            </a:r>
            <a:r>
              <a:rPr lang="en-GB" b="1">
                <a:effectLst/>
                <a:latin typeface="Caecilia LT Std 55 Roman" pitchFamily="2" charset="0"/>
              </a:rPr>
              <a:t> </a:t>
            </a:r>
            <a:endParaRPr lang="en-GB" b="1">
              <a:latin typeface="Caecilia LT Std 55 Roman" pitchFamily="2" charset="0"/>
            </a:endParaRPr>
          </a:p>
        </p:txBody>
      </p:sp>
      <p:sp>
        <p:nvSpPr>
          <p:cNvPr id="5" name="Rectangle 4">
            <a:extLst>
              <a:ext uri="{FF2B5EF4-FFF2-40B4-BE49-F238E27FC236}">
                <a16:creationId xmlns:a16="http://schemas.microsoft.com/office/drawing/2014/main" id="{C9C511FC-9962-584B-AC03-1F2BB16388CE}"/>
              </a:ext>
            </a:extLst>
          </p:cNvPr>
          <p:cNvSpPr/>
          <p:nvPr/>
        </p:nvSpPr>
        <p:spPr>
          <a:xfrm>
            <a:off x="3092022" y="1156013"/>
            <a:ext cx="5258602" cy="923330"/>
          </a:xfrm>
          <a:prstGeom prst="rect">
            <a:avLst/>
          </a:prstGeom>
        </p:spPr>
        <p:txBody>
          <a:bodyPr wrap="square">
            <a:spAutoFit/>
          </a:bodyPr>
          <a:lstStyle/>
          <a:p>
            <a:pPr algn="ctr">
              <a:spcAft>
                <a:spcPts val="0"/>
              </a:spcAft>
            </a:pPr>
            <a:r>
              <a:rPr lang="en-GB" b="1" dirty="0">
                <a:latin typeface="Caecilia LT Std 55 Roman" pitchFamily="2" charset="0"/>
                <a:ea typeface="MS Mincho" panose="02020609040205080304" pitchFamily="49" charset="-128"/>
                <a:cs typeface="Times New Roman" panose="02020603050405020304" pitchFamily="18" charset="0"/>
              </a:rPr>
              <a:t>IN HARD TO REACH CENTRALITY OF PROTECTION APPROACH IS A REQUIREMENT</a:t>
            </a:r>
            <a:endParaRPr lang="en-GB" sz="20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8" name="Rectangle 7">
            <a:extLst>
              <a:ext uri="{FF2B5EF4-FFF2-40B4-BE49-F238E27FC236}">
                <a16:creationId xmlns:a16="http://schemas.microsoft.com/office/drawing/2014/main" id="{5FADC17E-37C4-FF48-9EE5-DD1B1818A8B5}"/>
              </a:ext>
            </a:extLst>
          </p:cNvPr>
          <p:cNvSpPr/>
          <p:nvPr/>
        </p:nvSpPr>
        <p:spPr>
          <a:xfrm>
            <a:off x="757517" y="2300301"/>
            <a:ext cx="10795207" cy="369332"/>
          </a:xfrm>
          <a:prstGeom prst="rect">
            <a:avLst/>
          </a:prstGeom>
        </p:spPr>
        <p:txBody>
          <a:bodyPr wrap="square">
            <a:spAutoFit/>
          </a:bodyPr>
          <a:lstStyle/>
          <a:p>
            <a:pPr marL="285750" indent="-285750">
              <a:buFont typeface="Arial" panose="020B0604020202020204" pitchFamily="34" charset="0"/>
              <a:buChar char="•"/>
            </a:pPr>
            <a:r>
              <a:rPr lang="en-GB">
                <a:latin typeface="Caecilia LT Std 55 Roman" pitchFamily="2" charset="0"/>
                <a:ea typeface="MS Mincho" panose="02020609040205080304" pitchFamily="49" charset="-128"/>
                <a:cs typeface="Times New Roman" panose="02020603050405020304" pitchFamily="18" charset="0"/>
              </a:rPr>
              <a:t>Conflict sensitive evaluation</a:t>
            </a:r>
            <a:endParaRPr lang="en-GB">
              <a:latin typeface="Caecilia LT Std 55 Roman" pitchFamily="2" charset="0"/>
            </a:endParaRPr>
          </a:p>
        </p:txBody>
      </p:sp>
      <p:sp>
        <p:nvSpPr>
          <p:cNvPr id="9" name="Rectangle 2">
            <a:extLst>
              <a:ext uri="{FF2B5EF4-FFF2-40B4-BE49-F238E27FC236}">
                <a16:creationId xmlns:a16="http://schemas.microsoft.com/office/drawing/2014/main" id="{4D3E0FEC-0563-8F4F-8D5E-C8849AD24E90}"/>
              </a:ext>
            </a:extLst>
          </p:cNvPr>
          <p:cNvSpPr>
            <a:spLocks noChangeArrowheads="1"/>
          </p:cNvSpPr>
          <p:nvPr/>
        </p:nvSpPr>
        <p:spPr bwMode="auto">
          <a:xfrm>
            <a:off x="1186432" y="2890591"/>
            <a:ext cx="722024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Tx/>
              <a:buChar char="-"/>
              <a:tabLst/>
            </a:pPr>
            <a:r>
              <a:rPr lang="en-GB" altLang="fr-FR">
                <a:latin typeface="Caecilia LT Std 55 Roman" pitchFamily="2" charset="0"/>
                <a:ea typeface="MS Mincho" panose="02020609040205080304" pitchFamily="49" charset="-128"/>
                <a:cs typeface="Times New Roman" panose="02020603050405020304" pitchFamily="18" charset="0"/>
              </a:rPr>
              <a:t>Population’s expectations</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en-GB" altLang="fr-FR">
                <a:latin typeface="Caecilia LT Std 55 Roman" pitchFamily="2" charset="0"/>
                <a:ea typeface="MS Mincho" panose="02020609040205080304" pitchFamily="49" charset="-128"/>
                <a:cs typeface="Times New Roman" panose="02020603050405020304" pitchFamily="18" charset="0"/>
              </a:rPr>
              <a:t>Sensitivities around question asked</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en-GB" altLang="fr-FR">
                <a:latin typeface="Caecilia LT Std 55 Roman" pitchFamily="2" charset="0"/>
                <a:ea typeface="MS Mincho" panose="02020609040205080304" pitchFamily="49" charset="-128"/>
                <a:cs typeface="Times New Roman" panose="02020603050405020304" pitchFamily="18" charset="0"/>
              </a:rPr>
              <a:t>Team profile: perception of the people doing the evaluation</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en-GB" altLang="fr-FR">
                <a:latin typeface="Caecilia LT Std 55 Roman" pitchFamily="2" charset="0"/>
                <a:ea typeface="MS Mincho" panose="02020609040205080304" pitchFamily="49" charset="-128"/>
                <a:cs typeface="Times New Roman" panose="02020603050405020304" pitchFamily="18" charset="0"/>
              </a:rPr>
              <a:t>Having enumerators being part of the community</a:t>
            </a:r>
          </a:p>
          <a:p>
            <a:pPr marR="0" lvl="0" algn="l" defTabSz="914400" rtl="0" eaLnBrk="0" fontAlgn="base" latinLnBrk="0" hangingPunct="0">
              <a:lnSpc>
                <a:spcPct val="100000"/>
              </a:lnSpc>
              <a:spcBef>
                <a:spcPct val="0"/>
              </a:spcBef>
              <a:spcAft>
                <a:spcPct val="0"/>
              </a:spcAft>
              <a:buClrTx/>
              <a:buSzTx/>
              <a:tabLst/>
            </a:pPr>
            <a:endParaRPr lang="en-GB" altLang="fr-FR">
              <a:latin typeface="Caecilia LT Std 55 Roman" pitchFamily="2" charset="0"/>
              <a:ea typeface="MS Mincho" panose="02020609040205080304" pitchFamily="49" charset="-128"/>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GB" altLang="fr-FR">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a:latin typeface="Caecilia LT Std 55 Roman" pitchFamily="2" charset="0"/>
              <a:ea typeface="MS Mincho" panose="02020609040205080304" pitchFamily="49" charset="-128"/>
              <a:cs typeface="Times New Roman" panose="02020603050405020304" pitchFamily="18" charset="0"/>
            </a:endParaRPr>
          </a:p>
        </p:txBody>
      </p:sp>
      <p:graphicFrame>
        <p:nvGraphicFramePr>
          <p:cNvPr id="12" name="Tableau 11">
            <a:extLst>
              <a:ext uri="{FF2B5EF4-FFF2-40B4-BE49-F238E27FC236}">
                <a16:creationId xmlns:a16="http://schemas.microsoft.com/office/drawing/2014/main" id="{7F35E068-7EE0-F94E-8605-9CE5CE8160FA}"/>
              </a:ext>
            </a:extLst>
          </p:cNvPr>
          <p:cNvGraphicFramePr>
            <a:graphicFrameLocks noGrp="1"/>
          </p:cNvGraphicFramePr>
          <p:nvPr>
            <p:extLst>
              <p:ext uri="{D42A27DB-BD31-4B8C-83A1-F6EECF244321}">
                <p14:modId xmlns:p14="http://schemas.microsoft.com/office/powerpoint/2010/main" val="848795816"/>
              </p:ext>
            </p:extLst>
          </p:nvPr>
        </p:nvGraphicFramePr>
        <p:xfrm>
          <a:off x="1186432" y="4359039"/>
          <a:ext cx="9937378" cy="1309863"/>
        </p:xfrm>
        <a:graphic>
          <a:graphicData uri="http://schemas.openxmlformats.org/drawingml/2006/table">
            <a:tbl>
              <a:tblPr firstRow="1" firstCol="1" bandRow="1">
                <a:tableStyleId>{5C22544A-7EE6-4342-B048-85BDC9FD1C3A}</a:tableStyleId>
              </a:tblPr>
              <a:tblGrid>
                <a:gridCol w="4968689">
                  <a:extLst>
                    <a:ext uri="{9D8B030D-6E8A-4147-A177-3AD203B41FA5}">
                      <a16:colId xmlns:a16="http://schemas.microsoft.com/office/drawing/2014/main" val="1029281668"/>
                    </a:ext>
                  </a:extLst>
                </a:gridCol>
                <a:gridCol w="4968689">
                  <a:extLst>
                    <a:ext uri="{9D8B030D-6E8A-4147-A177-3AD203B41FA5}">
                      <a16:colId xmlns:a16="http://schemas.microsoft.com/office/drawing/2014/main" val="3305041801"/>
                    </a:ext>
                  </a:extLst>
                </a:gridCol>
              </a:tblGrid>
              <a:tr h="182751">
                <a:tc>
                  <a:txBody>
                    <a:bodyPr/>
                    <a:lstStyle/>
                    <a:p>
                      <a:pPr>
                        <a:spcAft>
                          <a:spcPts val="0"/>
                        </a:spcAft>
                      </a:pPr>
                      <a:r>
                        <a:rPr lang="en-GB" sz="1400" dirty="0">
                          <a:solidFill>
                            <a:schemeClr val="tx1"/>
                          </a:solidFill>
                          <a:effectLst/>
                          <a:latin typeface="Caecilia LT Std 55 Roman" pitchFamily="2" charset="0"/>
                        </a:rPr>
                        <a:t>Advantages</a:t>
                      </a:r>
                      <a:endParaRPr lang="fr-FR" sz="1400"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65000"/>
                      </a:schemeClr>
                    </a:solidFill>
                  </a:tcPr>
                </a:tc>
                <a:tc>
                  <a:txBody>
                    <a:bodyPr/>
                    <a:lstStyle/>
                    <a:p>
                      <a:pPr>
                        <a:spcAft>
                          <a:spcPts val="0"/>
                        </a:spcAft>
                      </a:pPr>
                      <a:r>
                        <a:rPr lang="en-GB" sz="1400" u="none" dirty="0">
                          <a:solidFill>
                            <a:schemeClr val="tx1"/>
                          </a:solidFill>
                          <a:effectLst/>
                          <a:latin typeface="Caecilia LT Std 55 Roman" pitchFamily="2" charset="0"/>
                        </a:rPr>
                        <a:t>Disadvantages (conflict sensitive)</a:t>
                      </a:r>
                      <a:endParaRPr lang="fr-FR" sz="1400" u="none"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334110326"/>
                  </a:ext>
                </a:extLst>
              </a:tr>
              <a:tr h="1096503">
                <a:tc>
                  <a:txBody>
                    <a:bodyPr/>
                    <a:lstStyle/>
                    <a:p>
                      <a:pPr>
                        <a:spcAft>
                          <a:spcPts val="0"/>
                        </a:spcAft>
                      </a:pPr>
                      <a:r>
                        <a:rPr lang="en-GB" sz="1400" b="0" u="none" dirty="0">
                          <a:solidFill>
                            <a:schemeClr val="tx1"/>
                          </a:solidFill>
                          <a:effectLst/>
                          <a:latin typeface="Caecilia LT Std 55 Roman" pitchFamily="2" charset="0"/>
                        </a:rPr>
                        <a:t>- Identifying respondents’ sensitivities/understandings.</a:t>
                      </a:r>
                      <a:endParaRPr lang="fr-FR" sz="1400" b="0" u="none" dirty="0">
                        <a:solidFill>
                          <a:schemeClr val="tx1"/>
                        </a:solidFill>
                        <a:effectLst/>
                        <a:latin typeface="Caecilia LT Std 55 Roman" pitchFamily="2" charset="0"/>
                      </a:endParaRPr>
                    </a:p>
                    <a:p>
                      <a:pPr>
                        <a:spcAft>
                          <a:spcPts val="0"/>
                        </a:spcAft>
                      </a:pPr>
                      <a:r>
                        <a:rPr lang="en-GB" sz="1400" b="0" u="none" dirty="0">
                          <a:solidFill>
                            <a:schemeClr val="tx1"/>
                          </a:solidFill>
                          <a:effectLst/>
                          <a:latin typeface="Caecilia LT Std 55 Roman" pitchFamily="2" charset="0"/>
                        </a:rPr>
                        <a:t>- Designing questions, identification of mistakes.</a:t>
                      </a:r>
                      <a:endParaRPr lang="fr-FR" sz="1400" b="0" u="none" dirty="0">
                        <a:solidFill>
                          <a:schemeClr val="tx1"/>
                        </a:solidFill>
                        <a:effectLst/>
                        <a:latin typeface="Caecilia LT Std 55 Roman" pitchFamily="2" charset="0"/>
                      </a:endParaRPr>
                    </a:p>
                    <a:p>
                      <a:pPr>
                        <a:spcAft>
                          <a:spcPts val="0"/>
                        </a:spcAft>
                      </a:pPr>
                      <a:r>
                        <a:rPr lang="en-GB" sz="1400" b="0" u="none" dirty="0">
                          <a:solidFill>
                            <a:schemeClr val="tx1"/>
                          </a:solidFill>
                          <a:effectLst/>
                          <a:latin typeface="Caecilia LT Std 55 Roman" pitchFamily="2" charset="0"/>
                        </a:rPr>
                        <a:t>- Field and community knowledge</a:t>
                      </a:r>
                      <a:endParaRPr lang="fr-FR" sz="1400" b="0" u="none" dirty="0">
                        <a:solidFill>
                          <a:schemeClr val="tx1"/>
                        </a:solidFill>
                        <a:effectLst/>
                        <a:latin typeface="Caecilia LT Std 55 Roman" pitchFamily="2" charset="0"/>
                      </a:endParaRPr>
                    </a:p>
                    <a:p>
                      <a:pPr>
                        <a:spcAft>
                          <a:spcPts val="0"/>
                        </a:spcAft>
                      </a:pPr>
                      <a:r>
                        <a:rPr lang="en-GB" sz="1400" b="0" u="none" dirty="0">
                          <a:solidFill>
                            <a:schemeClr val="tx1"/>
                          </a:solidFill>
                          <a:effectLst/>
                          <a:latin typeface="Caecilia LT Std 55 Roman" pitchFamily="2" charset="0"/>
                        </a:rPr>
                        <a:t>- Etc.</a:t>
                      </a:r>
                      <a:endParaRPr lang="fr-FR" sz="1400" b="0" u="none"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tc>
                  <a:txBody>
                    <a:bodyPr/>
                    <a:lstStyle/>
                    <a:p>
                      <a:pPr>
                        <a:spcAft>
                          <a:spcPts val="0"/>
                        </a:spcAft>
                      </a:pPr>
                      <a:r>
                        <a:rPr lang="en-GB" sz="1400" dirty="0">
                          <a:solidFill>
                            <a:schemeClr val="tx1"/>
                          </a:solidFill>
                          <a:effectLst/>
                          <a:latin typeface="Caecilia LT Std 55 Roman" pitchFamily="2" charset="0"/>
                        </a:rPr>
                        <a:t>- </a:t>
                      </a:r>
                      <a:r>
                        <a:rPr lang="en-GB" sz="1400" u="none" dirty="0">
                          <a:solidFill>
                            <a:schemeClr val="tx1"/>
                          </a:solidFill>
                          <a:effectLst/>
                          <a:latin typeface="Caecilia LT Std 55 Roman" pitchFamily="2" charset="0"/>
                        </a:rPr>
                        <a:t>Partiality bias (assessing needs of a part of the community)</a:t>
                      </a:r>
                      <a:endParaRPr lang="fr-FR" sz="1400" u="none" dirty="0">
                        <a:solidFill>
                          <a:schemeClr val="tx1"/>
                        </a:solidFill>
                        <a:effectLst/>
                        <a:latin typeface="Caecilia LT Std 55 Roman" pitchFamily="2" charset="0"/>
                      </a:endParaRPr>
                    </a:p>
                    <a:p>
                      <a:pPr>
                        <a:spcAft>
                          <a:spcPts val="0"/>
                        </a:spcAft>
                      </a:pPr>
                      <a:r>
                        <a:rPr lang="en-GB" sz="1400" u="none" dirty="0">
                          <a:solidFill>
                            <a:schemeClr val="tx1"/>
                          </a:solidFill>
                          <a:effectLst/>
                          <a:latin typeface="Caecilia LT Std 55 Roman" pitchFamily="2" charset="0"/>
                        </a:rPr>
                        <a:t>- Feeling of knowledge, understanding bias (can answer instead of the people)</a:t>
                      </a:r>
                      <a:endParaRPr lang="fr-FR" sz="1400" u="none" dirty="0">
                        <a:solidFill>
                          <a:schemeClr val="tx1"/>
                        </a:solidFill>
                        <a:effectLst/>
                        <a:latin typeface="Caecilia LT Std 55 Roman" pitchFamily="2" charset="0"/>
                      </a:endParaRPr>
                    </a:p>
                    <a:p>
                      <a:pPr>
                        <a:spcAft>
                          <a:spcPts val="0"/>
                        </a:spcAft>
                      </a:pPr>
                      <a:r>
                        <a:rPr lang="en-GB" sz="1400" u="none" dirty="0">
                          <a:solidFill>
                            <a:schemeClr val="tx1"/>
                          </a:solidFill>
                          <a:effectLst/>
                          <a:latin typeface="Caecilia LT Std 55 Roman" pitchFamily="2" charset="0"/>
                        </a:rPr>
                        <a:t>- Etc.</a:t>
                      </a:r>
                      <a:endParaRPr lang="fr-FR" sz="1400" u="none"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4129146044"/>
                  </a:ext>
                </a:extLst>
              </a:tr>
            </a:tbl>
          </a:graphicData>
        </a:graphic>
      </p:graphicFrame>
      <p:sp>
        <p:nvSpPr>
          <p:cNvPr id="13" name="Espace réservé du numéro de diapositive 12">
            <a:extLst>
              <a:ext uri="{FF2B5EF4-FFF2-40B4-BE49-F238E27FC236}">
                <a16:creationId xmlns:a16="http://schemas.microsoft.com/office/drawing/2014/main" id="{534F373F-6C35-D647-A37E-D4E12E6D1BDD}"/>
              </a:ext>
            </a:extLst>
          </p:cNvPr>
          <p:cNvSpPr>
            <a:spLocks noGrp="1"/>
          </p:cNvSpPr>
          <p:nvPr>
            <p:ph type="sldNum" sz="quarter" idx="12"/>
          </p:nvPr>
        </p:nvSpPr>
        <p:spPr/>
        <p:txBody>
          <a:bodyPr/>
          <a:lstStyle/>
          <a:p>
            <a:fld id="{D60562A8-9F53-014E-B321-5A8D27966E7A}" type="slidenum">
              <a:rPr lang="en-GB" smtClean="0"/>
              <a:t>12</a:t>
            </a:fld>
            <a:endParaRPr lang="en-GB"/>
          </a:p>
        </p:txBody>
      </p:sp>
    </p:spTree>
    <p:extLst>
      <p:ext uri="{BB962C8B-B14F-4D97-AF65-F5344CB8AC3E}">
        <p14:creationId xmlns:p14="http://schemas.microsoft.com/office/powerpoint/2010/main" val="89127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DA4BE9F-5126-AE4A-8F89-8035D2C32AAD}"/>
              </a:ext>
            </a:extLst>
          </p:cNvPr>
          <p:cNvSpPr>
            <a:spLocks noChangeArrowheads="1"/>
          </p:cNvSpPr>
          <p:nvPr/>
        </p:nvSpPr>
        <p:spPr bwMode="auto">
          <a:xfrm>
            <a:off x="998174" y="474172"/>
            <a:ext cx="604907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Tx/>
              <a:buChar char="-"/>
            </a:pPr>
            <a:r>
              <a:rPr lang="en-GB" dirty="0">
                <a:latin typeface="Caecilia LT Std 55 Roman" pitchFamily="2" charset="0"/>
                <a:ea typeface="MS Mincho" panose="02020609040205080304" pitchFamily="49" charset="-128"/>
                <a:cs typeface="Times New Roman" panose="02020603050405020304" pitchFamily="18" charset="0"/>
              </a:rPr>
              <a:t>Charities/NGOs affiliated with armed groups</a:t>
            </a: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p:txBody>
      </p:sp>
      <p:sp>
        <p:nvSpPr>
          <p:cNvPr id="6" name="Rectangle 1">
            <a:extLst>
              <a:ext uri="{FF2B5EF4-FFF2-40B4-BE49-F238E27FC236}">
                <a16:creationId xmlns:a16="http://schemas.microsoft.com/office/drawing/2014/main" id="{5DB73E4B-1CA1-964B-9C0E-B0FAF7A1CC9C}"/>
              </a:ext>
            </a:extLst>
          </p:cNvPr>
          <p:cNvSpPr>
            <a:spLocks noChangeArrowheads="1"/>
          </p:cNvSpPr>
          <p:nvPr/>
        </p:nvSpPr>
        <p:spPr bwMode="auto">
          <a:xfrm>
            <a:off x="998174" y="979447"/>
            <a:ext cx="965189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fr-FR" i="1" dirty="0">
                <a:solidFill>
                  <a:srgbClr val="FF0000"/>
                </a:solidFill>
              </a:rPr>
              <a:t>Ex: Beja congress vs Beja Relief Organisation-East Sudan, Eritrea 2005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i="1"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i="1"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i="1"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i="1"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i="1"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i="1"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i="1"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i="1" dirty="0">
              <a:solidFill>
                <a:srgbClr val="FF0000"/>
              </a:solidFill>
            </a:endParaRPr>
          </a:p>
        </p:txBody>
      </p:sp>
      <p:pic>
        <p:nvPicPr>
          <p:cNvPr id="7" name="Image 6">
            <a:extLst>
              <a:ext uri="{FF2B5EF4-FFF2-40B4-BE49-F238E27FC236}">
                <a16:creationId xmlns:a16="http://schemas.microsoft.com/office/drawing/2014/main" id="{FF5EC7DF-EBA6-9B43-BCF9-007B5C116BAB}"/>
              </a:ext>
            </a:extLst>
          </p:cNvPr>
          <p:cNvPicPr/>
          <p:nvPr/>
        </p:nvPicPr>
        <p:blipFill>
          <a:blip r:embed="rId2" cstate="email">
            <a:extLst>
              <a:ext uri="{28A0092B-C50C-407E-A947-70E740481C1C}">
                <a14:useLocalDpi xmlns:a14="http://schemas.microsoft.com/office/drawing/2010/main"/>
              </a:ext>
            </a:extLst>
          </a:blip>
          <a:stretch>
            <a:fillRect/>
          </a:stretch>
        </p:blipFill>
        <p:spPr>
          <a:xfrm>
            <a:off x="0" y="1500145"/>
            <a:ext cx="7378262" cy="5357855"/>
          </a:xfrm>
          <a:prstGeom prst="rect">
            <a:avLst/>
          </a:prstGeom>
        </p:spPr>
      </p:pic>
      <p:sp>
        <p:nvSpPr>
          <p:cNvPr id="8" name="ZoneTexte 7">
            <a:extLst>
              <a:ext uri="{FF2B5EF4-FFF2-40B4-BE49-F238E27FC236}">
                <a16:creationId xmlns:a16="http://schemas.microsoft.com/office/drawing/2014/main" id="{DE897429-FEC4-984B-BC9E-44B94892B4CC}"/>
              </a:ext>
            </a:extLst>
          </p:cNvPr>
          <p:cNvSpPr txBox="1"/>
          <p:nvPr/>
        </p:nvSpPr>
        <p:spPr>
          <a:xfrm rot="16200000">
            <a:off x="-335060" y="6292107"/>
            <a:ext cx="900953" cy="230832"/>
          </a:xfrm>
          <a:prstGeom prst="rect">
            <a:avLst/>
          </a:prstGeom>
          <a:noFill/>
        </p:spPr>
        <p:txBody>
          <a:bodyPr wrap="square" rtlCol="0">
            <a:spAutoFit/>
          </a:bodyPr>
          <a:lstStyle/>
          <a:p>
            <a:r>
              <a:rPr lang="fr-FR" sz="900" dirty="0">
                <a:solidFill>
                  <a:schemeClr val="bg1"/>
                </a:solidFill>
                <a:latin typeface="Caecilia LT Std 55 Roman" pitchFamily="2" charset="0"/>
              </a:rPr>
              <a:t>© </a:t>
            </a:r>
            <a:r>
              <a:rPr lang="fr-FR" sz="900" dirty="0" err="1">
                <a:solidFill>
                  <a:schemeClr val="bg1"/>
                </a:solidFill>
                <a:latin typeface="Caecilia LT Std 55 Roman" pitchFamily="2" charset="0"/>
              </a:rPr>
              <a:t>FrontView</a:t>
            </a:r>
            <a:endParaRPr lang="fr-FR" sz="900" dirty="0">
              <a:solidFill>
                <a:schemeClr val="bg1"/>
              </a:solidFill>
              <a:latin typeface="Caecilia LT Std 55 Roman" pitchFamily="2" charset="0"/>
            </a:endParaRPr>
          </a:p>
        </p:txBody>
      </p:sp>
      <p:sp>
        <p:nvSpPr>
          <p:cNvPr id="10" name="Espace réservé du numéro de diapositive 9">
            <a:extLst>
              <a:ext uri="{FF2B5EF4-FFF2-40B4-BE49-F238E27FC236}">
                <a16:creationId xmlns:a16="http://schemas.microsoft.com/office/drawing/2014/main" id="{0AE90D2C-7672-7F4E-97D3-A752FF3D6623}"/>
              </a:ext>
            </a:extLst>
          </p:cNvPr>
          <p:cNvSpPr>
            <a:spLocks noGrp="1"/>
          </p:cNvSpPr>
          <p:nvPr>
            <p:ph type="sldNum" sz="quarter" idx="12"/>
          </p:nvPr>
        </p:nvSpPr>
        <p:spPr/>
        <p:txBody>
          <a:bodyPr/>
          <a:lstStyle/>
          <a:p>
            <a:fld id="{D60562A8-9F53-014E-B321-5A8D27966E7A}" type="slidenum">
              <a:rPr lang="fr-FR" smtClean="0"/>
              <a:t>13</a:t>
            </a:fld>
            <a:endParaRPr lang="fr-FR"/>
          </a:p>
        </p:txBody>
      </p:sp>
    </p:spTree>
    <p:extLst>
      <p:ext uri="{BB962C8B-B14F-4D97-AF65-F5344CB8AC3E}">
        <p14:creationId xmlns:p14="http://schemas.microsoft.com/office/powerpoint/2010/main" val="61766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CFAB46F-A864-F949-809B-5890F5AE7327}"/>
              </a:ext>
            </a:extLst>
          </p:cNvPr>
          <p:cNvSpPr>
            <a:spLocks noChangeArrowheads="1"/>
          </p:cNvSpPr>
          <p:nvPr/>
        </p:nvSpPr>
        <p:spPr bwMode="auto">
          <a:xfrm>
            <a:off x="5945144" y="1746852"/>
            <a:ext cx="56446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i="1" dirty="0">
                <a:solidFill>
                  <a:srgbClr val="FF0000"/>
                </a:solidFill>
                <a:latin typeface="+mn-lt"/>
              </a:rPr>
              <a:t>Ex: Syria and sensitive data (threat on the family, desertion from </a:t>
            </a:r>
            <a:r>
              <a:rPr lang="en-GB" i="1" dirty="0" err="1">
                <a:solidFill>
                  <a:srgbClr val="FF0000"/>
                </a:solidFill>
                <a:latin typeface="+mn-lt"/>
              </a:rPr>
              <a:t>GoS</a:t>
            </a:r>
            <a:r>
              <a:rPr lang="en-GB" i="1" dirty="0">
                <a:solidFill>
                  <a:srgbClr val="FF0000"/>
                </a:solidFill>
                <a:latin typeface="+mn-lt"/>
              </a:rPr>
              <a:t> army issues, reprisals risks, land property issues, etc.)</a:t>
            </a:r>
            <a:endParaRPr lang="fr-FR" i="1" dirty="0">
              <a:solidFill>
                <a:srgbClr val="FF0000"/>
              </a:solidFill>
              <a:latin typeface="+mn-lt"/>
            </a:endParaRPr>
          </a:p>
          <a:p>
            <a:endParaRPr lang="fr-FR" i="1" dirty="0">
              <a:solidFill>
                <a:srgbClr val="FF0000"/>
              </a:solidFill>
              <a:latin typeface="+mn-lt"/>
            </a:endParaRPr>
          </a:p>
          <a:p>
            <a:r>
              <a:rPr lang="en-GB" i="1" dirty="0">
                <a:solidFill>
                  <a:srgbClr val="FF0000"/>
                </a:solidFill>
                <a:latin typeface="+mn-lt"/>
              </a:rPr>
              <a:t>Access to confidential database = need rules to get the necessary data without sensitive ones..</a:t>
            </a:r>
            <a:endParaRPr lang="fr-FR" i="1" dirty="0">
              <a:solidFill>
                <a:srgbClr val="FF0000"/>
              </a:solidFill>
              <a:latin typeface="+mn-lt"/>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p:txBody>
      </p:sp>
      <p:pic>
        <p:nvPicPr>
          <p:cNvPr id="5" name="Image 4">
            <a:extLst>
              <a:ext uri="{FF2B5EF4-FFF2-40B4-BE49-F238E27FC236}">
                <a16:creationId xmlns:a16="http://schemas.microsoft.com/office/drawing/2014/main" id="{9BBC82D1-244E-DC42-8AAF-428BAC9EE8C6}"/>
              </a:ext>
            </a:extLst>
          </p:cNvPr>
          <p:cNvPicPr/>
          <p:nvPr/>
        </p:nvPicPr>
        <p:blipFill>
          <a:blip r:embed="rId2"/>
          <a:stretch>
            <a:fillRect/>
          </a:stretch>
        </p:blipFill>
        <p:spPr>
          <a:xfrm>
            <a:off x="998173" y="935837"/>
            <a:ext cx="4775200" cy="3086100"/>
          </a:xfrm>
          <a:prstGeom prst="rect">
            <a:avLst/>
          </a:prstGeom>
        </p:spPr>
      </p:pic>
      <p:sp>
        <p:nvSpPr>
          <p:cNvPr id="6" name="Rectangle 2">
            <a:extLst>
              <a:ext uri="{FF2B5EF4-FFF2-40B4-BE49-F238E27FC236}">
                <a16:creationId xmlns:a16="http://schemas.microsoft.com/office/drawing/2014/main" id="{A04D12DD-CEA4-DF41-8CF5-D50C5ABD4907}"/>
              </a:ext>
            </a:extLst>
          </p:cNvPr>
          <p:cNvSpPr>
            <a:spLocks noChangeArrowheads="1"/>
          </p:cNvSpPr>
          <p:nvPr/>
        </p:nvSpPr>
        <p:spPr bwMode="auto">
          <a:xfrm>
            <a:off x="998173" y="474172"/>
            <a:ext cx="77693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Tx/>
              <a:buChar char="-"/>
            </a:pPr>
            <a:r>
              <a:rPr lang="en-GB" dirty="0">
                <a:latin typeface="Caecilia LT Std 55 Roman" pitchFamily="2" charset="0"/>
                <a:ea typeface="MS Mincho" panose="02020609040205080304" pitchFamily="49" charset="-128"/>
                <a:cs typeface="Times New Roman" panose="02020603050405020304" pitchFamily="18" charset="0"/>
              </a:rPr>
              <a:t>Confidentiality, data protection and ethical considerations</a:t>
            </a: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p:txBody>
      </p:sp>
      <p:sp>
        <p:nvSpPr>
          <p:cNvPr id="7" name="Rectangle 2">
            <a:extLst>
              <a:ext uri="{FF2B5EF4-FFF2-40B4-BE49-F238E27FC236}">
                <a16:creationId xmlns:a16="http://schemas.microsoft.com/office/drawing/2014/main" id="{5492C692-5BC9-6640-9D89-199369DF8A48}"/>
              </a:ext>
            </a:extLst>
          </p:cNvPr>
          <p:cNvSpPr>
            <a:spLocks noChangeArrowheads="1"/>
          </p:cNvSpPr>
          <p:nvPr/>
        </p:nvSpPr>
        <p:spPr bwMode="auto">
          <a:xfrm>
            <a:off x="998172" y="4232788"/>
            <a:ext cx="77693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Tx/>
              <a:buChar char="-"/>
            </a:pPr>
            <a:r>
              <a:rPr lang="en-GB" altLang="fr-FR" dirty="0">
                <a:latin typeface="Caecilia LT Std 55 Roman" pitchFamily="2" charset="0"/>
                <a:ea typeface="MS Mincho" panose="02020609040205080304" pitchFamily="49" charset="-128"/>
                <a:cs typeface="Times New Roman" panose="02020603050405020304" pitchFamily="18" charset="0"/>
              </a:rPr>
              <a:t>Source profiling</a:t>
            </a:r>
          </a:p>
          <a:p>
            <a:pPr lvl="0"/>
            <a:r>
              <a:rPr lang="en-GB" altLang="fr-FR" dirty="0">
                <a:latin typeface="Caecilia LT Std 55 Roman" pitchFamily="2" charset="0"/>
                <a:ea typeface="MS Mincho" panose="02020609040205080304" pitchFamily="49" charset="-128"/>
                <a:cs typeface="Times New Roman" panose="02020603050405020304" pitchFamily="18" charset="0"/>
              </a:rPr>
              <a:t>Gender, age, religion and ethnicity etc.</a:t>
            </a: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p:txBody>
      </p:sp>
      <p:sp>
        <p:nvSpPr>
          <p:cNvPr id="8" name="Rectangle 2">
            <a:extLst>
              <a:ext uri="{FF2B5EF4-FFF2-40B4-BE49-F238E27FC236}">
                <a16:creationId xmlns:a16="http://schemas.microsoft.com/office/drawing/2014/main" id="{09BA7692-1A38-3048-9A76-D99056A16C78}"/>
              </a:ext>
            </a:extLst>
          </p:cNvPr>
          <p:cNvSpPr>
            <a:spLocks noChangeArrowheads="1"/>
          </p:cNvSpPr>
          <p:nvPr/>
        </p:nvSpPr>
        <p:spPr bwMode="auto">
          <a:xfrm>
            <a:off x="998171" y="5043803"/>
            <a:ext cx="776930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Tx/>
              <a:buChar char="-"/>
            </a:pPr>
            <a:r>
              <a:rPr lang="en-GB" altLang="fr-FR" dirty="0">
                <a:latin typeface="Caecilia LT Std 55 Roman" pitchFamily="2" charset="0"/>
                <a:ea typeface="MS Mincho" panose="02020609040205080304" pitchFamily="49" charset="-128"/>
                <a:cs typeface="Times New Roman" panose="02020603050405020304" pitchFamily="18" charset="0"/>
              </a:rPr>
              <a:t>Visibility and communication strategy (security &amp; protection)</a:t>
            </a:r>
          </a:p>
          <a:p>
            <a:endParaRPr lang="en-GB" dirty="0">
              <a:latin typeface="Caecilia LT Std 55 Roman" pitchFamily="2" charset="0"/>
              <a:ea typeface="MS Mincho" panose="02020609040205080304" pitchFamily="49" charset="-128"/>
              <a:cs typeface="Times New Roman" panose="02020603050405020304" pitchFamily="18" charset="0"/>
            </a:endParaRPr>
          </a:p>
          <a:p>
            <a:r>
              <a:rPr lang="en-GB" dirty="0">
                <a:latin typeface="Caecilia LT Std 55 Roman" pitchFamily="2" charset="0"/>
                <a:ea typeface="MS Mincho" panose="02020609040205080304" pitchFamily="49" charset="-128"/>
                <a:cs typeface="Times New Roman" panose="02020603050405020304" pitchFamily="18" charset="0"/>
              </a:rPr>
              <a:t>HARD TO REACH: Low </a:t>
            </a:r>
            <a:r>
              <a:rPr lang="en-GB" dirty="0" err="1">
                <a:latin typeface="Caecilia LT Std 55 Roman" pitchFamily="2" charset="0"/>
                <a:ea typeface="MS Mincho" panose="02020609040205080304" pitchFamily="49" charset="-128"/>
                <a:cs typeface="Times New Roman" panose="02020603050405020304" pitchFamily="18" charset="0"/>
              </a:rPr>
              <a:t>profil</a:t>
            </a:r>
            <a:r>
              <a:rPr lang="en-GB" dirty="0">
                <a:latin typeface="Caecilia LT Std 55 Roman" pitchFamily="2" charset="0"/>
                <a:ea typeface="MS Mincho" panose="02020609040205080304" pitchFamily="49" charset="-128"/>
                <a:cs typeface="Times New Roman" panose="02020603050405020304" pitchFamily="18" charset="0"/>
              </a:rPr>
              <a:t> / partner identified</a:t>
            </a:r>
            <a:endParaRPr lang="fr-FR" dirty="0">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p:txBody>
      </p:sp>
      <p:sp>
        <p:nvSpPr>
          <p:cNvPr id="9" name="Rectangle 1">
            <a:extLst>
              <a:ext uri="{FF2B5EF4-FFF2-40B4-BE49-F238E27FC236}">
                <a16:creationId xmlns:a16="http://schemas.microsoft.com/office/drawing/2014/main" id="{02B6B479-9AC7-DD44-BBC2-40570079C1D2}"/>
              </a:ext>
            </a:extLst>
          </p:cNvPr>
          <p:cNvSpPr>
            <a:spLocks noChangeArrowheads="1"/>
          </p:cNvSpPr>
          <p:nvPr/>
        </p:nvSpPr>
        <p:spPr bwMode="auto">
          <a:xfrm>
            <a:off x="998170" y="5928301"/>
            <a:ext cx="69935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i="1" dirty="0">
                <a:solidFill>
                  <a:srgbClr val="FF0000"/>
                </a:solidFill>
              </a:rPr>
              <a:t>Ex: Syria, project evaluation, 2018.</a:t>
            </a:r>
          </a:p>
          <a:p>
            <a:pPr marL="0" marR="0" lvl="0" indent="0" algn="l" defTabSz="914400" rtl="0" eaLnBrk="0" fontAlgn="base" latinLnBrk="0" hangingPunct="0">
              <a:lnSpc>
                <a:spcPct val="100000"/>
              </a:lnSpc>
              <a:spcBef>
                <a:spcPct val="0"/>
              </a:spcBef>
              <a:spcAft>
                <a:spcPct val="0"/>
              </a:spcAft>
              <a:buClrTx/>
              <a:buSzTx/>
              <a:buFontTx/>
              <a:buNone/>
              <a:tabLst/>
            </a:pPr>
            <a:r>
              <a:rPr lang="en-GB" altLang="fr-FR" i="1" dirty="0">
                <a:solidFill>
                  <a:srgbClr val="FF0000"/>
                </a:solidFill>
              </a:rPr>
              <a:t>Mix up of visibility and communication: conflict and rumours appearance.</a:t>
            </a:r>
          </a:p>
        </p:txBody>
      </p:sp>
      <p:sp>
        <p:nvSpPr>
          <p:cNvPr id="10" name="Espace réservé du numéro de diapositive 9">
            <a:extLst>
              <a:ext uri="{FF2B5EF4-FFF2-40B4-BE49-F238E27FC236}">
                <a16:creationId xmlns:a16="http://schemas.microsoft.com/office/drawing/2014/main" id="{906BFE38-1F00-C84E-8061-3001F2668A6D}"/>
              </a:ext>
            </a:extLst>
          </p:cNvPr>
          <p:cNvSpPr>
            <a:spLocks noGrp="1"/>
          </p:cNvSpPr>
          <p:nvPr>
            <p:ph type="sldNum" sz="quarter" idx="12"/>
          </p:nvPr>
        </p:nvSpPr>
        <p:spPr/>
        <p:txBody>
          <a:bodyPr/>
          <a:lstStyle/>
          <a:p>
            <a:fld id="{D60562A8-9F53-014E-B321-5A8D27966E7A}" type="slidenum">
              <a:rPr lang="fr-FR" smtClean="0"/>
              <a:t>14</a:t>
            </a:fld>
            <a:endParaRPr lang="fr-FR"/>
          </a:p>
        </p:txBody>
      </p:sp>
    </p:spTree>
    <p:extLst>
      <p:ext uri="{BB962C8B-B14F-4D97-AF65-F5344CB8AC3E}">
        <p14:creationId xmlns:p14="http://schemas.microsoft.com/office/powerpoint/2010/main" val="73608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12875A3-6A5D-B44A-A404-131B1C07A253}"/>
              </a:ext>
            </a:extLst>
          </p:cNvPr>
          <p:cNvSpPr>
            <a:spLocks noGrp="1" noChangeArrowheads="1"/>
          </p:cNvSpPr>
          <p:nvPr>
            <p:ph type="title"/>
          </p:nvPr>
        </p:nvSpPr>
        <p:spPr bwMode="auto">
          <a:xfrm>
            <a:off x="838200" y="643186"/>
            <a:ext cx="67441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GB" altLang="fr-FR" dirty="0">
                <a:solidFill>
                  <a:srgbClr val="FF0000"/>
                </a:solidFill>
                <a:latin typeface="VAG Rounded Std Light" panose="020F0502020204020204" pitchFamily="34" charset="0"/>
              </a:rPr>
              <a:t>Preparation: key of success </a:t>
            </a:r>
          </a:p>
        </p:txBody>
      </p:sp>
      <p:sp>
        <p:nvSpPr>
          <p:cNvPr id="5" name="ZoneTexte 4">
            <a:extLst>
              <a:ext uri="{FF2B5EF4-FFF2-40B4-BE49-F238E27FC236}">
                <a16:creationId xmlns:a16="http://schemas.microsoft.com/office/drawing/2014/main" id="{972C1002-8CF3-E54E-BB5F-A3A724D0B74B}"/>
              </a:ext>
            </a:extLst>
          </p:cNvPr>
          <p:cNvSpPr txBox="1"/>
          <p:nvPr/>
        </p:nvSpPr>
        <p:spPr>
          <a:xfrm>
            <a:off x="838200" y="1456293"/>
            <a:ext cx="4963218" cy="369332"/>
          </a:xfrm>
          <a:prstGeom prst="rect">
            <a:avLst/>
          </a:prstGeom>
          <a:noFill/>
        </p:spPr>
        <p:txBody>
          <a:bodyPr wrap="none" rtlCol="0">
            <a:spAutoFit/>
          </a:bodyPr>
          <a:lstStyle/>
          <a:p>
            <a:r>
              <a:rPr lang="en-GB" b="1" dirty="0">
                <a:effectLst/>
                <a:latin typeface="Caecilia LT Std 55 Roman" pitchFamily="2" charset="0"/>
              </a:rPr>
              <a:t>Anticipate specific evaluation constraints</a:t>
            </a:r>
            <a:r>
              <a:rPr lang="fr-FR" b="1" dirty="0">
                <a:effectLst/>
                <a:latin typeface="Caecilia LT Std 55 Roman" pitchFamily="2" charset="0"/>
              </a:rPr>
              <a:t> </a:t>
            </a:r>
            <a:endParaRPr lang="en-GB" b="1" dirty="0">
              <a:latin typeface="Caecilia LT Std 55 Roman" pitchFamily="2" charset="0"/>
            </a:endParaRPr>
          </a:p>
        </p:txBody>
      </p:sp>
      <p:sp>
        <p:nvSpPr>
          <p:cNvPr id="7" name="Rectangle 6">
            <a:extLst>
              <a:ext uri="{FF2B5EF4-FFF2-40B4-BE49-F238E27FC236}">
                <a16:creationId xmlns:a16="http://schemas.microsoft.com/office/drawing/2014/main" id="{E3D55E56-B7E2-FB43-A35B-699116AAE90A}"/>
              </a:ext>
            </a:extLst>
          </p:cNvPr>
          <p:cNvSpPr/>
          <p:nvPr/>
        </p:nvSpPr>
        <p:spPr>
          <a:xfrm>
            <a:off x="838200" y="1869291"/>
            <a:ext cx="10795207" cy="369332"/>
          </a:xfrm>
          <a:prstGeom prst="rect">
            <a:avLst/>
          </a:prstGeom>
        </p:spPr>
        <p:txBody>
          <a:bodyPr wrap="square">
            <a:spAutoFit/>
          </a:bodyPr>
          <a:lstStyle/>
          <a:p>
            <a:pPr marL="285750" indent="-285750">
              <a:buFont typeface="Arial" panose="020B0604020202020204" pitchFamily="34" charset="0"/>
              <a:buChar char="•"/>
            </a:pPr>
            <a:r>
              <a:rPr lang="en-GB" dirty="0">
                <a:latin typeface="Caecilia LT Std 55 Roman" pitchFamily="2" charset="0"/>
                <a:ea typeface="MS Mincho" panose="02020609040205080304" pitchFamily="49" charset="-128"/>
                <a:cs typeface="Times New Roman" panose="02020603050405020304" pitchFamily="18" charset="0"/>
              </a:rPr>
              <a:t>Administrative</a:t>
            </a:r>
            <a:endParaRPr lang="fr-FR" dirty="0">
              <a:latin typeface="Caecilia LT Std 55 Roman" pitchFamily="2" charset="0"/>
            </a:endParaRPr>
          </a:p>
        </p:txBody>
      </p:sp>
      <p:sp>
        <p:nvSpPr>
          <p:cNvPr id="8" name="Rectangle 3">
            <a:extLst>
              <a:ext uri="{FF2B5EF4-FFF2-40B4-BE49-F238E27FC236}">
                <a16:creationId xmlns:a16="http://schemas.microsoft.com/office/drawing/2014/main" id="{1DD6E7D1-15D2-5C4E-976B-14582C2EDAAB}"/>
              </a:ext>
            </a:extLst>
          </p:cNvPr>
          <p:cNvSpPr>
            <a:spLocks noChangeArrowheads="1"/>
          </p:cNvSpPr>
          <p:nvPr/>
        </p:nvSpPr>
        <p:spPr bwMode="auto">
          <a:xfrm>
            <a:off x="838200" y="2282021"/>
            <a:ext cx="74185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i="1" dirty="0">
                <a:solidFill>
                  <a:srgbClr val="FF0000"/>
                </a:solidFill>
              </a:rPr>
              <a:t>Ex: </a:t>
            </a:r>
            <a:r>
              <a:rPr lang="en-GB" altLang="fr-FR" i="1" dirty="0" err="1">
                <a:solidFill>
                  <a:srgbClr val="FF0000"/>
                </a:solidFill>
              </a:rPr>
              <a:t>Irak</a:t>
            </a:r>
            <a:r>
              <a:rPr lang="en-GB" altLang="fr-FR" i="1" dirty="0">
                <a:solidFill>
                  <a:srgbClr val="FF0000"/>
                </a:solidFill>
              </a:rPr>
              <a:t>, Sinjar 2015 - Agreement from the </a:t>
            </a:r>
            <a:r>
              <a:rPr lang="en-GB" altLang="fr-FR" i="1" dirty="0" err="1">
                <a:solidFill>
                  <a:srgbClr val="FF0000"/>
                </a:solidFill>
              </a:rPr>
              <a:t>Assayesh</a:t>
            </a:r>
            <a:r>
              <a:rPr lang="en-GB" altLang="fr-FR" i="1" dirty="0">
                <a:solidFill>
                  <a:srgbClr val="FF0000"/>
                </a:solidFill>
              </a:rPr>
              <a:t> (Kurdish security forces)</a:t>
            </a:r>
          </a:p>
        </p:txBody>
      </p:sp>
      <p:pic>
        <p:nvPicPr>
          <p:cNvPr id="9" name="Image 8">
            <a:extLst>
              <a:ext uri="{FF2B5EF4-FFF2-40B4-BE49-F238E27FC236}">
                <a16:creationId xmlns:a16="http://schemas.microsoft.com/office/drawing/2014/main" id="{4C5EF397-A92A-A540-8FA6-442B0553C45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037" y="2833593"/>
            <a:ext cx="5331292" cy="3607547"/>
          </a:xfrm>
          <a:prstGeom prst="rect">
            <a:avLst/>
          </a:prstGeom>
        </p:spPr>
      </p:pic>
      <p:pic>
        <p:nvPicPr>
          <p:cNvPr id="10" name="Image 9">
            <a:extLst>
              <a:ext uri="{FF2B5EF4-FFF2-40B4-BE49-F238E27FC236}">
                <a16:creationId xmlns:a16="http://schemas.microsoft.com/office/drawing/2014/main" id="{782975AA-E939-9045-ADE3-983C150DA53D}"/>
              </a:ext>
            </a:extLst>
          </p:cNvPr>
          <p:cNvPicPr/>
          <p:nvPr/>
        </p:nvPicPr>
        <p:blipFill>
          <a:blip r:embed="rId3" cstate="email">
            <a:extLst>
              <a:ext uri="{28A0092B-C50C-407E-A947-70E740481C1C}">
                <a14:useLocalDpi xmlns:a14="http://schemas.microsoft.com/office/drawing/2010/main"/>
              </a:ext>
            </a:extLst>
          </a:blip>
          <a:stretch>
            <a:fillRect/>
          </a:stretch>
        </p:blipFill>
        <p:spPr>
          <a:xfrm>
            <a:off x="6302115" y="2833593"/>
            <a:ext cx="5331292" cy="3607547"/>
          </a:xfrm>
          <a:prstGeom prst="rect">
            <a:avLst/>
          </a:prstGeom>
        </p:spPr>
      </p:pic>
      <p:sp>
        <p:nvSpPr>
          <p:cNvPr id="11" name="Espace réservé du numéro de diapositive 10">
            <a:extLst>
              <a:ext uri="{FF2B5EF4-FFF2-40B4-BE49-F238E27FC236}">
                <a16:creationId xmlns:a16="http://schemas.microsoft.com/office/drawing/2014/main" id="{9E8B570D-C925-1E41-8BFE-4F02D872EA6D}"/>
              </a:ext>
            </a:extLst>
          </p:cNvPr>
          <p:cNvSpPr>
            <a:spLocks noGrp="1"/>
          </p:cNvSpPr>
          <p:nvPr>
            <p:ph type="sldNum" sz="quarter" idx="12"/>
          </p:nvPr>
        </p:nvSpPr>
        <p:spPr/>
        <p:txBody>
          <a:bodyPr/>
          <a:lstStyle/>
          <a:p>
            <a:fld id="{D60562A8-9F53-014E-B321-5A8D27966E7A}" type="slidenum">
              <a:rPr lang="fr-FR" smtClean="0"/>
              <a:t>15</a:t>
            </a:fld>
            <a:endParaRPr lang="fr-FR"/>
          </a:p>
        </p:txBody>
      </p:sp>
      <p:sp>
        <p:nvSpPr>
          <p:cNvPr id="12" name="ZoneTexte 11">
            <a:extLst>
              <a:ext uri="{FF2B5EF4-FFF2-40B4-BE49-F238E27FC236}">
                <a16:creationId xmlns:a16="http://schemas.microsoft.com/office/drawing/2014/main" id="{54BA11D2-54D5-824B-869D-AB5306BE6A98}"/>
              </a:ext>
            </a:extLst>
          </p:cNvPr>
          <p:cNvSpPr txBox="1"/>
          <p:nvPr/>
        </p:nvSpPr>
        <p:spPr>
          <a:xfrm rot="16200000">
            <a:off x="599978" y="5875247"/>
            <a:ext cx="900953" cy="230832"/>
          </a:xfrm>
          <a:prstGeom prst="rect">
            <a:avLst/>
          </a:prstGeom>
          <a:noFill/>
        </p:spPr>
        <p:txBody>
          <a:bodyPr wrap="square" rtlCol="0">
            <a:spAutoFit/>
          </a:bodyPr>
          <a:lstStyle/>
          <a:p>
            <a:r>
              <a:rPr lang="fr-FR" sz="900" dirty="0">
                <a:solidFill>
                  <a:schemeClr val="bg1"/>
                </a:solidFill>
                <a:latin typeface="Caecilia LT Std 55 Roman" pitchFamily="2" charset="0"/>
              </a:rPr>
              <a:t>© </a:t>
            </a:r>
            <a:r>
              <a:rPr lang="fr-FR" sz="900" dirty="0" err="1">
                <a:solidFill>
                  <a:schemeClr val="bg1"/>
                </a:solidFill>
                <a:latin typeface="Caecilia LT Std 55 Roman" pitchFamily="2" charset="0"/>
              </a:rPr>
              <a:t>FrontView</a:t>
            </a:r>
            <a:endParaRPr lang="fr-FR" sz="900" dirty="0">
              <a:solidFill>
                <a:schemeClr val="bg1"/>
              </a:solidFill>
              <a:latin typeface="Caecilia LT Std 55 Roman" pitchFamily="2" charset="0"/>
            </a:endParaRPr>
          </a:p>
        </p:txBody>
      </p:sp>
      <p:sp>
        <p:nvSpPr>
          <p:cNvPr id="13" name="ZoneTexte 12">
            <a:extLst>
              <a:ext uri="{FF2B5EF4-FFF2-40B4-BE49-F238E27FC236}">
                <a16:creationId xmlns:a16="http://schemas.microsoft.com/office/drawing/2014/main" id="{A6639B7F-B3A0-5045-BF19-15B6C1B01045}"/>
              </a:ext>
            </a:extLst>
          </p:cNvPr>
          <p:cNvSpPr txBox="1"/>
          <p:nvPr/>
        </p:nvSpPr>
        <p:spPr>
          <a:xfrm rot="16200000">
            <a:off x="11023610" y="5875248"/>
            <a:ext cx="900953" cy="230832"/>
          </a:xfrm>
          <a:prstGeom prst="rect">
            <a:avLst/>
          </a:prstGeom>
          <a:noFill/>
        </p:spPr>
        <p:txBody>
          <a:bodyPr wrap="square" rtlCol="0">
            <a:spAutoFit/>
          </a:bodyPr>
          <a:lstStyle/>
          <a:p>
            <a:r>
              <a:rPr lang="fr-FR" sz="900" dirty="0">
                <a:solidFill>
                  <a:schemeClr val="bg1"/>
                </a:solidFill>
                <a:latin typeface="Caecilia LT Std 55 Roman" pitchFamily="2" charset="0"/>
              </a:rPr>
              <a:t>© </a:t>
            </a:r>
            <a:r>
              <a:rPr lang="fr-FR" sz="900" dirty="0" err="1">
                <a:solidFill>
                  <a:schemeClr val="bg1"/>
                </a:solidFill>
                <a:latin typeface="Caecilia LT Std 55 Roman" pitchFamily="2" charset="0"/>
              </a:rPr>
              <a:t>FrontView</a:t>
            </a:r>
            <a:endParaRPr lang="fr-FR" sz="900" dirty="0">
              <a:solidFill>
                <a:schemeClr val="bg1"/>
              </a:solidFill>
              <a:latin typeface="Caecilia LT Std 55 Roman" pitchFamily="2" charset="0"/>
            </a:endParaRPr>
          </a:p>
        </p:txBody>
      </p:sp>
      <p:sp>
        <p:nvSpPr>
          <p:cNvPr id="14" name="ZoneTexte 13">
            <a:extLst>
              <a:ext uri="{FF2B5EF4-FFF2-40B4-BE49-F238E27FC236}">
                <a16:creationId xmlns:a16="http://schemas.microsoft.com/office/drawing/2014/main" id="{233C71A8-268A-E54F-A683-7628217F8A86}"/>
              </a:ext>
            </a:extLst>
          </p:cNvPr>
          <p:cNvSpPr txBox="1"/>
          <p:nvPr/>
        </p:nvSpPr>
        <p:spPr>
          <a:xfrm>
            <a:off x="1981489" y="2900709"/>
            <a:ext cx="3238387" cy="369332"/>
          </a:xfrm>
          <a:prstGeom prst="rect">
            <a:avLst/>
          </a:prstGeom>
          <a:noFill/>
        </p:spPr>
        <p:txBody>
          <a:bodyPr wrap="none" rtlCol="0">
            <a:spAutoFit/>
          </a:bodyPr>
          <a:lstStyle/>
          <a:p>
            <a:r>
              <a:rPr lang="fr-FR" dirty="0" err="1">
                <a:latin typeface="Caecilia LT Std 55 Roman" pitchFamily="2" charset="0"/>
              </a:rPr>
              <a:t>Bring</a:t>
            </a:r>
            <a:r>
              <a:rPr lang="fr-FR" dirty="0">
                <a:latin typeface="Caecilia LT Std 55 Roman" pitchFamily="2" charset="0"/>
              </a:rPr>
              <a:t> the </a:t>
            </a:r>
            <a:r>
              <a:rPr lang="fr-FR" dirty="0" err="1">
                <a:latin typeface="Caecilia LT Std 55 Roman" pitchFamily="2" charset="0"/>
              </a:rPr>
              <a:t>necessary</a:t>
            </a:r>
            <a:r>
              <a:rPr lang="fr-FR" dirty="0">
                <a:latin typeface="Caecilia LT Std 55 Roman" pitchFamily="2" charset="0"/>
              </a:rPr>
              <a:t> </a:t>
            </a:r>
            <a:r>
              <a:rPr lang="fr-FR" dirty="0" err="1">
                <a:latin typeface="Caecilia LT Std 55 Roman" pitchFamily="2" charset="0"/>
              </a:rPr>
              <a:t>papers</a:t>
            </a:r>
            <a:endParaRPr lang="fr-FR" dirty="0">
              <a:latin typeface="Caecilia LT Std 55 Roman" pitchFamily="2" charset="0"/>
            </a:endParaRPr>
          </a:p>
        </p:txBody>
      </p:sp>
    </p:spTree>
    <p:extLst>
      <p:ext uri="{BB962C8B-B14F-4D97-AF65-F5344CB8AC3E}">
        <p14:creationId xmlns:p14="http://schemas.microsoft.com/office/powerpoint/2010/main" val="62073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0061E4-4437-D945-BEEA-5FFF210C5F47}"/>
              </a:ext>
            </a:extLst>
          </p:cNvPr>
          <p:cNvSpPr/>
          <p:nvPr/>
        </p:nvSpPr>
        <p:spPr>
          <a:xfrm>
            <a:off x="797859" y="484244"/>
            <a:ext cx="10795207" cy="369332"/>
          </a:xfrm>
          <a:prstGeom prst="rect">
            <a:avLst/>
          </a:prstGeom>
        </p:spPr>
        <p:txBody>
          <a:bodyPr wrap="square">
            <a:spAutoFit/>
          </a:bodyPr>
          <a:lstStyle/>
          <a:p>
            <a:pPr marL="285750" indent="-285750">
              <a:buFont typeface="Arial" panose="020B0604020202020204" pitchFamily="34" charset="0"/>
              <a:buChar char="•"/>
            </a:pPr>
            <a:r>
              <a:rPr lang="en-GB" dirty="0">
                <a:latin typeface="Caecilia LT Std 55 Roman" pitchFamily="2" charset="0"/>
                <a:ea typeface="MS Mincho" panose="02020609040205080304" pitchFamily="49" charset="-128"/>
                <a:cs typeface="Times New Roman" panose="02020603050405020304" pitchFamily="18" charset="0"/>
              </a:rPr>
              <a:t>Logistic constraints</a:t>
            </a:r>
            <a:endParaRPr lang="fr-FR" dirty="0">
              <a:latin typeface="Caecilia LT Std 55 Roman" pitchFamily="2" charset="0"/>
            </a:endParaRPr>
          </a:p>
        </p:txBody>
      </p:sp>
      <p:sp>
        <p:nvSpPr>
          <p:cNvPr id="5" name="Rectangle 2">
            <a:extLst>
              <a:ext uri="{FF2B5EF4-FFF2-40B4-BE49-F238E27FC236}">
                <a16:creationId xmlns:a16="http://schemas.microsoft.com/office/drawing/2014/main" id="{8B061D6D-8F7E-AD49-9047-88AB128D6340}"/>
              </a:ext>
            </a:extLst>
          </p:cNvPr>
          <p:cNvSpPr>
            <a:spLocks noChangeArrowheads="1"/>
          </p:cNvSpPr>
          <p:nvPr/>
        </p:nvSpPr>
        <p:spPr bwMode="auto">
          <a:xfrm>
            <a:off x="811296" y="786491"/>
            <a:ext cx="776930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Tx/>
              <a:buChar char="-"/>
            </a:pPr>
            <a:r>
              <a:rPr lang="en-GB" altLang="fr-FR" dirty="0">
                <a:latin typeface="Caecilia LT Std 55 Roman" pitchFamily="2" charset="0"/>
                <a:ea typeface="MS Mincho" panose="02020609040205080304" pitchFamily="49" charset="-128"/>
                <a:cs typeface="Times New Roman" panose="02020603050405020304" pitchFamily="18" charset="0"/>
              </a:rPr>
              <a:t>Transport</a:t>
            </a:r>
          </a:p>
          <a:p>
            <a:pPr marL="285750" lvl="0" indent="-285750">
              <a:buFontTx/>
              <a:buChar char="-"/>
            </a:pPr>
            <a:r>
              <a:rPr lang="en-GB" altLang="fr-FR" dirty="0">
                <a:latin typeface="Caecilia LT Std 55 Roman" pitchFamily="2" charset="0"/>
                <a:ea typeface="MS Mincho" panose="02020609040205080304" pitchFamily="49" charset="-128"/>
                <a:cs typeface="Times New Roman" panose="02020603050405020304" pitchFamily="18" charset="0"/>
              </a:rPr>
              <a:t>Equipment (software) selection, maintenance and follow up</a:t>
            </a:r>
          </a:p>
          <a:p>
            <a:pPr marL="285750" lvl="0" indent="-285750">
              <a:buFontTx/>
              <a:buChar char="-"/>
            </a:pPr>
            <a:r>
              <a:rPr lang="en-GB" altLang="fr-FR" dirty="0">
                <a:latin typeface="Caecilia LT Std 55 Roman" pitchFamily="2" charset="0"/>
                <a:ea typeface="MS Mincho" panose="02020609040205080304" pitchFamily="49" charset="-128"/>
                <a:cs typeface="Times New Roman" panose="02020603050405020304" pitchFamily="18" charset="0"/>
              </a:rPr>
              <a:t>Climate</a:t>
            </a:r>
          </a:p>
          <a:p>
            <a:pPr marL="285750" lvl="0" indent="-285750">
              <a:buFontTx/>
              <a:buChar char="-"/>
            </a:pPr>
            <a:r>
              <a:rPr lang="en-GB" altLang="fr-FR" dirty="0">
                <a:latin typeface="Caecilia LT Std 55 Roman" pitchFamily="2" charset="0"/>
                <a:ea typeface="MS Mincho" panose="02020609040205080304" pitchFamily="49" charset="-128"/>
                <a:cs typeface="Times New Roman" panose="02020603050405020304" pitchFamily="18" charset="0"/>
              </a:rPr>
              <a:t>Communication</a:t>
            </a:r>
          </a:p>
          <a:p>
            <a:pPr marL="285750" lvl="0" indent="-285750">
              <a:buFontTx/>
              <a:buChar char="-"/>
            </a:pPr>
            <a:r>
              <a:rPr lang="en-GB" altLang="fr-FR" dirty="0">
                <a:latin typeface="Caecilia LT Std 55 Roman" pitchFamily="2" charset="0"/>
                <a:ea typeface="MS Mincho" panose="02020609040205080304" pitchFamily="49" charset="-128"/>
                <a:cs typeface="Times New Roman" panose="02020603050405020304" pitchFamily="18" charset="0"/>
              </a:rPr>
              <a:t>Electricity and Internet etc.</a:t>
            </a:r>
          </a:p>
          <a:p>
            <a:pPr marL="285750" lvl="0" indent="-285750">
              <a:buFontTx/>
              <a:buChar char="-"/>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285750" lvl="0" indent="-285750">
              <a:buFontTx/>
              <a:buChar char="-"/>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p:txBody>
      </p:sp>
      <p:sp>
        <p:nvSpPr>
          <p:cNvPr id="7" name="Rectangle 2">
            <a:extLst>
              <a:ext uri="{FF2B5EF4-FFF2-40B4-BE49-F238E27FC236}">
                <a16:creationId xmlns:a16="http://schemas.microsoft.com/office/drawing/2014/main" id="{911A817B-90E1-9F48-BC37-A4E07670F328}"/>
              </a:ext>
            </a:extLst>
          </p:cNvPr>
          <p:cNvSpPr>
            <a:spLocks noChangeArrowheads="1"/>
          </p:cNvSpPr>
          <p:nvPr/>
        </p:nvSpPr>
        <p:spPr bwMode="auto">
          <a:xfrm>
            <a:off x="811296" y="2190670"/>
            <a:ext cx="60750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fr-FR" i="1" dirty="0">
                <a:solidFill>
                  <a:srgbClr val="FF0000"/>
                </a:solidFill>
              </a:rPr>
              <a:t>Ex: Baseline and impact evaluations, Dollo Ado, Ethiopia, 2015 </a:t>
            </a:r>
          </a:p>
        </p:txBody>
      </p:sp>
      <p:pic>
        <p:nvPicPr>
          <p:cNvPr id="8" name="Image 7">
            <a:extLst>
              <a:ext uri="{FF2B5EF4-FFF2-40B4-BE49-F238E27FC236}">
                <a16:creationId xmlns:a16="http://schemas.microsoft.com/office/drawing/2014/main" id="{D0550BF9-642C-1C48-8249-58073887F133}"/>
              </a:ext>
            </a:extLst>
          </p:cNvPr>
          <p:cNvPicPr/>
          <p:nvPr/>
        </p:nvPicPr>
        <p:blipFill>
          <a:blip r:embed="rId2" cstate="email">
            <a:extLst>
              <a:ext uri="{28A0092B-C50C-407E-A947-70E740481C1C}">
                <a14:useLocalDpi xmlns:a14="http://schemas.microsoft.com/office/drawing/2010/main"/>
              </a:ext>
            </a:extLst>
          </a:blip>
          <a:stretch>
            <a:fillRect/>
          </a:stretch>
        </p:blipFill>
        <p:spPr>
          <a:xfrm>
            <a:off x="0" y="2560003"/>
            <a:ext cx="5661212" cy="4297998"/>
          </a:xfrm>
          <a:prstGeom prst="rect">
            <a:avLst/>
          </a:prstGeom>
        </p:spPr>
      </p:pic>
      <p:sp>
        <p:nvSpPr>
          <p:cNvPr id="9" name="ZoneTexte 8">
            <a:extLst>
              <a:ext uri="{FF2B5EF4-FFF2-40B4-BE49-F238E27FC236}">
                <a16:creationId xmlns:a16="http://schemas.microsoft.com/office/drawing/2014/main" id="{522912FC-1AC9-4541-8F0D-8F4F0D81F655}"/>
              </a:ext>
            </a:extLst>
          </p:cNvPr>
          <p:cNvSpPr txBox="1"/>
          <p:nvPr/>
        </p:nvSpPr>
        <p:spPr>
          <a:xfrm>
            <a:off x="6350667" y="4247337"/>
            <a:ext cx="4459875" cy="1477328"/>
          </a:xfrm>
          <a:prstGeom prst="rect">
            <a:avLst/>
          </a:prstGeom>
          <a:noFill/>
        </p:spPr>
        <p:txBody>
          <a:bodyPr wrap="none" rtlCol="0">
            <a:spAutoFit/>
          </a:bodyPr>
          <a:lstStyle/>
          <a:p>
            <a:r>
              <a:rPr lang="en-GB" dirty="0">
                <a:latin typeface="Caecilia LT Std 55 Roman" pitchFamily="2" charset="0"/>
              </a:rPr>
              <a:t>Bring the necessary </a:t>
            </a:r>
            <a:r>
              <a:rPr lang="en-GB" dirty="0" err="1">
                <a:latin typeface="Caecilia LT Std 55 Roman" pitchFamily="2" charset="0"/>
              </a:rPr>
              <a:t>equipement</a:t>
            </a:r>
            <a:endParaRPr lang="en-GB" dirty="0">
              <a:latin typeface="Caecilia LT Std 55 Roman" pitchFamily="2" charset="0"/>
            </a:endParaRPr>
          </a:p>
          <a:p>
            <a:endParaRPr lang="en-GB" dirty="0">
              <a:latin typeface="Caecilia LT Std 55 Roman" pitchFamily="2" charset="0"/>
            </a:endParaRPr>
          </a:p>
          <a:p>
            <a:r>
              <a:rPr lang="en-GB" dirty="0">
                <a:latin typeface="Caecilia LT Std 55 Roman" pitchFamily="2" charset="0"/>
              </a:rPr>
              <a:t>And</a:t>
            </a:r>
          </a:p>
          <a:p>
            <a:endParaRPr lang="en-GB" dirty="0">
              <a:latin typeface="Caecilia LT Std 55 Roman" pitchFamily="2" charset="0"/>
            </a:endParaRPr>
          </a:p>
          <a:p>
            <a:r>
              <a:rPr lang="en-GB" b="1" dirty="0">
                <a:latin typeface="Caecilia LT Std 55 Roman" pitchFamily="2" charset="0"/>
              </a:rPr>
              <a:t>BE PREPARE TO CHANGE YOUR PLAN</a:t>
            </a:r>
          </a:p>
        </p:txBody>
      </p:sp>
      <p:sp>
        <p:nvSpPr>
          <p:cNvPr id="10" name="Espace réservé du numéro de diapositive 9">
            <a:extLst>
              <a:ext uri="{FF2B5EF4-FFF2-40B4-BE49-F238E27FC236}">
                <a16:creationId xmlns:a16="http://schemas.microsoft.com/office/drawing/2014/main" id="{ACA2088C-4B35-034C-B1F4-0957041069AC}"/>
              </a:ext>
            </a:extLst>
          </p:cNvPr>
          <p:cNvSpPr>
            <a:spLocks noGrp="1"/>
          </p:cNvSpPr>
          <p:nvPr>
            <p:ph type="sldNum" sz="quarter" idx="12"/>
          </p:nvPr>
        </p:nvSpPr>
        <p:spPr/>
        <p:txBody>
          <a:bodyPr/>
          <a:lstStyle/>
          <a:p>
            <a:fld id="{D60562A8-9F53-014E-B321-5A8D27966E7A}" type="slidenum">
              <a:rPr lang="fr-FR" smtClean="0"/>
              <a:t>16</a:t>
            </a:fld>
            <a:endParaRPr lang="fr-FR"/>
          </a:p>
        </p:txBody>
      </p:sp>
      <p:sp>
        <p:nvSpPr>
          <p:cNvPr id="11" name="ZoneTexte 10">
            <a:extLst>
              <a:ext uri="{FF2B5EF4-FFF2-40B4-BE49-F238E27FC236}">
                <a16:creationId xmlns:a16="http://schemas.microsoft.com/office/drawing/2014/main" id="{9FD63508-A276-AB4C-AF5E-A42B28F3FAC0}"/>
              </a:ext>
            </a:extLst>
          </p:cNvPr>
          <p:cNvSpPr txBox="1"/>
          <p:nvPr/>
        </p:nvSpPr>
        <p:spPr>
          <a:xfrm rot="16200000">
            <a:off x="-335060" y="6292108"/>
            <a:ext cx="900953" cy="230832"/>
          </a:xfrm>
          <a:prstGeom prst="rect">
            <a:avLst/>
          </a:prstGeom>
          <a:noFill/>
        </p:spPr>
        <p:txBody>
          <a:bodyPr wrap="square" rtlCol="0">
            <a:spAutoFit/>
          </a:bodyPr>
          <a:lstStyle/>
          <a:p>
            <a:r>
              <a:rPr lang="fr-FR" sz="900" dirty="0">
                <a:solidFill>
                  <a:schemeClr val="bg1"/>
                </a:solidFill>
                <a:latin typeface="Caecilia LT Std 55 Roman" pitchFamily="2" charset="0"/>
              </a:rPr>
              <a:t>© </a:t>
            </a:r>
            <a:r>
              <a:rPr lang="fr-FR" sz="900" dirty="0" err="1">
                <a:solidFill>
                  <a:schemeClr val="bg1"/>
                </a:solidFill>
                <a:latin typeface="Caecilia LT Std 55 Roman" pitchFamily="2" charset="0"/>
              </a:rPr>
              <a:t>FrontView</a:t>
            </a:r>
            <a:endParaRPr lang="fr-FR" sz="900" dirty="0">
              <a:solidFill>
                <a:schemeClr val="bg1"/>
              </a:solidFill>
              <a:latin typeface="Caecilia LT Std 55 Roman" pitchFamily="2" charset="0"/>
            </a:endParaRPr>
          </a:p>
        </p:txBody>
      </p:sp>
    </p:spTree>
    <p:extLst>
      <p:ext uri="{BB962C8B-B14F-4D97-AF65-F5344CB8AC3E}">
        <p14:creationId xmlns:p14="http://schemas.microsoft.com/office/powerpoint/2010/main" val="2228059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416B176-0C52-E247-9837-1BACEEE7983B}"/>
              </a:ext>
            </a:extLst>
          </p:cNvPr>
          <p:cNvSpPr>
            <a:spLocks noGrp="1"/>
          </p:cNvSpPr>
          <p:nvPr>
            <p:ph type="sldNum" sz="quarter" idx="12"/>
          </p:nvPr>
        </p:nvSpPr>
        <p:spPr/>
        <p:txBody>
          <a:bodyPr/>
          <a:lstStyle/>
          <a:p>
            <a:fld id="{D60562A8-9F53-014E-B321-5A8D27966E7A}" type="slidenum">
              <a:rPr lang="fr-FR" smtClean="0"/>
              <a:t>17</a:t>
            </a:fld>
            <a:endParaRPr lang="fr-FR"/>
          </a:p>
        </p:txBody>
      </p:sp>
      <p:sp>
        <p:nvSpPr>
          <p:cNvPr id="5" name="ZoneTexte 4">
            <a:extLst>
              <a:ext uri="{FF2B5EF4-FFF2-40B4-BE49-F238E27FC236}">
                <a16:creationId xmlns:a16="http://schemas.microsoft.com/office/drawing/2014/main" id="{AE05E9D8-8364-BF47-BD96-749CD279CC4C}"/>
              </a:ext>
            </a:extLst>
          </p:cNvPr>
          <p:cNvSpPr txBox="1"/>
          <p:nvPr/>
        </p:nvSpPr>
        <p:spPr>
          <a:xfrm>
            <a:off x="596153" y="384548"/>
            <a:ext cx="4624984" cy="369332"/>
          </a:xfrm>
          <a:prstGeom prst="rect">
            <a:avLst/>
          </a:prstGeom>
          <a:noFill/>
        </p:spPr>
        <p:txBody>
          <a:bodyPr wrap="none" rtlCol="0">
            <a:spAutoFit/>
          </a:bodyPr>
          <a:lstStyle/>
          <a:p>
            <a:r>
              <a:rPr lang="en-GB" b="1" dirty="0">
                <a:latin typeface="Caecilia LT Std 55 Roman" pitchFamily="2" charset="0"/>
              </a:rPr>
              <a:t>Evaluation sources and location profile</a:t>
            </a:r>
          </a:p>
        </p:txBody>
      </p:sp>
      <p:pic>
        <p:nvPicPr>
          <p:cNvPr id="6" name="Image 5">
            <a:extLst>
              <a:ext uri="{FF2B5EF4-FFF2-40B4-BE49-F238E27FC236}">
                <a16:creationId xmlns:a16="http://schemas.microsoft.com/office/drawing/2014/main" id="{33288A2D-02E1-5446-BB61-FE132091CBAD}"/>
              </a:ext>
            </a:extLst>
          </p:cNvPr>
          <p:cNvPicPr/>
          <p:nvPr/>
        </p:nvPicPr>
        <p:blipFill>
          <a:blip r:embed="rId2" cstate="email">
            <a:extLst>
              <a:ext uri="{28A0092B-C50C-407E-A947-70E740481C1C}">
                <a14:useLocalDpi xmlns:a14="http://schemas.microsoft.com/office/drawing/2010/main"/>
              </a:ext>
            </a:extLst>
          </a:blip>
          <a:stretch>
            <a:fillRect/>
          </a:stretch>
        </p:blipFill>
        <p:spPr>
          <a:xfrm>
            <a:off x="596153" y="1850651"/>
            <a:ext cx="3653118" cy="4870824"/>
          </a:xfrm>
          <a:prstGeom prst="rect">
            <a:avLst/>
          </a:prstGeom>
        </p:spPr>
      </p:pic>
      <p:pic>
        <p:nvPicPr>
          <p:cNvPr id="7" name="Image 6">
            <a:extLst>
              <a:ext uri="{FF2B5EF4-FFF2-40B4-BE49-F238E27FC236}">
                <a16:creationId xmlns:a16="http://schemas.microsoft.com/office/drawing/2014/main" id="{E8D1AAC6-C2DB-6441-B097-A446A745550A}"/>
              </a:ext>
            </a:extLst>
          </p:cNvPr>
          <p:cNvPicPr/>
          <p:nvPr/>
        </p:nvPicPr>
        <p:blipFill>
          <a:blip r:embed="rId3" cstate="email">
            <a:extLst>
              <a:ext uri="{28A0092B-C50C-407E-A947-70E740481C1C}">
                <a14:useLocalDpi xmlns:a14="http://schemas.microsoft.com/office/drawing/2010/main"/>
              </a:ext>
            </a:extLst>
          </a:blip>
          <a:stretch>
            <a:fillRect/>
          </a:stretch>
        </p:blipFill>
        <p:spPr>
          <a:xfrm>
            <a:off x="3240741" y="995081"/>
            <a:ext cx="4627590" cy="3334853"/>
          </a:xfrm>
          <a:prstGeom prst="rect">
            <a:avLst/>
          </a:prstGeom>
        </p:spPr>
      </p:pic>
      <p:pic>
        <p:nvPicPr>
          <p:cNvPr id="8" name="Image 7">
            <a:extLst>
              <a:ext uri="{FF2B5EF4-FFF2-40B4-BE49-F238E27FC236}">
                <a16:creationId xmlns:a16="http://schemas.microsoft.com/office/drawing/2014/main" id="{54711C10-8B7D-6C43-90B4-B52450BA0545}"/>
              </a:ext>
            </a:extLst>
          </p:cNvPr>
          <p:cNvPicPr/>
          <p:nvPr/>
        </p:nvPicPr>
        <p:blipFill>
          <a:blip r:embed="rId4" cstate="email">
            <a:extLst>
              <a:ext uri="{28A0092B-C50C-407E-A947-70E740481C1C}">
                <a14:useLocalDpi xmlns:a14="http://schemas.microsoft.com/office/drawing/2010/main"/>
              </a:ext>
            </a:extLst>
          </a:blip>
          <a:stretch>
            <a:fillRect/>
          </a:stretch>
        </p:blipFill>
        <p:spPr>
          <a:xfrm>
            <a:off x="7184483" y="618565"/>
            <a:ext cx="4169317" cy="3265244"/>
          </a:xfrm>
          <a:prstGeom prst="rect">
            <a:avLst/>
          </a:prstGeom>
        </p:spPr>
      </p:pic>
      <p:sp>
        <p:nvSpPr>
          <p:cNvPr id="9" name="Rectangle 2">
            <a:extLst>
              <a:ext uri="{FF2B5EF4-FFF2-40B4-BE49-F238E27FC236}">
                <a16:creationId xmlns:a16="http://schemas.microsoft.com/office/drawing/2014/main" id="{4A7CFE01-7EA0-FA48-8F1E-3A733C2C213F}"/>
              </a:ext>
            </a:extLst>
          </p:cNvPr>
          <p:cNvSpPr>
            <a:spLocks noChangeArrowheads="1"/>
          </p:cNvSpPr>
          <p:nvPr/>
        </p:nvSpPr>
        <p:spPr bwMode="auto">
          <a:xfrm>
            <a:off x="4736315" y="4571992"/>
            <a:ext cx="63978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GB" dirty="0">
                <a:latin typeface="Caecilia LT Std 55 Roman" pitchFamily="2" charset="0"/>
              </a:rPr>
              <a:t>Sample selection and representativeness problems:</a:t>
            </a:r>
            <a:endParaRPr lang="fr-FR" dirty="0">
              <a:latin typeface="Caecilia LT Std 55 Roman" pitchFamily="2" charset="0"/>
            </a:endParaRPr>
          </a:p>
          <a:p>
            <a:pPr marL="285750" lvl="0" indent="-285750">
              <a:buFontTx/>
              <a:buChar char="-"/>
            </a:pPr>
            <a:r>
              <a:rPr lang="en-GB" dirty="0">
                <a:latin typeface="Caecilia LT Std 55 Roman" pitchFamily="2" charset="0"/>
              </a:rPr>
              <a:t>High level of non-respondents </a:t>
            </a:r>
          </a:p>
          <a:p>
            <a:pPr marL="285750" lvl="0" indent="-285750">
              <a:buFontTx/>
              <a:buChar char="-"/>
            </a:pPr>
            <a:r>
              <a:rPr lang="en-GB" dirty="0">
                <a:latin typeface="Caecilia LT Std 55 Roman" pitchFamily="2" charset="0"/>
              </a:rPr>
              <a:t>In camp population profile under representation</a:t>
            </a:r>
          </a:p>
          <a:p>
            <a:pPr marL="285750" lvl="0" indent="-285750">
              <a:buFontTx/>
              <a:buChar char="-"/>
            </a:pPr>
            <a:r>
              <a:rPr lang="en-GB" dirty="0">
                <a:latin typeface="Caecilia LT Std 55 Roman" pitchFamily="2" charset="0"/>
              </a:rPr>
              <a:t>Problems of sampling selection and density of population in the camps</a:t>
            </a:r>
          </a:p>
          <a:p>
            <a:pPr marL="285750" lvl="0" indent="-285750">
              <a:buFontTx/>
              <a:buChar char="-"/>
            </a:pPr>
            <a:r>
              <a:rPr lang="en-GB" dirty="0">
                <a:latin typeface="Caecilia LT Std 55 Roman" pitchFamily="2" charset="0"/>
              </a:rPr>
              <a:t>Etc.</a:t>
            </a:r>
          </a:p>
        </p:txBody>
      </p:sp>
      <p:sp>
        <p:nvSpPr>
          <p:cNvPr id="10" name="Rectangle 2">
            <a:extLst>
              <a:ext uri="{FF2B5EF4-FFF2-40B4-BE49-F238E27FC236}">
                <a16:creationId xmlns:a16="http://schemas.microsoft.com/office/drawing/2014/main" id="{820BF52F-8755-ED45-B3AA-AE2A32A39BF0}"/>
              </a:ext>
            </a:extLst>
          </p:cNvPr>
          <p:cNvSpPr>
            <a:spLocks noChangeArrowheads="1"/>
          </p:cNvSpPr>
          <p:nvPr/>
        </p:nvSpPr>
        <p:spPr bwMode="auto">
          <a:xfrm>
            <a:off x="703725" y="713539"/>
            <a:ext cx="21429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fr-FR" i="1" dirty="0">
                <a:solidFill>
                  <a:srgbClr val="FF0000"/>
                </a:solidFill>
              </a:rPr>
              <a:t>Ex: Baseline and impact evaluations, Dollo Ado, Ethiopia, 2015 </a:t>
            </a:r>
          </a:p>
        </p:txBody>
      </p:sp>
      <p:sp>
        <p:nvSpPr>
          <p:cNvPr id="11" name="ZoneTexte 10">
            <a:extLst>
              <a:ext uri="{FF2B5EF4-FFF2-40B4-BE49-F238E27FC236}">
                <a16:creationId xmlns:a16="http://schemas.microsoft.com/office/drawing/2014/main" id="{BC2FD7C4-7DDD-D44B-B047-1B718B16B148}"/>
              </a:ext>
            </a:extLst>
          </p:cNvPr>
          <p:cNvSpPr txBox="1"/>
          <p:nvPr/>
        </p:nvSpPr>
        <p:spPr>
          <a:xfrm rot="16200000">
            <a:off x="261093" y="6155582"/>
            <a:ext cx="900953" cy="230832"/>
          </a:xfrm>
          <a:prstGeom prst="rect">
            <a:avLst/>
          </a:prstGeom>
          <a:noFill/>
        </p:spPr>
        <p:txBody>
          <a:bodyPr wrap="square" rtlCol="0">
            <a:spAutoFit/>
          </a:bodyPr>
          <a:lstStyle/>
          <a:p>
            <a:r>
              <a:rPr lang="fr-FR" sz="900" dirty="0">
                <a:solidFill>
                  <a:schemeClr val="bg1"/>
                </a:solidFill>
                <a:latin typeface="Caecilia LT Std 55 Roman" pitchFamily="2" charset="0"/>
              </a:rPr>
              <a:t>© </a:t>
            </a:r>
            <a:r>
              <a:rPr lang="fr-FR" sz="900" dirty="0" err="1">
                <a:solidFill>
                  <a:schemeClr val="bg1"/>
                </a:solidFill>
                <a:latin typeface="Caecilia LT Std 55 Roman" pitchFamily="2" charset="0"/>
              </a:rPr>
              <a:t>FrontView</a:t>
            </a:r>
            <a:endParaRPr lang="fr-FR" sz="900" dirty="0">
              <a:solidFill>
                <a:schemeClr val="bg1"/>
              </a:solidFill>
              <a:latin typeface="Caecilia LT Std 55 Roman" pitchFamily="2" charset="0"/>
            </a:endParaRPr>
          </a:p>
        </p:txBody>
      </p:sp>
    </p:spTree>
    <p:extLst>
      <p:ext uri="{BB962C8B-B14F-4D97-AF65-F5344CB8AC3E}">
        <p14:creationId xmlns:p14="http://schemas.microsoft.com/office/powerpoint/2010/main" val="2540671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F2037E7-8D17-174D-A1E3-D8AFB623AF1A}"/>
              </a:ext>
            </a:extLst>
          </p:cNvPr>
          <p:cNvSpPr>
            <a:spLocks noGrp="1"/>
          </p:cNvSpPr>
          <p:nvPr>
            <p:ph type="sldNum" sz="quarter" idx="12"/>
          </p:nvPr>
        </p:nvSpPr>
        <p:spPr/>
        <p:txBody>
          <a:bodyPr/>
          <a:lstStyle/>
          <a:p>
            <a:fld id="{D60562A8-9F53-014E-B321-5A8D27966E7A}" type="slidenum">
              <a:rPr lang="fr-FR" smtClean="0"/>
              <a:t>18</a:t>
            </a:fld>
            <a:endParaRPr lang="fr-FR"/>
          </a:p>
        </p:txBody>
      </p:sp>
      <p:sp>
        <p:nvSpPr>
          <p:cNvPr id="5" name="ZoneTexte 4">
            <a:extLst>
              <a:ext uri="{FF2B5EF4-FFF2-40B4-BE49-F238E27FC236}">
                <a16:creationId xmlns:a16="http://schemas.microsoft.com/office/drawing/2014/main" id="{FA882A38-56EE-F24C-A25E-5EC7344E7CD6}"/>
              </a:ext>
            </a:extLst>
          </p:cNvPr>
          <p:cNvSpPr txBox="1"/>
          <p:nvPr/>
        </p:nvSpPr>
        <p:spPr>
          <a:xfrm>
            <a:off x="596153" y="384548"/>
            <a:ext cx="4685898" cy="369332"/>
          </a:xfrm>
          <a:prstGeom prst="rect">
            <a:avLst/>
          </a:prstGeom>
          <a:noFill/>
        </p:spPr>
        <p:txBody>
          <a:bodyPr wrap="none" rtlCol="0">
            <a:spAutoFit/>
          </a:bodyPr>
          <a:lstStyle/>
          <a:p>
            <a:r>
              <a:rPr lang="en-GB" b="1" dirty="0">
                <a:latin typeface="Caecilia LT Std 55 Roman" pitchFamily="2" charset="0"/>
              </a:rPr>
              <a:t>Selection of your implementing partner</a:t>
            </a:r>
          </a:p>
        </p:txBody>
      </p:sp>
      <p:sp>
        <p:nvSpPr>
          <p:cNvPr id="6" name="Rectangle 5">
            <a:extLst>
              <a:ext uri="{FF2B5EF4-FFF2-40B4-BE49-F238E27FC236}">
                <a16:creationId xmlns:a16="http://schemas.microsoft.com/office/drawing/2014/main" id="{DF0B7FB7-9496-AD44-AD0D-27F817378C25}"/>
              </a:ext>
            </a:extLst>
          </p:cNvPr>
          <p:cNvSpPr/>
          <p:nvPr/>
        </p:nvSpPr>
        <p:spPr>
          <a:xfrm>
            <a:off x="596153" y="901103"/>
            <a:ext cx="10795207" cy="369332"/>
          </a:xfrm>
          <a:prstGeom prst="rect">
            <a:avLst/>
          </a:prstGeom>
        </p:spPr>
        <p:txBody>
          <a:bodyPr wrap="square">
            <a:spAutoFit/>
          </a:bodyPr>
          <a:lstStyle/>
          <a:p>
            <a:pPr marL="285750" indent="-285750">
              <a:buFont typeface="Arial" panose="020B0604020202020204" pitchFamily="34" charset="0"/>
              <a:buChar char="•"/>
            </a:pPr>
            <a:r>
              <a:rPr lang="fr-FR" dirty="0">
                <a:latin typeface="Caecilia LT Std 55 Roman" pitchFamily="2" charset="0"/>
              </a:rPr>
              <a:t>Local </a:t>
            </a:r>
            <a:r>
              <a:rPr lang="fr-FR" dirty="0" err="1">
                <a:latin typeface="Caecilia LT Std 55 Roman" pitchFamily="2" charset="0"/>
              </a:rPr>
              <a:t>private</a:t>
            </a:r>
            <a:r>
              <a:rPr lang="fr-FR" dirty="0">
                <a:latin typeface="Caecilia LT Std 55 Roman" pitchFamily="2" charset="0"/>
              </a:rPr>
              <a:t> </a:t>
            </a:r>
            <a:r>
              <a:rPr lang="fr-FR" dirty="0" err="1">
                <a:latin typeface="Caecilia LT Std 55 Roman" pitchFamily="2" charset="0"/>
              </a:rPr>
              <a:t>actor</a:t>
            </a:r>
            <a:r>
              <a:rPr lang="fr-FR" dirty="0">
                <a:latin typeface="Caecilia LT Std 55 Roman" pitchFamily="2" charset="0"/>
              </a:rPr>
              <a:t> vs LNGO</a:t>
            </a:r>
          </a:p>
        </p:txBody>
      </p:sp>
      <p:graphicFrame>
        <p:nvGraphicFramePr>
          <p:cNvPr id="8" name="Tableau 7">
            <a:extLst>
              <a:ext uri="{FF2B5EF4-FFF2-40B4-BE49-F238E27FC236}">
                <a16:creationId xmlns:a16="http://schemas.microsoft.com/office/drawing/2014/main" id="{DF33975A-489D-A249-B458-1BF643AC98BF}"/>
              </a:ext>
            </a:extLst>
          </p:cNvPr>
          <p:cNvGraphicFramePr>
            <a:graphicFrameLocks noGrp="1"/>
          </p:cNvGraphicFramePr>
          <p:nvPr>
            <p:extLst>
              <p:ext uri="{D42A27DB-BD31-4B8C-83A1-F6EECF244321}">
                <p14:modId xmlns:p14="http://schemas.microsoft.com/office/powerpoint/2010/main" val="3669303554"/>
              </p:ext>
            </p:extLst>
          </p:nvPr>
        </p:nvGraphicFramePr>
        <p:xfrm>
          <a:off x="693317" y="1299003"/>
          <a:ext cx="9177468" cy="1950720"/>
        </p:xfrm>
        <a:graphic>
          <a:graphicData uri="http://schemas.openxmlformats.org/drawingml/2006/table">
            <a:tbl>
              <a:tblPr firstRow="1" firstCol="1" bandRow="1">
                <a:tableStyleId>{5C22544A-7EE6-4342-B048-85BDC9FD1C3A}</a:tableStyleId>
              </a:tblPr>
              <a:tblGrid>
                <a:gridCol w="2294367">
                  <a:extLst>
                    <a:ext uri="{9D8B030D-6E8A-4147-A177-3AD203B41FA5}">
                      <a16:colId xmlns:a16="http://schemas.microsoft.com/office/drawing/2014/main" val="260905002"/>
                    </a:ext>
                  </a:extLst>
                </a:gridCol>
                <a:gridCol w="2294367">
                  <a:extLst>
                    <a:ext uri="{9D8B030D-6E8A-4147-A177-3AD203B41FA5}">
                      <a16:colId xmlns:a16="http://schemas.microsoft.com/office/drawing/2014/main" val="358902544"/>
                    </a:ext>
                  </a:extLst>
                </a:gridCol>
                <a:gridCol w="2294367">
                  <a:extLst>
                    <a:ext uri="{9D8B030D-6E8A-4147-A177-3AD203B41FA5}">
                      <a16:colId xmlns:a16="http://schemas.microsoft.com/office/drawing/2014/main" val="4125337818"/>
                    </a:ext>
                  </a:extLst>
                </a:gridCol>
                <a:gridCol w="2294367">
                  <a:extLst>
                    <a:ext uri="{9D8B030D-6E8A-4147-A177-3AD203B41FA5}">
                      <a16:colId xmlns:a16="http://schemas.microsoft.com/office/drawing/2014/main" val="1536483136"/>
                    </a:ext>
                  </a:extLst>
                </a:gridCol>
              </a:tblGrid>
              <a:tr h="0">
                <a:tc gridSpan="2">
                  <a:txBody>
                    <a:bodyPr/>
                    <a:lstStyle/>
                    <a:p>
                      <a:pPr algn="ctr">
                        <a:spcAft>
                          <a:spcPts val="0"/>
                        </a:spcAft>
                      </a:pPr>
                      <a:r>
                        <a:rPr lang="en-GB" sz="1600" u="sng" dirty="0">
                          <a:solidFill>
                            <a:schemeClr val="tx1"/>
                          </a:solidFill>
                          <a:effectLst/>
                        </a:rPr>
                        <a:t>Advantage</a:t>
                      </a:r>
                      <a:endParaRPr lang="fr-FR" sz="16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95000"/>
                      </a:schemeClr>
                    </a:solidFill>
                  </a:tcPr>
                </a:tc>
                <a:tc hMerge="1">
                  <a:txBody>
                    <a:bodyPr/>
                    <a:lstStyle/>
                    <a:p>
                      <a:endParaRPr lang="fr-FR"/>
                    </a:p>
                  </a:txBody>
                  <a:tcPr/>
                </a:tc>
                <a:tc gridSpan="2">
                  <a:txBody>
                    <a:bodyPr/>
                    <a:lstStyle/>
                    <a:p>
                      <a:pPr algn="ctr">
                        <a:spcAft>
                          <a:spcPts val="0"/>
                        </a:spcAft>
                      </a:pPr>
                      <a:r>
                        <a:rPr lang="en-GB" sz="1600" u="sng" dirty="0">
                          <a:solidFill>
                            <a:schemeClr val="tx1"/>
                          </a:solidFill>
                          <a:effectLst/>
                        </a:rPr>
                        <a:t>Disadvantage</a:t>
                      </a:r>
                      <a:endParaRPr lang="fr-FR" sz="16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95000"/>
                      </a:schemeClr>
                    </a:solidFill>
                  </a:tcPr>
                </a:tc>
                <a:tc hMerge="1">
                  <a:txBody>
                    <a:bodyPr/>
                    <a:lstStyle/>
                    <a:p>
                      <a:endParaRPr lang="fr-FR"/>
                    </a:p>
                  </a:txBody>
                  <a:tcPr/>
                </a:tc>
                <a:extLst>
                  <a:ext uri="{0D108BD9-81ED-4DB2-BD59-A6C34878D82A}">
                    <a16:rowId xmlns:a16="http://schemas.microsoft.com/office/drawing/2014/main" val="167375851"/>
                  </a:ext>
                </a:extLst>
              </a:tr>
              <a:tr h="0">
                <a:tc>
                  <a:txBody>
                    <a:bodyPr/>
                    <a:lstStyle/>
                    <a:p>
                      <a:pPr>
                        <a:spcAft>
                          <a:spcPts val="0"/>
                        </a:spcAft>
                      </a:pPr>
                      <a:r>
                        <a:rPr lang="en-GB" sz="1600" b="0" u="none" dirty="0">
                          <a:solidFill>
                            <a:schemeClr val="tx1"/>
                          </a:solidFill>
                          <a:effectLst/>
                        </a:rPr>
                        <a:t>Private actor</a:t>
                      </a:r>
                      <a:endParaRPr lang="fr-FR" sz="1600" b="0" u="none"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65000"/>
                      </a:schemeClr>
                    </a:solidFill>
                  </a:tcPr>
                </a:tc>
                <a:tc>
                  <a:txBody>
                    <a:bodyPr/>
                    <a:lstStyle/>
                    <a:p>
                      <a:pPr>
                        <a:spcAft>
                          <a:spcPts val="0"/>
                        </a:spcAft>
                      </a:pPr>
                      <a:r>
                        <a:rPr lang="en-GB" sz="1600" u="none" dirty="0">
                          <a:effectLst/>
                        </a:rPr>
                        <a:t>NGO</a:t>
                      </a:r>
                      <a:endParaRPr lang="fr-FR" sz="16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65000"/>
                      </a:schemeClr>
                    </a:solidFill>
                  </a:tcPr>
                </a:tc>
                <a:tc>
                  <a:txBody>
                    <a:bodyPr/>
                    <a:lstStyle/>
                    <a:p>
                      <a:pPr>
                        <a:spcAft>
                          <a:spcPts val="0"/>
                        </a:spcAft>
                      </a:pPr>
                      <a:r>
                        <a:rPr lang="en-GB" sz="1600" u="none" dirty="0">
                          <a:effectLst/>
                        </a:rPr>
                        <a:t>Private actor</a:t>
                      </a:r>
                      <a:endParaRPr lang="fr-FR" sz="16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65000"/>
                      </a:schemeClr>
                    </a:solidFill>
                  </a:tcPr>
                </a:tc>
                <a:tc>
                  <a:txBody>
                    <a:bodyPr/>
                    <a:lstStyle/>
                    <a:p>
                      <a:pPr>
                        <a:spcAft>
                          <a:spcPts val="0"/>
                        </a:spcAft>
                      </a:pPr>
                      <a:r>
                        <a:rPr lang="en-GB" sz="1600" u="none" dirty="0">
                          <a:effectLst/>
                        </a:rPr>
                        <a:t>NGO</a:t>
                      </a:r>
                      <a:endParaRPr lang="fr-FR" sz="16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713936448"/>
                  </a:ext>
                </a:extLst>
              </a:tr>
              <a:tr h="0">
                <a:tc>
                  <a:txBody>
                    <a:bodyPr/>
                    <a:lstStyle/>
                    <a:p>
                      <a:pPr marL="342900" lvl="0" indent="-342900">
                        <a:spcAft>
                          <a:spcPts val="0"/>
                        </a:spcAft>
                        <a:buFont typeface="Symbol" pitchFamily="2" charset="2"/>
                        <a:buChar char=""/>
                      </a:pPr>
                      <a:r>
                        <a:rPr lang="en-GB" sz="1600" b="0" u="none" dirty="0">
                          <a:solidFill>
                            <a:schemeClr val="tx1"/>
                          </a:solidFill>
                          <a:effectLst/>
                        </a:rPr>
                        <a:t>Reactive</a:t>
                      </a:r>
                      <a:endParaRPr lang="fr-FR" sz="1600" b="0" u="none" dirty="0">
                        <a:solidFill>
                          <a:schemeClr val="tx1"/>
                        </a:solidFill>
                        <a:effectLst/>
                      </a:endParaRPr>
                    </a:p>
                    <a:p>
                      <a:pPr marL="342900" lvl="0" indent="-342900">
                        <a:spcAft>
                          <a:spcPts val="0"/>
                        </a:spcAft>
                        <a:buFont typeface="Symbol" pitchFamily="2" charset="2"/>
                        <a:buChar char=""/>
                      </a:pPr>
                      <a:r>
                        <a:rPr lang="en-GB" sz="1600" b="0" u="none" dirty="0">
                          <a:solidFill>
                            <a:schemeClr val="tx1"/>
                          </a:solidFill>
                          <a:effectLst/>
                        </a:rPr>
                        <a:t>Objectives’ focussed</a:t>
                      </a:r>
                      <a:endParaRPr lang="fr-FR" sz="1600" b="0" u="none" dirty="0">
                        <a:solidFill>
                          <a:schemeClr val="tx1"/>
                        </a:solidFill>
                        <a:effectLst/>
                      </a:endParaRPr>
                    </a:p>
                    <a:p>
                      <a:pPr marL="342900" lvl="0" indent="-342900">
                        <a:spcAft>
                          <a:spcPts val="0"/>
                        </a:spcAft>
                        <a:buFont typeface="Symbol" pitchFamily="2" charset="2"/>
                        <a:buChar char=""/>
                      </a:pPr>
                      <a:r>
                        <a:rPr lang="en-GB" sz="1600" b="0" u="none" dirty="0">
                          <a:solidFill>
                            <a:schemeClr val="tx1"/>
                          </a:solidFill>
                          <a:effectLst/>
                        </a:rPr>
                        <a:t>Professional /technical skills</a:t>
                      </a:r>
                      <a:endParaRPr lang="fr-FR" sz="1600" b="0" u="none" dirty="0">
                        <a:solidFill>
                          <a:schemeClr val="tx1"/>
                        </a:solidFill>
                        <a:effectLst/>
                      </a:endParaRPr>
                    </a:p>
                    <a:p>
                      <a:pPr marL="342900" lvl="0" indent="-342900">
                        <a:spcAft>
                          <a:spcPts val="0"/>
                        </a:spcAft>
                        <a:buFont typeface="Symbol" pitchFamily="2" charset="2"/>
                        <a:buChar char=""/>
                      </a:pPr>
                      <a:r>
                        <a:rPr lang="en-GB" sz="1600" b="0" u="none" dirty="0">
                          <a:solidFill>
                            <a:schemeClr val="tx1"/>
                          </a:solidFill>
                          <a:effectLst/>
                        </a:rPr>
                        <a:t>Etc.</a:t>
                      </a:r>
                      <a:endParaRPr lang="fr-FR" sz="1600" b="0" u="none"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75000"/>
                      </a:schemeClr>
                    </a:solidFill>
                  </a:tcPr>
                </a:tc>
                <a:tc>
                  <a:txBody>
                    <a:bodyPr/>
                    <a:lstStyle/>
                    <a:p>
                      <a:pPr marL="342900" lvl="0" indent="-342900">
                        <a:spcAft>
                          <a:spcPts val="0"/>
                        </a:spcAft>
                        <a:buFont typeface="Symbol" pitchFamily="2" charset="2"/>
                        <a:buChar char=""/>
                      </a:pPr>
                      <a:r>
                        <a:rPr lang="en-GB" sz="1600" u="none" dirty="0">
                          <a:effectLst/>
                        </a:rPr>
                        <a:t>Committed</a:t>
                      </a:r>
                      <a:endParaRPr lang="fr-FR" sz="1600" u="none" dirty="0">
                        <a:effectLst/>
                      </a:endParaRPr>
                    </a:p>
                    <a:p>
                      <a:pPr marL="342900" lvl="0" indent="-342900">
                        <a:spcAft>
                          <a:spcPts val="0"/>
                        </a:spcAft>
                        <a:buFont typeface="Symbol" pitchFamily="2" charset="2"/>
                        <a:buChar char=""/>
                      </a:pPr>
                      <a:r>
                        <a:rPr lang="en-GB" sz="1600" u="none" dirty="0">
                          <a:effectLst/>
                        </a:rPr>
                        <a:t>Experienced</a:t>
                      </a:r>
                      <a:endParaRPr lang="fr-FR" sz="1600" u="none" dirty="0">
                        <a:effectLst/>
                      </a:endParaRPr>
                    </a:p>
                    <a:p>
                      <a:pPr marL="342900" lvl="0" indent="-342900">
                        <a:spcAft>
                          <a:spcPts val="0"/>
                        </a:spcAft>
                        <a:buFont typeface="Symbol" pitchFamily="2" charset="2"/>
                        <a:buChar char=""/>
                      </a:pPr>
                      <a:r>
                        <a:rPr lang="en-GB" sz="1600" u="none" dirty="0">
                          <a:effectLst/>
                        </a:rPr>
                        <a:t>Capacity building driven</a:t>
                      </a:r>
                      <a:endParaRPr lang="fr-FR" sz="1600" u="none" dirty="0">
                        <a:effectLst/>
                      </a:endParaRPr>
                    </a:p>
                    <a:p>
                      <a:pPr marL="342900" lvl="0" indent="-342900">
                        <a:spcAft>
                          <a:spcPts val="0"/>
                        </a:spcAft>
                        <a:buFont typeface="Symbol" pitchFamily="2" charset="2"/>
                        <a:buChar char=""/>
                      </a:pPr>
                      <a:r>
                        <a:rPr lang="en-GB" sz="1600" u="none" dirty="0">
                          <a:effectLst/>
                        </a:rPr>
                        <a:t>Etc.</a:t>
                      </a:r>
                      <a:endParaRPr lang="fr-FR" sz="16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75000"/>
                      </a:schemeClr>
                    </a:solidFill>
                  </a:tcPr>
                </a:tc>
                <a:tc>
                  <a:txBody>
                    <a:bodyPr/>
                    <a:lstStyle/>
                    <a:p>
                      <a:pPr marL="342900" lvl="0" indent="-342900">
                        <a:spcAft>
                          <a:spcPts val="0"/>
                        </a:spcAft>
                        <a:buFont typeface="Symbol" pitchFamily="2" charset="2"/>
                        <a:buChar char=""/>
                      </a:pPr>
                      <a:r>
                        <a:rPr lang="en-GB" sz="1600" u="none" dirty="0">
                          <a:effectLst/>
                        </a:rPr>
                        <a:t>Information monopolization</a:t>
                      </a:r>
                      <a:endParaRPr lang="fr-FR" sz="1600" u="none" dirty="0">
                        <a:effectLst/>
                      </a:endParaRPr>
                    </a:p>
                    <a:p>
                      <a:pPr marL="342900" lvl="0" indent="-342900">
                        <a:spcAft>
                          <a:spcPts val="0"/>
                        </a:spcAft>
                        <a:buFont typeface="Symbol" pitchFamily="2" charset="2"/>
                        <a:buChar char=""/>
                      </a:pPr>
                      <a:r>
                        <a:rPr lang="en-GB" sz="1600" u="none" dirty="0">
                          <a:effectLst/>
                        </a:rPr>
                        <a:t>Profit focused</a:t>
                      </a:r>
                      <a:endParaRPr lang="fr-FR" sz="1600" u="none" dirty="0">
                        <a:effectLst/>
                      </a:endParaRPr>
                    </a:p>
                    <a:p>
                      <a:pPr marL="342900" lvl="0" indent="-342900">
                        <a:spcAft>
                          <a:spcPts val="0"/>
                        </a:spcAft>
                        <a:buFont typeface="Symbol" pitchFamily="2" charset="2"/>
                        <a:buChar char=""/>
                      </a:pPr>
                      <a:r>
                        <a:rPr lang="en-GB" sz="1600" u="none" dirty="0">
                          <a:effectLst/>
                        </a:rPr>
                        <a:t>Humanitarian values issue</a:t>
                      </a:r>
                      <a:endParaRPr lang="fr-FR" sz="1600" u="none" dirty="0">
                        <a:effectLst/>
                      </a:endParaRPr>
                    </a:p>
                    <a:p>
                      <a:pPr marL="342900" lvl="0" indent="-342900">
                        <a:spcAft>
                          <a:spcPts val="0"/>
                        </a:spcAft>
                        <a:buFont typeface="Symbol" pitchFamily="2" charset="2"/>
                        <a:buChar char=""/>
                      </a:pPr>
                      <a:r>
                        <a:rPr lang="en-GB" sz="1600" u="none" dirty="0">
                          <a:effectLst/>
                        </a:rPr>
                        <a:t>Etc.</a:t>
                      </a:r>
                      <a:endParaRPr lang="fr-FR" sz="16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75000"/>
                      </a:schemeClr>
                    </a:solidFill>
                  </a:tcPr>
                </a:tc>
                <a:tc>
                  <a:txBody>
                    <a:bodyPr/>
                    <a:lstStyle/>
                    <a:p>
                      <a:pPr marL="342900" lvl="0" indent="-342900">
                        <a:spcAft>
                          <a:spcPts val="0"/>
                        </a:spcAft>
                        <a:buFont typeface="Symbol" pitchFamily="2" charset="2"/>
                        <a:buChar char=""/>
                      </a:pPr>
                      <a:r>
                        <a:rPr lang="en-GB" sz="1600" u="none" dirty="0">
                          <a:effectLst/>
                        </a:rPr>
                        <a:t>Neutrality issue</a:t>
                      </a:r>
                      <a:endParaRPr lang="fr-FR" sz="1600" u="none" dirty="0">
                        <a:effectLst/>
                      </a:endParaRPr>
                    </a:p>
                    <a:p>
                      <a:pPr marL="342900" lvl="0" indent="-342900">
                        <a:spcAft>
                          <a:spcPts val="0"/>
                        </a:spcAft>
                        <a:buFont typeface="Symbol" pitchFamily="2" charset="2"/>
                        <a:buChar char=""/>
                      </a:pPr>
                      <a:r>
                        <a:rPr lang="en-GB" sz="1600" u="none" dirty="0">
                          <a:effectLst/>
                        </a:rPr>
                        <a:t>Deadline considerations and capacities</a:t>
                      </a:r>
                      <a:endParaRPr lang="fr-FR" sz="1600" u="none" dirty="0">
                        <a:effectLst/>
                      </a:endParaRPr>
                    </a:p>
                    <a:p>
                      <a:pPr marL="342900" lvl="0" indent="-342900">
                        <a:spcAft>
                          <a:spcPts val="0"/>
                        </a:spcAft>
                        <a:buFont typeface="Symbol" pitchFamily="2" charset="2"/>
                        <a:buChar char=""/>
                      </a:pPr>
                      <a:r>
                        <a:rPr lang="en-GB" sz="1600" u="none" dirty="0">
                          <a:effectLst/>
                        </a:rPr>
                        <a:t>Etc.</a:t>
                      </a:r>
                      <a:endParaRPr lang="fr-FR" sz="16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559776639"/>
                  </a:ext>
                </a:extLst>
              </a:tr>
            </a:tbl>
          </a:graphicData>
        </a:graphic>
      </p:graphicFrame>
      <p:sp>
        <p:nvSpPr>
          <p:cNvPr id="10" name="Rectangle 3">
            <a:extLst>
              <a:ext uri="{FF2B5EF4-FFF2-40B4-BE49-F238E27FC236}">
                <a16:creationId xmlns:a16="http://schemas.microsoft.com/office/drawing/2014/main" id="{78AC6B05-E209-B94B-AFB3-CBF5D8AF0450}"/>
              </a:ext>
            </a:extLst>
          </p:cNvPr>
          <p:cNvSpPr>
            <a:spLocks noChangeArrowheads="1"/>
          </p:cNvSpPr>
          <p:nvPr/>
        </p:nvSpPr>
        <p:spPr bwMode="auto">
          <a:xfrm>
            <a:off x="596153" y="3959011"/>
            <a:ext cx="468589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i="1" dirty="0">
                <a:solidFill>
                  <a:srgbClr val="FF0000"/>
                </a:solidFill>
                <a:latin typeface="Caecilia LT Std 55 Roman" pitchFamily="2" charset="0"/>
                <a:ea typeface="MS Mincho" panose="02020609040205080304" pitchFamily="49" charset="-128"/>
                <a:cs typeface="Times New Roman" panose="02020603050405020304" pitchFamily="18" charset="0"/>
              </a:rPr>
              <a:t>Ex: 	Mali 2012 (need assessment) &amp; 	Burkina Faso 2015 (baseline)= l	</a:t>
            </a:r>
            <a:r>
              <a:rPr lang="en-GB" altLang="fr-FR" i="1" dirty="0" err="1">
                <a:solidFill>
                  <a:srgbClr val="FF0000"/>
                </a:solidFill>
                <a:latin typeface="Caecilia LT Std 55 Roman" pitchFamily="2" charset="0"/>
                <a:ea typeface="MS Mincho" panose="02020609040205080304" pitchFamily="49" charset="-128"/>
                <a:cs typeface="Times New Roman" panose="02020603050405020304" pitchFamily="18" charset="0"/>
              </a:rPr>
              <a:t>ocal</a:t>
            </a:r>
            <a:r>
              <a:rPr lang="en-GB" altLang="fr-FR" i="1" dirty="0">
                <a:solidFill>
                  <a:srgbClr val="FF0000"/>
                </a:solidFill>
                <a:latin typeface="Caecilia LT Std 55 Roman" pitchFamily="2" charset="0"/>
                <a:ea typeface="MS Mincho" panose="02020609040205080304" pitchFamily="49" charset="-128"/>
                <a:cs typeface="Times New Roman" panose="02020603050405020304" pitchFamily="18" charset="0"/>
              </a:rPr>
              <a:t> NGO</a:t>
            </a:r>
          </a:p>
          <a:p>
            <a:pPr lvl="0" eaLnBrk="0" fontAlgn="base" hangingPunct="0">
              <a:spcBef>
                <a:spcPct val="0"/>
              </a:spcBef>
              <a:spcAft>
                <a:spcPct val="0"/>
              </a:spcAft>
            </a:pPr>
            <a:r>
              <a:rPr lang="en-GB" altLang="fr-FR" i="1" dirty="0">
                <a:solidFill>
                  <a:srgbClr val="FF0000"/>
                </a:solidFill>
                <a:latin typeface="Caecilia LT Std 55 Roman" pitchFamily="2" charset="0"/>
                <a:ea typeface="MS Mincho" panose="02020609040205080304" pitchFamily="49" charset="-128"/>
                <a:cs typeface="Times New Roman" panose="02020603050405020304" pitchFamily="18" charset="0"/>
              </a:rPr>
              <a:t>	Northwest Syria (project 	evaluation/third party monitoring) 	&amp; impact evaluation Ethiopia 2015 	= private company</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pic>
        <p:nvPicPr>
          <p:cNvPr id="16386" name="Image 1">
            <a:extLst>
              <a:ext uri="{FF2B5EF4-FFF2-40B4-BE49-F238E27FC236}">
                <a16:creationId xmlns:a16="http://schemas.microsoft.com/office/drawing/2014/main" id="{EDF6943E-CD49-5A47-AF02-D11BAAC70BC6}"/>
              </a:ext>
            </a:extLst>
          </p:cNvPr>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1847" y="3450335"/>
            <a:ext cx="4468323" cy="31578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a:extLst>
              <a:ext uri="{FF2B5EF4-FFF2-40B4-BE49-F238E27FC236}">
                <a16:creationId xmlns:a16="http://schemas.microsoft.com/office/drawing/2014/main" id="{0A932D10-8DB6-1D49-BB1F-AB321F68D686}"/>
              </a:ext>
            </a:extLst>
          </p:cNvPr>
          <p:cNvSpPr>
            <a:spLocks noChangeArrowheads="1"/>
          </p:cNvSpPr>
          <p:nvPr/>
        </p:nvSpPr>
        <p:spPr bwMode="auto">
          <a:xfrm>
            <a:off x="596153" y="6577783"/>
            <a:ext cx="11079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100" b="0" i="1" u="none" strike="noStrike" cap="none" normalizeH="0" baseline="0" dirty="0">
                <a:ln>
                  <a:noFill/>
                </a:ln>
                <a:solidFill>
                  <a:srgbClr val="FF0000"/>
                </a:solidFill>
                <a:effectLst/>
                <a:latin typeface="Caecilia LT Std 55 Roman" pitchFamily="2" charset="0"/>
                <a:ea typeface="MS Mincho" panose="02020609040205080304" pitchFamily="49" charset="-128"/>
                <a:cs typeface="Times New Roman" panose="02020603050405020304" pitchFamily="18" charset="0"/>
              </a:rPr>
              <a:t>	</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275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9080ECD-37AC-D544-B6DD-FD56F8C51CBB}"/>
              </a:ext>
            </a:extLst>
          </p:cNvPr>
          <p:cNvSpPr>
            <a:spLocks noGrp="1"/>
          </p:cNvSpPr>
          <p:nvPr>
            <p:ph type="sldNum" sz="quarter" idx="12"/>
          </p:nvPr>
        </p:nvSpPr>
        <p:spPr/>
        <p:txBody>
          <a:bodyPr/>
          <a:lstStyle/>
          <a:p>
            <a:fld id="{D60562A8-9F53-014E-B321-5A8D27966E7A}" type="slidenum">
              <a:rPr lang="fr-FR" smtClean="0"/>
              <a:t>19</a:t>
            </a:fld>
            <a:endParaRPr lang="fr-FR"/>
          </a:p>
        </p:txBody>
      </p:sp>
      <p:sp>
        <p:nvSpPr>
          <p:cNvPr id="5" name="Rectangle 4">
            <a:extLst>
              <a:ext uri="{FF2B5EF4-FFF2-40B4-BE49-F238E27FC236}">
                <a16:creationId xmlns:a16="http://schemas.microsoft.com/office/drawing/2014/main" id="{5F70F4FC-6285-914C-82F1-E890474C81C4}"/>
              </a:ext>
            </a:extLst>
          </p:cNvPr>
          <p:cNvSpPr/>
          <p:nvPr/>
        </p:nvSpPr>
        <p:spPr>
          <a:xfrm>
            <a:off x="558593" y="457350"/>
            <a:ext cx="10795207" cy="369332"/>
          </a:xfrm>
          <a:prstGeom prst="rect">
            <a:avLst/>
          </a:prstGeom>
        </p:spPr>
        <p:txBody>
          <a:bodyPr wrap="square">
            <a:spAutoFit/>
          </a:bodyPr>
          <a:lstStyle/>
          <a:p>
            <a:pPr marL="285750" indent="-285750">
              <a:buFont typeface="Arial" panose="020B0604020202020204" pitchFamily="34" charset="0"/>
              <a:buChar char="•"/>
            </a:pPr>
            <a:r>
              <a:rPr lang="fr-FR" dirty="0">
                <a:latin typeface="Caecilia LT Std 55 Roman" pitchFamily="2" charset="0"/>
              </a:rPr>
              <a:t>Partner </a:t>
            </a:r>
            <a:r>
              <a:rPr lang="fr-FR" dirty="0" err="1">
                <a:latin typeface="Caecilia LT Std 55 Roman" pitchFamily="2" charset="0"/>
              </a:rPr>
              <a:t>Vetting</a:t>
            </a:r>
            <a:r>
              <a:rPr lang="fr-FR" dirty="0">
                <a:latin typeface="Caecilia LT Std 55 Roman" pitchFamily="2" charset="0"/>
              </a:rPr>
              <a:t> / Due Diligence</a:t>
            </a:r>
          </a:p>
        </p:txBody>
      </p:sp>
      <p:pic>
        <p:nvPicPr>
          <p:cNvPr id="6" name="Picture 5">
            <a:extLst>
              <a:ext uri="{FF2B5EF4-FFF2-40B4-BE49-F238E27FC236}">
                <a16:creationId xmlns:a16="http://schemas.microsoft.com/office/drawing/2014/main" id="{1E22F459-3F72-7144-8041-985DD46F7E02}"/>
              </a:ext>
            </a:extLst>
          </p:cNvPr>
          <p:cNvPicPr/>
          <p:nvPr/>
        </p:nvPicPr>
        <p:blipFill>
          <a:blip r:embed="rId2" cstate="email">
            <a:extLst>
              <a:ext uri="{28A0092B-C50C-407E-A947-70E740481C1C}">
                <a14:useLocalDpi xmlns:a14="http://schemas.microsoft.com/office/drawing/2010/main"/>
              </a:ext>
            </a:extLst>
          </a:blip>
          <a:stretch>
            <a:fillRect/>
          </a:stretch>
        </p:blipFill>
        <p:spPr>
          <a:xfrm>
            <a:off x="658196" y="916622"/>
            <a:ext cx="4555490" cy="5622290"/>
          </a:xfrm>
          <a:prstGeom prst="rect">
            <a:avLst/>
          </a:prstGeom>
        </p:spPr>
      </p:pic>
      <p:graphicFrame>
        <p:nvGraphicFramePr>
          <p:cNvPr id="7" name="Tableau 6">
            <a:extLst>
              <a:ext uri="{FF2B5EF4-FFF2-40B4-BE49-F238E27FC236}">
                <a16:creationId xmlns:a16="http://schemas.microsoft.com/office/drawing/2014/main" id="{F6F2421E-07CE-154F-AAD5-8E1F0DE1C6DC}"/>
              </a:ext>
            </a:extLst>
          </p:cNvPr>
          <p:cNvGraphicFramePr>
            <a:graphicFrameLocks noGrp="1"/>
          </p:cNvGraphicFramePr>
          <p:nvPr>
            <p:extLst>
              <p:ext uri="{D42A27DB-BD31-4B8C-83A1-F6EECF244321}">
                <p14:modId xmlns:p14="http://schemas.microsoft.com/office/powerpoint/2010/main" val="2748456282"/>
              </p:ext>
            </p:extLst>
          </p:nvPr>
        </p:nvGraphicFramePr>
        <p:xfrm>
          <a:off x="5502910" y="2288139"/>
          <a:ext cx="5850890" cy="1920240"/>
        </p:xfrm>
        <a:graphic>
          <a:graphicData uri="http://schemas.openxmlformats.org/drawingml/2006/table">
            <a:tbl>
              <a:tblPr firstRow="1" firstCol="1" bandRow="1">
                <a:tableStyleId>{5C22544A-7EE6-4342-B048-85BDC9FD1C3A}</a:tableStyleId>
              </a:tblPr>
              <a:tblGrid>
                <a:gridCol w="2070735">
                  <a:extLst>
                    <a:ext uri="{9D8B030D-6E8A-4147-A177-3AD203B41FA5}">
                      <a16:colId xmlns:a16="http://schemas.microsoft.com/office/drawing/2014/main" val="1392367281"/>
                    </a:ext>
                  </a:extLst>
                </a:gridCol>
                <a:gridCol w="1710055">
                  <a:extLst>
                    <a:ext uri="{9D8B030D-6E8A-4147-A177-3AD203B41FA5}">
                      <a16:colId xmlns:a16="http://schemas.microsoft.com/office/drawing/2014/main" val="3997364870"/>
                    </a:ext>
                  </a:extLst>
                </a:gridCol>
                <a:gridCol w="2070100">
                  <a:extLst>
                    <a:ext uri="{9D8B030D-6E8A-4147-A177-3AD203B41FA5}">
                      <a16:colId xmlns:a16="http://schemas.microsoft.com/office/drawing/2014/main" val="2170435386"/>
                    </a:ext>
                  </a:extLst>
                </a:gridCol>
              </a:tblGrid>
              <a:tr h="0">
                <a:tc>
                  <a:txBody>
                    <a:bodyPr/>
                    <a:lstStyle/>
                    <a:p>
                      <a:pPr marL="457200" algn="just">
                        <a:spcAft>
                          <a:spcPts val="0"/>
                        </a:spcAft>
                      </a:pPr>
                      <a:r>
                        <a:rPr lang="en-GB" sz="900" b="1" dirty="0">
                          <a:solidFill>
                            <a:schemeClr val="tx1"/>
                          </a:solidFill>
                          <a:effectLst/>
                          <a:latin typeface="Caecilia LT Std 55 Roman" pitchFamily="2" charset="0"/>
                        </a:rPr>
                        <a:t>Description of risk</a:t>
                      </a:r>
                      <a:endParaRPr lang="fr-FR" sz="1200" b="1"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65000"/>
                      </a:schemeClr>
                    </a:solidFill>
                  </a:tcPr>
                </a:tc>
                <a:tc>
                  <a:txBody>
                    <a:bodyPr/>
                    <a:lstStyle/>
                    <a:p>
                      <a:pPr marL="457200" algn="just">
                        <a:spcAft>
                          <a:spcPts val="0"/>
                        </a:spcAft>
                      </a:pPr>
                      <a:r>
                        <a:rPr lang="en-GB" sz="900" b="1" dirty="0">
                          <a:solidFill>
                            <a:schemeClr val="tx1"/>
                          </a:solidFill>
                          <a:effectLst/>
                          <a:latin typeface="Caecilia LT Std 55 Roman" pitchFamily="2" charset="0"/>
                        </a:rPr>
                        <a:t>Probability</a:t>
                      </a:r>
                      <a:endParaRPr lang="fr-FR" sz="1200" b="1" dirty="0">
                        <a:solidFill>
                          <a:schemeClr val="tx1"/>
                        </a:solidFill>
                        <a:effectLst/>
                        <a:latin typeface="Caecilia LT Std 55 Roman" pitchFamily="2" charset="0"/>
                      </a:endParaRPr>
                    </a:p>
                    <a:p>
                      <a:pPr marL="457200" algn="just">
                        <a:spcAft>
                          <a:spcPts val="0"/>
                        </a:spcAft>
                      </a:pPr>
                      <a:r>
                        <a:rPr lang="en-GB" sz="900" b="1" dirty="0">
                          <a:solidFill>
                            <a:schemeClr val="tx1"/>
                          </a:solidFill>
                          <a:effectLst/>
                          <a:latin typeface="Caecilia LT Std 55 Roman" pitchFamily="2" charset="0"/>
                        </a:rPr>
                        <a:t>(Certain / Likely / Moderate / Unlikely / Rare)</a:t>
                      </a:r>
                      <a:endParaRPr lang="fr-FR" sz="1200" b="1"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65000"/>
                      </a:schemeClr>
                    </a:solidFill>
                  </a:tcPr>
                </a:tc>
                <a:tc>
                  <a:txBody>
                    <a:bodyPr/>
                    <a:lstStyle/>
                    <a:p>
                      <a:pPr marL="457200" algn="just">
                        <a:spcAft>
                          <a:spcPts val="0"/>
                        </a:spcAft>
                      </a:pPr>
                      <a:r>
                        <a:rPr lang="en-GB" sz="900" b="1" dirty="0">
                          <a:solidFill>
                            <a:schemeClr val="tx1"/>
                          </a:solidFill>
                          <a:effectLst/>
                          <a:latin typeface="Caecilia LT Std 55 Roman" pitchFamily="2" charset="0"/>
                        </a:rPr>
                        <a:t>Significance &amp; Mitigation</a:t>
                      </a:r>
                      <a:endParaRPr lang="fr-FR" sz="1200" b="1" dirty="0">
                        <a:solidFill>
                          <a:schemeClr val="tx1"/>
                        </a:solidFill>
                        <a:effectLst/>
                        <a:latin typeface="Caecilia LT Std 55 Roman" pitchFamily="2" charset="0"/>
                      </a:endParaRPr>
                    </a:p>
                    <a:p>
                      <a:pPr marL="457200" algn="just">
                        <a:spcAft>
                          <a:spcPts val="0"/>
                        </a:spcAft>
                      </a:pPr>
                      <a:r>
                        <a:rPr lang="en-GB" sz="900" b="1" dirty="0">
                          <a:solidFill>
                            <a:schemeClr val="tx1"/>
                          </a:solidFill>
                          <a:effectLst/>
                          <a:latin typeface="Caecilia LT Std 55 Roman" pitchFamily="2" charset="0"/>
                        </a:rPr>
                        <a:t>(H= High/ M=Medium / L= Low risk)</a:t>
                      </a:r>
                      <a:endParaRPr lang="fr-FR" sz="1200" b="1"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2285769482"/>
                  </a:ext>
                </a:extLst>
              </a:tr>
              <a:tr h="0">
                <a:tc>
                  <a:txBody>
                    <a:bodyPr/>
                    <a:lstStyle/>
                    <a:p>
                      <a:pPr marL="342900" lvl="0" indent="-342900" algn="just">
                        <a:spcAft>
                          <a:spcPts val="0"/>
                        </a:spcAft>
                        <a:buFont typeface="+mj-lt"/>
                        <a:buAutoNum type="arabicPeriod"/>
                      </a:pPr>
                      <a:r>
                        <a:rPr lang="en-GB" sz="900" b="0" dirty="0">
                          <a:solidFill>
                            <a:schemeClr val="tx1"/>
                          </a:solidFill>
                          <a:effectLst/>
                          <a:latin typeface="Caecilia LT Std 55 Roman" pitchFamily="2" charset="0"/>
                        </a:rPr>
                        <a:t>Key programmatic documents are lost/missing/unavailable</a:t>
                      </a:r>
                      <a:endParaRPr lang="fr-FR" sz="1200" b="0"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tc>
                  <a:txBody>
                    <a:bodyPr/>
                    <a:lstStyle/>
                    <a:p>
                      <a:pPr marL="457200" algn="just">
                        <a:spcAft>
                          <a:spcPts val="0"/>
                        </a:spcAft>
                      </a:pPr>
                      <a:r>
                        <a:rPr lang="en-GB" sz="900" b="0">
                          <a:solidFill>
                            <a:schemeClr val="tx1"/>
                          </a:solidFill>
                          <a:effectLst/>
                          <a:latin typeface="Caecilia LT Std 55 Roman" pitchFamily="2" charset="0"/>
                        </a:rPr>
                        <a:t>To be determined with ___ and ___</a:t>
                      </a:r>
                      <a:endParaRPr lang="fr-FR" sz="1200" b="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tc>
                  <a:txBody>
                    <a:bodyPr/>
                    <a:lstStyle/>
                    <a:p>
                      <a:pPr marL="457200">
                        <a:spcAft>
                          <a:spcPts val="0"/>
                        </a:spcAft>
                      </a:pPr>
                      <a:r>
                        <a:rPr lang="en-GB" sz="900" b="0" dirty="0">
                          <a:solidFill>
                            <a:schemeClr val="tx1"/>
                          </a:solidFill>
                          <a:effectLst/>
                          <a:latin typeface="Caecilia LT Std 55 Roman" pitchFamily="2" charset="0"/>
                        </a:rPr>
                        <a:t>M | Check for availability or references in secondary data sources</a:t>
                      </a:r>
                      <a:endParaRPr lang="fr-FR" sz="1200" b="0"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13431093"/>
                  </a:ext>
                </a:extLst>
              </a:tr>
              <a:tr h="0">
                <a:tc>
                  <a:txBody>
                    <a:bodyPr/>
                    <a:lstStyle/>
                    <a:p>
                      <a:pPr marL="342900" lvl="0" indent="-342900" algn="just">
                        <a:spcAft>
                          <a:spcPts val="0"/>
                        </a:spcAft>
                        <a:buFont typeface="+mj-lt"/>
                        <a:buAutoNum type="arabicPeriod"/>
                      </a:pPr>
                      <a:r>
                        <a:rPr lang="en-GB" sz="900" b="0" dirty="0">
                          <a:solidFill>
                            <a:schemeClr val="tx1"/>
                          </a:solidFill>
                          <a:effectLst/>
                          <a:latin typeface="Caecilia LT Std 55 Roman" pitchFamily="2" charset="0"/>
                        </a:rPr>
                        <a:t>Stakeholders may provide inaccurate/conflicting inputs</a:t>
                      </a:r>
                      <a:endParaRPr lang="fr-FR" sz="1200" b="0"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tc>
                  <a:txBody>
                    <a:bodyPr/>
                    <a:lstStyle/>
                    <a:p>
                      <a:pPr marL="457200" algn="just">
                        <a:spcAft>
                          <a:spcPts val="0"/>
                        </a:spcAft>
                      </a:pPr>
                      <a:r>
                        <a:rPr lang="en-GB" sz="900" b="0">
                          <a:solidFill>
                            <a:schemeClr val="tx1"/>
                          </a:solidFill>
                          <a:effectLst/>
                          <a:latin typeface="Caecilia LT Std 55 Roman" pitchFamily="2" charset="0"/>
                        </a:rPr>
                        <a:t>To be determined with ___ and ___</a:t>
                      </a:r>
                      <a:endParaRPr lang="fr-FR" sz="1200" b="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tc>
                  <a:txBody>
                    <a:bodyPr/>
                    <a:lstStyle/>
                    <a:p>
                      <a:pPr marL="457200">
                        <a:spcAft>
                          <a:spcPts val="0"/>
                        </a:spcAft>
                      </a:pPr>
                      <a:r>
                        <a:rPr lang="en-GB" sz="900" b="0" dirty="0">
                          <a:solidFill>
                            <a:schemeClr val="tx1"/>
                          </a:solidFill>
                          <a:effectLst/>
                          <a:latin typeface="Caecilia LT Std 55 Roman" pitchFamily="2" charset="0"/>
                        </a:rPr>
                        <a:t>M | Strong focus on triangulation of evidence from multiple sources</a:t>
                      </a:r>
                      <a:endParaRPr lang="fr-FR" sz="1200" b="0"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25242454"/>
                  </a:ext>
                </a:extLst>
              </a:tr>
              <a:tr h="0">
                <a:tc>
                  <a:txBody>
                    <a:bodyPr/>
                    <a:lstStyle/>
                    <a:p>
                      <a:pPr marL="342900" lvl="0" indent="-342900" algn="just">
                        <a:spcAft>
                          <a:spcPts val="0"/>
                        </a:spcAft>
                        <a:buFont typeface="+mj-lt"/>
                        <a:buAutoNum type="arabicPeriod"/>
                      </a:pPr>
                      <a:r>
                        <a:rPr lang="en-GB" sz="900" b="0">
                          <a:solidFill>
                            <a:schemeClr val="tx1"/>
                          </a:solidFill>
                          <a:effectLst/>
                          <a:latin typeface="Caecilia LT Std 55 Roman" pitchFamily="2" charset="0"/>
                        </a:rPr>
                        <a:t>Visit to ___ office in ___ is not possible due to political or security reasons</a:t>
                      </a:r>
                      <a:endParaRPr lang="fr-FR" sz="1200" b="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tc>
                  <a:txBody>
                    <a:bodyPr/>
                    <a:lstStyle/>
                    <a:p>
                      <a:pPr marL="457200" algn="just">
                        <a:spcAft>
                          <a:spcPts val="0"/>
                        </a:spcAft>
                      </a:pPr>
                      <a:r>
                        <a:rPr lang="en-GB" sz="900" b="0">
                          <a:solidFill>
                            <a:schemeClr val="tx1"/>
                          </a:solidFill>
                          <a:effectLst/>
                          <a:latin typeface="Caecilia LT Std 55 Roman" pitchFamily="2" charset="0"/>
                        </a:rPr>
                        <a:t>To be determined with ___ and ___</a:t>
                      </a:r>
                      <a:endParaRPr lang="fr-FR" sz="1200" b="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tc>
                  <a:txBody>
                    <a:bodyPr/>
                    <a:lstStyle/>
                    <a:p>
                      <a:pPr marL="457200">
                        <a:spcAft>
                          <a:spcPts val="0"/>
                        </a:spcAft>
                      </a:pPr>
                      <a:r>
                        <a:rPr lang="en-GB" sz="900" b="0" dirty="0">
                          <a:solidFill>
                            <a:schemeClr val="tx1"/>
                          </a:solidFill>
                          <a:effectLst/>
                          <a:latin typeface="Caecilia LT Std 55 Roman" pitchFamily="2" charset="0"/>
                        </a:rPr>
                        <a:t>L |  To be determined</a:t>
                      </a:r>
                      <a:endParaRPr lang="fr-FR" sz="1200" b="0"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439594730"/>
                  </a:ext>
                </a:extLst>
              </a:tr>
              <a:tr h="0">
                <a:tc>
                  <a:txBody>
                    <a:bodyPr/>
                    <a:lstStyle/>
                    <a:p>
                      <a:pPr marL="342900" lvl="0" indent="-342900" algn="just">
                        <a:spcAft>
                          <a:spcPts val="0"/>
                        </a:spcAft>
                        <a:buFont typeface="+mj-lt"/>
                        <a:buAutoNum type="arabicPeriod"/>
                      </a:pPr>
                      <a:r>
                        <a:rPr lang="en-GB" sz="900" b="0">
                          <a:solidFill>
                            <a:schemeClr val="tx1"/>
                          </a:solidFill>
                          <a:effectLst/>
                          <a:latin typeface="Caecilia LT Std 55 Roman" pitchFamily="2" charset="0"/>
                        </a:rPr>
                        <a:t>Etc…</a:t>
                      </a:r>
                      <a:endParaRPr lang="fr-FR" sz="1200" b="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tc>
                  <a:txBody>
                    <a:bodyPr/>
                    <a:lstStyle/>
                    <a:p>
                      <a:pPr marL="457200" algn="just">
                        <a:spcAft>
                          <a:spcPts val="0"/>
                        </a:spcAft>
                      </a:pPr>
                      <a:r>
                        <a:rPr lang="en-GB" sz="900" b="0">
                          <a:solidFill>
                            <a:schemeClr val="tx1"/>
                          </a:solidFill>
                          <a:effectLst/>
                          <a:latin typeface="Caecilia LT Std 55 Roman" pitchFamily="2" charset="0"/>
                        </a:rPr>
                        <a:t> </a:t>
                      </a:r>
                      <a:endParaRPr lang="fr-FR" sz="1200" b="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tc>
                  <a:txBody>
                    <a:bodyPr/>
                    <a:lstStyle/>
                    <a:p>
                      <a:pPr marL="457200" algn="just">
                        <a:spcAft>
                          <a:spcPts val="0"/>
                        </a:spcAft>
                      </a:pPr>
                      <a:r>
                        <a:rPr lang="en-GB" sz="900" b="0" dirty="0">
                          <a:solidFill>
                            <a:schemeClr val="tx1"/>
                          </a:solidFill>
                          <a:effectLst/>
                          <a:latin typeface="Caecilia LT Std 55 Roman" pitchFamily="2" charset="0"/>
                        </a:rPr>
                        <a:t> </a:t>
                      </a:r>
                      <a:endParaRPr lang="fr-FR" sz="1200" b="0" dirty="0">
                        <a:solidFill>
                          <a:schemeClr val="tx1"/>
                        </a:solidFill>
                        <a:effectLst/>
                        <a:latin typeface="Caecilia LT Std 55 Roman" pitchFamily="2"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882135227"/>
                  </a:ext>
                </a:extLst>
              </a:tr>
            </a:tbl>
          </a:graphicData>
        </a:graphic>
      </p:graphicFrame>
      <p:sp>
        <p:nvSpPr>
          <p:cNvPr id="8" name="Rectangle 1">
            <a:extLst>
              <a:ext uri="{FF2B5EF4-FFF2-40B4-BE49-F238E27FC236}">
                <a16:creationId xmlns:a16="http://schemas.microsoft.com/office/drawing/2014/main" id="{6F839A6C-852A-7248-9B22-6394C3E27833}"/>
              </a:ext>
            </a:extLst>
          </p:cNvPr>
          <p:cNvSpPr>
            <a:spLocks noChangeArrowheads="1"/>
          </p:cNvSpPr>
          <p:nvPr/>
        </p:nvSpPr>
        <p:spPr bwMode="auto">
          <a:xfrm>
            <a:off x="5502910" y="2034224"/>
            <a:ext cx="160653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900" b="0" i="0" u="none" strike="noStrike" cap="none" normalizeH="0" baseline="0" dirty="0">
                <a:ln>
                  <a:noFill/>
                </a:ln>
                <a:solidFill>
                  <a:schemeClr val="tx1"/>
                </a:solidFill>
                <a:effectLst/>
                <a:latin typeface="Caecilia LT Std Roman" pitchFamily="2" charset="0"/>
                <a:ea typeface="MS Mincho" panose="02020609040205080304" pitchFamily="49" charset="-128"/>
                <a:cs typeface="Arial" panose="020B0604020202020204" pitchFamily="34" charset="0"/>
              </a:rPr>
              <a:t>Risk Management Matrix</a:t>
            </a:r>
            <a:endParaRPr kumimoji="0" lang="en-GB"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58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7DA05069-7EE6-6B4C-8279-67BE1A7CA3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6918" y="4671496"/>
            <a:ext cx="2793679" cy="1856107"/>
          </a:xfrm>
          <a:prstGeom prst="rect">
            <a:avLst/>
          </a:prstGeom>
        </p:spPr>
      </p:pic>
      <p:sp>
        <p:nvSpPr>
          <p:cNvPr id="2" name="Titre 1">
            <a:extLst>
              <a:ext uri="{FF2B5EF4-FFF2-40B4-BE49-F238E27FC236}">
                <a16:creationId xmlns:a16="http://schemas.microsoft.com/office/drawing/2014/main" id="{6FC23D72-CE77-FF4A-817B-C88C0CE7A52F}"/>
              </a:ext>
            </a:extLst>
          </p:cNvPr>
          <p:cNvSpPr>
            <a:spLocks noGrp="1"/>
          </p:cNvSpPr>
          <p:nvPr>
            <p:ph type="title"/>
          </p:nvPr>
        </p:nvSpPr>
        <p:spPr>
          <a:xfrm>
            <a:off x="838200" y="365125"/>
            <a:ext cx="10515600" cy="1325563"/>
          </a:xfrm>
        </p:spPr>
        <p:txBody>
          <a:bodyPr/>
          <a:lstStyle/>
          <a:p>
            <a:r>
              <a:rPr lang="en-GB" dirty="0">
                <a:solidFill>
                  <a:srgbClr val="FF0000"/>
                </a:solidFill>
                <a:latin typeface="VAG Rounded Std Light" panose="020F0502020204020204" pitchFamily="34" charset="0"/>
              </a:rPr>
              <a:t>Introduction</a:t>
            </a:r>
          </a:p>
        </p:txBody>
      </p:sp>
      <p:sp>
        <p:nvSpPr>
          <p:cNvPr id="4" name="ZoneTexte 3">
            <a:extLst>
              <a:ext uri="{FF2B5EF4-FFF2-40B4-BE49-F238E27FC236}">
                <a16:creationId xmlns:a16="http://schemas.microsoft.com/office/drawing/2014/main" id="{049A7761-58C5-6247-B3D4-DD350C495882}"/>
              </a:ext>
            </a:extLst>
          </p:cNvPr>
          <p:cNvSpPr txBox="1"/>
          <p:nvPr/>
        </p:nvSpPr>
        <p:spPr>
          <a:xfrm>
            <a:off x="838200" y="1690688"/>
            <a:ext cx="5477782" cy="369332"/>
          </a:xfrm>
          <a:prstGeom prst="rect">
            <a:avLst/>
          </a:prstGeom>
          <a:noFill/>
        </p:spPr>
        <p:txBody>
          <a:bodyPr wrap="none" rtlCol="0">
            <a:spAutoFit/>
          </a:bodyPr>
          <a:lstStyle/>
          <a:p>
            <a:r>
              <a:rPr lang="en-GB" b="1" dirty="0">
                <a:latin typeface="Caecilia LT Std 55 Roman" pitchFamily="2" charset="0"/>
              </a:rPr>
              <a:t>Access: common issue in humanitarian action</a:t>
            </a:r>
          </a:p>
        </p:txBody>
      </p:sp>
      <p:pic>
        <p:nvPicPr>
          <p:cNvPr id="6" name="Image 5">
            <a:extLst>
              <a:ext uri="{FF2B5EF4-FFF2-40B4-BE49-F238E27FC236}">
                <a16:creationId xmlns:a16="http://schemas.microsoft.com/office/drawing/2014/main" id="{9BB268CA-2992-B247-9CBA-B5F38F72BD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9230" y="1"/>
            <a:ext cx="4922769" cy="3300042"/>
          </a:xfrm>
          <a:prstGeom prst="rect">
            <a:avLst/>
          </a:prstGeom>
        </p:spPr>
      </p:pic>
      <p:sp>
        <p:nvSpPr>
          <p:cNvPr id="7" name="ZoneTexte 6">
            <a:extLst>
              <a:ext uri="{FF2B5EF4-FFF2-40B4-BE49-F238E27FC236}">
                <a16:creationId xmlns:a16="http://schemas.microsoft.com/office/drawing/2014/main" id="{C67E04FB-DFBD-8648-AF6B-A46F30006580}"/>
              </a:ext>
            </a:extLst>
          </p:cNvPr>
          <p:cNvSpPr txBox="1"/>
          <p:nvPr/>
        </p:nvSpPr>
        <p:spPr>
          <a:xfrm>
            <a:off x="11104842" y="3322807"/>
            <a:ext cx="1087157" cy="307777"/>
          </a:xfrm>
          <a:prstGeom prst="rect">
            <a:avLst/>
          </a:prstGeom>
          <a:noFill/>
        </p:spPr>
        <p:txBody>
          <a:bodyPr wrap="none" rtlCol="0">
            <a:spAutoFit/>
          </a:bodyPr>
          <a:lstStyle/>
          <a:p>
            <a:r>
              <a:rPr lang="en-GB" sz="1400" i="1" dirty="0">
                <a:latin typeface="Caecilia LT Std 55 Roman" pitchFamily="2" charset="0"/>
              </a:rPr>
              <a:t>Bosnia war</a:t>
            </a:r>
          </a:p>
        </p:txBody>
      </p:sp>
      <p:sp>
        <p:nvSpPr>
          <p:cNvPr id="9" name="Rectangle 3">
            <a:extLst>
              <a:ext uri="{FF2B5EF4-FFF2-40B4-BE49-F238E27FC236}">
                <a16:creationId xmlns:a16="http://schemas.microsoft.com/office/drawing/2014/main" id="{FB83E99B-8495-F44E-8890-DC9E9E355674}"/>
              </a:ext>
            </a:extLst>
          </p:cNvPr>
          <p:cNvSpPr>
            <a:spLocks noChangeArrowheads="1"/>
          </p:cNvSpPr>
          <p:nvPr/>
        </p:nvSpPr>
        <p:spPr bwMode="auto">
          <a:xfrm>
            <a:off x="838200" y="24554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id="{9746340A-892F-3D41-A546-A41705897074}"/>
              </a:ext>
            </a:extLst>
          </p:cNvPr>
          <p:cNvSpPr txBox="1"/>
          <p:nvPr/>
        </p:nvSpPr>
        <p:spPr>
          <a:xfrm>
            <a:off x="6881833" y="4937137"/>
            <a:ext cx="4633045"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ecilia LT Std 55 Roman" pitchFamily="2" charset="0"/>
              </a:rPr>
              <a:t>Need assessment in conflict affected situations: first teams at the frontline of access issues.</a:t>
            </a:r>
            <a:endParaRPr lang="fr-FR" dirty="0">
              <a:latin typeface="Caecilia LT Std 55 Roman" pitchFamily="2" charset="0"/>
            </a:endParaRPr>
          </a:p>
        </p:txBody>
      </p:sp>
      <p:grpSp>
        <p:nvGrpSpPr>
          <p:cNvPr id="18" name="Groupe 17">
            <a:extLst>
              <a:ext uri="{FF2B5EF4-FFF2-40B4-BE49-F238E27FC236}">
                <a16:creationId xmlns:a16="http://schemas.microsoft.com/office/drawing/2014/main" id="{3E400473-11FD-D647-9CBE-DBF9E2BA7EE7}"/>
              </a:ext>
            </a:extLst>
          </p:cNvPr>
          <p:cNvGrpSpPr/>
          <p:nvPr/>
        </p:nvGrpSpPr>
        <p:grpSpPr>
          <a:xfrm>
            <a:off x="292289" y="2401806"/>
            <a:ext cx="6589544" cy="2171783"/>
            <a:chOff x="292289" y="2401806"/>
            <a:chExt cx="6589544" cy="2171783"/>
          </a:xfrm>
        </p:grpSpPr>
        <p:sp>
          <p:nvSpPr>
            <p:cNvPr id="10" name="Rectangle 4">
              <a:extLst>
                <a:ext uri="{FF2B5EF4-FFF2-40B4-BE49-F238E27FC236}">
                  <a16:creationId xmlns:a16="http://schemas.microsoft.com/office/drawing/2014/main" id="{746F9B00-DB36-F94D-A5C2-9E9A8A37285B}"/>
                </a:ext>
              </a:extLst>
            </p:cNvPr>
            <p:cNvSpPr>
              <a:spLocks noChangeArrowheads="1"/>
            </p:cNvSpPr>
            <p:nvPr/>
          </p:nvSpPr>
          <p:spPr bwMode="auto">
            <a:xfrm>
              <a:off x="292289" y="4265812"/>
              <a:ext cx="64876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GB" altLang="fr-FR" sz="1400" i="1" dirty="0">
                  <a:latin typeface="Caecilia LT Std 55 Roman" pitchFamily="2" charset="0"/>
                </a:rPr>
                <a:t>Access to the Russian army buffer zone - Georgia/South Ossetia, August 2008</a:t>
              </a:r>
            </a:p>
          </p:txBody>
        </p:sp>
        <p:grpSp>
          <p:nvGrpSpPr>
            <p:cNvPr id="17" name="Groupe 16">
              <a:extLst>
                <a:ext uri="{FF2B5EF4-FFF2-40B4-BE49-F238E27FC236}">
                  <a16:creationId xmlns:a16="http://schemas.microsoft.com/office/drawing/2014/main" id="{52AE9BD4-299E-384C-8F2E-54ACF2A11A5B}"/>
                </a:ext>
              </a:extLst>
            </p:cNvPr>
            <p:cNvGrpSpPr/>
            <p:nvPr/>
          </p:nvGrpSpPr>
          <p:grpSpPr>
            <a:xfrm>
              <a:off x="353809" y="2401806"/>
              <a:ext cx="6528024" cy="1864006"/>
              <a:chOff x="353809" y="2401806"/>
              <a:chExt cx="6528024" cy="1864006"/>
            </a:xfrm>
          </p:grpSpPr>
          <p:pic>
            <p:nvPicPr>
              <p:cNvPr id="1026" name="Image 21">
                <a:extLst>
                  <a:ext uri="{FF2B5EF4-FFF2-40B4-BE49-F238E27FC236}">
                    <a16:creationId xmlns:a16="http://schemas.microsoft.com/office/drawing/2014/main" id="{A8AF0D55-869B-0E48-9915-39719D5E62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809" y="2401806"/>
                <a:ext cx="2933335" cy="1824213"/>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22">
                <a:extLst>
                  <a:ext uri="{FF2B5EF4-FFF2-40B4-BE49-F238E27FC236}">
                    <a16:creationId xmlns:a16="http://schemas.microsoft.com/office/drawing/2014/main" id="{656E4D4B-F811-1440-B165-50E956D243F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4078" y="2401806"/>
                <a:ext cx="3427755" cy="1824213"/>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97B62490-81D9-B541-9B51-758AB7E70955}"/>
                  </a:ext>
                </a:extLst>
              </p:cNvPr>
              <p:cNvSpPr txBox="1"/>
              <p:nvPr/>
            </p:nvSpPr>
            <p:spPr>
              <a:xfrm rot="16200000">
                <a:off x="2723370" y="3715308"/>
                <a:ext cx="900953" cy="200055"/>
              </a:xfrm>
              <a:prstGeom prst="rect">
                <a:avLst/>
              </a:prstGeom>
              <a:noFill/>
            </p:spPr>
            <p:txBody>
              <a:bodyPr wrap="square" rtlCol="0">
                <a:spAutoFit/>
              </a:bodyPr>
              <a:lstStyle/>
              <a:p>
                <a:r>
                  <a:rPr lang="fr-FR" sz="700" dirty="0">
                    <a:solidFill>
                      <a:schemeClr val="bg1"/>
                    </a:solidFill>
                    <a:latin typeface="Caecilia LT Std 55 Roman" pitchFamily="2" charset="0"/>
                  </a:rPr>
                  <a:t>© </a:t>
                </a:r>
                <a:r>
                  <a:rPr lang="fr-FR" sz="700" dirty="0" err="1">
                    <a:solidFill>
                      <a:schemeClr val="bg1"/>
                    </a:solidFill>
                    <a:latin typeface="Caecilia LT Std 55 Roman" pitchFamily="2" charset="0"/>
                  </a:rPr>
                  <a:t>FrontView</a:t>
                </a:r>
                <a:endParaRPr lang="fr-FR" sz="700" dirty="0">
                  <a:solidFill>
                    <a:schemeClr val="bg1"/>
                  </a:solidFill>
                  <a:latin typeface="Caecilia LT Std 55 Roman" pitchFamily="2" charset="0"/>
                </a:endParaRPr>
              </a:p>
            </p:txBody>
          </p:sp>
        </p:grpSp>
      </p:grpSp>
      <p:grpSp>
        <p:nvGrpSpPr>
          <p:cNvPr id="23" name="Groupe 22">
            <a:extLst>
              <a:ext uri="{FF2B5EF4-FFF2-40B4-BE49-F238E27FC236}">
                <a16:creationId xmlns:a16="http://schemas.microsoft.com/office/drawing/2014/main" id="{EC007259-A2F3-5E4D-B849-0861E577BCFD}"/>
              </a:ext>
            </a:extLst>
          </p:cNvPr>
          <p:cNvGrpSpPr/>
          <p:nvPr/>
        </p:nvGrpSpPr>
        <p:grpSpPr>
          <a:xfrm>
            <a:off x="292289" y="4667047"/>
            <a:ext cx="5952891" cy="2165237"/>
            <a:chOff x="292289" y="4667047"/>
            <a:chExt cx="5952891" cy="2165237"/>
          </a:xfrm>
        </p:grpSpPr>
        <p:pic>
          <p:nvPicPr>
            <p:cNvPr id="14" name="Image 13">
              <a:extLst>
                <a:ext uri="{FF2B5EF4-FFF2-40B4-BE49-F238E27FC236}">
                  <a16:creationId xmlns:a16="http://schemas.microsoft.com/office/drawing/2014/main" id="{7A269260-F5BF-DD4D-9447-4E61FB669CE9}"/>
                </a:ext>
              </a:extLst>
            </p:cNvPr>
            <p:cNvPicPr/>
            <p:nvPr/>
          </p:nvPicPr>
          <p:blipFill>
            <a:blip r:embed="rId6" cstate="email">
              <a:extLst>
                <a:ext uri="{28A0092B-C50C-407E-A947-70E740481C1C}">
                  <a14:useLocalDpi xmlns:a14="http://schemas.microsoft.com/office/drawing/2010/main"/>
                </a:ext>
              </a:extLst>
            </a:blip>
            <a:stretch>
              <a:fillRect/>
            </a:stretch>
          </p:blipFill>
          <p:spPr>
            <a:xfrm>
              <a:off x="379827" y="4667047"/>
              <a:ext cx="2907317" cy="1824213"/>
            </a:xfrm>
            <a:prstGeom prst="rect">
              <a:avLst/>
            </a:prstGeom>
          </p:spPr>
        </p:pic>
        <p:sp>
          <p:nvSpPr>
            <p:cNvPr id="13" name="Rectangle 5">
              <a:extLst>
                <a:ext uri="{FF2B5EF4-FFF2-40B4-BE49-F238E27FC236}">
                  <a16:creationId xmlns:a16="http://schemas.microsoft.com/office/drawing/2014/main" id="{19E0FA38-ED54-224D-A449-7DD7942D4D4B}"/>
                </a:ext>
              </a:extLst>
            </p:cNvPr>
            <p:cNvSpPr>
              <a:spLocks noChangeArrowheads="1"/>
            </p:cNvSpPr>
            <p:nvPr/>
          </p:nvSpPr>
          <p:spPr bwMode="auto">
            <a:xfrm>
              <a:off x="292289" y="6524507"/>
              <a:ext cx="55322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sz="1400" i="1" dirty="0">
                  <a:latin typeface="Caecilia LT Std 55 Roman" pitchFamily="2" charset="0"/>
                </a:rPr>
                <a:t>From Tyr to South Lebanon border- Air strikes - Lebanon July 2006</a:t>
              </a:r>
            </a:p>
          </p:txBody>
        </p:sp>
        <p:sp>
          <p:nvSpPr>
            <p:cNvPr id="22" name="ZoneTexte 21">
              <a:extLst>
                <a:ext uri="{FF2B5EF4-FFF2-40B4-BE49-F238E27FC236}">
                  <a16:creationId xmlns:a16="http://schemas.microsoft.com/office/drawing/2014/main" id="{112BEF4B-E6C1-6B4C-884B-3B61BDCBCA7D}"/>
                </a:ext>
              </a:extLst>
            </p:cNvPr>
            <p:cNvSpPr txBox="1"/>
            <p:nvPr/>
          </p:nvSpPr>
          <p:spPr>
            <a:xfrm rot="16200000">
              <a:off x="5679287" y="5971059"/>
              <a:ext cx="900953" cy="230832"/>
            </a:xfrm>
            <a:prstGeom prst="rect">
              <a:avLst/>
            </a:prstGeom>
            <a:noFill/>
          </p:spPr>
          <p:txBody>
            <a:bodyPr wrap="square" rtlCol="0">
              <a:spAutoFit/>
            </a:bodyPr>
            <a:lstStyle/>
            <a:p>
              <a:r>
                <a:rPr lang="fr-FR" sz="900" dirty="0">
                  <a:solidFill>
                    <a:schemeClr val="bg1"/>
                  </a:solidFill>
                  <a:latin typeface="Caecilia LT Std 55 Roman" pitchFamily="2" charset="0"/>
                </a:rPr>
                <a:t>© </a:t>
              </a:r>
              <a:r>
                <a:rPr lang="fr-FR" sz="700" dirty="0" err="1">
                  <a:solidFill>
                    <a:schemeClr val="bg1"/>
                  </a:solidFill>
                  <a:latin typeface="Caecilia LT Std 55 Roman" pitchFamily="2" charset="0"/>
                </a:rPr>
                <a:t>FrontView</a:t>
              </a:r>
              <a:endParaRPr lang="fr-FR" sz="700" dirty="0">
                <a:solidFill>
                  <a:schemeClr val="bg1"/>
                </a:solidFill>
                <a:latin typeface="Caecilia LT Std 55 Roman" pitchFamily="2" charset="0"/>
              </a:endParaRPr>
            </a:p>
          </p:txBody>
        </p:sp>
      </p:grpSp>
      <p:sp>
        <p:nvSpPr>
          <p:cNvPr id="26" name="ZoneTexte 25">
            <a:extLst>
              <a:ext uri="{FF2B5EF4-FFF2-40B4-BE49-F238E27FC236}">
                <a16:creationId xmlns:a16="http://schemas.microsoft.com/office/drawing/2014/main" id="{33EB19B2-6800-AC4F-8858-BDC7AC051103}"/>
              </a:ext>
            </a:extLst>
          </p:cNvPr>
          <p:cNvSpPr txBox="1"/>
          <p:nvPr/>
        </p:nvSpPr>
        <p:spPr>
          <a:xfrm rot="16200000">
            <a:off x="11555904" y="2677817"/>
            <a:ext cx="1041360" cy="230832"/>
          </a:xfrm>
          <a:prstGeom prst="rect">
            <a:avLst/>
          </a:prstGeom>
          <a:noFill/>
        </p:spPr>
        <p:txBody>
          <a:bodyPr wrap="square" rtlCol="0">
            <a:spAutoFit/>
          </a:bodyPr>
          <a:lstStyle/>
          <a:p>
            <a:r>
              <a:rPr lang="fr-FR" sz="900" dirty="0">
                <a:solidFill>
                  <a:schemeClr val="bg1"/>
                </a:solidFill>
                <a:latin typeface="Caecilia LT Std 55 Roman" pitchFamily="2" charset="0"/>
              </a:rPr>
              <a:t>© Solidarités</a:t>
            </a:r>
          </a:p>
        </p:txBody>
      </p:sp>
      <p:sp>
        <p:nvSpPr>
          <p:cNvPr id="27" name="Espace réservé du numéro de diapositive 26">
            <a:extLst>
              <a:ext uri="{FF2B5EF4-FFF2-40B4-BE49-F238E27FC236}">
                <a16:creationId xmlns:a16="http://schemas.microsoft.com/office/drawing/2014/main" id="{F2ED2726-7338-A847-9EF0-C93E8ED80AEC}"/>
              </a:ext>
            </a:extLst>
          </p:cNvPr>
          <p:cNvSpPr>
            <a:spLocks noGrp="1"/>
          </p:cNvSpPr>
          <p:nvPr>
            <p:ph type="sldNum" sz="quarter" idx="12"/>
          </p:nvPr>
        </p:nvSpPr>
        <p:spPr/>
        <p:txBody>
          <a:bodyPr/>
          <a:lstStyle/>
          <a:p>
            <a:fld id="{D60562A8-9F53-014E-B321-5A8D27966E7A}" type="slidenum">
              <a:rPr lang="fr-FR" smtClean="0"/>
              <a:t>2</a:t>
            </a:fld>
            <a:endParaRPr lang="fr-FR"/>
          </a:p>
        </p:txBody>
      </p:sp>
    </p:spTree>
    <p:extLst>
      <p:ext uri="{BB962C8B-B14F-4D97-AF65-F5344CB8AC3E}">
        <p14:creationId xmlns:p14="http://schemas.microsoft.com/office/powerpoint/2010/main" val="2436587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9BB5CFB-46ED-A442-B778-3B9F8D92D391}"/>
              </a:ext>
            </a:extLst>
          </p:cNvPr>
          <p:cNvSpPr>
            <a:spLocks noGrp="1"/>
          </p:cNvSpPr>
          <p:nvPr>
            <p:ph type="sldNum" sz="quarter" idx="12"/>
          </p:nvPr>
        </p:nvSpPr>
        <p:spPr/>
        <p:txBody>
          <a:bodyPr/>
          <a:lstStyle/>
          <a:p>
            <a:fld id="{D60562A8-9F53-014E-B321-5A8D27966E7A}" type="slidenum">
              <a:rPr lang="fr-FR" smtClean="0"/>
              <a:t>20</a:t>
            </a:fld>
            <a:endParaRPr lang="fr-FR"/>
          </a:p>
        </p:txBody>
      </p:sp>
      <p:sp>
        <p:nvSpPr>
          <p:cNvPr id="5" name="Rectangle 4">
            <a:extLst>
              <a:ext uri="{FF2B5EF4-FFF2-40B4-BE49-F238E27FC236}">
                <a16:creationId xmlns:a16="http://schemas.microsoft.com/office/drawing/2014/main" id="{430C0565-454D-2D45-8D37-53F15D2F0E71}"/>
              </a:ext>
            </a:extLst>
          </p:cNvPr>
          <p:cNvSpPr/>
          <p:nvPr/>
        </p:nvSpPr>
        <p:spPr>
          <a:xfrm>
            <a:off x="558593" y="457350"/>
            <a:ext cx="10795207" cy="369332"/>
          </a:xfrm>
          <a:prstGeom prst="rect">
            <a:avLst/>
          </a:prstGeom>
        </p:spPr>
        <p:txBody>
          <a:bodyPr wrap="square">
            <a:spAutoFit/>
          </a:bodyPr>
          <a:lstStyle/>
          <a:p>
            <a:pPr marL="285750" indent="-285750">
              <a:buFont typeface="Arial" panose="020B0604020202020204" pitchFamily="34" charset="0"/>
              <a:buChar char="•"/>
            </a:pPr>
            <a:r>
              <a:rPr lang="fr-FR" dirty="0" err="1">
                <a:latin typeface="Caecilia LT Std 55 Roman" pitchFamily="2" charset="0"/>
              </a:rPr>
              <a:t>Conflict</a:t>
            </a:r>
            <a:r>
              <a:rPr lang="fr-FR" dirty="0">
                <a:latin typeface="Caecilia LT Std 55 Roman" pitchFamily="2" charset="0"/>
              </a:rPr>
              <a:t> </a:t>
            </a:r>
            <a:r>
              <a:rPr lang="fr-FR" dirty="0" err="1">
                <a:latin typeface="Caecilia LT Std 55 Roman" pitchFamily="2" charset="0"/>
              </a:rPr>
              <a:t>sensitivity</a:t>
            </a:r>
            <a:r>
              <a:rPr lang="fr-FR" dirty="0">
                <a:latin typeface="Caecilia LT Std 55 Roman" pitchFamily="2" charset="0"/>
              </a:rPr>
              <a:t> issues</a:t>
            </a:r>
          </a:p>
        </p:txBody>
      </p:sp>
      <p:sp>
        <p:nvSpPr>
          <p:cNvPr id="6" name="Rectangle 5">
            <a:extLst>
              <a:ext uri="{FF2B5EF4-FFF2-40B4-BE49-F238E27FC236}">
                <a16:creationId xmlns:a16="http://schemas.microsoft.com/office/drawing/2014/main" id="{CBDB33B0-24E0-BB4F-B1D0-48AF5192D6F9}"/>
              </a:ext>
            </a:extLst>
          </p:cNvPr>
          <p:cNvSpPr/>
          <p:nvPr/>
        </p:nvSpPr>
        <p:spPr>
          <a:xfrm>
            <a:off x="667871" y="826682"/>
            <a:ext cx="10318376" cy="646331"/>
          </a:xfrm>
          <a:prstGeom prst="rect">
            <a:avLst/>
          </a:prstGeom>
        </p:spPr>
        <p:txBody>
          <a:bodyPr wrap="square">
            <a:spAutoFit/>
          </a:bodyPr>
          <a:lstStyle/>
          <a:p>
            <a:r>
              <a:rPr lang="en-GB" i="1" dirty="0">
                <a:solidFill>
                  <a:srgbClr val="FF0000"/>
                </a:solidFill>
                <a:latin typeface="Caecilia LT Std 55 Roman" pitchFamily="2" charset="0"/>
                <a:ea typeface="MS Mincho" panose="02020609040205080304" pitchFamily="49" charset="-128"/>
                <a:cs typeface="Times New Roman" panose="02020603050405020304" pitchFamily="18" charset="0"/>
              </a:rPr>
              <a:t>Ex: Conflict Sensitivity Evaluation (beneficiary selection process), opposition held areas, Syria march 2018 (NES, Northwest, South-central</a:t>
            </a:r>
            <a:r>
              <a:rPr lang="fr-FR" i="1" dirty="0">
                <a:solidFill>
                  <a:srgbClr val="FF0000"/>
                </a:solidFill>
                <a:latin typeface="Caecilia LT Std 55 Roman" pitchFamily="2" charset="0"/>
                <a:ea typeface="MS Mincho" panose="02020609040205080304" pitchFamily="49" charset="-128"/>
                <a:cs typeface="Times New Roman" panose="02020603050405020304" pitchFamily="18" charset="0"/>
              </a:rPr>
              <a:t>)</a:t>
            </a:r>
            <a:endParaRPr lang="fr-FR" dirty="0"/>
          </a:p>
        </p:txBody>
      </p:sp>
      <p:sp>
        <p:nvSpPr>
          <p:cNvPr id="7" name="Rectangle 6">
            <a:extLst>
              <a:ext uri="{FF2B5EF4-FFF2-40B4-BE49-F238E27FC236}">
                <a16:creationId xmlns:a16="http://schemas.microsoft.com/office/drawing/2014/main" id="{CA186411-33A2-284E-B1D2-6BF8D230653C}"/>
              </a:ext>
            </a:extLst>
          </p:cNvPr>
          <p:cNvSpPr/>
          <p:nvPr/>
        </p:nvSpPr>
        <p:spPr>
          <a:xfrm>
            <a:off x="667871" y="1473013"/>
            <a:ext cx="9632576" cy="1169551"/>
          </a:xfrm>
          <a:prstGeom prst="rect">
            <a:avLst/>
          </a:prstGeom>
          <a:ln>
            <a:solidFill>
              <a:schemeClr val="bg1">
                <a:lumMod val="65000"/>
              </a:schemeClr>
            </a:solidFill>
          </a:ln>
        </p:spPr>
        <p:txBody>
          <a:bodyPr wrap="square">
            <a:spAutoFit/>
          </a:bodyPr>
          <a:lstStyle/>
          <a:p>
            <a:pPr>
              <a:spcAft>
                <a:spcPts val="0"/>
              </a:spcAft>
            </a:pPr>
            <a:r>
              <a:rPr lang="en-GB" sz="1400" dirty="0">
                <a:solidFill>
                  <a:srgbClr val="000000"/>
                </a:solidFill>
                <a:latin typeface="Caecilia LT Std 55 Roman" pitchFamily="2" charset="0"/>
                <a:ea typeface="MS Mincho" panose="02020609040205080304" pitchFamily="49" charset="-128"/>
                <a:cs typeface="Times New Roman" panose="02020603050405020304" pitchFamily="18" charset="0"/>
              </a:rPr>
              <a:t>Report extract:</a:t>
            </a:r>
            <a:endParaRPr lang="fr-FR" sz="1400" dirty="0">
              <a:effectLst/>
              <a:latin typeface="Caecilia LT Std 55 Roman" pitchFamily="2" charset="0"/>
              <a:ea typeface="MS Mincho" panose="02020609040205080304" pitchFamily="49" charset="-128"/>
              <a:cs typeface="Times New Roman" panose="02020603050405020304" pitchFamily="18" charset="0"/>
            </a:endParaRPr>
          </a:p>
          <a:p>
            <a:pPr algn="just"/>
            <a:r>
              <a:rPr lang="en-US" sz="1400" i="1" dirty="0">
                <a:solidFill>
                  <a:srgbClr val="000000"/>
                </a:solidFill>
                <a:latin typeface="Caecilia LT Std 55 Roman" pitchFamily="2" charset="0"/>
                <a:ea typeface="MS Mincho" panose="02020609040205080304" pitchFamily="49" charset="-128"/>
                <a:cs typeface="Times New Roman" panose="02020603050405020304" pitchFamily="18" charset="0"/>
              </a:rPr>
              <a:t>“An interviewed (…) employee in Syria was mentioning the worries linked to the stoppage beginning of 2018 of Southern Front salaries from the Military Operations Command in Amman. This event has pushed military groups to fund new local “social” entities that are able to catch funds. This places greater pressure on independent NGOs and could become a threat for humanitarian means predation especially when speaking of CBI”</a:t>
            </a:r>
            <a:r>
              <a:rPr lang="fr-FR" sz="1400" dirty="0">
                <a:effectLst/>
                <a:latin typeface="Caecilia LT Std 55 Roman" pitchFamily="2" charset="0"/>
              </a:rPr>
              <a:t> </a:t>
            </a:r>
            <a:endParaRPr lang="fr-FR" sz="1400" dirty="0">
              <a:latin typeface="Caecilia LT Std 55 Roman" pitchFamily="2" charset="0"/>
            </a:endParaRPr>
          </a:p>
        </p:txBody>
      </p:sp>
      <p:sp>
        <p:nvSpPr>
          <p:cNvPr id="8" name="Rectangle 1">
            <a:extLst>
              <a:ext uri="{FF2B5EF4-FFF2-40B4-BE49-F238E27FC236}">
                <a16:creationId xmlns:a16="http://schemas.microsoft.com/office/drawing/2014/main" id="{1417D7F4-0E1F-844C-B3F8-2ED865CD66D8}"/>
              </a:ext>
            </a:extLst>
          </p:cNvPr>
          <p:cNvSpPr>
            <a:spLocks noChangeArrowheads="1"/>
          </p:cNvSpPr>
          <p:nvPr/>
        </p:nvSpPr>
        <p:spPr bwMode="auto">
          <a:xfrm>
            <a:off x="667871" y="2887682"/>
            <a:ext cx="1068592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b="1" i="0" u="none" strike="noStrike" cap="none" normalizeH="0" baseline="0" dirty="0">
                <a:ln>
                  <a:noFill/>
                </a:ln>
                <a:solidFill>
                  <a:srgbClr val="000000"/>
                </a:solidFill>
                <a:effectLst/>
                <a:latin typeface="Caecilia LT Std 55 Roman" pitchFamily="2" charset="0"/>
                <a:ea typeface="MS Mincho" panose="02020609040205080304" pitchFamily="49" charset="-128"/>
                <a:cs typeface="Times New Roman" panose="02020603050405020304" pitchFamily="18" charset="0"/>
              </a:rPr>
              <a:t>Hard-to-Reach areas: People being part of the community have access and are able to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b="0" i="0" u="none" strike="noStrike" cap="none" normalizeH="0" baseline="0" dirty="0">
              <a:ln>
                <a:noFill/>
              </a:ln>
              <a:solidFill>
                <a:schemeClr val="tx1"/>
              </a:solidFill>
              <a:effectLst/>
              <a:latin typeface="Caecilia LT Std 55 Rom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b="0" i="0" u="none"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There are so important questions to address on the identity of the local researchers:</a:t>
            </a:r>
            <a:endParaRPr kumimoji="0" lang="en-GB" altLang="fr-FR" b="0" i="0" u="none" strike="noStrike" cap="none" normalizeH="0" baseline="0" dirty="0">
              <a:ln>
                <a:noFill/>
              </a:ln>
              <a:solidFill>
                <a:schemeClr val="tx1"/>
              </a:solidFill>
              <a:effectLst/>
              <a:latin typeface="Caecilia LT Std 55 Roman" pitchFamily="2"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fr-FR" b="0" i="0" u="none"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 What are their characteristics (ethnicity, religion, gender etc.) ? </a:t>
            </a:r>
            <a:endParaRPr kumimoji="0" lang="en-GB" altLang="fr-FR" b="0" i="0" u="none" strike="noStrike" cap="none" normalizeH="0" baseline="0" dirty="0">
              <a:ln>
                <a:noFill/>
              </a:ln>
              <a:solidFill>
                <a:schemeClr val="tx1"/>
              </a:solidFill>
              <a:effectLst/>
              <a:latin typeface="Caecilia LT Std 55 Roman" pitchFamily="2"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fr-FR" b="0" i="0" u="none"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 What are their relationships and interests with the local authorities, the local economic fabric and businesses, the armed groups? </a:t>
            </a:r>
            <a:endParaRPr kumimoji="0" lang="en-GB" altLang="fr-FR" b="0" i="0" u="none" strike="noStrike" cap="none" normalizeH="0" baseline="0" dirty="0">
              <a:ln>
                <a:noFill/>
              </a:ln>
              <a:solidFill>
                <a:schemeClr val="tx1"/>
              </a:solidFill>
              <a:effectLst/>
              <a:latin typeface="Caecilia LT Std 55 Roman" pitchFamily="2"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fr-FR" b="0" i="0" u="none"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 Are they subject to specific pressures or harassments? </a:t>
            </a:r>
            <a:endParaRPr kumimoji="0" lang="en-GB" altLang="fr-FR" b="0" i="0" u="none" strike="noStrike" cap="none" normalizeH="0" baseline="0" dirty="0">
              <a:ln>
                <a:noFill/>
              </a:ln>
              <a:solidFill>
                <a:schemeClr val="tx1"/>
              </a:solidFill>
              <a:effectLst/>
              <a:latin typeface="Caecilia LT Std 55 Roman" pitchFamily="2"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fr-FR" b="0" i="0" u="none"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 What are the security issues they have to face? </a:t>
            </a:r>
            <a:endParaRPr kumimoji="0" lang="en-GB" altLang="fr-FR" b="0" i="0" u="none" strike="noStrike" cap="none" normalizeH="0" baseline="0" dirty="0">
              <a:ln>
                <a:noFill/>
              </a:ln>
              <a:solidFill>
                <a:schemeClr val="tx1"/>
              </a:solidFill>
              <a:effectLst/>
              <a:latin typeface="Caecilia LT Std 55 Roman"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fr-FR" b="0" i="0" u="none"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Etc.</a:t>
            </a:r>
          </a:p>
          <a:p>
            <a:pPr marL="0" marR="0" lvl="0" indent="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r>
              <a:rPr kumimoji="0" lang="en-GB" altLang="fr-FR" b="1" i="0" u="none" strike="noStrike" cap="none" normalizeH="0" baseline="0" dirty="0">
                <a:ln>
                  <a:noFill/>
                </a:ln>
                <a:solidFill>
                  <a:srgbClr val="000000"/>
                </a:solidFill>
                <a:effectLst/>
                <a:latin typeface="Caecilia LT Std 55 Roman" pitchFamily="2" charset="0"/>
                <a:ea typeface="MS Mincho" panose="02020609040205080304" pitchFamily="49" charset="-128"/>
                <a:cs typeface="Times New Roman" panose="02020603050405020304" pitchFamily="18" charset="0"/>
              </a:rPr>
              <a:t>NEED OF MITIGATION MEASURES: triangulation, combination of technics for data collection etc.</a:t>
            </a:r>
            <a:endParaRPr kumimoji="0" lang="en-GB" altLang="fr-FR" b="0" i="0" u="none" strike="noStrike" cap="none" normalizeH="0" baseline="0" dirty="0">
              <a:ln>
                <a:noFill/>
              </a:ln>
              <a:solidFill>
                <a:schemeClr val="tx1"/>
              </a:solidFill>
              <a:effectLst/>
              <a:latin typeface="Caecilia LT Std 55 Roman"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fr-FR" b="0" i="0" u="none" strike="noStrike" cap="none" normalizeH="0" baseline="0" dirty="0">
              <a:ln>
                <a:noFill/>
              </a:ln>
              <a:solidFill>
                <a:schemeClr val="tx1"/>
              </a:solidFill>
              <a:effectLst/>
              <a:latin typeface="Caecilia LT Std 55 Rom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b="0" i="0" u="none" strike="noStrike" cap="none" normalizeH="0" baseline="0" dirty="0">
              <a:ln>
                <a:noFill/>
              </a:ln>
              <a:solidFill>
                <a:schemeClr val="tx1"/>
              </a:solidFill>
              <a:effectLst/>
              <a:latin typeface="Caecilia LT Std 55 Roman" pitchFamily="2" charset="0"/>
            </a:endParaRPr>
          </a:p>
        </p:txBody>
      </p:sp>
    </p:spTree>
    <p:extLst>
      <p:ext uri="{BB962C8B-B14F-4D97-AF65-F5344CB8AC3E}">
        <p14:creationId xmlns:p14="http://schemas.microsoft.com/office/powerpoint/2010/main" val="51502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D6C4FB0-D582-CE40-8A10-772BCFD5DDDD}"/>
              </a:ext>
            </a:extLst>
          </p:cNvPr>
          <p:cNvSpPr>
            <a:spLocks noGrp="1"/>
          </p:cNvSpPr>
          <p:nvPr>
            <p:ph type="sldNum" sz="quarter" idx="12"/>
          </p:nvPr>
        </p:nvSpPr>
        <p:spPr/>
        <p:txBody>
          <a:bodyPr/>
          <a:lstStyle/>
          <a:p>
            <a:fld id="{D60562A8-9F53-014E-B321-5A8D27966E7A}" type="slidenum">
              <a:rPr lang="fr-FR" smtClean="0"/>
              <a:t>21</a:t>
            </a:fld>
            <a:endParaRPr lang="fr-FR"/>
          </a:p>
        </p:txBody>
      </p:sp>
      <p:sp>
        <p:nvSpPr>
          <p:cNvPr id="5" name="Rectangle 4">
            <a:extLst>
              <a:ext uri="{FF2B5EF4-FFF2-40B4-BE49-F238E27FC236}">
                <a16:creationId xmlns:a16="http://schemas.microsoft.com/office/drawing/2014/main" id="{3E21A9ED-56AB-8145-B952-951B7DF46831}"/>
              </a:ext>
            </a:extLst>
          </p:cNvPr>
          <p:cNvSpPr/>
          <p:nvPr/>
        </p:nvSpPr>
        <p:spPr>
          <a:xfrm>
            <a:off x="1957886" y="491795"/>
            <a:ext cx="7771513" cy="646331"/>
          </a:xfrm>
          <a:prstGeom prst="rect">
            <a:avLst/>
          </a:prstGeom>
        </p:spPr>
        <p:txBody>
          <a:bodyPr wrap="square">
            <a:spAutoFit/>
          </a:bodyPr>
          <a:lstStyle/>
          <a:p>
            <a:pPr lvl="0" algn="ctr" eaLnBrk="0" fontAlgn="base" hangingPunct="0">
              <a:spcBef>
                <a:spcPct val="0"/>
              </a:spcBef>
              <a:spcAft>
                <a:spcPct val="0"/>
              </a:spcAft>
            </a:pPr>
            <a:r>
              <a:rPr kumimoji="0" lang="en-GB" altLang="fr-FR" b="0" i="0"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There is a transfer of risk from international to local who have often </a:t>
            </a:r>
            <a:r>
              <a:rPr kumimoji="0" lang="en-GB" altLang="fr-FR" b="0" i="0" u="sng"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lower security procedures </a:t>
            </a:r>
            <a:r>
              <a:rPr kumimoji="0" lang="en-GB" altLang="fr-FR" b="0" i="0"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and </a:t>
            </a:r>
            <a:r>
              <a:rPr kumimoji="0" lang="en-GB" altLang="fr-FR" b="0" i="0" u="sng"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higher insecurity acceptance</a:t>
            </a:r>
            <a:r>
              <a:rPr kumimoji="0" lang="en-GB" altLang="fr-FR" b="0" i="0"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a:t>
            </a:r>
            <a:endParaRPr kumimoji="0" lang="en-GB" altLang="fr-FR" b="0" i="0" strike="noStrike" cap="none" normalizeH="0" baseline="0" dirty="0">
              <a:ln>
                <a:noFill/>
              </a:ln>
              <a:solidFill>
                <a:schemeClr val="tx1"/>
              </a:solidFill>
              <a:effectLst/>
              <a:latin typeface="Caecilia LT Std 55 Roman" pitchFamily="2" charset="0"/>
            </a:endParaRPr>
          </a:p>
        </p:txBody>
      </p:sp>
      <p:sp>
        <p:nvSpPr>
          <p:cNvPr id="6" name="Rectangle 5">
            <a:extLst>
              <a:ext uri="{FF2B5EF4-FFF2-40B4-BE49-F238E27FC236}">
                <a16:creationId xmlns:a16="http://schemas.microsoft.com/office/drawing/2014/main" id="{400C5886-5133-D44F-98B9-F66FC4A5380C}"/>
              </a:ext>
            </a:extLst>
          </p:cNvPr>
          <p:cNvSpPr/>
          <p:nvPr/>
        </p:nvSpPr>
        <p:spPr>
          <a:xfrm>
            <a:off x="4002433" y="5987018"/>
            <a:ext cx="3682418" cy="369332"/>
          </a:xfrm>
          <a:prstGeom prst="rect">
            <a:avLst/>
          </a:prstGeom>
        </p:spPr>
        <p:txBody>
          <a:bodyPr wrap="none">
            <a:spAutoFit/>
          </a:bodyPr>
          <a:lstStyle/>
          <a:p>
            <a:pPr lvl="0" eaLnBrk="0" fontAlgn="base" hangingPunct="0">
              <a:spcBef>
                <a:spcPct val="0"/>
              </a:spcBef>
              <a:spcAft>
                <a:spcPct val="0"/>
              </a:spcAft>
            </a:pPr>
            <a:r>
              <a:rPr kumimoji="0" lang="en-GB" altLang="fr-FR" b="1" i="0"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YOUR PARTNERS ARE AT RISK</a:t>
            </a:r>
            <a:endParaRPr lang="fr-FR" b="1" dirty="0"/>
          </a:p>
        </p:txBody>
      </p:sp>
      <p:pic>
        <p:nvPicPr>
          <p:cNvPr id="7" name="Image 6">
            <a:extLst>
              <a:ext uri="{FF2B5EF4-FFF2-40B4-BE49-F238E27FC236}">
                <a16:creationId xmlns:a16="http://schemas.microsoft.com/office/drawing/2014/main" id="{EC8F268C-3951-3B47-A9D3-1A3DF70D32F8}"/>
              </a:ext>
            </a:extLst>
          </p:cNvPr>
          <p:cNvPicPr/>
          <p:nvPr/>
        </p:nvPicPr>
        <p:blipFill>
          <a:blip r:embed="rId2" cstate="email">
            <a:extLst>
              <a:ext uri="{28A0092B-C50C-407E-A947-70E740481C1C}">
                <a14:useLocalDpi xmlns:a14="http://schemas.microsoft.com/office/drawing/2010/main"/>
              </a:ext>
            </a:extLst>
          </a:blip>
          <a:stretch>
            <a:fillRect/>
          </a:stretch>
        </p:blipFill>
        <p:spPr>
          <a:xfrm>
            <a:off x="2114887" y="1359436"/>
            <a:ext cx="7338890" cy="4346993"/>
          </a:xfrm>
          <a:prstGeom prst="rect">
            <a:avLst/>
          </a:prstGeom>
        </p:spPr>
      </p:pic>
    </p:spTree>
    <p:extLst>
      <p:ext uri="{BB962C8B-B14F-4D97-AF65-F5344CB8AC3E}">
        <p14:creationId xmlns:p14="http://schemas.microsoft.com/office/powerpoint/2010/main" val="61123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FBC315B-8CE9-5C43-91DA-BC083B1C9876}"/>
              </a:ext>
            </a:extLst>
          </p:cNvPr>
          <p:cNvSpPr>
            <a:spLocks noGrp="1"/>
          </p:cNvSpPr>
          <p:nvPr>
            <p:ph type="sldNum" sz="quarter" idx="12"/>
          </p:nvPr>
        </p:nvSpPr>
        <p:spPr/>
        <p:txBody>
          <a:bodyPr/>
          <a:lstStyle/>
          <a:p>
            <a:fld id="{D60562A8-9F53-014E-B321-5A8D27966E7A}" type="slidenum">
              <a:rPr lang="fr-FR" smtClean="0"/>
              <a:t>22</a:t>
            </a:fld>
            <a:endParaRPr lang="fr-FR"/>
          </a:p>
        </p:txBody>
      </p:sp>
      <p:sp>
        <p:nvSpPr>
          <p:cNvPr id="5" name="ZoneTexte 4">
            <a:extLst>
              <a:ext uri="{FF2B5EF4-FFF2-40B4-BE49-F238E27FC236}">
                <a16:creationId xmlns:a16="http://schemas.microsoft.com/office/drawing/2014/main" id="{5136B7D1-4E62-F84C-A108-45C9B7136C6E}"/>
              </a:ext>
            </a:extLst>
          </p:cNvPr>
          <p:cNvSpPr txBox="1"/>
          <p:nvPr/>
        </p:nvSpPr>
        <p:spPr>
          <a:xfrm>
            <a:off x="596153" y="384548"/>
            <a:ext cx="3090911" cy="369332"/>
          </a:xfrm>
          <a:prstGeom prst="rect">
            <a:avLst/>
          </a:prstGeom>
          <a:noFill/>
        </p:spPr>
        <p:txBody>
          <a:bodyPr wrap="none" rtlCol="0">
            <a:spAutoFit/>
          </a:bodyPr>
          <a:lstStyle/>
          <a:p>
            <a:r>
              <a:rPr lang="en-GB" b="1" dirty="0">
                <a:latin typeface="Caecilia LT Std 55 Roman" pitchFamily="2" charset="0"/>
              </a:rPr>
              <a:t>Training and testing plan</a:t>
            </a:r>
          </a:p>
        </p:txBody>
      </p:sp>
      <p:sp>
        <p:nvSpPr>
          <p:cNvPr id="6" name="Rectangle 5">
            <a:extLst>
              <a:ext uri="{FF2B5EF4-FFF2-40B4-BE49-F238E27FC236}">
                <a16:creationId xmlns:a16="http://schemas.microsoft.com/office/drawing/2014/main" id="{E81FCB9F-984A-3B43-9DA6-CD7B915BD563}"/>
              </a:ext>
            </a:extLst>
          </p:cNvPr>
          <p:cNvSpPr/>
          <p:nvPr/>
        </p:nvSpPr>
        <p:spPr>
          <a:xfrm>
            <a:off x="596153" y="846213"/>
            <a:ext cx="7848600" cy="369332"/>
          </a:xfrm>
          <a:prstGeom prst="rect">
            <a:avLst/>
          </a:prstGeom>
        </p:spPr>
        <p:txBody>
          <a:bodyPr wrap="square">
            <a:spAutoFit/>
          </a:bodyPr>
          <a:lstStyle/>
          <a:p>
            <a:pPr>
              <a:spcAft>
                <a:spcPts val="0"/>
              </a:spcAft>
            </a:pPr>
            <a:r>
              <a:rPr lang="en-GB" dirty="0">
                <a:latin typeface="Caecilia LT Std 55 Roman" pitchFamily="2" charset="0"/>
                <a:ea typeface="MS Mincho" panose="02020609040205080304" pitchFamily="49" charset="-128"/>
                <a:cs typeface="Times New Roman" panose="02020603050405020304" pitchFamily="18" charset="0"/>
              </a:rPr>
              <a:t>To be adjusted considering the level of knowledge and experience.</a:t>
            </a: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Rectangle 6">
            <a:extLst>
              <a:ext uri="{FF2B5EF4-FFF2-40B4-BE49-F238E27FC236}">
                <a16:creationId xmlns:a16="http://schemas.microsoft.com/office/drawing/2014/main" id="{5A7C6040-7278-2C4C-9695-781F86967F76}"/>
              </a:ext>
            </a:extLst>
          </p:cNvPr>
          <p:cNvSpPr/>
          <p:nvPr/>
        </p:nvSpPr>
        <p:spPr>
          <a:xfrm>
            <a:off x="576822" y="1307878"/>
            <a:ext cx="10795207" cy="369332"/>
          </a:xfrm>
          <a:prstGeom prst="rect">
            <a:avLst/>
          </a:prstGeom>
        </p:spPr>
        <p:txBody>
          <a:bodyPr wrap="square">
            <a:spAutoFit/>
          </a:bodyPr>
          <a:lstStyle/>
          <a:p>
            <a:pPr marL="285750" indent="-285750">
              <a:buFont typeface="Arial" panose="020B0604020202020204" pitchFamily="34" charset="0"/>
              <a:buChar char="•"/>
            </a:pPr>
            <a:r>
              <a:rPr lang="fr-FR" dirty="0" err="1">
                <a:latin typeface="Caecilia LT Std 55 Roman" pitchFamily="2" charset="0"/>
              </a:rPr>
              <a:t>Supervisors</a:t>
            </a:r>
            <a:r>
              <a:rPr lang="fr-FR" dirty="0">
                <a:latin typeface="Caecilia LT Std 55 Roman" pitchFamily="2" charset="0"/>
              </a:rPr>
              <a:t> and managers training</a:t>
            </a:r>
          </a:p>
        </p:txBody>
      </p:sp>
      <p:sp>
        <p:nvSpPr>
          <p:cNvPr id="8" name="Rectangle 2">
            <a:extLst>
              <a:ext uri="{FF2B5EF4-FFF2-40B4-BE49-F238E27FC236}">
                <a16:creationId xmlns:a16="http://schemas.microsoft.com/office/drawing/2014/main" id="{C8835623-736A-234C-B924-FB44AD41503B}"/>
              </a:ext>
            </a:extLst>
          </p:cNvPr>
          <p:cNvSpPr>
            <a:spLocks noChangeArrowheads="1"/>
          </p:cNvSpPr>
          <p:nvPr/>
        </p:nvSpPr>
        <p:spPr bwMode="auto">
          <a:xfrm>
            <a:off x="576822" y="1837820"/>
            <a:ext cx="1008373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en-GB" altLang="fr-FR" b="0" i="0" u="none"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HUMANITARIAN PRINCIPLE</a:t>
            </a:r>
            <a:endParaRPr kumimoji="0" lang="en-GB" altLang="fr-FR" b="0" i="0" u="none" strike="noStrike" cap="none" normalizeH="0" baseline="0" dirty="0">
              <a:ln>
                <a:noFill/>
              </a:ln>
              <a:solidFill>
                <a:schemeClr val="tx1"/>
              </a:solidFill>
              <a:effectLst/>
              <a:latin typeface="Caecilia LT Std 55 Roman" pitchFamily="2"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en-GB" altLang="fr-FR" b="0" i="0" u="none" strike="noStrike" cap="none" normalizeH="0" baseline="0" dirty="0">
                <a:ln>
                  <a:noFill/>
                </a:ln>
                <a:solidFill>
                  <a:schemeClr val="tx1"/>
                </a:solidFill>
                <a:effectLst/>
                <a:latin typeface="Caecilia LT Std 55 Roman" pitchFamily="2" charset="0"/>
                <a:ea typeface="MS Mincho" panose="02020609040205080304" pitchFamily="49" charset="-128"/>
                <a:cs typeface="Times New Roman" panose="02020603050405020304" pitchFamily="18" charset="0"/>
              </a:rPr>
              <a:t>SECURITY</a:t>
            </a:r>
            <a:endParaRPr kumimoji="0" lang="en-GB" altLang="fr-FR" b="0" i="0" u="none" strike="noStrike" cap="none" normalizeH="0" baseline="0" dirty="0">
              <a:ln>
                <a:noFill/>
              </a:ln>
              <a:solidFill>
                <a:schemeClr val="tx1"/>
              </a:solidFill>
              <a:effectLst/>
              <a:latin typeface="Caecilia LT Std 55 Roman" pitchFamily="2"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USE OF MOBILE DEVICES</a:t>
            </a:r>
          </a:p>
          <a:p>
            <a:pPr marL="285750" lvl="0" indent="-285750">
              <a:buFontTx/>
              <a:buChar char="-"/>
            </a:pPr>
            <a:r>
              <a:rPr lang="en-GB" altLang="fr-FR" dirty="0">
                <a:latin typeface="Caecilia LT Std 55 Roman" pitchFamily="2" charset="0"/>
                <a:ea typeface="MS Mincho" panose="02020609040205080304" pitchFamily="49" charset="-128"/>
                <a:cs typeface="Times New Roman" panose="02020603050405020304" pitchFamily="18" charset="0"/>
              </a:rPr>
              <a:t>PLANNING AND METHODOLOGY</a:t>
            </a:r>
          </a:p>
          <a:p>
            <a:pPr marL="285750" lvl="0" indent="-285750">
              <a:buFontTx/>
              <a:buChar char="-"/>
            </a:pPr>
            <a:r>
              <a:rPr lang="en-GB" altLang="fr-FR" dirty="0">
                <a:latin typeface="Caecilia LT Std 55 Roman" pitchFamily="2" charset="0"/>
                <a:ea typeface="MS Mincho" panose="02020609040205080304" pitchFamily="49" charset="-128"/>
                <a:cs typeface="Times New Roman" panose="02020603050405020304" pitchFamily="18" charset="0"/>
              </a:rPr>
              <a:t>Etc.</a:t>
            </a:r>
            <a:endParaRPr kumimoji="0" lang="en-GB" altLang="fr-FR" sz="1400" b="0" i="0" u="none" strike="noStrike" cap="none" normalizeH="0" baseline="0" dirty="0">
              <a:ln>
                <a:noFill/>
              </a:ln>
              <a:solidFill>
                <a:schemeClr val="tx1"/>
              </a:solidFill>
              <a:effectLst/>
            </a:endParaRPr>
          </a:p>
          <a:p>
            <a:pPr lvl="0"/>
            <a:r>
              <a:rPr lang="en-GB" altLang="fr-FR" i="1" u="sng" dirty="0">
                <a:solidFill>
                  <a:srgbClr val="FF0000"/>
                </a:solidFill>
                <a:latin typeface="Caecilia LT Std 55 Roman" pitchFamily="2" charset="0"/>
                <a:ea typeface="MS Mincho" panose="02020609040205080304" pitchFamily="49" charset="-128"/>
                <a:cs typeface="Times New Roman" panose="02020603050405020304" pitchFamily="18" charset="0"/>
              </a:rPr>
              <a:t>Ex:</a:t>
            </a:r>
            <a:r>
              <a:rPr lang="en-GB" altLang="fr-FR" i="1" dirty="0">
                <a:solidFill>
                  <a:srgbClr val="FF0000"/>
                </a:solidFill>
                <a:latin typeface="Caecilia LT Std 55 Roman" pitchFamily="2" charset="0"/>
                <a:ea typeface="MS Mincho" panose="02020609040205080304" pitchFamily="49" charset="-128"/>
                <a:cs typeface="Times New Roman" panose="02020603050405020304" pitchFamily="18" charset="0"/>
              </a:rPr>
              <a:t> 	 Baseline evaluation, Sahel region, Burkina Faso, 2015</a:t>
            </a:r>
          </a:p>
        </p:txBody>
      </p:sp>
      <p:sp>
        <p:nvSpPr>
          <p:cNvPr id="11" name="Rectangle 10">
            <a:extLst>
              <a:ext uri="{FF2B5EF4-FFF2-40B4-BE49-F238E27FC236}">
                <a16:creationId xmlns:a16="http://schemas.microsoft.com/office/drawing/2014/main" id="{F58E4FF5-EB97-4947-A0A5-5B10DD6C267A}"/>
              </a:ext>
            </a:extLst>
          </p:cNvPr>
          <p:cNvSpPr/>
          <p:nvPr/>
        </p:nvSpPr>
        <p:spPr>
          <a:xfrm>
            <a:off x="576822" y="3932448"/>
            <a:ext cx="10795207" cy="369332"/>
          </a:xfrm>
          <a:prstGeom prst="rect">
            <a:avLst/>
          </a:prstGeom>
        </p:spPr>
        <p:txBody>
          <a:bodyPr wrap="square">
            <a:spAutoFit/>
          </a:bodyPr>
          <a:lstStyle/>
          <a:p>
            <a:pPr marL="285750" indent="-285750">
              <a:buFont typeface="Arial" panose="020B0604020202020204" pitchFamily="34" charset="0"/>
              <a:buChar char="•"/>
            </a:pPr>
            <a:r>
              <a:rPr lang="fr-FR" dirty="0" err="1">
                <a:latin typeface="Caecilia LT Std 55 Roman" pitchFamily="2" charset="0"/>
              </a:rPr>
              <a:t>Enumerators</a:t>
            </a:r>
            <a:r>
              <a:rPr lang="fr-FR" dirty="0">
                <a:latin typeface="Caecilia LT Std 55 Roman" pitchFamily="2" charset="0"/>
              </a:rPr>
              <a:t> training</a:t>
            </a:r>
          </a:p>
        </p:txBody>
      </p:sp>
      <p:sp>
        <p:nvSpPr>
          <p:cNvPr id="10" name="Rectangle 9">
            <a:extLst>
              <a:ext uri="{FF2B5EF4-FFF2-40B4-BE49-F238E27FC236}">
                <a16:creationId xmlns:a16="http://schemas.microsoft.com/office/drawing/2014/main" id="{F436E3B2-CB64-F744-8E30-63E58B112511}"/>
              </a:ext>
            </a:extLst>
          </p:cNvPr>
          <p:cNvSpPr/>
          <p:nvPr/>
        </p:nvSpPr>
        <p:spPr>
          <a:xfrm>
            <a:off x="596153" y="4301780"/>
            <a:ext cx="10757647" cy="1231106"/>
          </a:xfrm>
          <a:prstGeom prst="rect">
            <a:avLst/>
          </a:prstGeom>
        </p:spPr>
        <p:txBody>
          <a:bodyPr wrap="square">
            <a:spAutoFit/>
          </a:bodyPr>
          <a:lstStyle/>
          <a:p>
            <a:pPr marL="285750" lvl="0" indent="-285750">
              <a:spcAft>
                <a:spcPts val="0"/>
              </a:spcAft>
              <a:buFontTx/>
              <a:buChar char="-"/>
            </a:pPr>
            <a:r>
              <a:rPr lang="en-GB" dirty="0">
                <a:latin typeface="Caecilia LT Std 55 Roman" pitchFamily="2" charset="0"/>
                <a:ea typeface="MS Mincho" panose="02020609040205080304" pitchFamily="49" charset="-128"/>
                <a:cs typeface="Times New Roman" panose="02020603050405020304" pitchFamily="18" charset="0"/>
              </a:rPr>
              <a:t>INFORMATION/DATA COLLECTION PRINCIPLES AND TECHNICS (including good practices)</a:t>
            </a: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a:p>
            <a:pPr marL="285750" lvl="0" indent="-285750">
              <a:spcAft>
                <a:spcPts val="0"/>
              </a:spcAft>
              <a:buFontTx/>
              <a:buChar char="-"/>
            </a:pPr>
            <a:r>
              <a:rPr lang="en-GB" dirty="0">
                <a:latin typeface="Caecilia LT Std 55 Roman" pitchFamily="2" charset="0"/>
                <a:ea typeface="MS Mincho" panose="02020609040205080304" pitchFamily="49" charset="-128"/>
                <a:cs typeface="Times New Roman" panose="02020603050405020304" pitchFamily="18" charset="0"/>
              </a:rPr>
              <a:t>EVALUATION OBJECTIVES, EXPECTED OUTPUTS/OUTCOMES</a:t>
            </a:r>
            <a:r>
              <a:rPr lang="fr-FR" sz="2000" dirty="0">
                <a:latin typeface="Cambria" panose="02040503050406030204" pitchFamily="18" charset="0"/>
                <a:ea typeface="MS Mincho" panose="02020609040205080304" pitchFamily="49" charset="-128"/>
                <a:cs typeface="Times New Roman" panose="02020603050405020304" pitchFamily="18" charset="0"/>
              </a:rPr>
              <a:t>)</a:t>
            </a:r>
          </a:p>
          <a:p>
            <a:pPr marL="285750" lvl="0" indent="-285750">
              <a:spcAft>
                <a:spcPts val="0"/>
              </a:spcAft>
              <a:buFontTx/>
              <a:buChar char="-"/>
            </a:pPr>
            <a:r>
              <a:rPr lang="en-GB" dirty="0">
                <a:latin typeface="Caecilia LT Std 55 Roman" pitchFamily="2" charset="0"/>
                <a:ea typeface="MS Mincho" panose="02020609040205080304" pitchFamily="49" charset="-128"/>
                <a:cs typeface="Times New Roman" panose="02020603050405020304" pitchFamily="18" charset="0"/>
              </a:rPr>
              <a:t>METHODOLOGY</a:t>
            </a: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a:p>
            <a:pPr marL="285750" lvl="0" indent="-285750">
              <a:spcAft>
                <a:spcPts val="0"/>
              </a:spcAft>
              <a:buFontTx/>
              <a:buChar char="-"/>
            </a:pPr>
            <a:r>
              <a:rPr lang="en-GB" dirty="0">
                <a:latin typeface="Caecilia LT Std 55 Roman" pitchFamily="2" charset="0"/>
                <a:ea typeface="MS Mincho" panose="02020609040205080304" pitchFamily="49" charset="-128"/>
                <a:cs typeface="Times New Roman" panose="02020603050405020304" pitchFamily="18" charset="0"/>
              </a:rPr>
              <a:t>QUESTIONNAIRE DISCUSSION AND WORKSHOP: ROLE PLAY</a:t>
            </a:r>
          </a:p>
        </p:txBody>
      </p:sp>
      <p:sp>
        <p:nvSpPr>
          <p:cNvPr id="13" name="Rectangle 12">
            <a:extLst>
              <a:ext uri="{FF2B5EF4-FFF2-40B4-BE49-F238E27FC236}">
                <a16:creationId xmlns:a16="http://schemas.microsoft.com/office/drawing/2014/main" id="{2C85FD8C-9371-3D4A-8768-51DC0B1FCD01}"/>
              </a:ext>
            </a:extLst>
          </p:cNvPr>
          <p:cNvSpPr/>
          <p:nvPr/>
        </p:nvSpPr>
        <p:spPr>
          <a:xfrm>
            <a:off x="558593" y="5622661"/>
            <a:ext cx="10795207" cy="646331"/>
          </a:xfrm>
          <a:prstGeom prst="rect">
            <a:avLst/>
          </a:prstGeom>
        </p:spPr>
        <p:txBody>
          <a:bodyPr wrap="square">
            <a:spAutoFit/>
          </a:bodyPr>
          <a:lstStyle/>
          <a:p>
            <a:pPr marL="285750" indent="-285750">
              <a:buFont typeface="Arial" panose="020B0604020202020204" pitchFamily="34" charset="0"/>
              <a:buChar char="•"/>
            </a:pPr>
            <a:r>
              <a:rPr lang="fr-FR" dirty="0" err="1">
                <a:latin typeface="Caecilia LT Std 55 Roman" pitchFamily="2" charset="0"/>
              </a:rPr>
              <a:t>Testing</a:t>
            </a:r>
            <a:endParaRPr lang="fr-FR" dirty="0">
              <a:latin typeface="Caecilia LT Std 55 Roman" pitchFamily="2" charset="0"/>
            </a:endParaRPr>
          </a:p>
          <a:p>
            <a:endParaRPr lang="fr-FR" dirty="0">
              <a:latin typeface="Caecilia LT Std 55 Roman" pitchFamily="2" charset="0"/>
            </a:endParaRPr>
          </a:p>
        </p:txBody>
      </p:sp>
    </p:spTree>
    <p:extLst>
      <p:ext uri="{BB962C8B-B14F-4D97-AF65-F5344CB8AC3E}">
        <p14:creationId xmlns:p14="http://schemas.microsoft.com/office/powerpoint/2010/main" val="161689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A5B385D-60AF-4941-BD43-380E9790355C}"/>
              </a:ext>
            </a:extLst>
          </p:cNvPr>
          <p:cNvSpPr>
            <a:spLocks noGrp="1"/>
          </p:cNvSpPr>
          <p:nvPr>
            <p:ph type="sldNum" sz="quarter" idx="12"/>
          </p:nvPr>
        </p:nvSpPr>
        <p:spPr/>
        <p:txBody>
          <a:bodyPr/>
          <a:lstStyle/>
          <a:p>
            <a:fld id="{D60562A8-9F53-014E-B321-5A8D27966E7A}" type="slidenum">
              <a:rPr lang="fr-FR" smtClean="0"/>
              <a:t>23</a:t>
            </a:fld>
            <a:endParaRPr lang="fr-FR"/>
          </a:p>
        </p:txBody>
      </p:sp>
      <p:sp>
        <p:nvSpPr>
          <p:cNvPr id="5" name="ZoneTexte 4">
            <a:extLst>
              <a:ext uri="{FF2B5EF4-FFF2-40B4-BE49-F238E27FC236}">
                <a16:creationId xmlns:a16="http://schemas.microsoft.com/office/drawing/2014/main" id="{AA82ADB3-E94D-3B4B-ADF2-143A4D81F32F}"/>
              </a:ext>
            </a:extLst>
          </p:cNvPr>
          <p:cNvSpPr txBox="1"/>
          <p:nvPr/>
        </p:nvSpPr>
        <p:spPr>
          <a:xfrm>
            <a:off x="596153" y="384548"/>
            <a:ext cx="7489551" cy="369332"/>
          </a:xfrm>
          <a:prstGeom prst="rect">
            <a:avLst/>
          </a:prstGeom>
          <a:noFill/>
        </p:spPr>
        <p:txBody>
          <a:bodyPr wrap="none" rtlCol="0">
            <a:spAutoFit/>
          </a:bodyPr>
          <a:lstStyle/>
          <a:p>
            <a:r>
              <a:rPr lang="en-GB" b="1" dirty="0">
                <a:latin typeface="Caecilia LT Std 55 Roman" pitchFamily="2" charset="0"/>
              </a:rPr>
              <a:t>Communication and information on the evaluation (acceptance)</a:t>
            </a:r>
            <a:endParaRPr lang="fr-FR" b="1" dirty="0">
              <a:latin typeface="Caecilia LT Std 55 Roman" pitchFamily="2" charset="0"/>
            </a:endParaRPr>
          </a:p>
        </p:txBody>
      </p:sp>
      <p:sp>
        <p:nvSpPr>
          <p:cNvPr id="6" name="Rectangle 5">
            <a:extLst>
              <a:ext uri="{FF2B5EF4-FFF2-40B4-BE49-F238E27FC236}">
                <a16:creationId xmlns:a16="http://schemas.microsoft.com/office/drawing/2014/main" id="{76917602-6DA7-C04B-B999-8BBC76627F8F}"/>
              </a:ext>
            </a:extLst>
          </p:cNvPr>
          <p:cNvSpPr/>
          <p:nvPr/>
        </p:nvSpPr>
        <p:spPr>
          <a:xfrm>
            <a:off x="596152" y="1087469"/>
            <a:ext cx="10174941" cy="2646878"/>
          </a:xfrm>
          <a:prstGeom prst="rect">
            <a:avLst/>
          </a:prstGeom>
        </p:spPr>
        <p:txBody>
          <a:bodyPr wrap="square">
            <a:spAutoFit/>
          </a:bodyPr>
          <a:lstStyle/>
          <a:p>
            <a:pPr marL="285750" lvl="0" indent="-285750">
              <a:spcAft>
                <a:spcPts val="0"/>
              </a:spcAft>
              <a:buFont typeface="Arial" panose="020B0604020202020204" pitchFamily="34" charset="0"/>
              <a:buChar char="•"/>
            </a:pPr>
            <a:r>
              <a:rPr lang="en-GB" dirty="0">
                <a:latin typeface="Caecilia LT Std 55 Roman" pitchFamily="2" charset="0"/>
                <a:ea typeface="MS Mincho" panose="02020609040205080304" pitchFamily="49" charset="-128"/>
                <a:cs typeface="Times New Roman" panose="02020603050405020304" pitchFamily="18" charset="0"/>
              </a:rPr>
              <a:t>Public/targeting warning.</a:t>
            </a:r>
          </a:p>
          <a:p>
            <a:pPr lvl="0">
              <a:spcAft>
                <a:spcPts val="0"/>
              </a:spcAft>
            </a:pP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a:p>
            <a:pPr marL="285750" lvl="0" indent="-285750">
              <a:spcAft>
                <a:spcPts val="0"/>
              </a:spcAft>
              <a:buFont typeface="Arial" panose="020B0604020202020204" pitchFamily="34" charset="0"/>
              <a:buChar char="•"/>
            </a:pPr>
            <a:r>
              <a:rPr lang="en-GB" dirty="0">
                <a:latin typeface="Caecilia LT Std 55 Roman" pitchFamily="2" charset="0"/>
                <a:ea typeface="MS Mincho" panose="02020609040205080304" pitchFamily="49" charset="-128"/>
                <a:cs typeface="Times New Roman" panose="02020603050405020304" pitchFamily="18" charset="0"/>
              </a:rPr>
              <a:t>Presentation of the evaluation with possibility to give clarification (who is the interviewee and the agency it represents, reasons for the survey, overview of the interview process, time needed etc.): </a:t>
            </a:r>
            <a:r>
              <a:rPr lang="en-GB" u="sng" dirty="0">
                <a:latin typeface="Caecilia LT Std 55 Roman" pitchFamily="2" charset="0"/>
                <a:ea typeface="MS Mincho" panose="02020609040205080304" pitchFamily="49" charset="-128"/>
                <a:cs typeface="Times New Roman" panose="02020603050405020304" pitchFamily="18" charset="0"/>
              </a:rPr>
              <a:t>downward accountability.</a:t>
            </a:r>
          </a:p>
          <a:p>
            <a:pPr lvl="0">
              <a:spcAft>
                <a:spcPts val="0"/>
              </a:spcAft>
            </a:pPr>
            <a:endParaRPr lang="fr-FR" sz="2000" u="sng" dirty="0">
              <a:effectLst/>
              <a:latin typeface="Cambria" panose="02040503050406030204" pitchFamily="18" charset="0"/>
              <a:ea typeface="MS Mincho" panose="02020609040205080304" pitchFamily="49" charset="-128"/>
              <a:cs typeface="Times New Roman" panose="02020603050405020304" pitchFamily="18" charset="0"/>
            </a:endParaRPr>
          </a:p>
          <a:p>
            <a:pPr marL="285750" lvl="0" indent="-285750">
              <a:spcAft>
                <a:spcPts val="0"/>
              </a:spcAft>
              <a:buFont typeface="Arial" panose="020B0604020202020204" pitchFamily="34" charset="0"/>
              <a:buChar char="•"/>
            </a:pPr>
            <a:r>
              <a:rPr lang="en-GB" dirty="0">
                <a:latin typeface="Caecilia LT Std 55 Roman" pitchFamily="2" charset="0"/>
                <a:ea typeface="MS Mincho" panose="02020609040205080304" pitchFamily="49" charset="-128"/>
                <a:cs typeface="Times New Roman" panose="02020603050405020304" pitchFamily="18" charset="0"/>
              </a:rPr>
              <a:t>Participation involvement / consent (anonymous, voluntary, no compensation, no benefits to respondent etc.).</a:t>
            </a: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dirty="0">
                <a:latin typeface="Caecilia LT Std 55 Roman" pitchFamily="2" charset="0"/>
                <a:ea typeface="MS Mincho" panose="02020609040205080304" pitchFamily="49" charset="-128"/>
                <a:cs typeface="Times New Roman" panose="02020603050405020304" pitchFamily="18" charset="0"/>
              </a:rPr>
              <a:t> </a:t>
            </a: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Rectangle 6">
            <a:extLst>
              <a:ext uri="{FF2B5EF4-FFF2-40B4-BE49-F238E27FC236}">
                <a16:creationId xmlns:a16="http://schemas.microsoft.com/office/drawing/2014/main" id="{7A7FD2F8-AA62-CD4C-A223-4CB011110694}"/>
              </a:ext>
            </a:extLst>
          </p:cNvPr>
          <p:cNvSpPr/>
          <p:nvPr/>
        </p:nvSpPr>
        <p:spPr>
          <a:xfrm>
            <a:off x="2635622" y="4445184"/>
            <a:ext cx="6096000" cy="1200329"/>
          </a:xfrm>
          <a:prstGeom prst="rect">
            <a:avLst/>
          </a:prstGeom>
        </p:spPr>
        <p:txBody>
          <a:bodyPr>
            <a:spAutoFit/>
          </a:bodyPr>
          <a:lstStyle/>
          <a:p>
            <a:pPr algn="ctr">
              <a:spcAft>
                <a:spcPts val="0"/>
              </a:spcAft>
            </a:pPr>
            <a:r>
              <a:rPr lang="en-GB" b="1" dirty="0">
                <a:latin typeface="Caecilia LT Std 55 Roman" pitchFamily="2" charset="0"/>
                <a:ea typeface="MS Mincho" panose="02020609040205080304" pitchFamily="49" charset="-128"/>
                <a:cs typeface="Times New Roman" panose="02020603050405020304" pitchFamily="18" charset="0"/>
              </a:rPr>
              <a:t>HARD-TO-REACH </a:t>
            </a:r>
          </a:p>
          <a:p>
            <a:pPr algn="ctr">
              <a:spcAft>
                <a:spcPts val="0"/>
              </a:spcAft>
            </a:pPr>
            <a:r>
              <a:rPr lang="en-GB" b="1" dirty="0">
                <a:latin typeface="Caecilia LT Std 55 Roman" pitchFamily="2" charset="0"/>
                <a:ea typeface="MS Mincho" panose="02020609040205080304" pitchFamily="49" charset="-128"/>
                <a:cs typeface="Times New Roman" panose="02020603050405020304" pitchFamily="18" charset="0"/>
              </a:rPr>
              <a:t>ANTICIPATION NEEDED LINKED WITH EVALUATION VISIBILITY, SECURITY AND PROTECTION ISSUES</a:t>
            </a:r>
            <a:endParaRPr lang="fr-FR" sz="2000" b="1"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42299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58FA3190-8FA9-4447-8AEC-B62779F1150E}"/>
              </a:ext>
            </a:extLst>
          </p:cNvPr>
          <p:cNvGrpSpPr/>
          <p:nvPr/>
        </p:nvGrpSpPr>
        <p:grpSpPr>
          <a:xfrm>
            <a:off x="0" y="-635000"/>
            <a:ext cx="12192001" cy="7493000"/>
            <a:chOff x="0" y="-635000"/>
            <a:chExt cx="12192001" cy="7493000"/>
          </a:xfrm>
        </p:grpSpPr>
        <p:pic>
          <p:nvPicPr>
            <p:cNvPr id="11" name="Image 10">
              <a:extLst>
                <a:ext uri="{FF2B5EF4-FFF2-40B4-BE49-F238E27FC236}">
                  <a16:creationId xmlns:a16="http://schemas.microsoft.com/office/drawing/2014/main" id="{1AB86F3E-4FEA-AD49-9764-ABB4B7281F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9260"/>
            <a:stretch/>
          </p:blipFill>
          <p:spPr>
            <a:xfrm>
              <a:off x="0" y="-635000"/>
              <a:ext cx="12192000" cy="7493000"/>
            </a:xfrm>
            <a:prstGeom prst="rect">
              <a:avLst/>
            </a:prstGeom>
          </p:spPr>
        </p:pic>
        <p:sp>
          <p:nvSpPr>
            <p:cNvPr id="15" name="ZoneTexte 14">
              <a:extLst>
                <a:ext uri="{FF2B5EF4-FFF2-40B4-BE49-F238E27FC236}">
                  <a16:creationId xmlns:a16="http://schemas.microsoft.com/office/drawing/2014/main" id="{964FE612-4674-2A46-9611-809924A4D6FB}"/>
                </a:ext>
              </a:extLst>
            </p:cNvPr>
            <p:cNvSpPr txBox="1"/>
            <p:nvPr/>
          </p:nvSpPr>
          <p:spPr>
            <a:xfrm rot="16200000">
              <a:off x="11626108" y="6292107"/>
              <a:ext cx="900953" cy="230832"/>
            </a:xfrm>
            <a:prstGeom prst="rect">
              <a:avLst/>
            </a:prstGeom>
            <a:noFill/>
          </p:spPr>
          <p:txBody>
            <a:bodyPr wrap="square" rtlCol="0">
              <a:spAutoFit/>
            </a:bodyPr>
            <a:lstStyle/>
            <a:p>
              <a:r>
                <a:rPr lang="fr-FR" sz="900" dirty="0">
                  <a:solidFill>
                    <a:schemeClr val="bg1"/>
                  </a:solidFill>
                  <a:latin typeface="Caecilia LT Std 55 Roman" pitchFamily="2" charset="0"/>
                </a:rPr>
                <a:t>© </a:t>
              </a:r>
              <a:r>
                <a:rPr lang="fr-FR" sz="900" dirty="0" err="1">
                  <a:solidFill>
                    <a:schemeClr val="bg1"/>
                  </a:solidFill>
                  <a:latin typeface="Caecilia LT Std 55 Roman" pitchFamily="2" charset="0"/>
                </a:rPr>
                <a:t>FrontView</a:t>
              </a:r>
              <a:endParaRPr lang="fr-FR" sz="900" dirty="0">
                <a:solidFill>
                  <a:schemeClr val="bg1"/>
                </a:solidFill>
                <a:latin typeface="Caecilia LT Std 55 Roman" pitchFamily="2" charset="0"/>
              </a:endParaRPr>
            </a:p>
          </p:txBody>
        </p:sp>
      </p:grpSp>
      <p:pic>
        <p:nvPicPr>
          <p:cNvPr id="9" name="Image 8">
            <a:extLst>
              <a:ext uri="{FF2B5EF4-FFF2-40B4-BE49-F238E27FC236}">
                <a16:creationId xmlns:a16="http://schemas.microsoft.com/office/drawing/2014/main" id="{46EC8685-4F72-3346-9CEF-7F6C1496ED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303" y="1030288"/>
            <a:ext cx="3175000" cy="723900"/>
          </a:xfrm>
          <a:prstGeom prst="rect">
            <a:avLst/>
          </a:prstGeom>
        </p:spPr>
      </p:pic>
      <p:sp>
        <p:nvSpPr>
          <p:cNvPr id="12" name="ZoneTexte 11">
            <a:extLst>
              <a:ext uri="{FF2B5EF4-FFF2-40B4-BE49-F238E27FC236}">
                <a16:creationId xmlns:a16="http://schemas.microsoft.com/office/drawing/2014/main" id="{0C28F79D-7CD5-8640-911C-92681B65C800}"/>
              </a:ext>
            </a:extLst>
          </p:cNvPr>
          <p:cNvSpPr txBox="1"/>
          <p:nvPr/>
        </p:nvSpPr>
        <p:spPr>
          <a:xfrm>
            <a:off x="829303" y="2649835"/>
            <a:ext cx="3662015" cy="769441"/>
          </a:xfrm>
          <a:prstGeom prst="rect">
            <a:avLst/>
          </a:prstGeom>
          <a:noFill/>
        </p:spPr>
        <p:txBody>
          <a:bodyPr wrap="square" rtlCol="0">
            <a:spAutoFit/>
          </a:bodyPr>
          <a:lstStyle/>
          <a:p>
            <a:r>
              <a:rPr lang="fr-FR" sz="4400" dirty="0">
                <a:solidFill>
                  <a:srgbClr val="FF0000"/>
                </a:solidFill>
                <a:latin typeface="VAG Rounded Std Light" panose="020F0502020204020204" pitchFamily="34" charset="0"/>
              </a:rPr>
              <a:t>THANK YOU</a:t>
            </a:r>
          </a:p>
        </p:txBody>
      </p:sp>
      <p:sp>
        <p:nvSpPr>
          <p:cNvPr id="13" name="ZoneTexte 12">
            <a:extLst>
              <a:ext uri="{FF2B5EF4-FFF2-40B4-BE49-F238E27FC236}">
                <a16:creationId xmlns:a16="http://schemas.microsoft.com/office/drawing/2014/main" id="{73A1F33A-7833-7B4D-8106-AD1253352724}"/>
              </a:ext>
            </a:extLst>
          </p:cNvPr>
          <p:cNvSpPr txBox="1"/>
          <p:nvPr/>
        </p:nvSpPr>
        <p:spPr>
          <a:xfrm>
            <a:off x="829303" y="1855281"/>
            <a:ext cx="1885643" cy="646331"/>
          </a:xfrm>
          <a:prstGeom prst="rect">
            <a:avLst/>
          </a:prstGeom>
          <a:noFill/>
        </p:spPr>
        <p:txBody>
          <a:bodyPr wrap="square" rtlCol="0">
            <a:spAutoFit/>
          </a:bodyPr>
          <a:lstStyle/>
          <a:p>
            <a:r>
              <a:rPr lang="fr-FR" dirty="0" err="1">
                <a:latin typeface="VAG Rounded Std Light" panose="020F0502020204020204" pitchFamily="34" charset="0"/>
              </a:rPr>
              <a:t>F.Dupaquier</a:t>
            </a:r>
            <a:endParaRPr lang="fr-FR" dirty="0">
              <a:latin typeface="VAG Rounded Std Light" panose="020F0502020204020204" pitchFamily="34" charset="0"/>
            </a:endParaRPr>
          </a:p>
          <a:p>
            <a:r>
              <a:rPr lang="fr-FR" dirty="0">
                <a:latin typeface="VAG Rounded Std Light" panose="020F0502020204020204" pitchFamily="34" charset="0"/>
              </a:rPr>
              <a:t>April 2019</a:t>
            </a:r>
          </a:p>
        </p:txBody>
      </p:sp>
      <p:sp>
        <p:nvSpPr>
          <p:cNvPr id="17" name="Espace réservé du numéro de diapositive 16">
            <a:extLst>
              <a:ext uri="{FF2B5EF4-FFF2-40B4-BE49-F238E27FC236}">
                <a16:creationId xmlns:a16="http://schemas.microsoft.com/office/drawing/2014/main" id="{7536E067-92E6-B144-AE51-151388ADC750}"/>
              </a:ext>
            </a:extLst>
          </p:cNvPr>
          <p:cNvSpPr>
            <a:spLocks noGrp="1"/>
          </p:cNvSpPr>
          <p:nvPr>
            <p:ph type="sldNum" sz="quarter" idx="12"/>
          </p:nvPr>
        </p:nvSpPr>
        <p:spPr/>
        <p:txBody>
          <a:bodyPr/>
          <a:lstStyle/>
          <a:p>
            <a:fld id="{D60562A8-9F53-014E-B321-5A8D27966E7A}" type="slidenum">
              <a:rPr lang="fr-FR" smtClean="0"/>
              <a:t>24</a:t>
            </a:fld>
            <a:endParaRPr lang="fr-FR"/>
          </a:p>
        </p:txBody>
      </p:sp>
    </p:spTree>
    <p:extLst>
      <p:ext uri="{BB962C8B-B14F-4D97-AF65-F5344CB8AC3E}">
        <p14:creationId xmlns:p14="http://schemas.microsoft.com/office/powerpoint/2010/main" val="329577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393AF4E-752E-9D46-BA0E-67302D203BD6}"/>
              </a:ext>
            </a:extLst>
          </p:cNvPr>
          <p:cNvSpPr txBox="1"/>
          <p:nvPr/>
        </p:nvSpPr>
        <p:spPr>
          <a:xfrm>
            <a:off x="636494" y="682159"/>
            <a:ext cx="5057795" cy="369332"/>
          </a:xfrm>
          <a:prstGeom prst="rect">
            <a:avLst/>
          </a:prstGeom>
          <a:noFill/>
        </p:spPr>
        <p:txBody>
          <a:bodyPr wrap="none" rtlCol="0">
            <a:spAutoFit/>
          </a:bodyPr>
          <a:lstStyle/>
          <a:p>
            <a:r>
              <a:rPr lang="en-GB" b="1" dirty="0">
                <a:latin typeface="Caecilia LT Std 55 Roman" pitchFamily="2" charset="0"/>
              </a:rPr>
              <a:t>Increase of security issues for aid worker ?</a:t>
            </a:r>
          </a:p>
        </p:txBody>
      </p:sp>
      <p:pic>
        <p:nvPicPr>
          <p:cNvPr id="6" name="Image 5">
            <a:extLst>
              <a:ext uri="{FF2B5EF4-FFF2-40B4-BE49-F238E27FC236}">
                <a16:creationId xmlns:a16="http://schemas.microsoft.com/office/drawing/2014/main" id="{D569D4C2-D336-CB43-81CC-F2F5C05D42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340" y="1656607"/>
            <a:ext cx="6985887" cy="4582827"/>
          </a:xfrm>
          <a:prstGeom prst="rect">
            <a:avLst/>
          </a:prstGeom>
        </p:spPr>
      </p:pic>
      <p:sp>
        <p:nvSpPr>
          <p:cNvPr id="7" name="Rectangle 6">
            <a:extLst>
              <a:ext uri="{FF2B5EF4-FFF2-40B4-BE49-F238E27FC236}">
                <a16:creationId xmlns:a16="http://schemas.microsoft.com/office/drawing/2014/main" id="{EB2C2F27-8022-7046-92E0-1CDD5B8E37EF}"/>
              </a:ext>
            </a:extLst>
          </p:cNvPr>
          <p:cNvSpPr/>
          <p:nvPr/>
        </p:nvSpPr>
        <p:spPr>
          <a:xfrm>
            <a:off x="7649226" y="2221417"/>
            <a:ext cx="4320989" cy="923330"/>
          </a:xfrm>
          <a:prstGeom prst="rect">
            <a:avLst/>
          </a:prstGeom>
        </p:spPr>
        <p:txBody>
          <a:bodyPr wrap="square">
            <a:spAutoFit/>
          </a:bodyPr>
          <a:lstStyle/>
          <a:p>
            <a:pPr marL="285750" indent="-285750">
              <a:buFont typeface="Arial" panose="020B0604020202020204" pitchFamily="34" charset="0"/>
              <a:buChar char="•"/>
            </a:pPr>
            <a:r>
              <a:rPr lang="en-GB" dirty="0">
                <a:latin typeface="Caecilia LT Std 55 Roman" pitchFamily="2" charset="0"/>
                <a:ea typeface="MS Mincho" panose="02020609040205080304" pitchFamily="49" charset="-128"/>
                <a:cs typeface="Times New Roman" panose="02020603050405020304" pitchFamily="18" charset="0"/>
              </a:rPr>
              <a:t>Remote evaluation and program management = more regular modus operandi.</a:t>
            </a:r>
            <a:endParaRPr lang="fr-FR" dirty="0"/>
          </a:p>
        </p:txBody>
      </p:sp>
      <p:sp>
        <p:nvSpPr>
          <p:cNvPr id="8" name="ZoneTexte 7">
            <a:extLst>
              <a:ext uri="{FF2B5EF4-FFF2-40B4-BE49-F238E27FC236}">
                <a16:creationId xmlns:a16="http://schemas.microsoft.com/office/drawing/2014/main" id="{1FB8C44C-7077-3148-A136-A559D85F2750}"/>
              </a:ext>
            </a:extLst>
          </p:cNvPr>
          <p:cNvSpPr txBox="1"/>
          <p:nvPr/>
        </p:nvSpPr>
        <p:spPr>
          <a:xfrm>
            <a:off x="7649226" y="5316104"/>
            <a:ext cx="4143845"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ecilia LT Std 55 Roman" pitchFamily="2" charset="0"/>
              </a:rPr>
              <a:t>M&amp;E = laboratory to understand and measure contexts and projects in Hard-to-Reach. </a:t>
            </a:r>
            <a:endParaRPr lang="fr-FR" dirty="0">
              <a:latin typeface="Caecilia LT Std 55 Roman" pitchFamily="2" charset="0"/>
            </a:endParaRPr>
          </a:p>
        </p:txBody>
      </p:sp>
      <p:sp>
        <p:nvSpPr>
          <p:cNvPr id="9" name="ZoneTexte 8">
            <a:extLst>
              <a:ext uri="{FF2B5EF4-FFF2-40B4-BE49-F238E27FC236}">
                <a16:creationId xmlns:a16="http://schemas.microsoft.com/office/drawing/2014/main" id="{BCE36A49-B03B-BF4F-B9C1-6774863EEE22}"/>
              </a:ext>
            </a:extLst>
          </p:cNvPr>
          <p:cNvSpPr txBox="1"/>
          <p:nvPr/>
        </p:nvSpPr>
        <p:spPr>
          <a:xfrm>
            <a:off x="7649226" y="3217027"/>
            <a:ext cx="4143845" cy="2308324"/>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ecilia LT Std 55 Roman" pitchFamily="2" charset="0"/>
              </a:rPr>
              <a:t>Project’s evaluations improvements + M&amp;E better professionalism = Understanding, Programming, Accountability, Knowledge / new technical competencies / less access knowledge</a:t>
            </a:r>
          </a:p>
          <a:p>
            <a:endParaRPr lang="fr-FR" dirty="0">
              <a:latin typeface="Caecilia LT Std 55 Roman" pitchFamily="2" charset="0"/>
            </a:endParaRPr>
          </a:p>
        </p:txBody>
      </p:sp>
      <p:sp>
        <p:nvSpPr>
          <p:cNvPr id="10" name="Espace réservé du numéro de diapositive 9">
            <a:extLst>
              <a:ext uri="{FF2B5EF4-FFF2-40B4-BE49-F238E27FC236}">
                <a16:creationId xmlns:a16="http://schemas.microsoft.com/office/drawing/2014/main" id="{212BB360-2E01-854F-8921-DE0B930EEF80}"/>
              </a:ext>
            </a:extLst>
          </p:cNvPr>
          <p:cNvSpPr>
            <a:spLocks noGrp="1"/>
          </p:cNvSpPr>
          <p:nvPr>
            <p:ph type="sldNum" sz="quarter" idx="12"/>
          </p:nvPr>
        </p:nvSpPr>
        <p:spPr/>
        <p:txBody>
          <a:bodyPr/>
          <a:lstStyle/>
          <a:p>
            <a:fld id="{D60562A8-9F53-014E-B321-5A8D27966E7A}" type="slidenum">
              <a:rPr lang="fr-FR" smtClean="0"/>
              <a:t>3</a:t>
            </a:fld>
            <a:endParaRPr lang="fr-FR"/>
          </a:p>
        </p:txBody>
      </p:sp>
    </p:spTree>
    <p:extLst>
      <p:ext uri="{BB962C8B-B14F-4D97-AF65-F5344CB8AC3E}">
        <p14:creationId xmlns:p14="http://schemas.microsoft.com/office/powerpoint/2010/main" val="191227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F464177-896E-3A4A-BDB5-143905DE236B}"/>
              </a:ext>
            </a:extLst>
          </p:cNvPr>
          <p:cNvSpPr txBox="1"/>
          <p:nvPr/>
        </p:nvSpPr>
        <p:spPr>
          <a:xfrm>
            <a:off x="648240" y="709053"/>
            <a:ext cx="9281708" cy="369332"/>
          </a:xfrm>
          <a:prstGeom prst="rect">
            <a:avLst/>
          </a:prstGeom>
          <a:noFill/>
        </p:spPr>
        <p:txBody>
          <a:bodyPr wrap="none" rtlCol="0">
            <a:spAutoFit/>
          </a:bodyPr>
          <a:lstStyle/>
          <a:p>
            <a:r>
              <a:rPr lang="en-GB" b="1" dirty="0">
                <a:latin typeface="Caecilia LT Std 55 Roman" pitchFamily="2" charset="0"/>
              </a:rPr>
              <a:t>“Hard-to-Reach”, innovative methods and technics as respect of basic concepts.</a:t>
            </a:r>
          </a:p>
        </p:txBody>
      </p:sp>
      <p:sp>
        <p:nvSpPr>
          <p:cNvPr id="7" name="Rectangle 6">
            <a:extLst>
              <a:ext uri="{FF2B5EF4-FFF2-40B4-BE49-F238E27FC236}">
                <a16:creationId xmlns:a16="http://schemas.microsoft.com/office/drawing/2014/main" id="{07742A6D-D691-5A47-A8D2-ECFE54A6E2FA}"/>
              </a:ext>
            </a:extLst>
          </p:cNvPr>
          <p:cNvSpPr/>
          <p:nvPr/>
        </p:nvSpPr>
        <p:spPr>
          <a:xfrm>
            <a:off x="648240" y="1387699"/>
            <a:ext cx="10795207" cy="646331"/>
          </a:xfrm>
          <a:prstGeom prst="rect">
            <a:avLst/>
          </a:prstGeom>
        </p:spPr>
        <p:txBody>
          <a:bodyPr wrap="square">
            <a:spAutoFit/>
          </a:bodyPr>
          <a:lstStyle/>
          <a:p>
            <a:pPr marL="285750" indent="-285750">
              <a:buFont typeface="Arial" panose="020B0604020202020204" pitchFamily="34" charset="0"/>
              <a:buChar char="•"/>
            </a:pPr>
            <a:r>
              <a:rPr lang="en-GB" dirty="0">
                <a:latin typeface="Caecilia LT Std 55 Roman" pitchFamily="2" charset="0"/>
              </a:rPr>
              <a:t>Need of the necessary security and field knowledge to analyse the level of access (access is often more important than what we think) and identify the risks</a:t>
            </a:r>
            <a:r>
              <a:rPr lang="fr-FR" dirty="0">
                <a:latin typeface="Caecilia LT Std 55 Roman" pitchFamily="2" charset="0"/>
              </a:rPr>
              <a:t>.</a:t>
            </a:r>
          </a:p>
        </p:txBody>
      </p:sp>
      <p:sp>
        <p:nvSpPr>
          <p:cNvPr id="8" name="ZoneTexte 7">
            <a:extLst>
              <a:ext uri="{FF2B5EF4-FFF2-40B4-BE49-F238E27FC236}">
                <a16:creationId xmlns:a16="http://schemas.microsoft.com/office/drawing/2014/main" id="{7EA779B4-9DA7-284F-B55F-0CC6C8B6AFA7}"/>
              </a:ext>
            </a:extLst>
          </p:cNvPr>
          <p:cNvSpPr txBox="1"/>
          <p:nvPr/>
        </p:nvSpPr>
        <p:spPr>
          <a:xfrm>
            <a:off x="648240" y="2178424"/>
            <a:ext cx="10795207" cy="923330"/>
          </a:xfrm>
          <a:prstGeom prst="rect">
            <a:avLst/>
          </a:prstGeom>
        </p:spPr>
        <p:txBody>
          <a:bodyPr wrap="square">
            <a:spAutoFit/>
          </a:bodyPr>
          <a:lstStyle>
            <a:defPPr>
              <a:defRPr lang="fr-FR"/>
            </a:defPPr>
            <a:lvl1pPr marL="285750" indent="-285750">
              <a:buFont typeface="Arial" panose="020B0604020202020204" pitchFamily="34" charset="0"/>
              <a:buChar char="•"/>
              <a:defRPr>
                <a:latin typeface="Caecilia LT Std 55 Roman" pitchFamily="2" charset="0"/>
              </a:defRPr>
            </a:lvl1pPr>
          </a:lstStyle>
          <a:p>
            <a:r>
              <a:rPr lang="en-GB" dirty="0"/>
              <a:t>Work with efficiency and usefulness: is it necessary (to what level) to improve the operational response and for accountability purposes?</a:t>
            </a:r>
            <a:endParaRPr lang="fr-FR" dirty="0"/>
          </a:p>
          <a:p>
            <a:endParaRPr lang="fr-FR" dirty="0"/>
          </a:p>
        </p:txBody>
      </p:sp>
      <p:sp>
        <p:nvSpPr>
          <p:cNvPr id="9" name="ZoneTexte 8">
            <a:extLst>
              <a:ext uri="{FF2B5EF4-FFF2-40B4-BE49-F238E27FC236}">
                <a16:creationId xmlns:a16="http://schemas.microsoft.com/office/drawing/2014/main" id="{4B1182EE-E339-9240-BEE5-F5D99A1A23E4}"/>
              </a:ext>
            </a:extLst>
          </p:cNvPr>
          <p:cNvSpPr txBox="1"/>
          <p:nvPr/>
        </p:nvSpPr>
        <p:spPr>
          <a:xfrm>
            <a:off x="648240" y="2778588"/>
            <a:ext cx="10795207" cy="2031325"/>
          </a:xfrm>
          <a:prstGeom prst="rect">
            <a:avLst/>
          </a:prstGeom>
          <a:noFill/>
        </p:spPr>
        <p:txBody>
          <a:bodyPr wrap="square" rtlCol="0">
            <a:spAutoFit/>
          </a:bodyPr>
          <a:lstStyle/>
          <a:p>
            <a:r>
              <a:rPr lang="en-US" i="1" u="sng" dirty="0">
                <a:solidFill>
                  <a:srgbClr val="FF0000"/>
                </a:solidFill>
              </a:rPr>
              <a:t>Ex:</a:t>
            </a:r>
            <a:r>
              <a:rPr lang="en-US" i="1" dirty="0">
                <a:solidFill>
                  <a:srgbClr val="FF0000"/>
                </a:solidFill>
              </a:rPr>
              <a:t> Realtime-permanent quantitative data collection in Lebanon=data unused and </a:t>
            </a:r>
            <a:r>
              <a:rPr lang="en-US" i="1" dirty="0" err="1">
                <a:solidFill>
                  <a:srgbClr val="FF0000"/>
                </a:solidFill>
              </a:rPr>
              <a:t>fcollected</a:t>
            </a:r>
            <a:r>
              <a:rPr lang="en-US" i="1" dirty="0">
                <a:solidFill>
                  <a:srgbClr val="FF0000"/>
                </a:solidFill>
              </a:rPr>
              <a:t> or no clear operational objectives. Basic tendencies not taken into account because of respondent trust issues</a:t>
            </a:r>
            <a:r>
              <a:rPr lang="en-US" dirty="0">
                <a:solidFill>
                  <a:srgbClr val="FF0000"/>
                </a:solidFill>
              </a:rPr>
              <a:t>. </a:t>
            </a:r>
            <a:endParaRPr lang="en-US" i="1"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fr-FR" dirty="0">
              <a:solidFill>
                <a:srgbClr val="FF0000"/>
              </a:solidFill>
            </a:endParaRPr>
          </a:p>
          <a:p>
            <a:endParaRPr lang="fr-FR" dirty="0">
              <a:solidFill>
                <a:srgbClr val="FF0000"/>
              </a:solidFill>
            </a:endParaRPr>
          </a:p>
        </p:txBody>
      </p:sp>
      <p:grpSp>
        <p:nvGrpSpPr>
          <p:cNvPr id="12" name="Groupe 11">
            <a:extLst>
              <a:ext uri="{FF2B5EF4-FFF2-40B4-BE49-F238E27FC236}">
                <a16:creationId xmlns:a16="http://schemas.microsoft.com/office/drawing/2014/main" id="{6010B328-1C1A-CB48-84EC-34F492C590B8}"/>
              </a:ext>
            </a:extLst>
          </p:cNvPr>
          <p:cNvGrpSpPr/>
          <p:nvPr/>
        </p:nvGrpSpPr>
        <p:grpSpPr>
          <a:xfrm>
            <a:off x="2454694" y="3701918"/>
            <a:ext cx="5756910" cy="2903855"/>
            <a:chOff x="3167388" y="3719289"/>
            <a:chExt cx="5756910" cy="2903855"/>
          </a:xfrm>
        </p:grpSpPr>
        <p:pic>
          <p:nvPicPr>
            <p:cNvPr id="10" name="Image 9">
              <a:extLst>
                <a:ext uri="{FF2B5EF4-FFF2-40B4-BE49-F238E27FC236}">
                  <a16:creationId xmlns:a16="http://schemas.microsoft.com/office/drawing/2014/main" id="{CEB16069-3883-8A49-B6F0-20B43821E1F8}"/>
                </a:ext>
              </a:extLst>
            </p:cNvPr>
            <p:cNvPicPr/>
            <p:nvPr/>
          </p:nvPicPr>
          <p:blipFill>
            <a:blip r:embed="rId2" cstate="email">
              <a:extLst>
                <a:ext uri="{28A0092B-C50C-407E-A947-70E740481C1C}">
                  <a14:useLocalDpi xmlns:a14="http://schemas.microsoft.com/office/drawing/2010/main"/>
                </a:ext>
              </a:extLst>
            </a:blip>
            <a:stretch>
              <a:fillRect/>
            </a:stretch>
          </p:blipFill>
          <p:spPr>
            <a:xfrm>
              <a:off x="3167388" y="3719289"/>
              <a:ext cx="5756910" cy="2903855"/>
            </a:xfrm>
            <a:prstGeom prst="rect">
              <a:avLst/>
            </a:prstGeom>
          </p:spPr>
        </p:pic>
        <p:sp>
          <p:nvSpPr>
            <p:cNvPr id="11" name="Rectangle 10">
              <a:extLst>
                <a:ext uri="{FF2B5EF4-FFF2-40B4-BE49-F238E27FC236}">
                  <a16:creationId xmlns:a16="http://schemas.microsoft.com/office/drawing/2014/main" id="{12B8DA67-9985-A545-AE38-ED92DFB6464A}"/>
                </a:ext>
              </a:extLst>
            </p:cNvPr>
            <p:cNvSpPr/>
            <p:nvPr/>
          </p:nvSpPr>
          <p:spPr>
            <a:xfrm>
              <a:off x="3167388" y="3752394"/>
              <a:ext cx="624205" cy="11747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13" name="Rectangle 12">
            <a:extLst>
              <a:ext uri="{FF2B5EF4-FFF2-40B4-BE49-F238E27FC236}">
                <a16:creationId xmlns:a16="http://schemas.microsoft.com/office/drawing/2014/main" id="{95923E5A-1D3C-BC46-AE11-B0A2BCADA7BC}"/>
              </a:ext>
            </a:extLst>
          </p:cNvPr>
          <p:cNvSpPr/>
          <p:nvPr/>
        </p:nvSpPr>
        <p:spPr>
          <a:xfrm>
            <a:off x="8574708" y="4553680"/>
            <a:ext cx="2505635" cy="1200329"/>
          </a:xfrm>
          <a:prstGeom prst="rect">
            <a:avLst/>
          </a:prstGeom>
        </p:spPr>
        <p:txBody>
          <a:bodyPr wrap="square">
            <a:spAutoFit/>
          </a:bodyPr>
          <a:lstStyle/>
          <a:p>
            <a:pPr algn="ctr">
              <a:spcAft>
                <a:spcPts val="0"/>
              </a:spcAft>
            </a:pPr>
            <a:r>
              <a:rPr lang="en-GB" b="1" dirty="0">
                <a:latin typeface="Caecilia LT Std 55 Roman" pitchFamily="2" charset="0"/>
                <a:ea typeface="MS Mincho" panose="02020609040205080304" pitchFamily="49" charset="-128"/>
                <a:cs typeface="Times New Roman" panose="02020603050405020304" pitchFamily="18" charset="0"/>
              </a:rPr>
              <a:t>IN HARD-TO-REACH YOU WILL NEED TRUST</a:t>
            </a:r>
            <a:endParaRPr lang="fr-FR" sz="2000" b="1" dirty="0">
              <a:effectLst/>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n-GB" b="1" dirty="0">
                <a:latin typeface="Caecilia LT Std 55 Roman" pitchFamily="2" charset="0"/>
                <a:ea typeface="MS Mincho" panose="02020609040205080304" pitchFamily="49" charset="-128"/>
                <a:cs typeface="Times New Roman" panose="02020603050405020304" pitchFamily="18" charset="0"/>
              </a:rPr>
              <a:t> </a:t>
            </a:r>
            <a:endParaRPr lang="fr-FR" sz="20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4" name="Espace réservé du numéro de diapositive 13">
            <a:extLst>
              <a:ext uri="{FF2B5EF4-FFF2-40B4-BE49-F238E27FC236}">
                <a16:creationId xmlns:a16="http://schemas.microsoft.com/office/drawing/2014/main" id="{AE405BB2-7F71-4A4A-9D57-F249367A0BB6}"/>
              </a:ext>
            </a:extLst>
          </p:cNvPr>
          <p:cNvSpPr>
            <a:spLocks noGrp="1"/>
          </p:cNvSpPr>
          <p:nvPr>
            <p:ph type="sldNum" sz="quarter" idx="12"/>
          </p:nvPr>
        </p:nvSpPr>
        <p:spPr/>
        <p:txBody>
          <a:bodyPr/>
          <a:lstStyle/>
          <a:p>
            <a:fld id="{D60562A8-9F53-014E-B321-5A8D27966E7A}" type="slidenum">
              <a:rPr lang="fr-FR" smtClean="0"/>
              <a:t>4</a:t>
            </a:fld>
            <a:endParaRPr lang="fr-FR"/>
          </a:p>
        </p:txBody>
      </p:sp>
    </p:spTree>
    <p:extLst>
      <p:ext uri="{BB962C8B-B14F-4D97-AF65-F5344CB8AC3E}">
        <p14:creationId xmlns:p14="http://schemas.microsoft.com/office/powerpoint/2010/main" val="394672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BBBC60-B2C2-7240-B05F-16D915F9DE46}"/>
              </a:ext>
            </a:extLst>
          </p:cNvPr>
          <p:cNvSpPr/>
          <p:nvPr/>
        </p:nvSpPr>
        <p:spPr>
          <a:xfrm>
            <a:off x="648239" y="2044877"/>
            <a:ext cx="10795207" cy="369332"/>
          </a:xfrm>
          <a:prstGeom prst="rect">
            <a:avLst/>
          </a:prstGeom>
        </p:spPr>
        <p:txBody>
          <a:bodyPr wrap="square">
            <a:spAutoFit/>
          </a:bodyPr>
          <a:lstStyle/>
          <a:p>
            <a:pPr marL="285750" indent="-285750" algn="just">
              <a:spcAft>
                <a:spcPts val="0"/>
              </a:spcAft>
              <a:buFont typeface="Arial" panose="020B0604020202020204" pitchFamily="34" charset="0"/>
              <a:buChar char="•"/>
            </a:pPr>
            <a:r>
              <a:rPr lang="en-GB" dirty="0">
                <a:latin typeface="Caecilia LT Std 55 Roman" pitchFamily="2" charset="0"/>
                <a:ea typeface="MS Mincho" panose="02020609040205080304" pitchFamily="49" charset="-128"/>
                <a:cs typeface="Times New Roman" panose="02020603050405020304" pitchFamily="18" charset="0"/>
              </a:rPr>
              <a:t>Adjustment of the methodology: good quality is often better than bad quantity.</a:t>
            </a:r>
            <a:endParaRPr lang="fr-FR" dirty="0">
              <a:latin typeface="Caecilia LT Std 55 Roman" pitchFamily="2" charset="0"/>
              <a:ea typeface="MS Mincho" panose="02020609040205080304" pitchFamily="49" charset="-128"/>
              <a:cs typeface="Times New Roman" panose="02020603050405020304" pitchFamily="18" charset="0"/>
            </a:endParaRPr>
          </a:p>
        </p:txBody>
      </p:sp>
      <p:sp>
        <p:nvSpPr>
          <p:cNvPr id="5" name="Rectangle 4">
            <a:extLst>
              <a:ext uri="{FF2B5EF4-FFF2-40B4-BE49-F238E27FC236}">
                <a16:creationId xmlns:a16="http://schemas.microsoft.com/office/drawing/2014/main" id="{40A25968-F78B-264F-9578-3C5D327BC20A}"/>
              </a:ext>
            </a:extLst>
          </p:cNvPr>
          <p:cNvSpPr/>
          <p:nvPr/>
        </p:nvSpPr>
        <p:spPr>
          <a:xfrm>
            <a:off x="648240" y="1387699"/>
            <a:ext cx="10795207" cy="369332"/>
          </a:xfrm>
          <a:prstGeom prst="rect">
            <a:avLst/>
          </a:prstGeom>
        </p:spPr>
        <p:txBody>
          <a:bodyPr wrap="square">
            <a:spAutoFit/>
          </a:bodyPr>
          <a:lstStyle/>
          <a:p>
            <a:pPr marL="285750" indent="-285750">
              <a:buFont typeface="Arial" panose="020B0604020202020204" pitchFamily="34" charset="0"/>
              <a:buChar char="•"/>
            </a:pPr>
            <a:r>
              <a:rPr lang="en-GB" dirty="0">
                <a:latin typeface="Caecilia LT Std 55 Roman" pitchFamily="2" charset="0"/>
                <a:ea typeface="MS Mincho" panose="02020609040205080304" pitchFamily="49" charset="-128"/>
                <a:cs typeface="Times New Roman" panose="02020603050405020304" pitchFamily="18" charset="0"/>
              </a:rPr>
              <a:t>Need of preparation and of a feasibility/evaluability study</a:t>
            </a:r>
            <a:endParaRPr lang="fr-FR" dirty="0">
              <a:latin typeface="Caecilia LT Std 55 Roman" pitchFamily="2" charset="0"/>
            </a:endParaRPr>
          </a:p>
        </p:txBody>
      </p:sp>
      <p:sp>
        <p:nvSpPr>
          <p:cNvPr id="7" name="ZoneTexte 6">
            <a:extLst>
              <a:ext uri="{FF2B5EF4-FFF2-40B4-BE49-F238E27FC236}">
                <a16:creationId xmlns:a16="http://schemas.microsoft.com/office/drawing/2014/main" id="{9BFA8BC5-CD6F-6C44-A571-4D7264FB4CDF}"/>
              </a:ext>
            </a:extLst>
          </p:cNvPr>
          <p:cNvSpPr txBox="1"/>
          <p:nvPr/>
        </p:nvSpPr>
        <p:spPr>
          <a:xfrm>
            <a:off x="3283707" y="3361764"/>
            <a:ext cx="5524269" cy="2031325"/>
          </a:xfrm>
          <a:prstGeom prst="rect">
            <a:avLst/>
          </a:prstGeom>
          <a:noFill/>
        </p:spPr>
        <p:txBody>
          <a:bodyPr wrap="none" rtlCol="0">
            <a:spAutoFit/>
          </a:bodyPr>
          <a:lstStyle/>
          <a:p>
            <a:pPr algn="ctr"/>
            <a:r>
              <a:rPr lang="en-GB" dirty="0">
                <a:latin typeface="Caecilia LT Std 55 Roman" pitchFamily="2" charset="0"/>
                <a:ea typeface="MS Mincho" panose="02020609040205080304" pitchFamily="49" charset="-128"/>
                <a:cs typeface="Times New Roman" panose="02020603050405020304" pitchFamily="18" charset="0"/>
              </a:rPr>
              <a:t>And at the end:</a:t>
            </a:r>
            <a:endParaRPr lang="fr-FR" dirty="0">
              <a:latin typeface="Caecilia LT Std 55 Roman" pitchFamily="2" charset="0"/>
              <a:ea typeface="MS Mincho" panose="02020609040205080304" pitchFamily="49" charset="-128"/>
              <a:cs typeface="Times New Roman" panose="02020603050405020304" pitchFamily="18" charset="0"/>
            </a:endParaRPr>
          </a:p>
          <a:p>
            <a:pPr algn="ctr"/>
            <a:r>
              <a:rPr lang="en-GB" dirty="0"/>
              <a:t> </a:t>
            </a:r>
            <a:endParaRPr lang="fr-FR" dirty="0"/>
          </a:p>
          <a:p>
            <a:pPr lvl="0" algn="ctr"/>
            <a:r>
              <a:rPr lang="en-GB" b="1" dirty="0">
                <a:latin typeface="Caecilia LT Std 55 Roman" pitchFamily="2" charset="0"/>
                <a:ea typeface="MS Mincho" panose="02020609040205080304" pitchFamily="49" charset="-128"/>
                <a:cs typeface="Times New Roman" panose="02020603050405020304" pitchFamily="18" charset="0"/>
              </a:rPr>
              <a:t>YOU CANT ALWAYS GET WHAT YOU WANT</a:t>
            </a:r>
          </a:p>
          <a:p>
            <a:pPr lvl="0" algn="ctr"/>
            <a:endParaRPr lang="en-GB" b="1" dirty="0">
              <a:latin typeface="Caecilia LT Std 55 Roman" pitchFamily="2" charset="0"/>
              <a:ea typeface="MS Mincho" panose="02020609040205080304" pitchFamily="49" charset="-128"/>
              <a:cs typeface="Times New Roman" panose="02020603050405020304" pitchFamily="18" charset="0"/>
            </a:endParaRPr>
          </a:p>
          <a:p>
            <a:pPr lvl="0" algn="ctr"/>
            <a:r>
              <a:rPr lang="en-GB" b="1" dirty="0">
                <a:latin typeface="Caecilia LT Std 55 Roman" pitchFamily="2" charset="0"/>
                <a:ea typeface="MS Mincho" panose="02020609040205080304" pitchFamily="49" charset="-128"/>
                <a:cs typeface="Times New Roman" panose="02020603050405020304" pitchFamily="18" charset="0"/>
              </a:rPr>
              <a:t>So</a:t>
            </a:r>
          </a:p>
          <a:p>
            <a:pPr lvl="0" algn="ctr"/>
            <a:endParaRPr lang="en-GB" b="1" dirty="0">
              <a:latin typeface="Caecilia LT Std 55 Roman" pitchFamily="2" charset="0"/>
              <a:ea typeface="MS Mincho" panose="02020609040205080304" pitchFamily="49" charset="-128"/>
              <a:cs typeface="Times New Roman" panose="02020603050405020304" pitchFamily="18" charset="0"/>
            </a:endParaRPr>
          </a:p>
          <a:p>
            <a:pPr lvl="0" algn="ctr"/>
            <a:r>
              <a:rPr lang="en-GB" b="1" dirty="0">
                <a:latin typeface="Caecilia LT Std 55 Roman" pitchFamily="2" charset="0"/>
                <a:ea typeface="MS Mincho" panose="02020609040205080304" pitchFamily="49" charset="-128"/>
                <a:cs typeface="Times New Roman" panose="02020603050405020304" pitchFamily="18" charset="0"/>
              </a:rPr>
              <a:t>DO WITH WHAT YOU (can) GET.</a:t>
            </a:r>
            <a:endParaRPr lang="fr-FR" b="1" dirty="0">
              <a:latin typeface="Caecilia LT Std 55 Roman" pitchFamily="2" charset="0"/>
              <a:ea typeface="MS Mincho" panose="02020609040205080304" pitchFamily="49" charset="-128"/>
              <a:cs typeface="Times New Roman" panose="02020603050405020304" pitchFamily="18" charset="0"/>
            </a:endParaRPr>
          </a:p>
        </p:txBody>
      </p:sp>
      <p:sp>
        <p:nvSpPr>
          <p:cNvPr id="8" name="Espace réservé du numéro de diapositive 7">
            <a:extLst>
              <a:ext uri="{FF2B5EF4-FFF2-40B4-BE49-F238E27FC236}">
                <a16:creationId xmlns:a16="http://schemas.microsoft.com/office/drawing/2014/main" id="{1174CF4C-4B69-DD44-B3CA-E18A022CA8F7}"/>
              </a:ext>
            </a:extLst>
          </p:cNvPr>
          <p:cNvSpPr>
            <a:spLocks noGrp="1"/>
          </p:cNvSpPr>
          <p:nvPr>
            <p:ph type="sldNum" sz="quarter" idx="12"/>
          </p:nvPr>
        </p:nvSpPr>
        <p:spPr/>
        <p:txBody>
          <a:bodyPr/>
          <a:lstStyle/>
          <a:p>
            <a:fld id="{D60562A8-9F53-014E-B321-5A8D27966E7A}" type="slidenum">
              <a:rPr lang="fr-FR" smtClean="0"/>
              <a:t>5</a:t>
            </a:fld>
            <a:endParaRPr lang="fr-FR"/>
          </a:p>
        </p:txBody>
      </p:sp>
    </p:spTree>
    <p:extLst>
      <p:ext uri="{BB962C8B-B14F-4D97-AF65-F5344CB8AC3E}">
        <p14:creationId xmlns:p14="http://schemas.microsoft.com/office/powerpoint/2010/main" val="75058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2FC36E5-BD30-FD44-959E-6527140193A9}"/>
              </a:ext>
            </a:extLst>
          </p:cNvPr>
          <p:cNvPicPr>
            <a:picLocks noChangeAspect="1"/>
          </p:cNvPicPr>
          <p:nvPr/>
        </p:nvPicPr>
        <p:blipFill rotWithShape="1">
          <a:blip r:embed="rId2"/>
          <a:srcRect t="18243"/>
          <a:stretch/>
        </p:blipFill>
        <p:spPr>
          <a:xfrm>
            <a:off x="0" y="0"/>
            <a:ext cx="12582525" cy="6858000"/>
          </a:xfrm>
          <a:prstGeom prst="rect">
            <a:avLst/>
          </a:prstGeom>
        </p:spPr>
      </p:pic>
      <p:sp>
        <p:nvSpPr>
          <p:cNvPr id="2" name="Titre 1">
            <a:extLst>
              <a:ext uri="{FF2B5EF4-FFF2-40B4-BE49-F238E27FC236}">
                <a16:creationId xmlns:a16="http://schemas.microsoft.com/office/drawing/2014/main" id="{614A257D-8ECC-D443-9E5B-E5DD3D621860}"/>
              </a:ext>
            </a:extLst>
          </p:cNvPr>
          <p:cNvSpPr>
            <a:spLocks noGrp="1"/>
          </p:cNvSpPr>
          <p:nvPr>
            <p:ph type="title"/>
          </p:nvPr>
        </p:nvSpPr>
        <p:spPr/>
        <p:txBody>
          <a:bodyPr/>
          <a:lstStyle/>
          <a:p>
            <a:r>
              <a:rPr lang="en-GB" dirty="0">
                <a:solidFill>
                  <a:srgbClr val="FF0000"/>
                </a:solidFill>
                <a:latin typeface="VAG Rounded Std Light" panose="020F0502020204020204" pitchFamily="34" charset="0"/>
              </a:rPr>
              <a:t>Concepts</a:t>
            </a:r>
            <a:endParaRPr lang="fr-FR" dirty="0">
              <a:solidFill>
                <a:srgbClr val="FF0000"/>
              </a:solidFill>
              <a:latin typeface="VAG Rounded Std Light" panose="020F0502020204020204" pitchFamily="34" charset="0"/>
            </a:endParaRPr>
          </a:p>
        </p:txBody>
      </p:sp>
      <p:sp>
        <p:nvSpPr>
          <p:cNvPr id="4" name="Rectangle 1">
            <a:extLst>
              <a:ext uri="{FF2B5EF4-FFF2-40B4-BE49-F238E27FC236}">
                <a16:creationId xmlns:a16="http://schemas.microsoft.com/office/drawing/2014/main" id="{EE1ADE1E-D484-B144-816B-D92EF253FFB9}"/>
              </a:ext>
            </a:extLst>
          </p:cNvPr>
          <p:cNvSpPr>
            <a:spLocks noGrp="1" noChangeArrowheads="1"/>
          </p:cNvSpPr>
          <p:nvPr>
            <p:ph idx="1"/>
          </p:nvPr>
        </p:nvSpPr>
        <p:spPr bwMode="auto">
          <a:xfrm>
            <a:off x="838200" y="2758442"/>
            <a:ext cx="104169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GB" altLang="fr-FR" sz="1800" dirty="0">
                <a:solidFill>
                  <a:schemeClr val="bg1"/>
                </a:solidFill>
                <a:latin typeface="Caecilia LT Std 55 Roman" pitchFamily="2" charset="0"/>
                <a:ea typeface="MS Mincho" panose="02020609040205080304" pitchFamily="49" charset="-128"/>
                <a:cs typeface="Times New Roman" panose="02020603050405020304" pitchFamily="18" charset="0"/>
              </a:rPr>
              <a:t>Populations which are specifically difficult to reach, for security reasons, permission issues, or because of their particular characteristics, in order to get information on their vulnerability and for whom there are restrictions to provide direct humanitarian support and to evaluate the quality of the services brought.</a:t>
            </a:r>
          </a:p>
        </p:txBody>
      </p:sp>
      <p:sp>
        <p:nvSpPr>
          <p:cNvPr id="5" name="ZoneTexte 4">
            <a:extLst>
              <a:ext uri="{FF2B5EF4-FFF2-40B4-BE49-F238E27FC236}">
                <a16:creationId xmlns:a16="http://schemas.microsoft.com/office/drawing/2014/main" id="{EDBED250-F02E-CE47-93D9-0D979EE9D6DD}"/>
              </a:ext>
            </a:extLst>
          </p:cNvPr>
          <p:cNvSpPr txBox="1"/>
          <p:nvPr/>
        </p:nvSpPr>
        <p:spPr>
          <a:xfrm>
            <a:off x="838200" y="2313039"/>
            <a:ext cx="4532010" cy="369332"/>
          </a:xfrm>
          <a:prstGeom prst="rect">
            <a:avLst/>
          </a:prstGeom>
          <a:noFill/>
        </p:spPr>
        <p:txBody>
          <a:bodyPr wrap="none" rtlCol="0">
            <a:spAutoFit/>
          </a:bodyPr>
          <a:lstStyle/>
          <a:p>
            <a:r>
              <a:rPr lang="en-GB" b="1" dirty="0">
                <a:latin typeface="Caecilia LT Std 55 Roman" pitchFamily="2" charset="0"/>
              </a:rPr>
              <a:t>Definition of Hard to reach population</a:t>
            </a:r>
          </a:p>
        </p:txBody>
      </p:sp>
      <p:sp>
        <p:nvSpPr>
          <p:cNvPr id="6" name="ZoneTexte 5">
            <a:extLst>
              <a:ext uri="{FF2B5EF4-FFF2-40B4-BE49-F238E27FC236}">
                <a16:creationId xmlns:a16="http://schemas.microsoft.com/office/drawing/2014/main" id="{82401ECC-3C70-1D42-B027-835D36DCDBCE}"/>
              </a:ext>
            </a:extLst>
          </p:cNvPr>
          <p:cNvSpPr txBox="1"/>
          <p:nvPr/>
        </p:nvSpPr>
        <p:spPr>
          <a:xfrm>
            <a:off x="838200" y="1475980"/>
            <a:ext cx="3794629" cy="369332"/>
          </a:xfrm>
          <a:prstGeom prst="rect">
            <a:avLst/>
          </a:prstGeom>
          <a:noFill/>
        </p:spPr>
        <p:txBody>
          <a:bodyPr wrap="none" rtlCol="0">
            <a:spAutoFit/>
          </a:bodyPr>
          <a:lstStyle/>
          <a:p>
            <a:r>
              <a:rPr lang="en-GB" b="1" dirty="0">
                <a:latin typeface="Caecilia LT Std 55 Roman" pitchFamily="2" charset="0"/>
              </a:rPr>
              <a:t>Population/groups versus areas</a:t>
            </a:r>
          </a:p>
        </p:txBody>
      </p:sp>
      <p:sp>
        <p:nvSpPr>
          <p:cNvPr id="7" name="ZoneTexte 6">
            <a:extLst>
              <a:ext uri="{FF2B5EF4-FFF2-40B4-BE49-F238E27FC236}">
                <a16:creationId xmlns:a16="http://schemas.microsoft.com/office/drawing/2014/main" id="{05D1B4C7-3CAC-6144-B831-6AF865AB6C11}"/>
              </a:ext>
            </a:extLst>
          </p:cNvPr>
          <p:cNvSpPr txBox="1"/>
          <p:nvPr/>
        </p:nvSpPr>
        <p:spPr>
          <a:xfrm>
            <a:off x="838200" y="1845312"/>
            <a:ext cx="8276625" cy="369332"/>
          </a:xfrm>
          <a:prstGeom prst="rect">
            <a:avLst/>
          </a:prstGeom>
          <a:noFill/>
        </p:spPr>
        <p:txBody>
          <a:bodyPr wrap="none" rtlCol="0">
            <a:spAutoFit/>
          </a:bodyPr>
          <a:lstStyle/>
          <a:p>
            <a:r>
              <a:rPr lang="fr-FR" dirty="0" err="1">
                <a:solidFill>
                  <a:schemeClr val="bg1"/>
                </a:solidFill>
                <a:latin typeface="Caecilia LT Std 55 Roman" pitchFamily="2" charset="0"/>
                <a:ea typeface="MS Mincho" panose="02020609040205080304" pitchFamily="49" charset="-128"/>
                <a:cs typeface="Times New Roman" panose="02020603050405020304" pitchFamily="18" charset="0"/>
              </a:rPr>
              <a:t>Centrality</a:t>
            </a:r>
            <a:r>
              <a:rPr lang="fr-FR" dirty="0">
                <a:solidFill>
                  <a:schemeClr val="bg1"/>
                </a:solidFill>
                <a:latin typeface="Caecilia LT Std 55 Roman" pitchFamily="2" charset="0"/>
                <a:ea typeface="MS Mincho" panose="02020609040205080304" pitchFamily="49" charset="-128"/>
                <a:cs typeface="Times New Roman" panose="02020603050405020304" pitchFamily="18" charset="0"/>
              </a:rPr>
              <a:t> of protection </a:t>
            </a:r>
            <a:r>
              <a:rPr lang="fr-FR" dirty="0" err="1">
                <a:solidFill>
                  <a:schemeClr val="bg1"/>
                </a:solidFill>
                <a:latin typeface="Caecilia LT Std 55 Roman" pitchFamily="2" charset="0"/>
                <a:ea typeface="MS Mincho" panose="02020609040205080304" pitchFamily="49" charset="-128"/>
                <a:cs typeface="Times New Roman" panose="02020603050405020304" pitchFamily="18" charset="0"/>
              </a:rPr>
              <a:t>approach</a:t>
            </a:r>
            <a:r>
              <a:rPr lang="fr-FR" dirty="0">
                <a:solidFill>
                  <a:schemeClr val="bg1"/>
                </a:solidFill>
                <a:latin typeface="Caecilia LT Std 55 Roman" pitchFamily="2" charset="0"/>
                <a:ea typeface="MS Mincho" panose="02020609040205080304" pitchFamily="49" charset="-128"/>
                <a:cs typeface="Times New Roman" panose="02020603050405020304" pitchFamily="18" charset="0"/>
              </a:rPr>
              <a:t> to </a:t>
            </a:r>
            <a:r>
              <a:rPr lang="fr-FR" dirty="0" err="1">
                <a:solidFill>
                  <a:schemeClr val="bg1"/>
                </a:solidFill>
                <a:latin typeface="Caecilia LT Std 55 Roman" pitchFamily="2" charset="0"/>
                <a:ea typeface="MS Mincho" panose="02020609040205080304" pitchFamily="49" charset="-128"/>
                <a:cs typeface="Times New Roman" panose="02020603050405020304" pitchFamily="18" charset="0"/>
              </a:rPr>
              <a:t>include</a:t>
            </a:r>
            <a:r>
              <a:rPr lang="fr-FR" dirty="0">
                <a:solidFill>
                  <a:schemeClr val="bg1"/>
                </a:solidFill>
                <a:latin typeface="Caecilia LT Std 55 Roman" pitchFamily="2" charset="0"/>
                <a:ea typeface="MS Mincho" panose="02020609040205080304" pitchFamily="49" charset="-128"/>
                <a:cs typeface="Times New Roman" panose="02020603050405020304" pitchFamily="18" charset="0"/>
              </a:rPr>
              <a:t> </a:t>
            </a:r>
            <a:r>
              <a:rPr lang="fr-FR" dirty="0" err="1">
                <a:solidFill>
                  <a:schemeClr val="bg1"/>
                </a:solidFill>
                <a:latin typeface="Caecilia LT Std 55 Roman" pitchFamily="2" charset="0"/>
                <a:ea typeface="MS Mincho" panose="02020609040205080304" pitchFamily="49" charset="-128"/>
                <a:cs typeface="Times New Roman" panose="02020603050405020304" pitchFamily="18" charset="0"/>
              </a:rPr>
              <a:t>marginalized</a:t>
            </a:r>
            <a:r>
              <a:rPr lang="fr-FR" dirty="0">
                <a:solidFill>
                  <a:schemeClr val="bg1"/>
                </a:solidFill>
                <a:latin typeface="Caecilia LT Std 55 Roman" pitchFamily="2" charset="0"/>
                <a:ea typeface="MS Mincho" panose="02020609040205080304" pitchFamily="49" charset="-128"/>
                <a:cs typeface="Times New Roman" panose="02020603050405020304" pitchFamily="18" charset="0"/>
              </a:rPr>
              <a:t> populations</a:t>
            </a:r>
          </a:p>
        </p:txBody>
      </p:sp>
      <p:sp>
        <p:nvSpPr>
          <p:cNvPr id="12" name="Espace réservé du numéro de diapositive 11">
            <a:extLst>
              <a:ext uri="{FF2B5EF4-FFF2-40B4-BE49-F238E27FC236}">
                <a16:creationId xmlns:a16="http://schemas.microsoft.com/office/drawing/2014/main" id="{99871845-0237-9147-82E0-09F03FE08085}"/>
              </a:ext>
            </a:extLst>
          </p:cNvPr>
          <p:cNvSpPr>
            <a:spLocks noGrp="1"/>
          </p:cNvSpPr>
          <p:nvPr>
            <p:ph type="sldNum" sz="quarter" idx="12"/>
          </p:nvPr>
        </p:nvSpPr>
        <p:spPr/>
        <p:txBody>
          <a:bodyPr/>
          <a:lstStyle/>
          <a:p>
            <a:fld id="{D60562A8-9F53-014E-B321-5A8D27966E7A}" type="slidenum">
              <a:rPr lang="fr-FR" smtClean="0"/>
              <a:t>6</a:t>
            </a:fld>
            <a:endParaRPr lang="fr-FR"/>
          </a:p>
        </p:txBody>
      </p:sp>
      <p:sp>
        <p:nvSpPr>
          <p:cNvPr id="14" name="Rectangle 5">
            <a:extLst>
              <a:ext uri="{FF2B5EF4-FFF2-40B4-BE49-F238E27FC236}">
                <a16:creationId xmlns:a16="http://schemas.microsoft.com/office/drawing/2014/main" id="{5158588A-ABE8-634B-BF80-B1BE3141297D}"/>
              </a:ext>
            </a:extLst>
          </p:cNvPr>
          <p:cNvSpPr>
            <a:spLocks noChangeArrowheads="1"/>
          </p:cNvSpPr>
          <p:nvPr/>
        </p:nvSpPr>
        <p:spPr bwMode="auto">
          <a:xfrm>
            <a:off x="8610600" y="5958215"/>
            <a:ext cx="36873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en-GB" altLang="fr-FR" sz="1400" i="1" dirty="0">
                <a:solidFill>
                  <a:schemeClr val="bg1"/>
                </a:solidFill>
                <a:latin typeface="Caecilia LT Std 55 Roman" pitchFamily="2" charset="0"/>
              </a:rPr>
              <a:t>Frontline with ISIS, Tigris river - Mosul battle - Iraq October 2016</a:t>
            </a:r>
          </a:p>
        </p:txBody>
      </p:sp>
      <p:sp>
        <p:nvSpPr>
          <p:cNvPr id="10" name="ZoneTexte 9">
            <a:extLst>
              <a:ext uri="{FF2B5EF4-FFF2-40B4-BE49-F238E27FC236}">
                <a16:creationId xmlns:a16="http://schemas.microsoft.com/office/drawing/2014/main" id="{1414BE67-205D-8A48-B1B6-D138252AA972}"/>
              </a:ext>
            </a:extLst>
          </p:cNvPr>
          <p:cNvSpPr txBox="1"/>
          <p:nvPr/>
        </p:nvSpPr>
        <p:spPr>
          <a:xfrm rot="16200000">
            <a:off x="-350449" y="6308664"/>
            <a:ext cx="900953" cy="200055"/>
          </a:xfrm>
          <a:prstGeom prst="rect">
            <a:avLst/>
          </a:prstGeom>
          <a:noFill/>
        </p:spPr>
        <p:txBody>
          <a:bodyPr wrap="square" rtlCol="0">
            <a:spAutoFit/>
          </a:bodyPr>
          <a:lstStyle/>
          <a:p>
            <a:r>
              <a:rPr lang="fr-FR" sz="700" dirty="0">
                <a:solidFill>
                  <a:schemeClr val="bg1"/>
                </a:solidFill>
                <a:latin typeface="Caecilia LT Std 55 Roman" pitchFamily="2" charset="0"/>
              </a:rPr>
              <a:t>© </a:t>
            </a:r>
            <a:r>
              <a:rPr lang="fr-FR" sz="700" dirty="0" err="1">
                <a:solidFill>
                  <a:schemeClr val="bg1"/>
                </a:solidFill>
                <a:latin typeface="Caecilia LT Std 55 Roman" pitchFamily="2" charset="0"/>
              </a:rPr>
              <a:t>FrontView</a:t>
            </a:r>
            <a:endParaRPr lang="fr-FR" sz="700" dirty="0">
              <a:solidFill>
                <a:schemeClr val="bg1"/>
              </a:solidFill>
              <a:latin typeface="Caecilia LT Std 55 Roman" pitchFamily="2" charset="0"/>
            </a:endParaRPr>
          </a:p>
        </p:txBody>
      </p:sp>
    </p:spTree>
    <p:extLst>
      <p:ext uri="{BB962C8B-B14F-4D97-AF65-F5344CB8AC3E}">
        <p14:creationId xmlns:p14="http://schemas.microsoft.com/office/powerpoint/2010/main" val="237336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F728DCB-4FCB-D446-B087-A36A9F27FA27}"/>
              </a:ext>
            </a:extLst>
          </p:cNvPr>
          <p:cNvSpPr>
            <a:spLocks noGrp="1"/>
          </p:cNvSpPr>
          <p:nvPr>
            <p:ph type="sldNum" sz="quarter" idx="12"/>
          </p:nvPr>
        </p:nvSpPr>
        <p:spPr/>
        <p:txBody>
          <a:bodyPr/>
          <a:lstStyle/>
          <a:p>
            <a:fld id="{D60562A8-9F53-014E-B321-5A8D27966E7A}" type="slidenum">
              <a:rPr lang="fr-FR" smtClean="0"/>
              <a:t>7</a:t>
            </a:fld>
            <a:endParaRPr lang="fr-FR"/>
          </a:p>
        </p:txBody>
      </p:sp>
      <p:sp>
        <p:nvSpPr>
          <p:cNvPr id="5" name="ZoneTexte 4">
            <a:extLst>
              <a:ext uri="{FF2B5EF4-FFF2-40B4-BE49-F238E27FC236}">
                <a16:creationId xmlns:a16="http://schemas.microsoft.com/office/drawing/2014/main" id="{05E5C07D-57EC-3342-A9BE-D5EAA7568E8F}"/>
              </a:ext>
            </a:extLst>
          </p:cNvPr>
          <p:cNvSpPr txBox="1"/>
          <p:nvPr/>
        </p:nvSpPr>
        <p:spPr>
          <a:xfrm>
            <a:off x="783772" y="747909"/>
            <a:ext cx="3182281" cy="369332"/>
          </a:xfrm>
          <a:prstGeom prst="rect">
            <a:avLst/>
          </a:prstGeom>
          <a:noFill/>
        </p:spPr>
        <p:txBody>
          <a:bodyPr wrap="none" rtlCol="0">
            <a:spAutoFit/>
          </a:bodyPr>
          <a:lstStyle/>
          <a:p>
            <a:r>
              <a:rPr lang="en-GB" b="1" dirty="0">
                <a:latin typeface="Caecilia LT Std 55 Roman" pitchFamily="2" charset="0"/>
              </a:rPr>
              <a:t>Hard to Reach evaluations</a:t>
            </a:r>
          </a:p>
        </p:txBody>
      </p:sp>
      <p:sp>
        <p:nvSpPr>
          <p:cNvPr id="6" name="Rectangle 2">
            <a:extLst>
              <a:ext uri="{FF2B5EF4-FFF2-40B4-BE49-F238E27FC236}">
                <a16:creationId xmlns:a16="http://schemas.microsoft.com/office/drawing/2014/main" id="{2946D97C-50DA-3340-8C9E-923D04810FE8}"/>
              </a:ext>
            </a:extLst>
          </p:cNvPr>
          <p:cNvSpPr>
            <a:spLocks noChangeArrowheads="1"/>
          </p:cNvSpPr>
          <p:nvPr/>
        </p:nvSpPr>
        <p:spPr bwMode="auto">
          <a:xfrm>
            <a:off x="783772" y="1552670"/>
            <a:ext cx="104169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dirty="0">
                <a:latin typeface="Caecilia LT Std 55 Roman" pitchFamily="2" charset="0"/>
                <a:ea typeface="MS Mincho" panose="02020609040205080304" pitchFamily="49" charset="-128"/>
                <a:cs typeface="Times New Roman" panose="02020603050405020304" pitchFamily="18" charset="0"/>
              </a:rPr>
              <a:t>Entail:</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 A precise context analysis and security assessment</a:t>
            </a:r>
          </a:p>
          <a:p>
            <a:pPr marL="0" marR="0" lvl="0" indent="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 Specific security and protection measures </a:t>
            </a:r>
          </a:p>
          <a:p>
            <a:pPr marL="0" marR="0" lvl="0" indent="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 Anticipation of logistic, administrative and implementation constraints</a:t>
            </a:r>
          </a:p>
          <a:p>
            <a:pPr marL="0" marR="0" lvl="0" indent="0" algn="l" defTabSz="914400" rtl="0" eaLnBrk="0" fontAlgn="base" latinLnBrk="0" hangingPunct="0">
              <a:lnSpc>
                <a:spcPct val="100000"/>
              </a:lnSpc>
              <a:spcBef>
                <a:spcPct val="0"/>
              </a:spcBef>
              <a:spcAft>
                <a:spcPct val="0"/>
              </a:spcAft>
              <a:buClrTx/>
              <a:buSzTx/>
              <a:buFontTx/>
              <a:buChar char="•"/>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 Often a local evaluation partner/team identified &amp; trained,</a:t>
            </a:r>
          </a:p>
          <a:p>
            <a:pPr marL="0" marR="0" lvl="0" indent="0" algn="l" defTabSz="914400" rtl="0" eaLnBrk="0" fontAlgn="base" latinLnBrk="0" hangingPunct="0">
              <a:lnSpc>
                <a:spcPct val="100000"/>
              </a:lnSpc>
              <a:spcBef>
                <a:spcPct val="0"/>
              </a:spcBef>
              <a:spcAft>
                <a:spcPct val="0"/>
              </a:spcAft>
              <a:buClrTx/>
              <a:buSzTx/>
              <a:tabLst/>
            </a:pPr>
            <a:r>
              <a:rPr lang="en-GB" altLang="fr-FR" dirty="0">
                <a:latin typeface="Caecilia LT Std 55 Roman" pitchFamily="2" charset="0"/>
                <a:ea typeface="MS Mincho" panose="02020609040205080304" pitchFamily="49" charset="-128"/>
                <a:cs typeface="Times New Roman" panose="02020603050405020304" pitchFamily="18" charset="0"/>
              </a:rPr>
              <a:t> or recruitment of team members sometimes remotely.</a:t>
            </a:r>
          </a:p>
          <a:p>
            <a:pPr marL="0" marR="0" lvl="0" indent="0" algn="l" defTabSz="914400" rtl="0" eaLnBrk="0" fontAlgn="base" latinLnBrk="0" hangingPunct="0">
              <a:lnSpc>
                <a:spcPct val="100000"/>
              </a:lnSpc>
              <a:spcBef>
                <a:spcPct val="0"/>
              </a:spcBef>
              <a:spcAft>
                <a:spcPct val="0"/>
              </a:spcAft>
              <a:buClrTx/>
              <a:buSzTx/>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 Alternative technics explored and used for triangulation.</a:t>
            </a:r>
          </a:p>
        </p:txBody>
      </p:sp>
    </p:spTree>
    <p:extLst>
      <p:ext uri="{BB962C8B-B14F-4D97-AF65-F5344CB8AC3E}">
        <p14:creationId xmlns:p14="http://schemas.microsoft.com/office/powerpoint/2010/main" val="408584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1B37A0C-3095-AE45-B94F-431057BB917E}"/>
              </a:ext>
            </a:extLst>
          </p:cNvPr>
          <p:cNvSpPr txBox="1"/>
          <p:nvPr/>
        </p:nvSpPr>
        <p:spPr>
          <a:xfrm>
            <a:off x="797859" y="628816"/>
            <a:ext cx="3690434" cy="369332"/>
          </a:xfrm>
          <a:prstGeom prst="rect">
            <a:avLst/>
          </a:prstGeom>
          <a:noFill/>
        </p:spPr>
        <p:txBody>
          <a:bodyPr wrap="none" rtlCol="0">
            <a:spAutoFit/>
          </a:bodyPr>
          <a:lstStyle/>
          <a:p>
            <a:r>
              <a:rPr lang="en-GB" b="1" dirty="0">
                <a:latin typeface="Caecilia LT Std 55 Roman" pitchFamily="2" charset="0"/>
              </a:rPr>
              <a:t>Evaluation in the project cycle </a:t>
            </a:r>
          </a:p>
        </p:txBody>
      </p:sp>
      <p:pic>
        <p:nvPicPr>
          <p:cNvPr id="6" name="Image 5">
            <a:extLst>
              <a:ext uri="{FF2B5EF4-FFF2-40B4-BE49-F238E27FC236}">
                <a16:creationId xmlns:a16="http://schemas.microsoft.com/office/drawing/2014/main" id="{BD29D828-17F4-EE47-B9E6-B965BF203A3C}"/>
              </a:ext>
            </a:extLst>
          </p:cNvPr>
          <p:cNvPicPr/>
          <p:nvPr/>
        </p:nvPicPr>
        <p:blipFill rotWithShape="1">
          <a:blip r:embed="rId2" cstate="email">
            <a:extLst>
              <a:ext uri="{28A0092B-C50C-407E-A947-70E740481C1C}">
                <a14:useLocalDpi xmlns:a14="http://schemas.microsoft.com/office/drawing/2010/main"/>
              </a:ext>
            </a:extLst>
          </a:blip>
          <a:srcRect l="-707" t="7801" r="707" b="-1"/>
          <a:stretch/>
        </p:blipFill>
        <p:spPr>
          <a:xfrm>
            <a:off x="1076333" y="1600200"/>
            <a:ext cx="4083618" cy="3968828"/>
          </a:xfrm>
          <a:prstGeom prst="rect">
            <a:avLst/>
          </a:prstGeom>
        </p:spPr>
      </p:pic>
      <p:sp>
        <p:nvSpPr>
          <p:cNvPr id="7" name="Rectangle 1">
            <a:extLst>
              <a:ext uri="{FF2B5EF4-FFF2-40B4-BE49-F238E27FC236}">
                <a16:creationId xmlns:a16="http://schemas.microsoft.com/office/drawing/2014/main" id="{EC733E59-DDB5-DE4A-B86A-7227B371579A}"/>
              </a:ext>
            </a:extLst>
          </p:cNvPr>
          <p:cNvSpPr>
            <a:spLocks noChangeArrowheads="1"/>
          </p:cNvSpPr>
          <p:nvPr/>
        </p:nvSpPr>
        <p:spPr bwMode="auto">
          <a:xfrm>
            <a:off x="5576810" y="2291954"/>
            <a:ext cx="605489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b="1" dirty="0">
                <a:latin typeface="Caecilia LT Std 55 Roman" pitchFamily="2" charset="0"/>
                <a:ea typeface="MS Mincho" panose="02020609040205080304" pitchFamily="49" charset="-128"/>
                <a:cs typeface="Times New Roman" panose="02020603050405020304" pitchFamily="18" charset="0"/>
              </a:rPr>
              <a:t>WHAT IS ACCEPTABLE DEPENDING OF WHAT YOU WANT TO DO WITH IT?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fr-FR" dirty="0">
                <a:latin typeface="Caecilia LT Std 55 Roman" pitchFamily="2" charset="0"/>
                <a:ea typeface="MS Mincho" panose="02020609040205080304" pitchFamily="49" charset="-128"/>
                <a:cs typeface="Times New Roman" panose="02020603050405020304" pitchFamily="18" charset="0"/>
              </a:rPr>
              <a:t>Is it worth conducting it and is it efficient in terms of:</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 Decision making process</a:t>
            </a:r>
          </a:p>
          <a:p>
            <a:pPr marL="0" marR="0" lvl="0" indent="0" algn="l" defTabSz="914400" rtl="0" eaLnBrk="0" fontAlgn="base" latinLnBrk="0" hangingPunct="0">
              <a:lnSpc>
                <a:spcPct val="100000"/>
              </a:lnSpc>
              <a:spcBef>
                <a:spcPct val="0"/>
              </a:spcBef>
              <a:spcAft>
                <a:spcPct val="0"/>
              </a:spcAft>
              <a:buClrTx/>
              <a:buSzTx/>
              <a:tabLst/>
            </a:pPr>
            <a:endParaRPr lang="en-GB" altLang="fr-FR" dirty="0">
              <a:latin typeface="Caecilia LT Std 55 Roman" pitchFamily="2"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 Accountability</a:t>
            </a:r>
          </a:p>
        </p:txBody>
      </p:sp>
      <p:sp>
        <p:nvSpPr>
          <p:cNvPr id="8" name="Espace réservé du numéro de diapositive 7">
            <a:extLst>
              <a:ext uri="{FF2B5EF4-FFF2-40B4-BE49-F238E27FC236}">
                <a16:creationId xmlns:a16="http://schemas.microsoft.com/office/drawing/2014/main" id="{E77F4214-0D82-7749-866F-D68892EC14B1}"/>
              </a:ext>
            </a:extLst>
          </p:cNvPr>
          <p:cNvSpPr>
            <a:spLocks noGrp="1"/>
          </p:cNvSpPr>
          <p:nvPr>
            <p:ph type="sldNum" sz="quarter" idx="12"/>
          </p:nvPr>
        </p:nvSpPr>
        <p:spPr/>
        <p:txBody>
          <a:bodyPr/>
          <a:lstStyle/>
          <a:p>
            <a:fld id="{D60562A8-9F53-014E-B321-5A8D27966E7A}" type="slidenum">
              <a:rPr lang="fr-FR" smtClean="0"/>
              <a:t>8</a:t>
            </a:fld>
            <a:endParaRPr lang="fr-FR"/>
          </a:p>
        </p:txBody>
      </p:sp>
    </p:spTree>
    <p:extLst>
      <p:ext uri="{BB962C8B-B14F-4D97-AF65-F5344CB8AC3E}">
        <p14:creationId xmlns:p14="http://schemas.microsoft.com/office/powerpoint/2010/main" val="766216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4AEC1-CB43-7C43-9672-B210AA1011BF}"/>
              </a:ext>
            </a:extLst>
          </p:cNvPr>
          <p:cNvSpPr>
            <a:spLocks noGrp="1"/>
          </p:cNvSpPr>
          <p:nvPr>
            <p:ph type="title"/>
          </p:nvPr>
        </p:nvSpPr>
        <p:spPr/>
        <p:txBody>
          <a:bodyPr/>
          <a:lstStyle/>
          <a:p>
            <a:r>
              <a:rPr lang="fr-FR" dirty="0">
                <a:solidFill>
                  <a:srgbClr val="FF0000"/>
                </a:solidFill>
                <a:latin typeface="VAG Rounded Std Light" panose="020F0502020204020204" pitchFamily="34" charset="0"/>
              </a:rPr>
              <a:t>Security issues: </a:t>
            </a:r>
            <a:r>
              <a:rPr lang="fr-FR" dirty="0" err="1">
                <a:solidFill>
                  <a:srgbClr val="FF0000"/>
                </a:solidFill>
                <a:latin typeface="VAG Rounded Std Light" panose="020F0502020204020204" pitchFamily="34" charset="0"/>
              </a:rPr>
              <a:t>defining</a:t>
            </a:r>
            <a:r>
              <a:rPr lang="fr-FR" dirty="0">
                <a:solidFill>
                  <a:srgbClr val="FF0000"/>
                </a:solidFill>
                <a:latin typeface="VAG Rounded Std Light" panose="020F0502020204020204" pitchFamily="34" charset="0"/>
              </a:rPr>
              <a:t> the </a:t>
            </a:r>
            <a:r>
              <a:rPr lang="fr-FR" dirty="0" err="1">
                <a:solidFill>
                  <a:srgbClr val="FF0000"/>
                </a:solidFill>
                <a:latin typeface="VAG Rounded Std Light" panose="020F0502020204020204" pitchFamily="34" charset="0"/>
              </a:rPr>
              <a:t>risk</a:t>
            </a:r>
            <a:endParaRPr lang="fr-FR" dirty="0">
              <a:solidFill>
                <a:srgbClr val="FF0000"/>
              </a:solidFill>
              <a:latin typeface="VAG Rounded Std Light" panose="020F0502020204020204" pitchFamily="34" charset="0"/>
            </a:endParaRPr>
          </a:p>
        </p:txBody>
      </p:sp>
      <p:sp>
        <p:nvSpPr>
          <p:cNvPr id="5" name="ZoneTexte 4">
            <a:extLst>
              <a:ext uri="{FF2B5EF4-FFF2-40B4-BE49-F238E27FC236}">
                <a16:creationId xmlns:a16="http://schemas.microsoft.com/office/drawing/2014/main" id="{F4CA9CD4-ADB7-EB44-BCAA-70D0898983BB}"/>
              </a:ext>
            </a:extLst>
          </p:cNvPr>
          <p:cNvSpPr txBox="1"/>
          <p:nvPr/>
        </p:nvSpPr>
        <p:spPr>
          <a:xfrm>
            <a:off x="838200" y="1506022"/>
            <a:ext cx="3499676" cy="369332"/>
          </a:xfrm>
          <a:prstGeom prst="rect">
            <a:avLst/>
          </a:prstGeom>
          <a:noFill/>
        </p:spPr>
        <p:txBody>
          <a:bodyPr wrap="none" rtlCol="0">
            <a:spAutoFit/>
          </a:bodyPr>
          <a:lstStyle/>
          <a:p>
            <a:r>
              <a:rPr lang="en-GB" b="1" dirty="0">
                <a:latin typeface="Caecilia LT Std 55 Roman" pitchFamily="2" charset="0"/>
              </a:rPr>
              <a:t>Context and conflict analysis</a:t>
            </a:r>
          </a:p>
        </p:txBody>
      </p:sp>
      <p:sp>
        <p:nvSpPr>
          <p:cNvPr id="7" name="Rectangle 1">
            <a:extLst>
              <a:ext uri="{FF2B5EF4-FFF2-40B4-BE49-F238E27FC236}">
                <a16:creationId xmlns:a16="http://schemas.microsoft.com/office/drawing/2014/main" id="{C53FCE84-AFCE-EE4C-92A8-165C39520E96}"/>
              </a:ext>
            </a:extLst>
          </p:cNvPr>
          <p:cNvSpPr>
            <a:spLocks noChangeArrowheads="1"/>
          </p:cNvSpPr>
          <p:nvPr/>
        </p:nvSpPr>
        <p:spPr bwMode="auto">
          <a:xfrm>
            <a:off x="838200" y="1875923"/>
            <a:ext cx="68403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Conflict profile</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Conflict causes and triggers</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Conflict actors (dividers/spoilers &amp; connectors/stabilizers)</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fr-FR" dirty="0">
                <a:latin typeface="Caecilia LT Std 55 Roman" pitchFamily="2" charset="0"/>
                <a:ea typeface="MS Mincho" panose="02020609040205080304" pitchFamily="49" charset="-128"/>
                <a:cs typeface="Times New Roman" panose="02020603050405020304" pitchFamily="18" charset="0"/>
              </a:rPr>
              <a:t>Conflict dynamics (trends &amp; opportunity)</a:t>
            </a:r>
          </a:p>
        </p:txBody>
      </p:sp>
      <p:sp>
        <p:nvSpPr>
          <p:cNvPr id="8" name="ZoneTexte 7">
            <a:extLst>
              <a:ext uri="{FF2B5EF4-FFF2-40B4-BE49-F238E27FC236}">
                <a16:creationId xmlns:a16="http://schemas.microsoft.com/office/drawing/2014/main" id="{6BA662AD-9FC5-9747-AE5A-FC9C96677FE9}"/>
              </a:ext>
            </a:extLst>
          </p:cNvPr>
          <p:cNvSpPr txBox="1"/>
          <p:nvPr/>
        </p:nvSpPr>
        <p:spPr>
          <a:xfrm>
            <a:off x="849421" y="3183750"/>
            <a:ext cx="3488455" cy="369332"/>
          </a:xfrm>
          <a:prstGeom prst="rect">
            <a:avLst/>
          </a:prstGeom>
          <a:noFill/>
        </p:spPr>
        <p:txBody>
          <a:bodyPr wrap="none" rtlCol="0">
            <a:spAutoFit/>
          </a:bodyPr>
          <a:lstStyle/>
          <a:p>
            <a:r>
              <a:rPr lang="en-GB" b="1" dirty="0">
                <a:latin typeface="Caecilia LT Std 55 Roman" pitchFamily="2" charset="0"/>
              </a:rPr>
              <a:t>Do it yourself or find sources</a:t>
            </a:r>
          </a:p>
        </p:txBody>
      </p:sp>
      <p:sp>
        <p:nvSpPr>
          <p:cNvPr id="9" name="ZoneTexte 8">
            <a:extLst>
              <a:ext uri="{FF2B5EF4-FFF2-40B4-BE49-F238E27FC236}">
                <a16:creationId xmlns:a16="http://schemas.microsoft.com/office/drawing/2014/main" id="{7CA3F7CE-2008-5F40-8C58-A13F58786625}"/>
              </a:ext>
            </a:extLst>
          </p:cNvPr>
          <p:cNvSpPr txBox="1"/>
          <p:nvPr/>
        </p:nvSpPr>
        <p:spPr>
          <a:xfrm>
            <a:off x="838200" y="4685810"/>
            <a:ext cx="3847528" cy="923330"/>
          </a:xfrm>
          <a:prstGeom prst="rect">
            <a:avLst/>
          </a:prstGeom>
          <a:noFill/>
        </p:spPr>
        <p:txBody>
          <a:bodyPr wrap="none" rtlCol="0">
            <a:spAutoFit/>
          </a:bodyPr>
          <a:lstStyle/>
          <a:p>
            <a:r>
              <a:rPr lang="en-GB" dirty="0">
                <a:latin typeface="Caecilia LT Std 55 Roman" pitchFamily="2" charset="0"/>
              </a:rPr>
              <a:t>So always:</a:t>
            </a:r>
          </a:p>
          <a:p>
            <a:r>
              <a:rPr lang="en-GB" dirty="0"/>
              <a:t> </a:t>
            </a:r>
            <a:endParaRPr lang="fr-FR" dirty="0"/>
          </a:p>
          <a:p>
            <a:pPr lvl="0"/>
            <a:r>
              <a:rPr lang="en-GB" b="1" dirty="0">
                <a:latin typeface="Caecilia LT Std 55 Roman" pitchFamily="2" charset="0"/>
                <a:ea typeface="MS Mincho" panose="02020609040205080304" pitchFamily="49" charset="-128"/>
                <a:cs typeface="Times New Roman" panose="02020603050405020304" pitchFamily="18" charset="0"/>
              </a:rPr>
              <a:t>NETWORK AND TRIANGULATE </a:t>
            </a:r>
            <a:endParaRPr lang="fr-FR" b="1" dirty="0">
              <a:latin typeface="Caecilia LT Std 55 Roman" pitchFamily="2" charset="0"/>
              <a:ea typeface="MS Mincho" panose="02020609040205080304" pitchFamily="49" charset="-128"/>
              <a:cs typeface="Times New Roman" panose="02020603050405020304" pitchFamily="18" charset="0"/>
            </a:endParaRPr>
          </a:p>
        </p:txBody>
      </p:sp>
      <p:pic>
        <p:nvPicPr>
          <p:cNvPr id="10" name="Image 9">
            <a:extLst>
              <a:ext uri="{FF2B5EF4-FFF2-40B4-BE49-F238E27FC236}">
                <a16:creationId xmlns:a16="http://schemas.microsoft.com/office/drawing/2014/main" id="{958AB646-2625-7C4A-85FA-A450CD36A610}"/>
              </a:ext>
            </a:extLst>
          </p:cNvPr>
          <p:cNvPicPr/>
          <p:nvPr/>
        </p:nvPicPr>
        <p:blipFill>
          <a:blip r:embed="rId2" cstate="email">
            <a:extLst>
              <a:ext uri="{28A0092B-C50C-407E-A947-70E740481C1C}">
                <a14:useLocalDpi xmlns:a14="http://schemas.microsoft.com/office/drawing/2010/main"/>
              </a:ext>
            </a:extLst>
          </a:blip>
          <a:stretch>
            <a:fillRect/>
          </a:stretch>
        </p:blipFill>
        <p:spPr>
          <a:xfrm>
            <a:off x="6320325" y="2895600"/>
            <a:ext cx="5871675" cy="3976543"/>
          </a:xfrm>
          <a:prstGeom prst="rect">
            <a:avLst/>
          </a:prstGeom>
        </p:spPr>
      </p:pic>
      <p:sp>
        <p:nvSpPr>
          <p:cNvPr id="11" name="Rectangle 2">
            <a:extLst>
              <a:ext uri="{FF2B5EF4-FFF2-40B4-BE49-F238E27FC236}">
                <a16:creationId xmlns:a16="http://schemas.microsoft.com/office/drawing/2014/main" id="{7AB00A3C-8B3E-E642-9E74-3EA3F82BFDD2}"/>
              </a:ext>
            </a:extLst>
          </p:cNvPr>
          <p:cNvSpPr>
            <a:spLocks noChangeArrowheads="1"/>
          </p:cNvSpPr>
          <p:nvPr/>
        </p:nvSpPr>
        <p:spPr bwMode="auto">
          <a:xfrm>
            <a:off x="838200" y="5615582"/>
            <a:ext cx="435684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fr-FR" i="1" u="sng" dirty="0">
                <a:solidFill>
                  <a:srgbClr val="FF0000"/>
                </a:solidFill>
              </a:rPr>
              <a:t>Ex: </a:t>
            </a:r>
            <a:r>
              <a:rPr lang="en-US" altLang="fr-FR" i="1" dirty="0">
                <a:solidFill>
                  <a:srgbClr val="FF0000"/>
                </a:solidFill>
              </a:rPr>
              <a:t>Need assessment, military sources from Kurdish and French special forces- Mosul battle - Iraq, October 2016.</a:t>
            </a:r>
          </a:p>
        </p:txBody>
      </p:sp>
      <p:sp>
        <p:nvSpPr>
          <p:cNvPr id="12" name="ZoneTexte 11">
            <a:extLst>
              <a:ext uri="{FF2B5EF4-FFF2-40B4-BE49-F238E27FC236}">
                <a16:creationId xmlns:a16="http://schemas.microsoft.com/office/drawing/2014/main" id="{983CCC9E-1795-D049-804A-2A1E10D7E00F}"/>
              </a:ext>
            </a:extLst>
          </p:cNvPr>
          <p:cNvSpPr txBox="1"/>
          <p:nvPr/>
        </p:nvSpPr>
        <p:spPr>
          <a:xfrm rot="16200000">
            <a:off x="11626108" y="6346592"/>
            <a:ext cx="900953" cy="230832"/>
          </a:xfrm>
          <a:prstGeom prst="rect">
            <a:avLst/>
          </a:prstGeom>
          <a:noFill/>
        </p:spPr>
        <p:txBody>
          <a:bodyPr wrap="square" rtlCol="0">
            <a:spAutoFit/>
          </a:bodyPr>
          <a:lstStyle/>
          <a:p>
            <a:r>
              <a:rPr lang="fr-FR" sz="900" dirty="0">
                <a:solidFill>
                  <a:schemeClr val="bg1"/>
                </a:solidFill>
                <a:latin typeface="Caecilia LT Std 55 Roman" pitchFamily="2" charset="0"/>
              </a:rPr>
              <a:t>© </a:t>
            </a:r>
            <a:r>
              <a:rPr lang="fr-FR" sz="900" dirty="0" err="1">
                <a:solidFill>
                  <a:schemeClr val="bg1"/>
                </a:solidFill>
                <a:latin typeface="Caecilia LT Std 55 Roman" pitchFamily="2" charset="0"/>
              </a:rPr>
              <a:t>FrontView</a:t>
            </a:r>
            <a:endParaRPr lang="fr-FR" sz="900" dirty="0">
              <a:solidFill>
                <a:schemeClr val="bg1"/>
              </a:solidFill>
              <a:latin typeface="Caecilia LT Std 55 Roman" pitchFamily="2" charset="0"/>
            </a:endParaRPr>
          </a:p>
        </p:txBody>
      </p:sp>
      <p:sp>
        <p:nvSpPr>
          <p:cNvPr id="13" name="Espace réservé du numéro de diapositive 12">
            <a:extLst>
              <a:ext uri="{FF2B5EF4-FFF2-40B4-BE49-F238E27FC236}">
                <a16:creationId xmlns:a16="http://schemas.microsoft.com/office/drawing/2014/main" id="{E9F3395E-D4CF-0640-8C8E-A3D7B4300B93}"/>
              </a:ext>
            </a:extLst>
          </p:cNvPr>
          <p:cNvSpPr>
            <a:spLocks noGrp="1"/>
          </p:cNvSpPr>
          <p:nvPr>
            <p:ph type="sldNum" sz="quarter" idx="12"/>
          </p:nvPr>
        </p:nvSpPr>
        <p:spPr/>
        <p:txBody>
          <a:bodyPr/>
          <a:lstStyle/>
          <a:p>
            <a:fld id="{D60562A8-9F53-014E-B321-5A8D27966E7A}" type="slidenum">
              <a:rPr lang="fr-FR" smtClean="0"/>
              <a:t>9</a:t>
            </a:fld>
            <a:endParaRPr lang="fr-FR"/>
          </a:p>
        </p:txBody>
      </p:sp>
      <p:sp>
        <p:nvSpPr>
          <p:cNvPr id="3" name="ZoneTexte 2">
            <a:extLst>
              <a:ext uri="{FF2B5EF4-FFF2-40B4-BE49-F238E27FC236}">
                <a16:creationId xmlns:a16="http://schemas.microsoft.com/office/drawing/2014/main" id="{DC63FB62-53A0-2F41-8AA7-26E65719FF58}"/>
              </a:ext>
            </a:extLst>
          </p:cNvPr>
          <p:cNvSpPr txBox="1"/>
          <p:nvPr/>
        </p:nvSpPr>
        <p:spPr>
          <a:xfrm>
            <a:off x="849421" y="3589463"/>
            <a:ext cx="5105065" cy="646331"/>
          </a:xfrm>
          <a:prstGeom prst="rect">
            <a:avLst/>
          </a:prstGeom>
          <a:noFill/>
        </p:spPr>
        <p:txBody>
          <a:bodyPr wrap="square" rtlCol="0">
            <a:spAutoFit/>
          </a:bodyPr>
          <a:lstStyle/>
          <a:p>
            <a:r>
              <a:rPr lang="fr-FR" i="1" u="sng" dirty="0">
                <a:solidFill>
                  <a:srgbClr val="FF0000"/>
                </a:solidFill>
              </a:rPr>
              <a:t>Ex: </a:t>
            </a:r>
            <a:r>
              <a:rPr lang="fr-FR" i="1" dirty="0">
                <a:solidFill>
                  <a:srgbClr val="FF0000"/>
                </a:solidFill>
              </a:rPr>
              <a:t>ACAPS </a:t>
            </a:r>
            <a:r>
              <a:rPr lang="fr-FR" i="1" dirty="0" err="1">
                <a:solidFill>
                  <a:srgbClr val="FF0000"/>
                </a:solidFill>
              </a:rPr>
              <a:t>secondary</a:t>
            </a:r>
            <a:r>
              <a:rPr lang="fr-FR" i="1" dirty="0">
                <a:solidFill>
                  <a:srgbClr val="FF0000"/>
                </a:solidFill>
              </a:rPr>
              <a:t> data </a:t>
            </a:r>
            <a:r>
              <a:rPr lang="fr-FR" i="1" dirty="0" err="1">
                <a:solidFill>
                  <a:srgbClr val="FF0000"/>
                </a:solidFill>
              </a:rPr>
              <a:t>review</a:t>
            </a:r>
            <a:r>
              <a:rPr lang="fr-FR" i="1" dirty="0">
                <a:solidFill>
                  <a:srgbClr val="FF0000"/>
                </a:solidFill>
              </a:rPr>
              <a:t> - </a:t>
            </a:r>
            <a:r>
              <a:rPr lang="fr-FR" i="1" dirty="0" err="1">
                <a:solidFill>
                  <a:srgbClr val="FF0000"/>
                </a:solidFill>
              </a:rPr>
              <a:t>Difficulty</a:t>
            </a:r>
            <a:r>
              <a:rPr lang="fr-FR" i="1" dirty="0">
                <a:solidFill>
                  <a:srgbClr val="FF0000"/>
                </a:solidFill>
              </a:rPr>
              <a:t> to </a:t>
            </a:r>
            <a:r>
              <a:rPr lang="fr-FR" i="1" dirty="0" err="1">
                <a:solidFill>
                  <a:srgbClr val="FF0000"/>
                </a:solidFill>
              </a:rPr>
              <a:t>find</a:t>
            </a:r>
            <a:r>
              <a:rPr lang="fr-FR" i="1" dirty="0">
                <a:solidFill>
                  <a:srgbClr val="FF0000"/>
                </a:solidFill>
              </a:rPr>
              <a:t> sources - CAR 2014 </a:t>
            </a:r>
          </a:p>
        </p:txBody>
      </p:sp>
      <p:sp>
        <p:nvSpPr>
          <p:cNvPr id="4" name="Rectangle 3">
            <a:extLst>
              <a:ext uri="{FF2B5EF4-FFF2-40B4-BE49-F238E27FC236}">
                <a16:creationId xmlns:a16="http://schemas.microsoft.com/office/drawing/2014/main" id="{063ACF58-A789-7D44-AF9B-A56B83745F3B}"/>
              </a:ext>
            </a:extLst>
          </p:cNvPr>
          <p:cNvSpPr/>
          <p:nvPr/>
        </p:nvSpPr>
        <p:spPr>
          <a:xfrm>
            <a:off x="849420" y="4166688"/>
            <a:ext cx="3239990" cy="369332"/>
          </a:xfrm>
          <a:prstGeom prst="rect">
            <a:avLst/>
          </a:prstGeom>
        </p:spPr>
        <p:txBody>
          <a:bodyPr wrap="none">
            <a:spAutoFit/>
          </a:bodyPr>
          <a:lstStyle/>
          <a:p>
            <a:r>
              <a:rPr lang="fr-FR" dirty="0">
                <a:latin typeface="Caecilia LT Std 55 Roman" pitchFamily="2" charset="0"/>
                <a:ea typeface="MS Mincho" panose="02020609040205080304" pitchFamily="49" charset="-128"/>
                <a:cs typeface="Times New Roman" panose="02020603050405020304" pitchFamily="18" charset="0"/>
              </a:rPr>
              <a:t>Desk </a:t>
            </a:r>
            <a:r>
              <a:rPr lang="fr-FR" dirty="0" err="1">
                <a:latin typeface="Caecilia LT Std 55 Roman" pitchFamily="2" charset="0"/>
                <a:ea typeface="MS Mincho" panose="02020609040205080304" pitchFamily="49" charset="-128"/>
                <a:cs typeface="Times New Roman" panose="02020603050405020304" pitchFamily="18" charset="0"/>
              </a:rPr>
              <a:t>review</a:t>
            </a:r>
            <a:r>
              <a:rPr lang="fr-FR" dirty="0">
                <a:latin typeface="Caecilia LT Std 55 Roman" pitchFamily="2" charset="0"/>
                <a:ea typeface="MS Mincho" panose="02020609040205080304" pitchFamily="49" charset="-128"/>
                <a:cs typeface="Times New Roman" panose="02020603050405020304" pitchFamily="18" charset="0"/>
              </a:rPr>
              <a:t> </a:t>
            </a:r>
            <a:r>
              <a:rPr lang="fr-FR" dirty="0" err="1">
                <a:latin typeface="Caecilia LT Std 55 Roman" pitchFamily="2" charset="0"/>
                <a:ea typeface="MS Mincho" panose="02020609040205080304" pitchFamily="49" charset="-128"/>
                <a:cs typeface="Times New Roman" panose="02020603050405020304" pitchFamily="18" charset="0"/>
              </a:rPr>
              <a:t>is</a:t>
            </a:r>
            <a:r>
              <a:rPr lang="fr-FR" dirty="0">
                <a:latin typeface="Caecilia LT Std 55 Roman" pitchFamily="2" charset="0"/>
                <a:ea typeface="MS Mincho" panose="02020609040205080304" pitchFamily="49" charset="-128"/>
                <a:cs typeface="Times New Roman" panose="02020603050405020304" pitchFamily="18" charset="0"/>
              </a:rPr>
              <a:t> not </a:t>
            </a:r>
            <a:r>
              <a:rPr lang="fr-FR" dirty="0" err="1">
                <a:latin typeface="Caecilia LT Std 55 Roman" pitchFamily="2" charset="0"/>
                <a:ea typeface="MS Mincho" panose="02020609040205080304" pitchFamily="49" charset="-128"/>
                <a:cs typeface="Times New Roman" panose="02020603050405020304" pitchFamily="18" charset="0"/>
              </a:rPr>
              <a:t>enough</a:t>
            </a:r>
            <a:r>
              <a:rPr lang="fr-FR" dirty="0">
                <a:latin typeface="Caecilia LT Std 55 Roman" pitchFamily="2" charset="0"/>
                <a:ea typeface="MS Mincho" panose="02020609040205080304" pitchFamily="49" charset="-128"/>
                <a:cs typeface="Times New Roman" panose="02020603050405020304" pitchFamily="18" charset="0"/>
              </a:rPr>
              <a:t>,</a:t>
            </a:r>
          </a:p>
        </p:txBody>
      </p:sp>
    </p:spTree>
    <p:extLst>
      <p:ext uri="{BB962C8B-B14F-4D97-AF65-F5344CB8AC3E}">
        <p14:creationId xmlns:p14="http://schemas.microsoft.com/office/powerpoint/2010/main" val="11095597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1560</Words>
  <Application>Microsoft Macintosh PowerPoint</Application>
  <PresentationFormat>Grand écran</PresentationFormat>
  <Paragraphs>269</Paragraphs>
  <Slides>24</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24</vt:i4>
      </vt:variant>
    </vt:vector>
  </HeadingPairs>
  <TitlesOfParts>
    <vt:vector size="35" baseType="lpstr">
      <vt:lpstr>MS Mincho</vt:lpstr>
      <vt:lpstr>Arial</vt:lpstr>
      <vt:lpstr>Caecilia LT Std 55 Roman</vt:lpstr>
      <vt:lpstr>Caecilia LT Std Roman</vt:lpstr>
      <vt:lpstr>Calibri</vt:lpstr>
      <vt:lpstr>Calibri Light</vt:lpstr>
      <vt:lpstr>Cambria</vt:lpstr>
      <vt:lpstr>Symbol</vt:lpstr>
      <vt:lpstr>Times New Roman</vt:lpstr>
      <vt:lpstr>VAG Rounded Std Light</vt:lpstr>
      <vt:lpstr>Thème Office</vt:lpstr>
      <vt:lpstr>Présentation PowerPoint</vt:lpstr>
      <vt:lpstr>Introduction</vt:lpstr>
      <vt:lpstr>Présentation PowerPoint</vt:lpstr>
      <vt:lpstr>Présentation PowerPoint</vt:lpstr>
      <vt:lpstr>Présentation PowerPoint</vt:lpstr>
      <vt:lpstr>Concepts</vt:lpstr>
      <vt:lpstr>Présentation PowerPoint</vt:lpstr>
      <vt:lpstr>Présentation PowerPoint</vt:lpstr>
      <vt:lpstr>Security issues: defining the risk</vt:lpstr>
      <vt:lpstr>Présentation PowerPoint</vt:lpstr>
      <vt:lpstr>Présentation PowerPoint</vt:lpstr>
      <vt:lpstr>Présentation PowerPoint</vt:lpstr>
      <vt:lpstr>Présentation PowerPoint</vt:lpstr>
      <vt:lpstr>Présentation PowerPoint</vt:lpstr>
      <vt:lpstr>Preparation: key of success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Dupaquier</dc:creator>
  <cp:lastModifiedBy>François Dupaquier</cp:lastModifiedBy>
  <cp:revision>64</cp:revision>
  <dcterms:created xsi:type="dcterms:W3CDTF">2019-04-08T13:03:07Z</dcterms:created>
  <dcterms:modified xsi:type="dcterms:W3CDTF">2019-04-10T16:44:43Z</dcterms:modified>
</cp:coreProperties>
</file>