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9" r:id="rId3"/>
    <p:sldId id="260" r:id="rId4"/>
    <p:sldId id="261" r:id="rId5"/>
    <p:sldId id="264" r:id="rId6"/>
    <p:sldId id="337" r:id="rId7"/>
    <p:sldId id="835" r:id="rId8"/>
    <p:sldId id="323" r:id="rId9"/>
    <p:sldId id="334" r:id="rId10"/>
    <p:sldId id="350" r:id="rId11"/>
    <p:sldId id="338" r:id="rId12"/>
    <p:sldId id="836" r:id="rId13"/>
    <p:sldId id="837" r:id="rId14"/>
    <p:sldId id="838" r:id="rId15"/>
    <p:sldId id="335" r:id="rId16"/>
    <p:sldId id="839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13" clrIdx="0"/>
  <p:cmAuthor id="2" name="RAMSEY Fiona (DEVCO)" initials="RF(" lastIdx="5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  <p:cmAuthor id="3" name="Sibylle Koenig" initials="SK" lastIdx="11" clrIdx="2">
    <p:extLst>
      <p:ext uri="{19B8F6BF-5375-455C-9EA6-DF929625EA0E}">
        <p15:presenceInfo xmlns:p15="http://schemas.microsoft.com/office/powerpoint/2012/main" userId="8e69258a572ead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008000"/>
    <a:srgbClr val="0F5494"/>
    <a:srgbClr val="2D5EC1"/>
    <a:srgbClr val="BDDEFF"/>
    <a:srgbClr val="3166CF"/>
    <a:srgbClr val="3E6FD2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2DB77-722C-4FCA-A546-8FA57D6CA8FF}" v="111" dt="2019-04-10T19:29:51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4" autoAdjust="0"/>
    <p:restoredTop sz="82796" autoAdjust="0"/>
  </p:normalViewPr>
  <p:slideViewPr>
    <p:cSldViewPr>
      <p:cViewPr varScale="1">
        <p:scale>
          <a:sx n="52" d="100"/>
          <a:sy n="52" d="100"/>
        </p:scale>
        <p:origin x="16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6EB8AED1-A400-45EA-8B2E-525A24679E92}"/>
    <pc:docChg chg="custSel addSld delSld modSld sldOrd">
      <pc:chgData name="Sibylle Koenig" userId="8e69258a572ead4b" providerId="LiveId" clId="{6EB8AED1-A400-45EA-8B2E-525A24679E92}" dt="2019-04-02T15:13:11.519" v="40"/>
      <pc:docMkLst>
        <pc:docMk/>
      </pc:docMkLst>
      <pc:sldChg chg="modNotesTx">
        <pc:chgData name="Sibylle Koenig" userId="8e69258a572ead4b" providerId="LiveId" clId="{6EB8AED1-A400-45EA-8B2E-525A24679E92}" dt="2019-04-02T14:53:41.076" v="0" actId="20577"/>
        <pc:sldMkLst>
          <pc:docMk/>
          <pc:sldMk cId="0" sldId="329"/>
        </pc:sldMkLst>
      </pc:sldChg>
    </pc:docChg>
  </pc:docChgLst>
  <pc:docChgLst>
    <pc:chgData name="Sibylle Koenig" userId="8e69258a572ead4b" providerId="LiveId" clId="{E9C2DB77-722C-4FCA-A546-8FA57D6CA8FF}"/>
    <pc:docChg chg="undo custSel addSld delSld modSld sldOrd">
      <pc:chgData name="Sibylle Koenig" userId="8e69258a572ead4b" providerId="LiveId" clId="{E9C2DB77-722C-4FCA-A546-8FA57D6CA8FF}" dt="2019-04-10T19:41:09.721" v="11765" actId="113"/>
      <pc:docMkLst>
        <pc:docMk/>
      </pc:docMkLst>
      <pc:sldChg chg="modNotesTx">
        <pc:chgData name="Sibylle Koenig" userId="8e69258a572ead4b" providerId="LiveId" clId="{E9C2DB77-722C-4FCA-A546-8FA57D6CA8FF}" dt="2019-04-09T13:46:06.332" v="10511" actId="20577"/>
        <pc:sldMkLst>
          <pc:docMk/>
          <pc:sldMk cId="0" sldId="260"/>
        </pc:sldMkLst>
      </pc:sldChg>
      <pc:sldChg chg="del modNotesTx">
        <pc:chgData name="Sibylle Koenig" userId="8e69258a572ead4b" providerId="LiveId" clId="{E9C2DB77-722C-4FCA-A546-8FA57D6CA8FF}" dt="2019-04-09T13:49:26.712" v="10512" actId="20577"/>
        <pc:sldMkLst>
          <pc:docMk/>
          <pc:sldMk cId="833625809" sldId="261"/>
        </pc:sldMkLst>
      </pc:sldChg>
      <pc:sldChg chg="modSp del delCm modNotesTx">
        <pc:chgData name="Sibylle Koenig" userId="8e69258a572ead4b" providerId="LiveId" clId="{E9C2DB77-722C-4FCA-A546-8FA57D6CA8FF}" dt="2019-04-09T13:50:10.783" v="10526" actId="20577"/>
        <pc:sldMkLst>
          <pc:docMk/>
          <pc:sldMk cId="225541451" sldId="264"/>
        </pc:sldMkLst>
        <pc:spChg chg="mod">
          <ac:chgData name="Sibylle Koenig" userId="8e69258a572ead4b" providerId="LiveId" clId="{E9C2DB77-722C-4FCA-A546-8FA57D6CA8FF}" dt="2019-04-08T08:39:10.323" v="7575" actId="20577"/>
          <ac:spMkLst>
            <pc:docMk/>
            <pc:sldMk cId="225541451" sldId="264"/>
            <ac:spMk id="40963" creationId="{A9C083A0-2A88-4726-AE2D-0B997250F44F}"/>
          </ac:spMkLst>
        </pc:spChg>
      </pc:sldChg>
      <pc:sldChg chg="del ord modNotesTx">
        <pc:chgData name="Sibylle Koenig" userId="8e69258a572ead4b" providerId="LiveId" clId="{E9C2DB77-722C-4FCA-A546-8FA57D6CA8FF}" dt="2019-04-09T13:51:13.484" v="10549" actId="20577"/>
        <pc:sldMkLst>
          <pc:docMk/>
          <pc:sldMk cId="1394436978" sldId="323"/>
        </pc:sldMkLst>
      </pc:sldChg>
      <pc:sldChg chg="ord modNotesTx">
        <pc:chgData name="Sibylle Koenig" userId="8e69258a572ead4b" providerId="LiveId" clId="{E9C2DB77-722C-4FCA-A546-8FA57D6CA8FF}" dt="2019-04-05T16:47:56.545" v="5715" actId="20577"/>
        <pc:sldMkLst>
          <pc:docMk/>
          <pc:sldMk cId="0" sldId="329"/>
        </pc:sldMkLst>
      </pc:sldChg>
      <pc:sldChg chg="modSp add modNotesTx">
        <pc:chgData name="Sibylle Koenig" userId="8e69258a572ead4b" providerId="LiveId" clId="{E9C2DB77-722C-4FCA-A546-8FA57D6CA8FF}" dt="2019-04-10T19:41:09.721" v="11765" actId="113"/>
        <pc:sldMkLst>
          <pc:docMk/>
          <pc:sldMk cId="385698611" sldId="334"/>
        </pc:sldMkLst>
        <pc:spChg chg="mod">
          <ac:chgData name="Sibylle Koenig" userId="8e69258a572ead4b" providerId="LiveId" clId="{E9C2DB77-722C-4FCA-A546-8FA57D6CA8FF}" dt="2019-04-10T19:30:34.667" v="11353" actId="255"/>
          <ac:spMkLst>
            <pc:docMk/>
            <pc:sldMk cId="385698611" sldId="334"/>
            <ac:spMk id="30723" creationId="{918BB479-22A4-47CE-AA0C-53170C4482E3}"/>
          </ac:spMkLst>
        </pc:spChg>
        <pc:spChg chg="mod">
          <ac:chgData name="Sibylle Koenig" userId="8e69258a572ead4b" providerId="LiveId" clId="{E9C2DB77-722C-4FCA-A546-8FA57D6CA8FF}" dt="2019-04-10T19:29:45.982" v="11339" actId="14100"/>
          <ac:spMkLst>
            <pc:docMk/>
            <pc:sldMk cId="385698611" sldId="334"/>
            <ac:spMk id="31746" creationId="{84775290-0638-4986-8BF4-317E5943EF26}"/>
          </ac:spMkLst>
        </pc:spChg>
      </pc:sldChg>
      <pc:sldChg chg="modNotesTx">
        <pc:chgData name="Sibylle Koenig" userId="8e69258a572ead4b" providerId="LiveId" clId="{E9C2DB77-722C-4FCA-A546-8FA57D6CA8FF}" dt="2019-04-08T16:50:12.531" v="10506" actId="20577"/>
        <pc:sldMkLst>
          <pc:docMk/>
          <pc:sldMk cId="1089107187" sldId="335"/>
        </pc:sldMkLst>
      </pc:sldChg>
      <pc:sldChg chg="add">
        <pc:chgData name="Sibylle Koenig" userId="8e69258a572ead4b" providerId="LiveId" clId="{E9C2DB77-722C-4FCA-A546-8FA57D6CA8FF}" dt="2019-04-08T10:46:31.885" v="9355"/>
        <pc:sldMkLst>
          <pc:docMk/>
          <pc:sldMk cId="2591591010" sldId="337"/>
        </pc:sldMkLst>
      </pc:sldChg>
      <pc:sldChg chg="add ord modNotesTx">
        <pc:chgData name="Sibylle Koenig" userId="8e69258a572ead4b" providerId="LiveId" clId="{E9C2DB77-722C-4FCA-A546-8FA57D6CA8FF}" dt="2019-04-08T10:55:59.949" v="10021" actId="20577"/>
        <pc:sldMkLst>
          <pc:docMk/>
          <pc:sldMk cId="1701693745" sldId="338"/>
        </pc:sldMkLst>
      </pc:sldChg>
      <pc:sldChg chg="add ord modNotesTx">
        <pc:chgData name="Sibylle Koenig" userId="8e69258a572ead4b" providerId="LiveId" clId="{E9C2DB77-722C-4FCA-A546-8FA57D6CA8FF}" dt="2019-04-09T14:03:33.114" v="11077" actId="113"/>
        <pc:sldMkLst>
          <pc:docMk/>
          <pc:sldMk cId="1207977371" sldId="350"/>
        </pc:sldMkLst>
      </pc:sldChg>
      <pc:sldChg chg="add">
        <pc:chgData name="Sibylle Koenig" userId="8e69258a572ead4b" providerId="LiveId" clId="{E9C2DB77-722C-4FCA-A546-8FA57D6CA8FF}" dt="2019-04-08T10:46:31.885" v="9355"/>
        <pc:sldMkLst>
          <pc:docMk/>
          <pc:sldMk cId="3018109131" sldId="835"/>
        </pc:sldMkLst>
      </pc:sldChg>
      <pc:sldChg chg="modSp add modNotesTx">
        <pc:chgData name="Sibylle Koenig" userId="8e69258a572ead4b" providerId="LiveId" clId="{E9C2DB77-722C-4FCA-A546-8FA57D6CA8FF}" dt="2019-04-08T10:57:32.472" v="10030" actId="20577"/>
        <pc:sldMkLst>
          <pc:docMk/>
          <pc:sldMk cId="3019291484" sldId="836"/>
        </pc:sldMkLst>
        <pc:picChg chg="mod">
          <ac:chgData name="Sibylle Koenig" userId="8e69258a572ead4b" providerId="LiveId" clId="{E9C2DB77-722C-4FCA-A546-8FA57D6CA8FF}" dt="2019-04-08T10:57:27.924" v="10027" actId="14100"/>
          <ac:picMkLst>
            <pc:docMk/>
            <pc:sldMk cId="3019291484" sldId="836"/>
            <ac:picMk id="3" creationId="{00000000-0000-0000-0000-000000000000}"/>
          </ac:picMkLst>
        </pc:picChg>
      </pc:sldChg>
      <pc:sldChg chg="add modNotesTx">
        <pc:chgData name="Sibylle Koenig" userId="8e69258a572ead4b" providerId="LiveId" clId="{E9C2DB77-722C-4FCA-A546-8FA57D6CA8FF}" dt="2019-04-08T11:00:44.191" v="10360" actId="113"/>
        <pc:sldMkLst>
          <pc:docMk/>
          <pc:sldMk cId="2180684604" sldId="837"/>
        </pc:sldMkLst>
      </pc:sldChg>
      <pc:sldChg chg="modSp add modNotesTx">
        <pc:chgData name="Sibylle Koenig" userId="8e69258a572ead4b" providerId="LiveId" clId="{E9C2DB77-722C-4FCA-A546-8FA57D6CA8FF}" dt="2019-04-08T11:02:45.416" v="10394" actId="14100"/>
        <pc:sldMkLst>
          <pc:docMk/>
          <pc:sldMk cId="1456093161" sldId="838"/>
        </pc:sldMkLst>
        <pc:picChg chg="mod">
          <ac:chgData name="Sibylle Koenig" userId="8e69258a572ead4b" providerId="LiveId" clId="{E9C2DB77-722C-4FCA-A546-8FA57D6CA8FF}" dt="2019-04-08T11:02:45.416" v="10394" actId="14100"/>
          <ac:picMkLst>
            <pc:docMk/>
            <pc:sldMk cId="1456093161" sldId="838"/>
            <ac:picMk id="6" creationId="{00000000-0000-0000-0000-000000000000}"/>
          </ac:picMkLst>
        </pc:picChg>
      </pc:sldChg>
    </pc:docChg>
  </pc:docChgLst>
  <pc:docChgLst>
    <pc:chgData name="Sibylle Koenig" userId="8e69258a572ead4b" providerId="LiveId" clId="{9B29B4B1-1972-42C0-B8B9-ADDF41A6849E}"/>
    <pc:docChg chg="modSld">
      <pc:chgData name="Sibylle Koenig" userId="8e69258a572ead4b" providerId="LiveId" clId="{9B29B4B1-1972-42C0-B8B9-ADDF41A6849E}" dt="2019-04-11T18:23:42.702" v="1" actId="113"/>
      <pc:docMkLst>
        <pc:docMk/>
      </pc:docMkLst>
      <pc:sldChg chg="modNotesTx">
        <pc:chgData name="Sibylle Koenig" userId="8e69258a572ead4b" providerId="LiveId" clId="{9B29B4B1-1972-42C0-B8B9-ADDF41A6849E}" dt="2019-04-11T18:23:42.702" v="1" actId="113"/>
        <pc:sldMkLst>
          <pc:docMk/>
          <pc:sldMk cId="225541451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837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0" indent="0" defTabSz="4445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>
                <a:srgbClr val="0F5494"/>
              </a:buClr>
              <a:buNone/>
            </a:pPr>
            <a:r>
              <a:rPr lang="en-GB" sz="1200" i="0" u="sng" kern="1200" dirty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+mn-ea"/>
                <a:cs typeface="+mn-cs"/>
              </a:rPr>
              <a:t>https://www.youtube.com/watch?v=uMUrDn-jKLQ&amp;list=PL0NKSZy4-2Da-YBHX2mST6KgLhWxXqWGW&amp;index=3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3878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6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6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. </a:t>
            </a:r>
          </a:p>
          <a:p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3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="0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1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1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BE" sz="12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BE" sz="1200" i="0" dirty="0"/>
          </a:p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7BB41BB-24DD-43F9-8023-51446026E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E7B2C76-ADD3-4C27-AFE7-0EC45001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44E6883-FECD-4CC0-A76F-DEBFE5FC1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035A13C5-DE0E-41A1-933A-941C2991C0EB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D4783D9-E7F2-44F5-9C7C-F432EEC21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E1F723-A356-4FB0-9815-3D5974C2B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i="1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BA524F-38E9-473F-A568-FF781CAB2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3D1C95D3-55D1-48FB-975C-9A40284B5CF3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B621CAA-4CB1-448B-8566-AABF53254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796956F-F58E-4F0E-A36B-93931FC8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57E53D3-03F2-46F3-BB3A-B24FEBD48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14FEB73-8C6F-459B-96CB-36BA7CA37755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0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960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4526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uMUrDn-jKLQ&amp;list=PL0NKSZy4-2Da-YBHX2mST6KgLhWxXqWGW&amp;index=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060574"/>
            <a:ext cx="7561263" cy="3024609"/>
          </a:xfrm>
        </p:spPr>
        <p:txBody>
          <a:bodyPr/>
          <a:lstStyle/>
          <a:p>
            <a:pPr marL="0" lvl="1"/>
            <a: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The context for Working Better Together</a:t>
            </a: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4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Building on what we know</a:t>
            </a: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en-GB" sz="20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Training on </a:t>
            </a:r>
            <a:r>
              <a:rPr lang="fr-BE" altLang="en-US" sz="20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Joint Programming</a:t>
            </a:r>
            <a:endParaRPr lang="en-US" altLang="en-US" sz="2000" kern="1200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5394412" cy="936625"/>
          </a:xfrm>
        </p:spPr>
        <p:txBody>
          <a:bodyPr/>
          <a:lstStyle/>
          <a:p>
            <a:pPr marL="92075" eaLnBrk="1" hangingPunct="1"/>
            <a:r>
              <a:rPr lang="en-GB" sz="2800" dirty="0"/>
              <a:t>Country perspectives (1)</a:t>
            </a:r>
            <a:endParaRPr lang="en-GB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069C7-D586-450D-8194-0B9D5E5C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6204" r="48424" b="26204"/>
          <a:stretch/>
        </p:blipFill>
        <p:spPr>
          <a:xfrm>
            <a:off x="5985009" y="981075"/>
            <a:ext cx="3168352" cy="2447925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F8EA3077-8901-4222-BF1C-E980B45A0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3" t="26200" r="48425" b="57000"/>
          <a:stretch/>
        </p:blipFill>
        <p:spPr>
          <a:xfrm>
            <a:off x="1052609" y="3680508"/>
            <a:ext cx="7038782" cy="16561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797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ECF-C9CF-4848-8FF0-B680E2FA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84083"/>
            <a:ext cx="8229600" cy="632750"/>
          </a:xfrm>
        </p:spPr>
        <p:txBody>
          <a:bodyPr/>
          <a:lstStyle/>
          <a:p>
            <a:pPr algn="ctr"/>
            <a:r>
              <a:rPr lang="en-GB" dirty="0"/>
              <a:t>Does size matter?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93A8C-F71B-40D0-899D-E641157171C0}"/>
              </a:ext>
            </a:extLst>
          </p:cNvPr>
          <p:cNvSpPr txBox="1"/>
          <p:nvPr/>
        </p:nvSpPr>
        <p:spPr>
          <a:xfrm>
            <a:off x="412071" y="2665455"/>
            <a:ext cx="15464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Congo (Brazzaville)</a:t>
            </a:r>
          </a:p>
          <a:p>
            <a:pPr algn="ctr"/>
            <a:endParaRPr lang="en-GB" sz="1400" b="1" dirty="0">
              <a:solidFill>
                <a:srgbClr val="00B050"/>
              </a:solidFill>
            </a:endParaRP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8 EU/MS partners (out of 13 donors)</a:t>
            </a:r>
          </a:p>
          <a:p>
            <a:pPr algn="ctr"/>
            <a:endParaRPr lang="en-GB" sz="1400" dirty="0">
              <a:solidFill>
                <a:srgbClr val="00B050"/>
              </a:solidFill>
            </a:endParaRP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EU/MS = 52% of total ODA</a:t>
            </a:r>
          </a:p>
          <a:p>
            <a:pPr algn="ctr"/>
            <a:endParaRPr lang="en-GB" sz="1400" dirty="0">
              <a:solidFill>
                <a:srgbClr val="00B050"/>
              </a:solidFill>
            </a:endParaRP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EU Combined = EUR 53 million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16" y="2204864"/>
            <a:ext cx="6651464" cy="42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ECF-C9CF-4848-8FF0-B680E2FA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84083"/>
            <a:ext cx="8229600" cy="632750"/>
          </a:xfrm>
        </p:spPr>
        <p:txBody>
          <a:bodyPr/>
          <a:lstStyle/>
          <a:p>
            <a:pPr algn="ctr"/>
            <a:r>
              <a:rPr lang="en-GB" dirty="0"/>
              <a:t>Does size matter?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93A8C-F71B-40D0-899D-E641157171C0}"/>
              </a:ext>
            </a:extLst>
          </p:cNvPr>
          <p:cNvSpPr txBox="1"/>
          <p:nvPr/>
        </p:nvSpPr>
        <p:spPr>
          <a:xfrm>
            <a:off x="2001465" y="2094705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Congo (Brazzaville) 2,8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% of revenue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458" y="2611131"/>
            <a:ext cx="8288430" cy="34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9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ECF-C9CF-4848-8FF0-B680E2FA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84083"/>
            <a:ext cx="8229600" cy="632750"/>
          </a:xfrm>
        </p:spPr>
        <p:txBody>
          <a:bodyPr/>
          <a:lstStyle/>
          <a:p>
            <a:pPr algn="ctr"/>
            <a:r>
              <a:rPr lang="en-GB" dirty="0"/>
              <a:t>Does size matter?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93A8C-F71B-40D0-899D-E641157171C0}"/>
              </a:ext>
            </a:extLst>
          </p:cNvPr>
          <p:cNvSpPr txBox="1"/>
          <p:nvPr/>
        </p:nvSpPr>
        <p:spPr>
          <a:xfrm>
            <a:off x="107504" y="2492896"/>
            <a:ext cx="1546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B050"/>
                </a:solidFill>
              </a:rPr>
              <a:t>Malawi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B050"/>
                </a:solidFill>
              </a:rPr>
              <a:t>6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EU/MS partner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(out of 24 donors)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EU/MS = </a:t>
            </a:r>
            <a:r>
              <a:rPr lang="en-GB" sz="1400" dirty="0">
                <a:solidFill>
                  <a:srgbClr val="00B050"/>
                </a:solidFill>
              </a:rPr>
              <a:t>24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% of total ODA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00B05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EU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combined = EUR 261 million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71" y="1953228"/>
            <a:ext cx="6672617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ECF-C9CF-4848-8FF0-B680E2FA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84083"/>
            <a:ext cx="8229600" cy="632750"/>
          </a:xfrm>
        </p:spPr>
        <p:txBody>
          <a:bodyPr/>
          <a:lstStyle/>
          <a:p>
            <a:pPr algn="ctr"/>
            <a:r>
              <a:rPr lang="en-GB" dirty="0"/>
              <a:t>Does size matter?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93A8C-F71B-40D0-899D-E641157171C0}"/>
              </a:ext>
            </a:extLst>
          </p:cNvPr>
          <p:cNvSpPr txBox="1"/>
          <p:nvPr/>
        </p:nvSpPr>
        <p:spPr>
          <a:xfrm>
            <a:off x="2195736" y="2129386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8000"/>
                </a:solidFill>
              </a:rPr>
              <a:t>Malawi EU combined 26 % of revenue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494" y="2680494"/>
            <a:ext cx="6872606" cy="3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eaLnBrk="1" hangingPunct="1"/>
            <a:r>
              <a:rPr lang="en-GB" altLang="fr-BE" sz="2800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44913"/>
          </a:xfrm>
        </p:spPr>
        <p:txBody>
          <a:bodyPr/>
          <a:lstStyle/>
          <a:p>
            <a:pPr marL="627063" lvl="1" indent="-352425">
              <a:spcBef>
                <a:spcPts val="1800"/>
              </a:spcBef>
              <a:spcAft>
                <a:spcPts val="1500"/>
              </a:spcAft>
            </a:pPr>
            <a:r>
              <a:rPr lang="en-GB" sz="2400" b="0" dirty="0"/>
              <a:t>There is a high-level policy commitment to Working Better Together</a:t>
            </a:r>
          </a:p>
          <a:p>
            <a:pPr marL="627063" lvl="1" indent="-352425">
              <a:spcBef>
                <a:spcPts val="1800"/>
              </a:spcBef>
              <a:spcAft>
                <a:spcPts val="1500"/>
              </a:spcAft>
            </a:pPr>
            <a:r>
              <a:rPr lang="en-GB" sz="2400" b="0" dirty="0"/>
              <a:t>JP is the ‘preferred approach’ to EU programming: working towards the 2030 Agenda and the SDGs</a:t>
            </a:r>
          </a:p>
          <a:p>
            <a:pPr marL="627063" lvl="1" indent="-352425">
              <a:spcAft>
                <a:spcPts val="1500"/>
              </a:spcAft>
            </a:pPr>
            <a:r>
              <a:rPr lang="en-GB" sz="2400" b="0" dirty="0"/>
              <a:t>Money matters, but partnerships matter too. </a:t>
            </a:r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eaLnBrk="1" hangingPunct="1"/>
            <a:r>
              <a:rPr lang="en-GB" altLang="fr-BE" sz="2800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5597"/>
            <a:ext cx="8229600" cy="4033763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b="0" dirty="0"/>
              <a:t>Based on your own experience and what you have learned this morning, reflect on the challenges and opportunities of a joint approach:</a:t>
            </a:r>
          </a:p>
          <a:p>
            <a:pPr marL="627063" lvl="1" indent="-352425">
              <a:spcBef>
                <a:spcPts val="0"/>
              </a:spcBef>
              <a:spcAft>
                <a:spcPts val="800"/>
              </a:spcAft>
            </a:pPr>
            <a:r>
              <a:rPr lang="en-GB" b="0" dirty="0"/>
              <a:t>What is the </a:t>
            </a:r>
            <a:r>
              <a:rPr lang="en-GB" b="0" u="sng" dirty="0"/>
              <a:t>concrete</a:t>
            </a:r>
            <a:r>
              <a:rPr lang="en-GB" b="0" dirty="0"/>
              <a:t> added-value of a joined-up approach?</a:t>
            </a:r>
          </a:p>
          <a:p>
            <a:pPr marL="627063" lvl="1" indent="-352425">
              <a:spcBef>
                <a:spcPts val="0"/>
              </a:spcBef>
              <a:spcAft>
                <a:spcPts val="800"/>
              </a:spcAft>
            </a:pPr>
            <a:r>
              <a:rPr lang="en-GB" b="0" dirty="0"/>
              <a:t>What have been the main stumbling blocks to working better together?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b="0" dirty="0"/>
              <a:t>Work at your tables to discuss and share your experiences of a joint approach or JP. If you have major questions arising from your discussion please write them down and we will attempt to answer them as we go through the day.</a:t>
            </a:r>
          </a:p>
          <a:p>
            <a:pPr marL="274638" lvl="1" indent="0">
              <a:spcBef>
                <a:spcPts val="0"/>
              </a:spcBef>
              <a:buNone/>
            </a:pPr>
            <a:endParaRPr lang="en-GB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EE239-2C09-4A26-9E14-EF64A64F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095" y="980728"/>
            <a:ext cx="2355905" cy="16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/>
              <a:t>What is Joint Programming?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205037"/>
            <a:ext cx="8748464" cy="3887787"/>
          </a:xfrm>
        </p:spPr>
        <p:txBody>
          <a:bodyPr/>
          <a:lstStyle/>
          <a:p>
            <a:pPr marL="627063" lvl="1" indent="-35242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altLang="en-BE" sz="2400" b="0" dirty="0"/>
              <a:t>A commitment to “working better together”</a:t>
            </a:r>
          </a:p>
          <a:p>
            <a:pPr marL="627063" lvl="1" indent="-352425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altLang="en-BE" sz="2400" b="0" dirty="0"/>
              <a:t>Combines development &amp; external action</a:t>
            </a:r>
          </a:p>
          <a:p>
            <a:pPr marL="1027113" lvl="2" indent="-352425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BE" sz="2000" b="0" dirty="0"/>
              <a:t>“</a:t>
            </a:r>
            <a:r>
              <a:rPr lang="en-US" sz="2000" b="0" dirty="0"/>
              <a:t>adaptable and responsive to changing needs, crises and priorities</a:t>
            </a:r>
            <a:r>
              <a:rPr lang="en-GB" altLang="en-BE" sz="2000" b="0" dirty="0"/>
              <a:t>”</a:t>
            </a:r>
          </a:p>
          <a:p>
            <a:pPr marL="1027113" lvl="2" indent="-352425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0" dirty="0"/>
              <a:t>“voluntary, flexible, inclusive, and tailored to the country context</a:t>
            </a:r>
            <a:r>
              <a:rPr lang="en-GB" altLang="en-BE" sz="2000" b="0" dirty="0"/>
              <a:t>” </a:t>
            </a:r>
          </a:p>
          <a:p>
            <a:pPr marL="627063" lvl="1" indent="-352425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BE" sz="2400" b="0" dirty="0"/>
              <a:t>Beyond programming: implementation &amp; results</a:t>
            </a:r>
          </a:p>
          <a:p>
            <a:pPr marL="0" indent="0" algn="r">
              <a:buClr>
                <a:srgbClr val="2D5EC1"/>
              </a:buClr>
              <a:buSzPct val="74000"/>
              <a:buNone/>
              <a:defRPr/>
            </a:pPr>
            <a:r>
              <a:rPr lang="en-GB" altLang="en-BE" sz="1800" i="0" dirty="0"/>
              <a:t>The Global Strategy on the EU’s Foreign and Security Policy (2016)</a:t>
            </a:r>
          </a:p>
          <a:p>
            <a:pPr marL="0" indent="0" algn="r">
              <a:buClr>
                <a:srgbClr val="2D5EC1"/>
              </a:buClr>
              <a:buSzPct val="74000"/>
              <a:buNone/>
              <a:defRPr/>
            </a:pPr>
            <a:r>
              <a:rPr lang="en-GB" altLang="en-BE" sz="1800" i="0" dirty="0"/>
              <a:t>New European Consensus on Development (May 2017)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40A611B-11FF-4ADE-97C9-EDAF251F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1628"/>
            <a:ext cx="8229600" cy="792262"/>
          </a:xfrm>
        </p:spPr>
        <p:txBody>
          <a:bodyPr/>
          <a:lstStyle/>
          <a:p>
            <a:pPr eaLnBrk="1" hangingPunct="1"/>
            <a:r>
              <a:rPr lang="en-GB" altLang="en-US" dirty="0"/>
              <a:t>Why Joint Programming?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43CB1D9D-C556-48D2-A41B-E3A11B491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7" b="19255"/>
          <a:stretch>
            <a:fillRect/>
          </a:stretch>
        </p:blipFill>
        <p:spPr>
          <a:xfrm>
            <a:off x="365613" y="2998355"/>
            <a:ext cx="5165818" cy="3487787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3AB8462-FF68-4FF8-BCD3-06976F52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33" y="2514861"/>
            <a:ext cx="2672457" cy="3890307"/>
          </a:xfrm>
          <a:prstGeom prst="rect">
            <a:avLst/>
          </a:prstGeom>
          <a:noFill/>
          <a:ln w="92075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9C001-ECA8-40D8-9D68-CF9DA5DA9464}"/>
              </a:ext>
            </a:extLst>
          </p:cNvPr>
          <p:cNvSpPr txBox="1"/>
          <p:nvPr/>
        </p:nvSpPr>
        <p:spPr>
          <a:xfrm>
            <a:off x="457200" y="2084865"/>
            <a:ext cx="490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A problem shared is a problem halved…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ED4B9-36D7-42B5-992E-B6BDC55D38ED}"/>
              </a:ext>
            </a:extLst>
          </p:cNvPr>
          <p:cNvSpPr txBox="1"/>
          <p:nvPr/>
        </p:nvSpPr>
        <p:spPr>
          <a:xfrm>
            <a:off x="5531430" y="2084864"/>
            <a:ext cx="3054862" cy="34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Reaching new heights…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5EDEF-5516-449E-9B79-0CE3237E470B}"/>
              </a:ext>
            </a:extLst>
          </p:cNvPr>
          <p:cNvSpPr txBox="1"/>
          <p:nvPr/>
        </p:nvSpPr>
        <p:spPr>
          <a:xfrm>
            <a:off x="557707" y="2433888"/>
            <a:ext cx="4906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Working with European and national partners we can tackle shared problems more effectively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C69D917-E652-46FE-9D32-4E7EA31E5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27138"/>
            <a:ext cx="8964488" cy="1049337"/>
          </a:xfrm>
        </p:spPr>
        <p:txBody>
          <a:bodyPr/>
          <a:lstStyle/>
          <a:p>
            <a:pPr eaLnBrk="1" hangingPunct="1"/>
            <a:r>
              <a:rPr lang="en-GB" altLang="en-US" dirty="0"/>
              <a:t>ODA: Visibility     Influence    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761FE-EEC2-4827-AFA2-58F8F4691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6" t="34600" r="62600" b="16400"/>
          <a:stretch/>
        </p:blipFill>
        <p:spPr>
          <a:xfrm>
            <a:off x="-11238" y="2174248"/>
            <a:ext cx="4412584" cy="3696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D03AB-E8D9-4691-A08F-72231DFCF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5" t="34600" r="62600" b="19200"/>
          <a:stretch/>
        </p:blipFill>
        <p:spPr>
          <a:xfrm>
            <a:off x="4788024" y="2372260"/>
            <a:ext cx="3600400" cy="3494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22068-DC42-4906-A824-2B21AE7CCF95}"/>
              </a:ext>
            </a:extLst>
          </p:cNvPr>
          <p:cNvSpPr txBox="1"/>
          <p:nvPr/>
        </p:nvSpPr>
        <p:spPr>
          <a:xfrm>
            <a:off x="310208" y="5733256"/>
            <a:ext cx="878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EU disbursed total ODA of USD 18.8 billion in 2017 (10% of total)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20 other EU MS contributed a further combined USD 60+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Combined EU/MS ODA represents 40% of the global total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F18CF-EA25-4092-AB7E-C8AA0EB0CE91}"/>
              </a:ext>
            </a:extLst>
          </p:cNvPr>
          <p:cNvSpPr txBox="1"/>
          <p:nvPr/>
        </p:nvSpPr>
        <p:spPr>
          <a:xfrm>
            <a:off x="3851920" y="2780928"/>
            <a:ext cx="14401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Total ODA</a:t>
            </a:r>
          </a:p>
          <a:p>
            <a:pPr algn="ctr"/>
            <a:r>
              <a:rPr lang="en-GB" sz="1600" dirty="0"/>
              <a:t>$200 bn</a:t>
            </a:r>
          </a:p>
          <a:p>
            <a:pPr algn="ctr"/>
            <a:r>
              <a:rPr lang="en-GB" sz="1600" dirty="0"/>
              <a:t>(2017)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41E193-87BA-4D09-8550-0F08EDD12237}"/>
              </a:ext>
            </a:extLst>
          </p:cNvPr>
          <p:cNvCxnSpPr>
            <a:cxnSpLocks/>
          </p:cNvCxnSpPr>
          <p:nvPr/>
        </p:nvCxnSpPr>
        <p:spPr bwMode="auto">
          <a:xfrm>
            <a:off x="3635896" y="1772816"/>
            <a:ext cx="504056" cy="0"/>
          </a:xfrm>
          <a:prstGeom prst="straightConnector1">
            <a:avLst/>
          </a:prstGeom>
          <a:ln w="41275" cap="flat" cmpd="sng" algn="ctr">
            <a:solidFill>
              <a:srgbClr val="0F549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9DC4DE-EB93-4542-8EAB-389A19C8A108}"/>
              </a:ext>
            </a:extLst>
          </p:cNvPr>
          <p:cNvCxnSpPr>
            <a:cxnSpLocks/>
          </p:cNvCxnSpPr>
          <p:nvPr/>
        </p:nvCxnSpPr>
        <p:spPr bwMode="auto">
          <a:xfrm>
            <a:off x="3563888" y="1844825"/>
            <a:ext cx="1202432" cy="914399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D7F639-299E-4BCC-8AD1-E685C58CA4A2}"/>
              </a:ext>
            </a:extLst>
          </p:cNvPr>
          <p:cNvCxnSpPr>
            <a:cxnSpLocks/>
          </p:cNvCxnSpPr>
          <p:nvPr/>
        </p:nvCxnSpPr>
        <p:spPr bwMode="auto">
          <a:xfrm>
            <a:off x="6300192" y="1772816"/>
            <a:ext cx="504056" cy="0"/>
          </a:xfrm>
          <a:prstGeom prst="straightConnector1">
            <a:avLst/>
          </a:prstGeom>
          <a:ln w="41275" cap="flat" cmpd="sng" algn="ctr">
            <a:solidFill>
              <a:srgbClr val="0F549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2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E8DE17A-1DC8-4F8D-B2E5-493FA638D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748464" cy="936625"/>
          </a:xfrm>
        </p:spPr>
        <p:txBody>
          <a:bodyPr/>
          <a:lstStyle/>
          <a:p>
            <a:pPr eaLnBrk="1" hangingPunct="1"/>
            <a:r>
              <a:rPr lang="en-GB" altLang="en-US" dirty="0"/>
              <a:t>Where are the policy commitments?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9C083A0-2A88-4726-AE2D-0B997250F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1" y="2349500"/>
            <a:ext cx="8568630" cy="4175125"/>
          </a:xfrm>
        </p:spPr>
        <p:txBody>
          <a:bodyPr/>
          <a:lstStyle/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sz="2200" b="0" dirty="0"/>
              <a:t>New European Consensus on Development - Our world, our dignity, our future (2017)</a:t>
            </a:r>
          </a:p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sz="2200" b="0" dirty="0"/>
              <a:t>A Global Strategy for the European Union’s Foreign and Security Policy (2016)</a:t>
            </a:r>
          </a:p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200" b="0" i="0" dirty="0"/>
              <a:t>Council Conclusions on Stepping-up Joint Programming (2016)</a:t>
            </a:r>
          </a:p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200" b="0" dirty="0"/>
              <a:t>Busan Global Partnership on Development Effectiveness (2011) (Ownership; A focus on Results; Partnerships for Development; Transparency and shared responsibility).</a:t>
            </a:r>
          </a:p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200" b="0" dirty="0"/>
              <a:t>Paris Declaration on aid effectiveness (2005)</a:t>
            </a:r>
          </a:p>
          <a:p>
            <a:pPr marL="342900" lvl="1" indent="-342900"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endParaRPr lang="en-GB" altLang="en-US" sz="2200" b="0" i="0" dirty="0"/>
          </a:p>
        </p:txBody>
      </p:sp>
    </p:spTree>
    <p:extLst>
      <p:ext uri="{BB962C8B-B14F-4D97-AF65-F5344CB8AC3E}">
        <p14:creationId xmlns:p14="http://schemas.microsoft.com/office/powerpoint/2010/main" val="22554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B8C8-0D10-4DB4-8670-5386487B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34" y="1484784"/>
            <a:ext cx="9003365" cy="51125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1200" i="0" dirty="0"/>
          </a:p>
          <a:p>
            <a:pPr marL="0" indent="0" algn="just">
              <a:buNone/>
            </a:pPr>
            <a:r>
              <a:rPr lang="fr-BE" b="1" i="0" dirty="0">
                <a:cs typeface="Times New Roman" panose="02020603050405020304" pitchFamily="18" charset="0"/>
              </a:rPr>
              <a:t>EU Global </a:t>
            </a:r>
            <a:r>
              <a:rPr lang="fr-BE" b="1" i="0" dirty="0" err="1">
                <a:cs typeface="Times New Roman" panose="02020603050405020304" pitchFamily="18" charset="0"/>
              </a:rPr>
              <a:t>Strategy</a:t>
            </a:r>
            <a:r>
              <a:rPr lang="fr-BE" b="1" i="0" dirty="0">
                <a:cs typeface="Times New Roman" panose="02020603050405020304" pitchFamily="18" charset="0"/>
              </a:rPr>
              <a:t> </a:t>
            </a:r>
            <a:r>
              <a:rPr lang="fr-BE" b="1" i="0" dirty="0" err="1">
                <a:cs typeface="Times New Roman" panose="02020603050405020304" pitchFamily="18" charset="0"/>
              </a:rPr>
              <a:t>implementation</a:t>
            </a:r>
            <a:r>
              <a:rPr lang="fr-BE" i="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fr-BE" sz="1800" i="0" dirty="0">
                <a:cs typeface="Times New Roman" panose="02020603050405020304" pitchFamily="18" charset="0"/>
              </a:rPr>
              <a:t>	</a:t>
            </a:r>
            <a:r>
              <a:rPr lang="fr-BE" sz="1800" i="0" dirty="0" err="1">
                <a:cs typeface="Times New Roman" panose="02020603050405020304" pitchFamily="18" charset="0"/>
              </a:rPr>
              <a:t>Moving</a:t>
            </a:r>
            <a:r>
              <a:rPr lang="fr-BE" sz="1800" i="0" dirty="0">
                <a:cs typeface="Times New Roman" panose="02020603050405020304" pitchFamily="18" charset="0"/>
              </a:rPr>
              <a:t> </a:t>
            </a:r>
            <a:r>
              <a:rPr lang="fr-BE" sz="1800" i="0" dirty="0" err="1">
                <a:cs typeface="Times New Roman" panose="02020603050405020304" pitchFamily="18" charset="0"/>
              </a:rPr>
              <a:t>towards</a:t>
            </a:r>
            <a:r>
              <a:rPr lang="fr-BE" sz="1800" i="0" dirty="0">
                <a:cs typeface="Times New Roman" panose="02020603050405020304" pitchFamily="18" charset="0"/>
              </a:rPr>
              <a:t> a </a:t>
            </a:r>
            <a:r>
              <a:rPr lang="fr-BE" sz="1800" i="0" dirty="0" err="1">
                <a:cs typeface="Times New Roman" panose="02020603050405020304" pitchFamily="18" charset="0"/>
              </a:rPr>
              <a:t>joined</a:t>
            </a:r>
            <a:r>
              <a:rPr lang="fr-BE" sz="1800" i="0" dirty="0">
                <a:cs typeface="Times New Roman" panose="02020603050405020304" pitchFamily="18" charset="0"/>
              </a:rPr>
              <a:t>-up </a:t>
            </a:r>
            <a:r>
              <a:rPr lang="fr-BE" sz="1800" i="0" dirty="0" err="1">
                <a:cs typeface="Times New Roman" panose="02020603050405020304" pitchFamily="18" charset="0"/>
              </a:rPr>
              <a:t>external</a:t>
            </a:r>
            <a:r>
              <a:rPr lang="fr-BE" sz="1800" i="0" dirty="0">
                <a:cs typeface="Times New Roman" panose="02020603050405020304" pitchFamily="18" charset="0"/>
              </a:rPr>
              <a:t> action / </a:t>
            </a:r>
            <a:r>
              <a:rPr lang="fr-BE" sz="1800" i="0" dirty="0" err="1">
                <a:cs typeface="Times New Roman" panose="02020603050405020304" pitchFamily="18" charset="0"/>
              </a:rPr>
              <a:t>Joined</a:t>
            </a:r>
            <a:r>
              <a:rPr lang="fr-BE" sz="1800" i="0" dirty="0">
                <a:cs typeface="Times New Roman" panose="02020603050405020304" pitchFamily="18" charset="0"/>
              </a:rPr>
              <a:t>-up Union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BE" sz="1800" i="0" dirty="0">
                <a:cs typeface="Times New Roman" panose="02020603050405020304" pitchFamily="18" charset="0"/>
              </a:rPr>
              <a:t> </a:t>
            </a:r>
            <a:r>
              <a:rPr lang="en-GB" altLang="en-US" sz="1800" i="0" dirty="0">
                <a:cs typeface="Times New Roman" panose="02020603050405020304" pitchFamily="18" charset="0"/>
              </a:rPr>
              <a:t>“</a:t>
            </a:r>
            <a:r>
              <a:rPr lang="en-GB" altLang="en-US" sz="1800" b="1" i="0" dirty="0">
                <a:cs typeface="Times New Roman" panose="02020603050405020304" pitchFamily="18" charset="0"/>
              </a:rPr>
              <a:t>Joint programming </a:t>
            </a:r>
            <a:r>
              <a:rPr lang="en-GB" altLang="en-US" sz="1800" i="0" dirty="0">
                <a:cs typeface="Times New Roman" panose="02020603050405020304" pitchFamily="18" charset="0"/>
              </a:rPr>
              <a:t>in development must be further enhanced. New fields of our joined-up external action include energy diplomacy, cultural diplomacy and economic diplomacy. A more prosperous </a:t>
            </a:r>
            <a:r>
              <a:rPr lang="en-GB" altLang="en-US" sz="1800" b="1" i="0" dirty="0">
                <a:cs typeface="Times New Roman" panose="02020603050405020304" pitchFamily="18" charset="0"/>
              </a:rPr>
              <a:t>Union calls for greater coordination </a:t>
            </a:r>
            <a:r>
              <a:rPr lang="en-GB" altLang="en-US" sz="1800" i="0" dirty="0">
                <a:cs typeface="Times New Roman" panose="02020603050405020304" pitchFamily="18" charset="0"/>
              </a:rPr>
              <a:t>between the EU and Member States, the EIB and the private sector. We must become </a:t>
            </a:r>
            <a:r>
              <a:rPr lang="en-GB" altLang="en-US" sz="1800" b="1" i="0" dirty="0">
                <a:cs typeface="Times New Roman" panose="02020603050405020304" pitchFamily="18" charset="0"/>
              </a:rPr>
              <a:t>more joined-up</a:t>
            </a:r>
            <a:r>
              <a:rPr lang="en-GB" altLang="en-US" sz="1800" i="0" dirty="0">
                <a:cs typeface="Times New Roman" panose="02020603050405020304" pitchFamily="18" charset="0"/>
              </a:rPr>
              <a:t> across internal and external policies.”</a:t>
            </a:r>
          </a:p>
          <a:p>
            <a:endParaRPr lang="en-GB" sz="1800" b="1" i="0" dirty="0"/>
          </a:p>
          <a:p>
            <a:pPr marL="0" indent="0">
              <a:buNone/>
            </a:pPr>
            <a:r>
              <a:rPr lang="en-GB" sz="1800" b="1" i="0" dirty="0"/>
              <a:t>Joint Communication: A Strategic Approach to Resilience in the EU's external action: </a:t>
            </a:r>
          </a:p>
          <a:p>
            <a:pPr marL="0" indent="0">
              <a:buNone/>
            </a:pPr>
            <a:r>
              <a:rPr lang="en-GB" sz="1800" b="1" i="0" dirty="0"/>
              <a:t>"</a:t>
            </a:r>
            <a:r>
              <a:rPr lang="en-GB" sz="1800" i="0" dirty="0"/>
              <a:t>[…] the resilient approach should be taken into account in </a:t>
            </a:r>
            <a:r>
              <a:rPr lang="en-GB" sz="1800" b="1" i="0" dirty="0"/>
              <a:t>joint programming </a:t>
            </a:r>
            <a:r>
              <a:rPr lang="en-GB" sz="1800" i="0" dirty="0"/>
              <a:t>processes with MS, which will be further encouraged"</a:t>
            </a:r>
            <a:endParaRPr lang="fr-BE" sz="1800" b="1" i="0" dirty="0"/>
          </a:p>
        </p:txBody>
      </p:sp>
    </p:spTree>
    <p:extLst>
      <p:ext uri="{BB962C8B-B14F-4D97-AF65-F5344CB8AC3E}">
        <p14:creationId xmlns:p14="http://schemas.microsoft.com/office/powerpoint/2010/main" val="259159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B8C8-0D10-4DB4-8670-5386487B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9685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0" dirty="0"/>
              <a:t>European Consensus on Development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265113" indent="0" algn="just">
              <a:spcBef>
                <a:spcPts val="0"/>
              </a:spcBef>
              <a:buNone/>
            </a:pPr>
            <a:r>
              <a:rPr lang="en-US" sz="2000" i="0" dirty="0"/>
              <a:t>The “European Consensus on Development frames the implementation of the 2030 Agenda in partnership with all developing countries … The EU and its Member States … will implement the 2030 Agenda across all internal and external policies in a comprehensive and strategic approach … Within this overarching framework, a coherent and coordinated approach to EU external action will be important for the successful implementation of the 2030 Agenda globally.”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3A444-6D77-4E92-AFBE-5F4E60B5E157}"/>
              </a:ext>
            </a:extLst>
          </p:cNvPr>
          <p:cNvSpPr txBox="1"/>
          <p:nvPr/>
        </p:nvSpPr>
        <p:spPr>
          <a:xfrm>
            <a:off x="775768" y="5949280"/>
            <a:ext cx="7993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New European Consensus on Development: Our World, Our Dignity, Our Future, (May 2017), pp 3-5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0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1268413"/>
            <a:ext cx="8628062" cy="936625"/>
          </a:xfrm>
        </p:spPr>
        <p:txBody>
          <a:bodyPr/>
          <a:lstStyle/>
          <a:p>
            <a:pPr marL="0" eaLnBrk="1" hangingPunct="1"/>
            <a:r>
              <a:rPr lang="en-GB" altLang="fr-BE" sz="2800"/>
              <a:t>EC proposal for the NDICI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242E25-DF7C-47A2-BDD7-4A0CFBC583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2348880"/>
          <a:ext cx="8628062" cy="420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923004003"/>
                    </a:ext>
                  </a:extLst>
                </a:gridCol>
                <a:gridCol w="6755854">
                  <a:extLst>
                    <a:ext uri="{9D8B030D-6E8A-4147-A177-3AD203B41FA5}">
                      <a16:colId xmlns:a16="http://schemas.microsoft.com/office/drawing/2014/main" val="134812646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en-GB" altLang="en-BE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 10</a:t>
                      </a:r>
                    </a:p>
                    <a:p>
                      <a:r>
                        <a:rPr kumimoji="0" lang="en-IE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(general programming)</a:t>
                      </a:r>
                      <a:endParaRPr lang="en-BE" sz="1700" b="0" dirty="0"/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BE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Joint programming shall be the </a:t>
                      </a:r>
                      <a:r>
                        <a:rPr kumimoji="0" lang="en-GB" altLang="en-BE" sz="1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preferred approach </a:t>
                      </a:r>
                      <a:r>
                        <a:rPr kumimoji="0" lang="en-GB" altLang="en-BE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country programming</a:t>
                      </a:r>
                      <a:endParaRPr lang="en-BE" sz="1700" dirty="0"/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457038"/>
                  </a:ext>
                </a:extLst>
              </a:tr>
              <a:tr h="2304256">
                <a:tc>
                  <a:txBody>
                    <a:bodyPr/>
                    <a:lstStyle/>
                    <a:p>
                      <a:r>
                        <a:rPr kumimoji="0" lang="en-GB" altLang="en-BE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 12</a:t>
                      </a:r>
                    </a:p>
                    <a:p>
                      <a:r>
                        <a:rPr lang="en-IE" sz="1700" b="0" dirty="0">
                          <a:solidFill>
                            <a:srgbClr val="0F5494"/>
                          </a:solidFill>
                        </a:rPr>
                        <a:t>(geographic programming)</a:t>
                      </a:r>
                      <a:endParaRPr lang="en-BE" sz="1700" b="0" dirty="0">
                        <a:solidFill>
                          <a:srgbClr val="0F5494"/>
                        </a:solidFill>
                      </a:endParaRPr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spcBef>
                          <a:spcPts val="0"/>
                        </a:spcBef>
                        <a:buNone/>
                      </a:pPr>
                      <a:r>
                        <a:rPr kumimoji="0" lang="en-GB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12.3: Multi-annual Indicative Programmes shall be built on:</a:t>
                      </a:r>
                    </a:p>
                    <a:p>
                      <a:pPr marL="444500" indent="-444500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kumimoji="0" lang="en-GB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national or regional strategy in the form of a development plan […] accepted by the Commission […]</a:t>
                      </a:r>
                    </a:p>
                    <a:p>
                      <a:pPr marL="444500" indent="-444500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kumimoji="0" lang="en-GB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framework document laying down the Union policy towards the concerned partner or partners, including a joint document between the Union and MS</a:t>
                      </a:r>
                    </a:p>
                    <a:p>
                      <a:pPr marL="444500" indent="-444500" algn="l" defTabSz="914400" rtl="0" eaLnBrk="1" latinLnBrk="0" hangingPunct="1">
                        <a:buFont typeface="+mj-lt"/>
                        <a:buAutoNum type="alphaLcParenR"/>
                      </a:pPr>
                      <a:r>
                        <a:rPr kumimoji="0" lang="en-GB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joint document between the Union and the concerned partner […] setting out common priorities</a:t>
                      </a:r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619643"/>
                  </a:ext>
                </a:extLst>
              </a:tr>
              <a:tr h="964021">
                <a:tc>
                  <a:txBody>
                    <a:bodyPr/>
                    <a:lstStyle/>
                    <a:p>
                      <a:r>
                        <a:rPr kumimoji="0" lang="en-GB" altLang="en-BE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 12</a:t>
                      </a:r>
                      <a:endParaRPr lang="en-BE" sz="1700" b="1" dirty="0"/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BE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[…] where possible, Joint Programming document shall replace the Union’s and member states programming documents</a:t>
                      </a:r>
                      <a:endParaRPr lang="en-BE" sz="1700" dirty="0"/>
                    </a:p>
                  </a:txBody>
                  <a:tcPr marL="91444" marR="91444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65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4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62" y="1052736"/>
            <a:ext cx="8726726" cy="1296665"/>
          </a:xfrm>
        </p:spPr>
        <p:txBody>
          <a:bodyPr/>
          <a:lstStyle/>
          <a:p>
            <a:pPr algn="just" eaLnBrk="1" hangingPunct="1"/>
            <a:r>
              <a:rPr lang="en-GB" altLang="en-US" sz="2500" dirty="0"/>
              <a:t>Value of Working Better Together, at country level (survey + other practitioners):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2334" y="2171484"/>
            <a:ext cx="7920880" cy="44978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BE" sz="2300" b="1" i="0" dirty="0"/>
              <a:t>Information - and data sharing </a:t>
            </a:r>
          </a:p>
          <a:p>
            <a:pPr marL="0" indent="0">
              <a:buNone/>
              <a:defRPr/>
            </a:pPr>
            <a:endParaRPr lang="en-GB" altLang="en-BE" sz="800" b="1" i="0" dirty="0"/>
          </a:p>
          <a:p>
            <a:pPr marL="0" indent="0">
              <a:buNone/>
              <a:defRPr/>
            </a:pPr>
            <a:r>
              <a:rPr lang="en-GB" altLang="en-BE" sz="2300" b="1" i="0" dirty="0"/>
              <a:t>More visibility and impact </a:t>
            </a:r>
            <a:r>
              <a:rPr lang="en-GB" altLang="en-BE" sz="2300" i="0" dirty="0"/>
              <a:t>- a single «EU branding» for high quality (and quantity) support</a:t>
            </a:r>
          </a:p>
          <a:p>
            <a:pPr marL="0" indent="0">
              <a:buNone/>
              <a:defRPr/>
            </a:pPr>
            <a:endParaRPr lang="en-GB" altLang="en-BE" sz="800" i="0" dirty="0"/>
          </a:p>
          <a:p>
            <a:pPr marL="0" indent="0">
              <a:buNone/>
              <a:defRPr/>
            </a:pPr>
            <a:r>
              <a:rPr lang="en-GB" altLang="en-BE" sz="2300" b="1" i="0" dirty="0"/>
              <a:t>Speaking with one voice: </a:t>
            </a:r>
            <a:r>
              <a:rPr lang="en-GB" altLang="en-BE" sz="2300" i="0" dirty="0"/>
              <a:t>Policy and political dialogue</a:t>
            </a:r>
          </a:p>
          <a:p>
            <a:pPr marL="0" indent="0">
              <a:buNone/>
              <a:defRPr/>
            </a:pPr>
            <a:endParaRPr lang="en-GB" altLang="en-BE" sz="800" b="1" i="0" dirty="0"/>
          </a:p>
          <a:p>
            <a:pPr marL="0" indent="0">
              <a:buNone/>
              <a:defRPr/>
            </a:pPr>
            <a:r>
              <a:rPr lang="en-GB" altLang="en-BE" sz="2300" b="1" i="0" dirty="0"/>
              <a:t>Less fragmentation and reduced transaction costs </a:t>
            </a:r>
            <a:r>
              <a:rPr lang="en-GB" altLang="en-BE" sz="2300" i="0" dirty="0"/>
              <a:t>(in the long-run!) – Division of Labour. </a:t>
            </a:r>
          </a:p>
          <a:p>
            <a:pPr marL="0" indent="0">
              <a:buNone/>
              <a:defRPr/>
            </a:pPr>
            <a:endParaRPr lang="en-GB" altLang="en-BE" sz="800" i="0" dirty="0"/>
          </a:p>
          <a:p>
            <a:pPr marL="0" indent="0">
              <a:buNone/>
              <a:defRPr/>
            </a:pPr>
            <a:r>
              <a:rPr lang="en-GB" altLang="en-BE" sz="2300" b="1" i="0" dirty="0"/>
              <a:t>Intensifies &amp; formalizes financial (energy, WASH) + cross-sector (nutrition) implementation (nutrition)+ non-financial JI</a:t>
            </a:r>
          </a:p>
          <a:p>
            <a:pPr marL="0" indent="0">
              <a:buFontTx/>
              <a:buNone/>
              <a:defRPr/>
            </a:pPr>
            <a:endParaRPr lang="en-GB" altLang="en-BE" i="0" dirty="0"/>
          </a:p>
        </p:txBody>
      </p:sp>
    </p:spTree>
    <p:extLst>
      <p:ext uri="{BB962C8B-B14F-4D97-AF65-F5344CB8AC3E}">
        <p14:creationId xmlns:p14="http://schemas.microsoft.com/office/powerpoint/2010/main" val="385698611"/>
      </p:ext>
    </p:extLst>
  </p:cSld>
  <p:clrMapOvr>
    <a:masterClrMapping/>
  </p:clrMapOvr>
</p:sld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802</Words>
  <Application>Microsoft Office PowerPoint</Application>
  <PresentationFormat>Presentación en pantalla (4:3)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Courier New</vt:lpstr>
      <vt:lpstr>Verdana</vt:lpstr>
      <vt:lpstr>JP template</vt:lpstr>
      <vt:lpstr>The context for Working Better Together Building on what we know   Training on Joint Programming</vt:lpstr>
      <vt:lpstr>What is Joint Programming?</vt:lpstr>
      <vt:lpstr>Why Joint Programming?</vt:lpstr>
      <vt:lpstr>ODA: Visibility     Influence     Impact</vt:lpstr>
      <vt:lpstr>Where are the policy commitments?</vt:lpstr>
      <vt:lpstr>Presentación de PowerPoint</vt:lpstr>
      <vt:lpstr>Presentación de PowerPoint</vt:lpstr>
      <vt:lpstr>EC proposal for the NDICI</vt:lpstr>
      <vt:lpstr>Value of Working Better Together, at country level (survey + other practitioners):</vt:lpstr>
      <vt:lpstr>Country perspectives (1)</vt:lpstr>
      <vt:lpstr>Does size matter?</vt:lpstr>
      <vt:lpstr>Does size matter?</vt:lpstr>
      <vt:lpstr>Does size matter?</vt:lpstr>
      <vt:lpstr>Does size matter?</vt:lpstr>
      <vt:lpstr>Main messages</vt:lpstr>
      <vt:lpstr>Group discussion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alexanderoriordan@gmail.com</dc:creator>
  <cp:lastModifiedBy>Sibylle Koenig</cp:lastModifiedBy>
  <cp:revision>257</cp:revision>
  <dcterms:created xsi:type="dcterms:W3CDTF">2011-10-28T10:25:18Z</dcterms:created>
  <dcterms:modified xsi:type="dcterms:W3CDTF">2019-04-13T12:34:55Z</dcterms:modified>
</cp:coreProperties>
</file>