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34" r:id="rId2"/>
    <p:sldId id="314" r:id="rId3"/>
    <p:sldId id="337" r:id="rId4"/>
    <p:sldId id="336" r:id="rId5"/>
    <p:sldId id="335" r:id="rId6"/>
    <p:sldId id="33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E7C9BE-4B33-45EE-8089-968E8CBD2125}" v="12" dt="2019-04-11T12:38:26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3" autoAdjust="0"/>
    <p:restoredTop sz="85349" autoAdjust="0"/>
  </p:normalViewPr>
  <p:slideViewPr>
    <p:cSldViewPr snapToGrid="0">
      <p:cViewPr varScale="1">
        <p:scale>
          <a:sx n="54" d="100"/>
          <a:sy n="54" d="100"/>
        </p:scale>
        <p:origin x="13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B8E7C9BE-4B33-45EE-8089-968E8CBD2125}"/>
    <pc:docChg chg="undo custSel addSld modSld">
      <pc:chgData name="Sibylle Koenig" userId="8e69258a572ead4b" providerId="LiveId" clId="{B8E7C9BE-4B33-45EE-8089-968E8CBD2125}" dt="2019-04-11T12:38:26.174" v="2258" actId="207"/>
      <pc:docMkLst>
        <pc:docMk/>
      </pc:docMkLst>
      <pc:sldChg chg="modSp modNotes modNotesTx">
        <pc:chgData name="Sibylle Koenig" userId="8e69258a572ead4b" providerId="LiveId" clId="{B8E7C9BE-4B33-45EE-8089-968E8CBD2125}" dt="2019-04-09T17:57:04.187" v="1191" actId="14100"/>
        <pc:sldMkLst>
          <pc:docMk/>
          <pc:sldMk cId="0" sldId="314"/>
        </pc:sldMkLst>
        <pc:spChg chg="mod">
          <ac:chgData name="Sibylle Koenig" userId="8e69258a572ead4b" providerId="LiveId" clId="{B8E7C9BE-4B33-45EE-8089-968E8CBD2125}" dt="2019-04-09T11:32:37.626" v="513" actId="20577"/>
          <ac:spMkLst>
            <pc:docMk/>
            <pc:sldMk cId="0" sldId="314"/>
            <ac:spMk id="65539" creationId="{842F91EB-A569-486C-95D2-0D8CEE91F642}"/>
          </ac:spMkLst>
        </pc:spChg>
        <pc:spChg chg="mod">
          <ac:chgData name="Sibylle Koenig" userId="8e69258a572ead4b" providerId="LiveId" clId="{B8E7C9BE-4B33-45EE-8089-968E8CBD2125}" dt="2019-04-09T11:24:17.050" v="102" actId="20577"/>
          <ac:spMkLst>
            <pc:docMk/>
            <pc:sldMk cId="0" sldId="314"/>
            <ac:spMk id="83970" creationId="{2C27FB00-4115-4E9E-9E28-5C4E57279B70}"/>
          </ac:spMkLst>
        </pc:spChg>
      </pc:sldChg>
      <pc:sldChg chg="modNotes modNotesTx">
        <pc:chgData name="Sibylle Koenig" userId="8e69258a572ead4b" providerId="LiveId" clId="{B8E7C9BE-4B33-45EE-8089-968E8CBD2125}" dt="2019-04-09T17:57:59.485" v="1198" actId="1076"/>
        <pc:sldMkLst>
          <pc:docMk/>
          <pc:sldMk cId="0" sldId="330"/>
        </pc:sldMkLst>
      </pc:sldChg>
      <pc:sldChg chg="modNotesTx">
        <pc:chgData name="Sibylle Koenig" userId="8e69258a572ead4b" providerId="LiveId" clId="{B8E7C9BE-4B33-45EE-8089-968E8CBD2125}" dt="2019-04-09T11:16:30.638" v="64" actId="113"/>
        <pc:sldMkLst>
          <pc:docMk/>
          <pc:sldMk cId="0" sldId="334"/>
        </pc:sldMkLst>
      </pc:sldChg>
      <pc:sldChg chg="modNotesTx">
        <pc:chgData name="Sibylle Koenig" userId="8e69258a572ead4b" providerId="LiveId" clId="{B8E7C9BE-4B33-45EE-8089-968E8CBD2125}" dt="2019-04-08T16:59:54.402" v="35" actId="113"/>
        <pc:sldMkLst>
          <pc:docMk/>
          <pc:sldMk cId="1751560701" sldId="335"/>
        </pc:sldMkLst>
      </pc:sldChg>
      <pc:sldChg chg="modNotesTx">
        <pc:chgData name="Sibylle Koenig" userId="8e69258a572ead4b" providerId="LiveId" clId="{B8E7C9BE-4B33-45EE-8089-968E8CBD2125}" dt="2019-04-08T16:59:35.893" v="15" actId="113"/>
        <pc:sldMkLst>
          <pc:docMk/>
          <pc:sldMk cId="1305442397" sldId="336"/>
        </pc:sldMkLst>
      </pc:sldChg>
      <pc:sldChg chg="modSp add modNotesTx">
        <pc:chgData name="Sibylle Koenig" userId="8e69258a572ead4b" providerId="LiveId" clId="{B8E7C9BE-4B33-45EE-8089-968E8CBD2125}" dt="2019-04-11T12:38:26.174" v="2258" actId="207"/>
        <pc:sldMkLst>
          <pc:docMk/>
          <pc:sldMk cId="2631288851" sldId="337"/>
        </pc:sldMkLst>
        <pc:spChg chg="mod">
          <ac:chgData name="Sibylle Koenig" userId="8e69258a572ead4b" providerId="LiveId" clId="{B8E7C9BE-4B33-45EE-8089-968E8CBD2125}" dt="2019-04-11T12:38:26.174" v="2258" actId="207"/>
          <ac:spMkLst>
            <pc:docMk/>
            <pc:sldMk cId="2631288851" sldId="337"/>
            <ac:spMk id="65539" creationId="{842F91EB-A569-486C-95D2-0D8CEE91F642}"/>
          </ac:spMkLst>
        </pc:spChg>
        <pc:spChg chg="mod">
          <ac:chgData name="Sibylle Koenig" userId="8e69258a572ead4b" providerId="LiveId" clId="{B8E7C9BE-4B33-45EE-8089-968E8CBD2125}" dt="2019-04-11T12:27:57.114" v="1250" actId="14100"/>
          <ac:spMkLst>
            <pc:docMk/>
            <pc:sldMk cId="2631288851" sldId="337"/>
            <ac:spMk id="83970" creationId="{2C27FB00-4115-4E9E-9E28-5C4E57279B7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7B13-6F5B-451D-95D2-0DEB92D642E1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B8330-DEB1-4577-9147-70CF14F3E3F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514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8EB76D-5C1F-4BF0-AF7F-019D04A7A84C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32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4A32767F-D67E-423D-9E53-9417CB3A66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66CF0A3A-F44D-43A0-94FC-C689C2410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00550"/>
            <a:ext cx="5486400" cy="4478407"/>
          </a:xfrm>
          <a:noFill/>
        </p:spPr>
        <p:txBody>
          <a:bodyPr/>
          <a:lstStyle/>
          <a:p>
            <a:endParaRPr lang="en-GB" i="0" dirty="0"/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F341553E-DF6F-4580-AB11-10E6E4F0A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1A4994C-9C6E-4375-98D1-C4ECA220F7B5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4A32767F-D67E-423D-9E53-9417CB3A66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66CF0A3A-F44D-43A0-94FC-C689C2410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00550"/>
            <a:ext cx="5486400" cy="4478407"/>
          </a:xfrm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F341553E-DF6F-4580-AB11-10E6E4F0A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1A4994C-9C6E-4375-98D1-C4ECA220F7B5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85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78CE92-2627-47E3-B3E1-92AD8A151B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194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b="1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78CE92-2627-47E3-B3E1-92AD8A151B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146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97038" y="395288"/>
            <a:ext cx="3673475" cy="2755900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232806"/>
            <a:ext cx="5486400" cy="5370788"/>
          </a:xfrm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78CE92-2627-47E3-B3E1-92AD8A151B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35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0533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2047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233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2090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6021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88744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4161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13891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2891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6774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5517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5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3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69081" algn="l" rtl="0" eaLnBrk="0" fontAlgn="base" hangingPunct="0">
        <a:spcBef>
          <a:spcPct val="0"/>
        </a:spcBef>
        <a:spcAft>
          <a:spcPct val="0"/>
        </a:spcAft>
        <a:defRPr sz="225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2pPr>
      <a:lvl3pPr marL="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3pPr>
      <a:lvl4pPr marL="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4pPr>
      <a:lvl5pPr marL="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 kern="1200">
          <a:solidFill>
            <a:srgbClr val="0F5494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95514" y="2402682"/>
            <a:ext cx="5670947" cy="2268457"/>
          </a:xfrm>
        </p:spPr>
        <p:txBody>
          <a:bodyPr/>
          <a:lstStyle/>
          <a:p>
            <a:pPr marL="0" lvl="1"/>
            <a:r>
              <a:rPr lang="en-US" altLang="en-US" sz="21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Group work: Getting ready for Joint Programming</a:t>
            </a:r>
            <a:br>
              <a:rPr lang="en-US" altLang="en-US" sz="21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1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1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GB" sz="15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Training on </a:t>
            </a:r>
            <a:r>
              <a:rPr lang="fr-BE" altLang="en-US" sz="15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Joint Programming</a:t>
            </a:r>
            <a:endParaRPr lang="en-US" altLang="en-US" sz="1500" kern="1200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2C27FB00-4115-4E9E-9E28-5C4E57279B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8972" y="1442415"/>
            <a:ext cx="7903028" cy="702469"/>
          </a:xfrm>
        </p:spPr>
        <p:txBody>
          <a:bodyPr/>
          <a:lstStyle/>
          <a:p>
            <a:pPr eaLnBrk="1" hangingPunct="1"/>
            <a:r>
              <a:rPr lang="en-GB" altLang="en-US" sz="2800" dirty="0"/>
              <a:t>A summary of JP lessons learnt</a:t>
            </a:r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842F91EB-A569-486C-95D2-0D8CEE91F6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8343" y="2144884"/>
            <a:ext cx="8447314" cy="448814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altLang="en-US" b="1" i="0" dirty="0"/>
              <a:t>1. The value in WBT is principally related to policy coherence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altLang="en-US" i="0" dirty="0"/>
              <a:t>A consensus on priorities (negotiated with partner government)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altLang="en-US" i="0" dirty="0"/>
              <a:t>A shared vision and objectives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altLang="en-US" i="0" dirty="0"/>
              <a:t>A joint strategy approach which support joint results framework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altLang="en-US" i="0" dirty="0"/>
              <a:t>Good practices in collaboration</a:t>
            </a:r>
          </a:p>
          <a:p>
            <a:pPr marL="0" indent="0">
              <a:spcBef>
                <a:spcPts val="0"/>
              </a:spcBef>
              <a:buNone/>
            </a:pPr>
            <a:endParaRPr lang="en-GB" altLang="en-US" i="0" dirty="0"/>
          </a:p>
          <a:p>
            <a:pPr marL="0" indent="0">
              <a:spcBef>
                <a:spcPts val="0"/>
              </a:spcBef>
              <a:buNone/>
            </a:pPr>
            <a:r>
              <a:rPr lang="en-GB" altLang="en-US" b="1" i="0" dirty="0"/>
              <a:t>2. Raise EU profile </a:t>
            </a:r>
            <a:r>
              <a:rPr lang="en-GB" altLang="en-US" b="1" i="0" dirty="0">
                <a:sym typeface="Wingdings" panose="05000000000000000000" pitchFamily="2" charset="2"/>
              </a:rPr>
              <a:t>in country</a:t>
            </a:r>
            <a:endParaRPr lang="en-GB" altLang="en-US" b="1" i="0" dirty="0"/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i="0" dirty="0"/>
              <a:t>Beyond programmes: towards policy and political dialogue on EU values.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i="0" dirty="0"/>
              <a:t>Beyond aid: trade and foreign policy issues (migration, democracy, human rights, fragility, climate).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altLang="en-US" i="0" dirty="0"/>
              <a:t>Leverage new partnerships (private sector, civ-soc, change agents)</a:t>
            </a:r>
          </a:p>
          <a:p>
            <a:pPr marL="0" indent="0">
              <a:spcBef>
                <a:spcPts val="0"/>
              </a:spcBef>
              <a:buNone/>
            </a:pPr>
            <a:endParaRPr lang="en-GB" altLang="en-US" i="0" dirty="0"/>
          </a:p>
          <a:p>
            <a:pPr marL="0" indent="0">
              <a:spcBef>
                <a:spcPts val="0"/>
              </a:spcBef>
              <a:buNone/>
            </a:pPr>
            <a:r>
              <a:rPr lang="en-GB" altLang="en-US" b="1" i="0" dirty="0"/>
              <a:t>3.  Flexibility = “best fit” = relevance to context </a:t>
            </a:r>
            <a:r>
              <a:rPr lang="en-GB" altLang="en-US" b="1" i="0" dirty="0">
                <a:sym typeface="Wingdings" panose="05000000000000000000" pitchFamily="2" charset="2"/>
              </a:rPr>
              <a:t></a:t>
            </a:r>
            <a:r>
              <a:rPr lang="en-GB" altLang="en-US" b="1" i="0" dirty="0"/>
              <a:t> SDG results</a:t>
            </a:r>
          </a:p>
          <a:p>
            <a:pPr>
              <a:spcBef>
                <a:spcPts val="0"/>
              </a:spcBef>
              <a:buClr>
                <a:schemeClr val="accent6"/>
              </a:buClr>
              <a:defRPr/>
            </a:pPr>
            <a:r>
              <a:rPr lang="en-GB" altLang="en-US" i="0" dirty="0"/>
              <a:t>Process is key </a:t>
            </a:r>
            <a:r>
              <a:rPr lang="en-GB" altLang="en-US" i="0" dirty="0">
                <a:sym typeface="Wingdings" panose="05000000000000000000" pitchFamily="2" charset="2"/>
              </a:rPr>
              <a:t> inclusive, build momentum, institutionalise JP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2C27FB00-4115-4E9E-9E28-5C4E57279B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8343" y="1442415"/>
            <a:ext cx="8577943" cy="702469"/>
          </a:xfrm>
        </p:spPr>
        <p:txBody>
          <a:bodyPr/>
          <a:lstStyle/>
          <a:p>
            <a:pPr eaLnBrk="1" hangingPunct="1"/>
            <a:r>
              <a:rPr lang="en-GB" altLang="en-US" sz="2800" dirty="0"/>
              <a:t>Good Practices in Collaboration (Artists)</a:t>
            </a:r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842F91EB-A569-486C-95D2-0D8CEE91F6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3657" y="2144884"/>
            <a:ext cx="8382000" cy="4284945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1. A strong transparent project lead open to new ideas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2. A shared vision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3. Everybody has a role; no duplication; encourage alternative perspectives/ creative thinking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4. Constant feedback in managing the work flow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5. Regular meetings focused on problem solving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6. Verbal communication – email for decisions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7. Focus on results that are fun</a:t>
            </a:r>
          </a:p>
          <a:p>
            <a:pPr>
              <a:spcBef>
                <a:spcPts val="0"/>
              </a:spcBef>
              <a:tabLst>
                <a:tab pos="0" algn="l"/>
              </a:tabLst>
            </a:pPr>
            <a:endParaRPr lang="en-GB" altLang="en-US" sz="2900" b="1" i="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tabLst>
                <a:tab pos="0" algn="l"/>
              </a:tabLst>
            </a:pPr>
            <a:r>
              <a:rPr lang="en-GB" altLang="en-US" sz="2900" b="1" i="0" dirty="0">
                <a:solidFill>
                  <a:srgbClr val="0070C0"/>
                </a:solidFill>
              </a:rPr>
              <a:t>8. Build a group of champions.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endParaRPr lang="en-GB" altLang="en-US" b="1" i="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b="1" i="0" dirty="0"/>
              <a:t> </a:t>
            </a:r>
            <a:endParaRPr lang="en-GB" altLang="en-US" i="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31288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1121"/>
            <a:ext cx="9144000" cy="419939"/>
          </a:xfrm>
        </p:spPr>
        <p:txBody>
          <a:bodyPr/>
          <a:lstStyle/>
          <a:p>
            <a:pPr algn="ctr" eaLnBrk="1" hangingPunct="1"/>
            <a:r>
              <a:rPr lang="en-GB" altLang="en-US" dirty="0"/>
              <a:t>Group work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2445" y="2340971"/>
            <a:ext cx="7859110" cy="1386227"/>
          </a:xfrm>
        </p:spPr>
        <p:txBody>
          <a:bodyPr/>
          <a:lstStyle/>
          <a:p>
            <a:pPr>
              <a:buClr>
                <a:srgbClr val="2D5EC1"/>
              </a:buClr>
              <a:buFont typeface="Arial" panose="020B0604020202020204" pitchFamily="34" charset="0"/>
              <a:buChar char="•"/>
              <a:defRPr/>
            </a:pPr>
            <a:r>
              <a:rPr lang="en-GB" altLang="en-BE" i="0" dirty="0"/>
              <a:t>Use the handout to organise yourselves </a:t>
            </a:r>
          </a:p>
          <a:p>
            <a:pPr>
              <a:buClr>
                <a:srgbClr val="2D5EC1"/>
              </a:buClr>
              <a:buFont typeface="Arial" panose="020B0604020202020204" pitchFamily="34" charset="0"/>
              <a:buChar char="•"/>
              <a:defRPr/>
            </a:pPr>
            <a:r>
              <a:rPr lang="en-GB" altLang="en-BE" i="0" dirty="0"/>
              <a:t>Consult the facilitator where necessary</a:t>
            </a:r>
          </a:p>
          <a:p>
            <a:pPr>
              <a:buClr>
                <a:srgbClr val="2D5EC1"/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i="0" dirty="0"/>
              <a:t>U</a:t>
            </a:r>
            <a:r>
              <a:rPr lang="en-GB" i="0" dirty="0"/>
              <a:t>se the questions to motivate discussion (no obligation)</a:t>
            </a:r>
            <a:endParaRPr lang="en-GB" altLang="en-BE" i="0" dirty="0"/>
          </a:p>
          <a:p>
            <a:pPr>
              <a:buClr>
                <a:srgbClr val="2D5EC1"/>
              </a:buClr>
              <a:buFont typeface="Arial" panose="020B0604020202020204" pitchFamily="34" charset="0"/>
              <a:buChar char="•"/>
              <a:defRPr/>
            </a:pPr>
            <a:r>
              <a:rPr lang="en-GB" altLang="en-BE" i="0" dirty="0"/>
              <a:t>Come back in one hour with a 5 minute presentation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4B7121-B23B-41E9-B04E-A2BA1A9E5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883" y="3812059"/>
            <a:ext cx="3380408" cy="21886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F98EA6-657D-453D-B2EF-4DB5FA050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577" y="3812059"/>
            <a:ext cx="2919620" cy="2064912"/>
          </a:xfrm>
          <a:prstGeom prst="rect">
            <a:avLst/>
          </a:prstGeom>
          <a:ln w="101600" cmpd="thickThin">
            <a:solidFill>
              <a:schemeClr val="tx1"/>
            </a:solidFill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455B9A-D7E0-4734-8DD9-245939FA3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2421" y="3908752"/>
            <a:ext cx="2442156" cy="1583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D5EC1"/>
              </a:buClr>
              <a:buNone/>
              <a:defRPr/>
            </a:pPr>
            <a:r>
              <a:rPr lang="en-GB" altLang="en-BE" sz="1800" dirty="0"/>
              <a:t>Remember…</a:t>
            </a:r>
          </a:p>
          <a:p>
            <a:pPr marL="0" indent="0">
              <a:buClr>
                <a:srgbClr val="2D5EC1"/>
              </a:buClr>
              <a:buNone/>
              <a:defRPr/>
            </a:pPr>
            <a:r>
              <a:rPr lang="en-GB" altLang="en-BE" sz="1800" dirty="0"/>
              <a:t>…be a mongoose. </a:t>
            </a:r>
          </a:p>
          <a:p>
            <a:pPr marL="0" indent="0">
              <a:buClr>
                <a:srgbClr val="2D5EC1"/>
              </a:buClr>
              <a:buNone/>
              <a:defRPr/>
            </a:pPr>
            <a:r>
              <a:rPr lang="en-GB" altLang="en-BE" sz="1800" dirty="0"/>
              <a:t>…or a bee. </a:t>
            </a:r>
          </a:p>
          <a:p>
            <a:pPr marL="0" indent="0">
              <a:buClr>
                <a:srgbClr val="2D5EC1"/>
              </a:buClr>
              <a:buNone/>
              <a:defRPr/>
            </a:pPr>
            <a:r>
              <a:rPr lang="en-GB" altLang="en-BE" sz="1800" dirty="0"/>
              <a:t>…or whatever.</a:t>
            </a:r>
          </a:p>
        </p:txBody>
      </p:sp>
    </p:spTree>
    <p:extLst>
      <p:ext uri="{BB962C8B-B14F-4D97-AF65-F5344CB8AC3E}">
        <p14:creationId xmlns:p14="http://schemas.microsoft.com/office/powerpoint/2010/main" val="130544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119993"/>
            <a:ext cx="9144000" cy="3113314"/>
          </a:xfrm>
        </p:spPr>
        <p:txBody>
          <a:bodyPr/>
          <a:lstStyle/>
          <a:p>
            <a:pPr algn="ctr" eaLnBrk="1" hangingPunct="1"/>
            <a:r>
              <a:rPr lang="en-GB" sz="2400" dirty="0"/>
              <a:t>Objective: focus on next steps to use JP as the ‘preferred approach’ to implementing the SDGs</a:t>
            </a:r>
            <a:br>
              <a:rPr lang="en-GB" altLang="en-US" dirty="0"/>
            </a:br>
            <a:br>
              <a:rPr lang="en-GB" altLang="en-US" dirty="0"/>
            </a:br>
            <a:r>
              <a:rPr lang="en-GB" altLang="en-US" dirty="0"/>
              <a:t>See you in 1 hour!</a:t>
            </a:r>
          </a:p>
        </p:txBody>
      </p:sp>
    </p:spTree>
    <p:extLst>
      <p:ext uri="{BB962C8B-B14F-4D97-AF65-F5344CB8AC3E}">
        <p14:creationId xmlns:p14="http://schemas.microsoft.com/office/powerpoint/2010/main" val="175156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828" y="1311605"/>
            <a:ext cx="8937172" cy="702469"/>
          </a:xfrm>
        </p:spPr>
        <p:txBody>
          <a:bodyPr/>
          <a:lstStyle/>
          <a:p>
            <a:pPr eaLnBrk="1" hangingPunct="1"/>
            <a:r>
              <a:rPr lang="en-GB" altLang="en-US" dirty="0"/>
              <a:t>Feedback to questions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388" y="2014074"/>
            <a:ext cx="7859110" cy="3869548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r>
              <a:rPr lang="en-GB" sz="1600" b="1" i="0" dirty="0"/>
              <a:t>Motivation</a:t>
            </a:r>
            <a:endParaRPr lang="en-GB" sz="1600" i="0" dirty="0"/>
          </a:p>
          <a:p>
            <a:pPr marL="342900" indent="-342900">
              <a:buClr>
                <a:schemeClr val="accent2"/>
              </a:buClr>
              <a:buFont typeface="+mj-lt"/>
              <a:buAutoNum type="arabicPeriod"/>
            </a:pPr>
            <a:r>
              <a:rPr lang="en-GB" sz="1600" i="0" dirty="0"/>
              <a:t>Why is your group considering (or rejecting) JP? What would be your JP’s principal focus or objective? What are the concrete benefits (or disadvantages) that JP is expected to bring? 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n-GB" sz="1600" b="1" i="0" dirty="0"/>
              <a:t>Partnering</a:t>
            </a:r>
            <a:endParaRPr lang="en-GB" sz="1600" i="0" dirty="0"/>
          </a:p>
          <a:p>
            <a:pPr marL="342900" indent="-342900">
              <a:buClr>
                <a:schemeClr val="accent2"/>
              </a:buClr>
              <a:buFont typeface="+mj-lt"/>
              <a:buAutoNum type="arabicPeriod" startAt="2"/>
            </a:pPr>
            <a:r>
              <a:rPr lang="en-GB" sz="1600" i="0" dirty="0"/>
              <a:t>What kind of issues and relationship dynamics are important in preparing a scoping study or joint analysis?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rabicPeriod" startAt="2"/>
            </a:pPr>
            <a:r>
              <a:rPr lang="en-GB" sz="1600" i="0" dirty="0"/>
              <a:t>What kind of support – and resistance – did you encounter? What strategies were employed to reach a final decision?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n-GB" sz="1600" b="1" i="0" dirty="0"/>
              <a:t>Tools and preparation strategy</a:t>
            </a:r>
            <a:endParaRPr lang="en-GB" sz="1600" i="0" dirty="0"/>
          </a:p>
          <a:p>
            <a:pPr marL="342900" indent="-342900">
              <a:buClr>
                <a:schemeClr val="accent2"/>
              </a:buClr>
              <a:buFont typeface="+mj-lt"/>
              <a:buAutoNum type="arabicPeriod" startAt="4"/>
            </a:pPr>
            <a:r>
              <a:rPr lang="en-GB" sz="1600" i="0" dirty="0"/>
              <a:t>What tools, approaches and partnerships can be used to move forward? Can the SDGs be used for leverage, consensus-building or finding an entry-point? 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rabicPeriod" startAt="4"/>
            </a:pPr>
            <a:r>
              <a:rPr lang="en-GB" sz="1600" i="0" dirty="0"/>
              <a:t>Which areas/issues can be used to build consensus? Is it better to begin with a common agenda (as a platform for further engagement) or to be comprehensive?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Presentación en pantalla (4:3)</PresentationFormat>
  <Paragraphs>59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JP template</vt:lpstr>
      <vt:lpstr>Group work: Getting ready for Joint Programming   Training on Joint Programming</vt:lpstr>
      <vt:lpstr>A summary of JP lessons learnt</vt:lpstr>
      <vt:lpstr>Good Practices in Collaboration (Artists)</vt:lpstr>
      <vt:lpstr>Group work</vt:lpstr>
      <vt:lpstr>Objective: focus on next steps to use JP as the ‘preferred approach’ to implementing the SDGs  See you in 1 hour!</vt:lpstr>
      <vt:lpstr>Feedback to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 Courtnadge</dc:creator>
  <cp:lastModifiedBy>Sibylle Koenig</cp:lastModifiedBy>
  <cp:revision>5</cp:revision>
  <dcterms:created xsi:type="dcterms:W3CDTF">2019-03-01T08:59:30Z</dcterms:created>
  <dcterms:modified xsi:type="dcterms:W3CDTF">2019-04-13T12:40:35Z</dcterms:modified>
</cp:coreProperties>
</file>