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8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336" r:id="rId4"/>
    <p:sldId id="317" r:id="rId5"/>
    <p:sldId id="337" r:id="rId6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xandra de Bournonville" initials="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2D5EC1"/>
    <a:srgbClr val="BDDEFF"/>
    <a:srgbClr val="3166CF"/>
    <a:srgbClr val="3E6FD2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86" autoAdjust="0"/>
    <p:restoredTop sz="87097" autoAdjust="0"/>
  </p:normalViewPr>
  <p:slideViewPr>
    <p:cSldViewPr>
      <p:cViewPr varScale="1">
        <p:scale>
          <a:sx n="55" d="100"/>
          <a:sy n="55" d="100"/>
        </p:scale>
        <p:origin x="158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7392F739-4542-492B-85E6-8BCFB107011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109C6C7C-FC43-448E-B08F-3BF3F4AB7A1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05212ABC-2445-47CE-8392-C539724E890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8B48FFE6-F610-4FC9-86EF-9DE69851ADA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597D2C6-5FF1-4A15-BA7D-6781955FCEA9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3A730B9C-1A23-47FC-8E93-ADD015819AA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E31ACBD-7F01-4B6D-8F35-000606928A5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C931FC89-72B2-4BF0-A82A-6DA70FB98FE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CC87510B-5293-4C3C-926D-F126D561614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A2AEB13C-0B54-4264-BED9-1DAABE146CA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435A5BE4-415F-4A12-AB20-4C267F0606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68EB76D-5C1F-4BF0-AF7F-019D04A7A84C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8EB76D-5C1F-4BF0-AF7F-019D04A7A84C}" type="slidenum">
              <a:rPr lang="en-GB" altLang="en-US" smtClean="0"/>
              <a:pPr>
                <a:defRPr/>
              </a:pPr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57365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D18DEE56-7D70-42C6-8D2C-B50BC58C9B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45460A68-F13C-42FB-8944-91BED19F9D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z="1200" i="0" dirty="0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D09937EE-3E66-4569-A647-E2362CAE98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fld id="{A4621080-938D-4D5A-AFA4-A532B02C2B9F}" type="slidenum">
              <a:rPr lang="en-GB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</a:t>
            </a:fld>
            <a:endParaRPr lang="en-GB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>
            <a:extLst>
              <a:ext uri="{FF2B5EF4-FFF2-40B4-BE49-F238E27FC236}">
                <a16:creationId xmlns:a16="http://schemas.microsoft.com/office/drawing/2014/main" id="{3E137E8C-4432-4A1E-B9E8-D8D7DD635B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Notes Placeholder 2">
            <a:extLst>
              <a:ext uri="{FF2B5EF4-FFF2-40B4-BE49-F238E27FC236}">
                <a16:creationId xmlns:a16="http://schemas.microsoft.com/office/drawing/2014/main" id="{52A71252-3D09-48EE-877B-398567A1FE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/>
          </a:p>
        </p:txBody>
      </p:sp>
      <p:sp>
        <p:nvSpPr>
          <p:cNvPr id="89092" name="Slide Number Placeholder 3">
            <a:extLst>
              <a:ext uri="{FF2B5EF4-FFF2-40B4-BE49-F238E27FC236}">
                <a16:creationId xmlns:a16="http://schemas.microsoft.com/office/drawing/2014/main" id="{4B9A283D-E4C4-49C3-8EB3-5734A24D3B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27075" indent="-2794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20775" indent="-223838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570038" indent="-223838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17713" indent="-223838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474913" indent="-2238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32113" indent="-2238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389313" indent="-2238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46513" indent="-2238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fld id="{125EACFD-BAD6-4425-A597-090FE48B8476}" type="slidenum">
              <a:rPr lang="en-GB" altLang="en-US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3</a:t>
            </a:fld>
            <a:endParaRPr lang="en-GB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>
            <a:extLst>
              <a:ext uri="{FF2B5EF4-FFF2-40B4-BE49-F238E27FC236}">
                <a16:creationId xmlns:a16="http://schemas.microsoft.com/office/drawing/2014/main" id="{8F007979-4147-43C2-9464-48F8804A5B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>
            <a:extLst>
              <a:ext uri="{FF2B5EF4-FFF2-40B4-BE49-F238E27FC236}">
                <a16:creationId xmlns:a16="http://schemas.microsoft.com/office/drawing/2014/main" id="{FF155661-692E-4294-BB39-791E6094C6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/>
          </a:p>
        </p:txBody>
      </p:sp>
      <p:sp>
        <p:nvSpPr>
          <p:cNvPr id="91140" name="Slide Number Placeholder 3">
            <a:extLst>
              <a:ext uri="{FF2B5EF4-FFF2-40B4-BE49-F238E27FC236}">
                <a16:creationId xmlns:a16="http://schemas.microsoft.com/office/drawing/2014/main" id="{35C62897-553B-431C-8DE5-C793854622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fld id="{92AED1AC-0311-48AC-BC86-D13457BC19CC}" type="slidenum">
              <a:rPr lang="en-GB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4</a:t>
            </a:fld>
            <a:endParaRPr lang="en-GB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>
            <a:extLst>
              <a:ext uri="{FF2B5EF4-FFF2-40B4-BE49-F238E27FC236}">
                <a16:creationId xmlns:a16="http://schemas.microsoft.com/office/drawing/2014/main" id="{8F007979-4147-43C2-9464-48F8804A5B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>
            <a:extLst>
              <a:ext uri="{FF2B5EF4-FFF2-40B4-BE49-F238E27FC236}">
                <a16:creationId xmlns:a16="http://schemas.microsoft.com/office/drawing/2014/main" id="{FF155661-692E-4294-BB39-791E6094C6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/>
          </a:p>
        </p:txBody>
      </p:sp>
      <p:sp>
        <p:nvSpPr>
          <p:cNvPr id="91140" name="Slide Number Placeholder 3">
            <a:extLst>
              <a:ext uri="{FF2B5EF4-FFF2-40B4-BE49-F238E27FC236}">
                <a16:creationId xmlns:a16="http://schemas.microsoft.com/office/drawing/2014/main" id="{35C62897-553B-431C-8DE5-C793854622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fld id="{92AED1AC-0311-48AC-BC86-D13457BC19CC}" type="slidenum">
              <a:rPr lang="en-GB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5</a:t>
            </a:fld>
            <a:endParaRPr lang="en-GB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687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32456C5-8206-4653-8237-C471A3D32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 dirty="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>
            <a:extLst>
              <a:ext uri="{FF2B5EF4-FFF2-40B4-BE49-F238E27FC236}">
                <a16:creationId xmlns:a16="http://schemas.microsoft.com/office/drawing/2014/main" id="{479A7679-D904-4D37-A76A-8715FD663D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3CE0052-0A77-408A-A6CE-A47E2C877115}"/>
              </a:ext>
            </a:extLst>
          </p:cNvPr>
          <p:cNvSpPr/>
          <p:nvPr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03EC5C-1854-4CB6-967E-BAF09F519964}"/>
              </a:ext>
            </a:extLst>
          </p:cNvPr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C4A9B37B-3444-4826-8C74-AC961E2BDAC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AB3C426-9910-4390-A324-7CDC6F26EB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F0D5C610-C791-40D9-95FB-2EBCC92B88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337F4D43-756D-4E16-8AC8-9DDDC1A97E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69753E01-F5B4-4A5D-A62F-56EA69D444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30586F46-3874-4B5B-A3CB-BDA77BB4201E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13901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BE2FB-F04E-412F-813C-EC44AACF2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1CBE06-9A66-4E66-9770-47EC2F3414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F0064C-FD2F-466E-BB59-73097C3438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76BEEF-0951-4735-8447-5522BC0871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D802CC-83C9-4A08-91C1-23F39F927D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E2D2B-4585-4C8A-8336-06FD7979924B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38005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30EBB8-3153-4B05-A0F5-0E37DFCADE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D4DF75-24DF-48E2-ABAF-9D80F6513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F9ECEC-FFED-4908-8FE3-3D11173CC9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9023A4-FFC8-49C3-A985-BD1CD0F8AF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072D75-7D75-4D15-9CB0-3B8D487C6C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08B27-4642-49C4-BE28-3F2776E7162B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90389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europa.eu/capacity4dev/sites/default/files/media/1468582236_jp_logo2_0.png">
            <a:extLst>
              <a:ext uri="{FF2B5EF4-FFF2-40B4-BE49-F238E27FC236}">
                <a16:creationId xmlns:a16="http://schemas.microsoft.com/office/drawing/2014/main" id="{41315550-0658-4E99-8788-4DC485D7AC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50"/>
            <a:ext cx="2028825" cy="120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B14ECA-798F-4DD2-8815-56CE684B2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F662F-B796-4F43-838C-D378F246F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C719D-AC49-4B7E-806E-43DEB79194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96916-CAB6-4533-A4DE-BE32C59381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100B8C-9473-400D-817B-F71DA051FF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8659C-3D38-4E4F-91F9-267FCA14B95C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43109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9A926-7E75-410B-8810-E61A7E099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88546-FFAA-4A2E-89C7-B446EEE5F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CD3F8F-7CC9-4C28-AADD-4B5A9A2F6F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313B5F-C8C6-4033-A3B7-F5906DA993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C93238-119E-4ED5-B579-69EBFCBC59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BAE70-68DF-464C-9ACC-F8FADB03AE1D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03469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CA17B-7898-44A9-9018-2CCDDBF4F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30DDF-3A76-4AC5-AAA2-8D21D6855A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70287F-805D-4FD2-8C2E-A00640D9F6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26E3E8-65BE-4AE8-B2E6-D5892D3BEF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83DF1D-53D8-4D3A-AA47-99AD2E3529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E44FB-B436-4312-B782-1F09832055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2CD08-F572-4E4A-B2E5-3D29B9EA1C1B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32348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6158B-3EEE-4933-B9A1-3505D422A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276EEF-E403-4371-8AAB-FEDF391F6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CD54F2-BE4C-4DF8-9182-2F39E4CA35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C674B3-761A-41DE-9C44-509A0B97B8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09100C-4CD9-42AA-87FD-4C7A623FE8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40E5A3A-84FA-44D7-97F0-68B743BE7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4C6926D-A2C6-4699-9287-02CA49EE6E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E84F4EB-3C93-40B8-9546-B935D5D23D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BCCC8-3740-49C7-BF37-B913918F9B61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7382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8955A-BC61-4F70-A9DD-BB6D9E2D7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5F30B3B-E49E-45F7-8833-8DC4A50E6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AB62A3C-4743-48FE-B97F-DA536E1313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6B530BF-D41F-495B-8C03-10D49042C8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3416A-1084-44FF-8707-66B38F1EFEED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35696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95060E4-69DE-4B22-BE0A-1E0DF35D52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81793C0-1D8B-4C86-99EA-843E7E4F46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DD61DD2-32B5-42DF-B382-021A7F79FF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53BBA-A67C-4A84-969B-74A85F3878DD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47320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E85B-0D2D-47CF-BB35-403B046E5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958FC-B541-43DE-9E41-B3FFA2409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097CA1-7D05-4244-826E-CD2385E537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1D6E25-32B1-4660-8564-AD008DE474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1A658A-A07C-432A-A513-7608A227CE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41E688-7C24-42AD-B425-8B92230D18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EF738-462C-40F4-98C5-DE94908FE64D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51941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1D8F2-3663-44F9-93F9-4FEFBF9D0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4A156E-8527-4470-93A2-EA4A02C9F8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97982E-797B-4091-9045-FE16D0C80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4F681C-E057-4DF7-AC61-E405F46A2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4B1C39-A44B-4B05-9A3C-70CFA7CEDA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4F6D2A-DF09-44F3-B321-E07AE85EB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DB62E-712F-4937-A066-50E0036B8B65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0985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61D3BBF-082A-47C6-9465-BA5C787578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C27604-A50E-451E-B067-CEC04575E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1CD2535-AAF4-4EE0-AFF5-5D766D694D0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954DF3D-FE49-4498-B72D-3B886495BFB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B871A0E-CFAA-4A45-9DE9-DF61F5F85E0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045B3DF-AB00-4AE5-9703-6B8D2CECDA4E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19A68A9-10DB-4A40-A22B-39D908809A49}"/>
              </a:ext>
            </a:extLst>
          </p:cNvPr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19A1D4-539A-42D2-9766-A5AD067E0E02}"/>
              </a:ext>
            </a:extLst>
          </p:cNvPr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1033" name="Picture 17" descr="LOGO CE_Vertical_EN_NEG_quadri_HR">
            <a:extLst>
              <a:ext uri="{FF2B5EF4-FFF2-40B4-BE49-F238E27FC236}">
                <a16:creationId xmlns:a16="http://schemas.microsoft.com/office/drawing/2014/main" id="{5122C4EF-242D-4B01-90DF-C4A84D4D3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7" descr="LOGO CE_Vertical_EN_NEG_quadri_HR">
            <a:extLst>
              <a:ext uri="{FF2B5EF4-FFF2-40B4-BE49-F238E27FC236}">
                <a16:creationId xmlns:a16="http://schemas.microsoft.com/office/drawing/2014/main" id="{D35947CA-EA14-49AC-B3E7-7A112703E7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804" r:id="rId1"/>
    <p:sldLayoutId id="2147484805" r:id="rId2"/>
    <p:sldLayoutId id="2147484775" r:id="rId3"/>
    <p:sldLayoutId id="2147484776" r:id="rId4"/>
    <p:sldLayoutId id="2147484777" r:id="rId5"/>
    <p:sldLayoutId id="2147484778" r:id="rId6"/>
    <p:sldLayoutId id="2147484779" r:id="rId7"/>
    <p:sldLayoutId id="2147484780" r:id="rId8"/>
    <p:sldLayoutId id="2147484781" r:id="rId9"/>
    <p:sldLayoutId id="2147484782" r:id="rId10"/>
    <p:sldLayoutId id="2147484783" r:id="rId11"/>
  </p:sldLayoutIdLst>
  <p:txStyles>
    <p:titleStyle>
      <a:lvl1pPr marL="358775"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2pPr>
      <a:lvl3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3pPr>
      <a:lvl4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4pPr>
      <a:lvl5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 kern="1200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 kern="1200">
          <a:solidFill>
            <a:srgbClr val="0F5494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 kern="1200">
          <a:solidFill>
            <a:srgbClr val="0F5494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DEVCO-Joint-Programming-Support@ec.europa.e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NEAR-Joint-Programming@ec.europa.eu" TargetMode="External"/><Relationship Id="rId4" Type="http://schemas.openxmlformats.org/officeDocument/2006/relationships/hyperlink" Target="mailto:JOINT-PROGRAMMING-SUPPORT@eeas.europa.eu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DEVCO-Joint-Programming-Support@ec.europa.eu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NEAR-Joint-Programming@ec.europa.eu" TargetMode="External"/><Relationship Id="rId4" Type="http://schemas.openxmlformats.org/officeDocument/2006/relationships/hyperlink" Target="mailto:JOINT-PROGRAMMING-SUPPORT@eeas.europa.e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>
            <a:extLst>
              <a:ext uri="{FF2B5EF4-FFF2-40B4-BE49-F238E27FC236}">
                <a16:creationId xmlns:a16="http://schemas.microsoft.com/office/drawing/2014/main" id="{3AE7A3B0-4FFF-4CC2-88D1-B0418A0597D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03350" y="2060574"/>
            <a:ext cx="7561263" cy="3024609"/>
          </a:xfrm>
        </p:spPr>
        <p:txBody>
          <a:bodyPr/>
          <a:lstStyle/>
          <a:p>
            <a:pPr marL="0" lvl="1">
              <a:spcBef>
                <a:spcPts val="1200"/>
              </a:spcBef>
            </a:pPr>
            <a:r>
              <a:rPr lang="en-US" altLang="en-US" sz="2800" kern="1200" dirty="0">
                <a:solidFill>
                  <a:srgbClr val="FFD624"/>
                </a:solidFill>
                <a:latin typeface="+mj-lt"/>
                <a:ea typeface="+mj-ea"/>
                <a:cs typeface="+mj-cs"/>
              </a:rPr>
              <a:t>Wrapping-up our training</a:t>
            </a:r>
            <a:br>
              <a:rPr lang="en-US" altLang="en-US" sz="2800" kern="1200" dirty="0">
                <a:solidFill>
                  <a:srgbClr val="FFD624"/>
                </a:solidFill>
                <a:latin typeface="+mj-lt"/>
                <a:ea typeface="+mj-ea"/>
                <a:cs typeface="+mj-cs"/>
              </a:rPr>
            </a:br>
            <a:r>
              <a:rPr lang="en-US" altLang="en-US" sz="2800" kern="1200" dirty="0">
                <a:solidFill>
                  <a:srgbClr val="FFD624"/>
                </a:solidFill>
                <a:latin typeface="+mj-lt"/>
                <a:ea typeface="+mj-ea"/>
                <a:cs typeface="+mj-cs"/>
              </a:rPr>
              <a:t>	</a:t>
            </a:r>
            <a:r>
              <a:rPr lang="en-US" altLang="en-US" sz="2400" kern="1200" dirty="0">
                <a:solidFill>
                  <a:srgbClr val="FFD624"/>
                </a:solidFill>
                <a:latin typeface="+mj-lt"/>
                <a:ea typeface="+mj-ea"/>
                <a:cs typeface="+mj-cs"/>
              </a:rPr>
              <a:t>What have we learned?</a:t>
            </a:r>
            <a:br>
              <a:rPr lang="en-US" altLang="en-US" sz="2400" kern="1200" dirty="0">
                <a:solidFill>
                  <a:srgbClr val="FFD624"/>
                </a:solidFill>
                <a:latin typeface="+mj-lt"/>
                <a:ea typeface="+mj-ea"/>
                <a:cs typeface="+mj-cs"/>
              </a:rPr>
            </a:br>
            <a:r>
              <a:rPr lang="en-US" altLang="en-US" sz="2400" kern="1200" dirty="0">
                <a:solidFill>
                  <a:srgbClr val="FFD624"/>
                </a:solidFill>
                <a:latin typeface="+mj-lt"/>
                <a:ea typeface="+mj-ea"/>
                <a:cs typeface="+mj-cs"/>
              </a:rPr>
              <a:t>	What happens next?</a:t>
            </a:r>
            <a:br>
              <a:rPr lang="en-US" altLang="en-US" sz="2800" kern="1200" dirty="0">
                <a:solidFill>
                  <a:srgbClr val="FFD624"/>
                </a:solidFill>
                <a:latin typeface="+mj-lt"/>
                <a:ea typeface="+mj-ea"/>
                <a:cs typeface="+mj-cs"/>
              </a:rPr>
            </a:br>
            <a:br>
              <a:rPr lang="en-US" altLang="en-US" sz="2800" kern="1200" dirty="0">
                <a:solidFill>
                  <a:srgbClr val="FFD624"/>
                </a:solidFill>
                <a:latin typeface="+mj-lt"/>
                <a:ea typeface="+mj-ea"/>
                <a:cs typeface="+mj-cs"/>
              </a:rPr>
            </a:br>
            <a:br>
              <a:rPr lang="en-US" altLang="en-US" sz="2800" kern="1200" dirty="0">
                <a:solidFill>
                  <a:srgbClr val="FFD624"/>
                </a:solidFill>
                <a:latin typeface="+mj-lt"/>
                <a:ea typeface="+mj-ea"/>
                <a:cs typeface="+mj-cs"/>
              </a:rPr>
            </a:br>
            <a:r>
              <a:rPr lang="en-GB" sz="2000" kern="1200" dirty="0">
                <a:solidFill>
                  <a:srgbClr val="FFD624"/>
                </a:solidFill>
                <a:latin typeface="+mj-lt"/>
                <a:ea typeface="+mj-ea"/>
                <a:cs typeface="+mj-cs"/>
              </a:rPr>
              <a:t>Training on </a:t>
            </a:r>
            <a:r>
              <a:rPr lang="fr-BE" altLang="en-US" sz="2000" kern="1200" dirty="0">
                <a:solidFill>
                  <a:srgbClr val="FFD624"/>
                </a:solidFill>
                <a:latin typeface="+mj-lt"/>
                <a:ea typeface="+mj-ea"/>
                <a:cs typeface="+mj-cs"/>
              </a:rPr>
              <a:t>Joint Programming</a:t>
            </a:r>
            <a:endParaRPr lang="en-US" altLang="en-US" sz="2000" kern="1200" dirty="0">
              <a:solidFill>
                <a:srgbClr val="FFD624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0F24D4C0-487F-478C-9455-7A5CD7EF5B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512" y="1341438"/>
            <a:ext cx="8929563" cy="935037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Did we achieve our objectives?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64F9D02C-07D5-4E5A-8C36-8F54B107F1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30249" y="2492897"/>
            <a:ext cx="5235972" cy="3744416"/>
          </a:xfrm>
        </p:spPr>
        <p:txBody>
          <a:bodyPr/>
          <a:lstStyle/>
          <a:p>
            <a:pPr marL="0" lvl="0" indent="0">
              <a:buNone/>
            </a:pPr>
            <a:r>
              <a:rPr lang="en-GB" sz="2000" b="1" i="0" dirty="0"/>
              <a:t>For you</a:t>
            </a:r>
          </a:p>
          <a:p>
            <a:pPr marL="444500" lvl="1" indent="-261938">
              <a:buFont typeface="Wingdings" panose="05000000000000000000" pitchFamily="2" charset="2"/>
              <a:buChar char="§"/>
            </a:pPr>
            <a:r>
              <a:rPr lang="en-GB" b="0" i="0" dirty="0"/>
              <a:t>Enhance understanding of JP as a useful &amp; relevant approach</a:t>
            </a:r>
          </a:p>
          <a:p>
            <a:pPr marL="444500" lvl="1" indent="-261938">
              <a:buFont typeface="Wingdings" panose="05000000000000000000" pitchFamily="2" charset="2"/>
              <a:buChar char="§"/>
            </a:pPr>
            <a:r>
              <a:rPr lang="en-GB" b="0" i="0" dirty="0"/>
              <a:t>Identify entry-points &amp; tools for supporting the SDGs </a:t>
            </a:r>
          </a:p>
          <a:p>
            <a:pPr marL="444500" lvl="1" indent="-261938">
              <a:buFont typeface="Wingdings" panose="05000000000000000000" pitchFamily="2" charset="2"/>
              <a:buChar char="§"/>
            </a:pPr>
            <a:r>
              <a:rPr lang="en-GB" b="0" i="0" dirty="0"/>
              <a:t>Acquire skills &amp; insights to advance Working Better Together</a:t>
            </a:r>
          </a:p>
          <a:p>
            <a:pPr marL="0" lvl="0" indent="0">
              <a:buNone/>
            </a:pPr>
            <a:r>
              <a:rPr lang="en-GB" sz="2000" b="1" i="0" dirty="0"/>
              <a:t>For us</a:t>
            </a:r>
          </a:p>
          <a:p>
            <a:pPr marL="444500" lvl="1" indent="-261938">
              <a:buFont typeface="Wingdings" panose="05000000000000000000" pitchFamily="2" charset="2"/>
              <a:buChar char="§"/>
            </a:pPr>
            <a:r>
              <a:rPr lang="en-GB" b="0" dirty="0"/>
              <a:t>Understand implementation challenges &amp; future knowledge/learning needs</a:t>
            </a:r>
            <a:endParaRPr lang="en-US" altLang="en-US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8B02F2-963C-4D87-9F62-F3DD5B4C08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564904"/>
            <a:ext cx="3521671" cy="374441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01B7619-F66F-4AF0-AB8F-807DAE9E8281}"/>
              </a:ext>
            </a:extLst>
          </p:cNvPr>
          <p:cNvSpPr txBox="1"/>
          <p:nvPr/>
        </p:nvSpPr>
        <p:spPr>
          <a:xfrm>
            <a:off x="6865950" y="3764940"/>
            <a:ext cx="6480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b="1" dirty="0">
                <a:solidFill>
                  <a:schemeClr val="tx1"/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Content Placeholder 2">
            <a:extLst>
              <a:ext uri="{FF2B5EF4-FFF2-40B4-BE49-F238E27FC236}">
                <a16:creationId xmlns:a16="http://schemas.microsoft.com/office/drawing/2014/main" id="{0E17C6FF-7EB1-4CFF-BB0B-E089BC78F6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69081" y="2276475"/>
            <a:ext cx="8605838" cy="4463826"/>
          </a:xfrm>
        </p:spPr>
        <p:txBody>
          <a:bodyPr rtlCol="0">
            <a:noAutofit/>
          </a:bodyPr>
          <a:lstStyle/>
          <a:p>
            <a:pPr lvl="1" eaLnBrk="1" fontAlgn="auto" hangingPunct="1">
              <a:spcBef>
                <a:spcPts val="0"/>
              </a:spcBef>
              <a:spcAft>
                <a:spcPts val="700"/>
              </a:spcAft>
              <a:buFont typeface="Wingdings" panose="05000000000000000000" pitchFamily="2" charset="2"/>
              <a:buChar char="ü"/>
              <a:defRPr/>
            </a:pPr>
            <a:r>
              <a:rPr lang="en-GB" altLang="en-US" sz="2000" b="0" dirty="0"/>
              <a:t>Your USB drive has many resources and references</a:t>
            </a:r>
          </a:p>
          <a:p>
            <a:pPr lvl="1" eaLnBrk="1" fontAlgn="auto" hangingPunct="1">
              <a:spcBef>
                <a:spcPts val="0"/>
              </a:spcBef>
              <a:spcAft>
                <a:spcPts val="700"/>
              </a:spcAft>
              <a:buFont typeface="Wingdings" panose="05000000000000000000" pitchFamily="2" charset="2"/>
              <a:buChar char="ü"/>
              <a:defRPr/>
            </a:pPr>
            <a:r>
              <a:rPr lang="en-GB" altLang="en-US" sz="2000" b="0" dirty="0"/>
              <a:t>EU-Member States biannual meeting in Brussels</a:t>
            </a:r>
          </a:p>
          <a:p>
            <a:pPr lvl="1" eaLnBrk="1" fontAlgn="auto" hangingPunct="1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ü"/>
              <a:defRPr/>
            </a:pPr>
            <a:r>
              <a:rPr lang="en-GB" altLang="en-US" sz="2000" b="0" dirty="0"/>
              <a:t>Technical assistance (DEVCO A1 &amp; A2, JP experts) </a:t>
            </a:r>
          </a:p>
          <a:p>
            <a:pPr marL="1528763" lvl="2" indent="-18256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altLang="en-US" sz="1800" dirty="0">
                <a:hlinkClick r:id="rId3"/>
              </a:rPr>
              <a:t>DEVCO-Joint-Programming-Support@ec.europa.eu</a:t>
            </a:r>
            <a:r>
              <a:rPr lang="en-GB" altLang="en-US" sz="1800" dirty="0"/>
              <a:t> </a:t>
            </a:r>
          </a:p>
          <a:p>
            <a:pPr marL="1528763" lvl="2" indent="-18256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altLang="en-US" sz="1800" dirty="0">
                <a:hlinkClick r:id="rId4"/>
              </a:rPr>
              <a:t>JOINT-PROGRAMMING-SUPPORT@eeas.europa.eu</a:t>
            </a:r>
            <a:endParaRPr lang="en-GB" altLang="en-US" sz="1800" dirty="0"/>
          </a:p>
          <a:p>
            <a:pPr marL="1528763" lvl="2" indent="-182563"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GB" altLang="en-US" sz="1800" dirty="0">
                <a:hlinkClick r:id="rId5"/>
              </a:rPr>
              <a:t>NEAR-Joint-Programming@ec.europa.eu</a:t>
            </a:r>
            <a:r>
              <a:rPr lang="en-GB" altLang="en-US" sz="1800" dirty="0"/>
              <a:t> </a:t>
            </a:r>
          </a:p>
          <a:p>
            <a:pPr lvl="1" eaLnBrk="1" fontAlgn="auto" hangingPunct="1">
              <a:spcBef>
                <a:spcPts val="0"/>
              </a:spcBef>
              <a:spcAft>
                <a:spcPts val="700"/>
              </a:spcAft>
              <a:buFont typeface="Wingdings" panose="05000000000000000000" pitchFamily="2" charset="2"/>
              <a:buChar char="ü"/>
              <a:defRPr/>
            </a:pPr>
            <a:r>
              <a:rPr lang="en-US" altLang="en-US" sz="2000" b="0" dirty="0"/>
              <a:t>Country-based JP-SDG missions</a:t>
            </a:r>
          </a:p>
          <a:p>
            <a:pPr lvl="1" eaLnBrk="1" fontAlgn="auto" hangingPunct="1">
              <a:spcBef>
                <a:spcPts val="0"/>
              </a:spcBef>
              <a:spcAft>
                <a:spcPts val="700"/>
              </a:spcAft>
              <a:buFont typeface="Wingdings" panose="05000000000000000000" pitchFamily="2" charset="2"/>
              <a:buChar char="ü"/>
              <a:defRPr/>
            </a:pPr>
            <a:r>
              <a:rPr lang="en-US" altLang="en-US" sz="2000" b="0" dirty="0"/>
              <a:t>Joint Missions with EU Member States in partner countries</a:t>
            </a:r>
          </a:p>
          <a:p>
            <a:pPr lvl="1" eaLnBrk="1" fontAlgn="auto" hangingPunct="1">
              <a:spcBef>
                <a:spcPts val="0"/>
              </a:spcBef>
              <a:spcAft>
                <a:spcPts val="700"/>
              </a:spcAft>
              <a:buFont typeface="Wingdings" panose="05000000000000000000" pitchFamily="2" charset="2"/>
              <a:buChar char="ü"/>
              <a:defRPr/>
            </a:pPr>
            <a:r>
              <a:rPr lang="en-US" altLang="en-US" b="0" dirty="0"/>
              <a:t>Further training for EU </a:t>
            </a:r>
            <a:r>
              <a:rPr lang="en-US" altLang="en-US" b="0"/>
              <a:t>and MS </a:t>
            </a:r>
            <a:r>
              <a:rPr lang="en-US" altLang="en-US" b="0" dirty="0"/>
              <a:t>staff in 2019 can be hosted by a Delegation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altLang="en-US" b="0" dirty="0"/>
              <a:t>On-line tools (Capacity4Dev, JP Tracker, DEVCO Academy) for documents/studies/videos that can be shared with MS </a:t>
            </a:r>
            <a:endParaRPr lang="en-GB" altLang="en-US" b="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0FCBF5F-64A3-4F1A-B5CC-115F532DE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341438"/>
            <a:ext cx="8929563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dirty="0"/>
              <a:t>Accessing further support…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>
            <a:extLst>
              <a:ext uri="{FF2B5EF4-FFF2-40B4-BE49-F238E27FC236}">
                <a16:creationId xmlns:a16="http://schemas.microsoft.com/office/drawing/2014/main" id="{FD6E69DA-A340-4E43-92EF-2502F3112B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Training feedback</a:t>
            </a:r>
          </a:p>
        </p:txBody>
      </p:sp>
      <p:sp>
        <p:nvSpPr>
          <p:cNvPr id="90115" name="Content Placeholder 2">
            <a:extLst>
              <a:ext uri="{FF2B5EF4-FFF2-40B4-BE49-F238E27FC236}">
                <a16:creationId xmlns:a16="http://schemas.microsoft.com/office/drawing/2014/main" id="{CB87B477-8AE9-4EB8-89E6-D267D1F8EB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2419350"/>
            <a:ext cx="8229600" cy="3889970"/>
          </a:xfrm>
        </p:spPr>
        <p:txBody>
          <a:bodyPr/>
          <a:lstStyle/>
          <a:p>
            <a:pPr lvl="1" eaLnBrk="1" hangingPunct="1"/>
            <a:r>
              <a:rPr lang="en-GB" altLang="en-US" sz="2400" b="0" dirty="0"/>
              <a:t>What did you like?</a:t>
            </a:r>
          </a:p>
          <a:p>
            <a:pPr lvl="1" eaLnBrk="1" hangingPunct="1"/>
            <a:r>
              <a:rPr lang="en-GB" altLang="en-US" sz="2400" b="0" dirty="0"/>
              <a:t>What didn’t you like?</a:t>
            </a:r>
          </a:p>
          <a:p>
            <a:pPr lvl="1" eaLnBrk="1" hangingPunct="1"/>
            <a:r>
              <a:rPr lang="en-GB" altLang="en-US" sz="2400" b="0" dirty="0"/>
              <a:t>What was missing?</a:t>
            </a:r>
          </a:p>
          <a:p>
            <a:pPr lvl="1" eaLnBrk="1" hangingPunct="1"/>
            <a:r>
              <a:rPr lang="en-GB" altLang="en-US" sz="2400" b="0" dirty="0"/>
              <a:t>How can we do better?</a:t>
            </a:r>
          </a:p>
          <a:p>
            <a:pPr eaLnBrk="1" hangingPunct="1"/>
            <a:endParaRPr lang="en-GB" altLang="en-US" dirty="0"/>
          </a:p>
          <a:p>
            <a:pPr marL="0" indent="0" algn="ctr" eaLnBrk="1" hangingPunct="1">
              <a:buNone/>
            </a:pPr>
            <a:r>
              <a:rPr lang="en-GB" altLang="en-US" dirty="0"/>
              <a:t>Please complete the form and leave it with us. </a:t>
            </a:r>
          </a:p>
          <a:p>
            <a:pPr marL="0" indent="0" algn="ctr" eaLnBrk="1" hangingPunct="1">
              <a:buNone/>
            </a:pPr>
            <a:r>
              <a:rPr lang="en-GB" altLang="en-US" sz="2200" dirty="0"/>
              <a:t>Thank you!</a:t>
            </a:r>
          </a:p>
          <a:p>
            <a:pPr eaLnBrk="1" hangingPunct="1"/>
            <a:endParaRPr lang="en-GB" altLang="en-US" sz="1100" dirty="0"/>
          </a:p>
          <a:p>
            <a:pPr marL="0" indent="0" eaLnBrk="1" hangingPunct="1">
              <a:buNone/>
            </a:pPr>
            <a:r>
              <a:rPr lang="en-GB" altLang="en-US" sz="2000" dirty="0"/>
              <a:t>Contact us at Joint-Programming-Support@eeas.europa.eu</a:t>
            </a:r>
          </a:p>
          <a:p>
            <a:pPr eaLnBrk="1" hangingPunct="1"/>
            <a:endParaRPr lang="en-GB" altLang="en-US" sz="2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>
            <a:extLst>
              <a:ext uri="{FF2B5EF4-FFF2-40B4-BE49-F238E27FC236}">
                <a16:creationId xmlns:a16="http://schemas.microsoft.com/office/drawing/2014/main" id="{FD6E69DA-A340-4E43-92EF-2502F3112B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altLang="en-US" sz="3600" dirty="0"/>
              <a:t>Thank you!</a:t>
            </a:r>
          </a:p>
        </p:txBody>
      </p:sp>
      <p:sp>
        <p:nvSpPr>
          <p:cNvPr id="90115" name="Content Placeholder 2">
            <a:extLst>
              <a:ext uri="{FF2B5EF4-FFF2-40B4-BE49-F238E27FC236}">
                <a16:creationId xmlns:a16="http://schemas.microsoft.com/office/drawing/2014/main" id="{CB87B477-8AE9-4EB8-89E6-D267D1F8EB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584" y="2419350"/>
            <a:ext cx="7814766" cy="388997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altLang="en-US" sz="2200" dirty="0"/>
              <a:t>Feel free to contact us:</a:t>
            </a:r>
          </a:p>
          <a:p>
            <a:pPr eaLnBrk="1" hangingPunct="1"/>
            <a:endParaRPr lang="en-GB" altLang="en-US" sz="2200" dirty="0"/>
          </a:p>
          <a:p>
            <a:pPr lvl="1" eaLnBrk="1" fontAlgn="auto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/>
            </a:pPr>
            <a:r>
              <a:rPr lang="en-GB" altLang="en-US" b="0" dirty="0"/>
              <a:t>DEVCO A1 &amp; A2, JP experts </a:t>
            </a:r>
          </a:p>
          <a:p>
            <a:pPr marL="1528763" lvl="2" indent="-457200"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GB" altLang="en-US" sz="1800" dirty="0">
                <a:hlinkClick r:id="rId3"/>
              </a:rPr>
              <a:t>DEVCO-Joint-Programming-Support@ec.europa.eu</a:t>
            </a:r>
            <a:r>
              <a:rPr lang="en-GB" altLang="en-US" sz="1800" dirty="0"/>
              <a:t> </a:t>
            </a:r>
          </a:p>
          <a:p>
            <a:pPr marL="1528763" lvl="2" indent="-457200"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GB" altLang="en-US" sz="1800" dirty="0">
                <a:hlinkClick r:id="rId4"/>
              </a:rPr>
              <a:t>JOINT-PROGRAMMING-SUPPORT@eeas.europa.eu</a:t>
            </a:r>
            <a:endParaRPr lang="en-GB" altLang="en-US" sz="1800" dirty="0"/>
          </a:p>
          <a:p>
            <a:pPr marL="1528763" lvl="2" indent="-457200"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GB" altLang="en-US" sz="1800" dirty="0">
                <a:hlinkClick r:id="rId5"/>
              </a:rPr>
              <a:t>NEAR-Joint-Programming@ec.europa.eu</a:t>
            </a:r>
            <a:r>
              <a:rPr lang="en-GB" alt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2097769"/>
      </p:ext>
    </p:extLst>
  </p:cSld>
  <p:clrMapOvr>
    <a:masterClrMapping/>
  </p:clrMapOvr>
</p:sld>
</file>

<file path=ppt/theme/theme1.xml><?xml version="1.0" encoding="utf-8"?>
<a:theme xmlns:a="http://schemas.openxmlformats.org/drawingml/2006/main" name="JP template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P template" id="{B4B003FC-5915-4565-8986-C6AE40DE3B42}" vid="{C6730629-7B1D-4419-94E6-279C39770C6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237</Words>
  <Application>Microsoft Office PowerPoint</Application>
  <PresentationFormat>Presentación en pantalla (4:3)</PresentationFormat>
  <Paragraphs>42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Verdana</vt:lpstr>
      <vt:lpstr>Wingdings</vt:lpstr>
      <vt:lpstr>JP template</vt:lpstr>
      <vt:lpstr>Wrapping-up our training  What have we learned?  What happens next?   Training on Joint Programming</vt:lpstr>
      <vt:lpstr>Did we achieve our objectives?</vt:lpstr>
      <vt:lpstr>Presentación de PowerPoint</vt:lpstr>
      <vt:lpstr>Training feedback</vt:lpstr>
      <vt:lpstr>Thank you!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alexanderoriordan@gmail.com</dc:creator>
  <cp:lastModifiedBy>Sibylle Koenig</cp:lastModifiedBy>
  <cp:revision>228</cp:revision>
  <dcterms:created xsi:type="dcterms:W3CDTF">2011-10-28T10:25:18Z</dcterms:created>
  <dcterms:modified xsi:type="dcterms:W3CDTF">2019-04-13T12:41:14Z</dcterms:modified>
</cp:coreProperties>
</file>