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8" r:id="rId2"/>
    <p:sldId id="272" r:id="rId3"/>
    <p:sldId id="287" r:id="rId4"/>
    <p:sldId id="289" r:id="rId5"/>
    <p:sldId id="290" r:id="rId6"/>
    <p:sldId id="302" r:id="rId7"/>
    <p:sldId id="292" r:id="rId8"/>
    <p:sldId id="293" r:id="rId9"/>
    <p:sldId id="477" r:id="rId10"/>
    <p:sldId id="288" r:id="rId11"/>
    <p:sldId id="294" r:id="rId12"/>
    <p:sldId id="295" r:id="rId13"/>
    <p:sldId id="771" r:id="rId14"/>
    <p:sldId id="296" r:id="rId15"/>
    <p:sldId id="297" r:id="rId16"/>
    <p:sldId id="759" r:id="rId17"/>
    <p:sldId id="770" r:id="rId18"/>
    <p:sldId id="299" r:id="rId19"/>
    <p:sldId id="300" r:id="rId20"/>
    <p:sldId id="301" r:id="rId2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a Cortese" initials="CC" lastIdx="2" clrIdx="0">
    <p:extLst>
      <p:ext uri="{19B8F6BF-5375-455C-9EA6-DF929625EA0E}">
        <p15:presenceInfo xmlns:p15="http://schemas.microsoft.com/office/powerpoint/2012/main" userId="S-1-5-21-3696899713-1092277557-3387184092-2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E82"/>
    <a:srgbClr val="0F5494"/>
    <a:srgbClr val="F5823C"/>
    <a:srgbClr val="FDB932"/>
    <a:srgbClr val="FF3300"/>
    <a:srgbClr val="1FACE0"/>
    <a:srgbClr val="A6D86E"/>
    <a:srgbClr val="FFD44B"/>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84692" autoAdjust="0"/>
  </p:normalViewPr>
  <p:slideViewPr>
    <p:cSldViewPr>
      <p:cViewPr varScale="1">
        <p:scale>
          <a:sx n="55" d="100"/>
          <a:sy n="55" d="100"/>
        </p:scale>
        <p:origin x="1076" y="28"/>
      </p:cViewPr>
      <p:guideLst>
        <p:guide orient="horz" pos="2160"/>
        <p:guide pos="2880"/>
      </p:guideLst>
    </p:cSldViewPr>
  </p:slideViewPr>
  <p:outlineViewPr>
    <p:cViewPr>
      <p:scale>
        <a:sx n="33" d="100"/>
        <a:sy n="33" d="100"/>
      </p:scale>
      <p:origin x="0" y="-20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4" d="100"/>
          <a:sy n="34" d="100"/>
        </p:scale>
        <p:origin x="2515" y="4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1" name="Rectangle 3"/>
          <p:cNvSpPr>
            <a:spLocks noGrp="1" noChangeArrowheads="1"/>
          </p:cNvSpPr>
          <p:nvPr>
            <p:ph type="dt" sz="quarter"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7892" name="Rectangle 4"/>
          <p:cNvSpPr>
            <a:spLocks noGrp="1" noChangeArrowheads="1"/>
          </p:cNvSpPr>
          <p:nvPr>
            <p:ph type="ftr" sz="quarter" idx="2"/>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3" name="Rectangle 5"/>
          <p:cNvSpPr>
            <a:spLocks noGrp="1" noChangeArrowheads="1"/>
          </p:cNvSpPr>
          <p:nvPr>
            <p:ph type="sldNum" sz="quarter" idx="3"/>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FCC3E5FE-A22E-4C99-9F04-9551C7813B57}" type="slidenum">
              <a:rPr lang="en-GB"/>
              <a:pPr/>
              <a:t>‹#›</a:t>
            </a:fld>
            <a:endParaRPr lang="en-GB"/>
          </a:p>
        </p:txBody>
      </p:sp>
    </p:spTree>
    <p:extLst>
      <p:ext uri="{BB962C8B-B14F-4D97-AF65-F5344CB8AC3E}">
        <p14:creationId xmlns:p14="http://schemas.microsoft.com/office/powerpoint/2010/main" val="17284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67"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68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71"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D581910-1000-4934-A4DB-C00CB7F3B0B7}" type="slidenum">
              <a:rPr lang="en-GB"/>
              <a:pPr/>
              <a:t>‹#›</a:t>
            </a:fld>
            <a:endParaRPr lang="en-GB"/>
          </a:p>
        </p:txBody>
      </p:sp>
    </p:spTree>
    <p:extLst>
      <p:ext uri="{BB962C8B-B14F-4D97-AF65-F5344CB8AC3E}">
        <p14:creationId xmlns:p14="http://schemas.microsoft.com/office/powerpoint/2010/main" val="2366618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baseline="0">
        <a:solidFill>
          <a:schemeClr val="tx1"/>
        </a:solidFill>
        <a:latin typeface="Arial" pitchFamily="34" charset="0"/>
        <a:ea typeface="+mn-ea"/>
        <a:cs typeface="+mn-cs"/>
      </a:defRPr>
    </a:lvl1pPr>
    <a:lvl2pPr marL="457200" algn="l" rtl="0" fontAlgn="base">
      <a:spcBef>
        <a:spcPct val="30000"/>
      </a:spcBef>
      <a:spcAft>
        <a:spcPct val="0"/>
      </a:spcAft>
      <a:defRPr sz="1000" kern="1200" baseline="0">
        <a:solidFill>
          <a:schemeClr val="tx1"/>
        </a:solidFill>
        <a:latin typeface="Arial" pitchFamily="34" charset="0"/>
        <a:ea typeface="+mn-ea"/>
        <a:cs typeface="+mn-cs"/>
      </a:defRPr>
    </a:lvl2pPr>
    <a:lvl3pPr marL="914400" algn="l" rtl="0" fontAlgn="base">
      <a:spcBef>
        <a:spcPct val="30000"/>
      </a:spcBef>
      <a:spcAft>
        <a:spcPct val="0"/>
      </a:spcAft>
      <a:defRPr sz="1000" kern="1200" baseline="0">
        <a:solidFill>
          <a:schemeClr val="tx1"/>
        </a:solidFill>
        <a:latin typeface="Arial" pitchFamily="34" charset="0"/>
        <a:ea typeface="+mn-ea"/>
        <a:cs typeface="+mn-cs"/>
      </a:defRPr>
    </a:lvl3pPr>
    <a:lvl4pPr marL="1371600" algn="l" rtl="0" fontAlgn="base">
      <a:spcBef>
        <a:spcPct val="30000"/>
      </a:spcBef>
      <a:spcAft>
        <a:spcPct val="0"/>
      </a:spcAft>
      <a:defRPr sz="1000" kern="1200" baseline="0">
        <a:solidFill>
          <a:schemeClr val="tx1"/>
        </a:solidFill>
        <a:latin typeface="Arial" pitchFamily="34" charset="0"/>
        <a:ea typeface="+mn-ea"/>
        <a:cs typeface="+mn-cs"/>
      </a:defRPr>
    </a:lvl4pPr>
    <a:lvl5pPr marL="1828800" algn="l" rtl="0" fontAlgn="base">
      <a:spcBef>
        <a:spcPct val="30000"/>
      </a:spcBef>
      <a:spcAft>
        <a:spcPct val="0"/>
      </a:spcAft>
      <a:defRPr sz="100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This presentation covers chapters 2 and section 5.1. of the BS Guidelines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a:t>
            </a:fld>
            <a:endParaRPr lang="en-GB"/>
          </a:p>
        </p:txBody>
      </p:sp>
    </p:spTree>
    <p:extLst>
      <p:ext uri="{BB962C8B-B14F-4D97-AF65-F5344CB8AC3E}">
        <p14:creationId xmlns:p14="http://schemas.microsoft.com/office/powerpoint/2010/main" val="88419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nl-NL"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10</a:t>
            </a:fld>
            <a:endParaRPr lang="en-GB"/>
          </a:p>
        </p:txBody>
      </p:sp>
    </p:spTree>
    <p:extLst>
      <p:ext uri="{BB962C8B-B14F-4D97-AF65-F5344CB8AC3E}">
        <p14:creationId xmlns:p14="http://schemas.microsoft.com/office/powerpoint/2010/main" val="40069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dirty="0">
                <a:latin typeface="Arial" panose="020B0604020202020204" pitchFamily="34" charset="0"/>
              </a:rPr>
              <a:t>The focus is on risks that can have a</a:t>
            </a:r>
            <a:r>
              <a:rPr lang="sv-SE" altLang="en-US" dirty="0">
                <a:latin typeface="Arial" panose="020B0604020202020204" pitchFamily="34" charset="0"/>
              </a:rPr>
              <a:t> </a:t>
            </a:r>
            <a:r>
              <a:rPr lang="en-GB" altLang="en-US" dirty="0">
                <a:latin typeface="Arial" panose="020B0604020202020204" pitchFamily="34" charset="0"/>
              </a:rPr>
              <a:t>negative impact on the achievement of budget support objectives.</a:t>
            </a:r>
          </a:p>
          <a:p>
            <a:endParaRPr lang="fr-BE" altLang="en-US" dirty="0">
              <a:latin typeface="Arial" panose="020B0604020202020204" pitchFamily="34" charset="0"/>
            </a:endParaRPr>
          </a:p>
          <a:p>
            <a:r>
              <a:rPr lang="en-GB" altLang="en-US" dirty="0">
                <a:latin typeface="Arial" panose="020B0604020202020204" pitchFamily="34" charset="0"/>
              </a:rPr>
              <a:t>The assessment is done using a template which consists of 2 parts;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b="1" i="0" dirty="0"/>
              <a:t>(Simplification</a:t>
            </a:r>
            <a:r>
              <a:rPr lang="en-GB" sz="1000" i="0" dirty="0"/>
              <a:t>: There is no risk register anymore (has been merged with the questionnaire)</a:t>
            </a:r>
            <a:endParaRPr lang="nl-NL" sz="1000" b="1" i="0" dirty="0"/>
          </a:p>
          <a:p>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dirty="0">
                <a:latin typeface="Arial" panose="020B0604020202020204" pitchFamily="34" charset="0"/>
              </a:rPr>
              <a:t>For SIDs and OCT only the 14 </a:t>
            </a:r>
            <a:r>
              <a:rPr lang="en-GB" altLang="en-US" dirty="0" err="1">
                <a:latin typeface="Arial" panose="020B0604020202020204" pitchFamily="34" charset="0"/>
              </a:rPr>
              <a:t>dimenions</a:t>
            </a:r>
            <a:r>
              <a:rPr lang="en-GB" altLang="en-US" dirty="0">
                <a:latin typeface="Arial" panose="020B0604020202020204" pitchFamily="34" charset="0"/>
              </a:rPr>
              <a:t> (OCTs 10, since the political risk category is not assessed)</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11</a:t>
            </a:fld>
            <a:endParaRPr lang="en-GB"/>
          </a:p>
        </p:txBody>
      </p:sp>
    </p:spTree>
    <p:extLst>
      <p:ext uri="{BB962C8B-B14F-4D97-AF65-F5344CB8AC3E}">
        <p14:creationId xmlns:p14="http://schemas.microsoft.com/office/powerpoint/2010/main" val="366931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err="1"/>
              <a:t>OCTs</a:t>
            </a:r>
            <a:r>
              <a:rPr lang="nl-NL" dirty="0"/>
              <a:t>: </a:t>
            </a:r>
            <a:r>
              <a:rPr lang="nl-NL" dirty="0" err="1"/>
              <a:t>the</a:t>
            </a:r>
            <a:r>
              <a:rPr lang="nl-NL" dirty="0"/>
              <a:t> </a:t>
            </a:r>
            <a:r>
              <a:rPr lang="nl-NL" dirty="0" err="1"/>
              <a:t>political</a:t>
            </a:r>
            <a:r>
              <a:rPr lang="nl-NL" dirty="0"/>
              <a:t> </a:t>
            </a:r>
            <a:r>
              <a:rPr lang="nl-NL" dirty="0" err="1"/>
              <a:t>dimension</a:t>
            </a:r>
            <a:r>
              <a:rPr lang="nl-NL" dirty="0"/>
              <a:t> is </a:t>
            </a:r>
            <a:r>
              <a:rPr lang="nl-NL" dirty="0" err="1"/>
              <a:t>not</a:t>
            </a:r>
            <a:r>
              <a:rPr lang="nl-NL" dirty="0"/>
              <a:t> </a:t>
            </a:r>
            <a:r>
              <a:rPr lang="nl-NL" dirty="0" err="1"/>
              <a:t>assessed</a:t>
            </a:r>
            <a:r>
              <a:rPr lang="nl-NL" dirty="0"/>
              <a:t>, </a:t>
            </a:r>
            <a:r>
              <a:rPr lang="nl-NL" dirty="0" err="1"/>
              <a:t>so</a:t>
            </a:r>
            <a:r>
              <a:rPr lang="nl-NL" dirty="0"/>
              <a:t> 10 </a:t>
            </a:r>
            <a:r>
              <a:rPr lang="nl-NL" dirty="0" err="1"/>
              <a:t>dimensions</a:t>
            </a:r>
            <a:endParaRPr lang="nl-NL"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12</a:t>
            </a:fld>
            <a:endParaRPr lang="en-GB"/>
          </a:p>
        </p:txBody>
      </p:sp>
    </p:spTree>
    <p:extLst>
      <p:ext uri="{BB962C8B-B14F-4D97-AF65-F5344CB8AC3E}">
        <p14:creationId xmlns:p14="http://schemas.microsoft.com/office/powerpoint/2010/main" val="1341355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err="1"/>
              <a:t>OCTs</a:t>
            </a:r>
            <a:r>
              <a:rPr lang="nl-NL" dirty="0"/>
              <a:t>: </a:t>
            </a:r>
            <a:r>
              <a:rPr lang="nl-NL" dirty="0" err="1"/>
              <a:t>the</a:t>
            </a:r>
            <a:r>
              <a:rPr lang="nl-NL" dirty="0"/>
              <a:t> </a:t>
            </a:r>
            <a:r>
              <a:rPr lang="nl-NL" dirty="0" err="1"/>
              <a:t>political</a:t>
            </a:r>
            <a:r>
              <a:rPr lang="nl-NL" dirty="0"/>
              <a:t> </a:t>
            </a:r>
            <a:r>
              <a:rPr lang="nl-NL" dirty="0" err="1"/>
              <a:t>dimension</a:t>
            </a:r>
            <a:r>
              <a:rPr lang="nl-NL" dirty="0"/>
              <a:t> is </a:t>
            </a:r>
            <a:r>
              <a:rPr lang="nl-NL" dirty="0" err="1"/>
              <a:t>not</a:t>
            </a:r>
            <a:r>
              <a:rPr lang="nl-NL" dirty="0"/>
              <a:t> </a:t>
            </a:r>
            <a:r>
              <a:rPr lang="nl-NL" dirty="0" err="1"/>
              <a:t>assessed</a:t>
            </a:r>
            <a:r>
              <a:rPr lang="nl-NL" dirty="0"/>
              <a:t>, </a:t>
            </a:r>
            <a:r>
              <a:rPr lang="nl-NL" dirty="0" err="1"/>
              <a:t>so</a:t>
            </a:r>
            <a:r>
              <a:rPr lang="nl-NL" dirty="0"/>
              <a:t> 10 </a:t>
            </a:r>
            <a:r>
              <a:rPr lang="nl-NL" dirty="0" err="1"/>
              <a:t>dimensions</a:t>
            </a:r>
            <a:endParaRPr lang="nl-NL"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13</a:t>
            </a:fld>
            <a:endParaRPr lang="en-GB"/>
          </a:p>
        </p:txBody>
      </p:sp>
    </p:spTree>
    <p:extLst>
      <p:ext uri="{BB962C8B-B14F-4D97-AF65-F5344CB8AC3E}">
        <p14:creationId xmlns:p14="http://schemas.microsoft.com/office/powerpoint/2010/main" val="225559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dirty="0"/>
              <a:t>The RMF is </a:t>
            </a:r>
            <a:r>
              <a:rPr lang="nl-NL" dirty="0" err="1"/>
              <a:t>updated</a:t>
            </a:r>
            <a:r>
              <a:rPr lang="nl-NL" dirty="0"/>
              <a:t> </a:t>
            </a:r>
            <a:r>
              <a:rPr lang="nl-NL" dirty="0" err="1"/>
              <a:t>once</a:t>
            </a:r>
            <a:r>
              <a:rPr lang="nl-NL" dirty="0"/>
              <a:t> a </a:t>
            </a:r>
            <a:r>
              <a:rPr lang="nl-NL" dirty="0" err="1"/>
              <a:t>year</a:t>
            </a:r>
            <a:r>
              <a:rPr lang="nl-NL" dirty="0"/>
              <a:t>, </a:t>
            </a:r>
            <a:r>
              <a:rPr lang="en-US" i="0" dirty="0"/>
              <a:t>submitted to DEVCO and EEAS for validation and submission to the BSSC; </a:t>
            </a:r>
            <a:r>
              <a:rPr lang="nl-NL" dirty="0" err="1"/>
              <a:t>except</a:t>
            </a:r>
            <a:r>
              <a:rPr lang="nl-NL" dirty="0"/>
              <a:t> </a:t>
            </a:r>
            <a:r>
              <a:rPr lang="nl-NL" dirty="0" err="1"/>
              <a:t>when</a:t>
            </a:r>
            <a:r>
              <a:rPr lang="nl-NL" dirty="0"/>
              <a:t> new </a:t>
            </a:r>
            <a:r>
              <a:rPr lang="nl-NL" dirty="0" err="1"/>
              <a:t>circumstances</a:t>
            </a:r>
            <a:r>
              <a:rPr lang="nl-NL" dirty="0"/>
              <a:t> lead </a:t>
            </a:r>
            <a:r>
              <a:rPr lang="nl-NL" dirty="0" err="1"/>
              <a:t>to</a:t>
            </a:r>
            <a:r>
              <a:rPr lang="nl-NL" dirty="0"/>
              <a:t> a </a:t>
            </a:r>
            <a:r>
              <a:rPr lang="nl-NL" dirty="0" err="1"/>
              <a:t>deterioration</a:t>
            </a:r>
            <a:r>
              <a:rPr lang="nl-NL" dirty="0"/>
              <a:t> in at </a:t>
            </a:r>
            <a:r>
              <a:rPr lang="nl-NL" dirty="0" err="1"/>
              <a:t>least</a:t>
            </a:r>
            <a:r>
              <a:rPr lang="nl-NL" dirty="0"/>
              <a:t> </a:t>
            </a:r>
            <a:r>
              <a:rPr lang="nl-NL" dirty="0" err="1"/>
              <a:t>one</a:t>
            </a:r>
            <a:r>
              <a:rPr lang="nl-NL" dirty="0"/>
              <a:t> of </a:t>
            </a:r>
            <a:r>
              <a:rPr lang="nl-NL" dirty="0" err="1"/>
              <a:t>the</a:t>
            </a:r>
            <a:r>
              <a:rPr lang="nl-NL" dirty="0"/>
              <a:t> risk </a:t>
            </a:r>
            <a:r>
              <a:rPr lang="nl-NL" dirty="0" err="1"/>
              <a:t>categories</a:t>
            </a:r>
            <a:r>
              <a:rPr lang="nl-NL" dirty="0"/>
              <a:t> </a:t>
            </a:r>
            <a:r>
              <a:rPr lang="nl-NL" dirty="0" err="1"/>
              <a:t>to</a:t>
            </a:r>
            <a:r>
              <a:rPr lang="nl-NL" dirty="0"/>
              <a:t> </a:t>
            </a:r>
            <a:r>
              <a:rPr lang="nl-NL" dirty="0" err="1"/>
              <a:t>substantial</a:t>
            </a:r>
            <a:r>
              <a:rPr lang="nl-NL" dirty="0"/>
              <a:t> or high. In </a:t>
            </a:r>
            <a:r>
              <a:rPr lang="nl-NL" dirty="0" err="1"/>
              <a:t>that</a:t>
            </a:r>
            <a:r>
              <a:rPr lang="nl-NL" dirty="0"/>
              <a:t> case a new RMF </a:t>
            </a:r>
            <a:r>
              <a:rPr lang="nl-NL" dirty="0" err="1"/>
              <a:t>should</a:t>
            </a:r>
            <a:r>
              <a:rPr lang="nl-NL" dirty="0"/>
              <a:t> </a:t>
            </a:r>
            <a:r>
              <a:rPr lang="nl-NL" dirty="0" err="1"/>
              <a:t>be</a:t>
            </a:r>
            <a:r>
              <a:rPr lang="nl-NL" dirty="0"/>
              <a:t> </a:t>
            </a:r>
            <a:r>
              <a:rPr lang="nl-NL" dirty="0" err="1"/>
              <a:t>submitted</a:t>
            </a:r>
            <a:r>
              <a:rPr lang="nl-NL" dirty="0"/>
              <a:t> as </a:t>
            </a:r>
            <a:r>
              <a:rPr lang="nl-NL" dirty="0" err="1"/>
              <a:t>soon</a:t>
            </a:r>
            <a:r>
              <a:rPr lang="nl-NL" dirty="0"/>
              <a:t> as </a:t>
            </a:r>
            <a:r>
              <a:rPr lang="nl-NL" dirty="0" err="1"/>
              <a:t>possible</a:t>
            </a:r>
            <a:r>
              <a:rPr lang="nl-NL" dirty="0"/>
              <a:t>.</a:t>
            </a:r>
          </a:p>
          <a:p>
            <a:r>
              <a:rPr lang="nl-NL" dirty="0"/>
              <a:t>In </a:t>
            </a:r>
            <a:r>
              <a:rPr lang="nl-NL" dirty="0" err="1"/>
              <a:t>principle</a:t>
            </a:r>
            <a:r>
              <a:rPr lang="nl-NL" dirty="0"/>
              <a:t>, end of </a:t>
            </a:r>
            <a:r>
              <a:rPr lang="nl-NL" dirty="0" err="1"/>
              <a:t>year</a:t>
            </a:r>
            <a:r>
              <a:rPr lang="nl-NL" dirty="0"/>
              <a:t> </a:t>
            </a:r>
            <a:r>
              <a:rPr lang="nl-NL" dirty="0" err="1"/>
              <a:t>elaboration</a:t>
            </a:r>
            <a:r>
              <a:rPr lang="nl-NL" dirty="0"/>
              <a:t>; </a:t>
            </a:r>
            <a:r>
              <a:rPr lang="nl-NL" dirty="0" err="1"/>
              <a:t>submission</a:t>
            </a:r>
            <a:r>
              <a:rPr lang="nl-NL" dirty="0"/>
              <a:t> in </a:t>
            </a:r>
            <a:r>
              <a:rPr lang="nl-NL" dirty="0" err="1"/>
              <a:t>January</a:t>
            </a:r>
            <a:r>
              <a:rPr lang="nl-NL" dirty="0"/>
              <a:t>; </a:t>
            </a:r>
            <a:r>
              <a:rPr lang="nl-NL" dirty="0" err="1"/>
              <a:t>feed-back</a:t>
            </a:r>
            <a:r>
              <a:rPr lang="nl-NL" dirty="0"/>
              <a:t> </a:t>
            </a:r>
            <a:r>
              <a:rPr lang="nl-NL" dirty="0" err="1"/>
              <a:t>and</a:t>
            </a:r>
            <a:r>
              <a:rPr lang="nl-NL" dirty="0"/>
              <a:t> </a:t>
            </a:r>
            <a:r>
              <a:rPr lang="nl-NL" dirty="0" err="1"/>
              <a:t>consolidation</a:t>
            </a:r>
            <a:r>
              <a:rPr lang="nl-NL" dirty="0"/>
              <a:t> in </a:t>
            </a:r>
            <a:r>
              <a:rPr lang="nl-NL" dirty="0" err="1"/>
              <a:t>February</a:t>
            </a:r>
            <a:endParaRPr lang="nl-NL"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14</a:t>
            </a:fld>
            <a:endParaRPr lang="en-GB"/>
          </a:p>
        </p:txBody>
      </p:sp>
    </p:spTree>
    <p:extLst>
      <p:ext uri="{BB962C8B-B14F-4D97-AF65-F5344CB8AC3E}">
        <p14:creationId xmlns:p14="http://schemas.microsoft.com/office/powerpoint/2010/main" val="343995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This is the normal routine but remind the participants that:</a:t>
            </a:r>
          </a:p>
          <a:p>
            <a:r>
              <a:rPr lang="en-GB" dirty="0"/>
              <a:t>‘</a:t>
            </a:r>
            <a:r>
              <a:rPr lang="en-GB" sz="1000" b="0" i="0" u="none" strike="noStrike" kern="1200" baseline="0" dirty="0">
                <a:solidFill>
                  <a:schemeClr val="tx1"/>
                </a:solidFill>
                <a:latin typeface="Arial" charset="0"/>
                <a:ea typeface="+mn-ea"/>
                <a:cs typeface="+mn-cs"/>
              </a:rPr>
              <a:t>During the course of the year, the EUD monitors the developments in the country. Where a risk level increases from low/moderate to substantial/high, the EU Delegations shall notify HQ. The Geographical Director is responsible for discussing the change with the relevant services and submitting an updated RMF to the FAST for validation ‘</a:t>
            </a:r>
          </a:p>
          <a:p>
            <a:endParaRPr lang="en-GB" sz="1000" b="0" i="0" u="none" strike="noStrike" kern="1200" baseline="0" dirty="0">
              <a:solidFill>
                <a:schemeClr val="tx1"/>
              </a:solidFill>
              <a:latin typeface="Arial" charset="0"/>
              <a:ea typeface="+mn-ea"/>
              <a:cs typeface="+mn-cs"/>
            </a:endParaRPr>
          </a:p>
          <a:p>
            <a:r>
              <a:rPr lang="en-GB" sz="1000" b="0" i="0" u="none" strike="noStrike" kern="1200" baseline="0" dirty="0">
                <a:solidFill>
                  <a:schemeClr val="tx1"/>
                </a:solidFill>
                <a:latin typeface="Arial" charset="0"/>
                <a:ea typeface="+mn-ea"/>
                <a:cs typeface="+mn-cs"/>
                <a:sym typeface="Wingdings"/>
              </a:rPr>
              <a:t> RMF is really central in deciding what level of scrutiny the disbursement will be subjected to and the amount of additional documentation and analysis is to be provided (for ‘what’ treated in later slides)</a:t>
            </a:r>
            <a:endParaRPr lang="en-GB"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15</a:t>
            </a:fld>
            <a:endParaRPr lang="en-GB"/>
          </a:p>
        </p:txBody>
      </p:sp>
    </p:spTree>
    <p:extLst>
      <p:ext uri="{BB962C8B-B14F-4D97-AF65-F5344CB8AC3E}">
        <p14:creationId xmlns:p14="http://schemas.microsoft.com/office/powerpoint/2010/main" val="195305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17</a:t>
            </a:fld>
            <a:endParaRPr lang="en-GB"/>
          </a:p>
        </p:txBody>
      </p:sp>
    </p:spTree>
    <p:extLst>
      <p:ext uri="{BB962C8B-B14F-4D97-AF65-F5344CB8AC3E}">
        <p14:creationId xmlns:p14="http://schemas.microsoft.com/office/powerpoint/2010/main" val="419989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18</a:t>
            </a:fld>
            <a:endParaRPr lang="en-GB"/>
          </a:p>
        </p:txBody>
      </p:sp>
    </p:spTree>
    <p:extLst>
      <p:ext uri="{BB962C8B-B14F-4D97-AF65-F5344CB8AC3E}">
        <p14:creationId xmlns:p14="http://schemas.microsoft.com/office/powerpoint/2010/main" val="387984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19</a:t>
            </a:fld>
            <a:endParaRPr lang="en-GB"/>
          </a:p>
        </p:txBody>
      </p:sp>
    </p:spTree>
    <p:extLst>
      <p:ext uri="{BB962C8B-B14F-4D97-AF65-F5344CB8AC3E}">
        <p14:creationId xmlns:p14="http://schemas.microsoft.com/office/powerpoint/2010/main" val="980187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D581910-1000-4934-A4DB-C00CB7F3B0B7}" type="slidenum">
              <a:rPr lang="en-GB" smtClean="0"/>
              <a:pPr/>
              <a:t>20</a:t>
            </a:fld>
            <a:endParaRPr lang="en-GB"/>
          </a:p>
        </p:txBody>
      </p:sp>
    </p:spTree>
    <p:extLst>
      <p:ext uri="{BB962C8B-B14F-4D97-AF65-F5344CB8AC3E}">
        <p14:creationId xmlns:p14="http://schemas.microsoft.com/office/powerpoint/2010/main" val="208165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Bringing everything together to feed into the RMF</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a:t>
            </a:fld>
            <a:endParaRPr lang="en-GB"/>
          </a:p>
        </p:txBody>
      </p:sp>
    </p:spTree>
    <p:extLst>
      <p:ext uri="{BB962C8B-B14F-4D97-AF65-F5344CB8AC3E}">
        <p14:creationId xmlns:p14="http://schemas.microsoft.com/office/powerpoint/2010/main" val="185092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See Guidelines p 37 and Annexes 5,6 and 7 of 2017 Guidelines. Definition risk on p.38</a:t>
            </a:r>
          </a:p>
          <a:p>
            <a:r>
              <a:rPr lang="en-GB" dirty="0"/>
              <a:t>See: Risk Management in the Commission, Implementation Guide. Version updated in November 2015 (2016 edition).</a:t>
            </a:r>
          </a:p>
          <a:p>
            <a:endParaRPr lang="en-GB"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a:t>
            </a:fld>
            <a:endParaRPr lang="en-GB"/>
          </a:p>
        </p:txBody>
      </p:sp>
    </p:spTree>
    <p:extLst>
      <p:ext uri="{BB962C8B-B14F-4D97-AF65-F5344CB8AC3E}">
        <p14:creationId xmlns:p14="http://schemas.microsoft.com/office/powerpoint/2010/main" val="10905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a:t>
            </a:fld>
            <a:endParaRPr lang="en-GB"/>
          </a:p>
        </p:txBody>
      </p:sp>
    </p:spTree>
    <p:extLst>
      <p:ext uri="{BB962C8B-B14F-4D97-AF65-F5344CB8AC3E}">
        <p14:creationId xmlns:p14="http://schemas.microsoft.com/office/powerpoint/2010/main" val="334526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0" i="0" u="none" strike="noStrike" kern="0" cap="none" spc="0" normalizeH="0" baseline="0" noProof="0" dirty="0">
                <a:ln>
                  <a:noFill/>
                </a:ln>
                <a:solidFill>
                  <a:srgbClr val="0F5494"/>
                </a:solidFill>
                <a:effectLst/>
                <a:uLnTx/>
                <a:uFillTx/>
                <a:latin typeface="Verdana"/>
                <a:ea typeface="+mn-ea"/>
                <a:cs typeface="+mn-cs"/>
              </a:rPr>
              <a:t>RMF is an early warning system. But not an eligibility criterion! </a:t>
            </a:r>
            <a:endParaRPr lang="en-US" altLang="en-US" sz="1000" dirty="0">
              <a:latin typeface="Arial" panose="020B0604020202020204" pitchFamily="34" charset="0"/>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a:t>
            </a:fld>
            <a:endParaRPr lang="en-GB"/>
          </a:p>
        </p:txBody>
      </p:sp>
    </p:spTree>
    <p:extLst>
      <p:ext uri="{BB962C8B-B14F-4D97-AF65-F5344CB8AC3E}">
        <p14:creationId xmlns:p14="http://schemas.microsoft.com/office/powerpoint/2010/main" val="424942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Bringing everything together to feed into the RMF</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a:t>
            </a:fld>
            <a:endParaRPr lang="en-GB"/>
          </a:p>
        </p:txBody>
      </p:sp>
    </p:spTree>
    <p:extLst>
      <p:ext uri="{BB962C8B-B14F-4D97-AF65-F5344CB8AC3E}">
        <p14:creationId xmlns:p14="http://schemas.microsoft.com/office/powerpoint/2010/main" val="242768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a:t>
            </a:fld>
            <a:endParaRPr lang="en-GB"/>
          </a:p>
        </p:txBody>
      </p:sp>
    </p:spTree>
    <p:extLst>
      <p:ext uri="{BB962C8B-B14F-4D97-AF65-F5344CB8AC3E}">
        <p14:creationId xmlns:p14="http://schemas.microsoft.com/office/powerpoint/2010/main" val="345018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a:t>The risk categories</a:t>
            </a:r>
            <a:r>
              <a:rPr lang="en-GB" baseline="0" noProof="0" dirty="0"/>
              <a:t> are the five column headers.</a:t>
            </a:r>
          </a:p>
          <a:p>
            <a:r>
              <a:rPr lang="en-GB" baseline="0" noProof="0" dirty="0"/>
              <a:t>Under each risk category the various risk dimensions corresponding to that category.</a:t>
            </a:r>
            <a:endParaRPr lang="en-GB" noProof="0" dirty="0"/>
          </a:p>
          <a:p>
            <a:endParaRPr lang="en-GB" altLang="en-US" dirty="0">
              <a:latin typeface="Arial" panose="020B0604020202020204" pitchFamily="34" charset="0"/>
            </a:endParaRPr>
          </a:p>
          <a:p>
            <a:r>
              <a:rPr lang="en-GB" altLang="en-US" dirty="0">
                <a:latin typeface="Arial" panose="020B0604020202020204" pitchFamily="34" charset="0"/>
              </a:rPr>
              <a:t>This slide shows the categories and the dimensions that are covered in the risk management framework template. </a:t>
            </a:r>
          </a:p>
          <a:p>
            <a:r>
              <a:rPr lang="en-GB" altLang="en-US" dirty="0">
                <a:latin typeface="Arial" panose="020B0604020202020204" pitchFamily="34" charset="0"/>
              </a:rPr>
              <a:t>Specific</a:t>
            </a:r>
            <a:r>
              <a:rPr lang="en-GB" altLang="en-US" baseline="0" dirty="0">
                <a:latin typeface="Arial" panose="020B0604020202020204" pitchFamily="34" charset="0"/>
              </a:rPr>
              <a:t> case: f</a:t>
            </a:r>
            <a:r>
              <a:rPr lang="en-GB" altLang="en-US" dirty="0">
                <a:latin typeface="Arial" panose="020B0604020202020204" pitchFamily="34" charset="0"/>
              </a:rPr>
              <a:t>or OCT only 4 of the categories need to be assessed since political risks do not need to be assessed.</a:t>
            </a:r>
          </a:p>
          <a:p>
            <a:r>
              <a:rPr lang="en-GB" altLang="en-US" b="1" dirty="0">
                <a:latin typeface="Arial" panose="020B0604020202020204" pitchFamily="34" charset="0"/>
              </a:rPr>
              <a:t>NEW: SIDS and OCTs only at dimension level</a:t>
            </a:r>
            <a:r>
              <a:rPr lang="en-GB" altLang="en-US" dirty="0">
                <a:latin typeface="Arial" panose="020B0604020202020204" pitchFamily="34" charset="0"/>
              </a:rPr>
              <a:t>!</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8</a:t>
            </a:fld>
            <a:endParaRPr lang="en-GB"/>
          </a:p>
        </p:txBody>
      </p:sp>
    </p:spTree>
    <p:extLst>
      <p:ext uri="{BB962C8B-B14F-4D97-AF65-F5344CB8AC3E}">
        <p14:creationId xmlns:p14="http://schemas.microsoft.com/office/powerpoint/2010/main" val="246797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Relation</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between</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occurrence</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and</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impact. A risk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may</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occur</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frequently</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but without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serious</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impact; or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the</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other</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way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around</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it</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may</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occur</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in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exceptional</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cases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only</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nl-NL" sz="1000" b="0" i="0" u="none" strike="noStrike" kern="1200" cap="none" spc="0" normalizeH="0" baseline="0" noProof="0" dirty="0" err="1">
                <a:ln>
                  <a:noFill/>
                </a:ln>
                <a:solidFill>
                  <a:srgbClr val="000000"/>
                </a:solidFill>
                <a:effectLst/>
                <a:uLnTx/>
                <a:uFillTx/>
                <a:latin typeface="Arial" pitchFamily="34" charset="0"/>
                <a:ea typeface="+mn-ea"/>
                <a:cs typeface="+mn-cs"/>
              </a:rPr>
              <a:t>and</a:t>
            </a:r>
            <a:r>
              <a:rPr kumimoji="0" lang="nl-NL" sz="1000" b="0" i="0" u="none" strike="noStrike" kern="1200" cap="none" spc="0" normalizeH="0" baseline="0" noProof="0" dirty="0">
                <a:ln>
                  <a:noFill/>
                </a:ln>
                <a:solidFill>
                  <a:srgbClr val="000000"/>
                </a:solidFill>
                <a:effectLst/>
                <a:uLnTx/>
                <a:uFillTx/>
                <a:latin typeface="Arial" pitchFamily="34" charset="0"/>
                <a:ea typeface="+mn-ea"/>
                <a:cs typeface="+mn-cs"/>
              </a:rPr>
              <a:t> have a lot of impact.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000" b="0" i="0" u="none" strike="noStrike" kern="1200" cap="none" spc="0" normalizeH="0" baseline="0" noProof="0">
              <a:ln>
                <a:noFill/>
              </a:ln>
              <a:solidFill>
                <a:srgbClr val="000000"/>
              </a:solidFill>
              <a:effectLst/>
              <a:uLnTx/>
              <a:uFillTx/>
              <a:latin typeface="Arial" pitchFamily="34"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81910-1000-4934-A4DB-C00CB7F3B0B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838796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F397374-FFED-4283-B087-0C6DD4EB9D19}" type="slidenum">
              <a:rPr lang="en-GB"/>
              <a:pPr/>
              <a:t>‹#›</a:t>
            </a:fld>
            <a:endParaRPr lang="en-GB" dirty="0"/>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02768D2-4A8B-4330-BAE2-D1472A5B1CDF}"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srcRect/>
          <a:stretch>
            <a:fillRect/>
          </a:stretch>
        </p:blipFill>
        <p:spPr bwMode="auto">
          <a:xfrm>
            <a:off x="3957638" y="258763"/>
            <a:ext cx="1436687" cy="10048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5850539-7066-47AD-98AB-308808A464B0}"/>
              </a:ext>
            </a:extLst>
          </p:cNvPr>
          <p:cNvSpPr>
            <a:spLocks noGrp="1"/>
          </p:cNvSpPr>
          <p:nvPr>
            <p:ph type="ctrTitle"/>
          </p:nvPr>
        </p:nvSpPr>
        <p:spPr>
          <a:xfrm>
            <a:off x="0" y="2565400"/>
            <a:ext cx="9180512" cy="790575"/>
          </a:xfrm>
        </p:spPr>
        <p:txBody>
          <a:bodyPr/>
          <a:lstStyle/>
          <a:p>
            <a:pPr algn="ctr"/>
            <a:r>
              <a:rPr lang="en-GB" sz="6000" dirty="0"/>
              <a:t>Budget Support</a:t>
            </a:r>
            <a:endParaRPr lang="fr-BE" sz="6000" dirty="0">
              <a:latin typeface="+mn-lt"/>
            </a:endParaRPr>
          </a:p>
        </p:txBody>
      </p:sp>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3716338"/>
            <a:ext cx="8532812" cy="23050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ctr" eaLnBrk="1" hangingPunct="1">
              <a:defRPr/>
            </a:pPr>
            <a:r>
              <a:rPr lang="fr-BE" dirty="0">
                <a:ea typeface="+mn-ea"/>
                <a:cs typeface="+mn-cs"/>
              </a:rPr>
              <a:t>Module 3</a:t>
            </a:r>
          </a:p>
          <a:p>
            <a:pPr algn="ctr" eaLnBrk="1" hangingPunct="1">
              <a:defRPr/>
            </a:pPr>
            <a:endParaRPr lang="fr-BE" dirty="0">
              <a:ea typeface="+mn-ea"/>
              <a:cs typeface="+mn-cs"/>
            </a:endParaRPr>
          </a:p>
          <a:p>
            <a:pPr algn="ctr" eaLnBrk="1" hangingPunct="1"/>
            <a:r>
              <a:rPr lang="en-GB" sz="3600" dirty="0"/>
              <a:t> Risk Management Framework</a:t>
            </a:r>
            <a:endParaRPr lang="fr-BE" sz="3600" dirty="0"/>
          </a:p>
        </p:txBody>
      </p:sp>
    </p:spTree>
    <p:extLst>
      <p:ext uri="{BB962C8B-B14F-4D97-AF65-F5344CB8AC3E}">
        <p14:creationId xmlns:p14="http://schemas.microsoft.com/office/powerpoint/2010/main" val="116598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10</a:t>
            </a:fld>
            <a:endParaRPr lang="fr-BE" sz="1100" b="1" dirty="0">
              <a:solidFill>
                <a:schemeClr val="bg1"/>
              </a:solidFill>
              <a:latin typeface="+mn-lt"/>
            </a:endParaRPr>
          </a:p>
        </p:txBody>
      </p:sp>
      <p:graphicFrame>
        <p:nvGraphicFramePr>
          <p:cNvPr id="14" name="Tijdelijke aanduiding voor inhoud 3">
            <a:extLst>
              <a:ext uri="{FF2B5EF4-FFF2-40B4-BE49-F238E27FC236}">
                <a16:creationId xmlns:a16="http://schemas.microsoft.com/office/drawing/2014/main" id="{10FC5948-EA88-4805-99FC-595B25AD0551}"/>
              </a:ext>
            </a:extLst>
          </p:cNvPr>
          <p:cNvGraphicFramePr>
            <a:graphicFrameLocks noGrp="1"/>
          </p:cNvGraphicFramePr>
          <p:nvPr>
            <p:ph idx="1"/>
            <p:extLst>
              <p:ext uri="{D42A27DB-BD31-4B8C-83A1-F6EECF244321}">
                <p14:modId xmlns:p14="http://schemas.microsoft.com/office/powerpoint/2010/main" val="2155601597"/>
              </p:ext>
            </p:extLst>
          </p:nvPr>
        </p:nvGraphicFramePr>
        <p:xfrm>
          <a:off x="323528" y="1413452"/>
          <a:ext cx="8497193" cy="5039884"/>
        </p:xfrm>
        <a:graphic>
          <a:graphicData uri="http://schemas.openxmlformats.org/drawingml/2006/table">
            <a:tbl>
              <a:tblPr firstRow="1" bandRow="1">
                <a:tableStyleId>{5C22544A-7EE6-4342-B048-85BDC9FD1C3A}</a:tableStyleId>
              </a:tblPr>
              <a:tblGrid>
                <a:gridCol w="1756692">
                  <a:extLst>
                    <a:ext uri="{9D8B030D-6E8A-4147-A177-3AD203B41FA5}">
                      <a16:colId xmlns:a16="http://schemas.microsoft.com/office/drawing/2014/main" val="20000"/>
                    </a:ext>
                  </a:extLst>
                </a:gridCol>
                <a:gridCol w="3151459">
                  <a:extLst>
                    <a:ext uri="{9D8B030D-6E8A-4147-A177-3AD203B41FA5}">
                      <a16:colId xmlns:a16="http://schemas.microsoft.com/office/drawing/2014/main" val="20001"/>
                    </a:ext>
                  </a:extLst>
                </a:gridCol>
                <a:gridCol w="3589042">
                  <a:extLst>
                    <a:ext uri="{9D8B030D-6E8A-4147-A177-3AD203B41FA5}">
                      <a16:colId xmlns:a16="http://schemas.microsoft.com/office/drawing/2014/main" val="20002"/>
                    </a:ext>
                  </a:extLst>
                </a:gridCol>
              </a:tblGrid>
              <a:tr h="591224">
                <a:tc>
                  <a:txBody>
                    <a:bodyPr/>
                    <a:lstStyle/>
                    <a:p>
                      <a:r>
                        <a:rPr lang="nl-NL" sz="1600" dirty="0"/>
                        <a:t>Risk level</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t>Systems </a:t>
                      </a:r>
                      <a:r>
                        <a:rPr lang="nl-NL" sz="1600" dirty="0" err="1"/>
                        <a:t>and</a:t>
                      </a:r>
                      <a:r>
                        <a:rPr lang="nl-NL" sz="1600" dirty="0"/>
                        <a:t> </a:t>
                      </a:r>
                      <a:r>
                        <a:rPr lang="nl-NL" sz="1600" dirty="0" err="1"/>
                        <a:t>institutional</a:t>
                      </a:r>
                      <a:r>
                        <a:rPr lang="nl-NL" sz="1600" dirty="0"/>
                        <a:t> </a:t>
                      </a:r>
                      <a:r>
                        <a:rPr lang="nl-NL" sz="1600" dirty="0" err="1"/>
                        <a:t>structures</a:t>
                      </a:r>
                      <a:r>
                        <a:rPr lang="nl-NL" sz="1600" dirty="0"/>
                        <a:t> in </a:t>
                      </a:r>
                      <a:r>
                        <a:rPr lang="nl-NL" sz="1600" dirty="0" err="1"/>
                        <a:t>place</a:t>
                      </a:r>
                      <a:endParaRPr lang="nl-NL" sz="1600" dirty="0"/>
                    </a:p>
                  </a:txBody>
                  <a:tcPr>
                    <a:solidFill>
                      <a:schemeClr val="accent2"/>
                    </a:solidFill>
                  </a:tcPr>
                </a:tc>
                <a:tc>
                  <a:txBody>
                    <a:bodyPr/>
                    <a:lstStyle/>
                    <a:p>
                      <a:pPr algn="ctr"/>
                      <a:r>
                        <a:rPr lang="nl-NL" sz="1600" dirty="0"/>
                        <a:t>Impact in case of </a:t>
                      </a:r>
                      <a:r>
                        <a:rPr lang="nl-NL" sz="1600" dirty="0" err="1"/>
                        <a:t>occurrence</a:t>
                      </a:r>
                      <a:endParaRPr lang="nl-NL" sz="1600" dirty="0"/>
                    </a:p>
                  </a:txBody>
                  <a:tcPr>
                    <a:solidFill>
                      <a:schemeClr val="accent2"/>
                    </a:solidFill>
                  </a:tcPr>
                </a:tc>
                <a:extLst>
                  <a:ext uri="{0D108BD9-81ED-4DB2-BD59-A6C34878D82A}">
                    <a16:rowId xmlns:a16="http://schemas.microsoft.com/office/drawing/2014/main" val="10000"/>
                  </a:ext>
                </a:extLst>
              </a:tr>
              <a:tr h="967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chemeClr val="tx1"/>
                          </a:solidFill>
                        </a:rPr>
                        <a:t>Low</a:t>
                      </a:r>
                    </a:p>
                  </a:txBody>
                  <a:tcPr anchor="ctr">
                    <a:solidFill>
                      <a:srgbClr val="A6D86E"/>
                    </a:solidFill>
                  </a:tcPr>
                </a:tc>
                <a:tc>
                  <a:txBody>
                    <a:bodyPr/>
                    <a:lstStyle/>
                    <a:p>
                      <a:r>
                        <a:rPr lang="nl-NL" sz="1600" dirty="0">
                          <a:solidFill>
                            <a:schemeClr val="tx1"/>
                          </a:solidFill>
                        </a:rPr>
                        <a:t>Are strong </a:t>
                      </a:r>
                      <a:r>
                        <a:rPr lang="nl-NL" sz="1600" dirty="0" err="1">
                          <a:solidFill>
                            <a:schemeClr val="tx1"/>
                          </a:solidFill>
                        </a:rPr>
                        <a:t>enough</a:t>
                      </a:r>
                      <a:r>
                        <a:rPr lang="nl-NL" sz="1600" dirty="0">
                          <a:solidFill>
                            <a:schemeClr val="tx1"/>
                          </a:solidFill>
                        </a:rPr>
                        <a:t> </a:t>
                      </a:r>
                      <a:r>
                        <a:rPr lang="nl-NL" sz="1600" dirty="0" err="1">
                          <a:solidFill>
                            <a:schemeClr val="tx1"/>
                          </a:solidFill>
                        </a:rPr>
                        <a:t>to</a:t>
                      </a:r>
                      <a:r>
                        <a:rPr lang="nl-NL" sz="1600" dirty="0">
                          <a:solidFill>
                            <a:schemeClr val="tx1"/>
                          </a:solidFill>
                        </a:rPr>
                        <a:t> make </a:t>
                      </a:r>
                      <a:r>
                        <a:rPr lang="nl-NL" sz="1600" dirty="0" err="1">
                          <a:solidFill>
                            <a:schemeClr val="tx1"/>
                          </a:solidFill>
                        </a:rPr>
                        <a:t>occurrence</a:t>
                      </a:r>
                      <a:r>
                        <a:rPr lang="nl-NL" sz="1600" baseline="0" dirty="0">
                          <a:solidFill>
                            <a:schemeClr val="tx1"/>
                          </a:solidFill>
                        </a:rPr>
                        <a:t> </a:t>
                      </a:r>
                      <a:r>
                        <a:rPr lang="nl-NL" sz="1600" baseline="0" dirty="0" err="1">
                          <a:solidFill>
                            <a:schemeClr val="tx1"/>
                          </a:solidFill>
                        </a:rPr>
                        <a:t>unlikely</a:t>
                      </a:r>
                      <a:endParaRPr lang="nl-NL" sz="1600" dirty="0">
                        <a:solidFill>
                          <a:schemeClr val="tx1"/>
                        </a:solidFill>
                      </a:endParaRPr>
                    </a:p>
                  </a:txBody>
                  <a:tcPr anchor="ctr">
                    <a:solidFill>
                      <a:srgbClr val="A6D86E"/>
                    </a:solidFill>
                  </a:tcPr>
                </a:tc>
                <a:tc>
                  <a:txBody>
                    <a:bodyPr/>
                    <a:lstStyle/>
                    <a:p>
                      <a:r>
                        <a:rPr lang="nl-NL" sz="1600" dirty="0">
                          <a:solidFill>
                            <a:schemeClr val="tx1"/>
                          </a:solidFill>
                        </a:rPr>
                        <a:t>Limited on </a:t>
                      </a:r>
                      <a:r>
                        <a:rPr lang="nl-NL" sz="1600" dirty="0" err="1">
                          <a:solidFill>
                            <a:schemeClr val="tx1"/>
                          </a:solidFill>
                        </a:rPr>
                        <a:t>objectives</a:t>
                      </a:r>
                      <a:endParaRPr lang="nl-NL" sz="1600" dirty="0">
                        <a:solidFill>
                          <a:schemeClr val="tx1"/>
                        </a:solidFill>
                      </a:endParaRPr>
                    </a:p>
                  </a:txBody>
                  <a:tcPr anchor="ctr">
                    <a:solidFill>
                      <a:srgbClr val="A6D86E"/>
                    </a:solidFill>
                  </a:tcPr>
                </a:tc>
                <a:extLst>
                  <a:ext uri="{0D108BD9-81ED-4DB2-BD59-A6C34878D82A}">
                    <a16:rowId xmlns:a16="http://schemas.microsoft.com/office/drawing/2014/main" val="10001"/>
                  </a:ext>
                </a:extLst>
              </a:tr>
              <a:tr h="1257230">
                <a:tc>
                  <a:txBody>
                    <a:bodyPr/>
                    <a:lstStyle/>
                    <a:p>
                      <a:r>
                        <a:rPr lang="nl-NL" sz="1600" b="1" dirty="0">
                          <a:solidFill>
                            <a:schemeClr val="tx1"/>
                          </a:solidFill>
                        </a:rPr>
                        <a:t>Moderate</a:t>
                      </a:r>
                    </a:p>
                  </a:txBody>
                  <a:tcPr anchor="ctr">
                    <a:solidFill>
                      <a:srgbClr val="FFFF99"/>
                    </a:solidFill>
                  </a:tcPr>
                </a:tc>
                <a:tc>
                  <a:txBody>
                    <a:bodyPr/>
                    <a:lstStyle/>
                    <a:p>
                      <a:r>
                        <a:rPr lang="nl-NL" sz="1600" dirty="0" err="1">
                          <a:solidFill>
                            <a:schemeClr val="tx1"/>
                          </a:solidFill>
                        </a:rPr>
                        <a:t>Should</a:t>
                      </a:r>
                      <a:r>
                        <a:rPr lang="nl-NL" sz="1600" dirty="0">
                          <a:solidFill>
                            <a:schemeClr val="tx1"/>
                          </a:solidFill>
                        </a:rPr>
                        <a:t> </a:t>
                      </a:r>
                      <a:r>
                        <a:rPr lang="nl-NL" sz="1600" dirty="0" err="1">
                          <a:solidFill>
                            <a:schemeClr val="tx1"/>
                          </a:solidFill>
                        </a:rPr>
                        <a:t>prevent</a:t>
                      </a:r>
                      <a:r>
                        <a:rPr lang="nl-NL" sz="1600" dirty="0">
                          <a:solidFill>
                            <a:schemeClr val="tx1"/>
                          </a:solidFill>
                        </a:rPr>
                        <a:t> </a:t>
                      </a:r>
                      <a:r>
                        <a:rPr lang="nl-NL" sz="1600" dirty="0" err="1">
                          <a:solidFill>
                            <a:schemeClr val="tx1"/>
                          </a:solidFill>
                        </a:rPr>
                        <a:t>occurrence</a:t>
                      </a:r>
                      <a:r>
                        <a:rPr lang="nl-NL" sz="1600" dirty="0">
                          <a:solidFill>
                            <a:schemeClr val="tx1"/>
                          </a:solidFill>
                        </a:rPr>
                        <a:t> but monitoring is </a:t>
                      </a:r>
                      <a:r>
                        <a:rPr lang="nl-NL" sz="1600" dirty="0" err="1">
                          <a:solidFill>
                            <a:schemeClr val="tx1"/>
                          </a:solidFill>
                        </a:rPr>
                        <a:t>necessary</a:t>
                      </a:r>
                      <a:endParaRPr lang="nl-NL" sz="1600" dirty="0">
                        <a:solidFill>
                          <a:schemeClr val="tx1"/>
                        </a:solidFill>
                      </a:endParaRPr>
                    </a:p>
                  </a:txBody>
                  <a:tcPr anchor="ctr">
                    <a:solidFill>
                      <a:srgbClr val="FFFF99"/>
                    </a:solidFill>
                  </a:tcPr>
                </a:tc>
                <a:tc>
                  <a:txBody>
                    <a:bodyPr/>
                    <a:lstStyle/>
                    <a:p>
                      <a:r>
                        <a:rPr lang="nl-NL" sz="1600" dirty="0" err="1">
                          <a:solidFill>
                            <a:schemeClr val="tx1"/>
                          </a:solidFill>
                        </a:rPr>
                        <a:t>Would</a:t>
                      </a:r>
                      <a:r>
                        <a:rPr lang="nl-NL" sz="1600" dirty="0">
                          <a:solidFill>
                            <a:schemeClr val="tx1"/>
                          </a:solidFill>
                        </a:rPr>
                        <a:t> delay </a:t>
                      </a:r>
                      <a:r>
                        <a:rPr lang="nl-NL" sz="1600" dirty="0" err="1">
                          <a:solidFill>
                            <a:schemeClr val="tx1"/>
                          </a:solidFill>
                        </a:rPr>
                        <a:t>attainment</a:t>
                      </a:r>
                      <a:r>
                        <a:rPr lang="nl-NL" sz="1600" dirty="0">
                          <a:solidFill>
                            <a:schemeClr val="tx1"/>
                          </a:solidFill>
                        </a:rPr>
                        <a:t> or </a:t>
                      </a:r>
                      <a:r>
                        <a:rPr lang="nl-NL" sz="1600" dirty="0" err="1">
                          <a:solidFill>
                            <a:schemeClr val="tx1"/>
                          </a:solidFill>
                        </a:rPr>
                        <a:t>partial</a:t>
                      </a:r>
                      <a:r>
                        <a:rPr lang="nl-NL" sz="1600" dirty="0">
                          <a:solidFill>
                            <a:schemeClr val="tx1"/>
                          </a:solidFill>
                        </a:rPr>
                        <a:t> </a:t>
                      </a:r>
                      <a:r>
                        <a:rPr lang="nl-NL" sz="1600" dirty="0" err="1">
                          <a:solidFill>
                            <a:schemeClr val="tx1"/>
                          </a:solidFill>
                        </a:rPr>
                        <a:t>achievement</a:t>
                      </a:r>
                      <a:r>
                        <a:rPr lang="nl-NL" sz="1600" baseline="0" dirty="0">
                          <a:solidFill>
                            <a:schemeClr val="tx1"/>
                          </a:solidFill>
                        </a:rPr>
                        <a:t> of </a:t>
                      </a:r>
                      <a:r>
                        <a:rPr lang="nl-NL" sz="1600" baseline="0" dirty="0" err="1">
                          <a:solidFill>
                            <a:schemeClr val="tx1"/>
                          </a:solidFill>
                        </a:rPr>
                        <a:t>the</a:t>
                      </a:r>
                      <a:r>
                        <a:rPr lang="nl-NL" sz="1600" baseline="0" dirty="0">
                          <a:solidFill>
                            <a:schemeClr val="tx1"/>
                          </a:solidFill>
                        </a:rPr>
                        <a:t> </a:t>
                      </a:r>
                      <a:r>
                        <a:rPr lang="nl-NL" sz="1600" baseline="0" dirty="0" err="1">
                          <a:solidFill>
                            <a:schemeClr val="tx1"/>
                          </a:solidFill>
                        </a:rPr>
                        <a:t>objectives</a:t>
                      </a:r>
                      <a:endParaRPr lang="nl-NL" sz="1600" dirty="0">
                        <a:solidFill>
                          <a:schemeClr val="tx1"/>
                        </a:solidFill>
                      </a:endParaRPr>
                    </a:p>
                  </a:txBody>
                  <a:tcPr anchor="ctr">
                    <a:solidFill>
                      <a:srgbClr val="FFFF99"/>
                    </a:solidFill>
                  </a:tcPr>
                </a:tc>
                <a:extLst>
                  <a:ext uri="{0D108BD9-81ED-4DB2-BD59-A6C34878D82A}">
                    <a16:rowId xmlns:a16="http://schemas.microsoft.com/office/drawing/2014/main" val="10002"/>
                  </a:ext>
                </a:extLst>
              </a:tr>
              <a:tr h="1257230">
                <a:tc>
                  <a:txBody>
                    <a:bodyPr/>
                    <a:lstStyle/>
                    <a:p>
                      <a:r>
                        <a:rPr lang="nl-NL" sz="1600" b="1" dirty="0" err="1">
                          <a:solidFill>
                            <a:schemeClr val="tx1"/>
                          </a:solidFill>
                        </a:rPr>
                        <a:t>Substantial</a:t>
                      </a:r>
                      <a:endParaRPr lang="nl-NL" sz="1600" b="1" dirty="0">
                        <a:solidFill>
                          <a:schemeClr val="tx1"/>
                        </a:solidFill>
                      </a:endParaRPr>
                    </a:p>
                  </a:txBody>
                  <a:tcPr anchor="ctr">
                    <a:solidFill>
                      <a:srgbClr val="FFD44B"/>
                    </a:solidFill>
                  </a:tcPr>
                </a:tc>
                <a:tc>
                  <a:txBody>
                    <a:bodyPr/>
                    <a:lstStyle/>
                    <a:p>
                      <a:r>
                        <a:rPr lang="nl-NL" sz="1600" dirty="0">
                          <a:solidFill>
                            <a:schemeClr val="tx1"/>
                          </a:solidFill>
                        </a:rPr>
                        <a:t>Are </a:t>
                      </a:r>
                      <a:r>
                        <a:rPr lang="nl-NL" sz="1600" dirty="0" err="1">
                          <a:solidFill>
                            <a:schemeClr val="tx1"/>
                          </a:solidFill>
                        </a:rPr>
                        <a:t>not</a:t>
                      </a:r>
                      <a:r>
                        <a:rPr lang="nl-NL" sz="1600" dirty="0">
                          <a:solidFill>
                            <a:schemeClr val="tx1"/>
                          </a:solidFill>
                        </a:rPr>
                        <a:t> </a:t>
                      </a:r>
                      <a:r>
                        <a:rPr lang="nl-NL" sz="1600" dirty="0" err="1">
                          <a:solidFill>
                            <a:schemeClr val="tx1"/>
                          </a:solidFill>
                        </a:rPr>
                        <a:t>sufficiently</a:t>
                      </a:r>
                      <a:r>
                        <a:rPr lang="nl-NL" sz="1600" dirty="0">
                          <a:solidFill>
                            <a:schemeClr val="tx1"/>
                          </a:solidFill>
                        </a:rPr>
                        <a:t> </a:t>
                      </a:r>
                      <a:r>
                        <a:rPr lang="nl-NL" sz="1600" dirty="0" err="1">
                          <a:solidFill>
                            <a:schemeClr val="tx1"/>
                          </a:solidFill>
                        </a:rPr>
                        <a:t>robust</a:t>
                      </a:r>
                      <a:r>
                        <a:rPr lang="nl-NL" sz="1600" dirty="0">
                          <a:solidFill>
                            <a:schemeClr val="tx1"/>
                          </a:solidFill>
                        </a:rPr>
                        <a:t> </a:t>
                      </a:r>
                      <a:r>
                        <a:rPr lang="nl-NL" sz="1600" dirty="0" err="1">
                          <a:solidFill>
                            <a:schemeClr val="tx1"/>
                          </a:solidFill>
                        </a:rPr>
                        <a:t>to</a:t>
                      </a:r>
                      <a:r>
                        <a:rPr lang="nl-NL" sz="1600" dirty="0">
                          <a:solidFill>
                            <a:schemeClr val="tx1"/>
                          </a:solidFill>
                        </a:rPr>
                        <a:t> </a:t>
                      </a:r>
                      <a:r>
                        <a:rPr lang="nl-NL" sz="1600" dirty="0" err="1">
                          <a:solidFill>
                            <a:schemeClr val="tx1"/>
                          </a:solidFill>
                        </a:rPr>
                        <a:t>guard</a:t>
                      </a:r>
                      <a:r>
                        <a:rPr lang="nl-NL" sz="1600" dirty="0">
                          <a:solidFill>
                            <a:schemeClr val="tx1"/>
                          </a:solidFill>
                        </a:rPr>
                        <a:t> </a:t>
                      </a:r>
                      <a:r>
                        <a:rPr lang="nl-NL" sz="1600" dirty="0" err="1">
                          <a:solidFill>
                            <a:schemeClr val="tx1"/>
                          </a:solidFill>
                        </a:rPr>
                        <a:t>against</a:t>
                      </a:r>
                      <a:r>
                        <a:rPr lang="nl-NL" sz="1600" dirty="0">
                          <a:solidFill>
                            <a:schemeClr val="tx1"/>
                          </a:solidFill>
                        </a:rPr>
                        <a:t> </a:t>
                      </a:r>
                      <a:r>
                        <a:rPr lang="nl-NL" sz="1600" dirty="0" err="1">
                          <a:solidFill>
                            <a:schemeClr val="tx1"/>
                          </a:solidFill>
                        </a:rPr>
                        <a:t>key</a:t>
                      </a:r>
                      <a:r>
                        <a:rPr lang="nl-NL" sz="1600" dirty="0">
                          <a:solidFill>
                            <a:schemeClr val="tx1"/>
                          </a:solidFill>
                        </a:rPr>
                        <a:t> </a:t>
                      </a:r>
                      <a:r>
                        <a:rPr lang="nl-NL" sz="1600" dirty="0" err="1">
                          <a:solidFill>
                            <a:schemeClr val="tx1"/>
                          </a:solidFill>
                        </a:rPr>
                        <a:t>risks</a:t>
                      </a:r>
                      <a:endParaRPr lang="nl-NL" sz="1600" dirty="0">
                        <a:solidFill>
                          <a:schemeClr val="tx1"/>
                        </a:solidFill>
                      </a:endParaRPr>
                    </a:p>
                  </a:txBody>
                  <a:tcPr anchor="ctr">
                    <a:solidFill>
                      <a:srgbClr val="FFD44B"/>
                    </a:solidFill>
                  </a:tcPr>
                </a:tc>
                <a:tc>
                  <a:txBody>
                    <a:bodyPr/>
                    <a:lstStyle/>
                    <a:p>
                      <a:r>
                        <a:rPr lang="nl-NL" sz="1600" dirty="0" err="1">
                          <a:solidFill>
                            <a:schemeClr val="tx1"/>
                          </a:solidFill>
                        </a:rPr>
                        <a:t>Would</a:t>
                      </a:r>
                      <a:r>
                        <a:rPr lang="nl-NL" sz="1600" dirty="0">
                          <a:solidFill>
                            <a:schemeClr val="tx1"/>
                          </a:solidFill>
                        </a:rPr>
                        <a:t> </a:t>
                      </a:r>
                      <a:r>
                        <a:rPr lang="nl-NL" sz="1600" dirty="0" err="1">
                          <a:solidFill>
                            <a:schemeClr val="tx1"/>
                          </a:solidFill>
                        </a:rPr>
                        <a:t>disrupt</a:t>
                      </a:r>
                      <a:r>
                        <a:rPr lang="nl-NL" sz="1600" dirty="0">
                          <a:solidFill>
                            <a:schemeClr val="tx1"/>
                          </a:solidFill>
                        </a:rPr>
                        <a:t> </a:t>
                      </a:r>
                      <a:r>
                        <a:rPr lang="nl-NL" sz="1600" dirty="0" err="1">
                          <a:solidFill>
                            <a:schemeClr val="tx1"/>
                          </a:solidFill>
                        </a:rPr>
                        <a:t>the</a:t>
                      </a:r>
                      <a:r>
                        <a:rPr lang="nl-NL" sz="1600" dirty="0">
                          <a:solidFill>
                            <a:schemeClr val="tx1"/>
                          </a:solidFill>
                        </a:rPr>
                        <a:t> </a:t>
                      </a:r>
                      <a:r>
                        <a:rPr lang="nl-NL" sz="1600" dirty="0" err="1">
                          <a:solidFill>
                            <a:schemeClr val="tx1"/>
                          </a:solidFill>
                        </a:rPr>
                        <a:t>programme</a:t>
                      </a:r>
                      <a:r>
                        <a:rPr lang="nl-NL" sz="1600" dirty="0">
                          <a:solidFill>
                            <a:schemeClr val="tx1"/>
                          </a:solidFill>
                        </a:rPr>
                        <a:t> or </a:t>
                      </a:r>
                      <a:r>
                        <a:rPr lang="nl-NL" sz="1600" dirty="0" err="1">
                          <a:solidFill>
                            <a:schemeClr val="tx1"/>
                          </a:solidFill>
                        </a:rPr>
                        <a:t>the</a:t>
                      </a:r>
                      <a:r>
                        <a:rPr lang="nl-NL" sz="1600" dirty="0">
                          <a:solidFill>
                            <a:schemeClr val="tx1"/>
                          </a:solidFill>
                        </a:rPr>
                        <a:t> </a:t>
                      </a:r>
                      <a:r>
                        <a:rPr lang="nl-NL" sz="1600" dirty="0" err="1">
                          <a:solidFill>
                            <a:schemeClr val="tx1"/>
                          </a:solidFill>
                        </a:rPr>
                        <a:t>achievement</a:t>
                      </a:r>
                      <a:r>
                        <a:rPr lang="nl-NL" sz="1600" dirty="0">
                          <a:solidFill>
                            <a:schemeClr val="tx1"/>
                          </a:solidFill>
                        </a:rPr>
                        <a:t> of </a:t>
                      </a:r>
                      <a:r>
                        <a:rPr lang="nl-NL" sz="1600" dirty="0" err="1">
                          <a:solidFill>
                            <a:schemeClr val="tx1"/>
                          </a:solidFill>
                        </a:rPr>
                        <a:t>the</a:t>
                      </a:r>
                      <a:r>
                        <a:rPr lang="nl-NL" sz="1600" dirty="0">
                          <a:solidFill>
                            <a:schemeClr val="tx1"/>
                          </a:solidFill>
                        </a:rPr>
                        <a:t> </a:t>
                      </a:r>
                      <a:r>
                        <a:rPr lang="nl-NL" sz="1600" dirty="0" err="1">
                          <a:solidFill>
                            <a:schemeClr val="tx1"/>
                          </a:solidFill>
                        </a:rPr>
                        <a:t>objectives</a:t>
                      </a:r>
                      <a:endParaRPr lang="nl-NL" sz="1600" dirty="0">
                        <a:solidFill>
                          <a:schemeClr val="tx1"/>
                        </a:solidFill>
                      </a:endParaRPr>
                    </a:p>
                  </a:txBody>
                  <a:tcPr anchor="ctr">
                    <a:solidFill>
                      <a:srgbClr val="FFD44B"/>
                    </a:solidFill>
                  </a:tcPr>
                </a:tc>
                <a:extLst>
                  <a:ext uri="{0D108BD9-81ED-4DB2-BD59-A6C34878D82A}">
                    <a16:rowId xmlns:a16="http://schemas.microsoft.com/office/drawing/2014/main" val="10003"/>
                  </a:ext>
                </a:extLst>
              </a:tr>
              <a:tr h="967100">
                <a:tc>
                  <a:txBody>
                    <a:bodyPr/>
                    <a:lstStyle/>
                    <a:p>
                      <a:r>
                        <a:rPr lang="nl-NL" sz="1600" b="1" dirty="0">
                          <a:solidFill>
                            <a:schemeClr val="tx1"/>
                          </a:solidFill>
                        </a:rPr>
                        <a:t>High</a:t>
                      </a:r>
                    </a:p>
                  </a:txBody>
                  <a:tcPr anchor="ctr">
                    <a:solidFill>
                      <a:srgbClr val="FF3300"/>
                    </a:solidFill>
                  </a:tcPr>
                </a:tc>
                <a:tc>
                  <a:txBody>
                    <a:bodyPr/>
                    <a:lstStyle/>
                    <a:p>
                      <a:r>
                        <a:rPr lang="nl-NL" sz="1600" dirty="0">
                          <a:solidFill>
                            <a:schemeClr val="tx1"/>
                          </a:solidFill>
                        </a:rPr>
                        <a:t>Are</a:t>
                      </a:r>
                      <a:r>
                        <a:rPr lang="nl-NL" sz="1600" baseline="0" dirty="0">
                          <a:solidFill>
                            <a:schemeClr val="tx1"/>
                          </a:solidFill>
                        </a:rPr>
                        <a:t> </a:t>
                      </a:r>
                      <a:r>
                        <a:rPr lang="nl-NL" sz="1600" baseline="0" dirty="0" err="1">
                          <a:solidFill>
                            <a:schemeClr val="tx1"/>
                          </a:solidFill>
                        </a:rPr>
                        <a:t>too</a:t>
                      </a:r>
                      <a:r>
                        <a:rPr lang="nl-NL" sz="1600" baseline="0" dirty="0">
                          <a:solidFill>
                            <a:schemeClr val="tx1"/>
                          </a:solidFill>
                        </a:rPr>
                        <a:t> </a:t>
                      </a:r>
                      <a:r>
                        <a:rPr lang="nl-NL" sz="1600" baseline="0" dirty="0" err="1">
                          <a:solidFill>
                            <a:schemeClr val="tx1"/>
                          </a:solidFill>
                        </a:rPr>
                        <a:t>weak</a:t>
                      </a:r>
                      <a:r>
                        <a:rPr lang="nl-NL" sz="1600" baseline="0" dirty="0">
                          <a:solidFill>
                            <a:schemeClr val="tx1"/>
                          </a:solidFill>
                        </a:rPr>
                        <a:t> </a:t>
                      </a:r>
                      <a:r>
                        <a:rPr lang="nl-NL" sz="1600" baseline="0" dirty="0" err="1">
                          <a:solidFill>
                            <a:schemeClr val="tx1"/>
                          </a:solidFill>
                        </a:rPr>
                        <a:t>to</a:t>
                      </a:r>
                      <a:r>
                        <a:rPr lang="nl-NL" sz="1600" baseline="0" dirty="0">
                          <a:solidFill>
                            <a:schemeClr val="tx1"/>
                          </a:solidFill>
                        </a:rPr>
                        <a:t> </a:t>
                      </a:r>
                      <a:r>
                        <a:rPr lang="nl-NL" sz="1600" baseline="0" dirty="0" err="1">
                          <a:solidFill>
                            <a:schemeClr val="tx1"/>
                          </a:solidFill>
                        </a:rPr>
                        <a:t>prevent</a:t>
                      </a:r>
                      <a:r>
                        <a:rPr lang="nl-NL" sz="1600" baseline="0" dirty="0">
                          <a:solidFill>
                            <a:schemeClr val="tx1"/>
                          </a:solidFill>
                        </a:rPr>
                        <a:t> </a:t>
                      </a:r>
                      <a:r>
                        <a:rPr lang="nl-NL" sz="1600" baseline="0" dirty="0" err="1">
                          <a:solidFill>
                            <a:schemeClr val="tx1"/>
                          </a:solidFill>
                        </a:rPr>
                        <a:t>the</a:t>
                      </a:r>
                      <a:r>
                        <a:rPr lang="nl-NL" sz="1600" baseline="0" dirty="0">
                          <a:solidFill>
                            <a:schemeClr val="tx1"/>
                          </a:solidFill>
                        </a:rPr>
                        <a:t> </a:t>
                      </a:r>
                      <a:r>
                        <a:rPr lang="nl-NL" sz="1600" baseline="0" dirty="0" err="1">
                          <a:solidFill>
                            <a:schemeClr val="tx1"/>
                          </a:solidFill>
                        </a:rPr>
                        <a:t>occurrence</a:t>
                      </a:r>
                      <a:r>
                        <a:rPr lang="nl-NL" sz="1600" baseline="0" dirty="0">
                          <a:solidFill>
                            <a:schemeClr val="tx1"/>
                          </a:solidFill>
                        </a:rPr>
                        <a:t> of risk</a:t>
                      </a:r>
                      <a:endParaRPr lang="nl-NL" sz="1600" dirty="0">
                        <a:solidFill>
                          <a:schemeClr val="tx1"/>
                        </a:solidFill>
                      </a:endParaRPr>
                    </a:p>
                  </a:txBody>
                  <a:tcPr anchor="ctr">
                    <a:solidFill>
                      <a:srgbClr val="FF3300"/>
                    </a:solidFill>
                  </a:tcPr>
                </a:tc>
                <a:tc>
                  <a:txBody>
                    <a:bodyPr/>
                    <a:lstStyle/>
                    <a:p>
                      <a:r>
                        <a:rPr lang="nl-NL" sz="1600" dirty="0" err="1">
                          <a:solidFill>
                            <a:schemeClr val="tx1"/>
                          </a:solidFill>
                        </a:rPr>
                        <a:t>Would</a:t>
                      </a:r>
                      <a:r>
                        <a:rPr lang="nl-NL" sz="1600" dirty="0">
                          <a:solidFill>
                            <a:schemeClr val="tx1"/>
                          </a:solidFill>
                        </a:rPr>
                        <a:t> </a:t>
                      </a:r>
                      <a:r>
                        <a:rPr lang="nl-NL" sz="1600" dirty="0" err="1">
                          <a:solidFill>
                            <a:schemeClr val="tx1"/>
                          </a:solidFill>
                        </a:rPr>
                        <a:t>result</a:t>
                      </a:r>
                      <a:r>
                        <a:rPr lang="nl-NL" sz="1600" dirty="0">
                          <a:solidFill>
                            <a:schemeClr val="tx1"/>
                          </a:solidFill>
                        </a:rPr>
                        <a:t> in a (quasi-) failure. </a:t>
                      </a:r>
                      <a:r>
                        <a:rPr lang="nl-NL" sz="1600" dirty="0" err="1">
                          <a:solidFill>
                            <a:schemeClr val="tx1"/>
                          </a:solidFill>
                        </a:rPr>
                        <a:t>Results</a:t>
                      </a:r>
                      <a:r>
                        <a:rPr lang="nl-NL" sz="1600" dirty="0">
                          <a:solidFill>
                            <a:schemeClr val="tx1"/>
                          </a:solidFill>
                        </a:rPr>
                        <a:t> </a:t>
                      </a:r>
                      <a:r>
                        <a:rPr lang="nl-NL" sz="1600" dirty="0" err="1">
                          <a:solidFill>
                            <a:schemeClr val="tx1"/>
                          </a:solidFill>
                        </a:rPr>
                        <a:t>will</a:t>
                      </a:r>
                      <a:r>
                        <a:rPr lang="nl-NL" sz="1600" dirty="0">
                          <a:solidFill>
                            <a:schemeClr val="tx1"/>
                          </a:solidFill>
                        </a:rPr>
                        <a:t> </a:t>
                      </a:r>
                      <a:r>
                        <a:rPr lang="nl-NL" sz="1600" dirty="0" err="1">
                          <a:solidFill>
                            <a:schemeClr val="tx1"/>
                          </a:solidFill>
                        </a:rPr>
                        <a:t>not</a:t>
                      </a:r>
                      <a:r>
                        <a:rPr lang="nl-NL" sz="1600" dirty="0">
                          <a:solidFill>
                            <a:schemeClr val="tx1"/>
                          </a:solidFill>
                        </a:rPr>
                        <a:t> </a:t>
                      </a:r>
                      <a:r>
                        <a:rPr lang="nl-NL" sz="1600" dirty="0" err="1">
                          <a:solidFill>
                            <a:schemeClr val="tx1"/>
                          </a:solidFill>
                        </a:rPr>
                        <a:t>be</a:t>
                      </a:r>
                      <a:r>
                        <a:rPr lang="nl-NL" sz="1600" dirty="0">
                          <a:solidFill>
                            <a:schemeClr val="tx1"/>
                          </a:solidFill>
                        </a:rPr>
                        <a:t> </a:t>
                      </a:r>
                      <a:r>
                        <a:rPr lang="nl-NL" sz="1600" dirty="0" err="1">
                          <a:solidFill>
                            <a:schemeClr val="tx1"/>
                          </a:solidFill>
                        </a:rPr>
                        <a:t>achieved</a:t>
                      </a:r>
                      <a:endParaRPr lang="nl-NL" sz="1600" dirty="0">
                        <a:solidFill>
                          <a:schemeClr val="tx1"/>
                        </a:solidFill>
                      </a:endParaRPr>
                    </a:p>
                  </a:txBody>
                  <a:tcPr anchor="ctr">
                    <a:solidFill>
                      <a:srgbClr val="FF33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983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901897"/>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38026"/>
            <a:ext cx="8460000" cy="773278"/>
          </a:xfrm>
        </p:spPr>
        <p:txBody>
          <a:bodyPr/>
          <a:lstStyle/>
          <a:p>
            <a:pPr marL="0"/>
            <a:r>
              <a:rPr lang="fr-BE" altLang="en-US" sz="2400" cap="all" dirty="0">
                <a:solidFill>
                  <a:srgbClr val="004494"/>
                </a:solidFill>
                <a:latin typeface="+mn-lt"/>
              </a:rPr>
              <a:t>RMF components (2019 VERSION)</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2013397"/>
            <a:ext cx="8460000" cy="3372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10000"/>
              </a:lnSpc>
              <a:spcBef>
                <a:spcPts val="600"/>
              </a:spcBef>
              <a:spcAft>
                <a:spcPts val="600"/>
              </a:spcAft>
              <a:buClr>
                <a:srgbClr val="004494"/>
              </a:buClr>
              <a:buSzPct val="100000"/>
              <a:buFont typeface="Verdana" panose="020B0604030504040204" pitchFamily="34" charset="0"/>
              <a:buChar char="&gt;"/>
              <a:defRPr/>
            </a:pP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A Risk Questionnaire: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Risk identification and mitigating measures. 48 questions with distinction between</a:t>
            </a:r>
          </a:p>
          <a:p>
            <a:pPr marL="712788" lvl="1" indent="-350838" defTabSz="457200">
              <a:lnSpc>
                <a:spcPct val="110000"/>
              </a:lnSpc>
              <a:spcBef>
                <a:spcPts val="600"/>
              </a:spcBef>
              <a:spcAft>
                <a:spcPts val="600"/>
              </a:spcAft>
              <a:buClr>
                <a:srgbClr val="004494"/>
              </a:buClr>
              <a:buSzPct val="100000"/>
              <a:buFont typeface="Wingdings" panose="05000000000000000000" pitchFamily="2" charset="2"/>
              <a:buChar char="v"/>
              <a:tabLst>
                <a:tab pos="712788" algn="l"/>
              </a:tabLst>
              <a:defRPr/>
            </a:pPr>
            <a:r>
              <a:rPr lang="en-GB" sz="1800" i="1" dirty="0">
                <a:solidFill>
                  <a:srgbClr val="004494"/>
                </a:solidFill>
                <a:latin typeface="Verdana" panose="020B0604030504040204" pitchFamily="34" charset="0"/>
                <a:ea typeface="Verdana" panose="020B0604030504040204" pitchFamily="34" charset="0"/>
                <a:cs typeface="Verdana" panose="020B0604030504040204" pitchFamily="34" charset="0"/>
              </a:rPr>
              <a:t>structural weaknesses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to rate the risk level and calculate overall risk – 4 categories </a:t>
            </a:r>
            <a:r>
              <a:rPr lang="en-GB" sz="1800" i="1" dirty="0">
                <a:solidFill>
                  <a:srgbClr val="004494"/>
                </a:solidFill>
                <a:latin typeface="Verdana" panose="020B0604030504040204" pitchFamily="34" charset="0"/>
                <a:ea typeface="Verdana" panose="020B0604030504040204" pitchFamily="34" charset="0"/>
                <a:cs typeface="Verdana" panose="020B0604030504040204" pitchFamily="34" charset="0"/>
              </a:rPr>
              <a:t>low/moderate/substantial/high</a:t>
            </a:r>
          </a:p>
          <a:p>
            <a:pPr marL="712788" lvl="1" indent="-350838" defTabSz="457200">
              <a:lnSpc>
                <a:spcPct val="110000"/>
              </a:lnSpc>
              <a:spcBef>
                <a:spcPts val="600"/>
              </a:spcBef>
              <a:spcAft>
                <a:spcPts val="1200"/>
              </a:spcAft>
              <a:buClr>
                <a:srgbClr val="004494"/>
              </a:buClr>
              <a:buSzPct val="100000"/>
              <a:buFont typeface="Wingdings" panose="05000000000000000000" pitchFamily="2" charset="2"/>
              <a:buChar char="v"/>
              <a:defRPr/>
            </a:pPr>
            <a:r>
              <a:rPr lang="en-GB" sz="1800" i="1" dirty="0">
                <a:solidFill>
                  <a:srgbClr val="004494"/>
                </a:solidFill>
                <a:latin typeface="Verdana" panose="020B0604030504040204" pitchFamily="34" charset="0"/>
                <a:ea typeface="Verdana" panose="020B0604030504040204" pitchFamily="34" charset="0"/>
                <a:cs typeface="Verdana" panose="020B0604030504040204" pitchFamily="34" charset="0"/>
              </a:rPr>
              <a:t>risk outlook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for next 12 months to highlight trends not sufficient yet to raise/lower the risk level or events that might materialise and could alter that rating next year – 3 options </a:t>
            </a:r>
            <a:r>
              <a:rPr lang="en-GB" sz="1800" i="1" dirty="0">
                <a:solidFill>
                  <a:srgbClr val="004494"/>
                </a:solidFill>
                <a:latin typeface="Verdana" panose="020B0604030504040204" pitchFamily="34" charset="0"/>
                <a:ea typeface="Verdana" panose="020B0604030504040204" pitchFamily="34" charset="0"/>
                <a:cs typeface="Verdana" panose="020B0604030504040204" pitchFamily="34" charset="0"/>
              </a:rPr>
              <a:t>negative/neutral/positive</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 (can also about opportunities!)</a:t>
            </a:r>
            <a:endParaRPr lang="en-GB" dirty="0">
              <a:solidFill>
                <a:srgbClr val="004494"/>
              </a:solidFill>
              <a:latin typeface="Verdana" panose="020B0604030504040204" pitchFamily="34" charset="0"/>
              <a:ea typeface="Verdana" panose="020B0604030504040204" pitchFamily="34" charset="0"/>
              <a:cs typeface="Verdana" panose="020B0604030504040204" pitchFamily="34" charset="0"/>
            </a:endParaRPr>
          </a:p>
          <a:p>
            <a:pPr marL="355600" lvl="1" indent="-355600" defTabSz="457200">
              <a:lnSpc>
                <a:spcPct val="110000"/>
              </a:lnSpc>
              <a:spcBef>
                <a:spcPts val="600"/>
              </a:spcBef>
              <a:spcAft>
                <a:spcPts val="1200"/>
              </a:spcAft>
              <a:buClr>
                <a:srgbClr val="004494"/>
              </a:buClr>
              <a:buSzPct val="100000"/>
              <a:buFont typeface="Verdana" panose="020B0604030504040204" pitchFamily="34" charset="0"/>
              <a:buChar char="&gt;"/>
              <a:defRPr/>
            </a:pP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A Risk Profile: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Summary for decision-makers</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11</a:t>
            </a:fld>
            <a:endParaRPr lang="fr-BE" sz="1100" b="1">
              <a:solidFill>
                <a:schemeClr val="bg1"/>
              </a:solidFill>
              <a:latin typeface="+mn-lt"/>
            </a:endParaRPr>
          </a:p>
        </p:txBody>
      </p:sp>
      <p:sp>
        <p:nvSpPr>
          <p:cNvPr id="3" name="Rectangle 2">
            <a:extLst>
              <a:ext uri="{FF2B5EF4-FFF2-40B4-BE49-F238E27FC236}">
                <a16:creationId xmlns:a16="http://schemas.microsoft.com/office/drawing/2014/main" id="{10D95C4D-6AB2-4C32-96C3-CAE8A0C10517}"/>
              </a:ext>
            </a:extLst>
          </p:cNvPr>
          <p:cNvSpPr/>
          <p:nvPr/>
        </p:nvSpPr>
        <p:spPr>
          <a:xfrm>
            <a:off x="647564" y="5483353"/>
            <a:ext cx="7848872" cy="944233"/>
          </a:xfrm>
          <a:prstGeom prst="rect">
            <a:avLst/>
          </a:prstGeom>
        </p:spPr>
        <p:txBody>
          <a:bodyPr wrap="square">
            <a:spAutoFit/>
          </a:bodyPr>
          <a:lstStyle/>
          <a:p>
            <a:pPr marL="0" lvl="3" algn="ctr">
              <a:lnSpc>
                <a:spcPct val="150000"/>
              </a:lnSpc>
              <a:spcBef>
                <a:spcPts val="600"/>
              </a:spcBef>
            </a:pPr>
            <a:r>
              <a:rPr lang="en-GB" sz="1800" b="1" dirty="0">
                <a:solidFill>
                  <a:srgbClr val="C00000"/>
                </a:solidFill>
                <a:latin typeface="+mn-lt"/>
                <a:sym typeface="Wingdings" pitchFamily="2" charset="2"/>
              </a:rPr>
              <a:t>O</a:t>
            </a:r>
            <a:r>
              <a:rPr lang="en-GB" sz="1800" b="1" dirty="0">
                <a:solidFill>
                  <a:srgbClr val="C00000"/>
                </a:solidFill>
                <a:latin typeface="+mn-lt"/>
              </a:rPr>
              <a:t>ne RMF for all contracts. </a:t>
            </a:r>
          </a:p>
          <a:p>
            <a:pPr marL="0" lvl="3" algn="ctr">
              <a:lnSpc>
                <a:spcPct val="150000"/>
              </a:lnSpc>
              <a:spcBef>
                <a:spcPts val="600"/>
              </a:spcBef>
            </a:pPr>
            <a:r>
              <a:rPr lang="en-GB" sz="1800" b="1" dirty="0">
                <a:solidFill>
                  <a:srgbClr val="C00000"/>
                </a:solidFill>
                <a:latin typeface="+mn-lt"/>
              </a:rPr>
              <a:t>Sector specific risks can be differentiated </a:t>
            </a:r>
          </a:p>
        </p:txBody>
      </p:sp>
    </p:spTree>
    <p:extLst>
      <p:ext uri="{BB962C8B-B14F-4D97-AF65-F5344CB8AC3E}">
        <p14:creationId xmlns:p14="http://schemas.microsoft.com/office/powerpoint/2010/main" val="52671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38026"/>
            <a:ext cx="8460000" cy="773278"/>
          </a:xfrm>
        </p:spPr>
        <p:txBody>
          <a:bodyPr/>
          <a:lstStyle/>
          <a:p>
            <a:pPr marL="0"/>
            <a:r>
              <a:rPr lang="fr-BE" sz="2400" cap="all" dirty="0">
                <a:solidFill>
                  <a:srgbClr val="004494"/>
                </a:solidFill>
                <a:latin typeface="+mn-lt"/>
              </a:rPr>
              <a:t>2017 : UPDATE</a:t>
            </a: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2276872"/>
            <a:ext cx="8460000" cy="38884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30000"/>
              </a:lnSpc>
              <a:spcBef>
                <a:spcPts val="1200"/>
              </a:spcBef>
              <a:spcAft>
                <a:spcPts val="1200"/>
              </a:spcAft>
              <a:buClr>
                <a:srgbClr val="004494"/>
              </a:buClr>
              <a:buSzPct val="100000"/>
              <a:buFont typeface="Verdana" panose="020B0604030504040204" pitchFamily="34" charset="0"/>
              <a:buChar char="&gt;"/>
              <a:defRPr/>
            </a:pP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Differentiation for developmental risks per sector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(for SRPCs)</a:t>
            </a:r>
          </a:p>
          <a:p>
            <a:pPr marL="355600" lvl="1" indent="-355600" defTabSz="457200">
              <a:lnSpc>
                <a:spcPct val="130000"/>
              </a:lnSpc>
              <a:spcBef>
                <a:spcPts val="1200"/>
              </a:spcBef>
              <a:spcAft>
                <a:spcPts val="1200"/>
              </a:spcAft>
              <a:buClr>
                <a:srgbClr val="004494"/>
              </a:buClr>
              <a:buSzPct val="100000"/>
              <a:buFont typeface="Verdana" panose="020B0604030504040204" pitchFamily="34" charset="0"/>
              <a:buChar char="&gt;"/>
              <a:defRPr/>
            </a:pP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PFM: adapted to new 2016 PEFA Measurement Framework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(both old and new PEFA-indicators) </a:t>
            </a:r>
          </a:p>
          <a:p>
            <a:pPr marL="355600" lvl="1" indent="-355600" defTabSz="457200">
              <a:lnSpc>
                <a:spcPct val="130000"/>
              </a:lnSpc>
              <a:spcBef>
                <a:spcPts val="1200"/>
              </a:spcBef>
              <a:spcAft>
                <a:spcPts val="1200"/>
              </a:spcAft>
              <a:buClr>
                <a:srgbClr val="004494"/>
              </a:buClr>
              <a:buSzPct val="100000"/>
              <a:buFont typeface="Verdana" panose="020B0604030504040204" pitchFamily="34" charset="0"/>
              <a:buChar char="&gt;"/>
              <a:defRPr/>
            </a:pP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Simplification of the RMF questionnaire for some selected SIDS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(14 questions only covering each dimension); </a:t>
            </a: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and OCT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(10 dimensions). </a:t>
            </a: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Simplified RMF Excel sheet available </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12</a:t>
            </a:fld>
            <a:endParaRPr lang="fr-BE" sz="1100" b="1">
              <a:solidFill>
                <a:schemeClr val="bg1"/>
              </a:solidFill>
              <a:latin typeface="+mn-lt"/>
            </a:endParaRPr>
          </a:p>
        </p:txBody>
      </p:sp>
    </p:spTree>
    <p:extLst>
      <p:ext uri="{BB962C8B-B14F-4D97-AF65-F5344CB8AC3E}">
        <p14:creationId xmlns:p14="http://schemas.microsoft.com/office/powerpoint/2010/main" val="72870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38026"/>
            <a:ext cx="8460000" cy="773278"/>
          </a:xfrm>
        </p:spPr>
        <p:txBody>
          <a:bodyPr/>
          <a:lstStyle/>
          <a:p>
            <a:pPr marL="0"/>
            <a:r>
              <a:rPr lang="fr-BE" sz="2400" cap="all" dirty="0">
                <a:solidFill>
                  <a:srgbClr val="004494"/>
                </a:solidFill>
                <a:latin typeface="+mn-lt"/>
              </a:rPr>
              <a:t>2019 : UPDATE</a:t>
            </a: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23528" y="1958494"/>
            <a:ext cx="8460000" cy="44644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10000"/>
              </a:lnSpc>
              <a:spcBef>
                <a:spcPts val="600"/>
              </a:spcBef>
              <a:spcAft>
                <a:spcPts val="600"/>
              </a:spcAft>
              <a:buClr>
                <a:srgbClr val="004494"/>
              </a:buClr>
              <a:buSzPct val="100000"/>
              <a:buFont typeface="Verdana" panose="020B0604030504040204" pitchFamily="34" charset="0"/>
              <a:buChar char="&gt;"/>
              <a:defRPr/>
            </a:pP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Differentiation between risk level (structural weaknesses) and </a:t>
            </a: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risk outlook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(next 12 months)</a:t>
            </a:r>
          </a:p>
          <a:p>
            <a:pPr marL="355600" lvl="1" indent="-355600" defTabSz="457200">
              <a:lnSpc>
                <a:spcPct val="110000"/>
              </a:lnSpc>
              <a:spcBef>
                <a:spcPts val="600"/>
              </a:spcBef>
              <a:spcAft>
                <a:spcPts val="600"/>
              </a:spcAft>
              <a:buClr>
                <a:srgbClr val="004494"/>
              </a:buClr>
              <a:buSzPct val="100000"/>
              <a:buFont typeface="Verdana" panose="020B0604030504040204" pitchFamily="34" charset="0"/>
              <a:buChar char="&gt;"/>
              <a:defRPr/>
            </a:pP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Further emphasis on </a:t>
            </a: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investment climate and business environment</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 one new sub-category within </a:t>
            </a:r>
            <a:r>
              <a:rPr lang="en-GB" b="0" i="1" dirty="0">
                <a:solidFill>
                  <a:srgbClr val="004494"/>
                </a:solidFill>
                <a:latin typeface="Verdana" panose="020B0604030504040204" pitchFamily="34" charset="0"/>
                <a:ea typeface="Verdana" panose="020B0604030504040204" pitchFamily="34" charset="0"/>
                <a:cs typeface="Verdana" panose="020B0604030504040204" pitchFamily="34" charset="0"/>
              </a:rPr>
              <a:t>developmental risks</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 (2 new questions) + one new question within </a:t>
            </a:r>
            <a:r>
              <a:rPr lang="en-GB" b="0" i="1" dirty="0">
                <a:solidFill>
                  <a:srgbClr val="004494"/>
                </a:solidFill>
                <a:latin typeface="Verdana" panose="020B0604030504040204" pitchFamily="34" charset="0"/>
                <a:ea typeface="Verdana" panose="020B0604030504040204" pitchFamily="34" charset="0"/>
                <a:cs typeface="Verdana" panose="020B0604030504040204" pitchFamily="34" charset="0"/>
              </a:rPr>
              <a:t>political risks/rule of law</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 (legal framework) + one new question within </a:t>
            </a:r>
            <a:r>
              <a:rPr lang="en-GB" b="0" i="1" dirty="0">
                <a:solidFill>
                  <a:srgbClr val="004494"/>
                </a:solidFill>
                <a:latin typeface="Verdana" panose="020B0604030504040204" pitchFamily="34" charset="0"/>
                <a:ea typeface="Verdana" panose="020B0604030504040204" pitchFamily="34" charset="0"/>
                <a:cs typeface="Verdana" panose="020B0604030504040204" pitchFamily="34" charset="0"/>
              </a:rPr>
              <a:t>PFM risks</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 (public investment management)</a:t>
            </a:r>
          </a:p>
          <a:p>
            <a:pPr marL="355600" lvl="1" indent="-355600" defTabSz="457200">
              <a:lnSpc>
                <a:spcPct val="110000"/>
              </a:lnSpc>
              <a:spcBef>
                <a:spcPts val="600"/>
              </a:spcBef>
              <a:spcAft>
                <a:spcPts val="600"/>
              </a:spcAft>
              <a:buClr>
                <a:srgbClr val="004494"/>
              </a:buClr>
              <a:buSzPct val="100000"/>
              <a:buFont typeface="Verdana" panose="020B0604030504040204" pitchFamily="34" charset="0"/>
              <a:buChar char="&gt;"/>
              <a:defRPr/>
            </a:pP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Sharper questions on </a:t>
            </a:r>
            <a:r>
              <a:rPr lang="en-GB" i="1" dirty="0">
                <a:solidFill>
                  <a:srgbClr val="004494"/>
                </a:solidFill>
                <a:latin typeface="Verdana" panose="020B0604030504040204" pitchFamily="34" charset="0"/>
                <a:ea typeface="Verdana" panose="020B0604030504040204" pitchFamily="34" charset="0"/>
                <a:cs typeface="Verdana" panose="020B0604030504040204" pitchFamily="34" charset="0"/>
              </a:rPr>
              <a:t>public policies, environmental/climate change, public administration reforms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(one new question) within </a:t>
            </a:r>
            <a:r>
              <a:rPr lang="en-GB" b="0" i="1" dirty="0">
                <a:solidFill>
                  <a:srgbClr val="004494"/>
                </a:solidFill>
                <a:latin typeface="Verdana" panose="020B0604030504040204" pitchFamily="34" charset="0"/>
                <a:ea typeface="Verdana" panose="020B0604030504040204" pitchFamily="34" charset="0"/>
                <a:cs typeface="Verdana" panose="020B0604030504040204" pitchFamily="34" charset="0"/>
              </a:rPr>
              <a:t>developmental risks</a:t>
            </a:r>
          </a:p>
          <a:p>
            <a:pPr marL="355600" lvl="1" indent="-355600" defTabSz="457200">
              <a:lnSpc>
                <a:spcPct val="110000"/>
              </a:lnSpc>
              <a:spcBef>
                <a:spcPts val="600"/>
              </a:spcBef>
              <a:spcAft>
                <a:spcPts val="600"/>
              </a:spcAft>
              <a:buClr>
                <a:srgbClr val="004494"/>
              </a:buClr>
              <a:buSzPct val="100000"/>
              <a:buFont typeface="Verdana" panose="020B0604030504040204" pitchFamily="34" charset="0"/>
              <a:buChar char="&gt;"/>
              <a:defRPr/>
            </a:pP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2 questions on </a:t>
            </a: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macroeconomic policies </a:t>
            </a:r>
            <a:r>
              <a:rPr lang="en-GB" b="0" dirty="0">
                <a:solidFill>
                  <a:srgbClr val="004494"/>
                </a:solidFill>
                <a:latin typeface="Verdana" panose="020B0604030504040204" pitchFamily="34" charset="0"/>
                <a:ea typeface="Verdana" panose="020B0604030504040204" pitchFamily="34" charset="0"/>
                <a:cs typeface="Verdana" panose="020B0604030504040204" pitchFamily="34" charset="0"/>
              </a:rPr>
              <a:t>merged into one</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13</a:t>
            </a:fld>
            <a:endParaRPr lang="fr-BE" sz="1100" b="1">
              <a:solidFill>
                <a:schemeClr val="bg1"/>
              </a:solidFill>
              <a:latin typeface="+mn-lt"/>
            </a:endParaRPr>
          </a:p>
        </p:txBody>
      </p:sp>
    </p:spTree>
    <p:extLst>
      <p:ext uri="{BB962C8B-B14F-4D97-AF65-F5344CB8AC3E}">
        <p14:creationId xmlns:p14="http://schemas.microsoft.com/office/powerpoint/2010/main" val="3321253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38026"/>
            <a:ext cx="8460000" cy="773278"/>
          </a:xfrm>
        </p:spPr>
        <p:txBody>
          <a:bodyPr/>
          <a:lstStyle/>
          <a:p>
            <a:pPr marL="0"/>
            <a:r>
              <a:rPr lang="nl-NL" sz="2400" cap="all" dirty="0" err="1">
                <a:solidFill>
                  <a:srgbClr val="004494"/>
                </a:solidFill>
                <a:latin typeface="+mn-lt"/>
              </a:rPr>
              <a:t>Annual</a:t>
            </a:r>
            <a:r>
              <a:rPr lang="nl-NL" sz="2400" cap="all" dirty="0">
                <a:solidFill>
                  <a:srgbClr val="004494"/>
                </a:solidFill>
                <a:latin typeface="+mn-lt"/>
              </a:rPr>
              <a:t> update RMF</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2132856"/>
            <a:ext cx="8460000"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10000"/>
              </a:lnSpc>
              <a:spcBef>
                <a:spcPts val="600"/>
              </a:spcBef>
              <a:spcAft>
                <a:spcPts val="1200"/>
              </a:spcAft>
              <a:buClr>
                <a:srgbClr val="004494"/>
              </a:buClr>
              <a:buSzPct val="100000"/>
              <a:buFont typeface="Verdana" panose="020B0604030504040204" pitchFamily="34" charset="0"/>
              <a:buChar char="&gt;"/>
              <a:defRPr/>
            </a:pP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End of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year</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update: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presentation</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Jan/Feb: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one</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RMF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for</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all</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BS operations </a:t>
            </a:r>
          </a:p>
          <a:p>
            <a:pPr marL="355600" lvl="1" indent="-355600" defTabSz="457200">
              <a:lnSpc>
                <a:spcPct val="110000"/>
              </a:lnSpc>
              <a:spcBef>
                <a:spcPts val="600"/>
              </a:spcBef>
              <a:spcAft>
                <a:spcPts val="1200"/>
              </a:spcAft>
              <a:buClr>
                <a:srgbClr val="004494"/>
              </a:buClr>
              <a:buSzPct val="100000"/>
              <a:buFont typeface="Verdana" panose="020B0604030504040204" pitchFamily="34" charset="0"/>
              <a:buChar char="&gt;"/>
              <a:defRPr/>
            </a:pP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Update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during</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the</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year</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in case of change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to</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substantial</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or high</a:t>
            </a:r>
          </a:p>
          <a:p>
            <a:pPr marL="355600" lvl="1" indent="-355600" defTabSz="457200">
              <a:lnSpc>
                <a:spcPct val="110000"/>
              </a:lnSpc>
              <a:spcBef>
                <a:spcPts val="600"/>
              </a:spcBef>
              <a:spcAft>
                <a:spcPts val="1200"/>
              </a:spcAft>
              <a:buClr>
                <a:srgbClr val="004494"/>
              </a:buClr>
              <a:buSzPct val="100000"/>
              <a:buFont typeface="Verdana" panose="020B0604030504040204" pitchFamily="34" charset="0"/>
              <a:buChar char="&gt;"/>
              <a:defRPr/>
            </a:pP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Internal</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EU tool; concerns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may</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be</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shared (i.e.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with</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MS);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the</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assessment is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not</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public </a:t>
            </a:r>
          </a:p>
          <a:p>
            <a:pPr marL="355600" lvl="1" indent="-355600" defTabSz="457200">
              <a:lnSpc>
                <a:spcPct val="110000"/>
              </a:lnSpc>
              <a:spcBef>
                <a:spcPts val="600"/>
              </a:spcBef>
              <a:spcAft>
                <a:spcPts val="1200"/>
              </a:spcAft>
              <a:buClr>
                <a:srgbClr val="004494"/>
              </a:buClr>
              <a:buSzPct val="100000"/>
              <a:buFont typeface="Verdana" panose="020B0604030504040204" pitchFamily="34" charset="0"/>
              <a:buChar char="&gt;"/>
              <a:defRPr/>
            </a:pP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Joint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government</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DPs</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search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for</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mitigation</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factors</a:t>
            </a:r>
          </a:p>
          <a:p>
            <a:pPr marL="355600" lvl="1" indent="-355600" defTabSz="457200">
              <a:lnSpc>
                <a:spcPct val="110000"/>
              </a:lnSpc>
              <a:spcBef>
                <a:spcPts val="600"/>
              </a:spcBef>
              <a:spcAft>
                <a:spcPts val="1200"/>
              </a:spcAft>
              <a:buClr>
                <a:srgbClr val="004494"/>
              </a:buClr>
              <a:buSzPct val="100000"/>
              <a:buFont typeface="Verdana" panose="020B0604030504040204" pitchFamily="34" charset="0"/>
              <a:buChar char="&gt;"/>
              <a:defRPr/>
            </a:pP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Mitigation</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activities</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can</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be</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performed</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by</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anyone</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Government</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sz="1800" dirty="0" err="1">
                <a:solidFill>
                  <a:srgbClr val="004494"/>
                </a:solidFill>
                <a:latin typeface="Verdana" panose="020B0604030504040204" pitchFamily="34" charset="0"/>
                <a:ea typeface="Verdana" panose="020B0604030504040204" pitchFamily="34" charset="0"/>
                <a:cs typeface="Verdana" panose="020B0604030504040204" pitchFamily="34" charset="0"/>
              </a:rPr>
              <a:t>DPs</a:t>
            </a:r>
            <a:r>
              <a:rPr lang="nl-NL" sz="1800" dirty="0">
                <a:solidFill>
                  <a:srgbClr val="004494"/>
                </a:solidFill>
                <a:latin typeface="Verdana" panose="020B0604030504040204" pitchFamily="34" charset="0"/>
                <a:ea typeface="Verdana" panose="020B0604030504040204" pitchFamily="34" charset="0"/>
                <a:cs typeface="Verdana" panose="020B0604030504040204" pitchFamily="34" charset="0"/>
              </a:rPr>
              <a:t>, EU)</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14</a:t>
            </a:fld>
            <a:endParaRPr lang="fr-BE" sz="1100" b="1" dirty="0">
              <a:solidFill>
                <a:schemeClr val="bg1"/>
              </a:solidFill>
              <a:latin typeface="+mn-lt"/>
            </a:endParaRPr>
          </a:p>
        </p:txBody>
      </p:sp>
      <p:sp>
        <p:nvSpPr>
          <p:cNvPr id="6" name="Tekstvak 4">
            <a:extLst>
              <a:ext uri="{FF2B5EF4-FFF2-40B4-BE49-F238E27FC236}">
                <a16:creationId xmlns:a16="http://schemas.microsoft.com/office/drawing/2014/main" id="{FC565A7A-7882-44E4-BA88-71671267AA0C}"/>
              </a:ext>
            </a:extLst>
          </p:cNvPr>
          <p:cNvSpPr txBox="1"/>
          <p:nvPr/>
        </p:nvSpPr>
        <p:spPr>
          <a:xfrm>
            <a:off x="498376" y="6021288"/>
            <a:ext cx="8147248" cy="944233"/>
          </a:xfrm>
          <a:prstGeom prst="rect">
            <a:avLst/>
          </a:prstGeom>
          <a:noFill/>
          <a:ln>
            <a:noFill/>
          </a:ln>
        </p:spPr>
        <p:txBody>
          <a:bodyPr wrap="square" rtlCol="0">
            <a:spAutoFit/>
          </a:bodyPr>
          <a:lstStyle/>
          <a:p>
            <a:pPr marL="0" lvl="3" algn="ctr">
              <a:lnSpc>
                <a:spcPct val="150000"/>
              </a:lnSpc>
              <a:spcBef>
                <a:spcPts val="600"/>
              </a:spcBef>
              <a:defRPr/>
            </a:pPr>
            <a:r>
              <a:rPr lang="nl-NL" sz="1800" b="1" dirty="0">
                <a:solidFill>
                  <a:schemeClr val="accent2">
                    <a:lumMod val="75000"/>
                  </a:schemeClr>
                </a:solidFill>
                <a:latin typeface="+mn-lt"/>
              </a:rPr>
              <a:t>At </a:t>
            </a:r>
            <a:r>
              <a:rPr lang="nl-NL" sz="1800" b="1" dirty="0" err="1">
                <a:solidFill>
                  <a:schemeClr val="accent2">
                    <a:lumMod val="75000"/>
                  </a:schemeClr>
                </a:solidFill>
                <a:latin typeface="+mn-lt"/>
              </a:rPr>
              <a:t>the</a:t>
            </a:r>
            <a:r>
              <a:rPr lang="nl-NL" sz="1800" b="1" dirty="0">
                <a:solidFill>
                  <a:schemeClr val="accent2">
                    <a:lumMod val="75000"/>
                  </a:schemeClr>
                </a:solidFill>
                <a:latin typeface="+mn-lt"/>
              </a:rPr>
              <a:t> end</a:t>
            </a:r>
            <a:r>
              <a:rPr lang="nl-NL" sz="1800" b="1" dirty="0">
                <a:solidFill>
                  <a:srgbClr val="C00000"/>
                </a:solidFill>
                <a:latin typeface="+mn-lt"/>
              </a:rPr>
              <a:t>: </a:t>
            </a:r>
            <a:r>
              <a:rPr lang="nl-NL" sz="1800" b="1" dirty="0" err="1">
                <a:solidFill>
                  <a:srgbClr val="C00000"/>
                </a:solidFill>
                <a:latin typeface="+mn-lt"/>
              </a:rPr>
              <a:t>decision</a:t>
            </a:r>
            <a:r>
              <a:rPr lang="nl-NL" sz="1800" b="1" dirty="0">
                <a:solidFill>
                  <a:srgbClr val="C00000"/>
                </a:solidFill>
                <a:latin typeface="+mn-lt"/>
              </a:rPr>
              <a:t> </a:t>
            </a:r>
            <a:r>
              <a:rPr lang="nl-NL" sz="1800" b="1" dirty="0" err="1">
                <a:solidFill>
                  <a:srgbClr val="C00000"/>
                </a:solidFill>
                <a:latin typeface="+mn-lt"/>
              </a:rPr>
              <a:t>about</a:t>
            </a:r>
            <a:r>
              <a:rPr lang="nl-NL" sz="1800" b="1" dirty="0">
                <a:solidFill>
                  <a:srgbClr val="C00000"/>
                </a:solidFill>
                <a:latin typeface="+mn-lt"/>
              </a:rPr>
              <a:t> risk </a:t>
            </a:r>
            <a:r>
              <a:rPr lang="nl-NL" sz="1800" b="1" dirty="0" err="1">
                <a:solidFill>
                  <a:srgbClr val="C00000"/>
                </a:solidFill>
                <a:latin typeface="+mn-lt"/>
              </a:rPr>
              <a:t>acceptance</a:t>
            </a:r>
            <a:r>
              <a:rPr lang="nl-NL" sz="1800" b="1" dirty="0">
                <a:solidFill>
                  <a:srgbClr val="C00000"/>
                </a:solidFill>
                <a:latin typeface="+mn-lt"/>
              </a:rPr>
              <a:t> or risk </a:t>
            </a:r>
            <a:r>
              <a:rPr lang="nl-NL" sz="1800" b="1" dirty="0" err="1">
                <a:solidFill>
                  <a:srgbClr val="C00000"/>
                </a:solidFill>
                <a:latin typeface="+mn-lt"/>
              </a:rPr>
              <a:t>avoidance</a:t>
            </a:r>
            <a:endParaRPr lang="nl-NL" sz="1800" b="1" dirty="0">
              <a:solidFill>
                <a:srgbClr val="C00000"/>
              </a:solidFill>
              <a:latin typeface="+mn-lt"/>
            </a:endParaRPr>
          </a:p>
          <a:p>
            <a:pPr marL="0" lvl="3" algn="ctr">
              <a:lnSpc>
                <a:spcPct val="150000"/>
              </a:lnSpc>
              <a:spcBef>
                <a:spcPts val="600"/>
              </a:spcBef>
              <a:defRPr/>
            </a:pPr>
            <a:endParaRPr lang="fr-BE" sz="1800" b="1" dirty="0">
              <a:solidFill>
                <a:srgbClr val="C00000"/>
              </a:solidFill>
              <a:latin typeface="+mn-lt"/>
            </a:endParaRPr>
          </a:p>
        </p:txBody>
      </p:sp>
    </p:spTree>
    <p:extLst>
      <p:ext uri="{BB962C8B-B14F-4D97-AF65-F5344CB8AC3E}">
        <p14:creationId xmlns:p14="http://schemas.microsoft.com/office/powerpoint/2010/main" val="27807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32" name="AutoShape 9">
            <a:extLst>
              <a:ext uri="{FF2B5EF4-FFF2-40B4-BE49-F238E27FC236}">
                <a16:creationId xmlns:a16="http://schemas.microsoft.com/office/drawing/2014/main" id="{19D36D58-3399-429F-B84E-36E71970DE69}"/>
              </a:ext>
            </a:extLst>
          </p:cNvPr>
          <p:cNvSpPr>
            <a:spLocks noChangeArrowheads="1"/>
          </p:cNvSpPr>
          <p:nvPr/>
        </p:nvSpPr>
        <p:spPr bwMode="auto">
          <a:xfrm flipV="1">
            <a:off x="1234993" y="4638881"/>
            <a:ext cx="2880000" cy="252000"/>
          </a:xfrm>
          <a:prstGeom prst="triangle">
            <a:avLst>
              <a:gd name="adj" fmla="val 50000"/>
            </a:avLst>
          </a:prstGeom>
          <a:solidFill>
            <a:srgbClr val="F5823C"/>
          </a:solidFill>
          <a:ln w="12700" algn="ctr">
            <a:noFill/>
            <a:miter lim="800000"/>
            <a:headEnd/>
            <a:tailEnd/>
          </a:ln>
          <a:extLst/>
        </p:spPr>
        <p:txBody>
          <a:bodyPr wrap="square" lIns="72000" tIns="72000" rIns="72000" bIns="72000" anchor="ct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BE" altLang="en-US" sz="2000" i="0">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980728"/>
            <a:ext cx="8460000" cy="773278"/>
          </a:xfrm>
        </p:spPr>
        <p:txBody>
          <a:bodyPr/>
          <a:lstStyle/>
          <a:p>
            <a:pPr marL="0"/>
            <a:r>
              <a:rPr lang="en-GB" sz="2400" cap="all" dirty="0">
                <a:solidFill>
                  <a:srgbClr val="004494"/>
                </a:solidFill>
                <a:latin typeface="+mn-lt"/>
              </a:rPr>
              <a:t>Importance of </a:t>
            </a:r>
            <a:br>
              <a:rPr lang="en-GB" sz="2400" cap="all" dirty="0">
                <a:solidFill>
                  <a:srgbClr val="004494"/>
                </a:solidFill>
                <a:latin typeface="+mn-lt"/>
              </a:rPr>
            </a:br>
            <a:r>
              <a:rPr lang="en-GB" sz="2400" cap="all" dirty="0">
                <a:solidFill>
                  <a:srgbClr val="004494"/>
                </a:solidFill>
                <a:latin typeface="+mn-lt"/>
              </a:rPr>
              <a:t>the RMF and role of the BSSC/FAST</a:t>
            </a:r>
            <a:endParaRPr lang="fr-BE" sz="2400" cap="all" dirty="0">
              <a:solidFill>
                <a:srgbClr val="004494"/>
              </a:solidFill>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15</a:t>
            </a:fld>
            <a:endParaRPr lang="fr-BE" sz="1100" b="1">
              <a:solidFill>
                <a:schemeClr val="bg1"/>
              </a:solidFill>
              <a:latin typeface="+mn-lt"/>
            </a:endParaRPr>
          </a:p>
        </p:txBody>
      </p:sp>
      <p:sp>
        <p:nvSpPr>
          <p:cNvPr id="9" name="TextBox 10">
            <a:extLst>
              <a:ext uri="{FF2B5EF4-FFF2-40B4-BE49-F238E27FC236}">
                <a16:creationId xmlns:a16="http://schemas.microsoft.com/office/drawing/2014/main" id="{68C87F5E-993A-47AA-AA25-4CD43208860D}"/>
              </a:ext>
            </a:extLst>
          </p:cNvPr>
          <p:cNvSpPr txBox="1"/>
          <p:nvPr/>
        </p:nvSpPr>
        <p:spPr>
          <a:xfrm>
            <a:off x="540000" y="4993618"/>
            <a:ext cx="8064000" cy="1531726"/>
          </a:xfrm>
          <a:prstGeom prst="rect">
            <a:avLst/>
          </a:prstGeom>
          <a:solidFill>
            <a:srgbClr val="0F5494"/>
          </a:solidFill>
          <a:ln>
            <a:noFill/>
          </a:ln>
        </p:spPr>
        <p:txBody>
          <a:bodyPr wrap="square" rtlCol="0" anchor="t">
            <a:noAutofit/>
          </a:bodyPr>
          <a:lstStyle/>
          <a:p>
            <a:pPr algn="ctr">
              <a:lnSpc>
                <a:spcPct val="110000"/>
              </a:lnSpc>
              <a:spcBef>
                <a:spcPts val="600"/>
              </a:spcBef>
            </a:pPr>
            <a:r>
              <a:rPr lang="en-GB" sz="1600" b="1" dirty="0">
                <a:solidFill>
                  <a:schemeClr val="bg1"/>
                </a:solidFill>
                <a:latin typeface="+mn-lt"/>
              </a:rPr>
              <a:t>BSSC/FAST agrees list of operations for which payments are to be submitted for guidance during the year</a:t>
            </a:r>
          </a:p>
          <a:p>
            <a:pPr algn="ctr">
              <a:lnSpc>
                <a:spcPct val="110000"/>
              </a:lnSpc>
              <a:spcBef>
                <a:spcPts val="600"/>
              </a:spcBef>
            </a:pPr>
            <a:r>
              <a:rPr lang="en-GB" sz="1600" dirty="0">
                <a:solidFill>
                  <a:schemeClr val="bg1"/>
                </a:solidFill>
                <a:latin typeface="+mn-lt"/>
              </a:rPr>
              <a:t>Typically, substantial or high risk level in one or several of the 5 risk categories means disbursement files are submitted to BSSC/FAST for strategic guidance</a:t>
            </a:r>
          </a:p>
          <a:p>
            <a:pPr algn="ctr">
              <a:lnSpc>
                <a:spcPct val="110000"/>
              </a:lnSpc>
              <a:spcBef>
                <a:spcPts val="600"/>
              </a:spcBef>
            </a:pPr>
            <a:endParaRPr lang="fr-BE" sz="1600" b="1" dirty="0">
              <a:solidFill>
                <a:schemeClr val="bg1"/>
              </a:solidFill>
              <a:latin typeface="+mn-lt"/>
            </a:endParaRPr>
          </a:p>
        </p:txBody>
      </p:sp>
      <p:sp>
        <p:nvSpPr>
          <p:cNvPr id="11" name="TextBox 5">
            <a:extLst>
              <a:ext uri="{FF2B5EF4-FFF2-40B4-BE49-F238E27FC236}">
                <a16:creationId xmlns:a16="http://schemas.microsoft.com/office/drawing/2014/main" id="{76DF55E6-9CA3-4F7D-9897-0D0DF030E0CF}"/>
              </a:ext>
            </a:extLst>
          </p:cNvPr>
          <p:cNvSpPr txBox="1"/>
          <p:nvPr/>
        </p:nvSpPr>
        <p:spPr>
          <a:xfrm>
            <a:off x="1771564" y="1844824"/>
            <a:ext cx="5544616" cy="431999"/>
          </a:xfrm>
          <a:prstGeom prst="rect">
            <a:avLst/>
          </a:prstGeom>
          <a:solidFill>
            <a:srgbClr val="1FACE0"/>
          </a:solidFill>
          <a:ln>
            <a:noFill/>
          </a:ln>
        </p:spPr>
        <p:txBody>
          <a:bodyPr wrap="none" rtlCol="0" anchor="ctr">
            <a:noAutofit/>
          </a:bodyPr>
          <a:lstStyle/>
          <a:p>
            <a:pPr algn="ctr"/>
            <a:r>
              <a:rPr lang="en-GB" sz="1600" b="1" dirty="0">
                <a:solidFill>
                  <a:schemeClr val="bg1"/>
                </a:solidFill>
                <a:latin typeface="+mn-lt"/>
              </a:rPr>
              <a:t>EUDs prepare an updated RMF once a year</a:t>
            </a:r>
          </a:p>
        </p:txBody>
      </p:sp>
      <p:sp>
        <p:nvSpPr>
          <p:cNvPr id="12" name="TextBox 6">
            <a:extLst>
              <a:ext uri="{FF2B5EF4-FFF2-40B4-BE49-F238E27FC236}">
                <a16:creationId xmlns:a16="http://schemas.microsoft.com/office/drawing/2014/main" id="{C9422D7B-9836-429B-89E1-F3BFFFED92D3}"/>
              </a:ext>
            </a:extLst>
          </p:cNvPr>
          <p:cNvSpPr txBox="1"/>
          <p:nvPr/>
        </p:nvSpPr>
        <p:spPr>
          <a:xfrm>
            <a:off x="1103907" y="2576934"/>
            <a:ext cx="6879930" cy="431999"/>
          </a:xfrm>
          <a:prstGeom prst="rect">
            <a:avLst/>
          </a:prstGeom>
          <a:solidFill>
            <a:srgbClr val="FF3300"/>
          </a:solidFill>
          <a:ln>
            <a:noFill/>
          </a:ln>
        </p:spPr>
        <p:txBody>
          <a:bodyPr wrap="none" rtlCol="0" anchor="ctr">
            <a:noAutofit/>
          </a:bodyPr>
          <a:lstStyle/>
          <a:p>
            <a:pPr algn="ctr"/>
            <a:r>
              <a:rPr lang="en-GB" sz="1600" b="1" dirty="0">
                <a:solidFill>
                  <a:schemeClr val="bg1"/>
                </a:solidFill>
                <a:latin typeface="+mn-lt"/>
              </a:rPr>
              <a:t>RMF completed submitted to BSSC or FAST for validation</a:t>
            </a:r>
          </a:p>
        </p:txBody>
      </p:sp>
      <p:sp>
        <p:nvSpPr>
          <p:cNvPr id="13" name="TextBox 7">
            <a:extLst>
              <a:ext uri="{FF2B5EF4-FFF2-40B4-BE49-F238E27FC236}">
                <a16:creationId xmlns:a16="http://schemas.microsoft.com/office/drawing/2014/main" id="{87C8BA7C-82D7-403E-9592-B0FE3A349D0C}"/>
              </a:ext>
            </a:extLst>
          </p:cNvPr>
          <p:cNvSpPr txBox="1"/>
          <p:nvPr/>
        </p:nvSpPr>
        <p:spPr>
          <a:xfrm>
            <a:off x="799456" y="3289956"/>
            <a:ext cx="7488832" cy="431999"/>
          </a:xfrm>
          <a:prstGeom prst="rect">
            <a:avLst/>
          </a:prstGeom>
          <a:solidFill>
            <a:srgbClr val="FDB932"/>
          </a:solidFill>
          <a:ln>
            <a:noFill/>
          </a:ln>
        </p:spPr>
        <p:txBody>
          <a:bodyPr wrap="none" rtlCol="0" anchor="ctr">
            <a:noAutofit/>
          </a:bodyPr>
          <a:lstStyle/>
          <a:p>
            <a:pPr algn="ctr"/>
            <a:r>
              <a:rPr lang="en-GB" sz="1600" b="1" dirty="0">
                <a:solidFill>
                  <a:schemeClr val="bg1"/>
                </a:solidFill>
                <a:latin typeface="+mn-lt"/>
              </a:rPr>
              <a:t>Identification of risk levels in five categories</a:t>
            </a:r>
          </a:p>
        </p:txBody>
      </p:sp>
      <p:sp>
        <p:nvSpPr>
          <p:cNvPr id="15" name="TextBox 8">
            <a:extLst>
              <a:ext uri="{FF2B5EF4-FFF2-40B4-BE49-F238E27FC236}">
                <a16:creationId xmlns:a16="http://schemas.microsoft.com/office/drawing/2014/main" id="{3BEFE802-6468-414C-8BDE-EDBF7D92B251}"/>
              </a:ext>
            </a:extLst>
          </p:cNvPr>
          <p:cNvSpPr txBox="1"/>
          <p:nvPr/>
        </p:nvSpPr>
        <p:spPr>
          <a:xfrm>
            <a:off x="874993" y="4035267"/>
            <a:ext cx="3600000" cy="648000"/>
          </a:xfrm>
          <a:prstGeom prst="rect">
            <a:avLst/>
          </a:prstGeom>
          <a:solidFill>
            <a:srgbClr val="F5823C"/>
          </a:solidFill>
          <a:ln>
            <a:noFill/>
          </a:ln>
        </p:spPr>
        <p:txBody>
          <a:bodyPr wrap="none" rtlCol="0" anchor="ctr">
            <a:noAutofit/>
          </a:bodyPr>
          <a:lstStyle/>
          <a:p>
            <a:pPr algn="ctr"/>
            <a:r>
              <a:rPr lang="en-GB" sz="1600" b="1" dirty="0">
                <a:solidFill>
                  <a:schemeClr val="bg1"/>
                </a:solidFill>
                <a:latin typeface="+mn-lt"/>
              </a:rPr>
              <a:t>Validation of risk levels</a:t>
            </a:r>
          </a:p>
        </p:txBody>
      </p:sp>
      <p:sp>
        <p:nvSpPr>
          <p:cNvPr id="16" name="TextBox 9">
            <a:extLst>
              <a:ext uri="{FF2B5EF4-FFF2-40B4-BE49-F238E27FC236}">
                <a16:creationId xmlns:a16="http://schemas.microsoft.com/office/drawing/2014/main" id="{FACF3F92-8562-46F4-8929-61FADE41A42B}"/>
              </a:ext>
            </a:extLst>
          </p:cNvPr>
          <p:cNvSpPr txBox="1"/>
          <p:nvPr/>
        </p:nvSpPr>
        <p:spPr>
          <a:xfrm>
            <a:off x="4560291" y="4034782"/>
            <a:ext cx="3600000" cy="648000"/>
          </a:xfrm>
          <a:prstGeom prst="rect">
            <a:avLst/>
          </a:prstGeom>
          <a:solidFill>
            <a:srgbClr val="F5823C"/>
          </a:solidFill>
          <a:ln>
            <a:noFill/>
          </a:ln>
        </p:spPr>
        <p:txBody>
          <a:bodyPr wrap="none" rtlCol="0" anchor="ctr">
            <a:noAutofit/>
          </a:bodyPr>
          <a:lstStyle/>
          <a:p>
            <a:pPr algn="ctr"/>
            <a:r>
              <a:rPr lang="en-GB" sz="1600" b="1" dirty="0">
                <a:solidFill>
                  <a:schemeClr val="bg1"/>
                </a:solidFill>
                <a:latin typeface="+mn-lt"/>
              </a:rPr>
              <a:t>Proposal by </a:t>
            </a:r>
            <a:br>
              <a:rPr lang="en-GB" sz="1600" b="1" dirty="0">
                <a:solidFill>
                  <a:schemeClr val="bg1"/>
                </a:solidFill>
                <a:latin typeface="+mn-lt"/>
              </a:rPr>
            </a:br>
            <a:r>
              <a:rPr lang="en-GB" sz="1600" b="1" dirty="0">
                <a:solidFill>
                  <a:schemeClr val="bg1"/>
                </a:solidFill>
                <a:latin typeface="+mn-lt"/>
              </a:rPr>
              <a:t>Geographical Director</a:t>
            </a:r>
          </a:p>
        </p:txBody>
      </p:sp>
      <p:sp>
        <p:nvSpPr>
          <p:cNvPr id="17" name="AutoShape 9">
            <a:extLst>
              <a:ext uri="{FF2B5EF4-FFF2-40B4-BE49-F238E27FC236}">
                <a16:creationId xmlns:a16="http://schemas.microsoft.com/office/drawing/2014/main" id="{3BF36697-BCC6-4CBB-B6A8-C4E6B95CABD3}"/>
              </a:ext>
            </a:extLst>
          </p:cNvPr>
          <p:cNvSpPr>
            <a:spLocks noChangeArrowheads="1"/>
          </p:cNvSpPr>
          <p:nvPr/>
        </p:nvSpPr>
        <p:spPr bwMode="auto">
          <a:xfrm flipV="1">
            <a:off x="3103872" y="2270736"/>
            <a:ext cx="2880000" cy="252000"/>
          </a:xfrm>
          <a:prstGeom prst="triangle">
            <a:avLst>
              <a:gd name="adj" fmla="val 50000"/>
            </a:avLst>
          </a:prstGeom>
          <a:solidFill>
            <a:srgbClr val="1FACE0"/>
          </a:solidFill>
          <a:ln w="12700" algn="ctr">
            <a:noFill/>
            <a:miter lim="800000"/>
            <a:headEnd/>
            <a:tailEnd/>
          </a:ln>
          <a:extLst/>
        </p:spPr>
        <p:txBody>
          <a:bodyPr wrap="square" lIns="72000" tIns="72000" rIns="72000" bIns="72000" anchor="ct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BE" altLang="en-US" sz="2000" i="0">
              <a:latin typeface="+mn-lt"/>
            </a:endParaRPr>
          </a:p>
        </p:txBody>
      </p:sp>
      <p:sp>
        <p:nvSpPr>
          <p:cNvPr id="18" name="AutoShape 9">
            <a:extLst>
              <a:ext uri="{FF2B5EF4-FFF2-40B4-BE49-F238E27FC236}">
                <a16:creationId xmlns:a16="http://schemas.microsoft.com/office/drawing/2014/main" id="{0FE608A4-B271-4974-A2DE-822ACEB82A49}"/>
              </a:ext>
            </a:extLst>
          </p:cNvPr>
          <p:cNvSpPr>
            <a:spLocks noChangeArrowheads="1"/>
          </p:cNvSpPr>
          <p:nvPr/>
        </p:nvSpPr>
        <p:spPr bwMode="auto">
          <a:xfrm flipV="1">
            <a:off x="3103872" y="2960976"/>
            <a:ext cx="2880000" cy="252000"/>
          </a:xfrm>
          <a:prstGeom prst="triangle">
            <a:avLst>
              <a:gd name="adj" fmla="val 50000"/>
            </a:avLst>
          </a:prstGeom>
          <a:solidFill>
            <a:srgbClr val="FF3300"/>
          </a:solidFill>
          <a:ln w="12700" algn="ctr">
            <a:noFill/>
            <a:miter lim="800000"/>
            <a:headEnd/>
            <a:tailEnd/>
          </a:ln>
          <a:extLst/>
        </p:spPr>
        <p:txBody>
          <a:bodyPr wrap="square" lIns="72000" tIns="72000" rIns="72000" bIns="72000" anchor="ct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BE" altLang="en-US" sz="2000" i="0">
              <a:latin typeface="+mn-lt"/>
            </a:endParaRPr>
          </a:p>
        </p:txBody>
      </p:sp>
      <p:sp>
        <p:nvSpPr>
          <p:cNvPr id="19" name="AutoShape 9">
            <a:extLst>
              <a:ext uri="{FF2B5EF4-FFF2-40B4-BE49-F238E27FC236}">
                <a16:creationId xmlns:a16="http://schemas.microsoft.com/office/drawing/2014/main" id="{551E2F30-9154-40EC-9870-D81514E3AAEB}"/>
              </a:ext>
            </a:extLst>
          </p:cNvPr>
          <p:cNvSpPr>
            <a:spLocks noChangeArrowheads="1"/>
          </p:cNvSpPr>
          <p:nvPr/>
        </p:nvSpPr>
        <p:spPr bwMode="auto">
          <a:xfrm flipV="1">
            <a:off x="3103872" y="3704757"/>
            <a:ext cx="2880000" cy="252000"/>
          </a:xfrm>
          <a:prstGeom prst="triangle">
            <a:avLst>
              <a:gd name="adj" fmla="val 50000"/>
            </a:avLst>
          </a:prstGeom>
          <a:solidFill>
            <a:srgbClr val="FDB932"/>
          </a:solidFill>
          <a:ln w="12700" algn="ctr">
            <a:noFill/>
            <a:miter lim="800000"/>
            <a:headEnd/>
            <a:tailEnd/>
          </a:ln>
          <a:extLst/>
        </p:spPr>
        <p:txBody>
          <a:bodyPr wrap="square" lIns="72000" tIns="72000" rIns="72000" bIns="72000" anchor="ct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BE" altLang="en-US" sz="2000" i="0">
              <a:latin typeface="+mn-lt"/>
            </a:endParaRPr>
          </a:p>
        </p:txBody>
      </p:sp>
      <p:cxnSp>
        <p:nvCxnSpPr>
          <p:cNvPr id="20" name="Straight Arrow Connector 17">
            <a:extLst>
              <a:ext uri="{FF2B5EF4-FFF2-40B4-BE49-F238E27FC236}">
                <a16:creationId xmlns:a16="http://schemas.microsoft.com/office/drawing/2014/main" id="{7035509F-5DC1-411C-9F58-7C2F83931B9D}"/>
              </a:ext>
            </a:extLst>
          </p:cNvPr>
          <p:cNvCxnSpPr>
            <a:cxnSpLocks/>
            <a:stCxn id="15" idx="2"/>
          </p:cNvCxnSpPr>
          <p:nvPr/>
        </p:nvCxnSpPr>
        <p:spPr bwMode="auto">
          <a:xfrm>
            <a:off x="2674993" y="4683267"/>
            <a:ext cx="1897007" cy="238343"/>
          </a:xfrm>
          <a:prstGeom prst="straightConnector1">
            <a:avLst/>
          </a:prstGeom>
          <a:noFill/>
          <a:ln w="57150" cap="flat" cmpd="sng" algn="ctr">
            <a:no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Arrow Connector 18">
            <a:extLst>
              <a:ext uri="{FF2B5EF4-FFF2-40B4-BE49-F238E27FC236}">
                <a16:creationId xmlns:a16="http://schemas.microsoft.com/office/drawing/2014/main" id="{525B6E72-8504-4E16-8B6D-EF72D1F59583}"/>
              </a:ext>
            </a:extLst>
          </p:cNvPr>
          <p:cNvCxnSpPr>
            <a:cxnSpLocks/>
            <a:stCxn id="16" idx="2"/>
          </p:cNvCxnSpPr>
          <p:nvPr/>
        </p:nvCxnSpPr>
        <p:spPr bwMode="auto">
          <a:xfrm flipH="1">
            <a:off x="4572000" y="4682782"/>
            <a:ext cx="1788291" cy="238828"/>
          </a:xfrm>
          <a:prstGeom prst="straightConnector1">
            <a:avLst/>
          </a:prstGeom>
          <a:noFill/>
          <a:ln w="57150" cap="flat" cmpd="sng" algn="ctr">
            <a:no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4" name="AutoShape 9">
            <a:extLst>
              <a:ext uri="{FF2B5EF4-FFF2-40B4-BE49-F238E27FC236}">
                <a16:creationId xmlns:a16="http://schemas.microsoft.com/office/drawing/2014/main" id="{A58F5451-FD85-469D-B9E8-43F860AAAA8A}"/>
              </a:ext>
            </a:extLst>
          </p:cNvPr>
          <p:cNvSpPr>
            <a:spLocks noChangeArrowheads="1"/>
          </p:cNvSpPr>
          <p:nvPr/>
        </p:nvSpPr>
        <p:spPr bwMode="auto">
          <a:xfrm flipV="1">
            <a:off x="4920291" y="4658935"/>
            <a:ext cx="2880000" cy="252000"/>
          </a:xfrm>
          <a:prstGeom prst="triangle">
            <a:avLst>
              <a:gd name="adj" fmla="val 50000"/>
            </a:avLst>
          </a:prstGeom>
          <a:solidFill>
            <a:srgbClr val="F5823C"/>
          </a:solidFill>
          <a:ln w="12700" algn="ctr">
            <a:noFill/>
            <a:miter lim="800000"/>
            <a:headEnd/>
            <a:tailEnd/>
          </a:ln>
          <a:extLst/>
        </p:spPr>
        <p:txBody>
          <a:bodyPr wrap="square" lIns="72000" tIns="72000" rIns="72000" bIns="72000" anchor="ct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fr-BE" altLang="en-US" sz="2000" i="0">
              <a:latin typeface="+mn-lt"/>
            </a:endParaRPr>
          </a:p>
        </p:txBody>
      </p:sp>
    </p:spTree>
    <p:extLst>
      <p:ext uri="{BB962C8B-B14F-4D97-AF65-F5344CB8AC3E}">
        <p14:creationId xmlns:p14="http://schemas.microsoft.com/office/powerpoint/2010/main" val="30738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animBg="1"/>
      <p:bldP spid="11" grpId="0" animBg="1"/>
      <p:bldP spid="12" grpId="0" animBg="1"/>
      <p:bldP spid="13" grpId="0" animBg="1"/>
      <p:bldP spid="15" grpId="0" animBg="1"/>
      <p:bldP spid="16" grpId="0" animBg="1"/>
      <p:bldP spid="17" grpId="0" animBg="1"/>
      <p:bldP spid="17" grpId="1" animBg="1"/>
      <p:bldP spid="18" grpId="0" animBg="1"/>
      <p:bldP spid="19"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C81D5-7237-4CCA-A700-BD21E9E104C1}"/>
              </a:ext>
            </a:extLst>
          </p:cNvPr>
          <p:cNvSpPr>
            <a:spLocks noGrp="1"/>
          </p:cNvSpPr>
          <p:nvPr>
            <p:ph type="title"/>
          </p:nvPr>
        </p:nvSpPr>
        <p:spPr>
          <a:xfrm>
            <a:off x="251520" y="1117868"/>
            <a:ext cx="8568951" cy="936625"/>
          </a:xfrm>
        </p:spPr>
        <p:txBody>
          <a:bodyPr/>
          <a:lstStyle/>
          <a:p>
            <a:r>
              <a:rPr lang="en-GB" dirty="0"/>
              <a:t>Average risk by category, 2016-2018</a:t>
            </a:r>
          </a:p>
        </p:txBody>
      </p:sp>
      <p:sp>
        <p:nvSpPr>
          <p:cNvPr id="4" name="Tijdelijke aanduiding voor dianummer 3">
            <a:extLst>
              <a:ext uri="{FF2B5EF4-FFF2-40B4-BE49-F238E27FC236}">
                <a16:creationId xmlns:a16="http://schemas.microsoft.com/office/drawing/2014/main" id="{A65AFE89-4BE0-4611-A41D-00F0F2C3BBD8}"/>
              </a:ext>
            </a:extLst>
          </p:cNvPr>
          <p:cNvSpPr>
            <a:spLocks noGrp="1"/>
          </p:cNvSpPr>
          <p:nvPr>
            <p:ph type="sldNum" sz="quarter" idx="12"/>
          </p:nvPr>
        </p:nvSpPr>
        <p:spPr/>
        <p:txBody>
          <a:bodyPr/>
          <a:lstStyle/>
          <a:p>
            <a:fld id="{37B83C0C-BC65-4367-9B8A-060D4801009D}" type="slidenum">
              <a:rPr lang="en-GB" smtClean="0"/>
              <a:pPr/>
              <a:t>16</a:t>
            </a:fld>
            <a:endParaRPr lang="en-GB" dirty="0"/>
          </a:p>
        </p:txBody>
      </p:sp>
      <p:sp>
        <p:nvSpPr>
          <p:cNvPr id="7" name="Tekstvak 6">
            <a:extLst>
              <a:ext uri="{FF2B5EF4-FFF2-40B4-BE49-F238E27FC236}">
                <a16:creationId xmlns:a16="http://schemas.microsoft.com/office/drawing/2014/main" id="{19102EFB-3CCB-4C0D-9F1D-235EFAB3BA8C}"/>
              </a:ext>
            </a:extLst>
          </p:cNvPr>
          <p:cNvSpPr txBox="1"/>
          <p:nvPr/>
        </p:nvSpPr>
        <p:spPr>
          <a:xfrm>
            <a:off x="683568" y="6088324"/>
            <a:ext cx="6120680" cy="646331"/>
          </a:xfrm>
          <a:prstGeom prst="rect">
            <a:avLst/>
          </a:prstGeom>
          <a:noFill/>
        </p:spPr>
        <p:txBody>
          <a:bodyPr wrap="square" rtlCol="0">
            <a:spAutoFit/>
          </a:bodyPr>
          <a:lstStyle/>
          <a:p>
            <a:r>
              <a:rPr lang="nl-NL" dirty="0"/>
              <a:t>Of </a:t>
            </a:r>
            <a:r>
              <a:rPr lang="nl-NL" dirty="0" err="1"/>
              <a:t>all</a:t>
            </a:r>
            <a:r>
              <a:rPr lang="nl-NL" dirty="0"/>
              <a:t> </a:t>
            </a:r>
            <a:r>
              <a:rPr lang="nl-NL" dirty="0" err="1"/>
              <a:t>substantial</a:t>
            </a:r>
            <a:r>
              <a:rPr lang="nl-NL" dirty="0"/>
              <a:t> or high risk </a:t>
            </a:r>
            <a:r>
              <a:rPr lang="nl-NL" dirty="0" err="1"/>
              <a:t>situations</a:t>
            </a:r>
            <a:r>
              <a:rPr lang="nl-NL" dirty="0"/>
              <a:t>, 28% is </a:t>
            </a:r>
            <a:r>
              <a:rPr lang="nl-NL" dirty="0" err="1"/>
              <a:t>corruption</a:t>
            </a:r>
            <a:r>
              <a:rPr lang="nl-NL" dirty="0"/>
              <a:t> </a:t>
            </a:r>
            <a:r>
              <a:rPr lang="nl-NL" dirty="0" err="1"/>
              <a:t>and</a:t>
            </a:r>
            <a:r>
              <a:rPr lang="nl-NL" dirty="0"/>
              <a:t> </a:t>
            </a:r>
            <a:r>
              <a:rPr lang="nl-NL" dirty="0" err="1"/>
              <a:t>fraud</a:t>
            </a:r>
            <a:r>
              <a:rPr lang="nl-NL" dirty="0"/>
              <a:t>; 23% </a:t>
            </a:r>
            <a:r>
              <a:rPr lang="nl-NL" dirty="0" err="1"/>
              <a:t>developmental</a:t>
            </a:r>
            <a:r>
              <a:rPr lang="nl-NL" dirty="0"/>
              <a:t>, </a:t>
            </a:r>
            <a:r>
              <a:rPr lang="nl-NL" dirty="0" err="1"/>
              <a:t>and</a:t>
            </a:r>
            <a:r>
              <a:rPr lang="nl-NL" dirty="0"/>
              <a:t> 16% PFM.</a:t>
            </a:r>
          </a:p>
          <a:p>
            <a:r>
              <a:rPr lang="nl-NL" dirty="0"/>
              <a:t>Source: </a:t>
            </a:r>
            <a:r>
              <a:rPr lang="nl-NL" dirty="0" err="1"/>
              <a:t>Bidget</a:t>
            </a:r>
            <a:r>
              <a:rPr lang="nl-NL" dirty="0"/>
              <a:t> Support Trends </a:t>
            </a:r>
            <a:r>
              <a:rPr lang="nl-NL" dirty="0" err="1"/>
              <a:t>and</a:t>
            </a:r>
            <a:r>
              <a:rPr lang="nl-NL" dirty="0"/>
              <a:t> </a:t>
            </a:r>
            <a:r>
              <a:rPr lang="nl-NL" dirty="0" err="1"/>
              <a:t>Results</a:t>
            </a:r>
            <a:r>
              <a:rPr lang="nl-NL" dirty="0"/>
              <a:t>, 2017 </a:t>
            </a:r>
            <a:r>
              <a:rPr lang="nl-NL" dirty="0" err="1"/>
              <a:t>and</a:t>
            </a:r>
            <a:r>
              <a:rPr lang="nl-NL" dirty="0"/>
              <a:t> 2018</a:t>
            </a:r>
          </a:p>
        </p:txBody>
      </p:sp>
      <p:pic>
        <p:nvPicPr>
          <p:cNvPr id="6" name="Content Placeholder 5"/>
          <p:cNvPicPr>
            <a:picLocks noGrp="1" noChangeAspect="1"/>
          </p:cNvPicPr>
          <p:nvPr>
            <p:ph idx="1"/>
          </p:nvPr>
        </p:nvPicPr>
        <p:blipFill>
          <a:blip r:embed="rId2"/>
          <a:stretch>
            <a:fillRect/>
          </a:stretch>
        </p:blipFill>
        <p:spPr>
          <a:xfrm>
            <a:off x="855321" y="1916833"/>
            <a:ext cx="6936612" cy="4003558"/>
          </a:xfrm>
          <a:prstGeom prst="rect">
            <a:avLst/>
          </a:prstGeom>
        </p:spPr>
      </p:pic>
    </p:spTree>
    <p:extLst>
      <p:ext uri="{BB962C8B-B14F-4D97-AF65-F5344CB8AC3E}">
        <p14:creationId xmlns:p14="http://schemas.microsoft.com/office/powerpoint/2010/main" val="274672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611560" y="1104700"/>
            <a:ext cx="8460000" cy="773278"/>
          </a:xfrm>
        </p:spPr>
        <p:txBody>
          <a:bodyPr/>
          <a:lstStyle/>
          <a:p>
            <a:pPr marL="0"/>
            <a:r>
              <a:rPr lang="nl-NL" sz="2800" cap="all" dirty="0">
                <a:solidFill>
                  <a:srgbClr val="004494"/>
                </a:solidFill>
                <a:latin typeface="+mn-lt"/>
              </a:rPr>
              <a:t>Average risk by type of contract</a:t>
            </a:r>
            <a:endParaRPr lang="fr-BE" sz="2800" cap="all" dirty="0">
              <a:solidFill>
                <a:srgbClr val="004494"/>
              </a:solidFill>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17</a:t>
            </a:fld>
            <a:endParaRPr lang="fr-BE" sz="1100" b="1">
              <a:solidFill>
                <a:schemeClr val="bg1"/>
              </a:solidFill>
              <a:latin typeface="+mn-lt"/>
            </a:endParaRPr>
          </a:p>
        </p:txBody>
      </p:sp>
      <p:pic>
        <p:nvPicPr>
          <p:cNvPr id="3" name="Picture 2">
            <a:extLst>
              <a:ext uri="{FF2B5EF4-FFF2-40B4-BE49-F238E27FC236}">
                <a16:creationId xmlns:a16="http://schemas.microsoft.com/office/drawing/2014/main" id="{3D008555-97DB-4B46-B3CB-D635EA16017C}"/>
              </a:ext>
            </a:extLst>
          </p:cNvPr>
          <p:cNvPicPr>
            <a:picLocks noChangeAspect="1"/>
          </p:cNvPicPr>
          <p:nvPr/>
        </p:nvPicPr>
        <p:blipFill rotWithShape="1">
          <a:blip r:embed="rId3"/>
          <a:srcRect l="54725" t="23750" r="680" b="15875"/>
          <a:stretch/>
        </p:blipFill>
        <p:spPr>
          <a:xfrm>
            <a:off x="15754" y="1895490"/>
            <a:ext cx="9094662" cy="3693750"/>
          </a:xfrm>
          <a:prstGeom prst="rect">
            <a:avLst/>
          </a:prstGeom>
        </p:spPr>
      </p:pic>
      <p:sp>
        <p:nvSpPr>
          <p:cNvPr id="8" name="Tekstvak 6">
            <a:extLst>
              <a:ext uri="{FF2B5EF4-FFF2-40B4-BE49-F238E27FC236}">
                <a16:creationId xmlns:a16="http://schemas.microsoft.com/office/drawing/2014/main" id="{44F75F78-7B13-4BA1-A019-8F85CFD2F9D3}"/>
              </a:ext>
            </a:extLst>
          </p:cNvPr>
          <p:cNvSpPr txBox="1"/>
          <p:nvPr/>
        </p:nvSpPr>
        <p:spPr>
          <a:xfrm>
            <a:off x="320852" y="6098812"/>
            <a:ext cx="6552728" cy="276999"/>
          </a:xfrm>
          <a:prstGeom prst="rect">
            <a:avLst/>
          </a:prstGeom>
          <a:noFill/>
        </p:spPr>
        <p:txBody>
          <a:bodyPr wrap="square" rtlCol="0">
            <a:spAutoFit/>
          </a:bodyPr>
          <a:lstStyle/>
          <a:p>
            <a:r>
              <a:rPr lang="nl-NL" dirty="0">
                <a:solidFill>
                  <a:schemeClr val="accent6">
                    <a:lumMod val="50000"/>
                  </a:schemeClr>
                </a:solidFill>
              </a:rPr>
              <a:t>Source: Budget Support, Trends </a:t>
            </a:r>
            <a:r>
              <a:rPr lang="nl-NL" dirty="0" err="1">
                <a:solidFill>
                  <a:schemeClr val="accent6">
                    <a:lumMod val="50000"/>
                  </a:schemeClr>
                </a:solidFill>
              </a:rPr>
              <a:t>and</a:t>
            </a:r>
            <a:r>
              <a:rPr lang="nl-NL" dirty="0">
                <a:solidFill>
                  <a:schemeClr val="accent6">
                    <a:lumMod val="50000"/>
                  </a:schemeClr>
                </a:solidFill>
              </a:rPr>
              <a:t> </a:t>
            </a:r>
            <a:r>
              <a:rPr lang="nl-NL" dirty="0" err="1">
                <a:solidFill>
                  <a:schemeClr val="accent6">
                    <a:lumMod val="50000"/>
                  </a:schemeClr>
                </a:solidFill>
              </a:rPr>
              <a:t>Results</a:t>
            </a:r>
            <a:r>
              <a:rPr lang="nl-NL" dirty="0">
                <a:solidFill>
                  <a:schemeClr val="accent6">
                    <a:lumMod val="50000"/>
                  </a:schemeClr>
                </a:solidFill>
              </a:rPr>
              <a:t> 2018. European </a:t>
            </a:r>
            <a:r>
              <a:rPr lang="nl-NL" dirty="0" err="1">
                <a:solidFill>
                  <a:schemeClr val="accent6">
                    <a:lumMod val="50000"/>
                  </a:schemeClr>
                </a:solidFill>
              </a:rPr>
              <a:t>Commission</a:t>
            </a:r>
            <a:endParaRPr lang="nl-NL" dirty="0">
              <a:solidFill>
                <a:schemeClr val="accent6">
                  <a:lumMod val="50000"/>
                </a:schemeClr>
              </a:solidFill>
            </a:endParaRPr>
          </a:p>
        </p:txBody>
      </p:sp>
    </p:spTree>
    <p:extLst>
      <p:ext uri="{BB962C8B-B14F-4D97-AF65-F5344CB8AC3E}">
        <p14:creationId xmlns:p14="http://schemas.microsoft.com/office/powerpoint/2010/main" val="210647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359578"/>
            <a:ext cx="8460000" cy="773278"/>
          </a:xfrm>
        </p:spPr>
        <p:txBody>
          <a:bodyPr/>
          <a:lstStyle/>
          <a:p>
            <a:pPr marL="0"/>
            <a:r>
              <a:rPr lang="en-GB" sz="2400" cap="all" dirty="0">
                <a:solidFill>
                  <a:srgbClr val="004494"/>
                </a:solidFill>
                <a:latin typeface="+mn-lt"/>
              </a:rPr>
              <a:t>Risk level implications</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2204864"/>
            <a:ext cx="8460000" cy="41044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10000"/>
              </a:lnSpc>
              <a:spcBef>
                <a:spcPts val="600"/>
              </a:spcBef>
              <a:spcAft>
                <a:spcPts val="0"/>
              </a:spcAft>
              <a:buClr>
                <a:srgbClr val="004494"/>
              </a:buClr>
              <a:buSzPct val="100000"/>
              <a:buFont typeface="Verdana" panose="020B0604030504040204" pitchFamily="34" charset="0"/>
              <a:buChar char="&gt;"/>
              <a:defRPr/>
            </a:pP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If the risk level for a risk dimension is substantial or high :</a:t>
            </a:r>
          </a:p>
          <a:p>
            <a:pPr marL="714375" lvl="1" indent="-357188" defTabSz="457200">
              <a:lnSpc>
                <a:spcPct val="110000"/>
              </a:lnSpc>
              <a:spcBef>
                <a:spcPts val="600"/>
              </a:spcBef>
              <a:spcAft>
                <a:spcPts val="0"/>
              </a:spcAft>
              <a:buClr>
                <a:srgbClr val="004494"/>
              </a:buClr>
              <a:buSzPct val="100000"/>
              <a:buFont typeface="Courier New" panose="02070309020205020404" pitchFamily="49" charset="0"/>
              <a:buChar char="o"/>
              <a:defRPr/>
            </a:pP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itchFamily="2" charset="2"/>
              </a:rPr>
              <a:t>Definition and implementation of clear and comprehensive </a:t>
            </a: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itchFamily="2" charset="2"/>
              </a:rPr>
              <a:t>action plan </a:t>
            </a:r>
          </a:p>
          <a:p>
            <a:pPr marL="714375" lvl="1" indent="-357188" defTabSz="457200">
              <a:lnSpc>
                <a:spcPct val="110000"/>
              </a:lnSpc>
              <a:spcBef>
                <a:spcPts val="600"/>
              </a:spcBef>
              <a:spcAft>
                <a:spcPts val="0"/>
              </a:spcAft>
              <a:buClr>
                <a:srgbClr val="004494"/>
              </a:buClr>
              <a:buSzPct val="100000"/>
              <a:buFont typeface="Courier New" panose="02070309020205020404" pitchFamily="49" charset="0"/>
              <a:buChar char="o"/>
              <a:defRPr/>
            </a:pP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itchFamily="2" charset="2"/>
              </a:rPr>
              <a:t>Satisfactory progress is required during implementation</a:t>
            </a:r>
          </a:p>
          <a:p>
            <a:pPr marL="355600" lvl="1" indent="-355600" defTabSz="457200">
              <a:lnSpc>
                <a:spcPct val="110000"/>
              </a:lnSpc>
              <a:spcBef>
                <a:spcPts val="600"/>
              </a:spcBef>
              <a:spcAft>
                <a:spcPts val="0"/>
              </a:spcAft>
              <a:buClr>
                <a:srgbClr val="004494"/>
              </a:buClr>
              <a:buSzPct val="100000"/>
              <a:buFont typeface="Verdana" panose="020B0604030504040204" pitchFamily="34" charset="0"/>
              <a:buChar char="&gt;"/>
              <a:defRPr/>
            </a:pPr>
            <a:endParaRPr lang="en-GB" dirty="0">
              <a:solidFill>
                <a:srgbClr val="004494"/>
              </a:solidFill>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355600" lvl="1" indent="-355600" defTabSz="457200">
              <a:lnSpc>
                <a:spcPct val="110000"/>
              </a:lnSpc>
              <a:spcBef>
                <a:spcPts val="600"/>
              </a:spcBef>
              <a:spcAft>
                <a:spcPts val="0"/>
              </a:spcAft>
              <a:buClr>
                <a:srgbClr val="004494"/>
              </a:buClr>
              <a:buSzPct val="100000"/>
              <a:buFont typeface="Verdana" panose="020B0604030504040204" pitchFamily="34" charset="0"/>
              <a:buChar char="&gt;"/>
              <a:defRPr/>
            </a:pPr>
            <a:r>
              <a:rPr lang="en-GB" dirty="0">
                <a:solidFill>
                  <a:srgbClr val="004494"/>
                </a:solidFill>
                <a:latin typeface="Verdana" panose="020B0604030504040204" pitchFamily="34" charset="0"/>
                <a:ea typeface="Verdana" panose="020B0604030504040204" pitchFamily="34" charset="0"/>
                <a:cs typeface="Verdana" panose="020B0604030504040204" pitchFamily="34" charset="0"/>
              </a:rPr>
              <a:t>If the political risk is substantial or high in case of a SGD-C:</a:t>
            </a:r>
          </a:p>
          <a:p>
            <a:pPr marL="714375" lvl="1" indent="-357188" defTabSz="457200">
              <a:lnSpc>
                <a:spcPct val="110000"/>
              </a:lnSpc>
              <a:spcBef>
                <a:spcPts val="600"/>
              </a:spcBef>
              <a:spcAft>
                <a:spcPts val="0"/>
              </a:spcAft>
              <a:buClr>
                <a:srgbClr val="004494"/>
              </a:buClr>
              <a:buSzPct val="100000"/>
              <a:buFont typeface="Courier New" panose="02070309020205020404" pitchFamily="49" charset="0"/>
              <a:buChar char="o"/>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Comprehensive</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 action plan and </a:t>
            </a: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policy dialogue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(gradual and proportional)</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18</a:t>
            </a:fld>
            <a:endParaRPr lang="fr-BE" sz="1100" b="1">
              <a:solidFill>
                <a:schemeClr val="bg1"/>
              </a:solidFill>
              <a:latin typeface="+mn-lt"/>
            </a:endParaRPr>
          </a:p>
        </p:txBody>
      </p:sp>
    </p:spTree>
    <p:extLst>
      <p:ext uri="{BB962C8B-B14F-4D97-AF65-F5344CB8AC3E}">
        <p14:creationId xmlns:p14="http://schemas.microsoft.com/office/powerpoint/2010/main" val="416658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094010"/>
            <a:ext cx="8460000" cy="773278"/>
          </a:xfrm>
        </p:spPr>
        <p:txBody>
          <a:bodyPr/>
          <a:lstStyle/>
          <a:p>
            <a:pPr marL="0"/>
            <a:r>
              <a:rPr lang="en-GB" sz="2400" cap="all" dirty="0">
                <a:solidFill>
                  <a:srgbClr val="004494"/>
                </a:solidFill>
                <a:latin typeface="+mn-lt"/>
              </a:rPr>
              <a:t>Examples </a:t>
            </a:r>
            <a:br>
              <a:rPr lang="en-GB" sz="2400" cap="all" dirty="0">
                <a:solidFill>
                  <a:srgbClr val="004494"/>
                </a:solidFill>
                <a:latin typeface="+mn-lt"/>
              </a:rPr>
            </a:br>
            <a:r>
              <a:rPr lang="en-GB" sz="2400" cap="all" dirty="0">
                <a:solidFill>
                  <a:srgbClr val="004494"/>
                </a:solidFill>
                <a:latin typeface="+mn-lt"/>
              </a:rPr>
              <a:t>of mitigation measures</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1988840"/>
            <a:ext cx="8460000" cy="41044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10000"/>
              </a:lnSpc>
              <a:spcBef>
                <a:spcPts val="600"/>
              </a:spcBef>
              <a:spcAft>
                <a:spcPts val="200"/>
              </a:spcAft>
              <a:buClr>
                <a:srgbClr val="004494"/>
              </a:buClr>
              <a:buSzPct val="100000"/>
              <a:buFont typeface="Verdana" panose="020B0604030504040204" pitchFamily="34" charset="0"/>
              <a:buChar char="&gt;"/>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Analyses and surveys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(e.g. PEFA, PETS, PER…; political economy or drivers of change analysis)</a:t>
            </a:r>
          </a:p>
          <a:p>
            <a:pPr marL="355600" lvl="1" indent="-355600" defTabSz="457200">
              <a:lnSpc>
                <a:spcPct val="110000"/>
              </a:lnSpc>
              <a:spcBef>
                <a:spcPts val="600"/>
              </a:spcBef>
              <a:spcAft>
                <a:spcPts val="200"/>
              </a:spcAft>
              <a:buClr>
                <a:srgbClr val="004494"/>
              </a:buClr>
              <a:buSzPct val="100000"/>
              <a:buFont typeface="Verdana" panose="020B0604030504040204" pitchFamily="34" charset="0"/>
              <a:buChar char="&gt;"/>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Capacity development and technical cooperation </a:t>
            </a:r>
          </a:p>
          <a:p>
            <a:pPr marL="355600" lvl="1" indent="-355600" defTabSz="457200">
              <a:lnSpc>
                <a:spcPct val="110000"/>
              </a:lnSpc>
              <a:spcBef>
                <a:spcPts val="600"/>
              </a:spcBef>
              <a:spcAft>
                <a:spcPts val="200"/>
              </a:spcAft>
              <a:buClr>
                <a:srgbClr val="004494"/>
              </a:buClr>
              <a:buSzPct val="100000"/>
              <a:buFont typeface="Verdana" panose="020B0604030504040204" pitchFamily="34" charset="0"/>
              <a:buChar char="&gt;"/>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Enhancing transparency, accountability, participation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in budget process  </a:t>
            </a:r>
          </a:p>
          <a:p>
            <a:pPr marL="355600" lvl="1" indent="-355600" defTabSz="457200">
              <a:lnSpc>
                <a:spcPct val="110000"/>
              </a:lnSpc>
              <a:spcBef>
                <a:spcPts val="600"/>
              </a:spcBef>
              <a:spcAft>
                <a:spcPts val="200"/>
              </a:spcAft>
              <a:buClr>
                <a:srgbClr val="004494"/>
              </a:buClr>
              <a:buSzPct val="100000"/>
              <a:buFont typeface="Verdana" panose="020B0604030504040204" pitchFamily="34" charset="0"/>
              <a:buChar char="&gt;"/>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Policy dialogue </a:t>
            </a:r>
          </a:p>
          <a:p>
            <a:pPr marL="355600" lvl="1" indent="-355600" defTabSz="457200">
              <a:lnSpc>
                <a:spcPct val="110000"/>
              </a:lnSpc>
              <a:spcBef>
                <a:spcPts val="600"/>
              </a:spcBef>
              <a:spcAft>
                <a:spcPts val="200"/>
              </a:spcAft>
              <a:buClr>
                <a:srgbClr val="004494"/>
              </a:buClr>
              <a:buSzPct val="100000"/>
              <a:buFont typeface="Verdana" panose="020B0604030504040204" pitchFamily="34" charset="0"/>
              <a:buChar char="&gt;"/>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Performance indicators of the variable tranches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(but without jeopardizing predictability)</a:t>
            </a:r>
          </a:p>
          <a:p>
            <a:pPr marL="355600" lvl="1" indent="-355600" defTabSz="457200">
              <a:lnSpc>
                <a:spcPct val="110000"/>
              </a:lnSpc>
              <a:spcBef>
                <a:spcPts val="600"/>
              </a:spcBef>
              <a:spcAft>
                <a:spcPts val="200"/>
              </a:spcAft>
              <a:buClr>
                <a:srgbClr val="004494"/>
              </a:buClr>
              <a:buSzPct val="100000"/>
              <a:buFont typeface="Verdana" panose="020B0604030504040204" pitchFamily="34" charset="0"/>
              <a:buChar char="&gt;"/>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Requirements: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specific controls, legislation changes</a:t>
            </a:r>
          </a:p>
          <a:p>
            <a:pPr marL="355600" lvl="1" indent="-355600" defTabSz="457200">
              <a:lnSpc>
                <a:spcPct val="110000"/>
              </a:lnSpc>
              <a:spcBef>
                <a:spcPts val="600"/>
              </a:spcBef>
              <a:spcAft>
                <a:spcPts val="200"/>
              </a:spcAft>
              <a:buClr>
                <a:srgbClr val="004494"/>
              </a:buClr>
              <a:buSzPct val="100000"/>
              <a:buFont typeface="Verdana" panose="020B0604030504040204" pitchFamily="34" charset="0"/>
              <a:buChar char="&gt;"/>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Further adaptations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regarding the design of a budget support programme</a:t>
            </a:r>
          </a:p>
          <a:p>
            <a:pPr marL="355600" lvl="1" indent="-355600" defTabSz="457200">
              <a:lnSpc>
                <a:spcPct val="110000"/>
              </a:lnSpc>
              <a:spcBef>
                <a:spcPts val="600"/>
              </a:spcBef>
              <a:spcAft>
                <a:spcPts val="200"/>
              </a:spcAft>
              <a:buClr>
                <a:srgbClr val="004494"/>
              </a:buClr>
              <a:buSzPct val="100000"/>
              <a:buFont typeface="Verdana" panose="020B0604030504040204" pitchFamily="34" charset="0"/>
              <a:buChar char="&gt;"/>
              <a:defRPr/>
            </a:pPr>
            <a:r>
              <a:rPr lang="en-GB" sz="1800" dirty="0">
                <a:solidFill>
                  <a:srgbClr val="004494"/>
                </a:solidFill>
                <a:latin typeface="Verdana" panose="020B0604030504040204" pitchFamily="34" charset="0"/>
                <a:ea typeface="Verdana" panose="020B0604030504040204" pitchFamily="34" charset="0"/>
                <a:cs typeface="Verdana" panose="020B0604030504040204" pitchFamily="34" charset="0"/>
              </a:rPr>
              <a:t>Proactive communication strategies </a:t>
            </a:r>
            <a:r>
              <a:rPr lang="en-GB" sz="1800" b="0" dirty="0">
                <a:solidFill>
                  <a:srgbClr val="004494"/>
                </a:solidFill>
                <a:latin typeface="Verdana" panose="020B0604030504040204" pitchFamily="34" charset="0"/>
                <a:ea typeface="Verdana" panose="020B0604030504040204" pitchFamily="34" charset="0"/>
                <a:cs typeface="Verdana" panose="020B0604030504040204" pitchFamily="34" charset="0"/>
              </a:rPr>
              <a:t>(i.e. public acceptance of reforms)</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19</a:t>
            </a:fld>
            <a:endParaRPr lang="fr-BE" sz="1100" b="1">
              <a:solidFill>
                <a:schemeClr val="bg1"/>
              </a:solidFill>
              <a:latin typeface="+mn-lt"/>
            </a:endParaRPr>
          </a:p>
        </p:txBody>
      </p:sp>
    </p:spTree>
    <p:extLst>
      <p:ext uri="{BB962C8B-B14F-4D97-AF65-F5344CB8AC3E}">
        <p14:creationId xmlns:p14="http://schemas.microsoft.com/office/powerpoint/2010/main" val="118432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fr-BE" sz="2800" cap="all" dirty="0" err="1">
                <a:solidFill>
                  <a:srgbClr val="004494"/>
                </a:solidFill>
                <a:latin typeface="+mn-lt"/>
              </a:rPr>
              <a:t>outline</a:t>
            </a:r>
            <a:r>
              <a:rPr lang="fr-BE" sz="2800" cap="all" dirty="0">
                <a:solidFill>
                  <a:srgbClr val="004494"/>
                </a:solidFill>
                <a:latin typeface="+mn-lt"/>
              </a:rPr>
              <a:t> Module 3</a:t>
            </a: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buClrTx/>
              <a:buFontTx/>
              <a:buAutoNum type="arabicPeriod"/>
            </a:pPr>
            <a:r>
              <a:rPr lang="fr-BE" sz="2000" b="1" i="0" cap="all" dirty="0">
                <a:solidFill>
                  <a:srgbClr val="C00000"/>
                </a:solidFill>
              </a:rPr>
              <a:t>Risk Management </a:t>
            </a:r>
          </a:p>
          <a:p>
            <a:pPr marL="360363" indent="-360363">
              <a:spcBef>
                <a:spcPts val="1200"/>
              </a:spcBef>
              <a:spcAft>
                <a:spcPts val="1200"/>
              </a:spcAft>
              <a:buClrTx/>
              <a:buFontTx/>
              <a:buAutoNum type="arabicPeriod"/>
            </a:pPr>
            <a:r>
              <a:rPr lang="fr-BE" sz="2000" i="0" dirty="0">
                <a:solidFill>
                  <a:srgbClr val="004494"/>
                </a:solidFill>
              </a:rPr>
              <a:t>Risk Management Framework</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2</a:t>
            </a:fld>
            <a:endParaRPr lang="fr-BE" sz="1100" b="1">
              <a:solidFill>
                <a:schemeClr val="bg1"/>
              </a:solidFill>
              <a:latin typeface="+mn-lt"/>
            </a:endParaRPr>
          </a:p>
        </p:txBody>
      </p:sp>
    </p:spTree>
    <p:extLst>
      <p:ext uri="{BB962C8B-B14F-4D97-AF65-F5344CB8AC3E}">
        <p14:creationId xmlns:p14="http://schemas.microsoft.com/office/powerpoint/2010/main" val="404882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2636912"/>
            <a:ext cx="8532812" cy="230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a:defRPr/>
            </a:pPr>
            <a:r>
              <a:rPr lang="fr-BE" sz="3600" dirty="0" err="1"/>
              <a:t>Thank</a:t>
            </a:r>
            <a:r>
              <a:rPr lang="fr-BE" sz="3600" dirty="0"/>
              <a:t> </a:t>
            </a:r>
            <a:r>
              <a:rPr lang="fr-BE" sz="3600" dirty="0" err="1"/>
              <a:t>you</a:t>
            </a:r>
            <a:endParaRPr lang="fr-BE" sz="3600" dirty="0"/>
          </a:p>
          <a:p>
            <a:pPr algn="ctr">
              <a:defRPr/>
            </a:pPr>
            <a:r>
              <a:rPr lang="fr-BE" sz="3600" dirty="0"/>
              <a:t>for </a:t>
            </a:r>
            <a:r>
              <a:rPr lang="fr-BE" sz="3600" dirty="0" err="1"/>
              <a:t>your</a:t>
            </a:r>
            <a:r>
              <a:rPr lang="fr-BE" sz="3600" dirty="0"/>
              <a:t> attention</a:t>
            </a:r>
          </a:p>
          <a:p>
            <a:pPr algn="ctr" eaLnBrk="1" hangingPunct="1">
              <a:defRPr/>
            </a:pPr>
            <a:endParaRPr lang="fr-BE" sz="3600" dirty="0"/>
          </a:p>
        </p:txBody>
      </p:sp>
    </p:spTree>
    <p:extLst>
      <p:ext uri="{BB962C8B-B14F-4D97-AF65-F5344CB8AC3E}">
        <p14:creationId xmlns:p14="http://schemas.microsoft.com/office/powerpoint/2010/main" val="147144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3</a:t>
            </a:fld>
            <a:endParaRPr lang="fr-BE" sz="1100" b="1" dirty="0">
              <a:solidFill>
                <a:schemeClr val="bg1"/>
              </a:solidFill>
              <a:latin typeface="+mn-lt"/>
            </a:endParaRPr>
          </a:p>
        </p:txBody>
      </p:sp>
      <p:sp>
        <p:nvSpPr>
          <p:cNvPr id="9" name="Content Placeholder 5">
            <a:extLst>
              <a:ext uri="{FF2B5EF4-FFF2-40B4-BE49-F238E27FC236}">
                <a16:creationId xmlns:a16="http://schemas.microsoft.com/office/drawing/2014/main" id="{0BC300E1-C0A2-4377-B003-8AAE23120C2F}"/>
              </a:ext>
            </a:extLst>
          </p:cNvPr>
          <p:cNvSpPr>
            <a:spLocks noGrp="1"/>
          </p:cNvSpPr>
          <p:nvPr>
            <p:ph idx="1"/>
          </p:nvPr>
        </p:nvSpPr>
        <p:spPr>
          <a:xfrm>
            <a:off x="323528" y="3956301"/>
            <a:ext cx="2890664" cy="2552683"/>
          </a:xfrm>
        </p:spPr>
        <p:txBody>
          <a:bodyPr/>
          <a:lstStyle/>
          <a:p>
            <a:pPr marL="0" indent="0">
              <a:buNone/>
            </a:pPr>
            <a:r>
              <a:rPr lang="nl-NL" sz="2000" b="1" i="0" dirty="0" err="1"/>
              <a:t>External</a:t>
            </a:r>
            <a:r>
              <a:rPr lang="nl-NL" sz="2000" b="1" i="0" dirty="0"/>
              <a:t> </a:t>
            </a:r>
            <a:r>
              <a:rPr lang="nl-NL" sz="2000" b="1" i="0" dirty="0" err="1"/>
              <a:t>risks</a:t>
            </a:r>
            <a:r>
              <a:rPr lang="nl-NL" sz="2000" i="0" dirty="0"/>
              <a:t>: </a:t>
            </a:r>
            <a:r>
              <a:rPr lang="nl-NL" sz="2000" i="0" dirty="0" err="1"/>
              <a:t>from</a:t>
            </a:r>
            <a:r>
              <a:rPr lang="nl-NL" sz="2000" i="0" dirty="0"/>
              <a:t> </a:t>
            </a:r>
            <a:r>
              <a:rPr lang="nl-NL" sz="2000" i="0" dirty="0" err="1"/>
              <a:t>outside</a:t>
            </a:r>
            <a:r>
              <a:rPr lang="nl-NL" sz="2000" i="0" dirty="0"/>
              <a:t> </a:t>
            </a:r>
            <a:r>
              <a:rPr lang="nl-NL" sz="2000" i="0" dirty="0" err="1"/>
              <a:t>the</a:t>
            </a:r>
            <a:r>
              <a:rPr lang="nl-NL" sz="2000" i="0" dirty="0"/>
              <a:t> system: </a:t>
            </a:r>
            <a:r>
              <a:rPr lang="nl-NL" sz="2000" i="0" dirty="0" err="1"/>
              <a:t>world</a:t>
            </a:r>
            <a:r>
              <a:rPr lang="nl-NL" sz="2000" i="0" dirty="0"/>
              <a:t> </a:t>
            </a:r>
            <a:r>
              <a:rPr lang="nl-NL" sz="2000" i="0" dirty="0" err="1"/>
              <a:t>economic</a:t>
            </a:r>
            <a:r>
              <a:rPr lang="nl-NL" sz="2000" i="0" dirty="0"/>
              <a:t> outlook; </a:t>
            </a:r>
            <a:r>
              <a:rPr lang="nl-NL" sz="2000" i="0" dirty="0" err="1"/>
              <a:t>climate</a:t>
            </a:r>
            <a:r>
              <a:rPr lang="nl-NL" sz="2000" i="0" dirty="0"/>
              <a:t>; </a:t>
            </a:r>
            <a:r>
              <a:rPr lang="nl-NL" sz="2000" i="0" dirty="0" err="1"/>
              <a:t>political</a:t>
            </a:r>
            <a:r>
              <a:rPr lang="nl-NL" sz="2000" i="0" dirty="0"/>
              <a:t> </a:t>
            </a:r>
            <a:r>
              <a:rPr lang="nl-NL" sz="2000" i="0" dirty="0" err="1"/>
              <a:t>unrest</a:t>
            </a:r>
            <a:endParaRPr lang="nl-NL" sz="2000" i="0" dirty="0"/>
          </a:p>
          <a:p>
            <a:endParaRPr lang="fr-BE" dirty="0"/>
          </a:p>
        </p:txBody>
      </p:sp>
      <p:pic>
        <p:nvPicPr>
          <p:cNvPr id="11" name="Picture 1" descr="C:\Users\wcorneli\AppData\Local\Temp\1-123566475276Th.jpg">
            <a:extLst>
              <a:ext uri="{FF2B5EF4-FFF2-40B4-BE49-F238E27FC236}">
                <a16:creationId xmlns:a16="http://schemas.microsoft.com/office/drawing/2014/main" id="{04338231-0CE9-4803-AC7F-02DE13F76DB3}"/>
              </a:ext>
            </a:extLst>
          </p:cNvPr>
          <p:cNvPicPr>
            <a:picLocks noChangeAspect="1" noChangeArrowheads="1"/>
          </p:cNvPicPr>
          <p:nvPr/>
        </p:nvPicPr>
        <p:blipFill rotWithShape="1">
          <a:blip r:embed="rId3" cstate="print"/>
          <a:srcRect t="14845" b="5746"/>
          <a:stretch/>
        </p:blipFill>
        <p:spPr bwMode="auto">
          <a:xfrm>
            <a:off x="3769150" y="3895767"/>
            <a:ext cx="4819891" cy="2592711"/>
          </a:xfrm>
          <a:prstGeom prst="rect">
            <a:avLst/>
          </a:prstGeom>
          <a:noFill/>
          <a:ln>
            <a:solidFill>
              <a:srgbClr val="0F5494"/>
            </a:solidFill>
          </a:ln>
          <a:effectLst>
            <a:outerShdw dist="38100" dir="2700000" algn="tl" rotWithShape="0">
              <a:srgbClr val="0F5494">
                <a:alpha val="40000"/>
              </a:srgbClr>
            </a:outerShdw>
          </a:effectLst>
        </p:spPr>
      </p:pic>
      <p:sp>
        <p:nvSpPr>
          <p:cNvPr id="12" name="Title 4">
            <a:extLst>
              <a:ext uri="{FF2B5EF4-FFF2-40B4-BE49-F238E27FC236}">
                <a16:creationId xmlns:a16="http://schemas.microsoft.com/office/drawing/2014/main" id="{5303219F-DC8D-49A4-9519-9FF2BCCCDCAC}"/>
              </a:ext>
            </a:extLst>
          </p:cNvPr>
          <p:cNvSpPr txBox="1">
            <a:spLocks/>
          </p:cNvSpPr>
          <p:nvPr/>
        </p:nvSpPr>
        <p:spPr bwMode="auto">
          <a:xfrm>
            <a:off x="323528" y="1340768"/>
            <a:ext cx="8784976" cy="1295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lvl="0">
              <a:defRPr/>
            </a:pPr>
            <a:r>
              <a:rPr kumimoji="0" lang="fr-BE" sz="2000" i="0" u="none" strike="noStrike" kern="0" cap="none" spc="0" normalizeH="0" baseline="0" noProof="0" dirty="0">
                <a:ln>
                  <a:noFill/>
                </a:ln>
                <a:solidFill>
                  <a:srgbClr val="C00000"/>
                </a:solidFill>
                <a:effectLst/>
                <a:uLnTx/>
                <a:uFillTx/>
                <a:latin typeface="+mn-lt"/>
                <a:ea typeface="+mj-ea"/>
                <a:cs typeface="+mj-cs"/>
              </a:rPr>
              <a:t>Risk </a:t>
            </a:r>
            <a:r>
              <a:rPr kumimoji="0" lang="fr-BE" sz="2000" b="0" i="0" u="none" strike="noStrike" kern="0" cap="none" spc="0" normalizeH="0" baseline="0" noProof="0" dirty="0">
                <a:ln>
                  <a:noFill/>
                </a:ln>
                <a:solidFill>
                  <a:srgbClr val="0F5494"/>
                </a:solidFill>
                <a:effectLst/>
                <a:uLnTx/>
                <a:uFillTx/>
                <a:latin typeface="+mn-lt"/>
                <a:ea typeface="+mj-ea"/>
                <a:cs typeface="+mj-cs"/>
              </a:rPr>
              <a:t>: </a:t>
            </a:r>
            <a:r>
              <a:rPr lang="fr-BE" sz="2000" dirty="0">
                <a:latin typeface="+mn-lt"/>
              </a:rPr>
              <a:t>«</a:t>
            </a:r>
            <a:r>
              <a:rPr lang="fr-BE" sz="2000" b="0" i="1" dirty="0">
                <a:latin typeface="+mn-lt"/>
              </a:rPr>
              <a:t> A</a:t>
            </a:r>
            <a:r>
              <a:rPr lang="nl-NL" sz="2000" b="0" i="1" dirty="0" err="1">
                <a:latin typeface="+mn-lt"/>
              </a:rPr>
              <a:t>ny</a:t>
            </a:r>
            <a:r>
              <a:rPr lang="nl-NL" sz="2000" b="0" i="1" dirty="0">
                <a:latin typeface="+mn-lt"/>
              </a:rPr>
              <a:t> event or issue </a:t>
            </a:r>
            <a:r>
              <a:rPr lang="nl-NL" sz="2000" b="0" i="1" dirty="0" err="1">
                <a:latin typeface="+mn-lt"/>
              </a:rPr>
              <a:t>that</a:t>
            </a:r>
            <a:r>
              <a:rPr lang="nl-NL" sz="2000" b="0" i="1" dirty="0">
                <a:latin typeface="+mn-lt"/>
              </a:rPr>
              <a:t> </a:t>
            </a:r>
            <a:r>
              <a:rPr lang="nl-NL" sz="2000" b="0" i="1" dirty="0" err="1">
                <a:latin typeface="+mn-lt"/>
              </a:rPr>
              <a:t>could</a:t>
            </a:r>
            <a:r>
              <a:rPr lang="nl-NL" sz="2000" b="0" i="1" dirty="0">
                <a:latin typeface="+mn-lt"/>
              </a:rPr>
              <a:t> </a:t>
            </a:r>
            <a:r>
              <a:rPr lang="nl-NL" sz="2000" b="0" i="1" dirty="0" err="1">
                <a:latin typeface="+mn-lt"/>
              </a:rPr>
              <a:t>occur</a:t>
            </a:r>
            <a:r>
              <a:rPr lang="nl-NL" sz="2000" b="0" i="1" dirty="0">
                <a:latin typeface="+mn-lt"/>
              </a:rPr>
              <a:t> </a:t>
            </a:r>
            <a:r>
              <a:rPr lang="nl-NL" sz="2000" b="0" i="1" dirty="0" err="1">
                <a:latin typeface="+mn-lt"/>
              </a:rPr>
              <a:t>and</a:t>
            </a:r>
            <a:r>
              <a:rPr lang="nl-NL" sz="2000" b="0" i="1" dirty="0">
                <a:latin typeface="+mn-lt"/>
              </a:rPr>
              <a:t> </a:t>
            </a:r>
            <a:r>
              <a:rPr lang="nl-NL" sz="2000" b="0" i="1" dirty="0" err="1">
                <a:latin typeface="+mn-lt"/>
              </a:rPr>
              <a:t>adversely</a:t>
            </a:r>
            <a:r>
              <a:rPr lang="nl-NL" sz="2000" b="0" i="1" dirty="0">
                <a:latin typeface="+mn-lt"/>
              </a:rPr>
              <a:t> impact </a:t>
            </a:r>
            <a:r>
              <a:rPr lang="nl-NL" sz="2000" b="0" i="1" dirty="0" err="1">
                <a:latin typeface="+mn-lt"/>
              </a:rPr>
              <a:t>the</a:t>
            </a:r>
            <a:r>
              <a:rPr lang="nl-NL" sz="2000" b="0" i="1" dirty="0">
                <a:latin typeface="+mn-lt"/>
              </a:rPr>
              <a:t> </a:t>
            </a:r>
            <a:r>
              <a:rPr lang="nl-NL" sz="2000" b="0" i="1" dirty="0" err="1">
                <a:latin typeface="+mn-lt"/>
              </a:rPr>
              <a:t>achievement</a:t>
            </a:r>
            <a:r>
              <a:rPr lang="nl-NL" sz="2000" b="0" i="1" dirty="0">
                <a:latin typeface="+mn-lt"/>
              </a:rPr>
              <a:t> of </a:t>
            </a:r>
            <a:r>
              <a:rPr lang="nl-NL" sz="2000" b="0" i="1" dirty="0" err="1">
                <a:latin typeface="+mn-lt"/>
              </a:rPr>
              <a:t>the</a:t>
            </a:r>
            <a:r>
              <a:rPr lang="nl-NL" sz="2000" b="0" i="1" dirty="0">
                <a:latin typeface="+mn-lt"/>
              </a:rPr>
              <a:t> </a:t>
            </a:r>
            <a:r>
              <a:rPr lang="nl-NL" sz="2000" b="0" i="1" dirty="0" err="1">
                <a:latin typeface="+mn-lt"/>
              </a:rPr>
              <a:t>Commission’s</a:t>
            </a:r>
            <a:r>
              <a:rPr lang="nl-NL" sz="2000" b="0" i="1" dirty="0">
                <a:latin typeface="+mn-lt"/>
              </a:rPr>
              <a:t> </a:t>
            </a:r>
            <a:r>
              <a:rPr lang="nl-NL" sz="2000" b="0" i="1" dirty="0" err="1">
                <a:latin typeface="+mn-lt"/>
              </a:rPr>
              <a:t>political</a:t>
            </a:r>
            <a:r>
              <a:rPr lang="nl-NL" sz="2000" b="0" i="1" dirty="0">
                <a:latin typeface="+mn-lt"/>
              </a:rPr>
              <a:t>, </a:t>
            </a:r>
            <a:r>
              <a:rPr lang="nl-NL" sz="2000" b="0" i="1" dirty="0" err="1">
                <a:latin typeface="+mn-lt"/>
              </a:rPr>
              <a:t>strategic</a:t>
            </a:r>
            <a:r>
              <a:rPr lang="nl-NL" sz="2000" b="0" i="1" dirty="0">
                <a:latin typeface="+mn-lt"/>
              </a:rPr>
              <a:t> </a:t>
            </a:r>
            <a:r>
              <a:rPr lang="nl-NL" sz="2000" b="0" i="1" dirty="0" err="1">
                <a:latin typeface="+mn-lt"/>
              </a:rPr>
              <a:t>and</a:t>
            </a:r>
            <a:r>
              <a:rPr lang="nl-NL" sz="2000" b="0" i="1" dirty="0">
                <a:latin typeface="+mn-lt"/>
              </a:rPr>
              <a:t> </a:t>
            </a:r>
            <a:r>
              <a:rPr lang="nl-NL" sz="2000" b="0" i="1" dirty="0" err="1">
                <a:latin typeface="+mn-lt"/>
              </a:rPr>
              <a:t>operation</a:t>
            </a:r>
            <a:r>
              <a:rPr lang="nl-NL" sz="2000" b="0" i="1" dirty="0">
                <a:latin typeface="+mn-lt"/>
              </a:rPr>
              <a:t> </a:t>
            </a:r>
            <a:r>
              <a:rPr lang="nl-NL" sz="2000" b="0" i="1" dirty="0" err="1">
                <a:latin typeface="+mn-lt"/>
              </a:rPr>
              <a:t>objective</a:t>
            </a:r>
            <a:r>
              <a:rPr lang="nl-NL" sz="2000" b="0" i="1" dirty="0">
                <a:latin typeface="+mn-lt"/>
              </a:rPr>
              <a:t>. Lost </a:t>
            </a:r>
            <a:r>
              <a:rPr lang="nl-NL" sz="2000" b="0" i="1" dirty="0" err="1">
                <a:latin typeface="+mn-lt"/>
              </a:rPr>
              <a:t>opportunities</a:t>
            </a:r>
            <a:r>
              <a:rPr lang="nl-NL" sz="2000" b="0" i="1" dirty="0">
                <a:latin typeface="+mn-lt"/>
              </a:rPr>
              <a:t> are </a:t>
            </a:r>
            <a:r>
              <a:rPr lang="nl-NL" sz="2000" b="0" i="1" dirty="0" err="1">
                <a:latin typeface="+mn-lt"/>
              </a:rPr>
              <a:t>also</a:t>
            </a:r>
            <a:r>
              <a:rPr lang="nl-NL" sz="2000" b="0" i="1" dirty="0">
                <a:latin typeface="+mn-lt"/>
              </a:rPr>
              <a:t> a risk </a:t>
            </a:r>
            <a:r>
              <a:rPr lang="fr-BE" sz="2000" b="0" i="1" dirty="0">
                <a:latin typeface="+mn-lt"/>
              </a:rPr>
              <a:t> </a:t>
            </a:r>
            <a:r>
              <a:rPr lang="fr-BE" sz="2000" b="0" dirty="0">
                <a:latin typeface="+mn-lt"/>
              </a:rPr>
              <a:t>». </a:t>
            </a:r>
            <a:endParaRPr kumimoji="0" lang="fr-BE" sz="3000" b="1" i="0" u="none" strike="noStrike" kern="0" cap="none" spc="0" normalizeH="0" baseline="0" noProof="0" dirty="0">
              <a:ln>
                <a:noFill/>
              </a:ln>
              <a:solidFill>
                <a:srgbClr val="0F5494"/>
              </a:solidFill>
              <a:effectLst/>
              <a:uLnTx/>
              <a:uFillTx/>
              <a:latin typeface="+mn-lt"/>
              <a:ea typeface="+mj-ea"/>
              <a:cs typeface="+mj-cs"/>
            </a:endParaRPr>
          </a:p>
        </p:txBody>
      </p:sp>
      <p:sp>
        <p:nvSpPr>
          <p:cNvPr id="13" name="Title 4">
            <a:extLst>
              <a:ext uri="{FF2B5EF4-FFF2-40B4-BE49-F238E27FC236}">
                <a16:creationId xmlns:a16="http://schemas.microsoft.com/office/drawing/2014/main" id="{15A77EC4-A0CD-4BAF-8677-E5B81C1EBF9C}"/>
              </a:ext>
            </a:extLst>
          </p:cNvPr>
          <p:cNvSpPr>
            <a:spLocks noGrp="1"/>
          </p:cNvSpPr>
          <p:nvPr>
            <p:ph type="title"/>
          </p:nvPr>
        </p:nvSpPr>
        <p:spPr>
          <a:xfrm>
            <a:off x="323528" y="2708920"/>
            <a:ext cx="8712968" cy="936625"/>
          </a:xfrm>
        </p:spPr>
        <p:txBody>
          <a:bodyPr/>
          <a:lstStyle/>
          <a:p>
            <a:pPr marL="0"/>
            <a:r>
              <a:rPr lang="nl-NL" sz="2800" dirty="0">
                <a:latin typeface="+mn-lt"/>
              </a:rPr>
              <a:t>Three types of risk: </a:t>
            </a:r>
            <a:r>
              <a:rPr lang="en-GB" sz="2800" dirty="0">
                <a:latin typeface="+mn-lt"/>
              </a:rPr>
              <a:t>external</a:t>
            </a:r>
            <a:r>
              <a:rPr lang="nl-NL" sz="2800" dirty="0">
                <a:latin typeface="+mn-lt"/>
              </a:rPr>
              <a:t>, inherent </a:t>
            </a:r>
            <a:br>
              <a:rPr lang="nl-NL" sz="2800" dirty="0">
                <a:latin typeface="+mn-lt"/>
              </a:rPr>
            </a:br>
            <a:r>
              <a:rPr lang="nl-NL" sz="2800" dirty="0" err="1">
                <a:latin typeface="+mn-lt"/>
              </a:rPr>
              <a:t>and</a:t>
            </a:r>
            <a:r>
              <a:rPr lang="nl-NL" sz="2800" dirty="0">
                <a:latin typeface="+mn-lt"/>
              </a:rPr>
              <a:t> </a:t>
            </a:r>
            <a:r>
              <a:rPr lang="nl-NL" sz="2800" dirty="0" err="1">
                <a:latin typeface="+mn-lt"/>
              </a:rPr>
              <a:t>behaviour</a:t>
            </a:r>
            <a:r>
              <a:rPr lang="nl-NL" sz="2800" dirty="0">
                <a:latin typeface="+mn-lt"/>
              </a:rPr>
              <a:t> risk</a:t>
            </a:r>
            <a:endParaRPr lang="fr-BE" sz="2800" dirty="0">
              <a:latin typeface="+mn-lt"/>
            </a:endParaRPr>
          </a:p>
        </p:txBody>
      </p:sp>
    </p:spTree>
    <p:extLst>
      <p:ext uri="{BB962C8B-B14F-4D97-AF65-F5344CB8AC3E}">
        <p14:creationId xmlns:p14="http://schemas.microsoft.com/office/powerpoint/2010/main" val="62367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38026"/>
            <a:ext cx="8460000" cy="773278"/>
          </a:xfrm>
        </p:spPr>
        <p:txBody>
          <a:bodyPr/>
          <a:lstStyle/>
          <a:p>
            <a:pPr marL="0"/>
            <a:r>
              <a:rPr lang="nl-NL" sz="2400" cap="all" dirty="0" err="1">
                <a:solidFill>
                  <a:srgbClr val="004494"/>
                </a:solidFill>
                <a:latin typeface="+mn-lt"/>
              </a:rPr>
              <a:t>External</a:t>
            </a:r>
            <a:r>
              <a:rPr lang="nl-NL" sz="2400" cap="all" dirty="0">
                <a:solidFill>
                  <a:srgbClr val="004494"/>
                </a:solidFill>
                <a:latin typeface="+mn-lt"/>
              </a:rPr>
              <a:t>, inherent </a:t>
            </a:r>
            <a:r>
              <a:rPr lang="nl-NL" sz="2400" cap="all" dirty="0" err="1">
                <a:solidFill>
                  <a:srgbClr val="004494"/>
                </a:solidFill>
                <a:latin typeface="+mn-lt"/>
              </a:rPr>
              <a:t>and</a:t>
            </a:r>
            <a:r>
              <a:rPr lang="nl-NL" sz="2400" cap="all" dirty="0">
                <a:solidFill>
                  <a:srgbClr val="004494"/>
                </a:solidFill>
                <a:latin typeface="+mn-lt"/>
              </a:rPr>
              <a:t> </a:t>
            </a:r>
            <a:r>
              <a:rPr lang="nl-NL" sz="2400" cap="all" dirty="0" err="1">
                <a:solidFill>
                  <a:srgbClr val="004494"/>
                </a:solidFill>
                <a:latin typeface="+mn-lt"/>
              </a:rPr>
              <a:t>behaviour</a:t>
            </a:r>
            <a:r>
              <a:rPr lang="nl-NL" sz="2400" cap="all" dirty="0">
                <a:solidFill>
                  <a:srgbClr val="004494"/>
                </a:solidFill>
                <a:latin typeface="+mn-lt"/>
              </a:rPr>
              <a:t> risk </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1999" y="2276872"/>
            <a:ext cx="8490091"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10000"/>
              </a:lnSpc>
              <a:spcBef>
                <a:spcPts val="600"/>
              </a:spcBef>
              <a:spcAft>
                <a:spcPts val="0"/>
              </a:spcAft>
              <a:buClr>
                <a:srgbClr val="004494"/>
              </a:buClr>
              <a:buSzPct val="100000"/>
              <a:buFont typeface="Verdana" panose="020B0604030504040204" pitchFamily="34" charset="0"/>
              <a:buChar char="&gt;"/>
              <a:defRPr/>
            </a:pPr>
            <a:r>
              <a:rPr lang="nl-NL" dirty="0">
                <a:solidFill>
                  <a:srgbClr val="004494"/>
                </a:solidFill>
                <a:latin typeface="Verdana" panose="020B0604030504040204" pitchFamily="34" charset="0"/>
                <a:ea typeface="Verdana" panose="020B0604030504040204" pitchFamily="34" charset="0"/>
                <a:cs typeface="Verdana" panose="020B0604030504040204" pitchFamily="34" charset="0"/>
              </a:rPr>
              <a:t>(2) Inherent </a:t>
            </a:r>
            <a:r>
              <a:rPr lang="nl-NL" dirty="0" err="1">
                <a:solidFill>
                  <a:srgbClr val="004494"/>
                </a:solidFill>
                <a:latin typeface="Verdana" panose="020B0604030504040204" pitchFamily="34" charset="0"/>
                <a:ea typeface="Verdana" panose="020B0604030504040204" pitchFamily="34" charset="0"/>
                <a:cs typeface="Verdana" panose="020B0604030504040204" pitchFamily="34" charset="0"/>
              </a:rPr>
              <a:t>risks</a:t>
            </a:r>
            <a:r>
              <a:rPr lang="nl-NL"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risks</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from</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within</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the</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system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omissions</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in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oversight</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weaknesses</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in control,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lack</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of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credibility</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4</a:t>
            </a:fld>
            <a:endParaRPr lang="fr-BE" sz="1100" b="1" dirty="0">
              <a:solidFill>
                <a:schemeClr val="bg1"/>
              </a:solidFill>
              <a:latin typeface="+mn-lt"/>
            </a:endParaRPr>
          </a:p>
        </p:txBody>
      </p:sp>
      <p:pic>
        <p:nvPicPr>
          <p:cNvPr id="6" name="Afbeelding 3">
            <a:extLst>
              <a:ext uri="{FF2B5EF4-FFF2-40B4-BE49-F238E27FC236}">
                <a16:creationId xmlns:a16="http://schemas.microsoft.com/office/drawing/2014/main" id="{225F3907-40C6-41F6-A43D-D5F1A6C6619C}"/>
              </a:ext>
            </a:extLst>
          </p:cNvPr>
          <p:cNvPicPr>
            <a:picLocks noChangeAspect="1"/>
          </p:cNvPicPr>
          <p:nvPr/>
        </p:nvPicPr>
        <p:blipFill>
          <a:blip r:embed="rId3"/>
          <a:stretch>
            <a:fillRect/>
          </a:stretch>
        </p:blipFill>
        <p:spPr>
          <a:xfrm>
            <a:off x="5028576" y="3395114"/>
            <a:ext cx="3767655" cy="2816596"/>
          </a:xfrm>
          <a:prstGeom prst="rect">
            <a:avLst/>
          </a:prstGeom>
          <a:ln>
            <a:solidFill>
              <a:srgbClr val="0F5494"/>
            </a:solidFill>
          </a:ln>
          <a:effectLst>
            <a:outerShdw dist="38100" dir="2700000" algn="tl" rotWithShape="0">
              <a:srgbClr val="0F5494">
                <a:alpha val="40000"/>
              </a:srgbClr>
            </a:outerShdw>
          </a:effectLst>
        </p:spPr>
      </p:pic>
      <p:sp>
        <p:nvSpPr>
          <p:cNvPr id="7" name="Rectangle 3">
            <a:extLst>
              <a:ext uri="{FF2B5EF4-FFF2-40B4-BE49-F238E27FC236}">
                <a16:creationId xmlns:a16="http://schemas.microsoft.com/office/drawing/2014/main" id="{D6487C22-C5B0-421C-A3FA-383FDB847538}"/>
              </a:ext>
            </a:extLst>
          </p:cNvPr>
          <p:cNvSpPr txBox="1">
            <a:spLocks noChangeArrowheads="1"/>
          </p:cNvSpPr>
          <p:nvPr/>
        </p:nvSpPr>
        <p:spPr bwMode="auto">
          <a:xfrm>
            <a:off x="341998" y="3832620"/>
            <a:ext cx="4722438"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10000"/>
              </a:lnSpc>
              <a:spcBef>
                <a:spcPts val="600"/>
              </a:spcBef>
              <a:spcAft>
                <a:spcPts val="0"/>
              </a:spcAft>
              <a:buClr>
                <a:srgbClr val="004494"/>
              </a:buClr>
              <a:buSzPct val="100000"/>
              <a:buFont typeface="Verdana" panose="020B0604030504040204" pitchFamily="34" charset="0"/>
              <a:buChar char="&gt;"/>
              <a:defRPr/>
            </a:pPr>
            <a:r>
              <a:rPr lang="nl-NL" dirty="0">
                <a:solidFill>
                  <a:srgbClr val="004494"/>
                </a:solidFill>
                <a:latin typeface="Verdana" panose="020B0604030504040204" pitchFamily="34" charset="0"/>
                <a:ea typeface="Verdana" panose="020B0604030504040204" pitchFamily="34" charset="0"/>
                <a:cs typeface="Verdana" panose="020B0604030504040204" pitchFamily="34" charset="0"/>
              </a:rPr>
              <a:t>(3) </a:t>
            </a:r>
            <a:r>
              <a:rPr lang="nl-NL" dirty="0" err="1">
                <a:solidFill>
                  <a:srgbClr val="004494"/>
                </a:solidFill>
                <a:latin typeface="Verdana" panose="020B0604030504040204" pitchFamily="34" charset="0"/>
                <a:ea typeface="Verdana" panose="020B0604030504040204" pitchFamily="34" charset="0"/>
                <a:cs typeface="Verdana" panose="020B0604030504040204" pitchFamily="34" charset="0"/>
              </a:rPr>
              <a:t>Behavioural</a:t>
            </a:r>
            <a:r>
              <a:rPr lang="nl-NL"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dirty="0" err="1">
                <a:solidFill>
                  <a:srgbClr val="004494"/>
                </a:solidFill>
                <a:latin typeface="Verdana" panose="020B0604030504040204" pitchFamily="34" charset="0"/>
                <a:ea typeface="Verdana" panose="020B0604030504040204" pitchFamily="34" charset="0"/>
                <a:cs typeface="Verdana" panose="020B0604030504040204" pitchFamily="34" charset="0"/>
              </a:rPr>
              <a:t>risks</a:t>
            </a:r>
            <a:r>
              <a:rPr lang="nl-NL"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deliberate</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misappropriation</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fraud</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abuse</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of power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social</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appreciation</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adherence</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to</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the</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rule</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 of </a:t>
            </a:r>
            <a:r>
              <a:rPr lang="nl-NL" b="0" dirty="0" err="1">
                <a:solidFill>
                  <a:srgbClr val="004494"/>
                </a:solidFill>
                <a:latin typeface="Verdana" panose="020B0604030504040204" pitchFamily="34" charset="0"/>
                <a:ea typeface="Verdana" panose="020B0604030504040204" pitchFamily="34" charset="0"/>
                <a:cs typeface="Verdana" panose="020B0604030504040204" pitchFamily="34" charset="0"/>
              </a:rPr>
              <a:t>law</a:t>
            </a:r>
            <a:r>
              <a:rPr lang="nl-NL" b="0" dirty="0">
                <a:solidFill>
                  <a:srgbClr val="004494"/>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1366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143554"/>
            <a:ext cx="8460000" cy="773278"/>
          </a:xfrm>
        </p:spPr>
        <p:txBody>
          <a:bodyPr/>
          <a:lstStyle/>
          <a:p>
            <a:pPr marL="0"/>
            <a:r>
              <a:rPr lang="en-TT" altLang="en-US" sz="2400" cap="all" dirty="0">
                <a:solidFill>
                  <a:srgbClr val="004494"/>
                </a:solidFill>
                <a:latin typeface="+mn-lt"/>
              </a:rPr>
              <a:t>What is risk management?</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1999" y="2132856"/>
            <a:ext cx="4321491"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defTabSz="457200">
              <a:lnSpc>
                <a:spcPct val="110000"/>
              </a:lnSpc>
              <a:spcBef>
                <a:spcPts val="600"/>
              </a:spcBef>
              <a:spcAft>
                <a:spcPts val="0"/>
              </a:spcAft>
              <a:buClr>
                <a:srgbClr val="004494"/>
              </a:buClr>
              <a:buSzPct val="100000"/>
              <a:buFont typeface="Verdana" panose="020B0604030504040204" pitchFamily="34" charset="0"/>
              <a:buChar char="&gt;"/>
              <a:defRPr/>
            </a:pPr>
            <a:r>
              <a:rPr lang="en-GB" altLang="en-US" dirty="0">
                <a:solidFill>
                  <a:srgbClr val="004494"/>
                </a:solidFill>
                <a:ea typeface="Verdana" panose="020B0604030504040204" pitchFamily="34" charset="0"/>
                <a:cs typeface="Verdana" panose="020B0604030504040204" pitchFamily="34" charset="0"/>
              </a:rPr>
              <a:t>Risk management </a:t>
            </a:r>
            <a:r>
              <a:rPr lang="en-GB" altLang="en-US" b="0" dirty="0">
                <a:solidFill>
                  <a:srgbClr val="004494"/>
                </a:solidFill>
                <a:ea typeface="Verdana" panose="020B0604030504040204" pitchFamily="34" charset="0"/>
                <a:cs typeface="Verdana" panose="020B0604030504040204" pitchFamily="34" charset="0"/>
              </a:rPr>
              <a:t>is a continuous, proactive and systematic process of assessing, mitigating, and monitoring risks.</a:t>
            </a:r>
          </a:p>
          <a:p>
            <a:pPr marL="355600" lvl="1" indent="-355600" defTabSz="457200">
              <a:lnSpc>
                <a:spcPct val="110000"/>
              </a:lnSpc>
              <a:spcBef>
                <a:spcPts val="600"/>
              </a:spcBef>
              <a:spcAft>
                <a:spcPts val="0"/>
              </a:spcAft>
              <a:buClr>
                <a:srgbClr val="004494"/>
              </a:buClr>
              <a:buSzPct val="100000"/>
              <a:buFont typeface="Verdana" panose="020B0604030504040204" pitchFamily="34" charset="0"/>
              <a:buChar char="&gt;"/>
              <a:defRPr/>
            </a:pPr>
            <a:endParaRPr lang="en-GB" altLang="en-US" dirty="0">
              <a:solidFill>
                <a:srgbClr val="004494"/>
              </a:solidFill>
              <a:ea typeface="Verdana" panose="020B0604030504040204" pitchFamily="34" charset="0"/>
              <a:cs typeface="Verdana" panose="020B0604030504040204" pitchFamily="34" charset="0"/>
            </a:endParaRPr>
          </a:p>
          <a:p>
            <a:pPr marL="355600" lvl="1" indent="-355600" defTabSz="457200">
              <a:lnSpc>
                <a:spcPct val="110000"/>
              </a:lnSpc>
              <a:spcBef>
                <a:spcPts val="600"/>
              </a:spcBef>
              <a:spcAft>
                <a:spcPts val="0"/>
              </a:spcAft>
              <a:buClr>
                <a:srgbClr val="004494"/>
              </a:buClr>
              <a:buSzPct val="100000"/>
              <a:buFont typeface="Verdana" panose="020B0604030504040204" pitchFamily="34" charset="0"/>
              <a:buChar char="&gt;"/>
              <a:defRPr/>
            </a:pPr>
            <a:r>
              <a:rPr lang="en-GB" altLang="en-US" dirty="0">
                <a:solidFill>
                  <a:srgbClr val="004494"/>
                </a:solidFill>
                <a:ea typeface="Verdana" panose="020B0604030504040204" pitchFamily="34" charset="0"/>
                <a:cs typeface="Verdana" panose="020B0604030504040204" pitchFamily="34" charset="0"/>
              </a:rPr>
              <a:t>Risk assessment: </a:t>
            </a:r>
            <a:r>
              <a:rPr lang="en-GB" altLang="en-US" b="0" dirty="0">
                <a:solidFill>
                  <a:srgbClr val="004494"/>
                </a:solidFill>
                <a:ea typeface="Verdana" panose="020B0604030504040204" pitchFamily="34" charset="0"/>
                <a:cs typeface="Verdana" panose="020B0604030504040204" pitchFamily="34" charset="0"/>
              </a:rPr>
              <a:t>an input into BS programme cycle: during identification, formulation, implementation and evaluation. </a:t>
            </a:r>
            <a:endParaRPr lang="fr-BE" altLang="en-US" b="0" dirty="0">
              <a:solidFill>
                <a:srgbClr val="004494"/>
              </a:solidFill>
              <a:ea typeface="Verdana" panose="020B0604030504040204" pitchFamily="34" charset="0"/>
              <a:cs typeface="Verdana" panose="020B0604030504040204" pitchFamily="34" charset="0"/>
            </a:endParaRPr>
          </a:p>
          <a:p>
            <a:pPr marL="261938" lvl="1" indent="-261938" defTabSz="457200">
              <a:lnSpc>
                <a:spcPct val="120000"/>
              </a:lnSpc>
              <a:spcBef>
                <a:spcPts val="1200"/>
              </a:spcBef>
              <a:spcAft>
                <a:spcPts val="600"/>
              </a:spcAft>
              <a:buClr>
                <a:srgbClr val="004494"/>
              </a:buClr>
              <a:buSzPct val="75000"/>
              <a:buFont typeface="EC Square Sans Pro" panose="020B0506040000020004" pitchFamily="34" charset="0"/>
              <a:buChar char="‣"/>
              <a:defRPr/>
            </a:pPr>
            <a:endParaRPr lang="fr-BE" dirty="0">
              <a:solidFill>
                <a:srgbClr val="004494"/>
              </a:solidFill>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5</a:t>
            </a:fld>
            <a:endParaRPr lang="fr-BE" sz="1100" b="1">
              <a:solidFill>
                <a:schemeClr val="bg1"/>
              </a:solidFill>
              <a:latin typeface="+mn-lt"/>
            </a:endParaRPr>
          </a:p>
        </p:txBody>
      </p:sp>
      <p:pic>
        <p:nvPicPr>
          <p:cNvPr id="9" name="Afbeelding 3">
            <a:extLst>
              <a:ext uri="{FF2B5EF4-FFF2-40B4-BE49-F238E27FC236}">
                <a16:creationId xmlns:a16="http://schemas.microsoft.com/office/drawing/2014/main" id="{2C489731-A94B-409F-8E6F-776D4DF40138}"/>
              </a:ext>
            </a:extLst>
          </p:cNvPr>
          <p:cNvPicPr>
            <a:picLocks noChangeAspect="1"/>
          </p:cNvPicPr>
          <p:nvPr/>
        </p:nvPicPr>
        <p:blipFill rotWithShape="1">
          <a:blip r:embed="rId3"/>
          <a:srcRect l="1099"/>
          <a:stretch/>
        </p:blipFill>
        <p:spPr>
          <a:xfrm>
            <a:off x="4994686" y="2422085"/>
            <a:ext cx="3807314" cy="3026209"/>
          </a:xfrm>
          <a:prstGeom prst="rect">
            <a:avLst/>
          </a:prstGeom>
          <a:ln>
            <a:solidFill>
              <a:srgbClr val="0F5494"/>
            </a:solidFill>
          </a:ln>
          <a:effectLst>
            <a:outerShdw dist="38100" dir="2700000" algn="tl" rotWithShape="0">
              <a:srgbClr val="0F5494">
                <a:alpha val="40000"/>
              </a:srgbClr>
            </a:outerShdw>
          </a:effectLst>
        </p:spPr>
      </p:pic>
    </p:spTree>
    <p:extLst>
      <p:ext uri="{BB962C8B-B14F-4D97-AF65-F5344CB8AC3E}">
        <p14:creationId xmlns:p14="http://schemas.microsoft.com/office/powerpoint/2010/main" val="136460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fr-BE" sz="2800" cap="all" dirty="0" err="1">
                <a:solidFill>
                  <a:srgbClr val="004494"/>
                </a:solidFill>
                <a:latin typeface="+mn-lt"/>
              </a:rPr>
              <a:t>outline</a:t>
            </a:r>
            <a:r>
              <a:rPr lang="fr-BE" sz="2800" cap="all" dirty="0">
                <a:solidFill>
                  <a:srgbClr val="004494"/>
                </a:solidFill>
                <a:latin typeface="+mn-lt"/>
              </a:rPr>
              <a:t> Module 3</a:t>
            </a: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457200" indent="-457200">
              <a:spcBef>
                <a:spcPts val="1200"/>
              </a:spcBef>
              <a:spcAft>
                <a:spcPts val="1200"/>
              </a:spcAft>
              <a:buClrTx/>
              <a:buFontTx/>
              <a:buAutoNum type="arabicPeriod"/>
            </a:pPr>
            <a:r>
              <a:rPr lang="fr-BE" sz="2000" i="0" dirty="0">
                <a:solidFill>
                  <a:srgbClr val="004494"/>
                </a:solidFill>
              </a:rPr>
              <a:t>Risk Management </a:t>
            </a:r>
          </a:p>
          <a:p>
            <a:pPr marL="457200" indent="-457200">
              <a:spcBef>
                <a:spcPts val="1200"/>
              </a:spcBef>
              <a:buClrTx/>
              <a:buFontTx/>
              <a:buAutoNum type="arabicPeriod"/>
            </a:pPr>
            <a:r>
              <a:rPr lang="fr-BE" sz="2000" b="1" i="0" cap="all" dirty="0">
                <a:solidFill>
                  <a:srgbClr val="C00000"/>
                </a:solidFill>
              </a:rPr>
              <a:t>Risk Management Framework</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6</a:t>
            </a:fld>
            <a:endParaRPr lang="fr-BE" sz="1100" b="1">
              <a:solidFill>
                <a:schemeClr val="bg1"/>
              </a:solidFill>
              <a:latin typeface="+mn-lt"/>
            </a:endParaRPr>
          </a:p>
        </p:txBody>
      </p:sp>
    </p:spTree>
    <p:extLst>
      <p:ext uri="{BB962C8B-B14F-4D97-AF65-F5344CB8AC3E}">
        <p14:creationId xmlns:p14="http://schemas.microsoft.com/office/powerpoint/2010/main" val="17366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38026"/>
            <a:ext cx="8460000" cy="773278"/>
          </a:xfrm>
        </p:spPr>
        <p:txBody>
          <a:bodyPr/>
          <a:lstStyle/>
          <a:p>
            <a:pPr marL="0"/>
            <a:r>
              <a:rPr lang="en-GB" sz="2400" cap="all" dirty="0">
                <a:solidFill>
                  <a:srgbClr val="004494"/>
                </a:solidFill>
                <a:latin typeface="+mn-lt"/>
              </a:rPr>
              <a:t>Main functions of the RMF</a:t>
            </a:r>
            <a:endParaRPr lang="fr-BE"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2060848"/>
            <a:ext cx="8460000"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1200"/>
              </a:spcBef>
              <a:spcAft>
                <a:spcPts val="1200"/>
              </a:spcAft>
              <a:buNone/>
            </a:pPr>
            <a:r>
              <a:rPr lang="en-GB" sz="1800" b="1" i="0" cap="all" dirty="0">
                <a:solidFill>
                  <a:srgbClr val="004494"/>
                </a:solidFill>
                <a:ea typeface="+mj-ea"/>
                <a:cs typeface="+mj-cs"/>
              </a:rPr>
              <a:t>RMF provides basis for decision making process by:</a:t>
            </a:r>
          </a:p>
          <a:p>
            <a:pPr marL="355600" lvl="1" indent="-355600" defTabSz="457200">
              <a:spcBef>
                <a:spcPts val="1200"/>
              </a:spcBef>
              <a:spcAft>
                <a:spcPts val="1200"/>
              </a:spcAft>
              <a:buClr>
                <a:srgbClr val="004494"/>
              </a:buClr>
              <a:buSzPct val="100000"/>
              <a:buFont typeface="+mj-lt"/>
              <a:buAutoNum type="arabicPeriod"/>
              <a:defRPr/>
            </a:pPr>
            <a:r>
              <a:rPr lang="en-GB" sz="1800" dirty="0">
                <a:solidFill>
                  <a:srgbClr val="004494"/>
                </a:solidFill>
                <a:ea typeface="+mj-ea"/>
                <a:cs typeface="+mj-cs"/>
              </a:rPr>
              <a:t>Identifying specific risks </a:t>
            </a:r>
            <a:r>
              <a:rPr lang="en-GB" sz="1800" b="0" dirty="0">
                <a:solidFill>
                  <a:srgbClr val="004494"/>
                </a:solidFill>
                <a:ea typeface="+mj-ea"/>
                <a:cs typeface="+mj-cs"/>
              </a:rPr>
              <a:t>(risk level) linked to the provision of BS (or cost of non-intervention) </a:t>
            </a:r>
          </a:p>
          <a:p>
            <a:pPr marL="355600" lvl="1" indent="-355600" defTabSz="457200">
              <a:spcBef>
                <a:spcPts val="1200"/>
              </a:spcBef>
              <a:spcAft>
                <a:spcPts val="1200"/>
              </a:spcAft>
              <a:buClr>
                <a:srgbClr val="004494"/>
              </a:buClr>
              <a:buSzPct val="100000"/>
              <a:buFont typeface="+mj-lt"/>
              <a:buAutoNum type="arabicPeriod"/>
              <a:defRPr/>
            </a:pPr>
            <a:r>
              <a:rPr lang="en-GB" sz="1800" dirty="0">
                <a:solidFill>
                  <a:srgbClr val="004494"/>
                </a:solidFill>
                <a:ea typeface="+mj-ea"/>
                <a:cs typeface="+mj-cs"/>
              </a:rPr>
              <a:t>Identifying mitigating measures and risk responses </a:t>
            </a:r>
            <a:r>
              <a:rPr lang="en-GB" sz="1800" b="0" dirty="0">
                <a:solidFill>
                  <a:srgbClr val="004494"/>
                </a:solidFill>
                <a:ea typeface="+mj-ea"/>
                <a:cs typeface="+mj-cs"/>
              </a:rPr>
              <a:t>(risk strategy)	</a:t>
            </a:r>
          </a:p>
          <a:p>
            <a:pPr marL="355600" lvl="1" indent="-355600" defTabSz="457200">
              <a:spcBef>
                <a:spcPts val="1200"/>
              </a:spcBef>
              <a:spcAft>
                <a:spcPts val="1200"/>
              </a:spcAft>
              <a:buClr>
                <a:srgbClr val="004494"/>
              </a:buClr>
              <a:buSzPct val="100000"/>
              <a:buFont typeface="+mj-lt"/>
              <a:buAutoNum type="arabicPeriod"/>
              <a:defRPr/>
            </a:pPr>
            <a:r>
              <a:rPr lang="en-GB" sz="1800" dirty="0">
                <a:solidFill>
                  <a:srgbClr val="004494"/>
                </a:solidFill>
                <a:ea typeface="+mj-ea"/>
                <a:cs typeface="+mj-cs"/>
              </a:rPr>
              <a:t>Informing Budget Support policy dialogue</a:t>
            </a:r>
          </a:p>
          <a:p>
            <a:pPr marL="355600" lvl="1" indent="-355600" defTabSz="457200">
              <a:spcBef>
                <a:spcPts val="1200"/>
              </a:spcBef>
              <a:spcAft>
                <a:spcPts val="1200"/>
              </a:spcAft>
              <a:buClr>
                <a:srgbClr val="004494"/>
              </a:buClr>
              <a:buSzPct val="100000"/>
              <a:buFont typeface="+mj-lt"/>
              <a:buAutoNum type="arabicPeriod"/>
              <a:defRPr/>
            </a:pPr>
            <a:r>
              <a:rPr lang="en-GB" sz="1800" dirty="0">
                <a:solidFill>
                  <a:srgbClr val="004494"/>
                </a:solidFill>
                <a:ea typeface="+mj-ea"/>
                <a:cs typeface="+mj-cs"/>
              </a:rPr>
              <a:t>Monitoring the identified risk and mitigating measures </a:t>
            </a:r>
            <a:r>
              <a:rPr lang="en-GB" sz="1800" b="0" dirty="0">
                <a:solidFill>
                  <a:srgbClr val="004494"/>
                </a:solidFill>
                <a:ea typeface="+mj-ea"/>
                <a:cs typeface="+mj-cs"/>
              </a:rPr>
              <a:t>during implementation</a:t>
            </a:r>
          </a:p>
          <a:p>
            <a:pPr marL="355600" lvl="1" indent="-355600" defTabSz="457200">
              <a:spcBef>
                <a:spcPts val="1200"/>
              </a:spcBef>
              <a:spcAft>
                <a:spcPts val="1200"/>
              </a:spcAft>
              <a:buClr>
                <a:srgbClr val="004494"/>
              </a:buClr>
              <a:buSzPct val="100000"/>
              <a:buFont typeface="+mj-lt"/>
              <a:buAutoNum type="arabicPeriod"/>
              <a:defRPr/>
            </a:pPr>
            <a:r>
              <a:rPr lang="en-GB" sz="1800" dirty="0">
                <a:solidFill>
                  <a:srgbClr val="004494"/>
                </a:solidFill>
                <a:ea typeface="+mj-ea"/>
                <a:cs typeface="+mj-cs"/>
              </a:rPr>
              <a:t>Identification of changes over time: </a:t>
            </a:r>
            <a:r>
              <a:rPr lang="en-GB" sz="1800" b="0" dirty="0">
                <a:solidFill>
                  <a:srgbClr val="004494"/>
                </a:solidFill>
                <a:ea typeface="+mj-ea"/>
                <a:cs typeface="+mj-cs"/>
              </a:rPr>
              <a:t>improvement / deterioration</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7</a:t>
            </a:fld>
            <a:endParaRPr lang="fr-BE" sz="1100" b="1">
              <a:solidFill>
                <a:schemeClr val="bg1"/>
              </a:solidFill>
              <a:latin typeface="+mn-lt"/>
            </a:endParaRPr>
          </a:p>
        </p:txBody>
      </p:sp>
    </p:spTree>
    <p:extLst>
      <p:ext uri="{BB962C8B-B14F-4D97-AF65-F5344CB8AC3E}">
        <p14:creationId xmlns:p14="http://schemas.microsoft.com/office/powerpoint/2010/main" val="103305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980728"/>
            <a:ext cx="8460000" cy="773278"/>
          </a:xfrm>
        </p:spPr>
        <p:txBody>
          <a:bodyPr/>
          <a:lstStyle/>
          <a:p>
            <a:pPr marL="0"/>
            <a:r>
              <a:rPr lang="en-GB" altLang="en-US" sz="2400" cap="all" dirty="0">
                <a:solidFill>
                  <a:srgbClr val="004494"/>
                </a:solidFill>
                <a:latin typeface="+mn-lt"/>
              </a:rPr>
              <a:t>How to assess risks</a:t>
            </a:r>
            <a:endParaRPr lang="en-GB" sz="24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1772816"/>
            <a:ext cx="8460000"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lnSpc>
                <a:spcPct val="115000"/>
              </a:lnSpc>
              <a:spcAft>
                <a:spcPts val="1200"/>
              </a:spcAft>
            </a:pPr>
            <a:r>
              <a:rPr lang="en-GB" sz="1800" b="1" i="0" cap="all">
                <a:solidFill>
                  <a:srgbClr val="004494"/>
                </a:solidFill>
                <a:ea typeface="+mj-ea"/>
                <a:cs typeface="+mj-cs"/>
              </a:rPr>
              <a:t>RISK MANAGEMENT FRAMEWORK</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8</a:t>
            </a:fld>
            <a:endParaRPr lang="en-GB" sz="1100" b="1">
              <a:solidFill>
                <a:schemeClr val="bg1"/>
              </a:solidFill>
              <a:latin typeface="+mn-lt"/>
            </a:endParaRPr>
          </a:p>
        </p:txBody>
      </p:sp>
      <p:graphicFrame>
        <p:nvGraphicFramePr>
          <p:cNvPr id="7" name="Object 4">
            <a:extLst>
              <a:ext uri="{FF2B5EF4-FFF2-40B4-BE49-F238E27FC236}">
                <a16:creationId xmlns:a16="http://schemas.microsoft.com/office/drawing/2014/main" id="{3B66E3F9-FB8A-4DE7-BE62-4997608866BB}"/>
              </a:ext>
            </a:extLst>
          </p:cNvPr>
          <p:cNvGraphicFramePr>
            <a:graphicFrameLocks noChangeAspect="1"/>
          </p:cNvGraphicFramePr>
          <p:nvPr>
            <p:extLst>
              <p:ext uri="{D42A27DB-BD31-4B8C-83A1-F6EECF244321}">
                <p14:modId xmlns:p14="http://schemas.microsoft.com/office/powerpoint/2010/main" val="153855581"/>
              </p:ext>
            </p:extLst>
          </p:nvPr>
        </p:nvGraphicFramePr>
        <p:xfrm>
          <a:off x="31750" y="1754188"/>
          <a:ext cx="8974138" cy="5083175"/>
        </p:xfrm>
        <a:graphic>
          <a:graphicData uri="http://schemas.openxmlformats.org/presentationml/2006/ole">
            <mc:AlternateContent xmlns:mc="http://schemas.openxmlformats.org/markup-compatibility/2006">
              <mc:Choice xmlns:v="urn:schemas-microsoft-com:vml" Requires="v">
                <p:oleObj spid="_x0000_s1036" name="Document" r:id="rId4" imgW="5866538" imgH="3320308" progId="Word.Document.8">
                  <p:embed/>
                </p:oleObj>
              </mc:Choice>
              <mc:Fallback>
                <p:oleObj name="Document" r:id="rId4" imgW="5866538" imgH="3320308" progId="Word.Document.8">
                  <p:embed/>
                  <p:pic>
                    <p:nvPicPr>
                      <p:cNvPr id="8195" name="Object 4"/>
                      <p:cNvPicPr>
                        <a:picLocks noChangeAspect="1" noChangeArrowheads="1"/>
                      </p:cNvPicPr>
                      <p:nvPr/>
                    </p:nvPicPr>
                    <p:blipFill>
                      <a:blip r:embed="rId5"/>
                      <a:srcRect/>
                      <a:stretch>
                        <a:fillRect/>
                      </a:stretch>
                    </p:blipFill>
                    <p:spPr bwMode="auto">
                      <a:xfrm>
                        <a:off x="31750" y="1754188"/>
                        <a:ext cx="8974138" cy="50831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5487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339850"/>
            <a:ext cx="8229600" cy="936625"/>
          </a:xfrm>
        </p:spPr>
        <p:txBody>
          <a:bodyPr/>
          <a:lstStyle/>
          <a:p>
            <a:pPr marL="0"/>
            <a:r>
              <a:rPr lang="nl-NL" sz="2400" cap="all" dirty="0" err="1">
                <a:solidFill>
                  <a:srgbClr val="004494"/>
                </a:solidFill>
                <a:latin typeface="+mn-lt"/>
              </a:rPr>
              <a:t>Occurrence</a:t>
            </a:r>
            <a:r>
              <a:rPr lang="nl-NL" sz="2400" cap="all" dirty="0">
                <a:solidFill>
                  <a:srgbClr val="004494"/>
                </a:solidFill>
                <a:latin typeface="+mn-lt"/>
              </a:rPr>
              <a:t> </a:t>
            </a:r>
            <a:r>
              <a:rPr lang="nl-NL" sz="2400" cap="all" dirty="0" err="1">
                <a:solidFill>
                  <a:srgbClr val="004494"/>
                </a:solidFill>
                <a:latin typeface="+mn-lt"/>
              </a:rPr>
              <a:t>and</a:t>
            </a:r>
            <a:r>
              <a:rPr lang="nl-NL" sz="2400" cap="all" dirty="0">
                <a:solidFill>
                  <a:srgbClr val="004494"/>
                </a:solidFill>
                <a:latin typeface="+mn-lt"/>
              </a:rPr>
              <a:t> impact</a:t>
            </a:r>
          </a:p>
        </p:txBody>
      </p:sp>
      <p:sp>
        <p:nvSpPr>
          <p:cNvPr id="3" name="Tijdelijke aanduiding voor inhoud 2"/>
          <p:cNvSpPr>
            <a:spLocks noGrp="1"/>
          </p:cNvSpPr>
          <p:nvPr>
            <p:ph idx="1"/>
          </p:nvPr>
        </p:nvSpPr>
        <p:spPr/>
        <p:txBody>
          <a:bodyPr/>
          <a:lstStyle/>
          <a:p>
            <a:pPr marL="0" indent="0" algn="ctr">
              <a:spcBef>
                <a:spcPct val="50000"/>
              </a:spcBef>
              <a:buClrTx/>
              <a:buNone/>
            </a:pPr>
            <a:r>
              <a:rPr lang="nl-NL" sz="3000" b="1" i="0" kern="1200" dirty="0" err="1">
                <a:solidFill>
                  <a:srgbClr val="000000"/>
                </a:solidFill>
                <a:latin typeface="Arial" charset="0"/>
              </a:rPr>
              <a:t>Frequency</a:t>
            </a:r>
            <a:r>
              <a:rPr lang="nl-NL" sz="3000" b="1" i="0" kern="1200" dirty="0">
                <a:solidFill>
                  <a:srgbClr val="000000"/>
                </a:solidFill>
                <a:latin typeface="Arial" charset="0"/>
              </a:rPr>
              <a:t>, </a:t>
            </a:r>
            <a:r>
              <a:rPr lang="nl-NL" sz="3000" b="1" i="0" kern="1200" dirty="0" err="1">
                <a:solidFill>
                  <a:srgbClr val="000000"/>
                </a:solidFill>
                <a:latin typeface="Arial" charset="0"/>
              </a:rPr>
              <a:t>likelihood</a:t>
            </a:r>
            <a:r>
              <a:rPr lang="nl-NL" sz="3000" b="1" i="0" kern="1200" dirty="0">
                <a:solidFill>
                  <a:srgbClr val="000000"/>
                </a:solidFill>
                <a:latin typeface="Arial" charset="0"/>
              </a:rPr>
              <a:t> of </a:t>
            </a:r>
            <a:r>
              <a:rPr lang="nl-NL" sz="3000" b="1" i="0" kern="1200" dirty="0" err="1">
                <a:solidFill>
                  <a:srgbClr val="000000"/>
                </a:solidFill>
                <a:latin typeface="Arial" charset="0"/>
              </a:rPr>
              <a:t>occurrence</a:t>
            </a:r>
            <a:endParaRPr lang="nl-NL" sz="3000" b="1" i="0" kern="1200" dirty="0">
              <a:solidFill>
                <a:srgbClr val="000000"/>
              </a:solidFill>
              <a:latin typeface="Arial" charset="0"/>
            </a:endParaRP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lvl="8"/>
            <a:r>
              <a:rPr lang="nl-NL" sz="2400" dirty="0"/>
              <a:t>Impact</a:t>
            </a:r>
          </a:p>
        </p:txBody>
      </p:sp>
      <p:sp>
        <p:nvSpPr>
          <p:cNvPr id="5" name="PIJL-RECHTS 4"/>
          <p:cNvSpPr/>
          <p:nvPr/>
        </p:nvSpPr>
        <p:spPr bwMode="auto">
          <a:xfrm>
            <a:off x="2722513" y="5301207"/>
            <a:ext cx="4225751" cy="1100495"/>
          </a:xfrm>
          <a:prstGeom prst="rightArrow">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nl-NL" sz="3000" b="1" i="0" u="none" strike="noStrike" kern="1200" cap="none" spc="0" normalizeH="0" baseline="0" noProof="0" dirty="0">
                <a:ln>
                  <a:noFill/>
                </a:ln>
                <a:solidFill>
                  <a:srgbClr val="000000"/>
                </a:solidFill>
                <a:effectLst/>
                <a:uLnTx/>
                <a:uFillTx/>
                <a:latin typeface="Arial" charset="0"/>
                <a:ea typeface="+mn-ea"/>
                <a:cs typeface="+mn-cs"/>
              </a:rPr>
              <a:t>Impact</a:t>
            </a:r>
          </a:p>
        </p:txBody>
      </p:sp>
      <p:sp>
        <p:nvSpPr>
          <p:cNvPr id="6" name="PIJL-OMHOOG 5"/>
          <p:cNvSpPr/>
          <p:nvPr/>
        </p:nvSpPr>
        <p:spPr bwMode="auto">
          <a:xfrm>
            <a:off x="1786410" y="2990773"/>
            <a:ext cx="1256593" cy="3252865"/>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nl-NL" sz="30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502564"/>
      </p:ext>
    </p:extLst>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9325</TotalTime>
  <Words>1427</Words>
  <Application>Microsoft Office PowerPoint</Application>
  <PresentationFormat>On-screen Show (4:3)</PresentationFormat>
  <Paragraphs>178</Paragraphs>
  <Slides>20</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Courier New</vt:lpstr>
      <vt:lpstr>EC Square Sans Pro</vt:lpstr>
      <vt:lpstr>Verdana</vt:lpstr>
      <vt:lpstr>Wingdings</vt:lpstr>
      <vt:lpstr>Slide_Master</vt:lpstr>
      <vt:lpstr>Document</vt:lpstr>
      <vt:lpstr>Budget Support</vt:lpstr>
      <vt:lpstr>outline Module 3</vt:lpstr>
      <vt:lpstr>Three types of risk: external, inherent  and behaviour risk</vt:lpstr>
      <vt:lpstr>External, inherent and behaviour risk </vt:lpstr>
      <vt:lpstr>What is risk management?</vt:lpstr>
      <vt:lpstr>outline Module 3</vt:lpstr>
      <vt:lpstr>Main functions of the RMF</vt:lpstr>
      <vt:lpstr>How to assess risks</vt:lpstr>
      <vt:lpstr>Occurrence and impact</vt:lpstr>
      <vt:lpstr>PowerPoint Presentation</vt:lpstr>
      <vt:lpstr>RMF components (2019 VERSION)</vt:lpstr>
      <vt:lpstr>2017 : UPDATE</vt:lpstr>
      <vt:lpstr>2019 : UPDATE</vt:lpstr>
      <vt:lpstr>Annual update RMF</vt:lpstr>
      <vt:lpstr>Importance of  the RMF and role of the BSSC/FAST</vt:lpstr>
      <vt:lpstr>Average risk by category, 2016-2018</vt:lpstr>
      <vt:lpstr>Average risk by type of contract</vt:lpstr>
      <vt:lpstr>Risk level implications</vt:lpstr>
      <vt:lpstr>Examples  of mitigation measures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ferrandes</dc:creator>
  <cp:lastModifiedBy>Florence Brosset-Heckel</cp:lastModifiedBy>
  <cp:revision>470</cp:revision>
  <cp:lastPrinted>2018-05-29T11:17:44Z</cp:lastPrinted>
  <dcterms:created xsi:type="dcterms:W3CDTF">2011-10-28T10:25:18Z</dcterms:created>
  <dcterms:modified xsi:type="dcterms:W3CDTF">2019-04-25T08:22:59Z</dcterms:modified>
</cp:coreProperties>
</file>