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447" r:id="rId2"/>
    <p:sldId id="466" r:id="rId3"/>
  </p:sldIdLst>
  <p:sldSz cx="9144000" cy="6858000" type="screen4x3"/>
  <p:notesSz cx="6858000" cy="9926638"/>
  <p:custDataLst>
    <p:tags r:id="rId6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" initials="e" lastIdx="5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hiddenSlides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33"/>
    <a:srgbClr val="2A53A6"/>
    <a:srgbClr val="006600"/>
    <a:srgbClr val="008000"/>
    <a:srgbClr val="00CC66"/>
    <a:srgbClr val="002A7E"/>
    <a:srgbClr val="3366CC"/>
    <a:srgbClr val="0033CC"/>
    <a:srgbClr val="000099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194" autoAdjust="0"/>
    <p:restoredTop sz="84288" autoAdjust="0"/>
  </p:normalViewPr>
  <p:slideViewPr>
    <p:cSldViewPr snapToGrid="0" snapToObjects="1">
      <p:cViewPr varScale="1">
        <p:scale>
          <a:sx n="109" d="100"/>
          <a:sy n="109" d="100"/>
        </p:scale>
        <p:origin x="1840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openxmlformats.org/officeDocument/2006/relationships/tableStyles" Target="tableStyles.xml"/><Relationship Id="rId5" Type="http://schemas.openxmlformats.org/officeDocument/2006/relationships/handoutMaster" Target="handoutMasters/handoutMaster1.xml"/><Relationship Id="rId10" Type="http://schemas.openxmlformats.org/officeDocument/2006/relationships/theme" Target="theme/theme1.xml"/><Relationship Id="rId4" Type="http://schemas.openxmlformats.org/officeDocument/2006/relationships/notesMaster" Target="notesMasters/notes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DE35DC-FCFC-0E46-B780-71F6D3139989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9718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9428583"/>
            <a:ext cx="29718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292019-1642-A84A-B0F5-501BB77F4EF0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64741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8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3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9D0B00-ABF3-E743-BB16-B51AA2DCBA07}" type="datetimeFigureOut">
              <a:rPr lang="en-US" smtClean="0"/>
              <a:t>3/8/19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47738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1" y="4715153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9718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28583"/>
            <a:ext cx="2971800" cy="4963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3B61BA-BC8E-9343-8767-AC4364421968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80518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A. Intervention logic as theory of change - LFA here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B. Phases (start with exercise )</a:t>
            </a:r>
          </a:p>
          <a:p>
            <a:pPr lvl="0"/>
            <a:r>
              <a:rPr lang="en-GB" dirty="0">
                <a:effectLst/>
              </a:rPr>
              <a:t>Programming</a:t>
            </a:r>
          </a:p>
          <a:p>
            <a:pPr lvl="0"/>
            <a:r>
              <a:rPr lang="en-GB" dirty="0">
                <a:effectLst/>
              </a:rPr>
              <a:t>Identification and Formulation</a:t>
            </a:r>
          </a:p>
          <a:p>
            <a:pPr lvl="0"/>
            <a:r>
              <a:rPr lang="en-GB" dirty="0">
                <a:effectLst/>
              </a:rPr>
              <a:t>Implementation</a:t>
            </a:r>
          </a:p>
          <a:p>
            <a:pPr lvl="0"/>
            <a:r>
              <a:rPr lang="en-GB" dirty="0">
                <a:effectLst/>
              </a:rPr>
              <a:t>Completion/Closure and Follow up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C. Important choices to be made during the phases of development actions	 (exercise on stakeholder analysis and choice of partners – force field diagram)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Aid modalities as one choice to make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D. Stakeholder analysis (light)</a:t>
            </a:r>
          </a:p>
          <a:p>
            <a:r>
              <a:rPr lang="en-GB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E. Policy dialogue (light)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3B61BA-BC8E-9343-8767-AC43644219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123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altLang="en-US">
                <a:solidFill>
                  <a:srgbClr val="000000"/>
                </a:solidFill>
              </a:rPr>
              <a:t>Implementation – is the forgotten phase 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eaLnBrk="0" hangingPunct="0"/>
            <a:fld id="{81CEA840-7874-4A4F-A0CC-6161888DC155}" type="slidenum">
              <a:rPr lang="en-US" altLang="en-US" sz="1200">
                <a:solidFill>
                  <a:srgbClr val="000000"/>
                </a:solidFill>
                <a:latin typeface="Calibri" pitchFamily="34" charset="0"/>
              </a:rPr>
              <a:pPr eaLnBrk="0" hangingPunct="0"/>
              <a:t>2</a:t>
            </a:fld>
            <a:endParaRPr lang="en-US" altLang="en-US" sz="1200">
              <a:solidFill>
                <a:srgbClr val="000000"/>
              </a:solidFill>
              <a:latin typeface="Calibri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981075"/>
            <a:ext cx="9180513" cy="5876925"/>
          </a:xfrm>
          <a:prstGeom prst="rect">
            <a:avLst/>
          </a:prstGeom>
          <a:solidFill>
            <a:srgbClr val="0F5494"/>
          </a:solidFill>
          <a:ln w="25400">
            <a:solidFill>
              <a:srgbClr val="0F5494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/>
              <a:ea typeface="ＭＳ Ｐゴシック"/>
              <a:cs typeface="ＭＳ Ｐゴシック" charset="0"/>
            </a:endParaRPr>
          </a:p>
        </p:txBody>
      </p:sp>
      <p:pic>
        <p:nvPicPr>
          <p:cNvPr id="5" name="Picture 6" descr="LOGO CE-EN-quadri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258765"/>
            <a:ext cx="1436687" cy="99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>
            <a:spLocks noChangeArrowheads="1"/>
          </p:cNvSpPr>
          <p:nvPr userDrawn="1"/>
        </p:nvSpPr>
        <p:spPr bwMode="auto">
          <a:xfrm>
            <a:off x="4267200" y="6659563"/>
            <a:ext cx="611188" cy="215900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/>
              <a:ea typeface="ＭＳ Ｐゴシック"/>
              <a:cs typeface="ＭＳ Ｐゴシック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3995738" y="2565402"/>
            <a:ext cx="5040312" cy="790575"/>
          </a:xfrm>
        </p:spPr>
        <p:txBody>
          <a:bodyPr/>
          <a:lstStyle>
            <a:lvl1pPr marL="3175">
              <a:defRPr sz="7600">
                <a:solidFill>
                  <a:srgbClr val="FFD624"/>
                </a:solidFill>
              </a:defRPr>
            </a:lvl1pPr>
          </a:lstStyle>
          <a:p>
            <a:pPr lvl="0"/>
            <a:r>
              <a:rPr lang="fr-BE" noProof="0"/>
              <a:t>Title</a:t>
            </a:r>
            <a:endParaRPr lang="en-GB" noProof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716340"/>
            <a:ext cx="8532812" cy="1728787"/>
          </a:xfrm>
        </p:spPr>
        <p:txBody>
          <a:bodyPr/>
          <a:lstStyle>
            <a:lvl1pPr marL="0" indent="0">
              <a:buFontTx/>
              <a:buNone/>
              <a:defRPr sz="3000" b="1" i="0">
                <a:solidFill>
                  <a:schemeClr val="bg1"/>
                </a:solidFill>
              </a:defRPr>
            </a:lvl1pPr>
          </a:lstStyle>
          <a:p>
            <a:pPr lvl="0"/>
            <a:r>
              <a:rPr lang="fr-BE" noProof="0"/>
              <a:t>Subtitle</a:t>
            </a:r>
            <a:endParaRPr lang="en-GB" noProof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2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endParaRPr lang="en-GB">
              <a:solidFill>
                <a:srgbClr val="FFFFFF"/>
              </a:solidFill>
              <a:latin typeface="Verdana"/>
            </a:endParaRPr>
          </a:p>
        </p:txBody>
      </p:sp>
      <p:sp>
        <p:nvSpPr>
          <p:cNvPr id="9" name="Slide Number Placeholder 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  <a:latin typeface="Verdana" charset="0"/>
              </a:defRPr>
            </a:lvl1pPr>
          </a:lstStyle>
          <a:p>
            <a:fld id="{A2FCDD82-3184-094C-8D62-2581BD1EC5E1}" type="slidenum">
              <a:rPr lang="en-GB">
                <a:solidFill>
                  <a:srgbClr val="FFFFFF"/>
                </a:solidFill>
              </a:rPr>
              <a:pPr/>
              <a:t>‹Nº›</a:t>
            </a:fld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6015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FB1BDE13-CE4B-1E4A-824A-2F4CD1A08A7C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5908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5114" y="1339850"/>
            <a:ext cx="2071687" cy="46815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1339850"/>
            <a:ext cx="6067425" cy="46815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C9D70B72-3DE1-DC47-A1C8-323CD5B2C9CA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88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89B88F7-18C3-2941-98CD-71B7F9BC40D0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4904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034DDA2-4E52-2A41-AADD-69C959DFE293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40714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492377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492377"/>
            <a:ext cx="4038600" cy="35290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3510F2EC-6B41-164F-856B-8F9321481A3C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148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F2E421C-701B-7645-97E3-610B99339538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55460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98710B1A-C2E2-AE46-B2EB-9764A9CE1785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38673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51C98BD0-6B2E-4240-8EC7-9F4FA3C6CCDC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766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7EB44F7C-27E9-0043-9A3C-A510B6A2FDF2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245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E7E8CB21-4386-D346-BB82-F9BC5C91459A}" type="slidenum">
              <a:rPr lang="en-GB">
                <a:solidFill>
                  <a:srgbClr val="000000"/>
                </a:solidFill>
              </a:rPr>
              <a:pPr/>
              <a:t>‹Nº›</a:t>
            </a:fld>
            <a:endParaRPr lang="en-GB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5205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oleObject" Target="../embeddings/oleObject1.bin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 hidden="1"/>
          <p:cNvGraphicFramePr>
            <a:graphicFrameLocks noChangeAspect="1"/>
          </p:cNvGraphicFramePr>
          <p:nvPr userDrawn="1">
            <p:custDataLst>
              <p:tags r:id="rId14"/>
            </p:custDataLst>
            <p:extLst>
              <p:ext uri="{D42A27DB-BD31-4B8C-83A1-F6EECF244321}">
                <p14:modId xmlns:p14="http://schemas.microsoft.com/office/powerpoint/2010/main" val="3314335283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8" name="think-cell Slide" r:id="rId15" imgW="524" imgH="526" progId="TCLayout.ActiveDocument.1">
                  <p:embed/>
                </p:oleObj>
              </mc:Choice>
              <mc:Fallback>
                <p:oleObj name="think-cell Slide" r:id="rId15" imgW="524" imgH="526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1339850"/>
            <a:ext cx="82296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Title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492377"/>
            <a:ext cx="8229600" cy="3529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BE"/>
              <a:t>Second level</a:t>
            </a:r>
            <a:endParaRPr lang="en-GB"/>
          </a:p>
          <a:p>
            <a:pPr lvl="1"/>
            <a:r>
              <a:rPr lang="en-GB"/>
              <a:t>Third level</a:t>
            </a:r>
          </a:p>
          <a:p>
            <a:pPr lvl="2"/>
            <a:r>
              <a:rPr lang="en-GB"/>
              <a:t>- Fourth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Arial" charset="0"/>
                <a:ea typeface="ＭＳ Ｐゴシック" charset="0"/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>
              <a:solidFill>
                <a:srgbClr val="000000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0" y="0"/>
            <a:ext cx="9144000" cy="957263"/>
          </a:xfrm>
          <a:prstGeom prst="rect">
            <a:avLst/>
          </a:prstGeom>
          <a:solidFill>
            <a:srgbClr val="0F5494"/>
          </a:solidFill>
          <a:ln>
            <a:solidFill>
              <a:srgbClr val="0F5494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/>
              <a:ea typeface="ＭＳ Ｐゴシック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262439" y="6659565"/>
            <a:ext cx="611187" cy="198437"/>
          </a:xfrm>
          <a:prstGeom prst="rect">
            <a:avLst/>
          </a:prstGeom>
          <a:solidFill>
            <a:srgbClr val="133176"/>
          </a:solidFill>
          <a:ln w="9525">
            <a:solidFill>
              <a:srgbClr val="133176"/>
            </a:solidFill>
            <a:miter lim="800000"/>
            <a:headEnd/>
            <a:tailEnd/>
          </a:ln>
          <a:effectLst>
            <a:outerShdw blurRad="63500" dist="23000" dir="5400000" rotWithShape="0">
              <a:srgbClr val="000000">
                <a:alpha val="34998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rgbClr val="FFFFFF"/>
              </a:solidFill>
              <a:latin typeface="Verdana"/>
              <a:ea typeface="ＭＳ Ｐゴシック"/>
              <a:cs typeface="ＭＳ Ｐゴシック" charset="0"/>
            </a:endParaRPr>
          </a:p>
        </p:txBody>
      </p:sp>
      <p:pic>
        <p:nvPicPr>
          <p:cNvPr id="1033" name="Picture 17" descr="LOGO CE_Vertical_EN_NEG_quadri_HR"/>
          <p:cNvPicPr>
            <a:picLocks noChangeAspect="1" noChangeArrowheads="1"/>
          </p:cNvPicPr>
          <p:nvPr userDrawn="1"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7639" y="258765"/>
            <a:ext cx="1436687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29316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+mj-lt"/>
          <a:ea typeface="+mj-ea"/>
          <a:cs typeface="ＭＳ Ｐゴシック" charset="0"/>
        </a:defRPr>
      </a:lvl1pPr>
      <a:lvl2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2pPr>
      <a:lvl3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3pPr>
      <a:lvl4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4pPr>
      <a:lvl5pPr marL="358775" indent="-358775"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  <a:cs typeface="ＭＳ Ｐゴシック" charset="0"/>
        </a:defRPr>
      </a:lvl5pPr>
      <a:lvl6pPr marL="8159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6pPr>
      <a:lvl7pPr marL="12731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7pPr>
      <a:lvl8pPr marL="17303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8pPr>
      <a:lvl9pPr marL="2187575" algn="l" rtl="0" fontAlgn="base">
        <a:spcBef>
          <a:spcPct val="0"/>
        </a:spcBef>
        <a:spcAft>
          <a:spcPct val="0"/>
        </a:spcAft>
        <a:defRPr sz="3000" b="1">
          <a:solidFill>
            <a:srgbClr val="0F5494"/>
          </a:solidFill>
          <a:latin typeface="Verdana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1"/>
        </a:buClr>
        <a:buChar char="•"/>
        <a:defRPr sz="2400" i="1">
          <a:solidFill>
            <a:srgbClr val="0F5494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9FBA"/>
        </a:buClr>
        <a:buChar char="•"/>
        <a:defRPr sz="2000" b="1">
          <a:solidFill>
            <a:srgbClr val="0F5494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1400">
          <a:solidFill>
            <a:srgbClr val="0F5494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60310" y="4692210"/>
            <a:ext cx="8532812" cy="1081087"/>
          </a:xfrm>
        </p:spPr>
        <p:txBody>
          <a:bodyPr/>
          <a:lstStyle/>
          <a:p>
            <a:pPr algn="ctr" eaLnBrk="1" hangingPunct="1"/>
            <a:r>
              <a:rPr lang="fr-BE" dirty="0">
                <a:solidFill>
                  <a:srgbClr val="FFFFFF"/>
                </a:solidFill>
                <a:latin typeface="Verdana" charset="0"/>
                <a:ea typeface="ＭＳ Ｐゴシック" charset="0"/>
              </a:rPr>
              <a:t>Module 3a: </a:t>
            </a:r>
          </a:p>
          <a:p>
            <a:pPr algn="ctr" eaLnBrk="1" hangingPunct="1"/>
            <a:r>
              <a:rPr lang="fr-BE" dirty="0">
                <a:solidFill>
                  <a:srgbClr val="FFFFFF"/>
                </a:solidFill>
                <a:latin typeface="Verdana" charset="0"/>
                <a:ea typeface="ＭＳ Ｐゴシック" charset="0"/>
              </a:rPr>
              <a:t>Entry points for </a:t>
            </a:r>
            <a:r>
              <a:rPr lang="fr-BE" dirty="0" err="1">
                <a:solidFill>
                  <a:srgbClr val="FFFFFF"/>
                </a:solidFill>
                <a:latin typeface="Verdana" charset="0"/>
                <a:ea typeface="ＭＳ Ｐゴシック" charset="0"/>
              </a:rPr>
              <a:t>mainstreaming</a:t>
            </a:r>
            <a:r>
              <a:rPr lang="fr-BE" dirty="0">
                <a:solidFill>
                  <a:srgbClr val="FFFFFF"/>
                </a:solidFill>
                <a:latin typeface="Verdana" charset="0"/>
                <a:ea typeface="ＭＳ Ｐゴシック" charset="0"/>
              </a:rPr>
              <a:t> in the cycle of </a:t>
            </a:r>
            <a:r>
              <a:rPr lang="fr-BE" dirty="0" err="1">
                <a:solidFill>
                  <a:srgbClr val="FFFFFF"/>
                </a:solidFill>
                <a:latin typeface="Verdana" charset="0"/>
                <a:ea typeface="ＭＳ Ｐゴシック" charset="0"/>
              </a:rPr>
              <a:t>operations</a:t>
            </a:r>
            <a:endParaRPr lang="en-GB" dirty="0">
              <a:latin typeface="Verdana" charset="0"/>
              <a:ea typeface="ＭＳ Ｐゴシック" charset="0"/>
            </a:endParaRPr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416" y="2164915"/>
            <a:ext cx="8254314" cy="790575"/>
          </a:xfrm>
        </p:spPr>
        <p:txBody>
          <a:bodyPr/>
          <a:lstStyle/>
          <a:p>
            <a:pPr marL="0" indent="1588" algn="ctr" eaLnBrk="1" hangingPunct="1"/>
            <a:r>
              <a:rPr lang="en-GB" sz="3200" dirty="0">
                <a:latin typeface="Verdana" charset="0"/>
                <a:ea typeface="ＭＳ Ｐゴシック" charset="0"/>
              </a:rPr>
              <a:t>Towards Sustainable Development – </a:t>
            </a:r>
            <a:br>
              <a:rPr lang="en-GB" sz="3200" dirty="0">
                <a:latin typeface="Verdana" charset="0"/>
                <a:ea typeface="ＭＳ Ｐゴシック" charset="0"/>
              </a:rPr>
            </a:br>
            <a:r>
              <a:rPr lang="en-GB" sz="3200" dirty="0">
                <a:latin typeface="Verdana" charset="0"/>
                <a:ea typeface="ＭＳ Ｐゴシック" charset="0"/>
              </a:rPr>
              <a:t>Greening EU Development Cooperation</a:t>
            </a:r>
            <a:endParaRPr lang="en-GB" sz="3600" dirty="0">
              <a:latin typeface="Verdana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6872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2"/>
          <p:cNvSpPr>
            <a:spLocks noGrp="1"/>
          </p:cNvSpPr>
          <p:nvPr>
            <p:ph type="sldNum" sz="quarter" idx="12"/>
          </p:nvPr>
        </p:nvSpPr>
        <p:spPr bwMode="auto">
          <a:xfrm>
            <a:off x="8247063" y="6245225"/>
            <a:ext cx="439737" cy="476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pPr algn="r" eaLnBrk="0" hangingPunct="0"/>
            <a:fld id="{149447D4-E969-4ED0-BDA2-C1804716D83C}" type="slidenum">
              <a:rPr lang="en-US" altLang="en-US" sz="1400">
                <a:solidFill>
                  <a:srgbClr val="000000"/>
                </a:solidFill>
                <a:latin typeface="Verdana" pitchFamily="34" charset="0"/>
              </a:rPr>
              <a:pPr algn="r" eaLnBrk="0" hangingPunct="0"/>
              <a:t>2</a:t>
            </a:fld>
            <a:endParaRPr lang="en-US" altLang="en-US" sz="1400">
              <a:solidFill>
                <a:srgbClr val="000000"/>
              </a:solidFill>
              <a:latin typeface="Verdana" pitchFamily="34" charset="0"/>
            </a:endParaRPr>
          </a:p>
        </p:txBody>
      </p:sp>
      <p:grpSp>
        <p:nvGrpSpPr>
          <p:cNvPr id="17410" name="Group 11"/>
          <p:cNvGrpSpPr>
            <a:grpSpLocks/>
          </p:cNvGrpSpPr>
          <p:nvPr/>
        </p:nvGrpSpPr>
        <p:grpSpPr bwMode="auto">
          <a:xfrm>
            <a:off x="-412750" y="1611313"/>
            <a:ext cx="9353550" cy="5124450"/>
            <a:chOff x="937263" y="1652307"/>
            <a:chExt cx="9352915" cy="5124742"/>
          </a:xfrm>
        </p:grpSpPr>
        <p:sp>
          <p:nvSpPr>
            <p:cNvPr id="14" name="Rectangle 3"/>
            <p:cNvSpPr txBox="1">
              <a:spLocks noChangeArrowheads="1"/>
            </p:cNvSpPr>
            <p:nvPr/>
          </p:nvSpPr>
          <p:spPr>
            <a:xfrm>
              <a:off x="937263" y="2352434"/>
              <a:ext cx="6960715" cy="4013429"/>
            </a:xfrm>
            <a:prstGeom prst="rect">
              <a:avLst/>
            </a:prstGeom>
          </p:spPr>
          <p:txBody>
            <a:bodyPr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457178" lvl="1" indent="0">
                <a:buFont typeface="Arial" panose="020B0604020202020204" pitchFamily="34" charset="0"/>
                <a:buNone/>
                <a:defRPr/>
              </a:pPr>
              <a:endParaRPr lang="en-GB" sz="800" dirty="0"/>
            </a:p>
            <a:p>
              <a:pPr marL="254238" lvl="1" indent="0">
                <a:buFont typeface="Arial" panose="020B0604020202020204" pitchFamily="34" charset="0"/>
                <a:buNone/>
                <a:defRPr/>
              </a:pPr>
              <a:endParaRPr lang="en-GB" dirty="0"/>
            </a:p>
          </p:txBody>
        </p:sp>
        <p:pic>
          <p:nvPicPr>
            <p:cNvPr id="17413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3851" y="1942308"/>
              <a:ext cx="3924300" cy="39560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7414" name="TextBox 2"/>
            <p:cNvSpPr txBox="1">
              <a:spLocks noChangeArrowheads="1"/>
            </p:cNvSpPr>
            <p:nvPr/>
          </p:nvSpPr>
          <p:spPr bwMode="auto">
            <a:xfrm>
              <a:off x="8058153" y="2505871"/>
              <a:ext cx="2232025" cy="461691"/>
            </a:xfrm>
            <a:prstGeom prst="rect">
              <a:avLst/>
            </a:prstGeom>
            <a:solidFill>
              <a:srgbClr val="AEDE6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b="1" dirty="0">
                  <a:solidFill>
                    <a:srgbClr val="0F5494"/>
                  </a:solidFill>
                  <a:latin typeface="Verdana" pitchFamily="34" charset="0"/>
                </a:rPr>
                <a:t>Country Environmental Profile (CEP)</a:t>
              </a:r>
            </a:p>
          </p:txBody>
        </p:sp>
        <p:sp>
          <p:nvSpPr>
            <p:cNvPr id="17415" name="TextBox 7"/>
            <p:cNvSpPr txBox="1">
              <a:spLocks noChangeArrowheads="1"/>
            </p:cNvSpPr>
            <p:nvPr/>
          </p:nvSpPr>
          <p:spPr bwMode="auto">
            <a:xfrm>
              <a:off x="1649416" y="1652307"/>
              <a:ext cx="2460625" cy="461691"/>
            </a:xfrm>
            <a:prstGeom prst="rect">
              <a:avLst/>
            </a:prstGeom>
            <a:solidFill>
              <a:srgbClr val="4BB5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b="1" dirty="0">
                  <a:solidFill>
                    <a:schemeClr val="bg1"/>
                  </a:solidFill>
                  <a:latin typeface="Verdana" pitchFamily="34" charset="0"/>
                </a:rPr>
                <a:t>Environment and climate risk screening</a:t>
              </a:r>
            </a:p>
          </p:txBody>
        </p:sp>
        <p:sp>
          <p:nvSpPr>
            <p:cNvPr id="17416" name="TextBox 9"/>
            <p:cNvSpPr txBox="1">
              <a:spLocks noChangeArrowheads="1"/>
            </p:cNvSpPr>
            <p:nvPr/>
          </p:nvSpPr>
          <p:spPr bwMode="auto">
            <a:xfrm>
              <a:off x="1649416" y="2155546"/>
              <a:ext cx="2460625" cy="461691"/>
            </a:xfrm>
            <a:prstGeom prst="rect">
              <a:avLst/>
            </a:prstGeom>
            <a:solidFill>
              <a:srgbClr val="4BB5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b="1" dirty="0">
                  <a:solidFill>
                    <a:schemeClr val="bg1"/>
                  </a:solidFill>
                  <a:latin typeface="Verdana" pitchFamily="34" charset="0"/>
                </a:rPr>
                <a:t>Strategic Environmental Assessment (SEA)</a:t>
              </a:r>
            </a:p>
          </p:txBody>
        </p:sp>
        <p:sp>
          <p:nvSpPr>
            <p:cNvPr id="17417" name="TextBox 10"/>
            <p:cNvSpPr txBox="1">
              <a:spLocks noChangeArrowheads="1"/>
            </p:cNvSpPr>
            <p:nvPr/>
          </p:nvSpPr>
          <p:spPr bwMode="auto">
            <a:xfrm>
              <a:off x="1649416" y="2660371"/>
              <a:ext cx="2460625" cy="461691"/>
            </a:xfrm>
            <a:prstGeom prst="rect">
              <a:avLst/>
            </a:prstGeom>
            <a:solidFill>
              <a:srgbClr val="4BB5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b="1" dirty="0">
                  <a:solidFill>
                    <a:schemeClr val="bg1"/>
                  </a:solidFill>
                  <a:latin typeface="Verdana" pitchFamily="34" charset="0"/>
                </a:rPr>
                <a:t>Environmental Impact Assessment (EIA)</a:t>
              </a:r>
            </a:p>
          </p:txBody>
        </p:sp>
        <p:sp>
          <p:nvSpPr>
            <p:cNvPr id="17418" name="TextBox 11"/>
            <p:cNvSpPr txBox="1">
              <a:spLocks noChangeArrowheads="1"/>
            </p:cNvSpPr>
            <p:nvPr/>
          </p:nvSpPr>
          <p:spPr bwMode="auto">
            <a:xfrm>
              <a:off x="1649416" y="3163609"/>
              <a:ext cx="2460625" cy="461691"/>
            </a:xfrm>
            <a:prstGeom prst="rect">
              <a:avLst/>
            </a:prstGeom>
            <a:solidFill>
              <a:srgbClr val="4BB56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b="1" dirty="0">
                  <a:solidFill>
                    <a:schemeClr val="bg1"/>
                  </a:solidFill>
                  <a:latin typeface="Verdana" pitchFamily="34" charset="0"/>
                </a:rPr>
                <a:t>Climate Risk Assessment (CRA)</a:t>
              </a:r>
            </a:p>
          </p:txBody>
        </p:sp>
        <p:sp>
          <p:nvSpPr>
            <p:cNvPr id="17419" name="TextBox 12"/>
            <p:cNvSpPr txBox="1">
              <a:spLocks noChangeArrowheads="1"/>
            </p:cNvSpPr>
            <p:nvPr/>
          </p:nvSpPr>
          <p:spPr bwMode="auto">
            <a:xfrm>
              <a:off x="1646772" y="4669619"/>
              <a:ext cx="2460625" cy="461691"/>
            </a:xfrm>
            <a:prstGeom prst="rect">
              <a:avLst/>
            </a:prstGeom>
            <a:solidFill>
              <a:srgbClr val="FFA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b="1" dirty="0">
                  <a:solidFill>
                    <a:schemeClr val="bg1"/>
                  </a:solidFill>
                  <a:latin typeface="Verdana" pitchFamily="34" charset="0"/>
                </a:rPr>
                <a:t>Environmental Management Plan (EMP)</a:t>
              </a:r>
            </a:p>
          </p:txBody>
        </p:sp>
        <p:sp>
          <p:nvSpPr>
            <p:cNvPr id="17420" name="TextBox 13"/>
            <p:cNvSpPr txBox="1">
              <a:spLocks noChangeArrowheads="1"/>
            </p:cNvSpPr>
            <p:nvPr/>
          </p:nvSpPr>
          <p:spPr bwMode="auto">
            <a:xfrm>
              <a:off x="1660527" y="5677185"/>
              <a:ext cx="2462213" cy="461691"/>
            </a:xfrm>
            <a:prstGeom prst="rect">
              <a:avLst/>
            </a:prstGeom>
            <a:solidFill>
              <a:srgbClr val="FFA82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b="1" dirty="0">
                  <a:solidFill>
                    <a:schemeClr val="bg1"/>
                  </a:solidFill>
                  <a:latin typeface="Verdana" pitchFamily="34" charset="0"/>
                </a:rPr>
                <a:t>Performance indicators</a:t>
              </a:r>
            </a:p>
            <a:p>
              <a:endParaRPr lang="en-GB" altLang="en-US" sz="1200" b="1" dirty="0">
                <a:solidFill>
                  <a:schemeClr val="bg1"/>
                </a:solidFill>
                <a:latin typeface="Verdana" pitchFamily="34" charset="0"/>
              </a:endParaRPr>
            </a:p>
          </p:txBody>
        </p:sp>
        <p:sp>
          <p:nvSpPr>
            <p:cNvPr id="17421" name="TextBox 14"/>
            <p:cNvSpPr txBox="1">
              <a:spLocks noChangeArrowheads="1"/>
            </p:cNvSpPr>
            <p:nvPr/>
          </p:nvSpPr>
          <p:spPr bwMode="auto">
            <a:xfrm>
              <a:off x="1649416" y="3685897"/>
              <a:ext cx="2460625" cy="46169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4BB567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dirty="0">
                  <a:solidFill>
                    <a:srgbClr val="0F5494"/>
                  </a:solidFill>
                  <a:latin typeface="Verdana" pitchFamily="34" charset="0"/>
                </a:rPr>
                <a:t>Identification/formulation studies</a:t>
              </a:r>
            </a:p>
          </p:txBody>
        </p:sp>
        <p:sp>
          <p:nvSpPr>
            <p:cNvPr id="17422" name="TextBox 15"/>
            <p:cNvSpPr txBox="1">
              <a:spLocks noChangeArrowheads="1"/>
            </p:cNvSpPr>
            <p:nvPr/>
          </p:nvSpPr>
          <p:spPr bwMode="auto">
            <a:xfrm>
              <a:off x="1657353" y="6168261"/>
              <a:ext cx="2460625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A21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dirty="0">
                  <a:solidFill>
                    <a:srgbClr val="0F5494"/>
                  </a:solidFill>
                  <a:latin typeface="Verdana" pitchFamily="34" charset="0"/>
                </a:rPr>
                <a:t>Monitoring missions</a:t>
              </a:r>
            </a:p>
          </p:txBody>
        </p:sp>
        <p:sp>
          <p:nvSpPr>
            <p:cNvPr id="17423" name="TextBox 16"/>
            <p:cNvSpPr txBox="1">
              <a:spLocks noChangeArrowheads="1"/>
            </p:cNvSpPr>
            <p:nvPr/>
          </p:nvSpPr>
          <p:spPr bwMode="auto">
            <a:xfrm>
              <a:off x="1649416" y="6500050"/>
              <a:ext cx="2460625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FFA219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>
                  <a:solidFill>
                    <a:srgbClr val="0F5494"/>
                  </a:solidFill>
                  <a:latin typeface="Verdana" pitchFamily="34" charset="0"/>
                </a:rPr>
                <a:t>ROM</a:t>
              </a:r>
            </a:p>
          </p:txBody>
        </p:sp>
        <p:sp>
          <p:nvSpPr>
            <p:cNvPr id="17424" name="TextBox 17"/>
            <p:cNvSpPr txBox="1">
              <a:spLocks noChangeArrowheads="1"/>
            </p:cNvSpPr>
            <p:nvPr/>
          </p:nvSpPr>
          <p:spPr bwMode="auto">
            <a:xfrm>
              <a:off x="8058153" y="3893346"/>
              <a:ext cx="2232025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A75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dirty="0" err="1">
                  <a:solidFill>
                    <a:srgbClr val="0F5494"/>
                  </a:solidFill>
                  <a:latin typeface="Verdana" pitchFamily="34" charset="0"/>
                </a:rPr>
                <a:t>Mid term</a:t>
              </a:r>
              <a:r>
                <a:rPr lang="en-GB" altLang="en-US" sz="1200" dirty="0">
                  <a:solidFill>
                    <a:srgbClr val="0F5494"/>
                  </a:solidFill>
                  <a:latin typeface="Verdana" pitchFamily="34" charset="0"/>
                </a:rPr>
                <a:t> evaluations</a:t>
              </a:r>
            </a:p>
          </p:txBody>
        </p:sp>
        <p:sp>
          <p:nvSpPr>
            <p:cNvPr id="17425" name="TextBox 18"/>
            <p:cNvSpPr txBox="1">
              <a:spLocks noChangeArrowheads="1"/>
            </p:cNvSpPr>
            <p:nvPr/>
          </p:nvSpPr>
          <p:spPr bwMode="auto">
            <a:xfrm>
              <a:off x="8058153" y="4298159"/>
              <a:ext cx="2232025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EA7500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dirty="0">
                  <a:solidFill>
                    <a:srgbClr val="0F5494"/>
                  </a:solidFill>
                  <a:latin typeface="Verdana" pitchFamily="34" charset="0"/>
                </a:rPr>
                <a:t>Final evaluations</a:t>
              </a:r>
            </a:p>
          </p:txBody>
        </p:sp>
        <p:sp>
          <p:nvSpPr>
            <p:cNvPr id="17426" name="TextBox 19"/>
            <p:cNvSpPr txBox="1">
              <a:spLocks noChangeArrowheads="1"/>
            </p:cNvSpPr>
            <p:nvPr/>
          </p:nvSpPr>
          <p:spPr bwMode="auto">
            <a:xfrm>
              <a:off x="1649416" y="4175915"/>
              <a:ext cx="2460625" cy="46169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rgbClr val="4BB567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r>
                <a:rPr lang="en-GB" altLang="en-US" sz="1200" dirty="0">
                  <a:solidFill>
                    <a:srgbClr val="0F5494"/>
                  </a:solidFill>
                  <a:latin typeface="Verdana" pitchFamily="34" charset="0"/>
                </a:rPr>
                <a:t>Budget support eligibility assessment</a:t>
              </a:r>
            </a:p>
          </p:txBody>
        </p:sp>
        <p:sp>
          <p:nvSpPr>
            <p:cNvPr id="17427" name="TextBox 20"/>
            <p:cNvSpPr txBox="1">
              <a:spLocks noChangeArrowheads="1"/>
            </p:cNvSpPr>
            <p:nvPr/>
          </p:nvSpPr>
          <p:spPr bwMode="auto">
            <a:xfrm>
              <a:off x="5384800" y="3736185"/>
              <a:ext cx="1422400" cy="2769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itchFamily="34" charset="0"/>
                  <a:ea typeface="MS PGothic" pitchFamily="34" charset="-128"/>
                </a:defRPr>
              </a:lvl9pPr>
            </a:lstStyle>
            <a:p>
              <a:pPr algn="ctr"/>
              <a:r>
                <a:rPr lang="en-GB" altLang="en-US" sz="1200" dirty="0">
                  <a:solidFill>
                    <a:srgbClr val="0F5494"/>
                  </a:solidFill>
                  <a:latin typeface="Verdana" pitchFamily="34" charset="0"/>
                </a:rPr>
                <a:t>Policy dialogue</a:t>
              </a:r>
            </a:p>
          </p:txBody>
        </p:sp>
      </p:grpSp>
      <p:sp>
        <p:nvSpPr>
          <p:cNvPr id="17411" name="TextBox 12"/>
          <p:cNvSpPr txBox="1">
            <a:spLocks noChangeArrowheads="1"/>
          </p:cNvSpPr>
          <p:nvPr/>
        </p:nvSpPr>
        <p:spPr bwMode="auto">
          <a:xfrm>
            <a:off x="290513" y="5138738"/>
            <a:ext cx="2460625" cy="461665"/>
          </a:xfrm>
          <a:prstGeom prst="rect">
            <a:avLst/>
          </a:prstGeom>
          <a:solidFill>
            <a:srgbClr val="FFA82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MS PGothic" pitchFamily="34" charset="-128"/>
              </a:defRPr>
            </a:lvl9pPr>
          </a:lstStyle>
          <a:p>
            <a:r>
              <a:rPr lang="en-GB" altLang="en-US" sz="1200" b="1" dirty="0">
                <a:solidFill>
                  <a:schemeClr val="bg1"/>
                </a:solidFill>
                <a:latin typeface="Verdana" pitchFamily="34" charset="0"/>
              </a:rPr>
              <a:t>Climate Risk Management Plan (CRMP)</a:t>
            </a:r>
          </a:p>
        </p:txBody>
      </p:sp>
    </p:spTree>
    <p:extLst>
      <p:ext uri="{BB962C8B-B14F-4D97-AF65-F5344CB8AC3E}">
        <p14:creationId xmlns:p14="http://schemas.microsoft.com/office/powerpoint/2010/main" val="3883415742"/>
      </p:ext>
    </p:extLst>
  </p:cSld>
  <p:clrMapOvr>
    <a:masterClrMapping/>
  </p:clrMapOvr>
  <p:transition spd="slow"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NEWSLIDENUMBER" val="False"/>
  <p:tag name="PREVIOUSNAME" val="C:\Users\Luke Buhl-Nielsen\Documents\Dad work\20151130 1730_Module 3 cycle of development actions nov2015.pp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Slide_Master">
  <a:themeElements>
    <a:clrScheme name="Slide_Master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lide_Master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blurRad="63500"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3175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>
            <a:ln>
              <a:noFill/>
            </a:ln>
            <a:solidFill>
              <a:srgbClr val="0F5494"/>
            </a:solidFill>
            <a:effectLst/>
            <a:latin typeface="Verdana" charset="0"/>
            <a:ea typeface="ＭＳ Ｐゴシック" charset="0"/>
          </a:defRPr>
        </a:defPPr>
      </a:lstStyle>
    </a:lnDef>
  </a:objectDefaults>
  <a:extraClrSchemeLst>
    <a:extraClrScheme>
      <a:clrScheme name="Slide_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lide_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lide_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88136</TotalTime>
  <Words>117</Words>
  <Application>Microsoft Macintosh PowerPoint</Application>
  <PresentationFormat>Presentación en pantalla (4:3)</PresentationFormat>
  <Paragraphs>33</Paragraphs>
  <Slides>2</Slides>
  <Notes>2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MS PGothic</vt:lpstr>
      <vt:lpstr>MS PGothic</vt:lpstr>
      <vt:lpstr>Arial</vt:lpstr>
      <vt:lpstr>Calibri</vt:lpstr>
      <vt:lpstr>Verdana</vt:lpstr>
      <vt:lpstr>Slide_Master</vt:lpstr>
      <vt:lpstr>think-cell Slide</vt:lpstr>
      <vt:lpstr>Towards Sustainable Development –  Greening EU Development Cooperation</vt:lpstr>
      <vt:lpstr>Presentación de PowerPoint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ebn@pem.dk</dc:creator>
  <cp:lastModifiedBy>Usuario de Microsoft Office</cp:lastModifiedBy>
  <cp:revision>838</cp:revision>
  <cp:lastPrinted>2016-05-13T12:48:06Z</cp:lastPrinted>
  <dcterms:created xsi:type="dcterms:W3CDTF">2012-11-28T17:00:29Z</dcterms:created>
  <dcterms:modified xsi:type="dcterms:W3CDTF">2019-03-08T16:27:27Z</dcterms:modified>
</cp:coreProperties>
</file>