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447" r:id="rId2"/>
    <p:sldId id="466" r:id="rId3"/>
  </p:sldIdLst>
  <p:sldSz cx="9144000" cy="6858000" type="screen4x3"/>
  <p:notesSz cx="6858000" cy="9926638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" initials="e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2A53A6"/>
    <a:srgbClr val="006600"/>
    <a:srgbClr val="008000"/>
    <a:srgbClr val="00CC66"/>
    <a:srgbClr val="002A7E"/>
    <a:srgbClr val="3366CC"/>
    <a:srgbClr val="0033CC"/>
    <a:srgbClr val="0000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4" autoAdjust="0"/>
    <p:restoredTop sz="84288" autoAdjust="0"/>
  </p:normalViewPr>
  <p:slideViewPr>
    <p:cSldViewPr snapToGrid="0" snapToObjects="1">
      <p:cViewPr varScale="1">
        <p:scale>
          <a:sx n="109" d="100"/>
          <a:sy n="109" d="100"/>
        </p:scale>
        <p:origin x="184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5DC-FCFC-0E46-B780-71F6D3139989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2019-1642-A84A-B0F5-501BB77F4E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74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0B00-ABF3-E743-BB16-B51AA2DCBA07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B61BA-BC8E-9343-8767-AC43644219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51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Intervention logic as theory of change - LFA here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Phases (start with exercise )</a:t>
            </a:r>
          </a:p>
          <a:p>
            <a:pPr lvl="0"/>
            <a:r>
              <a:rPr lang="en-GB" dirty="0">
                <a:effectLst/>
              </a:rPr>
              <a:t>Programming</a:t>
            </a:r>
          </a:p>
          <a:p>
            <a:pPr lvl="0"/>
            <a:r>
              <a:rPr lang="en-GB" dirty="0">
                <a:effectLst/>
              </a:rPr>
              <a:t>Identification and Formulation</a:t>
            </a:r>
          </a:p>
          <a:p>
            <a:pPr lvl="0"/>
            <a:r>
              <a:rPr lang="en-GB" dirty="0">
                <a:effectLst/>
              </a:rPr>
              <a:t>Implementation</a:t>
            </a:r>
          </a:p>
          <a:p>
            <a:pPr lvl="0"/>
            <a:r>
              <a:rPr lang="en-GB" dirty="0">
                <a:effectLst/>
              </a:rPr>
              <a:t>Completion/Closure and Follow up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Important choices to be made during the phases of development actions	 (exercise on stakeholder analysis and choice of partners – force field diagram)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 modalities as one choice to make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Stakeholder analysis (light)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E. Policy dialogue (light)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2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>
                <a:solidFill>
                  <a:srgbClr val="000000"/>
                </a:solidFill>
              </a:rPr>
              <a:t>Implementation – is the forgotten phase 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0" hangingPunct="0"/>
            <a:fld id="{81CEA840-7874-4A4F-A0CC-6161888DC155}" type="slidenum">
              <a:rPr lang="en-US" altLang="en-US" sz="1200">
                <a:solidFill>
                  <a:srgbClr val="000000"/>
                </a:solidFill>
                <a:latin typeface="Calibri" pitchFamily="34" charset="0"/>
              </a:rPr>
              <a:pPr eaLnBrk="0" hangingPunct="0"/>
              <a:t>2</a:t>
            </a:fld>
            <a:endParaRPr lang="en-US" altLang="en-US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A2FCDD82-3184-094C-8D62-2581BD1EC5E1}" type="slidenum">
              <a:rPr lang="en-GB">
                <a:solidFill>
                  <a:srgbClr val="FFFFFF"/>
                </a:solidFill>
              </a:rPr>
              <a:pPr/>
              <a:t>‹Nº›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1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1BDE13-CE4B-1E4A-824A-2F4CD1A08A7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9D70B72-3DE1-DC47-A1C8-323CD5B2C9CA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8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9B88F7-18C3-2941-98CD-71B7F9BC40D0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90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34DDA2-4E52-2A41-AADD-69C959DFE293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7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510F2EC-6B41-164F-856B-8F9321481A3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48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F2E421C-701B-7645-97E3-610B99339538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4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710B1A-C2E2-AE46-B2EB-9764A9CE1785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86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1C98BD0-6B2E-4240-8EC7-9F4FA3C6CCD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6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EB44F7C-27E9-0043-9A3C-A510B6A2FDF2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5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7E8CB21-4386-D346-BB82-F9BC5C91459A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31433528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" name="think-cell Slide" r:id="rId15" imgW="524" imgH="526" progId="TCLayout.ActiveDocument.1">
                  <p:embed/>
                </p:oleObj>
              </mc:Choice>
              <mc:Fallback>
                <p:oleObj name="think-cell Slide" r:id="rId15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9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3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0310" y="4692210"/>
            <a:ext cx="8532812" cy="1081087"/>
          </a:xfrm>
        </p:spPr>
        <p:txBody>
          <a:bodyPr/>
          <a:lstStyle/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Module 3a: </a:t>
            </a:r>
          </a:p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Entry points for </a:t>
            </a:r>
            <a:r>
              <a:rPr lang="fr-BE" dirty="0" err="1">
                <a:solidFill>
                  <a:srgbClr val="FFFFFF"/>
                </a:solidFill>
                <a:latin typeface="Verdana" charset="0"/>
                <a:ea typeface="ＭＳ Ｐゴシック" charset="0"/>
              </a:rPr>
              <a:t>mainstreaming</a:t>
            </a:r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 in the cycle of </a:t>
            </a:r>
            <a:r>
              <a:rPr lang="fr-BE" dirty="0" err="1">
                <a:solidFill>
                  <a:srgbClr val="FFFFFF"/>
                </a:solidFill>
                <a:latin typeface="Verdana" charset="0"/>
                <a:ea typeface="ＭＳ Ｐゴシック" charset="0"/>
              </a:rPr>
              <a:t>operations</a:t>
            </a:r>
            <a:endParaRPr lang="en-GB" dirty="0">
              <a:latin typeface="Verdana" charset="0"/>
              <a:ea typeface="ＭＳ Ｐゴシック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416" y="2164915"/>
            <a:ext cx="8254314" cy="790575"/>
          </a:xfrm>
        </p:spPr>
        <p:txBody>
          <a:bodyPr/>
          <a:lstStyle/>
          <a:p>
            <a:pPr marL="0" indent="1588" algn="ctr" eaLnBrk="1" hangingPunct="1"/>
            <a:r>
              <a:rPr lang="en-GB" sz="3200" dirty="0">
                <a:latin typeface="Verdana" charset="0"/>
                <a:ea typeface="ＭＳ Ｐゴシック" charset="0"/>
              </a:rPr>
              <a:t>Towards Sustainable Development – </a:t>
            </a:r>
            <a:br>
              <a:rPr lang="en-GB" sz="3200" dirty="0">
                <a:latin typeface="Verdana" charset="0"/>
                <a:ea typeface="ＭＳ Ｐゴシック" charset="0"/>
              </a:rPr>
            </a:br>
            <a:r>
              <a:rPr lang="en-GB" sz="3200" dirty="0">
                <a:latin typeface="Verdana" charset="0"/>
                <a:ea typeface="ＭＳ Ｐゴシック" charset="0"/>
              </a:rPr>
              <a:t>Greening EU Development Cooperation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687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8247063" y="6245225"/>
            <a:ext cx="439737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0" hangingPunct="0"/>
            <a:fld id="{149447D4-E969-4ED0-BDA2-C1804716D83C}" type="slidenum">
              <a:rPr lang="en-US" altLang="en-US" sz="1400">
                <a:solidFill>
                  <a:srgbClr val="000000"/>
                </a:solidFill>
                <a:latin typeface="Verdana" pitchFamily="34" charset="0"/>
              </a:rPr>
              <a:pPr algn="r" eaLnBrk="0" hangingPunct="0"/>
              <a:t>2</a:t>
            </a:fld>
            <a:endParaRPr lang="en-US" altLang="en-US" sz="1400">
              <a:solidFill>
                <a:srgbClr val="000000"/>
              </a:solidFill>
              <a:latin typeface="Verdana" pitchFamily="34" charset="0"/>
            </a:endParaRPr>
          </a:p>
        </p:txBody>
      </p:sp>
      <p:grpSp>
        <p:nvGrpSpPr>
          <p:cNvPr id="17410" name="Group 11"/>
          <p:cNvGrpSpPr>
            <a:grpSpLocks/>
          </p:cNvGrpSpPr>
          <p:nvPr/>
        </p:nvGrpSpPr>
        <p:grpSpPr bwMode="auto">
          <a:xfrm>
            <a:off x="-412750" y="1611313"/>
            <a:ext cx="9353550" cy="5124450"/>
            <a:chOff x="937263" y="1652307"/>
            <a:chExt cx="9352915" cy="5124742"/>
          </a:xfrm>
        </p:grpSpPr>
        <p:sp>
          <p:nvSpPr>
            <p:cNvPr id="14" name="Rectangle 3"/>
            <p:cNvSpPr txBox="1">
              <a:spLocks noChangeArrowheads="1"/>
            </p:cNvSpPr>
            <p:nvPr/>
          </p:nvSpPr>
          <p:spPr>
            <a:xfrm>
              <a:off x="937263" y="2352434"/>
              <a:ext cx="6960715" cy="4013429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178" lvl="1" indent="0">
                <a:buFont typeface="Arial" panose="020B0604020202020204" pitchFamily="34" charset="0"/>
                <a:buNone/>
                <a:defRPr/>
              </a:pPr>
              <a:endParaRPr lang="en-GB" sz="800" dirty="0"/>
            </a:p>
            <a:p>
              <a:pPr marL="254238" lvl="1" indent="0">
                <a:buFont typeface="Arial" panose="020B0604020202020204" pitchFamily="34" charset="0"/>
                <a:buNone/>
                <a:defRPr/>
              </a:pPr>
              <a:endParaRPr lang="en-GB" dirty="0"/>
            </a:p>
          </p:txBody>
        </p:sp>
        <p:pic>
          <p:nvPicPr>
            <p:cNvPr id="174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3851" y="1942308"/>
              <a:ext cx="3924300" cy="3956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4" name="TextBox 2"/>
            <p:cNvSpPr txBox="1">
              <a:spLocks noChangeArrowheads="1"/>
            </p:cNvSpPr>
            <p:nvPr/>
          </p:nvSpPr>
          <p:spPr bwMode="auto">
            <a:xfrm>
              <a:off x="8058153" y="2505871"/>
              <a:ext cx="2232025" cy="461691"/>
            </a:xfrm>
            <a:prstGeom prst="rect">
              <a:avLst/>
            </a:prstGeom>
            <a:solidFill>
              <a:srgbClr val="AEDE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rgbClr val="0F5494"/>
                  </a:solidFill>
                  <a:latin typeface="Verdana" pitchFamily="34" charset="0"/>
                </a:rPr>
                <a:t>Country Environmental Profile (CEP)</a:t>
              </a:r>
            </a:p>
          </p:txBody>
        </p:sp>
        <p:sp>
          <p:nvSpPr>
            <p:cNvPr id="17415" name="TextBox 7"/>
            <p:cNvSpPr txBox="1">
              <a:spLocks noChangeArrowheads="1"/>
            </p:cNvSpPr>
            <p:nvPr/>
          </p:nvSpPr>
          <p:spPr bwMode="auto">
            <a:xfrm>
              <a:off x="1649416" y="1652307"/>
              <a:ext cx="2460625" cy="461691"/>
            </a:xfrm>
            <a:prstGeom prst="rect">
              <a:avLst/>
            </a:prstGeom>
            <a:solidFill>
              <a:srgbClr val="4BB5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Environment and climate risk screening</a:t>
              </a:r>
            </a:p>
          </p:txBody>
        </p:sp>
        <p:sp>
          <p:nvSpPr>
            <p:cNvPr id="17416" name="TextBox 9"/>
            <p:cNvSpPr txBox="1">
              <a:spLocks noChangeArrowheads="1"/>
            </p:cNvSpPr>
            <p:nvPr/>
          </p:nvSpPr>
          <p:spPr bwMode="auto">
            <a:xfrm>
              <a:off x="1649416" y="2155546"/>
              <a:ext cx="2460625" cy="461691"/>
            </a:xfrm>
            <a:prstGeom prst="rect">
              <a:avLst/>
            </a:prstGeom>
            <a:solidFill>
              <a:srgbClr val="4BB5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Strategic Environmental Assessment (SEA)</a:t>
              </a:r>
            </a:p>
          </p:txBody>
        </p:sp>
        <p:sp>
          <p:nvSpPr>
            <p:cNvPr id="17417" name="TextBox 10"/>
            <p:cNvSpPr txBox="1">
              <a:spLocks noChangeArrowheads="1"/>
            </p:cNvSpPr>
            <p:nvPr/>
          </p:nvSpPr>
          <p:spPr bwMode="auto">
            <a:xfrm>
              <a:off x="1649416" y="2660371"/>
              <a:ext cx="2460625" cy="461691"/>
            </a:xfrm>
            <a:prstGeom prst="rect">
              <a:avLst/>
            </a:prstGeom>
            <a:solidFill>
              <a:srgbClr val="4BB5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Environmental Impact Assessment (EIA)</a:t>
              </a:r>
            </a:p>
          </p:txBody>
        </p:sp>
        <p:sp>
          <p:nvSpPr>
            <p:cNvPr id="17418" name="TextBox 11"/>
            <p:cNvSpPr txBox="1">
              <a:spLocks noChangeArrowheads="1"/>
            </p:cNvSpPr>
            <p:nvPr/>
          </p:nvSpPr>
          <p:spPr bwMode="auto">
            <a:xfrm>
              <a:off x="1649416" y="3163609"/>
              <a:ext cx="2460625" cy="461691"/>
            </a:xfrm>
            <a:prstGeom prst="rect">
              <a:avLst/>
            </a:prstGeom>
            <a:solidFill>
              <a:srgbClr val="4BB56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Climate Risk Assessment (CRA)</a:t>
              </a:r>
            </a:p>
          </p:txBody>
        </p:sp>
        <p:sp>
          <p:nvSpPr>
            <p:cNvPr id="17419" name="TextBox 12"/>
            <p:cNvSpPr txBox="1">
              <a:spLocks noChangeArrowheads="1"/>
            </p:cNvSpPr>
            <p:nvPr/>
          </p:nvSpPr>
          <p:spPr bwMode="auto">
            <a:xfrm>
              <a:off x="1646772" y="4669619"/>
              <a:ext cx="2460625" cy="461691"/>
            </a:xfrm>
            <a:prstGeom prst="rect">
              <a:avLst/>
            </a:prstGeom>
            <a:solidFill>
              <a:srgbClr val="FFA8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Environmental Management Plan (EMP)</a:t>
              </a:r>
            </a:p>
          </p:txBody>
        </p:sp>
        <p:sp>
          <p:nvSpPr>
            <p:cNvPr id="17420" name="TextBox 13"/>
            <p:cNvSpPr txBox="1">
              <a:spLocks noChangeArrowheads="1"/>
            </p:cNvSpPr>
            <p:nvPr/>
          </p:nvSpPr>
          <p:spPr bwMode="auto">
            <a:xfrm>
              <a:off x="1660527" y="5677185"/>
              <a:ext cx="2462213" cy="461691"/>
            </a:xfrm>
            <a:prstGeom prst="rect">
              <a:avLst/>
            </a:prstGeom>
            <a:solidFill>
              <a:srgbClr val="FFA8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b="1" dirty="0">
                  <a:solidFill>
                    <a:schemeClr val="bg1"/>
                  </a:solidFill>
                  <a:latin typeface="Verdana" pitchFamily="34" charset="0"/>
                </a:rPr>
                <a:t>Performance indicators</a:t>
              </a:r>
            </a:p>
            <a:p>
              <a:endParaRPr lang="en-GB" altLang="en-US" sz="12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7421" name="TextBox 14"/>
            <p:cNvSpPr txBox="1">
              <a:spLocks noChangeArrowheads="1"/>
            </p:cNvSpPr>
            <p:nvPr/>
          </p:nvSpPr>
          <p:spPr bwMode="auto">
            <a:xfrm>
              <a:off x="1649416" y="3685897"/>
              <a:ext cx="2460625" cy="4616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4BB567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Identification/formulation studies</a:t>
              </a:r>
            </a:p>
          </p:txBody>
        </p:sp>
        <p:sp>
          <p:nvSpPr>
            <p:cNvPr id="17422" name="TextBox 15"/>
            <p:cNvSpPr txBox="1">
              <a:spLocks noChangeArrowheads="1"/>
            </p:cNvSpPr>
            <p:nvPr/>
          </p:nvSpPr>
          <p:spPr bwMode="auto">
            <a:xfrm>
              <a:off x="1657353" y="6168261"/>
              <a:ext cx="2460625" cy="2769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A21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Monitoring missions</a:t>
              </a:r>
            </a:p>
          </p:txBody>
        </p:sp>
        <p:sp>
          <p:nvSpPr>
            <p:cNvPr id="17423" name="TextBox 16"/>
            <p:cNvSpPr txBox="1">
              <a:spLocks noChangeArrowheads="1"/>
            </p:cNvSpPr>
            <p:nvPr/>
          </p:nvSpPr>
          <p:spPr bwMode="auto">
            <a:xfrm>
              <a:off x="1649416" y="6500050"/>
              <a:ext cx="2460625" cy="2769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FA21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>
                  <a:solidFill>
                    <a:srgbClr val="0F5494"/>
                  </a:solidFill>
                  <a:latin typeface="Verdana" pitchFamily="34" charset="0"/>
                </a:rPr>
                <a:t>ROM</a:t>
              </a:r>
            </a:p>
          </p:txBody>
        </p:sp>
        <p:sp>
          <p:nvSpPr>
            <p:cNvPr id="17424" name="TextBox 17"/>
            <p:cNvSpPr txBox="1">
              <a:spLocks noChangeArrowheads="1"/>
            </p:cNvSpPr>
            <p:nvPr/>
          </p:nvSpPr>
          <p:spPr bwMode="auto">
            <a:xfrm>
              <a:off x="8058153" y="3893346"/>
              <a:ext cx="2232025" cy="2769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EA75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dirty="0" err="1">
                  <a:solidFill>
                    <a:srgbClr val="0F5494"/>
                  </a:solidFill>
                  <a:latin typeface="Verdana" pitchFamily="34" charset="0"/>
                </a:rPr>
                <a:t>Mid term</a:t>
              </a:r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 evaluations</a:t>
              </a:r>
            </a:p>
          </p:txBody>
        </p:sp>
        <p:sp>
          <p:nvSpPr>
            <p:cNvPr id="17425" name="TextBox 18"/>
            <p:cNvSpPr txBox="1">
              <a:spLocks noChangeArrowheads="1"/>
            </p:cNvSpPr>
            <p:nvPr/>
          </p:nvSpPr>
          <p:spPr bwMode="auto">
            <a:xfrm>
              <a:off x="8058153" y="4298159"/>
              <a:ext cx="2232025" cy="2769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EA75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Final evaluations</a:t>
              </a:r>
            </a:p>
          </p:txBody>
        </p:sp>
        <p:sp>
          <p:nvSpPr>
            <p:cNvPr id="17426" name="TextBox 19"/>
            <p:cNvSpPr txBox="1">
              <a:spLocks noChangeArrowheads="1"/>
            </p:cNvSpPr>
            <p:nvPr/>
          </p:nvSpPr>
          <p:spPr bwMode="auto">
            <a:xfrm>
              <a:off x="1649416" y="4175915"/>
              <a:ext cx="2460625" cy="46169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4BB567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Budget support eligibility assessment</a:t>
              </a:r>
            </a:p>
          </p:txBody>
        </p:sp>
        <p:sp>
          <p:nvSpPr>
            <p:cNvPr id="17427" name="TextBox 20"/>
            <p:cNvSpPr txBox="1">
              <a:spLocks noChangeArrowheads="1"/>
            </p:cNvSpPr>
            <p:nvPr/>
          </p:nvSpPr>
          <p:spPr bwMode="auto">
            <a:xfrm>
              <a:off x="5384800" y="3736185"/>
              <a:ext cx="1422400" cy="2769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GB" altLang="en-US" sz="1200" dirty="0">
                  <a:solidFill>
                    <a:srgbClr val="0F5494"/>
                  </a:solidFill>
                  <a:latin typeface="Verdana" pitchFamily="34" charset="0"/>
                </a:rPr>
                <a:t>Policy dialogue</a:t>
              </a:r>
            </a:p>
          </p:txBody>
        </p:sp>
      </p:grpSp>
      <p:sp>
        <p:nvSpPr>
          <p:cNvPr id="17411" name="TextBox 12"/>
          <p:cNvSpPr txBox="1">
            <a:spLocks noChangeArrowheads="1"/>
          </p:cNvSpPr>
          <p:nvPr/>
        </p:nvSpPr>
        <p:spPr bwMode="auto">
          <a:xfrm>
            <a:off x="290513" y="5138738"/>
            <a:ext cx="2460625" cy="461665"/>
          </a:xfrm>
          <a:prstGeom prst="rect">
            <a:avLst/>
          </a:prstGeom>
          <a:solidFill>
            <a:srgbClr val="FFA82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r>
              <a:rPr lang="en-GB" altLang="en-US" sz="1200" b="1" dirty="0">
                <a:solidFill>
                  <a:schemeClr val="bg1"/>
                </a:solidFill>
                <a:latin typeface="Verdana" pitchFamily="34" charset="0"/>
              </a:rPr>
              <a:t>Climate Risk Management Plan (CRMP)</a:t>
            </a:r>
          </a:p>
        </p:txBody>
      </p:sp>
    </p:spTree>
    <p:extLst>
      <p:ext uri="{BB962C8B-B14F-4D97-AF65-F5344CB8AC3E}">
        <p14:creationId xmlns:p14="http://schemas.microsoft.com/office/powerpoint/2010/main" val="3883415742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NEWSLIDENUMBER" val="False"/>
  <p:tag name="PREVIOUSNAME" val="C:\Users\Luke Buhl-Nielsen\Documents\Dad work\20151130 1730_Module 3 cycle of development actions nov2015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88136</TotalTime>
  <Words>117</Words>
  <Application>Microsoft Macintosh PowerPoint</Application>
  <PresentationFormat>Presentación en pantalla (4:3)</PresentationFormat>
  <Paragraphs>33</Paragraphs>
  <Slides>2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MS PGothic</vt:lpstr>
      <vt:lpstr>MS PGothic</vt:lpstr>
      <vt:lpstr>Arial</vt:lpstr>
      <vt:lpstr>Calibri</vt:lpstr>
      <vt:lpstr>Verdana</vt:lpstr>
      <vt:lpstr>Slide_Master</vt:lpstr>
      <vt:lpstr>think-cell Slide</vt:lpstr>
      <vt:lpstr>Towards Sustainable Development –  Greening EU Development Cooperation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ebn@pem.dk</dc:creator>
  <cp:lastModifiedBy>Usuario de Microsoft Office</cp:lastModifiedBy>
  <cp:revision>838</cp:revision>
  <cp:lastPrinted>2016-05-13T12:48:06Z</cp:lastPrinted>
  <dcterms:created xsi:type="dcterms:W3CDTF">2012-11-28T17:00:29Z</dcterms:created>
  <dcterms:modified xsi:type="dcterms:W3CDTF">2019-03-08T16:27:27Z</dcterms:modified>
</cp:coreProperties>
</file>