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26"/>
  </p:notesMasterIdLst>
  <p:handoutMasterIdLst>
    <p:handoutMasterId r:id="rId27"/>
  </p:handoutMasterIdLst>
  <p:sldIdLst>
    <p:sldId id="448" r:id="rId6"/>
    <p:sldId id="483" r:id="rId7"/>
    <p:sldId id="484" r:id="rId8"/>
    <p:sldId id="486" r:id="rId9"/>
    <p:sldId id="487" r:id="rId10"/>
    <p:sldId id="490" r:id="rId11"/>
    <p:sldId id="491" r:id="rId12"/>
    <p:sldId id="521" r:id="rId13"/>
    <p:sldId id="522" r:id="rId14"/>
    <p:sldId id="523" r:id="rId15"/>
    <p:sldId id="498" r:id="rId16"/>
    <p:sldId id="493" r:id="rId17"/>
    <p:sldId id="518" r:id="rId18"/>
    <p:sldId id="516" r:id="rId19"/>
    <p:sldId id="519" r:id="rId20"/>
    <p:sldId id="520" r:id="rId21"/>
    <p:sldId id="524" r:id="rId22"/>
    <p:sldId id="495" r:id="rId23"/>
    <p:sldId id="496" r:id="rId24"/>
    <p:sldId id="497" r:id="rId25"/>
  </p:sldIdLst>
  <p:sldSz cx="9144000" cy="6858000" type="screen4x3"/>
  <p:notesSz cx="6858000" cy="9926638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" initials="e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0066FF"/>
    <a:srgbClr val="002A7E"/>
    <a:srgbClr val="2A53A6"/>
    <a:srgbClr val="FFCC99"/>
    <a:srgbClr val="CCECFF"/>
    <a:srgbClr val="CCFFCC"/>
    <a:srgbClr val="FFFFCC"/>
    <a:srgbClr val="FF99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13" autoAdjust="0"/>
    <p:restoredTop sz="91850" autoAdjust="0"/>
  </p:normalViewPr>
  <p:slideViewPr>
    <p:cSldViewPr snapToGrid="0" snapToObjects="1">
      <p:cViewPr varScale="1">
        <p:scale>
          <a:sx n="94" d="100"/>
          <a:sy n="94" d="100"/>
        </p:scale>
        <p:origin x="208" y="8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E35DC-FCFC-0E46-B780-71F6D3139989}" type="datetimeFigureOut">
              <a:rPr lang="en-US" smtClean="0"/>
              <a:t>3/15/19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71800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92019-1642-A84A-B0F5-501BB77F4E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474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D0B00-ABF3-E743-BB16-B51AA2DCBA07}" type="datetimeFigureOut">
              <a:rPr lang="en-US" smtClean="0"/>
              <a:t>3/15/19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71800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B61BA-BC8E-9343-8767-AC43644219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051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B61BA-BC8E-9343-8767-AC43644219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84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C80CBF5D-8890-4F69-8700-D89FA3A5A597}" type="slidenum">
              <a:rPr lang="es-ES_tradnl" altLang="es-ES_tradnl">
                <a:solidFill>
                  <a:schemeClr val="tx1"/>
                </a:solidFill>
                <a:latin typeface="Arial" pitchFamily="34" charset="0"/>
              </a:rPr>
              <a:pPr eaLnBrk="1" hangingPunct="1"/>
              <a:t>4</a:t>
            </a:fld>
            <a:endParaRPr lang="es-ES_tradnl" altLang="es-ES_tradnl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95388" y="1241425"/>
            <a:ext cx="4467225" cy="3349625"/>
          </a:xfrm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s-ES_tradnl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223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6E36DCEF-0485-4191-9623-46F1DC89B3D9}" type="slidenum">
              <a:rPr lang="es-ES_tradnl" altLang="es-ES_tradnl">
                <a:solidFill>
                  <a:schemeClr val="tx1"/>
                </a:solidFill>
                <a:latin typeface="Arial" pitchFamily="34" charset="0"/>
              </a:rPr>
              <a:pPr eaLnBrk="1" hangingPunct="1"/>
              <a:t>5</a:t>
            </a:fld>
            <a:endParaRPr lang="es-ES_tradnl" altLang="es-ES_tradnl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95388" y="1241425"/>
            <a:ext cx="4467225" cy="3349625"/>
          </a:xfrm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s-ES_tradnl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325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ES_tradnl">
              <a:latin typeface="Arial" pitchFamily="34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2761AD63-D515-492B-A66D-266C0E4DB65E}" type="slidenum">
              <a:rPr lang="en-GB" altLang="es-ES_tradnl">
                <a:solidFill>
                  <a:schemeClr val="tx1"/>
                </a:solidFill>
                <a:latin typeface="Arial" pitchFamily="34" charset="0"/>
              </a:rPr>
              <a:pPr eaLnBrk="1" hangingPunct="1"/>
              <a:t>7</a:t>
            </a:fld>
            <a:endParaRPr lang="en-GB" altLang="es-ES_tradnl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247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FE5D4-4C9C-49AB-8FD2-860FB569E349}" type="slidenum">
              <a:rPr lang="fr-BE" smtClean="0">
                <a:solidFill>
                  <a:prstClr val="black"/>
                </a:solidFill>
              </a:rPr>
              <a:pPr/>
              <a:t>8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86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FE5D4-4C9C-49AB-8FD2-860FB569E349}" type="slidenum">
              <a:rPr lang="fr-BE" smtClean="0">
                <a:solidFill>
                  <a:prstClr val="black"/>
                </a:solidFill>
              </a:rPr>
              <a:pPr/>
              <a:t>9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53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FE5D4-4C9C-49AB-8FD2-860FB569E349}" type="slidenum">
              <a:rPr lang="fr-BE" smtClean="0">
                <a:solidFill>
                  <a:prstClr val="black"/>
                </a:solidFill>
              </a:rPr>
              <a:pPr/>
              <a:t>10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60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FE5D4-4C9C-49AB-8FD2-860FB569E349}" type="slidenum">
              <a:rPr lang="fr-BE" smtClean="0">
                <a:solidFill>
                  <a:prstClr val="black"/>
                </a:solidFill>
              </a:rPr>
              <a:pPr/>
              <a:t>14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76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" y="981075"/>
            <a:ext cx="9180513" cy="5876925"/>
          </a:xfrm>
          <a:prstGeom prst="rect">
            <a:avLst/>
          </a:prstGeom>
          <a:solidFill>
            <a:srgbClr val="0F5494"/>
          </a:solidFill>
          <a:ln w="254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/>
              <a:ea typeface="ＭＳ Ｐゴシック"/>
              <a:cs typeface="ＭＳ Ｐゴシック" charset="0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258781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/>
              <a:ea typeface="ＭＳ Ｐゴシック"/>
              <a:cs typeface="ＭＳ Ｐゴシック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18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/>
              <a:t>Title</a:t>
            </a:r>
            <a:endParaRPr lang="en-GB" noProof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56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/>
              <a:t>Subtitle</a:t>
            </a:r>
            <a:endParaRPr lang="en-GB" noProof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charset="0"/>
              </a:defRPr>
            </a:lvl1pPr>
          </a:lstStyle>
          <a:p>
            <a:fld id="{A2FCDD82-3184-094C-8D62-2581BD1EC5E1}" type="slidenum">
              <a:rPr lang="en-GB">
                <a:solidFill>
                  <a:srgbClr val="FFFFFF"/>
                </a:solidFill>
              </a:rPr>
              <a:pPr/>
              <a:t>‹Nº›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015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B1BDE13-CE4B-1E4A-824A-2F4CD1A08A7C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0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22" y="1339850"/>
            <a:ext cx="2071687" cy="46815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9D70B72-3DE1-DC47-A1C8-323CD5B2C9CA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87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DAC0-69CE-486F-AE4E-C1E8408263C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79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22B9-ECBB-43E5-81C5-3DC29B6C259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04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2709-3004-4E30-B41A-73BBA818BDA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774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AEA61-9C6C-49F5-B9C7-DFAB6D5951F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52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1FC5-DF5F-4E20-BCEE-8D30C3331B0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88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0D32-9352-4847-8C99-6401F5D9D8F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18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533E-22F6-4FEF-8FF5-86C03F3200E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310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3107-2761-42F0-B094-999C2B075CD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91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89B88F7-18C3-2941-98CD-71B7F9BC40D0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04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08E2D-9FC7-4E69-9D81-B522E96584A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088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7EC6-1B24-4743-9591-B97C835E667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25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D25E-6629-477E-927B-5ADC03C70D4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81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DAC0-69CE-486F-AE4E-C1E8408263C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77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22B9-ECBB-43E5-81C5-3DC29B6C259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14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2709-3004-4E30-B41A-73BBA818BDA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641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AEA61-9C6C-49F5-B9C7-DFAB6D5951F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785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1FC5-DF5F-4E20-BCEE-8D30C3331B0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550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0D32-9352-4847-8C99-6401F5D9D8F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721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533E-22F6-4FEF-8FF5-86C03F3200E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53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034DDA2-4E52-2A41-AADD-69C959DFE293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0714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3107-2761-42F0-B094-999C2B075CD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20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08E2D-9FC7-4E69-9D81-B522E96584A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122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7EC6-1B24-4743-9591-B97C835E667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531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D25E-6629-477E-927B-5ADC03C70D4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0000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DAC0-69CE-486F-AE4E-C1E8408263C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3427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22B9-ECBB-43E5-81C5-3DC29B6C259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420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2709-3004-4E30-B41A-73BBA818BDA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55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AEA61-9C6C-49F5-B9C7-DFAB6D5951F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820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1FC5-DF5F-4E20-BCEE-8D30C3331B0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46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0D32-9352-4847-8C99-6401F5D9D8F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0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93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93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510F2EC-6B41-164F-856B-8F9321481A3C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4899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533E-22F6-4FEF-8FF5-86C03F3200E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4726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3107-2761-42F0-B094-999C2B075CD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957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08E2D-9FC7-4E69-9D81-B522E96584A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125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7EC6-1B24-4743-9591-B97C835E667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160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D25E-6629-477E-927B-5ADC03C70D4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140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DAC0-69CE-486F-AE4E-C1E8408263C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290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22B9-ECBB-43E5-81C5-3DC29B6C259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1197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2709-3004-4E30-B41A-73BBA818BDA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14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AEA61-9C6C-49F5-B9C7-DFAB6D5951F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1321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1FC5-DF5F-4E20-BCEE-8D30C3331B0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76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F2E421C-701B-7645-97E3-610B99339538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460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0D32-9352-4847-8C99-6401F5D9D8F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627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533E-22F6-4FEF-8FF5-86C03F3200E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301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3107-2761-42F0-B094-999C2B075CD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585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08E2D-9FC7-4E69-9D81-B522E96584A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201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7EC6-1B24-4743-9591-B97C835E667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82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D25E-6629-477E-927B-5ADC03C70D4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6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8710B1A-C2E2-AE46-B2EB-9764A9CE1785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6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1C98BD0-6B2E-4240-8EC7-9F4FA3C6CCDC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6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EB44F7C-27E9-0043-9A3C-A510B6A2FDF2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5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7E8CB21-4386-D346-BB82-F9BC5C91459A}" type="slidenum">
              <a:rPr lang="en-GB">
                <a:solidFill>
                  <a:srgbClr val="000000"/>
                </a:solidFill>
              </a:rPr>
              <a:pPr/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2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314335283"/>
              </p:ext>
            </p:extLst>
          </p:nvPr>
        </p:nvGraphicFramePr>
        <p:xfrm>
          <a:off x="1589" y="160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2" name="think-cell Slide" r:id="rId15" imgW="524" imgH="526" progId="TCLayout.ActiveDocument.1">
                  <p:embed/>
                </p:oleObj>
              </mc:Choice>
              <mc:Fallback>
                <p:oleObj name="think-cell Slide" r:id="rId15" imgW="524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9" y="160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93"/>
            <a:ext cx="82296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Second level</a:t>
            </a:r>
            <a:endParaRPr lang="en-GB"/>
          </a:p>
          <a:p>
            <a:pPr lvl="1"/>
            <a:r>
              <a:rPr lang="en-GB"/>
              <a:t>Third level</a:t>
            </a:r>
          </a:p>
          <a:p>
            <a:pPr lvl="2"/>
            <a:r>
              <a:rPr lang="en-GB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/>
              <a:ea typeface="ＭＳ Ｐゴシック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62441" y="6659581"/>
            <a:ext cx="611187" cy="198437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/>
              <a:ea typeface="ＭＳ Ｐゴシック"/>
              <a:cs typeface="ＭＳ Ｐゴシック" charset="0"/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258781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93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ＭＳ Ｐゴシック" charset="0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  <a:cs typeface="ＭＳ Ｐゴシック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  <a:cs typeface="ＭＳ Ｐゴシック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  <a:cs typeface="ＭＳ Ｐゴシック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  <a:cs typeface="ＭＳ Ｐゴシック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5A9DB8E-9975-49BD-B590-B6F5B00679A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5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5A9DB8E-9975-49BD-B590-B6F5B00679A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89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5A9DB8E-9975-49BD-B590-B6F5B00679A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07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5A9DB8E-9975-49BD-B590-B6F5B00679A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5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0311" y="4692226"/>
            <a:ext cx="8532812" cy="1081087"/>
          </a:xfrm>
        </p:spPr>
        <p:txBody>
          <a:bodyPr/>
          <a:lstStyle/>
          <a:p>
            <a:pPr algn="ctr" eaLnBrk="1" hangingPunct="1"/>
            <a:r>
              <a:rPr lang="fr-BE" dirty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Module 5: Strategic </a:t>
            </a:r>
            <a:r>
              <a:rPr lang="fr-BE" dirty="0" err="1">
                <a:solidFill>
                  <a:srgbClr val="FFFFFF"/>
                </a:solidFill>
                <a:latin typeface="Verdana" charset="0"/>
                <a:ea typeface="ＭＳ Ｐゴシック" charset="0"/>
              </a:rPr>
              <a:t>Environmental</a:t>
            </a:r>
            <a:r>
              <a:rPr lang="fr-BE" dirty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 </a:t>
            </a:r>
            <a:r>
              <a:rPr lang="fr-BE" dirty="0" err="1">
                <a:solidFill>
                  <a:srgbClr val="FFFFFF"/>
                </a:solidFill>
                <a:latin typeface="Verdana" charset="0"/>
                <a:ea typeface="ＭＳ Ｐゴシック" charset="0"/>
              </a:rPr>
              <a:t>Assessment</a:t>
            </a:r>
            <a:r>
              <a:rPr lang="fr-BE" dirty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 (SEA)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2164931"/>
            <a:ext cx="6172200" cy="790575"/>
          </a:xfrm>
        </p:spPr>
        <p:txBody>
          <a:bodyPr/>
          <a:lstStyle/>
          <a:p>
            <a:pPr marL="0" indent="1588" algn="ctr" eaLnBrk="1" hangingPunct="1"/>
            <a:r>
              <a:rPr lang="en-GB" sz="3200" dirty="0">
                <a:latin typeface="Verdana" charset="0"/>
                <a:ea typeface="ＭＳ Ｐゴシック" charset="0"/>
              </a:rPr>
              <a:t>Towards Sustainable Development – </a:t>
            </a:r>
            <a:br>
              <a:rPr lang="en-GB" sz="3200" dirty="0">
                <a:latin typeface="Verdana" charset="0"/>
                <a:ea typeface="ＭＳ Ｐゴシック" charset="0"/>
              </a:rPr>
            </a:br>
            <a:r>
              <a:rPr lang="en-GB" sz="3200" dirty="0">
                <a:latin typeface="Verdana" charset="0"/>
                <a:ea typeface="ＭＳ Ｐゴシック" charset="0"/>
              </a:rPr>
              <a:t>Greening EU Development Cooperation</a:t>
            </a:r>
            <a:endParaRPr lang="en-GB" sz="3600" dirty="0"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52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222" y="6447433"/>
            <a:ext cx="1925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000" dirty="0">
                <a:solidFill>
                  <a:prstClr val="white"/>
                </a:solidFill>
              </a:rPr>
              <a:t>© GCCA/Catherine Paul</a:t>
            </a:r>
            <a:endParaRPr lang="fr-BE" sz="1000" dirty="0">
              <a:solidFill>
                <a:prstClr val="white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02949" y="2352552"/>
            <a:ext cx="5220653" cy="401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78" lvl="1" indent="0">
              <a:buFont typeface="Arial" panose="020B0604020202020204" pitchFamily="34" charset="0"/>
              <a:buNone/>
              <a:defRPr/>
            </a:pPr>
            <a:endParaRPr lang="en-GB" sz="800" dirty="0">
              <a:solidFill>
                <a:prstClr val="black"/>
              </a:solidFill>
            </a:endParaRPr>
          </a:p>
          <a:p>
            <a:pPr marL="254238" lvl="1" indent="0">
              <a:buFont typeface="Arial" panose="020B0604020202020204" pitchFamily="34" charset="0"/>
              <a:buNone/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151" y="6108859"/>
            <a:ext cx="1423637" cy="5039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9842" y="286904"/>
            <a:ext cx="8684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4800" b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Estrangelo Edessa" panose="03080600000000000000" pitchFamily="66" charset="0"/>
              </a:rPr>
              <a:t>DEVCO’s approach to SEA</a:t>
            </a:r>
            <a:endParaRPr lang="en-GB" sz="7200" b="1" dirty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Estrangelo Edessa" panose="03080600000000000000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8F2571-17A1-4239-BDFF-A1D774D4FE4E}"/>
              </a:ext>
            </a:extLst>
          </p:cNvPr>
          <p:cNvSpPr/>
          <p:nvPr/>
        </p:nvSpPr>
        <p:spPr>
          <a:xfrm>
            <a:off x="401646" y="1400661"/>
            <a:ext cx="771290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ct val="0"/>
              </a:spcBef>
              <a:spcAft>
                <a:spcPts val="1200"/>
              </a:spcAft>
              <a:buClr>
                <a:srgbClr val="0F5494"/>
              </a:buClr>
            </a:pPr>
            <a:r>
              <a:rPr lang="en-GB" altLang="en-US" sz="2400" u="sng" dirty="0">
                <a:solidFill>
                  <a:srgbClr val="EE6000"/>
                </a:solidFill>
                <a:latin typeface="EC Square Sans Pro Medium" panose="020B0500000000020004" pitchFamily="34" charset="0"/>
              </a:rPr>
              <a:t>Also addressed in EU development cooperation approach:</a:t>
            </a:r>
          </a:p>
          <a:p>
            <a:pPr defTabSz="914400">
              <a:spcBef>
                <a:spcPct val="0"/>
              </a:spcBef>
              <a:buClr>
                <a:srgbClr val="0F5494"/>
              </a:buClr>
            </a:pPr>
            <a:r>
              <a:rPr lang="en-GB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EC Square Sans Pro Medium" panose="020B0500000000020004" pitchFamily="34" charset="0"/>
              </a:rPr>
              <a:t>Are there </a:t>
            </a:r>
            <a:r>
              <a:rPr lang="en-GB" altLang="en-US" sz="2400" dirty="0">
                <a:solidFill>
                  <a:srgbClr val="318823"/>
                </a:solidFill>
                <a:latin typeface="EC Square Sans Pro Medium" panose="020B0500000000020004" pitchFamily="34" charset="0"/>
              </a:rPr>
              <a:t>opportunities</a:t>
            </a:r>
            <a:r>
              <a:rPr lang="en-GB" altLang="en-US" sz="2400" dirty="0">
                <a:solidFill>
                  <a:prstClr val="black"/>
                </a:solidFill>
                <a:latin typeface="EC Square Sans Pro Medium" panose="020B0500000000020004" pitchFamily="34" charset="0"/>
              </a:rPr>
              <a:t> </a:t>
            </a:r>
            <a:r>
              <a:rPr lang="en-GB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EC Square Sans Pro Medium" panose="020B0500000000020004" pitchFamily="34" charset="0"/>
              </a:rPr>
              <a:t>to enhance:</a:t>
            </a:r>
          </a:p>
          <a:p>
            <a:pPr defTabSz="914400">
              <a:spcBef>
                <a:spcPct val="0"/>
              </a:spcBef>
              <a:buClr>
                <a:srgbClr val="0F5494"/>
              </a:buClr>
            </a:pPr>
            <a:endParaRPr lang="en-GB" altLang="en-US" sz="1000" dirty="0">
              <a:solidFill>
                <a:prstClr val="black"/>
              </a:solidFill>
              <a:latin typeface="EC Square Sans Pro Medium" panose="020B0500000000020004" pitchFamily="34" charset="0"/>
            </a:endParaRPr>
          </a:p>
          <a:p>
            <a:pPr lvl="1" defTabSz="914400">
              <a:spcBef>
                <a:spcPct val="0"/>
              </a:spcBef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n-GB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EC Square Sans Pro Medium" panose="020B0500000000020004" pitchFamily="34" charset="0"/>
              </a:rPr>
              <a:t>Environmental sustainability?</a:t>
            </a:r>
          </a:p>
          <a:p>
            <a:pPr lvl="1" defTabSz="914400">
              <a:spcBef>
                <a:spcPct val="0"/>
              </a:spcBef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n-GB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EC Square Sans Pro Medium" panose="020B0500000000020004" pitchFamily="34" charset="0"/>
              </a:rPr>
              <a:t>Low carbon development?</a:t>
            </a:r>
          </a:p>
          <a:p>
            <a:pPr lvl="1" defTabSz="914400">
              <a:spcBef>
                <a:spcPct val="0"/>
              </a:spcBef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en-GB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EC Square Sans Pro Medium" panose="020B0500000000020004" pitchFamily="34" charset="0"/>
              </a:rPr>
              <a:t>Climate resilient development?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24" y="4230482"/>
            <a:ext cx="2800141" cy="2136030"/>
          </a:xfrm>
          <a:prstGeom prst="rect">
            <a:avLst/>
          </a:prstGeom>
        </p:spPr>
      </p:pic>
      <p:pic>
        <p:nvPicPr>
          <p:cNvPr id="18" name="Picture 2" descr="http://www.istindia.org/img/home/slider/slider_image_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30482"/>
            <a:ext cx="3814763" cy="217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Janet cooking over biog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627" y="2379675"/>
            <a:ext cx="2197958" cy="447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63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97" y="3218213"/>
            <a:ext cx="4869504" cy="36397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653" y="1474321"/>
            <a:ext cx="8229600" cy="936625"/>
          </a:xfrm>
        </p:spPr>
        <p:txBody>
          <a:bodyPr/>
          <a:lstStyle/>
          <a:p>
            <a:r>
              <a:rPr lang="en-GB" dirty="0">
                <a:solidFill>
                  <a:srgbClr val="002A7E"/>
                </a:solidFill>
              </a:rPr>
              <a:t>SEA and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8" y="3092744"/>
            <a:ext cx="3797135" cy="3529013"/>
          </a:xfrm>
        </p:spPr>
        <p:txBody>
          <a:bodyPr/>
          <a:lstStyle/>
          <a:p>
            <a:pPr>
              <a:buClrTx/>
              <a:buFont typeface="Courier New" panose="02070309020205020404" pitchFamily="49" charset="0"/>
              <a:buChar char="o"/>
            </a:pPr>
            <a:r>
              <a:rPr lang="en-GB" b="1" i="0" dirty="0"/>
              <a:t>Strategic planning: </a:t>
            </a:r>
            <a:r>
              <a:rPr lang="en-GB" i="0" dirty="0">
                <a:solidFill>
                  <a:srgbClr val="00B0F0"/>
                </a:solidFill>
              </a:rPr>
              <a:t>medium- to long-term</a:t>
            </a:r>
          </a:p>
          <a:p>
            <a:pPr>
              <a:buClrTx/>
              <a:buFont typeface="Courier New" panose="02070309020205020404" pitchFamily="49" charset="0"/>
              <a:buChar char="o"/>
            </a:pPr>
            <a:r>
              <a:rPr lang="en-GB" b="1" i="0" dirty="0"/>
              <a:t>Climate change becomes fundamental</a:t>
            </a:r>
          </a:p>
        </p:txBody>
      </p:sp>
    </p:spTree>
    <p:extLst>
      <p:ext uri="{BB962C8B-B14F-4D97-AF65-F5344CB8AC3E}">
        <p14:creationId xmlns:p14="http://schemas.microsoft.com/office/powerpoint/2010/main" val="3115422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68313" y="26993"/>
            <a:ext cx="8229600" cy="936625"/>
          </a:xfrm>
          <a:solidFill>
            <a:srgbClr val="0F5494"/>
          </a:solidFill>
        </p:spPr>
        <p:txBody>
          <a:bodyPr/>
          <a:lstStyle/>
          <a:p>
            <a:pPr indent="0"/>
            <a:r>
              <a:rPr lang="en-US" altLang="es-ES_tradnl" dirty="0">
                <a:solidFill>
                  <a:schemeClr val="bg1"/>
                </a:solidFill>
              </a:rPr>
              <a:t>Guidelines for SEA</a:t>
            </a:r>
          </a:p>
        </p:txBody>
      </p:sp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912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C69493CF-DCB6-4003-928B-6B37018086BC}" type="slidenum">
              <a:rPr lang="en-US" altLang="es-ES_tradnl" sz="1400">
                <a:solidFill>
                  <a:schemeClr val="tx1"/>
                </a:solidFill>
                <a:latin typeface="Arial" pitchFamily="34" charset="0"/>
              </a:rPr>
              <a:pPr eaLnBrk="1" hangingPunct="1"/>
              <a:t>12</a:t>
            </a:fld>
            <a:endParaRPr lang="en-US" altLang="es-ES_tradnl" sz="14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125" y="949973"/>
            <a:ext cx="3180283" cy="508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-308"/>
            <a:ext cx="2514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21025"/>
            <a:ext cx="2514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49789"/>
            <a:ext cx="25146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483205"/>
            <a:ext cx="2514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949965"/>
            <a:ext cx="3449117" cy="483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300419"/>
            <a:ext cx="2514600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133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"/>
            <a:ext cx="9144000" cy="1337481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SEA in EU development cooperation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395288" y="1228285"/>
            <a:ext cx="1583637" cy="1446663"/>
          </a:xfrm>
          <a:prstGeom prst="ellipse">
            <a:avLst/>
          </a:prstGeom>
          <a:solidFill>
            <a:srgbClr val="0066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5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</a:rPr>
              <a:t>1</a:t>
            </a:r>
            <a:endParaRPr kumimoji="0" lang="en-GB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251881" y="1405702"/>
            <a:ext cx="6045958" cy="126924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156346" y="1405703"/>
            <a:ext cx="6619169" cy="1091820"/>
          </a:xfrm>
          <a:prstGeom prst="roundRect">
            <a:avLst/>
          </a:prstGeom>
          <a:solidFill>
            <a:srgbClr val="0066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</a:rPr>
              <a:t>When</a:t>
            </a:r>
            <a:r>
              <a:rPr kumimoji="0" lang="en-GB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</a:rPr>
              <a:t> providing budget support or comprehensive sector-wide support</a:t>
            </a: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23084" y="2920601"/>
            <a:ext cx="4094329" cy="1119117"/>
          </a:xfrm>
          <a:prstGeom prst="roundRect">
            <a:avLst/>
          </a:prstGeom>
          <a:solidFill>
            <a:srgbClr val="FF99CC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>
                <a:solidFill>
                  <a:srgbClr val="0F5494"/>
                </a:solidFill>
                <a:latin typeface="Verdana" charset="0"/>
                <a:ea typeface="ＭＳ Ｐゴシック" charset="0"/>
              </a:rPr>
              <a:t>E</a:t>
            </a:r>
            <a:r>
              <a:rPr kumimoji="0" lang="en-GB" sz="1600" i="0" u="none" strike="noStrike" cap="none" normalizeH="0" baseline="0" dirty="0">
                <a:ln>
                  <a:noFill/>
                </a:ln>
                <a:solidFill>
                  <a:srgbClr val="0F5494"/>
                </a:solidFill>
                <a:effectLst/>
                <a:latin typeface="Verdana" charset="0"/>
                <a:ea typeface="ＭＳ Ｐゴシック" charset="0"/>
              </a:rPr>
              <a:t>nsure</a:t>
            </a:r>
            <a:r>
              <a:rPr kumimoji="0" lang="en-GB" sz="1600" i="0" u="none" strike="noStrike" cap="none" normalizeH="0" dirty="0">
                <a:ln>
                  <a:noFill/>
                </a:ln>
                <a:solidFill>
                  <a:srgbClr val="0F5494"/>
                </a:solidFill>
                <a:effectLst/>
                <a:latin typeface="Verdana" charset="0"/>
                <a:ea typeface="ＭＳ Ｐゴシック" charset="0"/>
              </a:rPr>
              <a:t> national/sectoral strategies supported are environmentall</a:t>
            </a:r>
            <a:r>
              <a:rPr lang="en-GB" sz="1600" dirty="0">
                <a:solidFill>
                  <a:srgbClr val="0F5494"/>
                </a:solidFill>
                <a:latin typeface="Verdana" charset="0"/>
                <a:ea typeface="ＭＳ Ｐゴシック" charset="0"/>
              </a:rPr>
              <a:t>y sustainable and climate resilient (e.g. in </a:t>
            </a:r>
            <a:r>
              <a:rPr lang="en-GB" sz="1600" b="1" dirty="0">
                <a:solidFill>
                  <a:srgbClr val="0F5494"/>
                </a:solidFill>
                <a:latin typeface="Verdana" charset="0"/>
                <a:ea typeface="ＭＳ Ｐゴシック" charset="0"/>
              </a:rPr>
              <a:t>BS eligibility criteria</a:t>
            </a:r>
            <a:r>
              <a:rPr lang="en-GB" sz="1600" dirty="0">
                <a:solidFill>
                  <a:srgbClr val="0F5494"/>
                </a:solidFill>
                <a:latin typeface="Verdana" charset="0"/>
                <a:ea typeface="ＭＳ Ｐゴシック" charset="0"/>
              </a:rPr>
              <a:t>)</a:t>
            </a:r>
            <a:endParaRPr kumimoji="0" lang="en-GB" sz="1600" i="0" u="none" strike="noStrike" cap="none" normalizeH="0" baseline="0" dirty="0">
              <a:ln>
                <a:noFill/>
              </a:ln>
              <a:solidFill>
                <a:srgbClr val="0F549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95290" y="4219426"/>
            <a:ext cx="4094330" cy="1119117"/>
          </a:xfrm>
          <a:prstGeom prst="round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>
                <a:solidFill>
                  <a:srgbClr val="0F5494"/>
                </a:solidFill>
                <a:latin typeface="Verdana" charset="0"/>
                <a:ea typeface="ＭＳ Ｐゴシック" charset="0"/>
              </a:rPr>
              <a:t>Inform formulation</a:t>
            </a:r>
            <a:r>
              <a:rPr lang="en-GB" sz="1600" dirty="0">
                <a:solidFill>
                  <a:srgbClr val="0F5494"/>
                </a:solidFill>
                <a:latin typeface="Verdana" charset="0"/>
                <a:ea typeface="ＭＳ Ｐゴシック" charset="0"/>
              </a:rPr>
              <a:t>: identify opportunities to promote environmentally sustainable, climate resilient and low carbon options</a:t>
            </a:r>
            <a:endParaRPr kumimoji="0" lang="en-GB" sz="1600" i="0" u="none" strike="noStrike" cap="none" normalizeH="0" baseline="0" dirty="0">
              <a:ln>
                <a:noFill/>
              </a:ln>
              <a:solidFill>
                <a:srgbClr val="0F549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95290" y="5472747"/>
            <a:ext cx="4094330" cy="1119117"/>
          </a:xfrm>
          <a:prstGeom prst="roundRect">
            <a:avLst/>
          </a:prstGeom>
          <a:solidFill>
            <a:srgbClr val="CCE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>
                <a:solidFill>
                  <a:srgbClr val="0F5494"/>
                </a:solidFill>
                <a:latin typeface="Verdana" charset="0"/>
                <a:ea typeface="ＭＳ Ｐゴシック" charset="0"/>
              </a:rPr>
              <a:t>Inform the selection of </a:t>
            </a:r>
            <a:r>
              <a:rPr lang="en-GB" sz="1600" b="1" dirty="0">
                <a:solidFill>
                  <a:srgbClr val="0F5494"/>
                </a:solidFill>
                <a:latin typeface="Verdana" charset="0"/>
                <a:ea typeface="ＭＳ Ｐゴシック" charset="0"/>
              </a:rPr>
              <a:t>performance indicators</a:t>
            </a:r>
            <a:r>
              <a:rPr lang="en-GB" sz="1600" dirty="0">
                <a:solidFill>
                  <a:srgbClr val="0F5494"/>
                </a:solidFill>
                <a:latin typeface="Verdana" charset="0"/>
                <a:ea typeface="ＭＳ Ｐゴシック" charset="0"/>
              </a:rPr>
              <a:t> that capture key environmental and climate-related concerns</a:t>
            </a:r>
            <a:endParaRPr kumimoji="0" lang="en-GB" sz="1600" i="0" u="none" strike="noStrike" cap="none" normalizeH="0" baseline="0" dirty="0">
              <a:ln>
                <a:noFill/>
              </a:ln>
              <a:solidFill>
                <a:srgbClr val="0F549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681187" y="2920601"/>
            <a:ext cx="4094329" cy="1119117"/>
          </a:xfrm>
          <a:prstGeom prst="roundRect">
            <a:avLst/>
          </a:prstGeom>
          <a:solidFill>
            <a:srgbClr val="CCFFCC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>
                <a:solidFill>
                  <a:srgbClr val="0F5494"/>
                </a:solidFill>
                <a:latin typeface="Verdana" charset="0"/>
                <a:ea typeface="ＭＳ Ｐゴシック" charset="0"/>
              </a:rPr>
              <a:t>Inform </a:t>
            </a:r>
            <a:r>
              <a:rPr lang="en-GB" sz="1600" b="1" dirty="0">
                <a:solidFill>
                  <a:srgbClr val="0F5494"/>
                </a:solidFill>
                <a:latin typeface="Verdana" charset="0"/>
                <a:ea typeface="ＭＳ Ｐゴシック" charset="0"/>
              </a:rPr>
              <a:t>policy dialogue </a:t>
            </a:r>
            <a:r>
              <a:rPr lang="en-GB" sz="1600" dirty="0">
                <a:solidFill>
                  <a:srgbClr val="0F5494"/>
                </a:solidFill>
                <a:latin typeface="Verdana" charset="0"/>
                <a:ea typeface="ＭＳ Ｐゴシック" charset="0"/>
              </a:rPr>
              <a:t>on sector-related environmental and climate change aspects</a:t>
            </a:r>
            <a:endParaRPr kumimoji="0" lang="en-GB" sz="1600" i="0" u="none" strike="noStrike" cap="none" normalizeH="0" baseline="0" dirty="0">
              <a:ln>
                <a:noFill/>
              </a:ln>
              <a:solidFill>
                <a:srgbClr val="0F549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681186" y="5472747"/>
            <a:ext cx="4094329" cy="1119117"/>
          </a:xfrm>
          <a:prstGeom prst="roundRect">
            <a:avLst/>
          </a:prstGeom>
          <a:solidFill>
            <a:srgbClr val="FFCC99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>
                <a:solidFill>
                  <a:srgbClr val="0F5494"/>
                </a:solidFill>
                <a:latin typeface="Verdana" charset="0"/>
                <a:ea typeface="ＭＳ Ｐゴシック" charset="0"/>
              </a:rPr>
              <a:t>Build awareness and capacities</a:t>
            </a:r>
            <a:r>
              <a:rPr lang="en-GB" sz="1600" dirty="0">
                <a:solidFill>
                  <a:srgbClr val="0F5494"/>
                </a:solidFill>
                <a:latin typeface="Verdana" charset="0"/>
                <a:ea typeface="ＭＳ Ｐゴシック" charset="0"/>
              </a:rPr>
              <a:t> of national stakeholders on key sector-related environmental and climate-related aspects</a:t>
            </a:r>
            <a:endParaRPr kumimoji="0" lang="en-GB" sz="1600" i="0" u="none" strike="noStrike" cap="none" normalizeH="0" baseline="0" dirty="0">
              <a:ln>
                <a:noFill/>
              </a:ln>
              <a:solidFill>
                <a:srgbClr val="0F549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681187" y="4219426"/>
            <a:ext cx="4094329" cy="1119117"/>
          </a:xfrm>
          <a:prstGeom prst="round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>
                <a:solidFill>
                  <a:srgbClr val="0F5494"/>
                </a:solidFill>
                <a:latin typeface="Verdana" charset="0"/>
                <a:ea typeface="ＭＳ Ｐゴシック" charset="0"/>
              </a:rPr>
              <a:t>Provide </a:t>
            </a:r>
            <a:r>
              <a:rPr lang="en-GB" sz="1600" b="1" dirty="0">
                <a:solidFill>
                  <a:srgbClr val="0F5494"/>
                </a:solidFill>
                <a:latin typeface="Verdana" charset="0"/>
                <a:ea typeface="ＭＳ Ｐゴシック" charset="0"/>
              </a:rPr>
              <a:t>inputs to national partners</a:t>
            </a:r>
            <a:r>
              <a:rPr lang="en-GB" sz="1600" dirty="0">
                <a:solidFill>
                  <a:srgbClr val="0F5494"/>
                </a:solidFill>
                <a:latin typeface="Verdana" charset="0"/>
                <a:ea typeface="ＭＳ Ｐゴシック" charset="0"/>
              </a:rPr>
              <a:t> to enhance environmental sustainability and climate resilience of their policies and strategies</a:t>
            </a:r>
            <a:endParaRPr kumimoji="0" lang="en-GB" sz="1600" i="0" u="none" strike="noStrike" cap="none" normalizeH="0" baseline="0" dirty="0">
              <a:ln>
                <a:noFill/>
              </a:ln>
              <a:solidFill>
                <a:srgbClr val="0F5494"/>
              </a:solidFill>
              <a:effectLst/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04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666F1FB-B70A-4FCD-B591-B4563978A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116"/>
            <a:ext cx="9144000" cy="853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222" y="6447449"/>
            <a:ext cx="1925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000" dirty="0">
                <a:solidFill>
                  <a:prstClr val="white"/>
                </a:solidFill>
              </a:rPr>
              <a:t>© GCCA/Catherine Paul</a:t>
            </a:r>
            <a:endParaRPr lang="fr-BE" sz="1000" dirty="0">
              <a:solidFill>
                <a:prstClr val="white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02957" y="2352568"/>
            <a:ext cx="5220653" cy="401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78" lvl="1" indent="0">
              <a:buFont typeface="Arial" panose="020B0604020202020204" pitchFamily="34" charset="0"/>
              <a:buNone/>
              <a:defRPr/>
            </a:pPr>
            <a:endParaRPr lang="en-GB" sz="800" dirty="0">
              <a:solidFill>
                <a:prstClr val="black"/>
              </a:solidFill>
            </a:endParaRPr>
          </a:p>
          <a:p>
            <a:pPr marL="254238" lvl="1" indent="0">
              <a:buFont typeface="Arial" panose="020B0604020202020204" pitchFamily="34" charset="0"/>
              <a:buNone/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990134" y="1561436"/>
            <a:ext cx="3149216" cy="1603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ES" sz="2800" b="1" dirty="0">
                <a:solidFill>
                  <a:prstClr val="white"/>
                </a:solidFill>
              </a:rPr>
              <a:t>SEA </a:t>
            </a:r>
            <a:r>
              <a:rPr lang="es-ES" sz="2000" b="1" dirty="0" err="1">
                <a:solidFill>
                  <a:prstClr val="white"/>
                </a:solidFill>
              </a:rPr>
              <a:t>Recommendations</a:t>
            </a:r>
            <a:endParaRPr lang="en-GB" sz="1600" b="1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09936" y="3356184"/>
            <a:ext cx="2223476" cy="146175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ES" sz="2400" b="1" dirty="0">
                <a:solidFill>
                  <a:prstClr val="white"/>
                </a:solidFill>
              </a:rPr>
              <a:t>To </a:t>
            </a:r>
            <a:r>
              <a:rPr lang="es-ES" sz="2400" b="1" dirty="0" err="1">
                <a:solidFill>
                  <a:prstClr val="white"/>
                </a:solidFill>
              </a:rPr>
              <a:t>the</a:t>
            </a:r>
            <a:r>
              <a:rPr lang="es-ES" sz="2400" b="1" dirty="0">
                <a:solidFill>
                  <a:prstClr val="white"/>
                </a:solidFill>
              </a:rPr>
              <a:t> EU </a:t>
            </a:r>
            <a:r>
              <a:rPr lang="es-ES" sz="2400" b="1" dirty="0" err="1">
                <a:solidFill>
                  <a:prstClr val="white"/>
                </a:solidFill>
              </a:rPr>
              <a:t>Delegation</a:t>
            </a:r>
            <a:endParaRPr lang="en-GB" sz="2000" b="1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923600" y="3370608"/>
            <a:ext cx="2538012" cy="14617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ES" sz="2400" b="1" dirty="0">
                <a:solidFill>
                  <a:srgbClr val="44546A"/>
                </a:solidFill>
              </a:rPr>
              <a:t>To </a:t>
            </a:r>
            <a:r>
              <a:rPr lang="es-ES" sz="2400" b="1" dirty="0" err="1">
                <a:solidFill>
                  <a:srgbClr val="44546A"/>
                </a:solidFill>
              </a:rPr>
              <a:t>the</a:t>
            </a:r>
            <a:r>
              <a:rPr lang="es-ES" sz="2400" b="1" dirty="0">
                <a:solidFill>
                  <a:srgbClr val="44546A"/>
                </a:solidFill>
              </a:rPr>
              <a:t> </a:t>
            </a:r>
            <a:r>
              <a:rPr lang="es-ES" sz="2400" b="1" dirty="0" err="1">
                <a:solidFill>
                  <a:srgbClr val="44546A"/>
                </a:solidFill>
              </a:rPr>
              <a:t>partner</a:t>
            </a:r>
            <a:r>
              <a:rPr lang="es-ES" sz="2400" b="1" dirty="0">
                <a:solidFill>
                  <a:srgbClr val="44546A"/>
                </a:solidFill>
              </a:rPr>
              <a:t> </a:t>
            </a:r>
            <a:r>
              <a:rPr lang="es-ES" sz="2400" b="1" dirty="0" err="1">
                <a:solidFill>
                  <a:srgbClr val="44546A"/>
                </a:solidFill>
              </a:rPr>
              <a:t>government</a:t>
            </a:r>
            <a:endParaRPr lang="en-GB" sz="2000" b="1" dirty="0">
              <a:solidFill>
                <a:srgbClr val="44546A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28053" y="5545859"/>
            <a:ext cx="2388997" cy="105016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ES" b="1" dirty="0" err="1">
                <a:solidFill>
                  <a:prstClr val="white"/>
                </a:solidFill>
              </a:rPr>
              <a:t>Improve</a:t>
            </a:r>
            <a:r>
              <a:rPr lang="es-ES" b="1" dirty="0">
                <a:solidFill>
                  <a:prstClr val="white"/>
                </a:solidFill>
              </a:rPr>
              <a:t> </a:t>
            </a:r>
            <a:r>
              <a:rPr lang="es-ES" b="1" dirty="0" err="1">
                <a:solidFill>
                  <a:prstClr val="white"/>
                </a:solidFill>
              </a:rPr>
              <a:t>formulation</a:t>
            </a:r>
            <a:r>
              <a:rPr lang="es-ES" b="1" dirty="0">
                <a:solidFill>
                  <a:prstClr val="white"/>
                </a:solidFill>
              </a:rPr>
              <a:t> of EU </a:t>
            </a:r>
            <a:r>
              <a:rPr lang="es-ES" b="1" dirty="0" err="1">
                <a:solidFill>
                  <a:prstClr val="white"/>
                </a:solidFill>
              </a:rPr>
              <a:t>support</a:t>
            </a:r>
            <a:r>
              <a:rPr lang="es-ES" b="1" dirty="0">
                <a:solidFill>
                  <a:prstClr val="white"/>
                </a:solidFill>
              </a:rPr>
              <a:t> </a:t>
            </a:r>
            <a:r>
              <a:rPr lang="es-ES" b="1" dirty="0" err="1">
                <a:solidFill>
                  <a:prstClr val="white"/>
                </a:solidFill>
              </a:rPr>
              <a:t>programme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53006" y="5562619"/>
            <a:ext cx="1607177" cy="105016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ES" b="1" dirty="0" err="1">
                <a:solidFill>
                  <a:srgbClr val="44546A"/>
                </a:solidFill>
              </a:rPr>
              <a:t>Improve</a:t>
            </a:r>
            <a:r>
              <a:rPr lang="es-ES" b="1" dirty="0">
                <a:solidFill>
                  <a:srgbClr val="44546A"/>
                </a:solidFill>
              </a:rPr>
              <a:t> sector </a:t>
            </a:r>
            <a:r>
              <a:rPr lang="es-ES" b="1" dirty="0" err="1">
                <a:solidFill>
                  <a:srgbClr val="44546A"/>
                </a:solidFill>
              </a:rPr>
              <a:t>strategy</a:t>
            </a:r>
            <a:endParaRPr lang="en-GB" b="1" dirty="0">
              <a:solidFill>
                <a:srgbClr val="44546A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725849" y="4618018"/>
            <a:ext cx="2075149" cy="105016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ES" b="1" dirty="0">
                <a:solidFill>
                  <a:prstClr val="white"/>
                </a:solidFill>
              </a:rPr>
              <a:t>To </a:t>
            </a:r>
            <a:r>
              <a:rPr lang="es-ES" b="1" dirty="0" err="1">
                <a:solidFill>
                  <a:prstClr val="white"/>
                </a:solidFill>
              </a:rPr>
              <a:t>address</a:t>
            </a:r>
            <a:r>
              <a:rPr lang="es-ES" b="1" dirty="0">
                <a:solidFill>
                  <a:prstClr val="white"/>
                </a:solidFill>
              </a:rPr>
              <a:t> </a:t>
            </a:r>
            <a:r>
              <a:rPr lang="es-ES" b="1" dirty="0" err="1">
                <a:solidFill>
                  <a:prstClr val="white"/>
                </a:solidFill>
              </a:rPr>
              <a:t>through</a:t>
            </a:r>
            <a:r>
              <a:rPr lang="es-ES" b="1" dirty="0">
                <a:solidFill>
                  <a:prstClr val="white"/>
                </a:solidFill>
              </a:rPr>
              <a:t> </a:t>
            </a:r>
            <a:r>
              <a:rPr lang="es-ES" b="1" u="sng" dirty="0" err="1">
                <a:solidFill>
                  <a:prstClr val="white"/>
                </a:solidFill>
              </a:rPr>
              <a:t>policy</a:t>
            </a:r>
            <a:r>
              <a:rPr lang="es-ES" b="1" u="sng" dirty="0">
                <a:solidFill>
                  <a:prstClr val="white"/>
                </a:solidFill>
              </a:rPr>
              <a:t> dialogue</a:t>
            </a:r>
            <a:endParaRPr lang="en-GB" b="1" u="sng" dirty="0"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>
            <a:stCxn id="5" idx="3"/>
            <a:endCxn id="14" idx="7"/>
          </p:cNvCxnSpPr>
          <p:nvPr/>
        </p:nvCxnSpPr>
        <p:spPr>
          <a:xfrm flipH="1">
            <a:off x="2907790" y="2929825"/>
            <a:ext cx="543536" cy="640428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5"/>
            <a:endCxn id="15" idx="1"/>
          </p:cNvCxnSpPr>
          <p:nvPr/>
        </p:nvCxnSpPr>
        <p:spPr>
          <a:xfrm>
            <a:off x="5678162" y="2929825"/>
            <a:ext cx="617125" cy="654852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4"/>
            <a:endCxn id="6" idx="0"/>
          </p:cNvCxnSpPr>
          <p:nvPr/>
        </p:nvCxnSpPr>
        <p:spPr>
          <a:xfrm>
            <a:off x="2121681" y="4817956"/>
            <a:ext cx="871" cy="727903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956585" y="4845872"/>
            <a:ext cx="0" cy="713127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222150" y="4372962"/>
            <a:ext cx="544632" cy="321868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800998" y="5668183"/>
            <a:ext cx="352009" cy="303691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 bwMode="auto">
          <a:xfrm>
            <a:off x="395296" y="128405"/>
            <a:ext cx="1051375" cy="1004360"/>
          </a:xfrm>
          <a:prstGeom prst="ellipse">
            <a:avLst/>
          </a:prstGeom>
          <a:solidFill>
            <a:srgbClr val="0066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</a:rPr>
              <a:t>1</a:t>
            </a:r>
            <a:endParaRPr kumimoji="0" lang="en-GB" sz="105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1739544" y="143576"/>
            <a:ext cx="7117861" cy="989205"/>
          </a:xfrm>
          <a:prstGeom prst="roundRect">
            <a:avLst/>
          </a:prstGeom>
          <a:solidFill>
            <a:srgbClr val="0066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</a:rPr>
              <a:t>When</a:t>
            </a:r>
            <a:r>
              <a:rPr kumimoji="0" lang="en-GB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</a:rPr>
              <a:t> providing budget support or comprehensive sector-wide support</a:t>
            </a:r>
            <a:endParaRPr kumimoji="0" lang="en-GB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91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"/>
            <a:ext cx="9144000" cy="1337481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SEA in EU development cooperation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395288" y="1228285"/>
            <a:ext cx="1583637" cy="1446663"/>
          </a:xfrm>
          <a:prstGeom prst="ellipse">
            <a:avLst/>
          </a:prstGeom>
          <a:solidFill>
            <a:srgbClr val="0066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5400" b="1" dirty="0">
                <a:solidFill>
                  <a:schemeClr val="bg1"/>
                </a:solidFill>
                <a:latin typeface="Verdana" charset="0"/>
                <a:ea typeface="ＭＳ Ｐゴシック" charset="0"/>
              </a:rPr>
              <a:t>2</a:t>
            </a:r>
            <a:endParaRPr kumimoji="0" lang="en-GB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251881" y="1405702"/>
            <a:ext cx="6045958" cy="126924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156346" y="1405703"/>
            <a:ext cx="6619169" cy="1091820"/>
          </a:xfrm>
          <a:prstGeom prst="roundRect">
            <a:avLst/>
          </a:prstGeom>
          <a:solidFill>
            <a:srgbClr val="0066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</a:rPr>
              <a:t>When</a:t>
            </a:r>
            <a:r>
              <a:rPr kumimoji="0" lang="en-GB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</a:rPr>
              <a:t> supporting national/sectoral policy-making and planning processes</a:t>
            </a: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23084" y="2920601"/>
            <a:ext cx="4094329" cy="1119117"/>
          </a:xfrm>
          <a:prstGeom prst="roundRect">
            <a:avLst/>
          </a:prstGeom>
          <a:solidFill>
            <a:srgbClr val="FF99CC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>
                <a:solidFill>
                  <a:srgbClr val="0F5494"/>
                </a:solidFill>
                <a:latin typeface="Verdana" charset="0"/>
                <a:ea typeface="ＭＳ Ｐゴシック" charset="0"/>
              </a:rPr>
              <a:t>Integrate SEA</a:t>
            </a:r>
            <a:r>
              <a:rPr lang="en-GB" sz="1600" dirty="0">
                <a:solidFill>
                  <a:srgbClr val="0F5494"/>
                </a:solidFill>
                <a:latin typeface="Verdana" charset="0"/>
                <a:ea typeface="ＭＳ Ｐゴシック" charset="0"/>
              </a:rPr>
              <a:t> as an integral component of the policy-making/planning process…</a:t>
            </a:r>
            <a:endParaRPr kumimoji="0" lang="en-GB" sz="1600" i="0" u="none" strike="noStrike" cap="none" normalizeH="0" baseline="0" dirty="0">
              <a:ln>
                <a:noFill/>
              </a:ln>
              <a:solidFill>
                <a:srgbClr val="0F549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2634013" y="4233072"/>
            <a:ext cx="4094330" cy="1119117"/>
          </a:xfrm>
          <a:prstGeom prst="round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>
                <a:solidFill>
                  <a:srgbClr val="0F5494"/>
                </a:solidFill>
                <a:latin typeface="Verdana" charset="0"/>
                <a:ea typeface="ＭＳ Ｐゴシック" charset="0"/>
              </a:rPr>
              <a:t>to ensure policies, plans and strategies respond to environmental and climate change challenges and opportunities</a:t>
            </a:r>
            <a:endParaRPr kumimoji="0" lang="en-GB" sz="1600" i="0" u="none" strike="noStrike" cap="none" normalizeH="0" baseline="0" dirty="0">
              <a:ln>
                <a:noFill/>
              </a:ln>
              <a:solidFill>
                <a:srgbClr val="0F549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681186" y="5568279"/>
            <a:ext cx="4094329" cy="1119117"/>
          </a:xfrm>
          <a:prstGeom prst="roundRect">
            <a:avLst/>
          </a:prstGeom>
          <a:solidFill>
            <a:srgbClr val="FFCC99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>
                <a:solidFill>
                  <a:srgbClr val="0F5494"/>
                </a:solidFill>
                <a:latin typeface="Verdana" charset="0"/>
                <a:ea typeface="ＭＳ Ｐゴシック" charset="0"/>
              </a:rPr>
              <a:t>Builds awareness and capacities</a:t>
            </a:r>
            <a:r>
              <a:rPr lang="en-GB" sz="1600" dirty="0">
                <a:solidFill>
                  <a:srgbClr val="0F5494"/>
                </a:solidFill>
                <a:latin typeface="Verdana" charset="0"/>
                <a:ea typeface="ＭＳ Ｐゴシック" charset="0"/>
              </a:rPr>
              <a:t> of national stakeholders on key sector-related environmental and climate-related aspects</a:t>
            </a:r>
            <a:endParaRPr kumimoji="0" lang="en-GB" sz="1600" i="0" u="none" strike="noStrike" cap="none" normalizeH="0" baseline="0" dirty="0">
              <a:ln>
                <a:noFill/>
              </a:ln>
              <a:solidFill>
                <a:srgbClr val="0F5494"/>
              </a:solidFill>
              <a:effectLst/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23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"/>
            <a:ext cx="9144000" cy="1337481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SEA in EU development cooperation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395288" y="1228285"/>
            <a:ext cx="1583637" cy="1446663"/>
          </a:xfrm>
          <a:prstGeom prst="ellipse">
            <a:avLst/>
          </a:prstGeom>
          <a:solidFill>
            <a:srgbClr val="0066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251881" y="1405702"/>
            <a:ext cx="6045958" cy="126924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156346" y="1405703"/>
            <a:ext cx="6619169" cy="1091820"/>
          </a:xfrm>
          <a:prstGeom prst="roundRect">
            <a:avLst/>
          </a:prstGeom>
          <a:solidFill>
            <a:srgbClr val="0066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</a:rPr>
              <a:t>In all cases…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423084" y="2920601"/>
            <a:ext cx="4094329" cy="1119117"/>
          </a:xfrm>
          <a:prstGeom prst="roundRect">
            <a:avLst/>
          </a:prstGeom>
          <a:solidFill>
            <a:srgbClr val="FF99CC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>
                <a:solidFill>
                  <a:srgbClr val="0F5494"/>
                </a:solidFill>
                <a:latin typeface="Verdana" charset="0"/>
                <a:ea typeface="ＭＳ Ｐゴシック" charset="0"/>
              </a:rPr>
              <a:t>Build a </a:t>
            </a:r>
            <a:r>
              <a:rPr lang="en-GB" sz="1600" b="1" dirty="0">
                <a:solidFill>
                  <a:srgbClr val="0F5494"/>
                </a:solidFill>
                <a:latin typeface="Verdana" charset="0"/>
                <a:ea typeface="ＭＳ Ｐゴシック" charset="0"/>
              </a:rPr>
              <a:t>common understanding</a:t>
            </a:r>
            <a:r>
              <a:rPr lang="en-GB" sz="1600" dirty="0">
                <a:solidFill>
                  <a:srgbClr val="0F5494"/>
                </a:solidFill>
                <a:latin typeface="Verdana" charset="0"/>
                <a:ea typeface="ＭＳ Ｐゴシック" charset="0"/>
              </a:rPr>
              <a:t> on the SEA approach</a:t>
            </a:r>
            <a:endParaRPr kumimoji="0" lang="en-GB" sz="1600" i="0" u="none" strike="noStrike" cap="none" normalizeH="0" baseline="0" dirty="0">
              <a:ln>
                <a:noFill/>
              </a:ln>
              <a:solidFill>
                <a:srgbClr val="0F549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95290" y="4205778"/>
            <a:ext cx="4094330" cy="1119117"/>
          </a:xfrm>
          <a:prstGeom prst="round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>
                <a:solidFill>
                  <a:srgbClr val="0F5494"/>
                </a:solidFill>
                <a:latin typeface="Verdana" charset="0"/>
                <a:ea typeface="ＭＳ Ｐゴシック" charset="0"/>
              </a:rPr>
              <a:t>Ensure </a:t>
            </a:r>
            <a:r>
              <a:rPr lang="en-GB" sz="1600" b="1" dirty="0">
                <a:solidFill>
                  <a:srgbClr val="0F5494"/>
                </a:solidFill>
                <a:latin typeface="Verdana" charset="0"/>
                <a:ea typeface="ＭＳ Ｐゴシック" charset="0"/>
              </a:rPr>
              <a:t>ownership</a:t>
            </a:r>
            <a:r>
              <a:rPr lang="en-GB" sz="1600" dirty="0">
                <a:solidFill>
                  <a:srgbClr val="0F5494"/>
                </a:solidFill>
                <a:latin typeface="Verdana" charset="0"/>
                <a:ea typeface="ＭＳ Ｐゴシック" charset="0"/>
              </a:rPr>
              <a:t> of the SEA process by national partners</a:t>
            </a:r>
            <a:endParaRPr kumimoji="0" lang="en-GB" sz="1600" i="0" u="none" strike="noStrike" cap="none" normalizeH="0" baseline="0" dirty="0">
              <a:ln>
                <a:noFill/>
              </a:ln>
              <a:solidFill>
                <a:srgbClr val="0F549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95290" y="5459099"/>
            <a:ext cx="4094330" cy="1119117"/>
          </a:xfrm>
          <a:prstGeom prst="roundRect">
            <a:avLst/>
          </a:prstGeom>
          <a:solidFill>
            <a:srgbClr val="CCE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>
                <a:solidFill>
                  <a:srgbClr val="0F5494"/>
                </a:solidFill>
                <a:latin typeface="Verdana" charset="0"/>
                <a:ea typeface="ＭＳ Ｐゴシック" charset="0"/>
              </a:rPr>
              <a:t>Develop </a:t>
            </a:r>
            <a:r>
              <a:rPr lang="en-GB" sz="1600" b="1" dirty="0">
                <a:solidFill>
                  <a:srgbClr val="0F5494"/>
                </a:solidFill>
                <a:latin typeface="Verdana" charset="0"/>
                <a:ea typeface="ＭＳ Ｐゴシック" charset="0"/>
              </a:rPr>
              <a:t>SEA capacities</a:t>
            </a:r>
            <a:endParaRPr kumimoji="0" lang="en-GB" sz="1600" b="1" i="0" u="none" strike="noStrike" cap="none" normalizeH="0" baseline="0" dirty="0">
              <a:ln>
                <a:noFill/>
              </a:ln>
              <a:solidFill>
                <a:srgbClr val="0F549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681187" y="2920601"/>
            <a:ext cx="4094329" cy="1119117"/>
          </a:xfrm>
          <a:prstGeom prst="roundRect">
            <a:avLst/>
          </a:prstGeom>
          <a:solidFill>
            <a:srgbClr val="CCFFCC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>
                <a:solidFill>
                  <a:srgbClr val="0F5494"/>
                </a:solidFill>
                <a:latin typeface="Verdana" charset="0"/>
                <a:ea typeface="ＭＳ Ｐゴシック" charset="0"/>
              </a:rPr>
              <a:t>Identify clear </a:t>
            </a:r>
            <a:r>
              <a:rPr lang="en-GB" sz="1600" b="1" dirty="0">
                <a:solidFill>
                  <a:srgbClr val="0F5494"/>
                </a:solidFill>
                <a:latin typeface="Verdana" charset="0"/>
                <a:ea typeface="ＭＳ Ｐゴシック" charset="0"/>
              </a:rPr>
              <a:t>entry points</a:t>
            </a:r>
            <a:r>
              <a:rPr lang="en-GB" sz="1600" dirty="0">
                <a:solidFill>
                  <a:srgbClr val="0F5494"/>
                </a:solidFill>
                <a:latin typeface="Verdana" charset="0"/>
                <a:ea typeface="ＭＳ Ｐゴシック" charset="0"/>
              </a:rPr>
              <a:t> of the SEA in the relevant policy-making and planning processes</a:t>
            </a:r>
            <a:endParaRPr kumimoji="0" lang="en-GB" sz="1600" i="0" u="none" strike="noStrike" cap="none" normalizeH="0" baseline="0" dirty="0">
              <a:ln>
                <a:noFill/>
              </a:ln>
              <a:solidFill>
                <a:srgbClr val="0F549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681186" y="5459099"/>
            <a:ext cx="4094329" cy="1119117"/>
          </a:xfrm>
          <a:prstGeom prst="roundRect">
            <a:avLst/>
          </a:prstGeom>
          <a:solidFill>
            <a:srgbClr val="FFCC99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>
                <a:solidFill>
                  <a:srgbClr val="0F5494"/>
                </a:solidFill>
                <a:latin typeface="Verdana" charset="0"/>
                <a:ea typeface="ＭＳ Ｐゴシック" charset="0"/>
              </a:rPr>
              <a:t>Disseminate</a:t>
            </a:r>
            <a:r>
              <a:rPr lang="en-GB" sz="1600" dirty="0">
                <a:solidFill>
                  <a:srgbClr val="0F5494"/>
                </a:solidFill>
                <a:latin typeface="Verdana" charset="0"/>
                <a:ea typeface="ＭＳ Ｐゴシック" charset="0"/>
              </a:rPr>
              <a:t> benefits and good practices</a:t>
            </a:r>
            <a:endParaRPr kumimoji="0" lang="en-GB" sz="1600" i="0" u="none" strike="noStrike" cap="none" normalizeH="0" baseline="0" dirty="0">
              <a:ln>
                <a:noFill/>
              </a:ln>
              <a:solidFill>
                <a:srgbClr val="0F549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681187" y="4205778"/>
            <a:ext cx="4094329" cy="1119117"/>
          </a:xfrm>
          <a:prstGeom prst="round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0F5494"/>
                </a:solidFill>
                <a:latin typeface="Verdana" charset="0"/>
                <a:ea typeface="ＭＳ Ｐゴシック" charset="0"/>
              </a:rPr>
              <a:t>Agree on how the </a:t>
            </a:r>
            <a:r>
              <a:rPr lang="en-GB" sz="1600" b="1" dirty="0">
                <a:solidFill>
                  <a:srgbClr val="0F5494"/>
                </a:solidFill>
                <a:latin typeface="Verdana" charset="0"/>
                <a:ea typeface="ＭＳ Ｐゴシック" charset="0"/>
              </a:rPr>
              <a:t>SEA findings</a:t>
            </a:r>
            <a:r>
              <a:rPr lang="en-GB" sz="1600" dirty="0">
                <a:solidFill>
                  <a:srgbClr val="0F5494"/>
                </a:solidFill>
                <a:latin typeface="Verdana" charset="0"/>
                <a:ea typeface="ＭＳ Ｐゴシック" charset="0"/>
              </a:rPr>
              <a:t> will be discussed and implemented</a:t>
            </a:r>
          </a:p>
        </p:txBody>
      </p:sp>
    </p:spTree>
    <p:extLst>
      <p:ext uri="{BB962C8B-B14F-4D97-AF65-F5344CB8AC3E}">
        <p14:creationId xmlns:p14="http://schemas.microsoft.com/office/powerpoint/2010/main" val="282708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912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C69493CF-DCB6-4003-928B-6B37018086BC}" type="slidenum">
              <a:rPr lang="en-US" altLang="es-ES_tradnl" sz="1400">
                <a:solidFill>
                  <a:schemeClr val="tx1"/>
                </a:solidFill>
                <a:latin typeface="Arial" pitchFamily="34" charset="0"/>
              </a:rPr>
              <a:pPr eaLnBrk="1" hangingPunct="1"/>
              <a:t>17</a:t>
            </a:fld>
            <a:endParaRPr lang="en-US" altLang="es-ES_tradnl" sz="14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297" y="0"/>
            <a:ext cx="4926834" cy="690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111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ChangeArrowheads="1"/>
          </p:cNvSpPr>
          <p:nvPr/>
        </p:nvSpPr>
        <p:spPr bwMode="auto">
          <a:xfrm>
            <a:off x="179396" y="188929"/>
            <a:ext cx="8713787" cy="6408737"/>
          </a:xfrm>
          <a:prstGeom prst="rect">
            <a:avLst/>
          </a:prstGeom>
          <a:noFill/>
          <a:ln w="38100">
            <a:solidFill>
              <a:srgbClr val="FF236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s-ES_tradnl"/>
          </a:p>
        </p:txBody>
      </p:sp>
      <p:sp>
        <p:nvSpPr>
          <p:cNvPr id="5" name="TextBox 4"/>
          <p:cNvSpPr txBox="1"/>
          <p:nvPr/>
        </p:nvSpPr>
        <p:spPr>
          <a:xfrm>
            <a:off x="6012160" y="260648"/>
            <a:ext cx="2808312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33795" name="Title 2"/>
          <p:cNvSpPr>
            <a:spLocks noGrp="1"/>
          </p:cNvSpPr>
          <p:nvPr>
            <p:ph type="title"/>
          </p:nvPr>
        </p:nvSpPr>
        <p:spPr>
          <a:xfrm>
            <a:off x="395290" y="1095382"/>
            <a:ext cx="8208962" cy="1325563"/>
          </a:xfrm>
        </p:spPr>
        <p:txBody>
          <a:bodyPr/>
          <a:lstStyle/>
          <a:p>
            <a:pPr algn="ctr"/>
            <a:r>
              <a:rPr lang="en-US" altLang="es-ES_tradnl" sz="2800"/>
              <a:t>SEA of Zambia</a:t>
            </a:r>
            <a:r>
              <a:rPr lang="en-US" altLang="en-US" sz="2800"/>
              <a:t>’</a:t>
            </a:r>
            <a:r>
              <a:rPr lang="en-US" altLang="es-ES_tradnl" sz="2800"/>
              <a:t>s sugar adaptation strategy –</a:t>
            </a:r>
            <a:r>
              <a:rPr lang="en-US" altLang="es-ES_tradnl" sz="2400">
                <a:solidFill>
                  <a:srgbClr val="318823"/>
                </a:solidFill>
              </a:rPr>
              <a:t> addressing potential impacts</a:t>
            </a:r>
          </a:p>
        </p:txBody>
      </p:sp>
      <p:sp>
        <p:nvSpPr>
          <p:cNvPr id="33796" name="Content Placeholder 2"/>
          <p:cNvSpPr>
            <a:spLocks noGrp="1"/>
          </p:cNvSpPr>
          <p:nvPr>
            <p:ph idx="1"/>
          </p:nvPr>
        </p:nvSpPr>
        <p:spPr>
          <a:xfrm>
            <a:off x="457208" y="2492391"/>
            <a:ext cx="4906963" cy="3529013"/>
          </a:xfrm>
        </p:spPr>
        <p:txBody>
          <a:bodyPr/>
          <a:lstStyle/>
          <a:p>
            <a:pPr>
              <a:buClrTx/>
            </a:pPr>
            <a:r>
              <a:rPr lang="en-US" altLang="es-ES_tradnl" i="0" dirty="0"/>
              <a:t>Introduction of new industrial sector: ethanol distilling</a:t>
            </a:r>
          </a:p>
          <a:p>
            <a:pPr>
              <a:buClrTx/>
            </a:pPr>
            <a:r>
              <a:rPr lang="en-US" altLang="es-ES_tradnl" i="0" dirty="0"/>
              <a:t>Potential impacts: </a:t>
            </a:r>
            <a:r>
              <a:rPr lang="en-US" altLang="es-ES_tradnl" i="0" dirty="0" err="1"/>
              <a:t>vinasse</a:t>
            </a:r>
            <a:r>
              <a:rPr lang="en-US" altLang="es-ES_tradnl" i="0" dirty="0"/>
              <a:t> management</a:t>
            </a:r>
          </a:p>
          <a:p>
            <a:pPr>
              <a:buClrTx/>
            </a:pPr>
            <a:r>
              <a:rPr lang="en-US" altLang="es-ES_tradnl" i="0" dirty="0"/>
              <a:t>Addressing risks at a strategic level: strengthening capacities of the environmental protection agency</a:t>
            </a:r>
          </a:p>
        </p:txBody>
      </p:sp>
      <p:pic>
        <p:nvPicPr>
          <p:cNvPr id="33797" name="Picture 3" descr="IMG_1985 l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95" y="3917569"/>
            <a:ext cx="3573463" cy="268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75779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ChangeArrowheads="1"/>
          </p:cNvSpPr>
          <p:nvPr/>
        </p:nvSpPr>
        <p:spPr bwMode="auto">
          <a:xfrm>
            <a:off x="179396" y="188929"/>
            <a:ext cx="8713787" cy="6408737"/>
          </a:xfrm>
          <a:prstGeom prst="rect">
            <a:avLst/>
          </a:prstGeom>
          <a:noFill/>
          <a:ln w="38100">
            <a:solidFill>
              <a:srgbClr val="FF236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s-ES_tradnl"/>
          </a:p>
        </p:txBody>
      </p:sp>
      <p:sp>
        <p:nvSpPr>
          <p:cNvPr id="5" name="TextBox 4"/>
          <p:cNvSpPr txBox="1"/>
          <p:nvPr/>
        </p:nvSpPr>
        <p:spPr>
          <a:xfrm>
            <a:off x="6012160" y="260648"/>
            <a:ext cx="2808312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34819" name="Title 2"/>
          <p:cNvSpPr>
            <a:spLocks noGrp="1"/>
          </p:cNvSpPr>
          <p:nvPr>
            <p:ph type="title"/>
          </p:nvPr>
        </p:nvSpPr>
        <p:spPr>
          <a:xfrm>
            <a:off x="395290" y="1095382"/>
            <a:ext cx="8208962" cy="1325563"/>
          </a:xfrm>
        </p:spPr>
        <p:txBody>
          <a:bodyPr/>
          <a:lstStyle/>
          <a:p>
            <a:pPr algn="ctr"/>
            <a:r>
              <a:rPr lang="en-US" altLang="es-ES_tradnl" sz="2800"/>
              <a:t>SEA of Rwanda</a:t>
            </a:r>
            <a:r>
              <a:rPr lang="en-US" altLang="en-US" sz="2800"/>
              <a:t>’</a:t>
            </a:r>
            <a:r>
              <a:rPr lang="en-US" altLang="es-ES_tradnl" sz="2800"/>
              <a:t>s agriculture sector strategy –</a:t>
            </a:r>
            <a:r>
              <a:rPr lang="en-US" altLang="es-ES_tradnl" sz="2400">
                <a:solidFill>
                  <a:srgbClr val="318823"/>
                </a:solidFill>
              </a:rPr>
              <a:t> seizing opportunities</a:t>
            </a:r>
          </a:p>
        </p:txBody>
      </p:sp>
      <p:sp>
        <p:nvSpPr>
          <p:cNvPr id="34820" name="Content Placeholder 2"/>
          <p:cNvSpPr>
            <a:spLocks noGrp="1"/>
          </p:cNvSpPr>
          <p:nvPr>
            <p:ph idx="1"/>
          </p:nvPr>
        </p:nvSpPr>
        <p:spPr>
          <a:xfrm>
            <a:off x="457208" y="2492375"/>
            <a:ext cx="8291513" cy="2089150"/>
          </a:xfrm>
        </p:spPr>
        <p:txBody>
          <a:bodyPr/>
          <a:lstStyle/>
          <a:p>
            <a:pPr>
              <a:buClrTx/>
            </a:pPr>
            <a:r>
              <a:rPr lang="en-US" altLang="es-ES_tradnl" sz="2000" i="0"/>
              <a:t>Recommendations on soil &amp; water conservation and soil acidity informed the 11</a:t>
            </a:r>
            <a:r>
              <a:rPr lang="en-US" altLang="es-ES_tradnl" sz="2000" i="0" baseline="30000"/>
              <a:t>th</a:t>
            </a:r>
            <a:r>
              <a:rPr lang="en-US" altLang="es-ES_tradnl" sz="2000" i="0"/>
              <a:t> EDF – e.g. performance targets on agro-forestry, reduction of soil acidity in areas of public investment</a:t>
            </a:r>
            <a:r>
              <a:rPr lang="is-IS" altLang="es-ES_tradnl" sz="2000" i="0"/>
              <a:t>…</a:t>
            </a:r>
          </a:p>
          <a:p>
            <a:pPr>
              <a:buClrTx/>
            </a:pPr>
            <a:r>
              <a:rPr lang="is-IS" altLang="es-ES_tradnl" sz="2000" i="0"/>
              <a:t>SEA is reference for design of feeder roads development policy and strategy.</a:t>
            </a:r>
          </a:p>
        </p:txBody>
      </p:sp>
      <p:pic>
        <p:nvPicPr>
          <p:cNvPr id="34821" name="Picture 2" descr="Rwand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292600"/>
            <a:ext cx="3097212" cy="231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Content Placeholder 2"/>
          <p:cNvSpPr txBox="1">
            <a:spLocks/>
          </p:cNvSpPr>
          <p:nvPr/>
        </p:nvSpPr>
        <p:spPr bwMode="auto">
          <a:xfrm>
            <a:off x="395290" y="4508500"/>
            <a:ext cx="525621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is-IS" altLang="es-ES_tradnl" sz="2000"/>
              <a:t>Findings on soil nutrient management informed GoR</a:t>
            </a:r>
            <a:r>
              <a:rPr lang="is-IS" altLang="en-US" sz="2000"/>
              <a:t>’</a:t>
            </a:r>
            <a:r>
              <a:rPr lang="is-IS" altLang="es-ES_tradnl" sz="2000"/>
              <a:t>s review of inputs subsidy scheme and recommendations for pest and disease management to be promoted.</a:t>
            </a:r>
            <a:endParaRPr lang="en-US" altLang="es-ES_tradnl" sz="2000"/>
          </a:p>
        </p:txBody>
      </p:sp>
    </p:spTree>
    <p:extLst>
      <p:ext uri="{BB962C8B-B14F-4D97-AF65-F5344CB8AC3E}">
        <p14:creationId xmlns:p14="http://schemas.microsoft.com/office/powerpoint/2010/main" val="352384618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ES_tradnl"/>
              <a:t>Origins of SEA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altLang="es-ES_tradnl" i="0"/>
              <a:t>Originates jointly with EIA processes in 1969, in the US, but starts gaining prominence only in the 1990</a:t>
            </a:r>
            <a:r>
              <a:rPr lang="en-US" altLang="en-US" i="0"/>
              <a:t>’</a:t>
            </a:r>
            <a:r>
              <a:rPr lang="en-US" altLang="es-ES_tradnl" i="0"/>
              <a:t>s</a:t>
            </a:r>
          </a:p>
          <a:p>
            <a:pPr>
              <a:buClrTx/>
            </a:pPr>
            <a:r>
              <a:rPr lang="en-US" altLang="es-ES_tradnl" i="0"/>
              <a:t>Arises out of recognition of the limitations of project-level EIA – need to incorporate environmental considerations </a:t>
            </a:r>
            <a:r>
              <a:rPr lang="en-US" altLang="es-ES_tradnl" i="0">
                <a:solidFill>
                  <a:srgbClr val="008000"/>
                </a:solidFill>
              </a:rPr>
              <a:t>from early planning stages</a:t>
            </a:r>
          </a:p>
          <a:p>
            <a:pPr>
              <a:buClrTx/>
            </a:pPr>
            <a:r>
              <a:rPr lang="en-US" altLang="es-ES_tradnl" i="0"/>
              <a:t>Need to inform strategic decisions about their </a:t>
            </a:r>
            <a:r>
              <a:rPr lang="en-US" altLang="es-ES_tradnl" i="0">
                <a:solidFill>
                  <a:srgbClr val="008000"/>
                </a:solidFill>
              </a:rPr>
              <a:t>potential environmental consequences</a:t>
            </a:r>
          </a:p>
        </p:txBody>
      </p:sp>
    </p:spTree>
    <p:extLst>
      <p:ext uri="{BB962C8B-B14F-4D97-AF65-F5344CB8AC3E}">
        <p14:creationId xmlns:p14="http://schemas.microsoft.com/office/powerpoint/2010/main" val="714257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 noChangeArrowheads="1"/>
          </p:cNvSpPr>
          <p:nvPr/>
        </p:nvSpPr>
        <p:spPr bwMode="auto">
          <a:xfrm>
            <a:off x="179396" y="188929"/>
            <a:ext cx="8713787" cy="6408737"/>
          </a:xfrm>
          <a:prstGeom prst="rect">
            <a:avLst/>
          </a:prstGeom>
          <a:noFill/>
          <a:ln w="38100">
            <a:solidFill>
              <a:srgbClr val="FF236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s-ES_tradnl"/>
          </a:p>
        </p:txBody>
      </p:sp>
      <p:sp>
        <p:nvSpPr>
          <p:cNvPr id="5" name="TextBox 4"/>
          <p:cNvSpPr txBox="1"/>
          <p:nvPr/>
        </p:nvSpPr>
        <p:spPr>
          <a:xfrm>
            <a:off x="6012160" y="260648"/>
            <a:ext cx="2808312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35843" name="Title 2"/>
          <p:cNvSpPr>
            <a:spLocks noGrp="1"/>
          </p:cNvSpPr>
          <p:nvPr>
            <p:ph type="title"/>
          </p:nvPr>
        </p:nvSpPr>
        <p:spPr>
          <a:xfrm>
            <a:off x="395290" y="1095382"/>
            <a:ext cx="8208962" cy="1325563"/>
          </a:xfrm>
        </p:spPr>
        <p:txBody>
          <a:bodyPr/>
          <a:lstStyle/>
          <a:p>
            <a:pPr algn="ctr"/>
            <a:r>
              <a:rPr lang="en-US" altLang="es-ES_tradnl" sz="2800"/>
              <a:t>SEA of Montenegro</a:t>
            </a:r>
            <a:r>
              <a:rPr lang="en-US" altLang="en-US" sz="2800"/>
              <a:t>’</a:t>
            </a:r>
            <a:r>
              <a:rPr lang="en-US" altLang="es-ES_tradnl" sz="2800"/>
              <a:t>s climate change strategy –</a:t>
            </a:r>
            <a:r>
              <a:rPr lang="en-US" altLang="es-ES_tradnl" sz="2400">
                <a:solidFill>
                  <a:srgbClr val="318823"/>
                </a:solidFill>
              </a:rPr>
              <a:t> enabling opportunities</a:t>
            </a:r>
          </a:p>
        </p:txBody>
      </p:sp>
      <p:sp>
        <p:nvSpPr>
          <p:cNvPr id="35844" name="Content Placeholder 2"/>
          <p:cNvSpPr>
            <a:spLocks noGrp="1"/>
          </p:cNvSpPr>
          <p:nvPr>
            <p:ph idx="1"/>
          </p:nvPr>
        </p:nvSpPr>
        <p:spPr>
          <a:xfrm>
            <a:off x="457200" y="2563813"/>
            <a:ext cx="4762500" cy="3529012"/>
          </a:xfrm>
        </p:spPr>
        <p:txBody>
          <a:bodyPr/>
          <a:lstStyle/>
          <a:p>
            <a:pPr>
              <a:buClrTx/>
            </a:pPr>
            <a:r>
              <a:rPr lang="en-US" altLang="es-ES_tradnl" i="0"/>
              <a:t>Potential contribution to air quality and improved health: co-generation from thermal power plant / reduced burning of coal in households</a:t>
            </a:r>
          </a:p>
          <a:p>
            <a:pPr>
              <a:buClrTx/>
            </a:pPr>
            <a:r>
              <a:rPr lang="en-US" altLang="es-ES_tradnl" i="0"/>
              <a:t>Key issues: how to ensure positive contributions would materialise? </a:t>
            </a:r>
          </a:p>
        </p:txBody>
      </p:sp>
      <p:pic>
        <p:nvPicPr>
          <p:cNvPr id="3584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32" y="4221178"/>
            <a:ext cx="3616961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32" y="2276475"/>
            <a:ext cx="3609953" cy="194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Rectangle 5"/>
          <p:cNvSpPr>
            <a:spLocks noChangeArrowheads="1"/>
          </p:cNvSpPr>
          <p:nvPr/>
        </p:nvSpPr>
        <p:spPr bwMode="auto">
          <a:xfrm>
            <a:off x="5580063" y="3851275"/>
            <a:ext cx="327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s-ES_tradnl" sz="900">
                <a:solidFill>
                  <a:schemeClr val="bg1"/>
                </a:solidFill>
              </a:rPr>
              <a:t>http://bankwatch.org/our-work/projects/pljevlja-ii-lignite-power-plant-montenegro</a:t>
            </a:r>
          </a:p>
        </p:txBody>
      </p:sp>
      <p:sp>
        <p:nvSpPr>
          <p:cNvPr id="9" name="Rectangle 8"/>
          <p:cNvSpPr/>
          <p:nvPr/>
        </p:nvSpPr>
        <p:spPr>
          <a:xfrm>
            <a:off x="5454650" y="6224901"/>
            <a:ext cx="3438525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50" dirty="0">
                <a:latin typeface="Verdana" charset="0"/>
                <a:ea typeface="ＭＳ Ｐゴシック" charset="0"/>
                <a:cs typeface="ＭＳ Ｐゴシック" charset="0"/>
              </a:rPr>
              <a:t>http://</a:t>
            </a:r>
            <a:r>
              <a:rPr lang="en-US" sz="1050" dirty="0" err="1">
                <a:latin typeface="Verdana" charset="0"/>
                <a:ea typeface="ＭＳ Ｐゴシック" charset="0"/>
                <a:cs typeface="ＭＳ Ｐゴシック" charset="0"/>
              </a:rPr>
              <a:t>etnar.net</a:t>
            </a:r>
            <a:r>
              <a:rPr lang="en-US" sz="1050" dirty="0">
                <a:latin typeface="Verdana" charset="0"/>
                <a:ea typeface="ＭＳ Ｐゴシック" charset="0"/>
                <a:cs typeface="ＭＳ Ｐゴシック" charset="0"/>
              </a:rPr>
              <a:t>/two-lungs-for-two-blocks-of-thermal-power-plant/</a:t>
            </a:r>
          </a:p>
        </p:txBody>
      </p:sp>
    </p:spTree>
    <p:extLst>
      <p:ext uri="{BB962C8B-B14F-4D97-AF65-F5344CB8AC3E}">
        <p14:creationId xmlns:p14="http://schemas.microsoft.com/office/powerpoint/2010/main" val="99108230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"/>
          <p:cNvGrpSpPr>
            <a:grpSpLocks/>
          </p:cNvGrpSpPr>
          <p:nvPr/>
        </p:nvGrpSpPr>
        <p:grpSpPr bwMode="auto">
          <a:xfrm>
            <a:off x="468321" y="2187591"/>
            <a:ext cx="3756025" cy="4410075"/>
            <a:chOff x="467544" y="1844824"/>
            <a:chExt cx="3756702" cy="4409286"/>
          </a:xfrm>
        </p:grpSpPr>
        <p:sp>
          <p:nvSpPr>
            <p:cNvPr id="44" name="Rectángulo 43"/>
            <p:cNvSpPr/>
            <p:nvPr/>
          </p:nvSpPr>
          <p:spPr>
            <a:xfrm>
              <a:off x="3033406" y="3270144"/>
              <a:ext cx="809771" cy="1845933"/>
            </a:xfrm>
            <a:prstGeom prst="rect">
              <a:avLst/>
            </a:prstGeom>
            <a:solidFill>
              <a:schemeClr val="accent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8" name="Rectángulo 37"/>
            <p:cNvSpPr/>
            <p:nvPr/>
          </p:nvSpPr>
          <p:spPr>
            <a:xfrm>
              <a:off x="1445620" y="2581292"/>
              <a:ext cx="798656" cy="33299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9" name="Rectángulo 38"/>
            <p:cNvSpPr/>
            <p:nvPr/>
          </p:nvSpPr>
          <p:spPr>
            <a:xfrm>
              <a:off x="2237925" y="2914608"/>
              <a:ext cx="797069" cy="2601447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648552" y="2227344"/>
              <a:ext cx="797069" cy="402676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2" name="Flecha izquierda 31"/>
            <p:cNvSpPr/>
            <p:nvPr/>
          </p:nvSpPr>
          <p:spPr>
            <a:xfrm flipH="1">
              <a:off x="467544" y="3606634"/>
              <a:ext cx="3756702" cy="974551"/>
            </a:xfrm>
            <a:prstGeom prst="leftArrow">
              <a:avLst/>
            </a:prstGeom>
            <a:solidFill>
              <a:srgbClr val="FF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_tradnl" sz="2400" dirty="0" err="1">
                  <a:latin typeface="Franklin Gothic Medium Cond" charset="0"/>
                  <a:ea typeface="Franklin Gothic Medium Cond" charset="0"/>
                  <a:cs typeface="Franklin Gothic Medium Cond" charset="0"/>
                </a:rPr>
                <a:t>Impact</a:t>
              </a:r>
              <a:r>
                <a:rPr lang="es-ES_tradnl" sz="2400" dirty="0">
                  <a:latin typeface="Franklin Gothic Medium Cond" charset="0"/>
                  <a:ea typeface="Franklin Gothic Medium Cond" charset="0"/>
                  <a:cs typeface="Franklin Gothic Medium Cond" charset="0"/>
                </a:rPr>
                <a:t> </a:t>
              </a:r>
              <a:r>
                <a:rPr lang="es-ES_tradnl" sz="2400" dirty="0" err="1">
                  <a:latin typeface="Franklin Gothic Medium Cond" charset="0"/>
                  <a:ea typeface="Franklin Gothic Medium Cond" charset="0"/>
                  <a:cs typeface="Franklin Gothic Medium Cond" charset="0"/>
                </a:rPr>
                <a:t>assessment</a:t>
              </a:r>
              <a:endParaRPr lang="es-ES_tradnl" sz="2400" dirty="0">
                <a:latin typeface="Franklin Gothic Medium Cond" charset="0"/>
                <a:ea typeface="Franklin Gothic Medium Cond" charset="0"/>
                <a:cs typeface="Franklin Gothic Medium Cond" charset="0"/>
              </a:endParaRPr>
            </a:p>
          </p:txBody>
        </p:sp>
        <p:sp>
          <p:nvSpPr>
            <p:cNvPr id="19474" name="CuadroTexto 39"/>
            <p:cNvSpPr txBox="1">
              <a:spLocks noChangeArrowheads="1"/>
            </p:cNvSpPr>
            <p:nvPr/>
          </p:nvSpPr>
          <p:spPr bwMode="auto">
            <a:xfrm>
              <a:off x="576912" y="1844824"/>
              <a:ext cx="1156294" cy="430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s-ES_tradnl" altLang="es-ES_tradnl" sz="2200">
                  <a:latin typeface="Franklin Gothic Medium Cond" charset="0"/>
                </a:rPr>
                <a:t>Policies</a:t>
              </a:r>
            </a:p>
          </p:txBody>
        </p:sp>
        <p:sp>
          <p:nvSpPr>
            <p:cNvPr id="19475" name="CuadroTexto 40"/>
            <p:cNvSpPr txBox="1">
              <a:spLocks noChangeArrowheads="1"/>
            </p:cNvSpPr>
            <p:nvPr/>
          </p:nvSpPr>
          <p:spPr bwMode="auto">
            <a:xfrm>
              <a:off x="1403648" y="2194852"/>
              <a:ext cx="890147" cy="430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s-ES_tradnl" altLang="es-ES_tradnl" sz="2200">
                  <a:latin typeface="Franklin Gothic Medium Cond" charset="0"/>
                </a:rPr>
                <a:t>Plans</a:t>
              </a:r>
            </a:p>
          </p:txBody>
        </p:sp>
        <p:sp>
          <p:nvSpPr>
            <p:cNvPr id="19476" name="CuadroTexto 41"/>
            <p:cNvSpPr txBox="1">
              <a:spLocks noChangeArrowheads="1"/>
            </p:cNvSpPr>
            <p:nvPr/>
          </p:nvSpPr>
          <p:spPr bwMode="auto">
            <a:xfrm>
              <a:off x="2195736" y="2524517"/>
              <a:ext cx="1802421" cy="430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s-ES_tradnl" altLang="es-ES_tradnl" sz="2200">
                  <a:latin typeface="Franklin Gothic Medium Cond" charset="0"/>
                </a:rPr>
                <a:t>Programmes</a:t>
              </a:r>
            </a:p>
          </p:txBody>
        </p:sp>
        <p:sp>
          <p:nvSpPr>
            <p:cNvPr id="19477" name="CuadroTexto 44"/>
            <p:cNvSpPr txBox="1">
              <a:spLocks noChangeArrowheads="1"/>
            </p:cNvSpPr>
            <p:nvPr/>
          </p:nvSpPr>
          <p:spPr bwMode="auto">
            <a:xfrm>
              <a:off x="2987824" y="2857686"/>
              <a:ext cx="1204393" cy="430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s-ES_tradnl" altLang="es-ES_tradnl" sz="2200">
                  <a:latin typeface="Franklin Gothic Medium Cond" charset="0"/>
                </a:rPr>
                <a:t>Projects</a:t>
              </a:r>
            </a:p>
          </p:txBody>
        </p:sp>
      </p:grpSp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4549182" y="2492376"/>
            <a:ext cx="4415449" cy="4032250"/>
            <a:chOff x="4549169" y="2132858"/>
            <a:chExt cx="4415318" cy="4032448"/>
          </a:xfrm>
        </p:grpSpPr>
        <p:sp>
          <p:nvSpPr>
            <p:cNvPr id="17" name="Rectángulo 43"/>
            <p:cNvSpPr/>
            <p:nvPr/>
          </p:nvSpPr>
          <p:spPr>
            <a:xfrm rot="16200000">
              <a:off x="6476912" y="2056725"/>
              <a:ext cx="868406" cy="1839860"/>
            </a:xfrm>
            <a:prstGeom prst="rect">
              <a:avLst/>
            </a:prstGeom>
            <a:solidFill>
              <a:schemeClr val="accent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Rectángulo 37"/>
            <p:cNvSpPr/>
            <p:nvPr/>
          </p:nvSpPr>
          <p:spPr>
            <a:xfrm rot="16200000">
              <a:off x="6535648" y="3028380"/>
              <a:ext cx="855704" cy="331619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9" name="Rectángulo 38"/>
            <p:cNvSpPr/>
            <p:nvPr/>
          </p:nvSpPr>
          <p:spPr>
            <a:xfrm rot="16200000">
              <a:off x="6504692" y="2541760"/>
              <a:ext cx="855705" cy="2590726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Rectángulo 32"/>
            <p:cNvSpPr/>
            <p:nvPr/>
          </p:nvSpPr>
          <p:spPr>
            <a:xfrm rot="16200000">
              <a:off x="6530886" y="3538019"/>
              <a:ext cx="857292" cy="400991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Flecha izquierda 31"/>
            <p:cNvSpPr/>
            <p:nvPr/>
          </p:nvSpPr>
          <p:spPr>
            <a:xfrm rot="5400000" flipH="1">
              <a:off x="4855998" y="3641096"/>
              <a:ext cx="4032448" cy="1015971"/>
            </a:xfrm>
            <a:prstGeom prst="leftArrow">
              <a:avLst/>
            </a:prstGeom>
            <a:solidFill>
              <a:srgbClr val="FF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_tradnl" sz="2400" dirty="0" err="1">
                  <a:latin typeface="Franklin Gothic Medium Cond" charset="0"/>
                  <a:ea typeface="Franklin Gothic Medium Cond" charset="0"/>
                  <a:cs typeface="Franklin Gothic Medium Cond" charset="0"/>
                </a:rPr>
                <a:t>Impact</a:t>
              </a:r>
              <a:r>
                <a:rPr lang="es-ES_tradnl" sz="2400" dirty="0">
                  <a:latin typeface="Franklin Gothic Medium Cond" charset="0"/>
                  <a:ea typeface="Franklin Gothic Medium Cond" charset="0"/>
                  <a:cs typeface="Franklin Gothic Medium Cond" charset="0"/>
                </a:rPr>
                <a:t> </a:t>
              </a:r>
              <a:r>
                <a:rPr lang="es-ES_tradnl" sz="2400" dirty="0" err="1">
                  <a:latin typeface="Franklin Gothic Medium Cond" charset="0"/>
                  <a:ea typeface="Franklin Gothic Medium Cond" charset="0"/>
                  <a:cs typeface="Franklin Gothic Medium Cond" charset="0"/>
                </a:rPr>
                <a:t>assessment</a:t>
              </a:r>
              <a:endParaRPr lang="es-ES_tradnl" sz="2400" dirty="0">
                <a:latin typeface="Franklin Gothic Medium Cond" charset="0"/>
                <a:ea typeface="Franklin Gothic Medium Cond" charset="0"/>
                <a:cs typeface="Franklin Gothic Medium Cond" charset="0"/>
              </a:endParaRPr>
            </a:p>
          </p:txBody>
        </p:sp>
        <p:sp>
          <p:nvSpPr>
            <p:cNvPr id="19465" name="CuadroTexto 39"/>
            <p:cNvSpPr txBox="1">
              <a:spLocks noChangeArrowheads="1"/>
            </p:cNvSpPr>
            <p:nvPr/>
          </p:nvSpPr>
          <p:spPr bwMode="auto">
            <a:xfrm rot="16200000">
              <a:off x="4334819" y="5418916"/>
              <a:ext cx="859573" cy="430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s-ES_tradnl" altLang="es-ES_tradnl" sz="2200">
                  <a:latin typeface="Franklin Gothic Medium Cond" charset="0"/>
                </a:rPr>
                <a:t>Local</a:t>
              </a:r>
            </a:p>
          </p:txBody>
        </p:sp>
        <p:sp>
          <p:nvSpPr>
            <p:cNvPr id="19466" name="CuadroTexto 40"/>
            <p:cNvSpPr txBox="1">
              <a:spLocks noChangeArrowheads="1"/>
            </p:cNvSpPr>
            <p:nvPr/>
          </p:nvSpPr>
          <p:spPr bwMode="auto">
            <a:xfrm rot="16200000">
              <a:off x="4463896" y="4363383"/>
              <a:ext cx="1298817" cy="430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s-ES_tradnl" altLang="es-ES_tradnl" sz="2200">
                  <a:latin typeface="Franklin Gothic Medium Cond" charset="0"/>
                </a:rPr>
                <a:t>Regional</a:t>
              </a:r>
            </a:p>
          </p:txBody>
        </p:sp>
        <p:sp>
          <p:nvSpPr>
            <p:cNvPr id="19467" name="CuadroTexto 41"/>
            <p:cNvSpPr txBox="1">
              <a:spLocks noChangeArrowheads="1"/>
            </p:cNvSpPr>
            <p:nvPr/>
          </p:nvSpPr>
          <p:spPr bwMode="auto">
            <a:xfrm rot="16200000">
              <a:off x="4831583" y="3454750"/>
              <a:ext cx="1220266" cy="430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s-ES_tradnl" altLang="es-ES_tradnl" sz="2200">
                  <a:latin typeface="Franklin Gothic Medium Cond" charset="0"/>
                </a:rPr>
                <a:t>Sectoral</a:t>
              </a:r>
            </a:p>
          </p:txBody>
        </p:sp>
        <p:sp>
          <p:nvSpPr>
            <p:cNvPr id="19468" name="CuadroTexto 44"/>
            <p:cNvSpPr txBox="1">
              <a:spLocks noChangeArrowheads="1"/>
            </p:cNvSpPr>
            <p:nvPr/>
          </p:nvSpPr>
          <p:spPr bwMode="auto">
            <a:xfrm rot="16200000">
              <a:off x="5163479" y="2617226"/>
              <a:ext cx="1220266" cy="430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s-ES_tradnl" altLang="es-ES_tradnl" sz="2200">
                  <a:latin typeface="Franklin Gothic Medium Cond" charset="0"/>
                </a:rPr>
                <a:t>National</a:t>
              </a:r>
            </a:p>
          </p:txBody>
        </p:sp>
      </p:grpSp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ES_tradnl"/>
              <a:t>Tiering approach</a:t>
            </a:r>
          </a:p>
        </p:txBody>
      </p:sp>
    </p:spTree>
    <p:extLst>
      <p:ext uri="{BB962C8B-B14F-4D97-AF65-F5344CB8AC3E}">
        <p14:creationId xmlns:p14="http://schemas.microsoft.com/office/powerpoint/2010/main" val="1061138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fig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90" y="1798638"/>
            <a:ext cx="7058025" cy="4799012"/>
          </a:xfrm>
        </p:spPr>
      </p:pic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755651" y="1187465"/>
            <a:ext cx="71336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kumimoji="1" lang="es-ES_tradnl" altLang="es-ES_tradnl" sz="3200" b="1">
                <a:solidFill>
                  <a:srgbClr val="1E4649"/>
                </a:solidFill>
                <a:latin typeface="Franklin Gothic Medium Cond" charset="0"/>
              </a:rPr>
              <a:t>EIA</a:t>
            </a:r>
            <a:r>
              <a:rPr kumimoji="1" lang="es-ES_tradnl" altLang="es-ES_tradnl" sz="3200">
                <a:solidFill>
                  <a:srgbClr val="1E4649"/>
                </a:solidFill>
                <a:latin typeface="Franklin Gothic Medium Cond" charset="0"/>
                <a:sym typeface="Symbol" pitchFamily="18" charset="2"/>
              </a:rPr>
              <a:t>:</a:t>
            </a:r>
            <a:r>
              <a:rPr kumimoji="1" lang="es-ES_tradnl" altLang="es-ES_tradnl" sz="3200">
                <a:solidFill>
                  <a:srgbClr val="1E4649"/>
                </a:solidFill>
                <a:latin typeface="Franklin Gothic Medium Cond" charset="0"/>
              </a:rPr>
              <a:t> we know what we want to assess</a:t>
            </a:r>
          </a:p>
        </p:txBody>
      </p:sp>
      <p:sp>
        <p:nvSpPr>
          <p:cNvPr id="21507" name="CuadroTexto 4"/>
          <p:cNvSpPr txBox="1">
            <a:spLocks noChangeArrowheads="1"/>
          </p:cNvSpPr>
          <p:nvPr/>
        </p:nvSpPr>
        <p:spPr bwMode="auto">
          <a:xfrm>
            <a:off x="5629283" y="6264275"/>
            <a:ext cx="23272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s-ES_tradnl" altLang="es-ES_tradnl" sz="1100">
                <a:solidFill>
                  <a:srgbClr val="767171"/>
                </a:solidFill>
              </a:rPr>
              <a:t>Partidário (2007)</a:t>
            </a:r>
          </a:p>
        </p:txBody>
      </p:sp>
    </p:spTree>
    <p:extLst>
      <p:ext uri="{BB962C8B-B14F-4D97-AF65-F5344CB8AC3E}">
        <p14:creationId xmlns:p14="http://schemas.microsoft.com/office/powerpoint/2010/main" val="351615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33" y="1130300"/>
            <a:ext cx="8569325" cy="1219200"/>
          </a:xfrm>
        </p:spPr>
        <p:txBody>
          <a:bodyPr/>
          <a:lstStyle/>
          <a:p>
            <a:pPr algn="ctr" eaLnBrk="1" hangingPunct="1"/>
            <a:r>
              <a:rPr kumimoji="1" lang="es-ES_tradnl" altLang="es-ES_tradnl" sz="2400">
                <a:solidFill>
                  <a:schemeClr val="accent2"/>
                </a:solidFill>
                <a:sym typeface="Symbol" pitchFamily="18" charset="2"/>
              </a:rPr>
              <a:t>SEA:</a:t>
            </a:r>
            <a:r>
              <a:rPr kumimoji="1" lang="es-ES_tradnl" altLang="es-ES_tradnl" sz="2400">
                <a:solidFill>
                  <a:schemeClr val="accent2"/>
                </a:solidFill>
              </a:rPr>
              <a:t> we have an idea of what we want, but don</a:t>
            </a:r>
            <a:r>
              <a:rPr kumimoji="1" lang="es-ES_tradnl" altLang="en-US" sz="2400">
                <a:solidFill>
                  <a:schemeClr val="accent2"/>
                </a:solidFill>
              </a:rPr>
              <a:t>’</a:t>
            </a:r>
            <a:r>
              <a:rPr kumimoji="1" lang="es-ES_tradnl" altLang="es-ES_tradnl" sz="2400">
                <a:solidFill>
                  <a:schemeClr val="accent2"/>
                </a:solidFill>
              </a:rPr>
              <a:t>t know exactly what will be done</a:t>
            </a:r>
          </a:p>
        </p:txBody>
      </p:sp>
      <p:pic>
        <p:nvPicPr>
          <p:cNvPr id="23554" name="Picture 2" descr="fi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6" y="2276475"/>
            <a:ext cx="7489825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Box 4"/>
          <p:cNvSpPr txBox="1">
            <a:spLocks noChangeArrowheads="1"/>
          </p:cNvSpPr>
          <p:nvPr/>
        </p:nvSpPr>
        <p:spPr bwMode="auto">
          <a:xfrm>
            <a:off x="6011871" y="6237288"/>
            <a:ext cx="22320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s-ES_tradnl" altLang="es-ES_tradnl" sz="1000">
                <a:solidFill>
                  <a:srgbClr val="767171"/>
                </a:solidFill>
                <a:latin typeface="Arial" pitchFamily="34" charset="0"/>
              </a:rPr>
              <a:t>Partidário (2007)</a:t>
            </a:r>
          </a:p>
        </p:txBody>
      </p:sp>
    </p:spTree>
    <p:extLst>
      <p:ext uri="{BB962C8B-B14F-4D97-AF65-F5344CB8AC3E}">
        <p14:creationId xmlns:p14="http://schemas.microsoft.com/office/powerpoint/2010/main" val="1145452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EIA vs SEA – Key differences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32800" y="6245225"/>
            <a:ext cx="2133600" cy="476250"/>
          </a:xfrm>
        </p:spPr>
        <p:txBody>
          <a:bodyPr/>
          <a:lstStyle/>
          <a:p>
            <a:fld id="{989B88F7-18C3-2941-98CD-71B7F9BC40D0}" type="slidenum">
              <a:rPr lang="en-GB" sz="1400" smtClean="0">
                <a:solidFill>
                  <a:srgbClr val="000000"/>
                </a:solidFill>
              </a:rPr>
              <a:pPr/>
              <a:t>6</a:t>
            </a:fld>
            <a:endParaRPr lang="en-GB" sz="1400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848671"/>
              </p:ext>
            </p:extLst>
          </p:nvPr>
        </p:nvGraphicFramePr>
        <p:xfrm>
          <a:off x="509449" y="2598783"/>
          <a:ext cx="8307980" cy="35052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153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3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EIA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SEA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Project-level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Policies, plans &amp;</a:t>
                      </a:r>
                      <a:r>
                        <a:rPr lang="en-GB" baseline="0" dirty="0"/>
                        <a:t> programmes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Focus</a:t>
                      </a:r>
                      <a:r>
                        <a:rPr lang="en-GB" baseline="0" dirty="0"/>
                        <a:t> on i</a:t>
                      </a:r>
                      <a:r>
                        <a:rPr lang="en-GB" dirty="0"/>
                        <a:t>nforming</a:t>
                      </a:r>
                      <a:r>
                        <a:rPr lang="en-GB" baseline="0" dirty="0"/>
                        <a:t> development consent authorisation process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Focus on enhancing policy-making/planning</a:t>
                      </a:r>
                      <a:r>
                        <a:rPr lang="en-GB" baseline="0" dirty="0"/>
                        <a:t> process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Relatively</a:t>
                      </a:r>
                      <a:r>
                        <a:rPr lang="en-GB" baseline="0" dirty="0"/>
                        <a:t> standard approach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Different</a:t>
                      </a:r>
                      <a:r>
                        <a:rPr lang="en-GB" baseline="0" dirty="0"/>
                        <a:t> approaches available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Widely</a:t>
                      </a:r>
                      <a:r>
                        <a:rPr lang="en-GB" baseline="0" dirty="0"/>
                        <a:t> adopted in legal systems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Few</a:t>
                      </a:r>
                      <a:r>
                        <a:rPr lang="en-GB" baseline="0" dirty="0"/>
                        <a:t> countries have legal system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Quantitative</a:t>
                      </a:r>
                      <a:r>
                        <a:rPr lang="en-GB" baseline="0" dirty="0"/>
                        <a:t> analyses dominate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Qualitative</a:t>
                      </a:r>
                      <a:r>
                        <a:rPr lang="en-GB" baseline="0" dirty="0"/>
                        <a:t> analyses dominate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Analyses alternatives within</a:t>
                      </a:r>
                      <a:r>
                        <a:rPr lang="en-GB" baseline="0" dirty="0"/>
                        <a:t> a project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Analyses alternatives to achieve</a:t>
                      </a:r>
                      <a:r>
                        <a:rPr lang="en-GB" baseline="0" dirty="0"/>
                        <a:t> strategic objectives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051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0" y="1222392"/>
            <a:ext cx="8229600" cy="936625"/>
          </a:xfrm>
        </p:spPr>
        <p:txBody>
          <a:bodyPr/>
          <a:lstStyle/>
          <a:p>
            <a:pPr indent="0"/>
            <a:r>
              <a:rPr lang="en-US" altLang="es-ES_tradnl" dirty="0"/>
              <a:t>Approaches to SEA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989154"/>
            <a:ext cx="8362950" cy="1152525"/>
          </a:xfrm>
        </p:spPr>
        <p:txBody>
          <a:bodyPr/>
          <a:lstStyle/>
          <a:p>
            <a:pPr marL="0" indent="0" algn="ctr">
              <a:buClrTx/>
              <a:buFontTx/>
              <a:buNone/>
            </a:pPr>
            <a:r>
              <a:rPr lang="en-US" altLang="es-ES_tradnl" i="0"/>
              <a:t>Based on draft PPP </a:t>
            </a:r>
            <a:r>
              <a:rPr lang="en-US" altLang="es-ES_tradnl"/>
              <a:t>vs</a:t>
            </a:r>
            <a:r>
              <a:rPr lang="en-US" altLang="es-ES_tradnl" i="0"/>
              <a:t> in parallel to PPP elaboration </a:t>
            </a:r>
            <a:r>
              <a:rPr lang="en-US" altLang="es-ES_tradnl"/>
              <a:t>vs</a:t>
            </a:r>
            <a:r>
              <a:rPr lang="en-US" altLang="es-ES_tradnl" i="0"/>
              <a:t> fully integrated</a:t>
            </a:r>
          </a:p>
          <a:p>
            <a:pPr marL="0" indent="0">
              <a:buFontTx/>
              <a:buNone/>
            </a:pPr>
            <a:endParaRPr lang="en-US" altLang="es-ES_tradnl" i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963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D1679AB6-7F40-4FF0-8DC0-5B51993D4D65}" type="slidenum">
              <a:rPr lang="en-US" altLang="es-ES_tradnl" sz="1400">
                <a:solidFill>
                  <a:schemeClr val="tx1"/>
                </a:solidFill>
                <a:latin typeface="Arial" pitchFamily="34" charset="0"/>
              </a:rPr>
              <a:pPr eaLnBrk="1" hangingPunct="1"/>
              <a:t>7</a:t>
            </a:fld>
            <a:endParaRPr lang="en-US" altLang="es-ES_tradnl" sz="14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7652" name="Picture 1" descr="SEA process 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0" y="3213100"/>
            <a:ext cx="3960812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22"/>
          <p:cNvSpPr txBox="1">
            <a:spLocks noChangeArrowheads="1"/>
          </p:cNvSpPr>
          <p:nvPr/>
        </p:nvSpPr>
        <p:spPr bwMode="auto">
          <a:xfrm>
            <a:off x="4267200" y="6416692"/>
            <a:ext cx="3962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GB" altLang="es-ES_tradnl" sz="1400" dirty="0">
                <a:solidFill>
                  <a:schemeClr val="tx1"/>
                </a:solidFill>
              </a:rPr>
              <a:t>Adapted from: GTZ (</a:t>
            </a:r>
            <a:r>
              <a:rPr lang="en-GB" altLang="es-ES_tradnl" sz="1400" dirty="0" err="1">
                <a:solidFill>
                  <a:schemeClr val="tx1"/>
                </a:solidFill>
              </a:rPr>
              <a:t>nd</a:t>
            </a:r>
            <a:r>
              <a:rPr lang="en-GB" altLang="es-ES_tradnl" sz="140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27654" name="Picture 2" descr="SEA process 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5" y="3146441"/>
            <a:ext cx="4222750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421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222" y="6447447"/>
            <a:ext cx="1925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000" dirty="0">
                <a:solidFill>
                  <a:prstClr val="white"/>
                </a:solidFill>
              </a:rPr>
              <a:t>© GCCA/Catherine Paul</a:t>
            </a:r>
            <a:endParaRPr lang="fr-BE" sz="1000" dirty="0">
              <a:solidFill>
                <a:prstClr val="white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02956" y="2352566"/>
            <a:ext cx="5220653" cy="401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78" lvl="1" indent="0">
              <a:buFont typeface="Arial" panose="020B0604020202020204" pitchFamily="34" charset="0"/>
              <a:buNone/>
              <a:defRPr/>
            </a:pPr>
            <a:endParaRPr lang="en-GB" sz="800" dirty="0">
              <a:solidFill>
                <a:prstClr val="black"/>
              </a:solidFill>
            </a:endParaRPr>
          </a:p>
          <a:p>
            <a:pPr marL="254238" lvl="1" indent="0">
              <a:buFont typeface="Arial" panose="020B0604020202020204" pitchFamily="34" charset="0"/>
              <a:buNone/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158" y="6108873"/>
            <a:ext cx="1423637" cy="5039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9849" y="286918"/>
            <a:ext cx="8684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4800" b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Estrangelo Edessa" panose="03080600000000000000" pitchFamily="66" charset="0"/>
              </a:rPr>
              <a:t>DEVCO’s approach to SEA</a:t>
            </a:r>
            <a:endParaRPr lang="en-GB" sz="7200" b="1" dirty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Estrangelo Edessa" panose="03080600000000000000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8F2571-17A1-4239-BDFF-A1D774D4FE4E}"/>
              </a:ext>
            </a:extLst>
          </p:cNvPr>
          <p:cNvSpPr/>
          <p:nvPr/>
        </p:nvSpPr>
        <p:spPr>
          <a:xfrm>
            <a:off x="715550" y="1482563"/>
            <a:ext cx="7712901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ct val="0"/>
              </a:spcBef>
              <a:spcAft>
                <a:spcPts val="1200"/>
              </a:spcAft>
              <a:buClr>
                <a:srgbClr val="0F5494"/>
              </a:buClr>
            </a:pPr>
            <a:r>
              <a:rPr lang="en-GB" altLang="en-US" sz="2800" u="sng" dirty="0">
                <a:solidFill>
                  <a:srgbClr val="EE6000"/>
                </a:solidFill>
                <a:latin typeface="EC Square Sans Pro Medium" panose="020B0500000000020004" pitchFamily="34" charset="0"/>
              </a:rPr>
              <a:t>Common to most SEA systems:</a:t>
            </a:r>
          </a:p>
          <a:p>
            <a:pPr defTabSz="914400">
              <a:spcBef>
                <a:spcPct val="0"/>
              </a:spcBef>
              <a:spcAft>
                <a:spcPts val="1200"/>
              </a:spcAft>
              <a:buClr>
                <a:srgbClr val="0F5494"/>
              </a:buClr>
            </a:pPr>
            <a:r>
              <a:rPr lang="en-GB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EC Square Sans Pro Medium" panose="020B0500000000020004" pitchFamily="34" charset="0"/>
              </a:rPr>
              <a:t>What are the </a:t>
            </a:r>
            <a:r>
              <a:rPr lang="en-GB" altLang="en-US" sz="2800" dirty="0">
                <a:solidFill>
                  <a:srgbClr val="318823"/>
                </a:solidFill>
                <a:latin typeface="EC Square Sans Pro Medium" panose="020B0500000000020004" pitchFamily="34" charset="0"/>
              </a:rPr>
              <a:t>likely environmental consequences</a:t>
            </a:r>
            <a:r>
              <a:rPr lang="en-GB" altLang="en-US" sz="2800" dirty="0">
                <a:solidFill>
                  <a:prstClr val="black"/>
                </a:solidFill>
                <a:latin typeface="EC Square Sans Pro Medium" panose="020B0500000000020004" pitchFamily="34" charset="0"/>
              </a:rPr>
              <a:t> </a:t>
            </a:r>
            <a:r>
              <a:rPr lang="en-GB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EC Square Sans Pro Medium" panose="020B0500000000020004" pitchFamily="34" charset="0"/>
              </a:rPr>
              <a:t>of implementing the policy/plan/programme?</a:t>
            </a:r>
          </a:p>
        </p:txBody>
      </p:sp>
      <p:pic>
        <p:nvPicPr>
          <p:cNvPr id="12" name="Picture 2" descr="The Reliance Power Equipment site in 2013. The company had been storing leaky transformers at the site for more than 15 year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765" y="3679100"/>
            <a:ext cx="3441715" cy="268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8" y="3679117"/>
            <a:ext cx="2756140" cy="272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3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222" y="6447441"/>
            <a:ext cx="1925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000" dirty="0">
                <a:solidFill>
                  <a:prstClr val="white"/>
                </a:solidFill>
              </a:rPr>
              <a:t>© GCCA/Catherine Paul</a:t>
            </a:r>
            <a:endParaRPr lang="fr-BE" sz="1000" dirty="0">
              <a:solidFill>
                <a:prstClr val="white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02953" y="2352560"/>
            <a:ext cx="5220653" cy="401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78" lvl="1" indent="0">
              <a:buFont typeface="Arial" panose="020B0604020202020204" pitchFamily="34" charset="0"/>
              <a:buNone/>
              <a:defRPr/>
            </a:pPr>
            <a:endParaRPr lang="en-GB" sz="800" dirty="0">
              <a:solidFill>
                <a:prstClr val="black"/>
              </a:solidFill>
            </a:endParaRPr>
          </a:p>
          <a:p>
            <a:pPr marL="254238" lvl="1" indent="0">
              <a:buFont typeface="Arial" panose="020B0604020202020204" pitchFamily="34" charset="0"/>
              <a:buNone/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155" y="6108867"/>
            <a:ext cx="1423637" cy="5039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9846" y="286912"/>
            <a:ext cx="8684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4800" b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Estrangelo Edessa" panose="03080600000000000000" pitchFamily="66" charset="0"/>
              </a:rPr>
              <a:t>DEVCO’s approach to SEA</a:t>
            </a:r>
            <a:endParaRPr lang="en-GB" sz="7200" b="1" dirty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Estrangelo Edessa" panose="03080600000000000000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8F2571-17A1-4239-BDFF-A1D774D4FE4E}"/>
              </a:ext>
            </a:extLst>
          </p:cNvPr>
          <p:cNvSpPr/>
          <p:nvPr/>
        </p:nvSpPr>
        <p:spPr>
          <a:xfrm>
            <a:off x="395789" y="1688006"/>
            <a:ext cx="8366077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ct val="0"/>
              </a:spcBef>
              <a:spcAft>
                <a:spcPts val="1200"/>
              </a:spcAft>
              <a:buClr>
                <a:srgbClr val="0F5494"/>
              </a:buClr>
            </a:pPr>
            <a:r>
              <a:rPr lang="en-GB" altLang="en-US" sz="2400" u="sng" dirty="0">
                <a:solidFill>
                  <a:srgbClr val="EE6000"/>
                </a:solidFill>
                <a:latin typeface="EC Square Sans Pro Medium" panose="020B0500000000020004" pitchFamily="34" charset="0"/>
              </a:rPr>
              <a:t>Also addressed in EU development cooperation approach:</a:t>
            </a:r>
          </a:p>
          <a:p>
            <a:pPr defTabSz="914400">
              <a:spcBef>
                <a:spcPct val="0"/>
              </a:spcBef>
              <a:spcAft>
                <a:spcPts val="1200"/>
              </a:spcAft>
              <a:buClr>
                <a:srgbClr val="0F5494"/>
              </a:buClr>
            </a:pPr>
            <a:r>
              <a:rPr lang="en-GB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EC Square Sans Pro Medium" panose="020B0500000000020004" pitchFamily="34" charset="0"/>
              </a:rPr>
              <a:t>Are the </a:t>
            </a:r>
            <a:r>
              <a:rPr lang="en-GB" altLang="en-US" sz="2400" dirty="0">
                <a:solidFill>
                  <a:srgbClr val="318823"/>
                </a:solidFill>
                <a:latin typeface="EC Square Sans Pro Medium" panose="020B0500000000020004" pitchFamily="34" charset="0"/>
              </a:rPr>
              <a:t>environmental threats faced by the sector</a:t>
            </a:r>
            <a:r>
              <a:rPr lang="en-GB" altLang="en-US" sz="2400" dirty="0">
                <a:solidFill>
                  <a:prstClr val="black"/>
                </a:solidFill>
                <a:latin typeface="EC Square Sans Pro Medium" panose="020B0500000000020004" pitchFamily="34" charset="0"/>
              </a:rPr>
              <a:t> </a:t>
            </a:r>
            <a:r>
              <a:rPr lang="en-GB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EC Square Sans Pro Medium" panose="020B0500000000020004" pitchFamily="34" charset="0"/>
              </a:rPr>
              <a:t>taken being addressed? Are the </a:t>
            </a:r>
            <a:r>
              <a:rPr lang="en-GB" altLang="en-US" sz="2400" dirty="0">
                <a:solidFill>
                  <a:srgbClr val="318823"/>
                </a:solidFill>
                <a:latin typeface="EC Square Sans Pro Medium" panose="020B0500000000020004" pitchFamily="34" charset="0"/>
              </a:rPr>
              <a:t>potential effects of climate change</a:t>
            </a:r>
            <a:r>
              <a:rPr lang="en-GB" altLang="en-US" sz="2400" dirty="0">
                <a:solidFill>
                  <a:prstClr val="black"/>
                </a:solidFill>
                <a:latin typeface="EC Square Sans Pro Medium" panose="020B0500000000020004" pitchFamily="34" charset="0"/>
              </a:rPr>
              <a:t> </a:t>
            </a:r>
            <a:r>
              <a:rPr lang="en-GB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EC Square Sans Pro Medium" panose="020B0500000000020004" pitchFamily="34" charset="0"/>
              </a:rPr>
              <a:t>on the sector taken into account? On the proposed actions?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" y="4110497"/>
            <a:ext cx="2731578" cy="2553058"/>
          </a:xfrm>
          <a:prstGeom prst="rect">
            <a:avLst/>
          </a:prstGeom>
        </p:spPr>
      </p:pic>
      <p:pic>
        <p:nvPicPr>
          <p:cNvPr id="13" name="Picture 25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893" y="4056916"/>
            <a:ext cx="2946835" cy="260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1" descr="https://www.daily-mail.co.zm/wp-content/uploads/2015/05/maize-crop-failur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399" y="4106539"/>
            <a:ext cx="2851785" cy="255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33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NEWSLIDENUMBER" val="False"/>
  <p:tag name="PREVIOUSNAME" val="C:\Users\Luke Buhl-Nielsen\Documents\Dad work\20151130 1730_Module 3 cycle of development actions nov2015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rgbClr val="0F549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rgbClr val="0F549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88649</TotalTime>
  <Words>780</Words>
  <Application>Microsoft Macintosh PowerPoint</Application>
  <PresentationFormat>Presentación en pantalla (4:3)</PresentationFormat>
  <Paragraphs>119</Paragraphs>
  <Slides>20</Slides>
  <Notes>8</Notes>
  <HiddenSlides>0</HiddenSlides>
  <MMClips>0</MMClips>
  <ScaleCrop>false</ScaleCrop>
  <HeadingPairs>
    <vt:vector size="8" baseType="variant">
      <vt:variant>
        <vt:lpstr>Fuentes usadas</vt:lpstr>
      </vt:variant>
      <vt:variant>
        <vt:i4>13</vt:i4>
      </vt:variant>
      <vt:variant>
        <vt:lpstr>Tema</vt:lpstr>
      </vt:variant>
      <vt:variant>
        <vt:i4>5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9" baseType="lpstr">
      <vt:lpstr>ＭＳ Ｐゴシック</vt:lpstr>
      <vt:lpstr>ＭＳ Ｐゴシック</vt:lpstr>
      <vt:lpstr>Arial</vt:lpstr>
      <vt:lpstr>Calibri</vt:lpstr>
      <vt:lpstr>Calibri Light</vt:lpstr>
      <vt:lpstr>Courier New</vt:lpstr>
      <vt:lpstr>EC Square Sans Pro Medium</vt:lpstr>
      <vt:lpstr>Estrangelo Edessa</vt:lpstr>
      <vt:lpstr>Franklin Gothic Medium Cond</vt:lpstr>
      <vt:lpstr>Helvetica</vt:lpstr>
      <vt:lpstr>Symbol</vt:lpstr>
      <vt:lpstr>Verdana</vt:lpstr>
      <vt:lpstr>Wingdings</vt:lpstr>
      <vt:lpstr>Slide_Master</vt:lpstr>
      <vt:lpstr>Office Theme</vt:lpstr>
      <vt:lpstr>1_Office Theme</vt:lpstr>
      <vt:lpstr>2_Office Theme</vt:lpstr>
      <vt:lpstr>3_Office Theme</vt:lpstr>
      <vt:lpstr>think-cell Slide</vt:lpstr>
      <vt:lpstr>Towards Sustainable Development –  Greening EU Development Cooperation</vt:lpstr>
      <vt:lpstr>Origins of SEA</vt:lpstr>
      <vt:lpstr>Tiering approach</vt:lpstr>
      <vt:lpstr>Presentación de PowerPoint</vt:lpstr>
      <vt:lpstr>SEA: we have an idea of what we want, but don’t know exactly what will be done</vt:lpstr>
      <vt:lpstr>EIA vs SEA – Key differences</vt:lpstr>
      <vt:lpstr>Approaches to SEA</vt:lpstr>
      <vt:lpstr>Presentación de PowerPoint</vt:lpstr>
      <vt:lpstr>Presentación de PowerPoint</vt:lpstr>
      <vt:lpstr>Presentación de PowerPoint</vt:lpstr>
      <vt:lpstr>SEA and climate change</vt:lpstr>
      <vt:lpstr>Guidelines for SEA</vt:lpstr>
      <vt:lpstr>SEA in EU development cooperation</vt:lpstr>
      <vt:lpstr>Presentación de PowerPoint</vt:lpstr>
      <vt:lpstr>SEA in EU development cooperation</vt:lpstr>
      <vt:lpstr>SEA in EU development cooperation</vt:lpstr>
      <vt:lpstr>Presentación de PowerPoint</vt:lpstr>
      <vt:lpstr>SEA of Zambia’s sugar adaptation strategy – addressing potential impacts</vt:lpstr>
      <vt:lpstr>SEA of Rwanda’s agriculture sector strategy – seizing opportunities</vt:lpstr>
      <vt:lpstr>SEA of Montenegro’s climate change strategy – enabling opportunities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ebn@pem.dk</dc:creator>
  <cp:lastModifiedBy>Usuario de Microsoft Office</cp:lastModifiedBy>
  <cp:revision>886</cp:revision>
  <cp:lastPrinted>2016-05-13T12:49:27Z</cp:lastPrinted>
  <dcterms:created xsi:type="dcterms:W3CDTF">2012-11-28T17:00:29Z</dcterms:created>
  <dcterms:modified xsi:type="dcterms:W3CDTF">2019-03-15T10:29:14Z</dcterms:modified>
</cp:coreProperties>
</file>