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15" r:id="rId2"/>
    <p:sldId id="561" r:id="rId3"/>
    <p:sldId id="557" r:id="rId4"/>
    <p:sldId id="577" r:id="rId5"/>
    <p:sldId id="560" r:id="rId6"/>
    <p:sldId id="578" r:id="rId7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 CONINCK Sophie (DEVCO)" initials="DCS(" lastIdx="1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B7BA"/>
    <a:srgbClr val="FF9966"/>
    <a:srgbClr val="EE5050"/>
    <a:srgbClr val="45A4C7"/>
    <a:srgbClr val="0F5494"/>
    <a:srgbClr val="0F54A1"/>
    <a:srgbClr val="FFFFFF"/>
    <a:srgbClr val="FFFF99"/>
    <a:srgbClr val="FF660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526" autoAdjust="0"/>
    <p:restoredTop sz="90413" autoAdjust="0"/>
  </p:normalViewPr>
  <p:slideViewPr>
    <p:cSldViewPr>
      <p:cViewPr varScale="1">
        <p:scale>
          <a:sx n="89" d="100"/>
          <a:sy n="89" d="100"/>
        </p:scale>
        <p:origin x="184" y="792"/>
      </p:cViewPr>
      <p:guideLst>
        <p:guide orient="horz" pos="172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4D19F820-A8B6-4F25-8AAC-6E5E45EC0740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1380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0165C11E-01E4-4D4B-A500-9DCF6D771C32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05541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A. Intervention logic as theory of change - LFA here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B. Phases (start with exercise )</a:t>
            </a:r>
          </a:p>
          <a:p>
            <a:pPr lvl="0"/>
            <a:r>
              <a:rPr lang="en-GB" dirty="0">
                <a:effectLst/>
              </a:rPr>
              <a:t>Programming</a:t>
            </a:r>
          </a:p>
          <a:p>
            <a:pPr lvl="0"/>
            <a:r>
              <a:rPr lang="en-GB" dirty="0">
                <a:effectLst/>
              </a:rPr>
              <a:t>Identification and Formulation</a:t>
            </a:r>
          </a:p>
          <a:p>
            <a:pPr lvl="0"/>
            <a:r>
              <a:rPr lang="en-GB" dirty="0">
                <a:effectLst/>
              </a:rPr>
              <a:t>Implementation</a:t>
            </a:r>
          </a:p>
          <a:p>
            <a:pPr lvl="0"/>
            <a:r>
              <a:rPr lang="en-GB" dirty="0">
                <a:effectLst/>
              </a:rPr>
              <a:t>Completion/Closure and Follow up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C. Important choices to be made during the phases of development actions	 (exercise on stakeholder analysis and choice of partners – force field diagram)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Aid modalities as one choice to make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D. Stakeholder analysis (light)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 Policy dialogue (light)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B61BA-BC8E-9343-8767-AC43644219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545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x-none">
                <a:solidFill>
                  <a:srgbClr val="000000"/>
                </a:solidFill>
                <a:latin typeface="Arial" charset="0"/>
                <a:ea typeface="MS PGothic" charset="-128"/>
              </a:rPr>
              <a:t>Within the definition of </a:t>
            </a:r>
            <a:r>
              <a:rPr lang="ja-JP" altLang="en-GB">
                <a:solidFill>
                  <a:srgbClr val="000000"/>
                </a:solidFill>
                <a:latin typeface="Arial" charset="0"/>
                <a:ea typeface="MS PGothic" charset="-128"/>
              </a:rPr>
              <a:t>“</a:t>
            </a:r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Disaster Risk Reduction</a:t>
            </a:r>
            <a:r>
              <a:rPr lang="ja-JP" altLang="en-GB">
                <a:solidFill>
                  <a:srgbClr val="000000"/>
                </a:solidFill>
                <a:latin typeface="Arial" charset="0"/>
                <a:ea typeface="MS PGothic" charset="-128"/>
              </a:rPr>
              <a:t>”</a:t>
            </a:r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 of UNISDR (2009), wise management of land and the environment are explicitly mentioned as a way of reducing factor of risk.  </a:t>
            </a:r>
          </a:p>
          <a:p>
            <a:endParaRPr lang="en-GB" altLang="ja-JP">
              <a:solidFill>
                <a:srgbClr val="000000"/>
              </a:solidFill>
              <a:latin typeface="Arial" charset="0"/>
              <a:ea typeface="MS PGothic" charset="-128"/>
            </a:endParaRPr>
          </a:p>
          <a:p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CDN Contribuciones Determinadas Nacionales</a:t>
            </a:r>
          </a:p>
          <a:p>
            <a:r>
              <a:rPr lang="en-GB" altLang="x-none" b="1">
                <a:latin typeface="Arial" charset="0"/>
                <a:ea typeface="MS PGothic" charset="-128"/>
              </a:rPr>
              <a:t>Gestión Integrada de Recursos Hídricos</a:t>
            </a:r>
            <a:r>
              <a:rPr lang="en-GB" altLang="x-none">
                <a:latin typeface="Arial" charset="0"/>
                <a:ea typeface="MS PGothic" charset="-128"/>
              </a:rPr>
              <a:t> (</a:t>
            </a:r>
            <a:r>
              <a:rPr lang="en-GB" altLang="x-none" b="1">
                <a:latin typeface="Arial" charset="0"/>
                <a:ea typeface="MS PGothic" charset="-128"/>
              </a:rPr>
              <a:t>GIRH</a:t>
            </a:r>
            <a:r>
              <a:rPr lang="en-GB" altLang="x-none">
                <a:latin typeface="Arial" charset="0"/>
                <a:ea typeface="MS PGothic" charset="-128"/>
              </a:rPr>
              <a:t>)</a:t>
            </a:r>
            <a:endParaRPr lang="en-GB" altLang="ja-JP">
              <a:solidFill>
                <a:srgbClr val="000000"/>
              </a:solidFill>
              <a:latin typeface="Arial" charset="0"/>
              <a:ea typeface="MS PGothic" charset="-128"/>
            </a:endParaRPr>
          </a:p>
          <a:p>
            <a:r>
              <a:rPr lang="en-GB" altLang="x-none">
                <a:solidFill>
                  <a:srgbClr val="000000"/>
                </a:solidFill>
                <a:latin typeface="Arial" charset="0"/>
                <a:ea typeface="MS PGothic" charset="-128"/>
              </a:rPr>
              <a:t>In the Hyogo Framework for Action 2005 – 2015, an expected outcome is </a:t>
            </a:r>
            <a:r>
              <a:rPr lang="ja-JP" altLang="en-GB">
                <a:solidFill>
                  <a:srgbClr val="000000"/>
                </a:solidFill>
                <a:latin typeface="Arial" charset="0"/>
                <a:ea typeface="MS PGothic" charset="-128"/>
              </a:rPr>
              <a:t>“</a:t>
            </a:r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The substantial reduction of disaster losses, in lives and in the social, economic and environmental assets of communities and countries</a:t>
            </a:r>
            <a:r>
              <a:rPr lang="ja-JP" altLang="en-GB">
                <a:solidFill>
                  <a:srgbClr val="000000"/>
                </a:solidFill>
                <a:latin typeface="Arial" charset="0"/>
                <a:ea typeface="MS PGothic" charset="-128"/>
              </a:rPr>
              <a:t>”</a:t>
            </a:r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, and priorities for action include </a:t>
            </a:r>
            <a:r>
              <a:rPr lang="ja-JP" altLang="en-GB">
                <a:solidFill>
                  <a:srgbClr val="000000"/>
                </a:solidFill>
                <a:latin typeface="Arial" charset="0"/>
                <a:ea typeface="MS PGothic" charset="-128"/>
              </a:rPr>
              <a:t>“</a:t>
            </a:r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sustainable ecosystems and environmental management</a:t>
            </a:r>
            <a:r>
              <a:rPr lang="ja-JP" altLang="en-GB">
                <a:solidFill>
                  <a:srgbClr val="000000"/>
                </a:solidFill>
                <a:latin typeface="Arial" charset="0"/>
                <a:ea typeface="MS PGothic" charset="-128"/>
              </a:rPr>
              <a:t>”</a:t>
            </a:r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.</a:t>
            </a:r>
          </a:p>
          <a:p>
            <a:r>
              <a:rPr lang="en-GB" altLang="x-none">
                <a:solidFill>
                  <a:srgbClr val="000000"/>
                </a:solidFill>
                <a:latin typeface="Arial" charset="0"/>
                <a:ea typeface="MS PGothic" charset="-128"/>
              </a:rPr>
              <a:t>This illustrates the strong link between environment quality and reducing disaster risk . Included in slide notes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9pPr>
          </a:lstStyle>
          <a:p>
            <a:pPr eaLnBrk="0" hangingPunct="0"/>
            <a:fld id="{A5123BE1-35A6-2543-940C-70660D311B96}" type="slidenum">
              <a:rPr lang="en-GB" altLang="x-none">
                <a:solidFill>
                  <a:srgbClr val="000000"/>
                </a:solidFill>
                <a:latin typeface="Arial" charset="0"/>
              </a:rPr>
              <a:pPr eaLnBrk="0" hangingPunct="0"/>
              <a:t>2</a:t>
            </a:fld>
            <a:endParaRPr lang="en-GB" altLang="x-none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MS PGothic" charset="0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FBC60E00-13E7-7646-9508-8AAF81BC72A5}" type="slidenum">
              <a:rPr lang="en-GB">
                <a:solidFill>
                  <a:schemeClr val="tx1"/>
                </a:solidFill>
                <a:latin typeface="Arial" charset="0"/>
              </a:rPr>
              <a:pPr/>
              <a:t>3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MS PGothic" charset="0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FBC60E00-13E7-7646-9508-8AAF81BC72A5}" type="slidenum">
              <a:rPr lang="en-GB">
                <a:solidFill>
                  <a:schemeClr val="tx1"/>
                </a:solidFill>
                <a:latin typeface="Arial" charset="0"/>
              </a:rPr>
              <a:pPr/>
              <a:t>4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422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x-none">
                <a:solidFill>
                  <a:srgbClr val="000000"/>
                </a:solidFill>
                <a:latin typeface="Arial" charset="0"/>
                <a:ea typeface="MS PGothic" charset="-128"/>
              </a:rPr>
              <a:t>Within the definition of </a:t>
            </a:r>
            <a:r>
              <a:rPr lang="ja-JP" altLang="en-GB">
                <a:solidFill>
                  <a:srgbClr val="000000"/>
                </a:solidFill>
                <a:latin typeface="Arial" charset="0"/>
                <a:ea typeface="MS PGothic" charset="-128"/>
              </a:rPr>
              <a:t>“</a:t>
            </a:r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Disaster Risk Reduction</a:t>
            </a:r>
            <a:r>
              <a:rPr lang="ja-JP" altLang="en-GB">
                <a:solidFill>
                  <a:srgbClr val="000000"/>
                </a:solidFill>
                <a:latin typeface="Arial" charset="0"/>
                <a:ea typeface="MS PGothic" charset="-128"/>
              </a:rPr>
              <a:t>”</a:t>
            </a:r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 of UNISDR (2009), wise management of land and the environment are explicitly mentioned as a way of reducing factor of risk.  </a:t>
            </a:r>
          </a:p>
          <a:p>
            <a:endParaRPr lang="en-GB" altLang="ja-JP">
              <a:solidFill>
                <a:srgbClr val="000000"/>
              </a:solidFill>
              <a:latin typeface="Arial" charset="0"/>
              <a:ea typeface="MS PGothic" charset="-128"/>
            </a:endParaRPr>
          </a:p>
          <a:p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CDN Contribuciones Determinadas Nacionales</a:t>
            </a:r>
          </a:p>
          <a:p>
            <a:r>
              <a:rPr lang="en-GB" altLang="x-none" b="1">
                <a:latin typeface="Arial" charset="0"/>
                <a:ea typeface="MS PGothic" charset="-128"/>
              </a:rPr>
              <a:t>Gestión Integrada de Recursos Hídricos</a:t>
            </a:r>
            <a:r>
              <a:rPr lang="en-GB" altLang="x-none">
                <a:latin typeface="Arial" charset="0"/>
                <a:ea typeface="MS PGothic" charset="-128"/>
              </a:rPr>
              <a:t> (</a:t>
            </a:r>
            <a:r>
              <a:rPr lang="en-GB" altLang="x-none" b="1">
                <a:latin typeface="Arial" charset="0"/>
                <a:ea typeface="MS PGothic" charset="-128"/>
              </a:rPr>
              <a:t>GIRH</a:t>
            </a:r>
            <a:r>
              <a:rPr lang="en-GB" altLang="x-none">
                <a:latin typeface="Arial" charset="0"/>
                <a:ea typeface="MS PGothic" charset="-128"/>
              </a:rPr>
              <a:t>)</a:t>
            </a:r>
            <a:endParaRPr lang="en-GB" altLang="ja-JP">
              <a:solidFill>
                <a:srgbClr val="000000"/>
              </a:solidFill>
              <a:latin typeface="Arial" charset="0"/>
              <a:ea typeface="MS PGothic" charset="-128"/>
            </a:endParaRPr>
          </a:p>
          <a:p>
            <a:r>
              <a:rPr lang="en-GB" altLang="x-none">
                <a:solidFill>
                  <a:srgbClr val="000000"/>
                </a:solidFill>
                <a:latin typeface="Arial" charset="0"/>
                <a:ea typeface="MS PGothic" charset="-128"/>
              </a:rPr>
              <a:t>In the Hyogo Framework for Action 2005 – 2015, an expected outcome is </a:t>
            </a:r>
            <a:r>
              <a:rPr lang="ja-JP" altLang="en-GB">
                <a:solidFill>
                  <a:srgbClr val="000000"/>
                </a:solidFill>
                <a:latin typeface="Arial" charset="0"/>
                <a:ea typeface="MS PGothic" charset="-128"/>
              </a:rPr>
              <a:t>“</a:t>
            </a:r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The substantial reduction of disaster losses, in lives and in the social, economic and environmental assets of communities and countries</a:t>
            </a:r>
            <a:r>
              <a:rPr lang="ja-JP" altLang="en-GB">
                <a:solidFill>
                  <a:srgbClr val="000000"/>
                </a:solidFill>
                <a:latin typeface="Arial" charset="0"/>
                <a:ea typeface="MS PGothic" charset="-128"/>
              </a:rPr>
              <a:t>”</a:t>
            </a:r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, and priorities for action include </a:t>
            </a:r>
            <a:r>
              <a:rPr lang="ja-JP" altLang="en-GB">
                <a:solidFill>
                  <a:srgbClr val="000000"/>
                </a:solidFill>
                <a:latin typeface="Arial" charset="0"/>
                <a:ea typeface="MS PGothic" charset="-128"/>
              </a:rPr>
              <a:t>“</a:t>
            </a:r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sustainable ecosystems and environmental management</a:t>
            </a:r>
            <a:r>
              <a:rPr lang="ja-JP" altLang="en-GB">
                <a:solidFill>
                  <a:srgbClr val="000000"/>
                </a:solidFill>
                <a:latin typeface="Arial" charset="0"/>
                <a:ea typeface="MS PGothic" charset="-128"/>
              </a:rPr>
              <a:t>”</a:t>
            </a:r>
            <a:r>
              <a:rPr lang="en-GB" altLang="ja-JP">
                <a:solidFill>
                  <a:srgbClr val="000000"/>
                </a:solidFill>
                <a:latin typeface="Arial" charset="0"/>
                <a:ea typeface="MS PGothic" charset="-128"/>
              </a:rPr>
              <a:t>.</a:t>
            </a:r>
          </a:p>
          <a:p>
            <a:r>
              <a:rPr lang="en-GB" altLang="x-none">
                <a:solidFill>
                  <a:srgbClr val="000000"/>
                </a:solidFill>
                <a:latin typeface="Arial" charset="0"/>
                <a:ea typeface="MS PGothic" charset="-128"/>
              </a:rPr>
              <a:t>This illustrates the strong link between environment quality and reducing disaster risk . Included in slide notes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9pPr>
          </a:lstStyle>
          <a:p>
            <a:pPr eaLnBrk="0" hangingPunct="0"/>
            <a:fld id="{A5123BE1-35A6-2543-940C-70660D311B96}" type="slidenum">
              <a:rPr lang="en-GB" altLang="x-none">
                <a:solidFill>
                  <a:srgbClr val="000000"/>
                </a:solidFill>
                <a:latin typeface="Arial" charset="0"/>
              </a:rPr>
              <a:pPr eaLnBrk="0" hangingPunct="0"/>
              <a:t>6</a:t>
            </a:fld>
            <a:endParaRPr lang="en-GB" altLang="x-none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703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GB" sz="1800" noProof="0" dirty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noProof="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Subtitle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noProof="0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noProof="0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66E24AB-CEF4-4470-9806-4CF3C7CFBE3B}" type="slidenum">
              <a:rPr lang="en-GB" noProof="0"/>
              <a:pPr>
                <a:defRPr/>
              </a:pPr>
              <a:t>‹Nº›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4091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6F238-D46E-4DCA-B114-DAD4A707219F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177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51EDE-CF77-4071-AECF-FE0BE75127DA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5470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 userDrawn="1"/>
        </p:nvGrpSpPr>
        <p:grpSpPr bwMode="auto">
          <a:xfrm>
            <a:off x="8316913" y="0"/>
            <a:ext cx="863600" cy="6884988"/>
            <a:chOff x="5225" y="0"/>
            <a:chExt cx="544" cy="4320"/>
          </a:xfrm>
        </p:grpSpPr>
        <p:sp>
          <p:nvSpPr>
            <p:cNvPr id="5" name="Rectangle 10"/>
            <p:cNvSpPr>
              <a:spLocks noChangeArrowheads="1"/>
            </p:cNvSpPr>
            <p:nvPr/>
          </p:nvSpPr>
          <p:spPr bwMode="auto">
            <a:xfrm>
              <a:off x="5533" y="0"/>
              <a:ext cx="227" cy="4320"/>
            </a:xfrm>
            <a:prstGeom prst="rect">
              <a:avLst/>
            </a:prstGeom>
            <a:solidFill>
              <a:srgbClr val="103C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fr-BE">
                <a:latin typeface="Arial" charset="0"/>
              </a:endParaRPr>
            </a:p>
          </p:txBody>
        </p:sp>
        <p:grpSp>
          <p:nvGrpSpPr>
            <p:cNvPr id="6" name="Group 11"/>
            <p:cNvGrpSpPr>
              <a:grpSpLocks/>
            </p:cNvGrpSpPr>
            <p:nvPr/>
          </p:nvGrpSpPr>
          <p:grpSpPr bwMode="auto">
            <a:xfrm>
              <a:off x="5225" y="430"/>
              <a:ext cx="544" cy="771"/>
              <a:chOff x="5225" y="430"/>
              <a:chExt cx="544" cy="771"/>
            </a:xfrm>
          </p:grpSpPr>
          <p:sp>
            <p:nvSpPr>
              <p:cNvPr id="7" name="Rectangle 12"/>
              <p:cNvSpPr>
                <a:spLocks noChangeArrowheads="1"/>
              </p:cNvSpPr>
              <p:nvPr/>
            </p:nvSpPr>
            <p:spPr bwMode="auto">
              <a:xfrm>
                <a:off x="5225" y="1020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r-BE">
                  <a:latin typeface="Arial" charset="0"/>
                </a:endParaRPr>
              </a:p>
            </p:txBody>
          </p:sp>
          <p:sp>
            <p:nvSpPr>
              <p:cNvPr id="8" name="Rectangle 13"/>
              <p:cNvSpPr>
                <a:spLocks noChangeArrowheads="1"/>
              </p:cNvSpPr>
              <p:nvPr/>
            </p:nvSpPr>
            <p:spPr bwMode="auto">
              <a:xfrm>
                <a:off x="5225" y="725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r-BE">
                  <a:latin typeface="Arial" charset="0"/>
                </a:endParaRPr>
              </a:p>
            </p:txBody>
          </p:sp>
          <p:sp>
            <p:nvSpPr>
              <p:cNvPr id="9" name="Rectangle 14"/>
              <p:cNvSpPr>
                <a:spLocks noChangeArrowheads="1"/>
              </p:cNvSpPr>
              <p:nvPr/>
            </p:nvSpPr>
            <p:spPr bwMode="auto">
              <a:xfrm>
                <a:off x="5225" y="430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fr-FR" sz="1300" b="1">
                    <a:solidFill>
                      <a:srgbClr val="103C72"/>
                    </a:solidFill>
                    <a:latin typeface="Century Gothic" pitchFamily="34" charset="0"/>
                    <a:ea typeface="ＭＳ Ｐゴシック" pitchFamily="34" charset="-128"/>
                  </a:rPr>
                  <a:t>EuropeAid</a:t>
                </a:r>
                <a:endParaRPr lang="en-GB">
                  <a:latin typeface="Arial" charset="0"/>
                  <a:ea typeface="ＭＳ Ｐゴシック" pitchFamily="34" charset="-128"/>
                </a:endParaRPr>
              </a:p>
            </p:txBody>
          </p:sp>
        </p:grpSp>
      </p:grpSp>
      <p:sp>
        <p:nvSpPr>
          <p:cNvPr id="10" name="Rectangle 6"/>
          <p:cNvSpPr txBox="1">
            <a:spLocks noChangeArrowheads="1"/>
          </p:cNvSpPr>
          <p:nvPr userDrawn="1"/>
        </p:nvSpPr>
        <p:spPr>
          <a:xfrm>
            <a:off x="6553200" y="6272213"/>
            <a:ext cx="2133600" cy="476250"/>
          </a:xfrm>
          <a:prstGeom prst="rect">
            <a:avLst/>
          </a:prstGeom>
          <a:ln algn="ctr"/>
        </p:spPr>
        <p:txBody>
          <a:bodyPr anchor="ctr"/>
          <a:lstStyle>
            <a:lvl1pPr eaLnBrk="0" hangingPunct="0">
              <a:lnSpc>
                <a:spcPts val="1400"/>
              </a:lnSpc>
              <a:defRPr>
                <a:solidFill>
                  <a:srgbClr val="103C72"/>
                </a:solidFill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F2CDBB1-1A33-401D-9A89-E58501E2AF08}" type="slidenum">
              <a:rPr lang="en-GB" smtClean="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n-GB">
              <a:latin typeface="+mn-lt"/>
              <a:cs typeface="+mn-cs"/>
            </a:endParaRP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57809"/>
            <a:ext cx="7772400" cy="938213"/>
          </a:xfrm>
          <a:ln algn="ctr"/>
        </p:spPr>
        <p:txBody>
          <a:bodyPr/>
          <a:lstStyle>
            <a:lvl1pPr>
              <a:defRPr>
                <a:solidFill>
                  <a:srgbClr val="103C7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311922"/>
            <a:ext cx="7088187" cy="865187"/>
          </a:xfrm>
        </p:spPr>
        <p:txBody>
          <a:bodyPr/>
          <a:lstStyle>
            <a:lvl1pPr marL="0" indent="0">
              <a:buFont typeface="Times" charset="0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CD2B1-A1AF-4BA1-80E5-B76C25BBC1C2}" type="datetimeFigureOut">
              <a:rPr lang="en-US"/>
              <a:pPr>
                <a:defRPr/>
              </a:pPr>
              <a:t>3/15/19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F2BE1-4630-4C13-85CC-E4C297AADCB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noProof="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noProof="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9187B-0BD1-4BBE-BEA7-010AD5111062}" type="slidenum">
              <a:rPr lang="en-GB" noProof="0"/>
              <a:pPr>
                <a:defRPr/>
              </a:pPr>
              <a:t>‹Nº›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9861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BFE71-0FC0-49A6-B79F-258A47664088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9263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BC242-8238-4168-97B7-E184E596777A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66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C6CA4-4232-4AF0-BCDA-7B421027C85B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7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01C0D-2536-4557-876A-36C4DD155A24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5480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A31CE-AB29-4DE0-BD92-61B8B8B38FA4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1841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289E8-D9C5-4E1E-BAA5-16FE916D2B20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325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DC4D3-D742-4198-A328-EB947699515D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12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59409FB3-B05E-4E39-8C3A-B75646C8D7CD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60310" y="4692210"/>
            <a:ext cx="8532812" cy="1081087"/>
          </a:xfrm>
        </p:spPr>
        <p:txBody>
          <a:bodyPr/>
          <a:lstStyle/>
          <a:p>
            <a:pPr algn="ctr" eaLnBrk="1" hangingPunct="1"/>
            <a:r>
              <a:rPr lang="fr-BE" dirty="0">
                <a:solidFill>
                  <a:srgbClr val="FFFFFF"/>
                </a:solidFill>
                <a:latin typeface="Verdana" charset="0"/>
                <a:ea typeface="ＭＳ Ｐゴシック" charset="0"/>
              </a:rPr>
              <a:t>Module 5: </a:t>
            </a:r>
          </a:p>
          <a:p>
            <a:pPr algn="ctr" eaLnBrk="1" hangingPunct="1"/>
            <a:r>
              <a:rPr lang="fr-BE" dirty="0" err="1">
                <a:solidFill>
                  <a:srgbClr val="FFFFFF"/>
                </a:solidFill>
                <a:latin typeface="Verdana" charset="0"/>
                <a:ea typeface="ＭＳ Ｐゴシック" charset="0"/>
              </a:rPr>
              <a:t>Mainstreaming</a:t>
            </a:r>
            <a:r>
              <a:rPr lang="fr-BE" dirty="0">
                <a:solidFill>
                  <a:srgbClr val="FFFFFF"/>
                </a:solidFill>
                <a:latin typeface="Verdana" charset="0"/>
                <a:ea typeface="ＭＳ Ｐゴシック" charset="0"/>
              </a:rPr>
              <a:t> in </a:t>
            </a:r>
            <a:r>
              <a:rPr lang="fr-BE" dirty="0" err="1">
                <a:solidFill>
                  <a:srgbClr val="FFFFFF"/>
                </a:solidFill>
                <a:latin typeface="Verdana" charset="0"/>
                <a:ea typeface="ＭＳ Ｐゴシック" charset="0"/>
              </a:rPr>
              <a:t>Programming</a:t>
            </a:r>
            <a:endParaRPr lang="en-GB" dirty="0">
              <a:latin typeface="Verdana" charset="0"/>
              <a:ea typeface="ＭＳ Ｐゴシック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209800"/>
            <a:ext cx="8412122" cy="790575"/>
          </a:xfrm>
        </p:spPr>
        <p:txBody>
          <a:bodyPr/>
          <a:lstStyle/>
          <a:p>
            <a:pPr marL="0" indent="1588" algn="ctr" eaLnBrk="1" hangingPunct="1"/>
            <a:r>
              <a:rPr lang="en-GB" sz="3200" dirty="0">
                <a:latin typeface="Verdana" charset="0"/>
                <a:ea typeface="ＭＳ Ｐゴシック" charset="0"/>
              </a:rPr>
              <a:t>Towards Sustainable Development – </a:t>
            </a:r>
            <a:br>
              <a:rPr lang="en-GB" sz="3200" dirty="0">
                <a:latin typeface="Verdana" charset="0"/>
                <a:ea typeface="ＭＳ Ｐゴシック" charset="0"/>
              </a:rPr>
            </a:br>
            <a:r>
              <a:rPr lang="en-GB" sz="3200" dirty="0">
                <a:latin typeface="Verdana" charset="0"/>
                <a:ea typeface="ＭＳ Ｐゴシック" charset="0"/>
              </a:rPr>
              <a:t>Greening EU Development Cooperation</a:t>
            </a:r>
            <a:endParaRPr lang="en-GB" sz="3600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201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eaLnBrk="0" hangingPunct="0">
              <a:spcBef>
                <a:spcPct val="0"/>
              </a:spcBef>
              <a:buClrTx/>
              <a:buFontTx/>
              <a:buNone/>
            </a:pPr>
            <a:fld id="{20F4A453-6AA7-9044-BDA5-DAB6504F16D1}" type="slidenum">
              <a:rPr lang="en-GB" altLang="x-none" sz="1400" i="0">
                <a:solidFill>
                  <a:srgbClr val="000000"/>
                </a:solidFill>
                <a:latin typeface="Arial" charset="0"/>
              </a:rPr>
              <a:pPr eaLnBrk="0" hangingPunct="0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GB" altLang="x-none" sz="1400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8131" name="TextBox 4"/>
          <p:cNvSpPr txBox="1">
            <a:spLocks noChangeArrowheads="1"/>
          </p:cNvSpPr>
          <p:nvPr/>
        </p:nvSpPr>
        <p:spPr bwMode="auto">
          <a:xfrm>
            <a:off x="457200" y="1143000"/>
            <a:ext cx="83058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endParaRPr lang="en-GB" altLang="x-none" sz="1800" i="0" dirty="0"/>
          </a:p>
          <a:p>
            <a:pPr>
              <a:spcBef>
                <a:spcPct val="0"/>
              </a:spcBef>
              <a:spcAft>
                <a:spcPts val="600"/>
              </a:spcAft>
              <a:buClrTx/>
            </a:pPr>
            <a:r>
              <a:rPr lang="es-ES" altLang="x-none" sz="1800" i="0" dirty="0" err="1"/>
              <a:t>Ambitiou</a:t>
            </a:r>
            <a:r>
              <a:rPr lang="es-ES" altLang="x-none" sz="1800" i="0" dirty="0"/>
              <a:t> in </a:t>
            </a:r>
            <a:r>
              <a:rPr lang="es-ES" altLang="x-none" sz="1800" i="0" dirty="0" err="1"/>
              <a:t>the</a:t>
            </a:r>
            <a:r>
              <a:rPr lang="es-ES" altLang="x-none" sz="1800" i="0" dirty="0"/>
              <a:t> new </a:t>
            </a:r>
            <a:r>
              <a:rPr lang="es-ES" altLang="x-none" sz="1800" i="0" dirty="0" err="1"/>
              <a:t>programming</a:t>
            </a:r>
            <a:r>
              <a:rPr lang="es-ES" altLang="x-none" sz="1800" i="0" dirty="0"/>
              <a:t> </a:t>
            </a:r>
            <a:r>
              <a:rPr lang="es-ES" altLang="x-none" sz="1800" i="0" dirty="0" err="1"/>
              <a:t>cycle</a:t>
            </a:r>
            <a:endParaRPr lang="is-IS" altLang="x-none" sz="1800" i="0" dirty="0"/>
          </a:p>
        </p:txBody>
      </p:sp>
    </p:spTree>
    <p:extLst>
      <p:ext uri="{BB962C8B-B14F-4D97-AF65-F5344CB8AC3E}">
        <p14:creationId xmlns:p14="http://schemas.microsoft.com/office/powerpoint/2010/main" val="2006066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extLst>
              <a:ext uri="{FF2B5EF4-FFF2-40B4-BE49-F238E27FC236}">
                <a16:creationId xmlns:a16="http://schemas.microsoft.com/office/drawing/2014/main" id="{005ED2F0-228C-8C41-B506-829ADA3C45E2}"/>
              </a:ext>
            </a:extLst>
          </p:cNvPr>
          <p:cNvSpPr/>
          <p:nvPr/>
        </p:nvSpPr>
        <p:spPr bwMode="auto">
          <a:xfrm>
            <a:off x="671511" y="2667000"/>
            <a:ext cx="3519489" cy="3505200"/>
          </a:xfrm>
          <a:prstGeom prst="ellipse">
            <a:avLst/>
          </a:prstGeom>
          <a:solidFill>
            <a:schemeClr val="accent1">
              <a:lumMod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8196" name="TextBox 6"/>
          <p:cNvSpPr txBox="1">
            <a:spLocks noChangeArrowheads="1"/>
          </p:cNvSpPr>
          <p:nvPr/>
        </p:nvSpPr>
        <p:spPr bwMode="auto">
          <a:xfrm>
            <a:off x="945355" y="4022922"/>
            <a:ext cx="2819400" cy="95410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800100" indent="-34290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2000" b="1" i="0" dirty="0">
                <a:solidFill>
                  <a:schemeClr val="bg1"/>
                </a:solidFill>
                <a:cs typeface="+mn-cs"/>
                <a:sym typeface="Helvetica Light"/>
              </a:rPr>
              <a:t>DEDICATED </a:t>
            </a:r>
          </a:p>
          <a:p>
            <a:pPr algn="ctr"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2000" b="1" i="0" dirty="0">
                <a:solidFill>
                  <a:schemeClr val="bg1"/>
                </a:solidFill>
                <a:cs typeface="+mn-cs"/>
                <a:sym typeface="Helvetica Light"/>
              </a:rPr>
              <a:t>PROGRAMMES</a:t>
            </a:r>
          </a:p>
          <a:p>
            <a:pPr marL="1079500">
              <a:spcBef>
                <a:spcPct val="0"/>
              </a:spcBef>
              <a:buClrTx/>
              <a:buFontTx/>
              <a:buNone/>
              <a:defRPr/>
            </a:pPr>
            <a:endParaRPr lang="en-GB" altLang="en-US" sz="1600" i="0" dirty="0">
              <a:cs typeface="+mn-cs"/>
            </a:endParaRPr>
          </a:p>
        </p:txBody>
      </p:sp>
      <p:sp>
        <p:nvSpPr>
          <p:cNvPr id="3174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8350" y="6408738"/>
            <a:ext cx="4318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76497ECC-3262-A146-8236-6E5A3AA7B569}" type="slidenum">
              <a:rPr lang="en-GB" sz="1400">
                <a:solidFill>
                  <a:srgbClr val="006EB7"/>
                </a:solidFill>
                <a:latin typeface="Arial" charset="0"/>
              </a:rPr>
              <a:pPr/>
              <a:t>3</a:t>
            </a:fld>
            <a:endParaRPr lang="en-GB" sz="1400">
              <a:solidFill>
                <a:srgbClr val="006EB7"/>
              </a:solidFill>
              <a:latin typeface="Arial" charset="0"/>
            </a:endParaRPr>
          </a:p>
        </p:txBody>
      </p:sp>
      <p:sp>
        <p:nvSpPr>
          <p:cNvPr id="31747" name="Title 2"/>
          <p:cNvSpPr>
            <a:spLocks noGrp="1"/>
          </p:cNvSpPr>
          <p:nvPr>
            <p:ph type="title"/>
          </p:nvPr>
        </p:nvSpPr>
        <p:spPr>
          <a:xfrm>
            <a:off x="104774" y="1349375"/>
            <a:ext cx="8931275" cy="936625"/>
          </a:xfrm>
        </p:spPr>
        <p:txBody>
          <a:bodyPr/>
          <a:lstStyle/>
          <a:p>
            <a:pPr marL="0" indent="0" algn="ctr"/>
            <a:r>
              <a:rPr lang="fr-BE" sz="2600" dirty="0" err="1">
                <a:latin typeface="Verdana" charset="0"/>
                <a:ea typeface="MS PGothic" charset="0"/>
              </a:rPr>
              <a:t>Two</a:t>
            </a:r>
            <a:r>
              <a:rPr lang="fr-BE" sz="2600" dirty="0">
                <a:latin typeface="Verdana" charset="0"/>
                <a:ea typeface="MS PGothic" charset="0"/>
              </a:rPr>
              <a:t> </a:t>
            </a:r>
            <a:r>
              <a:rPr lang="fr-BE" sz="2600" dirty="0" err="1">
                <a:latin typeface="Verdana" charset="0"/>
                <a:ea typeface="MS PGothic" charset="0"/>
              </a:rPr>
              <a:t>approaches</a:t>
            </a:r>
            <a:r>
              <a:rPr lang="fr-BE" sz="2600" dirty="0">
                <a:latin typeface="Verdana" charset="0"/>
                <a:ea typeface="MS PGothic" charset="0"/>
              </a:rPr>
              <a:t> to </a:t>
            </a:r>
            <a:r>
              <a:rPr lang="fr-BE" sz="2600" dirty="0" err="1">
                <a:latin typeface="Verdana" charset="0"/>
                <a:ea typeface="MS PGothic" charset="0"/>
              </a:rPr>
              <a:t>contribute</a:t>
            </a:r>
            <a:r>
              <a:rPr lang="fr-BE" sz="2600" dirty="0">
                <a:latin typeface="Verdana" charset="0"/>
                <a:ea typeface="MS PGothic" charset="0"/>
              </a:rPr>
              <a:t> to </a:t>
            </a:r>
            <a:r>
              <a:rPr lang="fr-BE" sz="2600" dirty="0" err="1">
                <a:latin typeface="Verdana" charset="0"/>
                <a:ea typeface="MS PGothic" charset="0"/>
              </a:rPr>
              <a:t>environmental</a:t>
            </a:r>
            <a:r>
              <a:rPr lang="fr-BE" sz="2600" dirty="0">
                <a:latin typeface="Verdana" charset="0"/>
                <a:ea typeface="MS PGothic" charset="0"/>
              </a:rPr>
              <a:t> </a:t>
            </a:r>
            <a:r>
              <a:rPr lang="fr-BE" sz="2600" dirty="0" err="1">
                <a:latin typeface="Verdana" charset="0"/>
                <a:ea typeface="MS PGothic" charset="0"/>
              </a:rPr>
              <a:t>sustainability</a:t>
            </a:r>
            <a:r>
              <a:rPr lang="fr-BE" sz="2600" dirty="0">
                <a:latin typeface="Verdana" charset="0"/>
                <a:ea typeface="MS PGothic" charset="0"/>
              </a:rPr>
              <a:t> + </a:t>
            </a:r>
            <a:r>
              <a:rPr lang="fr-BE" sz="2600" dirty="0" err="1">
                <a:latin typeface="Verdana" charset="0"/>
                <a:ea typeface="MS PGothic" charset="0"/>
              </a:rPr>
              <a:t>climate</a:t>
            </a:r>
            <a:r>
              <a:rPr lang="fr-BE" sz="2600" dirty="0">
                <a:latin typeface="Verdana" charset="0"/>
                <a:ea typeface="MS PGothic" charset="0"/>
              </a:rPr>
              <a:t> action</a:t>
            </a:r>
            <a:endParaRPr lang="en-US" sz="2600" dirty="0">
              <a:latin typeface="Verdana" charset="0"/>
              <a:ea typeface="MS PGothic" charset="0"/>
            </a:endParaRP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F1D2DC5F-14E6-5C42-B7C3-43BC46ED3BBD}"/>
              </a:ext>
            </a:extLst>
          </p:cNvPr>
          <p:cNvSpPr/>
          <p:nvPr/>
        </p:nvSpPr>
        <p:spPr bwMode="auto">
          <a:xfrm>
            <a:off x="76200" y="3657600"/>
            <a:ext cx="4267200" cy="12192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AED9C7E8-D8B6-FD48-9F96-3F02A9D81312}"/>
              </a:ext>
            </a:extLst>
          </p:cNvPr>
          <p:cNvSpPr/>
          <p:nvPr/>
        </p:nvSpPr>
        <p:spPr bwMode="auto">
          <a:xfrm>
            <a:off x="4938711" y="2667000"/>
            <a:ext cx="3519489" cy="35052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:a16="http://schemas.microsoft.com/office/drawing/2014/main" id="{92E1341C-ED0A-964D-A084-8CE124BE0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8755" y="4176809"/>
            <a:ext cx="2819400" cy="64633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800100" indent="-34290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2000" b="1" i="0" dirty="0">
                <a:solidFill>
                  <a:schemeClr val="bg1"/>
                </a:solidFill>
                <a:cs typeface="+mn-cs"/>
                <a:sym typeface="Helvetica Light"/>
              </a:rPr>
              <a:t>MAINSTREAMING</a:t>
            </a:r>
          </a:p>
          <a:p>
            <a:pPr marL="1079500">
              <a:spcBef>
                <a:spcPct val="0"/>
              </a:spcBef>
              <a:buClrTx/>
              <a:buFontTx/>
              <a:buNone/>
              <a:defRPr/>
            </a:pPr>
            <a:endParaRPr lang="en-GB" altLang="en-US" sz="1600" i="0" dirty="0">
              <a:cs typeface="+mn-cs"/>
            </a:endParaRP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0908B8C4-3082-704D-8352-39E0D5B4A6DB}"/>
              </a:ext>
            </a:extLst>
          </p:cNvPr>
          <p:cNvSpPr/>
          <p:nvPr/>
        </p:nvSpPr>
        <p:spPr bwMode="auto">
          <a:xfrm>
            <a:off x="4343400" y="3681412"/>
            <a:ext cx="4267200" cy="12192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208452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extLst>
              <a:ext uri="{FF2B5EF4-FFF2-40B4-BE49-F238E27FC236}">
                <a16:creationId xmlns:a16="http://schemas.microsoft.com/office/drawing/2014/main" id="{005ED2F0-228C-8C41-B506-829ADA3C45E2}"/>
              </a:ext>
            </a:extLst>
          </p:cNvPr>
          <p:cNvSpPr/>
          <p:nvPr/>
        </p:nvSpPr>
        <p:spPr bwMode="auto">
          <a:xfrm>
            <a:off x="1600200" y="2895600"/>
            <a:ext cx="1828800" cy="1828800"/>
          </a:xfrm>
          <a:prstGeom prst="ellipse">
            <a:avLst/>
          </a:prstGeom>
          <a:solidFill>
            <a:schemeClr val="accent1">
              <a:lumMod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8196" name="TextBox 6"/>
          <p:cNvSpPr txBox="1">
            <a:spLocks noChangeArrowheads="1"/>
          </p:cNvSpPr>
          <p:nvPr/>
        </p:nvSpPr>
        <p:spPr bwMode="auto">
          <a:xfrm>
            <a:off x="1066800" y="3393261"/>
            <a:ext cx="2819400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800100" indent="-34290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600" b="1" i="0" dirty="0">
                <a:solidFill>
                  <a:schemeClr val="bg1"/>
                </a:solidFill>
                <a:cs typeface="+mn-cs"/>
                <a:sym typeface="Helvetica Light"/>
              </a:rPr>
              <a:t>DEDICATED </a:t>
            </a:r>
          </a:p>
          <a:p>
            <a:pPr algn="ctr"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600" b="1" i="0" dirty="0">
                <a:solidFill>
                  <a:schemeClr val="bg1"/>
                </a:solidFill>
                <a:cs typeface="+mn-cs"/>
                <a:sym typeface="Helvetica Light"/>
              </a:rPr>
              <a:t>PROGRAMMES</a:t>
            </a:r>
          </a:p>
          <a:p>
            <a:pPr marL="1079500">
              <a:spcBef>
                <a:spcPct val="0"/>
              </a:spcBef>
              <a:buClrTx/>
              <a:buFontTx/>
              <a:buNone/>
              <a:defRPr/>
            </a:pPr>
            <a:endParaRPr lang="en-GB" altLang="en-US" sz="1600" i="0" dirty="0">
              <a:cs typeface="+mn-cs"/>
            </a:endParaRPr>
          </a:p>
        </p:txBody>
      </p:sp>
      <p:sp>
        <p:nvSpPr>
          <p:cNvPr id="3174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78750" y="6408738"/>
            <a:ext cx="4318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76497ECC-3262-A146-8236-6E5A3AA7B569}" type="slidenum">
              <a:rPr lang="en-GB" sz="1400">
                <a:solidFill>
                  <a:srgbClr val="006EB7"/>
                </a:solidFill>
                <a:latin typeface="Arial" charset="0"/>
              </a:rPr>
              <a:pPr/>
              <a:t>4</a:t>
            </a:fld>
            <a:endParaRPr lang="en-GB" sz="1400">
              <a:solidFill>
                <a:srgbClr val="006EB7"/>
              </a:solidFill>
              <a:latin typeface="Arial" charset="0"/>
            </a:endParaRPr>
          </a:p>
        </p:txBody>
      </p:sp>
      <p:sp>
        <p:nvSpPr>
          <p:cNvPr id="31747" name="Title 2"/>
          <p:cNvSpPr>
            <a:spLocks noGrp="1"/>
          </p:cNvSpPr>
          <p:nvPr>
            <p:ph type="title"/>
          </p:nvPr>
        </p:nvSpPr>
        <p:spPr>
          <a:xfrm>
            <a:off x="104774" y="1349375"/>
            <a:ext cx="8931275" cy="936625"/>
          </a:xfrm>
        </p:spPr>
        <p:txBody>
          <a:bodyPr/>
          <a:lstStyle/>
          <a:p>
            <a:pPr marL="0" indent="0" algn="ctr"/>
            <a:r>
              <a:rPr lang="fr-BE" sz="2600" dirty="0">
                <a:latin typeface="Verdana" charset="0"/>
                <a:ea typeface="MS PGothic" charset="0"/>
              </a:rPr>
              <a:t>Under ”</a:t>
            </a:r>
            <a:r>
              <a:rPr lang="fr-BE" sz="2600" dirty="0" err="1">
                <a:latin typeface="Verdana" charset="0"/>
                <a:ea typeface="MS PGothic" charset="0"/>
              </a:rPr>
              <a:t>geographisation</a:t>
            </a:r>
            <a:r>
              <a:rPr lang="fr-BE" sz="2600" dirty="0">
                <a:latin typeface="Verdana" charset="0"/>
                <a:ea typeface="MS PGothic" charset="0"/>
              </a:rPr>
              <a:t>"…</a:t>
            </a:r>
            <a:endParaRPr lang="en-US" sz="2600" dirty="0">
              <a:latin typeface="Verdana" charset="0"/>
              <a:ea typeface="MS PGothic" charset="0"/>
            </a:endParaRP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F1D2DC5F-14E6-5C42-B7C3-43BC46ED3BBD}"/>
              </a:ext>
            </a:extLst>
          </p:cNvPr>
          <p:cNvSpPr/>
          <p:nvPr/>
        </p:nvSpPr>
        <p:spPr bwMode="auto">
          <a:xfrm>
            <a:off x="76200" y="3657600"/>
            <a:ext cx="4267200" cy="12192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AED9C7E8-D8B6-FD48-9F96-3F02A9D81312}"/>
              </a:ext>
            </a:extLst>
          </p:cNvPr>
          <p:cNvSpPr/>
          <p:nvPr/>
        </p:nvSpPr>
        <p:spPr bwMode="auto">
          <a:xfrm>
            <a:off x="4329111" y="2667000"/>
            <a:ext cx="3519489" cy="35052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:a16="http://schemas.microsoft.com/office/drawing/2014/main" id="{92E1341C-ED0A-964D-A084-8CE124BE0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9155" y="4176809"/>
            <a:ext cx="2819400" cy="64633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800100" indent="-34290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2000" b="1" i="0" dirty="0">
                <a:solidFill>
                  <a:schemeClr val="bg1"/>
                </a:solidFill>
                <a:cs typeface="+mn-cs"/>
                <a:sym typeface="Helvetica Light"/>
              </a:rPr>
              <a:t>MAINSTREAMING</a:t>
            </a:r>
          </a:p>
          <a:p>
            <a:pPr marL="1079500">
              <a:spcBef>
                <a:spcPct val="0"/>
              </a:spcBef>
              <a:buClrTx/>
              <a:buFontTx/>
              <a:buNone/>
              <a:defRPr/>
            </a:pPr>
            <a:endParaRPr lang="en-GB" altLang="en-US" sz="1600" i="0" dirty="0">
              <a:cs typeface="+mn-cs"/>
            </a:endParaRP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0908B8C4-3082-704D-8352-39E0D5B4A6DB}"/>
              </a:ext>
            </a:extLst>
          </p:cNvPr>
          <p:cNvSpPr/>
          <p:nvPr/>
        </p:nvSpPr>
        <p:spPr bwMode="auto">
          <a:xfrm>
            <a:off x="3733800" y="3681412"/>
            <a:ext cx="4267200" cy="12192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3823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>
          <a:xfrm>
            <a:off x="468313" y="1143000"/>
            <a:ext cx="8223250" cy="930275"/>
          </a:xfrm>
        </p:spPr>
        <p:txBody>
          <a:bodyPr/>
          <a:lstStyle/>
          <a:p>
            <a:pPr algn="ctr"/>
            <a:r>
              <a:rPr lang="en-GB" altLang="x-none" dirty="0">
                <a:solidFill>
                  <a:srgbClr val="7030A0"/>
                </a:solidFill>
                <a:ea typeface="MS PGothic" charset="-128"/>
              </a:rPr>
              <a:t>Financial commitments</a:t>
            </a:r>
          </a:p>
        </p:txBody>
      </p:sp>
      <p:sp>
        <p:nvSpPr>
          <p:cNvPr id="36866" name="TextBox 4"/>
          <p:cNvSpPr txBox="1">
            <a:spLocks noChangeArrowheads="1"/>
          </p:cNvSpPr>
          <p:nvPr/>
        </p:nvSpPr>
        <p:spPr bwMode="auto">
          <a:xfrm>
            <a:off x="304800" y="2327275"/>
            <a:ext cx="5562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-128"/>
              </a:defRPr>
            </a:lvl9pPr>
          </a:lstStyle>
          <a:p>
            <a:pPr>
              <a:defRPr/>
            </a:pPr>
            <a:r>
              <a:rPr lang="en-GB" altLang="x-none" sz="2800" b="1" dirty="0">
                <a:solidFill>
                  <a:srgbClr val="395879"/>
                </a:solidFill>
                <a:latin typeface="+mn-lt"/>
              </a:rPr>
              <a:t>Climate Action: at least…</a:t>
            </a:r>
            <a:endParaRPr lang="en-GB" altLang="x-none" sz="2800" b="1" dirty="0">
              <a:latin typeface="+mn-lt"/>
            </a:endParaRPr>
          </a:p>
          <a:p>
            <a:pPr>
              <a:defRPr/>
            </a:pPr>
            <a:endParaRPr lang="en-GB" altLang="x-none" sz="1600" dirty="0"/>
          </a:p>
        </p:txBody>
      </p:sp>
      <p:pic>
        <p:nvPicPr>
          <p:cNvPr id="50184" name="Picture 7" descr="A picture containing headdress, clothing&#10;&#10;Description generated with high confidenc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994" y="3672689"/>
            <a:ext cx="4429125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0181" name="Group 9"/>
          <p:cNvGrpSpPr>
            <a:grpSpLocks/>
          </p:cNvGrpSpPr>
          <p:nvPr/>
        </p:nvGrpSpPr>
        <p:grpSpPr bwMode="auto">
          <a:xfrm>
            <a:off x="6747626" y="2080985"/>
            <a:ext cx="1530350" cy="1905000"/>
            <a:chOff x="8612422" y="1754377"/>
            <a:chExt cx="1910903" cy="2241543"/>
          </a:xfrm>
        </p:grpSpPr>
        <p:pic>
          <p:nvPicPr>
            <p:cNvPr id="50182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12422" y="1754377"/>
              <a:ext cx="1910903" cy="2241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183" name="Rectangle 11"/>
            <p:cNvSpPr>
              <a:spLocks noChangeArrowheads="1"/>
            </p:cNvSpPr>
            <p:nvPr/>
          </p:nvSpPr>
          <p:spPr bwMode="auto">
            <a:xfrm>
              <a:off x="9073188" y="3336044"/>
              <a:ext cx="1437566" cy="6156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charset="0"/>
                  <a:ea typeface="MS PGothic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charset="0"/>
                  <a:ea typeface="MS PGothic" charset="-128"/>
                </a:defRPr>
              </a:lvl2pPr>
              <a:lvl3pPr marL="1143000" indent="-228600">
                <a:spcBef>
                  <a:spcPct val="20000"/>
                </a:spcBef>
                <a:defRPr sz="1400">
                  <a:solidFill>
                    <a:srgbClr val="0F5494"/>
                  </a:solidFill>
                  <a:latin typeface="Verdana" charset="0"/>
                  <a:ea typeface="MS PGothic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ea typeface="MS PGothic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ea typeface="MS PGothic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ea typeface="MS PGothic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ea typeface="MS PGothic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ea typeface="MS PGothic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ea typeface="MS PGothic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GB" altLang="x-none" sz="2800" b="1" i="0" dirty="0">
                  <a:solidFill>
                    <a:schemeClr val="bg1"/>
                  </a:solidFill>
                </a:rPr>
                <a:t>25%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7069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eaLnBrk="0" hangingPunct="0">
              <a:spcBef>
                <a:spcPct val="0"/>
              </a:spcBef>
              <a:buClrTx/>
              <a:buFontTx/>
              <a:buNone/>
            </a:pPr>
            <a:fld id="{20F4A453-6AA7-9044-BDA5-DAB6504F16D1}" type="slidenum">
              <a:rPr lang="en-GB" altLang="x-none" sz="1400" i="0">
                <a:solidFill>
                  <a:srgbClr val="000000"/>
                </a:solidFill>
                <a:latin typeface="Arial" charset="0"/>
              </a:rPr>
              <a:pPr eaLnBrk="0" hangingPunct="0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GB" altLang="x-none" sz="1400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8131" name="TextBox 4"/>
          <p:cNvSpPr txBox="1">
            <a:spLocks noChangeArrowheads="1"/>
          </p:cNvSpPr>
          <p:nvPr/>
        </p:nvSpPr>
        <p:spPr bwMode="auto">
          <a:xfrm>
            <a:off x="347661" y="2209800"/>
            <a:ext cx="8305801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  <a:buClrTx/>
            </a:pPr>
            <a:endParaRPr lang="en-GB" altLang="x-none" sz="1800" i="0" dirty="0"/>
          </a:p>
          <a:p>
            <a:pPr>
              <a:spcBef>
                <a:spcPct val="0"/>
              </a:spcBef>
              <a:spcAft>
                <a:spcPts val="600"/>
              </a:spcAft>
              <a:buClrTx/>
            </a:pPr>
            <a:r>
              <a:rPr lang="es-ES" altLang="x-none" sz="2000" i="0" dirty="0"/>
              <a:t>Jobs &amp; </a:t>
            </a:r>
            <a:r>
              <a:rPr lang="es-ES" altLang="x-none" sz="2000" i="0" dirty="0" err="1"/>
              <a:t>Growth</a:t>
            </a:r>
            <a:r>
              <a:rPr lang="es-ES" altLang="x-none" sz="2000" i="0" dirty="0"/>
              <a:t> Compacts</a:t>
            </a:r>
          </a:p>
          <a:p>
            <a:pPr>
              <a:spcBef>
                <a:spcPct val="0"/>
              </a:spcBef>
              <a:spcAft>
                <a:spcPts val="600"/>
              </a:spcAft>
              <a:buClrTx/>
            </a:pPr>
            <a:r>
              <a:rPr lang="es-ES" altLang="x-none" sz="2000" i="0" dirty="0"/>
              <a:t>SDG Dialogue </a:t>
            </a:r>
            <a:r>
              <a:rPr lang="es-ES" altLang="x-none" sz="2000" i="0" dirty="0" err="1"/>
              <a:t>Profiles</a:t>
            </a:r>
            <a:endParaRPr lang="es-ES" altLang="x-none" sz="2000" i="0" dirty="0"/>
          </a:p>
          <a:p>
            <a:pPr>
              <a:spcBef>
                <a:spcPct val="0"/>
              </a:spcBef>
              <a:spcAft>
                <a:spcPts val="600"/>
              </a:spcAft>
              <a:buClrTx/>
            </a:pPr>
            <a:r>
              <a:rPr lang="es-ES" altLang="x-none" sz="2000" i="0" dirty="0"/>
              <a:t>Country </a:t>
            </a:r>
            <a:r>
              <a:rPr lang="es-ES" altLang="x-none" sz="2000" i="0" dirty="0" err="1"/>
              <a:t>Assessments</a:t>
            </a:r>
            <a:endParaRPr lang="es-ES" altLang="x-none" sz="2000" i="0" dirty="0"/>
          </a:p>
          <a:p>
            <a:pPr>
              <a:spcBef>
                <a:spcPct val="0"/>
              </a:spcBef>
              <a:spcAft>
                <a:spcPts val="600"/>
              </a:spcAft>
              <a:buClrTx/>
            </a:pPr>
            <a:r>
              <a:rPr lang="es-ES" altLang="x-none" sz="2000" i="0" dirty="0"/>
              <a:t>Country </a:t>
            </a:r>
            <a:r>
              <a:rPr lang="es-ES" altLang="x-none" sz="2000" i="0" dirty="0" err="1"/>
              <a:t>Environmental</a:t>
            </a:r>
            <a:r>
              <a:rPr lang="es-ES" altLang="x-none" sz="2000" i="0" dirty="0"/>
              <a:t> </a:t>
            </a:r>
            <a:r>
              <a:rPr lang="es-ES" altLang="x-none" sz="2000" i="0" dirty="0" err="1"/>
              <a:t>Profiles</a:t>
            </a:r>
            <a:endParaRPr lang="es-ES" altLang="x-none" sz="2000" i="0" dirty="0"/>
          </a:p>
          <a:p>
            <a:pPr>
              <a:spcBef>
                <a:spcPct val="0"/>
              </a:spcBef>
              <a:spcAft>
                <a:spcPts val="600"/>
              </a:spcAft>
              <a:buClrTx/>
            </a:pPr>
            <a:r>
              <a:rPr lang="es-ES" altLang="x-none" sz="2000" i="0" dirty="0"/>
              <a:t>NDC / </a:t>
            </a:r>
            <a:r>
              <a:rPr lang="es-ES" altLang="x-none" sz="2000" i="0" dirty="0" err="1"/>
              <a:t>Environmental</a:t>
            </a:r>
            <a:r>
              <a:rPr lang="es-ES" altLang="x-none" sz="2000" i="0" dirty="0"/>
              <a:t> </a:t>
            </a:r>
            <a:r>
              <a:rPr lang="es-ES" altLang="x-none" sz="2000" i="0" dirty="0" err="1"/>
              <a:t>analyses</a:t>
            </a:r>
            <a:endParaRPr lang="is-IS" altLang="x-none" sz="1800" i="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6509AE5-C13E-4A48-885D-6266DEB20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1279525"/>
            <a:ext cx="8223250" cy="930275"/>
          </a:xfrm>
        </p:spPr>
        <p:txBody>
          <a:bodyPr/>
          <a:lstStyle/>
          <a:p>
            <a:pPr algn="ctr"/>
            <a:r>
              <a:rPr lang="en-GB" altLang="x-none" dirty="0">
                <a:solidFill>
                  <a:srgbClr val="7030A0"/>
                </a:solidFill>
                <a:ea typeface="MS PGothic" charset="-128"/>
              </a:rPr>
              <a:t>Background analyses</a:t>
            </a:r>
          </a:p>
        </p:txBody>
      </p:sp>
    </p:spTree>
    <p:extLst>
      <p:ext uri="{BB962C8B-B14F-4D97-AF65-F5344CB8AC3E}">
        <p14:creationId xmlns:p14="http://schemas.microsoft.com/office/powerpoint/2010/main" val="1296145018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ctr">
          <a:defRPr kern="0" dirty="0" smtClean="0">
            <a:solidFill>
              <a:srgbClr val="7030A0"/>
            </a:solidFill>
            <a:ea typeface="MS PGothic" charset="-128"/>
          </a:defRPr>
        </a:defPPr>
      </a:lstStyle>
    </a:tx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</Template>
  <TotalTime>6585</TotalTime>
  <Words>187</Words>
  <Application>Microsoft Macintosh PowerPoint</Application>
  <PresentationFormat>Presentación en pantalla (4:3)</PresentationFormat>
  <Paragraphs>55</Paragraphs>
  <Slides>6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5" baseType="lpstr">
      <vt:lpstr>ＭＳ Ｐゴシック</vt:lpstr>
      <vt:lpstr>ＭＳ Ｐゴシック</vt:lpstr>
      <vt:lpstr>Arial</vt:lpstr>
      <vt:lpstr>Calibri</vt:lpstr>
      <vt:lpstr>Century Gothic</vt:lpstr>
      <vt:lpstr>Helvetica Light</vt:lpstr>
      <vt:lpstr>Times</vt:lpstr>
      <vt:lpstr>Verdana</vt:lpstr>
      <vt:lpstr>Slide_Master</vt:lpstr>
      <vt:lpstr>Towards Sustainable Development –  Greening EU Development Cooperation</vt:lpstr>
      <vt:lpstr>Presentación de PowerPoint</vt:lpstr>
      <vt:lpstr>Two approaches to contribute to environmental sustainability + climate action</vt:lpstr>
      <vt:lpstr>Under ”geographisation"…</vt:lpstr>
      <vt:lpstr>Financial commitments</vt:lpstr>
      <vt:lpstr>Background analyses</vt:lpstr>
    </vt:vector>
  </TitlesOfParts>
  <Company>European Commission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Buhl-Nielsen</dc:creator>
  <cp:lastModifiedBy>Usuario de Microsoft Office</cp:lastModifiedBy>
  <cp:revision>348</cp:revision>
  <dcterms:created xsi:type="dcterms:W3CDTF">2013-05-15T10:37:27Z</dcterms:created>
  <dcterms:modified xsi:type="dcterms:W3CDTF">2019-03-15T11:24:26Z</dcterms:modified>
</cp:coreProperties>
</file>