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7" r:id="rId2"/>
  </p:sldMasterIdLst>
  <p:notesMasterIdLst>
    <p:notesMasterId r:id="rId8"/>
  </p:notesMasterIdLst>
  <p:sldIdLst>
    <p:sldId id="371" r:id="rId3"/>
    <p:sldId id="331" r:id="rId4"/>
    <p:sldId id="300" r:id="rId5"/>
    <p:sldId id="301" r:id="rId6"/>
    <p:sldId id="292" r:id="rId7"/>
  </p:sldIdLst>
  <p:sldSz cx="12192000" cy="6858000"/>
  <p:notesSz cx="6807200" cy="99393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2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31">
          <p15:clr>
            <a:srgbClr val="A4A3A4"/>
          </p15:clr>
        </p15:guide>
        <p15:guide id="4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FFDA3F"/>
    <a:srgbClr val="CCFF33"/>
    <a:srgbClr val="0000FF"/>
    <a:srgbClr val="000099"/>
    <a:srgbClr val="DDFC20"/>
    <a:srgbClr val="8EC26A"/>
    <a:srgbClr val="DAD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729" autoAdjust="0"/>
    <p:restoredTop sz="79760" autoAdjust="0"/>
  </p:normalViewPr>
  <p:slideViewPr>
    <p:cSldViewPr snapToGrid="0" showGuides="1">
      <p:cViewPr varScale="1">
        <p:scale>
          <a:sx n="55" d="100"/>
          <a:sy n="55" d="100"/>
        </p:scale>
        <p:origin x="200" y="1224"/>
      </p:cViewPr>
      <p:guideLst>
        <p:guide orient="horz" pos="4042"/>
        <p:guide pos="2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852"/>
    </p:cViewPr>
  </p:sorterViewPr>
  <p:notesViewPr>
    <p:cSldViewPr snapToGrid="0" showGuides="1">
      <p:cViewPr varScale="1">
        <p:scale>
          <a:sx n="63" d="100"/>
          <a:sy n="63" d="100"/>
        </p:scale>
        <p:origin x="1764" y="66"/>
      </p:cViewPr>
      <p:guideLst>
        <p:guide orient="horz" pos="2880"/>
        <p:guide pos="2160"/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B9662-D0EA-4E28-AF8D-2FC154E8AEF2}" type="datetimeFigureOut">
              <a:rPr lang="fr-BE" smtClean="0"/>
              <a:t>15/03/19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1FE5D4-4C9C-49AB-8FD2-860FB569E349}" type="slidenum">
              <a:rPr lang="fr-BE" smtClean="0"/>
              <a:t>‹Nº›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70889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E5D4-4C9C-49AB-8FD2-860FB569E349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5375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E5D4-4C9C-49AB-8FD2-860FB569E349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7952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Core team of 5 experts providing a three full-time equivalent input</a:t>
            </a:r>
            <a:r>
              <a:rPr lang="en-US" baseline="0" dirty="0"/>
              <a:t> into the Facility</a:t>
            </a:r>
          </a:p>
          <a:p>
            <a:r>
              <a:rPr lang="en-US" baseline="0" dirty="0"/>
              <a:t>Pool of non-key experts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E5D4-4C9C-49AB-8FD2-860FB569E349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869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E5D4-4C9C-49AB-8FD2-860FB569E349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77952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FE5D4-4C9C-49AB-8FD2-860FB569E349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0035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AC0-69CE-486F-AE4E-C1E8408263CC}" type="datetime1">
              <a:rPr lang="fr-FR" smtClean="0"/>
              <a:t>15/03/2019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6205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C6-1B24-4743-9591-B97C835E6670}" type="datetime1">
              <a:rPr lang="fr-FR" smtClean="0"/>
              <a:t>15/03/2019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8580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D25E-6629-477E-927B-5ADC03C70D4F}" type="datetime1">
              <a:rPr lang="fr-FR" smtClean="0"/>
              <a:t>15/03/2019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6114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CDAC0-69CE-486F-AE4E-C1E8408263C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32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2B9-ECBB-43E5-81C5-3DC29B6C259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0448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2709-3004-4E30-B41A-73BBA818BDA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34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EA61-9C6C-49F5-B9C7-DFAB6D5951F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3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1FC5-DF5F-4E20-BCEE-8D30C3331B0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42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0D32-9352-4847-8C99-6401F5D9D8F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81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533E-22F6-4FEF-8FF5-86C03F3200E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85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107-2761-42F0-B094-999C2B075CD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766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522B9-ECBB-43E5-81C5-3DC29B6C259B}" type="datetime1">
              <a:rPr lang="fr-FR" smtClean="0"/>
              <a:t>15/03/2019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67492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8E2D-9FC7-4E69-9D81-B522E96584A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813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F7EC6-1B24-4743-9591-B97C835E667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247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D25E-6629-477E-927B-5ADC03C70D4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09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52709-3004-4E30-B41A-73BBA818BDA7}" type="datetime1">
              <a:rPr lang="fr-FR" smtClean="0"/>
              <a:t>15/03/2019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2866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AEA61-9C6C-49F5-B9C7-DFAB6D5951FF}" type="datetime1">
              <a:rPr lang="fr-FR" smtClean="0"/>
              <a:t>15/03/2019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0829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F1FC5-DF5F-4E20-BCEE-8D30C3331B06}" type="datetime1">
              <a:rPr lang="fr-FR" smtClean="0"/>
              <a:t>15/03/2019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1123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60D32-9352-4847-8C99-6401F5D9D8F5}" type="datetime1">
              <a:rPr lang="fr-FR" smtClean="0"/>
              <a:t>15/03/2019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5781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533E-22F6-4FEF-8FF5-86C03F3200EF}" type="datetime1">
              <a:rPr lang="fr-FR" smtClean="0"/>
              <a:t>15/03/2019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082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E3107-2761-42F0-B094-999C2B075CD5}" type="datetime1">
              <a:rPr lang="fr-FR" smtClean="0"/>
              <a:t>15/03/2019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95246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08E2D-9FC7-4E69-9D81-B522E96584A5}" type="datetime1">
              <a:rPr lang="fr-FR" smtClean="0"/>
              <a:t>15/03/2019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47669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DB8E-9975-49BD-B590-B6F5B00679A2}" type="datetime1">
              <a:rPr lang="fr-FR" smtClean="0"/>
              <a:t>15/03/2019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B0103-E2B5-4CCB-85D9-E62E88AD470E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00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9DB8E-9975-49BD-B590-B6F5B00679A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15/03/2019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B0103-E2B5-4CCB-85D9-E62E88AD470E}" type="slidenum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4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hyperlink" Target="mailto:EuropeAid-C2-MAINSTREAMING@ec.europa.eu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hyperlink" Target="http://capacity4dev.ec.europa.eu/public-environment-climate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9364917-D18D-4DCF-B7A3-D8BEFBEF3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1287930"/>
            <a:ext cx="12192000" cy="557939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B0103-E2B5-4CCB-85D9-E62E88AD470E}" type="slidenum">
              <a:rPr lang="x-none" smtClean="0"/>
              <a:t>1</a:t>
            </a:fld>
            <a:endParaRPr lang="x-non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542" y="223285"/>
            <a:ext cx="2103652" cy="146064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B0770B2B-4FDA-4285-B3EE-8268F7AB6667}"/>
              </a:ext>
            </a:extLst>
          </p:cNvPr>
          <p:cNvSpPr/>
          <p:nvPr/>
        </p:nvSpPr>
        <p:spPr>
          <a:xfrm>
            <a:off x="1025149" y="1930104"/>
            <a:ext cx="101204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EC Square Sans"/>
                <a:ea typeface="Verdana" panose="020B0604030504040204" pitchFamily="34" charset="0"/>
                <a:cs typeface="Verdana" panose="020B0604030504040204" pitchFamily="34" charset="0"/>
              </a:rPr>
              <a:t>Support from HQ</a:t>
            </a:r>
            <a:endParaRPr lang="en-US" sz="4400" dirty="0">
              <a:solidFill>
                <a:srgbClr val="FFC000"/>
              </a:solidFill>
              <a:latin typeface="EC Square Sans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40581" y="6543028"/>
            <a:ext cx="915471" cy="324293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9196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4963" y="6447427"/>
            <a:ext cx="2566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© GCCA/Catherine Paul</a:t>
            </a:r>
            <a:endParaRPr lang="fr-BE" sz="1000" dirty="0">
              <a:solidFill>
                <a:schemeClr val="bg1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937261" y="2352547"/>
            <a:ext cx="6960870" cy="4013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  <a:defRPr/>
            </a:pPr>
            <a:endParaRPr lang="en-GB" sz="800" dirty="0"/>
          </a:p>
          <a:p>
            <a:pPr marL="254250" lvl="1" indent="0">
              <a:buNone/>
              <a:defRPr/>
            </a:pP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861110" y="1129365"/>
            <a:ext cx="8818645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GB" sz="3200" dirty="0"/>
          </a:p>
          <a:p>
            <a:pPr marL="342900" indent="-342900" algn="r">
              <a:buFont typeface="Wingdings" panose="05000000000000000000" pitchFamily="2" charset="2"/>
              <a:buChar char="ü"/>
              <a:defRPr/>
            </a:pPr>
            <a:r>
              <a:rPr lang="en-GB" sz="2800" b="1" dirty="0">
                <a:solidFill>
                  <a:schemeClr val="tx2"/>
                </a:solidFill>
                <a:latin typeface="EC Square Sans Pro" panose="020B0506040000020004" pitchFamily="34" charset="0"/>
              </a:rPr>
              <a:t>Environment &amp; Climate Change integration </a:t>
            </a: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EC Square Sans Pro" panose="020B0506040000020004" pitchFamily="34" charset="0"/>
              </a:rPr>
              <a:t>Guidelines</a:t>
            </a:r>
          </a:p>
          <a:p>
            <a:pPr marL="342900" indent="-342900" algn="r">
              <a:buFont typeface="Wingdings" panose="05000000000000000000" pitchFamily="2" charset="2"/>
              <a:buChar char="ü"/>
              <a:defRPr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EC Square Sans Pro" panose="020B0506040000020004" pitchFamily="34" charset="0"/>
              </a:rPr>
              <a:t>Sector Notes</a:t>
            </a:r>
          </a:p>
          <a:p>
            <a:pPr marL="342900" indent="-342900" algn="r">
              <a:buFont typeface="Wingdings" panose="05000000000000000000" pitchFamily="2" charset="2"/>
              <a:buChar char="ü"/>
              <a:defRPr/>
            </a:pPr>
            <a:r>
              <a:rPr lang="en-GB" sz="2800" b="1" dirty="0">
                <a:solidFill>
                  <a:schemeClr val="accent5"/>
                </a:solidFill>
                <a:latin typeface="EC Square Sans Pro" panose="020B0506040000020004" pitchFamily="34" charset="0"/>
              </a:rPr>
              <a:t>Other publications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GB" sz="2000" i="1" dirty="0">
              <a:solidFill>
                <a:schemeClr val="tx2"/>
              </a:solidFill>
              <a:latin typeface="EC Square Sans Pro" panose="020B05060400000200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tx2"/>
              </a:solidFill>
              <a:latin typeface="EC Square Sans Pro" panose="020B05060400000200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tx2"/>
              </a:solidFill>
              <a:latin typeface="EC Square Sans Pro" panose="020B0506040000020004" pitchFamily="34" charset="0"/>
            </a:endParaRP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400" dirty="0">
              <a:solidFill>
                <a:schemeClr val="tx2"/>
              </a:solidFill>
              <a:latin typeface="EC Square Sans Pro" panose="020B0506040000020004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GB" sz="2400" b="1" dirty="0">
              <a:solidFill>
                <a:schemeClr val="tx2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14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424"/>
            <a:ext cx="12192000" cy="8537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5" r="807" b="33743"/>
          <a:stretch/>
        </p:blipFill>
        <p:spPr>
          <a:xfrm>
            <a:off x="0" y="0"/>
            <a:ext cx="12192000" cy="131089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963" y="192362"/>
            <a:ext cx="11423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Helvetica" pitchFamily="34" charset="0"/>
                <a:cs typeface="Estrangelo Edessa" panose="03080600000000000000" pitchFamily="66" charset="0"/>
              </a:rPr>
              <a:t>Resources</a:t>
            </a:r>
            <a:endParaRPr lang="en-GB" sz="6000" b="1" dirty="0">
              <a:solidFill>
                <a:schemeClr val="bg1"/>
              </a:solidFill>
              <a:latin typeface="Helvetica" pitchFamily="34" charset="0"/>
              <a:cs typeface="Estrangelo Edessa" panose="03080600000000000000" pitchFamily="66" charset="0"/>
            </a:endParaRPr>
          </a:p>
        </p:txBody>
      </p:sp>
      <p:pic>
        <p:nvPicPr>
          <p:cNvPr id="8" name="Picture 2" descr="http://www.gastvrijheidinbedrijf.nl/wp-content/uploads/2015/04/toolbo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32" y="1539067"/>
            <a:ext cx="2180205" cy="1626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4" y="2230368"/>
            <a:ext cx="3219813" cy="455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361" y="3522328"/>
            <a:ext cx="2264254" cy="3212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788" y="3522328"/>
            <a:ext cx="2313129" cy="328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49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8869"/>
            <a:ext cx="12192000" cy="104913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498383" y="3178202"/>
            <a:ext cx="0" cy="1712775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2501079" y="2144813"/>
            <a:ext cx="312564" cy="3125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Rectangle 1"/>
          <p:cNvSpPr/>
          <p:nvPr/>
        </p:nvSpPr>
        <p:spPr>
          <a:xfrm>
            <a:off x="9278946" y="3668282"/>
            <a:ext cx="262524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00"/>
              </a:spcBef>
            </a:pPr>
            <a:r>
              <a:rPr lang="fr-FR" altLang="en-US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Technical</a:t>
            </a:r>
            <a:r>
              <a:rPr lang="fr-F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 (Communication) Expert </a:t>
            </a:r>
            <a:br>
              <a:rPr lang="fr-F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</a:br>
            <a:r>
              <a:rPr lang="fr-F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Mrs. Patricia Rodriguez </a:t>
            </a:r>
            <a:endParaRPr lang="x-none" sz="3200" dirty="0">
              <a:solidFill>
                <a:schemeClr val="tx1">
                  <a:lumMod val="75000"/>
                  <a:lumOff val="25000"/>
                </a:schemeClr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5088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5" t="19809" r="10051" b="53930"/>
          <a:stretch/>
        </p:blipFill>
        <p:spPr>
          <a:xfrm>
            <a:off x="0" y="1"/>
            <a:ext cx="12247011" cy="276446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393936" y="2879087"/>
            <a:ext cx="214286" cy="21428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Oval 15"/>
          <p:cNvSpPr/>
          <p:nvPr/>
        </p:nvSpPr>
        <p:spPr>
          <a:xfrm>
            <a:off x="4523994" y="2864190"/>
            <a:ext cx="214286" cy="21428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Oval 16"/>
          <p:cNvSpPr/>
          <p:nvPr/>
        </p:nvSpPr>
        <p:spPr>
          <a:xfrm>
            <a:off x="6249193" y="2864190"/>
            <a:ext cx="214286" cy="21428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Oval 17"/>
          <p:cNvSpPr/>
          <p:nvPr/>
        </p:nvSpPr>
        <p:spPr>
          <a:xfrm>
            <a:off x="7861472" y="2849979"/>
            <a:ext cx="214286" cy="21428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-3597617" y="432947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Technical Expert </a:t>
            </a:r>
            <a:b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Mrs. Raffaella Sardi</a:t>
            </a:r>
            <a:endParaRPr lang="x-non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637926" y="3178201"/>
            <a:ext cx="0" cy="1309578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-1464863" y="40112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Team Leader </a:t>
            </a:r>
            <a:b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Mr. Egger Topper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6351376" y="3178200"/>
            <a:ext cx="0" cy="1514116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88975" y="482299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ts val="400"/>
              </a:spcBef>
            </a:pPr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</a:rPr>
              <a:t>Technical Expert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</a:rPr>
              <a:t> </a:t>
            </a:r>
            <a:b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</a:rPr>
            </a:b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</a:rPr>
              <a:t>Mr. Geraldo Carreiro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7968615" y="3145841"/>
            <a:ext cx="0" cy="1445771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7861472" y="467318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400"/>
              </a:spcBef>
            </a:pPr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Deputy Team leader, </a:t>
            </a:r>
            <a:b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</a:br>
            <a:r>
              <a:rPr lang="en-GB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Technical Expert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 </a:t>
            </a:r>
            <a:b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</a:b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Mr. Juan </a:t>
            </a:r>
            <a:r>
              <a:rPr lang="en-GB" alt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Palerm</a:t>
            </a:r>
            <a:r>
              <a:rPr lang="en-GB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EC Square Sans Pro Light" panose="020B0506000000020004" pitchFamily="34" charset="0"/>
                <a:ea typeface="ＭＳ Ｐゴシック" panose="020B0600070205080204" pitchFamily="34" charset="-128"/>
              </a:rPr>
              <a:t> 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9395354" y="3155147"/>
            <a:ext cx="0" cy="476317"/>
          </a:xfrm>
          <a:prstGeom prst="line">
            <a:avLst/>
          </a:prstGeom>
          <a:ln w="19050">
            <a:solidFill>
              <a:srgbClr val="92D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9288211" y="2842924"/>
            <a:ext cx="214286" cy="21428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Rectangle 34"/>
          <p:cNvSpPr/>
          <p:nvPr/>
        </p:nvSpPr>
        <p:spPr>
          <a:xfrm>
            <a:off x="1816644" y="1946468"/>
            <a:ext cx="90555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60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Mainstreaming </a:t>
            </a:r>
            <a:r>
              <a:rPr lang="fr-BE" sz="6000" b="1" dirty="0" err="1">
                <a:solidFill>
                  <a:schemeClr val="bg1"/>
                </a:solidFill>
                <a:latin typeface="EC Square Sans Pro" panose="020B0506040000020004" pitchFamily="34" charset="0"/>
              </a:rPr>
              <a:t>facility</a:t>
            </a:r>
            <a:endParaRPr lang="x-none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60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34963" y="6447427"/>
            <a:ext cx="25667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© GCCA/Catherine Paul</a:t>
            </a:r>
            <a:endParaRPr lang="fr-BE" sz="10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37022" y="2686046"/>
            <a:ext cx="103452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>
                <a:solidFill>
                  <a:srgbClr val="2B8329"/>
                </a:solidFill>
                <a:latin typeface="EC Square Sans Pro Medium" panose="020B0500000000020004" pitchFamily="34" charset="0"/>
              </a:rPr>
              <a:t>DEVCO C2</a:t>
            </a:r>
          </a:p>
          <a:p>
            <a:r>
              <a:rPr lang="en-US" sz="3000" dirty="0">
                <a:solidFill>
                  <a:srgbClr val="2B8329"/>
                </a:solidFill>
                <a:latin typeface="EC Square Sans Pro Medium" panose="020B0500000000020004" pitchFamily="34" charset="0"/>
              </a:rPr>
              <a:t>DEVCO C6</a:t>
            </a:r>
          </a:p>
          <a:p>
            <a:endParaRPr lang="en-US" sz="2400" dirty="0">
              <a:solidFill>
                <a:srgbClr val="2B8329"/>
              </a:solidFill>
              <a:latin typeface="EC Square Sans Pro Medium" panose="020B0500000000020004" pitchFamily="34" charset="0"/>
            </a:endParaRPr>
          </a:p>
          <a:p>
            <a:r>
              <a:rPr lang="en-US" sz="2400" dirty="0">
                <a:solidFill>
                  <a:srgbClr val="2B8329"/>
                </a:solidFill>
                <a:latin typeface="EC Square Sans Pro Medium" panose="020B0500000000020004" pitchFamily="34" charset="0"/>
              </a:rPr>
              <a:t>Mailbox: </a:t>
            </a:r>
            <a:r>
              <a:rPr lang="en-US" sz="2400" dirty="0">
                <a:solidFill>
                  <a:srgbClr val="2B8329"/>
                </a:solidFill>
                <a:latin typeface="EC Square Sans Pro Medium" panose="020B0500000000020004" pitchFamily="34" charset="0"/>
                <a:hlinkClick r:id="rId3"/>
              </a:rPr>
              <a:t>EuropeAid-C2-MAINSTREAMING@ec.europa.eu</a:t>
            </a:r>
            <a:r>
              <a:rPr lang="en-US" sz="2400" dirty="0">
                <a:solidFill>
                  <a:srgbClr val="2B8329"/>
                </a:solidFill>
                <a:latin typeface="EC Square Sans Pro Medium" panose="020B0500000000020004" pitchFamily="34" charset="0"/>
              </a:rPr>
              <a:t>  </a:t>
            </a:r>
          </a:p>
          <a:p>
            <a:endParaRPr lang="en-US" sz="2400" dirty="0">
              <a:solidFill>
                <a:srgbClr val="2B8329"/>
              </a:solidFill>
              <a:latin typeface="EC Square Sans Pro Medium" panose="020B0500000000020004" pitchFamily="34" charset="0"/>
            </a:endParaRPr>
          </a:p>
          <a:p>
            <a:r>
              <a:rPr lang="en-US" sz="2400" dirty="0">
                <a:solidFill>
                  <a:srgbClr val="2B8329"/>
                </a:solidFill>
                <a:latin typeface="EC Square Sans Pro Medium" panose="020B0500000000020004" pitchFamily="34" charset="0"/>
              </a:rPr>
              <a:t>JOIN Capacity4Dev: </a:t>
            </a:r>
          </a:p>
          <a:p>
            <a:r>
              <a:rPr lang="en-US" sz="2400" dirty="0">
                <a:solidFill>
                  <a:srgbClr val="2B8329"/>
                </a:solidFill>
                <a:latin typeface="EC Square Sans Pro Medium" panose="020B0500000000020004" pitchFamily="34" charset="0"/>
                <a:hlinkClick r:id="rId4"/>
              </a:rPr>
              <a:t>http://capacity4dev.ec.europa.eu/public-environment-climate/</a:t>
            </a:r>
            <a:r>
              <a:rPr lang="en-US" sz="2400" dirty="0">
                <a:solidFill>
                  <a:srgbClr val="2B8329"/>
                </a:solidFill>
                <a:latin typeface="EC Square Sans Pro Medium" panose="020B0500000000020004" pitchFamily="34" charset="0"/>
              </a:rPr>
              <a:t>  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815994" y="1812695"/>
            <a:ext cx="8229600" cy="6076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rgbClr val="2B8329"/>
                </a:solidFill>
                <a:latin typeface="EC Square Sans Pro Light" panose="020B0506000000020004" pitchFamily="34" charset="0"/>
                <a:ea typeface="+mn-ea"/>
                <a:cs typeface="+mn-cs"/>
              </a:rPr>
              <a:t>Support available from:</a:t>
            </a:r>
            <a:endParaRPr lang="en-GB" altLang="en-US" sz="3400" b="1" dirty="0">
              <a:solidFill>
                <a:srgbClr val="2B8329"/>
              </a:solidFill>
              <a:latin typeface="EC Square Sans Pro Light" panose="020B0506000000020004" pitchFamily="34" charset="0"/>
              <a:ea typeface="+mn-ea"/>
              <a:cs typeface="+mn-cs"/>
            </a:endParaRPr>
          </a:p>
        </p:txBody>
      </p:sp>
      <p:pic>
        <p:nvPicPr>
          <p:cNvPr id="14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424"/>
            <a:ext cx="12192000" cy="85377"/>
          </a:xfrm>
          <a:prstGeom prst="rect">
            <a:avLst/>
          </a:prstGeom>
        </p:spPr>
      </p:pic>
      <p:pic>
        <p:nvPicPr>
          <p:cNvPr id="15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5" r="807" b="33743"/>
          <a:stretch/>
        </p:blipFill>
        <p:spPr>
          <a:xfrm>
            <a:off x="0" y="0"/>
            <a:ext cx="12192000" cy="1310895"/>
          </a:xfrm>
          <a:prstGeom prst="rect">
            <a:avLst/>
          </a:prstGeom>
        </p:spPr>
      </p:pic>
      <p:pic>
        <p:nvPicPr>
          <p:cNvPr id="16" name="Gráfico 19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25125" y="55704"/>
            <a:ext cx="3329423" cy="11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87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2501079" y="2144813"/>
            <a:ext cx="312564" cy="3125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" name="Rectangle 1"/>
          <p:cNvSpPr/>
          <p:nvPr/>
        </p:nvSpPr>
        <p:spPr>
          <a:xfrm>
            <a:off x="-602267" y="2550881"/>
            <a:ext cx="44239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sz="3200" b="1" dirty="0">
                <a:solidFill>
                  <a:srgbClr val="92D050"/>
                </a:solidFill>
                <a:latin typeface="EC Square Sans Pro" panose="020B0506040000020004" pitchFamily="34" charset="0"/>
              </a:rPr>
              <a:t>Use of </a:t>
            </a:r>
            <a:r>
              <a:rPr lang="fr-BE" sz="3200" b="1" dirty="0" err="1">
                <a:solidFill>
                  <a:srgbClr val="92D050"/>
                </a:solidFill>
                <a:latin typeface="EC Square Sans Pro" panose="020B0506040000020004" pitchFamily="34" charset="0"/>
              </a:rPr>
              <a:t>human</a:t>
            </a:r>
            <a:r>
              <a:rPr lang="fr-BE" sz="3200" b="1" dirty="0">
                <a:solidFill>
                  <a:srgbClr val="92D050"/>
                </a:solidFill>
                <a:latin typeface="EC Square Sans Pro" panose="020B0506040000020004" pitchFamily="34" charset="0"/>
              </a:rPr>
              <a:t> </a:t>
            </a:r>
            <a:r>
              <a:rPr lang="fr-BE" sz="3200" b="1" dirty="0" err="1">
                <a:solidFill>
                  <a:srgbClr val="92D050"/>
                </a:solidFill>
                <a:latin typeface="EC Square Sans Pro" panose="020B0506040000020004" pitchFamily="34" charset="0"/>
              </a:rPr>
              <a:t>resources</a:t>
            </a:r>
            <a:r>
              <a:rPr lang="fr-BE" sz="3200" b="1" dirty="0">
                <a:solidFill>
                  <a:srgbClr val="92D050"/>
                </a:solidFill>
                <a:latin typeface="EC Square Sans Pro" panose="020B0506040000020004" pitchFamily="34" charset="0"/>
              </a:rPr>
              <a:t> </a:t>
            </a:r>
            <a:endParaRPr lang="x-none" sz="3200" dirty="0">
              <a:solidFill>
                <a:schemeClr val="accent6">
                  <a:lumMod val="50000"/>
                </a:schemeClr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9383"/>
            <a:ext cx="12192000" cy="5303737"/>
          </a:xfrm>
          <a:prstGeom prst="rect">
            <a:avLst/>
          </a:prstGeom>
        </p:spPr>
      </p:pic>
      <p:pic>
        <p:nvPicPr>
          <p:cNvPr id="11" name="Picture 19" descr="http://www.arrow-net.eu/sites/default/files/imagecache/newsFullPage/EC%20fla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7" y="5864413"/>
            <a:ext cx="949917" cy="62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28000" y="4107974"/>
            <a:ext cx="406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540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Thank you</a:t>
            </a:r>
            <a:r>
              <a:rPr lang="fr-BE" sz="540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!</a:t>
            </a:r>
            <a:r>
              <a:rPr lang="x-none" sz="5400" dirty="0">
                <a:solidFill>
                  <a:schemeClr val="bg1"/>
                </a:solidFill>
                <a:latin typeface="EC Square Sans Pro Medium" panose="020B0500000000020004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0610"/>
            <a:ext cx="12192000" cy="5740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" y="-40355"/>
            <a:ext cx="8222104" cy="530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706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FF6600"/>
        </a:solidFill>
      </a:spPr>
      <a:bodyPr wrap="square" rtlCol="0" anchor="ctr">
        <a:spAutoFit/>
      </a:bodyPr>
      <a:lstStyle>
        <a:defPPr algn="ctr">
          <a:defRPr sz="2400" b="1" dirty="0" smtClean="0">
            <a:solidFill>
              <a:schemeClr val="bg1"/>
            </a:solidFill>
            <a:latin typeface="EC Square Sans Pro" panose="020B05060400000200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5088</TotalTime>
  <Words>104</Words>
  <Application>Microsoft Macintosh PowerPoint</Application>
  <PresentationFormat>Panorámica</PresentationFormat>
  <Paragraphs>35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Courier New</vt:lpstr>
      <vt:lpstr>EC Square Sans</vt:lpstr>
      <vt:lpstr>EC Square Sans Pro</vt:lpstr>
      <vt:lpstr>EC Square Sans Pro Light</vt:lpstr>
      <vt:lpstr>EC Square Sans Pro Medium</vt:lpstr>
      <vt:lpstr>Estrangelo Edessa</vt:lpstr>
      <vt:lpstr>Helvetica</vt:lpstr>
      <vt:lpstr>Verdana</vt:lpstr>
      <vt:lpstr>Wingdings</vt:lpstr>
      <vt:lpstr>Office Theme</vt:lpstr>
      <vt:lpstr>3_Office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Commpack</dc:creator>
  <cp:lastModifiedBy>Usuario de Microsoft Office</cp:lastModifiedBy>
  <cp:revision>343</cp:revision>
  <cp:lastPrinted>2017-02-06T23:26:30Z</cp:lastPrinted>
  <dcterms:created xsi:type="dcterms:W3CDTF">2016-05-12T07:01:36Z</dcterms:created>
  <dcterms:modified xsi:type="dcterms:W3CDTF">2019-03-15T11:02:47Z</dcterms:modified>
</cp:coreProperties>
</file>