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887" r:id="rId2"/>
    <p:sldId id="894" r:id="rId3"/>
    <p:sldId id="872" r:id="rId4"/>
    <p:sldId id="873" r:id="rId5"/>
    <p:sldId id="895" r:id="rId6"/>
    <p:sldId id="728" r:id="rId7"/>
    <p:sldId id="706" r:id="rId8"/>
    <p:sldId id="554" r:id="rId9"/>
    <p:sldId id="715" r:id="rId10"/>
    <p:sldId id="614" r:id="rId11"/>
    <p:sldId id="323" r:id="rId12"/>
    <p:sldId id="758" r:id="rId13"/>
    <p:sldId id="736" r:id="rId14"/>
    <p:sldId id="761" r:id="rId15"/>
    <p:sldId id="682" r:id="rId16"/>
    <p:sldId id="710" r:id="rId17"/>
    <p:sldId id="898" r:id="rId18"/>
    <p:sldId id="618" r:id="rId19"/>
    <p:sldId id="712" r:id="rId20"/>
    <p:sldId id="628" r:id="rId21"/>
    <p:sldId id="896" r:id="rId22"/>
    <p:sldId id="629" r:id="rId23"/>
    <p:sldId id="632" r:id="rId24"/>
    <p:sldId id="833" r:id="rId25"/>
    <p:sldId id="257" r:id="rId26"/>
    <p:sldId id="258" r:id="rId27"/>
    <p:sldId id="259" r:id="rId28"/>
    <p:sldId id="260" r:id="rId29"/>
    <p:sldId id="899" r:id="rId30"/>
    <p:sldId id="730" r:id="rId31"/>
    <p:sldId id="709" r:id="rId32"/>
    <p:sldId id="674" r:id="rId33"/>
    <p:sldId id="675" r:id="rId34"/>
    <p:sldId id="897" r:id="rId35"/>
    <p:sldId id="874" r:id="rId36"/>
  </p:sldIdLst>
  <p:sldSz cx="9144000" cy="6858000" type="screen4x3"/>
  <p:notesSz cx="9926638" cy="6797675"/>
  <p:defaultTextStyle>
    <a:defPPr>
      <a:defRPr lang="en-GB"/>
    </a:defPPr>
    <a:lvl1pPr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1pPr>
    <a:lvl2pPr marL="4572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2pPr>
    <a:lvl3pPr marL="9144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3pPr>
    <a:lvl4pPr marL="13716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4pPr>
    <a:lvl5pPr marL="1828800" algn="l" rtl="0" eaLnBrk="0" fontAlgn="base" hangingPunct="0">
      <a:spcBef>
        <a:spcPct val="0"/>
      </a:spcBef>
      <a:spcAft>
        <a:spcPct val="0"/>
      </a:spcAft>
      <a:defRPr sz="1200" kern="1200">
        <a:solidFill>
          <a:srgbClr val="0F5494"/>
        </a:solidFill>
        <a:latin typeface="Verdana" pitchFamily="-107" charset="0"/>
        <a:ea typeface="ＭＳ Ｐゴシック" pitchFamily="-107" charset="-128"/>
        <a:cs typeface="ＭＳ Ｐゴシック" pitchFamily="-107" charset="-128"/>
      </a:defRPr>
    </a:lvl5pPr>
    <a:lvl6pPr marL="22860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6pPr>
    <a:lvl7pPr marL="27432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7pPr>
    <a:lvl8pPr marL="32004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8pPr>
    <a:lvl9pPr marL="3657600" algn="l" defTabSz="457200" rtl="0" eaLnBrk="1" latinLnBrk="0" hangingPunct="1">
      <a:defRPr sz="1200" kern="1200">
        <a:solidFill>
          <a:srgbClr val="0F5494"/>
        </a:solidFill>
        <a:latin typeface="Verdana" pitchFamily="-107" charset="0"/>
        <a:ea typeface="ＭＳ Ｐゴシック" pitchFamily="-107" charset="-128"/>
        <a:cs typeface="ＭＳ Ｐゴシック" pitchFamily="-10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00">
          <p15:clr>
            <a:srgbClr val="A4A3A4"/>
          </p15:clr>
        </p15:guide>
        <p15:guide id="4" pos="26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Maria" initials="" lastIdx="44" clrIdx="0"/>
  <p:cmAuthor id="1" name="Joan" initials="" lastIdx="38" clrIdx="1"/>
  <p:cmAuthor id="2" name="Manuel Nogareda Bertoa" initials="MNB" lastIdx="16" clrIdx="2"/>
  <p:cmAuthor id="3" name="jerome dendura" initials=""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DC1"/>
    <a:srgbClr val="F2DE90"/>
    <a:srgbClr val="FFFFFF"/>
    <a:srgbClr val="D9FFBD"/>
    <a:srgbClr val="FFC612"/>
    <a:srgbClr val="F7F3DF"/>
    <a:srgbClr val="9BBB59"/>
    <a:srgbClr val="9DDD8C"/>
    <a:srgbClr val="F2DEB9"/>
    <a:srgbClr val="FE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5" autoAdjust="0"/>
    <p:restoredTop sz="88256" autoAdjust="0"/>
  </p:normalViewPr>
  <p:slideViewPr>
    <p:cSldViewPr showGuides="1">
      <p:cViewPr varScale="1">
        <p:scale>
          <a:sx n="103" d="100"/>
          <a:sy n="103" d="100"/>
        </p:scale>
        <p:origin x="3000" y="102"/>
      </p:cViewPr>
      <p:guideLst>
        <p:guide orient="horz" pos="2160"/>
        <p:guide pos="2880"/>
        <p:guide orient="horz" pos="2400"/>
        <p:guide pos="2688"/>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101" d="100"/>
          <a:sy n="101" d="100"/>
        </p:scale>
        <p:origin x="5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41C2F-5B16-463D-B6C5-DE13BA417055}" type="doc">
      <dgm:prSet loTypeId="urn:microsoft.com/office/officeart/2005/8/layout/cycle5" loCatId="cycle" qsTypeId="urn:microsoft.com/office/officeart/2005/8/quickstyle/simple3" qsCatId="simple" csTypeId="urn:microsoft.com/office/officeart/2005/8/colors/accent6_2" csCatId="accent6" phldr="1"/>
      <dgm:spPr/>
      <dgm:t>
        <a:bodyPr/>
        <a:lstStyle/>
        <a:p>
          <a:endParaRPr lang="es-ES"/>
        </a:p>
      </dgm:t>
    </dgm:pt>
    <dgm:pt modelId="{0B74FF2D-B14F-4A7B-AD22-7BBBCE8E6184}">
      <dgm:prSet phldrT="[Texto]" custT="1"/>
      <dgm:spPr/>
      <dgm:t>
        <a:bodyPr/>
        <a:lstStyle/>
        <a:p>
          <a:r>
            <a:rPr lang="es-ES" sz="300" b="1" dirty="0"/>
            <a:t>PROGRAMMING</a:t>
          </a:r>
        </a:p>
      </dgm:t>
    </dgm:pt>
    <dgm:pt modelId="{54E83A8B-606D-4956-AA91-4B379E58A812}" type="parTrans" cxnId="{28B9E12B-23E5-46FB-99EE-29BE73708BE1}">
      <dgm:prSet/>
      <dgm:spPr/>
      <dgm:t>
        <a:bodyPr/>
        <a:lstStyle/>
        <a:p>
          <a:endParaRPr lang="es-ES" sz="1800"/>
        </a:p>
      </dgm:t>
    </dgm:pt>
    <dgm:pt modelId="{043647E7-A962-4AA5-A9BF-632B62365DA3}" type="sibTrans" cxnId="{28B9E12B-23E5-46FB-99EE-29BE73708BE1}">
      <dgm:prSet/>
      <dgm:spPr/>
      <dgm:t>
        <a:bodyPr/>
        <a:lstStyle/>
        <a:p>
          <a:endParaRPr lang="es-ES" sz="1800"/>
        </a:p>
      </dgm:t>
    </dgm:pt>
    <dgm:pt modelId="{1EA6EE11-6B2F-40F3-95A4-C97D846C9463}">
      <dgm:prSet phldrT="[Texto]" custT="1"/>
      <dgm:spPr/>
      <dgm:t>
        <a:bodyPr/>
        <a:lstStyle/>
        <a:p>
          <a:r>
            <a:rPr lang="es-ES" sz="300" b="1" dirty="0"/>
            <a:t>IDENTIFICATION</a:t>
          </a:r>
        </a:p>
      </dgm:t>
    </dgm:pt>
    <dgm:pt modelId="{2D5B1487-D0F7-4324-BD91-D1E0B28988ED}" type="parTrans" cxnId="{75905903-9F1E-4D6A-983A-B8B5E21AB041}">
      <dgm:prSet/>
      <dgm:spPr/>
      <dgm:t>
        <a:bodyPr/>
        <a:lstStyle/>
        <a:p>
          <a:endParaRPr lang="es-ES" sz="1800"/>
        </a:p>
      </dgm:t>
    </dgm:pt>
    <dgm:pt modelId="{87C7F588-28C7-4CD9-9A32-BE23453B6312}" type="sibTrans" cxnId="{75905903-9F1E-4D6A-983A-B8B5E21AB041}">
      <dgm:prSet/>
      <dgm:spPr/>
      <dgm:t>
        <a:bodyPr/>
        <a:lstStyle/>
        <a:p>
          <a:endParaRPr lang="es-ES" sz="1800"/>
        </a:p>
      </dgm:t>
    </dgm:pt>
    <dgm:pt modelId="{ABD2CD7F-ED9E-47E7-91AC-76B3DC50514D}">
      <dgm:prSet phldrT="[Texto]" custT="1"/>
      <dgm:spPr/>
      <dgm:t>
        <a:bodyPr/>
        <a:lstStyle/>
        <a:p>
          <a:r>
            <a:rPr lang="es-ES" sz="300" b="1" dirty="0"/>
            <a:t>FORMULATION</a:t>
          </a:r>
        </a:p>
      </dgm:t>
    </dgm:pt>
    <dgm:pt modelId="{C56B41A6-32BA-479F-A1D6-A2791B13909F}" type="parTrans" cxnId="{C7299B8C-5642-4C40-83D5-DD19E4B05FFF}">
      <dgm:prSet/>
      <dgm:spPr/>
      <dgm:t>
        <a:bodyPr/>
        <a:lstStyle/>
        <a:p>
          <a:endParaRPr lang="es-ES" sz="1800"/>
        </a:p>
      </dgm:t>
    </dgm:pt>
    <dgm:pt modelId="{96D402BB-24D1-42B4-9140-B7CAAAC75837}" type="sibTrans" cxnId="{C7299B8C-5642-4C40-83D5-DD19E4B05FFF}">
      <dgm:prSet/>
      <dgm:spPr/>
      <dgm:t>
        <a:bodyPr/>
        <a:lstStyle/>
        <a:p>
          <a:endParaRPr lang="es-ES" sz="1800"/>
        </a:p>
      </dgm:t>
    </dgm:pt>
    <dgm:pt modelId="{170DE3E8-4787-4739-9902-29CF9FB272A1}">
      <dgm:prSet phldrT="[Texto]" custT="1"/>
      <dgm:spPr/>
      <dgm:t>
        <a:bodyPr/>
        <a:lstStyle/>
        <a:p>
          <a:r>
            <a:rPr lang="es-ES" sz="300" b="1" dirty="0"/>
            <a:t>MONITORING</a:t>
          </a:r>
        </a:p>
      </dgm:t>
    </dgm:pt>
    <dgm:pt modelId="{DBEB0BF5-E293-4F31-81F8-83D01A427ABB}" type="parTrans" cxnId="{768AF0FB-FEC1-4727-9D5F-4CFB6FB6EB04}">
      <dgm:prSet/>
      <dgm:spPr/>
      <dgm:t>
        <a:bodyPr/>
        <a:lstStyle/>
        <a:p>
          <a:endParaRPr lang="es-ES" sz="1800"/>
        </a:p>
      </dgm:t>
    </dgm:pt>
    <dgm:pt modelId="{E78194FB-4DA8-4725-9367-3CDB86DEBFB7}" type="sibTrans" cxnId="{768AF0FB-FEC1-4727-9D5F-4CFB6FB6EB04}">
      <dgm:prSet/>
      <dgm:spPr/>
      <dgm:t>
        <a:bodyPr/>
        <a:lstStyle/>
        <a:p>
          <a:endParaRPr lang="es-ES" sz="1800"/>
        </a:p>
      </dgm:t>
    </dgm:pt>
    <dgm:pt modelId="{0F56D13B-5817-44EA-81ED-593C26078332}">
      <dgm:prSet phldrT="[Texto]" custT="1"/>
      <dgm:spPr/>
      <dgm:t>
        <a:bodyPr/>
        <a:lstStyle/>
        <a:p>
          <a:r>
            <a:rPr lang="es-ES" sz="400" b="1" dirty="0"/>
            <a:t>EVALUATION</a:t>
          </a:r>
        </a:p>
      </dgm:t>
    </dgm:pt>
    <dgm:pt modelId="{4F4407BE-CCCD-47C6-949F-285B22624F60}" type="parTrans" cxnId="{418B1128-D16B-4C98-99FF-D811E7B494E1}">
      <dgm:prSet/>
      <dgm:spPr/>
      <dgm:t>
        <a:bodyPr/>
        <a:lstStyle/>
        <a:p>
          <a:endParaRPr lang="es-ES" sz="1800"/>
        </a:p>
      </dgm:t>
    </dgm:pt>
    <dgm:pt modelId="{9A4A1879-BF01-476B-8C44-09ED81C32312}" type="sibTrans" cxnId="{418B1128-D16B-4C98-99FF-D811E7B494E1}">
      <dgm:prSet/>
      <dgm:spPr/>
      <dgm:t>
        <a:bodyPr/>
        <a:lstStyle/>
        <a:p>
          <a:endParaRPr lang="es-ES" sz="1800"/>
        </a:p>
      </dgm:t>
    </dgm:pt>
    <dgm:pt modelId="{94777EE5-EAE8-4282-BF46-48A51E0874EC}" type="pres">
      <dgm:prSet presAssocID="{81541C2F-5B16-463D-B6C5-DE13BA417055}" presName="cycle" presStyleCnt="0">
        <dgm:presLayoutVars>
          <dgm:dir/>
          <dgm:resizeHandles val="exact"/>
        </dgm:presLayoutVars>
      </dgm:prSet>
      <dgm:spPr/>
      <dgm:t>
        <a:bodyPr/>
        <a:lstStyle/>
        <a:p>
          <a:endParaRPr lang="fr-BE"/>
        </a:p>
      </dgm:t>
    </dgm:pt>
    <dgm:pt modelId="{A20C5BF5-F473-4ED5-A6B9-E33119256529}" type="pres">
      <dgm:prSet presAssocID="{0B74FF2D-B14F-4A7B-AD22-7BBBCE8E6184}" presName="node" presStyleLbl="node1" presStyleIdx="0" presStyleCnt="5">
        <dgm:presLayoutVars>
          <dgm:bulletEnabled val="1"/>
        </dgm:presLayoutVars>
      </dgm:prSet>
      <dgm:spPr/>
      <dgm:t>
        <a:bodyPr/>
        <a:lstStyle/>
        <a:p>
          <a:endParaRPr lang="fr-BE"/>
        </a:p>
      </dgm:t>
    </dgm:pt>
    <dgm:pt modelId="{A939DFDA-D01A-4858-B530-68420FF87235}" type="pres">
      <dgm:prSet presAssocID="{0B74FF2D-B14F-4A7B-AD22-7BBBCE8E6184}" presName="spNode" presStyleCnt="0"/>
      <dgm:spPr/>
    </dgm:pt>
    <dgm:pt modelId="{B81F03A1-AD42-4588-9752-09CB0A0A46EE}" type="pres">
      <dgm:prSet presAssocID="{043647E7-A962-4AA5-A9BF-632B62365DA3}" presName="sibTrans" presStyleLbl="sibTrans1D1" presStyleIdx="0" presStyleCnt="5"/>
      <dgm:spPr/>
      <dgm:t>
        <a:bodyPr/>
        <a:lstStyle/>
        <a:p>
          <a:endParaRPr lang="fr-BE"/>
        </a:p>
      </dgm:t>
    </dgm:pt>
    <dgm:pt modelId="{1121FBEB-4DEE-4D64-9312-28792C886845}" type="pres">
      <dgm:prSet presAssocID="{1EA6EE11-6B2F-40F3-95A4-C97D846C9463}" presName="node" presStyleLbl="node1" presStyleIdx="1" presStyleCnt="5">
        <dgm:presLayoutVars>
          <dgm:bulletEnabled val="1"/>
        </dgm:presLayoutVars>
      </dgm:prSet>
      <dgm:spPr/>
      <dgm:t>
        <a:bodyPr/>
        <a:lstStyle/>
        <a:p>
          <a:endParaRPr lang="fr-BE"/>
        </a:p>
      </dgm:t>
    </dgm:pt>
    <dgm:pt modelId="{62CD9AB6-B952-478C-8E42-F20532F9DB34}" type="pres">
      <dgm:prSet presAssocID="{1EA6EE11-6B2F-40F3-95A4-C97D846C9463}" presName="spNode" presStyleCnt="0"/>
      <dgm:spPr/>
    </dgm:pt>
    <dgm:pt modelId="{4B0F042F-03E5-40E4-AB6E-DC2E81C3B76A}" type="pres">
      <dgm:prSet presAssocID="{87C7F588-28C7-4CD9-9A32-BE23453B6312}" presName="sibTrans" presStyleLbl="sibTrans1D1" presStyleIdx="1" presStyleCnt="5"/>
      <dgm:spPr/>
      <dgm:t>
        <a:bodyPr/>
        <a:lstStyle/>
        <a:p>
          <a:endParaRPr lang="fr-BE"/>
        </a:p>
      </dgm:t>
    </dgm:pt>
    <dgm:pt modelId="{16E6BDA5-C3AF-41A8-9F14-5FBFEEBD8869}" type="pres">
      <dgm:prSet presAssocID="{ABD2CD7F-ED9E-47E7-91AC-76B3DC50514D}" presName="node" presStyleLbl="node1" presStyleIdx="2" presStyleCnt="5">
        <dgm:presLayoutVars>
          <dgm:bulletEnabled val="1"/>
        </dgm:presLayoutVars>
      </dgm:prSet>
      <dgm:spPr/>
      <dgm:t>
        <a:bodyPr/>
        <a:lstStyle/>
        <a:p>
          <a:endParaRPr lang="fr-BE"/>
        </a:p>
      </dgm:t>
    </dgm:pt>
    <dgm:pt modelId="{DFD74CBC-E954-4071-ACBF-58907B370ECB}" type="pres">
      <dgm:prSet presAssocID="{ABD2CD7F-ED9E-47E7-91AC-76B3DC50514D}" presName="spNode" presStyleCnt="0"/>
      <dgm:spPr/>
    </dgm:pt>
    <dgm:pt modelId="{DFFAA8E3-1808-43A7-AFF1-83164D693574}" type="pres">
      <dgm:prSet presAssocID="{96D402BB-24D1-42B4-9140-B7CAAAC75837}" presName="sibTrans" presStyleLbl="sibTrans1D1" presStyleIdx="2" presStyleCnt="5"/>
      <dgm:spPr/>
      <dgm:t>
        <a:bodyPr/>
        <a:lstStyle/>
        <a:p>
          <a:endParaRPr lang="fr-BE"/>
        </a:p>
      </dgm:t>
    </dgm:pt>
    <dgm:pt modelId="{330CF256-065E-427A-842B-581BD86F8E92}" type="pres">
      <dgm:prSet presAssocID="{170DE3E8-4787-4739-9902-29CF9FB272A1}" presName="node" presStyleLbl="node1" presStyleIdx="3" presStyleCnt="5">
        <dgm:presLayoutVars>
          <dgm:bulletEnabled val="1"/>
        </dgm:presLayoutVars>
      </dgm:prSet>
      <dgm:spPr/>
      <dgm:t>
        <a:bodyPr/>
        <a:lstStyle/>
        <a:p>
          <a:endParaRPr lang="fr-BE"/>
        </a:p>
      </dgm:t>
    </dgm:pt>
    <dgm:pt modelId="{E3B98D9C-0F9B-4C39-A9C2-3485A2B72A83}" type="pres">
      <dgm:prSet presAssocID="{170DE3E8-4787-4739-9902-29CF9FB272A1}" presName="spNode" presStyleCnt="0"/>
      <dgm:spPr/>
    </dgm:pt>
    <dgm:pt modelId="{82E66D4B-C6EC-4094-8436-EB449EEAD8C1}" type="pres">
      <dgm:prSet presAssocID="{E78194FB-4DA8-4725-9367-3CDB86DEBFB7}" presName="sibTrans" presStyleLbl="sibTrans1D1" presStyleIdx="3" presStyleCnt="5"/>
      <dgm:spPr/>
      <dgm:t>
        <a:bodyPr/>
        <a:lstStyle/>
        <a:p>
          <a:endParaRPr lang="fr-BE"/>
        </a:p>
      </dgm:t>
    </dgm:pt>
    <dgm:pt modelId="{79BC7DD7-1E34-4D20-95DE-EDF51B630D4E}" type="pres">
      <dgm:prSet presAssocID="{0F56D13B-5817-44EA-81ED-593C26078332}" presName="node" presStyleLbl="node1" presStyleIdx="4" presStyleCnt="5">
        <dgm:presLayoutVars>
          <dgm:bulletEnabled val="1"/>
        </dgm:presLayoutVars>
      </dgm:prSet>
      <dgm:spPr/>
      <dgm:t>
        <a:bodyPr/>
        <a:lstStyle/>
        <a:p>
          <a:endParaRPr lang="fr-BE"/>
        </a:p>
      </dgm:t>
    </dgm:pt>
    <dgm:pt modelId="{A459B82E-9BEA-488A-B80F-4884FA811CD7}" type="pres">
      <dgm:prSet presAssocID="{0F56D13B-5817-44EA-81ED-593C26078332}" presName="spNode" presStyleCnt="0"/>
      <dgm:spPr/>
    </dgm:pt>
    <dgm:pt modelId="{3B9F7A8A-511D-42A7-9CE2-1B60B99699FA}" type="pres">
      <dgm:prSet presAssocID="{9A4A1879-BF01-476B-8C44-09ED81C32312}" presName="sibTrans" presStyleLbl="sibTrans1D1" presStyleIdx="4" presStyleCnt="5"/>
      <dgm:spPr/>
      <dgm:t>
        <a:bodyPr/>
        <a:lstStyle/>
        <a:p>
          <a:endParaRPr lang="fr-BE"/>
        </a:p>
      </dgm:t>
    </dgm:pt>
  </dgm:ptLst>
  <dgm:cxnLst>
    <dgm:cxn modelId="{61F20DF3-1EA1-9343-A64F-8A20360BBEAE}" type="presOf" srcId="{96D402BB-24D1-42B4-9140-B7CAAAC75837}" destId="{DFFAA8E3-1808-43A7-AFF1-83164D693574}" srcOrd="0" destOrd="0" presId="urn:microsoft.com/office/officeart/2005/8/layout/cycle5"/>
    <dgm:cxn modelId="{DAD3C376-F860-0444-B41E-DC6C8DA744B6}" type="presOf" srcId="{E78194FB-4DA8-4725-9367-3CDB86DEBFB7}" destId="{82E66D4B-C6EC-4094-8436-EB449EEAD8C1}" srcOrd="0" destOrd="0" presId="urn:microsoft.com/office/officeart/2005/8/layout/cycle5"/>
    <dgm:cxn modelId="{A4834830-9455-B046-8B84-5F3C35E79BD2}" type="presOf" srcId="{9A4A1879-BF01-476B-8C44-09ED81C32312}" destId="{3B9F7A8A-511D-42A7-9CE2-1B60B99699FA}" srcOrd="0" destOrd="0" presId="urn:microsoft.com/office/officeart/2005/8/layout/cycle5"/>
    <dgm:cxn modelId="{28B9E12B-23E5-46FB-99EE-29BE73708BE1}" srcId="{81541C2F-5B16-463D-B6C5-DE13BA417055}" destId="{0B74FF2D-B14F-4A7B-AD22-7BBBCE8E6184}" srcOrd="0" destOrd="0" parTransId="{54E83A8B-606D-4956-AA91-4B379E58A812}" sibTransId="{043647E7-A962-4AA5-A9BF-632B62365DA3}"/>
    <dgm:cxn modelId="{321DD844-A91C-474D-8CE8-265791F2673F}" type="presOf" srcId="{043647E7-A962-4AA5-A9BF-632B62365DA3}" destId="{B81F03A1-AD42-4588-9752-09CB0A0A46EE}" srcOrd="0" destOrd="0" presId="urn:microsoft.com/office/officeart/2005/8/layout/cycle5"/>
    <dgm:cxn modelId="{B4EC50D3-28E0-9246-901A-D5AB58B6C104}" type="presOf" srcId="{0B74FF2D-B14F-4A7B-AD22-7BBBCE8E6184}" destId="{A20C5BF5-F473-4ED5-A6B9-E33119256529}" srcOrd="0" destOrd="0" presId="urn:microsoft.com/office/officeart/2005/8/layout/cycle5"/>
    <dgm:cxn modelId="{418B1128-D16B-4C98-99FF-D811E7B494E1}" srcId="{81541C2F-5B16-463D-B6C5-DE13BA417055}" destId="{0F56D13B-5817-44EA-81ED-593C26078332}" srcOrd="4" destOrd="0" parTransId="{4F4407BE-CCCD-47C6-949F-285B22624F60}" sibTransId="{9A4A1879-BF01-476B-8C44-09ED81C32312}"/>
    <dgm:cxn modelId="{2DE8DD09-9392-3342-909B-328AB81DA810}" type="presOf" srcId="{81541C2F-5B16-463D-B6C5-DE13BA417055}" destId="{94777EE5-EAE8-4282-BF46-48A51E0874EC}" srcOrd="0" destOrd="0" presId="urn:microsoft.com/office/officeart/2005/8/layout/cycle5"/>
    <dgm:cxn modelId="{98436252-C30C-314A-BDB7-24B1EF2879BE}" type="presOf" srcId="{ABD2CD7F-ED9E-47E7-91AC-76B3DC50514D}" destId="{16E6BDA5-C3AF-41A8-9F14-5FBFEEBD8869}" srcOrd="0" destOrd="0" presId="urn:microsoft.com/office/officeart/2005/8/layout/cycle5"/>
    <dgm:cxn modelId="{08A19742-80F5-224B-90C5-2B160A60A352}" type="presOf" srcId="{0F56D13B-5817-44EA-81ED-593C26078332}" destId="{79BC7DD7-1E34-4D20-95DE-EDF51B630D4E}" srcOrd="0" destOrd="0" presId="urn:microsoft.com/office/officeart/2005/8/layout/cycle5"/>
    <dgm:cxn modelId="{F1D06F53-939C-C046-99D5-AB15E6A9D169}" type="presOf" srcId="{170DE3E8-4787-4739-9902-29CF9FB272A1}" destId="{330CF256-065E-427A-842B-581BD86F8E92}" srcOrd="0" destOrd="0" presId="urn:microsoft.com/office/officeart/2005/8/layout/cycle5"/>
    <dgm:cxn modelId="{75905903-9F1E-4D6A-983A-B8B5E21AB041}" srcId="{81541C2F-5B16-463D-B6C5-DE13BA417055}" destId="{1EA6EE11-6B2F-40F3-95A4-C97D846C9463}" srcOrd="1" destOrd="0" parTransId="{2D5B1487-D0F7-4324-BD91-D1E0B28988ED}" sibTransId="{87C7F588-28C7-4CD9-9A32-BE23453B6312}"/>
    <dgm:cxn modelId="{C7299B8C-5642-4C40-83D5-DD19E4B05FFF}" srcId="{81541C2F-5B16-463D-B6C5-DE13BA417055}" destId="{ABD2CD7F-ED9E-47E7-91AC-76B3DC50514D}" srcOrd="2" destOrd="0" parTransId="{C56B41A6-32BA-479F-A1D6-A2791B13909F}" sibTransId="{96D402BB-24D1-42B4-9140-B7CAAAC75837}"/>
    <dgm:cxn modelId="{52DBD71B-00D6-184C-B691-1401E847B574}" type="presOf" srcId="{1EA6EE11-6B2F-40F3-95A4-C97D846C9463}" destId="{1121FBEB-4DEE-4D64-9312-28792C886845}" srcOrd="0" destOrd="0" presId="urn:microsoft.com/office/officeart/2005/8/layout/cycle5"/>
    <dgm:cxn modelId="{768AF0FB-FEC1-4727-9D5F-4CFB6FB6EB04}" srcId="{81541C2F-5B16-463D-B6C5-DE13BA417055}" destId="{170DE3E8-4787-4739-9902-29CF9FB272A1}" srcOrd="3" destOrd="0" parTransId="{DBEB0BF5-E293-4F31-81F8-83D01A427ABB}" sibTransId="{E78194FB-4DA8-4725-9367-3CDB86DEBFB7}"/>
    <dgm:cxn modelId="{45F6C3DB-4E44-8741-B4EC-8083A7FA69C6}" type="presOf" srcId="{87C7F588-28C7-4CD9-9A32-BE23453B6312}" destId="{4B0F042F-03E5-40E4-AB6E-DC2E81C3B76A}" srcOrd="0" destOrd="0" presId="urn:microsoft.com/office/officeart/2005/8/layout/cycle5"/>
    <dgm:cxn modelId="{1D52EC1E-DC6D-8A4A-B1F5-6B882CA5F064}" type="presParOf" srcId="{94777EE5-EAE8-4282-BF46-48A51E0874EC}" destId="{A20C5BF5-F473-4ED5-A6B9-E33119256529}" srcOrd="0" destOrd="0" presId="urn:microsoft.com/office/officeart/2005/8/layout/cycle5"/>
    <dgm:cxn modelId="{2C9C8CC5-15C3-A44C-814A-E509408AE964}" type="presParOf" srcId="{94777EE5-EAE8-4282-BF46-48A51E0874EC}" destId="{A939DFDA-D01A-4858-B530-68420FF87235}" srcOrd="1" destOrd="0" presId="urn:microsoft.com/office/officeart/2005/8/layout/cycle5"/>
    <dgm:cxn modelId="{ADFC8E29-2788-B244-9B7D-EA45FFBE6FBB}" type="presParOf" srcId="{94777EE5-EAE8-4282-BF46-48A51E0874EC}" destId="{B81F03A1-AD42-4588-9752-09CB0A0A46EE}" srcOrd="2" destOrd="0" presId="urn:microsoft.com/office/officeart/2005/8/layout/cycle5"/>
    <dgm:cxn modelId="{5808F0AE-8E60-4D46-9775-B84B268E6503}" type="presParOf" srcId="{94777EE5-EAE8-4282-BF46-48A51E0874EC}" destId="{1121FBEB-4DEE-4D64-9312-28792C886845}" srcOrd="3" destOrd="0" presId="urn:microsoft.com/office/officeart/2005/8/layout/cycle5"/>
    <dgm:cxn modelId="{4B01E6F8-5995-424A-905F-E9C793E37B78}" type="presParOf" srcId="{94777EE5-EAE8-4282-BF46-48A51E0874EC}" destId="{62CD9AB6-B952-478C-8E42-F20532F9DB34}" srcOrd="4" destOrd="0" presId="urn:microsoft.com/office/officeart/2005/8/layout/cycle5"/>
    <dgm:cxn modelId="{1F2C5967-3F4D-BF4A-B6F6-41A6C16E7E28}" type="presParOf" srcId="{94777EE5-EAE8-4282-BF46-48A51E0874EC}" destId="{4B0F042F-03E5-40E4-AB6E-DC2E81C3B76A}" srcOrd="5" destOrd="0" presId="urn:microsoft.com/office/officeart/2005/8/layout/cycle5"/>
    <dgm:cxn modelId="{3F6ED122-3328-E742-991A-0F805E239F0A}" type="presParOf" srcId="{94777EE5-EAE8-4282-BF46-48A51E0874EC}" destId="{16E6BDA5-C3AF-41A8-9F14-5FBFEEBD8869}" srcOrd="6" destOrd="0" presId="urn:microsoft.com/office/officeart/2005/8/layout/cycle5"/>
    <dgm:cxn modelId="{AA5CF6FD-FEEE-C446-9E26-B4C61D61B436}" type="presParOf" srcId="{94777EE5-EAE8-4282-BF46-48A51E0874EC}" destId="{DFD74CBC-E954-4071-ACBF-58907B370ECB}" srcOrd="7" destOrd="0" presId="urn:microsoft.com/office/officeart/2005/8/layout/cycle5"/>
    <dgm:cxn modelId="{BEBC0AE9-8B62-4C43-8270-F305C17B7CAE}" type="presParOf" srcId="{94777EE5-EAE8-4282-BF46-48A51E0874EC}" destId="{DFFAA8E3-1808-43A7-AFF1-83164D693574}" srcOrd="8" destOrd="0" presId="urn:microsoft.com/office/officeart/2005/8/layout/cycle5"/>
    <dgm:cxn modelId="{73F0681C-5A80-3F44-B5C8-C17F2F286C31}" type="presParOf" srcId="{94777EE5-EAE8-4282-BF46-48A51E0874EC}" destId="{330CF256-065E-427A-842B-581BD86F8E92}" srcOrd="9" destOrd="0" presId="urn:microsoft.com/office/officeart/2005/8/layout/cycle5"/>
    <dgm:cxn modelId="{9C18B7C2-A29C-0B47-A684-6EA237432F61}" type="presParOf" srcId="{94777EE5-EAE8-4282-BF46-48A51E0874EC}" destId="{E3B98D9C-0F9B-4C39-A9C2-3485A2B72A83}" srcOrd="10" destOrd="0" presId="urn:microsoft.com/office/officeart/2005/8/layout/cycle5"/>
    <dgm:cxn modelId="{D3C3F334-6977-704B-A329-81F85F1771C0}" type="presParOf" srcId="{94777EE5-EAE8-4282-BF46-48A51E0874EC}" destId="{82E66D4B-C6EC-4094-8436-EB449EEAD8C1}" srcOrd="11" destOrd="0" presId="urn:microsoft.com/office/officeart/2005/8/layout/cycle5"/>
    <dgm:cxn modelId="{4F166A3C-93C2-DD43-8095-943360E35CB8}" type="presParOf" srcId="{94777EE5-EAE8-4282-BF46-48A51E0874EC}" destId="{79BC7DD7-1E34-4D20-95DE-EDF51B630D4E}" srcOrd="12" destOrd="0" presId="urn:microsoft.com/office/officeart/2005/8/layout/cycle5"/>
    <dgm:cxn modelId="{E9BE8BE6-14AE-4B42-B744-F2130E9EE740}" type="presParOf" srcId="{94777EE5-EAE8-4282-BF46-48A51E0874EC}" destId="{A459B82E-9BEA-488A-B80F-4884FA811CD7}" srcOrd="13" destOrd="0" presId="urn:microsoft.com/office/officeart/2005/8/layout/cycle5"/>
    <dgm:cxn modelId="{2028E86B-08C7-694A-AFCC-6BA0A40FC806}" type="presParOf" srcId="{94777EE5-EAE8-4282-BF46-48A51E0874EC}" destId="{3B9F7A8A-511D-42A7-9CE2-1B60B99699F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541C2F-5B16-463D-B6C5-DE13BA41705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0B74FF2D-B14F-4A7B-AD22-7BBBCE8E6184}">
      <dgm:prSet phldrT="[Texto]" custT="1"/>
      <dgm:spPr/>
      <dgm:t>
        <a:bodyPr/>
        <a:lstStyle/>
        <a:p>
          <a:r>
            <a:rPr lang="es-ES" sz="300" b="1"/>
            <a:t>PROGRAMMING</a:t>
          </a:r>
          <a:endParaRPr lang="es-ES" sz="300" b="1" dirty="0"/>
        </a:p>
      </dgm:t>
    </dgm:pt>
    <dgm:pt modelId="{54E83A8B-606D-4956-AA91-4B379E58A812}" type="parTrans" cxnId="{28B9E12B-23E5-46FB-99EE-29BE73708BE1}">
      <dgm:prSet/>
      <dgm:spPr/>
      <dgm:t>
        <a:bodyPr/>
        <a:lstStyle/>
        <a:p>
          <a:endParaRPr lang="es-ES" sz="300">
            <a:solidFill>
              <a:schemeClr val="accent2"/>
            </a:solidFill>
          </a:endParaRPr>
        </a:p>
      </dgm:t>
    </dgm:pt>
    <dgm:pt modelId="{043647E7-A962-4AA5-A9BF-632B62365DA3}" type="sibTrans" cxnId="{28B9E12B-23E5-46FB-99EE-29BE73708BE1}">
      <dgm:prSet/>
      <dgm:spPr/>
      <dgm:t>
        <a:bodyPr/>
        <a:lstStyle/>
        <a:p>
          <a:endParaRPr lang="es-ES" sz="300">
            <a:solidFill>
              <a:schemeClr val="accent2"/>
            </a:solidFill>
          </a:endParaRPr>
        </a:p>
      </dgm:t>
    </dgm:pt>
    <dgm:pt modelId="{1EA6EE11-6B2F-40F3-95A4-C97D846C9463}">
      <dgm:prSet phldrT="[Texto]" custT="1"/>
      <dgm:spPr/>
      <dgm:t>
        <a:bodyPr/>
        <a:lstStyle/>
        <a:p>
          <a:r>
            <a:rPr lang="es-ES" sz="300" b="1" dirty="0"/>
            <a:t>IDENTIFICATION</a:t>
          </a:r>
        </a:p>
      </dgm:t>
    </dgm:pt>
    <dgm:pt modelId="{2D5B1487-D0F7-4324-BD91-D1E0B28988ED}" type="parTrans" cxnId="{75905903-9F1E-4D6A-983A-B8B5E21AB041}">
      <dgm:prSet/>
      <dgm:spPr/>
      <dgm:t>
        <a:bodyPr/>
        <a:lstStyle/>
        <a:p>
          <a:endParaRPr lang="es-ES" sz="300">
            <a:solidFill>
              <a:schemeClr val="accent2"/>
            </a:solidFill>
          </a:endParaRPr>
        </a:p>
      </dgm:t>
    </dgm:pt>
    <dgm:pt modelId="{87C7F588-28C7-4CD9-9A32-BE23453B6312}" type="sibTrans" cxnId="{75905903-9F1E-4D6A-983A-B8B5E21AB041}">
      <dgm:prSet/>
      <dgm:spPr/>
      <dgm:t>
        <a:bodyPr/>
        <a:lstStyle/>
        <a:p>
          <a:endParaRPr lang="es-ES" sz="300">
            <a:solidFill>
              <a:schemeClr val="accent2"/>
            </a:solidFill>
          </a:endParaRPr>
        </a:p>
      </dgm:t>
    </dgm:pt>
    <dgm:pt modelId="{ABD2CD7F-ED9E-47E7-91AC-76B3DC50514D}">
      <dgm:prSet phldrT="[Texto]" custT="1"/>
      <dgm:spPr/>
      <dgm:t>
        <a:bodyPr/>
        <a:lstStyle/>
        <a:p>
          <a:r>
            <a:rPr lang="es-ES" sz="300" b="1"/>
            <a:t>FORMULATION</a:t>
          </a:r>
          <a:endParaRPr lang="es-ES" sz="300" b="1" dirty="0"/>
        </a:p>
      </dgm:t>
    </dgm:pt>
    <dgm:pt modelId="{C56B41A6-32BA-479F-A1D6-A2791B13909F}" type="parTrans" cxnId="{C7299B8C-5642-4C40-83D5-DD19E4B05FFF}">
      <dgm:prSet/>
      <dgm:spPr/>
      <dgm:t>
        <a:bodyPr/>
        <a:lstStyle/>
        <a:p>
          <a:endParaRPr lang="es-ES" sz="300">
            <a:solidFill>
              <a:schemeClr val="accent2"/>
            </a:solidFill>
          </a:endParaRPr>
        </a:p>
      </dgm:t>
    </dgm:pt>
    <dgm:pt modelId="{96D402BB-24D1-42B4-9140-B7CAAAC75837}" type="sibTrans" cxnId="{C7299B8C-5642-4C40-83D5-DD19E4B05FFF}">
      <dgm:prSet/>
      <dgm:spPr/>
      <dgm:t>
        <a:bodyPr/>
        <a:lstStyle/>
        <a:p>
          <a:endParaRPr lang="es-ES" sz="300">
            <a:solidFill>
              <a:schemeClr val="accent2"/>
            </a:solidFill>
          </a:endParaRPr>
        </a:p>
      </dgm:t>
    </dgm:pt>
    <dgm:pt modelId="{170DE3E8-4787-4739-9902-29CF9FB272A1}">
      <dgm:prSet phldrT="[Texto]" custT="1"/>
      <dgm:spPr/>
      <dgm:t>
        <a:bodyPr/>
        <a:lstStyle/>
        <a:p>
          <a:r>
            <a:rPr lang="es-ES" sz="300" b="1" dirty="0">
              <a:solidFill>
                <a:schemeClr val="bg2">
                  <a:lumMod val="50000"/>
                </a:schemeClr>
              </a:solidFill>
            </a:rPr>
            <a:t>MONITORING</a:t>
          </a:r>
        </a:p>
      </dgm:t>
    </dgm:pt>
    <dgm:pt modelId="{DBEB0BF5-E293-4F31-81F8-83D01A427ABB}" type="parTrans" cxnId="{768AF0FB-FEC1-4727-9D5F-4CFB6FB6EB04}">
      <dgm:prSet/>
      <dgm:spPr/>
      <dgm:t>
        <a:bodyPr/>
        <a:lstStyle/>
        <a:p>
          <a:endParaRPr lang="es-ES" sz="300">
            <a:solidFill>
              <a:schemeClr val="accent2"/>
            </a:solidFill>
          </a:endParaRPr>
        </a:p>
      </dgm:t>
    </dgm:pt>
    <dgm:pt modelId="{E78194FB-4DA8-4725-9367-3CDB86DEBFB7}" type="sibTrans" cxnId="{768AF0FB-FEC1-4727-9D5F-4CFB6FB6EB04}">
      <dgm:prSet/>
      <dgm:spPr>
        <a:ln>
          <a:solidFill>
            <a:schemeClr val="bg2">
              <a:lumMod val="50000"/>
            </a:schemeClr>
          </a:solidFill>
        </a:ln>
      </dgm:spPr>
      <dgm:t>
        <a:bodyPr/>
        <a:lstStyle/>
        <a:p>
          <a:endParaRPr lang="es-ES" sz="300">
            <a:solidFill>
              <a:schemeClr val="accent2"/>
            </a:solidFill>
          </a:endParaRPr>
        </a:p>
      </dgm:t>
    </dgm:pt>
    <dgm:pt modelId="{0F56D13B-5817-44EA-81ED-593C26078332}">
      <dgm:prSet phldrT="[Texto]" custT="1"/>
      <dgm:spPr>
        <a:solidFill>
          <a:srgbClr val="E2C847"/>
        </a:solidFill>
      </dgm:spPr>
      <dgm:t>
        <a:bodyPr/>
        <a:lstStyle/>
        <a:p>
          <a:r>
            <a:rPr lang="es-ES" sz="300" b="1" dirty="0"/>
            <a:t>EVALUATION</a:t>
          </a:r>
        </a:p>
      </dgm:t>
    </dgm:pt>
    <dgm:pt modelId="{4F4407BE-CCCD-47C6-949F-285B22624F60}" type="parTrans" cxnId="{418B1128-D16B-4C98-99FF-D811E7B494E1}">
      <dgm:prSet/>
      <dgm:spPr/>
      <dgm:t>
        <a:bodyPr/>
        <a:lstStyle/>
        <a:p>
          <a:endParaRPr lang="es-ES" sz="300">
            <a:solidFill>
              <a:schemeClr val="accent2"/>
            </a:solidFill>
          </a:endParaRPr>
        </a:p>
      </dgm:t>
    </dgm:pt>
    <dgm:pt modelId="{9A4A1879-BF01-476B-8C44-09ED81C32312}" type="sibTrans" cxnId="{418B1128-D16B-4C98-99FF-D811E7B494E1}">
      <dgm:prSet/>
      <dgm:spPr/>
      <dgm:t>
        <a:bodyPr/>
        <a:lstStyle/>
        <a:p>
          <a:endParaRPr lang="es-ES" sz="300">
            <a:solidFill>
              <a:schemeClr val="accent2"/>
            </a:solidFill>
          </a:endParaRPr>
        </a:p>
      </dgm:t>
    </dgm:pt>
    <dgm:pt modelId="{94777EE5-EAE8-4282-BF46-48A51E0874EC}" type="pres">
      <dgm:prSet presAssocID="{81541C2F-5B16-463D-B6C5-DE13BA417055}" presName="cycle" presStyleCnt="0">
        <dgm:presLayoutVars>
          <dgm:dir/>
          <dgm:resizeHandles val="exact"/>
        </dgm:presLayoutVars>
      </dgm:prSet>
      <dgm:spPr/>
      <dgm:t>
        <a:bodyPr/>
        <a:lstStyle/>
        <a:p>
          <a:endParaRPr lang="fr-BE"/>
        </a:p>
      </dgm:t>
    </dgm:pt>
    <dgm:pt modelId="{A20C5BF5-F473-4ED5-A6B9-E33119256529}" type="pres">
      <dgm:prSet presAssocID="{0B74FF2D-B14F-4A7B-AD22-7BBBCE8E6184}" presName="node" presStyleLbl="node1" presStyleIdx="0" presStyleCnt="5">
        <dgm:presLayoutVars>
          <dgm:bulletEnabled val="1"/>
        </dgm:presLayoutVars>
      </dgm:prSet>
      <dgm:spPr/>
      <dgm:t>
        <a:bodyPr/>
        <a:lstStyle/>
        <a:p>
          <a:endParaRPr lang="fr-BE"/>
        </a:p>
      </dgm:t>
    </dgm:pt>
    <dgm:pt modelId="{A939DFDA-D01A-4858-B530-68420FF87235}" type="pres">
      <dgm:prSet presAssocID="{0B74FF2D-B14F-4A7B-AD22-7BBBCE8E6184}" presName="spNode" presStyleCnt="0"/>
      <dgm:spPr/>
    </dgm:pt>
    <dgm:pt modelId="{B81F03A1-AD42-4588-9752-09CB0A0A46EE}" type="pres">
      <dgm:prSet presAssocID="{043647E7-A962-4AA5-A9BF-632B62365DA3}" presName="sibTrans" presStyleLbl="sibTrans1D1" presStyleIdx="0" presStyleCnt="5"/>
      <dgm:spPr/>
      <dgm:t>
        <a:bodyPr/>
        <a:lstStyle/>
        <a:p>
          <a:endParaRPr lang="fr-BE"/>
        </a:p>
      </dgm:t>
    </dgm:pt>
    <dgm:pt modelId="{1121FBEB-4DEE-4D64-9312-28792C886845}" type="pres">
      <dgm:prSet presAssocID="{1EA6EE11-6B2F-40F3-95A4-C97D846C9463}" presName="node" presStyleLbl="node1" presStyleIdx="1" presStyleCnt="5">
        <dgm:presLayoutVars>
          <dgm:bulletEnabled val="1"/>
        </dgm:presLayoutVars>
      </dgm:prSet>
      <dgm:spPr/>
      <dgm:t>
        <a:bodyPr/>
        <a:lstStyle/>
        <a:p>
          <a:endParaRPr lang="fr-BE"/>
        </a:p>
      </dgm:t>
    </dgm:pt>
    <dgm:pt modelId="{62CD9AB6-B952-478C-8E42-F20532F9DB34}" type="pres">
      <dgm:prSet presAssocID="{1EA6EE11-6B2F-40F3-95A4-C97D846C9463}" presName="spNode" presStyleCnt="0"/>
      <dgm:spPr/>
    </dgm:pt>
    <dgm:pt modelId="{4B0F042F-03E5-40E4-AB6E-DC2E81C3B76A}" type="pres">
      <dgm:prSet presAssocID="{87C7F588-28C7-4CD9-9A32-BE23453B6312}" presName="sibTrans" presStyleLbl="sibTrans1D1" presStyleIdx="1" presStyleCnt="5"/>
      <dgm:spPr/>
      <dgm:t>
        <a:bodyPr/>
        <a:lstStyle/>
        <a:p>
          <a:endParaRPr lang="fr-BE"/>
        </a:p>
      </dgm:t>
    </dgm:pt>
    <dgm:pt modelId="{16E6BDA5-C3AF-41A8-9F14-5FBFEEBD8869}" type="pres">
      <dgm:prSet presAssocID="{ABD2CD7F-ED9E-47E7-91AC-76B3DC50514D}" presName="node" presStyleLbl="node1" presStyleIdx="2" presStyleCnt="5">
        <dgm:presLayoutVars>
          <dgm:bulletEnabled val="1"/>
        </dgm:presLayoutVars>
      </dgm:prSet>
      <dgm:spPr/>
      <dgm:t>
        <a:bodyPr/>
        <a:lstStyle/>
        <a:p>
          <a:endParaRPr lang="fr-BE"/>
        </a:p>
      </dgm:t>
    </dgm:pt>
    <dgm:pt modelId="{DFD74CBC-E954-4071-ACBF-58907B370ECB}" type="pres">
      <dgm:prSet presAssocID="{ABD2CD7F-ED9E-47E7-91AC-76B3DC50514D}" presName="spNode" presStyleCnt="0"/>
      <dgm:spPr/>
    </dgm:pt>
    <dgm:pt modelId="{DFFAA8E3-1808-43A7-AFF1-83164D693574}" type="pres">
      <dgm:prSet presAssocID="{96D402BB-24D1-42B4-9140-B7CAAAC75837}" presName="sibTrans" presStyleLbl="sibTrans1D1" presStyleIdx="2" presStyleCnt="5"/>
      <dgm:spPr/>
      <dgm:t>
        <a:bodyPr/>
        <a:lstStyle/>
        <a:p>
          <a:endParaRPr lang="fr-BE"/>
        </a:p>
      </dgm:t>
    </dgm:pt>
    <dgm:pt modelId="{330CF256-065E-427A-842B-581BD86F8E92}" type="pres">
      <dgm:prSet presAssocID="{170DE3E8-4787-4739-9902-29CF9FB272A1}" presName="node" presStyleLbl="node1" presStyleIdx="3" presStyleCnt="5">
        <dgm:presLayoutVars>
          <dgm:bulletEnabled val="1"/>
        </dgm:presLayoutVars>
      </dgm:prSet>
      <dgm:spPr/>
      <dgm:t>
        <a:bodyPr/>
        <a:lstStyle/>
        <a:p>
          <a:endParaRPr lang="fr-BE"/>
        </a:p>
      </dgm:t>
    </dgm:pt>
    <dgm:pt modelId="{E3B98D9C-0F9B-4C39-A9C2-3485A2B72A83}" type="pres">
      <dgm:prSet presAssocID="{170DE3E8-4787-4739-9902-29CF9FB272A1}" presName="spNode" presStyleCnt="0"/>
      <dgm:spPr/>
    </dgm:pt>
    <dgm:pt modelId="{82E66D4B-C6EC-4094-8436-EB449EEAD8C1}" type="pres">
      <dgm:prSet presAssocID="{E78194FB-4DA8-4725-9367-3CDB86DEBFB7}" presName="sibTrans" presStyleLbl="sibTrans1D1" presStyleIdx="3" presStyleCnt="5"/>
      <dgm:spPr/>
      <dgm:t>
        <a:bodyPr/>
        <a:lstStyle/>
        <a:p>
          <a:endParaRPr lang="fr-BE"/>
        </a:p>
      </dgm:t>
    </dgm:pt>
    <dgm:pt modelId="{79BC7DD7-1E34-4D20-95DE-EDF51B630D4E}" type="pres">
      <dgm:prSet presAssocID="{0F56D13B-5817-44EA-81ED-593C26078332}" presName="node" presStyleLbl="node1" presStyleIdx="4" presStyleCnt="5">
        <dgm:presLayoutVars>
          <dgm:bulletEnabled val="1"/>
        </dgm:presLayoutVars>
      </dgm:prSet>
      <dgm:spPr/>
      <dgm:t>
        <a:bodyPr/>
        <a:lstStyle/>
        <a:p>
          <a:endParaRPr lang="fr-BE"/>
        </a:p>
      </dgm:t>
    </dgm:pt>
    <dgm:pt modelId="{A459B82E-9BEA-488A-B80F-4884FA811CD7}" type="pres">
      <dgm:prSet presAssocID="{0F56D13B-5817-44EA-81ED-593C26078332}" presName="spNode" presStyleCnt="0"/>
      <dgm:spPr/>
    </dgm:pt>
    <dgm:pt modelId="{3B9F7A8A-511D-42A7-9CE2-1B60B99699FA}" type="pres">
      <dgm:prSet presAssocID="{9A4A1879-BF01-476B-8C44-09ED81C32312}" presName="sibTrans" presStyleLbl="sibTrans1D1" presStyleIdx="4" presStyleCnt="5"/>
      <dgm:spPr/>
      <dgm:t>
        <a:bodyPr/>
        <a:lstStyle/>
        <a:p>
          <a:endParaRPr lang="fr-BE"/>
        </a:p>
      </dgm:t>
    </dgm:pt>
  </dgm:ptLst>
  <dgm:cxnLst>
    <dgm:cxn modelId="{9CD53EB8-508D-1045-9401-0E85364506B9}" type="presOf" srcId="{96D402BB-24D1-42B4-9140-B7CAAAC75837}" destId="{DFFAA8E3-1808-43A7-AFF1-83164D693574}" srcOrd="0" destOrd="0" presId="urn:microsoft.com/office/officeart/2005/8/layout/cycle5"/>
    <dgm:cxn modelId="{28B9E12B-23E5-46FB-99EE-29BE73708BE1}" srcId="{81541C2F-5B16-463D-B6C5-DE13BA417055}" destId="{0B74FF2D-B14F-4A7B-AD22-7BBBCE8E6184}" srcOrd="0" destOrd="0" parTransId="{54E83A8B-606D-4956-AA91-4B379E58A812}" sibTransId="{043647E7-A962-4AA5-A9BF-632B62365DA3}"/>
    <dgm:cxn modelId="{A83DEE81-063E-3E4D-A371-39A10EBE3583}" type="presOf" srcId="{81541C2F-5B16-463D-B6C5-DE13BA417055}" destId="{94777EE5-EAE8-4282-BF46-48A51E0874EC}" srcOrd="0" destOrd="0" presId="urn:microsoft.com/office/officeart/2005/8/layout/cycle5"/>
    <dgm:cxn modelId="{064765C4-BE27-514F-B416-E040A08BE4D9}" type="presOf" srcId="{0B74FF2D-B14F-4A7B-AD22-7BBBCE8E6184}" destId="{A20C5BF5-F473-4ED5-A6B9-E33119256529}" srcOrd="0" destOrd="0" presId="urn:microsoft.com/office/officeart/2005/8/layout/cycle5"/>
    <dgm:cxn modelId="{37E5DAC3-6AA0-9F46-9105-F3499AFA68B7}" type="presOf" srcId="{9A4A1879-BF01-476B-8C44-09ED81C32312}" destId="{3B9F7A8A-511D-42A7-9CE2-1B60B99699FA}" srcOrd="0" destOrd="0" presId="urn:microsoft.com/office/officeart/2005/8/layout/cycle5"/>
    <dgm:cxn modelId="{D36ACCE7-3F0A-B14D-A4AF-964F17DE6107}" type="presOf" srcId="{1EA6EE11-6B2F-40F3-95A4-C97D846C9463}" destId="{1121FBEB-4DEE-4D64-9312-28792C886845}" srcOrd="0" destOrd="0" presId="urn:microsoft.com/office/officeart/2005/8/layout/cycle5"/>
    <dgm:cxn modelId="{DB5CF280-A0A6-4E41-9AD9-CEAD53090222}" type="presOf" srcId="{0F56D13B-5817-44EA-81ED-593C26078332}" destId="{79BC7DD7-1E34-4D20-95DE-EDF51B630D4E}" srcOrd="0" destOrd="0" presId="urn:microsoft.com/office/officeart/2005/8/layout/cycle5"/>
    <dgm:cxn modelId="{504FB33C-FD78-C142-984E-C8FBB0A28262}" type="presOf" srcId="{E78194FB-4DA8-4725-9367-3CDB86DEBFB7}" destId="{82E66D4B-C6EC-4094-8436-EB449EEAD8C1}" srcOrd="0" destOrd="0" presId="urn:microsoft.com/office/officeart/2005/8/layout/cycle5"/>
    <dgm:cxn modelId="{75905903-9F1E-4D6A-983A-B8B5E21AB041}" srcId="{81541C2F-5B16-463D-B6C5-DE13BA417055}" destId="{1EA6EE11-6B2F-40F3-95A4-C97D846C9463}" srcOrd="1" destOrd="0" parTransId="{2D5B1487-D0F7-4324-BD91-D1E0B28988ED}" sibTransId="{87C7F588-28C7-4CD9-9A32-BE23453B6312}"/>
    <dgm:cxn modelId="{768AF0FB-FEC1-4727-9D5F-4CFB6FB6EB04}" srcId="{81541C2F-5B16-463D-B6C5-DE13BA417055}" destId="{170DE3E8-4787-4739-9902-29CF9FB272A1}" srcOrd="3" destOrd="0" parTransId="{DBEB0BF5-E293-4F31-81F8-83D01A427ABB}" sibTransId="{E78194FB-4DA8-4725-9367-3CDB86DEBFB7}"/>
    <dgm:cxn modelId="{BCCC5D52-2B15-424F-907C-2093273DC619}" type="presOf" srcId="{ABD2CD7F-ED9E-47E7-91AC-76B3DC50514D}" destId="{16E6BDA5-C3AF-41A8-9F14-5FBFEEBD8869}" srcOrd="0" destOrd="0" presId="urn:microsoft.com/office/officeart/2005/8/layout/cycle5"/>
    <dgm:cxn modelId="{F691D478-C46E-0C43-AE06-2F02381838D1}" type="presOf" srcId="{170DE3E8-4787-4739-9902-29CF9FB272A1}" destId="{330CF256-065E-427A-842B-581BD86F8E92}" srcOrd="0" destOrd="0" presId="urn:microsoft.com/office/officeart/2005/8/layout/cycle5"/>
    <dgm:cxn modelId="{C7299B8C-5642-4C40-83D5-DD19E4B05FFF}" srcId="{81541C2F-5B16-463D-B6C5-DE13BA417055}" destId="{ABD2CD7F-ED9E-47E7-91AC-76B3DC50514D}" srcOrd="2" destOrd="0" parTransId="{C56B41A6-32BA-479F-A1D6-A2791B13909F}" sibTransId="{96D402BB-24D1-42B4-9140-B7CAAAC75837}"/>
    <dgm:cxn modelId="{418B1128-D16B-4C98-99FF-D811E7B494E1}" srcId="{81541C2F-5B16-463D-B6C5-DE13BA417055}" destId="{0F56D13B-5817-44EA-81ED-593C26078332}" srcOrd="4" destOrd="0" parTransId="{4F4407BE-CCCD-47C6-949F-285B22624F60}" sibTransId="{9A4A1879-BF01-476B-8C44-09ED81C32312}"/>
    <dgm:cxn modelId="{DF530886-7BAE-6E4F-9AFE-AAA4891C7B23}" type="presOf" srcId="{87C7F588-28C7-4CD9-9A32-BE23453B6312}" destId="{4B0F042F-03E5-40E4-AB6E-DC2E81C3B76A}" srcOrd="0" destOrd="0" presId="urn:microsoft.com/office/officeart/2005/8/layout/cycle5"/>
    <dgm:cxn modelId="{9B699D90-24E6-D34A-9111-5B7B97BACC64}" type="presOf" srcId="{043647E7-A962-4AA5-A9BF-632B62365DA3}" destId="{B81F03A1-AD42-4588-9752-09CB0A0A46EE}" srcOrd="0" destOrd="0" presId="urn:microsoft.com/office/officeart/2005/8/layout/cycle5"/>
    <dgm:cxn modelId="{0DFD4473-F2F3-DF4B-AB71-F1B5CEDE8F71}" type="presParOf" srcId="{94777EE5-EAE8-4282-BF46-48A51E0874EC}" destId="{A20C5BF5-F473-4ED5-A6B9-E33119256529}" srcOrd="0" destOrd="0" presId="urn:microsoft.com/office/officeart/2005/8/layout/cycle5"/>
    <dgm:cxn modelId="{91FF5729-760C-024A-9FE8-2401874CE979}" type="presParOf" srcId="{94777EE5-EAE8-4282-BF46-48A51E0874EC}" destId="{A939DFDA-D01A-4858-B530-68420FF87235}" srcOrd="1" destOrd="0" presId="urn:microsoft.com/office/officeart/2005/8/layout/cycle5"/>
    <dgm:cxn modelId="{B382244D-5F8A-1145-AE1A-3391E93B97A3}" type="presParOf" srcId="{94777EE5-EAE8-4282-BF46-48A51E0874EC}" destId="{B81F03A1-AD42-4588-9752-09CB0A0A46EE}" srcOrd="2" destOrd="0" presId="urn:microsoft.com/office/officeart/2005/8/layout/cycle5"/>
    <dgm:cxn modelId="{5D05C902-C563-784C-B14A-84F8100B3185}" type="presParOf" srcId="{94777EE5-EAE8-4282-BF46-48A51E0874EC}" destId="{1121FBEB-4DEE-4D64-9312-28792C886845}" srcOrd="3" destOrd="0" presId="urn:microsoft.com/office/officeart/2005/8/layout/cycle5"/>
    <dgm:cxn modelId="{16C98006-4044-1F40-997A-DEB82C3C89C3}" type="presParOf" srcId="{94777EE5-EAE8-4282-BF46-48A51E0874EC}" destId="{62CD9AB6-B952-478C-8E42-F20532F9DB34}" srcOrd="4" destOrd="0" presId="urn:microsoft.com/office/officeart/2005/8/layout/cycle5"/>
    <dgm:cxn modelId="{A0C5914E-74C3-9349-9A4B-F23EB878AADC}" type="presParOf" srcId="{94777EE5-EAE8-4282-BF46-48A51E0874EC}" destId="{4B0F042F-03E5-40E4-AB6E-DC2E81C3B76A}" srcOrd="5" destOrd="0" presId="urn:microsoft.com/office/officeart/2005/8/layout/cycle5"/>
    <dgm:cxn modelId="{81D16AED-306C-5144-A880-64FCDC513424}" type="presParOf" srcId="{94777EE5-EAE8-4282-BF46-48A51E0874EC}" destId="{16E6BDA5-C3AF-41A8-9F14-5FBFEEBD8869}" srcOrd="6" destOrd="0" presId="urn:microsoft.com/office/officeart/2005/8/layout/cycle5"/>
    <dgm:cxn modelId="{8FD91339-3C99-E448-B873-78EFCD71F544}" type="presParOf" srcId="{94777EE5-EAE8-4282-BF46-48A51E0874EC}" destId="{DFD74CBC-E954-4071-ACBF-58907B370ECB}" srcOrd="7" destOrd="0" presId="urn:microsoft.com/office/officeart/2005/8/layout/cycle5"/>
    <dgm:cxn modelId="{908FE735-7321-C049-BB92-1A7150981B95}" type="presParOf" srcId="{94777EE5-EAE8-4282-BF46-48A51E0874EC}" destId="{DFFAA8E3-1808-43A7-AFF1-83164D693574}" srcOrd="8" destOrd="0" presId="urn:microsoft.com/office/officeart/2005/8/layout/cycle5"/>
    <dgm:cxn modelId="{68E931B6-0368-CF44-BDE3-80AFEDD3FD42}" type="presParOf" srcId="{94777EE5-EAE8-4282-BF46-48A51E0874EC}" destId="{330CF256-065E-427A-842B-581BD86F8E92}" srcOrd="9" destOrd="0" presId="urn:microsoft.com/office/officeart/2005/8/layout/cycle5"/>
    <dgm:cxn modelId="{5E6DC565-42D1-9A45-8717-AD4780E5652B}" type="presParOf" srcId="{94777EE5-EAE8-4282-BF46-48A51E0874EC}" destId="{E3B98D9C-0F9B-4C39-A9C2-3485A2B72A83}" srcOrd="10" destOrd="0" presId="urn:microsoft.com/office/officeart/2005/8/layout/cycle5"/>
    <dgm:cxn modelId="{132BA941-F5DD-874A-B9B0-EE54BD8CDCD8}" type="presParOf" srcId="{94777EE5-EAE8-4282-BF46-48A51E0874EC}" destId="{82E66D4B-C6EC-4094-8436-EB449EEAD8C1}" srcOrd="11" destOrd="0" presId="urn:microsoft.com/office/officeart/2005/8/layout/cycle5"/>
    <dgm:cxn modelId="{41B910B4-F43C-3B49-A341-9CE0D964A4F0}" type="presParOf" srcId="{94777EE5-EAE8-4282-BF46-48A51E0874EC}" destId="{79BC7DD7-1E34-4D20-95DE-EDF51B630D4E}" srcOrd="12" destOrd="0" presId="urn:microsoft.com/office/officeart/2005/8/layout/cycle5"/>
    <dgm:cxn modelId="{F2D02AB1-89D3-D44B-9D22-34A85E4DA366}" type="presParOf" srcId="{94777EE5-EAE8-4282-BF46-48A51E0874EC}" destId="{A459B82E-9BEA-488A-B80F-4884FA811CD7}" srcOrd="13" destOrd="0" presId="urn:microsoft.com/office/officeart/2005/8/layout/cycle5"/>
    <dgm:cxn modelId="{D19F67F6-28A3-6345-8A70-EF34A6FE28B2}" type="presParOf" srcId="{94777EE5-EAE8-4282-BF46-48A51E0874EC}" destId="{3B9F7A8A-511D-42A7-9CE2-1B60B99699FA}"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1541C2F-5B16-463D-B6C5-DE13BA41705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0B74FF2D-B14F-4A7B-AD22-7BBBCE8E6184}">
      <dgm:prSet phldrT="[Texto]" custT="1"/>
      <dgm:spPr/>
      <dgm:t>
        <a:bodyPr/>
        <a:lstStyle/>
        <a:p>
          <a:r>
            <a:rPr lang="es-ES" sz="300" b="1"/>
            <a:t>PROGRAMMING</a:t>
          </a:r>
          <a:endParaRPr lang="es-ES" sz="300" b="1" dirty="0"/>
        </a:p>
      </dgm:t>
    </dgm:pt>
    <dgm:pt modelId="{54E83A8B-606D-4956-AA91-4B379E58A812}" type="parTrans" cxnId="{28B9E12B-23E5-46FB-99EE-29BE73708BE1}">
      <dgm:prSet/>
      <dgm:spPr/>
      <dgm:t>
        <a:bodyPr/>
        <a:lstStyle/>
        <a:p>
          <a:endParaRPr lang="es-ES" sz="300">
            <a:solidFill>
              <a:schemeClr val="accent2"/>
            </a:solidFill>
          </a:endParaRPr>
        </a:p>
      </dgm:t>
    </dgm:pt>
    <dgm:pt modelId="{043647E7-A962-4AA5-A9BF-632B62365DA3}" type="sibTrans" cxnId="{28B9E12B-23E5-46FB-99EE-29BE73708BE1}">
      <dgm:prSet/>
      <dgm:spPr/>
      <dgm:t>
        <a:bodyPr/>
        <a:lstStyle/>
        <a:p>
          <a:endParaRPr lang="es-ES" sz="300">
            <a:solidFill>
              <a:schemeClr val="accent2"/>
            </a:solidFill>
          </a:endParaRPr>
        </a:p>
      </dgm:t>
    </dgm:pt>
    <dgm:pt modelId="{1EA6EE11-6B2F-40F3-95A4-C97D846C9463}">
      <dgm:prSet phldrT="[Texto]" custT="1"/>
      <dgm:spPr/>
      <dgm:t>
        <a:bodyPr/>
        <a:lstStyle/>
        <a:p>
          <a:r>
            <a:rPr lang="es-ES" sz="300" b="1" dirty="0"/>
            <a:t>IDENTIFICATION</a:t>
          </a:r>
        </a:p>
      </dgm:t>
    </dgm:pt>
    <dgm:pt modelId="{2D5B1487-D0F7-4324-BD91-D1E0B28988ED}" type="parTrans" cxnId="{75905903-9F1E-4D6A-983A-B8B5E21AB041}">
      <dgm:prSet/>
      <dgm:spPr/>
      <dgm:t>
        <a:bodyPr/>
        <a:lstStyle/>
        <a:p>
          <a:endParaRPr lang="es-ES" sz="300">
            <a:solidFill>
              <a:schemeClr val="accent2"/>
            </a:solidFill>
          </a:endParaRPr>
        </a:p>
      </dgm:t>
    </dgm:pt>
    <dgm:pt modelId="{87C7F588-28C7-4CD9-9A32-BE23453B6312}" type="sibTrans" cxnId="{75905903-9F1E-4D6A-983A-B8B5E21AB041}">
      <dgm:prSet/>
      <dgm:spPr/>
      <dgm:t>
        <a:bodyPr/>
        <a:lstStyle/>
        <a:p>
          <a:endParaRPr lang="es-ES" sz="300">
            <a:solidFill>
              <a:schemeClr val="accent2"/>
            </a:solidFill>
          </a:endParaRPr>
        </a:p>
      </dgm:t>
    </dgm:pt>
    <dgm:pt modelId="{ABD2CD7F-ED9E-47E7-91AC-76B3DC50514D}">
      <dgm:prSet phldrT="[Texto]" custT="1"/>
      <dgm:spPr/>
      <dgm:t>
        <a:bodyPr/>
        <a:lstStyle/>
        <a:p>
          <a:r>
            <a:rPr lang="es-ES" sz="300" b="1"/>
            <a:t>FORMULATION</a:t>
          </a:r>
          <a:endParaRPr lang="es-ES" sz="300" b="1" dirty="0"/>
        </a:p>
      </dgm:t>
    </dgm:pt>
    <dgm:pt modelId="{C56B41A6-32BA-479F-A1D6-A2791B13909F}" type="parTrans" cxnId="{C7299B8C-5642-4C40-83D5-DD19E4B05FFF}">
      <dgm:prSet/>
      <dgm:spPr/>
      <dgm:t>
        <a:bodyPr/>
        <a:lstStyle/>
        <a:p>
          <a:endParaRPr lang="es-ES" sz="300">
            <a:solidFill>
              <a:schemeClr val="accent2"/>
            </a:solidFill>
          </a:endParaRPr>
        </a:p>
      </dgm:t>
    </dgm:pt>
    <dgm:pt modelId="{96D402BB-24D1-42B4-9140-B7CAAAC75837}" type="sibTrans" cxnId="{C7299B8C-5642-4C40-83D5-DD19E4B05FFF}">
      <dgm:prSet/>
      <dgm:spPr/>
      <dgm:t>
        <a:bodyPr/>
        <a:lstStyle/>
        <a:p>
          <a:endParaRPr lang="es-ES" sz="300">
            <a:solidFill>
              <a:schemeClr val="accent2"/>
            </a:solidFill>
          </a:endParaRPr>
        </a:p>
      </dgm:t>
    </dgm:pt>
    <dgm:pt modelId="{170DE3E8-4787-4739-9902-29CF9FB272A1}">
      <dgm:prSet phldrT="[Texto]" custT="1"/>
      <dgm:spPr/>
      <dgm:t>
        <a:bodyPr/>
        <a:lstStyle/>
        <a:p>
          <a:r>
            <a:rPr lang="es-ES" sz="300" b="1" dirty="0">
              <a:solidFill>
                <a:schemeClr val="bg2">
                  <a:lumMod val="50000"/>
                </a:schemeClr>
              </a:solidFill>
            </a:rPr>
            <a:t>MONITORING</a:t>
          </a:r>
        </a:p>
      </dgm:t>
    </dgm:pt>
    <dgm:pt modelId="{DBEB0BF5-E293-4F31-81F8-83D01A427ABB}" type="parTrans" cxnId="{768AF0FB-FEC1-4727-9D5F-4CFB6FB6EB04}">
      <dgm:prSet/>
      <dgm:spPr/>
      <dgm:t>
        <a:bodyPr/>
        <a:lstStyle/>
        <a:p>
          <a:endParaRPr lang="es-ES" sz="300">
            <a:solidFill>
              <a:schemeClr val="accent2"/>
            </a:solidFill>
          </a:endParaRPr>
        </a:p>
      </dgm:t>
    </dgm:pt>
    <dgm:pt modelId="{E78194FB-4DA8-4725-9367-3CDB86DEBFB7}" type="sibTrans" cxnId="{768AF0FB-FEC1-4727-9D5F-4CFB6FB6EB04}">
      <dgm:prSet/>
      <dgm:spPr>
        <a:ln>
          <a:solidFill>
            <a:schemeClr val="bg2">
              <a:lumMod val="50000"/>
            </a:schemeClr>
          </a:solidFill>
        </a:ln>
      </dgm:spPr>
      <dgm:t>
        <a:bodyPr/>
        <a:lstStyle/>
        <a:p>
          <a:endParaRPr lang="es-ES" sz="300">
            <a:solidFill>
              <a:schemeClr val="accent2"/>
            </a:solidFill>
          </a:endParaRPr>
        </a:p>
      </dgm:t>
    </dgm:pt>
    <dgm:pt modelId="{0F56D13B-5817-44EA-81ED-593C26078332}">
      <dgm:prSet phldrT="[Texto]" custT="1"/>
      <dgm:spPr>
        <a:solidFill>
          <a:srgbClr val="E2C847"/>
        </a:solidFill>
      </dgm:spPr>
      <dgm:t>
        <a:bodyPr/>
        <a:lstStyle/>
        <a:p>
          <a:r>
            <a:rPr lang="es-ES" sz="300" b="1" dirty="0"/>
            <a:t>EVALUATION</a:t>
          </a:r>
        </a:p>
      </dgm:t>
    </dgm:pt>
    <dgm:pt modelId="{4F4407BE-CCCD-47C6-949F-285B22624F60}" type="parTrans" cxnId="{418B1128-D16B-4C98-99FF-D811E7B494E1}">
      <dgm:prSet/>
      <dgm:spPr/>
      <dgm:t>
        <a:bodyPr/>
        <a:lstStyle/>
        <a:p>
          <a:endParaRPr lang="es-ES" sz="300">
            <a:solidFill>
              <a:schemeClr val="accent2"/>
            </a:solidFill>
          </a:endParaRPr>
        </a:p>
      </dgm:t>
    </dgm:pt>
    <dgm:pt modelId="{9A4A1879-BF01-476B-8C44-09ED81C32312}" type="sibTrans" cxnId="{418B1128-D16B-4C98-99FF-D811E7B494E1}">
      <dgm:prSet/>
      <dgm:spPr/>
      <dgm:t>
        <a:bodyPr/>
        <a:lstStyle/>
        <a:p>
          <a:endParaRPr lang="es-ES" sz="300">
            <a:solidFill>
              <a:schemeClr val="accent2"/>
            </a:solidFill>
          </a:endParaRPr>
        </a:p>
      </dgm:t>
    </dgm:pt>
    <dgm:pt modelId="{94777EE5-EAE8-4282-BF46-48A51E0874EC}" type="pres">
      <dgm:prSet presAssocID="{81541C2F-5B16-463D-B6C5-DE13BA417055}" presName="cycle" presStyleCnt="0">
        <dgm:presLayoutVars>
          <dgm:dir/>
          <dgm:resizeHandles val="exact"/>
        </dgm:presLayoutVars>
      </dgm:prSet>
      <dgm:spPr/>
      <dgm:t>
        <a:bodyPr/>
        <a:lstStyle/>
        <a:p>
          <a:endParaRPr lang="fr-BE"/>
        </a:p>
      </dgm:t>
    </dgm:pt>
    <dgm:pt modelId="{A20C5BF5-F473-4ED5-A6B9-E33119256529}" type="pres">
      <dgm:prSet presAssocID="{0B74FF2D-B14F-4A7B-AD22-7BBBCE8E6184}" presName="node" presStyleLbl="node1" presStyleIdx="0" presStyleCnt="5">
        <dgm:presLayoutVars>
          <dgm:bulletEnabled val="1"/>
        </dgm:presLayoutVars>
      </dgm:prSet>
      <dgm:spPr/>
      <dgm:t>
        <a:bodyPr/>
        <a:lstStyle/>
        <a:p>
          <a:endParaRPr lang="fr-BE"/>
        </a:p>
      </dgm:t>
    </dgm:pt>
    <dgm:pt modelId="{A939DFDA-D01A-4858-B530-68420FF87235}" type="pres">
      <dgm:prSet presAssocID="{0B74FF2D-B14F-4A7B-AD22-7BBBCE8E6184}" presName="spNode" presStyleCnt="0"/>
      <dgm:spPr/>
    </dgm:pt>
    <dgm:pt modelId="{B81F03A1-AD42-4588-9752-09CB0A0A46EE}" type="pres">
      <dgm:prSet presAssocID="{043647E7-A962-4AA5-A9BF-632B62365DA3}" presName="sibTrans" presStyleLbl="sibTrans1D1" presStyleIdx="0" presStyleCnt="5"/>
      <dgm:spPr/>
      <dgm:t>
        <a:bodyPr/>
        <a:lstStyle/>
        <a:p>
          <a:endParaRPr lang="fr-BE"/>
        </a:p>
      </dgm:t>
    </dgm:pt>
    <dgm:pt modelId="{1121FBEB-4DEE-4D64-9312-28792C886845}" type="pres">
      <dgm:prSet presAssocID="{1EA6EE11-6B2F-40F3-95A4-C97D846C9463}" presName="node" presStyleLbl="node1" presStyleIdx="1" presStyleCnt="5">
        <dgm:presLayoutVars>
          <dgm:bulletEnabled val="1"/>
        </dgm:presLayoutVars>
      </dgm:prSet>
      <dgm:spPr/>
      <dgm:t>
        <a:bodyPr/>
        <a:lstStyle/>
        <a:p>
          <a:endParaRPr lang="fr-BE"/>
        </a:p>
      </dgm:t>
    </dgm:pt>
    <dgm:pt modelId="{62CD9AB6-B952-478C-8E42-F20532F9DB34}" type="pres">
      <dgm:prSet presAssocID="{1EA6EE11-6B2F-40F3-95A4-C97D846C9463}" presName="spNode" presStyleCnt="0"/>
      <dgm:spPr/>
    </dgm:pt>
    <dgm:pt modelId="{4B0F042F-03E5-40E4-AB6E-DC2E81C3B76A}" type="pres">
      <dgm:prSet presAssocID="{87C7F588-28C7-4CD9-9A32-BE23453B6312}" presName="sibTrans" presStyleLbl="sibTrans1D1" presStyleIdx="1" presStyleCnt="5"/>
      <dgm:spPr/>
      <dgm:t>
        <a:bodyPr/>
        <a:lstStyle/>
        <a:p>
          <a:endParaRPr lang="fr-BE"/>
        </a:p>
      </dgm:t>
    </dgm:pt>
    <dgm:pt modelId="{16E6BDA5-C3AF-41A8-9F14-5FBFEEBD8869}" type="pres">
      <dgm:prSet presAssocID="{ABD2CD7F-ED9E-47E7-91AC-76B3DC50514D}" presName="node" presStyleLbl="node1" presStyleIdx="2" presStyleCnt="5">
        <dgm:presLayoutVars>
          <dgm:bulletEnabled val="1"/>
        </dgm:presLayoutVars>
      </dgm:prSet>
      <dgm:spPr/>
      <dgm:t>
        <a:bodyPr/>
        <a:lstStyle/>
        <a:p>
          <a:endParaRPr lang="fr-BE"/>
        </a:p>
      </dgm:t>
    </dgm:pt>
    <dgm:pt modelId="{DFD74CBC-E954-4071-ACBF-58907B370ECB}" type="pres">
      <dgm:prSet presAssocID="{ABD2CD7F-ED9E-47E7-91AC-76B3DC50514D}" presName="spNode" presStyleCnt="0"/>
      <dgm:spPr/>
    </dgm:pt>
    <dgm:pt modelId="{DFFAA8E3-1808-43A7-AFF1-83164D693574}" type="pres">
      <dgm:prSet presAssocID="{96D402BB-24D1-42B4-9140-B7CAAAC75837}" presName="sibTrans" presStyleLbl="sibTrans1D1" presStyleIdx="2" presStyleCnt="5"/>
      <dgm:spPr/>
      <dgm:t>
        <a:bodyPr/>
        <a:lstStyle/>
        <a:p>
          <a:endParaRPr lang="fr-BE"/>
        </a:p>
      </dgm:t>
    </dgm:pt>
    <dgm:pt modelId="{330CF256-065E-427A-842B-581BD86F8E92}" type="pres">
      <dgm:prSet presAssocID="{170DE3E8-4787-4739-9902-29CF9FB272A1}" presName="node" presStyleLbl="node1" presStyleIdx="3" presStyleCnt="5">
        <dgm:presLayoutVars>
          <dgm:bulletEnabled val="1"/>
        </dgm:presLayoutVars>
      </dgm:prSet>
      <dgm:spPr/>
      <dgm:t>
        <a:bodyPr/>
        <a:lstStyle/>
        <a:p>
          <a:endParaRPr lang="fr-BE"/>
        </a:p>
      </dgm:t>
    </dgm:pt>
    <dgm:pt modelId="{E3B98D9C-0F9B-4C39-A9C2-3485A2B72A83}" type="pres">
      <dgm:prSet presAssocID="{170DE3E8-4787-4739-9902-29CF9FB272A1}" presName="spNode" presStyleCnt="0"/>
      <dgm:spPr/>
    </dgm:pt>
    <dgm:pt modelId="{82E66D4B-C6EC-4094-8436-EB449EEAD8C1}" type="pres">
      <dgm:prSet presAssocID="{E78194FB-4DA8-4725-9367-3CDB86DEBFB7}" presName="sibTrans" presStyleLbl="sibTrans1D1" presStyleIdx="3" presStyleCnt="5"/>
      <dgm:spPr/>
      <dgm:t>
        <a:bodyPr/>
        <a:lstStyle/>
        <a:p>
          <a:endParaRPr lang="fr-BE"/>
        </a:p>
      </dgm:t>
    </dgm:pt>
    <dgm:pt modelId="{79BC7DD7-1E34-4D20-95DE-EDF51B630D4E}" type="pres">
      <dgm:prSet presAssocID="{0F56D13B-5817-44EA-81ED-593C26078332}" presName="node" presStyleLbl="node1" presStyleIdx="4" presStyleCnt="5">
        <dgm:presLayoutVars>
          <dgm:bulletEnabled val="1"/>
        </dgm:presLayoutVars>
      </dgm:prSet>
      <dgm:spPr/>
      <dgm:t>
        <a:bodyPr/>
        <a:lstStyle/>
        <a:p>
          <a:endParaRPr lang="fr-BE"/>
        </a:p>
      </dgm:t>
    </dgm:pt>
    <dgm:pt modelId="{A459B82E-9BEA-488A-B80F-4884FA811CD7}" type="pres">
      <dgm:prSet presAssocID="{0F56D13B-5817-44EA-81ED-593C26078332}" presName="spNode" presStyleCnt="0"/>
      <dgm:spPr/>
    </dgm:pt>
    <dgm:pt modelId="{3B9F7A8A-511D-42A7-9CE2-1B60B99699FA}" type="pres">
      <dgm:prSet presAssocID="{9A4A1879-BF01-476B-8C44-09ED81C32312}" presName="sibTrans" presStyleLbl="sibTrans1D1" presStyleIdx="4" presStyleCnt="5"/>
      <dgm:spPr/>
      <dgm:t>
        <a:bodyPr/>
        <a:lstStyle/>
        <a:p>
          <a:endParaRPr lang="fr-BE"/>
        </a:p>
      </dgm:t>
    </dgm:pt>
  </dgm:ptLst>
  <dgm:cxnLst>
    <dgm:cxn modelId="{A518449C-30DC-604E-8A48-A8FB81B695DB}" type="presOf" srcId="{E78194FB-4DA8-4725-9367-3CDB86DEBFB7}" destId="{82E66D4B-C6EC-4094-8436-EB449EEAD8C1}" srcOrd="0" destOrd="0" presId="urn:microsoft.com/office/officeart/2005/8/layout/cycle5"/>
    <dgm:cxn modelId="{638FD968-0A82-BC4C-A3DF-4FAA77F07A5F}" type="presOf" srcId="{0F56D13B-5817-44EA-81ED-593C26078332}" destId="{79BC7DD7-1E34-4D20-95DE-EDF51B630D4E}" srcOrd="0" destOrd="0" presId="urn:microsoft.com/office/officeart/2005/8/layout/cycle5"/>
    <dgm:cxn modelId="{8F18707C-5B2E-244D-87A0-A3EA2088A860}" type="presOf" srcId="{170DE3E8-4787-4739-9902-29CF9FB272A1}" destId="{330CF256-065E-427A-842B-581BD86F8E92}" srcOrd="0" destOrd="0" presId="urn:microsoft.com/office/officeart/2005/8/layout/cycle5"/>
    <dgm:cxn modelId="{28B9E12B-23E5-46FB-99EE-29BE73708BE1}" srcId="{81541C2F-5B16-463D-B6C5-DE13BA417055}" destId="{0B74FF2D-B14F-4A7B-AD22-7BBBCE8E6184}" srcOrd="0" destOrd="0" parTransId="{54E83A8B-606D-4956-AA91-4B379E58A812}" sibTransId="{043647E7-A962-4AA5-A9BF-632B62365DA3}"/>
    <dgm:cxn modelId="{6ADC15C8-5CBD-1442-BC78-D6A2D1A88F14}" type="presOf" srcId="{9A4A1879-BF01-476B-8C44-09ED81C32312}" destId="{3B9F7A8A-511D-42A7-9CE2-1B60B99699FA}" srcOrd="0" destOrd="0" presId="urn:microsoft.com/office/officeart/2005/8/layout/cycle5"/>
    <dgm:cxn modelId="{70181E14-31BC-CB47-ACA9-9157E45815DA}" type="presOf" srcId="{043647E7-A962-4AA5-A9BF-632B62365DA3}" destId="{B81F03A1-AD42-4588-9752-09CB0A0A46EE}" srcOrd="0" destOrd="0" presId="urn:microsoft.com/office/officeart/2005/8/layout/cycle5"/>
    <dgm:cxn modelId="{5739FAAD-3440-304A-9A1E-0ABBCAE40097}" type="presOf" srcId="{87C7F588-28C7-4CD9-9A32-BE23453B6312}" destId="{4B0F042F-03E5-40E4-AB6E-DC2E81C3B76A}" srcOrd="0" destOrd="0" presId="urn:microsoft.com/office/officeart/2005/8/layout/cycle5"/>
    <dgm:cxn modelId="{75905903-9F1E-4D6A-983A-B8B5E21AB041}" srcId="{81541C2F-5B16-463D-B6C5-DE13BA417055}" destId="{1EA6EE11-6B2F-40F3-95A4-C97D846C9463}" srcOrd="1" destOrd="0" parTransId="{2D5B1487-D0F7-4324-BD91-D1E0B28988ED}" sibTransId="{87C7F588-28C7-4CD9-9A32-BE23453B6312}"/>
    <dgm:cxn modelId="{768AF0FB-FEC1-4727-9D5F-4CFB6FB6EB04}" srcId="{81541C2F-5B16-463D-B6C5-DE13BA417055}" destId="{170DE3E8-4787-4739-9902-29CF9FB272A1}" srcOrd="3" destOrd="0" parTransId="{DBEB0BF5-E293-4F31-81F8-83D01A427ABB}" sibTransId="{E78194FB-4DA8-4725-9367-3CDB86DEBFB7}"/>
    <dgm:cxn modelId="{1058CEAF-3157-9D47-AAC4-40BD182D1B21}" type="presOf" srcId="{81541C2F-5B16-463D-B6C5-DE13BA417055}" destId="{94777EE5-EAE8-4282-BF46-48A51E0874EC}" srcOrd="0" destOrd="0" presId="urn:microsoft.com/office/officeart/2005/8/layout/cycle5"/>
    <dgm:cxn modelId="{C7299B8C-5642-4C40-83D5-DD19E4B05FFF}" srcId="{81541C2F-5B16-463D-B6C5-DE13BA417055}" destId="{ABD2CD7F-ED9E-47E7-91AC-76B3DC50514D}" srcOrd="2" destOrd="0" parTransId="{C56B41A6-32BA-479F-A1D6-A2791B13909F}" sibTransId="{96D402BB-24D1-42B4-9140-B7CAAAC75837}"/>
    <dgm:cxn modelId="{E51C1DDF-D03E-3D46-8629-A7D17CE0D94D}" type="presOf" srcId="{1EA6EE11-6B2F-40F3-95A4-C97D846C9463}" destId="{1121FBEB-4DEE-4D64-9312-28792C886845}" srcOrd="0" destOrd="0" presId="urn:microsoft.com/office/officeart/2005/8/layout/cycle5"/>
    <dgm:cxn modelId="{B177DCD5-47D3-7846-AC18-F9B89CC57D3F}" type="presOf" srcId="{ABD2CD7F-ED9E-47E7-91AC-76B3DC50514D}" destId="{16E6BDA5-C3AF-41A8-9F14-5FBFEEBD8869}" srcOrd="0" destOrd="0" presId="urn:microsoft.com/office/officeart/2005/8/layout/cycle5"/>
    <dgm:cxn modelId="{635A4C6A-D62D-CD4D-A2FA-081E85687F6D}" type="presOf" srcId="{0B74FF2D-B14F-4A7B-AD22-7BBBCE8E6184}" destId="{A20C5BF5-F473-4ED5-A6B9-E33119256529}" srcOrd="0" destOrd="0" presId="urn:microsoft.com/office/officeart/2005/8/layout/cycle5"/>
    <dgm:cxn modelId="{12B612DF-FB48-7A4B-842F-285F5F19EDBE}" type="presOf" srcId="{96D402BB-24D1-42B4-9140-B7CAAAC75837}" destId="{DFFAA8E3-1808-43A7-AFF1-83164D693574}" srcOrd="0" destOrd="0" presId="urn:microsoft.com/office/officeart/2005/8/layout/cycle5"/>
    <dgm:cxn modelId="{418B1128-D16B-4C98-99FF-D811E7B494E1}" srcId="{81541C2F-5B16-463D-B6C5-DE13BA417055}" destId="{0F56D13B-5817-44EA-81ED-593C26078332}" srcOrd="4" destOrd="0" parTransId="{4F4407BE-CCCD-47C6-949F-285B22624F60}" sibTransId="{9A4A1879-BF01-476B-8C44-09ED81C32312}"/>
    <dgm:cxn modelId="{0627D991-8E6B-5543-800B-DE0CD6CE66AB}" type="presParOf" srcId="{94777EE5-EAE8-4282-BF46-48A51E0874EC}" destId="{A20C5BF5-F473-4ED5-A6B9-E33119256529}" srcOrd="0" destOrd="0" presId="urn:microsoft.com/office/officeart/2005/8/layout/cycle5"/>
    <dgm:cxn modelId="{A07D7648-C3D4-394D-B9DF-ACE7924F75DD}" type="presParOf" srcId="{94777EE5-EAE8-4282-BF46-48A51E0874EC}" destId="{A939DFDA-D01A-4858-B530-68420FF87235}" srcOrd="1" destOrd="0" presId="urn:microsoft.com/office/officeart/2005/8/layout/cycle5"/>
    <dgm:cxn modelId="{03039286-4E17-E24A-A1C6-3C3AC0B01276}" type="presParOf" srcId="{94777EE5-EAE8-4282-BF46-48A51E0874EC}" destId="{B81F03A1-AD42-4588-9752-09CB0A0A46EE}" srcOrd="2" destOrd="0" presId="urn:microsoft.com/office/officeart/2005/8/layout/cycle5"/>
    <dgm:cxn modelId="{539A0871-4E93-464D-8807-660E245D9CA9}" type="presParOf" srcId="{94777EE5-EAE8-4282-BF46-48A51E0874EC}" destId="{1121FBEB-4DEE-4D64-9312-28792C886845}" srcOrd="3" destOrd="0" presId="urn:microsoft.com/office/officeart/2005/8/layout/cycle5"/>
    <dgm:cxn modelId="{605C6BFC-4655-D94B-A3AF-6A66ADA2931C}" type="presParOf" srcId="{94777EE5-EAE8-4282-BF46-48A51E0874EC}" destId="{62CD9AB6-B952-478C-8E42-F20532F9DB34}" srcOrd="4" destOrd="0" presId="urn:microsoft.com/office/officeart/2005/8/layout/cycle5"/>
    <dgm:cxn modelId="{72E554A8-D0CC-0047-ABE6-3B8CFBC6DD12}" type="presParOf" srcId="{94777EE5-EAE8-4282-BF46-48A51E0874EC}" destId="{4B0F042F-03E5-40E4-AB6E-DC2E81C3B76A}" srcOrd="5" destOrd="0" presId="urn:microsoft.com/office/officeart/2005/8/layout/cycle5"/>
    <dgm:cxn modelId="{92FB9CC0-24B0-8742-9AE2-B1BD507F3F66}" type="presParOf" srcId="{94777EE5-EAE8-4282-BF46-48A51E0874EC}" destId="{16E6BDA5-C3AF-41A8-9F14-5FBFEEBD8869}" srcOrd="6" destOrd="0" presId="urn:microsoft.com/office/officeart/2005/8/layout/cycle5"/>
    <dgm:cxn modelId="{930054D1-D31F-8D43-A7DB-9B4CD1A9C7D0}" type="presParOf" srcId="{94777EE5-EAE8-4282-BF46-48A51E0874EC}" destId="{DFD74CBC-E954-4071-ACBF-58907B370ECB}" srcOrd="7" destOrd="0" presId="urn:microsoft.com/office/officeart/2005/8/layout/cycle5"/>
    <dgm:cxn modelId="{3CC9DC03-0138-7546-BF4E-860789F07A50}" type="presParOf" srcId="{94777EE5-EAE8-4282-BF46-48A51E0874EC}" destId="{DFFAA8E3-1808-43A7-AFF1-83164D693574}" srcOrd="8" destOrd="0" presId="urn:microsoft.com/office/officeart/2005/8/layout/cycle5"/>
    <dgm:cxn modelId="{54821840-1C51-AA4D-AA56-DBEE79022DCD}" type="presParOf" srcId="{94777EE5-EAE8-4282-BF46-48A51E0874EC}" destId="{330CF256-065E-427A-842B-581BD86F8E92}" srcOrd="9" destOrd="0" presId="urn:microsoft.com/office/officeart/2005/8/layout/cycle5"/>
    <dgm:cxn modelId="{B3E78487-9B76-8140-8868-AE2372C7C062}" type="presParOf" srcId="{94777EE5-EAE8-4282-BF46-48A51E0874EC}" destId="{E3B98D9C-0F9B-4C39-A9C2-3485A2B72A83}" srcOrd="10" destOrd="0" presId="urn:microsoft.com/office/officeart/2005/8/layout/cycle5"/>
    <dgm:cxn modelId="{EDDD920E-BAF1-AC4E-971C-0F2EBE56CCCA}" type="presParOf" srcId="{94777EE5-EAE8-4282-BF46-48A51E0874EC}" destId="{82E66D4B-C6EC-4094-8436-EB449EEAD8C1}" srcOrd="11" destOrd="0" presId="urn:microsoft.com/office/officeart/2005/8/layout/cycle5"/>
    <dgm:cxn modelId="{75EF6EE0-F42A-E04C-BC13-7F2D9FFF2169}" type="presParOf" srcId="{94777EE5-EAE8-4282-BF46-48A51E0874EC}" destId="{79BC7DD7-1E34-4D20-95DE-EDF51B630D4E}" srcOrd="12" destOrd="0" presId="urn:microsoft.com/office/officeart/2005/8/layout/cycle5"/>
    <dgm:cxn modelId="{F142E476-FD06-C849-BAE7-07F6AB025A01}" type="presParOf" srcId="{94777EE5-EAE8-4282-BF46-48A51E0874EC}" destId="{A459B82E-9BEA-488A-B80F-4884FA811CD7}" srcOrd="13" destOrd="0" presId="urn:microsoft.com/office/officeart/2005/8/layout/cycle5"/>
    <dgm:cxn modelId="{C9F1F2DA-D31C-4941-B940-6B4F84C4D7B6}" type="presParOf" srcId="{94777EE5-EAE8-4282-BF46-48A51E0874EC}" destId="{3B9F7A8A-511D-42A7-9CE2-1B60B99699FA}"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1541C2F-5B16-463D-B6C5-DE13BA41705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0B74FF2D-B14F-4A7B-AD22-7BBBCE8E6184}">
      <dgm:prSet phldrT="[Texto]" custT="1"/>
      <dgm:spPr/>
      <dgm:t>
        <a:bodyPr/>
        <a:lstStyle/>
        <a:p>
          <a:r>
            <a:rPr lang="es-ES" sz="300" b="1"/>
            <a:t>PROGRAMMING</a:t>
          </a:r>
          <a:endParaRPr lang="es-ES" sz="300" b="1" dirty="0"/>
        </a:p>
      </dgm:t>
    </dgm:pt>
    <dgm:pt modelId="{54E83A8B-606D-4956-AA91-4B379E58A812}" type="parTrans" cxnId="{28B9E12B-23E5-46FB-99EE-29BE73708BE1}">
      <dgm:prSet/>
      <dgm:spPr/>
      <dgm:t>
        <a:bodyPr/>
        <a:lstStyle/>
        <a:p>
          <a:endParaRPr lang="es-ES" sz="300">
            <a:solidFill>
              <a:schemeClr val="accent2"/>
            </a:solidFill>
          </a:endParaRPr>
        </a:p>
      </dgm:t>
    </dgm:pt>
    <dgm:pt modelId="{043647E7-A962-4AA5-A9BF-632B62365DA3}" type="sibTrans" cxnId="{28B9E12B-23E5-46FB-99EE-29BE73708BE1}">
      <dgm:prSet/>
      <dgm:spPr/>
      <dgm:t>
        <a:bodyPr/>
        <a:lstStyle/>
        <a:p>
          <a:endParaRPr lang="es-ES" sz="300">
            <a:solidFill>
              <a:schemeClr val="accent2"/>
            </a:solidFill>
          </a:endParaRPr>
        </a:p>
      </dgm:t>
    </dgm:pt>
    <dgm:pt modelId="{1EA6EE11-6B2F-40F3-95A4-C97D846C9463}">
      <dgm:prSet phldrT="[Texto]" custT="1"/>
      <dgm:spPr/>
      <dgm:t>
        <a:bodyPr/>
        <a:lstStyle/>
        <a:p>
          <a:r>
            <a:rPr lang="es-ES" sz="300" b="1" dirty="0"/>
            <a:t>IDENTIFICATION</a:t>
          </a:r>
        </a:p>
      </dgm:t>
    </dgm:pt>
    <dgm:pt modelId="{2D5B1487-D0F7-4324-BD91-D1E0B28988ED}" type="parTrans" cxnId="{75905903-9F1E-4D6A-983A-B8B5E21AB041}">
      <dgm:prSet/>
      <dgm:spPr/>
      <dgm:t>
        <a:bodyPr/>
        <a:lstStyle/>
        <a:p>
          <a:endParaRPr lang="es-ES" sz="300">
            <a:solidFill>
              <a:schemeClr val="accent2"/>
            </a:solidFill>
          </a:endParaRPr>
        </a:p>
      </dgm:t>
    </dgm:pt>
    <dgm:pt modelId="{87C7F588-28C7-4CD9-9A32-BE23453B6312}" type="sibTrans" cxnId="{75905903-9F1E-4D6A-983A-B8B5E21AB041}">
      <dgm:prSet/>
      <dgm:spPr/>
      <dgm:t>
        <a:bodyPr/>
        <a:lstStyle/>
        <a:p>
          <a:endParaRPr lang="es-ES" sz="300">
            <a:solidFill>
              <a:schemeClr val="accent2"/>
            </a:solidFill>
          </a:endParaRPr>
        </a:p>
      </dgm:t>
    </dgm:pt>
    <dgm:pt modelId="{ABD2CD7F-ED9E-47E7-91AC-76B3DC50514D}">
      <dgm:prSet phldrT="[Texto]" custT="1"/>
      <dgm:spPr/>
      <dgm:t>
        <a:bodyPr/>
        <a:lstStyle/>
        <a:p>
          <a:r>
            <a:rPr lang="es-ES" sz="300" b="1"/>
            <a:t>FORMULATION</a:t>
          </a:r>
          <a:endParaRPr lang="es-ES" sz="300" b="1" dirty="0"/>
        </a:p>
      </dgm:t>
    </dgm:pt>
    <dgm:pt modelId="{C56B41A6-32BA-479F-A1D6-A2791B13909F}" type="parTrans" cxnId="{C7299B8C-5642-4C40-83D5-DD19E4B05FFF}">
      <dgm:prSet/>
      <dgm:spPr/>
      <dgm:t>
        <a:bodyPr/>
        <a:lstStyle/>
        <a:p>
          <a:endParaRPr lang="es-ES" sz="300">
            <a:solidFill>
              <a:schemeClr val="accent2"/>
            </a:solidFill>
          </a:endParaRPr>
        </a:p>
      </dgm:t>
    </dgm:pt>
    <dgm:pt modelId="{96D402BB-24D1-42B4-9140-B7CAAAC75837}" type="sibTrans" cxnId="{C7299B8C-5642-4C40-83D5-DD19E4B05FFF}">
      <dgm:prSet/>
      <dgm:spPr/>
      <dgm:t>
        <a:bodyPr/>
        <a:lstStyle/>
        <a:p>
          <a:endParaRPr lang="es-ES" sz="300">
            <a:solidFill>
              <a:schemeClr val="accent2"/>
            </a:solidFill>
          </a:endParaRPr>
        </a:p>
      </dgm:t>
    </dgm:pt>
    <dgm:pt modelId="{170DE3E8-4787-4739-9902-29CF9FB272A1}">
      <dgm:prSet phldrT="[Texto]" custT="1"/>
      <dgm:spPr/>
      <dgm:t>
        <a:bodyPr/>
        <a:lstStyle/>
        <a:p>
          <a:r>
            <a:rPr lang="es-ES" sz="300" b="1" dirty="0">
              <a:solidFill>
                <a:schemeClr val="bg2">
                  <a:lumMod val="50000"/>
                </a:schemeClr>
              </a:solidFill>
            </a:rPr>
            <a:t>MONITORING</a:t>
          </a:r>
        </a:p>
      </dgm:t>
    </dgm:pt>
    <dgm:pt modelId="{DBEB0BF5-E293-4F31-81F8-83D01A427ABB}" type="parTrans" cxnId="{768AF0FB-FEC1-4727-9D5F-4CFB6FB6EB04}">
      <dgm:prSet/>
      <dgm:spPr/>
      <dgm:t>
        <a:bodyPr/>
        <a:lstStyle/>
        <a:p>
          <a:endParaRPr lang="es-ES" sz="300">
            <a:solidFill>
              <a:schemeClr val="accent2"/>
            </a:solidFill>
          </a:endParaRPr>
        </a:p>
      </dgm:t>
    </dgm:pt>
    <dgm:pt modelId="{E78194FB-4DA8-4725-9367-3CDB86DEBFB7}" type="sibTrans" cxnId="{768AF0FB-FEC1-4727-9D5F-4CFB6FB6EB04}">
      <dgm:prSet/>
      <dgm:spPr>
        <a:ln>
          <a:solidFill>
            <a:schemeClr val="bg2">
              <a:lumMod val="50000"/>
            </a:schemeClr>
          </a:solidFill>
        </a:ln>
      </dgm:spPr>
      <dgm:t>
        <a:bodyPr/>
        <a:lstStyle/>
        <a:p>
          <a:endParaRPr lang="es-ES" sz="300">
            <a:solidFill>
              <a:schemeClr val="accent2"/>
            </a:solidFill>
          </a:endParaRPr>
        </a:p>
      </dgm:t>
    </dgm:pt>
    <dgm:pt modelId="{0F56D13B-5817-44EA-81ED-593C26078332}">
      <dgm:prSet phldrT="[Texto]" custT="1"/>
      <dgm:spPr>
        <a:solidFill>
          <a:srgbClr val="E2C847"/>
        </a:solidFill>
      </dgm:spPr>
      <dgm:t>
        <a:bodyPr/>
        <a:lstStyle/>
        <a:p>
          <a:r>
            <a:rPr lang="es-ES" sz="300" b="1" dirty="0"/>
            <a:t>EVALUATION</a:t>
          </a:r>
        </a:p>
      </dgm:t>
    </dgm:pt>
    <dgm:pt modelId="{4F4407BE-CCCD-47C6-949F-285B22624F60}" type="parTrans" cxnId="{418B1128-D16B-4C98-99FF-D811E7B494E1}">
      <dgm:prSet/>
      <dgm:spPr/>
      <dgm:t>
        <a:bodyPr/>
        <a:lstStyle/>
        <a:p>
          <a:endParaRPr lang="es-ES" sz="300">
            <a:solidFill>
              <a:schemeClr val="accent2"/>
            </a:solidFill>
          </a:endParaRPr>
        </a:p>
      </dgm:t>
    </dgm:pt>
    <dgm:pt modelId="{9A4A1879-BF01-476B-8C44-09ED81C32312}" type="sibTrans" cxnId="{418B1128-D16B-4C98-99FF-D811E7B494E1}">
      <dgm:prSet/>
      <dgm:spPr/>
      <dgm:t>
        <a:bodyPr/>
        <a:lstStyle/>
        <a:p>
          <a:endParaRPr lang="es-ES" sz="300">
            <a:solidFill>
              <a:schemeClr val="accent2"/>
            </a:solidFill>
          </a:endParaRPr>
        </a:p>
      </dgm:t>
    </dgm:pt>
    <dgm:pt modelId="{94777EE5-EAE8-4282-BF46-48A51E0874EC}" type="pres">
      <dgm:prSet presAssocID="{81541C2F-5B16-463D-B6C5-DE13BA417055}" presName="cycle" presStyleCnt="0">
        <dgm:presLayoutVars>
          <dgm:dir/>
          <dgm:resizeHandles val="exact"/>
        </dgm:presLayoutVars>
      </dgm:prSet>
      <dgm:spPr/>
      <dgm:t>
        <a:bodyPr/>
        <a:lstStyle/>
        <a:p>
          <a:endParaRPr lang="fr-BE"/>
        </a:p>
      </dgm:t>
    </dgm:pt>
    <dgm:pt modelId="{A20C5BF5-F473-4ED5-A6B9-E33119256529}" type="pres">
      <dgm:prSet presAssocID="{0B74FF2D-B14F-4A7B-AD22-7BBBCE8E6184}" presName="node" presStyleLbl="node1" presStyleIdx="0" presStyleCnt="5">
        <dgm:presLayoutVars>
          <dgm:bulletEnabled val="1"/>
        </dgm:presLayoutVars>
      </dgm:prSet>
      <dgm:spPr/>
      <dgm:t>
        <a:bodyPr/>
        <a:lstStyle/>
        <a:p>
          <a:endParaRPr lang="fr-BE"/>
        </a:p>
      </dgm:t>
    </dgm:pt>
    <dgm:pt modelId="{A939DFDA-D01A-4858-B530-68420FF87235}" type="pres">
      <dgm:prSet presAssocID="{0B74FF2D-B14F-4A7B-AD22-7BBBCE8E6184}" presName="spNode" presStyleCnt="0"/>
      <dgm:spPr/>
    </dgm:pt>
    <dgm:pt modelId="{B81F03A1-AD42-4588-9752-09CB0A0A46EE}" type="pres">
      <dgm:prSet presAssocID="{043647E7-A962-4AA5-A9BF-632B62365DA3}" presName="sibTrans" presStyleLbl="sibTrans1D1" presStyleIdx="0" presStyleCnt="5"/>
      <dgm:spPr/>
      <dgm:t>
        <a:bodyPr/>
        <a:lstStyle/>
        <a:p>
          <a:endParaRPr lang="fr-BE"/>
        </a:p>
      </dgm:t>
    </dgm:pt>
    <dgm:pt modelId="{1121FBEB-4DEE-4D64-9312-28792C886845}" type="pres">
      <dgm:prSet presAssocID="{1EA6EE11-6B2F-40F3-95A4-C97D846C9463}" presName="node" presStyleLbl="node1" presStyleIdx="1" presStyleCnt="5">
        <dgm:presLayoutVars>
          <dgm:bulletEnabled val="1"/>
        </dgm:presLayoutVars>
      </dgm:prSet>
      <dgm:spPr/>
      <dgm:t>
        <a:bodyPr/>
        <a:lstStyle/>
        <a:p>
          <a:endParaRPr lang="fr-BE"/>
        </a:p>
      </dgm:t>
    </dgm:pt>
    <dgm:pt modelId="{62CD9AB6-B952-478C-8E42-F20532F9DB34}" type="pres">
      <dgm:prSet presAssocID="{1EA6EE11-6B2F-40F3-95A4-C97D846C9463}" presName="spNode" presStyleCnt="0"/>
      <dgm:spPr/>
    </dgm:pt>
    <dgm:pt modelId="{4B0F042F-03E5-40E4-AB6E-DC2E81C3B76A}" type="pres">
      <dgm:prSet presAssocID="{87C7F588-28C7-4CD9-9A32-BE23453B6312}" presName="sibTrans" presStyleLbl="sibTrans1D1" presStyleIdx="1" presStyleCnt="5"/>
      <dgm:spPr/>
      <dgm:t>
        <a:bodyPr/>
        <a:lstStyle/>
        <a:p>
          <a:endParaRPr lang="fr-BE"/>
        </a:p>
      </dgm:t>
    </dgm:pt>
    <dgm:pt modelId="{16E6BDA5-C3AF-41A8-9F14-5FBFEEBD8869}" type="pres">
      <dgm:prSet presAssocID="{ABD2CD7F-ED9E-47E7-91AC-76B3DC50514D}" presName="node" presStyleLbl="node1" presStyleIdx="2" presStyleCnt="5">
        <dgm:presLayoutVars>
          <dgm:bulletEnabled val="1"/>
        </dgm:presLayoutVars>
      </dgm:prSet>
      <dgm:spPr/>
      <dgm:t>
        <a:bodyPr/>
        <a:lstStyle/>
        <a:p>
          <a:endParaRPr lang="fr-BE"/>
        </a:p>
      </dgm:t>
    </dgm:pt>
    <dgm:pt modelId="{DFD74CBC-E954-4071-ACBF-58907B370ECB}" type="pres">
      <dgm:prSet presAssocID="{ABD2CD7F-ED9E-47E7-91AC-76B3DC50514D}" presName="spNode" presStyleCnt="0"/>
      <dgm:spPr/>
    </dgm:pt>
    <dgm:pt modelId="{DFFAA8E3-1808-43A7-AFF1-83164D693574}" type="pres">
      <dgm:prSet presAssocID="{96D402BB-24D1-42B4-9140-B7CAAAC75837}" presName="sibTrans" presStyleLbl="sibTrans1D1" presStyleIdx="2" presStyleCnt="5"/>
      <dgm:spPr/>
      <dgm:t>
        <a:bodyPr/>
        <a:lstStyle/>
        <a:p>
          <a:endParaRPr lang="fr-BE"/>
        </a:p>
      </dgm:t>
    </dgm:pt>
    <dgm:pt modelId="{330CF256-065E-427A-842B-581BD86F8E92}" type="pres">
      <dgm:prSet presAssocID="{170DE3E8-4787-4739-9902-29CF9FB272A1}" presName="node" presStyleLbl="node1" presStyleIdx="3" presStyleCnt="5">
        <dgm:presLayoutVars>
          <dgm:bulletEnabled val="1"/>
        </dgm:presLayoutVars>
      </dgm:prSet>
      <dgm:spPr/>
      <dgm:t>
        <a:bodyPr/>
        <a:lstStyle/>
        <a:p>
          <a:endParaRPr lang="fr-BE"/>
        </a:p>
      </dgm:t>
    </dgm:pt>
    <dgm:pt modelId="{E3B98D9C-0F9B-4C39-A9C2-3485A2B72A83}" type="pres">
      <dgm:prSet presAssocID="{170DE3E8-4787-4739-9902-29CF9FB272A1}" presName="spNode" presStyleCnt="0"/>
      <dgm:spPr/>
    </dgm:pt>
    <dgm:pt modelId="{82E66D4B-C6EC-4094-8436-EB449EEAD8C1}" type="pres">
      <dgm:prSet presAssocID="{E78194FB-4DA8-4725-9367-3CDB86DEBFB7}" presName="sibTrans" presStyleLbl="sibTrans1D1" presStyleIdx="3" presStyleCnt="5"/>
      <dgm:spPr/>
      <dgm:t>
        <a:bodyPr/>
        <a:lstStyle/>
        <a:p>
          <a:endParaRPr lang="fr-BE"/>
        </a:p>
      </dgm:t>
    </dgm:pt>
    <dgm:pt modelId="{79BC7DD7-1E34-4D20-95DE-EDF51B630D4E}" type="pres">
      <dgm:prSet presAssocID="{0F56D13B-5817-44EA-81ED-593C26078332}" presName="node" presStyleLbl="node1" presStyleIdx="4" presStyleCnt="5">
        <dgm:presLayoutVars>
          <dgm:bulletEnabled val="1"/>
        </dgm:presLayoutVars>
      </dgm:prSet>
      <dgm:spPr/>
      <dgm:t>
        <a:bodyPr/>
        <a:lstStyle/>
        <a:p>
          <a:endParaRPr lang="fr-BE"/>
        </a:p>
      </dgm:t>
    </dgm:pt>
    <dgm:pt modelId="{A459B82E-9BEA-488A-B80F-4884FA811CD7}" type="pres">
      <dgm:prSet presAssocID="{0F56D13B-5817-44EA-81ED-593C26078332}" presName="spNode" presStyleCnt="0"/>
      <dgm:spPr/>
    </dgm:pt>
    <dgm:pt modelId="{3B9F7A8A-511D-42A7-9CE2-1B60B99699FA}" type="pres">
      <dgm:prSet presAssocID="{9A4A1879-BF01-476B-8C44-09ED81C32312}" presName="sibTrans" presStyleLbl="sibTrans1D1" presStyleIdx="4" presStyleCnt="5"/>
      <dgm:spPr/>
      <dgm:t>
        <a:bodyPr/>
        <a:lstStyle/>
        <a:p>
          <a:endParaRPr lang="fr-BE"/>
        </a:p>
      </dgm:t>
    </dgm:pt>
  </dgm:ptLst>
  <dgm:cxnLst>
    <dgm:cxn modelId="{1653C544-9BC5-624A-BF4E-723BD3E326E8}" type="presOf" srcId="{043647E7-A962-4AA5-A9BF-632B62365DA3}" destId="{B81F03A1-AD42-4588-9752-09CB0A0A46EE}" srcOrd="0" destOrd="0" presId="urn:microsoft.com/office/officeart/2005/8/layout/cycle5"/>
    <dgm:cxn modelId="{F2355255-A4C7-E74E-96FA-9EFB9FEC0E24}" type="presOf" srcId="{1EA6EE11-6B2F-40F3-95A4-C97D846C9463}" destId="{1121FBEB-4DEE-4D64-9312-28792C886845}" srcOrd="0" destOrd="0" presId="urn:microsoft.com/office/officeart/2005/8/layout/cycle5"/>
    <dgm:cxn modelId="{87A31E6D-FF72-DA40-B447-B86A4FA050C8}" type="presOf" srcId="{ABD2CD7F-ED9E-47E7-91AC-76B3DC50514D}" destId="{16E6BDA5-C3AF-41A8-9F14-5FBFEEBD8869}" srcOrd="0" destOrd="0" presId="urn:microsoft.com/office/officeart/2005/8/layout/cycle5"/>
    <dgm:cxn modelId="{28B9E12B-23E5-46FB-99EE-29BE73708BE1}" srcId="{81541C2F-5B16-463D-B6C5-DE13BA417055}" destId="{0B74FF2D-B14F-4A7B-AD22-7BBBCE8E6184}" srcOrd="0" destOrd="0" parTransId="{54E83A8B-606D-4956-AA91-4B379E58A812}" sibTransId="{043647E7-A962-4AA5-A9BF-632B62365DA3}"/>
    <dgm:cxn modelId="{428D194D-F621-F940-B452-7E82D75A340A}" type="presOf" srcId="{170DE3E8-4787-4739-9902-29CF9FB272A1}" destId="{330CF256-065E-427A-842B-581BD86F8E92}" srcOrd="0" destOrd="0" presId="urn:microsoft.com/office/officeart/2005/8/layout/cycle5"/>
    <dgm:cxn modelId="{E1509625-3400-8247-A027-6383DB3E28D9}" type="presOf" srcId="{96D402BB-24D1-42B4-9140-B7CAAAC75837}" destId="{DFFAA8E3-1808-43A7-AFF1-83164D693574}" srcOrd="0" destOrd="0" presId="urn:microsoft.com/office/officeart/2005/8/layout/cycle5"/>
    <dgm:cxn modelId="{75905903-9F1E-4D6A-983A-B8B5E21AB041}" srcId="{81541C2F-5B16-463D-B6C5-DE13BA417055}" destId="{1EA6EE11-6B2F-40F3-95A4-C97D846C9463}" srcOrd="1" destOrd="0" parTransId="{2D5B1487-D0F7-4324-BD91-D1E0B28988ED}" sibTransId="{87C7F588-28C7-4CD9-9A32-BE23453B6312}"/>
    <dgm:cxn modelId="{79C6B75D-7F15-CB46-8C85-659C016E477C}" type="presOf" srcId="{E78194FB-4DA8-4725-9367-3CDB86DEBFB7}" destId="{82E66D4B-C6EC-4094-8436-EB449EEAD8C1}" srcOrd="0" destOrd="0" presId="urn:microsoft.com/office/officeart/2005/8/layout/cycle5"/>
    <dgm:cxn modelId="{09BFA4B0-4419-E147-B0DD-87639D4EBF70}" type="presOf" srcId="{81541C2F-5B16-463D-B6C5-DE13BA417055}" destId="{94777EE5-EAE8-4282-BF46-48A51E0874EC}" srcOrd="0" destOrd="0" presId="urn:microsoft.com/office/officeart/2005/8/layout/cycle5"/>
    <dgm:cxn modelId="{768AF0FB-FEC1-4727-9D5F-4CFB6FB6EB04}" srcId="{81541C2F-5B16-463D-B6C5-DE13BA417055}" destId="{170DE3E8-4787-4739-9902-29CF9FB272A1}" srcOrd="3" destOrd="0" parTransId="{DBEB0BF5-E293-4F31-81F8-83D01A427ABB}" sibTransId="{E78194FB-4DA8-4725-9367-3CDB86DEBFB7}"/>
    <dgm:cxn modelId="{376AE476-C52D-7D41-B919-CE22FA0056F2}" type="presOf" srcId="{87C7F588-28C7-4CD9-9A32-BE23453B6312}" destId="{4B0F042F-03E5-40E4-AB6E-DC2E81C3B76A}" srcOrd="0" destOrd="0" presId="urn:microsoft.com/office/officeart/2005/8/layout/cycle5"/>
    <dgm:cxn modelId="{36E1BC71-C3B8-1748-A019-EC89B32E5DB2}" type="presOf" srcId="{0F56D13B-5817-44EA-81ED-593C26078332}" destId="{79BC7DD7-1E34-4D20-95DE-EDF51B630D4E}" srcOrd="0" destOrd="0" presId="urn:microsoft.com/office/officeart/2005/8/layout/cycle5"/>
    <dgm:cxn modelId="{A2969C0C-F270-8547-A98A-0CD5A837A197}" type="presOf" srcId="{0B74FF2D-B14F-4A7B-AD22-7BBBCE8E6184}" destId="{A20C5BF5-F473-4ED5-A6B9-E33119256529}" srcOrd="0" destOrd="0" presId="urn:microsoft.com/office/officeart/2005/8/layout/cycle5"/>
    <dgm:cxn modelId="{C7299B8C-5642-4C40-83D5-DD19E4B05FFF}" srcId="{81541C2F-5B16-463D-B6C5-DE13BA417055}" destId="{ABD2CD7F-ED9E-47E7-91AC-76B3DC50514D}" srcOrd="2" destOrd="0" parTransId="{C56B41A6-32BA-479F-A1D6-A2791B13909F}" sibTransId="{96D402BB-24D1-42B4-9140-B7CAAAC75837}"/>
    <dgm:cxn modelId="{418B1128-D16B-4C98-99FF-D811E7B494E1}" srcId="{81541C2F-5B16-463D-B6C5-DE13BA417055}" destId="{0F56D13B-5817-44EA-81ED-593C26078332}" srcOrd="4" destOrd="0" parTransId="{4F4407BE-CCCD-47C6-949F-285B22624F60}" sibTransId="{9A4A1879-BF01-476B-8C44-09ED81C32312}"/>
    <dgm:cxn modelId="{D1348890-308A-8843-BBF9-B942F5BF5DFE}" type="presOf" srcId="{9A4A1879-BF01-476B-8C44-09ED81C32312}" destId="{3B9F7A8A-511D-42A7-9CE2-1B60B99699FA}" srcOrd="0" destOrd="0" presId="urn:microsoft.com/office/officeart/2005/8/layout/cycle5"/>
    <dgm:cxn modelId="{14F45BA1-4D2E-6A42-8D86-517EAE04ADC6}" type="presParOf" srcId="{94777EE5-EAE8-4282-BF46-48A51E0874EC}" destId="{A20C5BF5-F473-4ED5-A6B9-E33119256529}" srcOrd="0" destOrd="0" presId="urn:microsoft.com/office/officeart/2005/8/layout/cycle5"/>
    <dgm:cxn modelId="{42713F44-B335-7D49-90A1-0BAC2FC2270B}" type="presParOf" srcId="{94777EE5-EAE8-4282-BF46-48A51E0874EC}" destId="{A939DFDA-D01A-4858-B530-68420FF87235}" srcOrd="1" destOrd="0" presId="urn:microsoft.com/office/officeart/2005/8/layout/cycle5"/>
    <dgm:cxn modelId="{FDBE9699-4C99-C848-B512-77BB86809348}" type="presParOf" srcId="{94777EE5-EAE8-4282-BF46-48A51E0874EC}" destId="{B81F03A1-AD42-4588-9752-09CB0A0A46EE}" srcOrd="2" destOrd="0" presId="urn:microsoft.com/office/officeart/2005/8/layout/cycle5"/>
    <dgm:cxn modelId="{A1ADCC65-F344-9046-A331-8F9FB8BCBE3E}" type="presParOf" srcId="{94777EE5-EAE8-4282-BF46-48A51E0874EC}" destId="{1121FBEB-4DEE-4D64-9312-28792C886845}" srcOrd="3" destOrd="0" presId="urn:microsoft.com/office/officeart/2005/8/layout/cycle5"/>
    <dgm:cxn modelId="{7369353A-27D0-9C49-B76F-426DEFED15FC}" type="presParOf" srcId="{94777EE5-EAE8-4282-BF46-48A51E0874EC}" destId="{62CD9AB6-B952-478C-8E42-F20532F9DB34}" srcOrd="4" destOrd="0" presId="urn:microsoft.com/office/officeart/2005/8/layout/cycle5"/>
    <dgm:cxn modelId="{F79FFADA-70C9-994F-8C49-50CDCD6EADA6}" type="presParOf" srcId="{94777EE5-EAE8-4282-BF46-48A51E0874EC}" destId="{4B0F042F-03E5-40E4-AB6E-DC2E81C3B76A}" srcOrd="5" destOrd="0" presId="urn:microsoft.com/office/officeart/2005/8/layout/cycle5"/>
    <dgm:cxn modelId="{D813BFC9-56D6-FF46-8786-A69E2853EB0E}" type="presParOf" srcId="{94777EE5-EAE8-4282-BF46-48A51E0874EC}" destId="{16E6BDA5-C3AF-41A8-9F14-5FBFEEBD8869}" srcOrd="6" destOrd="0" presId="urn:microsoft.com/office/officeart/2005/8/layout/cycle5"/>
    <dgm:cxn modelId="{287BC934-2019-E442-BE3D-F6EFBFC5E941}" type="presParOf" srcId="{94777EE5-EAE8-4282-BF46-48A51E0874EC}" destId="{DFD74CBC-E954-4071-ACBF-58907B370ECB}" srcOrd="7" destOrd="0" presId="urn:microsoft.com/office/officeart/2005/8/layout/cycle5"/>
    <dgm:cxn modelId="{7C3B2DA2-FAC8-724F-BFC9-EBB345EBA5B4}" type="presParOf" srcId="{94777EE5-EAE8-4282-BF46-48A51E0874EC}" destId="{DFFAA8E3-1808-43A7-AFF1-83164D693574}" srcOrd="8" destOrd="0" presId="urn:microsoft.com/office/officeart/2005/8/layout/cycle5"/>
    <dgm:cxn modelId="{DB04B0F8-2C56-294B-B615-763E0CAD444D}" type="presParOf" srcId="{94777EE5-EAE8-4282-BF46-48A51E0874EC}" destId="{330CF256-065E-427A-842B-581BD86F8E92}" srcOrd="9" destOrd="0" presId="urn:microsoft.com/office/officeart/2005/8/layout/cycle5"/>
    <dgm:cxn modelId="{EC860723-8510-2F45-9202-4D14F8E7F12C}" type="presParOf" srcId="{94777EE5-EAE8-4282-BF46-48A51E0874EC}" destId="{E3B98D9C-0F9B-4C39-A9C2-3485A2B72A83}" srcOrd="10" destOrd="0" presId="urn:microsoft.com/office/officeart/2005/8/layout/cycle5"/>
    <dgm:cxn modelId="{3D53E0C0-514C-0C4B-84E4-E36600EC2861}" type="presParOf" srcId="{94777EE5-EAE8-4282-BF46-48A51E0874EC}" destId="{82E66D4B-C6EC-4094-8436-EB449EEAD8C1}" srcOrd="11" destOrd="0" presId="urn:microsoft.com/office/officeart/2005/8/layout/cycle5"/>
    <dgm:cxn modelId="{8BFEF4E1-786E-A141-91C4-C5045CBB63E0}" type="presParOf" srcId="{94777EE5-EAE8-4282-BF46-48A51E0874EC}" destId="{79BC7DD7-1E34-4D20-95DE-EDF51B630D4E}" srcOrd="12" destOrd="0" presId="urn:microsoft.com/office/officeart/2005/8/layout/cycle5"/>
    <dgm:cxn modelId="{C7B36F08-104A-CB46-B5B1-5F37C8A7B538}" type="presParOf" srcId="{94777EE5-EAE8-4282-BF46-48A51E0874EC}" destId="{A459B82E-9BEA-488A-B80F-4884FA811CD7}" srcOrd="13" destOrd="0" presId="urn:microsoft.com/office/officeart/2005/8/layout/cycle5"/>
    <dgm:cxn modelId="{67437B62-699E-3F44-8517-06A6E680CC74}" type="presParOf" srcId="{94777EE5-EAE8-4282-BF46-48A51E0874EC}" destId="{3B9F7A8A-511D-42A7-9CE2-1B60B99699FA}"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1541C2F-5B16-463D-B6C5-DE13BA41705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0B74FF2D-B14F-4A7B-AD22-7BBBCE8E6184}">
      <dgm:prSet phldrT="[Texto]" custT="1"/>
      <dgm:spPr/>
      <dgm:t>
        <a:bodyPr/>
        <a:lstStyle/>
        <a:p>
          <a:r>
            <a:rPr lang="es-ES" sz="300" b="1"/>
            <a:t>PROGRAMMING</a:t>
          </a:r>
          <a:endParaRPr lang="es-ES" sz="300" b="1" dirty="0"/>
        </a:p>
      </dgm:t>
    </dgm:pt>
    <dgm:pt modelId="{54E83A8B-606D-4956-AA91-4B379E58A812}" type="parTrans" cxnId="{28B9E12B-23E5-46FB-99EE-29BE73708BE1}">
      <dgm:prSet/>
      <dgm:spPr/>
      <dgm:t>
        <a:bodyPr/>
        <a:lstStyle/>
        <a:p>
          <a:endParaRPr lang="es-ES" sz="300">
            <a:solidFill>
              <a:schemeClr val="accent2"/>
            </a:solidFill>
          </a:endParaRPr>
        </a:p>
      </dgm:t>
    </dgm:pt>
    <dgm:pt modelId="{043647E7-A962-4AA5-A9BF-632B62365DA3}" type="sibTrans" cxnId="{28B9E12B-23E5-46FB-99EE-29BE73708BE1}">
      <dgm:prSet/>
      <dgm:spPr/>
      <dgm:t>
        <a:bodyPr/>
        <a:lstStyle/>
        <a:p>
          <a:endParaRPr lang="es-ES" sz="300">
            <a:solidFill>
              <a:schemeClr val="accent2"/>
            </a:solidFill>
          </a:endParaRPr>
        </a:p>
      </dgm:t>
    </dgm:pt>
    <dgm:pt modelId="{1EA6EE11-6B2F-40F3-95A4-C97D846C9463}">
      <dgm:prSet phldrT="[Texto]" custT="1"/>
      <dgm:spPr/>
      <dgm:t>
        <a:bodyPr/>
        <a:lstStyle/>
        <a:p>
          <a:r>
            <a:rPr lang="es-ES" sz="300" b="1" dirty="0"/>
            <a:t>IDENTIFICATION</a:t>
          </a:r>
        </a:p>
      </dgm:t>
    </dgm:pt>
    <dgm:pt modelId="{2D5B1487-D0F7-4324-BD91-D1E0B28988ED}" type="parTrans" cxnId="{75905903-9F1E-4D6A-983A-B8B5E21AB041}">
      <dgm:prSet/>
      <dgm:spPr/>
      <dgm:t>
        <a:bodyPr/>
        <a:lstStyle/>
        <a:p>
          <a:endParaRPr lang="es-ES" sz="300">
            <a:solidFill>
              <a:schemeClr val="accent2"/>
            </a:solidFill>
          </a:endParaRPr>
        </a:p>
      </dgm:t>
    </dgm:pt>
    <dgm:pt modelId="{87C7F588-28C7-4CD9-9A32-BE23453B6312}" type="sibTrans" cxnId="{75905903-9F1E-4D6A-983A-B8B5E21AB041}">
      <dgm:prSet/>
      <dgm:spPr/>
      <dgm:t>
        <a:bodyPr/>
        <a:lstStyle/>
        <a:p>
          <a:endParaRPr lang="es-ES" sz="300">
            <a:solidFill>
              <a:schemeClr val="accent2"/>
            </a:solidFill>
          </a:endParaRPr>
        </a:p>
      </dgm:t>
    </dgm:pt>
    <dgm:pt modelId="{ABD2CD7F-ED9E-47E7-91AC-76B3DC50514D}">
      <dgm:prSet phldrT="[Texto]" custT="1"/>
      <dgm:spPr/>
      <dgm:t>
        <a:bodyPr/>
        <a:lstStyle/>
        <a:p>
          <a:r>
            <a:rPr lang="es-ES" sz="300" b="1"/>
            <a:t>FORMULATION</a:t>
          </a:r>
          <a:endParaRPr lang="es-ES" sz="300" b="1" dirty="0"/>
        </a:p>
      </dgm:t>
    </dgm:pt>
    <dgm:pt modelId="{C56B41A6-32BA-479F-A1D6-A2791B13909F}" type="parTrans" cxnId="{C7299B8C-5642-4C40-83D5-DD19E4B05FFF}">
      <dgm:prSet/>
      <dgm:spPr/>
      <dgm:t>
        <a:bodyPr/>
        <a:lstStyle/>
        <a:p>
          <a:endParaRPr lang="es-ES" sz="300">
            <a:solidFill>
              <a:schemeClr val="accent2"/>
            </a:solidFill>
          </a:endParaRPr>
        </a:p>
      </dgm:t>
    </dgm:pt>
    <dgm:pt modelId="{96D402BB-24D1-42B4-9140-B7CAAAC75837}" type="sibTrans" cxnId="{C7299B8C-5642-4C40-83D5-DD19E4B05FFF}">
      <dgm:prSet/>
      <dgm:spPr/>
      <dgm:t>
        <a:bodyPr/>
        <a:lstStyle/>
        <a:p>
          <a:endParaRPr lang="es-ES" sz="300">
            <a:solidFill>
              <a:schemeClr val="accent2"/>
            </a:solidFill>
          </a:endParaRPr>
        </a:p>
      </dgm:t>
    </dgm:pt>
    <dgm:pt modelId="{170DE3E8-4787-4739-9902-29CF9FB272A1}">
      <dgm:prSet phldrT="[Texto]" custT="1"/>
      <dgm:spPr/>
      <dgm:t>
        <a:bodyPr/>
        <a:lstStyle/>
        <a:p>
          <a:r>
            <a:rPr lang="es-ES" sz="300" b="1" dirty="0">
              <a:solidFill>
                <a:schemeClr val="bg2">
                  <a:lumMod val="50000"/>
                </a:schemeClr>
              </a:solidFill>
            </a:rPr>
            <a:t>MONITORING</a:t>
          </a:r>
        </a:p>
      </dgm:t>
    </dgm:pt>
    <dgm:pt modelId="{DBEB0BF5-E293-4F31-81F8-83D01A427ABB}" type="parTrans" cxnId="{768AF0FB-FEC1-4727-9D5F-4CFB6FB6EB04}">
      <dgm:prSet/>
      <dgm:spPr/>
      <dgm:t>
        <a:bodyPr/>
        <a:lstStyle/>
        <a:p>
          <a:endParaRPr lang="es-ES" sz="300">
            <a:solidFill>
              <a:schemeClr val="accent2"/>
            </a:solidFill>
          </a:endParaRPr>
        </a:p>
      </dgm:t>
    </dgm:pt>
    <dgm:pt modelId="{E78194FB-4DA8-4725-9367-3CDB86DEBFB7}" type="sibTrans" cxnId="{768AF0FB-FEC1-4727-9D5F-4CFB6FB6EB04}">
      <dgm:prSet/>
      <dgm:spPr>
        <a:ln>
          <a:solidFill>
            <a:schemeClr val="bg2">
              <a:lumMod val="50000"/>
            </a:schemeClr>
          </a:solidFill>
        </a:ln>
      </dgm:spPr>
      <dgm:t>
        <a:bodyPr/>
        <a:lstStyle/>
        <a:p>
          <a:endParaRPr lang="es-ES" sz="300">
            <a:solidFill>
              <a:schemeClr val="accent2"/>
            </a:solidFill>
          </a:endParaRPr>
        </a:p>
      </dgm:t>
    </dgm:pt>
    <dgm:pt modelId="{0F56D13B-5817-44EA-81ED-593C26078332}">
      <dgm:prSet phldrT="[Texto]" custT="1"/>
      <dgm:spPr>
        <a:solidFill>
          <a:srgbClr val="E2C847"/>
        </a:solidFill>
      </dgm:spPr>
      <dgm:t>
        <a:bodyPr/>
        <a:lstStyle/>
        <a:p>
          <a:r>
            <a:rPr lang="es-ES" sz="300" b="1" dirty="0"/>
            <a:t>EVALUATION</a:t>
          </a:r>
        </a:p>
      </dgm:t>
    </dgm:pt>
    <dgm:pt modelId="{4F4407BE-CCCD-47C6-949F-285B22624F60}" type="parTrans" cxnId="{418B1128-D16B-4C98-99FF-D811E7B494E1}">
      <dgm:prSet/>
      <dgm:spPr/>
      <dgm:t>
        <a:bodyPr/>
        <a:lstStyle/>
        <a:p>
          <a:endParaRPr lang="es-ES" sz="300">
            <a:solidFill>
              <a:schemeClr val="accent2"/>
            </a:solidFill>
          </a:endParaRPr>
        </a:p>
      </dgm:t>
    </dgm:pt>
    <dgm:pt modelId="{9A4A1879-BF01-476B-8C44-09ED81C32312}" type="sibTrans" cxnId="{418B1128-D16B-4C98-99FF-D811E7B494E1}">
      <dgm:prSet/>
      <dgm:spPr/>
      <dgm:t>
        <a:bodyPr/>
        <a:lstStyle/>
        <a:p>
          <a:endParaRPr lang="es-ES" sz="300">
            <a:solidFill>
              <a:schemeClr val="accent2"/>
            </a:solidFill>
          </a:endParaRPr>
        </a:p>
      </dgm:t>
    </dgm:pt>
    <dgm:pt modelId="{94777EE5-EAE8-4282-BF46-48A51E0874EC}" type="pres">
      <dgm:prSet presAssocID="{81541C2F-5B16-463D-B6C5-DE13BA417055}" presName="cycle" presStyleCnt="0">
        <dgm:presLayoutVars>
          <dgm:dir/>
          <dgm:resizeHandles val="exact"/>
        </dgm:presLayoutVars>
      </dgm:prSet>
      <dgm:spPr/>
      <dgm:t>
        <a:bodyPr/>
        <a:lstStyle/>
        <a:p>
          <a:endParaRPr lang="fr-BE"/>
        </a:p>
      </dgm:t>
    </dgm:pt>
    <dgm:pt modelId="{A20C5BF5-F473-4ED5-A6B9-E33119256529}" type="pres">
      <dgm:prSet presAssocID="{0B74FF2D-B14F-4A7B-AD22-7BBBCE8E6184}" presName="node" presStyleLbl="node1" presStyleIdx="0" presStyleCnt="5">
        <dgm:presLayoutVars>
          <dgm:bulletEnabled val="1"/>
        </dgm:presLayoutVars>
      </dgm:prSet>
      <dgm:spPr/>
      <dgm:t>
        <a:bodyPr/>
        <a:lstStyle/>
        <a:p>
          <a:endParaRPr lang="fr-BE"/>
        </a:p>
      </dgm:t>
    </dgm:pt>
    <dgm:pt modelId="{A939DFDA-D01A-4858-B530-68420FF87235}" type="pres">
      <dgm:prSet presAssocID="{0B74FF2D-B14F-4A7B-AD22-7BBBCE8E6184}" presName="spNode" presStyleCnt="0"/>
      <dgm:spPr/>
    </dgm:pt>
    <dgm:pt modelId="{B81F03A1-AD42-4588-9752-09CB0A0A46EE}" type="pres">
      <dgm:prSet presAssocID="{043647E7-A962-4AA5-A9BF-632B62365DA3}" presName="sibTrans" presStyleLbl="sibTrans1D1" presStyleIdx="0" presStyleCnt="5"/>
      <dgm:spPr/>
      <dgm:t>
        <a:bodyPr/>
        <a:lstStyle/>
        <a:p>
          <a:endParaRPr lang="fr-BE"/>
        </a:p>
      </dgm:t>
    </dgm:pt>
    <dgm:pt modelId="{1121FBEB-4DEE-4D64-9312-28792C886845}" type="pres">
      <dgm:prSet presAssocID="{1EA6EE11-6B2F-40F3-95A4-C97D846C9463}" presName="node" presStyleLbl="node1" presStyleIdx="1" presStyleCnt="5">
        <dgm:presLayoutVars>
          <dgm:bulletEnabled val="1"/>
        </dgm:presLayoutVars>
      </dgm:prSet>
      <dgm:spPr/>
      <dgm:t>
        <a:bodyPr/>
        <a:lstStyle/>
        <a:p>
          <a:endParaRPr lang="fr-BE"/>
        </a:p>
      </dgm:t>
    </dgm:pt>
    <dgm:pt modelId="{62CD9AB6-B952-478C-8E42-F20532F9DB34}" type="pres">
      <dgm:prSet presAssocID="{1EA6EE11-6B2F-40F3-95A4-C97D846C9463}" presName="spNode" presStyleCnt="0"/>
      <dgm:spPr/>
    </dgm:pt>
    <dgm:pt modelId="{4B0F042F-03E5-40E4-AB6E-DC2E81C3B76A}" type="pres">
      <dgm:prSet presAssocID="{87C7F588-28C7-4CD9-9A32-BE23453B6312}" presName="sibTrans" presStyleLbl="sibTrans1D1" presStyleIdx="1" presStyleCnt="5"/>
      <dgm:spPr/>
      <dgm:t>
        <a:bodyPr/>
        <a:lstStyle/>
        <a:p>
          <a:endParaRPr lang="fr-BE"/>
        </a:p>
      </dgm:t>
    </dgm:pt>
    <dgm:pt modelId="{16E6BDA5-C3AF-41A8-9F14-5FBFEEBD8869}" type="pres">
      <dgm:prSet presAssocID="{ABD2CD7F-ED9E-47E7-91AC-76B3DC50514D}" presName="node" presStyleLbl="node1" presStyleIdx="2" presStyleCnt="5">
        <dgm:presLayoutVars>
          <dgm:bulletEnabled val="1"/>
        </dgm:presLayoutVars>
      </dgm:prSet>
      <dgm:spPr/>
      <dgm:t>
        <a:bodyPr/>
        <a:lstStyle/>
        <a:p>
          <a:endParaRPr lang="fr-BE"/>
        </a:p>
      </dgm:t>
    </dgm:pt>
    <dgm:pt modelId="{DFD74CBC-E954-4071-ACBF-58907B370ECB}" type="pres">
      <dgm:prSet presAssocID="{ABD2CD7F-ED9E-47E7-91AC-76B3DC50514D}" presName="spNode" presStyleCnt="0"/>
      <dgm:spPr/>
    </dgm:pt>
    <dgm:pt modelId="{DFFAA8E3-1808-43A7-AFF1-83164D693574}" type="pres">
      <dgm:prSet presAssocID="{96D402BB-24D1-42B4-9140-B7CAAAC75837}" presName="sibTrans" presStyleLbl="sibTrans1D1" presStyleIdx="2" presStyleCnt="5"/>
      <dgm:spPr/>
      <dgm:t>
        <a:bodyPr/>
        <a:lstStyle/>
        <a:p>
          <a:endParaRPr lang="fr-BE"/>
        </a:p>
      </dgm:t>
    </dgm:pt>
    <dgm:pt modelId="{330CF256-065E-427A-842B-581BD86F8E92}" type="pres">
      <dgm:prSet presAssocID="{170DE3E8-4787-4739-9902-29CF9FB272A1}" presName="node" presStyleLbl="node1" presStyleIdx="3" presStyleCnt="5">
        <dgm:presLayoutVars>
          <dgm:bulletEnabled val="1"/>
        </dgm:presLayoutVars>
      </dgm:prSet>
      <dgm:spPr/>
      <dgm:t>
        <a:bodyPr/>
        <a:lstStyle/>
        <a:p>
          <a:endParaRPr lang="fr-BE"/>
        </a:p>
      </dgm:t>
    </dgm:pt>
    <dgm:pt modelId="{E3B98D9C-0F9B-4C39-A9C2-3485A2B72A83}" type="pres">
      <dgm:prSet presAssocID="{170DE3E8-4787-4739-9902-29CF9FB272A1}" presName="spNode" presStyleCnt="0"/>
      <dgm:spPr/>
    </dgm:pt>
    <dgm:pt modelId="{82E66D4B-C6EC-4094-8436-EB449EEAD8C1}" type="pres">
      <dgm:prSet presAssocID="{E78194FB-4DA8-4725-9367-3CDB86DEBFB7}" presName="sibTrans" presStyleLbl="sibTrans1D1" presStyleIdx="3" presStyleCnt="5"/>
      <dgm:spPr/>
      <dgm:t>
        <a:bodyPr/>
        <a:lstStyle/>
        <a:p>
          <a:endParaRPr lang="fr-BE"/>
        </a:p>
      </dgm:t>
    </dgm:pt>
    <dgm:pt modelId="{79BC7DD7-1E34-4D20-95DE-EDF51B630D4E}" type="pres">
      <dgm:prSet presAssocID="{0F56D13B-5817-44EA-81ED-593C26078332}" presName="node" presStyleLbl="node1" presStyleIdx="4" presStyleCnt="5">
        <dgm:presLayoutVars>
          <dgm:bulletEnabled val="1"/>
        </dgm:presLayoutVars>
      </dgm:prSet>
      <dgm:spPr/>
      <dgm:t>
        <a:bodyPr/>
        <a:lstStyle/>
        <a:p>
          <a:endParaRPr lang="fr-BE"/>
        </a:p>
      </dgm:t>
    </dgm:pt>
    <dgm:pt modelId="{A459B82E-9BEA-488A-B80F-4884FA811CD7}" type="pres">
      <dgm:prSet presAssocID="{0F56D13B-5817-44EA-81ED-593C26078332}" presName="spNode" presStyleCnt="0"/>
      <dgm:spPr/>
    </dgm:pt>
    <dgm:pt modelId="{3B9F7A8A-511D-42A7-9CE2-1B60B99699FA}" type="pres">
      <dgm:prSet presAssocID="{9A4A1879-BF01-476B-8C44-09ED81C32312}" presName="sibTrans" presStyleLbl="sibTrans1D1" presStyleIdx="4" presStyleCnt="5"/>
      <dgm:spPr/>
      <dgm:t>
        <a:bodyPr/>
        <a:lstStyle/>
        <a:p>
          <a:endParaRPr lang="fr-BE"/>
        </a:p>
      </dgm:t>
    </dgm:pt>
  </dgm:ptLst>
  <dgm:cxnLst>
    <dgm:cxn modelId="{8A4EDE7A-E276-BC4B-8D19-509159121BC5}" type="presOf" srcId="{0B74FF2D-B14F-4A7B-AD22-7BBBCE8E6184}" destId="{A20C5BF5-F473-4ED5-A6B9-E33119256529}" srcOrd="0" destOrd="0" presId="urn:microsoft.com/office/officeart/2005/8/layout/cycle5"/>
    <dgm:cxn modelId="{796338DF-A609-E943-AB9C-AEC6BE13AD5E}" type="presOf" srcId="{96D402BB-24D1-42B4-9140-B7CAAAC75837}" destId="{DFFAA8E3-1808-43A7-AFF1-83164D693574}" srcOrd="0" destOrd="0" presId="urn:microsoft.com/office/officeart/2005/8/layout/cycle5"/>
    <dgm:cxn modelId="{830CEC98-BE9F-464D-BB0D-2844A7638F44}" type="presOf" srcId="{87C7F588-28C7-4CD9-9A32-BE23453B6312}" destId="{4B0F042F-03E5-40E4-AB6E-DC2E81C3B76A}" srcOrd="0" destOrd="0" presId="urn:microsoft.com/office/officeart/2005/8/layout/cycle5"/>
    <dgm:cxn modelId="{28B9E12B-23E5-46FB-99EE-29BE73708BE1}" srcId="{81541C2F-5B16-463D-B6C5-DE13BA417055}" destId="{0B74FF2D-B14F-4A7B-AD22-7BBBCE8E6184}" srcOrd="0" destOrd="0" parTransId="{54E83A8B-606D-4956-AA91-4B379E58A812}" sibTransId="{043647E7-A962-4AA5-A9BF-632B62365DA3}"/>
    <dgm:cxn modelId="{B06686A4-3A5E-EE4F-B2FF-5EAD3751D65E}" type="presOf" srcId="{E78194FB-4DA8-4725-9367-3CDB86DEBFB7}" destId="{82E66D4B-C6EC-4094-8436-EB449EEAD8C1}" srcOrd="0" destOrd="0" presId="urn:microsoft.com/office/officeart/2005/8/layout/cycle5"/>
    <dgm:cxn modelId="{74F6D1AA-4A9F-3345-8F7E-85EB572D3399}" type="presOf" srcId="{9A4A1879-BF01-476B-8C44-09ED81C32312}" destId="{3B9F7A8A-511D-42A7-9CE2-1B60B99699FA}" srcOrd="0" destOrd="0" presId="urn:microsoft.com/office/officeart/2005/8/layout/cycle5"/>
    <dgm:cxn modelId="{3C8FB5A5-DA95-7F4B-AD48-3951D42D718E}" type="presOf" srcId="{170DE3E8-4787-4739-9902-29CF9FB272A1}" destId="{330CF256-065E-427A-842B-581BD86F8E92}" srcOrd="0" destOrd="0" presId="urn:microsoft.com/office/officeart/2005/8/layout/cycle5"/>
    <dgm:cxn modelId="{768AF0FB-FEC1-4727-9D5F-4CFB6FB6EB04}" srcId="{81541C2F-5B16-463D-B6C5-DE13BA417055}" destId="{170DE3E8-4787-4739-9902-29CF9FB272A1}" srcOrd="3" destOrd="0" parTransId="{DBEB0BF5-E293-4F31-81F8-83D01A427ABB}" sibTransId="{E78194FB-4DA8-4725-9367-3CDB86DEBFB7}"/>
    <dgm:cxn modelId="{75905903-9F1E-4D6A-983A-B8B5E21AB041}" srcId="{81541C2F-5B16-463D-B6C5-DE13BA417055}" destId="{1EA6EE11-6B2F-40F3-95A4-C97D846C9463}" srcOrd="1" destOrd="0" parTransId="{2D5B1487-D0F7-4324-BD91-D1E0B28988ED}" sibTransId="{87C7F588-28C7-4CD9-9A32-BE23453B6312}"/>
    <dgm:cxn modelId="{2872AC94-94C9-6945-80C8-BB1F86EAB48C}" type="presOf" srcId="{043647E7-A962-4AA5-A9BF-632B62365DA3}" destId="{B81F03A1-AD42-4588-9752-09CB0A0A46EE}" srcOrd="0" destOrd="0" presId="urn:microsoft.com/office/officeart/2005/8/layout/cycle5"/>
    <dgm:cxn modelId="{8F4CA5CF-8D82-2D40-BCE3-BEC2BF1397AF}" type="presOf" srcId="{1EA6EE11-6B2F-40F3-95A4-C97D846C9463}" destId="{1121FBEB-4DEE-4D64-9312-28792C886845}" srcOrd="0" destOrd="0" presId="urn:microsoft.com/office/officeart/2005/8/layout/cycle5"/>
    <dgm:cxn modelId="{391891D3-846D-2F41-A966-EC711C118157}" type="presOf" srcId="{81541C2F-5B16-463D-B6C5-DE13BA417055}" destId="{94777EE5-EAE8-4282-BF46-48A51E0874EC}" srcOrd="0" destOrd="0" presId="urn:microsoft.com/office/officeart/2005/8/layout/cycle5"/>
    <dgm:cxn modelId="{C7299B8C-5642-4C40-83D5-DD19E4B05FFF}" srcId="{81541C2F-5B16-463D-B6C5-DE13BA417055}" destId="{ABD2CD7F-ED9E-47E7-91AC-76B3DC50514D}" srcOrd="2" destOrd="0" parTransId="{C56B41A6-32BA-479F-A1D6-A2791B13909F}" sibTransId="{96D402BB-24D1-42B4-9140-B7CAAAC75837}"/>
    <dgm:cxn modelId="{B1ECD727-5FEB-E94B-9B2D-8ED36F5FE413}" type="presOf" srcId="{0F56D13B-5817-44EA-81ED-593C26078332}" destId="{79BC7DD7-1E34-4D20-95DE-EDF51B630D4E}" srcOrd="0" destOrd="0" presId="urn:microsoft.com/office/officeart/2005/8/layout/cycle5"/>
    <dgm:cxn modelId="{87A277EE-39C1-154D-89F4-AFE7CEAF4D0D}" type="presOf" srcId="{ABD2CD7F-ED9E-47E7-91AC-76B3DC50514D}" destId="{16E6BDA5-C3AF-41A8-9F14-5FBFEEBD8869}" srcOrd="0" destOrd="0" presId="urn:microsoft.com/office/officeart/2005/8/layout/cycle5"/>
    <dgm:cxn modelId="{418B1128-D16B-4C98-99FF-D811E7B494E1}" srcId="{81541C2F-5B16-463D-B6C5-DE13BA417055}" destId="{0F56D13B-5817-44EA-81ED-593C26078332}" srcOrd="4" destOrd="0" parTransId="{4F4407BE-CCCD-47C6-949F-285B22624F60}" sibTransId="{9A4A1879-BF01-476B-8C44-09ED81C32312}"/>
    <dgm:cxn modelId="{F75C897A-8837-7240-940C-422B72A074B1}" type="presParOf" srcId="{94777EE5-EAE8-4282-BF46-48A51E0874EC}" destId="{A20C5BF5-F473-4ED5-A6B9-E33119256529}" srcOrd="0" destOrd="0" presId="urn:microsoft.com/office/officeart/2005/8/layout/cycle5"/>
    <dgm:cxn modelId="{82A085C2-2291-F741-97D0-D14FCAB44A20}" type="presParOf" srcId="{94777EE5-EAE8-4282-BF46-48A51E0874EC}" destId="{A939DFDA-D01A-4858-B530-68420FF87235}" srcOrd="1" destOrd="0" presId="urn:microsoft.com/office/officeart/2005/8/layout/cycle5"/>
    <dgm:cxn modelId="{6B793D96-7F75-EA45-A308-F5D80201936E}" type="presParOf" srcId="{94777EE5-EAE8-4282-BF46-48A51E0874EC}" destId="{B81F03A1-AD42-4588-9752-09CB0A0A46EE}" srcOrd="2" destOrd="0" presId="urn:microsoft.com/office/officeart/2005/8/layout/cycle5"/>
    <dgm:cxn modelId="{D16BA342-FE9E-6E44-AB16-4DDA442DB8C1}" type="presParOf" srcId="{94777EE5-EAE8-4282-BF46-48A51E0874EC}" destId="{1121FBEB-4DEE-4D64-9312-28792C886845}" srcOrd="3" destOrd="0" presId="urn:microsoft.com/office/officeart/2005/8/layout/cycle5"/>
    <dgm:cxn modelId="{CA00DEC9-2DA4-BE47-BD65-F18B8FA1E6CA}" type="presParOf" srcId="{94777EE5-EAE8-4282-BF46-48A51E0874EC}" destId="{62CD9AB6-B952-478C-8E42-F20532F9DB34}" srcOrd="4" destOrd="0" presId="urn:microsoft.com/office/officeart/2005/8/layout/cycle5"/>
    <dgm:cxn modelId="{56791C73-4361-9245-9F3E-8AAEB1986C62}" type="presParOf" srcId="{94777EE5-EAE8-4282-BF46-48A51E0874EC}" destId="{4B0F042F-03E5-40E4-AB6E-DC2E81C3B76A}" srcOrd="5" destOrd="0" presId="urn:microsoft.com/office/officeart/2005/8/layout/cycle5"/>
    <dgm:cxn modelId="{D6C33CD1-8069-3E46-838C-6CF986A3D07B}" type="presParOf" srcId="{94777EE5-EAE8-4282-BF46-48A51E0874EC}" destId="{16E6BDA5-C3AF-41A8-9F14-5FBFEEBD8869}" srcOrd="6" destOrd="0" presId="urn:microsoft.com/office/officeart/2005/8/layout/cycle5"/>
    <dgm:cxn modelId="{A1A85319-ECD8-1244-910B-3C58B0B93E8C}" type="presParOf" srcId="{94777EE5-EAE8-4282-BF46-48A51E0874EC}" destId="{DFD74CBC-E954-4071-ACBF-58907B370ECB}" srcOrd="7" destOrd="0" presId="urn:microsoft.com/office/officeart/2005/8/layout/cycle5"/>
    <dgm:cxn modelId="{A7630D2F-BC62-8D49-959F-A831519CB1D7}" type="presParOf" srcId="{94777EE5-EAE8-4282-BF46-48A51E0874EC}" destId="{DFFAA8E3-1808-43A7-AFF1-83164D693574}" srcOrd="8" destOrd="0" presId="urn:microsoft.com/office/officeart/2005/8/layout/cycle5"/>
    <dgm:cxn modelId="{0050657F-3AB5-6942-AAC8-72C28F5D106B}" type="presParOf" srcId="{94777EE5-EAE8-4282-BF46-48A51E0874EC}" destId="{330CF256-065E-427A-842B-581BD86F8E92}" srcOrd="9" destOrd="0" presId="urn:microsoft.com/office/officeart/2005/8/layout/cycle5"/>
    <dgm:cxn modelId="{8E6B3FFA-9908-F24B-98D4-D02CE7C4C0DA}" type="presParOf" srcId="{94777EE5-EAE8-4282-BF46-48A51E0874EC}" destId="{E3B98D9C-0F9B-4C39-A9C2-3485A2B72A83}" srcOrd="10" destOrd="0" presId="urn:microsoft.com/office/officeart/2005/8/layout/cycle5"/>
    <dgm:cxn modelId="{F376687C-CF62-D446-9226-DA57BA49F2B2}" type="presParOf" srcId="{94777EE5-EAE8-4282-BF46-48A51E0874EC}" destId="{82E66D4B-C6EC-4094-8436-EB449EEAD8C1}" srcOrd="11" destOrd="0" presId="urn:microsoft.com/office/officeart/2005/8/layout/cycle5"/>
    <dgm:cxn modelId="{9AE882CF-A085-5B41-A23E-DCDA725ECCEC}" type="presParOf" srcId="{94777EE5-EAE8-4282-BF46-48A51E0874EC}" destId="{79BC7DD7-1E34-4D20-95DE-EDF51B630D4E}" srcOrd="12" destOrd="0" presId="urn:microsoft.com/office/officeart/2005/8/layout/cycle5"/>
    <dgm:cxn modelId="{0025FEFD-9FB5-B54B-B31A-48B79BD1DF80}" type="presParOf" srcId="{94777EE5-EAE8-4282-BF46-48A51E0874EC}" destId="{A459B82E-9BEA-488A-B80F-4884FA811CD7}" srcOrd="13" destOrd="0" presId="urn:microsoft.com/office/officeart/2005/8/layout/cycle5"/>
    <dgm:cxn modelId="{0244D621-ACC3-C445-9880-5F7011423C5D}" type="presParOf" srcId="{94777EE5-EAE8-4282-BF46-48A51E0874EC}" destId="{3B9F7A8A-511D-42A7-9CE2-1B60B99699FA}"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1541C2F-5B16-463D-B6C5-DE13BA417055}"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0B74FF2D-B14F-4A7B-AD22-7BBBCE8E6184}">
      <dgm:prSet phldrT="[Texto]" custT="1"/>
      <dgm:spPr/>
      <dgm:t>
        <a:bodyPr/>
        <a:lstStyle/>
        <a:p>
          <a:r>
            <a:rPr lang="es-ES" sz="300" b="1"/>
            <a:t>PROGRAMMING</a:t>
          </a:r>
          <a:endParaRPr lang="es-ES" sz="300" b="1" dirty="0"/>
        </a:p>
      </dgm:t>
    </dgm:pt>
    <dgm:pt modelId="{54E83A8B-606D-4956-AA91-4B379E58A812}" type="parTrans" cxnId="{28B9E12B-23E5-46FB-99EE-29BE73708BE1}">
      <dgm:prSet/>
      <dgm:spPr/>
      <dgm:t>
        <a:bodyPr/>
        <a:lstStyle/>
        <a:p>
          <a:endParaRPr lang="es-ES" sz="300">
            <a:solidFill>
              <a:schemeClr val="accent2"/>
            </a:solidFill>
          </a:endParaRPr>
        </a:p>
      </dgm:t>
    </dgm:pt>
    <dgm:pt modelId="{043647E7-A962-4AA5-A9BF-632B62365DA3}" type="sibTrans" cxnId="{28B9E12B-23E5-46FB-99EE-29BE73708BE1}">
      <dgm:prSet/>
      <dgm:spPr/>
      <dgm:t>
        <a:bodyPr/>
        <a:lstStyle/>
        <a:p>
          <a:endParaRPr lang="es-ES" sz="300">
            <a:solidFill>
              <a:schemeClr val="accent2"/>
            </a:solidFill>
          </a:endParaRPr>
        </a:p>
      </dgm:t>
    </dgm:pt>
    <dgm:pt modelId="{1EA6EE11-6B2F-40F3-95A4-C97D846C9463}">
      <dgm:prSet phldrT="[Texto]" custT="1"/>
      <dgm:spPr/>
      <dgm:t>
        <a:bodyPr/>
        <a:lstStyle/>
        <a:p>
          <a:r>
            <a:rPr lang="es-ES" sz="300" b="1" dirty="0"/>
            <a:t>IDENTIFICATION</a:t>
          </a:r>
        </a:p>
      </dgm:t>
    </dgm:pt>
    <dgm:pt modelId="{2D5B1487-D0F7-4324-BD91-D1E0B28988ED}" type="parTrans" cxnId="{75905903-9F1E-4D6A-983A-B8B5E21AB041}">
      <dgm:prSet/>
      <dgm:spPr/>
      <dgm:t>
        <a:bodyPr/>
        <a:lstStyle/>
        <a:p>
          <a:endParaRPr lang="es-ES" sz="300">
            <a:solidFill>
              <a:schemeClr val="accent2"/>
            </a:solidFill>
          </a:endParaRPr>
        </a:p>
      </dgm:t>
    </dgm:pt>
    <dgm:pt modelId="{87C7F588-28C7-4CD9-9A32-BE23453B6312}" type="sibTrans" cxnId="{75905903-9F1E-4D6A-983A-B8B5E21AB041}">
      <dgm:prSet/>
      <dgm:spPr/>
      <dgm:t>
        <a:bodyPr/>
        <a:lstStyle/>
        <a:p>
          <a:endParaRPr lang="es-ES" sz="300">
            <a:solidFill>
              <a:schemeClr val="accent2"/>
            </a:solidFill>
          </a:endParaRPr>
        </a:p>
      </dgm:t>
    </dgm:pt>
    <dgm:pt modelId="{ABD2CD7F-ED9E-47E7-91AC-76B3DC50514D}">
      <dgm:prSet phldrT="[Texto]" custT="1"/>
      <dgm:spPr/>
      <dgm:t>
        <a:bodyPr/>
        <a:lstStyle/>
        <a:p>
          <a:r>
            <a:rPr lang="es-ES" sz="300" b="1"/>
            <a:t>FORMULATION</a:t>
          </a:r>
          <a:endParaRPr lang="es-ES" sz="300" b="1" dirty="0"/>
        </a:p>
      </dgm:t>
    </dgm:pt>
    <dgm:pt modelId="{C56B41A6-32BA-479F-A1D6-A2791B13909F}" type="parTrans" cxnId="{C7299B8C-5642-4C40-83D5-DD19E4B05FFF}">
      <dgm:prSet/>
      <dgm:spPr/>
      <dgm:t>
        <a:bodyPr/>
        <a:lstStyle/>
        <a:p>
          <a:endParaRPr lang="es-ES" sz="300">
            <a:solidFill>
              <a:schemeClr val="accent2"/>
            </a:solidFill>
          </a:endParaRPr>
        </a:p>
      </dgm:t>
    </dgm:pt>
    <dgm:pt modelId="{96D402BB-24D1-42B4-9140-B7CAAAC75837}" type="sibTrans" cxnId="{C7299B8C-5642-4C40-83D5-DD19E4B05FFF}">
      <dgm:prSet/>
      <dgm:spPr/>
      <dgm:t>
        <a:bodyPr/>
        <a:lstStyle/>
        <a:p>
          <a:endParaRPr lang="es-ES" sz="300">
            <a:solidFill>
              <a:schemeClr val="accent2"/>
            </a:solidFill>
          </a:endParaRPr>
        </a:p>
      </dgm:t>
    </dgm:pt>
    <dgm:pt modelId="{170DE3E8-4787-4739-9902-29CF9FB272A1}">
      <dgm:prSet phldrT="[Texto]" custT="1"/>
      <dgm:spPr/>
      <dgm:t>
        <a:bodyPr/>
        <a:lstStyle/>
        <a:p>
          <a:r>
            <a:rPr lang="es-ES" sz="300" b="1" dirty="0">
              <a:solidFill>
                <a:schemeClr val="bg2">
                  <a:lumMod val="50000"/>
                </a:schemeClr>
              </a:solidFill>
            </a:rPr>
            <a:t>MONITORING</a:t>
          </a:r>
        </a:p>
      </dgm:t>
    </dgm:pt>
    <dgm:pt modelId="{DBEB0BF5-E293-4F31-81F8-83D01A427ABB}" type="parTrans" cxnId="{768AF0FB-FEC1-4727-9D5F-4CFB6FB6EB04}">
      <dgm:prSet/>
      <dgm:spPr/>
      <dgm:t>
        <a:bodyPr/>
        <a:lstStyle/>
        <a:p>
          <a:endParaRPr lang="es-ES" sz="300">
            <a:solidFill>
              <a:schemeClr val="accent2"/>
            </a:solidFill>
          </a:endParaRPr>
        </a:p>
      </dgm:t>
    </dgm:pt>
    <dgm:pt modelId="{E78194FB-4DA8-4725-9367-3CDB86DEBFB7}" type="sibTrans" cxnId="{768AF0FB-FEC1-4727-9D5F-4CFB6FB6EB04}">
      <dgm:prSet/>
      <dgm:spPr>
        <a:ln>
          <a:solidFill>
            <a:schemeClr val="bg2">
              <a:lumMod val="50000"/>
            </a:schemeClr>
          </a:solidFill>
        </a:ln>
      </dgm:spPr>
      <dgm:t>
        <a:bodyPr/>
        <a:lstStyle/>
        <a:p>
          <a:endParaRPr lang="es-ES" sz="300">
            <a:solidFill>
              <a:schemeClr val="accent2"/>
            </a:solidFill>
          </a:endParaRPr>
        </a:p>
      </dgm:t>
    </dgm:pt>
    <dgm:pt modelId="{0F56D13B-5817-44EA-81ED-593C26078332}">
      <dgm:prSet phldrT="[Texto]" custT="1"/>
      <dgm:spPr>
        <a:solidFill>
          <a:srgbClr val="E2C847"/>
        </a:solidFill>
      </dgm:spPr>
      <dgm:t>
        <a:bodyPr/>
        <a:lstStyle/>
        <a:p>
          <a:r>
            <a:rPr lang="es-ES" sz="300" b="1" dirty="0"/>
            <a:t>EVALUATION</a:t>
          </a:r>
        </a:p>
      </dgm:t>
    </dgm:pt>
    <dgm:pt modelId="{4F4407BE-CCCD-47C6-949F-285B22624F60}" type="parTrans" cxnId="{418B1128-D16B-4C98-99FF-D811E7B494E1}">
      <dgm:prSet/>
      <dgm:spPr/>
      <dgm:t>
        <a:bodyPr/>
        <a:lstStyle/>
        <a:p>
          <a:endParaRPr lang="es-ES" sz="300">
            <a:solidFill>
              <a:schemeClr val="accent2"/>
            </a:solidFill>
          </a:endParaRPr>
        </a:p>
      </dgm:t>
    </dgm:pt>
    <dgm:pt modelId="{9A4A1879-BF01-476B-8C44-09ED81C32312}" type="sibTrans" cxnId="{418B1128-D16B-4C98-99FF-D811E7B494E1}">
      <dgm:prSet/>
      <dgm:spPr/>
      <dgm:t>
        <a:bodyPr/>
        <a:lstStyle/>
        <a:p>
          <a:endParaRPr lang="es-ES" sz="300">
            <a:solidFill>
              <a:schemeClr val="accent2"/>
            </a:solidFill>
          </a:endParaRPr>
        </a:p>
      </dgm:t>
    </dgm:pt>
    <dgm:pt modelId="{94777EE5-EAE8-4282-BF46-48A51E0874EC}" type="pres">
      <dgm:prSet presAssocID="{81541C2F-5B16-463D-B6C5-DE13BA417055}" presName="cycle" presStyleCnt="0">
        <dgm:presLayoutVars>
          <dgm:dir/>
          <dgm:resizeHandles val="exact"/>
        </dgm:presLayoutVars>
      </dgm:prSet>
      <dgm:spPr/>
      <dgm:t>
        <a:bodyPr/>
        <a:lstStyle/>
        <a:p>
          <a:endParaRPr lang="fr-BE"/>
        </a:p>
      </dgm:t>
    </dgm:pt>
    <dgm:pt modelId="{A20C5BF5-F473-4ED5-A6B9-E33119256529}" type="pres">
      <dgm:prSet presAssocID="{0B74FF2D-B14F-4A7B-AD22-7BBBCE8E6184}" presName="node" presStyleLbl="node1" presStyleIdx="0" presStyleCnt="5">
        <dgm:presLayoutVars>
          <dgm:bulletEnabled val="1"/>
        </dgm:presLayoutVars>
      </dgm:prSet>
      <dgm:spPr/>
      <dgm:t>
        <a:bodyPr/>
        <a:lstStyle/>
        <a:p>
          <a:endParaRPr lang="fr-BE"/>
        </a:p>
      </dgm:t>
    </dgm:pt>
    <dgm:pt modelId="{A939DFDA-D01A-4858-B530-68420FF87235}" type="pres">
      <dgm:prSet presAssocID="{0B74FF2D-B14F-4A7B-AD22-7BBBCE8E6184}" presName="spNode" presStyleCnt="0"/>
      <dgm:spPr/>
    </dgm:pt>
    <dgm:pt modelId="{B81F03A1-AD42-4588-9752-09CB0A0A46EE}" type="pres">
      <dgm:prSet presAssocID="{043647E7-A962-4AA5-A9BF-632B62365DA3}" presName="sibTrans" presStyleLbl="sibTrans1D1" presStyleIdx="0" presStyleCnt="5"/>
      <dgm:spPr/>
      <dgm:t>
        <a:bodyPr/>
        <a:lstStyle/>
        <a:p>
          <a:endParaRPr lang="fr-BE"/>
        </a:p>
      </dgm:t>
    </dgm:pt>
    <dgm:pt modelId="{1121FBEB-4DEE-4D64-9312-28792C886845}" type="pres">
      <dgm:prSet presAssocID="{1EA6EE11-6B2F-40F3-95A4-C97D846C9463}" presName="node" presStyleLbl="node1" presStyleIdx="1" presStyleCnt="5">
        <dgm:presLayoutVars>
          <dgm:bulletEnabled val="1"/>
        </dgm:presLayoutVars>
      </dgm:prSet>
      <dgm:spPr/>
      <dgm:t>
        <a:bodyPr/>
        <a:lstStyle/>
        <a:p>
          <a:endParaRPr lang="fr-BE"/>
        </a:p>
      </dgm:t>
    </dgm:pt>
    <dgm:pt modelId="{62CD9AB6-B952-478C-8E42-F20532F9DB34}" type="pres">
      <dgm:prSet presAssocID="{1EA6EE11-6B2F-40F3-95A4-C97D846C9463}" presName="spNode" presStyleCnt="0"/>
      <dgm:spPr/>
    </dgm:pt>
    <dgm:pt modelId="{4B0F042F-03E5-40E4-AB6E-DC2E81C3B76A}" type="pres">
      <dgm:prSet presAssocID="{87C7F588-28C7-4CD9-9A32-BE23453B6312}" presName="sibTrans" presStyleLbl="sibTrans1D1" presStyleIdx="1" presStyleCnt="5"/>
      <dgm:spPr/>
      <dgm:t>
        <a:bodyPr/>
        <a:lstStyle/>
        <a:p>
          <a:endParaRPr lang="fr-BE"/>
        </a:p>
      </dgm:t>
    </dgm:pt>
    <dgm:pt modelId="{16E6BDA5-C3AF-41A8-9F14-5FBFEEBD8869}" type="pres">
      <dgm:prSet presAssocID="{ABD2CD7F-ED9E-47E7-91AC-76B3DC50514D}" presName="node" presStyleLbl="node1" presStyleIdx="2" presStyleCnt="5">
        <dgm:presLayoutVars>
          <dgm:bulletEnabled val="1"/>
        </dgm:presLayoutVars>
      </dgm:prSet>
      <dgm:spPr/>
      <dgm:t>
        <a:bodyPr/>
        <a:lstStyle/>
        <a:p>
          <a:endParaRPr lang="fr-BE"/>
        </a:p>
      </dgm:t>
    </dgm:pt>
    <dgm:pt modelId="{DFD74CBC-E954-4071-ACBF-58907B370ECB}" type="pres">
      <dgm:prSet presAssocID="{ABD2CD7F-ED9E-47E7-91AC-76B3DC50514D}" presName="spNode" presStyleCnt="0"/>
      <dgm:spPr/>
    </dgm:pt>
    <dgm:pt modelId="{DFFAA8E3-1808-43A7-AFF1-83164D693574}" type="pres">
      <dgm:prSet presAssocID="{96D402BB-24D1-42B4-9140-B7CAAAC75837}" presName="sibTrans" presStyleLbl="sibTrans1D1" presStyleIdx="2" presStyleCnt="5"/>
      <dgm:spPr/>
      <dgm:t>
        <a:bodyPr/>
        <a:lstStyle/>
        <a:p>
          <a:endParaRPr lang="fr-BE"/>
        </a:p>
      </dgm:t>
    </dgm:pt>
    <dgm:pt modelId="{330CF256-065E-427A-842B-581BD86F8E92}" type="pres">
      <dgm:prSet presAssocID="{170DE3E8-4787-4739-9902-29CF9FB272A1}" presName="node" presStyleLbl="node1" presStyleIdx="3" presStyleCnt="5">
        <dgm:presLayoutVars>
          <dgm:bulletEnabled val="1"/>
        </dgm:presLayoutVars>
      </dgm:prSet>
      <dgm:spPr/>
      <dgm:t>
        <a:bodyPr/>
        <a:lstStyle/>
        <a:p>
          <a:endParaRPr lang="fr-BE"/>
        </a:p>
      </dgm:t>
    </dgm:pt>
    <dgm:pt modelId="{E3B98D9C-0F9B-4C39-A9C2-3485A2B72A83}" type="pres">
      <dgm:prSet presAssocID="{170DE3E8-4787-4739-9902-29CF9FB272A1}" presName="spNode" presStyleCnt="0"/>
      <dgm:spPr/>
    </dgm:pt>
    <dgm:pt modelId="{82E66D4B-C6EC-4094-8436-EB449EEAD8C1}" type="pres">
      <dgm:prSet presAssocID="{E78194FB-4DA8-4725-9367-3CDB86DEBFB7}" presName="sibTrans" presStyleLbl="sibTrans1D1" presStyleIdx="3" presStyleCnt="5"/>
      <dgm:spPr/>
      <dgm:t>
        <a:bodyPr/>
        <a:lstStyle/>
        <a:p>
          <a:endParaRPr lang="fr-BE"/>
        </a:p>
      </dgm:t>
    </dgm:pt>
    <dgm:pt modelId="{79BC7DD7-1E34-4D20-95DE-EDF51B630D4E}" type="pres">
      <dgm:prSet presAssocID="{0F56D13B-5817-44EA-81ED-593C26078332}" presName="node" presStyleLbl="node1" presStyleIdx="4" presStyleCnt="5">
        <dgm:presLayoutVars>
          <dgm:bulletEnabled val="1"/>
        </dgm:presLayoutVars>
      </dgm:prSet>
      <dgm:spPr/>
      <dgm:t>
        <a:bodyPr/>
        <a:lstStyle/>
        <a:p>
          <a:endParaRPr lang="fr-BE"/>
        </a:p>
      </dgm:t>
    </dgm:pt>
    <dgm:pt modelId="{A459B82E-9BEA-488A-B80F-4884FA811CD7}" type="pres">
      <dgm:prSet presAssocID="{0F56D13B-5817-44EA-81ED-593C26078332}" presName="spNode" presStyleCnt="0"/>
      <dgm:spPr/>
    </dgm:pt>
    <dgm:pt modelId="{3B9F7A8A-511D-42A7-9CE2-1B60B99699FA}" type="pres">
      <dgm:prSet presAssocID="{9A4A1879-BF01-476B-8C44-09ED81C32312}" presName="sibTrans" presStyleLbl="sibTrans1D1" presStyleIdx="4" presStyleCnt="5"/>
      <dgm:spPr/>
      <dgm:t>
        <a:bodyPr/>
        <a:lstStyle/>
        <a:p>
          <a:endParaRPr lang="fr-BE"/>
        </a:p>
      </dgm:t>
    </dgm:pt>
  </dgm:ptLst>
  <dgm:cxnLst>
    <dgm:cxn modelId="{B89BF7BE-F532-5D4A-81BA-60D38205CEC7}" type="presOf" srcId="{9A4A1879-BF01-476B-8C44-09ED81C32312}" destId="{3B9F7A8A-511D-42A7-9CE2-1B60B99699FA}" srcOrd="0" destOrd="0" presId="urn:microsoft.com/office/officeart/2005/8/layout/cycle5"/>
    <dgm:cxn modelId="{4A68E275-973A-FF41-A4CA-96585E74A627}" type="presOf" srcId="{1EA6EE11-6B2F-40F3-95A4-C97D846C9463}" destId="{1121FBEB-4DEE-4D64-9312-28792C886845}" srcOrd="0" destOrd="0" presId="urn:microsoft.com/office/officeart/2005/8/layout/cycle5"/>
    <dgm:cxn modelId="{5EB9E152-A1F6-E643-A8AB-486398212157}" type="presOf" srcId="{0F56D13B-5817-44EA-81ED-593C26078332}" destId="{79BC7DD7-1E34-4D20-95DE-EDF51B630D4E}" srcOrd="0" destOrd="0" presId="urn:microsoft.com/office/officeart/2005/8/layout/cycle5"/>
    <dgm:cxn modelId="{28B9E12B-23E5-46FB-99EE-29BE73708BE1}" srcId="{81541C2F-5B16-463D-B6C5-DE13BA417055}" destId="{0B74FF2D-B14F-4A7B-AD22-7BBBCE8E6184}" srcOrd="0" destOrd="0" parTransId="{54E83A8B-606D-4956-AA91-4B379E58A812}" sibTransId="{043647E7-A962-4AA5-A9BF-632B62365DA3}"/>
    <dgm:cxn modelId="{FA2B073A-CE12-3E43-B4B1-AF4AB9494CD3}" type="presOf" srcId="{81541C2F-5B16-463D-B6C5-DE13BA417055}" destId="{94777EE5-EAE8-4282-BF46-48A51E0874EC}" srcOrd="0" destOrd="0" presId="urn:microsoft.com/office/officeart/2005/8/layout/cycle5"/>
    <dgm:cxn modelId="{75905903-9F1E-4D6A-983A-B8B5E21AB041}" srcId="{81541C2F-5B16-463D-B6C5-DE13BA417055}" destId="{1EA6EE11-6B2F-40F3-95A4-C97D846C9463}" srcOrd="1" destOrd="0" parTransId="{2D5B1487-D0F7-4324-BD91-D1E0B28988ED}" sibTransId="{87C7F588-28C7-4CD9-9A32-BE23453B6312}"/>
    <dgm:cxn modelId="{768AF0FB-FEC1-4727-9D5F-4CFB6FB6EB04}" srcId="{81541C2F-5B16-463D-B6C5-DE13BA417055}" destId="{170DE3E8-4787-4739-9902-29CF9FB272A1}" srcOrd="3" destOrd="0" parTransId="{DBEB0BF5-E293-4F31-81F8-83D01A427ABB}" sibTransId="{E78194FB-4DA8-4725-9367-3CDB86DEBFB7}"/>
    <dgm:cxn modelId="{17DFA175-BA06-3049-AD6C-22924988470F}" type="presOf" srcId="{ABD2CD7F-ED9E-47E7-91AC-76B3DC50514D}" destId="{16E6BDA5-C3AF-41A8-9F14-5FBFEEBD8869}" srcOrd="0" destOrd="0" presId="urn:microsoft.com/office/officeart/2005/8/layout/cycle5"/>
    <dgm:cxn modelId="{21F5C05A-9C61-D545-8FD0-7E1B07ACD43C}" type="presOf" srcId="{170DE3E8-4787-4739-9902-29CF9FB272A1}" destId="{330CF256-065E-427A-842B-581BD86F8E92}" srcOrd="0" destOrd="0" presId="urn:microsoft.com/office/officeart/2005/8/layout/cycle5"/>
    <dgm:cxn modelId="{E4F06775-C0F3-1E46-B211-E06D62F2480E}" type="presOf" srcId="{E78194FB-4DA8-4725-9367-3CDB86DEBFB7}" destId="{82E66D4B-C6EC-4094-8436-EB449EEAD8C1}" srcOrd="0" destOrd="0" presId="urn:microsoft.com/office/officeart/2005/8/layout/cycle5"/>
    <dgm:cxn modelId="{2F62B7D6-DC53-F941-B6CB-4C8C7E0FCB63}" type="presOf" srcId="{87C7F588-28C7-4CD9-9A32-BE23453B6312}" destId="{4B0F042F-03E5-40E4-AB6E-DC2E81C3B76A}" srcOrd="0" destOrd="0" presId="urn:microsoft.com/office/officeart/2005/8/layout/cycle5"/>
    <dgm:cxn modelId="{C7299B8C-5642-4C40-83D5-DD19E4B05FFF}" srcId="{81541C2F-5B16-463D-B6C5-DE13BA417055}" destId="{ABD2CD7F-ED9E-47E7-91AC-76B3DC50514D}" srcOrd="2" destOrd="0" parTransId="{C56B41A6-32BA-479F-A1D6-A2791B13909F}" sibTransId="{96D402BB-24D1-42B4-9140-B7CAAAC75837}"/>
    <dgm:cxn modelId="{5776A4CA-3EBD-B848-A74B-26A40F56DAF7}" type="presOf" srcId="{043647E7-A962-4AA5-A9BF-632B62365DA3}" destId="{B81F03A1-AD42-4588-9752-09CB0A0A46EE}" srcOrd="0" destOrd="0" presId="urn:microsoft.com/office/officeart/2005/8/layout/cycle5"/>
    <dgm:cxn modelId="{9C057B89-CB0C-0441-B58D-1E85BC609F0E}" type="presOf" srcId="{0B74FF2D-B14F-4A7B-AD22-7BBBCE8E6184}" destId="{A20C5BF5-F473-4ED5-A6B9-E33119256529}" srcOrd="0" destOrd="0" presId="urn:microsoft.com/office/officeart/2005/8/layout/cycle5"/>
    <dgm:cxn modelId="{418B1128-D16B-4C98-99FF-D811E7B494E1}" srcId="{81541C2F-5B16-463D-B6C5-DE13BA417055}" destId="{0F56D13B-5817-44EA-81ED-593C26078332}" srcOrd="4" destOrd="0" parTransId="{4F4407BE-CCCD-47C6-949F-285B22624F60}" sibTransId="{9A4A1879-BF01-476B-8C44-09ED81C32312}"/>
    <dgm:cxn modelId="{E4B66A92-27F4-4647-B4ED-5581296D7354}" type="presOf" srcId="{96D402BB-24D1-42B4-9140-B7CAAAC75837}" destId="{DFFAA8E3-1808-43A7-AFF1-83164D693574}" srcOrd="0" destOrd="0" presId="urn:microsoft.com/office/officeart/2005/8/layout/cycle5"/>
    <dgm:cxn modelId="{DCF76908-8BB2-4C47-9A29-712BC4A08FA6}" type="presParOf" srcId="{94777EE5-EAE8-4282-BF46-48A51E0874EC}" destId="{A20C5BF5-F473-4ED5-A6B9-E33119256529}" srcOrd="0" destOrd="0" presId="urn:microsoft.com/office/officeart/2005/8/layout/cycle5"/>
    <dgm:cxn modelId="{5CC7387E-A623-8A4E-B95C-D39A2D688D47}" type="presParOf" srcId="{94777EE5-EAE8-4282-BF46-48A51E0874EC}" destId="{A939DFDA-D01A-4858-B530-68420FF87235}" srcOrd="1" destOrd="0" presId="urn:microsoft.com/office/officeart/2005/8/layout/cycle5"/>
    <dgm:cxn modelId="{30219780-8A4D-9848-8A14-636C000F2B7F}" type="presParOf" srcId="{94777EE5-EAE8-4282-BF46-48A51E0874EC}" destId="{B81F03A1-AD42-4588-9752-09CB0A0A46EE}" srcOrd="2" destOrd="0" presId="urn:microsoft.com/office/officeart/2005/8/layout/cycle5"/>
    <dgm:cxn modelId="{4B77A0C2-CB2E-B340-92E8-22901E13E09D}" type="presParOf" srcId="{94777EE5-EAE8-4282-BF46-48A51E0874EC}" destId="{1121FBEB-4DEE-4D64-9312-28792C886845}" srcOrd="3" destOrd="0" presId="urn:microsoft.com/office/officeart/2005/8/layout/cycle5"/>
    <dgm:cxn modelId="{51AB959F-ABB3-1548-90C4-4AADAF758C59}" type="presParOf" srcId="{94777EE5-EAE8-4282-BF46-48A51E0874EC}" destId="{62CD9AB6-B952-478C-8E42-F20532F9DB34}" srcOrd="4" destOrd="0" presId="urn:microsoft.com/office/officeart/2005/8/layout/cycle5"/>
    <dgm:cxn modelId="{7A8AC8CE-B549-3E4B-BC7D-6B6B5F57D31A}" type="presParOf" srcId="{94777EE5-EAE8-4282-BF46-48A51E0874EC}" destId="{4B0F042F-03E5-40E4-AB6E-DC2E81C3B76A}" srcOrd="5" destOrd="0" presId="urn:microsoft.com/office/officeart/2005/8/layout/cycle5"/>
    <dgm:cxn modelId="{BEB72004-C546-F74F-AB4C-ECF63090FBD9}" type="presParOf" srcId="{94777EE5-EAE8-4282-BF46-48A51E0874EC}" destId="{16E6BDA5-C3AF-41A8-9F14-5FBFEEBD8869}" srcOrd="6" destOrd="0" presId="urn:microsoft.com/office/officeart/2005/8/layout/cycle5"/>
    <dgm:cxn modelId="{53A9BD05-887D-7548-92AD-596B01AFCAB9}" type="presParOf" srcId="{94777EE5-EAE8-4282-BF46-48A51E0874EC}" destId="{DFD74CBC-E954-4071-ACBF-58907B370ECB}" srcOrd="7" destOrd="0" presId="urn:microsoft.com/office/officeart/2005/8/layout/cycle5"/>
    <dgm:cxn modelId="{7B75F9FD-C2B4-6348-9D0F-2DE7BE9DAAAF}" type="presParOf" srcId="{94777EE5-EAE8-4282-BF46-48A51E0874EC}" destId="{DFFAA8E3-1808-43A7-AFF1-83164D693574}" srcOrd="8" destOrd="0" presId="urn:microsoft.com/office/officeart/2005/8/layout/cycle5"/>
    <dgm:cxn modelId="{197FFE04-FD40-B84B-969C-4AC543E37A32}" type="presParOf" srcId="{94777EE5-EAE8-4282-BF46-48A51E0874EC}" destId="{330CF256-065E-427A-842B-581BD86F8E92}" srcOrd="9" destOrd="0" presId="urn:microsoft.com/office/officeart/2005/8/layout/cycle5"/>
    <dgm:cxn modelId="{FF1B20E7-081E-974C-8365-27E056897C0A}" type="presParOf" srcId="{94777EE5-EAE8-4282-BF46-48A51E0874EC}" destId="{E3B98D9C-0F9B-4C39-A9C2-3485A2B72A83}" srcOrd="10" destOrd="0" presId="urn:microsoft.com/office/officeart/2005/8/layout/cycle5"/>
    <dgm:cxn modelId="{1BD1E160-71C0-914F-AD98-76C860FA2698}" type="presParOf" srcId="{94777EE5-EAE8-4282-BF46-48A51E0874EC}" destId="{82E66D4B-C6EC-4094-8436-EB449EEAD8C1}" srcOrd="11" destOrd="0" presId="urn:microsoft.com/office/officeart/2005/8/layout/cycle5"/>
    <dgm:cxn modelId="{5A60561D-F0DF-754B-A22B-A162A610B5DF}" type="presParOf" srcId="{94777EE5-EAE8-4282-BF46-48A51E0874EC}" destId="{79BC7DD7-1E34-4D20-95DE-EDF51B630D4E}" srcOrd="12" destOrd="0" presId="urn:microsoft.com/office/officeart/2005/8/layout/cycle5"/>
    <dgm:cxn modelId="{401C0A63-AC73-704F-8007-6BB47962E54A}" type="presParOf" srcId="{94777EE5-EAE8-4282-BF46-48A51E0874EC}" destId="{A459B82E-9BEA-488A-B80F-4884FA811CD7}" srcOrd="13" destOrd="0" presId="urn:microsoft.com/office/officeart/2005/8/layout/cycle5"/>
    <dgm:cxn modelId="{DFF5216A-BB21-9848-9377-DA2709362D93}" type="presParOf" srcId="{94777EE5-EAE8-4282-BF46-48A51E0874EC}" destId="{3B9F7A8A-511D-42A7-9CE2-1B60B99699FA}"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E5ABC15-8733-4A87-88D8-8565C8DEC3D7}" type="doc">
      <dgm:prSet loTypeId="urn:microsoft.com/office/officeart/2005/8/layout/venn1" loCatId="relationship" qsTypeId="urn:microsoft.com/office/officeart/2005/8/quickstyle/simple1" qsCatId="simple" csTypeId="urn:microsoft.com/office/officeart/2005/8/colors/accent1_2" csCatId="accent1" phldr="1"/>
      <dgm:spPr/>
    </dgm:pt>
    <dgm:pt modelId="{F0D0A0D7-97BD-4DB5-B54A-BC67E9084ACE}">
      <dgm:prSet phldrT="[Text]" custT="1"/>
      <dgm:spPr>
        <a:solidFill>
          <a:srgbClr val="3166CF">
            <a:alpha val="50000"/>
          </a:srgbClr>
        </a:solidFill>
      </dgm:spPr>
      <dgm:t>
        <a:bodyPr/>
        <a:lstStyle/>
        <a:p>
          <a:r>
            <a:rPr lang="en-GB" sz="2000" b="1" dirty="0"/>
            <a:t>Fiscal Space</a:t>
          </a:r>
        </a:p>
      </dgm:t>
    </dgm:pt>
    <dgm:pt modelId="{0238DC85-EC52-4E1B-8185-DD47BBE5B59E}" type="parTrans" cxnId="{840BF324-255E-4CFB-A6F0-4782511F3753}">
      <dgm:prSet/>
      <dgm:spPr/>
      <dgm:t>
        <a:bodyPr/>
        <a:lstStyle/>
        <a:p>
          <a:endParaRPr lang="en-GB" sz="2000" b="1"/>
        </a:p>
      </dgm:t>
    </dgm:pt>
    <dgm:pt modelId="{D7D7BC20-CD93-4EA0-AEE1-7CEF0F125004}" type="sibTrans" cxnId="{840BF324-255E-4CFB-A6F0-4782511F3753}">
      <dgm:prSet/>
      <dgm:spPr/>
      <dgm:t>
        <a:bodyPr/>
        <a:lstStyle/>
        <a:p>
          <a:endParaRPr lang="en-GB" sz="2000" b="1"/>
        </a:p>
      </dgm:t>
    </dgm:pt>
    <dgm:pt modelId="{9CB56819-D3CB-4B5B-A058-116CD4F17719}">
      <dgm:prSet phldrT="[Text]" custT="1"/>
      <dgm:spPr>
        <a:solidFill>
          <a:schemeClr val="accent1">
            <a:lumMod val="75000"/>
            <a:alpha val="50000"/>
          </a:schemeClr>
        </a:solidFill>
      </dgm:spPr>
      <dgm:t>
        <a:bodyPr/>
        <a:lstStyle/>
        <a:p>
          <a:r>
            <a:rPr lang="en-GB" sz="2000" b="1" dirty="0"/>
            <a:t>Policy Space</a:t>
          </a:r>
        </a:p>
      </dgm:t>
    </dgm:pt>
    <dgm:pt modelId="{E0378984-6BE3-4990-898D-79CF3D17CFBF}" type="parTrans" cxnId="{B0595E3A-F5CB-4B47-998B-86BF7208D897}">
      <dgm:prSet/>
      <dgm:spPr/>
      <dgm:t>
        <a:bodyPr/>
        <a:lstStyle/>
        <a:p>
          <a:endParaRPr lang="en-GB" sz="2000" b="1"/>
        </a:p>
      </dgm:t>
    </dgm:pt>
    <dgm:pt modelId="{ECE7F8B2-BA93-4C59-9C04-A6B2A3A25E89}" type="sibTrans" cxnId="{B0595E3A-F5CB-4B47-998B-86BF7208D897}">
      <dgm:prSet/>
      <dgm:spPr/>
      <dgm:t>
        <a:bodyPr/>
        <a:lstStyle/>
        <a:p>
          <a:endParaRPr lang="en-GB" sz="2000" b="1"/>
        </a:p>
      </dgm:t>
    </dgm:pt>
    <dgm:pt modelId="{DC3249EB-4636-440E-BF77-00B78CBCE74B}">
      <dgm:prSet phldrT="[Text]" custT="1"/>
      <dgm:spPr>
        <a:solidFill>
          <a:srgbClr val="FF6600">
            <a:alpha val="50000"/>
          </a:srgbClr>
        </a:solidFill>
      </dgm:spPr>
      <dgm:t>
        <a:bodyPr/>
        <a:lstStyle/>
        <a:p>
          <a:r>
            <a:rPr lang="en-GB" sz="2000" b="1" dirty="0"/>
            <a:t>Political Space</a:t>
          </a:r>
        </a:p>
      </dgm:t>
    </dgm:pt>
    <dgm:pt modelId="{86A2E302-0925-48C7-A618-8E6F5861EA3A}" type="parTrans" cxnId="{6A9FCF15-3632-4992-9356-116A794A510F}">
      <dgm:prSet/>
      <dgm:spPr/>
      <dgm:t>
        <a:bodyPr/>
        <a:lstStyle/>
        <a:p>
          <a:endParaRPr lang="en-GB" sz="2000" b="1"/>
        </a:p>
      </dgm:t>
    </dgm:pt>
    <dgm:pt modelId="{59A15467-F828-448C-B656-2A15FB2021CB}" type="sibTrans" cxnId="{6A9FCF15-3632-4992-9356-116A794A510F}">
      <dgm:prSet/>
      <dgm:spPr/>
      <dgm:t>
        <a:bodyPr/>
        <a:lstStyle/>
        <a:p>
          <a:endParaRPr lang="en-GB" sz="2000" b="1"/>
        </a:p>
      </dgm:t>
    </dgm:pt>
    <dgm:pt modelId="{1E289D24-7ECF-427E-B8AA-2C5363663C23}" type="pres">
      <dgm:prSet presAssocID="{6E5ABC15-8733-4A87-88D8-8565C8DEC3D7}" presName="compositeShape" presStyleCnt="0">
        <dgm:presLayoutVars>
          <dgm:chMax val="7"/>
          <dgm:dir/>
          <dgm:resizeHandles val="exact"/>
        </dgm:presLayoutVars>
      </dgm:prSet>
      <dgm:spPr/>
    </dgm:pt>
    <dgm:pt modelId="{C5677B94-6B80-4FBA-A5AE-32F67C67AD4A}" type="pres">
      <dgm:prSet presAssocID="{F0D0A0D7-97BD-4DB5-B54A-BC67E9084ACE}" presName="circ1" presStyleLbl="vennNode1" presStyleIdx="0" presStyleCnt="3"/>
      <dgm:spPr/>
      <dgm:t>
        <a:bodyPr/>
        <a:lstStyle/>
        <a:p>
          <a:endParaRPr lang="fr-BE"/>
        </a:p>
      </dgm:t>
    </dgm:pt>
    <dgm:pt modelId="{DDA662FA-6287-4764-9681-A1A5B9372C28}" type="pres">
      <dgm:prSet presAssocID="{F0D0A0D7-97BD-4DB5-B54A-BC67E9084ACE}" presName="circ1Tx" presStyleLbl="revTx" presStyleIdx="0" presStyleCnt="0">
        <dgm:presLayoutVars>
          <dgm:chMax val="0"/>
          <dgm:chPref val="0"/>
          <dgm:bulletEnabled val="1"/>
        </dgm:presLayoutVars>
      </dgm:prSet>
      <dgm:spPr/>
      <dgm:t>
        <a:bodyPr/>
        <a:lstStyle/>
        <a:p>
          <a:endParaRPr lang="fr-BE"/>
        </a:p>
      </dgm:t>
    </dgm:pt>
    <dgm:pt modelId="{33931165-4159-4A52-97A0-9579B33E4581}" type="pres">
      <dgm:prSet presAssocID="{9CB56819-D3CB-4B5B-A058-116CD4F17719}" presName="circ2" presStyleLbl="vennNode1" presStyleIdx="1" presStyleCnt="3"/>
      <dgm:spPr/>
      <dgm:t>
        <a:bodyPr/>
        <a:lstStyle/>
        <a:p>
          <a:endParaRPr lang="fr-BE"/>
        </a:p>
      </dgm:t>
    </dgm:pt>
    <dgm:pt modelId="{F913F7EE-B08A-4976-9B3A-3E93B28A87A0}" type="pres">
      <dgm:prSet presAssocID="{9CB56819-D3CB-4B5B-A058-116CD4F17719}" presName="circ2Tx" presStyleLbl="revTx" presStyleIdx="0" presStyleCnt="0">
        <dgm:presLayoutVars>
          <dgm:chMax val="0"/>
          <dgm:chPref val="0"/>
          <dgm:bulletEnabled val="1"/>
        </dgm:presLayoutVars>
      </dgm:prSet>
      <dgm:spPr/>
      <dgm:t>
        <a:bodyPr/>
        <a:lstStyle/>
        <a:p>
          <a:endParaRPr lang="fr-BE"/>
        </a:p>
      </dgm:t>
    </dgm:pt>
    <dgm:pt modelId="{0AA8C977-9FD9-450F-A3F9-6056E49F8EF1}" type="pres">
      <dgm:prSet presAssocID="{DC3249EB-4636-440E-BF77-00B78CBCE74B}" presName="circ3" presStyleLbl="vennNode1" presStyleIdx="2" presStyleCnt="3"/>
      <dgm:spPr/>
      <dgm:t>
        <a:bodyPr/>
        <a:lstStyle/>
        <a:p>
          <a:endParaRPr lang="fr-BE"/>
        </a:p>
      </dgm:t>
    </dgm:pt>
    <dgm:pt modelId="{AE32D86A-18D3-41C4-A330-B4702E53B71F}" type="pres">
      <dgm:prSet presAssocID="{DC3249EB-4636-440E-BF77-00B78CBCE74B}" presName="circ3Tx" presStyleLbl="revTx" presStyleIdx="0" presStyleCnt="0">
        <dgm:presLayoutVars>
          <dgm:chMax val="0"/>
          <dgm:chPref val="0"/>
          <dgm:bulletEnabled val="1"/>
        </dgm:presLayoutVars>
      </dgm:prSet>
      <dgm:spPr/>
      <dgm:t>
        <a:bodyPr/>
        <a:lstStyle/>
        <a:p>
          <a:endParaRPr lang="fr-BE"/>
        </a:p>
      </dgm:t>
    </dgm:pt>
  </dgm:ptLst>
  <dgm:cxnLst>
    <dgm:cxn modelId="{D9A55C57-2F39-3D40-AF0E-FAD2BAAEFD49}" type="presOf" srcId="{6E5ABC15-8733-4A87-88D8-8565C8DEC3D7}" destId="{1E289D24-7ECF-427E-B8AA-2C5363663C23}" srcOrd="0" destOrd="0" presId="urn:microsoft.com/office/officeart/2005/8/layout/venn1"/>
    <dgm:cxn modelId="{C307B862-3D12-1F44-BC65-67550C814764}" type="presOf" srcId="{9CB56819-D3CB-4B5B-A058-116CD4F17719}" destId="{F913F7EE-B08A-4976-9B3A-3E93B28A87A0}" srcOrd="1" destOrd="0" presId="urn:microsoft.com/office/officeart/2005/8/layout/venn1"/>
    <dgm:cxn modelId="{6A9FCF15-3632-4992-9356-116A794A510F}" srcId="{6E5ABC15-8733-4A87-88D8-8565C8DEC3D7}" destId="{DC3249EB-4636-440E-BF77-00B78CBCE74B}" srcOrd="2" destOrd="0" parTransId="{86A2E302-0925-48C7-A618-8E6F5861EA3A}" sibTransId="{59A15467-F828-448C-B656-2A15FB2021CB}"/>
    <dgm:cxn modelId="{B4E2AB1B-DF40-3349-8F7B-4197D5AEDE57}" type="presOf" srcId="{9CB56819-D3CB-4B5B-A058-116CD4F17719}" destId="{33931165-4159-4A52-97A0-9579B33E4581}" srcOrd="0" destOrd="0" presId="urn:microsoft.com/office/officeart/2005/8/layout/venn1"/>
    <dgm:cxn modelId="{13EE896E-2464-2B4C-A1E7-F9AA06F81A2A}" type="presOf" srcId="{DC3249EB-4636-440E-BF77-00B78CBCE74B}" destId="{0AA8C977-9FD9-450F-A3F9-6056E49F8EF1}" srcOrd="0" destOrd="0" presId="urn:microsoft.com/office/officeart/2005/8/layout/venn1"/>
    <dgm:cxn modelId="{BA8949A6-513C-3942-B395-FA4D08D1B638}" type="presOf" srcId="{F0D0A0D7-97BD-4DB5-B54A-BC67E9084ACE}" destId="{C5677B94-6B80-4FBA-A5AE-32F67C67AD4A}" srcOrd="0" destOrd="0" presId="urn:microsoft.com/office/officeart/2005/8/layout/venn1"/>
    <dgm:cxn modelId="{B12681EF-33A6-D84F-930C-D9EDEFFEC9ED}" type="presOf" srcId="{DC3249EB-4636-440E-BF77-00B78CBCE74B}" destId="{AE32D86A-18D3-41C4-A330-B4702E53B71F}" srcOrd="1" destOrd="0" presId="urn:microsoft.com/office/officeart/2005/8/layout/venn1"/>
    <dgm:cxn modelId="{840BF324-255E-4CFB-A6F0-4782511F3753}" srcId="{6E5ABC15-8733-4A87-88D8-8565C8DEC3D7}" destId="{F0D0A0D7-97BD-4DB5-B54A-BC67E9084ACE}" srcOrd="0" destOrd="0" parTransId="{0238DC85-EC52-4E1B-8185-DD47BBE5B59E}" sibTransId="{D7D7BC20-CD93-4EA0-AEE1-7CEF0F125004}"/>
    <dgm:cxn modelId="{B0595E3A-F5CB-4B47-998B-86BF7208D897}" srcId="{6E5ABC15-8733-4A87-88D8-8565C8DEC3D7}" destId="{9CB56819-D3CB-4B5B-A058-116CD4F17719}" srcOrd="1" destOrd="0" parTransId="{E0378984-6BE3-4990-898D-79CF3D17CFBF}" sibTransId="{ECE7F8B2-BA93-4C59-9C04-A6B2A3A25E89}"/>
    <dgm:cxn modelId="{530A927A-AB56-1542-9E22-256E42FA2883}" type="presOf" srcId="{F0D0A0D7-97BD-4DB5-B54A-BC67E9084ACE}" destId="{DDA662FA-6287-4764-9681-A1A5B9372C28}" srcOrd="1" destOrd="0" presId="urn:microsoft.com/office/officeart/2005/8/layout/venn1"/>
    <dgm:cxn modelId="{6E7B4180-7810-F945-8248-F37785C86883}" type="presParOf" srcId="{1E289D24-7ECF-427E-B8AA-2C5363663C23}" destId="{C5677B94-6B80-4FBA-A5AE-32F67C67AD4A}" srcOrd="0" destOrd="0" presId="urn:microsoft.com/office/officeart/2005/8/layout/venn1"/>
    <dgm:cxn modelId="{E3F2B5CA-3167-9A47-AF0C-79AA936694EB}" type="presParOf" srcId="{1E289D24-7ECF-427E-B8AA-2C5363663C23}" destId="{DDA662FA-6287-4764-9681-A1A5B9372C28}" srcOrd="1" destOrd="0" presId="urn:microsoft.com/office/officeart/2005/8/layout/venn1"/>
    <dgm:cxn modelId="{C6F471E6-AA9B-8E49-9CED-CE4F0E3096BD}" type="presParOf" srcId="{1E289D24-7ECF-427E-B8AA-2C5363663C23}" destId="{33931165-4159-4A52-97A0-9579B33E4581}" srcOrd="2" destOrd="0" presId="urn:microsoft.com/office/officeart/2005/8/layout/venn1"/>
    <dgm:cxn modelId="{502AC66E-84C6-2D4B-8F45-E319623B6EB0}" type="presParOf" srcId="{1E289D24-7ECF-427E-B8AA-2C5363663C23}" destId="{F913F7EE-B08A-4976-9B3A-3E93B28A87A0}" srcOrd="3" destOrd="0" presId="urn:microsoft.com/office/officeart/2005/8/layout/venn1"/>
    <dgm:cxn modelId="{89E7A521-15F1-D347-9EAB-EA2F12A4C323}" type="presParOf" srcId="{1E289D24-7ECF-427E-B8AA-2C5363663C23}" destId="{0AA8C977-9FD9-450F-A3F9-6056E49F8EF1}" srcOrd="4" destOrd="0" presId="urn:microsoft.com/office/officeart/2005/8/layout/venn1"/>
    <dgm:cxn modelId="{FEC168E0-2FDC-8F44-B04E-E43DD3848120}" type="presParOf" srcId="{1E289D24-7ECF-427E-B8AA-2C5363663C23}" destId="{AE32D86A-18D3-41C4-A330-B4702E53B71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itchFamily="39" charset="0"/>
                <a:ea typeface="+mn-ea"/>
                <a:cs typeface="+mn-cs"/>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itchFamily="-107" charset="0"/>
              </a:defRPr>
            </a:lvl1pPr>
          </a:lstStyle>
          <a:p>
            <a:fld id="{B7324749-365F-DE45-8335-2D24714245FF}" type="slidenum">
              <a:rPr lang="en-GB"/>
              <a:pPr/>
              <a:t>‹#›</a:t>
            </a:fld>
            <a:endParaRPr lang="en-GB"/>
          </a:p>
        </p:txBody>
      </p:sp>
    </p:spTree>
    <p:extLst>
      <p:ext uri="{BB962C8B-B14F-4D97-AF65-F5344CB8AC3E}">
        <p14:creationId xmlns:p14="http://schemas.microsoft.com/office/powerpoint/2010/main" val="23296911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pitchFamily="39" charset="0"/>
                <a:ea typeface="+mn-ea"/>
                <a:cs typeface="+mn-cs"/>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3265488" y="509588"/>
            <a:ext cx="3398837" cy="254952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pitchFamily="39" charset="0"/>
                <a:ea typeface="+mn-ea"/>
                <a:cs typeface="+mn-cs"/>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itchFamily="-107" charset="0"/>
              </a:defRPr>
            </a:lvl1pPr>
          </a:lstStyle>
          <a:p>
            <a:fld id="{B0FAE6D0-5C77-1E4B-A14F-60ED8BAA4F91}" type="slidenum">
              <a:rPr lang="en-GB"/>
              <a:pPr/>
              <a:t>‹#›</a:t>
            </a:fld>
            <a:endParaRPr lang="en-GB"/>
          </a:p>
        </p:txBody>
      </p:sp>
    </p:spTree>
    <p:extLst>
      <p:ext uri="{BB962C8B-B14F-4D97-AF65-F5344CB8AC3E}">
        <p14:creationId xmlns:p14="http://schemas.microsoft.com/office/powerpoint/2010/main" val="36071590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9" charset="0"/>
        <a:ea typeface="ＭＳ Ｐゴシック" charset="-128"/>
        <a:cs typeface="ＭＳ Ｐゴシック" pitchFamily="32" charset="-128"/>
      </a:defRPr>
    </a:lvl1pPr>
    <a:lvl2pPr marL="4572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9"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buClr>
                <a:srgbClr val="FF6600"/>
              </a:buClr>
            </a:pPr>
            <a:r>
              <a:rPr lang="en-GB" b="1" dirty="0">
                <a:solidFill>
                  <a:srgbClr val="FF6600"/>
                </a:solidFill>
                <a:latin typeface="Calibri" pitchFamily="-107" charset="0"/>
                <a:ea typeface="ＭＳ Ｐゴシック" pitchFamily="-107" charset="-128"/>
                <a:cs typeface="ＭＳ Ｐゴシック" pitchFamily="-107" charset="-128"/>
              </a:rPr>
              <a:t>Background</a:t>
            </a:r>
          </a:p>
          <a:p>
            <a:pPr eaLnBrk="1" hangingPunct="1">
              <a:buClr>
                <a:srgbClr val="FF6600"/>
              </a:buClr>
            </a:pPr>
            <a:endParaRPr lang="en-GB" sz="800" b="1" dirty="0">
              <a:solidFill>
                <a:srgbClr val="FF6600"/>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u="sng" dirty="0">
              <a:solidFill>
                <a:srgbClr val="595959"/>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Policy dialogue is not new: </a:t>
            </a:r>
            <a:r>
              <a:rPr lang="en-GB" dirty="0">
                <a:solidFill>
                  <a:srgbClr val="1F497D"/>
                </a:solidFill>
                <a:latin typeface="Arial" pitchFamily="-107" charset="0"/>
                <a:ea typeface="ＭＳ Ｐゴシック" pitchFamily="-107" charset="-128"/>
                <a:cs typeface="ＭＳ Ｐゴシック" pitchFamily="-107" charset="-128"/>
              </a:rPr>
              <a:t>delegations have been doing it during operations designs and management, and beyond operations</a:t>
            </a:r>
          </a:p>
          <a:p>
            <a:pPr eaLnBrk="1" hangingPunct="1">
              <a:buClr>
                <a:srgbClr val="FF6600"/>
              </a:buClr>
              <a:buFont typeface="Wingdings" pitchFamily="-107" charset="2"/>
              <a:buChar char="§"/>
            </a:pPr>
            <a:endParaRPr lang="en-GB" sz="100"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dirty="0">
                <a:solidFill>
                  <a:srgbClr val="1F497D"/>
                </a:solidFill>
                <a:latin typeface="Arial" pitchFamily="-107" charset="0"/>
                <a:ea typeface="ＭＳ Ｐゴシック" pitchFamily="-107" charset="-128"/>
                <a:cs typeface="ＭＳ Ｐゴシック" pitchFamily="-107" charset="-128"/>
              </a:rPr>
              <a:t>New guidance seeks to build on experience and clarify </a:t>
            </a:r>
            <a:r>
              <a:rPr lang="en-GB" dirty="0" err="1">
                <a:solidFill>
                  <a:srgbClr val="1F497D"/>
                </a:solidFill>
                <a:latin typeface="Arial" pitchFamily="-107" charset="0"/>
                <a:ea typeface="ＭＳ Ｐゴシック" pitchFamily="-107" charset="-128"/>
                <a:cs typeface="ＭＳ Ｐゴシック" pitchFamily="-107" charset="-128"/>
              </a:rPr>
              <a:t>EUDs</a:t>
            </a:r>
            <a:r>
              <a:rPr lang="en-GB" dirty="0">
                <a:solidFill>
                  <a:srgbClr val="1F497D"/>
                </a:solidFill>
                <a:latin typeface="Arial" pitchFamily="-107" charset="0"/>
                <a:ea typeface="ＭＳ Ｐゴシック" pitchFamily="-107" charset="-128"/>
                <a:cs typeface="ＭＳ Ｐゴシック" pitchFamily="-107" charset="-128"/>
              </a:rPr>
              <a:t> roles</a:t>
            </a:r>
            <a:endParaRPr lang="en-GB" u="sng" dirty="0">
              <a:solidFill>
                <a:srgbClr val="222268"/>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Achieving a more strategic, structured, pro-active and documented policy dialogue: </a:t>
            </a:r>
            <a:r>
              <a:rPr lang="en-GB" dirty="0">
                <a:solidFill>
                  <a:srgbClr val="1F497D"/>
                </a:solidFill>
                <a:latin typeface="Arial" pitchFamily="-107" charset="0"/>
                <a:ea typeface="ＭＳ Ｐゴシック" pitchFamily="-107" charset="-128"/>
                <a:cs typeface="ＭＳ Ｐゴシック" pitchFamily="-107" charset="-128"/>
              </a:rPr>
              <a:t>international commitments (Aid effectiveness) and EU policies (Agenda for Change &amp; Budget Support communications)</a:t>
            </a: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Key principle = flexibility: </a:t>
            </a:r>
            <a:r>
              <a:rPr lang="en-GB" dirty="0">
                <a:solidFill>
                  <a:srgbClr val="1F497D"/>
                </a:solidFill>
                <a:latin typeface="Arial" pitchFamily="-107" charset="0"/>
                <a:ea typeface="ＭＳ Ｐゴシック" pitchFamily="-107" charset="-128"/>
                <a:cs typeface="ＭＳ Ｐゴシック" pitchFamily="-107" charset="-128"/>
              </a:rPr>
              <a:t>adapted to country/sector situation</a:t>
            </a:r>
          </a:p>
          <a:p>
            <a:endParaRPr lang="en-US" dirty="0">
              <a:latin typeface="Arial" pitchFamily="-107" charset="0"/>
              <a:ea typeface="ＭＳ Ｐゴシック" pitchFamily="-107" charset="-128"/>
              <a:cs typeface="ＭＳ Ｐゴシック" pitchFamily="-107" charset="-128"/>
            </a:endParaRPr>
          </a:p>
          <a:p>
            <a:endParaRPr lang="en-US" dirty="0">
              <a:latin typeface="Arial" pitchFamily="-107" charset="0"/>
              <a:ea typeface="ＭＳ Ｐゴシック" pitchFamily="-107" charset="-128"/>
              <a:cs typeface="ＭＳ Ｐゴシック" pitchFamily="-107" charset="-128"/>
            </a:endParaRPr>
          </a:p>
        </p:txBody>
      </p:sp>
      <p:sp>
        <p:nvSpPr>
          <p:cNvPr id="6148" name="Slide Number Placeholder 3"/>
          <p:cNvSpPr>
            <a:spLocks noGrp="1"/>
          </p:cNvSpPr>
          <p:nvPr>
            <p:ph type="sldNum" sz="quarter" idx="5"/>
          </p:nvPr>
        </p:nvSpPr>
        <p:spPr>
          <a:noFill/>
        </p:spPr>
        <p:txBody>
          <a:bodyPr/>
          <a:lstStyle/>
          <a:p>
            <a:fld id="{6A45647B-645E-7444-902D-DEBE01FF6DD1}" type="slidenum">
              <a:rPr lang="en-GB"/>
              <a:pPr/>
              <a:t>1</a:t>
            </a:fld>
            <a:endParaRPr lang="en-GB"/>
          </a:p>
        </p:txBody>
      </p:sp>
    </p:spTree>
    <p:extLst>
      <p:ext uri="{BB962C8B-B14F-4D97-AF65-F5344CB8AC3E}">
        <p14:creationId xmlns:p14="http://schemas.microsoft.com/office/powerpoint/2010/main" val="186328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ACE59368-4F89-BB4A-957C-3AC95AD860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E6C7C8-B4B6-0A45-9571-6B58B92713F8}" type="slidenum">
              <a:rPr lang="fr-FR" altLang="fr-FR">
                <a:cs typeface="Arial" panose="020B0604020202020204" pitchFamily="34" charset="0"/>
              </a:rPr>
              <a:pPr eaLnBrk="1" hangingPunct="1">
                <a:spcBef>
                  <a:spcPct val="0"/>
                </a:spcBef>
              </a:pPr>
              <a:t>11</a:t>
            </a:fld>
            <a:endParaRPr lang="fr-FR" altLang="fr-FR">
              <a:cs typeface="Arial" panose="020B0604020202020204" pitchFamily="34" charset="0"/>
            </a:endParaRPr>
          </a:p>
        </p:txBody>
      </p:sp>
      <p:sp>
        <p:nvSpPr>
          <p:cNvPr id="75779" name="Rectangle 2">
            <a:extLst>
              <a:ext uri="{FF2B5EF4-FFF2-40B4-BE49-F238E27FC236}">
                <a16:creationId xmlns:a16="http://schemas.microsoft.com/office/drawing/2014/main" xmlns="" id="{0F1308EE-C30E-3643-95EE-B9C325A3C61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xmlns="" id="{AF1A64E7-091D-AF49-8AF1-6093E562C1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Tree>
    <p:extLst>
      <p:ext uri="{BB962C8B-B14F-4D97-AF65-F5344CB8AC3E}">
        <p14:creationId xmlns:p14="http://schemas.microsoft.com/office/powerpoint/2010/main" val="3038693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3265488" y="509588"/>
            <a:ext cx="3400425" cy="2549525"/>
          </a:xfrm>
          <a:ln/>
        </p:spPr>
      </p:sp>
      <p:sp>
        <p:nvSpPr>
          <p:cNvPr id="419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x-none">
              <a:latin typeface="Arial" charset="0"/>
              <a:ea typeface="ＭＳ Ｐゴシック" charset="-128"/>
            </a:endParaRPr>
          </a:p>
        </p:txBody>
      </p:sp>
    </p:spTree>
    <p:extLst>
      <p:ext uri="{BB962C8B-B14F-4D97-AF65-F5344CB8AC3E}">
        <p14:creationId xmlns:p14="http://schemas.microsoft.com/office/powerpoint/2010/main" val="245709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17</a:t>
            </a:fld>
            <a:endParaRPr lang="en-US">
              <a:latin typeface="Calibri" charset="0"/>
            </a:endParaRPr>
          </a:p>
        </p:txBody>
      </p:sp>
    </p:spTree>
    <p:extLst>
      <p:ext uri="{BB962C8B-B14F-4D97-AF65-F5344CB8AC3E}">
        <p14:creationId xmlns:p14="http://schemas.microsoft.com/office/powerpoint/2010/main" val="354313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VERSION proposed </a:t>
            </a:r>
          </a:p>
        </p:txBody>
      </p:sp>
      <p:sp>
        <p:nvSpPr>
          <p:cNvPr id="4" name="Slide Number Placeholder 3"/>
          <p:cNvSpPr>
            <a:spLocks noGrp="1"/>
          </p:cNvSpPr>
          <p:nvPr>
            <p:ph type="sldNum" sz="quarter" idx="10"/>
          </p:nvPr>
        </p:nvSpPr>
        <p:spPr/>
        <p:txBody>
          <a:bodyPr/>
          <a:lstStyle/>
          <a:p>
            <a:fld id="{B0FAE6D0-5C77-1E4B-A14F-60ED8BAA4F91}" type="slidenum">
              <a:rPr lang="en-GB" smtClean="0"/>
              <a:pPr/>
              <a:t>19</a:t>
            </a:fld>
            <a:endParaRPr lang="en-GB"/>
          </a:p>
        </p:txBody>
      </p:sp>
    </p:spTree>
    <p:extLst>
      <p:ext uri="{BB962C8B-B14F-4D97-AF65-F5344CB8AC3E}">
        <p14:creationId xmlns:p14="http://schemas.microsoft.com/office/powerpoint/2010/main" val="79989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p:spPr>
        <p:txBody>
          <a:bodyPr/>
          <a:lstStyle/>
          <a:p>
            <a:endParaRPr lang="fr-BE">
              <a:latin typeface="Arial" charset="0"/>
              <a:ea typeface="MS PGothic" charset="0"/>
              <a:cs typeface="MS PGothic" charset="0"/>
            </a:endParaRPr>
          </a:p>
        </p:txBody>
      </p:sp>
      <p:sp>
        <p:nvSpPr>
          <p:cNvPr id="20484" name="Espace réservé du numéro de diapositive 3"/>
          <p:cNvSpPr>
            <a:spLocks noGrp="1"/>
          </p:cNvSpPr>
          <p:nvPr>
            <p:ph type="sldNum" sz="quarter" idx="5"/>
          </p:nvPr>
        </p:nvSpPr>
        <p:spPr>
          <a:noFill/>
        </p:spPr>
        <p:txBody>
          <a:bodyPr/>
          <a:lstStyle/>
          <a:p>
            <a:fld id="{AAEB7D24-B5D1-8542-A9FA-C0CC8239E8AA}" type="slidenum">
              <a:rPr lang="en-GB">
                <a:latin typeface="Arial" charset="0"/>
                <a:ea typeface="MS PGothic" charset="0"/>
                <a:cs typeface="MS PGothic" charset="0"/>
              </a:rPr>
              <a:pPr/>
              <a:t>20</a:t>
            </a:fld>
            <a:endParaRPr lang="en-GB">
              <a:latin typeface="Arial" charset="0"/>
              <a:ea typeface="MS PGothic" charset="0"/>
              <a:cs typeface="MS PGothic" charset="0"/>
            </a:endParaRPr>
          </a:p>
        </p:txBody>
      </p:sp>
    </p:spTree>
    <p:extLst>
      <p:ext uri="{BB962C8B-B14F-4D97-AF65-F5344CB8AC3E}">
        <p14:creationId xmlns:p14="http://schemas.microsoft.com/office/powerpoint/2010/main" val="59206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21</a:t>
            </a:fld>
            <a:endParaRPr lang="en-US">
              <a:latin typeface="Calibri" charset="0"/>
            </a:endParaRPr>
          </a:p>
        </p:txBody>
      </p:sp>
    </p:spTree>
    <p:extLst>
      <p:ext uri="{BB962C8B-B14F-4D97-AF65-F5344CB8AC3E}">
        <p14:creationId xmlns:p14="http://schemas.microsoft.com/office/powerpoint/2010/main" val="214391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p:spPr>
        <p:txBody>
          <a:bodyPr/>
          <a:lstStyle/>
          <a:p>
            <a:endParaRPr lang="fr-BE">
              <a:latin typeface="Arial" charset="0"/>
              <a:ea typeface="MS PGothic" charset="0"/>
              <a:cs typeface="MS PGothic" charset="0"/>
            </a:endParaRPr>
          </a:p>
        </p:txBody>
      </p:sp>
      <p:sp>
        <p:nvSpPr>
          <p:cNvPr id="22532" name="Espace réservé du numéro de diapositive 3"/>
          <p:cNvSpPr>
            <a:spLocks noGrp="1"/>
          </p:cNvSpPr>
          <p:nvPr>
            <p:ph type="sldNum" sz="quarter" idx="5"/>
          </p:nvPr>
        </p:nvSpPr>
        <p:spPr>
          <a:noFill/>
        </p:spPr>
        <p:txBody>
          <a:bodyPr/>
          <a:lstStyle/>
          <a:p>
            <a:fld id="{B6297CCC-7B03-514D-8697-C109983DF954}" type="slidenum">
              <a:rPr lang="en-GB">
                <a:latin typeface="Arial" charset="0"/>
                <a:ea typeface="MS PGothic" charset="0"/>
                <a:cs typeface="MS PGothic" charset="0"/>
              </a:rPr>
              <a:pPr/>
              <a:t>22</a:t>
            </a:fld>
            <a:endParaRPr lang="en-GB">
              <a:latin typeface="Arial" charset="0"/>
              <a:ea typeface="MS PGothic" charset="0"/>
              <a:cs typeface="MS PGothic" charset="0"/>
            </a:endParaRPr>
          </a:p>
        </p:txBody>
      </p:sp>
    </p:spTree>
    <p:extLst>
      <p:ext uri="{BB962C8B-B14F-4D97-AF65-F5344CB8AC3E}">
        <p14:creationId xmlns:p14="http://schemas.microsoft.com/office/powerpoint/2010/main" val="199518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pPr eaLnBrk="1" hangingPunct="1">
              <a:lnSpc>
                <a:spcPct val="80000"/>
              </a:lnSpc>
              <a:buClr>
                <a:srgbClr val="2D2D8A"/>
              </a:buClr>
            </a:pPr>
            <a:r>
              <a:rPr lang="en-US" b="1" dirty="0">
                <a:latin typeface="Arial" charset="0"/>
                <a:ea typeface="MS PGothic" charset="0"/>
                <a:cs typeface="MS PGothic" charset="0"/>
              </a:rPr>
              <a:t>How to reflect policies in budgets</a:t>
            </a:r>
            <a:r>
              <a:rPr lang="en-US" dirty="0">
                <a:latin typeface="Arial" charset="0"/>
                <a:ea typeface="MS PGothic" charset="0"/>
                <a:cs typeface="MS PGothic" charset="0"/>
              </a:rPr>
              <a:t>: this is the logical sequel to policy design and needs to be part of the policy dialogue. This requires an in-depth analysis of the public finance management systems, their capacity to translate policies and a historical analysis. PEFA report provide a sound basis to make this analysis along with more specific sector studies.</a:t>
            </a:r>
          </a:p>
          <a:p>
            <a:pPr eaLnBrk="1" hangingPunct="1">
              <a:lnSpc>
                <a:spcPct val="80000"/>
              </a:lnSpc>
              <a:buClr>
                <a:srgbClr val="2D2D8A"/>
              </a:buClr>
            </a:pPr>
            <a:r>
              <a:rPr lang="en-GB" b="1" dirty="0">
                <a:latin typeface="Arial" charset="0"/>
                <a:ea typeface="MS PGothic" charset="0"/>
                <a:cs typeface="MS PGothic" charset="0"/>
              </a:rPr>
              <a:t>How to make sure there is room in the annual budget for any new policies?</a:t>
            </a:r>
            <a:r>
              <a:rPr lang="en-GB" dirty="0">
                <a:latin typeface="Arial" charset="0"/>
                <a:ea typeface="MS PGothic" charset="0"/>
                <a:cs typeface="MS PGothic" charset="0"/>
              </a:rPr>
              <a:t>: the next logical step is to test the sustainability of the proposed policy (assuming it is pertinent). This requires testing hypothesis of how much will the policy costs and whether the government will be able to fund it in the future (after aid is no longer provided) and to fund the forward spending requirements. </a:t>
            </a:r>
          </a:p>
          <a:p>
            <a:pPr>
              <a:lnSpc>
                <a:spcPct val="80000"/>
              </a:lnSpc>
              <a:spcBef>
                <a:spcPts val="600"/>
              </a:spcBef>
              <a:spcAft>
                <a:spcPts val="1800"/>
              </a:spcAft>
              <a:buClr>
                <a:srgbClr val="2D2D8A"/>
              </a:buClr>
            </a:pPr>
            <a:r>
              <a:rPr lang="en-GB" b="1" dirty="0">
                <a:latin typeface="Arial" charset="0"/>
                <a:ea typeface="MS PGothic" charset="0"/>
                <a:cs typeface="MS PGothic" charset="0"/>
              </a:rPr>
              <a:t>This is a necessary reality check that is often eluded</a:t>
            </a:r>
            <a:r>
              <a:rPr lang="en-GB" dirty="0">
                <a:latin typeface="Arial" charset="0"/>
                <a:ea typeface="MS PGothic" charset="0"/>
                <a:cs typeface="MS PGothic" charset="0"/>
              </a:rPr>
              <a:t>. This translates in PRSPs being </a:t>
            </a:r>
            <a:r>
              <a:rPr lang="ja-JP" altLang="en-GB">
                <a:latin typeface="Arial" charset="0"/>
                <a:ea typeface="MS PGothic" charset="0"/>
                <a:cs typeface="MS PGothic" charset="0"/>
              </a:rPr>
              <a:t>“</a:t>
            </a:r>
            <a:r>
              <a:rPr lang="en-GB" altLang="ja-JP" dirty="0">
                <a:latin typeface="Arial" charset="0"/>
                <a:ea typeface="MS PGothic" charset="0"/>
                <a:cs typeface="MS PGothic" charset="0"/>
              </a:rPr>
              <a:t>for donors</a:t>
            </a:r>
            <a:r>
              <a:rPr lang="ja-JP" altLang="en-GB">
                <a:latin typeface="Arial" charset="0"/>
                <a:ea typeface="MS PGothic" charset="0"/>
                <a:cs typeface="MS PGothic" charset="0"/>
              </a:rPr>
              <a:t>”</a:t>
            </a:r>
            <a:r>
              <a:rPr lang="en-GB" altLang="ja-JP" dirty="0">
                <a:latin typeface="Arial" charset="0"/>
                <a:ea typeface="MS PGothic" charset="0"/>
                <a:cs typeface="MS PGothic" charset="0"/>
              </a:rPr>
              <a:t>, budget </a:t>
            </a:r>
            <a:r>
              <a:rPr lang="ja-JP" altLang="en-GB">
                <a:latin typeface="Arial" charset="0"/>
                <a:ea typeface="MS PGothic" charset="0"/>
                <a:cs typeface="MS PGothic" charset="0"/>
              </a:rPr>
              <a:t>“</a:t>
            </a:r>
            <a:r>
              <a:rPr lang="en-GB" altLang="ja-JP" dirty="0">
                <a:latin typeface="Arial" charset="0"/>
                <a:ea typeface="MS PGothic" charset="0"/>
                <a:cs typeface="MS PGothic" charset="0"/>
              </a:rPr>
              <a:t>for Parliament</a:t>
            </a:r>
            <a:r>
              <a:rPr lang="ja-JP" altLang="en-GB">
                <a:latin typeface="Arial" charset="0"/>
                <a:ea typeface="MS PGothic" charset="0"/>
                <a:cs typeface="MS PGothic" charset="0"/>
              </a:rPr>
              <a:t>”</a:t>
            </a:r>
            <a:r>
              <a:rPr lang="en-GB" altLang="ja-JP" dirty="0">
                <a:latin typeface="Arial" charset="0"/>
                <a:ea typeface="MS PGothic" charset="0"/>
                <a:cs typeface="MS PGothic" charset="0"/>
              </a:rPr>
              <a:t> (and donors) and cash management for </a:t>
            </a:r>
            <a:r>
              <a:rPr lang="ja-JP" altLang="en-GB">
                <a:latin typeface="Arial" charset="0"/>
                <a:ea typeface="MS PGothic" charset="0"/>
                <a:cs typeface="MS PGothic" charset="0"/>
              </a:rPr>
              <a:t>“</a:t>
            </a:r>
            <a:r>
              <a:rPr lang="en-GB" altLang="ja-JP" dirty="0">
                <a:latin typeface="Arial" charset="0"/>
                <a:ea typeface="MS PGothic" charset="0"/>
                <a:cs typeface="MS PGothic" charset="0"/>
              </a:rPr>
              <a:t>real people</a:t>
            </a:r>
            <a:r>
              <a:rPr lang="ja-JP" altLang="en-GB">
                <a:latin typeface="Arial" charset="0"/>
                <a:ea typeface="MS PGothic" charset="0"/>
                <a:cs typeface="MS PGothic" charset="0"/>
              </a:rPr>
              <a:t>”</a:t>
            </a:r>
            <a:r>
              <a:rPr lang="en-GB" altLang="ja-JP" dirty="0">
                <a:latin typeface="Arial" charset="0"/>
                <a:ea typeface="MS PGothic" charset="0"/>
                <a:cs typeface="MS PGothic" charset="0"/>
              </a:rPr>
              <a:t> </a:t>
            </a:r>
            <a:endParaRPr lang="en-GB" dirty="0">
              <a:latin typeface="Arial" charset="0"/>
              <a:ea typeface="MS PGothic" charset="0"/>
              <a:cs typeface="MS PGothic" charset="0"/>
            </a:endParaRPr>
          </a:p>
        </p:txBody>
      </p:sp>
      <p:sp>
        <p:nvSpPr>
          <p:cNvPr id="28676" name="Espace réservé du numéro de diapositive 3"/>
          <p:cNvSpPr>
            <a:spLocks noGrp="1"/>
          </p:cNvSpPr>
          <p:nvPr>
            <p:ph type="sldNum" sz="quarter" idx="5"/>
          </p:nvPr>
        </p:nvSpPr>
        <p:spPr>
          <a:noFill/>
        </p:spPr>
        <p:txBody>
          <a:bodyPr/>
          <a:lstStyle/>
          <a:p>
            <a:fld id="{94D1481C-F387-B74A-B1D5-D1346C2CECCC}" type="slidenum">
              <a:rPr lang="en-GB">
                <a:latin typeface="Arial" charset="0"/>
                <a:ea typeface="MS PGothic" charset="0"/>
                <a:cs typeface="MS PGothic" charset="0"/>
              </a:rPr>
              <a:pPr/>
              <a:t>23</a:t>
            </a:fld>
            <a:endParaRPr lang="en-GB">
              <a:latin typeface="Arial" charset="0"/>
              <a:ea typeface="MS PGothic" charset="0"/>
              <a:cs typeface="MS PGothic" charset="0"/>
            </a:endParaRPr>
          </a:p>
        </p:txBody>
      </p:sp>
    </p:spTree>
    <p:extLst>
      <p:ext uri="{BB962C8B-B14F-4D97-AF65-F5344CB8AC3E}">
        <p14:creationId xmlns:p14="http://schemas.microsoft.com/office/powerpoint/2010/main" val="3624445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noTextEdit="1"/>
          </p:cNvSpPr>
          <p:nvPr>
            <p:ph type="sldImg"/>
          </p:nvPr>
        </p:nvSpPr>
        <p:spPr>
          <a:ln/>
        </p:spPr>
      </p:sp>
      <p:sp>
        <p:nvSpPr>
          <p:cNvPr id="491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BE" altLang="x-none">
              <a:latin typeface="Arial" charset="0"/>
              <a:ea typeface="ＭＳ Ｐゴシック" charset="-128"/>
            </a:endParaRPr>
          </a:p>
        </p:txBody>
      </p:sp>
      <p:sp>
        <p:nvSpPr>
          <p:cNvPr id="49155"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534048B5-987B-AB44-B2C7-6F7F42879A53}" type="slidenum">
              <a:rPr lang="en-GB" altLang="x-none">
                <a:solidFill>
                  <a:schemeClr val="tx1"/>
                </a:solidFill>
                <a:latin typeface="Arial" charset="0"/>
              </a:rPr>
              <a:pPr/>
              <a:t>24</a:t>
            </a:fld>
            <a:endParaRPr lang="en-GB" altLang="x-none">
              <a:solidFill>
                <a:schemeClr val="tx1"/>
              </a:solidFill>
              <a:latin typeface="Arial" charset="0"/>
            </a:endParaRPr>
          </a:p>
        </p:txBody>
      </p:sp>
    </p:spTree>
    <p:extLst>
      <p:ext uri="{BB962C8B-B14F-4D97-AF65-F5344CB8AC3E}">
        <p14:creationId xmlns:p14="http://schemas.microsoft.com/office/powerpoint/2010/main" val="3308198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noTextEdit="1"/>
          </p:cNvSpPr>
          <p:nvPr>
            <p:ph type="sldImg"/>
          </p:nvPr>
        </p:nvSpPr>
        <p:spPr>
          <a:ln/>
        </p:spPr>
      </p:sp>
      <p:sp>
        <p:nvSpPr>
          <p:cNvPr id="5120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BE" altLang="x-none">
              <a:latin typeface="Arial" charset="0"/>
              <a:ea typeface="ＭＳ Ｐゴシック" charset="-128"/>
            </a:endParaRPr>
          </a:p>
        </p:txBody>
      </p:sp>
      <p:sp>
        <p:nvSpPr>
          <p:cNvPr id="5120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B64F5365-B17C-194B-88D9-7E8988418516}" type="slidenum">
              <a:rPr lang="en-GB" altLang="x-none">
                <a:solidFill>
                  <a:schemeClr val="tx1"/>
                </a:solidFill>
                <a:latin typeface="Arial" charset="0"/>
              </a:rPr>
              <a:pPr/>
              <a:t>25</a:t>
            </a:fld>
            <a:endParaRPr lang="en-GB" altLang="x-none">
              <a:solidFill>
                <a:schemeClr val="tx1"/>
              </a:solidFill>
              <a:latin typeface="Arial" charset="0"/>
            </a:endParaRPr>
          </a:p>
        </p:txBody>
      </p:sp>
    </p:spTree>
    <p:extLst>
      <p:ext uri="{BB962C8B-B14F-4D97-AF65-F5344CB8AC3E}">
        <p14:creationId xmlns:p14="http://schemas.microsoft.com/office/powerpoint/2010/main" val="293884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2</a:t>
            </a:fld>
            <a:endParaRPr lang="en-US">
              <a:latin typeface="Calibri" charset="0"/>
            </a:endParaRPr>
          </a:p>
        </p:txBody>
      </p:sp>
    </p:spTree>
    <p:extLst>
      <p:ext uri="{BB962C8B-B14F-4D97-AF65-F5344CB8AC3E}">
        <p14:creationId xmlns:p14="http://schemas.microsoft.com/office/powerpoint/2010/main" val="3571082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noTextEdit="1"/>
          </p:cNvSpPr>
          <p:nvPr>
            <p:ph type="sldImg"/>
          </p:nvPr>
        </p:nvSpPr>
        <p:spPr>
          <a:ln/>
        </p:spPr>
      </p:sp>
      <p:sp>
        <p:nvSpPr>
          <p:cNvPr id="53250"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BE" altLang="x-none">
              <a:latin typeface="Arial" charset="0"/>
              <a:ea typeface="ＭＳ Ｐゴシック" charset="-128"/>
            </a:endParaRPr>
          </a:p>
        </p:txBody>
      </p:sp>
      <p:sp>
        <p:nvSpPr>
          <p:cNvPr id="53251"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A1A94268-6FBA-9F4D-98FB-1AA24E043C30}" type="slidenum">
              <a:rPr lang="en-GB" altLang="x-none">
                <a:solidFill>
                  <a:schemeClr val="tx1"/>
                </a:solidFill>
                <a:latin typeface="Arial" charset="0"/>
              </a:rPr>
              <a:pPr/>
              <a:t>26</a:t>
            </a:fld>
            <a:endParaRPr lang="en-GB" altLang="x-none">
              <a:solidFill>
                <a:schemeClr val="tx1"/>
              </a:solidFill>
              <a:latin typeface="Arial" charset="0"/>
            </a:endParaRPr>
          </a:p>
        </p:txBody>
      </p:sp>
    </p:spTree>
    <p:extLst>
      <p:ext uri="{BB962C8B-B14F-4D97-AF65-F5344CB8AC3E}">
        <p14:creationId xmlns:p14="http://schemas.microsoft.com/office/powerpoint/2010/main" val="45858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a:ln/>
        </p:spPr>
      </p:sp>
      <p:sp>
        <p:nvSpPr>
          <p:cNvPr id="5529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BE" altLang="x-none">
              <a:latin typeface="Arial" charset="0"/>
              <a:ea typeface="ＭＳ Ｐゴシック" charset="-128"/>
            </a:endParaRPr>
          </a:p>
        </p:txBody>
      </p:sp>
      <p:sp>
        <p:nvSpPr>
          <p:cNvPr id="55299"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1998476C-0023-C642-84A8-DF01DEB47D7D}" type="slidenum">
              <a:rPr lang="en-GB" altLang="x-none">
                <a:solidFill>
                  <a:schemeClr val="tx1"/>
                </a:solidFill>
                <a:latin typeface="Arial" charset="0"/>
              </a:rPr>
              <a:pPr/>
              <a:t>27</a:t>
            </a:fld>
            <a:endParaRPr lang="en-GB" altLang="x-none">
              <a:solidFill>
                <a:schemeClr val="tx1"/>
              </a:solidFill>
              <a:latin typeface="Arial" charset="0"/>
            </a:endParaRPr>
          </a:p>
        </p:txBody>
      </p:sp>
    </p:spTree>
    <p:extLst>
      <p:ext uri="{BB962C8B-B14F-4D97-AF65-F5344CB8AC3E}">
        <p14:creationId xmlns:p14="http://schemas.microsoft.com/office/powerpoint/2010/main" val="2230708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a:ln/>
        </p:spPr>
      </p:sp>
      <p:sp>
        <p:nvSpPr>
          <p:cNvPr id="57346"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BE" altLang="x-none">
              <a:latin typeface="Arial" charset="0"/>
              <a:ea typeface="ＭＳ Ｐゴシック" charset="-128"/>
            </a:endParaRPr>
          </a:p>
        </p:txBody>
      </p:sp>
      <p:sp>
        <p:nvSpPr>
          <p:cNvPr id="57347"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DF5010E3-DEB8-2D4F-96E5-A91006620E7D}" type="slidenum">
              <a:rPr lang="en-GB" altLang="x-none">
                <a:solidFill>
                  <a:schemeClr val="tx1"/>
                </a:solidFill>
                <a:latin typeface="Arial" charset="0"/>
              </a:rPr>
              <a:pPr/>
              <a:t>28</a:t>
            </a:fld>
            <a:endParaRPr lang="en-GB" altLang="x-none">
              <a:solidFill>
                <a:schemeClr val="tx1"/>
              </a:solidFill>
              <a:latin typeface="Arial" charset="0"/>
            </a:endParaRPr>
          </a:p>
        </p:txBody>
      </p:sp>
    </p:spTree>
    <p:extLst>
      <p:ext uri="{BB962C8B-B14F-4D97-AF65-F5344CB8AC3E}">
        <p14:creationId xmlns:p14="http://schemas.microsoft.com/office/powerpoint/2010/main" val="315254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29</a:t>
            </a:fld>
            <a:endParaRPr lang="en-US">
              <a:latin typeface="Calibri" charset="0"/>
            </a:endParaRPr>
          </a:p>
        </p:txBody>
      </p:sp>
    </p:spTree>
    <p:extLst>
      <p:ext uri="{BB962C8B-B14F-4D97-AF65-F5344CB8AC3E}">
        <p14:creationId xmlns:p14="http://schemas.microsoft.com/office/powerpoint/2010/main" val="4000165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p:spPr>
        <p:txBody>
          <a:bodyPr/>
          <a:lstStyle/>
          <a:p>
            <a:pPr eaLnBrk="1" hangingPunct="1">
              <a:buClr>
                <a:srgbClr val="2D2D8A"/>
              </a:buClr>
            </a:pPr>
            <a:endParaRPr lang="fr-FR">
              <a:latin typeface="Arial" charset="0"/>
              <a:ea typeface="MS PGothic" charset="0"/>
              <a:cs typeface="MS PGothic" charset="0"/>
            </a:endParaRPr>
          </a:p>
        </p:txBody>
      </p:sp>
      <p:sp>
        <p:nvSpPr>
          <p:cNvPr id="32772" name="Espace réservé du numéro de diapositive 3"/>
          <p:cNvSpPr>
            <a:spLocks noGrp="1"/>
          </p:cNvSpPr>
          <p:nvPr>
            <p:ph type="sldNum" sz="quarter" idx="5"/>
          </p:nvPr>
        </p:nvSpPr>
        <p:spPr>
          <a:noFill/>
        </p:spPr>
        <p:txBody>
          <a:bodyPr/>
          <a:lstStyle/>
          <a:p>
            <a:fld id="{6ECD3DCB-550A-B840-8AF6-E109F171D197}" type="slidenum">
              <a:rPr lang="en-GB">
                <a:latin typeface="Arial" charset="0"/>
                <a:ea typeface="MS PGothic" charset="0"/>
                <a:cs typeface="MS PGothic" charset="0"/>
              </a:rPr>
              <a:pPr/>
              <a:t>31</a:t>
            </a:fld>
            <a:endParaRPr lang="en-GB">
              <a:latin typeface="Arial" charset="0"/>
              <a:ea typeface="MS PGothic" charset="0"/>
              <a:cs typeface="MS PGothic" charset="0"/>
            </a:endParaRPr>
          </a:p>
        </p:txBody>
      </p:sp>
    </p:spTree>
    <p:extLst>
      <p:ext uri="{BB962C8B-B14F-4D97-AF65-F5344CB8AC3E}">
        <p14:creationId xmlns:p14="http://schemas.microsoft.com/office/powerpoint/2010/main" val="99817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noFill/>
          <a:ln/>
        </p:spPr>
        <p:txBody>
          <a:bodyPr/>
          <a:lstStyle/>
          <a:p>
            <a:pPr eaLnBrk="1" hangingPunct="1">
              <a:spcBef>
                <a:spcPct val="0"/>
              </a:spcBef>
            </a:pPr>
            <a:endParaRPr lang="fr-BE">
              <a:latin typeface="Arial" charset="0"/>
              <a:ea typeface="MS PGothic" charset="0"/>
              <a:cs typeface="MS PGothic" charset="0"/>
            </a:endParaRPr>
          </a:p>
        </p:txBody>
      </p:sp>
      <p:sp>
        <p:nvSpPr>
          <p:cNvPr id="24580" name="Espace réservé du numéro de diapositive 3"/>
          <p:cNvSpPr>
            <a:spLocks noGrp="1"/>
          </p:cNvSpPr>
          <p:nvPr>
            <p:ph type="sldNum" sz="quarter" idx="5"/>
          </p:nvPr>
        </p:nvSpPr>
        <p:spPr>
          <a:noFill/>
        </p:spPr>
        <p:txBody>
          <a:bodyPr/>
          <a:lstStyle/>
          <a:p>
            <a:fld id="{3851BB6F-0CE0-5F4D-9813-6650D72F13E1}" type="slidenum">
              <a:rPr lang="en-GB">
                <a:latin typeface="Arial" charset="0"/>
                <a:ea typeface="MS PGothic" charset="0"/>
                <a:cs typeface="MS PGothic" charset="0"/>
              </a:rPr>
              <a:pPr/>
              <a:t>32</a:t>
            </a:fld>
            <a:endParaRPr lang="en-GB">
              <a:latin typeface="Arial" charset="0"/>
              <a:ea typeface="MS PGothic" charset="0"/>
              <a:cs typeface="MS PGothic" charset="0"/>
            </a:endParaRPr>
          </a:p>
        </p:txBody>
      </p:sp>
    </p:spTree>
    <p:extLst>
      <p:ext uri="{BB962C8B-B14F-4D97-AF65-F5344CB8AC3E}">
        <p14:creationId xmlns:p14="http://schemas.microsoft.com/office/powerpoint/2010/main" val="3146281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pPr eaLnBrk="1" hangingPunct="1">
              <a:spcBef>
                <a:spcPct val="0"/>
              </a:spcBef>
            </a:pPr>
            <a:endParaRPr lang="fr-BE">
              <a:latin typeface="Arial" charset="0"/>
              <a:ea typeface="MS PGothic" charset="0"/>
              <a:cs typeface="MS PGothic" charset="0"/>
            </a:endParaRPr>
          </a:p>
        </p:txBody>
      </p:sp>
      <p:sp>
        <p:nvSpPr>
          <p:cNvPr id="26628" name="Espace réservé du numéro de diapositive 3"/>
          <p:cNvSpPr>
            <a:spLocks noGrp="1"/>
          </p:cNvSpPr>
          <p:nvPr>
            <p:ph type="sldNum" sz="quarter" idx="5"/>
          </p:nvPr>
        </p:nvSpPr>
        <p:spPr>
          <a:noFill/>
        </p:spPr>
        <p:txBody>
          <a:bodyPr/>
          <a:lstStyle/>
          <a:p>
            <a:fld id="{B9AA6F47-B83F-0D4B-A9F0-B21E451E2155}" type="slidenum">
              <a:rPr lang="en-GB">
                <a:latin typeface="Arial" charset="0"/>
                <a:ea typeface="MS PGothic" charset="0"/>
                <a:cs typeface="MS PGothic" charset="0"/>
              </a:rPr>
              <a:pPr/>
              <a:t>33</a:t>
            </a:fld>
            <a:endParaRPr lang="en-GB">
              <a:latin typeface="Arial" charset="0"/>
              <a:ea typeface="MS PGothic" charset="0"/>
              <a:cs typeface="MS PGothic" charset="0"/>
            </a:endParaRPr>
          </a:p>
        </p:txBody>
      </p:sp>
    </p:spTree>
    <p:extLst>
      <p:ext uri="{BB962C8B-B14F-4D97-AF65-F5344CB8AC3E}">
        <p14:creationId xmlns:p14="http://schemas.microsoft.com/office/powerpoint/2010/main" val="1116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34</a:t>
            </a:fld>
            <a:endParaRPr lang="en-US">
              <a:latin typeface="Calibri" charset="0"/>
            </a:endParaRPr>
          </a:p>
        </p:txBody>
      </p:sp>
    </p:spTree>
    <p:extLst>
      <p:ext uri="{BB962C8B-B14F-4D97-AF65-F5344CB8AC3E}">
        <p14:creationId xmlns:p14="http://schemas.microsoft.com/office/powerpoint/2010/main" val="168088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buClr>
                <a:srgbClr val="FF6600"/>
              </a:buClr>
            </a:pPr>
            <a:r>
              <a:rPr lang="en-GB" b="1" dirty="0">
                <a:solidFill>
                  <a:srgbClr val="FF6600"/>
                </a:solidFill>
                <a:latin typeface="Calibri" pitchFamily="-107" charset="0"/>
                <a:ea typeface="ＭＳ Ｐゴシック" pitchFamily="-107" charset="-128"/>
                <a:cs typeface="ＭＳ Ｐゴシック" pitchFamily="-107" charset="-128"/>
              </a:rPr>
              <a:t>Background</a:t>
            </a:r>
          </a:p>
          <a:p>
            <a:pPr eaLnBrk="1" hangingPunct="1">
              <a:buClr>
                <a:srgbClr val="FF6600"/>
              </a:buClr>
            </a:pPr>
            <a:endParaRPr lang="en-GB" sz="800" b="1" dirty="0">
              <a:solidFill>
                <a:srgbClr val="FF6600"/>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u="sng" dirty="0">
              <a:solidFill>
                <a:srgbClr val="595959"/>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Policy dialogue is not new: </a:t>
            </a:r>
            <a:r>
              <a:rPr lang="en-GB" dirty="0">
                <a:solidFill>
                  <a:srgbClr val="1F497D"/>
                </a:solidFill>
                <a:latin typeface="Arial" pitchFamily="-107" charset="0"/>
                <a:ea typeface="ＭＳ Ｐゴシック" pitchFamily="-107" charset="-128"/>
                <a:cs typeface="ＭＳ Ｐゴシック" pitchFamily="-107" charset="-128"/>
              </a:rPr>
              <a:t>delegations have been doing it during operations designs and management, and beyond operations</a:t>
            </a:r>
          </a:p>
          <a:p>
            <a:pPr eaLnBrk="1" hangingPunct="1">
              <a:buClr>
                <a:srgbClr val="FF6600"/>
              </a:buClr>
              <a:buFont typeface="Wingdings" pitchFamily="-107" charset="2"/>
              <a:buChar char="§"/>
            </a:pPr>
            <a:endParaRPr lang="en-GB" sz="100"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dirty="0">
                <a:solidFill>
                  <a:srgbClr val="1F497D"/>
                </a:solidFill>
                <a:latin typeface="Arial" pitchFamily="-107" charset="0"/>
                <a:ea typeface="ＭＳ Ｐゴシック" pitchFamily="-107" charset="-128"/>
                <a:cs typeface="ＭＳ Ｐゴシック" pitchFamily="-107" charset="-128"/>
              </a:rPr>
              <a:t>New guidance seeks to build on experience and clarify </a:t>
            </a:r>
            <a:r>
              <a:rPr lang="en-GB" dirty="0" err="1">
                <a:solidFill>
                  <a:srgbClr val="1F497D"/>
                </a:solidFill>
                <a:latin typeface="Arial" pitchFamily="-107" charset="0"/>
                <a:ea typeface="ＭＳ Ｐゴシック" pitchFamily="-107" charset="-128"/>
                <a:cs typeface="ＭＳ Ｐゴシック" pitchFamily="-107" charset="-128"/>
              </a:rPr>
              <a:t>EUDs</a:t>
            </a:r>
            <a:r>
              <a:rPr lang="en-GB" dirty="0">
                <a:solidFill>
                  <a:srgbClr val="1F497D"/>
                </a:solidFill>
                <a:latin typeface="Arial" pitchFamily="-107" charset="0"/>
                <a:ea typeface="ＭＳ Ｐゴシック" pitchFamily="-107" charset="-128"/>
                <a:cs typeface="ＭＳ Ｐゴシック" pitchFamily="-107" charset="-128"/>
              </a:rPr>
              <a:t> roles</a:t>
            </a:r>
            <a:endParaRPr lang="en-GB" u="sng" dirty="0">
              <a:solidFill>
                <a:srgbClr val="222268"/>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Achieving a more strategic, structured, pro-active and documented policy dialogue: </a:t>
            </a:r>
            <a:r>
              <a:rPr lang="en-GB" dirty="0">
                <a:solidFill>
                  <a:srgbClr val="1F497D"/>
                </a:solidFill>
                <a:latin typeface="Arial" pitchFamily="-107" charset="0"/>
                <a:ea typeface="ＭＳ Ｐゴシック" pitchFamily="-107" charset="-128"/>
                <a:cs typeface="ＭＳ Ｐゴシック" pitchFamily="-107" charset="-128"/>
              </a:rPr>
              <a:t>international commitments (Aid effectiveness) and EU policies (Agenda for Change &amp; Budget Support communications)</a:t>
            </a: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Key principle = flexibility: </a:t>
            </a:r>
            <a:r>
              <a:rPr lang="en-GB" dirty="0">
                <a:solidFill>
                  <a:srgbClr val="1F497D"/>
                </a:solidFill>
                <a:latin typeface="Arial" pitchFamily="-107" charset="0"/>
                <a:ea typeface="ＭＳ Ｐゴシック" pitchFamily="-107" charset="-128"/>
                <a:cs typeface="ＭＳ Ｐゴシック" pitchFamily="-107" charset="-128"/>
              </a:rPr>
              <a:t>adapted to country/sector situation</a:t>
            </a:r>
          </a:p>
          <a:p>
            <a:endParaRPr lang="en-US" dirty="0">
              <a:latin typeface="Arial" pitchFamily="-107" charset="0"/>
              <a:ea typeface="ＭＳ Ｐゴシック" pitchFamily="-107" charset="-128"/>
              <a:cs typeface="ＭＳ Ｐゴシック" pitchFamily="-107" charset="-128"/>
            </a:endParaRPr>
          </a:p>
          <a:p>
            <a:endParaRPr lang="en-US" dirty="0">
              <a:latin typeface="Arial" pitchFamily="-107" charset="0"/>
              <a:ea typeface="ＭＳ Ｐゴシック" pitchFamily="-107" charset="-128"/>
              <a:cs typeface="ＭＳ Ｐゴシック" pitchFamily="-107" charset="-128"/>
            </a:endParaRPr>
          </a:p>
        </p:txBody>
      </p:sp>
      <p:sp>
        <p:nvSpPr>
          <p:cNvPr id="6148" name="Slide Number Placeholder 3"/>
          <p:cNvSpPr>
            <a:spLocks noGrp="1"/>
          </p:cNvSpPr>
          <p:nvPr>
            <p:ph type="sldNum" sz="quarter" idx="5"/>
          </p:nvPr>
        </p:nvSpPr>
        <p:spPr>
          <a:noFill/>
        </p:spPr>
        <p:txBody>
          <a:bodyPr/>
          <a:lstStyle/>
          <a:p>
            <a:fld id="{6A45647B-645E-7444-902D-DEBE01FF6DD1}" type="slidenum">
              <a:rPr lang="en-GB"/>
              <a:pPr/>
              <a:t>35</a:t>
            </a:fld>
            <a:endParaRPr lang="en-GB"/>
          </a:p>
        </p:txBody>
      </p:sp>
    </p:spTree>
    <p:extLst>
      <p:ext uri="{BB962C8B-B14F-4D97-AF65-F5344CB8AC3E}">
        <p14:creationId xmlns:p14="http://schemas.microsoft.com/office/powerpoint/2010/main" val="181552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buClr>
                <a:srgbClr val="FF6600"/>
              </a:buClr>
            </a:pPr>
            <a:r>
              <a:rPr lang="en-GB" b="1" dirty="0">
                <a:solidFill>
                  <a:srgbClr val="FF6600"/>
                </a:solidFill>
                <a:latin typeface="Calibri" pitchFamily="-107" charset="0"/>
                <a:ea typeface="ＭＳ Ｐゴシック" pitchFamily="-107" charset="-128"/>
                <a:cs typeface="ＭＳ Ｐゴシック" pitchFamily="-107" charset="-128"/>
              </a:rPr>
              <a:t>Background</a:t>
            </a:r>
          </a:p>
          <a:p>
            <a:pPr eaLnBrk="1" hangingPunct="1">
              <a:buClr>
                <a:srgbClr val="FF6600"/>
              </a:buClr>
            </a:pPr>
            <a:endParaRPr lang="en-GB" sz="800" b="1" dirty="0">
              <a:solidFill>
                <a:srgbClr val="FF6600"/>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u="sng" dirty="0">
              <a:solidFill>
                <a:srgbClr val="595959"/>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Policy dialogue is not new: </a:t>
            </a:r>
            <a:r>
              <a:rPr lang="en-GB" dirty="0">
                <a:solidFill>
                  <a:srgbClr val="1F497D"/>
                </a:solidFill>
                <a:latin typeface="Arial" pitchFamily="-107" charset="0"/>
                <a:ea typeface="ＭＳ Ｐゴシック" pitchFamily="-107" charset="-128"/>
                <a:cs typeface="ＭＳ Ｐゴシック" pitchFamily="-107" charset="-128"/>
              </a:rPr>
              <a:t>delegations have been doing it during operations designs and management, and beyond operations</a:t>
            </a:r>
          </a:p>
          <a:p>
            <a:pPr eaLnBrk="1" hangingPunct="1">
              <a:buClr>
                <a:srgbClr val="FF6600"/>
              </a:buClr>
              <a:buFont typeface="Wingdings" pitchFamily="-107" charset="2"/>
              <a:buChar char="§"/>
            </a:pPr>
            <a:endParaRPr lang="en-GB" sz="100"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dirty="0">
                <a:solidFill>
                  <a:srgbClr val="1F497D"/>
                </a:solidFill>
                <a:latin typeface="Arial" pitchFamily="-107" charset="0"/>
                <a:ea typeface="ＭＳ Ｐゴシック" pitchFamily="-107" charset="-128"/>
                <a:cs typeface="ＭＳ Ｐゴシック" pitchFamily="-107" charset="-128"/>
              </a:rPr>
              <a:t>New guidance seeks to build on experience and clarify </a:t>
            </a:r>
            <a:r>
              <a:rPr lang="en-GB" dirty="0" err="1">
                <a:solidFill>
                  <a:srgbClr val="1F497D"/>
                </a:solidFill>
                <a:latin typeface="Arial" pitchFamily="-107" charset="0"/>
                <a:ea typeface="ＭＳ Ｐゴシック" pitchFamily="-107" charset="-128"/>
                <a:cs typeface="ＭＳ Ｐゴシック" pitchFamily="-107" charset="-128"/>
              </a:rPr>
              <a:t>EUDs</a:t>
            </a:r>
            <a:r>
              <a:rPr lang="en-GB" dirty="0">
                <a:solidFill>
                  <a:srgbClr val="1F497D"/>
                </a:solidFill>
                <a:latin typeface="Arial" pitchFamily="-107" charset="0"/>
                <a:ea typeface="ＭＳ Ｐゴシック" pitchFamily="-107" charset="-128"/>
                <a:cs typeface="ＭＳ Ｐゴシック" pitchFamily="-107" charset="-128"/>
              </a:rPr>
              <a:t> roles</a:t>
            </a:r>
            <a:endParaRPr lang="en-GB" u="sng" dirty="0">
              <a:solidFill>
                <a:srgbClr val="222268"/>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Achieving a more strategic, structured, pro-active and documented policy dialogue: </a:t>
            </a:r>
            <a:r>
              <a:rPr lang="en-GB" dirty="0">
                <a:solidFill>
                  <a:srgbClr val="1F497D"/>
                </a:solidFill>
                <a:latin typeface="Arial" pitchFamily="-107" charset="0"/>
                <a:ea typeface="ＭＳ Ｐゴシック" pitchFamily="-107" charset="-128"/>
                <a:cs typeface="ＭＳ Ｐゴシック" pitchFamily="-107" charset="-128"/>
              </a:rPr>
              <a:t>international commitments (Aid effectiveness) and EU policies (Agenda for Change &amp; Budget Support communications)</a:t>
            </a: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Key principle = flexibility: </a:t>
            </a:r>
            <a:r>
              <a:rPr lang="en-GB" dirty="0">
                <a:solidFill>
                  <a:srgbClr val="1F497D"/>
                </a:solidFill>
                <a:latin typeface="Arial" pitchFamily="-107" charset="0"/>
                <a:ea typeface="ＭＳ Ｐゴシック" pitchFamily="-107" charset="-128"/>
                <a:cs typeface="ＭＳ Ｐゴシック" pitchFamily="-107" charset="-128"/>
              </a:rPr>
              <a:t>adapted to country/sector situation</a:t>
            </a:r>
          </a:p>
          <a:p>
            <a:endParaRPr lang="en-US" dirty="0">
              <a:latin typeface="Arial" pitchFamily="-107" charset="0"/>
              <a:ea typeface="ＭＳ Ｐゴシック" pitchFamily="-107" charset="-128"/>
              <a:cs typeface="ＭＳ Ｐゴシック" pitchFamily="-107" charset="-128"/>
            </a:endParaRPr>
          </a:p>
          <a:p>
            <a:endParaRPr lang="en-US" dirty="0">
              <a:latin typeface="Arial" pitchFamily="-107" charset="0"/>
              <a:ea typeface="ＭＳ Ｐゴシック" pitchFamily="-107" charset="-128"/>
              <a:cs typeface="ＭＳ Ｐゴシック" pitchFamily="-107" charset="-128"/>
            </a:endParaRPr>
          </a:p>
        </p:txBody>
      </p:sp>
      <p:sp>
        <p:nvSpPr>
          <p:cNvPr id="6148" name="Slide Number Placeholder 3"/>
          <p:cNvSpPr>
            <a:spLocks noGrp="1"/>
          </p:cNvSpPr>
          <p:nvPr>
            <p:ph type="sldNum" sz="quarter" idx="5"/>
          </p:nvPr>
        </p:nvSpPr>
        <p:spPr>
          <a:noFill/>
        </p:spPr>
        <p:txBody>
          <a:bodyPr/>
          <a:lstStyle/>
          <a:p>
            <a:fld id="{6A45647B-645E-7444-902D-DEBE01FF6DD1}" type="slidenum">
              <a:rPr lang="en-GB"/>
              <a:pPr/>
              <a:t>3</a:t>
            </a:fld>
            <a:endParaRPr lang="en-GB"/>
          </a:p>
        </p:txBody>
      </p:sp>
    </p:spTree>
    <p:extLst>
      <p:ext uri="{BB962C8B-B14F-4D97-AF65-F5344CB8AC3E}">
        <p14:creationId xmlns:p14="http://schemas.microsoft.com/office/powerpoint/2010/main" val="188141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buClr>
                <a:srgbClr val="FF6600"/>
              </a:buClr>
            </a:pPr>
            <a:r>
              <a:rPr lang="en-GB" b="1" dirty="0">
                <a:solidFill>
                  <a:srgbClr val="FF6600"/>
                </a:solidFill>
                <a:latin typeface="Calibri" pitchFamily="-107" charset="0"/>
                <a:ea typeface="ＭＳ Ｐゴシック" pitchFamily="-107" charset="-128"/>
                <a:cs typeface="ＭＳ Ｐゴシック" pitchFamily="-107" charset="-128"/>
              </a:rPr>
              <a:t>Background</a:t>
            </a:r>
          </a:p>
          <a:p>
            <a:pPr eaLnBrk="1" hangingPunct="1">
              <a:buClr>
                <a:srgbClr val="FF6600"/>
              </a:buClr>
            </a:pPr>
            <a:endParaRPr lang="en-GB" sz="800" b="1" dirty="0">
              <a:solidFill>
                <a:srgbClr val="FF6600"/>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u="sng" dirty="0">
              <a:solidFill>
                <a:srgbClr val="595959"/>
              </a:solidFill>
              <a:latin typeface="Calibri"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Policy dialogue is not new: </a:t>
            </a:r>
            <a:r>
              <a:rPr lang="en-GB" dirty="0">
                <a:solidFill>
                  <a:srgbClr val="1F497D"/>
                </a:solidFill>
                <a:latin typeface="Arial" pitchFamily="-107" charset="0"/>
                <a:ea typeface="ＭＳ Ｐゴシック" pitchFamily="-107" charset="-128"/>
                <a:cs typeface="ＭＳ Ｐゴシック" pitchFamily="-107" charset="-128"/>
              </a:rPr>
              <a:t>delegations have been doing it during operations designs and management, and beyond operations</a:t>
            </a:r>
          </a:p>
          <a:p>
            <a:pPr eaLnBrk="1" hangingPunct="1">
              <a:buClr>
                <a:srgbClr val="FF6600"/>
              </a:buClr>
              <a:buFont typeface="Wingdings" pitchFamily="-107" charset="2"/>
              <a:buChar char="§"/>
            </a:pPr>
            <a:endParaRPr lang="en-GB" sz="100"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dirty="0">
                <a:solidFill>
                  <a:srgbClr val="1F497D"/>
                </a:solidFill>
                <a:latin typeface="Arial" pitchFamily="-107" charset="0"/>
                <a:ea typeface="ＭＳ Ｐゴシック" pitchFamily="-107" charset="-128"/>
                <a:cs typeface="ＭＳ Ｐゴシック" pitchFamily="-107" charset="-128"/>
              </a:rPr>
              <a:t>New guidance seeks to build on experience and clarify </a:t>
            </a:r>
            <a:r>
              <a:rPr lang="en-GB" dirty="0" err="1">
                <a:solidFill>
                  <a:srgbClr val="1F497D"/>
                </a:solidFill>
                <a:latin typeface="Arial" pitchFamily="-107" charset="0"/>
                <a:ea typeface="ＭＳ Ｐゴシック" pitchFamily="-107" charset="-128"/>
                <a:cs typeface="ＭＳ Ｐゴシック" pitchFamily="-107" charset="-128"/>
              </a:rPr>
              <a:t>EUDs</a:t>
            </a:r>
            <a:r>
              <a:rPr lang="en-GB" dirty="0">
                <a:solidFill>
                  <a:srgbClr val="1F497D"/>
                </a:solidFill>
                <a:latin typeface="Arial" pitchFamily="-107" charset="0"/>
                <a:ea typeface="ＭＳ Ｐゴシック" pitchFamily="-107" charset="-128"/>
                <a:cs typeface="ＭＳ Ｐゴシック" pitchFamily="-107" charset="-128"/>
              </a:rPr>
              <a:t> roles</a:t>
            </a:r>
            <a:endParaRPr lang="en-GB" u="sng" dirty="0">
              <a:solidFill>
                <a:srgbClr val="222268"/>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Achieving a more strategic, structured, pro-active and documented policy dialogue: </a:t>
            </a:r>
            <a:r>
              <a:rPr lang="en-GB" dirty="0">
                <a:solidFill>
                  <a:srgbClr val="1F497D"/>
                </a:solidFill>
                <a:latin typeface="Arial" pitchFamily="-107" charset="0"/>
                <a:ea typeface="ＭＳ Ｐゴシック" pitchFamily="-107" charset="-128"/>
                <a:cs typeface="ＭＳ Ｐゴシック" pitchFamily="-107" charset="-128"/>
              </a:rPr>
              <a:t>international commitments (Aid effectiveness) and EU policies (Agenda for Change &amp; Budget Support communications)</a:t>
            </a:r>
          </a:p>
          <a:p>
            <a:pPr eaLnBrk="1" hangingPunct="1">
              <a:buClr>
                <a:srgbClr val="FF6600"/>
              </a:buClr>
              <a:buFont typeface="Wingdings" pitchFamily="-107" charset="2"/>
              <a:buChar char="§"/>
            </a:pPr>
            <a:endParaRPr lang="en-GB" sz="100" b="1" dirty="0">
              <a:solidFill>
                <a:srgbClr val="1F497D"/>
              </a:solidFill>
              <a:latin typeface="Arial" pitchFamily="-107" charset="0"/>
              <a:ea typeface="ＭＳ Ｐゴシック" pitchFamily="-107" charset="-128"/>
              <a:cs typeface="ＭＳ Ｐゴシック" pitchFamily="-107" charset="-128"/>
            </a:endParaRPr>
          </a:p>
          <a:p>
            <a:pPr eaLnBrk="1" hangingPunct="1">
              <a:buClr>
                <a:srgbClr val="FF6600"/>
              </a:buClr>
              <a:buFont typeface="Wingdings" pitchFamily="-107" charset="2"/>
              <a:buChar char="§"/>
            </a:pPr>
            <a:r>
              <a:rPr lang="en-GB" b="1" dirty="0">
                <a:solidFill>
                  <a:srgbClr val="1F497D"/>
                </a:solidFill>
                <a:latin typeface="Arial" pitchFamily="-107" charset="0"/>
                <a:ea typeface="ＭＳ Ｐゴシック" pitchFamily="-107" charset="-128"/>
                <a:cs typeface="ＭＳ Ｐゴシック" pitchFamily="-107" charset="-128"/>
              </a:rPr>
              <a:t>Key principle = flexibility: </a:t>
            </a:r>
            <a:r>
              <a:rPr lang="en-GB" dirty="0">
                <a:solidFill>
                  <a:srgbClr val="1F497D"/>
                </a:solidFill>
                <a:latin typeface="Arial" pitchFamily="-107" charset="0"/>
                <a:ea typeface="ＭＳ Ｐゴシック" pitchFamily="-107" charset="-128"/>
                <a:cs typeface="ＭＳ Ｐゴシック" pitchFamily="-107" charset="-128"/>
              </a:rPr>
              <a:t>adapted to country/sector situation</a:t>
            </a:r>
          </a:p>
          <a:p>
            <a:endParaRPr lang="en-US" dirty="0">
              <a:latin typeface="Arial" pitchFamily="-107" charset="0"/>
              <a:ea typeface="ＭＳ Ｐゴシック" pitchFamily="-107" charset="-128"/>
              <a:cs typeface="ＭＳ Ｐゴシック" pitchFamily="-107" charset="-128"/>
            </a:endParaRPr>
          </a:p>
          <a:p>
            <a:endParaRPr lang="en-US" dirty="0">
              <a:latin typeface="Arial" pitchFamily="-107" charset="0"/>
              <a:ea typeface="ＭＳ Ｐゴシック" pitchFamily="-107" charset="-128"/>
              <a:cs typeface="ＭＳ Ｐゴシック" pitchFamily="-107" charset="-128"/>
            </a:endParaRPr>
          </a:p>
        </p:txBody>
      </p:sp>
      <p:sp>
        <p:nvSpPr>
          <p:cNvPr id="6148" name="Slide Number Placeholder 3"/>
          <p:cNvSpPr>
            <a:spLocks noGrp="1"/>
          </p:cNvSpPr>
          <p:nvPr>
            <p:ph type="sldNum" sz="quarter" idx="5"/>
          </p:nvPr>
        </p:nvSpPr>
        <p:spPr>
          <a:noFill/>
        </p:spPr>
        <p:txBody>
          <a:bodyPr/>
          <a:lstStyle/>
          <a:p>
            <a:fld id="{6A45647B-645E-7444-902D-DEBE01FF6DD1}" type="slidenum">
              <a:rPr lang="en-GB"/>
              <a:pPr/>
              <a:t>4</a:t>
            </a:fld>
            <a:endParaRPr lang="en-GB"/>
          </a:p>
        </p:txBody>
      </p:sp>
    </p:spTree>
    <p:extLst>
      <p:ext uri="{BB962C8B-B14F-4D97-AF65-F5344CB8AC3E}">
        <p14:creationId xmlns:p14="http://schemas.microsoft.com/office/powerpoint/2010/main" val="25178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endParaRPr lang="en-US" dirty="0">
              <a:latin typeface="Calibri" charset="0"/>
              <a:cs typeface="MS PGothic" pitchFamily="34" charset="-128"/>
            </a:endParaRPr>
          </a:p>
        </p:txBody>
      </p:sp>
      <p:sp>
        <p:nvSpPr>
          <p:cNvPr id="11268" name="Slide Number Placeholder 3"/>
          <p:cNvSpPr>
            <a:spLocks noGrp="1"/>
          </p:cNvSpPr>
          <p:nvPr>
            <p:ph type="sldNum" sz="quarter" idx="5"/>
          </p:nvPr>
        </p:nvSpPr>
        <p:spPr>
          <a:noFill/>
        </p:spPr>
        <p:txBody>
          <a:bodyPr/>
          <a:lstStyle/>
          <a:p>
            <a:fld id="{6F5F1B9A-B962-AF41-943C-CF17D8BA7828}" type="slidenum">
              <a:rPr lang="en-US">
                <a:latin typeface="Calibri" charset="0"/>
              </a:rPr>
              <a:pPr/>
              <a:t>5</a:t>
            </a:fld>
            <a:endParaRPr lang="en-US">
              <a:latin typeface="Calibri" charset="0"/>
            </a:endParaRPr>
          </a:p>
        </p:txBody>
      </p:sp>
    </p:spTree>
    <p:extLst>
      <p:ext uri="{BB962C8B-B14F-4D97-AF65-F5344CB8AC3E}">
        <p14:creationId xmlns:p14="http://schemas.microsoft.com/office/powerpoint/2010/main" val="2571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a:ln/>
        </p:spPr>
      </p:sp>
      <p:sp>
        <p:nvSpPr>
          <p:cNvPr id="35842"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BE" altLang="x-none">
              <a:latin typeface="Arial" charset="0"/>
              <a:ea typeface="ＭＳ Ｐゴシック" charset="-128"/>
            </a:endParaRPr>
          </a:p>
        </p:txBody>
      </p:sp>
      <p:sp>
        <p:nvSpPr>
          <p:cNvPr id="35843"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AB5DB628-464F-3943-B094-FBEBDD015BA9}" type="slidenum">
              <a:rPr lang="en-GB" altLang="x-none">
                <a:solidFill>
                  <a:schemeClr val="tx1"/>
                </a:solidFill>
                <a:latin typeface="Arial" charset="0"/>
              </a:rPr>
              <a:pPr/>
              <a:t>6</a:t>
            </a:fld>
            <a:endParaRPr lang="en-GB" altLang="x-none">
              <a:solidFill>
                <a:schemeClr val="tx1"/>
              </a:solidFill>
              <a:latin typeface="Arial" charset="0"/>
            </a:endParaRPr>
          </a:p>
        </p:txBody>
      </p:sp>
    </p:spTree>
    <p:extLst>
      <p:ext uri="{BB962C8B-B14F-4D97-AF65-F5344CB8AC3E}">
        <p14:creationId xmlns:p14="http://schemas.microsoft.com/office/powerpoint/2010/main" val="241824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AE6D0-5C77-1E4B-A14F-60ED8BAA4F91}" type="slidenum">
              <a:rPr lang="en-GB" smtClean="0"/>
              <a:pPr/>
              <a:t>7</a:t>
            </a:fld>
            <a:endParaRPr lang="en-GB"/>
          </a:p>
        </p:txBody>
      </p:sp>
    </p:spTree>
    <p:extLst>
      <p:ext uri="{BB962C8B-B14F-4D97-AF65-F5344CB8AC3E}">
        <p14:creationId xmlns:p14="http://schemas.microsoft.com/office/powerpoint/2010/main" val="394881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en-GB" b="1" dirty="0"/>
              <a:t>Differentiating ‘policy’ from ‘strategy’ and ‘tactics’</a:t>
            </a:r>
            <a:endParaRPr lang="fr-FR" b="1" dirty="0"/>
          </a:p>
          <a:p>
            <a:r>
              <a:rPr lang="en-GB" dirty="0"/>
              <a:t>We think it is important to differentiate ‘policy’ from ‘strategy’ and ‘tactics’ (Figure 1).</a:t>
            </a:r>
          </a:p>
          <a:p>
            <a:endParaRPr lang="fr-FR" dirty="0"/>
          </a:p>
          <a:p>
            <a:r>
              <a:rPr lang="en-GB" b="1" dirty="0"/>
              <a:t>‘Policy’</a:t>
            </a:r>
            <a:r>
              <a:rPr lang="en-GB" dirty="0"/>
              <a:t>, we are saying, is fundamentally the expression of the values that an organisation holds to be important in delivering its mandate. In the context of government and public services, policy is </a:t>
            </a:r>
            <a:r>
              <a:rPr lang="en-GB" b="1" dirty="0"/>
              <a:t>inherently political</a:t>
            </a:r>
            <a:r>
              <a:rPr lang="en-GB" dirty="0"/>
              <a:t>. Administrations—such as a partner government department or </a:t>
            </a:r>
            <a:r>
              <a:rPr lang="en-GB" dirty="0" err="1"/>
              <a:t>AusAID</a:t>
            </a:r>
            <a:r>
              <a:rPr lang="en-GB" dirty="0"/>
              <a:t> itself—deliver on the policies established (or the values expressed) by ministers.</a:t>
            </a:r>
          </a:p>
          <a:p>
            <a:endParaRPr lang="fr-FR" dirty="0"/>
          </a:p>
          <a:p>
            <a:r>
              <a:rPr lang="en-GB" b="1" dirty="0"/>
              <a:t>‘Strategy’</a:t>
            </a:r>
            <a:r>
              <a:rPr lang="en-GB" dirty="0"/>
              <a:t> can be seen as the ‘cunning plan’ to achieve stated higher-level policy objectives. Strategy is about how an organisation organises its presence, efforts and resources, and its ways of working, such that they represent the right thing in the right place at the right time to contribute most efficiently and effectively to reaching its goals. Strategy will involve a consideration of the mix and focus of the aid program, and the types of aid that should be employed, where and when. That is, the ‘how’ of the aid program, or the </a:t>
            </a:r>
            <a:r>
              <a:rPr lang="en-GB" i="1" dirty="0"/>
              <a:t>Delivery Strategy</a:t>
            </a:r>
            <a:r>
              <a:rPr lang="en-GB" dirty="0"/>
              <a:t> in </a:t>
            </a:r>
            <a:r>
              <a:rPr lang="en-GB" dirty="0" err="1"/>
              <a:t>AusAID’s</a:t>
            </a:r>
            <a:r>
              <a:rPr lang="en-GB" dirty="0"/>
              <a:t> Country Strategy Architecture.</a:t>
            </a:r>
          </a:p>
          <a:p>
            <a:endParaRPr lang="fr-FR" dirty="0"/>
          </a:p>
          <a:p>
            <a:r>
              <a:rPr lang="en-GB" b="1" dirty="0"/>
              <a:t>‘Tactics’</a:t>
            </a:r>
            <a:r>
              <a:rPr lang="en-GB" dirty="0"/>
              <a:t> are the programming decisions made in </a:t>
            </a:r>
            <a:r>
              <a:rPr lang="en-GB" dirty="0" err="1"/>
              <a:t>operationalising</a:t>
            </a:r>
            <a:r>
              <a:rPr lang="en-GB" dirty="0"/>
              <a:t> a strategy. They are the choices made about inputs and activities—for example the deployment of technical assistance or the allocation or reallocation of assets and resources, to achieve the required results efficiently and effectively.</a:t>
            </a:r>
            <a:endParaRPr lang="fr-FR" dirty="0"/>
          </a:p>
          <a:p>
            <a:r>
              <a:rPr lang="en-GB" dirty="0"/>
              <a:t>This concept derives in part from: D. </a:t>
            </a:r>
            <a:r>
              <a:rPr lang="en-GB" dirty="0" err="1"/>
              <a:t>Nabarro</a:t>
            </a:r>
            <a:r>
              <a:rPr lang="en-GB" dirty="0"/>
              <a:t>, Special Representative of the UN Secretary General, personal communication.</a:t>
            </a:r>
            <a:endParaRPr lang="fr-FR" dirty="0"/>
          </a:p>
          <a:p>
            <a:r>
              <a:rPr lang="en-GB" dirty="0"/>
              <a:t>AUSAID 2013</a:t>
            </a:r>
            <a:r>
              <a:rPr lang="en-GB" baseline="0" dirty="0"/>
              <a:t> Evaluation of Policy Dialogue</a:t>
            </a:r>
            <a:endParaRPr lang="en-GB" dirty="0"/>
          </a:p>
          <a:p>
            <a:endParaRPr lang="en-GB" dirty="0"/>
          </a:p>
        </p:txBody>
      </p:sp>
      <p:sp>
        <p:nvSpPr>
          <p:cNvPr id="4" name="Espace réservé du numéro de diapositive 3"/>
          <p:cNvSpPr>
            <a:spLocks noGrp="1"/>
          </p:cNvSpPr>
          <p:nvPr>
            <p:ph type="sldNum" sz="quarter" idx="10"/>
          </p:nvPr>
        </p:nvSpPr>
        <p:spPr/>
        <p:txBody>
          <a:bodyPr/>
          <a:lstStyle/>
          <a:p>
            <a:fld id="{B0FAE6D0-5C77-1E4B-A14F-60ED8BAA4F91}" type="slidenum">
              <a:rPr lang="en-GB" smtClean="0"/>
              <a:pPr/>
              <a:t>8</a:t>
            </a:fld>
            <a:endParaRPr lang="en-GB"/>
          </a:p>
        </p:txBody>
      </p:sp>
    </p:spTree>
    <p:extLst>
      <p:ext uri="{BB962C8B-B14F-4D97-AF65-F5344CB8AC3E}">
        <p14:creationId xmlns:p14="http://schemas.microsoft.com/office/powerpoint/2010/main" val="226961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broader explanation of the difference between Political and Policy dialogue will be given in the slide 25.</a:t>
            </a:r>
            <a:endParaRPr lang="en-US" dirty="0"/>
          </a:p>
        </p:txBody>
      </p:sp>
      <p:sp>
        <p:nvSpPr>
          <p:cNvPr id="4" name="Slide Number Placeholder 3"/>
          <p:cNvSpPr>
            <a:spLocks noGrp="1"/>
          </p:cNvSpPr>
          <p:nvPr>
            <p:ph type="sldNum" sz="quarter" idx="10"/>
          </p:nvPr>
        </p:nvSpPr>
        <p:spPr/>
        <p:txBody>
          <a:bodyPr/>
          <a:lstStyle/>
          <a:p>
            <a:fld id="{B0FAE6D0-5C77-1E4B-A14F-60ED8BAA4F91}" type="slidenum">
              <a:rPr lang="en-GB" smtClean="0"/>
              <a:pPr/>
              <a:t>9</a:t>
            </a:fld>
            <a:endParaRPr lang="en-GB"/>
          </a:p>
        </p:txBody>
      </p:sp>
    </p:spTree>
    <p:extLst>
      <p:ext uri="{BB962C8B-B14F-4D97-AF65-F5344CB8AC3E}">
        <p14:creationId xmlns:p14="http://schemas.microsoft.com/office/powerpoint/2010/main" val="1476341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pic>
        <p:nvPicPr>
          <p:cNvPr id="5"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107" charset="0"/>
              </a:defRPr>
            </a:lvl1pPr>
          </a:lstStyle>
          <a:p>
            <a:fld id="{002D6EC1-959F-234E-800C-FCDE0C974D5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C92C261-E429-7B49-83A3-05B1035E3D7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4" y="1339851"/>
            <a:ext cx="2071687" cy="4681538"/>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395289" y="1339851"/>
            <a:ext cx="6067425" cy="46815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5E834D7-E646-2848-89DB-E6C763051D8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29ECED8-C261-954F-ACA4-286B832D9164}"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endParaRPr lang="en-GB"/>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6B1C1D3-CF51-8B40-93A0-C1F8A053C3C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336E019-DAA7-AE4B-BD79-00986720618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endParaRPr lang="en-GB"/>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9713C8CE-2B51-6E44-91BA-E4E1D5076EEC}"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F16CC526-41A4-2D44-9C91-D676BECC55D6}"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544BDA07-F21F-EB4F-BBE6-657082F7D93E}"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Cliquez et modifiez le titre</a:t>
            </a:r>
            <a:endParaRPr lang="en-GB"/>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D0039C14-05F8-8C4C-8155-1F7B5812625E}"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5D8D351-C7EB-A64C-80C2-1FC60E67E527}"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pitchFamily="3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itchFamily="-107" charset="0"/>
              </a:defRPr>
            </a:lvl1pPr>
          </a:lstStyle>
          <a:p>
            <a:fld id="{1AD06522-B563-6247-8208-A65D3D8FFC06}"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defTabSz="457200" eaLnBrk="1" fontAlgn="auto" hangingPunct="1">
              <a:spcBef>
                <a:spcPts val="0"/>
              </a:spcBef>
              <a:spcAft>
                <a:spcPts val="0"/>
              </a:spcAft>
              <a:defRPr/>
            </a:pPr>
            <a:endParaRPr lang="en-US" sz="1800">
              <a:solidFill>
                <a:schemeClr val="lt1"/>
              </a:solidFill>
              <a:latin typeface="+mn-lt"/>
              <a:ea typeface="+mn-ea"/>
              <a:cs typeface="+mn-cs"/>
            </a:endParaRPr>
          </a:p>
        </p:txBody>
      </p:sp>
      <p:pic>
        <p:nvPicPr>
          <p:cNvPr id="1033" name="Picture 17" descr="LOGO CE_Vertical_EN_NEG_quadri_HR"/>
          <p:cNvPicPr>
            <a:picLocks noChangeAspect="1" noChangeArrowheads="1"/>
          </p:cNvPicPr>
          <p:nvPr userDrawn="1"/>
        </p:nvPicPr>
        <p:blipFill>
          <a:blip r:embed="rId13"/>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charset="-128"/>
          <a:cs typeface="ＭＳ Ｐゴシック" pitchFamily="32" charset="-128"/>
        </a:defRPr>
      </a:lvl1pPr>
      <a:lvl2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2pPr>
      <a:lvl3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3pPr>
      <a:lvl4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4pPr>
      <a:lvl5pPr marL="358775" indent="-358775" algn="l" rtl="0" eaLnBrk="0" fontAlgn="base" hangingPunct="0">
        <a:spcBef>
          <a:spcPct val="0"/>
        </a:spcBef>
        <a:spcAft>
          <a:spcPct val="0"/>
        </a:spcAft>
        <a:defRPr sz="3000" b="1">
          <a:solidFill>
            <a:srgbClr val="0F5494"/>
          </a:solidFill>
          <a:latin typeface="Verdana" pitchFamily="39" charset="0"/>
          <a:ea typeface="ＭＳ Ｐゴシック" charset="-128"/>
          <a:cs typeface="ＭＳ Ｐゴシック" pitchFamily="32" charset="-128"/>
        </a:defRPr>
      </a:lvl5pPr>
      <a:lvl6pPr marL="815975" algn="l" rtl="0" fontAlgn="base">
        <a:spcBef>
          <a:spcPct val="0"/>
        </a:spcBef>
        <a:spcAft>
          <a:spcPct val="0"/>
        </a:spcAft>
        <a:defRPr sz="3000" b="1">
          <a:solidFill>
            <a:srgbClr val="0F5494"/>
          </a:solidFill>
          <a:latin typeface="Verdana" pitchFamily="39" charset="0"/>
        </a:defRPr>
      </a:lvl6pPr>
      <a:lvl7pPr marL="1273175" algn="l" rtl="0" fontAlgn="base">
        <a:spcBef>
          <a:spcPct val="0"/>
        </a:spcBef>
        <a:spcAft>
          <a:spcPct val="0"/>
        </a:spcAft>
        <a:defRPr sz="3000" b="1">
          <a:solidFill>
            <a:srgbClr val="0F5494"/>
          </a:solidFill>
          <a:latin typeface="Verdana" pitchFamily="39" charset="0"/>
        </a:defRPr>
      </a:lvl7pPr>
      <a:lvl8pPr marL="1730375" algn="l" rtl="0" fontAlgn="base">
        <a:spcBef>
          <a:spcPct val="0"/>
        </a:spcBef>
        <a:spcAft>
          <a:spcPct val="0"/>
        </a:spcAft>
        <a:defRPr sz="3000" b="1">
          <a:solidFill>
            <a:srgbClr val="0F5494"/>
          </a:solidFill>
          <a:latin typeface="Verdana" pitchFamily="39" charset="0"/>
        </a:defRPr>
      </a:lvl8pPr>
      <a:lvl9pPr marL="2187575" algn="l" rtl="0" fontAlgn="base">
        <a:spcBef>
          <a:spcPct val="0"/>
        </a:spcBef>
        <a:spcAft>
          <a:spcPct val="0"/>
        </a:spcAft>
        <a:defRPr sz="3000" b="1">
          <a:solidFill>
            <a:srgbClr val="0F5494"/>
          </a:solidFill>
          <a:latin typeface="Verdana" pitchFamily="39"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charset="-128"/>
          <a:cs typeface="ＭＳ Ｐゴシック" pitchFamily="3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charset="-128"/>
        </a:defRPr>
      </a:lvl2pPr>
      <a:lvl3pPr marL="1143000" indent="-228600" algn="l" rtl="0" eaLnBrk="0" fontAlgn="base" hangingPunct="0">
        <a:spcBef>
          <a:spcPct val="20000"/>
        </a:spcBef>
        <a:spcAft>
          <a:spcPct val="0"/>
        </a:spcAft>
        <a:buChar char="•"/>
        <a:defRPr sz="1400">
          <a:solidFill>
            <a:srgbClr val="0F5494"/>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pitchFamily="39"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pitchFamily="39" charset="0"/>
          <a:ea typeface="ＭＳ Ｐゴシック" charset="-128"/>
        </a:defRPr>
      </a:lvl5pPr>
      <a:lvl6pPr marL="25146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6pPr>
      <a:lvl7pPr marL="29718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7pPr>
      <a:lvl8pPr marL="34290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8pPr>
      <a:lvl9pPr marL="3886200" indent="-228600" algn="l" rtl="0" fontAlgn="base">
        <a:spcBef>
          <a:spcPct val="20000"/>
        </a:spcBef>
        <a:spcAft>
          <a:spcPct val="0"/>
        </a:spcAft>
        <a:buChar char="»"/>
        <a:defRPr sz="2000">
          <a:solidFill>
            <a:schemeClr val="tx1"/>
          </a:solidFill>
          <a:latin typeface="Arial" pitchFamily="39" charset="0"/>
          <a:ea typeface="ＭＳ Ｐゴシック" pitchFamily="39"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684AF69-F684-0D43-89F9-45EEB3670B9C}"/>
              </a:ext>
            </a:extLst>
          </p:cNvPr>
          <p:cNvPicPr>
            <a:picLocks noChangeAspect="1"/>
          </p:cNvPicPr>
          <p:nvPr/>
        </p:nvPicPr>
        <p:blipFill>
          <a:blip r:embed="rId3"/>
          <a:stretch>
            <a:fillRect/>
          </a:stretch>
        </p:blipFill>
        <p:spPr>
          <a:xfrm>
            <a:off x="-36512" y="5373216"/>
            <a:ext cx="9252520" cy="6942728"/>
          </a:xfrm>
          <a:prstGeom prst="rect">
            <a:avLst/>
          </a:prstGeom>
        </p:spPr>
      </p:pic>
      <p:sp>
        <p:nvSpPr>
          <p:cNvPr id="5122" name="Rectangle 5"/>
          <p:cNvSpPr>
            <a:spLocks noGrp="1" noChangeArrowheads="1"/>
          </p:cNvSpPr>
          <p:nvPr>
            <p:ph type="ctrTitle"/>
          </p:nvPr>
        </p:nvSpPr>
        <p:spPr>
          <a:xfrm>
            <a:off x="-171698" y="1608336"/>
            <a:ext cx="9496226" cy="1244600"/>
          </a:xfrm>
        </p:spPr>
        <p:txBody>
          <a:bodyPr/>
          <a:lstStyle/>
          <a:p>
            <a:pPr indent="0" algn="ctr" eaLnBrk="1" hangingPunct="1"/>
            <a:r>
              <a:rPr lang="fr-BE" sz="3600" dirty="0">
                <a:ea typeface="ＭＳ Ｐゴシック" pitchFamily="-107" charset="-128"/>
                <a:cs typeface="ＭＳ Ｐゴシック" pitchFamily="-107" charset="-128"/>
              </a:rPr>
              <a:t>Policy Dialogue on </a:t>
            </a:r>
            <a:br>
              <a:rPr lang="fr-BE" sz="3600" dirty="0">
                <a:ea typeface="ＭＳ Ｐゴシック" pitchFamily="-107" charset="-128"/>
                <a:cs typeface="ＭＳ Ｐゴシック" pitchFamily="-107" charset="-128"/>
              </a:rPr>
            </a:br>
            <a:r>
              <a:rPr lang="fr-BE" sz="3600" dirty="0" err="1">
                <a:ea typeface="ＭＳ Ｐゴシック" pitchFamily="-107" charset="-128"/>
                <a:cs typeface="ＭＳ Ｐゴシック" pitchFamily="-107" charset="-128"/>
              </a:rPr>
              <a:t>Environment</a:t>
            </a:r>
            <a:r>
              <a:rPr lang="fr-BE" sz="3600" dirty="0">
                <a:ea typeface="ＭＳ Ｐゴシック" pitchFamily="-107" charset="-128"/>
                <a:cs typeface="ＭＳ Ｐゴシック" pitchFamily="-107" charset="-128"/>
              </a:rPr>
              <a:t> and Climat Change</a:t>
            </a:r>
            <a:endParaRPr lang="en-GB" sz="3600" dirty="0">
              <a:ea typeface="ＭＳ Ｐゴシック" pitchFamily="-107" charset="-128"/>
              <a:cs typeface="ＭＳ Ｐゴシック" pitchFamily="-107" charset="-128"/>
            </a:endParaRPr>
          </a:p>
        </p:txBody>
      </p:sp>
      <p:sp>
        <p:nvSpPr>
          <p:cNvPr id="6" name="Espace réservé du numéro de diapositive 5"/>
          <p:cNvSpPr>
            <a:spLocks noGrp="1"/>
          </p:cNvSpPr>
          <p:nvPr>
            <p:ph type="sldNum" sz="quarter" idx="12"/>
          </p:nvPr>
        </p:nvSpPr>
        <p:spPr/>
        <p:txBody>
          <a:bodyPr/>
          <a:lstStyle/>
          <a:p>
            <a:fld id="{002D6EC1-959F-234E-800C-FCDE0C974D53}" type="slidenum">
              <a:rPr lang="en-GB" smtClean="0"/>
              <a:pPr/>
              <a:t>1</a:t>
            </a:fld>
            <a:endParaRPr lang="en-GB"/>
          </a:p>
        </p:txBody>
      </p:sp>
      <p:sp>
        <p:nvSpPr>
          <p:cNvPr id="11" name="Rectangle 6">
            <a:extLst>
              <a:ext uri="{FF2B5EF4-FFF2-40B4-BE49-F238E27FC236}">
                <a16:creationId xmlns:a16="http://schemas.microsoft.com/office/drawing/2014/main" xmlns="" id="{B78AA036-F88E-DB40-AEDE-09CC07CAF0D1}"/>
              </a:ext>
            </a:extLst>
          </p:cNvPr>
          <p:cNvSpPr>
            <a:spLocks noGrp="1" noChangeArrowheads="1"/>
          </p:cNvSpPr>
          <p:nvPr>
            <p:ph type="subTitle" idx="1"/>
          </p:nvPr>
        </p:nvSpPr>
        <p:spPr>
          <a:xfrm>
            <a:off x="76200" y="5869632"/>
            <a:ext cx="9067800" cy="727720"/>
          </a:xfrm>
        </p:spPr>
        <p:txBody>
          <a:bodyPr/>
          <a:lstStyle/>
          <a:p>
            <a:pPr algn="ctr" eaLnBrk="1" hangingPunct="1"/>
            <a:r>
              <a:rPr lang="fr-BE" altLang="x-none" sz="2000" dirty="0">
                <a:solidFill>
                  <a:srgbClr val="F2EAB0"/>
                </a:solidFill>
                <a:ea typeface="ＭＳ Ｐゴシック" charset="-128"/>
              </a:rPr>
              <a:t>Brussels, </a:t>
            </a:r>
            <a:r>
              <a:rPr lang="fr-BE" altLang="x-none" sz="2000" dirty="0">
                <a:solidFill>
                  <a:srgbClr val="F2EAB0"/>
                </a:solidFill>
              </a:rPr>
              <a:t>23</a:t>
            </a:r>
            <a:r>
              <a:rPr lang="fr-BE" altLang="x-none" sz="2000" dirty="0">
                <a:solidFill>
                  <a:srgbClr val="F2EAB0"/>
                </a:solidFill>
                <a:ea typeface="ＭＳ Ｐゴシック" charset="-128"/>
              </a:rPr>
              <a:t> May 2019</a:t>
            </a:r>
          </a:p>
          <a:p>
            <a:pPr algn="ctr" eaLnBrk="1" hangingPunct="1"/>
            <a:r>
              <a:rPr lang="fr-BE" altLang="x-none" sz="1600" b="0" i="1" dirty="0">
                <a:solidFill>
                  <a:srgbClr val="F2EAB0"/>
                </a:solidFill>
                <a:ea typeface="ＭＳ Ｐゴシック" charset="-128"/>
              </a:rPr>
              <a:t>Thomas Theisohn (</a:t>
            </a:r>
            <a:r>
              <a:rPr lang="fr-BE" altLang="x-none" sz="1600" b="0" i="1" dirty="0" err="1">
                <a:solidFill>
                  <a:srgbClr val="F2EAB0"/>
                </a:solidFill>
                <a:ea typeface="ＭＳ Ｐゴシック" charset="-128"/>
              </a:rPr>
              <a:t>thomas.theisohn@gmail.com</a:t>
            </a:r>
            <a:r>
              <a:rPr lang="fr-BE" altLang="x-none" sz="1600" b="0" i="1" dirty="0">
                <a:solidFill>
                  <a:srgbClr val="F2EAB0"/>
                </a:solidFill>
                <a:ea typeface="ＭＳ Ｐゴシック" charset="-128"/>
              </a:rPr>
              <a:t>) </a:t>
            </a:r>
          </a:p>
        </p:txBody>
      </p:sp>
      <p:sp>
        <p:nvSpPr>
          <p:cNvPr id="2" name="Rectangle 1">
            <a:extLst>
              <a:ext uri="{FF2B5EF4-FFF2-40B4-BE49-F238E27FC236}">
                <a16:creationId xmlns:a16="http://schemas.microsoft.com/office/drawing/2014/main" xmlns="" id="{659D4475-5EFF-0647-9879-B97E7568818A}"/>
              </a:ext>
            </a:extLst>
          </p:cNvPr>
          <p:cNvSpPr/>
          <p:nvPr/>
        </p:nvSpPr>
        <p:spPr>
          <a:xfrm>
            <a:off x="179512" y="3299500"/>
            <a:ext cx="8784976" cy="2062103"/>
          </a:xfrm>
          <a:prstGeom prst="rect">
            <a:avLst/>
          </a:prstGeom>
        </p:spPr>
        <p:txBody>
          <a:bodyPr wrap="square">
            <a:spAutoFit/>
          </a:bodyPr>
          <a:lstStyle/>
          <a:p>
            <a:pPr algn="ctr"/>
            <a:r>
              <a:rPr lang="en-GB" sz="3200" b="1" dirty="0">
                <a:solidFill>
                  <a:schemeClr val="bg1"/>
                </a:solidFill>
              </a:rPr>
              <a:t>Module 1: </a:t>
            </a:r>
          </a:p>
          <a:p>
            <a:pPr algn="ctr"/>
            <a:r>
              <a:rPr lang="en-GB" sz="3200" b="1" dirty="0">
                <a:solidFill>
                  <a:schemeClr val="bg1"/>
                </a:solidFill>
              </a:rPr>
              <a:t>Policy Dialogue: </a:t>
            </a:r>
          </a:p>
          <a:p>
            <a:pPr algn="ctr"/>
            <a:r>
              <a:rPr lang="en-GB" sz="3200" b="1" dirty="0">
                <a:solidFill>
                  <a:schemeClr val="bg1"/>
                </a:solidFill>
              </a:rPr>
              <a:t>Tool for promoting change</a:t>
            </a:r>
          </a:p>
          <a:p>
            <a:pPr algn="ctr"/>
            <a:r>
              <a:rPr lang="en-GB" sz="3200" b="1" dirty="0">
                <a:solidFill>
                  <a:schemeClr val="bg1"/>
                </a:solidFill>
              </a:rPr>
              <a:t>Why? Who? What? How?  </a:t>
            </a:r>
          </a:p>
        </p:txBody>
      </p:sp>
      <p:sp>
        <p:nvSpPr>
          <p:cNvPr id="3" name="TextBox 2">
            <a:extLst>
              <a:ext uri="{FF2B5EF4-FFF2-40B4-BE49-F238E27FC236}">
                <a16:creationId xmlns:a16="http://schemas.microsoft.com/office/drawing/2014/main" xmlns="" id="{89AFD8A6-9A16-6247-A90E-F367790E2D6F}"/>
              </a:ext>
            </a:extLst>
          </p:cNvPr>
          <p:cNvSpPr txBox="1"/>
          <p:nvPr/>
        </p:nvSpPr>
        <p:spPr>
          <a:xfrm>
            <a:off x="-4556502" y="-2169763"/>
            <a:ext cx="184731" cy="276999"/>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0310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3534" y="2060849"/>
            <a:ext cx="5480673" cy="2808312"/>
            <a:chOff x="963534" y="2060849"/>
            <a:chExt cx="5480673" cy="2808312"/>
          </a:xfrm>
        </p:grpSpPr>
        <p:grpSp>
          <p:nvGrpSpPr>
            <p:cNvPr id="3" name="Grouper 9"/>
            <p:cNvGrpSpPr>
              <a:grpSpLocks/>
            </p:cNvGrpSpPr>
            <p:nvPr/>
          </p:nvGrpSpPr>
          <p:grpSpPr bwMode="auto">
            <a:xfrm>
              <a:off x="963534" y="2564904"/>
              <a:ext cx="1281113" cy="1219200"/>
              <a:chOff x="872416" y="281268"/>
              <a:chExt cx="2500564" cy="2484470"/>
            </a:xfrm>
          </p:grpSpPr>
          <p:sp>
            <p:nvSpPr>
              <p:cNvPr id="11" name=" 3"/>
              <p:cNvSpPr/>
              <p:nvPr/>
            </p:nvSpPr>
            <p:spPr>
              <a:xfrm rot="20700000">
                <a:off x="872416" y="281268"/>
                <a:ext cx="2500564" cy="2484470"/>
              </a:xfrm>
              <a:prstGeom prst="gear6">
                <a:avLst/>
              </a:prstGeom>
              <a:solidFill>
                <a:srgbClr val="CA4B5F">
                  <a:alpha val="71000"/>
                </a:srgbClr>
              </a:solidFill>
              <a:ln>
                <a:solidFill>
                  <a:srgbClr val="D84E63"/>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2" name=" 4"/>
              <p:cNvSpPr/>
              <p:nvPr/>
            </p:nvSpPr>
            <p:spPr>
              <a:xfrm>
                <a:off x="1450360" y="826127"/>
                <a:ext cx="1402328" cy="1394751"/>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US" b="1" dirty="0">
                    <a:solidFill>
                      <a:schemeClr val="tx1"/>
                    </a:solidFill>
                  </a:rPr>
                  <a:t>Intra/ Inter DP</a:t>
                </a:r>
              </a:p>
            </p:txBody>
          </p:sp>
        </p:grpSp>
        <p:grpSp>
          <p:nvGrpSpPr>
            <p:cNvPr id="5" name="Grouper 15"/>
            <p:cNvGrpSpPr/>
            <p:nvPr/>
          </p:nvGrpSpPr>
          <p:grpSpPr>
            <a:xfrm>
              <a:off x="3491879" y="2060849"/>
              <a:ext cx="2952328" cy="2808312"/>
              <a:chOff x="3347653" y="3537251"/>
              <a:chExt cx="1271959" cy="1326618"/>
            </a:xfrm>
            <a:solidFill>
              <a:srgbClr val="F2DE90"/>
            </a:solidFill>
          </p:grpSpPr>
          <p:sp>
            <p:nvSpPr>
              <p:cNvPr id="17" name=" 3"/>
              <p:cNvSpPr/>
              <p:nvPr/>
            </p:nvSpPr>
            <p:spPr>
              <a:xfrm>
                <a:off x="3347653" y="3537251"/>
                <a:ext cx="1271959" cy="1326618"/>
              </a:xfrm>
              <a:prstGeom prst="gear9">
                <a:avLst/>
              </a:prstGeom>
              <a:grpFill/>
              <a:ln>
                <a:solidFill>
                  <a:srgbClr val="F2DE90"/>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8" name=" 4"/>
              <p:cNvSpPr/>
              <p:nvPr/>
            </p:nvSpPr>
            <p:spPr>
              <a:xfrm>
                <a:off x="3610906" y="3877409"/>
                <a:ext cx="760519" cy="688933"/>
              </a:xfrm>
              <a:prstGeom prst="rect">
                <a:avLst/>
              </a:prstGeom>
              <a:grpFill/>
              <a:ln>
                <a:solidFill>
                  <a:srgbClr val="F2DE90"/>
                </a:solidFill>
              </a:ln>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800" b="1" dirty="0">
                    <a:solidFill>
                      <a:schemeClr val="tx1"/>
                    </a:solidFill>
                  </a:rPr>
                  <a:t>Domestic stakeholders</a:t>
                </a:r>
              </a:p>
              <a:p>
                <a:pPr algn="ctr" defTabSz="533400">
                  <a:lnSpc>
                    <a:spcPct val="90000"/>
                  </a:lnSpc>
                  <a:spcAft>
                    <a:spcPct val="35000"/>
                  </a:spcAft>
                  <a:defRPr/>
                </a:pPr>
                <a:r>
                  <a:rPr lang="en-US" sz="1800" dirty="0">
                    <a:solidFill>
                      <a:schemeClr val="tx1"/>
                    </a:solidFill>
                  </a:rPr>
                  <a:t>(“Democratic Space”)</a:t>
                </a:r>
              </a:p>
            </p:txBody>
          </p:sp>
        </p:grpSp>
        <p:grpSp>
          <p:nvGrpSpPr>
            <p:cNvPr id="4" name="Grouper 12"/>
            <p:cNvGrpSpPr>
              <a:grpSpLocks/>
            </p:cNvGrpSpPr>
            <p:nvPr/>
          </p:nvGrpSpPr>
          <p:grpSpPr bwMode="auto">
            <a:xfrm>
              <a:off x="1979712" y="2348880"/>
              <a:ext cx="1785938" cy="1831975"/>
              <a:chOff x="288799" y="2731294"/>
              <a:chExt cx="1785798" cy="1831961"/>
            </a:xfrm>
          </p:grpSpPr>
          <p:sp>
            <p:nvSpPr>
              <p:cNvPr id="14" name=" 3"/>
              <p:cNvSpPr/>
              <p:nvPr/>
            </p:nvSpPr>
            <p:spPr>
              <a:xfrm>
                <a:off x="288799" y="2731294"/>
                <a:ext cx="1785798" cy="1831961"/>
              </a:xfrm>
              <a:prstGeom prst="gear6">
                <a:avLst/>
              </a:prstGeom>
              <a:solidFill>
                <a:schemeClr val="accent1">
                  <a:lumMod val="60000"/>
                  <a:lumOff val="40000"/>
                  <a:alpha val="71000"/>
                </a:schemeClr>
              </a:solidFill>
              <a:ln>
                <a:solidFill>
                  <a:schemeClr val="accent1">
                    <a:lumMod val="75000"/>
                  </a:schemeClr>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5" name=" 4"/>
              <p:cNvSpPr/>
              <p:nvPr/>
            </p:nvSpPr>
            <p:spPr>
              <a:xfrm>
                <a:off x="738026" y="3190078"/>
                <a:ext cx="1062822" cy="914393"/>
              </a:xfrm>
              <a:prstGeom prst="rect">
                <a:avLst/>
              </a:prstGeom>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a:lnSpc>
                    <a:spcPct val="90000"/>
                  </a:lnSpc>
                  <a:spcAft>
                    <a:spcPct val="35000"/>
                  </a:spcAft>
                  <a:defRPr/>
                </a:pPr>
                <a:r>
                  <a:rPr lang="en-US" sz="1600" b="1" dirty="0">
                    <a:solidFill>
                      <a:schemeClr val="tx1"/>
                    </a:solidFill>
                  </a:rPr>
                  <a:t>Donor-Country</a:t>
                </a:r>
              </a:p>
            </p:txBody>
          </p:sp>
        </p:grpSp>
      </p:grpSp>
      <p:sp>
        <p:nvSpPr>
          <p:cNvPr id="80904" name="Espace réservé du numéro de diapositive 19"/>
          <p:cNvSpPr>
            <a:spLocks noGrp="1"/>
          </p:cNvSpPr>
          <p:nvPr>
            <p:ph type="sldNum" sz="quarter" idx="12"/>
          </p:nvPr>
        </p:nvSpPr>
        <p:spPr>
          <a:noFill/>
        </p:spPr>
        <p:txBody>
          <a:bodyPr/>
          <a:lstStyle/>
          <a:p>
            <a:fld id="{ECB2F582-FC2B-4449-AE4E-586FD0393682}" type="slidenum">
              <a:rPr lang="en-GB" smtClean="0">
                <a:latin typeface="Arial" charset="0"/>
              </a:rPr>
              <a:pPr/>
              <a:t>10</a:t>
            </a:fld>
            <a:endParaRPr lang="en-GB">
              <a:latin typeface="Arial" charset="0"/>
            </a:endParaRPr>
          </a:p>
        </p:txBody>
      </p:sp>
      <p:sp>
        <p:nvSpPr>
          <p:cNvPr id="20" name="Rectangle 19"/>
          <p:cNvSpPr/>
          <p:nvPr/>
        </p:nvSpPr>
        <p:spPr>
          <a:xfrm>
            <a:off x="-8219" y="1268760"/>
            <a:ext cx="9144000" cy="646331"/>
          </a:xfrm>
          <a:prstGeom prst="rect">
            <a:avLst/>
          </a:prstGeom>
          <a:solidFill>
            <a:schemeClr val="bg1"/>
          </a:solidFill>
        </p:spPr>
        <p:txBody>
          <a:bodyPr wrap="square">
            <a:spAutoFit/>
          </a:bodyPr>
          <a:lstStyle/>
          <a:p>
            <a:pPr algn="ctr"/>
            <a:r>
              <a:rPr lang="en-US" sz="1800" b="1" dirty="0">
                <a:solidFill>
                  <a:srgbClr val="800000"/>
                </a:solidFill>
                <a:latin typeface="+mn-lt"/>
                <a:cs typeface="MS PGothic" pitchFamily="34" charset="-128"/>
              </a:rPr>
              <a:t>Policy dialogue is continuous, dynamic, </a:t>
            </a:r>
          </a:p>
          <a:p>
            <a:pPr algn="ctr"/>
            <a:r>
              <a:rPr lang="en-US" sz="1800" b="1" dirty="0">
                <a:solidFill>
                  <a:srgbClr val="800000"/>
                </a:solidFill>
                <a:latin typeface="+mn-lt"/>
                <a:cs typeface="MS PGothic" pitchFamily="34" charset="-128"/>
              </a:rPr>
              <a:t>multidimensional, non-linear, purposeful exchange …</a:t>
            </a:r>
            <a:endParaRPr lang="en-GB" sz="1800" b="1" dirty="0">
              <a:latin typeface="+mn-lt"/>
            </a:endParaRPr>
          </a:p>
        </p:txBody>
      </p:sp>
      <p:sp>
        <p:nvSpPr>
          <p:cNvPr id="27" name="ZoneTexte 20"/>
          <p:cNvSpPr txBox="1">
            <a:spLocks noChangeArrowheads="1"/>
          </p:cNvSpPr>
          <p:nvPr/>
        </p:nvSpPr>
        <p:spPr bwMode="auto">
          <a:xfrm>
            <a:off x="323528" y="6021289"/>
            <a:ext cx="3321650" cy="369332"/>
          </a:xfrm>
          <a:prstGeom prst="rect">
            <a:avLst/>
          </a:prstGeom>
          <a:noFill/>
          <a:ln w="38100" cap="flat" cmpd="sng" algn="ctr">
            <a:noFill/>
            <a:prstDash val="dot"/>
            <a:round/>
            <a:headEnd type="none" w="med" len="med"/>
            <a:tailEnd type="arrow" w="med" len="med"/>
          </a:ln>
        </p:spPr>
        <p:txBody>
          <a:bodyPr wrap="square">
            <a:prstTxWarp prst="textNoShape">
              <a:avLst/>
            </a:prstTxWarp>
            <a:spAutoFit/>
          </a:bodyPr>
          <a:lstStyle/>
          <a:p>
            <a:pPr algn="ctr"/>
            <a:r>
              <a:rPr lang="en-GB" sz="1800" i="1" dirty="0">
                <a:solidFill>
                  <a:srgbClr val="800000"/>
                </a:solidFill>
                <a:latin typeface="+mn-lt"/>
                <a:cs typeface="Calibri"/>
              </a:rPr>
              <a:t>… and evolving over time !</a:t>
            </a:r>
          </a:p>
        </p:txBody>
      </p:sp>
      <p:sp>
        <p:nvSpPr>
          <p:cNvPr id="29" name="Content Placeholder 2"/>
          <p:cNvSpPr txBox="1">
            <a:spLocks/>
          </p:cNvSpPr>
          <p:nvPr/>
        </p:nvSpPr>
        <p:spPr bwMode="auto">
          <a:xfrm>
            <a:off x="251520" y="4437112"/>
            <a:ext cx="41910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ts val="0"/>
              </a:spcAft>
              <a:buClr>
                <a:schemeClr val="tx1"/>
              </a:buClr>
              <a:buSzPct val="80000"/>
              <a:buFontTx/>
              <a:buNone/>
              <a:tabLst/>
              <a:defRPr/>
            </a:pPr>
            <a:r>
              <a:rPr kumimoji="0" lang="en-GB" sz="1800" i="1" u="none" strike="noStrike" kern="0" cap="none" spc="0" normalizeH="0" baseline="0" noProof="0" dirty="0">
                <a:ln>
                  <a:noFill/>
                </a:ln>
                <a:solidFill>
                  <a:srgbClr val="800000"/>
                </a:solidFill>
                <a:effectLst/>
                <a:uLnTx/>
                <a:uFillTx/>
                <a:latin typeface="+mn-lt"/>
                <a:ea typeface="ＭＳ Ｐゴシック" charset="-128"/>
                <a:cs typeface="MS PGothic" pitchFamily="34" charset="-128"/>
              </a:rPr>
              <a:t>    …  at multiple levels:</a:t>
            </a:r>
          </a:p>
          <a:p>
            <a:pPr marL="457200" marR="0" lvl="0" indent="-457200" algn="l" defTabSz="914400" rtl="0" eaLnBrk="0" fontAlgn="base" latinLnBrk="0" hangingPunct="0">
              <a:lnSpc>
                <a:spcPct val="100000"/>
              </a:lnSpc>
              <a:spcBef>
                <a:spcPct val="20000"/>
              </a:spcBef>
              <a:spcAft>
                <a:spcPts val="0"/>
              </a:spcAft>
              <a:buClr>
                <a:schemeClr val="tx1"/>
              </a:buClr>
              <a:buSzPct val="80000"/>
              <a:buFont typeface="Arial"/>
              <a:buChar char="•"/>
              <a:tabLst/>
              <a:defRPr/>
            </a:pPr>
            <a:r>
              <a:rPr kumimoji="0" lang="en-GB" sz="1400" b="1" i="1" u="none" strike="noStrike" kern="0" cap="none" spc="0" normalizeH="0" baseline="0" noProof="0" dirty="0">
                <a:ln>
                  <a:noFill/>
                </a:ln>
                <a:solidFill>
                  <a:srgbClr val="0F5494"/>
                </a:solidFill>
                <a:effectLst/>
                <a:uLnTx/>
                <a:uFillTx/>
                <a:latin typeface="Calibri" charset="0"/>
                <a:ea typeface="ＭＳ Ｐゴシック" charset="-128"/>
                <a:cs typeface="MS PGothic" pitchFamily="34" charset="-128"/>
              </a:rPr>
              <a:t>Global/Regional/national/sub-national levels</a:t>
            </a:r>
          </a:p>
          <a:p>
            <a:pPr marL="457200" lvl="0" indent="-457200">
              <a:spcBef>
                <a:spcPct val="20000"/>
              </a:spcBef>
              <a:spcAft>
                <a:spcPts val="0"/>
              </a:spcAft>
              <a:buClr>
                <a:schemeClr val="tx1"/>
              </a:buClr>
              <a:buSzPct val="80000"/>
              <a:buFont typeface="Arial"/>
              <a:buChar char="•"/>
              <a:defRPr/>
            </a:pPr>
            <a:r>
              <a:rPr lang="en-GB" sz="1400" b="1" i="1" kern="0" dirty="0">
                <a:latin typeface="Calibri" charset="0"/>
                <a:ea typeface="ＭＳ Ｐゴシック" charset="-128"/>
                <a:cs typeface="MS PGothic" pitchFamily="34" charset="-128"/>
              </a:rPr>
              <a:t>Technical and strategic levels</a:t>
            </a:r>
          </a:p>
          <a:p>
            <a:pPr marL="457200" lvl="0" indent="-457200">
              <a:spcBef>
                <a:spcPct val="20000"/>
              </a:spcBef>
              <a:spcAft>
                <a:spcPts val="0"/>
              </a:spcAft>
              <a:buClr>
                <a:schemeClr val="tx1"/>
              </a:buClr>
              <a:buSzPct val="80000"/>
              <a:buFont typeface="Arial"/>
              <a:buChar char="•"/>
              <a:defRPr/>
            </a:pPr>
            <a:r>
              <a:rPr lang="en-GB" sz="1400" b="1" i="1" kern="0" dirty="0">
                <a:latin typeface="Calibri" charset="0"/>
                <a:ea typeface="ＭＳ Ｐゴシック" charset="-128"/>
                <a:cs typeface="MS PGothic" pitchFamily="34" charset="-128"/>
              </a:rPr>
              <a:t>Formal and informal</a:t>
            </a:r>
          </a:p>
          <a:p>
            <a:pPr marL="457200" lvl="0" indent="-457200">
              <a:spcBef>
                <a:spcPct val="20000"/>
              </a:spcBef>
              <a:spcAft>
                <a:spcPts val="0"/>
              </a:spcAft>
              <a:buClr>
                <a:schemeClr val="tx1"/>
              </a:buClr>
              <a:buSzPct val="80000"/>
              <a:buFont typeface="Arial"/>
              <a:buChar char="•"/>
              <a:defRPr/>
            </a:pPr>
            <a:r>
              <a:rPr lang="en-GB" sz="1400" b="1" i="1" kern="0" dirty="0">
                <a:latin typeface="Calibri" charset="0"/>
                <a:ea typeface="ＭＳ Ｐゴシック" charset="-128"/>
                <a:cs typeface="MS PGothic" pitchFamily="34" charset="-128"/>
              </a:rPr>
              <a:t>Content focus and depth</a:t>
            </a:r>
            <a:endParaRPr kumimoji="0" lang="en-GB" sz="1700" b="1" i="1" u="none" strike="noStrike" kern="0" cap="none" spc="0" normalizeH="0" baseline="0" noProof="0" dirty="0">
              <a:ln>
                <a:noFill/>
              </a:ln>
              <a:solidFill>
                <a:srgbClr val="0F5494"/>
              </a:solidFill>
              <a:effectLst/>
              <a:uLnTx/>
              <a:uFillTx/>
              <a:latin typeface="Calibri" charset="0"/>
              <a:ea typeface="ＭＳ Ｐゴシック" charset="-128"/>
              <a:cs typeface="MS PGothic" pitchFamily="34" charset="-128"/>
            </a:endParaRPr>
          </a:p>
        </p:txBody>
      </p:sp>
      <p:sp>
        <p:nvSpPr>
          <p:cNvPr id="30" name="Content Placeholder 2"/>
          <p:cNvSpPr txBox="1">
            <a:spLocks/>
          </p:cNvSpPr>
          <p:nvPr/>
        </p:nvSpPr>
        <p:spPr bwMode="auto">
          <a:xfrm>
            <a:off x="323528" y="1988840"/>
            <a:ext cx="1944216"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ts val="0"/>
              </a:spcAft>
              <a:buClr>
                <a:schemeClr val="tx1"/>
              </a:buClr>
              <a:buSzPct val="80000"/>
              <a:buFontTx/>
              <a:buNone/>
              <a:tabLst/>
              <a:defRPr/>
            </a:pPr>
            <a:r>
              <a:rPr kumimoji="0" lang="en-GB" sz="1800" i="1" u="none" strike="noStrike" kern="0" cap="none" spc="0" normalizeH="0" baseline="0" noProof="0" dirty="0">
                <a:ln>
                  <a:noFill/>
                </a:ln>
                <a:solidFill>
                  <a:srgbClr val="800000"/>
                </a:solidFill>
                <a:effectLst/>
                <a:uLnTx/>
                <a:uFillTx/>
                <a:latin typeface="+mn-lt"/>
                <a:ea typeface="ＭＳ Ｐゴシック" charset="-128"/>
                <a:cs typeface="MS PGothic" pitchFamily="34" charset="-128"/>
              </a:rPr>
              <a:t>… between:</a:t>
            </a:r>
          </a:p>
        </p:txBody>
      </p:sp>
      <p:sp>
        <p:nvSpPr>
          <p:cNvPr id="33" name="Rectangle 32"/>
          <p:cNvSpPr/>
          <p:nvPr/>
        </p:nvSpPr>
        <p:spPr>
          <a:xfrm>
            <a:off x="6864449" y="2029485"/>
            <a:ext cx="2279551" cy="3631763"/>
          </a:xfrm>
          <a:prstGeom prst="rect">
            <a:avLst/>
          </a:prstGeom>
        </p:spPr>
        <p:txBody>
          <a:bodyPr wrap="square">
            <a:spAutoFit/>
          </a:bodyPr>
          <a:lstStyle/>
          <a:p>
            <a:pPr algn="ctr">
              <a:spcAft>
                <a:spcPts val="1200"/>
              </a:spcAft>
            </a:pPr>
            <a:r>
              <a:rPr lang="fr-FR" sz="1400">
                <a:solidFill>
                  <a:prstClr val="black"/>
                </a:solidFill>
                <a:latin typeface="Calibri" panose="020F0502020204030204" pitchFamily="34" charset="0"/>
                <a:cs typeface="Calibri" panose="020F0502020204030204" pitchFamily="34" charset="0"/>
              </a:rPr>
              <a:t> </a:t>
            </a:r>
            <a:r>
              <a:rPr lang="fr-FR" sz="1400">
                <a:solidFill>
                  <a:srgbClr val="0070C0"/>
                </a:solidFill>
                <a:latin typeface="Calibri" panose="020F0502020204030204" pitchFamily="34" charset="0"/>
                <a:cs typeface="Calibri" panose="020F0502020204030204" pitchFamily="34" charset="0"/>
              </a:rPr>
              <a:t>»…In relation with partner countries, the </a:t>
            </a:r>
            <a:r>
              <a:rPr lang="fr-FR" sz="1400" b="1">
                <a:solidFill>
                  <a:srgbClr val="0070C0"/>
                </a:solidFill>
                <a:latin typeface="Calibri" panose="020F0502020204030204" pitchFamily="34" charset="0"/>
                <a:cs typeface="Calibri" panose="020F0502020204030204" pitchFamily="34" charset="0"/>
              </a:rPr>
              <a:t>EU and its Member States will put renewed emphasis on country ownership, partnership and dialogue,</a:t>
            </a:r>
            <a:r>
              <a:rPr lang="fr-FR" sz="1400">
                <a:solidFill>
                  <a:srgbClr val="0070C0"/>
                </a:solidFill>
                <a:latin typeface="Calibri" panose="020F0502020204030204" pitchFamily="34" charset="0"/>
                <a:cs typeface="Calibri" panose="020F0502020204030204" pitchFamily="34" charset="0"/>
              </a:rPr>
              <a:t> in order to contribute to greater effectiveness… </a:t>
            </a:r>
          </a:p>
          <a:p>
            <a:pPr algn="ctr">
              <a:spcAft>
                <a:spcPts val="1200"/>
              </a:spcAft>
            </a:pPr>
            <a:r>
              <a:rPr lang="fr-FR" sz="1400">
                <a:solidFill>
                  <a:srgbClr val="0070C0"/>
                </a:solidFill>
                <a:latin typeface="Calibri" panose="020F0502020204030204" pitchFamily="34" charset="0"/>
                <a:cs typeface="Calibri" panose="020F0502020204030204" pitchFamily="34" charset="0"/>
              </a:rPr>
              <a:t>They will </a:t>
            </a:r>
            <a:r>
              <a:rPr lang="fr-FR" sz="1400" b="1">
                <a:solidFill>
                  <a:srgbClr val="0070C0"/>
                </a:solidFill>
                <a:latin typeface="Calibri" panose="020F0502020204030204" pitchFamily="34" charset="0"/>
                <a:cs typeface="Calibri" panose="020F0502020204030204" pitchFamily="34" charset="0"/>
              </a:rPr>
              <a:t>promote open government dialogues with all stakeholders</a:t>
            </a:r>
            <a:r>
              <a:rPr lang="fr-FR" sz="1400">
                <a:solidFill>
                  <a:srgbClr val="0070C0"/>
                </a:solidFill>
                <a:latin typeface="Calibri" panose="020F0502020204030204" pitchFamily="34" charset="0"/>
                <a:cs typeface="Calibri" panose="020F0502020204030204" pitchFamily="34" charset="0"/>
              </a:rPr>
              <a:t> during the decision-making, planning, implementation and review stages.”</a:t>
            </a:r>
          </a:p>
          <a:p>
            <a:pPr algn="ctr">
              <a:spcAft>
                <a:spcPts val="1200"/>
              </a:spcAft>
            </a:pPr>
            <a:r>
              <a:rPr lang="fr-FR" sz="1400">
                <a:solidFill>
                  <a:prstClr val="black"/>
                </a:solidFill>
                <a:latin typeface="Calibri" panose="020F0502020204030204" pitchFamily="34" charset="0"/>
                <a:cs typeface="Calibri" panose="020F0502020204030204" pitchFamily="34" charset="0"/>
              </a:rPr>
              <a:t>European Consensus (2017)</a:t>
            </a:r>
            <a:endParaRPr lang="en-GB" dirty="0">
              <a:solidFill>
                <a:srgbClr val="000000"/>
              </a:solidFill>
              <a:latin typeface="Calibri" panose="020F0502020204030204" pitchFamily="34" charset="0"/>
              <a:cs typeface="Calibri" panose="020F0502020204030204" pitchFamily="34" charset="0"/>
            </a:endParaRPr>
          </a:p>
        </p:txBody>
      </p:sp>
      <p:pic>
        <p:nvPicPr>
          <p:cNvPr id="34" name="Image 33"/>
          <p:cNvPicPr>
            <a:picLocks noChangeAspect="1"/>
          </p:cNvPicPr>
          <p:nvPr/>
        </p:nvPicPr>
        <p:blipFill>
          <a:blip r:embed="rId2"/>
          <a:stretch>
            <a:fillRect/>
          </a:stretch>
        </p:blipFill>
        <p:spPr>
          <a:xfrm>
            <a:off x="8610600" y="6324600"/>
            <a:ext cx="533400" cy="533400"/>
          </a:xfrm>
          <a:prstGeom prst="rect">
            <a:avLst/>
          </a:prstGeom>
        </p:spPr>
      </p:pic>
      <p:cxnSp>
        <p:nvCxnSpPr>
          <p:cNvPr id="13" name="Straight Arrow Connector 12"/>
          <p:cNvCxnSpPr/>
          <p:nvPr/>
        </p:nvCxnSpPr>
        <p:spPr bwMode="auto">
          <a:xfrm>
            <a:off x="323528" y="6453336"/>
            <a:ext cx="7344816" cy="0"/>
          </a:xfrm>
          <a:prstGeom prst="straightConnector1">
            <a:avLst/>
          </a:prstGeom>
          <a:ln w="19050" cmpd="sng">
            <a:prstDash val="sysDash"/>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xmlns="" id="{BDCBEDB7-558B-6747-B56E-1A614F3930B6}"/>
              </a:ext>
            </a:extLst>
          </p:cNvPr>
          <p:cNvSpPr txBox="1"/>
          <p:nvPr/>
        </p:nvSpPr>
        <p:spPr>
          <a:xfrm>
            <a:off x="5196339" y="5848334"/>
            <a:ext cx="4272205" cy="307777"/>
          </a:xfrm>
          <a:prstGeom prst="rect">
            <a:avLst/>
          </a:prstGeom>
          <a:solidFill>
            <a:srgbClr val="92D050"/>
          </a:solidFill>
          <a:ln>
            <a:noFill/>
          </a:ln>
        </p:spPr>
        <p:txBody>
          <a:bodyPr wrap="square" rtlCol="0">
            <a:spAutoFit/>
          </a:bodyPr>
          <a:lstStyle/>
          <a:p>
            <a:r>
              <a:rPr lang="fr-FR" sz="1400" b="1">
                <a:solidFill>
                  <a:srgbClr val="C00000"/>
                </a:solidFill>
              </a:rPr>
              <a:t>Intra-EU and intra DEVCO dialogue! </a:t>
            </a:r>
            <a:endParaRPr lang="fr-FR" sz="1400">
              <a:solidFill>
                <a:srgbClr val="C00000"/>
              </a:solidFill>
            </a:endParaRPr>
          </a:p>
        </p:txBody>
      </p:sp>
      <p:sp>
        <p:nvSpPr>
          <p:cNvPr id="22" name=" 3">
            <a:extLst>
              <a:ext uri="{FF2B5EF4-FFF2-40B4-BE49-F238E27FC236}">
                <a16:creationId xmlns:a16="http://schemas.microsoft.com/office/drawing/2014/main" xmlns="" id="{4D8186DD-28E6-2144-8860-8C90EDCD090C}"/>
              </a:ext>
            </a:extLst>
          </p:cNvPr>
          <p:cNvSpPr/>
          <p:nvPr/>
        </p:nvSpPr>
        <p:spPr bwMode="auto">
          <a:xfrm rot="20700000">
            <a:off x="4703083" y="5801371"/>
            <a:ext cx="599406" cy="554912"/>
          </a:xfrm>
          <a:prstGeom prst="gear6">
            <a:avLst/>
          </a:prstGeom>
          <a:solidFill>
            <a:srgbClr val="92D050">
              <a:alpha val="71000"/>
            </a:srgbClr>
          </a:solidFill>
          <a:ln>
            <a:solidFill>
              <a:srgbClr val="D84E63"/>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Box 7">
            <a:extLst>
              <a:ext uri="{FF2B5EF4-FFF2-40B4-BE49-F238E27FC236}">
                <a16:creationId xmlns:a16="http://schemas.microsoft.com/office/drawing/2014/main" xmlns="" id="{2574367C-7714-BC40-9830-C96252AF6A2E}"/>
              </a:ext>
            </a:extLst>
          </p:cNvPr>
          <p:cNvSpPr txBox="1">
            <a:spLocks noChangeArrowheads="1"/>
          </p:cNvSpPr>
          <p:nvPr/>
        </p:nvSpPr>
        <p:spPr bwMode="auto">
          <a:xfrm>
            <a:off x="301625" y="2770188"/>
            <a:ext cx="8548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fr-FR" altLang="fr-FR" sz="6000" b="1" i="0">
                <a:solidFill>
                  <a:srgbClr val="1E117B"/>
                </a:solidFill>
                <a:latin typeface="Times New Roman" panose="02020603050405020304" pitchFamily="18" charset="0"/>
                <a:cs typeface="Times New Roman" panose="02020603050405020304" pitchFamily="18" charset="0"/>
              </a:rPr>
              <a:t>JGF GPFAM JS CQQD</a:t>
            </a:r>
            <a:endParaRPr lang="en-US" altLang="fr-FR" sz="6000" b="1" i="0">
              <a:solidFill>
                <a:srgbClr val="1E117B"/>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81BEA15-1AD9-A64F-8314-6140C30E72C3}"/>
              </a:ext>
            </a:extLst>
          </p:cNvPr>
          <p:cNvSpPr>
            <a:spLocks noChangeArrowheads="1"/>
          </p:cNvSpPr>
          <p:nvPr/>
        </p:nvSpPr>
        <p:spPr bwMode="auto">
          <a:xfrm>
            <a:off x="633413" y="3284538"/>
            <a:ext cx="7886700" cy="46037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US" altLang="fr-FR" i="0">
              <a:solidFill>
                <a:srgbClr val="1E117B"/>
              </a:solidFill>
            </a:endParaRPr>
          </a:p>
        </p:txBody>
      </p:sp>
      <p:sp>
        <p:nvSpPr>
          <p:cNvPr id="34820" name="Title 1">
            <a:extLst>
              <a:ext uri="{FF2B5EF4-FFF2-40B4-BE49-F238E27FC236}">
                <a16:creationId xmlns:a16="http://schemas.microsoft.com/office/drawing/2014/main" xmlns="" id="{2B869DF8-A7C7-C946-8B06-F2D55259E8F9}"/>
              </a:ext>
            </a:extLst>
          </p:cNvPr>
          <p:cNvSpPr txBox="1">
            <a:spLocks/>
          </p:cNvSpPr>
          <p:nvPr/>
        </p:nvSpPr>
        <p:spPr bwMode="auto">
          <a:xfrm>
            <a:off x="1761331" y="4437112"/>
            <a:ext cx="56292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bg1"/>
              </a:buClr>
              <a:buChar char="•"/>
              <a:defRPr sz="2400" i="1">
                <a:solidFill>
                  <a:srgbClr val="0F5494"/>
                </a:solidFill>
                <a:latin typeface="Verdana" panose="020B0604030504040204" pitchFamily="34" charset="0"/>
              </a:defRPr>
            </a:lvl1pPr>
            <a:lvl2pPr marL="742950" indent="-285750" eaLnBrk="0" hangingPunct="0">
              <a:spcBef>
                <a:spcPct val="20000"/>
              </a:spcBef>
              <a:buClr>
                <a:srgbClr val="009FBA"/>
              </a:buClr>
              <a:buChar char="•"/>
              <a:defRPr sz="2000" b="1">
                <a:solidFill>
                  <a:srgbClr val="0F5494"/>
                </a:solidFill>
                <a:latin typeface="Verdana" panose="020B0604030504040204" pitchFamily="34" charset="0"/>
              </a:defRPr>
            </a:lvl2pPr>
            <a:lvl3pPr marL="1143000" indent="-228600" eaLnBrk="0" hangingPunct="0">
              <a:spcBef>
                <a:spcPct val="20000"/>
              </a:spcBef>
              <a:defRPr sz="1400">
                <a:solidFill>
                  <a:srgbClr val="0F5494"/>
                </a:solidFill>
                <a:latin typeface="Verdana" panose="020B060403050404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fr-FR" sz="2500" b="1" i="0">
                <a:latin typeface="Arial" panose="020B0604020202020204" pitchFamily="34" charset="0"/>
                <a:cs typeface="Arial" panose="020B0604020202020204" pitchFamily="34" charset="0"/>
              </a:rPr>
              <a:t>An example of a cognitive bias</a:t>
            </a:r>
          </a:p>
        </p:txBody>
      </p:sp>
    </p:spTree>
    <p:extLst>
      <p:ext uri="{BB962C8B-B14F-4D97-AF65-F5344CB8AC3E}">
        <p14:creationId xmlns:p14="http://schemas.microsoft.com/office/powerpoint/2010/main" val="3242640750"/>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1.85185E-6 L 3.33333E-6 0.09722 " pathEditMode="relative" rAng="0" ptsTypes="AA">
                                      <p:cBhvr>
                                        <p:cTn id="6" dur="3000" fill="hold"/>
                                        <p:tgtEl>
                                          <p:spTgt spid="9"/>
                                        </p:tgtEl>
                                        <p:attrNameLst>
                                          <p:attrName>ppt_x</p:attrName>
                                          <p:attrName>ppt_y</p:attrName>
                                        </p:attrNameLst>
                                      </p:cBhvr>
                                      <p:rCtr x="0" y="4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8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1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fld id="{39823F2C-353F-974E-ACD9-EB06F2B28B48}" type="slidenum">
              <a:rPr lang="en-US" altLang="x-none" sz="1400">
                <a:solidFill>
                  <a:schemeClr val="tx1"/>
                </a:solidFill>
                <a:latin typeface="Arial" charset="0"/>
              </a:rPr>
              <a:pPr/>
              <a:t>12</a:t>
            </a:fld>
            <a:endParaRPr lang="en-US" altLang="x-none" sz="1400">
              <a:solidFill>
                <a:schemeClr val="tx1"/>
              </a:solidFill>
              <a:latin typeface="Arial" charset="0"/>
            </a:endParaRPr>
          </a:p>
        </p:txBody>
      </p:sp>
      <p:sp>
        <p:nvSpPr>
          <p:cNvPr id="40962" name="ZoneTexte 4"/>
          <p:cNvSpPr txBox="1">
            <a:spLocks noChangeArrowheads="1"/>
          </p:cNvSpPr>
          <p:nvPr/>
        </p:nvSpPr>
        <p:spPr bwMode="auto">
          <a:xfrm>
            <a:off x="838200" y="1905000"/>
            <a:ext cx="2362200" cy="3942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defTabSz="457200">
              <a:defRPr sz="1200">
                <a:solidFill>
                  <a:srgbClr val="0F5494"/>
                </a:solidFill>
                <a:latin typeface="Verdana" charset="0"/>
                <a:ea typeface="ＭＳ Ｐゴシック" charset="-128"/>
              </a:defRPr>
            </a:lvl1pPr>
            <a:lvl2pPr marL="37931725" indent="-37474525" defTabSz="457200">
              <a:defRPr sz="1200">
                <a:solidFill>
                  <a:srgbClr val="0F5494"/>
                </a:solidFill>
                <a:latin typeface="Verdana" charset="0"/>
                <a:ea typeface="ＭＳ Ｐゴシック" charset="-128"/>
              </a:defRPr>
            </a:lvl2pPr>
            <a:lvl3pPr marL="1143000" indent="-228600" defTabSz="457200">
              <a:defRPr sz="1200">
                <a:solidFill>
                  <a:srgbClr val="0F5494"/>
                </a:solidFill>
                <a:latin typeface="Verdana" charset="0"/>
                <a:ea typeface="ＭＳ Ｐゴシック" charset="-128"/>
              </a:defRPr>
            </a:lvl3pPr>
            <a:lvl4pPr marL="1600200" indent="-228600" defTabSz="457200">
              <a:defRPr sz="1200">
                <a:solidFill>
                  <a:srgbClr val="0F5494"/>
                </a:solidFill>
                <a:latin typeface="Verdana" charset="0"/>
                <a:ea typeface="ＭＳ Ｐゴシック" charset="-128"/>
              </a:defRPr>
            </a:lvl4pPr>
            <a:lvl5pPr marL="2057400" indent="-228600" defTabSz="457200">
              <a:defRPr sz="1200">
                <a:solidFill>
                  <a:srgbClr val="0F5494"/>
                </a:solidFill>
                <a:latin typeface="Verdana" charset="0"/>
                <a:ea typeface="ＭＳ Ｐゴシック" charset="-128"/>
              </a:defRPr>
            </a:lvl5pPr>
            <a:lvl6pPr marL="2514600" indent="-228600" defTabSz="4572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defTabSz="4572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defTabSz="4572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defTabSz="457200" eaLnBrk="0" fontAlgn="base" hangingPunct="0">
              <a:spcBef>
                <a:spcPct val="0"/>
              </a:spcBef>
              <a:spcAft>
                <a:spcPct val="0"/>
              </a:spcAft>
              <a:defRPr sz="1200">
                <a:solidFill>
                  <a:srgbClr val="0F5494"/>
                </a:solidFill>
                <a:latin typeface="Verdana" charset="0"/>
                <a:ea typeface="ＭＳ Ｐゴシック" charset="-128"/>
              </a:defRPr>
            </a:lvl9pPr>
          </a:lstStyle>
          <a:p>
            <a:pPr eaLnBrk="1" hangingPunct="1">
              <a:lnSpc>
                <a:spcPct val="80000"/>
              </a:lnSpc>
              <a:spcAft>
                <a:spcPts val="1800"/>
              </a:spcAft>
              <a:buFont typeface="Arial" charset="0"/>
              <a:buChar char="•"/>
            </a:pPr>
            <a:r>
              <a:rPr lang="en-GB" altLang="x-none" sz="1800" b="1" dirty="0">
                <a:solidFill>
                  <a:srgbClr val="333399"/>
                </a:solidFill>
                <a:latin typeface="Calibri" charset="0"/>
              </a:rPr>
              <a:t>Realism</a:t>
            </a:r>
          </a:p>
          <a:p>
            <a:pPr eaLnBrk="1" hangingPunct="1">
              <a:lnSpc>
                <a:spcPct val="80000"/>
              </a:lnSpc>
              <a:spcAft>
                <a:spcPts val="1800"/>
              </a:spcAft>
              <a:buFont typeface="Arial" charset="0"/>
              <a:buChar char="•"/>
            </a:pPr>
            <a:r>
              <a:rPr lang="en-GB" altLang="x-none" sz="1800" b="1" dirty="0">
                <a:solidFill>
                  <a:srgbClr val="333399"/>
                </a:solidFill>
                <a:latin typeface="Calibri" charset="0"/>
              </a:rPr>
              <a:t>Alignment</a:t>
            </a:r>
          </a:p>
          <a:p>
            <a:pPr eaLnBrk="1" hangingPunct="1">
              <a:lnSpc>
                <a:spcPct val="80000"/>
              </a:lnSpc>
              <a:spcAft>
                <a:spcPts val="1800"/>
              </a:spcAft>
              <a:buFont typeface="Arial" charset="0"/>
              <a:buChar char="•"/>
            </a:pPr>
            <a:r>
              <a:rPr lang="en-GB" altLang="x-none" sz="1800" b="1" dirty="0">
                <a:solidFill>
                  <a:srgbClr val="333399"/>
                </a:solidFill>
                <a:latin typeface="Calibri" charset="0"/>
              </a:rPr>
              <a:t>Trust/transparency</a:t>
            </a:r>
          </a:p>
          <a:p>
            <a:pPr eaLnBrk="1" hangingPunct="1">
              <a:lnSpc>
                <a:spcPct val="80000"/>
              </a:lnSpc>
              <a:spcAft>
                <a:spcPts val="1800"/>
              </a:spcAft>
              <a:buFont typeface="Arial" charset="0"/>
              <a:buChar char="•"/>
            </a:pPr>
            <a:r>
              <a:rPr lang="en-GB" altLang="x-none" sz="1800" b="1" dirty="0">
                <a:solidFill>
                  <a:srgbClr val="333399"/>
                </a:solidFill>
                <a:latin typeface="Calibri" charset="0"/>
              </a:rPr>
              <a:t>Inclusive Dialogue</a:t>
            </a:r>
          </a:p>
          <a:p>
            <a:pPr eaLnBrk="1" hangingPunct="1">
              <a:lnSpc>
                <a:spcPct val="80000"/>
              </a:lnSpc>
              <a:spcAft>
                <a:spcPts val="1800"/>
              </a:spcAft>
              <a:buFont typeface="Arial" charset="0"/>
              <a:buChar char="•"/>
            </a:pPr>
            <a:r>
              <a:rPr lang="en-GB" altLang="x-none" sz="1800" b="1" dirty="0">
                <a:solidFill>
                  <a:srgbClr val="333399"/>
                </a:solidFill>
                <a:latin typeface="Calibri" charset="0"/>
              </a:rPr>
              <a:t>Respectful</a:t>
            </a:r>
          </a:p>
          <a:p>
            <a:pPr eaLnBrk="1" hangingPunct="1">
              <a:lnSpc>
                <a:spcPct val="80000"/>
              </a:lnSpc>
              <a:spcAft>
                <a:spcPts val="1800"/>
              </a:spcAft>
              <a:buFont typeface="Arial" charset="0"/>
              <a:buChar char="•"/>
            </a:pPr>
            <a:r>
              <a:rPr lang="en-GB" altLang="x-none" sz="1800" b="1" dirty="0">
                <a:solidFill>
                  <a:srgbClr val="333399"/>
                </a:solidFill>
                <a:latin typeface="Calibri" charset="0"/>
              </a:rPr>
              <a:t>Constructive</a:t>
            </a:r>
          </a:p>
          <a:p>
            <a:pPr eaLnBrk="1" hangingPunct="1">
              <a:lnSpc>
                <a:spcPct val="80000"/>
              </a:lnSpc>
              <a:spcAft>
                <a:spcPts val="1800"/>
              </a:spcAft>
              <a:buFont typeface="Arial" charset="0"/>
              <a:buChar char="•"/>
            </a:pPr>
            <a:r>
              <a:rPr lang="en-GB" altLang="x-none" sz="1800" b="1" dirty="0">
                <a:solidFill>
                  <a:srgbClr val="333399"/>
                </a:solidFill>
                <a:latin typeface="Calibri" charset="0"/>
              </a:rPr>
              <a:t>Committed</a:t>
            </a:r>
          </a:p>
          <a:p>
            <a:pPr eaLnBrk="1" hangingPunct="1">
              <a:lnSpc>
                <a:spcPct val="80000"/>
              </a:lnSpc>
              <a:spcAft>
                <a:spcPts val="1800"/>
              </a:spcAft>
              <a:buFont typeface="Arial" charset="0"/>
              <a:buChar char="•"/>
            </a:pPr>
            <a:r>
              <a:rPr lang="en-GB" altLang="x-none" sz="1800" b="1" dirty="0">
                <a:solidFill>
                  <a:srgbClr val="333399"/>
                </a:solidFill>
                <a:latin typeface="Calibri" charset="0"/>
              </a:rPr>
              <a:t>Responsive</a:t>
            </a:r>
          </a:p>
          <a:p>
            <a:pPr eaLnBrk="1" hangingPunct="1">
              <a:lnSpc>
                <a:spcPct val="80000"/>
              </a:lnSpc>
              <a:spcAft>
                <a:spcPts val="1800"/>
              </a:spcAft>
              <a:buFont typeface="Arial" charset="0"/>
              <a:buChar char="•"/>
            </a:pPr>
            <a:r>
              <a:rPr lang="en-GB" altLang="x-none" sz="1800" b="1" dirty="0">
                <a:solidFill>
                  <a:srgbClr val="333399"/>
                </a:solidFill>
                <a:latin typeface="Calibri" charset="0"/>
              </a:rPr>
              <a:t>Iterative</a:t>
            </a:r>
          </a:p>
        </p:txBody>
      </p:sp>
      <p:pic>
        <p:nvPicPr>
          <p:cNvPr id="7" name="Image 6" descr="FB_IMG_1438033583120.jpg"/>
          <p:cNvPicPr>
            <a:picLocks noChangeAspect="1"/>
          </p:cNvPicPr>
          <p:nvPr/>
        </p:nvPicPr>
        <p:blipFill>
          <a:blip r:embed="rId3">
            <a:extLst>
              <a:ext uri="{28A0092B-C50C-407E-A947-70E740481C1C}">
                <a14:useLocalDpi xmlns:a14="http://schemas.microsoft.com/office/drawing/2010/main" val="0"/>
              </a:ext>
            </a:extLst>
          </a:blip>
          <a:srcRect b="9473"/>
          <a:stretch>
            <a:fillRect/>
          </a:stretch>
        </p:blipFill>
        <p:spPr bwMode="auto">
          <a:xfrm>
            <a:off x="4114800" y="1905000"/>
            <a:ext cx="4627563"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ZoneTexte 7"/>
          <p:cNvSpPr txBox="1">
            <a:spLocks noChangeArrowheads="1"/>
          </p:cNvSpPr>
          <p:nvPr/>
        </p:nvSpPr>
        <p:spPr bwMode="auto">
          <a:xfrm>
            <a:off x="152400" y="1230313"/>
            <a:ext cx="8763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4161750" indent="-24161750">
              <a:defRPr sz="1200">
                <a:solidFill>
                  <a:srgbClr val="0F5494"/>
                </a:solidFill>
                <a:latin typeface="Verdana" charset="0"/>
                <a:ea typeface="ＭＳ Ｐゴシック" charset="-128"/>
              </a:defRPr>
            </a:lvl1pPr>
            <a:lvl2pPr>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marL="0" lvl="1" algn="ctr"/>
            <a:r>
              <a:rPr lang="en-GB" altLang="x-none" sz="2400" b="1">
                <a:solidFill>
                  <a:srgbClr val="800000"/>
                </a:solidFill>
                <a:latin typeface="Calibri" charset="0"/>
              </a:rPr>
              <a:t>Principles for engaging in Policy Dialogue</a:t>
            </a:r>
          </a:p>
        </p:txBody>
      </p:sp>
      <p:sp>
        <p:nvSpPr>
          <p:cNvPr id="9" name="ZoneTexte 8"/>
          <p:cNvSpPr txBox="1">
            <a:spLocks noChangeArrowheads="1"/>
          </p:cNvSpPr>
          <p:nvPr/>
        </p:nvSpPr>
        <p:spPr bwMode="auto">
          <a:xfrm>
            <a:off x="4038600" y="6172200"/>
            <a:ext cx="487680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000" b="1">
                <a:solidFill>
                  <a:srgbClr val="800000"/>
                </a:solidFill>
                <a:latin typeface="Calibri" charset="0"/>
              </a:rPr>
              <a:t>There may be more valid perspectives !</a:t>
            </a:r>
          </a:p>
        </p:txBody>
      </p:sp>
    </p:spTree>
    <p:extLst>
      <p:ext uri="{BB962C8B-B14F-4D97-AF65-F5344CB8AC3E}">
        <p14:creationId xmlns:p14="http://schemas.microsoft.com/office/powerpoint/2010/main" val="21932234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3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856267D9-ECCB-6447-B120-BF10A09F4F50}" type="slidenum">
              <a:rPr lang="en-GB" altLang="x-none" sz="1400" i="0">
                <a:solidFill>
                  <a:schemeClr val="tx1"/>
                </a:solidFill>
                <a:latin typeface="Arial" charset="0"/>
              </a:rPr>
              <a:pPr>
                <a:spcBef>
                  <a:spcPct val="0"/>
                </a:spcBef>
                <a:buClrTx/>
                <a:buFontTx/>
                <a:buNone/>
              </a:pPr>
              <a:t>13</a:t>
            </a:fld>
            <a:endParaRPr lang="en-GB" altLang="x-none" sz="1400" i="0">
              <a:solidFill>
                <a:schemeClr val="tx1"/>
              </a:solidFill>
              <a:latin typeface="Arial" charset="0"/>
            </a:endParaRPr>
          </a:p>
        </p:txBody>
      </p:sp>
      <p:graphicFrame>
        <p:nvGraphicFramePr>
          <p:cNvPr id="35" name="Object 2"/>
          <p:cNvGraphicFramePr>
            <a:graphicFrameLocks noChangeAspect="1"/>
          </p:cNvGraphicFramePr>
          <p:nvPr>
            <p:extLst/>
          </p:nvPr>
        </p:nvGraphicFramePr>
        <p:xfrm>
          <a:off x="251520" y="2780928"/>
          <a:ext cx="3485643" cy="3074144"/>
        </p:xfrm>
        <a:graphic>
          <a:graphicData uri="http://schemas.openxmlformats.org/presentationml/2006/ole">
            <mc:AlternateContent xmlns:mc="http://schemas.openxmlformats.org/markup-compatibility/2006">
              <mc:Choice xmlns:v="urn:schemas-microsoft-com:vml" Requires="v">
                <p:oleObj spid="_x0000_s3242" name="Document" r:id="rId3" imgW="1295352" imgH="1142958" progId="Word.Document.12">
                  <p:link updateAutomatic="1"/>
                </p:oleObj>
              </mc:Choice>
              <mc:Fallback>
                <p:oleObj name="Document" r:id="rId3" imgW="1295352" imgH="1142958" progId="Word.Document.12">
                  <p:link updateAutomatic="1"/>
                  <p:pic>
                    <p:nvPicPr>
                      <p:cNvPr id="3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80928"/>
                        <a:ext cx="3485643" cy="3074144"/>
                      </a:xfrm>
                      <a:prstGeom prst="rect">
                        <a:avLst/>
                      </a:prstGeom>
                      <a:noFill/>
                      <a:ln>
                        <a:noFill/>
                      </a:ln>
                      <a:extLst/>
                    </p:spPr>
                  </p:pic>
                </p:oleObj>
              </mc:Fallback>
            </mc:AlternateContent>
          </a:graphicData>
        </a:graphic>
      </p:graphicFrame>
      <p:sp>
        <p:nvSpPr>
          <p:cNvPr id="46084" name="ZoneTexte 8"/>
          <p:cNvSpPr txBox="1">
            <a:spLocks noChangeArrowheads="1"/>
          </p:cNvSpPr>
          <p:nvPr/>
        </p:nvSpPr>
        <p:spPr bwMode="auto">
          <a:xfrm>
            <a:off x="395536" y="1988840"/>
            <a:ext cx="2895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2000" b="1" i="0" dirty="0">
                <a:latin typeface="Calibri" charset="0"/>
              </a:rPr>
              <a:t>Assumptions are masters in disguise …</a:t>
            </a:r>
            <a:endParaRPr lang="en-GB" altLang="x-none" sz="2000" i="0" dirty="0">
              <a:latin typeface="Calibri" charset="0"/>
            </a:endParaRPr>
          </a:p>
        </p:txBody>
      </p:sp>
      <p:sp>
        <p:nvSpPr>
          <p:cNvPr id="46085" name="ZoneTexte 36"/>
          <p:cNvSpPr txBox="1">
            <a:spLocks noChangeArrowheads="1"/>
          </p:cNvSpPr>
          <p:nvPr/>
        </p:nvSpPr>
        <p:spPr bwMode="auto">
          <a:xfrm>
            <a:off x="1981200" y="1219200"/>
            <a:ext cx="5105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a:solidFill>
                  <a:srgbClr val="800000"/>
                </a:solidFill>
                <a:latin typeface="Calibri" charset="0"/>
              </a:rPr>
              <a:t>“We should have talked about it!”</a:t>
            </a:r>
          </a:p>
        </p:txBody>
      </p:sp>
      <p:sp>
        <p:nvSpPr>
          <p:cNvPr id="23" name="ZoneTexte 22"/>
          <p:cNvSpPr txBox="1">
            <a:spLocks noChangeArrowheads="1"/>
          </p:cNvSpPr>
          <p:nvPr/>
        </p:nvSpPr>
        <p:spPr bwMode="auto">
          <a:xfrm>
            <a:off x="3707904" y="1772816"/>
            <a:ext cx="5302250" cy="5059846"/>
          </a:xfrm>
          <a:prstGeom prst="rect">
            <a:avLst/>
          </a:prstGeom>
          <a:solidFill>
            <a:srgbClr val="FFEAB1"/>
          </a:solidFill>
          <a:ln>
            <a:noFill/>
          </a:ln>
          <a:extLst/>
        </p:spPr>
        <p:txBody>
          <a:bodyPr>
            <a:spAutoFit/>
          </a:bodyPr>
          <a:lstStyle>
            <a:lvl1pPr marL="228600" indent="-228600">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1200" b="1" i="0" dirty="0">
                <a:solidFill>
                  <a:srgbClr val="800000"/>
                </a:solidFill>
                <a:latin typeface="+mn-lt"/>
              </a:rPr>
              <a:t>Assumptions</a:t>
            </a:r>
            <a:r>
              <a:rPr lang="en-GB" altLang="x-none" sz="1200" b="1" i="0" dirty="0">
                <a:solidFill>
                  <a:srgbClr val="FECC68"/>
                </a:solidFill>
                <a:latin typeface="+mn-lt"/>
              </a:rPr>
              <a:t> </a:t>
            </a:r>
            <a:r>
              <a:rPr lang="en-GB" altLang="x-none" sz="1200" i="0" dirty="0">
                <a:solidFill>
                  <a:schemeClr val="accent2"/>
                </a:solidFill>
                <a:latin typeface="+mn-lt"/>
              </a:rPr>
              <a:t>(Instructive examples)</a:t>
            </a:r>
          </a:p>
          <a:p>
            <a:pPr algn="ctr">
              <a:spcBef>
                <a:spcPct val="0"/>
              </a:spcBef>
              <a:buClrTx/>
              <a:buFontTx/>
              <a:buNone/>
            </a:pPr>
            <a:endParaRPr lang="en-GB" altLang="x-none" sz="1200" i="0" dirty="0">
              <a:solidFill>
                <a:schemeClr val="accent2"/>
              </a:solidFill>
              <a:latin typeface="+mn-lt"/>
            </a:endParaRPr>
          </a:p>
          <a:p>
            <a:pPr>
              <a:lnSpc>
                <a:spcPct val="110000"/>
              </a:lnSpc>
              <a:spcBef>
                <a:spcPct val="0"/>
              </a:spcBef>
              <a:spcAft>
                <a:spcPts val="400"/>
              </a:spcAft>
              <a:buClrTx/>
            </a:pPr>
            <a:r>
              <a:rPr lang="en-GB" altLang="x-none" sz="1200" i="0" dirty="0">
                <a:solidFill>
                  <a:schemeClr val="accent2"/>
                </a:solidFill>
                <a:latin typeface="+mn-lt"/>
              </a:rPr>
              <a:t>Reform related </a:t>
            </a:r>
            <a:r>
              <a:rPr lang="en-GB" altLang="x-none" sz="1200" b="1" i="0" dirty="0">
                <a:solidFill>
                  <a:srgbClr val="800000"/>
                </a:solidFill>
                <a:latin typeface="+mn-lt"/>
              </a:rPr>
              <a:t>risks</a:t>
            </a:r>
            <a:r>
              <a:rPr lang="en-GB" altLang="x-none" sz="1200" i="0" dirty="0">
                <a:solidFill>
                  <a:srgbClr val="800000"/>
                </a:solidFill>
                <a:latin typeface="+mn-lt"/>
              </a:rPr>
              <a:t> </a:t>
            </a:r>
            <a:r>
              <a:rPr lang="en-GB" altLang="x-none" sz="1200" i="0" dirty="0">
                <a:solidFill>
                  <a:schemeClr val="accent2"/>
                </a:solidFill>
                <a:latin typeface="+mn-lt"/>
              </a:rPr>
              <a:t>are adequately managed </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i="0" dirty="0">
                <a:solidFill>
                  <a:schemeClr val="accent2"/>
                </a:solidFill>
                <a:latin typeface="+mn-lt"/>
              </a:rPr>
              <a:t>Stakeholders share a </a:t>
            </a:r>
            <a:r>
              <a:rPr lang="en-GB" altLang="x-none" sz="1200" b="1" i="0" dirty="0">
                <a:solidFill>
                  <a:srgbClr val="800000"/>
                </a:solidFill>
                <a:latin typeface="+mn-lt"/>
              </a:rPr>
              <a:t>common understanding</a:t>
            </a:r>
            <a:r>
              <a:rPr lang="en-GB" altLang="x-none" sz="1200" b="1" i="0" dirty="0">
                <a:solidFill>
                  <a:srgbClr val="FECC68"/>
                </a:solidFill>
                <a:latin typeface="+mn-lt"/>
              </a:rPr>
              <a:t> </a:t>
            </a:r>
            <a:r>
              <a:rPr lang="en-GB" altLang="x-none" sz="1200" i="0" dirty="0">
                <a:solidFill>
                  <a:schemeClr val="accent2"/>
                </a:solidFill>
                <a:latin typeface="+mn-lt"/>
              </a:rPr>
              <a:t>of reform priorities and direction</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Political feasibility </a:t>
            </a:r>
            <a:r>
              <a:rPr lang="en-GB" altLang="x-none" sz="1200" i="0" dirty="0">
                <a:solidFill>
                  <a:schemeClr val="accent2"/>
                </a:solidFill>
                <a:latin typeface="+mn-lt"/>
              </a:rPr>
              <a:t>of reforms is duly taken into account</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i="0" dirty="0">
                <a:solidFill>
                  <a:schemeClr val="accent2"/>
                </a:solidFill>
                <a:latin typeface="+mn-lt"/>
              </a:rPr>
              <a:t>Implementation is </a:t>
            </a:r>
            <a:r>
              <a:rPr lang="en-GB" altLang="x-none" sz="1200" b="1" i="0" dirty="0">
                <a:solidFill>
                  <a:srgbClr val="800000"/>
                </a:solidFill>
                <a:latin typeface="+mn-lt"/>
              </a:rPr>
              <a:t>adequately sequenced </a:t>
            </a:r>
            <a:r>
              <a:rPr lang="en-GB" altLang="x-none" sz="1200" i="0" dirty="0">
                <a:solidFill>
                  <a:schemeClr val="accent2"/>
                </a:solidFill>
                <a:latin typeface="+mn-lt"/>
              </a:rPr>
              <a:t>and proceeds at a reasonable pace</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Expectations</a:t>
            </a:r>
            <a:r>
              <a:rPr lang="en-GB" altLang="x-none" sz="1200" i="0" dirty="0">
                <a:solidFill>
                  <a:schemeClr val="accent2"/>
                </a:solidFill>
                <a:latin typeface="+mn-lt"/>
              </a:rPr>
              <a:t> are adequately managed</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Reform momentum </a:t>
            </a:r>
            <a:r>
              <a:rPr lang="en-GB" altLang="x-none" sz="1200" i="0" dirty="0">
                <a:solidFill>
                  <a:schemeClr val="accent2"/>
                </a:solidFill>
                <a:latin typeface="+mn-lt"/>
              </a:rPr>
              <a:t>is sustained</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Local ownership </a:t>
            </a:r>
            <a:r>
              <a:rPr lang="en-GB" altLang="x-none" sz="1200" i="0" dirty="0">
                <a:solidFill>
                  <a:schemeClr val="accent2"/>
                </a:solidFill>
                <a:latin typeface="+mn-lt"/>
              </a:rPr>
              <a:t>principles are honoured through processes of validation by a wide cross-section of national stakeholders</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Blueprint approaches are avoided</a:t>
            </a:r>
            <a:endParaRPr lang="fr-FR" altLang="x-none" sz="1200" b="1" i="0" dirty="0">
              <a:solidFill>
                <a:srgbClr val="800000"/>
              </a:solidFill>
              <a:latin typeface="+mn-lt"/>
            </a:endParaRPr>
          </a:p>
          <a:p>
            <a:pPr>
              <a:lnSpc>
                <a:spcPct val="110000"/>
              </a:lnSpc>
              <a:spcBef>
                <a:spcPct val="0"/>
              </a:spcBef>
              <a:spcAft>
                <a:spcPts val="400"/>
              </a:spcAft>
              <a:buClrTx/>
            </a:pPr>
            <a:r>
              <a:rPr lang="en-GB" altLang="x-none" sz="1200" i="0" dirty="0">
                <a:solidFill>
                  <a:schemeClr val="accent2"/>
                </a:solidFill>
                <a:latin typeface="+mn-lt"/>
              </a:rPr>
              <a:t>Plans and proposals are </a:t>
            </a:r>
            <a:r>
              <a:rPr lang="en-GB" altLang="x-none" sz="1200" b="1" i="0" dirty="0">
                <a:solidFill>
                  <a:srgbClr val="800000"/>
                </a:solidFill>
                <a:latin typeface="+mn-lt"/>
              </a:rPr>
              <a:t>realistic and feasible </a:t>
            </a:r>
            <a:r>
              <a:rPr lang="en-GB" altLang="x-none" sz="1200" i="0" dirty="0">
                <a:solidFill>
                  <a:schemeClr val="accent2"/>
                </a:solidFill>
                <a:latin typeface="+mn-lt"/>
              </a:rPr>
              <a:t>and the ‘politics of implementation’ is duly taken into account</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Resources are made available </a:t>
            </a:r>
            <a:r>
              <a:rPr lang="en-GB" altLang="x-none" sz="1200" i="0" dirty="0">
                <a:solidFill>
                  <a:schemeClr val="accent2"/>
                </a:solidFill>
                <a:latin typeface="+mn-lt"/>
              </a:rPr>
              <a:t>by the Government to support the rollout of reforms</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i="0" dirty="0">
                <a:solidFill>
                  <a:schemeClr val="accent2"/>
                </a:solidFill>
                <a:latin typeface="+mn-lt"/>
              </a:rPr>
              <a:t>A </a:t>
            </a:r>
            <a:r>
              <a:rPr lang="en-GB" altLang="x-none" sz="1200" b="1" i="0" dirty="0">
                <a:solidFill>
                  <a:srgbClr val="800000"/>
                </a:solidFill>
                <a:latin typeface="+mn-lt"/>
              </a:rPr>
              <a:t>viable interface </a:t>
            </a:r>
            <a:r>
              <a:rPr lang="en-GB" altLang="x-none" sz="1200" i="0" dirty="0">
                <a:solidFill>
                  <a:schemeClr val="accent2"/>
                </a:solidFill>
                <a:latin typeface="+mn-lt"/>
              </a:rPr>
              <a:t>between bottom up approaches and top down reforms is created</a:t>
            </a:r>
            <a:endParaRPr lang="fr-FR" altLang="x-none" sz="1200" i="0" dirty="0">
              <a:solidFill>
                <a:schemeClr val="accent2"/>
              </a:solidFill>
              <a:latin typeface="+mn-lt"/>
            </a:endParaRPr>
          </a:p>
          <a:p>
            <a:pPr>
              <a:lnSpc>
                <a:spcPct val="110000"/>
              </a:lnSpc>
              <a:spcBef>
                <a:spcPct val="0"/>
              </a:spcBef>
              <a:spcAft>
                <a:spcPts val="400"/>
              </a:spcAft>
              <a:buClrTx/>
            </a:pPr>
            <a:r>
              <a:rPr lang="en-GB" altLang="x-none" sz="1200" b="1" i="0" dirty="0">
                <a:solidFill>
                  <a:srgbClr val="800000"/>
                </a:solidFill>
                <a:latin typeface="+mn-lt"/>
              </a:rPr>
              <a:t>Broader public sector reforms </a:t>
            </a:r>
            <a:r>
              <a:rPr lang="en-GB" altLang="x-none" sz="1200" i="0" dirty="0">
                <a:solidFill>
                  <a:schemeClr val="accent2"/>
                </a:solidFill>
                <a:latin typeface="+mn-lt"/>
              </a:rPr>
              <a:t>do not hinder sector-wide </a:t>
            </a:r>
            <a:r>
              <a:rPr lang="en-GB" altLang="x-none" sz="1200" i="0" dirty="0">
                <a:solidFill>
                  <a:schemeClr val="tx1"/>
                </a:solidFill>
                <a:latin typeface="+mn-lt"/>
              </a:rPr>
              <a:t>reform processes      </a:t>
            </a:r>
          </a:p>
          <a:p>
            <a:pPr marL="0" indent="0" algn="r">
              <a:spcBef>
                <a:spcPct val="0"/>
              </a:spcBef>
              <a:buClrTx/>
              <a:buNone/>
            </a:pPr>
            <a:r>
              <a:rPr lang="en-GB" altLang="x-none" sz="800" i="0" dirty="0">
                <a:solidFill>
                  <a:schemeClr val="tx1"/>
                </a:solidFill>
                <a:latin typeface="+mn-lt"/>
              </a:rPr>
              <a:t>Source: Drawn from EU Health Sector Support Programme, </a:t>
            </a:r>
            <a:r>
              <a:rPr lang="en-GB" altLang="x-none" sz="800" i="0" dirty="0" err="1">
                <a:solidFill>
                  <a:schemeClr val="tx1"/>
                </a:solidFill>
                <a:latin typeface="+mn-lt"/>
              </a:rPr>
              <a:t>Libia</a:t>
            </a:r>
            <a:r>
              <a:rPr lang="en-GB" altLang="x-none" sz="800" i="0" dirty="0">
                <a:solidFill>
                  <a:schemeClr val="tx1"/>
                </a:solidFill>
                <a:latin typeface="+mn-lt"/>
              </a:rPr>
              <a:t> </a:t>
            </a:r>
            <a:endParaRPr lang="fr-FR" altLang="x-none" sz="800" i="0" dirty="0">
              <a:solidFill>
                <a:schemeClr val="tx1"/>
              </a:solidFill>
              <a:latin typeface="+mn-lt"/>
            </a:endParaRPr>
          </a:p>
        </p:txBody>
      </p:sp>
    </p:spTree>
    <p:extLst>
      <p:ext uri="{BB962C8B-B14F-4D97-AF65-F5344CB8AC3E}">
        <p14:creationId xmlns:p14="http://schemas.microsoft.com/office/powerpoint/2010/main" val="3078319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1835696" y="2564904"/>
            <a:ext cx="4536504" cy="2736304"/>
          </a:xfrm>
          <a:prstGeom prst="round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pSp>
        <p:nvGrpSpPr>
          <p:cNvPr id="9" name="Group 8"/>
          <p:cNvGrpSpPr/>
          <p:nvPr/>
        </p:nvGrpSpPr>
        <p:grpSpPr>
          <a:xfrm>
            <a:off x="-252536" y="2996952"/>
            <a:ext cx="9649072" cy="3415439"/>
            <a:chOff x="-396552" y="836712"/>
            <a:chExt cx="9649072" cy="3851463"/>
          </a:xfrm>
        </p:grpSpPr>
        <p:cxnSp>
          <p:nvCxnSpPr>
            <p:cNvPr id="12" name="Straight Connector 11"/>
            <p:cNvCxnSpPr/>
            <p:nvPr/>
          </p:nvCxnSpPr>
          <p:spPr>
            <a:xfrm>
              <a:off x="251520" y="2852936"/>
              <a:ext cx="8424936" cy="0"/>
            </a:xfrm>
            <a:prstGeom prst="line">
              <a:avLst/>
            </a:prstGeom>
            <a:ln>
              <a:solidFill>
                <a:srgbClr val="000090"/>
              </a:solidFill>
              <a:prstDash val="sysDash"/>
            </a:ln>
          </p:spPr>
          <p:style>
            <a:lnRef idx="2">
              <a:schemeClr val="accent1"/>
            </a:lnRef>
            <a:fillRef idx="0">
              <a:schemeClr val="accent1"/>
            </a:fillRef>
            <a:effectRef idx="1">
              <a:schemeClr val="accent1"/>
            </a:effectRef>
            <a:fontRef idx="minor">
              <a:schemeClr val="tx1"/>
            </a:fontRef>
          </p:style>
        </p:cxnSp>
        <p:sp>
          <p:nvSpPr>
            <p:cNvPr id="21" name="Cube 20"/>
            <p:cNvSpPr/>
            <p:nvPr/>
          </p:nvSpPr>
          <p:spPr>
            <a:xfrm>
              <a:off x="-396552" y="3933056"/>
              <a:ext cx="9649072" cy="755119"/>
            </a:xfrm>
            <a:prstGeom prst="cube">
              <a:avLst>
                <a:gd name="adj" fmla="val 41068"/>
              </a:avLst>
            </a:prstGeom>
            <a:solidFill>
              <a:schemeClr val="accent6">
                <a:lumMod val="75000"/>
              </a:schemeClr>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GB" sz="1000" dirty="0">
                <a:solidFill>
                  <a:srgbClr val="333399"/>
                </a:solidFill>
              </a:endParaRPr>
            </a:p>
            <a:p>
              <a:pPr lvl="0" algn="ctr"/>
              <a:r>
                <a:rPr lang="en-GB" sz="1000" dirty="0">
                  <a:solidFill>
                    <a:srgbClr val="FFFFFF"/>
                  </a:solidFill>
                </a:rPr>
                <a:t>ANALYSIS, EVIDENCE, LESSONS, LEARNING</a:t>
              </a:r>
            </a:p>
            <a:p>
              <a:pPr lvl="0" algn="ctr"/>
              <a:endParaRPr lang="en-GB" sz="1000" dirty="0">
                <a:solidFill>
                  <a:srgbClr val="FFFFFF"/>
                </a:solidFill>
              </a:endParaRPr>
            </a:p>
          </p:txBody>
        </p:sp>
        <p:sp>
          <p:nvSpPr>
            <p:cNvPr id="19" name="Cube 18"/>
            <p:cNvSpPr/>
            <p:nvPr/>
          </p:nvSpPr>
          <p:spPr>
            <a:xfrm>
              <a:off x="-396552" y="3429000"/>
              <a:ext cx="9649072" cy="720000"/>
            </a:xfrm>
            <a:prstGeom prst="cube">
              <a:avLst>
                <a:gd name="adj" fmla="val 29150"/>
              </a:avLst>
            </a:prstGeom>
            <a:solidFill>
              <a:schemeClr val="accent6">
                <a:lumMod val="60000"/>
                <a:lumOff val="40000"/>
              </a:schemeClr>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lvl="0" algn="ctr"/>
              <a:r>
                <a:rPr lang="en-GB" sz="1100" b="1" dirty="0">
                  <a:ln w="1905"/>
                  <a:solidFill>
                    <a:srgbClr val="FFFFFF"/>
                  </a:solidFill>
                  <a:effectLst>
                    <a:innerShdw blurRad="69850" dist="43180" dir="5400000">
                      <a:srgbClr val="000000">
                        <a:alpha val="65000"/>
                      </a:srgbClr>
                    </a:innerShdw>
                  </a:effectLst>
                  <a:latin typeface="Verdana" pitchFamily="39" charset="0"/>
                </a:rPr>
                <a:t>STAKEHOLDER PARTICIPATION AND COALITION AROUND VISIBLE CHANGE PATHS</a:t>
              </a:r>
              <a:endParaRPr lang="en-GB" sz="1100" dirty="0">
                <a:solidFill>
                  <a:srgbClr val="FFFFFF"/>
                </a:solidFill>
              </a:endParaRPr>
            </a:p>
          </p:txBody>
        </p:sp>
        <p:sp>
          <p:nvSpPr>
            <p:cNvPr id="18" name="Cube 17"/>
            <p:cNvSpPr/>
            <p:nvPr/>
          </p:nvSpPr>
          <p:spPr>
            <a:xfrm>
              <a:off x="-396552" y="2852739"/>
              <a:ext cx="9649072" cy="720276"/>
            </a:xfrm>
            <a:prstGeom prst="cube">
              <a:avLst/>
            </a:prstGeom>
            <a:solidFill>
              <a:schemeClr val="accent6">
                <a:lumMod val="40000"/>
                <a:lumOff val="60000"/>
              </a:schemeClr>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110000"/>
                </a:lnSpc>
                <a:defRPr/>
              </a:pPr>
              <a:r>
                <a:rPr lang="es-ES_tradnl"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venir Book"/>
                  <a:cs typeface="Avenir Book"/>
                </a:rPr>
                <a:t>POLICY DIALOGUE</a:t>
              </a:r>
              <a:endParaRPr lang="en-GB"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venir Book"/>
                <a:cs typeface="Avenir Book"/>
              </a:endParaRPr>
            </a:p>
          </p:txBody>
        </p:sp>
        <p:sp>
          <p:nvSpPr>
            <p:cNvPr id="8" name="Cube 7"/>
            <p:cNvSpPr/>
            <p:nvPr/>
          </p:nvSpPr>
          <p:spPr>
            <a:xfrm rot="16200000">
              <a:off x="1691577" y="1844927"/>
              <a:ext cx="1656185" cy="647867"/>
            </a:xfrm>
            <a:prstGeom prst="cube">
              <a:avLst/>
            </a:prstGeom>
            <a:solidFill>
              <a:schemeClr val="accent2">
                <a:lumMod val="20000"/>
                <a:lumOff val="80000"/>
              </a:schemeClr>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1000" b="1" dirty="0">
                  <a:solidFill>
                    <a:srgbClr val="002356"/>
                  </a:solidFill>
                  <a:latin typeface="Arial"/>
                  <a:cs typeface="Arial"/>
                </a:rPr>
                <a:t>IDENTIFICATION</a:t>
              </a:r>
              <a:endParaRPr lang="en-GB" sz="1000" b="1" dirty="0">
                <a:solidFill>
                  <a:srgbClr val="002356"/>
                </a:solidFill>
                <a:latin typeface="Arial"/>
                <a:cs typeface="Arial"/>
              </a:endParaRPr>
            </a:p>
          </p:txBody>
        </p:sp>
        <p:sp>
          <p:nvSpPr>
            <p:cNvPr id="6" name="Cube 5"/>
            <p:cNvSpPr/>
            <p:nvPr/>
          </p:nvSpPr>
          <p:spPr>
            <a:xfrm rot="16200000">
              <a:off x="382170" y="1687441"/>
              <a:ext cx="2042956" cy="576063"/>
            </a:xfrm>
            <a:prstGeom prst="cube">
              <a:avLst/>
            </a:prstGeom>
            <a:solidFill>
              <a:srgbClr val="E15A81"/>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1100" b="1" dirty="0">
                  <a:solidFill>
                    <a:schemeClr val="bg1"/>
                  </a:solidFill>
                  <a:latin typeface="Arial"/>
                  <a:cs typeface="Arial"/>
                </a:rPr>
                <a:t>PROGRAMMING</a:t>
              </a:r>
            </a:p>
          </p:txBody>
        </p:sp>
        <p:sp>
          <p:nvSpPr>
            <p:cNvPr id="16" name="Cube 15"/>
            <p:cNvSpPr/>
            <p:nvPr/>
          </p:nvSpPr>
          <p:spPr>
            <a:xfrm rot="16200000">
              <a:off x="2555673" y="1844927"/>
              <a:ext cx="1656185" cy="647867"/>
            </a:xfrm>
            <a:prstGeom prst="cube">
              <a:avLst/>
            </a:prstGeom>
            <a:solidFill>
              <a:schemeClr val="accent2">
                <a:lumMod val="20000"/>
                <a:lumOff val="80000"/>
              </a:schemeClr>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1000" b="1" dirty="0">
                  <a:solidFill>
                    <a:srgbClr val="002356"/>
                  </a:solidFill>
                  <a:latin typeface="Arial"/>
                  <a:cs typeface="Arial"/>
                </a:rPr>
                <a:t>FORMULATION</a:t>
              </a:r>
              <a:endParaRPr lang="en-GB" sz="1000" b="1" dirty="0">
                <a:solidFill>
                  <a:srgbClr val="002356"/>
                </a:solidFill>
                <a:latin typeface="Arial"/>
                <a:cs typeface="Arial"/>
              </a:endParaRPr>
            </a:p>
          </p:txBody>
        </p:sp>
        <p:sp>
          <p:nvSpPr>
            <p:cNvPr id="17" name="Cube 16"/>
            <p:cNvSpPr/>
            <p:nvPr/>
          </p:nvSpPr>
          <p:spPr>
            <a:xfrm rot="16200000">
              <a:off x="3851817" y="1844927"/>
              <a:ext cx="1656185" cy="647867"/>
            </a:xfrm>
            <a:prstGeom prst="cube">
              <a:avLst/>
            </a:prstGeom>
            <a:solidFill>
              <a:schemeClr val="accent2">
                <a:lumMod val="20000"/>
                <a:lumOff val="80000"/>
              </a:schemeClr>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1000" b="1" dirty="0">
                  <a:solidFill>
                    <a:srgbClr val="002356"/>
                  </a:solidFill>
                  <a:latin typeface="Arial"/>
                  <a:cs typeface="Arial"/>
                </a:rPr>
                <a:t>MONITORING</a:t>
              </a:r>
              <a:endParaRPr lang="en-GB" sz="1000" b="1" dirty="0">
                <a:solidFill>
                  <a:srgbClr val="002356"/>
                </a:solidFill>
                <a:latin typeface="Arial"/>
                <a:cs typeface="Arial"/>
              </a:endParaRPr>
            </a:p>
          </p:txBody>
        </p:sp>
        <p:sp>
          <p:nvSpPr>
            <p:cNvPr id="20" name="Cube 19"/>
            <p:cNvSpPr/>
            <p:nvPr/>
          </p:nvSpPr>
          <p:spPr>
            <a:xfrm rot="16200000">
              <a:off x="5616116" y="1592796"/>
              <a:ext cx="2160240" cy="648072"/>
            </a:xfrm>
            <a:prstGeom prst="cube">
              <a:avLst/>
            </a:prstGeom>
            <a:solidFill>
              <a:srgbClr val="E2C847"/>
            </a:solidFill>
            <a:ln>
              <a:solidFill>
                <a:schemeClr val="bg2">
                  <a:lumMod val="10000"/>
                  <a:lumOff val="9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_tradnl" sz="1100" b="1" dirty="0">
                  <a:solidFill>
                    <a:srgbClr val="002356"/>
                  </a:solidFill>
                  <a:latin typeface="Arial"/>
                  <a:cs typeface="Arial"/>
                </a:rPr>
                <a:t>EVALUATION</a:t>
              </a:r>
              <a:endParaRPr lang="en-GB" sz="1100" b="1" dirty="0">
                <a:solidFill>
                  <a:srgbClr val="002356"/>
                </a:solidFill>
                <a:latin typeface="Arial"/>
                <a:cs typeface="Arial"/>
              </a:endParaRPr>
            </a:p>
          </p:txBody>
        </p:sp>
      </p:grpSp>
      <p:sp>
        <p:nvSpPr>
          <p:cNvPr id="22" name="TextBox 21"/>
          <p:cNvSpPr txBox="1"/>
          <p:nvPr/>
        </p:nvSpPr>
        <p:spPr>
          <a:xfrm>
            <a:off x="2339752" y="2852936"/>
            <a:ext cx="1728192" cy="230832"/>
          </a:xfrm>
          <a:prstGeom prst="rect">
            <a:avLst/>
          </a:prstGeom>
          <a:noFill/>
        </p:spPr>
        <p:txBody>
          <a:bodyPr wrap="square" rtlCol="0">
            <a:spAutoFit/>
          </a:bodyPr>
          <a:lstStyle/>
          <a:p>
            <a:pPr algn="ctr"/>
            <a:r>
              <a:rPr lang="en-GB" sz="900" b="1" dirty="0">
                <a:solidFill>
                  <a:srgbClr val="800000"/>
                </a:solidFill>
              </a:rPr>
              <a:t>ACTION DOCUMENT</a:t>
            </a:r>
          </a:p>
        </p:txBody>
      </p:sp>
      <p:sp>
        <p:nvSpPr>
          <p:cNvPr id="23" name="Down Arrow 22"/>
          <p:cNvSpPr/>
          <p:nvPr/>
        </p:nvSpPr>
        <p:spPr bwMode="auto">
          <a:xfrm>
            <a:off x="2411760" y="3140968"/>
            <a:ext cx="432048" cy="144016"/>
          </a:xfrm>
          <a:prstGeom prst="downArrow">
            <a:avLst/>
          </a:prstGeom>
          <a:solidFill>
            <a:srgbClr val="80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4" name="Down Arrow 23"/>
          <p:cNvSpPr/>
          <p:nvPr/>
        </p:nvSpPr>
        <p:spPr bwMode="auto">
          <a:xfrm>
            <a:off x="3419872" y="3140968"/>
            <a:ext cx="432048" cy="144016"/>
          </a:xfrm>
          <a:prstGeom prst="downArrow">
            <a:avLst/>
          </a:prstGeom>
          <a:solidFill>
            <a:srgbClr val="800000"/>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1" name="TextBox 10"/>
          <p:cNvSpPr txBox="1"/>
          <p:nvPr/>
        </p:nvSpPr>
        <p:spPr>
          <a:xfrm>
            <a:off x="2771800" y="2564904"/>
            <a:ext cx="2664296" cy="276999"/>
          </a:xfrm>
          <a:prstGeom prst="rect">
            <a:avLst/>
          </a:prstGeom>
          <a:noFill/>
        </p:spPr>
        <p:txBody>
          <a:bodyPr wrap="square" rtlCol="0">
            <a:spAutoFit/>
          </a:bodyPr>
          <a:lstStyle/>
          <a:p>
            <a:pPr algn="ctr"/>
            <a:r>
              <a:rPr lang="en-GB" b="1" dirty="0">
                <a:solidFill>
                  <a:srgbClr val="333399"/>
                </a:solidFill>
              </a:rPr>
              <a:t>IMPLEMENTATION</a:t>
            </a:r>
          </a:p>
        </p:txBody>
      </p:sp>
      <p:graphicFrame>
        <p:nvGraphicFramePr>
          <p:cNvPr id="28" name="3 Diagrama"/>
          <p:cNvGraphicFramePr/>
          <p:nvPr>
            <p:extLst/>
          </p:nvPr>
        </p:nvGraphicFramePr>
        <p:xfrm>
          <a:off x="327803" y="1586549"/>
          <a:ext cx="1872207"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Curved Down Arrow 28"/>
          <p:cNvSpPr/>
          <p:nvPr/>
        </p:nvSpPr>
        <p:spPr bwMode="auto">
          <a:xfrm rot="1347312">
            <a:off x="2323061" y="1887981"/>
            <a:ext cx="1080120" cy="504056"/>
          </a:xfrm>
          <a:prstGeom prst="curvedDownArrow">
            <a:avLst/>
          </a:prstGeom>
          <a:solidFill>
            <a:srgbClr val="FFC612"/>
          </a:solidFill>
          <a:ln w="9525" cap="flat" cmpd="sng" algn="ctr">
            <a:solidFill>
              <a:srgbClr val="FFC61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30" name="ZoneTexte 8"/>
          <p:cNvSpPr txBox="1">
            <a:spLocks noChangeArrowheads="1"/>
          </p:cNvSpPr>
          <p:nvPr/>
        </p:nvSpPr>
        <p:spPr bwMode="auto">
          <a:xfrm>
            <a:off x="3635896" y="1412776"/>
            <a:ext cx="511256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dirty="0">
                <a:solidFill>
                  <a:srgbClr val="800000"/>
                </a:solidFill>
                <a:latin typeface="Calibri" charset="0"/>
              </a:rPr>
              <a:t>PPCM steps and continuity of policy dialogue</a:t>
            </a:r>
          </a:p>
        </p:txBody>
      </p:sp>
      <p:sp>
        <p:nvSpPr>
          <p:cNvPr id="2" name="TextBox 1">
            <a:extLst>
              <a:ext uri="{FF2B5EF4-FFF2-40B4-BE49-F238E27FC236}">
                <a16:creationId xmlns:a16="http://schemas.microsoft.com/office/drawing/2014/main" xmlns="" id="{7DD905FD-078C-524F-8967-ECA1FD396534}"/>
              </a:ext>
            </a:extLst>
          </p:cNvPr>
          <p:cNvSpPr txBox="1"/>
          <p:nvPr/>
        </p:nvSpPr>
        <p:spPr>
          <a:xfrm>
            <a:off x="-1" y="6239053"/>
            <a:ext cx="2339751" cy="646331"/>
          </a:xfrm>
          <a:prstGeom prst="rect">
            <a:avLst/>
          </a:prstGeom>
          <a:solidFill>
            <a:srgbClr val="92D050"/>
          </a:solidFill>
        </p:spPr>
        <p:txBody>
          <a:bodyPr wrap="square" rtlCol="0">
            <a:spAutoFit/>
          </a:bodyPr>
          <a:lstStyle/>
          <a:p>
            <a:r>
              <a:rPr lang="fr-FR" b="1">
                <a:solidFill>
                  <a:srgbClr val="C00000"/>
                </a:solidFill>
              </a:rPr>
              <a:t>SEA as key instrument </a:t>
            </a:r>
          </a:p>
          <a:p>
            <a:pPr marL="171450" indent="-171450">
              <a:buFont typeface="Wingdings" pitchFamily="2" charset="2"/>
              <a:buChar char="Ø"/>
            </a:pPr>
            <a:r>
              <a:rPr lang="fr-FR" b="1">
                <a:solidFill>
                  <a:srgbClr val="C00000"/>
                </a:solidFill>
              </a:rPr>
              <a:t>Use purposefully! </a:t>
            </a:r>
          </a:p>
          <a:p>
            <a:pPr marL="171450" indent="-171450">
              <a:buFont typeface="Wingdings" pitchFamily="2" charset="2"/>
              <a:buChar char="Ø"/>
            </a:pPr>
            <a:r>
              <a:rPr lang="fr-FR" b="1">
                <a:solidFill>
                  <a:srgbClr val="C00000"/>
                </a:solidFill>
              </a:rPr>
              <a:t>Target for purpose!</a:t>
            </a:r>
          </a:p>
        </p:txBody>
      </p:sp>
    </p:spTree>
    <p:extLst>
      <p:ext uri="{BB962C8B-B14F-4D97-AF65-F5344CB8AC3E}">
        <p14:creationId xmlns:p14="http://schemas.microsoft.com/office/powerpoint/2010/main" val="5573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ce réservé du numéro de diapositive 3"/>
          <p:cNvSpPr>
            <a:spLocks noGrp="1"/>
          </p:cNvSpPr>
          <p:nvPr>
            <p:ph type="sldNum" sz="quarter" idx="12"/>
          </p:nvPr>
        </p:nvSpPr>
        <p:spPr>
          <a:noFill/>
        </p:spPr>
        <p:txBody>
          <a:bodyPr/>
          <a:lstStyle/>
          <a:p>
            <a:fld id="{C9F58B06-A00C-8743-8046-32B26E574F88}" type="slidenum">
              <a:rPr lang="en-GB"/>
              <a:pPr/>
              <a:t>15</a:t>
            </a:fld>
            <a:endParaRPr lang="en-GB"/>
          </a:p>
        </p:txBody>
      </p:sp>
      <p:sp>
        <p:nvSpPr>
          <p:cNvPr id="22534" name="ZoneTexte 8"/>
          <p:cNvSpPr txBox="1">
            <a:spLocks noChangeArrowheads="1"/>
          </p:cNvSpPr>
          <p:nvPr/>
        </p:nvSpPr>
        <p:spPr bwMode="auto">
          <a:xfrm>
            <a:off x="4932040" y="4437112"/>
            <a:ext cx="3528392" cy="1815882"/>
          </a:xfrm>
          <a:prstGeom prst="rect">
            <a:avLst/>
          </a:prstGeom>
          <a:noFill/>
          <a:ln w="9525">
            <a:noFill/>
            <a:miter lim="800000"/>
            <a:headEnd/>
            <a:tailEnd/>
          </a:ln>
        </p:spPr>
        <p:txBody>
          <a:bodyPr wrap="square">
            <a:prstTxWarp prst="textNoShape">
              <a:avLst/>
            </a:prstTxWarp>
            <a:spAutoFit/>
          </a:bodyPr>
          <a:lstStyle/>
          <a:p>
            <a:pPr algn="ctr">
              <a:lnSpc>
                <a:spcPct val="140000"/>
              </a:lnSpc>
            </a:pPr>
            <a:r>
              <a:rPr lang="en-GB" sz="2000" b="1" dirty="0">
                <a:solidFill>
                  <a:schemeClr val="tx1"/>
                </a:solidFill>
                <a:latin typeface="+mn-lt"/>
              </a:rPr>
              <a:t>A key premise: </a:t>
            </a:r>
          </a:p>
          <a:p>
            <a:pPr algn="ctr">
              <a:lnSpc>
                <a:spcPct val="140000"/>
              </a:lnSpc>
            </a:pPr>
            <a:r>
              <a:rPr lang="en-GB" sz="2000" b="1" dirty="0">
                <a:solidFill>
                  <a:srgbClr val="005399"/>
                </a:solidFill>
                <a:latin typeface="+mn-lt"/>
              </a:rPr>
              <a:t>please, put yourself into the shoes of </a:t>
            </a:r>
          </a:p>
          <a:p>
            <a:pPr algn="ctr">
              <a:lnSpc>
                <a:spcPct val="140000"/>
              </a:lnSpc>
            </a:pPr>
            <a:r>
              <a:rPr lang="en-GB" sz="2000" b="1" dirty="0">
                <a:solidFill>
                  <a:srgbClr val="005399"/>
                </a:solidFill>
                <a:latin typeface="+mn-lt"/>
              </a:rPr>
              <a:t>your counterparts!</a:t>
            </a:r>
          </a:p>
        </p:txBody>
      </p:sp>
      <p:pic>
        <p:nvPicPr>
          <p:cNvPr id="4" name="Image 5"/>
          <p:cNvPicPr>
            <a:picLocks noChangeAspect="1"/>
          </p:cNvPicPr>
          <p:nvPr/>
        </p:nvPicPr>
        <p:blipFill>
          <a:blip r:embed="rId2"/>
          <a:srcRect/>
          <a:stretch>
            <a:fillRect/>
          </a:stretch>
        </p:blipFill>
        <p:spPr bwMode="auto">
          <a:xfrm>
            <a:off x="251520" y="2060848"/>
            <a:ext cx="2136511" cy="1512168"/>
          </a:xfrm>
          <a:prstGeom prst="rect">
            <a:avLst/>
          </a:prstGeom>
          <a:noFill/>
          <a:ln w="9525">
            <a:noFill/>
            <a:miter lim="800000"/>
            <a:headEnd/>
            <a:tailEnd/>
          </a:ln>
        </p:spPr>
      </p:pic>
      <p:sp>
        <p:nvSpPr>
          <p:cNvPr id="5" name="ZoneTexte 8"/>
          <p:cNvSpPr txBox="1">
            <a:spLocks noChangeArrowheads="1"/>
          </p:cNvSpPr>
          <p:nvPr/>
        </p:nvSpPr>
        <p:spPr bwMode="auto">
          <a:xfrm>
            <a:off x="2051720" y="1463420"/>
            <a:ext cx="6929486" cy="1938992"/>
          </a:xfrm>
          <a:prstGeom prst="rect">
            <a:avLst/>
          </a:prstGeom>
          <a:noFill/>
          <a:ln w="9525">
            <a:noFill/>
            <a:miter lim="800000"/>
            <a:headEnd/>
            <a:tailEnd/>
          </a:ln>
        </p:spPr>
        <p:txBody>
          <a:bodyPr wrap="square">
            <a:prstTxWarp prst="textNoShape">
              <a:avLst/>
            </a:prstTxWarp>
            <a:spAutoFit/>
          </a:bodyPr>
          <a:lstStyle/>
          <a:p>
            <a:pPr algn="ctr"/>
            <a:r>
              <a:rPr lang="en-GB" sz="2400" b="1" i="1" dirty="0">
                <a:solidFill>
                  <a:srgbClr val="800000"/>
                </a:solidFill>
                <a:latin typeface="+mn-lt"/>
              </a:rPr>
              <a:t>What challenges do you face with </a:t>
            </a:r>
          </a:p>
          <a:p>
            <a:pPr algn="ctr"/>
            <a:r>
              <a:rPr lang="en-GB" sz="2400" b="1" i="1" dirty="0">
                <a:solidFill>
                  <a:srgbClr val="800000"/>
                </a:solidFill>
                <a:latin typeface="+mn-lt"/>
              </a:rPr>
              <a:t>Policy Dialogue </a:t>
            </a:r>
            <a:r>
              <a:rPr lang="en-GB" sz="2400" b="1" i="1" dirty="0">
                <a:solidFill>
                  <a:srgbClr val="00B050"/>
                </a:solidFill>
                <a:latin typeface="+mn-lt"/>
              </a:rPr>
              <a:t>on Environment</a:t>
            </a:r>
            <a:r>
              <a:rPr lang="en-GB" sz="2400" b="1" i="1" dirty="0">
                <a:solidFill>
                  <a:srgbClr val="800000"/>
                </a:solidFill>
                <a:latin typeface="+mn-lt"/>
              </a:rPr>
              <a:t>?   </a:t>
            </a:r>
          </a:p>
          <a:p>
            <a:pPr algn="ctr"/>
            <a:endParaRPr lang="en-GB" sz="2400" b="1" i="1" dirty="0">
              <a:solidFill>
                <a:srgbClr val="800000"/>
              </a:solidFill>
              <a:latin typeface="+mn-lt"/>
            </a:endParaRPr>
          </a:p>
          <a:p>
            <a:pPr algn="ctr"/>
            <a:r>
              <a:rPr lang="en-GB" sz="2400" b="1" i="1" dirty="0">
                <a:solidFill>
                  <a:srgbClr val="800000"/>
                </a:solidFill>
                <a:latin typeface="+mn-lt"/>
              </a:rPr>
              <a:t>Why?</a:t>
            </a:r>
          </a:p>
          <a:p>
            <a:pPr algn="ctr"/>
            <a:r>
              <a:rPr lang="en-GB" sz="2400" b="1" i="1" dirty="0">
                <a:solidFill>
                  <a:srgbClr val="800000"/>
                </a:solidFill>
                <a:latin typeface="+mn-lt"/>
              </a:rPr>
              <a:t>From where do problems arise?</a:t>
            </a:r>
          </a:p>
        </p:txBody>
      </p:sp>
      <p:pic>
        <p:nvPicPr>
          <p:cNvPr id="6" name="Image 2"/>
          <p:cNvPicPr>
            <a:picLocks noChangeAspect="1"/>
          </p:cNvPicPr>
          <p:nvPr/>
        </p:nvPicPr>
        <p:blipFill>
          <a:blip r:embed="rId3"/>
          <a:srcRect/>
          <a:stretch>
            <a:fillRect/>
          </a:stretch>
        </p:blipFill>
        <p:spPr bwMode="auto">
          <a:xfrm>
            <a:off x="611560" y="3861048"/>
            <a:ext cx="3783405" cy="2674611"/>
          </a:xfrm>
          <a:prstGeom prst="rect">
            <a:avLst/>
          </a:prstGeom>
          <a:noFill/>
          <a:ln w="9525">
            <a:solidFill>
              <a:srgbClr val="800000"/>
            </a:solidFill>
            <a:prstDash val="sysDot"/>
            <a:miter lim="800000"/>
            <a:headEnd/>
            <a:tailEnd/>
          </a:ln>
        </p:spPr>
      </p:pic>
      <p:grpSp>
        <p:nvGrpSpPr>
          <p:cNvPr id="7" name="Grouper 10">
            <a:extLst>
              <a:ext uri="{FF2B5EF4-FFF2-40B4-BE49-F238E27FC236}">
                <a16:creationId xmlns:a16="http://schemas.microsoft.com/office/drawing/2014/main" xmlns="" id="{96C50ADB-A4B9-9942-B7F7-2C0C022DE1AF}"/>
              </a:ext>
            </a:extLst>
          </p:cNvPr>
          <p:cNvGrpSpPr>
            <a:grpSpLocks/>
          </p:cNvGrpSpPr>
          <p:nvPr/>
        </p:nvGrpSpPr>
        <p:grpSpPr bwMode="auto">
          <a:xfrm rot="-884367">
            <a:off x="7477602" y="3031876"/>
            <a:ext cx="1605619" cy="1538506"/>
            <a:chOff x="5257800" y="2209800"/>
            <a:chExt cx="2743200" cy="2438400"/>
          </a:xfrm>
        </p:grpSpPr>
        <p:sp>
          <p:nvSpPr>
            <p:cNvPr id="8" name="Rectangle 4">
              <a:extLst>
                <a:ext uri="{FF2B5EF4-FFF2-40B4-BE49-F238E27FC236}">
                  <a16:creationId xmlns:a16="http://schemas.microsoft.com/office/drawing/2014/main" xmlns="" id="{F81E893C-53E6-6346-84A6-F3FF61308C70}"/>
                </a:ext>
              </a:extLst>
            </p:cNvPr>
            <p:cNvSpPr>
              <a:spLocks noChangeArrowheads="1"/>
            </p:cNvSpPr>
            <p:nvPr/>
          </p:nvSpPr>
          <p:spPr bwMode="auto">
            <a:xfrm>
              <a:off x="5257800" y="3200400"/>
              <a:ext cx="2133600" cy="83820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9" name="Rectangle 5">
              <a:extLst>
                <a:ext uri="{FF2B5EF4-FFF2-40B4-BE49-F238E27FC236}">
                  <a16:creationId xmlns:a16="http://schemas.microsoft.com/office/drawing/2014/main" xmlns="" id="{155DA72F-4971-BC4D-B57D-9B513AC2CACF}"/>
                </a:ext>
              </a:extLst>
            </p:cNvPr>
            <p:cNvSpPr>
              <a:spLocks noChangeArrowheads="1"/>
            </p:cNvSpPr>
            <p:nvPr/>
          </p:nvSpPr>
          <p:spPr bwMode="auto">
            <a:xfrm>
              <a:off x="5410200" y="3352800"/>
              <a:ext cx="2133600" cy="838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0" name="Rectangle 6">
              <a:extLst>
                <a:ext uri="{FF2B5EF4-FFF2-40B4-BE49-F238E27FC236}">
                  <a16:creationId xmlns:a16="http://schemas.microsoft.com/office/drawing/2014/main" xmlns="" id="{29CBAD00-6851-D943-9CE7-F2612B8BCD85}"/>
                </a:ext>
              </a:extLst>
            </p:cNvPr>
            <p:cNvSpPr>
              <a:spLocks noChangeArrowheads="1"/>
            </p:cNvSpPr>
            <p:nvPr/>
          </p:nvSpPr>
          <p:spPr bwMode="auto">
            <a:xfrm>
              <a:off x="5562600" y="3505200"/>
              <a:ext cx="2133600" cy="838200"/>
            </a:xfrm>
            <a:prstGeom prst="rect">
              <a:avLst/>
            </a:prstGeom>
            <a:solidFill>
              <a:srgbClr val="BDD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1" name="Rectangle 7">
              <a:extLst>
                <a:ext uri="{FF2B5EF4-FFF2-40B4-BE49-F238E27FC236}">
                  <a16:creationId xmlns:a16="http://schemas.microsoft.com/office/drawing/2014/main" xmlns="" id="{4A81A197-58B5-B641-90DE-9790F7E675A7}"/>
                </a:ext>
              </a:extLst>
            </p:cNvPr>
            <p:cNvSpPr>
              <a:spLocks noChangeArrowheads="1"/>
            </p:cNvSpPr>
            <p:nvPr/>
          </p:nvSpPr>
          <p:spPr bwMode="auto">
            <a:xfrm>
              <a:off x="5715000" y="3657600"/>
              <a:ext cx="2133600" cy="838200"/>
            </a:xfrm>
            <a:prstGeom prst="rect">
              <a:avLst/>
            </a:prstGeom>
            <a:solidFill>
              <a:srgbClr val="FFD624"/>
            </a:solidFill>
            <a:ln w="9525">
              <a:solidFill>
                <a:srgbClr val="FFD624"/>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2" name="Rectangle 8">
              <a:extLst>
                <a:ext uri="{FF2B5EF4-FFF2-40B4-BE49-F238E27FC236}">
                  <a16:creationId xmlns:a16="http://schemas.microsoft.com/office/drawing/2014/main" xmlns="" id="{CAAFEDB7-A45C-7947-B644-CB97F5ED5AB6}"/>
                </a:ext>
              </a:extLst>
            </p:cNvPr>
            <p:cNvSpPr>
              <a:spLocks noChangeArrowheads="1"/>
            </p:cNvSpPr>
            <p:nvPr/>
          </p:nvSpPr>
          <p:spPr bwMode="auto">
            <a:xfrm>
              <a:off x="5867400" y="3810000"/>
              <a:ext cx="2133600" cy="838200"/>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pic>
          <p:nvPicPr>
            <p:cNvPr id="13" name="Image 9">
              <a:extLst>
                <a:ext uri="{FF2B5EF4-FFF2-40B4-BE49-F238E27FC236}">
                  <a16:creationId xmlns:a16="http://schemas.microsoft.com/office/drawing/2014/main" xmlns="" id="{8E09FB5E-7573-7C4E-A2F6-5E7E4EA077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Espace réservé du numéro de diapositive 7"/>
          <p:cNvSpPr>
            <a:spLocks noGrp="1"/>
          </p:cNvSpPr>
          <p:nvPr>
            <p:ph type="sldNum" sz="quarter" idx="12"/>
          </p:nvPr>
        </p:nvSpPr>
        <p:spPr>
          <a:noFill/>
        </p:spPr>
        <p:txBody>
          <a:bodyPr/>
          <a:lstStyle/>
          <a:p>
            <a:fld id="{104DB7CF-6191-164A-9D79-1CC6D54E7DAB}" type="slidenum">
              <a:rPr lang="en-GB" smtClean="0">
                <a:latin typeface="Arial" charset="0"/>
                <a:ea typeface="MS PGothic" charset="0"/>
                <a:cs typeface="MS PGothic" charset="0"/>
              </a:rPr>
              <a:pPr/>
              <a:t>16</a:t>
            </a:fld>
            <a:endParaRPr lang="en-GB" dirty="0">
              <a:latin typeface="Arial" charset="0"/>
              <a:ea typeface="MS PGothic" charset="0"/>
              <a:cs typeface="MS PGothic" charset="0"/>
            </a:endParaRPr>
          </a:p>
        </p:txBody>
      </p:sp>
      <p:sp>
        <p:nvSpPr>
          <p:cNvPr id="11" name="Title 1"/>
          <p:cNvSpPr>
            <a:spLocks noGrp="1"/>
          </p:cNvSpPr>
          <p:nvPr>
            <p:ph type="title"/>
          </p:nvPr>
        </p:nvSpPr>
        <p:spPr>
          <a:xfrm>
            <a:off x="457200" y="1317015"/>
            <a:ext cx="8229600" cy="447675"/>
          </a:xfrm>
        </p:spPr>
        <p:txBody>
          <a:bodyPr/>
          <a:lstStyle/>
          <a:p>
            <a:pPr algn="ctr"/>
            <a:r>
              <a:rPr lang="en-GB" sz="2400" dirty="0">
                <a:solidFill>
                  <a:srgbClr val="800000"/>
                </a:solidFill>
                <a:latin typeface="Calibri" charset="0"/>
                <a:ea typeface="Calibri" charset="0"/>
                <a:cs typeface="Calibri" charset="0"/>
              </a:rPr>
              <a:t>Risks of Dialogue Failure</a:t>
            </a:r>
          </a:p>
        </p:txBody>
      </p:sp>
      <p:graphicFrame>
        <p:nvGraphicFramePr>
          <p:cNvPr id="2" name="Table 1"/>
          <p:cNvGraphicFramePr>
            <a:graphicFrameLocks noGrp="1"/>
          </p:cNvGraphicFramePr>
          <p:nvPr>
            <p:extLst>
              <p:ext uri="{D42A27DB-BD31-4B8C-83A1-F6EECF244321}">
                <p14:modId xmlns:p14="http://schemas.microsoft.com/office/powerpoint/2010/main" val="1285590799"/>
              </p:ext>
            </p:extLst>
          </p:nvPr>
        </p:nvGraphicFramePr>
        <p:xfrm>
          <a:off x="611560" y="1916833"/>
          <a:ext cx="8136903" cy="4667704"/>
        </p:xfrm>
        <a:graphic>
          <a:graphicData uri="http://schemas.openxmlformats.org/drawingml/2006/table">
            <a:tbl>
              <a:tblPr firstRow="1" bandRow="1">
                <a:tableStyleId>{21E4AEA4-8DFA-4A89-87EB-49C32662AFE0}</a:tableStyleId>
              </a:tblPr>
              <a:tblGrid>
                <a:gridCol w="2712301">
                  <a:extLst>
                    <a:ext uri="{9D8B030D-6E8A-4147-A177-3AD203B41FA5}">
                      <a16:colId xmlns:a16="http://schemas.microsoft.com/office/drawing/2014/main" xmlns="" val="20000"/>
                    </a:ext>
                  </a:extLst>
                </a:gridCol>
                <a:gridCol w="2712301">
                  <a:extLst>
                    <a:ext uri="{9D8B030D-6E8A-4147-A177-3AD203B41FA5}">
                      <a16:colId xmlns:a16="http://schemas.microsoft.com/office/drawing/2014/main" xmlns="" val="20001"/>
                    </a:ext>
                  </a:extLst>
                </a:gridCol>
                <a:gridCol w="2712301">
                  <a:extLst>
                    <a:ext uri="{9D8B030D-6E8A-4147-A177-3AD203B41FA5}">
                      <a16:colId xmlns:a16="http://schemas.microsoft.com/office/drawing/2014/main" xmlns="" val="20002"/>
                    </a:ext>
                  </a:extLst>
                </a:gridCol>
              </a:tblGrid>
              <a:tr h="537664">
                <a:tc>
                  <a:txBody>
                    <a:bodyPr/>
                    <a:lstStyle/>
                    <a:p>
                      <a:pPr algn="ctr"/>
                      <a:r>
                        <a:rPr lang="en-GB" sz="2000" dirty="0"/>
                        <a:t>PEOPLE</a:t>
                      </a:r>
                    </a:p>
                  </a:txBody>
                  <a:tcPr anchor="ctr">
                    <a:solidFill>
                      <a:schemeClr val="accent1">
                        <a:lumMod val="50000"/>
                      </a:schemeClr>
                    </a:solidFill>
                  </a:tcPr>
                </a:tc>
                <a:tc>
                  <a:txBody>
                    <a:bodyPr/>
                    <a:lstStyle/>
                    <a:p>
                      <a:pPr algn="ctr"/>
                      <a:r>
                        <a:rPr lang="en-GB" sz="2000" dirty="0"/>
                        <a:t>PROBLEM</a:t>
                      </a:r>
                    </a:p>
                  </a:txBody>
                  <a:tcPr anchor="ctr">
                    <a:solidFill>
                      <a:srgbClr val="FFC612"/>
                    </a:solidFill>
                  </a:tcPr>
                </a:tc>
                <a:tc>
                  <a:txBody>
                    <a:bodyPr/>
                    <a:lstStyle/>
                    <a:p>
                      <a:pPr algn="ctr"/>
                      <a:r>
                        <a:rPr lang="en-GB" sz="2000" dirty="0"/>
                        <a:t>PROCESS</a:t>
                      </a:r>
                    </a:p>
                  </a:txBody>
                  <a:tcPr anchor="ctr">
                    <a:solidFill>
                      <a:schemeClr val="accent2"/>
                    </a:solidFill>
                  </a:tcPr>
                </a:tc>
                <a:extLst>
                  <a:ext uri="{0D108BD9-81ED-4DB2-BD59-A6C34878D82A}">
                    <a16:rowId xmlns:a16="http://schemas.microsoft.com/office/drawing/2014/main" xmlns="" val="10000"/>
                  </a:ext>
                </a:extLst>
              </a:tr>
              <a:tr h="3998840">
                <a:tc>
                  <a:txBody>
                    <a:bodyPr/>
                    <a:lstStyle/>
                    <a:p>
                      <a:pPr marL="342900" indent="-342900">
                        <a:spcAft>
                          <a:spcPts val="600"/>
                        </a:spcAft>
                        <a:buFont typeface="Arial"/>
                        <a:buChar char="•"/>
                      </a:pPr>
                      <a:r>
                        <a:rPr lang="en-GB" sz="1600" dirty="0">
                          <a:solidFill>
                            <a:schemeClr val="tx1"/>
                          </a:solidFill>
                          <a:latin typeface="+mn-lt"/>
                          <a:cs typeface="Calibri"/>
                        </a:rPr>
                        <a:t>No leadership</a:t>
                      </a:r>
                    </a:p>
                    <a:p>
                      <a:pPr marL="342900" indent="-342900">
                        <a:spcAft>
                          <a:spcPts val="600"/>
                        </a:spcAft>
                        <a:buFont typeface="Arial"/>
                        <a:buChar char="•"/>
                      </a:pPr>
                      <a:r>
                        <a:rPr lang="en-GB" sz="1600" dirty="0">
                          <a:solidFill>
                            <a:schemeClr val="tx1"/>
                          </a:solidFill>
                          <a:latin typeface="+mn-lt"/>
                          <a:cs typeface="Calibri"/>
                        </a:rPr>
                        <a:t>Conducted with the “wrong”  actors</a:t>
                      </a:r>
                    </a:p>
                    <a:p>
                      <a:pPr marL="342900" indent="-342900">
                        <a:spcAft>
                          <a:spcPts val="600"/>
                        </a:spcAft>
                        <a:buFont typeface="Arial"/>
                        <a:buChar char="•"/>
                      </a:pPr>
                      <a:r>
                        <a:rPr lang="en-GB" sz="1600" dirty="0">
                          <a:solidFill>
                            <a:schemeClr val="tx1"/>
                          </a:solidFill>
                          <a:latin typeface="+mn-lt"/>
                          <a:cs typeface="Calibri"/>
                        </a:rPr>
                        <a:t>Flickering representation: stakeholders scope and mandate</a:t>
                      </a:r>
                    </a:p>
                    <a:p>
                      <a:pPr marL="342900" indent="-342900">
                        <a:spcAft>
                          <a:spcPts val="600"/>
                        </a:spcAft>
                        <a:buFont typeface="Arial"/>
                        <a:buChar char="•"/>
                      </a:pPr>
                      <a:r>
                        <a:rPr lang="en-GB" sz="1600" dirty="0" err="1">
                          <a:solidFill>
                            <a:schemeClr val="tx1"/>
                          </a:solidFill>
                          <a:latin typeface="+mn-lt"/>
                          <a:cs typeface="Calibri"/>
                        </a:rPr>
                        <a:t>Mindsets</a:t>
                      </a:r>
                      <a:r>
                        <a:rPr lang="en-GB" sz="1600" dirty="0">
                          <a:solidFill>
                            <a:schemeClr val="tx1"/>
                          </a:solidFill>
                          <a:latin typeface="+mn-lt"/>
                          <a:cs typeface="Calibri"/>
                        </a:rPr>
                        <a:t>, Stereotypes, lack of trust</a:t>
                      </a:r>
                    </a:p>
                    <a:p>
                      <a:pPr marL="342900" indent="-342900">
                        <a:spcAft>
                          <a:spcPts val="600"/>
                        </a:spcAft>
                        <a:buFont typeface="Arial"/>
                        <a:buChar char="•"/>
                      </a:pPr>
                      <a:r>
                        <a:rPr lang="en-GB" sz="1600" dirty="0">
                          <a:solidFill>
                            <a:schemeClr val="tx1"/>
                          </a:solidFill>
                          <a:latin typeface="+mn-lt"/>
                          <a:cs typeface="Calibri"/>
                        </a:rPr>
                        <a:t>Lack of technical expertise</a:t>
                      </a:r>
                    </a:p>
                    <a:p>
                      <a:pPr marL="342900" indent="-342900">
                        <a:spcAft>
                          <a:spcPts val="600"/>
                        </a:spcAft>
                        <a:buFont typeface="Arial"/>
                        <a:buChar char="•"/>
                      </a:pPr>
                      <a:r>
                        <a:rPr lang="en-GB" sz="1600" dirty="0">
                          <a:solidFill>
                            <a:schemeClr val="tx1"/>
                          </a:solidFill>
                          <a:latin typeface="+mn-lt"/>
                          <a:cs typeface="Calibri"/>
                        </a:rPr>
                        <a:t>Interests and power (also on the EU/donor side)</a:t>
                      </a:r>
                    </a:p>
                  </a:txBody>
                  <a:tcPr>
                    <a:solidFill>
                      <a:schemeClr val="accent1"/>
                    </a:solidFill>
                  </a:tcPr>
                </a:tc>
                <a:tc>
                  <a:txBody>
                    <a:bodyPr/>
                    <a:lstStyle/>
                    <a:p>
                      <a:pPr marL="342900" indent="-342900">
                        <a:spcAft>
                          <a:spcPts val="600"/>
                        </a:spcAft>
                        <a:buFont typeface="Arial"/>
                        <a:buChar char="•"/>
                      </a:pPr>
                      <a:r>
                        <a:rPr lang="en-GB" sz="1600" dirty="0">
                          <a:solidFill>
                            <a:srgbClr val="000000"/>
                          </a:solidFill>
                          <a:latin typeface="+mn-lt"/>
                          <a:cs typeface="Calibri"/>
                        </a:rPr>
                        <a:t>Partial coverage/ empty dialogue</a:t>
                      </a:r>
                    </a:p>
                    <a:p>
                      <a:pPr marL="342900" indent="-342900">
                        <a:spcAft>
                          <a:spcPts val="600"/>
                        </a:spcAft>
                        <a:buFont typeface="Arial"/>
                        <a:buChar char="•"/>
                      </a:pPr>
                      <a:r>
                        <a:rPr lang="en-GB" sz="1600" dirty="0">
                          <a:solidFill>
                            <a:srgbClr val="000000"/>
                          </a:solidFill>
                          <a:latin typeface="+mn-lt"/>
                          <a:cs typeface="Calibri"/>
                        </a:rPr>
                        <a:t>Issues not treated</a:t>
                      </a:r>
                    </a:p>
                    <a:p>
                      <a:pPr marL="342900" indent="-342900">
                        <a:spcAft>
                          <a:spcPts val="600"/>
                        </a:spcAft>
                        <a:buFont typeface="Arial"/>
                        <a:buChar char="•"/>
                      </a:pPr>
                      <a:r>
                        <a:rPr lang="en-GB" sz="1600" dirty="0">
                          <a:solidFill>
                            <a:srgbClr val="000000"/>
                          </a:solidFill>
                          <a:latin typeface="+mn-lt"/>
                          <a:cs typeface="Calibri"/>
                        </a:rPr>
                        <a:t>Lack of solid content and result-oriented focus</a:t>
                      </a:r>
                    </a:p>
                    <a:p>
                      <a:pPr marL="342900" indent="-342900">
                        <a:spcAft>
                          <a:spcPts val="600"/>
                        </a:spcAft>
                        <a:buFont typeface="Arial"/>
                        <a:buChar char="•"/>
                      </a:pPr>
                      <a:r>
                        <a:rPr lang="en-GB" sz="1600" dirty="0">
                          <a:solidFill>
                            <a:srgbClr val="000000"/>
                          </a:solidFill>
                          <a:latin typeface="+mn-lt"/>
                          <a:cs typeface="Calibri"/>
                        </a:rPr>
                        <a:t>Agenda controlled by interest/political priorities (hidden agenda)</a:t>
                      </a:r>
                    </a:p>
                    <a:p>
                      <a:pPr marL="342900" indent="-342900">
                        <a:spcAft>
                          <a:spcPts val="600"/>
                        </a:spcAft>
                        <a:buFont typeface="Arial"/>
                        <a:buChar char="•"/>
                      </a:pPr>
                      <a:r>
                        <a:rPr lang="en-GB" sz="1600" dirty="0">
                          <a:solidFill>
                            <a:srgbClr val="000000"/>
                          </a:solidFill>
                          <a:latin typeface="+mn-lt"/>
                          <a:cs typeface="Calibri"/>
                        </a:rPr>
                        <a:t>« Empty » Forum</a:t>
                      </a:r>
                    </a:p>
                    <a:p>
                      <a:pPr marL="342900" indent="-342900">
                        <a:spcAft>
                          <a:spcPts val="600"/>
                        </a:spcAft>
                        <a:buFont typeface="Arial"/>
                        <a:buChar char="•"/>
                      </a:pPr>
                      <a:r>
                        <a:rPr lang="en-GB" sz="1600" dirty="0">
                          <a:solidFill>
                            <a:srgbClr val="000000"/>
                          </a:solidFill>
                          <a:latin typeface="+mn-lt"/>
                          <a:cs typeface="Calibri"/>
                        </a:rPr>
                        <a:t>Venues non conducive: trust</a:t>
                      </a:r>
                    </a:p>
                    <a:p>
                      <a:endParaRPr lang="en-GB" sz="1600" dirty="0">
                        <a:latin typeface="+mn-lt"/>
                      </a:endParaRPr>
                    </a:p>
                  </a:txBody>
                  <a:tcPr>
                    <a:solidFill>
                      <a:srgbClr val="F2DEB9"/>
                    </a:solidFill>
                  </a:tcPr>
                </a:tc>
                <a:tc>
                  <a:txBody>
                    <a:bodyPr/>
                    <a:lstStyle/>
                    <a:p>
                      <a:pPr marL="342900" indent="-342900">
                        <a:spcAft>
                          <a:spcPts val="600"/>
                        </a:spcAft>
                        <a:buFont typeface="Arial"/>
                        <a:buChar char="•"/>
                      </a:pPr>
                      <a:r>
                        <a:rPr lang="en-GB" sz="1600" dirty="0">
                          <a:solidFill>
                            <a:srgbClr val="000000"/>
                          </a:solidFill>
                          <a:latin typeface="+mn-lt"/>
                          <a:cs typeface="Calibri"/>
                        </a:rPr>
                        <a:t>Unclear/purposeless process</a:t>
                      </a:r>
                    </a:p>
                    <a:p>
                      <a:pPr marL="342900" indent="-342900">
                        <a:spcAft>
                          <a:spcPts val="600"/>
                        </a:spcAft>
                        <a:buFont typeface="Arial"/>
                        <a:buChar char="•"/>
                      </a:pPr>
                      <a:r>
                        <a:rPr lang="en-GB" sz="1600" dirty="0">
                          <a:solidFill>
                            <a:srgbClr val="000000"/>
                          </a:solidFill>
                          <a:latin typeface="+mn-lt"/>
                          <a:cs typeface="Calibri"/>
                        </a:rPr>
                        <a:t>Overall environment in partner countries</a:t>
                      </a:r>
                    </a:p>
                    <a:p>
                      <a:pPr marL="342900" indent="-342900">
                        <a:spcAft>
                          <a:spcPts val="600"/>
                        </a:spcAft>
                        <a:buFont typeface="Arial"/>
                        <a:buChar char="•"/>
                      </a:pPr>
                      <a:r>
                        <a:rPr lang="en-GB" sz="1600" dirty="0">
                          <a:solidFill>
                            <a:srgbClr val="000000"/>
                          </a:solidFill>
                          <a:latin typeface="+mn-lt"/>
                          <a:cs typeface="Calibri"/>
                        </a:rPr>
                        <a:t>Ad hoc organisation of PDs</a:t>
                      </a:r>
                    </a:p>
                    <a:p>
                      <a:pPr marL="342900" indent="-342900">
                        <a:spcAft>
                          <a:spcPts val="600"/>
                        </a:spcAft>
                        <a:buFont typeface="Arial"/>
                        <a:buChar char="•"/>
                      </a:pPr>
                      <a:r>
                        <a:rPr lang="en-GB" sz="1600" dirty="0">
                          <a:solidFill>
                            <a:srgbClr val="000000"/>
                          </a:solidFill>
                          <a:latin typeface="+mn-lt"/>
                          <a:cs typeface="Calibri"/>
                        </a:rPr>
                        <a:t>Trapped in over-formalised settings</a:t>
                      </a:r>
                    </a:p>
                    <a:p>
                      <a:pPr marL="342900" indent="-342900">
                        <a:spcAft>
                          <a:spcPts val="600"/>
                        </a:spcAft>
                        <a:buFont typeface="Arial"/>
                        <a:buChar char="•"/>
                      </a:pPr>
                      <a:r>
                        <a:rPr lang="en-GB" sz="1600" dirty="0">
                          <a:solidFill>
                            <a:srgbClr val="000000"/>
                          </a:solidFill>
                          <a:latin typeface="+mn-lt"/>
                          <a:cs typeface="Calibri"/>
                        </a:rPr>
                        <a:t>“Little leverage” -&gt; little interest</a:t>
                      </a:r>
                    </a:p>
                    <a:p>
                      <a:endParaRPr lang="en-GB" sz="1600" dirty="0">
                        <a:latin typeface="+mn-lt"/>
                      </a:endParaRPr>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824CABCC-84CA-E94D-B7F0-21E1AA51D087}"/>
              </a:ext>
            </a:extLst>
          </p:cNvPr>
          <p:cNvSpPr txBox="1"/>
          <p:nvPr/>
        </p:nvSpPr>
        <p:spPr>
          <a:xfrm>
            <a:off x="6444208" y="5858688"/>
            <a:ext cx="2736304" cy="738664"/>
          </a:xfrm>
          <a:prstGeom prst="rect">
            <a:avLst/>
          </a:prstGeom>
          <a:solidFill>
            <a:srgbClr val="92D050"/>
          </a:solidFill>
          <a:ln>
            <a:noFill/>
          </a:ln>
        </p:spPr>
        <p:txBody>
          <a:bodyPr wrap="square" rtlCol="0">
            <a:spAutoFit/>
          </a:bodyPr>
          <a:lstStyle/>
          <a:p>
            <a:r>
              <a:rPr lang="fr-FR" sz="1400" b="1">
                <a:solidFill>
                  <a:srgbClr val="C00000"/>
                </a:solidFill>
              </a:rPr>
              <a:t>The environment and climate change nexus adds complexity!</a:t>
            </a:r>
            <a:endParaRPr lang="fr-FR" sz="1400">
              <a:solidFill>
                <a:srgbClr val="C00000"/>
              </a:solidFill>
            </a:endParaRPr>
          </a:p>
        </p:txBody>
      </p:sp>
    </p:spTree>
    <p:extLst>
      <p:ext uri="{BB962C8B-B14F-4D97-AF65-F5344CB8AC3E}">
        <p14:creationId xmlns:p14="http://schemas.microsoft.com/office/powerpoint/2010/main" val="99732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3059822" y="2017314"/>
            <a:ext cx="1656194" cy="2163125"/>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2684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1</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17</a:t>
            </a:fld>
            <a:endParaRPr lang="en-GB"/>
          </a:p>
        </p:txBody>
      </p:sp>
      <p:grpSp>
        <p:nvGrpSpPr>
          <p:cNvPr id="2" name="Group 1"/>
          <p:cNvGrpSpPr/>
          <p:nvPr/>
        </p:nvGrpSpPr>
        <p:grpSpPr>
          <a:xfrm>
            <a:off x="534516" y="2133437"/>
            <a:ext cx="8141940" cy="3157319"/>
            <a:chOff x="539552" y="3159552"/>
            <a:chExt cx="8141940" cy="3157319"/>
          </a:xfrm>
        </p:grpSpPr>
        <p:cxnSp>
          <p:nvCxnSpPr>
            <p:cNvPr id="18" name="53 Conector recto"/>
            <p:cNvCxnSpPr>
              <a:cxnSpLocks/>
              <a:stCxn id="22" idx="0"/>
              <a:endCxn id="12" idx="2"/>
            </p:cNvCxnSpPr>
            <p:nvPr/>
          </p:nvCxnSpPr>
          <p:spPr bwMode="auto">
            <a:xfrm flipH="1" flipV="1">
              <a:off x="3863246" y="4175215"/>
              <a:ext cx="24683"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cxnSpLocks/>
              <a:stCxn id="24" idx="0"/>
              <a:endCxn id="16" idx="2"/>
            </p:cNvCxnSpPr>
            <p:nvPr/>
          </p:nvCxnSpPr>
          <p:spPr bwMode="auto">
            <a:xfrm flipH="1" flipV="1">
              <a:off x="6518735" y="4175215"/>
              <a:ext cx="33490"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3591019"/>
              <a:ext cx="2453" cy="88255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cxnSpLocks/>
              <a:stCxn id="9" idx="0"/>
              <a:endCxn id="23" idx="4"/>
            </p:cNvCxnSpPr>
            <p:nvPr/>
          </p:nvCxnSpPr>
          <p:spPr bwMode="auto">
            <a:xfrm flipH="1" flipV="1">
              <a:off x="5189099" y="4976813"/>
              <a:ext cx="2845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cxnSpLocks/>
              <a:stCxn id="8" idx="0"/>
              <a:endCxn id="21" idx="4"/>
            </p:cNvCxnSpPr>
            <p:nvPr/>
          </p:nvCxnSpPr>
          <p:spPr bwMode="auto">
            <a:xfrm flipH="1" flipV="1">
              <a:off x="2519777" y="4976813"/>
              <a:ext cx="20508" cy="27097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7992385" y="4976813"/>
              <a:ext cx="2513" cy="33310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7272738"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94193" y="5247784"/>
              <a:ext cx="1692183"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Why?</a:t>
              </a:r>
            </a:p>
            <a:p>
              <a:pPr algn="ctr">
                <a:spcAft>
                  <a:spcPts val="0"/>
                </a:spcAft>
              </a:pPr>
              <a:r>
                <a:rPr lang="en-GB" sz="1400" dirty="0">
                  <a:latin typeface="Calibri"/>
                  <a:cs typeface="Calibri"/>
                </a:rPr>
                <a:t>Rationale, instrument for change, …</a:t>
              </a:r>
            </a:p>
          </p:txBody>
        </p:sp>
        <p:sp>
          <p:nvSpPr>
            <p:cNvPr id="9" name="27 CuadroTexto"/>
            <p:cNvSpPr txBox="1"/>
            <p:nvPr/>
          </p:nvSpPr>
          <p:spPr>
            <a:xfrm>
              <a:off x="4350941" y="5301208"/>
              <a:ext cx="1733227"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What? </a:t>
              </a:r>
              <a:r>
                <a:rPr lang="en-GB" sz="1400" b="1" dirty="0">
                  <a:solidFill>
                    <a:srgbClr val="C00000"/>
                  </a:solidFill>
                  <a:latin typeface="Calibri"/>
                  <a:cs typeface="Calibri"/>
                </a:rPr>
                <a:t>- PROBLEM</a:t>
              </a:r>
            </a:p>
            <a:p>
              <a:pPr algn="ctr">
                <a:spcAft>
                  <a:spcPts val="0"/>
                </a:spcAft>
              </a:pPr>
              <a:r>
                <a:rPr lang="en-GB" sz="1400" dirty="0">
                  <a:latin typeface="Calibri"/>
                  <a:cs typeface="Calibri"/>
                </a:rPr>
                <a:t>Objectives, assumptions, problem solving, …</a:t>
              </a:r>
            </a:p>
          </p:txBody>
        </p:sp>
        <p:sp>
          <p:nvSpPr>
            <p:cNvPr id="12" name="28 CuadroTexto"/>
            <p:cNvSpPr txBox="1">
              <a:spLocks noChangeArrowheads="1"/>
            </p:cNvSpPr>
            <p:nvPr/>
          </p:nvSpPr>
          <p:spPr bwMode="auto">
            <a:xfrm>
              <a:off x="3064868" y="3159552"/>
              <a:ext cx="1596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spcAft>
                  <a:spcPts val="0"/>
                </a:spcAft>
              </a:pPr>
              <a:r>
                <a:rPr lang="en-GB" altLang="x-none" sz="1800" dirty="0">
                  <a:solidFill>
                    <a:srgbClr val="C00000"/>
                  </a:solidFill>
                  <a:latin typeface="Calibri" charset="0"/>
                </a:rPr>
                <a:t>Who?</a:t>
              </a:r>
              <a:r>
                <a:rPr lang="en-GB" altLang="x-none" dirty="0">
                  <a:solidFill>
                    <a:srgbClr val="C00000"/>
                  </a:solidFill>
                  <a:latin typeface="Calibri" charset="0"/>
                </a:rPr>
                <a:t> - PEOPLE</a:t>
              </a:r>
            </a:p>
            <a:p>
              <a:pPr>
                <a:spcAft>
                  <a:spcPts val="0"/>
                </a:spcAft>
              </a:pPr>
              <a:r>
                <a:rPr lang="en-GB" b="0" dirty="0"/>
                <a:t>Stakeholders, political economy, …</a:t>
              </a:r>
              <a:endParaRPr lang="en-GB" altLang="x-none" b="0" dirty="0">
                <a:latin typeface="Calibri" charset="0"/>
              </a:endParaRPr>
            </a:p>
          </p:txBody>
        </p:sp>
        <p:sp>
          <p:nvSpPr>
            <p:cNvPr id="13" name="29 CuadroTexto"/>
            <p:cNvSpPr txBox="1"/>
            <p:nvPr/>
          </p:nvSpPr>
          <p:spPr>
            <a:xfrm>
              <a:off x="7308304" y="5309919"/>
              <a:ext cx="1373188" cy="369332"/>
            </a:xfrm>
            <a:prstGeom prst="rect">
              <a:avLst/>
            </a:prstGeom>
            <a:noFill/>
          </p:spPr>
          <p:txBody>
            <a:bodyPr>
              <a:spAutoFit/>
            </a:bodyPr>
            <a:lstStyle/>
            <a:p>
              <a:pPr algn="ctr">
                <a:spcAft>
                  <a:spcPts val="1800"/>
                </a:spcAft>
              </a:pPr>
              <a:r>
                <a:rPr lang="en-GB" sz="1800" b="1" dirty="0">
                  <a:solidFill>
                    <a:srgbClr val="C00000"/>
                  </a:solidFill>
                  <a:latin typeface="Calibri"/>
                  <a:cs typeface="Calibri"/>
                </a:rPr>
                <a:t>Groupwork</a:t>
              </a:r>
            </a:p>
          </p:txBody>
        </p:sp>
        <p:sp>
          <p:nvSpPr>
            <p:cNvPr id="16" name="30 CuadroTexto"/>
            <p:cNvSpPr txBox="1"/>
            <p:nvPr/>
          </p:nvSpPr>
          <p:spPr>
            <a:xfrm>
              <a:off x="5729165" y="3159552"/>
              <a:ext cx="1579140"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How?</a:t>
              </a:r>
              <a:r>
                <a:rPr lang="en-GB" sz="1400" b="1" dirty="0">
                  <a:solidFill>
                    <a:srgbClr val="C00000"/>
                  </a:solidFill>
                  <a:latin typeface="Calibri"/>
                  <a:cs typeface="Calibri"/>
                </a:rPr>
                <a:t> - PROCESS</a:t>
              </a:r>
            </a:p>
            <a:p>
              <a:pPr algn="ctr">
                <a:spcAft>
                  <a:spcPts val="0"/>
                </a:spcAft>
              </a:pPr>
              <a:r>
                <a:rPr lang="en-GB" sz="1400" dirty="0">
                  <a:latin typeface="Calibri"/>
                  <a:cs typeface="Calibri"/>
                </a:rPr>
                <a:t>Entry points, time and space, quality of engagement</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267709"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635888"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93708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6300236"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774042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221687"/>
              <a:ext cx="137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800" dirty="0">
                  <a:solidFill>
                    <a:srgbClr val="C00000"/>
                  </a:solidFill>
                  <a:latin typeface="Calibri" charset="0"/>
                </a:rPr>
                <a:t>Overview</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50138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stretch>
            <a:fillRect/>
          </a:stretch>
        </p:blipFill>
        <p:spPr>
          <a:xfrm>
            <a:off x="1371600" y="1904999"/>
            <a:ext cx="4944462" cy="3479800"/>
          </a:xfrm>
          <a:prstGeom prst="rect">
            <a:avLst/>
          </a:prstGeom>
        </p:spPr>
      </p:pic>
      <p:sp>
        <p:nvSpPr>
          <p:cNvPr id="51204" name="Slide Number Placeholder 3"/>
          <p:cNvSpPr>
            <a:spLocks noGrp="1"/>
          </p:cNvSpPr>
          <p:nvPr>
            <p:ph type="sldNum" sz="quarter" idx="12"/>
          </p:nvPr>
        </p:nvSpPr>
        <p:spPr>
          <a:noFill/>
        </p:spPr>
        <p:txBody>
          <a:bodyPr/>
          <a:lstStyle/>
          <a:p>
            <a:fld id="{750165F2-6ABF-3B4B-8ACA-213AA111F886}" type="slidenum">
              <a:rPr lang="en-US"/>
              <a:pPr/>
              <a:t>18</a:t>
            </a:fld>
            <a:endParaRPr lang="en-US" dirty="0"/>
          </a:p>
        </p:txBody>
      </p:sp>
      <p:grpSp>
        <p:nvGrpSpPr>
          <p:cNvPr id="17" name="Grouper 16"/>
          <p:cNvGrpSpPr/>
          <p:nvPr/>
        </p:nvGrpSpPr>
        <p:grpSpPr>
          <a:xfrm>
            <a:off x="100012" y="1447800"/>
            <a:ext cx="814388" cy="3698876"/>
            <a:chOff x="-152400" y="1828801"/>
            <a:chExt cx="814388" cy="3698876"/>
          </a:xfrm>
        </p:grpSpPr>
        <p:sp>
          <p:nvSpPr>
            <p:cNvPr id="5" name="Line 20"/>
            <p:cNvSpPr>
              <a:spLocks noChangeShapeType="1"/>
            </p:cNvSpPr>
            <p:nvPr/>
          </p:nvSpPr>
          <p:spPr bwMode="auto">
            <a:xfrm flipV="1">
              <a:off x="514350" y="2836863"/>
              <a:ext cx="0" cy="2016125"/>
            </a:xfrm>
            <a:prstGeom prst="line">
              <a:avLst/>
            </a:prstGeom>
            <a:noFill/>
            <a:ln w="25400">
              <a:solidFill>
                <a:schemeClr val="tx1"/>
              </a:solidFill>
              <a:round/>
              <a:headEnd/>
              <a:tailEnd type="triangle" w="med" len="med"/>
            </a:ln>
            <a:effectLst>
              <a:outerShdw blurRad="63500" dist="20000" dir="5400000" rotWithShape="0">
                <a:srgbClr val="000000">
                  <a:alpha val="37999"/>
                </a:srgbClr>
              </a:outerShdw>
            </a:effectLst>
          </p:spPr>
          <p:txBody>
            <a:bodyPr>
              <a:prstTxWarp prst="textNoShape">
                <a:avLst/>
              </a:prstTxWarp>
            </a:bodyPr>
            <a:lstStyle/>
            <a:p>
              <a:pPr>
                <a:defRPr/>
              </a:pPr>
              <a:endParaRPr lang="en-GB"/>
            </a:p>
          </p:txBody>
        </p:sp>
        <p:sp>
          <p:nvSpPr>
            <p:cNvPr id="6" name="Text Box 21"/>
            <p:cNvSpPr txBox="1">
              <a:spLocks noChangeArrowheads="1"/>
            </p:cNvSpPr>
            <p:nvPr/>
          </p:nvSpPr>
          <p:spPr bwMode="auto">
            <a:xfrm rot="16200000">
              <a:off x="154782" y="5020470"/>
              <a:ext cx="647700" cy="366713"/>
            </a:xfrm>
            <a:prstGeom prst="rect">
              <a:avLst/>
            </a:prstGeom>
            <a:noFill/>
            <a:ln w="9525">
              <a:noFill/>
              <a:miter lim="800000"/>
              <a:headEnd/>
              <a:tailEnd/>
            </a:ln>
          </p:spPr>
          <p:txBody>
            <a:bodyPr>
              <a:prstTxWarp prst="textNoShape">
                <a:avLst/>
              </a:prstTxWarp>
              <a:spAutoFit/>
            </a:bodyPr>
            <a:lstStyle/>
            <a:p>
              <a:pPr>
                <a:spcBef>
                  <a:spcPct val="50000"/>
                </a:spcBef>
              </a:pPr>
              <a:r>
                <a:rPr lang="en-GB" sz="1800" dirty="0">
                  <a:solidFill>
                    <a:srgbClr val="28732F"/>
                  </a:solidFill>
                  <a:latin typeface="Calibri"/>
                  <a:cs typeface="Calibri"/>
                </a:rPr>
                <a:t>Low</a:t>
              </a:r>
            </a:p>
          </p:txBody>
        </p:sp>
        <p:sp>
          <p:nvSpPr>
            <p:cNvPr id="7" name="Text Box 22"/>
            <p:cNvSpPr txBox="1">
              <a:spLocks noChangeArrowheads="1"/>
            </p:cNvSpPr>
            <p:nvPr/>
          </p:nvSpPr>
          <p:spPr bwMode="auto">
            <a:xfrm rot="16200000">
              <a:off x="30957" y="2077244"/>
              <a:ext cx="863600" cy="366713"/>
            </a:xfrm>
            <a:prstGeom prst="rect">
              <a:avLst/>
            </a:prstGeom>
            <a:noFill/>
            <a:ln w="9525">
              <a:noFill/>
              <a:miter lim="800000"/>
              <a:headEnd/>
              <a:tailEnd/>
            </a:ln>
          </p:spPr>
          <p:txBody>
            <a:bodyPr>
              <a:prstTxWarp prst="textNoShape">
                <a:avLst/>
              </a:prstTxWarp>
              <a:spAutoFit/>
            </a:bodyPr>
            <a:lstStyle/>
            <a:p>
              <a:pPr>
                <a:spcBef>
                  <a:spcPct val="50000"/>
                </a:spcBef>
              </a:pPr>
              <a:r>
                <a:rPr lang="en-GB" sz="1800" dirty="0">
                  <a:solidFill>
                    <a:srgbClr val="28732F"/>
                  </a:solidFill>
                  <a:latin typeface="Calibri"/>
                  <a:cs typeface="Calibri"/>
                </a:rPr>
                <a:t>High</a:t>
              </a:r>
            </a:p>
          </p:txBody>
        </p:sp>
        <p:sp>
          <p:nvSpPr>
            <p:cNvPr id="8" name="Text Box 24"/>
            <p:cNvSpPr txBox="1">
              <a:spLocks noChangeArrowheads="1"/>
            </p:cNvSpPr>
            <p:nvPr/>
          </p:nvSpPr>
          <p:spPr bwMode="auto">
            <a:xfrm rot="16200000">
              <a:off x="-154781" y="2801144"/>
              <a:ext cx="369888" cy="365125"/>
            </a:xfrm>
            <a:prstGeom prst="rect">
              <a:avLst/>
            </a:prstGeom>
            <a:noFill/>
            <a:ln w="9525">
              <a:noFill/>
              <a:miter lim="800000"/>
              <a:headEnd/>
              <a:tailEnd/>
            </a:ln>
          </p:spPr>
          <p:txBody>
            <a:bodyPr vert="eaVert">
              <a:prstTxWarp prst="textNoShape">
                <a:avLst/>
              </a:prstTxWarp>
              <a:spAutoFit/>
            </a:bodyPr>
            <a:lstStyle/>
            <a:p>
              <a:pPr>
                <a:spcBef>
                  <a:spcPct val="50000"/>
                </a:spcBef>
              </a:pPr>
              <a:endParaRPr lang="en-US">
                <a:solidFill>
                  <a:srgbClr val="28732F"/>
                </a:solidFill>
              </a:endParaRPr>
            </a:p>
          </p:txBody>
        </p:sp>
        <p:sp>
          <p:nvSpPr>
            <p:cNvPr id="9" name="Text Box 25"/>
            <p:cNvSpPr txBox="1">
              <a:spLocks noChangeArrowheads="1"/>
            </p:cNvSpPr>
            <p:nvPr/>
          </p:nvSpPr>
          <p:spPr bwMode="auto">
            <a:xfrm rot="16200000">
              <a:off x="-431006" y="3494882"/>
              <a:ext cx="1254125" cy="369887"/>
            </a:xfrm>
            <a:prstGeom prst="rect">
              <a:avLst/>
            </a:prstGeom>
            <a:noFill/>
            <a:ln w="9525">
              <a:noFill/>
              <a:miter lim="800000"/>
              <a:headEnd/>
              <a:tailEnd/>
            </a:ln>
          </p:spPr>
          <p:txBody>
            <a:bodyPr>
              <a:prstTxWarp prst="textNoShape">
                <a:avLst/>
              </a:prstTxWarp>
              <a:spAutoFit/>
            </a:bodyPr>
            <a:lstStyle/>
            <a:p>
              <a:pPr>
                <a:spcBef>
                  <a:spcPct val="50000"/>
                </a:spcBef>
              </a:pPr>
              <a:r>
                <a:rPr lang="en-GB" sz="1800" b="1" dirty="0">
                  <a:solidFill>
                    <a:srgbClr val="28732F"/>
                  </a:solidFill>
                </a:rPr>
                <a:t>Interest</a:t>
              </a:r>
            </a:p>
          </p:txBody>
        </p:sp>
      </p:grpSp>
      <p:grpSp>
        <p:nvGrpSpPr>
          <p:cNvPr id="18" name="Grouper 17"/>
          <p:cNvGrpSpPr/>
          <p:nvPr/>
        </p:nvGrpSpPr>
        <p:grpSpPr>
          <a:xfrm>
            <a:off x="1371600" y="5419249"/>
            <a:ext cx="4870450" cy="524351"/>
            <a:chOff x="1870075" y="6107668"/>
            <a:chExt cx="4870450" cy="524351"/>
          </a:xfrm>
        </p:grpSpPr>
        <p:sp>
          <p:nvSpPr>
            <p:cNvPr id="10" name="Line 17"/>
            <p:cNvSpPr>
              <a:spLocks noChangeShapeType="1"/>
            </p:cNvSpPr>
            <p:nvPr/>
          </p:nvSpPr>
          <p:spPr bwMode="auto">
            <a:xfrm flipV="1">
              <a:off x="2514600" y="6300788"/>
              <a:ext cx="3429000" cy="23812"/>
            </a:xfrm>
            <a:prstGeom prst="line">
              <a:avLst/>
            </a:prstGeom>
            <a:noFill/>
            <a:ln w="25400">
              <a:solidFill>
                <a:schemeClr val="tx1"/>
              </a:solidFill>
              <a:round/>
              <a:headEnd/>
              <a:tailEnd type="triangle" w="med" len="med"/>
            </a:ln>
            <a:effectLst>
              <a:outerShdw blurRad="63500" dist="20000" dir="5400000" rotWithShape="0">
                <a:srgbClr val="000000">
                  <a:alpha val="37999"/>
                </a:srgbClr>
              </a:outerShdw>
            </a:effectLst>
          </p:spPr>
          <p:txBody>
            <a:bodyPr>
              <a:prstTxWarp prst="textNoShape">
                <a:avLst/>
              </a:prstTxWarp>
            </a:bodyPr>
            <a:lstStyle/>
            <a:p>
              <a:pPr>
                <a:defRPr/>
              </a:pPr>
              <a:endParaRPr lang="en-GB"/>
            </a:p>
          </p:txBody>
        </p:sp>
        <p:sp>
          <p:nvSpPr>
            <p:cNvPr id="11" name="Text Box 18"/>
            <p:cNvSpPr txBox="1">
              <a:spLocks noChangeArrowheads="1"/>
            </p:cNvSpPr>
            <p:nvPr/>
          </p:nvSpPr>
          <p:spPr bwMode="auto">
            <a:xfrm>
              <a:off x="6096000" y="6107668"/>
              <a:ext cx="644525"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800" dirty="0">
                  <a:solidFill>
                    <a:srgbClr val="800000"/>
                  </a:solidFill>
                  <a:latin typeface="Calibri"/>
                  <a:cs typeface="Calibri"/>
                </a:rPr>
                <a:t>High</a:t>
              </a:r>
            </a:p>
          </p:txBody>
        </p:sp>
        <p:sp>
          <p:nvSpPr>
            <p:cNvPr id="12" name="Text Box 19"/>
            <p:cNvSpPr txBox="1">
              <a:spLocks noChangeArrowheads="1"/>
            </p:cNvSpPr>
            <p:nvPr/>
          </p:nvSpPr>
          <p:spPr bwMode="auto">
            <a:xfrm>
              <a:off x="1870075" y="6119812"/>
              <a:ext cx="644525"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GB" sz="1800" dirty="0">
                  <a:solidFill>
                    <a:srgbClr val="800000"/>
                  </a:solidFill>
                  <a:latin typeface="Calibri"/>
                  <a:cs typeface="Calibri"/>
                </a:rPr>
                <a:t>Low</a:t>
              </a:r>
            </a:p>
          </p:txBody>
        </p:sp>
        <p:sp>
          <p:nvSpPr>
            <p:cNvPr id="13" name="Text Box 23"/>
            <p:cNvSpPr txBox="1">
              <a:spLocks noChangeArrowheads="1"/>
            </p:cNvSpPr>
            <p:nvPr/>
          </p:nvSpPr>
          <p:spPr bwMode="auto">
            <a:xfrm>
              <a:off x="3505200" y="6262687"/>
              <a:ext cx="1351515"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1800" b="1" dirty="0">
                  <a:solidFill>
                    <a:srgbClr val="800000"/>
                  </a:solidFill>
                </a:rPr>
                <a:t>Power</a:t>
              </a:r>
            </a:p>
          </p:txBody>
        </p:sp>
      </p:grpSp>
      <p:sp>
        <p:nvSpPr>
          <p:cNvPr id="15" name="Content Placeholder 2"/>
          <p:cNvSpPr txBox="1">
            <a:spLocks/>
          </p:cNvSpPr>
          <p:nvPr/>
        </p:nvSpPr>
        <p:spPr bwMode="auto">
          <a:xfrm>
            <a:off x="6477000" y="1676400"/>
            <a:ext cx="2667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buClr>
              <a:buSzTx/>
              <a:buFontTx/>
              <a:buChar char="•"/>
              <a:tabLst/>
              <a:defRPr/>
            </a:pPr>
            <a:r>
              <a:rPr kumimoji="0" lang="en-US" sz="1400" b="1" u="none" strike="noStrike" kern="0" cap="none" spc="0" normalizeH="0" baseline="0" noProof="0" dirty="0">
                <a:ln>
                  <a:noFill/>
                </a:ln>
                <a:solidFill>
                  <a:srgbClr val="005399"/>
                </a:solidFill>
                <a:effectLst/>
                <a:uLnTx/>
                <a:uFillTx/>
                <a:latin typeface="Calibri"/>
                <a:ea typeface="ＭＳ Ｐゴシック" charset="-128"/>
                <a:cs typeface="Calibri"/>
              </a:rPr>
              <a:t>“STAKEHOLDERS”</a:t>
            </a:r>
          </a:p>
          <a:p>
            <a:pPr marL="342900" marR="0" lvl="0" indent="-342900" algn="l" defTabSz="914400" rtl="0" eaLnBrk="0" fontAlgn="base" latinLnBrk="0" hangingPunct="0">
              <a:lnSpc>
                <a:spcPct val="100000"/>
              </a:lnSpc>
              <a:spcBef>
                <a:spcPct val="20000"/>
              </a:spcBef>
              <a:spcAft>
                <a:spcPts val="600"/>
              </a:spcAft>
              <a:buClr>
                <a:schemeClr val="bg1"/>
              </a:buClr>
              <a:buSzTx/>
              <a:buFontTx/>
              <a:buChar char="•"/>
              <a:tabLst/>
              <a:defRPr/>
            </a:pPr>
            <a:r>
              <a:rPr kumimoji="0" lang="en-US" sz="1400" b="0" i="1" u="none" strike="noStrike" kern="0" cap="none" spc="0" normalizeH="0" baseline="0" noProof="0" dirty="0">
                <a:ln>
                  <a:noFill/>
                </a:ln>
                <a:solidFill>
                  <a:srgbClr val="0F5494"/>
                </a:solidFill>
                <a:effectLst/>
                <a:uLnTx/>
                <a:uFillTx/>
                <a:latin typeface="Calibri"/>
                <a:ea typeface="ＭＳ Ｐゴシック" charset="-128"/>
                <a:cs typeface="Calibri"/>
              </a:rPr>
              <a:t>Political structures, government departments, </a:t>
            </a:r>
            <a:r>
              <a:rPr kumimoji="0" lang="en-US" sz="1400" b="0" i="1" u="none" strike="noStrike" kern="0" cap="none" spc="0" normalizeH="0" baseline="0" noProof="0" dirty="0" err="1">
                <a:ln>
                  <a:noFill/>
                </a:ln>
                <a:solidFill>
                  <a:srgbClr val="0F5494"/>
                </a:solidFill>
                <a:effectLst/>
                <a:uLnTx/>
                <a:uFillTx/>
                <a:latin typeface="Calibri"/>
                <a:ea typeface="ＭＳ Ｐゴシック" charset="-128"/>
                <a:cs typeface="Calibri"/>
              </a:rPr>
              <a:t>organisations</a:t>
            </a:r>
            <a:r>
              <a:rPr kumimoji="0" lang="en-US" sz="1400" b="0" i="1" u="none" strike="noStrike" kern="0" cap="none" spc="0" normalizeH="0" baseline="0" noProof="0" dirty="0">
                <a:ln>
                  <a:noFill/>
                </a:ln>
                <a:solidFill>
                  <a:srgbClr val="0F5494"/>
                </a:solidFill>
                <a:effectLst/>
                <a:uLnTx/>
                <a:uFillTx/>
                <a:latin typeface="Calibri"/>
                <a:ea typeface="ＭＳ Ｐゴシック" charset="-128"/>
                <a:cs typeface="Calibri"/>
              </a:rPr>
              <a:t>, groups, networks, coalitions, media and opinion leaders, individuals</a:t>
            </a:r>
          </a:p>
          <a:p>
            <a:pPr marL="342900" marR="0" lvl="0" indent="-342900" algn="l" defTabSz="914400" rtl="0" eaLnBrk="0" fontAlgn="base" latinLnBrk="0" hangingPunct="0">
              <a:lnSpc>
                <a:spcPct val="100000"/>
              </a:lnSpc>
              <a:spcBef>
                <a:spcPct val="20000"/>
              </a:spcBef>
              <a:spcAft>
                <a:spcPct val="0"/>
              </a:spcAft>
              <a:buClr>
                <a:schemeClr val="bg1"/>
              </a:buClr>
              <a:buSzTx/>
              <a:buFontTx/>
              <a:buChar char="•"/>
              <a:tabLst/>
              <a:defRPr/>
            </a:pPr>
            <a:r>
              <a:rPr kumimoji="0" lang="en-US" sz="1400" b="1" u="none" strike="noStrike" kern="0" cap="none" spc="0" normalizeH="0" baseline="0" noProof="0" dirty="0">
                <a:ln>
                  <a:noFill/>
                </a:ln>
                <a:solidFill>
                  <a:srgbClr val="008000"/>
                </a:solidFill>
                <a:effectLst/>
                <a:uLnTx/>
                <a:uFillTx/>
                <a:latin typeface="Calibri"/>
                <a:ea typeface="ＭＳ Ｐゴシック" charset="-128"/>
                <a:cs typeface="Calibri"/>
              </a:rPr>
              <a:t>“INTEREST”  </a:t>
            </a:r>
          </a:p>
          <a:p>
            <a:pPr marL="342900" marR="0" lvl="0" indent="-342900" algn="l" defTabSz="914400" rtl="0" eaLnBrk="0" fontAlgn="base" latinLnBrk="0" hangingPunct="0">
              <a:lnSpc>
                <a:spcPct val="100000"/>
              </a:lnSpc>
              <a:spcBef>
                <a:spcPct val="20000"/>
              </a:spcBef>
              <a:spcAft>
                <a:spcPts val="600"/>
              </a:spcAft>
              <a:buClr>
                <a:schemeClr val="bg1"/>
              </a:buClr>
              <a:buSzTx/>
              <a:buFontTx/>
              <a:buChar char="•"/>
              <a:tabLst/>
              <a:defRPr/>
            </a:pPr>
            <a:r>
              <a:rPr kumimoji="0" lang="en-US" sz="1400" b="0" i="1" u="none" strike="noStrike" kern="0" cap="none" spc="0" normalizeH="0" baseline="0" noProof="0" dirty="0">
                <a:ln>
                  <a:noFill/>
                </a:ln>
                <a:solidFill>
                  <a:srgbClr val="0F5494"/>
                </a:solidFill>
                <a:effectLst/>
                <a:uLnTx/>
                <a:uFillTx/>
                <a:latin typeface="Calibri"/>
                <a:ea typeface="ＭＳ Ｐゴシック" charset="-128"/>
                <a:cs typeface="Calibri"/>
              </a:rPr>
              <a:t>Measures the degree of importance attached to the issue by the various stakeholders and how they are likely to be affected by it</a:t>
            </a:r>
          </a:p>
          <a:p>
            <a:pPr marL="342900" marR="0" lvl="0" indent="-342900" algn="l" defTabSz="914400" rtl="0" eaLnBrk="0" fontAlgn="base" latinLnBrk="0" hangingPunct="0">
              <a:lnSpc>
                <a:spcPct val="100000"/>
              </a:lnSpc>
              <a:spcBef>
                <a:spcPct val="20000"/>
              </a:spcBef>
              <a:spcAft>
                <a:spcPct val="0"/>
              </a:spcAft>
              <a:buClr>
                <a:schemeClr val="bg1"/>
              </a:buClr>
              <a:buSzTx/>
              <a:buFontTx/>
              <a:buChar char="•"/>
              <a:tabLst/>
              <a:defRPr/>
            </a:pPr>
            <a:r>
              <a:rPr kumimoji="0" lang="en-US" sz="1400" b="1" u="none" strike="noStrike" kern="0" cap="none" spc="0" normalizeH="0" baseline="0" noProof="0" dirty="0">
                <a:ln>
                  <a:noFill/>
                </a:ln>
                <a:solidFill>
                  <a:srgbClr val="800000"/>
                </a:solidFill>
                <a:effectLst/>
                <a:uLnTx/>
                <a:uFillTx/>
                <a:latin typeface="Calibri"/>
                <a:ea typeface="ＭＳ Ｐゴシック" charset="-128"/>
                <a:cs typeface="Calibri"/>
              </a:rPr>
              <a:t>“POWER”</a:t>
            </a:r>
          </a:p>
          <a:p>
            <a:pPr marL="342900" marR="0" lvl="0" indent="-342900" algn="l" defTabSz="914400" rtl="0" eaLnBrk="0" fontAlgn="base" latinLnBrk="0" hangingPunct="0">
              <a:lnSpc>
                <a:spcPct val="100000"/>
              </a:lnSpc>
              <a:spcBef>
                <a:spcPct val="20000"/>
              </a:spcBef>
              <a:spcAft>
                <a:spcPct val="0"/>
              </a:spcAft>
              <a:buClr>
                <a:schemeClr val="bg1"/>
              </a:buClr>
              <a:buSzTx/>
              <a:buFontTx/>
              <a:buChar char="•"/>
              <a:tabLst/>
              <a:defRPr/>
            </a:pPr>
            <a:r>
              <a:rPr kumimoji="0" lang="en-US" sz="1400" b="0" i="1" u="none" strike="noStrike" kern="0" cap="none" spc="0" normalizeH="0" baseline="0" noProof="0" dirty="0">
                <a:ln>
                  <a:noFill/>
                </a:ln>
                <a:solidFill>
                  <a:srgbClr val="0F5494"/>
                </a:solidFill>
                <a:effectLst/>
                <a:uLnTx/>
                <a:uFillTx/>
                <a:latin typeface="Calibri"/>
                <a:ea typeface="ＭＳ Ｐゴシック" charset="-128"/>
                <a:cs typeface="Calibri"/>
              </a:rPr>
              <a:t>Measures the influence stakeholders have and the degree to which they may help achieve or block the reform</a:t>
            </a:r>
          </a:p>
          <a:p>
            <a:pPr marL="342900" marR="0" lvl="0" indent="-342900" algn="l" defTabSz="914400" rtl="0" eaLnBrk="0" fontAlgn="base" latinLnBrk="0" hangingPunct="0">
              <a:lnSpc>
                <a:spcPct val="100000"/>
              </a:lnSpc>
              <a:spcBef>
                <a:spcPct val="20000"/>
              </a:spcBef>
              <a:spcAft>
                <a:spcPct val="0"/>
              </a:spcAft>
              <a:buClr>
                <a:schemeClr val="bg1"/>
              </a:buClr>
              <a:buSzTx/>
              <a:buFontTx/>
              <a:buChar char="•"/>
              <a:tabLst/>
              <a:defRPr/>
            </a:pPr>
            <a:endParaRPr kumimoji="0" lang="en-US" sz="1400" b="0" i="1" u="none" strike="noStrike" kern="0" cap="none" spc="0" normalizeH="0" baseline="0" noProof="0" dirty="0">
              <a:ln>
                <a:noFill/>
              </a:ln>
              <a:solidFill>
                <a:srgbClr val="0F5494"/>
              </a:solidFill>
              <a:effectLst/>
              <a:uLnTx/>
              <a:uFillTx/>
              <a:latin typeface="Calibri"/>
              <a:ea typeface="ＭＳ Ｐゴシック" charset="-128"/>
              <a:cs typeface="Calibri"/>
            </a:endParaRPr>
          </a:p>
          <a:p>
            <a:pPr marL="342900" marR="0" lvl="0" indent="-342900" algn="l" defTabSz="914400" rtl="0" eaLnBrk="0" fontAlgn="base" latinLnBrk="0" hangingPunct="0">
              <a:lnSpc>
                <a:spcPct val="100000"/>
              </a:lnSpc>
              <a:spcBef>
                <a:spcPct val="20000"/>
              </a:spcBef>
              <a:spcAft>
                <a:spcPct val="0"/>
              </a:spcAft>
              <a:buClr>
                <a:schemeClr val="bg1"/>
              </a:buClr>
              <a:buSzTx/>
              <a:buFontTx/>
              <a:buChar char="•"/>
              <a:tabLst/>
              <a:defRPr/>
            </a:pPr>
            <a:endParaRPr kumimoji="0" lang="en-US" sz="1400" b="0" i="0" u="none" strike="noStrike" kern="0" cap="none" spc="0" normalizeH="0" baseline="0" noProof="0" dirty="0">
              <a:ln>
                <a:noFill/>
              </a:ln>
              <a:solidFill>
                <a:schemeClr val="tx1"/>
              </a:solidFill>
              <a:effectLst/>
              <a:uLnTx/>
              <a:uFillTx/>
              <a:latin typeface="Calibri"/>
              <a:ea typeface="ＭＳ Ｐゴシック" charset="-128"/>
              <a:cs typeface="Calibri"/>
            </a:endParaRPr>
          </a:p>
        </p:txBody>
      </p:sp>
      <p:pic>
        <p:nvPicPr>
          <p:cNvPr id="19" name="Picture 2" descr="C:\Users\Nayef\AppData\Local\Temp\ScreenClip.png"/>
          <p:cNvPicPr>
            <a:picLocks noChangeAspect="1" noChangeArrowheads="1"/>
          </p:cNvPicPr>
          <p:nvPr/>
        </p:nvPicPr>
        <p:blipFill>
          <a:blip r:embed="rId3"/>
          <a:srcRect/>
          <a:stretch>
            <a:fillRect/>
          </a:stretch>
        </p:blipFill>
        <p:spPr bwMode="auto">
          <a:xfrm>
            <a:off x="1216025" y="1792059"/>
            <a:ext cx="5425911" cy="3659187"/>
          </a:xfrm>
          <a:prstGeom prst="rect">
            <a:avLst/>
          </a:prstGeom>
          <a:noFill/>
          <a:ln w="9525">
            <a:noFill/>
            <a:miter lim="800000"/>
            <a:headEnd/>
            <a:tailEnd/>
          </a:ln>
        </p:spPr>
      </p:pic>
      <p:sp>
        <p:nvSpPr>
          <p:cNvPr id="21" name="Content Placeholder 2"/>
          <p:cNvSpPr>
            <a:spLocks noGrp="1"/>
          </p:cNvSpPr>
          <p:nvPr>
            <p:ph idx="1"/>
          </p:nvPr>
        </p:nvSpPr>
        <p:spPr>
          <a:xfrm>
            <a:off x="0" y="6248400"/>
            <a:ext cx="9144000" cy="574675"/>
          </a:xfrm>
        </p:spPr>
        <p:txBody>
          <a:bodyPr/>
          <a:lstStyle/>
          <a:p>
            <a:pPr marL="0" indent="0" algn="ctr">
              <a:lnSpc>
                <a:spcPct val="80000"/>
              </a:lnSpc>
              <a:buFontTx/>
              <a:buNone/>
            </a:pPr>
            <a:r>
              <a:rPr lang="en-US" b="1" dirty="0">
                <a:solidFill>
                  <a:srgbClr val="800000"/>
                </a:solidFill>
                <a:latin typeface="Calibri"/>
                <a:cs typeface="Calibri"/>
              </a:rPr>
              <a:t>Different PEOPLE may need to be handled differently </a:t>
            </a:r>
          </a:p>
        </p:txBody>
      </p:sp>
      <p:sp>
        <p:nvSpPr>
          <p:cNvPr id="22" name="Content Placeholder 2"/>
          <p:cNvSpPr txBox="1">
            <a:spLocks/>
          </p:cNvSpPr>
          <p:nvPr/>
        </p:nvSpPr>
        <p:spPr bwMode="auto">
          <a:xfrm>
            <a:off x="0" y="1295400"/>
            <a:ext cx="9144000" cy="57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
                <a:schemeClr val="bg1"/>
              </a:buClr>
              <a:buSzTx/>
              <a:buFontTx/>
              <a:buNone/>
              <a:tabLst/>
              <a:defRPr/>
            </a:pPr>
            <a:r>
              <a:rPr kumimoji="0" lang="en-US" sz="2400" b="1" u="none" strike="noStrike" kern="0" cap="none" spc="0" normalizeH="0" baseline="0" noProof="0" dirty="0">
                <a:ln>
                  <a:noFill/>
                </a:ln>
                <a:solidFill>
                  <a:srgbClr val="800000"/>
                </a:solidFill>
                <a:effectLst/>
                <a:uLnTx/>
                <a:uFillTx/>
                <a:latin typeface="Calibri"/>
                <a:ea typeface="ＭＳ Ｐゴシック" charset="-128"/>
                <a:cs typeface="Calibri"/>
              </a:rPr>
              <a:t>Policy Dialogue engages</a:t>
            </a:r>
            <a:r>
              <a:rPr kumimoji="0" lang="en-US" sz="2400" b="1" u="none" strike="noStrike" kern="0" cap="none" spc="0" normalizeH="0" noProof="0" dirty="0">
                <a:ln>
                  <a:noFill/>
                </a:ln>
                <a:solidFill>
                  <a:srgbClr val="800000"/>
                </a:solidFill>
                <a:effectLst/>
                <a:uLnTx/>
                <a:uFillTx/>
                <a:latin typeface="Calibri"/>
                <a:ea typeface="ＭＳ Ｐゴシック" charset="-128"/>
                <a:cs typeface="Calibri"/>
              </a:rPr>
              <a:t> diverse stakeholders</a:t>
            </a:r>
            <a:endParaRPr kumimoji="0" lang="en-US" sz="2400" b="1" u="none" strike="noStrike" kern="0" cap="none" spc="0" normalizeH="0" baseline="0" noProof="0" dirty="0">
              <a:ln>
                <a:noFill/>
              </a:ln>
              <a:solidFill>
                <a:srgbClr val="800000"/>
              </a:solidFill>
              <a:effectLst/>
              <a:uLnTx/>
              <a:uFillTx/>
              <a:latin typeface="Calibri"/>
              <a:ea typeface="ＭＳ Ｐゴシック" charset="-128"/>
              <a:cs typeface="Calibri"/>
            </a:endParaRPr>
          </a:p>
        </p:txBody>
      </p:sp>
      <p:sp>
        <p:nvSpPr>
          <p:cNvPr id="2" name="TextBox 1">
            <a:extLst>
              <a:ext uri="{FF2B5EF4-FFF2-40B4-BE49-F238E27FC236}">
                <a16:creationId xmlns:a16="http://schemas.microsoft.com/office/drawing/2014/main" xmlns="" id="{FC658A4A-1DEF-754E-9B8A-BEBC72558CD8}"/>
              </a:ext>
            </a:extLst>
          </p:cNvPr>
          <p:cNvSpPr txBox="1"/>
          <p:nvPr/>
        </p:nvSpPr>
        <p:spPr>
          <a:xfrm>
            <a:off x="4555064" y="4191471"/>
            <a:ext cx="1817136" cy="461665"/>
          </a:xfrm>
          <a:prstGeom prst="rect">
            <a:avLst/>
          </a:prstGeom>
          <a:noFill/>
        </p:spPr>
        <p:txBody>
          <a:bodyPr wrap="square" rtlCol="0">
            <a:spAutoFit/>
          </a:bodyPr>
          <a:lstStyle/>
          <a:p>
            <a:r>
              <a:rPr lang="fr-FR">
                <a:solidFill>
                  <a:srgbClr val="00B050"/>
                </a:solidFill>
              </a:rPr>
              <a:t>e.g. Hydro dams in protected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wipe(left)">
                                      <p:cBhvr>
                                        <p:cTn id="3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bwMode="auto">
          <a:xfrm>
            <a:off x="34197" y="1556792"/>
            <a:ext cx="8712968" cy="4680520"/>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2" name="Slide Number Placeholder 1"/>
          <p:cNvSpPr>
            <a:spLocks noGrp="1"/>
          </p:cNvSpPr>
          <p:nvPr>
            <p:ph type="sldNum" sz="quarter" idx="12"/>
          </p:nvPr>
        </p:nvSpPr>
        <p:spPr/>
        <p:txBody>
          <a:bodyPr/>
          <a:lstStyle/>
          <a:p>
            <a:fld id="{544BDA07-F21F-EB4F-BBE6-657082F7D93E}" type="slidenum">
              <a:rPr lang="en-GB" smtClean="0"/>
              <a:pPr/>
              <a:t>19</a:t>
            </a:fld>
            <a:endParaRPr lang="en-GB"/>
          </a:p>
        </p:txBody>
      </p:sp>
      <p:grpSp>
        <p:nvGrpSpPr>
          <p:cNvPr id="50" name="Group 49"/>
          <p:cNvGrpSpPr/>
          <p:nvPr/>
        </p:nvGrpSpPr>
        <p:grpSpPr>
          <a:xfrm>
            <a:off x="249160" y="1772816"/>
            <a:ext cx="8427296" cy="4536224"/>
            <a:chOff x="251521" y="1333799"/>
            <a:chExt cx="8712967" cy="4975241"/>
          </a:xfrm>
        </p:grpSpPr>
        <p:sp>
          <p:nvSpPr>
            <p:cNvPr id="44" name="Rounded Rectangle 43"/>
            <p:cNvSpPr/>
            <p:nvPr/>
          </p:nvSpPr>
          <p:spPr bwMode="auto">
            <a:xfrm>
              <a:off x="253961" y="1333799"/>
              <a:ext cx="5904656" cy="3096345"/>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9" charset="0"/>
              </a:endParaRPr>
            </a:p>
          </p:txBody>
        </p:sp>
        <p:sp>
          <p:nvSpPr>
            <p:cNvPr id="11" name="Ellipse 92"/>
            <p:cNvSpPr/>
            <p:nvPr/>
          </p:nvSpPr>
          <p:spPr>
            <a:xfrm>
              <a:off x="251521" y="1772816"/>
              <a:ext cx="2808312" cy="2808299"/>
            </a:xfrm>
            <a:prstGeom prst="ellipse">
              <a:avLst/>
            </a:prstGeom>
            <a:noFill/>
            <a:ln>
              <a:solidFill>
                <a:srgbClr val="005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dirty="0">
                <a:solidFill>
                  <a:srgbClr val="FFFFFF"/>
                </a:solidFill>
                <a:ea typeface="MS PGothic" charset="0"/>
                <a:cs typeface="MS PGothic" charset="0"/>
              </a:endParaRPr>
            </a:p>
          </p:txBody>
        </p:sp>
        <p:sp>
          <p:nvSpPr>
            <p:cNvPr id="41" name="ZoneTexte 90"/>
            <p:cNvSpPr txBox="1">
              <a:spLocks noChangeArrowheads="1"/>
            </p:cNvSpPr>
            <p:nvPr/>
          </p:nvSpPr>
          <p:spPr bwMode="auto">
            <a:xfrm>
              <a:off x="6588224" y="3645024"/>
              <a:ext cx="2376264" cy="1046446"/>
            </a:xfrm>
            <a:prstGeom prst="rect">
              <a:avLst/>
            </a:prstGeom>
            <a:solidFill>
              <a:srgbClr val="FFC612"/>
            </a:solidFill>
            <a:ln>
              <a:solidFill>
                <a:srgbClr val="FFC612"/>
              </a:solidFill>
              <a:headEnd/>
              <a:tailEnd/>
            </a:ln>
          </p:spPr>
          <p:style>
            <a:lnRef idx="2">
              <a:schemeClr val="accent6"/>
            </a:lnRef>
            <a:fillRef idx="1">
              <a:schemeClr val="lt1"/>
            </a:fillRef>
            <a:effectRef idx="0">
              <a:schemeClr val="accent6"/>
            </a:effectRef>
            <a:fontRef idx="minor">
              <a:schemeClr val="dk1"/>
            </a:fontRef>
          </p:style>
          <p:txBody>
            <a:bodyPr wrap="square">
              <a:prstTxWarp prst="textNoShape">
                <a:avLst/>
              </a:prstTxWarp>
              <a:spAutoFit/>
            </a:bodyPr>
            <a:lstStyle/>
            <a:p>
              <a:pPr algn="ctr" eaLnBrk="1" hangingPunct="1"/>
              <a:r>
                <a:rPr lang="fr-BE" sz="2800" b="1" dirty="0">
                  <a:ln w="1905"/>
                  <a:solidFill>
                    <a:schemeClr val="accent2"/>
                  </a:solidFill>
                  <a:effectLst>
                    <a:innerShdw blurRad="69850" dist="43180" dir="5400000">
                      <a:srgbClr val="000000">
                        <a:alpha val="65000"/>
                      </a:srgbClr>
                    </a:innerShdw>
                  </a:effectLst>
                </a:rPr>
                <a:t>PARTNER COUNTRY</a:t>
              </a:r>
            </a:p>
          </p:txBody>
        </p:sp>
        <p:grpSp>
          <p:nvGrpSpPr>
            <p:cNvPr id="43" name="Group 42"/>
            <p:cNvGrpSpPr/>
            <p:nvPr/>
          </p:nvGrpSpPr>
          <p:grpSpPr>
            <a:xfrm>
              <a:off x="700654" y="1700808"/>
              <a:ext cx="5023471" cy="4608232"/>
              <a:chOff x="557126" y="1196754"/>
              <a:chExt cx="5166999" cy="5112286"/>
            </a:xfrm>
          </p:grpSpPr>
          <p:grpSp>
            <p:nvGrpSpPr>
              <p:cNvPr id="8" name="Group 7"/>
              <p:cNvGrpSpPr/>
              <p:nvPr/>
            </p:nvGrpSpPr>
            <p:grpSpPr>
              <a:xfrm>
                <a:off x="557126" y="1840988"/>
                <a:ext cx="1728192" cy="2062500"/>
                <a:chOff x="557126" y="1768980"/>
                <a:chExt cx="1728192" cy="2062500"/>
              </a:xfrm>
              <a:solidFill>
                <a:srgbClr val="F2DE90"/>
              </a:solidFill>
            </p:grpSpPr>
            <p:sp>
              <p:nvSpPr>
                <p:cNvPr id="3" name="ZoneTexte 29"/>
                <p:cNvSpPr txBox="1"/>
                <p:nvPr/>
              </p:nvSpPr>
              <p:spPr>
                <a:xfrm>
                  <a:off x="557126" y="1768980"/>
                  <a:ext cx="1728192" cy="337038"/>
                </a:xfrm>
                <a:prstGeom prst="rect">
                  <a:avLst/>
                </a:prstGeom>
                <a:solidFill>
                  <a:srgbClr val="005399"/>
                </a:solidFill>
                <a:ln>
                  <a:solidFill>
                    <a:srgbClr val="005399"/>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fontAlgn="auto" hangingPunct="1">
                    <a:spcBef>
                      <a:spcPts val="0"/>
                    </a:spcBef>
                    <a:spcAft>
                      <a:spcPts val="0"/>
                    </a:spcAft>
                    <a:defRPr/>
                  </a:pPr>
                  <a:r>
                    <a:rPr lang="fr-BE" b="1" dirty="0">
                      <a:ln w="1905"/>
                      <a:solidFill>
                        <a:srgbClr val="FFFFFF"/>
                      </a:solidFill>
                      <a:effectLst>
                        <a:innerShdw blurRad="69850" dist="43180" dir="5400000">
                          <a:srgbClr val="000000">
                            <a:alpha val="65000"/>
                          </a:srgbClr>
                        </a:innerShdw>
                      </a:effectLst>
                    </a:rPr>
                    <a:t>DG DEVCO</a:t>
                  </a:r>
                </a:p>
              </p:txBody>
            </p:sp>
            <p:sp>
              <p:nvSpPr>
                <p:cNvPr id="4" name="ZoneTexte 30"/>
                <p:cNvSpPr txBox="1"/>
                <p:nvPr/>
              </p:nvSpPr>
              <p:spPr>
                <a:xfrm>
                  <a:off x="557126" y="2820366"/>
                  <a:ext cx="1728192" cy="1011114"/>
                </a:xfrm>
                <a:prstGeom prst="rect">
                  <a:avLst/>
                </a:prstGeom>
                <a:solidFill>
                  <a:srgbClr val="005399"/>
                </a:solidFill>
                <a:ln>
                  <a:solidFill>
                    <a:srgbClr val="005399"/>
                  </a:solidFill>
                </a:ln>
              </p:spPr>
              <p:style>
                <a:lnRef idx="2">
                  <a:schemeClr val="accent4"/>
                </a:lnRef>
                <a:fillRef idx="1">
                  <a:schemeClr val="lt1"/>
                </a:fillRef>
                <a:effectRef idx="0">
                  <a:schemeClr val="accent4"/>
                </a:effectRef>
                <a:fontRef idx="minor">
                  <a:schemeClr val="dk1"/>
                </a:fontRef>
              </p:style>
              <p:txBody>
                <a:bodyPr wrap="square">
                  <a:prstTxWarp prst="textNoShape">
                    <a:avLst/>
                  </a:prstTxWarp>
                  <a:spAutoFit/>
                </a:bodyPr>
                <a:lstStyle/>
                <a:p>
                  <a:pPr algn="ctr" eaLnBrk="1" hangingPunct="1"/>
                  <a:r>
                    <a:rPr lang="fr-BE" b="1" dirty="0">
                      <a:ln w="1905"/>
                      <a:solidFill>
                        <a:srgbClr val="FFFFFF"/>
                      </a:solidFill>
                      <a:effectLst>
                        <a:innerShdw blurRad="69850" dist="43180" dir="5400000">
                          <a:srgbClr val="000000">
                            <a:alpha val="65000"/>
                          </a:srgbClr>
                        </a:innerShdw>
                      </a:effectLst>
                    </a:rPr>
                    <a:t>Line DGs (DG TRADE, DG MARE, DG Env.,etc)</a:t>
                  </a:r>
                </a:p>
              </p:txBody>
            </p:sp>
            <p:sp>
              <p:nvSpPr>
                <p:cNvPr id="5" name="ZoneTexte 29"/>
                <p:cNvSpPr txBox="1"/>
                <p:nvPr/>
              </p:nvSpPr>
              <p:spPr>
                <a:xfrm>
                  <a:off x="557126" y="2294673"/>
                  <a:ext cx="1728192" cy="337038"/>
                </a:xfrm>
                <a:prstGeom prst="rect">
                  <a:avLst/>
                </a:prstGeom>
                <a:solidFill>
                  <a:srgbClr val="005399"/>
                </a:solidFill>
                <a:ln>
                  <a:solidFill>
                    <a:srgbClr val="005399"/>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fontAlgn="auto" hangingPunct="1">
                    <a:spcBef>
                      <a:spcPts val="0"/>
                    </a:spcBef>
                    <a:spcAft>
                      <a:spcPts val="0"/>
                    </a:spcAft>
                    <a:defRPr/>
                  </a:pPr>
                  <a:r>
                    <a:rPr lang="fr-BE" b="1" dirty="0">
                      <a:ln w="1905"/>
                      <a:solidFill>
                        <a:srgbClr val="FFFFFF"/>
                      </a:solidFill>
                      <a:effectLst>
                        <a:innerShdw blurRad="69850" dist="43180" dir="5400000">
                          <a:srgbClr val="000000">
                            <a:alpha val="65000"/>
                          </a:srgbClr>
                        </a:innerShdw>
                      </a:effectLst>
                    </a:rPr>
                    <a:t>DG NEAR</a:t>
                  </a:r>
                </a:p>
              </p:txBody>
            </p:sp>
          </p:grpSp>
          <p:sp>
            <p:nvSpPr>
              <p:cNvPr id="6" name="ZoneTexte 22"/>
              <p:cNvSpPr txBox="1">
                <a:spLocks noChangeArrowheads="1"/>
              </p:cNvSpPr>
              <p:nvPr/>
            </p:nvSpPr>
            <p:spPr bwMode="auto">
              <a:xfrm>
                <a:off x="3275856" y="1700807"/>
                <a:ext cx="1943101" cy="898768"/>
              </a:xfrm>
              <a:prstGeom prst="rect">
                <a:avLst/>
              </a:prstGeom>
              <a:solidFill>
                <a:srgbClr val="3366FF"/>
              </a:solidFill>
              <a:ln w="9525">
                <a:solidFill>
                  <a:srgbClr val="3366FF"/>
                </a:solidFill>
                <a:miter lim="800000"/>
                <a:headEnd/>
                <a:tailEnd/>
              </a:ln>
            </p:spPr>
            <p:txBody>
              <a:bodyPr>
                <a:prstTxWarp prst="textNoShape">
                  <a:avLst/>
                </a:prstTxWarp>
                <a:spAutoFit/>
              </a:bodyPr>
              <a:lstStyle/>
              <a:p>
                <a:pPr algn="ctr" eaLnBrk="1" hangingPunct="1"/>
                <a:r>
                  <a:rPr lang="fr-BE" sz="1400" b="1" dirty="0">
                    <a:ln w="1905"/>
                    <a:solidFill>
                      <a:srgbClr val="FFFFFF"/>
                    </a:solidFill>
                    <a:effectLst>
                      <a:innerShdw blurRad="69850" dist="43180" dir="5400000">
                        <a:srgbClr val="000000">
                          <a:alpha val="65000"/>
                        </a:srgbClr>
                      </a:innerShdw>
                    </a:effectLst>
                    <a:latin typeface="Arial" charset="0"/>
                  </a:rPr>
                  <a:t>European External Action Service - EEAS</a:t>
                </a:r>
              </a:p>
            </p:txBody>
          </p:sp>
          <p:sp>
            <p:nvSpPr>
              <p:cNvPr id="7" name="Ellipse 92"/>
              <p:cNvSpPr/>
              <p:nvPr/>
            </p:nvSpPr>
            <p:spPr>
              <a:xfrm>
                <a:off x="2555778" y="1196754"/>
                <a:ext cx="3168347" cy="316830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dirty="0">
                  <a:solidFill>
                    <a:srgbClr val="FFFFFF"/>
                  </a:solidFill>
                  <a:ea typeface="MS PGothic" charset="0"/>
                  <a:cs typeface="MS PGothic" charset="0"/>
                </a:endParaRPr>
              </a:p>
            </p:txBody>
          </p:sp>
          <p:sp>
            <p:nvSpPr>
              <p:cNvPr id="12" name="Ellipse 92"/>
              <p:cNvSpPr/>
              <p:nvPr/>
            </p:nvSpPr>
            <p:spPr>
              <a:xfrm>
                <a:off x="1619672" y="3789040"/>
                <a:ext cx="2520304" cy="2520000"/>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BE" dirty="0">
                  <a:solidFill>
                    <a:srgbClr val="FFFFFF"/>
                  </a:solidFill>
                  <a:ea typeface="MS PGothic" charset="0"/>
                  <a:cs typeface="MS PGothic" charset="0"/>
                </a:endParaRPr>
              </a:p>
            </p:txBody>
          </p:sp>
          <p:sp>
            <p:nvSpPr>
              <p:cNvPr id="13" name="ZoneTexte 22"/>
              <p:cNvSpPr txBox="1">
                <a:spLocks noChangeArrowheads="1"/>
              </p:cNvSpPr>
              <p:nvPr/>
            </p:nvSpPr>
            <p:spPr bwMode="auto">
              <a:xfrm>
                <a:off x="1907704" y="4725144"/>
                <a:ext cx="1943101" cy="711525"/>
              </a:xfrm>
              <a:prstGeom prst="rect">
                <a:avLst/>
              </a:prstGeom>
              <a:solidFill>
                <a:srgbClr val="800000"/>
              </a:solidFill>
              <a:ln w="9525">
                <a:solidFill>
                  <a:srgbClr val="800000"/>
                </a:solidFill>
                <a:miter lim="800000"/>
                <a:headEnd/>
                <a:tailEnd/>
              </a:ln>
            </p:spPr>
            <p:txBody>
              <a:bodyPr>
                <a:prstTxWarp prst="textNoShape">
                  <a:avLst/>
                </a:prstTxWarp>
                <a:spAutoFit/>
              </a:bodyPr>
              <a:lstStyle/>
              <a:p>
                <a:pPr algn="ctr" eaLnBrk="1" hangingPunct="1"/>
                <a:r>
                  <a:rPr lang="fr-BE" sz="1600" b="1" dirty="0">
                    <a:ln w="1905"/>
                    <a:solidFill>
                      <a:srgbClr val="FFFFFF"/>
                    </a:solidFill>
                    <a:effectLst>
                      <a:innerShdw blurRad="69850" dist="43180" dir="5400000">
                        <a:srgbClr val="000000">
                          <a:alpha val="65000"/>
                        </a:srgbClr>
                      </a:innerShdw>
                    </a:effectLst>
                    <a:latin typeface="Arial" charset="0"/>
                  </a:rPr>
                  <a:t>MEMBER STATES</a:t>
                </a:r>
              </a:p>
            </p:txBody>
          </p:sp>
          <p:cxnSp>
            <p:nvCxnSpPr>
              <p:cNvPr id="28" name="Straight Arrow Connector 27"/>
              <p:cNvCxnSpPr>
                <a:stCxn id="6" idx="2"/>
                <a:endCxn id="29" idx="0"/>
              </p:cNvCxnSpPr>
              <p:nvPr/>
            </p:nvCxnSpPr>
            <p:spPr bwMode="auto">
              <a:xfrm flipH="1">
                <a:off x="4232778" y="2599575"/>
                <a:ext cx="14629" cy="380415"/>
              </a:xfrm>
              <a:prstGeom prst="straightConnector1">
                <a:avLst/>
              </a:prstGeom>
              <a:noFill/>
              <a:ln w="9525" cap="flat" cmpd="sng" algn="ctr">
                <a:solidFill>
                  <a:srgbClr val="3366FF"/>
                </a:solidFill>
                <a:prstDash val="solid"/>
                <a:round/>
                <a:headEnd type="none" w="med" len="med"/>
                <a:tailEnd type="arrow"/>
              </a:ln>
              <a:effectLst/>
            </p:spPr>
          </p:cxnSp>
          <p:cxnSp>
            <p:nvCxnSpPr>
              <p:cNvPr id="31" name="Straight Arrow Connector 30"/>
              <p:cNvCxnSpPr>
                <a:endCxn id="29" idx="1"/>
              </p:cNvCxnSpPr>
              <p:nvPr/>
            </p:nvCxnSpPr>
            <p:spPr bwMode="auto">
              <a:xfrm>
                <a:off x="2339752" y="2132856"/>
                <a:ext cx="1459847" cy="1039599"/>
              </a:xfrm>
              <a:prstGeom prst="straightConnector1">
                <a:avLst/>
              </a:prstGeom>
              <a:noFill/>
              <a:ln w="9525" cap="flat" cmpd="sng" algn="ctr">
                <a:solidFill>
                  <a:srgbClr val="005399"/>
                </a:solidFill>
                <a:prstDash val="sysDash"/>
                <a:round/>
                <a:headEnd type="none" w="med" len="med"/>
                <a:tailEnd type="arrow"/>
              </a:ln>
              <a:effectLst/>
            </p:spPr>
          </p:cxnSp>
          <p:cxnSp>
            <p:nvCxnSpPr>
              <p:cNvPr id="32" name="Straight Arrow Connector 31"/>
              <p:cNvCxnSpPr>
                <a:stCxn id="5" idx="3"/>
                <a:endCxn id="29" idx="1"/>
              </p:cNvCxnSpPr>
              <p:nvPr/>
            </p:nvCxnSpPr>
            <p:spPr bwMode="auto">
              <a:xfrm>
                <a:off x="2285317" y="2535201"/>
                <a:ext cx="1514281" cy="637254"/>
              </a:xfrm>
              <a:prstGeom prst="straightConnector1">
                <a:avLst/>
              </a:prstGeom>
              <a:noFill/>
              <a:ln w="9525" cap="flat" cmpd="sng" algn="ctr">
                <a:solidFill>
                  <a:srgbClr val="005399"/>
                </a:solidFill>
                <a:prstDash val="sysDash"/>
                <a:round/>
                <a:headEnd type="none" w="med" len="med"/>
                <a:tailEnd type="arrow"/>
              </a:ln>
              <a:effectLst/>
            </p:spPr>
          </p:cxnSp>
          <p:cxnSp>
            <p:nvCxnSpPr>
              <p:cNvPr id="35" name="Straight Arrow Connector 34"/>
              <p:cNvCxnSpPr>
                <a:stCxn id="4" idx="3"/>
                <a:endCxn id="29" idx="1"/>
              </p:cNvCxnSpPr>
              <p:nvPr/>
            </p:nvCxnSpPr>
            <p:spPr bwMode="auto">
              <a:xfrm flipV="1">
                <a:off x="2285317" y="3172455"/>
                <a:ext cx="1514281" cy="225477"/>
              </a:xfrm>
              <a:prstGeom prst="straightConnector1">
                <a:avLst/>
              </a:prstGeom>
              <a:noFill/>
              <a:ln w="9525" cap="flat" cmpd="sng" algn="ctr">
                <a:solidFill>
                  <a:srgbClr val="005399"/>
                </a:solidFill>
                <a:prstDash val="sysDash"/>
                <a:round/>
                <a:headEnd type="none" w="med" len="med"/>
                <a:tailEnd type="arrow"/>
              </a:ln>
              <a:effectLst/>
            </p:spPr>
          </p:cxnSp>
          <p:sp>
            <p:nvSpPr>
              <p:cNvPr id="42" name="Rounded Rectangle 41"/>
              <p:cNvSpPr/>
              <p:nvPr/>
            </p:nvSpPr>
            <p:spPr bwMode="auto">
              <a:xfrm>
                <a:off x="611560" y="1484784"/>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grpSp>
        <p:sp>
          <p:nvSpPr>
            <p:cNvPr id="45" name="TextBox 44"/>
            <p:cNvSpPr txBox="1"/>
            <p:nvPr/>
          </p:nvSpPr>
          <p:spPr>
            <a:xfrm>
              <a:off x="1668491" y="1412776"/>
              <a:ext cx="2304256" cy="307777"/>
            </a:xfrm>
            <a:prstGeom prst="rect">
              <a:avLst/>
            </a:prstGeom>
            <a:noFill/>
          </p:spPr>
          <p:txBody>
            <a:bodyPr wrap="square" rtlCol="0">
              <a:spAutoFit/>
            </a:bodyPr>
            <a:lstStyle/>
            <a:p>
              <a:pPr algn="ctr"/>
              <a:r>
                <a:rPr lang="en-GB"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EU INSTITUTIONS</a:t>
              </a:r>
            </a:p>
          </p:txBody>
        </p:sp>
        <p:sp>
          <p:nvSpPr>
            <p:cNvPr id="46" name="Curved Up Arrow 45"/>
            <p:cNvSpPr/>
            <p:nvPr/>
          </p:nvSpPr>
          <p:spPr bwMode="auto">
            <a:xfrm rot="21054094">
              <a:off x="4560710" y="5219189"/>
              <a:ext cx="2520280" cy="792088"/>
            </a:xfrm>
            <a:prstGeom prst="curvedUpArrow">
              <a:avLst>
                <a:gd name="adj1" fmla="val 25000"/>
                <a:gd name="adj2" fmla="val 50000"/>
                <a:gd name="adj3" fmla="val 39478"/>
              </a:avLst>
            </a:prstGeom>
            <a:solidFill>
              <a:srgbClr val="800000"/>
            </a:solidFill>
            <a:ln>
              <a:solidFill>
                <a:srgbClr val="800000"/>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48" name="Curved Down Arrow 47"/>
            <p:cNvSpPr/>
            <p:nvPr/>
          </p:nvSpPr>
          <p:spPr bwMode="auto">
            <a:xfrm rot="1790602">
              <a:off x="6300192" y="1988840"/>
              <a:ext cx="2592288" cy="864096"/>
            </a:xfrm>
            <a:prstGeom prst="curved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F5494"/>
                </a:solidFill>
                <a:effectLst/>
                <a:latin typeface="Verdana" pitchFamily="39" charset="0"/>
              </a:endParaRPr>
            </a:p>
          </p:txBody>
        </p:sp>
      </p:grpSp>
      <p:sp>
        <p:nvSpPr>
          <p:cNvPr id="49" name="Title 9"/>
          <p:cNvSpPr txBox="1">
            <a:spLocks/>
          </p:cNvSpPr>
          <p:nvPr/>
        </p:nvSpPr>
        <p:spPr bwMode="auto">
          <a:xfrm>
            <a:off x="251520" y="980728"/>
            <a:ext cx="8610600" cy="790575"/>
          </a:xfrm>
          <a:prstGeom prst="rect">
            <a:avLst/>
          </a:prstGeom>
          <a:noFill/>
          <a:ln w="9525">
            <a:noFill/>
            <a:miter lim="800000"/>
            <a:headEnd/>
            <a:tailEnd/>
          </a:ln>
        </p:spPr>
        <p:txBody>
          <a:bodyPr anchor="ctr">
            <a:prstTxWarp prst="textNoShape">
              <a:avLst/>
            </a:prstTxWarp>
          </a:bodyPr>
          <a:lstStyle/>
          <a:p>
            <a:pPr algn="ctr"/>
            <a:r>
              <a:rPr lang="en-US" sz="1800" b="1" dirty="0" err="1">
                <a:solidFill>
                  <a:srgbClr val="800000"/>
                </a:solidFill>
                <a:latin typeface="+mn-lt"/>
                <a:cs typeface="Calibri"/>
              </a:rPr>
              <a:t>EUD’s</a:t>
            </a:r>
            <a:r>
              <a:rPr lang="en-US" sz="1800" b="1" dirty="0">
                <a:solidFill>
                  <a:srgbClr val="800000"/>
                </a:solidFill>
                <a:latin typeface="+mn-lt"/>
                <a:cs typeface="Calibri"/>
              </a:rPr>
              <a:t> roles in engaging with the partner country</a:t>
            </a:r>
          </a:p>
        </p:txBody>
      </p:sp>
      <p:sp>
        <p:nvSpPr>
          <p:cNvPr id="29" name="Oval 28"/>
          <p:cNvSpPr/>
          <p:nvPr/>
        </p:nvSpPr>
        <p:spPr bwMode="auto">
          <a:xfrm>
            <a:off x="3563888" y="3573016"/>
            <a:ext cx="1152128" cy="10801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normalizeH="0" baseline="0" dirty="0">
                <a:ln w="1905"/>
                <a:solidFill>
                  <a:srgbClr val="008000"/>
                </a:solidFill>
                <a:effectLst>
                  <a:innerShdw blurRad="69850" dist="43180" dir="5400000">
                    <a:srgbClr val="000000">
                      <a:alpha val="65000"/>
                    </a:srgbClr>
                  </a:innerShdw>
                </a:effectLst>
                <a:latin typeface="Verdana" pitchFamily="39" charset="0"/>
              </a:rPr>
              <a:t>EUDs</a:t>
            </a:r>
          </a:p>
        </p:txBody>
      </p:sp>
      <p:sp>
        <p:nvSpPr>
          <p:cNvPr id="9" name="Oval 8"/>
          <p:cNvSpPr/>
          <p:nvPr/>
        </p:nvSpPr>
        <p:spPr bwMode="auto">
          <a:xfrm>
            <a:off x="3801120" y="4149080"/>
            <a:ext cx="432048" cy="360040"/>
          </a:xfrm>
          <a:prstGeom prst="ellipse">
            <a:avLst/>
          </a:prstGeom>
          <a:solidFill>
            <a:srgbClr val="005399"/>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47" name="Oval 46"/>
          <p:cNvSpPr/>
          <p:nvPr/>
        </p:nvSpPr>
        <p:spPr bwMode="auto">
          <a:xfrm>
            <a:off x="3995936" y="414908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51" name="Oval 50"/>
          <p:cNvSpPr/>
          <p:nvPr/>
        </p:nvSpPr>
        <p:spPr bwMode="auto">
          <a:xfrm>
            <a:off x="4089152" y="4149080"/>
            <a:ext cx="432048" cy="360040"/>
          </a:xfrm>
          <a:prstGeom prst="ellipse">
            <a:avLst/>
          </a:prstGeom>
          <a:solidFill>
            <a:srgbClr val="3366FF"/>
          </a:solidFill>
          <a:ln w="9525"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358386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437806" y="2017314"/>
            <a:ext cx="1656194" cy="2163125"/>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2684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1</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2</a:t>
            </a:fld>
            <a:endParaRPr lang="en-GB"/>
          </a:p>
        </p:txBody>
      </p:sp>
      <p:grpSp>
        <p:nvGrpSpPr>
          <p:cNvPr id="2" name="Group 1"/>
          <p:cNvGrpSpPr/>
          <p:nvPr/>
        </p:nvGrpSpPr>
        <p:grpSpPr>
          <a:xfrm>
            <a:off x="534516" y="2133437"/>
            <a:ext cx="8141940" cy="3157319"/>
            <a:chOff x="539552" y="3159552"/>
            <a:chExt cx="8141940" cy="3157319"/>
          </a:xfrm>
        </p:grpSpPr>
        <p:cxnSp>
          <p:nvCxnSpPr>
            <p:cNvPr id="18" name="53 Conector recto"/>
            <p:cNvCxnSpPr>
              <a:cxnSpLocks/>
              <a:stCxn id="22" idx="0"/>
              <a:endCxn id="12" idx="2"/>
            </p:cNvCxnSpPr>
            <p:nvPr/>
          </p:nvCxnSpPr>
          <p:spPr bwMode="auto">
            <a:xfrm flipH="1" flipV="1">
              <a:off x="3863246" y="4175215"/>
              <a:ext cx="24683"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cxnSpLocks/>
              <a:stCxn id="24" idx="0"/>
              <a:endCxn id="16" idx="2"/>
            </p:cNvCxnSpPr>
            <p:nvPr/>
          </p:nvCxnSpPr>
          <p:spPr bwMode="auto">
            <a:xfrm flipH="1" flipV="1">
              <a:off x="6518735" y="4175215"/>
              <a:ext cx="33490"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3591019"/>
              <a:ext cx="2453" cy="88255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cxnSpLocks/>
              <a:stCxn id="9" idx="0"/>
              <a:endCxn id="23" idx="4"/>
            </p:cNvCxnSpPr>
            <p:nvPr/>
          </p:nvCxnSpPr>
          <p:spPr bwMode="auto">
            <a:xfrm flipH="1" flipV="1">
              <a:off x="5189099" y="4976813"/>
              <a:ext cx="2845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cxnSpLocks/>
              <a:stCxn id="8" idx="0"/>
              <a:endCxn id="21" idx="4"/>
            </p:cNvCxnSpPr>
            <p:nvPr/>
          </p:nvCxnSpPr>
          <p:spPr bwMode="auto">
            <a:xfrm flipH="1" flipV="1">
              <a:off x="2519777" y="4976813"/>
              <a:ext cx="20508" cy="27097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7992385" y="4976813"/>
              <a:ext cx="2513" cy="33310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7272738"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94193" y="5247784"/>
              <a:ext cx="1692183"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Why?</a:t>
              </a:r>
            </a:p>
            <a:p>
              <a:pPr algn="ctr">
                <a:spcAft>
                  <a:spcPts val="0"/>
                </a:spcAft>
              </a:pPr>
              <a:r>
                <a:rPr lang="en-GB" sz="1400" dirty="0">
                  <a:latin typeface="Calibri"/>
                  <a:cs typeface="Calibri"/>
                </a:rPr>
                <a:t>Rationale, instrument for change, …</a:t>
              </a:r>
            </a:p>
          </p:txBody>
        </p:sp>
        <p:sp>
          <p:nvSpPr>
            <p:cNvPr id="9" name="27 CuadroTexto"/>
            <p:cNvSpPr txBox="1"/>
            <p:nvPr/>
          </p:nvSpPr>
          <p:spPr>
            <a:xfrm>
              <a:off x="4350941" y="5301208"/>
              <a:ext cx="1733227"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What? </a:t>
              </a:r>
              <a:r>
                <a:rPr lang="en-GB" sz="1400" b="1" dirty="0">
                  <a:solidFill>
                    <a:srgbClr val="C00000"/>
                  </a:solidFill>
                  <a:latin typeface="Calibri"/>
                  <a:cs typeface="Calibri"/>
                </a:rPr>
                <a:t>- PROBLEM</a:t>
              </a:r>
            </a:p>
            <a:p>
              <a:pPr algn="ctr">
                <a:spcAft>
                  <a:spcPts val="0"/>
                </a:spcAft>
              </a:pPr>
              <a:r>
                <a:rPr lang="en-GB" sz="1400" dirty="0">
                  <a:latin typeface="Calibri"/>
                  <a:cs typeface="Calibri"/>
                </a:rPr>
                <a:t>Objectives, assumptions, problem solving, …</a:t>
              </a:r>
            </a:p>
          </p:txBody>
        </p:sp>
        <p:sp>
          <p:nvSpPr>
            <p:cNvPr id="12" name="28 CuadroTexto"/>
            <p:cNvSpPr txBox="1">
              <a:spLocks noChangeArrowheads="1"/>
            </p:cNvSpPr>
            <p:nvPr/>
          </p:nvSpPr>
          <p:spPr bwMode="auto">
            <a:xfrm>
              <a:off x="3064868" y="3159552"/>
              <a:ext cx="1596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spcAft>
                  <a:spcPts val="0"/>
                </a:spcAft>
              </a:pPr>
              <a:r>
                <a:rPr lang="en-GB" altLang="x-none" sz="1800" dirty="0">
                  <a:solidFill>
                    <a:srgbClr val="C00000"/>
                  </a:solidFill>
                  <a:latin typeface="Calibri" charset="0"/>
                </a:rPr>
                <a:t>Who?</a:t>
              </a:r>
              <a:r>
                <a:rPr lang="en-GB" altLang="x-none" dirty="0">
                  <a:solidFill>
                    <a:srgbClr val="C00000"/>
                  </a:solidFill>
                  <a:latin typeface="Calibri" charset="0"/>
                </a:rPr>
                <a:t> - PEOPLE</a:t>
              </a:r>
            </a:p>
            <a:p>
              <a:pPr>
                <a:spcAft>
                  <a:spcPts val="0"/>
                </a:spcAft>
              </a:pPr>
              <a:r>
                <a:rPr lang="en-GB" b="0" dirty="0"/>
                <a:t>Stakeholders, political economy, …</a:t>
              </a:r>
              <a:endParaRPr lang="en-GB" altLang="x-none" b="0" dirty="0">
                <a:latin typeface="Calibri" charset="0"/>
              </a:endParaRPr>
            </a:p>
          </p:txBody>
        </p:sp>
        <p:sp>
          <p:nvSpPr>
            <p:cNvPr id="13" name="29 CuadroTexto"/>
            <p:cNvSpPr txBox="1"/>
            <p:nvPr/>
          </p:nvSpPr>
          <p:spPr>
            <a:xfrm>
              <a:off x="7308304" y="5309919"/>
              <a:ext cx="1373188" cy="369332"/>
            </a:xfrm>
            <a:prstGeom prst="rect">
              <a:avLst/>
            </a:prstGeom>
            <a:noFill/>
          </p:spPr>
          <p:txBody>
            <a:bodyPr>
              <a:spAutoFit/>
            </a:bodyPr>
            <a:lstStyle/>
            <a:p>
              <a:pPr algn="ctr">
                <a:spcAft>
                  <a:spcPts val="1800"/>
                </a:spcAft>
              </a:pPr>
              <a:r>
                <a:rPr lang="en-GB" sz="1800" b="1" dirty="0">
                  <a:solidFill>
                    <a:srgbClr val="C00000"/>
                  </a:solidFill>
                  <a:latin typeface="Calibri"/>
                  <a:cs typeface="Calibri"/>
                </a:rPr>
                <a:t>Groupwork</a:t>
              </a:r>
            </a:p>
          </p:txBody>
        </p:sp>
        <p:sp>
          <p:nvSpPr>
            <p:cNvPr id="16" name="30 CuadroTexto"/>
            <p:cNvSpPr txBox="1"/>
            <p:nvPr/>
          </p:nvSpPr>
          <p:spPr>
            <a:xfrm>
              <a:off x="5729165" y="3159552"/>
              <a:ext cx="1579140"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How?</a:t>
              </a:r>
              <a:r>
                <a:rPr lang="en-GB" sz="1400" b="1" dirty="0">
                  <a:solidFill>
                    <a:srgbClr val="C00000"/>
                  </a:solidFill>
                  <a:latin typeface="Calibri"/>
                  <a:cs typeface="Calibri"/>
                </a:rPr>
                <a:t> - PROCESS</a:t>
              </a:r>
            </a:p>
            <a:p>
              <a:pPr algn="ctr">
                <a:spcAft>
                  <a:spcPts val="0"/>
                </a:spcAft>
              </a:pPr>
              <a:r>
                <a:rPr lang="en-GB" sz="1400" dirty="0">
                  <a:latin typeface="Calibri"/>
                  <a:cs typeface="Calibri"/>
                </a:rPr>
                <a:t>Entry points, time and space, quality of engagement</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267709"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635888"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93708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6300236"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774042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221687"/>
              <a:ext cx="137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800" dirty="0">
                  <a:solidFill>
                    <a:srgbClr val="C00000"/>
                  </a:solidFill>
                  <a:latin typeface="Calibri" charset="0"/>
                </a:rPr>
                <a:t>Overview</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58974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323528" y="1928802"/>
            <a:ext cx="3891282" cy="4929198"/>
          </a:xfrm>
          <a:solidFill>
            <a:schemeClr val="bg2">
              <a:lumMod val="20000"/>
              <a:lumOff val="80000"/>
            </a:schemeClr>
          </a:solidFill>
        </p:spPr>
        <p:txBody>
          <a:bodyPr/>
          <a:lstStyle/>
          <a:p>
            <a:pPr marL="400050" lvl="1">
              <a:lnSpc>
                <a:spcPct val="80000"/>
              </a:lnSpc>
              <a:spcBef>
                <a:spcPts val="300"/>
              </a:spcBef>
              <a:spcAft>
                <a:spcPts val="0"/>
              </a:spcAft>
              <a:buClrTx/>
              <a:defRPr/>
            </a:pPr>
            <a:r>
              <a:rPr lang="en-GB" sz="1400" b="1" i="0" dirty="0">
                <a:solidFill>
                  <a:srgbClr val="005399"/>
                </a:solidFill>
                <a:latin typeface="Avenir Book"/>
                <a:cs typeface="Avenir Book"/>
              </a:rPr>
              <a:t>Representative model </a:t>
            </a:r>
          </a:p>
          <a:p>
            <a:pPr marL="400050" lvl="2">
              <a:lnSpc>
                <a:spcPct val="80000"/>
              </a:lnSpc>
              <a:spcBef>
                <a:spcPts val="300"/>
              </a:spcBef>
              <a:spcAft>
                <a:spcPts val="0"/>
              </a:spcAft>
              <a:buFontTx/>
              <a:buNone/>
              <a:defRPr/>
            </a:pPr>
            <a:r>
              <a:rPr lang="en-GB" b="0" dirty="0">
                <a:solidFill>
                  <a:schemeClr val="tx1"/>
                </a:solidFill>
                <a:latin typeface="Avenir Book"/>
                <a:cs typeface="Avenir Book"/>
              </a:rPr>
              <a:t>      Liberal democratic view</a:t>
            </a:r>
          </a:p>
          <a:p>
            <a:pPr marL="400050" lvl="2">
              <a:lnSpc>
                <a:spcPct val="80000"/>
              </a:lnSpc>
              <a:spcBef>
                <a:spcPts val="300"/>
              </a:spcBef>
              <a:spcAft>
                <a:spcPts val="0"/>
              </a:spcAft>
              <a:buFontTx/>
              <a:buNone/>
              <a:defRPr/>
            </a:pPr>
            <a:endParaRPr lang="en-GB" b="0" dirty="0">
              <a:solidFill>
                <a:schemeClr val="tx1"/>
              </a:solidFill>
              <a:latin typeface="Avenir Book"/>
              <a:cs typeface="Avenir Book"/>
            </a:endParaRPr>
          </a:p>
          <a:p>
            <a:pPr marL="400050" lvl="1">
              <a:lnSpc>
                <a:spcPct val="80000"/>
              </a:lnSpc>
              <a:spcBef>
                <a:spcPts val="300"/>
              </a:spcBef>
              <a:spcAft>
                <a:spcPts val="0"/>
              </a:spcAft>
              <a:buClrTx/>
              <a:defRPr/>
            </a:pPr>
            <a:r>
              <a:rPr lang="en-GB" sz="1400" b="1" i="0" dirty="0">
                <a:solidFill>
                  <a:srgbClr val="005399"/>
                </a:solidFill>
                <a:latin typeface="Avenir Book"/>
                <a:cs typeface="Avenir Book"/>
              </a:rPr>
              <a:t>Rational actor model</a:t>
            </a:r>
            <a:endParaRPr lang="en-GB" sz="1400" b="1" i="0" dirty="0">
              <a:solidFill>
                <a:schemeClr val="tx1"/>
              </a:solidFill>
              <a:latin typeface="Avenir Book"/>
              <a:cs typeface="Avenir Book"/>
            </a:endParaRPr>
          </a:p>
          <a:p>
            <a:pPr marL="400050" lvl="2">
              <a:lnSpc>
                <a:spcPct val="80000"/>
              </a:lnSpc>
              <a:spcBef>
                <a:spcPts val="300"/>
              </a:spcBef>
              <a:spcAft>
                <a:spcPts val="0"/>
              </a:spcAft>
              <a:buFontTx/>
              <a:buNone/>
              <a:defRPr/>
            </a:pPr>
            <a:r>
              <a:rPr lang="en-GB" b="0" dirty="0">
                <a:solidFill>
                  <a:schemeClr val="tx1"/>
                </a:solidFill>
                <a:latin typeface="Avenir Book"/>
                <a:cs typeface="Avenir Book"/>
              </a:rPr>
              <a:t>      Expert view</a:t>
            </a:r>
          </a:p>
          <a:p>
            <a:pPr marL="400050" lvl="2">
              <a:lnSpc>
                <a:spcPct val="80000"/>
              </a:lnSpc>
              <a:spcBef>
                <a:spcPts val="300"/>
              </a:spcBef>
              <a:spcAft>
                <a:spcPts val="0"/>
              </a:spcAft>
              <a:buFontTx/>
              <a:buNone/>
              <a:defRPr/>
            </a:pPr>
            <a:endParaRPr lang="en-GB" b="0" dirty="0">
              <a:solidFill>
                <a:schemeClr val="tx1"/>
              </a:solidFill>
              <a:latin typeface="Avenir Book"/>
              <a:cs typeface="Avenir Book"/>
            </a:endParaRPr>
          </a:p>
          <a:p>
            <a:pPr marL="400050" lvl="1">
              <a:lnSpc>
                <a:spcPct val="80000"/>
              </a:lnSpc>
              <a:spcBef>
                <a:spcPts val="300"/>
              </a:spcBef>
              <a:spcAft>
                <a:spcPts val="0"/>
              </a:spcAft>
              <a:buClrTx/>
              <a:defRPr/>
            </a:pPr>
            <a:r>
              <a:rPr lang="en-GB" sz="1400" b="1" i="0" dirty="0">
                <a:solidFill>
                  <a:srgbClr val="005399"/>
                </a:solidFill>
                <a:latin typeface="Avenir Book"/>
                <a:cs typeface="Avenir Book"/>
              </a:rPr>
              <a:t>Bureaucratic politics model</a:t>
            </a:r>
            <a:r>
              <a:rPr lang="en-GB" sz="1400" b="1" i="0" dirty="0">
                <a:solidFill>
                  <a:schemeClr val="tx1"/>
                </a:solidFill>
                <a:latin typeface="Avenir Book"/>
                <a:cs typeface="Avenir Book"/>
              </a:rPr>
              <a:t> </a:t>
            </a:r>
          </a:p>
          <a:p>
            <a:pPr marL="400050" lvl="2">
              <a:lnSpc>
                <a:spcPct val="80000"/>
              </a:lnSpc>
              <a:spcBef>
                <a:spcPts val="300"/>
              </a:spcBef>
              <a:spcAft>
                <a:spcPts val="0"/>
              </a:spcAft>
              <a:buFontTx/>
              <a:buNone/>
              <a:defRPr/>
            </a:pPr>
            <a:r>
              <a:rPr lang="en-GB" b="0" dirty="0">
                <a:solidFill>
                  <a:schemeClr val="tx1"/>
                </a:solidFill>
                <a:latin typeface="Avenir Book"/>
                <a:cs typeface="Avenir Book"/>
              </a:rPr>
              <a:t>      Scepticism</a:t>
            </a:r>
          </a:p>
          <a:p>
            <a:pPr marL="400050" lvl="2">
              <a:lnSpc>
                <a:spcPct val="80000"/>
              </a:lnSpc>
              <a:spcBef>
                <a:spcPts val="300"/>
              </a:spcBef>
              <a:spcAft>
                <a:spcPts val="0"/>
              </a:spcAft>
              <a:buFontTx/>
              <a:buNone/>
              <a:defRPr/>
            </a:pPr>
            <a:endParaRPr lang="en-GB" b="0" dirty="0">
              <a:solidFill>
                <a:schemeClr val="tx1"/>
              </a:solidFill>
              <a:latin typeface="Avenir Book"/>
              <a:cs typeface="Avenir Book"/>
            </a:endParaRPr>
          </a:p>
          <a:p>
            <a:pPr marL="400050" lvl="1">
              <a:lnSpc>
                <a:spcPct val="80000"/>
              </a:lnSpc>
              <a:spcBef>
                <a:spcPts val="300"/>
              </a:spcBef>
              <a:spcAft>
                <a:spcPts val="0"/>
              </a:spcAft>
              <a:buClrTx/>
              <a:defRPr/>
            </a:pPr>
            <a:r>
              <a:rPr lang="en-GB" sz="1400" b="1" i="0" dirty="0">
                <a:solidFill>
                  <a:srgbClr val="005399"/>
                </a:solidFill>
                <a:latin typeface="Avenir Book"/>
                <a:cs typeface="Avenir Book"/>
              </a:rPr>
              <a:t>Interest group model</a:t>
            </a:r>
          </a:p>
          <a:p>
            <a:pPr marL="400050" lvl="2">
              <a:lnSpc>
                <a:spcPct val="80000"/>
              </a:lnSpc>
              <a:spcBef>
                <a:spcPts val="300"/>
              </a:spcBef>
              <a:spcAft>
                <a:spcPts val="0"/>
              </a:spcAft>
              <a:buFontTx/>
              <a:buNone/>
              <a:defRPr/>
            </a:pPr>
            <a:r>
              <a:rPr lang="en-GB" b="0" dirty="0">
                <a:solidFill>
                  <a:schemeClr val="tx1"/>
                </a:solidFill>
                <a:latin typeface="Avenir Book"/>
                <a:cs typeface="Avenir Book"/>
              </a:rPr>
              <a:t>      Pressure and lobbying</a:t>
            </a:r>
          </a:p>
          <a:p>
            <a:pPr marL="400050" lvl="2">
              <a:lnSpc>
                <a:spcPct val="80000"/>
              </a:lnSpc>
              <a:spcBef>
                <a:spcPts val="300"/>
              </a:spcBef>
              <a:spcAft>
                <a:spcPts val="0"/>
              </a:spcAft>
              <a:buFontTx/>
              <a:buNone/>
              <a:defRPr/>
            </a:pPr>
            <a:endParaRPr lang="en-GB" b="0" dirty="0">
              <a:solidFill>
                <a:schemeClr val="tx1"/>
              </a:solidFill>
              <a:latin typeface="Avenir Book"/>
              <a:cs typeface="Avenir Book"/>
            </a:endParaRPr>
          </a:p>
          <a:p>
            <a:pPr marL="400050" lvl="1">
              <a:lnSpc>
                <a:spcPct val="80000"/>
              </a:lnSpc>
              <a:spcBef>
                <a:spcPts val="300"/>
              </a:spcBef>
              <a:spcAft>
                <a:spcPts val="0"/>
              </a:spcAft>
              <a:buClrTx/>
              <a:defRPr/>
            </a:pPr>
            <a:r>
              <a:rPr lang="en-GB" sz="1400" b="1" i="0" dirty="0">
                <a:solidFill>
                  <a:srgbClr val="005399"/>
                </a:solidFill>
                <a:latin typeface="Avenir Book"/>
                <a:cs typeface="Avenir Book"/>
              </a:rPr>
              <a:t>Policy network model</a:t>
            </a:r>
            <a:r>
              <a:rPr lang="en-GB" sz="1400" b="1" i="0" dirty="0">
                <a:solidFill>
                  <a:schemeClr val="tx1"/>
                </a:solidFill>
                <a:latin typeface="Avenir Book"/>
                <a:cs typeface="Avenir Book"/>
              </a:rPr>
              <a:t> </a:t>
            </a:r>
          </a:p>
          <a:p>
            <a:pPr marL="400050" lvl="2">
              <a:lnSpc>
                <a:spcPct val="80000"/>
              </a:lnSpc>
              <a:spcBef>
                <a:spcPts val="300"/>
              </a:spcBef>
              <a:spcAft>
                <a:spcPts val="0"/>
              </a:spcAft>
              <a:buFontTx/>
              <a:buNone/>
              <a:defRPr/>
            </a:pPr>
            <a:r>
              <a:rPr lang="en-GB" b="0" dirty="0">
                <a:solidFill>
                  <a:schemeClr val="tx1"/>
                </a:solidFill>
                <a:latin typeface="Avenir Book"/>
                <a:cs typeface="Avenir Book"/>
              </a:rPr>
              <a:t>      Differentiated and disaggregated policy process</a:t>
            </a:r>
          </a:p>
          <a:p>
            <a:pPr marL="400050" lvl="2">
              <a:lnSpc>
                <a:spcPct val="80000"/>
              </a:lnSpc>
              <a:spcBef>
                <a:spcPts val="300"/>
              </a:spcBef>
              <a:spcAft>
                <a:spcPts val="0"/>
              </a:spcAft>
              <a:buFontTx/>
              <a:buNone/>
              <a:defRPr/>
            </a:pPr>
            <a:endParaRPr lang="en-GB" b="0" dirty="0">
              <a:solidFill>
                <a:schemeClr val="tx1"/>
              </a:solidFill>
              <a:latin typeface="Avenir Book"/>
              <a:cs typeface="Avenir Book"/>
            </a:endParaRPr>
          </a:p>
          <a:p>
            <a:pPr marL="400050" lvl="1">
              <a:lnSpc>
                <a:spcPct val="80000"/>
              </a:lnSpc>
              <a:spcBef>
                <a:spcPts val="300"/>
              </a:spcBef>
              <a:spcAft>
                <a:spcPts val="0"/>
              </a:spcAft>
              <a:buClrTx/>
              <a:defRPr/>
            </a:pPr>
            <a:r>
              <a:rPr lang="en-GB" sz="1400" b="1" i="0" dirty="0">
                <a:solidFill>
                  <a:srgbClr val="005399"/>
                </a:solidFill>
                <a:latin typeface="Avenir Book"/>
                <a:cs typeface="Avenir Book"/>
              </a:rPr>
              <a:t>Third Sector and NGO advocates</a:t>
            </a:r>
            <a:r>
              <a:rPr lang="en-GB" sz="1400" b="1" i="0" dirty="0">
                <a:solidFill>
                  <a:schemeClr val="tx1"/>
                </a:solidFill>
                <a:latin typeface="Avenir Book"/>
                <a:cs typeface="Avenir Book"/>
              </a:rPr>
              <a:t> </a:t>
            </a:r>
          </a:p>
          <a:p>
            <a:pPr marL="400050" lvl="2">
              <a:lnSpc>
                <a:spcPct val="80000"/>
              </a:lnSpc>
              <a:spcBef>
                <a:spcPts val="300"/>
              </a:spcBef>
              <a:spcAft>
                <a:spcPts val="0"/>
              </a:spcAft>
              <a:buFontTx/>
              <a:buNone/>
              <a:defRPr/>
            </a:pPr>
            <a:r>
              <a:rPr lang="en-GB" b="0" dirty="0">
                <a:solidFill>
                  <a:schemeClr val="tx1"/>
                </a:solidFill>
                <a:latin typeface="Avenir Book"/>
                <a:cs typeface="Avenir Book"/>
              </a:rPr>
              <a:t>      NGOs represent </a:t>
            </a:r>
            <a:r>
              <a:rPr lang="ja-JP" altLang="en-GB" b="0" dirty="0">
                <a:solidFill>
                  <a:schemeClr val="tx1"/>
                </a:solidFill>
                <a:latin typeface="Avenir Book"/>
                <a:cs typeface="Avenir Book"/>
              </a:rPr>
              <a:t>‘</a:t>
            </a:r>
            <a:r>
              <a:rPr lang="en-GB" altLang="ja-JP" b="0" dirty="0">
                <a:solidFill>
                  <a:schemeClr val="tx1"/>
                </a:solidFill>
                <a:latin typeface="Avenir Book"/>
                <a:cs typeface="Avenir Book"/>
              </a:rPr>
              <a:t>their</a:t>
            </a:r>
            <a:r>
              <a:rPr lang="ja-JP" altLang="en-GB" b="0" dirty="0">
                <a:solidFill>
                  <a:schemeClr val="tx1"/>
                </a:solidFill>
                <a:latin typeface="Avenir Book"/>
                <a:cs typeface="Avenir Book"/>
              </a:rPr>
              <a:t>’</a:t>
            </a:r>
            <a:r>
              <a:rPr lang="en-GB" altLang="ja-JP" b="0" dirty="0">
                <a:solidFill>
                  <a:schemeClr val="tx1"/>
                </a:solidFill>
                <a:latin typeface="Avenir Book"/>
                <a:cs typeface="Avenir Book"/>
              </a:rPr>
              <a:t> clients</a:t>
            </a:r>
          </a:p>
          <a:p>
            <a:pPr marL="400050" lvl="2">
              <a:lnSpc>
                <a:spcPct val="80000"/>
              </a:lnSpc>
              <a:spcBef>
                <a:spcPts val="300"/>
              </a:spcBef>
              <a:spcAft>
                <a:spcPts val="0"/>
              </a:spcAft>
              <a:buFontTx/>
              <a:buNone/>
              <a:defRPr/>
            </a:pPr>
            <a:endParaRPr lang="en-GB" altLang="ja-JP" b="0" dirty="0">
              <a:solidFill>
                <a:schemeClr val="tx1"/>
              </a:solidFill>
              <a:latin typeface="Avenir Book"/>
              <a:cs typeface="Avenir Book"/>
            </a:endParaRPr>
          </a:p>
          <a:p>
            <a:pPr marL="400050" lvl="1">
              <a:lnSpc>
                <a:spcPct val="80000"/>
              </a:lnSpc>
              <a:spcBef>
                <a:spcPts val="300"/>
              </a:spcBef>
              <a:spcAft>
                <a:spcPts val="0"/>
              </a:spcAft>
              <a:buClrTx/>
              <a:defRPr/>
            </a:pPr>
            <a:r>
              <a:rPr lang="en-GB" sz="1400" b="1" i="0" dirty="0">
                <a:solidFill>
                  <a:srgbClr val="005399"/>
                </a:solidFill>
                <a:latin typeface="Avenir Book"/>
                <a:cs typeface="Avenir Book"/>
              </a:rPr>
              <a:t>Elitist model</a:t>
            </a:r>
            <a:endParaRPr lang="en-GB" sz="1400" b="1" i="0" dirty="0">
              <a:solidFill>
                <a:schemeClr val="tx1"/>
              </a:solidFill>
              <a:latin typeface="Avenir Book"/>
              <a:cs typeface="Avenir Book"/>
            </a:endParaRPr>
          </a:p>
          <a:p>
            <a:pPr marL="400050" lvl="2">
              <a:lnSpc>
                <a:spcPct val="80000"/>
              </a:lnSpc>
              <a:spcBef>
                <a:spcPts val="300"/>
              </a:spcBef>
              <a:spcAft>
                <a:spcPts val="0"/>
              </a:spcAft>
              <a:buFontTx/>
              <a:buNone/>
              <a:defRPr/>
            </a:pPr>
            <a:r>
              <a:rPr lang="en-GB" b="0" dirty="0">
                <a:solidFill>
                  <a:schemeClr val="tx1"/>
                </a:solidFill>
                <a:latin typeface="Avenir Book"/>
                <a:cs typeface="Avenir Book"/>
              </a:rPr>
              <a:t>      Decisions </a:t>
            </a:r>
            <a:r>
              <a:rPr lang="en-GB" dirty="0">
                <a:solidFill>
                  <a:schemeClr val="tx1"/>
                </a:solidFill>
                <a:latin typeface="Avenir Book"/>
                <a:cs typeface="Avenir Book"/>
              </a:rPr>
              <a:t>taken in a closed insider circle</a:t>
            </a:r>
          </a:p>
          <a:p>
            <a:pPr lvl="1">
              <a:lnSpc>
                <a:spcPct val="80000"/>
              </a:lnSpc>
              <a:spcAft>
                <a:spcPts val="0"/>
              </a:spcAft>
              <a:buClrTx/>
              <a:buFontTx/>
              <a:buNone/>
              <a:defRPr/>
            </a:pPr>
            <a:endParaRPr lang="en-GB" sz="500" b="0" dirty="0">
              <a:solidFill>
                <a:schemeClr val="tx1"/>
              </a:solidFill>
              <a:latin typeface="Avenir Book"/>
              <a:cs typeface="Avenir Book"/>
            </a:endParaRPr>
          </a:p>
          <a:p>
            <a:pPr>
              <a:lnSpc>
                <a:spcPct val="80000"/>
              </a:lnSpc>
              <a:spcAft>
                <a:spcPts val="0"/>
              </a:spcAft>
              <a:buClrTx/>
              <a:buFontTx/>
              <a:buNone/>
              <a:defRPr/>
            </a:pPr>
            <a:r>
              <a:rPr lang="en-GB" sz="1600" b="0" i="1" dirty="0">
                <a:solidFill>
                  <a:srgbClr val="000000"/>
                </a:solidFill>
                <a:latin typeface="Avenir Book"/>
                <a:cs typeface="Avenir Book"/>
              </a:rPr>
              <a:t>       </a:t>
            </a:r>
            <a:r>
              <a:rPr lang="en-GB" sz="1200" b="0" i="1" dirty="0">
                <a:solidFill>
                  <a:srgbClr val="000000"/>
                </a:solidFill>
                <a:latin typeface="Avenir Book"/>
                <a:cs typeface="Avenir Book"/>
              </a:rPr>
              <a:t>Based on: John </a:t>
            </a:r>
            <a:r>
              <a:rPr lang="en-GB" sz="1200" b="0" i="1" dirty="0" err="1">
                <a:solidFill>
                  <a:srgbClr val="000000"/>
                </a:solidFill>
                <a:latin typeface="Avenir Book"/>
                <a:cs typeface="Avenir Book"/>
              </a:rPr>
              <a:t>Wanna</a:t>
            </a:r>
            <a:r>
              <a:rPr lang="en-GB" sz="1200" b="0" i="1" dirty="0">
                <a:solidFill>
                  <a:srgbClr val="000000"/>
                </a:solidFill>
                <a:latin typeface="Avenir Book"/>
                <a:cs typeface="Avenir Book"/>
              </a:rPr>
              <a:t>, John Butcher, Benoit </a:t>
            </a:r>
            <a:r>
              <a:rPr lang="en-GB" sz="1200" b="0" i="1" dirty="0" err="1">
                <a:solidFill>
                  <a:srgbClr val="000000"/>
                </a:solidFill>
                <a:latin typeface="Avenir Book"/>
                <a:cs typeface="Avenir Book"/>
              </a:rPr>
              <a:t>Freyens</a:t>
            </a:r>
            <a:r>
              <a:rPr lang="en-GB" sz="1200" b="0" i="1" dirty="0">
                <a:solidFill>
                  <a:srgbClr val="000000"/>
                </a:solidFill>
                <a:latin typeface="Avenir Book"/>
                <a:cs typeface="Avenir Book"/>
              </a:rPr>
              <a:t>, </a:t>
            </a:r>
            <a:r>
              <a:rPr lang="ja-JP" altLang="en-GB" sz="1200" b="0" i="1" dirty="0">
                <a:solidFill>
                  <a:srgbClr val="000000"/>
                </a:solidFill>
                <a:latin typeface="Avenir Book"/>
                <a:ea typeface="ＭＳ Ｐゴシック" pitchFamily="-112" charset="-128"/>
                <a:cs typeface="Avenir Book"/>
              </a:rPr>
              <a:t>‘</a:t>
            </a:r>
            <a:r>
              <a:rPr lang="en-GB" altLang="ja-JP" sz="1200" b="0" i="1" dirty="0">
                <a:solidFill>
                  <a:srgbClr val="000000"/>
                </a:solidFill>
                <a:latin typeface="Avenir Book"/>
                <a:cs typeface="Avenir Book"/>
              </a:rPr>
              <a:t>Policy in Action</a:t>
            </a:r>
            <a:r>
              <a:rPr lang="ja-JP" altLang="en-GB" sz="1200" b="0" i="1" dirty="0">
                <a:solidFill>
                  <a:srgbClr val="000000"/>
                </a:solidFill>
                <a:latin typeface="Avenir Book"/>
                <a:ea typeface="ＭＳ Ｐゴシック" pitchFamily="-112" charset="-128"/>
                <a:cs typeface="Avenir Book"/>
              </a:rPr>
              <a:t>’</a:t>
            </a:r>
            <a:r>
              <a:rPr lang="en-GB" altLang="ja-JP" sz="1200" b="0" i="1" dirty="0">
                <a:solidFill>
                  <a:srgbClr val="000000"/>
                </a:solidFill>
                <a:latin typeface="Avenir Book"/>
                <a:cs typeface="Avenir Book"/>
              </a:rPr>
              <a:t>, 2010, p. 173</a:t>
            </a:r>
            <a:endParaRPr lang="en-GB" sz="1200" b="0" i="1" dirty="0">
              <a:solidFill>
                <a:srgbClr val="000000"/>
              </a:solidFill>
              <a:latin typeface="Avenir Book"/>
              <a:cs typeface="Avenir Book"/>
            </a:endParaRPr>
          </a:p>
          <a:p>
            <a:pPr lvl="1">
              <a:lnSpc>
                <a:spcPct val="80000"/>
              </a:lnSpc>
              <a:spcAft>
                <a:spcPts val="0"/>
              </a:spcAft>
              <a:buClrTx/>
              <a:buFontTx/>
              <a:buNone/>
              <a:defRPr/>
            </a:pPr>
            <a:endParaRPr lang="en-GB" sz="1600" b="0" dirty="0">
              <a:solidFill>
                <a:schemeClr val="tx1"/>
              </a:solidFill>
              <a:latin typeface="Avenir Book"/>
              <a:cs typeface="Avenir Book"/>
            </a:endParaRPr>
          </a:p>
        </p:txBody>
      </p:sp>
      <p:sp>
        <p:nvSpPr>
          <p:cNvPr id="19461" name="Espace réservé du numéro de diapositive 6"/>
          <p:cNvSpPr>
            <a:spLocks noGrp="1"/>
          </p:cNvSpPr>
          <p:nvPr>
            <p:ph type="sldNum" sz="quarter" idx="12"/>
          </p:nvPr>
        </p:nvSpPr>
        <p:spPr>
          <a:noFill/>
        </p:spPr>
        <p:txBody>
          <a:bodyPr/>
          <a:lstStyle/>
          <a:p>
            <a:fld id="{73A7C152-57D5-4742-97EE-470AFDF050FC}" type="slidenum">
              <a:rPr lang="en-GB" smtClean="0">
                <a:latin typeface="Arial" charset="0"/>
                <a:ea typeface="MS PGothic" charset="0"/>
                <a:cs typeface="MS PGothic" charset="0"/>
              </a:rPr>
              <a:pPr/>
              <a:t>20</a:t>
            </a:fld>
            <a:endParaRPr lang="en-GB">
              <a:latin typeface="Arial" charset="0"/>
              <a:ea typeface="MS PGothic" charset="0"/>
              <a:cs typeface="MS PGothic" charset="0"/>
            </a:endParaRPr>
          </a:p>
        </p:txBody>
      </p:sp>
      <p:sp>
        <p:nvSpPr>
          <p:cNvPr id="7" name="Content Placeholder 2"/>
          <p:cNvSpPr txBox="1">
            <a:spLocks/>
          </p:cNvSpPr>
          <p:nvPr/>
        </p:nvSpPr>
        <p:spPr bwMode="auto">
          <a:xfrm>
            <a:off x="1" y="1412776"/>
            <a:ext cx="9143999" cy="514350"/>
          </a:xfrm>
          <a:prstGeom prst="rect">
            <a:avLst/>
          </a:prstGeom>
          <a:noFill/>
          <a:ln w="9525">
            <a:noFill/>
            <a:miter lim="800000"/>
            <a:headEnd/>
            <a:tailEnd/>
          </a:ln>
        </p:spPr>
        <p:txBody>
          <a:bodyPr>
            <a:prstTxWarp prst="textNoShape">
              <a:avLst/>
            </a:prstTxWarp>
          </a:bodyPr>
          <a:lstStyle/>
          <a:p>
            <a:pPr marL="342900" indent="-342900" algn="ctr">
              <a:spcBef>
                <a:spcPct val="20000"/>
              </a:spcBef>
              <a:buClr>
                <a:schemeClr val="bg1"/>
              </a:buClr>
              <a:buFontTx/>
              <a:buChar char="•"/>
              <a:defRPr/>
            </a:pPr>
            <a:r>
              <a:rPr lang="en-GB" sz="2400" b="1" kern="0" dirty="0">
                <a:solidFill>
                  <a:srgbClr val="800000"/>
                </a:solidFill>
                <a:latin typeface="Calibri"/>
                <a:ea typeface="MS PGothic" pitchFamily="34" charset="-128"/>
                <a:cs typeface="Calibri"/>
              </a:rPr>
              <a:t>Understanding who makes policy helps identify opportunities</a:t>
            </a:r>
          </a:p>
        </p:txBody>
      </p:sp>
      <p:sp>
        <p:nvSpPr>
          <p:cNvPr id="9" name="ZoneTexte 8"/>
          <p:cNvSpPr txBox="1"/>
          <p:nvPr/>
        </p:nvSpPr>
        <p:spPr>
          <a:xfrm>
            <a:off x="4499992" y="5085184"/>
            <a:ext cx="4464496" cy="1169551"/>
          </a:xfrm>
          <a:prstGeom prst="rect">
            <a:avLst/>
          </a:prstGeom>
          <a:solidFill>
            <a:srgbClr val="F2DE90"/>
          </a:solidFill>
        </p:spPr>
        <p:txBody>
          <a:bodyPr wrap="square" rtlCol="0">
            <a:spAutoFit/>
          </a:bodyPr>
          <a:lstStyle/>
          <a:p>
            <a:pPr algn="ctr"/>
            <a:r>
              <a:rPr lang="en-GB" sz="1400" dirty="0">
                <a:solidFill>
                  <a:srgbClr val="333399"/>
                </a:solidFill>
                <a:latin typeface="+mn-lt"/>
                <a:cs typeface="Calibri"/>
              </a:rPr>
              <a:t>Whatever “model” may resonate with your context, in order to influence in a meaningful way, you need to identify </a:t>
            </a:r>
            <a:r>
              <a:rPr lang="en-GB" sz="1400" b="1" dirty="0">
                <a:solidFill>
                  <a:srgbClr val="333399"/>
                </a:solidFill>
                <a:latin typeface="+mn-lt"/>
                <a:cs typeface="Calibri"/>
              </a:rPr>
              <a:t>who “calls the shots</a:t>
            </a:r>
            <a:r>
              <a:rPr lang="en-GB" sz="1400" dirty="0">
                <a:solidFill>
                  <a:srgbClr val="333399"/>
                </a:solidFill>
                <a:latin typeface="+mn-lt"/>
                <a:cs typeface="Calibri"/>
              </a:rPr>
              <a:t>” or how decisions come about in space (where) and time (when).</a:t>
            </a:r>
          </a:p>
        </p:txBody>
      </p:sp>
      <p:pic>
        <p:nvPicPr>
          <p:cNvPr id="11" name="Image 1"/>
          <p:cNvPicPr>
            <a:picLocks noChangeAspect="1"/>
          </p:cNvPicPr>
          <p:nvPr/>
        </p:nvPicPr>
        <p:blipFill>
          <a:blip r:embed="rId3"/>
          <a:srcRect t="13043"/>
          <a:stretch>
            <a:fillRect/>
          </a:stretch>
        </p:blipFill>
        <p:spPr bwMode="auto">
          <a:xfrm>
            <a:off x="4644008" y="1988840"/>
            <a:ext cx="4347592" cy="2601486"/>
          </a:xfrm>
          <a:prstGeom prst="rect">
            <a:avLst/>
          </a:prstGeom>
          <a:noFill/>
          <a:ln w="9525">
            <a:noFill/>
            <a:miter lim="800000"/>
            <a:headEnd/>
            <a:tailEnd/>
          </a:ln>
        </p:spPr>
      </p:pic>
      <p:sp>
        <p:nvSpPr>
          <p:cNvPr id="12" name="ZoneTexte 2"/>
          <p:cNvSpPr txBox="1">
            <a:spLocks noChangeArrowheads="1"/>
          </p:cNvSpPr>
          <p:nvPr/>
        </p:nvSpPr>
        <p:spPr bwMode="auto">
          <a:xfrm>
            <a:off x="3995936" y="4509120"/>
            <a:ext cx="5004048" cy="276999"/>
          </a:xfrm>
          <a:prstGeom prst="rect">
            <a:avLst/>
          </a:prstGeom>
          <a:noFill/>
          <a:ln w="9525">
            <a:noFill/>
            <a:miter lim="800000"/>
            <a:headEnd/>
            <a:tailEnd/>
          </a:ln>
        </p:spPr>
        <p:txBody>
          <a:bodyPr wrap="square">
            <a:prstTxWarp prst="textNoShape">
              <a:avLst/>
            </a:prstTxWarp>
            <a:spAutoFit/>
          </a:bodyPr>
          <a:lstStyle/>
          <a:p>
            <a:pPr algn="r"/>
            <a:r>
              <a:rPr lang="fr-FR" dirty="0" err="1">
                <a:solidFill>
                  <a:schemeClr val="tx1"/>
                </a:solidFill>
                <a:latin typeface="Arial Narrow" charset="0"/>
                <a:ea typeface="Arial Narrow" charset="0"/>
                <a:cs typeface="Arial Narrow" charset="0"/>
              </a:rPr>
              <a:t>Review</a:t>
            </a:r>
            <a:r>
              <a:rPr lang="fr-FR" dirty="0">
                <a:solidFill>
                  <a:schemeClr val="tx1"/>
                </a:solidFill>
                <a:latin typeface="Arial Narrow" charset="0"/>
                <a:ea typeface="Arial Narrow" charset="0"/>
                <a:cs typeface="Arial Narrow" charset="0"/>
              </a:rPr>
              <a:t> of </a:t>
            </a:r>
            <a:r>
              <a:rPr lang="fr-FR" dirty="0" err="1">
                <a:solidFill>
                  <a:schemeClr val="tx1"/>
                </a:solidFill>
                <a:latin typeface="Arial Narrow" charset="0"/>
                <a:ea typeface="Arial Narrow" charset="0"/>
                <a:cs typeface="Arial Narrow" charset="0"/>
              </a:rPr>
              <a:t>Literature</a:t>
            </a:r>
            <a:r>
              <a:rPr lang="fr-FR" dirty="0">
                <a:solidFill>
                  <a:schemeClr val="tx1"/>
                </a:solidFill>
                <a:latin typeface="Arial Narrow" charset="0"/>
                <a:ea typeface="Arial Narrow" charset="0"/>
                <a:cs typeface="Arial Narrow" charset="0"/>
              </a:rPr>
              <a:t> and International Practice in Policy Dialogue » July 2011 » </a:t>
            </a:r>
            <a:endParaRPr lang="en-GB" dirty="0">
              <a:solidFill>
                <a:schemeClr val="tx1"/>
              </a:solidFill>
              <a:latin typeface="Arial Narrow" charset="0"/>
              <a:ea typeface="Arial Narrow" charset="0"/>
              <a:cs typeface="Arial Narrow" charset="0"/>
            </a:endParaRPr>
          </a:p>
        </p:txBody>
      </p:sp>
      <p:pic>
        <p:nvPicPr>
          <p:cNvPr id="13" name="Image 12"/>
          <p:cNvPicPr>
            <a:picLocks noChangeAspect="1"/>
          </p:cNvPicPr>
          <p:nvPr/>
        </p:nvPicPr>
        <p:blipFill>
          <a:blip r:embed="rId4"/>
          <a:stretch>
            <a:fillRect/>
          </a:stretch>
        </p:blipFill>
        <p:spPr>
          <a:xfrm>
            <a:off x="179512" y="6324600"/>
            <a:ext cx="533400" cy="533400"/>
          </a:xfrm>
          <a:prstGeom prst="rect">
            <a:avLst/>
          </a:prstGeom>
        </p:spPr>
      </p:pic>
      <p:pic>
        <p:nvPicPr>
          <p:cNvPr id="10" name="Image 5">
            <a:extLst>
              <a:ext uri="{FF2B5EF4-FFF2-40B4-BE49-F238E27FC236}">
                <a16:creationId xmlns:a16="http://schemas.microsoft.com/office/drawing/2014/main" xmlns="" id="{C54E2BA9-5B94-D948-8443-398F6EBD23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5880" y="-28162"/>
            <a:ext cx="1914632" cy="1315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67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4386939" y="3354107"/>
            <a:ext cx="1656194" cy="2163125"/>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2684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1</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21</a:t>
            </a:fld>
            <a:endParaRPr lang="en-GB"/>
          </a:p>
        </p:txBody>
      </p:sp>
      <p:grpSp>
        <p:nvGrpSpPr>
          <p:cNvPr id="2" name="Group 1"/>
          <p:cNvGrpSpPr/>
          <p:nvPr/>
        </p:nvGrpSpPr>
        <p:grpSpPr>
          <a:xfrm>
            <a:off x="534516" y="2133437"/>
            <a:ext cx="8141940" cy="3157319"/>
            <a:chOff x="539552" y="3159552"/>
            <a:chExt cx="8141940" cy="3157319"/>
          </a:xfrm>
        </p:grpSpPr>
        <p:cxnSp>
          <p:nvCxnSpPr>
            <p:cNvPr id="18" name="53 Conector recto"/>
            <p:cNvCxnSpPr>
              <a:cxnSpLocks/>
              <a:stCxn id="22" idx="0"/>
              <a:endCxn id="12" idx="2"/>
            </p:cNvCxnSpPr>
            <p:nvPr/>
          </p:nvCxnSpPr>
          <p:spPr bwMode="auto">
            <a:xfrm flipH="1" flipV="1">
              <a:off x="3863246" y="4175215"/>
              <a:ext cx="24683"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cxnSpLocks/>
              <a:stCxn id="24" idx="0"/>
              <a:endCxn id="16" idx="2"/>
            </p:cNvCxnSpPr>
            <p:nvPr/>
          </p:nvCxnSpPr>
          <p:spPr bwMode="auto">
            <a:xfrm flipH="1" flipV="1">
              <a:off x="6518735" y="4175215"/>
              <a:ext cx="33490"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3591019"/>
              <a:ext cx="2453" cy="88255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cxnSpLocks/>
              <a:stCxn id="9" idx="0"/>
              <a:endCxn id="23" idx="4"/>
            </p:cNvCxnSpPr>
            <p:nvPr/>
          </p:nvCxnSpPr>
          <p:spPr bwMode="auto">
            <a:xfrm flipH="1" flipV="1">
              <a:off x="5189099" y="4976813"/>
              <a:ext cx="2845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cxnSpLocks/>
              <a:stCxn id="8" idx="0"/>
              <a:endCxn id="21" idx="4"/>
            </p:cNvCxnSpPr>
            <p:nvPr/>
          </p:nvCxnSpPr>
          <p:spPr bwMode="auto">
            <a:xfrm flipH="1" flipV="1">
              <a:off x="2519777" y="4976813"/>
              <a:ext cx="20508" cy="27097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7992385" y="4976813"/>
              <a:ext cx="2513" cy="33310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7272738"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94193" y="5247784"/>
              <a:ext cx="1692183"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Why?</a:t>
              </a:r>
            </a:p>
            <a:p>
              <a:pPr algn="ctr">
                <a:spcAft>
                  <a:spcPts val="0"/>
                </a:spcAft>
              </a:pPr>
              <a:r>
                <a:rPr lang="en-GB" sz="1400" dirty="0">
                  <a:latin typeface="Calibri"/>
                  <a:cs typeface="Calibri"/>
                </a:rPr>
                <a:t>Rationale, instrument for change, …</a:t>
              </a:r>
            </a:p>
          </p:txBody>
        </p:sp>
        <p:sp>
          <p:nvSpPr>
            <p:cNvPr id="9" name="27 CuadroTexto"/>
            <p:cNvSpPr txBox="1"/>
            <p:nvPr/>
          </p:nvSpPr>
          <p:spPr>
            <a:xfrm>
              <a:off x="4350941" y="5301208"/>
              <a:ext cx="1733227"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What? </a:t>
              </a:r>
              <a:r>
                <a:rPr lang="en-GB" sz="1400" b="1" dirty="0">
                  <a:solidFill>
                    <a:srgbClr val="C00000"/>
                  </a:solidFill>
                  <a:latin typeface="Calibri"/>
                  <a:cs typeface="Calibri"/>
                </a:rPr>
                <a:t>- PROBLEM</a:t>
              </a:r>
            </a:p>
            <a:p>
              <a:pPr algn="ctr">
                <a:spcAft>
                  <a:spcPts val="0"/>
                </a:spcAft>
              </a:pPr>
              <a:r>
                <a:rPr lang="en-GB" sz="1400" dirty="0">
                  <a:latin typeface="Calibri"/>
                  <a:cs typeface="Calibri"/>
                </a:rPr>
                <a:t>Objectives, assumptions, problem solving, …</a:t>
              </a:r>
            </a:p>
          </p:txBody>
        </p:sp>
        <p:sp>
          <p:nvSpPr>
            <p:cNvPr id="12" name="28 CuadroTexto"/>
            <p:cNvSpPr txBox="1">
              <a:spLocks noChangeArrowheads="1"/>
            </p:cNvSpPr>
            <p:nvPr/>
          </p:nvSpPr>
          <p:spPr bwMode="auto">
            <a:xfrm>
              <a:off x="3064868" y="3159552"/>
              <a:ext cx="1596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spcAft>
                  <a:spcPts val="0"/>
                </a:spcAft>
              </a:pPr>
              <a:r>
                <a:rPr lang="en-GB" altLang="x-none" sz="1800" dirty="0">
                  <a:solidFill>
                    <a:srgbClr val="C00000"/>
                  </a:solidFill>
                  <a:latin typeface="Calibri" charset="0"/>
                </a:rPr>
                <a:t>Who?</a:t>
              </a:r>
              <a:r>
                <a:rPr lang="en-GB" altLang="x-none" dirty="0">
                  <a:solidFill>
                    <a:srgbClr val="C00000"/>
                  </a:solidFill>
                  <a:latin typeface="Calibri" charset="0"/>
                </a:rPr>
                <a:t> - PEOPLE</a:t>
              </a:r>
            </a:p>
            <a:p>
              <a:pPr>
                <a:spcAft>
                  <a:spcPts val="0"/>
                </a:spcAft>
              </a:pPr>
              <a:r>
                <a:rPr lang="en-GB" b="0" dirty="0"/>
                <a:t>Stakeholders, political economy, …</a:t>
              </a:r>
              <a:endParaRPr lang="en-GB" altLang="x-none" b="0" dirty="0">
                <a:latin typeface="Calibri" charset="0"/>
              </a:endParaRPr>
            </a:p>
          </p:txBody>
        </p:sp>
        <p:sp>
          <p:nvSpPr>
            <p:cNvPr id="13" name="29 CuadroTexto"/>
            <p:cNvSpPr txBox="1"/>
            <p:nvPr/>
          </p:nvSpPr>
          <p:spPr>
            <a:xfrm>
              <a:off x="7308304" y="5309919"/>
              <a:ext cx="1373188" cy="369332"/>
            </a:xfrm>
            <a:prstGeom prst="rect">
              <a:avLst/>
            </a:prstGeom>
            <a:noFill/>
          </p:spPr>
          <p:txBody>
            <a:bodyPr>
              <a:spAutoFit/>
            </a:bodyPr>
            <a:lstStyle/>
            <a:p>
              <a:pPr algn="ctr">
                <a:spcAft>
                  <a:spcPts val="1800"/>
                </a:spcAft>
              </a:pPr>
              <a:r>
                <a:rPr lang="en-GB" sz="1800" b="1" dirty="0">
                  <a:solidFill>
                    <a:srgbClr val="C00000"/>
                  </a:solidFill>
                  <a:latin typeface="Calibri"/>
                  <a:cs typeface="Calibri"/>
                </a:rPr>
                <a:t>Groupwork</a:t>
              </a:r>
            </a:p>
          </p:txBody>
        </p:sp>
        <p:sp>
          <p:nvSpPr>
            <p:cNvPr id="16" name="30 CuadroTexto"/>
            <p:cNvSpPr txBox="1"/>
            <p:nvPr/>
          </p:nvSpPr>
          <p:spPr>
            <a:xfrm>
              <a:off x="5729165" y="3159552"/>
              <a:ext cx="1579140"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How?</a:t>
              </a:r>
              <a:r>
                <a:rPr lang="en-GB" sz="1400" b="1" dirty="0">
                  <a:solidFill>
                    <a:srgbClr val="C00000"/>
                  </a:solidFill>
                  <a:latin typeface="Calibri"/>
                  <a:cs typeface="Calibri"/>
                </a:rPr>
                <a:t> - PROCESS</a:t>
              </a:r>
            </a:p>
            <a:p>
              <a:pPr algn="ctr">
                <a:spcAft>
                  <a:spcPts val="0"/>
                </a:spcAft>
              </a:pPr>
              <a:r>
                <a:rPr lang="en-GB" sz="1400" dirty="0">
                  <a:latin typeface="Calibri"/>
                  <a:cs typeface="Calibri"/>
                </a:rPr>
                <a:t>Entry points, time and space, quality of engagement</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267709"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635888"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93708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6300236"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774042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221687"/>
              <a:ext cx="137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800" dirty="0">
                  <a:solidFill>
                    <a:srgbClr val="C00000"/>
                  </a:solidFill>
                  <a:latin typeface="Calibri" charset="0"/>
                </a:rPr>
                <a:t>Overview</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51287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0"/>
          <p:cNvGraphicFramePr>
            <a:graphicFrameLocks noGrp="1"/>
          </p:cNvGraphicFramePr>
          <p:nvPr>
            <p:ph idx="4294967295"/>
            <p:extLst>
              <p:ext uri="{D42A27DB-BD31-4B8C-83A1-F6EECF244321}">
                <p14:modId xmlns:p14="http://schemas.microsoft.com/office/powerpoint/2010/main" val="61811747"/>
              </p:ext>
            </p:extLst>
          </p:nvPr>
        </p:nvGraphicFramePr>
        <p:xfrm>
          <a:off x="4953000" y="1997968"/>
          <a:ext cx="3909391" cy="2228848"/>
        </p:xfrm>
        <a:graphic>
          <a:graphicData uri="http://schemas.openxmlformats.org/drawingml/2006/table">
            <a:tbl>
              <a:tblPr>
                <a:tableStyleId>{93296810-A885-4BE3-A3E7-6D5BEEA58F35}</a:tableStyleId>
              </a:tblPr>
              <a:tblGrid>
                <a:gridCol w="1211911">
                  <a:extLst>
                    <a:ext uri="{9D8B030D-6E8A-4147-A177-3AD203B41FA5}">
                      <a16:colId xmlns:a16="http://schemas.microsoft.com/office/drawing/2014/main" xmlns="" val="20000"/>
                    </a:ext>
                  </a:extLst>
                </a:gridCol>
                <a:gridCol w="1171586">
                  <a:extLst>
                    <a:ext uri="{9D8B030D-6E8A-4147-A177-3AD203B41FA5}">
                      <a16:colId xmlns:a16="http://schemas.microsoft.com/office/drawing/2014/main" xmlns="" val="20001"/>
                    </a:ext>
                  </a:extLst>
                </a:gridCol>
                <a:gridCol w="1525894">
                  <a:extLst>
                    <a:ext uri="{9D8B030D-6E8A-4147-A177-3AD203B41FA5}">
                      <a16:colId xmlns:a16="http://schemas.microsoft.com/office/drawing/2014/main" xmlns="" val="20002"/>
                    </a:ext>
                  </a:extLst>
                </a:gridCol>
              </a:tblGrid>
              <a:tr h="37187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endParaRPr kumimoji="0" lang="en-US" sz="1400" b="0" i="0" u="none" strike="noStrike" cap="none" normalizeH="0" baseline="0" dirty="0">
                        <a:ln>
                          <a:noFill/>
                        </a:ln>
                        <a:solidFill>
                          <a:schemeClr val="tx1"/>
                        </a:solidFill>
                        <a:effectLst/>
                        <a:latin typeface="Verdana" pitchFamily="-109" charset="0"/>
                        <a:ea typeface="Arial" pitchFamily="-109" charset="0"/>
                        <a:cs typeface="Arial" pitchFamily="-109" charset="0"/>
                      </a:endParaRPr>
                    </a:p>
                  </a:txBody>
                  <a:tcPr horzOverflow="overflow">
                    <a:lnB w="38100" cap="flat" cmpd="sng" algn="ctr">
                      <a:solidFill>
                        <a:srgbClr val="333399"/>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b="1" u="none" strike="noStrike" cap="none" normalizeH="0" baseline="0" dirty="0">
                          <a:ln>
                            <a:noFill/>
                          </a:ln>
                          <a:solidFill>
                            <a:schemeClr val="bg1"/>
                          </a:solidFill>
                          <a:effectLst/>
                        </a:rPr>
                        <a:t>Direct</a:t>
                      </a:r>
                      <a:endParaRPr kumimoji="0" lang="en-GB" sz="1400" b="1" i="0" u="none" strike="noStrike" cap="none" normalizeH="0" baseline="0" dirty="0">
                        <a:ln>
                          <a:noFill/>
                        </a:ln>
                        <a:solidFill>
                          <a:schemeClr val="bg1"/>
                        </a:solidFill>
                        <a:effectLst/>
                        <a:latin typeface="Verdana" pitchFamily="-109" charset="0"/>
                        <a:ea typeface="Arial" pitchFamily="-109" charset="0"/>
                        <a:cs typeface="Arial" pitchFamily="-109" charset="0"/>
                      </a:endParaRPr>
                    </a:p>
                  </a:txBody>
                  <a:tcPr horzOverflow="overflow">
                    <a:lnR w="38100" cap="flat" cmpd="sng" algn="ctr">
                      <a:solidFill>
                        <a:srgbClr val="333399"/>
                      </a:solidFill>
                      <a:prstDash val="solid"/>
                      <a:round/>
                      <a:headEnd type="none" w="med" len="med"/>
                      <a:tailEnd type="none" w="med" len="med"/>
                    </a:lnR>
                    <a:lnB w="38100" cap="flat" cmpd="sng" algn="ctr">
                      <a:solidFill>
                        <a:srgbClr val="333399"/>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b="1" u="none" strike="noStrike" cap="none" normalizeH="0" baseline="0" dirty="0">
                          <a:ln>
                            <a:noFill/>
                          </a:ln>
                          <a:solidFill>
                            <a:schemeClr val="bg1"/>
                          </a:solidFill>
                          <a:effectLst/>
                        </a:rPr>
                        <a:t>Indirect</a:t>
                      </a:r>
                      <a:endParaRPr kumimoji="0" lang="en-GB" sz="1400" b="1" i="0" u="none" strike="noStrike" cap="none" normalizeH="0" baseline="0" dirty="0">
                        <a:ln>
                          <a:noFill/>
                        </a:ln>
                        <a:solidFill>
                          <a:schemeClr val="bg1"/>
                        </a:solidFill>
                        <a:effectLst/>
                        <a:latin typeface="Verdana" pitchFamily="-109" charset="0"/>
                        <a:ea typeface="Arial" pitchFamily="-109" charset="0"/>
                        <a:cs typeface="Arial" pitchFamily="-109" charset="0"/>
                      </a:endParaRPr>
                    </a:p>
                  </a:txBody>
                  <a:tcPr horzOverflow="overflow">
                    <a:lnL w="38100" cap="flat" cmpd="sng" algn="ctr">
                      <a:solidFill>
                        <a:srgbClr val="333399"/>
                      </a:solidFill>
                      <a:prstDash val="solid"/>
                      <a:round/>
                      <a:headEnd type="none" w="med" len="med"/>
                      <a:tailEnd type="none" w="med" len="med"/>
                    </a:lnL>
                    <a:lnB w="38100" cap="flat" cmpd="sng" algn="ctr">
                      <a:solidFill>
                        <a:srgbClr val="333399"/>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432048">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b="1" u="none" strike="noStrike" cap="none" normalizeH="0" baseline="0" dirty="0">
                          <a:ln>
                            <a:noFill/>
                          </a:ln>
                          <a:effectLst/>
                        </a:rPr>
                        <a:t>Monetary</a:t>
                      </a:r>
                      <a:endParaRPr kumimoji="0" lang="en-GB" sz="1400" b="1" i="0" u="none" strike="noStrike" cap="none" normalizeH="0" baseline="0" dirty="0">
                        <a:ln>
                          <a:noFill/>
                        </a:ln>
                        <a:solidFill>
                          <a:schemeClr val="tx1"/>
                        </a:solidFill>
                        <a:effectLst/>
                        <a:latin typeface="Verdana" pitchFamily="-109" charset="0"/>
                        <a:ea typeface="Arial" pitchFamily="-109" charset="0"/>
                        <a:cs typeface="Arial" pitchFamily="-109" charset="0"/>
                      </a:endParaRPr>
                    </a:p>
                  </a:txBody>
                  <a:tcPr anchor="ctr" horzOverflow="overflow">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Provide</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Tax</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L w="38100" cap="flat" cmpd="sng" algn="ctr">
                      <a:solidFill>
                        <a:srgbClr val="333399"/>
                      </a:solidFill>
                      <a:prstDash val="solid"/>
                      <a:round/>
                      <a:headEnd type="none" w="med" len="med"/>
                      <a:tailEnd type="none" w="med" len="med"/>
                    </a:lnL>
                    <a:lnT w="38100" cap="flat" cmpd="sng" algn="ctr">
                      <a:solidFill>
                        <a:srgbClr val="333399"/>
                      </a:solidFill>
                      <a:prstDash val="solid"/>
                      <a:round/>
                      <a:headEnd type="none" w="med" len="med"/>
                      <a:tailEnd type="none" w="med" len="med"/>
                    </a:lnT>
                  </a:tcPr>
                </a:tc>
                <a:extLst>
                  <a:ext uri="{0D108BD9-81ED-4DB2-BD59-A6C34878D82A}">
                    <a16:rowId xmlns:a16="http://schemas.microsoft.com/office/drawing/2014/main" xmlns="" val="10001"/>
                  </a:ext>
                </a:extLst>
              </a:tr>
              <a:tr h="43204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endParaRPr kumimoji="0" lang="en-US" sz="1400" b="1" i="0" u="none" strike="noStrike" cap="none" normalizeH="0" baseline="0" dirty="0">
                        <a:ln>
                          <a:noFill/>
                        </a:ln>
                        <a:solidFill>
                          <a:schemeClr val="tx1"/>
                        </a:solidFill>
                        <a:effectLst/>
                        <a:latin typeface="Verdana" pitchFamily="-109" charset="0"/>
                        <a:ea typeface="Arial" pitchFamily="-109" charset="0"/>
                        <a:cs typeface="Arial" pitchFamily="-109"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Purchase</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R w="38100" cap="flat" cmpd="sng" algn="ctr">
                      <a:solidFill>
                        <a:srgbClr val="333399"/>
                      </a:solidFill>
                      <a:prstDash val="solid"/>
                      <a:round/>
                      <a:headEnd type="none" w="med" len="med"/>
                      <a:tailEnd type="none" w="med" len="med"/>
                    </a:lnR>
                    <a:lnB w="38100" cap="flat" cmpd="sng" algn="ctr">
                      <a:solidFill>
                        <a:srgbClr val="333399"/>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Subsidise</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L w="38100" cap="flat" cmpd="sng" algn="ctr">
                      <a:solidFill>
                        <a:srgbClr val="333399"/>
                      </a:solidFill>
                      <a:prstDash val="solid"/>
                      <a:round/>
                      <a:headEnd type="none" w="med" len="med"/>
                      <a:tailEnd type="none" w="med" len="med"/>
                    </a:lnL>
                    <a:lnB w="381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xmlns="" val="10002"/>
                  </a:ext>
                </a:extLst>
              </a:tr>
              <a:tr h="432048">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b="1" u="none" strike="noStrike" cap="none" normalizeH="0" baseline="0" dirty="0">
                          <a:ln>
                            <a:noFill/>
                          </a:ln>
                          <a:effectLst/>
                        </a:rPr>
                        <a:t>Non-monetary</a:t>
                      </a:r>
                      <a:endParaRPr kumimoji="0" lang="en-GB" sz="1400" b="1" i="0" u="none" strike="noStrike" cap="none" normalizeH="0" baseline="0" dirty="0">
                        <a:ln>
                          <a:noFill/>
                        </a:ln>
                        <a:solidFill>
                          <a:schemeClr val="tx1"/>
                        </a:solidFill>
                        <a:effectLst/>
                        <a:latin typeface="Verdana" pitchFamily="-109" charset="0"/>
                        <a:ea typeface="Arial" pitchFamily="-109" charset="0"/>
                        <a:cs typeface="Arial" pitchFamily="-109" charset="0"/>
                      </a:endParaRPr>
                    </a:p>
                  </a:txBody>
                  <a:tcPr anchor="ctr" horzOverflow="overflow">
                    <a:lnT w="38100" cap="flat" cmpd="sng" algn="ctr">
                      <a:solidFill>
                        <a:srgbClr val="333399"/>
                      </a:solidFill>
                      <a:prstDash val="solid"/>
                      <a:round/>
                      <a:headEnd type="none" w="med" len="med"/>
                      <a:tailEnd type="none" w="med" len="med"/>
                    </a:lnT>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Prohibit</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R w="38100" cap="flat" cmpd="sng" algn="ctr">
                      <a:solidFill>
                        <a:srgbClr val="333399"/>
                      </a:solidFill>
                      <a:prstDash val="solid"/>
                      <a:round/>
                      <a:headEnd type="none" w="med" len="med"/>
                      <a:tailEnd type="none" w="med" len="med"/>
                    </a:lnR>
                    <a:lnT w="38100" cap="flat" cmpd="sng" algn="ctr">
                      <a:solidFill>
                        <a:srgbClr val="333399"/>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Inform</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L w="38100" cap="flat" cmpd="sng" algn="ctr">
                      <a:solidFill>
                        <a:srgbClr val="333399"/>
                      </a:solidFill>
                      <a:prstDash val="solid"/>
                      <a:round/>
                      <a:headEnd type="none" w="med" len="med"/>
                      <a:tailEnd type="none" w="med" len="med"/>
                    </a:lnL>
                    <a:lnT w="38100" cap="flat" cmpd="sng" algn="ctr">
                      <a:solidFill>
                        <a:srgbClr val="333399"/>
                      </a:solidFill>
                      <a:prstDash val="solid"/>
                      <a:round/>
                      <a:headEnd type="none" w="med" len="med"/>
                      <a:tailEnd type="none" w="med" len="med"/>
                    </a:lnT>
                  </a:tcPr>
                </a:tc>
                <a:extLst>
                  <a:ext uri="{0D108BD9-81ED-4DB2-BD59-A6C34878D82A}">
                    <a16:rowId xmlns:a16="http://schemas.microsoft.com/office/drawing/2014/main" xmlns="" val="10003"/>
                  </a:ext>
                </a:extLst>
              </a:tr>
              <a:tr h="43204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endParaRPr kumimoji="0" lang="en-US" sz="1400" b="1" i="0" u="none" strike="noStrike" cap="none" normalizeH="0" baseline="0" dirty="0">
                        <a:ln>
                          <a:noFill/>
                        </a:ln>
                        <a:solidFill>
                          <a:schemeClr val="tx1"/>
                        </a:solidFill>
                        <a:effectLst/>
                        <a:latin typeface="Verdana" pitchFamily="-109" charset="0"/>
                        <a:ea typeface="Arial" pitchFamily="-109" charset="0"/>
                        <a:cs typeface="Arial" pitchFamily="-109"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Require</a:t>
                      </a: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R w="38100" cap="flat" cmpd="sng" algn="ctr">
                      <a:solidFill>
                        <a:srgbClr val="333399"/>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r>
                        <a:rPr kumimoji="0" lang="en-GB" sz="1400" u="none" strike="noStrike" cap="none" normalizeH="0" baseline="0" dirty="0">
                          <a:ln>
                            <a:noFill/>
                          </a:ln>
                          <a:solidFill>
                            <a:schemeClr val="accent2"/>
                          </a:solidFill>
                          <a:effectLst/>
                        </a:rPr>
                        <a:t>Implore</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109" charset="2"/>
                        <a:buNone/>
                        <a:tabLst/>
                      </a:pPr>
                      <a:endParaRPr kumimoji="0" lang="en-GB" sz="1400" b="1" i="0" u="none" strike="noStrike" cap="none" normalizeH="0" baseline="0" dirty="0">
                        <a:ln>
                          <a:noFill/>
                        </a:ln>
                        <a:solidFill>
                          <a:schemeClr val="accent2"/>
                        </a:solidFill>
                        <a:effectLst/>
                        <a:latin typeface="Verdana" pitchFamily="-109" charset="0"/>
                        <a:ea typeface="Arial" pitchFamily="-109" charset="0"/>
                        <a:cs typeface="Arial" pitchFamily="-109" charset="0"/>
                      </a:endParaRPr>
                    </a:p>
                  </a:txBody>
                  <a:tcPr horzOverflow="overflow">
                    <a:lnL w="38100" cap="flat" cmpd="sng" algn="ctr">
                      <a:solidFill>
                        <a:srgbClr val="333399"/>
                      </a:solidFill>
                      <a:prstDash val="solid"/>
                      <a:round/>
                      <a:headEnd type="none" w="med" len="med"/>
                      <a:tailEnd type="none" w="med" len="med"/>
                    </a:lnL>
                  </a:tcPr>
                </a:tc>
                <a:extLst>
                  <a:ext uri="{0D108BD9-81ED-4DB2-BD59-A6C34878D82A}">
                    <a16:rowId xmlns:a16="http://schemas.microsoft.com/office/drawing/2014/main" xmlns="" val="10004"/>
                  </a:ext>
                </a:extLst>
              </a:tr>
            </a:tbl>
          </a:graphicData>
        </a:graphic>
      </p:graphicFrame>
      <p:sp>
        <p:nvSpPr>
          <p:cNvPr id="21532" name="Title 1"/>
          <p:cNvSpPr>
            <a:spLocks noGrp="1"/>
          </p:cNvSpPr>
          <p:nvPr>
            <p:ph type="title"/>
          </p:nvPr>
        </p:nvSpPr>
        <p:spPr>
          <a:xfrm>
            <a:off x="1475656" y="1268760"/>
            <a:ext cx="5558243" cy="504056"/>
          </a:xfrm>
        </p:spPr>
        <p:txBody>
          <a:bodyPr/>
          <a:lstStyle/>
          <a:p>
            <a:pPr algn="ctr"/>
            <a:r>
              <a:rPr lang="en-GB" sz="2000" dirty="0">
                <a:solidFill>
                  <a:srgbClr val="333399"/>
                </a:solidFill>
                <a:latin typeface="+mn-lt"/>
                <a:ea typeface="Calibri" charset="0"/>
                <a:cs typeface="Calibri" charset="0"/>
              </a:rPr>
              <a:t>Choices of policy instruments …</a:t>
            </a:r>
          </a:p>
        </p:txBody>
      </p:sp>
      <p:sp>
        <p:nvSpPr>
          <p:cNvPr id="21533" name="ZoneTexte 5"/>
          <p:cNvSpPr txBox="1">
            <a:spLocks noChangeArrowheads="1"/>
          </p:cNvSpPr>
          <p:nvPr/>
        </p:nvSpPr>
        <p:spPr bwMode="auto">
          <a:xfrm>
            <a:off x="304800" y="5383649"/>
            <a:ext cx="8610600" cy="984885"/>
          </a:xfrm>
          <a:prstGeom prst="rect">
            <a:avLst/>
          </a:prstGeom>
          <a:solidFill>
            <a:srgbClr val="FFFFFF">
              <a:alpha val="74901"/>
            </a:srgbClr>
          </a:solidFill>
          <a:ln w="9525">
            <a:noFill/>
            <a:miter lim="800000"/>
            <a:headEnd/>
            <a:tailEnd/>
          </a:ln>
        </p:spPr>
        <p:txBody>
          <a:bodyPr>
            <a:prstTxWarp prst="textNoShape">
              <a:avLst/>
            </a:prstTxWarp>
            <a:spAutoFit/>
          </a:bodyPr>
          <a:lstStyle/>
          <a:p>
            <a:pPr algn="ctr" eaLnBrk="1" hangingPunct="1">
              <a:spcAft>
                <a:spcPts val="600"/>
              </a:spcAft>
            </a:pPr>
            <a:r>
              <a:rPr lang="en-GB" sz="1600" b="1" dirty="0">
                <a:solidFill>
                  <a:srgbClr val="800000"/>
                </a:solidFill>
                <a:latin typeface="+mn-lt"/>
                <a:ea typeface="Calibri" charset="0"/>
                <a:cs typeface="Calibri" charset="0"/>
              </a:rPr>
              <a:t>… may not imply large expenditure programmes</a:t>
            </a:r>
          </a:p>
          <a:p>
            <a:pPr algn="ctr" eaLnBrk="1" hangingPunct="1">
              <a:spcAft>
                <a:spcPts val="600"/>
              </a:spcAft>
            </a:pPr>
            <a:r>
              <a:rPr lang="en-GB" sz="1600" b="1" dirty="0">
                <a:solidFill>
                  <a:srgbClr val="800000"/>
                </a:solidFill>
                <a:latin typeface="+mn-lt"/>
                <a:ea typeface="Calibri" charset="0"/>
                <a:cs typeface="Calibri" charset="0"/>
              </a:rPr>
              <a:t>… can be supported through policy learning / offering alternatives</a:t>
            </a:r>
          </a:p>
          <a:p>
            <a:pPr algn="ctr" eaLnBrk="1" hangingPunct="1">
              <a:spcAft>
                <a:spcPts val="600"/>
              </a:spcAft>
            </a:pPr>
            <a:r>
              <a:rPr lang="en-GB" sz="1600" b="1" dirty="0">
                <a:solidFill>
                  <a:srgbClr val="800000"/>
                </a:solidFill>
                <a:latin typeface="+mn-lt"/>
                <a:ea typeface="Calibri" charset="0"/>
                <a:cs typeface="Calibri" charset="0"/>
              </a:rPr>
              <a:t>… should not be imposed!</a:t>
            </a:r>
          </a:p>
        </p:txBody>
      </p:sp>
      <p:sp>
        <p:nvSpPr>
          <p:cNvPr id="21535" name="Espace réservé du numéro de diapositive 8"/>
          <p:cNvSpPr>
            <a:spLocks noGrp="1"/>
          </p:cNvSpPr>
          <p:nvPr>
            <p:ph type="sldNum" sz="quarter" idx="12"/>
          </p:nvPr>
        </p:nvSpPr>
        <p:spPr>
          <a:noFill/>
        </p:spPr>
        <p:txBody>
          <a:bodyPr/>
          <a:lstStyle/>
          <a:p>
            <a:fld id="{E2818D3C-F70F-734D-84A6-5EA832F35D2A}" type="slidenum">
              <a:rPr lang="en-GB" smtClean="0">
                <a:latin typeface="Arial" charset="0"/>
                <a:ea typeface="MS PGothic" charset="0"/>
                <a:cs typeface="MS PGothic" charset="0"/>
              </a:rPr>
              <a:pPr/>
              <a:t>22</a:t>
            </a:fld>
            <a:endParaRPr lang="en-GB">
              <a:latin typeface="Arial" charset="0"/>
              <a:ea typeface="MS PGothic" charset="0"/>
              <a:cs typeface="MS PGothic" charset="0"/>
            </a:endParaRPr>
          </a:p>
        </p:txBody>
      </p:sp>
      <p:sp>
        <p:nvSpPr>
          <p:cNvPr id="21536" name="Content Placeholder 2"/>
          <p:cNvSpPr>
            <a:spLocks noGrp="1"/>
          </p:cNvSpPr>
          <p:nvPr>
            <p:ph idx="1"/>
          </p:nvPr>
        </p:nvSpPr>
        <p:spPr>
          <a:xfrm>
            <a:off x="76200" y="1845568"/>
            <a:ext cx="4343400" cy="2895600"/>
          </a:xfrm>
        </p:spPr>
        <p:txBody>
          <a:bodyPr/>
          <a:lstStyle/>
          <a:p>
            <a:pPr>
              <a:spcAft>
                <a:spcPts val="600"/>
              </a:spcAft>
              <a:buFontTx/>
              <a:buNone/>
            </a:pPr>
            <a:r>
              <a:rPr lang="en-GB" b="1" i="0" dirty="0">
                <a:solidFill>
                  <a:srgbClr val="800000"/>
                </a:solidFill>
                <a:latin typeface="Calibri" charset="0"/>
                <a:ea typeface="Calibri" charset="0"/>
                <a:cs typeface="Calibri" charset="0"/>
              </a:rPr>
              <a:t>… depend on context</a:t>
            </a:r>
          </a:p>
          <a:p>
            <a:pPr>
              <a:spcAft>
                <a:spcPts val="600"/>
              </a:spcAft>
              <a:buClrTx/>
            </a:pPr>
            <a:r>
              <a:rPr lang="en-GB" sz="1600" b="1" i="0" dirty="0">
                <a:solidFill>
                  <a:srgbClr val="005399"/>
                </a:solidFill>
                <a:ea typeface="MS PGothic" charset="0"/>
                <a:cs typeface="MS PGothic" charset="0"/>
              </a:rPr>
              <a:t>Political preferences</a:t>
            </a:r>
            <a:r>
              <a:rPr lang="en-GB" sz="1600" i="0" dirty="0">
                <a:ea typeface="MS PGothic" charset="0"/>
                <a:cs typeface="MS PGothic" charset="0"/>
              </a:rPr>
              <a:t>: </a:t>
            </a:r>
            <a:r>
              <a:rPr lang="en-GB" sz="1600" i="0" dirty="0">
                <a:solidFill>
                  <a:schemeClr val="tx1"/>
                </a:solidFill>
                <a:ea typeface="MS PGothic" charset="0"/>
                <a:cs typeface="MS PGothic" charset="0"/>
              </a:rPr>
              <a:t>interventionist states may use fiscal policies and spending programmes more than regulatory instruments</a:t>
            </a:r>
          </a:p>
          <a:p>
            <a:pPr>
              <a:spcAft>
                <a:spcPts val="600"/>
              </a:spcAft>
              <a:buClrTx/>
            </a:pPr>
            <a:r>
              <a:rPr lang="en-GB" sz="1600" b="1" i="0" dirty="0">
                <a:solidFill>
                  <a:srgbClr val="005399"/>
                </a:solidFill>
                <a:ea typeface="MS PGothic" charset="0"/>
                <a:cs typeface="MS PGothic" charset="0"/>
              </a:rPr>
              <a:t>Histor</a:t>
            </a:r>
            <a:r>
              <a:rPr lang="en-GB" sz="1600" b="1" i="0" dirty="0">
                <a:ea typeface="MS PGothic" charset="0"/>
                <a:cs typeface="MS PGothic" charset="0"/>
              </a:rPr>
              <a:t>y</a:t>
            </a:r>
            <a:r>
              <a:rPr lang="en-GB" sz="1600" i="0" dirty="0">
                <a:ea typeface="MS PGothic" charset="0"/>
                <a:cs typeface="MS PGothic" charset="0"/>
              </a:rPr>
              <a:t>: </a:t>
            </a:r>
            <a:r>
              <a:rPr lang="en-GB" sz="1600" i="0" dirty="0">
                <a:solidFill>
                  <a:srgbClr val="000000"/>
                </a:solidFill>
                <a:ea typeface="MS PGothic" charset="0"/>
                <a:cs typeface="MS PGothic" charset="0"/>
              </a:rPr>
              <a:t>how has typically been treated an issue in the past? </a:t>
            </a:r>
          </a:p>
          <a:p>
            <a:pPr>
              <a:spcAft>
                <a:spcPts val="600"/>
              </a:spcAft>
              <a:buClrTx/>
            </a:pPr>
            <a:r>
              <a:rPr lang="en-GB" sz="1600" b="1" i="0" dirty="0">
                <a:solidFill>
                  <a:srgbClr val="005399"/>
                </a:solidFill>
                <a:ea typeface="MS PGothic" charset="0"/>
                <a:cs typeface="MS PGothic" charset="0"/>
              </a:rPr>
              <a:t>Capacity</a:t>
            </a:r>
            <a:r>
              <a:rPr lang="en-GB" sz="1600" i="0" dirty="0">
                <a:ea typeface="MS PGothic" charset="0"/>
                <a:cs typeface="MS PGothic" charset="0"/>
              </a:rPr>
              <a:t>: </a:t>
            </a:r>
            <a:r>
              <a:rPr lang="en-GB" sz="1600" i="0" dirty="0">
                <a:solidFill>
                  <a:srgbClr val="000000"/>
                </a:solidFill>
                <a:ea typeface="MS PGothic" charset="0"/>
                <a:cs typeface="MS PGothic" charset="0"/>
              </a:rPr>
              <a:t>Human resources, social capital, institutional framework</a:t>
            </a:r>
          </a:p>
          <a:p>
            <a:pPr>
              <a:spcAft>
                <a:spcPts val="600"/>
              </a:spcAft>
            </a:pPr>
            <a:endParaRPr lang="en-GB" sz="1600" dirty="0">
              <a:ea typeface="MS PGothic" charset="0"/>
              <a:cs typeface="MS PGothic" charset="0"/>
            </a:endParaRPr>
          </a:p>
          <a:p>
            <a:pPr lvl="1">
              <a:spcAft>
                <a:spcPts val="600"/>
              </a:spcAft>
            </a:pPr>
            <a:endParaRPr lang="en-GB" sz="1600" b="0" dirty="0"/>
          </a:p>
          <a:p>
            <a:pPr lvl="1">
              <a:spcAft>
                <a:spcPts val="600"/>
              </a:spcAft>
              <a:buFontTx/>
              <a:buNone/>
            </a:pPr>
            <a:endParaRPr lang="en-GB" sz="1600" b="0" dirty="0"/>
          </a:p>
        </p:txBody>
      </p:sp>
      <p:sp>
        <p:nvSpPr>
          <p:cNvPr id="21537" name="TextBox 2"/>
          <p:cNvSpPr txBox="1">
            <a:spLocks noChangeArrowheads="1"/>
          </p:cNvSpPr>
          <p:nvPr/>
        </p:nvSpPr>
        <p:spPr bwMode="auto">
          <a:xfrm>
            <a:off x="5334000" y="4360168"/>
            <a:ext cx="3505200" cy="276225"/>
          </a:xfrm>
          <a:prstGeom prst="rect">
            <a:avLst/>
          </a:prstGeom>
          <a:noFill/>
          <a:ln w="9525">
            <a:noFill/>
            <a:miter lim="800000"/>
            <a:headEnd/>
            <a:tailEnd/>
          </a:ln>
        </p:spPr>
        <p:txBody>
          <a:bodyPr>
            <a:prstTxWarp prst="textNoShape">
              <a:avLst/>
            </a:prstTxWarp>
            <a:spAutoFit/>
          </a:bodyPr>
          <a:lstStyle/>
          <a:p>
            <a:pPr algn="r" eaLnBrk="1" hangingPunct="1"/>
            <a:r>
              <a:rPr lang="en-GB">
                <a:solidFill>
                  <a:schemeClr val="tx1"/>
                </a:solidFill>
                <a:latin typeface="Arial Narrow" charset="0"/>
                <a:ea typeface="Arial Narrow" charset="0"/>
                <a:cs typeface="Arial Narrow" charset="0"/>
              </a:rPr>
              <a:t>Source: Norman Flynn: </a:t>
            </a:r>
            <a:r>
              <a:rPr lang="fr-FR">
                <a:solidFill>
                  <a:schemeClr val="tx1"/>
                </a:solidFill>
                <a:latin typeface="Arial Narrow" charset="0"/>
                <a:ea typeface="Arial Narrow" charset="0"/>
                <a:cs typeface="Arial Narrow" charset="0"/>
              </a:rPr>
              <a:t>Public Sector Management </a:t>
            </a:r>
            <a:endParaRPr lang="en-GB">
              <a:solidFill>
                <a:schemeClr val="tx1"/>
              </a:solidFill>
              <a:latin typeface="Arial Narrow" charset="0"/>
              <a:ea typeface="Arial Narrow" charset="0"/>
              <a:cs typeface="Arial Narrow" charset="0"/>
            </a:endParaRPr>
          </a:p>
        </p:txBody>
      </p:sp>
      <p:sp>
        <p:nvSpPr>
          <p:cNvPr id="2" name="TextBox 1">
            <a:extLst>
              <a:ext uri="{FF2B5EF4-FFF2-40B4-BE49-F238E27FC236}">
                <a16:creationId xmlns:a16="http://schemas.microsoft.com/office/drawing/2014/main" xmlns="" id="{EC3114DE-09D9-9C48-AE88-66EE6CFF7F68}"/>
              </a:ext>
            </a:extLst>
          </p:cNvPr>
          <p:cNvSpPr txBox="1"/>
          <p:nvPr/>
        </p:nvSpPr>
        <p:spPr>
          <a:xfrm>
            <a:off x="-180528" y="4880193"/>
            <a:ext cx="9468544" cy="276999"/>
          </a:xfrm>
          <a:prstGeom prst="rect">
            <a:avLst/>
          </a:prstGeom>
          <a:solidFill>
            <a:srgbClr val="92D050"/>
          </a:solidFill>
        </p:spPr>
        <p:txBody>
          <a:bodyPr wrap="square" rtlCol="0">
            <a:spAutoFit/>
          </a:bodyPr>
          <a:lstStyle/>
          <a:p>
            <a:pPr algn="ctr"/>
            <a:r>
              <a:rPr lang="fr-FR" b="1">
                <a:solidFill>
                  <a:srgbClr val="C00000"/>
                </a:solidFill>
              </a:rPr>
              <a:t>Role of perverse subsidies, e.g. differential between agriculture and industry leading to black market!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228600" y="1683560"/>
            <a:ext cx="8839200" cy="1677987"/>
          </a:xfrm>
          <a:ln>
            <a:solidFill>
              <a:srgbClr val="FFFFFF"/>
            </a:solidFill>
          </a:ln>
        </p:spPr>
        <p:txBody>
          <a:bodyPr/>
          <a:lstStyle/>
          <a:p>
            <a:pPr eaLnBrk="1" hangingPunct="1">
              <a:buClrTx/>
            </a:pPr>
            <a:r>
              <a:rPr lang="en-GB" sz="1800" b="1" i="0" dirty="0">
                <a:solidFill>
                  <a:srgbClr val="333399"/>
                </a:solidFill>
                <a:latin typeface="Calibri" charset="0"/>
                <a:ea typeface="Calibri" charset="0"/>
                <a:cs typeface="Calibri" charset="0"/>
              </a:rPr>
              <a:t>Difficult political decisions </a:t>
            </a:r>
            <a:r>
              <a:rPr lang="en-GB" sz="1800" i="0" dirty="0">
                <a:solidFill>
                  <a:srgbClr val="333399"/>
                </a:solidFill>
                <a:latin typeface="Calibri" charset="0"/>
                <a:ea typeface="Calibri" charset="0"/>
                <a:cs typeface="Calibri" charset="0"/>
              </a:rPr>
              <a:t>on resource collection and allocation</a:t>
            </a:r>
          </a:p>
          <a:p>
            <a:pPr eaLnBrk="1" hangingPunct="1">
              <a:buClrTx/>
            </a:pPr>
            <a:r>
              <a:rPr lang="en-GB" sz="1800" b="1" i="0" dirty="0">
                <a:solidFill>
                  <a:srgbClr val="333399"/>
                </a:solidFill>
                <a:latin typeface="Calibri" charset="0"/>
                <a:ea typeface="Calibri" charset="0"/>
                <a:cs typeface="Calibri" charset="0"/>
              </a:rPr>
              <a:t>Repetitive budget cycle</a:t>
            </a:r>
            <a:r>
              <a:rPr lang="en-GB" sz="1800" i="0" dirty="0">
                <a:solidFill>
                  <a:srgbClr val="333399"/>
                </a:solidFill>
                <a:latin typeface="Calibri" charset="0"/>
                <a:ea typeface="Calibri" charset="0"/>
                <a:cs typeface="Calibri" charset="0"/>
              </a:rPr>
              <a:t>: policy formulation, analysis, execution, tracking, performance evaluation. </a:t>
            </a:r>
            <a:r>
              <a:rPr lang="en-US" sz="1800" i="0" dirty="0">
                <a:solidFill>
                  <a:srgbClr val="333399"/>
                </a:solidFill>
                <a:latin typeface="Calibri" charset="0"/>
                <a:ea typeface="Calibri" charset="0"/>
                <a:cs typeface="Calibri" charset="0"/>
              </a:rPr>
              <a:t>    </a:t>
            </a:r>
          </a:p>
          <a:p>
            <a:pPr eaLnBrk="1" hangingPunct="1">
              <a:buClrTx/>
            </a:pPr>
            <a:r>
              <a:rPr lang="en-GB" sz="1800" i="0" dirty="0">
                <a:solidFill>
                  <a:srgbClr val="333399"/>
                </a:solidFill>
                <a:latin typeface="Calibri" charset="0"/>
                <a:ea typeface="Calibri" charset="0"/>
                <a:cs typeface="Calibri" charset="0"/>
              </a:rPr>
              <a:t>The budget is fundamental for </a:t>
            </a:r>
            <a:r>
              <a:rPr lang="en-GB" sz="1800" b="1" i="0" dirty="0">
                <a:solidFill>
                  <a:srgbClr val="333399"/>
                </a:solidFill>
                <a:latin typeface="Calibri" charset="0"/>
                <a:ea typeface="Calibri" charset="0"/>
                <a:cs typeface="Calibri" charset="0"/>
              </a:rPr>
              <a:t>accountability</a:t>
            </a:r>
          </a:p>
          <a:p>
            <a:pPr eaLnBrk="1" hangingPunct="1">
              <a:lnSpc>
                <a:spcPct val="80000"/>
              </a:lnSpc>
              <a:buClr>
                <a:srgbClr val="2D2D8A"/>
              </a:buClr>
              <a:buFontTx/>
              <a:buNone/>
            </a:pPr>
            <a:endParaRPr lang="en-GB" sz="1600" b="1" i="0" dirty="0">
              <a:solidFill>
                <a:schemeClr val="tx1"/>
              </a:solidFill>
              <a:latin typeface="Calibri" charset="0"/>
              <a:ea typeface="Calibri" charset="0"/>
              <a:cs typeface="Calibri" charset="0"/>
            </a:endParaRPr>
          </a:p>
          <a:p>
            <a:pPr eaLnBrk="1" hangingPunct="1">
              <a:lnSpc>
                <a:spcPct val="80000"/>
              </a:lnSpc>
              <a:buClr>
                <a:srgbClr val="2D2D8A"/>
              </a:buClr>
              <a:buFontTx/>
              <a:buNone/>
            </a:pPr>
            <a:endParaRPr lang="en-GB" sz="1600" b="1" i="0" dirty="0">
              <a:solidFill>
                <a:schemeClr val="tx1"/>
              </a:solidFill>
              <a:latin typeface="Calibri" charset="0"/>
              <a:ea typeface="Calibri" charset="0"/>
              <a:cs typeface="Calibri" charset="0"/>
            </a:endParaRPr>
          </a:p>
          <a:p>
            <a:pPr eaLnBrk="1" hangingPunct="1">
              <a:lnSpc>
                <a:spcPct val="80000"/>
              </a:lnSpc>
              <a:buClr>
                <a:srgbClr val="2D2D8A"/>
              </a:buClr>
              <a:buFontTx/>
              <a:buNone/>
            </a:pPr>
            <a:endParaRPr lang="en-GB" sz="1600" i="0" dirty="0">
              <a:solidFill>
                <a:schemeClr val="tx1"/>
              </a:solidFill>
              <a:latin typeface="Calibri" charset="0"/>
              <a:ea typeface="Calibri" charset="0"/>
              <a:cs typeface="Calibri" charset="0"/>
            </a:endParaRPr>
          </a:p>
          <a:p>
            <a:pPr eaLnBrk="1" hangingPunct="1">
              <a:lnSpc>
                <a:spcPct val="80000"/>
              </a:lnSpc>
              <a:buClr>
                <a:srgbClr val="2D2D8A"/>
              </a:buClr>
              <a:buFontTx/>
              <a:buNone/>
            </a:pPr>
            <a:endParaRPr lang="en-GB" sz="1600" i="0" dirty="0">
              <a:solidFill>
                <a:schemeClr val="tx1"/>
              </a:solidFill>
              <a:latin typeface="Calibri" charset="0"/>
              <a:ea typeface="Calibri" charset="0"/>
              <a:cs typeface="Calibri" charset="0"/>
            </a:endParaRPr>
          </a:p>
        </p:txBody>
      </p:sp>
      <p:sp>
        <p:nvSpPr>
          <p:cNvPr id="27651" name="Espace réservé du numéro de diapositive 4"/>
          <p:cNvSpPr>
            <a:spLocks noGrp="1"/>
          </p:cNvSpPr>
          <p:nvPr>
            <p:ph type="sldNum" sz="quarter" idx="12"/>
          </p:nvPr>
        </p:nvSpPr>
        <p:spPr>
          <a:noFill/>
        </p:spPr>
        <p:txBody>
          <a:bodyPr/>
          <a:lstStyle/>
          <a:p>
            <a:fld id="{C0732F36-4B16-F44E-AC47-C96463E72504}" type="slidenum">
              <a:rPr lang="en-GB" smtClean="0">
                <a:latin typeface="Arial" charset="0"/>
                <a:ea typeface="MS PGothic" charset="0"/>
                <a:cs typeface="MS PGothic" charset="0"/>
              </a:rPr>
              <a:pPr/>
              <a:t>23</a:t>
            </a:fld>
            <a:endParaRPr lang="en-GB">
              <a:latin typeface="Arial" charset="0"/>
              <a:ea typeface="MS PGothic" charset="0"/>
              <a:cs typeface="MS PGothic" charset="0"/>
            </a:endParaRPr>
          </a:p>
        </p:txBody>
      </p:sp>
      <p:sp>
        <p:nvSpPr>
          <p:cNvPr id="27652" name="Rectangle 3"/>
          <p:cNvSpPr>
            <a:spLocks noChangeArrowheads="1"/>
          </p:cNvSpPr>
          <p:nvPr/>
        </p:nvSpPr>
        <p:spPr bwMode="auto">
          <a:xfrm>
            <a:off x="2611438" y="1295400"/>
            <a:ext cx="3921125" cy="400050"/>
          </a:xfrm>
          <a:prstGeom prst="rect">
            <a:avLst/>
          </a:prstGeom>
          <a:noFill/>
          <a:ln w="9525">
            <a:noFill/>
            <a:miter lim="800000"/>
            <a:headEnd/>
            <a:tailEnd/>
          </a:ln>
        </p:spPr>
        <p:txBody>
          <a:bodyPr wrap="none">
            <a:prstTxWarp prst="textNoShape">
              <a:avLst/>
            </a:prstTxWarp>
            <a:spAutoFit/>
          </a:bodyPr>
          <a:lstStyle/>
          <a:p>
            <a:pPr algn="ctr">
              <a:lnSpc>
                <a:spcPct val="80000"/>
              </a:lnSpc>
              <a:spcBef>
                <a:spcPts val="600"/>
              </a:spcBef>
              <a:spcAft>
                <a:spcPts val="1800"/>
              </a:spcAft>
            </a:pPr>
            <a:r>
              <a:rPr lang="en-US" sz="2400" b="1">
                <a:solidFill>
                  <a:srgbClr val="800000"/>
                </a:solidFill>
                <a:latin typeface="Calibri" charset="0"/>
                <a:ea typeface="Calibri" charset="0"/>
                <a:cs typeface="Calibri" charset="0"/>
              </a:rPr>
              <a:t>Policy Transmission &amp; Budget</a:t>
            </a:r>
          </a:p>
        </p:txBody>
      </p:sp>
      <p:sp>
        <p:nvSpPr>
          <p:cNvPr id="5" name="Content Placeholder 1"/>
          <p:cNvSpPr txBox="1">
            <a:spLocks/>
          </p:cNvSpPr>
          <p:nvPr/>
        </p:nvSpPr>
        <p:spPr bwMode="auto">
          <a:xfrm>
            <a:off x="0" y="5645150"/>
            <a:ext cx="8763000" cy="838200"/>
          </a:xfrm>
          <a:prstGeom prst="rect">
            <a:avLst/>
          </a:prstGeom>
          <a:noFill/>
          <a:ln w="9525">
            <a:solidFill>
              <a:srgbClr val="FFFFFF"/>
            </a:solidFill>
            <a:miter lim="800000"/>
            <a:headEnd/>
            <a:tailEnd/>
          </a:ln>
        </p:spPr>
        <p:txBody>
          <a:bodyPr>
            <a:prstTxWarp prst="textNoShape">
              <a:avLst/>
            </a:prstTxWarp>
          </a:bodyPr>
          <a:lstStyle/>
          <a:p>
            <a:pPr marL="342900" indent="-342900" algn="ctr" eaLnBrk="1" hangingPunct="1">
              <a:spcBef>
                <a:spcPct val="20000"/>
              </a:spcBef>
              <a:defRPr/>
            </a:pPr>
            <a:endParaRPr lang="en-GB" sz="1800" b="1" kern="0" dirty="0">
              <a:solidFill>
                <a:srgbClr val="800000"/>
              </a:solidFill>
              <a:latin typeface="Calibri"/>
              <a:ea typeface="MS PGothic" panose="020B0600070205080204" pitchFamily="34" charset="-128"/>
              <a:cs typeface="Calibri"/>
            </a:endParaRPr>
          </a:p>
          <a:p>
            <a:pPr marL="342900" indent="-342900" algn="ctr" eaLnBrk="1" hangingPunct="1">
              <a:spcBef>
                <a:spcPct val="20000"/>
              </a:spcBef>
              <a:defRPr/>
            </a:pPr>
            <a:r>
              <a:rPr lang="en-GB" sz="1800" b="1" kern="0" dirty="0">
                <a:solidFill>
                  <a:srgbClr val="800000"/>
                </a:solidFill>
                <a:latin typeface="Calibri"/>
                <a:ea typeface="MS PGothic" panose="020B0600070205080204" pitchFamily="34" charset="-128"/>
                <a:cs typeface="Calibri"/>
              </a:rPr>
              <a:t>The budget is one of the main public sector instruments to achieve society</a:t>
            </a:r>
            <a:r>
              <a:rPr lang="fr-BE" sz="1800" b="1" kern="0" dirty="0">
                <a:solidFill>
                  <a:srgbClr val="800000"/>
                </a:solidFill>
                <a:latin typeface="Calibri"/>
                <a:ea typeface="MS PGothic" panose="020B0600070205080204" pitchFamily="34" charset="-128"/>
                <a:cs typeface="Calibri"/>
              </a:rPr>
              <a:t>’</a:t>
            </a:r>
            <a:r>
              <a:rPr lang="en-GB" altLang="ja-JP" sz="1800" b="1" kern="0" dirty="0">
                <a:solidFill>
                  <a:srgbClr val="800000"/>
                </a:solidFill>
                <a:latin typeface="Calibri"/>
                <a:ea typeface="MS PGothic" panose="020B0600070205080204" pitchFamily="34" charset="-128"/>
                <a:cs typeface="Calibri"/>
              </a:rPr>
              <a:t>s goals: </a:t>
            </a:r>
          </a:p>
          <a:p>
            <a:pPr marL="342900" indent="-342900" algn="ctr" eaLnBrk="1" hangingPunct="1">
              <a:spcBef>
                <a:spcPct val="20000"/>
              </a:spcBef>
              <a:defRPr/>
            </a:pPr>
            <a:r>
              <a:rPr lang="en-GB" altLang="ja-JP" sz="1800" b="1" kern="0" dirty="0">
                <a:solidFill>
                  <a:srgbClr val="800000"/>
                </a:solidFill>
                <a:latin typeface="Calibri"/>
                <a:ea typeface="MS PGothic" panose="020B0600070205080204" pitchFamily="34" charset="-128"/>
                <a:cs typeface="Calibri"/>
              </a:rPr>
              <a:t>It is a representation of government’s preferences and priorities.</a:t>
            </a:r>
            <a:endParaRPr lang="en-GB" sz="1800" b="1" kern="0" dirty="0">
              <a:solidFill>
                <a:srgbClr val="800000"/>
              </a:solidFill>
              <a:latin typeface="Calibri"/>
              <a:ea typeface="MS PGothic" panose="020B0600070205080204" pitchFamily="34" charset="-128"/>
              <a:cs typeface="Calibri"/>
            </a:endParaRPr>
          </a:p>
        </p:txBody>
      </p:sp>
      <p:sp>
        <p:nvSpPr>
          <p:cNvPr id="6" name="Content Placeholder 1"/>
          <p:cNvSpPr txBox="1">
            <a:spLocks/>
          </p:cNvSpPr>
          <p:nvPr/>
        </p:nvSpPr>
        <p:spPr bwMode="auto">
          <a:xfrm>
            <a:off x="5436096" y="2678113"/>
            <a:ext cx="3048000" cy="2732087"/>
          </a:xfrm>
          <a:prstGeom prst="rect">
            <a:avLst/>
          </a:prstGeom>
          <a:noFill/>
          <a:ln w="9525">
            <a:solidFill>
              <a:srgbClr val="FFFFFF"/>
            </a:solidFill>
            <a:miter lim="800000"/>
            <a:headEnd/>
            <a:tailEnd/>
          </a:ln>
        </p:spPr>
        <p:txBody>
          <a:bodyPr>
            <a:prstTxWarp prst="textNoShape">
              <a:avLst/>
            </a:prstTxWarp>
          </a:bodyPr>
          <a:lstStyle/>
          <a:p>
            <a:pPr marL="342900" indent="-342900" algn="ctr" eaLnBrk="1" hangingPunct="1">
              <a:lnSpc>
                <a:spcPct val="80000"/>
              </a:lnSpc>
              <a:spcBef>
                <a:spcPct val="20000"/>
              </a:spcBef>
              <a:spcAft>
                <a:spcPts val="1200"/>
              </a:spcAft>
              <a:buClr>
                <a:srgbClr val="2D2D8A"/>
              </a:buClr>
              <a:defRPr/>
            </a:pPr>
            <a:r>
              <a:rPr lang="en-GB" sz="1800" b="1" kern="0" dirty="0">
                <a:solidFill>
                  <a:srgbClr val="005399"/>
                </a:solidFill>
                <a:latin typeface="Calibri"/>
                <a:ea typeface="MS PGothic" panose="020B0600070205080204" pitchFamily="34" charset="-128"/>
                <a:cs typeface="Calibri"/>
              </a:rPr>
              <a:t>Reality checks</a:t>
            </a:r>
            <a:endParaRPr lang="en-US" sz="1400" b="1" kern="0" dirty="0">
              <a:solidFill>
                <a:srgbClr val="000090"/>
              </a:solidFill>
              <a:latin typeface="Calibri"/>
              <a:ea typeface="MS PGothic" panose="020B0600070205080204" pitchFamily="34" charset="-128"/>
              <a:cs typeface="Calibri"/>
            </a:endParaRPr>
          </a:p>
          <a:p>
            <a:pPr marL="342900" indent="-342900">
              <a:lnSpc>
                <a:spcPct val="90000"/>
              </a:lnSpc>
              <a:spcAft>
                <a:spcPts val="1200"/>
              </a:spcAft>
              <a:buClr>
                <a:srgbClr val="2D2D8A"/>
              </a:buClr>
              <a:buFont typeface="Arial"/>
              <a:buChar char="•"/>
              <a:defRPr/>
            </a:pPr>
            <a:r>
              <a:rPr lang="en-US" sz="1600" kern="0" dirty="0">
                <a:solidFill>
                  <a:schemeClr val="tx1"/>
                </a:solidFill>
                <a:latin typeface="Calibri"/>
                <a:ea typeface="MS PGothic" panose="020B0600070205080204" pitchFamily="34" charset="-128"/>
                <a:cs typeface="Calibri"/>
              </a:rPr>
              <a:t>How to make resources available for policies? </a:t>
            </a:r>
          </a:p>
          <a:p>
            <a:pPr marL="342900" indent="-342900">
              <a:lnSpc>
                <a:spcPct val="90000"/>
              </a:lnSpc>
              <a:spcAft>
                <a:spcPts val="1200"/>
              </a:spcAft>
              <a:buClr>
                <a:srgbClr val="2D2D8A"/>
              </a:buClr>
              <a:buFont typeface="Arial"/>
              <a:buChar char="•"/>
              <a:defRPr/>
            </a:pPr>
            <a:r>
              <a:rPr lang="en-US" sz="1600" kern="0" dirty="0">
                <a:solidFill>
                  <a:schemeClr val="tx1"/>
                </a:solidFill>
                <a:latin typeface="Calibri"/>
                <a:ea typeface="MS PGothic" panose="020B0600070205080204" pitchFamily="34" charset="-128"/>
                <a:cs typeface="Calibri"/>
              </a:rPr>
              <a:t>How to ensure budget execution enables implementation of policies? </a:t>
            </a:r>
          </a:p>
          <a:p>
            <a:pPr marL="342900" indent="-342900">
              <a:lnSpc>
                <a:spcPct val="90000"/>
              </a:lnSpc>
              <a:spcAft>
                <a:spcPts val="1200"/>
              </a:spcAft>
              <a:buClr>
                <a:srgbClr val="2D2D8A"/>
              </a:buClr>
              <a:buFont typeface="Arial"/>
              <a:buChar char="•"/>
              <a:defRPr/>
            </a:pPr>
            <a:r>
              <a:rPr lang="en-US" sz="1600" kern="0" dirty="0">
                <a:solidFill>
                  <a:schemeClr val="tx1"/>
                </a:solidFill>
                <a:latin typeface="Calibri"/>
                <a:ea typeface="MS PGothic" panose="020B0600070205080204" pitchFamily="34" charset="-128"/>
                <a:cs typeface="Calibri"/>
              </a:rPr>
              <a:t>How to improve the policy performance of governments through the budget cycle? </a:t>
            </a:r>
          </a:p>
          <a:p>
            <a:pPr marL="342900" indent="-342900">
              <a:lnSpc>
                <a:spcPct val="90000"/>
              </a:lnSpc>
              <a:spcAft>
                <a:spcPts val="1200"/>
              </a:spcAft>
              <a:buClr>
                <a:srgbClr val="2D2D8A"/>
              </a:buClr>
              <a:buFont typeface="Arial"/>
              <a:buChar char="•"/>
              <a:defRPr/>
            </a:pPr>
            <a:r>
              <a:rPr lang="en-GB" sz="1600" kern="0" dirty="0">
                <a:solidFill>
                  <a:schemeClr val="tx1"/>
                </a:solidFill>
                <a:latin typeface="Calibri"/>
                <a:ea typeface="MS PGothic" panose="020B0600070205080204" pitchFamily="34" charset="-128"/>
                <a:cs typeface="Calibri"/>
              </a:rPr>
              <a:t>How to ensure room in annual budget for a new policy?</a:t>
            </a:r>
          </a:p>
        </p:txBody>
      </p:sp>
      <p:grpSp>
        <p:nvGrpSpPr>
          <p:cNvPr id="9" name="Grouper 8"/>
          <p:cNvGrpSpPr/>
          <p:nvPr/>
        </p:nvGrpSpPr>
        <p:grpSpPr>
          <a:xfrm>
            <a:off x="228600" y="2924945"/>
            <a:ext cx="5274169" cy="3031211"/>
            <a:chOff x="304800" y="3124200"/>
            <a:chExt cx="4356922" cy="2645156"/>
          </a:xfrm>
        </p:grpSpPr>
        <p:pic>
          <p:nvPicPr>
            <p:cNvPr id="27655" name="Image 2"/>
            <p:cNvPicPr>
              <a:picLocks noChangeAspect="1"/>
            </p:cNvPicPr>
            <p:nvPr/>
          </p:nvPicPr>
          <p:blipFill>
            <a:blip r:embed="rId3"/>
            <a:srcRect t="6862"/>
            <a:stretch>
              <a:fillRect/>
            </a:stretch>
          </p:blipFill>
          <p:spPr bwMode="auto">
            <a:xfrm>
              <a:off x="304800" y="3124200"/>
              <a:ext cx="4343400" cy="2619376"/>
            </a:xfrm>
            <a:prstGeom prst="rect">
              <a:avLst/>
            </a:prstGeom>
            <a:noFill/>
            <a:ln w="9525">
              <a:noFill/>
              <a:miter lim="800000"/>
              <a:headEnd/>
              <a:tailEnd/>
            </a:ln>
          </p:spPr>
        </p:pic>
        <p:sp>
          <p:nvSpPr>
            <p:cNvPr id="8" name="ZoneTexte 7"/>
            <p:cNvSpPr txBox="1"/>
            <p:nvPr/>
          </p:nvSpPr>
          <p:spPr>
            <a:xfrm>
              <a:off x="1156522" y="5512009"/>
              <a:ext cx="3505200" cy="257347"/>
            </a:xfrm>
            <a:prstGeom prst="rect">
              <a:avLst/>
            </a:prstGeom>
            <a:noFill/>
          </p:spPr>
          <p:txBody>
            <a:bodyPr wrap="square" rtlCol="0">
              <a:spAutoFit/>
            </a:bodyPr>
            <a:lstStyle/>
            <a:p>
              <a:r>
                <a:rPr lang="en-GB" dirty="0">
                  <a:solidFill>
                    <a:schemeClr val="tx1"/>
                  </a:solidFill>
                  <a:latin typeface="Arial Narrow"/>
                  <a:cs typeface="Arial Narrow"/>
                </a:rPr>
                <a:t>Planning and budgeting in the Health Sector (Rwanda)</a:t>
              </a:r>
            </a:p>
          </p:txBody>
        </p:sp>
      </p:grpSp>
      <p:pic>
        <p:nvPicPr>
          <p:cNvPr id="10" name="Image 5">
            <a:extLst>
              <a:ext uri="{FF2B5EF4-FFF2-40B4-BE49-F238E27FC236}">
                <a16:creationId xmlns:a16="http://schemas.microsoft.com/office/drawing/2014/main" xmlns="" id="{3A7D1D3A-031A-9A4A-87BC-F88D47255C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708" y="3194133"/>
            <a:ext cx="1285292" cy="882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ZoneTexte 8"/>
          <p:cNvSpPr txBox="1">
            <a:spLocks noChangeArrowheads="1"/>
          </p:cNvSpPr>
          <p:nvPr/>
        </p:nvSpPr>
        <p:spPr bwMode="auto">
          <a:xfrm>
            <a:off x="2627784" y="1340768"/>
            <a:ext cx="41189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dirty="0">
                <a:solidFill>
                  <a:srgbClr val="800000"/>
                </a:solidFill>
                <a:latin typeface="+mn-lt"/>
              </a:rPr>
              <a:t>Programming</a:t>
            </a:r>
          </a:p>
        </p:txBody>
      </p:sp>
      <p:sp>
        <p:nvSpPr>
          <p:cNvPr id="48130" name="ZoneTexte 9"/>
          <p:cNvSpPr txBox="1">
            <a:spLocks noChangeArrowheads="1"/>
          </p:cNvSpPr>
          <p:nvPr/>
        </p:nvSpPr>
        <p:spPr bwMode="auto">
          <a:xfrm>
            <a:off x="251520" y="2492896"/>
            <a:ext cx="4038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spcAft>
                <a:spcPts val="600"/>
              </a:spcAft>
            </a:pPr>
            <a:r>
              <a:rPr lang="en-GB" altLang="x-none" sz="1800" b="1" dirty="0">
                <a:solidFill>
                  <a:schemeClr val="bg2">
                    <a:lumMod val="50000"/>
                  </a:schemeClr>
                </a:solidFill>
                <a:latin typeface="Avenir Book"/>
                <a:cs typeface="Avenir Book"/>
              </a:rPr>
              <a:t>FOCUS OF PD</a:t>
            </a:r>
          </a:p>
        </p:txBody>
      </p:sp>
      <p:sp>
        <p:nvSpPr>
          <p:cNvPr id="16" name="ZoneTexte 15"/>
          <p:cNvSpPr txBox="1">
            <a:spLocks noChangeArrowheads="1"/>
          </p:cNvSpPr>
          <p:nvPr/>
        </p:nvSpPr>
        <p:spPr bwMode="auto">
          <a:xfrm>
            <a:off x="6300192" y="1196752"/>
            <a:ext cx="2419837" cy="830997"/>
          </a:xfrm>
          <a:prstGeom prst="rect">
            <a:avLst/>
          </a:prstGeom>
          <a:solidFill>
            <a:srgbClr val="FFC612"/>
          </a:solidFill>
          <a:ln>
            <a:noFill/>
          </a:ln>
          <a:extLst/>
        </p:spPr>
        <p:txBody>
          <a:bodyPr wrap="square">
            <a:spAutoFit/>
          </a:bodyPr>
          <a:lstStyle>
            <a:lvl1pPr marL="342900" indent="-3429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b="1" dirty="0">
                <a:solidFill>
                  <a:srgbClr val="800000"/>
                </a:solidFill>
                <a:latin typeface="+mn-lt"/>
              </a:rPr>
              <a:t>Allows reflection on the big picture, that should not be lost throughout the PPCM</a:t>
            </a:r>
          </a:p>
        </p:txBody>
      </p:sp>
      <p:sp>
        <p:nvSpPr>
          <p:cNvPr id="48132" name="Rectangle 6"/>
          <p:cNvSpPr>
            <a:spLocks noChangeArrowheads="1"/>
          </p:cNvSpPr>
          <p:nvPr/>
        </p:nvSpPr>
        <p:spPr bwMode="auto">
          <a:xfrm>
            <a:off x="4572000" y="2348880"/>
            <a:ext cx="4572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1800" b="1" dirty="0">
                <a:solidFill>
                  <a:srgbClr val="005399"/>
                </a:solidFill>
                <a:latin typeface="Avenir Book"/>
                <a:cs typeface="Avenir Book"/>
              </a:rPr>
              <a:t>OPPORTUNITIES</a:t>
            </a:r>
          </a:p>
        </p:txBody>
      </p:sp>
      <p:sp>
        <p:nvSpPr>
          <p:cNvPr id="48133" name="ZoneTexte 9"/>
          <p:cNvSpPr txBox="1">
            <a:spLocks noChangeArrowheads="1"/>
          </p:cNvSpPr>
          <p:nvPr/>
        </p:nvSpPr>
        <p:spPr bwMode="auto">
          <a:xfrm>
            <a:off x="251520" y="2924944"/>
            <a:ext cx="4267200" cy="3570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dirty="0">
                <a:solidFill>
                  <a:schemeClr val="bg2">
                    <a:lumMod val="50000"/>
                  </a:schemeClr>
                </a:solidFill>
                <a:latin typeface="Avenir Book"/>
                <a:cs typeface="Avenir Book"/>
              </a:rPr>
              <a:t>Assess </a:t>
            </a:r>
            <a:r>
              <a:rPr lang="en-GB" altLang="x-none" sz="1400" b="1" dirty="0">
                <a:solidFill>
                  <a:schemeClr val="bg2">
                    <a:lumMod val="50000"/>
                  </a:schemeClr>
                </a:solidFill>
                <a:latin typeface="Avenir Book"/>
                <a:cs typeface="Avenir Book"/>
              </a:rPr>
              <a:t>mutual expectations and understanding </a:t>
            </a:r>
            <a:r>
              <a:rPr lang="en-GB" altLang="x-none" sz="1400" dirty="0">
                <a:solidFill>
                  <a:schemeClr val="bg2">
                    <a:lumMod val="50000"/>
                  </a:schemeClr>
                </a:solidFill>
                <a:latin typeface="Avenir Book"/>
                <a:cs typeface="Avenir Book"/>
              </a:rPr>
              <a:t>of the needs and opportunities </a:t>
            </a:r>
          </a:p>
          <a:p>
            <a:pPr>
              <a:spcAft>
                <a:spcPts val="600"/>
              </a:spcAft>
              <a:buFont typeface="Arial" charset="0"/>
              <a:buChar char="•"/>
            </a:pPr>
            <a:r>
              <a:rPr lang="en-GB" altLang="x-none" sz="1400" dirty="0">
                <a:solidFill>
                  <a:schemeClr val="bg2">
                    <a:lumMod val="50000"/>
                  </a:schemeClr>
                </a:solidFill>
                <a:latin typeface="Avenir Book"/>
                <a:cs typeface="Avenir Book"/>
              </a:rPr>
              <a:t>Agree on the </a:t>
            </a:r>
            <a:r>
              <a:rPr lang="en-GB" altLang="x-none" sz="1400" b="1" dirty="0">
                <a:solidFill>
                  <a:schemeClr val="bg2">
                    <a:lumMod val="50000"/>
                  </a:schemeClr>
                </a:solidFill>
                <a:latin typeface="Avenir Book"/>
                <a:cs typeface="Avenir Book"/>
              </a:rPr>
              <a:t>evidence and the gaps </a:t>
            </a:r>
            <a:r>
              <a:rPr lang="en-GB" altLang="x-none" sz="1400" dirty="0">
                <a:solidFill>
                  <a:schemeClr val="bg2">
                    <a:lumMod val="50000"/>
                  </a:schemeClr>
                </a:solidFill>
                <a:latin typeface="Avenir Book"/>
                <a:cs typeface="Avenir Book"/>
              </a:rPr>
              <a:t>that need to be addressed through analysis and/or v</a:t>
            </a:r>
            <a:r>
              <a:rPr lang="en-GB" altLang="x-none" sz="1400" b="1" dirty="0">
                <a:solidFill>
                  <a:schemeClr val="bg2">
                    <a:lumMod val="50000"/>
                  </a:schemeClr>
                </a:solidFill>
                <a:latin typeface="Avenir Book"/>
                <a:cs typeface="Avenir Book"/>
              </a:rPr>
              <a:t>alidate findings </a:t>
            </a:r>
            <a:r>
              <a:rPr lang="en-GB" altLang="x-none" sz="1400" dirty="0">
                <a:solidFill>
                  <a:schemeClr val="bg2">
                    <a:lumMod val="50000"/>
                  </a:schemeClr>
                </a:solidFill>
                <a:latin typeface="Avenir Book"/>
                <a:cs typeface="Avenir Book"/>
              </a:rPr>
              <a:t>on the country situation</a:t>
            </a:r>
          </a:p>
          <a:p>
            <a:pPr>
              <a:spcAft>
                <a:spcPts val="600"/>
              </a:spcAft>
              <a:buFont typeface="Arial" charset="0"/>
              <a:buChar char="•"/>
            </a:pPr>
            <a:r>
              <a:rPr lang="en-GB" altLang="x-none" sz="1400" b="1" dirty="0">
                <a:solidFill>
                  <a:schemeClr val="bg2">
                    <a:lumMod val="50000"/>
                  </a:schemeClr>
                </a:solidFill>
                <a:latin typeface="Avenir Book"/>
                <a:cs typeface="Avenir Book"/>
              </a:rPr>
              <a:t>Interpret jointly </a:t>
            </a:r>
            <a:r>
              <a:rPr lang="en-GB" altLang="x-none" sz="1400" dirty="0">
                <a:solidFill>
                  <a:schemeClr val="bg2">
                    <a:lumMod val="50000"/>
                  </a:schemeClr>
                </a:solidFill>
                <a:latin typeface="Avenir Book"/>
                <a:cs typeface="Avenir Book"/>
              </a:rPr>
              <a:t>findings from analysis!</a:t>
            </a:r>
          </a:p>
          <a:p>
            <a:pPr>
              <a:spcAft>
                <a:spcPts val="600"/>
              </a:spcAft>
              <a:buFont typeface="Arial" charset="0"/>
              <a:buChar char="•"/>
            </a:pPr>
            <a:r>
              <a:rPr lang="en-GB" altLang="x-none" sz="1400" dirty="0">
                <a:solidFill>
                  <a:schemeClr val="bg2">
                    <a:lumMod val="50000"/>
                  </a:schemeClr>
                </a:solidFill>
                <a:latin typeface="Avenir Book"/>
                <a:cs typeface="Avenir Book"/>
              </a:rPr>
              <a:t>Decide on </a:t>
            </a:r>
            <a:r>
              <a:rPr lang="en-GB" altLang="x-none" sz="1400" b="1" dirty="0">
                <a:solidFill>
                  <a:schemeClr val="bg2">
                    <a:lumMod val="50000"/>
                  </a:schemeClr>
                </a:solidFill>
                <a:latin typeface="Avenir Book"/>
                <a:cs typeface="Avenir Book"/>
              </a:rPr>
              <a:t>areas of concentration </a:t>
            </a:r>
            <a:r>
              <a:rPr lang="en-GB" altLang="x-none" sz="1400" dirty="0">
                <a:solidFill>
                  <a:schemeClr val="bg2">
                    <a:lumMod val="50000"/>
                  </a:schemeClr>
                </a:solidFill>
                <a:latin typeface="Avenir Book"/>
                <a:cs typeface="Avenir Book"/>
              </a:rPr>
              <a:t>in the Multiannual Indicative Programme: </a:t>
            </a:r>
            <a:r>
              <a:rPr lang="en-GB" altLang="x-none" sz="1400" b="1" dirty="0">
                <a:solidFill>
                  <a:schemeClr val="bg2">
                    <a:lumMod val="50000"/>
                  </a:schemeClr>
                </a:solidFill>
                <a:latin typeface="Avenir Book"/>
                <a:cs typeface="Avenir Book"/>
              </a:rPr>
              <a:t>identify focal sectors and key priorities</a:t>
            </a:r>
            <a:endParaRPr lang="en-GB"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Avoid duplications /</a:t>
            </a:r>
            <a:r>
              <a:rPr lang="en-GB" altLang="x-none" sz="1400" dirty="0">
                <a:solidFill>
                  <a:schemeClr val="bg2">
                    <a:lumMod val="50000"/>
                  </a:schemeClr>
                </a:solidFill>
                <a:latin typeface="Avenir Book"/>
                <a:cs typeface="Avenir Book"/>
              </a:rPr>
              <a:t>determine absorption capacity</a:t>
            </a:r>
          </a:p>
          <a:p>
            <a:pPr>
              <a:spcAft>
                <a:spcPts val="600"/>
              </a:spcAft>
              <a:buFont typeface="Arial" charset="0"/>
              <a:buChar char="•"/>
            </a:pPr>
            <a:r>
              <a:rPr lang="en-GB" altLang="x-none" sz="1400" dirty="0">
                <a:solidFill>
                  <a:schemeClr val="bg2">
                    <a:lumMod val="50000"/>
                  </a:schemeClr>
                </a:solidFill>
                <a:latin typeface="Avenir Book"/>
                <a:cs typeface="Avenir Book"/>
              </a:rPr>
              <a:t>Discuss and learn </a:t>
            </a:r>
            <a:r>
              <a:rPr lang="en-GB" altLang="x-none" sz="1400" b="1" dirty="0">
                <a:solidFill>
                  <a:schemeClr val="bg2">
                    <a:lumMod val="50000"/>
                  </a:schemeClr>
                </a:solidFill>
                <a:latin typeface="Avenir Book"/>
                <a:cs typeface="Avenir Book"/>
              </a:rPr>
              <a:t>lessons</a:t>
            </a:r>
            <a:r>
              <a:rPr lang="en-GB" altLang="x-none" sz="1400" dirty="0">
                <a:solidFill>
                  <a:schemeClr val="bg2">
                    <a:lumMod val="50000"/>
                  </a:schemeClr>
                </a:solidFill>
                <a:latin typeface="Avenir Book"/>
                <a:cs typeface="Avenir Book"/>
              </a:rPr>
              <a:t> of past programming for future cooperation</a:t>
            </a:r>
            <a:endParaRPr lang="en-GB" altLang="x-none" sz="1400" b="1" dirty="0">
              <a:solidFill>
                <a:schemeClr val="bg2">
                  <a:lumMod val="50000"/>
                </a:schemeClr>
              </a:solidFill>
              <a:latin typeface="Avenir Book"/>
              <a:cs typeface="Avenir Book"/>
            </a:endParaRPr>
          </a:p>
          <a:p>
            <a:endParaRPr lang="en-GB" altLang="x-none" sz="1400" b="1" dirty="0">
              <a:solidFill>
                <a:schemeClr val="bg2">
                  <a:lumMod val="50000"/>
                </a:schemeClr>
              </a:solidFill>
              <a:latin typeface="Avenir Book"/>
              <a:cs typeface="Avenir Book"/>
            </a:endParaRPr>
          </a:p>
        </p:txBody>
      </p:sp>
      <p:sp>
        <p:nvSpPr>
          <p:cNvPr id="48134" name="Rectangle 9"/>
          <p:cNvSpPr>
            <a:spLocks noChangeArrowheads="1"/>
          </p:cNvSpPr>
          <p:nvPr/>
        </p:nvSpPr>
        <p:spPr bwMode="auto">
          <a:xfrm>
            <a:off x="4572000" y="2780928"/>
            <a:ext cx="4392488" cy="3647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dirty="0">
                <a:solidFill>
                  <a:srgbClr val="005399"/>
                </a:solidFill>
                <a:latin typeface="Avenir Book"/>
                <a:cs typeface="Avenir Book"/>
              </a:rPr>
              <a:t>Assess areas that are likely to be  regarded a</a:t>
            </a:r>
            <a:r>
              <a:rPr lang="en-GB" altLang="x-none" sz="1400" b="1" dirty="0">
                <a:solidFill>
                  <a:srgbClr val="005399"/>
                </a:solidFill>
                <a:latin typeface="Avenir Book"/>
                <a:cs typeface="Avenir Book"/>
              </a:rPr>
              <a:t>s assumptions</a:t>
            </a:r>
          </a:p>
          <a:p>
            <a:pPr>
              <a:spcAft>
                <a:spcPts val="600"/>
              </a:spcAft>
              <a:buFont typeface="Arial" charset="0"/>
              <a:buChar char="•"/>
            </a:pPr>
            <a:r>
              <a:rPr lang="en-GB" altLang="x-none" sz="1400" dirty="0">
                <a:solidFill>
                  <a:srgbClr val="005399"/>
                </a:solidFill>
                <a:latin typeface="Avenir Book"/>
                <a:cs typeface="Avenir Book"/>
              </a:rPr>
              <a:t>Discuss </a:t>
            </a:r>
            <a:r>
              <a:rPr lang="en-GB" altLang="x-none" sz="1400" b="1" dirty="0">
                <a:solidFill>
                  <a:srgbClr val="005399"/>
                </a:solidFill>
                <a:latin typeface="Avenir Book"/>
                <a:cs typeface="Avenir Book"/>
              </a:rPr>
              <a:t>systemic blockages </a:t>
            </a:r>
            <a:r>
              <a:rPr lang="en-GB" altLang="x-none" sz="1400" dirty="0">
                <a:solidFill>
                  <a:srgbClr val="005399"/>
                </a:solidFill>
                <a:latin typeface="Avenir Book"/>
                <a:cs typeface="Avenir Book"/>
              </a:rPr>
              <a:t>preventing progress </a:t>
            </a:r>
          </a:p>
          <a:p>
            <a:pPr>
              <a:spcAft>
                <a:spcPts val="600"/>
              </a:spcAft>
              <a:buFont typeface="Arial" charset="0"/>
              <a:buChar char="•"/>
            </a:pPr>
            <a:r>
              <a:rPr lang="en-GB" altLang="x-none" sz="1400" dirty="0">
                <a:solidFill>
                  <a:srgbClr val="005399"/>
                </a:solidFill>
                <a:latin typeface="Avenir Book"/>
                <a:cs typeface="Avenir Book"/>
              </a:rPr>
              <a:t>Explore critical </a:t>
            </a:r>
            <a:r>
              <a:rPr lang="en-GB" altLang="x-none" sz="1400" b="1" dirty="0">
                <a:solidFill>
                  <a:srgbClr val="005399"/>
                </a:solidFill>
                <a:latin typeface="Avenir Book"/>
                <a:cs typeface="Avenir Book"/>
              </a:rPr>
              <a:t>building blocks of governance</a:t>
            </a:r>
            <a:r>
              <a:rPr lang="en-GB" altLang="x-none" sz="1400" dirty="0">
                <a:solidFill>
                  <a:srgbClr val="005399"/>
                </a:solidFill>
                <a:latin typeface="Avenir Book"/>
                <a:cs typeface="Avenir Book"/>
              </a:rPr>
              <a:t>, e.g. access to information legislation   </a:t>
            </a:r>
          </a:p>
          <a:p>
            <a:pPr>
              <a:spcAft>
                <a:spcPts val="600"/>
              </a:spcAft>
              <a:buFont typeface="Arial" charset="0"/>
              <a:buChar char="•"/>
            </a:pPr>
            <a:r>
              <a:rPr lang="en-GB" altLang="x-none" sz="1400" dirty="0">
                <a:solidFill>
                  <a:srgbClr val="005399"/>
                </a:solidFill>
                <a:latin typeface="Avenir Book"/>
                <a:cs typeface="Avenir Book"/>
              </a:rPr>
              <a:t>Introduce </a:t>
            </a:r>
            <a:r>
              <a:rPr lang="en-GB" altLang="x-none" sz="1400" b="1" dirty="0">
                <a:solidFill>
                  <a:srgbClr val="005399"/>
                </a:solidFill>
                <a:latin typeface="Avenir Book"/>
                <a:cs typeface="Avenir Book"/>
              </a:rPr>
              <a:t>complementary / lateral issues</a:t>
            </a:r>
            <a:r>
              <a:rPr lang="en-GB" altLang="x-none" sz="1400" dirty="0">
                <a:solidFill>
                  <a:srgbClr val="005399"/>
                </a:solidFill>
                <a:latin typeface="Avenir Book"/>
                <a:cs typeface="Avenir Book"/>
              </a:rPr>
              <a:t> that are relevant for the broader PD</a:t>
            </a:r>
          </a:p>
          <a:p>
            <a:pPr>
              <a:spcAft>
                <a:spcPts val="600"/>
              </a:spcAft>
              <a:buFont typeface="Arial" charset="0"/>
              <a:buChar char="•"/>
            </a:pPr>
            <a:r>
              <a:rPr lang="en-GB" altLang="x-none" sz="1400" dirty="0">
                <a:solidFill>
                  <a:srgbClr val="005399"/>
                </a:solidFill>
                <a:latin typeface="Avenir Book"/>
                <a:cs typeface="Avenir Book"/>
              </a:rPr>
              <a:t>Support </a:t>
            </a:r>
            <a:r>
              <a:rPr lang="en-GB" altLang="x-none" sz="1400" b="1" dirty="0">
                <a:solidFill>
                  <a:srgbClr val="005399"/>
                </a:solidFill>
                <a:latin typeface="Avenir Book"/>
                <a:cs typeface="Avenir Book"/>
              </a:rPr>
              <a:t>budget analysis by CSOs </a:t>
            </a:r>
          </a:p>
          <a:p>
            <a:pPr>
              <a:spcAft>
                <a:spcPts val="600"/>
              </a:spcAft>
              <a:buFont typeface="Arial" charset="0"/>
              <a:buChar char="•"/>
            </a:pPr>
            <a:r>
              <a:rPr lang="en-GB" altLang="x-none" sz="1400" dirty="0">
                <a:solidFill>
                  <a:srgbClr val="005399"/>
                </a:solidFill>
                <a:latin typeface="Avenir Book"/>
                <a:cs typeface="Avenir Book"/>
              </a:rPr>
              <a:t>Ensure that </a:t>
            </a:r>
            <a:r>
              <a:rPr lang="en-GB" altLang="x-none" sz="1400" b="1" dirty="0">
                <a:solidFill>
                  <a:srgbClr val="005399"/>
                </a:solidFill>
                <a:latin typeface="Avenir Book"/>
                <a:cs typeface="Avenir Book"/>
              </a:rPr>
              <a:t>evidence is packaged for uptake</a:t>
            </a:r>
            <a:r>
              <a:rPr lang="en-GB" altLang="x-none" sz="1400" dirty="0">
                <a:solidFill>
                  <a:srgbClr val="005399"/>
                </a:solidFill>
                <a:latin typeface="Avenir Book"/>
                <a:cs typeface="Avenir Book"/>
              </a:rPr>
              <a:t>, e.g. briefs tailored for specific groups.</a:t>
            </a:r>
          </a:p>
          <a:p>
            <a:pPr>
              <a:spcAft>
                <a:spcPts val="600"/>
              </a:spcAft>
              <a:buFont typeface="Arial" charset="0"/>
              <a:buChar char="•"/>
            </a:pPr>
            <a:r>
              <a:rPr lang="en-GB" altLang="x-none" sz="1400" b="1" dirty="0">
                <a:solidFill>
                  <a:srgbClr val="005399"/>
                </a:solidFill>
                <a:latin typeface="Avenir Book"/>
                <a:cs typeface="Avenir Book"/>
              </a:rPr>
              <a:t>Connect Development Partners </a:t>
            </a:r>
            <a:r>
              <a:rPr lang="en-GB" altLang="x-none" sz="1400" dirty="0">
                <a:solidFill>
                  <a:srgbClr val="005399"/>
                </a:solidFill>
                <a:latin typeface="Avenir Book"/>
                <a:cs typeface="Avenir Book"/>
              </a:rPr>
              <a:t>to effectively share evidence and data.</a:t>
            </a:r>
          </a:p>
          <a:p>
            <a:pPr>
              <a:spcAft>
                <a:spcPts val="600"/>
              </a:spcAft>
              <a:buFont typeface="Arial" charset="0"/>
              <a:buChar char="•"/>
            </a:pPr>
            <a:r>
              <a:rPr lang="en-GB" altLang="x-none" sz="1400" dirty="0">
                <a:solidFill>
                  <a:srgbClr val="005399"/>
                </a:solidFill>
                <a:latin typeface="Avenir Book"/>
                <a:cs typeface="Avenir Book"/>
              </a:rPr>
              <a:t>Effectively use evidence to ensure </a:t>
            </a:r>
            <a:r>
              <a:rPr lang="en-GB" altLang="x-none" sz="1400" b="1" dirty="0">
                <a:solidFill>
                  <a:srgbClr val="005399"/>
                </a:solidFill>
                <a:latin typeface="Avenir Book"/>
                <a:cs typeface="Avenir Book"/>
              </a:rPr>
              <a:t>big issues </a:t>
            </a:r>
            <a:r>
              <a:rPr lang="en-GB" altLang="x-none" sz="1400" dirty="0">
                <a:solidFill>
                  <a:srgbClr val="005399"/>
                </a:solidFill>
                <a:latin typeface="Avenir Book"/>
                <a:cs typeface="Avenir Book"/>
              </a:rPr>
              <a:t>are kept on the screen throughout PPCM</a:t>
            </a:r>
          </a:p>
        </p:txBody>
      </p:sp>
      <p:graphicFrame>
        <p:nvGraphicFramePr>
          <p:cNvPr id="14" name="3 Diagrama"/>
          <p:cNvGraphicFramePr>
            <a:graphicFrameLocks noGrp="1"/>
          </p:cNvGraphicFramePr>
          <p:nvPr>
            <p:ph idx="1"/>
            <p:extLst/>
          </p:nvPr>
        </p:nvGraphicFramePr>
        <p:xfrm>
          <a:off x="323528" y="332656"/>
          <a:ext cx="208823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xmlns="" id="{8FEF96D6-3D06-4C47-847C-E3928F3C25B8}"/>
              </a:ext>
            </a:extLst>
          </p:cNvPr>
          <p:cNvSpPr txBox="1"/>
          <p:nvPr/>
        </p:nvSpPr>
        <p:spPr>
          <a:xfrm>
            <a:off x="251520" y="2924944"/>
            <a:ext cx="4320480" cy="3323987"/>
          </a:xfrm>
          <a:prstGeom prst="rect">
            <a:avLst/>
          </a:prstGeom>
          <a:solidFill>
            <a:srgbClr val="EAFDC1"/>
          </a:solidFill>
          <a:ln>
            <a:noFill/>
          </a:ln>
        </p:spPr>
        <p:txBody>
          <a:bodyPr wrap="square" rtlCol="0">
            <a:spAutoFit/>
          </a:bodyPr>
          <a:lstStyle/>
          <a:p>
            <a:r>
              <a:rPr lang="fr-FR" sz="1400" b="1">
                <a:solidFill>
                  <a:schemeClr val="tx1"/>
                </a:solidFill>
              </a:rPr>
              <a:t>Key outputs</a:t>
            </a:r>
          </a:p>
          <a:p>
            <a:pPr marL="285750" indent="-285750">
              <a:buFont typeface="Arial" panose="020B0604020202020204" pitchFamily="34" charset="0"/>
              <a:buChar char="•"/>
            </a:pPr>
            <a:r>
              <a:rPr lang="fr-FR" sz="1400">
                <a:solidFill>
                  <a:schemeClr val="tx1"/>
                </a:solidFill>
              </a:rPr>
              <a:t>The relevant </a:t>
            </a:r>
            <a:r>
              <a:rPr lang="fr-FR" sz="1400" b="1">
                <a:solidFill>
                  <a:schemeClr val="tx1"/>
                </a:solidFill>
              </a:rPr>
              <a:t>stakeholders</a:t>
            </a:r>
            <a:r>
              <a:rPr lang="fr-FR" sz="1400">
                <a:solidFill>
                  <a:schemeClr val="tx1"/>
                </a:solidFill>
              </a:rPr>
              <a:t> are identified along with the most appropriate </a:t>
            </a:r>
            <a:r>
              <a:rPr lang="fr-FR" sz="1400" b="1">
                <a:solidFill>
                  <a:schemeClr val="tx1"/>
                </a:solidFill>
              </a:rPr>
              <a:t>platforms</a:t>
            </a:r>
            <a:r>
              <a:rPr lang="fr-FR" sz="1400">
                <a:solidFill>
                  <a:schemeClr val="tx1"/>
                </a:solidFill>
              </a:rPr>
              <a:t> and communication channels</a:t>
            </a:r>
          </a:p>
          <a:p>
            <a:pPr marL="285750" indent="-285750">
              <a:buFont typeface="Arial" panose="020B0604020202020204" pitchFamily="34" charset="0"/>
              <a:buChar char="•"/>
            </a:pPr>
            <a:r>
              <a:rPr lang="fr-FR" sz="1400">
                <a:solidFill>
                  <a:schemeClr val="tx1"/>
                </a:solidFill>
              </a:rPr>
              <a:t>Relevant </a:t>
            </a:r>
            <a:r>
              <a:rPr lang="fr-FR" sz="1400" b="1">
                <a:solidFill>
                  <a:schemeClr val="tx1"/>
                </a:solidFill>
              </a:rPr>
              <a:t>information</a:t>
            </a:r>
            <a:r>
              <a:rPr lang="fr-FR" sz="1400">
                <a:solidFill>
                  <a:schemeClr val="tx1"/>
                </a:solidFill>
              </a:rPr>
              <a:t> guides the selection of focal and non-focal sectors </a:t>
            </a:r>
          </a:p>
          <a:p>
            <a:pPr marL="285750" indent="-285750">
              <a:buFont typeface="Arial" panose="020B0604020202020204" pitchFamily="34" charset="0"/>
              <a:buChar char="•"/>
            </a:pPr>
            <a:r>
              <a:rPr lang="fr-FR" sz="1400" b="1">
                <a:solidFill>
                  <a:schemeClr val="tx1"/>
                </a:solidFill>
              </a:rPr>
              <a:t>Communication channels </a:t>
            </a:r>
            <a:r>
              <a:rPr lang="fr-FR" sz="1400">
                <a:solidFill>
                  <a:schemeClr val="tx1"/>
                </a:solidFill>
              </a:rPr>
              <a:t>are established to sources of information</a:t>
            </a:r>
          </a:p>
          <a:p>
            <a:pPr marL="285750" indent="-285750">
              <a:buFont typeface="Arial" panose="020B0604020202020204" pitchFamily="34" charset="0"/>
              <a:buChar char="•"/>
            </a:pPr>
            <a:r>
              <a:rPr lang="fr-FR" sz="1400">
                <a:solidFill>
                  <a:schemeClr val="tx1"/>
                </a:solidFill>
              </a:rPr>
              <a:t>Close </a:t>
            </a:r>
            <a:r>
              <a:rPr lang="fr-FR" sz="1400" b="1">
                <a:solidFill>
                  <a:schemeClr val="tx1"/>
                </a:solidFill>
              </a:rPr>
              <a:t>coordination</a:t>
            </a:r>
            <a:r>
              <a:rPr lang="fr-FR" sz="1400">
                <a:solidFill>
                  <a:schemeClr val="tx1"/>
                </a:solidFill>
              </a:rPr>
              <a:t> with the lead and like-minded development partners </a:t>
            </a:r>
          </a:p>
          <a:p>
            <a:pPr marL="285750" indent="-285750">
              <a:buFont typeface="Arial" panose="020B0604020202020204" pitchFamily="34" charset="0"/>
              <a:buChar char="•"/>
            </a:pPr>
            <a:r>
              <a:rPr lang="fr-FR" sz="1400" b="1">
                <a:solidFill>
                  <a:schemeClr val="tx1"/>
                </a:solidFill>
              </a:rPr>
              <a:t>Familiar</a:t>
            </a:r>
            <a:r>
              <a:rPr lang="fr-FR" sz="1400">
                <a:solidFill>
                  <a:schemeClr val="tx1"/>
                </a:solidFill>
              </a:rPr>
              <a:t> with EU thematic and regional programmes and projects  </a:t>
            </a:r>
          </a:p>
          <a:p>
            <a:pPr marL="285750" indent="-285750">
              <a:buFont typeface="Arial" panose="020B0604020202020204" pitchFamily="34" charset="0"/>
              <a:buChar char="•"/>
            </a:pPr>
            <a:r>
              <a:rPr lang="fr-FR" sz="1400" b="1">
                <a:solidFill>
                  <a:schemeClr val="tx1"/>
                </a:solidFill>
              </a:rPr>
              <a:t>National ownership consolidated and supported.</a:t>
            </a:r>
          </a:p>
          <a:p>
            <a:pPr algn="r"/>
            <a:r>
              <a:rPr lang="fr-FR" sz="1400">
                <a:solidFill>
                  <a:schemeClr val="tx1"/>
                </a:solidFill>
              </a:rPr>
              <a:t>DEVCO Mainstreaming Guidelines (2016)</a:t>
            </a:r>
          </a:p>
        </p:txBody>
      </p:sp>
    </p:spTree>
    <p:extLst>
      <p:ext uri="{BB962C8B-B14F-4D97-AF65-F5344CB8AC3E}">
        <p14:creationId xmlns:p14="http://schemas.microsoft.com/office/powerpoint/2010/main" val="205761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ZoneTexte 8"/>
          <p:cNvSpPr txBox="1">
            <a:spLocks noChangeArrowheads="1"/>
          </p:cNvSpPr>
          <p:nvPr/>
        </p:nvSpPr>
        <p:spPr bwMode="auto">
          <a:xfrm>
            <a:off x="381000" y="1214438"/>
            <a:ext cx="8305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dirty="0">
                <a:solidFill>
                  <a:srgbClr val="800000"/>
                </a:solidFill>
                <a:latin typeface="Calibri" charset="0"/>
              </a:rPr>
              <a:t>Identification</a:t>
            </a:r>
            <a:endParaRPr lang="en-GB" altLang="x-none" sz="2400" b="1" u="sng" dirty="0">
              <a:solidFill>
                <a:srgbClr val="800000"/>
              </a:solidFill>
              <a:latin typeface="Calibri" charset="0"/>
            </a:endParaRPr>
          </a:p>
        </p:txBody>
      </p:sp>
      <p:sp>
        <p:nvSpPr>
          <p:cNvPr id="50178" name="ZoneTexte 9"/>
          <p:cNvSpPr txBox="1">
            <a:spLocks noChangeArrowheads="1"/>
          </p:cNvSpPr>
          <p:nvPr/>
        </p:nvSpPr>
        <p:spPr bwMode="auto">
          <a:xfrm>
            <a:off x="251520" y="2060848"/>
            <a:ext cx="4038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GB"/>
            </a:defPPr>
            <a:lvl1pPr marL="228600" indent="-228600" algn="ctr">
              <a:spcAft>
                <a:spcPts val="600"/>
              </a:spcAft>
              <a:defRPr sz="1800" b="1">
                <a:solidFill>
                  <a:schemeClr val="bg2">
                    <a:lumMod val="50000"/>
                  </a:schemeClr>
                </a:solidFill>
                <a:latin typeface="Avenir Book"/>
                <a:cs typeface="Avenir Book"/>
              </a:defRPr>
            </a:lvl1pPr>
            <a:lvl2pPr marL="37931725" indent="-37474525"/>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x-none" dirty="0"/>
              <a:t>Focus of PD</a:t>
            </a:r>
          </a:p>
        </p:txBody>
      </p:sp>
      <p:sp>
        <p:nvSpPr>
          <p:cNvPr id="16" name="ZoneTexte 15"/>
          <p:cNvSpPr txBox="1">
            <a:spLocks noChangeArrowheads="1"/>
          </p:cNvSpPr>
          <p:nvPr/>
        </p:nvSpPr>
        <p:spPr bwMode="auto">
          <a:xfrm>
            <a:off x="6084168" y="1124744"/>
            <a:ext cx="2448272" cy="830997"/>
          </a:xfrm>
          <a:prstGeom prst="rect">
            <a:avLst/>
          </a:prstGeom>
          <a:solidFill>
            <a:srgbClr val="FFC6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GB"/>
            </a:defPPr>
            <a:lvl1pPr marL="342900" indent="-342900" algn="ctr">
              <a:defRPr b="1">
                <a:solidFill>
                  <a:srgbClr val="800000"/>
                </a:solidFill>
                <a:latin typeface="+mn-lt"/>
              </a:defRPr>
            </a:lvl1pPr>
            <a:lvl2pPr marL="37931725" indent="-37474525"/>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x-none" dirty="0"/>
              <a:t>PD should not jump to conclusions too quickly but genuinely explore options!</a:t>
            </a:r>
          </a:p>
        </p:txBody>
      </p:sp>
      <p:sp>
        <p:nvSpPr>
          <p:cNvPr id="50180" name="Rectangle 6"/>
          <p:cNvSpPr>
            <a:spLocks noChangeArrowheads="1"/>
          </p:cNvSpPr>
          <p:nvPr/>
        </p:nvSpPr>
        <p:spPr bwMode="auto">
          <a:xfrm>
            <a:off x="4572000" y="2060848"/>
            <a:ext cx="4572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1800" b="1" dirty="0">
                <a:solidFill>
                  <a:srgbClr val="005399"/>
                </a:solidFill>
                <a:latin typeface="Avenir Book"/>
                <a:cs typeface="Avenir Book"/>
              </a:rPr>
              <a:t>OPPORTUNITIES</a:t>
            </a:r>
          </a:p>
        </p:txBody>
      </p:sp>
      <p:sp>
        <p:nvSpPr>
          <p:cNvPr id="50181" name="ZoneTexte 9"/>
          <p:cNvSpPr txBox="1">
            <a:spLocks noChangeArrowheads="1"/>
          </p:cNvSpPr>
          <p:nvPr/>
        </p:nvSpPr>
        <p:spPr bwMode="auto">
          <a:xfrm>
            <a:off x="251520" y="2492896"/>
            <a:ext cx="4038600"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dirty="0">
                <a:solidFill>
                  <a:schemeClr val="bg2">
                    <a:lumMod val="50000"/>
                  </a:schemeClr>
                </a:solidFill>
                <a:latin typeface="Avenir Book"/>
                <a:cs typeface="Avenir Book"/>
              </a:rPr>
              <a:t>Jointly “digest” in-depth </a:t>
            </a:r>
            <a:r>
              <a:rPr lang="en-GB" altLang="x-none" sz="1400" b="1" dirty="0">
                <a:solidFill>
                  <a:schemeClr val="bg2">
                    <a:lumMod val="50000"/>
                  </a:schemeClr>
                </a:solidFill>
                <a:latin typeface="Avenir Book"/>
                <a:cs typeface="Avenir Book"/>
              </a:rPr>
              <a:t>context assessment and problem analysis</a:t>
            </a:r>
            <a:r>
              <a:rPr lang="en-GB" altLang="x-none" sz="1400" dirty="0">
                <a:solidFill>
                  <a:schemeClr val="bg2">
                    <a:lumMod val="50000"/>
                  </a:schemeClr>
                </a:solidFill>
                <a:latin typeface="Avenir Book"/>
                <a:cs typeface="Avenir Book"/>
              </a:rPr>
              <a:t>: macroeconomic, PFM, public policy analysis, actor mapping, PEA, CA, …</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Explore diverse options </a:t>
            </a:r>
            <a:r>
              <a:rPr lang="en-GB" altLang="x-none" sz="1400" dirty="0">
                <a:solidFill>
                  <a:schemeClr val="bg2">
                    <a:lumMod val="50000"/>
                  </a:schemeClr>
                </a:solidFill>
                <a:latin typeface="Avenir Book"/>
                <a:cs typeface="Avenir Book"/>
              </a:rPr>
              <a:t>for most effectively supporting reforms, assess pros and cons</a:t>
            </a:r>
          </a:p>
          <a:p>
            <a:pPr>
              <a:spcAft>
                <a:spcPts val="600"/>
              </a:spcAft>
              <a:buFont typeface="Arial" charset="0"/>
              <a:buChar char="•"/>
            </a:pPr>
            <a:r>
              <a:rPr lang="en-GB" altLang="x-none" sz="1400" dirty="0">
                <a:solidFill>
                  <a:schemeClr val="bg2">
                    <a:lumMod val="50000"/>
                  </a:schemeClr>
                </a:solidFill>
                <a:latin typeface="Avenir Book"/>
                <a:cs typeface="Avenir Book"/>
              </a:rPr>
              <a:t>Explore risks, resulting implications for the considered options, and  possible mitigation action.</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Agree on entry points </a:t>
            </a:r>
            <a:r>
              <a:rPr lang="en-GB" altLang="x-none" sz="1400" dirty="0">
                <a:solidFill>
                  <a:schemeClr val="bg2">
                    <a:lumMod val="50000"/>
                  </a:schemeClr>
                </a:solidFill>
                <a:latin typeface="Avenir Book"/>
                <a:cs typeface="Avenir Book"/>
              </a:rPr>
              <a:t>for the support, incl. the approach (macro, sector or project)</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Coordinate</a:t>
            </a:r>
            <a:r>
              <a:rPr lang="en-GB" altLang="x-none" sz="1400" dirty="0">
                <a:solidFill>
                  <a:schemeClr val="bg2">
                    <a:lumMod val="50000"/>
                  </a:schemeClr>
                </a:solidFill>
                <a:latin typeface="Avenir Book"/>
                <a:cs typeface="Avenir Book"/>
              </a:rPr>
              <a:t> approach with partners on messages/ proposals to put forward.</a:t>
            </a:r>
          </a:p>
          <a:p>
            <a:pPr>
              <a:spcAft>
                <a:spcPts val="600"/>
              </a:spcAft>
              <a:buFont typeface="Arial" charset="0"/>
              <a:buChar char="•"/>
            </a:pPr>
            <a:r>
              <a:rPr lang="en-GB" altLang="x-none" sz="1400" dirty="0">
                <a:solidFill>
                  <a:schemeClr val="bg2">
                    <a:lumMod val="50000"/>
                  </a:schemeClr>
                </a:solidFill>
                <a:latin typeface="Avenir Book"/>
                <a:cs typeface="Avenir Book"/>
              </a:rPr>
              <a:t>Explore </a:t>
            </a:r>
            <a:r>
              <a:rPr lang="en-GB" altLang="x-none" sz="1400" b="1" dirty="0">
                <a:solidFill>
                  <a:schemeClr val="bg2">
                    <a:lumMod val="50000"/>
                  </a:schemeClr>
                </a:solidFill>
                <a:latin typeface="Avenir Book"/>
                <a:cs typeface="Avenir Book"/>
              </a:rPr>
              <a:t>appropriate implementation modalities</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dirty="0">
                <a:solidFill>
                  <a:schemeClr val="bg2">
                    <a:lumMod val="50000"/>
                  </a:schemeClr>
                </a:solidFill>
                <a:latin typeface="Avenir Book"/>
                <a:cs typeface="Avenir Book"/>
              </a:rPr>
              <a:t>Start identifying content and process aspects of </a:t>
            </a:r>
            <a:r>
              <a:rPr lang="en-GB" altLang="x-none" sz="1400" b="1" dirty="0">
                <a:solidFill>
                  <a:schemeClr val="bg2">
                    <a:lumMod val="50000"/>
                  </a:schemeClr>
                </a:solidFill>
                <a:latin typeface="Avenir Book"/>
                <a:cs typeface="Avenir Book"/>
              </a:rPr>
              <a:t>future policy dialogue</a:t>
            </a:r>
            <a:r>
              <a:rPr lang="en-GB" altLang="x-none" sz="1400" dirty="0">
                <a:solidFill>
                  <a:schemeClr val="bg2">
                    <a:lumMod val="50000"/>
                  </a:schemeClr>
                </a:solidFill>
                <a:latin typeface="Avenir Book"/>
                <a:cs typeface="Avenir Book"/>
              </a:rPr>
              <a:t>: issues, venues, …</a:t>
            </a:r>
            <a:endParaRPr lang="en-US" altLang="x-none" sz="1400" dirty="0">
              <a:solidFill>
                <a:schemeClr val="bg2">
                  <a:lumMod val="50000"/>
                </a:schemeClr>
              </a:solidFill>
              <a:latin typeface="Avenir Book"/>
              <a:cs typeface="Avenir Book"/>
            </a:endParaRPr>
          </a:p>
        </p:txBody>
      </p:sp>
      <p:sp>
        <p:nvSpPr>
          <p:cNvPr id="50182" name="Rectangle 9"/>
          <p:cNvSpPr>
            <a:spLocks noChangeArrowheads="1"/>
          </p:cNvSpPr>
          <p:nvPr/>
        </p:nvSpPr>
        <p:spPr bwMode="auto">
          <a:xfrm>
            <a:off x="4572000" y="2420888"/>
            <a:ext cx="4572000" cy="4293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b="1" dirty="0">
                <a:solidFill>
                  <a:srgbClr val="005399"/>
                </a:solidFill>
                <a:latin typeface="Avenir Book"/>
                <a:cs typeface="Avenir Book"/>
              </a:rPr>
              <a:t>Include salient analysis, </a:t>
            </a:r>
            <a:r>
              <a:rPr lang="en-GB" altLang="x-none" sz="1400" dirty="0">
                <a:solidFill>
                  <a:srgbClr val="005399"/>
                </a:solidFill>
                <a:latin typeface="Avenir Book"/>
                <a:cs typeface="Avenir Book"/>
              </a:rPr>
              <a:t>e.g</a:t>
            </a:r>
            <a:r>
              <a:rPr lang="en-GB" altLang="x-none" sz="1400" b="1" dirty="0">
                <a:solidFill>
                  <a:srgbClr val="005399"/>
                </a:solidFill>
                <a:latin typeface="Avenir Book"/>
                <a:cs typeface="Avenir Book"/>
              </a:rPr>
              <a:t>. </a:t>
            </a:r>
            <a:r>
              <a:rPr lang="en-GB" altLang="x-none" sz="1400" dirty="0">
                <a:solidFill>
                  <a:srgbClr val="005399"/>
                </a:solidFill>
                <a:latin typeface="Avenir Book"/>
                <a:cs typeface="Avenir Book"/>
              </a:rPr>
              <a:t>in order to be ready for sector review process, in which stakeholders participate</a:t>
            </a:r>
          </a:p>
          <a:p>
            <a:pPr>
              <a:spcAft>
                <a:spcPts val="600"/>
              </a:spcAft>
              <a:buFont typeface="Arial" charset="0"/>
              <a:buChar char="•"/>
            </a:pPr>
            <a:r>
              <a:rPr lang="en-GB" altLang="x-none" sz="1400" b="1" dirty="0">
                <a:solidFill>
                  <a:srgbClr val="005399"/>
                </a:solidFill>
                <a:latin typeface="Avenir Book"/>
                <a:cs typeface="Avenir Book"/>
              </a:rPr>
              <a:t>Cover analysis </a:t>
            </a:r>
            <a:r>
              <a:rPr lang="en-GB" altLang="x-none" sz="1400" dirty="0">
                <a:solidFill>
                  <a:srgbClr val="005399"/>
                </a:solidFill>
                <a:latin typeface="Avenir Book"/>
                <a:cs typeface="Avenir Book"/>
              </a:rPr>
              <a:t>that can be used as justifications in policy dialogue </a:t>
            </a:r>
          </a:p>
          <a:p>
            <a:pPr>
              <a:spcAft>
                <a:spcPts val="600"/>
              </a:spcAft>
              <a:buFont typeface="Arial" charset="0"/>
              <a:buChar char="•"/>
            </a:pPr>
            <a:r>
              <a:rPr lang="en-GB" altLang="x-none" sz="1400" b="1" dirty="0">
                <a:solidFill>
                  <a:srgbClr val="005399"/>
                </a:solidFill>
                <a:latin typeface="Avenir Book"/>
                <a:cs typeface="Avenir Book"/>
              </a:rPr>
              <a:t>Build change alliance </a:t>
            </a:r>
            <a:r>
              <a:rPr lang="en-GB" altLang="x-none" sz="1400" dirty="0">
                <a:solidFill>
                  <a:srgbClr val="005399"/>
                </a:solidFill>
                <a:latin typeface="Avenir Book"/>
                <a:cs typeface="Avenir Book"/>
              </a:rPr>
              <a:t>around a shared vision and agree on a credible process</a:t>
            </a:r>
          </a:p>
          <a:p>
            <a:pPr>
              <a:spcAft>
                <a:spcPts val="600"/>
              </a:spcAft>
              <a:buFont typeface="Arial" charset="0"/>
              <a:buChar char="•"/>
            </a:pPr>
            <a:r>
              <a:rPr lang="en-GB" altLang="x-none" sz="1400" b="1" dirty="0">
                <a:solidFill>
                  <a:srgbClr val="005399"/>
                </a:solidFill>
                <a:latin typeface="Avenir Book"/>
                <a:cs typeface="Avenir Book"/>
              </a:rPr>
              <a:t>Frame preparatory missions well</a:t>
            </a:r>
            <a:r>
              <a:rPr lang="en-GB" altLang="x-none" sz="1400" dirty="0">
                <a:solidFill>
                  <a:srgbClr val="005399"/>
                </a:solidFill>
                <a:latin typeface="Avenir Book"/>
                <a:cs typeface="Avenir Book"/>
              </a:rPr>
              <a:t> to allow for genuine exchange without overloading partners. </a:t>
            </a:r>
          </a:p>
          <a:p>
            <a:pPr>
              <a:spcAft>
                <a:spcPts val="600"/>
              </a:spcAft>
              <a:buFont typeface="Arial" charset="0"/>
              <a:buChar char="•"/>
            </a:pPr>
            <a:r>
              <a:rPr lang="en-GB" altLang="x-none" sz="1400" b="1" dirty="0">
                <a:solidFill>
                  <a:srgbClr val="005399"/>
                </a:solidFill>
                <a:latin typeface="Avenir Book"/>
                <a:cs typeface="Avenir Book"/>
              </a:rPr>
              <a:t>Help government with evidence gaps, </a:t>
            </a:r>
            <a:r>
              <a:rPr lang="en-GB" altLang="x-none" sz="1400" dirty="0">
                <a:solidFill>
                  <a:srgbClr val="005399"/>
                </a:solidFill>
                <a:latin typeface="Avenir Book"/>
                <a:cs typeface="Avenir Book"/>
              </a:rPr>
              <a:t>even beyond the immediate scope of the envisaged intervention.</a:t>
            </a:r>
          </a:p>
          <a:p>
            <a:pPr>
              <a:spcAft>
                <a:spcPts val="600"/>
              </a:spcAft>
              <a:buFont typeface="Arial" charset="0"/>
              <a:buChar char="•"/>
            </a:pPr>
            <a:r>
              <a:rPr lang="en-GB" altLang="x-none" sz="1400" b="1" dirty="0">
                <a:solidFill>
                  <a:srgbClr val="005399"/>
                </a:solidFill>
                <a:latin typeface="Avenir Book"/>
                <a:cs typeface="Avenir Book"/>
              </a:rPr>
              <a:t>Bring in relevant stakeholders </a:t>
            </a:r>
            <a:r>
              <a:rPr lang="en-GB" altLang="x-none" sz="1400" dirty="0">
                <a:solidFill>
                  <a:srgbClr val="005399"/>
                </a:solidFill>
                <a:latin typeface="Avenir Book"/>
                <a:cs typeface="Avenir Book"/>
              </a:rPr>
              <a:t>into PD.</a:t>
            </a:r>
          </a:p>
          <a:p>
            <a:pPr>
              <a:spcAft>
                <a:spcPts val="600"/>
              </a:spcAft>
              <a:buFont typeface="Arial" charset="0"/>
              <a:buChar char="•"/>
            </a:pPr>
            <a:r>
              <a:rPr lang="en-GB" altLang="x-none" sz="1400" b="1" dirty="0">
                <a:solidFill>
                  <a:srgbClr val="005399"/>
                </a:solidFill>
                <a:latin typeface="Avenir Book"/>
                <a:cs typeface="Avenir Book"/>
              </a:rPr>
              <a:t>Consider CD support </a:t>
            </a:r>
            <a:r>
              <a:rPr lang="en-GB" altLang="x-none" sz="1400" dirty="0">
                <a:solidFill>
                  <a:srgbClr val="005399"/>
                </a:solidFill>
                <a:latin typeface="Avenir Book"/>
                <a:cs typeface="Avenir Book"/>
              </a:rPr>
              <a:t>as pertinent. (e.g. CSOs) This is the start of a multi-year engagement and change takes time. </a:t>
            </a:r>
          </a:p>
          <a:p>
            <a:pPr>
              <a:spcAft>
                <a:spcPts val="600"/>
              </a:spcAft>
              <a:buFont typeface="Arial" charset="0"/>
              <a:buChar char="•"/>
            </a:pPr>
            <a:r>
              <a:rPr lang="en-GB" altLang="x-none" sz="1400" b="1" dirty="0">
                <a:solidFill>
                  <a:srgbClr val="005399"/>
                </a:solidFill>
                <a:latin typeface="Avenir Book"/>
                <a:cs typeface="Avenir Book"/>
              </a:rPr>
              <a:t>Promote joined analysis </a:t>
            </a:r>
            <a:r>
              <a:rPr lang="en-GB" altLang="x-none" sz="1400" dirty="0">
                <a:solidFill>
                  <a:srgbClr val="005399"/>
                </a:solidFill>
                <a:latin typeface="Avenir Book"/>
                <a:cs typeface="Avenir Book"/>
              </a:rPr>
              <a:t>for widely shared use over piecemeal and ad hoc studies</a:t>
            </a:r>
          </a:p>
        </p:txBody>
      </p:sp>
      <p:graphicFrame>
        <p:nvGraphicFramePr>
          <p:cNvPr id="14" name="3 Diagrama"/>
          <p:cNvGraphicFramePr>
            <a:graphicFrameLocks noGrp="1"/>
          </p:cNvGraphicFramePr>
          <p:nvPr>
            <p:ph idx="1"/>
            <p:extLst/>
          </p:nvPr>
        </p:nvGraphicFramePr>
        <p:xfrm>
          <a:off x="323528" y="332656"/>
          <a:ext cx="208823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FD941AF8-19CC-8A4E-A5D3-4C66ABDE0DC4}"/>
              </a:ext>
            </a:extLst>
          </p:cNvPr>
          <p:cNvSpPr txBox="1"/>
          <p:nvPr/>
        </p:nvSpPr>
        <p:spPr>
          <a:xfrm>
            <a:off x="251520" y="2420888"/>
            <a:ext cx="4320480" cy="4247317"/>
          </a:xfrm>
          <a:prstGeom prst="rect">
            <a:avLst/>
          </a:prstGeom>
          <a:solidFill>
            <a:srgbClr val="EAFDC1"/>
          </a:solidFill>
          <a:ln>
            <a:noFill/>
          </a:ln>
        </p:spPr>
        <p:txBody>
          <a:bodyPr wrap="square" rtlCol="0">
            <a:spAutoFit/>
          </a:bodyPr>
          <a:lstStyle/>
          <a:p>
            <a:r>
              <a:rPr lang="fr-FR" sz="1400" b="1">
                <a:solidFill>
                  <a:schemeClr val="tx1"/>
                </a:solidFill>
              </a:rPr>
              <a:t>Key outputs</a:t>
            </a:r>
            <a:endParaRPr lang="fr-FR" sz="1400">
              <a:solidFill>
                <a:schemeClr val="tx1"/>
              </a:solidFill>
            </a:endParaRPr>
          </a:p>
          <a:p>
            <a:pPr marL="285750" indent="-285750">
              <a:buFont typeface="Arial" panose="020B0604020202020204" pitchFamily="34" charset="0"/>
              <a:buChar char="•"/>
            </a:pPr>
            <a:r>
              <a:rPr lang="fr-FR" sz="1400">
                <a:solidFill>
                  <a:schemeClr val="tx1"/>
                </a:solidFill>
              </a:rPr>
              <a:t>deepening and confirming the understanding of the </a:t>
            </a:r>
            <a:r>
              <a:rPr lang="fr-FR" sz="1400" b="1">
                <a:solidFill>
                  <a:schemeClr val="tx1"/>
                </a:solidFill>
              </a:rPr>
              <a:t>political economy / drivers </a:t>
            </a:r>
          </a:p>
          <a:p>
            <a:pPr marL="285750" indent="-285750">
              <a:buFont typeface="Arial" panose="020B0604020202020204" pitchFamily="34" charset="0"/>
              <a:buChar char="•"/>
            </a:pPr>
            <a:r>
              <a:rPr lang="fr-FR" sz="1400">
                <a:solidFill>
                  <a:schemeClr val="tx1"/>
                </a:solidFill>
              </a:rPr>
              <a:t>confirming the relevant stakeholders and communication </a:t>
            </a:r>
            <a:r>
              <a:rPr lang="fr-FR" sz="1400" b="1">
                <a:solidFill>
                  <a:schemeClr val="tx1"/>
                </a:solidFill>
              </a:rPr>
              <a:t>platforms</a:t>
            </a:r>
          </a:p>
          <a:p>
            <a:pPr marL="285750" indent="-285750">
              <a:buFont typeface="Arial" panose="020B0604020202020204" pitchFamily="34" charset="0"/>
              <a:buChar char="•"/>
            </a:pPr>
            <a:r>
              <a:rPr lang="fr-FR" sz="1400">
                <a:solidFill>
                  <a:schemeClr val="tx1"/>
                </a:solidFill>
              </a:rPr>
              <a:t>identifying and discussing </a:t>
            </a:r>
            <a:r>
              <a:rPr lang="fr-FR" sz="1400" b="1">
                <a:solidFill>
                  <a:schemeClr val="tx1"/>
                </a:solidFill>
              </a:rPr>
              <a:t>policy options</a:t>
            </a:r>
          </a:p>
          <a:p>
            <a:pPr marL="285750" indent="-285750">
              <a:buFont typeface="Arial" panose="020B0604020202020204" pitchFamily="34" charset="0"/>
              <a:buChar char="•"/>
            </a:pPr>
            <a:r>
              <a:rPr lang="fr-FR" sz="1400">
                <a:solidFill>
                  <a:schemeClr val="tx1"/>
                </a:solidFill>
              </a:rPr>
              <a:t>mutual recognition of:</a:t>
            </a:r>
          </a:p>
          <a:p>
            <a:pPr marL="742950" lvl="1" indent="-285750">
              <a:buFont typeface="Arial" panose="020B0604020202020204" pitchFamily="34" charset="0"/>
              <a:buChar char="•"/>
            </a:pPr>
            <a:r>
              <a:rPr lang="fr-FR">
                <a:solidFill>
                  <a:schemeClr val="tx1"/>
                </a:solidFill>
              </a:rPr>
              <a:t>the importance of taking into account the </a:t>
            </a:r>
            <a:r>
              <a:rPr lang="fr-FR" b="1">
                <a:solidFill>
                  <a:schemeClr val="tx1"/>
                </a:solidFill>
              </a:rPr>
              <a:t>economic costs </a:t>
            </a:r>
          </a:p>
          <a:p>
            <a:pPr marL="742950" lvl="1" indent="-285750">
              <a:buFont typeface="Arial" panose="020B0604020202020204" pitchFamily="34" charset="0"/>
              <a:buChar char="•"/>
            </a:pPr>
            <a:r>
              <a:rPr lang="fr-FR">
                <a:solidFill>
                  <a:schemeClr val="tx1"/>
                </a:solidFill>
              </a:rPr>
              <a:t>&amp; </a:t>
            </a:r>
            <a:r>
              <a:rPr lang="fr-FR" b="1">
                <a:solidFill>
                  <a:schemeClr val="tx1"/>
                </a:solidFill>
              </a:rPr>
              <a:t>inclusion</a:t>
            </a:r>
            <a:r>
              <a:rPr lang="fr-FR">
                <a:solidFill>
                  <a:schemeClr val="tx1"/>
                </a:solidFill>
              </a:rPr>
              <a:t> of environmental and climate change considerations in </a:t>
            </a:r>
            <a:r>
              <a:rPr lang="fr-FR" b="1">
                <a:solidFill>
                  <a:schemeClr val="tx1"/>
                </a:solidFill>
              </a:rPr>
              <a:t>sector policies, plans and budgeting systems</a:t>
            </a:r>
            <a:r>
              <a:rPr lang="fr-FR">
                <a:solidFill>
                  <a:schemeClr val="tx1"/>
                </a:solidFill>
              </a:rPr>
              <a:t>;</a:t>
            </a:r>
          </a:p>
          <a:p>
            <a:pPr marL="742950" lvl="1" indent="-285750">
              <a:buFont typeface="Arial" panose="020B0604020202020204" pitchFamily="34" charset="0"/>
              <a:buChar char="•"/>
            </a:pPr>
            <a:r>
              <a:rPr lang="fr-FR">
                <a:solidFill>
                  <a:schemeClr val="tx1"/>
                </a:solidFill>
              </a:rPr>
              <a:t>monitoring environmental </a:t>
            </a:r>
            <a:r>
              <a:rPr lang="fr-FR" b="1">
                <a:solidFill>
                  <a:schemeClr val="tx1"/>
                </a:solidFill>
              </a:rPr>
              <a:t>performance </a:t>
            </a:r>
            <a:r>
              <a:rPr lang="fr-FR">
                <a:solidFill>
                  <a:schemeClr val="tx1"/>
                </a:solidFill>
              </a:rPr>
              <a:t>of the sector </a:t>
            </a:r>
          </a:p>
          <a:p>
            <a:pPr marL="742950" lvl="1" indent="-285750">
              <a:buFont typeface="Arial" panose="020B0604020202020204" pitchFamily="34" charset="0"/>
              <a:buChar char="•"/>
            </a:pPr>
            <a:r>
              <a:rPr lang="fr-FR">
                <a:solidFill>
                  <a:schemeClr val="tx1"/>
                </a:solidFill>
              </a:rPr>
              <a:t>options for </a:t>
            </a:r>
            <a:r>
              <a:rPr lang="fr-FR" b="1">
                <a:solidFill>
                  <a:schemeClr val="tx1"/>
                </a:solidFill>
              </a:rPr>
              <a:t>mitigating negative </a:t>
            </a:r>
            <a:r>
              <a:rPr lang="fr-FR">
                <a:solidFill>
                  <a:schemeClr val="tx1"/>
                </a:solidFill>
              </a:rPr>
              <a:t>environmental impacts </a:t>
            </a:r>
          </a:p>
          <a:p>
            <a:pPr marL="742950" lvl="1" indent="-285750">
              <a:buFont typeface="Arial" panose="020B0604020202020204" pitchFamily="34" charset="0"/>
              <a:buChar char="•"/>
            </a:pPr>
            <a:r>
              <a:rPr lang="fr-FR">
                <a:solidFill>
                  <a:schemeClr val="tx1"/>
                </a:solidFill>
              </a:rPr>
              <a:t>awareness, </a:t>
            </a:r>
            <a:r>
              <a:rPr lang="fr-FR" b="1">
                <a:solidFill>
                  <a:schemeClr val="tx1"/>
                </a:solidFill>
              </a:rPr>
              <a:t>capacity and institutional constraints and opportunities. </a:t>
            </a:r>
          </a:p>
          <a:p>
            <a:pPr lvl="1"/>
            <a:endParaRPr lang="fr-FR">
              <a:solidFill>
                <a:schemeClr val="tx1"/>
              </a:solidFill>
            </a:endParaRPr>
          </a:p>
          <a:p>
            <a:pPr algn="r"/>
            <a:r>
              <a:rPr lang="fr-FR" sz="1400">
                <a:solidFill>
                  <a:schemeClr val="tx1"/>
                </a:solidFill>
              </a:rPr>
              <a:t>DEVCO Mainstreaming Guidelines (2016)</a:t>
            </a:r>
          </a:p>
        </p:txBody>
      </p:sp>
    </p:spTree>
    <p:extLst>
      <p:ext uri="{BB962C8B-B14F-4D97-AF65-F5344CB8AC3E}">
        <p14:creationId xmlns:p14="http://schemas.microsoft.com/office/powerpoint/2010/main" val="2756672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oneTexte 8"/>
          <p:cNvSpPr txBox="1">
            <a:spLocks noChangeArrowheads="1"/>
          </p:cNvSpPr>
          <p:nvPr/>
        </p:nvSpPr>
        <p:spPr bwMode="auto">
          <a:xfrm>
            <a:off x="34032" y="1556792"/>
            <a:ext cx="83058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dirty="0">
                <a:solidFill>
                  <a:srgbClr val="800000"/>
                </a:solidFill>
                <a:latin typeface="Calibri" charset="0"/>
              </a:rPr>
              <a:t>Formulation</a:t>
            </a:r>
          </a:p>
        </p:txBody>
      </p:sp>
      <p:sp>
        <p:nvSpPr>
          <p:cNvPr id="52226" name="ZoneTexte 9"/>
          <p:cNvSpPr txBox="1">
            <a:spLocks noChangeArrowheads="1"/>
          </p:cNvSpPr>
          <p:nvPr/>
        </p:nvSpPr>
        <p:spPr bwMode="auto">
          <a:xfrm>
            <a:off x="179512" y="2276872"/>
            <a:ext cx="4038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GB"/>
            </a:defPPr>
            <a:lvl1pPr marL="228600" indent="-228600" algn="ctr">
              <a:spcAft>
                <a:spcPts val="600"/>
              </a:spcAft>
              <a:defRPr sz="1800" b="1">
                <a:solidFill>
                  <a:schemeClr val="bg2">
                    <a:lumMod val="50000"/>
                  </a:schemeClr>
                </a:solidFill>
                <a:latin typeface="Avenir Book"/>
                <a:cs typeface="Avenir Book"/>
              </a:defRPr>
            </a:lvl1pPr>
            <a:lvl2pPr marL="37931725" indent="-37474525"/>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x-none" dirty="0"/>
              <a:t>Focus of PD</a:t>
            </a:r>
          </a:p>
        </p:txBody>
      </p:sp>
      <p:sp>
        <p:nvSpPr>
          <p:cNvPr id="16" name="ZoneTexte 15"/>
          <p:cNvSpPr txBox="1">
            <a:spLocks noChangeArrowheads="1"/>
          </p:cNvSpPr>
          <p:nvPr/>
        </p:nvSpPr>
        <p:spPr bwMode="auto">
          <a:xfrm>
            <a:off x="5508104" y="1412776"/>
            <a:ext cx="3312368" cy="648072"/>
          </a:xfrm>
          <a:prstGeom prst="rect">
            <a:avLst/>
          </a:prstGeom>
          <a:solidFill>
            <a:srgbClr val="FFC6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GB"/>
            </a:defPPr>
            <a:lvl1pPr marL="342900" indent="-342900" algn="ctr">
              <a:defRPr b="1">
                <a:solidFill>
                  <a:srgbClr val="800000"/>
                </a:solidFill>
                <a:latin typeface="+mn-lt"/>
              </a:defRPr>
            </a:lvl1pPr>
            <a:lvl2pPr marL="37931725" indent="-37474525"/>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x-none" dirty="0"/>
              <a:t>Defines the parameters for implementation, including the role of Policy Dialogue</a:t>
            </a:r>
          </a:p>
        </p:txBody>
      </p:sp>
      <p:sp>
        <p:nvSpPr>
          <p:cNvPr id="52228" name="Rectangle 6"/>
          <p:cNvSpPr>
            <a:spLocks noChangeArrowheads="1"/>
          </p:cNvSpPr>
          <p:nvPr/>
        </p:nvSpPr>
        <p:spPr bwMode="auto">
          <a:xfrm>
            <a:off x="4572000" y="2204864"/>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28600" indent="-228600" algn="ctr"/>
            <a:r>
              <a:rPr lang="en-GB" altLang="x-none" sz="1800" b="1" dirty="0">
                <a:solidFill>
                  <a:srgbClr val="005399"/>
                </a:solidFill>
                <a:latin typeface="Avenir Book"/>
                <a:cs typeface="Avenir Book"/>
              </a:rPr>
              <a:t>OPPORTUNITIES</a:t>
            </a:r>
          </a:p>
        </p:txBody>
      </p:sp>
      <p:sp>
        <p:nvSpPr>
          <p:cNvPr id="52229" name="ZoneTexte 9"/>
          <p:cNvSpPr txBox="1">
            <a:spLocks noChangeArrowheads="1"/>
          </p:cNvSpPr>
          <p:nvPr/>
        </p:nvSpPr>
        <p:spPr bwMode="auto">
          <a:xfrm>
            <a:off x="323528" y="2708920"/>
            <a:ext cx="4038600"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dirty="0">
                <a:solidFill>
                  <a:schemeClr val="bg2">
                    <a:lumMod val="50000"/>
                  </a:schemeClr>
                </a:solidFill>
                <a:latin typeface="Avenir Book"/>
                <a:cs typeface="Avenir Book"/>
              </a:rPr>
              <a:t>Facilitate </a:t>
            </a:r>
            <a:r>
              <a:rPr lang="en-GB" altLang="x-none" sz="1400" b="1" dirty="0">
                <a:solidFill>
                  <a:schemeClr val="bg2">
                    <a:lumMod val="50000"/>
                  </a:schemeClr>
                </a:solidFill>
                <a:latin typeface="Avenir Book"/>
                <a:cs typeface="Avenir Book"/>
              </a:rPr>
              <a:t>finalisation of analysis </a:t>
            </a:r>
            <a:r>
              <a:rPr lang="en-GB" altLang="x-none" sz="1400" dirty="0">
                <a:solidFill>
                  <a:schemeClr val="bg2">
                    <a:lumMod val="50000"/>
                  </a:schemeClr>
                </a:solidFill>
                <a:latin typeface="Avenir Book"/>
                <a:cs typeface="Avenir Book"/>
              </a:rPr>
              <a:t>and draw shared conclusion on parameters for choice and the design of the intervention</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dirty="0">
                <a:solidFill>
                  <a:schemeClr val="bg2">
                    <a:lumMod val="50000"/>
                  </a:schemeClr>
                </a:solidFill>
                <a:latin typeface="Avenir Book"/>
                <a:cs typeface="Avenir Book"/>
              </a:rPr>
              <a:t>Establish </a:t>
            </a:r>
            <a:r>
              <a:rPr lang="en-GB" altLang="x-none" sz="1400" b="1" dirty="0">
                <a:solidFill>
                  <a:schemeClr val="bg2">
                    <a:lumMod val="50000"/>
                  </a:schemeClr>
                </a:solidFill>
                <a:latin typeface="Avenir Book"/>
                <a:cs typeface="Avenir Book"/>
              </a:rPr>
              <a:t>agreement </a:t>
            </a:r>
            <a:r>
              <a:rPr lang="en-GB" altLang="x-none" sz="1400" dirty="0">
                <a:solidFill>
                  <a:schemeClr val="bg2">
                    <a:lumMod val="50000"/>
                  </a:schemeClr>
                </a:solidFill>
                <a:latin typeface="Avenir Book"/>
                <a:cs typeface="Avenir Book"/>
              </a:rPr>
              <a:t>on the specific choice(s), including areas to be supported through specific activities, CD or disbursement </a:t>
            </a:r>
            <a:r>
              <a:rPr lang="en-GB" altLang="x-none" sz="1400" dirty="0" err="1">
                <a:solidFill>
                  <a:schemeClr val="bg2">
                    <a:lumMod val="50000"/>
                  </a:schemeClr>
                </a:solidFill>
                <a:latin typeface="Avenir Book"/>
                <a:cs typeface="Avenir Book"/>
              </a:rPr>
              <a:t>conditionalities</a:t>
            </a:r>
            <a:endParaRPr lang="en-GB"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dirty="0">
                <a:solidFill>
                  <a:schemeClr val="bg2">
                    <a:lumMod val="50000"/>
                  </a:schemeClr>
                </a:solidFill>
                <a:latin typeface="Avenir Book"/>
                <a:cs typeface="Avenir Book"/>
              </a:rPr>
              <a:t>Agree on </a:t>
            </a:r>
            <a:r>
              <a:rPr lang="en-GB" altLang="x-none" sz="1400" b="1" dirty="0">
                <a:solidFill>
                  <a:schemeClr val="bg2">
                    <a:lumMod val="50000"/>
                  </a:schemeClr>
                </a:solidFill>
                <a:latin typeface="Avenir Book"/>
                <a:cs typeface="Avenir Book"/>
              </a:rPr>
              <a:t>PAF </a:t>
            </a:r>
            <a:r>
              <a:rPr lang="en-GB" altLang="x-none" sz="1400" dirty="0">
                <a:solidFill>
                  <a:schemeClr val="bg2">
                    <a:lumMod val="50000"/>
                  </a:schemeClr>
                </a:solidFill>
                <a:latin typeface="Avenir Book"/>
                <a:cs typeface="Avenir Book"/>
              </a:rPr>
              <a:t>indicators and baselines to monitor implementation of reform and support action</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Sequence issues for discussion during implementation</a:t>
            </a:r>
            <a:r>
              <a:rPr lang="en-GB" altLang="x-none" sz="1400" dirty="0">
                <a:solidFill>
                  <a:schemeClr val="bg2">
                    <a:lumMod val="50000"/>
                  </a:schemeClr>
                </a:solidFill>
                <a:latin typeface="Avenir Book"/>
                <a:cs typeface="Avenir Book"/>
              </a:rPr>
              <a:t>: actors, forums, desired quality of dynamics (formal and informal dialogue)</a:t>
            </a:r>
          </a:p>
          <a:p>
            <a:pPr>
              <a:spcAft>
                <a:spcPts val="600"/>
              </a:spcAft>
              <a:buFont typeface="Arial" charset="0"/>
              <a:buChar char="•"/>
            </a:pPr>
            <a:r>
              <a:rPr lang="en-GB" altLang="x-none" sz="1400" dirty="0">
                <a:solidFill>
                  <a:schemeClr val="bg2">
                    <a:lumMod val="50000"/>
                  </a:schemeClr>
                </a:solidFill>
                <a:latin typeface="Avenir Book"/>
                <a:cs typeface="Avenir Book"/>
              </a:rPr>
              <a:t>Confirm the </a:t>
            </a:r>
            <a:r>
              <a:rPr lang="en-GB" altLang="x-none" sz="1400" b="1" dirty="0">
                <a:solidFill>
                  <a:schemeClr val="bg2">
                    <a:lumMod val="50000"/>
                  </a:schemeClr>
                </a:solidFill>
                <a:latin typeface="Avenir Book"/>
                <a:cs typeface="Avenir Book"/>
              </a:rPr>
              <a:t>best fit approach </a:t>
            </a:r>
            <a:r>
              <a:rPr lang="en-GB" altLang="x-none" sz="1400" dirty="0">
                <a:solidFill>
                  <a:schemeClr val="bg2">
                    <a:lumMod val="50000"/>
                  </a:schemeClr>
                </a:solidFill>
                <a:latin typeface="Avenir Book"/>
                <a:cs typeface="Avenir Book"/>
              </a:rPr>
              <a:t>and implementation modality</a:t>
            </a:r>
            <a:endParaRPr lang="en-US" altLang="x-none" sz="1400" dirty="0">
              <a:solidFill>
                <a:schemeClr val="bg2">
                  <a:lumMod val="50000"/>
                </a:schemeClr>
              </a:solidFill>
              <a:latin typeface="Avenir Book"/>
              <a:cs typeface="Avenir Book"/>
            </a:endParaRPr>
          </a:p>
        </p:txBody>
      </p:sp>
      <p:sp>
        <p:nvSpPr>
          <p:cNvPr id="52230" name="Rectangle 9"/>
          <p:cNvSpPr>
            <a:spLocks noChangeArrowheads="1"/>
          </p:cNvSpPr>
          <p:nvPr/>
        </p:nvSpPr>
        <p:spPr bwMode="auto">
          <a:xfrm>
            <a:off x="4283968" y="2564904"/>
            <a:ext cx="4860032" cy="413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b="1" dirty="0">
                <a:solidFill>
                  <a:srgbClr val="005399"/>
                </a:solidFill>
                <a:latin typeface="Avenir Book"/>
                <a:cs typeface="Avenir Book"/>
              </a:rPr>
              <a:t>Build proactively on identification advances </a:t>
            </a:r>
            <a:r>
              <a:rPr lang="en-GB" altLang="x-none" sz="1400" dirty="0">
                <a:solidFill>
                  <a:srgbClr val="005399"/>
                </a:solidFill>
                <a:latin typeface="Avenir Book"/>
                <a:cs typeface="Avenir Book"/>
              </a:rPr>
              <a:t>in broadening and consolidating a change alliance, build a genuinely shared vision and a credible process.</a:t>
            </a:r>
          </a:p>
          <a:p>
            <a:pPr>
              <a:spcAft>
                <a:spcPts val="600"/>
              </a:spcAft>
              <a:buFont typeface="Arial" charset="0"/>
              <a:buChar char="•"/>
            </a:pPr>
            <a:r>
              <a:rPr lang="en-GB" altLang="x-none" sz="1400" b="1" dirty="0">
                <a:solidFill>
                  <a:srgbClr val="005399"/>
                </a:solidFill>
                <a:latin typeface="Avenir Book"/>
                <a:cs typeface="Avenir Book"/>
              </a:rPr>
              <a:t>Consider, including “shared vision and credible change process” as output </a:t>
            </a:r>
            <a:r>
              <a:rPr lang="en-GB" altLang="x-none" sz="1400" dirty="0">
                <a:solidFill>
                  <a:srgbClr val="005399"/>
                </a:solidFill>
                <a:latin typeface="Avenir Book"/>
                <a:cs typeface="Avenir Book"/>
              </a:rPr>
              <a:t>in LFM. Both can be measured!</a:t>
            </a:r>
          </a:p>
          <a:p>
            <a:pPr>
              <a:spcAft>
                <a:spcPts val="600"/>
              </a:spcAft>
              <a:buFont typeface="Arial" charset="0"/>
              <a:buChar char="•"/>
            </a:pPr>
            <a:r>
              <a:rPr lang="en-GB" altLang="x-none" sz="1400" b="1" dirty="0">
                <a:solidFill>
                  <a:srgbClr val="005399"/>
                </a:solidFill>
                <a:latin typeface="Avenir Book"/>
                <a:cs typeface="Avenir Book"/>
              </a:rPr>
              <a:t>The AD leads to a contract </a:t>
            </a:r>
            <a:r>
              <a:rPr lang="en-GB" altLang="x-none" sz="1400" dirty="0">
                <a:solidFill>
                  <a:srgbClr val="005399"/>
                </a:solidFill>
                <a:latin typeface="Avenir Book"/>
                <a:cs typeface="Avenir Book"/>
              </a:rPr>
              <a:t>and should be based on a genuine shared understanding. Formulation is the last opportunity to get it right. </a:t>
            </a:r>
          </a:p>
          <a:p>
            <a:pPr>
              <a:spcAft>
                <a:spcPts val="600"/>
              </a:spcAft>
              <a:buFont typeface="Arial" charset="0"/>
              <a:buChar char="•"/>
            </a:pPr>
            <a:r>
              <a:rPr lang="en-GB" altLang="x-none" sz="1400" dirty="0">
                <a:solidFill>
                  <a:srgbClr val="005399"/>
                </a:solidFill>
                <a:latin typeface="Avenir Book"/>
                <a:cs typeface="Avenir Book"/>
              </a:rPr>
              <a:t>Anticipate role of </a:t>
            </a:r>
            <a:r>
              <a:rPr lang="en-GB" altLang="x-none" sz="1400" b="1" dirty="0">
                <a:solidFill>
                  <a:srgbClr val="005399"/>
                </a:solidFill>
                <a:latin typeface="Avenir Book"/>
                <a:cs typeface="Avenir Book"/>
              </a:rPr>
              <a:t>PD for working towards higher level results </a:t>
            </a:r>
            <a:r>
              <a:rPr lang="en-GB" altLang="x-none" sz="1400" dirty="0">
                <a:solidFill>
                  <a:srgbClr val="005399"/>
                </a:solidFill>
                <a:latin typeface="Avenir Book"/>
                <a:cs typeface="Avenir Book"/>
              </a:rPr>
              <a:t>(coherence, sustainability, synergies, …) </a:t>
            </a:r>
          </a:p>
          <a:p>
            <a:pPr>
              <a:spcAft>
                <a:spcPts val="600"/>
              </a:spcAft>
              <a:buFont typeface="Arial" charset="0"/>
              <a:buChar char="•"/>
            </a:pPr>
            <a:r>
              <a:rPr lang="en-GB" altLang="x-none" sz="1400" b="1" dirty="0">
                <a:solidFill>
                  <a:srgbClr val="005399"/>
                </a:solidFill>
                <a:latin typeface="Avenir Book"/>
                <a:cs typeface="Avenir Book"/>
              </a:rPr>
              <a:t>Anticipate actions that can bridge the gap between AD and when Implementation starts</a:t>
            </a:r>
            <a:r>
              <a:rPr lang="en-GB" altLang="x-none" sz="1400" dirty="0">
                <a:solidFill>
                  <a:srgbClr val="005399"/>
                </a:solidFill>
                <a:latin typeface="Avenir Book"/>
                <a:cs typeface="Avenir Book"/>
              </a:rPr>
              <a:t>, including through additional analysis, vetting of findings, targeted TA, …</a:t>
            </a:r>
          </a:p>
          <a:p>
            <a:pPr>
              <a:spcAft>
                <a:spcPts val="600"/>
              </a:spcAft>
              <a:buFont typeface="Arial" charset="0"/>
              <a:buChar char="•"/>
            </a:pPr>
            <a:r>
              <a:rPr lang="en-GB" altLang="x-none" sz="1400" b="1" dirty="0">
                <a:solidFill>
                  <a:srgbClr val="005399"/>
                </a:solidFill>
                <a:latin typeface="Avenir Book"/>
                <a:cs typeface="Avenir Book"/>
              </a:rPr>
              <a:t>Decide with other DPs to coordinate action, </a:t>
            </a:r>
            <a:r>
              <a:rPr lang="en-GB" altLang="x-none" sz="1400" dirty="0">
                <a:solidFill>
                  <a:srgbClr val="005399"/>
                </a:solidFill>
                <a:latin typeface="Avenir Book"/>
                <a:cs typeface="Avenir Book"/>
              </a:rPr>
              <a:t>e.g.</a:t>
            </a:r>
            <a:r>
              <a:rPr lang="en-GB" altLang="x-none" sz="1400" b="1" dirty="0">
                <a:solidFill>
                  <a:srgbClr val="005399"/>
                </a:solidFill>
                <a:latin typeface="Avenir Book"/>
                <a:cs typeface="Avenir Book"/>
              </a:rPr>
              <a:t> </a:t>
            </a:r>
            <a:r>
              <a:rPr lang="en-GB" altLang="x-none" sz="1400" dirty="0">
                <a:solidFill>
                  <a:srgbClr val="005399"/>
                </a:solidFill>
                <a:latin typeface="Avenir Book"/>
                <a:cs typeface="Avenir Book"/>
              </a:rPr>
              <a:t>conditions / benchmarks for policy and enforcement for ensuring policy transmission and budget implementation </a:t>
            </a:r>
          </a:p>
        </p:txBody>
      </p:sp>
      <p:graphicFrame>
        <p:nvGraphicFramePr>
          <p:cNvPr id="14" name="3 Diagrama"/>
          <p:cNvGraphicFramePr>
            <a:graphicFrameLocks noGrp="1"/>
          </p:cNvGraphicFramePr>
          <p:nvPr>
            <p:ph idx="1"/>
            <p:extLst/>
          </p:nvPr>
        </p:nvGraphicFramePr>
        <p:xfrm>
          <a:off x="323528" y="332656"/>
          <a:ext cx="208823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59F3A8EA-0D23-8C41-8B2F-CEB9A5A3AF89}"/>
              </a:ext>
            </a:extLst>
          </p:cNvPr>
          <p:cNvSpPr txBox="1"/>
          <p:nvPr/>
        </p:nvSpPr>
        <p:spPr>
          <a:xfrm>
            <a:off x="107504" y="2638067"/>
            <a:ext cx="4320480" cy="4247317"/>
          </a:xfrm>
          <a:prstGeom prst="rect">
            <a:avLst/>
          </a:prstGeom>
          <a:solidFill>
            <a:srgbClr val="EAFDC1"/>
          </a:solidFill>
          <a:ln>
            <a:noFill/>
          </a:ln>
        </p:spPr>
        <p:txBody>
          <a:bodyPr wrap="square" rtlCol="0">
            <a:spAutoFit/>
          </a:bodyPr>
          <a:lstStyle/>
          <a:p>
            <a:r>
              <a:rPr lang="fr-FR" sz="1400" b="1">
                <a:solidFill>
                  <a:schemeClr val="bg2">
                    <a:lumMod val="60000"/>
                    <a:lumOff val="40000"/>
                  </a:schemeClr>
                </a:solidFill>
              </a:rPr>
              <a:t>Key outputs</a:t>
            </a:r>
            <a:endParaRPr lang="fr-FR" sz="1400">
              <a:solidFill>
                <a:schemeClr val="bg2">
                  <a:lumMod val="60000"/>
                  <a:lumOff val="40000"/>
                </a:schemeClr>
              </a:solidFill>
            </a:endParaRPr>
          </a:p>
          <a:p>
            <a:pPr marL="285750" indent="-285750">
              <a:buFont typeface="Arial" panose="020B0604020202020204" pitchFamily="34" charset="0"/>
              <a:buChar char="•"/>
            </a:pPr>
            <a:r>
              <a:rPr lang="fr-FR" sz="1400">
                <a:solidFill>
                  <a:schemeClr val="bg2">
                    <a:lumMod val="60000"/>
                    <a:lumOff val="40000"/>
                  </a:schemeClr>
                </a:solidFill>
              </a:rPr>
              <a:t>deepening and confirming the understanding of the </a:t>
            </a:r>
            <a:r>
              <a:rPr lang="fr-FR" sz="1400" b="1">
                <a:solidFill>
                  <a:schemeClr val="bg2">
                    <a:lumMod val="60000"/>
                    <a:lumOff val="40000"/>
                  </a:schemeClr>
                </a:solidFill>
              </a:rPr>
              <a:t>political economy / drivers </a:t>
            </a:r>
          </a:p>
          <a:p>
            <a:pPr marL="285750" indent="-285750">
              <a:buFont typeface="Arial" panose="020B0604020202020204" pitchFamily="34" charset="0"/>
              <a:buChar char="•"/>
            </a:pPr>
            <a:r>
              <a:rPr lang="fr-FR" sz="1400">
                <a:solidFill>
                  <a:schemeClr val="bg2">
                    <a:lumMod val="60000"/>
                    <a:lumOff val="40000"/>
                  </a:schemeClr>
                </a:solidFill>
              </a:rPr>
              <a:t>confirming the relevant stakeholders and communication </a:t>
            </a:r>
            <a:r>
              <a:rPr lang="fr-FR" sz="1400" b="1">
                <a:solidFill>
                  <a:schemeClr val="bg2">
                    <a:lumMod val="60000"/>
                    <a:lumOff val="40000"/>
                  </a:schemeClr>
                </a:solidFill>
              </a:rPr>
              <a:t>platforms</a:t>
            </a:r>
          </a:p>
          <a:p>
            <a:pPr marL="285750" indent="-285750">
              <a:buFont typeface="Arial" panose="020B0604020202020204" pitchFamily="34" charset="0"/>
              <a:buChar char="•"/>
            </a:pPr>
            <a:r>
              <a:rPr lang="fr-FR" sz="1400">
                <a:solidFill>
                  <a:schemeClr val="bg2">
                    <a:lumMod val="60000"/>
                    <a:lumOff val="40000"/>
                  </a:schemeClr>
                </a:solidFill>
              </a:rPr>
              <a:t>identifying and discussing </a:t>
            </a:r>
            <a:r>
              <a:rPr lang="fr-FR" sz="1400" b="1">
                <a:solidFill>
                  <a:schemeClr val="bg2">
                    <a:lumMod val="60000"/>
                    <a:lumOff val="40000"/>
                  </a:schemeClr>
                </a:solidFill>
              </a:rPr>
              <a:t>policy options</a:t>
            </a:r>
          </a:p>
          <a:p>
            <a:pPr marL="285750" indent="-285750">
              <a:buFont typeface="Arial" panose="020B0604020202020204" pitchFamily="34" charset="0"/>
              <a:buChar char="•"/>
            </a:pPr>
            <a:r>
              <a:rPr lang="fr-FR" sz="1400">
                <a:solidFill>
                  <a:schemeClr val="bg2">
                    <a:lumMod val="60000"/>
                    <a:lumOff val="40000"/>
                  </a:schemeClr>
                </a:solidFill>
              </a:rPr>
              <a:t>mutual recognition of:</a:t>
            </a:r>
          </a:p>
          <a:p>
            <a:pPr marL="742950" lvl="1" indent="-285750">
              <a:buFont typeface="Arial" panose="020B0604020202020204" pitchFamily="34" charset="0"/>
              <a:buChar char="•"/>
            </a:pPr>
            <a:r>
              <a:rPr lang="fr-FR">
                <a:solidFill>
                  <a:schemeClr val="bg2">
                    <a:lumMod val="60000"/>
                    <a:lumOff val="40000"/>
                  </a:schemeClr>
                </a:solidFill>
              </a:rPr>
              <a:t>the importance of taking into account the </a:t>
            </a:r>
            <a:r>
              <a:rPr lang="fr-FR" b="1">
                <a:solidFill>
                  <a:schemeClr val="bg2">
                    <a:lumMod val="60000"/>
                    <a:lumOff val="40000"/>
                  </a:schemeClr>
                </a:solidFill>
              </a:rPr>
              <a:t>economic costs </a:t>
            </a:r>
          </a:p>
          <a:p>
            <a:pPr marL="742950" lvl="1" indent="-285750">
              <a:buFont typeface="Arial" panose="020B0604020202020204" pitchFamily="34" charset="0"/>
              <a:buChar char="•"/>
            </a:pPr>
            <a:r>
              <a:rPr lang="fr-FR">
                <a:solidFill>
                  <a:schemeClr val="bg2">
                    <a:lumMod val="60000"/>
                    <a:lumOff val="40000"/>
                  </a:schemeClr>
                </a:solidFill>
              </a:rPr>
              <a:t>&amp; </a:t>
            </a:r>
            <a:r>
              <a:rPr lang="fr-FR" b="1">
                <a:solidFill>
                  <a:schemeClr val="bg2">
                    <a:lumMod val="60000"/>
                    <a:lumOff val="40000"/>
                  </a:schemeClr>
                </a:solidFill>
              </a:rPr>
              <a:t>inclusion</a:t>
            </a:r>
            <a:r>
              <a:rPr lang="fr-FR">
                <a:solidFill>
                  <a:schemeClr val="bg2">
                    <a:lumMod val="60000"/>
                    <a:lumOff val="40000"/>
                  </a:schemeClr>
                </a:solidFill>
              </a:rPr>
              <a:t> of environmental and climate change considerations in </a:t>
            </a:r>
            <a:r>
              <a:rPr lang="fr-FR" b="1">
                <a:solidFill>
                  <a:schemeClr val="bg2">
                    <a:lumMod val="60000"/>
                    <a:lumOff val="40000"/>
                  </a:schemeClr>
                </a:solidFill>
              </a:rPr>
              <a:t>sector policies, plans and budgeting systems</a:t>
            </a:r>
            <a:r>
              <a:rPr lang="fr-FR">
                <a:solidFill>
                  <a:schemeClr val="bg2">
                    <a:lumMod val="60000"/>
                    <a:lumOff val="40000"/>
                  </a:schemeClr>
                </a:solidFill>
              </a:rPr>
              <a:t>;</a:t>
            </a:r>
          </a:p>
          <a:p>
            <a:pPr marL="742950" lvl="1" indent="-285750">
              <a:buFont typeface="Arial" panose="020B0604020202020204" pitchFamily="34" charset="0"/>
              <a:buChar char="•"/>
            </a:pPr>
            <a:r>
              <a:rPr lang="fr-FR">
                <a:solidFill>
                  <a:schemeClr val="bg2">
                    <a:lumMod val="60000"/>
                    <a:lumOff val="40000"/>
                  </a:schemeClr>
                </a:solidFill>
              </a:rPr>
              <a:t>monitoring environmental </a:t>
            </a:r>
            <a:r>
              <a:rPr lang="fr-FR" b="1">
                <a:solidFill>
                  <a:schemeClr val="bg2">
                    <a:lumMod val="60000"/>
                    <a:lumOff val="40000"/>
                  </a:schemeClr>
                </a:solidFill>
              </a:rPr>
              <a:t>performance </a:t>
            </a:r>
            <a:r>
              <a:rPr lang="fr-FR">
                <a:solidFill>
                  <a:schemeClr val="bg2">
                    <a:lumMod val="60000"/>
                    <a:lumOff val="40000"/>
                  </a:schemeClr>
                </a:solidFill>
              </a:rPr>
              <a:t>of the sector </a:t>
            </a:r>
          </a:p>
          <a:p>
            <a:pPr marL="742950" lvl="1" indent="-285750">
              <a:buFont typeface="Arial" panose="020B0604020202020204" pitchFamily="34" charset="0"/>
              <a:buChar char="•"/>
            </a:pPr>
            <a:r>
              <a:rPr lang="fr-FR">
                <a:solidFill>
                  <a:schemeClr val="bg2">
                    <a:lumMod val="60000"/>
                    <a:lumOff val="40000"/>
                  </a:schemeClr>
                </a:solidFill>
              </a:rPr>
              <a:t>options for </a:t>
            </a:r>
            <a:r>
              <a:rPr lang="fr-FR" b="1">
                <a:solidFill>
                  <a:schemeClr val="bg2">
                    <a:lumMod val="60000"/>
                    <a:lumOff val="40000"/>
                  </a:schemeClr>
                </a:solidFill>
              </a:rPr>
              <a:t>mitigating negative </a:t>
            </a:r>
            <a:r>
              <a:rPr lang="fr-FR">
                <a:solidFill>
                  <a:schemeClr val="bg2">
                    <a:lumMod val="60000"/>
                    <a:lumOff val="40000"/>
                  </a:schemeClr>
                </a:solidFill>
              </a:rPr>
              <a:t>environmental impacts </a:t>
            </a:r>
          </a:p>
          <a:p>
            <a:pPr marL="742950" lvl="1" indent="-285750">
              <a:buFont typeface="Arial" panose="020B0604020202020204" pitchFamily="34" charset="0"/>
              <a:buChar char="•"/>
            </a:pPr>
            <a:r>
              <a:rPr lang="fr-FR">
                <a:solidFill>
                  <a:schemeClr val="bg2">
                    <a:lumMod val="60000"/>
                    <a:lumOff val="40000"/>
                  </a:schemeClr>
                </a:solidFill>
              </a:rPr>
              <a:t>awareness, </a:t>
            </a:r>
            <a:r>
              <a:rPr lang="fr-FR" b="1">
                <a:solidFill>
                  <a:schemeClr val="bg2">
                    <a:lumMod val="60000"/>
                    <a:lumOff val="40000"/>
                  </a:schemeClr>
                </a:solidFill>
              </a:rPr>
              <a:t>capacity and institutional constraints and opportunities. </a:t>
            </a:r>
          </a:p>
          <a:p>
            <a:pPr lvl="1"/>
            <a:endParaRPr lang="fr-FR">
              <a:solidFill>
                <a:schemeClr val="bg2">
                  <a:lumMod val="60000"/>
                  <a:lumOff val="40000"/>
                </a:schemeClr>
              </a:solidFill>
            </a:endParaRPr>
          </a:p>
          <a:p>
            <a:pPr algn="r"/>
            <a:r>
              <a:rPr lang="fr-FR" sz="1400">
                <a:solidFill>
                  <a:schemeClr val="bg2">
                    <a:lumMod val="60000"/>
                    <a:lumOff val="40000"/>
                  </a:schemeClr>
                </a:solidFill>
              </a:rPr>
              <a:t>DEVCO Mainstreaming Guidelines (2016)</a:t>
            </a:r>
          </a:p>
        </p:txBody>
      </p:sp>
    </p:spTree>
    <p:extLst>
      <p:ext uri="{BB962C8B-B14F-4D97-AF65-F5344CB8AC3E}">
        <p14:creationId xmlns:p14="http://schemas.microsoft.com/office/powerpoint/2010/main" val="425118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ZoneTexte 8"/>
          <p:cNvSpPr txBox="1">
            <a:spLocks noChangeArrowheads="1"/>
          </p:cNvSpPr>
          <p:nvPr/>
        </p:nvSpPr>
        <p:spPr bwMode="auto">
          <a:xfrm>
            <a:off x="2483768" y="1268760"/>
            <a:ext cx="410445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dirty="0">
                <a:solidFill>
                  <a:srgbClr val="800000"/>
                </a:solidFill>
                <a:latin typeface="Calibri" charset="0"/>
              </a:rPr>
              <a:t>Implementation </a:t>
            </a:r>
          </a:p>
          <a:p>
            <a:pPr algn="ctr"/>
            <a:r>
              <a:rPr lang="en-GB" altLang="x-none" sz="2400" b="1" dirty="0">
                <a:solidFill>
                  <a:srgbClr val="800000"/>
                </a:solidFill>
                <a:latin typeface="Calibri" charset="0"/>
              </a:rPr>
              <a:t>&amp; Monitoring</a:t>
            </a:r>
          </a:p>
        </p:txBody>
      </p:sp>
      <p:sp>
        <p:nvSpPr>
          <p:cNvPr id="54274" name="ZoneTexte 9"/>
          <p:cNvSpPr txBox="1">
            <a:spLocks noChangeArrowheads="1"/>
          </p:cNvSpPr>
          <p:nvPr/>
        </p:nvSpPr>
        <p:spPr bwMode="auto">
          <a:xfrm>
            <a:off x="251520" y="1988840"/>
            <a:ext cx="4038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spcAft>
                <a:spcPts val="600"/>
              </a:spcAft>
            </a:pPr>
            <a:r>
              <a:rPr lang="en-GB" altLang="x-none" sz="1800" b="1" dirty="0">
                <a:solidFill>
                  <a:schemeClr val="tx1"/>
                </a:solidFill>
                <a:latin typeface="Avenir Book"/>
                <a:cs typeface="Avenir Book"/>
              </a:rPr>
              <a:t>FOCUS OF PD</a:t>
            </a:r>
          </a:p>
        </p:txBody>
      </p:sp>
      <p:sp>
        <p:nvSpPr>
          <p:cNvPr id="16" name="ZoneTexte 15"/>
          <p:cNvSpPr txBox="1">
            <a:spLocks noChangeArrowheads="1"/>
          </p:cNvSpPr>
          <p:nvPr/>
        </p:nvSpPr>
        <p:spPr bwMode="auto">
          <a:xfrm>
            <a:off x="5940152" y="1196752"/>
            <a:ext cx="2952328" cy="646331"/>
          </a:xfrm>
          <a:prstGeom prst="rect">
            <a:avLst/>
          </a:prstGeom>
          <a:solidFill>
            <a:srgbClr val="FFC6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GB"/>
            </a:defPPr>
            <a:lvl1pPr marL="342900" indent="-342900" algn="ctr">
              <a:defRPr b="1">
                <a:solidFill>
                  <a:srgbClr val="800000"/>
                </a:solidFill>
                <a:latin typeface="+mn-lt"/>
              </a:defRPr>
            </a:lvl1pPr>
            <a:lvl2pPr marL="37931725" indent="-37474525"/>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x-none" dirty="0"/>
              <a:t>Helps maintain a credible process and to regularly validate a shared vision</a:t>
            </a:r>
          </a:p>
        </p:txBody>
      </p:sp>
      <p:sp>
        <p:nvSpPr>
          <p:cNvPr id="54276" name="Rectangle 6"/>
          <p:cNvSpPr>
            <a:spLocks noChangeArrowheads="1"/>
          </p:cNvSpPr>
          <p:nvPr/>
        </p:nvSpPr>
        <p:spPr bwMode="auto">
          <a:xfrm>
            <a:off x="4572000" y="1916832"/>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1800" b="1" dirty="0">
                <a:solidFill>
                  <a:srgbClr val="005399"/>
                </a:solidFill>
                <a:latin typeface="Avenir Book"/>
                <a:cs typeface="Avenir Book"/>
              </a:rPr>
              <a:t>OPPORTUNITIES</a:t>
            </a:r>
          </a:p>
        </p:txBody>
      </p:sp>
      <p:sp>
        <p:nvSpPr>
          <p:cNvPr id="54277" name="ZoneTexte 9"/>
          <p:cNvSpPr txBox="1">
            <a:spLocks noChangeArrowheads="1"/>
          </p:cNvSpPr>
          <p:nvPr/>
        </p:nvSpPr>
        <p:spPr bwMode="auto">
          <a:xfrm>
            <a:off x="323528" y="2348880"/>
            <a:ext cx="4038600"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dirty="0">
                <a:solidFill>
                  <a:schemeClr val="bg2">
                    <a:lumMod val="50000"/>
                  </a:schemeClr>
                </a:solidFill>
                <a:latin typeface="Avenir Book"/>
                <a:cs typeface="Avenir Book"/>
              </a:rPr>
              <a:t>Use and complement reviews to inform on the direction of change, reveal weaknesses and serve as a technical, independent basis for dialogue</a:t>
            </a:r>
          </a:p>
          <a:p>
            <a:pPr>
              <a:spcAft>
                <a:spcPts val="600"/>
              </a:spcAft>
              <a:buFont typeface="Arial" charset="0"/>
              <a:buChar char="•"/>
            </a:pPr>
            <a:r>
              <a:rPr lang="en-GB" altLang="x-none" sz="1400" b="1" dirty="0">
                <a:solidFill>
                  <a:schemeClr val="bg2">
                    <a:lumMod val="50000"/>
                  </a:schemeClr>
                </a:solidFill>
                <a:latin typeface="Avenir Book"/>
                <a:cs typeface="Avenir Book"/>
              </a:rPr>
              <a:t>Revalidate that the shared vision holds and that the quality of engagement is adequate.</a:t>
            </a:r>
            <a:endParaRPr lang="en-GB"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Influence/discuss </a:t>
            </a:r>
            <a:r>
              <a:rPr lang="en-GB" altLang="x-none" sz="1400" dirty="0">
                <a:solidFill>
                  <a:schemeClr val="bg2">
                    <a:lumMod val="50000"/>
                  </a:schemeClr>
                </a:solidFill>
                <a:latin typeface="Avenir Book"/>
                <a:cs typeface="Avenir Book"/>
              </a:rPr>
              <a:t>the implementation of reforms through constructively agreement on solutions.</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dirty="0">
                <a:solidFill>
                  <a:schemeClr val="bg2">
                    <a:lumMod val="50000"/>
                  </a:schemeClr>
                </a:solidFill>
                <a:latin typeface="Avenir Book"/>
                <a:cs typeface="Avenir Book"/>
              </a:rPr>
              <a:t>Support </a:t>
            </a:r>
            <a:r>
              <a:rPr lang="en-GB" altLang="x-none" sz="1400" b="1" dirty="0">
                <a:solidFill>
                  <a:schemeClr val="bg2">
                    <a:lumMod val="50000"/>
                  </a:schemeClr>
                </a:solidFill>
                <a:latin typeface="Avenir Book"/>
                <a:cs typeface="Avenir Book"/>
              </a:rPr>
              <a:t>risk management </a:t>
            </a:r>
            <a:r>
              <a:rPr lang="en-GB" altLang="x-none" sz="1400" dirty="0">
                <a:solidFill>
                  <a:schemeClr val="bg2">
                    <a:lumMod val="50000"/>
                  </a:schemeClr>
                </a:solidFill>
                <a:latin typeface="Avenir Book"/>
                <a:cs typeface="Avenir Book"/>
              </a:rPr>
              <a:t>(informed by annual risk management framework  reviews)</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Coordination</a:t>
            </a:r>
            <a:r>
              <a:rPr lang="en-GB" altLang="x-none" sz="1400" dirty="0">
                <a:solidFill>
                  <a:schemeClr val="bg2">
                    <a:lumMod val="50000"/>
                  </a:schemeClr>
                </a:solidFill>
                <a:latin typeface="Avenir Book"/>
                <a:cs typeface="Avenir Book"/>
              </a:rPr>
              <a:t> between relevant policy and political dialogues </a:t>
            </a:r>
          </a:p>
          <a:p>
            <a:pPr>
              <a:spcAft>
                <a:spcPts val="600"/>
              </a:spcAft>
              <a:buFont typeface="Arial" charset="0"/>
              <a:buChar char="•"/>
            </a:pPr>
            <a:r>
              <a:rPr lang="en-GB" altLang="x-none" sz="1400" dirty="0">
                <a:solidFill>
                  <a:schemeClr val="bg2">
                    <a:lumMod val="50000"/>
                  </a:schemeClr>
                </a:solidFill>
                <a:latin typeface="Avenir Book"/>
                <a:cs typeface="Avenir Book"/>
              </a:rPr>
              <a:t>Informs </a:t>
            </a:r>
            <a:r>
              <a:rPr lang="en-GB" altLang="x-none" sz="1400" b="1" dirty="0">
                <a:solidFill>
                  <a:schemeClr val="bg2">
                    <a:lumMod val="50000"/>
                  </a:schemeClr>
                </a:solidFill>
                <a:latin typeface="Avenir Book"/>
                <a:cs typeface="Avenir Book"/>
              </a:rPr>
              <a:t>Performance Monitoring </a:t>
            </a:r>
            <a:r>
              <a:rPr lang="en-GB" altLang="x-none" sz="1400" dirty="0">
                <a:solidFill>
                  <a:schemeClr val="bg2">
                    <a:lumMod val="50000"/>
                  </a:schemeClr>
                </a:solidFill>
                <a:latin typeface="Avenir Book"/>
                <a:cs typeface="Avenir Book"/>
              </a:rPr>
              <a:t>and is informed by the indicators</a:t>
            </a:r>
            <a:r>
              <a:rPr lang="en-US" altLang="x-none" sz="1400" dirty="0">
                <a:solidFill>
                  <a:schemeClr val="bg2">
                    <a:lumMod val="50000"/>
                  </a:schemeClr>
                </a:solidFill>
                <a:latin typeface="Avenir Book"/>
                <a:cs typeface="Avenir Book"/>
              </a:rPr>
              <a:t>. </a:t>
            </a:r>
            <a:r>
              <a:rPr lang="en-GB" altLang="x-none" sz="1400" dirty="0">
                <a:solidFill>
                  <a:schemeClr val="bg2">
                    <a:lumMod val="50000"/>
                  </a:schemeClr>
                </a:solidFill>
                <a:latin typeface="Avenir Book"/>
                <a:cs typeface="Avenir Book"/>
              </a:rPr>
              <a:t>Monitoring feeds the dialogue with information</a:t>
            </a:r>
          </a:p>
          <a:p>
            <a:endParaRPr lang="en-GB" altLang="x-none" sz="1400" b="1" dirty="0">
              <a:solidFill>
                <a:schemeClr val="bg2">
                  <a:lumMod val="50000"/>
                </a:schemeClr>
              </a:solidFill>
              <a:latin typeface="Avenir Book"/>
              <a:cs typeface="Avenir Book"/>
            </a:endParaRPr>
          </a:p>
        </p:txBody>
      </p:sp>
      <p:sp>
        <p:nvSpPr>
          <p:cNvPr id="54278" name="Rectangle 9"/>
          <p:cNvSpPr>
            <a:spLocks noChangeArrowheads="1"/>
          </p:cNvSpPr>
          <p:nvPr/>
        </p:nvSpPr>
        <p:spPr bwMode="auto">
          <a:xfrm>
            <a:off x="4608512" y="2276872"/>
            <a:ext cx="4572000"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b="1" dirty="0">
                <a:solidFill>
                  <a:srgbClr val="005399"/>
                </a:solidFill>
                <a:latin typeface="Avenir Book"/>
                <a:cs typeface="Avenir Book"/>
              </a:rPr>
              <a:t>Continue to address relevant emerging issues </a:t>
            </a:r>
            <a:r>
              <a:rPr lang="en-GB" altLang="x-none" sz="1400" dirty="0">
                <a:solidFill>
                  <a:srgbClr val="005399"/>
                </a:solidFill>
                <a:latin typeface="Avenir Book"/>
                <a:cs typeface="Avenir Book"/>
              </a:rPr>
              <a:t>of a problem solving nature.</a:t>
            </a:r>
          </a:p>
          <a:p>
            <a:pPr>
              <a:spcAft>
                <a:spcPts val="600"/>
              </a:spcAft>
              <a:buFont typeface="Arial" charset="0"/>
              <a:buChar char="•"/>
            </a:pPr>
            <a:r>
              <a:rPr lang="en-GB" altLang="x-none" sz="1400" dirty="0">
                <a:solidFill>
                  <a:srgbClr val="005399"/>
                </a:solidFill>
                <a:latin typeface="Avenir Book"/>
                <a:cs typeface="Avenir Book"/>
              </a:rPr>
              <a:t>Using government annual discussion on special reports / Feed those discussion forums with </a:t>
            </a:r>
            <a:r>
              <a:rPr lang="en-GB" altLang="x-none" sz="1400" b="1" dirty="0">
                <a:solidFill>
                  <a:srgbClr val="005399"/>
                </a:solidFill>
                <a:latin typeface="Avenir Book"/>
                <a:cs typeface="Avenir Book"/>
              </a:rPr>
              <a:t>well tailored and packaged inputs</a:t>
            </a:r>
          </a:p>
          <a:p>
            <a:pPr>
              <a:spcAft>
                <a:spcPts val="600"/>
              </a:spcAft>
              <a:buFont typeface="Arial" charset="0"/>
              <a:buChar char="•"/>
            </a:pPr>
            <a:r>
              <a:rPr lang="en-GB" altLang="x-none" sz="1400" b="1" dirty="0">
                <a:solidFill>
                  <a:srgbClr val="005399"/>
                </a:solidFill>
                <a:latin typeface="Avenir Book"/>
                <a:cs typeface="Avenir Book"/>
              </a:rPr>
              <a:t>Expand policy dialogue spaces for CS actors</a:t>
            </a:r>
            <a:r>
              <a:rPr lang="en-GB" altLang="x-none" sz="1400" dirty="0">
                <a:solidFill>
                  <a:srgbClr val="005399"/>
                </a:solidFill>
                <a:latin typeface="Avenir Book"/>
                <a:cs typeface="Avenir Book"/>
              </a:rPr>
              <a:t>, e.g. steering committees to reflect on broader policy</a:t>
            </a:r>
          </a:p>
          <a:p>
            <a:pPr>
              <a:spcAft>
                <a:spcPts val="600"/>
              </a:spcAft>
              <a:buFont typeface="Arial" charset="0"/>
              <a:buChar char="•"/>
            </a:pPr>
            <a:r>
              <a:rPr lang="en-GB" altLang="x-none" sz="1400" dirty="0">
                <a:solidFill>
                  <a:srgbClr val="005399"/>
                </a:solidFill>
                <a:latin typeface="Avenir Book"/>
                <a:cs typeface="Avenir Book"/>
              </a:rPr>
              <a:t>Take advantage of Technical Assistants (TA) appointed to the program to advice on oversight </a:t>
            </a:r>
          </a:p>
          <a:p>
            <a:pPr>
              <a:spcAft>
                <a:spcPts val="600"/>
              </a:spcAft>
              <a:buFont typeface="Arial" charset="0"/>
              <a:buChar char="•"/>
            </a:pPr>
            <a:r>
              <a:rPr lang="en-GB" altLang="x-none" sz="1400" dirty="0">
                <a:solidFill>
                  <a:srgbClr val="005399"/>
                </a:solidFill>
                <a:latin typeface="Avenir Book"/>
                <a:cs typeface="Avenir Book"/>
              </a:rPr>
              <a:t>Use monitoring missions or other activities to </a:t>
            </a:r>
            <a:r>
              <a:rPr lang="en-GB" altLang="x-none" sz="1400" b="1" dirty="0">
                <a:solidFill>
                  <a:srgbClr val="005399"/>
                </a:solidFill>
                <a:latin typeface="Avenir Book"/>
                <a:cs typeface="Avenir Book"/>
              </a:rPr>
              <a:t>address knowledge gaps and persistently foster further alignment and  harmonization</a:t>
            </a:r>
          </a:p>
          <a:p>
            <a:pPr>
              <a:spcAft>
                <a:spcPts val="600"/>
              </a:spcAft>
              <a:buFont typeface="Arial" charset="0"/>
              <a:buChar char="•"/>
            </a:pPr>
            <a:r>
              <a:rPr lang="en-GB" altLang="x-none" sz="1400" b="1" dirty="0">
                <a:solidFill>
                  <a:srgbClr val="005399"/>
                </a:solidFill>
                <a:latin typeface="Avenir Book"/>
                <a:cs typeface="Avenir Book"/>
              </a:rPr>
              <a:t>Well crafted TOR </a:t>
            </a:r>
            <a:r>
              <a:rPr lang="en-GB" altLang="x-none" sz="1400" dirty="0">
                <a:solidFill>
                  <a:srgbClr val="005399"/>
                </a:solidFill>
                <a:latin typeface="Avenir Book"/>
                <a:cs typeface="Avenir Book"/>
              </a:rPr>
              <a:t>&amp; engagement helps manage risks/address assumptions</a:t>
            </a:r>
          </a:p>
          <a:p>
            <a:pPr>
              <a:spcAft>
                <a:spcPts val="600"/>
              </a:spcAft>
              <a:buFont typeface="Arial" charset="0"/>
              <a:buChar char="•"/>
            </a:pPr>
            <a:r>
              <a:rPr lang="en-GB" altLang="x-none" sz="1400" dirty="0">
                <a:solidFill>
                  <a:srgbClr val="005399"/>
                </a:solidFill>
                <a:latin typeface="Avenir Book"/>
                <a:cs typeface="Avenir Book"/>
              </a:rPr>
              <a:t>Pay attention to </a:t>
            </a:r>
            <a:r>
              <a:rPr lang="en-GB" altLang="x-none" sz="1400" b="1" dirty="0">
                <a:solidFill>
                  <a:srgbClr val="005399"/>
                </a:solidFill>
                <a:latin typeface="Avenir Book"/>
                <a:cs typeface="Avenir Book"/>
              </a:rPr>
              <a:t>broader policy issues </a:t>
            </a:r>
            <a:r>
              <a:rPr lang="en-GB" altLang="x-none" sz="1400" dirty="0">
                <a:solidFill>
                  <a:srgbClr val="005399"/>
                </a:solidFill>
                <a:latin typeface="Avenir Book"/>
                <a:cs typeface="Avenir Book"/>
              </a:rPr>
              <a:t>beyond the sector, e.g. civil service reform / salaries, labour mobility, …</a:t>
            </a:r>
          </a:p>
        </p:txBody>
      </p:sp>
      <p:graphicFrame>
        <p:nvGraphicFramePr>
          <p:cNvPr id="8" name="3 Diagrama"/>
          <p:cNvGraphicFramePr>
            <a:graphicFrameLocks noGrp="1"/>
          </p:cNvGraphicFramePr>
          <p:nvPr>
            <p:ph idx="1"/>
            <p:extLst/>
          </p:nvPr>
        </p:nvGraphicFramePr>
        <p:xfrm>
          <a:off x="323528" y="332656"/>
          <a:ext cx="208823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505F98BB-C4AB-654F-ABB0-C170E75E3A4E}"/>
              </a:ext>
            </a:extLst>
          </p:cNvPr>
          <p:cNvSpPr txBox="1"/>
          <p:nvPr/>
        </p:nvSpPr>
        <p:spPr>
          <a:xfrm>
            <a:off x="251520" y="2420888"/>
            <a:ext cx="4110608" cy="3754874"/>
          </a:xfrm>
          <a:prstGeom prst="rect">
            <a:avLst/>
          </a:prstGeom>
          <a:solidFill>
            <a:srgbClr val="EAFDC1"/>
          </a:solidFill>
          <a:ln>
            <a:noFill/>
          </a:ln>
        </p:spPr>
        <p:txBody>
          <a:bodyPr wrap="square" rtlCol="0">
            <a:spAutoFit/>
          </a:bodyPr>
          <a:lstStyle/>
          <a:p>
            <a:r>
              <a:rPr lang="fr-FR" sz="1400" b="1">
                <a:solidFill>
                  <a:schemeClr val="tx1"/>
                </a:solidFill>
              </a:rPr>
              <a:t>Key outputs</a:t>
            </a:r>
          </a:p>
          <a:p>
            <a:pPr marL="285750" indent="-285750">
              <a:buFont typeface="Arial" panose="020B0604020202020204" pitchFamily="34" charset="0"/>
              <a:buChar char="•"/>
            </a:pPr>
            <a:r>
              <a:rPr lang="fr-FR" sz="1400">
                <a:solidFill>
                  <a:schemeClr val="tx1"/>
                </a:solidFill>
              </a:rPr>
              <a:t>Deepening </a:t>
            </a:r>
            <a:r>
              <a:rPr lang="fr-FR" sz="1400" b="1">
                <a:solidFill>
                  <a:schemeClr val="tx1"/>
                </a:solidFill>
              </a:rPr>
              <a:t>partnerships</a:t>
            </a:r>
            <a:r>
              <a:rPr lang="fr-FR" sz="1400">
                <a:solidFill>
                  <a:schemeClr val="tx1"/>
                </a:solidFill>
              </a:rPr>
              <a:t> and mutual understanding … and learning from experience;</a:t>
            </a:r>
          </a:p>
          <a:p>
            <a:pPr marL="285750" indent="-285750">
              <a:buFont typeface="Arial" panose="020B0604020202020204" pitchFamily="34" charset="0"/>
              <a:buChar char="•"/>
            </a:pPr>
            <a:r>
              <a:rPr lang="fr-FR" sz="1400">
                <a:solidFill>
                  <a:schemeClr val="tx1"/>
                </a:solidFill>
              </a:rPr>
              <a:t>Bringing forward </a:t>
            </a:r>
            <a:r>
              <a:rPr lang="fr-FR" sz="1400" b="1">
                <a:solidFill>
                  <a:schemeClr val="tx1"/>
                </a:solidFill>
              </a:rPr>
              <a:t>findings </a:t>
            </a:r>
            <a:r>
              <a:rPr lang="fr-FR" sz="1400">
                <a:solidFill>
                  <a:schemeClr val="tx1"/>
                </a:solidFill>
              </a:rPr>
              <a:t>and information arising from ongoing monitoring </a:t>
            </a:r>
          </a:p>
          <a:p>
            <a:pPr marL="285750" indent="-285750">
              <a:buFont typeface="Arial" panose="020B0604020202020204" pitchFamily="34" charset="0"/>
              <a:buChar char="•"/>
            </a:pPr>
            <a:r>
              <a:rPr lang="fr-FR" sz="1400">
                <a:solidFill>
                  <a:schemeClr val="tx1"/>
                </a:solidFill>
              </a:rPr>
              <a:t>identifying </a:t>
            </a:r>
            <a:r>
              <a:rPr lang="fr-FR" sz="1400" b="1">
                <a:solidFill>
                  <a:schemeClr val="tx1"/>
                </a:solidFill>
              </a:rPr>
              <a:t>new opportunities </a:t>
            </a:r>
            <a:r>
              <a:rPr lang="fr-FR" sz="1400">
                <a:solidFill>
                  <a:schemeClr val="tx1"/>
                </a:solidFill>
              </a:rPr>
              <a:t>to … bring about transformative change </a:t>
            </a:r>
          </a:p>
          <a:p>
            <a:pPr marL="285750" indent="-285750">
              <a:buFont typeface="Arial" panose="020B0604020202020204" pitchFamily="34" charset="0"/>
              <a:buChar char="•"/>
            </a:pPr>
            <a:r>
              <a:rPr lang="fr-FR" sz="1400">
                <a:solidFill>
                  <a:schemeClr val="tx1"/>
                </a:solidFill>
              </a:rPr>
              <a:t>Agree on any necessary </a:t>
            </a:r>
            <a:r>
              <a:rPr lang="fr-FR" sz="1400" b="1">
                <a:solidFill>
                  <a:schemeClr val="tx1"/>
                </a:solidFill>
              </a:rPr>
              <a:t>remedial measures </a:t>
            </a:r>
          </a:p>
          <a:p>
            <a:pPr marL="285750" indent="-285750">
              <a:buFont typeface="Arial" panose="020B0604020202020204" pitchFamily="34" charset="0"/>
              <a:buChar char="•"/>
            </a:pPr>
            <a:r>
              <a:rPr lang="fr-FR" sz="1400" b="1">
                <a:solidFill>
                  <a:schemeClr val="tx1"/>
                </a:solidFill>
              </a:rPr>
              <a:t>Opportunities </a:t>
            </a:r>
            <a:r>
              <a:rPr lang="fr-FR" sz="1400">
                <a:solidFill>
                  <a:schemeClr val="tx1"/>
                </a:solidFill>
              </a:rPr>
              <a:t>can be identified; activities can then be reoriented (adjustments budget, schedule, logframe, performance assessment)</a:t>
            </a:r>
          </a:p>
          <a:p>
            <a:pPr algn="r"/>
            <a:endParaRPr lang="fr-FR" sz="1400">
              <a:solidFill>
                <a:schemeClr val="tx1"/>
              </a:solidFill>
            </a:endParaRPr>
          </a:p>
          <a:p>
            <a:pPr algn="r"/>
            <a:r>
              <a:rPr lang="fr-FR" sz="1400">
                <a:solidFill>
                  <a:schemeClr val="tx1"/>
                </a:solidFill>
              </a:rPr>
              <a:t>DEVCO Mainstreaming Guidelines (2016)</a:t>
            </a:r>
          </a:p>
        </p:txBody>
      </p:sp>
    </p:spTree>
    <p:extLst>
      <p:ext uri="{BB962C8B-B14F-4D97-AF65-F5344CB8AC3E}">
        <p14:creationId xmlns:p14="http://schemas.microsoft.com/office/powerpoint/2010/main" val="376134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42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oneTexte 8"/>
          <p:cNvSpPr txBox="1">
            <a:spLocks noChangeArrowheads="1"/>
          </p:cNvSpPr>
          <p:nvPr/>
        </p:nvSpPr>
        <p:spPr bwMode="auto">
          <a:xfrm>
            <a:off x="2483768" y="1340768"/>
            <a:ext cx="41189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2400" b="1" dirty="0">
                <a:solidFill>
                  <a:srgbClr val="800000"/>
                </a:solidFill>
                <a:latin typeface="Calibri" charset="0"/>
              </a:rPr>
              <a:t>Evaluation &amp; Audit</a:t>
            </a:r>
          </a:p>
        </p:txBody>
      </p:sp>
      <p:sp>
        <p:nvSpPr>
          <p:cNvPr id="56322" name="ZoneTexte 9"/>
          <p:cNvSpPr txBox="1">
            <a:spLocks noChangeArrowheads="1"/>
          </p:cNvSpPr>
          <p:nvPr/>
        </p:nvSpPr>
        <p:spPr bwMode="auto">
          <a:xfrm>
            <a:off x="251520" y="2060848"/>
            <a:ext cx="4038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spcAft>
                <a:spcPts val="600"/>
              </a:spcAft>
            </a:pPr>
            <a:r>
              <a:rPr lang="en-GB" altLang="x-none" sz="1800" b="1" dirty="0">
                <a:solidFill>
                  <a:schemeClr val="bg2">
                    <a:lumMod val="50000"/>
                  </a:schemeClr>
                </a:solidFill>
                <a:latin typeface="Avenir Book"/>
                <a:cs typeface="Avenir Book"/>
              </a:rPr>
              <a:t>FOCUS OF PD</a:t>
            </a:r>
          </a:p>
        </p:txBody>
      </p:sp>
      <p:sp>
        <p:nvSpPr>
          <p:cNvPr id="16" name="ZoneTexte 15"/>
          <p:cNvSpPr txBox="1">
            <a:spLocks noChangeArrowheads="1"/>
          </p:cNvSpPr>
          <p:nvPr/>
        </p:nvSpPr>
        <p:spPr bwMode="auto">
          <a:xfrm>
            <a:off x="6516216" y="908720"/>
            <a:ext cx="2448272" cy="830997"/>
          </a:xfrm>
          <a:prstGeom prst="rect">
            <a:avLst/>
          </a:prstGeom>
          <a:solidFill>
            <a:srgbClr val="FFC6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GB"/>
            </a:defPPr>
            <a:lvl1pPr marL="342900" indent="-342900" algn="ctr">
              <a:defRPr b="1">
                <a:solidFill>
                  <a:srgbClr val="800000"/>
                </a:solidFill>
                <a:latin typeface="+mn-lt"/>
              </a:defRPr>
            </a:lvl1pPr>
            <a:lvl2pPr marL="37931725" indent="-37474525"/>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altLang="x-none" dirty="0"/>
              <a:t>Allows reflection on the small and the big picture, and identify fields for future CD</a:t>
            </a:r>
          </a:p>
        </p:txBody>
      </p:sp>
      <p:sp>
        <p:nvSpPr>
          <p:cNvPr id="56324" name="Rectangle 6"/>
          <p:cNvSpPr>
            <a:spLocks noChangeArrowheads="1"/>
          </p:cNvSpPr>
          <p:nvPr/>
        </p:nvSpPr>
        <p:spPr bwMode="auto">
          <a:xfrm>
            <a:off x="4572000" y="2276872"/>
            <a:ext cx="457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lgn="ctr"/>
            <a:r>
              <a:rPr lang="en-GB" altLang="x-none" sz="1800" b="1" dirty="0">
                <a:solidFill>
                  <a:srgbClr val="005399"/>
                </a:solidFill>
                <a:latin typeface="Avenir Book"/>
                <a:cs typeface="Avenir Book"/>
              </a:rPr>
              <a:t>OPPORTUNITIES</a:t>
            </a:r>
          </a:p>
        </p:txBody>
      </p:sp>
      <p:sp>
        <p:nvSpPr>
          <p:cNvPr id="56325" name="ZoneTexte 9"/>
          <p:cNvSpPr txBox="1">
            <a:spLocks noChangeArrowheads="1"/>
          </p:cNvSpPr>
          <p:nvPr/>
        </p:nvSpPr>
        <p:spPr bwMode="auto">
          <a:xfrm>
            <a:off x="323528" y="2481010"/>
            <a:ext cx="4339208" cy="435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b="1" dirty="0">
                <a:solidFill>
                  <a:schemeClr val="bg2">
                    <a:lumMod val="50000"/>
                  </a:schemeClr>
                </a:solidFill>
                <a:latin typeface="Avenir Book"/>
                <a:cs typeface="Avenir Book"/>
              </a:rPr>
              <a:t>Use evaluations to fill knowledge and evidence gaps </a:t>
            </a:r>
          </a:p>
          <a:p>
            <a:pPr>
              <a:spcAft>
                <a:spcPts val="600"/>
              </a:spcAft>
              <a:buFont typeface="Arial" charset="0"/>
              <a:buChar char="•"/>
            </a:pPr>
            <a:r>
              <a:rPr lang="en-GB" altLang="x-none" sz="1400" b="1" dirty="0">
                <a:solidFill>
                  <a:schemeClr val="bg2">
                    <a:lumMod val="50000"/>
                  </a:schemeClr>
                </a:solidFill>
                <a:latin typeface="Avenir Book"/>
                <a:cs typeface="Avenir Book"/>
              </a:rPr>
              <a:t>Implications of findings </a:t>
            </a:r>
            <a:r>
              <a:rPr lang="en-GB" altLang="x-none" sz="1400" dirty="0">
                <a:solidFill>
                  <a:schemeClr val="bg2">
                    <a:lumMod val="50000"/>
                  </a:schemeClr>
                </a:solidFill>
                <a:latin typeface="Avenir Book"/>
                <a:cs typeface="Avenir Book"/>
              </a:rPr>
              <a:t>on results and impacts for on-going and new programmes </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Promote effective joint action </a:t>
            </a:r>
            <a:r>
              <a:rPr lang="en-GB" altLang="x-none" sz="1400" dirty="0">
                <a:solidFill>
                  <a:schemeClr val="bg2">
                    <a:lumMod val="50000"/>
                  </a:schemeClr>
                </a:solidFill>
                <a:latin typeface="Avenir Book"/>
                <a:cs typeface="Avenir Book"/>
              </a:rPr>
              <a:t>with other donors (e.g. joint evaluations or ideally sector wide assessments). </a:t>
            </a:r>
            <a:endParaRPr lang="en-US" altLang="x-none" sz="1400" dirty="0">
              <a:solidFill>
                <a:schemeClr val="bg2">
                  <a:lumMod val="50000"/>
                </a:schemeClr>
              </a:solidFill>
              <a:latin typeface="Avenir Book"/>
              <a:cs typeface="Avenir Book"/>
            </a:endParaRPr>
          </a:p>
          <a:p>
            <a:pPr>
              <a:spcAft>
                <a:spcPts val="600"/>
              </a:spcAft>
              <a:buFont typeface="Arial" charset="0"/>
              <a:buChar char="•"/>
            </a:pPr>
            <a:r>
              <a:rPr lang="en-GB" altLang="x-none" sz="1400" b="1" dirty="0">
                <a:solidFill>
                  <a:schemeClr val="bg2">
                    <a:lumMod val="50000"/>
                  </a:schemeClr>
                </a:solidFill>
                <a:latin typeface="Avenir Book"/>
                <a:cs typeface="Avenir Book"/>
              </a:rPr>
              <a:t>Ensure transparency</a:t>
            </a:r>
            <a:r>
              <a:rPr lang="en-GB" altLang="x-none" sz="1400" dirty="0">
                <a:solidFill>
                  <a:schemeClr val="bg2">
                    <a:lumMod val="50000"/>
                  </a:schemeClr>
                </a:solidFill>
                <a:latin typeface="Avenir Book"/>
                <a:cs typeface="Avenir Book"/>
              </a:rPr>
              <a:t>, publication of evaluations and reporting results to a wider audience </a:t>
            </a:r>
          </a:p>
          <a:p>
            <a:pPr>
              <a:spcAft>
                <a:spcPts val="600"/>
              </a:spcAft>
              <a:buFont typeface="Arial" charset="0"/>
              <a:buChar char="•"/>
            </a:pPr>
            <a:r>
              <a:rPr lang="en-GB" altLang="x-none" sz="1400" b="1" dirty="0">
                <a:solidFill>
                  <a:schemeClr val="bg2">
                    <a:lumMod val="50000"/>
                  </a:schemeClr>
                </a:solidFill>
                <a:latin typeface="Avenir Book"/>
                <a:cs typeface="Avenir Book"/>
              </a:rPr>
              <a:t>Sharpen indicators and benchmarks as mutual accountability mechanism </a:t>
            </a:r>
            <a:r>
              <a:rPr lang="en-GB" altLang="x-none" sz="1400" dirty="0">
                <a:solidFill>
                  <a:schemeClr val="bg2">
                    <a:lumMod val="50000"/>
                  </a:schemeClr>
                </a:solidFill>
                <a:latin typeface="Avenir Book"/>
                <a:cs typeface="Avenir Book"/>
              </a:rPr>
              <a:t>to support policy decisions.</a:t>
            </a:r>
          </a:p>
          <a:p>
            <a:pPr>
              <a:spcAft>
                <a:spcPts val="600"/>
              </a:spcAft>
              <a:buFont typeface="Arial" charset="0"/>
              <a:buChar char="•"/>
            </a:pPr>
            <a:r>
              <a:rPr lang="en-GB" altLang="x-none" sz="1400" dirty="0">
                <a:solidFill>
                  <a:schemeClr val="bg2">
                    <a:lumMod val="50000"/>
                  </a:schemeClr>
                </a:solidFill>
                <a:latin typeface="Avenir Book"/>
                <a:cs typeface="Avenir Book"/>
              </a:rPr>
              <a:t>Usually audit are about compliance, but there is no reason not to carry out value for money audits, to complement evaluations: mutual accountability mechanism that serve domestic accountability for both partners and reinforce SAIs</a:t>
            </a:r>
          </a:p>
        </p:txBody>
      </p:sp>
      <p:sp>
        <p:nvSpPr>
          <p:cNvPr id="56326" name="Rectangle 9"/>
          <p:cNvSpPr>
            <a:spLocks noChangeArrowheads="1"/>
          </p:cNvSpPr>
          <p:nvPr/>
        </p:nvSpPr>
        <p:spPr bwMode="auto">
          <a:xfrm>
            <a:off x="4572000" y="2708920"/>
            <a:ext cx="4572000" cy="384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marL="1143000" indent="-228600">
              <a:defRPr sz="1200">
                <a:solidFill>
                  <a:srgbClr val="0F5494"/>
                </a:solidFill>
                <a:latin typeface="Verdana" charset="0"/>
                <a:ea typeface="ＭＳ Ｐゴシック" charset="-128"/>
              </a:defRPr>
            </a:lvl3pPr>
            <a:lvl4pPr marL="1600200" indent="-228600">
              <a:defRPr sz="1200">
                <a:solidFill>
                  <a:srgbClr val="0F5494"/>
                </a:solidFill>
                <a:latin typeface="Verdana" charset="0"/>
                <a:ea typeface="ＭＳ Ｐゴシック" charset="-128"/>
              </a:defRPr>
            </a:lvl4pPr>
            <a:lvl5pPr marL="2057400" indent="-228600">
              <a:defRPr sz="1200">
                <a:solidFill>
                  <a:srgbClr val="0F5494"/>
                </a:solidFill>
                <a:latin typeface="Verdana" charset="0"/>
                <a:ea typeface="ＭＳ Ｐゴシック" charset="-128"/>
              </a:defRPr>
            </a:lvl5pPr>
            <a:lvl6pPr marL="2514600" indent="-228600" eaLnBrk="0" fontAlgn="base" hangingPunct="0">
              <a:spcBef>
                <a:spcPct val="0"/>
              </a:spcBef>
              <a:spcAft>
                <a:spcPct val="0"/>
              </a:spcAft>
              <a:defRPr sz="1200">
                <a:solidFill>
                  <a:srgbClr val="0F5494"/>
                </a:solidFill>
                <a:latin typeface="Verdana" charset="0"/>
                <a:ea typeface="ＭＳ Ｐゴシック" charset="-128"/>
              </a:defRPr>
            </a:lvl6pPr>
            <a:lvl7pPr marL="2971800" indent="-228600" eaLnBrk="0" fontAlgn="base" hangingPunct="0">
              <a:spcBef>
                <a:spcPct val="0"/>
              </a:spcBef>
              <a:spcAft>
                <a:spcPct val="0"/>
              </a:spcAft>
              <a:defRPr sz="1200">
                <a:solidFill>
                  <a:srgbClr val="0F5494"/>
                </a:solidFill>
                <a:latin typeface="Verdana" charset="0"/>
                <a:ea typeface="ＭＳ Ｐゴシック" charset="-128"/>
              </a:defRPr>
            </a:lvl7pPr>
            <a:lvl8pPr marL="3429000" indent="-228600" eaLnBrk="0" fontAlgn="base" hangingPunct="0">
              <a:spcBef>
                <a:spcPct val="0"/>
              </a:spcBef>
              <a:spcAft>
                <a:spcPct val="0"/>
              </a:spcAft>
              <a:defRPr sz="1200">
                <a:solidFill>
                  <a:srgbClr val="0F5494"/>
                </a:solidFill>
                <a:latin typeface="Verdana" charset="0"/>
                <a:ea typeface="ＭＳ Ｐゴシック" charset="-128"/>
              </a:defRPr>
            </a:lvl8pPr>
            <a:lvl9pPr marL="3886200" indent="-228600" eaLnBrk="0" fontAlgn="base" hangingPunct="0">
              <a:spcBef>
                <a:spcPct val="0"/>
              </a:spcBef>
              <a:spcAft>
                <a:spcPct val="0"/>
              </a:spcAft>
              <a:defRPr sz="1200">
                <a:solidFill>
                  <a:srgbClr val="0F5494"/>
                </a:solidFill>
                <a:latin typeface="Verdana" charset="0"/>
                <a:ea typeface="ＭＳ Ｐゴシック" charset="-128"/>
              </a:defRPr>
            </a:lvl9pPr>
          </a:lstStyle>
          <a:p>
            <a:pPr>
              <a:spcAft>
                <a:spcPts val="600"/>
              </a:spcAft>
              <a:buFont typeface="Arial" charset="0"/>
              <a:buChar char="•"/>
            </a:pPr>
            <a:r>
              <a:rPr lang="en-GB" altLang="x-none" sz="1400" b="1" dirty="0">
                <a:solidFill>
                  <a:srgbClr val="005399"/>
                </a:solidFill>
                <a:latin typeface="Avenir Book"/>
                <a:cs typeface="Avenir Book"/>
              </a:rPr>
              <a:t>Agree on scope and opportunities </a:t>
            </a:r>
            <a:r>
              <a:rPr lang="en-GB" altLang="x-none" sz="1400" dirty="0">
                <a:solidFill>
                  <a:srgbClr val="005399"/>
                </a:solidFill>
                <a:latin typeface="Avenir Book"/>
                <a:cs typeface="Avenir Book"/>
              </a:rPr>
              <a:t>of using planned evaluations beyond the standard set of assessments.</a:t>
            </a:r>
          </a:p>
          <a:p>
            <a:pPr>
              <a:spcAft>
                <a:spcPts val="600"/>
              </a:spcAft>
              <a:buFont typeface="Arial" charset="0"/>
              <a:buChar char="•"/>
            </a:pPr>
            <a:r>
              <a:rPr lang="en-GB" altLang="x-none" sz="1400" dirty="0">
                <a:solidFill>
                  <a:srgbClr val="005399"/>
                </a:solidFill>
                <a:latin typeface="Avenir Book"/>
                <a:cs typeface="Avenir Book"/>
              </a:rPr>
              <a:t>Explore with government (and other stakeholders as pertinent), how a given </a:t>
            </a:r>
            <a:r>
              <a:rPr lang="en-GB" altLang="x-none" sz="1400" b="1" dirty="0">
                <a:solidFill>
                  <a:srgbClr val="005399"/>
                </a:solidFill>
                <a:latin typeface="Avenir Book"/>
                <a:cs typeface="Avenir Book"/>
              </a:rPr>
              <a:t>evaluation can be made more relevant</a:t>
            </a:r>
            <a:r>
              <a:rPr lang="en-GB" altLang="x-none" sz="1400" dirty="0">
                <a:solidFill>
                  <a:srgbClr val="005399"/>
                </a:solidFill>
                <a:latin typeface="Avenir Book"/>
                <a:cs typeface="Avenir Book"/>
              </a:rPr>
              <a:t>.  Evaluations offer opportunities for learning and traction for capacity development</a:t>
            </a:r>
          </a:p>
          <a:p>
            <a:pPr>
              <a:spcAft>
                <a:spcPts val="600"/>
              </a:spcAft>
              <a:buFont typeface="Arial" charset="0"/>
              <a:buChar char="•"/>
            </a:pPr>
            <a:r>
              <a:rPr lang="en-GB" altLang="x-none" sz="1400" b="1" dirty="0">
                <a:solidFill>
                  <a:srgbClr val="005399"/>
                </a:solidFill>
                <a:latin typeface="Avenir Book"/>
                <a:cs typeface="Avenir Book"/>
              </a:rPr>
              <a:t>Promote joint multi-partner evaluations or integration with broader sector assessments</a:t>
            </a:r>
            <a:r>
              <a:rPr lang="en-GB" altLang="x-none" sz="1400" dirty="0">
                <a:solidFill>
                  <a:srgbClr val="005399"/>
                </a:solidFill>
                <a:latin typeface="Avenir Book"/>
                <a:cs typeface="Avenir Book"/>
              </a:rPr>
              <a:t>, </a:t>
            </a:r>
          </a:p>
          <a:p>
            <a:pPr>
              <a:spcAft>
                <a:spcPts val="600"/>
              </a:spcAft>
              <a:buFont typeface="Arial" charset="0"/>
              <a:buChar char="•"/>
            </a:pPr>
            <a:r>
              <a:rPr lang="en-GB" altLang="x-none" sz="1400" dirty="0">
                <a:solidFill>
                  <a:srgbClr val="005399"/>
                </a:solidFill>
                <a:latin typeface="Avenir Book"/>
                <a:cs typeface="Avenir Book"/>
              </a:rPr>
              <a:t>Organize Evaluation to </a:t>
            </a:r>
            <a:r>
              <a:rPr lang="en-GB" altLang="x-none" sz="1400" b="1" dirty="0">
                <a:solidFill>
                  <a:srgbClr val="005399"/>
                </a:solidFill>
                <a:latin typeface="Avenir Book"/>
                <a:cs typeface="Avenir Book"/>
              </a:rPr>
              <a:t>improve country system </a:t>
            </a:r>
            <a:r>
              <a:rPr lang="en-GB" altLang="x-none" sz="1400" dirty="0">
                <a:solidFill>
                  <a:srgbClr val="005399"/>
                </a:solidFill>
                <a:latin typeface="Avenir Book"/>
                <a:cs typeface="Avenir Book"/>
              </a:rPr>
              <a:t>for joint monitoring between government and DP and to promote gradual alignment to national evaluation systems.</a:t>
            </a:r>
          </a:p>
          <a:p>
            <a:pPr>
              <a:spcAft>
                <a:spcPts val="600"/>
              </a:spcAft>
              <a:buFont typeface="Arial" charset="0"/>
              <a:buChar char="•"/>
            </a:pPr>
            <a:r>
              <a:rPr lang="en-GB" altLang="x-none" sz="1400" b="1" dirty="0">
                <a:solidFill>
                  <a:srgbClr val="005399"/>
                </a:solidFill>
                <a:latin typeface="Avenir Book"/>
                <a:cs typeface="Avenir Book"/>
              </a:rPr>
              <a:t>Promote as useful involvement of beneficiaries and stakeholders </a:t>
            </a:r>
            <a:r>
              <a:rPr lang="en-GB" altLang="x-none" sz="1400" dirty="0">
                <a:solidFill>
                  <a:srgbClr val="005399"/>
                </a:solidFill>
                <a:latin typeface="Avenir Book"/>
                <a:cs typeface="Avenir Book"/>
              </a:rPr>
              <a:t>in conceiving evaluations, in validating or testing findings, in possibly managing elements of evaluations (e.g. satisfaction surveys) </a:t>
            </a:r>
          </a:p>
        </p:txBody>
      </p:sp>
      <p:graphicFrame>
        <p:nvGraphicFramePr>
          <p:cNvPr id="8" name="3 Diagrama"/>
          <p:cNvGraphicFramePr>
            <a:graphicFrameLocks noGrp="1"/>
          </p:cNvGraphicFramePr>
          <p:nvPr>
            <p:ph idx="1"/>
            <p:extLst/>
          </p:nvPr>
        </p:nvGraphicFramePr>
        <p:xfrm>
          <a:off x="323528" y="332656"/>
          <a:ext cx="2088232"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D992AF08-D236-A747-9E1B-228A4A9AB83F}"/>
              </a:ext>
            </a:extLst>
          </p:cNvPr>
          <p:cNvSpPr txBox="1"/>
          <p:nvPr/>
        </p:nvSpPr>
        <p:spPr>
          <a:xfrm>
            <a:off x="179512" y="4207147"/>
            <a:ext cx="4320480" cy="2462213"/>
          </a:xfrm>
          <a:prstGeom prst="rect">
            <a:avLst/>
          </a:prstGeom>
          <a:solidFill>
            <a:srgbClr val="EAFDC1"/>
          </a:solidFill>
          <a:ln>
            <a:noFill/>
          </a:ln>
        </p:spPr>
        <p:txBody>
          <a:bodyPr wrap="square" rtlCol="0">
            <a:spAutoFit/>
          </a:bodyPr>
          <a:lstStyle/>
          <a:p>
            <a:r>
              <a:rPr lang="fr-FR" sz="1400" b="1">
                <a:solidFill>
                  <a:schemeClr val="tx1"/>
                </a:solidFill>
              </a:rPr>
              <a:t>Key outputs</a:t>
            </a:r>
          </a:p>
          <a:p>
            <a:endParaRPr lang="fr-FR" sz="1400" b="1">
              <a:solidFill>
                <a:schemeClr val="tx1"/>
              </a:solidFill>
            </a:endParaRPr>
          </a:p>
          <a:p>
            <a:pPr marL="285750" indent="-285750">
              <a:buFont typeface="Arial" panose="020B0604020202020204" pitchFamily="34" charset="0"/>
              <a:buChar char="•"/>
            </a:pPr>
            <a:r>
              <a:rPr lang="fr-FR" sz="1400">
                <a:solidFill>
                  <a:schemeClr val="tx1"/>
                </a:solidFill>
              </a:rPr>
              <a:t>The </a:t>
            </a:r>
            <a:r>
              <a:rPr lang="fr-FR" sz="1400" b="1">
                <a:solidFill>
                  <a:schemeClr val="tx1"/>
                </a:solidFill>
              </a:rPr>
              <a:t>results </a:t>
            </a:r>
            <a:r>
              <a:rPr lang="fr-FR" sz="1400">
                <a:solidFill>
                  <a:schemeClr val="tx1"/>
                </a:solidFill>
              </a:rPr>
              <a:t>of the final evaluation </a:t>
            </a:r>
            <a:r>
              <a:rPr lang="fr-FR" sz="1400" b="1">
                <a:solidFill>
                  <a:schemeClr val="tx1"/>
                </a:solidFill>
              </a:rPr>
              <a:t>should be discussed</a:t>
            </a:r>
            <a:r>
              <a:rPr lang="fr-FR" sz="1400">
                <a:solidFill>
                  <a:schemeClr val="tx1"/>
                </a:solidFill>
              </a:rPr>
              <a:t>, and — where relevant — key messages should be integrated into the policy dialogue agenda and taken up with national partners. </a:t>
            </a:r>
          </a:p>
          <a:p>
            <a:pPr marL="285750" indent="-285750">
              <a:buFont typeface="Arial" panose="020B0604020202020204" pitchFamily="34" charset="0"/>
              <a:buChar char="•"/>
            </a:pPr>
            <a:r>
              <a:rPr lang="fr-FR" sz="1400">
                <a:solidFill>
                  <a:schemeClr val="tx1"/>
                </a:solidFill>
              </a:rPr>
              <a:t>Key messages are likely to be better understood when national partners have been actively involved in the evaluation.</a:t>
            </a:r>
          </a:p>
          <a:p>
            <a:pPr algn="r"/>
            <a:r>
              <a:rPr lang="fr-FR" sz="1400">
                <a:solidFill>
                  <a:schemeClr val="tx1"/>
                </a:solidFill>
              </a:rPr>
              <a:t>DEVCO Mainstreaming Guidelines (2016)</a:t>
            </a:r>
          </a:p>
        </p:txBody>
      </p:sp>
    </p:spTree>
    <p:extLst>
      <p:ext uri="{BB962C8B-B14F-4D97-AF65-F5344CB8AC3E}">
        <p14:creationId xmlns:p14="http://schemas.microsoft.com/office/powerpoint/2010/main" val="635660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5724118" y="2017314"/>
            <a:ext cx="1656194" cy="2163125"/>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2684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1</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29</a:t>
            </a:fld>
            <a:endParaRPr lang="en-GB"/>
          </a:p>
        </p:txBody>
      </p:sp>
      <p:grpSp>
        <p:nvGrpSpPr>
          <p:cNvPr id="2" name="Group 1"/>
          <p:cNvGrpSpPr/>
          <p:nvPr/>
        </p:nvGrpSpPr>
        <p:grpSpPr>
          <a:xfrm>
            <a:off x="534516" y="2133437"/>
            <a:ext cx="8141940" cy="3157319"/>
            <a:chOff x="539552" y="3159552"/>
            <a:chExt cx="8141940" cy="3157319"/>
          </a:xfrm>
        </p:grpSpPr>
        <p:cxnSp>
          <p:nvCxnSpPr>
            <p:cNvPr id="18" name="53 Conector recto"/>
            <p:cNvCxnSpPr>
              <a:cxnSpLocks/>
              <a:stCxn id="22" idx="0"/>
              <a:endCxn id="12" idx="2"/>
            </p:cNvCxnSpPr>
            <p:nvPr/>
          </p:nvCxnSpPr>
          <p:spPr bwMode="auto">
            <a:xfrm flipH="1" flipV="1">
              <a:off x="3863246" y="4175215"/>
              <a:ext cx="24683"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cxnSpLocks/>
              <a:stCxn id="24" idx="0"/>
              <a:endCxn id="16" idx="2"/>
            </p:cNvCxnSpPr>
            <p:nvPr/>
          </p:nvCxnSpPr>
          <p:spPr bwMode="auto">
            <a:xfrm flipH="1" flipV="1">
              <a:off x="6518735" y="4175215"/>
              <a:ext cx="33490"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3591019"/>
              <a:ext cx="2453" cy="88255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cxnSpLocks/>
              <a:stCxn id="9" idx="0"/>
              <a:endCxn id="23" idx="4"/>
            </p:cNvCxnSpPr>
            <p:nvPr/>
          </p:nvCxnSpPr>
          <p:spPr bwMode="auto">
            <a:xfrm flipH="1" flipV="1">
              <a:off x="5189099" y="4976813"/>
              <a:ext cx="2845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cxnSpLocks/>
              <a:stCxn id="8" idx="0"/>
              <a:endCxn id="21" idx="4"/>
            </p:cNvCxnSpPr>
            <p:nvPr/>
          </p:nvCxnSpPr>
          <p:spPr bwMode="auto">
            <a:xfrm flipH="1" flipV="1">
              <a:off x="2519777" y="4976813"/>
              <a:ext cx="20508" cy="27097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7992385" y="4976813"/>
              <a:ext cx="2513" cy="33310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7272738"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94193" y="5247784"/>
              <a:ext cx="1692183"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Why?</a:t>
              </a:r>
            </a:p>
            <a:p>
              <a:pPr algn="ctr">
                <a:spcAft>
                  <a:spcPts val="0"/>
                </a:spcAft>
              </a:pPr>
              <a:r>
                <a:rPr lang="en-GB" sz="1400" dirty="0">
                  <a:latin typeface="Calibri"/>
                  <a:cs typeface="Calibri"/>
                </a:rPr>
                <a:t>Rationale, instrument for change, …</a:t>
              </a:r>
            </a:p>
          </p:txBody>
        </p:sp>
        <p:sp>
          <p:nvSpPr>
            <p:cNvPr id="9" name="27 CuadroTexto"/>
            <p:cNvSpPr txBox="1"/>
            <p:nvPr/>
          </p:nvSpPr>
          <p:spPr>
            <a:xfrm>
              <a:off x="4350941" y="5301208"/>
              <a:ext cx="1733227"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What? </a:t>
              </a:r>
              <a:r>
                <a:rPr lang="en-GB" sz="1400" b="1" dirty="0">
                  <a:solidFill>
                    <a:srgbClr val="C00000"/>
                  </a:solidFill>
                  <a:latin typeface="Calibri"/>
                  <a:cs typeface="Calibri"/>
                </a:rPr>
                <a:t>- PROBLEM</a:t>
              </a:r>
            </a:p>
            <a:p>
              <a:pPr algn="ctr">
                <a:spcAft>
                  <a:spcPts val="0"/>
                </a:spcAft>
              </a:pPr>
              <a:r>
                <a:rPr lang="en-GB" sz="1400" dirty="0">
                  <a:latin typeface="Calibri"/>
                  <a:cs typeface="Calibri"/>
                </a:rPr>
                <a:t>Objectives, assumptions, problem solving, …</a:t>
              </a:r>
            </a:p>
          </p:txBody>
        </p:sp>
        <p:sp>
          <p:nvSpPr>
            <p:cNvPr id="12" name="28 CuadroTexto"/>
            <p:cNvSpPr txBox="1">
              <a:spLocks noChangeArrowheads="1"/>
            </p:cNvSpPr>
            <p:nvPr/>
          </p:nvSpPr>
          <p:spPr bwMode="auto">
            <a:xfrm>
              <a:off x="3064868" y="3159552"/>
              <a:ext cx="1596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spcAft>
                  <a:spcPts val="0"/>
                </a:spcAft>
              </a:pPr>
              <a:r>
                <a:rPr lang="en-GB" altLang="x-none" sz="1800" dirty="0">
                  <a:solidFill>
                    <a:srgbClr val="C00000"/>
                  </a:solidFill>
                  <a:latin typeface="Calibri" charset="0"/>
                </a:rPr>
                <a:t>Who?</a:t>
              </a:r>
              <a:r>
                <a:rPr lang="en-GB" altLang="x-none" dirty="0">
                  <a:solidFill>
                    <a:srgbClr val="C00000"/>
                  </a:solidFill>
                  <a:latin typeface="Calibri" charset="0"/>
                </a:rPr>
                <a:t> - PEOPLE</a:t>
              </a:r>
            </a:p>
            <a:p>
              <a:pPr>
                <a:spcAft>
                  <a:spcPts val="0"/>
                </a:spcAft>
              </a:pPr>
              <a:r>
                <a:rPr lang="en-GB" b="0" dirty="0"/>
                <a:t>Stakeholders, political economy, …</a:t>
              </a:r>
              <a:endParaRPr lang="en-GB" altLang="x-none" b="0" dirty="0">
                <a:latin typeface="Calibri" charset="0"/>
              </a:endParaRPr>
            </a:p>
          </p:txBody>
        </p:sp>
        <p:sp>
          <p:nvSpPr>
            <p:cNvPr id="13" name="29 CuadroTexto"/>
            <p:cNvSpPr txBox="1"/>
            <p:nvPr/>
          </p:nvSpPr>
          <p:spPr>
            <a:xfrm>
              <a:off x="7308304" y="5309919"/>
              <a:ext cx="1373188" cy="369332"/>
            </a:xfrm>
            <a:prstGeom prst="rect">
              <a:avLst/>
            </a:prstGeom>
            <a:noFill/>
          </p:spPr>
          <p:txBody>
            <a:bodyPr>
              <a:spAutoFit/>
            </a:bodyPr>
            <a:lstStyle/>
            <a:p>
              <a:pPr algn="ctr">
                <a:spcAft>
                  <a:spcPts val="1800"/>
                </a:spcAft>
              </a:pPr>
              <a:r>
                <a:rPr lang="en-GB" sz="1800" b="1" dirty="0">
                  <a:solidFill>
                    <a:srgbClr val="C00000"/>
                  </a:solidFill>
                  <a:latin typeface="Calibri"/>
                  <a:cs typeface="Calibri"/>
                </a:rPr>
                <a:t>Groupwork</a:t>
              </a:r>
            </a:p>
          </p:txBody>
        </p:sp>
        <p:sp>
          <p:nvSpPr>
            <p:cNvPr id="16" name="30 CuadroTexto"/>
            <p:cNvSpPr txBox="1"/>
            <p:nvPr/>
          </p:nvSpPr>
          <p:spPr>
            <a:xfrm>
              <a:off x="5729165" y="3159552"/>
              <a:ext cx="1579140"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How?</a:t>
              </a:r>
              <a:r>
                <a:rPr lang="en-GB" sz="1400" b="1" dirty="0">
                  <a:solidFill>
                    <a:srgbClr val="C00000"/>
                  </a:solidFill>
                  <a:latin typeface="Calibri"/>
                  <a:cs typeface="Calibri"/>
                </a:rPr>
                <a:t> - PROCESS</a:t>
              </a:r>
            </a:p>
            <a:p>
              <a:pPr algn="ctr">
                <a:spcAft>
                  <a:spcPts val="0"/>
                </a:spcAft>
              </a:pPr>
              <a:r>
                <a:rPr lang="en-GB" sz="1400" dirty="0">
                  <a:latin typeface="Calibri"/>
                  <a:cs typeface="Calibri"/>
                </a:rPr>
                <a:t>Entry points, time and space, quality of engagement</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267709"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635888"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93708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6300236"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774042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221687"/>
              <a:ext cx="137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800" dirty="0">
                  <a:solidFill>
                    <a:srgbClr val="C00000"/>
                  </a:solidFill>
                  <a:latin typeface="Calibri" charset="0"/>
                </a:rPr>
                <a:t>Overview</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290984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6200" y="3025676"/>
            <a:ext cx="9067800" cy="2308324"/>
          </a:xfrm>
          <a:prstGeom prst="rect">
            <a:avLst/>
          </a:prstGeom>
          <a:no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Module 1: </a:t>
            </a:r>
          </a:p>
          <a:p>
            <a:pPr algn="ctr"/>
            <a:r>
              <a:rPr lang="en-GB" sz="3200" b="1" dirty="0">
                <a:solidFill>
                  <a:schemeClr val="bg1"/>
                </a:solidFill>
              </a:rPr>
              <a:t>Rationale, challenges and potential </a:t>
            </a:r>
          </a:p>
          <a:p>
            <a:pPr algn="ctr"/>
            <a:r>
              <a:rPr lang="en-GB" sz="3200" b="1" dirty="0">
                <a:solidFill>
                  <a:schemeClr val="bg1"/>
                </a:solidFill>
              </a:rPr>
              <a:t>of a structured approach </a:t>
            </a:r>
          </a:p>
          <a:p>
            <a:pPr algn="ctr"/>
            <a:r>
              <a:rPr lang="en-GB" sz="3200" b="1" dirty="0">
                <a:solidFill>
                  <a:schemeClr val="bg1"/>
                </a:solidFill>
              </a:rPr>
              <a:t>to Policy Dialogue </a:t>
            </a:r>
            <a:endParaRPr lang="en-GB" sz="2400" b="1" dirty="0">
              <a:solidFill>
                <a:schemeClr val="bg1"/>
              </a:solidFill>
            </a:endParaRPr>
          </a:p>
          <a:p>
            <a:pPr algn="ctr"/>
            <a:endParaRPr lang="en-GB" sz="800" b="1" dirty="0">
              <a:solidFill>
                <a:schemeClr val="bg1"/>
              </a:solidFill>
            </a:endParaRPr>
          </a:p>
        </p:txBody>
      </p:sp>
      <p:sp>
        <p:nvSpPr>
          <p:cNvPr id="6" name="Espace réservé du numéro de diapositive 5"/>
          <p:cNvSpPr>
            <a:spLocks noGrp="1"/>
          </p:cNvSpPr>
          <p:nvPr>
            <p:ph type="sldNum" sz="quarter" idx="12"/>
          </p:nvPr>
        </p:nvSpPr>
        <p:spPr/>
        <p:txBody>
          <a:bodyPr/>
          <a:lstStyle/>
          <a:p>
            <a:fld id="{002D6EC1-959F-234E-800C-FCDE0C974D53}" type="slidenum">
              <a:rPr lang="en-GB" smtClean="0"/>
              <a:pPr/>
              <a:t>3</a:t>
            </a:fld>
            <a:endParaRPr lang="en-GB"/>
          </a:p>
        </p:txBody>
      </p:sp>
      <p:sp>
        <p:nvSpPr>
          <p:cNvPr id="11" name="Rectangle 6">
            <a:extLst>
              <a:ext uri="{FF2B5EF4-FFF2-40B4-BE49-F238E27FC236}">
                <a16:creationId xmlns:a16="http://schemas.microsoft.com/office/drawing/2014/main" xmlns="" id="{B78AA036-F88E-DB40-AEDE-09CC07CAF0D1}"/>
              </a:ext>
            </a:extLst>
          </p:cNvPr>
          <p:cNvSpPr>
            <a:spLocks noGrp="1" noChangeArrowheads="1"/>
          </p:cNvSpPr>
          <p:nvPr>
            <p:ph type="subTitle" idx="1"/>
          </p:nvPr>
        </p:nvSpPr>
        <p:spPr>
          <a:xfrm>
            <a:off x="76200" y="5869632"/>
            <a:ext cx="9067800" cy="727720"/>
          </a:xfrm>
        </p:spPr>
        <p:txBody>
          <a:bodyPr/>
          <a:lstStyle/>
          <a:p>
            <a:pPr algn="ctr" eaLnBrk="1" hangingPunct="1"/>
            <a:r>
              <a:rPr lang="fr-BE" altLang="x-none" sz="2000" dirty="0">
                <a:solidFill>
                  <a:srgbClr val="F2EAB0"/>
                </a:solidFill>
                <a:ea typeface="ＭＳ Ｐゴシック" charset="-128"/>
              </a:rPr>
              <a:t>DEVCO Environment Week 2018, Brussels, </a:t>
            </a:r>
            <a:r>
              <a:rPr lang="fr-BE" altLang="x-none" sz="2000" dirty="0">
                <a:solidFill>
                  <a:srgbClr val="F2EAB0"/>
                </a:solidFill>
              </a:rPr>
              <a:t>1</a:t>
            </a:r>
            <a:r>
              <a:rPr lang="fr-BE" altLang="x-none" sz="2000" dirty="0">
                <a:solidFill>
                  <a:srgbClr val="F2EAB0"/>
                </a:solidFill>
                <a:ea typeface="ＭＳ Ｐゴシック" charset="-128"/>
              </a:rPr>
              <a:t>7 October 2018</a:t>
            </a:r>
          </a:p>
          <a:p>
            <a:pPr algn="ctr" eaLnBrk="1" hangingPunct="1"/>
            <a:r>
              <a:rPr lang="fr-BE" altLang="x-none" sz="1600" b="0" i="1" dirty="0">
                <a:solidFill>
                  <a:srgbClr val="F2EAB0"/>
                </a:solidFill>
                <a:ea typeface="ＭＳ Ｐゴシック" charset="-128"/>
              </a:rPr>
              <a:t>Thomas Theisohn (</a:t>
            </a:r>
            <a:r>
              <a:rPr lang="fr-BE" altLang="x-none" sz="1600" b="0" i="1" dirty="0" err="1">
                <a:solidFill>
                  <a:srgbClr val="F2EAB0"/>
                </a:solidFill>
                <a:ea typeface="ＭＳ Ｐゴシック" charset="-128"/>
              </a:rPr>
              <a:t>thomas.theisohn@gmail.com</a:t>
            </a:r>
            <a:r>
              <a:rPr lang="fr-BE" altLang="x-none" sz="1600" b="0" i="1" dirty="0">
                <a:solidFill>
                  <a:srgbClr val="F2EAB0"/>
                </a:solidFill>
                <a:ea typeface="ＭＳ Ｐゴシック" charset="-128"/>
              </a:rPr>
              <a:t>) </a:t>
            </a:r>
          </a:p>
        </p:txBody>
      </p:sp>
      <p:pic>
        <p:nvPicPr>
          <p:cNvPr id="9" name="Picture 8">
            <a:extLst>
              <a:ext uri="{FF2B5EF4-FFF2-40B4-BE49-F238E27FC236}">
                <a16:creationId xmlns:a16="http://schemas.microsoft.com/office/drawing/2014/main" xmlns="" id="{9A2E8A35-DA7C-7240-BD40-98101470C558}"/>
              </a:ext>
            </a:extLst>
          </p:cNvPr>
          <p:cNvPicPr>
            <a:picLocks noChangeAspect="1"/>
          </p:cNvPicPr>
          <p:nvPr/>
        </p:nvPicPr>
        <p:blipFill>
          <a:blip r:embed="rId3"/>
          <a:stretch>
            <a:fillRect/>
          </a:stretch>
        </p:blipFill>
        <p:spPr>
          <a:xfrm>
            <a:off x="-36512" y="0"/>
            <a:ext cx="9322330" cy="6995110"/>
          </a:xfrm>
          <a:prstGeom prst="rect">
            <a:avLst/>
          </a:prstGeom>
        </p:spPr>
      </p:pic>
      <p:sp>
        <p:nvSpPr>
          <p:cNvPr id="7" name="TextBox 6">
            <a:extLst>
              <a:ext uri="{FF2B5EF4-FFF2-40B4-BE49-F238E27FC236}">
                <a16:creationId xmlns:a16="http://schemas.microsoft.com/office/drawing/2014/main" xmlns="" id="{53A94009-3AC8-344C-A232-EA7CF7DF2E73}"/>
              </a:ext>
            </a:extLst>
          </p:cNvPr>
          <p:cNvSpPr txBox="1"/>
          <p:nvPr/>
        </p:nvSpPr>
        <p:spPr>
          <a:xfrm>
            <a:off x="556201" y="275164"/>
            <a:ext cx="8136904" cy="1569660"/>
          </a:xfrm>
          <a:prstGeom prst="rect">
            <a:avLst/>
          </a:prstGeom>
          <a:solidFill>
            <a:srgbClr val="EAFDC1"/>
          </a:solidFill>
        </p:spPr>
        <p:txBody>
          <a:bodyPr wrap="square" rtlCol="0">
            <a:spAutoFit/>
          </a:bodyPr>
          <a:lstStyle/>
          <a:p>
            <a:pPr algn="just"/>
            <a:r>
              <a:rPr lang="fr-FR" sz="1600">
                <a:solidFill>
                  <a:schemeClr val="tx1"/>
                </a:solidFill>
              </a:rPr>
              <a:t>Session 1: </a:t>
            </a:r>
          </a:p>
          <a:p>
            <a:pPr algn="just"/>
            <a:r>
              <a:rPr lang="fr-FR" sz="1600" b="1">
                <a:solidFill>
                  <a:schemeClr val="tx1"/>
                </a:solidFill>
              </a:rPr>
              <a:t>Policy Dialogue on Environment &amp; CC: Tool for promoting change </a:t>
            </a:r>
            <a:endParaRPr lang="fr-FR" sz="1600">
              <a:solidFill>
                <a:schemeClr val="tx1"/>
              </a:solidFill>
            </a:endParaRPr>
          </a:p>
          <a:p>
            <a:pPr marL="742950" lvl="1" indent="-285750" algn="just">
              <a:buFont typeface="Arial" panose="020B0604020202020204" pitchFamily="34" charset="0"/>
              <a:buChar char="•"/>
            </a:pPr>
            <a:r>
              <a:rPr lang="fr-FR" sz="1600">
                <a:solidFill>
                  <a:schemeClr val="tx1"/>
                </a:solidFill>
              </a:rPr>
              <a:t>Introduction and overview </a:t>
            </a:r>
          </a:p>
          <a:p>
            <a:pPr marL="742950" lvl="1" indent="-285750" algn="just">
              <a:buFont typeface="Arial" panose="020B0604020202020204" pitchFamily="34" charset="0"/>
              <a:buChar char="•"/>
            </a:pPr>
            <a:r>
              <a:rPr lang="fr-FR" sz="1600" b="1">
                <a:solidFill>
                  <a:schemeClr val="tx1"/>
                </a:solidFill>
              </a:rPr>
              <a:t>Module 1:</a:t>
            </a:r>
            <a:r>
              <a:rPr lang="fr-FR" sz="1600">
                <a:solidFill>
                  <a:schemeClr val="tx1"/>
                </a:solidFill>
              </a:rPr>
              <a:t> Why? Who? What? How?</a:t>
            </a:r>
          </a:p>
          <a:p>
            <a:pPr marL="742950" lvl="1" indent="-285750" algn="just">
              <a:buFont typeface="Arial" panose="020B0604020202020204" pitchFamily="34" charset="0"/>
              <a:buChar char="•"/>
            </a:pPr>
            <a:r>
              <a:rPr lang="fr-FR" sz="1600" b="1">
                <a:solidFill>
                  <a:schemeClr val="tx1"/>
                </a:solidFill>
              </a:rPr>
              <a:t>Group work</a:t>
            </a:r>
            <a:r>
              <a:rPr lang="fr-FR" sz="1600">
                <a:solidFill>
                  <a:schemeClr val="tx1"/>
                </a:solidFill>
              </a:rPr>
              <a:t>	</a:t>
            </a:r>
          </a:p>
          <a:p>
            <a:pPr marL="742950" lvl="1" indent="-285750" algn="just">
              <a:buFont typeface="Arial" panose="020B0604020202020204" pitchFamily="34" charset="0"/>
              <a:buChar char="•"/>
            </a:pPr>
            <a:r>
              <a:rPr lang="fr-FR" sz="1600">
                <a:solidFill>
                  <a:schemeClr val="tx1"/>
                </a:solidFill>
              </a:rPr>
              <a:t>Debriefing in plenary </a:t>
            </a:r>
          </a:p>
        </p:txBody>
      </p:sp>
      <p:sp>
        <p:nvSpPr>
          <p:cNvPr id="12" name="TextBox 11">
            <a:extLst>
              <a:ext uri="{FF2B5EF4-FFF2-40B4-BE49-F238E27FC236}">
                <a16:creationId xmlns:a16="http://schemas.microsoft.com/office/drawing/2014/main" xmlns="" id="{4DE47F82-2467-0641-8341-F332F031C894}"/>
              </a:ext>
            </a:extLst>
          </p:cNvPr>
          <p:cNvSpPr txBox="1"/>
          <p:nvPr/>
        </p:nvSpPr>
        <p:spPr>
          <a:xfrm>
            <a:off x="565031" y="2003356"/>
            <a:ext cx="8136904" cy="1569660"/>
          </a:xfrm>
          <a:prstGeom prst="rect">
            <a:avLst/>
          </a:prstGeom>
          <a:solidFill>
            <a:srgbClr val="EAFDC1"/>
          </a:solidFill>
        </p:spPr>
        <p:txBody>
          <a:bodyPr wrap="square" rtlCol="0">
            <a:spAutoFit/>
          </a:bodyPr>
          <a:lstStyle/>
          <a:p>
            <a:pPr algn="just"/>
            <a:r>
              <a:rPr lang="fr-FR" sz="1600">
                <a:solidFill>
                  <a:schemeClr val="tx1"/>
                </a:solidFill>
              </a:rPr>
              <a:t>Session 2:</a:t>
            </a:r>
            <a:r>
              <a:rPr lang="fr-FR" sz="1600" u="sng">
                <a:solidFill>
                  <a:schemeClr val="tx1"/>
                </a:solidFill>
              </a:rPr>
              <a:t>  </a:t>
            </a:r>
          </a:p>
          <a:p>
            <a:pPr algn="just"/>
            <a:r>
              <a:rPr lang="fr-FR" sz="1600" b="1">
                <a:solidFill>
                  <a:schemeClr val="tx1"/>
                </a:solidFill>
              </a:rPr>
              <a:t>Role-Play: “Programming dialogue in Uqbar”</a:t>
            </a:r>
          </a:p>
          <a:p>
            <a:pPr lvl="1" algn="just"/>
            <a:r>
              <a:rPr lang="fr-FR" sz="1600">
                <a:solidFill>
                  <a:schemeClr val="tx1"/>
                </a:solidFill>
              </a:rPr>
              <a:t>1.	</a:t>
            </a:r>
            <a:r>
              <a:rPr lang="fr-FR" sz="1600" b="1">
                <a:solidFill>
                  <a:schemeClr val="tx1"/>
                </a:solidFill>
              </a:rPr>
              <a:t>Preparatory meeting </a:t>
            </a:r>
            <a:r>
              <a:rPr lang="fr-FR" sz="1600">
                <a:solidFill>
                  <a:schemeClr val="tx1"/>
                </a:solidFill>
              </a:rPr>
              <a:t>within constituency </a:t>
            </a:r>
          </a:p>
          <a:p>
            <a:pPr lvl="1" algn="just"/>
            <a:r>
              <a:rPr lang="fr-FR" sz="1600">
                <a:solidFill>
                  <a:schemeClr val="tx1"/>
                </a:solidFill>
              </a:rPr>
              <a:t>2.	</a:t>
            </a:r>
            <a:r>
              <a:rPr lang="fr-FR" sz="1600" b="1">
                <a:solidFill>
                  <a:schemeClr val="tx1"/>
                </a:solidFill>
              </a:rPr>
              <a:t>Programming dialogue </a:t>
            </a:r>
            <a:r>
              <a:rPr lang="fr-FR" sz="1600">
                <a:solidFill>
                  <a:schemeClr val="tx1"/>
                </a:solidFill>
              </a:rPr>
              <a:t>between the 4 constituencies   </a:t>
            </a:r>
          </a:p>
          <a:p>
            <a:pPr marL="742950" lvl="1" indent="-285750" algn="just">
              <a:buFont typeface="Arial" panose="020B0604020202020204" pitchFamily="34" charset="0"/>
              <a:buChar char="•"/>
            </a:pPr>
            <a:r>
              <a:rPr lang="fr-FR" sz="1600">
                <a:solidFill>
                  <a:schemeClr val="tx1"/>
                </a:solidFill>
              </a:rPr>
              <a:t>Debriefing in plenary </a:t>
            </a:r>
          </a:p>
          <a:p>
            <a:pPr marL="742950" lvl="1" indent="-285750" algn="just">
              <a:buFont typeface="Arial" panose="020B0604020202020204" pitchFamily="34" charset="0"/>
              <a:buChar char="•"/>
            </a:pPr>
            <a:r>
              <a:rPr lang="fr-FR" sz="1600">
                <a:solidFill>
                  <a:schemeClr val="tx1"/>
                </a:solidFill>
              </a:rPr>
              <a:t>Conclusions </a:t>
            </a:r>
          </a:p>
        </p:txBody>
      </p:sp>
      <p:sp>
        <p:nvSpPr>
          <p:cNvPr id="15" name="TextBox 14">
            <a:extLst>
              <a:ext uri="{FF2B5EF4-FFF2-40B4-BE49-F238E27FC236}">
                <a16:creationId xmlns:a16="http://schemas.microsoft.com/office/drawing/2014/main" xmlns="" id="{B9B718B8-8907-784B-8492-D650A96A7C76}"/>
              </a:ext>
            </a:extLst>
          </p:cNvPr>
          <p:cNvSpPr txBox="1"/>
          <p:nvPr/>
        </p:nvSpPr>
        <p:spPr>
          <a:xfrm>
            <a:off x="565031" y="5489937"/>
            <a:ext cx="8136904" cy="1323439"/>
          </a:xfrm>
          <a:prstGeom prst="rect">
            <a:avLst/>
          </a:prstGeom>
          <a:solidFill>
            <a:srgbClr val="EAFDC1"/>
          </a:solidFill>
        </p:spPr>
        <p:txBody>
          <a:bodyPr wrap="square" rtlCol="0">
            <a:spAutoFit/>
          </a:bodyPr>
          <a:lstStyle/>
          <a:p>
            <a:pPr algn="just"/>
            <a:r>
              <a:rPr lang="fr-FR" sz="1600">
                <a:solidFill>
                  <a:schemeClr val="tx1"/>
                </a:solidFill>
              </a:rPr>
              <a:t>Session 4: </a:t>
            </a:r>
          </a:p>
          <a:p>
            <a:pPr algn="just"/>
            <a:r>
              <a:rPr lang="fr-FR" sz="1600" b="1">
                <a:solidFill>
                  <a:schemeClr val="tx1"/>
                </a:solidFill>
              </a:rPr>
              <a:t>Take-Aways, HQ issues and Lessons</a:t>
            </a:r>
          </a:p>
          <a:p>
            <a:pPr marL="742950" lvl="1" indent="-285750" algn="just">
              <a:buFont typeface="Arial" panose="020B0604020202020204" pitchFamily="34" charset="0"/>
              <a:buChar char="•"/>
            </a:pPr>
            <a:r>
              <a:rPr lang="fr-FR" sz="1600">
                <a:solidFill>
                  <a:schemeClr val="tx1"/>
                </a:solidFill>
              </a:rPr>
              <a:t>Debriefing in plenary (cont.)    </a:t>
            </a:r>
          </a:p>
          <a:p>
            <a:pPr marL="742950" lvl="1" indent="-285750" algn="just">
              <a:buFont typeface="Arial" panose="020B0604020202020204" pitchFamily="34" charset="0"/>
              <a:buChar char="•"/>
            </a:pPr>
            <a:r>
              <a:rPr lang="fr-FR" sz="1600">
                <a:solidFill>
                  <a:schemeClr val="tx1"/>
                </a:solidFill>
              </a:rPr>
              <a:t>Discussion with </a:t>
            </a:r>
            <a:r>
              <a:rPr lang="fr-FR" sz="1600" b="1">
                <a:solidFill>
                  <a:schemeClr val="tx1"/>
                </a:solidFill>
              </a:rPr>
              <a:t>HQ colleagues     </a:t>
            </a:r>
          </a:p>
          <a:p>
            <a:pPr marL="742950" lvl="1" indent="-285750" algn="just">
              <a:buFont typeface="Arial" panose="020B0604020202020204" pitchFamily="34" charset="0"/>
              <a:buChar char="•"/>
            </a:pPr>
            <a:r>
              <a:rPr lang="fr-FR" sz="1600">
                <a:solidFill>
                  <a:schemeClr val="tx1"/>
                </a:solidFill>
              </a:rPr>
              <a:t>Wrap-up and closing    </a:t>
            </a:r>
            <a:endParaRPr lang="fr-FR" sz="1600" b="1">
              <a:solidFill>
                <a:schemeClr val="tx1"/>
              </a:solidFill>
            </a:endParaRPr>
          </a:p>
        </p:txBody>
      </p:sp>
      <p:sp>
        <p:nvSpPr>
          <p:cNvPr id="14" name="TextBox 13">
            <a:extLst>
              <a:ext uri="{FF2B5EF4-FFF2-40B4-BE49-F238E27FC236}">
                <a16:creationId xmlns:a16="http://schemas.microsoft.com/office/drawing/2014/main" xmlns="" id="{6C667BA4-89F8-7646-8AA2-656999C43009}"/>
              </a:ext>
            </a:extLst>
          </p:cNvPr>
          <p:cNvSpPr txBox="1"/>
          <p:nvPr/>
        </p:nvSpPr>
        <p:spPr>
          <a:xfrm>
            <a:off x="551179" y="3731548"/>
            <a:ext cx="8136904" cy="1569660"/>
          </a:xfrm>
          <a:prstGeom prst="rect">
            <a:avLst/>
          </a:prstGeom>
          <a:solidFill>
            <a:srgbClr val="EAFDC1"/>
          </a:solidFill>
        </p:spPr>
        <p:txBody>
          <a:bodyPr wrap="square" rtlCol="0">
            <a:spAutoFit/>
          </a:bodyPr>
          <a:lstStyle/>
          <a:p>
            <a:pPr algn="just"/>
            <a:r>
              <a:rPr lang="fr-FR" sz="1600">
                <a:solidFill>
                  <a:schemeClr val="tx1"/>
                </a:solidFill>
              </a:rPr>
              <a:t>Session 3:</a:t>
            </a:r>
            <a:r>
              <a:rPr lang="fr-FR" sz="1600" u="sng">
                <a:solidFill>
                  <a:schemeClr val="tx1"/>
                </a:solidFill>
              </a:rPr>
              <a:t> </a:t>
            </a:r>
          </a:p>
          <a:p>
            <a:pPr algn="just"/>
            <a:r>
              <a:rPr lang="fr-FR" sz="1600" b="1">
                <a:solidFill>
                  <a:schemeClr val="tx1"/>
                </a:solidFill>
              </a:rPr>
              <a:t>Preparing policy dialogue on Environment &amp; CC</a:t>
            </a:r>
          </a:p>
          <a:p>
            <a:pPr marL="742950" lvl="1" indent="-285750" algn="just">
              <a:buFont typeface="Arial" panose="020B0604020202020204" pitchFamily="34" charset="0"/>
              <a:buChar char="•"/>
            </a:pPr>
            <a:r>
              <a:rPr lang="fr-FR" sz="1600">
                <a:solidFill>
                  <a:schemeClr val="tx1"/>
                </a:solidFill>
              </a:rPr>
              <a:t>Connecting some dots from the role play</a:t>
            </a:r>
          </a:p>
          <a:p>
            <a:pPr marL="742950" lvl="1" indent="-285750" algn="just">
              <a:buFont typeface="Arial" panose="020B0604020202020204" pitchFamily="34" charset="0"/>
              <a:buChar char="•"/>
            </a:pPr>
            <a:r>
              <a:rPr lang="fr-FR" sz="1600" b="1">
                <a:solidFill>
                  <a:schemeClr val="tx1"/>
                </a:solidFill>
              </a:rPr>
              <a:t>Module 2: </a:t>
            </a:r>
            <a:r>
              <a:rPr lang="fr-FR" sz="1600">
                <a:solidFill>
                  <a:schemeClr val="tx1"/>
                </a:solidFill>
              </a:rPr>
              <a:t>Strategic approach to policy dialogue</a:t>
            </a:r>
          </a:p>
          <a:p>
            <a:pPr marL="742950" lvl="1" indent="-285750" algn="just">
              <a:buFont typeface="Arial" panose="020B0604020202020204" pitchFamily="34" charset="0"/>
              <a:buChar char="•"/>
            </a:pPr>
            <a:r>
              <a:rPr lang="fr-FR" sz="1600" b="1">
                <a:solidFill>
                  <a:schemeClr val="tx1"/>
                </a:solidFill>
              </a:rPr>
              <a:t>Group exercise: </a:t>
            </a:r>
            <a:r>
              <a:rPr lang="fr-FR" sz="1600">
                <a:solidFill>
                  <a:schemeClr val="tx1"/>
                </a:solidFill>
              </a:rPr>
              <a:t>Imagine you were Head of Cooperation …</a:t>
            </a:r>
          </a:p>
          <a:p>
            <a:pPr marL="742950" lvl="1" indent="-285750" algn="just">
              <a:buFont typeface="Arial" panose="020B0604020202020204" pitchFamily="34" charset="0"/>
              <a:buChar char="•"/>
            </a:pPr>
            <a:r>
              <a:rPr lang="fr-FR" sz="1600">
                <a:solidFill>
                  <a:schemeClr val="tx1"/>
                </a:solidFill>
              </a:rPr>
              <a:t>Debriefing in plenary </a:t>
            </a:r>
          </a:p>
        </p:txBody>
      </p:sp>
    </p:spTree>
    <p:extLst>
      <p:ext uri="{BB962C8B-B14F-4D97-AF65-F5344CB8AC3E}">
        <p14:creationId xmlns:p14="http://schemas.microsoft.com/office/powerpoint/2010/main" val="3267033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504974"/>
          </a:xfrm>
        </p:spPr>
        <p:txBody>
          <a:bodyPr/>
          <a:lstStyle/>
          <a:p>
            <a:pPr algn="ctr"/>
            <a:r>
              <a:rPr lang="en-GB" altLang="x-none" sz="2000" dirty="0">
                <a:solidFill>
                  <a:srgbClr val="800000"/>
                </a:solidFill>
              </a:rPr>
              <a:t>Policy dialogue and intervention logic (2/2)</a:t>
            </a:r>
            <a:endParaRPr lang="en-GB" sz="2000" dirty="0"/>
          </a:p>
        </p:txBody>
      </p:sp>
      <p:sp>
        <p:nvSpPr>
          <p:cNvPr id="4" name="Slide Number Placeholder 3"/>
          <p:cNvSpPr>
            <a:spLocks noGrp="1"/>
          </p:cNvSpPr>
          <p:nvPr>
            <p:ph type="sldNum" sz="quarter" idx="12"/>
          </p:nvPr>
        </p:nvSpPr>
        <p:spPr/>
        <p:txBody>
          <a:bodyPr/>
          <a:lstStyle/>
          <a:p>
            <a:pPr>
              <a:defRPr/>
            </a:pPr>
            <a:fld id="{6756AD57-FB6E-9843-8BB1-66DCC1ED5C64}" type="slidenum">
              <a:rPr lang="en-GB" altLang="x-none" smtClean="0"/>
              <a:pPr>
                <a:defRPr/>
              </a:pPr>
              <a:t>30</a:t>
            </a:fld>
            <a:endParaRPr lang="en-GB" altLang="x-none"/>
          </a:p>
        </p:txBody>
      </p:sp>
      <p:sp>
        <p:nvSpPr>
          <p:cNvPr id="3" name="Content Placeholder 2"/>
          <p:cNvSpPr>
            <a:spLocks noGrp="1"/>
          </p:cNvSpPr>
          <p:nvPr>
            <p:ph idx="1"/>
          </p:nvPr>
        </p:nvSpPr>
        <p:spPr>
          <a:xfrm>
            <a:off x="107504" y="2636912"/>
            <a:ext cx="2340768" cy="1944216"/>
          </a:xfrm>
        </p:spPr>
        <p:txBody>
          <a:bodyPr/>
          <a:lstStyle/>
          <a:p>
            <a:pPr marL="18000" algn="ctr">
              <a:spcBef>
                <a:spcPct val="0"/>
              </a:spcBef>
              <a:buClrTx/>
              <a:buFontTx/>
              <a:buNone/>
            </a:pPr>
            <a:r>
              <a:rPr lang="en-GB" altLang="x-none" sz="2000" i="0" dirty="0">
                <a:solidFill>
                  <a:schemeClr val="accent2"/>
                </a:solidFill>
              </a:rPr>
              <a:t>The Intervention Logic </a:t>
            </a:r>
          </a:p>
          <a:p>
            <a:pPr marL="18000" algn="ctr">
              <a:spcBef>
                <a:spcPct val="0"/>
              </a:spcBef>
              <a:buClrTx/>
              <a:buFontTx/>
              <a:buNone/>
            </a:pPr>
            <a:r>
              <a:rPr lang="en-GB" altLang="x-none" sz="2000" i="0" dirty="0">
                <a:solidFill>
                  <a:schemeClr val="accent2"/>
                </a:solidFill>
              </a:rPr>
              <a:t>is a critical subject of Policy dialogue!...</a:t>
            </a:r>
          </a:p>
        </p:txBody>
      </p:sp>
      <p:sp>
        <p:nvSpPr>
          <p:cNvPr id="35" name="Content Placeholder 2"/>
          <p:cNvSpPr txBox="1">
            <a:spLocks/>
          </p:cNvSpPr>
          <p:nvPr/>
        </p:nvSpPr>
        <p:spPr bwMode="auto">
          <a:xfrm>
            <a:off x="6588224" y="2564904"/>
            <a:ext cx="2376264" cy="194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000" indent="-342900" algn="ctr">
              <a:buClrTx/>
              <a:buFontTx/>
              <a:buNone/>
              <a:defRPr sz="2000" i="0">
                <a:solidFill>
                  <a:schemeClr val="accent2"/>
                </a:solidFill>
                <a:latin typeface="+mn-lt"/>
                <a:ea typeface="ＭＳ Ｐゴシック" pitchFamily="32" charset="-128"/>
                <a:cs typeface="ＭＳ Ｐゴシック" pitchFamily="32" charset="-128"/>
              </a:defRPr>
            </a:lvl1pPr>
            <a:lvl2pPr marL="742950" indent="-285750">
              <a:spcBef>
                <a:spcPct val="20000"/>
              </a:spcBef>
              <a:buClr>
                <a:srgbClr val="009FBA"/>
              </a:buClr>
              <a:buChar char="•"/>
              <a:defRPr sz="2000" b="1">
                <a:latin typeface="+mn-lt"/>
                <a:ea typeface="ＭＳ Ｐゴシック" pitchFamily="39" charset="-128"/>
              </a:defRPr>
            </a:lvl2pPr>
            <a:lvl3pPr marL="1143000" indent="-228600">
              <a:spcBef>
                <a:spcPct val="20000"/>
              </a:spcBef>
              <a:buChar char="•"/>
              <a:defRPr sz="1400">
                <a:latin typeface="+mn-lt"/>
                <a:ea typeface="ＭＳ Ｐゴシック" pitchFamily="39" charset="-128"/>
              </a:defRPr>
            </a:lvl3pPr>
            <a:lvl4pPr marL="1600200" indent="-228600">
              <a:spcBef>
                <a:spcPct val="20000"/>
              </a:spcBef>
              <a:buChar char="–"/>
              <a:defRPr sz="2000">
                <a:solidFill>
                  <a:schemeClr val="tx1"/>
                </a:solidFill>
                <a:latin typeface="Arial" pitchFamily="39" charset="0"/>
                <a:ea typeface="ＭＳ Ｐゴシック" pitchFamily="39" charset="-128"/>
              </a:defRPr>
            </a:lvl4pPr>
            <a:lvl5pPr marL="2057400" indent="-228600">
              <a:spcBef>
                <a:spcPct val="20000"/>
              </a:spcBef>
              <a:buChar char="»"/>
              <a:defRPr sz="2000">
                <a:solidFill>
                  <a:schemeClr val="tx1"/>
                </a:solidFill>
                <a:latin typeface="Arial" pitchFamily="39" charset="0"/>
                <a:ea typeface="ＭＳ Ｐゴシック" pitchFamily="39" charset="-128"/>
              </a:defRPr>
            </a:lvl5pPr>
            <a:lvl6pPr marL="2514600" indent="-228600" fontAlgn="base">
              <a:spcBef>
                <a:spcPct val="20000"/>
              </a:spcBef>
              <a:spcAft>
                <a:spcPct val="0"/>
              </a:spcAft>
              <a:buChar char="»"/>
              <a:defRPr sz="2000">
                <a:solidFill>
                  <a:schemeClr val="tx1"/>
                </a:solidFill>
                <a:latin typeface="Arial" pitchFamily="39" charset="0"/>
                <a:ea typeface="ＭＳ Ｐゴシック" pitchFamily="39" charset="-128"/>
              </a:defRPr>
            </a:lvl6pPr>
            <a:lvl7pPr marL="2971800" indent="-228600" fontAlgn="base">
              <a:spcBef>
                <a:spcPct val="20000"/>
              </a:spcBef>
              <a:spcAft>
                <a:spcPct val="0"/>
              </a:spcAft>
              <a:buChar char="»"/>
              <a:defRPr sz="2000">
                <a:solidFill>
                  <a:schemeClr val="tx1"/>
                </a:solidFill>
                <a:latin typeface="Arial" pitchFamily="39" charset="0"/>
                <a:ea typeface="ＭＳ Ｐゴシック" pitchFamily="39" charset="-128"/>
              </a:defRPr>
            </a:lvl7pPr>
            <a:lvl8pPr marL="3429000" indent="-228600" fontAlgn="base">
              <a:spcBef>
                <a:spcPct val="20000"/>
              </a:spcBef>
              <a:spcAft>
                <a:spcPct val="0"/>
              </a:spcAft>
              <a:buChar char="»"/>
              <a:defRPr sz="2000">
                <a:solidFill>
                  <a:schemeClr val="tx1"/>
                </a:solidFill>
                <a:latin typeface="Arial" pitchFamily="39" charset="0"/>
                <a:ea typeface="ＭＳ Ｐゴシック" pitchFamily="39" charset="-128"/>
              </a:defRPr>
            </a:lvl8pPr>
            <a:lvl9pPr marL="3886200" indent="-228600" fontAlgn="base">
              <a:spcBef>
                <a:spcPct val="20000"/>
              </a:spcBef>
              <a:spcAft>
                <a:spcPct val="0"/>
              </a:spcAft>
              <a:buChar char="»"/>
              <a:defRPr sz="2000">
                <a:solidFill>
                  <a:schemeClr val="tx1"/>
                </a:solidFill>
                <a:latin typeface="Arial" pitchFamily="39" charset="0"/>
                <a:ea typeface="ＭＳ Ｐゴシック" pitchFamily="39" charset="-128"/>
              </a:defRPr>
            </a:lvl9pPr>
          </a:lstStyle>
          <a:p>
            <a:r>
              <a:rPr lang="is-IS" altLang="x-none" dirty="0"/>
              <a:t>…a</a:t>
            </a:r>
            <a:r>
              <a:rPr lang="en-GB" altLang="x-none" dirty="0" err="1"/>
              <a:t>nd</a:t>
            </a:r>
            <a:r>
              <a:rPr lang="en-GB" altLang="x-none" dirty="0"/>
              <a:t> Policy dialogue is an</a:t>
            </a:r>
          </a:p>
          <a:p>
            <a:r>
              <a:rPr lang="en-GB" altLang="x-none" dirty="0"/>
              <a:t>is an important part of the Intervention Logic!</a:t>
            </a:r>
          </a:p>
          <a:p>
            <a:endParaRPr lang="en-GB" dirty="0"/>
          </a:p>
        </p:txBody>
      </p:sp>
      <p:grpSp>
        <p:nvGrpSpPr>
          <p:cNvPr id="53" name="Grouper 9"/>
          <p:cNvGrpSpPr>
            <a:grpSpLocks/>
          </p:cNvGrpSpPr>
          <p:nvPr/>
        </p:nvGrpSpPr>
        <p:grpSpPr bwMode="auto">
          <a:xfrm>
            <a:off x="2915816" y="2132856"/>
            <a:ext cx="3395662" cy="3276600"/>
            <a:chOff x="5367528" y="1676400"/>
            <a:chExt cx="3395472" cy="3276600"/>
          </a:xfrm>
        </p:grpSpPr>
        <p:pic>
          <p:nvPicPr>
            <p:cNvPr id="54" name="Image 2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67528" y="1676400"/>
              <a:ext cx="3395472"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Ellipse 7"/>
            <p:cNvSpPr/>
            <p:nvPr/>
          </p:nvSpPr>
          <p:spPr bwMode="auto">
            <a:xfrm>
              <a:off x="6477128" y="2743200"/>
              <a:ext cx="1295328" cy="99060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anchor="ctr"/>
            <a:lstStyle>
              <a:lvl1pPr marL="3175">
                <a:defRPr sz="1200">
                  <a:solidFill>
                    <a:srgbClr val="0F5494"/>
                  </a:solidFill>
                  <a:latin typeface="Verdana" charset="0"/>
                  <a:ea typeface="ＭＳ Ｐゴシック" charset="-128"/>
                </a:defRPr>
              </a:lvl1pPr>
              <a:lvl2pPr marL="37931725" indent="-37474525">
                <a:defRPr sz="1200">
                  <a:solidFill>
                    <a:srgbClr val="0F5494"/>
                  </a:solidFill>
                  <a:latin typeface="Verdana" charset="0"/>
                  <a:ea typeface="ＭＳ Ｐゴシック" charset="-128"/>
                </a:defRPr>
              </a:lvl2pPr>
              <a:lvl3pPr>
                <a:defRPr sz="1200">
                  <a:solidFill>
                    <a:srgbClr val="0F5494"/>
                  </a:solidFill>
                  <a:latin typeface="Verdana" charset="0"/>
                  <a:ea typeface="ＭＳ Ｐゴシック" charset="-128"/>
                </a:defRPr>
              </a:lvl3pPr>
              <a:lvl4pPr>
                <a:defRPr sz="1200">
                  <a:solidFill>
                    <a:srgbClr val="0F5494"/>
                  </a:solidFill>
                  <a:latin typeface="Verdana" charset="0"/>
                  <a:ea typeface="ＭＳ Ｐゴシック" charset="-128"/>
                </a:defRPr>
              </a:lvl4pPr>
              <a:lvl5pPr>
                <a:defRPr sz="1200">
                  <a:solidFill>
                    <a:srgbClr val="0F5494"/>
                  </a:solidFill>
                  <a:latin typeface="Verdana" charset="0"/>
                  <a:ea typeface="ＭＳ Ｐゴシック" charset="-128"/>
                </a:defRPr>
              </a:lvl5pPr>
              <a:lvl6pPr marL="457200" eaLnBrk="0" fontAlgn="base" hangingPunct="0">
                <a:spcBef>
                  <a:spcPct val="0"/>
                </a:spcBef>
                <a:spcAft>
                  <a:spcPct val="0"/>
                </a:spcAft>
                <a:defRPr sz="1200">
                  <a:solidFill>
                    <a:srgbClr val="0F5494"/>
                  </a:solidFill>
                  <a:latin typeface="Verdana" charset="0"/>
                  <a:ea typeface="ＭＳ Ｐゴシック" charset="-128"/>
                </a:defRPr>
              </a:lvl6pPr>
              <a:lvl7pPr marL="914400" eaLnBrk="0" fontAlgn="base" hangingPunct="0">
                <a:spcBef>
                  <a:spcPct val="0"/>
                </a:spcBef>
                <a:spcAft>
                  <a:spcPct val="0"/>
                </a:spcAft>
                <a:defRPr sz="1200">
                  <a:solidFill>
                    <a:srgbClr val="0F5494"/>
                  </a:solidFill>
                  <a:latin typeface="Verdana" charset="0"/>
                  <a:ea typeface="ＭＳ Ｐゴシック" charset="-128"/>
                </a:defRPr>
              </a:lvl7pPr>
              <a:lvl8pPr marL="1371600" eaLnBrk="0" fontAlgn="base" hangingPunct="0">
                <a:spcBef>
                  <a:spcPct val="0"/>
                </a:spcBef>
                <a:spcAft>
                  <a:spcPct val="0"/>
                </a:spcAft>
                <a:defRPr sz="1200">
                  <a:solidFill>
                    <a:srgbClr val="0F5494"/>
                  </a:solidFill>
                  <a:latin typeface="Verdana" charset="0"/>
                  <a:ea typeface="ＭＳ Ｐゴシック" charset="-128"/>
                </a:defRPr>
              </a:lvl8pPr>
              <a:lvl9pPr marL="1828800" eaLnBrk="0" fontAlgn="base" hangingPunct="0">
                <a:spcBef>
                  <a:spcPct val="0"/>
                </a:spcBef>
                <a:spcAft>
                  <a:spcPct val="0"/>
                </a:spcAft>
                <a:defRPr sz="1200">
                  <a:solidFill>
                    <a:srgbClr val="0F5494"/>
                  </a:solidFill>
                  <a:latin typeface="Verdana" charset="0"/>
                  <a:ea typeface="ＭＳ Ｐゴシック" charset="-128"/>
                </a:defRPr>
              </a:lvl9pPr>
            </a:lstStyle>
            <a:p>
              <a:pPr eaLnBrk="1" hangingPunct="1">
                <a:defRPr/>
              </a:pPr>
              <a:endParaRPr lang="x-none" altLang="x-none"/>
            </a:p>
          </p:txBody>
        </p:sp>
        <p:sp>
          <p:nvSpPr>
            <p:cNvPr id="56" name="ZoneTexte 8"/>
            <p:cNvSpPr txBox="1">
              <a:spLocks noChangeArrowheads="1"/>
            </p:cNvSpPr>
            <p:nvPr/>
          </p:nvSpPr>
          <p:spPr bwMode="auto">
            <a:xfrm>
              <a:off x="6324600" y="3011269"/>
              <a:ext cx="1524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sz="1800" b="1" i="0">
                  <a:solidFill>
                    <a:schemeClr val="tx1"/>
                  </a:solidFill>
                  <a:latin typeface="Calibri" charset="0"/>
                </a:rPr>
                <a:t>Intervention Logic</a:t>
              </a:r>
            </a:p>
          </p:txBody>
        </p:sp>
      </p:grpSp>
      <p:sp>
        <p:nvSpPr>
          <p:cNvPr id="6" name="Right Arrow 5"/>
          <p:cNvSpPr/>
          <p:nvPr/>
        </p:nvSpPr>
        <p:spPr bwMode="auto">
          <a:xfrm>
            <a:off x="2483768" y="3501008"/>
            <a:ext cx="504056" cy="432048"/>
          </a:xfrm>
          <a:prstGeom prst="rightArrow">
            <a:avLst/>
          </a:prstGeom>
          <a:solidFill>
            <a:srgbClr val="FECC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57" name="Right Arrow 56"/>
          <p:cNvSpPr/>
          <p:nvPr/>
        </p:nvSpPr>
        <p:spPr bwMode="auto">
          <a:xfrm rot="10800000">
            <a:off x="6228184" y="3501008"/>
            <a:ext cx="504056" cy="432048"/>
          </a:xfrm>
          <a:prstGeom prst="rightArrow">
            <a:avLst/>
          </a:prstGeom>
          <a:solidFill>
            <a:srgbClr val="FECC6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7" name="Rectangle 6"/>
          <p:cNvSpPr/>
          <p:nvPr/>
        </p:nvSpPr>
        <p:spPr>
          <a:xfrm>
            <a:off x="1115616" y="5445224"/>
            <a:ext cx="7056784" cy="954107"/>
          </a:xfrm>
          <a:prstGeom prst="rect">
            <a:avLst/>
          </a:prstGeom>
          <a:solidFill>
            <a:srgbClr val="FECC68"/>
          </a:solidFill>
          <a:ln>
            <a:solidFill>
              <a:srgbClr val="FECC68"/>
            </a:solidFill>
          </a:ln>
        </p:spPr>
        <p:txBody>
          <a:bodyPr wrap="square">
            <a:spAutoFit/>
          </a:bodyPr>
          <a:lstStyle/>
          <a:p>
            <a:pPr algn="ctr"/>
            <a:r>
              <a:rPr lang="fr-FR" altLang="x-none" sz="1400" dirty="0">
                <a:solidFill>
                  <a:schemeClr val="accent2"/>
                </a:solidFill>
                <a:latin typeface="+mn-lt"/>
                <a:cs typeface="Avenir Book"/>
              </a:rPr>
              <a:t>It </a:t>
            </a:r>
            <a:r>
              <a:rPr lang="fr-FR" altLang="x-none" sz="1400" dirty="0" err="1">
                <a:solidFill>
                  <a:schemeClr val="accent2"/>
                </a:solidFill>
                <a:latin typeface="+mn-lt"/>
                <a:cs typeface="Avenir Book"/>
              </a:rPr>
              <a:t>is</a:t>
            </a:r>
            <a:r>
              <a:rPr lang="fr-FR" altLang="x-none" sz="1400" dirty="0">
                <a:solidFill>
                  <a:schemeClr val="accent2"/>
                </a:solidFill>
                <a:latin typeface="+mn-lt"/>
                <a:cs typeface="Avenir Book"/>
              </a:rPr>
              <a:t> important, in the AD, to </a:t>
            </a:r>
            <a:r>
              <a:rPr lang="fr-FR" altLang="x-none" sz="1400" dirty="0" err="1">
                <a:solidFill>
                  <a:schemeClr val="accent2"/>
                </a:solidFill>
                <a:latin typeface="+mn-lt"/>
                <a:cs typeface="Avenir Book"/>
              </a:rPr>
              <a:t>explain</a:t>
            </a:r>
            <a:r>
              <a:rPr lang="fr-FR" altLang="x-none" sz="1400" dirty="0">
                <a:solidFill>
                  <a:schemeClr val="accent2"/>
                </a:solidFill>
                <a:latin typeface="+mn-lt"/>
                <a:cs typeface="Avenir Book"/>
              </a:rPr>
              <a:t> </a:t>
            </a:r>
            <a:r>
              <a:rPr lang="fr-FR" altLang="x-none" sz="1400" dirty="0" err="1">
                <a:solidFill>
                  <a:schemeClr val="accent2"/>
                </a:solidFill>
                <a:latin typeface="+mn-lt"/>
                <a:cs typeface="Avenir Book"/>
              </a:rPr>
              <a:t>briefly</a:t>
            </a:r>
            <a:r>
              <a:rPr lang="fr-FR" altLang="x-none" sz="1400" dirty="0">
                <a:solidFill>
                  <a:schemeClr val="accent2"/>
                </a:solidFill>
                <a:latin typeface="+mn-lt"/>
                <a:cs typeface="Avenir Book"/>
              </a:rPr>
              <a:t> how the</a:t>
            </a:r>
            <a:r>
              <a:rPr lang="en-GB" altLang="x-none" sz="1400" dirty="0">
                <a:solidFill>
                  <a:schemeClr val="accent2"/>
                </a:solidFill>
                <a:latin typeface="+mn-lt"/>
                <a:cs typeface="Avenir Book"/>
              </a:rPr>
              <a:t> financial transfer </a:t>
            </a:r>
            <a:r>
              <a:rPr lang="en-GB" altLang="x-none" sz="1400" b="1" dirty="0">
                <a:solidFill>
                  <a:schemeClr val="accent2"/>
                </a:solidFill>
                <a:latin typeface="+mn-lt"/>
                <a:cs typeface="Avenir Book"/>
              </a:rPr>
              <a:t>together with policy dialogue </a:t>
            </a:r>
            <a:r>
              <a:rPr lang="en-GB" altLang="x-none" sz="1400" dirty="0">
                <a:solidFill>
                  <a:schemeClr val="accent2"/>
                </a:solidFill>
                <a:latin typeface="+mn-lt"/>
                <a:cs typeface="Avenir Book"/>
              </a:rPr>
              <a:t>and possible complementary support </a:t>
            </a:r>
            <a:r>
              <a:rPr lang="en-GB" altLang="x-none" sz="1400" b="1" dirty="0">
                <a:solidFill>
                  <a:schemeClr val="accent2"/>
                </a:solidFill>
                <a:latin typeface="+mn-lt"/>
                <a:cs typeface="Avenir Book"/>
              </a:rPr>
              <a:t>is expected to contribute effectively to improved outputs, outcomes and ultimately impact.</a:t>
            </a:r>
          </a:p>
        </p:txBody>
      </p:sp>
    </p:spTree>
    <p:extLst>
      <p:ext uri="{BB962C8B-B14F-4D97-AF65-F5344CB8AC3E}">
        <p14:creationId xmlns:p14="http://schemas.microsoft.com/office/powerpoint/2010/main" val="4427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numéro de diapositive 3"/>
          <p:cNvSpPr>
            <a:spLocks noGrp="1"/>
          </p:cNvSpPr>
          <p:nvPr>
            <p:ph type="sldNum" sz="quarter" idx="12"/>
          </p:nvPr>
        </p:nvSpPr>
        <p:spPr>
          <a:noFill/>
        </p:spPr>
        <p:txBody>
          <a:bodyPr/>
          <a:lstStyle/>
          <a:p>
            <a:fld id="{138E4CCB-3DDE-1D46-9666-FE072F622C43}" type="slidenum">
              <a:rPr lang="en-GB" smtClean="0">
                <a:latin typeface="Arial" charset="0"/>
                <a:ea typeface="MS PGothic" charset="0"/>
                <a:cs typeface="MS PGothic" charset="0"/>
              </a:rPr>
              <a:pPr/>
              <a:t>31</a:t>
            </a:fld>
            <a:endParaRPr lang="en-GB">
              <a:latin typeface="Arial" charset="0"/>
              <a:ea typeface="MS PGothic" charset="0"/>
              <a:cs typeface="MS PGothic" charset="0"/>
            </a:endParaRPr>
          </a:p>
        </p:txBody>
      </p:sp>
      <p:sp>
        <p:nvSpPr>
          <p:cNvPr id="7" name="Espace réservé du numéro de diapositive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55CE00-A430-8E4C-AC5F-E03586F8697F}" type="slidenum">
              <a:rPr kumimoji="0" lang="en-GB" sz="1400" b="0" i="0" u="none" strike="noStrike" kern="1200" cap="none" spc="0" normalizeH="0" baseline="0" noProof="0" smtClean="0">
                <a:ln>
                  <a:noFill/>
                </a:ln>
                <a:solidFill>
                  <a:schemeClr val="tx1"/>
                </a:solidFill>
                <a:effectLst/>
                <a:uLnTx/>
                <a:uFillTx/>
                <a:latin typeface="Arial" pitchFamily="-107" charset="0"/>
                <a:ea typeface="ＭＳ Ｐゴシック" pitchFamily="-107" charset="-128"/>
                <a:cs typeface="ＭＳ Ｐゴシック" pitchFamily="-107" charset="-128"/>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400" b="0" i="0" u="none" strike="noStrike" kern="1200" cap="none" spc="0" normalizeH="0" baseline="0" noProof="0">
              <a:ln>
                <a:noFill/>
              </a:ln>
              <a:solidFill>
                <a:schemeClr val="tx1"/>
              </a:solidFill>
              <a:effectLst/>
              <a:uLnTx/>
              <a:uFillTx/>
              <a:latin typeface="Arial" pitchFamily="-107" charset="0"/>
              <a:ea typeface="ＭＳ Ｐゴシック" pitchFamily="-107" charset="-128"/>
              <a:cs typeface="ＭＳ Ｐゴシック" pitchFamily="-107" charset="-128"/>
            </a:endParaRPr>
          </a:p>
        </p:txBody>
      </p:sp>
      <p:graphicFrame>
        <p:nvGraphicFramePr>
          <p:cNvPr id="5" name="Table 4"/>
          <p:cNvGraphicFramePr>
            <a:graphicFrameLocks noGrp="1"/>
          </p:cNvGraphicFramePr>
          <p:nvPr>
            <p:extLst/>
          </p:nvPr>
        </p:nvGraphicFramePr>
        <p:xfrm>
          <a:off x="539552" y="1988840"/>
          <a:ext cx="7992888" cy="4023360"/>
        </p:xfrm>
        <a:graphic>
          <a:graphicData uri="http://schemas.openxmlformats.org/drawingml/2006/table">
            <a:tbl>
              <a:tblPr firstRow="1" bandRow="1">
                <a:tableStyleId>{5C22544A-7EE6-4342-B048-85BDC9FD1C3A}</a:tableStyleId>
              </a:tblPr>
              <a:tblGrid>
                <a:gridCol w="2296980">
                  <a:extLst>
                    <a:ext uri="{9D8B030D-6E8A-4147-A177-3AD203B41FA5}">
                      <a16:colId xmlns:a16="http://schemas.microsoft.com/office/drawing/2014/main" xmlns="" val="20000"/>
                    </a:ext>
                  </a:extLst>
                </a:gridCol>
                <a:gridCol w="5695908">
                  <a:extLst>
                    <a:ext uri="{9D8B030D-6E8A-4147-A177-3AD203B41FA5}">
                      <a16:colId xmlns:a16="http://schemas.microsoft.com/office/drawing/2014/main" xmlns="" val="20001"/>
                    </a:ext>
                  </a:extLst>
                </a:gridCol>
              </a:tblGrid>
              <a:tr h="370840">
                <a:tc>
                  <a:txBody>
                    <a:bodyPr/>
                    <a:lstStyle/>
                    <a:p>
                      <a:pPr algn="ctr"/>
                      <a:r>
                        <a:rPr lang="en-GB" sz="1600" b="1" i="0" dirty="0">
                          <a:solidFill>
                            <a:schemeClr val="bg1"/>
                          </a:solidFill>
                          <a:latin typeface="+mn-lt"/>
                          <a:ea typeface="ＭＳ Ｐゴシック" charset="-128"/>
                        </a:rPr>
                        <a:t>Sector Working Groups</a:t>
                      </a:r>
                      <a:endParaRPr lang="en-GB" sz="1600" dirty="0">
                        <a:solidFill>
                          <a:schemeClr val="bg1"/>
                        </a:solidFill>
                        <a:latin typeface="+mn-lt"/>
                      </a:endParaRPr>
                    </a:p>
                  </a:txBody>
                  <a:tcPr anchor="ctr">
                    <a:solidFill>
                      <a:srgbClr val="00539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latin typeface="+mn-lt"/>
                          <a:ea typeface="ＭＳ Ｐゴシック" charset="-128"/>
                        </a:rPr>
                        <a:t>Technical issues, break down complex themes into smaller pieces =&gt;agenda? Mandate?</a:t>
                      </a:r>
                    </a:p>
                    <a:p>
                      <a:endParaRPr lang="en-GB" sz="1600" b="0" dirty="0">
                        <a:latin typeface="+mn-lt"/>
                      </a:endParaRPr>
                    </a:p>
                  </a:txBody>
                  <a:tcPr>
                    <a:solidFill>
                      <a:srgbClr val="BBE0E3"/>
                    </a:solidFill>
                  </a:tcPr>
                </a:tc>
                <a:extLst>
                  <a:ext uri="{0D108BD9-81ED-4DB2-BD59-A6C34878D82A}">
                    <a16:rowId xmlns:a16="http://schemas.microsoft.com/office/drawing/2014/main" xmlns="" val="10000"/>
                  </a:ext>
                </a:extLst>
              </a:tr>
              <a:tr h="370840">
                <a:tc>
                  <a:txBody>
                    <a:bodyPr/>
                    <a:lstStyle/>
                    <a:p>
                      <a:pPr algn="ctr"/>
                      <a:r>
                        <a:rPr lang="en-GB" sz="1600" b="1" i="0" dirty="0">
                          <a:solidFill>
                            <a:schemeClr val="bg1"/>
                          </a:solidFill>
                          <a:latin typeface="+mn-lt"/>
                          <a:ea typeface="ＭＳ Ｐゴシック" charset="-128"/>
                        </a:rPr>
                        <a:t>Donor coordination (many forms, formal and informal)</a:t>
                      </a:r>
                      <a:endParaRPr lang="en-GB" sz="1600" dirty="0">
                        <a:solidFill>
                          <a:schemeClr val="bg1"/>
                        </a:solidFill>
                        <a:latin typeface="+mn-lt"/>
                      </a:endParaRPr>
                    </a:p>
                  </a:txBody>
                  <a:tcPr anchor="ctr">
                    <a:solidFill>
                      <a:srgbClr val="00539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latin typeface="+mn-lt"/>
                          <a:ea typeface="ＭＳ Ｐゴシック" charset="-128"/>
                        </a:rPr>
                        <a:t>Lead donors role and Division of Labour to become operational, preparatory to SWGs, hidden agendas made</a:t>
                      </a:r>
                    </a:p>
                    <a:p>
                      <a:endParaRPr lang="en-GB" sz="1600" b="0" dirty="0">
                        <a:latin typeface="+mn-lt"/>
                      </a:endParaRPr>
                    </a:p>
                  </a:txBody>
                  <a:tcPr>
                    <a:solidFill>
                      <a:srgbClr val="BBE0E3"/>
                    </a:solidFill>
                  </a:tcPr>
                </a:tc>
                <a:extLst>
                  <a:ext uri="{0D108BD9-81ED-4DB2-BD59-A6C34878D82A}">
                    <a16:rowId xmlns:a16="http://schemas.microsoft.com/office/drawing/2014/main" xmlns="" val="10001"/>
                  </a:ext>
                </a:extLst>
              </a:tr>
              <a:tr h="370840">
                <a:tc>
                  <a:txBody>
                    <a:bodyPr/>
                    <a:lstStyle/>
                    <a:p>
                      <a:pPr algn="ctr"/>
                      <a:r>
                        <a:rPr lang="en-GB" sz="1600" b="1" i="0" dirty="0">
                          <a:solidFill>
                            <a:schemeClr val="bg1"/>
                          </a:solidFill>
                          <a:latin typeface="+mn-lt"/>
                          <a:ea typeface="ＭＳ Ｐゴシック" charset="-128"/>
                        </a:rPr>
                        <a:t>Establish informal dialogue</a:t>
                      </a:r>
                      <a:endParaRPr lang="en-GB" sz="1600" dirty="0">
                        <a:solidFill>
                          <a:schemeClr val="bg1"/>
                        </a:solidFill>
                        <a:latin typeface="+mn-lt"/>
                      </a:endParaRPr>
                    </a:p>
                  </a:txBody>
                  <a:tcPr anchor="ctr">
                    <a:solidFill>
                      <a:srgbClr val="00539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latin typeface="+mn-lt"/>
                          <a:ea typeface="ＭＳ Ｐゴシック" charset="-128"/>
                        </a:rPr>
                        <a:t>Trust can only be built over time through genuine concern for others</a:t>
                      </a:r>
                    </a:p>
                    <a:p>
                      <a:endParaRPr lang="en-GB" sz="1600" b="0" dirty="0">
                        <a:latin typeface="+mn-lt"/>
                      </a:endParaRPr>
                    </a:p>
                  </a:txBody>
                  <a:tcPr>
                    <a:solidFill>
                      <a:srgbClr val="BBE0E3"/>
                    </a:solidFill>
                  </a:tcPr>
                </a:tc>
                <a:extLst>
                  <a:ext uri="{0D108BD9-81ED-4DB2-BD59-A6C34878D82A}">
                    <a16:rowId xmlns:a16="http://schemas.microsoft.com/office/drawing/2014/main" xmlns="" val="10002"/>
                  </a:ext>
                </a:extLst>
              </a:tr>
              <a:tr h="370840">
                <a:tc>
                  <a:txBody>
                    <a:bodyPr/>
                    <a:lstStyle/>
                    <a:p>
                      <a:pPr algn="ctr"/>
                      <a:r>
                        <a:rPr lang="en-GB" sz="1600" b="1" i="0" dirty="0">
                          <a:solidFill>
                            <a:schemeClr val="bg1"/>
                          </a:solidFill>
                          <a:latin typeface="+mn-lt"/>
                          <a:ea typeface="ＭＳ Ｐゴシック" charset="-128"/>
                        </a:rPr>
                        <a:t>Documentation</a:t>
                      </a:r>
                      <a:endParaRPr lang="en-GB" sz="1600" dirty="0">
                        <a:solidFill>
                          <a:schemeClr val="bg1"/>
                        </a:solidFill>
                        <a:latin typeface="+mn-lt"/>
                      </a:endParaRPr>
                    </a:p>
                  </a:txBody>
                  <a:tcPr anchor="ctr">
                    <a:solidFill>
                      <a:srgbClr val="00539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dirty="0">
                          <a:solidFill>
                            <a:srgbClr val="000000"/>
                          </a:solidFill>
                          <a:latin typeface="+mn-lt"/>
                          <a:ea typeface="ＭＳ Ｐゴシック" charset="-128"/>
                        </a:rPr>
                        <a:t>Concept notes, briefing, analysis, evaluations; usually joint work, published and accessible, possibly publicly presented</a:t>
                      </a:r>
                    </a:p>
                    <a:p>
                      <a:endParaRPr lang="en-GB" sz="1600" b="0" dirty="0">
                        <a:latin typeface="+mn-lt"/>
                      </a:endParaRPr>
                    </a:p>
                  </a:txBody>
                  <a:tcPr>
                    <a:solidFill>
                      <a:srgbClr val="BBE0E3"/>
                    </a:solidFill>
                  </a:tcPr>
                </a:tc>
                <a:extLst>
                  <a:ext uri="{0D108BD9-81ED-4DB2-BD59-A6C34878D82A}">
                    <a16:rowId xmlns:a16="http://schemas.microsoft.com/office/drawing/2014/main" xmlns="" val="10003"/>
                  </a:ext>
                </a:extLst>
              </a:tr>
            </a:tbl>
          </a:graphicData>
        </a:graphic>
      </p:graphicFrame>
      <p:sp>
        <p:nvSpPr>
          <p:cNvPr id="39" name="Title 1"/>
          <p:cNvSpPr>
            <a:spLocks noGrp="1"/>
          </p:cNvSpPr>
          <p:nvPr>
            <p:ph type="title"/>
          </p:nvPr>
        </p:nvSpPr>
        <p:spPr>
          <a:xfrm>
            <a:off x="251520" y="1412776"/>
            <a:ext cx="8229600" cy="447675"/>
          </a:xfrm>
        </p:spPr>
        <p:txBody>
          <a:bodyPr/>
          <a:lstStyle/>
          <a:p>
            <a:pPr algn="ctr"/>
            <a:r>
              <a:rPr lang="en-GB" sz="2400" dirty="0">
                <a:solidFill>
                  <a:srgbClr val="800000"/>
                </a:solidFill>
                <a:latin typeface="+mn-lt"/>
                <a:ea typeface="Calibri" charset="0"/>
                <a:cs typeface="Calibri" charset="0"/>
              </a:rPr>
              <a:t>Types of venues</a:t>
            </a:r>
          </a:p>
        </p:txBody>
      </p:sp>
    </p:spTree>
    <p:extLst>
      <p:ext uri="{BB962C8B-B14F-4D97-AF65-F5344CB8AC3E}">
        <p14:creationId xmlns:p14="http://schemas.microsoft.com/office/powerpoint/2010/main" val="394082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533400" y="990600"/>
            <a:ext cx="7359650" cy="393700"/>
          </a:xfrm>
          <a:solidFill>
            <a:schemeClr val="bg1"/>
          </a:solidFill>
        </p:spPr>
        <p:txBody>
          <a:bodyPr/>
          <a:lstStyle/>
          <a:p>
            <a:pPr indent="0" algn="ctr" eaLnBrk="1" hangingPunct="1"/>
            <a:r>
              <a:rPr lang="en-US" sz="2400">
                <a:solidFill>
                  <a:srgbClr val="800000"/>
                </a:solidFill>
                <a:latin typeface="Calibri" charset="0"/>
                <a:ea typeface="MS PGothic" charset="0"/>
                <a:cs typeface="MS PGothic" charset="0"/>
              </a:rPr>
              <a:t>The Policy cycle and Entry points</a:t>
            </a:r>
          </a:p>
        </p:txBody>
      </p:sp>
      <p:sp>
        <p:nvSpPr>
          <p:cNvPr id="34819" name="TextBox 45"/>
          <p:cNvSpPr txBox="1">
            <a:spLocks noChangeArrowheads="1"/>
          </p:cNvSpPr>
          <p:nvPr/>
        </p:nvSpPr>
        <p:spPr bwMode="auto">
          <a:xfrm>
            <a:off x="5334000" y="1685925"/>
            <a:ext cx="3562350" cy="523875"/>
          </a:xfrm>
          <a:prstGeom prst="rect">
            <a:avLst/>
          </a:prstGeom>
          <a:noFill/>
          <a:ln w="9525">
            <a:noFill/>
            <a:miter lim="800000"/>
            <a:headEnd/>
            <a:tailEnd/>
          </a:ln>
        </p:spPr>
        <p:txBody>
          <a:bodyPr>
            <a:prstTxWarp prst="textNoShape">
              <a:avLst/>
            </a:prstTxWarp>
            <a:spAutoFit/>
          </a:bodyPr>
          <a:lstStyle/>
          <a:p>
            <a:pPr eaLnBrk="1" hangingPunct="1"/>
            <a:r>
              <a:rPr lang="en-GB" sz="1400">
                <a:solidFill>
                  <a:srgbClr val="000000"/>
                </a:solidFill>
              </a:rPr>
              <a:t>Help define the problem with neutral information &amp; analysis (content)</a:t>
            </a:r>
          </a:p>
        </p:txBody>
      </p:sp>
      <p:sp>
        <p:nvSpPr>
          <p:cNvPr id="34821" name="TextBox 47"/>
          <p:cNvSpPr txBox="1">
            <a:spLocks noChangeArrowheads="1"/>
          </p:cNvSpPr>
          <p:nvPr/>
        </p:nvSpPr>
        <p:spPr bwMode="auto">
          <a:xfrm>
            <a:off x="7239000" y="2743200"/>
            <a:ext cx="2057400" cy="1384300"/>
          </a:xfrm>
          <a:prstGeom prst="rect">
            <a:avLst/>
          </a:prstGeom>
          <a:noFill/>
          <a:ln w="9525">
            <a:noFill/>
            <a:miter lim="800000"/>
            <a:headEnd/>
            <a:tailEnd/>
          </a:ln>
        </p:spPr>
        <p:txBody>
          <a:bodyPr>
            <a:prstTxWarp prst="textNoShape">
              <a:avLst/>
            </a:prstTxWarp>
            <a:spAutoFit/>
          </a:bodyPr>
          <a:lstStyle/>
          <a:p>
            <a:pPr eaLnBrk="1" hangingPunct="1"/>
            <a:r>
              <a:rPr lang="en-GB" sz="1400">
                <a:solidFill>
                  <a:srgbClr val="000000"/>
                </a:solidFill>
              </a:rPr>
              <a:t>Indicator     set to support policy dialogue &amp; to test approaches (stakeholders preferences)</a:t>
            </a:r>
          </a:p>
        </p:txBody>
      </p:sp>
      <p:sp>
        <p:nvSpPr>
          <p:cNvPr id="34822" name="TextBox 48"/>
          <p:cNvSpPr txBox="1">
            <a:spLocks noChangeArrowheads="1"/>
          </p:cNvSpPr>
          <p:nvPr/>
        </p:nvSpPr>
        <p:spPr bwMode="auto">
          <a:xfrm>
            <a:off x="6324600" y="5181600"/>
            <a:ext cx="2819400" cy="738188"/>
          </a:xfrm>
          <a:prstGeom prst="rect">
            <a:avLst/>
          </a:prstGeom>
          <a:noFill/>
          <a:ln w="9525">
            <a:noFill/>
            <a:miter lim="800000"/>
            <a:headEnd/>
            <a:tailEnd/>
          </a:ln>
        </p:spPr>
        <p:txBody>
          <a:bodyPr>
            <a:prstTxWarp prst="textNoShape">
              <a:avLst/>
            </a:prstTxWarp>
            <a:spAutoFit/>
          </a:bodyPr>
          <a:lstStyle/>
          <a:p>
            <a:pPr eaLnBrk="1" hangingPunct="1"/>
            <a:r>
              <a:rPr lang="en-GB" sz="1400">
                <a:solidFill>
                  <a:srgbClr val="000000"/>
                </a:solidFill>
              </a:rPr>
              <a:t>Engage with stakeholders to broaden the dialogue, ensure credibility and scrutiny</a:t>
            </a:r>
          </a:p>
        </p:txBody>
      </p:sp>
      <p:sp>
        <p:nvSpPr>
          <p:cNvPr id="34824" name="TextBox 50"/>
          <p:cNvSpPr txBox="1">
            <a:spLocks noChangeArrowheads="1"/>
          </p:cNvSpPr>
          <p:nvPr/>
        </p:nvSpPr>
        <p:spPr bwMode="auto">
          <a:xfrm>
            <a:off x="304800" y="5157788"/>
            <a:ext cx="2362200" cy="954087"/>
          </a:xfrm>
          <a:prstGeom prst="rect">
            <a:avLst/>
          </a:prstGeom>
          <a:noFill/>
          <a:ln w="9525">
            <a:noFill/>
            <a:miter lim="800000"/>
            <a:headEnd/>
            <a:tailEnd/>
          </a:ln>
        </p:spPr>
        <p:txBody>
          <a:bodyPr>
            <a:prstTxWarp prst="textNoShape">
              <a:avLst/>
            </a:prstTxWarp>
            <a:spAutoFit/>
          </a:bodyPr>
          <a:lstStyle/>
          <a:p>
            <a:pPr eaLnBrk="1" hangingPunct="1"/>
            <a:r>
              <a:rPr lang="en-GB" sz="1400">
                <a:solidFill>
                  <a:srgbClr val="000000"/>
                </a:solidFill>
              </a:rPr>
              <a:t>Help test options for sustainability &amp; Assess capacity development requirements</a:t>
            </a:r>
          </a:p>
        </p:txBody>
      </p:sp>
      <p:sp>
        <p:nvSpPr>
          <p:cNvPr id="34826" name="TextBox 52"/>
          <p:cNvSpPr txBox="1">
            <a:spLocks noChangeArrowheads="1"/>
          </p:cNvSpPr>
          <p:nvPr/>
        </p:nvSpPr>
        <p:spPr bwMode="auto">
          <a:xfrm>
            <a:off x="76200" y="2057400"/>
            <a:ext cx="2362200" cy="954088"/>
          </a:xfrm>
          <a:prstGeom prst="rect">
            <a:avLst/>
          </a:prstGeom>
          <a:noFill/>
          <a:ln w="9525">
            <a:noFill/>
            <a:miter lim="800000"/>
            <a:headEnd/>
            <a:tailEnd/>
          </a:ln>
        </p:spPr>
        <p:txBody>
          <a:bodyPr>
            <a:prstTxWarp prst="textNoShape">
              <a:avLst/>
            </a:prstTxWarp>
            <a:spAutoFit/>
          </a:bodyPr>
          <a:lstStyle/>
          <a:p>
            <a:pPr eaLnBrk="1" hangingPunct="1"/>
            <a:r>
              <a:rPr lang="en-GB" sz="1400">
                <a:solidFill>
                  <a:srgbClr val="000000"/>
                </a:solidFill>
              </a:rPr>
              <a:t>Choose best fit modality to support change</a:t>
            </a:r>
          </a:p>
          <a:p>
            <a:pPr eaLnBrk="1" hangingPunct="1"/>
            <a:r>
              <a:rPr lang="en-GB" sz="1400">
                <a:solidFill>
                  <a:srgbClr val="000000"/>
                </a:solidFill>
              </a:rPr>
              <a:t> &amp; Dialogue to support implementation</a:t>
            </a:r>
          </a:p>
        </p:txBody>
      </p:sp>
      <p:sp>
        <p:nvSpPr>
          <p:cNvPr id="34828" name="TextBox 54"/>
          <p:cNvSpPr txBox="1">
            <a:spLocks noChangeArrowheads="1"/>
          </p:cNvSpPr>
          <p:nvPr/>
        </p:nvSpPr>
        <p:spPr bwMode="auto">
          <a:xfrm>
            <a:off x="3243263" y="6096000"/>
            <a:ext cx="2624137" cy="523875"/>
          </a:xfrm>
          <a:prstGeom prst="rect">
            <a:avLst/>
          </a:prstGeom>
          <a:noFill/>
          <a:ln w="9525">
            <a:noFill/>
            <a:miter lim="800000"/>
            <a:headEnd/>
            <a:tailEnd/>
          </a:ln>
        </p:spPr>
        <p:txBody>
          <a:bodyPr>
            <a:prstTxWarp prst="textNoShape">
              <a:avLst/>
            </a:prstTxWarp>
            <a:spAutoFit/>
          </a:bodyPr>
          <a:lstStyle/>
          <a:p>
            <a:pPr algn="ctr" eaLnBrk="1" hangingPunct="1"/>
            <a:r>
              <a:rPr lang="en-GB" sz="1400">
                <a:solidFill>
                  <a:srgbClr val="000000"/>
                </a:solidFill>
              </a:rPr>
              <a:t>Ensure forum exist to agree on </a:t>
            </a:r>
            <a:r>
              <a:rPr lang="ja-JP" altLang="en-GB" sz="1400">
                <a:solidFill>
                  <a:srgbClr val="000000"/>
                </a:solidFill>
                <a:ea typeface="ＭＳ Ｐゴシック" charset="-128"/>
                <a:cs typeface="ＭＳ Ｐゴシック" charset="-128"/>
              </a:rPr>
              <a:t>“</a:t>
            </a:r>
            <a:r>
              <a:rPr lang="en-GB" altLang="ja-JP" sz="1400">
                <a:solidFill>
                  <a:srgbClr val="000000"/>
                </a:solidFill>
              </a:rPr>
              <a:t>best fit</a:t>
            </a:r>
            <a:r>
              <a:rPr lang="ja-JP" altLang="en-GB" sz="1400">
                <a:solidFill>
                  <a:srgbClr val="000000"/>
                </a:solidFill>
                <a:ea typeface="ＭＳ Ｐゴシック" charset="-128"/>
                <a:cs typeface="ＭＳ Ｐゴシック" charset="-128"/>
              </a:rPr>
              <a:t>”</a:t>
            </a:r>
            <a:r>
              <a:rPr lang="en-GB" altLang="ja-JP" sz="1400">
                <a:solidFill>
                  <a:srgbClr val="000000"/>
                </a:solidFill>
              </a:rPr>
              <a:t> option</a:t>
            </a:r>
            <a:endParaRPr lang="en-GB" sz="1400">
              <a:solidFill>
                <a:srgbClr val="000000"/>
              </a:solidFill>
            </a:endParaRPr>
          </a:p>
        </p:txBody>
      </p:sp>
      <p:sp>
        <p:nvSpPr>
          <p:cNvPr id="34829" name="TextBox 56"/>
          <p:cNvSpPr txBox="1">
            <a:spLocks noChangeArrowheads="1"/>
          </p:cNvSpPr>
          <p:nvPr/>
        </p:nvSpPr>
        <p:spPr bwMode="auto">
          <a:xfrm>
            <a:off x="3505200" y="3352800"/>
            <a:ext cx="1676400" cy="1600200"/>
          </a:xfrm>
          <a:prstGeom prst="rect">
            <a:avLst/>
          </a:prstGeom>
          <a:noFill/>
          <a:ln w="9525">
            <a:noFill/>
            <a:miter lim="800000"/>
            <a:headEnd/>
            <a:tailEnd/>
          </a:ln>
        </p:spPr>
        <p:txBody>
          <a:bodyPr>
            <a:prstTxWarp prst="textNoShape">
              <a:avLst/>
            </a:prstTxWarp>
            <a:spAutoFit/>
          </a:bodyPr>
          <a:lstStyle/>
          <a:p>
            <a:pPr algn="ctr" eaLnBrk="1" hangingPunct="1"/>
            <a:r>
              <a:rPr lang="en-GB" sz="1400" b="1"/>
              <a:t>Designing and  Implementing agreed policies is a Democratic Governance issue</a:t>
            </a:r>
          </a:p>
        </p:txBody>
      </p:sp>
      <p:grpSp>
        <p:nvGrpSpPr>
          <p:cNvPr id="2" name="Group 57"/>
          <p:cNvGrpSpPr>
            <a:grpSpLocks/>
          </p:cNvGrpSpPr>
          <p:nvPr/>
        </p:nvGrpSpPr>
        <p:grpSpPr bwMode="auto">
          <a:xfrm>
            <a:off x="3511895" y="1633538"/>
            <a:ext cx="1822106" cy="815975"/>
            <a:chOff x="2886069" y="1815"/>
            <a:chExt cx="2320930" cy="816773"/>
          </a:xfrm>
          <a:solidFill>
            <a:srgbClr val="800000">
              <a:alpha val="35000"/>
            </a:srgbClr>
          </a:solidFill>
        </p:grpSpPr>
        <p:sp>
          <p:nvSpPr>
            <p:cNvPr id="59" name="Rounded Rectangle 58"/>
            <p:cNvSpPr/>
            <p:nvPr/>
          </p:nvSpPr>
          <p:spPr>
            <a:xfrm>
              <a:off x="2886069" y="1815"/>
              <a:ext cx="2320930" cy="81677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endParaRPr lang="en-US">
                <a:solidFill>
                  <a:srgbClr val="FFFFFF"/>
                </a:solidFill>
              </a:endParaRPr>
            </a:p>
          </p:txBody>
        </p:sp>
        <p:sp>
          <p:nvSpPr>
            <p:cNvPr id="60" name="Rounded Rectangle 4"/>
            <p:cNvSpPr/>
            <p:nvPr/>
          </p:nvSpPr>
          <p:spPr>
            <a:xfrm>
              <a:off x="2925729" y="41541"/>
              <a:ext cx="2241610" cy="737320"/>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eaLnBrk="1" hangingPunct="1">
                <a:lnSpc>
                  <a:spcPct val="90000"/>
                </a:lnSpc>
                <a:spcAft>
                  <a:spcPct val="35000"/>
                </a:spcAft>
                <a:defRPr/>
              </a:pPr>
              <a:r>
                <a:rPr lang="en-GB" sz="1600" b="1" dirty="0"/>
                <a:t>Verify the problem</a:t>
              </a:r>
            </a:p>
          </p:txBody>
        </p:sp>
      </p:grpSp>
      <p:grpSp>
        <p:nvGrpSpPr>
          <p:cNvPr id="3" name="Group 60"/>
          <p:cNvGrpSpPr>
            <a:grpSpLocks/>
          </p:cNvGrpSpPr>
          <p:nvPr/>
        </p:nvGrpSpPr>
        <p:grpSpPr bwMode="auto">
          <a:xfrm>
            <a:off x="5410115" y="2776538"/>
            <a:ext cx="1820861" cy="815975"/>
            <a:chOff x="4814902" y="1282693"/>
            <a:chExt cx="2320930" cy="816773"/>
          </a:xfrm>
          <a:solidFill>
            <a:srgbClr val="800000">
              <a:alpha val="35000"/>
            </a:srgbClr>
          </a:solidFill>
        </p:grpSpPr>
        <p:sp>
          <p:nvSpPr>
            <p:cNvPr id="62" name="Rounded Rectangle 61"/>
            <p:cNvSpPr/>
            <p:nvPr/>
          </p:nvSpPr>
          <p:spPr>
            <a:xfrm>
              <a:off x="4814902" y="1282693"/>
              <a:ext cx="2320930" cy="81677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endParaRPr lang="en-US">
                <a:solidFill>
                  <a:srgbClr val="FFFFFF"/>
                </a:solidFill>
              </a:endParaRPr>
            </a:p>
          </p:txBody>
        </p:sp>
        <p:sp>
          <p:nvSpPr>
            <p:cNvPr id="63" name="Rounded Rectangle 6"/>
            <p:cNvSpPr/>
            <p:nvPr/>
          </p:nvSpPr>
          <p:spPr>
            <a:xfrm>
              <a:off x="4854589" y="1322419"/>
              <a:ext cx="2241555" cy="737320"/>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eaLnBrk="1" hangingPunct="1">
                <a:lnSpc>
                  <a:spcPct val="90000"/>
                </a:lnSpc>
                <a:spcAft>
                  <a:spcPct val="35000"/>
                </a:spcAft>
                <a:defRPr/>
              </a:pPr>
              <a:r>
                <a:rPr lang="en-GB" sz="1600" b="1" dirty="0"/>
                <a:t>Evaluation criteria</a:t>
              </a:r>
            </a:p>
          </p:txBody>
        </p:sp>
      </p:grpSp>
      <p:grpSp>
        <p:nvGrpSpPr>
          <p:cNvPr id="4" name="Group 63"/>
          <p:cNvGrpSpPr>
            <a:grpSpLocks/>
          </p:cNvGrpSpPr>
          <p:nvPr/>
        </p:nvGrpSpPr>
        <p:grpSpPr bwMode="auto">
          <a:xfrm>
            <a:off x="5486402" y="4364037"/>
            <a:ext cx="1827089" cy="817563"/>
            <a:chOff x="4806957" y="2782895"/>
            <a:chExt cx="2328868" cy="816773"/>
          </a:xfrm>
          <a:solidFill>
            <a:srgbClr val="800000">
              <a:alpha val="35000"/>
            </a:srgbClr>
          </a:solidFill>
        </p:grpSpPr>
        <p:sp>
          <p:nvSpPr>
            <p:cNvPr id="65" name="Rounded Rectangle 64"/>
            <p:cNvSpPr/>
            <p:nvPr/>
          </p:nvSpPr>
          <p:spPr>
            <a:xfrm>
              <a:off x="4814896" y="2782895"/>
              <a:ext cx="2320929" cy="81677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endParaRPr lang="en-US">
                <a:solidFill>
                  <a:srgbClr val="FFFFFF"/>
                </a:solidFill>
              </a:endParaRPr>
            </a:p>
          </p:txBody>
        </p:sp>
        <p:sp>
          <p:nvSpPr>
            <p:cNvPr id="66" name="Rounded Rectangle 8"/>
            <p:cNvSpPr/>
            <p:nvPr/>
          </p:nvSpPr>
          <p:spPr>
            <a:xfrm>
              <a:off x="4806957" y="2822545"/>
              <a:ext cx="2233921" cy="737474"/>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anchor="ctr"/>
            <a:lstStyle/>
            <a:p>
              <a:pPr algn="ctr" defTabSz="711200" eaLnBrk="1" hangingPunct="1">
                <a:lnSpc>
                  <a:spcPct val="90000"/>
                </a:lnSpc>
                <a:spcAft>
                  <a:spcPct val="35000"/>
                </a:spcAft>
                <a:defRPr/>
              </a:pPr>
              <a:r>
                <a:rPr lang="en-GB" sz="1600" b="1" dirty="0">
                  <a:solidFill>
                    <a:srgbClr val="FFFFFF"/>
                  </a:solidFill>
                  <a:ea typeface="ＭＳ Ｐゴシック" pitchFamily="-109" charset="-128"/>
                  <a:cs typeface="ＭＳ Ｐゴシック" pitchFamily="-109" charset="-128"/>
                </a:rPr>
                <a:t>Identify alternative options</a:t>
              </a:r>
            </a:p>
          </p:txBody>
        </p:sp>
      </p:grpSp>
      <p:grpSp>
        <p:nvGrpSpPr>
          <p:cNvPr id="5" name="Group 66"/>
          <p:cNvGrpSpPr>
            <a:grpSpLocks/>
          </p:cNvGrpSpPr>
          <p:nvPr/>
        </p:nvGrpSpPr>
        <p:grpSpPr bwMode="auto">
          <a:xfrm>
            <a:off x="3505114" y="5334000"/>
            <a:ext cx="1822106" cy="817563"/>
            <a:chOff x="2911472" y="3856826"/>
            <a:chExt cx="2320930" cy="816773"/>
          </a:xfrm>
          <a:solidFill>
            <a:srgbClr val="800000">
              <a:alpha val="35000"/>
            </a:srgbClr>
          </a:solidFill>
        </p:grpSpPr>
        <p:sp>
          <p:nvSpPr>
            <p:cNvPr id="68" name="Rounded Rectangle 67"/>
            <p:cNvSpPr/>
            <p:nvPr/>
          </p:nvSpPr>
          <p:spPr>
            <a:xfrm>
              <a:off x="2911472" y="3856826"/>
              <a:ext cx="2320930" cy="81677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endParaRPr lang="en-US">
                <a:solidFill>
                  <a:srgbClr val="FFFFFF"/>
                </a:solidFill>
              </a:endParaRPr>
            </a:p>
          </p:txBody>
        </p:sp>
        <p:sp>
          <p:nvSpPr>
            <p:cNvPr id="69" name="Rounded Rectangle 10"/>
            <p:cNvSpPr/>
            <p:nvPr/>
          </p:nvSpPr>
          <p:spPr>
            <a:xfrm>
              <a:off x="2951132" y="3896476"/>
              <a:ext cx="2192847" cy="737474"/>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anchor="ctr"/>
            <a:lstStyle/>
            <a:p>
              <a:pPr algn="ctr" defTabSz="711200" eaLnBrk="1" hangingPunct="1">
                <a:lnSpc>
                  <a:spcPct val="90000"/>
                </a:lnSpc>
                <a:spcAft>
                  <a:spcPct val="35000"/>
                </a:spcAft>
                <a:defRPr/>
              </a:pPr>
              <a:r>
                <a:rPr lang="en-GB" sz="1600" b="1">
                  <a:solidFill>
                    <a:srgbClr val="FFFFFF"/>
                  </a:solidFill>
                  <a:ea typeface="ＭＳ Ｐゴシック" pitchFamily="-109" charset="-128"/>
                  <a:cs typeface="ＭＳ Ｐゴシック" pitchFamily="-109" charset="-128"/>
                </a:rPr>
                <a:t>Evaluate  alternative options</a:t>
              </a:r>
            </a:p>
          </p:txBody>
        </p:sp>
      </p:grpSp>
      <p:grpSp>
        <p:nvGrpSpPr>
          <p:cNvPr id="6" name="Group 69"/>
          <p:cNvGrpSpPr>
            <a:grpSpLocks/>
          </p:cNvGrpSpPr>
          <p:nvPr/>
        </p:nvGrpSpPr>
        <p:grpSpPr bwMode="auto">
          <a:xfrm>
            <a:off x="1596940" y="4348163"/>
            <a:ext cx="1820861" cy="817562"/>
            <a:chOff x="1003278" y="2711456"/>
            <a:chExt cx="2320930" cy="816773"/>
          </a:xfrm>
          <a:solidFill>
            <a:srgbClr val="800000">
              <a:alpha val="35000"/>
            </a:srgbClr>
          </a:solidFill>
        </p:grpSpPr>
        <p:sp>
          <p:nvSpPr>
            <p:cNvPr id="71" name="Rounded Rectangle 70"/>
            <p:cNvSpPr/>
            <p:nvPr/>
          </p:nvSpPr>
          <p:spPr>
            <a:xfrm>
              <a:off x="1003278" y="2711456"/>
              <a:ext cx="2320930" cy="81677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endParaRPr lang="en-US">
                <a:solidFill>
                  <a:srgbClr val="FFFFFF"/>
                </a:solidFill>
              </a:endParaRPr>
            </a:p>
          </p:txBody>
        </p:sp>
        <p:sp>
          <p:nvSpPr>
            <p:cNvPr id="72" name="Rounded Rectangle 12"/>
            <p:cNvSpPr/>
            <p:nvPr/>
          </p:nvSpPr>
          <p:spPr>
            <a:xfrm>
              <a:off x="1042965" y="2751105"/>
              <a:ext cx="2241555" cy="737476"/>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eaLnBrk="1" hangingPunct="1">
                <a:lnSpc>
                  <a:spcPct val="90000"/>
                </a:lnSpc>
                <a:spcAft>
                  <a:spcPct val="35000"/>
                </a:spcAft>
                <a:defRPr/>
              </a:pPr>
              <a:r>
                <a:rPr lang="en-GB" sz="1600" b="1" dirty="0"/>
                <a:t>Select preferred option</a:t>
              </a:r>
            </a:p>
          </p:txBody>
        </p:sp>
      </p:grpSp>
      <p:grpSp>
        <p:nvGrpSpPr>
          <p:cNvPr id="7" name="Group 72"/>
          <p:cNvGrpSpPr>
            <a:grpSpLocks/>
          </p:cNvGrpSpPr>
          <p:nvPr/>
        </p:nvGrpSpPr>
        <p:grpSpPr bwMode="auto">
          <a:xfrm>
            <a:off x="1596940" y="2776538"/>
            <a:ext cx="1820861" cy="817562"/>
            <a:chOff x="1003280" y="1282696"/>
            <a:chExt cx="2320930" cy="816773"/>
          </a:xfrm>
          <a:solidFill>
            <a:srgbClr val="800000">
              <a:alpha val="35000"/>
            </a:srgbClr>
          </a:solidFill>
        </p:grpSpPr>
        <p:sp>
          <p:nvSpPr>
            <p:cNvPr id="74" name="Rounded Rectangle 73"/>
            <p:cNvSpPr/>
            <p:nvPr/>
          </p:nvSpPr>
          <p:spPr>
            <a:xfrm>
              <a:off x="1003280" y="1282696"/>
              <a:ext cx="2320930" cy="816773"/>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eaLnBrk="1" hangingPunct="1">
                <a:defRPr/>
              </a:pPr>
              <a:endParaRPr lang="en-US">
                <a:solidFill>
                  <a:srgbClr val="FFFFFF"/>
                </a:solidFill>
              </a:endParaRPr>
            </a:p>
          </p:txBody>
        </p:sp>
        <p:sp>
          <p:nvSpPr>
            <p:cNvPr id="75" name="Rounded Rectangle 14"/>
            <p:cNvSpPr/>
            <p:nvPr/>
          </p:nvSpPr>
          <p:spPr>
            <a:xfrm>
              <a:off x="1042967" y="1322345"/>
              <a:ext cx="2241555" cy="737476"/>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algn="ctr" defTabSz="711200" eaLnBrk="1" hangingPunct="1">
                <a:lnSpc>
                  <a:spcPct val="90000"/>
                </a:lnSpc>
                <a:spcAft>
                  <a:spcPct val="35000"/>
                </a:spcAft>
                <a:defRPr/>
              </a:pPr>
              <a:r>
                <a:rPr lang="en-GB" sz="1600" b="1" dirty="0"/>
                <a:t>Implementation, including M &amp; E</a:t>
              </a:r>
            </a:p>
          </p:txBody>
        </p:sp>
      </p:grpSp>
      <p:sp>
        <p:nvSpPr>
          <p:cNvPr id="76" name="Left Arrow 75"/>
          <p:cNvSpPr/>
          <p:nvPr/>
        </p:nvSpPr>
        <p:spPr>
          <a:xfrm rot="13356347">
            <a:off x="5592763" y="2214563"/>
            <a:ext cx="642937" cy="428625"/>
          </a:xfrm>
          <a:prstGeom prst="leftArrow">
            <a:avLst/>
          </a:prstGeom>
          <a:solidFill>
            <a:srgbClr val="0000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endParaRPr>
          </a:p>
        </p:txBody>
      </p:sp>
      <p:sp>
        <p:nvSpPr>
          <p:cNvPr id="77" name="Left Arrow 76"/>
          <p:cNvSpPr/>
          <p:nvPr/>
        </p:nvSpPr>
        <p:spPr>
          <a:xfrm rot="8243653" flipH="1">
            <a:off x="5592763" y="5364163"/>
            <a:ext cx="642937" cy="428625"/>
          </a:xfrm>
          <a:prstGeom prst="leftArrow">
            <a:avLst/>
          </a:prstGeom>
          <a:solidFill>
            <a:srgbClr val="0000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endParaRPr>
          </a:p>
        </p:txBody>
      </p:sp>
      <p:sp>
        <p:nvSpPr>
          <p:cNvPr id="78" name="Left Arrow 77"/>
          <p:cNvSpPr/>
          <p:nvPr/>
        </p:nvSpPr>
        <p:spPr>
          <a:xfrm rot="8243653" flipV="1">
            <a:off x="2520950" y="2214563"/>
            <a:ext cx="642938" cy="428625"/>
          </a:xfrm>
          <a:prstGeom prst="leftArrow">
            <a:avLst/>
          </a:prstGeom>
          <a:solidFill>
            <a:srgbClr val="0000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endParaRPr>
          </a:p>
        </p:txBody>
      </p:sp>
      <p:sp>
        <p:nvSpPr>
          <p:cNvPr id="79" name="Left Arrow 78"/>
          <p:cNvSpPr/>
          <p:nvPr/>
        </p:nvSpPr>
        <p:spPr>
          <a:xfrm rot="13356347" flipH="1" flipV="1">
            <a:off x="2520950" y="5294313"/>
            <a:ext cx="642938" cy="428625"/>
          </a:xfrm>
          <a:prstGeom prst="leftArrow">
            <a:avLst/>
          </a:prstGeom>
          <a:solidFill>
            <a:srgbClr val="0000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endParaRPr>
          </a:p>
        </p:txBody>
      </p:sp>
      <p:sp>
        <p:nvSpPr>
          <p:cNvPr id="80" name="Left Arrow 79"/>
          <p:cNvSpPr/>
          <p:nvPr/>
        </p:nvSpPr>
        <p:spPr>
          <a:xfrm rot="16200000" flipV="1">
            <a:off x="6260307" y="3774281"/>
            <a:ext cx="642938" cy="428625"/>
          </a:xfrm>
          <a:prstGeom prst="leftArrow">
            <a:avLst/>
          </a:prstGeom>
          <a:solidFill>
            <a:srgbClr val="0000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endParaRPr>
          </a:p>
        </p:txBody>
      </p:sp>
      <p:sp>
        <p:nvSpPr>
          <p:cNvPr id="81" name="Left Arrow 80"/>
          <p:cNvSpPr/>
          <p:nvPr/>
        </p:nvSpPr>
        <p:spPr>
          <a:xfrm rot="5400000">
            <a:off x="1902619" y="3774281"/>
            <a:ext cx="642938" cy="428625"/>
          </a:xfrm>
          <a:prstGeom prst="leftArrow">
            <a:avLst/>
          </a:prstGeom>
          <a:solidFill>
            <a:srgbClr val="0000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rgbClr val="FFFFFF"/>
              </a:solidFill>
            </a:endParaRPr>
          </a:p>
        </p:txBody>
      </p:sp>
      <p:sp>
        <p:nvSpPr>
          <p:cNvPr id="23575" name="Espace réservé du numéro de diapositive 39"/>
          <p:cNvSpPr>
            <a:spLocks noGrp="1"/>
          </p:cNvSpPr>
          <p:nvPr>
            <p:ph type="sldNum" sz="quarter" idx="12"/>
          </p:nvPr>
        </p:nvSpPr>
        <p:spPr>
          <a:xfrm>
            <a:off x="6705600" y="6245225"/>
            <a:ext cx="2133600" cy="476250"/>
          </a:xfrm>
          <a:noFill/>
        </p:spPr>
        <p:txBody>
          <a:bodyPr/>
          <a:lstStyle/>
          <a:p>
            <a:fld id="{9D3F0851-FE33-FD47-99F1-0FEB5F1830FD}" type="slidenum">
              <a:rPr lang="en-GB" smtClean="0">
                <a:latin typeface="Arial" charset="0"/>
                <a:ea typeface="MS PGothic" charset="0"/>
                <a:cs typeface="MS PGothic" charset="0"/>
              </a:rPr>
              <a:pPr/>
              <a:t>32</a:t>
            </a:fld>
            <a:endParaRPr lang="en-GB">
              <a:latin typeface="Arial" charset="0"/>
              <a:ea typeface="MS PGothic" charset="0"/>
              <a:cs typeface="MS PGothic" charset="0"/>
            </a:endParaRPr>
          </a:p>
        </p:txBody>
      </p:sp>
      <p:sp>
        <p:nvSpPr>
          <p:cNvPr id="8" name="TextBox 7">
            <a:extLst>
              <a:ext uri="{FF2B5EF4-FFF2-40B4-BE49-F238E27FC236}">
                <a16:creationId xmlns:a16="http://schemas.microsoft.com/office/drawing/2014/main" xmlns="" id="{320EB4FB-0C4A-444D-8257-6B301239F6D5}"/>
              </a:ext>
            </a:extLst>
          </p:cNvPr>
          <p:cNvSpPr txBox="1"/>
          <p:nvPr/>
        </p:nvSpPr>
        <p:spPr>
          <a:xfrm>
            <a:off x="6245945" y="2209800"/>
            <a:ext cx="2898056" cy="461665"/>
          </a:xfrm>
          <a:prstGeom prst="rect">
            <a:avLst/>
          </a:prstGeom>
          <a:noFill/>
        </p:spPr>
        <p:txBody>
          <a:bodyPr wrap="square" rtlCol="0">
            <a:spAutoFit/>
          </a:bodyPr>
          <a:lstStyle/>
          <a:p>
            <a:r>
              <a:rPr lang="fr-FR">
                <a:solidFill>
                  <a:srgbClr val="00B050"/>
                </a:solidFill>
              </a:rPr>
              <a:t>E.g. Country environmenyal profile</a:t>
            </a:r>
          </a:p>
          <a:p>
            <a:r>
              <a:rPr lang="fr-FR">
                <a:solidFill>
                  <a:srgbClr val="00B050"/>
                </a:solidFill>
              </a:rPr>
              <a:t>Env. performance of sectors</a:t>
            </a:r>
          </a:p>
        </p:txBody>
      </p:sp>
      <p:sp>
        <p:nvSpPr>
          <p:cNvPr id="9" name="TextBox 8">
            <a:extLst>
              <a:ext uri="{FF2B5EF4-FFF2-40B4-BE49-F238E27FC236}">
                <a16:creationId xmlns:a16="http://schemas.microsoft.com/office/drawing/2014/main" xmlns="" id="{99FF7F52-349A-7F44-9ACC-7FF78B3C3207}"/>
              </a:ext>
            </a:extLst>
          </p:cNvPr>
          <p:cNvSpPr txBox="1"/>
          <p:nvPr/>
        </p:nvSpPr>
        <p:spPr>
          <a:xfrm>
            <a:off x="6975882" y="6239053"/>
            <a:ext cx="2308433" cy="646331"/>
          </a:xfrm>
          <a:prstGeom prst="rect">
            <a:avLst/>
          </a:prstGeom>
          <a:solidFill>
            <a:srgbClr val="92D050"/>
          </a:solidFill>
        </p:spPr>
        <p:txBody>
          <a:bodyPr wrap="square" rtlCol="0">
            <a:spAutoFit/>
          </a:bodyPr>
          <a:lstStyle/>
          <a:p>
            <a:r>
              <a:rPr lang="fr-FR" b="1">
                <a:solidFill>
                  <a:srgbClr val="C00000"/>
                </a:solidFill>
              </a:rPr>
              <a:t>The next EU programming cycle starts soon!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1" grpId="0"/>
      <p:bldP spid="34822" grpId="0"/>
      <p:bldP spid="34824" grpId="0"/>
      <p:bldP spid="34826" grpId="0"/>
      <p:bldP spid="34828" grpId="0"/>
      <p:bldP spid="34829"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762000" y="1192213"/>
            <a:ext cx="7640638" cy="484187"/>
          </a:xfrm>
        </p:spPr>
        <p:txBody>
          <a:bodyPr/>
          <a:lstStyle/>
          <a:p>
            <a:pPr indent="0" algn="ctr" eaLnBrk="1" hangingPunct="1"/>
            <a:r>
              <a:rPr lang="fr-BE" sz="2400">
                <a:solidFill>
                  <a:srgbClr val="800000"/>
                </a:solidFill>
                <a:latin typeface="Calibri" charset="0"/>
                <a:ea typeface="Calibri" charset="0"/>
                <a:cs typeface="Calibri" charset="0"/>
              </a:rPr>
              <a:t>Policy process: a compound of inter-dependent spaces</a:t>
            </a:r>
            <a:endParaRPr lang="en-US" sz="2400">
              <a:solidFill>
                <a:srgbClr val="800000"/>
              </a:solidFill>
              <a:latin typeface="Calibri" charset="0"/>
              <a:ea typeface="Calibri" charset="0"/>
              <a:cs typeface="Calibri" charset="0"/>
            </a:endParaRPr>
          </a:p>
        </p:txBody>
      </p:sp>
      <p:graphicFrame>
        <p:nvGraphicFramePr>
          <p:cNvPr id="12" name="Content Placeholder 3"/>
          <p:cNvGraphicFramePr>
            <a:graphicFrameLocks noGrp="1"/>
          </p:cNvGraphicFramePr>
          <p:nvPr>
            <p:ph idx="4294967295"/>
          </p:nvPr>
        </p:nvGraphicFramePr>
        <p:xfrm>
          <a:off x="1968624" y="2114729"/>
          <a:ext cx="5206751" cy="370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TextBox 5"/>
          <p:cNvSpPr txBox="1">
            <a:spLocks noChangeArrowheads="1"/>
          </p:cNvSpPr>
          <p:nvPr/>
        </p:nvSpPr>
        <p:spPr bwMode="auto">
          <a:xfrm>
            <a:off x="228600" y="4391025"/>
            <a:ext cx="2362200" cy="1076325"/>
          </a:xfrm>
          <a:prstGeom prst="rect">
            <a:avLst/>
          </a:prstGeom>
          <a:noFill/>
          <a:ln w="9525">
            <a:noFill/>
            <a:miter lim="800000"/>
            <a:headEnd/>
            <a:tailEnd/>
          </a:ln>
        </p:spPr>
        <p:txBody>
          <a:bodyPr>
            <a:prstTxWarp prst="textNoShape">
              <a:avLst/>
            </a:prstTxWarp>
            <a:spAutoFit/>
          </a:bodyPr>
          <a:lstStyle/>
          <a:p>
            <a:pPr algn="r" eaLnBrk="1" hangingPunct="1"/>
            <a:r>
              <a:rPr lang="en-GB" sz="1600" b="1">
                <a:solidFill>
                  <a:srgbClr val="000000"/>
                </a:solidFill>
              </a:rPr>
              <a:t>Support coalition building</a:t>
            </a:r>
            <a:r>
              <a:rPr lang="en-GB" sz="1600">
                <a:solidFill>
                  <a:srgbClr val="000000"/>
                </a:solidFill>
              </a:rPr>
              <a:t>: </a:t>
            </a:r>
          </a:p>
          <a:p>
            <a:pPr algn="r" eaLnBrk="1" hangingPunct="1"/>
            <a:r>
              <a:rPr lang="en-GB" sz="1600">
                <a:solidFill>
                  <a:srgbClr val="000000"/>
                </a:solidFill>
              </a:rPr>
              <a:t>donor coordination &amp; work with NSAs</a:t>
            </a:r>
          </a:p>
        </p:txBody>
      </p:sp>
      <p:sp>
        <p:nvSpPr>
          <p:cNvPr id="36869" name="TextBox 6"/>
          <p:cNvSpPr txBox="1">
            <a:spLocks noChangeArrowheads="1"/>
          </p:cNvSpPr>
          <p:nvPr/>
        </p:nvSpPr>
        <p:spPr bwMode="auto">
          <a:xfrm>
            <a:off x="2438400" y="5867400"/>
            <a:ext cx="4343400" cy="584200"/>
          </a:xfrm>
          <a:prstGeom prst="rect">
            <a:avLst/>
          </a:prstGeom>
          <a:noFill/>
          <a:ln w="9525">
            <a:noFill/>
            <a:miter lim="800000"/>
            <a:headEnd/>
            <a:tailEnd/>
          </a:ln>
        </p:spPr>
        <p:txBody>
          <a:bodyPr>
            <a:prstTxWarp prst="textNoShape">
              <a:avLst/>
            </a:prstTxWarp>
            <a:spAutoFit/>
          </a:bodyPr>
          <a:lstStyle/>
          <a:p>
            <a:pPr algn="ctr" eaLnBrk="1" hangingPunct="1"/>
            <a:r>
              <a:rPr lang="en-GB" sz="1600" b="1">
                <a:solidFill>
                  <a:srgbClr val="000000"/>
                </a:solidFill>
              </a:rPr>
              <a:t>Facilitate agenda setting</a:t>
            </a:r>
            <a:r>
              <a:rPr lang="en-GB" sz="1600">
                <a:solidFill>
                  <a:srgbClr val="000000"/>
                </a:solidFill>
              </a:rPr>
              <a:t> </a:t>
            </a:r>
          </a:p>
          <a:p>
            <a:pPr algn="ctr" eaLnBrk="1" hangingPunct="1"/>
            <a:r>
              <a:rPr lang="en-GB" sz="1600">
                <a:solidFill>
                  <a:srgbClr val="000000"/>
                </a:solidFill>
              </a:rPr>
              <a:t>neutral information and analysis</a:t>
            </a:r>
          </a:p>
        </p:txBody>
      </p:sp>
      <p:sp>
        <p:nvSpPr>
          <p:cNvPr id="36870" name="TextBox 7"/>
          <p:cNvSpPr txBox="1">
            <a:spLocks noChangeArrowheads="1"/>
          </p:cNvSpPr>
          <p:nvPr/>
        </p:nvSpPr>
        <p:spPr bwMode="auto">
          <a:xfrm>
            <a:off x="6629400" y="4332288"/>
            <a:ext cx="2438400" cy="1076325"/>
          </a:xfrm>
          <a:prstGeom prst="rect">
            <a:avLst/>
          </a:prstGeom>
          <a:noFill/>
          <a:ln w="9525">
            <a:noFill/>
            <a:miter lim="800000"/>
            <a:headEnd/>
            <a:tailEnd/>
          </a:ln>
        </p:spPr>
        <p:txBody>
          <a:bodyPr>
            <a:prstTxWarp prst="textNoShape">
              <a:avLst/>
            </a:prstTxWarp>
            <a:spAutoFit/>
          </a:bodyPr>
          <a:lstStyle/>
          <a:p>
            <a:pPr eaLnBrk="1" hangingPunct="1"/>
            <a:r>
              <a:rPr lang="en-GB" sz="1600" b="1">
                <a:solidFill>
                  <a:schemeClr val="tx1"/>
                </a:solidFill>
              </a:rPr>
              <a:t>Support capacity development </a:t>
            </a:r>
            <a:r>
              <a:rPr lang="en-GB" sz="1600">
                <a:solidFill>
                  <a:schemeClr val="tx1"/>
                </a:solidFill>
              </a:rPr>
              <a:t>(Technical Assistance, </a:t>
            </a:r>
          </a:p>
          <a:p>
            <a:pPr eaLnBrk="1" hangingPunct="1"/>
            <a:r>
              <a:rPr lang="en-GB" sz="1600">
                <a:solidFill>
                  <a:schemeClr val="tx1"/>
                </a:solidFill>
              </a:rPr>
              <a:t>Policy learning)</a:t>
            </a:r>
          </a:p>
        </p:txBody>
      </p:sp>
      <p:cxnSp>
        <p:nvCxnSpPr>
          <p:cNvPr id="17" name="Straight Arrow Connector 16"/>
          <p:cNvCxnSpPr/>
          <p:nvPr/>
        </p:nvCxnSpPr>
        <p:spPr>
          <a:xfrm>
            <a:off x="2286000" y="3048000"/>
            <a:ext cx="2286000" cy="1123950"/>
          </a:xfrm>
          <a:prstGeom prst="straightConnector1">
            <a:avLst/>
          </a:prstGeom>
          <a:ln w="28575">
            <a:solidFill>
              <a:srgbClr val="800000"/>
            </a:solidFill>
            <a:tailEnd type="arrow"/>
          </a:ln>
        </p:spPr>
        <p:style>
          <a:lnRef idx="1">
            <a:schemeClr val="dk1"/>
          </a:lnRef>
          <a:fillRef idx="0">
            <a:schemeClr val="dk1"/>
          </a:fillRef>
          <a:effectRef idx="0">
            <a:schemeClr val="dk1"/>
          </a:effectRef>
          <a:fontRef idx="minor">
            <a:schemeClr val="tx1"/>
          </a:fontRef>
        </p:style>
      </p:cxnSp>
      <p:sp>
        <p:nvSpPr>
          <p:cNvPr id="25608" name="TextBox 11"/>
          <p:cNvSpPr txBox="1">
            <a:spLocks noChangeArrowheads="1"/>
          </p:cNvSpPr>
          <p:nvPr/>
        </p:nvSpPr>
        <p:spPr bwMode="auto">
          <a:xfrm>
            <a:off x="76200" y="2514600"/>
            <a:ext cx="2743200" cy="646331"/>
          </a:xfrm>
          <a:prstGeom prst="rect">
            <a:avLst/>
          </a:prstGeom>
          <a:noFill/>
          <a:ln w="9525">
            <a:noFill/>
            <a:miter lim="800000"/>
            <a:headEnd/>
            <a:tailEnd/>
          </a:ln>
        </p:spPr>
        <p:txBody>
          <a:bodyPr wrap="square">
            <a:prstTxWarp prst="textNoShape">
              <a:avLst/>
            </a:prstTxWarp>
            <a:spAutoFit/>
          </a:bodyPr>
          <a:lstStyle/>
          <a:p>
            <a:pPr algn="ctr" eaLnBrk="1" hangingPunct="1"/>
            <a:r>
              <a:rPr lang="en-GB" sz="1800" b="1" i="1" dirty="0">
                <a:solidFill>
                  <a:srgbClr val="800000"/>
                </a:solidFill>
                <a:latin typeface="Apple Casual" charset="0"/>
              </a:rPr>
              <a:t>Window of opportunity</a:t>
            </a:r>
          </a:p>
          <a:p>
            <a:pPr algn="ctr" eaLnBrk="1" hangingPunct="1"/>
            <a:r>
              <a:rPr lang="en-GB" sz="1800" i="1" dirty="0">
                <a:solidFill>
                  <a:srgbClr val="800000"/>
                </a:solidFill>
                <a:latin typeface="Apple Casual" charset="0"/>
              </a:rPr>
              <a:t>“Reform space”</a:t>
            </a:r>
          </a:p>
        </p:txBody>
      </p:sp>
      <p:sp>
        <p:nvSpPr>
          <p:cNvPr id="36874" name="TextBox 7"/>
          <p:cNvSpPr txBox="1">
            <a:spLocks noChangeArrowheads="1"/>
          </p:cNvSpPr>
          <p:nvPr/>
        </p:nvSpPr>
        <p:spPr bwMode="auto">
          <a:xfrm>
            <a:off x="5334000" y="2362200"/>
            <a:ext cx="2057400" cy="830263"/>
          </a:xfrm>
          <a:prstGeom prst="rect">
            <a:avLst/>
          </a:prstGeom>
          <a:noFill/>
          <a:ln w="9525">
            <a:noFill/>
            <a:miter lim="800000"/>
            <a:headEnd/>
            <a:tailEnd/>
          </a:ln>
        </p:spPr>
        <p:txBody>
          <a:bodyPr>
            <a:prstTxWarp prst="textNoShape">
              <a:avLst/>
            </a:prstTxWarp>
            <a:spAutoFit/>
          </a:bodyPr>
          <a:lstStyle/>
          <a:p>
            <a:pPr algn="r" eaLnBrk="1" hangingPunct="1"/>
            <a:r>
              <a:rPr lang="en-GB" sz="1600">
                <a:solidFill>
                  <a:schemeClr val="tx1"/>
                </a:solidFill>
              </a:rPr>
              <a:t>Helping to create</a:t>
            </a:r>
          </a:p>
          <a:p>
            <a:pPr algn="r" eaLnBrk="1" hangingPunct="1"/>
            <a:r>
              <a:rPr lang="en-GB" sz="1600" b="1">
                <a:solidFill>
                  <a:schemeClr val="tx1"/>
                </a:solidFill>
              </a:rPr>
              <a:t>fiscal space</a:t>
            </a:r>
            <a:r>
              <a:rPr lang="en-GB" sz="1600">
                <a:solidFill>
                  <a:schemeClr val="tx1"/>
                </a:solidFill>
              </a:rPr>
              <a:t> (financial aid)</a:t>
            </a:r>
          </a:p>
        </p:txBody>
      </p:sp>
      <p:sp>
        <p:nvSpPr>
          <p:cNvPr id="25611" name="Espace réservé du numéro de diapositive 13"/>
          <p:cNvSpPr>
            <a:spLocks noGrp="1"/>
          </p:cNvSpPr>
          <p:nvPr>
            <p:ph type="sldNum" sz="quarter" idx="12"/>
          </p:nvPr>
        </p:nvSpPr>
        <p:spPr>
          <a:noFill/>
        </p:spPr>
        <p:txBody>
          <a:bodyPr/>
          <a:lstStyle/>
          <a:p>
            <a:fld id="{FC91E4E2-F51C-B84F-8E8C-71431AE3EABB}" type="slidenum">
              <a:rPr lang="en-GB" smtClean="0">
                <a:latin typeface="Arial" charset="0"/>
                <a:ea typeface="MS PGothic" charset="0"/>
                <a:cs typeface="MS PGothic" charset="0"/>
              </a:rPr>
              <a:pPr/>
              <a:t>33</a:t>
            </a:fld>
            <a:endParaRPr lang="en-GB">
              <a:latin typeface="Arial" charset="0"/>
              <a:ea typeface="MS PGothic" charset="0"/>
              <a:cs typeface="MS PGothic" charset="0"/>
            </a:endParaRPr>
          </a:p>
        </p:txBody>
      </p:sp>
      <p:sp>
        <p:nvSpPr>
          <p:cNvPr id="2" name="TextBox 1">
            <a:extLst>
              <a:ext uri="{FF2B5EF4-FFF2-40B4-BE49-F238E27FC236}">
                <a16:creationId xmlns:a16="http://schemas.microsoft.com/office/drawing/2014/main" xmlns="" id="{36179453-3BC5-234E-A0B9-E317B08925BB}"/>
              </a:ext>
            </a:extLst>
          </p:cNvPr>
          <p:cNvSpPr txBox="1"/>
          <p:nvPr/>
        </p:nvSpPr>
        <p:spPr>
          <a:xfrm>
            <a:off x="6706816" y="5869721"/>
            <a:ext cx="2437184" cy="1015663"/>
          </a:xfrm>
          <a:prstGeom prst="rect">
            <a:avLst/>
          </a:prstGeom>
          <a:solidFill>
            <a:srgbClr val="92D050"/>
          </a:solidFill>
        </p:spPr>
        <p:txBody>
          <a:bodyPr wrap="square" rtlCol="0">
            <a:spAutoFit/>
          </a:bodyPr>
          <a:lstStyle/>
          <a:p>
            <a:r>
              <a:rPr lang="fr-FR" b="1">
                <a:solidFill>
                  <a:srgbClr val="C00000"/>
                </a:solidFill>
              </a:rPr>
              <a:t>Mainstreaming effort should help convergence of spaces and enlarging the (evolving) window of opportunity.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70" grpId="0"/>
      <p:bldP spid="36874"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7164278" y="3354107"/>
            <a:ext cx="1656194" cy="2163125"/>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2684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1</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34</a:t>
            </a:fld>
            <a:endParaRPr lang="en-GB"/>
          </a:p>
        </p:txBody>
      </p:sp>
      <p:grpSp>
        <p:nvGrpSpPr>
          <p:cNvPr id="2" name="Group 1"/>
          <p:cNvGrpSpPr/>
          <p:nvPr/>
        </p:nvGrpSpPr>
        <p:grpSpPr>
          <a:xfrm>
            <a:off x="534516" y="2133437"/>
            <a:ext cx="8141940" cy="3157319"/>
            <a:chOff x="539552" y="3159552"/>
            <a:chExt cx="8141940" cy="3157319"/>
          </a:xfrm>
        </p:grpSpPr>
        <p:cxnSp>
          <p:nvCxnSpPr>
            <p:cNvPr id="18" name="53 Conector recto"/>
            <p:cNvCxnSpPr>
              <a:cxnSpLocks/>
              <a:stCxn id="22" idx="0"/>
              <a:endCxn id="12" idx="2"/>
            </p:cNvCxnSpPr>
            <p:nvPr/>
          </p:nvCxnSpPr>
          <p:spPr bwMode="auto">
            <a:xfrm flipH="1" flipV="1">
              <a:off x="3863246" y="4175215"/>
              <a:ext cx="24683"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cxnSpLocks/>
              <a:stCxn id="24" idx="0"/>
              <a:endCxn id="16" idx="2"/>
            </p:cNvCxnSpPr>
            <p:nvPr/>
          </p:nvCxnSpPr>
          <p:spPr bwMode="auto">
            <a:xfrm flipH="1" flipV="1">
              <a:off x="6518735" y="4175215"/>
              <a:ext cx="33490"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3591019"/>
              <a:ext cx="2453" cy="88255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cxnSpLocks/>
              <a:stCxn id="9" idx="0"/>
              <a:endCxn id="23" idx="4"/>
            </p:cNvCxnSpPr>
            <p:nvPr/>
          </p:nvCxnSpPr>
          <p:spPr bwMode="auto">
            <a:xfrm flipH="1" flipV="1">
              <a:off x="5189099" y="4976813"/>
              <a:ext cx="2845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cxnSpLocks/>
              <a:stCxn id="8" idx="0"/>
              <a:endCxn id="21" idx="4"/>
            </p:cNvCxnSpPr>
            <p:nvPr/>
          </p:nvCxnSpPr>
          <p:spPr bwMode="auto">
            <a:xfrm flipH="1" flipV="1">
              <a:off x="2519777" y="4976813"/>
              <a:ext cx="20508" cy="27097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7992385" y="4976813"/>
              <a:ext cx="2513" cy="33310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7272738"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94193" y="5247784"/>
              <a:ext cx="1692183"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Why?</a:t>
              </a:r>
            </a:p>
            <a:p>
              <a:pPr algn="ctr">
                <a:spcAft>
                  <a:spcPts val="0"/>
                </a:spcAft>
              </a:pPr>
              <a:r>
                <a:rPr lang="en-GB" sz="1400" dirty="0">
                  <a:latin typeface="Calibri"/>
                  <a:cs typeface="Calibri"/>
                </a:rPr>
                <a:t>Rationale, instrument for change, …</a:t>
              </a:r>
            </a:p>
          </p:txBody>
        </p:sp>
        <p:sp>
          <p:nvSpPr>
            <p:cNvPr id="9" name="27 CuadroTexto"/>
            <p:cNvSpPr txBox="1"/>
            <p:nvPr/>
          </p:nvSpPr>
          <p:spPr>
            <a:xfrm>
              <a:off x="4350941" y="5301208"/>
              <a:ext cx="1733227"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What? </a:t>
              </a:r>
              <a:r>
                <a:rPr lang="en-GB" sz="1400" b="1" dirty="0">
                  <a:solidFill>
                    <a:srgbClr val="C00000"/>
                  </a:solidFill>
                  <a:latin typeface="Calibri"/>
                  <a:cs typeface="Calibri"/>
                </a:rPr>
                <a:t>- PROBLEM</a:t>
              </a:r>
            </a:p>
            <a:p>
              <a:pPr algn="ctr">
                <a:spcAft>
                  <a:spcPts val="0"/>
                </a:spcAft>
              </a:pPr>
              <a:r>
                <a:rPr lang="en-GB" sz="1400" dirty="0">
                  <a:latin typeface="Calibri"/>
                  <a:cs typeface="Calibri"/>
                </a:rPr>
                <a:t>Objectives, assumptions, problem solving, …</a:t>
              </a:r>
            </a:p>
          </p:txBody>
        </p:sp>
        <p:sp>
          <p:nvSpPr>
            <p:cNvPr id="12" name="28 CuadroTexto"/>
            <p:cNvSpPr txBox="1">
              <a:spLocks noChangeArrowheads="1"/>
            </p:cNvSpPr>
            <p:nvPr/>
          </p:nvSpPr>
          <p:spPr bwMode="auto">
            <a:xfrm>
              <a:off x="3064868" y="3159552"/>
              <a:ext cx="1596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spcAft>
                  <a:spcPts val="0"/>
                </a:spcAft>
              </a:pPr>
              <a:r>
                <a:rPr lang="en-GB" altLang="x-none" sz="1800" dirty="0">
                  <a:solidFill>
                    <a:srgbClr val="C00000"/>
                  </a:solidFill>
                  <a:latin typeface="Calibri" charset="0"/>
                </a:rPr>
                <a:t>Who?</a:t>
              </a:r>
              <a:r>
                <a:rPr lang="en-GB" altLang="x-none" dirty="0">
                  <a:solidFill>
                    <a:srgbClr val="C00000"/>
                  </a:solidFill>
                  <a:latin typeface="Calibri" charset="0"/>
                </a:rPr>
                <a:t> - PEOPLE</a:t>
              </a:r>
            </a:p>
            <a:p>
              <a:pPr>
                <a:spcAft>
                  <a:spcPts val="0"/>
                </a:spcAft>
              </a:pPr>
              <a:r>
                <a:rPr lang="en-GB" b="0" dirty="0"/>
                <a:t>Stakeholders, political economy, …</a:t>
              </a:r>
              <a:endParaRPr lang="en-GB" altLang="x-none" b="0" dirty="0">
                <a:latin typeface="Calibri" charset="0"/>
              </a:endParaRPr>
            </a:p>
          </p:txBody>
        </p:sp>
        <p:sp>
          <p:nvSpPr>
            <p:cNvPr id="13" name="29 CuadroTexto"/>
            <p:cNvSpPr txBox="1"/>
            <p:nvPr/>
          </p:nvSpPr>
          <p:spPr>
            <a:xfrm>
              <a:off x="7308304" y="5309919"/>
              <a:ext cx="1373188" cy="369332"/>
            </a:xfrm>
            <a:prstGeom prst="rect">
              <a:avLst/>
            </a:prstGeom>
            <a:noFill/>
          </p:spPr>
          <p:txBody>
            <a:bodyPr>
              <a:spAutoFit/>
            </a:bodyPr>
            <a:lstStyle/>
            <a:p>
              <a:pPr algn="ctr">
                <a:spcAft>
                  <a:spcPts val="1800"/>
                </a:spcAft>
              </a:pPr>
              <a:r>
                <a:rPr lang="en-GB" sz="1800" b="1" dirty="0">
                  <a:solidFill>
                    <a:srgbClr val="C00000"/>
                  </a:solidFill>
                  <a:latin typeface="Calibri"/>
                  <a:cs typeface="Calibri"/>
                </a:rPr>
                <a:t>Groupwork</a:t>
              </a:r>
            </a:p>
          </p:txBody>
        </p:sp>
        <p:sp>
          <p:nvSpPr>
            <p:cNvPr id="16" name="30 CuadroTexto"/>
            <p:cNvSpPr txBox="1"/>
            <p:nvPr/>
          </p:nvSpPr>
          <p:spPr>
            <a:xfrm>
              <a:off x="5729165" y="3159552"/>
              <a:ext cx="1579140"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How?</a:t>
              </a:r>
              <a:r>
                <a:rPr lang="en-GB" sz="1400" b="1" dirty="0">
                  <a:solidFill>
                    <a:srgbClr val="C00000"/>
                  </a:solidFill>
                  <a:latin typeface="Calibri"/>
                  <a:cs typeface="Calibri"/>
                </a:rPr>
                <a:t> - PROCESS</a:t>
              </a:r>
            </a:p>
            <a:p>
              <a:pPr algn="ctr">
                <a:spcAft>
                  <a:spcPts val="0"/>
                </a:spcAft>
              </a:pPr>
              <a:r>
                <a:rPr lang="en-GB" sz="1400" dirty="0">
                  <a:latin typeface="Calibri"/>
                  <a:cs typeface="Calibri"/>
                </a:rPr>
                <a:t>Entry points, time and space, quality of engagement</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267709"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635888"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93708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6300236"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774042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221687"/>
              <a:ext cx="137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800" dirty="0">
                  <a:solidFill>
                    <a:srgbClr val="C00000"/>
                  </a:solidFill>
                  <a:latin typeface="Calibri" charset="0"/>
                </a:rPr>
                <a:t>Overview</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402425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228600" y="1447800"/>
            <a:ext cx="8655050" cy="1244600"/>
          </a:xfrm>
        </p:spPr>
        <p:txBody>
          <a:bodyPr/>
          <a:lstStyle/>
          <a:p>
            <a:pPr indent="0" algn="ctr" eaLnBrk="1" hangingPunct="1"/>
            <a:r>
              <a:rPr lang="fr-BE" sz="4000" dirty="0">
                <a:ea typeface="ＭＳ Ｐゴシック" pitchFamily="-107" charset="-128"/>
                <a:cs typeface="ＭＳ Ｐゴシック" pitchFamily="-107" charset="-128"/>
              </a:rPr>
              <a:t>Policy Dialogue in practice</a:t>
            </a:r>
            <a:endParaRPr lang="en-GB" sz="4000" dirty="0">
              <a:ea typeface="ＭＳ Ｐゴシック" pitchFamily="-107" charset="-128"/>
              <a:cs typeface="ＭＳ Ｐゴシック" pitchFamily="-107" charset="-128"/>
            </a:endParaRPr>
          </a:p>
        </p:txBody>
      </p:sp>
      <p:sp>
        <p:nvSpPr>
          <p:cNvPr id="4" name="ZoneTexte 3"/>
          <p:cNvSpPr txBox="1"/>
          <p:nvPr/>
        </p:nvSpPr>
        <p:spPr>
          <a:xfrm>
            <a:off x="76200" y="3025676"/>
            <a:ext cx="9067800" cy="2308324"/>
          </a:xfrm>
          <a:prstGeom prst="rect">
            <a:avLst/>
          </a:prstGeom>
          <a:no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Module 1: </a:t>
            </a:r>
          </a:p>
          <a:p>
            <a:pPr algn="ctr"/>
            <a:r>
              <a:rPr lang="en-GB" sz="3200" b="1" dirty="0">
                <a:solidFill>
                  <a:schemeClr val="bg1"/>
                </a:solidFill>
              </a:rPr>
              <a:t>Rationale, challenges and potential </a:t>
            </a:r>
          </a:p>
          <a:p>
            <a:pPr algn="ctr"/>
            <a:r>
              <a:rPr lang="en-GB" sz="3200" b="1" dirty="0">
                <a:solidFill>
                  <a:schemeClr val="bg1"/>
                </a:solidFill>
              </a:rPr>
              <a:t>of a structured approach </a:t>
            </a:r>
          </a:p>
          <a:p>
            <a:pPr algn="ctr"/>
            <a:r>
              <a:rPr lang="en-GB" sz="3200" b="1" dirty="0">
                <a:solidFill>
                  <a:schemeClr val="bg1"/>
                </a:solidFill>
              </a:rPr>
              <a:t>to Policy Dialogue </a:t>
            </a:r>
            <a:endParaRPr lang="en-GB" sz="2400" b="1" dirty="0">
              <a:solidFill>
                <a:schemeClr val="bg1"/>
              </a:solidFill>
            </a:endParaRPr>
          </a:p>
          <a:p>
            <a:pPr algn="ctr"/>
            <a:endParaRPr lang="en-GB" sz="800" b="1" dirty="0">
              <a:solidFill>
                <a:schemeClr val="bg1"/>
              </a:solidFill>
            </a:endParaRPr>
          </a:p>
        </p:txBody>
      </p:sp>
      <p:sp>
        <p:nvSpPr>
          <p:cNvPr id="6" name="Espace réservé du numéro de diapositive 5"/>
          <p:cNvSpPr>
            <a:spLocks noGrp="1"/>
          </p:cNvSpPr>
          <p:nvPr>
            <p:ph type="sldNum" sz="quarter" idx="12"/>
          </p:nvPr>
        </p:nvSpPr>
        <p:spPr/>
        <p:txBody>
          <a:bodyPr/>
          <a:lstStyle/>
          <a:p>
            <a:fld id="{002D6EC1-959F-234E-800C-FCDE0C974D53}" type="slidenum">
              <a:rPr lang="en-GB" smtClean="0"/>
              <a:pPr/>
              <a:t>35</a:t>
            </a:fld>
            <a:endParaRPr lang="en-GB"/>
          </a:p>
        </p:txBody>
      </p:sp>
      <p:sp>
        <p:nvSpPr>
          <p:cNvPr id="11" name="Rectangle 6">
            <a:extLst>
              <a:ext uri="{FF2B5EF4-FFF2-40B4-BE49-F238E27FC236}">
                <a16:creationId xmlns:a16="http://schemas.microsoft.com/office/drawing/2014/main" xmlns="" id="{B78AA036-F88E-DB40-AEDE-09CC07CAF0D1}"/>
              </a:ext>
            </a:extLst>
          </p:cNvPr>
          <p:cNvSpPr>
            <a:spLocks noGrp="1" noChangeArrowheads="1"/>
          </p:cNvSpPr>
          <p:nvPr>
            <p:ph type="subTitle" idx="1"/>
          </p:nvPr>
        </p:nvSpPr>
        <p:spPr>
          <a:xfrm>
            <a:off x="76200" y="5869632"/>
            <a:ext cx="9067800" cy="727720"/>
          </a:xfrm>
        </p:spPr>
        <p:txBody>
          <a:bodyPr/>
          <a:lstStyle/>
          <a:p>
            <a:pPr algn="ctr" eaLnBrk="1" hangingPunct="1"/>
            <a:r>
              <a:rPr lang="fr-BE" altLang="x-none" sz="2000" dirty="0">
                <a:solidFill>
                  <a:srgbClr val="F2EAB0"/>
                </a:solidFill>
                <a:ea typeface="ＭＳ Ｐゴシック" charset="-128"/>
              </a:rPr>
              <a:t>DEVCO Environment Week 2018, Brussels, </a:t>
            </a:r>
            <a:r>
              <a:rPr lang="fr-BE" altLang="x-none" sz="2000" dirty="0">
                <a:solidFill>
                  <a:srgbClr val="F2EAB0"/>
                </a:solidFill>
              </a:rPr>
              <a:t>1</a:t>
            </a:r>
            <a:r>
              <a:rPr lang="fr-BE" altLang="x-none" sz="2000" dirty="0">
                <a:solidFill>
                  <a:srgbClr val="F2EAB0"/>
                </a:solidFill>
                <a:ea typeface="ＭＳ Ｐゴシック" charset="-128"/>
              </a:rPr>
              <a:t>7 October 2018</a:t>
            </a:r>
          </a:p>
          <a:p>
            <a:pPr algn="ctr" eaLnBrk="1" hangingPunct="1"/>
            <a:r>
              <a:rPr lang="fr-BE" altLang="x-none" sz="1600" b="0" i="1" dirty="0">
                <a:solidFill>
                  <a:srgbClr val="F2EAB0"/>
                </a:solidFill>
                <a:ea typeface="ＭＳ Ｐゴシック" charset="-128"/>
              </a:rPr>
              <a:t>Thomas Theisohn (</a:t>
            </a:r>
            <a:r>
              <a:rPr lang="fr-BE" altLang="x-none" sz="1600" b="0" i="1" dirty="0" err="1">
                <a:solidFill>
                  <a:srgbClr val="F2EAB0"/>
                </a:solidFill>
                <a:ea typeface="ＭＳ Ｐゴシック" charset="-128"/>
              </a:rPr>
              <a:t>thomas.theisohn@gmail.com</a:t>
            </a:r>
            <a:r>
              <a:rPr lang="fr-BE" altLang="x-none" sz="1600" b="0" i="1" dirty="0">
                <a:solidFill>
                  <a:srgbClr val="F2EAB0"/>
                </a:solidFill>
                <a:ea typeface="ＭＳ Ｐゴシック" charset="-128"/>
              </a:rPr>
              <a:t>) </a:t>
            </a:r>
          </a:p>
        </p:txBody>
      </p:sp>
      <p:pic>
        <p:nvPicPr>
          <p:cNvPr id="9" name="Picture 8">
            <a:extLst>
              <a:ext uri="{FF2B5EF4-FFF2-40B4-BE49-F238E27FC236}">
                <a16:creationId xmlns:a16="http://schemas.microsoft.com/office/drawing/2014/main" xmlns="" id="{9A2E8A35-DA7C-7240-BD40-98101470C558}"/>
              </a:ext>
            </a:extLst>
          </p:cNvPr>
          <p:cNvPicPr>
            <a:picLocks noChangeAspect="1"/>
          </p:cNvPicPr>
          <p:nvPr/>
        </p:nvPicPr>
        <p:blipFill>
          <a:blip r:embed="rId3"/>
          <a:stretch>
            <a:fillRect/>
          </a:stretch>
        </p:blipFill>
        <p:spPr>
          <a:xfrm>
            <a:off x="-36512" y="0"/>
            <a:ext cx="9322330" cy="6995110"/>
          </a:xfrm>
          <a:prstGeom prst="rect">
            <a:avLst/>
          </a:prstGeom>
        </p:spPr>
      </p:pic>
    </p:spTree>
    <p:extLst>
      <p:ext uri="{BB962C8B-B14F-4D97-AF65-F5344CB8AC3E}">
        <p14:creationId xmlns:p14="http://schemas.microsoft.com/office/powerpoint/2010/main" val="344656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228600" y="1447800"/>
            <a:ext cx="8655050" cy="1244600"/>
          </a:xfrm>
        </p:spPr>
        <p:txBody>
          <a:bodyPr/>
          <a:lstStyle/>
          <a:p>
            <a:pPr indent="0" algn="ctr" eaLnBrk="1" hangingPunct="1"/>
            <a:r>
              <a:rPr lang="fr-BE" sz="4000" dirty="0">
                <a:ea typeface="ＭＳ Ｐゴシック" pitchFamily="-107" charset="-128"/>
                <a:cs typeface="ＭＳ Ｐゴシック" pitchFamily="-107" charset="-128"/>
              </a:rPr>
              <a:t>Policy Dialogue in practice</a:t>
            </a:r>
            <a:endParaRPr lang="en-GB" sz="4000" dirty="0">
              <a:ea typeface="ＭＳ Ｐゴシック" pitchFamily="-107" charset="-128"/>
              <a:cs typeface="ＭＳ Ｐゴシック" pitchFamily="-107" charset="-128"/>
            </a:endParaRPr>
          </a:p>
        </p:txBody>
      </p:sp>
      <p:sp>
        <p:nvSpPr>
          <p:cNvPr id="4" name="ZoneTexte 3"/>
          <p:cNvSpPr txBox="1"/>
          <p:nvPr/>
        </p:nvSpPr>
        <p:spPr>
          <a:xfrm>
            <a:off x="76200" y="3025676"/>
            <a:ext cx="9067800" cy="2308324"/>
          </a:xfrm>
          <a:prstGeom prst="rect">
            <a:avLst/>
          </a:prstGeom>
          <a:noFill/>
        </p:spPr>
        <p:txBody>
          <a:bodyPr wrap="square" rtlCol="0">
            <a:spAutoFit/>
          </a:bodyPr>
          <a:lstStyle/>
          <a:p>
            <a:pPr algn="ctr"/>
            <a:endParaRPr lang="en-GB" sz="800" b="1" dirty="0">
              <a:solidFill>
                <a:schemeClr val="bg1"/>
              </a:solidFill>
            </a:endParaRPr>
          </a:p>
          <a:p>
            <a:pPr algn="ctr"/>
            <a:r>
              <a:rPr lang="en-GB" sz="3200" b="1" dirty="0">
                <a:solidFill>
                  <a:schemeClr val="bg1"/>
                </a:solidFill>
              </a:rPr>
              <a:t>Module 1: </a:t>
            </a:r>
          </a:p>
          <a:p>
            <a:pPr algn="ctr"/>
            <a:r>
              <a:rPr lang="en-GB" sz="3200" b="1" dirty="0">
                <a:solidFill>
                  <a:schemeClr val="bg1"/>
                </a:solidFill>
              </a:rPr>
              <a:t>Rationale, challenges and potential </a:t>
            </a:r>
          </a:p>
          <a:p>
            <a:pPr algn="ctr"/>
            <a:r>
              <a:rPr lang="en-GB" sz="3200" b="1" dirty="0">
                <a:solidFill>
                  <a:schemeClr val="bg1"/>
                </a:solidFill>
              </a:rPr>
              <a:t>of a structured approach </a:t>
            </a:r>
          </a:p>
          <a:p>
            <a:pPr algn="ctr"/>
            <a:r>
              <a:rPr lang="en-GB" sz="3200" b="1" dirty="0">
                <a:solidFill>
                  <a:schemeClr val="bg1"/>
                </a:solidFill>
              </a:rPr>
              <a:t>to Policy Dialogue </a:t>
            </a:r>
            <a:endParaRPr lang="en-GB" sz="2400" b="1" dirty="0">
              <a:solidFill>
                <a:schemeClr val="bg1"/>
              </a:solidFill>
            </a:endParaRPr>
          </a:p>
          <a:p>
            <a:pPr algn="ctr"/>
            <a:endParaRPr lang="en-GB" sz="800" b="1" dirty="0">
              <a:solidFill>
                <a:schemeClr val="bg1"/>
              </a:solidFill>
            </a:endParaRPr>
          </a:p>
        </p:txBody>
      </p:sp>
      <p:sp>
        <p:nvSpPr>
          <p:cNvPr id="6" name="Espace réservé du numéro de diapositive 5"/>
          <p:cNvSpPr>
            <a:spLocks noGrp="1"/>
          </p:cNvSpPr>
          <p:nvPr>
            <p:ph type="sldNum" sz="quarter" idx="12"/>
          </p:nvPr>
        </p:nvSpPr>
        <p:spPr/>
        <p:txBody>
          <a:bodyPr/>
          <a:lstStyle/>
          <a:p>
            <a:fld id="{002D6EC1-959F-234E-800C-FCDE0C974D53}" type="slidenum">
              <a:rPr lang="en-GB" smtClean="0"/>
              <a:pPr/>
              <a:t>4</a:t>
            </a:fld>
            <a:endParaRPr lang="en-GB"/>
          </a:p>
        </p:txBody>
      </p:sp>
      <p:sp>
        <p:nvSpPr>
          <p:cNvPr id="11" name="Rectangle 6">
            <a:extLst>
              <a:ext uri="{FF2B5EF4-FFF2-40B4-BE49-F238E27FC236}">
                <a16:creationId xmlns:a16="http://schemas.microsoft.com/office/drawing/2014/main" xmlns="" id="{B78AA036-F88E-DB40-AEDE-09CC07CAF0D1}"/>
              </a:ext>
            </a:extLst>
          </p:cNvPr>
          <p:cNvSpPr>
            <a:spLocks noGrp="1" noChangeArrowheads="1"/>
          </p:cNvSpPr>
          <p:nvPr>
            <p:ph type="subTitle" idx="1"/>
          </p:nvPr>
        </p:nvSpPr>
        <p:spPr>
          <a:xfrm>
            <a:off x="76200" y="5869632"/>
            <a:ext cx="9067800" cy="727720"/>
          </a:xfrm>
        </p:spPr>
        <p:txBody>
          <a:bodyPr/>
          <a:lstStyle/>
          <a:p>
            <a:pPr algn="ctr" eaLnBrk="1" hangingPunct="1"/>
            <a:r>
              <a:rPr lang="fr-BE" altLang="x-none" sz="2000" dirty="0">
                <a:solidFill>
                  <a:srgbClr val="F2EAB0"/>
                </a:solidFill>
                <a:ea typeface="ＭＳ Ｐゴシック" charset="-128"/>
              </a:rPr>
              <a:t>DEVCO Environment Week 2018, Brussels, </a:t>
            </a:r>
            <a:r>
              <a:rPr lang="fr-BE" altLang="x-none" sz="2000" dirty="0">
                <a:solidFill>
                  <a:srgbClr val="F2EAB0"/>
                </a:solidFill>
              </a:rPr>
              <a:t>1</a:t>
            </a:r>
            <a:r>
              <a:rPr lang="fr-BE" altLang="x-none" sz="2000" dirty="0">
                <a:solidFill>
                  <a:srgbClr val="F2EAB0"/>
                </a:solidFill>
                <a:ea typeface="ＭＳ Ｐゴシック" charset="-128"/>
              </a:rPr>
              <a:t>7 October 2018</a:t>
            </a:r>
          </a:p>
          <a:p>
            <a:pPr algn="ctr" eaLnBrk="1" hangingPunct="1"/>
            <a:r>
              <a:rPr lang="fr-BE" altLang="x-none" sz="1600" b="0" i="1" dirty="0">
                <a:solidFill>
                  <a:srgbClr val="F2EAB0"/>
                </a:solidFill>
                <a:ea typeface="ＭＳ Ｐゴシック" charset="-128"/>
              </a:rPr>
              <a:t>Thomas Theisohn (</a:t>
            </a:r>
            <a:r>
              <a:rPr lang="fr-BE" altLang="x-none" sz="1600" b="0" i="1" dirty="0" err="1">
                <a:solidFill>
                  <a:srgbClr val="F2EAB0"/>
                </a:solidFill>
                <a:ea typeface="ＭＳ Ｐゴシック" charset="-128"/>
              </a:rPr>
              <a:t>thomas.theisohn@gmail.com</a:t>
            </a:r>
            <a:r>
              <a:rPr lang="fr-BE" altLang="x-none" sz="1600" b="0" i="1" dirty="0">
                <a:solidFill>
                  <a:srgbClr val="F2EAB0"/>
                </a:solidFill>
                <a:ea typeface="ＭＳ Ｐゴシック" charset="-128"/>
              </a:rPr>
              <a:t>) </a:t>
            </a:r>
          </a:p>
        </p:txBody>
      </p:sp>
      <p:pic>
        <p:nvPicPr>
          <p:cNvPr id="9" name="Picture 8">
            <a:extLst>
              <a:ext uri="{FF2B5EF4-FFF2-40B4-BE49-F238E27FC236}">
                <a16:creationId xmlns:a16="http://schemas.microsoft.com/office/drawing/2014/main" xmlns="" id="{9A2E8A35-DA7C-7240-BD40-98101470C558}"/>
              </a:ext>
            </a:extLst>
          </p:cNvPr>
          <p:cNvPicPr>
            <a:picLocks noChangeAspect="1"/>
          </p:cNvPicPr>
          <p:nvPr/>
        </p:nvPicPr>
        <p:blipFill>
          <a:blip r:embed="rId3"/>
          <a:stretch>
            <a:fillRect/>
          </a:stretch>
        </p:blipFill>
        <p:spPr>
          <a:xfrm>
            <a:off x="-36512" y="0"/>
            <a:ext cx="9322330" cy="6995110"/>
          </a:xfrm>
          <a:prstGeom prst="rect">
            <a:avLst/>
          </a:prstGeom>
        </p:spPr>
      </p:pic>
      <p:pic>
        <p:nvPicPr>
          <p:cNvPr id="8" name="Image 5">
            <a:extLst>
              <a:ext uri="{FF2B5EF4-FFF2-40B4-BE49-F238E27FC236}">
                <a16:creationId xmlns:a16="http://schemas.microsoft.com/office/drawing/2014/main" xmlns="" id="{902AB3A4-32D6-4D4F-A583-2D4F3CB9E3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942" y="505387"/>
            <a:ext cx="3622018" cy="256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BA000372-DFE5-8E46-BEC5-3416BB8C0BB1}"/>
              </a:ext>
            </a:extLst>
          </p:cNvPr>
          <p:cNvPicPr>
            <a:picLocks noChangeAspect="1"/>
          </p:cNvPicPr>
          <p:nvPr/>
        </p:nvPicPr>
        <p:blipFill>
          <a:blip r:embed="rId5"/>
          <a:stretch>
            <a:fillRect/>
          </a:stretch>
        </p:blipFill>
        <p:spPr>
          <a:xfrm>
            <a:off x="2555776" y="3648546"/>
            <a:ext cx="2856895" cy="2948806"/>
          </a:xfrm>
          <a:prstGeom prst="rect">
            <a:avLst/>
          </a:prstGeom>
        </p:spPr>
      </p:pic>
      <p:pic>
        <p:nvPicPr>
          <p:cNvPr id="3" name="Picture 2">
            <a:extLst>
              <a:ext uri="{FF2B5EF4-FFF2-40B4-BE49-F238E27FC236}">
                <a16:creationId xmlns:a16="http://schemas.microsoft.com/office/drawing/2014/main" xmlns="" id="{862404BE-862B-1746-B28F-EF33714B558D}"/>
              </a:ext>
            </a:extLst>
          </p:cNvPr>
          <p:cNvPicPr>
            <a:picLocks noChangeAspect="1"/>
          </p:cNvPicPr>
          <p:nvPr/>
        </p:nvPicPr>
        <p:blipFill>
          <a:blip r:embed="rId6"/>
          <a:stretch>
            <a:fillRect/>
          </a:stretch>
        </p:blipFill>
        <p:spPr>
          <a:xfrm flipH="1">
            <a:off x="6001320" y="980728"/>
            <a:ext cx="3251200" cy="4902200"/>
          </a:xfrm>
          <a:prstGeom prst="rect">
            <a:avLst/>
          </a:prstGeom>
        </p:spPr>
      </p:pic>
      <p:grpSp>
        <p:nvGrpSpPr>
          <p:cNvPr id="12" name="Grouper 10">
            <a:extLst>
              <a:ext uri="{FF2B5EF4-FFF2-40B4-BE49-F238E27FC236}">
                <a16:creationId xmlns:a16="http://schemas.microsoft.com/office/drawing/2014/main" xmlns="" id="{0059D51A-6998-9141-B0EA-5FC40BA0E635}"/>
              </a:ext>
            </a:extLst>
          </p:cNvPr>
          <p:cNvGrpSpPr>
            <a:grpSpLocks/>
          </p:cNvGrpSpPr>
          <p:nvPr/>
        </p:nvGrpSpPr>
        <p:grpSpPr bwMode="auto">
          <a:xfrm rot="-884367">
            <a:off x="5426720" y="779681"/>
            <a:ext cx="2395018" cy="2500253"/>
            <a:chOff x="5257800" y="2209800"/>
            <a:chExt cx="2743200" cy="2438400"/>
          </a:xfrm>
        </p:grpSpPr>
        <p:sp>
          <p:nvSpPr>
            <p:cNvPr id="13" name="Rectangle 4">
              <a:extLst>
                <a:ext uri="{FF2B5EF4-FFF2-40B4-BE49-F238E27FC236}">
                  <a16:creationId xmlns:a16="http://schemas.microsoft.com/office/drawing/2014/main" xmlns="" id="{701A178A-849D-1740-A336-B5DEEEB775A3}"/>
                </a:ext>
              </a:extLst>
            </p:cNvPr>
            <p:cNvSpPr>
              <a:spLocks noChangeArrowheads="1"/>
            </p:cNvSpPr>
            <p:nvPr/>
          </p:nvSpPr>
          <p:spPr bwMode="auto">
            <a:xfrm>
              <a:off x="5257800" y="3200400"/>
              <a:ext cx="2133600" cy="838200"/>
            </a:xfrm>
            <a:prstGeom prst="rect">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4" name="Rectangle 5">
              <a:extLst>
                <a:ext uri="{FF2B5EF4-FFF2-40B4-BE49-F238E27FC236}">
                  <a16:creationId xmlns:a16="http://schemas.microsoft.com/office/drawing/2014/main" xmlns="" id="{1F54FAD9-A3A7-1D4D-950A-9C4BBFF75F3C}"/>
                </a:ext>
              </a:extLst>
            </p:cNvPr>
            <p:cNvSpPr>
              <a:spLocks noChangeArrowheads="1"/>
            </p:cNvSpPr>
            <p:nvPr/>
          </p:nvSpPr>
          <p:spPr bwMode="auto">
            <a:xfrm>
              <a:off x="5410200" y="3352800"/>
              <a:ext cx="2133600" cy="838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5" name="Rectangle 6">
              <a:extLst>
                <a:ext uri="{FF2B5EF4-FFF2-40B4-BE49-F238E27FC236}">
                  <a16:creationId xmlns:a16="http://schemas.microsoft.com/office/drawing/2014/main" xmlns="" id="{94545FD8-356F-1344-A97B-AD4CB9AC2396}"/>
                </a:ext>
              </a:extLst>
            </p:cNvPr>
            <p:cNvSpPr>
              <a:spLocks noChangeArrowheads="1"/>
            </p:cNvSpPr>
            <p:nvPr/>
          </p:nvSpPr>
          <p:spPr bwMode="auto">
            <a:xfrm>
              <a:off x="5562600" y="3505200"/>
              <a:ext cx="2133600" cy="838200"/>
            </a:xfrm>
            <a:prstGeom prst="rect">
              <a:avLst/>
            </a:prstGeom>
            <a:solidFill>
              <a:srgbClr val="BDDE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6" name="Rectangle 7">
              <a:extLst>
                <a:ext uri="{FF2B5EF4-FFF2-40B4-BE49-F238E27FC236}">
                  <a16:creationId xmlns:a16="http://schemas.microsoft.com/office/drawing/2014/main" xmlns="" id="{0A1ED0A5-102B-6945-993B-33BCA813B4A0}"/>
                </a:ext>
              </a:extLst>
            </p:cNvPr>
            <p:cNvSpPr>
              <a:spLocks noChangeArrowheads="1"/>
            </p:cNvSpPr>
            <p:nvPr/>
          </p:nvSpPr>
          <p:spPr bwMode="auto">
            <a:xfrm>
              <a:off x="5715000" y="3657600"/>
              <a:ext cx="2133600" cy="838200"/>
            </a:xfrm>
            <a:prstGeom prst="rect">
              <a:avLst/>
            </a:prstGeom>
            <a:solidFill>
              <a:srgbClr val="FFD624"/>
            </a:solidFill>
            <a:ln w="9525">
              <a:solidFill>
                <a:srgbClr val="FFD624"/>
              </a:solidFill>
              <a:round/>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7" name="Rectangle 8">
              <a:extLst>
                <a:ext uri="{FF2B5EF4-FFF2-40B4-BE49-F238E27FC236}">
                  <a16:creationId xmlns:a16="http://schemas.microsoft.com/office/drawing/2014/main" xmlns="" id="{D4B42E9D-FAFD-7444-A7D1-FA7010283123}"/>
                </a:ext>
              </a:extLst>
            </p:cNvPr>
            <p:cNvSpPr>
              <a:spLocks noChangeArrowheads="1"/>
            </p:cNvSpPr>
            <p:nvPr/>
          </p:nvSpPr>
          <p:spPr bwMode="auto">
            <a:xfrm>
              <a:off x="5867400" y="3810000"/>
              <a:ext cx="2133600" cy="838200"/>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37931725" indent="-374745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pic>
          <p:nvPicPr>
            <p:cNvPr id="18" name="Image 9">
              <a:extLst>
                <a:ext uri="{FF2B5EF4-FFF2-40B4-BE49-F238E27FC236}">
                  <a16:creationId xmlns:a16="http://schemas.microsoft.com/office/drawing/2014/main" xmlns="" id="{F909322F-7D3A-2C4E-8185-B9DD1AA6A7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209800"/>
              <a:ext cx="1320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xmlns="" id="{0ABF86DB-B9F9-7248-9111-CC49606DE668}"/>
              </a:ext>
            </a:extLst>
          </p:cNvPr>
          <p:cNvSpPr txBox="1"/>
          <p:nvPr/>
        </p:nvSpPr>
        <p:spPr>
          <a:xfrm>
            <a:off x="0" y="3504520"/>
            <a:ext cx="2555776" cy="3236848"/>
          </a:xfrm>
          <a:prstGeom prst="rect">
            <a:avLst/>
          </a:prstGeom>
          <a:noFill/>
        </p:spPr>
        <p:txBody>
          <a:bodyPr wrap="square" rtlCol="0">
            <a:spAutoFit/>
          </a:bodyPr>
          <a:lstStyle/>
          <a:p>
            <a:pPr algn="r">
              <a:lnSpc>
                <a:spcPct val="150000"/>
              </a:lnSpc>
            </a:pPr>
            <a:r>
              <a:rPr lang="fr-FR" sz="2800" b="1">
                <a:solidFill>
                  <a:schemeClr val="bg1"/>
                </a:solidFill>
              </a:rPr>
              <a:t>Coffee</a:t>
            </a:r>
          </a:p>
          <a:p>
            <a:pPr algn="r">
              <a:lnSpc>
                <a:spcPct val="150000"/>
              </a:lnSpc>
            </a:pPr>
            <a:r>
              <a:rPr lang="fr-FR" sz="2800" b="1">
                <a:solidFill>
                  <a:schemeClr val="bg1"/>
                </a:solidFill>
              </a:rPr>
              <a:t>Lunch</a:t>
            </a:r>
          </a:p>
          <a:p>
            <a:pPr algn="r">
              <a:lnSpc>
                <a:spcPct val="150000"/>
              </a:lnSpc>
            </a:pPr>
            <a:r>
              <a:rPr lang="fr-FR" sz="2800" b="1">
                <a:solidFill>
                  <a:schemeClr val="bg1"/>
                </a:solidFill>
              </a:rPr>
              <a:t>WIFI</a:t>
            </a:r>
          </a:p>
          <a:p>
            <a:pPr algn="r">
              <a:lnSpc>
                <a:spcPct val="150000"/>
              </a:lnSpc>
            </a:pPr>
            <a:r>
              <a:rPr lang="fr-FR" sz="2800" b="1">
                <a:solidFill>
                  <a:schemeClr val="bg1"/>
                </a:solidFill>
              </a:rPr>
              <a:t>Documents</a:t>
            </a:r>
          </a:p>
          <a:p>
            <a:pPr algn="r">
              <a:lnSpc>
                <a:spcPct val="150000"/>
              </a:lnSpc>
            </a:pPr>
            <a:r>
              <a:rPr lang="fr-FR" sz="2800" b="1">
                <a:solidFill>
                  <a:schemeClr val="bg1"/>
                </a:solidFill>
              </a:rPr>
              <a:t>…</a:t>
            </a:r>
          </a:p>
        </p:txBody>
      </p:sp>
    </p:spTree>
    <p:extLst>
      <p:ext uri="{BB962C8B-B14F-4D97-AF65-F5344CB8AC3E}">
        <p14:creationId xmlns:p14="http://schemas.microsoft.com/office/powerpoint/2010/main" val="4964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42E33D0C-5550-724B-BB79-B1592D67D169}"/>
              </a:ext>
            </a:extLst>
          </p:cNvPr>
          <p:cNvPicPr>
            <a:picLocks noChangeAspect="1"/>
          </p:cNvPicPr>
          <p:nvPr/>
        </p:nvPicPr>
        <p:blipFill>
          <a:blip r:embed="rId3"/>
          <a:stretch>
            <a:fillRect/>
          </a:stretch>
        </p:blipFill>
        <p:spPr>
          <a:xfrm>
            <a:off x="-36512" y="5373216"/>
            <a:ext cx="9252520" cy="6942728"/>
          </a:xfrm>
          <a:prstGeom prst="rect">
            <a:avLst/>
          </a:prstGeom>
        </p:spPr>
      </p:pic>
      <p:sp>
        <p:nvSpPr>
          <p:cNvPr id="4" name="Rounded Rectangle 3">
            <a:extLst>
              <a:ext uri="{FF2B5EF4-FFF2-40B4-BE49-F238E27FC236}">
                <a16:creationId xmlns:a16="http://schemas.microsoft.com/office/drawing/2014/main" xmlns="" id="{60A81A7F-EB1A-C94B-A5F8-4C30921D1864}"/>
              </a:ext>
            </a:extLst>
          </p:cNvPr>
          <p:cNvSpPr/>
          <p:nvPr/>
        </p:nvSpPr>
        <p:spPr bwMode="auto">
          <a:xfrm>
            <a:off x="1691680" y="3354107"/>
            <a:ext cx="1656194" cy="2163125"/>
          </a:xfrm>
          <a:prstGeom prst="roundRect">
            <a:avLst/>
          </a:prstGeom>
          <a:solidFill>
            <a:srgbClr val="FFC61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
        <p:nvSpPr>
          <p:cNvPr id="10242" name="Title 1"/>
          <p:cNvSpPr>
            <a:spLocks noGrp="1"/>
          </p:cNvSpPr>
          <p:nvPr>
            <p:ph type="title"/>
          </p:nvPr>
        </p:nvSpPr>
        <p:spPr>
          <a:xfrm>
            <a:off x="239713" y="1226840"/>
            <a:ext cx="8675687" cy="762000"/>
          </a:xfrm>
        </p:spPr>
        <p:txBody>
          <a:bodyPr/>
          <a:lstStyle/>
          <a:p>
            <a:pPr algn="ctr"/>
            <a:r>
              <a:rPr lang="en-GB" sz="1800" dirty="0">
                <a:latin typeface="Calibri"/>
                <a:cs typeface="Calibri"/>
              </a:rPr>
              <a:t>    </a:t>
            </a:r>
            <a:r>
              <a:rPr lang="en-GB" sz="2800" dirty="0">
                <a:solidFill>
                  <a:srgbClr val="800000"/>
                </a:solidFill>
                <a:latin typeface="+mn-lt"/>
                <a:cs typeface="Calibri"/>
              </a:rPr>
              <a:t>Structure of Module 1</a:t>
            </a:r>
          </a:p>
        </p:txBody>
      </p:sp>
      <p:sp>
        <p:nvSpPr>
          <p:cNvPr id="10" name="Espace réservé du numéro de diapositive 9"/>
          <p:cNvSpPr>
            <a:spLocks noGrp="1"/>
          </p:cNvSpPr>
          <p:nvPr>
            <p:ph type="sldNum" sz="quarter" idx="12"/>
          </p:nvPr>
        </p:nvSpPr>
        <p:spPr/>
        <p:txBody>
          <a:bodyPr/>
          <a:lstStyle/>
          <a:p>
            <a:fld id="{A29ECED8-C261-954F-ACA4-286B832D9164}" type="slidenum">
              <a:rPr lang="en-GB" smtClean="0"/>
              <a:pPr/>
              <a:t>5</a:t>
            </a:fld>
            <a:endParaRPr lang="en-GB"/>
          </a:p>
        </p:txBody>
      </p:sp>
      <p:grpSp>
        <p:nvGrpSpPr>
          <p:cNvPr id="2" name="Group 1"/>
          <p:cNvGrpSpPr/>
          <p:nvPr/>
        </p:nvGrpSpPr>
        <p:grpSpPr>
          <a:xfrm>
            <a:off x="534516" y="2133437"/>
            <a:ext cx="8141940" cy="3157319"/>
            <a:chOff x="539552" y="3159552"/>
            <a:chExt cx="8141940" cy="3157319"/>
          </a:xfrm>
        </p:grpSpPr>
        <p:cxnSp>
          <p:nvCxnSpPr>
            <p:cNvPr id="18" name="53 Conector recto"/>
            <p:cNvCxnSpPr>
              <a:cxnSpLocks/>
              <a:stCxn id="22" idx="0"/>
              <a:endCxn id="12" idx="2"/>
            </p:cNvCxnSpPr>
            <p:nvPr/>
          </p:nvCxnSpPr>
          <p:spPr bwMode="auto">
            <a:xfrm flipH="1" flipV="1">
              <a:off x="3863246" y="4175215"/>
              <a:ext cx="24683"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28" name="54 Conector recto"/>
            <p:cNvCxnSpPr>
              <a:cxnSpLocks/>
              <a:stCxn id="24" idx="0"/>
              <a:endCxn id="16" idx="2"/>
            </p:cNvCxnSpPr>
            <p:nvPr/>
          </p:nvCxnSpPr>
          <p:spPr bwMode="auto">
            <a:xfrm flipH="1" flipV="1">
              <a:off x="6518735" y="4175215"/>
              <a:ext cx="33490" cy="298360"/>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0" name="56 Conector recto"/>
            <p:cNvCxnSpPr>
              <a:stCxn id="20" idx="0"/>
              <a:endCxn id="31" idx="2"/>
            </p:cNvCxnSpPr>
            <p:nvPr/>
          </p:nvCxnSpPr>
          <p:spPr bwMode="auto">
            <a:xfrm flipV="1">
              <a:off x="1223693" y="3591019"/>
              <a:ext cx="2453" cy="88255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2" name="54 Conector recto"/>
            <p:cNvCxnSpPr>
              <a:cxnSpLocks/>
              <a:stCxn id="9" idx="0"/>
              <a:endCxn id="23" idx="4"/>
            </p:cNvCxnSpPr>
            <p:nvPr/>
          </p:nvCxnSpPr>
          <p:spPr bwMode="auto">
            <a:xfrm flipH="1" flipV="1">
              <a:off x="5189099" y="4976813"/>
              <a:ext cx="28456" cy="324395"/>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3" name="54 Conector recto"/>
            <p:cNvCxnSpPr>
              <a:cxnSpLocks/>
              <a:stCxn id="8" idx="0"/>
              <a:endCxn id="21" idx="4"/>
            </p:cNvCxnSpPr>
            <p:nvPr/>
          </p:nvCxnSpPr>
          <p:spPr bwMode="auto">
            <a:xfrm flipH="1" flipV="1">
              <a:off x="2519777" y="4976813"/>
              <a:ext cx="20508" cy="270971"/>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34" name="54 Conector recto"/>
            <p:cNvCxnSpPr>
              <a:stCxn id="13" idx="0"/>
              <a:endCxn id="25" idx="4"/>
            </p:cNvCxnSpPr>
            <p:nvPr/>
          </p:nvCxnSpPr>
          <p:spPr bwMode="auto">
            <a:xfrm flipH="1" flipV="1">
              <a:off x="7992385" y="4976813"/>
              <a:ext cx="2513" cy="333106"/>
            </a:xfrm>
            <a:prstGeom prst="line">
              <a:avLst/>
            </a:prstGeom>
            <a:noFill/>
            <a:ln w="19050" cap="flat" cmpd="sng" algn="ctr">
              <a:solidFill>
                <a:schemeClr val="tx2">
                  <a:lumMod val="50000"/>
                  <a:lumOff val="50000"/>
                </a:schemeClr>
              </a:solidFill>
              <a:prstDash val="solid"/>
              <a:round/>
              <a:headEnd type="none" w="med" len="med"/>
              <a:tailEnd type="none" w="med" len="med"/>
            </a:ln>
            <a:effectLst/>
          </p:spPr>
        </p:cxnSp>
        <p:cxnSp>
          <p:nvCxnSpPr>
            <p:cNvPr id="7" name="44 Conector recto"/>
            <p:cNvCxnSpPr>
              <a:cxnSpLocks/>
              <a:stCxn id="20" idx="2"/>
              <a:endCxn id="25" idx="6"/>
            </p:cNvCxnSpPr>
            <p:nvPr/>
          </p:nvCxnSpPr>
          <p:spPr bwMode="auto">
            <a:xfrm>
              <a:off x="971670" y="4725194"/>
              <a:ext cx="7272738" cy="0"/>
            </a:xfrm>
            <a:prstGeom prst="line">
              <a:avLst/>
            </a:prstGeom>
            <a:noFill/>
            <a:ln w="38100" cap="flat" cmpd="sng" algn="ctr">
              <a:solidFill>
                <a:schemeClr val="accent6">
                  <a:lumMod val="40000"/>
                  <a:lumOff val="60000"/>
                </a:schemeClr>
              </a:solidFill>
              <a:prstDash val="solid"/>
              <a:round/>
              <a:headEnd type="none" w="med" len="med"/>
              <a:tailEnd type="none" w="med" len="med"/>
            </a:ln>
            <a:effectLst/>
          </p:spPr>
        </p:cxnSp>
        <p:sp>
          <p:nvSpPr>
            <p:cNvPr id="8" name="17 CuadroTexto"/>
            <p:cNvSpPr txBox="1"/>
            <p:nvPr/>
          </p:nvSpPr>
          <p:spPr>
            <a:xfrm>
              <a:off x="1694193" y="5247784"/>
              <a:ext cx="1692183"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Why?</a:t>
              </a:r>
            </a:p>
            <a:p>
              <a:pPr algn="ctr">
                <a:spcAft>
                  <a:spcPts val="0"/>
                </a:spcAft>
              </a:pPr>
              <a:r>
                <a:rPr lang="en-GB" sz="1400" dirty="0">
                  <a:latin typeface="Calibri"/>
                  <a:cs typeface="Calibri"/>
                </a:rPr>
                <a:t>Rationale, instrument for change, …</a:t>
              </a:r>
            </a:p>
          </p:txBody>
        </p:sp>
        <p:sp>
          <p:nvSpPr>
            <p:cNvPr id="9" name="27 CuadroTexto"/>
            <p:cNvSpPr txBox="1"/>
            <p:nvPr/>
          </p:nvSpPr>
          <p:spPr>
            <a:xfrm>
              <a:off x="4350941" y="5301208"/>
              <a:ext cx="1733227"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What? </a:t>
              </a:r>
              <a:r>
                <a:rPr lang="en-GB" sz="1400" b="1" dirty="0">
                  <a:solidFill>
                    <a:srgbClr val="C00000"/>
                  </a:solidFill>
                  <a:latin typeface="Calibri"/>
                  <a:cs typeface="Calibri"/>
                </a:rPr>
                <a:t>- PROBLEM</a:t>
              </a:r>
            </a:p>
            <a:p>
              <a:pPr algn="ctr">
                <a:spcAft>
                  <a:spcPts val="0"/>
                </a:spcAft>
              </a:pPr>
              <a:r>
                <a:rPr lang="en-GB" sz="1400" dirty="0">
                  <a:latin typeface="Calibri"/>
                  <a:cs typeface="Calibri"/>
                </a:rPr>
                <a:t>Objectives, assumptions, problem solving, …</a:t>
              </a:r>
            </a:p>
          </p:txBody>
        </p:sp>
        <p:sp>
          <p:nvSpPr>
            <p:cNvPr id="12" name="28 CuadroTexto"/>
            <p:cNvSpPr txBox="1">
              <a:spLocks noChangeArrowheads="1"/>
            </p:cNvSpPr>
            <p:nvPr/>
          </p:nvSpPr>
          <p:spPr bwMode="auto">
            <a:xfrm>
              <a:off x="3064868" y="3159552"/>
              <a:ext cx="159675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GB"/>
              </a:defPPr>
              <a:lvl1pPr algn="ctr">
                <a:spcAft>
                  <a:spcPts val="1800"/>
                </a:spcAft>
                <a:defRPr sz="1400" b="1">
                  <a:solidFill>
                    <a:schemeClr val="accent2"/>
                  </a:solidFill>
                  <a:latin typeface="Calibri"/>
                  <a:ea typeface="MS PGothic" charset="0"/>
                  <a:cs typeface="Calibri"/>
                </a:defRPr>
              </a:lvl1pPr>
              <a:lvl2pPr marL="742950" indent="-285750">
                <a:defRPr sz="7600" b="1">
                  <a:solidFill>
                    <a:srgbClr val="FFD624"/>
                  </a:solidFill>
                  <a:latin typeface="Verdana" charset="0"/>
                  <a:ea typeface="MS PGothic" charset="0"/>
                  <a:cs typeface="MS PGothic" charset="0"/>
                </a:defRPr>
              </a:lvl2pPr>
              <a:lvl3pPr marL="1143000" indent="-228600">
                <a:defRPr sz="7600" b="1">
                  <a:solidFill>
                    <a:srgbClr val="FFD624"/>
                  </a:solidFill>
                  <a:latin typeface="Verdana" charset="0"/>
                  <a:ea typeface="MS PGothic" charset="0"/>
                  <a:cs typeface="MS PGothic" charset="0"/>
                </a:defRPr>
              </a:lvl3pPr>
              <a:lvl4pPr marL="1600200" indent="-228600">
                <a:defRPr sz="7600" b="1">
                  <a:solidFill>
                    <a:srgbClr val="FFD624"/>
                  </a:solidFill>
                  <a:latin typeface="Verdana" charset="0"/>
                  <a:ea typeface="MS PGothic" charset="0"/>
                  <a:cs typeface="MS PGothic" charset="0"/>
                </a:defRPr>
              </a:lvl4pPr>
              <a:lvl5pPr marL="2057400" indent="-22860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spcAft>
                  <a:spcPts val="0"/>
                </a:spcAft>
              </a:pPr>
              <a:r>
                <a:rPr lang="en-GB" altLang="x-none" sz="1800" dirty="0">
                  <a:solidFill>
                    <a:srgbClr val="C00000"/>
                  </a:solidFill>
                  <a:latin typeface="Calibri" charset="0"/>
                </a:rPr>
                <a:t>Who?</a:t>
              </a:r>
              <a:r>
                <a:rPr lang="en-GB" altLang="x-none" dirty="0">
                  <a:solidFill>
                    <a:srgbClr val="C00000"/>
                  </a:solidFill>
                  <a:latin typeface="Calibri" charset="0"/>
                </a:rPr>
                <a:t> - PEOPLE</a:t>
              </a:r>
            </a:p>
            <a:p>
              <a:pPr>
                <a:spcAft>
                  <a:spcPts val="0"/>
                </a:spcAft>
              </a:pPr>
              <a:r>
                <a:rPr lang="en-GB" b="0" dirty="0"/>
                <a:t>Stakeholders, political economy, …</a:t>
              </a:r>
              <a:endParaRPr lang="en-GB" altLang="x-none" b="0" dirty="0">
                <a:latin typeface="Calibri" charset="0"/>
              </a:endParaRPr>
            </a:p>
          </p:txBody>
        </p:sp>
        <p:sp>
          <p:nvSpPr>
            <p:cNvPr id="13" name="29 CuadroTexto"/>
            <p:cNvSpPr txBox="1"/>
            <p:nvPr/>
          </p:nvSpPr>
          <p:spPr>
            <a:xfrm>
              <a:off x="7308304" y="5309919"/>
              <a:ext cx="1373188" cy="369332"/>
            </a:xfrm>
            <a:prstGeom prst="rect">
              <a:avLst/>
            </a:prstGeom>
            <a:noFill/>
          </p:spPr>
          <p:txBody>
            <a:bodyPr>
              <a:spAutoFit/>
            </a:bodyPr>
            <a:lstStyle/>
            <a:p>
              <a:pPr algn="ctr">
                <a:spcAft>
                  <a:spcPts val="1800"/>
                </a:spcAft>
              </a:pPr>
              <a:r>
                <a:rPr lang="en-GB" sz="1800" b="1" dirty="0">
                  <a:solidFill>
                    <a:srgbClr val="C00000"/>
                  </a:solidFill>
                  <a:latin typeface="Calibri"/>
                  <a:cs typeface="Calibri"/>
                </a:rPr>
                <a:t>Groupwork</a:t>
              </a:r>
            </a:p>
          </p:txBody>
        </p:sp>
        <p:sp>
          <p:nvSpPr>
            <p:cNvPr id="16" name="30 CuadroTexto"/>
            <p:cNvSpPr txBox="1"/>
            <p:nvPr/>
          </p:nvSpPr>
          <p:spPr>
            <a:xfrm>
              <a:off x="5729165" y="3159552"/>
              <a:ext cx="1579140" cy="1015663"/>
            </a:xfrm>
            <a:prstGeom prst="rect">
              <a:avLst/>
            </a:prstGeom>
            <a:noFill/>
          </p:spPr>
          <p:txBody>
            <a:bodyPr wrap="square">
              <a:spAutoFit/>
            </a:bodyPr>
            <a:lstStyle/>
            <a:p>
              <a:pPr algn="ctr">
                <a:spcAft>
                  <a:spcPts val="0"/>
                </a:spcAft>
              </a:pPr>
              <a:r>
                <a:rPr lang="en-GB" sz="1800" b="1" dirty="0">
                  <a:solidFill>
                    <a:srgbClr val="C00000"/>
                  </a:solidFill>
                  <a:latin typeface="Calibri"/>
                  <a:cs typeface="Calibri"/>
                </a:rPr>
                <a:t>How?</a:t>
              </a:r>
              <a:r>
                <a:rPr lang="en-GB" sz="1400" b="1" dirty="0">
                  <a:solidFill>
                    <a:srgbClr val="C00000"/>
                  </a:solidFill>
                  <a:latin typeface="Calibri"/>
                  <a:cs typeface="Calibri"/>
                </a:rPr>
                <a:t> - PROCESS</a:t>
              </a:r>
            </a:p>
            <a:p>
              <a:pPr algn="ctr">
                <a:spcAft>
                  <a:spcPts val="0"/>
                </a:spcAft>
              </a:pPr>
              <a:r>
                <a:rPr lang="en-GB" sz="1400" dirty="0">
                  <a:latin typeface="Calibri"/>
                  <a:cs typeface="Calibri"/>
                </a:rPr>
                <a:t>Entry points, time and space, quality of engagement</a:t>
              </a:r>
            </a:p>
          </p:txBody>
        </p:sp>
        <p:grpSp>
          <p:nvGrpSpPr>
            <p:cNvPr id="19" name="Group 3"/>
            <p:cNvGrpSpPr>
              <a:grpSpLocks/>
            </p:cNvGrpSpPr>
            <p:nvPr/>
          </p:nvGrpSpPr>
          <p:grpSpPr bwMode="auto">
            <a:xfrm>
              <a:off x="755650" y="4473575"/>
              <a:ext cx="7632700" cy="503238"/>
              <a:chOff x="755576" y="4473116"/>
              <a:chExt cx="7632848" cy="504056"/>
            </a:xfrm>
          </p:grpSpPr>
          <p:sp>
            <p:nvSpPr>
              <p:cNvPr id="20" name="4 Elipse"/>
              <p:cNvSpPr/>
              <p:nvPr/>
            </p:nvSpPr>
            <p:spPr>
              <a:xfrm>
                <a:off x="971600"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21" name="16 Elipse"/>
              <p:cNvSpPr/>
              <p:nvPr/>
            </p:nvSpPr>
            <p:spPr>
              <a:xfrm>
                <a:off x="2267709"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22" name="18 Elipse"/>
              <p:cNvSpPr/>
              <p:nvPr/>
            </p:nvSpPr>
            <p:spPr>
              <a:xfrm>
                <a:off x="3635888"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23" name="19 Elipse"/>
              <p:cNvSpPr/>
              <p:nvPr/>
            </p:nvSpPr>
            <p:spPr>
              <a:xfrm>
                <a:off x="493708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4" name="20 Elipse"/>
              <p:cNvSpPr/>
              <p:nvPr/>
            </p:nvSpPr>
            <p:spPr>
              <a:xfrm>
                <a:off x="6300236"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5" name="21 Elipse"/>
              <p:cNvSpPr/>
              <p:nvPr/>
            </p:nvSpPr>
            <p:spPr>
              <a:xfrm>
                <a:off x="7740423" y="4473116"/>
                <a:ext cx="504056" cy="504056"/>
              </a:xfrm>
              <a:prstGeom prst="ellipse">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s-ES" sz="1800" b="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cxnSp>
            <p:nvCxnSpPr>
              <p:cNvPr id="27" name="42 Conector recto"/>
              <p:cNvCxnSpPr>
                <a:cxnSpLocks noChangeShapeType="1"/>
              </p:cNvCxnSpPr>
              <p:nvPr/>
            </p:nvCxnSpPr>
            <p:spPr bwMode="auto">
              <a:xfrm>
                <a:off x="755576" y="4725144"/>
                <a:ext cx="7632848" cy="144016"/>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cxnSp>
        </p:grpSp>
        <p:sp>
          <p:nvSpPr>
            <p:cNvPr id="31" name="28 CuadroTexto"/>
            <p:cNvSpPr txBox="1">
              <a:spLocks noChangeArrowheads="1"/>
            </p:cNvSpPr>
            <p:nvPr/>
          </p:nvSpPr>
          <p:spPr bwMode="auto">
            <a:xfrm>
              <a:off x="539552" y="3221687"/>
              <a:ext cx="137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7600" b="1">
                  <a:solidFill>
                    <a:srgbClr val="FFD624"/>
                  </a:solidFill>
                  <a:latin typeface="Verdana" charset="0"/>
                  <a:ea typeface="MS PGothic" charset="0"/>
                  <a:cs typeface="MS PGothic" charset="0"/>
                </a:defRPr>
              </a:lvl1pPr>
              <a:lvl2pPr marL="742950" indent="-285750" eaLnBrk="0" hangingPunct="0">
                <a:defRPr sz="7600" b="1">
                  <a:solidFill>
                    <a:srgbClr val="FFD624"/>
                  </a:solidFill>
                  <a:latin typeface="Verdana" charset="0"/>
                  <a:ea typeface="MS PGothic" charset="0"/>
                  <a:cs typeface="MS PGothic" charset="0"/>
                </a:defRPr>
              </a:lvl2pPr>
              <a:lvl3pPr marL="1143000" indent="-228600" eaLnBrk="0" hangingPunct="0">
                <a:defRPr sz="7600" b="1">
                  <a:solidFill>
                    <a:srgbClr val="FFD624"/>
                  </a:solidFill>
                  <a:latin typeface="Verdana" charset="0"/>
                  <a:ea typeface="MS PGothic" charset="0"/>
                  <a:cs typeface="MS PGothic" charset="0"/>
                </a:defRPr>
              </a:lvl3pPr>
              <a:lvl4pPr marL="1600200" indent="-228600" eaLnBrk="0" hangingPunct="0">
                <a:defRPr sz="7600" b="1">
                  <a:solidFill>
                    <a:srgbClr val="FFD624"/>
                  </a:solidFill>
                  <a:latin typeface="Verdana" charset="0"/>
                  <a:ea typeface="MS PGothic" charset="0"/>
                  <a:cs typeface="MS PGothic" charset="0"/>
                </a:defRPr>
              </a:lvl4pPr>
              <a:lvl5pPr marL="2057400" indent="-228600" eaLnBrk="0" hangingPunct="0">
                <a:defRPr sz="7600" b="1">
                  <a:solidFill>
                    <a:srgbClr val="FFD624"/>
                  </a:solidFill>
                  <a:latin typeface="Verdana" charset="0"/>
                  <a:ea typeface="MS PGothic" charset="0"/>
                  <a:cs typeface="MS PGothic" charset="0"/>
                </a:defRPr>
              </a:lvl5pPr>
              <a:lvl6pPr marL="2514600" indent="-228600" eaLnBrk="0" fontAlgn="base" hangingPunct="0">
                <a:spcBef>
                  <a:spcPct val="0"/>
                </a:spcBef>
                <a:spcAft>
                  <a:spcPct val="0"/>
                </a:spcAft>
                <a:defRPr sz="7600" b="1">
                  <a:solidFill>
                    <a:srgbClr val="FFD624"/>
                  </a:solidFill>
                  <a:latin typeface="Verdana" charset="0"/>
                  <a:ea typeface="MS PGothic" charset="0"/>
                  <a:cs typeface="MS PGothic" charset="0"/>
                </a:defRPr>
              </a:lvl6pPr>
              <a:lvl7pPr marL="2971800" indent="-228600" eaLnBrk="0" fontAlgn="base" hangingPunct="0">
                <a:spcBef>
                  <a:spcPct val="0"/>
                </a:spcBef>
                <a:spcAft>
                  <a:spcPct val="0"/>
                </a:spcAft>
                <a:defRPr sz="7600" b="1">
                  <a:solidFill>
                    <a:srgbClr val="FFD624"/>
                  </a:solidFill>
                  <a:latin typeface="Verdana" charset="0"/>
                  <a:ea typeface="MS PGothic" charset="0"/>
                  <a:cs typeface="MS PGothic" charset="0"/>
                </a:defRPr>
              </a:lvl7pPr>
              <a:lvl8pPr marL="3429000" indent="-228600" eaLnBrk="0" fontAlgn="base" hangingPunct="0">
                <a:spcBef>
                  <a:spcPct val="0"/>
                </a:spcBef>
                <a:spcAft>
                  <a:spcPct val="0"/>
                </a:spcAft>
                <a:defRPr sz="7600" b="1">
                  <a:solidFill>
                    <a:srgbClr val="FFD624"/>
                  </a:solidFill>
                  <a:latin typeface="Verdana" charset="0"/>
                  <a:ea typeface="MS PGothic" charset="0"/>
                  <a:cs typeface="MS PGothic" charset="0"/>
                </a:defRPr>
              </a:lvl8pPr>
              <a:lvl9pPr marL="3886200" indent="-228600" eaLnBrk="0" fontAlgn="base" hangingPunct="0">
                <a:spcBef>
                  <a:spcPct val="0"/>
                </a:spcBef>
                <a:spcAft>
                  <a:spcPct val="0"/>
                </a:spcAft>
                <a:defRPr sz="7600" b="1">
                  <a:solidFill>
                    <a:srgbClr val="FFD624"/>
                  </a:solidFill>
                  <a:latin typeface="Verdana" charset="0"/>
                  <a:ea typeface="MS PGothic" charset="0"/>
                  <a:cs typeface="MS PGothic" charset="0"/>
                </a:defRPr>
              </a:lvl9pPr>
            </a:lstStyle>
            <a:p>
              <a:pPr algn="ctr">
                <a:spcAft>
                  <a:spcPts val="1800"/>
                </a:spcAft>
              </a:pPr>
              <a:r>
                <a:rPr lang="en-GB" altLang="x-none" sz="1800" dirty="0">
                  <a:solidFill>
                    <a:srgbClr val="C00000"/>
                  </a:solidFill>
                  <a:latin typeface="Calibri" charset="0"/>
                </a:rPr>
                <a:t>Overview</a:t>
              </a:r>
            </a:p>
          </p:txBody>
        </p:sp>
      </p:grpSp>
      <p:sp>
        <p:nvSpPr>
          <p:cNvPr id="3" name="Rounded Rectangle 2">
            <a:extLst>
              <a:ext uri="{FF2B5EF4-FFF2-40B4-BE49-F238E27FC236}">
                <a16:creationId xmlns:a16="http://schemas.microsoft.com/office/drawing/2014/main" xmlns="" id="{FD784D0E-0A6A-C64E-B8BC-799E0C690447}"/>
              </a:ext>
            </a:extLst>
          </p:cNvPr>
          <p:cNvSpPr/>
          <p:nvPr/>
        </p:nvSpPr>
        <p:spPr bwMode="auto">
          <a:xfrm>
            <a:off x="9324528" y="-17140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16674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ZoneTexte 4"/>
          <p:cNvSpPr txBox="1">
            <a:spLocks noChangeArrowheads="1"/>
          </p:cNvSpPr>
          <p:nvPr/>
        </p:nvSpPr>
        <p:spPr bwMode="auto">
          <a:xfrm>
            <a:off x="5029200" y="6581775"/>
            <a:ext cx="4114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r">
              <a:spcBef>
                <a:spcPct val="0"/>
              </a:spcBef>
              <a:buClrTx/>
              <a:buFontTx/>
              <a:buNone/>
            </a:pPr>
            <a:r>
              <a:rPr lang="en-GB" altLang="x-none" sz="1200" i="0"/>
              <a:t>Source: Action Document Instructions</a:t>
            </a:r>
          </a:p>
        </p:txBody>
      </p:sp>
      <p:sp>
        <p:nvSpPr>
          <p:cNvPr id="34818" name="Espace réservé du numéro de diapositive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ClrTx/>
              <a:buFontTx/>
              <a:buNone/>
            </a:pPr>
            <a:fld id="{31CCF06E-05A2-F240-90FE-D5D9ACB9ED3A}" type="slidenum">
              <a:rPr lang="en-GB" altLang="x-none" sz="1400" i="0">
                <a:solidFill>
                  <a:schemeClr val="tx1"/>
                </a:solidFill>
                <a:latin typeface="Arial" charset="0"/>
              </a:rPr>
              <a:pPr>
                <a:spcBef>
                  <a:spcPct val="0"/>
                </a:spcBef>
                <a:buClrTx/>
                <a:buFontTx/>
                <a:buNone/>
              </a:pPr>
              <a:t>6</a:t>
            </a:fld>
            <a:endParaRPr lang="en-GB" altLang="x-none" sz="1400" i="0">
              <a:solidFill>
                <a:schemeClr val="tx1"/>
              </a:solidFill>
              <a:latin typeface="Arial" charset="0"/>
            </a:endParaRPr>
          </a:p>
        </p:txBody>
      </p:sp>
      <p:sp>
        <p:nvSpPr>
          <p:cNvPr id="34825" name="ZoneTexte 6"/>
          <p:cNvSpPr txBox="1">
            <a:spLocks noChangeArrowheads="1"/>
          </p:cNvSpPr>
          <p:nvPr/>
        </p:nvSpPr>
        <p:spPr bwMode="auto">
          <a:xfrm>
            <a:off x="0" y="1196752"/>
            <a:ext cx="914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charset="0"/>
                <a:ea typeface="ＭＳ Ｐゴシック" charset="-128"/>
              </a:defRPr>
            </a:lvl1pPr>
            <a:lvl2pPr marL="37931725" indent="-37474525">
              <a:spcBef>
                <a:spcPct val="20000"/>
              </a:spcBef>
              <a:buClr>
                <a:srgbClr val="009FBA"/>
              </a:buClr>
              <a:buChar char="•"/>
              <a:defRPr sz="2000" b="1">
                <a:solidFill>
                  <a:srgbClr val="0F5494"/>
                </a:solidFill>
                <a:latin typeface="Verdana" charset="0"/>
                <a:ea typeface="ＭＳ Ｐゴシック" charset="-128"/>
              </a:defRPr>
            </a:lvl2pPr>
            <a:lvl3pPr marL="1143000" indent="-228600">
              <a:spcBef>
                <a:spcPct val="20000"/>
              </a:spcBef>
              <a:buChar char="•"/>
              <a:defRPr sz="1400">
                <a:solidFill>
                  <a:srgbClr val="0F5494"/>
                </a:solidFill>
                <a:latin typeface="Verdana"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ClrTx/>
              <a:buFontTx/>
              <a:buNone/>
            </a:pPr>
            <a:r>
              <a:rPr lang="en-GB" altLang="x-none" b="1" i="0" dirty="0">
                <a:solidFill>
                  <a:srgbClr val="800000"/>
                </a:solidFill>
                <a:latin typeface="Calibri" charset="0"/>
              </a:rPr>
              <a:t>Policy dialogue to be accurately integrated in the Action Document</a:t>
            </a:r>
          </a:p>
        </p:txBody>
      </p:sp>
      <p:sp>
        <p:nvSpPr>
          <p:cNvPr id="21" name="Down Arrow 20"/>
          <p:cNvSpPr/>
          <p:nvPr/>
        </p:nvSpPr>
        <p:spPr bwMode="auto">
          <a:xfrm rot="2597611">
            <a:off x="7816866" y="2465946"/>
            <a:ext cx="360040" cy="576064"/>
          </a:xfrm>
          <a:prstGeom prst="downArrow">
            <a:avLst/>
          </a:prstGeom>
          <a:solidFill>
            <a:srgbClr val="FECC68"/>
          </a:solidFill>
          <a:ln w="9525" cap="flat" cmpd="sng" algn="ctr">
            <a:solidFill>
              <a:srgbClr val="FECC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6" name="Rectangle 5"/>
          <p:cNvSpPr/>
          <p:nvPr/>
        </p:nvSpPr>
        <p:spPr>
          <a:xfrm>
            <a:off x="35496" y="1628800"/>
            <a:ext cx="9036496" cy="5262979"/>
          </a:xfrm>
          <a:prstGeom prst="rect">
            <a:avLst/>
          </a:prstGeom>
          <a:solidFill>
            <a:srgbClr val="F2F2F2"/>
          </a:solidFill>
        </p:spPr>
        <p:txBody>
          <a:bodyPr wrap="square">
            <a:spAutoFit/>
          </a:bodyPr>
          <a:lstStyle/>
          <a:p>
            <a:r>
              <a:rPr lang="en-GB" b="1" dirty="0">
                <a:effectLst>
                  <a:glow>
                    <a:srgbClr val="000000"/>
                  </a:glow>
                  <a:outerShdw sx="0" sy="0">
                    <a:srgbClr val="000000"/>
                  </a:outerShdw>
                  <a:reflection stA="0" endPos="0" fadeDir="0" sx="0" sy="0"/>
                </a:effectLst>
              </a:rPr>
              <a:t>“4.  Description of the action</a:t>
            </a:r>
            <a:r>
              <a:rPr lang="en-GB" dirty="0">
                <a:effectLst>
                  <a:glow>
                    <a:srgbClr val="000000"/>
                  </a:glow>
                  <a:outerShdw sx="0" sy="0">
                    <a:srgbClr val="000000"/>
                  </a:outerShdw>
                  <a:reflection stA="0" endPos="0" fadeDir="0" sx="0" sy="0"/>
                </a:effectLst>
              </a:rPr>
              <a:t> (max. 3 pages,)</a:t>
            </a:r>
          </a:p>
          <a:p>
            <a:endParaRPr lang="en-GB" dirty="0">
              <a:effectLst>
                <a:glow>
                  <a:srgbClr val="000000"/>
                </a:glow>
                <a:outerShdw sx="0" sy="0">
                  <a:srgbClr val="000000"/>
                </a:outerShdw>
                <a:reflection stA="0" endPos="0" fadeDir="0" sx="0" sy="0"/>
              </a:effectLst>
            </a:endParaRPr>
          </a:p>
          <a:p>
            <a:r>
              <a:rPr lang="en-GB" b="1" dirty="0">
                <a:effectLst>
                  <a:glow>
                    <a:srgbClr val="000000"/>
                  </a:glow>
                  <a:outerShdw sx="0" sy="0">
                    <a:srgbClr val="000000"/>
                  </a:outerShdw>
                  <a:reflection stA="0" endPos="0" fadeDir="0" sx="0" sy="0"/>
                </a:effectLst>
              </a:rPr>
              <a:t>4.1  Overall objective, specific objective(s), expected outputs and indicative activities</a:t>
            </a:r>
          </a:p>
          <a:p>
            <a:r>
              <a:rPr lang="en-GB" dirty="0">
                <a:effectLst>
                  <a:glow>
                    <a:srgbClr val="000000"/>
                  </a:glow>
                  <a:outerShdw sx="0" sy="0">
                    <a:srgbClr val="000000"/>
                  </a:outerShdw>
                  <a:reflection stA="0" endPos="0" fadeDir="0" sx="0" sy="0"/>
                </a:effectLst>
              </a:rPr>
              <a:t>&lt; </a:t>
            </a:r>
            <a:r>
              <a:rPr lang="en-GB" b="1" dirty="0">
                <a:effectLst>
                  <a:glow>
                    <a:srgbClr val="000000"/>
                  </a:glow>
                  <a:outerShdw sx="0" sy="0">
                    <a:srgbClr val="000000"/>
                  </a:outerShdw>
                  <a:reflection stA="0" endPos="0" fadeDir="0" sx="0" sy="0"/>
                </a:effectLst>
              </a:rPr>
              <a:t>For project modality</a:t>
            </a:r>
            <a:r>
              <a:rPr lang="en-GB" dirty="0">
                <a:effectLst>
                  <a:glow>
                    <a:srgbClr val="000000"/>
                  </a:glow>
                  <a:outerShdw sx="0" sy="0">
                    <a:srgbClr val="000000"/>
                  </a:outerShdw>
                  <a:reflection stA="0" endPos="0" fadeDir="0" sx="0" sy="0"/>
                </a:effectLst>
              </a:rPr>
              <a:t>, list all expected results: Overall objective (expected impact), specific objective(s) (expected outcome(s)), and expected outputs (if defined at this stage) – in line with the results chain of the Logframe Matrix in Appendix.</a:t>
            </a:r>
          </a:p>
          <a:p>
            <a:r>
              <a:rPr lang="en-GB" dirty="0">
                <a:effectLst>
                  <a:glow>
                    <a:srgbClr val="000000"/>
                  </a:glow>
                  <a:outerShdw sx="0" sy="0">
                    <a:srgbClr val="000000"/>
                  </a:outerShdw>
                  <a:reflection stA="0" endPos="0" fadeDir="0" sx="0" sy="0"/>
                </a:effectLst>
              </a:rPr>
              <a:t>&lt;List here the main indicative activities. Where possible, these activities should be grouped per expected outputs.)&gt;</a:t>
            </a:r>
          </a:p>
          <a:p>
            <a:endParaRPr lang="en-GB" dirty="0">
              <a:effectLst>
                <a:glow>
                  <a:srgbClr val="000000"/>
                </a:glow>
                <a:outerShdw sx="0" sy="0">
                  <a:srgbClr val="000000"/>
                </a:outerShdw>
                <a:reflection stA="0" endPos="0" fadeDir="0" sx="0" sy="0"/>
              </a:effectLst>
            </a:endParaRPr>
          </a:p>
          <a:p>
            <a:r>
              <a:rPr lang="en-GB" b="1" dirty="0">
                <a:effectLst>
                  <a:glow>
                    <a:srgbClr val="000000"/>
                  </a:glow>
                  <a:outerShdw sx="0" sy="0">
                    <a:srgbClr val="000000"/>
                  </a:outerShdw>
                  <a:reflection stA="0" endPos="0" fadeDir="0" sx="0" sy="0"/>
                </a:effectLst>
              </a:rPr>
              <a:t>For Budget Support modality</a:t>
            </a:r>
          </a:p>
          <a:p>
            <a:r>
              <a:rPr lang="en-GB" dirty="0">
                <a:effectLst>
                  <a:glow>
                    <a:srgbClr val="000000"/>
                  </a:glow>
                  <a:outerShdw sx="0" sy="0">
                    <a:srgbClr val="000000"/>
                  </a:outerShdw>
                  <a:reflection stA="0" endPos="0" fadeDir="0" sx="0" sy="0"/>
                </a:effectLst>
              </a:rPr>
              <a:t>&lt; In case of budget support, consider both budget support and complementary support &gt;</a:t>
            </a:r>
          </a:p>
          <a:p>
            <a:r>
              <a:rPr lang="en-GB" dirty="0">
                <a:effectLst>
                  <a:glow>
                    <a:srgbClr val="000000"/>
                  </a:glow>
                  <a:outerShdw sx="0" sy="0">
                    <a:srgbClr val="000000"/>
                  </a:outerShdw>
                  <a:reflection stA="0" endPos="0" fadeDir="0" sx="0" sy="0"/>
                </a:effectLst>
              </a:rPr>
              <a:t>please list all expected results:</a:t>
            </a:r>
          </a:p>
          <a:p>
            <a:pPr marL="1085850" lvl="2" indent="-171450">
              <a:buFont typeface="Arial" panose="020B0604020202020204" pitchFamily="34" charset="0"/>
              <a:buChar char="•"/>
            </a:pPr>
            <a:r>
              <a:rPr lang="en-GB" dirty="0">
                <a:effectLst>
                  <a:glow>
                    <a:srgbClr val="000000"/>
                  </a:glow>
                  <a:outerShdw sx="0" sy="0">
                    <a:srgbClr val="000000"/>
                  </a:outerShdw>
                  <a:reflection stA="0" endPos="0" fadeDir="0" sx="0" sy="0"/>
                </a:effectLst>
              </a:rPr>
              <a:t>Overall objective : the expected impact of the policy supported through BS,</a:t>
            </a:r>
          </a:p>
          <a:p>
            <a:pPr marL="1085850" lvl="2" indent="-171450">
              <a:buFont typeface="Arial" panose="020B0604020202020204" pitchFamily="34" charset="0"/>
              <a:buChar char="•"/>
            </a:pPr>
            <a:r>
              <a:rPr lang="en-GB" dirty="0">
                <a:effectLst>
                  <a:glow>
                    <a:srgbClr val="000000"/>
                  </a:glow>
                  <a:outerShdw sx="0" sy="0">
                    <a:srgbClr val="000000"/>
                  </a:outerShdw>
                  <a:reflection stA="0" endPos="0" fadeDir="0" sx="0" sy="0"/>
                </a:effectLst>
              </a:rPr>
              <a:t>specific objective(s) : the expected outcome(s) of the policy supported through BS,</a:t>
            </a:r>
          </a:p>
          <a:p>
            <a:pPr marL="1085850" lvl="2" indent="-171450">
              <a:buFont typeface="Arial" panose="020B0604020202020204" pitchFamily="34" charset="0"/>
              <a:buChar char="•"/>
            </a:pPr>
            <a:r>
              <a:rPr lang="en-GB" dirty="0">
                <a:effectLst>
                  <a:glow>
                    <a:srgbClr val="000000"/>
                  </a:glow>
                  <a:outerShdw sx="0" sy="0">
                    <a:srgbClr val="000000"/>
                  </a:outerShdw>
                  <a:reflection stA="0" endPos="0" fadeDir="0" sx="0" sy="0"/>
                </a:effectLst>
              </a:rPr>
              <a:t>the induced outputs of the policy supported through BS</a:t>
            </a:r>
          </a:p>
          <a:p>
            <a:pPr marL="1085850" lvl="2" indent="-171450">
              <a:buFont typeface="Arial" panose="020B0604020202020204" pitchFamily="34" charset="0"/>
              <a:buChar char="•"/>
            </a:pPr>
            <a:r>
              <a:rPr lang="en-GB" dirty="0">
                <a:effectLst>
                  <a:glow>
                    <a:srgbClr val="000000"/>
                  </a:glow>
                  <a:outerShdw sx="0" sy="0">
                    <a:srgbClr val="000000"/>
                  </a:outerShdw>
                  <a:reflection stA="0" endPos="0" fadeDir="0" sx="0" sy="0"/>
                </a:effectLst>
              </a:rPr>
              <a:t>the direct outputs of the budget support contract (indicatively one for each input: financial transfers, </a:t>
            </a:r>
            <a:r>
              <a:rPr lang="en-GB" b="1" dirty="0">
                <a:solidFill>
                  <a:srgbClr val="C00000"/>
                </a:solidFill>
                <a:effectLst>
                  <a:glow>
                    <a:srgbClr val="000000"/>
                  </a:glow>
                  <a:outerShdw sx="0" sy="0">
                    <a:srgbClr val="000000"/>
                  </a:outerShdw>
                  <a:reflection stA="0" endPos="0" fadeDir="0" sx="0" sy="0"/>
                </a:effectLst>
              </a:rPr>
              <a:t>policy dialogue</a:t>
            </a:r>
            <a:r>
              <a:rPr lang="en-GB" dirty="0">
                <a:effectLst>
                  <a:glow>
                    <a:srgbClr val="000000"/>
                  </a:glow>
                  <a:outerShdw sx="0" sy="0">
                    <a:srgbClr val="000000"/>
                  </a:outerShdw>
                  <a:reflection stA="0" endPos="0" fadeDir="0" sx="0" sy="0"/>
                </a:effectLst>
              </a:rPr>
              <a:t>, performance, capacity development)</a:t>
            </a:r>
          </a:p>
          <a:p>
            <a:r>
              <a:rPr lang="en-GB" dirty="0">
                <a:effectLst>
                  <a:glow>
                    <a:srgbClr val="000000"/>
                  </a:glow>
                  <a:outerShdw sx="0" sy="0">
                    <a:srgbClr val="000000"/>
                  </a:outerShdw>
                  <a:reflection stA="0" endPos="0" fadeDir="0" sx="0" sy="0"/>
                </a:effectLst>
              </a:rPr>
              <a:t>Please refer to the guidance provided in Chapter 2.3.3 and Annex 2 of the Budget Support Guidelines (2017). This results chain should be reflected in the Intervention Logic under section 4.3.of the Action Document as well as in the summary of Intervention Logic in Annex 1. &gt;</a:t>
            </a:r>
          </a:p>
          <a:p>
            <a:r>
              <a:rPr lang="en-GB" dirty="0">
                <a:effectLst>
                  <a:glow>
                    <a:srgbClr val="000000"/>
                  </a:glow>
                  <a:outerShdw sx="0" sy="0">
                    <a:srgbClr val="000000"/>
                  </a:outerShdw>
                  <a:reflection stA="0" endPos="0" fadeDir="0" sx="0" sy="0"/>
                </a:effectLst>
              </a:rPr>
              <a:t>&lt; For budget support, present the main inputs (budget support, performance assessment, </a:t>
            </a:r>
            <a:r>
              <a:rPr lang="en-GB" b="1" dirty="0">
                <a:solidFill>
                  <a:srgbClr val="C00000"/>
                </a:solidFill>
                <a:effectLst>
                  <a:glow>
                    <a:srgbClr val="000000"/>
                  </a:glow>
                  <a:outerShdw sx="0" sy="0">
                    <a:srgbClr val="000000"/>
                  </a:outerShdw>
                  <a:reflection stA="0" endPos="0" fadeDir="0" sx="0" sy="0"/>
                </a:effectLst>
              </a:rPr>
              <a:t>policy dialogue </a:t>
            </a:r>
            <a:r>
              <a:rPr lang="en-GB" dirty="0">
                <a:effectLst>
                  <a:glow>
                    <a:srgbClr val="000000"/>
                  </a:glow>
                  <a:outerShdw sx="0" sy="0">
                    <a:srgbClr val="000000"/>
                  </a:outerShdw>
                  <a:reflection stA="0" endPos="0" fadeDir="0" sx="0" sy="0"/>
                </a:effectLst>
              </a:rPr>
              <a:t>and, when appropriate, complementary support). &gt;”                                                                  (AD template 2018)</a:t>
            </a:r>
          </a:p>
          <a:p>
            <a:endParaRPr lang="en-GB" dirty="0">
              <a:effectLst>
                <a:glow>
                  <a:srgbClr val="000000"/>
                </a:glow>
                <a:outerShdw sx="0" sy="0">
                  <a:srgbClr val="000000"/>
                </a:outerShdw>
                <a:reflection stA="0" endPos="0" fadeDir="0" sx="0" sy="0"/>
              </a:effectLst>
            </a:endParaRPr>
          </a:p>
          <a:p>
            <a:r>
              <a:rPr lang="en-GB" b="1" dirty="0">
                <a:effectLst>
                  <a:glow>
                    <a:srgbClr val="000000"/>
                  </a:glow>
                  <a:outerShdw sx="0" sy="0">
                    <a:srgbClr val="000000"/>
                  </a:outerShdw>
                  <a:reflection stA="0" endPos="0" fadeDir="0" sx="0" sy="0"/>
                </a:effectLst>
              </a:rPr>
              <a:t>4.2. Intervention logic</a:t>
            </a:r>
          </a:p>
          <a:p>
            <a:r>
              <a:rPr lang="en-GB" dirty="0">
                <a:effectLst>
                  <a:glow>
                    <a:srgbClr val="000000"/>
                  </a:glow>
                  <a:outerShdw sx="0" sy="0">
                    <a:srgbClr val="000000"/>
                  </a:outerShdw>
                  <a:reflection stA="0" endPos="0" fadeDir="0" sx="0" sy="0"/>
                </a:effectLst>
              </a:rPr>
              <a:t>“... Explain briefly how the financial transfers together with </a:t>
            </a:r>
            <a:r>
              <a:rPr lang="en-GB" b="1" dirty="0">
                <a:solidFill>
                  <a:srgbClr val="C00000"/>
                </a:solidFill>
                <a:effectLst>
                  <a:glow>
                    <a:srgbClr val="000000"/>
                  </a:glow>
                  <a:outerShdw sx="0" sy="0">
                    <a:srgbClr val="000000"/>
                  </a:outerShdw>
                  <a:reflection stA="0" endPos="0" fadeDir="0" sx="0" sy="0"/>
                </a:effectLst>
              </a:rPr>
              <a:t>policy dialogue</a:t>
            </a:r>
            <a:r>
              <a:rPr lang="en-GB" dirty="0">
                <a:effectLst>
                  <a:glow>
                    <a:srgbClr val="000000"/>
                  </a:glow>
                  <a:outerShdw sx="0" sy="0">
                    <a:srgbClr val="000000"/>
                  </a:outerShdw>
                  <a:reflection stA="0" endPos="0" fadeDir="0" sx="0" sy="0"/>
                </a:effectLst>
              </a:rPr>
              <a:t>, performance assessment and capacity development is expected to contribute effectively to improved outputs, outcomes and ultimately impact.” </a:t>
            </a:r>
          </a:p>
          <a:p>
            <a:pPr algn="r"/>
            <a:r>
              <a:rPr lang="en-GB" dirty="0">
                <a:effectLst>
                  <a:glow>
                    <a:srgbClr val="000000"/>
                  </a:glow>
                  <a:outerShdw sx="0" sy="0">
                    <a:srgbClr val="000000"/>
                  </a:outerShdw>
                  <a:reflection stA="0" endPos="0" fadeDir="0" sx="0" sy="0"/>
                </a:effectLst>
              </a:rPr>
              <a:t>(AD instructions 2018)</a:t>
            </a:r>
            <a:endParaRPr lang="es-ES" dirty="0"/>
          </a:p>
        </p:txBody>
      </p:sp>
      <p:sp>
        <p:nvSpPr>
          <p:cNvPr id="14" name="Down Arrow 13"/>
          <p:cNvSpPr/>
          <p:nvPr/>
        </p:nvSpPr>
        <p:spPr bwMode="auto">
          <a:xfrm rot="2597611">
            <a:off x="1984218" y="3972256"/>
            <a:ext cx="360040" cy="576064"/>
          </a:xfrm>
          <a:prstGeom prst="downArrow">
            <a:avLst/>
          </a:prstGeom>
          <a:solidFill>
            <a:srgbClr val="FECC68"/>
          </a:solidFill>
          <a:ln w="9525" cap="flat" cmpd="sng" algn="ctr">
            <a:solidFill>
              <a:srgbClr val="FECC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3" name="Down Arrow 2"/>
          <p:cNvSpPr/>
          <p:nvPr/>
        </p:nvSpPr>
        <p:spPr bwMode="auto">
          <a:xfrm rot="2597611">
            <a:off x="7488325" y="4860319"/>
            <a:ext cx="360040" cy="576064"/>
          </a:xfrm>
          <a:prstGeom prst="downArrow">
            <a:avLst/>
          </a:prstGeom>
          <a:solidFill>
            <a:srgbClr val="FECC68"/>
          </a:solidFill>
          <a:ln w="9525" cap="flat" cmpd="sng" algn="ctr">
            <a:solidFill>
              <a:srgbClr val="FECC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
        <p:nvSpPr>
          <p:cNvPr id="11" name="Down Arrow 10">
            <a:extLst>
              <a:ext uri="{FF2B5EF4-FFF2-40B4-BE49-F238E27FC236}">
                <a16:creationId xmlns:a16="http://schemas.microsoft.com/office/drawing/2014/main" xmlns="" id="{F04DB634-DAA9-AE40-8FDE-29D1F300B833}"/>
              </a:ext>
            </a:extLst>
          </p:cNvPr>
          <p:cNvSpPr/>
          <p:nvPr/>
        </p:nvSpPr>
        <p:spPr bwMode="auto">
          <a:xfrm rot="2597611">
            <a:off x="5296585" y="5459287"/>
            <a:ext cx="360040" cy="576064"/>
          </a:xfrm>
          <a:prstGeom prst="downArrow">
            <a:avLst/>
          </a:prstGeom>
          <a:solidFill>
            <a:srgbClr val="FECC68"/>
          </a:solidFill>
          <a:ln w="9525" cap="flat" cmpd="sng" algn="ctr">
            <a:solidFill>
              <a:srgbClr val="FECC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9" charset="0"/>
            </a:endParaRPr>
          </a:p>
        </p:txBody>
      </p:sp>
    </p:spTree>
    <p:extLst>
      <p:ext uri="{BB962C8B-B14F-4D97-AF65-F5344CB8AC3E}">
        <p14:creationId xmlns:p14="http://schemas.microsoft.com/office/powerpoint/2010/main" val="413552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1"/>
            <a:ext cx="8229600" cy="720998"/>
          </a:xfrm>
        </p:spPr>
        <p:txBody>
          <a:bodyPr/>
          <a:lstStyle/>
          <a:p>
            <a:pPr algn="ctr"/>
            <a:r>
              <a:rPr lang="en-GB" dirty="0">
                <a:solidFill>
                  <a:srgbClr val="800000"/>
                </a:solidFill>
              </a:rPr>
              <a:t>What is Policy Dialogue?</a:t>
            </a:r>
          </a:p>
        </p:txBody>
      </p:sp>
      <p:sp>
        <p:nvSpPr>
          <p:cNvPr id="3" name="Content Placeholder 2"/>
          <p:cNvSpPr>
            <a:spLocks noGrp="1"/>
          </p:cNvSpPr>
          <p:nvPr>
            <p:ph idx="1"/>
          </p:nvPr>
        </p:nvSpPr>
        <p:spPr>
          <a:xfrm>
            <a:off x="457200" y="2204864"/>
            <a:ext cx="8363272" cy="3888432"/>
          </a:xfrm>
          <a:solidFill>
            <a:srgbClr val="F2DE90"/>
          </a:solidFill>
        </p:spPr>
        <p:txBody>
          <a:bodyPr/>
          <a:lstStyle/>
          <a:p>
            <a:pPr>
              <a:spcAft>
                <a:spcPts val="1200"/>
              </a:spcAft>
            </a:pPr>
            <a:endParaRPr lang="en-US" sz="1800" b="1" i="0" dirty="0"/>
          </a:p>
          <a:p>
            <a:pPr>
              <a:spcAft>
                <a:spcPts val="1200"/>
              </a:spcAft>
            </a:pPr>
            <a:r>
              <a:rPr lang="en-US" sz="1800" b="1" i="0" dirty="0"/>
              <a:t>ESSENTIAL activity </a:t>
            </a:r>
            <a:r>
              <a:rPr lang="en-US" sz="1800" i="0" dirty="0"/>
              <a:t>(under Budget Support) and </a:t>
            </a:r>
            <a:r>
              <a:rPr lang="en-US" sz="1800" b="1" i="0" dirty="0"/>
              <a:t>CRUCIAL </a:t>
            </a:r>
            <a:r>
              <a:rPr lang="en-US" sz="1800" i="0" dirty="0"/>
              <a:t>(for other interventions)</a:t>
            </a:r>
          </a:p>
          <a:p>
            <a:pPr>
              <a:spcAft>
                <a:spcPts val="1200"/>
              </a:spcAft>
            </a:pPr>
            <a:r>
              <a:rPr lang="en-US" sz="1800" i="0" dirty="0"/>
              <a:t>It is expected to </a:t>
            </a:r>
            <a:r>
              <a:rPr lang="en-US" sz="1800" b="1" i="0" dirty="0"/>
              <a:t>CONTRIBUTE</a:t>
            </a:r>
            <a:r>
              <a:rPr lang="en-US" sz="1800" i="0" dirty="0"/>
              <a:t> to the objectives of BS &amp; other interventions</a:t>
            </a:r>
          </a:p>
          <a:p>
            <a:r>
              <a:rPr lang="en-US" sz="1800" i="0" dirty="0"/>
              <a:t>Used to </a:t>
            </a:r>
            <a:r>
              <a:rPr lang="en-US" sz="1800" b="1" i="0" dirty="0"/>
              <a:t>MITIGATE</a:t>
            </a:r>
            <a:r>
              <a:rPr lang="en-US" sz="1800" i="0" dirty="0"/>
              <a:t> some of the </a:t>
            </a:r>
            <a:r>
              <a:rPr lang="en-US" sz="1800" b="1" i="0" dirty="0"/>
              <a:t>RISKS</a:t>
            </a:r>
          </a:p>
          <a:p>
            <a:endParaRPr lang="en-US" sz="1800" b="1" i="0" dirty="0"/>
          </a:p>
          <a:p>
            <a:r>
              <a:rPr lang="en-US" sz="1800" b="1" i="0" dirty="0"/>
              <a:t>COHERENT </a:t>
            </a:r>
            <a:r>
              <a:rPr lang="en-US" sz="1800" i="0" dirty="0"/>
              <a:t>and in line with the </a:t>
            </a:r>
            <a:r>
              <a:rPr lang="en-US" sz="1800" b="1" i="0" dirty="0"/>
              <a:t>AGREED OBJECTIVES</a:t>
            </a:r>
          </a:p>
          <a:p>
            <a:pPr marL="0" indent="0" algn="r">
              <a:buNone/>
            </a:pPr>
            <a:endParaRPr lang="en-US" sz="1400" i="0" dirty="0">
              <a:solidFill>
                <a:srgbClr val="FF0000"/>
              </a:solidFill>
            </a:endParaRPr>
          </a:p>
          <a:p>
            <a:pPr marL="0" indent="0" algn="r">
              <a:buNone/>
            </a:pPr>
            <a:r>
              <a:rPr lang="en-US" sz="1400" i="0" dirty="0">
                <a:solidFill>
                  <a:srgbClr val="FF0000"/>
                </a:solidFill>
              </a:rPr>
              <a:t>Adaptation of Annex 13, Budget Support Guidelines 2017</a:t>
            </a:r>
            <a:endParaRPr lang="en-GB" sz="1400" i="0" dirty="0">
              <a:solidFill>
                <a:srgbClr val="FF0000"/>
              </a:solidFill>
            </a:endParaRPr>
          </a:p>
        </p:txBody>
      </p:sp>
      <p:sp>
        <p:nvSpPr>
          <p:cNvPr id="4" name="Slide Number Placeholder 3"/>
          <p:cNvSpPr>
            <a:spLocks noGrp="1"/>
          </p:cNvSpPr>
          <p:nvPr>
            <p:ph type="sldNum" sz="quarter" idx="12"/>
          </p:nvPr>
        </p:nvSpPr>
        <p:spPr/>
        <p:txBody>
          <a:bodyPr/>
          <a:lstStyle/>
          <a:p>
            <a:fld id="{A29ECED8-C261-954F-ACA4-286B832D9164}" type="slidenum">
              <a:rPr lang="en-GB" smtClean="0"/>
              <a:pPr/>
              <a:t>7</a:t>
            </a:fld>
            <a:endParaRPr lang="en-GB" dirty="0"/>
          </a:p>
        </p:txBody>
      </p:sp>
      <p:sp>
        <p:nvSpPr>
          <p:cNvPr id="5" name="TextBox 4">
            <a:extLst>
              <a:ext uri="{FF2B5EF4-FFF2-40B4-BE49-F238E27FC236}">
                <a16:creationId xmlns:a16="http://schemas.microsoft.com/office/drawing/2014/main" xmlns="" id="{3B5F6A3A-9D49-F144-878C-99C93D858D44}"/>
              </a:ext>
            </a:extLst>
          </p:cNvPr>
          <p:cNvSpPr txBox="1"/>
          <p:nvPr/>
        </p:nvSpPr>
        <p:spPr>
          <a:xfrm>
            <a:off x="1535941" y="6201357"/>
            <a:ext cx="6132403" cy="369332"/>
          </a:xfrm>
          <a:prstGeom prst="rect">
            <a:avLst/>
          </a:prstGeom>
          <a:solidFill>
            <a:srgbClr val="EAFDC1"/>
          </a:solidFill>
          <a:ln>
            <a:noFill/>
          </a:ln>
        </p:spPr>
        <p:txBody>
          <a:bodyPr wrap="square" rtlCol="0">
            <a:spAutoFit/>
          </a:bodyPr>
          <a:lstStyle/>
          <a:p>
            <a:pPr algn="ctr"/>
            <a:r>
              <a:rPr lang="fr-FR" sz="1800" b="1">
                <a:solidFill>
                  <a:schemeClr val="tx1"/>
                </a:solidFill>
              </a:rPr>
              <a:t>Cross-cutting themes are crucial !</a:t>
            </a:r>
          </a:p>
        </p:txBody>
      </p:sp>
    </p:spTree>
    <p:extLst>
      <p:ext uri="{BB962C8B-B14F-4D97-AF65-F5344CB8AC3E}">
        <p14:creationId xmlns:p14="http://schemas.microsoft.com/office/powerpoint/2010/main" val="14282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6512" y="2196424"/>
            <a:ext cx="5980397" cy="3841379"/>
            <a:chOff x="0" y="-19119"/>
            <a:chExt cx="7173374" cy="4576711"/>
          </a:xfrm>
        </p:grpSpPr>
        <p:pic>
          <p:nvPicPr>
            <p:cNvPr id="24" name="Diagram 2"/>
            <p:cNvPicPr>
              <a:picLocks noChangeArrowheads="1"/>
            </p:cNvPicPr>
            <p:nvPr/>
          </p:nvPicPr>
          <p:blipFill>
            <a:blip r:embed="rId3"/>
            <a:srcRect/>
            <a:stretch>
              <a:fillRect/>
            </a:stretch>
          </p:blipFill>
          <p:spPr bwMode="auto">
            <a:xfrm>
              <a:off x="1113951" y="491559"/>
              <a:ext cx="6059423" cy="4066033"/>
            </a:xfrm>
            <a:prstGeom prst="rect">
              <a:avLst/>
            </a:prstGeom>
            <a:noFill/>
            <a:ln w="9525">
              <a:noFill/>
              <a:miter lim="800000"/>
              <a:headEnd/>
              <a:tailEnd/>
            </a:ln>
          </p:spPr>
        </p:pic>
        <p:sp>
          <p:nvSpPr>
            <p:cNvPr id="25" name="Curved Down Arrow 25"/>
            <p:cNvSpPr>
              <a:spLocks noChangeArrowheads="1"/>
            </p:cNvSpPr>
            <p:nvPr/>
          </p:nvSpPr>
          <p:spPr bwMode="auto">
            <a:xfrm rot="1652233">
              <a:off x="3160466" y="160238"/>
              <a:ext cx="2576083" cy="1217567"/>
            </a:xfrm>
            <a:prstGeom prst="curvedDownArrow">
              <a:avLst>
                <a:gd name="adj1" fmla="val 25007"/>
                <a:gd name="adj2" fmla="val 50004"/>
                <a:gd name="adj3" fmla="val 28116"/>
              </a:avLst>
            </a:prstGeom>
            <a:solidFill>
              <a:srgbClr val="F2DE90"/>
            </a:solidFill>
            <a:ln w="25400">
              <a:solidFill>
                <a:srgbClr val="F2DE9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12" charset="0"/>
                <a:ea typeface="Times New Roman" pitchFamily="-112" charset="0"/>
              </a:endParaRPr>
            </a:p>
          </p:txBody>
        </p:sp>
        <p:sp>
          <p:nvSpPr>
            <p:cNvPr id="26" name="TextBox 6"/>
            <p:cNvSpPr txBox="1">
              <a:spLocks noChangeArrowheads="1"/>
            </p:cNvSpPr>
            <p:nvPr/>
          </p:nvSpPr>
          <p:spPr bwMode="auto">
            <a:xfrm>
              <a:off x="4270662" y="-19119"/>
              <a:ext cx="1944376" cy="1223633"/>
            </a:xfrm>
            <a:prstGeom prst="rect">
              <a:avLst/>
            </a:prstGeom>
            <a:solidFill>
              <a:srgbClr val="F2DE90"/>
            </a:solidFill>
            <a:ln w="9525">
              <a:solidFill>
                <a:srgbClr val="F2DE9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600" b="1" i="0" u="none" strike="noStrike" cap="none" normalizeH="0" baseline="0" dirty="0">
                  <a:ln>
                    <a:noFill/>
                  </a:ln>
                  <a:solidFill>
                    <a:srgbClr val="005399"/>
                  </a:solidFill>
                  <a:effectLst/>
                  <a:latin typeface="+mn-lt"/>
                  <a:ea typeface="ＭＳ Ｐゴシック" pitchFamily="-112" charset="-128"/>
                </a:rPr>
                <a:t>Policy Dialogue</a:t>
              </a:r>
              <a:endParaRPr kumimoji="0" lang="en-GB" sz="600" b="0" i="0" u="none" strike="noStrike" cap="none" normalizeH="0" baseline="0" dirty="0">
                <a:ln>
                  <a:noFill/>
                </a:ln>
                <a:solidFill>
                  <a:srgbClr val="005399"/>
                </a:solidFill>
                <a:effectLst/>
                <a:latin typeface="+mn-lt"/>
                <a:ea typeface="ＭＳ Ｐゴシック" pitchFamily="-112" charset="-128"/>
              </a:endParaRPr>
            </a:p>
          </p:txBody>
        </p:sp>
        <p:sp>
          <p:nvSpPr>
            <p:cNvPr id="27" name="Snip Single Corner Rectangle 5"/>
            <p:cNvSpPr>
              <a:spLocks/>
            </p:cNvSpPr>
            <p:nvPr/>
          </p:nvSpPr>
          <p:spPr bwMode="auto">
            <a:xfrm>
              <a:off x="0" y="2658257"/>
              <a:ext cx="1440128" cy="917047"/>
            </a:xfrm>
            <a:custGeom>
              <a:avLst/>
              <a:gdLst>
                <a:gd name="T0" fmla="*/ 0 w 1440160"/>
                <a:gd name="T1" fmla="*/ 0 h 783848"/>
                <a:gd name="T2" fmla="*/ 1160316 w 1440160"/>
                <a:gd name="T3" fmla="*/ 0 h 783848"/>
                <a:gd name="T4" fmla="*/ 1440128 w 1440160"/>
                <a:gd name="T5" fmla="*/ 327367 h 783848"/>
                <a:gd name="T6" fmla="*/ 1440128 w 1440160"/>
                <a:gd name="T7" fmla="*/ 917047 h 783848"/>
                <a:gd name="T8" fmla="*/ 0 w 1440160"/>
                <a:gd name="T9" fmla="*/ 917047 h 783848"/>
                <a:gd name="T10" fmla="*/ 0 w 1440160"/>
                <a:gd name="T11" fmla="*/ 0 h 783848"/>
                <a:gd name="T12" fmla="*/ 0 60000 65536"/>
                <a:gd name="T13" fmla="*/ 0 60000 65536"/>
                <a:gd name="T14" fmla="*/ 0 60000 65536"/>
                <a:gd name="T15" fmla="*/ 0 60000 65536"/>
                <a:gd name="T16" fmla="*/ 0 60000 65536"/>
                <a:gd name="T17" fmla="*/ 0 60000 65536"/>
                <a:gd name="T18" fmla="*/ 0 w 1440160"/>
                <a:gd name="T19" fmla="*/ 0 h 783848"/>
                <a:gd name="T20" fmla="*/ 1440160 w 1440160"/>
                <a:gd name="T21" fmla="*/ 783848 h 783848"/>
              </a:gdLst>
              <a:ahLst/>
              <a:cxnLst>
                <a:cxn ang="T12">
                  <a:pos x="T0" y="T1"/>
                </a:cxn>
                <a:cxn ang="T13">
                  <a:pos x="T2" y="T3"/>
                </a:cxn>
                <a:cxn ang="T14">
                  <a:pos x="T4" y="T5"/>
                </a:cxn>
                <a:cxn ang="T15">
                  <a:pos x="T6" y="T7"/>
                </a:cxn>
                <a:cxn ang="T16">
                  <a:pos x="T8" y="T9"/>
                </a:cxn>
                <a:cxn ang="T17">
                  <a:pos x="T10" y="T11"/>
                </a:cxn>
              </a:cxnLst>
              <a:rect l="T18" t="T19" r="T20" b="T21"/>
              <a:pathLst>
                <a:path w="1440160" h="783848">
                  <a:moveTo>
                    <a:pt x="0" y="0"/>
                  </a:moveTo>
                  <a:lnTo>
                    <a:pt x="1160342" y="0"/>
                  </a:lnTo>
                  <a:lnTo>
                    <a:pt x="1440160" y="279818"/>
                  </a:lnTo>
                  <a:lnTo>
                    <a:pt x="1440160" y="783848"/>
                  </a:lnTo>
                  <a:lnTo>
                    <a:pt x="0" y="783848"/>
                  </a:lnTo>
                  <a:lnTo>
                    <a:pt x="0" y="0"/>
                  </a:lnTo>
                  <a:close/>
                </a:path>
              </a:pathLst>
            </a:custGeom>
            <a:solidFill>
              <a:srgbClr val="D76678"/>
            </a:solidFill>
            <a:ln w="12700">
              <a:solidFill>
                <a:srgbClr val="D76678"/>
              </a:solidFill>
              <a:miter lim="800000"/>
              <a:headEnd/>
              <a:tailEnd/>
            </a:ln>
          </p:spPr>
          <p:txBody>
            <a:bodyPr vert="horz" wrap="square" lIns="91440" tIns="3600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100" b="1" i="0" u="none" strike="noStrike" cap="none" normalizeH="0" baseline="0" dirty="0">
                  <a:ln>
                    <a:noFill/>
                  </a:ln>
                  <a:solidFill>
                    <a:srgbClr val="FFFFFF"/>
                  </a:solidFill>
                  <a:effectLst/>
                  <a:latin typeface="Calibri" pitchFamily="-112" charset="0"/>
                  <a:ea typeface="ＭＳ Ｐゴシック" pitchFamily="-112" charset="-128"/>
                </a:rPr>
                <a:t>Situational Analysis</a:t>
              </a:r>
              <a:endParaRPr kumimoji="0" lang="en-GB" sz="800" b="0" i="0" u="none" strike="noStrike" cap="none" normalizeH="0" baseline="0" dirty="0">
                <a:ln>
                  <a:noFill/>
                </a:ln>
                <a:solidFill>
                  <a:schemeClr val="tx1"/>
                </a:solidFill>
                <a:effectLst/>
                <a:latin typeface="Times New Roman" pitchFamily="-112" charset="0"/>
                <a:ea typeface="ＭＳ Ｐゴシック" pitchFamily="-112" charset="-128"/>
              </a:endParaRPr>
            </a:p>
          </p:txBody>
        </p:sp>
        <p:sp>
          <p:nvSpPr>
            <p:cNvPr id="28" name="Down Arrow 7"/>
            <p:cNvSpPr>
              <a:spLocks noChangeArrowheads="1"/>
            </p:cNvSpPr>
            <p:nvPr/>
          </p:nvSpPr>
          <p:spPr bwMode="auto">
            <a:xfrm>
              <a:off x="964570" y="1688876"/>
              <a:ext cx="179185" cy="916021"/>
            </a:xfrm>
            <a:prstGeom prst="downArrow">
              <a:avLst>
                <a:gd name="adj1" fmla="val 46157"/>
                <a:gd name="adj2" fmla="val 50009"/>
              </a:avLst>
            </a:prstGeom>
            <a:solidFill>
              <a:srgbClr val="4F81BD"/>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12" charset="0"/>
                <a:ea typeface="Times New Roman" pitchFamily="-112" charset="0"/>
              </a:endParaRPr>
            </a:p>
          </p:txBody>
        </p:sp>
        <p:sp>
          <p:nvSpPr>
            <p:cNvPr id="29" name="Down Arrow 8"/>
            <p:cNvSpPr>
              <a:spLocks noChangeArrowheads="1"/>
            </p:cNvSpPr>
            <p:nvPr/>
          </p:nvSpPr>
          <p:spPr bwMode="auto">
            <a:xfrm rot="-5400000">
              <a:off x="1710240" y="2600198"/>
              <a:ext cx="180000" cy="720000"/>
            </a:xfrm>
            <a:prstGeom prst="downArrow">
              <a:avLst>
                <a:gd name="adj1" fmla="val 50000"/>
                <a:gd name="adj2" fmla="val 50000"/>
              </a:avLst>
            </a:prstGeom>
            <a:solidFill>
              <a:srgbClr val="4F81BD"/>
            </a:solidFill>
            <a:ln w="25400">
              <a:solidFill>
                <a:srgbClr val="385D8A"/>
              </a:solidFill>
              <a:miter lim="800000"/>
              <a:headEnd/>
              <a:tailEnd/>
            </a:ln>
          </p:spPr>
          <p:txBody>
            <a:bodyPr vert="eaVert"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12" charset="0"/>
                <a:ea typeface="Times New Roman" pitchFamily="-112" charset="0"/>
              </a:endParaRPr>
            </a:p>
          </p:txBody>
        </p:sp>
      </p:grpSp>
      <p:sp>
        <p:nvSpPr>
          <p:cNvPr id="10" name="ZoneTexte 9"/>
          <p:cNvSpPr txBox="1"/>
          <p:nvPr/>
        </p:nvSpPr>
        <p:spPr>
          <a:xfrm>
            <a:off x="245368" y="6176337"/>
            <a:ext cx="6705600" cy="276999"/>
          </a:xfrm>
          <a:prstGeom prst="rect">
            <a:avLst/>
          </a:prstGeom>
          <a:solidFill>
            <a:schemeClr val="bg1"/>
          </a:solidFill>
        </p:spPr>
        <p:txBody>
          <a:bodyPr wrap="square" rtlCol="0">
            <a:spAutoFit/>
          </a:bodyPr>
          <a:lstStyle/>
          <a:p>
            <a:r>
              <a:rPr lang="en-GB" dirty="0">
                <a:solidFill>
                  <a:srgbClr val="000000"/>
                </a:solidFill>
                <a:latin typeface="Arial Narrow"/>
                <a:cs typeface="Arial Narrow"/>
              </a:rPr>
              <a:t>Source: AUSAID 2013 </a:t>
            </a:r>
            <a:r>
              <a:rPr lang="fr-FR" b="1" dirty="0" err="1">
                <a:solidFill>
                  <a:srgbClr val="000000"/>
                </a:solidFill>
                <a:latin typeface="Arial Narrow"/>
                <a:cs typeface="Arial Narrow"/>
              </a:rPr>
              <a:t>Thinking</a:t>
            </a:r>
            <a:r>
              <a:rPr lang="fr-FR" b="1" dirty="0">
                <a:solidFill>
                  <a:srgbClr val="000000"/>
                </a:solidFill>
                <a:latin typeface="Arial Narrow"/>
                <a:cs typeface="Arial Narrow"/>
              </a:rPr>
              <a:t> and </a:t>
            </a:r>
            <a:r>
              <a:rPr lang="fr-FR" b="1" dirty="0" err="1">
                <a:solidFill>
                  <a:srgbClr val="000000"/>
                </a:solidFill>
                <a:latin typeface="Arial Narrow"/>
                <a:cs typeface="Arial Narrow"/>
              </a:rPr>
              <a:t>Working</a:t>
            </a:r>
            <a:r>
              <a:rPr lang="fr-FR" b="1" dirty="0">
                <a:solidFill>
                  <a:srgbClr val="000000"/>
                </a:solidFill>
                <a:latin typeface="Arial Narrow"/>
                <a:cs typeface="Arial Narrow"/>
              </a:rPr>
              <a:t> </a:t>
            </a:r>
            <a:r>
              <a:rPr lang="fr-FR" b="1" dirty="0" err="1">
                <a:solidFill>
                  <a:srgbClr val="000000"/>
                </a:solidFill>
                <a:latin typeface="Arial Narrow"/>
                <a:cs typeface="Arial Narrow"/>
              </a:rPr>
              <a:t>Politically</a:t>
            </a:r>
            <a:r>
              <a:rPr lang="fr-FR" b="1" dirty="0">
                <a:solidFill>
                  <a:srgbClr val="000000"/>
                </a:solidFill>
                <a:latin typeface="Arial Narrow"/>
                <a:cs typeface="Arial Narrow"/>
              </a:rPr>
              <a:t> </a:t>
            </a:r>
            <a:r>
              <a:rPr lang="fr-FR" dirty="0">
                <a:solidFill>
                  <a:srgbClr val="000000"/>
                </a:solidFill>
                <a:latin typeface="Arial Narrow"/>
                <a:cs typeface="Arial Narrow"/>
              </a:rPr>
              <a:t>AN EVALUATION OF POLICY DIALOGUE IN AUSAID </a:t>
            </a:r>
            <a:endParaRPr lang="en-GB" dirty="0">
              <a:solidFill>
                <a:srgbClr val="000000"/>
              </a:solidFill>
              <a:latin typeface="Arial Narrow"/>
              <a:cs typeface="Arial Narrow"/>
            </a:endParaRPr>
          </a:p>
        </p:txBody>
      </p:sp>
      <p:sp>
        <p:nvSpPr>
          <p:cNvPr id="11" name="Espace réservé du numéro de diapositive 10"/>
          <p:cNvSpPr>
            <a:spLocks noGrp="1"/>
          </p:cNvSpPr>
          <p:nvPr>
            <p:ph type="sldNum" sz="quarter" idx="12"/>
          </p:nvPr>
        </p:nvSpPr>
        <p:spPr/>
        <p:txBody>
          <a:bodyPr/>
          <a:lstStyle/>
          <a:p>
            <a:fld id="{A29ECED8-C261-954F-ACA4-286B832D9164}" type="slidenum">
              <a:rPr lang="en-GB" smtClean="0"/>
              <a:pPr/>
              <a:t>8</a:t>
            </a:fld>
            <a:endParaRPr lang="en-GB" dirty="0"/>
          </a:p>
        </p:txBody>
      </p:sp>
      <p:sp>
        <p:nvSpPr>
          <p:cNvPr id="12" name="Text Box 22"/>
          <p:cNvSpPr txBox="1">
            <a:spLocks noChangeArrowheads="1"/>
          </p:cNvSpPr>
          <p:nvPr/>
        </p:nvSpPr>
        <p:spPr bwMode="auto">
          <a:xfrm>
            <a:off x="6846995" y="2269976"/>
            <a:ext cx="2286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1" u="none" strike="noStrike" cap="none" normalizeH="0" baseline="0" dirty="0">
                <a:ln>
                  <a:noFill/>
                </a:ln>
                <a:solidFill>
                  <a:srgbClr val="005399"/>
                </a:solidFill>
                <a:effectLst/>
                <a:latin typeface="Calibri"/>
                <a:ea typeface="ＭＳ Ｐゴシック" pitchFamily="-112" charset="-128"/>
                <a:cs typeface="Calibri"/>
              </a:rPr>
              <a:t>“Policy dialogue is a process of communicating and </a:t>
            </a:r>
            <a:r>
              <a:rPr kumimoji="0" lang="en-GB" sz="1800" b="1" i="1" u="none" strike="noStrike" cap="none" normalizeH="0" baseline="0" dirty="0">
                <a:ln>
                  <a:noFill/>
                </a:ln>
                <a:solidFill>
                  <a:srgbClr val="00B050"/>
                </a:solidFill>
                <a:effectLst/>
                <a:latin typeface="Calibri"/>
                <a:ea typeface="ＭＳ Ｐゴシック" pitchFamily="-112" charset="-128"/>
                <a:cs typeface="Calibri"/>
              </a:rPr>
              <a:t>negotiating values</a:t>
            </a:r>
            <a:r>
              <a:rPr kumimoji="0" lang="en-GB" sz="1800" b="1" i="1" u="none" strike="noStrike" cap="none" normalizeH="0" baseline="0" dirty="0">
                <a:ln>
                  <a:noFill/>
                </a:ln>
                <a:solidFill>
                  <a:srgbClr val="005399"/>
                </a:solidFill>
                <a:effectLst/>
                <a:latin typeface="Calibri"/>
                <a:ea typeface="ＭＳ Ｐゴシック" pitchFamily="-112" charset="-128"/>
                <a:cs typeface="Calibri"/>
              </a:rPr>
              <a:t> in a landscape of power and knowledge imbalances”</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800" b="1" i="1" u="none" strike="noStrike" cap="none" normalizeH="0" baseline="0" dirty="0">
              <a:ln>
                <a:noFill/>
              </a:ln>
              <a:solidFill>
                <a:srgbClr val="005399"/>
              </a:solidFill>
              <a:effectLst/>
              <a:latin typeface="Calibri"/>
              <a:ea typeface="ＭＳ Ｐゴシック" pitchFamily="-112" charset="-128"/>
              <a:cs typeface="Calibri"/>
            </a:endParaRPr>
          </a:p>
          <a:p>
            <a:pPr lvl="0" algn="r" eaLnBrk="1" hangingPunct="1"/>
            <a:r>
              <a:rPr lang="en-GB" dirty="0">
                <a:solidFill>
                  <a:srgbClr val="000000"/>
                </a:solidFill>
                <a:latin typeface="Calibri"/>
                <a:cs typeface="Calibri"/>
              </a:rPr>
              <a:t>AUSAID 2013 </a:t>
            </a:r>
            <a:endParaRPr kumimoji="0" lang="en-GB" b="1" i="1" u="none" strike="noStrike" cap="none" normalizeH="0" baseline="0" dirty="0">
              <a:ln>
                <a:noFill/>
              </a:ln>
              <a:solidFill>
                <a:srgbClr val="000000"/>
              </a:solidFill>
              <a:effectLst/>
              <a:latin typeface="Calibri"/>
              <a:ea typeface="ＭＳ Ｐゴシック" pitchFamily="-112" charset="-128"/>
              <a:cs typeface="Calibri"/>
            </a:endParaRPr>
          </a:p>
        </p:txBody>
      </p:sp>
      <p:sp>
        <p:nvSpPr>
          <p:cNvPr id="14" name="ZoneTexte 13"/>
          <p:cNvSpPr txBox="1"/>
          <p:nvPr/>
        </p:nvSpPr>
        <p:spPr>
          <a:xfrm>
            <a:off x="0" y="1412776"/>
            <a:ext cx="8686800" cy="738664"/>
          </a:xfrm>
          <a:prstGeom prst="rect">
            <a:avLst/>
          </a:prstGeom>
          <a:solidFill>
            <a:schemeClr val="bg1"/>
          </a:solidFill>
        </p:spPr>
        <p:txBody>
          <a:bodyPr wrap="square" rtlCol="0">
            <a:spAutoFit/>
          </a:bodyPr>
          <a:lstStyle/>
          <a:p>
            <a:pPr algn="ctr"/>
            <a:r>
              <a:rPr lang="en-GB" sz="1600" b="1" dirty="0">
                <a:solidFill>
                  <a:srgbClr val="800000"/>
                </a:solidFill>
                <a:latin typeface="+mn-lt"/>
                <a:cs typeface="Calibri"/>
              </a:rPr>
              <a:t>Policy dialogue is an</a:t>
            </a:r>
          </a:p>
          <a:p>
            <a:pPr algn="ctr"/>
            <a:r>
              <a:rPr lang="en-GB" sz="1600" dirty="0">
                <a:solidFill>
                  <a:srgbClr val="800000"/>
                </a:solidFill>
                <a:latin typeface="+mn-lt"/>
                <a:cs typeface="Calibri"/>
              </a:rPr>
              <a:t> </a:t>
            </a:r>
            <a:r>
              <a:rPr lang="en-GB" sz="1600" i="1" dirty="0">
                <a:solidFill>
                  <a:srgbClr val="800000"/>
                </a:solidFill>
                <a:latin typeface="+mn-lt"/>
                <a:cs typeface="Calibri"/>
              </a:rPr>
              <a:t>’</a:t>
            </a:r>
            <a:r>
              <a:rPr lang="en-GB" sz="1600" b="1" i="1" dirty="0">
                <a:solidFill>
                  <a:srgbClr val="800000"/>
                </a:solidFill>
                <a:latin typeface="+mn-lt"/>
                <a:cs typeface="Calibri"/>
              </a:rPr>
              <a:t>open and inclusive dialogue on development policies</a:t>
            </a:r>
            <a:r>
              <a:rPr lang="en-GB" sz="1600" i="1" dirty="0">
                <a:solidFill>
                  <a:srgbClr val="800000"/>
                </a:solidFill>
                <a:latin typeface="+mn-lt"/>
                <a:cs typeface="Calibri"/>
              </a:rPr>
              <a:t>’</a:t>
            </a:r>
            <a:r>
              <a:rPr lang="en-GB" sz="1600" dirty="0">
                <a:solidFill>
                  <a:srgbClr val="800000"/>
                </a:solidFill>
                <a:latin typeface="+mn-lt"/>
                <a:cs typeface="Calibri"/>
              </a:rPr>
              <a:t>. </a:t>
            </a:r>
          </a:p>
          <a:p>
            <a:pPr algn="r"/>
            <a:r>
              <a:rPr lang="en-GB" sz="1000" dirty="0">
                <a:solidFill>
                  <a:schemeClr val="tx1"/>
                </a:solidFill>
                <a:latin typeface="+mn-lt"/>
                <a:cs typeface="Arial Narrow"/>
              </a:rPr>
              <a:t>Accra Agenda for Action (Section 13) </a:t>
            </a:r>
          </a:p>
        </p:txBody>
      </p:sp>
      <p:sp>
        <p:nvSpPr>
          <p:cNvPr id="23" name="Curved Down Arrow 25"/>
          <p:cNvSpPr>
            <a:spLocks noChangeArrowheads="1"/>
          </p:cNvSpPr>
          <p:nvPr/>
        </p:nvSpPr>
        <p:spPr bwMode="auto">
          <a:xfrm rot="1652233">
            <a:off x="4686581" y="4219171"/>
            <a:ext cx="2147664" cy="1021943"/>
          </a:xfrm>
          <a:prstGeom prst="curvedDownArrow">
            <a:avLst>
              <a:gd name="adj1" fmla="val 25007"/>
              <a:gd name="adj2" fmla="val 50004"/>
              <a:gd name="adj3" fmla="val 28116"/>
            </a:avLst>
          </a:prstGeom>
          <a:solidFill>
            <a:srgbClr val="F2DE90"/>
          </a:solidFill>
          <a:ln w="25400">
            <a:solidFill>
              <a:srgbClr val="F2DE9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a:ln>
                <a:noFill/>
              </a:ln>
              <a:solidFill>
                <a:schemeClr val="tx1"/>
              </a:solidFill>
              <a:effectLst/>
              <a:latin typeface="Times New Roman" pitchFamily="-112" charset="0"/>
              <a:ea typeface="Times New Roman" pitchFamily="-112" charset="0"/>
            </a:endParaRPr>
          </a:p>
        </p:txBody>
      </p:sp>
      <p:sp>
        <p:nvSpPr>
          <p:cNvPr id="30" name="TextBox 6"/>
          <p:cNvSpPr txBox="1">
            <a:spLocks noChangeArrowheads="1"/>
          </p:cNvSpPr>
          <p:nvPr/>
        </p:nvSpPr>
        <p:spPr bwMode="auto">
          <a:xfrm>
            <a:off x="5220072" y="3852608"/>
            <a:ext cx="1621014" cy="1027034"/>
          </a:xfrm>
          <a:prstGeom prst="rect">
            <a:avLst/>
          </a:prstGeom>
          <a:solidFill>
            <a:srgbClr val="F2DE90"/>
          </a:solidFill>
          <a:ln w="9525">
            <a:solidFill>
              <a:srgbClr val="F2DE9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GB" sz="1600" b="1" i="0" u="none" strike="noStrike" cap="none" normalizeH="0" baseline="0" dirty="0">
                <a:ln>
                  <a:noFill/>
                </a:ln>
                <a:solidFill>
                  <a:srgbClr val="005399"/>
                </a:solidFill>
                <a:effectLst/>
                <a:latin typeface="+mn-lt"/>
                <a:ea typeface="ＭＳ Ｐゴシック" pitchFamily="-112" charset="-128"/>
              </a:rPr>
              <a:t>Policy Dialogue</a:t>
            </a:r>
            <a:endParaRPr kumimoji="0" lang="en-GB" sz="600" b="0" i="0" u="none" strike="noStrike" cap="none" normalizeH="0" baseline="0" dirty="0">
              <a:ln>
                <a:noFill/>
              </a:ln>
              <a:solidFill>
                <a:srgbClr val="005399"/>
              </a:solidFill>
              <a:effectLst/>
              <a:latin typeface="+mn-lt"/>
              <a:ea typeface="ＭＳ Ｐゴシック" pitchFamily="-112" charset="-128"/>
            </a:endParaRPr>
          </a:p>
        </p:txBody>
      </p:sp>
      <p:grpSp>
        <p:nvGrpSpPr>
          <p:cNvPr id="3" name="Group 2">
            <a:extLst>
              <a:ext uri="{FF2B5EF4-FFF2-40B4-BE49-F238E27FC236}">
                <a16:creationId xmlns:a16="http://schemas.microsoft.com/office/drawing/2014/main" xmlns="" id="{682A17F9-244A-8B49-B53A-C8B6B8B5622F}"/>
              </a:ext>
            </a:extLst>
          </p:cNvPr>
          <p:cNvGrpSpPr/>
          <p:nvPr/>
        </p:nvGrpSpPr>
        <p:grpSpPr>
          <a:xfrm>
            <a:off x="7236296" y="4797152"/>
            <a:ext cx="1914632" cy="2060848"/>
            <a:chOff x="7236296" y="4797152"/>
            <a:chExt cx="1914632" cy="2060848"/>
          </a:xfrm>
        </p:grpSpPr>
        <p:pic>
          <p:nvPicPr>
            <p:cNvPr id="15" name="Image 14"/>
            <p:cNvPicPr>
              <a:picLocks noChangeAspect="1"/>
            </p:cNvPicPr>
            <p:nvPr/>
          </p:nvPicPr>
          <p:blipFill>
            <a:blip r:embed="rId4"/>
            <a:stretch>
              <a:fillRect/>
            </a:stretch>
          </p:blipFill>
          <p:spPr>
            <a:xfrm>
              <a:off x="8610600" y="6324600"/>
              <a:ext cx="533400" cy="533400"/>
            </a:xfrm>
            <a:prstGeom prst="rect">
              <a:avLst/>
            </a:prstGeom>
          </p:spPr>
        </p:pic>
        <p:sp>
          <p:nvSpPr>
            <p:cNvPr id="16" name="TextBox 15">
              <a:extLst>
                <a:ext uri="{FF2B5EF4-FFF2-40B4-BE49-F238E27FC236}">
                  <a16:creationId xmlns:a16="http://schemas.microsoft.com/office/drawing/2014/main" xmlns="" id="{2B646081-23B9-4F48-8D23-860E19A5CDE5}"/>
                </a:ext>
              </a:extLst>
            </p:cNvPr>
            <p:cNvSpPr txBox="1"/>
            <p:nvPr/>
          </p:nvSpPr>
          <p:spPr>
            <a:xfrm>
              <a:off x="7236296" y="4797152"/>
              <a:ext cx="1907704" cy="738664"/>
            </a:xfrm>
            <a:prstGeom prst="rect">
              <a:avLst/>
            </a:prstGeom>
            <a:solidFill>
              <a:srgbClr val="92D050"/>
            </a:solidFill>
            <a:ln>
              <a:noFill/>
            </a:ln>
          </p:spPr>
          <p:txBody>
            <a:bodyPr wrap="square" rtlCol="0">
              <a:spAutoFit/>
            </a:bodyPr>
            <a:lstStyle/>
            <a:p>
              <a:r>
                <a:rPr lang="fr-FR" sz="1400" b="1">
                  <a:solidFill>
                    <a:srgbClr val="C00000"/>
                  </a:solidFill>
                </a:rPr>
                <a:t>Multiple policy streams across sectors </a:t>
              </a:r>
              <a:endParaRPr lang="fr-FR" sz="1400">
                <a:solidFill>
                  <a:srgbClr val="C00000"/>
                </a:solidFill>
              </a:endParaRPr>
            </a:p>
          </p:txBody>
        </p:sp>
        <p:pic>
          <p:nvPicPr>
            <p:cNvPr id="17" name="Image 5">
              <a:extLst>
                <a:ext uri="{FF2B5EF4-FFF2-40B4-BE49-F238E27FC236}">
                  <a16:creationId xmlns:a16="http://schemas.microsoft.com/office/drawing/2014/main" xmlns="" id="{A4D73462-A4FA-2943-8352-B568190F66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5542731"/>
              <a:ext cx="1914632" cy="1315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Two types of dialogue may be distinguished: </a:t>
            </a:r>
          </a:p>
        </p:txBody>
      </p:sp>
      <p:sp>
        <p:nvSpPr>
          <p:cNvPr id="3" name="Content Placeholder 2"/>
          <p:cNvSpPr>
            <a:spLocks noGrp="1"/>
          </p:cNvSpPr>
          <p:nvPr>
            <p:ph idx="1"/>
          </p:nvPr>
        </p:nvSpPr>
        <p:spPr>
          <a:xfrm>
            <a:off x="457200" y="2155705"/>
            <a:ext cx="8229600" cy="3361527"/>
          </a:xfrm>
          <a:solidFill>
            <a:srgbClr val="F2DE90"/>
          </a:solidFill>
        </p:spPr>
        <p:txBody>
          <a:bodyPr/>
          <a:lstStyle/>
          <a:p>
            <a:pPr>
              <a:buClr>
                <a:schemeClr val="accent2"/>
              </a:buClr>
            </a:pPr>
            <a:r>
              <a:rPr lang="en-US" sz="2000" b="1" i="0" u="sng" dirty="0"/>
              <a:t>Political dialogue</a:t>
            </a:r>
            <a:r>
              <a:rPr lang="en-US" sz="2000" i="0" dirty="0"/>
              <a:t>, which in line with the Lisbon Treaty or other legal bases covers all EU external policies be they development, </a:t>
            </a:r>
            <a:r>
              <a:rPr lang="en-US" sz="2000" i="0" dirty="0" err="1"/>
              <a:t>neighbourhood</a:t>
            </a:r>
            <a:r>
              <a:rPr lang="en-US" sz="2000" i="0" dirty="0"/>
              <a:t> or enlargement, foreign and security, or migration policies.</a:t>
            </a:r>
          </a:p>
          <a:p>
            <a:pPr marL="0" indent="0">
              <a:buNone/>
            </a:pPr>
            <a:endParaRPr lang="en-US" sz="2000" i="0" dirty="0"/>
          </a:p>
          <a:p>
            <a:pPr>
              <a:buClrTx/>
            </a:pPr>
            <a:r>
              <a:rPr lang="en-US" sz="2000" b="1" i="0" u="sng" dirty="0"/>
              <a:t>Policy dialogue</a:t>
            </a:r>
            <a:r>
              <a:rPr lang="en-US" sz="2000" b="1" i="0" dirty="0"/>
              <a:t> (PD) </a:t>
            </a:r>
            <a:r>
              <a:rPr lang="en-US" sz="2000" i="0" dirty="0"/>
              <a:t>covers the specific sectors of EU cooperation and supports the partner country's efforts to achieve the objectives laid down in their strategies.</a:t>
            </a:r>
          </a:p>
          <a:p>
            <a:endParaRPr lang="en-US" sz="2000" i="0" dirty="0"/>
          </a:p>
          <a:p>
            <a:pPr marL="0" indent="0" algn="r">
              <a:buNone/>
            </a:pPr>
            <a:r>
              <a:rPr lang="en-US" sz="1400" i="0" dirty="0">
                <a:solidFill>
                  <a:srgbClr val="FF0000"/>
                </a:solidFill>
              </a:rPr>
              <a:t>Annex 13, Budget Support Guidelines 2017</a:t>
            </a:r>
            <a:endParaRPr lang="en-US" sz="1400" i="0" dirty="0"/>
          </a:p>
          <a:p>
            <a:pPr algn="r"/>
            <a:endParaRPr lang="en-US" sz="1400" dirty="0"/>
          </a:p>
        </p:txBody>
      </p:sp>
      <p:sp>
        <p:nvSpPr>
          <p:cNvPr id="4" name="Slide Number Placeholder 3"/>
          <p:cNvSpPr>
            <a:spLocks noGrp="1"/>
          </p:cNvSpPr>
          <p:nvPr>
            <p:ph type="sldNum" sz="quarter" idx="12"/>
          </p:nvPr>
        </p:nvSpPr>
        <p:spPr/>
        <p:txBody>
          <a:bodyPr/>
          <a:lstStyle/>
          <a:p>
            <a:fld id="{A29ECED8-C261-954F-ACA4-286B832D9164}" type="slidenum">
              <a:rPr lang="en-GB" smtClean="0"/>
              <a:pPr/>
              <a:t>9</a:t>
            </a:fld>
            <a:endParaRPr lang="en-GB"/>
          </a:p>
        </p:txBody>
      </p:sp>
      <p:sp>
        <p:nvSpPr>
          <p:cNvPr id="5" name="TextBox 4">
            <a:extLst>
              <a:ext uri="{FF2B5EF4-FFF2-40B4-BE49-F238E27FC236}">
                <a16:creationId xmlns:a16="http://schemas.microsoft.com/office/drawing/2014/main" xmlns="" id="{0075F670-4027-9F4C-9CF7-E7AD56F2A22F}"/>
              </a:ext>
            </a:extLst>
          </p:cNvPr>
          <p:cNvSpPr txBox="1"/>
          <p:nvPr/>
        </p:nvSpPr>
        <p:spPr>
          <a:xfrm>
            <a:off x="489288" y="5791710"/>
            <a:ext cx="8197512" cy="723275"/>
          </a:xfrm>
          <a:prstGeom prst="rect">
            <a:avLst/>
          </a:prstGeom>
          <a:solidFill>
            <a:srgbClr val="EAFDC1"/>
          </a:solidFill>
          <a:ln>
            <a:noFill/>
          </a:ln>
        </p:spPr>
        <p:txBody>
          <a:bodyPr wrap="square" rtlCol="0">
            <a:spAutoFit/>
          </a:bodyPr>
          <a:lstStyle/>
          <a:p>
            <a:pPr algn="ctr"/>
            <a:r>
              <a:rPr lang="fr-FR" sz="1800" b="1">
                <a:solidFill>
                  <a:schemeClr val="tx1"/>
                </a:solidFill>
              </a:rPr>
              <a:t>« Dialogue politique »   –   « Dialogue sur les politiques »</a:t>
            </a:r>
          </a:p>
          <a:p>
            <a:pPr algn="ctr">
              <a:spcBef>
                <a:spcPts val="600"/>
              </a:spcBef>
            </a:pPr>
            <a:r>
              <a:rPr lang="fr-FR" sz="1800">
                <a:solidFill>
                  <a:schemeClr val="tx1"/>
                </a:solidFill>
              </a:rPr>
              <a:t>Partnership Instruments / Dialogue facilities</a:t>
            </a:r>
          </a:p>
        </p:txBody>
      </p:sp>
    </p:spTree>
    <p:extLst>
      <p:ext uri="{BB962C8B-B14F-4D97-AF65-F5344CB8AC3E}">
        <p14:creationId xmlns:p14="http://schemas.microsoft.com/office/powerpoint/2010/main" val="28175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pitchFamily="3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pitchFamily="39"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52205</TotalTime>
  <Words>4293</Words>
  <Application>Microsoft Office PowerPoint</Application>
  <PresentationFormat>On-screen Show (4:3)</PresentationFormat>
  <Paragraphs>709</Paragraphs>
  <Slides>35</Slides>
  <Notes>28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1</vt:i4>
      </vt:variant>
      <vt:variant>
        <vt:lpstr>Slide Titles</vt:lpstr>
      </vt:variant>
      <vt:variant>
        <vt:i4>35</vt:i4>
      </vt:variant>
    </vt:vector>
  </HeadingPairs>
  <TitlesOfParts>
    <vt:vector size="47" baseType="lpstr">
      <vt:lpstr>ＭＳ Ｐゴシック</vt:lpstr>
      <vt:lpstr>ＭＳ Ｐゴシック</vt:lpstr>
      <vt:lpstr>Apple Casual</vt:lpstr>
      <vt:lpstr>Arial</vt:lpstr>
      <vt:lpstr>Arial Narrow</vt:lpstr>
      <vt:lpstr>Avenir Book</vt:lpstr>
      <vt:lpstr>Calibri</vt:lpstr>
      <vt:lpstr>Times New Roman</vt:lpstr>
      <vt:lpstr>Verdana</vt:lpstr>
      <vt:lpstr>Wingdings</vt:lpstr>
      <vt:lpstr>Slide_Master</vt:lpstr>
      <vt:lpstr>???</vt:lpstr>
      <vt:lpstr>Policy Dialogue on  Environment and Climat Change</vt:lpstr>
      <vt:lpstr>    Structure of Module 1</vt:lpstr>
      <vt:lpstr>PowerPoint Presentation</vt:lpstr>
      <vt:lpstr>Policy Dialogue in practice</vt:lpstr>
      <vt:lpstr>    Structure of Module 1</vt:lpstr>
      <vt:lpstr>PowerPoint Presentation</vt:lpstr>
      <vt:lpstr>What is Policy Dialogue?</vt:lpstr>
      <vt:lpstr>PowerPoint Presentation</vt:lpstr>
      <vt:lpstr>Two types of dialogue may be distinguished: </vt:lpstr>
      <vt:lpstr>PowerPoint Presentation</vt:lpstr>
      <vt:lpstr>PowerPoint Presentation</vt:lpstr>
      <vt:lpstr>PowerPoint Presentation</vt:lpstr>
      <vt:lpstr>PowerPoint Presentation</vt:lpstr>
      <vt:lpstr>PowerPoint Presentation</vt:lpstr>
      <vt:lpstr>PowerPoint Presentation</vt:lpstr>
      <vt:lpstr>Risks of Dialogue Failure</vt:lpstr>
      <vt:lpstr>    Structure of Module 1</vt:lpstr>
      <vt:lpstr>PowerPoint Presentation</vt:lpstr>
      <vt:lpstr>PowerPoint Presentation</vt:lpstr>
      <vt:lpstr>PowerPoint Presentation</vt:lpstr>
      <vt:lpstr>    Structure of Module 1</vt:lpstr>
      <vt:lpstr>Choices of policy instruments …</vt:lpstr>
      <vt:lpstr>PowerPoint Presentation</vt:lpstr>
      <vt:lpstr>PowerPoint Presentation</vt:lpstr>
      <vt:lpstr>PowerPoint Presentation</vt:lpstr>
      <vt:lpstr>PowerPoint Presentation</vt:lpstr>
      <vt:lpstr>PowerPoint Presentation</vt:lpstr>
      <vt:lpstr>PowerPoint Presentation</vt:lpstr>
      <vt:lpstr>    Structure of Module 1</vt:lpstr>
      <vt:lpstr>Policy dialogue and intervention logic (2/2)</vt:lpstr>
      <vt:lpstr>Types of venues</vt:lpstr>
      <vt:lpstr>The Policy cycle and Entry points</vt:lpstr>
      <vt:lpstr>Policy process: a compound of inter-dependent spaces</vt:lpstr>
      <vt:lpstr>    Structure of Module 1</vt:lpstr>
      <vt:lpstr>Policy Dialogue in practice</vt:lpstr>
    </vt:vector>
  </TitlesOfParts>
  <Manager/>
  <Company>European Commission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turneem</dc:creator>
  <cp:keywords/>
  <dc:description/>
  <cp:lastModifiedBy>Myrto Bletsa</cp:lastModifiedBy>
  <cp:revision>923</cp:revision>
  <cp:lastPrinted>2019-04-21T21:28:29Z</cp:lastPrinted>
  <dcterms:created xsi:type="dcterms:W3CDTF">2016-09-13T06:25:40Z</dcterms:created>
  <dcterms:modified xsi:type="dcterms:W3CDTF">2019-05-15T12:03:10Z</dcterms:modified>
  <cp:category/>
</cp:coreProperties>
</file>