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9"/>
  </p:notesMasterIdLst>
  <p:handoutMasterIdLst>
    <p:handoutMasterId r:id="rId50"/>
  </p:handoutMasterIdLst>
  <p:sldIdLst>
    <p:sldId id="281" r:id="rId5"/>
    <p:sldId id="310" r:id="rId6"/>
    <p:sldId id="319" r:id="rId7"/>
    <p:sldId id="541" r:id="rId8"/>
    <p:sldId id="552" r:id="rId9"/>
    <p:sldId id="539" r:id="rId10"/>
    <p:sldId id="527" r:id="rId11"/>
    <p:sldId id="577" r:id="rId12"/>
    <p:sldId id="579" r:id="rId13"/>
    <p:sldId id="581" r:id="rId14"/>
    <p:sldId id="545" r:id="rId15"/>
    <p:sldId id="544" r:id="rId16"/>
    <p:sldId id="354" r:id="rId17"/>
    <p:sldId id="355" r:id="rId18"/>
    <p:sldId id="529" r:id="rId19"/>
    <p:sldId id="566" r:id="rId20"/>
    <p:sldId id="538" r:id="rId21"/>
    <p:sldId id="555" r:id="rId22"/>
    <p:sldId id="553" r:id="rId23"/>
    <p:sldId id="554" r:id="rId24"/>
    <p:sldId id="573" r:id="rId25"/>
    <p:sldId id="570" r:id="rId26"/>
    <p:sldId id="572" r:id="rId27"/>
    <p:sldId id="530" r:id="rId28"/>
    <p:sldId id="558" r:id="rId29"/>
    <p:sldId id="531" r:id="rId30"/>
    <p:sldId id="359" r:id="rId31"/>
    <p:sldId id="356" r:id="rId32"/>
    <p:sldId id="549" r:id="rId33"/>
    <p:sldId id="550" r:id="rId34"/>
    <p:sldId id="551" r:id="rId35"/>
    <p:sldId id="564" r:id="rId36"/>
    <p:sldId id="574" r:id="rId37"/>
    <p:sldId id="563" r:id="rId38"/>
    <p:sldId id="568" r:id="rId39"/>
    <p:sldId id="475" r:id="rId40"/>
    <p:sldId id="533" r:id="rId41"/>
    <p:sldId id="534" r:id="rId42"/>
    <p:sldId id="559" r:id="rId43"/>
    <p:sldId id="560" r:id="rId44"/>
    <p:sldId id="575" r:id="rId45"/>
    <p:sldId id="561" r:id="rId46"/>
    <p:sldId id="547" r:id="rId47"/>
    <p:sldId id="535" r:id="rId48"/>
  </p:sldIdLst>
  <p:sldSz cx="9906000" cy="6858000" type="A4"/>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F09D5E74-BB3B-4832-A1AA-49A4FC3BA6BA}">
          <p14:sldIdLst>
            <p14:sldId id="281"/>
          </p14:sldIdLst>
        </p14:section>
        <p14:section name="Untitled Section" id="{B4D1E33C-1D6E-4B7F-A5A1-50372B3BF3AC}">
          <p14:sldIdLst>
            <p14:sldId id="310"/>
            <p14:sldId id="319"/>
            <p14:sldId id="541"/>
            <p14:sldId id="552"/>
            <p14:sldId id="539"/>
            <p14:sldId id="527"/>
            <p14:sldId id="577"/>
            <p14:sldId id="579"/>
            <p14:sldId id="581"/>
            <p14:sldId id="545"/>
            <p14:sldId id="544"/>
            <p14:sldId id="354"/>
            <p14:sldId id="355"/>
            <p14:sldId id="529"/>
            <p14:sldId id="566"/>
            <p14:sldId id="538"/>
            <p14:sldId id="555"/>
            <p14:sldId id="553"/>
            <p14:sldId id="554"/>
            <p14:sldId id="573"/>
            <p14:sldId id="570"/>
            <p14:sldId id="572"/>
            <p14:sldId id="530"/>
            <p14:sldId id="558"/>
            <p14:sldId id="531"/>
            <p14:sldId id="359"/>
            <p14:sldId id="356"/>
            <p14:sldId id="549"/>
            <p14:sldId id="550"/>
            <p14:sldId id="551"/>
            <p14:sldId id="564"/>
            <p14:sldId id="574"/>
            <p14:sldId id="563"/>
            <p14:sldId id="568"/>
            <p14:sldId id="475"/>
            <p14:sldId id="533"/>
            <p14:sldId id="534"/>
            <p14:sldId id="559"/>
            <p14:sldId id="560"/>
            <p14:sldId id="575"/>
            <p14:sldId id="561"/>
            <p14:sldId id="547"/>
            <p14:sldId id="53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560"/>
    <a:srgbClr val="60597B"/>
    <a:srgbClr val="A394BE"/>
    <a:srgbClr val="A00045"/>
    <a:srgbClr val="080808"/>
    <a:srgbClr val="006DDA"/>
    <a:srgbClr val="6A002E"/>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4236" autoAdjust="0"/>
  </p:normalViewPr>
  <p:slideViewPr>
    <p:cSldViewPr>
      <p:cViewPr varScale="1">
        <p:scale>
          <a:sx n="70" d="100"/>
          <a:sy n="70" d="100"/>
        </p:scale>
        <p:origin x="1036" y="6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25" d="100"/>
          <a:sy n="125" d="100"/>
        </p:scale>
        <p:origin x="-2944" y="-8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342AA-DAB8-4141-819A-FE93119C092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D1503DB7-3FED-46D0-8DB6-086056EE952E}">
      <dgm:prSet phldrT="[Text]" custT="1"/>
      <dgm:spPr>
        <a:solidFill>
          <a:srgbClr val="A0A0C0"/>
        </a:solidFill>
      </dgm:spPr>
      <dgm:t>
        <a:bodyPr/>
        <a:lstStyle/>
        <a:p>
          <a:r>
            <a:rPr lang="en-GB" sz="1600" dirty="0" smtClean="0">
              <a:solidFill>
                <a:schemeClr val="tx2"/>
              </a:solidFill>
              <a:latin typeface="+mj-lt"/>
            </a:rPr>
            <a:t>Principles of Conflict Analysis</a:t>
          </a:r>
          <a:endParaRPr lang="en-GB" sz="1600" dirty="0">
            <a:solidFill>
              <a:schemeClr val="tx2"/>
            </a:solidFill>
            <a:latin typeface="+mj-lt"/>
          </a:endParaRPr>
        </a:p>
      </dgm:t>
    </dgm:pt>
    <dgm:pt modelId="{F947D270-BE8C-49AD-8BAD-6A77AEA8E61A}" type="parTrans" cxnId="{1AE6BD55-722A-4ED5-A4A7-4D94B3A874F7}">
      <dgm:prSet/>
      <dgm:spPr/>
      <dgm:t>
        <a:bodyPr/>
        <a:lstStyle/>
        <a:p>
          <a:endParaRPr lang="en-GB" sz="1600"/>
        </a:p>
      </dgm:t>
    </dgm:pt>
    <dgm:pt modelId="{37BC6A16-15D2-4C12-827E-BB5389C7A915}" type="sibTrans" cxnId="{1AE6BD55-722A-4ED5-A4A7-4D94B3A874F7}">
      <dgm:prSet/>
      <dgm:spPr/>
      <dgm:t>
        <a:bodyPr/>
        <a:lstStyle/>
        <a:p>
          <a:endParaRPr lang="en-GB" sz="1600"/>
        </a:p>
      </dgm:t>
    </dgm:pt>
    <dgm:pt modelId="{A39EE568-0EF9-468F-A0DD-676DF089259D}">
      <dgm:prSet phldrT="[Text]" custT="1"/>
      <dgm:spPr>
        <a:solidFill>
          <a:srgbClr val="DE7722"/>
        </a:solidFill>
        <a:ln>
          <a:solidFill>
            <a:srgbClr val="DE7722"/>
          </a:solidFill>
        </a:ln>
      </dgm:spPr>
      <dgm:t>
        <a:bodyPr/>
        <a:lstStyle/>
        <a:p>
          <a:r>
            <a:rPr lang="en-GB" sz="1600" dirty="0" smtClean="0">
              <a:solidFill>
                <a:srgbClr val="080808"/>
              </a:solidFill>
            </a:rPr>
            <a:t>Dynamic</a:t>
          </a:r>
          <a:endParaRPr lang="en-GB" sz="1600" dirty="0">
            <a:solidFill>
              <a:srgbClr val="080808"/>
            </a:solidFill>
          </a:endParaRPr>
        </a:p>
      </dgm:t>
    </dgm:pt>
    <dgm:pt modelId="{93E3A74A-86D0-4E09-A00E-35B081ADA5C8}" type="parTrans" cxnId="{7ED21F3E-5F8A-4A0D-8DD6-C40CB478653A}">
      <dgm:prSet custT="1"/>
      <dgm:spPr>
        <a:ln>
          <a:solidFill>
            <a:srgbClr val="512A8A"/>
          </a:solidFill>
        </a:ln>
      </dgm:spPr>
      <dgm:t>
        <a:bodyPr/>
        <a:lstStyle/>
        <a:p>
          <a:endParaRPr lang="en-GB" sz="1600"/>
        </a:p>
      </dgm:t>
    </dgm:pt>
    <dgm:pt modelId="{F657A09C-18E3-436B-BBC9-A8FA28C0B3CE}" type="sibTrans" cxnId="{7ED21F3E-5F8A-4A0D-8DD6-C40CB478653A}">
      <dgm:prSet/>
      <dgm:spPr/>
      <dgm:t>
        <a:bodyPr/>
        <a:lstStyle/>
        <a:p>
          <a:endParaRPr lang="en-GB" sz="1600"/>
        </a:p>
      </dgm:t>
    </dgm:pt>
    <dgm:pt modelId="{FF686CE5-F17F-403F-BEFA-13C8CF3D26AC}">
      <dgm:prSet phldrT="[Text]" custT="1"/>
      <dgm:spPr>
        <a:solidFill>
          <a:srgbClr val="DE7722"/>
        </a:solidFill>
      </dgm:spPr>
      <dgm:t>
        <a:bodyPr/>
        <a:lstStyle/>
        <a:p>
          <a:r>
            <a:rPr lang="en-GB" sz="1600" dirty="0" smtClean="0">
              <a:solidFill>
                <a:srgbClr val="080808"/>
              </a:solidFill>
            </a:rPr>
            <a:t>Inclusivity</a:t>
          </a:r>
          <a:endParaRPr lang="en-GB" sz="1600" dirty="0">
            <a:solidFill>
              <a:srgbClr val="080808"/>
            </a:solidFill>
          </a:endParaRPr>
        </a:p>
      </dgm:t>
    </dgm:pt>
    <dgm:pt modelId="{FCE745C7-A7A5-48AD-9E94-E8D591EC02C0}" type="parTrans" cxnId="{1716E917-C552-4633-900C-A9ACD3FE772F}">
      <dgm:prSet custT="1"/>
      <dgm:spPr>
        <a:ln>
          <a:solidFill>
            <a:srgbClr val="512A8A"/>
          </a:solidFill>
        </a:ln>
      </dgm:spPr>
      <dgm:t>
        <a:bodyPr/>
        <a:lstStyle/>
        <a:p>
          <a:endParaRPr lang="en-GB" sz="1600"/>
        </a:p>
      </dgm:t>
    </dgm:pt>
    <dgm:pt modelId="{22854405-2B3E-473F-9CC7-E121AD2C46E9}" type="sibTrans" cxnId="{1716E917-C552-4633-900C-A9ACD3FE772F}">
      <dgm:prSet/>
      <dgm:spPr/>
      <dgm:t>
        <a:bodyPr/>
        <a:lstStyle/>
        <a:p>
          <a:endParaRPr lang="en-GB" sz="1600"/>
        </a:p>
      </dgm:t>
    </dgm:pt>
    <dgm:pt modelId="{B89057F8-F15D-4EA5-8C46-FD2ABEADB3B7}">
      <dgm:prSet phldrT="[Text]" custT="1"/>
      <dgm:spPr>
        <a:solidFill>
          <a:srgbClr val="DE7722"/>
        </a:solidFill>
      </dgm:spPr>
      <dgm:t>
        <a:bodyPr/>
        <a:lstStyle/>
        <a:p>
          <a:r>
            <a:rPr lang="en-GB" sz="1600" dirty="0" smtClean="0">
              <a:solidFill>
                <a:srgbClr val="080808"/>
              </a:solidFill>
            </a:rPr>
            <a:t>Accountability</a:t>
          </a:r>
          <a:endParaRPr lang="en-GB" sz="1600" dirty="0">
            <a:solidFill>
              <a:srgbClr val="080808"/>
            </a:solidFill>
          </a:endParaRPr>
        </a:p>
      </dgm:t>
    </dgm:pt>
    <dgm:pt modelId="{13C68C9E-22BC-4EBF-BA0E-8982B570CDC5}" type="parTrans" cxnId="{12514ACE-BD0C-47D0-9DF8-63C68D05F6C8}">
      <dgm:prSet custT="1"/>
      <dgm:spPr>
        <a:ln>
          <a:solidFill>
            <a:srgbClr val="512A8A"/>
          </a:solidFill>
        </a:ln>
      </dgm:spPr>
      <dgm:t>
        <a:bodyPr/>
        <a:lstStyle/>
        <a:p>
          <a:endParaRPr lang="en-GB" sz="1600"/>
        </a:p>
      </dgm:t>
    </dgm:pt>
    <dgm:pt modelId="{F4811C1B-B49A-48F6-8EE1-4758383AFF75}" type="sibTrans" cxnId="{12514ACE-BD0C-47D0-9DF8-63C68D05F6C8}">
      <dgm:prSet/>
      <dgm:spPr/>
      <dgm:t>
        <a:bodyPr/>
        <a:lstStyle/>
        <a:p>
          <a:endParaRPr lang="en-GB" sz="1600"/>
        </a:p>
      </dgm:t>
    </dgm:pt>
    <dgm:pt modelId="{83A9BA26-099D-458F-A126-CA9696167307}">
      <dgm:prSet phldrT="[Text]" custT="1"/>
      <dgm:spPr>
        <a:solidFill>
          <a:srgbClr val="DE7722"/>
        </a:solidFill>
      </dgm:spPr>
      <dgm:t>
        <a:bodyPr/>
        <a:lstStyle/>
        <a:p>
          <a:r>
            <a:rPr lang="en-GB" sz="1600" dirty="0" smtClean="0">
              <a:solidFill>
                <a:srgbClr val="080808"/>
              </a:solidFill>
            </a:rPr>
            <a:t>Participatory</a:t>
          </a:r>
          <a:endParaRPr lang="en-GB" sz="1600" dirty="0">
            <a:solidFill>
              <a:srgbClr val="080808"/>
            </a:solidFill>
          </a:endParaRPr>
        </a:p>
      </dgm:t>
    </dgm:pt>
    <dgm:pt modelId="{51BF1291-A72F-40D7-8DEA-891F8436B6C7}" type="parTrans" cxnId="{4F605712-2BDF-4B49-8D00-2873F4F58738}">
      <dgm:prSet custT="1"/>
      <dgm:spPr>
        <a:ln>
          <a:solidFill>
            <a:srgbClr val="512A8A"/>
          </a:solidFill>
        </a:ln>
      </dgm:spPr>
      <dgm:t>
        <a:bodyPr/>
        <a:lstStyle/>
        <a:p>
          <a:endParaRPr lang="en-GB" sz="1600"/>
        </a:p>
      </dgm:t>
    </dgm:pt>
    <dgm:pt modelId="{66E3466B-BB46-4733-95C5-C231EC561F39}" type="sibTrans" cxnId="{4F605712-2BDF-4B49-8D00-2873F4F58738}">
      <dgm:prSet/>
      <dgm:spPr/>
      <dgm:t>
        <a:bodyPr/>
        <a:lstStyle/>
        <a:p>
          <a:endParaRPr lang="en-GB" sz="1600"/>
        </a:p>
      </dgm:t>
    </dgm:pt>
    <dgm:pt modelId="{A605E832-0120-4FC3-B2B4-C984AA0D8356}">
      <dgm:prSet phldrT="[Text]" custT="1"/>
      <dgm:spPr>
        <a:solidFill>
          <a:srgbClr val="DE7722"/>
        </a:solidFill>
      </dgm:spPr>
      <dgm:t>
        <a:bodyPr/>
        <a:lstStyle/>
        <a:p>
          <a:r>
            <a:rPr lang="en-GB" sz="1600" dirty="0" smtClean="0">
              <a:solidFill>
                <a:srgbClr val="080808"/>
              </a:solidFill>
            </a:rPr>
            <a:t>Humility</a:t>
          </a:r>
          <a:endParaRPr lang="en-GB" sz="1600" dirty="0">
            <a:solidFill>
              <a:srgbClr val="080808"/>
            </a:solidFill>
          </a:endParaRPr>
        </a:p>
      </dgm:t>
    </dgm:pt>
    <dgm:pt modelId="{FD51B2D9-2688-4D0E-805A-6049F6F68ABB}" type="parTrans" cxnId="{86EA8EDB-0621-4CED-8F51-E49F4D90D8A7}">
      <dgm:prSet custT="1"/>
      <dgm:spPr>
        <a:ln>
          <a:solidFill>
            <a:srgbClr val="512A8A"/>
          </a:solidFill>
        </a:ln>
      </dgm:spPr>
      <dgm:t>
        <a:bodyPr/>
        <a:lstStyle/>
        <a:p>
          <a:endParaRPr lang="en-GB" sz="1600"/>
        </a:p>
      </dgm:t>
    </dgm:pt>
    <dgm:pt modelId="{7836BCEA-626D-47A2-B53F-8BE54BC70057}" type="sibTrans" cxnId="{86EA8EDB-0621-4CED-8F51-E49F4D90D8A7}">
      <dgm:prSet/>
      <dgm:spPr/>
      <dgm:t>
        <a:bodyPr/>
        <a:lstStyle/>
        <a:p>
          <a:endParaRPr lang="en-GB" sz="1600"/>
        </a:p>
      </dgm:t>
    </dgm:pt>
    <dgm:pt modelId="{345456F3-ACF3-4AEC-A562-61E80689556A}">
      <dgm:prSet phldrT="[Text]" custT="1"/>
      <dgm:spPr>
        <a:solidFill>
          <a:srgbClr val="DE7722"/>
        </a:solidFill>
      </dgm:spPr>
      <dgm:t>
        <a:bodyPr/>
        <a:lstStyle/>
        <a:p>
          <a:r>
            <a:rPr lang="en-GB" sz="1600" dirty="0" smtClean="0">
              <a:solidFill>
                <a:srgbClr val="080808"/>
              </a:solidFill>
            </a:rPr>
            <a:t>Evidence -based</a:t>
          </a:r>
          <a:endParaRPr lang="en-GB" sz="1600" dirty="0">
            <a:solidFill>
              <a:srgbClr val="080808"/>
            </a:solidFill>
          </a:endParaRPr>
        </a:p>
      </dgm:t>
    </dgm:pt>
    <dgm:pt modelId="{49C20BE2-4F76-4B10-A485-8683586DF03E}" type="parTrans" cxnId="{E25A5589-ADFB-4B0B-8179-7CF2E090D89C}">
      <dgm:prSet custT="1"/>
      <dgm:spPr>
        <a:ln>
          <a:solidFill>
            <a:srgbClr val="512A8A"/>
          </a:solidFill>
        </a:ln>
      </dgm:spPr>
      <dgm:t>
        <a:bodyPr/>
        <a:lstStyle/>
        <a:p>
          <a:endParaRPr lang="en-GB" sz="1600"/>
        </a:p>
      </dgm:t>
    </dgm:pt>
    <dgm:pt modelId="{0ADA0A3A-FA02-47DB-B7A1-85B5D82EDA46}" type="sibTrans" cxnId="{E25A5589-ADFB-4B0B-8179-7CF2E090D89C}">
      <dgm:prSet/>
      <dgm:spPr/>
      <dgm:t>
        <a:bodyPr/>
        <a:lstStyle/>
        <a:p>
          <a:endParaRPr lang="en-GB" sz="1600"/>
        </a:p>
      </dgm:t>
    </dgm:pt>
    <dgm:pt modelId="{D8C88036-4AA9-438E-86B0-862DEDD6EBA1}">
      <dgm:prSet phldrT="[Text]" custT="1"/>
      <dgm:spPr>
        <a:solidFill>
          <a:srgbClr val="DE7722"/>
        </a:solidFill>
      </dgm:spPr>
      <dgm:t>
        <a:bodyPr/>
        <a:lstStyle/>
        <a:p>
          <a:r>
            <a:rPr lang="en-GB" sz="1600" dirty="0" smtClean="0">
              <a:solidFill>
                <a:srgbClr val="080808"/>
              </a:solidFill>
            </a:rPr>
            <a:t>Do No Harm</a:t>
          </a:r>
          <a:endParaRPr lang="en-GB" sz="1600" dirty="0">
            <a:solidFill>
              <a:srgbClr val="080808"/>
            </a:solidFill>
          </a:endParaRPr>
        </a:p>
      </dgm:t>
    </dgm:pt>
    <dgm:pt modelId="{FCAE1F2D-2522-4577-84A8-5F4EB1F210CC}" type="parTrans" cxnId="{D96C095C-607F-40AA-BBB4-34362411DA88}">
      <dgm:prSet custT="1"/>
      <dgm:spPr/>
      <dgm:t>
        <a:bodyPr/>
        <a:lstStyle/>
        <a:p>
          <a:endParaRPr lang="en-GB" sz="1600"/>
        </a:p>
      </dgm:t>
    </dgm:pt>
    <dgm:pt modelId="{31B1DF00-A7A6-4F62-BE8A-471B45A45462}" type="sibTrans" cxnId="{D96C095C-607F-40AA-BBB4-34362411DA88}">
      <dgm:prSet/>
      <dgm:spPr/>
      <dgm:t>
        <a:bodyPr/>
        <a:lstStyle/>
        <a:p>
          <a:endParaRPr lang="en-GB" sz="1600"/>
        </a:p>
      </dgm:t>
    </dgm:pt>
    <dgm:pt modelId="{535156BA-E2B6-46D2-A2EF-6A526C702468}">
      <dgm:prSet phldrT="[Text]" custT="1"/>
      <dgm:spPr>
        <a:solidFill>
          <a:srgbClr val="DE7722"/>
        </a:solidFill>
      </dgm:spPr>
      <dgm:t>
        <a:bodyPr/>
        <a:lstStyle/>
        <a:p>
          <a:r>
            <a:rPr lang="en-GB" sz="1600" dirty="0" smtClean="0">
              <a:solidFill>
                <a:srgbClr val="080808"/>
              </a:solidFill>
            </a:rPr>
            <a:t>Impartiality</a:t>
          </a:r>
          <a:endParaRPr lang="en-GB" sz="1600" dirty="0">
            <a:solidFill>
              <a:srgbClr val="080808"/>
            </a:solidFill>
          </a:endParaRPr>
        </a:p>
      </dgm:t>
    </dgm:pt>
    <dgm:pt modelId="{F732F11C-5994-47BA-846F-444CF06ADA32}" type="parTrans" cxnId="{1771BF36-063A-4644-A64A-9578017242BD}">
      <dgm:prSet custT="1"/>
      <dgm:spPr/>
      <dgm:t>
        <a:bodyPr/>
        <a:lstStyle/>
        <a:p>
          <a:endParaRPr lang="en-GB" sz="1600"/>
        </a:p>
      </dgm:t>
    </dgm:pt>
    <dgm:pt modelId="{02D29D2E-7BEB-4CD3-BCAB-E0387405B4B5}" type="sibTrans" cxnId="{1771BF36-063A-4644-A64A-9578017242BD}">
      <dgm:prSet/>
      <dgm:spPr/>
      <dgm:t>
        <a:bodyPr/>
        <a:lstStyle/>
        <a:p>
          <a:endParaRPr lang="en-GB" sz="1600"/>
        </a:p>
      </dgm:t>
    </dgm:pt>
    <dgm:pt modelId="{A01DC91E-327B-4AFC-81FB-54F894AD5723}" type="pres">
      <dgm:prSet presAssocID="{C13342AA-DAB8-4141-819A-FE93119C092F}" presName="cycle" presStyleCnt="0">
        <dgm:presLayoutVars>
          <dgm:chMax val="1"/>
          <dgm:dir/>
          <dgm:animLvl val="ctr"/>
          <dgm:resizeHandles val="exact"/>
        </dgm:presLayoutVars>
      </dgm:prSet>
      <dgm:spPr/>
      <dgm:t>
        <a:bodyPr/>
        <a:lstStyle/>
        <a:p>
          <a:endParaRPr lang="en-GB"/>
        </a:p>
      </dgm:t>
    </dgm:pt>
    <dgm:pt modelId="{55B5CFF7-BDC1-4B6D-8F9B-685D5A661C5B}" type="pres">
      <dgm:prSet presAssocID="{D1503DB7-3FED-46D0-8DB6-086056EE952E}" presName="centerShape" presStyleLbl="node0" presStyleIdx="0" presStyleCnt="1" custScaleX="153612" custScaleY="148957"/>
      <dgm:spPr/>
      <dgm:t>
        <a:bodyPr/>
        <a:lstStyle/>
        <a:p>
          <a:endParaRPr lang="en-GB"/>
        </a:p>
      </dgm:t>
    </dgm:pt>
    <dgm:pt modelId="{BC7BA6C5-B5A9-4EFB-BD2F-CFDB12ABBB34}" type="pres">
      <dgm:prSet presAssocID="{93E3A74A-86D0-4E09-A00E-35B081ADA5C8}" presName="Name9" presStyleLbl="parChTrans1D2" presStyleIdx="0" presStyleCnt="8"/>
      <dgm:spPr/>
      <dgm:t>
        <a:bodyPr/>
        <a:lstStyle/>
        <a:p>
          <a:endParaRPr lang="en-GB"/>
        </a:p>
      </dgm:t>
    </dgm:pt>
    <dgm:pt modelId="{B2E5446C-BB6D-4EF2-B9C8-04B80BC6A800}" type="pres">
      <dgm:prSet presAssocID="{93E3A74A-86D0-4E09-A00E-35B081ADA5C8}" presName="connTx" presStyleLbl="parChTrans1D2" presStyleIdx="0" presStyleCnt="8"/>
      <dgm:spPr/>
      <dgm:t>
        <a:bodyPr/>
        <a:lstStyle/>
        <a:p>
          <a:endParaRPr lang="en-GB"/>
        </a:p>
      </dgm:t>
    </dgm:pt>
    <dgm:pt modelId="{CA8991B9-5CF4-4AD0-9E4E-D38055FCBE8D}" type="pres">
      <dgm:prSet presAssocID="{A39EE568-0EF9-468F-A0DD-676DF089259D}" presName="node" presStyleLbl="node1" presStyleIdx="0" presStyleCnt="8">
        <dgm:presLayoutVars>
          <dgm:bulletEnabled val="1"/>
        </dgm:presLayoutVars>
      </dgm:prSet>
      <dgm:spPr/>
      <dgm:t>
        <a:bodyPr/>
        <a:lstStyle/>
        <a:p>
          <a:endParaRPr lang="en-GB"/>
        </a:p>
      </dgm:t>
    </dgm:pt>
    <dgm:pt modelId="{4918E2BF-7963-4837-8233-AE4BA8A4F1A1}" type="pres">
      <dgm:prSet presAssocID="{FCE745C7-A7A5-48AD-9E94-E8D591EC02C0}" presName="Name9" presStyleLbl="parChTrans1D2" presStyleIdx="1" presStyleCnt="8"/>
      <dgm:spPr/>
      <dgm:t>
        <a:bodyPr/>
        <a:lstStyle/>
        <a:p>
          <a:endParaRPr lang="en-GB"/>
        </a:p>
      </dgm:t>
    </dgm:pt>
    <dgm:pt modelId="{A3B61DF9-23D0-421C-A08E-11A4643C5C81}" type="pres">
      <dgm:prSet presAssocID="{FCE745C7-A7A5-48AD-9E94-E8D591EC02C0}" presName="connTx" presStyleLbl="parChTrans1D2" presStyleIdx="1" presStyleCnt="8"/>
      <dgm:spPr/>
      <dgm:t>
        <a:bodyPr/>
        <a:lstStyle/>
        <a:p>
          <a:endParaRPr lang="en-GB"/>
        </a:p>
      </dgm:t>
    </dgm:pt>
    <dgm:pt modelId="{2EA0A954-72CD-4791-8928-C55D18DE19D1}" type="pres">
      <dgm:prSet presAssocID="{FF686CE5-F17F-403F-BEFA-13C8CF3D26AC}" presName="node" presStyleLbl="node1" presStyleIdx="1" presStyleCnt="8" custRadScaleRad="119583" custRadScaleInc="3084">
        <dgm:presLayoutVars>
          <dgm:bulletEnabled val="1"/>
        </dgm:presLayoutVars>
      </dgm:prSet>
      <dgm:spPr/>
      <dgm:t>
        <a:bodyPr/>
        <a:lstStyle/>
        <a:p>
          <a:endParaRPr lang="en-GB"/>
        </a:p>
      </dgm:t>
    </dgm:pt>
    <dgm:pt modelId="{27E7DACA-9D62-453A-A93D-F06DC5F6ED35}" type="pres">
      <dgm:prSet presAssocID="{13C68C9E-22BC-4EBF-BA0E-8982B570CDC5}" presName="Name9" presStyleLbl="parChTrans1D2" presStyleIdx="2" presStyleCnt="8"/>
      <dgm:spPr/>
      <dgm:t>
        <a:bodyPr/>
        <a:lstStyle/>
        <a:p>
          <a:endParaRPr lang="en-GB"/>
        </a:p>
      </dgm:t>
    </dgm:pt>
    <dgm:pt modelId="{E9DC8E54-6D92-4CBE-B6A4-83910A75AF60}" type="pres">
      <dgm:prSet presAssocID="{13C68C9E-22BC-4EBF-BA0E-8982B570CDC5}" presName="connTx" presStyleLbl="parChTrans1D2" presStyleIdx="2" presStyleCnt="8"/>
      <dgm:spPr/>
      <dgm:t>
        <a:bodyPr/>
        <a:lstStyle/>
        <a:p>
          <a:endParaRPr lang="en-GB"/>
        </a:p>
      </dgm:t>
    </dgm:pt>
    <dgm:pt modelId="{F1B17D9F-0D05-42D0-9788-0A76032C9101}" type="pres">
      <dgm:prSet presAssocID="{B89057F8-F15D-4EA5-8C46-FD2ABEADB3B7}" presName="node" presStyleLbl="node1" presStyleIdx="2" presStyleCnt="8" custRadScaleRad="128411" custRadScaleInc="-1362">
        <dgm:presLayoutVars>
          <dgm:bulletEnabled val="1"/>
        </dgm:presLayoutVars>
      </dgm:prSet>
      <dgm:spPr/>
      <dgm:t>
        <a:bodyPr/>
        <a:lstStyle/>
        <a:p>
          <a:endParaRPr lang="en-GB"/>
        </a:p>
      </dgm:t>
    </dgm:pt>
    <dgm:pt modelId="{113CBAB0-24B9-4885-84C6-EB9EF2342DA7}" type="pres">
      <dgm:prSet presAssocID="{F732F11C-5994-47BA-846F-444CF06ADA32}" presName="Name9" presStyleLbl="parChTrans1D2" presStyleIdx="3" presStyleCnt="8"/>
      <dgm:spPr/>
      <dgm:t>
        <a:bodyPr/>
        <a:lstStyle/>
        <a:p>
          <a:endParaRPr lang="en-GB"/>
        </a:p>
      </dgm:t>
    </dgm:pt>
    <dgm:pt modelId="{2A52E5B4-EF39-402A-843E-FCED485ACFD0}" type="pres">
      <dgm:prSet presAssocID="{F732F11C-5994-47BA-846F-444CF06ADA32}" presName="connTx" presStyleLbl="parChTrans1D2" presStyleIdx="3" presStyleCnt="8"/>
      <dgm:spPr/>
      <dgm:t>
        <a:bodyPr/>
        <a:lstStyle/>
        <a:p>
          <a:endParaRPr lang="en-GB"/>
        </a:p>
      </dgm:t>
    </dgm:pt>
    <dgm:pt modelId="{38979BC9-C9F0-4281-872B-4B48FB66B132}" type="pres">
      <dgm:prSet presAssocID="{535156BA-E2B6-46D2-A2EF-6A526C702468}" presName="node" presStyleLbl="node1" presStyleIdx="3" presStyleCnt="8" custScaleX="107350" custScaleY="107350" custRadScaleRad="118066" custRadScaleInc="-11114">
        <dgm:presLayoutVars>
          <dgm:bulletEnabled val="1"/>
        </dgm:presLayoutVars>
      </dgm:prSet>
      <dgm:spPr/>
      <dgm:t>
        <a:bodyPr/>
        <a:lstStyle/>
        <a:p>
          <a:endParaRPr lang="en-GB"/>
        </a:p>
      </dgm:t>
    </dgm:pt>
    <dgm:pt modelId="{0CFBC867-558F-4B12-8DB3-DD01BB959954}" type="pres">
      <dgm:prSet presAssocID="{FD51B2D9-2688-4D0E-805A-6049F6F68ABB}" presName="Name9" presStyleLbl="parChTrans1D2" presStyleIdx="4" presStyleCnt="8"/>
      <dgm:spPr/>
      <dgm:t>
        <a:bodyPr/>
        <a:lstStyle/>
        <a:p>
          <a:endParaRPr lang="en-GB"/>
        </a:p>
      </dgm:t>
    </dgm:pt>
    <dgm:pt modelId="{91CC972E-5210-439D-A37F-25682EB01093}" type="pres">
      <dgm:prSet presAssocID="{FD51B2D9-2688-4D0E-805A-6049F6F68ABB}" presName="connTx" presStyleLbl="parChTrans1D2" presStyleIdx="4" presStyleCnt="8"/>
      <dgm:spPr/>
      <dgm:t>
        <a:bodyPr/>
        <a:lstStyle/>
        <a:p>
          <a:endParaRPr lang="en-GB"/>
        </a:p>
      </dgm:t>
    </dgm:pt>
    <dgm:pt modelId="{E9FC57D3-5559-496A-97CC-451CC2F37415}" type="pres">
      <dgm:prSet presAssocID="{A605E832-0120-4FC3-B2B4-C984AA0D8356}" presName="node" presStyleLbl="node1" presStyleIdx="4" presStyleCnt="8">
        <dgm:presLayoutVars>
          <dgm:bulletEnabled val="1"/>
        </dgm:presLayoutVars>
      </dgm:prSet>
      <dgm:spPr/>
      <dgm:t>
        <a:bodyPr/>
        <a:lstStyle/>
        <a:p>
          <a:endParaRPr lang="en-GB"/>
        </a:p>
      </dgm:t>
    </dgm:pt>
    <dgm:pt modelId="{430269E2-4C84-40B8-BA22-EECF349617D0}" type="pres">
      <dgm:prSet presAssocID="{49C20BE2-4F76-4B10-A485-8683586DF03E}" presName="Name9" presStyleLbl="parChTrans1D2" presStyleIdx="5" presStyleCnt="8"/>
      <dgm:spPr/>
      <dgm:t>
        <a:bodyPr/>
        <a:lstStyle/>
        <a:p>
          <a:endParaRPr lang="en-GB"/>
        </a:p>
      </dgm:t>
    </dgm:pt>
    <dgm:pt modelId="{2D63AEB8-8A67-4078-9F11-2C9E5A42CA37}" type="pres">
      <dgm:prSet presAssocID="{49C20BE2-4F76-4B10-A485-8683586DF03E}" presName="connTx" presStyleLbl="parChTrans1D2" presStyleIdx="5" presStyleCnt="8"/>
      <dgm:spPr/>
      <dgm:t>
        <a:bodyPr/>
        <a:lstStyle/>
        <a:p>
          <a:endParaRPr lang="en-GB"/>
        </a:p>
      </dgm:t>
    </dgm:pt>
    <dgm:pt modelId="{904FB62F-6E75-4C8A-9B41-E3510CE84F1F}" type="pres">
      <dgm:prSet presAssocID="{345456F3-ACF3-4AEC-A562-61E80689556A}" presName="node" presStyleLbl="node1" presStyleIdx="5" presStyleCnt="8" custRadScaleRad="131130" custRadScaleInc="37784">
        <dgm:presLayoutVars>
          <dgm:bulletEnabled val="1"/>
        </dgm:presLayoutVars>
      </dgm:prSet>
      <dgm:spPr/>
      <dgm:t>
        <a:bodyPr/>
        <a:lstStyle/>
        <a:p>
          <a:endParaRPr lang="en-GB"/>
        </a:p>
      </dgm:t>
    </dgm:pt>
    <dgm:pt modelId="{BC2B05D2-4BD9-40D5-A48B-74B7543F80AE}" type="pres">
      <dgm:prSet presAssocID="{51BF1291-A72F-40D7-8DEA-891F8436B6C7}" presName="Name9" presStyleLbl="parChTrans1D2" presStyleIdx="6" presStyleCnt="8"/>
      <dgm:spPr/>
      <dgm:t>
        <a:bodyPr/>
        <a:lstStyle/>
        <a:p>
          <a:endParaRPr lang="en-GB"/>
        </a:p>
      </dgm:t>
    </dgm:pt>
    <dgm:pt modelId="{37761543-837D-465D-87F6-F478790F2C7D}" type="pres">
      <dgm:prSet presAssocID="{51BF1291-A72F-40D7-8DEA-891F8436B6C7}" presName="connTx" presStyleLbl="parChTrans1D2" presStyleIdx="6" presStyleCnt="8"/>
      <dgm:spPr/>
      <dgm:t>
        <a:bodyPr/>
        <a:lstStyle/>
        <a:p>
          <a:endParaRPr lang="en-GB"/>
        </a:p>
      </dgm:t>
    </dgm:pt>
    <dgm:pt modelId="{736E7F79-78C7-47DA-AF79-CB71B87F5490}" type="pres">
      <dgm:prSet presAssocID="{83A9BA26-099D-458F-A126-CA9696167307}" presName="node" presStyleLbl="node1" presStyleIdx="6" presStyleCnt="8" custScaleX="118017" custScaleY="118017" custRadScaleRad="124787" custRadScaleInc="5105">
        <dgm:presLayoutVars>
          <dgm:bulletEnabled val="1"/>
        </dgm:presLayoutVars>
      </dgm:prSet>
      <dgm:spPr/>
      <dgm:t>
        <a:bodyPr/>
        <a:lstStyle/>
        <a:p>
          <a:endParaRPr lang="en-GB"/>
        </a:p>
      </dgm:t>
    </dgm:pt>
    <dgm:pt modelId="{5D72CB68-9643-4882-90FA-F2FCBD620248}" type="pres">
      <dgm:prSet presAssocID="{FCAE1F2D-2522-4577-84A8-5F4EB1F210CC}" presName="Name9" presStyleLbl="parChTrans1D2" presStyleIdx="7" presStyleCnt="8"/>
      <dgm:spPr/>
      <dgm:t>
        <a:bodyPr/>
        <a:lstStyle/>
        <a:p>
          <a:endParaRPr lang="en-GB"/>
        </a:p>
      </dgm:t>
    </dgm:pt>
    <dgm:pt modelId="{39065835-417B-47D8-8303-8B99F0EB5B09}" type="pres">
      <dgm:prSet presAssocID="{FCAE1F2D-2522-4577-84A8-5F4EB1F210CC}" presName="connTx" presStyleLbl="parChTrans1D2" presStyleIdx="7" presStyleCnt="8"/>
      <dgm:spPr/>
      <dgm:t>
        <a:bodyPr/>
        <a:lstStyle/>
        <a:p>
          <a:endParaRPr lang="en-GB"/>
        </a:p>
      </dgm:t>
    </dgm:pt>
    <dgm:pt modelId="{CA481F2E-1A9B-482A-BDDB-7FBE6E3B5396}" type="pres">
      <dgm:prSet presAssocID="{D8C88036-4AA9-438E-86B0-862DEDD6EBA1}" presName="node" presStyleLbl="node1" presStyleIdx="7" presStyleCnt="8">
        <dgm:presLayoutVars>
          <dgm:bulletEnabled val="1"/>
        </dgm:presLayoutVars>
      </dgm:prSet>
      <dgm:spPr/>
      <dgm:t>
        <a:bodyPr/>
        <a:lstStyle/>
        <a:p>
          <a:endParaRPr lang="en-GB"/>
        </a:p>
      </dgm:t>
    </dgm:pt>
  </dgm:ptLst>
  <dgm:cxnLst>
    <dgm:cxn modelId="{1771BF36-063A-4644-A64A-9578017242BD}" srcId="{D1503DB7-3FED-46D0-8DB6-086056EE952E}" destId="{535156BA-E2B6-46D2-A2EF-6A526C702468}" srcOrd="3" destOrd="0" parTransId="{F732F11C-5994-47BA-846F-444CF06ADA32}" sibTransId="{02D29D2E-7BEB-4CD3-BCAB-E0387405B4B5}"/>
    <dgm:cxn modelId="{790563D6-721F-4575-ABB6-F0232563924C}" type="presOf" srcId="{49C20BE2-4F76-4B10-A485-8683586DF03E}" destId="{430269E2-4C84-40B8-BA22-EECF349617D0}" srcOrd="0" destOrd="0" presId="urn:microsoft.com/office/officeart/2005/8/layout/radial1"/>
    <dgm:cxn modelId="{5EE9C743-4682-4BA5-A367-9B3168B804DD}" type="presOf" srcId="{13C68C9E-22BC-4EBF-BA0E-8982B570CDC5}" destId="{27E7DACA-9D62-453A-A93D-F06DC5F6ED35}" srcOrd="0" destOrd="0" presId="urn:microsoft.com/office/officeart/2005/8/layout/radial1"/>
    <dgm:cxn modelId="{BD1D5BF0-E226-407C-BF53-C5D63D88BA32}" type="presOf" srcId="{F732F11C-5994-47BA-846F-444CF06ADA32}" destId="{113CBAB0-24B9-4885-84C6-EB9EF2342DA7}" srcOrd="0" destOrd="0" presId="urn:microsoft.com/office/officeart/2005/8/layout/radial1"/>
    <dgm:cxn modelId="{F301AB91-15E3-4A12-8139-0C8208F9F354}" type="presOf" srcId="{93E3A74A-86D0-4E09-A00E-35B081ADA5C8}" destId="{BC7BA6C5-B5A9-4EFB-BD2F-CFDB12ABBB34}" srcOrd="0" destOrd="0" presId="urn:microsoft.com/office/officeart/2005/8/layout/radial1"/>
    <dgm:cxn modelId="{1716E917-C552-4633-900C-A9ACD3FE772F}" srcId="{D1503DB7-3FED-46D0-8DB6-086056EE952E}" destId="{FF686CE5-F17F-403F-BEFA-13C8CF3D26AC}" srcOrd="1" destOrd="0" parTransId="{FCE745C7-A7A5-48AD-9E94-E8D591EC02C0}" sibTransId="{22854405-2B3E-473F-9CC7-E121AD2C46E9}"/>
    <dgm:cxn modelId="{3AFF75E5-EA2D-437A-B3A1-8D2AC563D35B}" type="presOf" srcId="{FCAE1F2D-2522-4577-84A8-5F4EB1F210CC}" destId="{39065835-417B-47D8-8303-8B99F0EB5B09}" srcOrd="1" destOrd="0" presId="urn:microsoft.com/office/officeart/2005/8/layout/radial1"/>
    <dgm:cxn modelId="{E8ADAAF5-17B5-4DA3-AEE8-8DA52F310016}" type="presOf" srcId="{13C68C9E-22BC-4EBF-BA0E-8982B570CDC5}" destId="{E9DC8E54-6D92-4CBE-B6A4-83910A75AF60}" srcOrd="1" destOrd="0" presId="urn:microsoft.com/office/officeart/2005/8/layout/radial1"/>
    <dgm:cxn modelId="{39B4D0DD-52B9-4387-98D2-EAC81BEA24A7}" type="presOf" srcId="{FF686CE5-F17F-403F-BEFA-13C8CF3D26AC}" destId="{2EA0A954-72CD-4791-8928-C55D18DE19D1}" srcOrd="0" destOrd="0" presId="urn:microsoft.com/office/officeart/2005/8/layout/radial1"/>
    <dgm:cxn modelId="{C69FCAAF-D2E8-40A1-8107-0EEF826F3F54}" type="presOf" srcId="{FD51B2D9-2688-4D0E-805A-6049F6F68ABB}" destId="{91CC972E-5210-439D-A37F-25682EB01093}" srcOrd="1" destOrd="0" presId="urn:microsoft.com/office/officeart/2005/8/layout/radial1"/>
    <dgm:cxn modelId="{88FEFE2D-F151-4FF0-9627-757A9C12BD01}" type="presOf" srcId="{B89057F8-F15D-4EA5-8C46-FD2ABEADB3B7}" destId="{F1B17D9F-0D05-42D0-9788-0A76032C9101}" srcOrd="0" destOrd="0" presId="urn:microsoft.com/office/officeart/2005/8/layout/radial1"/>
    <dgm:cxn modelId="{0D3CD1B9-6F40-472F-BD51-7695B451C151}" type="presOf" srcId="{FCE745C7-A7A5-48AD-9E94-E8D591EC02C0}" destId="{4918E2BF-7963-4837-8233-AE4BA8A4F1A1}" srcOrd="0" destOrd="0" presId="urn:microsoft.com/office/officeart/2005/8/layout/radial1"/>
    <dgm:cxn modelId="{016D1AE2-93E4-4BFF-84B3-A1630E7FE284}" type="presOf" srcId="{83A9BA26-099D-458F-A126-CA9696167307}" destId="{736E7F79-78C7-47DA-AF79-CB71B87F5490}" srcOrd="0" destOrd="0" presId="urn:microsoft.com/office/officeart/2005/8/layout/radial1"/>
    <dgm:cxn modelId="{DC0353A0-D4E6-4CF4-9ACC-515DF97923A1}" type="presOf" srcId="{535156BA-E2B6-46D2-A2EF-6A526C702468}" destId="{38979BC9-C9F0-4281-872B-4B48FB66B132}" srcOrd="0" destOrd="0" presId="urn:microsoft.com/office/officeart/2005/8/layout/radial1"/>
    <dgm:cxn modelId="{7945C986-F33C-40FA-8CB1-0EE5C69CE47A}" type="presOf" srcId="{D8C88036-4AA9-438E-86B0-862DEDD6EBA1}" destId="{CA481F2E-1A9B-482A-BDDB-7FBE6E3B5396}" srcOrd="0" destOrd="0" presId="urn:microsoft.com/office/officeart/2005/8/layout/radial1"/>
    <dgm:cxn modelId="{0BDCDB25-09D4-4755-A030-FADD865B785E}" type="presOf" srcId="{93E3A74A-86D0-4E09-A00E-35B081ADA5C8}" destId="{B2E5446C-BB6D-4EF2-B9C8-04B80BC6A800}" srcOrd="1" destOrd="0" presId="urn:microsoft.com/office/officeart/2005/8/layout/radial1"/>
    <dgm:cxn modelId="{86EA8EDB-0621-4CED-8F51-E49F4D90D8A7}" srcId="{D1503DB7-3FED-46D0-8DB6-086056EE952E}" destId="{A605E832-0120-4FC3-B2B4-C984AA0D8356}" srcOrd="4" destOrd="0" parTransId="{FD51B2D9-2688-4D0E-805A-6049F6F68ABB}" sibTransId="{7836BCEA-626D-47A2-B53F-8BE54BC70057}"/>
    <dgm:cxn modelId="{7ED21F3E-5F8A-4A0D-8DD6-C40CB478653A}" srcId="{D1503DB7-3FED-46D0-8DB6-086056EE952E}" destId="{A39EE568-0EF9-468F-A0DD-676DF089259D}" srcOrd="0" destOrd="0" parTransId="{93E3A74A-86D0-4E09-A00E-35B081ADA5C8}" sibTransId="{F657A09C-18E3-436B-BBC9-A8FA28C0B3CE}"/>
    <dgm:cxn modelId="{BAD35BB4-ACE9-4B54-98CD-C49178375785}" type="presOf" srcId="{FD51B2D9-2688-4D0E-805A-6049F6F68ABB}" destId="{0CFBC867-558F-4B12-8DB3-DD01BB959954}" srcOrd="0" destOrd="0" presId="urn:microsoft.com/office/officeart/2005/8/layout/radial1"/>
    <dgm:cxn modelId="{4F605712-2BDF-4B49-8D00-2873F4F58738}" srcId="{D1503DB7-3FED-46D0-8DB6-086056EE952E}" destId="{83A9BA26-099D-458F-A126-CA9696167307}" srcOrd="6" destOrd="0" parTransId="{51BF1291-A72F-40D7-8DEA-891F8436B6C7}" sibTransId="{66E3466B-BB46-4733-95C5-C231EC561F39}"/>
    <dgm:cxn modelId="{B2C84D91-A779-4C99-947E-44FD94BA9312}" type="presOf" srcId="{FCAE1F2D-2522-4577-84A8-5F4EB1F210CC}" destId="{5D72CB68-9643-4882-90FA-F2FCBD620248}" srcOrd="0" destOrd="0" presId="urn:microsoft.com/office/officeart/2005/8/layout/radial1"/>
    <dgm:cxn modelId="{D96C095C-607F-40AA-BBB4-34362411DA88}" srcId="{D1503DB7-3FED-46D0-8DB6-086056EE952E}" destId="{D8C88036-4AA9-438E-86B0-862DEDD6EBA1}" srcOrd="7" destOrd="0" parTransId="{FCAE1F2D-2522-4577-84A8-5F4EB1F210CC}" sibTransId="{31B1DF00-A7A6-4F62-BE8A-471B45A45462}"/>
    <dgm:cxn modelId="{2760453E-18CC-4EDF-B545-7D57863800F2}" type="presOf" srcId="{C13342AA-DAB8-4141-819A-FE93119C092F}" destId="{A01DC91E-327B-4AFC-81FB-54F894AD5723}" srcOrd="0" destOrd="0" presId="urn:microsoft.com/office/officeart/2005/8/layout/radial1"/>
    <dgm:cxn modelId="{B76C5B66-2847-4DE4-A262-8F2E8CA8E44A}" type="presOf" srcId="{F732F11C-5994-47BA-846F-444CF06ADA32}" destId="{2A52E5B4-EF39-402A-843E-FCED485ACFD0}" srcOrd="1" destOrd="0" presId="urn:microsoft.com/office/officeart/2005/8/layout/radial1"/>
    <dgm:cxn modelId="{1AE6BD55-722A-4ED5-A4A7-4D94B3A874F7}" srcId="{C13342AA-DAB8-4141-819A-FE93119C092F}" destId="{D1503DB7-3FED-46D0-8DB6-086056EE952E}" srcOrd="0" destOrd="0" parTransId="{F947D270-BE8C-49AD-8BAD-6A77AEA8E61A}" sibTransId="{37BC6A16-15D2-4C12-827E-BB5389C7A915}"/>
    <dgm:cxn modelId="{5B2283B3-D589-4F41-9BDE-A70DBAF8A7D8}" type="presOf" srcId="{FCE745C7-A7A5-48AD-9E94-E8D591EC02C0}" destId="{A3B61DF9-23D0-421C-A08E-11A4643C5C81}" srcOrd="1" destOrd="0" presId="urn:microsoft.com/office/officeart/2005/8/layout/radial1"/>
    <dgm:cxn modelId="{3D05B047-CD48-4F4C-A945-7562DFF665B5}" type="presOf" srcId="{A39EE568-0EF9-468F-A0DD-676DF089259D}" destId="{CA8991B9-5CF4-4AD0-9E4E-D38055FCBE8D}" srcOrd="0" destOrd="0" presId="urn:microsoft.com/office/officeart/2005/8/layout/radial1"/>
    <dgm:cxn modelId="{2C104674-D231-4BAE-93B3-CF83D1AD9364}" type="presOf" srcId="{A605E832-0120-4FC3-B2B4-C984AA0D8356}" destId="{E9FC57D3-5559-496A-97CC-451CC2F37415}" srcOrd="0" destOrd="0" presId="urn:microsoft.com/office/officeart/2005/8/layout/radial1"/>
    <dgm:cxn modelId="{E649B0DE-69B1-445E-9268-92C098920940}" type="presOf" srcId="{D1503DB7-3FED-46D0-8DB6-086056EE952E}" destId="{55B5CFF7-BDC1-4B6D-8F9B-685D5A661C5B}" srcOrd="0" destOrd="0" presId="urn:microsoft.com/office/officeart/2005/8/layout/radial1"/>
    <dgm:cxn modelId="{B5D88A97-CEE6-4ED5-8E78-73DA199C5A5D}" type="presOf" srcId="{51BF1291-A72F-40D7-8DEA-891F8436B6C7}" destId="{37761543-837D-465D-87F6-F478790F2C7D}" srcOrd="1" destOrd="0" presId="urn:microsoft.com/office/officeart/2005/8/layout/radial1"/>
    <dgm:cxn modelId="{5C72FBC3-BB6B-459F-94BC-9F9620A05A64}" type="presOf" srcId="{49C20BE2-4F76-4B10-A485-8683586DF03E}" destId="{2D63AEB8-8A67-4078-9F11-2C9E5A42CA37}" srcOrd="1" destOrd="0" presId="urn:microsoft.com/office/officeart/2005/8/layout/radial1"/>
    <dgm:cxn modelId="{EFCBC4E7-B2DE-4255-B18D-A2D22CD95DAF}" type="presOf" srcId="{345456F3-ACF3-4AEC-A562-61E80689556A}" destId="{904FB62F-6E75-4C8A-9B41-E3510CE84F1F}" srcOrd="0" destOrd="0" presId="urn:microsoft.com/office/officeart/2005/8/layout/radial1"/>
    <dgm:cxn modelId="{E25A5589-ADFB-4B0B-8179-7CF2E090D89C}" srcId="{D1503DB7-3FED-46D0-8DB6-086056EE952E}" destId="{345456F3-ACF3-4AEC-A562-61E80689556A}" srcOrd="5" destOrd="0" parTransId="{49C20BE2-4F76-4B10-A485-8683586DF03E}" sibTransId="{0ADA0A3A-FA02-47DB-B7A1-85B5D82EDA46}"/>
    <dgm:cxn modelId="{12514ACE-BD0C-47D0-9DF8-63C68D05F6C8}" srcId="{D1503DB7-3FED-46D0-8DB6-086056EE952E}" destId="{B89057F8-F15D-4EA5-8C46-FD2ABEADB3B7}" srcOrd="2" destOrd="0" parTransId="{13C68C9E-22BC-4EBF-BA0E-8982B570CDC5}" sibTransId="{F4811C1B-B49A-48F6-8EE1-4758383AFF75}"/>
    <dgm:cxn modelId="{129A0C24-4878-4FD9-91DA-58760B97CAE1}" type="presOf" srcId="{51BF1291-A72F-40D7-8DEA-891F8436B6C7}" destId="{BC2B05D2-4BD9-40D5-A48B-74B7543F80AE}" srcOrd="0" destOrd="0" presId="urn:microsoft.com/office/officeart/2005/8/layout/radial1"/>
    <dgm:cxn modelId="{E6E016B6-F027-41C6-AEC1-38FF1258A0F7}" type="presParOf" srcId="{A01DC91E-327B-4AFC-81FB-54F894AD5723}" destId="{55B5CFF7-BDC1-4B6D-8F9B-685D5A661C5B}" srcOrd="0" destOrd="0" presId="urn:microsoft.com/office/officeart/2005/8/layout/radial1"/>
    <dgm:cxn modelId="{0D5F0814-1F96-435F-B4E0-EF747F1E5463}" type="presParOf" srcId="{A01DC91E-327B-4AFC-81FB-54F894AD5723}" destId="{BC7BA6C5-B5A9-4EFB-BD2F-CFDB12ABBB34}" srcOrd="1" destOrd="0" presId="urn:microsoft.com/office/officeart/2005/8/layout/radial1"/>
    <dgm:cxn modelId="{3567836A-E523-4828-AC15-F807F7874EEC}" type="presParOf" srcId="{BC7BA6C5-B5A9-4EFB-BD2F-CFDB12ABBB34}" destId="{B2E5446C-BB6D-4EF2-B9C8-04B80BC6A800}" srcOrd="0" destOrd="0" presId="urn:microsoft.com/office/officeart/2005/8/layout/radial1"/>
    <dgm:cxn modelId="{F6818C60-F0E1-427B-8FB9-CE6A2700D79F}" type="presParOf" srcId="{A01DC91E-327B-4AFC-81FB-54F894AD5723}" destId="{CA8991B9-5CF4-4AD0-9E4E-D38055FCBE8D}" srcOrd="2" destOrd="0" presId="urn:microsoft.com/office/officeart/2005/8/layout/radial1"/>
    <dgm:cxn modelId="{41444DDA-BCBB-4AC6-97C9-75CDCF6EFF63}" type="presParOf" srcId="{A01DC91E-327B-4AFC-81FB-54F894AD5723}" destId="{4918E2BF-7963-4837-8233-AE4BA8A4F1A1}" srcOrd="3" destOrd="0" presId="urn:microsoft.com/office/officeart/2005/8/layout/radial1"/>
    <dgm:cxn modelId="{0F0AF331-E2EE-4E28-9786-652DEEC8913E}" type="presParOf" srcId="{4918E2BF-7963-4837-8233-AE4BA8A4F1A1}" destId="{A3B61DF9-23D0-421C-A08E-11A4643C5C81}" srcOrd="0" destOrd="0" presId="urn:microsoft.com/office/officeart/2005/8/layout/radial1"/>
    <dgm:cxn modelId="{6DABFB71-D0A2-4AF9-9BF2-FE60CE9DD642}" type="presParOf" srcId="{A01DC91E-327B-4AFC-81FB-54F894AD5723}" destId="{2EA0A954-72CD-4791-8928-C55D18DE19D1}" srcOrd="4" destOrd="0" presId="urn:microsoft.com/office/officeart/2005/8/layout/radial1"/>
    <dgm:cxn modelId="{CB1A9135-5ED2-494D-970F-8BA11F346CAE}" type="presParOf" srcId="{A01DC91E-327B-4AFC-81FB-54F894AD5723}" destId="{27E7DACA-9D62-453A-A93D-F06DC5F6ED35}" srcOrd="5" destOrd="0" presId="urn:microsoft.com/office/officeart/2005/8/layout/radial1"/>
    <dgm:cxn modelId="{2205CC21-3A81-4693-833D-2F06C56EF729}" type="presParOf" srcId="{27E7DACA-9D62-453A-A93D-F06DC5F6ED35}" destId="{E9DC8E54-6D92-4CBE-B6A4-83910A75AF60}" srcOrd="0" destOrd="0" presId="urn:microsoft.com/office/officeart/2005/8/layout/radial1"/>
    <dgm:cxn modelId="{3EB08AC3-8B6C-48DB-909B-26879A0317B0}" type="presParOf" srcId="{A01DC91E-327B-4AFC-81FB-54F894AD5723}" destId="{F1B17D9F-0D05-42D0-9788-0A76032C9101}" srcOrd="6" destOrd="0" presId="urn:microsoft.com/office/officeart/2005/8/layout/radial1"/>
    <dgm:cxn modelId="{0CB9B78F-F791-41FA-BB63-603777C7DED0}" type="presParOf" srcId="{A01DC91E-327B-4AFC-81FB-54F894AD5723}" destId="{113CBAB0-24B9-4885-84C6-EB9EF2342DA7}" srcOrd="7" destOrd="0" presId="urn:microsoft.com/office/officeart/2005/8/layout/radial1"/>
    <dgm:cxn modelId="{78453008-8DC6-46E7-8046-3EAA2B37CA8A}" type="presParOf" srcId="{113CBAB0-24B9-4885-84C6-EB9EF2342DA7}" destId="{2A52E5B4-EF39-402A-843E-FCED485ACFD0}" srcOrd="0" destOrd="0" presId="urn:microsoft.com/office/officeart/2005/8/layout/radial1"/>
    <dgm:cxn modelId="{B89FF370-FFA2-4637-A030-130D9DD56965}" type="presParOf" srcId="{A01DC91E-327B-4AFC-81FB-54F894AD5723}" destId="{38979BC9-C9F0-4281-872B-4B48FB66B132}" srcOrd="8" destOrd="0" presId="urn:microsoft.com/office/officeart/2005/8/layout/radial1"/>
    <dgm:cxn modelId="{7A01BF2C-9EDD-4185-8658-3E19A7C75981}" type="presParOf" srcId="{A01DC91E-327B-4AFC-81FB-54F894AD5723}" destId="{0CFBC867-558F-4B12-8DB3-DD01BB959954}" srcOrd="9" destOrd="0" presId="urn:microsoft.com/office/officeart/2005/8/layout/radial1"/>
    <dgm:cxn modelId="{B7F305C0-ADF0-42D9-BB4B-DFE2ADEE0544}" type="presParOf" srcId="{0CFBC867-558F-4B12-8DB3-DD01BB959954}" destId="{91CC972E-5210-439D-A37F-25682EB01093}" srcOrd="0" destOrd="0" presId="urn:microsoft.com/office/officeart/2005/8/layout/radial1"/>
    <dgm:cxn modelId="{83D9853F-1B52-48CE-A44A-3B6DD4D00AB8}" type="presParOf" srcId="{A01DC91E-327B-4AFC-81FB-54F894AD5723}" destId="{E9FC57D3-5559-496A-97CC-451CC2F37415}" srcOrd="10" destOrd="0" presId="urn:microsoft.com/office/officeart/2005/8/layout/radial1"/>
    <dgm:cxn modelId="{CFB3087B-620A-48E1-AF8B-A15BA553547C}" type="presParOf" srcId="{A01DC91E-327B-4AFC-81FB-54F894AD5723}" destId="{430269E2-4C84-40B8-BA22-EECF349617D0}" srcOrd="11" destOrd="0" presId="urn:microsoft.com/office/officeart/2005/8/layout/radial1"/>
    <dgm:cxn modelId="{9068AE0B-BCF0-4B2C-9985-30506FDBE5F6}" type="presParOf" srcId="{430269E2-4C84-40B8-BA22-EECF349617D0}" destId="{2D63AEB8-8A67-4078-9F11-2C9E5A42CA37}" srcOrd="0" destOrd="0" presId="urn:microsoft.com/office/officeart/2005/8/layout/radial1"/>
    <dgm:cxn modelId="{029E2A30-7DC1-4A20-9982-F0003B8932E0}" type="presParOf" srcId="{A01DC91E-327B-4AFC-81FB-54F894AD5723}" destId="{904FB62F-6E75-4C8A-9B41-E3510CE84F1F}" srcOrd="12" destOrd="0" presId="urn:microsoft.com/office/officeart/2005/8/layout/radial1"/>
    <dgm:cxn modelId="{589928E5-1F43-4DC1-980C-577AEB5915B3}" type="presParOf" srcId="{A01DC91E-327B-4AFC-81FB-54F894AD5723}" destId="{BC2B05D2-4BD9-40D5-A48B-74B7543F80AE}" srcOrd="13" destOrd="0" presId="urn:microsoft.com/office/officeart/2005/8/layout/radial1"/>
    <dgm:cxn modelId="{280E283A-183B-488A-9498-ACBB3049E360}" type="presParOf" srcId="{BC2B05D2-4BD9-40D5-A48B-74B7543F80AE}" destId="{37761543-837D-465D-87F6-F478790F2C7D}" srcOrd="0" destOrd="0" presId="urn:microsoft.com/office/officeart/2005/8/layout/radial1"/>
    <dgm:cxn modelId="{C3080E01-0936-4FF1-BB99-FE09E8F862FF}" type="presParOf" srcId="{A01DC91E-327B-4AFC-81FB-54F894AD5723}" destId="{736E7F79-78C7-47DA-AF79-CB71B87F5490}" srcOrd="14" destOrd="0" presId="urn:microsoft.com/office/officeart/2005/8/layout/radial1"/>
    <dgm:cxn modelId="{144DD994-B655-4A8B-B971-27ED4C9FA7FE}" type="presParOf" srcId="{A01DC91E-327B-4AFC-81FB-54F894AD5723}" destId="{5D72CB68-9643-4882-90FA-F2FCBD620248}" srcOrd="15" destOrd="0" presId="urn:microsoft.com/office/officeart/2005/8/layout/radial1"/>
    <dgm:cxn modelId="{D9278E84-3AD1-4000-8FF2-EF509894C9B9}" type="presParOf" srcId="{5D72CB68-9643-4882-90FA-F2FCBD620248}" destId="{39065835-417B-47D8-8303-8B99F0EB5B09}" srcOrd="0" destOrd="0" presId="urn:microsoft.com/office/officeart/2005/8/layout/radial1"/>
    <dgm:cxn modelId="{6971F4B6-51D4-45B7-9F24-3BCB345385CA}" type="presParOf" srcId="{A01DC91E-327B-4AFC-81FB-54F894AD5723}" destId="{CA481F2E-1A9B-482A-BDDB-7FBE6E3B5396}"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168AA-025A-4A15-A7FE-A49B2C7E0E8A}"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n-US"/>
        </a:p>
      </dgm:t>
    </dgm:pt>
    <dgm:pt modelId="{BA23C97A-B558-44FF-966C-D085B29B05A6}">
      <dgm:prSet phldrT="[Text]"/>
      <dgm:spPr>
        <a:solidFill>
          <a:srgbClr val="A394BE"/>
        </a:solidFill>
      </dgm:spPr>
      <dgm:t>
        <a:bodyPr/>
        <a:lstStyle/>
        <a:p>
          <a:pPr algn="l"/>
          <a:r>
            <a:rPr lang="en-US" b="1" dirty="0" smtClean="0">
              <a:solidFill>
                <a:schemeClr val="tx2"/>
              </a:solidFill>
              <a:latin typeface="+mj-lt"/>
            </a:rPr>
            <a:t>Market Effects</a:t>
          </a:r>
          <a:endParaRPr lang="en-US" b="1" dirty="0">
            <a:solidFill>
              <a:schemeClr val="tx2"/>
            </a:solidFill>
            <a:latin typeface="+mj-lt"/>
          </a:endParaRPr>
        </a:p>
      </dgm:t>
    </dgm:pt>
    <dgm:pt modelId="{8ED431D8-8A93-4C01-A52F-CA1EC856DD56}" type="parTrans" cxnId="{14988592-9A74-4AD8-8EBE-E1F06B7B1321}">
      <dgm:prSet/>
      <dgm:spPr/>
      <dgm:t>
        <a:bodyPr/>
        <a:lstStyle/>
        <a:p>
          <a:pPr algn="l"/>
          <a:endParaRPr lang="en-US">
            <a:latin typeface="+mj-lt"/>
          </a:endParaRPr>
        </a:p>
      </dgm:t>
    </dgm:pt>
    <dgm:pt modelId="{52474AE0-DF38-4BE9-B885-4CE8BF42B7BF}" type="sibTrans" cxnId="{14988592-9A74-4AD8-8EBE-E1F06B7B1321}">
      <dgm:prSet/>
      <dgm:spPr/>
      <dgm:t>
        <a:bodyPr/>
        <a:lstStyle/>
        <a:p>
          <a:pPr algn="l"/>
          <a:endParaRPr lang="en-US">
            <a:latin typeface="+mj-lt"/>
          </a:endParaRPr>
        </a:p>
      </dgm:t>
    </dgm:pt>
    <dgm:pt modelId="{F3AB9F13-C778-4A04-A66F-D323495D58B3}">
      <dgm:prSet phldrT="[Text]"/>
      <dgm:spPr/>
      <dgm:t>
        <a:bodyPr anchor="ctr"/>
        <a:lstStyle/>
        <a:p>
          <a:pPr algn="l"/>
          <a:r>
            <a:rPr lang="en-US" b="0" dirty="0" smtClean="0">
              <a:latin typeface="+mn-lt"/>
            </a:rPr>
            <a:t>Influx of goods, prices </a:t>
          </a:r>
          <a:endParaRPr lang="en-US" b="0" dirty="0">
            <a:latin typeface="+mn-lt"/>
          </a:endParaRPr>
        </a:p>
      </dgm:t>
    </dgm:pt>
    <dgm:pt modelId="{26B2AB26-D50B-47E8-A5CC-B38F103C608F}" type="parTrans" cxnId="{FBE3ED88-0A1D-4033-96DC-FBCD9A60CEBB}">
      <dgm:prSet/>
      <dgm:spPr/>
      <dgm:t>
        <a:bodyPr/>
        <a:lstStyle/>
        <a:p>
          <a:pPr algn="l"/>
          <a:endParaRPr lang="en-US">
            <a:latin typeface="+mj-lt"/>
          </a:endParaRPr>
        </a:p>
      </dgm:t>
    </dgm:pt>
    <dgm:pt modelId="{BAB430EE-688C-4F5D-BA68-FD4BC6193264}" type="sibTrans" cxnId="{FBE3ED88-0A1D-4033-96DC-FBCD9A60CEBB}">
      <dgm:prSet/>
      <dgm:spPr/>
      <dgm:t>
        <a:bodyPr/>
        <a:lstStyle/>
        <a:p>
          <a:pPr algn="l"/>
          <a:endParaRPr lang="en-US">
            <a:latin typeface="+mj-lt"/>
          </a:endParaRPr>
        </a:p>
      </dgm:t>
    </dgm:pt>
    <dgm:pt modelId="{CD15039F-9483-48B8-AFDC-F3CDDB8D632C}">
      <dgm:prSet phldrT="[Text]"/>
      <dgm:spPr>
        <a:solidFill>
          <a:srgbClr val="A394BE"/>
        </a:solidFill>
      </dgm:spPr>
      <dgm:t>
        <a:bodyPr/>
        <a:lstStyle/>
        <a:p>
          <a:pPr algn="l"/>
          <a:r>
            <a:rPr lang="en-US" b="1" dirty="0" smtClean="0">
              <a:solidFill>
                <a:schemeClr val="tx2"/>
              </a:solidFill>
              <a:latin typeface="+mj-lt"/>
            </a:rPr>
            <a:t>Distribution Effects</a:t>
          </a:r>
        </a:p>
      </dgm:t>
    </dgm:pt>
    <dgm:pt modelId="{737FB318-DE09-4E4E-8071-2AB07390A871}" type="parTrans" cxnId="{B37AB4C2-32A4-4D22-BD04-8137904CF26D}">
      <dgm:prSet/>
      <dgm:spPr/>
      <dgm:t>
        <a:bodyPr/>
        <a:lstStyle/>
        <a:p>
          <a:pPr algn="l"/>
          <a:endParaRPr lang="en-US">
            <a:latin typeface="+mj-lt"/>
          </a:endParaRPr>
        </a:p>
      </dgm:t>
    </dgm:pt>
    <dgm:pt modelId="{72B68E31-46EA-4474-A4B0-7A322A497F12}" type="sibTrans" cxnId="{B37AB4C2-32A4-4D22-BD04-8137904CF26D}">
      <dgm:prSet/>
      <dgm:spPr/>
      <dgm:t>
        <a:bodyPr/>
        <a:lstStyle/>
        <a:p>
          <a:pPr algn="l"/>
          <a:endParaRPr lang="en-US">
            <a:latin typeface="+mj-lt"/>
          </a:endParaRPr>
        </a:p>
      </dgm:t>
    </dgm:pt>
    <dgm:pt modelId="{8823037B-00D5-4939-84DC-42F24D953F0D}">
      <dgm:prSet phldrT="[Text]"/>
      <dgm:spPr/>
      <dgm:t>
        <a:bodyPr anchor="ctr"/>
        <a:lstStyle/>
        <a:p>
          <a:pPr algn="l"/>
          <a:r>
            <a:rPr lang="en-US" dirty="0" smtClean="0">
              <a:latin typeface="+mn-lt"/>
            </a:rPr>
            <a:t>Enhance power of certain groups</a:t>
          </a:r>
          <a:endParaRPr lang="en-US" dirty="0">
            <a:latin typeface="+mn-lt"/>
          </a:endParaRPr>
        </a:p>
      </dgm:t>
    </dgm:pt>
    <dgm:pt modelId="{C13B9128-6AAE-4C20-B7ED-9CD017F879EA}" type="parTrans" cxnId="{40FD6F72-AE17-46BA-8FA2-25DF25E2FA8C}">
      <dgm:prSet/>
      <dgm:spPr/>
      <dgm:t>
        <a:bodyPr/>
        <a:lstStyle/>
        <a:p>
          <a:pPr algn="l"/>
          <a:endParaRPr lang="en-US">
            <a:latin typeface="+mj-lt"/>
          </a:endParaRPr>
        </a:p>
      </dgm:t>
    </dgm:pt>
    <dgm:pt modelId="{6E2AA4C9-8E51-4E01-B8BC-D94F6E973B7B}" type="sibTrans" cxnId="{40FD6F72-AE17-46BA-8FA2-25DF25E2FA8C}">
      <dgm:prSet/>
      <dgm:spPr/>
      <dgm:t>
        <a:bodyPr/>
        <a:lstStyle/>
        <a:p>
          <a:pPr algn="l"/>
          <a:endParaRPr lang="en-US">
            <a:latin typeface="+mj-lt"/>
          </a:endParaRPr>
        </a:p>
      </dgm:t>
    </dgm:pt>
    <dgm:pt modelId="{5F7F804F-ED5B-4EC1-971B-70661D946860}">
      <dgm:prSet phldrT="[Text]"/>
      <dgm:spPr>
        <a:solidFill>
          <a:srgbClr val="A394BE"/>
        </a:solidFill>
      </dgm:spPr>
      <dgm:t>
        <a:bodyPr/>
        <a:lstStyle/>
        <a:p>
          <a:pPr algn="l"/>
          <a:r>
            <a:rPr lang="en-US" b="1" dirty="0" err="1" smtClean="0">
              <a:solidFill>
                <a:schemeClr val="tx2"/>
              </a:solidFill>
              <a:latin typeface="+mj-lt"/>
            </a:rPr>
            <a:t>Legitimisation</a:t>
          </a:r>
          <a:r>
            <a:rPr lang="en-US" b="1" dirty="0" smtClean="0">
              <a:solidFill>
                <a:schemeClr val="tx2"/>
              </a:solidFill>
              <a:latin typeface="+mj-lt"/>
            </a:rPr>
            <a:t> effects</a:t>
          </a:r>
        </a:p>
      </dgm:t>
    </dgm:pt>
    <dgm:pt modelId="{F7A26426-7BC6-4915-A7BF-D40C31E0BFC5}" type="parTrans" cxnId="{AEB4022E-7363-40F2-9E28-D655A13F2E5A}">
      <dgm:prSet/>
      <dgm:spPr/>
      <dgm:t>
        <a:bodyPr/>
        <a:lstStyle/>
        <a:p>
          <a:pPr algn="l"/>
          <a:endParaRPr lang="en-US">
            <a:latin typeface="+mj-lt"/>
          </a:endParaRPr>
        </a:p>
      </dgm:t>
    </dgm:pt>
    <dgm:pt modelId="{A357B553-C381-4782-B1E8-69C605DF068D}" type="sibTrans" cxnId="{AEB4022E-7363-40F2-9E28-D655A13F2E5A}">
      <dgm:prSet/>
      <dgm:spPr/>
      <dgm:t>
        <a:bodyPr/>
        <a:lstStyle/>
        <a:p>
          <a:pPr algn="l"/>
          <a:endParaRPr lang="en-US">
            <a:latin typeface="+mj-lt"/>
          </a:endParaRPr>
        </a:p>
      </dgm:t>
    </dgm:pt>
    <dgm:pt modelId="{330262F2-4542-4922-9C13-711FBABF05B9}">
      <dgm:prSet phldrT="[Text]"/>
      <dgm:spPr>
        <a:solidFill>
          <a:srgbClr val="A394BE"/>
        </a:solidFill>
      </dgm:spPr>
      <dgm:t>
        <a:bodyPr/>
        <a:lstStyle/>
        <a:p>
          <a:pPr algn="l"/>
          <a:r>
            <a:rPr lang="en-US" b="1" dirty="0" smtClean="0">
              <a:solidFill>
                <a:schemeClr val="tx2"/>
              </a:solidFill>
              <a:latin typeface="+mj-lt"/>
            </a:rPr>
            <a:t>Substitution Effects</a:t>
          </a:r>
        </a:p>
      </dgm:t>
    </dgm:pt>
    <dgm:pt modelId="{06B46DC4-6968-4918-ACFD-A48940FCB0E2}" type="parTrans" cxnId="{28C8A8B5-CE8A-4552-B727-148A31D239E6}">
      <dgm:prSet/>
      <dgm:spPr/>
      <dgm:t>
        <a:bodyPr/>
        <a:lstStyle/>
        <a:p>
          <a:pPr algn="l"/>
          <a:endParaRPr lang="en-US">
            <a:latin typeface="+mj-lt"/>
          </a:endParaRPr>
        </a:p>
      </dgm:t>
    </dgm:pt>
    <dgm:pt modelId="{D03E344F-5209-4EED-8A53-6A7BE43D4B05}" type="sibTrans" cxnId="{28C8A8B5-CE8A-4552-B727-148A31D239E6}">
      <dgm:prSet/>
      <dgm:spPr/>
      <dgm:t>
        <a:bodyPr/>
        <a:lstStyle/>
        <a:p>
          <a:pPr algn="l"/>
          <a:endParaRPr lang="en-US">
            <a:latin typeface="+mj-lt"/>
          </a:endParaRPr>
        </a:p>
      </dgm:t>
    </dgm:pt>
    <dgm:pt modelId="{27F5F25C-3AB0-4D95-8337-3447E91B64DF}">
      <dgm:prSet/>
      <dgm:spPr/>
      <dgm:t>
        <a:bodyPr anchor="ctr"/>
        <a:lstStyle/>
        <a:p>
          <a:pPr algn="l"/>
          <a:r>
            <a:rPr lang="en-US" dirty="0" smtClean="0">
              <a:solidFill>
                <a:schemeClr val="tx1"/>
              </a:solidFill>
              <a:latin typeface="+mn-lt"/>
            </a:rPr>
            <a:t>Distribution of goods, money, capacity along conflict lines</a:t>
          </a:r>
          <a:endParaRPr lang="en-US" dirty="0">
            <a:solidFill>
              <a:schemeClr val="tx1"/>
            </a:solidFill>
            <a:latin typeface="+mn-lt"/>
          </a:endParaRPr>
        </a:p>
      </dgm:t>
    </dgm:pt>
    <dgm:pt modelId="{89FA3B40-5D07-4ECB-9878-4EE45E5E08A0}" type="parTrans" cxnId="{608B67C8-992B-49D4-942C-505699A19966}">
      <dgm:prSet/>
      <dgm:spPr/>
      <dgm:t>
        <a:bodyPr/>
        <a:lstStyle/>
        <a:p>
          <a:pPr algn="l"/>
          <a:endParaRPr lang="en-US">
            <a:latin typeface="+mj-lt"/>
          </a:endParaRPr>
        </a:p>
      </dgm:t>
    </dgm:pt>
    <dgm:pt modelId="{DEA669EB-B8D4-4956-A1B1-89675B43D6D0}" type="sibTrans" cxnId="{608B67C8-992B-49D4-942C-505699A19966}">
      <dgm:prSet/>
      <dgm:spPr/>
      <dgm:t>
        <a:bodyPr/>
        <a:lstStyle/>
        <a:p>
          <a:pPr algn="l"/>
          <a:endParaRPr lang="en-US">
            <a:latin typeface="+mj-lt"/>
          </a:endParaRPr>
        </a:p>
      </dgm:t>
    </dgm:pt>
    <dgm:pt modelId="{376FD200-52BA-4CFD-9DBF-E0002323267D}">
      <dgm:prSet/>
      <dgm:spPr/>
      <dgm:t>
        <a:bodyPr anchor="ctr"/>
        <a:lstStyle/>
        <a:p>
          <a:pPr algn="l"/>
          <a:r>
            <a:rPr lang="en-US" dirty="0" smtClean="0">
              <a:latin typeface="+mn-lt"/>
            </a:rPr>
            <a:t>Replacing existing systems</a:t>
          </a:r>
          <a:endParaRPr lang="en-US" dirty="0">
            <a:latin typeface="+mn-lt"/>
          </a:endParaRPr>
        </a:p>
      </dgm:t>
    </dgm:pt>
    <dgm:pt modelId="{963F8A90-7DAA-454F-9DED-87C8C5DCFB0F}" type="parTrans" cxnId="{69408DEE-430B-4E41-B390-0477A0732179}">
      <dgm:prSet/>
      <dgm:spPr/>
      <dgm:t>
        <a:bodyPr/>
        <a:lstStyle/>
        <a:p>
          <a:pPr algn="l"/>
          <a:endParaRPr lang="en-US">
            <a:latin typeface="+mj-lt"/>
          </a:endParaRPr>
        </a:p>
      </dgm:t>
    </dgm:pt>
    <dgm:pt modelId="{D8EBF756-37B5-49BE-B293-6AD775F01997}" type="sibTrans" cxnId="{69408DEE-430B-4E41-B390-0477A0732179}">
      <dgm:prSet/>
      <dgm:spPr/>
      <dgm:t>
        <a:bodyPr/>
        <a:lstStyle/>
        <a:p>
          <a:pPr algn="l"/>
          <a:endParaRPr lang="en-US">
            <a:latin typeface="+mj-lt"/>
          </a:endParaRPr>
        </a:p>
      </dgm:t>
    </dgm:pt>
    <dgm:pt modelId="{B57FAEA7-4A82-4D96-BD99-7339A4EE5AA5}">
      <dgm:prSet phldrT="[Text]"/>
      <dgm:spPr>
        <a:solidFill>
          <a:srgbClr val="A394BE"/>
        </a:solidFill>
      </dgm:spPr>
      <dgm:t>
        <a:bodyPr anchor="ctr"/>
        <a:lstStyle/>
        <a:p>
          <a:pPr algn="l"/>
          <a:r>
            <a:rPr lang="en-US" dirty="0" smtClean="0">
              <a:solidFill>
                <a:schemeClr val="tx2"/>
              </a:solidFill>
              <a:latin typeface="+mj-lt"/>
            </a:rPr>
            <a:t>Theft, diversion, corruption</a:t>
          </a:r>
          <a:endParaRPr lang="en-US" dirty="0">
            <a:solidFill>
              <a:schemeClr val="tx2"/>
            </a:solidFill>
            <a:latin typeface="+mj-lt"/>
          </a:endParaRPr>
        </a:p>
      </dgm:t>
    </dgm:pt>
    <dgm:pt modelId="{2194E3A0-9455-4CAC-BF1D-2BCD4109BE7B}" type="parTrans" cxnId="{3E3DEE9E-4C43-4189-B002-720DA69DF212}">
      <dgm:prSet/>
      <dgm:spPr/>
      <dgm:t>
        <a:bodyPr/>
        <a:lstStyle/>
        <a:p>
          <a:endParaRPr lang="en-GB"/>
        </a:p>
      </dgm:t>
    </dgm:pt>
    <dgm:pt modelId="{844F6559-6835-444F-BE09-8C860D45BBEA}" type="sibTrans" cxnId="{3E3DEE9E-4C43-4189-B002-720DA69DF212}">
      <dgm:prSet/>
      <dgm:spPr/>
      <dgm:t>
        <a:bodyPr/>
        <a:lstStyle/>
        <a:p>
          <a:endParaRPr lang="en-GB"/>
        </a:p>
      </dgm:t>
    </dgm:pt>
    <dgm:pt modelId="{784BBD39-5291-4BE5-8000-0ECDEE8D6FB3}">
      <dgm:prSet phldrT="[Text]"/>
      <dgm:spPr/>
      <dgm:t>
        <a:bodyPr anchor="ctr"/>
        <a:lstStyle/>
        <a:p>
          <a:pPr algn="l"/>
          <a:r>
            <a:rPr lang="en-US" dirty="0" smtClean="0">
              <a:latin typeface="+mn-lt"/>
            </a:rPr>
            <a:t>Are resources and services reaching intended people?</a:t>
          </a:r>
          <a:endParaRPr lang="en-US" dirty="0">
            <a:latin typeface="+mn-lt"/>
          </a:endParaRPr>
        </a:p>
      </dgm:t>
    </dgm:pt>
    <dgm:pt modelId="{0DBB5935-3545-4979-9122-B0F0F0E59227}" type="parTrans" cxnId="{B1A62418-D954-4FEF-93EC-69E7689F023F}">
      <dgm:prSet/>
      <dgm:spPr/>
      <dgm:t>
        <a:bodyPr/>
        <a:lstStyle/>
        <a:p>
          <a:endParaRPr lang="en-GB"/>
        </a:p>
      </dgm:t>
    </dgm:pt>
    <dgm:pt modelId="{2043CB3A-74A9-4C65-9E52-A7D938363B43}" type="sibTrans" cxnId="{B1A62418-D954-4FEF-93EC-69E7689F023F}">
      <dgm:prSet/>
      <dgm:spPr/>
      <dgm:t>
        <a:bodyPr/>
        <a:lstStyle/>
        <a:p>
          <a:endParaRPr lang="en-GB"/>
        </a:p>
      </dgm:t>
    </dgm:pt>
    <dgm:pt modelId="{3C8958EF-C398-4F02-8212-9460B806CE13}" type="pres">
      <dgm:prSet presAssocID="{142168AA-025A-4A15-A7FE-A49B2C7E0E8A}" presName="Name0" presStyleCnt="0">
        <dgm:presLayoutVars>
          <dgm:dir/>
          <dgm:animLvl val="lvl"/>
          <dgm:resizeHandles/>
        </dgm:presLayoutVars>
      </dgm:prSet>
      <dgm:spPr/>
      <dgm:t>
        <a:bodyPr/>
        <a:lstStyle/>
        <a:p>
          <a:endParaRPr lang="en-US"/>
        </a:p>
      </dgm:t>
    </dgm:pt>
    <dgm:pt modelId="{707C3B87-ED82-4247-8BFB-660E64D88DD8}" type="pres">
      <dgm:prSet presAssocID="{BA23C97A-B558-44FF-966C-D085B29B05A6}" presName="linNode" presStyleCnt="0"/>
      <dgm:spPr/>
    </dgm:pt>
    <dgm:pt modelId="{8D9232C8-B3B9-4DF0-A69F-853AE965D2E1}" type="pres">
      <dgm:prSet presAssocID="{BA23C97A-B558-44FF-966C-D085B29B05A6}" presName="parentShp" presStyleLbl="node1" presStyleIdx="0" presStyleCnt="5" custScaleY="68378">
        <dgm:presLayoutVars>
          <dgm:bulletEnabled val="1"/>
        </dgm:presLayoutVars>
      </dgm:prSet>
      <dgm:spPr/>
      <dgm:t>
        <a:bodyPr/>
        <a:lstStyle/>
        <a:p>
          <a:endParaRPr lang="en-US"/>
        </a:p>
      </dgm:t>
    </dgm:pt>
    <dgm:pt modelId="{3C684270-527F-4CF6-B4FD-CD9C5B9069F2}" type="pres">
      <dgm:prSet presAssocID="{BA23C97A-B558-44FF-966C-D085B29B05A6}" presName="childShp" presStyleLbl="bgAccFollowNode1" presStyleIdx="0" presStyleCnt="5">
        <dgm:presLayoutVars>
          <dgm:bulletEnabled val="1"/>
        </dgm:presLayoutVars>
      </dgm:prSet>
      <dgm:spPr/>
      <dgm:t>
        <a:bodyPr/>
        <a:lstStyle/>
        <a:p>
          <a:endParaRPr lang="en-US"/>
        </a:p>
      </dgm:t>
    </dgm:pt>
    <dgm:pt modelId="{9A273D26-A2C1-47AD-948F-695E890F7E9D}" type="pres">
      <dgm:prSet presAssocID="{52474AE0-DF38-4BE9-B885-4CE8BF42B7BF}" presName="spacing" presStyleCnt="0"/>
      <dgm:spPr/>
    </dgm:pt>
    <dgm:pt modelId="{D7501081-B3E3-400A-9C36-059D9D7FCD6F}" type="pres">
      <dgm:prSet presAssocID="{CD15039F-9483-48B8-AFDC-F3CDDB8D632C}" presName="linNode" presStyleCnt="0"/>
      <dgm:spPr/>
    </dgm:pt>
    <dgm:pt modelId="{5596FFD6-0413-4EA0-9CEC-74104CFA4993}" type="pres">
      <dgm:prSet presAssocID="{CD15039F-9483-48B8-AFDC-F3CDDB8D632C}" presName="parentShp" presStyleLbl="node1" presStyleIdx="1" presStyleCnt="5" custLinFactNeighborY="-17975">
        <dgm:presLayoutVars>
          <dgm:bulletEnabled val="1"/>
        </dgm:presLayoutVars>
      </dgm:prSet>
      <dgm:spPr/>
      <dgm:t>
        <a:bodyPr/>
        <a:lstStyle/>
        <a:p>
          <a:endParaRPr lang="en-US"/>
        </a:p>
      </dgm:t>
    </dgm:pt>
    <dgm:pt modelId="{49504344-5785-4BDE-A55B-828C1A8F946C}" type="pres">
      <dgm:prSet presAssocID="{CD15039F-9483-48B8-AFDC-F3CDDB8D632C}" presName="childShp" presStyleLbl="bgAccFollowNode1" presStyleIdx="1" presStyleCnt="5" custLinFactNeighborY="-18364">
        <dgm:presLayoutVars>
          <dgm:bulletEnabled val="1"/>
        </dgm:presLayoutVars>
      </dgm:prSet>
      <dgm:spPr/>
      <dgm:t>
        <a:bodyPr/>
        <a:lstStyle/>
        <a:p>
          <a:endParaRPr lang="en-US"/>
        </a:p>
      </dgm:t>
    </dgm:pt>
    <dgm:pt modelId="{935669F2-BB3F-496F-A707-94481F5F7242}" type="pres">
      <dgm:prSet presAssocID="{72B68E31-46EA-4474-A4B0-7A322A497F12}" presName="spacing" presStyleCnt="0"/>
      <dgm:spPr/>
    </dgm:pt>
    <dgm:pt modelId="{F0007218-F6B7-433B-B1CA-3271D415D70A}" type="pres">
      <dgm:prSet presAssocID="{330262F2-4542-4922-9C13-711FBABF05B9}" presName="linNode" presStyleCnt="0"/>
      <dgm:spPr/>
    </dgm:pt>
    <dgm:pt modelId="{6CF5A38C-4488-40D9-B729-6B0694921C75}" type="pres">
      <dgm:prSet presAssocID="{330262F2-4542-4922-9C13-711FBABF05B9}" presName="parentShp" presStyleLbl="node1" presStyleIdx="2" presStyleCnt="5" custLinFactNeighborY="-17164">
        <dgm:presLayoutVars>
          <dgm:bulletEnabled val="1"/>
        </dgm:presLayoutVars>
      </dgm:prSet>
      <dgm:spPr/>
      <dgm:t>
        <a:bodyPr/>
        <a:lstStyle/>
        <a:p>
          <a:endParaRPr lang="en-US"/>
        </a:p>
      </dgm:t>
    </dgm:pt>
    <dgm:pt modelId="{AD8882FE-716C-4BD3-91D8-8420730B66CE}" type="pres">
      <dgm:prSet presAssocID="{330262F2-4542-4922-9C13-711FBABF05B9}" presName="childShp" presStyleLbl="bgAccFollowNode1" presStyleIdx="2" presStyleCnt="5" custLinFactNeighborY="-18390">
        <dgm:presLayoutVars>
          <dgm:bulletEnabled val="1"/>
        </dgm:presLayoutVars>
      </dgm:prSet>
      <dgm:spPr/>
      <dgm:t>
        <a:bodyPr/>
        <a:lstStyle/>
        <a:p>
          <a:endParaRPr lang="en-US"/>
        </a:p>
      </dgm:t>
    </dgm:pt>
    <dgm:pt modelId="{D065EE32-5FF3-409C-A7FD-D02C6754D2A3}" type="pres">
      <dgm:prSet presAssocID="{D03E344F-5209-4EED-8A53-6A7BE43D4B05}" presName="spacing" presStyleCnt="0"/>
      <dgm:spPr/>
    </dgm:pt>
    <dgm:pt modelId="{1744ADF9-BD04-4642-8FD7-C62A764F2A19}" type="pres">
      <dgm:prSet presAssocID="{5F7F804F-ED5B-4EC1-971B-70661D946860}" presName="linNode" presStyleCnt="0"/>
      <dgm:spPr/>
    </dgm:pt>
    <dgm:pt modelId="{9EE1FE3A-49FC-4B74-980E-F497AB065865}" type="pres">
      <dgm:prSet presAssocID="{5F7F804F-ED5B-4EC1-971B-70661D946860}" presName="parentShp" presStyleLbl="node1" presStyleIdx="3" presStyleCnt="5" custLinFactNeighborX="306" custLinFactNeighborY="-14712">
        <dgm:presLayoutVars>
          <dgm:bulletEnabled val="1"/>
        </dgm:presLayoutVars>
      </dgm:prSet>
      <dgm:spPr/>
      <dgm:t>
        <a:bodyPr/>
        <a:lstStyle/>
        <a:p>
          <a:endParaRPr lang="en-US"/>
        </a:p>
      </dgm:t>
    </dgm:pt>
    <dgm:pt modelId="{C5E0BFEA-29D1-4BB1-933E-C00BEF49E222}" type="pres">
      <dgm:prSet presAssocID="{5F7F804F-ED5B-4EC1-971B-70661D946860}" presName="childShp" presStyleLbl="bgAccFollowNode1" presStyleIdx="3" presStyleCnt="5" custLinFactNeighborY="-14712">
        <dgm:presLayoutVars>
          <dgm:bulletEnabled val="1"/>
        </dgm:presLayoutVars>
      </dgm:prSet>
      <dgm:spPr/>
      <dgm:t>
        <a:bodyPr/>
        <a:lstStyle/>
        <a:p>
          <a:endParaRPr lang="en-US"/>
        </a:p>
      </dgm:t>
    </dgm:pt>
    <dgm:pt modelId="{A5F48261-54D3-42DE-98BA-E9423B457143}" type="pres">
      <dgm:prSet presAssocID="{A357B553-C381-4782-B1E8-69C605DF068D}" presName="spacing" presStyleCnt="0"/>
      <dgm:spPr/>
    </dgm:pt>
    <dgm:pt modelId="{27945274-EA61-4C86-A794-8F011F3AD700}" type="pres">
      <dgm:prSet presAssocID="{B57FAEA7-4A82-4D96-BD99-7339A4EE5AA5}" presName="linNode" presStyleCnt="0"/>
      <dgm:spPr/>
    </dgm:pt>
    <dgm:pt modelId="{12DE5178-E5B4-400B-83B1-C8AF2AD8DE6E}" type="pres">
      <dgm:prSet presAssocID="{B57FAEA7-4A82-4D96-BD99-7339A4EE5AA5}" presName="parentShp" presStyleLbl="node1" presStyleIdx="4" presStyleCnt="5">
        <dgm:presLayoutVars>
          <dgm:bulletEnabled val="1"/>
        </dgm:presLayoutVars>
      </dgm:prSet>
      <dgm:spPr/>
      <dgm:t>
        <a:bodyPr/>
        <a:lstStyle/>
        <a:p>
          <a:endParaRPr lang="en-GB"/>
        </a:p>
      </dgm:t>
    </dgm:pt>
    <dgm:pt modelId="{0F5A7379-FCB9-41E2-BDFF-63938974D101}" type="pres">
      <dgm:prSet presAssocID="{B57FAEA7-4A82-4D96-BD99-7339A4EE5AA5}" presName="childShp" presStyleLbl="bgAccFollowNode1" presStyleIdx="4" presStyleCnt="5">
        <dgm:presLayoutVars>
          <dgm:bulletEnabled val="1"/>
        </dgm:presLayoutVars>
      </dgm:prSet>
      <dgm:spPr/>
      <dgm:t>
        <a:bodyPr/>
        <a:lstStyle/>
        <a:p>
          <a:endParaRPr lang="en-GB"/>
        </a:p>
      </dgm:t>
    </dgm:pt>
  </dgm:ptLst>
  <dgm:cxnLst>
    <dgm:cxn modelId="{013A6F00-67C2-4A33-AE21-0D2875CB4CA1}" type="presOf" srcId="{376FD200-52BA-4CFD-9DBF-E0002323267D}" destId="{AD8882FE-716C-4BD3-91D8-8420730B66CE}" srcOrd="0" destOrd="0" presId="urn:microsoft.com/office/officeart/2005/8/layout/vList6"/>
    <dgm:cxn modelId="{9187BC09-07FA-423B-9D6F-222C6721A16B}" type="presOf" srcId="{142168AA-025A-4A15-A7FE-A49B2C7E0E8A}" destId="{3C8958EF-C398-4F02-8212-9460B806CE13}" srcOrd="0" destOrd="0" presId="urn:microsoft.com/office/officeart/2005/8/layout/vList6"/>
    <dgm:cxn modelId="{F87B99FE-DB76-4C7F-A674-3397B899FAC1}" type="presOf" srcId="{CD15039F-9483-48B8-AFDC-F3CDDB8D632C}" destId="{5596FFD6-0413-4EA0-9CEC-74104CFA4993}" srcOrd="0" destOrd="0" presId="urn:microsoft.com/office/officeart/2005/8/layout/vList6"/>
    <dgm:cxn modelId="{40FD6F72-AE17-46BA-8FA2-25DF25E2FA8C}" srcId="{5F7F804F-ED5B-4EC1-971B-70661D946860}" destId="{8823037B-00D5-4939-84DC-42F24D953F0D}" srcOrd="0" destOrd="0" parTransId="{C13B9128-6AAE-4C20-B7ED-9CD017F879EA}" sibTransId="{6E2AA4C9-8E51-4E01-B8BC-D94F6E973B7B}"/>
    <dgm:cxn modelId="{B37AB4C2-32A4-4D22-BD04-8137904CF26D}" srcId="{142168AA-025A-4A15-A7FE-A49B2C7E0E8A}" destId="{CD15039F-9483-48B8-AFDC-F3CDDB8D632C}" srcOrd="1" destOrd="0" parTransId="{737FB318-DE09-4E4E-8071-2AB07390A871}" sibTransId="{72B68E31-46EA-4474-A4B0-7A322A497F12}"/>
    <dgm:cxn modelId="{E768B57D-55E8-45AA-A353-6737BFD75BF6}" type="presOf" srcId="{330262F2-4542-4922-9C13-711FBABF05B9}" destId="{6CF5A38C-4488-40D9-B729-6B0694921C75}" srcOrd="0" destOrd="0" presId="urn:microsoft.com/office/officeart/2005/8/layout/vList6"/>
    <dgm:cxn modelId="{FE6E5911-3412-4356-B3CC-E00462246384}" type="presOf" srcId="{B57FAEA7-4A82-4D96-BD99-7339A4EE5AA5}" destId="{12DE5178-E5B4-400B-83B1-C8AF2AD8DE6E}" srcOrd="0" destOrd="0" presId="urn:microsoft.com/office/officeart/2005/8/layout/vList6"/>
    <dgm:cxn modelId="{722A589D-09EA-4175-925C-1CA76FB26562}" type="presOf" srcId="{BA23C97A-B558-44FF-966C-D085B29B05A6}" destId="{8D9232C8-B3B9-4DF0-A69F-853AE965D2E1}" srcOrd="0" destOrd="0" presId="urn:microsoft.com/office/officeart/2005/8/layout/vList6"/>
    <dgm:cxn modelId="{2D73D755-F4AB-430F-91A2-F3F45345B033}" type="presOf" srcId="{27F5F25C-3AB0-4D95-8337-3447E91B64DF}" destId="{49504344-5785-4BDE-A55B-828C1A8F946C}" srcOrd="0" destOrd="0" presId="urn:microsoft.com/office/officeart/2005/8/layout/vList6"/>
    <dgm:cxn modelId="{AEB4022E-7363-40F2-9E28-D655A13F2E5A}" srcId="{142168AA-025A-4A15-A7FE-A49B2C7E0E8A}" destId="{5F7F804F-ED5B-4EC1-971B-70661D946860}" srcOrd="3" destOrd="0" parTransId="{F7A26426-7BC6-4915-A7BF-D40C31E0BFC5}" sibTransId="{A357B553-C381-4782-B1E8-69C605DF068D}"/>
    <dgm:cxn modelId="{69408DEE-430B-4E41-B390-0477A0732179}" srcId="{330262F2-4542-4922-9C13-711FBABF05B9}" destId="{376FD200-52BA-4CFD-9DBF-E0002323267D}" srcOrd="0" destOrd="0" parTransId="{963F8A90-7DAA-454F-9DED-87C8C5DCFB0F}" sibTransId="{D8EBF756-37B5-49BE-B293-6AD775F01997}"/>
    <dgm:cxn modelId="{B1A62418-D954-4FEF-93EC-69E7689F023F}" srcId="{B57FAEA7-4A82-4D96-BD99-7339A4EE5AA5}" destId="{784BBD39-5291-4BE5-8000-0ECDEE8D6FB3}" srcOrd="0" destOrd="0" parTransId="{0DBB5935-3545-4979-9122-B0F0F0E59227}" sibTransId="{2043CB3A-74A9-4C65-9E52-A7D938363B43}"/>
    <dgm:cxn modelId="{396AA8AC-BAF7-409B-979E-068ECBF0B7FF}" type="presOf" srcId="{5F7F804F-ED5B-4EC1-971B-70661D946860}" destId="{9EE1FE3A-49FC-4B74-980E-F497AB065865}" srcOrd="0" destOrd="0" presId="urn:microsoft.com/office/officeart/2005/8/layout/vList6"/>
    <dgm:cxn modelId="{28C8A8B5-CE8A-4552-B727-148A31D239E6}" srcId="{142168AA-025A-4A15-A7FE-A49B2C7E0E8A}" destId="{330262F2-4542-4922-9C13-711FBABF05B9}" srcOrd="2" destOrd="0" parTransId="{06B46DC4-6968-4918-ACFD-A48940FCB0E2}" sibTransId="{D03E344F-5209-4EED-8A53-6A7BE43D4B05}"/>
    <dgm:cxn modelId="{2AA03B8B-5CF6-4A09-B23C-5207820F7F68}" type="presOf" srcId="{8823037B-00D5-4939-84DC-42F24D953F0D}" destId="{C5E0BFEA-29D1-4BB1-933E-C00BEF49E222}" srcOrd="0" destOrd="0" presId="urn:microsoft.com/office/officeart/2005/8/layout/vList6"/>
    <dgm:cxn modelId="{FBE3ED88-0A1D-4033-96DC-FBCD9A60CEBB}" srcId="{BA23C97A-B558-44FF-966C-D085B29B05A6}" destId="{F3AB9F13-C778-4A04-A66F-D323495D58B3}" srcOrd="0" destOrd="0" parTransId="{26B2AB26-D50B-47E8-A5CC-B38F103C608F}" sibTransId="{BAB430EE-688C-4F5D-BA68-FD4BC6193264}"/>
    <dgm:cxn modelId="{74F762F7-D6C3-42B7-BDD0-B849769701CE}" type="presOf" srcId="{F3AB9F13-C778-4A04-A66F-D323495D58B3}" destId="{3C684270-527F-4CF6-B4FD-CD9C5B9069F2}" srcOrd="0" destOrd="0" presId="urn:microsoft.com/office/officeart/2005/8/layout/vList6"/>
    <dgm:cxn modelId="{14988592-9A74-4AD8-8EBE-E1F06B7B1321}" srcId="{142168AA-025A-4A15-A7FE-A49B2C7E0E8A}" destId="{BA23C97A-B558-44FF-966C-D085B29B05A6}" srcOrd="0" destOrd="0" parTransId="{8ED431D8-8A93-4C01-A52F-CA1EC856DD56}" sibTransId="{52474AE0-DF38-4BE9-B885-4CE8BF42B7BF}"/>
    <dgm:cxn modelId="{6B1E79E7-48A9-40E6-A8E2-E7F7D2EF112D}" type="presOf" srcId="{784BBD39-5291-4BE5-8000-0ECDEE8D6FB3}" destId="{0F5A7379-FCB9-41E2-BDFF-63938974D101}" srcOrd="0" destOrd="0" presId="urn:microsoft.com/office/officeart/2005/8/layout/vList6"/>
    <dgm:cxn modelId="{3E3DEE9E-4C43-4189-B002-720DA69DF212}" srcId="{142168AA-025A-4A15-A7FE-A49B2C7E0E8A}" destId="{B57FAEA7-4A82-4D96-BD99-7339A4EE5AA5}" srcOrd="4" destOrd="0" parTransId="{2194E3A0-9455-4CAC-BF1D-2BCD4109BE7B}" sibTransId="{844F6559-6835-444F-BE09-8C860D45BBEA}"/>
    <dgm:cxn modelId="{608B67C8-992B-49D4-942C-505699A19966}" srcId="{CD15039F-9483-48B8-AFDC-F3CDDB8D632C}" destId="{27F5F25C-3AB0-4D95-8337-3447E91B64DF}" srcOrd="0" destOrd="0" parTransId="{89FA3B40-5D07-4ECB-9878-4EE45E5E08A0}" sibTransId="{DEA669EB-B8D4-4956-A1B1-89675B43D6D0}"/>
    <dgm:cxn modelId="{61B6DD3C-82F7-41DD-8937-B85B065B6627}" type="presParOf" srcId="{3C8958EF-C398-4F02-8212-9460B806CE13}" destId="{707C3B87-ED82-4247-8BFB-660E64D88DD8}" srcOrd="0" destOrd="0" presId="urn:microsoft.com/office/officeart/2005/8/layout/vList6"/>
    <dgm:cxn modelId="{59E66FBD-06DA-4085-9016-28556BBDF896}" type="presParOf" srcId="{707C3B87-ED82-4247-8BFB-660E64D88DD8}" destId="{8D9232C8-B3B9-4DF0-A69F-853AE965D2E1}" srcOrd="0" destOrd="0" presId="urn:microsoft.com/office/officeart/2005/8/layout/vList6"/>
    <dgm:cxn modelId="{03FD3A40-F404-4AA5-940C-7A5387F2A8BA}" type="presParOf" srcId="{707C3B87-ED82-4247-8BFB-660E64D88DD8}" destId="{3C684270-527F-4CF6-B4FD-CD9C5B9069F2}" srcOrd="1" destOrd="0" presId="urn:microsoft.com/office/officeart/2005/8/layout/vList6"/>
    <dgm:cxn modelId="{90B6E871-C773-4891-95E5-C94E5DF140F6}" type="presParOf" srcId="{3C8958EF-C398-4F02-8212-9460B806CE13}" destId="{9A273D26-A2C1-47AD-948F-695E890F7E9D}" srcOrd="1" destOrd="0" presId="urn:microsoft.com/office/officeart/2005/8/layout/vList6"/>
    <dgm:cxn modelId="{B4F0E309-A3EE-4582-8080-8E9291879379}" type="presParOf" srcId="{3C8958EF-C398-4F02-8212-9460B806CE13}" destId="{D7501081-B3E3-400A-9C36-059D9D7FCD6F}" srcOrd="2" destOrd="0" presId="urn:microsoft.com/office/officeart/2005/8/layout/vList6"/>
    <dgm:cxn modelId="{339631AA-1C01-4083-A1E0-FE1D54D20EBA}" type="presParOf" srcId="{D7501081-B3E3-400A-9C36-059D9D7FCD6F}" destId="{5596FFD6-0413-4EA0-9CEC-74104CFA4993}" srcOrd="0" destOrd="0" presId="urn:microsoft.com/office/officeart/2005/8/layout/vList6"/>
    <dgm:cxn modelId="{6B6CD91F-F81A-483E-8803-D41A3187EFC2}" type="presParOf" srcId="{D7501081-B3E3-400A-9C36-059D9D7FCD6F}" destId="{49504344-5785-4BDE-A55B-828C1A8F946C}" srcOrd="1" destOrd="0" presId="urn:microsoft.com/office/officeart/2005/8/layout/vList6"/>
    <dgm:cxn modelId="{4F9EF575-286E-4025-8625-7A1DE6143686}" type="presParOf" srcId="{3C8958EF-C398-4F02-8212-9460B806CE13}" destId="{935669F2-BB3F-496F-A707-94481F5F7242}" srcOrd="3" destOrd="0" presId="urn:microsoft.com/office/officeart/2005/8/layout/vList6"/>
    <dgm:cxn modelId="{02F90DC4-9262-4771-98F4-94C7FA7F0A50}" type="presParOf" srcId="{3C8958EF-C398-4F02-8212-9460B806CE13}" destId="{F0007218-F6B7-433B-B1CA-3271D415D70A}" srcOrd="4" destOrd="0" presId="urn:microsoft.com/office/officeart/2005/8/layout/vList6"/>
    <dgm:cxn modelId="{9F4F7F9D-6E9E-4D18-9BA1-D60186D7D245}" type="presParOf" srcId="{F0007218-F6B7-433B-B1CA-3271D415D70A}" destId="{6CF5A38C-4488-40D9-B729-6B0694921C75}" srcOrd="0" destOrd="0" presId="urn:microsoft.com/office/officeart/2005/8/layout/vList6"/>
    <dgm:cxn modelId="{EEC67376-265F-45CE-BF69-04C1E4FA7F95}" type="presParOf" srcId="{F0007218-F6B7-433B-B1CA-3271D415D70A}" destId="{AD8882FE-716C-4BD3-91D8-8420730B66CE}" srcOrd="1" destOrd="0" presId="urn:microsoft.com/office/officeart/2005/8/layout/vList6"/>
    <dgm:cxn modelId="{A3AE9644-0F63-4E62-A24E-2486125C5FD3}" type="presParOf" srcId="{3C8958EF-C398-4F02-8212-9460B806CE13}" destId="{D065EE32-5FF3-409C-A7FD-D02C6754D2A3}" srcOrd="5" destOrd="0" presId="urn:microsoft.com/office/officeart/2005/8/layout/vList6"/>
    <dgm:cxn modelId="{DB09BB3B-F5C8-45AC-B133-3DC597E3F446}" type="presParOf" srcId="{3C8958EF-C398-4F02-8212-9460B806CE13}" destId="{1744ADF9-BD04-4642-8FD7-C62A764F2A19}" srcOrd="6" destOrd="0" presId="urn:microsoft.com/office/officeart/2005/8/layout/vList6"/>
    <dgm:cxn modelId="{31A679A8-BBA6-4FB8-942A-222E1F6B8836}" type="presParOf" srcId="{1744ADF9-BD04-4642-8FD7-C62A764F2A19}" destId="{9EE1FE3A-49FC-4B74-980E-F497AB065865}" srcOrd="0" destOrd="0" presId="urn:microsoft.com/office/officeart/2005/8/layout/vList6"/>
    <dgm:cxn modelId="{64072CCF-17FE-4704-919B-3CD58733C91A}" type="presParOf" srcId="{1744ADF9-BD04-4642-8FD7-C62A764F2A19}" destId="{C5E0BFEA-29D1-4BB1-933E-C00BEF49E222}" srcOrd="1" destOrd="0" presId="urn:microsoft.com/office/officeart/2005/8/layout/vList6"/>
    <dgm:cxn modelId="{62B3AFFF-719D-47E6-A8F1-BC2156411D47}" type="presParOf" srcId="{3C8958EF-C398-4F02-8212-9460B806CE13}" destId="{A5F48261-54D3-42DE-98BA-E9423B457143}" srcOrd="7" destOrd="0" presId="urn:microsoft.com/office/officeart/2005/8/layout/vList6"/>
    <dgm:cxn modelId="{7EBFB945-C53F-488F-A139-9FC19C6E57C7}" type="presParOf" srcId="{3C8958EF-C398-4F02-8212-9460B806CE13}" destId="{27945274-EA61-4C86-A794-8F011F3AD700}" srcOrd="8" destOrd="0" presId="urn:microsoft.com/office/officeart/2005/8/layout/vList6"/>
    <dgm:cxn modelId="{6497304E-D3CD-45AA-916C-304BA1884CB6}" type="presParOf" srcId="{27945274-EA61-4C86-A794-8F011F3AD700}" destId="{12DE5178-E5B4-400B-83B1-C8AF2AD8DE6E}" srcOrd="0" destOrd="0" presId="urn:microsoft.com/office/officeart/2005/8/layout/vList6"/>
    <dgm:cxn modelId="{C4BE8890-13D1-4C31-A01F-F50933B1C9A3}" type="presParOf" srcId="{27945274-EA61-4C86-A794-8F011F3AD700}" destId="{0F5A7379-FCB9-41E2-BDFF-63938974D1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168AA-025A-4A15-A7FE-A49B2C7E0E8A}"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n-US"/>
        </a:p>
      </dgm:t>
    </dgm:pt>
    <dgm:pt modelId="{BA23C97A-B558-44FF-966C-D085B29B05A6}">
      <dgm:prSet phldrT="[Text]"/>
      <dgm:spPr>
        <a:solidFill>
          <a:srgbClr val="A394BE"/>
        </a:solidFill>
      </dgm:spPr>
      <dgm:t>
        <a:bodyPr/>
        <a:lstStyle/>
        <a:p>
          <a:pPr algn="l"/>
          <a:r>
            <a:rPr lang="en-US" b="1" dirty="0" smtClean="0">
              <a:solidFill>
                <a:schemeClr val="tx2"/>
              </a:solidFill>
              <a:latin typeface="+mj-lt"/>
            </a:rPr>
            <a:t>Procedural ethics</a:t>
          </a:r>
          <a:endParaRPr lang="en-US" b="1" dirty="0">
            <a:solidFill>
              <a:schemeClr val="tx2"/>
            </a:solidFill>
            <a:latin typeface="+mj-lt"/>
          </a:endParaRPr>
        </a:p>
      </dgm:t>
    </dgm:pt>
    <dgm:pt modelId="{8ED431D8-8A93-4C01-A52F-CA1EC856DD56}" type="parTrans" cxnId="{14988592-9A74-4AD8-8EBE-E1F06B7B1321}">
      <dgm:prSet/>
      <dgm:spPr/>
      <dgm:t>
        <a:bodyPr/>
        <a:lstStyle/>
        <a:p>
          <a:pPr algn="l"/>
          <a:endParaRPr lang="en-US">
            <a:latin typeface="+mj-lt"/>
          </a:endParaRPr>
        </a:p>
      </dgm:t>
    </dgm:pt>
    <dgm:pt modelId="{52474AE0-DF38-4BE9-B885-4CE8BF42B7BF}" type="sibTrans" cxnId="{14988592-9A74-4AD8-8EBE-E1F06B7B1321}">
      <dgm:prSet/>
      <dgm:spPr/>
      <dgm:t>
        <a:bodyPr/>
        <a:lstStyle/>
        <a:p>
          <a:pPr algn="l"/>
          <a:endParaRPr lang="en-US">
            <a:latin typeface="+mj-lt"/>
          </a:endParaRPr>
        </a:p>
      </dgm:t>
    </dgm:pt>
    <dgm:pt modelId="{F3AB9F13-C778-4A04-A66F-D323495D58B3}">
      <dgm:prSet phldrT="[Text]"/>
      <dgm:spPr/>
      <dgm:t>
        <a:bodyPr anchor="ctr"/>
        <a:lstStyle/>
        <a:p>
          <a:pPr algn="l"/>
          <a:r>
            <a:rPr lang="en-GB" dirty="0" smtClean="0">
              <a:latin typeface="+mn-lt"/>
            </a:rPr>
            <a:t>What example are we setting to our community and beneficiaries?</a:t>
          </a:r>
          <a:endParaRPr lang="en-US" dirty="0">
            <a:latin typeface="+mn-lt"/>
          </a:endParaRPr>
        </a:p>
      </dgm:t>
    </dgm:pt>
    <dgm:pt modelId="{26B2AB26-D50B-47E8-A5CC-B38F103C608F}" type="parTrans" cxnId="{FBE3ED88-0A1D-4033-96DC-FBCD9A60CEBB}">
      <dgm:prSet/>
      <dgm:spPr/>
      <dgm:t>
        <a:bodyPr/>
        <a:lstStyle/>
        <a:p>
          <a:pPr algn="l"/>
          <a:endParaRPr lang="en-US">
            <a:latin typeface="+mj-lt"/>
          </a:endParaRPr>
        </a:p>
      </dgm:t>
    </dgm:pt>
    <dgm:pt modelId="{BAB430EE-688C-4F5D-BA68-FD4BC6193264}" type="sibTrans" cxnId="{FBE3ED88-0A1D-4033-96DC-FBCD9A60CEBB}">
      <dgm:prSet/>
      <dgm:spPr/>
      <dgm:t>
        <a:bodyPr/>
        <a:lstStyle/>
        <a:p>
          <a:pPr algn="l"/>
          <a:endParaRPr lang="en-US">
            <a:latin typeface="+mj-lt"/>
          </a:endParaRPr>
        </a:p>
      </dgm:t>
    </dgm:pt>
    <dgm:pt modelId="{CD15039F-9483-48B8-AFDC-F3CDDB8D632C}">
      <dgm:prSet phldrT="[Text]"/>
      <dgm:spPr>
        <a:solidFill>
          <a:srgbClr val="A394BE"/>
        </a:solidFill>
      </dgm:spPr>
      <dgm:t>
        <a:bodyPr/>
        <a:lstStyle/>
        <a:p>
          <a:pPr algn="l"/>
          <a:r>
            <a:rPr lang="en-US" b="1" dirty="0" smtClean="0">
              <a:solidFill>
                <a:schemeClr val="tx2"/>
              </a:solidFill>
              <a:latin typeface="+mj-lt"/>
            </a:rPr>
            <a:t>Accountability</a:t>
          </a:r>
        </a:p>
      </dgm:t>
    </dgm:pt>
    <dgm:pt modelId="{737FB318-DE09-4E4E-8071-2AB07390A871}" type="parTrans" cxnId="{B37AB4C2-32A4-4D22-BD04-8137904CF26D}">
      <dgm:prSet/>
      <dgm:spPr/>
      <dgm:t>
        <a:bodyPr/>
        <a:lstStyle/>
        <a:p>
          <a:pPr algn="l"/>
          <a:endParaRPr lang="en-US">
            <a:latin typeface="+mj-lt"/>
          </a:endParaRPr>
        </a:p>
      </dgm:t>
    </dgm:pt>
    <dgm:pt modelId="{72B68E31-46EA-4474-A4B0-7A322A497F12}" type="sibTrans" cxnId="{B37AB4C2-32A4-4D22-BD04-8137904CF26D}">
      <dgm:prSet/>
      <dgm:spPr/>
      <dgm:t>
        <a:bodyPr/>
        <a:lstStyle/>
        <a:p>
          <a:pPr algn="l"/>
          <a:endParaRPr lang="en-US">
            <a:latin typeface="+mj-lt"/>
          </a:endParaRPr>
        </a:p>
      </dgm:t>
    </dgm:pt>
    <dgm:pt modelId="{8823037B-00D5-4939-84DC-42F24D953F0D}">
      <dgm:prSet phldrT="[Text]"/>
      <dgm:spPr/>
      <dgm:t>
        <a:bodyPr anchor="ctr"/>
        <a:lstStyle/>
        <a:p>
          <a:pPr algn="l"/>
          <a:r>
            <a:rPr lang="en-GB" dirty="0" smtClean="0">
              <a:latin typeface="+mn-lt"/>
            </a:rPr>
            <a:t>Are we sending unintentional messages based on who we contract and partner with?</a:t>
          </a:r>
          <a:endParaRPr lang="en-US" dirty="0">
            <a:latin typeface="+mn-lt"/>
          </a:endParaRPr>
        </a:p>
      </dgm:t>
    </dgm:pt>
    <dgm:pt modelId="{C13B9128-6AAE-4C20-B7ED-9CD017F879EA}" type="parTrans" cxnId="{40FD6F72-AE17-46BA-8FA2-25DF25E2FA8C}">
      <dgm:prSet/>
      <dgm:spPr/>
      <dgm:t>
        <a:bodyPr/>
        <a:lstStyle/>
        <a:p>
          <a:pPr algn="l"/>
          <a:endParaRPr lang="en-US">
            <a:latin typeface="+mj-lt"/>
          </a:endParaRPr>
        </a:p>
      </dgm:t>
    </dgm:pt>
    <dgm:pt modelId="{6E2AA4C9-8E51-4E01-B8BC-D94F6E973B7B}" type="sibTrans" cxnId="{40FD6F72-AE17-46BA-8FA2-25DF25E2FA8C}">
      <dgm:prSet/>
      <dgm:spPr/>
      <dgm:t>
        <a:bodyPr/>
        <a:lstStyle/>
        <a:p>
          <a:pPr algn="l"/>
          <a:endParaRPr lang="en-US">
            <a:latin typeface="+mj-lt"/>
          </a:endParaRPr>
        </a:p>
      </dgm:t>
    </dgm:pt>
    <dgm:pt modelId="{5F7F804F-ED5B-4EC1-971B-70661D946860}">
      <dgm:prSet phldrT="[Text]"/>
      <dgm:spPr>
        <a:solidFill>
          <a:srgbClr val="A394BE"/>
        </a:solidFill>
      </dgm:spPr>
      <dgm:t>
        <a:bodyPr/>
        <a:lstStyle/>
        <a:p>
          <a:pPr algn="l"/>
          <a:r>
            <a:rPr lang="en-US" b="1" dirty="0" smtClean="0">
              <a:solidFill>
                <a:schemeClr val="tx2"/>
              </a:solidFill>
              <a:latin typeface="+mj-lt"/>
            </a:rPr>
            <a:t>Partnerships</a:t>
          </a:r>
        </a:p>
      </dgm:t>
    </dgm:pt>
    <dgm:pt modelId="{F7A26426-7BC6-4915-A7BF-D40C31E0BFC5}" type="parTrans" cxnId="{AEB4022E-7363-40F2-9E28-D655A13F2E5A}">
      <dgm:prSet/>
      <dgm:spPr/>
      <dgm:t>
        <a:bodyPr/>
        <a:lstStyle/>
        <a:p>
          <a:pPr algn="l"/>
          <a:endParaRPr lang="en-US">
            <a:latin typeface="+mj-lt"/>
          </a:endParaRPr>
        </a:p>
      </dgm:t>
    </dgm:pt>
    <dgm:pt modelId="{A357B553-C381-4782-B1E8-69C605DF068D}" type="sibTrans" cxnId="{AEB4022E-7363-40F2-9E28-D655A13F2E5A}">
      <dgm:prSet/>
      <dgm:spPr/>
      <dgm:t>
        <a:bodyPr/>
        <a:lstStyle/>
        <a:p>
          <a:pPr algn="l"/>
          <a:endParaRPr lang="en-US">
            <a:latin typeface="+mj-lt"/>
          </a:endParaRPr>
        </a:p>
      </dgm:t>
    </dgm:pt>
    <dgm:pt modelId="{330262F2-4542-4922-9C13-711FBABF05B9}">
      <dgm:prSet phldrT="[Text]"/>
      <dgm:spPr>
        <a:solidFill>
          <a:srgbClr val="A394BE"/>
        </a:solidFill>
      </dgm:spPr>
      <dgm:t>
        <a:bodyPr/>
        <a:lstStyle/>
        <a:p>
          <a:pPr algn="l"/>
          <a:r>
            <a:rPr lang="en-US" b="1" dirty="0" smtClean="0">
              <a:solidFill>
                <a:schemeClr val="tx2"/>
              </a:solidFill>
              <a:latin typeface="+mj-lt"/>
            </a:rPr>
            <a:t>Transparency</a:t>
          </a:r>
        </a:p>
      </dgm:t>
    </dgm:pt>
    <dgm:pt modelId="{06B46DC4-6968-4918-ACFD-A48940FCB0E2}" type="parTrans" cxnId="{28C8A8B5-CE8A-4552-B727-148A31D239E6}">
      <dgm:prSet/>
      <dgm:spPr/>
      <dgm:t>
        <a:bodyPr/>
        <a:lstStyle/>
        <a:p>
          <a:pPr algn="l"/>
          <a:endParaRPr lang="en-US">
            <a:latin typeface="+mj-lt"/>
          </a:endParaRPr>
        </a:p>
      </dgm:t>
    </dgm:pt>
    <dgm:pt modelId="{D03E344F-5209-4EED-8A53-6A7BE43D4B05}" type="sibTrans" cxnId="{28C8A8B5-CE8A-4552-B727-148A31D239E6}">
      <dgm:prSet/>
      <dgm:spPr/>
      <dgm:t>
        <a:bodyPr/>
        <a:lstStyle/>
        <a:p>
          <a:pPr algn="l"/>
          <a:endParaRPr lang="en-US">
            <a:latin typeface="+mj-lt"/>
          </a:endParaRPr>
        </a:p>
      </dgm:t>
    </dgm:pt>
    <dgm:pt modelId="{27F5F25C-3AB0-4D95-8337-3447E91B64DF}">
      <dgm:prSet/>
      <dgm:spPr/>
      <dgm:t>
        <a:bodyPr anchor="ctr"/>
        <a:lstStyle/>
        <a:p>
          <a:pPr algn="l"/>
          <a:r>
            <a:rPr lang="en-GB" dirty="0" smtClean="0">
              <a:solidFill>
                <a:schemeClr val="tx1"/>
              </a:solidFill>
              <a:latin typeface="+mn-lt"/>
            </a:rPr>
            <a:t>Are we reinforcing or undermining accountability systems?</a:t>
          </a:r>
          <a:endParaRPr lang="en-US" dirty="0">
            <a:solidFill>
              <a:schemeClr val="tx1"/>
            </a:solidFill>
            <a:latin typeface="+mn-lt"/>
          </a:endParaRPr>
        </a:p>
      </dgm:t>
    </dgm:pt>
    <dgm:pt modelId="{89FA3B40-5D07-4ECB-9878-4EE45E5E08A0}" type="parTrans" cxnId="{608B67C8-992B-49D4-942C-505699A19966}">
      <dgm:prSet/>
      <dgm:spPr/>
      <dgm:t>
        <a:bodyPr/>
        <a:lstStyle/>
        <a:p>
          <a:pPr algn="l"/>
          <a:endParaRPr lang="en-US">
            <a:latin typeface="+mj-lt"/>
          </a:endParaRPr>
        </a:p>
      </dgm:t>
    </dgm:pt>
    <dgm:pt modelId="{DEA669EB-B8D4-4956-A1B1-89675B43D6D0}" type="sibTrans" cxnId="{608B67C8-992B-49D4-942C-505699A19966}">
      <dgm:prSet/>
      <dgm:spPr/>
      <dgm:t>
        <a:bodyPr/>
        <a:lstStyle/>
        <a:p>
          <a:pPr algn="l"/>
          <a:endParaRPr lang="en-US">
            <a:latin typeface="+mj-lt"/>
          </a:endParaRPr>
        </a:p>
      </dgm:t>
    </dgm:pt>
    <dgm:pt modelId="{376FD200-52BA-4CFD-9DBF-E0002323267D}">
      <dgm:prSet/>
      <dgm:spPr/>
      <dgm:t>
        <a:bodyPr anchor="ctr"/>
        <a:lstStyle/>
        <a:p>
          <a:pPr algn="l"/>
          <a:r>
            <a:rPr lang="en-GB" dirty="0" smtClean="0">
              <a:latin typeface="+mn-lt"/>
            </a:rPr>
            <a:t>Are we explaining how we make decisions, and what our goals are?</a:t>
          </a:r>
          <a:endParaRPr lang="en-US" dirty="0">
            <a:latin typeface="+mn-lt"/>
          </a:endParaRPr>
        </a:p>
      </dgm:t>
    </dgm:pt>
    <dgm:pt modelId="{963F8A90-7DAA-454F-9DED-87C8C5DCFB0F}" type="parTrans" cxnId="{69408DEE-430B-4E41-B390-0477A0732179}">
      <dgm:prSet/>
      <dgm:spPr/>
      <dgm:t>
        <a:bodyPr/>
        <a:lstStyle/>
        <a:p>
          <a:pPr algn="l"/>
          <a:endParaRPr lang="en-US">
            <a:latin typeface="+mj-lt"/>
          </a:endParaRPr>
        </a:p>
      </dgm:t>
    </dgm:pt>
    <dgm:pt modelId="{D8EBF756-37B5-49BE-B293-6AD775F01997}" type="sibTrans" cxnId="{69408DEE-430B-4E41-B390-0477A0732179}">
      <dgm:prSet/>
      <dgm:spPr/>
      <dgm:t>
        <a:bodyPr/>
        <a:lstStyle/>
        <a:p>
          <a:pPr algn="l"/>
          <a:endParaRPr lang="en-US">
            <a:latin typeface="+mj-lt"/>
          </a:endParaRPr>
        </a:p>
      </dgm:t>
    </dgm:pt>
    <dgm:pt modelId="{3C8958EF-C398-4F02-8212-9460B806CE13}" type="pres">
      <dgm:prSet presAssocID="{142168AA-025A-4A15-A7FE-A49B2C7E0E8A}" presName="Name0" presStyleCnt="0">
        <dgm:presLayoutVars>
          <dgm:dir/>
          <dgm:animLvl val="lvl"/>
          <dgm:resizeHandles/>
        </dgm:presLayoutVars>
      </dgm:prSet>
      <dgm:spPr/>
      <dgm:t>
        <a:bodyPr/>
        <a:lstStyle/>
        <a:p>
          <a:endParaRPr lang="en-US"/>
        </a:p>
      </dgm:t>
    </dgm:pt>
    <dgm:pt modelId="{707C3B87-ED82-4247-8BFB-660E64D88DD8}" type="pres">
      <dgm:prSet presAssocID="{BA23C97A-B558-44FF-966C-D085B29B05A6}" presName="linNode" presStyleCnt="0"/>
      <dgm:spPr/>
    </dgm:pt>
    <dgm:pt modelId="{8D9232C8-B3B9-4DF0-A69F-853AE965D2E1}" type="pres">
      <dgm:prSet presAssocID="{BA23C97A-B558-44FF-966C-D085B29B05A6}" presName="parentShp" presStyleLbl="node1" presStyleIdx="0" presStyleCnt="4">
        <dgm:presLayoutVars>
          <dgm:bulletEnabled val="1"/>
        </dgm:presLayoutVars>
      </dgm:prSet>
      <dgm:spPr/>
      <dgm:t>
        <a:bodyPr/>
        <a:lstStyle/>
        <a:p>
          <a:endParaRPr lang="en-US"/>
        </a:p>
      </dgm:t>
    </dgm:pt>
    <dgm:pt modelId="{3C684270-527F-4CF6-B4FD-CD9C5B9069F2}" type="pres">
      <dgm:prSet presAssocID="{BA23C97A-B558-44FF-966C-D085B29B05A6}" presName="childShp" presStyleLbl="bgAccFollowNode1" presStyleIdx="0" presStyleCnt="4">
        <dgm:presLayoutVars>
          <dgm:bulletEnabled val="1"/>
        </dgm:presLayoutVars>
      </dgm:prSet>
      <dgm:spPr/>
      <dgm:t>
        <a:bodyPr/>
        <a:lstStyle/>
        <a:p>
          <a:endParaRPr lang="en-US"/>
        </a:p>
      </dgm:t>
    </dgm:pt>
    <dgm:pt modelId="{9A273D26-A2C1-47AD-948F-695E890F7E9D}" type="pres">
      <dgm:prSet presAssocID="{52474AE0-DF38-4BE9-B885-4CE8BF42B7BF}" presName="spacing" presStyleCnt="0"/>
      <dgm:spPr/>
    </dgm:pt>
    <dgm:pt modelId="{D7501081-B3E3-400A-9C36-059D9D7FCD6F}" type="pres">
      <dgm:prSet presAssocID="{CD15039F-9483-48B8-AFDC-F3CDDB8D632C}" presName="linNode" presStyleCnt="0"/>
      <dgm:spPr/>
    </dgm:pt>
    <dgm:pt modelId="{5596FFD6-0413-4EA0-9CEC-74104CFA4993}" type="pres">
      <dgm:prSet presAssocID="{CD15039F-9483-48B8-AFDC-F3CDDB8D632C}" presName="parentShp" presStyleLbl="node1" presStyleIdx="1" presStyleCnt="4">
        <dgm:presLayoutVars>
          <dgm:bulletEnabled val="1"/>
        </dgm:presLayoutVars>
      </dgm:prSet>
      <dgm:spPr/>
      <dgm:t>
        <a:bodyPr/>
        <a:lstStyle/>
        <a:p>
          <a:endParaRPr lang="en-US"/>
        </a:p>
      </dgm:t>
    </dgm:pt>
    <dgm:pt modelId="{49504344-5785-4BDE-A55B-828C1A8F946C}" type="pres">
      <dgm:prSet presAssocID="{CD15039F-9483-48B8-AFDC-F3CDDB8D632C}" presName="childShp" presStyleLbl="bgAccFollowNode1" presStyleIdx="1" presStyleCnt="4" custLinFactNeighborY="26">
        <dgm:presLayoutVars>
          <dgm:bulletEnabled val="1"/>
        </dgm:presLayoutVars>
      </dgm:prSet>
      <dgm:spPr/>
      <dgm:t>
        <a:bodyPr/>
        <a:lstStyle/>
        <a:p>
          <a:endParaRPr lang="en-US"/>
        </a:p>
      </dgm:t>
    </dgm:pt>
    <dgm:pt modelId="{935669F2-BB3F-496F-A707-94481F5F7242}" type="pres">
      <dgm:prSet presAssocID="{72B68E31-46EA-4474-A4B0-7A322A497F12}" presName="spacing" presStyleCnt="0"/>
      <dgm:spPr/>
    </dgm:pt>
    <dgm:pt modelId="{F0007218-F6B7-433B-B1CA-3271D415D70A}" type="pres">
      <dgm:prSet presAssocID="{330262F2-4542-4922-9C13-711FBABF05B9}" presName="linNode" presStyleCnt="0"/>
      <dgm:spPr/>
    </dgm:pt>
    <dgm:pt modelId="{6CF5A38C-4488-40D9-B729-6B0694921C75}" type="pres">
      <dgm:prSet presAssocID="{330262F2-4542-4922-9C13-711FBABF05B9}" presName="parentShp" presStyleLbl="node1" presStyleIdx="2" presStyleCnt="4">
        <dgm:presLayoutVars>
          <dgm:bulletEnabled val="1"/>
        </dgm:presLayoutVars>
      </dgm:prSet>
      <dgm:spPr/>
      <dgm:t>
        <a:bodyPr/>
        <a:lstStyle/>
        <a:p>
          <a:endParaRPr lang="en-US"/>
        </a:p>
      </dgm:t>
    </dgm:pt>
    <dgm:pt modelId="{AD8882FE-716C-4BD3-91D8-8420730B66CE}" type="pres">
      <dgm:prSet presAssocID="{330262F2-4542-4922-9C13-711FBABF05B9}" presName="childShp" presStyleLbl="bgAccFollowNode1" presStyleIdx="2" presStyleCnt="4">
        <dgm:presLayoutVars>
          <dgm:bulletEnabled val="1"/>
        </dgm:presLayoutVars>
      </dgm:prSet>
      <dgm:spPr/>
      <dgm:t>
        <a:bodyPr/>
        <a:lstStyle/>
        <a:p>
          <a:endParaRPr lang="en-US"/>
        </a:p>
      </dgm:t>
    </dgm:pt>
    <dgm:pt modelId="{D065EE32-5FF3-409C-A7FD-D02C6754D2A3}" type="pres">
      <dgm:prSet presAssocID="{D03E344F-5209-4EED-8A53-6A7BE43D4B05}" presName="spacing" presStyleCnt="0"/>
      <dgm:spPr/>
    </dgm:pt>
    <dgm:pt modelId="{1744ADF9-BD04-4642-8FD7-C62A764F2A19}" type="pres">
      <dgm:prSet presAssocID="{5F7F804F-ED5B-4EC1-971B-70661D946860}" presName="linNode" presStyleCnt="0"/>
      <dgm:spPr/>
    </dgm:pt>
    <dgm:pt modelId="{9EE1FE3A-49FC-4B74-980E-F497AB065865}" type="pres">
      <dgm:prSet presAssocID="{5F7F804F-ED5B-4EC1-971B-70661D946860}" presName="parentShp" presStyleLbl="node1" presStyleIdx="3" presStyleCnt="4">
        <dgm:presLayoutVars>
          <dgm:bulletEnabled val="1"/>
        </dgm:presLayoutVars>
      </dgm:prSet>
      <dgm:spPr/>
      <dgm:t>
        <a:bodyPr/>
        <a:lstStyle/>
        <a:p>
          <a:endParaRPr lang="en-US"/>
        </a:p>
      </dgm:t>
    </dgm:pt>
    <dgm:pt modelId="{C5E0BFEA-29D1-4BB1-933E-C00BEF49E222}" type="pres">
      <dgm:prSet presAssocID="{5F7F804F-ED5B-4EC1-971B-70661D946860}" presName="childShp" presStyleLbl="bgAccFollowNode1" presStyleIdx="3" presStyleCnt="4">
        <dgm:presLayoutVars>
          <dgm:bulletEnabled val="1"/>
        </dgm:presLayoutVars>
      </dgm:prSet>
      <dgm:spPr/>
      <dgm:t>
        <a:bodyPr/>
        <a:lstStyle/>
        <a:p>
          <a:endParaRPr lang="en-US"/>
        </a:p>
      </dgm:t>
    </dgm:pt>
  </dgm:ptLst>
  <dgm:cxnLst>
    <dgm:cxn modelId="{51425D37-BF28-407C-A994-A8A5A35D40E0}" type="presOf" srcId="{CD15039F-9483-48B8-AFDC-F3CDDB8D632C}" destId="{5596FFD6-0413-4EA0-9CEC-74104CFA4993}" srcOrd="0" destOrd="0" presId="urn:microsoft.com/office/officeart/2005/8/layout/vList6"/>
    <dgm:cxn modelId="{7F1A3BAB-D02B-4870-98FA-E2CC28243857}" type="presOf" srcId="{27F5F25C-3AB0-4D95-8337-3447E91B64DF}" destId="{49504344-5785-4BDE-A55B-828C1A8F946C}" srcOrd="0" destOrd="0" presId="urn:microsoft.com/office/officeart/2005/8/layout/vList6"/>
    <dgm:cxn modelId="{FC7D1812-7943-4710-9B2F-75A48155C0CE}" type="presOf" srcId="{5F7F804F-ED5B-4EC1-971B-70661D946860}" destId="{9EE1FE3A-49FC-4B74-980E-F497AB065865}" srcOrd="0" destOrd="0" presId="urn:microsoft.com/office/officeart/2005/8/layout/vList6"/>
    <dgm:cxn modelId="{40FD6F72-AE17-46BA-8FA2-25DF25E2FA8C}" srcId="{5F7F804F-ED5B-4EC1-971B-70661D946860}" destId="{8823037B-00D5-4939-84DC-42F24D953F0D}" srcOrd="0" destOrd="0" parTransId="{C13B9128-6AAE-4C20-B7ED-9CD017F879EA}" sibTransId="{6E2AA4C9-8E51-4E01-B8BC-D94F6E973B7B}"/>
    <dgm:cxn modelId="{B37AB4C2-32A4-4D22-BD04-8137904CF26D}" srcId="{142168AA-025A-4A15-A7FE-A49B2C7E0E8A}" destId="{CD15039F-9483-48B8-AFDC-F3CDDB8D632C}" srcOrd="1" destOrd="0" parTransId="{737FB318-DE09-4E4E-8071-2AB07390A871}" sibTransId="{72B68E31-46EA-4474-A4B0-7A322A497F12}"/>
    <dgm:cxn modelId="{AEB4022E-7363-40F2-9E28-D655A13F2E5A}" srcId="{142168AA-025A-4A15-A7FE-A49B2C7E0E8A}" destId="{5F7F804F-ED5B-4EC1-971B-70661D946860}" srcOrd="3" destOrd="0" parTransId="{F7A26426-7BC6-4915-A7BF-D40C31E0BFC5}" sibTransId="{A357B553-C381-4782-B1E8-69C605DF068D}"/>
    <dgm:cxn modelId="{E8497FC7-3141-4944-B226-D41E5B1E8CCD}" type="presOf" srcId="{BA23C97A-B558-44FF-966C-D085B29B05A6}" destId="{8D9232C8-B3B9-4DF0-A69F-853AE965D2E1}" srcOrd="0" destOrd="0" presId="urn:microsoft.com/office/officeart/2005/8/layout/vList6"/>
    <dgm:cxn modelId="{54A4FD16-9FF6-45B9-9751-05AFE85D7BEB}" type="presOf" srcId="{376FD200-52BA-4CFD-9DBF-E0002323267D}" destId="{AD8882FE-716C-4BD3-91D8-8420730B66CE}" srcOrd="0" destOrd="0" presId="urn:microsoft.com/office/officeart/2005/8/layout/vList6"/>
    <dgm:cxn modelId="{69408DEE-430B-4E41-B390-0477A0732179}" srcId="{330262F2-4542-4922-9C13-711FBABF05B9}" destId="{376FD200-52BA-4CFD-9DBF-E0002323267D}" srcOrd="0" destOrd="0" parTransId="{963F8A90-7DAA-454F-9DED-87C8C5DCFB0F}" sibTransId="{D8EBF756-37B5-49BE-B293-6AD775F01997}"/>
    <dgm:cxn modelId="{89A6FCB3-3739-4941-8709-7D68D82FA3AF}" type="presOf" srcId="{330262F2-4542-4922-9C13-711FBABF05B9}" destId="{6CF5A38C-4488-40D9-B729-6B0694921C75}" srcOrd="0" destOrd="0" presId="urn:microsoft.com/office/officeart/2005/8/layout/vList6"/>
    <dgm:cxn modelId="{28C8A8B5-CE8A-4552-B727-148A31D239E6}" srcId="{142168AA-025A-4A15-A7FE-A49B2C7E0E8A}" destId="{330262F2-4542-4922-9C13-711FBABF05B9}" srcOrd="2" destOrd="0" parTransId="{06B46DC4-6968-4918-ACFD-A48940FCB0E2}" sibTransId="{D03E344F-5209-4EED-8A53-6A7BE43D4B05}"/>
    <dgm:cxn modelId="{FBE3ED88-0A1D-4033-96DC-FBCD9A60CEBB}" srcId="{BA23C97A-B558-44FF-966C-D085B29B05A6}" destId="{F3AB9F13-C778-4A04-A66F-D323495D58B3}" srcOrd="0" destOrd="0" parTransId="{26B2AB26-D50B-47E8-A5CC-B38F103C608F}" sibTransId="{BAB430EE-688C-4F5D-BA68-FD4BC6193264}"/>
    <dgm:cxn modelId="{14988592-9A74-4AD8-8EBE-E1F06B7B1321}" srcId="{142168AA-025A-4A15-A7FE-A49B2C7E0E8A}" destId="{BA23C97A-B558-44FF-966C-D085B29B05A6}" srcOrd="0" destOrd="0" parTransId="{8ED431D8-8A93-4C01-A52F-CA1EC856DD56}" sibTransId="{52474AE0-DF38-4BE9-B885-4CE8BF42B7BF}"/>
    <dgm:cxn modelId="{690693C3-02C1-4D37-B15C-EDBFA553168E}" type="presOf" srcId="{8823037B-00D5-4939-84DC-42F24D953F0D}" destId="{C5E0BFEA-29D1-4BB1-933E-C00BEF49E222}" srcOrd="0" destOrd="0" presId="urn:microsoft.com/office/officeart/2005/8/layout/vList6"/>
    <dgm:cxn modelId="{1E4C2A8C-A380-4023-8843-F47469AF4AD8}" type="presOf" srcId="{142168AA-025A-4A15-A7FE-A49B2C7E0E8A}" destId="{3C8958EF-C398-4F02-8212-9460B806CE13}" srcOrd="0" destOrd="0" presId="urn:microsoft.com/office/officeart/2005/8/layout/vList6"/>
    <dgm:cxn modelId="{608B67C8-992B-49D4-942C-505699A19966}" srcId="{CD15039F-9483-48B8-AFDC-F3CDDB8D632C}" destId="{27F5F25C-3AB0-4D95-8337-3447E91B64DF}" srcOrd="0" destOrd="0" parTransId="{89FA3B40-5D07-4ECB-9878-4EE45E5E08A0}" sibTransId="{DEA669EB-B8D4-4956-A1B1-89675B43D6D0}"/>
    <dgm:cxn modelId="{59474E41-D1BA-4A08-8205-5F9D48F248BC}" type="presOf" srcId="{F3AB9F13-C778-4A04-A66F-D323495D58B3}" destId="{3C684270-527F-4CF6-B4FD-CD9C5B9069F2}" srcOrd="0" destOrd="0" presId="urn:microsoft.com/office/officeart/2005/8/layout/vList6"/>
    <dgm:cxn modelId="{C424D6F3-45AE-4995-836D-0AE9DE860A22}" type="presParOf" srcId="{3C8958EF-C398-4F02-8212-9460B806CE13}" destId="{707C3B87-ED82-4247-8BFB-660E64D88DD8}" srcOrd="0" destOrd="0" presId="urn:microsoft.com/office/officeart/2005/8/layout/vList6"/>
    <dgm:cxn modelId="{2CD3D2A3-974B-4B33-B4B1-07F341F88FC6}" type="presParOf" srcId="{707C3B87-ED82-4247-8BFB-660E64D88DD8}" destId="{8D9232C8-B3B9-4DF0-A69F-853AE965D2E1}" srcOrd="0" destOrd="0" presId="urn:microsoft.com/office/officeart/2005/8/layout/vList6"/>
    <dgm:cxn modelId="{851DB0E1-5C12-40D9-8D58-B1D4DEBBB85B}" type="presParOf" srcId="{707C3B87-ED82-4247-8BFB-660E64D88DD8}" destId="{3C684270-527F-4CF6-B4FD-CD9C5B9069F2}" srcOrd="1" destOrd="0" presId="urn:microsoft.com/office/officeart/2005/8/layout/vList6"/>
    <dgm:cxn modelId="{7D6626A8-BFDD-4767-BCA6-CBBADC44E12A}" type="presParOf" srcId="{3C8958EF-C398-4F02-8212-9460B806CE13}" destId="{9A273D26-A2C1-47AD-948F-695E890F7E9D}" srcOrd="1" destOrd="0" presId="urn:microsoft.com/office/officeart/2005/8/layout/vList6"/>
    <dgm:cxn modelId="{B6562258-7A14-4350-B345-9DD9DD76F901}" type="presParOf" srcId="{3C8958EF-C398-4F02-8212-9460B806CE13}" destId="{D7501081-B3E3-400A-9C36-059D9D7FCD6F}" srcOrd="2" destOrd="0" presId="urn:microsoft.com/office/officeart/2005/8/layout/vList6"/>
    <dgm:cxn modelId="{7BB04506-B587-4B7C-B550-3D5A2A994500}" type="presParOf" srcId="{D7501081-B3E3-400A-9C36-059D9D7FCD6F}" destId="{5596FFD6-0413-4EA0-9CEC-74104CFA4993}" srcOrd="0" destOrd="0" presId="urn:microsoft.com/office/officeart/2005/8/layout/vList6"/>
    <dgm:cxn modelId="{EB057175-10F3-42F2-A33B-BA68BDED2E01}" type="presParOf" srcId="{D7501081-B3E3-400A-9C36-059D9D7FCD6F}" destId="{49504344-5785-4BDE-A55B-828C1A8F946C}" srcOrd="1" destOrd="0" presId="urn:microsoft.com/office/officeart/2005/8/layout/vList6"/>
    <dgm:cxn modelId="{BBC1B15F-6E43-4064-85BA-E795941EA79C}" type="presParOf" srcId="{3C8958EF-C398-4F02-8212-9460B806CE13}" destId="{935669F2-BB3F-496F-A707-94481F5F7242}" srcOrd="3" destOrd="0" presId="urn:microsoft.com/office/officeart/2005/8/layout/vList6"/>
    <dgm:cxn modelId="{0EAE864A-88ED-4070-B373-853CFFCCD4F1}" type="presParOf" srcId="{3C8958EF-C398-4F02-8212-9460B806CE13}" destId="{F0007218-F6B7-433B-B1CA-3271D415D70A}" srcOrd="4" destOrd="0" presId="urn:microsoft.com/office/officeart/2005/8/layout/vList6"/>
    <dgm:cxn modelId="{FF0D5BA5-7439-459B-9156-51C6BBA89A0B}" type="presParOf" srcId="{F0007218-F6B7-433B-B1CA-3271D415D70A}" destId="{6CF5A38C-4488-40D9-B729-6B0694921C75}" srcOrd="0" destOrd="0" presId="urn:microsoft.com/office/officeart/2005/8/layout/vList6"/>
    <dgm:cxn modelId="{09499F89-5E47-4C44-9A33-3989E3BDC0CA}" type="presParOf" srcId="{F0007218-F6B7-433B-B1CA-3271D415D70A}" destId="{AD8882FE-716C-4BD3-91D8-8420730B66CE}" srcOrd="1" destOrd="0" presId="urn:microsoft.com/office/officeart/2005/8/layout/vList6"/>
    <dgm:cxn modelId="{1FB63921-7984-45E4-B46E-97D1ECAB66EF}" type="presParOf" srcId="{3C8958EF-C398-4F02-8212-9460B806CE13}" destId="{D065EE32-5FF3-409C-A7FD-D02C6754D2A3}" srcOrd="5" destOrd="0" presId="urn:microsoft.com/office/officeart/2005/8/layout/vList6"/>
    <dgm:cxn modelId="{72ABAD62-78B3-4635-A83D-2E3BED175BA2}" type="presParOf" srcId="{3C8958EF-C398-4F02-8212-9460B806CE13}" destId="{1744ADF9-BD04-4642-8FD7-C62A764F2A19}" srcOrd="6" destOrd="0" presId="urn:microsoft.com/office/officeart/2005/8/layout/vList6"/>
    <dgm:cxn modelId="{93F93CA4-7E24-415A-9CD1-AFA543845EE6}" type="presParOf" srcId="{1744ADF9-BD04-4642-8FD7-C62A764F2A19}" destId="{9EE1FE3A-49FC-4B74-980E-F497AB065865}" srcOrd="0" destOrd="0" presId="urn:microsoft.com/office/officeart/2005/8/layout/vList6"/>
    <dgm:cxn modelId="{C287C792-BD36-4BBF-B986-8202D61A0ABC}" type="presParOf" srcId="{1744ADF9-BD04-4642-8FD7-C62A764F2A19}" destId="{C5E0BFEA-29D1-4BB1-933E-C00BEF49E22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23095-DD87-42A1-AD23-B0C53B9E324A}" type="doc">
      <dgm:prSet loTypeId="urn:microsoft.com/office/officeart/2005/8/layout/hProcess9" loCatId="process" qsTypeId="urn:microsoft.com/office/officeart/2005/8/quickstyle/simple1" qsCatId="simple" csTypeId="urn:microsoft.com/office/officeart/2005/8/colors/accent0_1" csCatId="mainScheme" phldr="1"/>
      <dgm:spPr/>
    </dgm:pt>
    <dgm:pt modelId="{F81A8078-EA54-40A1-9EB1-AC0C5822F43C}">
      <dgm:prSet phldrT="[Text]" custT="1"/>
      <dgm:spPr/>
      <dgm:t>
        <a:bodyPr/>
        <a:lstStyle/>
        <a:p>
          <a:r>
            <a:rPr lang="en-GB" sz="1800" b="1" dirty="0" smtClean="0"/>
            <a:t>Minimise harm / </a:t>
          </a:r>
        </a:p>
        <a:p>
          <a:r>
            <a:rPr lang="en-GB" sz="1800" b="1" dirty="0" smtClean="0"/>
            <a:t>Do no harm</a:t>
          </a:r>
          <a:endParaRPr lang="en-GB" sz="1200" b="1" dirty="0" smtClean="0"/>
        </a:p>
        <a:p>
          <a:r>
            <a:rPr lang="en-GB" sz="1600" i="1" dirty="0" smtClean="0"/>
            <a:t>Humanitarian programming</a:t>
          </a:r>
          <a:endParaRPr lang="en-GB" sz="1600" i="1" dirty="0"/>
        </a:p>
      </dgm:t>
    </dgm:pt>
    <dgm:pt modelId="{A9542449-2CD8-4ED5-A644-B82A4CED61C2}" type="parTrans" cxnId="{CEB9B8F0-C9FB-4146-A6C9-F786736FACEF}">
      <dgm:prSet/>
      <dgm:spPr/>
      <dgm:t>
        <a:bodyPr/>
        <a:lstStyle/>
        <a:p>
          <a:endParaRPr lang="en-GB"/>
        </a:p>
      </dgm:t>
    </dgm:pt>
    <dgm:pt modelId="{1DE1D112-320E-4959-B058-B497228308E1}" type="sibTrans" cxnId="{CEB9B8F0-C9FB-4146-A6C9-F786736FACEF}">
      <dgm:prSet/>
      <dgm:spPr/>
      <dgm:t>
        <a:bodyPr/>
        <a:lstStyle/>
        <a:p>
          <a:endParaRPr lang="en-GB"/>
        </a:p>
      </dgm:t>
    </dgm:pt>
    <dgm:pt modelId="{B041700D-7F9F-4F07-8A1B-8CA007121369}">
      <dgm:prSet phldrT="[Text]" custT="1"/>
      <dgm:spPr/>
      <dgm:t>
        <a:bodyPr/>
        <a:lstStyle/>
        <a:p>
          <a:r>
            <a:rPr lang="en-GB" sz="1800" b="1" dirty="0" smtClean="0"/>
            <a:t>Contribute to peace and stability / </a:t>
          </a:r>
        </a:p>
        <a:p>
          <a:r>
            <a:rPr lang="en-GB" sz="1800" b="1" dirty="0" smtClean="0"/>
            <a:t>Working </a:t>
          </a:r>
          <a:r>
            <a:rPr lang="en-GB" sz="1800" b="1" i="1" u="sng" dirty="0" smtClean="0"/>
            <a:t>in</a:t>
          </a:r>
          <a:r>
            <a:rPr lang="en-GB" sz="1800" b="1" dirty="0" smtClean="0"/>
            <a:t> conflict</a:t>
          </a:r>
        </a:p>
        <a:p>
          <a:r>
            <a:rPr lang="en-GB" sz="1400" i="1" dirty="0" smtClean="0"/>
            <a:t>Programmes or country strategies that integrate peacebuilding </a:t>
          </a:r>
          <a:r>
            <a:rPr lang="en-GB" sz="1400" i="1" dirty="0" smtClean="0"/>
            <a:t>objectives </a:t>
          </a:r>
          <a:r>
            <a:rPr lang="en-GB" sz="1400" i="1" dirty="0" smtClean="0"/>
            <a:t>alongside other objectives</a:t>
          </a:r>
          <a:endParaRPr lang="en-GB" sz="1400" i="1" dirty="0"/>
        </a:p>
      </dgm:t>
    </dgm:pt>
    <dgm:pt modelId="{208301FC-C57C-4231-B60C-469339A909A8}" type="parTrans" cxnId="{DA30F4DA-DC5B-4F61-900D-A71CACCB4A77}">
      <dgm:prSet/>
      <dgm:spPr/>
      <dgm:t>
        <a:bodyPr/>
        <a:lstStyle/>
        <a:p>
          <a:endParaRPr lang="en-GB"/>
        </a:p>
      </dgm:t>
    </dgm:pt>
    <dgm:pt modelId="{CE9F0AF7-218D-47F1-B5A2-A1FB43BA0B2B}" type="sibTrans" cxnId="{DA30F4DA-DC5B-4F61-900D-A71CACCB4A77}">
      <dgm:prSet/>
      <dgm:spPr/>
      <dgm:t>
        <a:bodyPr/>
        <a:lstStyle/>
        <a:p>
          <a:endParaRPr lang="en-GB"/>
        </a:p>
      </dgm:t>
    </dgm:pt>
    <dgm:pt modelId="{2119D273-0CFC-4F97-A0E0-45F3487FD354}">
      <dgm:prSet phldrT="[Text]" custT="1"/>
      <dgm:spPr/>
      <dgm:t>
        <a:bodyPr/>
        <a:lstStyle/>
        <a:p>
          <a:r>
            <a:rPr lang="en-GB" sz="1800" b="1" dirty="0" smtClean="0"/>
            <a:t>Directly &amp; deliberately addressing drivers of conflict /</a:t>
          </a:r>
        </a:p>
        <a:p>
          <a:r>
            <a:rPr lang="en-GB" sz="1800" b="1" dirty="0" smtClean="0"/>
            <a:t>Working </a:t>
          </a:r>
          <a:r>
            <a:rPr lang="en-GB" sz="1800" b="1" i="1" dirty="0" smtClean="0"/>
            <a:t>on</a:t>
          </a:r>
          <a:r>
            <a:rPr lang="en-GB" sz="1800" b="1" dirty="0" smtClean="0"/>
            <a:t> conflict</a:t>
          </a:r>
        </a:p>
        <a:p>
          <a:r>
            <a:rPr lang="en-GB" sz="1400" i="1" dirty="0" smtClean="0"/>
            <a:t>CSRF </a:t>
          </a:r>
          <a:r>
            <a:rPr lang="en-GB" sz="1400" i="1" dirty="0" smtClean="0"/>
            <a:t>programming or DFID conflict programmes</a:t>
          </a:r>
          <a:endParaRPr lang="en-GB" sz="1400" i="1" dirty="0"/>
        </a:p>
      </dgm:t>
    </dgm:pt>
    <dgm:pt modelId="{D65B1506-CC2C-46E9-AA88-77AE7E92DF7E}" type="parTrans" cxnId="{CBB9387C-7B3D-475F-AA83-B83A9E28FBE2}">
      <dgm:prSet/>
      <dgm:spPr/>
      <dgm:t>
        <a:bodyPr/>
        <a:lstStyle/>
        <a:p>
          <a:endParaRPr lang="en-GB"/>
        </a:p>
      </dgm:t>
    </dgm:pt>
    <dgm:pt modelId="{0FA75B32-0437-4700-AED6-C7C9D7FFC954}" type="sibTrans" cxnId="{CBB9387C-7B3D-475F-AA83-B83A9E28FBE2}">
      <dgm:prSet/>
      <dgm:spPr/>
      <dgm:t>
        <a:bodyPr/>
        <a:lstStyle/>
        <a:p>
          <a:endParaRPr lang="en-GB"/>
        </a:p>
      </dgm:t>
    </dgm:pt>
    <dgm:pt modelId="{C43E0B63-D333-4838-B101-12A7CEE22941}" type="pres">
      <dgm:prSet presAssocID="{A9F23095-DD87-42A1-AD23-B0C53B9E324A}" presName="CompostProcess" presStyleCnt="0">
        <dgm:presLayoutVars>
          <dgm:dir/>
          <dgm:resizeHandles val="exact"/>
        </dgm:presLayoutVars>
      </dgm:prSet>
      <dgm:spPr/>
    </dgm:pt>
    <dgm:pt modelId="{F0188526-C9D0-4AA4-B5A7-9E6AD71B7EE7}" type="pres">
      <dgm:prSet presAssocID="{A9F23095-DD87-42A1-AD23-B0C53B9E324A}" presName="arrow" presStyleLbl="bgShp" presStyleIdx="0" presStyleCnt="1" custLinFactNeighborX="-477" custLinFactNeighborY="-2720"/>
      <dgm:spPr/>
    </dgm:pt>
    <dgm:pt modelId="{1B005265-0264-4E13-8FC8-F64407C1A98F}" type="pres">
      <dgm:prSet presAssocID="{A9F23095-DD87-42A1-AD23-B0C53B9E324A}" presName="linearProcess" presStyleCnt="0"/>
      <dgm:spPr/>
    </dgm:pt>
    <dgm:pt modelId="{4CDE1900-9694-4953-AF43-AC0E29D1901E}" type="pres">
      <dgm:prSet presAssocID="{F81A8078-EA54-40A1-9EB1-AC0C5822F43C}" presName="textNode" presStyleLbl="node1" presStyleIdx="0" presStyleCnt="3" custScaleX="104267" custScaleY="109346">
        <dgm:presLayoutVars>
          <dgm:bulletEnabled val="1"/>
        </dgm:presLayoutVars>
      </dgm:prSet>
      <dgm:spPr/>
      <dgm:t>
        <a:bodyPr/>
        <a:lstStyle/>
        <a:p>
          <a:endParaRPr lang="en-GB"/>
        </a:p>
      </dgm:t>
    </dgm:pt>
    <dgm:pt modelId="{62AC3B80-618B-46BC-A44A-36DC92827F1D}" type="pres">
      <dgm:prSet presAssocID="{1DE1D112-320E-4959-B058-B497228308E1}" presName="sibTrans" presStyleCnt="0"/>
      <dgm:spPr/>
    </dgm:pt>
    <dgm:pt modelId="{76BFBC4F-5D5D-4C5A-8A9D-61EC148F3726}" type="pres">
      <dgm:prSet presAssocID="{B041700D-7F9F-4F07-8A1B-8CA007121369}" presName="textNode" presStyleLbl="node1" presStyleIdx="1" presStyleCnt="3" custScaleX="111385" custScaleY="109346">
        <dgm:presLayoutVars>
          <dgm:bulletEnabled val="1"/>
        </dgm:presLayoutVars>
      </dgm:prSet>
      <dgm:spPr/>
      <dgm:t>
        <a:bodyPr/>
        <a:lstStyle/>
        <a:p>
          <a:endParaRPr lang="en-GB"/>
        </a:p>
      </dgm:t>
    </dgm:pt>
    <dgm:pt modelId="{20B48625-216D-42C4-B7BE-550F1DE498AD}" type="pres">
      <dgm:prSet presAssocID="{CE9F0AF7-218D-47F1-B5A2-A1FB43BA0B2B}" presName="sibTrans" presStyleCnt="0"/>
      <dgm:spPr/>
    </dgm:pt>
    <dgm:pt modelId="{CD2F8CB4-9E72-425F-8C35-BA909FB0CC3B}" type="pres">
      <dgm:prSet presAssocID="{2119D273-0CFC-4F97-A0E0-45F3487FD354}" presName="textNode" presStyleLbl="node1" presStyleIdx="2" presStyleCnt="3" custScaleX="110661" custScaleY="109346">
        <dgm:presLayoutVars>
          <dgm:bulletEnabled val="1"/>
        </dgm:presLayoutVars>
      </dgm:prSet>
      <dgm:spPr/>
      <dgm:t>
        <a:bodyPr/>
        <a:lstStyle/>
        <a:p>
          <a:endParaRPr lang="en-GB"/>
        </a:p>
      </dgm:t>
    </dgm:pt>
  </dgm:ptLst>
  <dgm:cxnLst>
    <dgm:cxn modelId="{CBB9387C-7B3D-475F-AA83-B83A9E28FBE2}" srcId="{A9F23095-DD87-42A1-AD23-B0C53B9E324A}" destId="{2119D273-0CFC-4F97-A0E0-45F3487FD354}" srcOrd="2" destOrd="0" parTransId="{D65B1506-CC2C-46E9-AA88-77AE7E92DF7E}" sibTransId="{0FA75B32-0437-4700-AED6-C7C9D7FFC954}"/>
    <dgm:cxn modelId="{CEB9B8F0-C9FB-4146-A6C9-F786736FACEF}" srcId="{A9F23095-DD87-42A1-AD23-B0C53B9E324A}" destId="{F81A8078-EA54-40A1-9EB1-AC0C5822F43C}" srcOrd="0" destOrd="0" parTransId="{A9542449-2CD8-4ED5-A644-B82A4CED61C2}" sibTransId="{1DE1D112-320E-4959-B058-B497228308E1}"/>
    <dgm:cxn modelId="{DA30F4DA-DC5B-4F61-900D-A71CACCB4A77}" srcId="{A9F23095-DD87-42A1-AD23-B0C53B9E324A}" destId="{B041700D-7F9F-4F07-8A1B-8CA007121369}" srcOrd="1" destOrd="0" parTransId="{208301FC-C57C-4231-B60C-469339A909A8}" sibTransId="{CE9F0AF7-218D-47F1-B5A2-A1FB43BA0B2B}"/>
    <dgm:cxn modelId="{1BCE7507-DFAB-4A03-B4A2-E0BE65F71C7C}" type="presOf" srcId="{2119D273-0CFC-4F97-A0E0-45F3487FD354}" destId="{CD2F8CB4-9E72-425F-8C35-BA909FB0CC3B}" srcOrd="0" destOrd="0" presId="urn:microsoft.com/office/officeart/2005/8/layout/hProcess9"/>
    <dgm:cxn modelId="{657F4F77-72EE-473B-A7BC-5571EA3B8DC9}" type="presOf" srcId="{F81A8078-EA54-40A1-9EB1-AC0C5822F43C}" destId="{4CDE1900-9694-4953-AF43-AC0E29D1901E}" srcOrd="0" destOrd="0" presId="urn:microsoft.com/office/officeart/2005/8/layout/hProcess9"/>
    <dgm:cxn modelId="{5BB74749-3F17-413F-B43F-D1C7A31816FF}" type="presOf" srcId="{B041700D-7F9F-4F07-8A1B-8CA007121369}" destId="{76BFBC4F-5D5D-4C5A-8A9D-61EC148F3726}" srcOrd="0" destOrd="0" presId="urn:microsoft.com/office/officeart/2005/8/layout/hProcess9"/>
    <dgm:cxn modelId="{F1480068-20B5-4D47-B5ED-5BEB9CC04F1F}" type="presOf" srcId="{A9F23095-DD87-42A1-AD23-B0C53B9E324A}" destId="{C43E0B63-D333-4838-B101-12A7CEE22941}" srcOrd="0" destOrd="0" presId="urn:microsoft.com/office/officeart/2005/8/layout/hProcess9"/>
    <dgm:cxn modelId="{91B537E7-2BC7-4641-91EC-7EB1DB85D0CD}" type="presParOf" srcId="{C43E0B63-D333-4838-B101-12A7CEE22941}" destId="{F0188526-C9D0-4AA4-B5A7-9E6AD71B7EE7}" srcOrd="0" destOrd="0" presId="urn:microsoft.com/office/officeart/2005/8/layout/hProcess9"/>
    <dgm:cxn modelId="{5D2F5245-E76A-4AF9-9B9D-77A41523254D}" type="presParOf" srcId="{C43E0B63-D333-4838-B101-12A7CEE22941}" destId="{1B005265-0264-4E13-8FC8-F64407C1A98F}" srcOrd="1" destOrd="0" presId="urn:microsoft.com/office/officeart/2005/8/layout/hProcess9"/>
    <dgm:cxn modelId="{9264BBC9-D41E-4194-A1CA-6CBFD49FF96E}" type="presParOf" srcId="{1B005265-0264-4E13-8FC8-F64407C1A98F}" destId="{4CDE1900-9694-4953-AF43-AC0E29D1901E}" srcOrd="0" destOrd="0" presId="urn:microsoft.com/office/officeart/2005/8/layout/hProcess9"/>
    <dgm:cxn modelId="{EC1C9664-C758-4340-B125-98CD952A1028}" type="presParOf" srcId="{1B005265-0264-4E13-8FC8-F64407C1A98F}" destId="{62AC3B80-618B-46BC-A44A-36DC92827F1D}" srcOrd="1" destOrd="0" presId="urn:microsoft.com/office/officeart/2005/8/layout/hProcess9"/>
    <dgm:cxn modelId="{F73C834A-14B2-42B7-914E-45F2073E07A4}" type="presParOf" srcId="{1B005265-0264-4E13-8FC8-F64407C1A98F}" destId="{76BFBC4F-5D5D-4C5A-8A9D-61EC148F3726}" srcOrd="2" destOrd="0" presId="urn:microsoft.com/office/officeart/2005/8/layout/hProcess9"/>
    <dgm:cxn modelId="{F44EB820-EB4F-4C32-8AA3-EFF7C6732455}" type="presParOf" srcId="{1B005265-0264-4E13-8FC8-F64407C1A98F}" destId="{20B48625-216D-42C4-B7BE-550F1DE498AD}" srcOrd="3" destOrd="0" presId="urn:microsoft.com/office/officeart/2005/8/layout/hProcess9"/>
    <dgm:cxn modelId="{5A31AEB9-CFC0-4BFF-A337-BB5393DA46FB}" type="presParOf" srcId="{1B005265-0264-4E13-8FC8-F64407C1A98F}" destId="{CD2F8CB4-9E72-425F-8C35-BA909FB0CC3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5CFF7-BDC1-4B6D-8F9B-685D5A661C5B}">
      <dsp:nvSpPr>
        <dsp:cNvPr id="0" name=""/>
        <dsp:cNvSpPr/>
      </dsp:nvSpPr>
      <dsp:spPr>
        <a:xfrm>
          <a:off x="3540213" y="2025751"/>
          <a:ext cx="2133839" cy="2069176"/>
        </a:xfrm>
        <a:prstGeom prst="ellipse">
          <a:avLst/>
        </a:prstGeom>
        <a:solidFill>
          <a:srgbClr val="A0A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2"/>
              </a:solidFill>
              <a:latin typeface="+mj-lt"/>
            </a:rPr>
            <a:t>Principles of Conflict Analysis</a:t>
          </a:r>
          <a:endParaRPr lang="en-GB" sz="1600" kern="1200" dirty="0">
            <a:solidFill>
              <a:schemeClr val="tx2"/>
            </a:solidFill>
            <a:latin typeface="+mj-lt"/>
          </a:endParaRPr>
        </a:p>
      </dsp:txBody>
      <dsp:txXfrm>
        <a:off x="3852706" y="2328775"/>
        <a:ext cx="1508853" cy="1463128"/>
      </dsp:txXfrm>
    </dsp:sp>
    <dsp:sp modelId="{BC7BA6C5-B5A9-4EFB-BD2F-CFDB12ABBB34}">
      <dsp:nvSpPr>
        <dsp:cNvPr id="0" name=""/>
        <dsp:cNvSpPr/>
      </dsp:nvSpPr>
      <dsp:spPr>
        <a:xfrm rot="16200000">
          <a:off x="4291528" y="1696391"/>
          <a:ext cx="631210" cy="27509"/>
        </a:xfrm>
        <a:custGeom>
          <a:avLst/>
          <a:gdLst/>
          <a:ahLst/>
          <a:cxnLst/>
          <a:rect l="0" t="0" r="0" b="0"/>
          <a:pathLst>
            <a:path>
              <a:moveTo>
                <a:pt x="0" y="13754"/>
              </a:moveTo>
              <a:lnTo>
                <a:pt x="631210"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a:off x="4591353" y="1694366"/>
        <a:ext cx="31560" cy="31560"/>
      </dsp:txXfrm>
    </dsp:sp>
    <dsp:sp modelId="{CA8991B9-5CF4-4AD0-9E4E-D38055FCBE8D}">
      <dsp:nvSpPr>
        <dsp:cNvPr id="0" name=""/>
        <dsp:cNvSpPr/>
      </dsp:nvSpPr>
      <dsp:spPr>
        <a:xfrm>
          <a:off x="3912578" y="5431"/>
          <a:ext cx="1389110" cy="1389110"/>
        </a:xfrm>
        <a:prstGeom prst="ellipse">
          <a:avLst/>
        </a:prstGeom>
        <a:solidFill>
          <a:srgbClr val="DE7722"/>
        </a:solidFill>
        <a:ln w="25400" cap="flat" cmpd="sng" algn="ctr">
          <a:solidFill>
            <a:srgbClr val="DE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Dynamic</a:t>
          </a:r>
          <a:endParaRPr lang="en-GB" sz="1600" kern="1200" dirty="0">
            <a:solidFill>
              <a:srgbClr val="080808"/>
            </a:solidFill>
          </a:endParaRPr>
        </a:p>
      </dsp:txBody>
      <dsp:txXfrm>
        <a:off x="4116008" y="208861"/>
        <a:ext cx="982250" cy="982250"/>
      </dsp:txXfrm>
    </dsp:sp>
    <dsp:sp modelId="{4918E2BF-7963-4837-8233-AE4BA8A4F1A1}">
      <dsp:nvSpPr>
        <dsp:cNvPr id="0" name=""/>
        <dsp:cNvSpPr/>
      </dsp:nvSpPr>
      <dsp:spPr>
        <a:xfrm rot="18941634">
          <a:off x="5205910" y="1936402"/>
          <a:ext cx="1077254" cy="27509"/>
        </a:xfrm>
        <a:custGeom>
          <a:avLst/>
          <a:gdLst/>
          <a:ahLst/>
          <a:cxnLst/>
          <a:rect l="0" t="0" r="0" b="0"/>
          <a:pathLst>
            <a:path>
              <a:moveTo>
                <a:pt x="0" y="13754"/>
              </a:moveTo>
              <a:lnTo>
                <a:pt x="1077254"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a:off x="5717605" y="1923226"/>
        <a:ext cx="53862" cy="53862"/>
      </dsp:txXfrm>
    </dsp:sp>
    <dsp:sp modelId="{2EA0A954-72CD-4791-8928-C55D18DE19D1}">
      <dsp:nvSpPr>
        <dsp:cNvPr id="0" name=""/>
        <dsp:cNvSpPr/>
      </dsp:nvSpPr>
      <dsp:spPr>
        <a:xfrm>
          <a:off x="5932469" y="394235"/>
          <a:ext cx="1389110" cy="1389110"/>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Inclusivity</a:t>
          </a:r>
          <a:endParaRPr lang="en-GB" sz="1600" kern="1200" dirty="0">
            <a:solidFill>
              <a:srgbClr val="080808"/>
            </a:solidFill>
          </a:endParaRPr>
        </a:p>
      </dsp:txBody>
      <dsp:txXfrm>
        <a:off x="6135899" y="597665"/>
        <a:ext cx="982250" cy="982250"/>
      </dsp:txXfrm>
    </dsp:sp>
    <dsp:sp modelId="{27E7DACA-9D62-453A-A93D-F06DC5F6ED35}">
      <dsp:nvSpPr>
        <dsp:cNvPr id="0" name=""/>
        <dsp:cNvSpPr/>
      </dsp:nvSpPr>
      <dsp:spPr>
        <a:xfrm rot="21581613">
          <a:off x="5674028" y="3037483"/>
          <a:ext cx="1269479" cy="27509"/>
        </a:xfrm>
        <a:custGeom>
          <a:avLst/>
          <a:gdLst/>
          <a:ahLst/>
          <a:cxnLst/>
          <a:rect l="0" t="0" r="0" b="0"/>
          <a:pathLst>
            <a:path>
              <a:moveTo>
                <a:pt x="0" y="13754"/>
              </a:moveTo>
              <a:lnTo>
                <a:pt x="1269479"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a:off x="6277030" y="3019501"/>
        <a:ext cx="63473" cy="63473"/>
      </dsp:txXfrm>
    </dsp:sp>
    <dsp:sp modelId="{F1B17D9F-0D05-42D0-9788-0A76032C9101}">
      <dsp:nvSpPr>
        <dsp:cNvPr id="0" name=""/>
        <dsp:cNvSpPr/>
      </dsp:nvSpPr>
      <dsp:spPr>
        <a:xfrm>
          <a:off x="6943488" y="2349573"/>
          <a:ext cx="1389110" cy="1389110"/>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Accountability</a:t>
          </a:r>
          <a:endParaRPr lang="en-GB" sz="1600" kern="1200" dirty="0">
            <a:solidFill>
              <a:srgbClr val="080808"/>
            </a:solidFill>
          </a:endParaRPr>
        </a:p>
      </dsp:txBody>
      <dsp:txXfrm>
        <a:off x="7146918" y="2553003"/>
        <a:ext cx="982250" cy="982250"/>
      </dsp:txXfrm>
    </dsp:sp>
    <dsp:sp modelId="{113CBAB0-24B9-4885-84C6-EB9EF2342DA7}">
      <dsp:nvSpPr>
        <dsp:cNvPr id="0" name=""/>
        <dsp:cNvSpPr/>
      </dsp:nvSpPr>
      <dsp:spPr>
        <a:xfrm rot="2549961">
          <a:off x="5252642" y="4091359"/>
          <a:ext cx="989377" cy="27509"/>
        </a:xfrm>
        <a:custGeom>
          <a:avLst/>
          <a:gdLst/>
          <a:ahLst/>
          <a:cxnLst/>
          <a:rect l="0" t="0" r="0" b="0"/>
          <a:pathLst>
            <a:path>
              <a:moveTo>
                <a:pt x="0" y="13754"/>
              </a:moveTo>
              <a:lnTo>
                <a:pt x="989377"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a:off x="5722596" y="4080380"/>
        <a:ext cx="49468" cy="49468"/>
      </dsp:txXfrm>
    </dsp:sp>
    <dsp:sp modelId="{38979BC9-C9F0-4281-872B-4B48FB66B132}">
      <dsp:nvSpPr>
        <dsp:cNvPr id="0" name=""/>
        <dsp:cNvSpPr/>
      </dsp:nvSpPr>
      <dsp:spPr>
        <a:xfrm>
          <a:off x="5916176" y="4197429"/>
          <a:ext cx="1491209" cy="1491209"/>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Impartiality</a:t>
          </a:r>
          <a:endParaRPr lang="en-GB" sz="1600" kern="1200" dirty="0">
            <a:solidFill>
              <a:srgbClr val="080808"/>
            </a:solidFill>
          </a:endParaRPr>
        </a:p>
      </dsp:txBody>
      <dsp:txXfrm>
        <a:off x="6134559" y="4415812"/>
        <a:ext cx="1054443" cy="1054443"/>
      </dsp:txXfrm>
    </dsp:sp>
    <dsp:sp modelId="{0CFBC867-558F-4B12-8DB3-DD01BB959954}">
      <dsp:nvSpPr>
        <dsp:cNvPr id="0" name=""/>
        <dsp:cNvSpPr/>
      </dsp:nvSpPr>
      <dsp:spPr>
        <a:xfrm rot="5400000">
          <a:off x="4291528" y="4396778"/>
          <a:ext cx="631210" cy="27509"/>
        </a:xfrm>
        <a:custGeom>
          <a:avLst/>
          <a:gdLst/>
          <a:ahLst/>
          <a:cxnLst/>
          <a:rect l="0" t="0" r="0" b="0"/>
          <a:pathLst>
            <a:path>
              <a:moveTo>
                <a:pt x="0" y="13754"/>
              </a:moveTo>
              <a:lnTo>
                <a:pt x="631210"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a:off x="4591353" y="4394753"/>
        <a:ext cx="31560" cy="31560"/>
      </dsp:txXfrm>
    </dsp:sp>
    <dsp:sp modelId="{E9FC57D3-5559-496A-97CC-451CC2F37415}">
      <dsp:nvSpPr>
        <dsp:cNvPr id="0" name=""/>
        <dsp:cNvSpPr/>
      </dsp:nvSpPr>
      <dsp:spPr>
        <a:xfrm>
          <a:off x="3912578" y="4726138"/>
          <a:ext cx="1389110" cy="1389110"/>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Humility</a:t>
          </a:r>
          <a:endParaRPr lang="en-GB" sz="1600" kern="1200" dirty="0">
            <a:solidFill>
              <a:srgbClr val="080808"/>
            </a:solidFill>
          </a:endParaRPr>
        </a:p>
      </dsp:txBody>
      <dsp:txXfrm>
        <a:off x="4116008" y="4929568"/>
        <a:ext cx="982250" cy="982250"/>
      </dsp:txXfrm>
    </dsp:sp>
    <dsp:sp modelId="{430269E2-4C84-40B8-BA22-EECF349617D0}">
      <dsp:nvSpPr>
        <dsp:cNvPr id="0" name=""/>
        <dsp:cNvSpPr/>
      </dsp:nvSpPr>
      <dsp:spPr>
        <a:xfrm rot="8610084">
          <a:off x="2545438" y="4074319"/>
          <a:ext cx="1345439" cy="27509"/>
        </a:xfrm>
        <a:custGeom>
          <a:avLst/>
          <a:gdLst/>
          <a:ahLst/>
          <a:cxnLst/>
          <a:rect l="0" t="0" r="0" b="0"/>
          <a:pathLst>
            <a:path>
              <a:moveTo>
                <a:pt x="0" y="13754"/>
              </a:moveTo>
              <a:lnTo>
                <a:pt x="1345439"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3184522" y="4054438"/>
        <a:ext cx="67271" cy="67271"/>
      </dsp:txXfrm>
    </dsp:sp>
    <dsp:sp modelId="{904FB62F-6E75-4C8A-9B41-E3510CE84F1F}">
      <dsp:nvSpPr>
        <dsp:cNvPr id="0" name=""/>
        <dsp:cNvSpPr/>
      </dsp:nvSpPr>
      <dsp:spPr>
        <a:xfrm>
          <a:off x="1424490" y="4206779"/>
          <a:ext cx="1389110" cy="1389110"/>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Evidence -based</a:t>
          </a:r>
          <a:endParaRPr lang="en-GB" sz="1600" kern="1200" dirty="0">
            <a:solidFill>
              <a:srgbClr val="080808"/>
            </a:solidFill>
          </a:endParaRPr>
        </a:p>
      </dsp:txBody>
      <dsp:txXfrm>
        <a:off x="1627920" y="4410209"/>
        <a:ext cx="982250" cy="982250"/>
      </dsp:txXfrm>
    </dsp:sp>
    <dsp:sp modelId="{BC2B05D2-4BD9-40D5-A48B-74B7543F80AE}">
      <dsp:nvSpPr>
        <dsp:cNvPr id="0" name=""/>
        <dsp:cNvSpPr/>
      </dsp:nvSpPr>
      <dsp:spPr>
        <a:xfrm rot="10868917">
          <a:off x="2481732" y="3014585"/>
          <a:ext cx="1058815" cy="27509"/>
        </a:xfrm>
        <a:custGeom>
          <a:avLst/>
          <a:gdLst/>
          <a:ahLst/>
          <a:cxnLst/>
          <a:rect l="0" t="0" r="0" b="0"/>
          <a:pathLst>
            <a:path>
              <a:moveTo>
                <a:pt x="0" y="13754"/>
              </a:moveTo>
              <a:lnTo>
                <a:pt x="1058815" y="13754"/>
              </a:lnTo>
            </a:path>
          </a:pathLst>
        </a:custGeom>
        <a:noFill/>
        <a:ln w="25400" cap="flat" cmpd="sng" algn="ctr">
          <a:solidFill>
            <a:srgbClr val="512A8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2984669" y="3001869"/>
        <a:ext cx="52940" cy="52940"/>
      </dsp:txXfrm>
    </dsp:sp>
    <dsp:sp modelId="{736E7F79-78C7-47DA-AF79-CB71B87F5490}">
      <dsp:nvSpPr>
        <dsp:cNvPr id="0" name=""/>
        <dsp:cNvSpPr/>
      </dsp:nvSpPr>
      <dsp:spPr>
        <a:xfrm>
          <a:off x="842617" y="2181603"/>
          <a:ext cx="1639386" cy="1639386"/>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Participatory</a:t>
          </a:r>
          <a:endParaRPr lang="en-GB" sz="1600" kern="1200" dirty="0">
            <a:solidFill>
              <a:srgbClr val="080808"/>
            </a:solidFill>
          </a:endParaRPr>
        </a:p>
      </dsp:txBody>
      <dsp:txXfrm>
        <a:off x="1082700" y="2421686"/>
        <a:ext cx="1159220" cy="1159220"/>
      </dsp:txXfrm>
    </dsp:sp>
    <dsp:sp modelId="{5D72CB68-9643-4882-90FA-F2FCBD620248}">
      <dsp:nvSpPr>
        <dsp:cNvPr id="0" name=""/>
        <dsp:cNvSpPr/>
      </dsp:nvSpPr>
      <dsp:spPr>
        <a:xfrm rot="13500000">
          <a:off x="3339110" y="2086270"/>
          <a:ext cx="615417" cy="27509"/>
        </a:xfrm>
        <a:custGeom>
          <a:avLst/>
          <a:gdLst/>
          <a:ahLst/>
          <a:cxnLst/>
          <a:rect l="0" t="0" r="0" b="0"/>
          <a:pathLst>
            <a:path>
              <a:moveTo>
                <a:pt x="0" y="13754"/>
              </a:moveTo>
              <a:lnTo>
                <a:pt x="615417"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3631433" y="2084640"/>
        <a:ext cx="30770" cy="30770"/>
      </dsp:txXfrm>
    </dsp:sp>
    <dsp:sp modelId="{CA481F2E-1A9B-482A-BDDB-7FBE6E3B5396}">
      <dsp:nvSpPr>
        <dsp:cNvPr id="0" name=""/>
        <dsp:cNvSpPr/>
      </dsp:nvSpPr>
      <dsp:spPr>
        <a:xfrm>
          <a:off x="2243556" y="696762"/>
          <a:ext cx="1389110" cy="1389110"/>
        </a:xfrm>
        <a:prstGeom prst="ellipse">
          <a:avLst/>
        </a:prstGeom>
        <a:solidFill>
          <a:srgbClr val="DE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80808"/>
              </a:solidFill>
            </a:rPr>
            <a:t>Do No Harm</a:t>
          </a:r>
          <a:endParaRPr lang="en-GB" sz="1600" kern="1200" dirty="0">
            <a:solidFill>
              <a:srgbClr val="080808"/>
            </a:solidFill>
          </a:endParaRPr>
        </a:p>
      </dsp:txBody>
      <dsp:txXfrm>
        <a:off x="2446986" y="900192"/>
        <a:ext cx="982250" cy="982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4270-527F-4CF6-B4FD-CD9C5B9069F2}">
      <dsp:nvSpPr>
        <dsp:cNvPr id="0" name=""/>
        <dsp:cNvSpPr/>
      </dsp:nvSpPr>
      <dsp:spPr>
        <a:xfrm>
          <a:off x="3115256" y="1462"/>
          <a:ext cx="4672885" cy="791855"/>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latin typeface="+mn-lt"/>
            </a:rPr>
            <a:t>Influx of goods, prices </a:t>
          </a:r>
          <a:endParaRPr lang="en-US" sz="2100" b="0" kern="1200" dirty="0">
            <a:latin typeface="+mn-lt"/>
          </a:endParaRPr>
        </a:p>
      </dsp:txBody>
      <dsp:txXfrm>
        <a:off x="3115256" y="100444"/>
        <a:ext cx="4375939" cy="593891"/>
      </dsp:txXfrm>
    </dsp:sp>
    <dsp:sp modelId="{8D9232C8-B3B9-4DF0-A69F-853AE965D2E1}">
      <dsp:nvSpPr>
        <dsp:cNvPr id="0" name=""/>
        <dsp:cNvSpPr/>
      </dsp:nvSpPr>
      <dsp:spPr>
        <a:xfrm>
          <a:off x="0" y="126662"/>
          <a:ext cx="3115256" cy="541454"/>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2"/>
              </a:solidFill>
              <a:latin typeface="+mj-lt"/>
            </a:rPr>
            <a:t>Market Effects</a:t>
          </a:r>
          <a:endParaRPr lang="en-US" sz="1900" b="1" kern="1200" dirty="0">
            <a:solidFill>
              <a:schemeClr val="tx2"/>
            </a:solidFill>
            <a:latin typeface="+mj-lt"/>
          </a:endParaRPr>
        </a:p>
      </dsp:txBody>
      <dsp:txXfrm>
        <a:off x="26432" y="153094"/>
        <a:ext cx="3062392" cy="488590"/>
      </dsp:txXfrm>
    </dsp:sp>
    <dsp:sp modelId="{49504344-5785-4BDE-A55B-828C1A8F946C}">
      <dsp:nvSpPr>
        <dsp:cNvPr id="0" name=""/>
        <dsp:cNvSpPr/>
      </dsp:nvSpPr>
      <dsp:spPr>
        <a:xfrm>
          <a:off x="3115256" y="727087"/>
          <a:ext cx="4672885" cy="791855"/>
        </a:xfrm>
        <a:prstGeom prst="rightArrow">
          <a:avLst>
            <a:gd name="adj1" fmla="val 75000"/>
            <a:gd name="adj2" fmla="val 50000"/>
          </a:avLst>
        </a:prstGeom>
        <a:solidFill>
          <a:schemeClr val="accent4">
            <a:tint val="40000"/>
            <a:alpha val="90000"/>
            <a:hueOff val="119201"/>
            <a:satOff val="341"/>
            <a:lumOff val="2425"/>
            <a:alphaOff val="0"/>
          </a:schemeClr>
        </a:solidFill>
        <a:ln w="9525" cap="flat" cmpd="sng" algn="ctr">
          <a:solidFill>
            <a:schemeClr val="accent4">
              <a:tint val="40000"/>
              <a:alpha val="90000"/>
              <a:hueOff val="119201"/>
              <a:satOff val="341"/>
              <a:lumOff val="24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tx1"/>
              </a:solidFill>
              <a:latin typeface="+mn-lt"/>
            </a:rPr>
            <a:t>Distribution of goods, money, capacity along conflict lines</a:t>
          </a:r>
          <a:endParaRPr lang="en-US" sz="2100" kern="1200" dirty="0">
            <a:solidFill>
              <a:schemeClr val="tx1"/>
            </a:solidFill>
            <a:latin typeface="+mn-lt"/>
          </a:endParaRPr>
        </a:p>
      </dsp:txBody>
      <dsp:txXfrm>
        <a:off x="3115256" y="826069"/>
        <a:ext cx="4375939" cy="593891"/>
      </dsp:txXfrm>
    </dsp:sp>
    <dsp:sp modelId="{5596FFD6-0413-4EA0-9CEC-74104CFA4993}">
      <dsp:nvSpPr>
        <dsp:cNvPr id="0" name=""/>
        <dsp:cNvSpPr/>
      </dsp:nvSpPr>
      <dsp:spPr>
        <a:xfrm>
          <a:off x="0" y="730167"/>
          <a:ext cx="3115256" cy="791855"/>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2"/>
              </a:solidFill>
              <a:latin typeface="+mj-lt"/>
            </a:rPr>
            <a:t>Distribution Effects</a:t>
          </a:r>
        </a:p>
      </dsp:txBody>
      <dsp:txXfrm>
        <a:off x="38655" y="768822"/>
        <a:ext cx="3037946" cy="714545"/>
      </dsp:txXfrm>
    </dsp:sp>
    <dsp:sp modelId="{AD8882FE-716C-4BD3-91D8-8420730B66CE}">
      <dsp:nvSpPr>
        <dsp:cNvPr id="0" name=""/>
        <dsp:cNvSpPr/>
      </dsp:nvSpPr>
      <dsp:spPr>
        <a:xfrm>
          <a:off x="3115256" y="1597922"/>
          <a:ext cx="4672885" cy="791855"/>
        </a:xfrm>
        <a:prstGeom prst="rightArrow">
          <a:avLst>
            <a:gd name="adj1" fmla="val 75000"/>
            <a:gd name="adj2" fmla="val 50000"/>
          </a:avLst>
        </a:prstGeom>
        <a:solidFill>
          <a:schemeClr val="accent4">
            <a:tint val="40000"/>
            <a:alpha val="90000"/>
            <a:hueOff val="238402"/>
            <a:satOff val="682"/>
            <a:lumOff val="4849"/>
            <a:alphaOff val="0"/>
          </a:schemeClr>
        </a:solidFill>
        <a:ln w="9525" cap="flat" cmpd="sng" algn="ctr">
          <a:solidFill>
            <a:schemeClr val="accent4">
              <a:tint val="40000"/>
              <a:alpha val="90000"/>
              <a:hueOff val="238402"/>
              <a:satOff val="682"/>
              <a:lumOff val="48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n-lt"/>
            </a:rPr>
            <a:t>Replacing existing systems</a:t>
          </a:r>
          <a:endParaRPr lang="en-US" sz="2100" kern="1200" dirty="0">
            <a:latin typeface="+mn-lt"/>
          </a:endParaRPr>
        </a:p>
      </dsp:txBody>
      <dsp:txXfrm>
        <a:off x="3115256" y="1696904"/>
        <a:ext cx="4375939" cy="593891"/>
      </dsp:txXfrm>
    </dsp:sp>
    <dsp:sp modelId="{6CF5A38C-4488-40D9-B729-6B0694921C75}">
      <dsp:nvSpPr>
        <dsp:cNvPr id="0" name=""/>
        <dsp:cNvSpPr/>
      </dsp:nvSpPr>
      <dsp:spPr>
        <a:xfrm>
          <a:off x="0" y="1607630"/>
          <a:ext cx="3115256" cy="791855"/>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tx2"/>
              </a:solidFill>
              <a:latin typeface="+mj-lt"/>
            </a:rPr>
            <a:t>Substitution Effects</a:t>
          </a:r>
        </a:p>
      </dsp:txBody>
      <dsp:txXfrm>
        <a:off x="38655" y="1646285"/>
        <a:ext cx="3037946" cy="714545"/>
      </dsp:txXfrm>
    </dsp:sp>
    <dsp:sp modelId="{C5E0BFEA-29D1-4BB1-933E-C00BEF49E222}">
      <dsp:nvSpPr>
        <dsp:cNvPr id="0" name=""/>
        <dsp:cNvSpPr/>
      </dsp:nvSpPr>
      <dsp:spPr>
        <a:xfrm>
          <a:off x="3115256" y="2498088"/>
          <a:ext cx="4672885" cy="791855"/>
        </a:xfrm>
        <a:prstGeom prst="rightArrow">
          <a:avLst>
            <a:gd name="adj1" fmla="val 75000"/>
            <a:gd name="adj2" fmla="val 50000"/>
          </a:avLst>
        </a:prstGeom>
        <a:solidFill>
          <a:schemeClr val="accent4">
            <a:tint val="40000"/>
            <a:alpha val="90000"/>
            <a:hueOff val="357604"/>
            <a:satOff val="1023"/>
            <a:lumOff val="7274"/>
            <a:alphaOff val="0"/>
          </a:schemeClr>
        </a:solidFill>
        <a:ln w="9525" cap="flat" cmpd="sng" algn="ctr">
          <a:solidFill>
            <a:schemeClr val="accent4">
              <a:tint val="40000"/>
              <a:alpha val="90000"/>
              <a:hueOff val="357604"/>
              <a:satOff val="1023"/>
              <a:lumOff val="7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n-lt"/>
            </a:rPr>
            <a:t>Enhance power of certain groups</a:t>
          </a:r>
          <a:endParaRPr lang="en-US" sz="2100" kern="1200" dirty="0">
            <a:latin typeface="+mn-lt"/>
          </a:endParaRPr>
        </a:p>
      </dsp:txBody>
      <dsp:txXfrm>
        <a:off x="3115256" y="2597070"/>
        <a:ext cx="4375939" cy="593891"/>
      </dsp:txXfrm>
    </dsp:sp>
    <dsp:sp modelId="{9EE1FE3A-49FC-4B74-980E-F497AB065865}">
      <dsp:nvSpPr>
        <dsp:cNvPr id="0" name=""/>
        <dsp:cNvSpPr/>
      </dsp:nvSpPr>
      <dsp:spPr>
        <a:xfrm>
          <a:off x="14299" y="2498088"/>
          <a:ext cx="3115256" cy="791855"/>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en-US" sz="1900" b="1" kern="1200" dirty="0" err="1" smtClean="0">
              <a:solidFill>
                <a:schemeClr val="tx2"/>
              </a:solidFill>
              <a:latin typeface="+mj-lt"/>
            </a:rPr>
            <a:t>Legitimisation</a:t>
          </a:r>
          <a:r>
            <a:rPr lang="en-US" sz="1900" b="1" kern="1200" dirty="0" smtClean="0">
              <a:solidFill>
                <a:schemeClr val="tx2"/>
              </a:solidFill>
              <a:latin typeface="+mj-lt"/>
            </a:rPr>
            <a:t> effects</a:t>
          </a:r>
        </a:p>
      </dsp:txBody>
      <dsp:txXfrm>
        <a:off x="52954" y="2536743"/>
        <a:ext cx="3037946" cy="714545"/>
      </dsp:txXfrm>
    </dsp:sp>
    <dsp:sp modelId="{0F5A7379-FCB9-41E2-BDFF-63938974D101}">
      <dsp:nvSpPr>
        <dsp:cNvPr id="0" name=""/>
        <dsp:cNvSpPr/>
      </dsp:nvSpPr>
      <dsp:spPr>
        <a:xfrm>
          <a:off x="3115256" y="3485626"/>
          <a:ext cx="4672885" cy="791855"/>
        </a:xfrm>
        <a:prstGeom prst="rightArrow">
          <a:avLst>
            <a:gd name="adj1" fmla="val 75000"/>
            <a:gd name="adj2" fmla="val 50000"/>
          </a:avLst>
        </a:prstGeom>
        <a:solidFill>
          <a:schemeClr val="accent4">
            <a:tint val="40000"/>
            <a:alpha val="90000"/>
            <a:hueOff val="476805"/>
            <a:satOff val="1364"/>
            <a:lumOff val="9699"/>
            <a:alphaOff val="0"/>
          </a:schemeClr>
        </a:solidFill>
        <a:ln w="9525" cap="flat" cmpd="sng" algn="ctr">
          <a:solidFill>
            <a:schemeClr val="accent4">
              <a:tint val="40000"/>
              <a:alpha val="90000"/>
              <a:hueOff val="476805"/>
              <a:satOff val="1364"/>
              <a:lumOff val="969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n-lt"/>
            </a:rPr>
            <a:t>Are resources and services reaching intended people?</a:t>
          </a:r>
          <a:endParaRPr lang="en-US" sz="2100" kern="1200" dirty="0">
            <a:latin typeface="+mn-lt"/>
          </a:endParaRPr>
        </a:p>
      </dsp:txBody>
      <dsp:txXfrm>
        <a:off x="3115256" y="3584608"/>
        <a:ext cx="4375939" cy="593891"/>
      </dsp:txXfrm>
    </dsp:sp>
    <dsp:sp modelId="{12DE5178-E5B4-400B-83B1-C8AF2AD8DE6E}">
      <dsp:nvSpPr>
        <dsp:cNvPr id="0" name=""/>
        <dsp:cNvSpPr/>
      </dsp:nvSpPr>
      <dsp:spPr>
        <a:xfrm>
          <a:off x="0" y="3485626"/>
          <a:ext cx="3115256" cy="791855"/>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l" defTabSz="844550">
            <a:lnSpc>
              <a:spcPct val="90000"/>
            </a:lnSpc>
            <a:spcBef>
              <a:spcPct val="0"/>
            </a:spcBef>
            <a:spcAft>
              <a:spcPct val="35000"/>
            </a:spcAft>
          </a:pPr>
          <a:r>
            <a:rPr lang="en-US" sz="1900" kern="1200" dirty="0" smtClean="0">
              <a:solidFill>
                <a:schemeClr val="tx2"/>
              </a:solidFill>
              <a:latin typeface="+mj-lt"/>
            </a:rPr>
            <a:t>Theft, diversion, corruption</a:t>
          </a:r>
          <a:endParaRPr lang="en-US" sz="1900" kern="1200" dirty="0">
            <a:solidFill>
              <a:schemeClr val="tx2"/>
            </a:solidFill>
            <a:latin typeface="+mj-lt"/>
          </a:endParaRPr>
        </a:p>
      </dsp:txBody>
      <dsp:txXfrm>
        <a:off x="38655" y="3524281"/>
        <a:ext cx="3037946" cy="714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4270-527F-4CF6-B4FD-CD9C5B9069F2}">
      <dsp:nvSpPr>
        <dsp:cNvPr id="0" name=""/>
        <dsp:cNvSpPr/>
      </dsp:nvSpPr>
      <dsp:spPr>
        <a:xfrm>
          <a:off x="3016722" y="1190"/>
          <a:ext cx="4525083" cy="94456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latin typeface="+mn-lt"/>
            </a:rPr>
            <a:t>What example are we setting to our community and beneficiaries?</a:t>
          </a:r>
          <a:endParaRPr lang="en-US" sz="1700" kern="1200" dirty="0">
            <a:latin typeface="+mn-lt"/>
          </a:endParaRPr>
        </a:p>
      </dsp:txBody>
      <dsp:txXfrm>
        <a:off x="3016722" y="119260"/>
        <a:ext cx="4170872" cy="708422"/>
      </dsp:txXfrm>
    </dsp:sp>
    <dsp:sp modelId="{8D9232C8-B3B9-4DF0-A69F-853AE965D2E1}">
      <dsp:nvSpPr>
        <dsp:cNvPr id="0" name=""/>
        <dsp:cNvSpPr/>
      </dsp:nvSpPr>
      <dsp:spPr>
        <a:xfrm>
          <a:off x="0" y="1190"/>
          <a:ext cx="3016722" cy="944562"/>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2"/>
              </a:solidFill>
              <a:latin typeface="+mj-lt"/>
            </a:rPr>
            <a:t>Procedural ethics</a:t>
          </a:r>
          <a:endParaRPr lang="en-US" sz="2300" b="1" kern="1200" dirty="0">
            <a:solidFill>
              <a:schemeClr val="tx2"/>
            </a:solidFill>
            <a:latin typeface="+mj-lt"/>
          </a:endParaRPr>
        </a:p>
      </dsp:txBody>
      <dsp:txXfrm>
        <a:off x="46110" y="47300"/>
        <a:ext cx="2924502" cy="852342"/>
      </dsp:txXfrm>
    </dsp:sp>
    <dsp:sp modelId="{49504344-5785-4BDE-A55B-828C1A8F946C}">
      <dsp:nvSpPr>
        <dsp:cNvPr id="0" name=""/>
        <dsp:cNvSpPr/>
      </dsp:nvSpPr>
      <dsp:spPr>
        <a:xfrm>
          <a:off x="3016722" y="1040454"/>
          <a:ext cx="4525083" cy="944562"/>
        </a:xfrm>
        <a:prstGeom prst="rightArrow">
          <a:avLst>
            <a:gd name="adj1" fmla="val 75000"/>
            <a:gd name="adj2" fmla="val 50000"/>
          </a:avLst>
        </a:prstGeom>
        <a:solidFill>
          <a:schemeClr val="accent4">
            <a:tint val="40000"/>
            <a:alpha val="90000"/>
            <a:hueOff val="158935"/>
            <a:satOff val="455"/>
            <a:lumOff val="3233"/>
            <a:alphaOff val="0"/>
          </a:schemeClr>
        </a:solidFill>
        <a:ln w="9525" cap="flat" cmpd="sng" algn="ctr">
          <a:solidFill>
            <a:schemeClr val="accent4">
              <a:tint val="40000"/>
              <a:alpha val="90000"/>
              <a:hueOff val="158935"/>
              <a:satOff val="455"/>
              <a:lumOff val="32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solidFill>
                <a:schemeClr val="tx1"/>
              </a:solidFill>
              <a:latin typeface="+mn-lt"/>
            </a:rPr>
            <a:t>Are we reinforcing or undermining accountability systems?</a:t>
          </a:r>
          <a:endParaRPr lang="en-US" sz="1700" kern="1200" dirty="0">
            <a:solidFill>
              <a:schemeClr val="tx1"/>
            </a:solidFill>
            <a:latin typeface="+mn-lt"/>
          </a:endParaRPr>
        </a:p>
      </dsp:txBody>
      <dsp:txXfrm>
        <a:off x="3016722" y="1158524"/>
        <a:ext cx="4170872" cy="708422"/>
      </dsp:txXfrm>
    </dsp:sp>
    <dsp:sp modelId="{5596FFD6-0413-4EA0-9CEC-74104CFA4993}">
      <dsp:nvSpPr>
        <dsp:cNvPr id="0" name=""/>
        <dsp:cNvSpPr/>
      </dsp:nvSpPr>
      <dsp:spPr>
        <a:xfrm>
          <a:off x="0" y="1040209"/>
          <a:ext cx="3016722" cy="944562"/>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2"/>
              </a:solidFill>
              <a:latin typeface="+mj-lt"/>
            </a:rPr>
            <a:t>Accountability</a:t>
          </a:r>
        </a:p>
      </dsp:txBody>
      <dsp:txXfrm>
        <a:off x="46110" y="1086319"/>
        <a:ext cx="2924502" cy="852342"/>
      </dsp:txXfrm>
    </dsp:sp>
    <dsp:sp modelId="{AD8882FE-716C-4BD3-91D8-8420730B66CE}">
      <dsp:nvSpPr>
        <dsp:cNvPr id="0" name=""/>
        <dsp:cNvSpPr/>
      </dsp:nvSpPr>
      <dsp:spPr>
        <a:xfrm>
          <a:off x="3016722" y="2079228"/>
          <a:ext cx="4525083" cy="944562"/>
        </a:xfrm>
        <a:prstGeom prst="rightArrow">
          <a:avLst>
            <a:gd name="adj1" fmla="val 75000"/>
            <a:gd name="adj2" fmla="val 50000"/>
          </a:avLst>
        </a:prstGeom>
        <a:solidFill>
          <a:schemeClr val="accent4">
            <a:tint val="40000"/>
            <a:alpha val="90000"/>
            <a:hueOff val="317870"/>
            <a:satOff val="909"/>
            <a:lumOff val="6466"/>
            <a:alphaOff val="0"/>
          </a:schemeClr>
        </a:solidFill>
        <a:ln w="9525" cap="flat" cmpd="sng" algn="ctr">
          <a:solidFill>
            <a:schemeClr val="accent4">
              <a:tint val="40000"/>
              <a:alpha val="90000"/>
              <a:hueOff val="317870"/>
              <a:satOff val="909"/>
              <a:lumOff val="64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latin typeface="+mn-lt"/>
            </a:rPr>
            <a:t>Are we explaining how we make decisions, and what our goals are?</a:t>
          </a:r>
          <a:endParaRPr lang="en-US" sz="1700" kern="1200" dirty="0">
            <a:latin typeface="+mn-lt"/>
          </a:endParaRPr>
        </a:p>
      </dsp:txBody>
      <dsp:txXfrm>
        <a:off x="3016722" y="2197298"/>
        <a:ext cx="4170872" cy="708422"/>
      </dsp:txXfrm>
    </dsp:sp>
    <dsp:sp modelId="{6CF5A38C-4488-40D9-B729-6B0694921C75}">
      <dsp:nvSpPr>
        <dsp:cNvPr id="0" name=""/>
        <dsp:cNvSpPr/>
      </dsp:nvSpPr>
      <dsp:spPr>
        <a:xfrm>
          <a:off x="0" y="2079228"/>
          <a:ext cx="3016722" cy="944562"/>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2"/>
              </a:solidFill>
              <a:latin typeface="+mj-lt"/>
            </a:rPr>
            <a:t>Transparency</a:t>
          </a:r>
        </a:p>
      </dsp:txBody>
      <dsp:txXfrm>
        <a:off x="46110" y="2125338"/>
        <a:ext cx="2924502" cy="852342"/>
      </dsp:txXfrm>
    </dsp:sp>
    <dsp:sp modelId="{C5E0BFEA-29D1-4BB1-933E-C00BEF49E222}">
      <dsp:nvSpPr>
        <dsp:cNvPr id="0" name=""/>
        <dsp:cNvSpPr/>
      </dsp:nvSpPr>
      <dsp:spPr>
        <a:xfrm>
          <a:off x="3016722" y="3118246"/>
          <a:ext cx="4525083" cy="944562"/>
        </a:xfrm>
        <a:prstGeom prst="rightArrow">
          <a:avLst>
            <a:gd name="adj1" fmla="val 75000"/>
            <a:gd name="adj2" fmla="val 50000"/>
          </a:avLst>
        </a:prstGeom>
        <a:solidFill>
          <a:schemeClr val="accent4">
            <a:tint val="40000"/>
            <a:alpha val="90000"/>
            <a:hueOff val="476805"/>
            <a:satOff val="1364"/>
            <a:lumOff val="9699"/>
            <a:alphaOff val="0"/>
          </a:schemeClr>
        </a:solidFill>
        <a:ln w="9525" cap="flat" cmpd="sng" algn="ctr">
          <a:solidFill>
            <a:schemeClr val="accent4">
              <a:tint val="40000"/>
              <a:alpha val="90000"/>
              <a:hueOff val="476805"/>
              <a:satOff val="1364"/>
              <a:lumOff val="969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latin typeface="+mn-lt"/>
            </a:rPr>
            <a:t>Are we sending unintentional messages based on who we contract and partner with?</a:t>
          </a:r>
          <a:endParaRPr lang="en-US" sz="1700" kern="1200" dirty="0">
            <a:latin typeface="+mn-lt"/>
          </a:endParaRPr>
        </a:p>
      </dsp:txBody>
      <dsp:txXfrm>
        <a:off x="3016722" y="3236316"/>
        <a:ext cx="4170872" cy="708422"/>
      </dsp:txXfrm>
    </dsp:sp>
    <dsp:sp modelId="{9EE1FE3A-49FC-4B74-980E-F497AB065865}">
      <dsp:nvSpPr>
        <dsp:cNvPr id="0" name=""/>
        <dsp:cNvSpPr/>
      </dsp:nvSpPr>
      <dsp:spPr>
        <a:xfrm>
          <a:off x="0" y="3118246"/>
          <a:ext cx="3016722" cy="944562"/>
        </a:xfrm>
        <a:prstGeom prst="roundRect">
          <a:avLst/>
        </a:prstGeom>
        <a:solidFill>
          <a:srgbClr val="A394BE"/>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US" sz="2300" b="1" kern="1200" dirty="0" smtClean="0">
              <a:solidFill>
                <a:schemeClr val="tx2"/>
              </a:solidFill>
              <a:latin typeface="+mj-lt"/>
            </a:rPr>
            <a:t>Partnerships</a:t>
          </a:r>
        </a:p>
      </dsp:txBody>
      <dsp:txXfrm>
        <a:off x="46110" y="3164356"/>
        <a:ext cx="2924502" cy="852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88526-C9D0-4AA4-B5A7-9E6AD71B7EE7}">
      <dsp:nvSpPr>
        <dsp:cNvPr id="0" name=""/>
        <dsp:cNvSpPr/>
      </dsp:nvSpPr>
      <dsp:spPr>
        <a:xfrm>
          <a:off x="628363" y="0"/>
          <a:ext cx="7528436" cy="5025107"/>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E1900-9694-4953-AF43-AC0E29D1901E}">
      <dsp:nvSpPr>
        <dsp:cNvPr id="0" name=""/>
        <dsp:cNvSpPr/>
      </dsp:nvSpPr>
      <dsp:spPr>
        <a:xfrm>
          <a:off x="930" y="1413602"/>
          <a:ext cx="2583509" cy="219790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Minimise harm / </a:t>
          </a:r>
        </a:p>
        <a:p>
          <a:pPr lvl="0" algn="ctr" defTabSz="800100">
            <a:lnSpc>
              <a:spcPct val="90000"/>
            </a:lnSpc>
            <a:spcBef>
              <a:spcPct val="0"/>
            </a:spcBef>
            <a:spcAft>
              <a:spcPct val="35000"/>
            </a:spcAft>
          </a:pPr>
          <a:r>
            <a:rPr lang="en-GB" sz="1800" b="1" kern="1200" dirty="0" smtClean="0"/>
            <a:t>Do no harm</a:t>
          </a:r>
          <a:endParaRPr lang="en-GB" sz="1200" b="1" kern="1200" dirty="0" smtClean="0"/>
        </a:p>
        <a:p>
          <a:pPr lvl="0" algn="ctr" defTabSz="800100">
            <a:lnSpc>
              <a:spcPct val="90000"/>
            </a:lnSpc>
            <a:spcBef>
              <a:spcPct val="0"/>
            </a:spcBef>
            <a:spcAft>
              <a:spcPct val="35000"/>
            </a:spcAft>
          </a:pPr>
          <a:r>
            <a:rPr lang="en-GB" sz="1600" i="1" kern="1200" dirty="0" smtClean="0"/>
            <a:t>Humanitarian programming</a:t>
          </a:r>
          <a:endParaRPr lang="en-GB" sz="1600" i="1" kern="1200" dirty="0"/>
        </a:p>
      </dsp:txBody>
      <dsp:txXfrm>
        <a:off x="108223" y="1520895"/>
        <a:ext cx="2368923" cy="1983315"/>
      </dsp:txXfrm>
    </dsp:sp>
    <dsp:sp modelId="{76BFBC4F-5D5D-4C5A-8A9D-61EC148F3726}">
      <dsp:nvSpPr>
        <dsp:cNvPr id="0" name=""/>
        <dsp:cNvSpPr/>
      </dsp:nvSpPr>
      <dsp:spPr>
        <a:xfrm>
          <a:off x="2969338" y="1413602"/>
          <a:ext cx="2759877" cy="219790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Contribute to peace and stability / </a:t>
          </a:r>
        </a:p>
        <a:p>
          <a:pPr lvl="0" algn="ctr" defTabSz="800100">
            <a:lnSpc>
              <a:spcPct val="90000"/>
            </a:lnSpc>
            <a:spcBef>
              <a:spcPct val="0"/>
            </a:spcBef>
            <a:spcAft>
              <a:spcPct val="35000"/>
            </a:spcAft>
          </a:pPr>
          <a:r>
            <a:rPr lang="en-GB" sz="1800" b="1" kern="1200" dirty="0" smtClean="0"/>
            <a:t>Working </a:t>
          </a:r>
          <a:r>
            <a:rPr lang="en-GB" sz="1800" b="1" i="1" u="sng" kern="1200" dirty="0" smtClean="0"/>
            <a:t>in</a:t>
          </a:r>
          <a:r>
            <a:rPr lang="en-GB" sz="1800" b="1" kern="1200" dirty="0" smtClean="0"/>
            <a:t> conflict</a:t>
          </a:r>
        </a:p>
        <a:p>
          <a:pPr lvl="0" algn="ctr" defTabSz="800100">
            <a:lnSpc>
              <a:spcPct val="90000"/>
            </a:lnSpc>
            <a:spcBef>
              <a:spcPct val="0"/>
            </a:spcBef>
            <a:spcAft>
              <a:spcPct val="35000"/>
            </a:spcAft>
          </a:pPr>
          <a:r>
            <a:rPr lang="en-GB" sz="1400" i="1" kern="1200" dirty="0" smtClean="0"/>
            <a:t>Programmes or country strategies that integrate peacebuilding </a:t>
          </a:r>
          <a:r>
            <a:rPr lang="en-GB" sz="1400" i="1" kern="1200" dirty="0" smtClean="0"/>
            <a:t>objectives </a:t>
          </a:r>
          <a:r>
            <a:rPr lang="en-GB" sz="1400" i="1" kern="1200" dirty="0" smtClean="0"/>
            <a:t>alongside other objectives</a:t>
          </a:r>
          <a:endParaRPr lang="en-GB" sz="1400" i="1" kern="1200" dirty="0"/>
        </a:p>
      </dsp:txBody>
      <dsp:txXfrm>
        <a:off x="3076631" y="1520895"/>
        <a:ext cx="2545291" cy="1983315"/>
      </dsp:txXfrm>
    </dsp:sp>
    <dsp:sp modelId="{CD2F8CB4-9E72-425F-8C35-BA909FB0CC3B}">
      <dsp:nvSpPr>
        <dsp:cNvPr id="0" name=""/>
        <dsp:cNvSpPr/>
      </dsp:nvSpPr>
      <dsp:spPr>
        <a:xfrm>
          <a:off x="6114114" y="1413602"/>
          <a:ext cx="2741938" cy="219790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Directly &amp; deliberately addressing drivers of conflict /</a:t>
          </a:r>
        </a:p>
        <a:p>
          <a:pPr lvl="0" algn="ctr" defTabSz="800100">
            <a:lnSpc>
              <a:spcPct val="90000"/>
            </a:lnSpc>
            <a:spcBef>
              <a:spcPct val="0"/>
            </a:spcBef>
            <a:spcAft>
              <a:spcPct val="35000"/>
            </a:spcAft>
          </a:pPr>
          <a:r>
            <a:rPr lang="en-GB" sz="1800" b="1" kern="1200" dirty="0" smtClean="0"/>
            <a:t>Working </a:t>
          </a:r>
          <a:r>
            <a:rPr lang="en-GB" sz="1800" b="1" i="1" kern="1200" dirty="0" smtClean="0"/>
            <a:t>on</a:t>
          </a:r>
          <a:r>
            <a:rPr lang="en-GB" sz="1800" b="1" kern="1200" dirty="0" smtClean="0"/>
            <a:t> conflict</a:t>
          </a:r>
        </a:p>
        <a:p>
          <a:pPr lvl="0" algn="ctr" defTabSz="800100">
            <a:lnSpc>
              <a:spcPct val="90000"/>
            </a:lnSpc>
            <a:spcBef>
              <a:spcPct val="0"/>
            </a:spcBef>
            <a:spcAft>
              <a:spcPct val="35000"/>
            </a:spcAft>
          </a:pPr>
          <a:r>
            <a:rPr lang="en-GB" sz="1400" i="1" kern="1200" dirty="0" smtClean="0"/>
            <a:t>CSRF </a:t>
          </a:r>
          <a:r>
            <a:rPr lang="en-GB" sz="1400" i="1" kern="1200" dirty="0" smtClean="0"/>
            <a:t>programming or DFID conflict programmes</a:t>
          </a:r>
          <a:endParaRPr lang="en-GB" sz="1400" i="1" kern="1200" dirty="0"/>
        </a:p>
      </dsp:txBody>
      <dsp:txXfrm>
        <a:off x="6221407" y="1520895"/>
        <a:ext cx="2527352" cy="198331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2263" tIns="46131" rIns="92263" bIns="46131" numCol="1" anchor="t" anchorCtr="0" compatLnSpc="1">
            <a:prstTxWarp prst="textNoShape">
              <a:avLst/>
            </a:prstTxWarp>
          </a:bodyPr>
          <a:lstStyle>
            <a:lvl1pPr>
              <a:defRPr sz="1000">
                <a:latin typeface="Arial" charset="0"/>
                <a:ea typeface="+mn-ea"/>
                <a:cs typeface="+mn-cs"/>
              </a:defRPr>
            </a:lvl1pPr>
          </a:lstStyle>
          <a:p>
            <a:pPr>
              <a:defRPr/>
            </a:pPr>
            <a:r>
              <a:rPr lang="en-GB"/>
              <a:t>Saferworld: Presentation title</a:t>
            </a:r>
          </a:p>
        </p:txBody>
      </p:sp>
      <p:sp>
        <p:nvSpPr>
          <p:cNvPr id="68611" name="Rectangle 3"/>
          <p:cNvSpPr>
            <a:spLocks noGrp="1" noChangeArrowheads="1"/>
          </p:cNvSpPr>
          <p:nvPr>
            <p:ph type="dt" sz="quarter" idx="1"/>
          </p:nvPr>
        </p:nvSpPr>
        <p:spPr bwMode="auto">
          <a:xfrm>
            <a:off x="3851275" y="0"/>
            <a:ext cx="2946400" cy="495300"/>
          </a:xfrm>
          <a:prstGeom prst="rect">
            <a:avLst/>
          </a:prstGeom>
          <a:noFill/>
          <a:ln>
            <a:noFill/>
          </a:ln>
          <a:effectLst/>
          <a:extLst/>
        </p:spPr>
        <p:txBody>
          <a:bodyPr vert="horz" wrap="square" lIns="92263" tIns="46131" rIns="92263" bIns="46131" numCol="1" anchor="t" anchorCtr="0" compatLnSpc="1">
            <a:prstTxWarp prst="textNoShape">
              <a:avLst/>
            </a:prstTxWarp>
          </a:bodyPr>
          <a:lstStyle>
            <a:lvl1pPr algn="r">
              <a:defRPr sz="1000" smtClean="0">
                <a:latin typeface="Arial" charset="0"/>
                <a:cs typeface="+mn-cs"/>
              </a:defRPr>
            </a:lvl1pPr>
          </a:lstStyle>
          <a:p>
            <a:pPr>
              <a:defRPr/>
            </a:pPr>
            <a:fld id="{111D277E-7666-BC47-9C6A-865169802FED}" type="datetime4">
              <a:rPr lang="en-GB"/>
              <a:pPr>
                <a:defRPr/>
              </a:pPr>
              <a:t>15 May 2019</a:t>
            </a:fld>
            <a:endParaRPr lang="en-GB"/>
          </a:p>
        </p:txBody>
      </p:sp>
      <p:sp>
        <p:nvSpPr>
          <p:cNvPr id="68612" name="Rectangle 4"/>
          <p:cNvSpPr>
            <a:spLocks noGrp="1" noChangeArrowheads="1"/>
          </p:cNvSpPr>
          <p:nvPr>
            <p:ph type="ftr" sz="quarter" idx="2"/>
          </p:nvPr>
        </p:nvSpPr>
        <p:spPr bwMode="auto">
          <a:xfrm>
            <a:off x="0" y="9431338"/>
            <a:ext cx="2946400" cy="495300"/>
          </a:xfrm>
          <a:prstGeom prst="rect">
            <a:avLst/>
          </a:prstGeom>
          <a:noFill/>
          <a:ln>
            <a:noFill/>
          </a:ln>
          <a:effectLst/>
          <a:extLst/>
        </p:spPr>
        <p:txBody>
          <a:bodyPr vert="horz" wrap="square" lIns="92263" tIns="46131" rIns="92263" bIns="46131" numCol="1" anchor="b" anchorCtr="0" compatLnSpc="1">
            <a:prstTxWarp prst="textNoShape">
              <a:avLst/>
            </a:prstTxWarp>
          </a:bodyPr>
          <a:lstStyle>
            <a:lvl1pPr>
              <a:defRPr sz="1000" dirty="0">
                <a:latin typeface="Arial" charset="0"/>
                <a:ea typeface="+mn-ea"/>
                <a:cs typeface="+mn-cs"/>
              </a:defRPr>
            </a:lvl1pPr>
          </a:lstStyle>
          <a:p>
            <a:pPr>
              <a:defRPr/>
            </a:pPr>
            <a:r>
              <a:rPr lang="en-GB"/>
              <a:t>Presented by:</a:t>
            </a:r>
          </a:p>
        </p:txBody>
      </p:sp>
      <p:sp>
        <p:nvSpPr>
          <p:cNvPr id="68613" name="Rectangle 5"/>
          <p:cNvSpPr>
            <a:spLocks noGrp="1" noChangeArrowheads="1"/>
          </p:cNvSpPr>
          <p:nvPr>
            <p:ph type="sldNum" sz="quarter" idx="3"/>
          </p:nvPr>
        </p:nvSpPr>
        <p:spPr bwMode="auto">
          <a:xfrm>
            <a:off x="3851275" y="9431338"/>
            <a:ext cx="2946400" cy="495300"/>
          </a:xfrm>
          <a:prstGeom prst="rect">
            <a:avLst/>
          </a:prstGeom>
          <a:noFill/>
          <a:ln>
            <a:noFill/>
          </a:ln>
          <a:effectLst/>
          <a:extLst/>
        </p:spPr>
        <p:txBody>
          <a:bodyPr vert="horz" wrap="square" lIns="92263" tIns="46131" rIns="92263" bIns="46131" numCol="1" anchor="b" anchorCtr="0" compatLnSpc="1">
            <a:prstTxWarp prst="textNoShape">
              <a:avLst/>
            </a:prstTxWarp>
          </a:bodyPr>
          <a:lstStyle>
            <a:lvl1pPr algn="r">
              <a:defRPr sz="1000" smtClean="0">
                <a:latin typeface="Arial" charset="0"/>
                <a:cs typeface="+mn-cs"/>
              </a:defRPr>
            </a:lvl1pPr>
          </a:lstStyle>
          <a:p>
            <a:pPr>
              <a:defRPr/>
            </a:pPr>
            <a:fld id="{110B31A9-E6F1-C04B-A124-86E5CD331FC6}" type="slidenum">
              <a:rPr lang="en-GB"/>
              <a:pPr>
                <a:defRPr/>
              </a:pPr>
              <a:t>‹#›</a:t>
            </a:fld>
            <a:endParaRPr lang="en-GB"/>
          </a:p>
        </p:txBody>
      </p:sp>
    </p:spTree>
    <p:extLst>
      <p:ext uri="{BB962C8B-B14F-4D97-AF65-F5344CB8AC3E}">
        <p14:creationId xmlns:p14="http://schemas.microsoft.com/office/powerpoint/2010/main" val="61475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5300"/>
          </a:xfrm>
          <a:prstGeom prst="rect">
            <a:avLst/>
          </a:prstGeom>
          <a:noFill/>
          <a:ln>
            <a:noFill/>
          </a:ln>
          <a:effectLst/>
          <a:extLst/>
        </p:spPr>
        <p:txBody>
          <a:bodyPr vert="horz" wrap="square" lIns="92263" tIns="46131" rIns="92263" bIns="46131" numCol="1" anchor="t" anchorCtr="0" compatLnSpc="1">
            <a:prstTxWarp prst="textNoShape">
              <a:avLst/>
            </a:prstTxWarp>
          </a:bodyPr>
          <a:lstStyle>
            <a:lvl1pPr>
              <a:defRPr sz="1000">
                <a:latin typeface="Arial" charset="0"/>
                <a:ea typeface="+mn-ea"/>
                <a:cs typeface="+mn-cs"/>
              </a:defRPr>
            </a:lvl1pPr>
          </a:lstStyle>
          <a:p>
            <a:pPr>
              <a:defRPr/>
            </a:pPr>
            <a:r>
              <a:rPr lang="en-GB"/>
              <a:t>Saferworld: Presentation title</a:t>
            </a:r>
          </a:p>
        </p:txBody>
      </p:sp>
      <p:sp>
        <p:nvSpPr>
          <p:cNvPr id="56323" name="Rectangle 3"/>
          <p:cNvSpPr>
            <a:spLocks noGrp="1" noChangeArrowheads="1"/>
          </p:cNvSpPr>
          <p:nvPr>
            <p:ph type="dt" idx="1"/>
          </p:nvPr>
        </p:nvSpPr>
        <p:spPr bwMode="auto">
          <a:xfrm>
            <a:off x="3851275" y="0"/>
            <a:ext cx="2946400" cy="495300"/>
          </a:xfrm>
          <a:prstGeom prst="rect">
            <a:avLst/>
          </a:prstGeom>
          <a:noFill/>
          <a:ln>
            <a:noFill/>
          </a:ln>
          <a:effectLst/>
          <a:extLst/>
        </p:spPr>
        <p:txBody>
          <a:bodyPr vert="horz" wrap="square" lIns="92263" tIns="46131" rIns="92263" bIns="46131" numCol="1" anchor="t" anchorCtr="0" compatLnSpc="1">
            <a:prstTxWarp prst="textNoShape">
              <a:avLst/>
            </a:prstTxWarp>
          </a:bodyPr>
          <a:lstStyle>
            <a:lvl1pPr algn="r">
              <a:defRPr sz="1000" smtClean="0">
                <a:latin typeface="Arial" charset="0"/>
                <a:cs typeface="+mn-cs"/>
              </a:defRPr>
            </a:lvl1pPr>
          </a:lstStyle>
          <a:p>
            <a:pPr>
              <a:defRPr/>
            </a:pPr>
            <a:fld id="{FA94B673-A691-EE40-913C-DA8BE60869A8}" type="datetime4">
              <a:rPr lang="en-GB"/>
              <a:pPr>
                <a:defRPr/>
              </a:pPr>
              <a:t>15 May 2019</a:t>
            </a:fld>
            <a:endParaRPr lang="en-GB" dirty="0"/>
          </a:p>
        </p:txBody>
      </p:sp>
      <p:sp>
        <p:nvSpPr>
          <p:cNvPr id="4100"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5" name="Rectangle 5"/>
          <p:cNvSpPr>
            <a:spLocks noGrp="1" noChangeArrowheads="1"/>
          </p:cNvSpPr>
          <p:nvPr>
            <p:ph type="body" sz="quarter" idx="3"/>
          </p:nvPr>
        </p:nvSpPr>
        <p:spPr bwMode="auto">
          <a:xfrm>
            <a:off x="693738" y="4714875"/>
            <a:ext cx="4318000" cy="4467225"/>
          </a:xfrm>
          <a:prstGeom prst="rect">
            <a:avLst/>
          </a:prstGeom>
          <a:noFill/>
          <a:ln>
            <a:noFill/>
          </a:ln>
          <a:effectLst/>
          <a:extLst/>
        </p:spPr>
        <p:txBody>
          <a:bodyPr vert="horz" wrap="square" lIns="92263" tIns="46131" rIns="92263" bIns="4613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6326" name="Rectangle 6"/>
          <p:cNvSpPr>
            <a:spLocks noGrp="1" noChangeArrowheads="1"/>
          </p:cNvSpPr>
          <p:nvPr>
            <p:ph type="ftr" sz="quarter" idx="4"/>
          </p:nvPr>
        </p:nvSpPr>
        <p:spPr bwMode="auto">
          <a:xfrm>
            <a:off x="0" y="9431338"/>
            <a:ext cx="2946400" cy="495300"/>
          </a:xfrm>
          <a:prstGeom prst="rect">
            <a:avLst/>
          </a:prstGeom>
          <a:noFill/>
          <a:ln>
            <a:noFill/>
          </a:ln>
          <a:effectLst/>
          <a:extLst/>
        </p:spPr>
        <p:txBody>
          <a:bodyPr vert="horz" wrap="square" lIns="92263" tIns="46131" rIns="92263" bIns="46131" numCol="1" anchor="b" anchorCtr="0" compatLnSpc="1">
            <a:prstTxWarp prst="textNoShape">
              <a:avLst/>
            </a:prstTxWarp>
          </a:bodyPr>
          <a:lstStyle>
            <a:lvl1pPr>
              <a:defRPr sz="1000" dirty="0">
                <a:latin typeface="Arial" charset="0"/>
                <a:ea typeface="+mn-ea"/>
                <a:cs typeface="+mn-cs"/>
              </a:defRPr>
            </a:lvl1pPr>
          </a:lstStyle>
          <a:p>
            <a:pPr>
              <a:defRPr/>
            </a:pPr>
            <a:r>
              <a:rPr lang="en-GB"/>
              <a:t>Presented by:</a:t>
            </a:r>
          </a:p>
        </p:txBody>
      </p:sp>
      <p:sp>
        <p:nvSpPr>
          <p:cNvPr id="56327" name="Rectangle 7"/>
          <p:cNvSpPr>
            <a:spLocks noGrp="1" noChangeArrowheads="1"/>
          </p:cNvSpPr>
          <p:nvPr>
            <p:ph type="sldNum" sz="quarter" idx="5"/>
          </p:nvPr>
        </p:nvSpPr>
        <p:spPr bwMode="auto">
          <a:xfrm>
            <a:off x="3851275" y="9431338"/>
            <a:ext cx="2946400" cy="495300"/>
          </a:xfrm>
          <a:prstGeom prst="rect">
            <a:avLst/>
          </a:prstGeom>
          <a:noFill/>
          <a:ln>
            <a:noFill/>
          </a:ln>
          <a:effectLst/>
          <a:extLst/>
        </p:spPr>
        <p:txBody>
          <a:bodyPr vert="horz" wrap="square" lIns="92263" tIns="46131" rIns="92263" bIns="46131" numCol="1" anchor="b" anchorCtr="0" compatLnSpc="1">
            <a:prstTxWarp prst="textNoShape">
              <a:avLst/>
            </a:prstTxWarp>
          </a:bodyPr>
          <a:lstStyle>
            <a:lvl1pPr algn="r">
              <a:defRPr sz="1000" smtClean="0">
                <a:latin typeface="Arial" charset="0"/>
                <a:cs typeface="+mn-cs"/>
              </a:defRPr>
            </a:lvl1pPr>
          </a:lstStyle>
          <a:p>
            <a:pPr>
              <a:defRPr/>
            </a:pPr>
            <a:fld id="{188B9BF4-C555-8A4C-8F73-6DED94C77A5C}" type="slidenum">
              <a:rPr lang="en-GB"/>
              <a:pPr>
                <a:defRPr/>
              </a:pPr>
              <a:t>‹#›</a:t>
            </a:fld>
            <a:endParaRPr lang="en-GB" sz="1200">
              <a:latin typeface="Times" charset="0"/>
            </a:endParaRPr>
          </a:p>
        </p:txBody>
      </p:sp>
    </p:spTree>
    <p:extLst>
      <p:ext uri="{BB962C8B-B14F-4D97-AF65-F5344CB8AC3E}">
        <p14:creationId xmlns:p14="http://schemas.microsoft.com/office/powerpoint/2010/main" val="20478607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how.com/about_6682368_definition-violent-conflic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1</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58353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13</a:t>
            </a:fld>
            <a:endParaRPr lang="en-GB" sz="1200">
              <a:latin typeface="Times" charset="0"/>
            </a:endParaRPr>
          </a:p>
        </p:txBody>
      </p:sp>
    </p:spTree>
    <p:extLst>
      <p:ext uri="{BB962C8B-B14F-4D97-AF65-F5344CB8AC3E}">
        <p14:creationId xmlns:p14="http://schemas.microsoft.com/office/powerpoint/2010/main" val="206448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kern="1200" dirty="0" smtClean="0">
                <a:solidFill>
                  <a:schemeClr val="tx1"/>
                </a:solidFill>
                <a:effectLst/>
                <a:latin typeface="Arial" charset="0"/>
                <a:ea typeface="ＭＳ Ｐゴシック" charset="0"/>
                <a:cs typeface="ＭＳ Ｐゴシック" charset="0"/>
              </a:rPr>
              <a:t>Step c (30 mins):</a:t>
            </a:r>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What does conflict sensitivity mean – exercise </a:t>
            </a:r>
            <a:r>
              <a:rPr lang="en-GB" sz="1000" kern="1200" smtClean="0">
                <a:solidFill>
                  <a:schemeClr val="tx1"/>
                </a:solidFill>
                <a:effectLst/>
                <a:latin typeface="Arial" charset="0"/>
                <a:ea typeface="ＭＳ Ｐゴシック" charset="0"/>
                <a:cs typeface="ＭＳ Ｐゴシック" charset="0"/>
              </a:rPr>
              <a:t>in plenary</a:t>
            </a:r>
          </a:p>
          <a:p>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Go over definitions for:</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sensitivity</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analysis – with reference to different tools that teams are already using to do their analysis</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Applying conflict sensitivity in the project cycle (brief introduction) – emphasise that both programmes are in implementation phase, so this phase and monitoring is most relevant for now.</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Refer to ‘conflict sensitivity continuum’, i.e. from really only trying not to do harm through to trying to contribute to peacebuilding – presumably we all want to be on the peacebuilding side of the continuum.</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Gender in conflict sensitivity: what impacts are we having on women/men/boys/girls but also on gender inequality?</a:t>
            </a:r>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14</a:t>
            </a:fld>
            <a:endParaRPr lang="en-GB" sz="1200">
              <a:latin typeface="Times" charset="0"/>
            </a:endParaRPr>
          </a:p>
        </p:txBody>
      </p:sp>
    </p:spTree>
    <p:extLst>
      <p:ext uri="{BB962C8B-B14F-4D97-AF65-F5344CB8AC3E}">
        <p14:creationId xmlns:p14="http://schemas.microsoft.com/office/powerpoint/2010/main" val="119117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15</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41553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i="1" dirty="0" smtClean="0">
                <a:latin typeface="Arial" panose="020B0604020202020204" pitchFamily="34" charset="0"/>
              </a:rPr>
              <a:t>Dynamic – aware that conflict is fluid and information captured in an analysis can change quickly</a:t>
            </a:r>
          </a:p>
          <a:p>
            <a:pPr marL="171450" indent="-171450">
              <a:buFontTx/>
              <a:buChar char="•"/>
            </a:pPr>
            <a:r>
              <a:rPr lang="en-US" altLang="en-US" i="1" dirty="0" smtClean="0">
                <a:latin typeface="Arial" panose="020B0604020202020204" pitchFamily="34" charset="0"/>
              </a:rPr>
              <a:t>Inclusive – try to speak to many parties in the conflict to ensure different points of view are reflected and exclusionary policies that drive conflict are not replicated</a:t>
            </a:r>
          </a:p>
          <a:p>
            <a:pPr marL="171450" indent="-171450">
              <a:buFontTx/>
              <a:buChar char="•"/>
            </a:pPr>
            <a:r>
              <a:rPr lang="en-US" altLang="en-US" i="1" dirty="0" smtClean="0">
                <a:latin typeface="Arial" panose="020B0604020202020204" pitchFamily="34" charset="0"/>
              </a:rPr>
              <a:t>Accountable - for our analysis and for our actions</a:t>
            </a:r>
          </a:p>
          <a:p>
            <a:pPr marL="171450" indent="-171450">
              <a:buFontTx/>
              <a:buChar char="•"/>
            </a:pPr>
            <a:r>
              <a:rPr lang="en-US" altLang="en-US" i="1" dirty="0" smtClean="0">
                <a:latin typeface="Arial" panose="020B0604020202020204" pitchFamily="34" charset="0"/>
              </a:rPr>
              <a:t>Impartial – not taking sides</a:t>
            </a:r>
          </a:p>
          <a:p>
            <a:pPr marL="171450" indent="-171450">
              <a:buFontTx/>
              <a:buChar char="•"/>
            </a:pPr>
            <a:r>
              <a:rPr lang="en-US" altLang="en-US" i="1" dirty="0" smtClean="0">
                <a:latin typeface="Arial" panose="020B0604020202020204" pitchFamily="34" charset="0"/>
              </a:rPr>
              <a:t>Humility – we can only understand up to a point, be honest and humble about that</a:t>
            </a:r>
          </a:p>
          <a:p>
            <a:pPr marL="171450" indent="-171450">
              <a:buFontTx/>
              <a:buChar char="•"/>
            </a:pPr>
            <a:r>
              <a:rPr lang="en-US" altLang="en-US" i="1" dirty="0" smtClean="0">
                <a:latin typeface="Arial" panose="020B0604020202020204" pitchFamily="34" charset="0"/>
              </a:rPr>
              <a:t>Evidence-based – objective and impartial (of course, neutrality is not possible)</a:t>
            </a:r>
          </a:p>
          <a:p>
            <a:pPr marL="171450" indent="-171450">
              <a:buFontTx/>
              <a:buChar char="•"/>
            </a:pPr>
            <a:r>
              <a:rPr lang="en-US" altLang="en-US" i="1" dirty="0" smtClean="0">
                <a:latin typeface="Arial" panose="020B0604020202020204" pitchFamily="34" charset="0"/>
              </a:rPr>
              <a:t>Participatory - owned by those affected by conflict, strategic</a:t>
            </a:r>
          </a:p>
          <a:p>
            <a:pPr marL="171450" indent="-171450">
              <a:buFontTx/>
              <a:buChar char="•"/>
            </a:pPr>
            <a:r>
              <a:rPr lang="en-US" altLang="en-US" i="1" dirty="0" smtClean="0">
                <a:latin typeface="Arial" panose="020B0604020202020204" pitchFamily="34" charset="0"/>
              </a:rPr>
              <a:t>Do No Harm – even the process of conflict analysis can do harm</a:t>
            </a:r>
          </a:p>
          <a:p>
            <a:pPr marL="171450" indent="-171450">
              <a:buFontTx/>
              <a:buChar char="•"/>
            </a:pPr>
            <a:endParaRPr lang="en-US" altLang="en-US" i="1" dirty="0" smtClean="0">
              <a:latin typeface="Arial" panose="020B0604020202020204" pitchFamily="34" charset="0"/>
            </a:endParaRPr>
          </a:p>
          <a:p>
            <a:pPr marL="0" indent="0">
              <a:buFontTx/>
              <a:buNone/>
            </a:pPr>
            <a:r>
              <a:rPr lang="en-US" altLang="en-US" i="1" dirty="0" smtClean="0">
                <a:latin typeface="Arial" panose="020B0604020202020204" pitchFamily="34" charset="0"/>
              </a:rPr>
              <a:t>Facilitate</a:t>
            </a:r>
            <a:r>
              <a:rPr lang="en-US" altLang="en-US" i="1" baseline="0" dirty="0" smtClean="0">
                <a:latin typeface="Arial" panose="020B0604020202020204" pitchFamily="34" charset="0"/>
              </a:rPr>
              <a:t> a discussion around differences between:</a:t>
            </a:r>
          </a:p>
          <a:p>
            <a:pPr marL="171450" indent="-171450">
              <a:buFont typeface="Arial" panose="020B0604020202020204" pitchFamily="34" charset="0"/>
              <a:buChar char="•"/>
            </a:pPr>
            <a:r>
              <a:rPr lang="en-US" altLang="en-US" i="1" baseline="0" dirty="0" smtClean="0">
                <a:latin typeface="Arial" panose="020B0604020202020204" pitchFamily="34" charset="0"/>
              </a:rPr>
              <a:t>Participatory vs. Expert-led</a:t>
            </a:r>
          </a:p>
          <a:p>
            <a:pPr marL="171450" indent="-171450">
              <a:buFont typeface="Arial" panose="020B0604020202020204" pitchFamily="34" charset="0"/>
              <a:buChar char="•"/>
            </a:pPr>
            <a:r>
              <a:rPr lang="en-US" altLang="en-US" i="1" baseline="0" dirty="0" smtClean="0">
                <a:latin typeface="Arial" panose="020B0604020202020204" pitchFamily="34" charset="0"/>
              </a:rPr>
              <a:t>National vs. Project/Local</a:t>
            </a:r>
          </a:p>
          <a:p>
            <a:pPr marL="171450" indent="-171450">
              <a:buFont typeface="Arial" panose="020B0604020202020204" pitchFamily="34" charset="0"/>
              <a:buChar char="•"/>
            </a:pPr>
            <a:endParaRPr lang="en-US" altLang="en-US" i="1" dirty="0" smtClean="0">
              <a:latin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16</a:t>
            </a:fld>
            <a:endParaRPr lang="en-GB" sz="1200">
              <a:latin typeface="Times" charset="0"/>
            </a:endParaRPr>
          </a:p>
        </p:txBody>
      </p:sp>
    </p:spTree>
    <p:extLst>
      <p:ext uri="{BB962C8B-B14F-4D97-AF65-F5344CB8AC3E}">
        <p14:creationId xmlns:p14="http://schemas.microsoft.com/office/powerpoint/2010/main" val="399639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22</a:t>
            </a:fld>
            <a:endParaRPr lang="en-GB" sz="1200">
              <a:latin typeface="Times" charset="0"/>
            </a:endParaRPr>
          </a:p>
        </p:txBody>
      </p:sp>
    </p:spTree>
    <p:extLst>
      <p:ext uri="{BB962C8B-B14F-4D97-AF65-F5344CB8AC3E}">
        <p14:creationId xmlns:p14="http://schemas.microsoft.com/office/powerpoint/2010/main" val="61813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Arial" charset="0"/>
                <a:ea typeface="ＭＳ Ｐゴシック" charset="0"/>
                <a:cs typeface="ＭＳ Ｐゴシック" charset="0"/>
              </a:rPr>
              <a:t>Note this is not intended to be comprehensive.</a:t>
            </a:r>
            <a:r>
              <a:rPr lang="en-GB" sz="1000" kern="1200" baseline="0" dirty="0" smtClean="0">
                <a:solidFill>
                  <a:schemeClr val="tx1"/>
                </a:solidFill>
                <a:effectLst/>
                <a:latin typeface="Arial" charset="0"/>
                <a:ea typeface="ＭＳ Ｐゴシック" charset="0"/>
                <a:cs typeface="ＭＳ Ｐゴシック" charset="0"/>
              </a:rPr>
              <a:t> This is a simplified version of the DNH framework, but even this does not necessarily make sense to everyone.</a:t>
            </a:r>
          </a:p>
          <a:p>
            <a:endParaRPr lang="en-GB" sz="1000" kern="1200" baseline="0" dirty="0" smtClean="0">
              <a:solidFill>
                <a:schemeClr val="tx1"/>
              </a:solidFill>
              <a:effectLst/>
              <a:latin typeface="Arial" charset="0"/>
              <a:ea typeface="ＭＳ Ｐゴシック" charset="0"/>
              <a:cs typeface="ＭＳ Ｐゴシック" charset="0"/>
            </a:endParaRPr>
          </a:p>
          <a:p>
            <a:r>
              <a:rPr lang="en-GB" sz="1000" kern="1200" baseline="0" dirty="0" smtClean="0">
                <a:solidFill>
                  <a:schemeClr val="tx1"/>
                </a:solidFill>
                <a:effectLst/>
                <a:latin typeface="Arial" charset="0"/>
                <a:ea typeface="ＭＳ Ｐゴシック" charset="0"/>
                <a:cs typeface="ＭＳ Ｐゴシック" charset="0"/>
              </a:rPr>
              <a:t>One of the problems with the DNH framework is that it is very structured around the programme.</a:t>
            </a:r>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23</a:t>
            </a:fld>
            <a:endParaRPr lang="en-GB" sz="1200">
              <a:latin typeface="Times" charset="0"/>
            </a:endParaRPr>
          </a:p>
        </p:txBody>
      </p:sp>
    </p:spTree>
    <p:extLst>
      <p:ext uri="{BB962C8B-B14F-4D97-AF65-F5344CB8AC3E}">
        <p14:creationId xmlns:p14="http://schemas.microsoft.com/office/powerpoint/2010/main" val="292815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26</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278157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kern="1200" dirty="0" smtClean="0">
                <a:solidFill>
                  <a:schemeClr val="tx1"/>
                </a:solidFill>
                <a:effectLst/>
                <a:latin typeface="Arial" charset="0"/>
                <a:ea typeface="ＭＳ Ｐゴシック" charset="0"/>
                <a:cs typeface="ＭＳ Ｐゴシック" charset="0"/>
              </a:rPr>
              <a:t>Step c (30 mins):</a:t>
            </a:r>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What does conflict sensitivity mean – exercise </a:t>
            </a:r>
            <a:r>
              <a:rPr lang="en-GB" sz="1000" kern="1200" smtClean="0">
                <a:solidFill>
                  <a:schemeClr val="tx1"/>
                </a:solidFill>
                <a:effectLst/>
                <a:latin typeface="Arial" charset="0"/>
                <a:ea typeface="ＭＳ Ｐゴシック" charset="0"/>
                <a:cs typeface="ＭＳ Ｐゴシック" charset="0"/>
              </a:rPr>
              <a:t>in plenary</a:t>
            </a:r>
          </a:p>
          <a:p>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Go over definitions for:</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sensitivity</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analysis – with reference to different tools that teams are already using to do their analysis</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Applying conflict sensitivity in the project cycle (brief introduction) – emphasise that both programmes are in implementation phase, so this phase and monitoring is most relevant for now.</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Refer to ‘conflict sensitivity continuum’, i.e. from really only trying not to do harm through to trying to contribute to peacebuilding – presumably we all want to be on the peacebuilding side of the continuum.</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Gender in conflict sensitivity: what impacts are we having on women/men/boys/girls but also on gender inequality?</a:t>
            </a:r>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27</a:t>
            </a:fld>
            <a:endParaRPr lang="en-GB" sz="1200">
              <a:latin typeface="Times" charset="0"/>
            </a:endParaRPr>
          </a:p>
        </p:txBody>
      </p:sp>
    </p:spTree>
    <p:extLst>
      <p:ext uri="{BB962C8B-B14F-4D97-AF65-F5344CB8AC3E}">
        <p14:creationId xmlns:p14="http://schemas.microsoft.com/office/powerpoint/2010/main" val="2318428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28</a:t>
            </a:fld>
            <a:endParaRPr lang="en-GB" sz="1200">
              <a:latin typeface="Times" charset="0"/>
            </a:endParaRPr>
          </a:p>
        </p:txBody>
      </p:sp>
    </p:spTree>
    <p:extLst>
      <p:ext uri="{BB962C8B-B14F-4D97-AF65-F5344CB8AC3E}">
        <p14:creationId xmlns:p14="http://schemas.microsoft.com/office/powerpoint/2010/main" val="243955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29</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92132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kern="1200" dirty="0" smtClean="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2</a:t>
            </a:fld>
            <a:endParaRPr lang="en-GB" sz="1200">
              <a:latin typeface="Times" charset="0"/>
            </a:endParaRPr>
          </a:p>
        </p:txBody>
      </p:sp>
    </p:spTree>
    <p:extLst>
      <p:ext uri="{BB962C8B-B14F-4D97-AF65-F5344CB8AC3E}">
        <p14:creationId xmlns:p14="http://schemas.microsoft.com/office/powerpoint/2010/main" val="22604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34</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9385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36</a:t>
            </a:fld>
            <a:endParaRPr lang="en-GB" sz="1200">
              <a:latin typeface="Times" charset="0"/>
            </a:endParaRPr>
          </a:p>
        </p:txBody>
      </p:sp>
    </p:spTree>
    <p:extLst>
      <p:ext uri="{BB962C8B-B14F-4D97-AF65-F5344CB8AC3E}">
        <p14:creationId xmlns:p14="http://schemas.microsoft.com/office/powerpoint/2010/main" val="291819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25488" y="749300"/>
            <a:ext cx="5413375" cy="3748088"/>
          </a:xfrm>
          <a:ln/>
        </p:spPr>
      </p:sp>
      <p:sp>
        <p:nvSpPr>
          <p:cNvPr id="55299" name="Notes Placeholder 2"/>
          <p:cNvSpPr>
            <a:spLocks noGrp="1"/>
          </p:cNvSpPr>
          <p:nvPr>
            <p:ph type="body" idx="1"/>
          </p:nvPr>
        </p:nvSpPr>
        <p:spPr>
          <a:xfrm>
            <a:off x="685800" y="4748213"/>
            <a:ext cx="5492750"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lstStyle/>
          <a:p>
            <a:r>
              <a:rPr lang="en-GB" sz="1000" kern="1200" dirty="0" smtClean="0">
                <a:solidFill>
                  <a:schemeClr val="tx1"/>
                </a:solidFill>
                <a:effectLst/>
                <a:latin typeface="Arial" charset="0"/>
                <a:ea typeface="ＭＳ Ｐゴシック" charset="0"/>
                <a:cs typeface="ＭＳ Ｐゴシック" charset="0"/>
              </a:rPr>
              <a:t>RM/HG/EA TO ADAPT ON MONDAY BASED ON DISCUSSIONS</a:t>
            </a:r>
          </a:p>
          <a:p>
            <a:r>
              <a:rPr lang="en-GB" sz="1000" kern="1200" dirty="0" smtClean="0">
                <a:solidFill>
                  <a:schemeClr val="tx1"/>
                </a:solidFill>
                <a:effectLst/>
                <a:latin typeface="Arial" charset="0"/>
                <a:ea typeface="ＭＳ Ｐゴシック" charset="0"/>
                <a:cs typeface="ＭＳ Ｐゴシック" charset="0"/>
              </a:rPr>
              <a:t> </a:t>
            </a:r>
          </a:p>
          <a:p>
            <a:r>
              <a:rPr lang="en-GB" sz="1000" kern="1200" dirty="0" smtClean="0">
                <a:solidFill>
                  <a:schemeClr val="tx1"/>
                </a:solidFill>
                <a:effectLst/>
                <a:latin typeface="Arial" charset="0"/>
                <a:ea typeface="ＭＳ Ｐゴシック" charset="0"/>
                <a:cs typeface="ＭＳ Ｐゴシック" charset="0"/>
              </a:rPr>
              <a:t>In groups: Come up with 1-2 proposals for how you could monitor the interactions previously identified this in your respective projects/programmes. Can you use an existing indicator? Or will you add it as a learning question? Or during your quarterly outcome harvesting?</a:t>
            </a:r>
          </a:p>
          <a:p>
            <a:r>
              <a:rPr lang="en-GB" sz="1000" kern="1200" dirty="0" smtClean="0">
                <a:solidFill>
                  <a:schemeClr val="tx1"/>
                </a:solidFill>
                <a:effectLst/>
                <a:latin typeface="Arial" charset="0"/>
                <a:ea typeface="ＭＳ Ｐゴシック" charset="0"/>
                <a:cs typeface="ＭＳ Ｐゴシック" charset="0"/>
              </a:rPr>
              <a:t> </a:t>
            </a:r>
          </a:p>
          <a:p>
            <a:r>
              <a:rPr lang="en-GB" sz="1000" b="1" i="1" kern="1200" dirty="0" smtClean="0">
                <a:solidFill>
                  <a:schemeClr val="tx1"/>
                </a:solidFill>
                <a:effectLst/>
                <a:latin typeface="Arial" charset="0"/>
                <a:ea typeface="ＭＳ Ｐゴシック" charset="0"/>
                <a:cs typeface="ＭＳ Ｐゴシック" charset="0"/>
              </a:rPr>
              <a:t>Group work (</a:t>
            </a:r>
            <a:r>
              <a:rPr lang="en-GB" sz="1000" b="1" i="1" strike="sngStrike" kern="1200" dirty="0" smtClean="0">
                <a:solidFill>
                  <a:schemeClr val="tx1"/>
                </a:solidFill>
                <a:effectLst/>
                <a:latin typeface="Arial" charset="0"/>
                <a:ea typeface="ＭＳ Ｐゴシック" charset="0"/>
                <a:cs typeface="ＭＳ Ｐゴシック" charset="0"/>
              </a:rPr>
              <a:t>40 </a:t>
            </a:r>
            <a:r>
              <a:rPr lang="en-GB" sz="1000" b="1" i="1" u="sng" kern="1200" dirty="0" smtClean="0">
                <a:solidFill>
                  <a:schemeClr val="tx1"/>
                </a:solidFill>
                <a:effectLst/>
                <a:latin typeface="Arial" charset="0"/>
                <a:ea typeface="ＭＳ Ｐゴシック" charset="0"/>
                <a:cs typeface="ＭＳ Ｐゴシック" charset="0"/>
              </a:rPr>
              <a:t>30 </a:t>
            </a:r>
            <a:r>
              <a:rPr lang="en-GB" sz="1000" b="1" i="1" kern="1200" dirty="0" err="1" smtClean="0">
                <a:solidFill>
                  <a:schemeClr val="tx1"/>
                </a:solidFill>
                <a:effectLst/>
                <a:latin typeface="Arial" charset="0"/>
                <a:ea typeface="ＭＳ Ｐゴシック" charset="0"/>
                <a:cs typeface="ＭＳ Ｐゴシック" charset="0"/>
              </a:rPr>
              <a:t>mins</a:t>
            </a:r>
            <a:r>
              <a:rPr lang="en-GB" sz="1000" b="1" i="1" kern="1200" dirty="0" smtClean="0">
                <a:solidFill>
                  <a:schemeClr val="tx1"/>
                </a:solidFill>
                <a:effectLst/>
                <a:latin typeface="Arial" charset="0"/>
                <a:ea typeface="ＭＳ Ｐゴシック" charset="0"/>
                <a:cs typeface="ＭＳ Ｐゴシック" charset="0"/>
              </a:rPr>
              <a:t>):</a:t>
            </a:r>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Going back to ARC-focused groups (Sudan) but mixing up Kenya project groups, answer the following questions in your groups:</a:t>
            </a:r>
          </a:p>
          <a:p>
            <a:r>
              <a:rPr lang="en-GB" sz="1000" kern="1200" dirty="0" smtClean="0">
                <a:solidFill>
                  <a:schemeClr val="tx1"/>
                </a:solidFill>
                <a:effectLst/>
                <a:latin typeface="Arial" charset="0"/>
                <a:ea typeface="ＭＳ Ｐゴシック" charset="0"/>
                <a:cs typeface="ＭＳ Ｐゴシック" charset="0"/>
              </a:rPr>
              <a:t> </a:t>
            </a:r>
          </a:p>
          <a:p>
            <a:r>
              <a:rPr lang="en-GB" sz="1000" b="1" kern="1200" dirty="0" smtClean="0">
                <a:solidFill>
                  <a:schemeClr val="tx1"/>
                </a:solidFill>
                <a:effectLst/>
                <a:latin typeface="Arial" charset="0"/>
                <a:ea typeface="ＭＳ Ｐゴシック" charset="0"/>
                <a:cs typeface="ＭＳ Ｐゴシック" charset="0"/>
              </a:rPr>
              <a:t>For Sudan group/s:</a:t>
            </a:r>
            <a:endParaRPr lang="en-GB" sz="1000" kern="1200" dirty="0" smtClean="0">
              <a:solidFill>
                <a:schemeClr val="tx1"/>
              </a:solidFill>
              <a:effectLst/>
              <a:latin typeface="Arial" charset="0"/>
              <a:ea typeface="ＭＳ Ｐゴシック" charset="0"/>
              <a:cs typeface="ＭＳ Ｐゴシック" charset="0"/>
            </a:endParaRPr>
          </a:p>
          <a:p>
            <a:pPr lvl="0"/>
            <a:r>
              <a:rPr lang="en-GB" sz="1000" kern="1200" dirty="0" smtClean="0">
                <a:solidFill>
                  <a:schemeClr val="tx1"/>
                </a:solidFill>
                <a:effectLst/>
                <a:latin typeface="Arial" charset="0"/>
                <a:ea typeface="ＭＳ Ｐゴシック" charset="0"/>
                <a:cs typeface="ＭＳ Ｐゴシック" charset="0"/>
              </a:rPr>
              <a:t>How will we continue to share our conflict analyses across the team/partners so that we can monitor our own ability to be conflict- and gender-sensitive?</a:t>
            </a:r>
          </a:p>
          <a:p>
            <a:pPr lvl="0"/>
            <a:r>
              <a:rPr lang="en-GB" sz="1000" kern="1200" dirty="0" smtClean="0">
                <a:solidFill>
                  <a:schemeClr val="tx1"/>
                </a:solidFill>
                <a:effectLst/>
                <a:latin typeface="Arial" charset="0"/>
                <a:ea typeface="ＭＳ Ｐゴシック" charset="0"/>
                <a:cs typeface="ＭＳ Ｐゴシック" charset="0"/>
              </a:rPr>
              <a:t>How can we monitor the gender and conflict sensitivity of our activities within the current MEAL plan or other opportunities in ARC programme implementation? E.g. are there existing indicators we can use? Do we want to add new ones?</a:t>
            </a:r>
          </a:p>
          <a:p>
            <a:pPr lvl="0"/>
            <a:r>
              <a:rPr lang="en-GB" sz="1000" kern="1200" dirty="0" smtClean="0">
                <a:solidFill>
                  <a:schemeClr val="tx1"/>
                </a:solidFill>
                <a:effectLst/>
                <a:latin typeface="Arial" charset="0"/>
                <a:ea typeface="ＭＳ Ｐゴシック" charset="0"/>
                <a:cs typeface="ＭＳ Ｐゴシック" charset="0"/>
              </a:rPr>
              <a:t>When/how will we revisit the gender and conflict sensitivity of the ARC programme at the outcome level – quarterly outcome harvesting? </a:t>
            </a:r>
          </a:p>
          <a:p>
            <a:pPr lvl="0"/>
            <a:r>
              <a:rPr lang="en-GB" sz="1000" kern="1200" dirty="0" smtClean="0">
                <a:solidFill>
                  <a:schemeClr val="tx1"/>
                </a:solidFill>
                <a:effectLst/>
                <a:latin typeface="Arial" charset="0"/>
                <a:ea typeface="ＭＳ Ｐゴシック" charset="0"/>
                <a:cs typeface="ＭＳ Ｐゴシック" charset="0"/>
              </a:rPr>
              <a:t>How do our learning objectives under ARC help us keep track of the gender- and conflict sensitivity of our work?</a:t>
            </a:r>
          </a:p>
          <a:p>
            <a:r>
              <a:rPr lang="en-GB" sz="1000" kern="1200" dirty="0" smtClean="0">
                <a:solidFill>
                  <a:schemeClr val="tx1"/>
                </a:solidFill>
                <a:effectLst/>
                <a:latin typeface="Arial" charset="0"/>
                <a:ea typeface="ＭＳ Ｐゴシック" charset="0"/>
                <a:cs typeface="ＭＳ Ｐゴシック" charset="0"/>
              </a:rPr>
              <a:t> </a:t>
            </a:r>
          </a:p>
          <a:p>
            <a:r>
              <a:rPr lang="en-GB" sz="1000" b="1" kern="1200" dirty="0" smtClean="0">
                <a:solidFill>
                  <a:schemeClr val="tx1"/>
                </a:solidFill>
                <a:effectLst/>
                <a:latin typeface="Arial" charset="0"/>
                <a:ea typeface="ＭＳ Ｐゴシック" charset="0"/>
                <a:cs typeface="ＭＳ Ｐゴシック" charset="0"/>
              </a:rPr>
              <a:t>For Kenya group/s:</a:t>
            </a:r>
            <a:endParaRPr lang="en-GB" sz="1000" kern="1200" dirty="0" smtClean="0">
              <a:solidFill>
                <a:schemeClr val="tx1"/>
              </a:solidFill>
              <a:effectLst/>
              <a:latin typeface="Arial" charset="0"/>
              <a:ea typeface="ＭＳ Ｐゴシック" charset="0"/>
              <a:cs typeface="ＭＳ Ｐゴシック" charset="0"/>
            </a:endParaRPr>
          </a:p>
          <a:p>
            <a:pPr lvl="0"/>
            <a:r>
              <a:rPr lang="en-GB" sz="1000" kern="1200" dirty="0" smtClean="0">
                <a:solidFill>
                  <a:schemeClr val="tx1"/>
                </a:solidFill>
                <a:effectLst/>
                <a:latin typeface="Arial" charset="0"/>
                <a:ea typeface="ＭＳ Ｐゴシック" charset="0"/>
                <a:cs typeface="ＭＳ Ｐゴシック" charset="0"/>
              </a:rPr>
              <a:t>How will we continue to share our conflict analyses across the team/partners so that we can monitor our own ability to be conflict- and gender-sensitive?</a:t>
            </a:r>
          </a:p>
          <a:p>
            <a:pPr lvl="0"/>
            <a:r>
              <a:rPr lang="en-GB" sz="1000" kern="1200" dirty="0" smtClean="0">
                <a:solidFill>
                  <a:schemeClr val="tx1"/>
                </a:solidFill>
                <a:effectLst/>
                <a:latin typeface="Arial" charset="0"/>
                <a:ea typeface="ＭＳ Ｐゴシック" charset="0"/>
                <a:cs typeface="ＭＳ Ｐゴシック" charset="0"/>
              </a:rPr>
              <a:t>How can we monitor the gender and conflict sensitivity of our activities within the current MEAL plan or other opportunities in our different projects? E.g. are there existing indicators we can use? Do we want to add new ones?</a:t>
            </a:r>
          </a:p>
          <a:p>
            <a:pPr lvl="0"/>
            <a:r>
              <a:rPr lang="en-GB" sz="1000" kern="1200" dirty="0" smtClean="0">
                <a:solidFill>
                  <a:schemeClr val="tx1"/>
                </a:solidFill>
                <a:effectLst/>
                <a:latin typeface="Arial" charset="0"/>
                <a:ea typeface="ＭＳ Ｐゴシック" charset="0"/>
                <a:cs typeface="ＭＳ Ｐゴシック" charset="0"/>
              </a:rPr>
              <a:t>When/how will we revisit the gender and conflict sensitivity of our country programme overall at the outcome level – quarterly outcome harvesting? </a:t>
            </a:r>
          </a:p>
          <a:p>
            <a:r>
              <a:rPr lang="en-GB" sz="1000" kern="1200" dirty="0" smtClean="0">
                <a:solidFill>
                  <a:schemeClr val="tx1"/>
                </a:solidFill>
                <a:effectLst/>
                <a:latin typeface="Arial" charset="0"/>
                <a:ea typeface="ＭＳ Ｐゴシック" charset="0"/>
                <a:cs typeface="ＭＳ Ｐゴシック" charset="0"/>
              </a:rPr>
              <a:t> </a:t>
            </a:r>
          </a:p>
          <a:p>
            <a:r>
              <a:rPr lang="en-GB" sz="1000" kern="1200" dirty="0" smtClean="0">
                <a:solidFill>
                  <a:schemeClr val="tx1"/>
                </a:solidFill>
                <a:effectLst/>
                <a:latin typeface="Arial" charset="0"/>
                <a:ea typeface="ＭＳ Ｐゴシック" charset="0"/>
                <a:cs typeface="ＭＳ Ｐゴシック" charset="0"/>
              </a:rPr>
              <a:t>Groups to document their findings and to take forward in their post-workshop implementation and planning processes.</a:t>
            </a:r>
          </a:p>
        </p:txBody>
      </p:sp>
      <p:sp>
        <p:nvSpPr>
          <p:cNvPr id="55300" name="Slide Number Placeholder 3"/>
          <p:cNvSpPr txBox="1">
            <a:spLocks noGrp="1"/>
          </p:cNvSpPr>
          <p:nvPr/>
        </p:nvSpPr>
        <p:spPr bwMode="auto">
          <a:xfrm>
            <a:off x="3887788" y="9494838"/>
            <a:ext cx="29749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76" tIns="47238" rIns="94476" bIns="47238" anchor="b"/>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ACA81985-DBFB-46C3-8EC9-EA01E2BEE9C3}" type="slidenum">
              <a:rPr lang="en-GB" altLang="en-US"/>
              <a:pPr algn="r" eaLnBrk="1" hangingPunct="1">
                <a:spcBef>
                  <a:spcPct val="0"/>
                </a:spcBef>
              </a:pPr>
              <a:t>43</a:t>
            </a:fld>
            <a:endParaRPr lang="en-GB" altLang="en-US"/>
          </a:p>
        </p:txBody>
      </p:sp>
    </p:spTree>
    <p:extLst>
      <p:ext uri="{BB962C8B-B14F-4D97-AF65-F5344CB8AC3E}">
        <p14:creationId xmlns:p14="http://schemas.microsoft.com/office/powerpoint/2010/main" val="112470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44</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b="1" i="1" kern="1200" dirty="0" smtClean="0">
                <a:solidFill>
                  <a:schemeClr val="tx1"/>
                </a:solidFill>
                <a:effectLst/>
                <a:latin typeface="Arial" charset="0"/>
                <a:ea typeface="ＭＳ Ｐゴシック" charset="0"/>
                <a:cs typeface="ＭＳ Ｐゴシック" charset="0"/>
              </a:rPr>
              <a:t>Facilitated debrief (30 minutes):</a:t>
            </a:r>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Facilitators to organise a discussion with the following probing questions:</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Are there common challenges or areas of gender and conflict sensitivity that are particularly difficult to monitor over time?</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Who will be responsible for monitoring these indicators and how will they be reported on (e.g. integrated into existing MEL framework, into learning agenda table, or a whole new reporting system)?</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How will this information inform decision making?</a:t>
            </a:r>
          </a:p>
        </p:txBody>
      </p:sp>
    </p:spTree>
    <p:extLst>
      <p:ext uri="{BB962C8B-B14F-4D97-AF65-F5344CB8AC3E}">
        <p14:creationId xmlns:p14="http://schemas.microsoft.com/office/powerpoint/2010/main" val="138166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Saferworld: Presentation title</a:t>
            </a:r>
          </a:p>
        </p:txBody>
      </p:sp>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9E90E7-71DE-3A43-A44C-A27F16D5251B}" type="datetime4">
              <a:rPr lang="en-GB" sz="1000">
                <a:latin typeface="Arial" charset="0"/>
              </a:rPr>
              <a:pPr/>
              <a:t>15 May 2019</a:t>
            </a:fld>
            <a:r>
              <a:rPr lang="en-GB" sz="1000">
                <a:latin typeface="Arial" charset="0"/>
              </a:rPr>
              <a:t>November 15, 2004</a:t>
            </a:r>
          </a:p>
        </p:txBody>
      </p:sp>
      <p:sp>
        <p:nvSpPr>
          <p:cNvPr id="614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1000">
                <a:latin typeface="Arial" charset="0"/>
              </a:rPr>
              <a:t>Presented by: Sharmala Naidoo </a:t>
            </a:r>
          </a:p>
        </p:txBody>
      </p:sp>
      <p:sp>
        <p:nvSpPr>
          <p:cNvPr id="61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28FDE6-0D7E-3B45-BA8F-590AD1C393FF}" type="slidenum">
              <a:rPr lang="en-GB" sz="1000">
                <a:latin typeface="Arial" charset="0"/>
              </a:rPr>
              <a:pPr/>
              <a:t>3</a:t>
            </a:fld>
            <a:endParaRPr lang="en-GB" sz="120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xfrm>
            <a:off x="806450" y="4714875"/>
            <a:ext cx="42052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63112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6</a:t>
            </a:fld>
            <a:endParaRPr lang="en-GB" sz="1200">
              <a:latin typeface="Times" charset="0"/>
            </a:endParaRPr>
          </a:p>
        </p:txBody>
      </p:sp>
    </p:spTree>
    <p:extLst>
      <p:ext uri="{BB962C8B-B14F-4D97-AF65-F5344CB8AC3E}">
        <p14:creationId xmlns:p14="http://schemas.microsoft.com/office/powerpoint/2010/main" val="274964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kern="1200" dirty="0" smtClean="0">
                <a:solidFill>
                  <a:schemeClr val="tx1"/>
                </a:solidFill>
                <a:effectLst/>
                <a:latin typeface="Arial" charset="0"/>
                <a:ea typeface="ＭＳ Ｐゴシック" charset="0"/>
                <a:cs typeface="ＭＳ Ｐゴシック" charset="0"/>
              </a:rPr>
              <a:t>Step c (30 mins):</a:t>
            </a:r>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What does conflict sensitivity mean – exercise in plenary</a:t>
            </a:r>
          </a:p>
          <a:p>
            <a:endParaRPr lang="en-GB" sz="1000" kern="1200" dirty="0" smtClean="0">
              <a:solidFill>
                <a:schemeClr val="tx1"/>
              </a:solidFill>
              <a:effectLst/>
              <a:latin typeface="Arial" charset="0"/>
              <a:ea typeface="ＭＳ Ｐゴシック" charset="0"/>
              <a:cs typeface="ＭＳ Ｐゴシック" charset="0"/>
            </a:endParaRPr>
          </a:p>
          <a:p>
            <a:r>
              <a:rPr lang="en-GB" sz="1000" kern="1200" dirty="0" smtClean="0">
                <a:solidFill>
                  <a:schemeClr val="tx1"/>
                </a:solidFill>
                <a:effectLst/>
                <a:latin typeface="Arial" charset="0"/>
                <a:ea typeface="ＭＳ Ｐゴシック" charset="0"/>
                <a:cs typeface="ＭＳ Ｐゴシック" charset="0"/>
              </a:rPr>
              <a:t>Go over definitions for:</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sensitivity</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Conflict analysis – with reference to different tools that teams are already using to do their analysis</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Applying conflict sensitivity in the project cycle (brief introduction) – emphasise that both programmes are in implementation phase, so this phase and monitoring is most relevant for now.</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Refer to ‘conflict sensitivity continuum’, i.e. from really only trying not to do harm through to trying to contribute to peacebuilding – presumably we all want to be on the peacebuilding side of the continuum.</a:t>
            </a:r>
          </a:p>
          <a:p>
            <a:pPr marL="171450" lvl="0" indent="-171450">
              <a:buFont typeface="Arial" panose="020B0604020202020204" pitchFamily="34" charset="0"/>
              <a:buChar char="•"/>
            </a:pPr>
            <a:r>
              <a:rPr lang="en-GB" sz="1000" kern="1200" dirty="0" smtClean="0">
                <a:solidFill>
                  <a:schemeClr val="tx1"/>
                </a:solidFill>
                <a:effectLst/>
                <a:latin typeface="Arial" charset="0"/>
                <a:ea typeface="ＭＳ Ｐゴシック" charset="0"/>
                <a:cs typeface="ＭＳ Ｐゴシック" charset="0"/>
              </a:rPr>
              <a:t>Gender in conflict sensitivity: what impacts are we having on women/men/boys/girls but also on gender inequality?</a:t>
            </a:r>
            <a:endParaRPr lang="en-GB" sz="1000" kern="1200" dirty="0">
              <a:solidFill>
                <a:schemeClr val="tx1"/>
              </a:solidFill>
              <a:effectLst/>
              <a:latin typeface="Arial" charset="0"/>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15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7</a:t>
            </a:fld>
            <a:endParaRPr lang="en-GB" sz="1200">
              <a:latin typeface="Times" charset="0"/>
            </a:endParaRPr>
          </a:p>
        </p:txBody>
      </p:sp>
    </p:spTree>
    <p:extLst>
      <p:ext uri="{BB962C8B-B14F-4D97-AF65-F5344CB8AC3E}">
        <p14:creationId xmlns:p14="http://schemas.microsoft.com/office/powerpoint/2010/main" val="134765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is</a:t>
            </a:r>
            <a:r>
              <a:rPr lang="en-US" baseline="0" dirty="0" smtClean="0"/>
              <a:t> for you a conflict always violent? </a:t>
            </a:r>
            <a:r>
              <a:rPr lang="en-US" baseline="0" dirty="0" smtClean="0">
                <a:sym typeface="Wingdings" panose="05000000000000000000" pitchFamily="2" charset="2"/>
              </a:rPr>
              <a:t> continue with definition of violence</a:t>
            </a:r>
            <a:endParaRPr lang="en-US" dirty="0" smtClean="0"/>
          </a:p>
          <a:p>
            <a:endParaRPr lang="en-US" dirty="0" smtClean="0"/>
          </a:p>
          <a:p>
            <a:r>
              <a:rPr lang="en-US" dirty="0" smtClean="0"/>
              <a:t>A violent conflict involves at least two parties using physical force to resolve competing claims or interests.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non-violent conflicts, sometimes called rivalries, may persist for years as the parties involved state their disagreements and threaten one another. Such conflicts often become violent when at least one side applies force to resolve a crisis, after which the violence may range from sporadic to highly concentrated.</a:t>
            </a:r>
            <a:br>
              <a:rPr lang="en-US" dirty="0" smtClean="0">
                <a:effectLst/>
              </a:rPr>
            </a:br>
            <a:r>
              <a:rPr lang="en-US" dirty="0" smtClean="0">
                <a:effectLst/>
              </a:rPr>
              <a:t/>
            </a:r>
            <a:br>
              <a:rPr lang="en-US" dirty="0" smtClean="0">
                <a:effectLst/>
              </a:rPr>
            </a:br>
            <a:r>
              <a:rPr lang="en-US" dirty="0" smtClean="0">
                <a:effectLst/>
              </a:rPr>
              <a:t>Read more : </a:t>
            </a:r>
            <a:r>
              <a:rPr lang="en-US" dirty="0" smtClean="0">
                <a:effectLst/>
                <a:hlinkClick r:id="rId3"/>
              </a:rPr>
              <a:t>http://www.ehow.com/about_6682368_definition-violent-conflict.html</a:t>
            </a:r>
            <a:endParaRPr lang="en-US" dirty="0" smtClean="0">
              <a:effectLst/>
            </a:endParaRPr>
          </a:p>
          <a:p>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8</a:t>
            </a:fld>
            <a:endParaRPr lang="en-GB" sz="1200">
              <a:latin typeface="Times" charset="0"/>
            </a:endParaRPr>
          </a:p>
        </p:txBody>
      </p:sp>
    </p:spTree>
    <p:extLst>
      <p:ext uri="{BB962C8B-B14F-4D97-AF65-F5344CB8AC3E}">
        <p14:creationId xmlns:p14="http://schemas.microsoft.com/office/powerpoint/2010/main" val="275254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difference between negative and positive peace</a:t>
            </a:r>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9</a:t>
            </a:fld>
            <a:endParaRPr lang="en-GB" sz="1200">
              <a:latin typeface="Times" charset="0"/>
            </a:endParaRPr>
          </a:p>
        </p:txBody>
      </p:sp>
    </p:spTree>
    <p:extLst>
      <p:ext uri="{BB962C8B-B14F-4D97-AF65-F5344CB8AC3E}">
        <p14:creationId xmlns:p14="http://schemas.microsoft.com/office/powerpoint/2010/main" val="326140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that all participants know what an avalanche is</a:t>
            </a:r>
          </a:p>
          <a:p>
            <a:endParaRPr lang="en-GB" dirty="0" smtClean="0"/>
          </a:p>
          <a:p>
            <a:r>
              <a:rPr lang="en-GB" dirty="0" smtClean="0"/>
              <a:t>Explain that violent conflict can be like an avalanche</a:t>
            </a:r>
            <a:r>
              <a:rPr lang="en-GB" baseline="0" dirty="0" smtClean="0"/>
              <a:t>:</a:t>
            </a:r>
          </a:p>
          <a:p>
            <a:pPr marL="171450" indent="-171450">
              <a:buFont typeface="Arial" panose="020B0604020202020204" pitchFamily="34" charset="0"/>
              <a:buChar char="•"/>
            </a:pPr>
            <a:r>
              <a:rPr lang="en-GB" baseline="0" dirty="0" smtClean="0"/>
              <a:t>The causes are hidden and accumulate over time</a:t>
            </a:r>
          </a:p>
          <a:p>
            <a:pPr marL="171450" indent="-171450">
              <a:buFont typeface="Arial" panose="020B0604020202020204" pitchFamily="34" charset="0"/>
              <a:buChar char="•"/>
            </a:pPr>
            <a:r>
              <a:rPr lang="en-GB" baseline="0" dirty="0" smtClean="0"/>
              <a:t>The cause is often far away or superficially unrelated to the phenomenon (e.g. a vehicle, a shout, a rock)</a:t>
            </a:r>
          </a:p>
          <a:p>
            <a:pPr marL="171450" indent="-171450">
              <a:buFont typeface="Arial" panose="020B0604020202020204" pitchFamily="34" charset="0"/>
              <a:buChar char="•"/>
            </a:pPr>
            <a:r>
              <a:rPr lang="en-GB" baseline="0" dirty="0" smtClean="0"/>
              <a:t>It is sudden</a:t>
            </a:r>
          </a:p>
          <a:p>
            <a:pPr marL="171450" indent="-171450">
              <a:buFont typeface="Arial" panose="020B0604020202020204" pitchFamily="34" charset="0"/>
              <a:buChar char="•"/>
            </a:pPr>
            <a:r>
              <a:rPr lang="en-GB" baseline="0" dirty="0" smtClean="0"/>
              <a:t>It can be caused by small things</a:t>
            </a:r>
          </a:p>
          <a:p>
            <a:pPr marL="171450" indent="-171450">
              <a:buFont typeface="Arial" panose="020B0604020202020204" pitchFamily="34" charset="0"/>
              <a:buChar char="•"/>
            </a:pPr>
            <a:r>
              <a:rPr lang="en-GB" baseline="0" dirty="0" smtClean="0"/>
              <a:t>Can have devastating effects</a:t>
            </a:r>
          </a:p>
          <a:p>
            <a:pPr marL="171450" indent="-171450">
              <a:buFont typeface="Arial" panose="020B0604020202020204" pitchFamily="34" charset="0"/>
              <a:buChar cha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aseline="0" dirty="0" smtClean="0"/>
              <a:t>Avoiding avalanches involves understanding the context, identifying how you might cause an avalanche in the context, and adapting your approach accordingly.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aseline="0" dirty="0" smtClean="0"/>
              <a:t>Even if you’re not the person who causes an avalanche, you need to make it less likely that others cause an avalanche too.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Conflict sensitivity follows the same principles.</a:t>
            </a:r>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10</a:t>
            </a:fld>
            <a:endParaRPr lang="en-GB" sz="1200">
              <a:latin typeface="Times" charset="0"/>
            </a:endParaRPr>
          </a:p>
        </p:txBody>
      </p:sp>
    </p:spTree>
    <p:extLst>
      <p:ext uri="{BB962C8B-B14F-4D97-AF65-F5344CB8AC3E}">
        <p14:creationId xmlns:p14="http://schemas.microsoft.com/office/powerpoint/2010/main" val="258519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Saferworld: Presentation title</a:t>
            </a:r>
            <a:endParaRPr lang="en-GB"/>
          </a:p>
        </p:txBody>
      </p:sp>
      <p:sp>
        <p:nvSpPr>
          <p:cNvPr id="5" name="Date Placeholder 4"/>
          <p:cNvSpPr>
            <a:spLocks noGrp="1"/>
          </p:cNvSpPr>
          <p:nvPr>
            <p:ph type="dt" idx="11"/>
          </p:nvPr>
        </p:nvSpPr>
        <p:spPr/>
        <p:txBody>
          <a:bodyPr/>
          <a:lstStyle/>
          <a:p>
            <a:pPr>
              <a:defRPr/>
            </a:pPr>
            <a:fld id="{FA94B673-A691-EE40-913C-DA8BE60869A8}" type="datetime4">
              <a:rPr lang="en-GB" smtClean="0"/>
              <a:pPr>
                <a:defRPr/>
              </a:pPr>
              <a:t>16 May 2019</a:t>
            </a:fld>
            <a:endParaRPr lang="en-GB" dirty="0"/>
          </a:p>
        </p:txBody>
      </p:sp>
      <p:sp>
        <p:nvSpPr>
          <p:cNvPr id="6" name="Footer Placeholder 5"/>
          <p:cNvSpPr>
            <a:spLocks noGrp="1"/>
          </p:cNvSpPr>
          <p:nvPr>
            <p:ph type="ftr" sz="quarter" idx="12"/>
          </p:nvPr>
        </p:nvSpPr>
        <p:spPr/>
        <p:txBody>
          <a:bodyPr/>
          <a:lstStyle/>
          <a:p>
            <a:pPr>
              <a:defRPr/>
            </a:pPr>
            <a:r>
              <a:rPr lang="en-GB" smtClean="0"/>
              <a:t>Presented by:</a:t>
            </a:r>
            <a:endParaRPr lang="en-GB"/>
          </a:p>
        </p:txBody>
      </p:sp>
      <p:sp>
        <p:nvSpPr>
          <p:cNvPr id="7" name="Slide Number Placeholder 6"/>
          <p:cNvSpPr>
            <a:spLocks noGrp="1"/>
          </p:cNvSpPr>
          <p:nvPr>
            <p:ph type="sldNum" sz="quarter" idx="13"/>
          </p:nvPr>
        </p:nvSpPr>
        <p:spPr/>
        <p:txBody>
          <a:bodyPr/>
          <a:lstStyle/>
          <a:p>
            <a:pPr>
              <a:defRPr/>
            </a:pPr>
            <a:fld id="{188B9BF4-C555-8A4C-8F73-6DED94C77A5C}" type="slidenum">
              <a:rPr lang="en-GB" smtClean="0"/>
              <a:pPr>
                <a:defRPr/>
              </a:pPr>
              <a:t>12</a:t>
            </a:fld>
            <a:endParaRPr lang="en-GB" sz="1200">
              <a:latin typeface="Times" charset="0"/>
            </a:endParaRPr>
          </a:p>
        </p:txBody>
      </p:sp>
    </p:spTree>
    <p:extLst>
      <p:ext uri="{BB962C8B-B14F-4D97-AF65-F5344CB8AC3E}">
        <p14:creationId xmlns:p14="http://schemas.microsoft.com/office/powerpoint/2010/main" val="423667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5877272"/>
            <a:ext cx="9906000" cy="980728"/>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a:lstStyle/>
          <a:p>
            <a:pPr>
              <a:defRPr/>
            </a:pPr>
            <a:endParaRPr lang="en-GB">
              <a:latin typeface="Times"/>
              <a:ea typeface="+mn-ea"/>
              <a:cs typeface="+mn-cs"/>
            </a:endParaRPr>
          </a:p>
        </p:txBody>
      </p:sp>
      <p:sp>
        <p:nvSpPr>
          <p:cNvPr id="5" name="Line 23"/>
          <p:cNvSpPr>
            <a:spLocks noChangeShapeType="1"/>
          </p:cNvSpPr>
          <p:nvPr/>
        </p:nvSpPr>
        <p:spPr bwMode="auto">
          <a:xfrm flipV="1">
            <a:off x="685800" y="0"/>
            <a:ext cx="0" cy="6858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24"/>
          <p:cNvSpPr>
            <a:spLocks noChangeShapeType="1"/>
          </p:cNvSpPr>
          <p:nvPr/>
        </p:nvSpPr>
        <p:spPr bwMode="auto">
          <a:xfrm>
            <a:off x="0" y="5877272"/>
            <a:ext cx="99060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12" descr="SW logo+strapline only RGB.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13235" y="6053774"/>
            <a:ext cx="3528194" cy="62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Grp="1" noChangeArrowheads="1"/>
          </p:cNvSpPr>
          <p:nvPr>
            <p:ph type="ctrTitle" sz="quarter"/>
          </p:nvPr>
        </p:nvSpPr>
        <p:spPr>
          <a:xfrm>
            <a:off x="912813" y="358775"/>
            <a:ext cx="7545387" cy="1066800"/>
          </a:xfrm>
        </p:spPr>
        <p:txBody>
          <a:bodyPr anchor="t"/>
          <a:lstStyle>
            <a:lvl1pPr>
              <a:defRPr b="1">
                <a:solidFill>
                  <a:schemeClr val="tx1"/>
                </a:solidFill>
              </a:defRPr>
            </a:lvl1pPr>
          </a:lstStyle>
          <a:p>
            <a:pPr lvl="0"/>
            <a:r>
              <a:rPr lang="en-US" noProof="0"/>
              <a:t>Click to edit Master title style</a:t>
            </a:r>
            <a:endParaRPr lang="en-GB" noProof="0"/>
          </a:p>
        </p:txBody>
      </p:sp>
      <p:sp>
        <p:nvSpPr>
          <p:cNvPr id="2051" name="Rectangle 3"/>
          <p:cNvSpPr>
            <a:spLocks noGrp="1" noChangeArrowheads="1"/>
          </p:cNvSpPr>
          <p:nvPr>
            <p:ph type="subTitle" idx="1"/>
          </p:nvPr>
        </p:nvSpPr>
        <p:spPr>
          <a:xfrm>
            <a:off x="912813" y="4038600"/>
            <a:ext cx="4876800" cy="838200"/>
          </a:xfrm>
        </p:spPr>
        <p:txBody>
          <a:bodyPr/>
          <a:lstStyle>
            <a:lvl1pPr>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74399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759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20750" y="1628775"/>
            <a:ext cx="36385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1700" y="1628775"/>
            <a:ext cx="36385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000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677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062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9" name="Rectangle 18"/>
          <p:cNvSpPr>
            <a:spLocks noChangeArrowheads="1"/>
          </p:cNvSpPr>
          <p:nvPr/>
        </p:nvSpPr>
        <p:spPr bwMode="auto">
          <a:xfrm>
            <a:off x="0" y="0"/>
            <a:ext cx="685800" cy="586854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6" name="Rectangle 2"/>
          <p:cNvSpPr>
            <a:spLocks noGrp="1" noChangeArrowheads="1"/>
          </p:cNvSpPr>
          <p:nvPr>
            <p:ph type="title"/>
          </p:nvPr>
        </p:nvSpPr>
        <p:spPr bwMode="auto">
          <a:xfrm>
            <a:off x="912813" y="381000"/>
            <a:ext cx="742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920750" y="1628775"/>
            <a:ext cx="74295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19"/>
          <p:cNvSpPr>
            <a:spLocks noChangeArrowheads="1"/>
          </p:cNvSpPr>
          <p:nvPr userDrawn="1"/>
        </p:nvSpPr>
        <p:spPr bwMode="auto">
          <a:xfrm>
            <a:off x="0" y="5868540"/>
            <a:ext cx="685800" cy="989460"/>
          </a:xfrm>
          <a:prstGeom prst="rect">
            <a:avLst/>
          </a:prstGeom>
          <a:solidFill>
            <a:schemeClr val="accent3"/>
          </a:solidFill>
          <a:ln w="9525">
            <a:noFill/>
            <a:miter lim="800000"/>
            <a:headEnd/>
            <a:tailEnd/>
          </a:ln>
        </p:spPr>
        <p:txBody>
          <a:bodyPr wrap="none" anchor="ctr"/>
          <a:lstStyle/>
          <a:p>
            <a:endParaRPr lang="en-US">
              <a:ln>
                <a:noFill/>
              </a:ln>
            </a:endParaRPr>
          </a:p>
        </p:txBody>
      </p:sp>
      <p:sp>
        <p:nvSpPr>
          <p:cNvPr id="1038" name="Rectangle 14"/>
          <p:cNvSpPr>
            <a:spLocks noChangeArrowheads="1"/>
          </p:cNvSpPr>
          <p:nvPr userDrawn="1"/>
        </p:nvSpPr>
        <p:spPr bwMode="auto">
          <a:xfrm>
            <a:off x="0" y="5868540"/>
            <a:ext cx="9906000" cy="989460"/>
          </a:xfrm>
          <a:prstGeom prst="rect">
            <a:avLst/>
          </a:prstGeom>
          <a:solidFill>
            <a:schemeClr val="bg1">
              <a:lumMod val="40000"/>
              <a:lumOff val="60000"/>
            </a:schemeClr>
          </a:solidFill>
          <a:ln w="9525">
            <a:noFill/>
            <a:miter lim="800000"/>
            <a:headEnd/>
            <a:tailEnd/>
          </a:ln>
          <a:effectLst/>
        </p:spPr>
        <p:txBody>
          <a:bodyPr wrap="none" anchor="ctr"/>
          <a:lstStyle/>
          <a:p>
            <a:pPr>
              <a:defRPr/>
            </a:pPr>
            <a:endParaRPr lang="en-GB">
              <a:latin typeface="Times"/>
              <a:ea typeface="+mn-ea"/>
              <a:cs typeface="+mn-cs"/>
            </a:endParaRPr>
          </a:p>
        </p:txBody>
      </p:sp>
      <p:sp>
        <p:nvSpPr>
          <p:cNvPr id="10" name="Line 23"/>
          <p:cNvSpPr>
            <a:spLocks noChangeShapeType="1"/>
          </p:cNvSpPr>
          <p:nvPr userDrawn="1"/>
        </p:nvSpPr>
        <p:spPr bwMode="auto">
          <a:xfrm flipV="1">
            <a:off x="685800" y="0"/>
            <a:ext cx="0" cy="6858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24"/>
          <p:cNvSpPr>
            <a:spLocks noChangeShapeType="1"/>
          </p:cNvSpPr>
          <p:nvPr userDrawn="1"/>
        </p:nvSpPr>
        <p:spPr bwMode="auto">
          <a:xfrm flipV="1">
            <a:off x="0" y="5805264"/>
            <a:ext cx="9906000" cy="63276"/>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 name="Picture 12" descr="SW logo+strapline only RGB.png"/>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913235" y="6053774"/>
            <a:ext cx="3528194" cy="62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1" r:id="rId3"/>
    <p:sldLayoutId id="2147483783" r:id="rId4"/>
    <p:sldLayoutId id="2147483791" r:id="rId5"/>
  </p:sldLayoutIdLst>
  <p:txStyles>
    <p:titleStyle>
      <a:lvl1pPr algn="l" rtl="0" eaLnBrk="1" fontAlgn="base" hangingPunct="1">
        <a:spcBef>
          <a:spcPct val="0"/>
        </a:spcBef>
        <a:spcAft>
          <a:spcPct val="0"/>
        </a:spcAft>
        <a:defRPr sz="26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accent1"/>
          </a:solidFill>
          <a:latin typeface="Arial Black" charset="0"/>
          <a:ea typeface="ＭＳ Ｐゴシック" charset="0"/>
          <a:cs typeface="ＭＳ Ｐゴシック" charset="0"/>
        </a:defRPr>
      </a:lvl2pPr>
      <a:lvl3pPr algn="l" rtl="0" eaLnBrk="1" fontAlgn="base" hangingPunct="1">
        <a:spcBef>
          <a:spcPct val="0"/>
        </a:spcBef>
        <a:spcAft>
          <a:spcPct val="0"/>
        </a:spcAft>
        <a:defRPr sz="2600">
          <a:solidFill>
            <a:schemeClr val="accent1"/>
          </a:solidFill>
          <a:latin typeface="Arial Black" charset="0"/>
          <a:ea typeface="ＭＳ Ｐゴシック" charset="0"/>
          <a:cs typeface="ＭＳ Ｐゴシック" charset="0"/>
        </a:defRPr>
      </a:lvl3pPr>
      <a:lvl4pPr algn="l" rtl="0" eaLnBrk="1" fontAlgn="base" hangingPunct="1">
        <a:spcBef>
          <a:spcPct val="0"/>
        </a:spcBef>
        <a:spcAft>
          <a:spcPct val="0"/>
        </a:spcAft>
        <a:defRPr sz="2600">
          <a:solidFill>
            <a:schemeClr val="accent1"/>
          </a:solidFill>
          <a:latin typeface="Arial Black" charset="0"/>
          <a:ea typeface="ＭＳ Ｐゴシック" charset="0"/>
          <a:cs typeface="ＭＳ Ｐゴシック" charset="0"/>
        </a:defRPr>
      </a:lvl4pPr>
      <a:lvl5pPr algn="l" rtl="0" eaLnBrk="1" fontAlgn="base" hangingPunct="1">
        <a:spcBef>
          <a:spcPct val="0"/>
        </a:spcBef>
        <a:spcAft>
          <a:spcPct val="0"/>
        </a:spcAft>
        <a:defRPr sz="2600">
          <a:solidFill>
            <a:schemeClr val="accent1"/>
          </a:solidFill>
          <a:latin typeface="Arial Black" charset="0"/>
          <a:ea typeface="ＭＳ Ｐゴシック" charset="0"/>
          <a:cs typeface="ＭＳ Ｐゴシック" charset="0"/>
        </a:defRPr>
      </a:lvl5pPr>
      <a:lvl6pPr marL="457200" algn="l" rtl="0" eaLnBrk="1" fontAlgn="base" hangingPunct="1">
        <a:spcBef>
          <a:spcPct val="0"/>
        </a:spcBef>
        <a:spcAft>
          <a:spcPct val="0"/>
        </a:spcAft>
        <a:defRPr sz="2600">
          <a:solidFill>
            <a:schemeClr val="accent1"/>
          </a:solidFill>
          <a:latin typeface="Arial Black" charset="0"/>
        </a:defRPr>
      </a:lvl6pPr>
      <a:lvl7pPr marL="914400" algn="l" rtl="0" eaLnBrk="1" fontAlgn="base" hangingPunct="1">
        <a:spcBef>
          <a:spcPct val="0"/>
        </a:spcBef>
        <a:spcAft>
          <a:spcPct val="0"/>
        </a:spcAft>
        <a:defRPr sz="2600">
          <a:solidFill>
            <a:schemeClr val="accent1"/>
          </a:solidFill>
          <a:latin typeface="Arial Black" charset="0"/>
        </a:defRPr>
      </a:lvl7pPr>
      <a:lvl8pPr marL="1371600" algn="l" rtl="0" eaLnBrk="1" fontAlgn="base" hangingPunct="1">
        <a:spcBef>
          <a:spcPct val="0"/>
        </a:spcBef>
        <a:spcAft>
          <a:spcPct val="0"/>
        </a:spcAft>
        <a:defRPr sz="2600">
          <a:solidFill>
            <a:schemeClr val="accent1"/>
          </a:solidFill>
          <a:latin typeface="Arial Black" charset="0"/>
        </a:defRPr>
      </a:lvl8pPr>
      <a:lvl9pPr marL="1828800" algn="l" rtl="0" eaLnBrk="1" fontAlgn="base" hangingPunct="1">
        <a:spcBef>
          <a:spcPct val="0"/>
        </a:spcBef>
        <a:spcAft>
          <a:spcPct val="0"/>
        </a:spcAft>
        <a:defRPr sz="2600">
          <a:solidFill>
            <a:schemeClr val="accent1"/>
          </a:solidFill>
          <a:latin typeface="Arial Black" charset="0"/>
        </a:defRPr>
      </a:lvl9pPr>
    </p:titleStyle>
    <p:bodyStyle>
      <a:lvl1pPr marL="342900" indent="-342900" algn="l" defTabSz="863600" rtl="0" eaLnBrk="1" fontAlgn="base" hangingPunct="1">
        <a:spcBef>
          <a:spcPct val="20000"/>
        </a:spcBef>
        <a:spcAft>
          <a:spcPct val="0"/>
        </a:spcAft>
        <a:defRPr sz="2600" b="1">
          <a:solidFill>
            <a:schemeClr val="tx1"/>
          </a:solidFill>
          <a:latin typeface="+mn-lt"/>
          <a:ea typeface="ＭＳ Ｐゴシック" charset="0"/>
          <a:cs typeface="ＭＳ Ｐゴシック" charset="0"/>
        </a:defRPr>
      </a:lvl1pPr>
      <a:lvl2pPr marL="571500" indent="-342900" algn="l" defTabSz="863600" rtl="0" eaLnBrk="1" fontAlgn="base" hangingPunct="1">
        <a:spcBef>
          <a:spcPct val="20000"/>
        </a:spcBef>
        <a:spcAft>
          <a:spcPct val="0"/>
        </a:spcAft>
        <a:buSzPct val="100000"/>
        <a:buFont typeface="Wingdings" charset="0"/>
        <a:buChar char="§"/>
        <a:defRPr sz="2600">
          <a:solidFill>
            <a:schemeClr val="tx1"/>
          </a:solidFill>
          <a:latin typeface="+mn-lt"/>
          <a:ea typeface="ＭＳ Ｐゴシック" charset="0"/>
        </a:defRPr>
      </a:lvl2pPr>
      <a:lvl3pPr marL="1092200" indent="-342900" algn="l" defTabSz="863600" rtl="0" eaLnBrk="1" fontAlgn="base" hangingPunct="1">
        <a:spcBef>
          <a:spcPct val="20000"/>
        </a:spcBef>
        <a:spcAft>
          <a:spcPct val="0"/>
        </a:spcAft>
        <a:buSzPct val="100000"/>
        <a:buFont typeface="Wingdings" charset="0"/>
        <a:buChar char="§"/>
        <a:defRPr sz="2400">
          <a:solidFill>
            <a:schemeClr val="tx1"/>
          </a:solidFill>
          <a:latin typeface="+mn-lt"/>
          <a:ea typeface="ＭＳ Ｐゴシック" charset="0"/>
        </a:defRPr>
      </a:lvl3pPr>
      <a:lvl4pPr marL="1549400" indent="-342900" algn="l" defTabSz="863600" rtl="0" eaLnBrk="1" fontAlgn="base" hangingPunct="1">
        <a:spcBef>
          <a:spcPct val="20000"/>
        </a:spcBef>
        <a:spcAft>
          <a:spcPct val="0"/>
        </a:spcAft>
        <a:buChar char="–"/>
        <a:defRPr sz="2200">
          <a:solidFill>
            <a:schemeClr val="tx1"/>
          </a:solidFill>
          <a:latin typeface="+mn-lt"/>
          <a:ea typeface="ＭＳ Ｐゴシック" charset="0"/>
        </a:defRPr>
      </a:lvl4pPr>
      <a:lvl5pPr marL="2425700" indent="-228600" algn="l" defTabSz="863600" rtl="0" eaLnBrk="1" fontAlgn="base" hangingPunct="1">
        <a:spcBef>
          <a:spcPct val="20000"/>
        </a:spcBef>
        <a:spcAft>
          <a:spcPct val="0"/>
        </a:spcAft>
        <a:defRPr sz="2000">
          <a:solidFill>
            <a:schemeClr val="tx1"/>
          </a:solidFill>
          <a:latin typeface="+mn-lt"/>
          <a:ea typeface="ＭＳ Ｐゴシック" charset="0"/>
        </a:defRPr>
      </a:lvl5pPr>
      <a:lvl6pPr marL="2882900" indent="-228600" algn="l" defTabSz="863600" rtl="0" eaLnBrk="1" fontAlgn="base" hangingPunct="1">
        <a:spcBef>
          <a:spcPct val="20000"/>
        </a:spcBef>
        <a:spcAft>
          <a:spcPct val="0"/>
        </a:spcAft>
        <a:defRPr sz="2000">
          <a:solidFill>
            <a:schemeClr val="tx1"/>
          </a:solidFill>
          <a:latin typeface="+mn-lt"/>
        </a:defRPr>
      </a:lvl6pPr>
      <a:lvl7pPr marL="3340100" indent="-228600" algn="l" defTabSz="863600" rtl="0" eaLnBrk="1" fontAlgn="base" hangingPunct="1">
        <a:spcBef>
          <a:spcPct val="20000"/>
        </a:spcBef>
        <a:spcAft>
          <a:spcPct val="0"/>
        </a:spcAft>
        <a:defRPr sz="2000">
          <a:solidFill>
            <a:schemeClr val="tx1"/>
          </a:solidFill>
          <a:latin typeface="+mn-lt"/>
        </a:defRPr>
      </a:lvl7pPr>
      <a:lvl8pPr marL="3797300" indent="-228600" algn="l" defTabSz="863600" rtl="0" eaLnBrk="1" fontAlgn="base" hangingPunct="1">
        <a:spcBef>
          <a:spcPct val="20000"/>
        </a:spcBef>
        <a:spcAft>
          <a:spcPct val="0"/>
        </a:spcAft>
        <a:defRPr sz="2000">
          <a:solidFill>
            <a:schemeClr val="tx1"/>
          </a:solidFill>
          <a:latin typeface="+mn-lt"/>
        </a:defRPr>
      </a:lvl8pPr>
      <a:lvl9pPr marL="4254500" indent="-228600" algn="l" defTabSz="863600"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49495" cy="1296144"/>
          </a:xfrm>
        </p:spPr>
        <p:txBody>
          <a:bodyPr/>
          <a:lstStyle/>
          <a:p>
            <a:pPr marL="0" indent="0" eaLnBrk="1" hangingPunct="1"/>
            <a:r>
              <a:rPr lang="fr-BE" sz="2400" dirty="0" smtClean="0">
                <a:latin typeface="Arial" charset="0"/>
              </a:rPr>
              <a:t>Lucia Montanaro</a:t>
            </a:r>
          </a:p>
          <a:p>
            <a:pPr marL="0" indent="0" eaLnBrk="1" hangingPunct="1"/>
            <a:r>
              <a:rPr lang="fr-BE" sz="2400" dirty="0" smtClean="0">
                <a:latin typeface="Arial" charset="0"/>
              </a:rPr>
              <a:t>Head of EU office </a:t>
            </a:r>
          </a:p>
          <a:p>
            <a:pPr marL="0" indent="0" eaLnBrk="1" hangingPunct="1"/>
            <a:r>
              <a:rPr lang="fr-BE" sz="2400" dirty="0" err="1" smtClean="0">
                <a:latin typeface="Arial" charset="0"/>
              </a:rPr>
              <a:t>Saferworld</a:t>
            </a:r>
            <a:endParaRPr lang="en-GB" sz="2400" dirty="0">
              <a:latin typeface="Arial" charset="0"/>
            </a:endParaRPr>
          </a:p>
        </p:txBody>
      </p:sp>
      <p:sp>
        <p:nvSpPr>
          <p:cNvPr id="5122" name="Rectangle 9"/>
          <p:cNvSpPr>
            <a:spLocks noChangeArrowheads="1"/>
          </p:cNvSpPr>
          <p:nvPr/>
        </p:nvSpPr>
        <p:spPr bwMode="auto">
          <a:xfrm>
            <a:off x="895593" y="1124744"/>
            <a:ext cx="816186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200" b="1" dirty="0" smtClean="0">
                <a:solidFill>
                  <a:schemeClr val="tx2"/>
                </a:solidFill>
                <a:latin typeface="Arial Black" charset="0"/>
              </a:rPr>
              <a:t>Evaluation in hard to reach areas:</a:t>
            </a:r>
          </a:p>
          <a:p>
            <a:pPr defTabSz="863600" eaLnBrk="1" hangingPunct="1">
              <a:spcBef>
                <a:spcPct val="20000"/>
              </a:spcBef>
            </a:pPr>
            <a:r>
              <a:rPr lang="en-GB" sz="3600" b="1" dirty="0" smtClean="0">
                <a:solidFill>
                  <a:schemeClr val="tx2"/>
                </a:solidFill>
                <a:latin typeface="Arial Black" charset="0"/>
              </a:rPr>
              <a:t>Conflict sensitivity -</a:t>
            </a:r>
            <a:endParaRPr lang="en-GB" sz="3600" b="1" dirty="0">
              <a:solidFill>
                <a:schemeClr val="tx2"/>
              </a:solidFill>
              <a:latin typeface="Arial Black" charset="0"/>
            </a:endParaRPr>
          </a:p>
          <a:p>
            <a:pPr defTabSz="863600" eaLnBrk="1" hangingPunct="1">
              <a:spcBef>
                <a:spcPct val="20000"/>
              </a:spcBef>
            </a:pPr>
            <a:r>
              <a:rPr lang="fr-BE" sz="2800" b="1" dirty="0">
                <a:solidFill>
                  <a:schemeClr val="tx2"/>
                </a:solidFill>
                <a:latin typeface="Arial Black" charset="0"/>
              </a:rPr>
              <a:t>a</a:t>
            </a:r>
            <a:r>
              <a:rPr lang="fr-BE" sz="2800" b="1" dirty="0" smtClean="0">
                <a:solidFill>
                  <a:schemeClr val="tx2"/>
                </a:solidFill>
                <a:latin typeface="Arial Black" charset="0"/>
              </a:rPr>
              <a:t> </a:t>
            </a:r>
            <a:r>
              <a:rPr lang="fr-BE" sz="2800" b="1" dirty="0" err="1" smtClean="0">
                <a:solidFill>
                  <a:schemeClr val="tx2"/>
                </a:solidFill>
                <a:latin typeface="Arial Black" charset="0"/>
              </a:rPr>
              <a:t>criterion</a:t>
            </a:r>
            <a:r>
              <a:rPr lang="fr-BE" sz="2800" b="1" dirty="0" smtClean="0">
                <a:solidFill>
                  <a:schemeClr val="tx2"/>
                </a:solidFill>
                <a:latin typeface="Arial Black" charset="0"/>
              </a:rPr>
              <a:t> for </a:t>
            </a:r>
            <a:r>
              <a:rPr lang="fr-BE" sz="2800" b="1" dirty="0" err="1" smtClean="0">
                <a:solidFill>
                  <a:schemeClr val="tx2"/>
                </a:solidFill>
                <a:latin typeface="Arial Black" charset="0"/>
              </a:rPr>
              <a:t>evaluations</a:t>
            </a:r>
            <a:r>
              <a:rPr lang="fr-BE" sz="2800" b="1" dirty="0" smtClean="0">
                <a:solidFill>
                  <a:schemeClr val="tx2"/>
                </a:solidFill>
                <a:latin typeface="Arial Black" charset="0"/>
              </a:rPr>
              <a:t> in the </a:t>
            </a:r>
            <a:r>
              <a:rPr lang="fr-BE" sz="2800" b="1" dirty="0" err="1" smtClean="0">
                <a:solidFill>
                  <a:schemeClr val="tx2"/>
                </a:solidFill>
                <a:latin typeface="Arial Black" charset="0"/>
              </a:rPr>
              <a:t>contexts</a:t>
            </a:r>
            <a:r>
              <a:rPr lang="fr-BE" sz="2800" b="1" dirty="0" smtClean="0">
                <a:solidFill>
                  <a:schemeClr val="tx2"/>
                </a:solidFill>
                <a:latin typeface="Arial Black" charset="0"/>
              </a:rPr>
              <a:t> of violent </a:t>
            </a:r>
            <a:r>
              <a:rPr lang="fr-BE" sz="2800" b="1" dirty="0" err="1" smtClean="0">
                <a:solidFill>
                  <a:schemeClr val="tx2"/>
                </a:solidFill>
                <a:latin typeface="Arial Black" charset="0"/>
              </a:rPr>
              <a:t>conflicts</a:t>
            </a:r>
            <a:endParaRPr lang="en-GB" sz="2800" b="1" dirty="0" smtClean="0">
              <a:solidFill>
                <a:schemeClr val="tx2"/>
              </a:solidFill>
              <a:latin typeface="Arial Black" charset="0"/>
            </a:endParaRPr>
          </a:p>
          <a:p>
            <a:pPr defTabSz="863600" eaLnBrk="1" hangingPunct="1">
              <a:spcBef>
                <a:spcPct val="20000"/>
              </a:spcBef>
            </a:pPr>
            <a:endParaRPr lang="en-GB" sz="1800" dirty="0" smtClean="0">
              <a:solidFill>
                <a:schemeClr val="tx2"/>
              </a:solidFill>
              <a:latin typeface="Arial Black" charset="0"/>
            </a:endParaRPr>
          </a:p>
          <a:p>
            <a:pPr defTabSz="863600" eaLnBrk="1" hangingPunct="1">
              <a:spcBef>
                <a:spcPct val="20000"/>
              </a:spcBef>
            </a:pPr>
            <a:endParaRPr lang="en-GB" sz="1800" dirty="0">
              <a:solidFill>
                <a:schemeClr val="tx2"/>
              </a:solidFill>
              <a:latin typeface="Arial Black" charset="0"/>
            </a:endParaRPr>
          </a:p>
          <a:p>
            <a:pPr defTabSz="863600" eaLnBrk="1" hangingPunct="1">
              <a:spcBef>
                <a:spcPct val="20000"/>
              </a:spcBef>
            </a:pPr>
            <a:r>
              <a:rPr lang="fr-BE" sz="1800" dirty="0" smtClean="0">
                <a:solidFill>
                  <a:schemeClr val="tx2"/>
                </a:solidFill>
                <a:latin typeface="Arial Black" charset="0"/>
              </a:rPr>
              <a:t>ESS </a:t>
            </a:r>
            <a:r>
              <a:rPr lang="fr-BE" sz="1800" dirty="0" err="1" smtClean="0">
                <a:solidFill>
                  <a:schemeClr val="tx2"/>
                </a:solidFill>
                <a:latin typeface="Arial Black" charset="0"/>
              </a:rPr>
              <a:t>conference</a:t>
            </a:r>
            <a:r>
              <a:rPr lang="fr-BE" sz="1800" dirty="0" smtClean="0">
                <a:solidFill>
                  <a:schemeClr val="tx2"/>
                </a:solidFill>
                <a:latin typeface="Arial Black" charset="0"/>
              </a:rPr>
              <a:t>, Brussels 17 May 2019</a:t>
            </a:r>
            <a:endParaRPr lang="en-GB" sz="1800" dirty="0" smtClean="0">
              <a:solidFill>
                <a:schemeClr val="tx2"/>
              </a:solidFill>
              <a:latin typeface="Arial Black"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AutoShape 2" descr="data:image/jpeg;base64,/9j/4AAQSkZJRgABAQAAAQABAAD/2wBDAAkGBwgHBgkIBwgKCgkLDRYPDQwMDRsUFRAWIB0iIiAdHx8kKDQsJCYxJx8fLT0tMTU3Ojo6Iys/RD84QzQ5Ojf/2wBDAQoKCg0MDRoPDxo3JR8lNzc3Nzc3Nzc3Nzc3Nzc3Nzc3Nzc3Nzc3Nzc3Nzc3Nzc3Nzc3Nzc3Nzc3Nzc3Nzc3Nzf/wAARCACDAMYDASIAAhEBAxEB/8QAGwAAAgIDAQAAAAAAAAAAAAAAAAECBgMEBQf/xAA+EAABAwMCAwUFBAkDBQAAAAABAAIDBAUREiEGMVETIkFhcQcUgYKRFTKhsSMzQmJykqLB0VKy8BY0Q4Ph/8QAGQEAAwEBAQAAAAAAAAAAAAAAAAECAwQF/8QAJBEAAwEAAgICAgIDAAAAAAAAAAECEQMhEjETQQQUIjJCUWH/2gAMAwEAAhEDEQA/APJEwjCYC9A4ATRhNIkAjCYQgNDCMJ4TwmLRAIwpYQgWkU08I+CeBosIwn8EIwWiwjCaEYGiwkVLCWEYPSKMKWEEIwNI4QQnhGEh6RwjClhJAaLCE0JjIJhAUgkDYYRhPCeEYLSOCpAJphVgtEAnhNGEYLRYTwmhGC0WE0IwjBBhCE8JgLCMJowgNI4RhNCBkcIITTwkBDCCFJIowekcJYUkkYMWEJoTAiAmAgKQQNsMICYCeEE6LCYRhMBAgRhNMIFosJ4TQB1TELCeAnhSZJFHLG2XRhx31ZwBjmdO/RTVKVrL44rkrxkjp2S3QyZkzn6Axu/3WuJ0+W6lhEtUtQuSKivGvZFClhGFRBDCFIowgNIYSUyEsJD0ikmhIoiUYTSQAkJlCBkQpBIJpgxppJpiBNCePJBIwMowmApNCAIgKQapBqk1hKCWRAW3Q1fux0S0tPVQaw90M7SQSOhBBG22xWNsSmyAuexgG73BoGwyScDc8uamkmuyoqk9n2Yp3iZ5e2GKEYxpibhv+fHxKxafJbfYnxaQf+dFHsvJCzOhXVN/y9mtp8ksFbBiUCxMRhx5IKyFqjpQBAqJWTGFEoGYzzQpEJOGAk2URSTQpGRKEyhAyIUgohSVgwUgkOakBumSMJ80wFkYxAiLWrK1iyRxZK24qYlLRGsyLPgthkHkuhDb5HDIY4/Bb0NskP7JUukLDkNgHRZA0QAyOiZKwY1RvjDw4ZG2Dz/5uFYoLNK/lGUrpbnUFEKidhbGZY2E9NTw3+6h10VCfkivMia9jXtibGHAEMZGGAfKOSHU46Kz2y0yV1BHUQxlzHFwB64JH9lmksFQP/A5CroK3yelOdTjosEkHkrdJZpG82EfBa8lpkx+rdjrhPyFhUnxYWMsVimt+CchaM1HjwVeQ8OO4KBC3pacgrWfGRzRoYa+FEjKyuCiQkMxEJFTIUXIGRKEyhAGMKQUVIeCrRsm3dZGMz4JwQukeWtbnAyceHqfBdi122eqZJJTxh8cX6ydz+zhZ6yH+yncBSaMVI9xG2M8s7ZXTitDmBpm0xlxwBIQ3J+Yj8F2bJR++Ex2qlkuMmwfMxxpqRp85Pvv+BW9W3ChsjfdZLm2avdlrqOyQ9m3UfAvHfz84JWdW9xGs8OrWalNw3K1muWORjepYWj+sAEehXUo6GkjaXmanJbzEcgcf6BJ+S14rTeJwK6ogobPTkZ94uLi+UjwIYN8+rlx71xJa6aTQK25XZ7dsNbHBDnyJaXY9FDps0XCktLQ6vt0BDIOzkeR+1Hv+JYfwWWG+QR57UTR459xzR9TleaHjOqjc4UlsoWMPJszpag/1Px9AAteTjS+ZDYJqenPg2CjjBP1BKWMpcaPVP8AqK2ufoMzNfR1UwH6GJcXjqspqyzQUjSGNqaqNhe57C0Dc89Deg8VRZuIOLHxh81zu0LPAhz4h9W4XPrK+61tPi51lfVQlw7M1EskjNW/LUSM4zy35oQlxJPcPUeFb3Bb+HaWCSBrSzVgiSPGMkj7zc8iF26biVsm8RwPJzT/ALWleWWen41moon2Bl8ZQaR2fusr2QkgYcRuBzBJ88rLVXPjq349/rrhEOk5a/8AMFJpf7K+Pe8PXor+17TrFRpHNzo3Bv8AU5qlHcbdUsfianc7ONoiHfXvryCh48vVNIDWe510YO7J6RmceRaBhd0cb8PVoBqrddrfKR9+jqhJGP8A1yZb+CWNCUJl/qaWhle2KQxGQjPZlwB+hMZ/Bc64cL0jWukc+WAAaiZRpb9S0N/rWhZ71HUsENg4itdY3PeorvTGme75md3PykLPW3KawyCStttdYtQwKmlkJpnEnc5YHM+LowfMJK2D4Zw5Nx4Vlji7aKQOi5l5B0Y/jGpv1cFXKy0Txx9qWYjO+sEFv8wyPxXokE5ryK2OCmqw45bU0U3ulQen6SNxjkJPg4t9CsUTKa51roaYtluTR+lo61vuFwAHiHsGiUeRBaeqtcjIfAeVzwOYRqaRnl5+i1yNyvRaq0U1dPNTRQyPrYm5lo3MbT1zNuej9VMPNuPUql3CgEYe+CQSxNJBIY5joz0fG7vMP1HmtFemb48OWQoELK4YCxkJk4Y8IUiEI0eGAeayxc8ZwPE+SxLJG3US0HcjZVomjsW9tL2BqriCKCEjs6djsGd/Qnp1VusltivdvfxDxZK2CxUW9LQRd1m3Lujn+Z9FRNJntY0k64nnLPJd112Fw4SitQeGGMjGeWoHYHplRSZcvHp0Kq+3fjO4x2ixR/Z9uPdbDHhpDeryOQ/dGB6r1Phbgqg4ao2iip2vrS0dpUuaCc+XQLw7g+6i1XcxzyGn1d0uO2k+avlV7RrpZZxGIm1EZ3DpDjPoVncN/wAZ9FrmcV5WtLJxLwNVXsudKGvJOdT6hzcfAZVZPsqtdCw1V8vEdLSs3d2YDR/O/wDsF1bV7TqW8EwXad1rb4vidnPzY2WW73PhGgikulufDebuGYphNOZi0nbI1E6fgFmoqDpr8yeT2kVuvm4DtYNNFb6ytAG0ktQ6KN3xGC75QR5rl0fGkFHUj7LoKOljJw2Cmjxv1MhIP4FVmea7TXF9wqqI3Gpa7VKyphMgGc4Do9iB02wte8XepuvZVlz7J4fEW00VHojZCA7BBaBkf/QcrRJejKvOu/R7myivVRQ+93q4W6j1x6ooKenEsrumZH6s/K1edcXV1RDLRRXChnrIhNqbE9znxvGCDpGkDPhsMhVO3cacQ2uD3egu1QynH3YpA2Vo9NYKVfxXcrm9rq6XtC14eAxojGRnwA80lL0a6PQ/Z9b7ldLPD9n0txoIYmENqRVyBkhLnbxt1aXYPPkuneOIuKeE4XxcRPtlzpfutOtrpSP4cgn/AJuvJ28WXiK3RW+nrJ4KeIaWtjne3HPOMHAG64wcHSF7wXvJy52dyfEk9VTkSWPe0Xa43Thm5zOnmtVTEXHJNNV4I+Rzdj5DIVl4Y9m3D/FNG6pt9yulLj9iUwv/ANv98FULhuKK63imoa7szTueA+pcdD2NHhnx6dV7jw17OaGyysuFJc6tpJ18tGW+A9PVRTS6Lav+/tHDj9htIw5deJ5B0dEAvQOG+HBY6P3T3p9RDjGiTcfQriX72hUFomMDaiCYt2OiQOd9AuFF7Upq6qbS2u1y1M7zho6/AbqfCn22R+2pXikR9oHBf2A2TiThGR9vnZ/3EMJwxzeobyx+6RjxU+HK61e06yOtd6gbBd6IB8c8Hdc3pJGeYwcZb4bLt8Y19Qzhc090miiraruinj7zvQDmSqhwBbzw/cppW5kuEsemRjd/dYsgkuPgTgABCaawvwtJVnT+gp6g3W5ycF8aya7jSyYt13j7sjH825PoQR9Dvua7dveKmsqrdeHtbf6HLGVbe772wcmv6nHIrsV1KZuLqi+1eQ4O1sjG51AYb+Sr94jnnmdXTuJrJ5Mho5geGVSaFXFyTqpFfkGcu04x95vRYnBdKtjDaqQDcY7xHiVouatUzBy0YChTIQnosNJpWVh5cwQcgjwWILLHzT0WG5EXB2tp7N58R91/+FsCFzpdUTexmcO8xwyyT/PwWOkB8Dj+/wDldilifpxgFp5twCPoUm8KUnLmpo526KyJ0D27BzjjHo/ljydhbNLNc7SBT1VG26UDuUEvccB+6eefTIVip6d+kAZA8B08t/8AKyChfGwiNmhh5tb3WH5Tlp+KzdGinSsVNFZqiQGjuL7dI/cUt0jdHp8hIBghA4avrAJqaiFVEdxNSzRysI8sHP4K409FJPEYsRujIwY5I9TfoCW/gtWq4bgp+/Hb6aJ2N3xu7M/0gJfI0V+un9HNpOI7xQmNl2sYqmw7RvqYpI3x/wAMgGW/BbFXxTwLfmubeLXV0lVjBniYyZw9X4Dj8Vgdb2tc1okv0bh+1RXFhb9HuytqKiqGNwL7fMdKujbU/nqUtp94VM1CxMrJsXDFVI77M4nrJG89MlnkcWjzLXb/AEWN1lt9Kx8ja2Cr0OYC18MsRAJ5kHnyOys7aOVryWy0EzuRfUWDDiPVrWrBV0UUcLDPDaGsMrNQitUkZI1DxJwefLxzhOK7Cls9IxcO2e1VdvhbUVFthkOWlwtktTI4f6sjug+oW7V03s6tJcyukuVyqmDPZOjfTsJ9Gt2W/Z/sSKFzNLo3iRze5a5JQN/AiMjHxXRFPTkZoK+ups7nsLHE131dGCFV1/0z49TeS+/sq1PxGGStfwZwxRUzxkNnp6R9TM35nN2+i2aqk47vY1XiqqKemIy6SuqW08QHm3I/Jd1toqaio/TXXiOpjdsRPcGxNHyMeMLsUPBNvmeJJrdSzu2xJUEzu+Oprs/zLP5EvSNXweXtsqVg4Psc8uJbrNeZAe9BaIS6MHo6Y90fgvV+H7BFQUui3UVNamOHe7HEkrvV52z9Vs220w04YJWtkDfus0kMZ6MJIHwwu4BluABjzUVTr2ypieP0it1PDFDNOX65nPP33RnMj/IyHkPTChUWmGkpBSUrYrfTgkmKnbrllJ8T5nrurMYc/ee70acBY3U7WgiMaM8y3AJ+Kl+ilVeWtnndwtvZM09n7tGd8HvTSep8FUrpSuY4jQGdG83HzK9XuNEGh2loBPNw5n1J3VJvVFjVpGx6KVR6XHx/JB5zU0xBPXP0WlJTkK0VVJgkafoFoyUnktVyHJf4bTK86F2ULsSUu/JCr5DH9WioA7rYj5oQuk4EdOj8FZLchCzo0ks1vjY7m0cl3IaaEuGY27oQsqN5OjT0dOHNxC3PVdN1JAYt4whCz+zf/E4F0oKVr9oGHPUZ/NckUlNrx7vCPSMIQhiXozspYQRhmn+EkLFfaWEWWd2l2QWYy8/6h5oQghlj4Gs1uqLC2Wekjke+aUuLsnPfK69XZ7bE79HQwN9GBCFNexyRgoaZrwGxBo6NJC6tPTQj9jP8RJ/NCEFM2mgDkAPRNCE0QCChCANKvA7M7Kn3cDfZCFiep+F6KnWNGt2w5rnvA6IQrR6bSw1JQM8kIQmjlpdn/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spcBef>
                <a:spcPct val="50000"/>
              </a:spcBef>
            </a:pPr>
            <a:endParaRPr lang="en-US" altLang="en-US"/>
          </a:p>
        </p:txBody>
      </p:sp>
      <p:sp>
        <p:nvSpPr>
          <p:cNvPr id="68613" name="AutoShape 4" descr="data:image/jpeg;base64,/9j/4AAQSkZJRgABAQAAAQABAAD/2wBDAAkGBwgHBgkIBwgKCgkLDRYPDQwMDRsUFRAWIB0iIiAdHx8kKDQsJCYxJx8fLT0tMTU3Ojo6Iys/RD84QzQ5Ojf/2wBDAQoKCg0MDRoPDxo3JR8lNzc3Nzc3Nzc3Nzc3Nzc3Nzc3Nzc3Nzc3Nzc3Nzc3Nzc3Nzc3Nzc3Nzc3Nzc3Nzc3Nzf/wAARCACDAMYDASIAAhEBAxEB/8QAGwAAAgIDAQAAAAAAAAAAAAAAAAECBgMEBQf/xAA+EAABAwMCAwUFBAkDBQAAAAABAAIDBAUREiEGMVETIkFhcQcUgYKRFTKhsSMzQmJykqLB0VKy8BY0Q4Ph/8QAGQEAAwEBAQAAAAAAAAAAAAAAAAECAwQF/8QAJBEAAwEAAgICAgIDAAAAAAAAAAECEQMhEjETQQQUIjJCUWH/2gAMAwEAAhEDEQA/APJEwjCYC9A4ATRhNIkAjCYQgNDCMJ4TwmLRAIwpYQgWkU08I+CeBosIwn8EIwWiwjCaEYGiwkVLCWEYPSKMKWEEIwNI4QQnhGEh6RwjClhJAaLCE0JjIJhAUgkDYYRhPCeEYLSOCpAJphVgtEAnhNGEYLRYTwmhGC0WE0IwjBBhCE8JgLCMJowgNI4RhNCBkcIITTwkBDCCFJIowekcJYUkkYMWEJoTAiAmAgKQQNsMICYCeEE6LCYRhMBAgRhNMIFosJ4TQB1TELCeAnhSZJFHLG2XRhx31ZwBjmdO/RTVKVrL44rkrxkjp2S3QyZkzn6Axu/3WuJ0+W6lhEtUtQuSKivGvZFClhGFRBDCFIowgNIYSUyEsJD0ikmhIoiUYTSQAkJlCBkQpBIJpgxppJpiBNCePJBIwMowmApNCAIgKQapBqk1hKCWRAW3Q1fux0S0tPVQaw90M7SQSOhBBG22xWNsSmyAuexgG73BoGwyScDc8uamkmuyoqk9n2Yp3iZ5e2GKEYxpibhv+fHxKxafJbfYnxaQf+dFHsvJCzOhXVN/y9mtp8ksFbBiUCxMRhx5IKyFqjpQBAqJWTGFEoGYzzQpEJOGAk2URSTQpGRKEyhAyIUgohSVgwUgkOakBumSMJ80wFkYxAiLWrK1iyRxZK24qYlLRGsyLPgthkHkuhDb5HDIY4/Bb0NskP7JUukLDkNgHRZA0QAyOiZKwY1RvjDw4ZG2Dz/5uFYoLNK/lGUrpbnUFEKidhbGZY2E9NTw3+6h10VCfkivMia9jXtibGHAEMZGGAfKOSHU46Kz2y0yV1BHUQxlzHFwB64JH9lmksFQP/A5CroK3yelOdTjosEkHkrdJZpG82EfBa8lpkx+rdjrhPyFhUnxYWMsVimt+CchaM1HjwVeQ8OO4KBC3pacgrWfGRzRoYa+FEjKyuCiQkMxEJFTIUXIGRKEyhAGMKQUVIeCrRsm3dZGMz4JwQukeWtbnAyceHqfBdi122eqZJJTxh8cX6ydz+zhZ6yH+yncBSaMVI9xG2M8s7ZXTitDmBpm0xlxwBIQ3J+Yj8F2bJR++Ex2qlkuMmwfMxxpqRp85Pvv+BW9W3ChsjfdZLm2avdlrqOyQ9m3UfAvHfz84JWdW9xGs8OrWalNw3K1muWORjepYWj+sAEehXUo6GkjaXmanJbzEcgcf6BJ+S14rTeJwK6ogobPTkZ94uLi+UjwIYN8+rlx71xJa6aTQK25XZ7dsNbHBDnyJaXY9FDps0XCktLQ6vt0BDIOzkeR+1Hv+JYfwWWG+QR57UTR459xzR9TleaHjOqjc4UlsoWMPJszpag/1Px9AAteTjS+ZDYJqenPg2CjjBP1BKWMpcaPVP8AqK2ufoMzNfR1UwH6GJcXjqspqyzQUjSGNqaqNhe57C0Dc89Deg8VRZuIOLHxh81zu0LPAhz4h9W4XPrK+61tPi51lfVQlw7M1EskjNW/LUSM4zy35oQlxJPcPUeFb3Bb+HaWCSBrSzVgiSPGMkj7zc8iF26biVsm8RwPJzT/ALWleWWen41moon2Bl8ZQaR2fusr2QkgYcRuBzBJ88rLVXPjq349/rrhEOk5a/8AMFJpf7K+Pe8PXor+17TrFRpHNzo3Bv8AU5qlHcbdUsfianc7ONoiHfXvryCh48vVNIDWe510YO7J6RmceRaBhd0cb8PVoBqrddrfKR9+jqhJGP8A1yZb+CWNCUJl/qaWhle2KQxGQjPZlwB+hMZ/Bc64cL0jWukc+WAAaiZRpb9S0N/rWhZ71HUsENg4itdY3PeorvTGme75md3PykLPW3KawyCStttdYtQwKmlkJpnEnc5YHM+LowfMJK2D4Zw5Nx4Vlji7aKQOi5l5B0Y/jGpv1cFXKy0Txx9qWYjO+sEFv8wyPxXokE5ryK2OCmqw45bU0U3ulQen6SNxjkJPg4t9CsUTKa51roaYtluTR+lo61vuFwAHiHsGiUeRBaeqtcjIfAeVzwOYRqaRnl5+i1yNyvRaq0U1dPNTRQyPrYm5lo3MbT1zNuej9VMPNuPUql3CgEYe+CQSxNJBIY5joz0fG7vMP1HmtFemb48OWQoELK4YCxkJk4Y8IUiEI0eGAeayxc8ZwPE+SxLJG3US0HcjZVomjsW9tL2BqriCKCEjs6djsGd/Qnp1VusltivdvfxDxZK2CxUW9LQRd1m3Lujn+Z9FRNJntY0k64nnLPJd112Fw4SitQeGGMjGeWoHYHplRSZcvHp0Kq+3fjO4x2ixR/Z9uPdbDHhpDeryOQ/dGB6r1Phbgqg4ao2iip2vrS0dpUuaCc+XQLw7g+6i1XcxzyGn1d0uO2k+avlV7RrpZZxGIm1EZ3DpDjPoVncN/wAZ9FrmcV5WtLJxLwNVXsudKGvJOdT6hzcfAZVZPsqtdCw1V8vEdLSs3d2YDR/O/wDsF1bV7TqW8EwXad1rb4vidnPzY2WW73PhGgikulufDebuGYphNOZi0nbI1E6fgFmoqDpr8yeT2kVuvm4DtYNNFb6ytAG0ktQ6KN3xGC75QR5rl0fGkFHUj7LoKOljJw2Cmjxv1MhIP4FVmea7TXF9wqqI3Gpa7VKyphMgGc4Do9iB02wte8XepuvZVlz7J4fEW00VHojZCA7BBaBkf/QcrRJejKvOu/R7myivVRQ+93q4W6j1x6ooKenEsrumZH6s/K1edcXV1RDLRRXChnrIhNqbE9znxvGCDpGkDPhsMhVO3cacQ2uD3egu1QynH3YpA2Vo9NYKVfxXcrm9rq6XtC14eAxojGRnwA80lL0a6PQ/Z9b7ldLPD9n0txoIYmENqRVyBkhLnbxt1aXYPPkuneOIuKeE4XxcRPtlzpfutOtrpSP4cgn/AJuvJ28WXiK3RW+nrJ4KeIaWtjne3HPOMHAG64wcHSF7wXvJy52dyfEk9VTkSWPe0Xa43Thm5zOnmtVTEXHJNNV4I+Rzdj5DIVl4Y9m3D/FNG6pt9yulLj9iUwv/ANv98FULhuKK63imoa7szTueA+pcdD2NHhnx6dV7jw17OaGyysuFJc6tpJ18tGW+A9PVRTS6Lav+/tHDj9htIw5deJ5B0dEAvQOG+HBY6P3T3p9RDjGiTcfQriX72hUFomMDaiCYt2OiQOd9AuFF7Upq6qbS2u1y1M7zho6/AbqfCn22R+2pXikR9oHBf2A2TiThGR9vnZ/3EMJwxzeobyx+6RjxU+HK61e06yOtd6gbBd6IB8c8Hdc3pJGeYwcZb4bLt8Y19Qzhc090miiraruinj7zvQDmSqhwBbzw/cppW5kuEsemRjd/dYsgkuPgTgABCaawvwtJVnT+gp6g3W5ycF8aya7jSyYt13j7sjH825PoQR9Dvua7dveKmsqrdeHtbf6HLGVbe772wcmv6nHIrsV1KZuLqi+1eQ4O1sjG51AYb+Sr94jnnmdXTuJrJ5Mho5geGVSaFXFyTqpFfkGcu04x95vRYnBdKtjDaqQDcY7xHiVouatUzBy0YChTIQnosNJpWVh5cwQcgjwWILLHzT0WG5EXB2tp7N58R91/+FsCFzpdUTexmcO8xwyyT/PwWOkB8Dj+/wDldilifpxgFp5twCPoUm8KUnLmpo526KyJ0D27BzjjHo/ljydhbNLNc7SBT1VG26UDuUEvccB+6eefTIVip6d+kAZA8B08t/8AKyChfGwiNmhh5tb3WH5Tlp+KzdGinSsVNFZqiQGjuL7dI/cUt0jdHp8hIBghA4avrAJqaiFVEdxNSzRysI8sHP4K409FJPEYsRujIwY5I9TfoCW/gtWq4bgp+/Hb6aJ2N3xu7M/0gJfI0V+un9HNpOI7xQmNl2sYqmw7RvqYpI3x/wAMgGW/BbFXxTwLfmubeLXV0lVjBniYyZw9X4Dj8Vgdb2tc1okv0bh+1RXFhb9HuytqKiqGNwL7fMdKujbU/nqUtp94VM1CxMrJsXDFVI77M4nrJG89MlnkcWjzLXb/AEWN1lt9Kx8ja2Cr0OYC18MsRAJ5kHnyOys7aOVryWy0EzuRfUWDDiPVrWrBV0UUcLDPDaGsMrNQitUkZI1DxJwefLxzhOK7Cls9IxcO2e1VdvhbUVFthkOWlwtktTI4f6sjug+oW7V03s6tJcyukuVyqmDPZOjfTsJ9Gt2W/Z/sSKFzNLo3iRze5a5JQN/AiMjHxXRFPTkZoK+ups7nsLHE131dGCFV1/0z49TeS+/sq1PxGGStfwZwxRUzxkNnp6R9TM35nN2+i2aqk47vY1XiqqKemIy6SuqW08QHm3I/Jd1toqaio/TXXiOpjdsRPcGxNHyMeMLsUPBNvmeJJrdSzu2xJUEzu+Oprs/zLP5EvSNXweXtsqVg4Psc8uJbrNeZAe9BaIS6MHo6Y90fgvV+H7BFQUui3UVNamOHe7HEkrvV52z9Vs220w04YJWtkDfus0kMZ6MJIHwwu4BluABjzUVTr2ypieP0it1PDFDNOX65nPP33RnMj/IyHkPTChUWmGkpBSUrYrfTgkmKnbrllJ8T5nrurMYc/ee70acBY3U7WgiMaM8y3AJ+Kl+ilVeWtnndwtvZM09n7tGd8HvTSep8FUrpSuY4jQGdG83HzK9XuNEGh2loBPNw5n1J3VJvVFjVpGx6KVR6XHx/JB5zU0xBPXP0WlJTkK0VVJgkafoFoyUnktVyHJf4bTK86F2ULsSUu/JCr5DH9WioA7rYj5oQuk4EdOj8FZLchCzo0ks1vjY7m0cl3IaaEuGY27oQsqN5OjT0dOHNxC3PVdN1JAYt4whCz+zf/E4F0oKVr9oGHPUZ/NckUlNrx7vCPSMIQhiXozspYQRhmn+EkLFfaWEWWd2l2QWYy8/6h5oQghlj4Gs1uqLC2Wekjke+aUuLsnPfK69XZ7bE79HQwN9GBCFNexyRgoaZrwGxBo6NJC6tPTQj9jP8RJ/NCEFM2mgDkAPRNCE0QCChCANKvA7M7Kn3cDfZCFiep+F6KnWNGt2w5rnvA6IQrR6bSw1JQM8kIQmjlpdn/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spcBef>
                <a:spcPct val="50000"/>
              </a:spcBef>
            </a:pPr>
            <a:endParaRPr lang="en-US" alt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6616" y="908720"/>
            <a:ext cx="7684604" cy="4320480"/>
          </a:xfrm>
          <a:prstGeom prst="rect">
            <a:avLst/>
          </a:prstGeom>
        </p:spPr>
      </p:pic>
    </p:spTree>
    <p:extLst>
      <p:ext uri="{BB962C8B-B14F-4D97-AF65-F5344CB8AC3E}">
        <p14:creationId xmlns:p14="http://schemas.microsoft.com/office/powerpoint/2010/main" val="386374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Goals of </a:t>
            </a:r>
            <a:r>
              <a:rPr lang="fr-BE" dirty="0" err="1" smtClean="0"/>
              <a:t>conflict</a:t>
            </a:r>
            <a:r>
              <a:rPr lang="fr-BE" dirty="0" smtClean="0"/>
              <a:t> </a:t>
            </a:r>
            <a:r>
              <a:rPr lang="fr-BE" dirty="0" err="1" smtClean="0"/>
              <a:t>sensitivity</a:t>
            </a:r>
            <a:endParaRPr lang="en-GB" dirty="0"/>
          </a:p>
        </p:txBody>
      </p:sp>
      <p:sp>
        <p:nvSpPr>
          <p:cNvPr id="3" name="Content Placeholder 2"/>
          <p:cNvSpPr>
            <a:spLocks noGrp="1"/>
          </p:cNvSpPr>
          <p:nvPr>
            <p:ph idx="1"/>
          </p:nvPr>
        </p:nvSpPr>
        <p:spPr/>
        <p:txBody>
          <a:bodyPr/>
          <a:lstStyle/>
          <a:p>
            <a:pPr marL="457200" indent="-457200" algn="just">
              <a:buFont typeface="Arial" panose="020B0604020202020204" pitchFamily="34" charset="0"/>
              <a:buChar char="•"/>
            </a:pPr>
            <a:r>
              <a:rPr lang="fr-BE" b="0" dirty="0" smtClean="0"/>
              <a:t>The goal of </a:t>
            </a:r>
            <a:r>
              <a:rPr lang="fr-BE" b="0" dirty="0" err="1" smtClean="0"/>
              <a:t>conflict</a:t>
            </a:r>
            <a:r>
              <a:rPr lang="fr-BE" b="0" dirty="0" smtClean="0"/>
              <a:t> </a:t>
            </a:r>
            <a:r>
              <a:rPr lang="fr-BE" b="0" dirty="0" err="1" smtClean="0"/>
              <a:t>sensitivity</a:t>
            </a:r>
            <a:r>
              <a:rPr lang="fr-BE" b="0" dirty="0" smtClean="0"/>
              <a:t> </a:t>
            </a:r>
            <a:r>
              <a:rPr lang="fr-BE" b="0" dirty="0" err="1" smtClean="0"/>
              <a:t>is</a:t>
            </a:r>
            <a:r>
              <a:rPr lang="fr-BE" b="0" dirty="0" smtClean="0"/>
              <a:t> to </a:t>
            </a:r>
            <a:r>
              <a:rPr lang="fr-BE" b="0" dirty="0" err="1" smtClean="0"/>
              <a:t>ensure</a:t>
            </a:r>
            <a:r>
              <a:rPr lang="fr-BE" b="0" dirty="0" smtClean="0"/>
              <a:t> </a:t>
            </a:r>
            <a:r>
              <a:rPr lang="fr-BE" b="0" dirty="0" err="1" smtClean="0"/>
              <a:t>that</a:t>
            </a:r>
            <a:r>
              <a:rPr lang="fr-BE" b="0" dirty="0" smtClean="0"/>
              <a:t> the </a:t>
            </a:r>
            <a:r>
              <a:rPr lang="fr-BE" b="0" dirty="0" err="1" smtClean="0"/>
              <a:t>risks</a:t>
            </a:r>
            <a:r>
              <a:rPr lang="fr-BE" b="0" dirty="0" smtClean="0"/>
              <a:t> of </a:t>
            </a:r>
            <a:r>
              <a:rPr lang="fr-BE" b="0" dirty="0" err="1" smtClean="0"/>
              <a:t>unitentionally</a:t>
            </a:r>
            <a:r>
              <a:rPr lang="fr-BE" b="0" dirty="0" smtClean="0"/>
              <a:t> </a:t>
            </a:r>
            <a:r>
              <a:rPr lang="fr-BE" b="0" dirty="0" err="1" smtClean="0"/>
              <a:t>fuelling</a:t>
            </a:r>
            <a:r>
              <a:rPr lang="fr-BE" b="0" dirty="0" smtClean="0"/>
              <a:t> </a:t>
            </a:r>
            <a:r>
              <a:rPr lang="fr-BE" b="0" dirty="0" err="1" smtClean="0"/>
              <a:t>conflict</a:t>
            </a:r>
            <a:r>
              <a:rPr lang="fr-BE" b="0" dirty="0" smtClean="0"/>
              <a:t> are </a:t>
            </a:r>
            <a:r>
              <a:rPr lang="fr-BE" b="0" dirty="0" err="1" smtClean="0"/>
              <a:t>identified</a:t>
            </a:r>
            <a:r>
              <a:rPr lang="fr-BE" b="0" dirty="0" smtClean="0"/>
              <a:t> and </a:t>
            </a:r>
            <a:r>
              <a:rPr lang="fr-BE" b="0" dirty="0" err="1" smtClean="0"/>
              <a:t>mitigated</a:t>
            </a:r>
            <a:r>
              <a:rPr lang="fr-BE" b="0" dirty="0" smtClean="0"/>
              <a:t>, and </a:t>
            </a:r>
            <a:r>
              <a:rPr lang="fr-BE" b="0" dirty="0" err="1" smtClean="0"/>
              <a:t>that</a:t>
            </a:r>
            <a:r>
              <a:rPr lang="fr-BE" b="0" dirty="0" smtClean="0"/>
              <a:t> </a:t>
            </a:r>
            <a:r>
              <a:rPr lang="fr-BE" b="0" dirty="0" err="1" smtClean="0"/>
              <a:t>opportunities</a:t>
            </a:r>
            <a:r>
              <a:rPr lang="fr-BE" b="0" dirty="0" smtClean="0"/>
              <a:t> to maximise contributions </a:t>
            </a:r>
            <a:r>
              <a:rPr lang="fr-BE" b="0" dirty="0" err="1" smtClean="0"/>
              <a:t>towards</a:t>
            </a:r>
            <a:r>
              <a:rPr lang="fr-BE" b="0" dirty="0" smtClean="0"/>
              <a:t> </a:t>
            </a:r>
            <a:r>
              <a:rPr lang="fr-BE" b="0" dirty="0" err="1" smtClean="0"/>
              <a:t>peace</a:t>
            </a:r>
            <a:r>
              <a:rPr lang="fr-BE" b="0" dirty="0" smtClean="0"/>
              <a:t> are </a:t>
            </a:r>
            <a:r>
              <a:rPr lang="fr-BE" b="0" dirty="0" err="1" smtClean="0"/>
              <a:t>pursued</a:t>
            </a:r>
            <a:r>
              <a:rPr lang="fr-BE" b="0" dirty="0" smtClean="0"/>
              <a:t>.</a:t>
            </a:r>
          </a:p>
          <a:p>
            <a:pPr marL="457200" indent="-457200" algn="just">
              <a:buFont typeface="Arial" panose="020B0604020202020204" pitchFamily="34" charset="0"/>
              <a:buChar char="•"/>
            </a:pPr>
            <a:endParaRPr lang="fr-BE" b="0" dirty="0"/>
          </a:p>
          <a:p>
            <a:pPr marL="457200" indent="-457200" algn="just">
              <a:buFont typeface="Arial" panose="020B0604020202020204" pitchFamily="34" charset="0"/>
              <a:buChar char="•"/>
            </a:pPr>
            <a:r>
              <a:rPr lang="fr-BE" b="0" dirty="0" smtClean="0"/>
              <a:t>The goal of </a:t>
            </a:r>
            <a:r>
              <a:rPr lang="fr-BE" b="0" dirty="0" err="1" smtClean="0"/>
              <a:t>conflict</a:t>
            </a:r>
            <a:r>
              <a:rPr lang="fr-BE" b="0" dirty="0" smtClean="0"/>
              <a:t> </a:t>
            </a:r>
            <a:r>
              <a:rPr lang="fr-BE" b="0" dirty="0" err="1" smtClean="0"/>
              <a:t>sensitivity</a:t>
            </a:r>
            <a:r>
              <a:rPr lang="fr-BE" b="0" dirty="0" smtClean="0"/>
              <a:t> </a:t>
            </a:r>
            <a:r>
              <a:rPr lang="fr-BE" b="0" dirty="0" err="1" smtClean="0"/>
              <a:t>is</a:t>
            </a:r>
            <a:r>
              <a:rPr lang="fr-BE" b="0" dirty="0" smtClean="0"/>
              <a:t> to </a:t>
            </a:r>
            <a:r>
              <a:rPr lang="fr-BE" b="0" dirty="0" err="1" smtClean="0"/>
              <a:t>improve</a:t>
            </a:r>
            <a:r>
              <a:rPr lang="fr-BE" b="0" dirty="0" smtClean="0"/>
              <a:t> the </a:t>
            </a:r>
            <a:r>
              <a:rPr lang="fr-BE" b="0" dirty="0" err="1" smtClean="0"/>
              <a:t>effectiveness</a:t>
            </a:r>
            <a:r>
              <a:rPr lang="fr-BE" b="0" dirty="0" smtClean="0"/>
              <a:t> of international assistance, </a:t>
            </a:r>
            <a:r>
              <a:rPr lang="fr-BE" b="0" dirty="0" err="1" smtClean="0"/>
              <a:t>whether</a:t>
            </a:r>
            <a:r>
              <a:rPr lang="fr-BE" b="0" dirty="0" smtClean="0"/>
              <a:t> </a:t>
            </a:r>
            <a:r>
              <a:rPr lang="fr-BE" b="0" dirty="0" err="1" smtClean="0"/>
              <a:t>humanitarian</a:t>
            </a:r>
            <a:r>
              <a:rPr lang="fr-BE" b="0" dirty="0" smtClean="0"/>
              <a:t>, </a:t>
            </a:r>
            <a:r>
              <a:rPr lang="fr-BE" b="0" dirty="0" err="1" smtClean="0"/>
              <a:t>development</a:t>
            </a:r>
            <a:r>
              <a:rPr lang="fr-BE" b="0" dirty="0" smtClean="0"/>
              <a:t> or </a:t>
            </a:r>
            <a:r>
              <a:rPr lang="fr-BE" b="0" dirty="0" err="1" smtClean="0"/>
              <a:t>peacebuilding</a:t>
            </a:r>
            <a:r>
              <a:rPr lang="fr-BE" b="0" dirty="0" smtClean="0"/>
              <a:t>.</a:t>
            </a:r>
            <a:endParaRPr lang="en-GB" b="0" dirty="0"/>
          </a:p>
        </p:txBody>
      </p:sp>
    </p:spTree>
    <p:extLst>
      <p:ext uri="{BB962C8B-B14F-4D97-AF65-F5344CB8AC3E}">
        <p14:creationId xmlns:p14="http://schemas.microsoft.com/office/powerpoint/2010/main" val="426175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381000"/>
            <a:ext cx="7429500" cy="455712"/>
          </a:xfrm>
        </p:spPr>
        <p:txBody>
          <a:bodyPr/>
          <a:lstStyle/>
          <a:p>
            <a:r>
              <a:rPr lang="fr-BE" dirty="0"/>
              <a:t>Key messages</a:t>
            </a:r>
            <a:endParaRPr lang="en-GB" dirty="0"/>
          </a:p>
        </p:txBody>
      </p:sp>
      <p:sp>
        <p:nvSpPr>
          <p:cNvPr id="3" name="Content Placeholder 2"/>
          <p:cNvSpPr>
            <a:spLocks noGrp="1"/>
          </p:cNvSpPr>
          <p:nvPr>
            <p:ph idx="1"/>
          </p:nvPr>
        </p:nvSpPr>
        <p:spPr>
          <a:xfrm>
            <a:off x="920750" y="980728"/>
            <a:ext cx="7429500" cy="4761261"/>
          </a:xfrm>
        </p:spPr>
        <p:txBody>
          <a:bodyPr/>
          <a:lstStyle/>
          <a:p>
            <a:pPr marL="457200" indent="-457200">
              <a:buFont typeface="Arial" panose="020B0604020202020204" pitchFamily="34" charset="0"/>
              <a:buChar char="•"/>
            </a:pPr>
            <a:r>
              <a:rPr lang="fr-BE" sz="2400" b="0" dirty="0" err="1" smtClean="0"/>
              <a:t>Irrespective</a:t>
            </a:r>
            <a:r>
              <a:rPr lang="fr-BE" sz="2400" b="0" dirty="0" smtClean="0"/>
              <a:t> of type of intervention, it </a:t>
            </a:r>
            <a:r>
              <a:rPr lang="fr-BE" sz="2400" b="0" dirty="0" err="1" smtClean="0"/>
              <a:t>is</a:t>
            </a:r>
            <a:r>
              <a:rPr lang="fr-BE" sz="2400" b="0" dirty="0" smtClean="0"/>
              <a:t> important to </a:t>
            </a:r>
            <a:r>
              <a:rPr lang="fr-BE" sz="2400" b="0" dirty="0" err="1" smtClean="0"/>
              <a:t>acknowledge</a:t>
            </a:r>
            <a:r>
              <a:rPr lang="fr-BE" sz="2400" b="0" dirty="0" smtClean="0"/>
              <a:t> the </a:t>
            </a:r>
            <a:r>
              <a:rPr lang="fr-BE" sz="2400" b="0" dirty="0" err="1" smtClean="0"/>
              <a:t>responsibility</a:t>
            </a:r>
            <a:r>
              <a:rPr lang="fr-BE" sz="2400" b="0" dirty="0" smtClean="0"/>
              <a:t> to </a:t>
            </a:r>
            <a:r>
              <a:rPr lang="fr-BE" sz="2400" b="0" dirty="0" err="1" smtClean="0"/>
              <a:t>see</a:t>
            </a:r>
            <a:r>
              <a:rPr lang="fr-BE" sz="2400" b="0" dirty="0" err="1" smtClean="0"/>
              <a:t>k</a:t>
            </a:r>
            <a:r>
              <a:rPr lang="fr-BE" sz="2400" b="0" dirty="0" smtClean="0"/>
              <a:t> to </a:t>
            </a:r>
            <a:r>
              <a:rPr lang="fr-BE" sz="2400" b="0" dirty="0" err="1" smtClean="0"/>
              <a:t>understand</a:t>
            </a:r>
            <a:r>
              <a:rPr lang="fr-BE" sz="2400" b="0" dirty="0" smtClean="0"/>
              <a:t> </a:t>
            </a:r>
            <a:r>
              <a:rPr lang="fr-BE" sz="2400" b="0" dirty="0" err="1" smtClean="0"/>
              <a:t>potential</a:t>
            </a:r>
            <a:r>
              <a:rPr lang="fr-BE" sz="2400" b="0" dirty="0" smtClean="0"/>
              <a:t> impact.</a:t>
            </a:r>
          </a:p>
          <a:p>
            <a:pPr marL="457200" indent="-457200">
              <a:buFont typeface="Arial" panose="020B0604020202020204" pitchFamily="34" charset="0"/>
              <a:buChar char="•"/>
            </a:pPr>
            <a:endParaRPr lang="fr-BE" sz="2400" b="0" dirty="0" smtClean="0"/>
          </a:p>
          <a:p>
            <a:pPr marL="457200" indent="-457200">
              <a:buFont typeface="Arial" panose="020B0604020202020204" pitchFamily="34" charset="0"/>
              <a:buChar char="•"/>
            </a:pPr>
            <a:r>
              <a:rPr lang="fr-BE" sz="2400" b="0" dirty="0" smtClean="0"/>
              <a:t>Conflict </a:t>
            </a:r>
            <a:r>
              <a:rPr lang="fr-BE" sz="2400" b="0" dirty="0" err="1" smtClean="0"/>
              <a:t>sensitivity</a:t>
            </a:r>
            <a:r>
              <a:rPr lang="fr-BE" sz="2400" b="0" dirty="0" smtClean="0"/>
              <a:t> </a:t>
            </a:r>
            <a:r>
              <a:rPr lang="fr-BE" sz="2400" b="0" dirty="0" err="1" smtClean="0"/>
              <a:t>is</a:t>
            </a:r>
            <a:r>
              <a:rPr lang="fr-BE" sz="2400" b="0" dirty="0" smtClean="0"/>
              <a:t> a </a:t>
            </a:r>
            <a:r>
              <a:rPr lang="fr-BE" sz="2400" b="0" dirty="0" err="1" smtClean="0"/>
              <a:t>deliberate</a:t>
            </a:r>
            <a:r>
              <a:rPr lang="fr-BE" sz="2400" b="0" dirty="0" smtClean="0"/>
              <a:t> </a:t>
            </a:r>
            <a:r>
              <a:rPr lang="fr-BE" sz="2400" b="0" dirty="0" smtClean="0"/>
              <a:t>&amp; </a:t>
            </a:r>
            <a:r>
              <a:rPr lang="fr-BE" sz="2400" b="0" dirty="0" err="1" smtClean="0"/>
              <a:t>systematic</a:t>
            </a:r>
            <a:r>
              <a:rPr lang="fr-BE" sz="2400" b="0" dirty="0" smtClean="0"/>
              <a:t> </a:t>
            </a:r>
            <a:r>
              <a:rPr lang="fr-BE" sz="2400" b="0" dirty="0" smtClean="0"/>
              <a:t>practice to maximise the positive </a:t>
            </a:r>
            <a:r>
              <a:rPr lang="fr-BE" sz="2400" b="0" dirty="0"/>
              <a:t>&amp;</a:t>
            </a:r>
            <a:r>
              <a:rPr lang="fr-BE" sz="2400" b="0" dirty="0" smtClean="0"/>
              <a:t> </a:t>
            </a:r>
            <a:r>
              <a:rPr lang="fr-BE" sz="2400" b="0" dirty="0" err="1" smtClean="0"/>
              <a:t>reduce</a:t>
            </a:r>
            <a:r>
              <a:rPr lang="fr-BE" sz="2400" b="0" dirty="0" smtClean="0"/>
              <a:t> the </a:t>
            </a:r>
            <a:r>
              <a:rPr lang="fr-BE" sz="2400" b="0" dirty="0" err="1" smtClean="0"/>
              <a:t>negative</a:t>
            </a:r>
            <a:r>
              <a:rPr lang="fr-BE" sz="2400" b="0" dirty="0" smtClean="0"/>
              <a:t> impact </a:t>
            </a:r>
            <a:r>
              <a:rPr lang="fr-BE" sz="2400" b="0" dirty="0" err="1" smtClean="0"/>
              <a:t>across</a:t>
            </a:r>
            <a:r>
              <a:rPr lang="fr-BE" sz="2400" b="0" dirty="0" smtClean="0"/>
              <a:t> </a:t>
            </a:r>
            <a:r>
              <a:rPr lang="fr-BE" sz="2400" b="0" dirty="0" smtClean="0"/>
              <a:t>the programme </a:t>
            </a:r>
            <a:r>
              <a:rPr lang="fr-BE" sz="2400" b="0" dirty="0" smtClean="0"/>
              <a:t>cycle.</a:t>
            </a:r>
          </a:p>
          <a:p>
            <a:pPr marL="457200" indent="-457200">
              <a:buFont typeface="Arial" panose="020B0604020202020204" pitchFamily="34" charset="0"/>
              <a:buChar char="•"/>
            </a:pPr>
            <a:endParaRPr lang="fr-BE" sz="2400" b="0" dirty="0" smtClean="0"/>
          </a:p>
          <a:p>
            <a:pPr marL="457200" indent="-457200">
              <a:buFont typeface="Arial" panose="020B0604020202020204" pitchFamily="34" charset="0"/>
              <a:buChar char="•"/>
            </a:pPr>
            <a:r>
              <a:rPr lang="fr-BE" sz="2400" b="0" dirty="0" smtClean="0"/>
              <a:t>Effective </a:t>
            </a:r>
            <a:r>
              <a:rPr lang="fr-BE" sz="2400" b="0" dirty="0" err="1" smtClean="0"/>
              <a:t>conflict</a:t>
            </a:r>
            <a:r>
              <a:rPr lang="fr-BE" sz="2400" b="0" dirty="0" smtClean="0"/>
              <a:t> </a:t>
            </a:r>
            <a:r>
              <a:rPr lang="fr-BE" sz="2400" b="0" dirty="0" err="1" smtClean="0"/>
              <a:t>sensitivity</a:t>
            </a:r>
            <a:r>
              <a:rPr lang="fr-BE" sz="2400" b="0" dirty="0" smtClean="0"/>
              <a:t> </a:t>
            </a:r>
            <a:r>
              <a:rPr lang="fr-BE" sz="2400" b="0" dirty="0" err="1" smtClean="0"/>
              <a:t>requires</a:t>
            </a:r>
            <a:r>
              <a:rPr lang="fr-BE" sz="2400" b="0" dirty="0" smtClean="0"/>
              <a:t> </a:t>
            </a:r>
            <a:r>
              <a:rPr lang="fr-BE" sz="2400" b="0" dirty="0" err="1" smtClean="0"/>
              <a:t>continously</a:t>
            </a:r>
            <a:r>
              <a:rPr lang="fr-BE" sz="2400" b="0" dirty="0" smtClean="0"/>
              <a:t> </a:t>
            </a:r>
            <a:r>
              <a:rPr lang="fr-BE" sz="2400" b="0" dirty="0" err="1" smtClean="0"/>
              <a:t>thinking</a:t>
            </a:r>
            <a:r>
              <a:rPr lang="fr-BE" sz="2400" b="0" dirty="0" smtClean="0"/>
              <a:t> about the </a:t>
            </a:r>
            <a:r>
              <a:rPr lang="fr-BE" sz="2400" b="0" dirty="0" err="1" smtClean="0"/>
              <a:t>context</a:t>
            </a:r>
            <a:r>
              <a:rPr lang="fr-BE" sz="2400" b="0" dirty="0" smtClean="0"/>
              <a:t> &amp; </a:t>
            </a:r>
            <a:r>
              <a:rPr lang="fr-BE" sz="2400" b="0" dirty="0" err="1" smtClean="0"/>
              <a:t>your</a:t>
            </a:r>
            <a:r>
              <a:rPr lang="fr-BE" sz="2400" b="0" dirty="0" smtClean="0"/>
              <a:t> impact on the </a:t>
            </a:r>
            <a:r>
              <a:rPr lang="fr-BE" sz="2400" b="0" dirty="0" err="1" smtClean="0"/>
              <a:t>context</a:t>
            </a:r>
            <a:r>
              <a:rPr lang="fr-BE" sz="2400" b="0" dirty="0" smtClean="0"/>
              <a:t> &amp; </a:t>
            </a:r>
            <a:r>
              <a:rPr lang="fr-BE" sz="2400" b="0" dirty="0" err="1" smtClean="0"/>
              <a:t>means</a:t>
            </a:r>
            <a:r>
              <a:rPr lang="fr-BE" sz="2400" b="0" dirty="0" smtClean="0"/>
              <a:t> </a:t>
            </a:r>
            <a:r>
              <a:rPr lang="fr-BE" sz="2400" b="0" dirty="0" err="1" smtClean="0"/>
              <a:t>being</a:t>
            </a:r>
            <a:r>
              <a:rPr lang="fr-BE" sz="2400" b="0" dirty="0" smtClean="0"/>
              <a:t> flexible and adaptable to </a:t>
            </a:r>
            <a:r>
              <a:rPr lang="fr-BE" sz="2400" b="0" dirty="0" smtClean="0"/>
              <a:t>change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6338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AutoShape 2" descr="data:image/jpeg;base64,/9j/4AAQSkZJRgABAQAAAQABAAD/2wBDAAkGBwgHBgkIBwgKCgkLDRYPDQwMDRsUFRAWIB0iIiAdHx8kKDQsJCYxJx8fLT0tMTU3Ojo6Iys/RD84QzQ5Ojf/2wBDAQoKCg0MDRoPDxo3JR8lNzc3Nzc3Nzc3Nzc3Nzc3Nzc3Nzc3Nzc3Nzc3Nzc3Nzc3Nzc3Nzc3Nzc3Nzc3Nzc3Nzf/wAARCACDAMYDASIAAhEBAxEB/8QAGwAAAgIDAQAAAAAAAAAAAAAAAAECBgMEBQf/xAA+EAABAwMCAwUFBAkDBQAAAAABAAIDBAUREiEGMVETIkFhcQcUgYKRFTKhsSMzQmJykqLB0VKy8BY0Q4Ph/8QAGQEAAwEBAQAAAAAAAAAAAAAAAAECAwQF/8QAJBEAAwEAAgICAgIDAAAAAAAAAAECEQMhEjETQQQUIjJCUWH/2gAMAwEAAhEDEQA/APJEwjCYC9A4ATRhNIkAjCYQgNDCMJ4TwmLRAIwpYQgWkU08I+CeBosIwn8EIwWiwjCaEYGiwkVLCWEYPSKMKWEEIwNI4QQnhGEh6RwjClhJAaLCE0JjIJhAUgkDYYRhPCeEYLSOCpAJphVgtEAnhNGEYLRYTwmhGC0WE0IwjBBhCE8JgLCMJowgNI4RhNCBkcIITTwkBDCCFJIowekcJYUkkYMWEJoTAiAmAgKQQNsMICYCeEE6LCYRhMBAgRhNMIFosJ4TQB1TELCeAnhSZJFHLG2XRhx31ZwBjmdO/RTVKVrL44rkrxkjp2S3QyZkzn6Axu/3WuJ0+W6lhEtUtQuSKivGvZFClhGFRBDCFIowgNIYSUyEsJD0ikmhIoiUYTSQAkJlCBkQpBIJpgxppJpiBNCePJBIwMowmApNCAIgKQapBqk1hKCWRAW3Q1fux0S0tPVQaw90M7SQSOhBBG22xWNsSmyAuexgG73BoGwyScDc8uamkmuyoqk9n2Yp3iZ5e2GKEYxpibhv+fHxKxafJbfYnxaQf+dFHsvJCzOhXVN/y9mtp8ksFbBiUCxMRhx5IKyFqjpQBAqJWTGFEoGYzzQpEJOGAk2URSTQpGRKEyhAyIUgohSVgwUgkOakBumSMJ80wFkYxAiLWrK1iyRxZK24qYlLRGsyLPgthkHkuhDb5HDIY4/Bb0NskP7JUukLDkNgHRZA0QAyOiZKwY1RvjDw4ZG2Dz/5uFYoLNK/lGUrpbnUFEKidhbGZY2E9NTw3+6h10VCfkivMia9jXtibGHAEMZGGAfKOSHU46Kz2y0yV1BHUQxlzHFwB64JH9lmksFQP/A5CroK3yelOdTjosEkHkrdJZpG82EfBa8lpkx+rdjrhPyFhUnxYWMsVimt+CchaM1HjwVeQ8OO4KBC3pacgrWfGRzRoYa+FEjKyuCiQkMxEJFTIUXIGRKEyhAGMKQUVIeCrRsm3dZGMz4JwQukeWtbnAyceHqfBdi122eqZJJTxh8cX6ydz+zhZ6yH+yncBSaMVI9xG2M8s7ZXTitDmBpm0xlxwBIQ3J+Yj8F2bJR++Ex2qlkuMmwfMxxpqRp85Pvv+BW9W3ChsjfdZLm2avdlrqOyQ9m3UfAvHfz84JWdW9xGs8OrWalNw3K1muWORjepYWj+sAEehXUo6GkjaXmanJbzEcgcf6BJ+S14rTeJwK6ogobPTkZ94uLi+UjwIYN8+rlx71xJa6aTQK25XZ7dsNbHBDnyJaXY9FDps0XCktLQ6vt0BDIOzkeR+1Hv+JYfwWWG+QR57UTR459xzR9TleaHjOqjc4UlsoWMPJszpag/1Px9AAteTjS+ZDYJqenPg2CjjBP1BKWMpcaPVP8AqK2ufoMzNfR1UwH6GJcXjqspqyzQUjSGNqaqNhe57C0Dc89Deg8VRZuIOLHxh81zu0LPAhz4h9W4XPrK+61tPi51lfVQlw7M1EskjNW/LUSM4zy35oQlxJPcPUeFb3Bb+HaWCSBrSzVgiSPGMkj7zc8iF26biVsm8RwPJzT/ALWleWWen41moon2Bl8ZQaR2fusr2QkgYcRuBzBJ88rLVXPjq349/rrhEOk5a/8AMFJpf7K+Pe8PXor+17TrFRpHNzo3Bv8AU5qlHcbdUsfianc7ONoiHfXvryCh48vVNIDWe510YO7J6RmceRaBhd0cb8PVoBqrddrfKR9+jqhJGP8A1yZb+CWNCUJl/qaWhle2KQxGQjPZlwB+hMZ/Bc64cL0jWukc+WAAaiZRpb9S0N/rWhZ71HUsENg4itdY3PeorvTGme75md3PykLPW3KawyCStttdYtQwKmlkJpnEnc5YHM+LowfMJK2D4Zw5Nx4Vlji7aKQOi5l5B0Y/jGpv1cFXKy0Txx9qWYjO+sEFv8wyPxXokE5ryK2OCmqw45bU0U3ulQen6SNxjkJPg4t9CsUTKa51roaYtluTR+lo61vuFwAHiHsGiUeRBaeqtcjIfAeVzwOYRqaRnl5+i1yNyvRaq0U1dPNTRQyPrYm5lo3MbT1zNuej9VMPNuPUql3CgEYe+CQSxNJBIY5joz0fG7vMP1HmtFemb48OWQoELK4YCxkJk4Y8IUiEI0eGAeayxc8ZwPE+SxLJG3US0HcjZVomjsW9tL2BqriCKCEjs6djsGd/Qnp1VusltivdvfxDxZK2CxUW9LQRd1m3Lujn+Z9FRNJntY0k64nnLPJd112Fw4SitQeGGMjGeWoHYHplRSZcvHp0Kq+3fjO4x2ixR/Z9uPdbDHhpDeryOQ/dGB6r1Phbgqg4ao2iip2vrS0dpUuaCc+XQLw7g+6i1XcxzyGn1d0uO2k+avlV7RrpZZxGIm1EZ3DpDjPoVncN/wAZ9FrmcV5WtLJxLwNVXsudKGvJOdT6hzcfAZVZPsqtdCw1V8vEdLSs3d2YDR/O/wDsF1bV7TqW8EwXad1rb4vidnPzY2WW73PhGgikulufDebuGYphNOZi0nbI1E6fgFmoqDpr8yeT2kVuvm4DtYNNFb6ytAG0ktQ6KN3xGC75QR5rl0fGkFHUj7LoKOljJw2Cmjxv1MhIP4FVmea7TXF9wqqI3Gpa7VKyphMgGc4Do9iB02wte8XepuvZVlz7J4fEW00VHojZCA7BBaBkf/QcrRJejKvOu/R7myivVRQ+93q4W6j1x6ooKenEsrumZH6s/K1edcXV1RDLRRXChnrIhNqbE9znxvGCDpGkDPhsMhVO3cacQ2uD3egu1QynH3YpA2Vo9NYKVfxXcrm9rq6XtC14eAxojGRnwA80lL0a6PQ/Z9b7ldLPD9n0txoIYmENqRVyBkhLnbxt1aXYPPkuneOIuKeE4XxcRPtlzpfutOtrpSP4cgn/AJuvJ28WXiK3RW+nrJ4KeIaWtjne3HPOMHAG64wcHSF7wXvJy52dyfEk9VTkSWPe0Xa43Thm5zOnmtVTEXHJNNV4I+Rzdj5DIVl4Y9m3D/FNG6pt9yulLj9iUwv/ANv98FULhuKK63imoa7szTueA+pcdD2NHhnx6dV7jw17OaGyysuFJc6tpJ18tGW+A9PVRTS6Lav+/tHDj9htIw5deJ5B0dEAvQOG+HBY6P3T3p9RDjGiTcfQriX72hUFomMDaiCYt2OiQOd9AuFF7Upq6qbS2u1y1M7zho6/AbqfCn22R+2pXikR9oHBf2A2TiThGR9vnZ/3EMJwxzeobyx+6RjxU+HK61e06yOtd6gbBd6IB8c8Hdc3pJGeYwcZb4bLt8Y19Qzhc090miiraruinj7zvQDmSqhwBbzw/cppW5kuEsemRjd/dYsgkuPgTgABCaawvwtJVnT+gp6g3W5ycF8aya7jSyYt13j7sjH825PoQR9Dvua7dveKmsqrdeHtbf6HLGVbe772wcmv6nHIrsV1KZuLqi+1eQ4O1sjG51AYb+Sr94jnnmdXTuJrJ5Mho5geGVSaFXFyTqpFfkGcu04x95vRYnBdKtjDaqQDcY7xHiVouatUzBy0YChTIQnosNJpWVh5cwQcgjwWILLHzT0WG5EXB2tp7N58R91/+FsCFzpdUTexmcO8xwyyT/PwWOkB8Dj+/wDldilifpxgFp5twCPoUm8KUnLmpo526KyJ0D27BzjjHo/ljydhbNLNc7SBT1VG26UDuUEvccB+6eefTIVip6d+kAZA8B08t/8AKyChfGwiNmhh5tb3WH5Tlp+KzdGinSsVNFZqiQGjuL7dI/cUt0jdHp8hIBghA4avrAJqaiFVEdxNSzRysI8sHP4K409FJPEYsRujIwY5I9TfoCW/gtWq4bgp+/Hb6aJ2N3xu7M/0gJfI0V+un9HNpOI7xQmNl2sYqmw7RvqYpI3x/wAMgGW/BbFXxTwLfmubeLXV0lVjBniYyZw9X4Dj8Vgdb2tc1okv0bh+1RXFhb9HuytqKiqGNwL7fMdKujbU/nqUtp94VM1CxMrJsXDFVI77M4nrJG89MlnkcWjzLXb/AEWN1lt9Kx8ja2Cr0OYC18MsRAJ5kHnyOys7aOVryWy0EzuRfUWDDiPVrWrBV0UUcLDPDaGsMrNQitUkZI1DxJwefLxzhOK7Cls9IxcO2e1VdvhbUVFthkOWlwtktTI4f6sjug+oW7V03s6tJcyukuVyqmDPZOjfTsJ9Gt2W/Z/sSKFzNLo3iRze5a5JQN/AiMjHxXRFPTkZoK+ups7nsLHE131dGCFV1/0z49TeS+/sq1PxGGStfwZwxRUzxkNnp6R9TM35nN2+i2aqk47vY1XiqqKemIy6SuqW08QHm3I/Jd1toqaio/TXXiOpjdsRPcGxNHyMeMLsUPBNvmeJJrdSzu2xJUEzu+Oprs/zLP5EvSNXweXtsqVg4Psc8uJbrNeZAe9BaIS6MHo6Y90fgvV+H7BFQUui3UVNamOHe7HEkrvV52z9Vs220w04YJWtkDfus0kMZ6MJIHwwu4BluABjzUVTr2ypieP0it1PDFDNOX65nPP33RnMj/IyHkPTChUWmGkpBSUrYrfTgkmKnbrllJ8T5nrurMYc/ee70acBY3U7WgiMaM8y3AJ+Kl+ilVeWtnndwtvZM09n7tGd8HvTSep8FUrpSuY4jQGdG83HzK9XuNEGh2loBPNw5n1J3VJvVFjVpGx6KVR6XHx/JB5zU0xBPXP0WlJTkK0VVJgkafoFoyUnktVyHJf4bTK86F2ULsSUu/JCr5DH9WioA7rYj5oQuk4EdOj8FZLchCzo0ks1vjY7m0cl3IaaEuGY27oQsqN5OjT0dOHNxC3PVdN1JAYt4whCz+zf/E4F0oKVr9oGHPUZ/NckUlNrx7vCPSMIQhiXozspYQRhmn+EkLFfaWEWWd2l2QWYy8/6h5oQghlj4Gs1uqLC2Wekjke+aUuLsnPfK69XZ7bE79HQwN9GBCFNexyRgoaZrwGxBo6NJC6tPTQj9jP8RJ/NCEFM2mgDkAPRNCE0QCChCANKvA7M7Kn3cDfZCFiep+F6KnWNGt2w5rnvA6IQrR6bSw1JQM8kIQmjlpdn/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spcBef>
                <a:spcPct val="50000"/>
              </a:spcBef>
            </a:pPr>
            <a:endParaRPr lang="en-US" altLang="en-US"/>
          </a:p>
        </p:txBody>
      </p:sp>
      <p:sp>
        <p:nvSpPr>
          <p:cNvPr id="68613" name="AutoShape 4" descr="data:image/jpeg;base64,/9j/4AAQSkZJRgABAQAAAQABAAD/2wBDAAkGBwgHBgkIBwgKCgkLDRYPDQwMDRsUFRAWIB0iIiAdHx8kKDQsJCYxJx8fLT0tMTU3Ojo6Iys/RD84QzQ5Ojf/2wBDAQoKCg0MDRoPDxo3JR8lNzc3Nzc3Nzc3Nzc3Nzc3Nzc3Nzc3Nzc3Nzc3Nzc3Nzc3Nzc3Nzc3Nzc3Nzc3Nzc3Nzf/wAARCACDAMYDASIAAhEBAxEB/8QAGwAAAgIDAQAAAAAAAAAAAAAAAAECBgMEBQf/xAA+EAABAwMCAwUFBAkDBQAAAAABAAIDBAUREiEGMVETIkFhcQcUgYKRFTKhsSMzQmJykqLB0VKy8BY0Q4Ph/8QAGQEAAwEBAQAAAAAAAAAAAAAAAAECAwQF/8QAJBEAAwEAAgICAgIDAAAAAAAAAAECEQMhEjETQQQUIjJCUWH/2gAMAwEAAhEDEQA/APJEwjCYC9A4ATRhNIkAjCYQgNDCMJ4TwmLRAIwpYQgWkU08I+CeBosIwn8EIwWiwjCaEYGiwkVLCWEYPSKMKWEEIwNI4QQnhGEh6RwjClhJAaLCE0JjIJhAUgkDYYRhPCeEYLSOCpAJphVgtEAnhNGEYLRYTwmhGC0WE0IwjBBhCE8JgLCMJowgNI4RhNCBkcIITTwkBDCCFJIowekcJYUkkYMWEJoTAiAmAgKQQNsMICYCeEE6LCYRhMBAgRhNMIFosJ4TQB1TELCeAnhSZJFHLG2XRhx31ZwBjmdO/RTVKVrL44rkrxkjp2S3QyZkzn6Axu/3WuJ0+W6lhEtUtQuSKivGvZFClhGFRBDCFIowgNIYSUyEsJD0ikmhIoiUYTSQAkJlCBkQpBIJpgxppJpiBNCePJBIwMowmApNCAIgKQapBqk1hKCWRAW3Q1fux0S0tPVQaw90M7SQSOhBBG22xWNsSmyAuexgG73BoGwyScDc8uamkmuyoqk9n2Yp3iZ5e2GKEYxpibhv+fHxKxafJbfYnxaQf+dFHsvJCzOhXVN/y9mtp8ksFbBiUCxMRhx5IKyFqjpQBAqJWTGFEoGYzzQpEJOGAk2URSTQpGRKEyhAyIUgohSVgwUgkOakBumSMJ80wFkYxAiLWrK1iyRxZK24qYlLRGsyLPgthkHkuhDb5HDIY4/Bb0NskP7JUukLDkNgHRZA0QAyOiZKwY1RvjDw4ZG2Dz/5uFYoLNK/lGUrpbnUFEKidhbGZY2E9NTw3+6h10VCfkivMia9jXtibGHAEMZGGAfKOSHU46Kz2y0yV1BHUQxlzHFwB64JH9lmksFQP/A5CroK3yelOdTjosEkHkrdJZpG82EfBa8lpkx+rdjrhPyFhUnxYWMsVimt+CchaM1HjwVeQ8OO4KBC3pacgrWfGRzRoYa+FEjKyuCiQkMxEJFTIUXIGRKEyhAGMKQUVIeCrRsm3dZGMz4JwQukeWtbnAyceHqfBdi122eqZJJTxh8cX6ydz+zhZ6yH+yncBSaMVI9xG2M8s7ZXTitDmBpm0xlxwBIQ3J+Yj8F2bJR++Ex2qlkuMmwfMxxpqRp85Pvv+BW9W3ChsjfdZLm2avdlrqOyQ9m3UfAvHfz84JWdW9xGs8OrWalNw3K1muWORjepYWj+sAEehXUo6GkjaXmanJbzEcgcf6BJ+S14rTeJwK6ogobPTkZ94uLi+UjwIYN8+rlx71xJa6aTQK25XZ7dsNbHBDnyJaXY9FDps0XCktLQ6vt0BDIOzkeR+1Hv+JYfwWWG+QR57UTR459xzR9TleaHjOqjc4UlsoWMPJszpag/1Px9AAteTjS+ZDYJqenPg2CjjBP1BKWMpcaPVP8AqK2ufoMzNfR1UwH6GJcXjqspqyzQUjSGNqaqNhe57C0Dc89Deg8VRZuIOLHxh81zu0LPAhz4h9W4XPrK+61tPi51lfVQlw7M1EskjNW/LUSM4zy35oQlxJPcPUeFb3Bb+HaWCSBrSzVgiSPGMkj7zc8iF26biVsm8RwPJzT/ALWleWWen41moon2Bl8ZQaR2fusr2QkgYcRuBzBJ88rLVXPjq349/rrhEOk5a/8AMFJpf7K+Pe8PXor+17TrFRpHNzo3Bv8AU5qlHcbdUsfianc7ONoiHfXvryCh48vVNIDWe510YO7J6RmceRaBhd0cb8PVoBqrddrfKR9+jqhJGP8A1yZb+CWNCUJl/qaWhle2KQxGQjPZlwB+hMZ/Bc64cL0jWukc+WAAaiZRpb9S0N/rWhZ71HUsENg4itdY3PeorvTGme75md3PykLPW3KawyCStttdYtQwKmlkJpnEnc5YHM+LowfMJK2D4Zw5Nx4Vlji7aKQOi5l5B0Y/jGpv1cFXKy0Txx9qWYjO+sEFv8wyPxXokE5ryK2OCmqw45bU0U3ulQen6SNxjkJPg4t9CsUTKa51roaYtluTR+lo61vuFwAHiHsGiUeRBaeqtcjIfAeVzwOYRqaRnl5+i1yNyvRaq0U1dPNTRQyPrYm5lo3MbT1zNuej9VMPNuPUql3CgEYe+CQSxNJBIY5joz0fG7vMP1HmtFemb48OWQoELK4YCxkJk4Y8IUiEI0eGAeayxc8ZwPE+SxLJG3US0HcjZVomjsW9tL2BqriCKCEjs6djsGd/Qnp1VusltivdvfxDxZK2CxUW9LQRd1m3Lujn+Z9FRNJntY0k64nnLPJd112Fw4SitQeGGMjGeWoHYHplRSZcvHp0Kq+3fjO4x2ixR/Z9uPdbDHhpDeryOQ/dGB6r1Phbgqg4ao2iip2vrS0dpUuaCc+XQLw7g+6i1XcxzyGn1d0uO2k+avlV7RrpZZxGIm1EZ3DpDjPoVncN/wAZ9FrmcV5WtLJxLwNVXsudKGvJOdT6hzcfAZVZPsqtdCw1V8vEdLSs3d2YDR/O/wDsF1bV7TqW8EwXad1rb4vidnPzY2WW73PhGgikulufDebuGYphNOZi0nbI1E6fgFmoqDpr8yeT2kVuvm4DtYNNFb6ytAG0ktQ6KN3xGC75QR5rl0fGkFHUj7LoKOljJw2Cmjxv1MhIP4FVmea7TXF9wqqI3Gpa7VKyphMgGc4Do9iB02wte8XepuvZVlz7J4fEW00VHojZCA7BBaBkf/QcrRJejKvOu/R7myivVRQ+93q4W6j1x6ooKenEsrumZH6s/K1edcXV1RDLRRXChnrIhNqbE9znxvGCDpGkDPhsMhVO3cacQ2uD3egu1QynH3YpA2Vo9NYKVfxXcrm9rq6XtC14eAxojGRnwA80lL0a6PQ/Z9b7ldLPD9n0txoIYmENqRVyBkhLnbxt1aXYPPkuneOIuKeE4XxcRPtlzpfutOtrpSP4cgn/AJuvJ28WXiK3RW+nrJ4KeIaWtjne3HPOMHAG64wcHSF7wXvJy52dyfEk9VTkSWPe0Xa43Thm5zOnmtVTEXHJNNV4I+Rzdj5DIVl4Y9m3D/FNG6pt9yulLj9iUwv/ANv98FULhuKK63imoa7szTueA+pcdD2NHhnx6dV7jw17OaGyysuFJc6tpJ18tGW+A9PVRTS6Lav+/tHDj9htIw5deJ5B0dEAvQOG+HBY6P3T3p9RDjGiTcfQriX72hUFomMDaiCYt2OiQOd9AuFF7Upq6qbS2u1y1M7zho6/AbqfCn22R+2pXikR9oHBf2A2TiThGR9vnZ/3EMJwxzeobyx+6RjxU+HK61e06yOtd6gbBd6IB8c8Hdc3pJGeYwcZb4bLt8Y19Qzhc090miiraruinj7zvQDmSqhwBbzw/cppW5kuEsemRjd/dYsgkuPgTgABCaawvwtJVnT+gp6g3W5ycF8aya7jSyYt13j7sjH825PoQR9Dvua7dveKmsqrdeHtbf6HLGVbe772wcmv6nHIrsV1KZuLqi+1eQ4O1sjG51AYb+Sr94jnnmdXTuJrJ5Mho5geGVSaFXFyTqpFfkGcu04x95vRYnBdKtjDaqQDcY7xHiVouatUzBy0YChTIQnosNJpWVh5cwQcgjwWILLHzT0WG5EXB2tp7N58R91/+FsCFzpdUTexmcO8xwyyT/PwWOkB8Dj+/wDldilifpxgFp5twCPoUm8KUnLmpo526KyJ0D27BzjjHo/ljydhbNLNc7SBT1VG26UDuUEvccB+6eefTIVip6d+kAZA8B08t/8AKyChfGwiNmhh5tb3WH5Tlp+KzdGinSsVNFZqiQGjuL7dI/cUt0jdHp8hIBghA4avrAJqaiFVEdxNSzRysI8sHP4K409FJPEYsRujIwY5I9TfoCW/gtWq4bgp+/Hb6aJ2N3xu7M/0gJfI0V+un9HNpOI7xQmNl2sYqmw7RvqYpI3x/wAMgGW/BbFXxTwLfmubeLXV0lVjBniYyZw9X4Dj8Vgdb2tc1okv0bh+1RXFhb9HuytqKiqGNwL7fMdKujbU/nqUtp94VM1CxMrJsXDFVI77M4nrJG89MlnkcWjzLXb/AEWN1lt9Kx8ja2Cr0OYC18MsRAJ5kHnyOys7aOVryWy0EzuRfUWDDiPVrWrBV0UUcLDPDaGsMrNQitUkZI1DxJwefLxzhOK7Cls9IxcO2e1VdvhbUVFthkOWlwtktTI4f6sjug+oW7V03s6tJcyukuVyqmDPZOjfTsJ9Gt2W/Z/sSKFzNLo3iRze5a5JQN/AiMjHxXRFPTkZoK+ups7nsLHE131dGCFV1/0z49TeS+/sq1PxGGStfwZwxRUzxkNnp6R9TM35nN2+i2aqk47vY1XiqqKemIy6SuqW08QHm3I/Jd1toqaio/TXXiOpjdsRPcGxNHyMeMLsUPBNvmeJJrdSzu2xJUEzu+Oprs/zLP5EvSNXweXtsqVg4Psc8uJbrNeZAe9BaIS6MHo6Y90fgvV+H7BFQUui3UVNamOHe7HEkrvV52z9Vs220w04YJWtkDfus0kMZ6MJIHwwu4BluABjzUVTr2ypieP0it1PDFDNOX65nPP33RnMj/IyHkPTChUWmGkpBSUrYrfTgkmKnbrllJ8T5nrurMYc/ee70acBY3U7WgiMaM8y3AJ+Kl+ilVeWtnndwtvZM09n7tGd8HvTSep8FUrpSuY4jQGdG83HzK9XuNEGh2loBPNw5n1J3VJvVFjVpGx6KVR6XHx/JB5zU0xBPXP0WlJTkK0VVJgkafoFoyUnktVyHJf4bTK86F2ULsSUu/JCr5DH9WioA7rYj5oQuk4EdOj8FZLchCzo0ks1vjY7m0cl3IaaEuGY27oQsqN5OjT0dOHNxC3PVdN1JAYt4whCz+zf/E4F0oKVr9oGHPUZ/NckUlNrx7vCPSMIQhiXozspYQRhmn+EkLFfaWEWWd2l2QWYy8/6h5oQghlj4Gs1uqLC2Wekjke+aUuLsnPfK69XZ7bE79HQwN9GBCFNexyRgoaZrwGxBo6NJC6tPTQj9jP8RJ/NCEFM2mgDkAPRNCE0QCChCANKvA7M7Kn3cDfZCFiep+F6KnWNGt2w5rnvA6IQrR6bSw1JQM8kIQmjlpdn/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spcBef>
                <a:spcPct val="50000"/>
              </a:spcBef>
            </a:pPr>
            <a:endParaRPr lang="en-US" altLang="en-US"/>
          </a:p>
        </p:txBody>
      </p:sp>
      <p:pic>
        <p:nvPicPr>
          <p:cNvPr id="68614" name="Picture 6" descr="http://t2.gstatic.com/images?q=tbn:ANd9GcTliY_g1TDrVoYS2bioZuTWjEPtHckl_jMKqE_1_XssB5eIM6d6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836712"/>
            <a:ext cx="6912570" cy="427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408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12812" y="381000"/>
            <a:ext cx="7784603" cy="838200"/>
          </a:xfrm>
          <a:noFill/>
        </p:spPr>
        <p:txBody>
          <a:bodyPr/>
          <a:lstStyle/>
          <a:p>
            <a:pPr eaLnBrk="1" hangingPunct="1"/>
            <a:r>
              <a:rPr lang="en-GB" dirty="0" smtClean="0">
                <a:latin typeface="Arial Black" charset="0"/>
              </a:rPr>
              <a:t>Components of conflict sensitivity</a:t>
            </a:r>
            <a:endParaRPr lang="en-GB" dirty="0">
              <a:latin typeface="Arial Black" charset="0"/>
            </a:endParaRPr>
          </a:p>
        </p:txBody>
      </p:sp>
      <p:sp>
        <p:nvSpPr>
          <p:cNvPr id="2" name="Content Placeholder 1"/>
          <p:cNvSpPr>
            <a:spLocks noGrp="1"/>
          </p:cNvSpPr>
          <p:nvPr>
            <p:ph idx="1"/>
          </p:nvPr>
        </p:nvSpPr>
        <p:spPr>
          <a:xfrm>
            <a:off x="920750" y="1628775"/>
            <a:ext cx="8424738" cy="4113213"/>
          </a:xfrm>
        </p:spPr>
        <p:txBody>
          <a:bodyPr/>
          <a:lstStyle/>
          <a:p>
            <a:pPr>
              <a:buFont typeface="Wingdings" panose="05000000000000000000" pitchFamily="2" charset="2"/>
              <a:buChar char="§"/>
            </a:pPr>
            <a:r>
              <a:rPr lang="en-US" altLang="en-US" b="0" dirty="0"/>
              <a:t>Understand the context…Do a </a:t>
            </a:r>
            <a:r>
              <a:rPr lang="en-US" altLang="en-US" i="1" dirty="0"/>
              <a:t>conflict </a:t>
            </a:r>
            <a:r>
              <a:rPr lang="en-US" altLang="en-US" i="1" dirty="0" smtClean="0"/>
              <a:t>analysis (?)</a:t>
            </a:r>
          </a:p>
          <a:p>
            <a:pPr>
              <a:buFont typeface="Wingdings" panose="05000000000000000000" pitchFamily="2" charset="2"/>
              <a:buChar char="§"/>
            </a:pPr>
            <a:endParaRPr lang="en-GB" altLang="en-US" b="0" i="1" dirty="0"/>
          </a:p>
          <a:p>
            <a:pPr>
              <a:buFont typeface="Wingdings" panose="05000000000000000000" pitchFamily="2" charset="2"/>
              <a:buChar char="§"/>
            </a:pPr>
            <a:r>
              <a:rPr lang="en-US" altLang="en-US" b="0" dirty="0" err="1"/>
              <a:t>Recognise</a:t>
            </a:r>
            <a:r>
              <a:rPr lang="en-US" altLang="en-US" b="0" dirty="0"/>
              <a:t> the interaction between your engagement and the context</a:t>
            </a:r>
            <a:r>
              <a:rPr lang="en-US" altLang="en-US" b="0" dirty="0" smtClean="0"/>
              <a:t>…. </a:t>
            </a:r>
            <a:r>
              <a:rPr lang="en-US" altLang="en-US" b="0" i="1" dirty="0" smtClean="0"/>
              <a:t>Assess</a:t>
            </a:r>
            <a:r>
              <a:rPr lang="en-US" altLang="en-US" b="0" dirty="0" smtClean="0"/>
              <a:t> </a:t>
            </a:r>
            <a:r>
              <a:rPr lang="en-US" altLang="en-US" b="0" dirty="0"/>
              <a:t>the likely impacts of your </a:t>
            </a:r>
            <a:r>
              <a:rPr lang="en-US" altLang="en-US" b="0" dirty="0" smtClean="0"/>
              <a:t>work (i.e. </a:t>
            </a:r>
            <a:r>
              <a:rPr lang="en-US" altLang="en-US" i="1" dirty="0" smtClean="0"/>
              <a:t>conflict sensitivity analysis</a:t>
            </a:r>
            <a:r>
              <a:rPr lang="en-US" altLang="en-US" b="0" dirty="0" smtClean="0"/>
              <a:t>)</a:t>
            </a:r>
          </a:p>
          <a:p>
            <a:pPr>
              <a:buFont typeface="Wingdings" panose="05000000000000000000" pitchFamily="2" charset="2"/>
              <a:buChar char="§"/>
            </a:pPr>
            <a:endParaRPr lang="en-GB" altLang="en-US" b="0" dirty="0"/>
          </a:p>
          <a:p>
            <a:pPr>
              <a:buFont typeface="Wingdings" panose="05000000000000000000" pitchFamily="2" charset="2"/>
              <a:buChar char="§"/>
            </a:pPr>
            <a:r>
              <a:rPr lang="en-US" altLang="en-US" b="0" dirty="0"/>
              <a:t>Act upon this understanding in order to avoid negative impacts and </a:t>
            </a:r>
            <a:r>
              <a:rPr lang="en-US" altLang="en-US" b="0" dirty="0" err="1"/>
              <a:t>maximise</a:t>
            </a:r>
            <a:r>
              <a:rPr lang="en-US" altLang="en-US" b="0" dirty="0"/>
              <a:t> positive impacts…</a:t>
            </a:r>
            <a:r>
              <a:rPr lang="en-US" altLang="en-US" b="0" i="1" dirty="0"/>
              <a:t>Change</a:t>
            </a:r>
            <a:r>
              <a:rPr lang="en-US" altLang="en-US" b="0" dirty="0"/>
              <a:t> your activities / </a:t>
            </a:r>
            <a:r>
              <a:rPr lang="en-US" altLang="en-US" b="0" dirty="0" smtClean="0"/>
              <a:t>project (i.e. </a:t>
            </a:r>
            <a:r>
              <a:rPr lang="en-US" altLang="en-US" i="1" dirty="0" smtClean="0"/>
              <a:t>conflict sensitive adaptation</a:t>
            </a:r>
            <a:r>
              <a:rPr lang="en-US" altLang="en-US" b="0" dirty="0" smtClean="0"/>
              <a:t>)</a:t>
            </a:r>
            <a:endParaRPr lang="en-GB" altLang="en-US" b="0" dirty="0"/>
          </a:p>
        </p:txBody>
      </p:sp>
    </p:spTree>
    <p:extLst>
      <p:ext uri="{BB962C8B-B14F-4D97-AF65-F5344CB8AC3E}">
        <p14:creationId xmlns:p14="http://schemas.microsoft.com/office/powerpoint/2010/main" val="2112333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542528"/>
          </a:xfrm>
        </p:spPr>
        <p:txBody>
          <a:bodyPr/>
          <a:lstStyle/>
          <a:p>
            <a:pPr marL="0" indent="0"/>
            <a:endParaRPr lang="en-GB" sz="2400" dirty="0">
              <a:latin typeface="Arial" charset="0"/>
            </a:endParaRPr>
          </a:p>
        </p:txBody>
      </p:sp>
      <p:sp>
        <p:nvSpPr>
          <p:cNvPr id="5122" name="Rectangle 9"/>
          <p:cNvSpPr>
            <a:spLocks noChangeArrowheads="1"/>
          </p:cNvSpPr>
          <p:nvPr/>
        </p:nvSpPr>
        <p:spPr bwMode="auto">
          <a:xfrm>
            <a:off x="895593" y="1988840"/>
            <a:ext cx="82264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fr-BE" sz="3600" b="1" dirty="0" smtClean="0"/>
              <a:t>2. </a:t>
            </a:r>
            <a:r>
              <a:rPr lang="fr-BE" sz="3600" b="1" dirty="0" err="1" smtClean="0"/>
              <a:t>Deepening</a:t>
            </a:r>
            <a:r>
              <a:rPr lang="fr-BE" sz="3600" b="1" dirty="0" smtClean="0"/>
              <a:t> </a:t>
            </a:r>
            <a:r>
              <a:rPr lang="fr-BE" sz="3600" b="1" dirty="0" err="1"/>
              <a:t>understanding</a:t>
            </a:r>
            <a:r>
              <a:rPr lang="fr-BE" sz="3600" b="1" dirty="0"/>
              <a:t> of </a:t>
            </a:r>
            <a:r>
              <a:rPr lang="fr-BE" sz="3600" b="1" dirty="0" err="1"/>
              <a:t>what</a:t>
            </a:r>
            <a:r>
              <a:rPr lang="fr-BE" sz="3600" b="1" dirty="0"/>
              <a:t> </a:t>
            </a:r>
            <a:r>
              <a:rPr lang="fr-BE" sz="3600" b="1" dirty="0" err="1"/>
              <a:t>conflict</a:t>
            </a:r>
            <a:r>
              <a:rPr lang="fr-BE" sz="3600" b="1" dirty="0"/>
              <a:t> </a:t>
            </a:r>
            <a:r>
              <a:rPr lang="fr-BE" sz="3600" b="1" dirty="0" err="1"/>
              <a:t>sensitivity</a:t>
            </a:r>
            <a:r>
              <a:rPr lang="fr-BE" sz="3600" b="1" dirty="0"/>
              <a:t> looks </a:t>
            </a:r>
            <a:r>
              <a:rPr lang="fr-BE" sz="3600" b="1" dirty="0" err="1"/>
              <a:t>like</a:t>
            </a:r>
            <a:r>
              <a:rPr lang="fr-BE" sz="3600" b="1" dirty="0"/>
              <a:t> in practice</a:t>
            </a:r>
            <a:endParaRPr lang="en-GB" sz="3200" b="1" dirty="0"/>
          </a:p>
          <a:p>
            <a:pPr defTabSz="863600" eaLnBrk="1" hangingPunct="1">
              <a:spcBef>
                <a:spcPct val="20000"/>
              </a:spcBef>
            </a:pPr>
            <a:endParaRPr lang="en-GB" sz="3600" b="1" dirty="0"/>
          </a:p>
          <a:p>
            <a:pPr defTabSz="863600" eaLnBrk="1" hangingPunct="1">
              <a:spcBef>
                <a:spcPct val="20000"/>
              </a:spcBef>
            </a:pPr>
            <a:endParaRPr lang="en-GB" sz="3600" b="1" dirty="0" smtClean="0">
              <a:solidFill>
                <a:schemeClr val="tx2"/>
              </a:solidFill>
              <a:latin typeface="Arial Black" charset="0"/>
            </a:endParaRPr>
          </a:p>
          <a:p>
            <a:pPr defTabSz="863600" eaLnBrk="1" hangingPunct="1">
              <a:spcBef>
                <a:spcPct val="20000"/>
              </a:spcBef>
            </a:pPr>
            <a:endParaRPr lang="en-GB" sz="3600" b="1" dirty="0">
              <a:solidFill>
                <a:schemeClr val="tx2"/>
              </a:solidFill>
              <a:latin typeface="Arial Black" charset="0"/>
            </a:endParaRPr>
          </a:p>
        </p:txBody>
      </p:sp>
    </p:spTree>
    <p:extLst>
      <p:ext uri="{BB962C8B-B14F-4D97-AF65-F5344CB8AC3E}">
        <p14:creationId xmlns:p14="http://schemas.microsoft.com/office/powerpoint/2010/main" val="99815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60512" y="188640"/>
          <a:ext cx="9089129"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212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381000"/>
            <a:ext cx="7378876" cy="45719"/>
          </a:xfrm>
        </p:spPr>
        <p:txBody>
          <a:bodyPr/>
          <a:lstStyle/>
          <a:p>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79310" y="692697"/>
            <a:ext cx="7934129" cy="5049292"/>
          </a:xfrm>
        </p:spPr>
      </p:pic>
    </p:spTree>
    <p:extLst>
      <p:ext uri="{BB962C8B-B14F-4D97-AF65-F5344CB8AC3E}">
        <p14:creationId xmlns:p14="http://schemas.microsoft.com/office/powerpoint/2010/main" val="33161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87500" y="1653889"/>
            <a:ext cx="6096000" cy="4062984"/>
          </a:xfrm>
        </p:spPr>
      </p:pic>
    </p:spTree>
    <p:extLst>
      <p:ext uri="{BB962C8B-B14F-4D97-AF65-F5344CB8AC3E}">
        <p14:creationId xmlns:p14="http://schemas.microsoft.com/office/powerpoint/2010/main" val="147469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87500" y="1653889"/>
            <a:ext cx="6096000" cy="4062984"/>
          </a:xfrm>
        </p:spPr>
      </p:pic>
    </p:spTree>
    <p:extLst>
      <p:ext uri="{BB962C8B-B14F-4D97-AF65-F5344CB8AC3E}">
        <p14:creationId xmlns:p14="http://schemas.microsoft.com/office/powerpoint/2010/main" val="26356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noFill/>
        </p:spPr>
        <p:txBody>
          <a:bodyPr/>
          <a:lstStyle/>
          <a:p>
            <a:pPr eaLnBrk="1" hangingPunct="1"/>
            <a:r>
              <a:rPr lang="en-GB" dirty="0" smtClean="0">
                <a:latin typeface="Arial Black" charset="0"/>
              </a:rPr>
              <a:t>Outline</a:t>
            </a:r>
            <a:endParaRPr lang="en-GB" dirty="0">
              <a:latin typeface="Arial Black" charset="0"/>
            </a:endParaRPr>
          </a:p>
        </p:txBody>
      </p:sp>
      <p:sp>
        <p:nvSpPr>
          <p:cNvPr id="2" name="Content Placeholder 1"/>
          <p:cNvSpPr>
            <a:spLocks noGrp="1"/>
          </p:cNvSpPr>
          <p:nvPr>
            <p:ph idx="1"/>
          </p:nvPr>
        </p:nvSpPr>
        <p:spPr>
          <a:xfrm>
            <a:off x="912813" y="1219201"/>
            <a:ext cx="8504683" cy="4522788"/>
          </a:xfrm>
        </p:spPr>
        <p:txBody>
          <a:bodyPr/>
          <a:lstStyle/>
          <a:p>
            <a:pPr marL="514350" indent="-514350">
              <a:buFont typeface="+mj-lt"/>
              <a:buAutoNum type="arabicPeriod"/>
            </a:pPr>
            <a:r>
              <a:rPr lang="en-GB" sz="2800" dirty="0" smtClean="0"/>
              <a:t>What is </a:t>
            </a:r>
            <a:r>
              <a:rPr lang="en-GB" sz="2800" dirty="0" smtClean="0"/>
              <a:t>a conflict </a:t>
            </a:r>
            <a:r>
              <a:rPr lang="en-GB" sz="2800" dirty="0" smtClean="0"/>
              <a:t>sensitivity </a:t>
            </a:r>
            <a:r>
              <a:rPr lang="en-GB" sz="2800" dirty="0" smtClean="0"/>
              <a:t>approach &amp; </a:t>
            </a:r>
            <a:r>
              <a:rPr lang="en-GB" sz="2800" dirty="0" smtClean="0"/>
              <a:t>why does it matter?</a:t>
            </a:r>
            <a:endParaRPr lang="fr-BE" sz="2800" dirty="0" smtClean="0"/>
          </a:p>
          <a:p>
            <a:pPr marL="514350" indent="-514350">
              <a:buFont typeface="+mj-lt"/>
              <a:buAutoNum type="arabicPeriod"/>
            </a:pPr>
            <a:r>
              <a:rPr lang="fr-BE" sz="2800" dirty="0" err="1" smtClean="0"/>
              <a:t>Deepening</a:t>
            </a:r>
            <a:r>
              <a:rPr lang="fr-BE" sz="2800" dirty="0" smtClean="0"/>
              <a:t> </a:t>
            </a:r>
            <a:r>
              <a:rPr lang="fr-BE" sz="2800" dirty="0" err="1" smtClean="0"/>
              <a:t>understanding</a:t>
            </a:r>
            <a:r>
              <a:rPr lang="fr-BE" sz="2800" dirty="0" smtClean="0"/>
              <a:t> of </a:t>
            </a:r>
            <a:r>
              <a:rPr lang="fr-BE" sz="2800" dirty="0" err="1" smtClean="0"/>
              <a:t>what</a:t>
            </a:r>
            <a:r>
              <a:rPr lang="fr-BE" sz="2800" dirty="0" smtClean="0"/>
              <a:t> </a:t>
            </a:r>
            <a:r>
              <a:rPr lang="fr-BE" sz="2800" dirty="0" err="1" smtClean="0"/>
              <a:t>conflict</a:t>
            </a:r>
            <a:r>
              <a:rPr lang="fr-BE" sz="2800" dirty="0" smtClean="0"/>
              <a:t> </a:t>
            </a:r>
            <a:r>
              <a:rPr lang="fr-BE" sz="2800" dirty="0" err="1" smtClean="0"/>
              <a:t>sensitivity</a:t>
            </a:r>
            <a:r>
              <a:rPr lang="fr-BE" sz="2800" dirty="0" smtClean="0"/>
              <a:t> looks </a:t>
            </a:r>
            <a:r>
              <a:rPr lang="fr-BE" sz="2800" dirty="0" err="1" smtClean="0"/>
              <a:t>like</a:t>
            </a:r>
            <a:r>
              <a:rPr lang="fr-BE" sz="2800" dirty="0" smtClean="0"/>
              <a:t> in practice</a:t>
            </a:r>
            <a:endParaRPr lang="en-GB" sz="2800" dirty="0"/>
          </a:p>
          <a:p>
            <a:pPr marL="514350" indent="-514350">
              <a:buFont typeface="+mj-lt"/>
              <a:buAutoNum type="arabicPeriod"/>
            </a:pPr>
            <a:r>
              <a:rPr lang="en-GB" sz="2800" dirty="0" smtClean="0"/>
              <a:t>Debates &amp; spectrum of </a:t>
            </a:r>
            <a:r>
              <a:rPr lang="en-GB" sz="2800" dirty="0" smtClean="0"/>
              <a:t>thinking in applying conflict sensitivity</a:t>
            </a:r>
            <a:endParaRPr lang="en-GB" sz="2800" dirty="0"/>
          </a:p>
          <a:p>
            <a:pPr marL="514350" indent="-514350">
              <a:buFont typeface="+mj-lt"/>
              <a:buAutoNum type="arabicPeriod"/>
            </a:pPr>
            <a:r>
              <a:rPr lang="en-GB" sz="2800" dirty="0" smtClean="0"/>
              <a:t>Conflict sensitive</a:t>
            </a:r>
            <a:r>
              <a:rPr lang="en-GB" sz="2800" dirty="0" smtClean="0"/>
              <a:t> </a:t>
            </a:r>
            <a:r>
              <a:rPr lang="en-GB" sz="2800" dirty="0" smtClean="0"/>
              <a:t>evaluations </a:t>
            </a:r>
            <a:endParaRPr lang="en-GB" sz="2800" dirty="0" smtClean="0"/>
          </a:p>
          <a:p>
            <a:pPr marL="514350" indent="-514350">
              <a:buFont typeface="+mj-lt"/>
              <a:buAutoNum type="arabicPeriod"/>
            </a:pPr>
            <a:r>
              <a:rPr lang="en-GB" sz="2800" dirty="0" smtClean="0"/>
              <a:t>Key take </a:t>
            </a:r>
            <a:r>
              <a:rPr lang="en-GB" sz="2800" dirty="0" err="1" smtClean="0"/>
              <a:t>aways</a:t>
            </a:r>
            <a:endParaRPr lang="en-GB" sz="2000" dirty="0" smtClean="0"/>
          </a:p>
        </p:txBody>
      </p:sp>
    </p:spTree>
    <p:extLst>
      <p:ext uri="{BB962C8B-B14F-4D97-AF65-F5344CB8AC3E}">
        <p14:creationId xmlns:p14="http://schemas.microsoft.com/office/powerpoint/2010/main" val="64617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93358" y="1628775"/>
            <a:ext cx="5484284" cy="4113213"/>
          </a:xfrm>
        </p:spPr>
      </p:pic>
    </p:spTree>
    <p:extLst>
      <p:ext uri="{BB962C8B-B14F-4D97-AF65-F5344CB8AC3E}">
        <p14:creationId xmlns:p14="http://schemas.microsoft.com/office/powerpoint/2010/main" val="142696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fr-BE" sz="2800" dirty="0" smtClean="0"/>
              <a:t>Migration </a:t>
            </a:r>
            <a:r>
              <a:rPr lang="fr-BE" sz="2800" dirty="0" err="1" smtClean="0"/>
              <a:t>policies</a:t>
            </a:r>
            <a:r>
              <a:rPr lang="fr-BE" sz="2800" dirty="0" smtClean="0"/>
              <a:t> </a:t>
            </a:r>
            <a:r>
              <a:rPr lang="en-GB" sz="2800" dirty="0" smtClean="0"/>
              <a:t>can </a:t>
            </a:r>
            <a:r>
              <a:rPr lang="en-GB" sz="2800" dirty="0"/>
              <a:t>have unintended </a:t>
            </a:r>
            <a:r>
              <a:rPr lang="en-GB" sz="2800" dirty="0" smtClean="0"/>
              <a:t>consequences</a:t>
            </a:r>
            <a:endParaRPr lang="fr-BE" sz="2800" dirty="0"/>
          </a:p>
          <a:p>
            <a:pPr algn="ctr"/>
            <a:r>
              <a:rPr lang="fr-BE" sz="2800" dirty="0" smtClean="0"/>
              <a:t>i.e. impact on local </a:t>
            </a:r>
            <a:r>
              <a:rPr lang="fr-BE" sz="2800" dirty="0" err="1" smtClean="0"/>
              <a:t>political</a:t>
            </a:r>
            <a:r>
              <a:rPr lang="fr-BE" sz="2800" dirty="0" smtClean="0"/>
              <a:t> </a:t>
            </a:r>
            <a:r>
              <a:rPr lang="fr-BE" sz="2800" dirty="0" err="1" smtClean="0"/>
              <a:t>economy</a:t>
            </a:r>
            <a:endParaRPr lang="fr-BE" sz="2800" dirty="0" smtClean="0"/>
          </a:p>
          <a:p>
            <a:endParaRPr lang="fr-BE" dirty="0"/>
          </a:p>
          <a:p>
            <a:r>
              <a:rPr lang="fr-BE" dirty="0" smtClean="0"/>
              <a:t>-</a:t>
            </a:r>
            <a:endParaRPr lang="en-GB" dirty="0"/>
          </a:p>
        </p:txBody>
      </p:sp>
    </p:spTree>
    <p:extLst>
      <p:ext uri="{BB962C8B-B14F-4D97-AF65-F5344CB8AC3E}">
        <p14:creationId xmlns:p14="http://schemas.microsoft.com/office/powerpoint/2010/main" val="179536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205769" y="188640"/>
            <a:ext cx="8360668" cy="838200"/>
          </a:xfrm>
          <a:noFill/>
        </p:spPr>
        <p:txBody>
          <a:bodyPr/>
          <a:lstStyle/>
          <a:p>
            <a:pPr eaLnBrk="1" hangingPunct="1"/>
            <a:r>
              <a:rPr lang="en-GB" dirty="0" smtClean="0">
                <a:latin typeface="Arial Black" charset="0"/>
              </a:rPr>
              <a:t>Patterns of interaction: </a:t>
            </a:r>
            <a:r>
              <a:rPr lang="en-GB" dirty="0" smtClean="0">
                <a:latin typeface="+mn-lt"/>
              </a:rPr>
              <a:t>Transfers of ‘resources’</a:t>
            </a:r>
            <a:endParaRPr lang="en-GB" dirty="0">
              <a:latin typeface="+mn-lt"/>
            </a:endParaRPr>
          </a:p>
        </p:txBody>
      </p:sp>
      <p:graphicFrame>
        <p:nvGraphicFramePr>
          <p:cNvPr id="5" name="Diagramm 4"/>
          <p:cNvGraphicFramePr/>
          <p:nvPr>
            <p:extLst/>
          </p:nvPr>
        </p:nvGraphicFramePr>
        <p:xfrm>
          <a:off x="1492032" y="1268760"/>
          <a:ext cx="7788142" cy="427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6116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205769" y="188640"/>
            <a:ext cx="8360668" cy="838200"/>
          </a:xfrm>
          <a:noFill/>
        </p:spPr>
        <p:txBody>
          <a:bodyPr/>
          <a:lstStyle/>
          <a:p>
            <a:pPr eaLnBrk="1" hangingPunct="1"/>
            <a:r>
              <a:rPr lang="en-GB" dirty="0" smtClean="0">
                <a:latin typeface="Arial Black" charset="0"/>
              </a:rPr>
              <a:t>Patterns of interaction: </a:t>
            </a:r>
            <a:r>
              <a:rPr lang="en-GB" dirty="0" smtClean="0">
                <a:latin typeface="+mn-lt"/>
              </a:rPr>
              <a:t>Implicit ethical messages</a:t>
            </a:r>
            <a:endParaRPr lang="en-GB" dirty="0">
              <a:latin typeface="+mn-lt"/>
            </a:endParaRPr>
          </a:p>
        </p:txBody>
      </p:sp>
      <p:graphicFrame>
        <p:nvGraphicFramePr>
          <p:cNvPr id="4" name="Diagramm 4"/>
          <p:cNvGraphicFramePr/>
          <p:nvPr>
            <p:extLst/>
          </p:nvPr>
        </p:nvGraphicFramePr>
        <p:xfrm>
          <a:off x="1515650" y="1397000"/>
          <a:ext cx="754180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78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BE" dirty="0" smtClean="0"/>
              <a:t>Conflict </a:t>
            </a:r>
            <a:r>
              <a:rPr lang="fr-BE" dirty="0" err="1" smtClean="0"/>
              <a:t>sensitivity</a:t>
            </a:r>
            <a:r>
              <a:rPr lang="fr-BE" dirty="0" smtClean="0"/>
              <a:t> </a:t>
            </a:r>
            <a:r>
              <a:rPr lang="fr-BE" dirty="0" err="1" smtClean="0"/>
              <a:t>needs</a:t>
            </a:r>
            <a:r>
              <a:rPr lang="fr-BE" dirty="0" smtClean="0"/>
              <a:t> to </a:t>
            </a:r>
            <a:r>
              <a:rPr lang="fr-BE" dirty="0" err="1" smtClean="0"/>
              <a:t>be</a:t>
            </a:r>
            <a:r>
              <a:rPr lang="fr-BE" dirty="0" smtClean="0"/>
              <a:t> </a:t>
            </a:r>
            <a:r>
              <a:rPr lang="fr-BE" dirty="0" err="1" smtClean="0"/>
              <a:t>integrated</a:t>
            </a:r>
            <a:r>
              <a:rPr lang="fr-BE" dirty="0" smtClean="0"/>
              <a:t> at all phases </a:t>
            </a:r>
            <a:r>
              <a:rPr lang="fr-BE" dirty="0" err="1" smtClean="0"/>
              <a:t>policy</a:t>
            </a:r>
            <a:r>
              <a:rPr lang="fr-BE" dirty="0" smtClean="0"/>
              <a:t>, design, </a:t>
            </a:r>
            <a:r>
              <a:rPr lang="fr-BE" dirty="0" err="1" smtClean="0"/>
              <a:t>implementation</a:t>
            </a:r>
            <a:r>
              <a:rPr lang="fr-BE" dirty="0" smtClean="0"/>
              <a:t>, monitoring and </a:t>
            </a:r>
            <a:r>
              <a:rPr lang="fr-BE" dirty="0" err="1" smtClean="0"/>
              <a:t>evaluation</a:t>
            </a:r>
            <a:endParaRPr lang="fr-BE" dirty="0" smtClean="0"/>
          </a:p>
          <a:p>
            <a:pPr marL="457200" indent="-457200">
              <a:buFont typeface="Arial" panose="020B0604020202020204" pitchFamily="34" charset="0"/>
              <a:buChar char="•"/>
            </a:pPr>
            <a:r>
              <a:rPr lang="fr-BE" dirty="0" smtClean="0"/>
              <a:t>Do not </a:t>
            </a:r>
            <a:r>
              <a:rPr lang="fr-BE" dirty="0" err="1" smtClean="0"/>
              <a:t>add</a:t>
            </a:r>
            <a:r>
              <a:rPr lang="fr-BE" dirty="0" smtClean="0"/>
              <a:t> an extra </a:t>
            </a:r>
            <a:r>
              <a:rPr lang="fr-BE" dirty="0" err="1" smtClean="0"/>
              <a:t>level</a:t>
            </a:r>
            <a:r>
              <a:rPr lang="fr-BE" dirty="0" smtClean="0"/>
              <a:t> of </a:t>
            </a:r>
            <a:r>
              <a:rPr lang="fr-BE" dirty="0" err="1" smtClean="0"/>
              <a:t>harm</a:t>
            </a:r>
            <a:r>
              <a:rPr lang="fr-BE" dirty="0" smtClean="0"/>
              <a:t> &amp; </a:t>
            </a:r>
            <a:r>
              <a:rPr lang="fr-BE" dirty="0" err="1" smtClean="0"/>
              <a:t>leverage</a:t>
            </a:r>
            <a:r>
              <a:rPr lang="fr-BE" dirty="0" smtClean="0"/>
              <a:t> positive </a:t>
            </a:r>
            <a:r>
              <a:rPr lang="fr-BE" dirty="0" err="1" smtClean="0"/>
              <a:t>peace</a:t>
            </a:r>
            <a:endParaRPr lang="fr-BE" dirty="0" smtClean="0"/>
          </a:p>
          <a:p>
            <a:pPr marL="457200" indent="-457200">
              <a:buFont typeface="Arial" panose="020B0604020202020204" pitchFamily="34" charset="0"/>
              <a:buChar char="•"/>
            </a:pPr>
            <a:r>
              <a:rPr lang="fr-BE" dirty="0" smtClean="0"/>
              <a:t>Conflict </a:t>
            </a:r>
            <a:r>
              <a:rPr lang="fr-BE" dirty="0" err="1" smtClean="0"/>
              <a:t>sensitivity</a:t>
            </a:r>
            <a:r>
              <a:rPr lang="fr-BE" dirty="0" smtClean="0"/>
              <a:t> </a:t>
            </a:r>
            <a:r>
              <a:rPr lang="fr-BE" dirty="0" err="1" smtClean="0"/>
              <a:t>approach</a:t>
            </a:r>
            <a:r>
              <a:rPr lang="fr-BE" dirty="0" smtClean="0"/>
              <a:t> </a:t>
            </a:r>
            <a:r>
              <a:rPr lang="fr-BE" dirty="0" err="1" smtClean="0"/>
              <a:t>does</a:t>
            </a:r>
            <a:r>
              <a:rPr lang="fr-BE" dirty="0" smtClean="0"/>
              <a:t> not ignore </a:t>
            </a:r>
            <a:r>
              <a:rPr lang="fr-BE" dirty="0" err="1" smtClean="0"/>
              <a:t>ambiguities</a:t>
            </a:r>
            <a:endParaRPr lang="fr-BE"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98772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Conflict </a:t>
            </a:r>
            <a:r>
              <a:rPr lang="fr-BE" dirty="0" smtClean="0"/>
              <a:t>sensitive </a:t>
            </a:r>
            <a:r>
              <a:rPr lang="fr-BE" dirty="0" smtClean="0"/>
              <a:t>support</a:t>
            </a:r>
            <a:r>
              <a:rPr lang="fr-BE" dirty="0" smtClean="0"/>
              <a:t> </a:t>
            </a:r>
            <a:r>
              <a:rPr lang="fr-BE" dirty="0" err="1" smtClean="0"/>
              <a:t>facilities</a:t>
            </a:r>
            <a:r>
              <a:rPr lang="fr-BE" dirty="0" smtClean="0"/>
              <a:t> </a:t>
            </a:r>
            <a:endParaRPr lang="en-GB" dirty="0"/>
          </a:p>
        </p:txBody>
      </p:sp>
      <p:sp>
        <p:nvSpPr>
          <p:cNvPr id="3" name="Content Placeholder 2"/>
          <p:cNvSpPr>
            <a:spLocks noGrp="1"/>
          </p:cNvSpPr>
          <p:nvPr>
            <p:ph idx="1"/>
          </p:nvPr>
        </p:nvSpPr>
        <p:spPr/>
        <p:txBody>
          <a:bodyPr/>
          <a:lstStyle/>
          <a:p>
            <a:r>
              <a:rPr lang="fr-BE" dirty="0" smtClean="0"/>
              <a:t>CSRF: </a:t>
            </a:r>
            <a:r>
              <a:rPr lang="fr-BE" dirty="0" err="1" smtClean="0"/>
              <a:t>Strengthening</a:t>
            </a:r>
            <a:r>
              <a:rPr lang="fr-BE" dirty="0" smtClean="0"/>
              <a:t> </a:t>
            </a:r>
            <a:r>
              <a:rPr lang="fr-BE" dirty="0" err="1" smtClean="0"/>
              <a:t>institutional</a:t>
            </a:r>
            <a:r>
              <a:rPr lang="fr-BE" dirty="0" smtClean="0"/>
              <a:t> </a:t>
            </a:r>
            <a:r>
              <a:rPr lang="fr-BE" dirty="0" err="1" smtClean="0"/>
              <a:t>capability</a:t>
            </a:r>
            <a:r>
              <a:rPr lang="fr-BE" dirty="0" smtClean="0"/>
              <a:t> to </a:t>
            </a:r>
            <a:r>
              <a:rPr lang="fr-BE" dirty="0" err="1" smtClean="0"/>
              <a:t>adopt</a:t>
            </a:r>
            <a:r>
              <a:rPr lang="fr-BE" dirty="0" smtClean="0"/>
              <a:t> </a:t>
            </a:r>
            <a:r>
              <a:rPr lang="fr-BE" dirty="0" err="1" smtClean="0"/>
              <a:t>conflict</a:t>
            </a:r>
            <a:r>
              <a:rPr lang="fr-BE" dirty="0" smtClean="0"/>
              <a:t>-sensitive </a:t>
            </a:r>
            <a:r>
              <a:rPr lang="fr-BE" dirty="0" err="1" smtClean="0"/>
              <a:t>approaches</a:t>
            </a:r>
            <a:r>
              <a:rPr lang="fr-BE" dirty="0"/>
              <a:t>=</a:t>
            </a:r>
            <a:endParaRPr lang="fr-BE" dirty="0" smtClean="0"/>
          </a:p>
          <a:p>
            <a:r>
              <a:rPr lang="fr-BE" dirty="0"/>
              <a:t>a</a:t>
            </a:r>
            <a:r>
              <a:rPr lang="fr-BE" dirty="0" smtClean="0"/>
              <a:t>n </a:t>
            </a:r>
            <a:r>
              <a:rPr lang="fr-BE" dirty="0" err="1" smtClean="0"/>
              <a:t>ambitious</a:t>
            </a:r>
            <a:r>
              <a:rPr lang="fr-BE" dirty="0" smtClean="0"/>
              <a:t>, </a:t>
            </a:r>
            <a:r>
              <a:rPr lang="fr-BE" dirty="0" err="1" smtClean="0"/>
              <a:t>coordinated</a:t>
            </a:r>
            <a:r>
              <a:rPr lang="fr-BE" dirty="0" smtClean="0"/>
              <a:t>, </a:t>
            </a:r>
            <a:r>
              <a:rPr lang="fr-BE" dirty="0" err="1" smtClean="0"/>
              <a:t>sustained</a:t>
            </a:r>
            <a:r>
              <a:rPr lang="fr-BE" dirty="0" smtClean="0"/>
              <a:t> </a:t>
            </a:r>
            <a:r>
              <a:rPr lang="fr-BE" dirty="0"/>
              <a:t>&amp;</a:t>
            </a:r>
            <a:r>
              <a:rPr lang="fr-BE" dirty="0" smtClean="0"/>
              <a:t> </a:t>
            </a:r>
            <a:r>
              <a:rPr lang="fr-BE" dirty="0" smtClean="0"/>
              <a:t>multi-</a:t>
            </a:r>
            <a:r>
              <a:rPr lang="fr-BE" dirty="0" err="1" smtClean="0"/>
              <a:t>pronged</a:t>
            </a:r>
            <a:r>
              <a:rPr lang="fr-BE" dirty="0" smtClean="0"/>
              <a:t> </a:t>
            </a:r>
            <a:r>
              <a:rPr lang="fr-BE" dirty="0" err="1" smtClean="0"/>
              <a:t>approach</a:t>
            </a:r>
            <a:r>
              <a:rPr lang="fr-BE" dirty="0" smtClean="0"/>
              <a:t> </a:t>
            </a:r>
            <a:r>
              <a:rPr lang="fr-BE" dirty="0" err="1" smtClean="0"/>
              <a:t>between</a:t>
            </a:r>
            <a:r>
              <a:rPr lang="fr-BE" dirty="0" smtClean="0"/>
              <a:t> </a:t>
            </a:r>
          </a:p>
          <a:p>
            <a:r>
              <a:rPr lang="fr-BE" dirty="0" smtClean="0"/>
              <a:t>Canada, UK, </a:t>
            </a:r>
            <a:r>
              <a:rPr lang="fr-BE" dirty="0" err="1" smtClean="0"/>
              <a:t>Switzerland</a:t>
            </a:r>
            <a:r>
              <a:rPr lang="fr-BE" dirty="0" smtClean="0"/>
              <a:t>, </a:t>
            </a:r>
            <a:r>
              <a:rPr lang="fr-BE" dirty="0" err="1" smtClean="0"/>
              <a:t>Netherlands</a:t>
            </a:r>
            <a:endParaRPr lang="fr-BE" dirty="0" smtClean="0"/>
          </a:p>
          <a:p>
            <a:r>
              <a:rPr lang="fr-BE" dirty="0" smtClean="0"/>
              <a:t> </a:t>
            </a:r>
          </a:p>
          <a:p>
            <a:r>
              <a:rPr lang="fr-BE" dirty="0" smtClean="0"/>
              <a:t>+ Help desks=</a:t>
            </a:r>
            <a:endParaRPr lang="fr-BE" dirty="0"/>
          </a:p>
          <a:p>
            <a:r>
              <a:rPr lang="fr-BE" dirty="0" smtClean="0"/>
              <a:t>EIB </a:t>
            </a:r>
            <a:r>
              <a:rPr lang="fr-BE" dirty="0"/>
              <a:t>&amp;</a:t>
            </a:r>
            <a:r>
              <a:rPr lang="fr-BE" dirty="0" smtClean="0"/>
              <a:t> Sida helpdesks</a:t>
            </a:r>
            <a:endParaRPr lang="en-GB" dirty="0"/>
          </a:p>
        </p:txBody>
      </p:sp>
    </p:spTree>
    <p:extLst>
      <p:ext uri="{BB962C8B-B14F-4D97-AF65-F5344CB8AC3E}">
        <p14:creationId xmlns:p14="http://schemas.microsoft.com/office/powerpoint/2010/main" val="23113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542528"/>
          </a:xfrm>
        </p:spPr>
        <p:txBody>
          <a:bodyPr/>
          <a:lstStyle/>
          <a:p>
            <a:pPr marL="0" indent="0"/>
            <a:endParaRPr lang="en-GB" sz="2400" dirty="0">
              <a:latin typeface="Arial" charset="0"/>
            </a:endParaRPr>
          </a:p>
        </p:txBody>
      </p:sp>
      <p:sp>
        <p:nvSpPr>
          <p:cNvPr id="5122" name="Rectangle 9"/>
          <p:cNvSpPr>
            <a:spLocks noChangeArrowheads="1"/>
          </p:cNvSpPr>
          <p:nvPr/>
        </p:nvSpPr>
        <p:spPr bwMode="auto">
          <a:xfrm>
            <a:off x="895593" y="1988840"/>
            <a:ext cx="82264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600" b="1" dirty="0" smtClean="0"/>
              <a:t>3. Debates and spectrum of </a:t>
            </a:r>
            <a:r>
              <a:rPr lang="en-GB" sz="3600" b="1" dirty="0"/>
              <a:t>thinking in applying conflict sensitivity</a:t>
            </a:r>
          </a:p>
          <a:p>
            <a:pPr defTabSz="863600" eaLnBrk="1" hangingPunct="1">
              <a:spcBef>
                <a:spcPct val="20000"/>
              </a:spcBef>
            </a:pPr>
            <a:endParaRPr lang="en-GB" sz="3600" b="1" dirty="0"/>
          </a:p>
          <a:p>
            <a:pPr defTabSz="863600" eaLnBrk="1" hangingPunct="1">
              <a:spcBef>
                <a:spcPct val="20000"/>
              </a:spcBef>
            </a:pPr>
            <a:endParaRPr lang="en-GB" sz="3600" b="1" dirty="0" smtClean="0">
              <a:solidFill>
                <a:schemeClr val="tx2"/>
              </a:solidFill>
              <a:latin typeface="Arial Black" charset="0"/>
            </a:endParaRPr>
          </a:p>
          <a:p>
            <a:pPr defTabSz="863600" eaLnBrk="1" hangingPunct="1">
              <a:spcBef>
                <a:spcPct val="20000"/>
              </a:spcBef>
            </a:pPr>
            <a:endParaRPr lang="en-GB" sz="3600" b="1" dirty="0">
              <a:solidFill>
                <a:schemeClr val="tx2"/>
              </a:solidFill>
              <a:latin typeface="Arial Black" charset="0"/>
            </a:endParaRPr>
          </a:p>
        </p:txBody>
      </p:sp>
    </p:spTree>
    <p:extLst>
      <p:ext uri="{BB962C8B-B14F-4D97-AF65-F5344CB8AC3E}">
        <p14:creationId xmlns:p14="http://schemas.microsoft.com/office/powerpoint/2010/main" val="345318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12812" y="381000"/>
            <a:ext cx="7784603" cy="838200"/>
          </a:xfrm>
          <a:noFill/>
        </p:spPr>
        <p:txBody>
          <a:bodyPr/>
          <a:lstStyle/>
          <a:p>
            <a:pPr eaLnBrk="1" hangingPunct="1"/>
            <a:r>
              <a:rPr lang="en-GB" dirty="0" smtClean="0">
                <a:latin typeface="Arial Black" charset="0"/>
              </a:rPr>
              <a:t>Conflict sensitivity exists on a spectrum</a:t>
            </a:r>
            <a:endParaRPr lang="en-GB" dirty="0">
              <a:latin typeface="Arial Black" charset="0"/>
            </a:endParaRPr>
          </a:p>
        </p:txBody>
      </p:sp>
      <p:graphicFrame>
        <p:nvGraphicFramePr>
          <p:cNvPr id="9" name="Diagram 8"/>
          <p:cNvGraphicFramePr/>
          <p:nvPr>
            <p:extLst>
              <p:ext uri="{D42A27DB-BD31-4B8C-83A1-F6EECF244321}">
                <p14:modId xmlns:p14="http://schemas.microsoft.com/office/powerpoint/2010/main" val="687379669"/>
              </p:ext>
            </p:extLst>
          </p:nvPr>
        </p:nvGraphicFramePr>
        <p:xfrm>
          <a:off x="880945" y="1340768"/>
          <a:ext cx="8856984" cy="502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84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20750" y="404664"/>
            <a:ext cx="7429500" cy="838200"/>
          </a:xfrm>
        </p:spPr>
        <p:txBody>
          <a:bodyPr/>
          <a:lstStyle/>
          <a:p>
            <a:pPr eaLnBrk="1" hangingPunct="1"/>
            <a:r>
              <a:rPr lang="en-GB" altLang="en-US" sz="2800" dirty="0" smtClean="0"/>
              <a:t>Why is conflict sensitivity important?</a:t>
            </a:r>
          </a:p>
        </p:txBody>
      </p:sp>
      <p:sp>
        <p:nvSpPr>
          <p:cNvPr id="71683" name="Rectangle 3"/>
          <p:cNvSpPr>
            <a:spLocks noGrp="1" noChangeArrowheads="1"/>
          </p:cNvSpPr>
          <p:nvPr>
            <p:ph type="body" idx="4294967295"/>
          </p:nvPr>
        </p:nvSpPr>
        <p:spPr>
          <a:xfrm>
            <a:off x="920750" y="1556792"/>
            <a:ext cx="8640762" cy="4248472"/>
          </a:xfrm>
        </p:spPr>
        <p:txBody>
          <a:bodyPr/>
          <a:lstStyle/>
          <a:p>
            <a:pPr lvl="1" eaLnBrk="1" hangingPunct="1">
              <a:lnSpc>
                <a:spcPct val="80000"/>
              </a:lnSpc>
            </a:pPr>
            <a:r>
              <a:rPr lang="en-GB" altLang="en-US" sz="2200" b="1" dirty="0" smtClean="0"/>
              <a:t>development effectiveness</a:t>
            </a:r>
          </a:p>
          <a:p>
            <a:pPr lvl="1" eaLnBrk="1" hangingPunct="1">
              <a:lnSpc>
                <a:spcPct val="80000"/>
              </a:lnSpc>
              <a:buFont typeface="Wingdings" panose="05000000000000000000" pitchFamily="2" charset="2"/>
              <a:buNone/>
            </a:pPr>
            <a:r>
              <a:rPr lang="en-GB" altLang="en-US" sz="2200" dirty="0" smtClean="0"/>
              <a:t>	violent conflict is a major obstacle to development </a:t>
            </a:r>
            <a:r>
              <a:rPr lang="en-GB" altLang="en-US" sz="2200" dirty="0" smtClean="0"/>
              <a:t>–</a:t>
            </a:r>
          </a:p>
          <a:p>
            <a:pPr lvl="1" eaLnBrk="1" hangingPunct="1">
              <a:lnSpc>
                <a:spcPct val="80000"/>
              </a:lnSpc>
              <a:buFont typeface="Wingdings" panose="05000000000000000000" pitchFamily="2" charset="2"/>
              <a:buNone/>
            </a:pPr>
            <a:r>
              <a:rPr lang="en-GB" altLang="en-US" sz="2200" dirty="0"/>
              <a:t> </a:t>
            </a:r>
            <a:r>
              <a:rPr lang="en-GB" altLang="en-US" sz="2200" dirty="0" smtClean="0"/>
              <a:t>   </a:t>
            </a:r>
            <a:r>
              <a:rPr lang="en-GB" altLang="en-US" sz="2200" dirty="0" smtClean="0"/>
              <a:t>conflict </a:t>
            </a:r>
            <a:r>
              <a:rPr lang="en-GB" altLang="en-US" sz="2200" dirty="0" smtClean="0"/>
              <a:t>sensitivity supports development </a:t>
            </a:r>
            <a:r>
              <a:rPr lang="en-GB" altLang="en-US" sz="2200" b="1" dirty="0" smtClean="0"/>
              <a:t>and</a:t>
            </a:r>
            <a:r>
              <a:rPr lang="en-GB" altLang="en-US" sz="2200" dirty="0" smtClean="0"/>
              <a:t> peace</a:t>
            </a:r>
          </a:p>
          <a:p>
            <a:pPr lvl="1" eaLnBrk="1" hangingPunct="1">
              <a:lnSpc>
                <a:spcPct val="80000"/>
              </a:lnSpc>
            </a:pPr>
            <a:endParaRPr lang="en-GB" altLang="en-US" sz="2200" dirty="0" smtClean="0"/>
          </a:p>
          <a:p>
            <a:pPr lvl="1" eaLnBrk="1" hangingPunct="1">
              <a:lnSpc>
                <a:spcPct val="80000"/>
              </a:lnSpc>
            </a:pPr>
            <a:r>
              <a:rPr lang="en-GB" altLang="en-US" sz="2200" b="1" dirty="0" smtClean="0"/>
              <a:t>cost effectiveness</a:t>
            </a:r>
            <a:r>
              <a:rPr lang="en-GB" altLang="en-US" sz="2200" dirty="0" smtClean="0"/>
              <a:t>: ‘prevention is cheaper than cure’ </a:t>
            </a:r>
            <a:endParaRPr lang="en-GB" altLang="en-US" sz="2200" dirty="0" smtClean="0"/>
          </a:p>
          <a:p>
            <a:pPr marL="228600" lvl="1" indent="0" eaLnBrk="1" hangingPunct="1">
              <a:lnSpc>
                <a:spcPct val="80000"/>
              </a:lnSpc>
              <a:buNone/>
            </a:pPr>
            <a:r>
              <a:rPr lang="en-GB" altLang="en-US" sz="2200" dirty="0" smtClean="0"/>
              <a:t>CP </a:t>
            </a:r>
            <a:r>
              <a:rPr lang="en-GB" altLang="en-US" sz="2200" dirty="0" smtClean="0"/>
              <a:t>cheaper than crisis reaction, humanitarian disaster</a:t>
            </a:r>
          </a:p>
          <a:p>
            <a:pPr lvl="1" eaLnBrk="1" hangingPunct="1">
              <a:lnSpc>
                <a:spcPct val="80000"/>
              </a:lnSpc>
            </a:pPr>
            <a:endParaRPr lang="en-GB" altLang="en-US" sz="2200" dirty="0" smtClean="0"/>
          </a:p>
          <a:p>
            <a:pPr lvl="1" eaLnBrk="1" hangingPunct="1">
              <a:lnSpc>
                <a:spcPct val="80000"/>
              </a:lnSpc>
            </a:pPr>
            <a:r>
              <a:rPr lang="en-GB" altLang="en-US" sz="2200" dirty="0" smtClean="0"/>
              <a:t>ownership, participation - </a:t>
            </a:r>
            <a:r>
              <a:rPr lang="en-GB" altLang="en-US" sz="2200" b="1" dirty="0" smtClean="0"/>
              <a:t>development good practice</a:t>
            </a:r>
          </a:p>
          <a:p>
            <a:pPr lvl="1" eaLnBrk="1" hangingPunct="1">
              <a:lnSpc>
                <a:spcPct val="80000"/>
              </a:lnSpc>
              <a:buFont typeface="Wingdings" panose="05000000000000000000" pitchFamily="2" charset="2"/>
              <a:buNone/>
            </a:pPr>
            <a:r>
              <a:rPr lang="en-GB" altLang="en-US" sz="2200" dirty="0" smtClean="0"/>
              <a:t>	- helps make programmes more sustainable  </a:t>
            </a:r>
          </a:p>
          <a:p>
            <a:pPr lvl="1" eaLnBrk="1" hangingPunct="1">
              <a:lnSpc>
                <a:spcPct val="80000"/>
              </a:lnSpc>
            </a:pPr>
            <a:endParaRPr lang="en-GB" altLang="en-US" sz="2200" dirty="0" smtClean="0"/>
          </a:p>
          <a:p>
            <a:pPr lvl="1" eaLnBrk="1" hangingPunct="1">
              <a:lnSpc>
                <a:spcPct val="80000"/>
              </a:lnSpc>
            </a:pPr>
            <a:r>
              <a:rPr lang="en-GB" altLang="en-US" sz="2200" b="1" dirty="0" smtClean="0"/>
              <a:t>risk-management</a:t>
            </a:r>
            <a:r>
              <a:rPr lang="en-GB" altLang="en-US" sz="2200" dirty="0" smtClean="0"/>
              <a:t>: reduces risk of having to terminate programmes or close offices due to violence/instability + reduces danger to staff and beneficiarie</a:t>
            </a:r>
            <a:r>
              <a:rPr lang="en-GB" altLang="en-US" sz="2200" dirty="0"/>
              <a:t>s</a:t>
            </a:r>
            <a:endParaRPr lang="en-GB" altLang="en-US" sz="2200" dirty="0" smtClean="0"/>
          </a:p>
        </p:txBody>
      </p:sp>
    </p:spTree>
    <p:extLst>
      <p:ext uri="{BB962C8B-B14F-4D97-AF65-F5344CB8AC3E}">
        <p14:creationId xmlns:p14="http://schemas.microsoft.com/office/powerpoint/2010/main" val="275475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542528"/>
          </a:xfrm>
        </p:spPr>
        <p:txBody>
          <a:bodyPr/>
          <a:lstStyle/>
          <a:p>
            <a:pPr marL="0" indent="0"/>
            <a:endParaRPr lang="en-GB" sz="2400" dirty="0">
              <a:latin typeface="Arial" charset="0"/>
            </a:endParaRPr>
          </a:p>
        </p:txBody>
      </p:sp>
      <p:sp>
        <p:nvSpPr>
          <p:cNvPr id="5122" name="Rectangle 9"/>
          <p:cNvSpPr>
            <a:spLocks noChangeArrowheads="1"/>
          </p:cNvSpPr>
          <p:nvPr/>
        </p:nvSpPr>
        <p:spPr bwMode="auto">
          <a:xfrm>
            <a:off x="895593" y="1988840"/>
            <a:ext cx="8226425"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600" b="1" dirty="0" smtClean="0"/>
              <a:t>4. How </a:t>
            </a:r>
            <a:r>
              <a:rPr lang="en-GB" sz="3600" b="1" dirty="0" smtClean="0"/>
              <a:t>can evaluations be more conflict sensitive?</a:t>
            </a:r>
            <a:endParaRPr lang="en-GB" sz="3600" b="1" dirty="0"/>
          </a:p>
          <a:p>
            <a:pPr defTabSz="863600" eaLnBrk="1" hangingPunct="1">
              <a:spcBef>
                <a:spcPct val="20000"/>
              </a:spcBef>
            </a:pPr>
            <a:endParaRPr lang="en-GB" sz="3600" b="1" dirty="0"/>
          </a:p>
          <a:p>
            <a:pPr defTabSz="863600" eaLnBrk="1" hangingPunct="1">
              <a:spcBef>
                <a:spcPct val="20000"/>
              </a:spcBef>
            </a:pPr>
            <a:endParaRPr lang="en-GB" sz="3600" b="1" dirty="0"/>
          </a:p>
          <a:p>
            <a:pPr defTabSz="863600" eaLnBrk="1" hangingPunct="1">
              <a:spcBef>
                <a:spcPct val="20000"/>
              </a:spcBef>
            </a:pPr>
            <a:endParaRPr lang="en-GB" sz="3600" b="1" dirty="0" smtClean="0">
              <a:solidFill>
                <a:schemeClr val="tx2"/>
              </a:solidFill>
              <a:latin typeface="Arial Black" charset="0"/>
            </a:endParaRPr>
          </a:p>
          <a:p>
            <a:pPr defTabSz="863600" eaLnBrk="1" hangingPunct="1">
              <a:spcBef>
                <a:spcPct val="20000"/>
              </a:spcBef>
            </a:pPr>
            <a:endParaRPr lang="en-GB" sz="3600" b="1" dirty="0">
              <a:solidFill>
                <a:schemeClr val="tx2"/>
              </a:solidFill>
              <a:latin typeface="Arial Black" charset="0"/>
            </a:endParaRPr>
          </a:p>
        </p:txBody>
      </p:sp>
    </p:spTree>
    <p:extLst>
      <p:ext uri="{BB962C8B-B14F-4D97-AF65-F5344CB8AC3E}">
        <p14:creationId xmlns:p14="http://schemas.microsoft.com/office/powerpoint/2010/main" val="520465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542528"/>
          </a:xfrm>
        </p:spPr>
        <p:txBody>
          <a:bodyPr/>
          <a:lstStyle/>
          <a:p>
            <a:pPr marL="0" indent="0"/>
            <a:endParaRPr lang="en-GB" sz="2400" dirty="0">
              <a:latin typeface="Arial" charset="0"/>
            </a:endParaRPr>
          </a:p>
        </p:txBody>
      </p:sp>
      <p:sp>
        <p:nvSpPr>
          <p:cNvPr id="5122" name="Rectangle 9"/>
          <p:cNvSpPr>
            <a:spLocks noChangeArrowheads="1"/>
          </p:cNvSpPr>
          <p:nvPr/>
        </p:nvSpPr>
        <p:spPr bwMode="auto">
          <a:xfrm>
            <a:off x="895593" y="1988840"/>
            <a:ext cx="82264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600" b="1" dirty="0" smtClean="0"/>
              <a:t>1. What </a:t>
            </a:r>
            <a:r>
              <a:rPr lang="en-GB" sz="3600" b="1" dirty="0"/>
              <a:t>is </a:t>
            </a:r>
            <a:r>
              <a:rPr lang="en-GB" sz="3600" b="1" dirty="0" smtClean="0"/>
              <a:t>a conflict </a:t>
            </a:r>
            <a:r>
              <a:rPr lang="en-GB" sz="3600" b="1" dirty="0" smtClean="0"/>
              <a:t>sensitivity </a:t>
            </a:r>
            <a:r>
              <a:rPr lang="en-GB" sz="3600" b="1" dirty="0" smtClean="0"/>
              <a:t>approach &amp; </a:t>
            </a:r>
            <a:r>
              <a:rPr lang="en-GB" sz="3600" b="1" dirty="0" smtClean="0"/>
              <a:t>why does it matter?</a:t>
            </a:r>
            <a:endParaRPr lang="en-GB" sz="3600" b="1" dirty="0"/>
          </a:p>
          <a:p>
            <a:pPr defTabSz="863600" eaLnBrk="1" hangingPunct="1">
              <a:spcBef>
                <a:spcPct val="20000"/>
              </a:spcBef>
            </a:pPr>
            <a:endParaRPr lang="en-GB" sz="3600" b="1" dirty="0" smtClean="0">
              <a:solidFill>
                <a:schemeClr val="tx2"/>
              </a:solidFill>
              <a:latin typeface="Arial Black" charset="0"/>
            </a:endParaRPr>
          </a:p>
          <a:p>
            <a:pPr defTabSz="863600" eaLnBrk="1" hangingPunct="1">
              <a:spcBef>
                <a:spcPct val="20000"/>
              </a:spcBef>
            </a:pPr>
            <a:endParaRPr lang="en-GB" sz="3600" b="1" dirty="0">
              <a:solidFill>
                <a:schemeClr val="tx2"/>
              </a:solidFill>
              <a:latin typeface="Arial Black" charset="0"/>
            </a:endParaRPr>
          </a:p>
        </p:txBody>
      </p:sp>
    </p:spTree>
    <p:extLst>
      <p:ext uri="{BB962C8B-B14F-4D97-AF65-F5344CB8AC3E}">
        <p14:creationId xmlns:p14="http://schemas.microsoft.com/office/powerpoint/2010/main" val="3739744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920750" y="1219201"/>
            <a:ext cx="7429500" cy="4522788"/>
          </a:xfrm>
        </p:spPr>
        <p:txBody>
          <a:bodyPr/>
          <a:lstStyle/>
          <a:p>
            <a:pPr marL="457200" indent="-457200">
              <a:buFont typeface="Arial" panose="020B0604020202020204" pitchFamily="34" charset="0"/>
              <a:buChar char="•"/>
            </a:pPr>
            <a:r>
              <a:rPr lang="fr-BE" sz="2800" dirty="0" smtClean="0"/>
              <a:t>OECD DAC </a:t>
            </a:r>
            <a:r>
              <a:rPr lang="fr-BE" sz="2800" dirty="0" err="1" smtClean="0"/>
              <a:t>evaluation</a:t>
            </a:r>
            <a:r>
              <a:rPr lang="fr-BE" sz="2800" dirty="0" smtClean="0"/>
              <a:t> </a:t>
            </a:r>
            <a:r>
              <a:rPr lang="fr-BE" sz="2800" dirty="0" err="1" smtClean="0"/>
              <a:t>criteria</a:t>
            </a:r>
            <a:r>
              <a:rPr lang="fr-BE" sz="2800" dirty="0" smtClean="0"/>
              <a:t> </a:t>
            </a:r>
            <a:r>
              <a:rPr lang="fr-BE" sz="2800" dirty="0" err="1" smtClean="0"/>
              <a:t>include</a:t>
            </a:r>
            <a:r>
              <a:rPr lang="fr-BE" sz="2800" dirty="0" smtClean="0"/>
              <a:t>:</a:t>
            </a:r>
          </a:p>
          <a:p>
            <a:r>
              <a:rPr lang="fr-BE" sz="2800" dirty="0" smtClean="0"/>
              <a:t>     relevance</a:t>
            </a:r>
            <a:r>
              <a:rPr lang="fr-BE" sz="2800" dirty="0" smtClean="0"/>
              <a:t>, </a:t>
            </a:r>
            <a:r>
              <a:rPr lang="fr-BE" sz="2800" dirty="0" err="1" smtClean="0"/>
              <a:t>effectiveness</a:t>
            </a:r>
            <a:r>
              <a:rPr lang="fr-BE" sz="2800" dirty="0" smtClean="0"/>
              <a:t>, impact, </a:t>
            </a:r>
            <a:endParaRPr lang="fr-BE" sz="2800" dirty="0" smtClean="0"/>
          </a:p>
          <a:p>
            <a:r>
              <a:rPr lang="fr-BE" sz="2800" dirty="0"/>
              <a:t>	</a:t>
            </a:r>
            <a:r>
              <a:rPr lang="fr-BE" sz="2800" dirty="0" smtClean="0"/>
              <a:t> </a:t>
            </a:r>
            <a:r>
              <a:rPr lang="fr-BE" sz="2800" dirty="0" err="1" smtClean="0"/>
              <a:t>sustainability</a:t>
            </a:r>
            <a:r>
              <a:rPr lang="fr-BE" sz="2800" dirty="0" smtClean="0"/>
              <a:t> </a:t>
            </a:r>
            <a:r>
              <a:rPr lang="fr-BE" sz="2800" dirty="0"/>
              <a:t>&amp; </a:t>
            </a:r>
            <a:r>
              <a:rPr lang="fr-BE" sz="2800" dirty="0" err="1"/>
              <a:t>efficiency</a:t>
            </a:r>
            <a:r>
              <a:rPr lang="fr-BE" sz="2800" dirty="0"/>
              <a:t> </a:t>
            </a:r>
          </a:p>
          <a:p>
            <a:r>
              <a:rPr lang="fr-BE" sz="2800" dirty="0" smtClean="0"/>
              <a:t>	 + </a:t>
            </a:r>
            <a:r>
              <a:rPr lang="fr-BE" sz="2800" dirty="0" err="1" smtClean="0"/>
              <a:t>coherence</a:t>
            </a:r>
            <a:r>
              <a:rPr lang="fr-BE" sz="2800" dirty="0" smtClean="0"/>
              <a:t> </a:t>
            </a:r>
            <a:r>
              <a:rPr lang="fr-BE" sz="2800" dirty="0"/>
              <a:t>&amp;</a:t>
            </a:r>
            <a:r>
              <a:rPr lang="fr-BE" sz="2800" dirty="0" smtClean="0"/>
              <a:t> </a:t>
            </a:r>
            <a:r>
              <a:rPr lang="fr-BE" sz="2800" dirty="0" smtClean="0"/>
              <a:t>coordination</a:t>
            </a:r>
          </a:p>
          <a:p>
            <a:endParaRPr lang="fr-BE" sz="2800" dirty="0" smtClean="0"/>
          </a:p>
          <a:p>
            <a:pPr marL="457200" indent="-457200">
              <a:buFont typeface="Arial" panose="020B0604020202020204" pitchFamily="34" charset="0"/>
              <a:buChar char="•"/>
            </a:pPr>
            <a:r>
              <a:rPr lang="fr-BE" sz="2800" dirty="0" smtClean="0"/>
              <a:t> </a:t>
            </a:r>
            <a:r>
              <a:rPr lang="fr-BE" sz="2800" dirty="0" err="1" smtClean="0"/>
              <a:t>Integrating</a:t>
            </a:r>
            <a:r>
              <a:rPr lang="fr-BE" sz="2800" dirty="0" smtClean="0"/>
              <a:t> </a:t>
            </a:r>
            <a:r>
              <a:rPr lang="fr-BE" sz="2800" dirty="0" err="1" smtClean="0"/>
              <a:t>conflict</a:t>
            </a:r>
            <a:r>
              <a:rPr lang="fr-BE" sz="2800" dirty="0" smtClean="0"/>
              <a:t> </a:t>
            </a:r>
            <a:r>
              <a:rPr lang="fr-BE" sz="2800" dirty="0" err="1" smtClean="0"/>
              <a:t>sensitivity</a:t>
            </a:r>
            <a:r>
              <a:rPr lang="fr-BE" sz="2800" dirty="0" smtClean="0"/>
              <a:t> in OECD </a:t>
            </a:r>
            <a:r>
              <a:rPr lang="fr-BE" sz="2800" dirty="0" smtClean="0"/>
              <a:t>  DAC </a:t>
            </a:r>
            <a:r>
              <a:rPr lang="fr-BE" sz="2800" dirty="0" err="1" smtClean="0"/>
              <a:t>evaluation</a:t>
            </a:r>
            <a:r>
              <a:rPr lang="fr-BE" sz="2800" dirty="0" smtClean="0"/>
              <a:t> </a:t>
            </a:r>
            <a:r>
              <a:rPr lang="fr-BE" sz="2800" dirty="0" err="1" smtClean="0"/>
              <a:t>criteria</a:t>
            </a:r>
            <a:r>
              <a:rPr lang="fr-BE" sz="2800" dirty="0" smtClean="0"/>
              <a:t> </a:t>
            </a:r>
          </a:p>
          <a:p>
            <a:r>
              <a:rPr lang="fr-BE" sz="2800" dirty="0" smtClean="0"/>
              <a:t>     (</a:t>
            </a:r>
            <a:r>
              <a:rPr lang="fr-BE" sz="2800" dirty="0" err="1" smtClean="0"/>
              <a:t>particularly</a:t>
            </a:r>
            <a:r>
              <a:rPr lang="fr-BE" sz="2800" dirty="0" smtClean="0"/>
              <a:t> in relevance, </a:t>
            </a:r>
            <a:r>
              <a:rPr lang="fr-BE" sz="2800" dirty="0" err="1" smtClean="0"/>
              <a:t>effectiveness</a:t>
            </a:r>
            <a:r>
              <a:rPr lang="fr-BE" sz="2800" dirty="0" smtClean="0"/>
              <a:t>/</a:t>
            </a:r>
          </a:p>
          <a:p>
            <a:r>
              <a:rPr lang="fr-BE" sz="2800" dirty="0"/>
              <a:t>	</a:t>
            </a:r>
            <a:r>
              <a:rPr lang="fr-BE" sz="2800" dirty="0" smtClean="0"/>
              <a:t>  </a:t>
            </a:r>
            <a:r>
              <a:rPr lang="fr-BE" sz="2800" dirty="0"/>
              <a:t>impact)</a:t>
            </a:r>
            <a:endParaRPr lang="en-GB" sz="2800" dirty="0"/>
          </a:p>
          <a:p>
            <a:endParaRPr lang="en-GB" dirty="0"/>
          </a:p>
        </p:txBody>
      </p:sp>
    </p:spTree>
    <p:extLst>
      <p:ext uri="{BB962C8B-B14F-4D97-AF65-F5344CB8AC3E}">
        <p14:creationId xmlns:p14="http://schemas.microsoft.com/office/powerpoint/2010/main" val="263013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Operational</a:t>
            </a:r>
            <a:r>
              <a:rPr lang="fr-BE" dirty="0"/>
              <a:t> challenges</a:t>
            </a:r>
            <a:r>
              <a:rPr lang="en-GB" dirty="0"/>
              <a:t/>
            </a:r>
            <a:br>
              <a:rPr lang="en-GB" dirty="0"/>
            </a:b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BE" sz="3200" dirty="0" smtClean="0"/>
              <a:t>Security</a:t>
            </a:r>
          </a:p>
          <a:p>
            <a:pPr marL="457200" indent="-457200">
              <a:buFont typeface="Arial" panose="020B0604020202020204" pitchFamily="34" charset="0"/>
              <a:buChar char="•"/>
            </a:pPr>
            <a:r>
              <a:rPr lang="fr-BE" sz="3200" dirty="0" err="1" smtClean="0"/>
              <a:t>Quality</a:t>
            </a:r>
            <a:r>
              <a:rPr lang="fr-BE" sz="3200" dirty="0" smtClean="0"/>
              <a:t> of data collection</a:t>
            </a:r>
          </a:p>
          <a:p>
            <a:pPr marL="457200" indent="-457200">
              <a:buFont typeface="Arial" panose="020B0604020202020204" pitchFamily="34" charset="0"/>
              <a:buChar char="•"/>
            </a:pPr>
            <a:r>
              <a:rPr lang="fr-BE" sz="3200" dirty="0" err="1" smtClean="0"/>
              <a:t>Need</a:t>
            </a:r>
            <a:r>
              <a:rPr lang="fr-BE" sz="3200" dirty="0" smtClean="0"/>
              <a:t> for a </a:t>
            </a:r>
            <a:r>
              <a:rPr lang="fr-BE" sz="3200" dirty="0" err="1" smtClean="0"/>
              <a:t>conflict</a:t>
            </a:r>
            <a:r>
              <a:rPr lang="fr-BE" sz="3200" dirty="0" smtClean="0"/>
              <a:t> sensitive </a:t>
            </a:r>
            <a:r>
              <a:rPr lang="fr-BE" sz="3200" dirty="0" err="1" smtClean="0"/>
              <a:t>mindset</a:t>
            </a:r>
            <a:r>
              <a:rPr lang="fr-BE" sz="3200" dirty="0" smtClean="0"/>
              <a:t>/ </a:t>
            </a:r>
            <a:r>
              <a:rPr lang="fr-BE" sz="3200" dirty="0" err="1" smtClean="0"/>
              <a:t>human</a:t>
            </a:r>
            <a:r>
              <a:rPr lang="fr-BE" sz="3200" dirty="0" smtClean="0"/>
              <a:t> </a:t>
            </a:r>
            <a:r>
              <a:rPr lang="fr-BE" sz="3200" dirty="0" err="1" smtClean="0"/>
              <a:t>security</a:t>
            </a:r>
            <a:r>
              <a:rPr lang="fr-BE" sz="3200" dirty="0" smtClean="0"/>
              <a:t> perspective</a:t>
            </a:r>
          </a:p>
        </p:txBody>
      </p:sp>
    </p:spTree>
    <p:extLst>
      <p:ext uri="{BB962C8B-B14F-4D97-AF65-F5344CB8AC3E}">
        <p14:creationId xmlns:p14="http://schemas.microsoft.com/office/powerpoint/2010/main" val="147284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76536" y="1219200"/>
            <a:ext cx="7429500" cy="4442048"/>
          </a:xfrm>
        </p:spPr>
        <p:txBody>
          <a:bodyPr/>
          <a:lstStyle/>
          <a:p>
            <a:pPr>
              <a:buFont typeface="Arial" panose="020B0604020202020204" pitchFamily="34" charset="0"/>
              <a:buChar char="•"/>
            </a:pPr>
            <a:r>
              <a:rPr lang="fr-BE" sz="2800" dirty="0" smtClean="0"/>
              <a:t>Evaluations </a:t>
            </a:r>
            <a:r>
              <a:rPr lang="fr-BE" sz="2800" dirty="0" err="1" smtClean="0"/>
              <a:t>should</a:t>
            </a:r>
            <a:r>
              <a:rPr lang="fr-BE" sz="2800" dirty="0" smtClean="0"/>
              <a:t> not </a:t>
            </a:r>
            <a:r>
              <a:rPr lang="fr-BE" sz="2800" dirty="0" err="1" smtClean="0"/>
              <a:t>be</a:t>
            </a:r>
            <a:r>
              <a:rPr lang="fr-BE" sz="2800" dirty="0" smtClean="0"/>
              <a:t> </a:t>
            </a:r>
            <a:r>
              <a:rPr lang="fr-BE" sz="2800" dirty="0" err="1" smtClean="0"/>
              <a:t>narrowly</a:t>
            </a:r>
            <a:r>
              <a:rPr lang="fr-BE" sz="2800" dirty="0" smtClean="0"/>
              <a:t> </a:t>
            </a:r>
            <a:r>
              <a:rPr lang="fr-BE" sz="2800" dirty="0" err="1" smtClean="0"/>
              <a:t>focussed</a:t>
            </a:r>
            <a:r>
              <a:rPr lang="fr-BE" sz="2800" dirty="0" smtClean="0"/>
              <a:t>.</a:t>
            </a:r>
            <a:endParaRPr lang="fr-BE" sz="2800" dirty="0" smtClean="0"/>
          </a:p>
          <a:p>
            <a:pPr marL="0" indent="0"/>
            <a:r>
              <a:rPr lang="fr-BE" sz="2800" dirty="0" err="1"/>
              <a:t>R</a:t>
            </a:r>
            <a:r>
              <a:rPr lang="fr-BE" sz="2800" dirty="0" err="1" smtClean="0"/>
              <a:t>eflection</a:t>
            </a:r>
            <a:r>
              <a:rPr lang="fr-BE" sz="2800" dirty="0" smtClean="0"/>
              <a:t> </a:t>
            </a:r>
            <a:r>
              <a:rPr lang="fr-BE" sz="2800" dirty="0" err="1" smtClean="0"/>
              <a:t>is</a:t>
            </a:r>
            <a:r>
              <a:rPr lang="fr-BE" sz="2800" dirty="0" smtClean="0"/>
              <a:t> </a:t>
            </a:r>
            <a:r>
              <a:rPr lang="fr-BE" sz="2800" dirty="0" err="1" smtClean="0"/>
              <a:t>needed</a:t>
            </a:r>
            <a:r>
              <a:rPr lang="fr-BE" sz="2800" dirty="0" smtClean="0"/>
              <a:t> on: </a:t>
            </a:r>
          </a:p>
          <a:p>
            <a:pPr>
              <a:buFont typeface="Wingdings" panose="05000000000000000000" pitchFamily="2" charset="2"/>
              <a:buChar char="Ø"/>
            </a:pPr>
            <a:r>
              <a:rPr lang="fr-BE" sz="2800" dirty="0" smtClean="0"/>
              <a:t>the </a:t>
            </a:r>
            <a:r>
              <a:rPr lang="fr-BE" sz="2800" dirty="0" err="1" smtClean="0"/>
              <a:t>metric</a:t>
            </a:r>
            <a:r>
              <a:rPr lang="fr-BE" sz="2800" dirty="0" smtClean="0"/>
              <a:t> for </a:t>
            </a:r>
            <a:r>
              <a:rPr lang="fr-BE" sz="2800" dirty="0" err="1" smtClean="0"/>
              <a:t>success</a:t>
            </a:r>
            <a:r>
              <a:rPr lang="fr-BE" sz="2800" dirty="0" smtClean="0"/>
              <a:t> </a:t>
            </a:r>
            <a:endParaRPr lang="fr-BE" sz="2800" dirty="0" smtClean="0"/>
          </a:p>
          <a:p>
            <a:pPr>
              <a:buFont typeface="Wingdings" panose="05000000000000000000" pitchFamily="2" charset="2"/>
              <a:buChar char="Ø"/>
            </a:pPr>
            <a:r>
              <a:rPr lang="fr-BE" sz="2800" dirty="0" smtClean="0"/>
              <a:t>any </a:t>
            </a:r>
            <a:r>
              <a:rPr lang="fr-BE" sz="2800" dirty="0" err="1" smtClean="0"/>
              <a:t>negative</a:t>
            </a:r>
            <a:r>
              <a:rPr lang="fr-BE" sz="2800" dirty="0" smtClean="0"/>
              <a:t> impacts of </a:t>
            </a:r>
            <a:r>
              <a:rPr lang="fr-BE" sz="2800" dirty="0" err="1" smtClean="0"/>
              <a:t>policies</a:t>
            </a:r>
            <a:r>
              <a:rPr lang="fr-BE" sz="2800" dirty="0" smtClean="0"/>
              <a:t> </a:t>
            </a:r>
            <a:r>
              <a:rPr lang="fr-BE" sz="2800" dirty="0"/>
              <a:t>&amp;</a:t>
            </a:r>
            <a:r>
              <a:rPr lang="fr-BE" sz="2800" dirty="0" smtClean="0"/>
              <a:t> </a:t>
            </a:r>
            <a:r>
              <a:rPr lang="fr-BE" sz="2800" dirty="0" smtClean="0"/>
              <a:t>practices </a:t>
            </a:r>
            <a:r>
              <a:rPr lang="fr-BE" sz="2800" dirty="0" err="1" smtClean="0"/>
              <a:t>vulnerable</a:t>
            </a:r>
            <a:r>
              <a:rPr lang="fr-BE" sz="2800" dirty="0" smtClean="0"/>
              <a:t> </a:t>
            </a:r>
            <a:r>
              <a:rPr lang="fr-BE" sz="2800" dirty="0" err="1" smtClean="0"/>
              <a:t>communities</a:t>
            </a:r>
            <a:r>
              <a:rPr lang="fr-BE" sz="2800" dirty="0" smtClean="0"/>
              <a:t>, fragile and </a:t>
            </a:r>
            <a:r>
              <a:rPr lang="fr-BE" sz="2800" dirty="0" err="1" smtClean="0"/>
              <a:t>conflict</a:t>
            </a:r>
            <a:r>
              <a:rPr lang="fr-BE" sz="2800" dirty="0" smtClean="0"/>
              <a:t>- </a:t>
            </a:r>
            <a:r>
              <a:rPr lang="fr-BE" sz="2800" dirty="0" err="1" smtClean="0"/>
              <a:t>affected</a:t>
            </a:r>
            <a:r>
              <a:rPr lang="fr-BE" sz="2800" dirty="0" smtClean="0"/>
              <a:t> countries </a:t>
            </a:r>
            <a:r>
              <a:rPr lang="fr-BE" sz="2800" dirty="0" smtClean="0"/>
              <a:t> </a:t>
            </a:r>
          </a:p>
          <a:p>
            <a:pPr>
              <a:buFont typeface="Wingdings" panose="05000000000000000000" pitchFamily="2" charset="2"/>
              <a:buChar char="Ø"/>
            </a:pPr>
            <a:r>
              <a:rPr lang="fr-BE" sz="2800" dirty="0" err="1" smtClean="0"/>
              <a:t>what</a:t>
            </a:r>
            <a:r>
              <a:rPr lang="fr-BE" sz="2800" dirty="0" smtClean="0"/>
              <a:t> </a:t>
            </a:r>
            <a:r>
              <a:rPr lang="fr-BE" sz="2800" dirty="0" smtClean="0"/>
              <a:t>are the long-</a:t>
            </a:r>
            <a:r>
              <a:rPr lang="fr-BE" sz="2800" dirty="0" err="1" smtClean="0"/>
              <a:t>term</a:t>
            </a:r>
            <a:r>
              <a:rPr lang="fr-BE" sz="2800" dirty="0" smtClean="0"/>
              <a:t> </a:t>
            </a:r>
            <a:r>
              <a:rPr lang="fr-BE" sz="2800" dirty="0" err="1" smtClean="0"/>
              <a:t>consequences</a:t>
            </a:r>
            <a:r>
              <a:rPr lang="fr-BE" sz="2800" dirty="0" smtClean="0"/>
              <a:t> on </a:t>
            </a:r>
            <a:r>
              <a:rPr lang="fr-BE" sz="2800" dirty="0" err="1" smtClean="0"/>
              <a:t>both</a:t>
            </a:r>
            <a:r>
              <a:rPr lang="fr-BE" sz="2800" dirty="0" smtClean="0"/>
              <a:t> a local and international </a:t>
            </a:r>
            <a:r>
              <a:rPr lang="fr-BE" sz="2800" dirty="0" err="1" smtClean="0"/>
              <a:t>level</a:t>
            </a:r>
            <a:endParaRPr lang="fr-BE" sz="2800" dirty="0" smtClean="0"/>
          </a:p>
        </p:txBody>
      </p:sp>
    </p:spTree>
    <p:extLst>
      <p:ext uri="{BB962C8B-B14F-4D97-AF65-F5344CB8AC3E}">
        <p14:creationId xmlns:p14="http://schemas.microsoft.com/office/powerpoint/2010/main" val="224734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fr-BE" sz="3600" dirty="0"/>
              <a:t>Evaluations </a:t>
            </a:r>
            <a:r>
              <a:rPr lang="fr-BE" sz="3600" dirty="0" err="1"/>
              <a:t>should</a:t>
            </a:r>
            <a:r>
              <a:rPr lang="fr-BE" sz="3600" dirty="0"/>
              <a:t> pave the </a:t>
            </a:r>
            <a:r>
              <a:rPr lang="fr-BE" sz="3600" dirty="0" err="1"/>
              <a:t>way</a:t>
            </a:r>
            <a:r>
              <a:rPr lang="fr-BE" sz="3600" dirty="0"/>
              <a:t> to </a:t>
            </a:r>
            <a:r>
              <a:rPr lang="fr-BE" sz="3600" dirty="0" err="1"/>
              <a:t>accountability</a:t>
            </a:r>
            <a:r>
              <a:rPr lang="fr-BE" sz="3600" dirty="0"/>
              <a:t> and </a:t>
            </a:r>
            <a:r>
              <a:rPr lang="fr-BE" sz="3600" dirty="0" err="1"/>
              <a:t>ensure</a:t>
            </a:r>
            <a:r>
              <a:rPr lang="fr-BE" sz="3600" dirty="0"/>
              <a:t> interventions </a:t>
            </a:r>
            <a:r>
              <a:rPr lang="fr-BE" sz="3600" dirty="0" err="1"/>
              <a:t>contribute</a:t>
            </a:r>
            <a:r>
              <a:rPr lang="fr-BE" sz="3600" dirty="0"/>
              <a:t> to </a:t>
            </a:r>
            <a:r>
              <a:rPr lang="fr-BE" sz="3600" dirty="0" err="1"/>
              <a:t>peace</a:t>
            </a:r>
            <a:r>
              <a:rPr lang="fr-BE" sz="3600" dirty="0"/>
              <a:t> and </a:t>
            </a:r>
            <a:r>
              <a:rPr lang="fr-BE" sz="3600" dirty="0" err="1"/>
              <a:t>stability</a:t>
            </a:r>
            <a:endParaRPr lang="en-GB" sz="3600" dirty="0"/>
          </a:p>
          <a:p>
            <a:endParaRPr lang="en-GB" dirty="0"/>
          </a:p>
        </p:txBody>
      </p:sp>
    </p:spTree>
    <p:extLst>
      <p:ext uri="{BB962C8B-B14F-4D97-AF65-F5344CB8AC3E}">
        <p14:creationId xmlns:p14="http://schemas.microsoft.com/office/powerpoint/2010/main" val="92069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542528"/>
          </a:xfrm>
        </p:spPr>
        <p:txBody>
          <a:bodyPr/>
          <a:lstStyle/>
          <a:p>
            <a:pPr marL="0" indent="0"/>
            <a:endParaRPr lang="en-GB" sz="2400" dirty="0">
              <a:latin typeface="Arial" charset="0"/>
            </a:endParaRPr>
          </a:p>
        </p:txBody>
      </p:sp>
      <p:sp>
        <p:nvSpPr>
          <p:cNvPr id="5122" name="Rectangle 9"/>
          <p:cNvSpPr>
            <a:spLocks noChangeArrowheads="1"/>
          </p:cNvSpPr>
          <p:nvPr/>
        </p:nvSpPr>
        <p:spPr bwMode="auto">
          <a:xfrm>
            <a:off x="895593" y="1988840"/>
            <a:ext cx="82264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600" b="1" dirty="0" smtClean="0"/>
              <a:t>5. Key take </a:t>
            </a:r>
            <a:r>
              <a:rPr lang="en-GB" sz="3600" b="1" dirty="0" err="1" smtClean="0"/>
              <a:t>aways</a:t>
            </a:r>
            <a:endParaRPr lang="en-GB" sz="3600" b="1" dirty="0"/>
          </a:p>
          <a:p>
            <a:pPr defTabSz="863600" eaLnBrk="1" hangingPunct="1">
              <a:spcBef>
                <a:spcPct val="20000"/>
              </a:spcBef>
            </a:pPr>
            <a:endParaRPr lang="en-GB" sz="3600" b="1" dirty="0" smtClean="0">
              <a:solidFill>
                <a:schemeClr val="tx2"/>
              </a:solidFill>
              <a:latin typeface="Arial Black" charset="0"/>
            </a:endParaRPr>
          </a:p>
          <a:p>
            <a:pPr defTabSz="863600" eaLnBrk="1" hangingPunct="1">
              <a:spcBef>
                <a:spcPct val="20000"/>
              </a:spcBef>
            </a:pPr>
            <a:endParaRPr lang="en-GB" sz="3600" b="1" dirty="0">
              <a:solidFill>
                <a:schemeClr val="tx2"/>
              </a:solidFill>
              <a:latin typeface="Arial Black" charset="0"/>
            </a:endParaRPr>
          </a:p>
        </p:txBody>
      </p:sp>
    </p:spTree>
    <p:extLst>
      <p:ext uri="{BB962C8B-B14F-4D97-AF65-F5344CB8AC3E}">
        <p14:creationId xmlns:p14="http://schemas.microsoft.com/office/powerpoint/2010/main" val="362811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0672" y="1556792"/>
            <a:ext cx="5832784" cy="3871317"/>
          </a:xfrm>
          <a:prstGeom prst="rect">
            <a:avLst/>
          </a:prstGeom>
        </p:spPr>
      </p:pic>
    </p:spTree>
    <p:extLst>
      <p:ext uri="{BB962C8B-B14F-4D97-AF65-F5344CB8AC3E}">
        <p14:creationId xmlns:p14="http://schemas.microsoft.com/office/powerpoint/2010/main" val="2041642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12812" y="381000"/>
            <a:ext cx="7784603" cy="838200"/>
          </a:xfrm>
          <a:noFill/>
        </p:spPr>
        <p:txBody>
          <a:bodyPr/>
          <a:lstStyle/>
          <a:p>
            <a:pPr eaLnBrk="1" hangingPunct="1"/>
            <a:r>
              <a:rPr lang="en-GB" dirty="0" smtClean="0">
                <a:latin typeface="Arial Black" charset="0"/>
              </a:rPr>
              <a:t>Intersectionality </a:t>
            </a:r>
            <a:r>
              <a:rPr lang="en-GB" dirty="0">
                <a:latin typeface="Arial Black" charset="0"/>
              </a:rPr>
              <a:t>&amp;</a:t>
            </a:r>
            <a:r>
              <a:rPr lang="en-GB" dirty="0" smtClean="0">
                <a:latin typeface="Arial Black" charset="0"/>
              </a:rPr>
              <a:t> </a:t>
            </a:r>
            <a:r>
              <a:rPr lang="en-GB" dirty="0" smtClean="0">
                <a:latin typeface="Arial Black" charset="0"/>
              </a:rPr>
              <a:t>conflict sensitivity</a:t>
            </a:r>
            <a:endParaRPr lang="en-GB" dirty="0">
              <a:latin typeface="Arial Black" charset="0"/>
            </a:endParaRPr>
          </a:p>
        </p:txBody>
      </p:sp>
      <p:sp>
        <p:nvSpPr>
          <p:cNvPr id="2" name="Content Placeholder 1"/>
          <p:cNvSpPr>
            <a:spLocks noGrp="1"/>
          </p:cNvSpPr>
          <p:nvPr>
            <p:ph idx="1"/>
          </p:nvPr>
        </p:nvSpPr>
        <p:spPr>
          <a:xfrm>
            <a:off x="920750" y="1340769"/>
            <a:ext cx="8568754" cy="4401220"/>
          </a:xfrm>
        </p:spPr>
        <p:txBody>
          <a:bodyPr/>
          <a:lstStyle/>
          <a:p>
            <a:pPr lvl="1">
              <a:spcAft>
                <a:spcPts val="1800"/>
              </a:spcAft>
            </a:pPr>
            <a:r>
              <a:rPr lang="en-GB" sz="2800" dirty="0"/>
              <a:t>U</a:t>
            </a:r>
            <a:r>
              <a:rPr lang="en-GB" sz="2800" dirty="0" smtClean="0"/>
              <a:t>nderstanding </a:t>
            </a:r>
            <a:r>
              <a:rPr lang="en-GB" sz="2800" dirty="0"/>
              <a:t>of </a:t>
            </a:r>
            <a:r>
              <a:rPr lang="en-GB" sz="2800" dirty="0" smtClean="0"/>
              <a:t>intersectionality forms </a:t>
            </a:r>
            <a:r>
              <a:rPr lang="en-GB" sz="2800" dirty="0"/>
              <a:t>a core component of a conflict sensitive approach</a:t>
            </a:r>
            <a:endParaRPr lang="en-GB" sz="2800" dirty="0" smtClean="0">
              <a:latin typeface="Arial" charset="0"/>
            </a:endParaRPr>
          </a:p>
          <a:p>
            <a:pPr lvl="1">
              <a:spcAft>
                <a:spcPts val="1800"/>
              </a:spcAft>
            </a:pPr>
            <a:r>
              <a:rPr lang="en-GB" sz="2800" dirty="0" smtClean="0">
                <a:latin typeface="Arial" charset="0"/>
              </a:rPr>
              <a:t>Identities </a:t>
            </a:r>
            <a:r>
              <a:rPr lang="en-GB" sz="2800" dirty="0">
                <a:latin typeface="Arial" charset="0"/>
              </a:rPr>
              <a:t>are </a:t>
            </a:r>
            <a:r>
              <a:rPr lang="en-GB" sz="2800" b="1" dirty="0">
                <a:latin typeface="Arial" charset="0"/>
              </a:rPr>
              <a:t>intersectional </a:t>
            </a:r>
            <a:r>
              <a:rPr lang="en-GB" sz="2800" dirty="0">
                <a:latin typeface="Arial" charset="0"/>
              </a:rPr>
              <a:t>– we’re not all the same!</a:t>
            </a:r>
          </a:p>
          <a:p>
            <a:pPr lvl="1">
              <a:spcAft>
                <a:spcPts val="1800"/>
              </a:spcAft>
            </a:pPr>
            <a:r>
              <a:rPr lang="en-GB" sz="2800" dirty="0">
                <a:latin typeface="Arial" charset="0"/>
              </a:rPr>
              <a:t>Our intersectional identities mean that we have </a:t>
            </a:r>
            <a:r>
              <a:rPr lang="en-GB" sz="2800" b="1" dirty="0">
                <a:latin typeface="Arial" charset="0"/>
              </a:rPr>
              <a:t>different experiences</a:t>
            </a:r>
          </a:p>
          <a:p>
            <a:pPr lvl="1">
              <a:spcAft>
                <a:spcPts val="1800"/>
              </a:spcAft>
            </a:pPr>
            <a:r>
              <a:rPr lang="en-GB" sz="2800" dirty="0">
                <a:latin typeface="Arial" charset="0"/>
              </a:rPr>
              <a:t>Our intersectional identities mean that </a:t>
            </a:r>
            <a:r>
              <a:rPr lang="en-GB" sz="2800" b="1" dirty="0">
                <a:latin typeface="Arial" charset="0"/>
              </a:rPr>
              <a:t>conflict impacts on us </a:t>
            </a:r>
            <a:r>
              <a:rPr lang="en-GB" sz="2800" b="1" dirty="0" smtClean="0">
                <a:latin typeface="Arial" charset="0"/>
              </a:rPr>
              <a:t>differently</a:t>
            </a:r>
            <a:endParaRPr lang="en-GB" sz="2800" dirty="0">
              <a:latin typeface="Arial" charset="0"/>
            </a:endParaRPr>
          </a:p>
        </p:txBody>
      </p:sp>
    </p:spTree>
    <p:extLst>
      <p:ext uri="{BB962C8B-B14F-4D97-AF65-F5344CB8AC3E}">
        <p14:creationId xmlns:p14="http://schemas.microsoft.com/office/powerpoint/2010/main" val="1323370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381000"/>
            <a:ext cx="7429500" cy="527720"/>
          </a:xfrm>
        </p:spPr>
        <p:txBody>
          <a:bodyPr/>
          <a:lstStyle/>
          <a:p>
            <a:r>
              <a:rPr lang="fr-BE" dirty="0" smtClean="0"/>
              <a:t>Be </a:t>
            </a:r>
            <a:r>
              <a:rPr lang="fr-BE" dirty="0" err="1" smtClean="0"/>
              <a:t>conflict</a:t>
            </a:r>
            <a:r>
              <a:rPr lang="fr-BE" dirty="0" smtClean="0"/>
              <a:t> sensitive</a:t>
            </a:r>
            <a:endParaRPr lang="en-GB" dirty="0"/>
          </a:p>
        </p:txBody>
      </p:sp>
      <p:sp>
        <p:nvSpPr>
          <p:cNvPr id="3" name="Content Placeholder 2"/>
          <p:cNvSpPr>
            <a:spLocks noGrp="1"/>
          </p:cNvSpPr>
          <p:nvPr>
            <p:ph idx="1"/>
          </p:nvPr>
        </p:nvSpPr>
        <p:spPr>
          <a:xfrm>
            <a:off x="920750" y="1219201"/>
            <a:ext cx="7429500" cy="4522788"/>
          </a:xfrm>
        </p:spPr>
        <p:txBody>
          <a:bodyPr/>
          <a:lstStyle/>
          <a:p>
            <a:pPr lvl="1">
              <a:buFont typeface="Wingdings" panose="05000000000000000000" pitchFamily="2" charset="2"/>
              <a:buChar char="§"/>
            </a:pPr>
            <a:r>
              <a:rPr lang="en-GB" sz="2800" dirty="0" smtClean="0">
                <a:latin typeface="Arial" charset="0"/>
              </a:rPr>
              <a:t>Conflict </a:t>
            </a:r>
            <a:r>
              <a:rPr lang="en-GB" sz="2800" dirty="0">
                <a:latin typeface="Arial" charset="0"/>
              </a:rPr>
              <a:t>sensitivity requires understanding how these intersecting </a:t>
            </a:r>
            <a:r>
              <a:rPr lang="en-GB" sz="2800" b="1" dirty="0">
                <a:latin typeface="Arial" charset="0"/>
              </a:rPr>
              <a:t>identities can influence how we see risks &amp;</a:t>
            </a:r>
            <a:r>
              <a:rPr lang="en-GB" sz="2800" b="1" dirty="0" smtClean="0">
                <a:latin typeface="Arial" charset="0"/>
              </a:rPr>
              <a:t> </a:t>
            </a:r>
            <a:r>
              <a:rPr lang="en-GB" sz="2800" b="1" dirty="0">
                <a:latin typeface="Arial" charset="0"/>
              </a:rPr>
              <a:t>opportunities</a:t>
            </a:r>
            <a:r>
              <a:rPr lang="en-GB" sz="2800" dirty="0">
                <a:latin typeface="Arial" charset="0"/>
              </a:rPr>
              <a:t> to contribute to </a:t>
            </a:r>
            <a:r>
              <a:rPr lang="en-GB" sz="2800" dirty="0" smtClean="0">
                <a:latin typeface="Arial" charset="0"/>
              </a:rPr>
              <a:t>peace</a:t>
            </a:r>
          </a:p>
          <a:p>
            <a:pPr lvl="1"/>
            <a:r>
              <a:rPr lang="en-GB" sz="2800" dirty="0" smtClean="0">
                <a:latin typeface="Arial" charset="0"/>
              </a:rPr>
              <a:t>People </a:t>
            </a:r>
            <a:r>
              <a:rPr lang="en-GB" sz="2800" dirty="0">
                <a:latin typeface="Arial" charset="0"/>
              </a:rPr>
              <a:t>may have different experiences &amp;</a:t>
            </a:r>
            <a:r>
              <a:rPr lang="en-GB" sz="2800" dirty="0" smtClean="0">
                <a:latin typeface="Arial" charset="0"/>
              </a:rPr>
              <a:t> </a:t>
            </a:r>
            <a:r>
              <a:rPr lang="en-GB" sz="2800" dirty="0">
                <a:latin typeface="Arial" charset="0"/>
              </a:rPr>
              <a:t>views – &amp;</a:t>
            </a:r>
            <a:r>
              <a:rPr lang="en-GB" sz="2800" dirty="0" smtClean="0">
                <a:latin typeface="Arial" charset="0"/>
              </a:rPr>
              <a:t> </a:t>
            </a:r>
            <a:r>
              <a:rPr lang="en-GB" sz="2800" dirty="0">
                <a:latin typeface="Arial" charset="0"/>
              </a:rPr>
              <a:t>there are legitimate differences in approach</a:t>
            </a:r>
            <a:r>
              <a:rPr lang="en-GB" sz="2800" dirty="0" smtClean="0">
                <a:latin typeface="Arial" charset="0"/>
              </a:rPr>
              <a:t>!</a:t>
            </a:r>
            <a:endParaRPr lang="en-GB" sz="2800" dirty="0">
              <a:latin typeface="Arial" charset="0"/>
            </a:endParaRPr>
          </a:p>
          <a:p>
            <a:pPr lvl="1"/>
            <a:r>
              <a:rPr lang="en-GB" sz="2800" dirty="0">
                <a:latin typeface="Arial" charset="0"/>
              </a:rPr>
              <a:t>Some of these experiences may be difficult for us to share and discuss – especially where we talk about failure</a:t>
            </a:r>
          </a:p>
          <a:p>
            <a:endParaRPr lang="en-GB" dirty="0"/>
          </a:p>
        </p:txBody>
      </p:sp>
    </p:spTree>
    <p:extLst>
      <p:ext uri="{BB962C8B-B14F-4D97-AF65-F5344CB8AC3E}">
        <p14:creationId xmlns:p14="http://schemas.microsoft.com/office/powerpoint/2010/main" val="272289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fr-BE" dirty="0" smtClean="0"/>
              <a:t>    </a:t>
            </a:r>
            <a:r>
              <a:rPr lang="fr-BE" sz="3200" dirty="0" err="1" smtClean="0"/>
              <a:t>Adopting</a:t>
            </a:r>
            <a:r>
              <a:rPr lang="fr-BE" sz="3200" dirty="0" smtClean="0"/>
              <a:t> </a:t>
            </a:r>
            <a:r>
              <a:rPr lang="fr-BE" sz="3200" dirty="0" smtClean="0"/>
              <a:t>CS </a:t>
            </a:r>
            <a:r>
              <a:rPr lang="fr-BE" sz="3200" dirty="0" err="1" smtClean="0"/>
              <a:t>approach</a:t>
            </a:r>
            <a:r>
              <a:rPr lang="fr-BE" sz="3200" dirty="0" smtClean="0"/>
              <a:t> </a:t>
            </a:r>
            <a:r>
              <a:rPr lang="fr-BE" sz="3200" dirty="0" err="1" smtClean="0"/>
              <a:t>can</a:t>
            </a:r>
            <a:r>
              <a:rPr lang="fr-BE" sz="3200" dirty="0" smtClean="0"/>
              <a:t> </a:t>
            </a:r>
            <a:r>
              <a:rPr lang="fr-BE" sz="3200" dirty="0" err="1" smtClean="0"/>
              <a:t>be</a:t>
            </a:r>
            <a:r>
              <a:rPr lang="fr-BE" sz="3200" dirty="0" smtClean="0"/>
              <a:t> a low-cost </a:t>
            </a:r>
            <a:r>
              <a:rPr lang="fr-BE" sz="3200" dirty="0"/>
              <a:t>&amp;</a:t>
            </a:r>
            <a:r>
              <a:rPr lang="fr-BE" sz="3200" dirty="0" smtClean="0"/>
              <a:t> </a:t>
            </a:r>
            <a:r>
              <a:rPr lang="fr-BE" sz="3200" dirty="0" err="1" smtClean="0"/>
              <a:t>highly</a:t>
            </a:r>
            <a:r>
              <a:rPr lang="fr-BE" sz="3200" dirty="0" smtClean="0"/>
              <a:t> effective </a:t>
            </a:r>
            <a:r>
              <a:rPr lang="fr-BE" sz="3200" dirty="0" err="1" smtClean="0"/>
              <a:t>means</a:t>
            </a:r>
            <a:r>
              <a:rPr lang="fr-BE" sz="3200" dirty="0" smtClean="0"/>
              <a:t> to minimise any </a:t>
            </a:r>
            <a:r>
              <a:rPr lang="fr-BE" sz="3200" dirty="0" err="1" smtClean="0"/>
              <a:t>negative</a:t>
            </a:r>
            <a:r>
              <a:rPr lang="fr-BE" sz="3200" dirty="0" smtClean="0"/>
              <a:t> impact and maximise the positive impact</a:t>
            </a:r>
            <a:endParaRPr lang="en-GB" sz="3200" dirty="0"/>
          </a:p>
        </p:txBody>
      </p:sp>
    </p:spTree>
    <p:extLst>
      <p:ext uri="{BB962C8B-B14F-4D97-AF65-F5344CB8AC3E}">
        <p14:creationId xmlns:p14="http://schemas.microsoft.com/office/powerpoint/2010/main" val="2094206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Key messages (1)</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BE" sz="2800" dirty="0" err="1"/>
              <a:t>Irrespective</a:t>
            </a:r>
            <a:r>
              <a:rPr lang="fr-BE" sz="2800" dirty="0"/>
              <a:t> of type of intervention, it </a:t>
            </a:r>
            <a:r>
              <a:rPr lang="fr-BE" sz="2800" dirty="0" err="1"/>
              <a:t>is</a:t>
            </a:r>
            <a:r>
              <a:rPr lang="fr-BE" sz="2800" dirty="0"/>
              <a:t> important to </a:t>
            </a:r>
            <a:r>
              <a:rPr lang="fr-BE" sz="2800" dirty="0" err="1"/>
              <a:t>acknowledge</a:t>
            </a:r>
            <a:r>
              <a:rPr lang="fr-BE" sz="2800" dirty="0"/>
              <a:t> the </a:t>
            </a:r>
            <a:r>
              <a:rPr lang="fr-BE" sz="2800" dirty="0" err="1"/>
              <a:t>responsibility</a:t>
            </a:r>
            <a:r>
              <a:rPr lang="fr-BE" sz="2800" dirty="0"/>
              <a:t> to </a:t>
            </a:r>
            <a:r>
              <a:rPr lang="fr-BE" sz="2800" dirty="0" err="1"/>
              <a:t>seek</a:t>
            </a:r>
            <a:r>
              <a:rPr lang="fr-BE" sz="2800" dirty="0"/>
              <a:t> to </a:t>
            </a:r>
            <a:r>
              <a:rPr lang="fr-BE" sz="2800" dirty="0" err="1"/>
              <a:t>understand</a:t>
            </a:r>
            <a:r>
              <a:rPr lang="fr-BE" sz="2800" dirty="0"/>
              <a:t> </a:t>
            </a:r>
            <a:r>
              <a:rPr lang="fr-BE" sz="2800" dirty="0" err="1"/>
              <a:t>potential</a:t>
            </a:r>
            <a:r>
              <a:rPr lang="fr-BE" sz="2800" dirty="0"/>
              <a:t> impact.</a:t>
            </a:r>
          </a:p>
          <a:p>
            <a:pPr marL="457200" indent="-457200">
              <a:buFont typeface="Arial" panose="020B0604020202020204" pitchFamily="34" charset="0"/>
              <a:buChar char="•"/>
            </a:pPr>
            <a:r>
              <a:rPr lang="fr-BE" sz="2800" dirty="0"/>
              <a:t>Conflict </a:t>
            </a:r>
            <a:r>
              <a:rPr lang="fr-BE" sz="2800" dirty="0" err="1"/>
              <a:t>sensitivity</a:t>
            </a:r>
            <a:r>
              <a:rPr lang="fr-BE" sz="2800" dirty="0"/>
              <a:t> </a:t>
            </a:r>
            <a:r>
              <a:rPr lang="fr-BE" sz="2800" dirty="0" err="1"/>
              <a:t>is</a:t>
            </a:r>
            <a:r>
              <a:rPr lang="fr-BE" sz="2800" dirty="0"/>
              <a:t> a </a:t>
            </a:r>
            <a:r>
              <a:rPr lang="fr-BE" sz="2800" dirty="0" err="1"/>
              <a:t>deliberate</a:t>
            </a:r>
            <a:r>
              <a:rPr lang="fr-BE" sz="2800" dirty="0"/>
              <a:t> &amp;</a:t>
            </a:r>
            <a:r>
              <a:rPr lang="fr-BE" sz="2800" dirty="0" smtClean="0"/>
              <a:t> </a:t>
            </a:r>
            <a:r>
              <a:rPr lang="fr-BE" sz="2800" dirty="0" err="1"/>
              <a:t>systematic</a:t>
            </a:r>
            <a:r>
              <a:rPr lang="fr-BE" sz="2800" dirty="0"/>
              <a:t> practice to maximise the positive &amp;</a:t>
            </a:r>
            <a:r>
              <a:rPr lang="fr-BE" sz="2800" dirty="0" smtClean="0"/>
              <a:t> </a:t>
            </a:r>
            <a:r>
              <a:rPr lang="fr-BE" sz="2800" dirty="0" err="1"/>
              <a:t>reduce</a:t>
            </a:r>
            <a:r>
              <a:rPr lang="fr-BE" sz="2800" dirty="0"/>
              <a:t> the </a:t>
            </a:r>
            <a:r>
              <a:rPr lang="fr-BE" sz="2800" dirty="0" err="1"/>
              <a:t>negative</a:t>
            </a:r>
            <a:r>
              <a:rPr lang="fr-BE" sz="2800" dirty="0"/>
              <a:t> impact </a:t>
            </a:r>
            <a:r>
              <a:rPr lang="fr-BE" sz="2800" dirty="0" err="1"/>
              <a:t>across</a:t>
            </a:r>
            <a:r>
              <a:rPr lang="fr-BE" sz="2800" dirty="0"/>
              <a:t> the programme cycle</a:t>
            </a:r>
            <a:r>
              <a:rPr lang="fr-BE" sz="2800" dirty="0" smtClean="0"/>
              <a:t>.</a:t>
            </a:r>
            <a:endParaRPr lang="en-GB" dirty="0"/>
          </a:p>
        </p:txBody>
      </p:sp>
    </p:spTree>
    <p:extLst>
      <p:ext uri="{BB962C8B-B14F-4D97-AF65-F5344CB8AC3E}">
        <p14:creationId xmlns:p14="http://schemas.microsoft.com/office/powerpoint/2010/main" val="364577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lgn="just">
              <a:buFont typeface="Arial" panose="020B0604020202020204" pitchFamily="34" charset="0"/>
              <a:buChar char="•"/>
            </a:pPr>
            <a:r>
              <a:rPr lang="en-US" sz="3200" dirty="0" smtClean="0"/>
              <a:t>   </a:t>
            </a:r>
            <a:r>
              <a:rPr lang="en-US" sz="3200" dirty="0" smtClean="0"/>
              <a:t>EU </a:t>
            </a:r>
            <a:r>
              <a:rPr lang="en-US" sz="3200" dirty="0"/>
              <a:t>external interventions will always have an impact on </a:t>
            </a:r>
            <a:r>
              <a:rPr lang="en-US" sz="3200" dirty="0" smtClean="0"/>
              <a:t>conflict dynamics. </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fr-BE" sz="3200" dirty="0"/>
              <a:t>It </a:t>
            </a:r>
            <a:r>
              <a:rPr lang="fr-BE" sz="3200" dirty="0" err="1"/>
              <a:t>is</a:t>
            </a:r>
            <a:r>
              <a:rPr lang="fr-BE" sz="3200" dirty="0"/>
              <a:t> </a:t>
            </a:r>
            <a:r>
              <a:rPr lang="fr-BE" sz="3200" dirty="0" err="1"/>
              <a:t>inevitable</a:t>
            </a:r>
            <a:r>
              <a:rPr lang="fr-BE" sz="3200" dirty="0"/>
              <a:t> </a:t>
            </a:r>
            <a:r>
              <a:rPr lang="fr-BE" sz="3200" dirty="0" err="1"/>
              <a:t>that</a:t>
            </a:r>
            <a:r>
              <a:rPr lang="fr-BE" sz="3200" dirty="0"/>
              <a:t> </a:t>
            </a:r>
            <a:r>
              <a:rPr lang="fr-BE" sz="3200" dirty="0" err="1"/>
              <a:t>aid</a:t>
            </a:r>
            <a:r>
              <a:rPr lang="fr-BE" sz="3200" dirty="0"/>
              <a:t> </a:t>
            </a:r>
            <a:r>
              <a:rPr lang="fr-BE" sz="3200" dirty="0" err="1"/>
              <a:t>will</a:t>
            </a:r>
            <a:r>
              <a:rPr lang="fr-BE" sz="3200" dirty="0"/>
              <a:t> </a:t>
            </a:r>
            <a:r>
              <a:rPr lang="fr-BE" sz="3200" dirty="0" err="1"/>
              <a:t>interact</a:t>
            </a:r>
            <a:r>
              <a:rPr lang="fr-BE" sz="3200" dirty="0"/>
              <a:t> </a:t>
            </a:r>
            <a:r>
              <a:rPr lang="fr-BE" sz="3200" dirty="0" err="1"/>
              <a:t>with</a:t>
            </a:r>
            <a:r>
              <a:rPr lang="fr-BE" sz="3200" dirty="0"/>
              <a:t> </a:t>
            </a:r>
            <a:r>
              <a:rPr lang="fr-BE" sz="3200" dirty="0" err="1"/>
              <a:t>political</a:t>
            </a:r>
            <a:r>
              <a:rPr lang="fr-BE" sz="3200" dirty="0"/>
              <a:t>, social and </a:t>
            </a:r>
            <a:r>
              <a:rPr lang="fr-BE" sz="3200" dirty="0" err="1"/>
              <a:t>economic</a:t>
            </a:r>
            <a:r>
              <a:rPr lang="fr-BE" sz="3200" dirty="0"/>
              <a:t> drivers of </a:t>
            </a:r>
            <a:r>
              <a:rPr lang="fr-BE" sz="3200" dirty="0" err="1"/>
              <a:t>conflict</a:t>
            </a:r>
            <a:r>
              <a:rPr lang="fr-BE" sz="3200" dirty="0"/>
              <a:t>.</a:t>
            </a:r>
          </a:p>
          <a:p>
            <a:pPr marL="457200" indent="-457200" algn="just">
              <a:buFont typeface="Arial" panose="020B0604020202020204" pitchFamily="34" charset="0"/>
              <a:buChar char="•"/>
            </a:pPr>
            <a:endParaRPr lang="en-US" sz="2800" dirty="0" smtClean="0"/>
          </a:p>
          <a:p>
            <a:pPr algn="just"/>
            <a:endParaRPr lang="en-US" sz="2800" dirty="0"/>
          </a:p>
          <a:p>
            <a:pPr marL="0" indent="0" algn="just"/>
            <a:endParaRPr lang="en-GB" sz="2800" dirty="0"/>
          </a:p>
        </p:txBody>
      </p:sp>
    </p:spTree>
    <p:extLst>
      <p:ext uri="{BB962C8B-B14F-4D97-AF65-F5344CB8AC3E}">
        <p14:creationId xmlns:p14="http://schemas.microsoft.com/office/powerpoint/2010/main" val="4141167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Key messages (2)</a:t>
            </a:r>
            <a:endParaRPr lang="en-GB" dirty="0"/>
          </a:p>
        </p:txBody>
      </p:sp>
      <p:sp>
        <p:nvSpPr>
          <p:cNvPr id="3" name="Content Placeholder 2"/>
          <p:cNvSpPr>
            <a:spLocks noGrp="1"/>
          </p:cNvSpPr>
          <p:nvPr>
            <p:ph idx="1"/>
          </p:nvPr>
        </p:nvSpPr>
        <p:spPr/>
        <p:txBody>
          <a:bodyPr/>
          <a:lstStyle/>
          <a:p>
            <a:pPr marL="0" lvl="0" indent="0"/>
            <a:r>
              <a:rPr lang="en-GB" sz="2800" b="0" dirty="0" smtClean="0"/>
              <a:t>Effective </a:t>
            </a:r>
            <a:r>
              <a:rPr lang="en-GB" sz="2800" b="0" dirty="0"/>
              <a:t>conflict sensitivity requires continuously monitoring and reflecting on the context to identify emerging risks of driving conflict &amp;</a:t>
            </a:r>
            <a:r>
              <a:rPr lang="en-GB" sz="2800" b="0" dirty="0" smtClean="0"/>
              <a:t> </a:t>
            </a:r>
            <a:r>
              <a:rPr lang="en-GB" sz="2800" b="0" dirty="0"/>
              <a:t>opportunities to contribute towards peace</a:t>
            </a:r>
            <a:r>
              <a:rPr lang="en-GB" sz="2800" b="0" dirty="0" smtClean="0"/>
              <a:t>,</a:t>
            </a:r>
          </a:p>
          <a:p>
            <a:pPr marL="0" lvl="0" indent="0"/>
            <a:r>
              <a:rPr lang="en-GB" sz="2800" b="0" dirty="0"/>
              <a:t>+</a:t>
            </a:r>
            <a:r>
              <a:rPr lang="en-GB" sz="2800" b="0" dirty="0" smtClean="0"/>
              <a:t> </a:t>
            </a:r>
            <a:r>
              <a:rPr lang="en-GB" sz="2800" b="0" dirty="0"/>
              <a:t>the flexibility to adapt your programmes and projects to mitigate these risks and grasp these opportunities. </a:t>
            </a:r>
            <a:endParaRPr lang="en-GB" sz="2800" b="0" dirty="0" smtClean="0"/>
          </a:p>
          <a:p>
            <a:endParaRPr lang="en-GB" dirty="0"/>
          </a:p>
        </p:txBody>
      </p:sp>
    </p:spTree>
    <p:extLst>
      <p:ext uri="{BB962C8B-B14F-4D97-AF65-F5344CB8AC3E}">
        <p14:creationId xmlns:p14="http://schemas.microsoft.com/office/powerpoint/2010/main" val="1834838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GB" dirty="0" smtClean="0"/>
              <a:t>   </a:t>
            </a:r>
            <a:r>
              <a:rPr lang="en-GB" sz="3200" dirty="0" smtClean="0"/>
              <a:t>This </a:t>
            </a:r>
            <a:r>
              <a:rPr lang="en-GB" sz="3200" dirty="0"/>
              <a:t>depends on positive leadership, </a:t>
            </a:r>
            <a:r>
              <a:rPr lang="en-GB" sz="3200" dirty="0" smtClean="0"/>
              <a:t>a permissive </a:t>
            </a:r>
            <a:r>
              <a:rPr lang="en-GB" sz="3200" dirty="0"/>
              <a:t>organisational culture and appropriate time and space for critical self-reflection – </a:t>
            </a:r>
            <a:endParaRPr lang="en-GB" sz="3200" dirty="0" smtClean="0"/>
          </a:p>
          <a:p>
            <a:pPr algn="ctr"/>
            <a:r>
              <a:rPr lang="en-GB" sz="3200" dirty="0" smtClean="0"/>
              <a:t>i.e</a:t>
            </a:r>
            <a:r>
              <a:rPr lang="en-GB" sz="3200" dirty="0"/>
              <a:t>. an evaluative </a:t>
            </a:r>
            <a:r>
              <a:rPr lang="en-GB" sz="3200" dirty="0" err="1"/>
              <a:t>mindset</a:t>
            </a:r>
            <a:r>
              <a:rPr lang="en-GB" sz="3200" dirty="0"/>
              <a:t> throughout the project cycle.</a:t>
            </a:r>
          </a:p>
          <a:p>
            <a:endParaRPr lang="en-GB" dirty="0"/>
          </a:p>
        </p:txBody>
      </p:sp>
    </p:spTree>
    <p:extLst>
      <p:ext uri="{BB962C8B-B14F-4D97-AF65-F5344CB8AC3E}">
        <p14:creationId xmlns:p14="http://schemas.microsoft.com/office/powerpoint/2010/main" val="1424167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Key messages (3)</a:t>
            </a:r>
            <a:endParaRPr lang="en-GB" dirty="0"/>
          </a:p>
        </p:txBody>
      </p:sp>
      <p:sp>
        <p:nvSpPr>
          <p:cNvPr id="3" name="Content Placeholder 2"/>
          <p:cNvSpPr>
            <a:spLocks noGrp="1"/>
          </p:cNvSpPr>
          <p:nvPr>
            <p:ph idx="1"/>
          </p:nvPr>
        </p:nvSpPr>
        <p:spPr>
          <a:xfrm>
            <a:off x="920750" y="1412777"/>
            <a:ext cx="7429500" cy="4329212"/>
          </a:xfrm>
        </p:spPr>
        <p:txBody>
          <a:bodyPr/>
          <a:lstStyle/>
          <a:p>
            <a:pPr marL="0" lvl="0" indent="0"/>
            <a:r>
              <a:rPr lang="en-GB" sz="2800" b="0" dirty="0" smtClean="0"/>
              <a:t>Mid-term </a:t>
            </a:r>
            <a:r>
              <a:rPr lang="en-GB" sz="2800" b="0" dirty="0"/>
              <a:t>and final evaluations should </a:t>
            </a:r>
            <a:r>
              <a:rPr lang="en-GB" sz="2800" b="0" dirty="0" smtClean="0"/>
              <a:t>include:</a:t>
            </a:r>
          </a:p>
          <a:p>
            <a:pPr marL="0" lvl="0" indent="0"/>
            <a:r>
              <a:rPr lang="en-GB" sz="2800" b="0" dirty="0" smtClean="0"/>
              <a:t> </a:t>
            </a:r>
          </a:p>
          <a:p>
            <a:pPr marL="457200" lvl="0" indent="-457200">
              <a:buFont typeface="Wingdings" panose="05000000000000000000" pitchFamily="2" charset="2"/>
              <a:buChar char="Ø"/>
            </a:pPr>
            <a:r>
              <a:rPr lang="en-GB" sz="2800" b="0" dirty="0" smtClean="0"/>
              <a:t>evaluation  </a:t>
            </a:r>
            <a:r>
              <a:rPr lang="en-GB" sz="2800" b="0" dirty="0"/>
              <a:t>relating to </a:t>
            </a:r>
            <a:r>
              <a:rPr lang="en-GB" sz="2800" b="0" dirty="0" smtClean="0"/>
              <a:t>CS</a:t>
            </a:r>
          </a:p>
          <a:p>
            <a:pPr marL="457200" lvl="0" indent="-457200">
              <a:buFont typeface="Wingdings" panose="05000000000000000000" pitchFamily="2" charset="2"/>
              <a:buChar char="Ø"/>
            </a:pPr>
            <a:r>
              <a:rPr lang="en-GB" sz="2800" b="0" dirty="0" smtClean="0"/>
              <a:t>adopt </a:t>
            </a:r>
            <a:r>
              <a:rPr lang="en-GB" sz="2800" b="0" dirty="0"/>
              <a:t>flexible methods that allow evaluators to spot and report on </a:t>
            </a:r>
            <a:r>
              <a:rPr lang="en-GB" sz="2800" b="0" dirty="0" smtClean="0"/>
              <a:t>unintended consequences</a:t>
            </a:r>
          </a:p>
          <a:p>
            <a:pPr marL="457200" lvl="0" indent="-457200">
              <a:buFont typeface="Wingdings" panose="05000000000000000000" pitchFamily="2" charset="2"/>
              <a:buChar char="Ø"/>
            </a:pPr>
            <a:r>
              <a:rPr lang="en-GB" sz="2800" b="0" dirty="0" smtClean="0"/>
              <a:t> </a:t>
            </a:r>
            <a:r>
              <a:rPr lang="en-GB" sz="2800" b="0" dirty="0"/>
              <a:t>ensure data collection &amp;</a:t>
            </a:r>
            <a:r>
              <a:rPr lang="en-GB" sz="2800" b="0" dirty="0" smtClean="0"/>
              <a:t> </a:t>
            </a:r>
            <a:r>
              <a:rPr lang="en-GB" sz="2800" b="0" dirty="0"/>
              <a:t>stakeholder engagement is carried out in a more conflict-sensitive way.</a:t>
            </a:r>
          </a:p>
          <a:p>
            <a:endParaRPr lang="en-GB" dirty="0"/>
          </a:p>
        </p:txBody>
      </p:sp>
    </p:spTree>
    <p:extLst>
      <p:ext uri="{BB962C8B-B14F-4D97-AF65-F5344CB8AC3E}">
        <p14:creationId xmlns:p14="http://schemas.microsoft.com/office/powerpoint/2010/main" val="274615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912812" y="381000"/>
            <a:ext cx="8720708" cy="838200"/>
          </a:xfrm>
        </p:spPr>
        <p:txBody>
          <a:bodyPr/>
          <a:lstStyle/>
          <a:p>
            <a:r>
              <a:rPr lang="en-GB" altLang="en-US" sz="2800" dirty="0" smtClean="0"/>
              <a:t>Additional resources</a:t>
            </a:r>
          </a:p>
        </p:txBody>
      </p:sp>
      <p:sp>
        <p:nvSpPr>
          <p:cNvPr id="54275" name="Content Placeholder 2"/>
          <p:cNvSpPr>
            <a:spLocks noGrp="1"/>
          </p:cNvSpPr>
          <p:nvPr>
            <p:ph idx="4294967295"/>
          </p:nvPr>
        </p:nvSpPr>
        <p:spPr>
          <a:xfrm>
            <a:off x="920750" y="1628775"/>
            <a:ext cx="8712770" cy="3816449"/>
          </a:xfrm>
        </p:spPr>
        <p:txBody>
          <a:bodyPr/>
          <a:lstStyle/>
          <a:p>
            <a:pPr marL="457200" lvl="0" indent="-457200">
              <a:buFont typeface="Arial" panose="020B0604020202020204" pitchFamily="34" charset="0"/>
              <a:buChar char="•"/>
            </a:pPr>
            <a:r>
              <a:rPr lang="en-GB" sz="2400" b="0" dirty="0" smtClean="0"/>
              <a:t>How to guide to conflict sensitivity (2012)</a:t>
            </a:r>
          </a:p>
          <a:p>
            <a:pPr marL="457200" lvl="0" indent="-457200">
              <a:buFont typeface="Arial" panose="020B0604020202020204" pitchFamily="34" charset="0"/>
              <a:buChar char="•"/>
            </a:pPr>
            <a:endParaRPr lang="en-GB" sz="2400" b="0" dirty="0" smtClean="0"/>
          </a:p>
          <a:p>
            <a:pPr marL="457200" lvl="0" indent="-457200">
              <a:buFont typeface="Arial" panose="020B0604020202020204" pitchFamily="34" charset="0"/>
              <a:buChar char="•"/>
            </a:pPr>
            <a:r>
              <a:rPr lang="en-GB" sz="2400" b="0" dirty="0" smtClean="0"/>
              <a:t>Conflict-sensitive approaches to development, humanitarian assistance and peacebuilding: A resource pack (2004)</a:t>
            </a:r>
            <a:endParaRPr lang="en-GB" sz="2400" b="0" dirty="0"/>
          </a:p>
          <a:p>
            <a:pPr marL="457200" lvl="0" indent="-457200">
              <a:buFont typeface="Arial" panose="020B0604020202020204" pitchFamily="34" charset="0"/>
              <a:buChar char="•"/>
            </a:pPr>
            <a:endParaRPr lang="en-GB" sz="2400" b="0" dirty="0" smtClean="0"/>
          </a:p>
          <a:p>
            <a:pPr marL="457200" lvl="0" indent="-457200">
              <a:buFont typeface="Arial" panose="020B0604020202020204" pitchFamily="34" charset="0"/>
              <a:buChar char="•"/>
            </a:pPr>
            <a:r>
              <a:rPr lang="en-GB" sz="2400" b="0" dirty="0" smtClean="0"/>
              <a:t>Saferworld gender analysis of conflict toolkit (2016)</a:t>
            </a:r>
          </a:p>
          <a:p>
            <a:pPr marL="0" lvl="0" indent="0"/>
            <a:endParaRPr lang="en-GB" sz="2400" b="0" dirty="0"/>
          </a:p>
          <a:p>
            <a:pPr marL="457200" lvl="0" indent="-457200">
              <a:buFont typeface="Arial" panose="020B0604020202020204" pitchFamily="34" charset="0"/>
              <a:buChar char="•"/>
            </a:pPr>
            <a:r>
              <a:rPr lang="en-GB" sz="2400" b="0" dirty="0" smtClean="0"/>
              <a:t>Conflict Advisory </a:t>
            </a:r>
            <a:r>
              <a:rPr lang="en-GB" sz="2400" b="0" dirty="0" smtClean="0"/>
              <a:t>Unit, </a:t>
            </a:r>
            <a:r>
              <a:rPr lang="en-GB" sz="2400" b="0" dirty="0" err="1" smtClean="0"/>
              <a:t>Saferworld</a:t>
            </a:r>
            <a:endParaRPr lang="en-GB" sz="2400" b="0" dirty="0" smtClean="0"/>
          </a:p>
        </p:txBody>
      </p:sp>
    </p:spTree>
    <p:extLst>
      <p:ext uri="{BB962C8B-B14F-4D97-AF65-F5344CB8AC3E}">
        <p14:creationId xmlns:p14="http://schemas.microsoft.com/office/powerpoint/2010/main" val="571500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Grp="1" noChangeArrowheads="1"/>
          </p:cNvSpPr>
          <p:nvPr>
            <p:ph type="subTitle" idx="1"/>
          </p:nvPr>
        </p:nvSpPr>
        <p:spPr>
          <a:xfrm>
            <a:off x="895593" y="4365104"/>
            <a:ext cx="4876800" cy="864096"/>
          </a:xfrm>
        </p:spPr>
        <p:txBody>
          <a:bodyPr/>
          <a:lstStyle/>
          <a:p>
            <a:pPr marL="0" indent="0"/>
            <a:r>
              <a:rPr lang="fr-BE" sz="2400" dirty="0" smtClean="0">
                <a:latin typeface="Arial" charset="0"/>
              </a:rPr>
              <a:t>Lucia Montanaro</a:t>
            </a:r>
          </a:p>
          <a:p>
            <a:pPr marL="0" indent="0"/>
            <a:r>
              <a:rPr lang="fr-BE" sz="2400" dirty="0" smtClean="0">
                <a:latin typeface="Arial" charset="0"/>
              </a:rPr>
              <a:t>lmontanaro</a:t>
            </a:r>
            <a:r>
              <a:rPr lang="fr-BE" sz="2400" dirty="0" smtClean="0">
                <a:latin typeface="Arial" charset="0"/>
              </a:rPr>
              <a:t>@saferworld.org.uk</a:t>
            </a:r>
            <a:endParaRPr lang="en-GB" sz="2400" dirty="0">
              <a:latin typeface="Arial" charset="0"/>
            </a:endParaRPr>
          </a:p>
        </p:txBody>
      </p:sp>
      <p:sp>
        <p:nvSpPr>
          <p:cNvPr id="5122" name="Rectangle 9"/>
          <p:cNvSpPr>
            <a:spLocks noChangeArrowheads="1"/>
          </p:cNvSpPr>
          <p:nvPr/>
        </p:nvSpPr>
        <p:spPr bwMode="auto">
          <a:xfrm>
            <a:off x="895593" y="1988840"/>
            <a:ext cx="8226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863600" eaLnBrk="1" hangingPunct="1">
              <a:spcBef>
                <a:spcPct val="20000"/>
              </a:spcBef>
            </a:pPr>
            <a:r>
              <a:rPr lang="en-GB" sz="3200" b="1" dirty="0" smtClean="0">
                <a:solidFill>
                  <a:schemeClr val="tx2"/>
                </a:solidFill>
                <a:latin typeface="Arial Black" charset="0"/>
              </a:rPr>
              <a:t>Thank you!</a:t>
            </a:r>
          </a:p>
          <a:p>
            <a:pPr defTabSz="863600" eaLnBrk="1" hangingPunct="1">
              <a:spcBef>
                <a:spcPct val="20000"/>
              </a:spcBef>
            </a:pPr>
            <a:endParaRPr lang="en-GB" sz="3200" b="1" dirty="0" smtClean="0">
              <a:solidFill>
                <a:schemeClr val="tx2"/>
              </a:solidFill>
              <a:latin typeface="Arial Black" charset="0"/>
            </a:endParaRPr>
          </a:p>
        </p:txBody>
      </p:sp>
    </p:spTree>
    <p:extLst>
      <p:ext uri="{BB962C8B-B14F-4D97-AF65-F5344CB8AC3E}">
        <p14:creationId xmlns:p14="http://schemas.microsoft.com/office/powerpoint/2010/main" val="429222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87500" y="1653889"/>
            <a:ext cx="6096000" cy="4062984"/>
          </a:xfrm>
        </p:spPr>
      </p:pic>
    </p:spTree>
    <p:extLst>
      <p:ext uri="{BB962C8B-B14F-4D97-AF65-F5344CB8AC3E}">
        <p14:creationId xmlns:p14="http://schemas.microsoft.com/office/powerpoint/2010/main" val="38777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t>Doing business as usual won’t deliver results in fragile and conflict-affected states, it can easily do harm.</a:t>
            </a:r>
            <a:endParaRPr lang="fr-BE" sz="2800" dirty="0" smtClean="0"/>
          </a:p>
          <a:p>
            <a:pPr marL="457200" indent="-457200">
              <a:buFont typeface="Arial" panose="020B0604020202020204" pitchFamily="34" charset="0"/>
              <a:buChar char="•"/>
            </a:pPr>
            <a:endParaRPr lang="fr-BE" sz="2800" dirty="0" smtClean="0"/>
          </a:p>
          <a:p>
            <a:pPr marL="457200" indent="-457200">
              <a:buFont typeface="Arial" panose="020B0604020202020204" pitchFamily="34" charset="0"/>
              <a:buChar char="•"/>
            </a:pPr>
            <a:r>
              <a:rPr lang="fr-BE" sz="2800" dirty="0" err="1" smtClean="0"/>
              <a:t>Whether</a:t>
            </a:r>
            <a:r>
              <a:rPr lang="fr-BE" sz="2800" dirty="0" smtClean="0"/>
              <a:t> </a:t>
            </a:r>
            <a:r>
              <a:rPr lang="fr-BE" sz="2800" dirty="0" smtClean="0"/>
              <a:t>the </a:t>
            </a:r>
            <a:r>
              <a:rPr lang="fr-BE" sz="2800" dirty="0" err="1" smtClean="0"/>
              <a:t>conflict</a:t>
            </a:r>
            <a:r>
              <a:rPr lang="fr-BE" sz="2800" dirty="0" smtClean="0"/>
              <a:t> </a:t>
            </a:r>
            <a:r>
              <a:rPr lang="fr-BE" sz="2800" dirty="0" err="1" smtClean="0"/>
              <a:t>is</a:t>
            </a:r>
            <a:r>
              <a:rPr lang="fr-BE" sz="2800" dirty="0" smtClean="0"/>
              <a:t> </a:t>
            </a:r>
            <a:r>
              <a:rPr lang="fr-BE" sz="2800" dirty="0" err="1" smtClean="0"/>
              <a:t>positively</a:t>
            </a:r>
            <a:r>
              <a:rPr lang="fr-BE" sz="2800" dirty="0" smtClean="0"/>
              <a:t> or </a:t>
            </a:r>
            <a:r>
              <a:rPr lang="fr-BE" sz="2800" dirty="0" err="1" smtClean="0"/>
              <a:t>negatively</a:t>
            </a:r>
            <a:r>
              <a:rPr lang="fr-BE" sz="2800" dirty="0" smtClean="0"/>
              <a:t> </a:t>
            </a:r>
            <a:r>
              <a:rPr lang="fr-BE" sz="2800" dirty="0" err="1" smtClean="0"/>
              <a:t>impacted</a:t>
            </a:r>
            <a:r>
              <a:rPr lang="fr-BE" sz="2800" dirty="0" smtClean="0"/>
              <a:t> </a:t>
            </a:r>
            <a:r>
              <a:rPr lang="fr-BE" sz="2800" dirty="0" err="1" smtClean="0"/>
              <a:t>depends</a:t>
            </a:r>
            <a:r>
              <a:rPr lang="fr-BE" sz="2800" dirty="0" smtClean="0"/>
              <a:t> on how programmes/interventions are </a:t>
            </a:r>
            <a:r>
              <a:rPr lang="fr-BE" sz="2800" dirty="0" err="1" smtClean="0"/>
              <a:t>carried</a:t>
            </a:r>
            <a:r>
              <a:rPr lang="fr-BE" sz="2800" dirty="0" smtClean="0"/>
              <a:t> out</a:t>
            </a:r>
            <a:endParaRPr lang="en-GB" sz="2800" dirty="0"/>
          </a:p>
        </p:txBody>
      </p:sp>
    </p:spTree>
    <p:extLst>
      <p:ext uri="{BB962C8B-B14F-4D97-AF65-F5344CB8AC3E}">
        <p14:creationId xmlns:p14="http://schemas.microsoft.com/office/powerpoint/2010/main" val="298998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12812" y="381000"/>
            <a:ext cx="7784603" cy="838200"/>
          </a:xfrm>
          <a:noFill/>
        </p:spPr>
        <p:txBody>
          <a:bodyPr/>
          <a:lstStyle/>
          <a:p>
            <a:pPr eaLnBrk="1" hangingPunct="1"/>
            <a:r>
              <a:rPr lang="en-GB" dirty="0" smtClean="0">
                <a:latin typeface="Arial Black" charset="0"/>
              </a:rPr>
              <a:t>Definition of conflict sensitivity</a:t>
            </a:r>
            <a:endParaRPr lang="en-GB" dirty="0">
              <a:latin typeface="Arial Black" charset="0"/>
            </a:endParaRPr>
          </a:p>
        </p:txBody>
      </p:sp>
      <p:sp>
        <p:nvSpPr>
          <p:cNvPr id="2" name="Content Placeholder 1"/>
          <p:cNvSpPr>
            <a:spLocks noGrp="1"/>
          </p:cNvSpPr>
          <p:nvPr>
            <p:ph idx="1"/>
          </p:nvPr>
        </p:nvSpPr>
        <p:spPr>
          <a:xfrm>
            <a:off x="920750" y="1628775"/>
            <a:ext cx="8064698" cy="4113213"/>
          </a:xfrm>
        </p:spPr>
        <p:txBody>
          <a:bodyPr/>
          <a:lstStyle/>
          <a:p>
            <a:pPr marL="0" indent="0"/>
            <a:r>
              <a:rPr lang="en-GB" sz="2800" b="0" dirty="0"/>
              <a:t>Conflict </a:t>
            </a:r>
            <a:r>
              <a:rPr lang="en-GB" sz="2800" b="0" dirty="0" smtClean="0"/>
              <a:t>sensitivity </a:t>
            </a:r>
            <a:r>
              <a:rPr lang="en-GB" sz="2800" b="0" dirty="0"/>
              <a:t>is </a:t>
            </a:r>
            <a:r>
              <a:rPr lang="en-GB" sz="2800" b="0" dirty="0" smtClean="0"/>
              <a:t>“a </a:t>
            </a:r>
            <a:r>
              <a:rPr lang="en-GB" sz="2800" b="0" dirty="0"/>
              <a:t>deliberately systematic practice that ensures that our processes and actions minimize negative and maximize positive effects within a given context, based on the awareness about the interaction between the said processes and actions and the particular context</a:t>
            </a:r>
            <a:r>
              <a:rPr lang="en-GB" sz="2800" b="0" dirty="0" smtClean="0"/>
              <a:t>.”</a:t>
            </a:r>
            <a:endParaRPr lang="en-GB" altLang="en-US" sz="2800" b="0" dirty="0"/>
          </a:p>
        </p:txBody>
      </p:sp>
    </p:spTree>
    <p:extLst>
      <p:ext uri="{BB962C8B-B14F-4D97-AF65-F5344CB8AC3E}">
        <p14:creationId xmlns:p14="http://schemas.microsoft.com/office/powerpoint/2010/main" val="2257041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‘conflict’? </a:t>
            </a:r>
            <a:endParaRPr lang="en-GB" dirty="0"/>
          </a:p>
        </p:txBody>
      </p:sp>
      <p:sp>
        <p:nvSpPr>
          <p:cNvPr id="4" name="Rectangle 3"/>
          <p:cNvSpPr>
            <a:spLocks noGrp="1" noChangeArrowheads="1"/>
          </p:cNvSpPr>
          <p:nvPr>
            <p:ph idx="1"/>
          </p:nvPr>
        </p:nvSpPr>
        <p:spPr>
          <a:xfrm>
            <a:off x="920750" y="1219201"/>
            <a:ext cx="8136706" cy="4586064"/>
          </a:xfrm>
        </p:spPr>
        <p:txBody>
          <a:bodyPr/>
          <a:lstStyle/>
          <a:p>
            <a:pPr lvl="1">
              <a:lnSpc>
                <a:spcPct val="90000"/>
              </a:lnSpc>
              <a:spcAft>
                <a:spcPts val="1200"/>
              </a:spcAft>
            </a:pPr>
            <a:r>
              <a:rPr lang="en-GB" altLang="en-US" b="1" dirty="0" smtClean="0"/>
              <a:t>Conflict</a:t>
            </a:r>
            <a:r>
              <a:rPr lang="en-GB" altLang="en-US" dirty="0" smtClean="0"/>
              <a:t> is when people have - or believe they have - incompatible goals and interests</a:t>
            </a:r>
          </a:p>
          <a:p>
            <a:pPr lvl="1">
              <a:lnSpc>
                <a:spcPct val="90000"/>
              </a:lnSpc>
              <a:spcAft>
                <a:spcPts val="1200"/>
              </a:spcAft>
            </a:pPr>
            <a:r>
              <a:rPr lang="en-GB" altLang="en-US" b="1" dirty="0" smtClean="0"/>
              <a:t>Conflict</a:t>
            </a:r>
            <a:r>
              <a:rPr lang="en-GB" altLang="en-US" dirty="0" smtClean="0"/>
              <a:t> is a natural part of change in any society. It is not necessarily negative, and may result in positive change.</a:t>
            </a:r>
          </a:p>
          <a:p>
            <a:pPr lvl="1">
              <a:lnSpc>
                <a:spcPct val="90000"/>
              </a:lnSpc>
              <a:spcAft>
                <a:spcPts val="1200"/>
              </a:spcAft>
            </a:pPr>
            <a:r>
              <a:rPr lang="en-GB" altLang="en-US" b="1" dirty="0" smtClean="0"/>
              <a:t>Conflict </a:t>
            </a:r>
            <a:r>
              <a:rPr lang="en-GB" altLang="en-US" dirty="0" smtClean="0"/>
              <a:t>is negative when violence is used to manage (perceived) incompatible goals and interests</a:t>
            </a:r>
            <a:r>
              <a:rPr lang="en-GB" altLang="en-US" dirty="0" smtClean="0"/>
              <a:t>.</a:t>
            </a:r>
          </a:p>
          <a:p>
            <a:pPr lvl="1">
              <a:lnSpc>
                <a:spcPct val="90000"/>
              </a:lnSpc>
              <a:spcAft>
                <a:spcPts val="1200"/>
              </a:spcAft>
            </a:pPr>
            <a:r>
              <a:rPr lang="fr-BE" altLang="en-US" dirty="0" smtClean="0"/>
              <a:t>Violent </a:t>
            </a:r>
            <a:r>
              <a:rPr lang="fr-BE" altLang="en-US" dirty="0" err="1" smtClean="0"/>
              <a:t>conflict</a:t>
            </a:r>
            <a:r>
              <a:rPr lang="fr-BE" altLang="en-US" dirty="0" err="1"/>
              <a:t>s</a:t>
            </a:r>
            <a:r>
              <a:rPr lang="en-US" dirty="0" smtClean="0"/>
              <a:t> </a:t>
            </a:r>
            <a:r>
              <a:rPr lang="en-US" dirty="0"/>
              <a:t>often revolve around competition for power or resources</a:t>
            </a:r>
            <a:endParaRPr lang="en-GB" altLang="en-US" dirty="0" smtClean="0"/>
          </a:p>
          <a:p>
            <a:pPr>
              <a:lnSpc>
                <a:spcPct val="90000"/>
              </a:lnSpc>
            </a:pPr>
            <a:endParaRPr lang="en-GB" altLang="en-US" sz="2000" dirty="0" smtClean="0"/>
          </a:p>
        </p:txBody>
      </p:sp>
    </p:spTree>
    <p:extLst>
      <p:ext uri="{BB962C8B-B14F-4D97-AF65-F5344CB8AC3E}">
        <p14:creationId xmlns:p14="http://schemas.microsoft.com/office/powerpoint/2010/main" val="371845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380999"/>
            <a:ext cx="2816051" cy="941861"/>
          </a:xfrm>
        </p:spPr>
        <p:txBody>
          <a:bodyPr/>
          <a:lstStyle/>
          <a:p>
            <a:r>
              <a:rPr lang="en-GB" dirty="0" smtClean="0"/>
              <a:t>What is ‘peace’? (2)</a:t>
            </a:r>
            <a:endParaRPr lang="en-GB" dirty="0"/>
          </a:p>
        </p:txBody>
      </p:sp>
      <p:sp>
        <p:nvSpPr>
          <p:cNvPr id="14" name="Inhaltsplatzhalter 3"/>
          <p:cNvSpPr txBox="1">
            <a:spLocks/>
          </p:cNvSpPr>
          <p:nvPr/>
        </p:nvSpPr>
        <p:spPr bwMode="auto">
          <a:xfrm>
            <a:off x="1640632" y="692696"/>
            <a:ext cx="7690048" cy="448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ts val="2200"/>
              </a:lnSpc>
              <a:spcBef>
                <a:spcPct val="0"/>
              </a:spcBef>
              <a:spcAft>
                <a:spcPct val="0"/>
              </a:spcAft>
              <a:tabLst>
                <a:tab pos="176213" algn="l"/>
                <a:tab pos="361950" algn="l"/>
                <a:tab pos="2079625" algn="l"/>
                <a:tab pos="4173538" algn="l"/>
                <a:tab pos="6261100" algn="l"/>
              </a:tabLst>
              <a:defRPr sz="1800" b="1">
                <a:solidFill>
                  <a:schemeClr val="tx1"/>
                </a:solidFill>
                <a:latin typeface="+mn-lt"/>
                <a:ea typeface="+mn-ea"/>
                <a:cs typeface="+mn-cs"/>
              </a:defRPr>
            </a:lvl1pPr>
            <a:lvl2pPr marL="1588"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tx1"/>
                </a:solidFill>
                <a:latin typeface="+mn-lt"/>
                <a:cs typeface="+mn-cs"/>
              </a:defRPr>
            </a:lvl2pPr>
            <a:lvl3pPr marL="3175" algn="l" rtl="0" eaLnBrk="1" fontAlgn="base" hangingPunct="1">
              <a:lnSpc>
                <a:spcPts val="2200"/>
              </a:lnSpc>
              <a:spcBef>
                <a:spcPct val="0"/>
              </a:spcBef>
              <a:spcAft>
                <a:spcPct val="0"/>
              </a:spcAft>
              <a:tabLst>
                <a:tab pos="176213" algn="l"/>
                <a:tab pos="361950" algn="l"/>
                <a:tab pos="2079625" algn="l"/>
                <a:tab pos="4173538" algn="l"/>
                <a:tab pos="6261100" algn="l"/>
              </a:tabLst>
              <a:defRPr sz="1800">
                <a:solidFill>
                  <a:schemeClr val="accent2"/>
                </a:solidFill>
                <a:latin typeface="+mn-lt"/>
                <a:cs typeface="+mn-cs"/>
              </a:defRPr>
            </a:lvl3pPr>
            <a:lvl4pPr marL="182563"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4pPr>
            <a:lvl5pPr marL="3619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sz="1800">
                <a:solidFill>
                  <a:schemeClr val="tx1"/>
                </a:solidFill>
                <a:latin typeface="+mn-lt"/>
                <a:cs typeface="+mn-cs"/>
              </a:defRPr>
            </a:lvl5pPr>
            <a:lvl6pPr marL="8191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6pPr>
            <a:lvl7pPr marL="12763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7pPr>
            <a:lvl8pPr marL="17335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8pPr>
            <a:lvl9pPr marL="2190750" indent="-177800" algn="l" rtl="0" eaLnBrk="1" fontAlgn="base" hangingPunct="1">
              <a:lnSpc>
                <a:spcPts val="2000"/>
              </a:lnSpc>
              <a:spcBef>
                <a:spcPct val="0"/>
              </a:spcBef>
              <a:spcAft>
                <a:spcPct val="0"/>
              </a:spcAft>
              <a:buFont typeface="Arial" charset="0"/>
              <a:buChar char="–"/>
              <a:tabLst>
                <a:tab pos="176213" algn="l"/>
                <a:tab pos="361950" algn="l"/>
                <a:tab pos="2079625" algn="l"/>
                <a:tab pos="4173538" algn="l"/>
                <a:tab pos="6261100" algn="l"/>
              </a:tabLst>
              <a:defRPr sz="1500">
                <a:solidFill>
                  <a:schemeClr val="tx1"/>
                </a:solidFill>
                <a:latin typeface="+mn-lt"/>
                <a:cs typeface="+mn-cs"/>
              </a:defRPr>
            </a:lvl9pPr>
          </a:lstStyle>
          <a:p>
            <a:r>
              <a:rPr lang="de-CH" i="1" smtClean="0"/>
              <a:t> </a:t>
            </a:r>
            <a:endParaRPr lang="de-CH" smtClean="0"/>
          </a:p>
          <a:p>
            <a:endParaRPr lang="de-CH" dirty="0"/>
          </a:p>
        </p:txBody>
      </p:sp>
      <p:sp>
        <p:nvSpPr>
          <p:cNvPr id="15" name="Gleichschenkliges Dreieck 5"/>
          <p:cNvSpPr/>
          <p:nvPr/>
        </p:nvSpPr>
        <p:spPr>
          <a:xfrm>
            <a:off x="3128610" y="1646027"/>
            <a:ext cx="3507971" cy="3325091"/>
          </a:xfrm>
          <a:prstGeom prst="triangl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6" name="Textfeld 8"/>
          <p:cNvSpPr txBox="1"/>
          <p:nvPr/>
        </p:nvSpPr>
        <p:spPr>
          <a:xfrm>
            <a:off x="4023695" y="651029"/>
            <a:ext cx="1895302" cy="923330"/>
          </a:xfrm>
          <a:prstGeom prst="rect">
            <a:avLst/>
          </a:prstGeom>
          <a:noFill/>
        </p:spPr>
        <p:txBody>
          <a:bodyPr wrap="square" rtlCol="0">
            <a:spAutoFit/>
          </a:bodyPr>
          <a:lstStyle/>
          <a:p>
            <a:pPr algn="ctr"/>
            <a:r>
              <a:rPr lang="fr-CH" sz="1800" b="1" dirty="0" smtClean="0">
                <a:latin typeface="+mj-lt"/>
              </a:rPr>
              <a:t>Direct Violence </a:t>
            </a:r>
            <a:r>
              <a:rPr lang="en-US" sz="1800" b="1" i="1" dirty="0" smtClean="0">
                <a:latin typeface="+mj-lt"/>
              </a:rPr>
              <a:t>Behavior</a:t>
            </a:r>
            <a:r>
              <a:rPr lang="fr-CH" sz="1800" b="1" i="1" dirty="0" smtClean="0">
                <a:latin typeface="+mj-lt"/>
              </a:rPr>
              <a:t> </a:t>
            </a:r>
            <a:endParaRPr lang="fr-CH" sz="1800" b="1" i="1" dirty="0">
              <a:latin typeface="+mj-lt"/>
            </a:endParaRPr>
          </a:p>
        </p:txBody>
      </p:sp>
      <p:sp>
        <p:nvSpPr>
          <p:cNvPr id="17" name="Textfeld 9"/>
          <p:cNvSpPr txBox="1"/>
          <p:nvPr/>
        </p:nvSpPr>
        <p:spPr>
          <a:xfrm>
            <a:off x="1593221" y="4627720"/>
            <a:ext cx="2310938" cy="923330"/>
          </a:xfrm>
          <a:prstGeom prst="rect">
            <a:avLst/>
          </a:prstGeom>
          <a:noFill/>
        </p:spPr>
        <p:txBody>
          <a:bodyPr wrap="square" rtlCol="0">
            <a:spAutoFit/>
          </a:bodyPr>
          <a:lstStyle/>
          <a:p>
            <a:r>
              <a:rPr lang="fr-CH" sz="1800" b="1" dirty="0" smtClean="0">
                <a:latin typeface="+mj-lt"/>
              </a:rPr>
              <a:t>Cultural Violence </a:t>
            </a:r>
            <a:r>
              <a:rPr lang="fr-CH" sz="1800" b="1" i="1" dirty="0" smtClean="0">
                <a:latin typeface="+mj-lt"/>
              </a:rPr>
              <a:t>Attitudes </a:t>
            </a:r>
            <a:endParaRPr lang="fr-CH" sz="1800" b="1" i="1" dirty="0">
              <a:latin typeface="+mj-lt"/>
            </a:endParaRPr>
          </a:p>
        </p:txBody>
      </p:sp>
      <p:sp>
        <p:nvSpPr>
          <p:cNvPr id="18" name="Textfeld 11"/>
          <p:cNvSpPr txBox="1"/>
          <p:nvPr/>
        </p:nvSpPr>
        <p:spPr>
          <a:xfrm>
            <a:off x="6868969" y="4565297"/>
            <a:ext cx="2310938" cy="969496"/>
          </a:xfrm>
          <a:prstGeom prst="rect">
            <a:avLst/>
          </a:prstGeom>
          <a:noFill/>
        </p:spPr>
        <p:txBody>
          <a:bodyPr wrap="square" rtlCol="0">
            <a:spAutoFit/>
          </a:bodyPr>
          <a:lstStyle/>
          <a:p>
            <a:r>
              <a:rPr lang="fr-CH" sz="1900" b="1" dirty="0" smtClean="0">
                <a:latin typeface="+mj-lt"/>
              </a:rPr>
              <a:t>Structural Violence </a:t>
            </a:r>
            <a:r>
              <a:rPr lang="fr-CH" sz="1900" b="1" i="1" dirty="0" smtClean="0">
                <a:latin typeface="+mj-lt"/>
              </a:rPr>
              <a:t>Institutions </a:t>
            </a:r>
            <a:endParaRPr lang="fr-CH" sz="1900" b="1" i="1" dirty="0">
              <a:latin typeface="+mj-lt"/>
            </a:endParaRPr>
          </a:p>
        </p:txBody>
      </p:sp>
      <p:cxnSp>
        <p:nvCxnSpPr>
          <p:cNvPr id="19" name="Gerade Verbindung mit Pfeil 14"/>
          <p:cNvCxnSpPr/>
          <p:nvPr/>
        </p:nvCxnSpPr>
        <p:spPr>
          <a:xfrm flipH="1">
            <a:off x="3128610" y="1913990"/>
            <a:ext cx="1448860" cy="2733962"/>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7"/>
          <p:cNvCxnSpPr/>
          <p:nvPr/>
        </p:nvCxnSpPr>
        <p:spPr>
          <a:xfrm>
            <a:off x="5201413" y="1913990"/>
            <a:ext cx="1435168" cy="2733962"/>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Gerade Verbindung mit Pfeil 19"/>
          <p:cNvCxnSpPr/>
          <p:nvPr/>
        </p:nvCxnSpPr>
        <p:spPr>
          <a:xfrm>
            <a:off x="3415644" y="5159472"/>
            <a:ext cx="2947595" cy="0"/>
          </a:xfrm>
          <a:prstGeom prst="straightConnector1">
            <a:avLst/>
          </a:prstGeom>
          <a:ln>
            <a:solidFill>
              <a:srgbClr val="005A9C"/>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21"/>
          <p:cNvCxnSpPr>
            <a:stCxn id="14" idx="1"/>
          </p:cNvCxnSpPr>
          <p:nvPr/>
        </p:nvCxnSpPr>
        <p:spPr>
          <a:xfrm flipV="1">
            <a:off x="1640632" y="2933557"/>
            <a:ext cx="7385125" cy="208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Textfeld 23"/>
          <p:cNvSpPr txBox="1"/>
          <p:nvPr/>
        </p:nvSpPr>
        <p:spPr>
          <a:xfrm>
            <a:off x="1193776" y="2420888"/>
            <a:ext cx="1719431" cy="369332"/>
          </a:xfrm>
          <a:prstGeom prst="rect">
            <a:avLst/>
          </a:prstGeom>
          <a:noFill/>
        </p:spPr>
        <p:txBody>
          <a:bodyPr wrap="square" rtlCol="0">
            <a:spAutoFit/>
          </a:bodyPr>
          <a:lstStyle/>
          <a:p>
            <a:r>
              <a:rPr lang="fr-CH" b="1" dirty="0" smtClean="0">
                <a:latin typeface="+mj-lt"/>
              </a:rPr>
              <a:t>Visible</a:t>
            </a:r>
            <a:endParaRPr lang="fr-CH" b="1" dirty="0">
              <a:latin typeface="+mj-lt"/>
            </a:endParaRPr>
          </a:p>
        </p:txBody>
      </p:sp>
      <p:sp>
        <p:nvSpPr>
          <p:cNvPr id="24" name="Textfeld 24"/>
          <p:cNvSpPr txBox="1"/>
          <p:nvPr/>
        </p:nvSpPr>
        <p:spPr>
          <a:xfrm>
            <a:off x="1193776" y="3140968"/>
            <a:ext cx="2409549" cy="369332"/>
          </a:xfrm>
          <a:prstGeom prst="rect">
            <a:avLst/>
          </a:prstGeom>
          <a:noFill/>
        </p:spPr>
        <p:txBody>
          <a:bodyPr wrap="square" rtlCol="0">
            <a:spAutoFit/>
          </a:bodyPr>
          <a:lstStyle/>
          <a:p>
            <a:r>
              <a:rPr lang="fr-CH" b="1" dirty="0" smtClean="0">
                <a:latin typeface="+mj-lt"/>
              </a:rPr>
              <a:t>Invisible</a:t>
            </a:r>
            <a:endParaRPr lang="fr-CH" b="1" dirty="0">
              <a:latin typeface="+mj-lt"/>
            </a:endParaRPr>
          </a:p>
        </p:txBody>
      </p:sp>
      <p:sp>
        <p:nvSpPr>
          <p:cNvPr id="25" name="Pfeil nach rechts 4"/>
          <p:cNvSpPr/>
          <p:nvPr/>
        </p:nvSpPr>
        <p:spPr>
          <a:xfrm>
            <a:off x="3665807" y="2202524"/>
            <a:ext cx="2125288" cy="305946"/>
          </a:xfrm>
          <a:prstGeom prst="rightArrow">
            <a:avLst/>
          </a:prstGeom>
          <a:solidFill>
            <a:schemeClr val="accent4"/>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6" name="Pfeil nach rechts 6"/>
          <p:cNvSpPr/>
          <p:nvPr/>
        </p:nvSpPr>
        <p:spPr>
          <a:xfrm>
            <a:off x="2794633" y="3487038"/>
            <a:ext cx="3682539" cy="370114"/>
          </a:xfrm>
          <a:prstGeom prst="rightArrow">
            <a:avLst/>
          </a:prstGeom>
          <a:solidFill>
            <a:srgbClr val="A00045"/>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7" name="Textfeld 18"/>
          <p:cNvSpPr txBox="1"/>
          <p:nvPr/>
        </p:nvSpPr>
        <p:spPr>
          <a:xfrm>
            <a:off x="6530816" y="3285751"/>
            <a:ext cx="3187485" cy="923330"/>
          </a:xfrm>
          <a:prstGeom prst="rect">
            <a:avLst/>
          </a:prstGeom>
          <a:solidFill>
            <a:schemeClr val="accent5"/>
          </a:solidFill>
          <a:ln>
            <a:noFill/>
          </a:ln>
        </p:spPr>
        <p:style>
          <a:lnRef idx="1">
            <a:schemeClr val="accent3"/>
          </a:lnRef>
          <a:fillRef idx="3">
            <a:schemeClr val="accent3"/>
          </a:fillRef>
          <a:effectRef idx="2">
            <a:schemeClr val="accent3"/>
          </a:effectRef>
          <a:fontRef idx="minor">
            <a:schemeClr val="lt1"/>
          </a:fontRef>
        </p:style>
        <p:txBody>
          <a:bodyPr wrap="square" rtlCol="0" anchor="t">
            <a:spAutoFit/>
          </a:bodyPr>
          <a:lstStyle/>
          <a:p>
            <a:pPr algn="ctr"/>
            <a:r>
              <a:rPr lang="fr-CH" sz="1800" b="1" dirty="0" smtClean="0">
                <a:solidFill>
                  <a:srgbClr val="0B1560"/>
                </a:solidFill>
                <a:latin typeface="+mj-lt"/>
              </a:rPr>
              <a:t>Positive </a:t>
            </a:r>
            <a:r>
              <a:rPr lang="fr-CH" sz="1800" b="1" dirty="0" err="1" smtClean="0">
                <a:solidFill>
                  <a:srgbClr val="0B1560"/>
                </a:solidFill>
                <a:latin typeface="+mj-lt"/>
              </a:rPr>
              <a:t>Peace</a:t>
            </a:r>
            <a:endParaRPr lang="fr-CH" sz="1800" b="1" dirty="0" smtClean="0">
              <a:solidFill>
                <a:srgbClr val="0B1560"/>
              </a:solidFill>
              <a:latin typeface="+mj-lt"/>
            </a:endParaRPr>
          </a:p>
          <a:p>
            <a:pPr algn="ctr"/>
            <a:r>
              <a:rPr lang="fr-CH" sz="1800" b="1" dirty="0" smtClean="0">
                <a:solidFill>
                  <a:srgbClr val="0B1560"/>
                </a:solidFill>
                <a:latin typeface="+mj-lt"/>
              </a:rPr>
              <a:t>(Change in attitude &amp; structural </a:t>
            </a:r>
            <a:r>
              <a:rPr lang="fr-CH" sz="1800" b="1" dirty="0" err="1" smtClean="0">
                <a:solidFill>
                  <a:srgbClr val="0B1560"/>
                </a:solidFill>
                <a:latin typeface="+mj-lt"/>
              </a:rPr>
              <a:t>context</a:t>
            </a:r>
            <a:r>
              <a:rPr lang="fr-CH" sz="1800" b="1" dirty="0" smtClean="0">
                <a:solidFill>
                  <a:srgbClr val="0B1560"/>
                </a:solidFill>
                <a:latin typeface="+mj-lt"/>
              </a:rPr>
              <a:t>)</a:t>
            </a:r>
            <a:endParaRPr lang="fr-CH" sz="1800" b="1" dirty="0">
              <a:solidFill>
                <a:srgbClr val="0B1560"/>
              </a:solidFill>
              <a:latin typeface="+mj-lt"/>
            </a:endParaRPr>
          </a:p>
        </p:txBody>
      </p:sp>
      <p:sp>
        <p:nvSpPr>
          <p:cNvPr id="28" name="Textfeld 7"/>
          <p:cNvSpPr txBox="1"/>
          <p:nvPr/>
        </p:nvSpPr>
        <p:spPr>
          <a:xfrm>
            <a:off x="6223073" y="1993089"/>
            <a:ext cx="3301418" cy="646331"/>
          </a:xfrm>
          <a:prstGeom prst="rect">
            <a:avLst/>
          </a:prstGeom>
          <a:solidFill>
            <a:schemeClr val="accent4"/>
          </a:solidFill>
        </p:spPr>
        <p:style>
          <a:lnRef idx="0">
            <a:schemeClr val="accent6"/>
          </a:lnRef>
          <a:fillRef idx="3">
            <a:schemeClr val="accent6"/>
          </a:fillRef>
          <a:effectRef idx="3">
            <a:schemeClr val="accent6"/>
          </a:effectRef>
          <a:fontRef idx="minor">
            <a:schemeClr val="lt1"/>
          </a:fontRef>
        </p:style>
        <p:txBody>
          <a:bodyPr wrap="square" rtlCol="0" anchor="t">
            <a:spAutoFit/>
          </a:bodyPr>
          <a:lstStyle/>
          <a:p>
            <a:pPr algn="ctr"/>
            <a:r>
              <a:rPr lang="fr-CH" sz="1800" b="1" dirty="0" smtClean="0">
                <a:latin typeface="+mj-lt"/>
              </a:rPr>
              <a:t>Negative Peace</a:t>
            </a:r>
          </a:p>
          <a:p>
            <a:pPr algn="ctr"/>
            <a:r>
              <a:rPr lang="fr-CH" sz="1800" b="1" dirty="0" smtClean="0">
                <a:latin typeface="+mj-lt"/>
              </a:rPr>
              <a:t>(No direct violence)</a:t>
            </a:r>
            <a:endParaRPr lang="fr-CH" sz="1800" b="1" dirty="0">
              <a:latin typeface="+mj-lt"/>
            </a:endParaRPr>
          </a:p>
        </p:txBody>
      </p:sp>
    </p:spTree>
    <p:extLst>
      <p:ext uri="{BB962C8B-B14F-4D97-AF65-F5344CB8AC3E}">
        <p14:creationId xmlns:p14="http://schemas.microsoft.com/office/powerpoint/2010/main" val="393484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theme/theme1.xml><?xml version="1.0" encoding="utf-8"?>
<a:theme xmlns:a="http://schemas.openxmlformats.org/drawingml/2006/main" name="Saferworld4_short">
  <a:themeElements>
    <a:clrScheme name="">
      <a:dk1>
        <a:srgbClr val="0B1560"/>
      </a:dk1>
      <a:lt1>
        <a:srgbClr val="A394BE"/>
      </a:lt1>
      <a:dk2>
        <a:srgbClr val="FFFFFF"/>
      </a:dk2>
      <a:lt2>
        <a:srgbClr val="3E3E5C"/>
      </a:lt2>
      <a:accent1>
        <a:srgbClr val="60597B"/>
      </a:accent1>
      <a:accent2>
        <a:srgbClr val="0033CC"/>
      </a:accent2>
      <a:accent3>
        <a:srgbClr val="CEC8DB"/>
      </a:accent3>
      <a:accent4>
        <a:srgbClr val="081051"/>
      </a:accent4>
      <a:accent5>
        <a:srgbClr val="B6B5BF"/>
      </a:accent5>
      <a:accent6>
        <a:srgbClr val="002DB9"/>
      </a:accent6>
      <a:hlink>
        <a:srgbClr val="6681FF"/>
      </a:hlink>
      <a:folHlink>
        <a:srgbClr val="FF6633"/>
      </a:folHlink>
    </a:clrScheme>
    <a:fontScheme name="Saferworld4_sho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Saferworld4_sho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ferworld4_sho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ferworld4_sho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ferworld4_sho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ferworld4_sho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ferworld4_sho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ferworld4_sho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ferworld4_sho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ferworld4_sho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ferworld4_sho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ferworld4_sho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ferworld4_sho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aferworld4_short 13">
        <a:dk1>
          <a:srgbClr val="3E3E5C"/>
        </a:dk1>
        <a:lt1>
          <a:srgbClr val="FFFFFF"/>
        </a:lt1>
        <a:dk2>
          <a:srgbClr val="A394BE"/>
        </a:dk2>
        <a:lt2>
          <a:srgbClr val="FFFFFF"/>
        </a:lt2>
        <a:accent1>
          <a:srgbClr val="60597B"/>
        </a:accent1>
        <a:accent2>
          <a:srgbClr val="6666FF"/>
        </a:accent2>
        <a:accent3>
          <a:srgbClr val="CEC8D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ferworld4_short 14">
        <a:dk1>
          <a:srgbClr val="0B1560"/>
        </a:dk1>
        <a:lt1>
          <a:srgbClr val="A394BE"/>
        </a:lt1>
        <a:dk2>
          <a:srgbClr val="FFFFFF"/>
        </a:dk2>
        <a:lt2>
          <a:srgbClr val="3E3E5C"/>
        </a:lt2>
        <a:accent1>
          <a:srgbClr val="60597B"/>
        </a:accent1>
        <a:accent2>
          <a:srgbClr val="6666FF"/>
        </a:accent2>
        <a:accent3>
          <a:srgbClr val="CEC8DB"/>
        </a:accent3>
        <a:accent4>
          <a:srgbClr val="081051"/>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C9CC6BE93DA1489141727909D5C409" ma:contentTypeVersion="2" ma:contentTypeDescription="Create a new document." ma:contentTypeScope="" ma:versionID="8b17978181762286f22e2d867f824287">
  <xsd:schema xmlns:xsd="http://www.w3.org/2001/XMLSchema" xmlns:xs="http://www.w3.org/2001/XMLSchema" xmlns:p="http://schemas.microsoft.com/office/2006/metadata/properties" xmlns:ns2="d39aeb9f-9971-445e-8d18-eadd40dd535c" targetNamespace="http://schemas.microsoft.com/office/2006/metadata/properties" ma:root="true" ma:fieldsID="846142269306b626e3e43750295fcb39" ns2:_="">
    <xsd:import namespace="d39aeb9f-9971-445e-8d18-eadd40dd53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aeb9f-9971-445e-8d18-eadd40dd5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C88AD-CE30-427E-8C19-3286583F40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39aeb9f-9971-445e-8d18-eadd40dd535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3897E99-1714-415A-BB55-5867E2921484}">
  <ds:schemaRefs>
    <ds:schemaRef ds:uri="http://schemas.microsoft.com/sharepoint/v3/contenttype/forms"/>
  </ds:schemaRefs>
</ds:datastoreItem>
</file>

<file path=customXml/itemProps3.xml><?xml version="1.0" encoding="utf-8"?>
<ds:datastoreItem xmlns:ds="http://schemas.openxmlformats.org/officeDocument/2006/customXml" ds:itemID="{82C3ABA4-1460-4236-955F-B517ECC75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aeb9f-9971-445e-8d18-eadd40dd5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Saferworld presentation template</Template>
  <TotalTime>7800</TotalTime>
  <Words>2341</Words>
  <Application>Microsoft Office PowerPoint</Application>
  <PresentationFormat>A4 Paper (210x297 mm)</PresentationFormat>
  <Paragraphs>357</Paragraphs>
  <Slides>44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Arial Black</vt:lpstr>
      <vt:lpstr>Times</vt:lpstr>
      <vt:lpstr>Wingdings</vt:lpstr>
      <vt:lpstr>Saferworld4_short</vt:lpstr>
      <vt:lpstr>PowerPoint Presentation</vt:lpstr>
      <vt:lpstr>Outline</vt:lpstr>
      <vt:lpstr>PowerPoint Presentation</vt:lpstr>
      <vt:lpstr>PowerPoint Presentation</vt:lpstr>
      <vt:lpstr>PowerPoint Presentation</vt:lpstr>
      <vt:lpstr>PowerPoint Presentation</vt:lpstr>
      <vt:lpstr>Definition of conflict sensitivity</vt:lpstr>
      <vt:lpstr>What is ‘conflict’? </vt:lpstr>
      <vt:lpstr>What is ‘peace’? (2)</vt:lpstr>
      <vt:lpstr>PowerPoint Presentation</vt:lpstr>
      <vt:lpstr>Goals of conflict sensitivity</vt:lpstr>
      <vt:lpstr>Key messages</vt:lpstr>
      <vt:lpstr>PowerPoint Presentation</vt:lpstr>
      <vt:lpstr>Components of conflict sensitivity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Patterns of interaction: Transfers of ‘resources’</vt:lpstr>
      <vt:lpstr>Patterns of interaction: Implicit ethical messages</vt:lpstr>
      <vt:lpstr>PowerPoint Presentation</vt:lpstr>
      <vt:lpstr>Conflict sensitive support facilities </vt:lpstr>
      <vt:lpstr>PowerPoint Presentation</vt:lpstr>
      <vt:lpstr>Conflict sensitivity exists on a spectrum</vt:lpstr>
      <vt:lpstr>Why is conflict sensitivity important?</vt:lpstr>
      <vt:lpstr>PowerPoint Presentation</vt:lpstr>
      <vt:lpstr>PowerPoint Presentation</vt:lpstr>
      <vt:lpstr>Operational challenges </vt:lpstr>
      <vt:lpstr>PowerPoint Presentation</vt:lpstr>
      <vt:lpstr>PowerPoint Presentation</vt:lpstr>
      <vt:lpstr>PowerPoint Presentation</vt:lpstr>
      <vt:lpstr>PowerPoint Presentation</vt:lpstr>
      <vt:lpstr>Intersectionality &amp; conflict sensitivity</vt:lpstr>
      <vt:lpstr>Be conflict sensitive</vt:lpstr>
      <vt:lpstr>PowerPoint Presentation</vt:lpstr>
      <vt:lpstr>Key messages (1)</vt:lpstr>
      <vt:lpstr>Key messages (2)</vt:lpstr>
      <vt:lpstr>PowerPoint Presentation</vt:lpstr>
      <vt:lpstr>Key messages (3)</vt:lpstr>
      <vt:lpstr>Additional resources</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Morris</dc:creator>
  <cp:lastModifiedBy>Windows User</cp:lastModifiedBy>
  <cp:revision>216</cp:revision>
  <cp:lastPrinted>2012-09-21T15:17:53Z</cp:lastPrinted>
  <dcterms:created xsi:type="dcterms:W3CDTF">2017-08-11T14:00:47Z</dcterms:created>
  <dcterms:modified xsi:type="dcterms:W3CDTF">2019-05-16T21:09:19Z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0x0101003AC9CC6BE93DA1489141727909D5C409</vt:lpwstr>
  </property>
</Properties>
</file>