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39" r:id="rId3"/>
    <p:sldId id="340" r:id="rId4"/>
    <p:sldId id="341" r:id="rId5"/>
    <p:sldId id="342" r:id="rId6"/>
    <p:sldId id="333" r:id="rId7"/>
    <p:sldId id="327" r:id="rId8"/>
    <p:sldId id="343" r:id="rId9"/>
    <p:sldId id="328" r:id="rId10"/>
    <p:sldId id="354" r:id="rId11"/>
    <p:sldId id="353" r:id="rId12"/>
    <p:sldId id="348" r:id="rId13"/>
    <p:sldId id="329" r:id="rId14"/>
    <p:sldId id="345" r:id="rId15"/>
    <p:sldId id="319" r:id="rId16"/>
    <p:sldId id="335" r:id="rId17"/>
    <p:sldId id="338" r:id="rId18"/>
    <p:sldId id="336" r:id="rId19"/>
    <p:sldId id="337" r:id="rId20"/>
    <p:sldId id="332" r:id="rId21"/>
    <p:sldId id="349" r:id="rId22"/>
    <p:sldId id="350" r:id="rId23"/>
    <p:sldId id="351" r:id="rId24"/>
    <p:sldId id="355" r:id="rId25"/>
    <p:sldId id="320" r:id="rId26"/>
    <p:sldId id="352" r:id="rId27"/>
    <p:sldId id="346" r:id="rId28"/>
    <p:sldId id="347" r:id="rId29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99CCFF"/>
    <a:srgbClr val="FFD624"/>
    <a:srgbClr val="BDDEFF"/>
    <a:srgbClr val="2D5EC1"/>
    <a:srgbClr val="3166CF"/>
    <a:srgbClr val="3E6FD2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5968" autoAdjust="0"/>
  </p:normalViewPr>
  <p:slideViewPr>
    <p:cSldViewPr>
      <p:cViewPr varScale="1">
        <p:scale>
          <a:sx n="55" d="100"/>
          <a:sy n="55" d="100"/>
        </p:scale>
        <p:origin x="1528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1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195F55A-6C5A-4965-B152-6240BF09D9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2009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C34F8FCF-01D9-4A38-9266-6612D36136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671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4F8FCF-01D9-4A38-9266-6612D3613673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130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en-US" dirty="0">
              <a:latin typeface="Times New Roman" pitchFamily="18" charset="0"/>
              <a:cs typeface="Arial" charset="0"/>
            </a:endParaRPr>
          </a:p>
        </p:txBody>
      </p:sp>
      <p:sp>
        <p:nvSpPr>
          <p:cNvPr id="512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D93251-FB2D-4927-B26C-87FD552BB0DD}" type="slidenum">
              <a:rPr lang="en-GB" altLang="en-US" smtClean="0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en-GB" alt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630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en-US" dirty="0">
              <a:latin typeface="Times New Roman" pitchFamily="18" charset="0"/>
              <a:cs typeface="Arial" charset="0"/>
            </a:endParaRPr>
          </a:p>
        </p:txBody>
      </p:sp>
      <p:sp>
        <p:nvSpPr>
          <p:cNvPr id="5222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8BC2E5-2B84-40B5-9093-89B8EA00C766}" type="slidenum">
              <a:rPr lang="en-GB" altLang="en-US" smtClean="0"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en-GB" alt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919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en-US" dirty="0">
              <a:latin typeface="Times New Roman" pitchFamily="18" charset="0"/>
              <a:cs typeface="Arial" charset="0"/>
            </a:endParaRPr>
          </a:p>
        </p:txBody>
      </p:sp>
      <p:sp>
        <p:nvSpPr>
          <p:cNvPr id="5222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8BC2E5-2B84-40B5-9093-89B8EA00C766}" type="slidenum">
              <a:rPr lang="en-GB" altLang="en-US" smtClean="0"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en-GB" alt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137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DCAC3-E2E4-4A96-836C-3EB9065C890B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6345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2422B4-C0D6-4B97-AEE8-FA2EAB2EC267}" type="slidenum">
              <a:rPr lang="en-US" altLang="en-US" smtClean="0">
                <a:cs typeface="Arial" charset="0"/>
              </a:rPr>
              <a:pPr/>
              <a:t>20</a:t>
            </a:fld>
            <a:endParaRPr lang="en-US" altLang="en-US">
              <a:cs typeface="Arial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089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alt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59A9F6-5C12-4938-9A8B-4D6828CC103D}" type="slidenum">
              <a:rPr lang="en-GB" altLang="en-US" smtClean="0"/>
              <a:pPr/>
              <a:t>27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1588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203C183-D8E7-4365-B61E-6079C8B87F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7F33C-A244-4413-9248-B7277ABA29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28908-F811-4611-9A4B-3DCB79ED8F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467600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76400"/>
            <a:ext cx="7467600" cy="4114800"/>
          </a:xfrm>
        </p:spPr>
        <p:txBody>
          <a:bodyPr/>
          <a:lstStyle/>
          <a:p>
            <a:pPr lvl="0"/>
            <a:endParaRPr lang="nl-NL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38200" y="60960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4648200" y="6172200"/>
            <a:ext cx="533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76180-65BD-4FB4-B727-848F8FD581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3200400" y="61722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C268D-090C-4724-A54F-10563B4CDD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65120-4A7B-4C99-B1B2-387EB6AE55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091D0-D414-403E-927C-D70CDC3A76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BFD10-4BFB-4231-94F1-3970A49C24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E8996-52F4-480D-9D6A-70A6301514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FB33A-0A48-4624-88E5-A1D78CB707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FB9FF-3580-4BA7-8A4F-421E75363F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7219F-8B3C-48F1-80A7-E74F07C935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B6177DD4-D10A-4D37-AA9F-42A07C5773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4105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8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285852" y="3071810"/>
            <a:ext cx="6500858" cy="99854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altLang="en-US" sz="2800" dirty="0">
                <a:ea typeface="MS PGothic" pitchFamily="34" charset="-128"/>
                <a:cs typeface="MS PGothic" charset="0"/>
              </a:rPr>
              <a:t>Module 2.2: Budget planning &amp; performance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928662" y="1638293"/>
            <a:ext cx="7215188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1588" algn="ctr" eaLnBrk="1" hangingPunct="1">
              <a:defRPr sz="2800" b="1">
                <a:solidFill>
                  <a:srgbClr val="FFC000"/>
                </a:solidFill>
                <a:latin typeface="+mj-lt"/>
                <a:ea typeface="MS PGothic" pitchFamily="34" charset="-128"/>
                <a:cs typeface="MS PGothic" charset="0"/>
              </a:defRPr>
            </a:lvl1pPr>
            <a:lvl2pPr marL="358775" indent="-358775" eaLnBrk="0" hangingPunct="0">
              <a:defRPr sz="3000" b="1">
                <a:ea typeface="MS PGothic" pitchFamily="34" charset="-128"/>
                <a:cs typeface="MS PGothic" charset="0"/>
              </a:defRPr>
            </a:lvl2pPr>
            <a:lvl3pPr marL="358775" indent="-358775" eaLnBrk="0" hangingPunct="0">
              <a:defRPr sz="3000" b="1">
                <a:ea typeface="MS PGothic" pitchFamily="34" charset="-128"/>
                <a:cs typeface="MS PGothic" charset="0"/>
              </a:defRPr>
            </a:lvl3pPr>
            <a:lvl4pPr marL="358775" indent="-358775" eaLnBrk="0" hangingPunct="0">
              <a:defRPr sz="3000" b="1">
                <a:ea typeface="MS PGothic" pitchFamily="34" charset="-128"/>
                <a:cs typeface="MS PGothic" charset="0"/>
              </a:defRPr>
            </a:lvl4pPr>
            <a:lvl5pPr marL="358775" indent="-358775" eaLnBrk="0" hangingPunct="0">
              <a:defRPr sz="3000" b="1">
                <a:ea typeface="MS PGothic" pitchFamily="34" charset="-128"/>
                <a:cs typeface="MS PGothic" charset="0"/>
              </a:defRPr>
            </a:lvl5pPr>
            <a:lvl6pPr marL="815975" fontAlgn="base">
              <a:spcBef>
                <a:spcPct val="0"/>
              </a:spcBef>
              <a:spcAft>
                <a:spcPct val="0"/>
              </a:spcAft>
              <a:defRPr sz="3000" b="1"/>
            </a:lvl6pPr>
            <a:lvl7pPr marL="1273175" fontAlgn="base">
              <a:spcBef>
                <a:spcPct val="0"/>
              </a:spcBef>
              <a:spcAft>
                <a:spcPct val="0"/>
              </a:spcAft>
              <a:defRPr sz="3000" b="1"/>
            </a:lvl7pPr>
            <a:lvl8pPr marL="1730375" fontAlgn="base">
              <a:spcBef>
                <a:spcPct val="0"/>
              </a:spcBef>
              <a:spcAft>
                <a:spcPct val="0"/>
              </a:spcAft>
              <a:defRPr sz="3000" b="1"/>
            </a:lvl8pPr>
            <a:lvl9pPr marL="2187575" fontAlgn="base">
              <a:spcBef>
                <a:spcPct val="0"/>
              </a:spcBef>
              <a:spcAft>
                <a:spcPct val="0"/>
              </a:spcAft>
              <a:defRPr sz="3000" b="1"/>
            </a:lvl9pPr>
          </a:lstStyle>
          <a:p>
            <a:r>
              <a:rPr lang="en-US" altLang="en-US" dirty="0"/>
              <a:t>INTRODUCTION TO </a:t>
            </a:r>
            <a:br>
              <a:rPr lang="en-US" altLang="en-US" dirty="0"/>
            </a:br>
            <a:r>
              <a:rPr lang="en-US" altLang="en-US" dirty="0"/>
              <a:t>PUBLIC FINANCE MANAGEMENT</a:t>
            </a:r>
            <a:endParaRPr lang="en-GB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214282" y="2500306"/>
            <a:ext cx="8715406" cy="3929090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  <a:defRPr/>
            </a:pPr>
            <a:r>
              <a:rPr lang="en-GB" i="0" dirty="0">
                <a:solidFill>
                  <a:srgbClr val="FF0000"/>
                </a:solidFill>
              </a:rPr>
              <a:t>Important to note...</a:t>
            </a:r>
          </a:p>
          <a:p>
            <a:pPr marL="722313" eaLnBrk="1" hangingPunct="1"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ü"/>
              <a:defRPr/>
            </a:pPr>
            <a:r>
              <a:rPr lang="en-GB" sz="2400" b="0" i="0" dirty="0"/>
              <a:t>There </a:t>
            </a:r>
            <a:r>
              <a:rPr lang="en-GB" i="0" dirty="0"/>
              <a:t>are no clear cut or ‘off-the-shelf’ performance budgeting systems. </a:t>
            </a:r>
          </a:p>
          <a:p>
            <a:pPr marL="722313" eaLnBrk="1" hangingPunct="1"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ü"/>
              <a:defRPr/>
            </a:pPr>
            <a:r>
              <a:rPr lang="en-GB" i="0" dirty="0"/>
              <a:t>A ‘continuum’ ... systems that simply </a:t>
            </a:r>
            <a:r>
              <a:rPr lang="en-GB" i="0" dirty="0">
                <a:solidFill>
                  <a:srgbClr val="FF0000"/>
                </a:solidFill>
              </a:rPr>
              <a:t>present</a:t>
            </a:r>
            <a:r>
              <a:rPr lang="en-GB" i="0" dirty="0"/>
              <a:t> performance information in the budget (programme-type budgeting) to systems that </a:t>
            </a:r>
            <a:r>
              <a:rPr lang="en-GB" i="0" dirty="0">
                <a:solidFill>
                  <a:srgbClr val="FF0000"/>
                </a:solidFill>
              </a:rPr>
              <a:t>integrate</a:t>
            </a:r>
            <a:r>
              <a:rPr lang="en-GB" i="0" dirty="0"/>
              <a:t> performance in the budget by determining budget appropriations through </a:t>
            </a:r>
            <a:r>
              <a:rPr lang="en-GB" i="0" dirty="0" err="1"/>
              <a:t>costed</a:t>
            </a:r>
            <a:r>
              <a:rPr lang="en-GB" i="0" dirty="0"/>
              <a:t> units of performance (output-type budgeting).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Performance in the Budget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GB" sz="2800" dirty="0"/>
              <a:t>Performance in the Budget</a:t>
            </a:r>
          </a:p>
        </p:txBody>
      </p:sp>
      <p:graphicFrame>
        <p:nvGraphicFramePr>
          <p:cNvPr id="6" name="Group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4203802"/>
              </p:ext>
            </p:extLst>
          </p:nvPr>
        </p:nvGraphicFramePr>
        <p:xfrm>
          <a:off x="539552" y="2632353"/>
          <a:ext cx="8174711" cy="3504766"/>
        </p:xfrm>
        <a:graphic>
          <a:graphicData uri="http://schemas.openxmlformats.org/drawingml/2006/table">
            <a:tbl>
              <a:tblPr/>
              <a:tblGrid>
                <a:gridCol w="5722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2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10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Ministry X Budget Appropriation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95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Programme XX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endParaRPr kumimoji="1" lang="en-GB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0F5494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95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Salaries and pension contribution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5,200,000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Goods &amp; Services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100,000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2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Transfers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3,000,000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82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Capital expenditure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1,000,000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822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9,300,000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39393" y="2175247"/>
            <a:ext cx="6840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spcBef>
                <a:spcPct val="20000"/>
              </a:spcBef>
              <a:buClr>
                <a:srgbClr val="FFFFFF"/>
              </a:buClr>
            </a:pPr>
            <a:r>
              <a:rPr kumimoji="1" lang="en-GB" sz="2400" dirty="0">
                <a:latin typeface="Arial" charset="0"/>
              </a:rPr>
              <a:t>A Programme-type Budget would look like this...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GB" sz="2800" dirty="0"/>
              <a:t>Performance in the Budget</a:t>
            </a:r>
          </a:p>
        </p:txBody>
      </p:sp>
      <p:graphicFrame>
        <p:nvGraphicFramePr>
          <p:cNvPr id="6" name="Group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2261092"/>
              </p:ext>
            </p:extLst>
          </p:nvPr>
        </p:nvGraphicFramePr>
        <p:xfrm>
          <a:off x="539552" y="2708921"/>
          <a:ext cx="8285097" cy="3181292"/>
        </p:xfrm>
        <a:graphic>
          <a:graphicData uri="http://schemas.openxmlformats.org/drawingml/2006/table">
            <a:tbl>
              <a:tblPr/>
              <a:tblGrid>
                <a:gridCol w="2347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6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56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474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Ministry X Budget Appropriation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7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Outlay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Cost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Units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endParaRPr kumimoji="1" lang="en-GB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0F5494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81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Output 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1,500,000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7,500,000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3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Output 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1,500,000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1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,500,000</a:t>
                      </a:r>
                      <a:endParaRPr kumimoji="1" lang="en-GB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0F5494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3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Output 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150,000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300,000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6339">
                <a:tc gridSpan="3"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9,300,000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26824" y="2204864"/>
            <a:ext cx="74295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spcBef>
                <a:spcPct val="20000"/>
              </a:spcBef>
              <a:buClr>
                <a:srgbClr val="FFFFFF"/>
              </a:buClr>
            </a:pPr>
            <a:r>
              <a:rPr kumimoji="1" lang="en-GB" sz="2400" dirty="0">
                <a:latin typeface="Arial" charset="0"/>
              </a:rPr>
              <a:t>An Output-type Budget may look like this...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748213" y="1125538"/>
            <a:ext cx="4395787" cy="1371600"/>
          </a:xfrm>
        </p:spPr>
        <p:txBody>
          <a:bodyPr/>
          <a:lstStyle/>
          <a:p>
            <a:pPr algn="ctr"/>
            <a:r>
              <a:rPr lang="en-GB" altLang="en-US" sz="2400" dirty="0"/>
              <a:t>Performance-oriented budgeting: </a:t>
            </a:r>
            <a:r>
              <a:rPr lang="en-GB" altLang="en-US" sz="2400" dirty="0" err="1"/>
              <a:t>MoF</a:t>
            </a:r>
            <a:r>
              <a:rPr lang="en-GB" altLang="en-US" sz="2400" dirty="0"/>
              <a:t> </a:t>
            </a:r>
            <a:r>
              <a:rPr lang="en-GB" altLang="en-US" sz="2400" dirty="0">
                <a:solidFill>
                  <a:srgbClr val="FF0000"/>
                </a:solidFill>
              </a:rPr>
              <a:t>control </a:t>
            </a:r>
            <a:r>
              <a:rPr lang="en-GB" altLang="en-US" sz="2400" dirty="0"/>
              <a:t>at higher level</a:t>
            </a:r>
            <a:endParaRPr lang="en-GB" altLang="en-US" dirty="0">
              <a:solidFill>
                <a:srgbClr val="FF0000"/>
              </a:solidFill>
            </a:endParaRPr>
          </a:p>
        </p:txBody>
      </p:sp>
      <p:pic>
        <p:nvPicPr>
          <p:cNvPr id="16388" name="Picture 3" descr="j0124517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684484"/>
            <a:ext cx="3887788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4" descr="j0189242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4075" y="4187846"/>
            <a:ext cx="8477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5" descr="PE01976_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1400" y="2786058"/>
            <a:ext cx="3124200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6" descr="SY01896_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19938" y="2836858"/>
            <a:ext cx="1714500" cy="134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Line 7"/>
          <p:cNvSpPr>
            <a:spLocks noChangeShapeType="1"/>
          </p:cNvSpPr>
          <p:nvPr/>
        </p:nvSpPr>
        <p:spPr bwMode="auto">
          <a:xfrm>
            <a:off x="4724400" y="1857364"/>
            <a:ext cx="0" cy="441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5088" y="1125538"/>
            <a:ext cx="4405312" cy="13716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>
              <a:defRPr/>
            </a:pPr>
            <a:r>
              <a:rPr lang="en-GB" altLang="en-US" sz="2400" kern="0" dirty="0"/>
              <a:t>Traditional budgeting:</a:t>
            </a:r>
            <a:br>
              <a:rPr lang="en-GB" altLang="en-US" sz="2400" kern="0" dirty="0"/>
            </a:br>
            <a:r>
              <a:rPr lang="en-GB" altLang="en-US" sz="2400" kern="0" dirty="0">
                <a:solidFill>
                  <a:srgbClr val="FF0000"/>
                </a:solidFill>
              </a:rPr>
              <a:t>detailed external control</a:t>
            </a:r>
            <a:r>
              <a:rPr lang="en-GB" altLang="en-US" sz="2400" kern="0" dirty="0"/>
              <a:t> by </a:t>
            </a:r>
            <a:r>
              <a:rPr lang="en-GB" altLang="en-US" sz="2400" kern="0" dirty="0" err="1"/>
              <a:t>MoF</a:t>
            </a:r>
            <a:endParaRPr lang="en-GB" altLang="en-US" kern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2376180-65BD-4FB4-B727-848F8FD58133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68313" y="2328880"/>
            <a:ext cx="8229600" cy="3529012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en-US" i="0" dirty="0"/>
              <a:t>The move towards performance in the Budget 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en-US" i="0" u="sng" dirty="0"/>
              <a:t>What do performance systems entail?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en-US" i="0" dirty="0"/>
              <a:t>Types of Budget systems in use</a:t>
            </a:r>
          </a:p>
          <a:p>
            <a:pPr>
              <a:defRPr/>
            </a:pPr>
            <a:endParaRPr lang="en-GB" dirty="0">
              <a:solidFill>
                <a:srgbClr val="FF0000"/>
              </a:solidFill>
            </a:endParaRPr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547688" y="2571744"/>
            <a:ext cx="6976663" cy="3786214"/>
            <a:chOff x="547688" y="2571744"/>
            <a:chExt cx="6976663" cy="3786214"/>
          </a:xfrm>
        </p:grpSpPr>
        <p:sp>
          <p:nvSpPr>
            <p:cNvPr id="30723" name="Rectangle 3"/>
            <p:cNvSpPr>
              <a:spLocks noChangeArrowheads="1"/>
            </p:cNvSpPr>
            <p:nvPr/>
          </p:nvSpPr>
          <p:spPr bwMode="auto">
            <a:xfrm>
              <a:off x="547688" y="5710258"/>
              <a:ext cx="2303463" cy="647700"/>
            </a:xfrm>
            <a:prstGeom prst="rect">
              <a:avLst/>
            </a:prstGeom>
            <a:solidFill>
              <a:srgbClr val="BDDE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r>
                <a:rPr lang="en-GB" altLang="en-US" sz="2400" dirty="0"/>
                <a:t>Inputs </a:t>
              </a:r>
            </a:p>
          </p:txBody>
        </p:sp>
        <p:sp>
          <p:nvSpPr>
            <p:cNvPr id="30725" name="Rectangle 5"/>
            <p:cNvSpPr>
              <a:spLocks noChangeArrowheads="1"/>
            </p:cNvSpPr>
            <p:nvPr/>
          </p:nvSpPr>
          <p:spPr bwMode="auto">
            <a:xfrm>
              <a:off x="547688" y="4168779"/>
              <a:ext cx="2303463" cy="647700"/>
            </a:xfrm>
            <a:prstGeom prst="rect">
              <a:avLst/>
            </a:prstGeom>
            <a:solidFill>
              <a:srgbClr val="BDDE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r>
                <a:rPr lang="en-GB" altLang="en-US" sz="2400" dirty="0"/>
                <a:t>Outputs </a:t>
              </a:r>
            </a:p>
          </p:txBody>
        </p:sp>
        <p:sp>
          <p:nvSpPr>
            <p:cNvPr id="30726" name="Rectangle 6"/>
            <p:cNvSpPr>
              <a:spLocks noChangeArrowheads="1"/>
            </p:cNvSpPr>
            <p:nvPr/>
          </p:nvSpPr>
          <p:spPr bwMode="auto">
            <a:xfrm>
              <a:off x="547688" y="3362320"/>
              <a:ext cx="2303463" cy="647700"/>
            </a:xfrm>
            <a:prstGeom prst="rect">
              <a:avLst/>
            </a:prstGeom>
            <a:solidFill>
              <a:srgbClr val="BDDE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r>
                <a:rPr lang="en-GB" altLang="en-US" sz="2400" dirty="0"/>
                <a:t>Outcome</a:t>
              </a:r>
            </a:p>
          </p:txBody>
        </p:sp>
        <p:sp>
          <p:nvSpPr>
            <p:cNvPr id="30727" name="Rectangle 7"/>
            <p:cNvSpPr>
              <a:spLocks noChangeArrowheads="1"/>
            </p:cNvSpPr>
            <p:nvPr/>
          </p:nvSpPr>
          <p:spPr bwMode="auto">
            <a:xfrm>
              <a:off x="547688" y="2576502"/>
              <a:ext cx="2303463" cy="647700"/>
            </a:xfrm>
            <a:prstGeom prst="rect">
              <a:avLst/>
            </a:prstGeom>
            <a:solidFill>
              <a:srgbClr val="BDDE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r>
                <a:rPr lang="en-GB" altLang="en-US" sz="2400" dirty="0"/>
                <a:t>Impact </a:t>
              </a:r>
            </a:p>
          </p:txBody>
        </p:sp>
        <p:sp>
          <p:nvSpPr>
            <p:cNvPr id="30728" name="Oval 8"/>
            <p:cNvSpPr>
              <a:spLocks noChangeArrowheads="1"/>
            </p:cNvSpPr>
            <p:nvPr/>
          </p:nvSpPr>
          <p:spPr bwMode="auto">
            <a:xfrm>
              <a:off x="3715939" y="5675333"/>
              <a:ext cx="3808412" cy="649287"/>
            </a:xfrm>
            <a:prstGeom prst="ellipse">
              <a:avLst/>
            </a:prstGeom>
            <a:solidFill>
              <a:srgbClr val="FFD624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r>
                <a:rPr lang="en-GB" altLang="en-US" sz="1800" dirty="0"/>
                <a:t>Finance</a:t>
              </a:r>
            </a:p>
          </p:txBody>
        </p:sp>
        <p:sp>
          <p:nvSpPr>
            <p:cNvPr id="30729" name="Oval 9"/>
            <p:cNvSpPr>
              <a:spLocks noChangeArrowheads="1"/>
            </p:cNvSpPr>
            <p:nvPr/>
          </p:nvSpPr>
          <p:spPr bwMode="auto">
            <a:xfrm>
              <a:off x="3715939" y="4143380"/>
              <a:ext cx="3808412" cy="649288"/>
            </a:xfrm>
            <a:prstGeom prst="ellipse">
              <a:avLst/>
            </a:prstGeom>
            <a:solidFill>
              <a:srgbClr val="FFD624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r>
                <a:rPr lang="en-GB" altLang="en-US" sz="1600" dirty="0"/>
                <a:t>Number of Teachers Number of Classrooms</a:t>
              </a:r>
            </a:p>
          </p:txBody>
        </p:sp>
        <p:sp>
          <p:nvSpPr>
            <p:cNvPr id="30730" name="Oval 10"/>
            <p:cNvSpPr>
              <a:spLocks noChangeArrowheads="1"/>
            </p:cNvSpPr>
            <p:nvPr/>
          </p:nvSpPr>
          <p:spPr bwMode="auto">
            <a:xfrm>
              <a:off x="3735783" y="3349630"/>
              <a:ext cx="3768725" cy="647700"/>
            </a:xfrm>
            <a:prstGeom prst="ellipse">
              <a:avLst/>
            </a:prstGeom>
            <a:solidFill>
              <a:srgbClr val="FFD624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r>
                <a:rPr lang="en-GB" altLang="en-US" sz="1600" dirty="0"/>
                <a:t>Enrolment, Transition </a:t>
              </a:r>
            </a:p>
          </p:txBody>
        </p:sp>
        <p:sp>
          <p:nvSpPr>
            <p:cNvPr id="30731" name="Oval 11"/>
            <p:cNvSpPr>
              <a:spLocks noChangeArrowheads="1"/>
            </p:cNvSpPr>
            <p:nvPr/>
          </p:nvSpPr>
          <p:spPr bwMode="auto">
            <a:xfrm>
              <a:off x="3756420" y="2571744"/>
              <a:ext cx="3727450" cy="647700"/>
            </a:xfrm>
            <a:prstGeom prst="ellipse">
              <a:avLst/>
            </a:prstGeom>
            <a:solidFill>
              <a:srgbClr val="FFD624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r>
                <a:rPr lang="en-GB" altLang="en-US" sz="1600" dirty="0"/>
                <a:t>Literacy rate, socio-economic benefits </a:t>
              </a:r>
            </a:p>
          </p:txBody>
        </p:sp>
        <p:sp>
          <p:nvSpPr>
            <p:cNvPr id="30733" name="Right Arrow 14"/>
            <p:cNvSpPr>
              <a:spLocks noChangeArrowheads="1"/>
            </p:cNvSpPr>
            <p:nvPr/>
          </p:nvSpPr>
          <p:spPr bwMode="auto">
            <a:xfrm>
              <a:off x="3083714" y="5854720"/>
              <a:ext cx="504825" cy="358775"/>
            </a:xfrm>
            <a:prstGeom prst="rightArrow">
              <a:avLst>
                <a:gd name="adj1" fmla="val 50000"/>
                <a:gd name="adj2" fmla="val 50251"/>
              </a:avLst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endParaRPr lang="en-US" altLang="en-US"/>
            </a:p>
          </p:txBody>
        </p:sp>
        <p:sp>
          <p:nvSpPr>
            <p:cNvPr id="30737" name="Right Arrow 18"/>
            <p:cNvSpPr>
              <a:spLocks noChangeArrowheads="1"/>
            </p:cNvSpPr>
            <p:nvPr/>
          </p:nvSpPr>
          <p:spPr bwMode="auto">
            <a:xfrm>
              <a:off x="3084507" y="2719378"/>
              <a:ext cx="503238" cy="358775"/>
            </a:xfrm>
            <a:prstGeom prst="rightArrow">
              <a:avLst>
                <a:gd name="adj1" fmla="val 50000"/>
                <a:gd name="adj2" fmla="val 50093"/>
              </a:avLst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endParaRPr lang="en-US" altLang="en-US"/>
            </a:p>
          </p:txBody>
        </p:sp>
        <p:sp>
          <p:nvSpPr>
            <p:cNvPr id="18" name="Right Arrow 14"/>
            <p:cNvSpPr>
              <a:spLocks noChangeArrowheads="1"/>
            </p:cNvSpPr>
            <p:nvPr/>
          </p:nvSpPr>
          <p:spPr bwMode="auto">
            <a:xfrm>
              <a:off x="3083714" y="4310070"/>
              <a:ext cx="504825" cy="358775"/>
            </a:xfrm>
            <a:prstGeom prst="rightArrow">
              <a:avLst>
                <a:gd name="adj1" fmla="val 50000"/>
                <a:gd name="adj2" fmla="val 50251"/>
              </a:avLst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endParaRPr lang="en-US" altLang="en-US"/>
            </a:p>
          </p:txBody>
        </p:sp>
        <p:sp>
          <p:nvSpPr>
            <p:cNvPr id="20" name="Right Arrow 14"/>
            <p:cNvSpPr>
              <a:spLocks noChangeArrowheads="1"/>
            </p:cNvSpPr>
            <p:nvPr/>
          </p:nvSpPr>
          <p:spPr bwMode="auto">
            <a:xfrm>
              <a:off x="3083714" y="3509954"/>
              <a:ext cx="504825" cy="358775"/>
            </a:xfrm>
            <a:prstGeom prst="rightArrow">
              <a:avLst>
                <a:gd name="adj1" fmla="val 50000"/>
                <a:gd name="adj2" fmla="val 50251"/>
              </a:avLst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endParaRPr lang="en-US" altLang="en-US"/>
            </a:p>
          </p:txBody>
        </p:sp>
        <p:sp>
          <p:nvSpPr>
            <p:cNvPr id="17" name="Rectangle 5"/>
            <p:cNvSpPr>
              <a:spLocks noChangeArrowheads="1"/>
            </p:cNvSpPr>
            <p:nvPr/>
          </p:nvSpPr>
          <p:spPr bwMode="auto">
            <a:xfrm>
              <a:off x="547688" y="4929198"/>
              <a:ext cx="2303463" cy="647700"/>
            </a:xfrm>
            <a:prstGeom prst="rect">
              <a:avLst/>
            </a:prstGeom>
            <a:solidFill>
              <a:srgbClr val="BDDE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r>
                <a:rPr lang="en-GB" altLang="en-US" sz="2400" dirty="0"/>
                <a:t>Activities</a:t>
              </a: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3715939" y="4929198"/>
              <a:ext cx="3808412" cy="649287"/>
            </a:xfrm>
            <a:prstGeom prst="ellipse">
              <a:avLst/>
            </a:prstGeom>
            <a:solidFill>
              <a:srgbClr val="FFD624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r>
                <a:rPr lang="en-US" altLang="en-US" sz="1600" dirty="0"/>
                <a:t>Transformation of inputs</a:t>
              </a:r>
            </a:p>
            <a:p>
              <a:pPr marL="3175" algn="ctr"/>
              <a:r>
                <a:rPr lang="en-US" altLang="en-US" sz="1600" dirty="0"/>
                <a:t>into outputs</a:t>
              </a:r>
              <a:endParaRPr lang="en-GB" altLang="en-US" sz="1600" dirty="0"/>
            </a:p>
          </p:txBody>
        </p:sp>
        <p:sp>
          <p:nvSpPr>
            <p:cNvPr id="23" name="Right Arrow 14"/>
            <p:cNvSpPr>
              <a:spLocks noChangeArrowheads="1"/>
            </p:cNvSpPr>
            <p:nvPr/>
          </p:nvSpPr>
          <p:spPr bwMode="auto">
            <a:xfrm>
              <a:off x="3083714" y="5070489"/>
              <a:ext cx="504825" cy="358775"/>
            </a:xfrm>
            <a:prstGeom prst="rightArrow">
              <a:avLst>
                <a:gd name="adj1" fmla="val 50000"/>
                <a:gd name="adj2" fmla="val 50251"/>
              </a:avLst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marL="3175" algn="ctr"/>
              <a:endParaRPr lang="en-US" altLang="en-US"/>
            </a:p>
          </p:txBody>
        </p:sp>
      </p:grp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Performance in the Budget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317657"/>
            <a:ext cx="8115328" cy="3968863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GB" i="0" dirty="0"/>
              <a:t>Important definitions...</a:t>
            </a:r>
          </a:p>
          <a:p>
            <a:r>
              <a:rPr lang="en-GB" sz="2200" b="1" dirty="0"/>
              <a:t>Output:</a:t>
            </a:r>
            <a:r>
              <a:rPr lang="en-GB" sz="2200" dirty="0"/>
              <a:t> </a:t>
            </a:r>
            <a:r>
              <a:rPr lang="en-GB" sz="2200" i="0" dirty="0"/>
              <a:t>the goods and/or services produced by using inputs, usually measured in absolute quantities</a:t>
            </a:r>
            <a:r>
              <a:rPr lang="en-GB" sz="2200" dirty="0"/>
              <a:t>;</a:t>
            </a:r>
          </a:p>
          <a:p>
            <a:pPr>
              <a:spcAft>
                <a:spcPts val="600"/>
              </a:spcAft>
            </a:pPr>
            <a:r>
              <a:rPr lang="en-GB" sz="2200" b="1" dirty="0"/>
              <a:t>Outcome:</a:t>
            </a:r>
            <a:r>
              <a:rPr lang="en-GB" sz="2200" dirty="0"/>
              <a:t> </a:t>
            </a:r>
            <a:r>
              <a:rPr lang="en-GB" sz="2200" i="0" dirty="0"/>
              <a:t>the results arising from using outputs, usually measured in relative terms i.e. percentage (%) change</a:t>
            </a:r>
            <a:r>
              <a:rPr lang="en-GB" sz="2200" dirty="0"/>
              <a:t>.</a:t>
            </a:r>
          </a:p>
          <a:p>
            <a:pPr marL="714375" indent="-355600">
              <a:spcAft>
                <a:spcPts val="600"/>
              </a:spcAft>
              <a:buFont typeface="Arial" pitchFamily="34" charset="0"/>
              <a:buChar char="−"/>
            </a:pPr>
            <a:r>
              <a:rPr lang="en-GB" sz="2200" i="0" dirty="0"/>
              <a:t>Efficiency = output/input</a:t>
            </a:r>
          </a:p>
          <a:p>
            <a:pPr marL="714375" indent="-355600">
              <a:spcAft>
                <a:spcPts val="600"/>
              </a:spcAft>
              <a:buFont typeface="Arial" pitchFamily="34" charset="0"/>
              <a:buChar char="−"/>
            </a:pPr>
            <a:r>
              <a:rPr lang="en-GB" sz="2200" i="0" dirty="0"/>
              <a:t>Effectiveness = % of achievement of the outcome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Performance in the Budget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2714644"/>
          </a:xfrm>
        </p:spPr>
        <p:txBody>
          <a:bodyPr/>
          <a:lstStyle/>
          <a:p>
            <a:pPr marL="3175" indent="-3175">
              <a:spcAft>
                <a:spcPts val="600"/>
              </a:spcAft>
              <a:buNone/>
            </a:pPr>
            <a:r>
              <a:rPr lang="en-GB" sz="2200" i="0" dirty="0"/>
              <a:t>Important definitions </a:t>
            </a:r>
            <a:r>
              <a:rPr lang="en-GB" sz="2200" dirty="0"/>
              <a:t>cont...</a:t>
            </a:r>
            <a:endParaRPr lang="en-GB" sz="2200" i="0" dirty="0"/>
          </a:p>
          <a:p>
            <a:pPr marL="361950" lvl="0" indent="-3175">
              <a:spcAft>
                <a:spcPts val="600"/>
              </a:spcAft>
              <a:buNone/>
            </a:pPr>
            <a:r>
              <a:rPr lang="en-GB" sz="2200" b="1" dirty="0"/>
              <a:t>Outcome-type indicators</a:t>
            </a:r>
            <a:r>
              <a:rPr lang="en-GB" sz="2200" i="0" dirty="0"/>
              <a:t> concern broader developmental issues that would depend on a number of variables not all possible to predict/control; </a:t>
            </a:r>
          </a:p>
          <a:p>
            <a:pPr marL="361950" lvl="0" indent="-3175">
              <a:spcAft>
                <a:spcPts val="600"/>
              </a:spcAft>
              <a:buNone/>
            </a:pPr>
            <a:r>
              <a:rPr lang="en-GB" sz="2200" b="1" dirty="0"/>
              <a:t>Output-type indicators </a:t>
            </a:r>
            <a:r>
              <a:rPr lang="en-GB" sz="2200" i="0" dirty="0"/>
              <a:t>are time-bound and under the full control of Govt action;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Performance in the Budget</a:t>
            </a:r>
          </a:p>
        </p:txBody>
      </p:sp>
      <p:sp>
        <p:nvSpPr>
          <p:cNvPr id="6" name="Rectangle 5"/>
          <p:cNvSpPr/>
          <p:nvPr/>
        </p:nvSpPr>
        <p:spPr>
          <a:xfrm>
            <a:off x="428596" y="5178524"/>
            <a:ext cx="835824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1325" lvl="0" indent="-268288" eaLnBrk="1" fontAlgn="auto" hangingPunct="1">
              <a:spcAft>
                <a:spcPts val="0"/>
              </a:spcAft>
              <a:buClrTx/>
              <a:buFont typeface="Wingdings" pitchFamily="2" charset="2"/>
              <a:buChar char="ü"/>
            </a:pPr>
            <a:r>
              <a:rPr lang="en-GB" sz="2200" dirty="0">
                <a:solidFill>
                  <a:srgbClr val="00395C"/>
                </a:solidFill>
                <a:latin typeface="Arial" pitchFamily="34" charset="0"/>
              </a:rPr>
              <a:t>Clearly </a:t>
            </a:r>
            <a:r>
              <a:rPr lang="en-GB" sz="2200" dirty="0">
                <a:solidFill>
                  <a:srgbClr val="FF0000"/>
                </a:solidFill>
                <a:latin typeface="Arial" pitchFamily="34" charset="0"/>
              </a:rPr>
              <a:t>defined</a:t>
            </a:r>
            <a:r>
              <a:rPr lang="en-GB" sz="2200" dirty="0">
                <a:solidFill>
                  <a:srgbClr val="00395C"/>
                </a:solidFill>
                <a:latin typeface="Arial" pitchFamily="34" charset="0"/>
              </a:rPr>
              <a:t>... S.M.A.R.T</a:t>
            </a:r>
          </a:p>
          <a:p>
            <a:pPr marL="441325" lvl="0" eaLnBrk="1" fontAlgn="auto" hangingPunct="1">
              <a:spcAft>
                <a:spcPts val="0"/>
              </a:spcAft>
              <a:buClrTx/>
              <a:buNone/>
            </a:pPr>
            <a:r>
              <a:rPr lang="en-GB" sz="2200" b="1" dirty="0">
                <a:solidFill>
                  <a:srgbClr val="00395C"/>
                </a:solidFill>
                <a:latin typeface="Arial" pitchFamily="34" charset="0"/>
              </a:rPr>
              <a:t>S</a:t>
            </a:r>
            <a:r>
              <a:rPr lang="en-GB" sz="2200" dirty="0">
                <a:solidFill>
                  <a:srgbClr val="00395C"/>
                </a:solidFill>
                <a:latin typeface="Arial" pitchFamily="34" charset="0"/>
              </a:rPr>
              <a:t>PECIFIC – </a:t>
            </a:r>
            <a:r>
              <a:rPr lang="en-GB" sz="2200" b="1" dirty="0">
                <a:solidFill>
                  <a:srgbClr val="00395C"/>
                </a:solidFill>
                <a:latin typeface="Arial" pitchFamily="34" charset="0"/>
              </a:rPr>
              <a:t>M</a:t>
            </a:r>
            <a:r>
              <a:rPr lang="en-GB" sz="2200" dirty="0">
                <a:solidFill>
                  <a:srgbClr val="00395C"/>
                </a:solidFill>
                <a:latin typeface="Arial" pitchFamily="34" charset="0"/>
              </a:rPr>
              <a:t>EASURABLE – </a:t>
            </a:r>
            <a:r>
              <a:rPr lang="en-GB" sz="2200" b="1" dirty="0">
                <a:solidFill>
                  <a:srgbClr val="00395C"/>
                </a:solidFill>
                <a:latin typeface="Arial" pitchFamily="34" charset="0"/>
              </a:rPr>
              <a:t>A</a:t>
            </a:r>
            <a:r>
              <a:rPr lang="en-GB" sz="2200" dirty="0">
                <a:solidFill>
                  <a:srgbClr val="00395C"/>
                </a:solidFill>
                <a:latin typeface="Arial" pitchFamily="34" charset="0"/>
              </a:rPr>
              <a:t>CHIEVABLE – </a:t>
            </a:r>
            <a:r>
              <a:rPr lang="en-GB" sz="2200" b="1" dirty="0">
                <a:solidFill>
                  <a:srgbClr val="00395C"/>
                </a:solidFill>
                <a:latin typeface="Arial" pitchFamily="34" charset="0"/>
              </a:rPr>
              <a:t>R</a:t>
            </a:r>
            <a:r>
              <a:rPr lang="en-GB" sz="2200" dirty="0">
                <a:solidFill>
                  <a:srgbClr val="00395C"/>
                </a:solidFill>
                <a:latin typeface="Arial" pitchFamily="34" charset="0"/>
              </a:rPr>
              <a:t>ELIABLE – </a:t>
            </a:r>
            <a:r>
              <a:rPr lang="en-GB" sz="2200" b="1" dirty="0">
                <a:solidFill>
                  <a:srgbClr val="00395C"/>
                </a:solidFill>
                <a:latin typeface="Arial" pitchFamily="34" charset="0"/>
              </a:rPr>
              <a:t>T</a:t>
            </a:r>
            <a:r>
              <a:rPr lang="en-GB" sz="2200" dirty="0">
                <a:solidFill>
                  <a:srgbClr val="00395C"/>
                </a:solidFill>
                <a:latin typeface="Arial" pitchFamily="34" charset="0"/>
              </a:rPr>
              <a:t>IMEBOUND</a:t>
            </a:r>
            <a:endParaRPr lang="el-GR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6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2583426"/>
          <a:ext cx="8643997" cy="3845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0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noProof="0" dirty="0">
                          <a:solidFill>
                            <a:schemeClr val="bg1"/>
                          </a:solidFill>
                        </a:rPr>
                        <a:t>Features</a:t>
                      </a:r>
                    </a:p>
                  </a:txBody>
                  <a:tcPr marT="60960" marB="60960">
                    <a:solidFill>
                      <a:srgbClr val="0092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noProof="0">
                          <a:solidFill>
                            <a:schemeClr val="bg1"/>
                          </a:solidFill>
                        </a:rPr>
                        <a:t>Output</a:t>
                      </a:r>
                    </a:p>
                  </a:txBody>
                  <a:tcPr marT="60960" marB="60960">
                    <a:solidFill>
                      <a:srgbClr val="0092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noProof="0">
                          <a:solidFill>
                            <a:schemeClr val="bg1"/>
                          </a:solidFill>
                        </a:rPr>
                        <a:t>Outcome</a:t>
                      </a:r>
                    </a:p>
                  </a:txBody>
                  <a:tcPr marT="60960" marB="60960">
                    <a:solidFill>
                      <a:srgbClr val="0092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6957">
                <a:tc>
                  <a:txBody>
                    <a:bodyPr/>
                    <a:lstStyle/>
                    <a:p>
                      <a:r>
                        <a:rPr lang="en-GB" sz="2000" noProof="0" dirty="0">
                          <a:solidFill>
                            <a:srgbClr val="00395C"/>
                          </a:solidFill>
                        </a:rPr>
                        <a:t>What</a:t>
                      </a:r>
                      <a:r>
                        <a:rPr lang="en-GB" sz="2000" baseline="0" noProof="0" dirty="0">
                          <a:solidFill>
                            <a:srgbClr val="00395C"/>
                          </a:solidFill>
                        </a:rPr>
                        <a:t> is measured?</a:t>
                      </a:r>
                      <a:endParaRPr lang="en-GB" sz="2000" noProof="0" dirty="0">
                        <a:solidFill>
                          <a:srgbClr val="00395C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GB" sz="2000" noProof="0" dirty="0">
                          <a:solidFill>
                            <a:srgbClr val="00395C"/>
                          </a:solidFill>
                        </a:rPr>
                        <a:t>Goods</a:t>
                      </a:r>
                      <a:r>
                        <a:rPr lang="en-GB" sz="2000" baseline="0" noProof="0" dirty="0">
                          <a:solidFill>
                            <a:srgbClr val="00395C"/>
                          </a:solidFill>
                        </a:rPr>
                        <a:t> and/or services delivered to</a:t>
                      </a:r>
                      <a:r>
                        <a:rPr lang="en-GB" sz="2000" noProof="0" dirty="0">
                          <a:solidFill>
                            <a:srgbClr val="00395C"/>
                          </a:solidFill>
                        </a:rPr>
                        <a:t> target beneficiaries/areas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GB" sz="2000" noProof="0" dirty="0">
                          <a:solidFill>
                            <a:srgbClr val="00395C"/>
                          </a:solidFill>
                        </a:rPr>
                        <a:t>Improved service delivery (quality)</a:t>
                      </a: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2400">
                <a:tc>
                  <a:txBody>
                    <a:bodyPr/>
                    <a:lstStyle/>
                    <a:p>
                      <a:r>
                        <a:rPr lang="en-GB" sz="2000" noProof="0" dirty="0">
                          <a:solidFill>
                            <a:srgbClr val="00395C"/>
                          </a:solidFill>
                        </a:rPr>
                        <a:t>What</a:t>
                      </a:r>
                      <a:r>
                        <a:rPr lang="en-GB" sz="2000" baseline="0" noProof="0" dirty="0">
                          <a:solidFill>
                            <a:srgbClr val="00395C"/>
                          </a:solidFill>
                        </a:rPr>
                        <a:t> is the level of </a:t>
                      </a:r>
                      <a:r>
                        <a:rPr lang="en-GB" sz="2000" noProof="0" dirty="0">
                          <a:solidFill>
                            <a:srgbClr val="00395C"/>
                          </a:solidFill>
                        </a:rPr>
                        <a:t>Government</a:t>
                      </a:r>
                      <a:r>
                        <a:rPr lang="en-GB" sz="2000" baseline="0" noProof="0" dirty="0">
                          <a:solidFill>
                            <a:srgbClr val="00395C"/>
                          </a:solidFill>
                        </a:rPr>
                        <a:t> control?</a:t>
                      </a:r>
                      <a:endParaRPr lang="en-GB" sz="2000" noProof="0" dirty="0">
                        <a:solidFill>
                          <a:srgbClr val="00395C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GB" sz="2000" noProof="0" dirty="0">
                          <a:solidFill>
                            <a:srgbClr val="00395C"/>
                          </a:solidFill>
                        </a:rPr>
                        <a:t>Government has primary control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dirty="0">
                          <a:solidFill>
                            <a:srgbClr val="00395C"/>
                          </a:solidFill>
                        </a:rPr>
                        <a:t>Affected also by factors outside the control of the Government</a:t>
                      </a: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2160">
                <a:tc>
                  <a:txBody>
                    <a:bodyPr/>
                    <a:lstStyle/>
                    <a:p>
                      <a:r>
                        <a:rPr lang="en-GB" sz="2000" noProof="0">
                          <a:solidFill>
                            <a:srgbClr val="00395C"/>
                          </a:solidFill>
                        </a:rPr>
                        <a:t>What</a:t>
                      </a:r>
                      <a:r>
                        <a:rPr lang="en-GB" sz="2000" baseline="0" noProof="0">
                          <a:solidFill>
                            <a:srgbClr val="00395C"/>
                          </a:solidFill>
                        </a:rPr>
                        <a:t> is the t</a:t>
                      </a:r>
                      <a:r>
                        <a:rPr lang="en-GB" sz="2000" noProof="0">
                          <a:solidFill>
                            <a:srgbClr val="00395C"/>
                          </a:solidFill>
                        </a:rPr>
                        <a:t>ime-frame?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GB" sz="2000" noProof="0" dirty="0">
                          <a:solidFill>
                            <a:srgbClr val="00395C"/>
                          </a:solidFill>
                        </a:rPr>
                        <a:t>Short-term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GB" sz="2000" noProof="0" dirty="0">
                          <a:solidFill>
                            <a:srgbClr val="00395C"/>
                          </a:solidFill>
                        </a:rPr>
                        <a:t>Medium and Long-term</a:t>
                      </a: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Content Placeholder 3"/>
          <p:cNvSpPr txBox="1">
            <a:spLocks/>
          </p:cNvSpPr>
          <p:nvPr/>
        </p:nvSpPr>
        <p:spPr>
          <a:xfrm>
            <a:off x="528638" y="1785926"/>
            <a:ext cx="6900882" cy="5000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00395C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5" y="2080431"/>
            <a:ext cx="70753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indent="-3175">
              <a:spcAft>
                <a:spcPts val="600"/>
              </a:spcAft>
              <a:buNone/>
            </a:pPr>
            <a:r>
              <a:rPr lang="en-GB" sz="2200" dirty="0"/>
              <a:t>Important definitions cont...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5288" y="1214422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Performance in the Budget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2545202"/>
          <a:ext cx="8643998" cy="4098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9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2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9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2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36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noProof="0" dirty="0"/>
                        <a:t>Output</a:t>
                      </a:r>
                    </a:p>
                  </a:txBody>
                  <a:tcPr marT="60960" marB="60960">
                    <a:solidFill>
                      <a:srgbClr val="0092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noProof="0" dirty="0"/>
                        <a:t>Outcome</a:t>
                      </a:r>
                    </a:p>
                  </a:txBody>
                  <a:tcPr marT="60960" marB="60960">
                    <a:solidFill>
                      <a:srgbClr val="0092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60">
                <a:tc>
                  <a:txBody>
                    <a:bodyPr/>
                    <a:lstStyle/>
                    <a:p>
                      <a:pPr marL="274320" indent="-274320" algn="ctr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n-GB" sz="1600" kern="120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Indicator</a:t>
                      </a:r>
                    </a:p>
                  </a:txBody>
                  <a:tcPr marT="60960" marB="60960">
                    <a:gradFill flip="none" rotWithShape="1">
                      <a:gsLst>
                        <a:gs pos="0">
                          <a:srgbClr val="0092AF">
                            <a:tint val="66000"/>
                            <a:satMod val="160000"/>
                          </a:srgbClr>
                        </a:gs>
                        <a:gs pos="50000">
                          <a:srgbClr val="0092AF">
                            <a:tint val="44500"/>
                            <a:satMod val="160000"/>
                          </a:srgbClr>
                        </a:gs>
                        <a:gs pos="100000">
                          <a:srgbClr val="0092AF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274320" indent="-274320" algn="ctr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n-GB" sz="1600" kern="120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Target</a:t>
                      </a:r>
                    </a:p>
                  </a:txBody>
                  <a:tcPr marT="60960" marB="60960">
                    <a:gradFill flip="none" rotWithShape="1">
                      <a:gsLst>
                        <a:gs pos="0">
                          <a:srgbClr val="0092AF">
                            <a:tint val="66000"/>
                            <a:satMod val="160000"/>
                          </a:srgbClr>
                        </a:gs>
                        <a:gs pos="50000">
                          <a:srgbClr val="0092AF">
                            <a:tint val="44500"/>
                            <a:satMod val="160000"/>
                          </a:srgbClr>
                        </a:gs>
                        <a:gs pos="100000">
                          <a:srgbClr val="0092AF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274320" indent="-274320" algn="ctr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n-GB" sz="1600" kern="120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Indicator</a:t>
                      </a:r>
                    </a:p>
                  </a:txBody>
                  <a:tcPr marT="60960" marB="60960">
                    <a:gradFill flip="none" rotWithShape="1">
                      <a:gsLst>
                        <a:gs pos="0">
                          <a:srgbClr val="0092AF">
                            <a:tint val="66000"/>
                            <a:satMod val="160000"/>
                          </a:srgbClr>
                        </a:gs>
                        <a:gs pos="50000">
                          <a:srgbClr val="0092AF">
                            <a:tint val="44500"/>
                            <a:satMod val="160000"/>
                          </a:srgbClr>
                        </a:gs>
                        <a:gs pos="100000">
                          <a:srgbClr val="0092AF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274320" indent="-274320" algn="ctr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n-GB" sz="1600" kern="120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Target</a:t>
                      </a:r>
                    </a:p>
                  </a:txBody>
                  <a:tcPr marT="60960" marB="60960">
                    <a:gradFill flip="none" rotWithShape="1">
                      <a:gsLst>
                        <a:gs pos="0">
                          <a:srgbClr val="0092AF">
                            <a:tint val="66000"/>
                            <a:satMod val="160000"/>
                          </a:srgbClr>
                        </a:gs>
                        <a:gs pos="50000">
                          <a:srgbClr val="0092AF">
                            <a:tint val="44500"/>
                            <a:satMod val="160000"/>
                          </a:srgbClr>
                        </a:gs>
                        <a:gs pos="100000">
                          <a:srgbClr val="0092AF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360">
                <a:tc gridSpan="4">
                  <a:txBody>
                    <a:bodyPr/>
                    <a:lstStyle/>
                    <a:p>
                      <a:pPr marL="91440" marR="0" indent="-9144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600" b="1" noProof="0" dirty="0">
                          <a:solidFill>
                            <a:srgbClr val="00395C"/>
                          </a:solidFill>
                        </a:rPr>
                        <a:t>Environment</a:t>
                      </a:r>
                    </a:p>
                  </a:txBody>
                  <a:tcPr marT="60960" marB="60960"/>
                </a:tc>
                <a:tc hMerge="1"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GB" sz="1300" kern="1200" baseline="0" noProof="0" dirty="0">
                        <a:solidFill>
                          <a:srgbClr val="00395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GB" sz="1300" kern="1200" baseline="0" noProof="0" dirty="0">
                        <a:solidFill>
                          <a:srgbClr val="00395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GB" sz="1300" kern="1200" baseline="0" noProof="0" dirty="0">
                        <a:solidFill>
                          <a:srgbClr val="00395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4840">
                <a:tc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Modernisation of waste management infrastructure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no of units produced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Stabilisation of emission pollutants and greenhouse emissions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% decrease in emissions</a:t>
                      </a: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7454">
                <a:tc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Improvement of public access to environmental info</a:t>
                      </a:r>
                    </a:p>
                  </a:txBody>
                  <a:tcPr marT="60960" marB="6096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no of access points &amp; publications</a:t>
                      </a:r>
                    </a:p>
                  </a:txBody>
                  <a:tcPr marT="60960" marB="6096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Improvement of the surface water quality</a:t>
                      </a:r>
                    </a:p>
                  </a:txBody>
                  <a:tcPr marT="60960" marB="6096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% decrease in water pollutants</a:t>
                      </a:r>
                    </a:p>
                  </a:txBody>
                  <a:tcPr marT="60960" marB="6096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360">
                <a:tc gridSpan="4">
                  <a:txBody>
                    <a:bodyPr/>
                    <a:lstStyle/>
                    <a:p>
                      <a:pPr marL="274320" marR="0" indent="-27432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600" b="1" kern="120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Transport</a:t>
                      </a:r>
                    </a:p>
                  </a:txBody>
                  <a:tcPr marT="60960" marB="60960"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GB" sz="1300" kern="1200" baseline="0" noProof="0" dirty="0">
                        <a:solidFill>
                          <a:srgbClr val="00395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GB" sz="1300" kern="1200" baseline="0" noProof="0" dirty="0">
                        <a:solidFill>
                          <a:srgbClr val="00395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en-GB" sz="1300" kern="1200" noProof="0" dirty="0">
                        <a:solidFill>
                          <a:srgbClr val="00395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3174">
                <a:tc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Elimination of bottlenecks on routs of international corridors</a:t>
                      </a:r>
                    </a:p>
                  </a:txBody>
                  <a:tcPr marT="60960" marB="6096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no of speed limit sections</a:t>
                      </a:r>
                    </a:p>
                  </a:txBody>
                  <a:tcPr marT="60960" marB="6096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Increase of foreign trade cargo traffic by sea</a:t>
                      </a:r>
                    </a:p>
                  </a:txBody>
                  <a:tcPr marT="60960" marB="6096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indent="-914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noProof="0" dirty="0">
                          <a:solidFill>
                            <a:srgbClr val="00395C"/>
                          </a:solidFill>
                          <a:latin typeface="+mn-lt"/>
                          <a:ea typeface="+mn-ea"/>
                          <a:cs typeface="+mn-cs"/>
                        </a:rPr>
                        <a:t>% increase in cargo traffic</a:t>
                      </a:r>
                    </a:p>
                  </a:txBody>
                  <a:tcPr marT="60960" marB="6096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Content Placeholder 3"/>
          <p:cNvSpPr txBox="1">
            <a:spLocks/>
          </p:cNvSpPr>
          <p:nvPr/>
        </p:nvSpPr>
        <p:spPr>
          <a:xfrm>
            <a:off x="500034" y="2020253"/>
            <a:ext cx="6900882" cy="4800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Examples of output and outcome indicators</a:t>
            </a:r>
            <a:r>
              <a:rPr kumimoji="0" lang="en-GB" sz="2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...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95288" y="1285860"/>
            <a:ext cx="8229600" cy="642942"/>
          </a:xfrm>
        </p:spPr>
        <p:txBody>
          <a:bodyPr/>
          <a:lstStyle/>
          <a:p>
            <a:pPr marL="0" indent="0"/>
            <a:r>
              <a:rPr lang="en-GB" sz="2800" dirty="0"/>
              <a:t>Performance in the Budget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95288" y="1340247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68313" y="2688920"/>
            <a:ext cx="8229600" cy="2324256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en-US" i="0" u="sng" dirty="0"/>
              <a:t>The move towards performance in the Budget</a:t>
            </a:r>
            <a:r>
              <a:rPr lang="en-GB" altLang="en-US" i="0" dirty="0"/>
              <a:t> 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en-US" i="0" dirty="0"/>
              <a:t>What do performance systems entail?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en-US" i="0" dirty="0"/>
              <a:t>Types of Budget systems in use</a:t>
            </a:r>
          </a:p>
          <a:p>
            <a:pPr>
              <a:defRPr/>
            </a:pPr>
            <a:endParaRPr lang="en-GB" dirty="0">
              <a:solidFill>
                <a:srgbClr val="FF0000"/>
              </a:solidFill>
            </a:endParaRPr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Performance in the Budget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801001"/>
              </p:ext>
            </p:extLst>
          </p:nvPr>
        </p:nvGraphicFramePr>
        <p:xfrm>
          <a:off x="252413" y="2276872"/>
          <a:ext cx="8545512" cy="3941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9" name="Worksheet" r:id="rId4" imgW="9239266" imgH="4105150" progId="Excel.Sheet.8">
                  <p:embed/>
                </p:oleObj>
              </mc:Choice>
              <mc:Fallback>
                <p:oleObj name="Worksheet" r:id="rId4" imgW="9239266" imgH="4105150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2276872"/>
                        <a:ext cx="8545512" cy="3941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103C7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68313" y="2328880"/>
            <a:ext cx="8229600" cy="3529012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en-US" i="0" dirty="0"/>
              <a:t>The move towards performance in the Budget 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en-US" i="0" dirty="0"/>
              <a:t>What do performance systems entail?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en-US" i="0" u="sng" dirty="0"/>
              <a:t>Types of Budget systems in use</a:t>
            </a:r>
          </a:p>
          <a:p>
            <a:pPr>
              <a:defRPr/>
            </a:pPr>
            <a:endParaRPr lang="en-GB" dirty="0">
              <a:solidFill>
                <a:srgbClr val="FF0000"/>
              </a:solidFill>
            </a:endParaRPr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429024"/>
          </a:xfrm>
        </p:spPr>
        <p:txBody>
          <a:bodyPr/>
          <a:lstStyle/>
          <a:p>
            <a:pPr marL="3175" indent="-3175">
              <a:spcAft>
                <a:spcPts val="600"/>
              </a:spcAft>
              <a:buNone/>
            </a:pPr>
            <a:r>
              <a:rPr lang="en-US" sz="2200" i="0" dirty="0">
                <a:solidFill>
                  <a:srgbClr val="FF0000"/>
                </a:solidFill>
              </a:rPr>
              <a:t>Presentational and Performance-informed</a:t>
            </a:r>
            <a:r>
              <a:rPr lang="en-US" sz="2200" i="0" dirty="0"/>
              <a:t> </a:t>
            </a:r>
            <a:r>
              <a:rPr lang="en-US" sz="2200" i="0" dirty="0">
                <a:solidFill>
                  <a:srgbClr val="FF0000"/>
                </a:solidFill>
              </a:rPr>
              <a:t>systems</a:t>
            </a:r>
            <a:r>
              <a:rPr lang="en-US" sz="2200" i="0" dirty="0"/>
              <a:t>: presents performance information as part of the budget documentation but not used for resource allocation.</a:t>
            </a:r>
          </a:p>
          <a:p>
            <a:pPr marL="361950" indent="-361950"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ü"/>
            </a:pPr>
            <a:r>
              <a:rPr lang="en-GB" sz="2200" i="0" dirty="0"/>
              <a:t>The appropriations are not integrated with performance targets;</a:t>
            </a:r>
          </a:p>
          <a:p>
            <a:pPr marL="0" indent="0">
              <a:spcAft>
                <a:spcPts val="1200"/>
              </a:spcAft>
              <a:buClr>
                <a:srgbClr val="0F5494"/>
              </a:buClr>
              <a:buNone/>
            </a:pPr>
            <a:r>
              <a:rPr lang="en-GB" sz="2200" i="0" dirty="0"/>
              <a:t>NB: </a:t>
            </a:r>
            <a:r>
              <a:rPr lang="en-GB" sz="2200" dirty="0"/>
              <a:t>Many of the ‘programme budgeting’ reforms in transition and developing countries of the last decade often reflected this approach</a:t>
            </a:r>
            <a:r>
              <a:rPr lang="en-GB" sz="2200" i="0" dirty="0"/>
              <a:t>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Types of Budget systems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2571768"/>
          </a:xfrm>
        </p:spPr>
        <p:txBody>
          <a:bodyPr/>
          <a:lstStyle/>
          <a:p>
            <a:pPr marL="3175" indent="-3175">
              <a:spcAft>
                <a:spcPts val="600"/>
              </a:spcAft>
              <a:buNone/>
            </a:pPr>
            <a:r>
              <a:rPr lang="en-US" sz="2200" i="0" dirty="0">
                <a:solidFill>
                  <a:srgbClr val="FF0000"/>
                </a:solidFill>
              </a:rPr>
              <a:t>Performance-based</a:t>
            </a:r>
            <a:r>
              <a:rPr lang="en-US" sz="2200" i="0" dirty="0"/>
              <a:t> </a:t>
            </a:r>
            <a:r>
              <a:rPr lang="en-US" sz="2200" i="0" dirty="0">
                <a:solidFill>
                  <a:srgbClr val="FF0000"/>
                </a:solidFill>
              </a:rPr>
              <a:t>system </a:t>
            </a:r>
            <a:r>
              <a:rPr lang="en-US" sz="2200" i="0" dirty="0"/>
              <a:t>(or output-type budgeting) where performance information plays an important role for resource allocation.</a:t>
            </a:r>
            <a:endParaRPr lang="en-US" sz="2200" i="0" dirty="0">
              <a:solidFill>
                <a:srgbClr val="FF0000"/>
              </a:solidFill>
            </a:endParaRPr>
          </a:p>
          <a:p>
            <a:pPr marL="361950" indent="-361950"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ü"/>
            </a:pPr>
            <a:r>
              <a:rPr lang="en-GB" sz="2200" i="0" dirty="0"/>
              <a:t>The performance targets (outputs) are </a:t>
            </a:r>
            <a:r>
              <a:rPr lang="en-GB" sz="2200" i="0" dirty="0" err="1"/>
              <a:t>costed</a:t>
            </a:r>
            <a:r>
              <a:rPr lang="en-GB" sz="2200" i="0" dirty="0"/>
              <a:t> and determine the budget appropriations.</a:t>
            </a:r>
          </a:p>
          <a:p>
            <a:pPr marL="361950" indent="-361950">
              <a:spcAft>
                <a:spcPts val="600"/>
              </a:spcAft>
              <a:buClr>
                <a:srgbClr val="0F5494"/>
              </a:buClr>
              <a:buNone/>
            </a:pPr>
            <a:r>
              <a:rPr lang="en-US" sz="2000" dirty="0"/>
              <a:t>OECD, Performance Budgeting in OECD Countries, 2007</a:t>
            </a:r>
            <a:endParaRPr lang="en-GB" sz="2800" i="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Types of Budget systems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Types of Budget systems</a:t>
            </a:r>
          </a:p>
        </p:txBody>
      </p:sp>
      <p:sp>
        <p:nvSpPr>
          <p:cNvPr id="4" name="Rectangle 3"/>
          <p:cNvSpPr/>
          <p:nvPr/>
        </p:nvSpPr>
        <p:spPr>
          <a:xfrm>
            <a:off x="500034" y="2714620"/>
            <a:ext cx="757242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Important to note: </a:t>
            </a:r>
            <a:r>
              <a:rPr lang="en-US" sz="2200" dirty="0"/>
              <a:t>the line between presenting and using performance information can be quite thin…</a:t>
            </a:r>
          </a:p>
          <a:p>
            <a:endParaRPr lang="en-US" sz="2200" dirty="0"/>
          </a:p>
          <a:p>
            <a:r>
              <a:rPr lang="en-US" sz="2200" dirty="0"/>
              <a:t>Does a given performance budgeting reform aim at transforming budgeting or provide a better foundation for informing budgetary decisions?</a:t>
            </a:r>
            <a:endParaRPr lang="el-GR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7667625" y="2565400"/>
            <a:ext cx="1081088" cy="71913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/>
              <a:t>ANNUAL REPORT 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2268538" y="2565400"/>
            <a:ext cx="1439862" cy="71913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/>
              <a:t>Q-1 MONITORING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5795963" y="2565400"/>
            <a:ext cx="1439862" cy="71913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/>
              <a:t>Q-3 MONITORING 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3995738" y="2565400"/>
            <a:ext cx="1368425" cy="71913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/>
              <a:t>Q-2 MONITORING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684213" y="2565400"/>
            <a:ext cx="1079500" cy="71913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/>
              <a:t>BUDGET 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79388" y="4675188"/>
            <a:ext cx="1584325" cy="72072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 sz="1400" b="1"/>
              <a:t>Financial information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79388" y="5373688"/>
            <a:ext cx="1584325" cy="792162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 sz="1400" b="1"/>
              <a:t>Performance information </a:t>
            </a:r>
          </a:p>
        </p:txBody>
      </p:sp>
      <p:cxnSp>
        <p:nvCxnSpPr>
          <p:cNvPr id="12" name="Curved Connector 11"/>
          <p:cNvCxnSpPr>
            <a:cxnSpLocks noChangeShapeType="1"/>
            <a:stCxn id="9" idx="3"/>
          </p:cNvCxnSpPr>
          <p:nvPr/>
        </p:nvCxnSpPr>
        <p:spPr bwMode="auto">
          <a:xfrm flipV="1">
            <a:off x="1763713" y="3306763"/>
            <a:ext cx="1439862" cy="1728787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1755" name="Curved Connector 13"/>
          <p:cNvCxnSpPr>
            <a:cxnSpLocks noChangeShapeType="1"/>
            <a:stCxn id="10" idx="3"/>
            <a:endCxn id="31750" idx="2"/>
          </p:cNvCxnSpPr>
          <p:nvPr/>
        </p:nvCxnSpPr>
        <p:spPr bwMode="auto">
          <a:xfrm flipV="1">
            <a:off x="1763713" y="3284538"/>
            <a:ext cx="2916237" cy="2484437"/>
          </a:xfrm>
          <a:prstGeom prst="curvedConnector2">
            <a:avLst/>
          </a:prstGeom>
          <a:noFill/>
          <a:ln w="9525" algn="ctr">
            <a:noFill/>
            <a:round/>
            <a:headEnd/>
            <a:tailEnd type="arrow" w="med" len="med"/>
          </a:ln>
        </p:spPr>
      </p:cxnSp>
      <p:cxnSp>
        <p:nvCxnSpPr>
          <p:cNvPr id="18" name="Curved Connector 17"/>
          <p:cNvCxnSpPr>
            <a:cxnSpLocks noChangeShapeType="1"/>
            <a:stCxn id="10" idx="3"/>
            <a:endCxn id="31749" idx="2"/>
          </p:cNvCxnSpPr>
          <p:nvPr/>
        </p:nvCxnSpPr>
        <p:spPr bwMode="auto">
          <a:xfrm flipV="1">
            <a:off x="1763713" y="3284538"/>
            <a:ext cx="4752975" cy="2484437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0" name="Curved Connector 19"/>
          <p:cNvCxnSpPr>
            <a:cxnSpLocks noChangeShapeType="1"/>
            <a:stCxn id="10" idx="3"/>
            <a:endCxn id="31747" idx="2"/>
          </p:cNvCxnSpPr>
          <p:nvPr/>
        </p:nvCxnSpPr>
        <p:spPr bwMode="auto">
          <a:xfrm flipV="1">
            <a:off x="1763713" y="3284538"/>
            <a:ext cx="6445250" cy="2484437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" name="Curved Connector 21"/>
          <p:cNvCxnSpPr>
            <a:cxnSpLocks noChangeShapeType="1"/>
            <a:stCxn id="10" idx="3"/>
            <a:endCxn id="31751" idx="2"/>
          </p:cNvCxnSpPr>
          <p:nvPr/>
        </p:nvCxnSpPr>
        <p:spPr bwMode="auto">
          <a:xfrm flipH="1" flipV="1">
            <a:off x="1223963" y="3284538"/>
            <a:ext cx="539750" cy="2484437"/>
          </a:xfrm>
          <a:prstGeom prst="curvedConnector4">
            <a:avLst>
              <a:gd name="adj1" fmla="val -42329"/>
              <a:gd name="adj2" fmla="val 57972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" name="Curved Connector 23"/>
          <p:cNvCxnSpPr>
            <a:cxnSpLocks noChangeShapeType="1"/>
            <a:stCxn id="10" idx="3"/>
            <a:endCxn id="31748" idx="2"/>
          </p:cNvCxnSpPr>
          <p:nvPr/>
        </p:nvCxnSpPr>
        <p:spPr bwMode="auto">
          <a:xfrm flipV="1">
            <a:off x="1763713" y="3284538"/>
            <a:ext cx="1223962" cy="2484437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1760" name="Curved Connector 37"/>
          <p:cNvCxnSpPr>
            <a:cxnSpLocks noChangeShapeType="1"/>
            <a:stCxn id="10" idx="3"/>
          </p:cNvCxnSpPr>
          <p:nvPr/>
        </p:nvCxnSpPr>
        <p:spPr bwMode="auto">
          <a:xfrm>
            <a:off x="1763713" y="5768975"/>
            <a:ext cx="914400" cy="914400"/>
          </a:xfrm>
          <a:prstGeom prst="curvedConnector3">
            <a:avLst>
              <a:gd name="adj1" fmla="val 50000"/>
            </a:avLst>
          </a:prstGeom>
          <a:noFill/>
          <a:ln w="9525" algn="ctr">
            <a:noFill/>
            <a:round/>
            <a:headEnd/>
            <a:tailEnd type="arrow" w="med" len="med"/>
          </a:ln>
        </p:spPr>
      </p:cxnSp>
      <p:cxnSp>
        <p:nvCxnSpPr>
          <p:cNvPr id="42" name="Curved Connector 41"/>
          <p:cNvCxnSpPr>
            <a:cxnSpLocks noChangeShapeType="1"/>
            <a:stCxn id="9" idx="3"/>
            <a:endCxn id="31750" idx="2"/>
          </p:cNvCxnSpPr>
          <p:nvPr/>
        </p:nvCxnSpPr>
        <p:spPr bwMode="auto">
          <a:xfrm flipV="1">
            <a:off x="1763713" y="3284538"/>
            <a:ext cx="2916237" cy="1751012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4" name="Curved Connector 43"/>
          <p:cNvCxnSpPr>
            <a:cxnSpLocks noChangeShapeType="1"/>
            <a:stCxn id="9" idx="3"/>
            <a:endCxn id="31749" idx="2"/>
          </p:cNvCxnSpPr>
          <p:nvPr/>
        </p:nvCxnSpPr>
        <p:spPr bwMode="auto">
          <a:xfrm flipV="1">
            <a:off x="1763713" y="3284538"/>
            <a:ext cx="4752975" cy="1751012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6" name="Curved Connector 45"/>
          <p:cNvCxnSpPr>
            <a:cxnSpLocks noChangeShapeType="1"/>
            <a:stCxn id="9" idx="3"/>
            <a:endCxn id="31747" idx="2"/>
          </p:cNvCxnSpPr>
          <p:nvPr/>
        </p:nvCxnSpPr>
        <p:spPr bwMode="auto">
          <a:xfrm flipV="1">
            <a:off x="1763713" y="3284538"/>
            <a:ext cx="6445250" cy="1751012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8" name="Curved Connector 47"/>
          <p:cNvCxnSpPr>
            <a:cxnSpLocks noChangeShapeType="1"/>
            <a:stCxn id="9" idx="3"/>
            <a:endCxn id="31751" idx="2"/>
          </p:cNvCxnSpPr>
          <p:nvPr/>
        </p:nvCxnSpPr>
        <p:spPr bwMode="auto">
          <a:xfrm flipH="1" flipV="1">
            <a:off x="1223963" y="3284538"/>
            <a:ext cx="539750" cy="1751012"/>
          </a:xfrm>
          <a:prstGeom prst="curvedConnector4">
            <a:avLst>
              <a:gd name="adj1" fmla="val -42329"/>
              <a:gd name="adj2" fmla="val 60287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0" name="Curved Connector 49"/>
          <p:cNvCxnSpPr>
            <a:cxnSpLocks noChangeShapeType="1"/>
            <a:stCxn id="10" idx="3"/>
            <a:endCxn id="31750" idx="2"/>
          </p:cNvCxnSpPr>
          <p:nvPr/>
        </p:nvCxnSpPr>
        <p:spPr bwMode="auto">
          <a:xfrm flipV="1">
            <a:off x="1763713" y="3284538"/>
            <a:ext cx="2916237" cy="2484437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Types of Budget systems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357586"/>
          </a:xfrm>
        </p:spPr>
        <p:txBody>
          <a:bodyPr/>
          <a:lstStyle/>
          <a:p>
            <a:pPr marL="3175" indent="-3175" algn="ctr">
              <a:spcAft>
                <a:spcPts val="600"/>
              </a:spcAft>
              <a:buNone/>
            </a:pPr>
            <a:r>
              <a:rPr lang="en-GB" i="0" dirty="0"/>
              <a:t>CASE STUDY</a:t>
            </a:r>
          </a:p>
          <a:p>
            <a:pPr marL="3175" indent="-3175">
              <a:spcAft>
                <a:spcPts val="600"/>
              </a:spcAft>
              <a:buNone/>
            </a:pPr>
            <a:r>
              <a:rPr lang="en-GB" i="0" dirty="0"/>
              <a:t>The Budgets of: </a:t>
            </a:r>
            <a:r>
              <a:rPr lang="en-GB" i="0" dirty="0">
                <a:solidFill>
                  <a:srgbClr val="FF0000"/>
                </a:solidFill>
              </a:rPr>
              <a:t>Armenia, Jordan, Kosovo, Lao </a:t>
            </a:r>
            <a:r>
              <a:rPr lang="en-GB" i="0">
                <a:solidFill>
                  <a:srgbClr val="FF0000"/>
                </a:solidFill>
              </a:rPr>
              <a:t>PDR, New </a:t>
            </a:r>
            <a:r>
              <a:rPr lang="en-GB" i="0" dirty="0">
                <a:solidFill>
                  <a:srgbClr val="FF0000"/>
                </a:solidFill>
              </a:rPr>
              <a:t>Zealand, </a:t>
            </a:r>
            <a:r>
              <a:rPr lang="en-GB" i="0" dirty="0"/>
              <a:t>and</a:t>
            </a:r>
            <a:r>
              <a:rPr lang="en-GB" i="0" dirty="0">
                <a:solidFill>
                  <a:srgbClr val="FF0000"/>
                </a:solidFill>
              </a:rPr>
              <a:t> Singapore</a:t>
            </a:r>
            <a:r>
              <a:rPr lang="en-GB" i="0" dirty="0"/>
              <a:t>. </a:t>
            </a:r>
          </a:p>
          <a:p>
            <a:pPr marL="3175" indent="-3175">
              <a:spcAft>
                <a:spcPts val="600"/>
              </a:spcAft>
              <a:buNone/>
            </a:pPr>
            <a:r>
              <a:rPr lang="en-GB" i="0" dirty="0"/>
              <a:t>Review the Budget excerpts in your participant’s pack. What type of Budget system would you attribute to each country?</a:t>
            </a:r>
          </a:p>
          <a:p>
            <a:pPr marL="3175" indent="-3175" algn="ctr">
              <a:spcAft>
                <a:spcPts val="600"/>
              </a:spcAft>
              <a:buNone/>
            </a:pPr>
            <a:endParaRPr lang="en-GB" i="0" dirty="0"/>
          </a:p>
          <a:p>
            <a:pPr marL="3175" indent="-3175" algn="ctr">
              <a:spcAft>
                <a:spcPts val="600"/>
              </a:spcAft>
              <a:buNone/>
            </a:pPr>
            <a:endParaRPr lang="en-GB" i="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Types of Budget systems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6856" y="2349500"/>
            <a:ext cx="8229600" cy="4175844"/>
          </a:xfrm>
        </p:spPr>
        <p:txBody>
          <a:bodyPr>
            <a:normAutofit fontScale="92500"/>
          </a:bodyPr>
          <a:lstStyle/>
          <a:p>
            <a:pPr>
              <a:spcBef>
                <a:spcPct val="50000"/>
              </a:spcBef>
              <a:spcAft>
                <a:spcPts val="1200"/>
              </a:spcAft>
            </a:pPr>
            <a:r>
              <a:rPr lang="en-GB" altLang="en-US" dirty="0"/>
              <a:t>Issues in introducing/sequencing Budget reform...</a:t>
            </a:r>
            <a:endParaRPr lang="en-GB" altLang="en-US" i="0" dirty="0"/>
          </a:p>
          <a:p>
            <a:pPr>
              <a:spcBef>
                <a:spcPct val="50000"/>
              </a:spcBef>
              <a:buClr>
                <a:srgbClr val="0F5494"/>
              </a:buClr>
              <a:buFont typeface="Wingdings" panose="05000000000000000000" pitchFamily="2" charset="2"/>
              <a:buChar char="ü"/>
            </a:pPr>
            <a:r>
              <a:rPr lang="en-GB" altLang="en-US" i="0" dirty="0"/>
              <a:t>Control inputs </a:t>
            </a:r>
            <a:r>
              <a:rPr lang="en-GB" altLang="en-US" i="0" dirty="0">
                <a:solidFill>
                  <a:srgbClr val="FF0000"/>
                </a:solidFill>
              </a:rPr>
              <a:t>before</a:t>
            </a:r>
            <a:r>
              <a:rPr lang="en-GB" altLang="en-US" i="0" dirty="0"/>
              <a:t> controlling outputs</a:t>
            </a:r>
          </a:p>
          <a:p>
            <a:pPr>
              <a:spcBef>
                <a:spcPct val="50000"/>
              </a:spcBef>
              <a:buClr>
                <a:srgbClr val="0F5494"/>
              </a:buClr>
              <a:buFont typeface="Wingdings" panose="05000000000000000000" pitchFamily="2" charset="2"/>
              <a:buChar char="ü"/>
            </a:pPr>
            <a:r>
              <a:rPr lang="en-GB" altLang="en-US" i="0" dirty="0"/>
              <a:t>Implement an annual budget good </a:t>
            </a:r>
            <a:r>
              <a:rPr lang="en-GB" altLang="en-US" i="0" dirty="0">
                <a:solidFill>
                  <a:srgbClr val="FF0000"/>
                </a:solidFill>
              </a:rPr>
              <a:t>before </a:t>
            </a:r>
            <a:r>
              <a:rPr lang="en-GB" altLang="en-US" i="0" dirty="0"/>
              <a:t>moving to multi-annual budgeting</a:t>
            </a:r>
          </a:p>
          <a:p>
            <a:pPr>
              <a:spcBef>
                <a:spcPct val="50000"/>
              </a:spcBef>
              <a:buClr>
                <a:srgbClr val="0F5494"/>
              </a:buClr>
              <a:buFont typeface="Wingdings" panose="05000000000000000000" pitchFamily="2" charset="2"/>
              <a:buChar char="ü"/>
            </a:pPr>
            <a:r>
              <a:rPr lang="en-GB" altLang="en-US" i="0" dirty="0"/>
              <a:t>Establish external controls </a:t>
            </a:r>
            <a:r>
              <a:rPr lang="en-GB" altLang="en-US" i="0" dirty="0">
                <a:solidFill>
                  <a:srgbClr val="FF0000"/>
                </a:solidFill>
              </a:rPr>
              <a:t>before </a:t>
            </a:r>
            <a:r>
              <a:rPr lang="en-GB" altLang="en-US" i="0" dirty="0"/>
              <a:t>introducing internal controls</a:t>
            </a:r>
          </a:p>
          <a:p>
            <a:pPr>
              <a:spcBef>
                <a:spcPct val="50000"/>
              </a:spcBef>
              <a:buClr>
                <a:srgbClr val="0F5494"/>
              </a:buClr>
              <a:buFont typeface="Wingdings" panose="05000000000000000000" pitchFamily="2" charset="2"/>
              <a:buChar char="ü"/>
            </a:pPr>
            <a:r>
              <a:rPr lang="en-GB" altLang="en-US" i="0" dirty="0"/>
              <a:t>Establish internal control </a:t>
            </a:r>
            <a:r>
              <a:rPr lang="en-GB" altLang="en-US" i="0" dirty="0">
                <a:solidFill>
                  <a:srgbClr val="FF0000"/>
                </a:solidFill>
              </a:rPr>
              <a:t>before </a:t>
            </a:r>
            <a:r>
              <a:rPr lang="en-GB" altLang="en-US" i="0" dirty="0"/>
              <a:t>introducing managerial accountability</a:t>
            </a:r>
          </a:p>
          <a:p>
            <a:pPr lvl="0">
              <a:lnSpc>
                <a:spcPct val="90000"/>
              </a:lnSpc>
              <a:spcBef>
                <a:spcPct val="50000"/>
              </a:spcBef>
              <a:buClr>
                <a:srgbClr val="0F5494"/>
              </a:buClr>
              <a:buFont typeface="Wingdings" panose="05000000000000000000" pitchFamily="2" charset="2"/>
              <a:buChar char="ü"/>
            </a:pPr>
            <a:r>
              <a:rPr lang="en-GB" altLang="en-US" i="0" dirty="0"/>
              <a:t>Budget for work </a:t>
            </a:r>
            <a:r>
              <a:rPr lang="en-GB" altLang="en-US" i="0" dirty="0">
                <a:solidFill>
                  <a:srgbClr val="FF0000"/>
                </a:solidFill>
              </a:rPr>
              <a:t>before</a:t>
            </a:r>
            <a:r>
              <a:rPr lang="en-GB" altLang="en-US" i="0" dirty="0"/>
              <a:t> budgeting for results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 algn="ctr"/>
            <a:r>
              <a:rPr lang="en-GB" sz="2800" dirty="0"/>
              <a:t>Key Messages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2433654"/>
            <a:ext cx="8085336" cy="363855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spcAft>
                <a:spcPts val="1200"/>
              </a:spcAft>
            </a:pPr>
            <a:r>
              <a:rPr lang="en-GB" altLang="en-US" sz="2200" dirty="0"/>
              <a:t>Issues in introducing/sequencing Budget reform</a:t>
            </a:r>
            <a:r>
              <a:rPr lang="en-GB" altLang="en-US" sz="2200" i="0" dirty="0"/>
              <a:t>...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F5494"/>
              </a:buClr>
              <a:buFont typeface="Wingdings" panose="05000000000000000000" pitchFamily="2" charset="2"/>
              <a:buChar char="ü"/>
            </a:pPr>
            <a:r>
              <a:rPr lang="en-GB" altLang="en-US" sz="2200" i="0" dirty="0"/>
              <a:t>Adopt and implement predictable budgets </a:t>
            </a:r>
            <a:r>
              <a:rPr lang="en-GB" altLang="en-US" sz="2200" i="0" dirty="0">
                <a:solidFill>
                  <a:srgbClr val="FF0000"/>
                </a:solidFill>
              </a:rPr>
              <a:t>before</a:t>
            </a:r>
            <a:r>
              <a:rPr lang="en-GB" altLang="en-US" sz="2200" i="0" dirty="0"/>
              <a:t> insisting efficient use of resources by managers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F5494"/>
              </a:buClr>
              <a:buFont typeface="Wingdings" panose="05000000000000000000" pitchFamily="2" charset="2"/>
              <a:buChar char="ü"/>
            </a:pPr>
            <a:r>
              <a:rPr lang="en-GB" altLang="en-US" sz="2200" i="0" dirty="0"/>
              <a:t>Enforce normal contracts in the market sector </a:t>
            </a:r>
            <a:r>
              <a:rPr lang="en-GB" altLang="en-US" sz="2200" i="0" dirty="0">
                <a:solidFill>
                  <a:srgbClr val="FF0000"/>
                </a:solidFill>
              </a:rPr>
              <a:t>before</a:t>
            </a:r>
            <a:r>
              <a:rPr lang="en-GB" altLang="en-US" sz="2200" i="0" dirty="0"/>
              <a:t> introducing performance contracts in the public sector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F5494"/>
              </a:buClr>
              <a:buFont typeface="Wingdings" panose="05000000000000000000" pitchFamily="2" charset="2"/>
              <a:buChar char="ü"/>
            </a:pPr>
            <a:r>
              <a:rPr lang="en-GB" altLang="en-US" sz="2200" i="0" dirty="0">
                <a:solidFill>
                  <a:srgbClr val="FF0000"/>
                </a:solidFill>
              </a:rPr>
              <a:t>Traditional  </a:t>
            </a:r>
            <a:r>
              <a:rPr lang="en-GB" altLang="en-US" sz="2200" i="0" dirty="0" err="1">
                <a:solidFill>
                  <a:srgbClr val="FF0000"/>
                </a:solidFill>
              </a:rPr>
              <a:t>vs</a:t>
            </a:r>
            <a:r>
              <a:rPr lang="en-GB" altLang="en-US" sz="2200" i="0" dirty="0">
                <a:solidFill>
                  <a:srgbClr val="FF0000"/>
                </a:solidFill>
              </a:rPr>
              <a:t> performance</a:t>
            </a:r>
            <a:r>
              <a:rPr lang="en-GB" altLang="en-US" sz="2200" i="0" dirty="0"/>
              <a:t> budgeting is not an "either-or" situation (there are many cases in between…)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 algn="ctr"/>
            <a:r>
              <a:rPr lang="en-GB" sz="2800" dirty="0"/>
              <a:t>Key Messages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Performance in the Budget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7441"/>
            <a:ext cx="8229600" cy="3671889"/>
          </a:xfrm>
        </p:spPr>
        <p:txBody>
          <a:bodyPr/>
          <a:lstStyle/>
          <a:p>
            <a:pPr marL="173038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/>
              <a:t>What does it mean for the government?</a:t>
            </a:r>
          </a:p>
          <a:p>
            <a:pPr marL="173038" indent="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US" sz="2200" i="0" dirty="0"/>
              <a:t>In the </a:t>
            </a:r>
            <a:r>
              <a:rPr lang="en-US" sz="2200" i="0" dirty="0">
                <a:solidFill>
                  <a:srgbClr val="FF0000"/>
                </a:solidFill>
              </a:rPr>
              <a:t>traditional or ‘bureaucratic’ approach</a:t>
            </a:r>
            <a:r>
              <a:rPr lang="en-US" sz="2200" i="0" dirty="0"/>
              <a:t>, performance meant:</a:t>
            </a:r>
          </a:p>
          <a:p>
            <a:pPr marL="536575" indent="-363538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ü"/>
            </a:pPr>
            <a:r>
              <a:rPr lang="en-US" sz="2200" i="0" dirty="0"/>
              <a:t>ensuring compliance with set rules and regulations; </a:t>
            </a:r>
          </a:p>
          <a:p>
            <a:pPr marL="536575" indent="-363538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ü"/>
            </a:pPr>
            <a:r>
              <a:rPr lang="en-US" sz="2200" i="0" dirty="0"/>
              <a:t>controlling inputs;</a:t>
            </a:r>
          </a:p>
          <a:p>
            <a:pPr marL="536575" indent="-363538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ü"/>
            </a:pPr>
            <a:r>
              <a:rPr lang="en-US" sz="2200" i="0" dirty="0"/>
              <a:t>adhering to the public sector ‘ethos’.</a:t>
            </a:r>
          </a:p>
          <a:p>
            <a:pPr marL="536575" indent="-363538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Ø"/>
            </a:pPr>
            <a:r>
              <a:rPr lang="en-US" sz="2200" i="0" dirty="0"/>
              <a:t>This worked well for several decades when governments had relatively less complex tasks to perform.</a:t>
            </a:r>
          </a:p>
          <a:p>
            <a:pPr marL="536575" indent="-363538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endParaRPr lang="en-GB" sz="22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Performance in the Budget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7441"/>
            <a:ext cx="8229600" cy="3886203"/>
          </a:xfrm>
        </p:spPr>
        <p:txBody>
          <a:bodyPr/>
          <a:lstStyle/>
          <a:p>
            <a:pPr marL="173038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/>
              <a:t>What does it mean for the government?</a:t>
            </a:r>
          </a:p>
          <a:p>
            <a:pPr marL="173038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i="0" dirty="0"/>
              <a:t>In the </a:t>
            </a:r>
            <a:r>
              <a:rPr lang="en-GB" i="0" dirty="0">
                <a:solidFill>
                  <a:srgbClr val="FF0000"/>
                </a:solidFill>
              </a:rPr>
              <a:t>‘new public management’</a:t>
            </a:r>
            <a:r>
              <a:rPr lang="en-GB" i="0" dirty="0"/>
              <a:t> approach, there are calls, among other things, for:</a:t>
            </a:r>
          </a:p>
          <a:p>
            <a:pPr marL="536575" indent="-363538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Ø"/>
            </a:pPr>
            <a:r>
              <a:rPr lang="en-GB" sz="2200" i="0" dirty="0"/>
              <a:t>Ascertaining the relation of budgetary inputs with what they are meant to achieve; </a:t>
            </a:r>
          </a:p>
          <a:p>
            <a:pPr marL="536575" indent="-363538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Ø"/>
            </a:pPr>
            <a:r>
              <a:rPr lang="en-GB" sz="2200" i="0" dirty="0"/>
              <a:t>Determining efficiency and effectiveness of public spending – and accountability thereafter;</a:t>
            </a:r>
          </a:p>
          <a:p>
            <a:pPr marL="536575" indent="-363538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Ø"/>
            </a:pPr>
            <a:r>
              <a:rPr lang="en-GB" sz="2200" i="0" dirty="0"/>
              <a:t>Reducing bureaucracy and enhance managerial discretion – </a:t>
            </a:r>
            <a:r>
              <a:rPr lang="en-GB" sz="2200" dirty="0"/>
              <a:t>managing for results</a:t>
            </a:r>
            <a:r>
              <a:rPr lang="en-GB" sz="2200" i="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Performance in the Budget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28596" y="2571744"/>
            <a:ext cx="822960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3038"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Tx/>
              <a:tabLst/>
              <a:defRPr/>
            </a:pPr>
            <a:r>
              <a:rPr lang="en-GB" sz="2400" kern="0" dirty="0">
                <a:latin typeface="+mn-lt"/>
              </a:rPr>
              <a:t>... it is important to keep in mind...</a:t>
            </a:r>
            <a:endParaRPr kumimoji="0" lang="en-GB" sz="2400" b="0" u="none" strike="noStrike" kern="0" cap="none" spc="0" normalizeH="0" baseline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3038"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Tx/>
              <a:tabLst/>
              <a:defRPr/>
            </a:pPr>
            <a:endParaRPr lang="en-GB" sz="2200" i="1" kern="0" dirty="0">
              <a:latin typeface="+mn-lt"/>
            </a:endParaRPr>
          </a:p>
          <a:p>
            <a:pPr marL="173038"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Tx/>
              <a:tabLst/>
              <a:defRPr/>
            </a:pPr>
            <a:r>
              <a:rPr kumimoji="0" lang="en-GB" sz="2200" b="0" i="1" u="none" strike="noStrike" kern="0" cap="none" spc="0" normalizeH="0" baseline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‘Performance is a deceptively simple idea: simple because it is easy to express key concepts and objectives; deceptive because it is hard to apply these ideas in government’. Allen Schick</a:t>
            </a:r>
            <a:r>
              <a:rPr lang="en-GB" sz="2200" i="1" kern="0" dirty="0">
                <a:latin typeface="+mn-lt"/>
              </a:rPr>
              <a:t>, the Performing State (2003)</a:t>
            </a:r>
            <a:endParaRPr kumimoji="0" lang="en-GB" sz="2200" b="0" i="1" u="none" strike="noStrike" kern="0" cap="none" spc="0" normalizeH="0" baseline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4890" name="Group 26"/>
          <p:cNvGraphicFramePr>
            <a:graphicFrameLocks noGrp="1"/>
          </p:cNvGraphicFramePr>
          <p:nvPr>
            <p:ph type="tbl" idx="1"/>
          </p:nvPr>
        </p:nvGraphicFramePr>
        <p:xfrm>
          <a:off x="285720" y="2432685"/>
          <a:ext cx="8572559" cy="3353769"/>
        </p:xfrm>
        <a:graphic>
          <a:graphicData uri="http://schemas.openxmlformats.org/drawingml/2006/table">
            <a:tbl>
              <a:tblPr/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4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532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Traditional budgeting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Performance oriented budgeting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53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Input-oriented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Results-oriented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45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Good for aggregate fiscal discipline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Facilitates efficiency, effectiveness, accountability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91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Central control (</a:t>
                      </a:r>
                      <a:r>
                        <a:rPr kumimoji="1" lang="en-GB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MoF</a:t>
                      </a: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Devolved control, discretion to spending units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91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Easy, Understandable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Complex, sophisticated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GB" sz="2800" dirty="0"/>
              <a:t>Performance in the Budget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2376180-65BD-4FB4-B727-848F8FD5813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214282" y="2500305"/>
            <a:ext cx="8715406" cy="4197357"/>
          </a:xfrm>
        </p:spPr>
        <p:txBody>
          <a:bodyPr>
            <a:normAutofit/>
          </a:bodyPr>
          <a:lstStyle/>
          <a:p>
            <a:pPr marL="0" indent="0" algn="ctr" eaLnBrk="1" hangingPunct="1"/>
            <a:r>
              <a:rPr lang="en-GB" altLang="en-US" dirty="0">
                <a:solidFill>
                  <a:srgbClr val="FF0000"/>
                </a:solidFill>
              </a:rPr>
              <a:t>“ Traditional budgeting” </a:t>
            </a:r>
          </a:p>
          <a:p>
            <a:pPr marL="0" indent="0" algn="ctr" eaLnBrk="1" hangingPunct="1">
              <a:spcAft>
                <a:spcPts val="600"/>
              </a:spcAft>
            </a:pPr>
            <a:r>
              <a:rPr lang="en-GB" altLang="en-US" dirty="0">
                <a:solidFill>
                  <a:srgbClr val="FF0000"/>
                </a:solidFill>
              </a:rPr>
              <a:t>Focus: economic transaction items (inputs)</a:t>
            </a:r>
          </a:p>
          <a:p>
            <a:pPr eaLnBrk="1" hangingPunct="1"/>
            <a:r>
              <a:rPr lang="en-GB" altLang="en-US" dirty="0"/>
              <a:t>Strengths:</a:t>
            </a:r>
            <a:r>
              <a:rPr lang="en-GB" altLang="en-US" b="1" dirty="0"/>
              <a:t> </a:t>
            </a:r>
          </a:p>
          <a:p>
            <a:pPr lvl="1" eaLnBrk="1" hangingPunct="1">
              <a:buClr>
                <a:srgbClr val="0F5494"/>
              </a:buClr>
              <a:buFont typeface="Wingdings" pitchFamily="2" charset="2"/>
              <a:buChar char="ü"/>
            </a:pPr>
            <a:r>
              <a:rPr lang="en-GB" altLang="en-US" sz="2400" b="0" dirty="0"/>
              <a:t>The basic processes are ensured </a:t>
            </a:r>
          </a:p>
          <a:p>
            <a:pPr lvl="1" eaLnBrk="1" hangingPunct="1">
              <a:buClr>
                <a:srgbClr val="0F5494"/>
              </a:buClr>
              <a:buFont typeface="Wingdings" pitchFamily="2" charset="2"/>
              <a:buChar char="ü"/>
            </a:pPr>
            <a:r>
              <a:rPr lang="en-GB" altLang="en-US" sz="2400" b="0" dirty="0"/>
              <a:t>Develop a discipline culture</a:t>
            </a:r>
          </a:p>
          <a:p>
            <a:pPr eaLnBrk="1" hangingPunct="1"/>
            <a:r>
              <a:rPr lang="en-GB" altLang="en-US" dirty="0"/>
              <a:t>Weaknesses:</a:t>
            </a:r>
            <a:endParaRPr lang="en-GB" altLang="en-US" b="1" dirty="0"/>
          </a:p>
          <a:p>
            <a:pPr lvl="1" eaLnBrk="1" hangingPunct="1">
              <a:buClr>
                <a:srgbClr val="0F5494"/>
              </a:buClr>
            </a:pPr>
            <a:r>
              <a:rPr lang="en-GB" altLang="en-US" sz="2400" b="0" dirty="0"/>
              <a:t>Difficult to reflect policy and performance</a:t>
            </a:r>
          </a:p>
          <a:p>
            <a:pPr lvl="1" eaLnBrk="1" hangingPunct="1">
              <a:buClr>
                <a:srgbClr val="0F5494"/>
              </a:buClr>
            </a:pPr>
            <a:r>
              <a:rPr lang="en-GB" altLang="en-US" sz="2400" b="0" dirty="0"/>
              <a:t>Frequently, cumbersome bureaucratic procedures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GB" sz="2800" dirty="0"/>
              <a:t>Performance in the Budget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GB" sz="2800" dirty="0"/>
              <a:t>Performance in the Budget</a:t>
            </a:r>
          </a:p>
        </p:txBody>
      </p:sp>
      <p:graphicFrame>
        <p:nvGraphicFramePr>
          <p:cNvPr id="6" name="Group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48453"/>
              </p:ext>
            </p:extLst>
          </p:nvPr>
        </p:nvGraphicFramePr>
        <p:xfrm>
          <a:off x="395536" y="2733977"/>
          <a:ext cx="8390735" cy="3131732"/>
        </p:xfrm>
        <a:graphic>
          <a:graphicData uri="http://schemas.openxmlformats.org/drawingml/2006/table">
            <a:tbl>
              <a:tblPr/>
              <a:tblGrid>
                <a:gridCol w="5873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7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22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Ministry X Budget Appropriation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3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Salaries and pension contribution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5,200,000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Goods &amp; Services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100,000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9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Transfers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3,000,000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59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Capital expenditure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1,000,000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591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9,300,000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57158" y="2276872"/>
            <a:ext cx="60007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spcBef>
                <a:spcPct val="20000"/>
              </a:spcBef>
              <a:buClr>
                <a:srgbClr val="FFFFFF"/>
              </a:buClr>
            </a:pPr>
            <a:r>
              <a:rPr kumimoji="1" lang="en-GB" sz="2400" dirty="0">
                <a:latin typeface="Arial" charset="0"/>
              </a:rPr>
              <a:t>A Traditional Budget would look like this...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214282" y="2500306"/>
            <a:ext cx="8715406" cy="3929090"/>
          </a:xfrm>
        </p:spPr>
        <p:txBody>
          <a:bodyPr>
            <a:normAutofit lnSpcReduction="10000"/>
          </a:bodyPr>
          <a:lstStyle/>
          <a:p>
            <a:pPr algn="ctr" eaLnBrk="1" hangingPunct="1">
              <a:defRPr/>
            </a:pPr>
            <a:r>
              <a:rPr lang="en-GB" dirty="0">
                <a:solidFill>
                  <a:srgbClr val="FF0000"/>
                </a:solidFill>
              </a:rPr>
              <a:t>“Performance oriented budgeting” </a:t>
            </a:r>
          </a:p>
          <a:p>
            <a:pPr marL="0" indent="0" algn="ctr" eaLnBrk="1" hangingPunct="1">
              <a:spcAft>
                <a:spcPts val="600"/>
              </a:spcAft>
              <a:buFontTx/>
              <a:buNone/>
              <a:defRPr/>
            </a:pPr>
            <a:r>
              <a:rPr lang="en-GB">
                <a:solidFill>
                  <a:srgbClr val="FF0000"/>
                </a:solidFill>
              </a:rPr>
              <a:t>Focus: </a:t>
            </a:r>
            <a:r>
              <a:rPr lang="en-GB" dirty="0">
                <a:solidFill>
                  <a:srgbClr val="FF0000"/>
                </a:solidFill>
              </a:rPr>
              <a:t>programme, output, outcome(?)</a:t>
            </a:r>
          </a:p>
          <a:p>
            <a:pPr eaLnBrk="1" hangingPunct="1">
              <a:defRPr/>
            </a:pPr>
            <a:r>
              <a:rPr lang="en-GB" dirty="0"/>
              <a:t>Strengths: </a:t>
            </a:r>
          </a:p>
          <a:p>
            <a:pPr lvl="1" eaLnBrk="1" hangingPunct="1">
              <a:buClr>
                <a:srgbClr val="0F5494"/>
              </a:buClr>
              <a:buFont typeface="Wingdings" pitchFamily="2" charset="2"/>
              <a:buChar char="ü"/>
              <a:defRPr/>
            </a:pPr>
            <a:r>
              <a:rPr lang="en-GB" sz="2400" b="0" dirty="0"/>
              <a:t>Enhanced information framework for making decisions in budgeting  </a:t>
            </a:r>
          </a:p>
          <a:p>
            <a:pPr eaLnBrk="1" hangingPunct="1">
              <a:defRPr/>
            </a:pPr>
            <a:r>
              <a:rPr lang="en-GB" dirty="0"/>
              <a:t>Weaknesses: </a:t>
            </a:r>
          </a:p>
          <a:p>
            <a:pPr lvl="1" eaLnBrk="1" hangingPunct="1">
              <a:defRPr/>
            </a:pPr>
            <a:r>
              <a:rPr lang="en-GB" sz="2400" b="0" dirty="0"/>
              <a:t>Need strong institutional arrangements and considerable technical and human capacity</a:t>
            </a:r>
          </a:p>
          <a:p>
            <a:pPr lvl="1" eaLnBrk="1" hangingPunct="1">
              <a:defRPr/>
            </a:pPr>
            <a:r>
              <a:rPr lang="en-GB" sz="2400" b="0" dirty="0"/>
              <a:t>The higher the sophistication, the more expensive it gets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Performance in the Budget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C268D-090C-4724-A54F-10563B4CDDDF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4542</TotalTime>
  <Words>1212</Words>
  <Application>Microsoft Office PowerPoint</Application>
  <PresentationFormat>On-screen Show (4:3)</PresentationFormat>
  <Paragraphs>252</Paragraphs>
  <Slides>28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Times New Roman</vt:lpstr>
      <vt:lpstr>Verdana</vt:lpstr>
      <vt:lpstr>Wingdings</vt:lpstr>
      <vt:lpstr>Slide_Master</vt:lpstr>
      <vt:lpstr>Worksheet</vt:lpstr>
      <vt:lpstr>PowerPoint Presentation</vt:lpstr>
      <vt:lpstr>Module outline</vt:lpstr>
      <vt:lpstr>Performance in the Budget</vt:lpstr>
      <vt:lpstr>Performance in the Budget</vt:lpstr>
      <vt:lpstr>Performance in the Budget</vt:lpstr>
      <vt:lpstr>Performance in the Budget</vt:lpstr>
      <vt:lpstr>Performance in the Budget</vt:lpstr>
      <vt:lpstr>Performance in the Budget</vt:lpstr>
      <vt:lpstr>Performance in the Budget</vt:lpstr>
      <vt:lpstr>Performance in the Budget</vt:lpstr>
      <vt:lpstr>Performance in the Budget</vt:lpstr>
      <vt:lpstr>Performance in the Budget</vt:lpstr>
      <vt:lpstr>Performance-oriented budgeting: MoF control at higher level</vt:lpstr>
      <vt:lpstr>Module outline</vt:lpstr>
      <vt:lpstr>Performance in the Budget</vt:lpstr>
      <vt:lpstr>Performance in the Budget</vt:lpstr>
      <vt:lpstr>Performance in the Budget</vt:lpstr>
      <vt:lpstr>Performance in the Budget</vt:lpstr>
      <vt:lpstr>Performance in the Budget</vt:lpstr>
      <vt:lpstr>Performance in the Budget</vt:lpstr>
      <vt:lpstr>Module outline</vt:lpstr>
      <vt:lpstr>Types of Budget systems</vt:lpstr>
      <vt:lpstr>Types of Budget systems</vt:lpstr>
      <vt:lpstr>Types of Budget systems</vt:lpstr>
      <vt:lpstr>Types of Budget systems</vt:lpstr>
      <vt:lpstr>Types of Budget systems</vt:lpstr>
      <vt:lpstr>Key Messages</vt:lpstr>
      <vt:lpstr>Key Messages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Yiannis Hadziyiannakis</cp:lastModifiedBy>
  <cp:revision>294</cp:revision>
  <cp:lastPrinted>2013-05-19T16:21:05Z</cp:lastPrinted>
  <dcterms:created xsi:type="dcterms:W3CDTF">2011-10-28T10:25:18Z</dcterms:created>
  <dcterms:modified xsi:type="dcterms:W3CDTF">2019-04-30T17:08:12Z</dcterms:modified>
</cp:coreProperties>
</file>