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43" r:id="rId2"/>
  </p:sldMasterIdLst>
  <p:notesMasterIdLst>
    <p:notesMasterId r:id="rId21"/>
  </p:notesMasterIdLst>
  <p:handoutMasterIdLst>
    <p:handoutMasterId r:id="rId22"/>
  </p:handoutMasterIdLst>
  <p:sldIdLst>
    <p:sldId id="258" r:id="rId3"/>
    <p:sldId id="312" r:id="rId4"/>
    <p:sldId id="261" r:id="rId5"/>
    <p:sldId id="297" r:id="rId6"/>
    <p:sldId id="262" r:id="rId7"/>
    <p:sldId id="310" r:id="rId8"/>
    <p:sldId id="264" r:id="rId9"/>
    <p:sldId id="314" r:id="rId10"/>
    <p:sldId id="304" r:id="rId11"/>
    <p:sldId id="266" r:id="rId12"/>
    <p:sldId id="313" r:id="rId13"/>
    <p:sldId id="267" r:id="rId14"/>
    <p:sldId id="269" r:id="rId15"/>
    <p:sldId id="272" r:id="rId16"/>
    <p:sldId id="308" r:id="rId17"/>
    <p:sldId id="271" r:id="rId18"/>
    <p:sldId id="305" r:id="rId19"/>
    <p:sldId id="290" r:id="rId20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 Mear" initials="F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E6FD2"/>
    <a:srgbClr val="FFD624"/>
    <a:srgbClr val="3166CF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90" autoAdjust="0"/>
  </p:normalViewPr>
  <p:slideViewPr>
    <p:cSldViewPr>
      <p:cViewPr varScale="1">
        <p:scale>
          <a:sx n="60" d="100"/>
          <a:sy n="60" d="100"/>
        </p:scale>
        <p:origin x="138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53D1C05-2C17-42BF-B962-26F9B70B20F8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3143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664DE53-D88D-4C1C-A36D-737B3E072920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51662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D239F232-4FB6-43F6-89EE-58030DC2AD1A}" type="slidenum">
              <a:rPr lang="fr-BE" altLang="fr-FR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fr-BE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8432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1991520F-6593-4D74-B100-658E61B3C85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10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537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anose="020B0604020202020204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A8D6AE9-3B28-473F-9735-C038830D6D3D}" type="slidenum">
              <a:rPr lang="en-GB" altLang="fr-FR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47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293E25C1-8A90-4516-8A49-2429868CD10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12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14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327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6229FBB-3B04-444C-97B2-D734C6F2027B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13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288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dirty="0">
              <a:latin typeface="Arial" pitchFamily="34" charset="0"/>
            </a:endParaRPr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88CD82F-1E11-41C6-81AF-BB194FECA58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14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826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3EE787DF-EF57-467C-A429-B0393391935E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16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89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501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60D6D03-EA05-4920-A17A-0074714FBC72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18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66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anose="020B0604020202020204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A8D6AE9-3B28-473F-9735-C038830D6D3D}" type="slidenum">
              <a:rPr lang="en-GB" altLang="fr-FR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2</a:t>
            </a:fld>
            <a:endParaRPr lang="en-GB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735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BD36ED9E-1405-4539-B772-7E344A223C3E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922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933FE8C1-417C-4E03-B9A2-A1A917881BC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804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EDF2B56A-AB52-4688-8730-BB664085551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897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C3280C8D-89DD-46C6-B35A-6799A030A03B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6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287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5350DD10-8366-4675-8F58-4778CD2BA059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7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284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5350DD10-8366-4675-8F58-4778CD2BA059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8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284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D069082-187A-4A1F-9523-6FBAC3A1334F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9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19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EB5C01C-9137-495A-B388-900656DDD44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65927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A1284-4169-4504-80F3-7C8292D569F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4043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AAE4D-BBA6-431E-8AA2-CF676D2EBE0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625026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3D290B-54AA-44EA-B167-664A3FA75B76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83282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4E84EC1-7EEE-4AF3-82DF-F08340C1B2A9}" type="slidenum">
              <a:rPr lang="en-GB" altLang="fr-F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5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667D-B225-4CEC-B01D-F45431D7357E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927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383B0-AEBE-4453-ADC5-ECF11DE25440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69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5D0E5-FA32-43CA-BD47-ACA0D5DF6EA5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262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451C9-5839-4CCD-80AF-8A4B4CF7AD64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9652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4601F-6CE7-4D91-8441-5DD8331679B0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443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5C2B-4CF9-433D-986F-EC95CAE0E7C3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16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D9A03-003F-4463-89BC-02FFBB322AB0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10844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461B-D221-4124-B3A8-10CD208D830A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75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E6468-6E53-4F74-A014-4938B23AED28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7326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66615-D0D3-494D-ADCB-806DDBDFD30D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67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F6613-F796-4857-89EB-9246B11344C6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36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E54D8-788A-4D9F-85FD-7654F2DF3F91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67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F860A-5F6C-4689-AF30-174B18FBA003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4415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86C101-61F1-4B72-974F-03B83047AF4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84385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C1F15E-7370-4A5E-9859-D51FBB62C6E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9313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8563D-7D6A-43E4-8932-587F0112EB0B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3778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6C2BE4-5AD8-454B-A372-DBA0BB827462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66908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20993D-7F3C-477D-A542-AB9F9828FD1B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58123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837B3-F68D-40C8-9278-FC46298901B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037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Second level</a:t>
            </a:r>
            <a:endParaRPr lang="en-GB" altLang="fr-FR"/>
          </a:p>
          <a:p>
            <a:pPr lvl="1"/>
            <a:r>
              <a:rPr lang="en-GB" altLang="fr-FR"/>
              <a:t>Third level</a:t>
            </a:r>
          </a:p>
          <a:p>
            <a:pPr lvl="2"/>
            <a:r>
              <a:rPr lang="en-GB" altLang="fr-FR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4901B24-5D07-44EB-87F9-20A54102EE1B}" type="slidenum">
              <a:rPr lang="en-GB" altLang="fr-FR"/>
              <a:pPr/>
              <a:t>‹#›</a:t>
            </a:fld>
            <a:endParaRPr lang="en-GB" altLang="fr-FR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2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Second level</a:t>
            </a:r>
            <a:endParaRPr lang="en-GB" altLang="fr-FR"/>
          </a:p>
          <a:p>
            <a:pPr lvl="1"/>
            <a:r>
              <a:rPr lang="en-GB" altLang="fr-FR"/>
              <a:t>Third level</a:t>
            </a:r>
          </a:p>
          <a:p>
            <a:pPr lvl="2"/>
            <a:r>
              <a:rPr lang="en-GB" altLang="fr-FR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CC94AE1-078A-4CEC-9622-83BA3C419B0C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544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214563"/>
            <a:ext cx="7772400" cy="938212"/>
          </a:xfrm>
        </p:spPr>
        <p:txBody>
          <a:bodyPr/>
          <a:lstStyle/>
          <a:p>
            <a:pPr marL="0" indent="1588" algn="ctr" eaLnBrk="1" hangingPunct="1"/>
            <a:r>
              <a:rPr lang="en-GB" altLang="fr-FR" sz="2800" dirty="0">
                <a:solidFill>
                  <a:srgbClr val="FFC000"/>
                </a:solidFill>
              </a:rPr>
              <a:t>INTRODUCTION TO </a:t>
            </a:r>
            <a:br>
              <a:rPr lang="en-GB" altLang="fr-FR" sz="2800" dirty="0">
                <a:solidFill>
                  <a:srgbClr val="FFC000"/>
                </a:solidFill>
              </a:rPr>
            </a:br>
            <a:r>
              <a:rPr lang="en-GB" altLang="fr-FR" sz="2800" dirty="0">
                <a:solidFill>
                  <a:srgbClr val="FFC000"/>
                </a:solidFill>
              </a:rPr>
              <a:t>PUBLIC FINANCE MANAGEMENT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3786188"/>
            <a:ext cx="7088188" cy="1285875"/>
          </a:xfrm>
        </p:spPr>
        <p:txBody>
          <a:bodyPr/>
          <a:lstStyle/>
          <a:p>
            <a:pPr algn="ctr" eaLnBrk="1" hangingPunct="1"/>
            <a:r>
              <a:rPr lang="en-US" altLang="fr-FR" sz="2800" dirty="0"/>
              <a:t>Module 2.4: </a:t>
            </a:r>
            <a:r>
              <a:rPr lang="en-GB" altLang="fr-FR" sz="2800" dirty="0"/>
              <a:t>Internal Control</a:t>
            </a:r>
          </a:p>
          <a:p>
            <a:pPr algn="ctr" eaLnBrk="1" hangingPunct="1"/>
            <a:endParaRPr lang="en-GB" altLang="fr-FR" sz="2800" dirty="0"/>
          </a:p>
          <a:p>
            <a:pPr algn="ctr" eaLnBrk="1" hangingPunct="1"/>
            <a:endParaRPr lang="en-GB" altLang="fr-FR" sz="2800" dirty="0"/>
          </a:p>
          <a:p>
            <a:pPr algn="ctr" eaLnBrk="1" hangingPunct="1"/>
            <a:endParaRPr lang="en-GB" altLang="fr-FR" sz="2800" dirty="0"/>
          </a:p>
          <a:p>
            <a:pPr algn="ctr" eaLnBrk="1" hangingPunct="1"/>
            <a:endParaRPr lang="fr-FR" altLang="fr-F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1"/>
          <p:cNvSpPr>
            <a:spLocks noGrp="1"/>
          </p:cNvSpPr>
          <p:nvPr>
            <p:ph idx="1"/>
          </p:nvPr>
        </p:nvSpPr>
        <p:spPr>
          <a:xfrm>
            <a:off x="500063" y="2286000"/>
            <a:ext cx="8229600" cy="3529013"/>
          </a:xfrm>
        </p:spPr>
        <p:txBody>
          <a:bodyPr/>
          <a:lstStyle/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Specifies </a:t>
            </a:r>
            <a:r>
              <a:rPr lang="en-US" dirty="0">
                <a:solidFill>
                  <a:schemeClr val="bg1"/>
                </a:solidFill>
                <a:cs typeface="Arial" pitchFamily="34" charset="0"/>
              </a:rPr>
              <a:t>suitable</a:t>
            </a: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 objectives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dirty="0">
                <a:solidFill>
                  <a:schemeClr val="bg1"/>
                </a:solidFill>
                <a:cs typeface="Arial" pitchFamily="34" charset="0"/>
              </a:rPr>
              <a:t>suitable</a:t>
            </a: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 objectives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Identifies and analyzes risk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Assesses fraud risk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Identifies and </a:t>
            </a:r>
            <a:r>
              <a:rPr lang="en-US" dirty="0">
                <a:solidFill>
                  <a:schemeClr val="bg1"/>
                </a:solidFill>
                <a:cs typeface="Arial" pitchFamily="34" charset="0"/>
              </a:rPr>
              <a:t>suitable</a:t>
            </a: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 objectives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Identifies and analyzes risk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Assesses fraud risk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200"/>
              </a:spcAft>
              <a:buClrTx/>
              <a:buFont typeface="+mj-lt"/>
              <a:buAutoNum type="arabicPeriod" startAt="6"/>
              <a:defRPr/>
            </a:pPr>
            <a:r>
              <a:rPr lang="en-US" i="0" dirty="0">
                <a:solidFill>
                  <a:schemeClr val="bg1"/>
                </a:solidFill>
                <a:cs typeface="Arial" pitchFamily="34" charset="0"/>
              </a:rPr>
              <a:t>Identifies and analyzes significant change</a:t>
            </a:r>
          </a:p>
          <a:p>
            <a:pPr eaLnBrk="1" hangingPunct="1">
              <a:defRPr/>
            </a:pPr>
            <a:endParaRPr lang="fr-BE" dirty="0">
              <a:ea typeface="MS PGothic" charset="0"/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51123" y="2636912"/>
            <a:ext cx="7927479" cy="294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indent="-27305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179388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US" altLang="fr-FR" sz="2200" b="1" i="0" dirty="0">
                <a:cs typeface="Arial" pitchFamily="34" charset="0"/>
              </a:rPr>
              <a:t>Risk Assessment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altLang="fr-FR" sz="2200" b="0" dirty="0">
                <a:latin typeface="+mn-lt"/>
                <a:cs typeface="MS PGothic" charset="0"/>
              </a:rPr>
              <a:t>Specifies suitable objectives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altLang="fr-FR" sz="2200" b="0" dirty="0">
                <a:latin typeface="+mn-lt"/>
                <a:cs typeface="MS PGothic" charset="0"/>
              </a:rPr>
              <a:t>Identifies and analyzes risk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altLang="fr-FR" sz="2200" b="0" dirty="0">
                <a:latin typeface="+mn-lt"/>
                <a:cs typeface="MS PGothic" charset="0"/>
              </a:rPr>
              <a:t>Assesses fraud risk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altLang="fr-FR" sz="2200" b="0" dirty="0">
                <a:latin typeface="+mn-lt"/>
                <a:cs typeface="MS PGothic" charset="0"/>
              </a:rPr>
              <a:t>Identifies and analyzes significant change</a:t>
            </a:r>
          </a:p>
        </p:txBody>
      </p:sp>
      <p:sp>
        <p:nvSpPr>
          <p:cNvPr id="2253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A089D0A-3EF9-4012-8092-C8CF6D0104CB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contenu 1"/>
          <p:cNvSpPr>
            <a:spLocks noGrp="1"/>
          </p:cNvSpPr>
          <p:nvPr>
            <p:ph idx="1"/>
          </p:nvPr>
        </p:nvSpPr>
        <p:spPr>
          <a:xfrm>
            <a:off x="446088" y="2492375"/>
            <a:ext cx="8229600" cy="1873250"/>
          </a:xfrm>
        </p:spPr>
        <p:txBody>
          <a:bodyPr/>
          <a:lstStyle/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fr-FR" sz="2400" b="0" dirty="0">
                <a:ea typeface="+mn-ea"/>
                <a:cs typeface="+mn-cs"/>
              </a:rPr>
              <a:t>Framework of Internal Control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fr-FR" sz="2400" b="0" u="sng" dirty="0">
                <a:ea typeface="+mn-ea"/>
                <a:cs typeface="+mn-cs"/>
              </a:rPr>
              <a:t>Basic Internal Controls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79216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DC3F5A7-D2D5-42ED-9E73-31017BE49CC3}" type="slidenum">
              <a:rPr lang="en-GB" altLang="fr-FR" sz="1400" i="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fr-FR" sz="1400" i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115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 descr="IS098Q20N[1]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660851"/>
            <a:ext cx="2303462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Espace réservé du contenu 1"/>
          <p:cNvSpPr>
            <a:spLocks noGrp="1"/>
          </p:cNvSpPr>
          <p:nvPr>
            <p:ph idx="1"/>
          </p:nvPr>
        </p:nvSpPr>
        <p:spPr>
          <a:xfrm>
            <a:off x="457200" y="2276871"/>
            <a:ext cx="8229600" cy="396835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GB" altLang="fr-FR" sz="2200" b="1" i="0" dirty="0"/>
              <a:t>Control Activities</a:t>
            </a:r>
            <a:r>
              <a:rPr lang="en-GB" altLang="fr-FR" sz="2200" i="0" dirty="0"/>
              <a:t> 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Authorization and approval procedures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Segregation of duties (authorizing, processing, recording, reviewing)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Physical &amp; virtual controls over resources and records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Reconciliations – e.g. bank statement &amp; cash book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Supervision</a:t>
            </a:r>
            <a:endParaRPr lang="fr-BE" altLang="fr-FR" sz="2200" i="0" dirty="0"/>
          </a:p>
        </p:txBody>
      </p:sp>
      <p:sp>
        <p:nvSpPr>
          <p:cNvPr id="2765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27FF611-DCB6-4768-A885-575D3425AC10}" type="slidenum">
              <a:rPr lang="en-GB" altLang="fr-FR">
                <a:solidFill>
                  <a:srgbClr val="000000"/>
                </a:solidFill>
              </a:rPr>
              <a:pPr/>
              <a:t>12</a:t>
            </a:fld>
            <a:endParaRPr lang="en-GB" altLang="fr-FR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Basic Internal Controls</a:t>
            </a:r>
            <a:endParaRPr lang="en-GB" sz="1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contenu 1"/>
          <p:cNvSpPr>
            <a:spLocks noGrp="1"/>
          </p:cNvSpPr>
          <p:nvPr>
            <p:ph idx="1"/>
          </p:nvPr>
        </p:nvSpPr>
        <p:spPr>
          <a:xfrm>
            <a:off x="467544" y="2276872"/>
            <a:ext cx="4176464" cy="3460293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Information &amp; Communication</a:t>
            </a:r>
            <a:r>
              <a:rPr lang="en-GB" altLang="fr-FR" sz="2200" i="0" dirty="0"/>
              <a:t> as part of Internal Control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Financial reports – monthly budget execution statements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Key personnel receive and understand reports</a:t>
            </a:r>
            <a:endParaRPr lang="en-US" altLang="fr-FR" sz="2200" i="0" dirty="0"/>
          </a:p>
        </p:txBody>
      </p:sp>
      <p:pic>
        <p:nvPicPr>
          <p:cNvPr id="31748" name="Picture 5" descr="114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356992"/>
            <a:ext cx="3672334" cy="244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627CE9-F6DF-4107-9485-25B8D3695C14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Basic Internal Controls</a:t>
            </a:r>
            <a:endParaRPr lang="en-GB" sz="1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contenu 1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3230661"/>
          </a:xfrm>
        </p:spPr>
        <p:txBody>
          <a:bodyPr/>
          <a:lstStyle/>
          <a:p>
            <a:pPr marL="179388" indent="0" eaLnBrk="1" hangingPunct="1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Information &amp; Communication </a:t>
            </a:r>
            <a:r>
              <a:rPr lang="en-GB" altLang="fr-FR" sz="2200" i="0" dirty="0"/>
              <a:t>requires that:</a:t>
            </a:r>
            <a:endParaRPr lang="en-GB" altLang="fr-FR" sz="2200" b="1" i="0" dirty="0"/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Financial regulations are up to date;</a:t>
            </a:r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Budget agreed before the start of the year; </a:t>
            </a:r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Suitable financial coding structure is maintained.</a:t>
            </a:r>
          </a:p>
        </p:txBody>
      </p:sp>
      <p:sp>
        <p:nvSpPr>
          <p:cNvPr id="35843" name="Titr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algn="ctr" eaLnBrk="1" hangingPunct="1"/>
            <a:r>
              <a:rPr lang="fr-BE" altLang="fr-FR" dirty="0"/>
              <a:t>	</a:t>
            </a:r>
          </a:p>
        </p:txBody>
      </p:sp>
      <p:sp>
        <p:nvSpPr>
          <p:cNvPr id="3584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499C8F-C706-4BD7-B9DC-E2223FE8A307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Basic Internal Controls</a:t>
            </a:r>
            <a:endParaRPr lang="en-GB" sz="1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388" indent="0">
              <a:buClrTx/>
              <a:buNone/>
            </a:pPr>
            <a:r>
              <a:rPr lang="en-US" altLang="fr-FR" sz="2200" b="1" i="0" dirty="0"/>
              <a:t>Monitoring</a:t>
            </a:r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Ensures Internal Controls remain relevant</a:t>
            </a:r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Ensures findings/recommendations are acted on</a:t>
            </a:r>
          </a:p>
          <a:p>
            <a:pPr marL="717550"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Covers each of the Internal Control components</a:t>
            </a:r>
          </a:p>
        </p:txBody>
      </p:sp>
      <p:sp>
        <p:nvSpPr>
          <p:cNvPr id="4813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AE5216-11B4-4C10-80EB-12E63A36F8AD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Basic Internal Controls</a:t>
            </a:r>
            <a:endParaRPr lang="en-GB" sz="1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contenu 1"/>
          <p:cNvSpPr>
            <a:spLocks noGrp="1"/>
          </p:cNvSpPr>
          <p:nvPr>
            <p:ph idx="1"/>
          </p:nvPr>
        </p:nvSpPr>
        <p:spPr>
          <a:xfrm>
            <a:off x="446856" y="2492896"/>
            <a:ext cx="8229600" cy="3529013"/>
          </a:xfrm>
        </p:spPr>
        <p:txBody>
          <a:bodyPr/>
          <a:lstStyle/>
          <a:p>
            <a:pPr marL="179388" indent="0" eaLnBrk="1" hangingPunct="1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GB" altLang="fr-FR" sz="2200" i="0" dirty="0"/>
              <a:t>Key Internal Controls are discussed in later modules when we examine…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Revenue;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Expenditure controls;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Payroll;</a:t>
            </a:r>
          </a:p>
          <a:p>
            <a:pPr marL="717550" indent="-358775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altLang="fr-FR" sz="2200" i="0" dirty="0"/>
              <a:t>Stock and Non Current asset records.</a:t>
            </a:r>
            <a:endParaRPr lang="en-US" altLang="fr-FR" sz="2200" i="0" dirty="0"/>
          </a:p>
          <a:p>
            <a:pPr marL="514350" indent="-514350" eaLnBrk="1" hangingPunct="1">
              <a:spcAft>
                <a:spcPts val="1200"/>
              </a:spcAft>
            </a:pPr>
            <a:endParaRPr lang="fr-BE" altLang="fr-FR" sz="2200" dirty="0"/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C66136-9115-4CA1-BD98-DF5558EA2CCE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Basic Internal Controls</a:t>
            </a:r>
            <a:endParaRPr lang="en-GB" sz="1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>
          <a:xfrm>
            <a:off x="457200" y="2492871"/>
            <a:ext cx="8229600" cy="3816449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US" altLang="fr-FR" i="0" dirty="0"/>
              <a:t>Some references…</a:t>
            </a:r>
          </a:p>
          <a:p>
            <a:pPr marL="717550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US" altLang="fr-FR" sz="2000" i="0" dirty="0"/>
              <a:t>COSO (</a:t>
            </a:r>
            <a:r>
              <a:rPr lang="en-US" altLang="fr-FR" sz="2000" i="0" u="sng" dirty="0"/>
              <a:t>private</a:t>
            </a:r>
            <a:r>
              <a:rPr lang="en-US" altLang="fr-FR" sz="2000" i="0" dirty="0"/>
              <a:t> sector) Internal Control — Integrated Framework (Revised 2013).  </a:t>
            </a:r>
          </a:p>
          <a:p>
            <a:pPr marL="717550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US" altLang="fr-FR" sz="2000" i="0" dirty="0"/>
              <a:t>Adapted for the Public Sector by the  INTOSAI </a:t>
            </a:r>
            <a:r>
              <a:rPr lang="en-GB" altLang="fr-FR" sz="2000" i="0" dirty="0"/>
              <a:t>"Guidelines for Internal Control Standards for the </a:t>
            </a:r>
            <a:r>
              <a:rPr lang="en-GB" altLang="fr-FR" sz="2000" i="0" u="sng" dirty="0"/>
              <a:t>Public</a:t>
            </a:r>
            <a:r>
              <a:rPr lang="en-GB" altLang="fr-FR" sz="2000" i="0" dirty="0"/>
              <a:t> Sector" (INTOSAI GOV 9100, revised 2004).</a:t>
            </a:r>
          </a:p>
          <a:p>
            <a:pPr marL="717550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000" i="0" dirty="0"/>
              <a:t>Public Expenditure &amp; Accountability (PEFA) 2016 – annex on assessment of internal controls.</a:t>
            </a:r>
            <a:endParaRPr lang="en-US" altLang="fr-FR" sz="2000" i="0" dirty="0"/>
          </a:p>
        </p:txBody>
      </p:sp>
      <p:sp>
        <p:nvSpPr>
          <p:cNvPr id="2458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F7FF5F9-C5A3-4257-B029-5DF5B3E2C949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1244426"/>
            <a:ext cx="9144000" cy="716137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/>
            <a:r>
              <a:rPr lang="fr-BE" dirty="0"/>
              <a:t>Key messages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u contenu 1"/>
          <p:cNvSpPr>
            <a:spLocks noGrp="1"/>
          </p:cNvSpPr>
          <p:nvPr>
            <p:ph idx="1"/>
          </p:nvPr>
        </p:nvSpPr>
        <p:spPr>
          <a:xfrm>
            <a:off x="519113" y="2564904"/>
            <a:ext cx="8167687" cy="3196183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US" i="0" dirty="0">
                <a:ea typeface="+mn-ea"/>
                <a:cs typeface="+mn-cs"/>
              </a:rPr>
              <a:t>Internal Controls are an aid to management;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US" i="0" dirty="0">
                <a:ea typeface="+mn-ea"/>
                <a:cs typeface="+mn-cs"/>
              </a:rPr>
              <a:t>They operate throughout all parts of the PFM system;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US" i="0" dirty="0">
                <a:ea typeface="+mn-ea"/>
                <a:cs typeface="+mn-cs"/>
              </a:rPr>
              <a:t>They can not prevent errors or compensate for lax management attitudes</a:t>
            </a:r>
            <a:r>
              <a:rPr lang="fr-BE" dirty="0">
                <a:ea typeface="+mn-ea"/>
                <a:cs typeface="+mn-cs"/>
              </a:rPr>
              <a:t>.</a:t>
            </a:r>
            <a:endParaRPr lang="en-US" i="0" dirty="0">
              <a:ea typeface="+mn-ea"/>
              <a:cs typeface="+mn-cs"/>
            </a:endParaRPr>
          </a:p>
        </p:txBody>
      </p:sp>
      <p:sp>
        <p:nvSpPr>
          <p:cNvPr id="4915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1ECEC1-F428-4904-A0D4-546DC31426F5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1244426"/>
            <a:ext cx="9144000" cy="716137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/>
            <a:r>
              <a:rPr lang="fr-BE" dirty="0"/>
              <a:t>Key messages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contenu 1"/>
          <p:cNvSpPr>
            <a:spLocks noGrp="1"/>
          </p:cNvSpPr>
          <p:nvPr>
            <p:ph idx="1"/>
          </p:nvPr>
        </p:nvSpPr>
        <p:spPr>
          <a:xfrm>
            <a:off x="446088" y="2492375"/>
            <a:ext cx="8229600" cy="1873250"/>
          </a:xfrm>
        </p:spPr>
        <p:txBody>
          <a:bodyPr/>
          <a:lstStyle/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fr-FR" sz="2400" b="0" u="sng" dirty="0">
                <a:ea typeface="+mn-ea"/>
                <a:cs typeface="+mn-cs"/>
              </a:rPr>
              <a:t>Framework of Internal Control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fr-FR" sz="2400" b="0" dirty="0">
                <a:ea typeface="+mn-ea"/>
                <a:cs typeface="+mn-cs"/>
              </a:rPr>
              <a:t>Basic Internal Controls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79216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DC3F5A7-D2D5-42ED-9E73-31017BE49CC3}" type="slidenum">
              <a:rPr lang="en-GB" altLang="fr-FR" sz="1400" i="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7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1"/>
          <p:cNvSpPr>
            <a:spLocks noGrp="1"/>
          </p:cNvSpPr>
          <p:nvPr>
            <p:ph idx="1"/>
          </p:nvPr>
        </p:nvSpPr>
        <p:spPr>
          <a:xfrm>
            <a:off x="285750" y="2431157"/>
            <a:ext cx="8572500" cy="3590131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  <a:buFontTx/>
              <a:buNone/>
            </a:pPr>
            <a:r>
              <a:rPr lang="en-GB" altLang="fr-FR" sz="2200" i="0" dirty="0"/>
              <a:t> 	</a:t>
            </a:r>
            <a:r>
              <a:rPr lang="en-GB" altLang="fr-FR" sz="2200" b="1" i="0" dirty="0"/>
              <a:t>Definition</a:t>
            </a:r>
            <a:r>
              <a:rPr lang="en-GB" altLang="fr-FR" sz="2200" i="0" dirty="0"/>
              <a:t>: Internal control is a process, effected by management, designed to provide assurances on:</a:t>
            </a:r>
          </a:p>
          <a:p>
            <a:pPr marL="717550" indent="-358775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Effectiveness and efficiency of operations;</a:t>
            </a:r>
          </a:p>
          <a:p>
            <a:pPr marL="717550" indent="-358775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Reliability of financial reporting;</a:t>
            </a:r>
          </a:p>
          <a:p>
            <a:pPr marL="717550" indent="-358775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Compliance with laws and regulations;</a:t>
            </a:r>
          </a:p>
          <a:p>
            <a:pPr marL="717550" indent="-358775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Safeguarding against loss, misuse and damage;</a:t>
            </a:r>
            <a:endParaRPr lang="fr-BE" altLang="fr-FR" sz="2200" i="0" dirty="0"/>
          </a:p>
        </p:txBody>
      </p:sp>
      <p:sp>
        <p:nvSpPr>
          <p:cNvPr id="1024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7C032D-50D7-4336-8FC1-CBA4254D4946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285750" y="2503165"/>
            <a:ext cx="8572500" cy="3374107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  <a:buFontTx/>
              <a:buNone/>
            </a:pPr>
            <a:r>
              <a:rPr lang="en-GB" altLang="fr-FR" sz="2200" i="0" dirty="0"/>
              <a:t> </a:t>
            </a:r>
            <a:r>
              <a:rPr lang="en-GB" altLang="fr-FR" sz="2200" b="1" i="0" dirty="0"/>
              <a:t>Internal Control and Corruption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Can help prevent corruption at officer/internal level;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Can help reduce a culture of corruption;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Has limited ability to detect corruption at political level;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Is part of the armoury against corruption.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endParaRPr lang="fr-BE" altLang="fr-FR" sz="2200" i="0" dirty="0"/>
          </a:p>
        </p:txBody>
      </p:sp>
      <p:sp>
        <p:nvSpPr>
          <p:cNvPr id="1229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A83461-1864-4A71-8DB3-5804760821FC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1"/>
          <p:cNvSpPr>
            <a:spLocks noGrp="1"/>
          </p:cNvSpPr>
          <p:nvPr>
            <p:ph idx="1"/>
          </p:nvPr>
        </p:nvSpPr>
        <p:spPr>
          <a:xfrm>
            <a:off x="214313" y="2502024"/>
            <a:ext cx="8229600" cy="3807296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fr-FR" sz="2200" i="0" dirty="0"/>
              <a:t>Limitations…</a:t>
            </a:r>
          </a:p>
          <a:p>
            <a:pPr lvl="1" eaLnBrk="1" hangingPunct="1">
              <a:spcAft>
                <a:spcPts val="1200"/>
              </a:spcAft>
              <a:buClr>
                <a:srgbClr val="0F5494"/>
              </a:buClr>
            </a:pPr>
            <a:r>
              <a:rPr lang="en-US" altLang="fr-FR" sz="2200" b="0" dirty="0"/>
              <a:t>Human error;</a:t>
            </a:r>
          </a:p>
          <a:p>
            <a:pPr lvl="1" eaLnBrk="1" hangingPunct="1">
              <a:spcAft>
                <a:spcPts val="1200"/>
              </a:spcAft>
              <a:buClr>
                <a:srgbClr val="0F5494"/>
              </a:buClr>
            </a:pPr>
            <a:r>
              <a:rPr lang="en-US" altLang="fr-FR" sz="2200" b="0" dirty="0"/>
              <a:t>Resource constraints;</a:t>
            </a:r>
          </a:p>
          <a:p>
            <a:pPr lvl="1" eaLnBrk="1" hangingPunct="1">
              <a:spcAft>
                <a:spcPts val="1200"/>
              </a:spcAft>
              <a:buClr>
                <a:srgbClr val="0F5494"/>
              </a:buClr>
            </a:pPr>
            <a:r>
              <a:rPr lang="en-US" altLang="fr-FR" sz="2200" b="0" dirty="0"/>
              <a:t>Change;</a:t>
            </a:r>
          </a:p>
          <a:p>
            <a:pPr lvl="1" eaLnBrk="1" hangingPunct="1">
              <a:spcAft>
                <a:spcPts val="1200"/>
              </a:spcAft>
              <a:buClr>
                <a:srgbClr val="0F5494"/>
              </a:buClr>
            </a:pPr>
            <a:r>
              <a:rPr lang="en-US" altLang="fr-FR" sz="2200" b="0" dirty="0"/>
              <a:t>Management attitude.</a:t>
            </a:r>
          </a:p>
        </p:txBody>
      </p:sp>
      <p:pic>
        <p:nvPicPr>
          <p:cNvPr id="14340" name="Picture 4" descr="C:\Users\Andy\Pictures\Nigeria N200 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3356992"/>
            <a:ext cx="3295650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D943EC6-4AB2-430C-98AE-EEBED6ABE7F0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1"/>
          <p:cNvSpPr>
            <a:spLocks noGrp="1"/>
          </p:cNvSpPr>
          <p:nvPr>
            <p:ph idx="1"/>
          </p:nvPr>
        </p:nvSpPr>
        <p:spPr>
          <a:xfrm>
            <a:off x="611560" y="2502024"/>
            <a:ext cx="7975798" cy="3879304"/>
          </a:xfrm>
        </p:spPr>
        <p:txBody>
          <a:bodyPr/>
          <a:lstStyle/>
          <a:p>
            <a:pPr marL="265113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i="0" dirty="0"/>
              <a:t>Internal control consists of five interrelated components: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en-GB" altLang="fr-FR" sz="2200" i="0" dirty="0"/>
              <a:t>Control environment;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en-GB" altLang="fr-FR" sz="2200" i="0" dirty="0"/>
              <a:t>Risk assessment;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en-GB" altLang="fr-FR" sz="2200" i="0" dirty="0"/>
              <a:t>Control activities;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en-GB" altLang="fr-FR" sz="2200" i="0" dirty="0"/>
              <a:t>Information and communication;</a:t>
            </a:r>
          </a:p>
          <a:p>
            <a:pPr marL="71755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en-GB" altLang="fr-FR" sz="2200" i="0" dirty="0"/>
              <a:t>Monitoring.</a:t>
            </a:r>
            <a:endParaRPr lang="en-US" altLang="fr-FR" sz="2200" i="0" dirty="0"/>
          </a:p>
        </p:txBody>
      </p:sp>
      <p:sp>
        <p:nvSpPr>
          <p:cNvPr id="1638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FC1DFF-12FD-4BEC-928C-E9F51AF5E1D6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9531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-14287" y="2924274"/>
            <a:ext cx="4154240" cy="576734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fr-FR" sz="2600" dirty="0"/>
              <a:t>COSO Framework</a:t>
            </a:r>
            <a:br>
              <a:rPr lang="en-US" altLang="fr-FR" sz="2600" dirty="0"/>
            </a:br>
            <a:endParaRPr lang="en-US" altLang="fr-FR" sz="2600" dirty="0"/>
          </a:p>
        </p:txBody>
      </p:sp>
      <p:pic>
        <p:nvPicPr>
          <p:cNvPr id="18435" name="Picture 7" descr="cube_framework_new2-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916955"/>
            <a:ext cx="4824412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5148263" y="6453336"/>
            <a:ext cx="2679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100" i="0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altLang="fr-FR" sz="1200" i="0" dirty="0">
                <a:solidFill>
                  <a:schemeClr val="tx2"/>
                </a:solidFill>
                <a:cs typeface="Arial" pitchFamily="34" charset="0"/>
              </a:rPr>
              <a:t>COSO Cube - 2013 Edition</a:t>
            </a:r>
            <a:endParaRPr lang="en-US" altLang="fr-FR" sz="1200" i="0" dirty="0">
              <a:cs typeface="Arial" pitchFamily="34" charset="0"/>
            </a:endParaRPr>
          </a:p>
        </p:txBody>
      </p:sp>
      <p:sp>
        <p:nvSpPr>
          <p:cNvPr id="1843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CE51D7D-0FEE-4B93-AA2D-8952582941BF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3851562"/>
            <a:ext cx="2808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800" dirty="0"/>
              <a:t>Committee</a:t>
            </a:r>
            <a:br>
              <a:rPr lang="en-US" altLang="fr-FR" sz="2800" dirty="0"/>
            </a:br>
            <a:r>
              <a:rPr lang="en-US" altLang="fr-FR" sz="2800" dirty="0"/>
              <a:t>of sponsoring Organizations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7" descr="cube_framework_new2-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906736"/>
            <a:ext cx="4824412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5148263" y="6453336"/>
            <a:ext cx="2679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100" i="0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altLang="fr-FR" sz="1200" i="0" dirty="0">
                <a:solidFill>
                  <a:schemeClr val="tx2"/>
                </a:solidFill>
                <a:cs typeface="Arial" pitchFamily="34" charset="0"/>
              </a:rPr>
              <a:t>COSO Cube - 2013 Edition</a:t>
            </a:r>
            <a:endParaRPr lang="en-US" altLang="fr-FR" sz="1200" i="0" dirty="0">
              <a:cs typeface="Arial" pitchFamily="34" charset="0"/>
            </a:endParaRPr>
          </a:p>
        </p:txBody>
      </p:sp>
      <p:sp>
        <p:nvSpPr>
          <p:cNvPr id="1843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CE51D7D-0FEE-4B93-AA2D-8952582941BF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3284984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higher level/strategic aspects of the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640" y="4986684"/>
            <a:ext cx="2256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basics of implementing internal controls </a:t>
            </a:r>
          </a:p>
        </p:txBody>
      </p:sp>
      <p:sp>
        <p:nvSpPr>
          <p:cNvPr id="5" name="Left Brace 4"/>
          <p:cNvSpPr/>
          <p:nvPr/>
        </p:nvSpPr>
        <p:spPr bwMode="auto">
          <a:xfrm>
            <a:off x="3995738" y="3212976"/>
            <a:ext cx="45719" cy="610617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Left Brace 6"/>
          <p:cNvSpPr/>
          <p:nvPr/>
        </p:nvSpPr>
        <p:spPr bwMode="auto">
          <a:xfrm>
            <a:off x="3779912" y="3429000"/>
            <a:ext cx="371274" cy="914400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Left Brace 7"/>
          <p:cNvSpPr/>
          <p:nvPr/>
        </p:nvSpPr>
        <p:spPr bwMode="auto">
          <a:xfrm>
            <a:off x="3851920" y="3823593"/>
            <a:ext cx="113629" cy="325487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9" name="Left Brace 8"/>
          <p:cNvSpPr/>
          <p:nvPr/>
        </p:nvSpPr>
        <p:spPr bwMode="auto">
          <a:xfrm>
            <a:off x="3856689" y="3823593"/>
            <a:ext cx="155448" cy="914400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0" name="Left Brace 9"/>
          <p:cNvSpPr/>
          <p:nvPr/>
        </p:nvSpPr>
        <p:spPr bwMode="auto">
          <a:xfrm>
            <a:off x="3965549" y="3284984"/>
            <a:ext cx="75908" cy="792088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2216092" y="2631395"/>
            <a:ext cx="1131771" cy="914400"/>
          </a:xfrm>
          <a:prstGeom prst="leftBr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3" name="Left Brace 12"/>
          <p:cNvSpPr/>
          <p:nvPr/>
        </p:nvSpPr>
        <p:spPr bwMode="auto">
          <a:xfrm>
            <a:off x="3625791" y="3191272"/>
            <a:ext cx="565886" cy="1317848"/>
          </a:xfrm>
          <a:prstGeom prst="leftBrac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6" name="Left Brace 25"/>
          <p:cNvSpPr/>
          <p:nvPr/>
        </p:nvSpPr>
        <p:spPr bwMode="auto">
          <a:xfrm>
            <a:off x="3629402" y="4509193"/>
            <a:ext cx="565886" cy="1872209"/>
          </a:xfrm>
          <a:prstGeom prst="leftBrac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102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7490" y="2485603"/>
            <a:ext cx="7854950" cy="38957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182880" lvl="1" eaLnBrk="1" fontAlgn="auto" hangingPunct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2200" b="1" kern="0" dirty="0">
                <a:latin typeface="Verdana" charset="0"/>
                <a:ea typeface="MS PGothic" charset="0"/>
                <a:cs typeface="Arial" pitchFamily="34" charset="0"/>
              </a:rPr>
              <a:t>Control Environment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sz="2200" dirty="0">
                <a:latin typeface="+mn-lt"/>
                <a:cs typeface="MS PGothic" charset="0"/>
              </a:rPr>
              <a:t>Demonstrates commitment to integrity and ethical values;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sz="2200" dirty="0">
                <a:latin typeface="+mn-lt"/>
                <a:cs typeface="MS PGothic" charset="0"/>
              </a:rPr>
              <a:t>Exercises oversight responsibility; 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sz="2200" dirty="0">
                <a:latin typeface="+mn-lt"/>
                <a:cs typeface="MS PGothic" charset="0"/>
              </a:rPr>
              <a:t>Establishes structure, authority and responsibility;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sz="2200" dirty="0">
                <a:latin typeface="+mn-lt"/>
                <a:cs typeface="MS PGothic" charset="0"/>
              </a:rPr>
              <a:t>Demonstrates commitment to competence;</a:t>
            </a:r>
          </a:p>
          <a:p>
            <a:pPr marL="717550" lvl="1" indent="-342900" eaLnBrk="1" hangingPunct="1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  <a:defRPr/>
            </a:pPr>
            <a:r>
              <a:rPr lang="en-US" sz="2200" dirty="0">
                <a:latin typeface="+mn-lt"/>
                <a:cs typeface="MS PGothic" charset="0"/>
              </a:rPr>
              <a:t>Enforces accountability.</a:t>
            </a:r>
          </a:p>
        </p:txBody>
      </p:sp>
      <p:sp>
        <p:nvSpPr>
          <p:cNvPr id="2048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DB6D0EB-53D7-4147-BB18-7AB3B49C2941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38082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fr-FR" sz="3200" b="1" kern="0" dirty="0">
                <a:latin typeface="Verdana"/>
              </a:rPr>
              <a:t>Framework of Internal Control</a:t>
            </a:r>
            <a:endParaRPr lang="en-GB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2956</TotalTime>
  <Words>513</Words>
  <Application>Microsoft Office PowerPoint</Application>
  <PresentationFormat>On-screen Show (4:3)</PresentationFormat>
  <Paragraphs>134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Verdana</vt:lpstr>
      <vt:lpstr>Wingdings</vt:lpstr>
      <vt:lpstr>Slide_Master</vt:lpstr>
      <vt:lpstr>1_Slide_Master</vt:lpstr>
      <vt:lpstr>INTRODUCTION TO  PUBLIC FINANCE MANAGEMENT</vt:lpstr>
      <vt:lpstr>Module outline</vt:lpstr>
      <vt:lpstr>PowerPoint Presentation</vt:lpstr>
      <vt:lpstr>PowerPoint Presentation</vt:lpstr>
      <vt:lpstr>PowerPoint Presentation</vt:lpstr>
      <vt:lpstr>PowerPoint Presentation</vt:lpstr>
      <vt:lpstr>COSO Framework </vt:lpstr>
      <vt:lpstr>PowerPoint Presentation</vt:lpstr>
      <vt:lpstr>PowerPoint Presentation</vt:lpstr>
      <vt:lpstr>PowerPoint Presentation</vt:lpstr>
      <vt:lpstr>Module outline</vt:lpstr>
      <vt:lpstr>PowerPoint Presentation</vt:lpstr>
      <vt:lpstr>PowerPoint Presentation</vt:lpstr>
      <vt:lpstr> </vt:lpstr>
      <vt:lpstr>PowerPoint Presentation</vt:lpstr>
      <vt:lpstr>PowerPoint Presentation</vt:lpstr>
      <vt:lpstr>Key messages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Yiannis Hadziyiannakis</cp:lastModifiedBy>
  <cp:revision>183</cp:revision>
  <dcterms:created xsi:type="dcterms:W3CDTF">2011-10-28T10:25:18Z</dcterms:created>
  <dcterms:modified xsi:type="dcterms:W3CDTF">2019-04-28T13:09:00Z</dcterms:modified>
</cp:coreProperties>
</file>