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94" r:id="rId3"/>
    <p:sldId id="305" r:id="rId4"/>
    <p:sldId id="297" r:id="rId5"/>
    <p:sldId id="316" r:id="rId6"/>
    <p:sldId id="265" r:id="rId7"/>
    <p:sldId id="269" r:id="rId8"/>
    <p:sldId id="270" r:id="rId9"/>
    <p:sldId id="263" r:id="rId10"/>
    <p:sldId id="264" r:id="rId11"/>
    <p:sldId id="267" r:id="rId12"/>
    <p:sldId id="268" r:id="rId13"/>
    <p:sldId id="273" r:id="rId14"/>
    <p:sldId id="276" r:id="rId15"/>
    <p:sldId id="279" r:id="rId16"/>
    <p:sldId id="310" r:id="rId17"/>
    <p:sldId id="284" r:id="rId18"/>
    <p:sldId id="299" r:id="rId19"/>
    <p:sldId id="309" r:id="rId20"/>
    <p:sldId id="311" r:id="rId21"/>
    <p:sldId id="313" r:id="rId22"/>
    <p:sldId id="314" r:id="rId23"/>
    <p:sldId id="315" r:id="rId24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D62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76FB99F-35AB-47B1-98E3-985E588D51D0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551980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1573187-B23C-4E0C-B6F1-5B7A46AE7C58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602799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21B345-6085-4BE6-830E-5B7EAA9AE484}" type="slidenum">
              <a:rPr lang="en-GB" altLang="fr-FR"/>
              <a:pPr>
                <a:spcBef>
                  <a:spcPct val="0"/>
                </a:spcBef>
              </a:pPr>
              <a:t>1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762122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7A073F7-96D7-4E98-9B31-3D99476D8A5E}" type="slidenum">
              <a:rPr lang="en-GB" altLang="fr-FR"/>
              <a:pPr>
                <a:spcBef>
                  <a:spcPct val="0"/>
                </a:spcBef>
              </a:pPr>
              <a:t>10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196733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60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136F77-2D9C-4B25-B610-98908B3806B6}" type="slidenum">
              <a:rPr lang="en-GB" altLang="fr-FR"/>
              <a:pPr>
                <a:spcBef>
                  <a:spcPct val="0"/>
                </a:spcBef>
              </a:pPr>
              <a:t>11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9205551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71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50DF4B-71F6-4BC2-9F72-C4A04CDB6D41}" type="slidenum">
              <a:rPr lang="en-GB" altLang="fr-FR"/>
              <a:pPr>
                <a:spcBef>
                  <a:spcPct val="0"/>
                </a:spcBef>
              </a:pPr>
              <a:t>12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875310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1529D79-58B5-4D44-B39D-D40F765CB31A}" type="slidenum">
              <a:rPr lang="en-GB" altLang="fr-FR"/>
              <a:pPr>
                <a:spcBef>
                  <a:spcPct val="0"/>
                </a:spcBef>
              </a:pPr>
              <a:t>13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42252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63E7D7B-F1C2-4303-89EA-AAF5087F839E}" type="slidenum">
              <a:rPr lang="en-GB" altLang="fr-FR"/>
              <a:pPr>
                <a:spcBef>
                  <a:spcPct val="0"/>
                </a:spcBef>
              </a:pPr>
              <a:t>14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7211070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Arial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7715D6A-A4DC-49E5-8822-2A0EFE9E9D18}" type="slidenum">
              <a:rPr lang="en-GB" altLang="fr-FR"/>
              <a:pPr>
                <a:spcBef>
                  <a:spcPct val="0"/>
                </a:spcBef>
              </a:pPr>
              <a:t>15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902730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50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676ECE8-694E-443B-BB5E-B8B8D1885527}" type="slidenum">
              <a:rPr lang="en-GB" altLang="fr-FR"/>
              <a:pPr>
                <a:spcBef>
                  <a:spcPct val="0"/>
                </a:spcBef>
              </a:pPr>
              <a:t>16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9781324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624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552191B-32B8-4A47-8380-0AEAEBF692CA}" type="slidenum">
              <a:rPr lang="en-GB" altLang="fr-FR"/>
              <a:pPr>
                <a:spcBef>
                  <a:spcPct val="0"/>
                </a:spcBef>
              </a:pPr>
              <a:t>17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045802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50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676ECE8-694E-443B-BB5E-B8B8D1885527}" type="slidenum">
              <a:rPr lang="en-GB" altLang="fr-FR"/>
              <a:pPr>
                <a:spcBef>
                  <a:spcPct val="0"/>
                </a:spcBef>
              </a:pPr>
              <a:t>19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0064021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675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E497F6E-89D8-4FF7-9C8C-ABF461855E82}" type="slidenum">
              <a:rPr lang="en-GB" altLang="fr-FR"/>
              <a:pPr>
                <a:spcBef>
                  <a:spcPct val="0"/>
                </a:spcBef>
              </a:pPr>
              <a:t>20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8289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8FE60F3-0282-45B8-9EB8-1545D23BF87B}" type="slidenum">
              <a:rPr lang="en-GB" altLang="fr-FR"/>
              <a:pPr>
                <a:spcBef>
                  <a:spcPct val="0"/>
                </a:spcBef>
              </a:pPr>
              <a:t>2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485164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675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E497F6E-89D8-4FF7-9C8C-ABF461855E82}" type="slidenum">
              <a:rPr lang="en-GB" altLang="fr-FR"/>
              <a:pPr>
                <a:spcBef>
                  <a:spcPct val="0"/>
                </a:spcBef>
              </a:pPr>
              <a:t>21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82895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675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E497F6E-89D8-4FF7-9C8C-ABF461855E82}" type="slidenum">
              <a:rPr lang="en-GB" altLang="fr-FR"/>
              <a:pPr>
                <a:spcBef>
                  <a:spcPct val="0"/>
                </a:spcBef>
              </a:pPr>
              <a:t>22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82895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696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2F95B92-AA91-433C-93B1-09A7A9A9D7CE}" type="slidenum">
              <a:rPr lang="en-GB" altLang="fr-FR"/>
              <a:pPr>
                <a:spcBef>
                  <a:spcPct val="0"/>
                </a:spcBef>
              </a:pPr>
              <a:t>23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495690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50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676ECE8-694E-443B-BB5E-B8B8D1885527}" type="slidenum">
              <a:rPr lang="en-GB" altLang="fr-FR"/>
              <a:pPr>
                <a:spcBef>
                  <a:spcPct val="0"/>
                </a:spcBef>
              </a:pPr>
              <a:t>3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01145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5E30BC1-7F0C-4518-8705-D41995FDA901}" type="slidenum">
              <a:rPr lang="en-GB" altLang="fr-FR"/>
              <a:pPr>
                <a:spcBef>
                  <a:spcPct val="0"/>
                </a:spcBef>
              </a:pPr>
              <a:t>4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38482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5E30BC1-7F0C-4518-8705-D41995FDA901}" type="slidenum">
              <a:rPr lang="en-GB" altLang="fr-FR"/>
              <a:pPr>
                <a:spcBef>
                  <a:spcPct val="0"/>
                </a:spcBef>
              </a:pPr>
              <a:t>5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38482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27F60E-CC96-4FD1-BCB8-5C79A98413E4}" type="slidenum">
              <a:rPr lang="en-GB" altLang="fr-FR"/>
              <a:pPr>
                <a:spcBef>
                  <a:spcPct val="0"/>
                </a:spcBef>
              </a:pPr>
              <a:t>6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13324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81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831157C-071B-4FAF-B35B-D327A90CC4B0}" type="slidenum">
              <a:rPr lang="en-GB" altLang="fr-FR"/>
              <a:pPr>
                <a:spcBef>
                  <a:spcPct val="0"/>
                </a:spcBef>
              </a:pPr>
              <a:t>7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971212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91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936A8DC-39EF-4F5A-9A35-F6F361F8ABA7}" type="slidenum">
              <a:rPr lang="en-GB" altLang="fr-FR"/>
              <a:pPr>
                <a:spcBef>
                  <a:spcPct val="0"/>
                </a:spcBef>
              </a:pPr>
              <a:t>8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630269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itchFamily="34" charset="0"/>
            </a:endParaRPr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B2F3BFA-3729-4917-8665-64CEEED5E78F}" type="slidenum">
              <a:rPr lang="en-GB" altLang="fr-FR"/>
              <a:pPr>
                <a:spcBef>
                  <a:spcPct val="0"/>
                </a:spcBef>
              </a:pPr>
              <a:t>9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82619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6CC2C38F-289B-47A4-A5CC-719DE2FA6CEA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59338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662C1-0437-47C5-8C75-B38B942124AB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40582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AAD5C-55F9-4246-84D4-F9FF7EE25416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31270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1C24-9EA9-49EC-893A-9BF9954FA106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85295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0E85D-65CB-4D1F-8987-916D603F92B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29243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4E8D3-6A79-4755-B25B-60571D56074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07208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A637D-3308-494A-994E-A6397981EF8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06391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1BBB5-615E-4601-A1B5-4B3ABDEF7D74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20179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2F2BB-469C-42FB-9964-712DD9E16DF3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01484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0E97F-3E7E-4F2A-83B6-C24CBDE58089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52430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39918-2036-462A-A83A-B31267E548D6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06405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/>
              <a:t>Second level</a:t>
            </a:r>
            <a:endParaRPr lang="en-GB" altLang="fr-FR"/>
          </a:p>
          <a:p>
            <a:pPr lvl="1"/>
            <a:r>
              <a:rPr lang="en-GB" altLang="fr-FR"/>
              <a:t>Third level</a:t>
            </a:r>
          </a:p>
          <a:p>
            <a:pPr lvl="2"/>
            <a:r>
              <a:rPr lang="en-GB" altLang="fr-FR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F90881E-ED18-4CEB-8D2C-54751B6D29B4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4213" y="2025650"/>
            <a:ext cx="7643812" cy="925513"/>
          </a:xfrm>
        </p:spPr>
        <p:txBody>
          <a:bodyPr/>
          <a:lstStyle/>
          <a:p>
            <a:pPr indent="0" algn="ctr" eaLnBrk="1" hangingPunct="1"/>
            <a:r>
              <a:rPr lang="en-GB" altLang="fr-FR" sz="3200">
                <a:solidFill>
                  <a:srgbClr val="FFC000"/>
                </a:solidFill>
              </a:rPr>
              <a:t>INTRODUCTION TO </a:t>
            </a:r>
            <a:br>
              <a:rPr lang="en-GB" altLang="fr-FR" sz="3200">
                <a:solidFill>
                  <a:srgbClr val="FFC000"/>
                </a:solidFill>
              </a:rPr>
            </a:br>
            <a:r>
              <a:rPr lang="en-GB" altLang="fr-FR" sz="3200">
                <a:solidFill>
                  <a:srgbClr val="FFC000"/>
                </a:solidFill>
              </a:rPr>
              <a:t>PUBLIC FINANCE MANAGEMENT</a:t>
            </a:r>
            <a:endParaRPr lang="en-GB" altLang="fr-FR" sz="7000">
              <a:solidFill>
                <a:srgbClr val="FFC000"/>
              </a:solidFill>
            </a:endParaRP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733800"/>
            <a:ext cx="7270750" cy="1208088"/>
          </a:xfrm>
        </p:spPr>
        <p:txBody>
          <a:bodyPr/>
          <a:lstStyle/>
          <a:p>
            <a:pPr algn="ctr" eaLnBrk="1" hangingPunct="1"/>
            <a:r>
              <a:rPr lang="en-US" altLang="fr-FR" sz="2800"/>
              <a:t>Module 4.1: Coding and classification</a:t>
            </a:r>
            <a:endParaRPr lang="fr-FR" altLang="fr-FR" sz="2800"/>
          </a:p>
          <a:p>
            <a:pPr eaLnBrk="1" hangingPunct="1"/>
            <a:endParaRPr lang="en-GB" altLang="fr-FR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03525"/>
            <a:ext cx="6948264" cy="536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0" y="1464965"/>
            <a:ext cx="16916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2400" b="1" dirty="0">
                <a:latin typeface="+mj-lt"/>
                <a:ea typeface="+mn-ea"/>
              </a:rPr>
              <a:t>GFS Revenue</a:t>
            </a:r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3B0A7E-1A60-49E0-8F27-45B40B818911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070EF03-0EE7-4F87-88E5-273E7FB5E37E}" type="slidenum">
              <a:rPr lang="en-US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26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23528" y="1989138"/>
            <a:ext cx="8435975" cy="4536206"/>
          </a:xfrm>
        </p:spPr>
        <p:txBody>
          <a:bodyPr/>
          <a:lstStyle/>
          <a:p>
            <a:pPr marL="358775" indent="0">
              <a:buClrTx/>
              <a:buNone/>
            </a:pPr>
            <a:r>
              <a:rPr lang="en-US" altLang="fr-FR" sz="2000" b="1" i="0" dirty="0"/>
              <a:t>The Classification of </a:t>
            </a:r>
            <a:r>
              <a:rPr lang="en-US" altLang="fr-FR" sz="2000" b="1" i="0" dirty="0">
                <a:solidFill>
                  <a:srgbClr val="FF0000"/>
                </a:solidFill>
              </a:rPr>
              <a:t>Functions</a:t>
            </a:r>
            <a:r>
              <a:rPr lang="en-US" altLang="fr-FR" sz="2000" b="1" i="0" dirty="0"/>
              <a:t> of Government (COFOG) and IMF GFS</a:t>
            </a:r>
          </a:p>
          <a:p>
            <a:pPr marL="717550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altLang="fr-FR" sz="2000" i="0" dirty="0"/>
              <a:t>Classification by purpose;</a:t>
            </a:r>
          </a:p>
          <a:p>
            <a:pPr marL="717550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altLang="fr-FR" sz="2000" i="0" dirty="0"/>
              <a:t>Independent from the government structure;</a:t>
            </a:r>
          </a:p>
          <a:p>
            <a:pPr marL="717550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altLang="fr-FR" sz="2000" i="0" dirty="0"/>
              <a:t>Used for historical analysis, international comparison, policy formulation;</a:t>
            </a:r>
          </a:p>
          <a:p>
            <a:pPr marL="717550">
              <a:buClrTx/>
            </a:pPr>
            <a:r>
              <a:rPr lang="en-US" altLang="fr-FR" sz="2000" i="0" dirty="0"/>
              <a:t>Three levels:</a:t>
            </a:r>
          </a:p>
          <a:p>
            <a:pPr marL="1076325" lvl="1" indent="-358775" defTabSz="1255713">
              <a:spcBef>
                <a:spcPts val="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  <a:tabLst>
                <a:tab pos="2778125" algn="l"/>
              </a:tabLst>
            </a:pPr>
            <a:r>
              <a:rPr lang="en-US" altLang="fr-FR" b="0" dirty="0"/>
              <a:t>Division: 	</a:t>
            </a:r>
            <a:r>
              <a:rPr lang="en-US" altLang="fr-FR" b="0" i="1" dirty="0"/>
              <a:t>e.g.</a:t>
            </a:r>
            <a:r>
              <a:rPr lang="en-US" altLang="fr-FR" b="0" dirty="0"/>
              <a:t> 4.Economic Affairs; 9.Education.</a:t>
            </a:r>
          </a:p>
          <a:p>
            <a:pPr marL="1435100" lvl="1" indent="-358775">
              <a:spcBef>
                <a:spcPts val="0"/>
              </a:spcBef>
              <a:spcAft>
                <a:spcPts val="600"/>
              </a:spcAft>
              <a:buClrTx/>
              <a:buFont typeface="Verdana" panose="020B0604030504040204" pitchFamily="34" charset="0"/>
              <a:buChar char="−"/>
              <a:tabLst>
                <a:tab pos="2778125" algn="l"/>
              </a:tabLst>
            </a:pPr>
            <a:r>
              <a:rPr lang="en-US" altLang="fr-FR" b="0" dirty="0"/>
              <a:t>Group: 	</a:t>
            </a:r>
            <a:r>
              <a:rPr lang="en-US" altLang="fr-FR" b="0" i="1" dirty="0"/>
              <a:t>e.g.</a:t>
            </a:r>
            <a:r>
              <a:rPr lang="en-US" altLang="fr-FR" b="0" dirty="0"/>
              <a:t> 4.2.Agriculture, Forestry, Fishing; </a:t>
            </a:r>
          </a:p>
          <a:p>
            <a:pPr marL="3316288" lvl="1" indent="0">
              <a:spcBef>
                <a:spcPts val="0"/>
              </a:spcBef>
              <a:spcAft>
                <a:spcPts val="600"/>
              </a:spcAft>
              <a:buClrTx/>
              <a:buNone/>
              <a:tabLst>
                <a:tab pos="2778125" algn="l"/>
              </a:tabLst>
            </a:pPr>
            <a:r>
              <a:rPr lang="en-US" altLang="fr-FR" b="0" dirty="0"/>
              <a:t>9.2.Secondary Education.</a:t>
            </a:r>
          </a:p>
          <a:p>
            <a:pPr marL="1793875" lvl="1" indent="-360363">
              <a:spcBef>
                <a:spcPts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tabLst>
                <a:tab pos="2778125" algn="l"/>
              </a:tabLst>
            </a:pPr>
            <a:r>
              <a:rPr lang="en-US" altLang="fr-FR" b="0" dirty="0"/>
              <a:t>Class: 	</a:t>
            </a:r>
            <a:r>
              <a:rPr lang="en-US" altLang="fr-FR" b="0" i="1" dirty="0"/>
              <a:t>e.g.</a:t>
            </a:r>
            <a:r>
              <a:rPr lang="en-US" altLang="fr-FR" b="0" dirty="0"/>
              <a:t> 4.2.1Agriculture; </a:t>
            </a:r>
          </a:p>
          <a:p>
            <a:pPr marL="3316288" lvl="1" indent="0">
              <a:spcBef>
                <a:spcPts val="0"/>
              </a:spcBef>
              <a:spcAft>
                <a:spcPts val="600"/>
              </a:spcAft>
              <a:buClrTx/>
              <a:buNone/>
              <a:tabLst>
                <a:tab pos="2778125" algn="l"/>
              </a:tabLst>
            </a:pPr>
            <a:r>
              <a:rPr lang="en-US" altLang="fr-FR" b="0" dirty="0"/>
              <a:t>9.2.1.Lower secondary education. </a:t>
            </a:r>
          </a:p>
        </p:txBody>
      </p:sp>
      <p:sp>
        <p:nvSpPr>
          <p:cNvPr id="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750" y="1292225"/>
            <a:ext cx="7786688" cy="654050"/>
          </a:xfrm>
        </p:spPr>
        <p:txBody>
          <a:bodyPr/>
          <a:lstStyle/>
          <a:p>
            <a:pPr algn="ctr"/>
            <a:r>
              <a:rPr lang="en-US" altLang="fr-FR" sz="3200" dirty="0"/>
              <a:t>Budget classifications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564" y="1385937"/>
            <a:ext cx="7076924" cy="5211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3F73655-670C-47C9-90D4-AFB93E1FC848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ZoneTexte 4"/>
          <p:cNvSpPr txBox="1"/>
          <p:nvPr/>
        </p:nvSpPr>
        <p:spPr>
          <a:xfrm>
            <a:off x="0" y="1464965"/>
            <a:ext cx="16916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2400" b="1" dirty="0">
                <a:latin typeface="+mj-lt"/>
                <a:ea typeface="+mn-ea"/>
              </a:rPr>
              <a:t>GFS/ COFOG</a:t>
            </a:r>
          </a:p>
          <a:p>
            <a:pPr eaLnBrk="1" hangingPunct="1">
              <a:defRPr/>
            </a:pPr>
            <a:r>
              <a:rPr lang="en-GB" sz="2400" b="1" dirty="0">
                <a:latin typeface="+mj-lt"/>
                <a:ea typeface="+mn-ea"/>
              </a:rPr>
              <a:t>Function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144016" y="1791072"/>
            <a:ext cx="7164288" cy="485800"/>
          </a:xfrm>
        </p:spPr>
        <p:txBody>
          <a:bodyPr/>
          <a:lstStyle/>
          <a:p>
            <a:r>
              <a:rPr lang="en-GB" altLang="fr-FR" sz="2000" dirty="0"/>
              <a:t>Analysing the budget: COFOG x GFS Economic</a:t>
            </a:r>
            <a:endParaRPr lang="en-GB" altLang="fr-FR" sz="2000" b="0" dirty="0"/>
          </a:p>
        </p:txBody>
      </p:sp>
      <p:graphicFrame>
        <p:nvGraphicFramePr>
          <p:cNvPr id="174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145299"/>
              </p:ext>
            </p:extLst>
          </p:nvPr>
        </p:nvGraphicFramePr>
        <p:xfrm>
          <a:off x="142875" y="2240805"/>
          <a:ext cx="8715375" cy="450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Worksheet" r:id="rId4" imgW="9499600" imgH="6045200" progId="Excel.Sheet.8">
                  <p:embed/>
                </p:oleObj>
              </mc:Choice>
              <mc:Fallback>
                <p:oleObj name="Worksheet" r:id="rId4" imgW="9499600" imgH="604520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2240805"/>
                        <a:ext cx="8715375" cy="450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103C7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7225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43F997-4E5C-4B55-8EA2-E8F9FDD2E974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 bwMode="auto">
          <a:xfrm>
            <a:off x="539750" y="1196752"/>
            <a:ext cx="778668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fr-FR" sz="3200" kern="0" dirty="0"/>
              <a:t>Budget classifications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8310"/>
            <a:ext cx="6099274" cy="3138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64335"/>
            <a:ext cx="6141785" cy="2177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21C24-9EA9-49EC-893A-9BF9954FA106}" type="slidenum">
              <a:rPr lang="en-GB" altLang="fr-FR" smtClean="0"/>
              <a:pPr>
                <a:defRPr/>
              </a:pPr>
              <a:t>14</a:t>
            </a:fld>
            <a:endParaRPr lang="en-GB" alt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840760" y="1916832"/>
            <a:ext cx="2195736" cy="648072"/>
          </a:xfrm>
        </p:spPr>
        <p:txBody>
          <a:bodyPr/>
          <a:lstStyle/>
          <a:p>
            <a:pPr marL="0" indent="0"/>
            <a:r>
              <a:rPr lang="en-GB" altLang="fr-FR" sz="2000" dirty="0"/>
              <a:t>Analysing the budget</a:t>
            </a:r>
            <a:endParaRPr lang="en-GB" altLang="fr-FR" sz="2000" b="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contenu 2"/>
          <p:cNvSpPr>
            <a:spLocks noGrp="1"/>
          </p:cNvSpPr>
          <p:nvPr>
            <p:ph idx="1"/>
          </p:nvPr>
        </p:nvSpPr>
        <p:spPr>
          <a:xfrm>
            <a:off x="395536" y="2305114"/>
            <a:ext cx="8429625" cy="4552886"/>
          </a:xfrm>
        </p:spPr>
        <p:txBody>
          <a:bodyPr/>
          <a:lstStyle/>
          <a:p>
            <a:pPr marL="0" indent="0">
              <a:spcAft>
                <a:spcPts val="600"/>
              </a:spcAft>
              <a:buClrTx/>
              <a:buNone/>
            </a:pPr>
            <a:r>
              <a:rPr lang="en-GB" altLang="fr-FR" sz="2000" b="1" i="0" dirty="0"/>
              <a:t>The Programme as element of the budget classification system </a:t>
            </a:r>
          </a:p>
          <a:p>
            <a:pPr>
              <a:spcAft>
                <a:spcPts val="600"/>
              </a:spcAft>
              <a:buClrTx/>
            </a:pPr>
            <a:r>
              <a:rPr lang="en-GB" altLang="fr-FR" sz="2000" i="0" dirty="0"/>
              <a:t>Used for budget management, grouping spending against policy objectives, planning for results. </a:t>
            </a:r>
          </a:p>
          <a:p>
            <a:pPr>
              <a:spcAft>
                <a:spcPts val="600"/>
              </a:spcAft>
              <a:buClrTx/>
            </a:pPr>
            <a:r>
              <a:rPr lang="en-GB" altLang="fr-FR" sz="2000" i="0" dirty="0"/>
              <a:t>Generally, overheads administrative expenses are grouped into a ‘</a:t>
            </a:r>
            <a:r>
              <a:rPr lang="en-GB" altLang="ja-JP" sz="2000" i="0" dirty="0"/>
              <a:t>general administration programme’… often</a:t>
            </a:r>
            <a:r>
              <a:rPr lang="en-GB" altLang="fr-FR" sz="2000" dirty="0"/>
              <a:t> a catch all.</a:t>
            </a:r>
            <a:endParaRPr lang="en-GB" altLang="fr-FR" sz="2000" i="0" dirty="0"/>
          </a:p>
          <a:p>
            <a:pPr>
              <a:spcAft>
                <a:spcPts val="600"/>
              </a:spcAft>
              <a:buClrTx/>
            </a:pPr>
            <a:r>
              <a:rPr lang="en-GB" altLang="fr-FR" sz="2000" i="0" dirty="0"/>
              <a:t>The </a:t>
            </a:r>
            <a:r>
              <a:rPr lang="en-GB" altLang="fr-FR" sz="2000" dirty="0"/>
              <a:t>Programme</a:t>
            </a:r>
            <a:r>
              <a:rPr lang="en-GB" altLang="fr-FR" sz="2000" i="0" dirty="0"/>
              <a:t> and the COFOG:</a:t>
            </a:r>
          </a:p>
          <a:p>
            <a:pPr lvl="1"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altLang="fr-FR" b="0" dirty="0"/>
              <a:t>The notions of </a:t>
            </a:r>
            <a:r>
              <a:rPr lang="en-GB" altLang="fr-FR" b="0" i="1" dirty="0"/>
              <a:t>Programme</a:t>
            </a:r>
            <a:r>
              <a:rPr lang="en-GB" altLang="fr-FR" b="0" dirty="0"/>
              <a:t> and </a:t>
            </a:r>
            <a:r>
              <a:rPr lang="en-GB" altLang="fr-FR" b="0" i="1" dirty="0"/>
              <a:t>Function</a:t>
            </a:r>
            <a:r>
              <a:rPr lang="en-GB" altLang="fr-FR" b="0" dirty="0"/>
              <a:t> can be confused, </a:t>
            </a:r>
          </a:p>
          <a:p>
            <a:pPr lvl="1"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altLang="fr-FR" b="0" dirty="0"/>
              <a:t>… COFOG is very broad international standard grouping while the </a:t>
            </a:r>
            <a:r>
              <a:rPr lang="en-GB" altLang="fr-FR" b="0" i="1" dirty="0"/>
              <a:t>Programme</a:t>
            </a:r>
            <a:r>
              <a:rPr lang="en-GB" altLang="fr-FR" b="0" dirty="0"/>
              <a:t> classification must take into account the country policy context and requirements for managing the budget!</a:t>
            </a:r>
            <a:endParaRPr lang="en-GB" altLang="fr-FR" sz="2000" dirty="0"/>
          </a:p>
          <a:p>
            <a:pPr lvl="1"/>
            <a:endParaRPr lang="en-GB" altLang="fr-FR" dirty="0"/>
          </a:p>
          <a:p>
            <a:pPr lvl="1">
              <a:buFontTx/>
              <a:buNone/>
            </a:pPr>
            <a:r>
              <a:rPr lang="en-GB" altLang="fr-FR" dirty="0"/>
              <a:t> </a:t>
            </a:r>
          </a:p>
          <a:p>
            <a:pPr lvl="1"/>
            <a:endParaRPr lang="en-GB" altLang="fr-FR" dirty="0"/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24328" y="6245225"/>
            <a:ext cx="1162472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F3CED1-6B71-4D69-B80B-AB4F8660DEA3}" type="slidenum">
              <a:rPr lang="en-GB" altLang="fr-FR" sz="1400" i="0" smtClean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GB" altLang="fr-FR" sz="1400" i="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 bwMode="auto">
          <a:xfrm>
            <a:off x="539750" y="1268760"/>
            <a:ext cx="778668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fr-FR" sz="3200" kern="0" dirty="0"/>
              <a:t>Budget classifications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428625" y="1268239"/>
            <a:ext cx="8229600" cy="936625"/>
          </a:xfrm>
        </p:spPr>
        <p:txBody>
          <a:bodyPr/>
          <a:lstStyle/>
          <a:p>
            <a:pPr algn="ctr"/>
            <a:r>
              <a:rPr lang="en-GB" altLang="fr-FR" sz="3600" dirty="0"/>
              <a:t>Module outline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7086"/>
            <a:ext cx="8229600" cy="2880146"/>
          </a:xfrm>
        </p:spPr>
        <p:txBody>
          <a:bodyPr/>
          <a:lstStyle/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dirty="0">
                <a:ea typeface="+mn-ea"/>
                <a:cs typeface="+mn-cs"/>
              </a:rPr>
              <a:t>Budget classifications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u="sng" dirty="0">
                <a:ea typeface="+mn-ea"/>
                <a:cs typeface="+mn-cs"/>
              </a:rPr>
              <a:t>Using budget classification systems and coding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dirty="0">
                <a:ea typeface="+mn-ea"/>
                <a:cs typeface="+mn-cs"/>
              </a:rPr>
              <a:t>The Chart of Accounts</a:t>
            </a: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2766F4-B7D1-4F65-AE65-CDDCC8423F8B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436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8921" y="2752974"/>
            <a:ext cx="8105527" cy="3890714"/>
          </a:xfrm>
        </p:spPr>
      </p:pic>
      <p:sp>
        <p:nvSpPr>
          <p:cNvPr id="27651" name="ZoneTexte 9"/>
          <p:cNvSpPr txBox="1">
            <a:spLocks noChangeArrowheads="1"/>
          </p:cNvSpPr>
          <p:nvPr/>
        </p:nvSpPr>
        <p:spPr bwMode="auto">
          <a:xfrm>
            <a:off x="642938" y="2204864"/>
            <a:ext cx="228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 dirty="0"/>
              <a:t>X XX XXX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 dirty="0"/>
              <a:t>Administrative</a:t>
            </a:r>
          </a:p>
        </p:txBody>
      </p:sp>
      <p:sp>
        <p:nvSpPr>
          <p:cNvPr id="27652" name="Titre 10"/>
          <p:cNvSpPr>
            <a:spLocks noGrp="1"/>
          </p:cNvSpPr>
          <p:nvPr>
            <p:ph type="title"/>
          </p:nvPr>
        </p:nvSpPr>
        <p:spPr>
          <a:xfrm>
            <a:off x="539750" y="1772816"/>
            <a:ext cx="7561263" cy="449311"/>
          </a:xfrm>
        </p:spPr>
        <p:txBody>
          <a:bodyPr/>
          <a:lstStyle/>
          <a:p>
            <a:r>
              <a:rPr lang="en-GB" altLang="fr-FR" sz="1800" dirty="0"/>
              <a:t> Budget System Law (Armenia): </a:t>
            </a:r>
          </a:p>
        </p:txBody>
      </p:sp>
      <p:sp>
        <p:nvSpPr>
          <p:cNvPr id="27653" name="ZoneTexte 11"/>
          <p:cNvSpPr txBox="1">
            <a:spLocks noChangeArrowheads="1"/>
          </p:cNvSpPr>
          <p:nvPr/>
        </p:nvSpPr>
        <p:spPr bwMode="auto">
          <a:xfrm>
            <a:off x="3071813" y="2204864"/>
            <a:ext cx="1785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 dirty="0"/>
              <a:t>X XX X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 dirty="0"/>
              <a:t>Function</a:t>
            </a:r>
          </a:p>
        </p:txBody>
      </p:sp>
      <p:sp>
        <p:nvSpPr>
          <p:cNvPr id="27654" name="ZoneTexte 12"/>
          <p:cNvSpPr txBox="1">
            <a:spLocks noChangeArrowheads="1"/>
          </p:cNvSpPr>
          <p:nvPr/>
        </p:nvSpPr>
        <p:spPr bwMode="auto">
          <a:xfrm>
            <a:off x="6643688" y="2204864"/>
            <a:ext cx="1857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/>
              <a:t>XXX XXX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/>
              <a:t>Economic</a:t>
            </a:r>
          </a:p>
        </p:txBody>
      </p:sp>
      <p:sp>
        <p:nvSpPr>
          <p:cNvPr id="27655" name="ZoneTexte 13"/>
          <p:cNvSpPr txBox="1">
            <a:spLocks noChangeArrowheads="1"/>
          </p:cNvSpPr>
          <p:nvPr/>
        </p:nvSpPr>
        <p:spPr bwMode="auto">
          <a:xfrm>
            <a:off x="4643438" y="2204864"/>
            <a:ext cx="2143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/>
              <a:t>XXX XX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/>
              <a:t>Programme</a:t>
            </a:r>
          </a:p>
        </p:txBody>
      </p:sp>
      <p:sp>
        <p:nvSpPr>
          <p:cNvPr id="27656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8A27111-51F7-4E2C-9989-612099071A9A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" name="Rectangle 1026"/>
          <p:cNvSpPr txBox="1">
            <a:spLocks noChangeArrowheads="1"/>
          </p:cNvSpPr>
          <p:nvPr/>
        </p:nvSpPr>
        <p:spPr bwMode="auto">
          <a:xfrm>
            <a:off x="539750" y="1124744"/>
            <a:ext cx="778668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fr-FR" sz="2600" kern="0" dirty="0"/>
              <a:t>Using the budget classification system</a:t>
            </a:r>
            <a:endParaRPr lang="en-US" altLang="fr-FR" sz="2600" kern="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252871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fr-FR" i="0" dirty="0"/>
              <a:t>The coding system needs to allow for spare capacity (segments, digits) for future expansion such as new initiatives/programmes.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060CAFA-01B7-453C-8F0C-3337D72F619B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539750" y="1334790"/>
            <a:ext cx="778668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fr-FR" sz="2600" kern="0" dirty="0"/>
              <a:t>Using the budget classification system</a:t>
            </a:r>
            <a:endParaRPr lang="en-US" altLang="fr-FR" sz="2600" kern="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428625" y="1052513"/>
            <a:ext cx="8229600" cy="936625"/>
          </a:xfrm>
        </p:spPr>
        <p:txBody>
          <a:bodyPr/>
          <a:lstStyle/>
          <a:p>
            <a:pPr algn="ctr"/>
            <a:r>
              <a:rPr lang="en-GB" altLang="fr-FR" sz="3600"/>
              <a:t>Module outline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7086"/>
            <a:ext cx="8229600" cy="2880146"/>
          </a:xfrm>
        </p:spPr>
        <p:txBody>
          <a:bodyPr/>
          <a:lstStyle/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dirty="0">
                <a:ea typeface="+mn-ea"/>
                <a:cs typeface="+mn-cs"/>
              </a:rPr>
              <a:t>Budget classifications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dirty="0">
                <a:ea typeface="+mn-ea"/>
                <a:cs typeface="+mn-cs"/>
              </a:rPr>
              <a:t>Using budget classification systems and coding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u="sng" dirty="0">
                <a:ea typeface="+mn-ea"/>
                <a:cs typeface="+mn-cs"/>
              </a:rPr>
              <a:t>The Chart of Accounts</a:t>
            </a: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2766F4-B7D1-4F65-AE65-CDDCC8423F8B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20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POL101312A-1[1]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9007475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2EBDE9-CE6F-45FC-9E9B-E4C70DAF157B}" type="slidenum">
              <a:rPr lang="en-US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628800"/>
            <a:ext cx="8568630" cy="857250"/>
          </a:xfrm>
        </p:spPr>
        <p:txBody>
          <a:bodyPr/>
          <a:lstStyle/>
          <a:p>
            <a:pPr marL="0" indent="0" algn="ctr"/>
            <a:r>
              <a:rPr lang="en-US" altLang="fr-FR" sz="2700" i="1" dirty="0">
                <a:solidFill>
                  <a:schemeClr val="bg1"/>
                </a:solidFill>
              </a:rPr>
              <a:t>International standards and </a:t>
            </a:r>
            <a:br>
              <a:rPr lang="en-US" altLang="fr-FR" sz="2700" i="1" dirty="0">
                <a:solidFill>
                  <a:schemeClr val="bg1"/>
                </a:solidFill>
              </a:rPr>
            </a:br>
            <a:r>
              <a:rPr lang="en-US" altLang="fr-FR" sz="2700" i="1" dirty="0">
                <a:solidFill>
                  <a:schemeClr val="bg1"/>
                </a:solidFill>
              </a:rPr>
              <a:t>local requirements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2924944"/>
            <a:ext cx="7992888" cy="329753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sz="2200" i="0" dirty="0"/>
              <a:t>Classification systems must follow international standards defined in the IMF Government Finance Statistics (GFS) manual.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sz="2200" i="0" dirty="0"/>
              <a:t>Information on the Government Functions.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sz="2200" i="0" dirty="0"/>
              <a:t>Budget management</a:t>
            </a:r>
            <a:r>
              <a:rPr lang="en-GB" altLang="fr-FR" sz="2200" dirty="0"/>
              <a:t> </a:t>
            </a:r>
            <a:r>
              <a:rPr lang="en-GB" altLang="fr-FR" sz="2200" i="0" dirty="0"/>
              <a:t>– </a:t>
            </a:r>
            <a:r>
              <a:rPr lang="en-GB" altLang="fr-FR" sz="2200" dirty="0"/>
              <a:t>administrative unit, l</a:t>
            </a:r>
            <a:r>
              <a:rPr lang="en-GB" altLang="fr-FR" sz="2200" b="0" dirty="0"/>
              <a:t>ine item, programmatic… 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sz="2200" i="0" dirty="0"/>
              <a:t>National Public Sector Accounting Standards.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sz="2200" b="0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>
          <a:xfrm>
            <a:off x="234950" y="1295797"/>
            <a:ext cx="8786813" cy="981075"/>
          </a:xfrm>
        </p:spPr>
        <p:txBody>
          <a:bodyPr/>
          <a:lstStyle/>
          <a:p>
            <a:pPr algn="ctr"/>
            <a:r>
              <a:rPr lang="en-GB" altLang="fr-FR" sz="3200" dirty="0"/>
              <a:t>The Chart of Accounts </a:t>
            </a:r>
          </a:p>
        </p:txBody>
      </p:sp>
      <p:sp>
        <p:nvSpPr>
          <p:cNvPr id="33795" name="Espace réservé du contenu 2"/>
          <p:cNvSpPr>
            <a:spLocks noGrp="1"/>
          </p:cNvSpPr>
          <p:nvPr>
            <p:ph idx="1"/>
          </p:nvPr>
        </p:nvSpPr>
        <p:spPr>
          <a:xfrm>
            <a:off x="427831" y="2708547"/>
            <a:ext cx="8401050" cy="3312741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Is used to classify financial transactions and events and prepare financial statements for reporting in accordance with national Public Sector Accounting Standards.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A move to the International Public Sector Accounting Standards (IPSAS) means a coding system to allow a greater range and level of detail than the traditional cash based systems.</a:t>
            </a:r>
            <a:endParaRPr lang="en-US" altLang="fr-FR" sz="2200" b="0" dirty="0"/>
          </a:p>
          <a:p>
            <a:pPr lvl="1"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en-US" altLang="fr-FR" sz="2200" dirty="0"/>
              <a:t> </a:t>
            </a:r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AD3C17-DA0F-48D9-A07D-98895D390286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79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>
          <a:xfrm>
            <a:off x="234950" y="1295797"/>
            <a:ext cx="8786813" cy="9810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altLang="fr-FR" sz="2800" dirty="0"/>
              <a:t>The Chart of Accounts (Cash based)</a:t>
            </a:r>
          </a:p>
        </p:txBody>
      </p:sp>
      <p:sp>
        <p:nvSpPr>
          <p:cNvPr id="33795" name="Espace réservé du contenu 2"/>
          <p:cNvSpPr>
            <a:spLocks noGrp="1"/>
          </p:cNvSpPr>
          <p:nvPr>
            <p:ph idx="1"/>
          </p:nvPr>
        </p:nvSpPr>
        <p:spPr>
          <a:xfrm>
            <a:off x="427831" y="2708547"/>
            <a:ext cx="8401050" cy="2304629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The published accounts were traditionally the budget out-turn with a need for additional information on financial assets and liabilities.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ClrTx/>
              <a:buNone/>
            </a:pPr>
            <a:endParaRPr lang="en-US" altLang="fr-FR" sz="2200" b="0" dirty="0"/>
          </a:p>
          <a:p>
            <a:pPr lvl="1"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en-US" altLang="fr-FR" sz="2200" dirty="0"/>
              <a:t> </a:t>
            </a:r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AD3C17-DA0F-48D9-A07D-98895D390286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883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>
          <a:xfrm>
            <a:off x="234950" y="1295797"/>
            <a:ext cx="8786813" cy="981075"/>
          </a:xfrm>
        </p:spPr>
        <p:txBody>
          <a:bodyPr/>
          <a:lstStyle/>
          <a:p>
            <a:pPr algn="ctr"/>
            <a:r>
              <a:rPr lang="en-GB" altLang="fr-FR" sz="2800" dirty="0"/>
              <a:t>The Chart of Accounts IPSAS (Accruals) </a:t>
            </a:r>
          </a:p>
        </p:txBody>
      </p:sp>
      <p:sp>
        <p:nvSpPr>
          <p:cNvPr id="33795" name="Espace réservé du contenu 2"/>
          <p:cNvSpPr>
            <a:spLocks noGrp="1"/>
          </p:cNvSpPr>
          <p:nvPr>
            <p:ph idx="1"/>
          </p:nvPr>
        </p:nvSpPr>
        <p:spPr>
          <a:xfrm>
            <a:off x="427831" y="2268959"/>
            <a:ext cx="8401050" cy="425638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000" i="0" dirty="0"/>
              <a:t>A move to IPSAS means a coding system to allow that information to be collated.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sz="2000" b="0" i="0" dirty="0"/>
              <a:t>Major change in coding requirements to add non financial assets and liabilities (discussed in the Module on </a:t>
            </a:r>
            <a:r>
              <a:rPr lang="en-GB" altLang="fr-FR" sz="2000" i="0" dirty="0"/>
              <a:t>A</a:t>
            </a:r>
            <a:r>
              <a:rPr lang="en-GB" altLang="fr-FR" sz="2000" b="0" i="0" dirty="0"/>
              <a:t>ccounting &amp; Reporting) su</a:t>
            </a:r>
            <a:r>
              <a:rPr lang="en-GB" altLang="fr-FR" sz="2000" i="0" dirty="0"/>
              <a:t>ch as:</a:t>
            </a:r>
            <a:endParaRPr lang="en-GB" altLang="fr-FR" sz="2000" b="0" i="0" dirty="0"/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altLang="fr-FR" b="0" dirty="0"/>
              <a:t>Fixed assets: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GB" altLang="fr-FR" sz="2000" dirty="0"/>
              <a:t>P</a:t>
            </a:r>
            <a:r>
              <a:rPr lang="en-GB" altLang="fr-FR" sz="2000" b="0" dirty="0"/>
              <a:t>remises, Plant and Equipment;</a:t>
            </a:r>
            <a:r>
              <a:rPr lang="en-GB" altLang="fr-FR" sz="2000" b="0" i="0" dirty="0"/>
              <a:t>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GB" altLang="fr-FR" sz="2000" dirty="0"/>
              <a:t>Depreciation.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altLang="fr-FR" b="0" dirty="0"/>
              <a:t>Liabilities: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GB" altLang="fr-FR" sz="2000" dirty="0"/>
              <a:t>Pensions.</a:t>
            </a:r>
            <a:endParaRPr lang="en-US" altLang="fr-FR" sz="2000" b="0" dirty="0"/>
          </a:p>
          <a:p>
            <a:pPr lvl="1"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en-US" altLang="fr-FR" dirty="0"/>
              <a:t> </a:t>
            </a:r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AD3C17-DA0F-48D9-A07D-98895D390286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661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re 1"/>
          <p:cNvSpPr>
            <a:spLocks noGrp="1"/>
          </p:cNvSpPr>
          <p:nvPr>
            <p:ph type="title"/>
          </p:nvPr>
        </p:nvSpPr>
        <p:spPr>
          <a:xfrm>
            <a:off x="395288" y="1268239"/>
            <a:ext cx="8229600" cy="936625"/>
          </a:xfrm>
        </p:spPr>
        <p:txBody>
          <a:bodyPr/>
          <a:lstStyle/>
          <a:p>
            <a:pPr algn="ctr"/>
            <a:r>
              <a:rPr lang="en-GB" altLang="fr-FR" sz="3200" dirty="0"/>
              <a:t>Key messages</a:t>
            </a:r>
          </a:p>
        </p:txBody>
      </p:sp>
      <p:sp>
        <p:nvSpPr>
          <p:cNvPr id="3584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267"/>
            <a:ext cx="8229600" cy="410507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GB" altLang="fr-FR" sz="2000" i="0" dirty="0"/>
              <a:t>The budget classification system must suit the needs for reporting, accountability and budgetary control.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GB" altLang="fr-FR" sz="2000" i="0" dirty="0"/>
              <a:t>Whatever the budget approach it must include: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b="0" dirty="0"/>
              <a:t>administrative, economic and function classifications to allow reporting according to the GFS and COFOG standards.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b="0" dirty="0"/>
              <a:t>i</a:t>
            </a:r>
            <a:r>
              <a:rPr lang="en-GB" altLang="fr-FR" b="0"/>
              <a:t>nformation </a:t>
            </a:r>
            <a:r>
              <a:rPr lang="en-GB" altLang="fr-FR" b="0" dirty="0"/>
              <a:t>for budget execution.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GB" altLang="fr-FR" sz="2000" b="0" i="0" dirty="0"/>
              <a:t>Information for Chart of Accounts: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b="0" dirty="0"/>
              <a:t>either cash assets/liabilities (cash based);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b="0" dirty="0"/>
              <a:t>or all assets/liabilities (accruals/IPSAS based).</a:t>
            </a:r>
          </a:p>
        </p:txBody>
      </p:sp>
      <p:sp>
        <p:nvSpPr>
          <p:cNvPr id="3584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5A497D1-7325-4CC3-8C6E-729D8109C87C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GB" altLang="fr-FR" sz="1400" i="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03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428625" y="1268239"/>
            <a:ext cx="8229600" cy="936625"/>
          </a:xfrm>
        </p:spPr>
        <p:txBody>
          <a:bodyPr/>
          <a:lstStyle/>
          <a:p>
            <a:pPr algn="ctr"/>
            <a:r>
              <a:rPr lang="en-GB" altLang="fr-FR" sz="3600" dirty="0"/>
              <a:t>Module outline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7086"/>
            <a:ext cx="8229600" cy="2880146"/>
          </a:xfrm>
        </p:spPr>
        <p:txBody>
          <a:bodyPr/>
          <a:lstStyle/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u="sng" dirty="0">
                <a:ea typeface="+mn-ea"/>
                <a:cs typeface="+mn-cs"/>
              </a:rPr>
              <a:t>Budget classifications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dirty="0">
                <a:ea typeface="+mn-ea"/>
                <a:cs typeface="+mn-cs"/>
              </a:rPr>
              <a:t>Using budget classification systems and coding</a:t>
            </a:r>
          </a:p>
          <a:p>
            <a:pPr marL="342900" lvl="1" indent="-342900"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GB" altLang="fr-FR" sz="2400" b="0" dirty="0">
                <a:ea typeface="+mn-ea"/>
                <a:cs typeface="+mn-cs"/>
              </a:rPr>
              <a:t>The Chart of Accounts</a:t>
            </a: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2766F4-B7D1-4F65-AE65-CDDCC8423F8B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F2A9E7E-E892-46B3-983A-59F38F2AD432}" type="slidenum">
              <a:rPr lang="en-US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9750" y="2276872"/>
            <a:ext cx="8147050" cy="4248471"/>
          </a:xfrm>
        </p:spPr>
        <p:txBody>
          <a:bodyPr/>
          <a:lstStyle/>
          <a:p>
            <a:pPr marL="358775" indent="0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GB" altLang="fr-FR" sz="2000" b="1" i="0" dirty="0"/>
              <a:t>A single data source for administering the budget and providing information for all financial reports. </a:t>
            </a:r>
          </a:p>
          <a:p>
            <a:pPr lvl="1" indent="-384175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b="0" dirty="0"/>
              <a:t>The budget should be presented in a format that reflects the most important classifications. </a:t>
            </a:r>
          </a:p>
          <a:p>
            <a:pPr lvl="1" indent="-384175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b="0" dirty="0"/>
              <a:t>The classification should be embedded in the government’s chart of accounts (the accounting classification) to ensure that every transaction can be reported in accordance with any of the classifications used.</a:t>
            </a:r>
          </a:p>
          <a:p>
            <a:pPr lvl="1" indent="-384175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altLang="fr-FR" b="0" dirty="0"/>
              <a:t>There is a need to know both the economic activities and the functions of government both for budget management and financial statistics.</a:t>
            </a:r>
          </a:p>
          <a:p>
            <a:pPr lvl="1" indent="-384175">
              <a:spcBef>
                <a:spcPts val="600"/>
              </a:spcBef>
              <a:spcAft>
                <a:spcPts val="600"/>
              </a:spcAft>
              <a:buClrTx/>
            </a:pPr>
            <a:endParaRPr lang="en-GB" altLang="fr-FR" b="0" dirty="0"/>
          </a:p>
        </p:txBody>
      </p:sp>
      <p:sp>
        <p:nvSpPr>
          <p:cNvPr id="922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750" y="1292225"/>
            <a:ext cx="7786688" cy="654050"/>
          </a:xfrm>
        </p:spPr>
        <p:txBody>
          <a:bodyPr/>
          <a:lstStyle/>
          <a:p>
            <a:pPr algn="ctr"/>
            <a:r>
              <a:rPr lang="en-US" altLang="fr-FR" sz="3200" dirty="0"/>
              <a:t>Budget classifications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F2A9E7E-E892-46B3-983A-59F38F2AD432}" type="slidenum">
              <a:rPr lang="en-US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9750" y="2132856"/>
            <a:ext cx="8147050" cy="3960440"/>
          </a:xfrm>
        </p:spPr>
        <p:txBody>
          <a:bodyPr/>
          <a:lstStyle/>
          <a:p>
            <a:pPr marL="384175" lvl="1" indent="-384175">
              <a:spcBef>
                <a:spcPts val="0"/>
              </a:spcBef>
              <a:spcAft>
                <a:spcPts val="300"/>
              </a:spcAft>
              <a:buClrTx/>
            </a:pPr>
            <a:r>
              <a:rPr lang="en-GB" altLang="fr-FR" dirty="0"/>
              <a:t>Object</a:t>
            </a:r>
            <a:r>
              <a:rPr lang="en-GB" altLang="fr-FR" b="0" dirty="0"/>
              <a:t> – line-item or </a:t>
            </a:r>
            <a:r>
              <a:rPr lang="en-GB" altLang="fr-FR" b="0" dirty="0">
                <a:solidFill>
                  <a:srgbClr val="FF0000"/>
                </a:solidFill>
              </a:rPr>
              <a:t>economic </a:t>
            </a:r>
            <a:r>
              <a:rPr lang="en-GB" altLang="fr-FR" b="0" dirty="0"/>
              <a:t>(inflows and outflows, including </a:t>
            </a:r>
            <a:r>
              <a:rPr lang="en-GB" altLang="fr-FR" b="0" dirty="0">
                <a:solidFill>
                  <a:srgbClr val="FF0000"/>
                </a:solidFill>
              </a:rPr>
              <a:t>revenue</a:t>
            </a:r>
            <a:r>
              <a:rPr lang="en-GB" altLang="fr-FR" b="0" dirty="0"/>
              <a:t>):</a:t>
            </a:r>
          </a:p>
          <a:p>
            <a:pPr marL="627063" lvl="1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r>
              <a:rPr lang="en-GB" altLang="fr-FR" b="0" u="sng" dirty="0"/>
              <a:t>Purpose</a:t>
            </a:r>
            <a:r>
              <a:rPr lang="en-GB" altLang="fr-FR" b="0" dirty="0"/>
              <a:t>: budget management, compliance controls, fiscal management, reporting and analysis (deficit/surplus) e.g. IMF </a:t>
            </a:r>
            <a:r>
              <a:rPr lang="en-GB" altLang="fr-FR" b="0" i="1" dirty="0"/>
              <a:t>government statement of operations</a:t>
            </a:r>
            <a:r>
              <a:rPr lang="en-GB" altLang="fr-FR" b="0" dirty="0"/>
              <a:t>;</a:t>
            </a:r>
          </a:p>
          <a:p>
            <a:pPr marL="627063" lvl="1" indent="0">
              <a:spcBef>
                <a:spcPts val="300"/>
              </a:spcBef>
              <a:spcAft>
                <a:spcPts val="1800"/>
              </a:spcAft>
              <a:buClrTx/>
              <a:buNone/>
            </a:pPr>
            <a:r>
              <a:rPr lang="en-GB" altLang="fr-FR" b="0" dirty="0"/>
              <a:t>International standard: IMF GFS.</a:t>
            </a:r>
          </a:p>
          <a:p>
            <a:pPr marL="361950" lvl="1" indent="-361950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altLang="fr-FR" dirty="0"/>
              <a:t>Organisation/Administrative</a:t>
            </a:r>
            <a:r>
              <a:rPr lang="en-GB" altLang="fr-FR" b="0" dirty="0"/>
              <a:t> – ministry, department, agency.</a:t>
            </a:r>
          </a:p>
          <a:p>
            <a:pPr marL="542925" lvl="1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r>
              <a:rPr lang="en-GB" altLang="fr-FR" b="0" u="sng" dirty="0"/>
              <a:t>Purpose</a:t>
            </a:r>
            <a:r>
              <a:rPr lang="en-GB" altLang="fr-FR" b="0" dirty="0"/>
              <a:t>: budget management, accountability;</a:t>
            </a:r>
          </a:p>
          <a:p>
            <a:pPr marL="542925" lvl="1" indent="0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GB" altLang="fr-FR" b="0" dirty="0"/>
              <a:t>No international standard.</a:t>
            </a:r>
          </a:p>
        </p:txBody>
      </p:sp>
      <p:sp>
        <p:nvSpPr>
          <p:cNvPr id="922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750" y="1292225"/>
            <a:ext cx="7786688" cy="654050"/>
          </a:xfrm>
        </p:spPr>
        <p:txBody>
          <a:bodyPr/>
          <a:lstStyle/>
          <a:p>
            <a:pPr algn="ctr"/>
            <a:r>
              <a:rPr lang="en-US" altLang="fr-FR" sz="3200" dirty="0"/>
              <a:t>Budget classifications </a:t>
            </a:r>
          </a:p>
        </p:txBody>
      </p:sp>
    </p:spTree>
    <p:extLst>
      <p:ext uri="{BB962C8B-B14F-4D97-AF65-F5344CB8AC3E}">
        <p14:creationId xmlns:p14="http://schemas.microsoft.com/office/powerpoint/2010/main" val="169857661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C17B6DC-DC21-439C-B6B1-C13BF3224A62}" type="slidenum">
              <a:rPr lang="en-US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19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750" y="1292225"/>
            <a:ext cx="7786688" cy="654050"/>
          </a:xfrm>
        </p:spPr>
        <p:txBody>
          <a:bodyPr/>
          <a:lstStyle/>
          <a:p>
            <a:pPr algn="ctr"/>
            <a:r>
              <a:rPr lang="en-US" altLang="fr-FR" sz="3200" dirty="0"/>
              <a:t>Budget classifications </a:t>
            </a:r>
          </a:p>
        </p:txBody>
      </p:sp>
      <p:sp>
        <p:nvSpPr>
          <p:cNvPr id="819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67544" y="2204864"/>
            <a:ext cx="8219256" cy="4409728"/>
          </a:xfrm>
        </p:spPr>
        <p:txBody>
          <a:bodyPr/>
          <a:lstStyle/>
          <a:p>
            <a:pPr marL="361950" lvl="1" indent="-361950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altLang="fr-FR" dirty="0"/>
              <a:t>Function </a:t>
            </a:r>
            <a:r>
              <a:rPr lang="en-GB" altLang="fr-FR" b="0" dirty="0"/>
              <a:t>– </a:t>
            </a:r>
            <a:r>
              <a:rPr lang="en-GB" altLang="fr-FR" b="0" dirty="0">
                <a:solidFill>
                  <a:srgbClr val="FF0000"/>
                </a:solidFill>
              </a:rPr>
              <a:t>functions</a:t>
            </a:r>
            <a:r>
              <a:rPr lang="en-GB" altLang="fr-FR" b="0" dirty="0"/>
              <a:t> of government spending</a:t>
            </a:r>
          </a:p>
          <a:p>
            <a:pPr marL="542925" lvl="1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r>
              <a:rPr lang="en-GB" altLang="fr-FR" b="0" u="sng" dirty="0"/>
              <a:t>Purpose</a:t>
            </a:r>
            <a:r>
              <a:rPr lang="en-GB" altLang="fr-FR" b="0" dirty="0"/>
              <a:t>:  historical analysis, international comparison,  policy formulation;</a:t>
            </a:r>
          </a:p>
          <a:p>
            <a:pPr marL="542925" lvl="1" indent="0">
              <a:spcBef>
                <a:spcPts val="300"/>
              </a:spcBef>
              <a:spcAft>
                <a:spcPts val="600"/>
              </a:spcAft>
              <a:buClrTx/>
              <a:buNone/>
            </a:pPr>
            <a:r>
              <a:rPr lang="en-GB" altLang="fr-FR" b="0" dirty="0"/>
              <a:t>International standard: IMF GFS and COFOG.</a:t>
            </a:r>
            <a:endParaRPr lang="en-GB" altLang="fr-FR" dirty="0"/>
          </a:p>
          <a:p>
            <a:pPr marL="361950" lvl="1" indent="-361950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altLang="fr-FR" dirty="0"/>
              <a:t>Programme </a:t>
            </a:r>
            <a:r>
              <a:rPr lang="en-GB" altLang="fr-FR" b="0" dirty="0"/>
              <a:t>– programmatic breakdown of government spending:</a:t>
            </a:r>
          </a:p>
          <a:p>
            <a:pPr marL="542925" lvl="1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r>
              <a:rPr lang="en-GB" altLang="fr-FR" b="0" u="sng" dirty="0"/>
              <a:t>Purpose</a:t>
            </a:r>
            <a:r>
              <a:rPr lang="en-GB" altLang="fr-FR" b="0" dirty="0"/>
              <a:t>: planning, performance monitoring, accountability;</a:t>
            </a:r>
          </a:p>
          <a:p>
            <a:pPr marL="542925" lvl="1" indent="0">
              <a:spcBef>
                <a:spcPts val="300"/>
              </a:spcBef>
              <a:spcAft>
                <a:spcPts val="600"/>
              </a:spcAft>
              <a:buClrTx/>
              <a:buNone/>
            </a:pPr>
            <a:r>
              <a:rPr lang="en-GB" altLang="fr-FR" b="0" dirty="0"/>
              <a:t>No International standard.</a:t>
            </a:r>
          </a:p>
          <a:p>
            <a:pPr marL="361950" lvl="1" indent="-361950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altLang="fr-FR" dirty="0"/>
              <a:t>Other </a:t>
            </a:r>
            <a:r>
              <a:rPr lang="en-GB" altLang="fr-FR" b="0" dirty="0"/>
              <a:t>– e.g. fund, financing sources:</a:t>
            </a:r>
          </a:p>
          <a:p>
            <a:pPr marL="542925" lvl="1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r>
              <a:rPr lang="en-GB" altLang="fr-FR" b="0" u="sng" dirty="0"/>
              <a:t>Purpose</a:t>
            </a:r>
            <a:r>
              <a:rPr lang="en-GB" altLang="fr-FR" b="0" dirty="0"/>
              <a:t>: budget management, special needs, accountability.</a:t>
            </a:r>
            <a:r>
              <a:rPr lang="en-GB" altLang="fr-FR" dirty="0"/>
              <a:t>   </a:t>
            </a:r>
          </a:p>
          <a:p>
            <a:pPr lvl="1" indent="-384175">
              <a:spcBef>
                <a:spcPts val="1200"/>
              </a:spcBef>
              <a:spcAft>
                <a:spcPts val="600"/>
              </a:spcAft>
              <a:buClrTx/>
            </a:pPr>
            <a:endParaRPr lang="en-US" altLang="fr-FR" b="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539552" y="2204864"/>
            <a:ext cx="8075240" cy="288032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>
                <a:solidFill>
                  <a:srgbClr val="C00000"/>
                </a:solidFill>
              </a:rPr>
              <a:t>Economic</a:t>
            </a:r>
            <a:r>
              <a:rPr lang="el-GR" altLang="fr-FR" sz="2200" b="1" i="0" dirty="0">
                <a:solidFill>
                  <a:srgbClr val="C00000"/>
                </a:solidFill>
              </a:rPr>
              <a:t> </a:t>
            </a:r>
            <a:r>
              <a:rPr lang="el-GR" altLang="fr-FR" sz="2200" i="0" dirty="0"/>
              <a:t>- </a:t>
            </a:r>
            <a:r>
              <a:rPr lang="en-GB" altLang="fr-FR" sz="2200" b="1" i="0" dirty="0"/>
              <a:t>Government Finance Statistics (GFS)</a:t>
            </a:r>
            <a:endParaRPr lang="en-GB" altLang="fr-FR" sz="2200" b="1" i="0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Transactions affecting net worth i.e. </a:t>
            </a:r>
            <a:r>
              <a:rPr lang="en-GB" altLang="fr-FR" sz="2200" dirty="0"/>
              <a:t>revenue</a:t>
            </a:r>
            <a:r>
              <a:rPr lang="en-GB" altLang="fr-FR" sz="2200" i="0" dirty="0"/>
              <a:t> and </a:t>
            </a:r>
            <a:r>
              <a:rPr lang="en-GB" altLang="fr-FR" sz="2200" dirty="0"/>
              <a:t>expense.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Transactions in </a:t>
            </a:r>
            <a:r>
              <a:rPr lang="en-GB" altLang="fr-FR" sz="2200" dirty="0"/>
              <a:t>non-financial assets</a:t>
            </a:r>
            <a:r>
              <a:rPr lang="en-GB" altLang="fr-FR" sz="2200" i="0" dirty="0"/>
              <a:t>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Transactions in </a:t>
            </a:r>
            <a:r>
              <a:rPr lang="en-GB" altLang="fr-FR" sz="2200" dirty="0"/>
              <a:t>financial assets </a:t>
            </a:r>
            <a:r>
              <a:rPr lang="en-GB" altLang="fr-FR" sz="2200" i="0" dirty="0"/>
              <a:t>and </a:t>
            </a:r>
            <a:r>
              <a:rPr lang="en-GB" altLang="fr-FR" sz="2200" dirty="0"/>
              <a:t>liabilities </a:t>
            </a:r>
            <a:r>
              <a:rPr lang="en-GB" altLang="fr-FR" sz="2200" i="0" dirty="0"/>
              <a:t>(financing).</a:t>
            </a:r>
            <a:endParaRPr lang="el-GR" altLang="fr-FR" sz="2200" i="0" dirty="0"/>
          </a:p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endParaRPr lang="en-GB" altLang="fr-FR" sz="2200" i="0" dirty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4935EC2-6F33-4834-B8ED-D072D8F69579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13317" name="Picture 4" descr="thCAWYEHJZ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276" y="5001344"/>
            <a:ext cx="1547812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750" y="1292225"/>
            <a:ext cx="7786688" cy="654050"/>
          </a:xfrm>
        </p:spPr>
        <p:txBody>
          <a:bodyPr/>
          <a:lstStyle/>
          <a:p>
            <a:pPr algn="ctr"/>
            <a:r>
              <a:rPr lang="en-US" altLang="fr-FR" sz="3200" dirty="0"/>
              <a:t>Budget classifications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693A9E-3FD3-4EEF-BA53-56588F4F8642}" type="slidenum">
              <a:rPr lang="en-US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5436096" y="1196752"/>
            <a:ext cx="2667149" cy="856456"/>
          </a:xfrm>
        </p:spPr>
        <p:txBody>
          <a:bodyPr/>
          <a:lstStyle/>
          <a:p>
            <a:r>
              <a:rPr lang="en-US" altLang="fr-FR" sz="2400" i="1" dirty="0"/>
              <a:t>GFS Economic</a:t>
            </a: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308916"/>
            <a:ext cx="4283967" cy="5478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143125"/>
            <a:ext cx="44672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357188" y="2564904"/>
            <a:ext cx="8501062" cy="3528392"/>
          </a:xfrm>
        </p:spPr>
        <p:txBody>
          <a:bodyPr/>
          <a:lstStyle/>
          <a:p>
            <a:pPr marL="0" indent="0">
              <a:spcAft>
                <a:spcPts val="600"/>
              </a:spcAft>
              <a:buClrTx/>
              <a:buNone/>
            </a:pPr>
            <a:r>
              <a:rPr lang="en-GB" altLang="fr-FR" sz="2200" b="1" i="0" dirty="0">
                <a:solidFill>
                  <a:srgbClr val="C00000"/>
                </a:solidFill>
              </a:rPr>
              <a:t>Economic/Revenue </a:t>
            </a:r>
            <a:r>
              <a:rPr lang="en-GB" altLang="fr-FR" sz="2200" i="0" dirty="0"/>
              <a:t>-</a:t>
            </a:r>
            <a:r>
              <a:rPr lang="en-GB" altLang="fr-FR" sz="2200" b="1" i="0" dirty="0"/>
              <a:t> Government Finance Statistics (GFS)</a:t>
            </a:r>
            <a:endParaRPr lang="en-US" altLang="fr-FR" sz="2200" i="0" dirty="0">
              <a:solidFill>
                <a:srgbClr val="C00000"/>
              </a:solidFill>
            </a:endParaRPr>
          </a:p>
          <a:p>
            <a:pPr lvl="1">
              <a:spcAft>
                <a:spcPts val="600"/>
              </a:spcAft>
              <a:buClrTx/>
            </a:pPr>
            <a:r>
              <a:rPr lang="en-US" altLang="fr-FR" sz="2200" b="0" dirty="0"/>
              <a:t>Taxes are classified mainly according to the base on which they are levied. </a:t>
            </a:r>
          </a:p>
          <a:p>
            <a:pPr lvl="1">
              <a:spcAft>
                <a:spcPts val="600"/>
              </a:spcAft>
              <a:buClrTx/>
            </a:pPr>
            <a:r>
              <a:rPr lang="en-US" altLang="fr-FR" sz="2200" b="0" dirty="0"/>
              <a:t>Grants are classified by the source from which the revenue is derived.</a:t>
            </a:r>
          </a:p>
          <a:p>
            <a:pPr lvl="1">
              <a:spcAft>
                <a:spcPts val="600"/>
              </a:spcAft>
              <a:buClrTx/>
            </a:pPr>
            <a:r>
              <a:rPr lang="en-US" altLang="fr-FR" sz="2200" b="0" dirty="0"/>
              <a:t>Property income is classified by type of income</a:t>
            </a:r>
            <a:r>
              <a:rPr lang="en-US" altLang="fr-FR" sz="2200" dirty="0"/>
              <a:t>.</a:t>
            </a:r>
          </a:p>
          <a:p>
            <a:pPr lvl="1"/>
            <a:endParaRPr lang="en-GB" altLang="fr-FR" sz="2200" dirty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90D26B-2B9F-4DF3-8D9E-5FC640519069}" type="slidenum">
              <a:rPr lang="en-GB" altLang="fr-FR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GB" altLang="fr-FR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750" y="1292225"/>
            <a:ext cx="7786688" cy="654050"/>
          </a:xfrm>
        </p:spPr>
        <p:txBody>
          <a:bodyPr/>
          <a:lstStyle/>
          <a:p>
            <a:pPr algn="ctr"/>
            <a:r>
              <a:rPr lang="en-US" altLang="fr-FR" sz="3200" dirty="0"/>
              <a:t>Budget classifications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5583</TotalTime>
  <Words>885</Words>
  <Application>Microsoft Office PowerPoint</Application>
  <PresentationFormat>On-screen Show (4:3)</PresentationFormat>
  <Paragraphs>159</Paragraphs>
  <Slides>23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Courier New</vt:lpstr>
      <vt:lpstr>Verdana</vt:lpstr>
      <vt:lpstr>Wingdings</vt:lpstr>
      <vt:lpstr>Slide_Master</vt:lpstr>
      <vt:lpstr>Worksheet</vt:lpstr>
      <vt:lpstr>INTRODUCTION TO  PUBLIC FINANCE MANAGEMENT</vt:lpstr>
      <vt:lpstr>International standards and  local requirements</vt:lpstr>
      <vt:lpstr>Module outline</vt:lpstr>
      <vt:lpstr>Budget classifications </vt:lpstr>
      <vt:lpstr>Budget classifications </vt:lpstr>
      <vt:lpstr>Budget classifications </vt:lpstr>
      <vt:lpstr>Budget classifications </vt:lpstr>
      <vt:lpstr>GFS Economic</vt:lpstr>
      <vt:lpstr>Budget classifications </vt:lpstr>
      <vt:lpstr>PowerPoint Presentation</vt:lpstr>
      <vt:lpstr>Budget classifications </vt:lpstr>
      <vt:lpstr>PowerPoint Presentation</vt:lpstr>
      <vt:lpstr>Analysing the budget: COFOG x GFS Economic</vt:lpstr>
      <vt:lpstr>Analysing the budget</vt:lpstr>
      <vt:lpstr>PowerPoint Presentation</vt:lpstr>
      <vt:lpstr>Module outline</vt:lpstr>
      <vt:lpstr> Budget System Law (Armenia): </vt:lpstr>
      <vt:lpstr>PowerPoint Presentation</vt:lpstr>
      <vt:lpstr>Module outline</vt:lpstr>
      <vt:lpstr>The Chart of Accounts </vt:lpstr>
      <vt:lpstr>The Chart of Accounts (Cash based)</vt:lpstr>
      <vt:lpstr>The Chart of Accounts IPSAS (Accruals) </vt:lpstr>
      <vt:lpstr>Key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Yiannis Hadziyiannakis</cp:lastModifiedBy>
  <cp:revision>358</cp:revision>
  <dcterms:created xsi:type="dcterms:W3CDTF">2011-10-28T10:25:18Z</dcterms:created>
  <dcterms:modified xsi:type="dcterms:W3CDTF">2019-05-01T13:21:48Z</dcterms:modified>
</cp:coreProperties>
</file>