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8" r:id="rId2"/>
    <p:sldId id="260" r:id="rId3"/>
    <p:sldId id="316" r:id="rId4"/>
    <p:sldId id="315" r:id="rId5"/>
    <p:sldId id="297" r:id="rId6"/>
    <p:sldId id="275" r:id="rId7"/>
    <p:sldId id="302" r:id="rId8"/>
    <p:sldId id="277" r:id="rId9"/>
    <p:sldId id="312" r:id="rId10"/>
    <p:sldId id="265" r:id="rId11"/>
    <p:sldId id="278" r:id="rId12"/>
    <p:sldId id="279" r:id="rId13"/>
    <p:sldId id="280" r:id="rId14"/>
    <p:sldId id="266" r:id="rId15"/>
    <p:sldId id="267" r:id="rId16"/>
    <p:sldId id="268" r:id="rId17"/>
    <p:sldId id="269" r:id="rId18"/>
    <p:sldId id="313" r:id="rId19"/>
    <p:sldId id="270" r:id="rId20"/>
    <p:sldId id="271" r:id="rId21"/>
    <p:sldId id="273" r:id="rId22"/>
    <p:sldId id="314" r:id="rId23"/>
    <p:sldId id="289" r:id="rId24"/>
    <p:sldId id="281" r:id="rId25"/>
    <p:sldId id="282" r:id="rId26"/>
    <p:sldId id="283" r:id="rId27"/>
    <p:sldId id="284" r:id="rId28"/>
    <p:sldId id="285" r:id="rId29"/>
    <p:sldId id="306" r:id="rId30"/>
    <p:sldId id="308" r:id="rId31"/>
    <p:sldId id="303" r:id="rId32"/>
    <p:sldId id="288" r:id="rId33"/>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S PGothic" pitchFamily="34" charset="-128"/>
        <a:cs typeface="+mn-cs"/>
      </a:defRPr>
    </a:lvl1pPr>
    <a:lvl2pPr marL="457200" algn="l" rtl="0" fontAlgn="base">
      <a:spcBef>
        <a:spcPct val="0"/>
      </a:spcBef>
      <a:spcAft>
        <a:spcPct val="0"/>
      </a:spcAft>
      <a:defRPr sz="1200" kern="1200">
        <a:solidFill>
          <a:srgbClr val="0F5494"/>
        </a:solidFill>
        <a:latin typeface="Verdana" pitchFamily="34" charset="0"/>
        <a:ea typeface="MS PGothic" pitchFamily="34" charset="-128"/>
        <a:cs typeface="+mn-cs"/>
      </a:defRPr>
    </a:lvl2pPr>
    <a:lvl3pPr marL="914400" algn="l" rtl="0" fontAlgn="base">
      <a:spcBef>
        <a:spcPct val="0"/>
      </a:spcBef>
      <a:spcAft>
        <a:spcPct val="0"/>
      </a:spcAft>
      <a:defRPr sz="1200" kern="1200">
        <a:solidFill>
          <a:srgbClr val="0F5494"/>
        </a:solidFill>
        <a:latin typeface="Verdana" pitchFamily="34" charset="0"/>
        <a:ea typeface="MS PGothic" pitchFamily="34" charset="-128"/>
        <a:cs typeface="+mn-cs"/>
      </a:defRPr>
    </a:lvl3pPr>
    <a:lvl4pPr marL="1371600" algn="l" rtl="0" fontAlgn="base">
      <a:spcBef>
        <a:spcPct val="0"/>
      </a:spcBef>
      <a:spcAft>
        <a:spcPct val="0"/>
      </a:spcAft>
      <a:defRPr sz="1200" kern="1200">
        <a:solidFill>
          <a:srgbClr val="0F5494"/>
        </a:solidFill>
        <a:latin typeface="Verdana" pitchFamily="34" charset="0"/>
        <a:ea typeface="MS PGothic" pitchFamily="34" charset="-128"/>
        <a:cs typeface="+mn-cs"/>
      </a:defRPr>
    </a:lvl4pPr>
    <a:lvl5pPr marL="1828800" algn="l" rtl="0" fontAlgn="base">
      <a:spcBef>
        <a:spcPct val="0"/>
      </a:spcBef>
      <a:spcAft>
        <a:spcPct val="0"/>
      </a:spcAft>
      <a:defRPr sz="1200" kern="1200">
        <a:solidFill>
          <a:srgbClr val="0F5494"/>
        </a:solidFill>
        <a:latin typeface="Verdana" pitchFamily="34" charset="0"/>
        <a:ea typeface="MS PGothic" pitchFamily="34" charset="-128"/>
        <a:cs typeface="+mn-cs"/>
      </a:defRPr>
    </a:lvl5pPr>
    <a:lvl6pPr marL="2286000" algn="l" defTabSz="914400" rtl="0" eaLnBrk="1" latinLnBrk="0" hangingPunct="1">
      <a:defRPr sz="1200" kern="1200">
        <a:solidFill>
          <a:srgbClr val="0F5494"/>
        </a:solidFill>
        <a:latin typeface="Verdana" pitchFamily="34" charset="0"/>
        <a:ea typeface="MS PGothic" pitchFamily="34" charset="-128"/>
        <a:cs typeface="+mn-cs"/>
      </a:defRPr>
    </a:lvl6pPr>
    <a:lvl7pPr marL="2743200" algn="l" defTabSz="914400" rtl="0" eaLnBrk="1" latinLnBrk="0" hangingPunct="1">
      <a:defRPr sz="1200" kern="1200">
        <a:solidFill>
          <a:srgbClr val="0F5494"/>
        </a:solidFill>
        <a:latin typeface="Verdana" pitchFamily="34" charset="0"/>
        <a:ea typeface="MS PGothic" pitchFamily="34" charset="-128"/>
        <a:cs typeface="+mn-cs"/>
      </a:defRPr>
    </a:lvl7pPr>
    <a:lvl8pPr marL="3200400" algn="l" defTabSz="914400" rtl="0" eaLnBrk="1" latinLnBrk="0" hangingPunct="1">
      <a:defRPr sz="1200" kern="1200">
        <a:solidFill>
          <a:srgbClr val="0F5494"/>
        </a:solidFill>
        <a:latin typeface="Verdana" pitchFamily="34" charset="0"/>
        <a:ea typeface="MS PGothic" pitchFamily="34" charset="-128"/>
        <a:cs typeface="+mn-cs"/>
      </a:defRPr>
    </a:lvl8pPr>
    <a:lvl9pPr marL="3657600" algn="l" defTabSz="914400" rtl="0" eaLnBrk="1" latinLnBrk="0" hangingPunct="1">
      <a:defRPr sz="1200" kern="1200">
        <a:solidFill>
          <a:srgbClr val="0F5494"/>
        </a:solidFill>
        <a:latin typeface="Verdana"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ed Mear" initials="F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FFD624"/>
    <a:srgbClr val="3166CF"/>
    <a:srgbClr val="3E6FD2"/>
    <a:srgbClr val="2D5EC1"/>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D048DB-5C99-43B9-AF81-877F4F0801C9}"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IE"/>
        </a:p>
      </dgm:t>
    </dgm:pt>
    <dgm:pt modelId="{A5F11696-85B7-4CD2-9766-8D6D5E53C088}">
      <dgm:prSet phldrT="[Text]" custT="1"/>
      <dgm:spPr/>
      <dgm:t>
        <a:bodyPr/>
        <a:lstStyle/>
        <a:p>
          <a:r>
            <a:rPr lang="en-US" sz="1600" dirty="0" err="1">
              <a:solidFill>
                <a:schemeClr val="tx2">
                  <a:lumMod val="85000"/>
                  <a:lumOff val="15000"/>
                </a:schemeClr>
              </a:solidFill>
            </a:rPr>
            <a:t>MoF</a:t>
          </a:r>
          <a:r>
            <a:rPr lang="en-US" sz="1600" dirty="0">
              <a:solidFill>
                <a:schemeClr val="tx2">
                  <a:lumMod val="85000"/>
                  <a:lumOff val="15000"/>
                </a:schemeClr>
              </a:solidFill>
            </a:rPr>
            <a:t> responds to PAC recommendations</a:t>
          </a:r>
          <a:endParaRPr lang="en-IE" sz="1600" dirty="0">
            <a:solidFill>
              <a:schemeClr val="tx2">
                <a:lumMod val="85000"/>
                <a:lumOff val="15000"/>
              </a:schemeClr>
            </a:solidFill>
          </a:endParaRPr>
        </a:p>
      </dgm:t>
    </dgm:pt>
    <dgm:pt modelId="{50C90D02-5E2D-467A-BDF8-7919C8FC37B1}" type="parTrans" cxnId="{D1A8666E-66D4-47E0-BE88-5B018CD8DD5E}">
      <dgm:prSet/>
      <dgm:spPr/>
      <dgm:t>
        <a:bodyPr/>
        <a:lstStyle/>
        <a:p>
          <a:endParaRPr lang="en-IE" sz="1600"/>
        </a:p>
      </dgm:t>
    </dgm:pt>
    <dgm:pt modelId="{3C62E245-22BA-47B3-B0C7-C52A7517A37C}" type="sibTrans" cxnId="{D1A8666E-66D4-47E0-BE88-5B018CD8DD5E}">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00ACF097-08FE-4703-AC50-B9A4AADC336B}">
      <dgm:prSet phldrT="[Text]" custT="1"/>
      <dgm:spPr/>
      <dgm:t>
        <a:bodyPr/>
        <a:lstStyle/>
        <a:p>
          <a:r>
            <a:rPr lang="en-US" sz="1600" dirty="0">
              <a:solidFill>
                <a:schemeClr val="tx2">
                  <a:lumMod val="85000"/>
                  <a:lumOff val="15000"/>
                </a:schemeClr>
              </a:solidFill>
            </a:rPr>
            <a:t>Action taken</a:t>
          </a:r>
          <a:endParaRPr lang="en-IE" sz="1600" dirty="0">
            <a:solidFill>
              <a:schemeClr val="tx2">
                <a:lumMod val="85000"/>
                <a:lumOff val="15000"/>
              </a:schemeClr>
            </a:solidFill>
          </a:endParaRPr>
        </a:p>
      </dgm:t>
    </dgm:pt>
    <dgm:pt modelId="{D0220C8B-5EE7-4FB0-A0BB-51346B8F073E}" type="parTrans" cxnId="{AE43430F-1A05-4D15-8C54-52E95EF99B71}">
      <dgm:prSet/>
      <dgm:spPr/>
      <dgm:t>
        <a:bodyPr/>
        <a:lstStyle/>
        <a:p>
          <a:endParaRPr lang="en-IE" sz="1600"/>
        </a:p>
      </dgm:t>
    </dgm:pt>
    <dgm:pt modelId="{61055104-12C6-4AC5-8667-F0C01C850792}" type="sibTrans" cxnId="{AE43430F-1A05-4D15-8C54-52E95EF99B71}">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B2F7542C-E6D2-4CA8-B5B3-A57678B284A6}">
      <dgm:prSet phldrT="[Text]" custT="1"/>
      <dgm:spPr/>
      <dgm:t>
        <a:bodyPr/>
        <a:lstStyle/>
        <a:p>
          <a:r>
            <a:rPr lang="en-US" sz="1600" dirty="0">
              <a:solidFill>
                <a:schemeClr val="tx2">
                  <a:lumMod val="85000"/>
                  <a:lumOff val="15000"/>
                </a:schemeClr>
              </a:solidFill>
            </a:rPr>
            <a:t>Budget implemented and managed</a:t>
          </a:r>
          <a:endParaRPr lang="en-IE" sz="1600" dirty="0">
            <a:solidFill>
              <a:schemeClr val="tx2">
                <a:lumMod val="85000"/>
                <a:lumOff val="15000"/>
              </a:schemeClr>
            </a:solidFill>
          </a:endParaRPr>
        </a:p>
      </dgm:t>
    </dgm:pt>
    <dgm:pt modelId="{8369908E-B8F2-4636-8549-846506E5E7EE}" type="parTrans" cxnId="{CD9F0170-9525-4D23-9EE9-E21D21E3D3E2}">
      <dgm:prSet/>
      <dgm:spPr/>
      <dgm:t>
        <a:bodyPr/>
        <a:lstStyle/>
        <a:p>
          <a:endParaRPr lang="en-IE" sz="1600"/>
        </a:p>
      </dgm:t>
    </dgm:pt>
    <dgm:pt modelId="{F984FAAC-C1E8-460D-B9A7-8145A0E23342}" type="sibTrans" cxnId="{CD9F0170-9525-4D23-9EE9-E21D21E3D3E2}">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1FA3830A-3B47-4BE1-A8BB-C6410661C62D}">
      <dgm:prSet phldrT="[Text]" custT="1"/>
      <dgm:spPr/>
      <dgm:t>
        <a:bodyPr/>
        <a:lstStyle/>
        <a:p>
          <a:r>
            <a:rPr lang="en-US" sz="1600" dirty="0">
              <a:solidFill>
                <a:schemeClr val="tx2">
                  <a:lumMod val="85000"/>
                  <a:lumOff val="15000"/>
                </a:schemeClr>
              </a:solidFill>
            </a:rPr>
            <a:t>Audit undertaken SAI</a:t>
          </a:r>
          <a:endParaRPr lang="en-IE" sz="1600" dirty="0">
            <a:solidFill>
              <a:schemeClr val="tx2">
                <a:lumMod val="85000"/>
                <a:lumOff val="15000"/>
              </a:schemeClr>
            </a:solidFill>
          </a:endParaRPr>
        </a:p>
      </dgm:t>
    </dgm:pt>
    <dgm:pt modelId="{462A2B7F-ED88-46C6-AE63-E9441C1ADFCF}" type="parTrans" cxnId="{2D875602-F06C-4945-9528-BBF0E30AC5AA}">
      <dgm:prSet/>
      <dgm:spPr/>
      <dgm:t>
        <a:bodyPr/>
        <a:lstStyle/>
        <a:p>
          <a:endParaRPr lang="en-IE" sz="1600"/>
        </a:p>
      </dgm:t>
    </dgm:pt>
    <dgm:pt modelId="{EB590C7C-D290-49CF-B801-CC619BDCB290}" type="sibTrans" cxnId="{2D875602-F06C-4945-9528-BBF0E30AC5AA}">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C5CD32E1-3693-41AF-BC11-52137D701858}">
      <dgm:prSet phldrT="[Text]" custT="1"/>
      <dgm:spPr/>
      <dgm:t>
        <a:bodyPr/>
        <a:lstStyle/>
        <a:p>
          <a:pPr algn="ctr"/>
          <a:r>
            <a:rPr lang="en-US" sz="1600" dirty="0">
              <a:solidFill>
                <a:schemeClr val="tx2">
                  <a:lumMod val="85000"/>
                  <a:lumOff val="15000"/>
                </a:schemeClr>
              </a:solidFill>
            </a:rPr>
            <a:t>Draft report to Agency &amp; Final to Parliament</a:t>
          </a:r>
          <a:endParaRPr lang="en-IE" sz="1600" dirty="0">
            <a:solidFill>
              <a:schemeClr val="tx2">
                <a:lumMod val="85000"/>
                <a:lumOff val="15000"/>
              </a:schemeClr>
            </a:solidFill>
          </a:endParaRPr>
        </a:p>
      </dgm:t>
    </dgm:pt>
    <dgm:pt modelId="{C3C41CF5-795F-47DF-B1E8-0C3E49FD62B1}" type="parTrans" cxnId="{1408F9D5-2FF2-4BAA-8760-3851ECBD56DC}">
      <dgm:prSet/>
      <dgm:spPr/>
      <dgm:t>
        <a:bodyPr/>
        <a:lstStyle/>
        <a:p>
          <a:endParaRPr lang="en-IE" sz="1600"/>
        </a:p>
      </dgm:t>
    </dgm:pt>
    <dgm:pt modelId="{536164CB-0666-4AA2-BBC7-8B36353E6819}" type="sibTrans" cxnId="{1408F9D5-2FF2-4BAA-8760-3851ECBD56DC}">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A905AC0E-EB43-48DD-BE26-28CC7260D7FC}">
      <dgm:prSet phldrT="[Text]" custT="1"/>
      <dgm:spPr/>
      <dgm:t>
        <a:bodyPr/>
        <a:lstStyle/>
        <a:p>
          <a:r>
            <a:rPr lang="en-US" sz="1600" dirty="0">
              <a:solidFill>
                <a:schemeClr val="tx2">
                  <a:lumMod val="85000"/>
                  <a:lumOff val="15000"/>
                </a:schemeClr>
              </a:solidFill>
            </a:rPr>
            <a:t>PAC submits findings to full Parliament</a:t>
          </a:r>
          <a:endParaRPr lang="en-IE" sz="1600" dirty="0">
            <a:solidFill>
              <a:schemeClr val="tx2">
                <a:lumMod val="85000"/>
                <a:lumOff val="15000"/>
              </a:schemeClr>
            </a:solidFill>
          </a:endParaRPr>
        </a:p>
      </dgm:t>
    </dgm:pt>
    <dgm:pt modelId="{2C6AEC2F-859A-4ABE-9363-504960FDED8C}" type="parTrans" cxnId="{7DC1B8A9-0A2D-4886-987F-9C683FC89AEB}">
      <dgm:prSet/>
      <dgm:spPr/>
      <dgm:t>
        <a:bodyPr/>
        <a:lstStyle/>
        <a:p>
          <a:endParaRPr lang="en-IE" sz="1600"/>
        </a:p>
      </dgm:t>
    </dgm:pt>
    <dgm:pt modelId="{AC2E2B1D-C40B-4D95-A0F0-9E19E7524328}" type="sibTrans" cxnId="{7DC1B8A9-0A2D-4886-987F-9C683FC89AEB}">
      <dgm:prSet/>
      <dgm:spPr>
        <a:solidFill>
          <a:schemeClr val="accent2"/>
        </a:solidFill>
        <a:ln>
          <a:solidFill>
            <a:schemeClr val="accent2"/>
          </a:solidFill>
        </a:ln>
      </dgm:spPr>
      <dgm:t>
        <a:bodyPr/>
        <a:lstStyle/>
        <a:p>
          <a:endParaRPr lang="en-IE" sz="1600">
            <a:solidFill>
              <a:schemeClr val="tx2">
                <a:lumMod val="85000"/>
                <a:lumOff val="15000"/>
              </a:schemeClr>
            </a:solidFill>
          </a:endParaRPr>
        </a:p>
      </dgm:t>
    </dgm:pt>
    <dgm:pt modelId="{B65AD61E-EAD9-43F1-AD04-840A46311487}" type="pres">
      <dgm:prSet presAssocID="{ECD048DB-5C99-43B9-AF81-877F4F0801C9}" presName="cycle" presStyleCnt="0">
        <dgm:presLayoutVars>
          <dgm:dir/>
          <dgm:resizeHandles val="exact"/>
        </dgm:presLayoutVars>
      </dgm:prSet>
      <dgm:spPr/>
    </dgm:pt>
    <dgm:pt modelId="{5F912A32-8C47-4388-B6C6-9865EB9DAA3A}" type="pres">
      <dgm:prSet presAssocID="{A5F11696-85B7-4CD2-9766-8D6D5E53C088}" presName="node" presStyleLbl="node1" presStyleIdx="0" presStyleCnt="6" custScaleX="222161" custScaleY="74570" custRadScaleRad="87335" custRadScaleInc="1733">
        <dgm:presLayoutVars>
          <dgm:bulletEnabled val="1"/>
        </dgm:presLayoutVars>
      </dgm:prSet>
      <dgm:spPr/>
    </dgm:pt>
    <dgm:pt modelId="{759A3D65-DF62-4ADB-8FD9-B6A0B33306A7}" type="pres">
      <dgm:prSet presAssocID="{A5F11696-85B7-4CD2-9766-8D6D5E53C088}" presName="spNode" presStyleCnt="0"/>
      <dgm:spPr/>
    </dgm:pt>
    <dgm:pt modelId="{A5A605D5-645B-471F-B1EE-B7963066636D}" type="pres">
      <dgm:prSet presAssocID="{3C62E245-22BA-47B3-B0C7-C52A7517A37C}" presName="sibTrans" presStyleLbl="sibTrans1D1" presStyleIdx="0" presStyleCnt="6"/>
      <dgm:spPr/>
    </dgm:pt>
    <dgm:pt modelId="{9FB6A1F4-BF22-4F97-BE39-F350FB97A391}" type="pres">
      <dgm:prSet presAssocID="{00ACF097-08FE-4703-AC50-B9A4AADC336B}" presName="node" presStyleLbl="node1" presStyleIdx="1" presStyleCnt="6" custScaleX="207595" custScaleY="84334" custRadScaleRad="115303" custRadScaleInc="63720">
        <dgm:presLayoutVars>
          <dgm:bulletEnabled val="1"/>
        </dgm:presLayoutVars>
      </dgm:prSet>
      <dgm:spPr/>
    </dgm:pt>
    <dgm:pt modelId="{6ACD86DE-B6F6-484C-957D-F2A041C8285C}" type="pres">
      <dgm:prSet presAssocID="{00ACF097-08FE-4703-AC50-B9A4AADC336B}" presName="spNode" presStyleCnt="0"/>
      <dgm:spPr/>
    </dgm:pt>
    <dgm:pt modelId="{2E9ACD51-2AE9-4CEF-9651-1DA7B374C6DC}" type="pres">
      <dgm:prSet presAssocID="{61055104-12C6-4AC5-8667-F0C01C850792}" presName="sibTrans" presStyleLbl="sibTrans1D1" presStyleIdx="1" presStyleCnt="6"/>
      <dgm:spPr/>
    </dgm:pt>
    <dgm:pt modelId="{440D1A68-E9A0-44F5-A2E4-915388A48A06}" type="pres">
      <dgm:prSet presAssocID="{B2F7542C-E6D2-4CA8-B5B3-A57678B284A6}" presName="node" presStyleLbl="node1" presStyleIdx="2" presStyleCnt="6" custScaleX="194946" custScaleY="71475" custRadScaleRad="109281" custRadScaleInc="-74325">
        <dgm:presLayoutVars>
          <dgm:bulletEnabled val="1"/>
        </dgm:presLayoutVars>
      </dgm:prSet>
      <dgm:spPr/>
    </dgm:pt>
    <dgm:pt modelId="{46EC1C35-749A-431F-BEF2-010E289E7962}" type="pres">
      <dgm:prSet presAssocID="{B2F7542C-E6D2-4CA8-B5B3-A57678B284A6}" presName="spNode" presStyleCnt="0"/>
      <dgm:spPr/>
    </dgm:pt>
    <dgm:pt modelId="{005A220C-B564-4874-9CB1-0914F2F680B7}" type="pres">
      <dgm:prSet presAssocID="{F984FAAC-C1E8-460D-B9A7-8145A0E23342}" presName="sibTrans" presStyleLbl="sibTrans1D1" presStyleIdx="2" presStyleCnt="6"/>
      <dgm:spPr/>
    </dgm:pt>
    <dgm:pt modelId="{7174BD43-ACFB-4371-A77C-A09870256C20}" type="pres">
      <dgm:prSet presAssocID="{1FA3830A-3B47-4BE1-A8BB-C6410661C62D}" presName="node" presStyleLbl="node1" presStyleIdx="3" presStyleCnt="6" custScaleX="222160" custScaleY="61811" custRadScaleRad="83134" custRadScaleInc="2762">
        <dgm:presLayoutVars>
          <dgm:bulletEnabled val="1"/>
        </dgm:presLayoutVars>
      </dgm:prSet>
      <dgm:spPr/>
    </dgm:pt>
    <dgm:pt modelId="{EC59F023-F288-4C8F-A651-A35D6362EA01}" type="pres">
      <dgm:prSet presAssocID="{1FA3830A-3B47-4BE1-A8BB-C6410661C62D}" presName="spNode" presStyleCnt="0"/>
      <dgm:spPr/>
    </dgm:pt>
    <dgm:pt modelId="{4CC04465-E03E-473F-89F2-375B7B56C412}" type="pres">
      <dgm:prSet presAssocID="{EB590C7C-D290-49CF-B801-CC619BDCB290}" presName="sibTrans" presStyleLbl="sibTrans1D1" presStyleIdx="3" presStyleCnt="6"/>
      <dgm:spPr/>
    </dgm:pt>
    <dgm:pt modelId="{E25DF12C-1EC9-4CB1-A9F6-4A740DE98BED}" type="pres">
      <dgm:prSet presAssocID="{C5CD32E1-3693-41AF-BC11-52137D701858}" presName="node" presStyleLbl="node1" presStyleIdx="4" presStyleCnt="6" custScaleX="201067" custScaleY="67000" custRadScaleRad="117269" custRadScaleInc="81980">
        <dgm:presLayoutVars>
          <dgm:bulletEnabled val="1"/>
        </dgm:presLayoutVars>
      </dgm:prSet>
      <dgm:spPr/>
    </dgm:pt>
    <dgm:pt modelId="{AA66DD67-F1EA-4038-97C6-3C2EB006A840}" type="pres">
      <dgm:prSet presAssocID="{C5CD32E1-3693-41AF-BC11-52137D701858}" presName="spNode" presStyleCnt="0"/>
      <dgm:spPr/>
    </dgm:pt>
    <dgm:pt modelId="{F9797392-44DC-41E4-9307-4EE75D096600}" type="pres">
      <dgm:prSet presAssocID="{536164CB-0666-4AA2-BBC7-8B36353E6819}" presName="sibTrans" presStyleLbl="sibTrans1D1" presStyleIdx="4" presStyleCnt="6"/>
      <dgm:spPr/>
    </dgm:pt>
    <dgm:pt modelId="{D5648C1E-BE49-4409-B1D6-AE92E0227A5E}" type="pres">
      <dgm:prSet presAssocID="{A905AC0E-EB43-48DD-BE26-28CC7260D7FC}" presName="node" presStyleLbl="node1" presStyleIdx="5" presStyleCnt="6" custScaleX="202226" custScaleY="84334" custRadScaleRad="118551" custRadScaleInc="-66923">
        <dgm:presLayoutVars>
          <dgm:bulletEnabled val="1"/>
        </dgm:presLayoutVars>
      </dgm:prSet>
      <dgm:spPr/>
    </dgm:pt>
    <dgm:pt modelId="{0AF59B26-2E91-49BC-8347-954B6439E118}" type="pres">
      <dgm:prSet presAssocID="{A905AC0E-EB43-48DD-BE26-28CC7260D7FC}" presName="spNode" presStyleCnt="0"/>
      <dgm:spPr/>
    </dgm:pt>
    <dgm:pt modelId="{222FAB0E-5B91-40B7-A6C9-96D223F0C13E}" type="pres">
      <dgm:prSet presAssocID="{AC2E2B1D-C40B-4D95-A0F0-9E19E7524328}" presName="sibTrans" presStyleLbl="sibTrans1D1" presStyleIdx="5" presStyleCnt="6"/>
      <dgm:spPr/>
    </dgm:pt>
  </dgm:ptLst>
  <dgm:cxnLst>
    <dgm:cxn modelId="{2D875602-F06C-4945-9528-BBF0E30AC5AA}" srcId="{ECD048DB-5C99-43B9-AF81-877F4F0801C9}" destId="{1FA3830A-3B47-4BE1-A8BB-C6410661C62D}" srcOrd="3" destOrd="0" parTransId="{462A2B7F-ED88-46C6-AE63-E9441C1ADFCF}" sibTransId="{EB590C7C-D290-49CF-B801-CC619BDCB290}"/>
    <dgm:cxn modelId="{04CE030D-79B8-48D2-8C1C-4465AA10BBE0}" type="presOf" srcId="{F984FAAC-C1E8-460D-B9A7-8145A0E23342}" destId="{005A220C-B564-4874-9CB1-0914F2F680B7}" srcOrd="0" destOrd="0" presId="urn:microsoft.com/office/officeart/2005/8/layout/cycle5"/>
    <dgm:cxn modelId="{AE43430F-1A05-4D15-8C54-52E95EF99B71}" srcId="{ECD048DB-5C99-43B9-AF81-877F4F0801C9}" destId="{00ACF097-08FE-4703-AC50-B9A4AADC336B}" srcOrd="1" destOrd="0" parTransId="{D0220C8B-5EE7-4FB0-A0BB-51346B8F073E}" sibTransId="{61055104-12C6-4AC5-8667-F0C01C850792}"/>
    <dgm:cxn modelId="{B97CCB1F-3EFE-4FE6-A2E2-AC30E017B8AB}" type="presOf" srcId="{C5CD32E1-3693-41AF-BC11-52137D701858}" destId="{E25DF12C-1EC9-4CB1-A9F6-4A740DE98BED}" srcOrd="0" destOrd="0" presId="urn:microsoft.com/office/officeart/2005/8/layout/cycle5"/>
    <dgm:cxn modelId="{A8DBF45F-DD03-484D-9146-A0D00E4FA10E}" type="presOf" srcId="{536164CB-0666-4AA2-BBC7-8B36353E6819}" destId="{F9797392-44DC-41E4-9307-4EE75D096600}" srcOrd="0" destOrd="0" presId="urn:microsoft.com/office/officeart/2005/8/layout/cycle5"/>
    <dgm:cxn modelId="{99BA4C6C-73EB-43FA-9F98-F7B3AE9F762D}" type="presOf" srcId="{A5F11696-85B7-4CD2-9766-8D6D5E53C088}" destId="{5F912A32-8C47-4388-B6C6-9865EB9DAA3A}" srcOrd="0" destOrd="0" presId="urn:microsoft.com/office/officeart/2005/8/layout/cycle5"/>
    <dgm:cxn modelId="{D1A8666E-66D4-47E0-BE88-5B018CD8DD5E}" srcId="{ECD048DB-5C99-43B9-AF81-877F4F0801C9}" destId="{A5F11696-85B7-4CD2-9766-8D6D5E53C088}" srcOrd="0" destOrd="0" parTransId="{50C90D02-5E2D-467A-BDF8-7919C8FC37B1}" sibTransId="{3C62E245-22BA-47B3-B0C7-C52A7517A37C}"/>
    <dgm:cxn modelId="{CD9F0170-9525-4D23-9EE9-E21D21E3D3E2}" srcId="{ECD048DB-5C99-43B9-AF81-877F4F0801C9}" destId="{B2F7542C-E6D2-4CA8-B5B3-A57678B284A6}" srcOrd="2" destOrd="0" parTransId="{8369908E-B8F2-4636-8549-846506E5E7EE}" sibTransId="{F984FAAC-C1E8-460D-B9A7-8145A0E23342}"/>
    <dgm:cxn modelId="{4440777A-1F4E-4651-91DE-FD4F1C423317}" type="presOf" srcId="{61055104-12C6-4AC5-8667-F0C01C850792}" destId="{2E9ACD51-2AE9-4CEF-9651-1DA7B374C6DC}" srcOrd="0" destOrd="0" presId="urn:microsoft.com/office/officeart/2005/8/layout/cycle5"/>
    <dgm:cxn modelId="{3A67BB89-5AD4-4F6A-9095-916F7DE81E5A}" type="presOf" srcId="{A905AC0E-EB43-48DD-BE26-28CC7260D7FC}" destId="{D5648C1E-BE49-4409-B1D6-AE92E0227A5E}" srcOrd="0" destOrd="0" presId="urn:microsoft.com/office/officeart/2005/8/layout/cycle5"/>
    <dgm:cxn modelId="{7DC1B8A9-0A2D-4886-987F-9C683FC89AEB}" srcId="{ECD048DB-5C99-43B9-AF81-877F4F0801C9}" destId="{A905AC0E-EB43-48DD-BE26-28CC7260D7FC}" srcOrd="5" destOrd="0" parTransId="{2C6AEC2F-859A-4ABE-9363-504960FDED8C}" sibTransId="{AC2E2B1D-C40B-4D95-A0F0-9E19E7524328}"/>
    <dgm:cxn modelId="{F08855AE-FC67-42BA-9EF4-3E8FCBBF1238}" type="presOf" srcId="{AC2E2B1D-C40B-4D95-A0F0-9E19E7524328}" destId="{222FAB0E-5B91-40B7-A6C9-96D223F0C13E}" srcOrd="0" destOrd="0" presId="urn:microsoft.com/office/officeart/2005/8/layout/cycle5"/>
    <dgm:cxn modelId="{E320EEC4-BCAB-45F6-8072-34414D3D94E3}" type="presOf" srcId="{00ACF097-08FE-4703-AC50-B9A4AADC336B}" destId="{9FB6A1F4-BF22-4F97-BE39-F350FB97A391}" srcOrd="0" destOrd="0" presId="urn:microsoft.com/office/officeart/2005/8/layout/cycle5"/>
    <dgm:cxn modelId="{714C21CF-8979-4573-84BF-D8C8DB20D2E6}" type="presOf" srcId="{3C62E245-22BA-47B3-B0C7-C52A7517A37C}" destId="{A5A605D5-645B-471F-B1EE-B7963066636D}" srcOrd="0" destOrd="0" presId="urn:microsoft.com/office/officeart/2005/8/layout/cycle5"/>
    <dgm:cxn modelId="{1408F9D5-2FF2-4BAA-8760-3851ECBD56DC}" srcId="{ECD048DB-5C99-43B9-AF81-877F4F0801C9}" destId="{C5CD32E1-3693-41AF-BC11-52137D701858}" srcOrd="4" destOrd="0" parTransId="{C3C41CF5-795F-47DF-B1E8-0C3E49FD62B1}" sibTransId="{536164CB-0666-4AA2-BBC7-8B36353E6819}"/>
    <dgm:cxn modelId="{52B342DE-56E1-4395-B74B-034E77187667}" type="presOf" srcId="{B2F7542C-E6D2-4CA8-B5B3-A57678B284A6}" destId="{440D1A68-E9A0-44F5-A2E4-915388A48A06}" srcOrd="0" destOrd="0" presId="urn:microsoft.com/office/officeart/2005/8/layout/cycle5"/>
    <dgm:cxn modelId="{CF5BDEE1-22F4-427C-A818-E77945E70527}" type="presOf" srcId="{1FA3830A-3B47-4BE1-A8BB-C6410661C62D}" destId="{7174BD43-ACFB-4371-A77C-A09870256C20}" srcOrd="0" destOrd="0" presId="urn:microsoft.com/office/officeart/2005/8/layout/cycle5"/>
    <dgm:cxn modelId="{F4296BEA-4C19-463B-8497-D54123AE1C35}" type="presOf" srcId="{EB590C7C-D290-49CF-B801-CC619BDCB290}" destId="{4CC04465-E03E-473F-89F2-375B7B56C412}" srcOrd="0" destOrd="0" presId="urn:microsoft.com/office/officeart/2005/8/layout/cycle5"/>
    <dgm:cxn modelId="{76BC4EF8-92DB-4C8B-93F8-E311BE345E25}" type="presOf" srcId="{ECD048DB-5C99-43B9-AF81-877F4F0801C9}" destId="{B65AD61E-EAD9-43F1-AD04-840A46311487}" srcOrd="0" destOrd="0" presId="urn:microsoft.com/office/officeart/2005/8/layout/cycle5"/>
    <dgm:cxn modelId="{F54543D3-9C0B-4C2F-937B-79B8360D5238}" type="presParOf" srcId="{B65AD61E-EAD9-43F1-AD04-840A46311487}" destId="{5F912A32-8C47-4388-B6C6-9865EB9DAA3A}" srcOrd="0" destOrd="0" presId="urn:microsoft.com/office/officeart/2005/8/layout/cycle5"/>
    <dgm:cxn modelId="{297C5537-AC97-4E4C-AA0B-D4029FBE65C9}" type="presParOf" srcId="{B65AD61E-EAD9-43F1-AD04-840A46311487}" destId="{759A3D65-DF62-4ADB-8FD9-B6A0B33306A7}" srcOrd="1" destOrd="0" presId="urn:microsoft.com/office/officeart/2005/8/layout/cycle5"/>
    <dgm:cxn modelId="{B7AF5686-6511-45AF-93DB-8AB91BAF6F18}" type="presParOf" srcId="{B65AD61E-EAD9-43F1-AD04-840A46311487}" destId="{A5A605D5-645B-471F-B1EE-B7963066636D}" srcOrd="2" destOrd="0" presId="urn:microsoft.com/office/officeart/2005/8/layout/cycle5"/>
    <dgm:cxn modelId="{6F5F1A44-D857-4145-BCD6-C62A2A1D7BED}" type="presParOf" srcId="{B65AD61E-EAD9-43F1-AD04-840A46311487}" destId="{9FB6A1F4-BF22-4F97-BE39-F350FB97A391}" srcOrd="3" destOrd="0" presId="urn:microsoft.com/office/officeart/2005/8/layout/cycle5"/>
    <dgm:cxn modelId="{8E83FF8D-3530-4D1A-AAFD-45E349B275E4}" type="presParOf" srcId="{B65AD61E-EAD9-43F1-AD04-840A46311487}" destId="{6ACD86DE-B6F6-484C-957D-F2A041C8285C}" srcOrd="4" destOrd="0" presId="urn:microsoft.com/office/officeart/2005/8/layout/cycle5"/>
    <dgm:cxn modelId="{1AC1AE58-622F-40EE-9544-5B1D68EBA1CA}" type="presParOf" srcId="{B65AD61E-EAD9-43F1-AD04-840A46311487}" destId="{2E9ACD51-2AE9-4CEF-9651-1DA7B374C6DC}" srcOrd="5" destOrd="0" presId="urn:microsoft.com/office/officeart/2005/8/layout/cycle5"/>
    <dgm:cxn modelId="{5ADA4001-0C85-4652-AB5E-700D27589D66}" type="presParOf" srcId="{B65AD61E-EAD9-43F1-AD04-840A46311487}" destId="{440D1A68-E9A0-44F5-A2E4-915388A48A06}" srcOrd="6" destOrd="0" presId="urn:microsoft.com/office/officeart/2005/8/layout/cycle5"/>
    <dgm:cxn modelId="{3ACEBCDF-3325-4C71-9593-8A60115AF24A}" type="presParOf" srcId="{B65AD61E-EAD9-43F1-AD04-840A46311487}" destId="{46EC1C35-749A-431F-BEF2-010E289E7962}" srcOrd="7" destOrd="0" presId="urn:microsoft.com/office/officeart/2005/8/layout/cycle5"/>
    <dgm:cxn modelId="{D6FD118C-FB26-4738-9ABC-373192D99816}" type="presParOf" srcId="{B65AD61E-EAD9-43F1-AD04-840A46311487}" destId="{005A220C-B564-4874-9CB1-0914F2F680B7}" srcOrd="8" destOrd="0" presId="urn:microsoft.com/office/officeart/2005/8/layout/cycle5"/>
    <dgm:cxn modelId="{94A30419-EC8E-4F98-8234-833602112DCC}" type="presParOf" srcId="{B65AD61E-EAD9-43F1-AD04-840A46311487}" destId="{7174BD43-ACFB-4371-A77C-A09870256C20}" srcOrd="9" destOrd="0" presId="urn:microsoft.com/office/officeart/2005/8/layout/cycle5"/>
    <dgm:cxn modelId="{58B8292D-4822-407D-A1F6-50AB1AD7B9F7}" type="presParOf" srcId="{B65AD61E-EAD9-43F1-AD04-840A46311487}" destId="{EC59F023-F288-4C8F-A651-A35D6362EA01}" srcOrd="10" destOrd="0" presId="urn:microsoft.com/office/officeart/2005/8/layout/cycle5"/>
    <dgm:cxn modelId="{932935E3-FC48-4E6E-96F6-9875F1E5609E}" type="presParOf" srcId="{B65AD61E-EAD9-43F1-AD04-840A46311487}" destId="{4CC04465-E03E-473F-89F2-375B7B56C412}" srcOrd="11" destOrd="0" presId="urn:microsoft.com/office/officeart/2005/8/layout/cycle5"/>
    <dgm:cxn modelId="{18055890-BEC4-4252-BAFF-87249BE31D75}" type="presParOf" srcId="{B65AD61E-EAD9-43F1-AD04-840A46311487}" destId="{E25DF12C-1EC9-4CB1-A9F6-4A740DE98BED}" srcOrd="12" destOrd="0" presId="urn:microsoft.com/office/officeart/2005/8/layout/cycle5"/>
    <dgm:cxn modelId="{DED30C89-94FE-4F40-B6B0-CCCE8782997A}" type="presParOf" srcId="{B65AD61E-EAD9-43F1-AD04-840A46311487}" destId="{AA66DD67-F1EA-4038-97C6-3C2EB006A840}" srcOrd="13" destOrd="0" presId="urn:microsoft.com/office/officeart/2005/8/layout/cycle5"/>
    <dgm:cxn modelId="{C7803EA9-93E3-4034-BA91-AE9179B40FD6}" type="presParOf" srcId="{B65AD61E-EAD9-43F1-AD04-840A46311487}" destId="{F9797392-44DC-41E4-9307-4EE75D096600}" srcOrd="14" destOrd="0" presId="urn:microsoft.com/office/officeart/2005/8/layout/cycle5"/>
    <dgm:cxn modelId="{11FE9657-E580-46DA-8471-179680C26CA9}" type="presParOf" srcId="{B65AD61E-EAD9-43F1-AD04-840A46311487}" destId="{D5648C1E-BE49-4409-B1D6-AE92E0227A5E}" srcOrd="15" destOrd="0" presId="urn:microsoft.com/office/officeart/2005/8/layout/cycle5"/>
    <dgm:cxn modelId="{EEF6948A-F860-4BFF-A840-67AFF6DE51CD}" type="presParOf" srcId="{B65AD61E-EAD9-43F1-AD04-840A46311487}" destId="{0AF59B26-2E91-49BC-8347-954B6439E118}" srcOrd="16" destOrd="0" presId="urn:microsoft.com/office/officeart/2005/8/layout/cycle5"/>
    <dgm:cxn modelId="{1FA120B4-CB1E-4CCC-8B97-574417D044F1}" type="presParOf" srcId="{B65AD61E-EAD9-43F1-AD04-840A46311487}" destId="{222FAB0E-5B91-40B7-A6C9-96D223F0C13E}"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12A32-8C47-4388-B6C6-9865EB9DAA3A}">
      <dsp:nvSpPr>
        <dsp:cNvPr id="0" name=""/>
        <dsp:cNvSpPr/>
      </dsp:nvSpPr>
      <dsp:spPr>
        <a:xfrm>
          <a:off x="2081069" y="381427"/>
          <a:ext cx="2837843" cy="61915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solidFill>
                <a:schemeClr val="tx2">
                  <a:lumMod val="85000"/>
                  <a:lumOff val="15000"/>
                </a:schemeClr>
              </a:solidFill>
            </a:rPr>
            <a:t>MoF</a:t>
          </a:r>
          <a:r>
            <a:rPr lang="en-US" sz="1600" kern="1200" dirty="0">
              <a:solidFill>
                <a:schemeClr val="tx2">
                  <a:lumMod val="85000"/>
                  <a:lumOff val="15000"/>
                </a:schemeClr>
              </a:solidFill>
            </a:rPr>
            <a:t> responds to PAC recommendations</a:t>
          </a:r>
          <a:endParaRPr lang="en-IE" sz="1600" kern="1200" dirty="0">
            <a:solidFill>
              <a:schemeClr val="tx2">
                <a:lumMod val="85000"/>
                <a:lumOff val="15000"/>
              </a:schemeClr>
            </a:solidFill>
          </a:endParaRPr>
        </a:p>
      </dsp:txBody>
      <dsp:txXfrm>
        <a:off x="2111294" y="411652"/>
        <a:ext cx="2777393" cy="558703"/>
      </dsp:txXfrm>
    </dsp:sp>
    <dsp:sp modelId="{A5A605D5-645B-471F-B1EE-B7963066636D}">
      <dsp:nvSpPr>
        <dsp:cNvPr id="0" name=""/>
        <dsp:cNvSpPr/>
      </dsp:nvSpPr>
      <dsp:spPr>
        <a:xfrm>
          <a:off x="1742443" y="950287"/>
          <a:ext cx="3910877" cy="3910877"/>
        </a:xfrm>
        <a:custGeom>
          <a:avLst/>
          <a:gdLst/>
          <a:ahLst/>
          <a:cxnLst/>
          <a:rect l="0" t="0" r="0" b="0"/>
          <a:pathLst>
            <a:path>
              <a:moveTo>
                <a:pt x="2563497" y="96943"/>
              </a:moveTo>
              <a:arcTo wR="1955438" hR="1955438" stAng="17287018" swAng="929812"/>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 modelId="{9FB6A1F4-BF22-4F97-BE39-F350FB97A391}">
      <dsp:nvSpPr>
        <dsp:cNvPr id="0" name=""/>
        <dsp:cNvSpPr/>
      </dsp:nvSpPr>
      <dsp:spPr>
        <a:xfrm>
          <a:off x="4316964" y="1379811"/>
          <a:ext cx="2651780" cy="70022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lumMod val="85000"/>
                  <a:lumOff val="15000"/>
                </a:schemeClr>
              </a:solidFill>
            </a:rPr>
            <a:t>Action taken</a:t>
          </a:r>
          <a:endParaRPr lang="en-IE" sz="1600" kern="1200" dirty="0">
            <a:solidFill>
              <a:schemeClr val="tx2">
                <a:lumMod val="85000"/>
                <a:lumOff val="15000"/>
              </a:schemeClr>
            </a:solidFill>
          </a:endParaRPr>
        </a:p>
      </dsp:txBody>
      <dsp:txXfrm>
        <a:off x="4351146" y="1413993"/>
        <a:ext cx="2583416" cy="631859"/>
      </dsp:txXfrm>
    </dsp:sp>
    <dsp:sp modelId="{2E9ACD51-2AE9-4CEF-9651-1DA7B374C6DC}">
      <dsp:nvSpPr>
        <dsp:cNvPr id="0" name=""/>
        <dsp:cNvSpPr/>
      </dsp:nvSpPr>
      <dsp:spPr>
        <a:xfrm>
          <a:off x="1812217" y="50729"/>
          <a:ext cx="3910877" cy="3910877"/>
        </a:xfrm>
        <a:custGeom>
          <a:avLst/>
          <a:gdLst/>
          <a:ahLst/>
          <a:cxnLst/>
          <a:rect l="0" t="0" r="0" b="0"/>
          <a:pathLst>
            <a:path>
              <a:moveTo>
                <a:pt x="3901460" y="2147112"/>
              </a:moveTo>
              <a:arcTo wR="1955438" hR="1955438" stAng="337512" swAng="626843"/>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 modelId="{440D1A68-E9A0-44F5-A2E4-915388A48A06}">
      <dsp:nvSpPr>
        <dsp:cNvPr id="0" name=""/>
        <dsp:cNvSpPr/>
      </dsp:nvSpPr>
      <dsp:spPr>
        <a:xfrm>
          <a:off x="4307358" y="2659965"/>
          <a:ext cx="2490204" cy="5934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lumMod val="85000"/>
                  <a:lumOff val="15000"/>
                </a:schemeClr>
              </a:solidFill>
            </a:rPr>
            <a:t>Budget implemented and managed</a:t>
          </a:r>
          <a:endParaRPr lang="en-IE" sz="1600" kern="1200" dirty="0">
            <a:solidFill>
              <a:schemeClr val="tx2">
                <a:lumMod val="85000"/>
                <a:lumOff val="15000"/>
              </a:schemeClr>
            </a:solidFill>
          </a:endParaRPr>
        </a:p>
      </dsp:txBody>
      <dsp:txXfrm>
        <a:off x="4336328" y="2688935"/>
        <a:ext cx="2432264" cy="535515"/>
      </dsp:txXfrm>
    </dsp:sp>
    <dsp:sp modelId="{005A220C-B564-4874-9CB1-0914F2F680B7}">
      <dsp:nvSpPr>
        <dsp:cNvPr id="0" name=""/>
        <dsp:cNvSpPr/>
      </dsp:nvSpPr>
      <dsp:spPr>
        <a:xfrm>
          <a:off x="1663085" y="-110670"/>
          <a:ext cx="3910877" cy="3910877"/>
        </a:xfrm>
        <a:custGeom>
          <a:avLst/>
          <a:gdLst/>
          <a:ahLst/>
          <a:cxnLst/>
          <a:rect l="0" t="0" r="0" b="0"/>
          <a:pathLst>
            <a:path>
              <a:moveTo>
                <a:pt x="3140908" y="3510559"/>
              </a:moveTo>
              <a:arcTo wR="1955438" hR="1955438" stAng="3160902" swAng="1215686"/>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 modelId="{7174BD43-ACFB-4371-A77C-A09870256C20}">
      <dsp:nvSpPr>
        <dsp:cNvPr id="0" name=""/>
        <dsp:cNvSpPr/>
      </dsp:nvSpPr>
      <dsp:spPr>
        <a:xfrm>
          <a:off x="2055072" y="3767705"/>
          <a:ext cx="2837830" cy="5132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lumMod val="85000"/>
                  <a:lumOff val="15000"/>
                </a:schemeClr>
              </a:solidFill>
            </a:rPr>
            <a:t>Audit undertaken SAI</a:t>
          </a:r>
          <a:endParaRPr lang="en-IE" sz="1600" kern="1200" dirty="0">
            <a:solidFill>
              <a:schemeClr val="tx2">
                <a:lumMod val="85000"/>
                <a:lumOff val="15000"/>
              </a:schemeClr>
            </a:solidFill>
          </a:endParaRPr>
        </a:p>
      </dsp:txBody>
      <dsp:txXfrm>
        <a:off x="2080125" y="3792758"/>
        <a:ext cx="2787724" cy="463109"/>
      </dsp:txXfrm>
    </dsp:sp>
    <dsp:sp modelId="{4CC04465-E03E-473F-89F2-375B7B56C412}">
      <dsp:nvSpPr>
        <dsp:cNvPr id="0" name=""/>
        <dsp:cNvSpPr/>
      </dsp:nvSpPr>
      <dsp:spPr>
        <a:xfrm>
          <a:off x="1269388" y="-124695"/>
          <a:ext cx="3910877" cy="3910877"/>
        </a:xfrm>
        <a:custGeom>
          <a:avLst/>
          <a:gdLst/>
          <a:ahLst/>
          <a:cxnLst/>
          <a:rect l="0" t="0" r="0" b="0"/>
          <a:pathLst>
            <a:path>
              <a:moveTo>
                <a:pt x="1444241" y="3842875"/>
              </a:moveTo>
              <a:arcTo wR="1955438" hR="1955438" stAng="6309271" swAng="1347370"/>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 modelId="{E25DF12C-1EC9-4CB1-A9F6-4A740DE98BED}">
      <dsp:nvSpPr>
        <dsp:cNvPr id="0" name=""/>
        <dsp:cNvSpPr/>
      </dsp:nvSpPr>
      <dsp:spPr>
        <a:xfrm>
          <a:off x="0" y="2659970"/>
          <a:ext cx="2568392" cy="5562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lumMod val="85000"/>
                  <a:lumOff val="15000"/>
                </a:schemeClr>
              </a:solidFill>
            </a:rPr>
            <a:t>Draft report to Agency &amp; Final to Parliament</a:t>
          </a:r>
          <a:endParaRPr lang="en-IE" sz="1600" kern="1200" dirty="0">
            <a:solidFill>
              <a:schemeClr val="tx2">
                <a:lumMod val="85000"/>
                <a:lumOff val="15000"/>
              </a:schemeClr>
            </a:solidFill>
          </a:endParaRPr>
        </a:p>
      </dsp:txBody>
      <dsp:txXfrm>
        <a:off x="27156" y="2687126"/>
        <a:ext cx="2514080" cy="501987"/>
      </dsp:txXfrm>
    </dsp:sp>
    <dsp:sp modelId="{F9797392-44DC-41E4-9307-4EE75D096600}">
      <dsp:nvSpPr>
        <dsp:cNvPr id="0" name=""/>
        <dsp:cNvSpPr/>
      </dsp:nvSpPr>
      <dsp:spPr>
        <a:xfrm>
          <a:off x="1202487" y="353371"/>
          <a:ext cx="3910877" cy="3910877"/>
        </a:xfrm>
        <a:custGeom>
          <a:avLst/>
          <a:gdLst/>
          <a:ahLst/>
          <a:cxnLst/>
          <a:rect l="0" t="0" r="0" b="0"/>
          <a:pathLst>
            <a:path>
              <a:moveTo>
                <a:pt x="14492" y="2193066"/>
              </a:moveTo>
              <a:arcTo wR="1955438" hR="1955438" stAng="10381204" swAng="609449"/>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 modelId="{D5648C1E-BE49-4409-B1D6-AE92E0227A5E}">
      <dsp:nvSpPr>
        <dsp:cNvPr id="0" name=""/>
        <dsp:cNvSpPr/>
      </dsp:nvSpPr>
      <dsp:spPr>
        <a:xfrm>
          <a:off x="0" y="1385765"/>
          <a:ext cx="2583197" cy="70022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lumMod val="85000"/>
                  <a:lumOff val="15000"/>
                </a:schemeClr>
              </a:solidFill>
            </a:rPr>
            <a:t>PAC submits findings to full Parliament</a:t>
          </a:r>
          <a:endParaRPr lang="en-IE" sz="1600" kern="1200" dirty="0">
            <a:solidFill>
              <a:schemeClr val="tx2">
                <a:lumMod val="85000"/>
                <a:lumOff val="15000"/>
              </a:schemeClr>
            </a:solidFill>
          </a:endParaRPr>
        </a:p>
      </dsp:txBody>
      <dsp:txXfrm>
        <a:off x="34182" y="1419947"/>
        <a:ext cx="2514833" cy="631859"/>
      </dsp:txXfrm>
    </dsp:sp>
    <dsp:sp modelId="{222FAB0E-5B91-40B7-A6C9-96D223F0C13E}">
      <dsp:nvSpPr>
        <dsp:cNvPr id="0" name=""/>
        <dsp:cNvSpPr/>
      </dsp:nvSpPr>
      <dsp:spPr>
        <a:xfrm>
          <a:off x="1297022" y="957803"/>
          <a:ext cx="3910877" cy="3910877"/>
        </a:xfrm>
        <a:custGeom>
          <a:avLst/>
          <a:gdLst/>
          <a:ahLst/>
          <a:cxnLst/>
          <a:rect l="0" t="0" r="0" b="0"/>
          <a:pathLst>
            <a:path>
              <a:moveTo>
                <a:pt x="880237" y="322134"/>
              </a:moveTo>
              <a:arcTo wR="1955438" hR="1955438" stAng="14198589" swAng="964351"/>
            </a:path>
          </a:pathLst>
        </a:custGeom>
        <a:noFill/>
        <a:ln w="9525" cap="flat" cmpd="sng" algn="ctr">
          <a:solidFill>
            <a:schemeClr val="accent2"/>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328A2ABF-E0F8-4695-9FE7-46BEEEE156E3}" type="slidenum">
              <a:rPr lang="en-GB"/>
              <a:pPr/>
              <a:t>‹#›</a:t>
            </a:fld>
            <a:endParaRPr lang="en-GB"/>
          </a:p>
        </p:txBody>
      </p:sp>
    </p:spTree>
    <p:extLst>
      <p:ext uri="{BB962C8B-B14F-4D97-AF65-F5344CB8AC3E}">
        <p14:creationId xmlns:p14="http://schemas.microsoft.com/office/powerpoint/2010/main" val="1411686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A8D0F2A0-4A9E-41BD-90E0-53437AF55A19}" type="slidenum">
              <a:rPr lang="en-GB"/>
              <a:pPr/>
              <a:t>‹#›</a:t>
            </a:fld>
            <a:endParaRPr lang="en-GB"/>
          </a:p>
        </p:txBody>
      </p:sp>
    </p:spTree>
    <p:extLst>
      <p:ext uri="{BB962C8B-B14F-4D97-AF65-F5344CB8AC3E}">
        <p14:creationId xmlns:p14="http://schemas.microsoft.com/office/powerpoint/2010/main" val="7439732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noTextEdit="1"/>
          </p:cNvSpPr>
          <p:nvPr>
            <p:ph type="sldImg"/>
          </p:nvPr>
        </p:nvSpPr>
        <p:spPr>
          <a:ln/>
        </p:spPr>
      </p:sp>
      <p:sp>
        <p:nvSpPr>
          <p:cNvPr id="17410" name="Espace réservé des commentaires 2"/>
          <p:cNvSpPr>
            <a:spLocks noGrp="1"/>
          </p:cNvSpPr>
          <p:nvPr>
            <p:ph type="body" idx="1"/>
          </p:nvPr>
        </p:nvSpPr>
        <p:spPr>
          <a:noFill/>
          <a:ln/>
        </p:spPr>
        <p:txBody>
          <a:bodyPr/>
          <a:lstStyle/>
          <a:p>
            <a:pPr eaLnBrk="1" hangingPunct="1">
              <a:spcBef>
                <a:spcPct val="0"/>
              </a:spcBef>
            </a:pPr>
            <a:endParaRPr lang="fr-BE">
              <a:latin typeface="Arial" pitchFamily="34" charset="0"/>
            </a:endParaRPr>
          </a:p>
        </p:txBody>
      </p:sp>
      <p:sp>
        <p:nvSpPr>
          <p:cNvPr id="17411" name="Espace réservé du numéro de diapositive 3"/>
          <p:cNvSpPr>
            <a:spLocks noGrp="1"/>
          </p:cNvSpPr>
          <p:nvPr>
            <p:ph type="sldNum" sz="quarter" idx="5"/>
          </p:nvPr>
        </p:nvSpPr>
        <p:spPr>
          <a:noFill/>
        </p:spPr>
        <p:txBody>
          <a:bodyPr/>
          <a:lstStyle/>
          <a:p>
            <a:fld id="{03B634CF-DB99-4F64-A289-1DB101A5A576}" type="slidenum">
              <a:rPr lang="fr-BE"/>
              <a:pPr/>
              <a:t>1</a:t>
            </a:fld>
            <a:endParaRPr lang="fr-BE"/>
          </a:p>
        </p:txBody>
      </p:sp>
    </p:spTree>
    <p:extLst>
      <p:ext uri="{BB962C8B-B14F-4D97-AF65-F5344CB8AC3E}">
        <p14:creationId xmlns:p14="http://schemas.microsoft.com/office/powerpoint/2010/main" val="4104851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Espace réservé de l'image des diapositives 1"/>
          <p:cNvSpPr>
            <a:spLocks noGrp="1" noRot="1" noChangeAspect="1" noTextEdit="1"/>
          </p:cNvSpPr>
          <p:nvPr>
            <p:ph type="sldImg"/>
          </p:nvPr>
        </p:nvSpPr>
        <p:spPr>
          <a:ln/>
        </p:spPr>
      </p:sp>
      <p:sp>
        <p:nvSpPr>
          <p:cNvPr id="58370"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58371" name="Espace réservé du numéro de diapositive 3"/>
          <p:cNvSpPr>
            <a:spLocks noGrp="1"/>
          </p:cNvSpPr>
          <p:nvPr>
            <p:ph type="sldNum" sz="quarter" idx="5"/>
          </p:nvPr>
        </p:nvSpPr>
        <p:spPr>
          <a:noFill/>
        </p:spPr>
        <p:txBody>
          <a:bodyPr/>
          <a:lstStyle/>
          <a:p>
            <a:fld id="{CC345265-86FD-44D2-9D65-5BDFBEBB0D73}" type="slidenum">
              <a:rPr lang="en-GB"/>
              <a:pPr/>
              <a:t>11</a:t>
            </a:fld>
            <a:endParaRPr lang="en-GB"/>
          </a:p>
        </p:txBody>
      </p:sp>
    </p:spTree>
    <p:extLst>
      <p:ext uri="{BB962C8B-B14F-4D97-AF65-F5344CB8AC3E}">
        <p14:creationId xmlns:p14="http://schemas.microsoft.com/office/powerpoint/2010/main" val="93952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Espace réservé de l'image des diapositives 1"/>
          <p:cNvSpPr>
            <a:spLocks noGrp="1" noRot="1" noChangeAspect="1" noTextEdit="1"/>
          </p:cNvSpPr>
          <p:nvPr>
            <p:ph type="sldImg"/>
          </p:nvPr>
        </p:nvSpPr>
        <p:spPr>
          <a:ln/>
        </p:spPr>
      </p:sp>
      <p:sp>
        <p:nvSpPr>
          <p:cNvPr id="60418" name="Espace réservé des commentaires 2"/>
          <p:cNvSpPr>
            <a:spLocks noGrp="1"/>
          </p:cNvSpPr>
          <p:nvPr>
            <p:ph type="body" idx="1"/>
          </p:nvPr>
        </p:nvSpPr>
        <p:spPr>
          <a:noFill/>
          <a:ln/>
        </p:spPr>
        <p:txBody>
          <a:bodyPr/>
          <a:lstStyle/>
          <a:p>
            <a:pPr eaLnBrk="1" hangingPunct="1"/>
            <a:endParaRPr lang="en-GB">
              <a:latin typeface="Times New Roman" pitchFamily="18" charset="0"/>
            </a:endParaRPr>
          </a:p>
          <a:p>
            <a:pPr eaLnBrk="1" hangingPunct="1"/>
            <a:endParaRPr lang="fr-BE">
              <a:latin typeface="Arial" pitchFamily="34" charset="0"/>
            </a:endParaRPr>
          </a:p>
        </p:txBody>
      </p:sp>
      <p:sp>
        <p:nvSpPr>
          <p:cNvPr id="60419" name="Espace réservé du numéro de diapositive 3"/>
          <p:cNvSpPr>
            <a:spLocks noGrp="1"/>
          </p:cNvSpPr>
          <p:nvPr>
            <p:ph type="sldNum" sz="quarter" idx="5"/>
          </p:nvPr>
        </p:nvSpPr>
        <p:spPr>
          <a:noFill/>
        </p:spPr>
        <p:txBody>
          <a:bodyPr/>
          <a:lstStyle/>
          <a:p>
            <a:fld id="{709974C7-28DF-4D11-9DA7-347D688EC194}" type="slidenum">
              <a:rPr lang="en-GB"/>
              <a:pPr/>
              <a:t>12</a:t>
            </a:fld>
            <a:endParaRPr lang="en-GB"/>
          </a:p>
        </p:txBody>
      </p:sp>
    </p:spTree>
    <p:extLst>
      <p:ext uri="{BB962C8B-B14F-4D97-AF65-F5344CB8AC3E}">
        <p14:creationId xmlns:p14="http://schemas.microsoft.com/office/powerpoint/2010/main" val="1179894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Espace réservé de l'image des diapositives 1"/>
          <p:cNvSpPr>
            <a:spLocks noGrp="1" noRot="1" noChangeAspect="1" noTextEdit="1"/>
          </p:cNvSpPr>
          <p:nvPr>
            <p:ph type="sldImg"/>
          </p:nvPr>
        </p:nvSpPr>
        <p:spPr>
          <a:ln/>
        </p:spPr>
      </p:sp>
      <p:sp>
        <p:nvSpPr>
          <p:cNvPr id="62466"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62467" name="Espace réservé du numéro de diapositive 3"/>
          <p:cNvSpPr>
            <a:spLocks noGrp="1"/>
          </p:cNvSpPr>
          <p:nvPr>
            <p:ph type="sldNum" sz="quarter" idx="5"/>
          </p:nvPr>
        </p:nvSpPr>
        <p:spPr>
          <a:noFill/>
        </p:spPr>
        <p:txBody>
          <a:bodyPr/>
          <a:lstStyle/>
          <a:p>
            <a:fld id="{7739F997-32A0-4A38-938D-CD81C11425C5}" type="slidenum">
              <a:rPr lang="en-GB"/>
              <a:pPr/>
              <a:t>13</a:t>
            </a:fld>
            <a:endParaRPr lang="en-GB"/>
          </a:p>
        </p:txBody>
      </p:sp>
    </p:spTree>
    <p:extLst>
      <p:ext uri="{BB962C8B-B14F-4D97-AF65-F5344CB8AC3E}">
        <p14:creationId xmlns:p14="http://schemas.microsoft.com/office/powerpoint/2010/main" val="7294574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Espace réservé de l'image des diapositives 1"/>
          <p:cNvSpPr>
            <a:spLocks noGrp="1" noRot="1" noChangeAspect="1" noTextEdit="1"/>
          </p:cNvSpPr>
          <p:nvPr>
            <p:ph type="sldImg"/>
          </p:nvPr>
        </p:nvSpPr>
        <p:spPr>
          <a:ln/>
        </p:spPr>
      </p:sp>
      <p:sp>
        <p:nvSpPr>
          <p:cNvPr id="37890"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37891" name="Espace réservé du numéro de diapositive 3"/>
          <p:cNvSpPr>
            <a:spLocks noGrp="1"/>
          </p:cNvSpPr>
          <p:nvPr>
            <p:ph type="sldNum" sz="quarter" idx="5"/>
          </p:nvPr>
        </p:nvSpPr>
        <p:spPr>
          <a:noFill/>
        </p:spPr>
        <p:txBody>
          <a:bodyPr/>
          <a:lstStyle/>
          <a:p>
            <a:fld id="{B0DFED54-4C0F-4810-B32E-9FF63A01AC9B}" type="slidenum">
              <a:rPr lang="en-GB"/>
              <a:pPr/>
              <a:t>14</a:t>
            </a:fld>
            <a:endParaRPr lang="en-GB"/>
          </a:p>
        </p:txBody>
      </p:sp>
    </p:spTree>
    <p:extLst>
      <p:ext uri="{BB962C8B-B14F-4D97-AF65-F5344CB8AC3E}">
        <p14:creationId xmlns:p14="http://schemas.microsoft.com/office/powerpoint/2010/main" val="802838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Espace réservé de l'image des diapositives 1"/>
          <p:cNvSpPr>
            <a:spLocks noGrp="1" noRot="1" noChangeAspect="1" noTextEdit="1"/>
          </p:cNvSpPr>
          <p:nvPr>
            <p:ph type="sldImg"/>
          </p:nvPr>
        </p:nvSpPr>
        <p:spPr>
          <a:ln/>
        </p:spPr>
      </p:sp>
      <p:sp>
        <p:nvSpPr>
          <p:cNvPr id="3993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39939" name="Espace réservé du numéro de diapositive 3"/>
          <p:cNvSpPr>
            <a:spLocks noGrp="1"/>
          </p:cNvSpPr>
          <p:nvPr>
            <p:ph type="sldNum" sz="quarter" idx="5"/>
          </p:nvPr>
        </p:nvSpPr>
        <p:spPr>
          <a:noFill/>
        </p:spPr>
        <p:txBody>
          <a:bodyPr/>
          <a:lstStyle/>
          <a:p>
            <a:fld id="{23BC15B2-E630-4059-9AE7-655EFFB967F6}" type="slidenum">
              <a:rPr lang="en-GB"/>
              <a:pPr/>
              <a:t>15</a:t>
            </a:fld>
            <a:endParaRPr lang="en-GB"/>
          </a:p>
        </p:txBody>
      </p:sp>
    </p:spTree>
    <p:extLst>
      <p:ext uri="{BB962C8B-B14F-4D97-AF65-F5344CB8AC3E}">
        <p14:creationId xmlns:p14="http://schemas.microsoft.com/office/powerpoint/2010/main" val="40901044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Espace réservé de l'image des diapositives 1"/>
          <p:cNvSpPr>
            <a:spLocks noGrp="1" noRot="1" noChangeAspect="1" noTextEdit="1"/>
          </p:cNvSpPr>
          <p:nvPr>
            <p:ph type="sldImg"/>
          </p:nvPr>
        </p:nvSpPr>
        <p:spPr>
          <a:ln/>
        </p:spPr>
      </p:sp>
      <p:sp>
        <p:nvSpPr>
          <p:cNvPr id="41986"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41987" name="Espace réservé du numéro de diapositive 3"/>
          <p:cNvSpPr>
            <a:spLocks noGrp="1"/>
          </p:cNvSpPr>
          <p:nvPr>
            <p:ph type="sldNum" sz="quarter" idx="5"/>
          </p:nvPr>
        </p:nvSpPr>
        <p:spPr>
          <a:noFill/>
        </p:spPr>
        <p:txBody>
          <a:bodyPr/>
          <a:lstStyle/>
          <a:p>
            <a:fld id="{66F5D444-1192-4D78-A056-F6971CEDC8B5}" type="slidenum">
              <a:rPr lang="en-GB"/>
              <a:pPr/>
              <a:t>16</a:t>
            </a:fld>
            <a:endParaRPr lang="en-GB"/>
          </a:p>
        </p:txBody>
      </p:sp>
    </p:spTree>
    <p:extLst>
      <p:ext uri="{BB962C8B-B14F-4D97-AF65-F5344CB8AC3E}">
        <p14:creationId xmlns:p14="http://schemas.microsoft.com/office/powerpoint/2010/main" val="12731899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Espace réservé de l'image des diapositives 1"/>
          <p:cNvSpPr>
            <a:spLocks noGrp="1" noRot="1" noChangeAspect="1" noTextEdit="1"/>
          </p:cNvSpPr>
          <p:nvPr>
            <p:ph type="sldImg"/>
          </p:nvPr>
        </p:nvSpPr>
        <p:spPr>
          <a:ln/>
        </p:spPr>
      </p:sp>
      <p:sp>
        <p:nvSpPr>
          <p:cNvPr id="44034"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44035" name="Espace réservé du numéro de diapositive 3"/>
          <p:cNvSpPr>
            <a:spLocks noGrp="1"/>
          </p:cNvSpPr>
          <p:nvPr>
            <p:ph type="sldNum" sz="quarter" idx="5"/>
          </p:nvPr>
        </p:nvSpPr>
        <p:spPr>
          <a:noFill/>
        </p:spPr>
        <p:txBody>
          <a:bodyPr/>
          <a:lstStyle/>
          <a:p>
            <a:fld id="{BFEA690B-08CA-4709-8C41-611384619CEC}" type="slidenum">
              <a:rPr lang="en-GB"/>
              <a:pPr/>
              <a:t>17</a:t>
            </a:fld>
            <a:endParaRPr lang="en-GB"/>
          </a:p>
        </p:txBody>
      </p:sp>
    </p:spTree>
    <p:extLst>
      <p:ext uri="{BB962C8B-B14F-4D97-AF65-F5344CB8AC3E}">
        <p14:creationId xmlns:p14="http://schemas.microsoft.com/office/powerpoint/2010/main" val="15883630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EF668960-786F-4C96-98E0-79FA61A3881F}" type="slidenum">
              <a:rPr lang="en-GB"/>
              <a:pPr/>
              <a:t>18</a:t>
            </a:fld>
            <a:endParaRPr lang="en-GB"/>
          </a:p>
        </p:txBody>
      </p:sp>
    </p:spTree>
    <p:extLst>
      <p:ext uri="{BB962C8B-B14F-4D97-AF65-F5344CB8AC3E}">
        <p14:creationId xmlns:p14="http://schemas.microsoft.com/office/powerpoint/2010/main" val="1475753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a:ln/>
        </p:spPr>
      </p:sp>
      <p:sp>
        <p:nvSpPr>
          <p:cNvPr id="48130" name="Notes Placeholder 2"/>
          <p:cNvSpPr>
            <a:spLocks noGrp="1"/>
          </p:cNvSpPr>
          <p:nvPr>
            <p:ph type="body" idx="1"/>
          </p:nvPr>
        </p:nvSpPr>
        <p:spPr>
          <a:noFill/>
          <a:ln/>
        </p:spPr>
        <p:txBody>
          <a:bodyPr/>
          <a:lstStyle/>
          <a:p>
            <a:pPr eaLnBrk="1" hangingPunct="1"/>
            <a:endParaRPr lang="en-US">
              <a:latin typeface="Arial" pitchFamily="34" charset="0"/>
            </a:endParaRPr>
          </a:p>
        </p:txBody>
      </p:sp>
      <p:sp>
        <p:nvSpPr>
          <p:cNvPr id="48131" name="Slide Number Placeholder 3"/>
          <p:cNvSpPr>
            <a:spLocks noGrp="1"/>
          </p:cNvSpPr>
          <p:nvPr>
            <p:ph type="sldNum" sz="quarter" idx="5"/>
          </p:nvPr>
        </p:nvSpPr>
        <p:spPr>
          <a:noFill/>
        </p:spPr>
        <p:txBody>
          <a:bodyPr/>
          <a:lstStyle/>
          <a:p>
            <a:fld id="{BBBD20B8-05F5-4601-A969-AD7E248401F9}" type="slidenum">
              <a:rPr lang="fr-BE"/>
              <a:pPr/>
              <a:t>19</a:t>
            </a:fld>
            <a:endParaRPr lang="fr-BE"/>
          </a:p>
        </p:txBody>
      </p:sp>
    </p:spTree>
    <p:extLst>
      <p:ext uri="{BB962C8B-B14F-4D97-AF65-F5344CB8AC3E}">
        <p14:creationId xmlns:p14="http://schemas.microsoft.com/office/powerpoint/2010/main" val="11288344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ln/>
        </p:spPr>
        <p:txBody>
          <a:bodyPr/>
          <a:lstStyle/>
          <a:p>
            <a:pPr eaLnBrk="1" hangingPunct="1"/>
            <a:endParaRPr lang="en-US">
              <a:latin typeface="Arial" pitchFamily="34" charset="0"/>
            </a:endParaRPr>
          </a:p>
        </p:txBody>
      </p:sp>
      <p:sp>
        <p:nvSpPr>
          <p:cNvPr id="50179" name="Slide Number Placeholder 3"/>
          <p:cNvSpPr>
            <a:spLocks noGrp="1"/>
          </p:cNvSpPr>
          <p:nvPr>
            <p:ph type="sldNum" sz="quarter" idx="5"/>
          </p:nvPr>
        </p:nvSpPr>
        <p:spPr>
          <a:noFill/>
        </p:spPr>
        <p:txBody>
          <a:bodyPr/>
          <a:lstStyle/>
          <a:p>
            <a:fld id="{0AFC6189-FE6E-4308-B389-8E79FD20EADE}" type="slidenum">
              <a:rPr lang="fr-BE"/>
              <a:pPr/>
              <a:t>20</a:t>
            </a:fld>
            <a:endParaRPr lang="fr-BE"/>
          </a:p>
        </p:txBody>
      </p:sp>
    </p:spTree>
    <p:extLst>
      <p:ext uri="{BB962C8B-B14F-4D97-AF65-F5344CB8AC3E}">
        <p14:creationId xmlns:p14="http://schemas.microsoft.com/office/powerpoint/2010/main" val="3430830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EF668960-786F-4C96-98E0-79FA61A3881F}" type="slidenum">
              <a:rPr lang="en-GB"/>
              <a:pPr/>
              <a:t>2</a:t>
            </a:fld>
            <a:endParaRPr lang="en-GB"/>
          </a:p>
        </p:txBody>
      </p:sp>
    </p:spTree>
    <p:extLst>
      <p:ext uri="{BB962C8B-B14F-4D97-AF65-F5344CB8AC3E}">
        <p14:creationId xmlns:p14="http://schemas.microsoft.com/office/powerpoint/2010/main" val="8238989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Espace réservé de l'image des diapositives 1"/>
          <p:cNvSpPr>
            <a:spLocks noGrp="1" noRot="1" noChangeAspect="1" noTextEdit="1"/>
          </p:cNvSpPr>
          <p:nvPr>
            <p:ph type="sldImg"/>
          </p:nvPr>
        </p:nvSpPr>
        <p:spPr>
          <a:ln/>
        </p:spPr>
      </p:sp>
      <p:sp>
        <p:nvSpPr>
          <p:cNvPr id="52226"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52227" name="Espace réservé du numéro de diapositive 3"/>
          <p:cNvSpPr>
            <a:spLocks noGrp="1"/>
          </p:cNvSpPr>
          <p:nvPr>
            <p:ph type="sldNum" sz="quarter" idx="5"/>
          </p:nvPr>
        </p:nvSpPr>
        <p:spPr>
          <a:noFill/>
        </p:spPr>
        <p:txBody>
          <a:bodyPr/>
          <a:lstStyle/>
          <a:p>
            <a:fld id="{595738FF-1BDA-4263-ADF6-89D9F27C84B5}" type="slidenum">
              <a:rPr lang="en-GB"/>
              <a:pPr/>
              <a:t>21</a:t>
            </a:fld>
            <a:endParaRPr lang="en-GB"/>
          </a:p>
        </p:txBody>
      </p:sp>
    </p:spTree>
    <p:extLst>
      <p:ext uri="{BB962C8B-B14F-4D97-AF65-F5344CB8AC3E}">
        <p14:creationId xmlns:p14="http://schemas.microsoft.com/office/powerpoint/2010/main" val="11115367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EF668960-786F-4C96-98E0-79FA61A3881F}" type="slidenum">
              <a:rPr lang="en-GB"/>
              <a:pPr/>
              <a:t>22</a:t>
            </a:fld>
            <a:endParaRPr lang="en-GB"/>
          </a:p>
        </p:txBody>
      </p:sp>
    </p:spTree>
    <p:extLst>
      <p:ext uri="{BB962C8B-B14F-4D97-AF65-F5344CB8AC3E}">
        <p14:creationId xmlns:p14="http://schemas.microsoft.com/office/powerpoint/2010/main" val="10053258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e l'image des diapositives 1"/>
          <p:cNvSpPr>
            <a:spLocks noGrp="1" noRot="1" noChangeAspect="1" noTextEdit="1"/>
          </p:cNvSpPr>
          <p:nvPr>
            <p:ph type="sldImg"/>
          </p:nvPr>
        </p:nvSpPr>
        <p:spPr>
          <a:ln/>
        </p:spPr>
      </p:sp>
      <p:sp>
        <p:nvSpPr>
          <p:cNvPr id="31746"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31747" name="Espace réservé du numéro de diapositive 3"/>
          <p:cNvSpPr>
            <a:spLocks noGrp="1"/>
          </p:cNvSpPr>
          <p:nvPr>
            <p:ph type="sldNum" sz="quarter" idx="5"/>
          </p:nvPr>
        </p:nvSpPr>
        <p:spPr>
          <a:noFill/>
        </p:spPr>
        <p:txBody>
          <a:bodyPr/>
          <a:lstStyle/>
          <a:p>
            <a:fld id="{58417802-7FE7-4753-A65D-F8D5ECAEC222}" type="slidenum">
              <a:rPr lang="en-GB"/>
              <a:pPr/>
              <a:t>23</a:t>
            </a:fld>
            <a:endParaRPr lang="en-GB"/>
          </a:p>
        </p:txBody>
      </p:sp>
    </p:spTree>
    <p:extLst>
      <p:ext uri="{BB962C8B-B14F-4D97-AF65-F5344CB8AC3E}">
        <p14:creationId xmlns:p14="http://schemas.microsoft.com/office/powerpoint/2010/main" val="2659623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Espace réservé de l'image des diapositives 1"/>
          <p:cNvSpPr>
            <a:spLocks noGrp="1" noRot="1" noChangeAspect="1" noTextEdit="1"/>
          </p:cNvSpPr>
          <p:nvPr>
            <p:ph type="sldImg"/>
          </p:nvPr>
        </p:nvSpPr>
        <p:spPr>
          <a:ln/>
        </p:spPr>
      </p:sp>
      <p:sp>
        <p:nvSpPr>
          <p:cNvPr id="66562"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66563" name="Espace réservé du numéro de diapositive 3"/>
          <p:cNvSpPr>
            <a:spLocks noGrp="1"/>
          </p:cNvSpPr>
          <p:nvPr>
            <p:ph type="sldNum" sz="quarter" idx="5"/>
          </p:nvPr>
        </p:nvSpPr>
        <p:spPr>
          <a:noFill/>
        </p:spPr>
        <p:txBody>
          <a:bodyPr/>
          <a:lstStyle/>
          <a:p>
            <a:fld id="{858C4249-EE21-4FFC-AACF-F71EAECAF39B}" type="slidenum">
              <a:rPr lang="en-GB"/>
              <a:pPr/>
              <a:t>24</a:t>
            </a:fld>
            <a:endParaRPr lang="en-GB"/>
          </a:p>
        </p:txBody>
      </p:sp>
    </p:spTree>
    <p:extLst>
      <p:ext uri="{BB962C8B-B14F-4D97-AF65-F5344CB8AC3E}">
        <p14:creationId xmlns:p14="http://schemas.microsoft.com/office/powerpoint/2010/main" val="7099388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Espace réservé de l'image des diapositives 1"/>
          <p:cNvSpPr>
            <a:spLocks noGrp="1" noRot="1" noChangeAspect="1" noTextEdit="1"/>
          </p:cNvSpPr>
          <p:nvPr>
            <p:ph type="sldImg"/>
          </p:nvPr>
        </p:nvSpPr>
        <p:spPr>
          <a:ln/>
        </p:spPr>
      </p:sp>
      <p:sp>
        <p:nvSpPr>
          <p:cNvPr id="68610"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68611" name="Espace réservé du numéro de diapositive 3"/>
          <p:cNvSpPr>
            <a:spLocks noGrp="1"/>
          </p:cNvSpPr>
          <p:nvPr>
            <p:ph type="sldNum" sz="quarter" idx="5"/>
          </p:nvPr>
        </p:nvSpPr>
        <p:spPr>
          <a:noFill/>
        </p:spPr>
        <p:txBody>
          <a:bodyPr/>
          <a:lstStyle/>
          <a:p>
            <a:fld id="{7D125239-EABC-46CB-B949-BD154DD99DC7}" type="slidenum">
              <a:rPr lang="en-GB"/>
              <a:pPr/>
              <a:t>25</a:t>
            </a:fld>
            <a:endParaRPr lang="en-GB"/>
          </a:p>
        </p:txBody>
      </p:sp>
    </p:spTree>
    <p:extLst>
      <p:ext uri="{BB962C8B-B14F-4D97-AF65-F5344CB8AC3E}">
        <p14:creationId xmlns:p14="http://schemas.microsoft.com/office/powerpoint/2010/main" val="19688850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Espace réservé de l'image des diapositives 1"/>
          <p:cNvSpPr>
            <a:spLocks noGrp="1" noRot="1" noChangeAspect="1" noTextEdit="1"/>
          </p:cNvSpPr>
          <p:nvPr>
            <p:ph type="sldImg"/>
          </p:nvPr>
        </p:nvSpPr>
        <p:spPr>
          <a:ln/>
        </p:spPr>
      </p:sp>
      <p:sp>
        <p:nvSpPr>
          <p:cNvPr id="7065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70659" name="Espace réservé du numéro de diapositive 3"/>
          <p:cNvSpPr>
            <a:spLocks noGrp="1"/>
          </p:cNvSpPr>
          <p:nvPr>
            <p:ph type="sldNum" sz="quarter" idx="5"/>
          </p:nvPr>
        </p:nvSpPr>
        <p:spPr>
          <a:noFill/>
        </p:spPr>
        <p:txBody>
          <a:bodyPr/>
          <a:lstStyle/>
          <a:p>
            <a:fld id="{F531E8BF-0607-4D71-BE6E-9C6F00F017F1}" type="slidenum">
              <a:rPr lang="en-GB"/>
              <a:pPr/>
              <a:t>26</a:t>
            </a:fld>
            <a:endParaRPr lang="en-GB"/>
          </a:p>
        </p:txBody>
      </p:sp>
    </p:spTree>
    <p:extLst>
      <p:ext uri="{BB962C8B-B14F-4D97-AF65-F5344CB8AC3E}">
        <p14:creationId xmlns:p14="http://schemas.microsoft.com/office/powerpoint/2010/main" val="20945810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Espace réservé de l'image des diapositives 1"/>
          <p:cNvSpPr>
            <a:spLocks noGrp="1" noRot="1" noChangeAspect="1" noTextEdit="1"/>
          </p:cNvSpPr>
          <p:nvPr>
            <p:ph type="sldImg"/>
          </p:nvPr>
        </p:nvSpPr>
        <p:spPr>
          <a:ln/>
        </p:spPr>
      </p:sp>
      <p:sp>
        <p:nvSpPr>
          <p:cNvPr id="72706"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72707" name="Espace réservé du numéro de diapositive 3"/>
          <p:cNvSpPr>
            <a:spLocks noGrp="1"/>
          </p:cNvSpPr>
          <p:nvPr>
            <p:ph type="sldNum" sz="quarter" idx="5"/>
          </p:nvPr>
        </p:nvSpPr>
        <p:spPr>
          <a:noFill/>
        </p:spPr>
        <p:txBody>
          <a:bodyPr/>
          <a:lstStyle/>
          <a:p>
            <a:fld id="{573FBDF5-A8A3-47D1-ADFB-6E44B46D5067}" type="slidenum">
              <a:rPr lang="en-GB"/>
              <a:pPr/>
              <a:t>27</a:t>
            </a:fld>
            <a:endParaRPr lang="en-GB"/>
          </a:p>
        </p:txBody>
      </p:sp>
    </p:spTree>
    <p:extLst>
      <p:ext uri="{BB962C8B-B14F-4D97-AF65-F5344CB8AC3E}">
        <p14:creationId xmlns:p14="http://schemas.microsoft.com/office/powerpoint/2010/main" val="2406432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Espace réservé de l'image des diapositives 1"/>
          <p:cNvSpPr>
            <a:spLocks noGrp="1" noRot="1" noChangeAspect="1" noTextEdit="1"/>
          </p:cNvSpPr>
          <p:nvPr>
            <p:ph type="sldImg"/>
          </p:nvPr>
        </p:nvSpPr>
        <p:spPr>
          <a:ln/>
        </p:spPr>
      </p:sp>
      <p:sp>
        <p:nvSpPr>
          <p:cNvPr id="74754"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74755" name="Espace réservé du numéro de diapositive 3"/>
          <p:cNvSpPr>
            <a:spLocks noGrp="1"/>
          </p:cNvSpPr>
          <p:nvPr>
            <p:ph type="sldNum" sz="quarter" idx="5"/>
          </p:nvPr>
        </p:nvSpPr>
        <p:spPr>
          <a:noFill/>
        </p:spPr>
        <p:txBody>
          <a:bodyPr/>
          <a:lstStyle/>
          <a:p>
            <a:fld id="{D7A17151-2FBB-4F5B-92FD-345D1C83CA47}" type="slidenum">
              <a:rPr lang="en-GB"/>
              <a:pPr/>
              <a:t>28</a:t>
            </a:fld>
            <a:endParaRPr lang="en-GB"/>
          </a:p>
        </p:txBody>
      </p:sp>
    </p:spTree>
    <p:extLst>
      <p:ext uri="{BB962C8B-B14F-4D97-AF65-F5344CB8AC3E}">
        <p14:creationId xmlns:p14="http://schemas.microsoft.com/office/powerpoint/2010/main" val="22833451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noProof="0" dirty="0"/>
          </a:p>
        </p:txBody>
      </p:sp>
      <p:sp>
        <p:nvSpPr>
          <p:cNvPr id="4" name="Slide Number Placeholder 3"/>
          <p:cNvSpPr>
            <a:spLocks noGrp="1"/>
          </p:cNvSpPr>
          <p:nvPr>
            <p:ph type="sldNum" sz="quarter" idx="10"/>
          </p:nvPr>
        </p:nvSpPr>
        <p:spPr/>
        <p:txBody>
          <a:bodyPr/>
          <a:lstStyle/>
          <a:p>
            <a:fld id="{495460F8-E099-404F-A17C-9D331F23BCF3}" type="slidenum">
              <a:rPr lang="en-US" smtClean="0"/>
              <a:pPr/>
              <a:t>30</a:t>
            </a:fld>
            <a:endParaRPr lang="en-US"/>
          </a:p>
        </p:txBody>
      </p:sp>
    </p:spTree>
    <p:extLst>
      <p:ext uri="{BB962C8B-B14F-4D97-AF65-F5344CB8AC3E}">
        <p14:creationId xmlns:p14="http://schemas.microsoft.com/office/powerpoint/2010/main" val="6010072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Espace réservé de l'image des diapositives 1"/>
          <p:cNvSpPr>
            <a:spLocks noGrp="1" noRot="1" noChangeAspect="1" noTextEdit="1"/>
          </p:cNvSpPr>
          <p:nvPr>
            <p:ph type="sldImg"/>
          </p:nvPr>
        </p:nvSpPr>
        <p:spPr>
          <a:ln/>
        </p:spPr>
      </p:sp>
      <p:sp>
        <p:nvSpPr>
          <p:cNvPr id="76802"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76803" name="Espace réservé du numéro de diapositive 3"/>
          <p:cNvSpPr>
            <a:spLocks noGrp="1"/>
          </p:cNvSpPr>
          <p:nvPr>
            <p:ph type="sldNum" sz="quarter" idx="5"/>
          </p:nvPr>
        </p:nvSpPr>
        <p:spPr>
          <a:noFill/>
        </p:spPr>
        <p:txBody>
          <a:bodyPr/>
          <a:lstStyle/>
          <a:p>
            <a:fld id="{E4C4C19D-BACC-442F-A36A-9623BE63B30B}" type="slidenum">
              <a:rPr lang="en-GB"/>
              <a:pPr/>
              <a:t>32</a:t>
            </a:fld>
            <a:endParaRPr lang="en-GB"/>
          </a:p>
        </p:txBody>
      </p:sp>
    </p:spTree>
    <p:extLst>
      <p:ext uri="{BB962C8B-B14F-4D97-AF65-F5344CB8AC3E}">
        <p14:creationId xmlns:p14="http://schemas.microsoft.com/office/powerpoint/2010/main" val="2878231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e l'image des diapositives 1"/>
          <p:cNvSpPr>
            <a:spLocks noGrp="1" noRot="1" noChangeAspect="1" noTextEdit="1"/>
          </p:cNvSpPr>
          <p:nvPr>
            <p:ph type="sldImg"/>
          </p:nvPr>
        </p:nvSpPr>
        <p:spPr>
          <a:ln/>
        </p:spPr>
      </p:sp>
      <p:sp>
        <p:nvSpPr>
          <p:cNvPr id="23554"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23555" name="Espace réservé du numéro de diapositive 3"/>
          <p:cNvSpPr>
            <a:spLocks noGrp="1"/>
          </p:cNvSpPr>
          <p:nvPr>
            <p:ph type="sldNum" sz="quarter" idx="5"/>
          </p:nvPr>
        </p:nvSpPr>
        <p:spPr>
          <a:noFill/>
        </p:spPr>
        <p:txBody>
          <a:bodyPr/>
          <a:lstStyle/>
          <a:p>
            <a:fld id="{2A67B7EE-DAE7-4B23-B5B7-CA81F688462B}" type="slidenum">
              <a:rPr lang="en-GB">
                <a:solidFill>
                  <a:srgbClr val="000000"/>
                </a:solidFill>
              </a:rPr>
              <a:pPr/>
              <a:t>3</a:t>
            </a:fld>
            <a:endParaRPr lang="en-GB">
              <a:solidFill>
                <a:srgbClr val="000000"/>
              </a:solidFill>
            </a:endParaRPr>
          </a:p>
        </p:txBody>
      </p:sp>
    </p:spTree>
    <p:extLst>
      <p:ext uri="{BB962C8B-B14F-4D97-AF65-F5344CB8AC3E}">
        <p14:creationId xmlns:p14="http://schemas.microsoft.com/office/powerpoint/2010/main" val="4156886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Espace réservé de l'image des diapositives 1"/>
          <p:cNvSpPr>
            <a:spLocks noGrp="1" noRot="1" noChangeAspect="1" noTextEdit="1"/>
          </p:cNvSpPr>
          <p:nvPr>
            <p:ph type="sldImg"/>
          </p:nvPr>
        </p:nvSpPr>
        <p:spPr>
          <a:ln/>
        </p:spPr>
      </p:sp>
      <p:sp>
        <p:nvSpPr>
          <p:cNvPr id="25602"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25603" name="Espace réservé du numéro de diapositive 3"/>
          <p:cNvSpPr>
            <a:spLocks noGrp="1"/>
          </p:cNvSpPr>
          <p:nvPr>
            <p:ph type="sldNum" sz="quarter" idx="5"/>
          </p:nvPr>
        </p:nvSpPr>
        <p:spPr>
          <a:noFill/>
        </p:spPr>
        <p:txBody>
          <a:bodyPr/>
          <a:lstStyle/>
          <a:p>
            <a:fld id="{E78EA0A0-3B24-44B1-ABB1-3B6F55D0E05F}" type="slidenum">
              <a:rPr lang="en-GB"/>
              <a:pPr/>
              <a:t>4</a:t>
            </a:fld>
            <a:endParaRPr lang="en-GB"/>
          </a:p>
        </p:txBody>
      </p:sp>
    </p:spTree>
    <p:extLst>
      <p:ext uri="{BB962C8B-B14F-4D97-AF65-F5344CB8AC3E}">
        <p14:creationId xmlns:p14="http://schemas.microsoft.com/office/powerpoint/2010/main" val="3823584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p:txBody>
          <a:bodyPr/>
          <a:lstStyle/>
          <a:p>
            <a:pPr marL="165386" indent="-165386">
              <a:buFontTx/>
              <a:buChar char="-"/>
              <a:defRPr/>
            </a:pPr>
            <a:endParaRPr lang="en-GB" dirty="0">
              <a:ea typeface="ＭＳ Ｐゴシック" charset="0"/>
              <a:cs typeface="+mn-cs"/>
            </a:endParaRPr>
          </a:p>
        </p:txBody>
      </p:sp>
      <p:sp>
        <p:nvSpPr>
          <p:cNvPr id="29699" name="Slide Number Placeholder 3"/>
          <p:cNvSpPr>
            <a:spLocks noGrp="1"/>
          </p:cNvSpPr>
          <p:nvPr>
            <p:ph type="sldNum" sz="quarter" idx="5"/>
          </p:nvPr>
        </p:nvSpPr>
        <p:spPr>
          <a:noFill/>
        </p:spPr>
        <p:txBody>
          <a:bodyPr/>
          <a:lstStyle/>
          <a:p>
            <a:pPr defTabSz="954088"/>
            <a:fld id="{B3D613E8-E1E5-4EB7-AB0C-1597571C0FD5}" type="slidenum">
              <a:rPr lang="nl-NL" sz="1100"/>
              <a:pPr defTabSz="954088"/>
              <a:t>5</a:t>
            </a:fld>
            <a:endParaRPr lang="nl-NL" sz="1100"/>
          </a:p>
        </p:txBody>
      </p:sp>
      <p:sp>
        <p:nvSpPr>
          <p:cNvPr id="2" name="Tijdelijke aanduiding voor voettekst 1"/>
          <p:cNvSpPr>
            <a:spLocks noGrp="1"/>
          </p:cNvSpPr>
          <p:nvPr>
            <p:ph type="ftr" sz="quarter" idx="4"/>
          </p:nvPr>
        </p:nvSpPr>
        <p:spPr/>
        <p:txBody>
          <a:bodyPr/>
          <a:lstStyle/>
          <a:p>
            <a:pPr>
              <a:defRPr/>
            </a:pPr>
            <a:r>
              <a:rPr lang="nl-NL"/>
              <a:t>Public Expenditure Analysis and Management Course Zimbabwe 2014</a:t>
            </a:r>
          </a:p>
        </p:txBody>
      </p:sp>
    </p:spTree>
    <p:extLst>
      <p:ext uri="{BB962C8B-B14F-4D97-AF65-F5344CB8AC3E}">
        <p14:creationId xmlns:p14="http://schemas.microsoft.com/office/powerpoint/2010/main" val="3604717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Espace réservé de l'image des diapositives 1"/>
          <p:cNvSpPr>
            <a:spLocks noGrp="1" noRot="1" noChangeAspect="1" noTextEdit="1"/>
          </p:cNvSpPr>
          <p:nvPr>
            <p:ph type="sldImg"/>
          </p:nvPr>
        </p:nvSpPr>
        <p:spPr>
          <a:ln/>
        </p:spPr>
      </p:sp>
      <p:sp>
        <p:nvSpPr>
          <p:cNvPr id="54274"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54275" name="Espace réservé du numéro de diapositive 3"/>
          <p:cNvSpPr>
            <a:spLocks noGrp="1"/>
          </p:cNvSpPr>
          <p:nvPr>
            <p:ph type="sldNum" sz="quarter" idx="5"/>
          </p:nvPr>
        </p:nvSpPr>
        <p:spPr>
          <a:noFill/>
        </p:spPr>
        <p:txBody>
          <a:bodyPr/>
          <a:lstStyle/>
          <a:p>
            <a:fld id="{F41E687E-E5D0-4699-8902-F5806647FACD}" type="slidenum">
              <a:rPr lang="en-GB"/>
              <a:pPr/>
              <a:t>6</a:t>
            </a:fld>
            <a:endParaRPr lang="en-GB"/>
          </a:p>
        </p:txBody>
      </p:sp>
    </p:spTree>
    <p:extLst>
      <p:ext uri="{BB962C8B-B14F-4D97-AF65-F5344CB8AC3E}">
        <p14:creationId xmlns:p14="http://schemas.microsoft.com/office/powerpoint/2010/main" val="4281953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Espace réservé de l'image des diapositives 1"/>
          <p:cNvSpPr>
            <a:spLocks noGrp="1" noRot="1" noChangeAspect="1" noTextEdit="1"/>
          </p:cNvSpPr>
          <p:nvPr>
            <p:ph type="sldImg"/>
          </p:nvPr>
        </p:nvSpPr>
        <p:spPr>
          <a:ln/>
        </p:spPr>
      </p:sp>
      <p:sp>
        <p:nvSpPr>
          <p:cNvPr id="56322"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56323" name="Espace réservé du numéro de diapositive 3"/>
          <p:cNvSpPr>
            <a:spLocks noGrp="1"/>
          </p:cNvSpPr>
          <p:nvPr>
            <p:ph type="sldNum" sz="quarter" idx="5"/>
          </p:nvPr>
        </p:nvSpPr>
        <p:spPr>
          <a:noFill/>
        </p:spPr>
        <p:txBody>
          <a:bodyPr/>
          <a:lstStyle/>
          <a:p>
            <a:fld id="{CB8C7695-DE40-4E30-ABF4-A4B713E616A4}" type="slidenum">
              <a:rPr lang="en-GB"/>
              <a:pPr/>
              <a:t>8</a:t>
            </a:fld>
            <a:endParaRPr lang="en-GB"/>
          </a:p>
        </p:txBody>
      </p:sp>
    </p:spTree>
    <p:extLst>
      <p:ext uri="{BB962C8B-B14F-4D97-AF65-F5344CB8AC3E}">
        <p14:creationId xmlns:p14="http://schemas.microsoft.com/office/powerpoint/2010/main" val="3878200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Espace réservé de l'image des diapositives 1"/>
          <p:cNvSpPr>
            <a:spLocks noGrp="1" noRot="1" noChangeAspect="1" noTextEdit="1"/>
          </p:cNvSpPr>
          <p:nvPr>
            <p:ph type="sldImg"/>
          </p:nvPr>
        </p:nvSpPr>
        <p:spPr>
          <a:ln/>
        </p:spPr>
      </p:sp>
      <p:sp>
        <p:nvSpPr>
          <p:cNvPr id="19458"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19459" name="Espace réservé du numéro de diapositive 3"/>
          <p:cNvSpPr>
            <a:spLocks noGrp="1"/>
          </p:cNvSpPr>
          <p:nvPr>
            <p:ph type="sldNum" sz="quarter" idx="5"/>
          </p:nvPr>
        </p:nvSpPr>
        <p:spPr>
          <a:noFill/>
        </p:spPr>
        <p:txBody>
          <a:bodyPr/>
          <a:lstStyle/>
          <a:p>
            <a:fld id="{EF668960-786F-4C96-98E0-79FA61A3881F}" type="slidenum">
              <a:rPr lang="en-GB"/>
              <a:pPr/>
              <a:t>9</a:t>
            </a:fld>
            <a:endParaRPr lang="en-GB"/>
          </a:p>
        </p:txBody>
      </p:sp>
    </p:spTree>
    <p:extLst>
      <p:ext uri="{BB962C8B-B14F-4D97-AF65-F5344CB8AC3E}">
        <p14:creationId xmlns:p14="http://schemas.microsoft.com/office/powerpoint/2010/main" val="1463888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Espace réservé de l'image des diapositives 1"/>
          <p:cNvSpPr>
            <a:spLocks noGrp="1" noRot="1" noChangeAspect="1" noTextEdit="1"/>
          </p:cNvSpPr>
          <p:nvPr>
            <p:ph type="sldImg"/>
          </p:nvPr>
        </p:nvSpPr>
        <p:spPr>
          <a:ln/>
        </p:spPr>
      </p:sp>
      <p:sp>
        <p:nvSpPr>
          <p:cNvPr id="35842" name="Espace réservé des commentaires 2"/>
          <p:cNvSpPr>
            <a:spLocks noGrp="1"/>
          </p:cNvSpPr>
          <p:nvPr>
            <p:ph type="body" idx="1"/>
          </p:nvPr>
        </p:nvSpPr>
        <p:spPr>
          <a:noFill/>
          <a:ln/>
        </p:spPr>
        <p:txBody>
          <a:bodyPr/>
          <a:lstStyle/>
          <a:p>
            <a:pPr eaLnBrk="1" hangingPunct="1"/>
            <a:endParaRPr lang="fr-BE">
              <a:latin typeface="Arial" pitchFamily="34" charset="0"/>
            </a:endParaRPr>
          </a:p>
        </p:txBody>
      </p:sp>
      <p:sp>
        <p:nvSpPr>
          <p:cNvPr id="35843" name="Espace réservé du numéro de diapositive 3"/>
          <p:cNvSpPr>
            <a:spLocks noGrp="1"/>
          </p:cNvSpPr>
          <p:nvPr>
            <p:ph type="sldNum" sz="quarter" idx="5"/>
          </p:nvPr>
        </p:nvSpPr>
        <p:spPr>
          <a:noFill/>
        </p:spPr>
        <p:txBody>
          <a:bodyPr/>
          <a:lstStyle/>
          <a:p>
            <a:fld id="{93FD2BF7-1C0E-4BF4-9F67-84B1043F176D}" type="slidenum">
              <a:rPr lang="en-GB"/>
              <a:pPr/>
              <a:t>10</a:t>
            </a:fld>
            <a:endParaRPr lang="en-GB"/>
          </a:p>
        </p:txBody>
      </p:sp>
    </p:spTree>
    <p:extLst>
      <p:ext uri="{BB962C8B-B14F-4D97-AF65-F5344CB8AC3E}">
        <p14:creationId xmlns:p14="http://schemas.microsoft.com/office/powerpoint/2010/main" val="2859939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05862029-60B5-439A-B457-057FF68F90AB}"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251B5FE3-05BB-4D5A-951E-EABE5AC28DF7}"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C9D66E71-A21C-44B0-B377-1EDBB3D2D663}"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title"/>
          </p:nvPr>
        </p:nvSpPr>
        <p:spPr bwMode="auto">
          <a:xfrm>
            <a:off x="-32" y="-14068"/>
            <a:ext cx="9144000" cy="1143001"/>
          </a:xfrm>
          <a:prstGeom prst="rect">
            <a:avLst/>
          </a:prstGeom>
          <a:noFill/>
          <a:ln w="9525" algn="ctr">
            <a:noFill/>
            <a:miter lim="800000"/>
            <a:headEnd/>
            <a:tailEnd/>
          </a:ln>
          <a:effectLst/>
        </p:spPr>
        <p:txBody>
          <a:bodyPr/>
          <a:lstStyle/>
          <a:p>
            <a:pPr lvl="0"/>
            <a:r>
              <a:rPr lang="en-GB" dirty="0"/>
              <a:t>Click to edit Master title style</a:t>
            </a:r>
          </a:p>
        </p:txBody>
      </p:sp>
      <p:sp>
        <p:nvSpPr>
          <p:cNvPr id="4" name="Rectangle 2"/>
          <p:cNvSpPr>
            <a:spLocks noGrp="1" noChangeArrowheads="1"/>
          </p:cNvSpPr>
          <p:nvPr>
            <p:ph type="sldNum" sz="quarter" idx="10"/>
          </p:nvPr>
        </p:nvSpPr>
        <p:spPr/>
        <p:txBody>
          <a:bodyPr/>
          <a:lstStyle>
            <a:lvl1pPr>
              <a:defRPr/>
            </a:lvl1pPr>
          </a:lstStyle>
          <a:p>
            <a:fld id="{1CE65DFF-F689-441C-8068-1A008D4D664E}"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28020ED1-7631-47D0-9991-BECB0245C008}"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D0A53E7C-688C-4331-B8EB-DE10B02E963B}"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F4D6367B-731F-40CA-A603-36BFACD671B8}"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4D59A9D8-8015-4F33-AA6C-B300F1724E03}"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7BC88DFB-8DD1-42D9-B643-1DE3480C8D33}"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11C52811-92F9-40A3-8D3E-7E82D24A75C3}"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B07AA07B-C75C-4F83-A377-D7D4ADC00E2C}"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0487DD92-A41B-47F5-8CE0-D5702BBACAC1}"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7F9BEB4C-9819-4AAA-BB6A-6C809127344A}"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1033" name="Picture 17" descr="LOGO CE_Vertical_EN_NEG_quadri_HR"/>
          <p:cNvPicPr>
            <a:picLocks noChangeAspect="1" noChangeArrowheads="1"/>
          </p:cNvPicPr>
          <p:nvPr userDrawn="1"/>
        </p:nvPicPr>
        <p:blipFill>
          <a:blip r:embed="rId14"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9"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800" r:id="rId12"/>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S PGothic" pitchFamily="34" charset="-128"/>
        </a:defRPr>
      </a:lvl2pPr>
      <a:lvl3pPr marL="1143000" indent="-228600" algn="l" rtl="0" eaLnBrk="0" fontAlgn="base" hangingPunct="0">
        <a:spcBef>
          <a:spcPct val="20000"/>
        </a:spcBef>
        <a:spcAft>
          <a:spcPct val="0"/>
        </a:spcAft>
        <a:defRPr sz="1400">
          <a:solidFill>
            <a:srgbClr val="0F5494"/>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MS PGothic" pitchFamily="34"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642938" y="2286000"/>
            <a:ext cx="7772400" cy="938213"/>
          </a:xfrm>
        </p:spPr>
        <p:txBody>
          <a:bodyPr/>
          <a:lstStyle/>
          <a:p>
            <a:pPr marL="0" indent="1588" algn="ctr" eaLnBrk="1" hangingPunct="1"/>
            <a:r>
              <a:rPr lang="en-GB" sz="2800" dirty="0">
                <a:solidFill>
                  <a:srgbClr val="FFC000"/>
                </a:solidFill>
              </a:rPr>
              <a:t>INTRODUCTION TO PUBLIC FINANCE MANAGEMENT</a:t>
            </a:r>
          </a:p>
        </p:txBody>
      </p:sp>
      <p:sp>
        <p:nvSpPr>
          <p:cNvPr id="16386" name="Rectangle 3"/>
          <p:cNvSpPr>
            <a:spLocks noGrp="1" noChangeArrowheads="1"/>
          </p:cNvSpPr>
          <p:nvPr>
            <p:ph type="subTitle" idx="1"/>
          </p:nvPr>
        </p:nvSpPr>
        <p:spPr>
          <a:xfrm>
            <a:off x="785813" y="3857625"/>
            <a:ext cx="7715250" cy="1285875"/>
          </a:xfrm>
        </p:spPr>
        <p:txBody>
          <a:bodyPr/>
          <a:lstStyle/>
          <a:p>
            <a:pPr algn="ctr" eaLnBrk="1" hangingPunct="1"/>
            <a:r>
              <a:rPr lang="en-US" sz="2800" dirty="0"/>
              <a:t>Module 5.2: External Audit </a:t>
            </a:r>
            <a:r>
              <a:rPr lang="en-US" sz="2800"/>
              <a:t>&amp; Oversight</a:t>
            </a:r>
            <a:endParaRPr lang="en-GB" sz="2800" dirty="0">
              <a:solidFill>
                <a:srgbClr val="EDB323"/>
              </a:solidFill>
            </a:endParaRPr>
          </a:p>
          <a:p>
            <a:pPr algn="ctr" eaLnBrk="1" hangingPunct="1"/>
            <a:endParaRPr lang="fr-F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Espace réservé du contenu 1"/>
          <p:cNvSpPr>
            <a:spLocks noGrp="1"/>
          </p:cNvSpPr>
          <p:nvPr>
            <p:ph idx="1"/>
          </p:nvPr>
        </p:nvSpPr>
        <p:spPr>
          <a:xfrm>
            <a:off x="456780" y="2608659"/>
            <a:ext cx="8229600" cy="3628653"/>
          </a:xfrm>
        </p:spPr>
        <p:txBody>
          <a:bodyPr/>
          <a:lstStyle/>
          <a:p>
            <a:pPr eaLnBrk="1" hangingPunct="1">
              <a:spcBef>
                <a:spcPts val="600"/>
              </a:spcBef>
              <a:spcAft>
                <a:spcPts val="1200"/>
              </a:spcAft>
              <a:buClrTx/>
            </a:pPr>
            <a:r>
              <a:rPr lang="en-US" i="0" dirty="0"/>
              <a:t>Review transactions to ensure that:</a:t>
            </a:r>
          </a:p>
          <a:p>
            <a:pPr lvl="1" eaLnBrk="1" hangingPunct="1">
              <a:spcBef>
                <a:spcPts val="0"/>
              </a:spcBef>
              <a:spcAft>
                <a:spcPts val="1200"/>
              </a:spcAft>
              <a:buClrTx/>
              <a:buFont typeface="Courier New" panose="02070309020205020404" pitchFamily="49" charset="0"/>
              <a:buChar char="o"/>
            </a:pPr>
            <a:r>
              <a:rPr lang="en-US" b="0" dirty="0"/>
              <a:t>The annual budget has been followed;</a:t>
            </a:r>
          </a:p>
          <a:p>
            <a:pPr lvl="1" eaLnBrk="1" hangingPunct="1">
              <a:spcBef>
                <a:spcPts val="0"/>
              </a:spcBef>
              <a:spcAft>
                <a:spcPts val="1200"/>
              </a:spcAft>
              <a:buClrTx/>
              <a:buFont typeface="Courier New" panose="02070309020205020404" pitchFamily="49" charset="0"/>
              <a:buChar char="o"/>
            </a:pPr>
            <a:r>
              <a:rPr lang="en-US" b="0" dirty="0"/>
              <a:t>Financial Regulations have been complied with;</a:t>
            </a:r>
          </a:p>
          <a:p>
            <a:pPr lvl="1" eaLnBrk="1" hangingPunct="1">
              <a:spcBef>
                <a:spcPts val="0"/>
              </a:spcBef>
              <a:spcAft>
                <a:spcPts val="1200"/>
              </a:spcAft>
              <a:buClrTx/>
              <a:buFont typeface="Courier New" panose="02070309020205020404" pitchFamily="49" charset="0"/>
              <a:buChar char="o"/>
            </a:pPr>
            <a:r>
              <a:rPr lang="en-US" b="0" dirty="0"/>
              <a:t>Adequate records have been maintained.</a:t>
            </a:r>
          </a:p>
          <a:p>
            <a:pPr eaLnBrk="1" hangingPunct="1">
              <a:spcBef>
                <a:spcPts val="600"/>
              </a:spcBef>
              <a:spcAft>
                <a:spcPts val="1200"/>
              </a:spcAft>
              <a:buClrTx/>
            </a:pPr>
            <a:r>
              <a:rPr lang="en-US" i="0" dirty="0"/>
              <a:t>Certify the annual financial statements. </a:t>
            </a:r>
          </a:p>
          <a:p>
            <a:pPr eaLnBrk="1" hangingPunct="1">
              <a:spcBef>
                <a:spcPts val="600"/>
              </a:spcBef>
              <a:spcAft>
                <a:spcPts val="1200"/>
              </a:spcAft>
              <a:buClrTx/>
            </a:pPr>
            <a:r>
              <a:rPr lang="en-US" i="0" dirty="0"/>
              <a:t>May provide view on efficiency, performance or value for money.</a:t>
            </a:r>
            <a:br>
              <a:rPr lang="en-US" dirty="0"/>
            </a:br>
            <a:endParaRPr lang="en-US" dirty="0"/>
          </a:p>
          <a:p>
            <a:pPr eaLnBrk="1" hangingPunct="1">
              <a:spcBef>
                <a:spcPts val="600"/>
              </a:spcBef>
              <a:spcAft>
                <a:spcPts val="1200"/>
              </a:spcAft>
            </a:pPr>
            <a:endParaRPr lang="fr-BE" dirty="0"/>
          </a:p>
        </p:txBody>
      </p:sp>
      <p:sp>
        <p:nvSpPr>
          <p:cNvPr id="34818"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
        <p:nvSpPr>
          <p:cNvPr id="34819" name="Espace réservé du numéro de diapositive 3"/>
          <p:cNvSpPr>
            <a:spLocks noGrp="1"/>
          </p:cNvSpPr>
          <p:nvPr>
            <p:ph type="sldNum" sz="quarter" idx="10"/>
          </p:nvPr>
        </p:nvSpPr>
        <p:spPr>
          <a:noFill/>
        </p:spPr>
        <p:txBody>
          <a:bodyPr/>
          <a:lstStyle/>
          <a:p>
            <a:fld id="{D43A1672-0700-486B-9D11-24BC3A834A74}" type="slidenum">
              <a:rPr lang="en-GB"/>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u contenu 1"/>
          <p:cNvSpPr>
            <a:spLocks noGrp="1"/>
          </p:cNvSpPr>
          <p:nvPr>
            <p:ph idx="1"/>
          </p:nvPr>
        </p:nvSpPr>
        <p:spPr>
          <a:xfrm>
            <a:off x="450063" y="2460079"/>
            <a:ext cx="8229600" cy="3705225"/>
          </a:xfrm>
        </p:spPr>
        <p:txBody>
          <a:bodyPr/>
          <a:lstStyle/>
          <a:p>
            <a:pPr marL="85725" indent="0" eaLnBrk="1" hangingPunct="1">
              <a:spcBef>
                <a:spcPct val="0"/>
              </a:spcBef>
              <a:spcAft>
                <a:spcPts val="1200"/>
              </a:spcAft>
              <a:buClrTx/>
              <a:buNone/>
            </a:pPr>
            <a:r>
              <a:rPr lang="en-GB" b="1" i="0" dirty="0"/>
              <a:t>Certification of Public Accounts?</a:t>
            </a:r>
          </a:p>
          <a:p>
            <a:pPr marL="85725" indent="0" eaLnBrk="1" hangingPunct="1">
              <a:spcBef>
                <a:spcPts val="600"/>
              </a:spcBef>
              <a:spcAft>
                <a:spcPts val="600"/>
              </a:spcAft>
              <a:buClrTx/>
              <a:buNone/>
            </a:pPr>
            <a:r>
              <a:rPr lang="en-GB" i="0" dirty="0">
                <a:solidFill>
                  <a:srgbClr val="FF0000"/>
                </a:solidFill>
              </a:rPr>
              <a:t>Audit opinions </a:t>
            </a:r>
            <a:r>
              <a:rPr lang="en-GB" i="0" dirty="0"/>
              <a:t>are typically classified as:</a:t>
            </a:r>
          </a:p>
          <a:p>
            <a:pPr lvl="1" eaLnBrk="1" hangingPunct="1">
              <a:spcBef>
                <a:spcPts val="600"/>
              </a:spcBef>
              <a:spcAft>
                <a:spcPts val="600"/>
              </a:spcAft>
              <a:buClrTx/>
              <a:tabLst>
                <a:tab pos="2417763" algn="l"/>
              </a:tabLst>
            </a:pPr>
            <a:r>
              <a:rPr lang="en-GB" sz="2400" b="0" i="1" dirty="0"/>
              <a:t>Clean</a:t>
            </a:r>
            <a:r>
              <a:rPr lang="en-GB" sz="2400" b="0" dirty="0"/>
              <a:t> 	– OK</a:t>
            </a:r>
          </a:p>
          <a:p>
            <a:pPr lvl="1" eaLnBrk="1" hangingPunct="1">
              <a:spcBef>
                <a:spcPts val="600"/>
              </a:spcBef>
              <a:spcAft>
                <a:spcPts val="600"/>
              </a:spcAft>
              <a:buClrTx/>
              <a:tabLst>
                <a:tab pos="2417763" algn="l"/>
              </a:tabLst>
            </a:pPr>
            <a:r>
              <a:rPr lang="en-GB" sz="2400" b="0" i="1" dirty="0"/>
              <a:t>Qualified</a:t>
            </a:r>
            <a:r>
              <a:rPr lang="en-GB" sz="2400" b="0" dirty="0"/>
              <a:t> 	– except for…</a:t>
            </a:r>
          </a:p>
          <a:p>
            <a:pPr marL="457200" lvl="1" indent="0" eaLnBrk="1" hangingPunct="1">
              <a:spcBef>
                <a:spcPts val="600"/>
              </a:spcBef>
              <a:spcAft>
                <a:spcPts val="600"/>
              </a:spcAft>
              <a:buClrTx/>
              <a:buNone/>
              <a:tabLst>
                <a:tab pos="2417763" algn="l"/>
              </a:tabLst>
            </a:pPr>
            <a:r>
              <a:rPr lang="en-GB" sz="2400" b="0" dirty="0"/>
              <a:t>	– emphasis of matter</a:t>
            </a:r>
          </a:p>
          <a:p>
            <a:pPr lvl="1" eaLnBrk="1" hangingPunct="1">
              <a:spcBef>
                <a:spcPts val="600"/>
              </a:spcBef>
              <a:spcAft>
                <a:spcPts val="600"/>
              </a:spcAft>
              <a:buClrTx/>
              <a:tabLst>
                <a:tab pos="2417763" algn="l"/>
              </a:tabLst>
            </a:pPr>
            <a:r>
              <a:rPr lang="en-GB" sz="2400" b="0" i="1" dirty="0"/>
              <a:t>Adverse</a:t>
            </a:r>
            <a:r>
              <a:rPr lang="en-GB" sz="2400" b="0" dirty="0"/>
              <a:t> 	– not OK</a:t>
            </a:r>
          </a:p>
          <a:p>
            <a:pPr lvl="1" eaLnBrk="1" hangingPunct="1">
              <a:spcBef>
                <a:spcPts val="600"/>
              </a:spcBef>
              <a:spcAft>
                <a:spcPts val="600"/>
              </a:spcAft>
              <a:buClrTx/>
              <a:buFontTx/>
              <a:buChar char="•"/>
              <a:tabLst>
                <a:tab pos="2417763" algn="l"/>
              </a:tabLst>
            </a:pPr>
            <a:r>
              <a:rPr lang="en-GB" sz="2400" b="0" i="1" dirty="0"/>
              <a:t>Disclaimer</a:t>
            </a:r>
            <a:r>
              <a:rPr lang="en-GB" sz="2400" b="0" dirty="0"/>
              <a:t> – don</a:t>
            </a:r>
            <a:r>
              <a:rPr lang="ja-JP" altLang="en-GB" sz="2400" b="0" dirty="0"/>
              <a:t>’</a:t>
            </a:r>
            <a:r>
              <a:rPr lang="en-GB" altLang="ja-JP" sz="2400" b="0" dirty="0"/>
              <a:t>t know</a:t>
            </a:r>
          </a:p>
        </p:txBody>
      </p:sp>
      <p:sp>
        <p:nvSpPr>
          <p:cNvPr id="57347" name="Espace réservé du numéro de diapositive 3"/>
          <p:cNvSpPr>
            <a:spLocks noGrp="1"/>
          </p:cNvSpPr>
          <p:nvPr>
            <p:ph type="sldNum" sz="quarter" idx="10"/>
          </p:nvPr>
        </p:nvSpPr>
        <p:spPr>
          <a:noFill/>
        </p:spPr>
        <p:txBody>
          <a:bodyPr/>
          <a:lstStyle/>
          <a:p>
            <a:fld id="{7EEBD39F-4587-4D40-82C2-F6D807DC5641}" type="slidenum">
              <a:rPr lang="en-GB"/>
              <a:pPr/>
              <a:t>11</a:t>
            </a:fld>
            <a:endParaRPr lang="en-GB"/>
          </a:p>
        </p:txBody>
      </p:sp>
      <p:sp>
        <p:nvSpPr>
          <p:cNvPr id="6"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Espace réservé du contenu 1"/>
          <p:cNvSpPr>
            <a:spLocks noGrp="1"/>
          </p:cNvSpPr>
          <p:nvPr>
            <p:ph idx="1"/>
          </p:nvPr>
        </p:nvSpPr>
        <p:spPr>
          <a:xfrm>
            <a:off x="451763" y="2549314"/>
            <a:ext cx="8229600" cy="3279452"/>
          </a:xfrm>
        </p:spPr>
        <p:txBody>
          <a:bodyPr/>
          <a:lstStyle/>
          <a:p>
            <a:pPr marL="457200" lvl="1" indent="0" eaLnBrk="1" hangingPunct="1">
              <a:spcBef>
                <a:spcPts val="600"/>
              </a:spcBef>
              <a:spcAft>
                <a:spcPts val="1200"/>
              </a:spcAft>
              <a:buNone/>
            </a:pPr>
            <a:r>
              <a:rPr lang="en-GB" sz="2400" dirty="0"/>
              <a:t>Audit opinion (1)</a:t>
            </a:r>
          </a:p>
          <a:p>
            <a:pPr lvl="1" eaLnBrk="1" hangingPunct="1">
              <a:spcBef>
                <a:spcPts val="600"/>
              </a:spcBef>
              <a:spcAft>
                <a:spcPts val="1200"/>
              </a:spcAft>
              <a:buClr>
                <a:srgbClr val="0F5494"/>
              </a:buClr>
              <a:buFont typeface="Wingdings" panose="05000000000000000000" pitchFamily="2" charset="2"/>
              <a:buChar char="Ø"/>
            </a:pPr>
            <a:r>
              <a:rPr lang="en-GB" sz="2400" b="0" dirty="0"/>
              <a:t>Traditional opinion: </a:t>
            </a:r>
          </a:p>
          <a:p>
            <a:pPr lvl="1" eaLnBrk="1" hangingPunct="1">
              <a:spcBef>
                <a:spcPts val="600"/>
              </a:spcBef>
              <a:spcAft>
                <a:spcPts val="1200"/>
              </a:spcAft>
              <a:buFontTx/>
              <a:buNone/>
            </a:pPr>
            <a:r>
              <a:rPr lang="en-GB" sz="2400" b="0" i="1" dirty="0"/>
              <a:t>Subject to the observations contained in this report, the moneys expended were applied for the purposes for which they were appropriated by Parliament and the expenditure conformed to the authority that governed it…</a:t>
            </a:r>
          </a:p>
          <a:p>
            <a:pPr eaLnBrk="1" hangingPunct="1">
              <a:spcBef>
                <a:spcPts val="600"/>
              </a:spcBef>
              <a:spcAft>
                <a:spcPts val="1200"/>
              </a:spcAft>
              <a:buFont typeface="Wingdings" pitchFamily="2" charset="2"/>
              <a:buNone/>
            </a:pPr>
            <a:endParaRPr lang="fr-BE" dirty="0"/>
          </a:p>
        </p:txBody>
      </p:sp>
      <p:sp>
        <p:nvSpPr>
          <p:cNvPr id="59395" name="Espace réservé du numéro de diapositive 3"/>
          <p:cNvSpPr>
            <a:spLocks noGrp="1"/>
          </p:cNvSpPr>
          <p:nvPr>
            <p:ph type="sldNum" sz="quarter" idx="10"/>
          </p:nvPr>
        </p:nvSpPr>
        <p:spPr>
          <a:noFill/>
        </p:spPr>
        <p:txBody>
          <a:bodyPr/>
          <a:lstStyle/>
          <a:p>
            <a:fld id="{570F38BC-D8E3-4201-ACDA-55AFF0E90EA7}" type="slidenum">
              <a:rPr lang="en-GB"/>
              <a:pPr/>
              <a:t>12</a:t>
            </a:fld>
            <a:endParaRPr lang="en-GB"/>
          </a:p>
        </p:txBody>
      </p:sp>
      <p:sp>
        <p:nvSpPr>
          <p:cNvPr id="6"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Espace réservé du contenu 1"/>
          <p:cNvSpPr>
            <a:spLocks noGrp="1"/>
          </p:cNvSpPr>
          <p:nvPr>
            <p:ph idx="1"/>
          </p:nvPr>
        </p:nvSpPr>
        <p:spPr>
          <a:xfrm>
            <a:off x="457200" y="2419809"/>
            <a:ext cx="8229600" cy="3817503"/>
          </a:xfrm>
        </p:spPr>
        <p:txBody>
          <a:bodyPr/>
          <a:lstStyle/>
          <a:p>
            <a:pPr marL="457200" lvl="1" indent="0" eaLnBrk="1" hangingPunct="1">
              <a:spcBef>
                <a:spcPts val="600"/>
              </a:spcBef>
              <a:spcAft>
                <a:spcPts val="1200"/>
              </a:spcAft>
              <a:buNone/>
            </a:pPr>
            <a:r>
              <a:rPr lang="en-GB" sz="2400" dirty="0"/>
              <a:t>Audit opinion (2)</a:t>
            </a:r>
          </a:p>
          <a:p>
            <a:pPr lvl="1" eaLnBrk="1" hangingPunct="1">
              <a:spcBef>
                <a:spcPts val="600"/>
              </a:spcBef>
              <a:spcAft>
                <a:spcPts val="1200"/>
              </a:spcAft>
              <a:buClr>
                <a:srgbClr val="0F5494"/>
              </a:buClr>
              <a:buFont typeface="Wingdings" panose="05000000000000000000" pitchFamily="2" charset="2"/>
              <a:buChar char="Ø"/>
            </a:pPr>
            <a:r>
              <a:rPr lang="ja-JP" altLang="en-GB" sz="2400" b="0" dirty="0"/>
              <a:t>‘</a:t>
            </a:r>
            <a:r>
              <a:rPr lang="en-GB" altLang="ja-JP" sz="2400" b="0" dirty="0"/>
              <a:t>Modern</a:t>
            </a:r>
            <a:r>
              <a:rPr lang="ja-JP" altLang="en-GB" sz="2400" b="0" dirty="0"/>
              <a:t>’</a:t>
            </a:r>
            <a:r>
              <a:rPr lang="en-GB" altLang="ja-JP" sz="2400" b="0" dirty="0"/>
              <a:t> opinion:</a:t>
            </a:r>
          </a:p>
          <a:p>
            <a:pPr lvl="1" eaLnBrk="1" hangingPunct="1">
              <a:spcBef>
                <a:spcPts val="600"/>
              </a:spcBef>
              <a:spcAft>
                <a:spcPts val="1200"/>
              </a:spcAft>
              <a:buFontTx/>
              <a:buNone/>
            </a:pPr>
            <a:r>
              <a:rPr lang="en-GB" sz="2400" b="0" i="1" dirty="0"/>
              <a:t>In my opinion the financial statements provide a true and fair view of the state of the Government</a:t>
            </a:r>
            <a:r>
              <a:rPr lang="ja-JP" altLang="en-GB" sz="2400" b="0" i="1" dirty="0"/>
              <a:t>’</a:t>
            </a:r>
            <a:r>
              <a:rPr lang="en-GB" altLang="ja-JP" sz="2400" b="0" i="1" dirty="0"/>
              <a:t>s financial affairs on 31 December 201X and the transactions for the financial year then ending, subject to the observations contained in my audit report..</a:t>
            </a:r>
            <a:r>
              <a:rPr lang="en-GB" altLang="ja-JP" sz="2400" b="0" dirty="0"/>
              <a:t>.</a:t>
            </a:r>
          </a:p>
        </p:txBody>
      </p:sp>
      <p:sp>
        <p:nvSpPr>
          <p:cNvPr id="61443" name="Espace réservé du numéro de diapositive 3"/>
          <p:cNvSpPr>
            <a:spLocks noGrp="1"/>
          </p:cNvSpPr>
          <p:nvPr>
            <p:ph type="sldNum" sz="quarter" idx="10"/>
          </p:nvPr>
        </p:nvSpPr>
        <p:spPr>
          <a:noFill/>
        </p:spPr>
        <p:txBody>
          <a:bodyPr/>
          <a:lstStyle/>
          <a:p>
            <a:fld id="{0D75CDC5-481B-4342-9F98-11FAC4019E6C}" type="slidenum">
              <a:rPr lang="en-GB"/>
              <a:pPr/>
              <a:t>13</a:t>
            </a:fld>
            <a:endParaRPr lang="en-GB"/>
          </a:p>
        </p:txBody>
      </p:sp>
      <p:sp>
        <p:nvSpPr>
          <p:cNvPr id="7"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Espace réservé du contenu 1"/>
          <p:cNvSpPr>
            <a:spLocks noGrp="1"/>
          </p:cNvSpPr>
          <p:nvPr>
            <p:ph idx="1"/>
          </p:nvPr>
        </p:nvSpPr>
        <p:spPr>
          <a:xfrm>
            <a:off x="457200" y="2289962"/>
            <a:ext cx="8229600" cy="4032449"/>
          </a:xfrm>
        </p:spPr>
        <p:txBody>
          <a:bodyPr/>
          <a:lstStyle/>
          <a:p>
            <a:pPr marL="0" indent="0" eaLnBrk="1" hangingPunct="1">
              <a:spcBef>
                <a:spcPts val="600"/>
              </a:spcBef>
              <a:spcAft>
                <a:spcPts val="1200"/>
              </a:spcAft>
              <a:buClrTx/>
              <a:buFontTx/>
              <a:buNone/>
            </a:pPr>
            <a:r>
              <a:rPr lang="en-GB" sz="2200" b="1" i="0" dirty="0"/>
              <a:t>LIMA (1977) Declaration of the </a:t>
            </a:r>
            <a:r>
              <a:rPr lang="en-GB" sz="2200" b="1" dirty="0"/>
              <a:t>International Organisation for Supreme Audit Organisations</a:t>
            </a:r>
            <a:r>
              <a:rPr lang="en-GB" sz="2200" b="1" i="0" dirty="0"/>
              <a:t> (INTOSAI)</a:t>
            </a:r>
          </a:p>
          <a:p>
            <a:pPr marL="0" indent="0" eaLnBrk="1" hangingPunct="1">
              <a:spcBef>
                <a:spcPts val="600"/>
              </a:spcBef>
              <a:spcAft>
                <a:spcPts val="1200"/>
              </a:spcAft>
              <a:buClrTx/>
              <a:buFontTx/>
              <a:buNone/>
            </a:pPr>
            <a:r>
              <a:rPr lang="en-GB" sz="2200" i="0" dirty="0"/>
              <a:t>Two aspects of public sector audit of equal importance:</a:t>
            </a:r>
          </a:p>
          <a:p>
            <a:pPr marL="1076325" indent="-457200" eaLnBrk="1" hangingPunct="1">
              <a:spcBef>
                <a:spcPts val="600"/>
              </a:spcBef>
              <a:spcAft>
                <a:spcPts val="1200"/>
              </a:spcAft>
              <a:buClrTx/>
              <a:buFont typeface="+mj-lt"/>
              <a:buAutoNum type="arabicPeriod"/>
            </a:pPr>
            <a:r>
              <a:rPr lang="en-GB" sz="2200" i="0" dirty="0"/>
              <a:t>Traditional audit of legality and regularity of financial affairs is undisputed.</a:t>
            </a:r>
          </a:p>
          <a:p>
            <a:pPr marL="1076325" indent="-457200" eaLnBrk="1" hangingPunct="1">
              <a:spcBef>
                <a:spcPts val="600"/>
              </a:spcBef>
              <a:spcAft>
                <a:spcPts val="1200"/>
              </a:spcAft>
              <a:buClrTx/>
              <a:buFont typeface="+mj-lt"/>
              <a:buAutoNum type="arabicPeriod"/>
            </a:pPr>
            <a:r>
              <a:rPr lang="en-GB" sz="2200" i="0" dirty="0"/>
              <a:t>Audit of performance, effectiveness, economy and efficiency of public administration.</a:t>
            </a:r>
          </a:p>
          <a:p>
            <a:pPr marL="0" indent="0" eaLnBrk="1" hangingPunct="1">
              <a:spcBef>
                <a:spcPts val="600"/>
              </a:spcBef>
              <a:spcAft>
                <a:spcPts val="1200"/>
              </a:spcAft>
              <a:buClrTx/>
              <a:buNone/>
            </a:pPr>
            <a:r>
              <a:rPr lang="en-GB" sz="2200" i="0" dirty="0"/>
              <a:t>Up to each SAI to determine their relative importance.</a:t>
            </a:r>
          </a:p>
        </p:txBody>
      </p:sp>
      <p:sp>
        <p:nvSpPr>
          <p:cNvPr id="36867" name="Espace réservé du numéro de diapositive 3"/>
          <p:cNvSpPr>
            <a:spLocks noGrp="1"/>
          </p:cNvSpPr>
          <p:nvPr>
            <p:ph type="sldNum" sz="quarter" idx="10"/>
          </p:nvPr>
        </p:nvSpPr>
        <p:spPr>
          <a:noFill/>
        </p:spPr>
        <p:txBody>
          <a:bodyPr/>
          <a:lstStyle/>
          <a:p>
            <a:fld id="{0FAD1C94-7EE1-4AC6-BEE6-B3BA44D737FB}" type="slidenum">
              <a:rPr lang="en-GB"/>
              <a:pPr/>
              <a:t>14</a:t>
            </a:fld>
            <a:endParaRPr lang="en-GB"/>
          </a:p>
        </p:txBody>
      </p:sp>
      <p:sp>
        <p:nvSpPr>
          <p:cNvPr id="6"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1"/>
          <p:cNvSpPr>
            <a:spLocks noGrp="1"/>
          </p:cNvSpPr>
          <p:nvPr>
            <p:ph idx="1"/>
          </p:nvPr>
        </p:nvSpPr>
        <p:spPr>
          <a:xfrm>
            <a:off x="446856" y="2204864"/>
            <a:ext cx="8229600" cy="4400848"/>
          </a:xfrm>
        </p:spPr>
        <p:txBody>
          <a:bodyPr/>
          <a:lstStyle/>
          <a:p>
            <a:pPr marL="0" indent="0" eaLnBrk="1" hangingPunct="1">
              <a:spcBef>
                <a:spcPts val="600"/>
              </a:spcBef>
              <a:spcAft>
                <a:spcPts val="1200"/>
              </a:spcAft>
              <a:buClrTx/>
              <a:buNone/>
            </a:pPr>
            <a:r>
              <a:rPr lang="en-GB" b="1" i="0" dirty="0"/>
              <a:t>International Audit Standards by INTOSAI</a:t>
            </a:r>
          </a:p>
          <a:p>
            <a:pPr eaLnBrk="1" hangingPunct="1">
              <a:spcBef>
                <a:spcPts val="600"/>
              </a:spcBef>
              <a:spcAft>
                <a:spcPts val="1200"/>
              </a:spcAft>
              <a:buClrTx/>
            </a:pPr>
            <a:r>
              <a:rPr lang="en-GB" sz="2200" i="0" dirty="0"/>
              <a:t>Fundamental Auditing Principles – series 100 to 400 covering Public Sector, Financial, Performance, and Compliance Auditing.</a:t>
            </a:r>
          </a:p>
          <a:p>
            <a:pPr eaLnBrk="1" hangingPunct="1">
              <a:spcBef>
                <a:spcPts val="600"/>
              </a:spcBef>
              <a:spcAft>
                <a:spcPts val="1200"/>
              </a:spcAft>
              <a:buClrTx/>
            </a:pPr>
            <a:r>
              <a:rPr lang="en-GB" sz="2200" i="0" dirty="0"/>
              <a:t>General Auditing Guidelines on Financial Audit – ISSAI 1000-2999 series.</a:t>
            </a:r>
          </a:p>
          <a:p>
            <a:pPr eaLnBrk="1" hangingPunct="1">
              <a:spcBef>
                <a:spcPts val="600"/>
              </a:spcBef>
              <a:spcAft>
                <a:spcPts val="1200"/>
              </a:spcAft>
              <a:buClrTx/>
            </a:pPr>
            <a:r>
              <a:rPr lang="en-GB" sz="2200" i="0" dirty="0"/>
              <a:t>Specific Auditing Guidelines – ISSAI 5000 series covering a range of auditing topics e.g. Environment, IT, Privatisation, Debt etc.</a:t>
            </a:r>
          </a:p>
          <a:p>
            <a:pPr marL="265113" indent="0" eaLnBrk="1" hangingPunct="1">
              <a:spcBef>
                <a:spcPts val="600"/>
              </a:spcBef>
              <a:spcAft>
                <a:spcPts val="1200"/>
              </a:spcAft>
              <a:buFont typeface="Times" charset="0"/>
              <a:buNone/>
            </a:pPr>
            <a:r>
              <a:rPr lang="fr-BE" sz="2000" dirty="0"/>
              <a:t>http://www.intosai.org/issai-executive-summaries.html</a:t>
            </a:r>
          </a:p>
        </p:txBody>
      </p:sp>
      <p:sp>
        <p:nvSpPr>
          <p:cNvPr id="38915" name="Espace réservé du numéro de diapositive 3"/>
          <p:cNvSpPr>
            <a:spLocks noGrp="1"/>
          </p:cNvSpPr>
          <p:nvPr>
            <p:ph type="sldNum" sz="quarter" idx="10"/>
          </p:nvPr>
        </p:nvSpPr>
        <p:spPr>
          <a:noFill/>
        </p:spPr>
        <p:txBody>
          <a:bodyPr/>
          <a:lstStyle/>
          <a:p>
            <a:fld id="{052A57D5-3E9F-4DB7-ABD9-905098D1FE8F}" type="slidenum">
              <a:rPr lang="en-GB"/>
              <a:pPr/>
              <a:t>15</a:t>
            </a:fld>
            <a:endParaRPr lang="en-GB"/>
          </a:p>
        </p:txBody>
      </p:sp>
      <p:sp>
        <p:nvSpPr>
          <p:cNvPr id="7"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u contenu 1"/>
          <p:cNvSpPr>
            <a:spLocks noGrp="1"/>
          </p:cNvSpPr>
          <p:nvPr>
            <p:ph idx="1"/>
          </p:nvPr>
        </p:nvSpPr>
        <p:spPr>
          <a:xfrm>
            <a:off x="428625" y="2645470"/>
            <a:ext cx="8229600" cy="3447826"/>
          </a:xfrm>
        </p:spPr>
        <p:txBody>
          <a:bodyPr/>
          <a:lstStyle/>
          <a:p>
            <a:pPr marL="0" indent="0" eaLnBrk="1" hangingPunct="1">
              <a:spcAft>
                <a:spcPts val="1200"/>
              </a:spcAft>
              <a:buClrTx/>
              <a:buNone/>
            </a:pPr>
            <a:r>
              <a:rPr lang="en-GB" b="1" dirty="0"/>
              <a:t>Value For Money </a:t>
            </a:r>
            <a:r>
              <a:rPr lang="en-GB" b="1" i="0" dirty="0"/>
              <a:t>(VFM) or </a:t>
            </a:r>
            <a:r>
              <a:rPr lang="en-GB" b="1" dirty="0"/>
              <a:t>Performance </a:t>
            </a:r>
            <a:r>
              <a:rPr lang="en-GB" b="1" i="0" dirty="0"/>
              <a:t>Audit</a:t>
            </a:r>
          </a:p>
          <a:p>
            <a:pPr eaLnBrk="1" hangingPunct="1">
              <a:spcAft>
                <a:spcPts val="1200"/>
              </a:spcAft>
              <a:buClrTx/>
            </a:pPr>
            <a:r>
              <a:rPr lang="en-GB" sz="2200" i="0" dirty="0"/>
              <a:t>Pressure to undertake performance work, but different </a:t>
            </a:r>
            <a:r>
              <a:rPr lang="en-GB" sz="2200" i="0"/>
              <a:t>and sophisticated </a:t>
            </a:r>
            <a:r>
              <a:rPr lang="en-GB" sz="2200" i="0" dirty="0">
                <a:solidFill>
                  <a:srgbClr val="FF0000"/>
                </a:solidFill>
              </a:rPr>
              <a:t>skills</a:t>
            </a:r>
            <a:r>
              <a:rPr lang="en-GB" sz="2200" i="0" dirty="0"/>
              <a:t> are required.</a:t>
            </a:r>
          </a:p>
          <a:p>
            <a:pPr eaLnBrk="1" hangingPunct="1">
              <a:spcAft>
                <a:spcPts val="1200"/>
              </a:spcAft>
              <a:buClrTx/>
            </a:pPr>
            <a:r>
              <a:rPr lang="en-GB" sz="2200" i="0" dirty="0"/>
              <a:t>An approach which requires careful planning and a gradual build up of skills.</a:t>
            </a:r>
          </a:p>
          <a:p>
            <a:pPr eaLnBrk="1" hangingPunct="1">
              <a:buClrTx/>
            </a:pPr>
            <a:r>
              <a:rPr lang="en-GB" sz="2200" i="0" dirty="0"/>
              <a:t>Priority is good probity, compliance and sound internal financial control.</a:t>
            </a:r>
          </a:p>
          <a:p>
            <a:pPr eaLnBrk="1" hangingPunct="1"/>
            <a:endParaRPr lang="fr-BE" dirty="0"/>
          </a:p>
        </p:txBody>
      </p:sp>
      <p:sp>
        <p:nvSpPr>
          <p:cNvPr id="40963" name="Espace réservé du numéro de diapositive 3"/>
          <p:cNvSpPr>
            <a:spLocks noGrp="1"/>
          </p:cNvSpPr>
          <p:nvPr>
            <p:ph type="sldNum" sz="quarter" idx="10"/>
          </p:nvPr>
        </p:nvSpPr>
        <p:spPr>
          <a:noFill/>
        </p:spPr>
        <p:txBody>
          <a:bodyPr/>
          <a:lstStyle/>
          <a:p>
            <a:fld id="{50600C56-77B0-41EB-8B37-36052FDCAEB1}" type="slidenum">
              <a:rPr lang="en-GB"/>
              <a:pPr/>
              <a:t>16</a:t>
            </a:fld>
            <a:endParaRPr lang="en-GB"/>
          </a:p>
        </p:txBody>
      </p:sp>
      <p:sp>
        <p:nvSpPr>
          <p:cNvPr id="6"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Espace réservé du contenu 1"/>
          <p:cNvSpPr>
            <a:spLocks noGrp="1"/>
          </p:cNvSpPr>
          <p:nvPr>
            <p:ph idx="1"/>
          </p:nvPr>
        </p:nvSpPr>
        <p:spPr>
          <a:xfrm>
            <a:off x="457200" y="2378030"/>
            <a:ext cx="8229600" cy="4003298"/>
          </a:xfrm>
        </p:spPr>
        <p:txBody>
          <a:bodyPr/>
          <a:lstStyle/>
          <a:p>
            <a:pPr marL="0" indent="0" eaLnBrk="1" hangingPunct="1">
              <a:spcBef>
                <a:spcPts val="600"/>
              </a:spcBef>
              <a:spcAft>
                <a:spcPts val="600"/>
              </a:spcAft>
              <a:buClrTx/>
              <a:buNone/>
            </a:pPr>
            <a:r>
              <a:rPr lang="en-GB" b="1" i="0" dirty="0"/>
              <a:t>Challenges for Public Sector Audit</a:t>
            </a:r>
          </a:p>
          <a:p>
            <a:pPr eaLnBrk="1" hangingPunct="1">
              <a:spcBef>
                <a:spcPts val="600"/>
              </a:spcBef>
              <a:spcAft>
                <a:spcPts val="600"/>
              </a:spcAft>
              <a:buClrTx/>
            </a:pPr>
            <a:r>
              <a:rPr lang="en-GB" sz="2200" i="0" dirty="0"/>
              <a:t>Independence from the executive.</a:t>
            </a:r>
          </a:p>
          <a:p>
            <a:pPr eaLnBrk="1" hangingPunct="1">
              <a:spcBef>
                <a:spcPts val="600"/>
              </a:spcBef>
              <a:spcAft>
                <a:spcPts val="600"/>
              </a:spcAft>
              <a:buClrTx/>
            </a:pPr>
            <a:r>
              <a:rPr lang="en-GB" sz="2200" i="0" dirty="0"/>
              <a:t>Audit completed within 12 months of year end.</a:t>
            </a:r>
          </a:p>
          <a:p>
            <a:pPr eaLnBrk="1" hangingPunct="1">
              <a:spcBef>
                <a:spcPts val="600"/>
              </a:spcBef>
              <a:spcAft>
                <a:spcPts val="600"/>
              </a:spcAft>
              <a:buClrTx/>
            </a:pPr>
            <a:r>
              <a:rPr lang="en-GB" sz="2200" i="0" dirty="0"/>
              <a:t>Annual audit report promptly made public.</a:t>
            </a:r>
          </a:p>
          <a:p>
            <a:pPr eaLnBrk="1" hangingPunct="1">
              <a:spcBef>
                <a:spcPts val="600"/>
              </a:spcBef>
              <a:spcAft>
                <a:spcPts val="600"/>
              </a:spcAft>
              <a:buClrTx/>
            </a:pPr>
            <a:r>
              <a:rPr lang="en-GB" sz="2200" i="0" dirty="0"/>
              <a:t>SAI responsible for the whole of the public sector</a:t>
            </a:r>
          </a:p>
          <a:p>
            <a:pPr eaLnBrk="1" hangingPunct="1">
              <a:spcBef>
                <a:spcPts val="600"/>
              </a:spcBef>
              <a:spcAft>
                <a:spcPts val="600"/>
              </a:spcAft>
              <a:buClrTx/>
            </a:pPr>
            <a:r>
              <a:rPr lang="en-GB" sz="2200" i="0" dirty="0"/>
              <a:t>Public Accounts (or Finance) Committee ensuring accountability &amp; implementation of audit recommendations</a:t>
            </a:r>
            <a:r>
              <a:rPr lang="fr-BE" sz="2200" dirty="0"/>
              <a:t>.</a:t>
            </a:r>
            <a:endParaRPr lang="en-GB" sz="2200" i="0" dirty="0"/>
          </a:p>
        </p:txBody>
      </p:sp>
      <p:sp>
        <p:nvSpPr>
          <p:cNvPr id="43011" name="Espace réservé du numéro de diapositive 3"/>
          <p:cNvSpPr>
            <a:spLocks noGrp="1"/>
          </p:cNvSpPr>
          <p:nvPr>
            <p:ph type="sldNum" sz="quarter" idx="10"/>
          </p:nvPr>
        </p:nvSpPr>
        <p:spPr>
          <a:noFill/>
        </p:spPr>
        <p:txBody>
          <a:bodyPr/>
          <a:lstStyle/>
          <a:p>
            <a:fld id="{4B5F649D-4472-4D68-9931-D7CBC6AED4CF}" type="slidenum">
              <a:rPr lang="en-GB"/>
              <a:pPr/>
              <a:t>17</a:t>
            </a:fld>
            <a:endParaRPr lang="en-GB"/>
          </a:p>
        </p:txBody>
      </p:sp>
      <p:sp>
        <p:nvSpPr>
          <p:cNvPr id="6" name="Titre 2"/>
          <p:cNvSpPr>
            <a:spLocks noGrp="1"/>
          </p:cNvSpPr>
          <p:nvPr>
            <p:ph type="title"/>
          </p:nvPr>
        </p:nvSpPr>
        <p:spPr>
          <a:xfrm>
            <a:off x="0" y="1133872"/>
            <a:ext cx="9144000" cy="1143000"/>
          </a:xfrm>
          <a:ln/>
        </p:spPr>
        <p:txBody>
          <a:bodyPr/>
          <a:lstStyle/>
          <a:p>
            <a:pPr indent="0" algn="ctr" eaLnBrk="1" hangingPunct="1"/>
            <a:r>
              <a:rPr lang="en-GB" dirty="0"/>
              <a:t>What Do External Auditors Do?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457200" y="2564904"/>
            <a:ext cx="8229600" cy="2952328"/>
          </a:xfrm>
        </p:spPr>
        <p:txBody>
          <a:bodyPr/>
          <a:lstStyle/>
          <a:p>
            <a:pPr marL="342900" lvl="1" indent="-342900">
              <a:spcAft>
                <a:spcPts val="1200"/>
              </a:spcAft>
              <a:buClr>
                <a:srgbClr val="002060"/>
              </a:buClr>
              <a:buFont typeface="Wingdings" pitchFamily="2" charset="2"/>
              <a:buChar char="Ø"/>
              <a:defRPr/>
            </a:pPr>
            <a:r>
              <a:rPr lang="en-GB" sz="2400" b="0" dirty="0">
                <a:ea typeface="+mn-ea"/>
                <a:cs typeface="+mn-cs"/>
              </a:rPr>
              <a:t>What is External Audit?</a:t>
            </a:r>
          </a:p>
          <a:p>
            <a:pPr marL="342900" lvl="1" indent="-342900">
              <a:spcAft>
                <a:spcPts val="1200"/>
              </a:spcAft>
              <a:buClr>
                <a:srgbClr val="002060"/>
              </a:buClr>
              <a:buFont typeface="Wingdings" pitchFamily="2" charset="2"/>
              <a:buChar char="Ø"/>
              <a:defRPr/>
            </a:pPr>
            <a:r>
              <a:rPr lang="en-GB" sz="2400" b="0" dirty="0">
                <a:ea typeface="+mn-ea"/>
                <a:cs typeface="+mn-cs"/>
              </a:rPr>
              <a:t>What do external auditors do?</a:t>
            </a:r>
          </a:p>
          <a:p>
            <a:pPr marL="342900" lvl="1" indent="-342900">
              <a:spcAft>
                <a:spcPts val="1200"/>
              </a:spcAft>
              <a:buClr>
                <a:srgbClr val="002060"/>
              </a:buClr>
              <a:buFont typeface="Wingdings" pitchFamily="2" charset="2"/>
              <a:buChar char="Ø"/>
              <a:defRPr/>
            </a:pPr>
            <a:r>
              <a:rPr lang="en-GB" sz="2400" b="0" u="sng" dirty="0">
                <a:ea typeface="+mn-ea"/>
                <a:cs typeface="+mn-cs"/>
              </a:rPr>
              <a:t>Independence of Supreme Audit Institution (SAI)</a:t>
            </a:r>
          </a:p>
          <a:p>
            <a:pPr marL="342900" lvl="1" indent="-342900">
              <a:spcAft>
                <a:spcPts val="1200"/>
              </a:spcAft>
              <a:buClr>
                <a:srgbClr val="002060"/>
              </a:buClr>
              <a:buFont typeface="Wingdings" pitchFamily="2" charset="2"/>
              <a:buChar char="Ø"/>
              <a:defRPr/>
            </a:pPr>
            <a:r>
              <a:rPr lang="en-GB" sz="2400" b="0" dirty="0">
                <a:ea typeface="+mn-ea"/>
                <a:cs typeface="+mn-cs"/>
              </a:rPr>
              <a:t>Audit &amp; Oversight Process: Role of the Public Accounts Committee and legislature</a:t>
            </a:r>
            <a:endParaRPr lang="en-GB" dirty="0"/>
          </a:p>
        </p:txBody>
      </p:sp>
      <p:sp>
        <p:nvSpPr>
          <p:cNvPr id="18434" name="Titre 2"/>
          <p:cNvSpPr>
            <a:spLocks noGrp="1"/>
          </p:cNvSpPr>
          <p:nvPr>
            <p:ph type="title"/>
          </p:nvPr>
        </p:nvSpPr>
        <p:spPr>
          <a:xfrm>
            <a:off x="-8453" y="1204044"/>
            <a:ext cx="9144000" cy="712788"/>
          </a:xfrm>
          <a:ln/>
        </p:spPr>
        <p:txBody>
          <a:bodyPr/>
          <a:lstStyle/>
          <a:p>
            <a:pPr indent="0" algn="ctr" eaLnBrk="1" hangingPunct="1"/>
            <a:r>
              <a:rPr lang="en-GB" dirty="0"/>
              <a:t>Module Outline</a:t>
            </a:r>
          </a:p>
        </p:txBody>
      </p:sp>
      <p:sp>
        <p:nvSpPr>
          <p:cNvPr id="18435" name="Espace réservé du numéro de diapositive 3"/>
          <p:cNvSpPr>
            <a:spLocks noGrp="1"/>
          </p:cNvSpPr>
          <p:nvPr>
            <p:ph type="sldNum" sz="quarter" idx="10"/>
          </p:nvPr>
        </p:nvSpPr>
        <p:spPr>
          <a:noFill/>
        </p:spPr>
        <p:txBody>
          <a:bodyPr/>
          <a:lstStyle/>
          <a:p>
            <a:fld id="{6D5B0AF5-8356-4D16-B108-E9E256195DD7}" type="slidenum">
              <a:rPr lang="en-GB"/>
              <a:pPr/>
              <a:t>18</a:t>
            </a:fld>
            <a:endParaRPr lang="en-GB"/>
          </a:p>
        </p:txBody>
      </p:sp>
    </p:spTree>
    <p:extLst>
      <p:ext uri="{BB962C8B-B14F-4D97-AF65-F5344CB8AC3E}">
        <p14:creationId xmlns:p14="http://schemas.microsoft.com/office/powerpoint/2010/main" val="1989794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Content Placeholder 1"/>
          <p:cNvSpPr>
            <a:spLocks noGrp="1"/>
          </p:cNvSpPr>
          <p:nvPr>
            <p:ph idx="1"/>
          </p:nvPr>
        </p:nvSpPr>
        <p:spPr>
          <a:xfrm>
            <a:off x="457200" y="2411760"/>
            <a:ext cx="8229600" cy="4257600"/>
          </a:xfrm>
        </p:spPr>
        <p:txBody>
          <a:bodyPr/>
          <a:lstStyle/>
          <a:p>
            <a:pPr marL="0" indent="0" eaLnBrk="1" hangingPunct="1">
              <a:spcBef>
                <a:spcPts val="600"/>
              </a:spcBef>
              <a:spcAft>
                <a:spcPts val="1200"/>
              </a:spcAft>
              <a:buClrTx/>
              <a:buNone/>
            </a:pPr>
            <a:r>
              <a:rPr lang="en-GB" sz="2000" b="1" i="0" dirty="0"/>
              <a:t>Mexico Declaration, 2007 (1)</a:t>
            </a:r>
          </a:p>
          <a:p>
            <a:pPr eaLnBrk="1" hangingPunct="1">
              <a:spcBef>
                <a:spcPts val="600"/>
              </a:spcBef>
              <a:spcAft>
                <a:spcPts val="1200"/>
              </a:spcAft>
              <a:buClrTx/>
            </a:pPr>
            <a:r>
              <a:rPr lang="en-GB" sz="2000" i="0" dirty="0"/>
              <a:t>The existence of an appropriate and effective constitutional/statutory/legal framework and of de facto application provisions of this framework;</a:t>
            </a:r>
          </a:p>
          <a:p>
            <a:pPr eaLnBrk="1" hangingPunct="1">
              <a:spcBef>
                <a:spcPts val="600"/>
              </a:spcBef>
              <a:spcAft>
                <a:spcPts val="1200"/>
              </a:spcAft>
              <a:buClrTx/>
            </a:pPr>
            <a:r>
              <a:rPr lang="en-GB" sz="2000" i="0" dirty="0"/>
              <a:t>The independence of SAI heads and members (of collegial institutions), including security of tenure and legal immunity in the normal discharge of their duties;</a:t>
            </a:r>
          </a:p>
          <a:p>
            <a:pPr eaLnBrk="1" hangingPunct="1">
              <a:spcBef>
                <a:spcPts val="600"/>
              </a:spcBef>
              <a:spcAft>
                <a:spcPts val="1200"/>
              </a:spcAft>
              <a:buClrTx/>
            </a:pPr>
            <a:r>
              <a:rPr lang="en-GB" sz="2000" i="0" dirty="0"/>
              <a:t>A sufficiently broad mandate and full discretion, in the discharge of SAI functions;</a:t>
            </a:r>
          </a:p>
          <a:p>
            <a:pPr eaLnBrk="1" hangingPunct="1">
              <a:spcBef>
                <a:spcPts val="600"/>
              </a:spcBef>
              <a:spcAft>
                <a:spcPts val="1200"/>
              </a:spcAft>
              <a:buClrTx/>
            </a:pPr>
            <a:r>
              <a:rPr lang="en-GB" sz="2000" i="0" dirty="0"/>
              <a:t>Unrestricted access to information</a:t>
            </a:r>
            <a:r>
              <a:rPr lang="en-US" i="0" dirty="0"/>
              <a:t>.</a:t>
            </a:r>
            <a:endParaRPr lang="en-GB" sz="2000" i="0" dirty="0"/>
          </a:p>
        </p:txBody>
      </p:sp>
      <p:sp>
        <p:nvSpPr>
          <p:cNvPr id="47107" name="Espace réservé du numéro de diapositive 4"/>
          <p:cNvSpPr>
            <a:spLocks noGrp="1"/>
          </p:cNvSpPr>
          <p:nvPr>
            <p:ph type="sldNum" sz="quarter" idx="10"/>
          </p:nvPr>
        </p:nvSpPr>
        <p:spPr>
          <a:noFill/>
        </p:spPr>
        <p:txBody>
          <a:bodyPr/>
          <a:lstStyle/>
          <a:p>
            <a:fld id="{34777FCB-81BE-4C7B-9777-CB5BB29EFEFC}" type="slidenum">
              <a:rPr lang="en-GB"/>
              <a:pPr/>
              <a:t>19</a:t>
            </a:fld>
            <a:endParaRPr lang="en-GB"/>
          </a:p>
        </p:txBody>
      </p:sp>
      <p:sp>
        <p:nvSpPr>
          <p:cNvPr id="5" name="Titre 2"/>
          <p:cNvSpPr>
            <a:spLocks noGrp="1"/>
          </p:cNvSpPr>
          <p:nvPr>
            <p:ph type="title"/>
          </p:nvPr>
        </p:nvSpPr>
        <p:spPr>
          <a:xfrm>
            <a:off x="0" y="1124744"/>
            <a:ext cx="9144000" cy="1143000"/>
          </a:xfrm>
          <a:ln/>
        </p:spPr>
        <p:txBody>
          <a:bodyPr/>
          <a:lstStyle/>
          <a:p>
            <a:pPr marL="0" indent="0" algn="ctr" eaLnBrk="1" hangingPunct="1"/>
            <a:r>
              <a:rPr lang="en-GB" dirty="0"/>
              <a:t>Independence of the SAI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457200" y="2564904"/>
            <a:ext cx="8229600" cy="3096344"/>
          </a:xfrm>
        </p:spPr>
        <p:txBody>
          <a:bodyPr/>
          <a:lstStyle/>
          <a:p>
            <a:pPr marL="342900" lvl="1" indent="-342900">
              <a:spcAft>
                <a:spcPts val="1200"/>
              </a:spcAft>
              <a:buClr>
                <a:srgbClr val="002060"/>
              </a:buClr>
              <a:buFont typeface="Wingdings" pitchFamily="2" charset="2"/>
              <a:buChar char="Ø"/>
              <a:defRPr/>
            </a:pPr>
            <a:r>
              <a:rPr lang="en-GB" sz="2400" b="0" u="sng" dirty="0">
                <a:ea typeface="+mn-ea"/>
                <a:cs typeface="+mn-cs"/>
              </a:rPr>
              <a:t>What is External Audit?</a:t>
            </a:r>
          </a:p>
          <a:p>
            <a:pPr marL="342900" lvl="1" indent="-342900">
              <a:spcAft>
                <a:spcPts val="1200"/>
              </a:spcAft>
              <a:buClr>
                <a:srgbClr val="002060"/>
              </a:buClr>
              <a:buFont typeface="Wingdings" pitchFamily="2" charset="2"/>
              <a:buChar char="Ø"/>
              <a:defRPr/>
            </a:pPr>
            <a:r>
              <a:rPr lang="en-GB" sz="2400" b="0" dirty="0">
                <a:ea typeface="+mn-ea"/>
                <a:cs typeface="+mn-cs"/>
              </a:rPr>
              <a:t>What do external auditors do?</a:t>
            </a:r>
          </a:p>
          <a:p>
            <a:pPr marL="342900" lvl="1" indent="-342900">
              <a:spcAft>
                <a:spcPts val="1200"/>
              </a:spcAft>
              <a:buClr>
                <a:srgbClr val="002060"/>
              </a:buClr>
              <a:buFont typeface="Wingdings" pitchFamily="2" charset="2"/>
              <a:buChar char="Ø"/>
              <a:defRPr/>
            </a:pPr>
            <a:r>
              <a:rPr lang="en-GB" sz="2400" b="0" dirty="0">
                <a:ea typeface="+mn-ea"/>
                <a:cs typeface="+mn-cs"/>
              </a:rPr>
              <a:t>Independence of Supreme Audit Institution (SAI) </a:t>
            </a:r>
          </a:p>
          <a:p>
            <a:pPr marL="342900" lvl="1" indent="-342900">
              <a:spcAft>
                <a:spcPts val="1200"/>
              </a:spcAft>
              <a:buClr>
                <a:srgbClr val="002060"/>
              </a:buClr>
              <a:buFont typeface="Wingdings" pitchFamily="2" charset="2"/>
              <a:buChar char="Ø"/>
              <a:defRPr/>
            </a:pPr>
            <a:r>
              <a:rPr lang="en-GB" sz="2400" b="0" dirty="0">
                <a:ea typeface="+mn-ea"/>
                <a:cs typeface="+mn-cs"/>
              </a:rPr>
              <a:t>Audit &amp; Oversight Process: Role of the Public Accounts Committee and Legislature</a:t>
            </a:r>
            <a:endParaRPr lang="en-GB" dirty="0"/>
          </a:p>
        </p:txBody>
      </p:sp>
      <p:sp>
        <p:nvSpPr>
          <p:cNvPr id="18434" name="Titre 2"/>
          <p:cNvSpPr>
            <a:spLocks noGrp="1"/>
          </p:cNvSpPr>
          <p:nvPr>
            <p:ph type="title"/>
          </p:nvPr>
        </p:nvSpPr>
        <p:spPr>
          <a:xfrm>
            <a:off x="-8453" y="1204044"/>
            <a:ext cx="9144000" cy="712788"/>
          </a:xfrm>
          <a:ln/>
        </p:spPr>
        <p:txBody>
          <a:bodyPr/>
          <a:lstStyle/>
          <a:p>
            <a:pPr indent="0" algn="ctr" eaLnBrk="1" hangingPunct="1"/>
            <a:r>
              <a:rPr lang="en-GB" dirty="0"/>
              <a:t>Module Outline</a:t>
            </a:r>
          </a:p>
        </p:txBody>
      </p:sp>
      <p:sp>
        <p:nvSpPr>
          <p:cNvPr id="18435" name="Espace réservé du numéro de diapositive 3"/>
          <p:cNvSpPr>
            <a:spLocks noGrp="1"/>
          </p:cNvSpPr>
          <p:nvPr>
            <p:ph type="sldNum" sz="quarter" idx="10"/>
          </p:nvPr>
        </p:nvSpPr>
        <p:spPr>
          <a:noFill/>
        </p:spPr>
        <p:txBody>
          <a:bodyPr/>
          <a:lstStyle/>
          <a:p>
            <a:fld id="{6D5B0AF5-8356-4D16-B108-E9E256195DD7}" type="slidenum">
              <a:rPr lang="en-GB"/>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Content Placeholder 1"/>
          <p:cNvSpPr>
            <a:spLocks noGrp="1"/>
          </p:cNvSpPr>
          <p:nvPr>
            <p:ph idx="1"/>
          </p:nvPr>
        </p:nvSpPr>
        <p:spPr>
          <a:xfrm>
            <a:off x="490237" y="2267744"/>
            <a:ext cx="8229600" cy="4041576"/>
          </a:xfrm>
        </p:spPr>
        <p:txBody>
          <a:bodyPr/>
          <a:lstStyle/>
          <a:p>
            <a:pPr marL="0" indent="0" eaLnBrk="1" hangingPunct="1">
              <a:spcBef>
                <a:spcPts val="600"/>
              </a:spcBef>
              <a:spcAft>
                <a:spcPts val="1200"/>
              </a:spcAft>
              <a:buClrTx/>
              <a:buNone/>
            </a:pPr>
            <a:r>
              <a:rPr lang="en-GB" sz="2000" b="1" i="0" dirty="0"/>
              <a:t>Mexico Declaration, 2007 (2)</a:t>
            </a:r>
          </a:p>
          <a:p>
            <a:pPr eaLnBrk="1" hangingPunct="1">
              <a:spcBef>
                <a:spcPts val="600"/>
              </a:spcBef>
              <a:spcAft>
                <a:spcPts val="1200"/>
              </a:spcAft>
              <a:buClrTx/>
            </a:pPr>
            <a:r>
              <a:rPr lang="en-GB" sz="2000" i="0" dirty="0"/>
              <a:t>The right and obligation to report on their work;</a:t>
            </a:r>
          </a:p>
          <a:p>
            <a:pPr eaLnBrk="1" hangingPunct="1">
              <a:spcBef>
                <a:spcPts val="600"/>
              </a:spcBef>
              <a:spcAft>
                <a:spcPts val="1200"/>
              </a:spcAft>
              <a:buClrTx/>
            </a:pPr>
            <a:r>
              <a:rPr lang="en-GB" sz="2000" i="0" dirty="0"/>
              <a:t>The freedom to decide the content and timing of audit reports and to publish and disseminate them;</a:t>
            </a:r>
          </a:p>
          <a:p>
            <a:pPr eaLnBrk="1" hangingPunct="1">
              <a:spcBef>
                <a:spcPts val="600"/>
              </a:spcBef>
              <a:spcAft>
                <a:spcPts val="1200"/>
              </a:spcAft>
              <a:buClrTx/>
            </a:pPr>
            <a:r>
              <a:rPr lang="en-GB" sz="2000" i="0" dirty="0"/>
              <a:t>The existence of effective follow-up mechanisms on SAI recommendations;</a:t>
            </a:r>
          </a:p>
          <a:p>
            <a:pPr eaLnBrk="1" hangingPunct="1">
              <a:spcBef>
                <a:spcPts val="600"/>
              </a:spcBef>
              <a:spcAft>
                <a:spcPts val="1200"/>
              </a:spcAft>
              <a:buClrTx/>
            </a:pPr>
            <a:r>
              <a:rPr lang="en-GB" sz="2000" i="0" dirty="0"/>
              <a:t>Financial and managerial/administrative autonomy and the availability of appropriate human, material, and monetary resources</a:t>
            </a:r>
            <a:r>
              <a:rPr lang="en-US" i="0" dirty="0"/>
              <a:t>.</a:t>
            </a:r>
            <a:endParaRPr lang="en-GB" sz="2000" i="0" dirty="0"/>
          </a:p>
        </p:txBody>
      </p:sp>
      <p:sp>
        <p:nvSpPr>
          <p:cNvPr id="49155" name="Espace réservé du numéro de diapositive 3"/>
          <p:cNvSpPr>
            <a:spLocks noGrp="1"/>
          </p:cNvSpPr>
          <p:nvPr>
            <p:ph type="sldNum" sz="quarter" idx="10"/>
          </p:nvPr>
        </p:nvSpPr>
        <p:spPr>
          <a:noFill/>
        </p:spPr>
        <p:txBody>
          <a:bodyPr/>
          <a:lstStyle/>
          <a:p>
            <a:fld id="{C6979B12-B517-4B1D-8F00-C1EF6AEFCB67}" type="slidenum">
              <a:rPr lang="en-GB"/>
              <a:pPr/>
              <a:t>20</a:t>
            </a:fld>
            <a:endParaRPr lang="en-GB"/>
          </a:p>
        </p:txBody>
      </p:sp>
      <p:sp>
        <p:nvSpPr>
          <p:cNvPr id="6" name="Titre 2"/>
          <p:cNvSpPr>
            <a:spLocks noGrp="1"/>
          </p:cNvSpPr>
          <p:nvPr>
            <p:ph type="title"/>
          </p:nvPr>
        </p:nvSpPr>
        <p:spPr>
          <a:xfrm>
            <a:off x="0" y="1124744"/>
            <a:ext cx="9144000" cy="1143000"/>
          </a:xfrm>
          <a:ln/>
        </p:spPr>
        <p:txBody>
          <a:bodyPr/>
          <a:lstStyle/>
          <a:p>
            <a:pPr marL="0" indent="0" algn="ctr" eaLnBrk="1" hangingPunct="1"/>
            <a:r>
              <a:rPr lang="en-GB" dirty="0"/>
              <a:t>Independence of the SAI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Espace réservé du contenu 1"/>
          <p:cNvSpPr>
            <a:spLocks noGrp="1"/>
          </p:cNvSpPr>
          <p:nvPr>
            <p:ph idx="1"/>
          </p:nvPr>
        </p:nvSpPr>
        <p:spPr>
          <a:xfrm>
            <a:off x="323528" y="2320177"/>
            <a:ext cx="7743825" cy="4421191"/>
          </a:xfrm>
        </p:spPr>
        <p:txBody>
          <a:bodyPr/>
          <a:lstStyle/>
          <a:p>
            <a:pPr marL="0" indent="0" eaLnBrk="1" hangingPunct="1">
              <a:spcBef>
                <a:spcPts val="600"/>
              </a:spcBef>
              <a:spcAft>
                <a:spcPts val="1200"/>
              </a:spcAft>
              <a:buClrTx/>
              <a:buNone/>
            </a:pPr>
            <a:r>
              <a:rPr lang="en-GB" sz="2200" b="1" i="0" dirty="0"/>
              <a:t>What can undermine independence?</a:t>
            </a:r>
          </a:p>
          <a:p>
            <a:pPr eaLnBrk="1" hangingPunct="1">
              <a:spcBef>
                <a:spcPts val="600"/>
              </a:spcBef>
              <a:spcAft>
                <a:spcPts val="1200"/>
              </a:spcAft>
              <a:buClrTx/>
            </a:pPr>
            <a:r>
              <a:rPr lang="en-GB" sz="2200" i="0" dirty="0"/>
              <a:t>The power to appoint or terminate the appointment of the Auditor General;</a:t>
            </a:r>
          </a:p>
          <a:p>
            <a:pPr eaLnBrk="1" hangingPunct="1">
              <a:spcBef>
                <a:spcPts val="600"/>
              </a:spcBef>
              <a:spcAft>
                <a:spcPts val="1200"/>
              </a:spcAft>
              <a:buClrTx/>
            </a:pPr>
            <a:r>
              <a:rPr lang="en-GB" sz="2200" i="0" dirty="0"/>
              <a:t>Scope and coverage of institutions;</a:t>
            </a:r>
          </a:p>
          <a:p>
            <a:pPr eaLnBrk="1" hangingPunct="1">
              <a:spcBef>
                <a:spcPts val="600"/>
              </a:spcBef>
              <a:spcAft>
                <a:spcPts val="1200"/>
              </a:spcAft>
              <a:buClrTx/>
            </a:pPr>
            <a:r>
              <a:rPr lang="en-GB" sz="2200" i="0" dirty="0"/>
              <a:t>Dependence upon a budget controlled by the Executive (Government);</a:t>
            </a:r>
          </a:p>
          <a:p>
            <a:pPr eaLnBrk="1" hangingPunct="1">
              <a:spcBef>
                <a:spcPts val="600"/>
              </a:spcBef>
              <a:spcAft>
                <a:spcPts val="1200"/>
              </a:spcAft>
              <a:buClrTx/>
            </a:pPr>
            <a:r>
              <a:rPr lang="en-GB" sz="2200" i="0" dirty="0"/>
              <a:t>Interference in the design and implementation of audit work plans;</a:t>
            </a:r>
          </a:p>
          <a:p>
            <a:pPr eaLnBrk="1" hangingPunct="1">
              <a:spcBef>
                <a:spcPts val="600"/>
              </a:spcBef>
              <a:spcAft>
                <a:spcPts val="1200"/>
              </a:spcAft>
              <a:buClrTx/>
            </a:pPr>
            <a:r>
              <a:rPr lang="en-GB" sz="2200" i="0" dirty="0"/>
              <a:t>Limitations on what is reported and how quickly.</a:t>
            </a:r>
          </a:p>
          <a:p>
            <a:pPr eaLnBrk="1" hangingPunct="1">
              <a:spcBef>
                <a:spcPts val="600"/>
              </a:spcBef>
            </a:pPr>
            <a:endParaRPr lang="fr-BE" sz="2200" dirty="0"/>
          </a:p>
        </p:txBody>
      </p:sp>
      <p:sp>
        <p:nvSpPr>
          <p:cNvPr id="51203" name="Espace réservé du numéro de diapositive 3"/>
          <p:cNvSpPr>
            <a:spLocks noGrp="1"/>
          </p:cNvSpPr>
          <p:nvPr>
            <p:ph type="sldNum" sz="quarter" idx="10"/>
          </p:nvPr>
        </p:nvSpPr>
        <p:spPr>
          <a:noFill/>
        </p:spPr>
        <p:txBody>
          <a:bodyPr/>
          <a:lstStyle/>
          <a:p>
            <a:fld id="{3679C3CF-13DD-4302-9C07-B5E11ACCF75B}" type="slidenum">
              <a:rPr lang="en-GB"/>
              <a:pPr/>
              <a:t>21</a:t>
            </a:fld>
            <a:endParaRPr lang="en-GB" dirty="0"/>
          </a:p>
        </p:txBody>
      </p:sp>
      <p:pic>
        <p:nvPicPr>
          <p:cNvPr id="51204" name="Picture 4" descr="th[2].jpg"/>
          <p:cNvPicPr>
            <a:picLocks noChangeAspect="1"/>
          </p:cNvPicPr>
          <p:nvPr/>
        </p:nvPicPr>
        <p:blipFill>
          <a:blip r:embed="rId3" cstate="print"/>
          <a:srcRect/>
          <a:stretch>
            <a:fillRect/>
          </a:stretch>
        </p:blipFill>
        <p:spPr bwMode="auto">
          <a:xfrm>
            <a:off x="7956550" y="3357563"/>
            <a:ext cx="1187450" cy="2663825"/>
          </a:xfrm>
          <a:prstGeom prst="rect">
            <a:avLst/>
          </a:prstGeom>
          <a:noFill/>
          <a:ln w="9525">
            <a:noFill/>
            <a:miter lim="800000"/>
            <a:headEnd/>
            <a:tailEnd/>
          </a:ln>
        </p:spPr>
      </p:pic>
      <p:sp>
        <p:nvSpPr>
          <p:cNvPr id="7" name="Titre 2"/>
          <p:cNvSpPr>
            <a:spLocks noGrp="1"/>
          </p:cNvSpPr>
          <p:nvPr>
            <p:ph type="title"/>
          </p:nvPr>
        </p:nvSpPr>
        <p:spPr>
          <a:xfrm>
            <a:off x="0" y="1124744"/>
            <a:ext cx="9144000" cy="1143000"/>
          </a:xfrm>
          <a:ln/>
        </p:spPr>
        <p:txBody>
          <a:bodyPr/>
          <a:lstStyle/>
          <a:p>
            <a:pPr marL="0" indent="0" algn="ctr" eaLnBrk="1" hangingPunct="1"/>
            <a:r>
              <a:rPr lang="en-GB" dirty="0"/>
              <a:t>Independence of the SAI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457200" y="2564904"/>
            <a:ext cx="8229600" cy="3024336"/>
          </a:xfrm>
        </p:spPr>
        <p:txBody>
          <a:bodyPr/>
          <a:lstStyle/>
          <a:p>
            <a:pPr marL="342900" lvl="1" indent="-342900">
              <a:spcAft>
                <a:spcPts val="1200"/>
              </a:spcAft>
              <a:buClr>
                <a:srgbClr val="002060"/>
              </a:buClr>
              <a:buFont typeface="Wingdings" pitchFamily="2" charset="2"/>
              <a:buChar char="Ø"/>
              <a:defRPr/>
            </a:pPr>
            <a:r>
              <a:rPr lang="en-GB" sz="2400" b="0" dirty="0">
                <a:ea typeface="+mn-ea"/>
                <a:cs typeface="+mn-cs"/>
              </a:rPr>
              <a:t>What is External Audit?</a:t>
            </a:r>
          </a:p>
          <a:p>
            <a:pPr marL="342900" lvl="1" indent="-342900">
              <a:spcAft>
                <a:spcPts val="1200"/>
              </a:spcAft>
              <a:buClr>
                <a:srgbClr val="002060"/>
              </a:buClr>
              <a:buFont typeface="Wingdings" pitchFamily="2" charset="2"/>
              <a:buChar char="Ø"/>
              <a:defRPr/>
            </a:pPr>
            <a:r>
              <a:rPr lang="en-GB" sz="2400" b="0" dirty="0">
                <a:ea typeface="+mn-ea"/>
                <a:cs typeface="+mn-cs"/>
              </a:rPr>
              <a:t>What do external auditors do?</a:t>
            </a:r>
          </a:p>
          <a:p>
            <a:pPr marL="342900" lvl="1" indent="-342900">
              <a:spcAft>
                <a:spcPts val="1200"/>
              </a:spcAft>
              <a:buClr>
                <a:srgbClr val="002060"/>
              </a:buClr>
              <a:buFont typeface="Wingdings" pitchFamily="2" charset="2"/>
              <a:buChar char="Ø"/>
              <a:defRPr/>
            </a:pPr>
            <a:r>
              <a:rPr lang="en-GB" sz="2400" b="0" dirty="0">
                <a:ea typeface="+mn-ea"/>
                <a:cs typeface="+mn-cs"/>
              </a:rPr>
              <a:t>Independence of Supreme Audit Institution (SAI)</a:t>
            </a:r>
          </a:p>
          <a:p>
            <a:pPr marL="342900" lvl="1" indent="-342900">
              <a:spcAft>
                <a:spcPts val="1200"/>
              </a:spcAft>
              <a:buClr>
                <a:srgbClr val="002060"/>
              </a:buClr>
              <a:buFont typeface="Wingdings" pitchFamily="2" charset="2"/>
              <a:buChar char="Ø"/>
              <a:defRPr/>
            </a:pPr>
            <a:r>
              <a:rPr lang="en-GB" sz="2400" b="0" u="sng" dirty="0">
                <a:ea typeface="+mn-ea"/>
                <a:cs typeface="+mn-cs"/>
              </a:rPr>
              <a:t>Audit &amp; Oversight Process: Role of the Public Accounts Committee and legislature</a:t>
            </a:r>
            <a:endParaRPr lang="en-GB" u="sng" dirty="0"/>
          </a:p>
        </p:txBody>
      </p:sp>
      <p:sp>
        <p:nvSpPr>
          <p:cNvPr id="18434" name="Titre 2"/>
          <p:cNvSpPr>
            <a:spLocks noGrp="1"/>
          </p:cNvSpPr>
          <p:nvPr>
            <p:ph type="title"/>
          </p:nvPr>
        </p:nvSpPr>
        <p:spPr>
          <a:xfrm>
            <a:off x="-8453" y="1204044"/>
            <a:ext cx="9144000" cy="712788"/>
          </a:xfrm>
          <a:ln/>
        </p:spPr>
        <p:txBody>
          <a:bodyPr/>
          <a:lstStyle/>
          <a:p>
            <a:pPr indent="0" algn="ctr" eaLnBrk="1" hangingPunct="1"/>
            <a:r>
              <a:rPr lang="en-GB" dirty="0"/>
              <a:t>Module Outline</a:t>
            </a:r>
          </a:p>
        </p:txBody>
      </p:sp>
      <p:sp>
        <p:nvSpPr>
          <p:cNvPr id="18435" name="Espace réservé du numéro de diapositive 3"/>
          <p:cNvSpPr>
            <a:spLocks noGrp="1"/>
          </p:cNvSpPr>
          <p:nvPr>
            <p:ph type="sldNum" sz="quarter" idx="10"/>
          </p:nvPr>
        </p:nvSpPr>
        <p:spPr>
          <a:noFill/>
        </p:spPr>
        <p:txBody>
          <a:bodyPr/>
          <a:lstStyle/>
          <a:p>
            <a:fld id="{6D5B0AF5-8356-4D16-B108-E9E256195DD7}" type="slidenum">
              <a:rPr lang="en-GB"/>
              <a:pPr/>
              <a:t>22</a:t>
            </a:fld>
            <a:endParaRPr lang="en-GB"/>
          </a:p>
        </p:txBody>
      </p:sp>
    </p:spTree>
    <p:extLst>
      <p:ext uri="{BB962C8B-B14F-4D97-AF65-F5344CB8AC3E}">
        <p14:creationId xmlns:p14="http://schemas.microsoft.com/office/powerpoint/2010/main" val="3485434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
        <p:nvSpPr>
          <p:cNvPr id="30722" name="Espace réservé du numéro de diapositive 3"/>
          <p:cNvSpPr>
            <a:spLocks noGrp="1"/>
          </p:cNvSpPr>
          <p:nvPr>
            <p:ph type="sldNum" sz="quarter" idx="10"/>
          </p:nvPr>
        </p:nvSpPr>
        <p:spPr>
          <a:noFill/>
        </p:spPr>
        <p:txBody>
          <a:bodyPr/>
          <a:lstStyle/>
          <a:p>
            <a:fld id="{93B11AF3-B6B4-46E2-AB58-3E9F604A214E}" type="slidenum">
              <a:rPr lang="en-GB"/>
              <a:pPr/>
              <a:t>23</a:t>
            </a:fld>
            <a:endParaRPr lang="en-GB"/>
          </a:p>
        </p:txBody>
      </p:sp>
      <p:sp>
        <p:nvSpPr>
          <p:cNvPr id="15" name="Rectangle 14"/>
          <p:cNvSpPr/>
          <p:nvPr/>
        </p:nvSpPr>
        <p:spPr>
          <a:xfrm>
            <a:off x="6643688" y="2725738"/>
            <a:ext cx="714375"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BE"/>
          </a:p>
        </p:txBody>
      </p:sp>
      <p:sp>
        <p:nvSpPr>
          <p:cNvPr id="16" name="Rectangle 15"/>
          <p:cNvSpPr/>
          <p:nvPr/>
        </p:nvSpPr>
        <p:spPr>
          <a:xfrm>
            <a:off x="5918200" y="2143125"/>
            <a:ext cx="285750" cy="357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BE"/>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52397580"/>
              </p:ext>
            </p:extLst>
          </p:nvPr>
        </p:nvGraphicFramePr>
        <p:xfrm>
          <a:off x="1086780" y="1976934"/>
          <a:ext cx="7013612" cy="4744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Espace réservé du contenu 1"/>
          <p:cNvSpPr>
            <a:spLocks noGrp="1"/>
          </p:cNvSpPr>
          <p:nvPr>
            <p:ph idx="1"/>
          </p:nvPr>
        </p:nvSpPr>
        <p:spPr>
          <a:xfrm>
            <a:off x="457200" y="2708299"/>
            <a:ext cx="8229600" cy="3529013"/>
          </a:xfrm>
        </p:spPr>
        <p:txBody>
          <a:bodyPr/>
          <a:lstStyle/>
          <a:p>
            <a:pPr marL="0" indent="0" eaLnBrk="1" hangingPunct="1">
              <a:spcBef>
                <a:spcPts val="600"/>
              </a:spcBef>
              <a:spcAft>
                <a:spcPts val="1200"/>
              </a:spcAft>
              <a:buClrTx/>
              <a:buNone/>
            </a:pPr>
            <a:r>
              <a:rPr lang="en-GB" sz="2200" b="1" i="0" dirty="0"/>
              <a:t>Timeliness of Audit Reports</a:t>
            </a:r>
          </a:p>
          <a:p>
            <a:pPr eaLnBrk="1" hangingPunct="1">
              <a:spcBef>
                <a:spcPts val="600"/>
              </a:spcBef>
              <a:spcAft>
                <a:spcPts val="1200"/>
              </a:spcAft>
              <a:buClrTx/>
            </a:pPr>
            <a:r>
              <a:rPr lang="en-GB" sz="2200" i="0" dirty="0"/>
              <a:t>Audited financial statements and audit report to be submitted to parliament within 9 months (or before next budget passed to parliament) still challenging in some countries.</a:t>
            </a:r>
          </a:p>
          <a:p>
            <a:pPr eaLnBrk="1" hangingPunct="1">
              <a:spcBef>
                <a:spcPts val="600"/>
              </a:spcBef>
              <a:spcAft>
                <a:spcPts val="1200"/>
              </a:spcAft>
              <a:buClrTx/>
            </a:pPr>
            <a:r>
              <a:rPr lang="en-GB" sz="2200" i="0" dirty="0"/>
              <a:t>Audit report should be made public as soon as submitted to parliament</a:t>
            </a:r>
            <a:r>
              <a:rPr lang="fr-BE" sz="2200" dirty="0"/>
              <a:t>.</a:t>
            </a:r>
            <a:endParaRPr lang="en-GB" sz="2200" i="0" dirty="0"/>
          </a:p>
        </p:txBody>
      </p:sp>
      <p:sp>
        <p:nvSpPr>
          <p:cNvPr id="65539" name="Espace réservé du numéro de diapositive 3"/>
          <p:cNvSpPr>
            <a:spLocks noGrp="1"/>
          </p:cNvSpPr>
          <p:nvPr>
            <p:ph type="sldNum" sz="quarter" idx="10"/>
          </p:nvPr>
        </p:nvSpPr>
        <p:spPr>
          <a:noFill/>
        </p:spPr>
        <p:txBody>
          <a:bodyPr/>
          <a:lstStyle/>
          <a:p>
            <a:fld id="{2F647D47-F08B-46DD-8F07-7321F9C5FBCF}" type="slidenum">
              <a:rPr lang="en-GB"/>
              <a:pPr/>
              <a:t>24</a:t>
            </a:fld>
            <a:endParaRPr lang="en-GB"/>
          </a:p>
        </p:txBody>
      </p:sp>
      <p:sp>
        <p:nvSpPr>
          <p:cNvPr id="6"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Espace réservé du contenu 1"/>
          <p:cNvSpPr>
            <a:spLocks noGrp="1"/>
          </p:cNvSpPr>
          <p:nvPr>
            <p:ph idx="1"/>
          </p:nvPr>
        </p:nvSpPr>
        <p:spPr>
          <a:xfrm>
            <a:off x="539552" y="2719760"/>
            <a:ext cx="7975798" cy="3157512"/>
          </a:xfrm>
        </p:spPr>
        <p:txBody>
          <a:bodyPr/>
          <a:lstStyle/>
          <a:p>
            <a:pPr marL="0" indent="0" eaLnBrk="1" hangingPunct="1">
              <a:spcBef>
                <a:spcPts val="600"/>
              </a:spcBef>
              <a:spcAft>
                <a:spcPts val="1200"/>
              </a:spcAft>
              <a:buClrTx/>
              <a:buNone/>
            </a:pPr>
            <a:r>
              <a:rPr lang="en-GB" sz="2200" b="1" i="0" dirty="0"/>
              <a:t>Follow Up of Audit Reports </a:t>
            </a:r>
            <a:endParaRPr lang="en-US" sz="2200" b="1" i="0" dirty="0"/>
          </a:p>
          <a:p>
            <a:pPr eaLnBrk="1" hangingPunct="1">
              <a:spcBef>
                <a:spcPts val="600"/>
              </a:spcBef>
              <a:spcAft>
                <a:spcPts val="1200"/>
              </a:spcAft>
              <a:buClrTx/>
            </a:pPr>
            <a:r>
              <a:rPr lang="en-US" sz="2200" i="0" dirty="0"/>
              <a:t>Audit work plans include follow up on previous audit findings.</a:t>
            </a:r>
          </a:p>
          <a:p>
            <a:pPr eaLnBrk="1" hangingPunct="1">
              <a:spcBef>
                <a:spcPts val="600"/>
              </a:spcBef>
              <a:spcAft>
                <a:spcPts val="1200"/>
              </a:spcAft>
              <a:buClrTx/>
            </a:pPr>
            <a:r>
              <a:rPr lang="en-US" sz="2200" i="0" dirty="0"/>
              <a:t>Line Ministries provide evidence of follow up.</a:t>
            </a:r>
          </a:p>
          <a:p>
            <a:pPr eaLnBrk="1" hangingPunct="1">
              <a:spcBef>
                <a:spcPts val="600"/>
              </a:spcBef>
              <a:spcAft>
                <a:spcPts val="1200"/>
              </a:spcAft>
              <a:buClrTx/>
            </a:pPr>
            <a:r>
              <a:rPr lang="en-US" sz="2200" i="0" dirty="0"/>
              <a:t>Sanctions are applied (by management) for failing to implement corrective measures</a:t>
            </a:r>
            <a:r>
              <a:rPr lang="fr-BE" sz="2200" dirty="0"/>
              <a:t>.</a:t>
            </a:r>
            <a:endParaRPr lang="en-US" sz="2200" i="0" dirty="0"/>
          </a:p>
        </p:txBody>
      </p:sp>
      <p:sp>
        <p:nvSpPr>
          <p:cNvPr id="67587" name="Espace réservé du numéro de diapositive 3"/>
          <p:cNvSpPr>
            <a:spLocks noGrp="1"/>
          </p:cNvSpPr>
          <p:nvPr>
            <p:ph type="sldNum" sz="quarter" idx="10"/>
          </p:nvPr>
        </p:nvSpPr>
        <p:spPr>
          <a:noFill/>
        </p:spPr>
        <p:txBody>
          <a:bodyPr/>
          <a:lstStyle/>
          <a:p>
            <a:fld id="{B696EC4B-13A5-4273-99CA-EF51F93CB822}" type="slidenum">
              <a:rPr lang="en-GB"/>
              <a:pPr/>
              <a:t>25</a:t>
            </a:fld>
            <a:endParaRPr lang="en-GB"/>
          </a:p>
        </p:txBody>
      </p:sp>
      <p:sp>
        <p:nvSpPr>
          <p:cNvPr id="7"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Espace réservé du contenu 1"/>
          <p:cNvSpPr>
            <a:spLocks noGrp="1"/>
          </p:cNvSpPr>
          <p:nvPr>
            <p:ph idx="1"/>
          </p:nvPr>
        </p:nvSpPr>
        <p:spPr>
          <a:xfrm>
            <a:off x="428625" y="2276872"/>
            <a:ext cx="8229600" cy="3529013"/>
          </a:xfrm>
        </p:spPr>
        <p:txBody>
          <a:bodyPr/>
          <a:lstStyle/>
          <a:p>
            <a:pPr marL="0" indent="0" algn="just" eaLnBrk="1" hangingPunct="1">
              <a:buFontTx/>
              <a:buNone/>
            </a:pPr>
            <a:r>
              <a:rPr lang="en-GB" sz="2200" b="1" i="0" dirty="0"/>
              <a:t>Public Accounts Committee (PAC) or Finance Committee </a:t>
            </a:r>
          </a:p>
          <a:p>
            <a:pPr indent="0" algn="just" eaLnBrk="1" hangingPunct="1">
              <a:buFontTx/>
              <a:buNone/>
            </a:pPr>
            <a:r>
              <a:rPr lang="en-GB" sz="2200" dirty="0"/>
              <a:t>Frequently the SAI may do little more than send its annual report to parliament… there is commonly little communication about its contents, the lines of investigation to pursue or the means of following up the findings…</a:t>
            </a:r>
          </a:p>
          <a:p>
            <a:pPr indent="0" algn="r" eaLnBrk="1" hangingPunct="1">
              <a:buClr>
                <a:srgbClr val="FF9933"/>
              </a:buClr>
              <a:buFontTx/>
              <a:buNone/>
            </a:pPr>
            <a:r>
              <a:rPr lang="en-GB" sz="1400" dirty="0" err="1"/>
              <a:t>DfID</a:t>
            </a:r>
            <a:r>
              <a:rPr lang="en-GB" sz="1400" dirty="0"/>
              <a:t> (2005)</a:t>
            </a:r>
            <a:endParaRPr lang="en-GB" dirty="0"/>
          </a:p>
          <a:p>
            <a:pPr indent="0" eaLnBrk="1" hangingPunct="1">
              <a:buFont typeface="Wingdings" pitchFamily="2" charset="2"/>
              <a:buNone/>
            </a:pPr>
            <a:endParaRPr lang="fr-BE" dirty="0"/>
          </a:p>
        </p:txBody>
      </p:sp>
      <p:sp>
        <p:nvSpPr>
          <p:cNvPr id="69635" name="Espace réservé du numéro de diapositive 3"/>
          <p:cNvSpPr>
            <a:spLocks noGrp="1"/>
          </p:cNvSpPr>
          <p:nvPr>
            <p:ph type="sldNum" sz="quarter" idx="10"/>
          </p:nvPr>
        </p:nvSpPr>
        <p:spPr>
          <a:noFill/>
        </p:spPr>
        <p:txBody>
          <a:bodyPr/>
          <a:lstStyle/>
          <a:p>
            <a:fld id="{498367BC-F983-484E-A588-FA8DA8E8AAEB}" type="slidenum">
              <a:rPr lang="en-GB"/>
              <a:pPr/>
              <a:t>26</a:t>
            </a:fld>
            <a:endParaRPr lang="en-GB"/>
          </a:p>
        </p:txBody>
      </p:sp>
      <p:pic>
        <p:nvPicPr>
          <p:cNvPr id="69636" name="Picture 7" descr="http://www.udn.or.ug/images/Baip1.jpg"/>
          <p:cNvPicPr>
            <a:picLocks noChangeAspect="1" noChangeArrowheads="1"/>
          </p:cNvPicPr>
          <p:nvPr/>
        </p:nvPicPr>
        <p:blipFill>
          <a:blip r:embed="rId3" cstate="print"/>
          <a:srcRect/>
          <a:stretch>
            <a:fillRect/>
          </a:stretch>
        </p:blipFill>
        <p:spPr bwMode="auto">
          <a:xfrm>
            <a:off x="571500" y="4857750"/>
            <a:ext cx="2925763" cy="1857375"/>
          </a:xfrm>
          <a:prstGeom prst="rect">
            <a:avLst/>
          </a:prstGeom>
          <a:noFill/>
          <a:ln w="9525">
            <a:noFill/>
            <a:miter lim="800000"/>
            <a:headEnd/>
            <a:tailEnd/>
          </a:ln>
        </p:spPr>
      </p:pic>
      <p:sp>
        <p:nvSpPr>
          <p:cNvPr id="7"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Espace réservé du contenu 1"/>
          <p:cNvSpPr>
            <a:spLocks noGrp="1"/>
          </p:cNvSpPr>
          <p:nvPr>
            <p:ph idx="1"/>
          </p:nvPr>
        </p:nvSpPr>
        <p:spPr>
          <a:xfrm>
            <a:off x="611560" y="2307431"/>
            <a:ext cx="7869560" cy="3353817"/>
          </a:xfrm>
        </p:spPr>
        <p:txBody>
          <a:bodyPr/>
          <a:lstStyle/>
          <a:p>
            <a:pPr marL="0" indent="0" eaLnBrk="1" hangingPunct="1">
              <a:spcBef>
                <a:spcPts val="600"/>
              </a:spcBef>
              <a:spcAft>
                <a:spcPts val="1200"/>
              </a:spcAft>
              <a:buClrTx/>
              <a:buNone/>
            </a:pPr>
            <a:r>
              <a:rPr lang="en-GB" sz="2200" b="1" i="0" dirty="0"/>
              <a:t>Commonwealth good practice</a:t>
            </a:r>
          </a:p>
          <a:p>
            <a:pPr eaLnBrk="1" hangingPunct="1">
              <a:spcBef>
                <a:spcPts val="600"/>
              </a:spcBef>
              <a:spcAft>
                <a:spcPts val="1200"/>
              </a:spcAft>
              <a:buClrTx/>
            </a:pPr>
            <a:r>
              <a:rPr lang="en-GB" sz="2200" i="0" dirty="0"/>
              <a:t>Member of opposition chairs the PAC</a:t>
            </a:r>
          </a:p>
          <a:p>
            <a:pPr eaLnBrk="1" hangingPunct="1">
              <a:spcBef>
                <a:spcPts val="600"/>
              </a:spcBef>
              <a:spcAft>
                <a:spcPts val="1200"/>
              </a:spcAft>
              <a:buClrTx/>
            </a:pPr>
            <a:r>
              <a:rPr lang="en-GB" sz="2200" i="0" dirty="0"/>
              <a:t>Members have appropriate skills &amp; training</a:t>
            </a:r>
          </a:p>
          <a:p>
            <a:pPr eaLnBrk="1" hangingPunct="1">
              <a:spcBef>
                <a:spcPts val="600"/>
              </a:spcBef>
              <a:spcAft>
                <a:spcPts val="1200"/>
              </a:spcAft>
              <a:buClrTx/>
            </a:pPr>
            <a:r>
              <a:rPr lang="en-GB" sz="2200" i="0" dirty="0"/>
              <a:t>Meetings are publicised and usually open</a:t>
            </a:r>
          </a:p>
          <a:p>
            <a:pPr eaLnBrk="1" hangingPunct="1">
              <a:spcBef>
                <a:spcPts val="600"/>
              </a:spcBef>
              <a:spcAft>
                <a:spcPts val="1200"/>
              </a:spcAft>
              <a:buClrTx/>
            </a:pPr>
            <a:r>
              <a:rPr lang="en-GB" sz="2200" i="0" dirty="0"/>
              <a:t>PAC recommendations implemented</a:t>
            </a:r>
          </a:p>
          <a:p>
            <a:pPr eaLnBrk="1" hangingPunct="1">
              <a:spcBef>
                <a:spcPts val="600"/>
              </a:spcBef>
              <a:spcAft>
                <a:spcPts val="1200"/>
              </a:spcAft>
              <a:buClrTx/>
            </a:pPr>
            <a:r>
              <a:rPr lang="en-GB" sz="2200" i="0" dirty="0"/>
              <a:t>Sanctions for defaulters are followed-up</a:t>
            </a:r>
            <a:endParaRPr lang="fr-BE" sz="2200" i="0" dirty="0"/>
          </a:p>
        </p:txBody>
      </p:sp>
      <p:sp>
        <p:nvSpPr>
          <p:cNvPr id="7"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
        <p:nvSpPr>
          <p:cNvPr id="2" name="Slide Number Placeholder 1"/>
          <p:cNvSpPr>
            <a:spLocks noGrp="1"/>
          </p:cNvSpPr>
          <p:nvPr>
            <p:ph type="sldNum" sz="quarter" idx="10"/>
          </p:nvPr>
        </p:nvSpPr>
        <p:spPr/>
        <p:txBody>
          <a:bodyPr/>
          <a:lstStyle/>
          <a:p>
            <a:fld id="{1CE65DFF-F689-441C-8068-1A008D4D664E}"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Espace réservé du contenu 1"/>
          <p:cNvSpPr>
            <a:spLocks noGrp="1"/>
          </p:cNvSpPr>
          <p:nvPr>
            <p:ph idx="1"/>
          </p:nvPr>
        </p:nvSpPr>
        <p:spPr>
          <a:xfrm>
            <a:off x="457200" y="2492896"/>
            <a:ext cx="8229600" cy="3235325"/>
          </a:xfrm>
        </p:spPr>
        <p:txBody>
          <a:bodyPr/>
          <a:lstStyle/>
          <a:p>
            <a:pPr marL="0" indent="0" eaLnBrk="1" hangingPunct="1">
              <a:spcBef>
                <a:spcPts val="600"/>
              </a:spcBef>
              <a:spcAft>
                <a:spcPts val="1200"/>
              </a:spcAft>
              <a:buClrTx/>
              <a:buNone/>
            </a:pPr>
            <a:r>
              <a:rPr lang="en-GB" sz="2200" b="1" i="0" dirty="0"/>
              <a:t>Public Accounts Committee (PAC) or Finance Committee </a:t>
            </a:r>
          </a:p>
          <a:p>
            <a:pPr eaLnBrk="1" hangingPunct="1">
              <a:spcBef>
                <a:spcPts val="600"/>
              </a:spcBef>
              <a:spcAft>
                <a:spcPts val="1200"/>
              </a:spcAft>
              <a:buClrTx/>
            </a:pPr>
            <a:r>
              <a:rPr lang="en-GB" sz="2200" i="0" dirty="0"/>
              <a:t>Timely review of audit reports.</a:t>
            </a:r>
          </a:p>
          <a:p>
            <a:pPr eaLnBrk="1" hangingPunct="1">
              <a:spcBef>
                <a:spcPts val="600"/>
              </a:spcBef>
              <a:spcAft>
                <a:spcPts val="1200"/>
              </a:spcAft>
              <a:buClrTx/>
            </a:pPr>
            <a:r>
              <a:rPr lang="en-GB" sz="2200" i="0" dirty="0"/>
              <a:t>Questioning of accounting officers where there are anomalies.</a:t>
            </a:r>
          </a:p>
          <a:p>
            <a:pPr eaLnBrk="1" hangingPunct="1">
              <a:spcBef>
                <a:spcPts val="600"/>
              </a:spcBef>
              <a:spcAft>
                <a:spcPts val="1200"/>
              </a:spcAft>
              <a:buClrTx/>
            </a:pPr>
            <a:r>
              <a:rPr lang="en-GB" sz="2200" i="0" dirty="0"/>
              <a:t>Follow up of recommendations made to the executive.</a:t>
            </a:r>
          </a:p>
          <a:p>
            <a:pPr eaLnBrk="1" hangingPunct="1">
              <a:spcBef>
                <a:spcPts val="600"/>
              </a:spcBef>
            </a:pPr>
            <a:endParaRPr lang="fr-BE" sz="2200" dirty="0"/>
          </a:p>
        </p:txBody>
      </p:sp>
      <p:pic>
        <p:nvPicPr>
          <p:cNvPr id="73732" name="Picture 7" descr="Image"/>
          <p:cNvPicPr>
            <a:picLocks noChangeAspect="1" noChangeArrowheads="1"/>
          </p:cNvPicPr>
          <p:nvPr/>
        </p:nvPicPr>
        <p:blipFill>
          <a:blip r:embed="rId3" cstate="print"/>
          <a:srcRect/>
          <a:stretch>
            <a:fillRect/>
          </a:stretch>
        </p:blipFill>
        <p:spPr bwMode="auto">
          <a:xfrm>
            <a:off x="5076056" y="5301208"/>
            <a:ext cx="2443163" cy="1628775"/>
          </a:xfrm>
          <a:prstGeom prst="rect">
            <a:avLst/>
          </a:prstGeom>
          <a:noFill/>
          <a:ln w="9525">
            <a:noFill/>
            <a:miter lim="800000"/>
            <a:headEnd/>
            <a:tailEnd/>
          </a:ln>
        </p:spPr>
      </p:pic>
      <p:sp>
        <p:nvSpPr>
          <p:cNvPr id="7"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
        <p:nvSpPr>
          <p:cNvPr id="2" name="Slide Number Placeholder 1"/>
          <p:cNvSpPr>
            <a:spLocks noGrp="1"/>
          </p:cNvSpPr>
          <p:nvPr>
            <p:ph type="sldNum" sz="quarter" idx="10"/>
          </p:nvPr>
        </p:nvSpPr>
        <p:spPr/>
        <p:txBody>
          <a:bodyPr/>
          <a:lstStyle/>
          <a:p>
            <a:fld id="{1CE65DFF-F689-441C-8068-1A008D4D664E}"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492896"/>
            <a:ext cx="8229600" cy="3529013"/>
          </a:xfrm>
        </p:spPr>
        <p:txBody>
          <a:bodyPr/>
          <a:lstStyle/>
          <a:p>
            <a:pPr>
              <a:spcBef>
                <a:spcPts val="1200"/>
              </a:spcBef>
              <a:spcAft>
                <a:spcPts val="1200"/>
              </a:spcAft>
            </a:pPr>
            <a:r>
              <a:rPr lang="en-GB" b="1" i="0" dirty="0"/>
              <a:t>INTOSAI – SAI Performance Measurement Framework (PMF)</a:t>
            </a:r>
            <a:endParaRPr lang="en-US" b="1" i="0" dirty="0"/>
          </a:p>
          <a:p>
            <a:pPr>
              <a:spcBef>
                <a:spcPts val="1200"/>
              </a:spcBef>
              <a:spcAft>
                <a:spcPts val="1200"/>
              </a:spcAft>
            </a:pPr>
            <a:r>
              <a:rPr lang="en-US" i="0" dirty="0"/>
              <a:t>SAI PMF is a tool for measuring, monitoring, managing and reporting the performance of a Supreme Audit Institution – designed and implemented by peers... Others SAIs. </a:t>
            </a:r>
          </a:p>
          <a:p>
            <a:pPr>
              <a:spcBef>
                <a:spcPts val="1200"/>
              </a:spcBef>
              <a:spcAft>
                <a:spcPts val="1200"/>
              </a:spcAft>
            </a:pPr>
            <a:endParaRPr lang="en-US" dirty="0"/>
          </a:p>
        </p:txBody>
      </p:sp>
      <p:sp>
        <p:nvSpPr>
          <p:cNvPr id="4" name="Slide Number Placeholder 3"/>
          <p:cNvSpPr>
            <a:spLocks noGrp="1"/>
          </p:cNvSpPr>
          <p:nvPr>
            <p:ph type="sldNum" sz="quarter" idx="10"/>
          </p:nvPr>
        </p:nvSpPr>
        <p:spPr/>
        <p:txBody>
          <a:bodyPr/>
          <a:lstStyle/>
          <a:p>
            <a:fld id="{1CE65DFF-F689-441C-8068-1A008D4D664E}" type="slidenum">
              <a:rPr lang="en-GB" smtClean="0"/>
              <a:pPr/>
              <a:t>29</a:t>
            </a:fld>
            <a:endParaRPr lang="en-GB"/>
          </a:p>
        </p:txBody>
      </p:sp>
      <p:sp>
        <p:nvSpPr>
          <p:cNvPr id="6" name="Titre 2"/>
          <p:cNvSpPr>
            <a:spLocks noGrp="1"/>
          </p:cNvSpPr>
          <p:nvPr>
            <p:ph type="title"/>
          </p:nvPr>
        </p:nvSpPr>
        <p:spPr>
          <a:xfrm>
            <a:off x="1715344" y="1000125"/>
            <a:ext cx="5904656" cy="1143000"/>
          </a:xfrm>
          <a:ln/>
        </p:spPr>
        <p:txBody>
          <a:bodyPr/>
          <a:lstStyle/>
          <a:p>
            <a:pPr marL="0" indent="0" algn="ctr" eaLnBrk="1" hangingPunct="1"/>
            <a:r>
              <a:rPr lang="en-GB" sz="2800" dirty="0"/>
              <a:t>Audit &amp; Oversight Process</a:t>
            </a:r>
          </a:p>
        </p:txBody>
      </p:sp>
    </p:spTree>
    <p:extLst>
      <p:ext uri="{BB962C8B-B14F-4D97-AF65-F5344CB8AC3E}">
        <p14:creationId xmlns:p14="http://schemas.microsoft.com/office/powerpoint/2010/main" val="1883904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u contenu 1"/>
          <p:cNvSpPr>
            <a:spLocks noGrp="1"/>
          </p:cNvSpPr>
          <p:nvPr>
            <p:ph idx="1"/>
          </p:nvPr>
        </p:nvSpPr>
        <p:spPr>
          <a:xfrm>
            <a:off x="374848" y="2555776"/>
            <a:ext cx="8229600" cy="3033464"/>
          </a:xfrm>
        </p:spPr>
        <p:txBody>
          <a:bodyPr/>
          <a:lstStyle/>
          <a:p>
            <a:pPr marL="0" indent="0" eaLnBrk="1" hangingPunct="1">
              <a:spcAft>
                <a:spcPts val="600"/>
              </a:spcAft>
              <a:buClrTx/>
              <a:buNone/>
            </a:pPr>
            <a:r>
              <a:rPr lang="en-US" sz="2200" i="0" dirty="0"/>
              <a:t>Assurance to </a:t>
            </a:r>
            <a:r>
              <a:rPr lang="en-US" sz="2200" b="1" i="0" dirty="0"/>
              <a:t>Parliament</a:t>
            </a:r>
            <a:r>
              <a:rPr lang="en-US" sz="2200" i="0" dirty="0"/>
              <a:t> on:</a:t>
            </a:r>
          </a:p>
          <a:p>
            <a:pPr lvl="1" eaLnBrk="1" hangingPunct="1">
              <a:spcAft>
                <a:spcPts val="600"/>
              </a:spcAft>
              <a:buClrTx/>
            </a:pPr>
            <a:r>
              <a:rPr lang="en-US" sz="2200" b="0" i="1" dirty="0"/>
              <a:t>Regularity</a:t>
            </a:r>
            <a:r>
              <a:rPr lang="en-US" sz="2200" b="0" dirty="0"/>
              <a:t> and </a:t>
            </a:r>
            <a:r>
              <a:rPr lang="en-US" sz="2200" b="0" i="1" dirty="0"/>
              <a:t>probity</a:t>
            </a:r>
            <a:r>
              <a:rPr lang="en-US" sz="2200" b="0" dirty="0"/>
              <a:t> of financial transactions.</a:t>
            </a:r>
          </a:p>
          <a:p>
            <a:pPr lvl="1" eaLnBrk="1" hangingPunct="1">
              <a:spcAft>
                <a:spcPts val="600"/>
              </a:spcAft>
              <a:buClrTx/>
            </a:pPr>
            <a:r>
              <a:rPr lang="en-US" sz="2200" b="0" dirty="0"/>
              <a:t>Soundness of internal financial controls.</a:t>
            </a:r>
          </a:p>
          <a:p>
            <a:pPr lvl="1" eaLnBrk="1" hangingPunct="1">
              <a:spcAft>
                <a:spcPts val="600"/>
              </a:spcAft>
              <a:buClrTx/>
            </a:pPr>
            <a:r>
              <a:rPr lang="en-US" sz="2200" b="0" i="0" dirty="0"/>
              <a:t>The reliability of financial statements.</a:t>
            </a:r>
          </a:p>
        </p:txBody>
      </p:sp>
      <p:sp>
        <p:nvSpPr>
          <p:cNvPr id="22531" name="Espace réservé du numéro de diapositive 3"/>
          <p:cNvSpPr>
            <a:spLocks noGrp="1"/>
          </p:cNvSpPr>
          <p:nvPr>
            <p:ph type="sldNum" sz="quarter" idx="10"/>
          </p:nvPr>
        </p:nvSpPr>
        <p:spPr>
          <a:noFill/>
        </p:spPr>
        <p:txBody>
          <a:bodyPr/>
          <a:lstStyle/>
          <a:p>
            <a:fld id="{05410A2B-6529-4A65-AD60-9266592A3C58}" type="slidenum">
              <a:rPr lang="en-GB">
                <a:solidFill>
                  <a:srgbClr val="000000"/>
                </a:solidFill>
              </a:rPr>
              <a:pPr/>
              <a:t>3</a:t>
            </a:fld>
            <a:endParaRPr lang="en-GB">
              <a:solidFill>
                <a:srgbClr val="000000"/>
              </a:solidFill>
            </a:endParaRPr>
          </a:p>
        </p:txBody>
      </p:sp>
      <p:sp>
        <p:nvSpPr>
          <p:cNvPr id="6" name="Titre 2"/>
          <p:cNvSpPr txBox="1">
            <a:spLocks/>
          </p:cNvSpPr>
          <p:nvPr/>
        </p:nvSpPr>
        <p:spPr bwMode="auto">
          <a:xfrm>
            <a:off x="0" y="1205880"/>
            <a:ext cx="91440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eaLnBrk="1" hangingPunct="1"/>
            <a:r>
              <a:rPr lang="en-GB" kern="0" dirty="0"/>
              <a:t>What is External Audit?</a:t>
            </a:r>
          </a:p>
        </p:txBody>
      </p:sp>
    </p:spTree>
    <p:extLst>
      <p:ext uri="{BB962C8B-B14F-4D97-AF65-F5344CB8AC3E}">
        <p14:creationId xmlns:p14="http://schemas.microsoft.com/office/powerpoint/2010/main" val="270636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ounded Rectangle 23"/>
          <p:cNvSpPr/>
          <p:nvPr/>
        </p:nvSpPr>
        <p:spPr>
          <a:xfrm>
            <a:off x="1259632" y="981156"/>
            <a:ext cx="5941561" cy="503628"/>
          </a:xfrm>
          <a:prstGeom prst="roundRect">
            <a:avLst/>
          </a:prstGeom>
          <a:solidFill>
            <a:srgbClr val="FFFF99"/>
          </a:solidFill>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20000"/>
              </a:spcBef>
            </a:pPr>
            <a:r>
              <a:rPr lang="en-US" sz="2800" dirty="0">
                <a:solidFill>
                  <a:prstClr val="black"/>
                </a:solidFill>
                <a:latin typeface="Arial Narrow" pitchFamily="34" charset="0"/>
              </a:rPr>
              <a:t>SAI Performance Measurement Framework</a:t>
            </a:r>
          </a:p>
        </p:txBody>
      </p:sp>
      <p:sp>
        <p:nvSpPr>
          <p:cNvPr id="5" name="Rounded Rectangle 4"/>
          <p:cNvSpPr/>
          <p:nvPr/>
        </p:nvSpPr>
        <p:spPr>
          <a:xfrm>
            <a:off x="107504" y="2724765"/>
            <a:ext cx="1399541" cy="1784355"/>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8000" rIns="0" bIns="18000"/>
          <a:lstStyle/>
          <a:p>
            <a:pPr fontAlgn="auto">
              <a:spcBef>
                <a:spcPts val="0"/>
              </a:spcBef>
              <a:spcAft>
                <a:spcPts val="0"/>
              </a:spcAft>
              <a:defRPr/>
            </a:pPr>
            <a:endParaRPr lang="en-US" dirty="0">
              <a:solidFill>
                <a:schemeClr val="tx1"/>
              </a:solidFill>
              <a:latin typeface="Arial Narrow" pitchFamily="34" charset="0"/>
            </a:endParaRPr>
          </a:p>
          <a:p>
            <a:pPr fontAlgn="auto">
              <a:spcBef>
                <a:spcPts val="0"/>
              </a:spcBef>
              <a:spcAft>
                <a:spcPts val="0"/>
              </a:spcAft>
              <a:defRPr/>
            </a:pPr>
            <a:r>
              <a:rPr lang="en-US" dirty="0">
                <a:solidFill>
                  <a:schemeClr val="tx1"/>
                </a:solidFill>
                <a:latin typeface="Arial Narrow" pitchFamily="34" charset="0"/>
              </a:rPr>
              <a:t>B. Independence and Legal Framework</a:t>
            </a:r>
          </a:p>
        </p:txBody>
      </p:sp>
      <p:sp>
        <p:nvSpPr>
          <p:cNvPr id="6" name="Rounded Rectangle 5"/>
          <p:cNvSpPr/>
          <p:nvPr/>
        </p:nvSpPr>
        <p:spPr>
          <a:xfrm>
            <a:off x="6018149" y="1917162"/>
            <a:ext cx="1434170" cy="3478733"/>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8000" rIns="0" bIns="18000"/>
          <a:lstStyle/>
          <a:p>
            <a:pPr marL="228600" indent="-228600" fontAlgn="auto">
              <a:spcBef>
                <a:spcPts val="0"/>
              </a:spcBef>
              <a:spcAft>
                <a:spcPts val="0"/>
              </a:spcAft>
              <a:buAutoNum type="alphaUcPeriod"/>
              <a:defRPr/>
            </a:pPr>
            <a:endParaRPr lang="en-US" dirty="0">
              <a:solidFill>
                <a:schemeClr val="tx1"/>
              </a:solidFill>
              <a:latin typeface="Arial Narrow" pitchFamily="34" charset="0"/>
            </a:endParaRPr>
          </a:p>
          <a:p>
            <a:pPr marL="228600" indent="-228600" fontAlgn="auto">
              <a:spcBef>
                <a:spcPts val="0"/>
              </a:spcBef>
              <a:spcAft>
                <a:spcPts val="0"/>
              </a:spcAft>
              <a:buAutoNum type="alphaUcPeriod"/>
              <a:defRPr/>
            </a:pPr>
            <a:endParaRPr lang="en-US" dirty="0">
              <a:solidFill>
                <a:schemeClr val="tx1"/>
              </a:solidFill>
              <a:latin typeface="Arial Narrow" pitchFamily="34" charset="0"/>
            </a:endParaRPr>
          </a:p>
          <a:p>
            <a:pPr marL="228600" indent="-228600" fontAlgn="auto">
              <a:spcBef>
                <a:spcPts val="0"/>
              </a:spcBef>
              <a:spcAft>
                <a:spcPts val="0"/>
              </a:spcAft>
              <a:buAutoNum type="alphaUcPeriod"/>
              <a:defRPr/>
            </a:pPr>
            <a:endParaRPr lang="en-US" dirty="0">
              <a:solidFill>
                <a:schemeClr val="tx1"/>
              </a:solidFill>
              <a:latin typeface="Arial Narrow" pitchFamily="34" charset="0"/>
            </a:endParaRPr>
          </a:p>
          <a:p>
            <a:pPr marL="228600" indent="-228600" fontAlgn="auto">
              <a:spcBef>
                <a:spcPts val="0"/>
              </a:spcBef>
              <a:spcAft>
                <a:spcPts val="0"/>
              </a:spcAft>
              <a:buAutoNum type="alphaUcPeriod"/>
              <a:defRPr/>
            </a:pPr>
            <a:endParaRPr lang="en-US" dirty="0">
              <a:solidFill>
                <a:schemeClr val="tx1"/>
              </a:solidFill>
              <a:latin typeface="Arial Narrow" pitchFamily="34" charset="0"/>
            </a:endParaRPr>
          </a:p>
          <a:p>
            <a:pPr marL="228600" indent="-228600" fontAlgn="auto">
              <a:spcBef>
                <a:spcPts val="0"/>
              </a:spcBef>
              <a:spcAft>
                <a:spcPts val="0"/>
              </a:spcAft>
              <a:buAutoNum type="alphaUcPeriod"/>
              <a:defRPr/>
            </a:pPr>
            <a:endParaRPr lang="en-US" dirty="0">
              <a:solidFill>
                <a:schemeClr val="tx1"/>
              </a:solidFill>
              <a:latin typeface="Arial Narrow" pitchFamily="34" charset="0"/>
            </a:endParaRPr>
          </a:p>
          <a:p>
            <a:pPr marL="228600" indent="-228600" fontAlgn="auto">
              <a:spcBef>
                <a:spcPts val="0"/>
              </a:spcBef>
              <a:spcAft>
                <a:spcPts val="0"/>
              </a:spcAft>
              <a:buAutoNum type="alphaUcPeriod"/>
              <a:defRPr/>
            </a:pPr>
            <a:r>
              <a:rPr lang="en-US" dirty="0">
                <a:solidFill>
                  <a:schemeClr val="tx1"/>
                </a:solidFill>
                <a:latin typeface="Arial Narrow" pitchFamily="34" charset="0"/>
              </a:rPr>
              <a:t>SAI Reporting</a:t>
            </a:r>
          </a:p>
        </p:txBody>
      </p:sp>
      <p:sp>
        <p:nvSpPr>
          <p:cNvPr id="12" name="Rounded Rectangle 11"/>
          <p:cNvSpPr/>
          <p:nvPr/>
        </p:nvSpPr>
        <p:spPr>
          <a:xfrm>
            <a:off x="7778276" y="2492896"/>
            <a:ext cx="1365724" cy="1982642"/>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lIns="0" tIns="18000" rIns="0" bIns="18000"/>
          <a:lstStyle/>
          <a:p>
            <a:pPr fontAlgn="auto">
              <a:spcBef>
                <a:spcPts val="0"/>
              </a:spcBef>
              <a:spcAft>
                <a:spcPts val="0"/>
              </a:spcAft>
              <a:defRPr/>
            </a:pPr>
            <a:endParaRPr lang="en-US" b="1" dirty="0">
              <a:solidFill>
                <a:schemeClr val="bg1"/>
              </a:solidFill>
              <a:latin typeface="Arial Narrow" pitchFamily="34" charset="0"/>
            </a:endParaRPr>
          </a:p>
          <a:p>
            <a:pPr fontAlgn="auto">
              <a:spcBef>
                <a:spcPts val="0"/>
              </a:spcBef>
              <a:spcAft>
                <a:spcPts val="0"/>
              </a:spcAft>
              <a:defRPr/>
            </a:pPr>
            <a:r>
              <a:rPr lang="en-US" b="1" dirty="0">
                <a:solidFill>
                  <a:schemeClr val="bg1"/>
                </a:solidFill>
                <a:latin typeface="Arial Narrow" pitchFamily="34" charset="0"/>
              </a:rPr>
              <a:t>Value and Benefits of Supreme Audit Institutions</a:t>
            </a:r>
          </a:p>
        </p:txBody>
      </p:sp>
      <p:sp>
        <p:nvSpPr>
          <p:cNvPr id="13" name="Rounded Rectangle 12"/>
          <p:cNvSpPr/>
          <p:nvPr/>
        </p:nvSpPr>
        <p:spPr>
          <a:xfrm>
            <a:off x="1763688" y="1556792"/>
            <a:ext cx="5736680" cy="4121835"/>
          </a:xfrm>
          <a:prstGeom prst="round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987825" y="1651630"/>
            <a:ext cx="1800199" cy="2652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SAI Capability</a:t>
            </a:r>
          </a:p>
        </p:txBody>
      </p:sp>
      <p:cxnSp>
        <p:nvCxnSpPr>
          <p:cNvPr id="18" name="Straight Connector 17"/>
          <p:cNvCxnSpPr/>
          <p:nvPr/>
        </p:nvCxnSpPr>
        <p:spPr>
          <a:xfrm>
            <a:off x="5868144" y="1556792"/>
            <a:ext cx="0" cy="4104456"/>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259632" y="6116126"/>
            <a:ext cx="6336703" cy="265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Country Context, Governance and Public Financial Management</a:t>
            </a:r>
          </a:p>
        </p:txBody>
      </p:sp>
      <p:sp>
        <p:nvSpPr>
          <p:cNvPr id="14" name="Right Arrow 13"/>
          <p:cNvSpPr/>
          <p:nvPr/>
        </p:nvSpPr>
        <p:spPr>
          <a:xfrm>
            <a:off x="7467176" y="3357812"/>
            <a:ext cx="345184" cy="26438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p:cNvSpPr/>
          <p:nvPr/>
        </p:nvSpPr>
        <p:spPr>
          <a:xfrm>
            <a:off x="1903388" y="2754344"/>
            <a:ext cx="3892747" cy="1322728"/>
          </a:xfrm>
          <a:prstGeom prst="rightArrow">
            <a:avLst>
              <a:gd name="adj1" fmla="val 78762"/>
              <a:gd name="adj2" fmla="val 41980"/>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b="1" dirty="0">
                <a:solidFill>
                  <a:prstClr val="black"/>
                </a:solidFill>
                <a:latin typeface="Arial Narrow" pitchFamily="34" charset="0"/>
              </a:rPr>
              <a:t>D. Audit Standards and Methodology</a:t>
            </a:r>
          </a:p>
        </p:txBody>
      </p:sp>
      <p:sp>
        <p:nvSpPr>
          <p:cNvPr id="63" name="Up Arrow Callout 62"/>
          <p:cNvSpPr/>
          <p:nvPr/>
        </p:nvSpPr>
        <p:spPr>
          <a:xfrm>
            <a:off x="1970845" y="4100412"/>
            <a:ext cx="1160995" cy="1321087"/>
          </a:xfrm>
          <a:prstGeom prst="upArrowCallout">
            <a:avLst>
              <a:gd name="adj1" fmla="val 8346"/>
              <a:gd name="adj2" fmla="val 10428"/>
              <a:gd name="adj3" fmla="val 8346"/>
              <a:gd name="adj4" fmla="val 9167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fontAlgn="auto">
              <a:spcBef>
                <a:spcPts val="0"/>
              </a:spcBef>
              <a:spcAft>
                <a:spcPts val="0"/>
              </a:spcAft>
              <a:defRPr/>
            </a:pPr>
            <a:r>
              <a:rPr lang="en-US" sz="1600" dirty="0">
                <a:solidFill>
                  <a:schemeClr val="tx1"/>
                </a:solidFill>
                <a:latin typeface="Arial Narrow" pitchFamily="34" charset="0"/>
              </a:rPr>
              <a:t>E. Management &amp; Support Structures</a:t>
            </a:r>
          </a:p>
        </p:txBody>
      </p:sp>
      <p:sp>
        <p:nvSpPr>
          <p:cNvPr id="64" name="Up Arrow Callout 63"/>
          <p:cNvSpPr/>
          <p:nvPr/>
        </p:nvSpPr>
        <p:spPr>
          <a:xfrm>
            <a:off x="3266989" y="4100412"/>
            <a:ext cx="1160995" cy="1321088"/>
          </a:xfrm>
          <a:prstGeom prst="upArrowCallout">
            <a:avLst>
              <a:gd name="adj1" fmla="val 6033"/>
              <a:gd name="adj2" fmla="val 8115"/>
              <a:gd name="adj3" fmla="val 8346"/>
              <a:gd name="adj4" fmla="val 9167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fontAlgn="auto">
              <a:spcBef>
                <a:spcPts val="0"/>
              </a:spcBef>
              <a:spcAft>
                <a:spcPts val="0"/>
              </a:spcAft>
              <a:defRPr/>
            </a:pPr>
            <a:r>
              <a:rPr lang="en-US" sz="1600" dirty="0">
                <a:solidFill>
                  <a:schemeClr val="tx1"/>
                </a:solidFill>
                <a:latin typeface="Arial Narrow" pitchFamily="34" charset="0"/>
              </a:rPr>
              <a:t>F. Human Resources and Leadership</a:t>
            </a:r>
          </a:p>
        </p:txBody>
      </p:sp>
      <p:sp>
        <p:nvSpPr>
          <p:cNvPr id="65" name="Up Arrow Callout 64"/>
          <p:cNvSpPr/>
          <p:nvPr/>
        </p:nvSpPr>
        <p:spPr>
          <a:xfrm>
            <a:off x="4499991" y="4100412"/>
            <a:ext cx="1296143" cy="1321088"/>
          </a:xfrm>
          <a:prstGeom prst="upArrowCallout">
            <a:avLst>
              <a:gd name="adj1" fmla="val 6454"/>
              <a:gd name="adj2" fmla="val 7116"/>
              <a:gd name="adj3" fmla="val 6927"/>
              <a:gd name="adj4" fmla="val 9167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fontAlgn="auto">
              <a:spcBef>
                <a:spcPts val="0"/>
              </a:spcBef>
              <a:spcAft>
                <a:spcPts val="0"/>
              </a:spcAft>
              <a:defRPr/>
            </a:pPr>
            <a:r>
              <a:rPr lang="en-US" sz="1600" dirty="0">
                <a:solidFill>
                  <a:schemeClr val="tx1"/>
                </a:solidFill>
                <a:latin typeface="Arial Narrow" pitchFamily="34" charset="0"/>
              </a:rPr>
              <a:t>G. Communication and Stakeholder Management</a:t>
            </a:r>
          </a:p>
        </p:txBody>
      </p:sp>
      <p:sp>
        <p:nvSpPr>
          <p:cNvPr id="66" name="Down Arrow Callout 65"/>
          <p:cNvSpPr/>
          <p:nvPr/>
        </p:nvSpPr>
        <p:spPr>
          <a:xfrm>
            <a:off x="1903388" y="1970046"/>
            <a:ext cx="3892747" cy="594858"/>
          </a:xfrm>
          <a:prstGeom prst="downArrowCallout">
            <a:avLst>
              <a:gd name="adj1" fmla="val 14851"/>
              <a:gd name="adj2" fmla="val 19119"/>
              <a:gd name="adj3" fmla="val 14394"/>
              <a:gd name="adj4" fmla="val 7359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dirty="0">
                <a:solidFill>
                  <a:prstClr val="black"/>
                </a:solidFill>
                <a:latin typeface="Arial Narrow" pitchFamily="34" charset="0"/>
              </a:rPr>
              <a:t>C. Strategy for Organizational Development</a:t>
            </a:r>
          </a:p>
        </p:txBody>
      </p:sp>
      <p:sp>
        <p:nvSpPr>
          <p:cNvPr id="23" name="Rounded Rectangle 22"/>
          <p:cNvSpPr/>
          <p:nvPr/>
        </p:nvSpPr>
        <p:spPr>
          <a:xfrm>
            <a:off x="0" y="908720"/>
            <a:ext cx="7668344" cy="489654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Right Arrow 26"/>
          <p:cNvSpPr/>
          <p:nvPr/>
        </p:nvSpPr>
        <p:spPr>
          <a:xfrm rot="16200000">
            <a:off x="2286999" y="5872877"/>
            <a:ext cx="264382" cy="273173"/>
          </a:xfrm>
          <a:prstGeom prst="rightArrow">
            <a:avLst/>
          </a:prstGeom>
          <a:solidFill>
            <a:schemeClr val="accent1">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Arrow 28"/>
          <p:cNvSpPr/>
          <p:nvPr/>
        </p:nvSpPr>
        <p:spPr>
          <a:xfrm rot="16200000">
            <a:off x="6103423" y="5872878"/>
            <a:ext cx="264382" cy="273173"/>
          </a:xfrm>
          <a:prstGeom prst="rightArrow">
            <a:avLst/>
          </a:prstGeom>
          <a:solidFill>
            <a:schemeClr val="accent1">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Arrow 31"/>
          <p:cNvSpPr/>
          <p:nvPr/>
        </p:nvSpPr>
        <p:spPr>
          <a:xfrm>
            <a:off x="1475656" y="4365104"/>
            <a:ext cx="273175" cy="264382"/>
          </a:xfrm>
          <a:prstGeom prs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ight Arrow 32"/>
          <p:cNvSpPr/>
          <p:nvPr/>
        </p:nvSpPr>
        <p:spPr>
          <a:xfrm>
            <a:off x="1475656" y="2564904"/>
            <a:ext cx="273175" cy="264382"/>
          </a:xfrm>
          <a:prstGeom prs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0" y="1340768"/>
            <a:ext cx="1541675" cy="1129535"/>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7 Domains</a:t>
            </a:r>
          </a:p>
        </p:txBody>
      </p:sp>
      <p:sp>
        <p:nvSpPr>
          <p:cNvPr id="25" name="TextBox 24"/>
          <p:cNvSpPr txBox="1"/>
          <p:nvPr/>
        </p:nvSpPr>
        <p:spPr>
          <a:xfrm>
            <a:off x="7164288" y="980728"/>
            <a:ext cx="1979712" cy="523220"/>
          </a:xfrm>
          <a:prstGeom prst="rect">
            <a:avLst/>
          </a:prstGeom>
          <a:noFill/>
        </p:spPr>
        <p:txBody>
          <a:bodyPr wrap="square" rtlCol="0">
            <a:spAutoFit/>
          </a:bodyPr>
          <a:lstStyle/>
          <a:p>
            <a:r>
              <a:rPr lang="nb-NO" sz="2800" dirty="0" err="1">
                <a:solidFill>
                  <a:srgbClr val="FF0000"/>
                </a:solidFill>
              </a:rPr>
              <a:t>Structure</a:t>
            </a:r>
            <a:endParaRPr lang="en-US" sz="2800" dirty="0">
              <a:solidFill>
                <a:srgbClr val="FF0000"/>
              </a:solidFill>
            </a:endParaRPr>
          </a:p>
        </p:txBody>
      </p:sp>
      <p:sp>
        <p:nvSpPr>
          <p:cNvPr id="2" name="Slide Number Placeholder 1"/>
          <p:cNvSpPr>
            <a:spLocks noGrp="1"/>
          </p:cNvSpPr>
          <p:nvPr>
            <p:ph type="sldNum" sz="quarter" idx="12"/>
          </p:nvPr>
        </p:nvSpPr>
        <p:spPr/>
        <p:txBody>
          <a:bodyPr/>
          <a:lstStyle/>
          <a:p>
            <a:fld id="{05862029-60B5-439A-B457-057FF68F90AB}" type="slidenum">
              <a:rPr lang="en-GB" smtClean="0"/>
              <a:pPr/>
              <a:t>30</a:t>
            </a:fld>
            <a:endParaRPr lang="en-GB"/>
          </a:p>
        </p:txBody>
      </p:sp>
    </p:spTree>
    <p:extLst>
      <p:ext uri="{BB962C8B-B14F-4D97-AF65-F5344CB8AC3E}">
        <p14:creationId xmlns:p14="http://schemas.microsoft.com/office/powerpoint/2010/main" val="269147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blinds(horizontal)">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6"/>
                                        </p:tgtEl>
                                        <p:attrNameLst>
                                          <p:attrName>style.visibility</p:attrName>
                                        </p:attrNameLst>
                                      </p:cBhvr>
                                      <p:to>
                                        <p:strVal val="visible"/>
                                      </p:to>
                                    </p:set>
                                    <p:animEffect transition="in" filter="blinds(horizontal)">
                                      <p:cBhvr>
                                        <p:cTn id="25" dur="500"/>
                                        <p:tgtEl>
                                          <p:spTgt spid="6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blinds(horizontal)">
                                      <p:cBhvr>
                                        <p:cTn id="30" dur="500"/>
                                        <p:tgtEl>
                                          <p:spTgt spid="31"/>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63"/>
                                        </p:tgtEl>
                                        <p:attrNameLst>
                                          <p:attrName>style.visibility</p:attrName>
                                        </p:attrNameLst>
                                      </p:cBhvr>
                                      <p:to>
                                        <p:strVal val="visible"/>
                                      </p:to>
                                    </p:set>
                                    <p:animEffect transition="in" filter="blinds(horizontal)">
                                      <p:cBhvr>
                                        <p:cTn id="35" dur="500"/>
                                        <p:tgtEl>
                                          <p:spTgt spid="63"/>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blinds(horizontal)">
                                      <p:cBhvr>
                                        <p:cTn id="40" dur="500"/>
                                        <p:tgtEl>
                                          <p:spTgt spid="64"/>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65"/>
                                        </p:tgtEl>
                                        <p:attrNameLst>
                                          <p:attrName>style.visibility</p:attrName>
                                        </p:attrNameLst>
                                      </p:cBhvr>
                                      <p:to>
                                        <p:strVal val="visible"/>
                                      </p:to>
                                    </p:set>
                                    <p:animEffect transition="in" filter="blinds(horizontal)">
                                      <p:cBhvr>
                                        <p:cTn id="45" dur="500"/>
                                        <p:tgtEl>
                                          <p:spTgt spid="65"/>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blinds(horizontal)">
                                      <p:cBhvr>
                                        <p:cTn id="50" dur="500"/>
                                        <p:tgtEl>
                                          <p:spTgt spid="13"/>
                                        </p:tgtEl>
                                      </p:cBhvr>
                                    </p:animEffect>
                                  </p:childTnLst>
                                </p:cTn>
                              </p:par>
                              <p:par>
                                <p:cTn id="51" presetID="3" presetClass="entr" presetSubtype="10"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linds(horizontal)">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blinds(horizontal)">
                                      <p:cBhvr>
                                        <p:cTn id="58" dur="500"/>
                                        <p:tgtEl>
                                          <p:spTgt spid="5"/>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blinds(horizontal)">
                                      <p:cBhvr>
                                        <p:cTn id="61" dur="500"/>
                                        <p:tgtEl>
                                          <p:spTgt spid="33"/>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blinds(horizontal)">
                                      <p:cBhvr>
                                        <p:cTn id="64" dur="500"/>
                                        <p:tgtEl>
                                          <p:spTgt spid="32"/>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blinds(horizontal)">
                                      <p:cBhvr>
                                        <p:cTn id="69" dur="500"/>
                                        <p:tgtEl>
                                          <p:spTgt spid="23"/>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linds(horizont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Effect transition="in" filter="blinds(horizontal)">
                                      <p:cBhvr>
                                        <p:cTn id="77" dur="500"/>
                                        <p:tgtEl>
                                          <p:spTgt spid="27"/>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blinds(horizontal)">
                                      <p:cBhvr>
                                        <p:cTn id="80" dur="500"/>
                                        <p:tgtEl>
                                          <p:spTgt spid="29"/>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blinds(horizontal)">
                                      <p:cBhvr>
                                        <p:cTn id="83" dur="500"/>
                                        <p:tgtEl>
                                          <p:spTgt spid="21"/>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12"/>
                                        </p:tgtEl>
                                        <p:attrNameLst>
                                          <p:attrName>style.visibility</p:attrName>
                                        </p:attrNameLst>
                                      </p:cBhvr>
                                      <p:to>
                                        <p:strVal val="visible"/>
                                      </p:to>
                                    </p:set>
                                    <p:animEffect transition="in" filter="blinds(horizontal)">
                                      <p:cBhvr>
                                        <p:cTn id="8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P spid="13" grpId="0" animBg="1"/>
      <p:bldP spid="16" grpId="0" animBg="1"/>
      <p:bldP spid="21" grpId="0"/>
      <p:bldP spid="14" grpId="0" animBg="1"/>
      <p:bldP spid="31" grpId="0" animBg="1"/>
      <p:bldP spid="63" grpId="0" animBg="1"/>
      <p:bldP spid="64" grpId="0" animBg="1"/>
      <p:bldP spid="65" grpId="0" animBg="1"/>
      <p:bldP spid="66" grpId="0" animBg="1"/>
      <p:bldP spid="23" grpId="0" animBg="1"/>
      <p:bldP spid="27" grpId="0" animBg="1"/>
      <p:bldP spid="29" grpId="0" animBg="1"/>
      <p:bldP spid="32" grpId="0" animBg="1"/>
      <p:bldP spid="33" grpId="0" animBg="1"/>
      <p:bldP spid="22" grpId="0" animBg="1"/>
      <p:bldP spid="2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CE65DFF-F689-441C-8068-1A008D4D664E}" type="slidenum">
              <a:rPr lang="en-GB" smtClean="0"/>
              <a:pPr/>
              <a:t>31</a:t>
            </a:fld>
            <a:endParaRPr lang="en-GB"/>
          </a:p>
        </p:txBody>
      </p:sp>
      <p:sp>
        <p:nvSpPr>
          <p:cNvPr id="5" name="Content Placeholder 4"/>
          <p:cNvSpPr>
            <a:spLocks noGrp="1"/>
          </p:cNvSpPr>
          <p:nvPr>
            <p:ph idx="1"/>
          </p:nvPr>
        </p:nvSpPr>
        <p:spPr>
          <a:xfrm>
            <a:off x="457200" y="2780928"/>
            <a:ext cx="8229600" cy="3816424"/>
          </a:xfrm>
        </p:spPr>
        <p:txBody>
          <a:bodyPr/>
          <a:lstStyle/>
          <a:p>
            <a:pPr marL="179388" indent="0">
              <a:spcBef>
                <a:spcPts val="0"/>
              </a:spcBef>
              <a:spcAft>
                <a:spcPts val="1000"/>
              </a:spcAft>
              <a:buNone/>
            </a:pPr>
            <a:r>
              <a:rPr lang="en-GB" sz="2000" i="0" dirty="0"/>
              <a:t>Dimension 30.1 assesses key elements of external audit in terms of the scope and coverage of audit, as well as adherence to auditing standards;</a:t>
            </a:r>
          </a:p>
          <a:p>
            <a:pPr marL="179388" indent="0">
              <a:spcBef>
                <a:spcPts val="0"/>
              </a:spcBef>
              <a:spcAft>
                <a:spcPts val="1000"/>
              </a:spcAft>
              <a:buNone/>
            </a:pPr>
            <a:r>
              <a:rPr lang="en-GB" sz="2000" i="0" dirty="0"/>
              <a:t>Dimension 30.2 assesses the timeliness of submission of the audit report(s) on budget execution to the legislature;</a:t>
            </a:r>
          </a:p>
          <a:p>
            <a:pPr marL="179388" indent="0">
              <a:spcBef>
                <a:spcPts val="0"/>
              </a:spcBef>
              <a:spcAft>
                <a:spcPts val="1000"/>
              </a:spcAft>
              <a:buNone/>
            </a:pPr>
            <a:r>
              <a:rPr lang="en-GB" sz="2000" i="0" dirty="0"/>
              <a:t>Dimension 30.3 assesses the extent to which effective and timely follow-up on external audit recommendations or observations is undertaken by the executive or audited entity;</a:t>
            </a:r>
          </a:p>
          <a:p>
            <a:pPr marL="179388" indent="0">
              <a:spcBef>
                <a:spcPts val="0"/>
              </a:spcBef>
              <a:spcAft>
                <a:spcPts val="1000"/>
              </a:spcAft>
              <a:buNone/>
            </a:pPr>
            <a:r>
              <a:rPr lang="en-GB" sz="2000" i="0" dirty="0"/>
              <a:t>Dimension 30.4 assesses the independence of the SAI from the executive.</a:t>
            </a:r>
          </a:p>
        </p:txBody>
      </p:sp>
      <p:sp>
        <p:nvSpPr>
          <p:cNvPr id="7" name="Rectangle 2"/>
          <p:cNvSpPr txBox="1">
            <a:spLocks noChangeArrowheads="1"/>
          </p:cNvSpPr>
          <p:nvPr/>
        </p:nvSpPr>
        <p:spPr bwMode="auto">
          <a:xfrm>
            <a:off x="0" y="2204864"/>
            <a:ext cx="9144000" cy="557213"/>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S PGothic" panose="020B0600070205080204" pitchFamily="34" charset="-128"/>
                <a:cs typeface="MS PGothic"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anose="020B0600070205080204" pitchFamily="34" charset="-128"/>
                <a:cs typeface="MS PGothic"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anose="020B0600070205080204" pitchFamily="34" charset="-128"/>
                <a:cs typeface="MS PGothic"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anose="020B0600070205080204" pitchFamily="34" charset="-128"/>
                <a:cs typeface="MS PGothic"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anose="020B0600070205080204" pitchFamily="34" charset="-128"/>
                <a:cs typeface="MS PGothic"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179388" indent="0" eaLnBrk="1" hangingPunct="1">
              <a:defRPr/>
            </a:pPr>
            <a:r>
              <a:rPr lang="en-US" sz="2000" kern="0" dirty="0"/>
              <a:t>PEFA Indicator 30 on External Audit</a:t>
            </a:r>
          </a:p>
        </p:txBody>
      </p:sp>
      <p:sp>
        <p:nvSpPr>
          <p:cNvPr id="6" name="Titre 2"/>
          <p:cNvSpPr>
            <a:spLocks noGrp="1"/>
          </p:cNvSpPr>
          <p:nvPr>
            <p:ph type="title"/>
          </p:nvPr>
        </p:nvSpPr>
        <p:spPr>
          <a:xfrm>
            <a:off x="0" y="1000125"/>
            <a:ext cx="9144000" cy="1143000"/>
          </a:xfrm>
          <a:ln/>
        </p:spPr>
        <p:txBody>
          <a:bodyPr/>
          <a:lstStyle/>
          <a:p>
            <a:pPr marL="0" indent="0" algn="ctr" eaLnBrk="1" hangingPunct="1"/>
            <a:r>
              <a:rPr lang="fr-BE" dirty="0"/>
              <a:t>Key messages </a:t>
            </a:r>
          </a:p>
        </p:txBody>
      </p:sp>
    </p:spTree>
    <p:extLst>
      <p:ext uri="{BB962C8B-B14F-4D97-AF65-F5344CB8AC3E}">
        <p14:creationId xmlns:p14="http://schemas.microsoft.com/office/powerpoint/2010/main" val="23104631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Espace réservé du contenu 1"/>
          <p:cNvSpPr>
            <a:spLocks noGrp="1"/>
          </p:cNvSpPr>
          <p:nvPr>
            <p:ph idx="1"/>
          </p:nvPr>
        </p:nvSpPr>
        <p:spPr>
          <a:xfrm>
            <a:off x="428625" y="2214563"/>
            <a:ext cx="8229600" cy="3965575"/>
          </a:xfrm>
        </p:spPr>
        <p:txBody>
          <a:bodyPr/>
          <a:lstStyle/>
          <a:p>
            <a:pPr marL="538163" eaLnBrk="1" hangingPunct="1">
              <a:spcAft>
                <a:spcPts val="1200"/>
              </a:spcAft>
              <a:buClrTx/>
              <a:buFont typeface="Wingdings" panose="05000000000000000000" pitchFamily="2" charset="2"/>
              <a:buChar char="ü"/>
            </a:pPr>
            <a:r>
              <a:rPr lang="en-GB" sz="2000" i="0" dirty="0"/>
              <a:t>Effective audit is key to public financial management.</a:t>
            </a:r>
          </a:p>
          <a:p>
            <a:pPr marL="538163" eaLnBrk="1" hangingPunct="1">
              <a:spcAft>
                <a:spcPts val="1200"/>
              </a:spcAft>
              <a:buClrTx/>
              <a:buFont typeface="Wingdings" panose="05000000000000000000" pitchFamily="2" charset="2"/>
              <a:buChar char="ü"/>
            </a:pPr>
            <a:r>
              <a:rPr lang="en-GB" sz="2000" i="0" dirty="0"/>
              <a:t>Auditor General may provide good independent view of a government</a:t>
            </a:r>
            <a:r>
              <a:rPr lang="ja-JP" altLang="en-GB" sz="2000" i="0" dirty="0"/>
              <a:t>’</a:t>
            </a:r>
            <a:r>
              <a:rPr lang="en-GB" altLang="ja-JP" sz="2000" i="0" dirty="0"/>
              <a:t>s finances.</a:t>
            </a:r>
          </a:p>
          <a:p>
            <a:pPr marL="538163" eaLnBrk="1" hangingPunct="1">
              <a:spcAft>
                <a:spcPts val="1200"/>
              </a:spcAft>
              <a:buClrTx/>
              <a:buFont typeface="Wingdings" panose="05000000000000000000" pitchFamily="2" charset="2"/>
              <a:buChar char="ü"/>
            </a:pPr>
            <a:r>
              <a:rPr lang="en-GB" sz="2000" i="0" dirty="0"/>
              <a:t>Publication of accounts and Auditor General</a:t>
            </a:r>
            <a:r>
              <a:rPr lang="ja-JP" altLang="en-GB" sz="2000" i="0" dirty="0"/>
              <a:t>’</a:t>
            </a:r>
            <a:r>
              <a:rPr lang="en-GB" altLang="ja-JP" sz="2000" i="0" dirty="0"/>
              <a:t>s report within a year of period end is vital!</a:t>
            </a:r>
          </a:p>
          <a:p>
            <a:pPr marL="538163" eaLnBrk="1" hangingPunct="1">
              <a:spcAft>
                <a:spcPts val="1200"/>
              </a:spcAft>
              <a:buClrTx/>
              <a:buFont typeface="Wingdings" panose="05000000000000000000" pitchFamily="2" charset="2"/>
              <a:buChar char="ü"/>
            </a:pPr>
            <a:r>
              <a:rPr lang="en-GB" sz="2000" i="0" dirty="0"/>
              <a:t>Independence &amp; Relationship with Public Accounts Committee (or Finance Committee) are key.</a:t>
            </a:r>
          </a:p>
          <a:p>
            <a:pPr marL="538163" eaLnBrk="1" hangingPunct="1">
              <a:spcAft>
                <a:spcPts val="1200"/>
              </a:spcAft>
              <a:buClrTx/>
              <a:buFont typeface="Wingdings" panose="05000000000000000000" pitchFamily="2" charset="2"/>
              <a:buChar char="ü"/>
            </a:pPr>
            <a:r>
              <a:rPr lang="en-GB" sz="2000" i="0" dirty="0"/>
              <a:t>INTOSAI provides standards and capacity building.</a:t>
            </a:r>
          </a:p>
          <a:p>
            <a:pPr eaLnBrk="1" hangingPunct="1"/>
            <a:endParaRPr lang="fr-BE" dirty="0"/>
          </a:p>
        </p:txBody>
      </p:sp>
      <p:sp>
        <p:nvSpPr>
          <p:cNvPr id="75778" name="Titre 2"/>
          <p:cNvSpPr>
            <a:spLocks noGrp="1"/>
          </p:cNvSpPr>
          <p:nvPr>
            <p:ph type="title"/>
          </p:nvPr>
        </p:nvSpPr>
        <p:spPr>
          <a:xfrm>
            <a:off x="0" y="1000125"/>
            <a:ext cx="9144000" cy="1143000"/>
          </a:xfrm>
          <a:ln/>
        </p:spPr>
        <p:txBody>
          <a:bodyPr/>
          <a:lstStyle/>
          <a:p>
            <a:pPr marL="0" indent="0" algn="ctr" eaLnBrk="1" hangingPunct="1"/>
            <a:r>
              <a:rPr lang="fr-BE" dirty="0"/>
              <a:t>Key messages </a:t>
            </a:r>
          </a:p>
        </p:txBody>
      </p:sp>
      <p:sp>
        <p:nvSpPr>
          <p:cNvPr id="75779" name="Espace réservé du numéro de diapositive 3"/>
          <p:cNvSpPr>
            <a:spLocks noGrp="1"/>
          </p:cNvSpPr>
          <p:nvPr>
            <p:ph type="sldNum" sz="quarter" idx="10"/>
          </p:nvPr>
        </p:nvSpPr>
        <p:spPr>
          <a:noFill/>
        </p:spPr>
        <p:txBody>
          <a:bodyPr/>
          <a:lstStyle/>
          <a:p>
            <a:fld id="{2F477CF8-AE89-44DD-965C-5C09E887151B}" type="slidenum">
              <a:rPr lang="en-GB"/>
              <a:pPr/>
              <a:t>32</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re 2"/>
          <p:cNvSpPr>
            <a:spLocks noGrp="1"/>
          </p:cNvSpPr>
          <p:nvPr>
            <p:ph type="title"/>
          </p:nvPr>
        </p:nvSpPr>
        <p:spPr>
          <a:xfrm>
            <a:off x="107504" y="2420888"/>
            <a:ext cx="4644008" cy="648072"/>
          </a:xfrm>
          <a:ln/>
        </p:spPr>
        <p:txBody>
          <a:bodyPr/>
          <a:lstStyle/>
          <a:p>
            <a:pPr indent="0" algn="ctr" eaLnBrk="1" hangingPunct="1"/>
            <a:r>
              <a:rPr lang="en-GB" sz="2200" dirty="0"/>
              <a:t>The Accountability Cycle</a:t>
            </a:r>
          </a:p>
        </p:txBody>
      </p:sp>
      <p:sp>
        <p:nvSpPr>
          <p:cNvPr id="24578" name="Espace réservé du numéro de diapositive 3"/>
          <p:cNvSpPr>
            <a:spLocks noGrp="1"/>
          </p:cNvSpPr>
          <p:nvPr>
            <p:ph type="sldNum" sz="quarter" idx="10"/>
          </p:nvPr>
        </p:nvSpPr>
        <p:spPr>
          <a:noFill/>
        </p:spPr>
        <p:txBody>
          <a:bodyPr/>
          <a:lstStyle/>
          <a:p>
            <a:fld id="{D7FFB166-CD71-49C1-B8B5-D9837888AAD3}" type="slidenum">
              <a:rPr lang="en-GB"/>
              <a:pPr/>
              <a:t>4</a:t>
            </a:fld>
            <a:endParaRPr lang="en-GB"/>
          </a:p>
        </p:txBody>
      </p:sp>
      <p:sp>
        <p:nvSpPr>
          <p:cNvPr id="3" name="Rectangle 2"/>
          <p:cNvSpPr/>
          <p:nvPr/>
        </p:nvSpPr>
        <p:spPr bwMode="auto">
          <a:xfrm>
            <a:off x="2987824" y="3474985"/>
            <a:ext cx="2520280" cy="28803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4" name="TextBox 3"/>
          <p:cNvSpPr txBox="1"/>
          <p:nvPr/>
        </p:nvSpPr>
        <p:spPr>
          <a:xfrm>
            <a:off x="4499992" y="3167298"/>
            <a:ext cx="3528392" cy="1138773"/>
          </a:xfrm>
          <a:prstGeom prst="rect">
            <a:avLst/>
          </a:prstGeom>
          <a:solidFill>
            <a:srgbClr val="FFC000"/>
          </a:solidFill>
        </p:spPr>
        <p:txBody>
          <a:bodyPr wrap="square" rtlCol="0">
            <a:spAutoFit/>
          </a:bodyPr>
          <a:lstStyle/>
          <a:p>
            <a:pPr algn="ctr"/>
            <a:r>
              <a:rPr lang="en-GB" sz="3200" dirty="0"/>
              <a:t>Parliament</a:t>
            </a:r>
          </a:p>
          <a:p>
            <a:pPr algn="ctr"/>
            <a:r>
              <a:rPr lang="en-GB" sz="1800" dirty="0"/>
              <a:t>Sets Budget  legislation on revenue and expenditure</a:t>
            </a:r>
          </a:p>
        </p:txBody>
      </p:sp>
      <p:sp>
        <p:nvSpPr>
          <p:cNvPr id="5" name="Rectangle 4"/>
          <p:cNvSpPr/>
          <p:nvPr/>
        </p:nvSpPr>
        <p:spPr bwMode="auto">
          <a:xfrm>
            <a:off x="4896036" y="5161775"/>
            <a:ext cx="2736304" cy="835242"/>
          </a:xfrm>
          <a:prstGeom prst="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0F5494"/>
                </a:solidFill>
                <a:effectLst/>
                <a:latin typeface="Verdana" pitchFamily="34" charset="0"/>
              </a:rPr>
              <a:t>Government</a:t>
            </a:r>
          </a:p>
          <a:p>
            <a:pPr marL="3175" marR="0" indent="0" algn="ctr" defTabSz="914400" rtl="0" eaLnBrk="1" fontAlgn="base" latinLnBrk="0" hangingPunct="1">
              <a:lnSpc>
                <a:spcPct val="100000"/>
              </a:lnSpc>
              <a:spcBef>
                <a:spcPct val="0"/>
              </a:spcBef>
              <a:spcAft>
                <a:spcPct val="0"/>
              </a:spcAft>
              <a:buClrTx/>
              <a:buSzTx/>
              <a:buFontTx/>
              <a:buNone/>
              <a:tabLst/>
            </a:pPr>
            <a:r>
              <a:rPr lang="en-GB" sz="1600" dirty="0"/>
              <a:t>Executes budget</a:t>
            </a:r>
            <a:endParaRPr kumimoji="0" lang="en-GB" sz="1600" b="0" i="0" u="none" strike="noStrike" cap="none" normalizeH="0" baseline="0" dirty="0">
              <a:ln>
                <a:noFill/>
              </a:ln>
              <a:solidFill>
                <a:srgbClr val="0F5494"/>
              </a:solidFill>
              <a:effectLst/>
            </a:endParaRPr>
          </a:p>
        </p:txBody>
      </p:sp>
      <p:sp>
        <p:nvSpPr>
          <p:cNvPr id="6" name="Oval 5"/>
          <p:cNvSpPr/>
          <p:nvPr/>
        </p:nvSpPr>
        <p:spPr bwMode="auto">
          <a:xfrm>
            <a:off x="447268" y="4919591"/>
            <a:ext cx="3182144" cy="1317721"/>
          </a:xfrm>
          <a:prstGeom prst="ellipse">
            <a:avLst/>
          </a:prstGeom>
          <a:solidFill>
            <a:srgbClr val="92D05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0F5494"/>
                </a:solidFill>
                <a:effectLst/>
                <a:latin typeface="Verdana" pitchFamily="34" charset="0"/>
              </a:rPr>
              <a:t>S A I</a:t>
            </a:r>
          </a:p>
          <a:p>
            <a:pPr marL="3175" marR="0" indent="0" algn="ctr" defTabSz="914400" rtl="0" eaLnBrk="1" fontAlgn="base" latinLnBrk="0" hangingPunct="1">
              <a:lnSpc>
                <a:spcPct val="100000"/>
              </a:lnSpc>
              <a:spcBef>
                <a:spcPct val="0"/>
              </a:spcBef>
              <a:spcAft>
                <a:spcPct val="0"/>
              </a:spcAft>
              <a:buClrTx/>
              <a:buSzTx/>
              <a:buFontTx/>
              <a:buNone/>
              <a:tabLst/>
            </a:pPr>
            <a:r>
              <a:rPr lang="en-GB" sz="1600" dirty="0"/>
              <a:t>Audits government reports to parliament</a:t>
            </a:r>
            <a:endParaRPr kumimoji="0" lang="en-GB" sz="1600" b="0" i="0" u="none" strike="noStrike" cap="none" normalizeH="0" baseline="0" dirty="0">
              <a:ln>
                <a:noFill/>
              </a:ln>
              <a:solidFill>
                <a:srgbClr val="0F5494"/>
              </a:solidFill>
              <a:effectLst/>
            </a:endParaRPr>
          </a:p>
        </p:txBody>
      </p:sp>
      <p:cxnSp>
        <p:nvCxnSpPr>
          <p:cNvPr id="9" name="Straight Arrow Connector 8"/>
          <p:cNvCxnSpPr/>
          <p:nvPr/>
        </p:nvCxnSpPr>
        <p:spPr bwMode="auto">
          <a:xfrm>
            <a:off x="2946976" y="4357679"/>
            <a:ext cx="457200" cy="1265729"/>
          </a:xfrm>
          <a:prstGeom prst="straightConnector1">
            <a:avLst/>
          </a:prstGeom>
          <a:noFill/>
          <a:ln w="9525" cap="flat" cmpd="sng" algn="ctr">
            <a:noFill/>
            <a:prstDash val="solid"/>
            <a:round/>
            <a:headEnd type="none" w="med" len="med"/>
            <a:tailEnd type="arrow"/>
          </a:ln>
          <a:effectLst/>
        </p:spPr>
      </p:cxnSp>
      <p:sp>
        <p:nvSpPr>
          <p:cNvPr id="21" name="Right Arrow 20"/>
          <p:cNvSpPr/>
          <p:nvPr/>
        </p:nvSpPr>
        <p:spPr bwMode="auto">
          <a:xfrm>
            <a:off x="3285270" y="5275185"/>
            <a:ext cx="669776" cy="504056"/>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22" name="Right Arrow 21"/>
          <p:cNvSpPr/>
          <p:nvPr/>
        </p:nvSpPr>
        <p:spPr bwMode="auto">
          <a:xfrm>
            <a:off x="3798559" y="5370638"/>
            <a:ext cx="826800" cy="432048"/>
          </a:xfrm>
          <a:prstGeom prst="rightArrow">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23" name="Bent Arrow 22"/>
          <p:cNvSpPr/>
          <p:nvPr/>
        </p:nvSpPr>
        <p:spPr bwMode="auto">
          <a:xfrm>
            <a:off x="1912410" y="3354869"/>
            <a:ext cx="2299549" cy="1419772"/>
          </a:xfrm>
          <a:prstGeom prst="bentArrow">
            <a:avLst>
              <a:gd name="adj1" fmla="val 25000"/>
              <a:gd name="adj2" fmla="val 23357"/>
              <a:gd name="adj3" fmla="val 25000"/>
              <a:gd name="adj4" fmla="val 43750"/>
            </a:avLst>
          </a:prstGeom>
          <a:solidFill>
            <a:srgbClr val="92D05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24" name="Down Arrow 23"/>
          <p:cNvSpPr/>
          <p:nvPr/>
        </p:nvSpPr>
        <p:spPr bwMode="auto">
          <a:xfrm>
            <a:off x="5977136" y="4411090"/>
            <a:ext cx="467072" cy="649080"/>
          </a:xfrm>
          <a:prstGeom prst="downArrow">
            <a:avLst>
              <a:gd name="adj1" fmla="val 50000"/>
              <a:gd name="adj2" fmla="val 46732"/>
            </a:avLst>
          </a:prstGeom>
          <a:solidFill>
            <a:srgbClr val="FFC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13" name="Titre 2"/>
          <p:cNvSpPr txBox="1">
            <a:spLocks/>
          </p:cNvSpPr>
          <p:nvPr/>
        </p:nvSpPr>
        <p:spPr bwMode="auto">
          <a:xfrm>
            <a:off x="0" y="1205880"/>
            <a:ext cx="91440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eaLnBrk="1" hangingPunct="1"/>
            <a:r>
              <a:rPr lang="en-GB" kern="0" dirty="0"/>
              <a:t>What is External Audit?</a:t>
            </a:r>
          </a:p>
        </p:txBody>
      </p:sp>
    </p:spTree>
    <p:extLst>
      <p:ext uri="{BB962C8B-B14F-4D97-AF65-F5344CB8AC3E}">
        <p14:creationId xmlns:p14="http://schemas.microsoft.com/office/powerpoint/2010/main" val="4115923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8"/>
          <p:cNvSpPr>
            <a:spLocks noChangeArrowheads="1"/>
          </p:cNvSpPr>
          <p:nvPr/>
        </p:nvSpPr>
        <p:spPr bwMode="auto">
          <a:xfrm>
            <a:off x="971600" y="3474204"/>
            <a:ext cx="4620767" cy="3051140"/>
          </a:xfrm>
          <a:prstGeom prst="rect">
            <a:avLst/>
          </a:prstGeom>
          <a:gradFill rotWithShape="1">
            <a:gsLst>
              <a:gs pos="0">
                <a:srgbClr val="AFE0E4"/>
              </a:gs>
              <a:gs pos="20000">
                <a:srgbClr val="AFDEE2"/>
              </a:gs>
              <a:gs pos="100000">
                <a:srgbClr val="85AAAD"/>
              </a:gs>
            </a:gsLst>
            <a:lin ang="5400000"/>
          </a:gradFill>
          <a:ln w="9525">
            <a:solidFill>
              <a:srgbClr val="B6DCDF"/>
            </a:solidFill>
            <a:miter lim="800000"/>
            <a:headEnd/>
            <a:tailEnd/>
          </a:ln>
          <a:effectLst>
            <a:outerShdw dist="23000" dir="5400000" rotWithShape="0">
              <a:srgbClr val="808080">
                <a:alpha val="34999"/>
              </a:srgbClr>
            </a:outerShdw>
          </a:effectLst>
        </p:spPr>
        <p:txBody>
          <a:bodyPr/>
          <a:lstStyle/>
          <a:p>
            <a:pPr fontAlgn="auto">
              <a:spcBef>
                <a:spcPts val="0"/>
              </a:spcBef>
              <a:spcAft>
                <a:spcPts val="0"/>
              </a:spcAft>
              <a:defRPr/>
            </a:pPr>
            <a:endParaRPr lang="en-GB" sz="1800" kern="0">
              <a:solidFill>
                <a:sysClr val="windowText" lastClr="000000"/>
              </a:solidFill>
              <a:latin typeface="+mn-lt"/>
              <a:ea typeface="+mn-ea"/>
            </a:endParaRPr>
          </a:p>
        </p:txBody>
      </p:sp>
      <p:sp>
        <p:nvSpPr>
          <p:cNvPr id="5" name="Text Box 6"/>
          <p:cNvSpPr txBox="1">
            <a:spLocks noChangeArrowheads="1"/>
          </p:cNvSpPr>
          <p:nvPr/>
        </p:nvSpPr>
        <p:spPr bwMode="auto">
          <a:xfrm>
            <a:off x="971600" y="1772816"/>
            <a:ext cx="7229475" cy="333236"/>
          </a:xfrm>
          <a:prstGeom prst="rect">
            <a:avLst/>
          </a:prstGeom>
          <a:solidFill>
            <a:srgbClr val="ECA519"/>
          </a:solidFill>
          <a:ln w="9525">
            <a:solidFill>
              <a:srgbClr val="A9A9A9"/>
            </a:solidFill>
            <a:miter lim="800000"/>
            <a:headEnd/>
            <a:tailEnd/>
          </a:ln>
          <a:effectLst/>
        </p:spPr>
        <p:txBody>
          <a:bodyPr anchor="ctr"/>
          <a:lstStyle/>
          <a:p>
            <a:pPr algn="ctr" eaLnBrk="0" fontAlgn="auto" hangingPunct="0">
              <a:spcBef>
                <a:spcPts val="0"/>
              </a:spcBef>
              <a:spcAft>
                <a:spcPts val="0"/>
              </a:spcAft>
              <a:defRPr/>
            </a:pPr>
            <a:r>
              <a:rPr lang="en-US" sz="1800" kern="0" dirty="0">
                <a:latin typeface="Verdana" charset="0"/>
                <a:ea typeface="ＭＳ Ｐゴシック" charset="0"/>
              </a:rPr>
              <a:t>Legislature</a:t>
            </a:r>
          </a:p>
        </p:txBody>
      </p:sp>
      <p:sp>
        <p:nvSpPr>
          <p:cNvPr id="6" name="Text Box 7"/>
          <p:cNvSpPr txBox="1">
            <a:spLocks noChangeArrowheads="1"/>
          </p:cNvSpPr>
          <p:nvPr/>
        </p:nvSpPr>
        <p:spPr bwMode="auto">
          <a:xfrm>
            <a:off x="2598204" y="2374522"/>
            <a:ext cx="1340433" cy="635000"/>
          </a:xfrm>
          <a:prstGeom prst="rect">
            <a:avLst/>
          </a:prstGeom>
          <a:solidFill>
            <a:srgbClr val="A9A9A9"/>
          </a:solidFill>
          <a:ln w="9525">
            <a:solidFill>
              <a:srgbClr val="A9A9A9"/>
            </a:solidFill>
            <a:miter lim="800000"/>
            <a:headEnd/>
            <a:tailEnd/>
          </a:ln>
          <a:effectLst/>
        </p:spPr>
        <p:txBody>
          <a:bodyPr/>
          <a:lstStyle/>
          <a:p>
            <a:pPr algn="ctr" eaLnBrk="0" fontAlgn="auto" hangingPunct="0">
              <a:spcBef>
                <a:spcPts val="0"/>
              </a:spcBef>
              <a:spcAft>
                <a:spcPts val="0"/>
              </a:spcAft>
              <a:defRPr/>
            </a:pPr>
            <a:r>
              <a:rPr lang="en-US" sz="1800" kern="0" dirty="0">
                <a:latin typeface="Verdana" charset="0"/>
                <a:ea typeface="ＭＳ Ｐゴシック" charset="0"/>
              </a:rPr>
              <a:t>Annual Report</a:t>
            </a:r>
          </a:p>
        </p:txBody>
      </p:sp>
      <p:sp>
        <p:nvSpPr>
          <p:cNvPr id="7" name="Text Box 8"/>
          <p:cNvSpPr txBox="1">
            <a:spLocks noChangeArrowheads="1"/>
          </p:cNvSpPr>
          <p:nvPr/>
        </p:nvSpPr>
        <p:spPr bwMode="auto">
          <a:xfrm>
            <a:off x="971600" y="2360234"/>
            <a:ext cx="1441450" cy="635000"/>
          </a:xfrm>
          <a:prstGeom prst="rect">
            <a:avLst/>
          </a:prstGeom>
          <a:solidFill>
            <a:srgbClr val="A9A9A9"/>
          </a:solidFill>
          <a:ln w="9525">
            <a:solidFill>
              <a:srgbClr val="A9A9A9"/>
            </a:solidFill>
            <a:miter lim="800000"/>
            <a:headEnd/>
            <a:tailEnd/>
          </a:ln>
          <a:effectLst/>
        </p:spPr>
        <p:txBody>
          <a:bodyPr/>
          <a:lstStyle/>
          <a:p>
            <a:pPr algn="ctr" eaLnBrk="0" fontAlgn="auto" hangingPunct="0">
              <a:spcBef>
                <a:spcPts val="0"/>
              </a:spcBef>
              <a:spcAft>
                <a:spcPts val="0"/>
              </a:spcAft>
              <a:defRPr/>
            </a:pPr>
            <a:r>
              <a:rPr lang="en-US" sz="1800" kern="0" dirty="0">
                <a:latin typeface="Verdana" charset="0"/>
                <a:ea typeface="ＭＳ Ｐゴシック" charset="0"/>
              </a:rPr>
              <a:t>Budget document</a:t>
            </a:r>
          </a:p>
        </p:txBody>
      </p:sp>
      <p:sp>
        <p:nvSpPr>
          <p:cNvPr id="8" name="Text Box 9"/>
          <p:cNvSpPr txBox="1">
            <a:spLocks noChangeArrowheads="1"/>
          </p:cNvSpPr>
          <p:nvPr/>
        </p:nvSpPr>
        <p:spPr bwMode="auto">
          <a:xfrm>
            <a:off x="5967462" y="2847224"/>
            <a:ext cx="2233613" cy="558800"/>
          </a:xfrm>
          <a:prstGeom prst="rect">
            <a:avLst/>
          </a:prstGeom>
          <a:solidFill>
            <a:srgbClr val="ECA519"/>
          </a:solidFill>
          <a:ln w="9525">
            <a:solidFill>
              <a:srgbClr val="A9A9A9"/>
            </a:solidFill>
            <a:miter lim="800000"/>
            <a:headEnd/>
            <a:tailEnd/>
          </a:ln>
          <a:effectLst/>
        </p:spPr>
        <p:txBody>
          <a:bodyPr anchor="ctr"/>
          <a:lstStyle/>
          <a:p>
            <a:pPr algn="ctr" eaLnBrk="0" fontAlgn="auto" hangingPunct="0">
              <a:spcBef>
                <a:spcPts val="0"/>
              </a:spcBef>
              <a:spcAft>
                <a:spcPts val="0"/>
              </a:spcAft>
              <a:defRPr/>
            </a:pPr>
            <a:r>
              <a:rPr lang="en-US" sz="1800" kern="0" dirty="0">
                <a:solidFill>
                  <a:srgbClr val="FF0000"/>
                </a:solidFill>
                <a:latin typeface="Verdana" charset="0"/>
                <a:ea typeface="ＭＳ Ｐゴシック" charset="0"/>
              </a:rPr>
              <a:t>Supreme Audit Institution (SAI)</a:t>
            </a:r>
          </a:p>
        </p:txBody>
      </p:sp>
      <p:sp>
        <p:nvSpPr>
          <p:cNvPr id="9" name="Text Box 10"/>
          <p:cNvSpPr txBox="1">
            <a:spLocks noChangeArrowheads="1"/>
          </p:cNvSpPr>
          <p:nvPr/>
        </p:nvSpPr>
        <p:spPr bwMode="auto">
          <a:xfrm>
            <a:off x="5967463" y="2323349"/>
            <a:ext cx="2210896" cy="360362"/>
          </a:xfrm>
          <a:prstGeom prst="rect">
            <a:avLst/>
          </a:prstGeom>
          <a:solidFill>
            <a:srgbClr val="A9A9A9"/>
          </a:solidFill>
          <a:ln w="9525">
            <a:solidFill>
              <a:srgbClr val="A9A9A9"/>
            </a:solidFill>
            <a:miter lim="800000"/>
            <a:headEnd/>
            <a:tailEnd/>
          </a:ln>
          <a:effectLst/>
        </p:spPr>
        <p:txBody>
          <a:bodyPr/>
          <a:lstStyle/>
          <a:p>
            <a:pPr algn="ctr" eaLnBrk="0" fontAlgn="auto" hangingPunct="0">
              <a:spcBef>
                <a:spcPts val="0"/>
              </a:spcBef>
              <a:spcAft>
                <a:spcPts val="0"/>
              </a:spcAft>
              <a:defRPr/>
            </a:pPr>
            <a:r>
              <a:rPr lang="en-US" sz="1800" kern="0" dirty="0">
                <a:latin typeface="Verdana" charset="0"/>
                <a:ea typeface="ＭＳ Ｐゴシック" charset="0"/>
              </a:rPr>
              <a:t>Audit report</a:t>
            </a:r>
          </a:p>
        </p:txBody>
      </p:sp>
      <p:sp>
        <p:nvSpPr>
          <p:cNvPr id="10" name="Text Box 11"/>
          <p:cNvSpPr txBox="1">
            <a:spLocks noChangeArrowheads="1"/>
          </p:cNvSpPr>
          <p:nvPr/>
        </p:nvSpPr>
        <p:spPr bwMode="auto">
          <a:xfrm>
            <a:off x="1165275" y="3581772"/>
            <a:ext cx="4302125" cy="381000"/>
          </a:xfrm>
          <a:prstGeom prst="rect">
            <a:avLst/>
          </a:prstGeom>
          <a:solidFill>
            <a:srgbClr val="ECA519"/>
          </a:solidFill>
          <a:ln w="9525">
            <a:solidFill>
              <a:srgbClr val="A9A9A9"/>
            </a:solidFill>
            <a:miter lim="800000"/>
            <a:headEnd/>
            <a:tailEnd/>
          </a:ln>
          <a:effectLst/>
        </p:spPr>
        <p:txBody>
          <a:bodyPr/>
          <a:lstStyle/>
          <a:p>
            <a:pPr algn="ctr" eaLnBrk="0" fontAlgn="auto" hangingPunct="0">
              <a:spcBef>
                <a:spcPts val="0"/>
              </a:spcBef>
              <a:spcAft>
                <a:spcPts val="0"/>
              </a:spcAft>
              <a:defRPr/>
            </a:pPr>
            <a:r>
              <a:rPr lang="en-US" sz="1800" kern="0" dirty="0">
                <a:latin typeface="Verdana" charset="0"/>
                <a:ea typeface="ＭＳ Ｐゴシック" charset="0"/>
              </a:rPr>
              <a:t>Executive</a:t>
            </a:r>
          </a:p>
        </p:txBody>
      </p:sp>
      <p:sp>
        <p:nvSpPr>
          <p:cNvPr id="11" name="Text Box 12"/>
          <p:cNvSpPr txBox="1">
            <a:spLocks noChangeArrowheads="1"/>
          </p:cNvSpPr>
          <p:nvPr/>
        </p:nvSpPr>
        <p:spPr bwMode="auto">
          <a:xfrm>
            <a:off x="1165275" y="4353949"/>
            <a:ext cx="2233612" cy="439738"/>
          </a:xfrm>
          <a:prstGeom prst="rect">
            <a:avLst/>
          </a:prstGeom>
          <a:solidFill>
            <a:srgbClr val="ECA519"/>
          </a:solidFill>
          <a:ln w="9525">
            <a:solidFill>
              <a:srgbClr val="A9A9A9"/>
            </a:solidFill>
            <a:miter lim="800000"/>
            <a:headEnd/>
            <a:tailEnd/>
          </a:ln>
          <a:effectLst/>
        </p:spPr>
        <p:txBody>
          <a:bodyPr anchor="ctr"/>
          <a:lstStyle/>
          <a:p>
            <a:pPr algn="ctr" eaLnBrk="0" fontAlgn="auto" hangingPunct="0">
              <a:spcBef>
                <a:spcPts val="0"/>
              </a:spcBef>
              <a:spcAft>
                <a:spcPts val="0"/>
              </a:spcAft>
              <a:defRPr/>
            </a:pPr>
            <a:r>
              <a:rPr lang="en-US" sz="1800" kern="0" dirty="0">
                <a:latin typeface="Verdana" charset="0"/>
                <a:ea typeface="ＭＳ Ｐゴシック" charset="0"/>
              </a:rPr>
              <a:t>Management</a:t>
            </a:r>
          </a:p>
        </p:txBody>
      </p:sp>
      <p:sp>
        <p:nvSpPr>
          <p:cNvPr id="12" name="Text Box 13"/>
          <p:cNvSpPr txBox="1">
            <a:spLocks noChangeArrowheads="1"/>
          </p:cNvSpPr>
          <p:nvPr/>
        </p:nvSpPr>
        <p:spPr bwMode="auto">
          <a:xfrm>
            <a:off x="3810050" y="4206610"/>
            <a:ext cx="1657350" cy="819150"/>
          </a:xfrm>
          <a:prstGeom prst="rect">
            <a:avLst/>
          </a:prstGeom>
          <a:solidFill>
            <a:srgbClr val="ECA519"/>
          </a:solidFill>
          <a:ln w="9525">
            <a:solidFill>
              <a:srgbClr val="A9A9A9"/>
            </a:solidFill>
            <a:miter lim="800000"/>
            <a:headEnd/>
            <a:tailEnd/>
          </a:ln>
          <a:effectLst/>
        </p:spPr>
        <p:txBody>
          <a:bodyPr anchor="ctr"/>
          <a:lstStyle/>
          <a:p>
            <a:pPr algn="ctr" eaLnBrk="0" fontAlgn="auto" hangingPunct="0">
              <a:spcBef>
                <a:spcPts val="0"/>
              </a:spcBef>
              <a:spcAft>
                <a:spcPts val="0"/>
              </a:spcAft>
              <a:defRPr/>
            </a:pPr>
            <a:r>
              <a:rPr lang="en-US" sz="1800" kern="0" dirty="0">
                <a:latin typeface="Verdana" charset="0"/>
                <a:ea typeface="ＭＳ Ｐゴシック" charset="0"/>
              </a:rPr>
              <a:t>Audit Committee</a:t>
            </a:r>
          </a:p>
        </p:txBody>
      </p:sp>
      <p:sp>
        <p:nvSpPr>
          <p:cNvPr id="13" name="Text Box 14"/>
          <p:cNvSpPr txBox="1">
            <a:spLocks noChangeArrowheads="1"/>
          </p:cNvSpPr>
          <p:nvPr/>
        </p:nvSpPr>
        <p:spPr bwMode="auto">
          <a:xfrm>
            <a:off x="3810050" y="5229200"/>
            <a:ext cx="1657350" cy="384174"/>
          </a:xfrm>
          <a:prstGeom prst="rect">
            <a:avLst/>
          </a:prstGeom>
          <a:solidFill>
            <a:srgbClr val="A9A9A9"/>
          </a:solidFill>
          <a:ln w="9525">
            <a:noFill/>
            <a:miter lim="800000"/>
            <a:headEnd/>
            <a:tailEnd/>
          </a:ln>
          <a:effectLst/>
        </p:spPr>
        <p:txBody>
          <a:bodyPr/>
          <a:lstStyle/>
          <a:p>
            <a:pPr algn="ctr" eaLnBrk="0" fontAlgn="auto" hangingPunct="0">
              <a:spcBef>
                <a:spcPts val="0"/>
              </a:spcBef>
              <a:spcAft>
                <a:spcPts val="0"/>
              </a:spcAft>
              <a:defRPr/>
            </a:pPr>
            <a:r>
              <a:rPr lang="en-US" sz="1800" kern="0" dirty="0">
                <a:latin typeface="Verdana" charset="0"/>
                <a:ea typeface="ＭＳ Ｐゴシック" charset="0"/>
              </a:rPr>
              <a:t>Audit report</a:t>
            </a:r>
          </a:p>
        </p:txBody>
      </p:sp>
      <p:sp>
        <p:nvSpPr>
          <p:cNvPr id="14" name="Text Box 15"/>
          <p:cNvSpPr txBox="1">
            <a:spLocks noChangeArrowheads="1"/>
          </p:cNvSpPr>
          <p:nvPr/>
        </p:nvSpPr>
        <p:spPr bwMode="auto">
          <a:xfrm>
            <a:off x="4012456" y="5805264"/>
            <a:ext cx="1252537" cy="640022"/>
          </a:xfrm>
          <a:prstGeom prst="rect">
            <a:avLst/>
          </a:prstGeom>
          <a:solidFill>
            <a:srgbClr val="ECA519"/>
          </a:solidFill>
          <a:ln w="9525">
            <a:solidFill>
              <a:srgbClr val="A9A9A9"/>
            </a:solidFill>
            <a:miter lim="800000"/>
            <a:headEnd/>
            <a:tailEnd/>
          </a:ln>
          <a:effectLst/>
        </p:spPr>
        <p:txBody>
          <a:bodyPr/>
          <a:lstStyle/>
          <a:p>
            <a:pPr algn="ctr" eaLnBrk="0" fontAlgn="auto" hangingPunct="0">
              <a:spcBef>
                <a:spcPts val="0"/>
              </a:spcBef>
              <a:spcAft>
                <a:spcPts val="0"/>
              </a:spcAft>
              <a:defRPr/>
            </a:pPr>
            <a:r>
              <a:rPr lang="en-US" sz="1800" kern="0" dirty="0">
                <a:solidFill>
                  <a:srgbClr val="FF0000"/>
                </a:solidFill>
                <a:latin typeface="Verdana" charset="0"/>
                <a:ea typeface="ＭＳ Ｐゴシック" charset="0"/>
              </a:rPr>
              <a:t>Internal auditor</a:t>
            </a:r>
          </a:p>
        </p:txBody>
      </p:sp>
      <p:sp>
        <p:nvSpPr>
          <p:cNvPr id="15" name="Text Box 16"/>
          <p:cNvSpPr txBox="1">
            <a:spLocks noChangeArrowheads="1"/>
          </p:cNvSpPr>
          <p:nvPr/>
        </p:nvSpPr>
        <p:spPr bwMode="auto">
          <a:xfrm>
            <a:off x="1165275" y="5883138"/>
            <a:ext cx="2222563" cy="450758"/>
          </a:xfrm>
          <a:prstGeom prst="rect">
            <a:avLst/>
          </a:prstGeom>
          <a:solidFill>
            <a:srgbClr val="ECA519"/>
          </a:solidFill>
          <a:ln w="9525">
            <a:solidFill>
              <a:srgbClr val="A9A9A9"/>
            </a:solidFill>
            <a:miter lim="800000"/>
            <a:headEnd/>
            <a:tailEnd/>
          </a:ln>
          <a:effectLst/>
        </p:spPr>
        <p:txBody>
          <a:bodyPr anchor="ctr"/>
          <a:lstStyle/>
          <a:p>
            <a:pPr algn="ctr" eaLnBrk="0" fontAlgn="auto" hangingPunct="0">
              <a:spcBef>
                <a:spcPts val="0"/>
              </a:spcBef>
              <a:spcAft>
                <a:spcPts val="0"/>
              </a:spcAft>
              <a:defRPr/>
            </a:pPr>
            <a:r>
              <a:rPr lang="en-US" sz="1800" kern="0" dirty="0">
                <a:latin typeface="Verdana" charset="0"/>
                <a:ea typeface="ＭＳ Ｐゴシック" charset="0"/>
              </a:rPr>
              <a:t>Service providers</a:t>
            </a:r>
          </a:p>
        </p:txBody>
      </p:sp>
      <p:sp>
        <p:nvSpPr>
          <p:cNvPr id="18" name="Line 19"/>
          <p:cNvSpPr>
            <a:spLocks noChangeShapeType="1"/>
          </p:cNvSpPr>
          <p:nvPr/>
        </p:nvSpPr>
        <p:spPr bwMode="auto">
          <a:xfrm flipV="1">
            <a:off x="5796186" y="5275835"/>
            <a:ext cx="1458104" cy="2395"/>
          </a:xfrm>
          <a:prstGeom prst="line">
            <a:avLst/>
          </a:prstGeom>
          <a:noFill/>
          <a:ln w="38100">
            <a:solidFill>
              <a:srgbClr val="A0A5A5"/>
            </a:solidFill>
            <a:prstDash val="lgDash"/>
            <a:round/>
            <a:headEnd/>
            <a:tailEnd/>
          </a:ln>
          <a:effectLst/>
        </p:spPr>
        <p:txBody>
          <a:bodyPr wrap="square" lIns="0" tIns="0" rIns="0" bIns="0">
            <a:spAutoFit/>
          </a:bodyPr>
          <a:lstStyle/>
          <a:p>
            <a:endParaRPr lang="el-GR" sz="2000"/>
          </a:p>
        </p:txBody>
      </p:sp>
      <p:sp>
        <p:nvSpPr>
          <p:cNvPr id="19" name="Line 20"/>
          <p:cNvSpPr>
            <a:spLocks noChangeShapeType="1"/>
          </p:cNvSpPr>
          <p:nvPr/>
        </p:nvSpPr>
        <p:spPr bwMode="auto">
          <a:xfrm flipV="1">
            <a:off x="7237463" y="3477834"/>
            <a:ext cx="0" cy="1704975"/>
          </a:xfrm>
          <a:prstGeom prst="line">
            <a:avLst/>
          </a:prstGeom>
          <a:noFill/>
          <a:ln w="38100">
            <a:solidFill>
              <a:srgbClr val="A0A5A5"/>
            </a:solidFill>
            <a:prstDash val="lgDash"/>
            <a:round/>
            <a:headEnd/>
            <a:tailEnd type="triangle" w="med" len="med"/>
          </a:ln>
          <a:effectLst/>
        </p:spPr>
        <p:txBody>
          <a:bodyPr wrap="none" lIns="0" tIns="0" rIns="0" bIns="0">
            <a:spAutoFit/>
          </a:bodyPr>
          <a:lstStyle/>
          <a:p>
            <a:endParaRPr lang="el-GR" sz="1800"/>
          </a:p>
        </p:txBody>
      </p:sp>
      <p:sp>
        <p:nvSpPr>
          <p:cNvPr id="20" name="AutoShape 21"/>
          <p:cNvSpPr>
            <a:spLocks noChangeArrowheads="1"/>
          </p:cNvSpPr>
          <p:nvPr/>
        </p:nvSpPr>
        <p:spPr bwMode="auto">
          <a:xfrm>
            <a:off x="7059061" y="2683711"/>
            <a:ext cx="105277" cy="157851"/>
          </a:xfrm>
          <a:prstGeom prst="upArrow">
            <a:avLst>
              <a:gd name="adj1" fmla="val 42762"/>
              <a:gd name="adj2" fmla="val 63969"/>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22" name="AutoShape 23"/>
          <p:cNvSpPr>
            <a:spLocks noChangeArrowheads="1"/>
          </p:cNvSpPr>
          <p:nvPr/>
        </p:nvSpPr>
        <p:spPr bwMode="auto">
          <a:xfrm>
            <a:off x="3186147" y="2124603"/>
            <a:ext cx="123841" cy="249917"/>
          </a:xfrm>
          <a:prstGeom prst="upArrow">
            <a:avLst>
              <a:gd name="adj1" fmla="val 50000"/>
              <a:gd name="adj2" fmla="val 87497"/>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23" name="AutoShape 24"/>
          <p:cNvSpPr>
            <a:spLocks noChangeArrowheads="1"/>
          </p:cNvSpPr>
          <p:nvPr/>
        </p:nvSpPr>
        <p:spPr bwMode="auto">
          <a:xfrm>
            <a:off x="3186147" y="3009522"/>
            <a:ext cx="123841" cy="432700"/>
          </a:xfrm>
          <a:prstGeom prst="upArrow">
            <a:avLst>
              <a:gd name="adj1" fmla="val 50000"/>
              <a:gd name="adj2" fmla="val 68215"/>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24" name="AutoShape 25"/>
          <p:cNvSpPr>
            <a:spLocks noChangeArrowheads="1"/>
          </p:cNvSpPr>
          <p:nvPr/>
        </p:nvSpPr>
        <p:spPr bwMode="auto">
          <a:xfrm rot="10800000">
            <a:off x="1763761" y="2124604"/>
            <a:ext cx="137340" cy="264201"/>
          </a:xfrm>
          <a:prstGeom prst="upArrow">
            <a:avLst>
              <a:gd name="adj1" fmla="val 50000"/>
              <a:gd name="adj2" fmla="val 94750"/>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25" name="AutoShape 26"/>
          <p:cNvSpPr>
            <a:spLocks noChangeArrowheads="1"/>
          </p:cNvSpPr>
          <p:nvPr/>
        </p:nvSpPr>
        <p:spPr bwMode="auto">
          <a:xfrm rot="10800000">
            <a:off x="1763758" y="3009520"/>
            <a:ext cx="139736" cy="432701"/>
          </a:xfrm>
          <a:prstGeom prst="upArrow">
            <a:avLst>
              <a:gd name="adj1" fmla="val 50000"/>
              <a:gd name="adj2" fmla="val 68215"/>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dirty="0">
              <a:solidFill>
                <a:sysClr val="windowText" lastClr="000000"/>
              </a:solidFill>
              <a:latin typeface="Verdana" charset="0"/>
              <a:ea typeface="ＭＳ Ｐゴシック" charset="0"/>
            </a:endParaRPr>
          </a:p>
        </p:txBody>
      </p:sp>
      <p:sp>
        <p:nvSpPr>
          <p:cNvPr id="29" name="AutoShape 30"/>
          <p:cNvSpPr>
            <a:spLocks noChangeArrowheads="1"/>
          </p:cNvSpPr>
          <p:nvPr/>
        </p:nvSpPr>
        <p:spPr bwMode="auto">
          <a:xfrm>
            <a:off x="2805529" y="4869017"/>
            <a:ext cx="163513" cy="952029"/>
          </a:xfrm>
          <a:prstGeom prst="upArrow">
            <a:avLst>
              <a:gd name="adj1" fmla="val 50000"/>
              <a:gd name="adj2" fmla="val 130439"/>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30" name="AutoShape 31"/>
          <p:cNvSpPr>
            <a:spLocks noChangeArrowheads="1"/>
          </p:cNvSpPr>
          <p:nvPr/>
        </p:nvSpPr>
        <p:spPr bwMode="auto">
          <a:xfrm rot="16200000">
            <a:off x="3501495" y="4429333"/>
            <a:ext cx="147339" cy="374652"/>
          </a:xfrm>
          <a:prstGeom prst="upArrow">
            <a:avLst>
              <a:gd name="adj1" fmla="val 50000"/>
              <a:gd name="adj2" fmla="val 118546"/>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31" name="AutoShape 32"/>
          <p:cNvSpPr>
            <a:spLocks noChangeArrowheads="1"/>
          </p:cNvSpPr>
          <p:nvPr/>
        </p:nvSpPr>
        <p:spPr bwMode="auto">
          <a:xfrm>
            <a:off x="4567288" y="5025760"/>
            <a:ext cx="96034" cy="181489"/>
          </a:xfrm>
          <a:prstGeom prst="upArrow">
            <a:avLst>
              <a:gd name="adj1" fmla="val 50000"/>
              <a:gd name="adj2" fmla="val 50004"/>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33" name="AutoShape 34"/>
          <p:cNvSpPr>
            <a:spLocks noChangeArrowheads="1"/>
          </p:cNvSpPr>
          <p:nvPr/>
        </p:nvSpPr>
        <p:spPr bwMode="auto">
          <a:xfrm>
            <a:off x="3398887" y="5878645"/>
            <a:ext cx="585392" cy="444420"/>
          </a:xfrm>
          <a:prstGeom prst="leftRightArrow">
            <a:avLst>
              <a:gd name="adj1" fmla="val 46004"/>
              <a:gd name="adj2" fmla="val 26868"/>
            </a:avLst>
          </a:prstGeom>
          <a:noFill/>
          <a:ln w="38100" cap="rnd">
            <a:solidFill>
              <a:srgbClr val="FFFFFF"/>
            </a:solidFill>
            <a:prstDash val="sysDot"/>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34" name="Text Box 35"/>
          <p:cNvSpPr txBox="1">
            <a:spLocks noChangeArrowheads="1"/>
          </p:cNvSpPr>
          <p:nvPr/>
        </p:nvSpPr>
        <p:spPr bwMode="auto">
          <a:xfrm rot="10800000">
            <a:off x="2588229" y="4894758"/>
            <a:ext cx="184666" cy="910506"/>
          </a:xfrm>
          <a:prstGeom prst="rect">
            <a:avLst/>
          </a:prstGeom>
          <a:noFill/>
          <a:ln w="9525">
            <a:noFill/>
            <a:miter lim="800000"/>
            <a:headEnd/>
            <a:tailEnd/>
          </a:ln>
          <a:effectLst/>
        </p:spPr>
        <p:txBody>
          <a:bodyPr vert="eaVert" wrap="none" lIns="0" tIns="0" rIns="0" bIns="0">
            <a:spAutoFit/>
          </a:bodyPr>
          <a:lstStyle/>
          <a:p>
            <a:pPr eaLnBrk="0" fontAlgn="auto" hangingPunct="0">
              <a:spcBef>
                <a:spcPts val="0"/>
              </a:spcBef>
              <a:spcAft>
                <a:spcPts val="0"/>
              </a:spcAft>
              <a:defRPr/>
            </a:pPr>
            <a:r>
              <a:rPr lang="nl-NL" kern="0" dirty="0">
                <a:solidFill>
                  <a:schemeClr val="tx2">
                    <a:lumMod val="85000"/>
                    <a:lumOff val="15000"/>
                  </a:schemeClr>
                </a:solidFill>
                <a:latin typeface="Verdana" charset="0"/>
                <a:ea typeface="ＭＳ Ｐゴシック" charset="0"/>
              </a:rPr>
              <a:t>Information</a:t>
            </a:r>
            <a:endParaRPr lang="nl-NL" sz="1800" kern="0" dirty="0">
              <a:solidFill>
                <a:schemeClr val="tx2">
                  <a:lumMod val="85000"/>
                  <a:lumOff val="15000"/>
                </a:schemeClr>
              </a:solidFill>
              <a:latin typeface="Verdana" charset="0"/>
              <a:ea typeface="ＭＳ Ｐゴシック" charset="0"/>
            </a:endParaRPr>
          </a:p>
        </p:txBody>
      </p:sp>
      <p:sp>
        <p:nvSpPr>
          <p:cNvPr id="35" name="Text Box 36"/>
          <p:cNvSpPr txBox="1">
            <a:spLocks noChangeArrowheads="1"/>
          </p:cNvSpPr>
          <p:nvPr/>
        </p:nvSpPr>
        <p:spPr bwMode="auto">
          <a:xfrm>
            <a:off x="1550913" y="4968185"/>
            <a:ext cx="184666" cy="1177008"/>
          </a:xfrm>
          <a:prstGeom prst="rect">
            <a:avLst/>
          </a:prstGeom>
          <a:noFill/>
          <a:ln w="9525">
            <a:noFill/>
            <a:miter lim="800000"/>
            <a:headEnd/>
            <a:tailEnd/>
          </a:ln>
          <a:effectLst/>
        </p:spPr>
        <p:txBody>
          <a:bodyPr vert="eaVert" wrap="square" lIns="0" tIns="0" rIns="0" bIns="0">
            <a:spAutoFit/>
          </a:bodyPr>
          <a:lstStyle/>
          <a:p>
            <a:pPr eaLnBrk="0" fontAlgn="auto" hangingPunct="0">
              <a:spcBef>
                <a:spcPts val="0"/>
              </a:spcBef>
              <a:spcAft>
                <a:spcPts val="0"/>
              </a:spcAft>
              <a:defRPr/>
            </a:pPr>
            <a:r>
              <a:rPr lang="nl-NL" kern="0" dirty="0">
                <a:solidFill>
                  <a:schemeClr val="tx2">
                    <a:lumMod val="85000"/>
                    <a:lumOff val="15000"/>
                  </a:schemeClr>
                </a:solidFill>
                <a:latin typeface="Verdana" charset="0"/>
                <a:ea typeface="ＭＳ Ｐゴシック" charset="0"/>
              </a:rPr>
              <a:t>Measures</a:t>
            </a:r>
            <a:endParaRPr lang="nl-NL" sz="1800" kern="0" dirty="0">
              <a:solidFill>
                <a:schemeClr val="tx2">
                  <a:lumMod val="85000"/>
                  <a:lumOff val="15000"/>
                </a:schemeClr>
              </a:solidFill>
              <a:latin typeface="Verdana" charset="0"/>
              <a:ea typeface="ＭＳ Ｐゴシック" charset="0"/>
            </a:endParaRPr>
          </a:p>
        </p:txBody>
      </p:sp>
      <p:sp>
        <p:nvSpPr>
          <p:cNvPr id="36" name="AutoShape 37"/>
          <p:cNvSpPr>
            <a:spLocks noChangeArrowheads="1"/>
          </p:cNvSpPr>
          <p:nvPr/>
        </p:nvSpPr>
        <p:spPr bwMode="auto">
          <a:xfrm rot="10800000">
            <a:off x="4115694" y="2762636"/>
            <a:ext cx="1465480" cy="587284"/>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ln>
            <a:headEnd/>
            <a:tailEnd/>
          </a:ln>
          <a:extLst/>
        </p:spPr>
        <p:style>
          <a:lnRef idx="2">
            <a:schemeClr val="dk1">
              <a:shade val="50000"/>
            </a:schemeClr>
          </a:lnRef>
          <a:fillRef idx="1">
            <a:schemeClr val="dk1"/>
          </a:fillRef>
          <a:effectRef idx="0">
            <a:schemeClr val="dk1"/>
          </a:effectRef>
          <a:fontRef idx="minor">
            <a:schemeClr val="lt1"/>
          </a:fontRef>
        </p:style>
        <p:txBody>
          <a:bodyPr wrap="square" lIns="0" tIns="0" rIns="0" bIns="0" anchor="ctr">
            <a:spAutoFit/>
          </a:bodyPr>
          <a:lstStyle/>
          <a:p>
            <a:pPr fontAlgn="auto">
              <a:spcBef>
                <a:spcPts val="0"/>
              </a:spcBef>
              <a:spcAft>
                <a:spcPts val="0"/>
              </a:spcAft>
              <a:defRPr/>
            </a:pPr>
            <a:endParaRPr lang="en-GB" sz="1800" kern="0">
              <a:solidFill>
                <a:sysClr val="windowText" lastClr="000000"/>
              </a:solidFill>
            </a:endParaRPr>
          </a:p>
        </p:txBody>
      </p:sp>
      <p:sp>
        <p:nvSpPr>
          <p:cNvPr id="37" name="Text Box 38"/>
          <p:cNvSpPr txBox="1">
            <a:spLocks noChangeArrowheads="1"/>
          </p:cNvSpPr>
          <p:nvPr/>
        </p:nvSpPr>
        <p:spPr bwMode="auto">
          <a:xfrm>
            <a:off x="4498059" y="2784426"/>
            <a:ext cx="1000790" cy="1516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auto" hangingPunct="0">
              <a:spcBef>
                <a:spcPts val="0"/>
              </a:spcBef>
              <a:spcAft>
                <a:spcPts val="0"/>
              </a:spcAft>
              <a:defRPr/>
            </a:pPr>
            <a:r>
              <a:rPr lang="en-US" sz="1400" b="1" kern="0"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Verdana" charset="0"/>
                <a:ea typeface="ＭＳ Ｐゴシック" charset="0"/>
              </a:rPr>
              <a:t>audit</a:t>
            </a:r>
            <a:endParaRPr lang="en-US" sz="1600" kern="0" dirty="0">
              <a:solidFill>
                <a:schemeClr val="tx1"/>
              </a:solidFill>
              <a:latin typeface="Verdana" charset="0"/>
              <a:ea typeface="ＭＳ Ｐゴシック" charset="0"/>
            </a:endParaRPr>
          </a:p>
        </p:txBody>
      </p:sp>
      <p:sp>
        <p:nvSpPr>
          <p:cNvPr id="38" name="Text Box 41"/>
          <p:cNvSpPr txBox="1">
            <a:spLocks noChangeArrowheads="1"/>
          </p:cNvSpPr>
          <p:nvPr/>
        </p:nvSpPr>
        <p:spPr bwMode="auto">
          <a:xfrm>
            <a:off x="3412793" y="5954598"/>
            <a:ext cx="538389" cy="403613"/>
          </a:xfrm>
          <a:prstGeom prst="rect">
            <a:avLst/>
          </a:prstGeom>
          <a:noFill/>
          <a:ln w="9525">
            <a:noFill/>
            <a:miter lim="800000"/>
            <a:headEnd/>
            <a:tailEnd/>
          </a:ln>
          <a:effectLst/>
        </p:spPr>
        <p:txBody>
          <a:bodyPr/>
          <a:lstStyle/>
          <a:p>
            <a:pPr eaLnBrk="0" fontAlgn="auto" hangingPunct="0">
              <a:spcBef>
                <a:spcPts val="0"/>
              </a:spcBef>
              <a:spcAft>
                <a:spcPts val="0"/>
              </a:spcAft>
              <a:defRPr/>
            </a:pPr>
            <a:r>
              <a:rPr lang="en-US" sz="1050" kern="0" dirty="0">
                <a:solidFill>
                  <a:srgbClr val="FFFFFF"/>
                </a:solidFill>
                <a:latin typeface="Verdana" charset="0"/>
                <a:ea typeface="ＭＳ Ｐゴシック" charset="0"/>
              </a:rPr>
              <a:t>audit</a:t>
            </a:r>
            <a:endParaRPr lang="en-US" sz="1600" kern="0" dirty="0">
              <a:solidFill>
                <a:srgbClr val="FFFFFF"/>
              </a:solidFill>
              <a:latin typeface="Verdana" charset="0"/>
              <a:ea typeface="ＭＳ Ｐゴシック" charset="0"/>
            </a:endParaRPr>
          </a:p>
        </p:txBody>
      </p:sp>
      <p:sp>
        <p:nvSpPr>
          <p:cNvPr id="39" name="AutoShape 23"/>
          <p:cNvSpPr>
            <a:spLocks noChangeArrowheads="1"/>
          </p:cNvSpPr>
          <p:nvPr/>
        </p:nvSpPr>
        <p:spPr bwMode="auto">
          <a:xfrm>
            <a:off x="7059061" y="2124603"/>
            <a:ext cx="105277" cy="193084"/>
          </a:xfrm>
          <a:prstGeom prst="upArrow">
            <a:avLst>
              <a:gd name="adj1" fmla="val 50000"/>
              <a:gd name="adj2" fmla="val 79847"/>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40" name="AutoShape 26"/>
          <p:cNvSpPr>
            <a:spLocks noChangeArrowheads="1"/>
          </p:cNvSpPr>
          <p:nvPr/>
        </p:nvSpPr>
        <p:spPr bwMode="auto">
          <a:xfrm rot="10800000">
            <a:off x="1763758" y="3999044"/>
            <a:ext cx="137343" cy="279572"/>
          </a:xfrm>
          <a:prstGeom prst="upArrow">
            <a:avLst>
              <a:gd name="adj1" fmla="val 50000"/>
              <a:gd name="adj2" fmla="val 68215"/>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41" name="AutoShape 24"/>
          <p:cNvSpPr>
            <a:spLocks noChangeArrowheads="1"/>
          </p:cNvSpPr>
          <p:nvPr/>
        </p:nvSpPr>
        <p:spPr bwMode="auto">
          <a:xfrm>
            <a:off x="2824197" y="3999045"/>
            <a:ext cx="144845" cy="279574"/>
          </a:xfrm>
          <a:prstGeom prst="upArrow">
            <a:avLst>
              <a:gd name="adj1" fmla="val 50000"/>
              <a:gd name="adj2" fmla="val 68215"/>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42" name="AutoShape 32"/>
          <p:cNvSpPr>
            <a:spLocks noChangeArrowheads="1"/>
          </p:cNvSpPr>
          <p:nvPr/>
        </p:nvSpPr>
        <p:spPr bwMode="auto">
          <a:xfrm>
            <a:off x="4567288" y="5607994"/>
            <a:ext cx="120650" cy="175319"/>
          </a:xfrm>
          <a:prstGeom prst="upArrow">
            <a:avLst>
              <a:gd name="adj1" fmla="val 50000"/>
              <a:gd name="adj2" fmla="val 50004"/>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43" name="AutoShape 26"/>
          <p:cNvSpPr>
            <a:spLocks noChangeArrowheads="1"/>
          </p:cNvSpPr>
          <p:nvPr/>
        </p:nvSpPr>
        <p:spPr bwMode="auto">
          <a:xfrm rot="10800000">
            <a:off x="1763756" y="4878078"/>
            <a:ext cx="139737" cy="942968"/>
          </a:xfrm>
          <a:prstGeom prst="upArrow">
            <a:avLst>
              <a:gd name="adj1" fmla="val 50000"/>
              <a:gd name="adj2" fmla="val 68215"/>
            </a:avLst>
          </a:prstGeom>
          <a:solidFill>
            <a:srgbClr val="A9A9A9"/>
          </a:solidFill>
          <a:ln w="9525">
            <a:solidFill>
              <a:srgbClr val="A9A9A9"/>
            </a:solidFill>
            <a:miter lim="800000"/>
            <a:headEnd/>
            <a:tailEnd/>
          </a:ln>
          <a:effectLst/>
        </p:spPr>
        <p:txBody>
          <a:bodyPr/>
          <a:lstStyle/>
          <a:p>
            <a:pPr fontAlgn="auto">
              <a:spcBef>
                <a:spcPts val="0"/>
              </a:spcBef>
              <a:spcAft>
                <a:spcPts val="0"/>
              </a:spcAft>
              <a:defRPr/>
            </a:pPr>
            <a:endParaRPr lang="en-GB" sz="1800" kern="0">
              <a:solidFill>
                <a:sysClr val="windowText" lastClr="000000"/>
              </a:solidFill>
              <a:latin typeface="Verdana" charset="0"/>
              <a:ea typeface="ＭＳ Ｐゴシック" charset="0"/>
            </a:endParaRPr>
          </a:p>
        </p:txBody>
      </p:sp>
      <p:sp>
        <p:nvSpPr>
          <p:cNvPr id="45" name="Titre 2"/>
          <p:cNvSpPr>
            <a:spLocks noGrp="1"/>
          </p:cNvSpPr>
          <p:nvPr>
            <p:ph type="title"/>
          </p:nvPr>
        </p:nvSpPr>
        <p:spPr>
          <a:xfrm>
            <a:off x="0" y="1092126"/>
            <a:ext cx="9144000" cy="752698"/>
          </a:xfrm>
          <a:ln/>
        </p:spPr>
        <p:txBody>
          <a:bodyPr/>
          <a:lstStyle/>
          <a:p>
            <a:pPr marL="0" indent="0" algn="ctr" eaLnBrk="1" hangingPunct="1"/>
            <a:r>
              <a:rPr lang="en-GB" dirty="0"/>
              <a:t>What is External Audit?</a:t>
            </a:r>
          </a:p>
        </p:txBody>
      </p:sp>
      <p:sp>
        <p:nvSpPr>
          <p:cNvPr id="2" name="Slide Number Placeholder 1"/>
          <p:cNvSpPr>
            <a:spLocks noGrp="1"/>
          </p:cNvSpPr>
          <p:nvPr>
            <p:ph type="sldNum" sz="quarter" idx="10"/>
          </p:nvPr>
        </p:nvSpPr>
        <p:spPr/>
        <p:txBody>
          <a:bodyPr/>
          <a:lstStyle/>
          <a:p>
            <a:fld id="{1CE65DFF-F689-441C-8068-1A008D4D664E}" type="slidenum">
              <a:rPr lang="en-GB" smtClean="0"/>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Espace réservé du contenu 1"/>
          <p:cNvSpPr>
            <a:spLocks noGrp="1"/>
          </p:cNvSpPr>
          <p:nvPr>
            <p:ph idx="1"/>
          </p:nvPr>
        </p:nvSpPr>
        <p:spPr>
          <a:xfrm>
            <a:off x="457200" y="2492896"/>
            <a:ext cx="8229600" cy="4104456"/>
          </a:xfrm>
        </p:spPr>
        <p:txBody>
          <a:bodyPr/>
          <a:lstStyle/>
          <a:p>
            <a:pPr marL="0" indent="0" eaLnBrk="1" hangingPunct="1">
              <a:spcBef>
                <a:spcPts val="600"/>
              </a:spcBef>
              <a:spcAft>
                <a:spcPts val="1200"/>
              </a:spcAft>
              <a:buClrTx/>
              <a:buNone/>
            </a:pPr>
            <a:r>
              <a:rPr lang="en-GB" sz="2000" b="1" i="0" dirty="0"/>
              <a:t>Models of Supreme Audit Institution (SAI)</a:t>
            </a:r>
          </a:p>
          <a:p>
            <a:pPr eaLnBrk="1" hangingPunct="1">
              <a:spcBef>
                <a:spcPts val="600"/>
              </a:spcBef>
              <a:spcAft>
                <a:spcPts val="1200"/>
              </a:spcAft>
              <a:buClrTx/>
            </a:pPr>
            <a:r>
              <a:rPr lang="en-GB" sz="2000" i="0" dirty="0"/>
              <a:t>Auditor General – </a:t>
            </a:r>
          </a:p>
          <a:p>
            <a:pPr lvl="1" eaLnBrk="1" hangingPunct="1">
              <a:spcBef>
                <a:spcPts val="600"/>
              </a:spcBef>
              <a:spcAft>
                <a:spcPts val="1200"/>
              </a:spcAft>
              <a:buClrTx/>
            </a:pPr>
            <a:r>
              <a:rPr lang="en-GB" sz="1600" dirty="0"/>
              <a:t>R</a:t>
            </a:r>
            <a:r>
              <a:rPr lang="en-GB" sz="1600" i="0" dirty="0"/>
              <a:t>eports to Parliament through a Public Accounts Committee (e.g. UK, New Zealand, Australia)</a:t>
            </a:r>
          </a:p>
          <a:p>
            <a:pPr eaLnBrk="1" hangingPunct="1">
              <a:spcBef>
                <a:spcPts val="600"/>
              </a:spcBef>
              <a:spcAft>
                <a:spcPts val="1200"/>
              </a:spcAft>
              <a:buClrTx/>
            </a:pPr>
            <a:r>
              <a:rPr lang="en-GB" sz="2000" i="0" dirty="0"/>
              <a:t>Audit Court – </a:t>
            </a:r>
          </a:p>
          <a:p>
            <a:pPr lvl="1" eaLnBrk="1" hangingPunct="1">
              <a:spcBef>
                <a:spcPts val="600"/>
              </a:spcBef>
              <a:spcAft>
                <a:spcPts val="1200"/>
              </a:spcAft>
              <a:buClrTx/>
            </a:pPr>
            <a:r>
              <a:rPr lang="en-GB" sz="1600" i="0" dirty="0"/>
              <a:t>Part of Judiciary</a:t>
            </a:r>
            <a:r>
              <a:rPr lang="en-GB" sz="1600" i="0" dirty="0">
                <a:solidFill>
                  <a:srgbClr val="0070C0"/>
                </a:solidFill>
              </a:rPr>
              <a:t> </a:t>
            </a:r>
            <a:r>
              <a:rPr lang="en-GB" sz="1600" i="0" dirty="0"/>
              <a:t>(e.g. France, Italy, Portugal)</a:t>
            </a:r>
          </a:p>
          <a:p>
            <a:pPr eaLnBrk="1" hangingPunct="1">
              <a:spcBef>
                <a:spcPts val="600"/>
              </a:spcBef>
              <a:spcAft>
                <a:spcPts val="1200"/>
              </a:spcAft>
              <a:buClrTx/>
            </a:pPr>
            <a:r>
              <a:rPr lang="en-GB" sz="2000" i="0" dirty="0"/>
              <a:t>Audit Board – </a:t>
            </a:r>
          </a:p>
          <a:p>
            <a:pPr lvl="1" eaLnBrk="1" hangingPunct="1">
              <a:spcBef>
                <a:spcPts val="600"/>
              </a:spcBef>
              <a:spcAft>
                <a:spcPts val="1200"/>
              </a:spcAft>
              <a:buClrTx/>
            </a:pPr>
            <a:r>
              <a:rPr lang="en-GB" sz="1600" i="0" dirty="0"/>
              <a:t>Report to Parliament. Collegiate headed by a president</a:t>
            </a:r>
            <a:r>
              <a:rPr lang="en-GB" sz="1600" dirty="0"/>
              <a:t> </a:t>
            </a:r>
            <a:r>
              <a:rPr lang="en-GB" sz="1600" i="0" dirty="0"/>
              <a:t>(e.g. Germany, Japan)</a:t>
            </a:r>
            <a:br>
              <a:rPr lang="en-GB" sz="1600" i="0" dirty="0"/>
            </a:br>
            <a:endParaRPr lang="en-GB" sz="1600" i="0" dirty="0"/>
          </a:p>
          <a:p>
            <a:pPr eaLnBrk="1" hangingPunct="1">
              <a:spcBef>
                <a:spcPts val="600"/>
              </a:spcBef>
              <a:spcAft>
                <a:spcPts val="1200"/>
              </a:spcAft>
              <a:buClrTx/>
            </a:pPr>
            <a:endParaRPr lang="fr-BE" sz="2000" i="0" dirty="0"/>
          </a:p>
        </p:txBody>
      </p:sp>
      <p:sp>
        <p:nvSpPr>
          <p:cNvPr id="53251" name="Espace réservé du numéro de diapositive 3"/>
          <p:cNvSpPr>
            <a:spLocks noGrp="1"/>
          </p:cNvSpPr>
          <p:nvPr>
            <p:ph type="sldNum" sz="quarter" idx="10"/>
          </p:nvPr>
        </p:nvSpPr>
        <p:spPr>
          <a:xfrm>
            <a:off x="8100392" y="6245225"/>
            <a:ext cx="586408" cy="476250"/>
          </a:xfrm>
          <a:noFill/>
        </p:spPr>
        <p:txBody>
          <a:bodyPr/>
          <a:lstStyle/>
          <a:p>
            <a:fld id="{864B7F4B-15F6-4110-B20E-578843FB8C74}" type="slidenum">
              <a:rPr lang="en-GB"/>
              <a:pPr/>
              <a:t>6</a:t>
            </a:fld>
            <a:endParaRPr lang="en-GB" dirty="0"/>
          </a:p>
        </p:txBody>
      </p:sp>
      <p:sp>
        <p:nvSpPr>
          <p:cNvPr id="6" name="Titre 2"/>
          <p:cNvSpPr txBox="1">
            <a:spLocks/>
          </p:cNvSpPr>
          <p:nvPr/>
        </p:nvSpPr>
        <p:spPr bwMode="auto">
          <a:xfrm>
            <a:off x="0" y="1205880"/>
            <a:ext cx="91440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eaLnBrk="1" hangingPunct="1"/>
            <a:r>
              <a:rPr lang="en-GB" kern="0" dirty="0"/>
              <a:t>What is External Audit?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spcBef>
                <a:spcPts val="1800"/>
              </a:spcBef>
              <a:buClr>
                <a:srgbClr val="0F5494"/>
              </a:buClr>
              <a:buFont typeface="Wingdings" panose="05000000000000000000" pitchFamily="2" charset="2"/>
              <a:buChar char="Ø"/>
            </a:pPr>
            <a:r>
              <a:rPr lang="en-US" sz="2400" b="0" dirty="0"/>
              <a:t>The </a:t>
            </a:r>
            <a:r>
              <a:rPr lang="en-US" sz="2400" b="0" dirty="0">
                <a:solidFill>
                  <a:srgbClr val="FF0000"/>
                </a:solidFill>
              </a:rPr>
              <a:t>scope</a:t>
            </a:r>
            <a:r>
              <a:rPr lang="en-US" sz="2400" b="0" dirty="0"/>
              <a:t> of External Audit (Supreme Audit Institutions - SAIs) only covers ex-post scrutiny of the executive by the legislature.</a:t>
            </a:r>
          </a:p>
        </p:txBody>
      </p:sp>
      <p:sp>
        <p:nvSpPr>
          <p:cNvPr id="4" name="Slide Number Placeholder 3"/>
          <p:cNvSpPr>
            <a:spLocks noGrp="1"/>
          </p:cNvSpPr>
          <p:nvPr>
            <p:ph type="sldNum" sz="quarter" idx="10"/>
          </p:nvPr>
        </p:nvSpPr>
        <p:spPr/>
        <p:txBody>
          <a:bodyPr/>
          <a:lstStyle/>
          <a:p>
            <a:fld id="{1CE65DFF-F689-441C-8068-1A008D4D664E}" type="slidenum">
              <a:rPr lang="en-GB" smtClean="0"/>
              <a:pPr/>
              <a:t>7</a:t>
            </a:fld>
            <a:endParaRPr lang="en-GB"/>
          </a:p>
        </p:txBody>
      </p:sp>
      <p:sp>
        <p:nvSpPr>
          <p:cNvPr id="6" name="Titre 2"/>
          <p:cNvSpPr txBox="1">
            <a:spLocks/>
          </p:cNvSpPr>
          <p:nvPr/>
        </p:nvSpPr>
        <p:spPr bwMode="auto">
          <a:xfrm>
            <a:off x="0" y="1205880"/>
            <a:ext cx="91440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eaLnBrk="1" hangingPunct="1"/>
            <a:r>
              <a:rPr lang="en-GB" kern="0" dirty="0"/>
              <a:t>What is External Audit?</a:t>
            </a:r>
          </a:p>
        </p:txBody>
      </p:sp>
    </p:spTree>
    <p:extLst>
      <p:ext uri="{BB962C8B-B14F-4D97-AF65-F5344CB8AC3E}">
        <p14:creationId xmlns:p14="http://schemas.microsoft.com/office/powerpoint/2010/main" val="3267120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Espace réservé du contenu 1"/>
          <p:cNvSpPr>
            <a:spLocks noGrp="1"/>
          </p:cNvSpPr>
          <p:nvPr>
            <p:ph idx="1"/>
          </p:nvPr>
        </p:nvSpPr>
        <p:spPr>
          <a:xfrm>
            <a:off x="457200" y="2420888"/>
            <a:ext cx="8229600" cy="4104456"/>
          </a:xfrm>
        </p:spPr>
        <p:txBody>
          <a:bodyPr/>
          <a:lstStyle/>
          <a:p>
            <a:pPr marL="0" indent="0" eaLnBrk="1" hangingPunct="1">
              <a:spcBef>
                <a:spcPts val="0"/>
              </a:spcBef>
              <a:spcAft>
                <a:spcPts val="600"/>
              </a:spcAft>
              <a:buClrTx/>
              <a:buNone/>
            </a:pPr>
            <a:r>
              <a:rPr lang="en-GB" sz="2000" b="1" i="0" dirty="0"/>
              <a:t>Scope of the Supreme Audit Institution (SAI):</a:t>
            </a:r>
          </a:p>
          <a:p>
            <a:pPr eaLnBrk="1" hangingPunct="1">
              <a:buClrTx/>
            </a:pPr>
            <a:r>
              <a:rPr lang="en-US" sz="2000" i="0" dirty="0"/>
              <a:t>Public accounts of all public institutions including:</a:t>
            </a:r>
          </a:p>
          <a:p>
            <a:pPr eaLnBrk="1" hangingPunct="1">
              <a:buClrTx/>
              <a:buFont typeface="Wingdings" pitchFamily="2" charset="2"/>
              <a:buNone/>
            </a:pPr>
            <a:r>
              <a:rPr lang="en-US" sz="2000" i="0" dirty="0"/>
              <a:t> </a:t>
            </a:r>
          </a:p>
          <a:p>
            <a:pPr eaLnBrk="1" hangingPunct="1">
              <a:buClrTx/>
            </a:pPr>
            <a:endParaRPr lang="en-US" sz="2000" i="0" dirty="0"/>
          </a:p>
          <a:p>
            <a:pPr eaLnBrk="1" hangingPunct="1">
              <a:buClrTx/>
            </a:pPr>
            <a:endParaRPr lang="en-US" sz="2000" i="0" dirty="0"/>
          </a:p>
          <a:p>
            <a:pPr eaLnBrk="1" hangingPunct="1">
              <a:buClrTx/>
              <a:buFont typeface="Times" charset="0"/>
              <a:buNone/>
            </a:pPr>
            <a:endParaRPr lang="en-US" sz="2000" i="0" dirty="0"/>
          </a:p>
          <a:p>
            <a:pPr eaLnBrk="1" hangingPunct="1">
              <a:spcBef>
                <a:spcPts val="0"/>
              </a:spcBef>
              <a:spcAft>
                <a:spcPts val="600"/>
              </a:spcAft>
              <a:buClrTx/>
            </a:pPr>
            <a:r>
              <a:rPr lang="en-US" sz="2000" i="0" dirty="0"/>
              <a:t>Accounts of any and all public corporations established by parliament &amp; bodies receiving public funds.</a:t>
            </a:r>
          </a:p>
          <a:p>
            <a:pPr eaLnBrk="1" hangingPunct="1">
              <a:spcBef>
                <a:spcPts val="0"/>
              </a:spcBef>
              <a:spcAft>
                <a:spcPts val="600"/>
              </a:spcAft>
              <a:buClrTx/>
            </a:pPr>
            <a:r>
              <a:rPr lang="en-US" sz="2000" i="0" dirty="0"/>
              <a:t>Local governments.</a:t>
            </a:r>
          </a:p>
          <a:p>
            <a:pPr eaLnBrk="1" hangingPunct="1">
              <a:spcBef>
                <a:spcPts val="0"/>
              </a:spcBef>
              <a:spcAft>
                <a:spcPts val="600"/>
              </a:spcAft>
              <a:buClrTx/>
            </a:pPr>
            <a:r>
              <a:rPr lang="en-US" sz="2000" i="0" dirty="0"/>
              <a:t>SAI to have access to all documents, offices and staff necessary for audit work</a:t>
            </a:r>
          </a:p>
          <a:p>
            <a:pPr eaLnBrk="1" hangingPunct="1"/>
            <a:endParaRPr lang="fr-BE" dirty="0"/>
          </a:p>
        </p:txBody>
      </p:sp>
      <p:sp>
        <p:nvSpPr>
          <p:cNvPr id="55299" name="Espace réservé du numéro de diapositive 3"/>
          <p:cNvSpPr>
            <a:spLocks noGrp="1"/>
          </p:cNvSpPr>
          <p:nvPr>
            <p:ph type="sldNum" sz="quarter" idx="10"/>
          </p:nvPr>
        </p:nvSpPr>
        <p:spPr>
          <a:noFill/>
        </p:spPr>
        <p:txBody>
          <a:bodyPr/>
          <a:lstStyle/>
          <a:p>
            <a:fld id="{4CA88AB3-CCA2-4501-915C-2A733227148F}" type="slidenum">
              <a:rPr lang="en-GB"/>
              <a:pPr/>
              <a:t>8</a:t>
            </a:fld>
            <a:endParaRPr lang="en-GB"/>
          </a:p>
        </p:txBody>
      </p:sp>
      <p:graphicFrame>
        <p:nvGraphicFramePr>
          <p:cNvPr id="5" name="Table 4"/>
          <p:cNvGraphicFramePr>
            <a:graphicFrameLocks noGrp="1"/>
          </p:cNvGraphicFramePr>
          <p:nvPr>
            <p:extLst>
              <p:ext uri="{D42A27DB-BD31-4B8C-83A1-F6EECF244321}">
                <p14:modId xmlns:p14="http://schemas.microsoft.com/office/powerpoint/2010/main" val="4082961924"/>
              </p:ext>
            </p:extLst>
          </p:nvPr>
        </p:nvGraphicFramePr>
        <p:xfrm>
          <a:off x="1043608" y="3320281"/>
          <a:ext cx="6786562" cy="1189038"/>
        </p:xfrm>
        <a:graphic>
          <a:graphicData uri="http://schemas.openxmlformats.org/drawingml/2006/table">
            <a:tbl>
              <a:tblPr firstRow="1" bandRow="1">
                <a:tableStyleId>{F5AB1C69-6EDB-4FF4-983F-18BD219EF322}</a:tableStyleId>
              </a:tblPr>
              <a:tblGrid>
                <a:gridCol w="3857625">
                  <a:extLst>
                    <a:ext uri="{9D8B030D-6E8A-4147-A177-3AD203B41FA5}">
                      <a16:colId xmlns:a16="http://schemas.microsoft.com/office/drawing/2014/main" val="20000"/>
                    </a:ext>
                  </a:extLst>
                </a:gridCol>
                <a:gridCol w="2928937">
                  <a:extLst>
                    <a:ext uri="{9D8B030D-6E8A-4147-A177-3AD203B41FA5}">
                      <a16:colId xmlns:a16="http://schemas.microsoft.com/office/drawing/2014/main" val="20001"/>
                    </a:ext>
                  </a:extLst>
                </a:gridCol>
              </a:tblGrid>
              <a:tr h="396346">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2000" b="0" kern="1200" dirty="0">
                          <a:solidFill>
                            <a:schemeClr val="tx1"/>
                          </a:solidFill>
                          <a:latin typeface="+mn-lt"/>
                          <a:ea typeface="+mn-ea"/>
                          <a:cs typeface="+mn-cs"/>
                        </a:rPr>
                        <a:t> the courts</a:t>
                      </a:r>
                    </a:p>
                  </a:txBody>
                  <a:tcPr marL="91439" marR="91439" marT="45732" marB="45732">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2000" b="0" kern="1200" dirty="0">
                          <a:solidFill>
                            <a:schemeClr val="tx1"/>
                          </a:solidFill>
                          <a:latin typeface="+mn-lt"/>
                          <a:ea typeface="+mn-ea"/>
                          <a:cs typeface="+mn-cs"/>
                        </a:rPr>
                        <a:t> the Central Bank</a:t>
                      </a:r>
                    </a:p>
                  </a:txBody>
                  <a:tcPr marL="91439" marR="91439" marT="45732" marB="45732">
                    <a:lnB w="12700" cap="flat" cmpd="sng" algn="ctr">
                      <a:solidFill>
                        <a:schemeClr val="bg1">
                          <a:lumMod val="9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96346">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2000" b="0" kern="1200" dirty="0">
                          <a:solidFill>
                            <a:schemeClr val="tx1"/>
                          </a:solidFill>
                          <a:latin typeface="+mn-lt"/>
                          <a:ea typeface="+mn-ea"/>
                          <a:cs typeface="+mn-cs"/>
                        </a:rPr>
                        <a:t> subsidies</a:t>
                      </a:r>
                    </a:p>
                  </a:txBody>
                  <a:tcPr marL="91439" marR="91439" marT="45732" marB="45732">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buFont typeface="Arial" pitchFamily="34" charset="0"/>
                        <a:buChar char="•"/>
                      </a:pPr>
                      <a:r>
                        <a:rPr lang="en-GB" sz="2000" b="0" kern="1200" dirty="0">
                          <a:solidFill>
                            <a:schemeClr val="tx1"/>
                          </a:solidFill>
                          <a:latin typeface="+mn-lt"/>
                          <a:ea typeface="+mn-ea"/>
                          <a:cs typeface="+mn-cs"/>
                        </a:rPr>
                        <a:t> PPPs</a:t>
                      </a:r>
                    </a:p>
                  </a:txBody>
                  <a:tcPr marL="91439" marR="91439" marT="45732" marB="45732">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96346">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2000" b="0" kern="1200" dirty="0">
                          <a:solidFill>
                            <a:schemeClr val="tx1"/>
                          </a:solidFill>
                          <a:latin typeface="+mn-lt"/>
                          <a:ea typeface="+mn-ea"/>
                          <a:cs typeface="+mn-cs"/>
                        </a:rPr>
                        <a:t> the security agencies</a:t>
                      </a:r>
                    </a:p>
                  </a:txBody>
                  <a:tcPr marL="91439" marR="91439" marT="45732" marB="45732">
                    <a:lnT w="12700" cap="flat" cmpd="sng" algn="ctr">
                      <a:solidFill>
                        <a:schemeClr val="bg1">
                          <a:lumMod val="95000"/>
                        </a:schemeClr>
                      </a:solidFill>
                      <a:prstDash val="solid"/>
                      <a:round/>
                      <a:headEnd type="none" w="med" len="med"/>
                      <a:tailEnd type="none" w="med" len="med"/>
                    </a:lnT>
                    <a:solidFill>
                      <a:schemeClr val="bg1">
                        <a:lumMod val="95000"/>
                      </a:schemeClr>
                    </a:solidFill>
                  </a:tcPr>
                </a:tc>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2000" b="0" kern="1200" dirty="0">
                          <a:solidFill>
                            <a:schemeClr val="tx1"/>
                          </a:solidFill>
                          <a:latin typeface="+mn-lt"/>
                          <a:ea typeface="+mn-ea"/>
                          <a:cs typeface="+mn-cs"/>
                        </a:rPr>
                        <a:t> foreign embassies</a:t>
                      </a:r>
                    </a:p>
                  </a:txBody>
                  <a:tcPr marL="91439" marR="91439" marT="45732" marB="45732">
                    <a:lnT w="12700" cap="flat" cmpd="sng" algn="ctr">
                      <a:solidFill>
                        <a:schemeClr val="bg1">
                          <a:lumMod val="95000"/>
                        </a:schemeClr>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0002"/>
                  </a:ext>
                </a:extLst>
              </a:tr>
            </a:tbl>
          </a:graphicData>
        </a:graphic>
      </p:graphicFrame>
      <p:sp>
        <p:nvSpPr>
          <p:cNvPr id="6" name="Titre 2"/>
          <p:cNvSpPr txBox="1">
            <a:spLocks/>
          </p:cNvSpPr>
          <p:nvPr/>
        </p:nvSpPr>
        <p:spPr bwMode="auto">
          <a:xfrm>
            <a:off x="0" y="1205880"/>
            <a:ext cx="91440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eaLnBrk="1" hangingPunct="1"/>
            <a:r>
              <a:rPr lang="en-GB" kern="0" dirty="0"/>
              <a:t>What is External Audit?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u contenu 1"/>
          <p:cNvSpPr>
            <a:spLocks noGrp="1"/>
          </p:cNvSpPr>
          <p:nvPr>
            <p:ph idx="1"/>
          </p:nvPr>
        </p:nvSpPr>
        <p:spPr>
          <a:xfrm>
            <a:off x="457200" y="2564904"/>
            <a:ext cx="8229600" cy="2808312"/>
          </a:xfrm>
        </p:spPr>
        <p:txBody>
          <a:bodyPr/>
          <a:lstStyle/>
          <a:p>
            <a:pPr marL="342900" lvl="1" indent="-342900">
              <a:spcAft>
                <a:spcPts val="1200"/>
              </a:spcAft>
              <a:buClr>
                <a:srgbClr val="002060"/>
              </a:buClr>
              <a:buFont typeface="Wingdings" pitchFamily="2" charset="2"/>
              <a:buChar char="Ø"/>
              <a:defRPr/>
            </a:pPr>
            <a:r>
              <a:rPr lang="en-GB" sz="2400" b="0" dirty="0">
                <a:ea typeface="+mn-ea"/>
                <a:cs typeface="+mn-cs"/>
              </a:rPr>
              <a:t>What is External Audit?</a:t>
            </a:r>
          </a:p>
          <a:p>
            <a:pPr marL="342900" lvl="1" indent="-342900">
              <a:spcAft>
                <a:spcPts val="1200"/>
              </a:spcAft>
              <a:buClr>
                <a:srgbClr val="002060"/>
              </a:buClr>
              <a:buFont typeface="Wingdings" pitchFamily="2" charset="2"/>
              <a:buChar char="Ø"/>
              <a:defRPr/>
            </a:pPr>
            <a:r>
              <a:rPr lang="en-GB" sz="2400" b="0" u="sng" dirty="0">
                <a:ea typeface="+mn-ea"/>
                <a:cs typeface="+mn-cs"/>
              </a:rPr>
              <a:t>What do external auditors do?</a:t>
            </a:r>
          </a:p>
          <a:p>
            <a:pPr marL="342900" lvl="1" indent="-342900">
              <a:spcAft>
                <a:spcPts val="1200"/>
              </a:spcAft>
              <a:buClr>
                <a:srgbClr val="002060"/>
              </a:buClr>
              <a:buFont typeface="Wingdings" pitchFamily="2" charset="2"/>
              <a:buChar char="Ø"/>
              <a:defRPr/>
            </a:pPr>
            <a:r>
              <a:rPr lang="en-GB" sz="2400" b="0" dirty="0">
                <a:ea typeface="+mn-ea"/>
                <a:cs typeface="+mn-cs"/>
              </a:rPr>
              <a:t>Independence of Supreme Audit Institution (SAI) </a:t>
            </a:r>
          </a:p>
          <a:p>
            <a:pPr marL="342900" lvl="1" indent="-342900">
              <a:spcAft>
                <a:spcPts val="1200"/>
              </a:spcAft>
              <a:buClr>
                <a:srgbClr val="002060"/>
              </a:buClr>
              <a:buFont typeface="Wingdings" pitchFamily="2" charset="2"/>
              <a:buChar char="Ø"/>
              <a:defRPr/>
            </a:pPr>
            <a:r>
              <a:rPr lang="en-GB" sz="2400" b="0" dirty="0">
                <a:ea typeface="+mn-ea"/>
                <a:cs typeface="+mn-cs"/>
              </a:rPr>
              <a:t>Audit &amp; Oversight Process: Role of the Public Accounts Committee and legislature</a:t>
            </a:r>
            <a:endParaRPr lang="en-GB" dirty="0"/>
          </a:p>
        </p:txBody>
      </p:sp>
      <p:sp>
        <p:nvSpPr>
          <p:cNvPr id="18434" name="Titre 2"/>
          <p:cNvSpPr>
            <a:spLocks noGrp="1"/>
          </p:cNvSpPr>
          <p:nvPr>
            <p:ph type="title"/>
          </p:nvPr>
        </p:nvSpPr>
        <p:spPr>
          <a:xfrm>
            <a:off x="-8453" y="1204044"/>
            <a:ext cx="9144000" cy="712788"/>
          </a:xfrm>
          <a:ln/>
        </p:spPr>
        <p:txBody>
          <a:bodyPr/>
          <a:lstStyle/>
          <a:p>
            <a:pPr indent="0" algn="ctr" eaLnBrk="1" hangingPunct="1"/>
            <a:r>
              <a:rPr lang="en-GB" dirty="0"/>
              <a:t>Module Outline</a:t>
            </a:r>
          </a:p>
        </p:txBody>
      </p:sp>
      <p:sp>
        <p:nvSpPr>
          <p:cNvPr id="18435" name="Espace réservé du numéro de diapositive 3"/>
          <p:cNvSpPr>
            <a:spLocks noGrp="1"/>
          </p:cNvSpPr>
          <p:nvPr>
            <p:ph type="sldNum" sz="quarter" idx="10"/>
          </p:nvPr>
        </p:nvSpPr>
        <p:spPr>
          <a:noFill/>
        </p:spPr>
        <p:txBody>
          <a:bodyPr/>
          <a:lstStyle/>
          <a:p>
            <a:fld id="{6D5B0AF5-8356-4D16-B108-E9E256195DD7}" type="slidenum">
              <a:rPr lang="en-GB"/>
              <a:pPr/>
              <a:t>9</a:t>
            </a:fld>
            <a:endParaRPr lang="en-GB"/>
          </a:p>
        </p:txBody>
      </p:sp>
    </p:spTree>
    <p:extLst>
      <p:ext uri="{BB962C8B-B14F-4D97-AF65-F5344CB8AC3E}">
        <p14:creationId xmlns:p14="http://schemas.microsoft.com/office/powerpoint/2010/main" val="2141284441"/>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3653</TotalTime>
  <Words>1639</Words>
  <Application>Microsoft Office PowerPoint</Application>
  <PresentationFormat>On-screen Show (4:3)</PresentationFormat>
  <Paragraphs>271</Paragraphs>
  <Slides>32</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Arial Narrow</vt:lpstr>
      <vt:lpstr>Courier New</vt:lpstr>
      <vt:lpstr>Times</vt:lpstr>
      <vt:lpstr>Times New Roman</vt:lpstr>
      <vt:lpstr>Verdana</vt:lpstr>
      <vt:lpstr>Wingdings</vt:lpstr>
      <vt:lpstr>Slide_Master</vt:lpstr>
      <vt:lpstr>INTRODUCTION TO PUBLIC FINANCE MANAGEMENT</vt:lpstr>
      <vt:lpstr>Module Outline</vt:lpstr>
      <vt:lpstr>PowerPoint Presentation</vt:lpstr>
      <vt:lpstr>The Accountability Cycle</vt:lpstr>
      <vt:lpstr>What is External Audit?</vt:lpstr>
      <vt:lpstr>PowerPoint Presentation</vt:lpstr>
      <vt:lpstr>PowerPoint Presentation</vt:lpstr>
      <vt:lpstr>PowerPoint Presentation</vt:lpstr>
      <vt:lpstr>Module Outline</vt:lpstr>
      <vt:lpstr>What Do External Auditors Do?</vt:lpstr>
      <vt:lpstr>What Do External Auditors Do?</vt:lpstr>
      <vt:lpstr>What Do External Auditors Do?</vt:lpstr>
      <vt:lpstr>What Do External Auditors Do?</vt:lpstr>
      <vt:lpstr>What Do External Auditors Do?</vt:lpstr>
      <vt:lpstr>What Do External Auditors Do?</vt:lpstr>
      <vt:lpstr>What Do External Auditors Do?</vt:lpstr>
      <vt:lpstr>What Do External Auditors Do?</vt:lpstr>
      <vt:lpstr>Module Outline</vt:lpstr>
      <vt:lpstr>Independence of the SAI</vt:lpstr>
      <vt:lpstr>Independence of the SAI</vt:lpstr>
      <vt:lpstr>Independence of the SAI</vt:lpstr>
      <vt:lpstr>Module Outline</vt:lpstr>
      <vt:lpstr>Audit &amp; Oversight Process</vt:lpstr>
      <vt:lpstr>Audit &amp; Oversight Process</vt:lpstr>
      <vt:lpstr>Audit &amp; Oversight Process</vt:lpstr>
      <vt:lpstr>Audit &amp; Oversight Process</vt:lpstr>
      <vt:lpstr>Audit &amp; Oversight Process</vt:lpstr>
      <vt:lpstr>Audit &amp; Oversight Process</vt:lpstr>
      <vt:lpstr>Audit &amp; Oversight Process</vt:lpstr>
      <vt:lpstr>PowerPoint Presentation</vt:lpstr>
      <vt:lpstr>Key messages </vt:lpstr>
      <vt:lpstr>Key messages </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Yiannis Hadziyiannakis</cp:lastModifiedBy>
  <cp:revision>227</cp:revision>
  <dcterms:created xsi:type="dcterms:W3CDTF">2011-10-28T10:25:18Z</dcterms:created>
  <dcterms:modified xsi:type="dcterms:W3CDTF">2019-05-02T13:48:58Z</dcterms:modified>
</cp:coreProperties>
</file>