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7" r:id="rId2"/>
    <p:sldId id="560" r:id="rId3"/>
    <p:sldId id="976" r:id="rId4"/>
    <p:sldId id="1010" r:id="rId5"/>
    <p:sldId id="1035" r:id="rId6"/>
    <p:sldId id="1011" r:id="rId7"/>
    <p:sldId id="1012" r:id="rId8"/>
    <p:sldId id="977" r:id="rId9"/>
    <p:sldId id="1014" r:id="rId10"/>
    <p:sldId id="1015" r:id="rId11"/>
    <p:sldId id="1016" r:id="rId12"/>
    <p:sldId id="1036" r:id="rId13"/>
    <p:sldId id="1017" r:id="rId14"/>
    <p:sldId id="1018" r:id="rId15"/>
    <p:sldId id="1019" r:id="rId16"/>
    <p:sldId id="1020" r:id="rId17"/>
    <p:sldId id="1021" r:id="rId18"/>
    <p:sldId id="1022" r:id="rId19"/>
    <p:sldId id="1023" r:id="rId20"/>
    <p:sldId id="1024" r:id="rId21"/>
    <p:sldId id="1025" r:id="rId22"/>
    <p:sldId id="1026" r:id="rId23"/>
    <p:sldId id="1027" r:id="rId24"/>
    <p:sldId id="1037" r:id="rId25"/>
    <p:sldId id="1028" r:id="rId26"/>
    <p:sldId id="1029" r:id="rId27"/>
    <p:sldId id="1030" r:id="rId28"/>
    <p:sldId id="1031" r:id="rId29"/>
    <p:sldId id="1032" r:id="rId30"/>
    <p:sldId id="1033" r:id="rId31"/>
    <p:sldId id="1034" r:id="rId32"/>
    <p:sldId id="497" r:id="rId33"/>
  </p:sldIdLst>
  <p:sldSz cx="9144000" cy="6858000" type="screen4x3"/>
  <p:notesSz cx="6789738" cy="9929813"/>
  <p:custDataLst>
    <p:tags r:id="rId36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0F5494"/>
    <a:srgbClr val="2D5EC1"/>
    <a:srgbClr val="3E6FD2"/>
    <a:srgbClr val="FFD624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59" autoAdjust="0"/>
  </p:normalViewPr>
  <p:slideViewPr>
    <p:cSldViewPr>
      <p:cViewPr varScale="1">
        <p:scale>
          <a:sx n="80" d="100"/>
          <a:sy n="80" d="100"/>
        </p:scale>
        <p:origin x="96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86ADA9E-E76B-436B-BC53-603E36A135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29B6C15-9433-45B3-BFED-2047020EA7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9C78F5E1-7423-4FAF-AF03-34A7CFA6EA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56DAC7C-5D68-489A-B525-EBBDA153FA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55BB337-19B3-4E8E-AC3E-CC2E358FA7F6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25B0A22-3E2C-4D8C-8E4A-0AC342ED0F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2F3F8F-9A29-4FE5-8BE7-29C3D47E49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D01D036-7042-4C4F-B14A-ED18318A4E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77C637A-3D4D-4DEF-A697-434CA798E4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24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892D49D0-18F0-4AA5-932F-E99BD4D0B3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B74A26A0-8AC4-4220-9C69-569E38722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797429-563F-457B-8754-723C7F3FB1F6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996F505A-16A7-4992-8F25-057AC1EA0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notes 2">
            <a:extLst>
              <a:ext uri="{FF2B5EF4-FFF2-40B4-BE49-F238E27FC236}">
                <a16:creationId xmlns:a16="http://schemas.microsoft.com/office/drawing/2014/main" id="{EE46A089-766F-4B77-B6FA-685B2D74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Arial" panose="020B0604020202020204" pitchFamily="34" charset="0"/>
              </a:rPr>
              <a:t>Ce slide </a:t>
            </a:r>
            <a:r>
              <a:rPr lang="en-US" altLang="fr-FR" dirty="0" err="1">
                <a:latin typeface="Arial" panose="020B0604020202020204" pitchFamily="34" charset="0"/>
              </a:rPr>
              <a:t>montre</a:t>
            </a:r>
            <a:r>
              <a:rPr lang="en-US" altLang="fr-FR" dirty="0">
                <a:latin typeface="Arial" panose="020B0604020202020204" pitchFamily="34" charset="0"/>
              </a:rPr>
              <a:t> la structuration type d’un rapport </a:t>
            </a:r>
            <a:r>
              <a:rPr lang="en-US" altLang="fr-FR" dirty="0" err="1">
                <a:latin typeface="Arial" panose="020B0604020202020204" pitchFamily="34" charset="0"/>
              </a:rPr>
              <a:t>DeMPA</a:t>
            </a:r>
            <a:r>
              <a:rPr lang="en-US" altLang="fr-FR" dirty="0">
                <a:latin typeface="Arial" panose="020B0604020202020204" pitchFamily="34" charset="0"/>
              </a:rPr>
              <a:t>, </a:t>
            </a:r>
            <a:r>
              <a:rPr lang="en-US" altLang="fr-FR" dirty="0" err="1">
                <a:latin typeface="Arial" panose="020B0604020202020204" pitchFamily="34" charset="0"/>
              </a:rPr>
              <a:t>identique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quel</a:t>
            </a:r>
            <a:r>
              <a:rPr lang="en-US" altLang="fr-FR" dirty="0">
                <a:latin typeface="Arial" panose="020B0604020202020204" pitchFamily="34" charset="0"/>
              </a:rPr>
              <a:t> que </a:t>
            </a:r>
            <a:r>
              <a:rPr lang="en-US" altLang="fr-FR" dirty="0" err="1">
                <a:latin typeface="Arial" panose="020B0604020202020204" pitchFamily="34" charset="0"/>
              </a:rPr>
              <a:t>soit</a:t>
            </a:r>
            <a:r>
              <a:rPr lang="en-US" altLang="fr-FR" dirty="0">
                <a:latin typeface="Arial" panose="020B0604020202020204" pitchFamily="34" charset="0"/>
              </a:rPr>
              <a:t> le pays </a:t>
            </a:r>
            <a:r>
              <a:rPr lang="en-US" altLang="fr-FR" dirty="0" err="1">
                <a:latin typeface="Arial" panose="020B0604020202020204" pitchFamily="34" charset="0"/>
              </a:rPr>
              <a:t>étudié</a:t>
            </a:r>
            <a:r>
              <a:rPr lang="en-US" altLang="fr-FR" dirty="0">
                <a:latin typeface="Arial" panose="020B0604020202020204" pitchFamily="34" charset="0"/>
              </a:rPr>
              <a:t>. Une </a:t>
            </a:r>
            <a:r>
              <a:rPr lang="en-US" altLang="fr-FR" dirty="0" err="1">
                <a:latin typeface="Arial" panose="020B0604020202020204" pitchFamily="34" charset="0"/>
              </a:rPr>
              <a:t>fois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qu’on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sait</a:t>
            </a:r>
            <a:r>
              <a:rPr lang="en-US" altLang="fr-FR" dirty="0">
                <a:latin typeface="Arial" panose="020B0604020202020204" pitchFamily="34" charset="0"/>
              </a:rPr>
              <a:t> lire </a:t>
            </a:r>
            <a:r>
              <a:rPr lang="en-US" altLang="fr-FR" dirty="0" err="1">
                <a:latin typeface="Arial" panose="020B0604020202020204" pitchFamily="34" charset="0"/>
              </a:rPr>
              <a:t>une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DeMPA</a:t>
            </a:r>
            <a:r>
              <a:rPr lang="en-US" altLang="fr-FR" dirty="0">
                <a:latin typeface="Arial" panose="020B0604020202020204" pitchFamily="34" charset="0"/>
              </a:rPr>
              <a:t>, on </a:t>
            </a:r>
            <a:r>
              <a:rPr lang="en-US" altLang="fr-FR" dirty="0" err="1">
                <a:latin typeface="Arial" panose="020B0604020202020204" pitchFamily="34" charset="0"/>
              </a:rPr>
              <a:t>sait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toutes</a:t>
            </a:r>
            <a:r>
              <a:rPr lang="en-US" altLang="fr-FR" dirty="0">
                <a:latin typeface="Arial" panose="020B0604020202020204" pitchFamily="34" charset="0"/>
              </a:rPr>
              <a:t> les lire. Le point important </a:t>
            </a:r>
            <a:r>
              <a:rPr lang="en-US" altLang="fr-FR" dirty="0" err="1">
                <a:latin typeface="Arial" panose="020B0604020202020204" pitchFamily="34" charset="0"/>
              </a:rPr>
              <a:t>ici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est</a:t>
            </a:r>
            <a:r>
              <a:rPr lang="en-US" altLang="fr-FR" dirty="0">
                <a:latin typeface="Arial" panose="020B0604020202020204" pitchFamily="34" charset="0"/>
              </a:rPr>
              <a:t> la justification des scores que </a:t>
            </a:r>
            <a:r>
              <a:rPr lang="en-US" altLang="fr-FR" dirty="0" err="1">
                <a:latin typeface="Arial" panose="020B0604020202020204" pitchFamily="34" charset="0"/>
              </a:rPr>
              <a:t>l’on</a:t>
            </a:r>
            <a:r>
              <a:rPr lang="en-US" altLang="fr-FR" dirty="0">
                <a:latin typeface="Arial" panose="020B0604020202020204" pitchFamily="34" charset="0"/>
              </a:rPr>
              <a:t> met, </a:t>
            </a:r>
            <a:r>
              <a:rPr lang="en-US" altLang="fr-FR" dirty="0" err="1">
                <a:latin typeface="Arial" panose="020B0604020202020204" pitchFamily="34" charset="0"/>
              </a:rPr>
              <a:t>ce</a:t>
            </a:r>
            <a:r>
              <a:rPr lang="en-US" altLang="fr-FR" dirty="0">
                <a:latin typeface="Arial" panose="020B0604020202020204" pitchFamily="34" charset="0"/>
              </a:rPr>
              <a:t> qui </a:t>
            </a:r>
            <a:r>
              <a:rPr lang="en-US" altLang="fr-FR" dirty="0" err="1">
                <a:latin typeface="Arial" panose="020B0604020202020204" pitchFamily="34" charset="0"/>
              </a:rPr>
              <a:t>implique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une</a:t>
            </a:r>
            <a:r>
              <a:rPr lang="en-US" altLang="fr-FR" dirty="0">
                <a:latin typeface="Arial" panose="020B0604020202020204" pitchFamily="34" charset="0"/>
              </a:rPr>
              <a:t> lecture attentive du rapport. </a:t>
            </a:r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87B20875-664E-4D97-8584-74781D68A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6422A40-CA78-426D-B330-099D2F48EC8A}" type="slidenum">
              <a:rPr lang="en-GB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D2DD1F82-3AD5-414E-B3F0-44E67EB5C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notes 2">
            <a:extLst>
              <a:ext uri="{FF2B5EF4-FFF2-40B4-BE49-F238E27FC236}">
                <a16:creationId xmlns:a16="http://schemas.microsoft.com/office/drawing/2014/main" id="{8EC0E83E-6569-4C24-A91C-73AF311DF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Arial" panose="020B0604020202020204" pitchFamily="34" charset="0"/>
              </a:rPr>
              <a:t>Le point </a:t>
            </a:r>
            <a:r>
              <a:rPr lang="en-US" altLang="fr-FR" dirty="0" err="1">
                <a:latin typeface="Arial" panose="020B0604020202020204" pitchFamily="34" charset="0"/>
              </a:rPr>
              <a:t>faible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d’une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DeMPA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est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souvent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lié</a:t>
            </a:r>
            <a:r>
              <a:rPr lang="en-US" altLang="fr-FR" dirty="0">
                <a:latin typeface="Arial" panose="020B0604020202020204" pitchFamily="34" charset="0"/>
              </a:rPr>
              <a:t> à la </a:t>
            </a:r>
            <a:r>
              <a:rPr lang="en-US" altLang="fr-FR" dirty="0" err="1">
                <a:latin typeface="Arial" panose="020B0604020202020204" pitchFamily="34" charset="0"/>
              </a:rPr>
              <a:t>qualité</a:t>
            </a:r>
            <a:r>
              <a:rPr lang="en-US" altLang="fr-FR" dirty="0">
                <a:latin typeface="Arial" panose="020B0604020202020204" pitchFamily="34" charset="0"/>
              </a:rPr>
              <a:t> du </a:t>
            </a:r>
            <a:r>
              <a:rPr lang="en-US" altLang="fr-FR" dirty="0" err="1">
                <a:latin typeface="Arial" panose="020B0604020202020204" pitchFamily="34" charset="0"/>
              </a:rPr>
              <a:t>suivi</a:t>
            </a:r>
            <a:r>
              <a:rPr lang="en-US" altLang="fr-FR" dirty="0">
                <a:latin typeface="Arial" panose="020B0604020202020204" pitchFamily="34" charset="0"/>
              </a:rPr>
              <a:t>, du report et de </a:t>
            </a:r>
            <a:r>
              <a:rPr lang="en-US" altLang="fr-FR" dirty="0" err="1">
                <a:latin typeface="Arial" panose="020B0604020202020204" pitchFamily="34" charset="0"/>
              </a:rPr>
              <a:t>l’évaluation</a:t>
            </a:r>
            <a:r>
              <a:rPr lang="en-US" altLang="fr-FR" dirty="0">
                <a:latin typeface="Arial" panose="020B0604020202020204" pitchFamily="34" charset="0"/>
              </a:rPr>
              <a:t> de la </a:t>
            </a:r>
            <a:r>
              <a:rPr lang="en-US" altLang="fr-FR" dirty="0" err="1">
                <a:latin typeface="Arial" panose="020B0604020202020204" pitchFamily="34" charset="0"/>
              </a:rPr>
              <a:t>dette</a:t>
            </a:r>
            <a:r>
              <a:rPr lang="en-US" altLang="fr-FR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1748" name="Espace réservé du numéro de diapositive 3">
            <a:extLst>
              <a:ext uri="{FF2B5EF4-FFF2-40B4-BE49-F238E27FC236}">
                <a16:creationId xmlns:a16="http://schemas.microsoft.com/office/drawing/2014/main" id="{7B9BE5E4-3510-4AAF-AC75-7CCAEDA12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5351149-439F-463C-BBAF-238086A273F7}" type="slidenum">
              <a:rPr lang="en-GB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GB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60BAF161-12D4-4E3A-BE56-023218C23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notes 2">
            <a:extLst>
              <a:ext uri="{FF2B5EF4-FFF2-40B4-BE49-F238E27FC236}">
                <a16:creationId xmlns:a16="http://schemas.microsoft.com/office/drawing/2014/main" id="{C5510B85-C2C4-461C-BFE3-C58586D45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Arial" panose="020B0604020202020204" pitchFamily="34" charset="0"/>
              </a:rPr>
              <a:t>Ce slide </a:t>
            </a:r>
            <a:r>
              <a:rPr lang="en-US" altLang="fr-FR" dirty="0" err="1">
                <a:latin typeface="Arial" panose="020B0604020202020204" pitchFamily="34" charset="0"/>
              </a:rPr>
              <a:t>montre</a:t>
            </a:r>
            <a:r>
              <a:rPr lang="en-US" altLang="fr-FR" dirty="0">
                <a:latin typeface="Arial" panose="020B0604020202020204" pitchFamily="34" charset="0"/>
              </a:rPr>
              <a:t> deux points à </a:t>
            </a:r>
            <a:r>
              <a:rPr lang="en-US" altLang="fr-FR" dirty="0" err="1">
                <a:latin typeface="Arial" panose="020B0604020202020204" pitchFamily="34" charset="0"/>
              </a:rPr>
              <a:t>améliorer</a:t>
            </a:r>
            <a:r>
              <a:rPr lang="en-US" altLang="fr-FR" dirty="0">
                <a:latin typeface="Arial" panose="020B0604020202020204" pitchFamily="34" charset="0"/>
              </a:rPr>
              <a:t>: </a:t>
            </a:r>
            <a:r>
              <a:rPr lang="en-US" altLang="fr-FR" dirty="0" err="1">
                <a:latin typeface="Arial" panose="020B0604020202020204" pitchFamily="34" charset="0"/>
              </a:rPr>
              <a:t>l’administration</a:t>
            </a:r>
            <a:r>
              <a:rPr lang="en-US" altLang="fr-FR" dirty="0">
                <a:latin typeface="Arial" panose="020B0604020202020204" pitchFamily="34" charset="0"/>
              </a:rPr>
              <a:t> de la </a:t>
            </a:r>
            <a:r>
              <a:rPr lang="en-US" altLang="fr-FR" dirty="0" err="1">
                <a:latin typeface="Arial" panose="020B0604020202020204" pitchFamily="34" charset="0"/>
              </a:rPr>
              <a:t>dette</a:t>
            </a:r>
            <a:r>
              <a:rPr lang="en-US" altLang="fr-FR" dirty="0">
                <a:latin typeface="Arial" panose="020B0604020202020204" pitchFamily="34" charset="0"/>
              </a:rPr>
              <a:t> et la </a:t>
            </a:r>
            <a:r>
              <a:rPr lang="en-US" altLang="fr-FR" dirty="0" err="1">
                <a:latin typeface="Arial" panose="020B0604020202020204" pitchFamily="34" charset="0"/>
              </a:rPr>
              <a:t>sécurisation</a:t>
            </a:r>
            <a:r>
              <a:rPr lang="en-US" altLang="fr-FR" dirty="0">
                <a:latin typeface="Arial" panose="020B0604020202020204" pitchFamily="34" charset="0"/>
              </a:rPr>
              <a:t> des </a:t>
            </a:r>
            <a:r>
              <a:rPr lang="en-US" altLang="fr-FR" dirty="0" err="1">
                <a:latin typeface="Arial" panose="020B0604020202020204" pitchFamily="34" charset="0"/>
              </a:rPr>
              <a:t>données</a:t>
            </a:r>
            <a:r>
              <a:rPr lang="en-US" altLang="fr-FR" dirty="0">
                <a:latin typeface="Arial" panose="020B0604020202020204" pitchFamily="34" charset="0"/>
              </a:rPr>
              <a:t>, </a:t>
            </a:r>
            <a:r>
              <a:rPr lang="en-US" altLang="fr-FR" dirty="0" err="1">
                <a:latin typeface="Arial" panose="020B0604020202020204" pitchFamily="34" charset="0"/>
              </a:rPr>
              <a:t>ainsi</a:t>
            </a:r>
            <a:r>
              <a:rPr lang="en-US" altLang="fr-FR" dirty="0">
                <a:latin typeface="Arial" panose="020B0604020202020204" pitchFamily="34" charset="0"/>
              </a:rPr>
              <a:t> que le </a:t>
            </a:r>
            <a:r>
              <a:rPr lang="en-US" altLang="fr-FR" dirty="0" err="1">
                <a:latin typeface="Arial" panose="020B0604020202020204" pitchFamily="34" charset="0"/>
              </a:rPr>
              <a:t>renforcement</a:t>
            </a:r>
            <a:r>
              <a:rPr lang="en-US" altLang="fr-FR" dirty="0">
                <a:latin typeface="Arial" panose="020B0604020202020204" pitchFamily="34" charset="0"/>
              </a:rPr>
              <a:t> des </a:t>
            </a:r>
            <a:r>
              <a:rPr lang="en-US" altLang="fr-FR" dirty="0" err="1">
                <a:latin typeface="Arial" panose="020B0604020202020204" pitchFamily="34" charset="0"/>
              </a:rPr>
              <a:t>capacités</a:t>
            </a:r>
            <a:r>
              <a:rPr lang="en-US" altLang="fr-FR" dirty="0">
                <a:latin typeface="Arial" panose="020B0604020202020204" pitchFamily="34" charset="0"/>
              </a:rPr>
              <a:t> du personnel. La Banque </a:t>
            </a:r>
            <a:r>
              <a:rPr lang="en-US" altLang="fr-FR" dirty="0" err="1">
                <a:latin typeface="Arial" panose="020B0604020202020204" pitchFamily="34" charset="0"/>
              </a:rPr>
              <a:t>Mondiale</a:t>
            </a:r>
            <a:r>
              <a:rPr lang="en-US" altLang="fr-FR" dirty="0">
                <a:latin typeface="Arial" panose="020B0604020202020204" pitchFamily="34" charset="0"/>
              </a:rPr>
              <a:t> a </a:t>
            </a:r>
            <a:r>
              <a:rPr lang="en-US" altLang="fr-FR" dirty="0" err="1">
                <a:latin typeface="Arial" panose="020B0604020202020204" pitchFamily="34" charset="0"/>
              </a:rPr>
              <a:t>accru</a:t>
            </a:r>
            <a:r>
              <a:rPr lang="en-US" altLang="fr-FR" dirty="0">
                <a:latin typeface="Arial" panose="020B0604020202020204" pitchFamily="34" charset="0"/>
              </a:rPr>
              <a:t> son concours financier aux pays dans </a:t>
            </a:r>
            <a:r>
              <a:rPr lang="en-US" altLang="fr-FR" dirty="0" err="1">
                <a:latin typeface="Arial" panose="020B0604020202020204" pitchFamily="34" charset="0"/>
              </a:rPr>
              <a:t>ces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domaines</a:t>
            </a:r>
            <a:r>
              <a:rPr lang="en-US" altLang="fr-FR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9C3BD354-FE80-4283-A563-505DFB209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B90E253-5DB1-447A-A114-517140172C42}" type="slidenum">
              <a:rPr lang="en-GB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GB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>
            <a:extLst>
              <a:ext uri="{FF2B5EF4-FFF2-40B4-BE49-F238E27FC236}">
                <a16:creationId xmlns:a16="http://schemas.microsoft.com/office/drawing/2014/main" id="{CEA08466-56A0-45CF-9706-9DDED5BB9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notes 2">
            <a:extLst>
              <a:ext uri="{FF2B5EF4-FFF2-40B4-BE49-F238E27FC236}">
                <a16:creationId xmlns:a16="http://schemas.microsoft.com/office/drawing/2014/main" id="{AFA56965-6DA4-45C6-837E-68EF60B8F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Arial" panose="020B0604020202020204" pitchFamily="34" charset="0"/>
              </a:rPr>
              <a:t>On </a:t>
            </a:r>
            <a:r>
              <a:rPr lang="en-US" altLang="fr-FR" dirty="0" err="1">
                <a:latin typeface="Arial" panose="020B0604020202020204" pitchFamily="34" charset="0"/>
              </a:rPr>
              <a:t>peut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constater</a:t>
            </a:r>
            <a:r>
              <a:rPr lang="en-US" altLang="fr-FR" dirty="0">
                <a:latin typeface="Arial" panose="020B0604020202020204" pitchFamily="34" charset="0"/>
              </a:rPr>
              <a:t> la </a:t>
            </a:r>
            <a:r>
              <a:rPr lang="en-US" altLang="fr-FR" dirty="0" err="1">
                <a:latin typeface="Arial" panose="020B0604020202020204" pitchFamily="34" charset="0"/>
              </a:rPr>
              <a:t>croissance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exponetielle</a:t>
            </a:r>
            <a:r>
              <a:rPr lang="en-US" altLang="fr-FR" dirty="0">
                <a:latin typeface="Arial" panose="020B0604020202020204" pitchFamily="34" charset="0"/>
              </a:rPr>
              <a:t> du ratio de la </a:t>
            </a:r>
            <a:r>
              <a:rPr lang="en-US" altLang="fr-FR" dirty="0" err="1">
                <a:latin typeface="Arial" panose="020B0604020202020204" pitchFamily="34" charset="0"/>
              </a:rPr>
              <a:t>dette</a:t>
            </a:r>
            <a:r>
              <a:rPr lang="en-US" altLang="fr-FR" dirty="0">
                <a:latin typeface="Arial" panose="020B0604020202020204" pitchFamily="34" charset="0"/>
              </a:rPr>
              <a:t> en </a:t>
            </a:r>
            <a:r>
              <a:rPr lang="en-US" altLang="fr-FR" dirty="0" err="1">
                <a:latin typeface="Arial" panose="020B0604020202020204" pitchFamily="34" charset="0"/>
              </a:rPr>
              <a:t>quelques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années</a:t>
            </a:r>
            <a:r>
              <a:rPr lang="en-US" altLang="fr-FR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5844" name="Espace réservé du numéro de diapositive 3">
            <a:extLst>
              <a:ext uri="{FF2B5EF4-FFF2-40B4-BE49-F238E27FC236}">
                <a16:creationId xmlns:a16="http://schemas.microsoft.com/office/drawing/2014/main" id="{843709FF-07E5-40E8-90C5-BA09D27D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8748694-2A41-40E6-AD69-A0760A4E0EA6}" type="slidenum">
              <a:rPr lang="en-GB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GB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2B84C3-D35C-40F2-9955-03F00C26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DDA9F86D-667F-4E69-82E9-E55ADA1E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1CCBE-B0D9-49F8-A7E9-A6D131A086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3FBF52-3067-4481-98B6-B215822BF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57FC2B-DD3B-4ED7-8198-5DF016559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DE2CB5-8117-4E7D-9DB0-353902D6D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D1A8091-8A35-4D64-9D43-E8307DB4EAB9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63446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732A06-4A43-4464-B22C-A89F0837E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40BC8-ED0E-4D0C-86C0-2C04CE79B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2C1F7-D79E-4F79-9584-F6D70EF08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3C59-5C31-42CE-9C71-BF8EFBCC6BA0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8431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8848B-268F-4D2B-B21C-0DB68B465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B6609-A37E-4D6F-99DA-9BFDC07B1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B9FBED-F24E-4B64-A6D5-63AE97F64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907B-8CE7-4D28-8F10-7091175FE847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469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B83BF5-8418-4D91-9BE4-70C6E2066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C11BF-AC94-41DF-A2E8-C8B52CEA1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7B6C0E-1E1C-4817-9DE1-CECBB0CF4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27F9-4887-4BB0-B9B4-349BCE60E13C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70725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A8DE2-EC9D-42FF-915E-BEA66C017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7E6EF-AF38-46BD-903F-5CC503BCB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C5646-2137-4F78-8489-E3885D8A6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795E-8FF5-423D-9FA6-1CD90996CD2C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59933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7DC3B-9052-49E1-9D68-2C817225D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B7428-5A0F-4E82-B8D3-2CDF4FC96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6C0B6-4168-49FA-ADB2-56FD746A4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C204-9098-4314-88FC-4342E3E7AF65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71921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66232F-FC0F-4E28-BBFC-83572B601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6C31E2-CEC0-4CC1-A71D-815FEF2E2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083E81-EB41-4599-BCE4-EE2D9471B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D600-8EAE-4424-A004-AC50BD6F0733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91359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A412B0-5AA0-4BF5-B517-8E5C32DB2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1A7B95-E443-40A7-90DD-30593E492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F702A0-77B7-43B0-AA9A-CD7E7B327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E2D7-004C-4EE6-8FAD-5EF410A7B182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44668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B02C77-43B9-4666-9346-40A8709D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C58998-84C2-4EEE-8FAF-A608A36FD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2B1B1D-9FCF-492F-9017-0610B3B94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7DF5-039D-4E26-AD7D-8AE97C3E1B8C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6674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25E79-FFCF-4548-AA32-EAF689EB4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FD20-7062-4FD7-96FD-804C4032C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87422-CA24-4B7F-B654-2DA881AE4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574-F960-4E97-9C2B-16E1B04F1725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426250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D7A81-0A82-4F2E-9855-1D250B474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DA340-1BBC-4C98-BF33-26A35A5B8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50B17D-5137-4791-9EA0-45E6AAECE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5773-8613-451C-88F6-1853954B2316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45672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6ACB3C-3077-4260-9750-392E001C7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DC160A-019A-4B63-86F0-7F99C2EC3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Second level</a:t>
            </a:r>
            <a:endParaRPr lang="en-GB" altLang="fr-FR"/>
          </a:p>
          <a:p>
            <a:pPr lvl="1"/>
            <a:r>
              <a:rPr lang="en-GB" altLang="fr-FR"/>
              <a:t>Third level</a:t>
            </a:r>
          </a:p>
          <a:p>
            <a:pPr lvl="2"/>
            <a:r>
              <a:rPr lang="en-GB" altLang="fr-FR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BA1394-AFD7-4620-AA01-2FC346D929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2836AF-CBD7-4146-A679-EFD40FE015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D260AB-1643-4C3E-9AA7-5DB64F4FAD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4960135-04A3-458E-A83E-A170755BEA3A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964E0-FBE8-40DD-A314-BA28FF545042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E6384-3DAE-4445-BC5A-7D708843F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928DC215-E25F-4322-AD85-DE6589847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anose="020B0600070205080204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anose="020B0600070205080204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anose="020B0600070205080204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anose="020B0600070205080204" pitchFamily="34" charset="-128"/>
          <a:cs typeface="MS PGothic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>
            <a:extLst>
              <a:ext uri="{FF2B5EF4-FFF2-40B4-BE49-F238E27FC236}">
                <a16:creationId xmlns:a16="http://schemas.microsoft.com/office/drawing/2014/main" id="{BFE8CC37-D9B9-4CC3-B7EC-5DCA457703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7343775" cy="790575"/>
          </a:xfrm>
        </p:spPr>
        <p:txBody>
          <a:bodyPr/>
          <a:lstStyle/>
          <a:p>
            <a:r>
              <a:rPr lang="fr-FR" altLang="fr-FR"/>
              <a:t>Module dette</a:t>
            </a:r>
          </a:p>
        </p:txBody>
      </p:sp>
      <p:sp>
        <p:nvSpPr>
          <p:cNvPr id="5123" name="Sous-titre 2">
            <a:extLst>
              <a:ext uri="{FF2B5EF4-FFF2-40B4-BE49-F238E27FC236}">
                <a16:creationId xmlns:a16="http://schemas.microsoft.com/office/drawing/2014/main" id="{63DA601E-A599-4715-8FF6-4EDECFF78F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3284538"/>
            <a:ext cx="8532812" cy="2809875"/>
          </a:xfrm>
        </p:spPr>
        <p:txBody>
          <a:bodyPr/>
          <a:lstStyle/>
          <a:p>
            <a:pPr algn="ctr"/>
            <a:r>
              <a:rPr lang="en-CA" altLang="fr-FR" dirty="0" err="1"/>
              <a:t>Cours</a:t>
            </a:r>
            <a:r>
              <a:rPr lang="en-CA" altLang="fr-FR" dirty="0"/>
              <a:t> 2</a:t>
            </a:r>
          </a:p>
          <a:p>
            <a:pPr algn="ctr"/>
            <a:endParaRPr lang="en-CA" altLang="fr-FR" dirty="0"/>
          </a:p>
          <a:p>
            <a:pPr algn="ctr"/>
            <a:r>
              <a:rPr lang="en-CA" altLang="fr-FR" dirty="0" err="1"/>
              <a:t>Évaluer</a:t>
            </a:r>
            <a:r>
              <a:rPr lang="en-CA" altLang="fr-FR" dirty="0"/>
              <a:t> les </a:t>
            </a:r>
            <a:r>
              <a:rPr lang="en-CA" altLang="fr-FR" dirty="0" err="1"/>
              <a:t>capacités</a:t>
            </a:r>
            <a:r>
              <a:rPr lang="en-CA" altLang="fr-FR" dirty="0"/>
              <a:t> de gestion de la </a:t>
            </a:r>
            <a:r>
              <a:rPr lang="en-CA" altLang="fr-FR" dirty="0" err="1"/>
              <a:t>dette</a:t>
            </a:r>
            <a:r>
              <a:rPr lang="en-CA" altLang="fr-FR" dirty="0"/>
              <a:t> d'un pays</a:t>
            </a:r>
          </a:p>
          <a:p>
            <a:pPr algn="ctr"/>
            <a:r>
              <a:rPr lang="en-CA" altLang="fr-FR" dirty="0" err="1"/>
              <a:t>DeMPA</a:t>
            </a:r>
            <a:endParaRPr lang="en-CA" altLang="fr-FR" dirty="0"/>
          </a:p>
        </p:txBody>
      </p:sp>
      <p:sp>
        <p:nvSpPr>
          <p:cNvPr id="5124" name="Espace réservé du numéro de diapositive 1">
            <a:extLst>
              <a:ext uri="{FF2B5EF4-FFF2-40B4-BE49-F238E27FC236}">
                <a16:creationId xmlns:a16="http://schemas.microsoft.com/office/drawing/2014/main" id="{82CD6389-495E-48DF-80E3-348A4A6E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A0E6EA-8405-41D4-BD63-74447D124E5A}" type="slidenum">
              <a:rPr lang="en-GB" altLang="fr-FR" sz="1400" i="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fr-FR" sz="1400" i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>
            <a:extLst>
              <a:ext uri="{FF2B5EF4-FFF2-40B4-BE49-F238E27FC236}">
                <a16:creationId xmlns:a16="http://schemas.microsoft.com/office/drawing/2014/main" id="{BD8A93E7-0273-42E6-9BC4-C8ECF825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341438"/>
            <a:ext cx="7883525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2">
            <a:extLst>
              <a:ext uri="{FF2B5EF4-FFF2-40B4-BE49-F238E27FC236}">
                <a16:creationId xmlns:a16="http://schemas.microsoft.com/office/drawing/2014/main" id="{88740247-46DF-41E1-AD67-70D3B39F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00213"/>
            <a:ext cx="9144001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72F76155-E6A1-4DC4-81D0-48ABEF97D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Présentation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CF4343DC-1412-4242-AD59-9676386962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2492375"/>
            <a:ext cx="8856663" cy="3529013"/>
          </a:xfrm>
        </p:spPr>
        <p:txBody>
          <a:bodyPr/>
          <a:lstStyle/>
          <a:p>
            <a:r>
              <a:rPr lang="en-US" altLang="fr-FR"/>
              <a:t>Pourquoi une DeMPA et qu'est-ce qu'une DeMPA? </a:t>
            </a:r>
          </a:p>
          <a:p>
            <a:r>
              <a:rPr lang="en-US" altLang="fr-FR"/>
              <a:t>Structure de la DeMPA</a:t>
            </a:r>
            <a:endParaRPr lang="en-US" altLang="fr-FR" b="1"/>
          </a:p>
          <a:p>
            <a:r>
              <a:rPr lang="en-US" altLang="fr-FR" b="1"/>
              <a:t>Indicateurs de performance de la dette (IPD)</a:t>
            </a:r>
            <a:endParaRPr lang="en-US" altLang="fr-FR"/>
          </a:p>
          <a:p>
            <a:r>
              <a:rPr lang="en-US" altLang="fr-FR"/>
              <a:t>Indicateurs DeMPA : exemples</a:t>
            </a:r>
          </a:p>
          <a:p>
            <a:endParaRPr lang="en-US" altLang="fr-FR"/>
          </a:p>
          <a:p>
            <a:endParaRPr lang="en-US" alt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" y="1916832"/>
            <a:ext cx="8856663" cy="4824536"/>
          </a:xfrm>
        </p:spPr>
        <p:txBody>
          <a:bodyPr/>
          <a:lstStyle/>
          <a:p>
            <a:pPr marL="0" indent="0"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Règles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d'endettement</a:t>
            </a:r>
            <a:r>
              <a:rPr lang="en-GB" altLang="fr-FR" sz="2000" b="1" dirty="0">
                <a:sym typeface="Wingdings" panose="05000000000000000000" pitchFamily="2" charset="2"/>
              </a:rPr>
              <a:t> dans le code et la </a:t>
            </a:r>
            <a:r>
              <a:rPr lang="en-GB" altLang="fr-FR" sz="2000" b="1" dirty="0" err="1">
                <a:sym typeface="Wingdings" panose="05000000000000000000" pitchFamily="2" charset="2"/>
              </a:rPr>
              <a:t>législation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relatifs</a:t>
            </a:r>
            <a:r>
              <a:rPr lang="en-GB" altLang="fr-FR" sz="2000" b="1" dirty="0">
                <a:sym typeface="Wingdings" panose="05000000000000000000" pitchFamily="2" charset="2"/>
              </a:rPr>
              <a:t> au budget</a:t>
            </a:r>
            <a:r>
              <a:rPr lang="en-GB" altLang="fr-FR" sz="2000" i="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Règles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fixant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limites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annuelles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d'emprunt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gouvernements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niveau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central et local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Limites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à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fourniture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garanties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Finalité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l'emprunt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public (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financement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déficit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budgétaire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? Promotion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marché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intérieur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capitaux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 ?)</a:t>
            </a:r>
          </a:p>
          <a:p>
            <a:pPr marL="457200" lvl="1" indent="0">
              <a:buFontTx/>
              <a:buNone/>
            </a:pPr>
            <a:endParaRPr lang="en-GB" altLang="fr-FR" sz="1600" b="0" dirty="0"/>
          </a:p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Désignation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d'une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entité</a:t>
            </a:r>
            <a:r>
              <a:rPr lang="en-GB" altLang="fr-FR" sz="2000" b="1" dirty="0">
                <a:sym typeface="Wingdings" panose="05000000000000000000" pitchFamily="2" charset="2"/>
              </a:rPr>
              <a:t> de gestion de la </a:t>
            </a:r>
            <a:r>
              <a:rPr lang="en-GB" altLang="fr-FR" sz="2000" b="1" dirty="0" err="1">
                <a:sym typeface="Wingdings" panose="05000000000000000000" pitchFamily="2" charset="2"/>
              </a:rPr>
              <a:t>dette</a:t>
            </a:r>
            <a:r>
              <a:rPr lang="en-GB" altLang="fr-FR" sz="2000" i="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Évaluation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par rapport à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limite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pour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en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cours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Mesures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destinées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à optimiser la structure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le service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Gestion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risque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(instruments). </a:t>
            </a:r>
          </a:p>
          <a:p>
            <a:pPr marL="0" indent="0"/>
            <a:endParaRPr lang="en-GB" alt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Cadre juridique DPI1 – Existence, couverture, contenu du cadre juridique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89138"/>
            <a:ext cx="8856663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Responsabilité</a:t>
            </a:r>
            <a:r>
              <a:rPr lang="en-GB" altLang="fr-FR" sz="2000" b="1" dirty="0">
                <a:sym typeface="Wingdings" panose="05000000000000000000" pitchFamily="2" charset="2"/>
              </a:rPr>
              <a:t> de la gestion de la </a:t>
            </a:r>
            <a:r>
              <a:rPr lang="en-GB" altLang="fr-FR" sz="2000" b="1" dirty="0" err="1">
                <a:sym typeface="Wingdings" panose="05000000000000000000" pitchFamily="2" charset="2"/>
              </a:rPr>
              <a:t>dette</a:t>
            </a:r>
            <a:r>
              <a:rPr lang="en-GB" altLang="fr-FR" sz="2000" i="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Département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chargé de la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?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Ministère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Finances ? Quelle organisation :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unités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divisions ? </a:t>
            </a:r>
          </a:p>
          <a:p>
            <a:pPr marL="457200" lvl="1" indent="0">
              <a:buFontTx/>
              <a:buNone/>
            </a:pPr>
            <a:endParaRPr lang="en-GB" altLang="fr-FR" b="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Quelles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les divisions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responsables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planification de la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l'information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les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emprunts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</a:t>
            </a:r>
          </a:p>
          <a:p>
            <a:pPr marL="457200" lvl="1" indent="0">
              <a:buFontTx/>
              <a:buNone/>
            </a:pPr>
            <a:endParaRPr lang="en-GB" altLang="fr-FR" b="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Y a-t-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un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conseiller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financier ? Des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agences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spécialisées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 Une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banque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centrale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 </a:t>
            </a:r>
          </a:p>
          <a:p>
            <a:pPr marL="457200" lvl="1" indent="0">
              <a:buFontTx/>
              <a:buNone/>
            </a:pPr>
            <a:endParaRPr lang="en-GB" altLang="fr-FR" sz="1600" b="0" dirty="0"/>
          </a:p>
          <a:p>
            <a:pPr marL="0" indent="0"/>
            <a:endParaRPr lang="en-GB" altLang="fr-FR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Structure managériale DPI2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>
            <a:extLst>
              <a:ext uri="{FF2B5EF4-FFF2-40B4-BE49-F238E27FC236}">
                <a16:creationId xmlns:a16="http://schemas.microsoft.com/office/drawing/2014/main" id="{980D0C14-8FC7-4BCC-918E-08FAAD890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989138"/>
            <a:ext cx="8856663" cy="4608512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GB" altLang="fr-FR" dirty="0">
                <a:sym typeface="Wingdings 2" panose="05020102010507070707" pitchFamily="18" charset="2"/>
              </a:rPr>
              <a:t> </a:t>
            </a:r>
            <a:r>
              <a:rPr lang="en-GB" altLang="fr-FR" b="0" dirty="0" err="1">
                <a:sym typeface="Wingdings 2" panose="05020102010507070707" pitchFamily="18" charset="2"/>
              </a:rPr>
              <a:t>Existe</a:t>
            </a:r>
            <a:r>
              <a:rPr lang="en-GB" altLang="fr-FR" b="0" dirty="0">
                <a:sym typeface="Wingdings 2" panose="05020102010507070707" pitchFamily="18" charset="2"/>
              </a:rPr>
              <a:t>-t-</a:t>
            </a:r>
            <a:r>
              <a:rPr lang="en-GB" altLang="fr-FR" b="0" dirty="0" err="1">
                <a:sym typeface="Wingdings 2" panose="05020102010507070707" pitchFamily="18" charset="2"/>
              </a:rPr>
              <a:t>il</a:t>
            </a:r>
            <a:r>
              <a:rPr lang="en-GB" altLang="fr-FR" b="0" dirty="0"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ym typeface="Wingdings 2" panose="05020102010507070707" pitchFamily="18" charset="2"/>
              </a:rPr>
              <a:t>une</a:t>
            </a:r>
            <a:r>
              <a:rPr lang="en-GB" altLang="fr-FR" b="0" dirty="0"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ym typeface="Wingdings 2" panose="05020102010507070707" pitchFamily="18" charset="2"/>
              </a:rPr>
              <a:t>stratégie</a:t>
            </a:r>
            <a:r>
              <a:rPr lang="en-GB" altLang="fr-FR" b="0" dirty="0"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ym typeface="Wingdings 2" panose="05020102010507070707" pitchFamily="18" charset="2"/>
              </a:rPr>
              <a:t>formelle</a:t>
            </a:r>
            <a:r>
              <a:rPr lang="en-GB" altLang="fr-FR" b="0" dirty="0">
                <a:sym typeface="Wingdings 2" panose="05020102010507070707" pitchFamily="18" charset="2"/>
              </a:rPr>
              <a:t>, un </a:t>
            </a:r>
            <a:r>
              <a:rPr lang="en-GB" altLang="fr-FR" b="0" dirty="0" err="1">
                <a:sym typeface="Wingdings 2" panose="05020102010507070707" pitchFamily="18" charset="2"/>
              </a:rPr>
              <a:t>processus</a:t>
            </a:r>
            <a:r>
              <a:rPr lang="en-GB" altLang="fr-FR" b="0" dirty="0">
                <a:sym typeface="Wingdings 2" panose="05020102010507070707" pitchFamily="18" charset="2"/>
              </a:rPr>
              <a:t> de </a:t>
            </a:r>
            <a:r>
              <a:rPr lang="en-GB" altLang="fr-FR" b="0" dirty="0" err="1">
                <a:sym typeface="Wingdings 2" panose="05020102010507070707" pitchFamily="18" charset="2"/>
              </a:rPr>
              <a:t>décision</a:t>
            </a:r>
            <a:r>
              <a:rPr lang="en-GB" altLang="fr-FR" b="0" dirty="0">
                <a:sym typeface="Wingdings 2" panose="05020102010507070707" pitchFamily="18" charset="2"/>
              </a:rPr>
              <a:t> en matière de gestion de la </a:t>
            </a:r>
            <a:r>
              <a:rPr lang="en-GB" altLang="fr-FR" b="0" dirty="0" err="1">
                <a:sym typeface="Wingdings 2" panose="05020102010507070707" pitchFamily="18" charset="2"/>
              </a:rPr>
              <a:t>dette</a:t>
            </a:r>
            <a:r>
              <a:rPr lang="en-GB" altLang="fr-FR" b="0" dirty="0">
                <a:sym typeface="Wingdings 2" panose="05020102010507070707" pitchFamily="18" charset="2"/>
              </a:rPr>
              <a:t> ?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457200" lvl="1" indent="0">
              <a:buFontTx/>
              <a:buNone/>
            </a:pPr>
            <a:r>
              <a:rPr lang="en-GB" altLang="fr-FR" dirty="0">
                <a:sym typeface="Wingdings 2" panose="05020102010507070707" pitchFamily="18" charset="2"/>
              </a:rPr>
              <a:t>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L'emprunt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extérieur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sert-il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uniquement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à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l'investissement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 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457200" lvl="1" indent="0">
              <a:buFontTx/>
              <a:buNone/>
            </a:pPr>
            <a:r>
              <a:rPr lang="en-GB" altLang="fr-FR" dirty="0"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ym typeface="Wingdings 2" panose="05020102010507070707" pitchFamily="18" charset="2"/>
              </a:rPr>
              <a:t>Importance du </a:t>
            </a:r>
            <a:r>
              <a:rPr lang="en-GB" altLang="fr-FR" b="0" dirty="0" err="1">
                <a:sym typeface="Wingdings 2" panose="05020102010507070707" pitchFamily="18" charset="2"/>
              </a:rPr>
              <a:t>contexte</a:t>
            </a:r>
            <a:r>
              <a:rPr lang="en-GB" altLang="fr-FR" b="0" dirty="0"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ym typeface="Wingdings 2" panose="05020102010507070707" pitchFamily="18" charset="2"/>
              </a:rPr>
              <a:t>historique</a:t>
            </a:r>
            <a:r>
              <a:rPr lang="en-GB" altLang="fr-FR" b="0" dirty="0">
                <a:sym typeface="Wingdings 2" panose="05020102010507070707" pitchFamily="18" charset="2"/>
              </a:rPr>
              <a:t> de la </a:t>
            </a:r>
            <a:r>
              <a:rPr lang="en-GB" altLang="fr-FR" b="0" dirty="0" err="1">
                <a:sym typeface="Wingdings 2" panose="05020102010507070707" pitchFamily="18" charset="2"/>
              </a:rPr>
              <a:t>stratégie</a:t>
            </a:r>
            <a:endParaRPr lang="en-GB" altLang="fr-FR" b="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457200" lvl="1" indent="0">
              <a:buFontTx/>
              <a:buNone/>
            </a:pPr>
            <a:r>
              <a:rPr lang="en-GB" altLang="fr-FR" dirty="0"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Description du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risque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marché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(devises,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taux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d'intérêt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), projections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budgétaires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d'endettement</a:t>
            </a:r>
            <a:endParaRPr lang="en-GB" altLang="fr-FR" b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457200" lvl="1" indent="0">
              <a:buFontTx/>
              <a:buNone/>
            </a:pPr>
            <a:r>
              <a:rPr lang="en-GB" altLang="fr-FR" dirty="0"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ym typeface="Wingdings 2" panose="05020102010507070707" pitchFamily="18" charset="2"/>
              </a:rPr>
              <a:t>Quelle </a:t>
            </a:r>
            <a:r>
              <a:rPr lang="en-GB" altLang="fr-FR" b="0" dirty="0" err="1">
                <a:sym typeface="Wingdings 2" panose="05020102010507070707" pitchFamily="18" charset="2"/>
              </a:rPr>
              <a:t>est</a:t>
            </a:r>
            <a:r>
              <a:rPr lang="en-GB" altLang="fr-FR" b="0" dirty="0"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ym typeface="Wingdings 2" panose="05020102010507070707" pitchFamily="18" charset="2"/>
              </a:rPr>
              <a:t>l'échéance</a:t>
            </a:r>
            <a:r>
              <a:rPr lang="en-GB" altLang="fr-FR" b="0" dirty="0"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ym typeface="Wingdings 2" panose="05020102010507070707" pitchFamily="18" charset="2"/>
              </a:rPr>
              <a:t>moyenne</a:t>
            </a:r>
            <a:r>
              <a:rPr lang="en-GB" altLang="fr-FR" b="0" dirty="0">
                <a:sym typeface="Wingdings 2" panose="05020102010507070707" pitchFamily="18" charset="2"/>
              </a:rPr>
              <a:t> de la </a:t>
            </a:r>
            <a:r>
              <a:rPr lang="en-GB" altLang="fr-FR" b="0" dirty="0" err="1">
                <a:sym typeface="Wingdings 2" panose="05020102010507070707" pitchFamily="18" charset="2"/>
              </a:rPr>
              <a:t>dette</a:t>
            </a:r>
            <a:r>
              <a:rPr lang="en-GB" altLang="fr-FR" b="0" dirty="0">
                <a:sym typeface="Wingdings 2" panose="05020102010507070707" pitchFamily="18" charset="2"/>
              </a:rPr>
              <a:t> ? Quelle proportion entre court et long </a:t>
            </a:r>
            <a:r>
              <a:rPr lang="en-GB" altLang="fr-FR" b="0" dirty="0" err="1">
                <a:sym typeface="Wingdings 2" panose="05020102010507070707" pitchFamily="18" charset="2"/>
              </a:rPr>
              <a:t>terme</a:t>
            </a:r>
            <a:r>
              <a:rPr lang="en-GB" altLang="fr-FR" b="0" dirty="0">
                <a:sym typeface="Wingdings 2" panose="05020102010507070707" pitchFamily="18" charset="2"/>
              </a:rPr>
              <a:t> ? Quelle proportion entre </a:t>
            </a:r>
            <a:r>
              <a:rPr lang="en-GB" altLang="fr-FR" b="0" dirty="0" err="1">
                <a:sym typeface="Wingdings 2" panose="05020102010507070707" pitchFamily="18" charset="2"/>
              </a:rPr>
              <a:t>taux</a:t>
            </a:r>
            <a:r>
              <a:rPr lang="en-GB" altLang="fr-FR" b="0" dirty="0">
                <a:sym typeface="Wingdings 2" panose="05020102010507070707" pitchFamily="18" charset="2"/>
              </a:rPr>
              <a:t> variable et </a:t>
            </a:r>
            <a:r>
              <a:rPr lang="en-GB" altLang="fr-FR" b="0" dirty="0" err="1">
                <a:sym typeface="Wingdings 2" panose="05020102010507070707" pitchFamily="18" charset="2"/>
              </a:rPr>
              <a:t>taux</a:t>
            </a:r>
            <a:r>
              <a:rPr lang="en-GB" altLang="fr-FR" b="0" dirty="0">
                <a:sym typeface="Wingdings 2" panose="05020102010507070707" pitchFamily="18" charset="2"/>
              </a:rPr>
              <a:t> fixe ? </a:t>
            </a:r>
          </a:p>
          <a:p>
            <a:pPr marL="457200" lvl="1" indent="0">
              <a:buFontTx/>
              <a:buNone/>
            </a:pPr>
            <a:r>
              <a:rPr lang="en-GB" altLang="fr-FR" b="0" dirty="0"/>
              <a:t> 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457200" lvl="1" indent="0">
              <a:buFontTx/>
              <a:buNone/>
            </a:pPr>
            <a:endParaRPr lang="en-GB" altLang="fr-FR" sz="1600" b="0" dirty="0"/>
          </a:p>
          <a:p>
            <a:endParaRPr lang="en-GB" altLang="fr-FR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Stratégie de gestion de la dette DPI3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89138"/>
            <a:ext cx="8856663" cy="468022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Évaluation</a:t>
            </a:r>
            <a:r>
              <a:rPr lang="en-GB" altLang="fr-FR" sz="2000" b="1" dirty="0">
                <a:sym typeface="Wingdings" panose="05000000000000000000" pitchFamily="2" charset="2"/>
              </a:rPr>
              <a:t> des </a:t>
            </a:r>
            <a:r>
              <a:rPr lang="en-GB" altLang="fr-FR" sz="2000" b="1" dirty="0" err="1">
                <a:sym typeface="Wingdings" panose="05000000000000000000" pitchFamily="2" charset="2"/>
              </a:rPr>
              <a:t>opérations</a:t>
            </a:r>
            <a:r>
              <a:rPr lang="en-GB" altLang="fr-FR" sz="2000" b="1" dirty="0">
                <a:sym typeface="Wingdings" panose="05000000000000000000" pitchFamily="2" charset="2"/>
              </a:rPr>
              <a:t> de gestion de la </a:t>
            </a:r>
            <a:r>
              <a:rPr lang="en-GB" altLang="fr-FR" sz="2000" b="1" dirty="0" err="1">
                <a:sym typeface="Wingdings" panose="05000000000000000000" pitchFamily="2" charset="2"/>
              </a:rPr>
              <a:t>dette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Y a-t-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un rapport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annuel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obligatoire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gouvernement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central,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résultats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en regard des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objectifs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déclarés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 ?</a:t>
            </a: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Le document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est-il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soumis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parlement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rendu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public ? 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Contrôle</a:t>
            </a:r>
            <a:endParaRPr lang="en-GB" altLang="fr-FR" sz="2000" b="1" dirty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Y a-t-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contrôles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annuels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l'exécution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budget et de la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 </a:t>
            </a: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Conformité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aux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lois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régissant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l'exécution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budget ?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Intégrité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comptes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financiers et des rapports ? Quelle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est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l'efficacité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opérations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exécutions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?</a:t>
            </a:r>
          </a:p>
          <a:p>
            <a:pPr marL="457200" lvl="1" indent="0">
              <a:buFontTx/>
              <a:buNone/>
            </a:pP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Le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contrôle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est-il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soumis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parlement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débattu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/>
            <a:endParaRPr lang="en-GB" alt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Évaluation des opérations de gestion de la dette (DPI4) et Contrôle (DPI5)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44675"/>
            <a:ext cx="8856663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>
                <a:sym typeface="Wingdings" panose="05000000000000000000" pitchFamily="2" charset="2"/>
              </a:rPr>
              <a:t>Coordination avec la politique </a:t>
            </a:r>
            <a:r>
              <a:rPr lang="en-GB" altLang="fr-FR" sz="2000" b="1" dirty="0" err="1">
                <a:sym typeface="Wingdings" panose="05000000000000000000" pitchFamily="2" charset="2"/>
              </a:rPr>
              <a:t>budgétaire</a:t>
            </a:r>
            <a:r>
              <a:rPr lang="en-GB" altLang="fr-FR" sz="2000" b="1" dirty="0">
                <a:sym typeface="Wingdings" panose="05000000000000000000" pitchFamily="2" charset="2"/>
              </a:rPr>
              <a:t> (DPI6)</a:t>
            </a:r>
          </a:p>
          <a:p>
            <a:pPr marL="0" indent="0">
              <a:buFontTx/>
              <a:buNone/>
            </a:pPr>
            <a:endParaRPr lang="en-GB" altLang="fr-FR" sz="2000" b="1" dirty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Disponibilité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variables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fiscales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clefs et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d'analyse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viabilité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pour le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département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gouvernement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en charge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informations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doivent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être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exactes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prévisions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actuelles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doivent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être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mises à disposition 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>
              <a:buFontTx/>
              <a:buNone/>
            </a:pPr>
            <a:r>
              <a:rPr lang="en-GB" altLang="fr-FR" sz="2000" b="1" dirty="0">
                <a:sym typeface="Wingdings" panose="05000000000000000000" pitchFamily="2" charset="2"/>
              </a:rPr>
              <a:t>Coordination</a:t>
            </a:r>
            <a:r>
              <a:rPr lang="en-GB" altLang="fr-FR" sz="2000" i="0" dirty="0">
                <a:sym typeface="Wingdings" panose="05000000000000000000" pitchFamily="2" charset="2"/>
              </a:rPr>
              <a:t> </a:t>
            </a:r>
            <a:r>
              <a:rPr lang="en-GB" altLang="fr-FR" sz="2000" b="1" dirty="0">
                <a:sym typeface="Wingdings" panose="05000000000000000000" pitchFamily="2" charset="2"/>
              </a:rPr>
              <a:t>avec la politique </a:t>
            </a:r>
            <a:r>
              <a:rPr lang="en-GB" altLang="fr-FR" sz="2000" b="1" dirty="0" err="1">
                <a:sym typeface="Wingdings" panose="05000000000000000000" pitchFamily="2" charset="2"/>
              </a:rPr>
              <a:t>monétaire</a:t>
            </a:r>
            <a:r>
              <a:rPr lang="en-GB" altLang="fr-FR" sz="2000" b="1" dirty="0">
                <a:sym typeface="Wingdings" panose="05000000000000000000" pitchFamily="2" charset="2"/>
              </a:rPr>
              <a:t> (DPI7)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L'objectif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stabilité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prix ne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peut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être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compromis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par la minimisation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coût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séparation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entre politique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monétaire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gestion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Coordination par le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biais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l'information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(transactions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liées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aux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actuelles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à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venir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flux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trésorerie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gouvernement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central) 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Limite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à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l'accès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direct aux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ressources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banque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centrale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/>
            <a:endParaRPr lang="en-GB" alt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Coordination avec les politiques macroéconomiques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44675"/>
            <a:ext cx="8856663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Emprunts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intérieurs</a:t>
            </a:r>
            <a:r>
              <a:rPr lang="en-GB" altLang="fr-FR" sz="2000" b="1" dirty="0">
                <a:sym typeface="Wingdings" panose="05000000000000000000" pitchFamily="2" charset="2"/>
              </a:rPr>
              <a:t> (DPI8)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mécanismes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sont-ils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suffisamment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clairs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enchères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– syndication –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émissions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en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continu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–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émission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détail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 ? 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Capacité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à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emprunter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marchés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intérieurs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l'émission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repose-t-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elle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mécanismes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marché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 ?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Existe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-t-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il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publications sur les plans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d'emprunt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? 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Transparence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pour les participants, (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procédures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calendrier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….)</a:t>
            </a:r>
          </a:p>
          <a:p>
            <a:pPr marL="457200" lvl="1" indent="0">
              <a:buFontTx/>
              <a:buNone/>
            </a:pPr>
            <a:endParaRPr lang="en-GB" altLang="fr-FR" b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Emprunts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extérieurs</a:t>
            </a:r>
            <a:r>
              <a:rPr lang="en-GB" altLang="fr-FR" sz="2000" b="1" dirty="0">
                <a:sym typeface="Wingdings" panose="05000000000000000000" pitchFamily="2" charset="2"/>
              </a:rPr>
              <a:t> (DPI9)</a:t>
            </a: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Évaluation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l'emprunt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économiquement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le plus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intéressant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+ conditions (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prêteurs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devise,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taux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d'intérêt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échéance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Disponibilité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documents de bonne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qualité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(pour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emprunter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marchés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étrangers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Intervention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conseillers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juridiques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/>
            <a:endParaRPr lang="en-GB" alt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Emprunts et activités de financement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FB684A7E-E416-4002-9FAC-5C75D1E5B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844675"/>
            <a:ext cx="8856663" cy="4824413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GB" altLang="fr-FR">
                <a:sym typeface="Wingdings 2" panose="05020102010507070707" pitchFamily="18" charset="2"/>
              </a:rPr>
              <a:t></a:t>
            </a:r>
            <a:r>
              <a:rPr lang="en-GB" altLang="fr-FR" b="0">
                <a:sym typeface="Wingdings 2" panose="05020102010507070707" pitchFamily="18" charset="2"/>
              </a:rPr>
              <a:t>Disponibilité et qualité de procédures documentées (approbation et émission de garanties sur prêts)</a:t>
            </a:r>
          </a:p>
          <a:p>
            <a:pPr marL="457200" lvl="1" indent="0">
              <a:buFontTx/>
              <a:buNone/>
            </a:pPr>
            <a:endParaRPr lang="en-GB" altLang="fr-FR" b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>
                <a:sym typeface="Wingdings 2" panose="05020102010507070707" pitchFamily="18" charset="2"/>
              </a:rPr>
              <a:t></a:t>
            </a:r>
            <a:r>
              <a:rPr lang="en-GB" altLang="fr-FR" b="0">
                <a:sym typeface="Wingdings 2" panose="05020102010507070707" pitchFamily="18" charset="2"/>
              </a:rPr>
              <a:t>Disponibilité et qualité de procédures documentées (pour rétrocession de fonds empruntés)</a:t>
            </a:r>
          </a:p>
          <a:p>
            <a:pPr marL="457200" lvl="1" indent="0">
              <a:buFontTx/>
              <a:buNone/>
            </a:pPr>
            <a:endParaRPr lang="en-GB" altLang="fr-FR" b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>
                <a:sym typeface="Wingdings 2" panose="05020102010507070707" pitchFamily="18" charset="2"/>
              </a:rPr>
              <a:t></a:t>
            </a:r>
            <a:r>
              <a:rPr lang="en-GB" altLang="fr-FR" b="0">
                <a:sym typeface="Wingdings 2" panose="05020102010507070707" pitchFamily="18" charset="2"/>
              </a:rPr>
              <a:t> Disponibilité d'un système de gestion de la dette (exemple : procédure pour l'utilisation de dérivés)</a:t>
            </a:r>
          </a:p>
          <a:p>
            <a:pPr marL="457200" lvl="1" indent="0">
              <a:buFontTx/>
              <a:buNone/>
            </a:pPr>
            <a:endParaRPr lang="en-GB" altLang="fr-FR" b="0"/>
          </a:p>
          <a:p>
            <a:endParaRPr lang="en-GB" alt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Garanties sur prêts, rétrocession et transactions liées à la dette (DPI10)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F418BD9E-3E90-4CE0-935A-E08769553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Présentation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D2CBF06A-2FA4-4A71-91C6-F127D13F9D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2492375"/>
            <a:ext cx="8856663" cy="3529013"/>
          </a:xfrm>
        </p:spPr>
        <p:txBody>
          <a:bodyPr/>
          <a:lstStyle/>
          <a:p>
            <a:r>
              <a:rPr lang="en-US" altLang="fr-FR" b="1"/>
              <a:t>Pourquoi une DeMPA et qu'est-ce qu'une DeMPA ? </a:t>
            </a:r>
            <a:endParaRPr lang="en-US" altLang="fr-FR"/>
          </a:p>
          <a:p>
            <a:r>
              <a:rPr lang="en-US" altLang="fr-FR"/>
              <a:t>Structure de la DeMPA</a:t>
            </a:r>
          </a:p>
          <a:p>
            <a:r>
              <a:rPr lang="en-US" altLang="fr-FR"/>
              <a:t>Indicateurs de performance de la dette (IPD)</a:t>
            </a:r>
          </a:p>
          <a:p>
            <a:r>
              <a:rPr lang="en-US" altLang="fr-FR"/>
              <a:t>Indicateurs DeMPA : exemples</a:t>
            </a:r>
          </a:p>
          <a:p>
            <a:endParaRPr lang="en-US" altLang="fr-FR"/>
          </a:p>
          <a:p>
            <a:endParaRPr lang="en-US" alt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44675"/>
            <a:ext cx="8856663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Prévision</a:t>
            </a:r>
            <a:r>
              <a:rPr lang="en-GB" altLang="fr-FR" sz="2000" b="1" dirty="0">
                <a:sym typeface="Wingdings" panose="05000000000000000000" pitchFamily="2" charset="2"/>
              </a:rPr>
              <a:t> des flux de </a:t>
            </a:r>
            <a:r>
              <a:rPr lang="en-GB" altLang="fr-FR" sz="2000" b="1" dirty="0" err="1">
                <a:sym typeface="Wingdings" panose="05000000000000000000" pitchFamily="2" charset="2"/>
              </a:rPr>
              <a:t>trésorerie</a:t>
            </a:r>
            <a:r>
              <a:rPr lang="en-GB" altLang="fr-FR" sz="2000" b="1" dirty="0">
                <a:sym typeface="Wingdings" panose="05000000000000000000" pitchFamily="2" charset="2"/>
              </a:rPr>
              <a:t> : </a:t>
            </a:r>
            <a:r>
              <a:rPr lang="en-GB" altLang="fr-FR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généralement</a:t>
            </a:r>
            <a:r>
              <a:rPr lang="en-GB" alt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altLang="fr-FR" sz="2000" b="1" dirty="0">
                <a:solidFill>
                  <a:srgbClr val="0070C0"/>
                </a:solidFill>
              </a:rPr>
              <a:t>la </a:t>
            </a:r>
            <a:r>
              <a:rPr lang="en-GB" altLang="fr-FR" sz="2000" b="1" dirty="0" err="1">
                <a:solidFill>
                  <a:srgbClr val="0070C0"/>
                </a:solidFill>
              </a:rPr>
              <a:t>responsabilité</a:t>
            </a:r>
            <a:r>
              <a:rPr lang="en-GB" altLang="fr-FR" sz="2000" b="1" dirty="0">
                <a:solidFill>
                  <a:srgbClr val="0070C0"/>
                </a:solidFill>
              </a:rPr>
              <a:t> de </a:t>
            </a:r>
            <a:r>
              <a:rPr lang="en-GB" altLang="fr-FR" sz="2000" b="1" dirty="0" err="1">
                <a:solidFill>
                  <a:srgbClr val="0070C0"/>
                </a:solidFill>
              </a:rPr>
              <a:t>l'unité</a:t>
            </a:r>
            <a:r>
              <a:rPr lang="en-GB" altLang="fr-FR" sz="2000" b="1" dirty="0">
                <a:solidFill>
                  <a:srgbClr val="0070C0"/>
                </a:solidFill>
              </a:rPr>
              <a:t> </a:t>
            </a:r>
            <a:r>
              <a:rPr lang="en-GB" altLang="fr-FR" sz="2000" b="1" dirty="0" err="1">
                <a:solidFill>
                  <a:srgbClr val="0070C0"/>
                </a:solidFill>
              </a:rPr>
              <a:t>Trésor</a:t>
            </a:r>
            <a:endParaRPr lang="en-GB" altLang="fr-FR" sz="2000" b="1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</a:pPr>
            <a:endParaRPr lang="en-GB" altLang="fr-FR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Efficacité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prévision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niveau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agrégé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soldes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caisse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dans 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comptes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bancaires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l'État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Char char="q"/>
            </a:pPr>
            <a:endParaRPr lang="en-GB" altLang="fr-FR" sz="2000" b="1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Prévision</a:t>
            </a:r>
            <a:r>
              <a:rPr lang="en-GB" altLang="fr-FR" sz="2000" b="1" dirty="0">
                <a:sym typeface="Wingdings" panose="05000000000000000000" pitchFamily="2" charset="2"/>
              </a:rPr>
              <a:t> des flux de </a:t>
            </a:r>
            <a:r>
              <a:rPr lang="en-GB" altLang="fr-FR" sz="2000" b="1" dirty="0" err="1">
                <a:sym typeface="Wingdings" panose="05000000000000000000" pitchFamily="2" charset="2"/>
              </a:rPr>
              <a:t>trésorerie</a:t>
            </a:r>
            <a:r>
              <a:rPr lang="en-GB" altLang="fr-FR" sz="2000" b="1" dirty="0">
                <a:sym typeface="Wingdings" panose="05000000000000000000" pitchFamily="2" charset="2"/>
              </a:rPr>
              <a:t> : </a:t>
            </a:r>
            <a:r>
              <a:rPr lang="en-GB" altLang="fr-FR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généralement</a:t>
            </a:r>
            <a:r>
              <a:rPr lang="en-GB" alt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altLang="fr-FR" sz="2000" b="1" dirty="0">
                <a:solidFill>
                  <a:srgbClr val="0070C0"/>
                </a:solidFill>
              </a:rPr>
              <a:t>la </a:t>
            </a:r>
            <a:r>
              <a:rPr lang="en-GB" altLang="fr-FR" sz="2000" b="1" dirty="0" err="1">
                <a:solidFill>
                  <a:srgbClr val="0070C0"/>
                </a:solidFill>
              </a:rPr>
              <a:t>responsabilité</a:t>
            </a:r>
            <a:r>
              <a:rPr lang="en-GB" altLang="fr-FR" sz="2000" b="1" dirty="0">
                <a:solidFill>
                  <a:srgbClr val="0070C0"/>
                </a:solidFill>
              </a:rPr>
              <a:t> </a:t>
            </a:r>
            <a:r>
              <a:rPr lang="en-GB" altLang="fr-FR" sz="2000" b="1" dirty="0" err="1">
                <a:solidFill>
                  <a:srgbClr val="0070C0"/>
                </a:solidFill>
              </a:rPr>
              <a:t>duTrésor</a:t>
            </a:r>
            <a:r>
              <a:rPr lang="en-GB" altLang="fr-FR" sz="2000" b="1" dirty="0">
                <a:solidFill>
                  <a:srgbClr val="0070C0"/>
                </a:solidFill>
              </a:rPr>
              <a:t> </a:t>
            </a:r>
            <a:r>
              <a:rPr lang="en-GB" altLang="fr-FR" sz="2000" b="1" dirty="0" err="1">
                <a:solidFill>
                  <a:srgbClr val="0070C0"/>
                </a:solidFill>
              </a:rPr>
              <a:t>ou</a:t>
            </a:r>
            <a:r>
              <a:rPr lang="en-GB" altLang="fr-FR" sz="2000" b="1" dirty="0">
                <a:solidFill>
                  <a:srgbClr val="0070C0"/>
                </a:solidFill>
              </a:rPr>
              <a:t> du service chargé de la </a:t>
            </a:r>
            <a:r>
              <a:rPr lang="en-GB" altLang="fr-FR" sz="2000" b="1" dirty="0"/>
              <a:t>g</a:t>
            </a:r>
            <a:r>
              <a:rPr lang="en-GB" altLang="fr-FR" sz="2000" b="1" dirty="0">
                <a:sym typeface="Wingdings" panose="05000000000000000000" pitchFamily="2" charset="2"/>
              </a:rPr>
              <a:t>estion de la </a:t>
            </a:r>
            <a:r>
              <a:rPr lang="en-GB" altLang="fr-FR" sz="2000" b="1" dirty="0" err="1">
                <a:sym typeface="Wingdings" panose="05000000000000000000" pitchFamily="2" charset="2"/>
              </a:rPr>
              <a:t>dette</a:t>
            </a:r>
            <a:endParaRPr lang="en-GB" altLang="fr-FR" sz="2000" b="1" dirty="0">
              <a:sym typeface="Wingdings" panose="05000000000000000000" pitchFamily="2" charset="2"/>
            </a:endParaRPr>
          </a:p>
          <a:p>
            <a:pPr marL="0" indent="0">
              <a:buFont typeface="Verdana" panose="020B0604030504040204" pitchFamily="34" charset="0"/>
              <a:buAutoNum type="arabicPeriod"/>
            </a:pPr>
            <a:endParaRPr lang="en-GB" altLang="fr-FR" sz="2000" dirty="0"/>
          </a:p>
          <a:p>
            <a:pPr marL="457200" lvl="1" indent="0">
              <a:buFontTx/>
              <a:buNone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Fixation d'un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solde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caisse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approprié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(marge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liquidité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 et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efficacité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gestion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solde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dans les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comptes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bancaires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l'état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(y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compris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l'intégration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avec un programme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d'emprunt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intérieur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si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besoin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/>
            <a:endParaRPr lang="en-GB" alt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Prévisions de flux de trésorerie et gestion des soldes de caisse (DPI11)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" y="1772816"/>
            <a:ext cx="8856663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>
                <a:sym typeface="Wingdings" panose="05000000000000000000" pitchFamily="2" charset="2"/>
              </a:rPr>
              <a:t>Administration de la </a:t>
            </a:r>
            <a:r>
              <a:rPr lang="en-GB" altLang="fr-FR" sz="2000" b="1" dirty="0" err="1">
                <a:sym typeface="Wingdings" panose="05000000000000000000" pitchFamily="2" charset="2"/>
              </a:rPr>
              <a:t>dette</a:t>
            </a:r>
            <a:r>
              <a:rPr lang="en-GB" altLang="fr-FR" sz="2000" b="1" dirty="0">
                <a:sym typeface="Wingdings" panose="05000000000000000000" pitchFamily="2" charset="2"/>
              </a:rPr>
              <a:t> et </a:t>
            </a:r>
            <a:r>
              <a:rPr lang="en-GB" altLang="fr-FR" sz="2000" b="1" dirty="0" err="1">
                <a:sym typeface="Wingdings" panose="05000000000000000000" pitchFamily="2" charset="2"/>
              </a:rPr>
              <a:t>sécurité</a:t>
            </a:r>
            <a:r>
              <a:rPr lang="en-GB" altLang="fr-FR" sz="2000" b="1" dirty="0">
                <a:sym typeface="Wingdings" panose="05000000000000000000" pitchFamily="2" charset="2"/>
              </a:rPr>
              <a:t> des </a:t>
            </a:r>
            <a:r>
              <a:rPr lang="en-GB" altLang="fr-FR" sz="2000" b="1" dirty="0" err="1">
                <a:sym typeface="Wingdings" panose="05000000000000000000" pitchFamily="2" charset="2"/>
              </a:rPr>
              <a:t>données</a:t>
            </a:r>
            <a:r>
              <a:rPr lang="en-GB" altLang="fr-FR" sz="2000" b="1" dirty="0">
                <a:sym typeface="Wingdings" panose="05000000000000000000" pitchFamily="2" charset="2"/>
              </a:rPr>
              <a:t> (DPI12)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Répartition</a:t>
            </a:r>
            <a:r>
              <a:rPr lang="en-GB" altLang="fr-FR" sz="2000" b="1" dirty="0">
                <a:sym typeface="Wingdings" panose="05000000000000000000" pitchFamily="2" charset="2"/>
              </a:rPr>
              <a:t> des </a:t>
            </a:r>
            <a:r>
              <a:rPr lang="en-GB" altLang="fr-FR" sz="2000" b="1" dirty="0" err="1">
                <a:sym typeface="Wingdings" panose="05000000000000000000" pitchFamily="2" charset="2"/>
              </a:rPr>
              <a:t>tâches</a:t>
            </a:r>
            <a:r>
              <a:rPr lang="en-GB" altLang="fr-FR" sz="2000" b="1" dirty="0">
                <a:sym typeface="Wingdings" panose="05000000000000000000" pitchFamily="2" charset="2"/>
              </a:rPr>
              <a:t>, </a:t>
            </a:r>
            <a:r>
              <a:rPr lang="en-GB" altLang="fr-FR" sz="2000" b="1" dirty="0" err="1">
                <a:sym typeface="Wingdings" panose="05000000000000000000" pitchFamily="2" charset="2"/>
              </a:rPr>
              <a:t>capacité</a:t>
            </a:r>
            <a:r>
              <a:rPr lang="en-GB" altLang="fr-FR" sz="2000" b="1" dirty="0">
                <a:sym typeface="Wingdings" panose="05000000000000000000" pitchFamily="2" charset="2"/>
              </a:rPr>
              <a:t> en personnel et </a:t>
            </a:r>
            <a:r>
              <a:rPr lang="en-GB" altLang="fr-FR" sz="2000" b="1" dirty="0" err="1">
                <a:sym typeface="Wingdings" panose="05000000000000000000" pitchFamily="2" charset="2"/>
              </a:rPr>
              <a:t>continuité</a:t>
            </a:r>
            <a:r>
              <a:rPr lang="en-GB" altLang="fr-FR" sz="2000" b="1" dirty="0">
                <a:sym typeface="Wingdings" panose="05000000000000000000" pitchFamily="2" charset="2"/>
              </a:rPr>
              <a:t> de </a:t>
            </a:r>
            <a:r>
              <a:rPr lang="en-GB" altLang="fr-FR" sz="2000" b="1" dirty="0" err="1">
                <a:sym typeface="Wingdings" panose="05000000000000000000" pitchFamily="2" charset="2"/>
              </a:rPr>
              <a:t>l'activité</a:t>
            </a:r>
            <a:r>
              <a:rPr lang="en-GB" altLang="fr-FR" sz="2000" b="1" dirty="0">
                <a:sym typeface="Wingdings" panose="05000000000000000000" pitchFamily="2" charset="2"/>
              </a:rPr>
              <a:t> (DPI13)</a:t>
            </a:r>
          </a:p>
          <a:p>
            <a:pPr marL="457200" lvl="1" indent="0">
              <a:buFontTx/>
              <a:buNone/>
            </a:pPr>
            <a:endParaRPr lang="en-GB" altLang="fr-FR" b="0" dirty="0"/>
          </a:p>
          <a:p>
            <a:pPr marL="0" indent="0">
              <a:buNone/>
            </a:pPr>
            <a:r>
              <a:rPr lang="en-GB" altLang="fr-FR" sz="2000" b="1" dirty="0" err="1"/>
              <a:t>Registres</a:t>
            </a:r>
            <a:r>
              <a:rPr lang="en-GB" altLang="fr-FR" sz="2000" b="1" dirty="0"/>
              <a:t> de la </a:t>
            </a:r>
            <a:r>
              <a:rPr lang="en-GB" altLang="fr-FR" sz="2000" b="1" dirty="0" err="1"/>
              <a:t>dette</a:t>
            </a:r>
            <a:r>
              <a:rPr lang="en-GB" altLang="fr-FR" sz="2000" b="1" dirty="0"/>
              <a:t> (DPI14)</a:t>
            </a:r>
          </a:p>
          <a:p>
            <a:pPr marL="0" indent="0">
              <a:buFont typeface="Wingdings" panose="05000000000000000000" pitchFamily="2" charset="2"/>
              <a:buChar char="q"/>
            </a:pPr>
            <a:endParaRPr lang="en-GB" altLang="fr-FR" sz="2000" b="1" dirty="0"/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Enregistrer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tous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les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détenteurs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d’obligations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souveraines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garanties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prêts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allègement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la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endParaRPr lang="en-GB" altLang="fr-FR" sz="200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Éviter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: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erreurs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dans le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calcul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paiements</a:t>
            </a:r>
            <a:endParaRPr lang="en-GB" altLang="fr-FR" sz="200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            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perte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confiance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public et des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investisseurs</a:t>
            </a:r>
            <a:r>
              <a:rPr lang="en-GB" altLang="fr-FR" sz="2000" i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Nécessaire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: base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données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l'endettement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système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registre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sécurité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intérieure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bulletin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statistique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sur la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endParaRPr lang="en-GB" altLang="fr-FR" sz="200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323850" y="1268413"/>
            <a:ext cx="813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Enregistrement de la dette et gestion des risques opérationnels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25A1834E-09D8-43D5-85CA-298FC3BE2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400" dirty="0" err="1">
                <a:solidFill>
                  <a:srgbClr val="FF0000"/>
                </a:solidFill>
              </a:rPr>
              <a:t>Exemples</a:t>
            </a:r>
            <a:r>
              <a:rPr lang="en-US" altLang="fr-FR" sz="2400" dirty="0">
                <a:solidFill>
                  <a:srgbClr val="FF0000"/>
                </a:solidFill>
              </a:rPr>
              <a:t> </a:t>
            </a:r>
            <a:r>
              <a:rPr lang="en-US" altLang="fr-FR" sz="2400" dirty="0" err="1">
                <a:solidFill>
                  <a:srgbClr val="FF0000"/>
                </a:solidFill>
              </a:rPr>
              <a:t>d'incidences</a:t>
            </a:r>
            <a:r>
              <a:rPr lang="en-US" altLang="fr-FR" sz="2400" dirty="0">
                <a:solidFill>
                  <a:srgbClr val="FF0000"/>
                </a:solidFill>
              </a:rPr>
              <a:t> </a:t>
            </a:r>
            <a:r>
              <a:rPr lang="en-US" altLang="fr-FR" sz="2400" dirty="0" err="1">
                <a:solidFill>
                  <a:srgbClr val="FF0000"/>
                </a:solidFill>
              </a:rPr>
              <a:t>si</a:t>
            </a:r>
            <a:r>
              <a:rPr lang="en-US" altLang="fr-FR" sz="2400" dirty="0">
                <a:solidFill>
                  <a:srgbClr val="FF0000"/>
                </a:solidFill>
              </a:rPr>
              <a:t> DPI12, DPI13, DPI14 ne </a:t>
            </a:r>
            <a:r>
              <a:rPr lang="en-US" altLang="fr-FR" sz="2400" dirty="0" err="1">
                <a:solidFill>
                  <a:srgbClr val="FF0000"/>
                </a:solidFill>
              </a:rPr>
              <a:t>sont</a:t>
            </a:r>
            <a:r>
              <a:rPr lang="en-US" altLang="fr-FR" sz="2400" dirty="0">
                <a:solidFill>
                  <a:srgbClr val="FF0000"/>
                </a:solidFill>
              </a:rPr>
              <a:t> pas </a:t>
            </a:r>
            <a:r>
              <a:rPr lang="en-US" altLang="fr-FR" sz="2400" dirty="0" err="1">
                <a:solidFill>
                  <a:srgbClr val="FF0000"/>
                </a:solidFill>
              </a:rPr>
              <a:t>respectés</a:t>
            </a:r>
            <a:r>
              <a:rPr lang="en-US" altLang="fr-FR" sz="2400" b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7651" name="Espace réservé du contenu 3">
            <a:extLst>
              <a:ext uri="{FF2B5EF4-FFF2-40B4-BE49-F238E27FC236}">
                <a16:creationId xmlns:a16="http://schemas.microsoft.com/office/drawing/2014/main" id="{7C51D7A6-A5FD-44EA-ABCA-21E21928B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2565400"/>
            <a:ext cx="8526463" cy="38877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995864A6-C5DC-4FBE-BFB9-2E5157632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fr-FR"/>
          </a:p>
        </p:txBody>
      </p:sp>
      <p:pic>
        <p:nvPicPr>
          <p:cNvPr id="28675" name="Espace réservé du contenu 3">
            <a:extLst>
              <a:ext uri="{FF2B5EF4-FFF2-40B4-BE49-F238E27FC236}">
                <a16:creationId xmlns:a16="http://schemas.microsoft.com/office/drawing/2014/main" id="{4C3ACD9A-FBD4-43A5-8405-EB601D6B52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3" y="1339850"/>
            <a:ext cx="8540750" cy="53292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7BB8A2E6-A200-407B-917B-DF45B57F3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Présentation</a:t>
            </a:r>
          </a:p>
        </p:txBody>
      </p:sp>
      <p:sp>
        <p:nvSpPr>
          <p:cNvPr id="29699" name="Espace réservé du contenu 2">
            <a:extLst>
              <a:ext uri="{FF2B5EF4-FFF2-40B4-BE49-F238E27FC236}">
                <a16:creationId xmlns:a16="http://schemas.microsoft.com/office/drawing/2014/main" id="{B66215C9-807D-4653-A580-4009946E82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2492375"/>
            <a:ext cx="8856663" cy="3529013"/>
          </a:xfrm>
        </p:spPr>
        <p:txBody>
          <a:bodyPr/>
          <a:lstStyle/>
          <a:p>
            <a:r>
              <a:rPr lang="en-US" altLang="fr-FR"/>
              <a:t>Pourquoi une DeMPA et qu'est-ce qu'une DeMPA? </a:t>
            </a:r>
          </a:p>
          <a:p>
            <a:r>
              <a:rPr lang="en-US" altLang="fr-FR"/>
              <a:t>Structure de la DeMPA</a:t>
            </a:r>
          </a:p>
          <a:p>
            <a:r>
              <a:rPr lang="en-US" altLang="fr-FR"/>
              <a:t>Indicateurs de performance de la dette (IPD)</a:t>
            </a:r>
            <a:endParaRPr lang="en-US" altLang="fr-FR" b="1"/>
          </a:p>
          <a:p>
            <a:r>
              <a:rPr lang="en-US" altLang="fr-FR" b="1"/>
              <a:t>Indicateurs DeMPA : exemples</a:t>
            </a:r>
            <a:endParaRPr lang="en-US" altLang="fr-FR"/>
          </a:p>
          <a:p>
            <a:endParaRPr lang="en-US" altLang="fr-FR"/>
          </a:p>
          <a:p>
            <a:endParaRPr lang="en-US" alt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Espace réservé du contenu 1">
            <a:extLst>
              <a:ext uri="{FF2B5EF4-FFF2-40B4-BE49-F238E27FC236}">
                <a16:creationId xmlns:a16="http://schemas.microsoft.com/office/drawing/2014/main" id="{65F3680E-9E71-4DF8-A6CE-88122DBC8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538" y="1222375"/>
            <a:ext cx="6742112" cy="55038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Espace réservé du contenu 3">
            <a:extLst>
              <a:ext uri="{FF2B5EF4-FFF2-40B4-BE49-F238E27FC236}">
                <a16:creationId xmlns:a16="http://schemas.microsoft.com/office/drawing/2014/main" id="{471C69A2-72AF-42AC-819D-87A4FB38A2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561262" cy="56165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00213"/>
            <a:ext cx="8856663" cy="48974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>
                <a:sym typeface="Wingdings" panose="05000000000000000000" pitchFamily="2" charset="2"/>
              </a:rPr>
              <a:t> Crise de la dette au Mozambique</a:t>
            </a:r>
          </a:p>
          <a:p>
            <a:pPr marL="457200" lvl="1" indent="0">
              <a:buFontTx/>
              <a:buNone/>
            </a:pPr>
            <a:endParaRPr lang="en-GB" altLang="fr-FR" sz="160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>
                <a:sym typeface="Wingdings 2" panose="05020102010507070707" pitchFamily="18" charset="2"/>
              </a:rPr>
              <a:t></a:t>
            </a:r>
            <a:r>
              <a:rPr lang="en-GB" altLang="fr-FR" b="0">
                <a:sym typeface="Wingdings 2" panose="05020102010507070707" pitchFamily="18" charset="2"/>
              </a:rPr>
              <a:t>Janvier 2017 : Le Mozambique cesse le remboursement de sa dette  </a:t>
            </a:r>
            <a:r>
              <a:rPr lang="en-GB" altLang="fr-FR" b="0">
                <a:sym typeface="Wingdings" panose="05000000000000000000" pitchFamily="2" charset="2"/>
              </a:rPr>
              <a:t> considéré comme insolvable </a:t>
            </a:r>
          </a:p>
          <a:p>
            <a:pPr marL="457200" lvl="1" indent="0">
              <a:buFontTx/>
              <a:buNone/>
            </a:pPr>
            <a:endParaRPr lang="en-GB" altLang="fr-FR" b="0"/>
          </a:p>
          <a:p>
            <a:pPr marL="457200" lvl="1" indent="0">
              <a:buFontTx/>
              <a:buNone/>
            </a:pPr>
            <a:endParaRPr lang="en-GB" altLang="fr-FR" b="0"/>
          </a:p>
          <a:p>
            <a:pPr marL="0" indent="0"/>
            <a:endParaRPr lang="en-GB" alt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107950" y="981075"/>
            <a:ext cx="3455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Exemple de dette cachée : Mozambique </a:t>
            </a:r>
          </a:p>
        </p:txBody>
      </p:sp>
      <p:pic>
        <p:nvPicPr>
          <p:cNvPr id="34820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685741D7-EBE1-4886-9D86-68101FC5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06738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00213"/>
            <a:ext cx="8856663" cy="48974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Prêts</a:t>
            </a:r>
            <a:endParaRPr lang="en-GB" altLang="fr-FR" sz="2000" b="1" dirty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</a:pPr>
            <a:r>
              <a:rPr lang="en-GB" altLang="fr-FR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2013 &amp; 2014 : $1.15 milliards + $ 850 millions. Crédit Suisse + VTB (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prêteur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russe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ont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prêté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à 3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entreprises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détenues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par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l'État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en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vue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l'achat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d'équipement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naval et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navires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pêche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. 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6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prêts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bilatéraux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 $ 334 millions)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Les deux avec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garanties</a:t>
            </a:r>
            <a:r>
              <a:rPr lang="en-GB" altLang="fr-FR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l'État</a:t>
            </a:r>
            <a:endParaRPr lang="en-GB" altLang="fr-FR" b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endParaRPr lang="en-GB" altLang="fr-FR" b="0" dirty="0">
              <a:sym typeface="Wingdings" panose="05000000000000000000" pitchFamily="2" charset="2"/>
            </a:endParaRPr>
          </a:p>
          <a:p>
            <a:pPr marL="0" lvl="1" indent="0">
              <a:buFontTx/>
              <a:buNone/>
            </a:pPr>
            <a:r>
              <a:rPr lang="en-GB" altLang="fr-FR" dirty="0" err="1">
                <a:sym typeface="Wingdings" panose="05000000000000000000" pitchFamily="2" charset="2"/>
              </a:rPr>
              <a:t>Mauvaise</a:t>
            </a:r>
            <a:r>
              <a:rPr lang="en-GB" altLang="fr-FR" dirty="0">
                <a:sym typeface="Wingdings" panose="05000000000000000000" pitchFamily="2" charset="2"/>
              </a:rPr>
              <a:t> </a:t>
            </a:r>
            <a:r>
              <a:rPr lang="en-GB" altLang="fr-FR" dirty="0" err="1">
                <a:sym typeface="Wingdings" panose="05000000000000000000" pitchFamily="2" charset="2"/>
              </a:rPr>
              <a:t>capacité</a:t>
            </a:r>
            <a:r>
              <a:rPr lang="en-GB" altLang="fr-FR" dirty="0">
                <a:sym typeface="Wingdings" panose="05000000000000000000" pitchFamily="2" charset="2"/>
              </a:rPr>
              <a:t> de gestion de la </a:t>
            </a:r>
            <a:r>
              <a:rPr lang="en-GB" altLang="fr-FR" dirty="0" err="1">
                <a:sym typeface="Wingdings" panose="05000000000000000000" pitchFamily="2" charset="2"/>
              </a:rPr>
              <a:t>dette</a:t>
            </a:r>
            <a:r>
              <a:rPr lang="en-GB" altLang="fr-FR" b="0" dirty="0">
                <a:sym typeface="Wingdings" panose="05000000000000000000" pitchFamily="2" charset="2"/>
              </a:rPr>
              <a:t> </a:t>
            </a: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Non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approuvé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par le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parlement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ou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la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cour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administrative</a:t>
            </a: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</a:t>
            </a:r>
            <a:r>
              <a:rPr lang="en-GB" altLang="fr-FR" sz="2000" b="1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Non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divulgué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 FMI (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discontinuité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avec la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règle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: plafond de 35 %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prêts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non-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concessionnels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)</a:t>
            </a: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Manque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transparence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(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contrat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d'approvisionnement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transfert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direct de $ 500 millions au budget de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l'État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. </a:t>
            </a:r>
          </a:p>
          <a:p>
            <a:pPr marL="0" indent="0"/>
            <a:endParaRPr lang="en-GB" alt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107950" y="981075"/>
            <a:ext cx="3455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Mozambique : prêts non déclarés et/ou mal déclarés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88840"/>
            <a:ext cx="3421063" cy="460881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Conséquences</a:t>
            </a:r>
            <a:r>
              <a:rPr lang="en-GB" altLang="fr-FR" sz="2000" b="1" dirty="0">
                <a:sym typeface="Wingdings" panose="05000000000000000000" pitchFamily="2" charset="2"/>
              </a:rPr>
              <a:t>  </a:t>
            </a: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</a:t>
            </a:r>
            <a:r>
              <a:rPr lang="en-GB" altLang="fr-FR" sz="2000" b="1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Mis à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l'écart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marchés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internationaux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crédit</a:t>
            </a:r>
            <a:r>
              <a:rPr lang="en-GB" altLang="fr-FR" sz="2000" i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</a:p>
          <a:p>
            <a:pPr marL="0" indent="0"/>
            <a:endParaRPr lang="en-GB" altLang="fr-FR" sz="2000" i="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0" indent="0"/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Les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banques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commerciales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arrêtent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d'acheter</a:t>
            </a:r>
            <a:r>
              <a:rPr lang="en-GB" altLang="fr-FR" sz="20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obligations </a:t>
            </a:r>
            <a:r>
              <a:rPr lang="en-GB" altLang="fr-FR" sz="20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souveraines</a:t>
            </a:r>
            <a:endParaRPr lang="en-GB" altLang="fr-FR" sz="200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0" indent="0"/>
            <a:endParaRPr lang="en-GB" altLang="fr-FR" sz="2000" dirty="0">
              <a:sym typeface="Wingdings 2" panose="05020102010507070707" pitchFamily="18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107950" y="981075"/>
            <a:ext cx="3455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Mozambique : prêts non déclarés et/ou mal déclarés</a:t>
            </a:r>
          </a:p>
        </p:txBody>
      </p:sp>
      <p:pic>
        <p:nvPicPr>
          <p:cNvPr id="37892" name="Image 1">
            <a:extLst>
              <a:ext uri="{FF2B5EF4-FFF2-40B4-BE49-F238E27FC236}">
                <a16:creationId xmlns:a16="http://schemas.microsoft.com/office/drawing/2014/main" id="{5605233C-540B-4A8D-AE76-BF0C5779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43063"/>
            <a:ext cx="557371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" y="1772816"/>
            <a:ext cx="8856663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fr-FR" sz="2000" b="1" dirty="0" err="1">
                <a:sym typeface="Wingdings" panose="05000000000000000000" pitchFamily="2" charset="2"/>
              </a:rPr>
              <a:t>Objectifs</a:t>
            </a:r>
            <a:r>
              <a:rPr lang="en-GB" altLang="fr-FR" sz="2000" b="1" dirty="0">
                <a:sym typeface="Wingdings" panose="05000000000000000000" pitchFamily="2" charset="2"/>
              </a:rPr>
              <a:t> de gestion de la </a:t>
            </a:r>
            <a:r>
              <a:rPr lang="en-GB" altLang="fr-FR" sz="2000" b="1" dirty="0" err="1">
                <a:sym typeface="Wingdings" panose="05000000000000000000" pitchFamily="2" charset="2"/>
              </a:rPr>
              <a:t>dette</a:t>
            </a:r>
            <a:r>
              <a:rPr lang="en-GB" altLang="fr-FR" sz="2000" i="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FontTx/>
              <a:buNone/>
            </a:pPr>
            <a:endParaRPr lang="en-GB" altLang="fr-FR" sz="1600" dirty="0">
              <a:sym typeface="Wingdings 2" panose="05020102010507070707" pitchFamily="18" charset="2"/>
            </a:endParaRPr>
          </a:p>
          <a:p>
            <a:pPr marL="457200" lvl="1" indent="0">
              <a:buFontTx/>
              <a:buNone/>
            </a:pP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pourvoir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aux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besoins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financement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du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gouvernement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suivre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les performances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limiter le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coût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emprunts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veiller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à la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cohérence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moyennant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un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degré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 risqué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limité</a:t>
            </a:r>
            <a:endParaRPr lang="en-GB" altLang="fr-FR" sz="1800" b="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 typeface="Wingdings 2" panose="05020102010507070707" pitchFamily="18" charset="2"/>
              <a:buChar char="P"/>
            </a:pP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promouvoir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le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développement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marchés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intérieurs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GB" altLang="fr-FR" sz="1800" b="0" dirty="0" err="1">
                <a:solidFill>
                  <a:schemeClr val="accent2">
                    <a:lumMod val="50000"/>
                  </a:schemeClr>
                </a:solidFill>
              </a:rPr>
              <a:t>capitaux</a:t>
            </a:r>
            <a:r>
              <a:rPr lang="en-GB" altLang="fr-FR" sz="1800" b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altLang="fr-FR" sz="1800" b="0" dirty="0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buFontTx/>
              <a:buNone/>
            </a:pPr>
            <a:endParaRPr lang="en-GB" altLang="fr-FR" sz="1600" b="0" dirty="0"/>
          </a:p>
          <a:p>
            <a:pPr marL="0" indent="0"/>
            <a:r>
              <a:rPr lang="en-GB" altLang="fr-FR" sz="2000" b="1" dirty="0" err="1">
                <a:sym typeface="Wingdings" panose="05000000000000000000" pitchFamily="2" charset="2"/>
              </a:rPr>
              <a:t>Stratégie</a:t>
            </a:r>
            <a:r>
              <a:rPr lang="en-GB" altLang="fr-FR" sz="2000" b="1" dirty="0">
                <a:sym typeface="Wingdings" panose="05000000000000000000" pitchFamily="2" charset="2"/>
              </a:rPr>
              <a:t> </a:t>
            </a:r>
            <a:r>
              <a:rPr lang="en-GB" altLang="fr-FR" sz="2000" b="1" dirty="0" err="1">
                <a:sym typeface="Wingdings" panose="05000000000000000000" pitchFamily="2" charset="2"/>
              </a:rPr>
              <a:t>d'endettement</a:t>
            </a:r>
            <a:r>
              <a:rPr lang="en-GB" altLang="fr-FR" sz="2000" i="0" dirty="0">
                <a:sym typeface="Wingdings" panose="05000000000000000000" pitchFamily="2" charset="2"/>
              </a:rPr>
              <a:t> </a:t>
            </a:r>
          </a:p>
          <a:p>
            <a:pPr marL="0" indent="0"/>
            <a:endParaRPr lang="en-GB" altLang="fr-FR" sz="2000" i="0" dirty="0">
              <a:sym typeface="Wingdings" panose="05000000000000000000" pitchFamily="2" charset="2"/>
            </a:endParaRPr>
          </a:p>
          <a:p>
            <a:pPr marL="0" indent="0"/>
            <a:r>
              <a:rPr lang="en-GB" altLang="fr-FR" sz="1800" dirty="0"/>
              <a:t>  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 Arbitrage entre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taux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d'intérêt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et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risque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refinancement</a:t>
            </a:r>
            <a:endParaRPr lang="en-GB" altLang="fr-FR" sz="1800" dirty="0">
              <a:solidFill>
                <a:schemeClr val="accent2">
                  <a:lumMod val="50000"/>
                </a:schemeClr>
              </a:solidFill>
              <a:sym typeface="Wingdings 2" panose="05020102010507070707" pitchFamily="18" charset="2"/>
            </a:endParaRPr>
          </a:p>
          <a:p>
            <a:pPr marL="0" indent="0"/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  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Risque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devises. </a:t>
            </a:r>
          </a:p>
          <a:p>
            <a:pPr marL="0" indent="0"/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  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Préalables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 : bonne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gouvernance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dépolitisation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des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décisions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	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organisme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indépendant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de gestion de la </a:t>
            </a:r>
            <a:r>
              <a:rPr lang="en-GB" altLang="fr-FR" sz="1800" dirty="0" err="1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dette</a:t>
            </a:r>
            <a:r>
              <a:rPr lang="en-GB" altLang="fr-FR" sz="1800" dirty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, … </a:t>
            </a:r>
            <a:endParaRPr lang="en-GB" altLang="fr-FR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/>
            <a:endParaRPr lang="en-GB" altLang="fr-FR" sz="1800" dirty="0"/>
          </a:p>
          <a:p>
            <a:pPr marL="0" indent="0"/>
            <a:r>
              <a:rPr lang="en-GB" altLang="fr-FR" sz="1800" dirty="0"/>
              <a:t>  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251520" y="1052736"/>
            <a:ext cx="396044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200" b="1" i="0"/>
              <a:t>Pourquoi une DeMPA 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Espace réservé du contenu 1">
            <a:extLst>
              <a:ext uri="{FF2B5EF4-FFF2-40B4-BE49-F238E27FC236}">
                <a16:creationId xmlns:a16="http://schemas.microsoft.com/office/drawing/2014/main" id="{64F83D0E-E772-467D-8730-D06D17F9F4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5"/>
          <a:stretch>
            <a:fillRect/>
          </a:stretch>
        </p:blipFill>
        <p:spPr>
          <a:xfrm>
            <a:off x="0" y="2190750"/>
            <a:ext cx="9144000" cy="31115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107950" y="1268413"/>
            <a:ext cx="3455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Exemples nationaux de réformes en DeMPA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3455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600" b="1" i="0">
                <a:solidFill>
                  <a:srgbClr val="FF0000"/>
                </a:solidFill>
              </a:rPr>
              <a:t>Exemples nationaux de réformes en DeMPA</a:t>
            </a:r>
          </a:p>
        </p:txBody>
      </p:sp>
      <p:pic>
        <p:nvPicPr>
          <p:cNvPr id="39939" name="Espace réservé du contenu 5">
            <a:extLst>
              <a:ext uri="{FF2B5EF4-FFF2-40B4-BE49-F238E27FC236}">
                <a16:creationId xmlns:a16="http://schemas.microsoft.com/office/drawing/2014/main" id="{B362DBF4-50EF-44BF-9C76-B640E99AD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0"/>
          <a:stretch>
            <a:fillRect/>
          </a:stretch>
        </p:blipFill>
        <p:spPr>
          <a:xfrm>
            <a:off x="15875" y="2565400"/>
            <a:ext cx="9112250" cy="22320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0F535F3B-BC08-405A-BADB-3DFDBC5E26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65400"/>
            <a:ext cx="9144000" cy="790575"/>
          </a:xfrm>
        </p:spPr>
        <p:txBody>
          <a:bodyPr/>
          <a:lstStyle/>
          <a:p>
            <a:pPr algn="ctr"/>
            <a:r>
              <a:rPr lang="en-US" altLang="fr-FR"/>
              <a:t>Merci</a:t>
            </a:r>
            <a:r>
              <a:rPr lang="en-US" altLang="fr-FR" b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D75EA-CEC2-4E2A-A6CB-706F856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628775"/>
            <a:ext cx="8856663" cy="532861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000" dirty="0">
                <a:sym typeface="Wingdings" panose="05000000000000000000" pitchFamily="2" charset="2"/>
              </a:rPr>
              <a:t> Outil d'évaluation de la capacité d'un emprunteur souverain à gérer son endettement, au moyen d'un ensemble d'indicateurs :</a:t>
            </a:r>
          </a:p>
          <a:p>
            <a:pPr marL="0" indent="0">
              <a:buFont typeface="Wingdings" panose="05000000000000000000" pitchFamily="2" charset="2"/>
              <a:buChar char="q"/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FF0000"/>
                </a:solidFill>
                <a:sym typeface="Wingdings 2" panose="05020102010507070707" pitchFamily="18" charset="2"/>
              </a:rPr>
              <a:t>5</a:t>
            </a:r>
            <a:r>
              <a:rPr lang="fr-FR" altLang="fr-FR" sz="1600" dirty="0">
                <a:sym typeface="Wingdings 2" panose="05020102010507070707" pitchFamily="18" charset="2"/>
              </a:rPr>
              <a:t> domaines clés</a:t>
            </a:r>
            <a:r>
              <a:rPr lang="fr-FR" altLang="fr-FR" sz="1600" i="0" dirty="0">
                <a:sym typeface="Wingdings 2" panose="05020102010507070707" pitchFamily="18" charset="2"/>
              </a:rPr>
              <a:t> </a:t>
            </a:r>
          </a:p>
          <a:p>
            <a:pPr marL="0" indent="0">
              <a:buFont typeface="Wingdings" panose="05000000000000000000" pitchFamily="2" charset="2"/>
              <a:buChar char="q"/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FF0000"/>
                </a:solidFill>
                <a:sym typeface="Wingdings 2" panose="05020102010507070707" pitchFamily="18" charset="2"/>
              </a:rPr>
              <a:t>14</a:t>
            </a:r>
            <a:r>
              <a:rPr lang="fr-FR" altLang="fr-FR" sz="1600" dirty="0">
                <a:sym typeface="Wingdings 2" panose="05020102010507070707" pitchFamily="18" charset="2"/>
              </a:rPr>
              <a:t> indicateurs de gestion de la dette (</a:t>
            </a:r>
            <a:r>
              <a:rPr lang="fr-FR" altLang="fr-FR" sz="1600" dirty="0">
                <a:solidFill>
                  <a:srgbClr val="FF0000"/>
                </a:solidFill>
                <a:sym typeface="Wingdings 2" panose="05020102010507070707" pitchFamily="18" charset="2"/>
              </a:rPr>
              <a:t>DPI</a:t>
            </a:r>
            <a:r>
              <a:rPr lang="fr-FR" altLang="fr-FR" sz="1600" dirty="0">
                <a:sym typeface="Wingdings 2" panose="05020102010507070707" pitchFamily="18" charset="2"/>
              </a:rPr>
              <a:t>)</a:t>
            </a:r>
          </a:p>
          <a:p>
            <a:pPr marL="0" indent="0">
              <a:buFont typeface="Wingdings" panose="05000000000000000000" pitchFamily="2" charset="2"/>
              <a:buChar char="q"/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FF0000"/>
                </a:solidFill>
                <a:sym typeface="Wingdings 2" panose="05020102010507070707" pitchFamily="18" charset="2"/>
              </a:rPr>
              <a:t>33</a:t>
            </a:r>
            <a:r>
              <a:rPr lang="fr-FR" altLang="fr-FR" sz="1600" dirty="0">
                <a:sym typeface="Wingdings 2" panose="05020102010507070707" pitchFamily="18" charset="2"/>
              </a:rPr>
              <a:t> dimensions </a:t>
            </a:r>
          </a:p>
          <a:p>
            <a:pPr marL="0" indent="0">
              <a:buFont typeface="Wingdings" panose="05000000000000000000" pitchFamily="2" charset="2"/>
              <a:buChar char="q"/>
            </a:pPr>
            <a:r>
              <a:rPr lang="fr-FR" altLang="fr-FR" sz="2000" b="1" dirty="0">
                <a:sym typeface="Wingdings 2" panose="05020102010507070707" pitchFamily="18" charset="2"/>
              </a:rPr>
              <a:t>Notation utile, mais les analyses sont plus importantes</a:t>
            </a:r>
            <a:r>
              <a:rPr lang="fr-FR" altLang="fr-FR" sz="2000" i="0" dirty="0">
                <a:sym typeface="Wingdings 2" panose="05020102010507070707" pitchFamily="18" charset="2"/>
              </a:rPr>
              <a:t> </a:t>
            </a:r>
          </a:p>
          <a:p>
            <a:pPr marL="0" indent="0">
              <a:buFont typeface="Wingdings" panose="05000000000000000000" pitchFamily="2" charset="2"/>
              <a:buChar char="q"/>
            </a:pPr>
            <a:endParaRPr lang="fr-FR" altLang="fr-FR" sz="2000" dirty="0">
              <a:sym typeface="Wingdings 2" panose="05020102010507070707" pitchFamily="18" charset="2"/>
            </a:endParaRPr>
          </a:p>
          <a:p>
            <a:pPr marL="0" indent="0">
              <a:buFontTx/>
              <a:buNone/>
            </a:pPr>
            <a:r>
              <a:rPr lang="fr-FR" altLang="fr-FR" sz="2000" dirty="0">
                <a:sym typeface="Wingdings" panose="05000000000000000000" pitchFamily="2" charset="2"/>
              </a:rPr>
              <a:t> Méthodologie de notation : scores compris entre </a:t>
            </a:r>
            <a:r>
              <a:rPr lang="fr-FR" altLang="fr-FR" sz="2000" dirty="0">
                <a:solidFill>
                  <a:srgbClr val="FF0000"/>
                </a:solidFill>
              </a:rPr>
              <a:t>A</a:t>
            </a:r>
            <a:r>
              <a:rPr lang="fr-FR" altLang="fr-FR" sz="2000" dirty="0">
                <a:sym typeface="Wingdings" panose="05000000000000000000" pitchFamily="2" charset="2"/>
              </a:rPr>
              <a:t> et </a:t>
            </a:r>
            <a:r>
              <a:rPr lang="fr-FR" altLang="fr-FR" sz="2000" dirty="0">
                <a:solidFill>
                  <a:srgbClr val="FF0000"/>
                </a:solidFill>
              </a:rPr>
              <a:t>D</a:t>
            </a:r>
            <a:r>
              <a:rPr lang="fr-FR" altLang="fr-FR" sz="2000" dirty="0">
                <a:sym typeface="Wingdings" panose="05000000000000000000" pitchFamily="2" charset="2"/>
              </a:rPr>
              <a:t> </a:t>
            </a:r>
          </a:p>
          <a:p>
            <a:pPr marL="622300" lvl="2" indent="0">
              <a:spcBef>
                <a:spcPts val="1200"/>
              </a:spcBef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3E6FD2"/>
                </a:solidFill>
              </a:rPr>
              <a:t>Respect </a:t>
            </a:r>
            <a:r>
              <a:rPr lang="fr-FR" altLang="fr-FR" sz="1600" dirty="0">
                <a:solidFill>
                  <a:srgbClr val="FF0000"/>
                </a:solidFill>
              </a:rPr>
              <a:t>minimum requis </a:t>
            </a:r>
            <a:r>
              <a:rPr lang="fr-FR" altLang="fr-FR" sz="1600" dirty="0">
                <a:solidFill>
                  <a:srgbClr val="3E6FD2"/>
                </a:solidFill>
              </a:rPr>
              <a:t>= Note </a:t>
            </a:r>
            <a:r>
              <a:rPr lang="fr-FR" altLang="fr-FR" sz="1600" dirty="0">
                <a:solidFill>
                  <a:srgbClr val="FF0000"/>
                </a:solidFill>
              </a:rPr>
              <a:t>C</a:t>
            </a:r>
          </a:p>
          <a:p>
            <a:pPr marL="622300" lvl="2" indent="0">
              <a:spcBef>
                <a:spcPts val="1200"/>
              </a:spcBef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FF0000"/>
                </a:solidFill>
              </a:rPr>
              <a:t>Minimum non respecté</a:t>
            </a:r>
            <a:r>
              <a:rPr lang="fr-FR" altLang="fr-FR" sz="1600" dirty="0">
                <a:solidFill>
                  <a:srgbClr val="3E6FD2"/>
                </a:solidFill>
              </a:rPr>
              <a:t> = Note </a:t>
            </a:r>
            <a:r>
              <a:rPr lang="fr-FR" altLang="fr-FR" sz="1600" dirty="0">
                <a:solidFill>
                  <a:srgbClr val="FF0000"/>
                </a:solidFill>
              </a:rPr>
              <a:t>D</a:t>
            </a:r>
          </a:p>
          <a:p>
            <a:pPr marL="622300" lvl="2" indent="0">
              <a:spcBef>
                <a:spcPts val="1200"/>
              </a:spcBef>
            </a:pPr>
            <a:r>
              <a:rPr lang="fr-FR" altLang="fr-FR" sz="1600" dirty="0">
                <a:sym typeface="Wingdings 2" panose="05020102010507070707" pitchFamily="18" charset="2"/>
              </a:rPr>
              <a:t> Gestion </a:t>
            </a:r>
            <a:r>
              <a:rPr lang="fr-FR" altLang="fr-FR" sz="1600" dirty="0">
                <a:solidFill>
                  <a:srgbClr val="FF0000"/>
                </a:solidFill>
              </a:rPr>
              <a:t>saine</a:t>
            </a:r>
            <a:r>
              <a:rPr lang="fr-FR" altLang="fr-FR" sz="1600" dirty="0">
                <a:solidFill>
                  <a:srgbClr val="3E6FD2"/>
                </a:solidFill>
              </a:rPr>
              <a:t> = Note </a:t>
            </a:r>
            <a:r>
              <a:rPr lang="fr-FR" altLang="fr-FR" sz="1600" dirty="0">
                <a:solidFill>
                  <a:srgbClr val="FF0000"/>
                </a:solidFill>
              </a:rPr>
              <a:t>A</a:t>
            </a:r>
            <a:r>
              <a:rPr lang="fr-FR" altLang="fr-FR" sz="1600" dirty="0">
                <a:solidFill>
                  <a:srgbClr val="3E6FD2"/>
                </a:solidFill>
              </a:rPr>
              <a:t>  (</a:t>
            </a:r>
            <a:r>
              <a:rPr lang="fr-FR" altLang="fr-FR" sz="1600" dirty="0">
                <a:solidFill>
                  <a:srgbClr val="FF0000"/>
                </a:solidFill>
              </a:rPr>
              <a:t>B</a:t>
            </a:r>
            <a:r>
              <a:rPr lang="fr-FR" altLang="fr-FR" sz="1600" dirty="0">
                <a:solidFill>
                  <a:srgbClr val="3E6FD2"/>
                </a:solidFill>
              </a:rPr>
              <a:t> note intermédiaire pour plus de </a:t>
            </a:r>
            <a:r>
              <a:rPr lang="fr-FR" altLang="fr-FR" sz="1600" dirty="0">
                <a:solidFill>
                  <a:srgbClr val="FF0000"/>
                </a:solidFill>
              </a:rPr>
              <a:t>granularité</a:t>
            </a:r>
            <a:r>
              <a:rPr lang="fr-FR" altLang="fr-FR" sz="1600" dirty="0">
                <a:solidFill>
                  <a:srgbClr val="3E6FD2"/>
                </a:solidFill>
              </a:rPr>
              <a:t>)</a:t>
            </a:r>
          </a:p>
          <a:p>
            <a:pPr marL="622300" lvl="2" indent="0">
              <a:spcBef>
                <a:spcPts val="1200"/>
              </a:spcBef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3E6FD2"/>
                </a:solidFill>
              </a:rPr>
              <a:t>Sans objet (</a:t>
            </a:r>
            <a:r>
              <a:rPr lang="fr-FR" altLang="fr-FR" sz="1600" dirty="0">
                <a:solidFill>
                  <a:srgbClr val="FF0000"/>
                </a:solidFill>
              </a:rPr>
              <a:t>N/A</a:t>
            </a:r>
            <a:r>
              <a:rPr lang="fr-FR" altLang="fr-FR" sz="1600" dirty="0">
                <a:solidFill>
                  <a:srgbClr val="3E6FD2"/>
                </a:solidFill>
              </a:rPr>
              <a:t>) – si l'activité n'est pas entreprise, par ex. aucune garantie sur prêts émise depuis cinq ans</a:t>
            </a:r>
          </a:p>
          <a:p>
            <a:pPr marL="622300" lvl="2" indent="0">
              <a:spcBef>
                <a:spcPts val="1200"/>
              </a:spcBef>
            </a:pPr>
            <a:r>
              <a:rPr lang="fr-FR" altLang="fr-FR" sz="1600" dirty="0">
                <a:sym typeface="Wingdings 2" panose="05020102010507070707" pitchFamily="18" charset="2"/>
              </a:rPr>
              <a:t> </a:t>
            </a:r>
            <a:r>
              <a:rPr lang="fr-FR" altLang="fr-FR" sz="1600" dirty="0">
                <a:solidFill>
                  <a:srgbClr val="3E6FD2"/>
                </a:solidFill>
              </a:rPr>
              <a:t>Non notés (</a:t>
            </a:r>
            <a:r>
              <a:rPr lang="fr-FR" altLang="fr-FR" sz="1600" dirty="0">
                <a:solidFill>
                  <a:srgbClr val="FF0000"/>
                </a:solidFill>
              </a:rPr>
              <a:t>N/R</a:t>
            </a:r>
            <a:r>
              <a:rPr lang="fr-FR" altLang="fr-FR" sz="1600" dirty="0">
                <a:solidFill>
                  <a:srgbClr val="3E6FD2"/>
                </a:solidFill>
              </a:rPr>
              <a:t>) – si aucune évaluation possible faute d'informations suffisantes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85711-9CCA-4A6A-8E56-CAE2A55DA4C7}"/>
              </a:ext>
            </a:extLst>
          </p:cNvPr>
          <p:cNvSpPr txBox="1">
            <a:spLocks/>
          </p:cNvSpPr>
          <p:nvPr/>
        </p:nvSpPr>
        <p:spPr bwMode="auto">
          <a:xfrm>
            <a:off x="142875" y="981075"/>
            <a:ext cx="3463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0000" lnSpcReduction="20000"/>
          </a:bodyPr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b="1" i="0"/>
              <a:t>Qu'est-ce qu'une DeMPA 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4A7D3D61-45C6-4F63-BFF8-786C2D6A7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Présentation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E3A82A29-25AF-43FF-9EC9-C037E6DBD9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2492375"/>
            <a:ext cx="8856663" cy="3529013"/>
          </a:xfrm>
        </p:spPr>
        <p:txBody>
          <a:bodyPr/>
          <a:lstStyle/>
          <a:p>
            <a:r>
              <a:rPr lang="en-US" altLang="fr-FR"/>
              <a:t>Pourquoi une DeMPA et qu'est-ce qu'une DeMPA? </a:t>
            </a:r>
            <a:endParaRPr lang="en-US" altLang="fr-FR" b="1"/>
          </a:p>
          <a:p>
            <a:r>
              <a:rPr lang="en-US" altLang="fr-FR" b="1"/>
              <a:t>Structure de la DeMPA</a:t>
            </a:r>
            <a:endParaRPr lang="en-US" altLang="fr-FR"/>
          </a:p>
          <a:p>
            <a:r>
              <a:rPr lang="en-US" altLang="fr-FR"/>
              <a:t>Indicateurs de performance de la dette (IPD)</a:t>
            </a:r>
          </a:p>
          <a:p>
            <a:r>
              <a:rPr lang="en-US" altLang="fr-FR"/>
              <a:t>Indicateurs DeMPA : exemples</a:t>
            </a:r>
          </a:p>
          <a:p>
            <a:endParaRPr lang="en-US" altLang="fr-FR"/>
          </a:p>
          <a:p>
            <a:endParaRPr lang="en-US" alt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DF2DEE3-2F02-46C4-A1AE-25566F930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8229600" cy="433387"/>
          </a:xfrm>
        </p:spPr>
        <p:txBody>
          <a:bodyPr/>
          <a:lstStyle/>
          <a:p>
            <a:r>
              <a:rPr lang="en-US" altLang="fr-FR" sz="2000"/>
              <a:t>Structure de la DeMPA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71A37A-9EC7-4AA5-B8EB-F2A3BD54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77422"/>
              </p:ext>
            </p:extLst>
          </p:nvPr>
        </p:nvGraphicFramePr>
        <p:xfrm>
          <a:off x="900113" y="1916113"/>
          <a:ext cx="7416800" cy="4686305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1575639925"/>
                    </a:ext>
                  </a:extLst>
                </a:gridCol>
                <a:gridCol w="3063875">
                  <a:extLst>
                    <a:ext uri="{9D8B030D-6E8A-4147-A177-3AD203B41FA5}">
                      <a16:colId xmlns:a16="http://schemas.microsoft.com/office/drawing/2014/main" val="1598817075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4025139091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061212158"/>
                    </a:ext>
                  </a:extLst>
                </a:gridCol>
              </a:tblGrid>
              <a:tr h="290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DeMPA 2009</a:t>
                      </a:r>
                    </a:p>
                  </a:txBody>
                  <a:tcPr marL="68580" marR="68580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DeMPA 2015</a:t>
                      </a:r>
                    </a:p>
                  </a:txBody>
                  <a:tcPr marL="68580" marR="68580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00775"/>
                  </a:ext>
                </a:extLst>
              </a:tr>
              <a:tr h="4476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Gouvernance et développement de </a:t>
                      </a: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stratégie</a:t>
                      </a: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68580" marR="68580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Gouvernance</a:t>
                      </a:r>
                      <a:r>
                        <a:rPr kumimoji="0" lang="en-US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et développement de stratégie </a:t>
                      </a:r>
                    </a:p>
                  </a:txBody>
                  <a:tcPr marL="68580" marR="68580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71555"/>
                  </a:ext>
                </a:extLst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Cadre juridique (1 dimension)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Cadre juridique (1 dimension)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98367"/>
                  </a:ext>
                </a:extLst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Structure managériale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Structure managériale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630827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Stratégie de gestion de la dette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Stratégie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de gestion de la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dette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79438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Évaluation des opérations de gestion de la dette (1 dimension)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Rapports et évaluation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359527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Contrôle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Contrôle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301726"/>
                  </a:ext>
                </a:extLst>
              </a:tr>
              <a:tr h="4476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Coordination avec les politiques macroéconomiques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Coordination avec les politiques macroéconomiques</a:t>
                      </a:r>
                    </a:p>
                  </a:txBody>
                  <a:tcPr marL="68580" marR="68580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81629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Coordination avec la politique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budgétaire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Coordination avec la politique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budgétaire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842995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Coordination avec la politique monétaire (3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DPI-7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Coordination avec la politique monétaire (3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30153"/>
                  </a:ext>
                </a:extLst>
              </a:tr>
              <a:tr h="4476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Prêts et activités de financement associées</a:t>
                      </a:r>
                      <a:r>
                        <a:rPr kumimoji="0" lang="en-US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Prêts et activités de financement associées</a:t>
                      </a:r>
                      <a:r>
                        <a:rPr kumimoji="0" lang="en-US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68580" marR="68580" marT="34297" marB="342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73887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Emprunts sur le marché intérieur </a:t>
                      </a: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DPI-8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Emprunts intérieurs </a:t>
                      </a: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467727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Emprunts extérieurs (3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DPI-9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Emprunts extérieurs (3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762472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Garanties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prêts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rétrocession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dérivés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(3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DPI-10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Garanties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prêts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rétrocession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kumimoji="0" lang="en-US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dérivés</a:t>
                      </a:r>
                      <a:r>
                        <a:rPr kumimoji="0" lang="en-U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(3 dimensions)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9040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3736113-3BD7-4755-A37A-E27A406CE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8229600" cy="433387"/>
          </a:xfrm>
        </p:spPr>
        <p:txBody>
          <a:bodyPr/>
          <a:lstStyle/>
          <a:p>
            <a:r>
              <a:rPr lang="en-US" altLang="fr-FR" sz="2000"/>
              <a:t>Structure de la DeMPA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188A440-F71E-4D70-AD02-A3844DF27304}"/>
              </a:ext>
            </a:extLst>
          </p:cNvPr>
          <p:cNvGraphicFramePr>
            <a:graphicFrameLocks noGrp="1"/>
          </p:cNvGraphicFramePr>
          <p:nvPr/>
        </p:nvGraphicFramePr>
        <p:xfrm>
          <a:off x="458788" y="1989138"/>
          <a:ext cx="7958137" cy="4723768"/>
        </p:xfrm>
        <a:graphic>
          <a:graphicData uri="http://schemas.openxmlformats.org/drawingml/2006/table">
            <a:tbl>
              <a:tblPr/>
              <a:tblGrid>
                <a:gridCol w="674687">
                  <a:extLst>
                    <a:ext uri="{9D8B030D-6E8A-4147-A177-3AD203B41FA5}">
                      <a16:colId xmlns:a16="http://schemas.microsoft.com/office/drawing/2014/main" val="2612921808"/>
                    </a:ext>
                  </a:extLst>
                </a:gridCol>
                <a:gridCol w="3287713">
                  <a:extLst>
                    <a:ext uri="{9D8B030D-6E8A-4147-A177-3AD203B41FA5}">
                      <a16:colId xmlns:a16="http://schemas.microsoft.com/office/drawing/2014/main" val="13979347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13348162"/>
                    </a:ext>
                  </a:extLst>
                </a:gridCol>
                <a:gridCol w="3335337">
                  <a:extLst>
                    <a:ext uri="{9D8B030D-6E8A-4147-A177-3AD203B41FA5}">
                      <a16:colId xmlns:a16="http://schemas.microsoft.com/office/drawing/2014/main" val="217838963"/>
                    </a:ext>
                  </a:extLst>
                </a:gridCol>
              </a:tblGrid>
              <a:tr h="3492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DeMPA 2009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DeMPA 2015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113667"/>
                  </a:ext>
                </a:extLst>
              </a:tr>
              <a:tr h="5175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Prévisions de flux de trésorerie et gestion des soldes de caisse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Prévisions de flux de trésorerie et gestion des soldes de caisse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2586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DPI-11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Prévisions de flux de trésorerie et gestion des soldes de caisse (2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DPI-11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Prévisions de flux de trésorerie et gestion des soldes de caisse (2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050481"/>
                  </a:ext>
                </a:extLst>
              </a:tr>
              <a:tr h="9080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Gestion des risques opérationnels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Enregistrement de la dette et gestion des risques opérationnels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13847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DPI-12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Administration de la dette et </a:t>
                      </a: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sécurité des données</a:t>
                      </a: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(4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DPI-12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Administration de la dette et </a:t>
                      </a: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sécurité des données</a:t>
                      </a: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(4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523680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DP-13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Répartition des tâches, capacité en personnel et continuité de l'activité (3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DPI-13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Répartition des tâches, capacité en personnel et continuité de l'activité (3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137337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DP-14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Registres de dette (2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244540"/>
                  </a:ext>
                </a:extLst>
              </a:tr>
              <a:tr h="3651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Enregistrement de la dette et rapports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1430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DPI-14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Registres de dette (2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88011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DPI-15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Rapports sur la dette (3 dimensions)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15093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Espace réservé du contenu 1">
            <a:extLst>
              <a:ext uri="{FF2B5EF4-FFF2-40B4-BE49-F238E27FC236}">
                <a16:creationId xmlns:a16="http://schemas.microsoft.com/office/drawing/2014/main" id="{0F4651C3-6881-42D1-B54E-3EBCB6DBBF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>
            <a:fillRect/>
          </a:stretch>
        </p:blipFill>
        <p:spPr>
          <a:xfrm>
            <a:off x="2339975" y="2205038"/>
            <a:ext cx="5016500" cy="439261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6842D6-01AB-482B-A5B3-F0F0CA5BF73C}"/>
              </a:ext>
            </a:extLst>
          </p:cNvPr>
          <p:cNvSpPr txBox="1">
            <a:spLocks/>
          </p:cNvSpPr>
          <p:nvPr/>
        </p:nvSpPr>
        <p:spPr bwMode="auto">
          <a:xfrm>
            <a:off x="0" y="14843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358775" indent="-3587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58775" indent="-35877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358775" indent="-358775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58775" indent="-358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58775" indent="-358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2000" b="1" i="0"/>
              <a:t>Toutes les DeMPA présentent la même structure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>
            <a:extLst>
              <a:ext uri="{FF2B5EF4-FFF2-40B4-BE49-F238E27FC236}">
                <a16:creationId xmlns:a16="http://schemas.microsoft.com/office/drawing/2014/main" id="{7307960A-B351-49F3-86EC-C3E4E1FF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268413"/>
            <a:ext cx="53848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4.05.30"/>
  <p:tag name="AS_VERSION" val="8.4.2.0"/>
  <p:tag name="AS_TITLE" val="Aspose.Slides for .NET 4.0 Client Profile"/>
</p:tagLst>
</file>

<file path=ppt/theme/theme1.xml><?xml version="1.0" encoding="utf-8"?>
<a:theme xmlns:a="http://schemas.openxmlformats.org/drawingml/2006/main" name="Slide_Master">
  <a:themeElements>
    <a:clrScheme name="Slide_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7233</TotalTime>
  <Words>1407</Words>
  <Application>Microsoft Office PowerPoint</Application>
  <PresentationFormat>Affichage à l'écran (4:3)</PresentationFormat>
  <Paragraphs>251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Verdana</vt:lpstr>
      <vt:lpstr>Wingdings</vt:lpstr>
      <vt:lpstr>Wingdings 2</vt:lpstr>
      <vt:lpstr>Slide_Master</vt:lpstr>
      <vt:lpstr>Module dette</vt:lpstr>
      <vt:lpstr>Présentation</vt:lpstr>
      <vt:lpstr>Présentation PowerPoint</vt:lpstr>
      <vt:lpstr>Présentation PowerPoint</vt:lpstr>
      <vt:lpstr>Présentation</vt:lpstr>
      <vt:lpstr>Structure de la DeMPA</vt:lpstr>
      <vt:lpstr>Structure de la DeMPA</vt:lpstr>
      <vt:lpstr>Présentation PowerPoint</vt:lpstr>
      <vt:lpstr>Présentation PowerPoint</vt:lpstr>
      <vt:lpstr>Présentation PowerPoint</vt:lpstr>
      <vt:lpstr>Présentation PowerPoint</vt:lpstr>
      <vt:lpstr>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d'incidences si DPI12, DPI13, DPI14 ne sont pas respectés </vt:lpstr>
      <vt:lpstr>Présentation PowerPoint</vt:lpstr>
      <vt:lpstr>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gilles</cp:lastModifiedBy>
  <cp:revision>374</cp:revision>
  <cp:lastPrinted>2015-06-17T19:06:26Z</cp:lastPrinted>
  <dcterms:created xsi:type="dcterms:W3CDTF">2011-10-28T10:25:18Z</dcterms:created>
  <dcterms:modified xsi:type="dcterms:W3CDTF">2019-05-22T20:27:10Z</dcterms:modified>
</cp:coreProperties>
</file>