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347" r:id="rId2"/>
    <p:sldId id="560" r:id="rId3"/>
    <p:sldId id="603" r:id="rId4"/>
    <p:sldId id="975" r:id="rId5"/>
    <p:sldId id="976" r:id="rId6"/>
    <p:sldId id="1056" r:id="rId7"/>
    <p:sldId id="979" r:id="rId8"/>
    <p:sldId id="977" r:id="rId9"/>
    <p:sldId id="978" r:id="rId10"/>
    <p:sldId id="981" r:id="rId11"/>
    <p:sldId id="983" r:id="rId12"/>
    <p:sldId id="974" r:id="rId13"/>
    <p:sldId id="984" r:id="rId14"/>
    <p:sldId id="985" r:id="rId15"/>
    <p:sldId id="604" r:id="rId16"/>
    <p:sldId id="987" r:id="rId17"/>
    <p:sldId id="988" r:id="rId18"/>
    <p:sldId id="989" r:id="rId19"/>
    <p:sldId id="986" r:id="rId20"/>
    <p:sldId id="1022" r:id="rId21"/>
    <p:sldId id="1026" r:id="rId22"/>
    <p:sldId id="1027" r:id="rId23"/>
    <p:sldId id="1058" r:id="rId24"/>
    <p:sldId id="1029" r:id="rId25"/>
    <p:sldId id="1030" r:id="rId26"/>
    <p:sldId id="1031" r:id="rId27"/>
    <p:sldId id="1059" r:id="rId28"/>
    <p:sldId id="1033" r:id="rId29"/>
    <p:sldId id="1060" r:id="rId30"/>
    <p:sldId id="1061" r:id="rId31"/>
    <p:sldId id="1036" r:id="rId32"/>
    <p:sldId id="270" r:id="rId33"/>
    <p:sldId id="973" r:id="rId34"/>
    <p:sldId id="959" r:id="rId35"/>
    <p:sldId id="961" r:id="rId36"/>
    <p:sldId id="1024" r:id="rId37"/>
    <p:sldId id="990" r:id="rId38"/>
    <p:sldId id="1025" r:id="rId39"/>
    <p:sldId id="861" r:id="rId40"/>
    <p:sldId id="858" r:id="rId41"/>
    <p:sldId id="957" r:id="rId42"/>
    <p:sldId id="991" r:id="rId43"/>
    <p:sldId id="992" r:id="rId44"/>
    <p:sldId id="354" r:id="rId45"/>
    <p:sldId id="993" r:id="rId46"/>
    <p:sldId id="994" r:id="rId47"/>
    <p:sldId id="996" r:id="rId48"/>
    <p:sldId id="997" r:id="rId49"/>
    <p:sldId id="995" r:id="rId50"/>
    <p:sldId id="998" r:id="rId51"/>
    <p:sldId id="999" r:id="rId52"/>
    <p:sldId id="1000" r:id="rId53"/>
    <p:sldId id="1001" r:id="rId54"/>
    <p:sldId id="1003" r:id="rId55"/>
    <p:sldId id="1038" r:id="rId56"/>
    <p:sldId id="1006" r:id="rId57"/>
    <p:sldId id="1044" r:id="rId58"/>
    <p:sldId id="1039" r:id="rId59"/>
    <p:sldId id="1040" r:id="rId60"/>
    <p:sldId id="1041" r:id="rId61"/>
    <p:sldId id="1042" r:id="rId62"/>
    <p:sldId id="1043" r:id="rId63"/>
    <p:sldId id="1045" r:id="rId64"/>
    <p:sldId id="1046" r:id="rId65"/>
    <p:sldId id="1047" r:id="rId66"/>
    <p:sldId id="1048" r:id="rId67"/>
    <p:sldId id="1049" r:id="rId68"/>
    <p:sldId id="1050" r:id="rId69"/>
    <p:sldId id="1051" r:id="rId70"/>
    <p:sldId id="1009" r:id="rId71"/>
    <p:sldId id="1021" r:id="rId72"/>
    <p:sldId id="1012" r:id="rId73"/>
    <p:sldId id="1023" r:id="rId74"/>
    <p:sldId id="1010" r:id="rId75"/>
    <p:sldId id="1013" r:id="rId76"/>
    <p:sldId id="1014" r:id="rId77"/>
    <p:sldId id="1016" r:id="rId78"/>
    <p:sldId id="1017" r:id="rId79"/>
    <p:sldId id="1018" r:id="rId80"/>
    <p:sldId id="1052" r:id="rId81"/>
    <p:sldId id="1053" r:id="rId82"/>
    <p:sldId id="1020" r:id="rId83"/>
    <p:sldId id="1054" r:id="rId84"/>
    <p:sldId id="1055" r:id="rId85"/>
    <p:sldId id="497" r:id="rId86"/>
  </p:sldIdLst>
  <p:sldSz cx="9144000" cy="6858000" type="screen4x3"/>
  <p:notesSz cx="6789738" cy="9929813"/>
  <p:custDataLst>
    <p:tags r:id="rId89"/>
  </p:custDataLst>
  <p:defaultTextStyle>
    <a:defPPr>
      <a:defRPr lang="en-GB"/>
    </a:defPPr>
    <a:lvl1pPr algn="l" rtl="0" eaLnBrk="0" fontAlgn="base" hangingPunct="0">
      <a:spcBef>
        <a:spcPct val="0"/>
      </a:spcBef>
      <a:spcAft>
        <a:spcPct val="0"/>
      </a:spcAft>
      <a:defRPr sz="1200" kern="1200">
        <a:solidFill>
          <a:srgbClr val="0F5494"/>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rgbClr val="0F5494"/>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rgbClr val="0F5494"/>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rgbClr val="0F5494"/>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rgbClr val="0F5494"/>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1200" kern="1200">
        <a:solidFill>
          <a:srgbClr val="0F5494"/>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1200" kern="1200">
        <a:solidFill>
          <a:srgbClr val="0F5494"/>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1200" kern="1200">
        <a:solidFill>
          <a:srgbClr val="0F5494"/>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1200" kern="1200">
        <a:solidFill>
          <a:srgbClr val="0F5494"/>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6CF"/>
    <a:srgbClr val="2D5EC1"/>
    <a:srgbClr val="FFD624"/>
    <a:srgbClr val="BDDEFF"/>
    <a:srgbClr val="99CCFF"/>
    <a:srgbClr val="0F5494"/>
    <a:srgbClr val="3E6FD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73" autoAdjust="0"/>
  </p:normalViewPr>
  <p:slideViewPr>
    <p:cSldViewPr>
      <p:cViewPr varScale="1">
        <p:scale>
          <a:sx n="81" d="100"/>
          <a:sy n="81" d="100"/>
        </p:scale>
        <p:origin x="941" y="4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gs" Target="tags/tag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68ADF-A6F2-4B1B-887C-55A639653895}" type="doc">
      <dgm:prSet loTypeId="urn:microsoft.com/office/officeart/2005/8/layout/equation1" loCatId="process" qsTypeId="urn:microsoft.com/office/officeart/2005/8/quickstyle/simple1" qsCatId="simple" csTypeId="urn:microsoft.com/office/officeart/2005/8/colors/accent1_2" csCatId="accent1" phldr="1"/>
      <dgm:spPr/>
    </dgm:pt>
    <dgm:pt modelId="{BDB21AFF-BF4A-4C1B-B810-B71BCD52A5B3}">
      <dgm:prSet phldrT="[Text]" custT="1"/>
      <dgm:spPr>
        <a:solidFill>
          <a:srgbClr val="041E3E"/>
        </a:solidFill>
        <a:ln>
          <a:noFill/>
        </a:ln>
        <a:scene3d>
          <a:camera prst="orthographicFront"/>
          <a:lightRig rig="threePt" dir="t"/>
        </a:scene3d>
        <a:sp3d>
          <a:bevelT/>
        </a:sp3d>
      </dgm:spPr>
      <dgm:t>
        <a:bodyPr/>
        <a:lstStyle/>
        <a:p>
          <a:r>
            <a:rPr lang="en-US" sz="2000" dirty="0" err="1">
              <a:latin typeface="Tw Cen MT (Body)"/>
            </a:rPr>
            <a:t>Dette</a:t>
          </a:r>
          <a:r>
            <a:rPr lang="en-US" sz="2000" dirty="0">
              <a:latin typeface="Tw Cen MT (Body)"/>
            </a:rPr>
            <a:t> ext. </a:t>
          </a:r>
          <a:r>
            <a:rPr lang="en-US" sz="2000" dirty="0" err="1">
              <a:latin typeface="Tw Cen MT (Body)"/>
            </a:rPr>
            <a:t>publique</a:t>
          </a:r>
          <a:r>
            <a:rPr lang="en-US" sz="2000" dirty="0">
              <a:latin typeface="Tw Cen MT (Body)"/>
            </a:rPr>
            <a:t> et </a:t>
          </a:r>
          <a:r>
            <a:rPr lang="en-US" sz="2000" dirty="0" err="1">
              <a:latin typeface="Tw Cen MT (Body)"/>
            </a:rPr>
            <a:t>garantie</a:t>
          </a:r>
          <a:r>
            <a:rPr lang="en-US" sz="2000" dirty="0">
              <a:latin typeface="Tw Cen MT (Body)"/>
            </a:rPr>
            <a:t> par </a:t>
          </a:r>
          <a:r>
            <a:rPr lang="en-US" sz="2000" dirty="0" err="1">
              <a:latin typeface="Tw Cen MT (Body)"/>
            </a:rPr>
            <a:t>l’État</a:t>
          </a:r>
          <a:r>
            <a:rPr lang="en-US" sz="2000" dirty="0">
              <a:latin typeface="Tw Cen MT (Body)"/>
            </a:rPr>
            <a:t> (PGE) t</a:t>
          </a:r>
        </a:p>
      </dgm:t>
    </dgm:pt>
    <dgm:pt modelId="{C1334197-3315-4742-BF8C-E6E038304E61}" type="parTrans" cxnId="{80B5A4BF-43B6-4B3B-B2B9-D043C1461129}">
      <dgm:prSet/>
      <dgm:spPr/>
      <dgm:t>
        <a:bodyPr/>
        <a:lstStyle/>
        <a:p>
          <a:endParaRPr lang="en-US"/>
        </a:p>
      </dgm:t>
    </dgm:pt>
    <dgm:pt modelId="{E14C576A-A0C6-4202-938D-2712A573A428}" type="sibTrans" cxnId="{80B5A4BF-43B6-4B3B-B2B9-D043C1461129}">
      <dgm:prSet/>
      <dgm:spPr>
        <a:scene3d>
          <a:camera prst="orthographicFront"/>
          <a:lightRig rig="threePt" dir="t"/>
        </a:scene3d>
        <a:sp3d>
          <a:bevelT/>
        </a:sp3d>
      </dgm:spPr>
      <dgm:t>
        <a:bodyPr/>
        <a:lstStyle/>
        <a:p>
          <a:endParaRPr lang="en-US" dirty="0"/>
        </a:p>
      </dgm:t>
    </dgm:pt>
    <dgm:pt modelId="{0C3F6158-A4BA-4E40-ABA6-2D0AA645AFDF}">
      <dgm:prSet phldrT="[Text]" custT="1"/>
      <dgm:spPr>
        <a:solidFill>
          <a:srgbClr val="041E3E"/>
        </a:solidFill>
        <a:ln>
          <a:noFill/>
        </a:ln>
        <a:scene3d>
          <a:camera prst="orthographicFront"/>
          <a:lightRig rig="threePt" dir="t"/>
        </a:scene3d>
        <a:sp3d>
          <a:bevelT/>
        </a:sp3d>
      </dgm:spPr>
      <dgm:t>
        <a:bodyPr/>
        <a:lstStyle/>
        <a:p>
          <a:pPr>
            <a:spcAft>
              <a:spcPts val="0"/>
            </a:spcAft>
          </a:pPr>
          <a:r>
            <a:rPr lang="en-US" sz="2000" dirty="0" err="1">
              <a:latin typeface="Tw Cen MT (Body)"/>
            </a:rPr>
            <a:t>Dette</a:t>
          </a:r>
          <a:r>
            <a:rPr lang="en-US" sz="2000" dirty="0">
              <a:latin typeface="Tw Cen MT (Body)"/>
            </a:rPr>
            <a:t> </a:t>
          </a:r>
          <a:r>
            <a:rPr lang="en-US" sz="2000" dirty="0" err="1">
              <a:latin typeface="Tw Cen MT (Body)"/>
            </a:rPr>
            <a:t>extérieure</a:t>
          </a:r>
          <a:r>
            <a:rPr lang="en-US" sz="2000" dirty="0">
              <a:latin typeface="Tw Cen MT (Body)"/>
            </a:rPr>
            <a:t> </a:t>
          </a:r>
          <a:r>
            <a:rPr lang="en-US" sz="2000" dirty="0" err="1">
              <a:latin typeface="Tw Cen MT (Body)"/>
            </a:rPr>
            <a:t>privée</a:t>
          </a:r>
          <a:endParaRPr lang="en-US" sz="2000" dirty="0">
            <a:latin typeface="Tw Cen MT (Body)"/>
          </a:endParaRPr>
        </a:p>
        <a:p>
          <a:pPr>
            <a:spcAft>
              <a:spcPct val="35000"/>
            </a:spcAft>
          </a:pPr>
          <a:r>
            <a:rPr lang="en-US" sz="2000" dirty="0">
              <a:latin typeface="Tw Cen MT (Body)"/>
            </a:rPr>
            <a:t>(non </a:t>
          </a:r>
          <a:r>
            <a:rPr lang="en-US" sz="2000" dirty="0" err="1">
              <a:latin typeface="Tw Cen MT (Body)"/>
            </a:rPr>
            <a:t>garantie</a:t>
          </a:r>
          <a:r>
            <a:rPr lang="en-US" sz="2000" dirty="0">
              <a:latin typeface="Tw Cen MT (Body)"/>
            </a:rPr>
            <a:t>)</a:t>
          </a:r>
        </a:p>
      </dgm:t>
    </dgm:pt>
    <dgm:pt modelId="{D282C861-53DE-4462-8332-67311E510289}" type="parTrans" cxnId="{74F8164E-FFA1-472C-9AE1-DAF740962D1C}">
      <dgm:prSet/>
      <dgm:spPr/>
      <dgm:t>
        <a:bodyPr/>
        <a:lstStyle/>
        <a:p>
          <a:endParaRPr lang="en-US"/>
        </a:p>
      </dgm:t>
    </dgm:pt>
    <dgm:pt modelId="{E8DDB15B-9D59-4AA3-88E1-CB02B60388D7}" type="sibTrans" cxnId="{74F8164E-FFA1-472C-9AE1-DAF740962D1C}">
      <dgm:prSet/>
      <dgm:spPr>
        <a:scene3d>
          <a:camera prst="orthographicFront"/>
          <a:lightRig rig="threePt" dir="t"/>
        </a:scene3d>
        <a:sp3d>
          <a:bevelT/>
        </a:sp3d>
      </dgm:spPr>
      <dgm:t>
        <a:bodyPr/>
        <a:lstStyle/>
        <a:p>
          <a:endParaRPr lang="en-US" dirty="0"/>
        </a:p>
      </dgm:t>
    </dgm:pt>
    <dgm:pt modelId="{1EFC712D-59D1-4559-BF52-9901BB45F006}" type="pres">
      <dgm:prSet presAssocID="{0F768ADF-A6F2-4B1B-887C-55A639653895}" presName="linearFlow" presStyleCnt="0">
        <dgm:presLayoutVars>
          <dgm:dir/>
          <dgm:resizeHandles val="exact"/>
        </dgm:presLayoutVars>
      </dgm:prSet>
      <dgm:spPr/>
    </dgm:pt>
    <dgm:pt modelId="{677A45DC-26EF-42D4-94B0-F30AA1C1BCAA}" type="pres">
      <dgm:prSet presAssocID="{BDB21AFF-BF4A-4C1B-B810-B71BCD52A5B3}" presName="node" presStyleLbl="node1" presStyleIdx="0" presStyleCnt="2" custScaleX="252556" custLinFactX="-4866" custLinFactNeighborX="-100000">
        <dgm:presLayoutVars>
          <dgm:bulletEnabled val="1"/>
        </dgm:presLayoutVars>
      </dgm:prSet>
      <dgm:spPr>
        <a:prstGeom prst="roundRect">
          <a:avLst/>
        </a:prstGeom>
      </dgm:spPr>
    </dgm:pt>
    <dgm:pt modelId="{D9F28EBD-2901-4648-8D6A-659093A8919B}" type="pres">
      <dgm:prSet presAssocID="{E14C576A-A0C6-4202-938D-2712A573A428}" presName="spacerL" presStyleCnt="0"/>
      <dgm:spPr>
        <a:scene3d>
          <a:camera prst="orthographicFront"/>
          <a:lightRig rig="threePt" dir="t"/>
        </a:scene3d>
        <a:sp3d>
          <a:bevelT/>
        </a:sp3d>
      </dgm:spPr>
    </dgm:pt>
    <dgm:pt modelId="{78EDF139-9D9A-487A-AD06-C1BF940CA921}" type="pres">
      <dgm:prSet presAssocID="{E14C576A-A0C6-4202-938D-2712A573A428}" presName="sibTrans" presStyleLbl="sibTrans2D1" presStyleIdx="0" presStyleCnt="1" custLinFactNeighborX="93546" custLinFactNeighborY="3567"/>
      <dgm:spPr>
        <a:prstGeom prst="mathPlus">
          <a:avLst/>
        </a:prstGeom>
      </dgm:spPr>
    </dgm:pt>
    <dgm:pt modelId="{257178FC-A1C9-4399-9C41-7EA7DA046ADD}" type="pres">
      <dgm:prSet presAssocID="{E14C576A-A0C6-4202-938D-2712A573A428}" presName="spacerR" presStyleCnt="0"/>
      <dgm:spPr>
        <a:scene3d>
          <a:camera prst="orthographicFront"/>
          <a:lightRig rig="threePt" dir="t"/>
        </a:scene3d>
        <a:sp3d>
          <a:bevelT/>
        </a:sp3d>
      </dgm:spPr>
    </dgm:pt>
    <dgm:pt modelId="{154F8FE9-7DCA-4CAD-9DDF-6EE9BCC99A2E}" type="pres">
      <dgm:prSet presAssocID="{0C3F6158-A4BA-4E40-ABA6-2D0AA645AFDF}" presName="node" presStyleLbl="node1" presStyleIdx="1" presStyleCnt="2" custScaleX="245335" custLinFactX="8712" custLinFactNeighborX="100000">
        <dgm:presLayoutVars>
          <dgm:bulletEnabled val="1"/>
        </dgm:presLayoutVars>
      </dgm:prSet>
      <dgm:spPr>
        <a:prstGeom prst="roundRect">
          <a:avLst/>
        </a:prstGeom>
      </dgm:spPr>
    </dgm:pt>
  </dgm:ptLst>
  <dgm:cxnLst>
    <dgm:cxn modelId="{9397273A-697E-49F0-9936-F27DC1D63847}" type="presOf" srcId="{0F768ADF-A6F2-4B1B-887C-55A639653895}" destId="{1EFC712D-59D1-4559-BF52-9901BB45F006}" srcOrd="0" destOrd="0" presId="urn:microsoft.com/office/officeart/2005/8/layout/equation1"/>
    <dgm:cxn modelId="{D60BE745-BD76-4D8F-A4D6-869E627C2AAC}" type="presOf" srcId="{E14C576A-A0C6-4202-938D-2712A573A428}" destId="{78EDF139-9D9A-487A-AD06-C1BF940CA921}" srcOrd="0" destOrd="0" presId="urn:microsoft.com/office/officeart/2005/8/layout/equation1"/>
    <dgm:cxn modelId="{6F800046-6F4E-4095-8CD5-7E29678E1965}" type="presOf" srcId="{0C3F6158-A4BA-4E40-ABA6-2D0AA645AFDF}" destId="{154F8FE9-7DCA-4CAD-9DDF-6EE9BCC99A2E}" srcOrd="0" destOrd="0" presId="urn:microsoft.com/office/officeart/2005/8/layout/equation1"/>
    <dgm:cxn modelId="{74F8164E-FFA1-472C-9AE1-DAF740962D1C}" srcId="{0F768ADF-A6F2-4B1B-887C-55A639653895}" destId="{0C3F6158-A4BA-4E40-ABA6-2D0AA645AFDF}" srcOrd="1" destOrd="0" parTransId="{D282C861-53DE-4462-8332-67311E510289}" sibTransId="{E8DDB15B-9D59-4AA3-88E1-CB02B60388D7}"/>
    <dgm:cxn modelId="{778C4852-3BD2-4FB0-B8B5-A65B01E1AD30}" type="presOf" srcId="{BDB21AFF-BF4A-4C1B-B810-B71BCD52A5B3}" destId="{677A45DC-26EF-42D4-94B0-F30AA1C1BCAA}" srcOrd="0" destOrd="0" presId="urn:microsoft.com/office/officeart/2005/8/layout/equation1"/>
    <dgm:cxn modelId="{80B5A4BF-43B6-4B3B-B2B9-D043C1461129}" srcId="{0F768ADF-A6F2-4B1B-887C-55A639653895}" destId="{BDB21AFF-BF4A-4C1B-B810-B71BCD52A5B3}" srcOrd="0" destOrd="0" parTransId="{C1334197-3315-4742-BF8C-E6E038304E61}" sibTransId="{E14C576A-A0C6-4202-938D-2712A573A428}"/>
    <dgm:cxn modelId="{AD994561-8E04-4680-9E48-C6BF0B8BBE14}" type="presParOf" srcId="{1EFC712D-59D1-4559-BF52-9901BB45F006}" destId="{677A45DC-26EF-42D4-94B0-F30AA1C1BCAA}" srcOrd="0" destOrd="0" presId="urn:microsoft.com/office/officeart/2005/8/layout/equation1"/>
    <dgm:cxn modelId="{5D00EBD5-60DD-4982-9D87-D9B2ED7D2A06}" type="presParOf" srcId="{1EFC712D-59D1-4559-BF52-9901BB45F006}" destId="{D9F28EBD-2901-4648-8D6A-659093A8919B}" srcOrd="1" destOrd="0" presId="urn:microsoft.com/office/officeart/2005/8/layout/equation1"/>
    <dgm:cxn modelId="{7FF320F7-5299-4E9B-9D6D-747BFF2E6391}" type="presParOf" srcId="{1EFC712D-59D1-4559-BF52-9901BB45F006}" destId="{78EDF139-9D9A-487A-AD06-C1BF940CA921}" srcOrd="2" destOrd="0" presId="urn:microsoft.com/office/officeart/2005/8/layout/equation1"/>
    <dgm:cxn modelId="{33FE5622-8AE2-4659-9A75-2A69D2F0551B}" type="presParOf" srcId="{1EFC712D-59D1-4559-BF52-9901BB45F006}" destId="{257178FC-A1C9-4399-9C41-7EA7DA046ADD}" srcOrd="3" destOrd="0" presId="urn:microsoft.com/office/officeart/2005/8/layout/equation1"/>
    <dgm:cxn modelId="{CD5F92CE-9377-41BC-BDAF-95A1FF13AC75}" type="presParOf" srcId="{1EFC712D-59D1-4559-BF52-9901BB45F006}" destId="{154F8FE9-7DCA-4CAD-9DDF-6EE9BCC99A2E}" srcOrd="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768ADF-A6F2-4B1B-887C-55A639653895}" type="doc">
      <dgm:prSet loTypeId="urn:microsoft.com/office/officeart/2005/8/layout/equation1" loCatId="process" qsTypeId="urn:microsoft.com/office/officeart/2005/8/quickstyle/simple1" qsCatId="simple" csTypeId="urn:microsoft.com/office/officeart/2005/8/colors/accent1_2" csCatId="accent1" phldr="1"/>
      <dgm:spPr/>
    </dgm:pt>
    <dgm:pt modelId="{BDB21AFF-BF4A-4C1B-B810-B71BCD52A5B3}">
      <dgm:prSet phldrT="[Text]" custT="1"/>
      <dgm:spPr>
        <a:solidFill>
          <a:schemeClr val="tx2">
            <a:lumMod val="75000"/>
          </a:schemeClr>
        </a:solidFill>
        <a:ln>
          <a:noFill/>
        </a:ln>
        <a:scene3d>
          <a:camera prst="orthographicFront"/>
          <a:lightRig rig="threePt" dir="t"/>
        </a:scene3d>
        <a:sp3d>
          <a:bevelT/>
        </a:sp3d>
      </dgm:spPr>
      <dgm:t>
        <a:bodyPr/>
        <a:lstStyle/>
        <a:p>
          <a:r>
            <a:rPr lang="en-US" sz="2400" dirty="0" err="1"/>
            <a:t>Dette</a:t>
          </a:r>
          <a:r>
            <a:rPr lang="en-US" sz="2400" dirty="0"/>
            <a:t> </a:t>
          </a:r>
          <a:r>
            <a:rPr lang="en-US" sz="2400" dirty="0" err="1"/>
            <a:t>extérieure</a:t>
          </a:r>
          <a:r>
            <a:rPr lang="en-US" sz="2400" dirty="0"/>
            <a:t> PGE</a:t>
          </a:r>
        </a:p>
      </dgm:t>
    </dgm:pt>
    <dgm:pt modelId="{C1334197-3315-4742-BF8C-E6E038304E61}" type="parTrans" cxnId="{80B5A4BF-43B6-4B3B-B2B9-D043C1461129}">
      <dgm:prSet/>
      <dgm:spPr/>
      <dgm:t>
        <a:bodyPr/>
        <a:lstStyle/>
        <a:p>
          <a:endParaRPr lang="en-US"/>
        </a:p>
      </dgm:t>
    </dgm:pt>
    <dgm:pt modelId="{E14C576A-A0C6-4202-938D-2712A573A428}" type="sibTrans" cxnId="{80B5A4BF-43B6-4B3B-B2B9-D043C1461129}">
      <dgm:prSet/>
      <dgm:spPr>
        <a:scene3d>
          <a:camera prst="orthographicFront"/>
          <a:lightRig rig="threePt" dir="t"/>
        </a:scene3d>
        <a:sp3d>
          <a:bevelT/>
        </a:sp3d>
      </dgm:spPr>
      <dgm:t>
        <a:bodyPr/>
        <a:lstStyle/>
        <a:p>
          <a:endParaRPr lang="en-US"/>
        </a:p>
      </dgm:t>
    </dgm:pt>
    <dgm:pt modelId="{1EFC712D-59D1-4559-BF52-9901BB45F006}" type="pres">
      <dgm:prSet presAssocID="{0F768ADF-A6F2-4B1B-887C-55A639653895}" presName="linearFlow" presStyleCnt="0">
        <dgm:presLayoutVars>
          <dgm:dir/>
          <dgm:resizeHandles val="exact"/>
        </dgm:presLayoutVars>
      </dgm:prSet>
      <dgm:spPr/>
    </dgm:pt>
    <dgm:pt modelId="{677A45DC-26EF-42D4-94B0-F30AA1C1BCAA}" type="pres">
      <dgm:prSet presAssocID="{BDB21AFF-BF4A-4C1B-B810-B71BCD52A5B3}" presName="node" presStyleLbl="node1" presStyleIdx="0" presStyleCnt="1" custScaleX="359205">
        <dgm:presLayoutVars>
          <dgm:bulletEnabled val="1"/>
        </dgm:presLayoutVars>
      </dgm:prSet>
      <dgm:spPr>
        <a:prstGeom prst="roundRect">
          <a:avLst/>
        </a:prstGeom>
      </dgm:spPr>
    </dgm:pt>
  </dgm:ptLst>
  <dgm:cxnLst>
    <dgm:cxn modelId="{13BBFD60-18B9-466D-A82C-E82A28C15566}" type="presOf" srcId="{BDB21AFF-BF4A-4C1B-B810-B71BCD52A5B3}" destId="{677A45DC-26EF-42D4-94B0-F30AA1C1BCAA}" srcOrd="0" destOrd="0" presId="urn:microsoft.com/office/officeart/2005/8/layout/equation1"/>
    <dgm:cxn modelId="{626DE9B4-7591-478D-B73F-EB92B6726E23}" type="presOf" srcId="{0F768ADF-A6F2-4B1B-887C-55A639653895}" destId="{1EFC712D-59D1-4559-BF52-9901BB45F006}" srcOrd="0" destOrd="0" presId="urn:microsoft.com/office/officeart/2005/8/layout/equation1"/>
    <dgm:cxn modelId="{80B5A4BF-43B6-4B3B-B2B9-D043C1461129}" srcId="{0F768ADF-A6F2-4B1B-887C-55A639653895}" destId="{BDB21AFF-BF4A-4C1B-B810-B71BCD52A5B3}" srcOrd="0" destOrd="0" parTransId="{C1334197-3315-4742-BF8C-E6E038304E61}" sibTransId="{E14C576A-A0C6-4202-938D-2712A573A428}"/>
    <dgm:cxn modelId="{7CC84CC5-1653-4FE7-88B3-610493D72CA4}" type="presParOf" srcId="{1EFC712D-59D1-4559-BF52-9901BB45F006}" destId="{677A45DC-26EF-42D4-94B0-F30AA1C1BCAA}" srcOrd="0"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A45DC-26EF-42D4-94B0-F30AA1C1BCAA}">
      <dsp:nvSpPr>
        <dsp:cNvPr id="0" name=""/>
        <dsp:cNvSpPr/>
      </dsp:nvSpPr>
      <dsp:spPr>
        <a:xfrm>
          <a:off x="983963" y="127"/>
          <a:ext cx="2206845" cy="873804"/>
        </a:xfrm>
        <a:prstGeom prst="roundRect">
          <a:avLst/>
        </a:prstGeom>
        <a:solidFill>
          <a:srgbClr val="041E3E"/>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Tw Cen MT (Body)"/>
            </a:rPr>
            <a:t>Dette</a:t>
          </a:r>
          <a:r>
            <a:rPr lang="en-US" sz="2000" kern="1200" dirty="0">
              <a:latin typeface="Tw Cen MT (Body)"/>
            </a:rPr>
            <a:t> ext. </a:t>
          </a:r>
          <a:r>
            <a:rPr lang="en-US" sz="2000" kern="1200" dirty="0" err="1">
              <a:latin typeface="Tw Cen MT (Body)"/>
            </a:rPr>
            <a:t>publique</a:t>
          </a:r>
          <a:r>
            <a:rPr lang="en-US" sz="2000" kern="1200" dirty="0">
              <a:latin typeface="Tw Cen MT (Body)"/>
            </a:rPr>
            <a:t> et </a:t>
          </a:r>
          <a:r>
            <a:rPr lang="en-US" sz="2000" kern="1200" dirty="0" err="1">
              <a:latin typeface="Tw Cen MT (Body)"/>
            </a:rPr>
            <a:t>garantie</a:t>
          </a:r>
          <a:r>
            <a:rPr lang="en-US" sz="2000" kern="1200" dirty="0">
              <a:latin typeface="Tw Cen MT (Body)"/>
            </a:rPr>
            <a:t> par </a:t>
          </a:r>
          <a:r>
            <a:rPr lang="en-US" sz="2000" kern="1200" dirty="0" err="1">
              <a:latin typeface="Tw Cen MT (Body)"/>
            </a:rPr>
            <a:t>l’État</a:t>
          </a:r>
          <a:r>
            <a:rPr lang="en-US" sz="2000" kern="1200" dirty="0">
              <a:latin typeface="Tw Cen MT (Body)"/>
            </a:rPr>
            <a:t> (PGE) t</a:t>
          </a:r>
        </a:p>
      </dsp:txBody>
      <dsp:txXfrm>
        <a:off x="1026619" y="42783"/>
        <a:ext cx="2121533" cy="788492"/>
      </dsp:txXfrm>
    </dsp:sp>
    <dsp:sp modelId="{78EDF139-9D9A-487A-AD06-C1BF940CA921}">
      <dsp:nvSpPr>
        <dsp:cNvPr id="0" name=""/>
        <dsp:cNvSpPr/>
      </dsp:nvSpPr>
      <dsp:spPr>
        <a:xfrm>
          <a:off x="3441607" y="201704"/>
          <a:ext cx="506806" cy="506806"/>
        </a:xfrm>
        <a:prstGeom prst="mathPlus">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3508784" y="395507"/>
        <a:ext cx="372452" cy="119200"/>
      </dsp:txXfrm>
    </dsp:sp>
    <dsp:sp modelId="{154F8FE9-7DCA-4CAD-9DDF-6EE9BCC99A2E}">
      <dsp:nvSpPr>
        <dsp:cNvPr id="0" name=""/>
        <dsp:cNvSpPr/>
      </dsp:nvSpPr>
      <dsp:spPr>
        <a:xfrm>
          <a:off x="4100071" y="127"/>
          <a:ext cx="2143747" cy="873804"/>
        </a:xfrm>
        <a:prstGeom prst="roundRect">
          <a:avLst/>
        </a:prstGeom>
        <a:solidFill>
          <a:srgbClr val="041E3E"/>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ts val="0"/>
            </a:spcAft>
            <a:buNone/>
          </a:pPr>
          <a:r>
            <a:rPr lang="en-US" sz="2000" kern="1200" dirty="0" err="1">
              <a:latin typeface="Tw Cen MT (Body)"/>
            </a:rPr>
            <a:t>Dette</a:t>
          </a:r>
          <a:r>
            <a:rPr lang="en-US" sz="2000" kern="1200" dirty="0">
              <a:latin typeface="Tw Cen MT (Body)"/>
            </a:rPr>
            <a:t> </a:t>
          </a:r>
          <a:r>
            <a:rPr lang="en-US" sz="2000" kern="1200" dirty="0" err="1">
              <a:latin typeface="Tw Cen MT (Body)"/>
            </a:rPr>
            <a:t>extérieure</a:t>
          </a:r>
          <a:r>
            <a:rPr lang="en-US" sz="2000" kern="1200" dirty="0">
              <a:latin typeface="Tw Cen MT (Body)"/>
            </a:rPr>
            <a:t> </a:t>
          </a:r>
          <a:r>
            <a:rPr lang="en-US" sz="2000" kern="1200" dirty="0" err="1">
              <a:latin typeface="Tw Cen MT (Body)"/>
            </a:rPr>
            <a:t>privée</a:t>
          </a:r>
          <a:endParaRPr lang="en-US" sz="2000" kern="1200" dirty="0">
            <a:latin typeface="Tw Cen MT (Body)"/>
          </a:endParaRPr>
        </a:p>
        <a:p>
          <a:pPr marL="0" lvl="0" indent="0" algn="ctr" defTabSz="889000">
            <a:lnSpc>
              <a:spcPct val="90000"/>
            </a:lnSpc>
            <a:spcBef>
              <a:spcPct val="0"/>
            </a:spcBef>
            <a:spcAft>
              <a:spcPct val="35000"/>
            </a:spcAft>
            <a:buNone/>
          </a:pPr>
          <a:r>
            <a:rPr lang="en-US" sz="2000" kern="1200" dirty="0">
              <a:latin typeface="Tw Cen MT (Body)"/>
            </a:rPr>
            <a:t>(non </a:t>
          </a:r>
          <a:r>
            <a:rPr lang="en-US" sz="2000" kern="1200" dirty="0" err="1">
              <a:latin typeface="Tw Cen MT (Body)"/>
            </a:rPr>
            <a:t>garantie</a:t>
          </a:r>
          <a:r>
            <a:rPr lang="en-US" sz="2000" kern="1200" dirty="0">
              <a:latin typeface="Tw Cen MT (Body)"/>
            </a:rPr>
            <a:t>)</a:t>
          </a:r>
        </a:p>
      </dsp:txBody>
      <dsp:txXfrm>
        <a:off x="4142727" y="42783"/>
        <a:ext cx="2058435" cy="788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A45DC-26EF-42D4-94B0-F30AA1C1BCAA}">
      <dsp:nvSpPr>
        <dsp:cNvPr id="0" name=""/>
        <dsp:cNvSpPr/>
      </dsp:nvSpPr>
      <dsp:spPr>
        <a:xfrm>
          <a:off x="411" y="53674"/>
          <a:ext cx="3172682" cy="883251"/>
        </a:xfrm>
        <a:prstGeom prst="roundRect">
          <a:avLst/>
        </a:prstGeom>
        <a:solidFill>
          <a:schemeClr val="tx2">
            <a:lumMod val="75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t>Dette</a:t>
          </a:r>
          <a:r>
            <a:rPr lang="en-US" sz="2400" kern="1200" dirty="0"/>
            <a:t> </a:t>
          </a:r>
          <a:r>
            <a:rPr lang="en-US" sz="2400" kern="1200" dirty="0" err="1"/>
            <a:t>extérieure</a:t>
          </a:r>
          <a:r>
            <a:rPr lang="en-US" sz="2400" kern="1200" dirty="0"/>
            <a:t> PGE</a:t>
          </a:r>
        </a:p>
      </dsp:txBody>
      <dsp:txXfrm>
        <a:off x="43528" y="96791"/>
        <a:ext cx="3086448" cy="79701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86ADA9E-E76B-436B-BC53-603E36A135C2}"/>
              </a:ext>
            </a:extLst>
          </p:cNvPr>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Arial" charset="0"/>
                <a:ea typeface="+mn-ea"/>
                <a:cs typeface="+mn-cs"/>
              </a:defRPr>
            </a:lvl1pPr>
          </a:lstStyle>
          <a:p>
            <a:pPr>
              <a:defRPr/>
            </a:pPr>
            <a:endParaRPr lang="en-GB"/>
          </a:p>
        </p:txBody>
      </p:sp>
      <p:sp>
        <p:nvSpPr>
          <p:cNvPr id="37891" name="Rectangle 3">
            <a:extLst>
              <a:ext uri="{FF2B5EF4-FFF2-40B4-BE49-F238E27FC236}">
                <a16:creationId xmlns:a16="http://schemas.microsoft.com/office/drawing/2014/main" id="{F29B6C15-9433-45B3-BFED-2047020EA76D}"/>
              </a:ext>
            </a:extLst>
          </p:cNvPr>
          <p:cNvSpPr>
            <a:spLocks noGrp="1" noChangeArrowheads="1"/>
          </p:cNvSpPr>
          <p:nvPr>
            <p:ph type="dt" sz="quarter" idx="1"/>
          </p:nvPr>
        </p:nvSpPr>
        <p:spPr bwMode="auto">
          <a:xfrm>
            <a:off x="3844925"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solidFill>
                  <a:schemeClr val="tx1"/>
                </a:solidFill>
                <a:latin typeface="Arial" charset="0"/>
                <a:ea typeface="+mn-ea"/>
                <a:cs typeface="+mn-cs"/>
              </a:defRPr>
            </a:lvl1pPr>
          </a:lstStyle>
          <a:p>
            <a:pPr>
              <a:defRPr/>
            </a:pPr>
            <a:endParaRPr lang="en-GB"/>
          </a:p>
        </p:txBody>
      </p:sp>
      <p:sp>
        <p:nvSpPr>
          <p:cNvPr id="37892" name="Rectangle 4">
            <a:extLst>
              <a:ext uri="{FF2B5EF4-FFF2-40B4-BE49-F238E27FC236}">
                <a16:creationId xmlns:a16="http://schemas.microsoft.com/office/drawing/2014/main" id="{9C78F5E1-7423-4FAF-AF03-34A7CFA6EA8D}"/>
              </a:ext>
            </a:extLst>
          </p:cNvPr>
          <p:cNvSpPr>
            <a:spLocks noGrp="1" noChangeArrowheads="1"/>
          </p:cNvSpPr>
          <p:nvPr>
            <p:ph type="ftr" sz="quarter" idx="2"/>
          </p:nvPr>
        </p:nvSpPr>
        <p:spPr bwMode="auto">
          <a:xfrm>
            <a:off x="0" y="9431338"/>
            <a:ext cx="29432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solidFill>
                  <a:schemeClr val="tx1"/>
                </a:solidFill>
                <a:latin typeface="Arial" charset="0"/>
                <a:ea typeface="+mn-ea"/>
                <a:cs typeface="+mn-cs"/>
              </a:defRPr>
            </a:lvl1pPr>
          </a:lstStyle>
          <a:p>
            <a:pPr>
              <a:defRPr/>
            </a:pPr>
            <a:endParaRPr lang="en-GB"/>
          </a:p>
        </p:txBody>
      </p:sp>
      <p:sp>
        <p:nvSpPr>
          <p:cNvPr id="37893" name="Rectangle 5">
            <a:extLst>
              <a:ext uri="{FF2B5EF4-FFF2-40B4-BE49-F238E27FC236}">
                <a16:creationId xmlns:a16="http://schemas.microsoft.com/office/drawing/2014/main" id="{856DAC7C-5D68-489A-B525-EBBDA153FA4F}"/>
              </a:ext>
            </a:extLst>
          </p:cNvPr>
          <p:cNvSpPr>
            <a:spLocks noGrp="1" noChangeArrowheads="1"/>
          </p:cNvSpPr>
          <p:nvPr>
            <p:ph type="sldNum" sz="quarter" idx="3"/>
          </p:nvPr>
        </p:nvSpPr>
        <p:spPr bwMode="auto">
          <a:xfrm>
            <a:off x="3844925" y="9431338"/>
            <a:ext cx="29432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solidFill>
                  <a:schemeClr val="tx1"/>
                </a:solidFill>
                <a:latin typeface="Arial" panose="020B0604020202020204" pitchFamily="34" charset="0"/>
                <a:ea typeface="MS PGothic" panose="020B0600070205080204" pitchFamily="34" charset="-128"/>
              </a:defRPr>
            </a:lvl1pPr>
          </a:lstStyle>
          <a:p>
            <a:pPr>
              <a:defRPr/>
            </a:pPr>
            <a:fld id="{A50CB771-4753-4E91-9EC3-EDCB68E90B01}" type="slidenum">
              <a:rPr lang="en-GB" altLang="fr-FR"/>
              <a:pPr>
                <a:defRPr/>
              </a:pPr>
              <a:t>‹N°›</a:t>
            </a:fld>
            <a:endParaRPr lang="en-GB" altLang="fr-F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25B0A22-3E2C-4D8C-8E4A-0AC342ED0F16}"/>
              </a:ext>
            </a:extLst>
          </p:cNvPr>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Arial" charset="0"/>
                <a:ea typeface="+mn-ea"/>
                <a:cs typeface="+mn-cs"/>
              </a:defRPr>
            </a:lvl1pPr>
          </a:lstStyle>
          <a:p>
            <a:pPr>
              <a:defRPr/>
            </a:pPr>
            <a:endParaRPr lang="en-GB"/>
          </a:p>
        </p:txBody>
      </p:sp>
      <p:sp>
        <p:nvSpPr>
          <p:cNvPr id="36867" name="Rectangle 3">
            <a:extLst>
              <a:ext uri="{FF2B5EF4-FFF2-40B4-BE49-F238E27FC236}">
                <a16:creationId xmlns:a16="http://schemas.microsoft.com/office/drawing/2014/main" id="{2B2F3F8F-9A29-4FE5-8BE7-29C3D47E4959}"/>
              </a:ext>
            </a:extLst>
          </p:cNvPr>
          <p:cNvSpPr>
            <a:spLocks noGrp="1" noChangeArrowheads="1"/>
          </p:cNvSpPr>
          <p:nvPr>
            <p:ph type="dt" idx="1"/>
          </p:nvPr>
        </p:nvSpPr>
        <p:spPr bwMode="auto">
          <a:xfrm>
            <a:off x="3844925"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solidFill>
                  <a:schemeClr val="tx1"/>
                </a:solidFill>
                <a:latin typeface="Arial" charset="0"/>
                <a:ea typeface="+mn-ea"/>
                <a:cs typeface="+mn-cs"/>
              </a:defRPr>
            </a:lvl1pPr>
          </a:lstStyle>
          <a:p>
            <a:pPr>
              <a:defRPr/>
            </a:pPr>
            <a:endParaRPr lang="en-GB"/>
          </a:p>
        </p:txBody>
      </p:sp>
      <p:sp>
        <p:nvSpPr>
          <p:cNvPr id="3076" name="Rectangle 4">
            <a:extLst>
              <a:ext uri="{FF2B5EF4-FFF2-40B4-BE49-F238E27FC236}">
                <a16:creationId xmlns:a16="http://schemas.microsoft.com/office/drawing/2014/main" id="{8E018574-12E1-4BDF-843F-1AEDCED4BE7F}"/>
              </a:ext>
            </a:extLst>
          </p:cNvPr>
          <p:cNvSpPr>
            <a:spLocks noGrp="1" noRot="1" noChangeAspect="1" noChangeArrowheads="1" noTextEdit="1"/>
          </p:cNvSpPr>
          <p:nvPr>
            <p:ph type="sldImg" idx="2"/>
          </p:nvPr>
        </p:nvSpPr>
        <p:spPr bwMode="auto">
          <a:xfrm>
            <a:off x="912813"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a:extLst>
              <a:ext uri="{FF2B5EF4-FFF2-40B4-BE49-F238E27FC236}">
                <a16:creationId xmlns:a16="http://schemas.microsoft.com/office/drawing/2014/main" id="{377C637A-3D4D-4DEF-A697-434CA798E4EF}"/>
              </a:ext>
            </a:extLst>
          </p:cNvPr>
          <p:cNvSpPr>
            <a:spLocks noGrp="1" noChangeArrowheads="1"/>
          </p:cNvSpPr>
          <p:nvPr>
            <p:ph type="body" sz="quarter" idx="3"/>
          </p:nvPr>
        </p:nvSpPr>
        <p:spPr bwMode="auto">
          <a:xfrm>
            <a:off x="679450" y="4716463"/>
            <a:ext cx="5432425" cy="4468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a:extLst>
              <a:ext uri="{FF2B5EF4-FFF2-40B4-BE49-F238E27FC236}">
                <a16:creationId xmlns:a16="http://schemas.microsoft.com/office/drawing/2014/main" id="{892D49D0-18F0-4AA5-932F-E99BD4D0B35F}"/>
              </a:ext>
            </a:extLst>
          </p:cNvPr>
          <p:cNvSpPr>
            <a:spLocks noGrp="1" noChangeArrowheads="1"/>
          </p:cNvSpPr>
          <p:nvPr>
            <p:ph type="ftr" sz="quarter" idx="4"/>
          </p:nvPr>
        </p:nvSpPr>
        <p:spPr bwMode="auto">
          <a:xfrm>
            <a:off x="0" y="9431338"/>
            <a:ext cx="29432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solidFill>
                  <a:schemeClr val="tx1"/>
                </a:solidFill>
                <a:latin typeface="Arial" charset="0"/>
                <a:ea typeface="+mn-ea"/>
                <a:cs typeface="+mn-cs"/>
              </a:defRPr>
            </a:lvl1pPr>
          </a:lstStyle>
          <a:p>
            <a:pPr>
              <a:defRPr/>
            </a:pPr>
            <a:endParaRPr lang="en-GB"/>
          </a:p>
        </p:txBody>
      </p:sp>
      <p:sp>
        <p:nvSpPr>
          <p:cNvPr id="36871" name="Rectangle 7">
            <a:extLst>
              <a:ext uri="{FF2B5EF4-FFF2-40B4-BE49-F238E27FC236}">
                <a16:creationId xmlns:a16="http://schemas.microsoft.com/office/drawing/2014/main" id="{B74A26A0-8AC4-4220-9C69-569E38722A48}"/>
              </a:ext>
            </a:extLst>
          </p:cNvPr>
          <p:cNvSpPr>
            <a:spLocks noGrp="1" noChangeArrowheads="1"/>
          </p:cNvSpPr>
          <p:nvPr>
            <p:ph type="sldNum" sz="quarter" idx="5"/>
          </p:nvPr>
        </p:nvSpPr>
        <p:spPr bwMode="auto">
          <a:xfrm>
            <a:off x="3844925" y="9431338"/>
            <a:ext cx="29432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solidFill>
                  <a:schemeClr val="tx1"/>
                </a:solidFill>
                <a:latin typeface="Arial" panose="020B0604020202020204" pitchFamily="34" charset="0"/>
                <a:ea typeface="MS PGothic" panose="020B0600070205080204" pitchFamily="34" charset="-128"/>
              </a:defRPr>
            </a:lvl1pPr>
          </a:lstStyle>
          <a:p>
            <a:pPr>
              <a:defRPr/>
            </a:pPr>
            <a:fld id="{41B4F1BE-C947-4E1E-A0E7-CB2726B97B3F}" type="slidenum">
              <a:rPr lang="en-GB" altLang="fr-FR"/>
              <a:pPr>
                <a:defRPr/>
              </a:pPr>
              <a:t>‹N°›</a:t>
            </a:fld>
            <a:endParaRPr lang="en-GB" altLang="fr-F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a:extLst>
              <a:ext uri="{FF2B5EF4-FFF2-40B4-BE49-F238E27FC236}">
                <a16:creationId xmlns:a16="http://schemas.microsoft.com/office/drawing/2014/main" id="{1A106252-A3C9-4B04-B049-B06A8EC9AB37}"/>
              </a:ext>
            </a:extLst>
          </p:cNvPr>
          <p:cNvSpPr>
            <a:spLocks noGrp="1" noRot="1" noChangeAspect="1" noChangeArrowheads="1" noTextEdit="1"/>
          </p:cNvSpPr>
          <p:nvPr>
            <p:ph type="sldImg"/>
          </p:nvPr>
        </p:nvSpPr>
        <p:spPr>
          <a:ln/>
        </p:spPr>
      </p:sp>
      <p:sp>
        <p:nvSpPr>
          <p:cNvPr id="17411" name="Espace réservé des notes 2">
            <a:extLst>
              <a:ext uri="{FF2B5EF4-FFF2-40B4-BE49-F238E27FC236}">
                <a16:creationId xmlns:a16="http://schemas.microsoft.com/office/drawing/2014/main" id="{AE2D7AE8-0CCB-4D67-9DB6-114C40E5D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17412" name="Espace réservé du numéro de diapositive 3">
            <a:extLst>
              <a:ext uri="{FF2B5EF4-FFF2-40B4-BE49-F238E27FC236}">
                <a16:creationId xmlns:a16="http://schemas.microsoft.com/office/drawing/2014/main" id="{4AEF4C84-3E61-493F-B7DF-C3473D0015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BA52FE3C-F15A-4933-B4E7-AF72FB9CDF09}" type="slidenum">
              <a:rPr lang="en-GB" altLang="fr-FR" smtClean="0">
                <a:solidFill>
                  <a:schemeClr val="tx1"/>
                </a:solidFill>
                <a:latin typeface="Arial" panose="020B0604020202020204" pitchFamily="34" charset="0"/>
              </a:rPr>
              <a:pPr/>
              <a:t>12</a:t>
            </a:fld>
            <a:endParaRPr lang="en-GB" altLang="fr-FR">
              <a:solidFill>
                <a:schemeClr val="tx1"/>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2F6A9E11-F483-4A25-A656-29013B835C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568FBDE-C317-4997-A0A0-B03AB1F49A30}" type="slidenum">
              <a:rPr lang="en-GB" altLang="fr-FR" smtClean="0">
                <a:cs typeface="Arial" panose="020B0604020202020204" pitchFamily="34" charset="0"/>
              </a:rPr>
              <a:pPr>
                <a:spcBef>
                  <a:spcPct val="0"/>
                </a:spcBef>
              </a:pPr>
              <a:t>44</a:t>
            </a:fld>
            <a:endParaRPr lang="en-GB" altLang="fr-FR">
              <a:cs typeface="Arial" panose="020B0604020202020204" pitchFamily="34" charset="0"/>
            </a:endParaRPr>
          </a:p>
        </p:txBody>
      </p:sp>
      <p:sp>
        <p:nvSpPr>
          <p:cNvPr id="60419" name="Rectangle 2">
            <a:extLst>
              <a:ext uri="{FF2B5EF4-FFF2-40B4-BE49-F238E27FC236}">
                <a16:creationId xmlns:a16="http://schemas.microsoft.com/office/drawing/2014/main" id="{81FAF2D8-5E51-4DAB-B4A2-3FC054E26DC2}"/>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2ECE2A3F-93B8-4A0B-A3E9-6820E5919D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dirty="0" err="1">
                <a:latin typeface="Arial" panose="020B0604020202020204" pitchFamily="34" charset="0"/>
              </a:rPr>
              <a:t>Expliquer</a:t>
            </a:r>
            <a:r>
              <a:rPr lang="en-US" altLang="fr-FR" dirty="0">
                <a:latin typeface="Arial" panose="020B0604020202020204" pitchFamily="34" charset="0"/>
              </a:rPr>
              <a:t> </a:t>
            </a:r>
            <a:r>
              <a:rPr lang="en-US" altLang="fr-FR" dirty="0" err="1">
                <a:latin typeface="Arial" panose="020B0604020202020204" pitchFamily="34" charset="0"/>
              </a:rPr>
              <a:t>chaque</a:t>
            </a:r>
            <a:r>
              <a:rPr lang="en-US" altLang="fr-FR" dirty="0">
                <a:latin typeface="Arial" panose="020B0604020202020204" pitchFamily="34" charset="0"/>
              </a:rPr>
              <a:t> </a:t>
            </a:r>
            <a:r>
              <a:rPr lang="en-US" altLang="fr-FR" dirty="0" err="1">
                <a:latin typeface="Arial" panose="020B0604020202020204" pitchFamily="34" charset="0"/>
              </a:rPr>
              <a:t>terme</a:t>
            </a:r>
            <a:r>
              <a:rPr lang="en-US" altLang="fr-FR" dirty="0">
                <a:latin typeface="Arial" panose="020B0604020202020204" pitchFamily="34" charset="0"/>
              </a:rPr>
              <a:t> de la </a:t>
            </a:r>
            <a:r>
              <a:rPr lang="en-US" altLang="fr-FR" dirty="0" err="1">
                <a:latin typeface="Arial" panose="020B0604020202020204" pitchFamily="34" charset="0"/>
              </a:rPr>
              <a:t>décomposition</a:t>
            </a:r>
            <a:r>
              <a:rPr lang="en-US" altLang="fr-FR" dirty="0">
                <a:latin typeface="Arial" panose="020B0604020202020204" pitchFamily="34" charset="0"/>
              </a:rPr>
              <a:t> et les </a:t>
            </a:r>
            <a:r>
              <a:rPr lang="en-US" altLang="fr-FR" dirty="0" err="1">
                <a:latin typeface="Arial" panose="020B0604020202020204" pitchFamily="34" charset="0"/>
              </a:rPr>
              <a:t>effets</a:t>
            </a:r>
            <a:r>
              <a:rPr lang="en-US" altLang="fr-FR" dirty="0">
                <a:latin typeface="Arial" panose="020B0604020202020204" pitchFamily="34" charset="0"/>
              </a:rPr>
              <a:t> sur la </a:t>
            </a:r>
            <a:r>
              <a:rPr lang="en-US" altLang="fr-FR" dirty="0" err="1">
                <a:latin typeface="Arial" panose="020B0604020202020204" pitchFamily="34" charset="0"/>
              </a:rPr>
              <a:t>dynamique</a:t>
            </a:r>
            <a:r>
              <a:rPr lang="en-US" altLang="fr-FR" dirty="0">
                <a:latin typeface="Arial" panose="020B0604020202020204" pitchFamily="34" charset="0"/>
              </a:rPr>
              <a:t> du ratio de la </a:t>
            </a:r>
            <a:r>
              <a:rPr lang="en-US" altLang="fr-FR" dirty="0" err="1">
                <a:latin typeface="Arial" panose="020B0604020202020204" pitchFamily="34" charset="0"/>
              </a:rPr>
              <a:t>dette</a:t>
            </a:r>
            <a:r>
              <a:rPr lang="en-US" altLang="fr-FR" dirty="0">
                <a:latin typeface="Arial" panose="020B0604020202020204" pitchFamily="34" charset="0"/>
              </a:rPr>
              <a:t>. Par </a:t>
            </a:r>
            <a:r>
              <a:rPr lang="en-US" altLang="fr-FR" dirty="0" err="1">
                <a:latin typeface="Arial" panose="020B0604020202020204" pitchFamily="34" charset="0"/>
              </a:rPr>
              <a:t>exemple</a:t>
            </a:r>
            <a:r>
              <a:rPr lang="en-US" altLang="fr-FR" dirty="0">
                <a:latin typeface="Arial" panose="020B0604020202020204" pitchFamily="34" charset="0"/>
              </a:rPr>
              <a:t>, </a:t>
            </a:r>
            <a:r>
              <a:rPr lang="en-US" altLang="fr-FR" dirty="0" err="1">
                <a:latin typeface="Arial" panose="020B0604020202020204" pitchFamily="34" charset="0"/>
              </a:rPr>
              <a:t>si</a:t>
            </a:r>
            <a:r>
              <a:rPr lang="en-US" altLang="fr-FR" dirty="0">
                <a:latin typeface="Arial" panose="020B0604020202020204" pitchFamily="34" charset="0"/>
              </a:rPr>
              <a:t> le </a:t>
            </a:r>
            <a:r>
              <a:rPr lang="en-US" altLang="fr-FR" dirty="0" err="1">
                <a:latin typeface="Arial" panose="020B0604020202020204" pitchFamily="34" charset="0"/>
              </a:rPr>
              <a:t>taux</a:t>
            </a:r>
            <a:r>
              <a:rPr lang="en-US" altLang="fr-FR" dirty="0">
                <a:latin typeface="Arial" panose="020B0604020202020204" pitchFamily="34" charset="0"/>
              </a:rPr>
              <a:t> </a:t>
            </a:r>
            <a:r>
              <a:rPr lang="en-US" altLang="fr-FR" dirty="0" err="1">
                <a:latin typeface="Arial" panose="020B0604020202020204" pitchFamily="34" charset="0"/>
              </a:rPr>
              <a:t>d’intérêt</a:t>
            </a:r>
            <a:r>
              <a:rPr lang="en-US" altLang="fr-FR" dirty="0">
                <a:latin typeface="Arial" panose="020B0604020202020204" pitchFamily="34" charset="0"/>
              </a:rPr>
              <a:t> de la </a:t>
            </a:r>
            <a:r>
              <a:rPr lang="en-US" altLang="fr-FR" dirty="0" err="1">
                <a:latin typeface="Arial" panose="020B0604020202020204" pitchFamily="34" charset="0"/>
              </a:rPr>
              <a:t>dette</a:t>
            </a:r>
            <a:r>
              <a:rPr lang="en-US" altLang="fr-FR" dirty="0">
                <a:latin typeface="Arial" panose="020B0604020202020204" pitchFamily="34" charset="0"/>
              </a:rPr>
              <a:t> </a:t>
            </a:r>
            <a:r>
              <a:rPr lang="en-US" altLang="fr-FR" dirty="0" err="1">
                <a:latin typeface="Arial" panose="020B0604020202020204" pitchFamily="34" charset="0"/>
              </a:rPr>
              <a:t>est</a:t>
            </a:r>
            <a:r>
              <a:rPr lang="en-US" altLang="fr-FR" dirty="0">
                <a:latin typeface="Arial" panose="020B0604020202020204" pitchFamily="34" charset="0"/>
              </a:rPr>
              <a:t> </a:t>
            </a:r>
            <a:r>
              <a:rPr lang="en-US" altLang="fr-FR" dirty="0" err="1">
                <a:latin typeface="Arial" panose="020B0604020202020204" pitchFamily="34" charset="0"/>
              </a:rPr>
              <a:t>élevée</a:t>
            </a:r>
            <a:r>
              <a:rPr lang="en-US" altLang="fr-FR" dirty="0">
                <a:latin typeface="Arial" panose="020B0604020202020204" pitchFamily="34" charset="0"/>
              </a:rPr>
              <a:t>, un pays a des chances que la part des </a:t>
            </a:r>
            <a:r>
              <a:rPr lang="en-US" altLang="fr-FR" dirty="0" err="1">
                <a:latin typeface="Arial" panose="020B0604020202020204" pitchFamily="34" charset="0"/>
              </a:rPr>
              <a:t>remboursements</a:t>
            </a:r>
            <a:r>
              <a:rPr lang="en-US" altLang="fr-FR" dirty="0">
                <a:latin typeface="Arial" panose="020B0604020202020204" pitchFamily="34" charset="0"/>
              </a:rPr>
              <a:t> des </a:t>
            </a:r>
            <a:r>
              <a:rPr lang="en-US" altLang="fr-FR" dirty="0" err="1">
                <a:latin typeface="Arial" panose="020B0604020202020204" pitchFamily="34" charset="0"/>
              </a:rPr>
              <a:t>intérêts</a:t>
            </a:r>
            <a:r>
              <a:rPr lang="en-US" altLang="fr-FR" dirty="0">
                <a:latin typeface="Arial" panose="020B0604020202020204" pitchFamily="34" charset="0"/>
              </a:rPr>
              <a:t> </a:t>
            </a:r>
            <a:r>
              <a:rPr lang="en-US" altLang="fr-FR" dirty="0" err="1">
                <a:latin typeface="Arial" panose="020B0604020202020204" pitchFamily="34" charset="0"/>
              </a:rPr>
              <a:t>contribue</a:t>
            </a:r>
            <a:r>
              <a:rPr lang="en-US" altLang="fr-FR" dirty="0">
                <a:latin typeface="Arial" panose="020B0604020202020204" pitchFamily="34" charset="0"/>
              </a:rPr>
              <a:t> </a:t>
            </a:r>
            <a:r>
              <a:rPr lang="en-US" altLang="fr-FR" dirty="0" err="1">
                <a:latin typeface="Arial" panose="020B0604020202020204" pitchFamily="34" charset="0"/>
              </a:rPr>
              <a:t>fortement</a:t>
            </a:r>
            <a:r>
              <a:rPr lang="en-US" altLang="fr-FR" dirty="0">
                <a:latin typeface="Arial" panose="020B0604020202020204" pitchFamily="34" charset="0"/>
              </a:rPr>
              <a:t> aux variations du ratio de </a:t>
            </a:r>
            <a:r>
              <a:rPr lang="en-US" altLang="fr-FR" dirty="0" err="1">
                <a:latin typeface="Arial" panose="020B0604020202020204" pitchFamily="34" charset="0"/>
              </a:rPr>
              <a:t>sa</a:t>
            </a:r>
            <a:r>
              <a:rPr lang="en-US" altLang="fr-FR" dirty="0">
                <a:latin typeface="Arial" panose="020B0604020202020204" pitchFamily="34" charset="0"/>
              </a:rPr>
              <a:t> </a:t>
            </a:r>
            <a:r>
              <a:rPr lang="en-US" altLang="fr-FR" dirty="0" err="1">
                <a:latin typeface="Arial" panose="020B0604020202020204" pitchFamily="34" charset="0"/>
              </a:rPr>
              <a:t>dette</a:t>
            </a:r>
            <a:r>
              <a:rPr lang="en-US" altLang="fr-FR" dirty="0">
                <a:latin typeface="Arial" panose="020B0604020202020204" pitchFamily="34" charset="0"/>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a:extLst>
              <a:ext uri="{FF2B5EF4-FFF2-40B4-BE49-F238E27FC236}">
                <a16:creationId xmlns:a16="http://schemas.microsoft.com/office/drawing/2014/main" id="{43B0F79E-63E9-4AE9-922D-39B94C09D9BB}"/>
              </a:ext>
            </a:extLst>
          </p:cNvPr>
          <p:cNvSpPr>
            <a:spLocks noGrp="1" noRot="1" noChangeAspect="1" noChangeArrowheads="1" noTextEdit="1"/>
          </p:cNvSpPr>
          <p:nvPr>
            <p:ph type="sldImg"/>
          </p:nvPr>
        </p:nvSpPr>
        <p:spPr>
          <a:ln/>
        </p:spPr>
      </p:sp>
      <p:sp>
        <p:nvSpPr>
          <p:cNvPr id="66563" name="Espace réservé des notes 2">
            <a:extLst>
              <a:ext uri="{FF2B5EF4-FFF2-40B4-BE49-F238E27FC236}">
                <a16:creationId xmlns:a16="http://schemas.microsoft.com/office/drawing/2014/main" id="{73E90A3D-D7A2-4256-80D8-4FFCF873B0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66564" name="Espace réservé du numéro de diapositive 3">
            <a:extLst>
              <a:ext uri="{FF2B5EF4-FFF2-40B4-BE49-F238E27FC236}">
                <a16:creationId xmlns:a16="http://schemas.microsoft.com/office/drawing/2014/main" id="{30586BE2-6965-4C92-9DB0-2AA66790DC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26E898FC-7403-452D-823A-6FEAC1FD608E}" type="slidenum">
              <a:rPr lang="en-GB" altLang="fr-FR" smtClean="0">
                <a:solidFill>
                  <a:schemeClr val="tx1"/>
                </a:solidFill>
                <a:latin typeface="Arial" panose="020B0604020202020204" pitchFamily="34" charset="0"/>
              </a:rPr>
              <a:pPr/>
              <a:t>49</a:t>
            </a:fld>
            <a:endParaRPr lang="en-GB" altLang="fr-FR">
              <a:solidFill>
                <a:schemeClr val="tx1"/>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1D9976C2-27FF-4991-9403-4AAB81F8090F}"/>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D3B4D8B7-A47F-43EF-8E13-4A0E9CA52C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91140" name="Slide Number Placeholder 3">
            <a:extLst>
              <a:ext uri="{FF2B5EF4-FFF2-40B4-BE49-F238E27FC236}">
                <a16:creationId xmlns:a16="http://schemas.microsoft.com/office/drawing/2014/main" id="{B01CC664-EA73-445A-82F2-CD7E30AF95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2AF7D5DB-89FF-467C-B59C-6987DFA0CFE9}" type="slidenum">
              <a:rPr lang="en-GB" altLang="fr-FR" smtClean="0">
                <a:solidFill>
                  <a:schemeClr val="tx1"/>
                </a:solidFill>
                <a:latin typeface="Arial" panose="020B0604020202020204" pitchFamily="34" charset="0"/>
              </a:rPr>
              <a:pPr/>
              <a:t>72</a:t>
            </a:fld>
            <a:endParaRPr lang="en-GB" altLang="fr-FR">
              <a:solidFill>
                <a:schemeClr val="tx1"/>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22A44A9-71BD-48B8-91E0-3BE1598A1221}"/>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A84E091D-9B8A-44B6-805D-BAD52BEAF2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94212" name="Slide Number Placeholder 3">
            <a:extLst>
              <a:ext uri="{FF2B5EF4-FFF2-40B4-BE49-F238E27FC236}">
                <a16:creationId xmlns:a16="http://schemas.microsoft.com/office/drawing/2014/main" id="{92F065DB-C494-48CF-AC27-BF5D201A50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AD8C9A19-C4A6-438A-89BA-56DB8AADB098}" type="slidenum">
              <a:rPr lang="en-GB" altLang="fr-FR" smtClean="0">
                <a:solidFill>
                  <a:schemeClr val="tx1"/>
                </a:solidFill>
                <a:latin typeface="Arial" panose="020B0604020202020204" pitchFamily="34" charset="0"/>
              </a:rPr>
              <a:pPr/>
              <a:t>74</a:t>
            </a:fld>
            <a:endParaRPr lang="en-GB" altLang="fr-FR">
              <a:solidFill>
                <a:schemeClr val="tx1"/>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6B2108D7-2DD2-49A2-ABE1-BD612FF0CF65}"/>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B4AE84A0-1E51-49C1-9CAD-DBA01B075D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96260" name="Slide Number Placeholder 3">
            <a:extLst>
              <a:ext uri="{FF2B5EF4-FFF2-40B4-BE49-F238E27FC236}">
                <a16:creationId xmlns:a16="http://schemas.microsoft.com/office/drawing/2014/main" id="{90915CE2-42DE-4E67-B4AD-4AF03FA06D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CB84AFB1-CADA-44BC-BA6B-8434492461EA}" type="slidenum">
              <a:rPr lang="en-GB" altLang="fr-FR" smtClean="0">
                <a:solidFill>
                  <a:schemeClr val="tx1"/>
                </a:solidFill>
                <a:latin typeface="Arial" panose="020B0604020202020204" pitchFamily="34" charset="0"/>
              </a:rPr>
              <a:pPr/>
              <a:t>75</a:t>
            </a:fld>
            <a:endParaRPr lang="en-GB" altLang="fr-FR">
              <a:solidFill>
                <a:schemeClr val="tx1"/>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593A750C-0E64-4BED-9EE1-A62FC4E3A536}"/>
              </a:ext>
            </a:extLst>
          </p:cNvPr>
          <p:cNvSpPr>
            <a:spLocks noGrp="1" noRot="1" noChangeAspect="1" noChangeArrowheads="1" noTextEdit="1"/>
          </p:cNvSpPr>
          <p:nvPr>
            <p:ph type="sldImg"/>
          </p:nvPr>
        </p:nvSpPr>
        <p:spPr>
          <a:ln/>
        </p:spPr>
      </p:sp>
      <p:sp>
        <p:nvSpPr>
          <p:cNvPr id="98307" name="Notes Placeholder 2">
            <a:extLst>
              <a:ext uri="{FF2B5EF4-FFF2-40B4-BE49-F238E27FC236}">
                <a16:creationId xmlns:a16="http://schemas.microsoft.com/office/drawing/2014/main" id="{84AE4752-049F-4B90-AAB4-95D404F579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98308" name="Slide Number Placeholder 3">
            <a:extLst>
              <a:ext uri="{FF2B5EF4-FFF2-40B4-BE49-F238E27FC236}">
                <a16:creationId xmlns:a16="http://schemas.microsoft.com/office/drawing/2014/main" id="{D31A12F0-2C05-44E6-A746-10F55B65DB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285DE6E8-9EB4-42C2-B849-DBC9311FE2FB}" type="slidenum">
              <a:rPr lang="en-GB" altLang="fr-FR" smtClean="0">
                <a:solidFill>
                  <a:schemeClr val="tx1"/>
                </a:solidFill>
                <a:latin typeface="Arial" panose="020B0604020202020204" pitchFamily="34" charset="0"/>
              </a:rPr>
              <a:pPr/>
              <a:t>76</a:t>
            </a:fld>
            <a:endParaRPr lang="en-GB" altLang="fr-FR">
              <a:solidFill>
                <a:schemeClr val="tx1"/>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429C8E06-38C9-402C-AE36-1C917F78AAE3}"/>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C3083370-32C8-4CFA-A6A6-B67F814BB4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100356" name="Slide Number Placeholder 3">
            <a:extLst>
              <a:ext uri="{FF2B5EF4-FFF2-40B4-BE49-F238E27FC236}">
                <a16:creationId xmlns:a16="http://schemas.microsoft.com/office/drawing/2014/main" id="{9CDD88D4-3E41-4B34-B55A-D4D4ABA0B8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8FA9F485-6E9A-418B-B733-F1EE3EB70A59}" type="slidenum">
              <a:rPr lang="en-GB" altLang="fr-FR" smtClean="0">
                <a:solidFill>
                  <a:schemeClr val="tx1"/>
                </a:solidFill>
                <a:latin typeface="Arial" panose="020B0604020202020204" pitchFamily="34" charset="0"/>
              </a:rPr>
              <a:pPr/>
              <a:t>77</a:t>
            </a:fld>
            <a:endParaRPr lang="en-GB" altLang="fr-FR">
              <a:solidFill>
                <a:schemeClr val="tx1"/>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63AABC33-DC4F-4904-9F10-15596FA9F90E}"/>
              </a:ext>
            </a:extLst>
          </p:cNvPr>
          <p:cNvSpPr>
            <a:spLocks noGrp="1" noRot="1" noChangeAspect="1" noChangeArrowheads="1" noTextEdit="1"/>
          </p:cNvSpPr>
          <p:nvPr>
            <p:ph type="sldImg"/>
          </p:nvPr>
        </p:nvSpPr>
        <p:spPr>
          <a:ln/>
        </p:spPr>
      </p:sp>
      <p:sp>
        <p:nvSpPr>
          <p:cNvPr id="19459" name="Espace réservé des notes 2">
            <a:extLst>
              <a:ext uri="{FF2B5EF4-FFF2-40B4-BE49-F238E27FC236}">
                <a16:creationId xmlns:a16="http://schemas.microsoft.com/office/drawing/2014/main" id="{8CC8F139-F1EC-4FA2-B4DD-7A05404361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latin typeface="Arial" panose="020B0604020202020204" pitchFamily="34" charset="0"/>
              </a:rPr>
              <a:t>Les ratios de </a:t>
            </a:r>
            <a:r>
              <a:rPr lang="en-US" altLang="fr-FR" dirty="0" err="1">
                <a:latin typeface="Arial" panose="020B0604020202020204" pitchFamily="34" charset="0"/>
              </a:rPr>
              <a:t>solvabilité</a:t>
            </a:r>
            <a:r>
              <a:rPr lang="en-US" altLang="fr-FR" dirty="0">
                <a:latin typeface="Arial" panose="020B0604020202020204" pitchFamily="34" charset="0"/>
              </a:rPr>
              <a:t> et de </a:t>
            </a:r>
            <a:r>
              <a:rPr lang="en-US" altLang="fr-FR" dirty="0" err="1">
                <a:latin typeface="Arial" panose="020B0604020202020204" pitchFamily="34" charset="0"/>
              </a:rPr>
              <a:t>liquidité</a:t>
            </a:r>
            <a:r>
              <a:rPr lang="en-US" altLang="fr-FR" dirty="0">
                <a:latin typeface="Arial" panose="020B0604020202020204" pitchFamily="34" charset="0"/>
              </a:rPr>
              <a:t> de la </a:t>
            </a:r>
            <a:r>
              <a:rPr lang="en-US" altLang="fr-FR" dirty="0" err="1">
                <a:latin typeface="Arial" panose="020B0604020202020204" pitchFamily="34" charset="0"/>
              </a:rPr>
              <a:t>dette</a:t>
            </a:r>
            <a:r>
              <a:rPr lang="en-US" altLang="fr-FR" dirty="0">
                <a:latin typeface="Arial" panose="020B0604020202020204" pitchFamily="34" charset="0"/>
              </a:rPr>
              <a:t> </a:t>
            </a:r>
            <a:r>
              <a:rPr lang="en-US" altLang="fr-FR" dirty="0" err="1">
                <a:latin typeface="Arial" panose="020B0604020202020204" pitchFamily="34" charset="0"/>
              </a:rPr>
              <a:t>sont</a:t>
            </a:r>
            <a:r>
              <a:rPr lang="en-US" altLang="fr-FR" dirty="0">
                <a:latin typeface="Arial" panose="020B0604020202020204" pitchFamily="34" charset="0"/>
              </a:rPr>
              <a:t> </a:t>
            </a:r>
            <a:r>
              <a:rPr lang="en-US" altLang="fr-FR" dirty="0" err="1">
                <a:latin typeface="Arial" panose="020B0604020202020204" pitchFamily="34" charset="0"/>
              </a:rPr>
              <a:t>calculés</a:t>
            </a:r>
            <a:r>
              <a:rPr lang="en-US" altLang="fr-FR" dirty="0">
                <a:latin typeface="Arial" panose="020B0604020202020204" pitchFamily="34" charset="0"/>
              </a:rPr>
              <a:t> sous </a:t>
            </a:r>
            <a:r>
              <a:rPr lang="en-US" altLang="fr-FR" dirty="0" err="1">
                <a:latin typeface="Arial" panose="020B0604020202020204" pitchFamily="34" charset="0"/>
              </a:rPr>
              <a:t>différents</a:t>
            </a:r>
            <a:r>
              <a:rPr lang="en-US" altLang="fr-FR" dirty="0">
                <a:latin typeface="Arial" panose="020B0604020202020204" pitchFamily="34" charset="0"/>
              </a:rPr>
              <a:t> </a:t>
            </a:r>
            <a:r>
              <a:rPr lang="en-US" altLang="fr-FR" dirty="0" err="1">
                <a:latin typeface="Arial" panose="020B0604020202020204" pitchFamily="34" charset="0"/>
              </a:rPr>
              <a:t>scénarios</a:t>
            </a:r>
            <a:r>
              <a:rPr lang="en-US" altLang="fr-FR" dirty="0">
                <a:latin typeface="Arial" panose="020B0604020202020204" pitchFamily="34" charset="0"/>
              </a:rPr>
              <a:t> (</a:t>
            </a:r>
            <a:r>
              <a:rPr lang="en-US" altLang="fr-FR" dirty="0" err="1">
                <a:latin typeface="Arial" panose="020B0604020202020204" pitchFamily="34" charset="0"/>
              </a:rPr>
              <a:t>scénario</a:t>
            </a:r>
            <a:r>
              <a:rPr lang="en-US" altLang="fr-FR" dirty="0">
                <a:latin typeface="Arial" panose="020B0604020202020204" pitchFamily="34" charset="0"/>
              </a:rPr>
              <a:t> de </a:t>
            </a:r>
            <a:r>
              <a:rPr lang="en-US" altLang="fr-FR" dirty="0" err="1">
                <a:latin typeface="Arial" panose="020B0604020202020204" pitchFamily="34" charset="0"/>
              </a:rPr>
              <a:t>référence</a:t>
            </a:r>
            <a:r>
              <a:rPr lang="en-US" altLang="fr-FR" dirty="0">
                <a:latin typeface="Arial" panose="020B0604020202020204" pitchFamily="34" charset="0"/>
              </a:rPr>
              <a:t> et </a:t>
            </a:r>
            <a:r>
              <a:rPr lang="en-US" altLang="fr-FR" dirty="0" err="1">
                <a:latin typeface="Arial" panose="020B0604020202020204" pitchFamily="34" charset="0"/>
              </a:rPr>
              <a:t>scénario</a:t>
            </a:r>
            <a:r>
              <a:rPr lang="en-US" altLang="fr-FR" dirty="0">
                <a:latin typeface="Arial" panose="020B0604020202020204" pitchFamily="34" charset="0"/>
              </a:rPr>
              <a:t> de chocs </a:t>
            </a:r>
            <a:r>
              <a:rPr lang="en-US" altLang="fr-FR" dirty="0" err="1">
                <a:latin typeface="Arial" panose="020B0604020202020204" pitchFamily="34" charset="0"/>
              </a:rPr>
              <a:t>extrêmes</a:t>
            </a:r>
            <a:r>
              <a:rPr lang="en-US" altLang="fr-FR" dirty="0">
                <a:latin typeface="Arial" panose="020B0604020202020204" pitchFamily="34" charset="0"/>
              </a:rPr>
              <a:t>) pour </a:t>
            </a:r>
            <a:r>
              <a:rPr lang="en-US" altLang="fr-FR" dirty="0" err="1">
                <a:latin typeface="Arial" panose="020B0604020202020204" pitchFamily="34" charset="0"/>
              </a:rPr>
              <a:t>étudier</a:t>
            </a:r>
            <a:r>
              <a:rPr lang="en-US" altLang="fr-FR" dirty="0">
                <a:latin typeface="Arial" panose="020B0604020202020204" pitchFamily="34" charset="0"/>
              </a:rPr>
              <a:t> les </a:t>
            </a:r>
            <a:r>
              <a:rPr lang="en-US" altLang="fr-FR" dirty="0" err="1">
                <a:latin typeface="Arial" panose="020B0604020202020204" pitchFamily="34" charset="0"/>
              </a:rPr>
              <a:t>cas</a:t>
            </a:r>
            <a:r>
              <a:rPr lang="en-US" altLang="fr-FR" dirty="0">
                <a:latin typeface="Arial" panose="020B0604020202020204" pitchFamily="34" charset="0"/>
              </a:rPr>
              <a:t> de </a:t>
            </a:r>
            <a:r>
              <a:rPr lang="en-US" altLang="fr-FR" dirty="0" err="1">
                <a:latin typeface="Arial" panose="020B0604020202020204" pitchFamily="34" charset="0"/>
              </a:rPr>
              <a:t>dépassement</a:t>
            </a:r>
            <a:r>
              <a:rPr lang="en-US" altLang="fr-FR" dirty="0">
                <a:latin typeface="Arial" panose="020B0604020202020204" pitchFamily="34" charset="0"/>
              </a:rPr>
              <a:t> des </a:t>
            </a:r>
            <a:r>
              <a:rPr lang="en-US" altLang="fr-FR" dirty="0" err="1">
                <a:latin typeface="Arial" panose="020B0604020202020204" pitchFamily="34" charset="0"/>
              </a:rPr>
              <a:t>seuils</a:t>
            </a:r>
            <a:r>
              <a:rPr lang="en-US" altLang="fr-FR" dirty="0">
                <a:latin typeface="Arial" panose="020B0604020202020204" pitchFamily="34" charset="0"/>
              </a:rPr>
              <a:t> dans </a:t>
            </a:r>
            <a:r>
              <a:rPr lang="en-US" altLang="fr-FR" dirty="0" err="1">
                <a:latin typeface="Arial" panose="020B0604020202020204" pitchFamily="34" charset="0"/>
              </a:rPr>
              <a:t>chaque</a:t>
            </a:r>
            <a:r>
              <a:rPr lang="en-US" altLang="fr-FR" dirty="0">
                <a:latin typeface="Arial" panose="020B0604020202020204" pitchFamily="34" charset="0"/>
              </a:rPr>
              <a:t> configuration. Les </a:t>
            </a:r>
            <a:r>
              <a:rPr lang="en-US" altLang="fr-FR" dirty="0" err="1">
                <a:latin typeface="Arial" panose="020B0604020202020204" pitchFamily="34" charset="0"/>
              </a:rPr>
              <a:t>graphiques</a:t>
            </a:r>
            <a:r>
              <a:rPr lang="en-US" altLang="fr-FR" dirty="0">
                <a:latin typeface="Arial" panose="020B0604020202020204" pitchFamily="34" charset="0"/>
              </a:rPr>
              <a:t> </a:t>
            </a:r>
            <a:r>
              <a:rPr lang="en-US" altLang="fr-FR" dirty="0" err="1">
                <a:latin typeface="Arial" panose="020B0604020202020204" pitchFamily="34" charset="0"/>
              </a:rPr>
              <a:t>obtenus</a:t>
            </a:r>
            <a:r>
              <a:rPr lang="en-US" altLang="fr-FR" dirty="0">
                <a:latin typeface="Arial" panose="020B0604020202020204" pitchFamily="34" charset="0"/>
              </a:rPr>
              <a:t> </a:t>
            </a:r>
            <a:r>
              <a:rPr lang="en-US" altLang="fr-FR" dirty="0" err="1">
                <a:latin typeface="Arial" panose="020B0604020202020204" pitchFamily="34" charset="0"/>
              </a:rPr>
              <a:t>sont</a:t>
            </a:r>
            <a:r>
              <a:rPr lang="en-US" altLang="fr-FR" dirty="0">
                <a:latin typeface="Arial" panose="020B0604020202020204" pitchFamily="34" charset="0"/>
              </a:rPr>
              <a:t> </a:t>
            </a:r>
            <a:r>
              <a:rPr lang="en-US" altLang="fr-FR" dirty="0" err="1">
                <a:latin typeface="Arial" panose="020B0604020202020204" pitchFamily="34" charset="0"/>
              </a:rPr>
              <a:t>très</a:t>
            </a:r>
            <a:r>
              <a:rPr lang="en-US" altLang="fr-FR" dirty="0">
                <a:latin typeface="Arial" panose="020B0604020202020204" pitchFamily="34" charset="0"/>
              </a:rPr>
              <a:t> </a:t>
            </a:r>
            <a:r>
              <a:rPr lang="en-US" altLang="fr-FR" dirty="0" err="1">
                <a:latin typeface="Arial" panose="020B0604020202020204" pitchFamily="34" charset="0"/>
              </a:rPr>
              <a:t>utiles</a:t>
            </a:r>
            <a:r>
              <a:rPr lang="en-US" altLang="fr-FR" dirty="0">
                <a:latin typeface="Arial" panose="020B0604020202020204" pitchFamily="34" charset="0"/>
              </a:rPr>
              <a:t> pour </a:t>
            </a:r>
            <a:r>
              <a:rPr lang="en-US" altLang="fr-FR" dirty="0" err="1">
                <a:latin typeface="Arial" panose="020B0604020202020204" pitchFamily="34" charset="0"/>
              </a:rPr>
              <a:t>évaluer</a:t>
            </a:r>
            <a:r>
              <a:rPr lang="en-US" altLang="fr-FR" dirty="0">
                <a:latin typeface="Arial" panose="020B0604020202020204" pitchFamily="34" charset="0"/>
              </a:rPr>
              <a:t> le </a:t>
            </a:r>
            <a:r>
              <a:rPr lang="en-US" altLang="fr-FR" dirty="0" err="1">
                <a:latin typeface="Arial" panose="020B0604020202020204" pitchFamily="34" charset="0"/>
              </a:rPr>
              <a:t>degré</a:t>
            </a:r>
            <a:r>
              <a:rPr lang="en-US" altLang="fr-FR" dirty="0">
                <a:latin typeface="Arial" panose="020B0604020202020204" pitchFamily="34" charset="0"/>
              </a:rPr>
              <a:t> de </a:t>
            </a:r>
            <a:r>
              <a:rPr lang="en-US" altLang="fr-FR" dirty="0" err="1">
                <a:latin typeface="Arial" panose="020B0604020202020204" pitchFamily="34" charset="0"/>
              </a:rPr>
              <a:t>persistance</a:t>
            </a:r>
            <a:r>
              <a:rPr lang="en-US" altLang="fr-FR" dirty="0">
                <a:latin typeface="Arial" panose="020B0604020202020204" pitchFamily="34" charset="0"/>
              </a:rPr>
              <a:t> des chocs. </a:t>
            </a:r>
          </a:p>
        </p:txBody>
      </p:sp>
      <p:sp>
        <p:nvSpPr>
          <p:cNvPr id="19460" name="Espace réservé du numéro de diapositive 3">
            <a:extLst>
              <a:ext uri="{FF2B5EF4-FFF2-40B4-BE49-F238E27FC236}">
                <a16:creationId xmlns:a16="http://schemas.microsoft.com/office/drawing/2014/main" id="{7C053D58-D620-469F-9464-7C143ED7EB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14D33EDC-1271-4FD4-8ABB-44FEC58F2FBC}" type="slidenum">
              <a:rPr lang="en-GB" altLang="fr-FR" smtClean="0">
                <a:solidFill>
                  <a:schemeClr val="tx1"/>
                </a:solidFill>
                <a:latin typeface="Arial" panose="020B0604020202020204" pitchFamily="34" charset="0"/>
              </a:rPr>
              <a:pPr/>
              <a:t>13</a:t>
            </a:fld>
            <a:endParaRPr lang="en-GB" altLang="fr-FR">
              <a:solidFill>
                <a:schemeClr val="tx1"/>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D3BDCC40-DB9F-42A7-858E-FA4A5F5EDD6A}"/>
              </a:ext>
            </a:extLst>
          </p:cNvPr>
          <p:cNvSpPr>
            <a:spLocks noGrp="1" noRot="1" noChangeAspect="1" noChangeArrowheads="1" noTextEdit="1"/>
          </p:cNvSpPr>
          <p:nvPr>
            <p:ph type="sldImg"/>
          </p:nvPr>
        </p:nvSpPr>
        <p:spPr>
          <a:ln/>
        </p:spPr>
      </p:sp>
      <p:sp>
        <p:nvSpPr>
          <p:cNvPr id="21507" name="Espace réservé des notes 2">
            <a:extLst>
              <a:ext uri="{FF2B5EF4-FFF2-40B4-BE49-F238E27FC236}">
                <a16:creationId xmlns:a16="http://schemas.microsoft.com/office/drawing/2014/main" id="{25F5B879-3DDF-4AC7-B63E-4CC5EE15BC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latin typeface="Arial" panose="020B0604020202020204" pitchFamily="34" charset="0"/>
              </a:rPr>
              <a:t>Grenade </a:t>
            </a:r>
            <a:r>
              <a:rPr lang="en-US" altLang="fr-FR" dirty="0" err="1">
                <a:latin typeface="Arial" panose="020B0604020202020204" pitchFamily="34" charset="0"/>
              </a:rPr>
              <a:t>est</a:t>
            </a:r>
            <a:r>
              <a:rPr lang="en-US" altLang="fr-FR" dirty="0">
                <a:latin typeface="Arial" panose="020B0604020202020204" pitchFamily="34" charset="0"/>
              </a:rPr>
              <a:t> dans </a:t>
            </a:r>
            <a:r>
              <a:rPr lang="en-US" altLang="fr-FR" dirty="0" err="1">
                <a:latin typeface="Arial" panose="020B0604020202020204" pitchFamily="34" charset="0"/>
              </a:rPr>
              <a:t>une</a:t>
            </a:r>
            <a:r>
              <a:rPr lang="en-US" altLang="fr-FR" dirty="0">
                <a:latin typeface="Arial" panose="020B0604020202020204" pitchFamily="34" charset="0"/>
              </a:rPr>
              <a:t> </a:t>
            </a:r>
            <a:r>
              <a:rPr lang="en-US" altLang="fr-FR" dirty="0" err="1">
                <a:latin typeface="Arial" panose="020B0604020202020204" pitchFamily="34" charset="0"/>
              </a:rPr>
              <a:t>meilleure</a:t>
            </a:r>
            <a:r>
              <a:rPr lang="en-US" altLang="fr-FR" dirty="0">
                <a:latin typeface="Arial" panose="020B0604020202020204" pitchFamily="34" charset="0"/>
              </a:rPr>
              <a:t> situation que le Mozambique. Les ratios </a:t>
            </a:r>
            <a:r>
              <a:rPr lang="en-US" altLang="fr-FR" dirty="0" err="1">
                <a:latin typeface="Arial" panose="020B0604020202020204" pitchFamily="34" charset="0"/>
              </a:rPr>
              <a:t>sont</a:t>
            </a:r>
            <a:r>
              <a:rPr lang="en-US" altLang="fr-FR" dirty="0">
                <a:latin typeface="Arial" panose="020B0604020202020204" pitchFamily="34" charset="0"/>
              </a:rPr>
              <a:t> en-dessous de </a:t>
            </a:r>
            <a:r>
              <a:rPr lang="en-US" altLang="fr-FR" dirty="0" err="1">
                <a:latin typeface="Arial" panose="020B0604020202020204" pitchFamily="34" charset="0"/>
              </a:rPr>
              <a:t>leur</a:t>
            </a:r>
            <a:r>
              <a:rPr lang="en-US" altLang="fr-FR" dirty="0">
                <a:latin typeface="Arial" panose="020B0604020202020204" pitchFamily="34" charset="0"/>
              </a:rPr>
              <a:t> </a:t>
            </a:r>
            <a:r>
              <a:rPr lang="en-US" altLang="fr-FR" dirty="0" err="1">
                <a:latin typeface="Arial" panose="020B0604020202020204" pitchFamily="34" charset="0"/>
              </a:rPr>
              <a:t>seuil</a:t>
            </a:r>
            <a:r>
              <a:rPr lang="en-US" altLang="fr-FR" dirty="0">
                <a:latin typeface="Arial" panose="020B0604020202020204" pitchFamily="34" charset="0"/>
              </a:rPr>
              <a:t>, </a:t>
            </a:r>
            <a:r>
              <a:rPr lang="en-US" altLang="fr-FR" dirty="0" err="1">
                <a:latin typeface="Arial" panose="020B0604020202020204" pitchFamily="34" charset="0"/>
              </a:rPr>
              <a:t>quelque</a:t>
            </a:r>
            <a:r>
              <a:rPr lang="en-US" altLang="fr-FR" dirty="0">
                <a:latin typeface="Arial" panose="020B0604020202020204" pitchFamily="34" charset="0"/>
              </a:rPr>
              <a:t> </a:t>
            </a:r>
            <a:r>
              <a:rPr lang="en-US" altLang="fr-FR" dirty="0" err="1">
                <a:latin typeface="Arial" panose="020B0604020202020204" pitchFamily="34" charset="0"/>
              </a:rPr>
              <a:t>soit</a:t>
            </a:r>
            <a:r>
              <a:rPr lang="en-US" altLang="fr-FR" dirty="0">
                <a:latin typeface="Arial" panose="020B0604020202020204" pitchFamily="34" charset="0"/>
              </a:rPr>
              <a:t> le scenario.</a:t>
            </a:r>
          </a:p>
        </p:txBody>
      </p:sp>
      <p:sp>
        <p:nvSpPr>
          <p:cNvPr id="21508" name="Espace réservé du numéro de diapositive 3">
            <a:extLst>
              <a:ext uri="{FF2B5EF4-FFF2-40B4-BE49-F238E27FC236}">
                <a16:creationId xmlns:a16="http://schemas.microsoft.com/office/drawing/2014/main" id="{4BE8D101-56AF-448E-A75D-4296EE1089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B365BBF6-2118-4014-9B32-328820DD8498}" type="slidenum">
              <a:rPr lang="en-GB" altLang="fr-FR" smtClean="0">
                <a:solidFill>
                  <a:schemeClr val="tx1"/>
                </a:solidFill>
                <a:latin typeface="Arial" panose="020B0604020202020204" pitchFamily="34" charset="0"/>
              </a:rPr>
              <a:pPr/>
              <a:t>14</a:t>
            </a:fld>
            <a:endParaRPr lang="en-GB" altLang="fr-FR">
              <a:solidFill>
                <a:schemeClr val="tx1"/>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57C17C9A-FD80-4D07-8566-B03B7A2FA505}"/>
              </a:ext>
            </a:extLst>
          </p:cNvPr>
          <p:cNvSpPr>
            <a:spLocks noGrp="1" noRot="1" noChangeAspect="1" noChangeArrowheads="1" noTextEdit="1"/>
          </p:cNvSpPr>
          <p:nvPr>
            <p:ph type="sldImg"/>
          </p:nvPr>
        </p:nvSpPr>
        <p:spPr>
          <a:ln/>
        </p:spPr>
      </p:sp>
      <p:sp>
        <p:nvSpPr>
          <p:cNvPr id="25603" name="Espace réservé des notes 2">
            <a:extLst>
              <a:ext uri="{FF2B5EF4-FFF2-40B4-BE49-F238E27FC236}">
                <a16:creationId xmlns:a16="http://schemas.microsoft.com/office/drawing/2014/main" id="{FA5B4FF2-5839-413C-9FFB-8DFEBBABFB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latin typeface="Arial" panose="020B0604020202020204" pitchFamily="34" charset="0"/>
              </a:rPr>
              <a:t>Ce tableau </a:t>
            </a:r>
            <a:r>
              <a:rPr lang="en-US" altLang="fr-FR" dirty="0" err="1">
                <a:latin typeface="Arial" panose="020B0604020202020204" pitchFamily="34" charset="0"/>
              </a:rPr>
              <a:t>illustre</a:t>
            </a:r>
            <a:r>
              <a:rPr lang="en-US" altLang="fr-FR" dirty="0">
                <a:latin typeface="Arial" panose="020B0604020202020204" pitchFamily="34" charset="0"/>
              </a:rPr>
              <a:t> le </a:t>
            </a:r>
            <a:r>
              <a:rPr lang="en-US" altLang="fr-FR" dirty="0" err="1">
                <a:latin typeface="Arial" panose="020B0604020202020204" pitchFamily="34" charset="0"/>
              </a:rPr>
              <a:t>principe</a:t>
            </a:r>
            <a:r>
              <a:rPr lang="en-US" altLang="fr-FR" dirty="0">
                <a:latin typeface="Arial" panose="020B0604020202020204" pitchFamily="34" charset="0"/>
              </a:rPr>
              <a:t> de la </a:t>
            </a:r>
            <a:r>
              <a:rPr lang="en-US" altLang="fr-FR" dirty="0" err="1">
                <a:latin typeface="Arial" panose="020B0604020202020204" pitchFamily="34" charset="0"/>
              </a:rPr>
              <a:t>granularité</a:t>
            </a:r>
            <a:r>
              <a:rPr lang="en-US" altLang="fr-FR" dirty="0">
                <a:latin typeface="Arial" panose="020B0604020202020204" pitchFamily="34" charset="0"/>
              </a:rPr>
              <a:t>. Il </a:t>
            </a:r>
            <a:r>
              <a:rPr lang="en-US" altLang="fr-FR" dirty="0" err="1">
                <a:latin typeface="Arial" panose="020B0604020202020204" pitchFamily="34" charset="0"/>
              </a:rPr>
              <a:t>s’agit</a:t>
            </a:r>
            <a:r>
              <a:rPr lang="en-US" altLang="fr-FR" dirty="0">
                <a:latin typeface="Arial" panose="020B0604020202020204" pitchFamily="34" charset="0"/>
              </a:rPr>
              <a:t> </a:t>
            </a:r>
            <a:r>
              <a:rPr lang="en-US" altLang="fr-FR" dirty="0" err="1">
                <a:latin typeface="Arial" panose="020B0604020202020204" pitchFamily="34" charset="0"/>
              </a:rPr>
              <a:t>d’examiner</a:t>
            </a:r>
            <a:r>
              <a:rPr lang="en-US" altLang="fr-FR" dirty="0">
                <a:latin typeface="Arial" panose="020B0604020202020204" pitchFamily="34" charset="0"/>
              </a:rPr>
              <a:t> </a:t>
            </a:r>
            <a:r>
              <a:rPr lang="en-US" altLang="fr-FR" dirty="0" err="1">
                <a:latin typeface="Arial" panose="020B0604020202020204" pitchFamily="34" charset="0"/>
              </a:rPr>
              <a:t>si</a:t>
            </a:r>
            <a:r>
              <a:rPr lang="en-US" altLang="fr-FR" dirty="0">
                <a:latin typeface="Arial" panose="020B0604020202020204" pitchFamily="34" charset="0"/>
              </a:rPr>
              <a:t> un pays </a:t>
            </a:r>
            <a:r>
              <a:rPr lang="en-US" altLang="fr-FR" dirty="0" err="1">
                <a:latin typeface="Arial" panose="020B0604020202020204" pitchFamily="34" charset="0"/>
              </a:rPr>
              <a:t>améliore</a:t>
            </a:r>
            <a:r>
              <a:rPr lang="en-US" altLang="fr-FR" dirty="0">
                <a:latin typeface="Arial" panose="020B0604020202020204" pitchFamily="34" charset="0"/>
              </a:rPr>
              <a:t> </a:t>
            </a:r>
            <a:r>
              <a:rPr lang="en-US" altLang="fr-FR" dirty="0" err="1">
                <a:latin typeface="Arial" panose="020B0604020202020204" pitchFamily="34" charset="0"/>
              </a:rPr>
              <a:t>ou</a:t>
            </a:r>
            <a:r>
              <a:rPr lang="en-US" altLang="fr-FR" dirty="0">
                <a:latin typeface="Arial" panose="020B0604020202020204" pitchFamily="34" charset="0"/>
              </a:rPr>
              <a:t> </a:t>
            </a:r>
            <a:r>
              <a:rPr lang="en-US" altLang="fr-FR" dirty="0" err="1">
                <a:latin typeface="Arial" panose="020B0604020202020204" pitchFamily="34" charset="0"/>
              </a:rPr>
              <a:t>aggrave</a:t>
            </a:r>
            <a:r>
              <a:rPr lang="en-US" altLang="fr-FR" dirty="0">
                <a:latin typeface="Arial" panose="020B0604020202020204" pitchFamily="34" charset="0"/>
              </a:rPr>
              <a:t> </a:t>
            </a:r>
            <a:r>
              <a:rPr lang="en-US" altLang="fr-FR" dirty="0" err="1">
                <a:latin typeface="Arial" panose="020B0604020202020204" pitchFamily="34" charset="0"/>
              </a:rPr>
              <a:t>sa</a:t>
            </a:r>
            <a:r>
              <a:rPr lang="en-US" altLang="fr-FR" dirty="0">
                <a:latin typeface="Arial" panose="020B0604020202020204" pitchFamily="34" charset="0"/>
              </a:rPr>
              <a:t> situation dans le temps. La </a:t>
            </a:r>
            <a:r>
              <a:rPr lang="en-US" altLang="fr-FR" dirty="0" err="1">
                <a:latin typeface="Arial" panose="020B0604020202020204" pitchFamily="34" charset="0"/>
              </a:rPr>
              <a:t>granularité</a:t>
            </a:r>
            <a:r>
              <a:rPr lang="en-US" altLang="fr-FR" dirty="0">
                <a:latin typeface="Arial" panose="020B0604020202020204" pitchFamily="34" charset="0"/>
              </a:rPr>
              <a:t> </a:t>
            </a:r>
            <a:r>
              <a:rPr lang="en-US" altLang="fr-FR" dirty="0" err="1">
                <a:latin typeface="Arial" panose="020B0604020202020204" pitchFamily="34" charset="0"/>
              </a:rPr>
              <a:t>permet</a:t>
            </a:r>
            <a:r>
              <a:rPr lang="en-US" altLang="fr-FR" dirty="0">
                <a:latin typeface="Arial" panose="020B0604020202020204" pitchFamily="34" charset="0"/>
              </a:rPr>
              <a:t> </a:t>
            </a:r>
            <a:r>
              <a:rPr lang="en-US" altLang="fr-FR" dirty="0" err="1">
                <a:latin typeface="Arial" panose="020B0604020202020204" pitchFamily="34" charset="0"/>
              </a:rPr>
              <a:t>d’utiliser</a:t>
            </a:r>
            <a:r>
              <a:rPr lang="en-US" altLang="fr-FR" dirty="0">
                <a:latin typeface="Arial" panose="020B0604020202020204" pitchFamily="34" charset="0"/>
              </a:rPr>
              <a:t> des </a:t>
            </a:r>
            <a:r>
              <a:rPr lang="en-US" altLang="fr-FR" dirty="0" err="1">
                <a:latin typeface="Arial" panose="020B0604020202020204" pitchFamily="34" charset="0"/>
              </a:rPr>
              <a:t>signaux</a:t>
            </a:r>
            <a:r>
              <a:rPr lang="en-US" altLang="fr-FR" dirty="0">
                <a:latin typeface="Arial" panose="020B0604020202020204" pitchFamily="34" charset="0"/>
              </a:rPr>
              <a:t> </a:t>
            </a:r>
            <a:r>
              <a:rPr lang="en-US" altLang="fr-FR" dirty="0" err="1">
                <a:latin typeface="Arial" panose="020B0604020202020204" pitchFamily="34" charset="0"/>
              </a:rPr>
              <a:t>avancés</a:t>
            </a:r>
            <a:r>
              <a:rPr lang="en-US" altLang="fr-FR" dirty="0">
                <a:latin typeface="Arial" panose="020B0604020202020204" pitchFamily="34" charset="0"/>
              </a:rPr>
              <a:t> de situations futures de risqué </a:t>
            </a:r>
            <a:r>
              <a:rPr lang="en-US" altLang="fr-FR" dirty="0" err="1">
                <a:latin typeface="Arial" panose="020B0604020202020204" pitchFamily="34" charset="0"/>
              </a:rPr>
              <a:t>élevé</a:t>
            </a:r>
            <a:r>
              <a:rPr lang="en-US" altLang="fr-FR" dirty="0">
                <a:latin typeface="Arial" panose="020B0604020202020204" pitchFamily="34" charset="0"/>
              </a:rPr>
              <a:t> </a:t>
            </a:r>
            <a:r>
              <a:rPr lang="en-US" altLang="fr-FR" dirty="0" err="1">
                <a:latin typeface="Arial" panose="020B0604020202020204" pitchFamily="34" charset="0"/>
              </a:rPr>
              <a:t>ou</a:t>
            </a:r>
            <a:r>
              <a:rPr lang="en-US" altLang="fr-FR" dirty="0">
                <a:latin typeface="Arial" panose="020B0604020202020204" pitchFamily="34" charset="0"/>
              </a:rPr>
              <a:t> de situation de </a:t>
            </a:r>
            <a:r>
              <a:rPr lang="en-US" altLang="fr-FR" dirty="0" err="1">
                <a:latin typeface="Arial" panose="020B0604020202020204" pitchFamily="34" charset="0"/>
              </a:rPr>
              <a:t>surendettement</a:t>
            </a:r>
            <a:r>
              <a:rPr lang="en-US" altLang="fr-FR" dirty="0">
                <a:latin typeface="Arial" panose="020B0604020202020204" pitchFamily="34" charset="0"/>
              </a:rPr>
              <a:t>. </a:t>
            </a:r>
          </a:p>
        </p:txBody>
      </p:sp>
      <p:sp>
        <p:nvSpPr>
          <p:cNvPr id="25604" name="Espace réservé du numéro de diapositive 3">
            <a:extLst>
              <a:ext uri="{FF2B5EF4-FFF2-40B4-BE49-F238E27FC236}">
                <a16:creationId xmlns:a16="http://schemas.microsoft.com/office/drawing/2014/main" id="{C0F041EC-BF80-40C9-9D0B-5FA080773C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D3F92A06-CBE6-405B-91FB-5A12CC5698CB}" type="slidenum">
              <a:rPr lang="en-GB" altLang="fr-FR" smtClean="0">
                <a:solidFill>
                  <a:schemeClr val="tx1"/>
                </a:solidFill>
                <a:latin typeface="Arial" panose="020B0604020202020204" pitchFamily="34" charset="0"/>
              </a:rPr>
              <a:pPr/>
              <a:t>17</a:t>
            </a:fld>
            <a:endParaRPr lang="en-GB" altLang="fr-FR">
              <a:solidFill>
                <a:schemeClr val="tx1"/>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2A32CFE0-D252-4F40-BE90-4F0523DFA13A}"/>
              </a:ext>
            </a:extLst>
          </p:cNvPr>
          <p:cNvSpPr>
            <a:spLocks noGrp="1" noRot="1" noChangeAspect="1" noChangeArrowheads="1" noTextEdit="1"/>
          </p:cNvSpPr>
          <p:nvPr>
            <p:ph type="sldImg"/>
          </p:nvPr>
        </p:nvSpPr>
        <p:spPr>
          <a:ln/>
        </p:spPr>
      </p:sp>
      <p:sp>
        <p:nvSpPr>
          <p:cNvPr id="27651" name="Espace réservé des notes 2">
            <a:extLst>
              <a:ext uri="{FF2B5EF4-FFF2-40B4-BE49-F238E27FC236}">
                <a16:creationId xmlns:a16="http://schemas.microsoft.com/office/drawing/2014/main" id="{9B01F297-7058-4918-B001-39F5D8D22D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err="1">
                <a:latin typeface="Arial" panose="020B0604020202020204" pitchFamily="34" charset="0"/>
              </a:rPr>
              <a:t>Peu</a:t>
            </a:r>
            <a:r>
              <a:rPr lang="en-US" altLang="fr-FR" dirty="0">
                <a:latin typeface="Arial" panose="020B0604020202020204" pitchFamily="34" charset="0"/>
              </a:rPr>
              <a:t> de pays </a:t>
            </a:r>
            <a:r>
              <a:rPr lang="en-US" altLang="fr-FR" dirty="0" err="1">
                <a:latin typeface="Arial" panose="020B0604020202020204" pitchFamily="34" charset="0"/>
              </a:rPr>
              <a:t>ont</a:t>
            </a:r>
            <a:r>
              <a:rPr lang="en-US" altLang="fr-FR" dirty="0">
                <a:latin typeface="Arial" panose="020B0604020202020204" pitchFamily="34" charset="0"/>
              </a:rPr>
              <a:t> </a:t>
            </a:r>
            <a:r>
              <a:rPr lang="en-US" altLang="fr-FR" dirty="0" err="1">
                <a:latin typeface="Arial" panose="020B0604020202020204" pitchFamily="34" charset="0"/>
              </a:rPr>
              <a:t>amélioré</a:t>
            </a:r>
            <a:r>
              <a:rPr lang="en-US" altLang="fr-FR" dirty="0">
                <a:latin typeface="Arial" panose="020B0604020202020204" pitchFamily="34" charset="0"/>
              </a:rPr>
              <a:t> </a:t>
            </a:r>
            <a:r>
              <a:rPr lang="en-US" altLang="fr-FR" dirty="0" err="1">
                <a:latin typeface="Arial" panose="020B0604020202020204" pitchFamily="34" charset="0"/>
              </a:rPr>
              <a:t>leur</a:t>
            </a:r>
            <a:r>
              <a:rPr lang="en-US" altLang="fr-FR" dirty="0">
                <a:latin typeface="Arial" panose="020B0604020202020204" pitchFamily="34" charset="0"/>
              </a:rPr>
              <a:t> situation </a:t>
            </a:r>
            <a:r>
              <a:rPr lang="en-US" altLang="fr-FR" dirty="0" err="1">
                <a:latin typeface="Arial" panose="020B0604020202020204" pitchFamily="34" charset="0"/>
              </a:rPr>
              <a:t>initiale</a:t>
            </a:r>
            <a:r>
              <a:rPr lang="en-US" altLang="fr-FR" dirty="0">
                <a:latin typeface="Arial" panose="020B0604020202020204" pitchFamily="34" charset="0"/>
              </a:rPr>
              <a:t> </a:t>
            </a:r>
            <a:r>
              <a:rPr lang="en-US" altLang="fr-FR" dirty="0" err="1">
                <a:latin typeface="Arial" panose="020B0604020202020204" pitchFamily="34" charset="0"/>
              </a:rPr>
              <a:t>depuis</a:t>
            </a:r>
            <a:r>
              <a:rPr lang="en-US" altLang="fr-FR" dirty="0">
                <a:latin typeface="Arial" panose="020B0604020202020204" pitchFamily="34" charset="0"/>
              </a:rPr>
              <a:t> 2012. </a:t>
            </a:r>
          </a:p>
        </p:txBody>
      </p:sp>
      <p:sp>
        <p:nvSpPr>
          <p:cNvPr id="27652" name="Espace réservé du numéro de diapositive 3">
            <a:extLst>
              <a:ext uri="{FF2B5EF4-FFF2-40B4-BE49-F238E27FC236}">
                <a16:creationId xmlns:a16="http://schemas.microsoft.com/office/drawing/2014/main" id="{01D9E471-60D8-4556-A1BD-A02EEAAAD4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D5BEC14F-7C92-43EB-9180-7C5E0A63692F}" type="slidenum">
              <a:rPr lang="en-GB" altLang="fr-FR" smtClean="0">
                <a:solidFill>
                  <a:schemeClr val="tx1"/>
                </a:solidFill>
                <a:latin typeface="Arial" panose="020B0604020202020204" pitchFamily="34" charset="0"/>
              </a:rPr>
              <a:pPr/>
              <a:t>18</a:t>
            </a:fld>
            <a:endParaRPr lang="en-GB" altLang="fr-FR">
              <a:solidFill>
                <a:schemeClr val="tx1"/>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a:extLst>
              <a:ext uri="{FF2B5EF4-FFF2-40B4-BE49-F238E27FC236}">
                <a16:creationId xmlns:a16="http://schemas.microsoft.com/office/drawing/2014/main" id="{6E5D4EBC-3F56-45D2-99DD-0B7972E0792C}"/>
              </a:ext>
            </a:extLst>
          </p:cNvPr>
          <p:cNvSpPr>
            <a:spLocks noGrp="1" noRot="1" noChangeAspect="1" noChangeArrowheads="1" noTextEdit="1"/>
          </p:cNvSpPr>
          <p:nvPr>
            <p:ph type="sldImg"/>
          </p:nvPr>
        </p:nvSpPr>
        <p:spPr>
          <a:ln/>
        </p:spPr>
      </p:sp>
      <p:sp>
        <p:nvSpPr>
          <p:cNvPr id="36867" name="Espace réservé des notes 2">
            <a:extLst>
              <a:ext uri="{FF2B5EF4-FFF2-40B4-BE49-F238E27FC236}">
                <a16:creationId xmlns:a16="http://schemas.microsoft.com/office/drawing/2014/main" id="{904D3F80-CBCC-449C-8BAE-2A652D8CDC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ndParaRPr>
          </a:p>
        </p:txBody>
      </p:sp>
      <p:sp>
        <p:nvSpPr>
          <p:cNvPr id="36868" name="Espace réservé du numéro de diapositive 3">
            <a:extLst>
              <a:ext uri="{FF2B5EF4-FFF2-40B4-BE49-F238E27FC236}">
                <a16:creationId xmlns:a16="http://schemas.microsoft.com/office/drawing/2014/main" id="{E2283691-E3F0-4C25-A1E4-AA1A610B0E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F2C2B271-4439-4D9B-8990-4511A6D65A2F}" type="slidenum">
              <a:rPr lang="en-GB" altLang="fr-FR" smtClean="0">
                <a:solidFill>
                  <a:schemeClr val="tx1"/>
                </a:solidFill>
                <a:latin typeface="Arial" panose="020B0604020202020204" pitchFamily="34" charset="0"/>
              </a:rPr>
              <a:pPr/>
              <a:t>26</a:t>
            </a:fld>
            <a:endParaRPr lang="en-GB" altLang="fr-FR">
              <a:solidFill>
                <a:schemeClr val="tx1"/>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D9579199-22C6-42F2-B50B-CCA9BE7DD2E8}"/>
              </a:ext>
            </a:extLst>
          </p:cNvPr>
          <p:cNvSpPr>
            <a:spLocks noGrp="1" noRot="1" noChangeAspect="1" noChangeArrowheads="1" noTextEdit="1"/>
          </p:cNvSpPr>
          <p:nvPr>
            <p:ph type="sldImg"/>
          </p:nvPr>
        </p:nvSpPr>
        <p:spPr>
          <a:xfrm>
            <a:off x="1257300" y="720725"/>
            <a:ext cx="4800600" cy="3600450"/>
          </a:xfrm>
          <a:ln/>
        </p:spPr>
      </p:sp>
      <p:sp>
        <p:nvSpPr>
          <p:cNvPr id="52227" name="Notes Placeholder 2">
            <a:extLst>
              <a:ext uri="{FF2B5EF4-FFF2-40B4-BE49-F238E27FC236}">
                <a16:creationId xmlns:a16="http://schemas.microsoft.com/office/drawing/2014/main" id="{CD60E42A-DFB0-4C83-B968-CCCE2FC555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latin typeface="Arial" panose="020B0604020202020204" pitchFamily="34" charset="0"/>
              </a:rPr>
              <a:t>Un </a:t>
            </a:r>
            <a:r>
              <a:rPr lang="en-US" altLang="fr-FR" dirty="0" err="1">
                <a:latin typeface="Arial" panose="020B0604020202020204" pitchFamily="34" charset="0"/>
              </a:rPr>
              <a:t>changement</a:t>
            </a:r>
            <a:r>
              <a:rPr lang="en-US" altLang="fr-FR" dirty="0">
                <a:latin typeface="Arial" panose="020B0604020202020204" pitchFamily="34" charset="0"/>
              </a:rPr>
              <a:t> </a:t>
            </a:r>
            <a:r>
              <a:rPr lang="en-US" altLang="fr-FR" dirty="0" err="1">
                <a:latin typeface="Arial" panose="020B0604020202020204" pitchFamily="34" charset="0"/>
              </a:rPr>
              <a:t>majeur</a:t>
            </a:r>
            <a:r>
              <a:rPr lang="en-US" altLang="fr-FR" dirty="0">
                <a:latin typeface="Arial" panose="020B0604020202020204" pitchFamily="34" charset="0"/>
              </a:rPr>
              <a:t> du nouveau DSF </a:t>
            </a:r>
            <a:r>
              <a:rPr lang="en-US" altLang="fr-FR" dirty="0" err="1">
                <a:latin typeface="Arial" panose="020B0604020202020204" pitchFamily="34" charset="0"/>
              </a:rPr>
              <a:t>concerne</a:t>
            </a:r>
            <a:r>
              <a:rPr lang="en-US" altLang="fr-FR" dirty="0">
                <a:latin typeface="Arial" panose="020B0604020202020204" pitchFamily="34" charset="0"/>
              </a:rPr>
              <a:t> les </a:t>
            </a:r>
            <a:r>
              <a:rPr lang="en-US" altLang="fr-FR" dirty="0" err="1">
                <a:latin typeface="Arial" panose="020B0604020202020204" pitchFamily="34" charset="0"/>
              </a:rPr>
              <a:t>hypothèses</a:t>
            </a:r>
            <a:r>
              <a:rPr lang="en-US" altLang="fr-FR" dirty="0">
                <a:latin typeface="Arial" panose="020B0604020202020204" pitchFamily="34" charset="0"/>
              </a:rPr>
              <a:t> et les tests de stress. </a:t>
            </a:r>
            <a:r>
              <a:rPr lang="en-US" altLang="fr-FR" dirty="0" err="1">
                <a:latin typeface="Arial" panose="020B0604020202020204" pitchFamily="34" charset="0"/>
              </a:rPr>
              <a:t>Ces</a:t>
            </a:r>
            <a:r>
              <a:rPr lang="en-US" altLang="fr-FR" dirty="0">
                <a:latin typeface="Arial" panose="020B0604020202020204" pitchFamily="34" charset="0"/>
              </a:rPr>
              <a:t> </a:t>
            </a:r>
            <a:r>
              <a:rPr lang="en-US" altLang="fr-FR" dirty="0" err="1">
                <a:latin typeface="Arial" panose="020B0604020202020204" pitchFamily="34" charset="0"/>
              </a:rPr>
              <a:t>derniers</a:t>
            </a:r>
            <a:r>
              <a:rPr lang="en-US" altLang="fr-FR" dirty="0">
                <a:latin typeface="Arial" panose="020B0604020202020204" pitchFamily="34" charset="0"/>
              </a:rPr>
              <a:t> </a:t>
            </a:r>
            <a:r>
              <a:rPr lang="en-US" altLang="fr-FR" dirty="0" err="1">
                <a:latin typeface="Arial" panose="020B0604020202020204" pitchFamily="34" charset="0"/>
              </a:rPr>
              <a:t>sont</a:t>
            </a:r>
            <a:r>
              <a:rPr lang="en-US" altLang="fr-FR" dirty="0">
                <a:latin typeface="Arial" panose="020B0604020202020204" pitchFamily="34" charset="0"/>
              </a:rPr>
              <a:t> </a:t>
            </a:r>
            <a:r>
              <a:rPr lang="en-US" altLang="fr-FR" dirty="0" err="1">
                <a:latin typeface="Arial" panose="020B0604020202020204" pitchFamily="34" charset="0"/>
              </a:rPr>
              <a:t>calibrés</a:t>
            </a:r>
            <a:r>
              <a:rPr lang="en-US" altLang="fr-FR" dirty="0">
                <a:latin typeface="Arial" panose="020B0604020202020204" pitchFamily="34" charset="0"/>
              </a:rPr>
              <a:t> à </a:t>
            </a:r>
            <a:r>
              <a:rPr lang="en-US" altLang="fr-FR" dirty="0" err="1">
                <a:latin typeface="Arial" panose="020B0604020202020204" pitchFamily="34" charset="0"/>
              </a:rPr>
              <a:t>chaque</a:t>
            </a:r>
            <a:r>
              <a:rPr lang="en-US" altLang="fr-FR" dirty="0">
                <a:latin typeface="Arial" panose="020B0604020202020204" pitchFamily="34" charset="0"/>
              </a:rPr>
              <a:t> pays. Les </a:t>
            </a:r>
            <a:r>
              <a:rPr lang="en-US" altLang="fr-FR" dirty="0" err="1">
                <a:latin typeface="Arial" panose="020B0604020202020204" pitchFamily="34" charset="0"/>
              </a:rPr>
              <a:t>hypothèses</a:t>
            </a:r>
            <a:r>
              <a:rPr lang="en-US" altLang="fr-FR" dirty="0">
                <a:latin typeface="Arial" panose="020B0604020202020204" pitchFamily="34" charset="0"/>
              </a:rPr>
              <a:t> </a:t>
            </a:r>
            <a:r>
              <a:rPr lang="en-US" altLang="fr-FR" dirty="0" err="1">
                <a:latin typeface="Arial" panose="020B0604020202020204" pitchFamily="34" charset="0"/>
              </a:rPr>
              <a:t>doivent</a:t>
            </a:r>
            <a:r>
              <a:rPr lang="en-US" altLang="fr-FR" dirty="0">
                <a:latin typeface="Arial" panose="020B0604020202020204" pitchFamily="34" charset="0"/>
              </a:rPr>
              <a:t> </a:t>
            </a:r>
            <a:r>
              <a:rPr lang="en-US" altLang="fr-FR" dirty="0" err="1">
                <a:latin typeface="Arial" panose="020B0604020202020204" pitchFamily="34" charset="0"/>
              </a:rPr>
              <a:t>être</a:t>
            </a:r>
            <a:r>
              <a:rPr lang="en-US" altLang="fr-FR" dirty="0">
                <a:latin typeface="Arial" panose="020B0604020202020204" pitchFamily="34" charset="0"/>
              </a:rPr>
              <a:t> </a:t>
            </a:r>
            <a:r>
              <a:rPr lang="en-US" altLang="fr-FR" dirty="0" err="1">
                <a:latin typeface="Arial" panose="020B0604020202020204" pitchFamily="34" charset="0"/>
              </a:rPr>
              <a:t>réalistes</a:t>
            </a:r>
            <a:r>
              <a:rPr lang="en-US" altLang="fr-FR" dirty="0">
                <a:latin typeface="Arial" panose="020B0604020202020204" pitchFamily="34" charset="0"/>
              </a:rPr>
              <a:t> et </a:t>
            </a:r>
            <a:r>
              <a:rPr lang="en-US" altLang="fr-FR" dirty="0" err="1">
                <a:latin typeface="Arial" panose="020B0604020202020204" pitchFamily="34" charset="0"/>
              </a:rPr>
              <a:t>tenir</a:t>
            </a:r>
            <a:r>
              <a:rPr lang="en-US" altLang="fr-FR" dirty="0">
                <a:latin typeface="Arial" panose="020B0604020202020204" pitchFamily="34" charset="0"/>
              </a:rPr>
              <a:t> </a:t>
            </a:r>
            <a:r>
              <a:rPr lang="en-US" altLang="fr-FR" dirty="0" err="1">
                <a:latin typeface="Arial" panose="020B0604020202020204" pitchFamily="34" charset="0"/>
              </a:rPr>
              <a:t>compte</a:t>
            </a:r>
            <a:r>
              <a:rPr lang="en-US" altLang="fr-FR" dirty="0">
                <a:latin typeface="Arial" panose="020B0604020202020204" pitchFamily="34" charset="0"/>
              </a:rPr>
              <a:t>, </a:t>
            </a:r>
            <a:r>
              <a:rPr lang="en-US" altLang="fr-FR" dirty="0" err="1">
                <a:latin typeface="Arial" panose="020B0604020202020204" pitchFamily="34" charset="0"/>
              </a:rPr>
              <a:t>notamment</a:t>
            </a:r>
            <a:r>
              <a:rPr lang="en-US" altLang="fr-FR" dirty="0">
                <a:latin typeface="Arial" panose="020B0604020202020204" pitchFamily="34" charset="0"/>
              </a:rPr>
              <a:t>, des politiques </a:t>
            </a:r>
            <a:r>
              <a:rPr lang="en-US" altLang="fr-FR" dirty="0" err="1">
                <a:latin typeface="Arial" panose="020B0604020202020204" pitchFamily="34" charset="0"/>
              </a:rPr>
              <a:t>économiques</a:t>
            </a:r>
            <a:r>
              <a:rPr lang="en-US" altLang="fr-FR" dirty="0">
                <a:latin typeface="Arial" panose="020B0604020202020204" pitchFamily="34" charset="0"/>
              </a:rPr>
              <a:t> (</a:t>
            </a:r>
            <a:r>
              <a:rPr lang="en-US" altLang="fr-FR" dirty="0" err="1">
                <a:latin typeface="Arial" panose="020B0604020202020204" pitchFamily="34" charset="0"/>
              </a:rPr>
              <a:t>budgétaire</a:t>
            </a:r>
            <a:r>
              <a:rPr lang="en-US" altLang="fr-FR" dirty="0">
                <a:latin typeface="Arial" panose="020B0604020202020204" pitchFamily="34" charset="0"/>
              </a:rPr>
              <a:t>, </a:t>
            </a:r>
            <a:r>
              <a:rPr lang="en-US" altLang="fr-FR" dirty="0" err="1">
                <a:latin typeface="Arial" panose="020B0604020202020204" pitchFamily="34" charset="0"/>
              </a:rPr>
              <a:t>monétaire</a:t>
            </a:r>
            <a:r>
              <a:rPr lang="en-US" altLang="fr-FR" dirty="0">
                <a:latin typeface="Arial" panose="020B0604020202020204" pitchFamily="34" charset="0"/>
              </a:rPr>
              <a:t>, </a:t>
            </a:r>
            <a:r>
              <a:rPr lang="en-US" altLang="fr-FR" dirty="0" err="1">
                <a:latin typeface="Arial" panose="020B0604020202020204" pitchFamily="34" charset="0"/>
              </a:rPr>
              <a:t>commerciale</a:t>
            </a:r>
            <a:r>
              <a:rPr lang="en-US" altLang="fr-FR" dirty="0">
                <a:latin typeface="Arial" panose="020B0604020202020204" pitchFamily="34" charset="0"/>
              </a:rPr>
              <a:t>) et des </a:t>
            </a:r>
            <a:r>
              <a:rPr lang="en-US" altLang="fr-FR" dirty="0" err="1">
                <a:latin typeface="Arial" panose="020B0604020202020204" pitchFamily="34" charset="0"/>
              </a:rPr>
              <a:t>vulnérabilités</a:t>
            </a:r>
            <a:r>
              <a:rPr lang="en-US" altLang="fr-FR" dirty="0">
                <a:latin typeface="Arial" panose="020B0604020202020204" pitchFamily="34" charset="0"/>
              </a:rPr>
              <a:t> </a:t>
            </a:r>
            <a:r>
              <a:rPr lang="en-US" altLang="fr-FR" dirty="0" err="1">
                <a:latin typeface="Arial" panose="020B0604020202020204" pitchFamily="34" charset="0"/>
              </a:rPr>
              <a:t>économiques</a:t>
            </a:r>
            <a:r>
              <a:rPr lang="en-US" altLang="fr-FR" dirty="0">
                <a:latin typeface="Arial" panose="020B0604020202020204" pitchFamily="34" charset="0"/>
              </a:rPr>
              <a:t> de </a:t>
            </a:r>
            <a:r>
              <a:rPr lang="en-US" altLang="fr-FR" dirty="0" err="1">
                <a:latin typeface="Arial" panose="020B0604020202020204" pitchFamily="34" charset="0"/>
              </a:rPr>
              <a:t>chaque</a:t>
            </a:r>
            <a:r>
              <a:rPr lang="en-US" altLang="fr-FR" dirty="0">
                <a:latin typeface="Arial" panose="020B0604020202020204" pitchFamily="34" charset="0"/>
              </a:rPr>
              <a:t> pays. </a:t>
            </a:r>
          </a:p>
        </p:txBody>
      </p:sp>
      <p:sp>
        <p:nvSpPr>
          <p:cNvPr id="52228" name="Slide Number Placeholder 3">
            <a:extLst>
              <a:ext uri="{FF2B5EF4-FFF2-40B4-BE49-F238E27FC236}">
                <a16:creationId xmlns:a16="http://schemas.microsoft.com/office/drawing/2014/main" id="{A4BF2B11-45F1-42B7-8C75-5BA689AC75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FE136A5F-686A-4534-9495-19ECBB494007}" type="slidenum">
              <a:rPr lang="en-GB" altLang="fr-FR" smtClean="0">
                <a:solidFill>
                  <a:schemeClr val="tx1"/>
                </a:solidFill>
                <a:latin typeface="Arial" panose="020B0604020202020204" pitchFamily="34" charset="0"/>
              </a:rPr>
              <a:pPr/>
              <a:t>39</a:t>
            </a:fld>
            <a:endParaRPr lang="en-GB" altLang="fr-FR">
              <a:solidFill>
                <a:schemeClr val="tx1"/>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D6BAEC8-B421-4679-B13C-4EA7DA6CC49E}"/>
              </a:ext>
            </a:extLst>
          </p:cNvPr>
          <p:cNvSpPr>
            <a:spLocks noGrp="1" noRot="1" noChangeAspect="1" noChangeArrowheads="1" noTextEdit="1"/>
          </p:cNvSpPr>
          <p:nvPr>
            <p:ph type="sldImg"/>
          </p:nvPr>
        </p:nvSpPr>
        <p:spPr>
          <a:xfrm>
            <a:off x="1257300" y="720725"/>
            <a:ext cx="4800600" cy="3600450"/>
          </a:xfrm>
          <a:ln/>
        </p:spPr>
      </p:sp>
      <p:sp>
        <p:nvSpPr>
          <p:cNvPr id="54275" name="Notes Placeholder 2">
            <a:extLst>
              <a:ext uri="{FF2B5EF4-FFF2-40B4-BE49-F238E27FC236}">
                <a16:creationId xmlns:a16="http://schemas.microsoft.com/office/drawing/2014/main" id="{C2F9FCCC-6BE0-406A-894E-9ABD79EA16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ndParaRPr>
          </a:p>
        </p:txBody>
      </p:sp>
      <p:sp>
        <p:nvSpPr>
          <p:cNvPr id="54276" name="Slide Number Placeholder 3">
            <a:extLst>
              <a:ext uri="{FF2B5EF4-FFF2-40B4-BE49-F238E27FC236}">
                <a16:creationId xmlns:a16="http://schemas.microsoft.com/office/drawing/2014/main" id="{D1E272A7-FB39-4EE4-93DD-2D37EE7F62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96AEAC9D-B107-4A39-8C43-2CE79EB56C29}" type="slidenum">
              <a:rPr lang="en-GB" altLang="fr-FR" smtClean="0">
                <a:solidFill>
                  <a:schemeClr val="tx1"/>
                </a:solidFill>
                <a:latin typeface="Arial" panose="020B0604020202020204" pitchFamily="34" charset="0"/>
              </a:rPr>
              <a:pPr/>
              <a:t>40</a:t>
            </a:fld>
            <a:endParaRPr lang="en-GB" altLang="fr-FR">
              <a:solidFill>
                <a:schemeClr val="tx1"/>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27D15DDC-1279-4298-8547-96EA57E2B2F6}"/>
              </a:ext>
            </a:extLst>
          </p:cNvPr>
          <p:cNvSpPr>
            <a:spLocks noGrp="1" noRot="1" noChangeAspect="1" noChangeArrowheads="1" noTextEdit="1"/>
          </p:cNvSpPr>
          <p:nvPr>
            <p:ph type="sldImg"/>
          </p:nvPr>
        </p:nvSpPr>
        <p:spPr>
          <a:xfrm>
            <a:off x="1257300" y="720725"/>
            <a:ext cx="4800600" cy="3600450"/>
          </a:xfrm>
          <a:ln/>
        </p:spPr>
      </p:sp>
      <p:sp>
        <p:nvSpPr>
          <p:cNvPr id="56323" name="Notes Placeholder 2">
            <a:extLst>
              <a:ext uri="{FF2B5EF4-FFF2-40B4-BE49-F238E27FC236}">
                <a16:creationId xmlns:a16="http://schemas.microsoft.com/office/drawing/2014/main" id="{2C7309B1-DE5D-4492-BDCD-BC1C1CAAE8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Tx/>
              <a:buChar char="•"/>
            </a:pPr>
            <a:r>
              <a:rPr lang="en-US" altLang="fr-FR" sz="1000" dirty="0">
                <a:latin typeface="Arial" panose="020B0604020202020204" pitchFamily="34" charset="0"/>
              </a:rPr>
              <a:t> Le cadre CVD des pays à </a:t>
            </a:r>
            <a:r>
              <a:rPr lang="en-US" altLang="fr-FR" sz="1000" dirty="0" err="1">
                <a:latin typeface="Arial" panose="020B0604020202020204" pitchFamily="34" charset="0"/>
              </a:rPr>
              <a:t>faible</a:t>
            </a:r>
            <a:r>
              <a:rPr lang="en-US" altLang="fr-FR" sz="1000" dirty="0">
                <a:latin typeface="Arial" panose="020B0604020202020204" pitchFamily="34" charset="0"/>
              </a:rPr>
              <a:t> </a:t>
            </a:r>
            <a:r>
              <a:rPr lang="en-US" altLang="fr-FR" sz="1000" dirty="0" err="1">
                <a:latin typeface="Arial" panose="020B0604020202020204" pitchFamily="34" charset="0"/>
              </a:rPr>
              <a:t>revenu</a:t>
            </a:r>
            <a:r>
              <a:rPr lang="en-US" altLang="fr-FR" sz="1000" dirty="0">
                <a:latin typeface="Arial" panose="020B0604020202020204" pitchFamily="34" charset="0"/>
              </a:rPr>
              <a:t> se </a:t>
            </a:r>
            <a:r>
              <a:rPr lang="en-US" altLang="fr-FR" sz="1000" dirty="0" err="1">
                <a:latin typeface="Arial" panose="020B0604020202020204" pitchFamily="34" charset="0"/>
              </a:rPr>
              <a:t>réfère</a:t>
            </a:r>
            <a:r>
              <a:rPr lang="en-US" altLang="fr-FR" sz="1000" dirty="0">
                <a:latin typeface="Arial" panose="020B0604020202020204" pitchFamily="34" charset="0"/>
              </a:rPr>
              <a:t> à des </a:t>
            </a:r>
            <a:r>
              <a:rPr lang="en-US" altLang="fr-FR" sz="1000" dirty="0" err="1">
                <a:latin typeface="Arial" panose="020B0604020202020204" pitchFamily="34" charset="0"/>
              </a:rPr>
              <a:t>seuils</a:t>
            </a:r>
            <a:r>
              <a:rPr lang="en-US" altLang="fr-FR" sz="1000" dirty="0">
                <a:latin typeface="Arial" panose="020B0604020202020204" pitchFamily="34" charset="0"/>
              </a:rPr>
              <a:t> qui </a:t>
            </a:r>
            <a:r>
              <a:rPr lang="en-US" altLang="fr-FR" sz="1000" dirty="0" err="1">
                <a:latin typeface="Arial" panose="020B0604020202020204" pitchFamily="34" charset="0"/>
              </a:rPr>
              <a:t>dépendent</a:t>
            </a:r>
            <a:r>
              <a:rPr lang="en-US" altLang="fr-FR" sz="1000" dirty="0">
                <a:latin typeface="Arial" panose="020B0604020202020204" pitchFamily="34" charset="0"/>
              </a:rPr>
              <a:t> des politiques </a:t>
            </a:r>
            <a:r>
              <a:rPr lang="en-US" altLang="fr-FR" sz="1000" dirty="0" err="1">
                <a:latin typeface="Arial" panose="020B0604020202020204" pitchFamily="34" charset="0"/>
              </a:rPr>
              <a:t>économiques</a:t>
            </a:r>
            <a:r>
              <a:rPr lang="en-US" altLang="fr-FR" sz="1000" dirty="0">
                <a:latin typeface="Arial" panose="020B0604020202020204" pitchFamily="34" charset="0"/>
              </a:rPr>
              <a:t> des pays et de la </a:t>
            </a:r>
            <a:r>
              <a:rPr lang="en-US" altLang="fr-FR" sz="1000" dirty="0" err="1">
                <a:latin typeface="Arial" panose="020B0604020202020204" pitchFamily="34" charset="0"/>
              </a:rPr>
              <a:t>qualité</a:t>
            </a:r>
            <a:r>
              <a:rPr lang="en-US" altLang="fr-FR" sz="1000" dirty="0">
                <a:latin typeface="Arial" panose="020B0604020202020204" pitchFamily="34" charset="0"/>
              </a:rPr>
              <a:t> de </a:t>
            </a:r>
            <a:r>
              <a:rPr lang="en-US" altLang="fr-FR" sz="1000" dirty="0" err="1">
                <a:latin typeface="Arial" panose="020B0604020202020204" pitchFamily="34" charset="0"/>
              </a:rPr>
              <a:t>leurs</a:t>
            </a:r>
            <a:r>
              <a:rPr lang="en-US" altLang="fr-FR" sz="1000" dirty="0">
                <a:latin typeface="Arial" panose="020B0604020202020204" pitchFamily="34" charset="0"/>
              </a:rPr>
              <a:t> institutions. </a:t>
            </a:r>
            <a:r>
              <a:rPr lang="en-US" altLang="fr-FR" sz="1000" dirty="0" err="1">
                <a:latin typeface="Arial" panose="020B0604020202020204" pitchFamily="34" charset="0"/>
              </a:rPr>
              <a:t>Ces</a:t>
            </a:r>
            <a:r>
              <a:rPr lang="en-US" altLang="fr-FR" sz="1000" dirty="0">
                <a:latin typeface="Arial" panose="020B0604020202020204" pitchFamily="34" charset="0"/>
              </a:rPr>
              <a:t> </a:t>
            </a:r>
            <a:r>
              <a:rPr lang="en-US" altLang="fr-FR" sz="1000" dirty="0" err="1">
                <a:latin typeface="Arial" panose="020B0604020202020204" pitchFamily="34" charset="0"/>
              </a:rPr>
              <a:t>seuils</a:t>
            </a:r>
            <a:r>
              <a:rPr lang="en-US" altLang="fr-FR" sz="1000" dirty="0">
                <a:latin typeface="Arial" panose="020B0604020202020204" pitchFamily="34" charset="0"/>
              </a:rPr>
              <a:t> ne </a:t>
            </a:r>
            <a:r>
              <a:rPr lang="en-US" altLang="fr-FR" sz="1000" dirty="0" err="1">
                <a:latin typeface="Arial" panose="020B0604020202020204" pitchFamily="34" charset="0"/>
              </a:rPr>
              <a:t>doivent</a:t>
            </a:r>
            <a:r>
              <a:rPr lang="en-US" altLang="fr-FR" sz="1000" dirty="0">
                <a:latin typeface="Arial" panose="020B0604020202020204" pitchFamily="34" charset="0"/>
              </a:rPr>
              <a:t> </a:t>
            </a:r>
            <a:r>
              <a:rPr lang="en-US" altLang="fr-FR" sz="1000" dirty="0" err="1">
                <a:latin typeface="Arial" panose="020B0604020202020204" pitchFamily="34" charset="0"/>
              </a:rPr>
              <a:t>pris</a:t>
            </a:r>
            <a:r>
              <a:rPr lang="en-US" altLang="fr-FR" sz="1000" dirty="0">
                <a:latin typeface="Arial" panose="020B0604020202020204" pitchFamily="34" charset="0"/>
              </a:rPr>
              <a:t> </a:t>
            </a:r>
            <a:r>
              <a:rPr lang="en-US" altLang="fr-FR" sz="1000" dirty="0" err="1">
                <a:latin typeface="Arial" panose="020B0604020202020204" pitchFamily="34" charset="0"/>
              </a:rPr>
              <a:t>comme</a:t>
            </a:r>
            <a:r>
              <a:rPr lang="en-US" altLang="fr-FR" sz="1000" dirty="0">
                <a:latin typeface="Arial" panose="020B0604020202020204" pitchFamily="34" charset="0"/>
              </a:rPr>
              <a:t> des </a:t>
            </a:r>
            <a:r>
              <a:rPr lang="en-US" altLang="fr-FR" sz="1000" dirty="0" err="1">
                <a:latin typeface="Arial" panose="020B0604020202020204" pitchFamily="34" charset="0"/>
              </a:rPr>
              <a:t>références</a:t>
            </a:r>
            <a:r>
              <a:rPr lang="en-US" altLang="fr-FR" sz="1000" dirty="0">
                <a:latin typeface="Arial" panose="020B0604020202020204" pitchFamily="34" charset="0"/>
              </a:rPr>
              <a:t> </a:t>
            </a:r>
            <a:r>
              <a:rPr lang="en-US" altLang="fr-FR" sz="1000" dirty="0" err="1">
                <a:latin typeface="Arial" panose="020B0604020202020204" pitchFamily="34" charset="0"/>
              </a:rPr>
              <a:t>rigides</a:t>
            </a:r>
            <a:r>
              <a:rPr lang="en-US" altLang="fr-FR" sz="1000" dirty="0">
                <a:latin typeface="Arial" panose="020B0604020202020204" pitchFamily="34" charset="0"/>
              </a:rPr>
              <a:t>, </a:t>
            </a:r>
            <a:r>
              <a:rPr lang="en-US" altLang="fr-FR" sz="1000" dirty="0" err="1">
                <a:latin typeface="Arial" panose="020B0604020202020204" pitchFamily="34" charset="0"/>
              </a:rPr>
              <a:t>mais</a:t>
            </a:r>
            <a:r>
              <a:rPr lang="en-US" altLang="fr-FR" sz="1000" dirty="0">
                <a:latin typeface="Arial" panose="020B0604020202020204" pitchFamily="34" charset="0"/>
              </a:rPr>
              <a:t> </a:t>
            </a:r>
            <a:r>
              <a:rPr lang="en-US" altLang="fr-FR" sz="1000" dirty="0" err="1">
                <a:latin typeface="Arial" panose="020B0604020202020204" pitchFamily="34" charset="0"/>
              </a:rPr>
              <a:t>fournissent</a:t>
            </a:r>
            <a:r>
              <a:rPr lang="en-US" altLang="fr-FR" sz="1000" dirty="0">
                <a:latin typeface="Arial" panose="020B0604020202020204" pitchFamily="34" charset="0"/>
              </a:rPr>
              <a:t> </a:t>
            </a:r>
            <a:r>
              <a:rPr lang="en-US" altLang="fr-FR" sz="1000" dirty="0" err="1">
                <a:latin typeface="Arial" panose="020B0604020202020204" pitchFamily="34" charset="0"/>
              </a:rPr>
              <a:t>une</a:t>
            </a:r>
            <a:r>
              <a:rPr lang="en-US" altLang="fr-FR" sz="1000" dirty="0">
                <a:latin typeface="Arial" panose="020B0604020202020204" pitchFamily="34" charset="0"/>
              </a:rPr>
              <a:t> indication sur les </a:t>
            </a:r>
            <a:r>
              <a:rPr lang="en-US" altLang="fr-FR" sz="1000" dirty="0" err="1">
                <a:latin typeface="Arial" panose="020B0604020202020204" pitchFamily="34" charset="0"/>
              </a:rPr>
              <a:t>risques</a:t>
            </a:r>
            <a:r>
              <a:rPr lang="en-US" altLang="fr-FR" sz="1000" dirty="0">
                <a:latin typeface="Arial" panose="020B0604020202020204" pitchFamily="34" charset="0"/>
              </a:rPr>
              <a:t> de non-</a:t>
            </a:r>
            <a:r>
              <a:rPr lang="en-US" altLang="fr-FR" sz="1000" dirty="0" err="1">
                <a:latin typeface="Arial" panose="020B0604020202020204" pitchFamily="34" charset="0"/>
              </a:rPr>
              <a:t>soutenabilité</a:t>
            </a:r>
            <a:r>
              <a:rPr lang="en-US" altLang="fr-FR" sz="1000" dirty="0">
                <a:latin typeface="Arial" panose="020B0604020202020204" pitchFamily="34" charset="0"/>
              </a:rPr>
              <a:t> de la </a:t>
            </a:r>
            <a:r>
              <a:rPr lang="en-US" altLang="fr-FR" sz="1000" dirty="0" err="1">
                <a:latin typeface="Arial" panose="020B0604020202020204" pitchFamily="34" charset="0"/>
              </a:rPr>
              <a:t>dette</a:t>
            </a:r>
            <a:r>
              <a:rPr lang="en-US" altLang="fr-FR" sz="1000" dirty="0">
                <a:latin typeface="Arial" panose="020B0604020202020204" pitchFamily="34" charset="0"/>
              </a:rPr>
              <a:t>. </a:t>
            </a:r>
          </a:p>
          <a:p>
            <a:pPr>
              <a:lnSpc>
                <a:spcPct val="90000"/>
              </a:lnSpc>
              <a:buFontTx/>
              <a:buChar char="•"/>
            </a:pPr>
            <a:r>
              <a:rPr lang="en-US" altLang="fr-FR" sz="1000" dirty="0">
                <a:latin typeface="Arial" panose="020B0604020202020204" pitchFamily="34" charset="0"/>
              </a:rPr>
              <a:t> Les performances des politiques </a:t>
            </a:r>
            <a:r>
              <a:rPr lang="en-US" altLang="fr-FR" sz="1000" dirty="0" err="1">
                <a:latin typeface="Arial" panose="020B0604020202020204" pitchFamily="34" charset="0"/>
              </a:rPr>
              <a:t>économiques</a:t>
            </a:r>
            <a:r>
              <a:rPr lang="en-US" altLang="fr-FR" sz="1000" dirty="0">
                <a:latin typeface="Arial" panose="020B0604020202020204" pitchFamily="34" charset="0"/>
              </a:rPr>
              <a:t> </a:t>
            </a:r>
            <a:r>
              <a:rPr lang="en-US" altLang="fr-FR" sz="1000" dirty="0" err="1">
                <a:latin typeface="Arial" panose="020B0604020202020204" pitchFamily="34" charset="0"/>
              </a:rPr>
              <a:t>sont</a:t>
            </a:r>
            <a:r>
              <a:rPr lang="en-US" altLang="fr-FR" sz="1000" dirty="0">
                <a:latin typeface="Arial" panose="020B0604020202020204" pitchFamily="34" charset="0"/>
              </a:rPr>
              <a:t> </a:t>
            </a:r>
            <a:r>
              <a:rPr lang="en-US" altLang="fr-FR" sz="1000" dirty="0" err="1">
                <a:latin typeface="Arial" panose="020B0604020202020204" pitchFamily="34" charset="0"/>
              </a:rPr>
              <a:t>mesurées</a:t>
            </a:r>
            <a:r>
              <a:rPr lang="en-US" altLang="fr-FR" sz="1000" dirty="0">
                <a:latin typeface="Arial" panose="020B0604020202020204" pitchFamily="34" charset="0"/>
              </a:rPr>
              <a:t> par </a:t>
            </a:r>
            <a:r>
              <a:rPr lang="en-US" altLang="fr-FR" sz="1000" dirty="0" err="1">
                <a:latin typeface="Arial" panose="020B0604020202020204" pitchFamily="34" charset="0"/>
              </a:rPr>
              <a:t>l’indicateur</a:t>
            </a:r>
            <a:r>
              <a:rPr lang="en-US" altLang="fr-FR" sz="1000" dirty="0">
                <a:latin typeface="Arial" panose="020B0604020202020204" pitchFamily="34" charset="0"/>
              </a:rPr>
              <a:t> CPIA </a:t>
            </a:r>
            <a:r>
              <a:rPr lang="en-US" altLang="fr-FR" sz="1000" dirty="0" err="1">
                <a:latin typeface="Arial" panose="020B0604020202020204" pitchFamily="34" charset="0"/>
              </a:rPr>
              <a:t>calculé</a:t>
            </a:r>
            <a:r>
              <a:rPr lang="en-US" altLang="fr-FR" sz="1000" dirty="0">
                <a:latin typeface="Arial" panose="020B0604020202020204" pitchFamily="34" charset="0"/>
              </a:rPr>
              <a:t> </a:t>
            </a:r>
            <a:r>
              <a:rPr lang="en-US" altLang="fr-FR" sz="1000" dirty="0" err="1">
                <a:latin typeface="Arial" panose="020B0604020202020204" pitchFamily="34" charset="0"/>
              </a:rPr>
              <a:t>chaque</a:t>
            </a:r>
            <a:r>
              <a:rPr lang="en-US" altLang="fr-FR" sz="1000" dirty="0">
                <a:latin typeface="Arial" panose="020B0604020202020204" pitchFamily="34" charset="0"/>
              </a:rPr>
              <a:t> </a:t>
            </a:r>
            <a:r>
              <a:rPr lang="en-US" altLang="fr-FR" sz="1000" dirty="0" err="1">
                <a:latin typeface="Arial" panose="020B0604020202020204" pitchFamily="34" charset="0"/>
              </a:rPr>
              <a:t>année</a:t>
            </a:r>
            <a:r>
              <a:rPr lang="en-US" altLang="fr-FR" sz="1000" dirty="0">
                <a:latin typeface="Arial" panose="020B0604020202020204" pitchFamily="34" charset="0"/>
              </a:rPr>
              <a:t> par la Banque </a:t>
            </a:r>
            <a:r>
              <a:rPr lang="en-US" altLang="fr-FR" sz="1000" dirty="0" err="1">
                <a:latin typeface="Arial" panose="020B0604020202020204" pitchFamily="34" charset="0"/>
              </a:rPr>
              <a:t>Mondiale</a:t>
            </a:r>
            <a:r>
              <a:rPr lang="en-US" altLang="fr-FR" sz="1000" dirty="0">
                <a:latin typeface="Arial" panose="020B0604020202020204" pitchFamily="34" charset="0"/>
              </a:rPr>
              <a:t>.</a:t>
            </a:r>
          </a:p>
          <a:p>
            <a:pPr>
              <a:lnSpc>
                <a:spcPct val="90000"/>
              </a:lnSpc>
              <a:buFontTx/>
              <a:buChar char="•"/>
            </a:pPr>
            <a:endParaRPr lang="en-US" altLang="fr-FR" sz="1000" dirty="0">
              <a:latin typeface="Arial" panose="020B0604020202020204" pitchFamily="34" charset="0"/>
            </a:endParaRPr>
          </a:p>
          <a:p>
            <a:pPr>
              <a:lnSpc>
                <a:spcPct val="90000"/>
              </a:lnSpc>
            </a:pPr>
            <a:r>
              <a:rPr lang="en-US" altLang="fr-FR" sz="1000" dirty="0">
                <a:latin typeface="Arial" panose="020B0604020202020204" pitchFamily="34" charset="0"/>
              </a:rPr>
              <a:t>Le </a:t>
            </a:r>
            <a:r>
              <a:rPr lang="en-US" altLang="fr-FR" sz="1000" dirty="0" err="1">
                <a:latin typeface="Arial" panose="020B0604020202020204" pitchFamily="34" charset="0"/>
              </a:rPr>
              <a:t>classement</a:t>
            </a:r>
            <a:r>
              <a:rPr lang="en-US" altLang="fr-FR" sz="1000" dirty="0">
                <a:latin typeface="Arial" panose="020B0604020202020204" pitchFamily="34" charset="0"/>
              </a:rPr>
              <a:t> des pays </a:t>
            </a:r>
            <a:r>
              <a:rPr lang="en-US" altLang="fr-FR" sz="1000" dirty="0" err="1">
                <a:latin typeface="Arial" panose="020B0604020202020204" pitchFamily="34" charset="0"/>
              </a:rPr>
              <a:t>est</a:t>
            </a:r>
            <a:r>
              <a:rPr lang="en-US" altLang="fr-FR" sz="1000" dirty="0">
                <a:latin typeface="Arial" panose="020B0604020202020204" pitchFamily="34" charset="0"/>
              </a:rPr>
              <a:t> </a:t>
            </a:r>
            <a:r>
              <a:rPr lang="en-US" altLang="fr-FR" sz="1000" dirty="0" err="1">
                <a:latin typeface="Arial" panose="020B0604020202020204" pitchFamily="34" charset="0"/>
              </a:rPr>
              <a:t>défini</a:t>
            </a:r>
            <a:r>
              <a:rPr lang="en-US" altLang="fr-FR" sz="1000" dirty="0">
                <a:latin typeface="Arial" panose="020B0604020202020204" pitchFamily="34" charset="0"/>
              </a:rPr>
              <a:t> en tenant </a:t>
            </a:r>
            <a:r>
              <a:rPr lang="en-US" altLang="fr-FR" sz="1000" dirty="0" err="1">
                <a:latin typeface="Arial" panose="020B0604020202020204" pitchFamily="34" charset="0"/>
              </a:rPr>
              <a:t>compte</a:t>
            </a:r>
            <a:r>
              <a:rPr lang="en-US" altLang="fr-FR" sz="1000" dirty="0">
                <a:latin typeface="Arial" panose="020B0604020202020204" pitchFamily="34" charset="0"/>
              </a:rPr>
              <a:t> des </a:t>
            </a:r>
            <a:r>
              <a:rPr lang="en-US" altLang="fr-FR" sz="1000" dirty="0" err="1">
                <a:latin typeface="Arial" panose="020B0604020202020204" pitchFamily="34" charset="0"/>
              </a:rPr>
              <a:t>résultats</a:t>
            </a:r>
            <a:r>
              <a:rPr lang="en-US" altLang="fr-FR" sz="1000" dirty="0">
                <a:latin typeface="Arial" panose="020B0604020202020204" pitchFamily="34" charset="0"/>
              </a:rPr>
              <a:t> dans le </a:t>
            </a:r>
            <a:r>
              <a:rPr lang="en-US" altLang="fr-FR" sz="1000" dirty="0" err="1">
                <a:latin typeface="Arial" panose="020B0604020202020204" pitchFamily="34" charset="0"/>
              </a:rPr>
              <a:t>scénario</a:t>
            </a:r>
            <a:r>
              <a:rPr lang="en-US" altLang="fr-FR" sz="1000" dirty="0">
                <a:latin typeface="Arial" panose="020B0604020202020204" pitchFamily="34" charset="0"/>
              </a:rPr>
              <a:t> de </a:t>
            </a:r>
            <a:r>
              <a:rPr lang="en-US" altLang="fr-FR" sz="1000" dirty="0" err="1">
                <a:latin typeface="Arial" panose="020B0604020202020204" pitchFamily="34" charset="0"/>
              </a:rPr>
              <a:t>référence</a:t>
            </a:r>
            <a:r>
              <a:rPr lang="en-US" altLang="fr-FR" sz="1000" dirty="0">
                <a:latin typeface="Arial" panose="020B0604020202020204" pitchFamily="34" charset="0"/>
              </a:rPr>
              <a:t> et dans les </a:t>
            </a:r>
            <a:r>
              <a:rPr lang="en-US" altLang="fr-FR" sz="1000" dirty="0" err="1">
                <a:latin typeface="Arial" panose="020B0604020202020204" pitchFamily="34" charset="0"/>
              </a:rPr>
              <a:t>scénarios</a:t>
            </a:r>
            <a:r>
              <a:rPr lang="en-US" altLang="fr-FR" sz="1000" dirty="0">
                <a:latin typeface="Arial" panose="020B0604020202020204" pitchFamily="34" charset="0"/>
              </a:rPr>
              <a:t> </a:t>
            </a:r>
            <a:r>
              <a:rPr lang="en-US" altLang="fr-FR" sz="1000" dirty="0" err="1">
                <a:latin typeface="Arial" panose="020B0604020202020204" pitchFamily="34" charset="0"/>
              </a:rPr>
              <a:t>alternatifs</a:t>
            </a:r>
            <a:r>
              <a:rPr lang="en-US" altLang="fr-FR" sz="1000" dirty="0">
                <a:latin typeface="Arial" panose="020B0604020202020204" pitchFamily="34" charset="0"/>
              </a:rPr>
              <a:t>. Les analyses </a:t>
            </a:r>
            <a:r>
              <a:rPr lang="en-US" altLang="fr-FR" sz="1000" dirty="0" err="1">
                <a:latin typeface="Arial" panose="020B0604020202020204" pitchFamily="34" charset="0"/>
              </a:rPr>
              <a:t>fondées</a:t>
            </a:r>
            <a:r>
              <a:rPr lang="en-US" altLang="fr-FR" sz="1000" dirty="0">
                <a:latin typeface="Arial" panose="020B0604020202020204" pitchFamily="34" charset="0"/>
              </a:rPr>
              <a:t> sur les </a:t>
            </a:r>
            <a:r>
              <a:rPr lang="en-US" altLang="fr-FR" sz="1000" dirty="0" err="1">
                <a:latin typeface="Arial" panose="020B0604020202020204" pitchFamily="34" charset="0"/>
              </a:rPr>
              <a:t>indicateurs</a:t>
            </a:r>
            <a:r>
              <a:rPr lang="en-US" altLang="fr-FR" sz="1000" dirty="0">
                <a:latin typeface="Arial" panose="020B0604020202020204" pitchFamily="34" charset="0"/>
              </a:rPr>
              <a:t> </a:t>
            </a:r>
            <a:r>
              <a:rPr lang="en-US" altLang="fr-FR" sz="1000" dirty="0" err="1">
                <a:latin typeface="Arial" panose="020B0604020202020204" pitchFamily="34" charset="0"/>
              </a:rPr>
              <a:t>doivent</a:t>
            </a:r>
            <a:r>
              <a:rPr lang="en-US" altLang="fr-FR" sz="1000" dirty="0">
                <a:latin typeface="Arial" panose="020B0604020202020204" pitchFamily="34" charset="0"/>
              </a:rPr>
              <a:t> </a:t>
            </a:r>
            <a:r>
              <a:rPr lang="en-US" altLang="fr-FR" sz="1000" dirty="0" err="1">
                <a:latin typeface="Arial" panose="020B0604020202020204" pitchFamily="34" charset="0"/>
              </a:rPr>
              <a:t>être</a:t>
            </a:r>
            <a:r>
              <a:rPr lang="en-US" altLang="fr-FR" sz="1000" dirty="0">
                <a:latin typeface="Arial" panose="020B0604020202020204" pitchFamily="34" charset="0"/>
              </a:rPr>
              <a:t> </a:t>
            </a:r>
            <a:r>
              <a:rPr lang="en-US" altLang="fr-FR" sz="1000" dirty="0" err="1">
                <a:latin typeface="Arial" panose="020B0604020202020204" pitchFamily="34" charset="0"/>
              </a:rPr>
              <a:t>complétées</a:t>
            </a:r>
            <a:r>
              <a:rPr lang="en-US" altLang="fr-FR" sz="1000" dirty="0">
                <a:latin typeface="Arial" panose="020B0604020202020204" pitchFamily="34" charset="0"/>
              </a:rPr>
              <a:t> par </a:t>
            </a:r>
            <a:r>
              <a:rPr lang="en-US" altLang="fr-FR" sz="1000" dirty="0" err="1">
                <a:latin typeface="Arial" panose="020B0604020202020204" pitchFamily="34" charset="0"/>
              </a:rPr>
              <a:t>une</a:t>
            </a:r>
            <a:r>
              <a:rPr lang="en-US" altLang="fr-FR" sz="1000" dirty="0">
                <a:latin typeface="Arial" panose="020B0604020202020204" pitchFamily="34" charset="0"/>
              </a:rPr>
              <a:t> </a:t>
            </a:r>
            <a:r>
              <a:rPr lang="en-US" altLang="fr-FR" sz="1000" dirty="0" err="1">
                <a:latin typeface="Arial" panose="020B0604020202020204" pitchFamily="34" charset="0"/>
              </a:rPr>
              <a:t>approche</a:t>
            </a:r>
            <a:r>
              <a:rPr lang="en-US" altLang="fr-FR" sz="1000" dirty="0">
                <a:latin typeface="Arial" panose="020B0604020202020204" pitchFamily="34" charset="0"/>
              </a:rPr>
              <a:t> </a:t>
            </a:r>
            <a:r>
              <a:rPr lang="en-US" altLang="fr-FR" sz="1000" dirty="0" err="1">
                <a:latin typeface="Arial" panose="020B0604020202020204" pitchFamily="34" charset="0"/>
              </a:rPr>
              <a:t>basée</a:t>
            </a:r>
            <a:r>
              <a:rPr lang="en-US" altLang="fr-FR" sz="1000" dirty="0">
                <a:latin typeface="Arial" panose="020B0604020202020204" pitchFamily="34" charset="0"/>
              </a:rPr>
              <a:t> sur la </a:t>
            </a:r>
            <a:r>
              <a:rPr lang="en-US" altLang="fr-FR" sz="1000" dirty="0" err="1">
                <a:latin typeface="Arial" panose="020B0604020202020204" pitchFamily="34" charset="0"/>
              </a:rPr>
              <a:t>connaissance</a:t>
            </a:r>
            <a:r>
              <a:rPr lang="en-US" altLang="fr-FR" sz="1000" dirty="0">
                <a:latin typeface="Arial" panose="020B0604020202020204" pitchFamily="34" charset="0"/>
              </a:rPr>
              <a:t> des </a:t>
            </a:r>
            <a:r>
              <a:rPr lang="en-US" altLang="fr-FR" sz="1000" dirty="0" err="1">
                <a:latin typeface="Arial" panose="020B0604020202020204" pitchFamily="34" charset="0"/>
              </a:rPr>
              <a:t>réalités</a:t>
            </a:r>
            <a:r>
              <a:rPr lang="en-US" altLang="fr-FR" sz="1000" dirty="0">
                <a:latin typeface="Arial" panose="020B0604020202020204" pitchFamily="34" charset="0"/>
              </a:rPr>
              <a:t> de </a:t>
            </a:r>
            <a:r>
              <a:rPr lang="en-US" altLang="fr-FR" sz="1000" dirty="0" err="1">
                <a:latin typeface="Arial" panose="020B0604020202020204" pitchFamily="34" charset="0"/>
              </a:rPr>
              <a:t>chaque</a:t>
            </a:r>
            <a:r>
              <a:rPr lang="en-US" altLang="fr-FR" sz="1000" dirty="0">
                <a:latin typeface="Arial" panose="020B0604020202020204" pitchFamily="34" charset="0"/>
              </a:rPr>
              <a:t> pays.  </a:t>
            </a:r>
          </a:p>
          <a:p>
            <a:pPr>
              <a:lnSpc>
                <a:spcPct val="90000"/>
              </a:lnSpc>
            </a:pPr>
            <a:endParaRPr lang="en-US" altLang="fr-FR" sz="1000" dirty="0">
              <a:latin typeface="Arial" panose="020B0604020202020204" pitchFamily="34" charset="0"/>
            </a:endParaRPr>
          </a:p>
          <a:p>
            <a:pPr>
              <a:lnSpc>
                <a:spcPct val="90000"/>
              </a:lnSpc>
              <a:buFontTx/>
              <a:buChar char="•"/>
            </a:pPr>
            <a:r>
              <a:rPr lang="en-US" altLang="fr-FR" sz="1000" b="1" dirty="0" err="1">
                <a:latin typeface="Arial" panose="020B0604020202020204" pitchFamily="34" charset="0"/>
              </a:rPr>
              <a:t>Classement</a:t>
            </a:r>
            <a:r>
              <a:rPr lang="en-US" altLang="fr-FR" sz="1000" b="1" dirty="0">
                <a:latin typeface="Arial" panose="020B0604020202020204" pitchFamily="34" charset="0"/>
              </a:rPr>
              <a:t> du </a:t>
            </a:r>
            <a:r>
              <a:rPr lang="en-US" altLang="fr-FR" sz="1000" b="1" dirty="0" err="1">
                <a:latin typeface="Arial" panose="020B0604020202020204" pitchFamily="34" charset="0"/>
              </a:rPr>
              <a:t>risque</a:t>
            </a:r>
            <a:endParaRPr lang="en-US" altLang="fr-FR" sz="1000" b="1" dirty="0">
              <a:latin typeface="Arial" panose="020B0604020202020204" pitchFamily="34" charset="0"/>
            </a:endParaRPr>
          </a:p>
          <a:p>
            <a:pPr>
              <a:lnSpc>
                <a:spcPct val="90000"/>
              </a:lnSpc>
              <a:buFont typeface="Calibri" panose="020F0502020204030204" pitchFamily="34" charset="0"/>
              <a:buAutoNum type="arabicPeriod"/>
            </a:pPr>
            <a:r>
              <a:rPr lang="en-US" altLang="fr-FR" sz="1600" dirty="0" err="1">
                <a:latin typeface="Arial" panose="020B0604020202020204" pitchFamily="34" charset="0"/>
              </a:rPr>
              <a:t>Risque</a:t>
            </a:r>
            <a:r>
              <a:rPr lang="en-US" altLang="fr-FR" sz="1600" dirty="0">
                <a:latin typeface="Arial" panose="020B0604020202020204" pitchFamily="34" charset="0"/>
              </a:rPr>
              <a:t> </a:t>
            </a:r>
            <a:r>
              <a:rPr lang="en-US" altLang="fr-FR" sz="1600" dirty="0" err="1">
                <a:latin typeface="Arial" panose="020B0604020202020204" pitchFamily="34" charset="0"/>
              </a:rPr>
              <a:t>faible</a:t>
            </a:r>
            <a:r>
              <a:rPr lang="en-US" altLang="fr-FR" sz="1600" dirty="0">
                <a:latin typeface="Arial" panose="020B0604020202020204" pitchFamily="34" charset="0"/>
              </a:rPr>
              <a:t>= </a:t>
            </a:r>
            <a:r>
              <a:rPr lang="en-US" altLang="fr-FR" sz="1600" dirty="0" err="1">
                <a:latin typeface="Arial" panose="020B0604020202020204" pitchFamily="34" charset="0"/>
              </a:rPr>
              <a:t>tous</a:t>
            </a:r>
            <a:r>
              <a:rPr lang="en-US" altLang="fr-FR" sz="1600" dirty="0">
                <a:latin typeface="Arial" panose="020B0604020202020204" pitchFamily="34" charset="0"/>
              </a:rPr>
              <a:t> les </a:t>
            </a:r>
            <a:r>
              <a:rPr lang="en-US" altLang="fr-FR" sz="1600" dirty="0" err="1">
                <a:latin typeface="Arial" panose="020B0604020202020204" pitchFamily="34" charset="0"/>
              </a:rPr>
              <a:t>indicateurs</a:t>
            </a:r>
            <a:r>
              <a:rPr lang="en-US" altLang="fr-FR" sz="1600" dirty="0">
                <a:latin typeface="Arial" panose="020B0604020202020204" pitchFamily="34" charset="0"/>
              </a:rPr>
              <a:t> </a:t>
            </a:r>
            <a:r>
              <a:rPr lang="en-US" altLang="fr-FR" sz="1600" dirty="0" err="1">
                <a:latin typeface="Arial" panose="020B0604020202020204" pitchFamily="34" charset="0"/>
              </a:rPr>
              <a:t>sont</a:t>
            </a:r>
            <a:r>
              <a:rPr lang="en-US" altLang="fr-FR" sz="1600" dirty="0">
                <a:latin typeface="Arial" panose="020B0604020202020204" pitchFamily="34" charset="0"/>
              </a:rPr>
              <a:t> en-dessous des </a:t>
            </a:r>
            <a:r>
              <a:rPr lang="en-US" altLang="fr-FR" sz="1600" dirty="0" err="1">
                <a:latin typeface="Arial" panose="020B0604020202020204" pitchFamily="34" charset="0"/>
              </a:rPr>
              <a:t>seuils</a:t>
            </a:r>
            <a:r>
              <a:rPr lang="en-US" altLang="fr-FR" sz="1600" dirty="0">
                <a:latin typeface="Arial" panose="020B0604020202020204" pitchFamily="34" charset="0"/>
              </a:rPr>
              <a:t> dans </a:t>
            </a:r>
            <a:r>
              <a:rPr lang="en-US" altLang="fr-FR" sz="1600" dirty="0" err="1">
                <a:latin typeface="Arial" panose="020B0604020202020204" pitchFamily="34" charset="0"/>
              </a:rPr>
              <a:t>tous</a:t>
            </a:r>
            <a:r>
              <a:rPr lang="en-US" altLang="fr-FR" sz="1600" dirty="0">
                <a:latin typeface="Arial" panose="020B0604020202020204" pitchFamily="34" charset="0"/>
              </a:rPr>
              <a:t> les </a:t>
            </a:r>
            <a:r>
              <a:rPr lang="en-US" altLang="fr-FR" sz="1600" dirty="0" err="1">
                <a:latin typeface="Arial" panose="020B0604020202020204" pitchFamily="34" charset="0"/>
              </a:rPr>
              <a:t>scénarios</a:t>
            </a:r>
            <a:r>
              <a:rPr lang="en-US" altLang="fr-FR" sz="1600" dirty="0">
                <a:latin typeface="Arial" panose="020B0604020202020204" pitchFamily="34" charset="0"/>
              </a:rPr>
              <a:t>.</a:t>
            </a:r>
          </a:p>
          <a:p>
            <a:pPr>
              <a:lnSpc>
                <a:spcPct val="90000"/>
              </a:lnSpc>
              <a:buFont typeface="Calibri" panose="020F0502020204030204" pitchFamily="34" charset="0"/>
              <a:buAutoNum type="arabicPeriod"/>
            </a:pPr>
            <a:r>
              <a:rPr lang="en-US" altLang="fr-FR" sz="1600" dirty="0" err="1">
                <a:latin typeface="Arial" panose="020B0604020202020204" pitchFamily="34" charset="0"/>
              </a:rPr>
              <a:t>Risque</a:t>
            </a:r>
            <a:r>
              <a:rPr lang="en-US" altLang="fr-FR" sz="1600" dirty="0">
                <a:latin typeface="Arial" panose="020B0604020202020204" pitchFamily="34" charset="0"/>
              </a:rPr>
              <a:t> </a:t>
            </a:r>
            <a:r>
              <a:rPr lang="en-US" altLang="fr-FR" sz="1600" dirty="0" err="1">
                <a:latin typeface="Arial" panose="020B0604020202020204" pitchFamily="34" charset="0"/>
              </a:rPr>
              <a:t>modéré</a:t>
            </a:r>
            <a:r>
              <a:rPr lang="en-US" altLang="fr-FR" sz="1600" dirty="0">
                <a:latin typeface="Arial" panose="020B0604020202020204" pitchFamily="34" charset="0"/>
              </a:rPr>
              <a:t> = les </a:t>
            </a:r>
            <a:r>
              <a:rPr lang="en-US" altLang="fr-FR" sz="1600" dirty="0" err="1">
                <a:latin typeface="Arial" panose="020B0604020202020204" pitchFamily="34" charset="0"/>
              </a:rPr>
              <a:t>indicateurs</a:t>
            </a:r>
            <a:r>
              <a:rPr lang="en-US" altLang="fr-FR" sz="1600" dirty="0">
                <a:latin typeface="Arial" panose="020B0604020202020204" pitchFamily="34" charset="0"/>
              </a:rPr>
              <a:t> </a:t>
            </a:r>
            <a:r>
              <a:rPr lang="en-US" altLang="fr-FR" sz="1600" dirty="0" err="1">
                <a:latin typeface="Arial" panose="020B0604020202020204" pitchFamily="34" charset="0"/>
              </a:rPr>
              <a:t>restent</a:t>
            </a:r>
            <a:r>
              <a:rPr lang="en-US" altLang="fr-FR" sz="1600" dirty="0">
                <a:latin typeface="Arial" panose="020B0604020202020204" pitchFamily="34" charset="0"/>
              </a:rPr>
              <a:t> sous les </a:t>
            </a:r>
            <a:r>
              <a:rPr lang="en-US" altLang="fr-FR" sz="1600" dirty="0" err="1">
                <a:latin typeface="Arial" panose="020B0604020202020204" pitchFamily="34" charset="0"/>
              </a:rPr>
              <a:t>seuils</a:t>
            </a:r>
            <a:r>
              <a:rPr lang="en-US" altLang="fr-FR" sz="1600" dirty="0">
                <a:latin typeface="Arial" panose="020B0604020202020204" pitchFamily="34" charset="0"/>
              </a:rPr>
              <a:t> dans le </a:t>
            </a:r>
            <a:r>
              <a:rPr lang="en-US" altLang="fr-FR" sz="1600" dirty="0" err="1">
                <a:latin typeface="Arial" panose="020B0604020202020204" pitchFamily="34" charset="0"/>
              </a:rPr>
              <a:t>scénario</a:t>
            </a:r>
            <a:r>
              <a:rPr lang="en-US" altLang="fr-FR" sz="1600" dirty="0">
                <a:latin typeface="Arial" panose="020B0604020202020204" pitchFamily="34" charset="0"/>
              </a:rPr>
              <a:t> de </a:t>
            </a:r>
            <a:r>
              <a:rPr lang="en-US" altLang="fr-FR" sz="1600" dirty="0" err="1">
                <a:latin typeface="Arial" panose="020B0604020202020204" pitchFamily="34" charset="0"/>
              </a:rPr>
              <a:t>référence</a:t>
            </a:r>
            <a:r>
              <a:rPr lang="en-US" altLang="fr-FR" sz="1600" dirty="0">
                <a:latin typeface="Arial" panose="020B0604020202020204" pitchFamily="34" charset="0"/>
              </a:rPr>
              <a:t>. </a:t>
            </a:r>
            <a:r>
              <a:rPr lang="en-US" altLang="fr-FR" sz="1600" dirty="0" err="1">
                <a:latin typeface="Arial" panose="020B0604020202020204" pitchFamily="34" charset="0"/>
              </a:rPr>
              <a:t>Cependant</a:t>
            </a:r>
            <a:r>
              <a:rPr lang="en-US" altLang="fr-FR" sz="1600" dirty="0">
                <a:latin typeface="Arial" panose="020B0604020202020204" pitchFamily="34" charset="0"/>
              </a:rPr>
              <a:t>, un </a:t>
            </a:r>
            <a:r>
              <a:rPr lang="en-US" altLang="fr-FR" sz="1600" dirty="0" err="1">
                <a:latin typeface="Arial" panose="020B0604020202020204" pitchFamily="34" charset="0"/>
              </a:rPr>
              <a:t>ou</a:t>
            </a:r>
            <a:r>
              <a:rPr lang="en-US" altLang="fr-FR" sz="1600" dirty="0">
                <a:latin typeface="Arial" panose="020B0604020202020204" pitchFamily="34" charset="0"/>
              </a:rPr>
              <a:t> </a:t>
            </a:r>
            <a:r>
              <a:rPr lang="en-US" altLang="fr-FR" sz="1600" dirty="0" err="1">
                <a:latin typeface="Arial" panose="020B0604020202020204" pitchFamily="34" charset="0"/>
              </a:rPr>
              <a:t>plusieurs</a:t>
            </a:r>
            <a:r>
              <a:rPr lang="en-US" altLang="fr-FR" sz="1600" dirty="0">
                <a:latin typeface="Arial" panose="020B0604020202020204" pitchFamily="34" charset="0"/>
              </a:rPr>
              <a:t> </a:t>
            </a:r>
            <a:r>
              <a:rPr lang="en-US" altLang="fr-FR" sz="1600" dirty="0" err="1">
                <a:latin typeface="Arial" panose="020B0604020202020204" pitchFamily="34" charset="0"/>
              </a:rPr>
              <a:t>seuils</a:t>
            </a:r>
            <a:r>
              <a:rPr lang="en-US" altLang="fr-FR" sz="1600" dirty="0">
                <a:latin typeface="Arial" panose="020B0604020202020204" pitchFamily="34" charset="0"/>
              </a:rPr>
              <a:t> </a:t>
            </a:r>
            <a:r>
              <a:rPr lang="en-US" altLang="fr-FR" sz="1600" dirty="0" err="1">
                <a:latin typeface="Arial" panose="020B0604020202020204" pitchFamily="34" charset="0"/>
              </a:rPr>
              <a:t>sont</a:t>
            </a:r>
            <a:r>
              <a:rPr lang="en-US" altLang="fr-FR" sz="1600" dirty="0">
                <a:latin typeface="Arial" panose="020B0604020202020204" pitchFamily="34" charset="0"/>
              </a:rPr>
              <a:t> </a:t>
            </a:r>
            <a:r>
              <a:rPr lang="en-US" altLang="fr-FR" sz="1600" dirty="0" err="1">
                <a:latin typeface="Arial" panose="020B0604020202020204" pitchFamily="34" charset="0"/>
              </a:rPr>
              <a:t>franchis</a:t>
            </a:r>
            <a:r>
              <a:rPr lang="en-US" altLang="fr-FR" sz="1600" dirty="0">
                <a:latin typeface="Arial" panose="020B0604020202020204" pitchFamily="34" charset="0"/>
              </a:rPr>
              <a:t> dans le </a:t>
            </a:r>
            <a:r>
              <a:rPr lang="en-US" altLang="fr-FR" sz="1600" dirty="0" err="1">
                <a:latin typeface="Arial" panose="020B0604020202020204" pitchFamily="34" charset="0"/>
              </a:rPr>
              <a:t>scénario</a:t>
            </a:r>
            <a:r>
              <a:rPr lang="en-US" altLang="fr-FR" sz="1600" dirty="0">
                <a:latin typeface="Arial" panose="020B0604020202020204" pitchFamily="34" charset="0"/>
              </a:rPr>
              <a:t> avec stress.</a:t>
            </a:r>
          </a:p>
          <a:p>
            <a:pPr>
              <a:lnSpc>
                <a:spcPct val="90000"/>
              </a:lnSpc>
              <a:buFont typeface="Calibri" panose="020F0502020204030204" pitchFamily="34" charset="0"/>
              <a:buAutoNum type="arabicPeriod"/>
            </a:pPr>
            <a:r>
              <a:rPr lang="en-US" altLang="fr-FR" sz="1600" dirty="0" err="1">
                <a:latin typeface="Arial" panose="020B0604020202020204" pitchFamily="34" charset="0"/>
              </a:rPr>
              <a:t>Risque</a:t>
            </a:r>
            <a:r>
              <a:rPr lang="en-US" altLang="fr-FR" sz="1600" dirty="0">
                <a:latin typeface="Arial" panose="020B0604020202020204" pitchFamily="34" charset="0"/>
              </a:rPr>
              <a:t> </a:t>
            </a:r>
            <a:r>
              <a:rPr lang="en-US" altLang="fr-FR" sz="1600" dirty="0" err="1">
                <a:latin typeface="Arial" panose="020B0604020202020204" pitchFamily="34" charset="0"/>
              </a:rPr>
              <a:t>élevé</a:t>
            </a:r>
            <a:r>
              <a:rPr lang="en-US" altLang="fr-FR" sz="1600" dirty="0">
                <a:latin typeface="Arial" panose="020B0604020202020204" pitchFamily="34" charset="0"/>
              </a:rPr>
              <a:t> = un </a:t>
            </a:r>
            <a:r>
              <a:rPr lang="en-US" altLang="fr-FR" sz="1600" dirty="0" err="1">
                <a:latin typeface="Arial" panose="020B0604020202020204" pitchFamily="34" charset="0"/>
              </a:rPr>
              <a:t>ou</a:t>
            </a:r>
            <a:r>
              <a:rPr lang="en-US" altLang="fr-FR" sz="1600" dirty="0">
                <a:latin typeface="Arial" panose="020B0604020202020204" pitchFamily="34" charset="0"/>
              </a:rPr>
              <a:t> </a:t>
            </a:r>
            <a:r>
              <a:rPr lang="en-US" altLang="fr-FR" sz="1600" dirty="0" err="1">
                <a:latin typeface="Arial" panose="020B0604020202020204" pitchFamily="34" charset="0"/>
              </a:rPr>
              <a:t>plusieurs</a:t>
            </a:r>
            <a:r>
              <a:rPr lang="en-US" altLang="fr-FR" sz="1600" dirty="0">
                <a:latin typeface="Arial" panose="020B0604020202020204" pitchFamily="34" charset="0"/>
              </a:rPr>
              <a:t> </a:t>
            </a:r>
            <a:r>
              <a:rPr lang="en-US" altLang="fr-FR" sz="1600" dirty="0" err="1">
                <a:latin typeface="Arial" panose="020B0604020202020204" pitchFamily="34" charset="0"/>
              </a:rPr>
              <a:t>indicateurs</a:t>
            </a:r>
            <a:r>
              <a:rPr lang="en-US" altLang="fr-FR" sz="1600" dirty="0">
                <a:latin typeface="Arial" panose="020B0604020202020204" pitchFamily="34" charset="0"/>
              </a:rPr>
              <a:t> se </a:t>
            </a:r>
            <a:r>
              <a:rPr lang="en-US" altLang="fr-FR" sz="1600" dirty="0" err="1">
                <a:latin typeface="Arial" panose="020B0604020202020204" pitchFamily="34" charset="0"/>
              </a:rPr>
              <a:t>trouvent</a:t>
            </a:r>
            <a:r>
              <a:rPr lang="en-US" altLang="fr-FR" sz="1600" dirty="0">
                <a:latin typeface="Arial" panose="020B0604020202020204" pitchFamily="34" charset="0"/>
              </a:rPr>
              <a:t> au-dessus de </a:t>
            </a:r>
            <a:r>
              <a:rPr lang="en-US" altLang="fr-FR" sz="1600" dirty="0" err="1">
                <a:latin typeface="Arial" panose="020B0604020202020204" pitchFamily="34" charset="0"/>
              </a:rPr>
              <a:t>leur</a:t>
            </a:r>
            <a:r>
              <a:rPr lang="en-US" altLang="fr-FR" sz="1600" dirty="0">
                <a:latin typeface="Arial" panose="020B0604020202020204" pitchFamily="34" charset="0"/>
              </a:rPr>
              <a:t> </a:t>
            </a:r>
            <a:r>
              <a:rPr lang="en-US" altLang="fr-FR" sz="1600" dirty="0" err="1">
                <a:latin typeface="Arial" panose="020B0604020202020204" pitchFamily="34" charset="0"/>
              </a:rPr>
              <a:t>seuil</a:t>
            </a:r>
            <a:r>
              <a:rPr lang="en-US" altLang="fr-FR" sz="1600" dirty="0">
                <a:latin typeface="Arial" panose="020B0604020202020204" pitchFamily="34" charset="0"/>
              </a:rPr>
              <a:t> dans le </a:t>
            </a:r>
            <a:r>
              <a:rPr lang="en-US" altLang="fr-FR" sz="1600" dirty="0" err="1">
                <a:latin typeface="Arial" panose="020B0604020202020204" pitchFamily="34" charset="0"/>
              </a:rPr>
              <a:t>scénario</a:t>
            </a:r>
            <a:r>
              <a:rPr lang="en-US" altLang="fr-FR" sz="1600" dirty="0">
                <a:latin typeface="Arial" panose="020B0604020202020204" pitchFamily="34" charset="0"/>
              </a:rPr>
              <a:t> de </a:t>
            </a:r>
            <a:r>
              <a:rPr lang="en-US" altLang="fr-FR" sz="1600" dirty="0" err="1">
                <a:latin typeface="Arial" panose="020B0604020202020204" pitchFamily="34" charset="0"/>
              </a:rPr>
              <a:t>référence</a:t>
            </a:r>
            <a:r>
              <a:rPr lang="en-US" altLang="fr-FR" sz="1600" dirty="0">
                <a:latin typeface="Arial" panose="020B0604020202020204" pitchFamily="34" charset="0"/>
              </a:rPr>
              <a:t>. </a:t>
            </a:r>
          </a:p>
          <a:p>
            <a:pPr>
              <a:lnSpc>
                <a:spcPct val="90000"/>
              </a:lnSpc>
              <a:buFont typeface="Calibri" panose="020F0502020204030204" pitchFamily="34" charset="0"/>
              <a:buAutoNum type="arabicPeriod"/>
            </a:pPr>
            <a:r>
              <a:rPr lang="en-US" altLang="fr-FR" sz="1600" dirty="0" err="1">
                <a:latin typeface="Arial" panose="020B0604020202020204" pitchFamily="34" charset="0"/>
              </a:rPr>
              <a:t>Surendettement</a:t>
            </a:r>
            <a:r>
              <a:rPr lang="en-US" altLang="fr-FR" sz="1600" dirty="0">
                <a:latin typeface="Arial" panose="020B0604020202020204" pitchFamily="34" charset="0"/>
              </a:rPr>
              <a:t>= le pays rencontre des </a:t>
            </a:r>
            <a:r>
              <a:rPr lang="en-US" altLang="fr-FR" sz="1600" dirty="0" err="1">
                <a:latin typeface="Arial" panose="020B0604020202020204" pitchFamily="34" charset="0"/>
              </a:rPr>
              <a:t>difficultés</a:t>
            </a:r>
            <a:r>
              <a:rPr lang="en-US" altLang="fr-FR" sz="1600" dirty="0">
                <a:latin typeface="Arial" panose="020B0604020202020204" pitchFamily="34" charset="0"/>
              </a:rPr>
              <a:t> pour payer le service de </a:t>
            </a:r>
            <a:r>
              <a:rPr lang="en-US" altLang="fr-FR" sz="1600" dirty="0" err="1">
                <a:latin typeface="Arial" panose="020B0604020202020204" pitchFamily="34" charset="0"/>
              </a:rPr>
              <a:t>sa</a:t>
            </a:r>
            <a:r>
              <a:rPr lang="en-US" altLang="fr-FR" sz="1600" dirty="0">
                <a:latin typeface="Arial" panose="020B0604020202020204" pitchFamily="34" charset="0"/>
              </a:rPr>
              <a:t> </a:t>
            </a:r>
            <a:r>
              <a:rPr lang="en-US" altLang="fr-FR" sz="1600" dirty="0" err="1">
                <a:latin typeface="Arial" panose="020B0604020202020204" pitchFamily="34" charset="0"/>
              </a:rPr>
              <a:t>dette</a:t>
            </a:r>
            <a:r>
              <a:rPr lang="en-US" altLang="fr-FR" sz="1600" dirty="0">
                <a:latin typeface="Arial" panose="020B0604020202020204" pitchFamily="34" charset="0"/>
              </a:rPr>
              <a:t> et a des </a:t>
            </a:r>
            <a:r>
              <a:rPr lang="en-US" altLang="fr-FR" sz="1600" dirty="0" err="1">
                <a:latin typeface="Arial" panose="020B0604020202020204" pitchFamily="34" charset="0"/>
              </a:rPr>
              <a:t>arriérés</a:t>
            </a:r>
            <a:r>
              <a:rPr lang="en-US" altLang="fr-FR" sz="1600" dirty="0">
                <a:latin typeface="Arial" panose="020B0604020202020204" pitchFamily="34" charset="0"/>
              </a:rPr>
              <a:t>. </a:t>
            </a:r>
          </a:p>
          <a:p>
            <a:pPr>
              <a:lnSpc>
                <a:spcPct val="90000"/>
              </a:lnSpc>
              <a:buFontTx/>
              <a:buAutoNum type="arabicPeriod"/>
            </a:pPr>
            <a:endParaRPr lang="en-US" altLang="fr-FR" sz="1600" dirty="0">
              <a:latin typeface="Arial" panose="020B0604020202020204" pitchFamily="34" charset="0"/>
            </a:endParaRPr>
          </a:p>
        </p:txBody>
      </p:sp>
      <p:sp>
        <p:nvSpPr>
          <p:cNvPr id="56324" name="Slide Number Placeholder 3">
            <a:extLst>
              <a:ext uri="{FF2B5EF4-FFF2-40B4-BE49-F238E27FC236}">
                <a16:creationId xmlns:a16="http://schemas.microsoft.com/office/drawing/2014/main" id="{A2851A4F-1231-4518-84C9-E168684A70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79B73A60-1C41-46B7-8911-38AB81F6770F}" type="slidenum">
              <a:rPr lang="en-GB" altLang="fr-FR" smtClean="0">
                <a:solidFill>
                  <a:schemeClr val="tx1"/>
                </a:solidFill>
                <a:latin typeface="Arial" panose="020B0604020202020204" pitchFamily="34" charset="0"/>
              </a:rPr>
              <a:pPr/>
              <a:t>41</a:t>
            </a:fld>
            <a:endParaRPr lang="en-GB" altLang="fr-FR">
              <a:solidFill>
                <a:schemeClr val="tx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812F8E-6BD8-4332-82DB-4CE45F369B86}"/>
              </a:ext>
            </a:extLst>
          </p:cNvPr>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eaLnBrk="1" hangingPunct="1">
              <a:defRPr/>
            </a:pPr>
            <a:endParaRPr lang="en-US" sz="1800" dirty="0">
              <a:solidFill>
                <a:srgbClr val="FFFFFF"/>
              </a:solidFill>
              <a:latin typeface="Verdana" charset="0"/>
              <a:ea typeface="ＭＳ Ｐゴシック" charset="0"/>
            </a:endParaRPr>
          </a:p>
        </p:txBody>
      </p:sp>
      <p:pic>
        <p:nvPicPr>
          <p:cNvPr id="5" name="Picture 6" descr="LOGO CE-EN-quadri.eps">
            <a:extLst>
              <a:ext uri="{FF2B5EF4-FFF2-40B4-BE49-F238E27FC236}">
                <a16:creationId xmlns:a16="http://schemas.microsoft.com/office/drawing/2014/main" id="{CCFF7424-679D-496E-9F7E-C1F22A2DB4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5225500-9B12-415A-9010-837A06487A51}"/>
              </a:ext>
            </a:extLst>
          </p:cNvPr>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US" sz="1800" dirty="0">
              <a:solidFill>
                <a:schemeClr val="lt1"/>
              </a:solidFill>
              <a:latin typeface="+mn-lt"/>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Espace réservé de la date 6">
            <a:extLst>
              <a:ext uri="{FF2B5EF4-FFF2-40B4-BE49-F238E27FC236}">
                <a16:creationId xmlns:a16="http://schemas.microsoft.com/office/drawing/2014/main" id="{F25228B6-6A27-4BCF-B396-BCD1E882711D}"/>
              </a:ext>
            </a:extLst>
          </p:cNvPr>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Espace réservé du pied de page 7">
            <a:extLst>
              <a:ext uri="{FF2B5EF4-FFF2-40B4-BE49-F238E27FC236}">
                <a16:creationId xmlns:a16="http://schemas.microsoft.com/office/drawing/2014/main" id="{A19304FC-B3C1-4D88-BDBC-A674726B0E03}"/>
              </a:ext>
            </a:extLst>
          </p:cNvPr>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Espace réservé du numéro de diapositive 8">
            <a:extLst>
              <a:ext uri="{FF2B5EF4-FFF2-40B4-BE49-F238E27FC236}">
                <a16:creationId xmlns:a16="http://schemas.microsoft.com/office/drawing/2014/main" id="{2AAB8F03-B78A-4360-A455-38D60D8738A8}"/>
              </a:ext>
            </a:extLst>
          </p:cNvPr>
          <p:cNvSpPr>
            <a:spLocks noGrp="1" noChangeArrowheads="1"/>
          </p:cNvSpPr>
          <p:nvPr>
            <p:ph type="sldNum" sz="quarter" idx="12"/>
          </p:nvPr>
        </p:nvSpPr>
        <p:spPr/>
        <p:txBody>
          <a:bodyPr/>
          <a:lstStyle>
            <a:lvl1pPr>
              <a:defRPr>
                <a:solidFill>
                  <a:schemeClr val="bg1"/>
                </a:solidFill>
                <a:latin typeface="Verdana" panose="020B0604030504040204" pitchFamily="34" charset="0"/>
              </a:defRPr>
            </a:lvl1pPr>
          </a:lstStyle>
          <a:p>
            <a:pPr>
              <a:defRPr/>
            </a:pPr>
            <a:fld id="{9D4B3AF6-5008-4F50-9C9E-ECF98F312F91}" type="slidenum">
              <a:rPr lang="en-GB" altLang="fr-FR"/>
              <a:pPr>
                <a:defRPr/>
              </a:pPr>
              <a:t>‹N°›</a:t>
            </a:fld>
            <a:endParaRPr lang="en-GB" altLang="fr-FR" dirty="0"/>
          </a:p>
        </p:txBody>
      </p:sp>
    </p:spTree>
    <p:extLst>
      <p:ext uri="{BB962C8B-B14F-4D97-AF65-F5344CB8AC3E}">
        <p14:creationId xmlns:p14="http://schemas.microsoft.com/office/powerpoint/2010/main" val="417039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EE44787-2AE3-4822-85FF-0D7A430B204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72CCB5B-3F3D-4863-BABD-46DF179C605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0ACC41B-7248-4BF4-95D9-BE9951C1F9BC}"/>
              </a:ext>
            </a:extLst>
          </p:cNvPr>
          <p:cNvSpPr>
            <a:spLocks noGrp="1" noChangeArrowheads="1"/>
          </p:cNvSpPr>
          <p:nvPr>
            <p:ph type="sldNum" sz="quarter" idx="12"/>
          </p:nvPr>
        </p:nvSpPr>
        <p:spPr>
          <a:ln/>
        </p:spPr>
        <p:txBody>
          <a:bodyPr/>
          <a:lstStyle>
            <a:lvl1pPr>
              <a:defRPr/>
            </a:lvl1pPr>
          </a:lstStyle>
          <a:p>
            <a:pPr>
              <a:defRPr/>
            </a:pPr>
            <a:fld id="{E4ABD735-16E9-4032-8F04-AFB4C868E764}" type="slidenum">
              <a:rPr lang="en-GB" altLang="fr-FR"/>
              <a:pPr>
                <a:defRPr/>
              </a:pPr>
              <a:t>‹N°›</a:t>
            </a:fld>
            <a:endParaRPr lang="en-GB" altLang="fr-FR" dirty="0"/>
          </a:p>
        </p:txBody>
      </p:sp>
    </p:spTree>
    <p:extLst>
      <p:ext uri="{BB962C8B-B14F-4D97-AF65-F5344CB8AC3E}">
        <p14:creationId xmlns:p14="http://schemas.microsoft.com/office/powerpoint/2010/main" val="387847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4069DBF-00D9-4D56-8A8E-448991A3DA9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DF4A042-67E2-4950-8564-36EE94795DD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B880E8C-0450-4BB8-9621-5D4A5327DA17}"/>
              </a:ext>
            </a:extLst>
          </p:cNvPr>
          <p:cNvSpPr>
            <a:spLocks noGrp="1" noChangeArrowheads="1"/>
          </p:cNvSpPr>
          <p:nvPr>
            <p:ph type="sldNum" sz="quarter" idx="12"/>
          </p:nvPr>
        </p:nvSpPr>
        <p:spPr>
          <a:ln/>
        </p:spPr>
        <p:txBody>
          <a:bodyPr/>
          <a:lstStyle>
            <a:lvl1pPr>
              <a:defRPr/>
            </a:lvl1pPr>
          </a:lstStyle>
          <a:p>
            <a:pPr>
              <a:defRPr/>
            </a:pPr>
            <a:fld id="{BD1DFD21-16EF-4F1C-821B-AB1270482580}" type="slidenum">
              <a:rPr lang="en-GB" altLang="fr-FR"/>
              <a:pPr>
                <a:defRPr/>
              </a:pPr>
              <a:t>‹N°›</a:t>
            </a:fld>
            <a:endParaRPr lang="en-GB" altLang="fr-FR" dirty="0"/>
          </a:p>
        </p:txBody>
      </p:sp>
    </p:spTree>
    <p:extLst>
      <p:ext uri="{BB962C8B-B14F-4D97-AF65-F5344CB8AC3E}">
        <p14:creationId xmlns:p14="http://schemas.microsoft.com/office/powerpoint/2010/main" val="164257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CC94F24-6253-4B36-BBEB-9FF0C9C81A9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E5AB619-D6BB-49FE-B213-6892622F382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60196B9-FDE5-4151-AF4C-95E94DE86889}"/>
              </a:ext>
            </a:extLst>
          </p:cNvPr>
          <p:cNvSpPr>
            <a:spLocks noGrp="1" noChangeArrowheads="1"/>
          </p:cNvSpPr>
          <p:nvPr>
            <p:ph type="sldNum" sz="quarter" idx="12"/>
          </p:nvPr>
        </p:nvSpPr>
        <p:spPr>
          <a:ln/>
        </p:spPr>
        <p:txBody>
          <a:bodyPr/>
          <a:lstStyle>
            <a:lvl1pPr>
              <a:defRPr/>
            </a:lvl1pPr>
          </a:lstStyle>
          <a:p>
            <a:pPr>
              <a:defRPr/>
            </a:pPr>
            <a:fld id="{21C51141-DA3D-451A-A2CF-14E9660D38A6}" type="slidenum">
              <a:rPr lang="en-GB" altLang="fr-FR"/>
              <a:pPr>
                <a:defRPr/>
              </a:pPr>
              <a:t>‹N°›</a:t>
            </a:fld>
            <a:endParaRPr lang="en-GB" altLang="fr-FR" dirty="0"/>
          </a:p>
        </p:txBody>
      </p:sp>
    </p:spTree>
    <p:extLst>
      <p:ext uri="{BB962C8B-B14F-4D97-AF65-F5344CB8AC3E}">
        <p14:creationId xmlns:p14="http://schemas.microsoft.com/office/powerpoint/2010/main" val="35888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9AD2364-98C3-4F42-BC2D-8517B498DAC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6C3DF06-80A5-4BF4-B35A-F9AC4AE6A2B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DF2B280-BE6F-4E51-8CAB-5BADA6AC6E4E}"/>
              </a:ext>
            </a:extLst>
          </p:cNvPr>
          <p:cNvSpPr>
            <a:spLocks noGrp="1" noChangeArrowheads="1"/>
          </p:cNvSpPr>
          <p:nvPr>
            <p:ph type="sldNum" sz="quarter" idx="12"/>
          </p:nvPr>
        </p:nvSpPr>
        <p:spPr>
          <a:ln/>
        </p:spPr>
        <p:txBody>
          <a:bodyPr/>
          <a:lstStyle>
            <a:lvl1pPr>
              <a:defRPr/>
            </a:lvl1pPr>
          </a:lstStyle>
          <a:p>
            <a:pPr>
              <a:defRPr/>
            </a:pPr>
            <a:fld id="{02F658DB-5E28-4A1D-A489-0CE0F55B3679}" type="slidenum">
              <a:rPr lang="en-GB" altLang="fr-FR"/>
              <a:pPr>
                <a:defRPr/>
              </a:pPr>
              <a:t>‹N°›</a:t>
            </a:fld>
            <a:endParaRPr lang="en-GB" altLang="fr-FR" dirty="0"/>
          </a:p>
        </p:txBody>
      </p:sp>
    </p:spTree>
    <p:extLst>
      <p:ext uri="{BB962C8B-B14F-4D97-AF65-F5344CB8AC3E}">
        <p14:creationId xmlns:p14="http://schemas.microsoft.com/office/powerpoint/2010/main" val="253347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33BB2EFA-3810-429F-BC69-5883E67CD511}"/>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9A96DC3-CA55-4085-973B-0E34CEA84D6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22C63C07-A1D1-4340-971B-1811CF91B614}"/>
              </a:ext>
            </a:extLst>
          </p:cNvPr>
          <p:cNvSpPr>
            <a:spLocks noGrp="1" noChangeArrowheads="1"/>
          </p:cNvSpPr>
          <p:nvPr>
            <p:ph type="sldNum" sz="quarter" idx="12"/>
          </p:nvPr>
        </p:nvSpPr>
        <p:spPr>
          <a:ln/>
        </p:spPr>
        <p:txBody>
          <a:bodyPr/>
          <a:lstStyle>
            <a:lvl1pPr>
              <a:defRPr/>
            </a:lvl1pPr>
          </a:lstStyle>
          <a:p>
            <a:pPr>
              <a:defRPr/>
            </a:pPr>
            <a:fld id="{7BCF2647-A2DF-4A2A-B17C-DA04AF2CD5F3}" type="slidenum">
              <a:rPr lang="en-GB" altLang="fr-FR"/>
              <a:pPr>
                <a:defRPr/>
              </a:pPr>
              <a:t>‹N°›</a:t>
            </a:fld>
            <a:endParaRPr lang="en-GB" altLang="fr-FR" dirty="0"/>
          </a:p>
        </p:txBody>
      </p:sp>
    </p:spTree>
    <p:extLst>
      <p:ext uri="{BB962C8B-B14F-4D97-AF65-F5344CB8AC3E}">
        <p14:creationId xmlns:p14="http://schemas.microsoft.com/office/powerpoint/2010/main" val="3030174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8BEB254D-C01F-4B1E-8971-EE89EB0C752D}"/>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E621ECC8-54EE-4848-B725-04A7A04F3C1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86718078-49D8-420C-80B9-9B460F8515F4}"/>
              </a:ext>
            </a:extLst>
          </p:cNvPr>
          <p:cNvSpPr>
            <a:spLocks noGrp="1" noChangeArrowheads="1"/>
          </p:cNvSpPr>
          <p:nvPr>
            <p:ph type="sldNum" sz="quarter" idx="12"/>
          </p:nvPr>
        </p:nvSpPr>
        <p:spPr>
          <a:ln/>
        </p:spPr>
        <p:txBody>
          <a:bodyPr/>
          <a:lstStyle>
            <a:lvl1pPr>
              <a:defRPr/>
            </a:lvl1pPr>
          </a:lstStyle>
          <a:p>
            <a:pPr>
              <a:defRPr/>
            </a:pPr>
            <a:fld id="{01808E06-AE2D-4100-9B78-BAA06D32CF7A}" type="slidenum">
              <a:rPr lang="en-GB" altLang="fr-FR"/>
              <a:pPr>
                <a:defRPr/>
              </a:pPr>
              <a:t>‹N°›</a:t>
            </a:fld>
            <a:endParaRPr lang="en-GB" altLang="fr-FR" dirty="0"/>
          </a:p>
        </p:txBody>
      </p:sp>
    </p:spTree>
    <p:extLst>
      <p:ext uri="{BB962C8B-B14F-4D97-AF65-F5344CB8AC3E}">
        <p14:creationId xmlns:p14="http://schemas.microsoft.com/office/powerpoint/2010/main" val="2527211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D8AB6B1C-4293-44C1-9ABB-5F1AD9807350}"/>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2EAD7F9F-C8F1-491B-A030-360BDA14D8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2E5F1557-3702-4CAC-936D-8B9B7D1D7BEB}"/>
              </a:ext>
            </a:extLst>
          </p:cNvPr>
          <p:cNvSpPr>
            <a:spLocks noGrp="1" noChangeArrowheads="1"/>
          </p:cNvSpPr>
          <p:nvPr>
            <p:ph type="sldNum" sz="quarter" idx="12"/>
          </p:nvPr>
        </p:nvSpPr>
        <p:spPr>
          <a:ln/>
        </p:spPr>
        <p:txBody>
          <a:bodyPr/>
          <a:lstStyle>
            <a:lvl1pPr>
              <a:defRPr/>
            </a:lvl1pPr>
          </a:lstStyle>
          <a:p>
            <a:pPr>
              <a:defRPr/>
            </a:pPr>
            <a:fld id="{BA6DD7F1-725E-4FF9-9174-01B40FDDA496}" type="slidenum">
              <a:rPr lang="en-GB" altLang="fr-FR"/>
              <a:pPr>
                <a:defRPr/>
              </a:pPr>
              <a:t>‹N°›</a:t>
            </a:fld>
            <a:endParaRPr lang="en-GB" altLang="fr-FR" dirty="0"/>
          </a:p>
        </p:txBody>
      </p:sp>
    </p:spTree>
    <p:extLst>
      <p:ext uri="{BB962C8B-B14F-4D97-AF65-F5344CB8AC3E}">
        <p14:creationId xmlns:p14="http://schemas.microsoft.com/office/powerpoint/2010/main" val="226399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F9B06FF-893B-4740-88C2-5A8A67DF60A3}"/>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D59D32B9-491A-4FCC-83BF-1767AF17B0E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70DEDC95-D744-4440-A4E7-A38409B08B0B}"/>
              </a:ext>
            </a:extLst>
          </p:cNvPr>
          <p:cNvSpPr>
            <a:spLocks noGrp="1" noChangeArrowheads="1"/>
          </p:cNvSpPr>
          <p:nvPr>
            <p:ph type="sldNum" sz="quarter" idx="12"/>
          </p:nvPr>
        </p:nvSpPr>
        <p:spPr>
          <a:ln/>
        </p:spPr>
        <p:txBody>
          <a:bodyPr/>
          <a:lstStyle>
            <a:lvl1pPr>
              <a:defRPr/>
            </a:lvl1pPr>
          </a:lstStyle>
          <a:p>
            <a:pPr>
              <a:defRPr/>
            </a:pPr>
            <a:fld id="{3D667E3C-3FB7-4EBD-B5F4-33FE5351D3D1}" type="slidenum">
              <a:rPr lang="en-GB" altLang="fr-FR"/>
              <a:pPr>
                <a:defRPr/>
              </a:pPr>
              <a:t>‹N°›</a:t>
            </a:fld>
            <a:endParaRPr lang="en-GB" altLang="fr-FR" dirty="0"/>
          </a:p>
        </p:txBody>
      </p:sp>
    </p:spTree>
    <p:extLst>
      <p:ext uri="{BB962C8B-B14F-4D97-AF65-F5344CB8AC3E}">
        <p14:creationId xmlns:p14="http://schemas.microsoft.com/office/powerpoint/2010/main" val="143038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3BACAFB-55F2-40F3-B00C-24B47536FA2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6A2178C-6CCF-494B-BAD7-D41FF588131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4A1F545-93A7-4827-A23F-AF04A02718F5}"/>
              </a:ext>
            </a:extLst>
          </p:cNvPr>
          <p:cNvSpPr>
            <a:spLocks noGrp="1" noChangeArrowheads="1"/>
          </p:cNvSpPr>
          <p:nvPr>
            <p:ph type="sldNum" sz="quarter" idx="12"/>
          </p:nvPr>
        </p:nvSpPr>
        <p:spPr>
          <a:ln/>
        </p:spPr>
        <p:txBody>
          <a:bodyPr/>
          <a:lstStyle>
            <a:lvl1pPr>
              <a:defRPr/>
            </a:lvl1pPr>
          </a:lstStyle>
          <a:p>
            <a:pPr>
              <a:defRPr/>
            </a:pPr>
            <a:fld id="{F5A563B4-8204-4914-B1C5-48E9A626345D}" type="slidenum">
              <a:rPr lang="en-GB" altLang="fr-FR"/>
              <a:pPr>
                <a:defRPr/>
              </a:pPr>
              <a:t>‹N°›</a:t>
            </a:fld>
            <a:endParaRPr lang="en-GB" altLang="fr-FR" dirty="0"/>
          </a:p>
        </p:txBody>
      </p:sp>
    </p:spTree>
    <p:extLst>
      <p:ext uri="{BB962C8B-B14F-4D97-AF65-F5344CB8AC3E}">
        <p14:creationId xmlns:p14="http://schemas.microsoft.com/office/powerpoint/2010/main" val="78790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4A88AA2-778E-4AB7-9946-CC6ED0D22E4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862B3821-7BE7-4081-A7A7-6AE030D4F28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BD174D3C-3300-47D8-9B70-E402C1A050D7}"/>
              </a:ext>
            </a:extLst>
          </p:cNvPr>
          <p:cNvSpPr>
            <a:spLocks noGrp="1" noChangeArrowheads="1"/>
          </p:cNvSpPr>
          <p:nvPr>
            <p:ph type="sldNum" sz="quarter" idx="12"/>
          </p:nvPr>
        </p:nvSpPr>
        <p:spPr>
          <a:ln/>
        </p:spPr>
        <p:txBody>
          <a:bodyPr/>
          <a:lstStyle>
            <a:lvl1pPr>
              <a:defRPr/>
            </a:lvl1pPr>
          </a:lstStyle>
          <a:p>
            <a:pPr>
              <a:defRPr/>
            </a:pPr>
            <a:fld id="{096CCE61-C412-4167-AABD-C5AFDF8B9273}" type="slidenum">
              <a:rPr lang="en-GB" altLang="fr-FR"/>
              <a:pPr>
                <a:defRPr/>
              </a:pPr>
              <a:t>‹N°›</a:t>
            </a:fld>
            <a:endParaRPr lang="en-GB" altLang="fr-FR" dirty="0"/>
          </a:p>
        </p:txBody>
      </p:sp>
    </p:spTree>
    <p:extLst>
      <p:ext uri="{BB962C8B-B14F-4D97-AF65-F5344CB8AC3E}">
        <p14:creationId xmlns:p14="http://schemas.microsoft.com/office/powerpoint/2010/main" val="100549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DBCE979-A114-479A-8D25-0DB11239DD55}"/>
              </a:ext>
            </a:extLst>
          </p:cNvPr>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r-FR"/>
              <a:t>Title</a:t>
            </a:r>
          </a:p>
        </p:txBody>
      </p:sp>
      <p:sp>
        <p:nvSpPr>
          <p:cNvPr id="1027" name="Rectangle 3">
            <a:extLst>
              <a:ext uri="{FF2B5EF4-FFF2-40B4-BE49-F238E27FC236}">
                <a16:creationId xmlns:a16="http://schemas.microsoft.com/office/drawing/2014/main" id="{87BC86F0-A923-464F-A9B6-2BE189BA06D6}"/>
              </a:ext>
            </a:extLst>
          </p:cNvPr>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fr-FR"/>
              <a:t>Second level</a:t>
            </a:r>
            <a:endParaRPr lang="en-GB" altLang="fr-FR"/>
          </a:p>
          <a:p>
            <a:pPr lvl="1"/>
            <a:r>
              <a:rPr lang="en-GB" altLang="fr-FR"/>
              <a:t>Third level</a:t>
            </a:r>
          </a:p>
          <a:p>
            <a:pPr lvl="2"/>
            <a:r>
              <a:rPr lang="en-GB" altLang="fr-FR"/>
              <a:t>- Fourth level</a:t>
            </a:r>
          </a:p>
        </p:txBody>
      </p:sp>
      <p:sp>
        <p:nvSpPr>
          <p:cNvPr id="1028" name="Rectangle 4">
            <a:extLst>
              <a:ext uri="{FF2B5EF4-FFF2-40B4-BE49-F238E27FC236}">
                <a16:creationId xmlns:a16="http://schemas.microsoft.com/office/drawing/2014/main" id="{F4BA1394-AFD7-4620-AA01-2FC346D929F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charset="0"/>
                <a:ea typeface="+mn-ea"/>
                <a:cs typeface="+mn-cs"/>
              </a:defRPr>
            </a:lvl1pPr>
          </a:lstStyle>
          <a:p>
            <a:pPr>
              <a:defRPr/>
            </a:pPr>
            <a:endParaRPr lang="en-GB"/>
          </a:p>
        </p:txBody>
      </p:sp>
      <p:sp>
        <p:nvSpPr>
          <p:cNvPr id="1029" name="Rectangle 5">
            <a:extLst>
              <a:ext uri="{FF2B5EF4-FFF2-40B4-BE49-F238E27FC236}">
                <a16:creationId xmlns:a16="http://schemas.microsoft.com/office/drawing/2014/main" id="{3C2836AF-CBD7-4146-A679-EFD40FE015C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ea typeface="+mn-ea"/>
                <a:cs typeface="+mn-cs"/>
              </a:defRPr>
            </a:lvl1pPr>
          </a:lstStyle>
          <a:p>
            <a:pPr>
              <a:defRPr/>
            </a:pPr>
            <a:endParaRPr lang="en-GB"/>
          </a:p>
        </p:txBody>
      </p:sp>
      <p:sp>
        <p:nvSpPr>
          <p:cNvPr id="1030" name="Rectangle 6">
            <a:extLst>
              <a:ext uri="{FF2B5EF4-FFF2-40B4-BE49-F238E27FC236}">
                <a16:creationId xmlns:a16="http://schemas.microsoft.com/office/drawing/2014/main" id="{DED260AB-1643-4C3E-9AA7-5DB64F4FAD8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anose="020B0604020202020204" pitchFamily="34" charset="0"/>
                <a:ea typeface="MS PGothic" panose="020B0600070205080204" pitchFamily="34" charset="-128"/>
              </a:defRPr>
            </a:lvl1pPr>
          </a:lstStyle>
          <a:p>
            <a:pPr>
              <a:defRPr/>
            </a:pPr>
            <a:fld id="{9BD7192D-FA51-475F-9E87-7978D5CF71DB}" type="slidenum">
              <a:rPr lang="en-GB" altLang="fr-FR"/>
              <a:pPr>
                <a:defRPr/>
              </a:pPr>
              <a:t>‹N°›</a:t>
            </a:fld>
            <a:endParaRPr lang="en-GB" altLang="fr-FR" dirty="0"/>
          </a:p>
        </p:txBody>
      </p:sp>
      <p:sp>
        <p:nvSpPr>
          <p:cNvPr id="15" name="Rectangle 14">
            <a:extLst>
              <a:ext uri="{FF2B5EF4-FFF2-40B4-BE49-F238E27FC236}">
                <a16:creationId xmlns:a16="http://schemas.microsoft.com/office/drawing/2014/main" id="{0D2964E0-FBE8-40DD-A314-BA28FF545042}"/>
              </a:ext>
            </a:extLst>
          </p:cNvPr>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sp>
        <p:nvSpPr>
          <p:cNvPr id="7" name="Rectangle 6">
            <a:extLst>
              <a:ext uri="{FF2B5EF4-FFF2-40B4-BE49-F238E27FC236}">
                <a16:creationId xmlns:a16="http://schemas.microsoft.com/office/drawing/2014/main" id="{9A3E6384-3DAE-4445-BC5A-7D708843F9C5}"/>
              </a:ext>
            </a:extLst>
          </p:cNvPr>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US" sz="1800" dirty="0">
              <a:solidFill>
                <a:schemeClr val="lt1"/>
              </a:solidFill>
              <a:latin typeface="+mn-lt"/>
              <a:ea typeface="+mn-ea"/>
            </a:endParaRPr>
          </a:p>
        </p:txBody>
      </p:sp>
      <p:pic>
        <p:nvPicPr>
          <p:cNvPr id="1033" name="Picture 17" descr="LOGO CE_Vertical_EN_NEG_quadri_HR">
            <a:extLst>
              <a:ext uri="{FF2B5EF4-FFF2-40B4-BE49-F238E27FC236}">
                <a16:creationId xmlns:a16="http://schemas.microsoft.com/office/drawing/2014/main" id="{B70727D9-DEEB-4E66-AE17-3955CC6EB90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2"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marL="358775" indent="-358775" algn="l" rtl="0" eaLnBrk="0" fontAlgn="base" hangingPunct="0">
        <a:spcBef>
          <a:spcPct val="0"/>
        </a:spcBef>
        <a:spcAft>
          <a:spcPct val="0"/>
        </a:spcAft>
        <a:defRPr sz="3000" b="1">
          <a:solidFill>
            <a:srgbClr val="0F5494"/>
          </a:solidFill>
          <a:latin typeface="+mj-lt"/>
          <a:ea typeface="ＭＳ Ｐゴシック" panose="020B0600070205080204"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panose="020B0600070205080204"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panose="020B0600070205080204"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ＭＳ Ｐゴシック"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2.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4.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5.emf"/></Relationships>
</file>

<file path=ppt/slides/_rels/slide8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a:extLst>
              <a:ext uri="{FF2B5EF4-FFF2-40B4-BE49-F238E27FC236}">
                <a16:creationId xmlns:a16="http://schemas.microsoft.com/office/drawing/2014/main" id="{581091A7-C51B-4EB1-8814-ECE26EE143C9}"/>
              </a:ext>
            </a:extLst>
          </p:cNvPr>
          <p:cNvSpPr>
            <a:spLocks noGrp="1" noChangeArrowheads="1"/>
          </p:cNvSpPr>
          <p:nvPr>
            <p:ph type="ctrTitle"/>
          </p:nvPr>
        </p:nvSpPr>
        <p:spPr>
          <a:xfrm>
            <a:off x="900113" y="1773238"/>
            <a:ext cx="7343775" cy="790575"/>
          </a:xfrm>
        </p:spPr>
        <p:txBody>
          <a:bodyPr/>
          <a:lstStyle/>
          <a:p>
            <a:r>
              <a:rPr lang="fr-FR" altLang="fr-FR"/>
              <a:t>Module dette</a:t>
            </a:r>
          </a:p>
        </p:txBody>
      </p:sp>
      <p:sp>
        <p:nvSpPr>
          <p:cNvPr id="5123" name="Sous-titre 2">
            <a:extLst>
              <a:ext uri="{FF2B5EF4-FFF2-40B4-BE49-F238E27FC236}">
                <a16:creationId xmlns:a16="http://schemas.microsoft.com/office/drawing/2014/main" id="{76021470-1CDB-4A3A-8CB5-EE7EFC0BE199}"/>
              </a:ext>
            </a:extLst>
          </p:cNvPr>
          <p:cNvSpPr>
            <a:spLocks noGrp="1" noChangeArrowheads="1"/>
          </p:cNvSpPr>
          <p:nvPr>
            <p:ph type="subTitle" idx="1"/>
          </p:nvPr>
        </p:nvSpPr>
        <p:spPr>
          <a:xfrm>
            <a:off x="468313" y="3284538"/>
            <a:ext cx="8532812" cy="2809875"/>
          </a:xfrm>
        </p:spPr>
        <p:txBody>
          <a:bodyPr/>
          <a:lstStyle/>
          <a:p>
            <a:pPr algn="ctr"/>
            <a:r>
              <a:rPr lang="en-CA" altLang="fr-FR" dirty="0" err="1"/>
              <a:t>Cours</a:t>
            </a:r>
            <a:r>
              <a:rPr lang="en-CA" altLang="fr-FR" dirty="0"/>
              <a:t> 3</a:t>
            </a:r>
          </a:p>
          <a:p>
            <a:pPr algn="ctr"/>
            <a:endParaRPr lang="en-CA" altLang="fr-FR" dirty="0"/>
          </a:p>
          <a:p>
            <a:pPr algn="ctr"/>
            <a:r>
              <a:rPr lang="en-CA" altLang="fr-FR" dirty="0"/>
              <a:t>Le nouveau cadre de </a:t>
            </a:r>
            <a:r>
              <a:rPr lang="en-CA" altLang="fr-FR" dirty="0" err="1"/>
              <a:t>viabilité</a:t>
            </a:r>
            <a:r>
              <a:rPr lang="en-CA" altLang="fr-FR" dirty="0"/>
              <a:t> de la </a:t>
            </a:r>
            <a:r>
              <a:rPr lang="en-CA" altLang="fr-FR" dirty="0" err="1"/>
              <a:t>dette</a:t>
            </a:r>
            <a:r>
              <a:rPr lang="en-CA" altLang="fr-FR" dirty="0"/>
              <a:t> des pays à </a:t>
            </a:r>
            <a:r>
              <a:rPr lang="en-CA" altLang="fr-FR" dirty="0" err="1"/>
              <a:t>faible</a:t>
            </a:r>
            <a:r>
              <a:rPr lang="en-CA" altLang="fr-FR" dirty="0"/>
              <a:t> </a:t>
            </a:r>
            <a:r>
              <a:rPr lang="en-CA" altLang="fr-FR" dirty="0" err="1"/>
              <a:t>revenu</a:t>
            </a:r>
            <a:r>
              <a:rPr lang="en-CA" altLang="fr-FR" dirty="0"/>
              <a:t> (FMI/BM)</a:t>
            </a:r>
          </a:p>
        </p:txBody>
      </p:sp>
      <p:sp>
        <p:nvSpPr>
          <p:cNvPr id="5124" name="Espace réservé du numéro de diapositive 1">
            <a:extLst>
              <a:ext uri="{FF2B5EF4-FFF2-40B4-BE49-F238E27FC236}">
                <a16:creationId xmlns:a16="http://schemas.microsoft.com/office/drawing/2014/main" id="{3A19AC20-BAFF-405D-AEFE-8063763D50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7DBD0880-A79D-4C0A-AECC-D9D0D475DC5E}" type="slidenum">
              <a:rPr lang="en-GB" altLang="fr-FR" sz="1400" i="0" smtClean="0">
                <a:solidFill>
                  <a:schemeClr val="bg1"/>
                </a:solidFill>
              </a:rPr>
              <a:pPr>
                <a:spcBef>
                  <a:spcPct val="0"/>
                </a:spcBef>
                <a:buClrTx/>
                <a:buFontTx/>
                <a:buNone/>
              </a:pPr>
              <a:t>1</a:t>
            </a:fld>
            <a:endParaRPr lang="en-GB" altLang="fr-FR" sz="1400" i="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contenu 2">
            <a:extLst>
              <a:ext uri="{FF2B5EF4-FFF2-40B4-BE49-F238E27FC236}">
                <a16:creationId xmlns:a16="http://schemas.microsoft.com/office/drawing/2014/main" id="{E0901CAE-F874-4423-83DE-11D5A47F7F5A}"/>
              </a:ext>
            </a:extLst>
          </p:cNvPr>
          <p:cNvSpPr>
            <a:spLocks noGrp="1" noChangeArrowheads="1"/>
          </p:cNvSpPr>
          <p:nvPr>
            <p:ph idx="1"/>
          </p:nvPr>
        </p:nvSpPr>
        <p:spPr>
          <a:xfrm>
            <a:off x="457200" y="1989138"/>
            <a:ext cx="8229600" cy="3529012"/>
          </a:xfrm>
        </p:spPr>
        <p:txBody>
          <a:bodyPr/>
          <a:lstStyle/>
          <a:p>
            <a:r>
              <a:rPr lang="en-US" altLang="fr-FR" b="1" dirty="0" err="1"/>
              <a:t>Indicateurs</a:t>
            </a:r>
            <a:r>
              <a:rPr lang="en-US" altLang="fr-FR" b="1" dirty="0"/>
              <a:t> pour </a:t>
            </a:r>
            <a:r>
              <a:rPr lang="en-US" altLang="fr-FR" b="1" dirty="0" err="1"/>
              <a:t>l'évaluation</a:t>
            </a:r>
            <a:r>
              <a:rPr lang="en-US" altLang="fr-FR" b="1" dirty="0"/>
              <a:t> du </a:t>
            </a:r>
            <a:r>
              <a:rPr lang="en-US" altLang="fr-FR" b="1" dirty="0" err="1"/>
              <a:t>poids</a:t>
            </a:r>
            <a:r>
              <a:rPr lang="en-US" altLang="fr-FR" b="1" dirty="0"/>
              <a:t> de la </a:t>
            </a:r>
            <a:r>
              <a:rPr lang="en-US" altLang="fr-FR" b="1" dirty="0" err="1"/>
              <a:t>dette</a:t>
            </a:r>
            <a:r>
              <a:rPr lang="en-US" altLang="fr-FR" b="1" dirty="0"/>
              <a:t> </a:t>
            </a:r>
          </a:p>
          <a:p>
            <a:r>
              <a:rPr lang="en-US" altLang="fr-FR" dirty="0"/>
              <a:t>Ratios </a:t>
            </a:r>
            <a:r>
              <a:rPr lang="en-US" altLang="fr-FR" dirty="0" err="1"/>
              <a:t>basés</a:t>
            </a:r>
            <a:r>
              <a:rPr lang="en-US" altLang="fr-FR" dirty="0"/>
              <a:t> sur la </a:t>
            </a:r>
            <a:r>
              <a:rPr lang="en-US" altLang="fr-FR" dirty="0" err="1"/>
              <a:t>capacité</a:t>
            </a:r>
            <a:r>
              <a:rPr lang="en-US" altLang="fr-FR" dirty="0"/>
              <a:t> à payer</a:t>
            </a:r>
          </a:p>
          <a:p>
            <a:r>
              <a:rPr lang="en-US" altLang="fr-FR" dirty="0"/>
              <a:t>Ratios </a:t>
            </a:r>
            <a:r>
              <a:rPr lang="en-US" altLang="fr-FR" dirty="0" err="1"/>
              <a:t>basés</a:t>
            </a:r>
            <a:r>
              <a:rPr lang="en-US" altLang="fr-FR" dirty="0"/>
              <a:t> sur le service de la </a:t>
            </a:r>
            <a:r>
              <a:rPr lang="en-US" altLang="fr-FR" dirty="0" err="1"/>
              <a:t>dette</a:t>
            </a:r>
            <a:endParaRPr lang="en-US" altLang="fr-FR" dirty="0"/>
          </a:p>
          <a:p>
            <a:endParaRPr lang="en-US" altLang="fr-FR" dirty="0"/>
          </a:p>
          <a:p>
            <a:endParaRPr lang="en-US" alt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F5072466-BE8A-45F4-8B1A-F7709A25A382}"/>
              </a:ext>
            </a:extLst>
          </p:cNvPr>
          <p:cNvSpPr>
            <a:spLocks noChangeArrowheads="1"/>
          </p:cNvSpPr>
          <p:nvPr/>
        </p:nvSpPr>
        <p:spPr bwMode="auto">
          <a:xfrm>
            <a:off x="107950" y="1760538"/>
            <a:ext cx="8785225"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fr-FR" sz="1400" i="0" dirty="0">
                <a:sym typeface="Wingdings" panose="05000000000000000000" pitchFamily="2" charset="2"/>
              </a:rPr>
              <a:t> </a:t>
            </a:r>
            <a:r>
              <a:rPr lang="en-US" altLang="fr-FR" sz="1400" b="1" i="0" dirty="0">
                <a:solidFill>
                  <a:srgbClr val="0070C0"/>
                </a:solidFill>
                <a:sym typeface="Wingdings" panose="05000000000000000000" pitchFamily="2" charset="2"/>
              </a:rPr>
              <a:t>Ratios de la </a:t>
            </a:r>
            <a:r>
              <a:rPr lang="en-US" altLang="fr-FR" sz="1400" b="1" i="0" dirty="0" err="1">
                <a:solidFill>
                  <a:srgbClr val="0070C0"/>
                </a:solidFill>
                <a:sym typeface="Wingdings" panose="05000000000000000000" pitchFamily="2" charset="2"/>
              </a:rPr>
              <a:t>dette</a:t>
            </a:r>
            <a:r>
              <a:rPr lang="en-US" altLang="fr-FR" sz="1400" b="1" i="0" dirty="0">
                <a:solidFill>
                  <a:srgbClr val="0070C0"/>
                </a:solidFill>
                <a:sym typeface="Wingdings" panose="05000000000000000000" pitchFamily="2" charset="2"/>
              </a:rPr>
              <a:t> </a:t>
            </a:r>
            <a:r>
              <a:rPr lang="en-US" altLang="fr-FR" sz="1400" b="1" i="0" dirty="0" err="1">
                <a:solidFill>
                  <a:srgbClr val="0070C0"/>
                </a:solidFill>
                <a:sym typeface="Wingdings" panose="05000000000000000000" pitchFamily="2" charset="2"/>
              </a:rPr>
              <a:t>basés</a:t>
            </a:r>
            <a:r>
              <a:rPr lang="en-US" altLang="fr-FR" sz="1400" b="1" i="0" dirty="0">
                <a:solidFill>
                  <a:srgbClr val="0070C0"/>
                </a:solidFill>
                <a:sym typeface="Wingdings" panose="05000000000000000000" pitchFamily="2" charset="2"/>
              </a:rPr>
              <a:t> sur la </a:t>
            </a:r>
            <a:r>
              <a:rPr lang="en-US" altLang="fr-FR" sz="1400" b="1" i="0" dirty="0" err="1">
                <a:solidFill>
                  <a:srgbClr val="0070C0"/>
                </a:solidFill>
                <a:sym typeface="Wingdings" panose="05000000000000000000" pitchFamily="2" charset="2"/>
              </a:rPr>
              <a:t>capacité</a:t>
            </a:r>
            <a:r>
              <a:rPr lang="en-US" altLang="fr-FR" sz="1400" b="1" i="0" dirty="0">
                <a:solidFill>
                  <a:srgbClr val="0070C0"/>
                </a:solidFill>
                <a:sym typeface="Wingdings" panose="05000000000000000000" pitchFamily="2" charset="2"/>
              </a:rPr>
              <a:t> à payer</a:t>
            </a:r>
          </a:p>
          <a:p>
            <a:pPr>
              <a:spcBef>
                <a:spcPct val="0"/>
              </a:spcBef>
              <a:buClrTx/>
              <a:buFontTx/>
              <a:buNone/>
            </a:pPr>
            <a:endParaRPr lang="en-US" altLang="fr-FR" sz="1400" i="0" dirty="0"/>
          </a:p>
          <a:p>
            <a:pPr>
              <a:spcBef>
                <a:spcPct val="0"/>
              </a:spcBef>
              <a:spcAft>
                <a:spcPts val="600"/>
              </a:spcAft>
              <a:buClr>
                <a:schemeClr val="tx2"/>
              </a:buClr>
              <a:buSzPct val="73000"/>
              <a:buFont typeface="Wingdings" panose="05000000000000000000" pitchFamily="2" charset="2"/>
              <a:buChar char="ü"/>
            </a:pPr>
            <a:r>
              <a:rPr lang="en-US" altLang="fr-FR" sz="1400" i="0" dirty="0" err="1"/>
              <a:t>Capacité</a:t>
            </a:r>
            <a:r>
              <a:rPr lang="en-US" altLang="fr-FR" sz="1400" i="0" dirty="0"/>
              <a:t> à payer : </a:t>
            </a:r>
            <a:r>
              <a:rPr lang="en-US" altLang="fr-FR" sz="1400" i="0" dirty="0" err="1"/>
              <a:t>revenu</a:t>
            </a:r>
            <a:r>
              <a:rPr lang="en-US" altLang="fr-FR" sz="1400" i="0" dirty="0"/>
              <a:t>, exportations, </a:t>
            </a:r>
            <a:r>
              <a:rPr lang="en-US" altLang="fr-FR" sz="1400" i="0" dirty="0" err="1"/>
              <a:t>recettes</a:t>
            </a:r>
            <a:r>
              <a:rPr lang="en-US" altLang="fr-FR" sz="1400" i="0" dirty="0"/>
              <a:t> </a:t>
            </a:r>
            <a:r>
              <a:rPr lang="en-US" altLang="fr-FR" sz="1400" i="0" dirty="0" err="1"/>
              <a:t>fiscales</a:t>
            </a:r>
            <a:endParaRPr lang="en-US" altLang="fr-FR" sz="1400" i="0" dirty="0"/>
          </a:p>
          <a:p>
            <a:pPr>
              <a:spcBef>
                <a:spcPct val="0"/>
              </a:spcBef>
              <a:spcAft>
                <a:spcPts val="600"/>
              </a:spcAft>
              <a:buClr>
                <a:schemeClr val="tx2"/>
              </a:buClr>
              <a:buSzPct val="73000"/>
              <a:buFont typeface="Wingdings" panose="05000000000000000000" pitchFamily="2" charset="2"/>
              <a:buChar char="ü"/>
            </a:pPr>
            <a:r>
              <a:rPr lang="en-US" altLang="fr-FR" sz="1400" i="0" dirty="0" err="1"/>
              <a:t>Viabilité</a:t>
            </a:r>
            <a:r>
              <a:rPr lang="en-US" altLang="fr-FR" sz="1400" i="0" dirty="0"/>
              <a:t> de la </a:t>
            </a:r>
            <a:r>
              <a:rPr lang="en-US" altLang="fr-FR" sz="1400" i="0" dirty="0" err="1"/>
              <a:t>dette</a:t>
            </a:r>
            <a:r>
              <a:rPr lang="en-US" altLang="fr-FR" sz="1400" i="0" dirty="0"/>
              <a:t> : la </a:t>
            </a:r>
            <a:r>
              <a:rPr lang="en-US" altLang="fr-FR" sz="1400" i="0" dirty="0" err="1"/>
              <a:t>dette</a:t>
            </a:r>
            <a:r>
              <a:rPr lang="en-US" altLang="fr-FR" sz="1400" i="0" dirty="0"/>
              <a:t> </a:t>
            </a:r>
            <a:r>
              <a:rPr lang="en-US" altLang="fr-FR" sz="1400" i="0" dirty="0" err="1"/>
              <a:t>nominale</a:t>
            </a:r>
            <a:r>
              <a:rPr lang="en-US" altLang="fr-FR" sz="1400" i="0" dirty="0"/>
              <a:t> </a:t>
            </a:r>
            <a:r>
              <a:rPr lang="en-US" altLang="fr-FR" sz="1400" i="0" dirty="0" err="1"/>
              <a:t>n'augmente</a:t>
            </a:r>
            <a:r>
              <a:rPr lang="en-US" altLang="fr-FR" sz="1400" i="0" dirty="0"/>
              <a:t> pas à un </a:t>
            </a:r>
            <a:r>
              <a:rPr lang="en-US" altLang="fr-FR" sz="1400" i="0" dirty="0" err="1"/>
              <a:t>rythme</a:t>
            </a:r>
            <a:r>
              <a:rPr lang="en-US" altLang="fr-FR" sz="1400" i="0" dirty="0"/>
              <a:t> </a:t>
            </a:r>
            <a:r>
              <a:rPr lang="en-US" altLang="fr-FR" sz="1400" i="0" dirty="0" err="1"/>
              <a:t>dépassant</a:t>
            </a:r>
            <a:r>
              <a:rPr lang="en-US" altLang="fr-FR" sz="1400" i="0" dirty="0"/>
              <a:t> la </a:t>
            </a:r>
            <a:r>
              <a:rPr lang="en-US" altLang="fr-FR" sz="1400" i="0" dirty="0" err="1"/>
              <a:t>capacité</a:t>
            </a:r>
            <a:r>
              <a:rPr lang="en-US" altLang="fr-FR" sz="1400" i="0" dirty="0"/>
              <a:t> à la </a:t>
            </a:r>
            <a:r>
              <a:rPr lang="en-US" altLang="fr-FR" sz="1400" i="0" dirty="0" err="1"/>
              <a:t>rembourser</a:t>
            </a:r>
            <a:endParaRPr lang="en-US" altLang="fr-FR" sz="1400" i="0" dirty="0"/>
          </a:p>
          <a:p>
            <a:pPr>
              <a:spcBef>
                <a:spcPct val="0"/>
              </a:spcBef>
              <a:spcAft>
                <a:spcPts val="600"/>
              </a:spcAft>
              <a:buClr>
                <a:schemeClr val="tx2"/>
              </a:buClr>
              <a:buSzPct val="73000"/>
              <a:buFontTx/>
              <a:buNone/>
            </a:pPr>
            <a:endParaRPr lang="en-US" altLang="fr-FR" sz="1400" i="0" dirty="0"/>
          </a:p>
          <a:p>
            <a:pPr>
              <a:spcBef>
                <a:spcPct val="0"/>
              </a:spcBef>
              <a:buClrTx/>
              <a:buFontTx/>
              <a:buNone/>
            </a:pPr>
            <a:r>
              <a:rPr lang="en-US" altLang="fr-FR" sz="1400" i="0" dirty="0">
                <a:sym typeface="Wingdings" panose="05000000000000000000" pitchFamily="2" charset="2"/>
              </a:rPr>
              <a:t> </a:t>
            </a:r>
            <a:r>
              <a:rPr lang="en-US" altLang="fr-FR" sz="1400" b="1" i="0" dirty="0">
                <a:solidFill>
                  <a:srgbClr val="0070C0"/>
                </a:solidFill>
                <a:sym typeface="Wingdings" panose="05000000000000000000" pitchFamily="2" charset="2"/>
              </a:rPr>
              <a:t>Ratios du service de la </a:t>
            </a:r>
            <a:r>
              <a:rPr lang="en-US" altLang="fr-FR" sz="1400" b="1" i="0" dirty="0" err="1">
                <a:solidFill>
                  <a:srgbClr val="0070C0"/>
                </a:solidFill>
                <a:sym typeface="Wingdings" panose="05000000000000000000" pitchFamily="2" charset="2"/>
              </a:rPr>
              <a:t>dette</a:t>
            </a:r>
            <a:r>
              <a:rPr lang="en-US" altLang="fr-FR" sz="1400" b="1" i="0" dirty="0">
                <a:solidFill>
                  <a:srgbClr val="0070C0"/>
                </a:solidFill>
                <a:sym typeface="Wingdings" panose="05000000000000000000" pitchFamily="2" charset="2"/>
              </a:rPr>
              <a:t> et </a:t>
            </a:r>
            <a:r>
              <a:rPr lang="en-US" altLang="fr-FR" sz="1400" b="1" i="0" dirty="0" err="1">
                <a:solidFill>
                  <a:srgbClr val="0070C0"/>
                </a:solidFill>
                <a:sym typeface="Wingdings" panose="05000000000000000000" pitchFamily="2" charset="2"/>
              </a:rPr>
              <a:t>indicateurs</a:t>
            </a:r>
            <a:r>
              <a:rPr lang="en-US" altLang="fr-FR" sz="1400" b="1" i="0" dirty="0">
                <a:solidFill>
                  <a:srgbClr val="0070C0"/>
                </a:solidFill>
                <a:sym typeface="Wingdings" panose="05000000000000000000" pitchFamily="2" charset="2"/>
              </a:rPr>
              <a:t> de </a:t>
            </a:r>
            <a:r>
              <a:rPr lang="en-US" altLang="fr-FR" sz="1400" b="1" i="0" dirty="0" err="1">
                <a:solidFill>
                  <a:srgbClr val="0070C0"/>
                </a:solidFill>
                <a:sym typeface="Wingdings" panose="05000000000000000000" pitchFamily="2" charset="2"/>
              </a:rPr>
              <a:t>risques</a:t>
            </a:r>
            <a:r>
              <a:rPr lang="en-US" altLang="fr-FR" sz="1400" b="1" i="0" dirty="0">
                <a:solidFill>
                  <a:srgbClr val="0070C0"/>
                </a:solidFill>
                <a:sym typeface="Wingdings" panose="05000000000000000000" pitchFamily="2" charset="2"/>
              </a:rPr>
              <a:t> de </a:t>
            </a:r>
            <a:r>
              <a:rPr lang="en-US" altLang="fr-FR" sz="1400" b="1" i="0" dirty="0" err="1">
                <a:solidFill>
                  <a:srgbClr val="0070C0"/>
                </a:solidFill>
                <a:sym typeface="Wingdings" panose="05000000000000000000" pitchFamily="2" charset="2"/>
              </a:rPr>
              <a:t>liquidité</a:t>
            </a:r>
            <a:endParaRPr lang="en-US" altLang="fr-FR" sz="1400" b="1" i="0" dirty="0">
              <a:solidFill>
                <a:srgbClr val="0070C0"/>
              </a:solidFill>
              <a:sym typeface="Wingdings" panose="05000000000000000000" pitchFamily="2" charset="2"/>
            </a:endParaRPr>
          </a:p>
          <a:p>
            <a:pPr>
              <a:spcBef>
                <a:spcPct val="0"/>
              </a:spcBef>
              <a:buClrTx/>
              <a:buFontTx/>
              <a:buNone/>
            </a:pPr>
            <a:endParaRPr lang="en-US" altLang="fr-FR" sz="1400" i="0" dirty="0"/>
          </a:p>
          <a:p>
            <a:pPr>
              <a:spcBef>
                <a:spcPct val="0"/>
              </a:spcBef>
              <a:spcAft>
                <a:spcPts val="600"/>
              </a:spcAft>
              <a:buClr>
                <a:schemeClr val="tx2"/>
              </a:buClr>
              <a:buSzPct val="73000"/>
              <a:buFont typeface="Wingdings" panose="05000000000000000000" pitchFamily="2" charset="2"/>
              <a:buChar char="ü"/>
            </a:pPr>
            <a:r>
              <a:rPr lang="en-US" altLang="fr-FR" sz="1400" i="0" dirty="0"/>
              <a:t>Service de la </a:t>
            </a:r>
            <a:r>
              <a:rPr lang="en-US" altLang="fr-FR" sz="1400" i="0" dirty="0" err="1"/>
              <a:t>dette</a:t>
            </a:r>
            <a:r>
              <a:rPr lang="en-US" altLang="fr-FR" sz="1400" i="0" dirty="0"/>
              <a:t> = </a:t>
            </a:r>
            <a:r>
              <a:rPr lang="en-US" altLang="fr-FR" sz="1400" i="0" dirty="0" err="1"/>
              <a:t>intérêts</a:t>
            </a:r>
            <a:r>
              <a:rPr lang="en-US" altLang="fr-FR" sz="1400" i="0" dirty="0"/>
              <a:t> plus </a:t>
            </a:r>
            <a:r>
              <a:rPr lang="en-US" altLang="fr-FR" sz="1400" i="0" dirty="0" err="1"/>
              <a:t>amortissement</a:t>
            </a:r>
            <a:r>
              <a:rPr lang="en-US" altLang="fr-FR" sz="1400" i="0" dirty="0"/>
              <a:t> </a:t>
            </a:r>
          </a:p>
          <a:p>
            <a:pPr>
              <a:spcBef>
                <a:spcPct val="0"/>
              </a:spcBef>
              <a:spcAft>
                <a:spcPts val="600"/>
              </a:spcAft>
              <a:buClr>
                <a:schemeClr val="tx2"/>
              </a:buClr>
              <a:buSzPct val="73000"/>
              <a:buFont typeface="Wingdings" panose="05000000000000000000" pitchFamily="2" charset="2"/>
              <a:buChar char="ü"/>
            </a:pPr>
            <a:r>
              <a:rPr lang="en-US" altLang="fr-FR" sz="1400" i="0" dirty="0" err="1"/>
              <a:t>Amortissement</a:t>
            </a:r>
            <a:r>
              <a:rPr lang="en-US" altLang="fr-FR" sz="1400" i="0" dirty="0"/>
              <a:t> = </a:t>
            </a:r>
            <a:r>
              <a:rPr lang="en-US" altLang="fr-FR" sz="1400" i="0" dirty="0" err="1"/>
              <a:t>paiements</a:t>
            </a:r>
            <a:r>
              <a:rPr lang="en-US" altLang="fr-FR" sz="1400" i="0" dirty="0"/>
              <a:t> du principal à </a:t>
            </a:r>
            <a:r>
              <a:rPr lang="en-US" altLang="fr-FR" sz="1400" i="0" dirty="0" err="1"/>
              <a:t>moyen</a:t>
            </a:r>
            <a:r>
              <a:rPr lang="en-US" altLang="fr-FR" sz="1400" i="0" dirty="0"/>
              <a:t> et long </a:t>
            </a:r>
            <a:r>
              <a:rPr lang="en-US" altLang="fr-FR" sz="1400" i="0" dirty="0" err="1"/>
              <a:t>terme</a:t>
            </a:r>
            <a:r>
              <a:rPr lang="en-US" altLang="fr-FR" sz="1400" i="0" dirty="0"/>
              <a:t> + </a:t>
            </a:r>
            <a:r>
              <a:rPr lang="en-US" altLang="fr-FR" sz="1400" i="0" dirty="0" err="1"/>
              <a:t>dette</a:t>
            </a:r>
            <a:r>
              <a:rPr lang="en-US" altLang="fr-FR" sz="1400" i="0" dirty="0"/>
              <a:t> à court </a:t>
            </a:r>
            <a:r>
              <a:rPr lang="en-US" altLang="fr-FR" sz="1400" i="0" dirty="0" err="1"/>
              <a:t>terme</a:t>
            </a:r>
            <a:r>
              <a:rPr lang="en-US" altLang="fr-FR" sz="1400" i="0" dirty="0"/>
              <a:t> (</a:t>
            </a:r>
            <a:r>
              <a:rPr lang="en-US" altLang="fr-FR" sz="1400" i="0" dirty="0" err="1"/>
              <a:t>échéance</a:t>
            </a:r>
            <a:r>
              <a:rPr lang="en-US" altLang="fr-FR" sz="1400" i="0" dirty="0"/>
              <a:t> &lt; 1 an)</a:t>
            </a:r>
          </a:p>
          <a:p>
            <a:pPr>
              <a:spcBef>
                <a:spcPct val="0"/>
              </a:spcBef>
              <a:spcAft>
                <a:spcPts val="600"/>
              </a:spcAft>
              <a:buClr>
                <a:schemeClr val="tx2"/>
              </a:buClr>
              <a:buSzPct val="73000"/>
              <a:buFont typeface="Wingdings" panose="05000000000000000000" pitchFamily="2" charset="2"/>
              <a:buChar char="ü"/>
            </a:pPr>
            <a:r>
              <a:rPr lang="en-US" altLang="fr-FR" sz="1400" i="0" dirty="0" err="1"/>
              <a:t>Besoin</a:t>
            </a:r>
            <a:r>
              <a:rPr lang="en-US" altLang="fr-FR" sz="1400" i="0" dirty="0"/>
              <a:t> de </a:t>
            </a:r>
            <a:r>
              <a:rPr lang="en-US" altLang="fr-FR" sz="1400" i="0" dirty="0" err="1"/>
              <a:t>financement</a:t>
            </a:r>
            <a:r>
              <a:rPr lang="en-US" altLang="fr-FR" sz="1400" i="0" dirty="0"/>
              <a:t> brut = </a:t>
            </a:r>
            <a:r>
              <a:rPr lang="en-US" altLang="fr-FR" sz="1400" i="0" dirty="0" err="1"/>
              <a:t>déficit</a:t>
            </a:r>
            <a:r>
              <a:rPr lang="en-US" altLang="fr-FR" sz="1400" i="0" dirty="0"/>
              <a:t> </a:t>
            </a:r>
            <a:r>
              <a:rPr lang="en-US" altLang="fr-FR" sz="1400" i="0" dirty="0" err="1"/>
              <a:t>primaire</a:t>
            </a:r>
            <a:r>
              <a:rPr lang="en-US" altLang="fr-FR" sz="1400" i="0" dirty="0"/>
              <a:t> + </a:t>
            </a:r>
            <a:r>
              <a:rPr lang="en-US" altLang="fr-FR" sz="1400" i="0" dirty="0" err="1"/>
              <a:t>amortissement</a:t>
            </a:r>
            <a:r>
              <a:rPr lang="en-US" altLang="fr-FR" sz="1400" i="0" dirty="0"/>
              <a:t> </a:t>
            </a:r>
          </a:p>
          <a:p>
            <a:pPr>
              <a:spcBef>
                <a:spcPct val="0"/>
              </a:spcBef>
              <a:spcAft>
                <a:spcPts val="600"/>
              </a:spcAft>
              <a:buClr>
                <a:schemeClr val="tx2"/>
              </a:buClr>
              <a:buSzPct val="73000"/>
              <a:buFontTx/>
              <a:buNone/>
            </a:pPr>
            <a:r>
              <a:rPr lang="en-US" altLang="fr-FR" sz="1400" i="0" dirty="0"/>
              <a:t> </a:t>
            </a:r>
          </a:p>
          <a:p>
            <a:pPr>
              <a:spcBef>
                <a:spcPct val="0"/>
              </a:spcBef>
              <a:spcAft>
                <a:spcPts val="600"/>
              </a:spcAft>
              <a:buClr>
                <a:schemeClr val="tx2"/>
              </a:buClr>
              <a:buSzPct val="73000"/>
              <a:buFontTx/>
              <a:buNone/>
            </a:pPr>
            <a:endParaRPr lang="en-US" altLang="fr-FR" sz="1400" i="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a:extLst>
              <a:ext uri="{FF2B5EF4-FFF2-40B4-BE49-F238E27FC236}">
                <a16:creationId xmlns:a16="http://schemas.microsoft.com/office/drawing/2014/main" id="{1A79D900-281C-479E-9B15-8730DBA4D868}"/>
              </a:ext>
            </a:extLst>
          </p:cNvPr>
          <p:cNvSpPr>
            <a:spLocks noGrp="1" noChangeArrowheads="1"/>
          </p:cNvSpPr>
          <p:nvPr>
            <p:ph idx="1"/>
          </p:nvPr>
        </p:nvSpPr>
        <p:spPr>
          <a:xfrm>
            <a:off x="142875" y="1341438"/>
            <a:ext cx="8856663" cy="5256212"/>
          </a:xfrm>
        </p:spPr>
        <p:txBody>
          <a:bodyPr/>
          <a:lstStyle/>
          <a:p>
            <a:r>
              <a:rPr lang="en-US" altLang="fr-FR" sz="1800">
                <a:sym typeface="Wingdings" panose="05000000000000000000" pitchFamily="2" charset="2"/>
              </a:rPr>
              <a:t> </a:t>
            </a:r>
            <a:r>
              <a:rPr lang="en-US" altLang="fr-FR" sz="1800" b="1">
                <a:solidFill>
                  <a:srgbClr val="0070C0"/>
                </a:solidFill>
                <a:sym typeface="Wingdings" panose="05000000000000000000" pitchFamily="2" charset="2"/>
              </a:rPr>
              <a:t>Principales variables utilisées dans un CVD PFR </a:t>
            </a:r>
          </a:p>
          <a:p>
            <a:endParaRPr lang="en-US" altLang="fr-FR" sz="1800"/>
          </a:p>
          <a:p>
            <a:pPr marL="457200" lvl="1" indent="0">
              <a:spcAft>
                <a:spcPts val="600"/>
              </a:spcAft>
              <a:buClr>
                <a:schemeClr val="tx2"/>
              </a:buClr>
              <a:buSzPct val="73000"/>
              <a:buFontTx/>
              <a:buNone/>
            </a:pPr>
            <a:r>
              <a:rPr lang="en-US" altLang="fr-FR" sz="1400"/>
              <a:t> </a:t>
            </a:r>
          </a:p>
          <a:p>
            <a:pPr marL="457200" lvl="1" indent="0">
              <a:spcAft>
                <a:spcPts val="600"/>
              </a:spcAft>
              <a:buClr>
                <a:schemeClr val="tx2"/>
              </a:buClr>
              <a:buSzPct val="73000"/>
              <a:buFontTx/>
              <a:buNone/>
            </a:pPr>
            <a:endParaRPr lang="en-US" altLang="fr-FR" sz="1400"/>
          </a:p>
        </p:txBody>
      </p:sp>
      <p:graphicFrame>
        <p:nvGraphicFramePr>
          <p:cNvPr id="4" name="Tableau 3">
            <a:extLst>
              <a:ext uri="{FF2B5EF4-FFF2-40B4-BE49-F238E27FC236}">
                <a16:creationId xmlns:a16="http://schemas.microsoft.com/office/drawing/2014/main" id="{73210D67-55AA-43EC-BBF1-CC3C0F89B568}"/>
              </a:ext>
            </a:extLst>
          </p:cNvPr>
          <p:cNvGraphicFramePr>
            <a:graphicFrameLocks noGrp="1"/>
          </p:cNvGraphicFramePr>
          <p:nvPr>
            <p:extLst>
              <p:ext uri="{D42A27DB-BD31-4B8C-83A1-F6EECF244321}">
                <p14:modId xmlns:p14="http://schemas.microsoft.com/office/powerpoint/2010/main" val="2435563056"/>
              </p:ext>
            </p:extLst>
          </p:nvPr>
        </p:nvGraphicFramePr>
        <p:xfrm>
          <a:off x="1403350" y="2133600"/>
          <a:ext cx="6337300" cy="4175125"/>
        </p:xfrm>
        <a:graphic>
          <a:graphicData uri="http://schemas.openxmlformats.org/drawingml/2006/table">
            <a:tbl>
              <a:tblPr/>
              <a:tblGrid>
                <a:gridCol w="1439863">
                  <a:extLst>
                    <a:ext uri="{9D8B030D-6E8A-4147-A177-3AD203B41FA5}">
                      <a16:colId xmlns:a16="http://schemas.microsoft.com/office/drawing/2014/main" val="637776076"/>
                    </a:ext>
                  </a:extLst>
                </a:gridCol>
                <a:gridCol w="1800795">
                  <a:extLst>
                    <a:ext uri="{9D8B030D-6E8A-4147-A177-3AD203B41FA5}">
                      <a16:colId xmlns:a16="http://schemas.microsoft.com/office/drawing/2014/main" val="1315958883"/>
                    </a:ext>
                  </a:extLst>
                </a:gridCol>
                <a:gridCol w="815405">
                  <a:extLst>
                    <a:ext uri="{9D8B030D-6E8A-4147-A177-3AD203B41FA5}">
                      <a16:colId xmlns:a16="http://schemas.microsoft.com/office/drawing/2014/main" val="3759751948"/>
                    </a:ext>
                  </a:extLst>
                </a:gridCol>
                <a:gridCol w="1174750">
                  <a:extLst>
                    <a:ext uri="{9D8B030D-6E8A-4147-A177-3AD203B41FA5}">
                      <a16:colId xmlns:a16="http://schemas.microsoft.com/office/drawing/2014/main" val="1094360154"/>
                    </a:ext>
                  </a:extLst>
                </a:gridCol>
                <a:gridCol w="1106487">
                  <a:extLst>
                    <a:ext uri="{9D8B030D-6E8A-4147-A177-3AD203B41FA5}">
                      <a16:colId xmlns:a16="http://schemas.microsoft.com/office/drawing/2014/main" val="2688657617"/>
                    </a:ext>
                  </a:extLst>
                </a:gridCol>
              </a:tblGrid>
              <a:tr h="460375">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1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 </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1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 </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fr-FR" sz="11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Qualité des politiques et institutions</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66166415"/>
                  </a:ext>
                </a:extLst>
              </a:tr>
              <a:tr h="460375">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1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 </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 </a:t>
                      </a:r>
                      <a:endParaRPr kumimoji="0" lang="fr-FR" altLang="fr-FR" sz="11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endParaRP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Faible </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Moyen</a:t>
                      </a:r>
                    </a:p>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 </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Élevé</a:t>
                      </a:r>
                    </a:p>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 </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extLst>
                  <a:ext uri="{0D108BD9-81ED-4DB2-BD59-A6C34878D82A}">
                    <a16:rowId xmlns:a16="http://schemas.microsoft.com/office/drawing/2014/main" val="836209253"/>
                  </a:ext>
                </a:extLst>
              </a:tr>
              <a:tr h="460375">
                <a:tc rowSpan="3">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1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 </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1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 </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1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Ratio de solvabilité</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VAN dette/PIB</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rowSpan="5" gridSpan="3">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endParaRPr kumimoji="0" lang="fr-FR" altLang="fr-FR"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endParaRPr kumimoji="0" lang="fr-FR" altLang="fr-FR"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endParaRPr kumimoji="0" lang="fr-FR" altLang="fr-FR"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6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Valeurs seuils </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rowSpan="5" hMerge="1">
                  <a:txBody>
                    <a:bodyPr/>
                    <a:lstStyle/>
                    <a:p>
                      <a:endParaRPr lang="fr-FR"/>
                    </a:p>
                  </a:txBody>
                  <a:tcPr/>
                </a:tc>
                <a:tc rowSpan="5" hMerge="1">
                  <a:txBody>
                    <a:bodyPr/>
                    <a:lstStyle/>
                    <a:p>
                      <a:endParaRPr lang="fr-FR"/>
                    </a:p>
                  </a:txBody>
                  <a:tcPr/>
                </a:tc>
                <a:extLst>
                  <a:ext uri="{0D108BD9-81ED-4DB2-BD59-A6C34878D82A}">
                    <a16:rowId xmlns:a16="http://schemas.microsoft.com/office/drawing/2014/main" val="1994323522"/>
                  </a:ext>
                </a:extLst>
              </a:tr>
              <a:tr h="698500">
                <a:tc vMerge="1">
                  <a:txBody>
                    <a:bodyPr/>
                    <a:lstStyle/>
                    <a:p>
                      <a:endParaRPr lang="fr-FR"/>
                    </a:p>
                  </a:txBody>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VAN dette/EXPORTATIONS</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964542546"/>
                  </a:ext>
                </a:extLst>
              </a:tr>
              <a:tr h="698500">
                <a:tc vMerge="1">
                  <a:txBody>
                    <a:bodyPr/>
                    <a:lstStyle/>
                    <a:p>
                      <a:endParaRPr lang="fr-FR"/>
                    </a:p>
                  </a:txBody>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VAN dette/recettes</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695673003"/>
                  </a:ext>
                </a:extLst>
              </a:tr>
              <a:tr h="698500">
                <a:tc rowSpan="2">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1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 </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1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Ratio de liquidité</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Service de la dette/exportations</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4260987700"/>
                  </a:ext>
                </a:extLst>
              </a:tr>
              <a:tr h="698500">
                <a:tc vMerge="1">
                  <a:txBody>
                    <a:bodyPr/>
                    <a:lstStyle/>
                    <a:p>
                      <a:endParaRPr lang="fr-FR"/>
                    </a:p>
                  </a:txBody>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1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rPr>
                        <a:t>Service de la </a:t>
                      </a:r>
                      <a:r>
                        <a:rPr kumimoji="0" lang="en-US" altLang="fr-FR" sz="1100" b="0" i="0" u="none" strike="noStrike" cap="none" normalizeH="0" baseline="0" dirty="0" err="1">
                          <a:ln>
                            <a:noFill/>
                          </a:ln>
                          <a:solidFill>
                            <a:srgbClr val="000000"/>
                          </a:solidFill>
                          <a:effectLst/>
                          <a:latin typeface="Verdana" panose="020B0604030504040204" pitchFamily="34" charset="0"/>
                          <a:ea typeface="ＭＳ Ｐゴシック" panose="020B0600070205080204" pitchFamily="34" charset="-128"/>
                        </a:rPr>
                        <a:t>dette</a:t>
                      </a:r>
                      <a:r>
                        <a:rPr kumimoji="0" lang="en-US" altLang="fr-FR" sz="11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rPr>
                        <a:t>/</a:t>
                      </a:r>
                      <a:r>
                        <a:rPr kumimoji="0" lang="en-US" altLang="fr-FR" sz="1100" b="0" i="0" u="none" strike="noStrike" cap="none" normalizeH="0" baseline="0" dirty="0" err="1">
                          <a:ln>
                            <a:noFill/>
                          </a:ln>
                          <a:solidFill>
                            <a:srgbClr val="000000"/>
                          </a:solidFill>
                          <a:effectLst/>
                          <a:latin typeface="Verdana" panose="020B0604030504040204" pitchFamily="34" charset="0"/>
                          <a:ea typeface="ＭＳ Ｐゴシック" panose="020B0600070205080204" pitchFamily="34" charset="-128"/>
                        </a:rPr>
                        <a:t>recettes</a:t>
                      </a:r>
                      <a:r>
                        <a:rPr kumimoji="0" lang="en-US" altLang="fr-FR" sz="11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rPr>
                        <a:t> </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200346818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5">
            <a:extLst>
              <a:ext uri="{FF2B5EF4-FFF2-40B4-BE49-F238E27FC236}">
                <a16:creationId xmlns:a16="http://schemas.microsoft.com/office/drawing/2014/main" id="{48FC5CB3-C31D-4306-95D4-5BB9AD6BA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00163"/>
            <a:ext cx="4716462" cy="542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Espace réservé du contenu 1">
            <a:extLst>
              <a:ext uri="{FF2B5EF4-FFF2-40B4-BE49-F238E27FC236}">
                <a16:creationId xmlns:a16="http://schemas.microsoft.com/office/drawing/2014/main" id="{4C638B6D-3207-45A1-AA25-EAEDF5D209C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55850" y="1341438"/>
            <a:ext cx="4432300" cy="5386387"/>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a:extLst>
              <a:ext uri="{FF2B5EF4-FFF2-40B4-BE49-F238E27FC236}">
                <a16:creationId xmlns:a16="http://schemas.microsoft.com/office/drawing/2014/main" id="{968F9B20-85CB-4F34-BC8D-BD751DD605A8}"/>
              </a:ext>
            </a:extLst>
          </p:cNvPr>
          <p:cNvSpPr>
            <a:spLocks noGrp="1" noChangeArrowheads="1"/>
          </p:cNvSpPr>
          <p:nvPr>
            <p:ph type="title"/>
          </p:nvPr>
        </p:nvSpPr>
        <p:spPr/>
        <p:txBody>
          <a:bodyPr/>
          <a:lstStyle/>
          <a:p>
            <a:r>
              <a:rPr lang="en-US" altLang="fr-FR"/>
              <a:t>Présentation</a:t>
            </a:r>
          </a:p>
        </p:txBody>
      </p:sp>
      <p:sp>
        <p:nvSpPr>
          <p:cNvPr id="22531" name="Espace réservé du contenu 2">
            <a:extLst>
              <a:ext uri="{FF2B5EF4-FFF2-40B4-BE49-F238E27FC236}">
                <a16:creationId xmlns:a16="http://schemas.microsoft.com/office/drawing/2014/main" id="{53196EC9-64EF-4D8E-86A5-10F3BC7056B3}"/>
              </a:ext>
            </a:extLst>
          </p:cNvPr>
          <p:cNvSpPr>
            <a:spLocks noGrp="1" noChangeArrowheads="1"/>
          </p:cNvSpPr>
          <p:nvPr>
            <p:ph idx="1"/>
          </p:nvPr>
        </p:nvSpPr>
        <p:spPr>
          <a:xfrm>
            <a:off x="179388" y="2492375"/>
            <a:ext cx="8856662" cy="3529013"/>
          </a:xfrm>
        </p:spPr>
        <p:txBody>
          <a:bodyPr/>
          <a:lstStyle/>
          <a:p>
            <a:r>
              <a:rPr lang="en-US" altLang="fr-FR"/>
              <a:t>Qu'est-ce que la viabilité de la dette ?</a:t>
            </a:r>
          </a:p>
          <a:p>
            <a:r>
              <a:rPr lang="en-US" altLang="fr-FR" b="1"/>
              <a:t>Qu'est-ce que la vulnérabilité face à la dette ? </a:t>
            </a:r>
            <a:endParaRPr lang="en-US" altLang="fr-FR"/>
          </a:p>
          <a:p>
            <a:r>
              <a:rPr lang="en-US" altLang="fr-FR"/>
              <a:t>Le CVD FMI/BM pour les pays à faible revenu (2018)</a:t>
            </a:r>
          </a:p>
          <a:p>
            <a:r>
              <a:rPr lang="en-US" altLang="fr-FR"/>
              <a:t>Politique de limitation de la dette (DLP 2015)</a:t>
            </a:r>
          </a:p>
          <a:p>
            <a:endParaRPr lang="en-US" alt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a16="http://schemas.microsoft.com/office/drawing/2014/main" id="{DB05E16E-8731-4F99-A948-C765D7AA57AA}"/>
              </a:ext>
            </a:extLst>
          </p:cNvPr>
          <p:cNvSpPr>
            <a:spLocks noGrp="1" noChangeArrowheads="1"/>
          </p:cNvSpPr>
          <p:nvPr>
            <p:ph type="title"/>
          </p:nvPr>
        </p:nvSpPr>
        <p:spPr>
          <a:xfrm>
            <a:off x="395288" y="1268413"/>
            <a:ext cx="8229600" cy="361950"/>
          </a:xfrm>
        </p:spPr>
        <p:txBody>
          <a:bodyPr/>
          <a:lstStyle/>
          <a:p>
            <a:r>
              <a:rPr lang="fr-FR" altLang="fr-FR" sz="2000"/>
              <a:t>Qu'est-ce que la vulnérabilité face à la dette ? </a:t>
            </a:r>
            <a:endParaRPr lang="fr-FR" altLang="fr-FR"/>
          </a:p>
        </p:txBody>
      </p:sp>
      <p:sp>
        <p:nvSpPr>
          <p:cNvPr id="23555" name="Rectangle 5">
            <a:extLst>
              <a:ext uri="{FF2B5EF4-FFF2-40B4-BE49-F238E27FC236}">
                <a16:creationId xmlns:a16="http://schemas.microsoft.com/office/drawing/2014/main" id="{A8A484E4-61BD-41FB-BA94-05F513239CDC}"/>
              </a:ext>
            </a:extLst>
          </p:cNvPr>
          <p:cNvSpPr>
            <a:spLocks noChangeArrowheads="1"/>
          </p:cNvSpPr>
          <p:nvPr/>
        </p:nvSpPr>
        <p:spPr bwMode="auto">
          <a:xfrm>
            <a:off x="179388" y="2420938"/>
            <a:ext cx="8785225"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fr-FR" sz="1400" i="0" dirty="0">
                <a:sym typeface="Wingdings" panose="05000000000000000000" pitchFamily="2" charset="2"/>
              </a:rPr>
              <a:t> </a:t>
            </a:r>
            <a:r>
              <a:rPr lang="en-US" altLang="fr-FR" sz="1400" b="1" i="0" dirty="0" err="1">
                <a:solidFill>
                  <a:srgbClr val="0070C0"/>
                </a:solidFill>
                <a:sym typeface="Wingdings" panose="05000000000000000000" pitchFamily="2" charset="2"/>
              </a:rPr>
              <a:t>Vulnérabilité</a:t>
            </a:r>
            <a:endParaRPr lang="en-US" altLang="fr-FR" sz="1400" b="1" i="0" dirty="0">
              <a:solidFill>
                <a:srgbClr val="0070C0"/>
              </a:solidFill>
              <a:sym typeface="Wingdings" panose="05000000000000000000" pitchFamily="2" charset="2"/>
            </a:endParaRPr>
          </a:p>
          <a:p>
            <a:pPr>
              <a:spcBef>
                <a:spcPct val="0"/>
              </a:spcBef>
              <a:buClrTx/>
              <a:buFontTx/>
              <a:buNone/>
            </a:pPr>
            <a:endParaRPr lang="en-US" altLang="fr-FR" sz="1400" i="0" dirty="0"/>
          </a:p>
          <a:p>
            <a:pPr>
              <a:spcBef>
                <a:spcPct val="0"/>
              </a:spcBef>
              <a:spcAft>
                <a:spcPts val="600"/>
              </a:spcAft>
              <a:buClr>
                <a:schemeClr val="tx2"/>
              </a:buClr>
              <a:buSzPct val="73000"/>
              <a:buFont typeface="Wingdings" panose="05000000000000000000" pitchFamily="2" charset="2"/>
              <a:buChar char="ü"/>
            </a:pPr>
            <a:r>
              <a:rPr lang="en-US" altLang="fr-FR" sz="1400" i="0" dirty="0" err="1"/>
              <a:t>Risque</a:t>
            </a:r>
            <a:r>
              <a:rPr lang="en-US" altLang="fr-FR" sz="1400" i="0" dirty="0"/>
              <a:t> </a:t>
            </a:r>
            <a:r>
              <a:rPr lang="en-US" altLang="fr-FR" sz="1400" i="0" dirty="0" err="1"/>
              <a:t>qu'un</a:t>
            </a:r>
            <a:r>
              <a:rPr lang="en-US" altLang="fr-FR" sz="1400" i="0" dirty="0"/>
              <a:t> pays </a:t>
            </a:r>
            <a:r>
              <a:rPr lang="en-US" altLang="fr-FR" sz="1400" i="0" dirty="0" err="1"/>
              <a:t>viole</a:t>
            </a:r>
            <a:r>
              <a:rPr lang="en-US" altLang="fr-FR" sz="1400" i="0" dirty="0"/>
              <a:t> les conditions de </a:t>
            </a:r>
            <a:r>
              <a:rPr lang="en-US" altLang="fr-FR" sz="1400" i="0" dirty="0" err="1"/>
              <a:t>solvabilité</a:t>
            </a:r>
            <a:r>
              <a:rPr lang="en-US" altLang="fr-FR" sz="1400" i="0" dirty="0"/>
              <a:t> et de </a:t>
            </a:r>
            <a:r>
              <a:rPr lang="en-US" altLang="fr-FR" sz="1400" i="0" dirty="0" err="1"/>
              <a:t>liquidité</a:t>
            </a:r>
            <a:r>
              <a:rPr lang="en-US" altLang="fr-FR" sz="1400" i="0" dirty="0"/>
              <a:t> et entre en </a:t>
            </a:r>
            <a:r>
              <a:rPr lang="en-US" altLang="fr-FR" sz="1400" i="0" dirty="0" err="1"/>
              <a:t>crise</a:t>
            </a:r>
            <a:r>
              <a:rPr lang="en-US" altLang="fr-FR" sz="1400" i="0" dirty="0"/>
              <a:t> </a:t>
            </a:r>
          </a:p>
          <a:p>
            <a:pPr>
              <a:spcBef>
                <a:spcPct val="0"/>
              </a:spcBef>
              <a:spcAft>
                <a:spcPts val="600"/>
              </a:spcAft>
              <a:buClr>
                <a:schemeClr val="tx2"/>
              </a:buClr>
              <a:buSzPct val="73000"/>
              <a:buFont typeface="Wingdings" panose="05000000000000000000" pitchFamily="2" charset="2"/>
              <a:buChar char="ü"/>
            </a:pPr>
            <a:endParaRPr lang="en-US" altLang="fr-FR" sz="1400" i="0" dirty="0"/>
          </a:p>
          <a:p>
            <a:pPr>
              <a:spcBef>
                <a:spcPct val="0"/>
              </a:spcBef>
              <a:buClrTx/>
              <a:buFont typeface="Wingdings" panose="05000000000000000000" pitchFamily="2" charset="2"/>
              <a:buChar char="q"/>
            </a:pPr>
            <a:r>
              <a:rPr lang="en-US" altLang="fr-FR" sz="1400" b="1" i="0" dirty="0">
                <a:solidFill>
                  <a:srgbClr val="0070C0"/>
                </a:solidFill>
                <a:sym typeface="Wingdings" panose="05000000000000000000" pitchFamily="2" charset="2"/>
              </a:rPr>
              <a:t>Importance de la </a:t>
            </a:r>
            <a:r>
              <a:rPr lang="en-US" altLang="fr-FR" sz="1400" b="1" i="0" dirty="0" err="1">
                <a:solidFill>
                  <a:srgbClr val="0070C0"/>
                </a:solidFill>
                <a:sym typeface="Wingdings" panose="05000000000000000000" pitchFamily="2" charset="2"/>
              </a:rPr>
              <a:t>granularité</a:t>
            </a:r>
            <a:endParaRPr lang="en-US" altLang="fr-FR" sz="1400" b="1" i="0" dirty="0">
              <a:solidFill>
                <a:srgbClr val="0070C0"/>
              </a:solidFill>
              <a:sym typeface="Wingdings" panose="05000000000000000000" pitchFamily="2" charset="2"/>
            </a:endParaRPr>
          </a:p>
          <a:p>
            <a:pPr>
              <a:spcBef>
                <a:spcPct val="0"/>
              </a:spcBef>
              <a:buClrTx/>
              <a:buFont typeface="Wingdings" panose="05000000000000000000" pitchFamily="2" charset="2"/>
              <a:buChar char="q"/>
            </a:pPr>
            <a:endParaRPr lang="en-US" altLang="fr-FR" sz="1400" i="0" dirty="0"/>
          </a:p>
          <a:p>
            <a:pPr>
              <a:spcBef>
                <a:spcPct val="0"/>
              </a:spcBef>
              <a:spcAft>
                <a:spcPts val="600"/>
              </a:spcAft>
              <a:buClr>
                <a:schemeClr val="tx2"/>
              </a:buClr>
              <a:buSzPct val="73000"/>
              <a:buFont typeface="Wingdings" panose="05000000000000000000" pitchFamily="2" charset="2"/>
              <a:buChar char="ü"/>
            </a:pPr>
            <a:r>
              <a:rPr lang="en-US" altLang="fr-FR" sz="1400" i="0" dirty="0"/>
              <a:t>Attention </a:t>
            </a:r>
            <a:r>
              <a:rPr lang="en-US" altLang="fr-FR" sz="1400" i="0" dirty="0" err="1"/>
              <a:t>particulière</a:t>
            </a:r>
            <a:r>
              <a:rPr lang="en-US" altLang="fr-FR" sz="1400" i="0" dirty="0"/>
              <a:t> aux </a:t>
            </a:r>
            <a:r>
              <a:rPr lang="en-US" altLang="fr-FR" sz="1400" i="0" dirty="0" err="1"/>
              <a:t>circonstances</a:t>
            </a:r>
            <a:r>
              <a:rPr lang="en-US" altLang="fr-FR" sz="1400" i="0" dirty="0"/>
              <a:t> </a:t>
            </a:r>
            <a:r>
              <a:rPr lang="en-US" altLang="fr-FR" sz="1400" i="0" dirty="0" err="1"/>
              <a:t>ayant</a:t>
            </a:r>
            <a:r>
              <a:rPr lang="en-US" altLang="fr-FR" sz="1400" i="0" dirty="0"/>
              <a:t> conduit aux situations </a:t>
            </a:r>
            <a:r>
              <a:rPr lang="en-US" altLang="fr-FR" sz="1400" i="0" dirty="0" err="1"/>
              <a:t>d’endettement</a:t>
            </a:r>
            <a:r>
              <a:rPr lang="en-US" altLang="fr-FR" sz="1400" i="0" dirty="0"/>
              <a:t> </a:t>
            </a:r>
            <a:r>
              <a:rPr lang="en-US" altLang="fr-FR" sz="1400" i="0" dirty="0" err="1"/>
              <a:t>élevé</a:t>
            </a:r>
            <a:r>
              <a:rPr lang="en-US" altLang="fr-FR" sz="1400" i="0" dirty="0"/>
              <a:t> et de </a:t>
            </a:r>
            <a:r>
              <a:rPr lang="en-US" altLang="fr-FR" sz="1400" i="0" dirty="0" err="1"/>
              <a:t>surendettement</a:t>
            </a:r>
            <a:endParaRPr lang="en-US" altLang="fr-FR" sz="1400" i="0" dirty="0"/>
          </a:p>
          <a:p>
            <a:pPr>
              <a:spcBef>
                <a:spcPct val="0"/>
              </a:spcBef>
              <a:spcAft>
                <a:spcPts val="600"/>
              </a:spcAft>
              <a:buClr>
                <a:schemeClr val="tx2"/>
              </a:buClr>
              <a:buSzPct val="73000"/>
              <a:buFont typeface="Wingdings" panose="05000000000000000000" pitchFamily="2" charset="2"/>
              <a:buChar char="ü"/>
            </a:pPr>
            <a:r>
              <a:rPr lang="en-US" altLang="fr-FR" sz="1400" i="0" dirty="0" err="1"/>
              <a:t>Permet</a:t>
            </a:r>
            <a:r>
              <a:rPr lang="en-US" altLang="fr-FR" sz="1400" i="0" dirty="0"/>
              <a:t> </a:t>
            </a:r>
            <a:r>
              <a:rPr lang="en-US" altLang="fr-FR" sz="1400" i="0" dirty="0" err="1"/>
              <a:t>d'évaluer</a:t>
            </a:r>
            <a:r>
              <a:rPr lang="en-US" altLang="fr-FR" sz="1400" i="0" dirty="0"/>
              <a:t> plus </a:t>
            </a:r>
            <a:r>
              <a:rPr lang="en-US" altLang="fr-FR" sz="1400" i="0" dirty="0" err="1"/>
              <a:t>finement</a:t>
            </a:r>
            <a:r>
              <a:rPr lang="en-US" altLang="fr-FR" sz="1400" i="0" dirty="0"/>
              <a:t> les </a:t>
            </a:r>
            <a:r>
              <a:rPr lang="en-US" altLang="fr-FR" sz="1400" i="0" dirty="0" err="1"/>
              <a:t>risques</a:t>
            </a:r>
            <a:endParaRPr lang="en-US" altLang="fr-FR" sz="1400" i="0" dirty="0"/>
          </a:p>
          <a:p>
            <a:pPr>
              <a:spcBef>
                <a:spcPct val="0"/>
              </a:spcBef>
              <a:spcAft>
                <a:spcPts val="600"/>
              </a:spcAft>
              <a:buClr>
                <a:schemeClr val="tx2"/>
              </a:buClr>
              <a:buSzPct val="73000"/>
              <a:buFont typeface="Wingdings" panose="05000000000000000000" pitchFamily="2" charset="2"/>
              <a:buChar char="ü"/>
            </a:pPr>
            <a:r>
              <a:rPr lang="en-US" altLang="fr-FR" sz="1400" i="0" dirty="0" err="1"/>
              <a:t>Signes</a:t>
            </a:r>
            <a:r>
              <a:rPr lang="en-US" altLang="fr-FR" sz="1400" i="0" dirty="0"/>
              <a:t> </a:t>
            </a:r>
            <a:r>
              <a:rPr lang="en-US" altLang="fr-FR" sz="1400" i="0" dirty="0" err="1"/>
              <a:t>avant</a:t>
            </a:r>
            <a:r>
              <a:rPr lang="en-US" altLang="fr-FR" sz="1400" i="0" dirty="0"/>
              <a:t>-coureurs </a:t>
            </a:r>
            <a:r>
              <a:rPr lang="en-US" altLang="fr-FR" sz="1400" i="0" dirty="0" err="1"/>
              <a:t>précoces</a:t>
            </a:r>
            <a:r>
              <a:rPr lang="en-US" altLang="fr-FR" sz="1400" i="0" dirty="0"/>
              <a:t> </a:t>
            </a:r>
            <a:r>
              <a:rPr lang="en-US" altLang="fr-FR" sz="1400" i="0" dirty="0" err="1"/>
              <a:t>d'une</a:t>
            </a:r>
            <a:r>
              <a:rPr lang="en-US" altLang="fr-FR" sz="1400" i="0" dirty="0"/>
              <a:t> augmentation de la </a:t>
            </a:r>
            <a:r>
              <a:rPr lang="en-US" altLang="fr-FR" sz="1400" i="0" dirty="0" err="1"/>
              <a:t>vulnérabilité</a:t>
            </a:r>
            <a:r>
              <a:rPr lang="en-US" altLang="fr-FR" sz="1400" i="0" dirty="0"/>
              <a:t> (</a:t>
            </a:r>
            <a:r>
              <a:rPr lang="en-US" altLang="fr-FR" sz="1400" i="0" dirty="0" err="1"/>
              <a:t>indicateurs</a:t>
            </a:r>
            <a:r>
              <a:rPr lang="en-US" altLang="fr-FR" sz="1400" i="0" dirty="0"/>
              <a:t> en % des </a:t>
            </a:r>
            <a:r>
              <a:rPr lang="en-US" altLang="fr-FR" sz="1400" i="0" dirty="0" err="1"/>
              <a:t>seuils</a:t>
            </a:r>
            <a:r>
              <a:rPr lang="en-US" altLang="fr-FR" sz="1400" i="0" dirty="0"/>
              <a:t>). </a:t>
            </a:r>
          </a:p>
          <a:p>
            <a:pPr>
              <a:spcBef>
                <a:spcPct val="0"/>
              </a:spcBef>
              <a:spcAft>
                <a:spcPts val="600"/>
              </a:spcAft>
              <a:buClr>
                <a:schemeClr val="tx2"/>
              </a:buClr>
              <a:buSzPct val="73000"/>
              <a:buFontTx/>
              <a:buNone/>
            </a:pPr>
            <a:r>
              <a:rPr lang="en-US" altLang="fr-FR" sz="1400" i="0" dirty="0"/>
              <a:t> </a:t>
            </a:r>
          </a:p>
          <a:p>
            <a:pPr>
              <a:spcBef>
                <a:spcPct val="0"/>
              </a:spcBef>
              <a:spcAft>
                <a:spcPts val="600"/>
              </a:spcAft>
              <a:buClr>
                <a:schemeClr val="tx2"/>
              </a:buClr>
              <a:buSzPct val="73000"/>
              <a:buFontTx/>
              <a:buNone/>
            </a:pPr>
            <a:endParaRPr lang="en-US" altLang="fr-FR" sz="1400" i="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Espace réservé du contenu 6">
            <a:extLst>
              <a:ext uri="{FF2B5EF4-FFF2-40B4-BE49-F238E27FC236}">
                <a16:creationId xmlns:a16="http://schemas.microsoft.com/office/drawing/2014/main" id="{CED8DF7B-20DB-445D-BF46-1A93C1F458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65263" y="1196975"/>
            <a:ext cx="5554662" cy="547211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Espace réservé du contenu 6">
            <a:extLst>
              <a:ext uri="{FF2B5EF4-FFF2-40B4-BE49-F238E27FC236}">
                <a16:creationId xmlns:a16="http://schemas.microsoft.com/office/drawing/2014/main" id="{B506C071-1475-492D-B3AC-759CE87F3E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9538" y="1844675"/>
            <a:ext cx="9364663" cy="482441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a:extLst>
              <a:ext uri="{FF2B5EF4-FFF2-40B4-BE49-F238E27FC236}">
                <a16:creationId xmlns:a16="http://schemas.microsoft.com/office/drawing/2014/main" id="{8EE0FE47-EC7A-466A-9D3D-9C30C97062AB}"/>
              </a:ext>
            </a:extLst>
          </p:cNvPr>
          <p:cNvSpPr>
            <a:spLocks noGrp="1" noChangeArrowheads="1"/>
          </p:cNvSpPr>
          <p:nvPr>
            <p:ph type="title"/>
          </p:nvPr>
        </p:nvSpPr>
        <p:spPr/>
        <p:txBody>
          <a:bodyPr/>
          <a:lstStyle/>
          <a:p>
            <a:r>
              <a:rPr lang="en-US" altLang="fr-FR"/>
              <a:t>Présentation</a:t>
            </a:r>
          </a:p>
        </p:txBody>
      </p:sp>
      <p:sp>
        <p:nvSpPr>
          <p:cNvPr id="28675" name="Espace réservé du contenu 2">
            <a:extLst>
              <a:ext uri="{FF2B5EF4-FFF2-40B4-BE49-F238E27FC236}">
                <a16:creationId xmlns:a16="http://schemas.microsoft.com/office/drawing/2014/main" id="{7B4B8EFB-8A74-4A69-8E9B-CDB294BDD3A0}"/>
              </a:ext>
            </a:extLst>
          </p:cNvPr>
          <p:cNvSpPr>
            <a:spLocks noGrp="1" noChangeArrowheads="1"/>
          </p:cNvSpPr>
          <p:nvPr>
            <p:ph idx="1"/>
          </p:nvPr>
        </p:nvSpPr>
        <p:spPr>
          <a:xfrm>
            <a:off x="179388" y="2492375"/>
            <a:ext cx="8856662" cy="3529013"/>
          </a:xfrm>
        </p:spPr>
        <p:txBody>
          <a:bodyPr/>
          <a:lstStyle/>
          <a:p>
            <a:r>
              <a:rPr lang="en-US" altLang="fr-FR"/>
              <a:t>Qu'est-ce que la viabilité de la dette ?</a:t>
            </a:r>
          </a:p>
          <a:p>
            <a:r>
              <a:rPr lang="en-US" altLang="fr-FR" b="1"/>
              <a:t>Qu'est-ce que la vulnérabilité face à la dette ?</a:t>
            </a:r>
            <a:r>
              <a:rPr lang="en-US" altLang="fr-FR" i="0"/>
              <a:t> </a:t>
            </a:r>
            <a:endParaRPr lang="en-US" altLang="fr-FR" b="1"/>
          </a:p>
          <a:p>
            <a:r>
              <a:rPr lang="en-US" altLang="fr-FR" b="1"/>
              <a:t>Le CVD FMI/BM pour les pays à faible revenu (2018)</a:t>
            </a:r>
            <a:endParaRPr lang="en-US" altLang="fr-FR"/>
          </a:p>
          <a:p>
            <a:r>
              <a:rPr lang="en-US" altLang="fr-FR"/>
              <a:t>Politique de limitation de la dette (DLP 2015)</a:t>
            </a:r>
          </a:p>
          <a:p>
            <a:endParaRPr lang="en-US" alt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7BBB2545-8446-4A26-8B8B-86C46FEBC9DC}"/>
              </a:ext>
            </a:extLst>
          </p:cNvPr>
          <p:cNvSpPr>
            <a:spLocks noGrp="1" noChangeArrowheads="1"/>
          </p:cNvSpPr>
          <p:nvPr>
            <p:ph type="title"/>
          </p:nvPr>
        </p:nvSpPr>
        <p:spPr/>
        <p:txBody>
          <a:bodyPr/>
          <a:lstStyle/>
          <a:p>
            <a:r>
              <a:rPr lang="en-US" altLang="fr-FR"/>
              <a:t>Présentation</a:t>
            </a:r>
          </a:p>
        </p:txBody>
      </p:sp>
      <p:sp>
        <p:nvSpPr>
          <p:cNvPr id="6147" name="Espace réservé du contenu 2">
            <a:extLst>
              <a:ext uri="{FF2B5EF4-FFF2-40B4-BE49-F238E27FC236}">
                <a16:creationId xmlns:a16="http://schemas.microsoft.com/office/drawing/2014/main" id="{1F303903-B0A6-4DF9-BB66-E511AA760819}"/>
              </a:ext>
            </a:extLst>
          </p:cNvPr>
          <p:cNvSpPr>
            <a:spLocks noGrp="1" noChangeArrowheads="1"/>
          </p:cNvSpPr>
          <p:nvPr>
            <p:ph idx="1"/>
          </p:nvPr>
        </p:nvSpPr>
        <p:spPr/>
        <p:txBody>
          <a:bodyPr/>
          <a:lstStyle/>
          <a:p>
            <a:r>
              <a:rPr lang="en-US" altLang="fr-FR" b="1"/>
              <a:t>Qu'est-ce que la viabilité de la dette ?</a:t>
            </a:r>
          </a:p>
          <a:p>
            <a:r>
              <a:rPr lang="en-US" altLang="fr-FR"/>
              <a:t>Qu'est-ce que la vulnérabilité face à la dette ?</a:t>
            </a:r>
            <a:r>
              <a:rPr lang="en-US" altLang="fr-FR" i="0"/>
              <a:t> </a:t>
            </a:r>
            <a:endParaRPr lang="en-US" altLang="fr-FR"/>
          </a:p>
          <a:p>
            <a:r>
              <a:rPr lang="en-US" altLang="fr-FR"/>
              <a:t>Le CVD FMI/BM pour les pays à faible revenu (2018)</a:t>
            </a:r>
          </a:p>
          <a:p>
            <a:r>
              <a:rPr lang="en-US" altLang="fr-FR"/>
              <a:t>Politique de limitation de la dette (DLP 2015)</a:t>
            </a:r>
          </a:p>
          <a:p>
            <a:endParaRPr lang="en-US" alt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a:extLst>
              <a:ext uri="{FF2B5EF4-FFF2-40B4-BE49-F238E27FC236}">
                <a16:creationId xmlns:a16="http://schemas.microsoft.com/office/drawing/2014/main" id="{DB4E98B9-9678-4ABA-9049-99587CD5C157}"/>
              </a:ext>
            </a:extLst>
          </p:cNvPr>
          <p:cNvSpPr>
            <a:spLocks noGrp="1" noChangeArrowheads="1"/>
          </p:cNvSpPr>
          <p:nvPr>
            <p:ph type="title"/>
          </p:nvPr>
        </p:nvSpPr>
        <p:spPr/>
        <p:txBody>
          <a:bodyPr/>
          <a:lstStyle/>
          <a:p>
            <a:r>
              <a:rPr lang="en-US" altLang="fr-FR"/>
              <a:t>Présentation</a:t>
            </a:r>
          </a:p>
        </p:txBody>
      </p:sp>
      <p:sp>
        <p:nvSpPr>
          <p:cNvPr id="29699" name="Espace réservé du contenu 2">
            <a:extLst>
              <a:ext uri="{FF2B5EF4-FFF2-40B4-BE49-F238E27FC236}">
                <a16:creationId xmlns:a16="http://schemas.microsoft.com/office/drawing/2014/main" id="{9ADF4915-BD78-4025-8CC7-E0FA3CDBF7E7}"/>
              </a:ext>
            </a:extLst>
          </p:cNvPr>
          <p:cNvSpPr>
            <a:spLocks noGrp="1" noChangeArrowheads="1"/>
          </p:cNvSpPr>
          <p:nvPr>
            <p:ph idx="1"/>
          </p:nvPr>
        </p:nvSpPr>
        <p:spPr>
          <a:xfrm>
            <a:off x="179388" y="2492375"/>
            <a:ext cx="8856662" cy="3529013"/>
          </a:xfrm>
        </p:spPr>
        <p:txBody>
          <a:bodyPr/>
          <a:lstStyle/>
          <a:p>
            <a:r>
              <a:rPr lang="en-US" altLang="fr-FR" b="1"/>
              <a:t>Le CVD FMI/BM pour les pays à faible revenu (2018)</a:t>
            </a:r>
          </a:p>
          <a:p>
            <a:r>
              <a:rPr lang="en-US" altLang="fr-FR"/>
              <a:t>Valeur actuelle de la dette</a:t>
            </a:r>
          </a:p>
          <a:p>
            <a:r>
              <a:rPr lang="en-US" altLang="fr-FR"/>
              <a:t>Élément de subvention et concessionnalité d'un prêt</a:t>
            </a:r>
          </a:p>
          <a:p>
            <a:r>
              <a:rPr lang="en-US" altLang="fr-FR"/>
              <a:t>Présentation du Cadre de viabilité de la dette</a:t>
            </a:r>
          </a:p>
          <a:p>
            <a:endParaRPr lang="en-US" altLang="fr-FR"/>
          </a:p>
          <a:p>
            <a:endParaRPr lang="en-US" alt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a:extLst>
              <a:ext uri="{FF2B5EF4-FFF2-40B4-BE49-F238E27FC236}">
                <a16:creationId xmlns:a16="http://schemas.microsoft.com/office/drawing/2014/main" id="{A80C6039-75C7-46D3-A492-1C38F36960A1}"/>
              </a:ext>
            </a:extLst>
          </p:cNvPr>
          <p:cNvSpPr>
            <a:spLocks noGrp="1" noChangeArrowheads="1"/>
          </p:cNvSpPr>
          <p:nvPr>
            <p:ph type="title"/>
          </p:nvPr>
        </p:nvSpPr>
        <p:spPr>
          <a:xfrm>
            <a:off x="395288" y="1268413"/>
            <a:ext cx="8569325" cy="577850"/>
          </a:xfrm>
        </p:spPr>
        <p:txBody>
          <a:bodyPr/>
          <a:lstStyle/>
          <a:p>
            <a:pPr algn="ctr"/>
            <a:r>
              <a:rPr lang="fr-FR" altLang="fr-FR" sz="2400"/>
              <a:t>Valeur actuelle de la dette </a:t>
            </a:r>
          </a:p>
        </p:txBody>
      </p:sp>
      <p:sp>
        <p:nvSpPr>
          <p:cNvPr id="30723" name="Espace réservé du contenu 2">
            <a:extLst>
              <a:ext uri="{FF2B5EF4-FFF2-40B4-BE49-F238E27FC236}">
                <a16:creationId xmlns:a16="http://schemas.microsoft.com/office/drawing/2014/main" id="{F032780A-8F1C-41C1-8F82-54B00AFB0C12}"/>
              </a:ext>
            </a:extLst>
          </p:cNvPr>
          <p:cNvSpPr>
            <a:spLocks noGrp="1" noChangeArrowheads="1"/>
          </p:cNvSpPr>
          <p:nvPr>
            <p:ph idx="1"/>
          </p:nvPr>
        </p:nvSpPr>
        <p:spPr>
          <a:xfrm>
            <a:off x="250825" y="1916113"/>
            <a:ext cx="8713788" cy="4681537"/>
          </a:xfrm>
        </p:spPr>
        <p:txBody>
          <a:bodyPr/>
          <a:lstStyle/>
          <a:p>
            <a:pPr marL="0" indent="0"/>
            <a:endParaRPr lang="en-US" altLang="fr-FR" sz="1800">
              <a:sym typeface="Wingdings" panose="05000000000000000000" pitchFamily="2" charset="2"/>
            </a:endParaRPr>
          </a:p>
          <a:p>
            <a:pPr marL="0" indent="0"/>
            <a:r>
              <a:rPr lang="en-US" altLang="fr-FR" sz="1800">
                <a:sym typeface="Wingdings" panose="05000000000000000000" pitchFamily="2" charset="2"/>
              </a:rPr>
              <a:t> </a:t>
            </a:r>
            <a:r>
              <a:rPr lang="en-US" altLang="fr-FR" sz="1800" b="1">
                <a:solidFill>
                  <a:srgbClr val="0070C0"/>
                </a:solidFill>
                <a:sym typeface="Wingdings" panose="05000000000000000000" pitchFamily="2" charset="2"/>
              </a:rPr>
              <a:t>Question : </a:t>
            </a:r>
            <a:r>
              <a:rPr lang="en-US" altLang="fr-FR" sz="1800">
                <a:solidFill>
                  <a:schemeClr val="tx1"/>
                </a:solidFill>
                <a:sym typeface="Wingdings" panose="05000000000000000000" pitchFamily="2" charset="2"/>
              </a:rPr>
              <a:t>Seriez-vous d'accord que je vous emprunte € 1000 aujourd'hui et que je vous rende € 1000 dans un an ? </a:t>
            </a:r>
            <a:endParaRPr lang="en-US" altLang="fr-FR" sz="1800"/>
          </a:p>
          <a:p>
            <a:pPr marL="0" indent="0"/>
            <a:endParaRPr lang="en-US" altLang="fr-FR" sz="1800"/>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endParaRPr lang="en-US" altLang="fr-FR" sz="1800">
              <a:sym typeface="Wingdings" panose="05000000000000000000" pitchFamily="2" charset="2"/>
            </a:endParaRPr>
          </a:p>
          <a:p>
            <a:pPr marL="0" indent="0">
              <a:spcAft>
                <a:spcPts val="600"/>
              </a:spcAft>
              <a:buClr>
                <a:schemeClr val="tx2"/>
              </a:buClr>
              <a:buSzPct val="73000"/>
              <a:buFontTx/>
              <a:buNone/>
            </a:pPr>
            <a:r>
              <a:rPr lang="en-US" altLang="fr-FR" sz="1800">
                <a:sym typeface="Wingdings" panose="05000000000000000000" pitchFamily="2" charset="2"/>
              </a:rPr>
              <a:t></a:t>
            </a:r>
            <a:r>
              <a:rPr lang="en-US" altLang="fr-FR" sz="1800" b="1">
                <a:solidFill>
                  <a:srgbClr val="0070C0"/>
                </a:solidFill>
                <a:sym typeface="Wingdings" panose="05000000000000000000" pitchFamily="2" charset="2"/>
              </a:rPr>
              <a:t> Répons</a:t>
            </a:r>
            <a:r>
              <a:rPr lang="en-US" altLang="fr-FR" sz="1800">
                <a:solidFill>
                  <a:schemeClr val="tx1"/>
                </a:solidFill>
                <a:sym typeface="Wingdings" panose="05000000000000000000" pitchFamily="2" charset="2"/>
              </a:rPr>
              <a:t>e : Vraisemblablement non</a:t>
            </a:r>
            <a:r>
              <a:rPr lang="en-US" altLang="fr-FR" sz="1800" i="0">
                <a:solidFill>
                  <a:schemeClr val="tx1"/>
                </a:solidFill>
                <a:sym typeface="Wingdings" panose="05000000000000000000" pitchFamily="2" charset="2"/>
              </a:rPr>
              <a:t>.</a:t>
            </a:r>
            <a:r>
              <a:rPr lang="en-US" altLang="fr-FR" sz="1800">
                <a:solidFill>
                  <a:schemeClr val="tx1"/>
                </a:solidFill>
                <a:sym typeface="Wingdings" panose="05000000000000000000" pitchFamily="2" charset="2"/>
              </a:rPr>
              <a:t> En effet, vous auriez pu les investir et retirer un intérêt de votre investissement. </a:t>
            </a:r>
            <a:r>
              <a:rPr lang="en-US" altLang="fr-FR" sz="1800"/>
              <a:t> </a:t>
            </a:r>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endParaRPr lang="en-US" altLang="fr-FR"/>
          </a:p>
          <a:p>
            <a:pPr marL="0" indent="0">
              <a:spcAft>
                <a:spcPts val="600"/>
              </a:spcAft>
              <a:buClr>
                <a:schemeClr val="tx2"/>
              </a:buClr>
              <a:buSzPct val="73000"/>
              <a:buFontTx/>
              <a:buNone/>
            </a:pPr>
            <a:endParaRPr lang="en-US" altLang="fr-FR"/>
          </a:p>
        </p:txBody>
      </p:sp>
      <p:pic>
        <p:nvPicPr>
          <p:cNvPr id="30724" name="Image 1">
            <a:extLst>
              <a:ext uri="{FF2B5EF4-FFF2-40B4-BE49-F238E27FC236}">
                <a16:creationId xmlns:a16="http://schemas.microsoft.com/office/drawing/2014/main" id="{D97B22CB-6316-47E3-9571-D71038B1D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430588"/>
            <a:ext cx="644366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a:extLst>
              <a:ext uri="{FF2B5EF4-FFF2-40B4-BE49-F238E27FC236}">
                <a16:creationId xmlns:a16="http://schemas.microsoft.com/office/drawing/2014/main" id="{77431716-A916-496D-BB30-FC8934C2F608}"/>
              </a:ext>
            </a:extLst>
          </p:cNvPr>
          <p:cNvSpPr>
            <a:spLocks noGrp="1" noChangeArrowheads="1"/>
          </p:cNvSpPr>
          <p:nvPr>
            <p:ph type="title"/>
          </p:nvPr>
        </p:nvSpPr>
        <p:spPr>
          <a:xfrm>
            <a:off x="395288" y="981075"/>
            <a:ext cx="3816350" cy="850900"/>
          </a:xfrm>
        </p:spPr>
        <p:txBody>
          <a:bodyPr/>
          <a:lstStyle/>
          <a:p>
            <a:pPr marL="0" indent="0" algn="ctr"/>
            <a:r>
              <a:rPr lang="fr-FR" altLang="fr-FR" sz="2000"/>
              <a:t>Valeur actuelle de la dette </a:t>
            </a:r>
          </a:p>
        </p:txBody>
      </p:sp>
      <p:sp>
        <p:nvSpPr>
          <p:cNvPr id="31747" name="Espace réservé du contenu 2">
            <a:extLst>
              <a:ext uri="{FF2B5EF4-FFF2-40B4-BE49-F238E27FC236}">
                <a16:creationId xmlns:a16="http://schemas.microsoft.com/office/drawing/2014/main" id="{AD04EDF6-E8C9-4AA3-B135-5A4ABDDF925C}"/>
              </a:ext>
            </a:extLst>
          </p:cNvPr>
          <p:cNvSpPr>
            <a:spLocks noGrp="1" noChangeArrowheads="1"/>
          </p:cNvSpPr>
          <p:nvPr>
            <p:ph idx="1"/>
          </p:nvPr>
        </p:nvSpPr>
        <p:spPr>
          <a:xfrm>
            <a:off x="250825" y="1916113"/>
            <a:ext cx="8713788" cy="4681537"/>
          </a:xfrm>
        </p:spPr>
        <p:txBody>
          <a:bodyPr/>
          <a:lstStyle/>
          <a:p>
            <a:pPr marL="0" indent="0"/>
            <a:r>
              <a:rPr lang="en-US" altLang="fr-FR" sz="1800">
                <a:sym typeface="Wingdings" panose="05000000000000000000" pitchFamily="2" charset="2"/>
              </a:rPr>
              <a:t> </a:t>
            </a:r>
            <a:r>
              <a:rPr lang="en-US" altLang="fr-FR" sz="1800" b="1">
                <a:solidFill>
                  <a:srgbClr val="0070C0"/>
                </a:solidFill>
                <a:sym typeface="Wingdings" panose="05000000000000000000" pitchFamily="2" charset="2"/>
              </a:rPr>
              <a:t>Valeur actuelle d'un montant donné dans les années à venir =  </a:t>
            </a:r>
            <a:r>
              <a:rPr lang="en-US" altLang="fr-FR" sz="1800">
                <a:solidFill>
                  <a:schemeClr val="tx1"/>
                </a:solidFill>
                <a:sym typeface="Wingdings" panose="05000000000000000000" pitchFamily="2" charset="2"/>
              </a:rPr>
              <a:t>Le montant </a:t>
            </a:r>
            <a:r>
              <a:rPr lang="en-US" altLang="fr-FR" sz="1800" b="1">
                <a:solidFill>
                  <a:schemeClr val="tx1"/>
                </a:solidFill>
                <a:sym typeface="Wingdings" panose="05000000000000000000" pitchFamily="2" charset="2"/>
              </a:rPr>
              <a:t>ACTUALISÉ</a:t>
            </a:r>
            <a:r>
              <a:rPr lang="en-US" altLang="fr-FR" sz="1800">
                <a:solidFill>
                  <a:schemeClr val="tx1"/>
                </a:solidFill>
                <a:sym typeface="Wingdings" panose="05000000000000000000" pitchFamily="2" charset="2"/>
              </a:rPr>
              <a:t> pour calculer sa valeur courante équivalente</a:t>
            </a:r>
          </a:p>
          <a:p>
            <a:pPr marL="0" indent="0"/>
            <a:endParaRPr lang="en-US" altLang="fr-FR" sz="1800"/>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endParaRPr lang="en-US" altLang="fr-FR" sz="1800"/>
          </a:p>
        </p:txBody>
      </p:sp>
      <p:graphicFrame>
        <p:nvGraphicFramePr>
          <p:cNvPr id="4" name="Tableau 3">
            <a:extLst>
              <a:ext uri="{FF2B5EF4-FFF2-40B4-BE49-F238E27FC236}">
                <a16:creationId xmlns:a16="http://schemas.microsoft.com/office/drawing/2014/main" id="{83B464A8-4ED9-441A-9F67-DF67FCCDCC27}"/>
              </a:ext>
            </a:extLst>
          </p:cNvPr>
          <p:cNvGraphicFramePr>
            <a:graphicFrameLocks noGrp="1"/>
          </p:cNvGraphicFramePr>
          <p:nvPr/>
        </p:nvGraphicFramePr>
        <p:xfrm>
          <a:off x="1476375" y="2636838"/>
          <a:ext cx="6438900" cy="3506788"/>
        </p:xfrm>
        <a:graphic>
          <a:graphicData uri="http://schemas.openxmlformats.org/drawingml/2006/table">
            <a:tbl>
              <a:tblPr/>
              <a:tblGrid>
                <a:gridCol w="968375">
                  <a:extLst>
                    <a:ext uri="{9D8B030D-6E8A-4147-A177-3AD203B41FA5}">
                      <a16:colId xmlns:a16="http://schemas.microsoft.com/office/drawing/2014/main" val="3508639829"/>
                    </a:ext>
                  </a:extLst>
                </a:gridCol>
                <a:gridCol w="2136775">
                  <a:extLst>
                    <a:ext uri="{9D8B030D-6E8A-4147-A177-3AD203B41FA5}">
                      <a16:colId xmlns:a16="http://schemas.microsoft.com/office/drawing/2014/main" val="562766548"/>
                    </a:ext>
                  </a:extLst>
                </a:gridCol>
                <a:gridCol w="3333750">
                  <a:extLst>
                    <a:ext uri="{9D8B030D-6E8A-4147-A177-3AD203B41FA5}">
                      <a16:colId xmlns:a16="http://schemas.microsoft.com/office/drawing/2014/main" val="343399970"/>
                    </a:ext>
                  </a:extLst>
                </a:gridCol>
              </a:tblGrid>
              <a:tr h="215900">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fr-FR" sz="14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Année</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fr-FR" sz="14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Valeur nominale</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fr-FR" sz="14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Valeur actuelle</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025778460"/>
                  </a:ext>
                </a:extLst>
              </a:tr>
              <a:tr h="604838">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4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2019</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20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€ 1000</a:t>
                      </a:r>
                      <a:endParaRPr kumimoji="0" lang="fr-FR" altLang="fr-FR" sz="20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4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 </a:t>
                      </a:r>
                      <a:endParaRPr kumimoji="0" lang="fr-FR" altLang="fr-FR" sz="14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20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€ 1000</a:t>
                      </a:r>
                      <a:endParaRPr kumimoji="0" lang="fr-FR" altLang="fr-FR" sz="20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4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 </a:t>
                      </a:r>
                      <a:endParaRPr kumimoji="0" lang="fr-FR" altLang="fr-FR" sz="14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extLst>
                  <a:ext uri="{0D108BD9-81ED-4DB2-BD59-A6C34878D82A}">
                    <a16:rowId xmlns:a16="http://schemas.microsoft.com/office/drawing/2014/main" val="1952837530"/>
                  </a:ext>
                </a:extLst>
              </a:tr>
              <a:tr h="968375">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4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2020</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20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rPr>
                        <a:t>€ 1000</a:t>
                      </a:r>
                      <a:endParaRPr kumimoji="0" lang="fr-FR" altLang="fr-FR" sz="20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4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rPr>
                        <a:t> </a:t>
                      </a:r>
                      <a:endParaRPr kumimoji="0" lang="fr-FR" altLang="fr-FR" sz="14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20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€ 1000 / (1+10 %) = 909,1</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4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 </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extLst>
                  <a:ext uri="{0D108BD9-81ED-4DB2-BD59-A6C34878D82A}">
                    <a16:rowId xmlns:a16="http://schemas.microsoft.com/office/drawing/2014/main" val="710068242"/>
                  </a:ext>
                </a:extLst>
              </a:tr>
              <a:tr h="968375">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4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2021</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20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€ 1000</a:t>
                      </a:r>
                      <a:endParaRPr kumimoji="0" lang="fr-FR" altLang="fr-FR" sz="20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4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 </a:t>
                      </a:r>
                      <a:endParaRPr kumimoji="0" lang="fr-FR" altLang="fr-FR" sz="14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20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€ 1000 / (1+10 %)</a:t>
                      </a:r>
                      <a:r>
                        <a:rPr kumimoji="0" lang="en-US" altLang="fr-FR" sz="2000" b="0" i="0" u="none" strike="noStrike" cap="none" normalizeH="0" baseline="30000">
                          <a:ln>
                            <a:noFill/>
                          </a:ln>
                          <a:solidFill>
                            <a:srgbClr val="000000"/>
                          </a:solidFill>
                          <a:effectLst/>
                          <a:latin typeface="Verdana" panose="020B0604030504040204" pitchFamily="34" charset="0"/>
                          <a:ea typeface="ＭＳ Ｐゴシック" panose="020B0600070205080204" pitchFamily="34" charset="-128"/>
                        </a:rPr>
                        <a:t>2</a:t>
                      </a:r>
                      <a:r>
                        <a:rPr kumimoji="0" lang="en-US" altLang="fr-FR" sz="20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 = 826,4</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4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 </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extLst>
                  <a:ext uri="{0D108BD9-81ED-4DB2-BD59-A6C34878D82A}">
                    <a16:rowId xmlns:a16="http://schemas.microsoft.com/office/drawing/2014/main" val="4086577581"/>
                  </a:ext>
                </a:extLst>
              </a:tr>
              <a:tr h="749300">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4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4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4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4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a:t>
                      </a:r>
                      <a:endParaRPr kumimoji="0" lang="fr-FR" altLang="fr-FR" sz="14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4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a:t>
                      </a:r>
                      <a:endParaRPr kumimoji="0" lang="fr-FR" altLang="fr-FR" sz="14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4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a:t>
                      </a:r>
                      <a:endParaRPr kumimoji="0" lang="fr-FR" altLang="fr-FR" sz="14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4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rPr>
                        <a:t>.</a:t>
                      </a:r>
                      <a:endParaRPr kumimoji="0" lang="fr-FR" altLang="fr-FR" sz="14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4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rPr>
                        <a:t>.</a:t>
                      </a:r>
                      <a:endParaRPr kumimoji="0" lang="fr-FR" altLang="fr-FR" sz="14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4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rPr>
                        <a:t>.</a:t>
                      </a:r>
                      <a:endParaRPr kumimoji="0" lang="fr-FR" altLang="fr-FR" sz="14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extLst>
                  <a:ext uri="{0D108BD9-81ED-4DB2-BD59-A6C34878D82A}">
                    <a16:rowId xmlns:a16="http://schemas.microsoft.com/office/drawing/2014/main" val="18693214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a:extLst>
              <a:ext uri="{FF2B5EF4-FFF2-40B4-BE49-F238E27FC236}">
                <a16:creationId xmlns:a16="http://schemas.microsoft.com/office/drawing/2014/main" id="{79C5171D-5087-4793-B106-2AC7FBDD4C10}"/>
              </a:ext>
            </a:extLst>
          </p:cNvPr>
          <p:cNvSpPr>
            <a:spLocks noGrp="1" noChangeArrowheads="1"/>
          </p:cNvSpPr>
          <p:nvPr>
            <p:ph type="title"/>
          </p:nvPr>
        </p:nvSpPr>
        <p:spPr>
          <a:xfrm>
            <a:off x="395288" y="1268413"/>
            <a:ext cx="8569325" cy="577850"/>
          </a:xfrm>
        </p:spPr>
        <p:txBody>
          <a:bodyPr/>
          <a:lstStyle/>
          <a:p>
            <a:pPr algn="ctr"/>
            <a:r>
              <a:rPr lang="fr-FR" altLang="fr-FR" sz="2400" dirty="0"/>
              <a:t>Valeur actuelle de la dette </a:t>
            </a: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F27F0FB5-F9B7-4AA5-BCEF-4F94267ED790}"/>
                  </a:ext>
                </a:extLst>
              </p:cNvPr>
              <p:cNvSpPr/>
              <p:nvPr/>
            </p:nvSpPr>
            <p:spPr>
              <a:xfrm>
                <a:off x="0" y="1988840"/>
                <a:ext cx="8676456" cy="6268576"/>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q"/>
                </a:pPr>
                <a:r>
                  <a:rPr lang="fr-FR"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Valeur actuelle du service de la dette</a:t>
                </a:r>
                <a:r>
                  <a:rPr lang="fr-FR" sz="2400" dirty="0">
                    <a:latin typeface="Calibri" panose="020F0502020204030204" pitchFamily="34" charset="0"/>
                    <a:ea typeface="Calibri" panose="020F0502020204030204" pitchFamily="34" charset="0"/>
                    <a:cs typeface="Times New Roman" panose="02020603050405020304" pitchFamily="18" charset="0"/>
                  </a:rPr>
                  <a:t> = somme de tous les paiements à venir pour le service de la dette = ce qu’il faut rembourser d’un prêt</a:t>
                </a:r>
              </a:p>
              <a:p>
                <a:pPr>
                  <a:lnSpc>
                    <a:spcPct val="107000"/>
                  </a:lnSpc>
                  <a:spcAft>
                    <a:spcPts val="800"/>
                  </a:spcAft>
                </a:pP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fr-FR" sz="2400" i="1" smtClean="0">
                            <a:latin typeface="Cambria Math" panose="02040503050406030204" pitchFamily="18" charset="0"/>
                            <a:cs typeface="Times New Roman" panose="02020603050405020304" pitchFamily="18" charset="0"/>
                          </a:rPr>
                        </m:ctrlPr>
                      </m:sSubPr>
                      <m:e>
                        <m:r>
                          <a:rPr lang="fr-FR" sz="2400" b="0" i="1" smtClean="0">
                            <a:latin typeface="Cambria Math" panose="02040503050406030204" pitchFamily="18" charset="0"/>
                            <a:cs typeface="Times New Roman" panose="02020603050405020304" pitchFamily="18" charset="0"/>
                          </a:rPr>
                          <m:t>𝑉𝐴</m:t>
                        </m:r>
                      </m:e>
                      <m:sub>
                        <m:r>
                          <a:rPr lang="fr-FR" sz="2400" b="0" i="1" smtClean="0">
                            <a:latin typeface="Cambria Math" panose="02040503050406030204" pitchFamily="18" charset="0"/>
                            <a:cs typeface="Times New Roman" panose="02020603050405020304" pitchFamily="18" charset="0"/>
                          </a:rPr>
                          <m:t>2009</m:t>
                        </m:r>
                      </m:sub>
                    </m:sSub>
                    <m:r>
                      <a:rPr lang="fr-FR" sz="2400" b="0" i="1" smtClean="0">
                        <a:latin typeface="Cambria Math" panose="02040503050406030204" pitchFamily="18" charset="0"/>
                        <a:cs typeface="Times New Roman" panose="02020603050405020304" pitchFamily="18" charset="0"/>
                      </a:rPr>
                      <m:t>=</m:t>
                    </m:r>
                    <m:f>
                      <m:fPr>
                        <m:ctrlPr>
                          <a:rPr lang="fr-FR" sz="2400" b="0" i="1" smtClean="0">
                            <a:latin typeface="Cambria Math" panose="02040503050406030204" pitchFamily="18" charset="0"/>
                            <a:cs typeface="Times New Roman" panose="02020603050405020304" pitchFamily="18" charset="0"/>
                          </a:rPr>
                        </m:ctrlPr>
                      </m:fPr>
                      <m:num>
                        <m:sSub>
                          <m:sSubPr>
                            <m:ctrlPr>
                              <a:rPr lang="fr-FR" sz="2400" b="0" i="1" smtClean="0">
                                <a:latin typeface="Cambria Math" panose="02040503050406030204" pitchFamily="18" charset="0"/>
                                <a:cs typeface="Times New Roman" panose="02020603050405020304" pitchFamily="18" charset="0"/>
                              </a:rPr>
                            </m:ctrlPr>
                          </m:sSubPr>
                          <m:e>
                            <m:r>
                              <a:rPr lang="fr-FR" sz="2400" b="0" i="1" smtClean="0">
                                <a:latin typeface="Cambria Math" panose="02040503050406030204" pitchFamily="18" charset="0"/>
                                <a:cs typeface="Times New Roman" panose="02020603050405020304" pitchFamily="18" charset="0"/>
                              </a:rPr>
                              <m:t>𝐷𝑆</m:t>
                            </m:r>
                          </m:e>
                          <m:sub>
                            <m:r>
                              <a:rPr lang="fr-FR" sz="2400" b="0" i="1" smtClean="0">
                                <a:latin typeface="Cambria Math" panose="02040503050406030204" pitchFamily="18" charset="0"/>
                                <a:cs typeface="Times New Roman" panose="02020603050405020304" pitchFamily="18" charset="0"/>
                              </a:rPr>
                              <m:t>2020</m:t>
                            </m:r>
                          </m:sub>
                        </m:sSub>
                      </m:num>
                      <m:den>
                        <m:r>
                          <a:rPr lang="fr-FR" sz="2400" b="0" i="1" smtClean="0">
                            <a:latin typeface="Cambria Math" panose="02040503050406030204" pitchFamily="18" charset="0"/>
                            <a:cs typeface="Times New Roman" panose="02020603050405020304" pitchFamily="18" charset="0"/>
                          </a:rPr>
                          <m:t>1+</m:t>
                        </m:r>
                        <m:r>
                          <a:rPr lang="fr-FR" sz="2400" b="0" i="1" smtClean="0">
                            <a:latin typeface="Cambria Math" panose="02040503050406030204" pitchFamily="18" charset="0"/>
                            <a:ea typeface="Cambria Math" panose="02040503050406030204" pitchFamily="18" charset="0"/>
                            <a:cs typeface="Times New Roman" panose="02020603050405020304" pitchFamily="18" charset="0"/>
                          </a:rPr>
                          <m:t>𝛽</m:t>
                        </m:r>
                      </m:den>
                    </m:f>
                  </m:oMath>
                </a14:m>
                <a:r>
                  <a:rPr lang="fr-FR" sz="2400" dirty="0">
                    <a:latin typeface="Calibri" panose="020F0502020204030204" pitchFamily="34" charset="0"/>
                    <a:ea typeface="Calibri" panose="020F0502020204030204" pitchFamily="34" charset="0"/>
                    <a:cs typeface="Times New Roman" panose="02020603050405020304" pitchFamily="18" charset="0"/>
                  </a:rPr>
                  <a:t>+</a:t>
                </a:r>
                <a:r>
                  <a:rPr lang="fr-FR" sz="2400" dirty="0">
                    <a:cs typeface="Times New Roman" panose="02020603050405020304" pitchFamily="18" charset="0"/>
                  </a:rPr>
                  <a:t> </a:t>
                </a:r>
                <a14:m>
                  <m:oMath xmlns:m="http://schemas.openxmlformats.org/officeDocument/2006/math">
                    <m:f>
                      <m:fPr>
                        <m:ctrlPr>
                          <a:rPr lang="fr-FR" sz="2400" i="1">
                            <a:latin typeface="Cambria Math" panose="02040503050406030204" pitchFamily="18" charset="0"/>
                            <a:cs typeface="Times New Roman" panose="02020603050405020304" pitchFamily="18" charset="0"/>
                          </a:rPr>
                        </m:ctrlPr>
                      </m:fPr>
                      <m:num>
                        <m:sSub>
                          <m:sSubPr>
                            <m:ctrlPr>
                              <a:rPr lang="fr-FR" sz="2400" i="1">
                                <a:latin typeface="Cambria Math" panose="02040503050406030204" pitchFamily="18" charset="0"/>
                                <a:cs typeface="Times New Roman" panose="02020603050405020304" pitchFamily="18" charset="0"/>
                              </a:rPr>
                            </m:ctrlPr>
                          </m:sSubPr>
                          <m:e>
                            <m:r>
                              <a:rPr lang="fr-FR" sz="2400" i="1">
                                <a:latin typeface="Cambria Math" panose="02040503050406030204" pitchFamily="18" charset="0"/>
                                <a:cs typeface="Times New Roman" panose="02020603050405020304" pitchFamily="18" charset="0"/>
                              </a:rPr>
                              <m:t>𝐷𝑆</m:t>
                            </m:r>
                          </m:e>
                          <m:sub>
                            <m:r>
                              <a:rPr lang="fr-FR" sz="2400" i="1">
                                <a:latin typeface="Cambria Math" panose="02040503050406030204" pitchFamily="18" charset="0"/>
                                <a:cs typeface="Times New Roman" panose="02020603050405020304" pitchFamily="18" charset="0"/>
                              </a:rPr>
                              <m:t>202</m:t>
                            </m:r>
                            <m:r>
                              <a:rPr lang="fr-FR" sz="2400" b="0" i="1" smtClean="0">
                                <a:latin typeface="Cambria Math" panose="02040503050406030204" pitchFamily="18" charset="0"/>
                                <a:cs typeface="Times New Roman" panose="02020603050405020304" pitchFamily="18" charset="0"/>
                              </a:rPr>
                              <m:t>1</m:t>
                            </m:r>
                          </m:sub>
                        </m:sSub>
                      </m:num>
                      <m:den>
                        <m:sSup>
                          <m:sSupPr>
                            <m:ctrlPr>
                              <a:rPr lang="fr-FR" sz="2400" i="1" smtClean="0">
                                <a:latin typeface="Cambria Math" panose="02040503050406030204" pitchFamily="18" charset="0"/>
                                <a:cs typeface="Times New Roman" panose="02020603050405020304" pitchFamily="18" charset="0"/>
                              </a:rPr>
                            </m:ctrlPr>
                          </m:sSupPr>
                          <m:e>
                            <m:r>
                              <a:rPr lang="fr-FR" sz="2400" b="0" i="1" smtClean="0">
                                <a:latin typeface="Cambria Math" panose="02040503050406030204" pitchFamily="18" charset="0"/>
                                <a:cs typeface="Times New Roman" panose="02020603050405020304" pitchFamily="18" charset="0"/>
                              </a:rPr>
                              <m:t>(</m:t>
                            </m:r>
                            <m:r>
                              <a:rPr lang="fr-FR" sz="2400" i="1">
                                <a:latin typeface="Cambria Math" panose="02040503050406030204" pitchFamily="18" charset="0"/>
                                <a:cs typeface="Times New Roman" panose="02020603050405020304" pitchFamily="18" charset="0"/>
                              </a:rPr>
                              <m:t>1+</m:t>
                            </m:r>
                            <m:r>
                              <a:rPr lang="fr-FR" sz="2400" i="1">
                                <a:latin typeface="Cambria Math" panose="02040503050406030204" pitchFamily="18" charset="0"/>
                                <a:ea typeface="Cambria Math" panose="02040503050406030204" pitchFamily="18" charset="0"/>
                                <a:cs typeface="Times New Roman" panose="02020603050405020304" pitchFamily="18" charset="0"/>
                              </a:rPr>
                              <m:t>𝛽</m:t>
                            </m:r>
                            <m:r>
                              <a:rPr lang="fr-FR" sz="2400" b="0" i="1" smtClean="0">
                                <a:latin typeface="Cambria Math" panose="02040503050406030204" pitchFamily="18" charset="0"/>
                                <a:cs typeface="Times New Roman" panose="02020603050405020304" pitchFamily="18" charset="0"/>
                              </a:rPr>
                              <m:t>)</m:t>
                            </m:r>
                          </m:e>
                          <m:sup>
                            <m:r>
                              <a:rPr lang="fr-FR" sz="2400" b="0" i="1" smtClean="0">
                                <a:latin typeface="Cambria Math" panose="02040503050406030204" pitchFamily="18" charset="0"/>
                                <a:cs typeface="Times New Roman" panose="02020603050405020304" pitchFamily="18" charset="0"/>
                              </a:rPr>
                              <m:t>2</m:t>
                            </m:r>
                          </m:sup>
                        </m:sSup>
                      </m:den>
                    </m:f>
                    <m:r>
                      <a:rPr lang="fr-FR" sz="24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sz="2400" dirty="0">
                    <a:latin typeface="Calibri" panose="020F0502020204030204" pitchFamily="34" charset="0"/>
                    <a:ea typeface="Calibri" panose="020F0502020204030204" pitchFamily="34" charset="0"/>
                    <a:cs typeface="Times New Roman" panose="02020603050405020304" pitchFamily="18" charset="0"/>
                  </a:rPr>
                  <a:t> +</a:t>
                </a:r>
                <a:r>
                  <a:rPr lang="fr-FR" sz="2400" dirty="0">
                    <a:cs typeface="Times New Roman" panose="02020603050405020304" pitchFamily="18" charset="0"/>
                  </a:rPr>
                  <a:t> </a:t>
                </a:r>
                <a14:m>
                  <m:oMath xmlns:m="http://schemas.openxmlformats.org/officeDocument/2006/math">
                    <m:f>
                      <m:fPr>
                        <m:ctrlPr>
                          <a:rPr lang="fr-FR" sz="2400" i="1">
                            <a:latin typeface="Cambria Math" panose="02040503050406030204" pitchFamily="18" charset="0"/>
                            <a:cs typeface="Times New Roman" panose="02020603050405020304" pitchFamily="18" charset="0"/>
                          </a:rPr>
                        </m:ctrlPr>
                      </m:fPr>
                      <m:num>
                        <m:sSub>
                          <m:sSubPr>
                            <m:ctrlPr>
                              <a:rPr lang="fr-FR" sz="2400" i="1">
                                <a:latin typeface="Cambria Math" panose="02040503050406030204" pitchFamily="18" charset="0"/>
                                <a:cs typeface="Times New Roman" panose="02020603050405020304" pitchFamily="18" charset="0"/>
                              </a:rPr>
                            </m:ctrlPr>
                          </m:sSubPr>
                          <m:e>
                            <m:r>
                              <a:rPr lang="fr-FR" sz="2400" i="1">
                                <a:latin typeface="Cambria Math" panose="02040503050406030204" pitchFamily="18" charset="0"/>
                                <a:cs typeface="Times New Roman" panose="02020603050405020304" pitchFamily="18" charset="0"/>
                              </a:rPr>
                              <m:t>𝐷𝑆</m:t>
                            </m:r>
                          </m:e>
                          <m:sub>
                            <m:r>
                              <a:rPr lang="fr-FR" sz="2400" i="1">
                                <a:latin typeface="Cambria Math" panose="02040503050406030204" pitchFamily="18" charset="0"/>
                                <a:cs typeface="Times New Roman" panose="02020603050405020304" pitchFamily="18" charset="0"/>
                              </a:rPr>
                              <m:t>202</m:t>
                            </m:r>
                            <m:r>
                              <a:rPr lang="fr-FR" sz="2400" b="0" i="1" smtClean="0">
                                <a:latin typeface="Cambria Math" panose="02040503050406030204" pitchFamily="18" charset="0"/>
                                <a:cs typeface="Times New Roman" panose="02020603050405020304" pitchFamily="18" charset="0"/>
                              </a:rPr>
                              <m:t>2</m:t>
                            </m:r>
                          </m:sub>
                        </m:sSub>
                      </m:num>
                      <m:den>
                        <m:sSup>
                          <m:sSupPr>
                            <m:ctrlPr>
                              <a:rPr lang="fr-FR" sz="2400" i="1">
                                <a:latin typeface="Cambria Math" panose="02040503050406030204" pitchFamily="18" charset="0"/>
                                <a:cs typeface="Times New Roman" panose="02020603050405020304" pitchFamily="18" charset="0"/>
                              </a:rPr>
                            </m:ctrlPr>
                          </m:sSupPr>
                          <m:e>
                            <m:r>
                              <a:rPr lang="fr-FR" sz="2400" i="1">
                                <a:latin typeface="Cambria Math" panose="02040503050406030204" pitchFamily="18" charset="0"/>
                                <a:cs typeface="Times New Roman" panose="02020603050405020304" pitchFamily="18" charset="0"/>
                              </a:rPr>
                              <m:t>(</m:t>
                            </m:r>
                            <m:r>
                              <a:rPr lang="fr-FR" sz="2400" i="1">
                                <a:latin typeface="Cambria Math" panose="02040503050406030204" pitchFamily="18" charset="0"/>
                                <a:cs typeface="Times New Roman" panose="02020603050405020304" pitchFamily="18" charset="0"/>
                              </a:rPr>
                              <m:t>1+</m:t>
                            </m:r>
                            <m:r>
                              <a:rPr lang="fr-FR" sz="2400" i="1">
                                <a:latin typeface="Cambria Math" panose="02040503050406030204" pitchFamily="18" charset="0"/>
                                <a:ea typeface="Cambria Math" panose="02040503050406030204" pitchFamily="18" charset="0"/>
                                <a:cs typeface="Times New Roman" panose="02020603050405020304" pitchFamily="18" charset="0"/>
                              </a:rPr>
                              <m:t>𝛽</m:t>
                            </m:r>
                            <m:r>
                              <a:rPr lang="fr-FR" sz="2400" i="1">
                                <a:latin typeface="Cambria Math" panose="02040503050406030204" pitchFamily="18" charset="0"/>
                                <a:cs typeface="Times New Roman" panose="02020603050405020304" pitchFamily="18" charset="0"/>
                              </a:rPr>
                              <m:t>)</m:t>
                            </m:r>
                          </m:e>
                          <m:sup>
                            <m:r>
                              <a:rPr lang="fr-FR" sz="2400" b="0" i="1" smtClean="0">
                                <a:latin typeface="Cambria Math" panose="02040503050406030204" pitchFamily="18" charset="0"/>
                                <a:cs typeface="Times New Roman" panose="02020603050405020304" pitchFamily="18" charset="0"/>
                              </a:rPr>
                              <m:t>3</m:t>
                            </m:r>
                          </m:sup>
                        </m:sSup>
                      </m:den>
                    </m:f>
                  </m:oMath>
                </a14:m>
                <a:r>
                  <a:rPr lang="fr-FR" sz="24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solidFill>
                      <a:srgbClr val="002060"/>
                    </a:solidFill>
                    <a:latin typeface="Calibri" panose="020F0502020204030204" pitchFamily="34" charset="0"/>
                    <a:cs typeface="Times New Roman" panose="02020603050405020304" pitchFamily="18" charset="0"/>
                  </a:rPr>
                  <a:t>DS</a:t>
                </a:r>
                <a:r>
                  <a:rPr lang="fr-FR" b="1" i="1" dirty="0"/>
                  <a:t> </a:t>
                </a:r>
                <a:r>
                  <a:rPr lang="fr-FR" sz="2000" b="1" i="1" dirty="0"/>
                  <a:t>: </a:t>
                </a:r>
                <a:r>
                  <a:rPr lang="fr-FR" sz="2000" i="1" dirty="0"/>
                  <a:t>paiements pour le service de la dette = paiements du principal + des intérêts</a:t>
                </a:r>
              </a:p>
              <a:p>
                <a:pPr>
                  <a:lnSpc>
                    <a:spcPct val="107000"/>
                  </a:lnSpc>
                  <a:spcAft>
                    <a:spcPts val="800"/>
                  </a:spcAft>
                </a:pPr>
                <a:endParaRPr lang="fr-FR" sz="2000" i="1" dirty="0"/>
              </a:p>
              <a:p>
                <a:pPr>
                  <a:lnSpc>
                    <a:spcPct val="107000"/>
                  </a:lnSpc>
                  <a:spcAft>
                    <a:spcPts val="800"/>
                  </a:spcAft>
                </a:pPr>
                <a14:m>
                  <m:oMath xmlns:m="http://schemas.openxmlformats.org/officeDocument/2006/math">
                    <m:r>
                      <a:rPr lang="en-US" sz="2000" i="1" smtClean="0">
                        <a:latin typeface="Cambria Math" panose="02040503050406030204" pitchFamily="18" charset="0"/>
                        <a:ea typeface="Cambria Math" panose="02040503050406030204" pitchFamily="18" charset="0"/>
                      </a:rPr>
                      <m:t>𝛽</m:t>
                    </m:r>
                  </m:oMath>
                </a14:m>
                <a:r>
                  <a:rPr lang="en-US" sz="2000" dirty="0"/>
                  <a:t>: </a:t>
                </a:r>
                <a:r>
                  <a:rPr lang="en-US" sz="2000" dirty="0" err="1"/>
                  <a:t>taux</a:t>
                </a:r>
                <a:r>
                  <a:rPr lang="en-US" sz="2000" dirty="0"/>
                  <a:t> </a:t>
                </a:r>
                <a:r>
                  <a:rPr lang="en-US" sz="2000" dirty="0" err="1"/>
                  <a:t>d’actualisation</a:t>
                </a:r>
                <a:endParaRPr lang="en-US" sz="2000" dirty="0"/>
              </a:p>
              <a:p>
                <a:pPr>
                  <a:lnSpc>
                    <a:spcPct val="107000"/>
                  </a:lnSpc>
                  <a:spcAft>
                    <a:spcPts val="800"/>
                  </a:spcAft>
                </a:pP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F27F0FB5-F9B7-4AA5-BCEF-4F94267ED790}"/>
                  </a:ext>
                </a:extLst>
              </p:cNvPr>
              <p:cNvSpPr>
                <a:spLocks noRot="1" noChangeAspect="1" noMove="1" noResize="1" noEditPoints="1" noAdjustHandles="1" noChangeArrowheads="1" noChangeShapeType="1" noTextEdit="1"/>
              </p:cNvSpPr>
              <p:nvPr/>
            </p:nvSpPr>
            <p:spPr>
              <a:xfrm>
                <a:off x="0" y="1988840"/>
                <a:ext cx="8676456" cy="6268576"/>
              </a:xfrm>
              <a:prstGeom prst="rect">
                <a:avLst/>
              </a:prstGeom>
              <a:blipFill>
                <a:blip r:embed="rId2"/>
                <a:stretch>
                  <a:fillRect l="-1054" t="-680"/>
                </a:stretch>
              </a:blipFill>
            </p:spPr>
            <p:txBody>
              <a:bodyPr/>
              <a:lstStyle/>
              <a:p>
                <a:r>
                  <a:rPr lang="en-US">
                    <a:noFill/>
                  </a:rPr>
                  <a:t> </a:t>
                </a:r>
              </a:p>
            </p:txBody>
          </p:sp>
        </mc:Fallback>
      </mc:AlternateContent>
    </p:spTree>
    <p:extLst>
      <p:ext uri="{BB962C8B-B14F-4D97-AF65-F5344CB8AC3E}">
        <p14:creationId xmlns:p14="http://schemas.microsoft.com/office/powerpoint/2010/main" val="2889753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a:extLst>
              <a:ext uri="{FF2B5EF4-FFF2-40B4-BE49-F238E27FC236}">
                <a16:creationId xmlns:a16="http://schemas.microsoft.com/office/drawing/2014/main" id="{77315279-518B-4227-8005-C4944A5A1483}"/>
              </a:ext>
            </a:extLst>
          </p:cNvPr>
          <p:cNvSpPr>
            <a:spLocks noGrp="1" noRot="1" noChangeAspect="1" noMove="1" noResize="1" noEditPoints="1" noAdjustHandles="1" noChangeArrowheads="1" noChangeShapeType="1" noTextEdit="1"/>
          </p:cNvSpPr>
          <p:nvPr>
            <p:ph type="title"/>
          </p:nvPr>
        </p:nvSpPr>
        <p:spPr>
          <a:xfrm>
            <a:off x="395288" y="1268413"/>
            <a:ext cx="8569325" cy="577850"/>
          </a:xfrm>
          <a:blipFill>
            <a:blip r:embed="rId2"/>
            <a:stretch>
              <a:fillRect t="-11579" b="-22105"/>
            </a:stretch>
          </a:blipFill>
          <a:extLst/>
        </p:spPr>
        <p:txBody>
          <a:bodyPr/>
          <a:lstStyle/>
          <a:p>
            <a:pPr>
              <a:defRPr/>
            </a:pPr>
            <a:r>
              <a:rPr lang="en-US" dirty="0">
                <a:noFill/>
              </a:rPr>
              <a:t> </a:t>
            </a:r>
          </a:p>
        </p:txBody>
      </p:sp>
      <p:sp>
        <p:nvSpPr>
          <p:cNvPr id="33795" name="Espace réservé du contenu 2">
            <a:extLst>
              <a:ext uri="{FF2B5EF4-FFF2-40B4-BE49-F238E27FC236}">
                <a16:creationId xmlns:a16="http://schemas.microsoft.com/office/drawing/2014/main" id="{44D5FBBB-5BE3-45DD-9ED6-0DDBFE5F26CB}"/>
              </a:ext>
            </a:extLst>
          </p:cNvPr>
          <p:cNvSpPr>
            <a:spLocks noGrp="1" noChangeArrowheads="1"/>
          </p:cNvSpPr>
          <p:nvPr>
            <p:ph idx="1"/>
          </p:nvPr>
        </p:nvSpPr>
        <p:spPr>
          <a:xfrm>
            <a:off x="214313" y="2133600"/>
            <a:ext cx="8715375" cy="4464050"/>
          </a:xfrm>
        </p:spPr>
        <p:txBody>
          <a:bodyPr/>
          <a:lstStyle/>
          <a:p>
            <a:pPr marL="0" indent="0"/>
            <a:endParaRPr lang="en-US" altLang="fr-FR" sz="1800">
              <a:sym typeface="Wingdings" panose="05000000000000000000" pitchFamily="2" charset="2"/>
            </a:endParaRPr>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r>
              <a:rPr lang="en-US" altLang="fr-FR" sz="1800">
                <a:solidFill>
                  <a:schemeClr val="tx1"/>
                </a:solidFill>
              </a:rPr>
              <a:t>Valeur actuelle du service de la dette (VA) = ( € 1000 + 5 % . € 1000 ) / (1+0,1) = 1050/1,1 = € 954,4</a:t>
            </a:r>
          </a:p>
        </p:txBody>
      </p:sp>
      <p:graphicFrame>
        <p:nvGraphicFramePr>
          <p:cNvPr id="2" name="Tableau 1">
            <a:extLst>
              <a:ext uri="{FF2B5EF4-FFF2-40B4-BE49-F238E27FC236}">
                <a16:creationId xmlns:a16="http://schemas.microsoft.com/office/drawing/2014/main" id="{42A97243-589D-450E-9086-2A23454D501E}"/>
              </a:ext>
            </a:extLst>
          </p:cNvPr>
          <p:cNvGraphicFramePr>
            <a:graphicFrameLocks noGrp="1"/>
          </p:cNvGraphicFramePr>
          <p:nvPr/>
        </p:nvGraphicFramePr>
        <p:xfrm>
          <a:off x="1043608" y="2204865"/>
          <a:ext cx="6252859" cy="3005312"/>
        </p:xfrm>
        <a:graphic>
          <a:graphicData uri="http://schemas.openxmlformats.org/drawingml/2006/table">
            <a:tbl>
              <a:tblPr firstRow="1" firstCol="1" bandRow="1">
                <a:tableStyleId>{5C22544A-7EE6-4342-B048-85BDC9FD1C3A}</a:tableStyleId>
              </a:tblPr>
              <a:tblGrid>
                <a:gridCol w="719942">
                  <a:extLst>
                    <a:ext uri="{9D8B030D-6E8A-4147-A177-3AD203B41FA5}">
                      <a16:colId xmlns:a16="http://schemas.microsoft.com/office/drawing/2014/main" val="3520960064"/>
                    </a:ext>
                  </a:extLst>
                </a:gridCol>
                <a:gridCol w="1755406">
                  <a:extLst>
                    <a:ext uri="{9D8B030D-6E8A-4147-A177-3AD203B41FA5}">
                      <a16:colId xmlns:a16="http://schemas.microsoft.com/office/drawing/2014/main" val="306472978"/>
                    </a:ext>
                  </a:extLst>
                </a:gridCol>
                <a:gridCol w="1446443">
                  <a:extLst>
                    <a:ext uri="{9D8B030D-6E8A-4147-A177-3AD203B41FA5}">
                      <a16:colId xmlns:a16="http://schemas.microsoft.com/office/drawing/2014/main" val="2856839567"/>
                    </a:ext>
                  </a:extLst>
                </a:gridCol>
                <a:gridCol w="1342969">
                  <a:extLst>
                    <a:ext uri="{9D8B030D-6E8A-4147-A177-3AD203B41FA5}">
                      <a16:colId xmlns:a16="http://schemas.microsoft.com/office/drawing/2014/main" val="4025638227"/>
                    </a:ext>
                  </a:extLst>
                </a:gridCol>
                <a:gridCol w="988099">
                  <a:extLst>
                    <a:ext uri="{9D8B030D-6E8A-4147-A177-3AD203B41FA5}">
                      <a16:colId xmlns:a16="http://schemas.microsoft.com/office/drawing/2014/main" val="1344172833"/>
                    </a:ext>
                  </a:extLst>
                </a:gridCol>
              </a:tblGrid>
              <a:tr h="1213922">
                <a:tc>
                  <a:txBody>
                    <a:bodyPr/>
                    <a:lstStyle/>
                    <a:p>
                      <a:pPr>
                        <a:lnSpc>
                          <a:spcPct val="107000"/>
                        </a:lnSpc>
                        <a:spcAft>
                          <a:spcPts val="0"/>
                        </a:spcAft>
                      </a:pPr>
                      <a:r>
                        <a:rPr lang="en-US" sz="1200" dirty="0" err="1">
                          <a:effectLst/>
                        </a:rPr>
                        <a:t>Année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200" dirty="0">
                          <a:effectLst/>
                        </a:rPr>
                        <a:t>Valeur nominale</a:t>
                      </a:r>
                      <a:endParaRPr lang="fr-FR" sz="1100" dirty="0">
                        <a:effectLst/>
                      </a:endParaRPr>
                    </a:p>
                    <a:p>
                      <a:pPr>
                        <a:lnSpc>
                          <a:spcPct val="107000"/>
                        </a:lnSpc>
                        <a:spcAft>
                          <a:spcPts val="0"/>
                        </a:spcAft>
                      </a:pPr>
                      <a:r>
                        <a:rPr lang="en-US" sz="1200" dirty="0">
                          <a:effectLst/>
                        </a:rPr>
                        <a:t>(</a:t>
                      </a:r>
                      <a:r>
                        <a:rPr lang="en-US" sz="1200" dirty="0" err="1">
                          <a:effectLst/>
                        </a:rPr>
                        <a:t>paiement</a:t>
                      </a:r>
                      <a:r>
                        <a:rPr lang="en-US" sz="1200" dirty="0">
                          <a:effectLst/>
                        </a:rPr>
                        <a:t> du principal)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200" dirty="0">
                          <a:effectLst/>
                        </a:rPr>
                        <a:t>Valeur nominale</a:t>
                      </a:r>
                      <a:endParaRPr lang="fr-FR" sz="1100" dirty="0">
                        <a:effectLst/>
                      </a:endParaRPr>
                    </a:p>
                    <a:p>
                      <a:pPr>
                        <a:lnSpc>
                          <a:spcPct val="107000"/>
                        </a:lnSpc>
                        <a:spcAft>
                          <a:spcPts val="0"/>
                        </a:spcAft>
                      </a:pPr>
                      <a:r>
                        <a:rPr lang="en-US" sz="1200" dirty="0">
                          <a:effectLst/>
                        </a:rPr>
                        <a:t>(</a:t>
                      </a:r>
                      <a:r>
                        <a:rPr lang="en-US" sz="1200" dirty="0" err="1">
                          <a:effectLst/>
                        </a:rPr>
                        <a:t>paiement</a:t>
                      </a:r>
                      <a:r>
                        <a:rPr lang="en-US" sz="1200" dirty="0">
                          <a:effectLst/>
                        </a:rPr>
                        <a:t> </a:t>
                      </a:r>
                      <a:r>
                        <a:rPr lang="en-US" sz="1200" dirty="0" err="1">
                          <a:effectLst/>
                        </a:rPr>
                        <a:t>d’intérêts</a:t>
                      </a:r>
                      <a:r>
                        <a:rPr lang="en-US" sz="1200" dirty="0">
                          <a:effectLst/>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200" dirty="0">
                          <a:effectLst/>
                        </a:rPr>
                        <a:t>Valeur nominale</a:t>
                      </a:r>
                      <a:endParaRPr lang="fr-FR" sz="1100" dirty="0">
                        <a:effectLst/>
                      </a:endParaRPr>
                    </a:p>
                    <a:p>
                      <a:pPr>
                        <a:lnSpc>
                          <a:spcPct val="107000"/>
                        </a:lnSpc>
                        <a:spcAft>
                          <a:spcPts val="0"/>
                        </a:spcAft>
                      </a:pPr>
                      <a:r>
                        <a:rPr lang="en-US" sz="1200" dirty="0">
                          <a:effectLst/>
                        </a:rPr>
                        <a:t>(service de la </a:t>
                      </a:r>
                      <a:r>
                        <a:rPr lang="en-US" sz="1200" dirty="0" err="1">
                          <a:effectLst/>
                        </a:rPr>
                        <a:t>dette</a:t>
                      </a:r>
                      <a:r>
                        <a:rPr lang="en-US" sz="1200" dirty="0">
                          <a:effectLst/>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200" dirty="0">
                          <a:effectLst/>
                        </a:rPr>
                        <a:t>Valeur actuelle</a:t>
                      </a:r>
                      <a:endParaRPr lang="fr-FR" sz="1100" dirty="0">
                        <a:effectLst/>
                      </a:endParaRPr>
                    </a:p>
                    <a:p>
                      <a:pPr>
                        <a:lnSpc>
                          <a:spcPct val="107000"/>
                        </a:lnSpc>
                        <a:spcAft>
                          <a:spcPts val="0"/>
                        </a:spcAft>
                      </a:pPr>
                      <a:r>
                        <a:rPr lang="en-US" sz="1200" dirty="0">
                          <a:effectLst/>
                        </a:rPr>
                        <a:t>(service de la </a:t>
                      </a:r>
                      <a:r>
                        <a:rPr lang="en-US" sz="1200" dirty="0" err="1">
                          <a:effectLst/>
                        </a:rPr>
                        <a:t>dette</a:t>
                      </a:r>
                      <a:r>
                        <a:rPr lang="en-US" sz="1200" dirty="0">
                          <a:effectLst/>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7241131"/>
                  </a:ext>
                </a:extLst>
              </a:tr>
              <a:tr h="291130">
                <a:tc>
                  <a:txBody>
                    <a:bodyPr/>
                    <a:lstStyle/>
                    <a:p>
                      <a:pPr>
                        <a:lnSpc>
                          <a:spcPct val="107000"/>
                        </a:lnSpc>
                        <a:spcAft>
                          <a:spcPts val="0"/>
                        </a:spcAft>
                      </a:pPr>
                      <a:r>
                        <a:rPr lang="en-US" sz="1200" dirty="0">
                          <a:effectLst/>
                        </a:rPr>
                        <a:t>2019</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0970632"/>
                  </a:ext>
                </a:extLst>
              </a:tr>
              <a:tr h="1500260">
                <a:tc>
                  <a:txBody>
                    <a:bodyPr/>
                    <a:lstStyle/>
                    <a:p>
                      <a:pPr>
                        <a:lnSpc>
                          <a:spcPct val="107000"/>
                        </a:lnSpc>
                        <a:spcAft>
                          <a:spcPts val="0"/>
                        </a:spcAft>
                      </a:pPr>
                      <a:r>
                        <a:rPr lang="en-US" sz="1200" dirty="0">
                          <a:effectLst/>
                        </a:rPr>
                        <a:t>2020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rPr>
                        <a:t>€ 1000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fr-FR" dirty="0"/>
                    </a:p>
                  </a:txBody>
                  <a:tcPr marL="68580" marR="68580" marT="0" marB="0">
                    <a:blipFill>
                      <a:blip r:embed="rId3"/>
                      <a:stretch>
                        <a:fillRect l="-171008" t="-103239" r="-162605" b="-810"/>
                      </a:stretch>
                    </a:blipFill>
                  </a:tcPr>
                </a:tc>
                <a:tc>
                  <a:txBody>
                    <a:bodyPr/>
                    <a:lstStyle/>
                    <a:p>
                      <a:endParaRPr lang="fr-FR" dirty="0"/>
                    </a:p>
                  </a:txBody>
                  <a:tcPr marL="68580" marR="68580" marT="0" marB="0">
                    <a:blipFill>
                      <a:blip r:embed="rId3"/>
                      <a:stretch>
                        <a:fillRect l="-293182" t="-103239" r="-75909" b="-810"/>
                      </a:stretch>
                    </a:blipFill>
                  </a:tcPr>
                </a:tc>
                <a:tc>
                  <a:txBody>
                    <a:bodyPr/>
                    <a:lstStyle/>
                    <a:p>
                      <a:endParaRPr lang="fr-FR" dirty="0"/>
                    </a:p>
                  </a:txBody>
                  <a:tcPr marL="68580" marR="68580" marT="0" marB="0">
                    <a:blipFill>
                      <a:blip r:embed="rId3"/>
                      <a:stretch>
                        <a:fillRect l="-533951" t="-103239" r="-3086" b="-810"/>
                      </a:stretch>
                    </a:blipFill>
                  </a:tcPr>
                </a:tc>
                <a:extLst>
                  <a:ext uri="{0D108BD9-81ED-4DB2-BD59-A6C34878D82A}">
                    <a16:rowId xmlns:a16="http://schemas.microsoft.com/office/drawing/2014/main" val="421625359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a:extLst>
              <a:ext uri="{FF2B5EF4-FFF2-40B4-BE49-F238E27FC236}">
                <a16:creationId xmlns:a16="http://schemas.microsoft.com/office/drawing/2014/main" id="{77315279-518B-4227-8005-C4944A5A1483}"/>
              </a:ext>
            </a:extLst>
          </p:cNvPr>
          <p:cNvSpPr>
            <a:spLocks noGrp="1" noRot="1" noChangeAspect="1" noMove="1" noResize="1" noEditPoints="1" noAdjustHandles="1" noChangeArrowheads="1" noChangeShapeType="1" noTextEdit="1"/>
          </p:cNvSpPr>
          <p:nvPr>
            <p:ph type="title"/>
          </p:nvPr>
        </p:nvSpPr>
        <p:spPr>
          <a:xfrm>
            <a:off x="395288" y="1268413"/>
            <a:ext cx="8569325" cy="577850"/>
          </a:xfrm>
          <a:blipFill>
            <a:blip r:embed="rId2"/>
            <a:stretch>
              <a:fillRect t="-11579" b="-22105"/>
            </a:stretch>
          </a:blipFill>
          <a:extLst/>
        </p:spPr>
        <p:txBody>
          <a:bodyPr/>
          <a:lstStyle/>
          <a:p>
            <a:pPr>
              <a:defRPr/>
            </a:pPr>
            <a:r>
              <a:rPr lang="en-US" dirty="0">
                <a:noFill/>
              </a:rPr>
              <a:t> </a:t>
            </a:r>
          </a:p>
        </p:txBody>
      </p:sp>
      <p:sp>
        <p:nvSpPr>
          <p:cNvPr id="34819" name="Espace réservé du contenu 2">
            <a:extLst>
              <a:ext uri="{FF2B5EF4-FFF2-40B4-BE49-F238E27FC236}">
                <a16:creationId xmlns:a16="http://schemas.microsoft.com/office/drawing/2014/main" id="{B1755BFB-4291-49C0-AD58-D18EC008F40F}"/>
              </a:ext>
            </a:extLst>
          </p:cNvPr>
          <p:cNvSpPr>
            <a:spLocks noGrp="1" noChangeArrowheads="1"/>
          </p:cNvSpPr>
          <p:nvPr>
            <p:ph idx="1"/>
          </p:nvPr>
        </p:nvSpPr>
        <p:spPr>
          <a:xfrm>
            <a:off x="214313" y="2133600"/>
            <a:ext cx="8715375" cy="4464050"/>
          </a:xfrm>
        </p:spPr>
        <p:txBody>
          <a:bodyPr/>
          <a:lstStyle/>
          <a:p>
            <a:pPr marL="0" indent="0"/>
            <a:endParaRPr lang="en-US" altLang="fr-FR" sz="1800">
              <a:sym typeface="Wingdings" panose="05000000000000000000" pitchFamily="2" charset="2"/>
            </a:endParaRPr>
          </a:p>
          <a:p>
            <a:pPr marL="0" indent="0">
              <a:spcAft>
                <a:spcPts val="600"/>
              </a:spcAft>
              <a:buClr>
                <a:schemeClr val="tx2"/>
              </a:buClr>
              <a:buSzPct val="73000"/>
              <a:buFontTx/>
              <a:buNone/>
            </a:pPr>
            <a:r>
              <a:rPr lang="en-US" altLang="fr-FR" sz="1800">
                <a:solidFill>
                  <a:schemeClr val="tx1"/>
                </a:solidFill>
              </a:rPr>
              <a:t>Valeur actuelle du service de la dette (VA) = ( </a:t>
            </a:r>
            <a:r>
              <a:rPr lang="en-US" altLang="fr-FR" sz="1800" i="0">
                <a:solidFill>
                  <a:schemeClr val="tx1"/>
                </a:solidFill>
              </a:rPr>
              <a:t>€ 1000 + 5 % . </a:t>
            </a:r>
            <a:r>
              <a:rPr lang="en-US" altLang="fr-FR" sz="1800">
                <a:solidFill>
                  <a:schemeClr val="tx1"/>
                </a:solidFill>
              </a:rPr>
              <a:t>€ 1000 ) / (1+0,1) = 1050/1,1 = € 954,4</a:t>
            </a:r>
          </a:p>
          <a:p>
            <a:pPr marL="0" indent="0">
              <a:spcAft>
                <a:spcPts val="600"/>
              </a:spcAft>
              <a:buClr>
                <a:schemeClr val="tx2"/>
              </a:buClr>
              <a:buSzPct val="73000"/>
              <a:buFontTx/>
              <a:buNone/>
            </a:pPr>
            <a:endParaRPr lang="en-US" altLang="fr-FR" sz="1800">
              <a:solidFill>
                <a:schemeClr val="tx1"/>
              </a:solidFill>
            </a:endParaRPr>
          </a:p>
          <a:p>
            <a:pPr marL="0" indent="0">
              <a:spcAft>
                <a:spcPts val="600"/>
              </a:spcAft>
              <a:buClr>
                <a:schemeClr val="tx2"/>
              </a:buClr>
              <a:buSzPct val="73000"/>
              <a:buFontTx/>
              <a:buNone/>
            </a:pPr>
            <a:r>
              <a:rPr lang="en-US" altLang="fr-FR" sz="1800">
                <a:solidFill>
                  <a:schemeClr val="tx1"/>
                </a:solidFill>
              </a:rPr>
              <a:t>Valeur nominale de la dette VN :</a:t>
            </a:r>
            <a:r>
              <a:rPr lang="en-US" altLang="fr-FR" sz="1800" i="0">
                <a:solidFill>
                  <a:schemeClr val="tx1"/>
                </a:solidFill>
              </a:rPr>
              <a:t> </a:t>
            </a:r>
            <a:r>
              <a:rPr lang="en-US" altLang="fr-FR" sz="1800">
                <a:solidFill>
                  <a:schemeClr val="tx1"/>
                </a:solidFill>
              </a:rPr>
              <a:t>ce que nous empruntons</a:t>
            </a:r>
            <a:r>
              <a:rPr lang="en-US" altLang="fr-FR" sz="1800" i="0">
                <a:solidFill>
                  <a:schemeClr val="tx1"/>
                </a:solidFill>
              </a:rPr>
              <a:t>  </a:t>
            </a:r>
          </a:p>
          <a:p>
            <a:pPr marL="0" indent="0">
              <a:spcAft>
                <a:spcPts val="600"/>
              </a:spcAft>
              <a:buClr>
                <a:schemeClr val="tx2"/>
              </a:buClr>
              <a:buSzPct val="73000"/>
              <a:buFontTx/>
              <a:buNone/>
            </a:pPr>
            <a:endParaRPr lang="en-US" altLang="fr-FR" sz="1800">
              <a:solidFill>
                <a:schemeClr val="tx1"/>
              </a:solidFill>
            </a:endParaRPr>
          </a:p>
          <a:p>
            <a:pPr marL="0" indent="0">
              <a:spcAft>
                <a:spcPts val="600"/>
              </a:spcAft>
              <a:buClr>
                <a:schemeClr val="tx2"/>
              </a:buClr>
              <a:buSzPct val="73000"/>
              <a:buFontTx/>
              <a:buNone/>
            </a:pPr>
            <a:r>
              <a:rPr lang="en-US" altLang="fr-FR" sz="1800">
                <a:solidFill>
                  <a:schemeClr val="tx1"/>
                </a:solidFill>
              </a:rPr>
              <a:t>Valeur actuelle de la dette VA : ce que nous payons sur le prêt à la valeur actuelle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a:extLst>
              <a:ext uri="{FF2B5EF4-FFF2-40B4-BE49-F238E27FC236}">
                <a16:creationId xmlns:a16="http://schemas.microsoft.com/office/drawing/2014/main" id="{CB202F65-359E-4DBE-89F5-3773B6399434}"/>
              </a:ext>
            </a:extLst>
          </p:cNvPr>
          <p:cNvSpPr>
            <a:spLocks noGrp="1" noChangeArrowheads="1"/>
          </p:cNvSpPr>
          <p:nvPr>
            <p:ph type="title"/>
          </p:nvPr>
        </p:nvSpPr>
        <p:spPr>
          <a:xfrm>
            <a:off x="395288" y="1268413"/>
            <a:ext cx="8569325" cy="577850"/>
          </a:xfrm>
        </p:spPr>
        <p:txBody>
          <a:bodyPr/>
          <a:lstStyle/>
          <a:p>
            <a:pPr marL="0" indent="0" algn="ctr"/>
            <a:r>
              <a:rPr lang="fr-FR" altLang="fr-FR" sz="1800">
                <a:solidFill>
                  <a:srgbClr val="3166CF"/>
                </a:solidFill>
              </a:rPr>
              <a:t>Valeur actuelle de la dette </a:t>
            </a:r>
          </a:p>
        </p:txBody>
      </p:sp>
      <mc:AlternateContent xmlns:mc="http://schemas.openxmlformats.org/markup-compatibility/2006">
        <mc:Choice xmlns:a14="http://schemas.microsoft.com/office/drawing/2010/main" Requires="a14">
          <p:sp>
            <p:nvSpPr>
              <p:cNvPr id="2" name="Espace réservé du contenu 1">
                <a:extLst>
                  <a:ext uri="{FF2B5EF4-FFF2-40B4-BE49-F238E27FC236}">
                    <a16:creationId xmlns:a16="http://schemas.microsoft.com/office/drawing/2014/main" id="{C36F48D3-E512-4911-ABEE-4363720802D3}"/>
                  </a:ext>
                </a:extLst>
              </p:cNvPr>
              <p:cNvSpPr>
                <a:spLocks noGrp="1"/>
              </p:cNvSpPr>
              <p:nvPr>
                <p:ph idx="1"/>
              </p:nvPr>
            </p:nvSpPr>
            <p:spPr>
              <a:xfrm>
                <a:off x="457200" y="1988841"/>
                <a:ext cx="8229600" cy="4536504"/>
              </a:xfrm>
            </p:spPr>
            <p:txBody>
              <a:bodyPr/>
              <a:lstStyle/>
              <a:p>
                <a14:m>
                  <m:oMath xmlns:m="http://schemas.openxmlformats.org/officeDocument/2006/math">
                    <m:sSub>
                      <m:sSubPr>
                        <m:ctrlPr>
                          <a:rPr lang="en-US" i="1" smtClean="0">
                            <a:latin typeface="Cambria Math" panose="02040503050406030204" pitchFamily="18" charset="0"/>
                          </a:rPr>
                        </m:ctrlPr>
                      </m:sSubPr>
                      <m:e>
                        <m:r>
                          <a:rPr lang="fr-FR" b="0" i="1" smtClean="0">
                            <a:latin typeface="Cambria Math" panose="02040503050406030204" pitchFamily="18" charset="0"/>
                          </a:rPr>
                          <m:t>𝑉𝐴</m:t>
                        </m:r>
                      </m:e>
                      <m:sub>
                        <m:r>
                          <a:rPr lang="fr-FR" b="0" i="1" smtClean="0">
                            <a:latin typeface="Cambria Math" panose="02040503050406030204" pitchFamily="18" charset="0"/>
                          </a:rPr>
                          <m:t>2020</m:t>
                        </m:r>
                      </m:sub>
                    </m:sSub>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1000+</m:t>
                        </m:r>
                        <m:r>
                          <a:rPr lang="fr-FR" b="0" i="1" smtClean="0">
                            <a:latin typeface="Cambria Math" panose="02040503050406030204" pitchFamily="18" charset="0"/>
                          </a:rPr>
                          <m:t>𝑖</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rPr>
                          <m:t>1000</m:t>
                        </m:r>
                      </m:num>
                      <m:den>
                        <m:r>
                          <a:rPr lang="fr-FR" b="0" i="1" smtClean="0">
                            <a:latin typeface="Cambria Math" panose="02040503050406030204" pitchFamily="18" charset="0"/>
                          </a:rPr>
                          <m:t>1+</m:t>
                        </m:r>
                        <m:r>
                          <a:rPr lang="fr-FR" b="0" i="1" smtClean="0">
                            <a:latin typeface="Cambria Math" panose="02040503050406030204" pitchFamily="18" charset="0"/>
                            <a:ea typeface="Cambria Math" panose="02040503050406030204" pitchFamily="18" charset="0"/>
                          </a:rPr>
                          <m:t>𝛽</m:t>
                        </m:r>
                      </m:den>
                    </m:f>
                    <m:r>
                      <a:rPr lang="fr-FR" b="0" i="1" smtClean="0">
                        <a:latin typeface="Cambria Math" panose="02040503050406030204" pitchFamily="18" charset="0"/>
                      </a:rPr>
                      <m:t>=1000</m:t>
                    </m:r>
                    <m:r>
                      <a:rPr lang="fr-FR" b="0" i="1" smtClean="0">
                        <a:latin typeface="Cambria Math" panose="02040503050406030204" pitchFamily="18" charset="0"/>
                        <a:ea typeface="Cambria Math" panose="02040503050406030204" pitchFamily="18" charset="0"/>
                      </a:rPr>
                      <m:t>×</m:t>
                    </m:r>
                    <m:f>
                      <m:fPr>
                        <m:ctrlPr>
                          <a:rPr lang="fr-FR" b="0"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(1+</m:t>
                        </m:r>
                        <m:r>
                          <a:rPr lang="fr-FR" b="0" i="1" smtClean="0">
                            <a:latin typeface="Cambria Math" panose="02040503050406030204" pitchFamily="18" charset="0"/>
                            <a:ea typeface="Cambria Math" panose="02040503050406030204" pitchFamily="18" charset="0"/>
                          </a:rPr>
                          <m:t>𝑖</m:t>
                        </m:r>
                        <m:r>
                          <a:rPr lang="fr-FR" b="0" i="1" smtClean="0">
                            <a:latin typeface="Cambria Math" panose="02040503050406030204" pitchFamily="18" charset="0"/>
                            <a:ea typeface="Cambria Math" panose="02040503050406030204" pitchFamily="18" charset="0"/>
                          </a:rPr>
                          <m:t>)</m:t>
                        </m:r>
                      </m:num>
                      <m:den>
                        <m:r>
                          <a:rPr lang="fr-FR" b="0" i="1" smtClean="0">
                            <a:latin typeface="Cambria Math" panose="02040503050406030204" pitchFamily="18" charset="0"/>
                            <a:ea typeface="Cambria Math" panose="02040503050406030204" pitchFamily="18" charset="0"/>
                          </a:rPr>
                          <m:t>(1+</m:t>
                        </m:r>
                        <m:r>
                          <a:rPr lang="fr-FR" b="0" i="1" smtClean="0">
                            <a:latin typeface="Cambria Math" panose="02040503050406030204" pitchFamily="18" charset="0"/>
                            <a:ea typeface="Cambria Math" panose="02040503050406030204" pitchFamily="18" charset="0"/>
                          </a:rPr>
                          <m:t>𝛽</m:t>
                        </m:r>
                      </m:den>
                    </m:f>
                  </m:oMath>
                </a14:m>
                <a:endParaRPr lang="fr-FR" b="0" dirty="0">
                  <a:ea typeface="Cambria Math" panose="02040503050406030204" pitchFamily="18" charset="0"/>
                </a:endParaRPr>
              </a:p>
              <a:p>
                <a:endParaRPr lang="en-US" dirty="0"/>
              </a:p>
              <a:p>
                <a:r>
                  <a:rPr lang="it-IT" sz="2000" dirty="0">
                    <a:sym typeface="Wingdings" panose="05000000000000000000" pitchFamily="2" charset="2"/>
                  </a:rPr>
                  <a:t>  </a:t>
                </a:r>
                <a:r>
                  <a:rPr lang="it-IT" sz="2000" dirty="0"/>
                  <a:t>Si i = </a:t>
                </a:r>
                <a:r>
                  <a:rPr lang="fr-FR" sz="2000" dirty="0"/>
                  <a:t>β</a:t>
                </a:r>
                <a:r>
                  <a:rPr lang="it-IT" sz="2000" dirty="0"/>
                  <a:t>, PV</a:t>
                </a:r>
                <a:r>
                  <a:rPr lang="it-IT" sz="2000" baseline="-25000" dirty="0"/>
                  <a:t>2020 </a:t>
                </a:r>
                <a:r>
                  <a:rPr lang="it-IT" sz="2000" dirty="0"/>
                  <a:t>= € 1000 (VN de la dette = VA de la dette)</a:t>
                </a:r>
                <a:endParaRPr lang="en-US" sz="2000" dirty="0"/>
              </a:p>
              <a:p>
                <a:r>
                  <a:rPr lang="it-IT" sz="2000" dirty="0">
                    <a:sym typeface="Wingdings" panose="05000000000000000000" pitchFamily="2" charset="2"/>
                  </a:rPr>
                  <a:t>  </a:t>
                </a:r>
                <a:r>
                  <a:rPr lang="fr-FR" sz="2000" dirty="0"/>
                  <a:t>Si i &lt; β, PV</a:t>
                </a:r>
                <a:r>
                  <a:rPr lang="fr-FR" sz="2000" baseline="-25000" dirty="0"/>
                  <a:t>2020 </a:t>
                </a:r>
                <a:r>
                  <a:rPr lang="fr-FR" sz="2000" dirty="0"/>
                  <a:t>&lt;€ 1000 (VN de la dette inférieure à la VA de la dette)</a:t>
                </a:r>
                <a:endParaRPr lang="en-US" sz="2000" dirty="0"/>
              </a:p>
              <a:p>
                <a:r>
                  <a:rPr lang="it-IT" sz="2000" dirty="0">
                    <a:sym typeface="Wingdings" panose="05000000000000000000" pitchFamily="2" charset="2"/>
                  </a:rPr>
                  <a:t>  </a:t>
                </a:r>
                <a:r>
                  <a:rPr lang="fr-FR" sz="2000" dirty="0"/>
                  <a:t>Si i &gt; β, PV</a:t>
                </a:r>
                <a:r>
                  <a:rPr lang="fr-FR" sz="2000" baseline="-25000" dirty="0"/>
                  <a:t>2020 </a:t>
                </a:r>
                <a:r>
                  <a:rPr lang="fr-FR" sz="2000" dirty="0"/>
                  <a:t>&gt; € 1000 (VN de la dette supérieure à la VA de la dette)</a:t>
                </a:r>
              </a:p>
              <a:p>
                <a:endParaRPr lang="fr-FR" sz="2000" dirty="0"/>
              </a:p>
              <a:p>
                <a:r>
                  <a:rPr lang="fr-FR" sz="2000" dirty="0"/>
                  <a:t>Taux d’actualisation utilisé dans le DSF de 5%</a:t>
                </a:r>
                <a:endParaRPr lang="en-US" sz="2000" dirty="0"/>
              </a:p>
              <a:p>
                <a:endParaRPr lang="en-US" dirty="0"/>
              </a:p>
            </p:txBody>
          </p:sp>
        </mc:Choice>
        <mc:Fallback>
          <p:sp>
            <p:nvSpPr>
              <p:cNvPr id="2" name="Espace réservé du contenu 1">
                <a:extLst>
                  <a:ext uri="{FF2B5EF4-FFF2-40B4-BE49-F238E27FC236}">
                    <a16:creationId xmlns:a16="http://schemas.microsoft.com/office/drawing/2014/main" id="{C36F48D3-E512-4911-ABEE-4363720802D3}"/>
                  </a:ext>
                </a:extLst>
              </p:cNvPr>
              <p:cNvSpPr>
                <a:spLocks noGrp="1" noRot="1" noChangeAspect="1" noMove="1" noResize="1" noEditPoints="1" noAdjustHandles="1" noChangeArrowheads="1" noChangeShapeType="1" noTextEdit="1"/>
              </p:cNvSpPr>
              <p:nvPr>
                <p:ph idx="1"/>
              </p:nvPr>
            </p:nvSpPr>
            <p:spPr>
              <a:xfrm>
                <a:off x="457200" y="1988841"/>
                <a:ext cx="8229600" cy="4536504"/>
              </a:xfrm>
              <a:blipFill>
                <a:blip r:embed="rId3"/>
                <a:stretch>
                  <a:fillRect l="-815"/>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a:extLst>
              <a:ext uri="{FF2B5EF4-FFF2-40B4-BE49-F238E27FC236}">
                <a16:creationId xmlns:a16="http://schemas.microsoft.com/office/drawing/2014/main" id="{7FD40192-8A4E-4708-BD69-0E87446A5491}"/>
              </a:ext>
            </a:extLst>
          </p:cNvPr>
          <p:cNvSpPr>
            <a:spLocks noGrp="1" noChangeArrowheads="1"/>
          </p:cNvSpPr>
          <p:nvPr>
            <p:ph type="title"/>
          </p:nvPr>
        </p:nvSpPr>
        <p:spPr>
          <a:xfrm>
            <a:off x="395288" y="1268413"/>
            <a:ext cx="8569325" cy="577850"/>
          </a:xfrm>
        </p:spPr>
        <p:txBody>
          <a:bodyPr/>
          <a:lstStyle/>
          <a:p>
            <a:pPr marL="0" indent="0" algn="ctr"/>
            <a:r>
              <a:rPr lang="fr-FR" altLang="fr-FR" sz="1800">
                <a:solidFill>
                  <a:srgbClr val="3166CF"/>
                </a:solidFill>
              </a:rPr>
              <a:t>Valeur actuelle de la dette : Généralisation  </a:t>
            </a:r>
          </a:p>
        </p:txBody>
      </p:sp>
      <mc:AlternateContent xmlns:mc="http://schemas.openxmlformats.org/markup-compatibility/2006">
        <mc:Choice xmlns:a14="http://schemas.microsoft.com/office/drawing/2010/main" Requires="a14">
          <p:sp>
            <p:nvSpPr>
              <p:cNvPr id="2" name="Espace réservé du contenu 1">
                <a:extLst>
                  <a:ext uri="{FF2B5EF4-FFF2-40B4-BE49-F238E27FC236}">
                    <a16:creationId xmlns:a16="http://schemas.microsoft.com/office/drawing/2014/main" id="{11F74F4A-34A7-4E65-A120-AD22CAE26F6D}"/>
                  </a:ext>
                </a:extLst>
              </p:cNvPr>
              <p:cNvSpPr>
                <a:spLocks noGrp="1"/>
              </p:cNvSpPr>
              <p:nvPr>
                <p:ph idx="1"/>
              </p:nvPr>
            </p:nvSpPr>
            <p:spPr>
              <a:xfrm>
                <a:off x="251521" y="2060848"/>
                <a:ext cx="8713092" cy="4536503"/>
              </a:xfrm>
            </p:spPr>
            <p:txBody>
              <a:bodyPr/>
              <a:lstStyle/>
              <a:p>
                <a:pPr marL="0" indent="0">
                  <a:buNone/>
                </a:pPr>
                <a:r>
                  <a:rPr lang="en-US" dirty="0">
                    <a:sym typeface="Wingdings" panose="05000000000000000000" pitchFamily="2" charset="2"/>
                  </a:rPr>
                  <a:t> </a:t>
                </a:r>
                <a:r>
                  <a:rPr lang="en-US" dirty="0">
                    <a:solidFill>
                      <a:schemeClr val="tx1"/>
                    </a:solidFill>
                    <a:sym typeface="Wingdings" panose="05000000000000000000" pitchFamily="2" charset="2"/>
                  </a:rPr>
                  <a:t>Nous </a:t>
                </a:r>
                <a:r>
                  <a:rPr lang="en-US" dirty="0" err="1">
                    <a:solidFill>
                      <a:schemeClr val="tx1"/>
                    </a:solidFill>
                    <a:sym typeface="Wingdings" panose="05000000000000000000" pitchFamily="2" charset="2"/>
                  </a:rPr>
                  <a:t>empruntons</a:t>
                </a:r>
                <a:r>
                  <a:rPr lang="en-US" dirty="0">
                    <a:solidFill>
                      <a:schemeClr val="tx1"/>
                    </a:solidFill>
                    <a:sym typeface="Wingdings" panose="05000000000000000000" pitchFamily="2" charset="2"/>
                  </a:rPr>
                  <a:t> : VN de la </a:t>
                </a:r>
                <a:r>
                  <a:rPr lang="en-US" dirty="0" err="1">
                    <a:solidFill>
                      <a:schemeClr val="tx1"/>
                    </a:solidFill>
                    <a:sym typeface="Wingdings" panose="05000000000000000000" pitchFamily="2" charset="2"/>
                  </a:rPr>
                  <a:t>dette</a:t>
                </a:r>
                <a:r>
                  <a:rPr lang="en-US" dirty="0">
                    <a:solidFill>
                      <a:schemeClr val="tx1"/>
                    </a:solidFill>
                    <a:sym typeface="Wingdings" panose="05000000000000000000" pitchFamily="2" charset="2"/>
                  </a:rPr>
                  <a:t> </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 </a:t>
                </a:r>
                <a:r>
                  <a:rPr lang="en-US" dirty="0">
                    <a:solidFill>
                      <a:schemeClr val="tx1"/>
                    </a:solidFill>
                    <a:sym typeface="Wingdings" panose="05000000000000000000" pitchFamily="2" charset="2"/>
                  </a:rPr>
                  <a:t>Nous </a:t>
                </a:r>
                <a:r>
                  <a:rPr lang="en-US" dirty="0" err="1">
                    <a:solidFill>
                      <a:schemeClr val="tx1"/>
                    </a:solidFill>
                    <a:sym typeface="Wingdings" panose="05000000000000000000" pitchFamily="2" charset="2"/>
                  </a:rPr>
                  <a:t>remboursons</a:t>
                </a:r>
                <a:r>
                  <a:rPr lang="en-US" dirty="0">
                    <a:solidFill>
                      <a:schemeClr val="tx1"/>
                    </a:solidFill>
                    <a:sym typeface="Wingdings" panose="05000000000000000000" pitchFamily="2" charset="2"/>
                  </a:rPr>
                  <a:t>: PV la </a:t>
                </a:r>
                <a:r>
                  <a:rPr lang="en-US" dirty="0" err="1">
                    <a:solidFill>
                      <a:schemeClr val="tx1"/>
                    </a:solidFill>
                    <a:sym typeface="Wingdings" panose="05000000000000000000" pitchFamily="2" charset="2"/>
                  </a:rPr>
                  <a:t>valeur</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actualisée</a:t>
                </a:r>
                <a:r>
                  <a:rPr lang="en-US" dirty="0">
                    <a:solidFill>
                      <a:schemeClr val="tx1"/>
                    </a:solidFill>
                    <a:sym typeface="Wingdings" panose="05000000000000000000" pitchFamily="2" charset="2"/>
                  </a:rPr>
                  <a:t> du service de la </a:t>
                </a:r>
                <a:r>
                  <a:rPr lang="en-US" dirty="0" err="1">
                    <a:solidFill>
                      <a:schemeClr val="tx1"/>
                    </a:solidFill>
                    <a:sym typeface="Wingdings" panose="05000000000000000000" pitchFamily="2" charset="2"/>
                  </a:rPr>
                  <a:t>dette</a:t>
                </a:r>
                <a:r>
                  <a:rPr lang="en-US" dirty="0">
                    <a:solidFill>
                      <a:schemeClr val="tx1"/>
                    </a:solidFill>
                    <a:sym typeface="Wingdings" panose="05000000000000000000" pitchFamily="2" charset="2"/>
                  </a:rPr>
                  <a:t> </a:t>
                </a:r>
              </a:p>
              <a:p>
                <a14:m>
                  <m:oMath xmlns:m="http://schemas.openxmlformats.org/officeDocument/2006/math">
                    <m:sSub>
                      <m:sSubPr>
                        <m:ctrlPr>
                          <a:rPr lang="fr-FR">
                            <a:latin typeface="Cambria Math" panose="02040503050406030204" pitchFamily="18" charset="0"/>
                            <a:cs typeface="Times New Roman" panose="02020603050405020304" pitchFamily="18" charset="0"/>
                          </a:rPr>
                        </m:ctrlPr>
                      </m:sSubPr>
                      <m:e>
                        <m:r>
                          <a:rPr lang="fr-FR">
                            <a:latin typeface="Cambria Math" panose="02040503050406030204" pitchFamily="18" charset="0"/>
                            <a:cs typeface="Times New Roman" panose="02020603050405020304" pitchFamily="18" charset="0"/>
                          </a:rPr>
                          <m:t>𝑉𝐴</m:t>
                        </m:r>
                      </m:e>
                      <m:sub>
                        <m:r>
                          <a:rPr lang="fr-FR" b="0" i="1" smtClean="0">
                            <a:latin typeface="Cambria Math" panose="02040503050406030204" pitchFamily="18" charset="0"/>
                            <a:cs typeface="Times New Roman" panose="02020603050405020304" pitchFamily="18" charset="0"/>
                          </a:rPr>
                          <m:t>𝑡</m:t>
                        </m:r>
                      </m:sub>
                    </m:sSub>
                    <m:r>
                      <a:rPr lang="fr-FR">
                        <a:latin typeface="Cambria Math" panose="02040503050406030204" pitchFamily="18" charset="0"/>
                        <a:cs typeface="Times New Roman" panose="02020603050405020304" pitchFamily="18" charset="0"/>
                      </a:rPr>
                      <m:t>=</m:t>
                    </m:r>
                    <m:f>
                      <m:fPr>
                        <m:ctrlPr>
                          <a:rPr lang="fr-FR">
                            <a:latin typeface="Cambria Math" panose="02040503050406030204" pitchFamily="18" charset="0"/>
                            <a:cs typeface="Times New Roman" panose="02020603050405020304" pitchFamily="18" charset="0"/>
                          </a:rPr>
                        </m:ctrlPr>
                      </m:fPr>
                      <m:num>
                        <m:sSub>
                          <m:sSubPr>
                            <m:ctrlPr>
                              <a:rPr lang="fr-FR">
                                <a:latin typeface="Cambria Math" panose="02040503050406030204" pitchFamily="18" charset="0"/>
                                <a:cs typeface="Times New Roman" panose="02020603050405020304" pitchFamily="18" charset="0"/>
                              </a:rPr>
                            </m:ctrlPr>
                          </m:sSubPr>
                          <m:e>
                            <m:r>
                              <a:rPr lang="fr-FR">
                                <a:latin typeface="Cambria Math" panose="02040503050406030204" pitchFamily="18" charset="0"/>
                                <a:cs typeface="Times New Roman" panose="02020603050405020304" pitchFamily="18" charset="0"/>
                              </a:rPr>
                              <m:t>𝐷𝑆</m:t>
                            </m:r>
                          </m:e>
                          <m:sub>
                            <m:r>
                              <a:rPr lang="fr-FR" b="0" i="1" smtClean="0">
                                <a:latin typeface="Cambria Math" panose="02040503050406030204" pitchFamily="18" charset="0"/>
                                <a:cs typeface="Times New Roman" panose="02020603050405020304" pitchFamily="18" charset="0"/>
                              </a:rPr>
                              <m:t>𝑡</m:t>
                            </m:r>
                            <m:r>
                              <a:rPr lang="fr-FR" b="0" i="1" smtClean="0">
                                <a:latin typeface="Cambria Math" panose="02040503050406030204" pitchFamily="18" charset="0"/>
                                <a:cs typeface="Times New Roman" panose="02020603050405020304" pitchFamily="18" charset="0"/>
                              </a:rPr>
                              <m:t>+1</m:t>
                            </m:r>
                          </m:sub>
                        </m:sSub>
                      </m:num>
                      <m:den>
                        <m:r>
                          <a:rPr lang="fr-FR">
                            <a:latin typeface="Cambria Math" panose="02040503050406030204" pitchFamily="18" charset="0"/>
                            <a:cs typeface="Times New Roman" panose="02020603050405020304" pitchFamily="18" charset="0"/>
                          </a:rPr>
                          <m:t>1+</m:t>
                        </m:r>
                        <m:r>
                          <a:rPr lang="fr-FR">
                            <a:latin typeface="Cambria Math" panose="02040503050406030204" pitchFamily="18" charset="0"/>
                            <a:ea typeface="Cambria Math" panose="02040503050406030204" pitchFamily="18" charset="0"/>
                            <a:cs typeface="Times New Roman" panose="02020603050405020304" pitchFamily="18" charset="0"/>
                          </a:rPr>
                          <m:t>𝛽</m:t>
                        </m:r>
                      </m:den>
                    </m:f>
                  </m:oMath>
                </a14:m>
                <a:r>
                  <a:rPr lang="fr-FR" dirty="0">
                    <a:cs typeface="Times New Roman" panose="02020603050405020304" pitchFamily="18" charset="0"/>
                  </a:rPr>
                  <a:t>+ </a:t>
                </a:r>
                <a14:m>
                  <m:oMath xmlns:m="http://schemas.openxmlformats.org/officeDocument/2006/math">
                    <m:f>
                      <m:fPr>
                        <m:ctrlPr>
                          <a:rPr lang="fr-FR">
                            <a:latin typeface="Cambria Math" panose="02040503050406030204" pitchFamily="18" charset="0"/>
                            <a:cs typeface="Times New Roman" panose="02020603050405020304" pitchFamily="18" charset="0"/>
                          </a:rPr>
                        </m:ctrlPr>
                      </m:fPr>
                      <m:num>
                        <m:sSub>
                          <m:sSubPr>
                            <m:ctrlPr>
                              <a:rPr lang="fr-FR">
                                <a:latin typeface="Cambria Math" panose="02040503050406030204" pitchFamily="18" charset="0"/>
                                <a:cs typeface="Times New Roman" panose="02020603050405020304" pitchFamily="18" charset="0"/>
                              </a:rPr>
                            </m:ctrlPr>
                          </m:sSubPr>
                          <m:e>
                            <m:r>
                              <a:rPr lang="fr-FR">
                                <a:latin typeface="Cambria Math" panose="02040503050406030204" pitchFamily="18" charset="0"/>
                                <a:cs typeface="Times New Roman" panose="02020603050405020304" pitchFamily="18" charset="0"/>
                              </a:rPr>
                              <m:t>𝐷𝑆</m:t>
                            </m:r>
                          </m:e>
                          <m:sub>
                            <m:r>
                              <a:rPr lang="fr-FR" b="0" i="1" smtClean="0">
                                <a:latin typeface="Cambria Math" panose="02040503050406030204" pitchFamily="18" charset="0"/>
                                <a:cs typeface="Times New Roman" panose="02020603050405020304" pitchFamily="18" charset="0"/>
                              </a:rPr>
                              <m:t>𝑡</m:t>
                            </m:r>
                            <m:r>
                              <a:rPr lang="fr-FR" b="0" i="1" smtClean="0">
                                <a:latin typeface="Cambria Math" panose="02040503050406030204" pitchFamily="18" charset="0"/>
                                <a:cs typeface="Times New Roman" panose="02020603050405020304" pitchFamily="18" charset="0"/>
                              </a:rPr>
                              <m:t>+2</m:t>
                            </m:r>
                          </m:sub>
                        </m:sSub>
                      </m:num>
                      <m:den>
                        <m:sSup>
                          <m:sSupPr>
                            <m:ctrlPr>
                              <a:rPr lang="fr-FR">
                                <a:latin typeface="Cambria Math" panose="02040503050406030204" pitchFamily="18" charset="0"/>
                                <a:cs typeface="Times New Roman" panose="02020603050405020304" pitchFamily="18" charset="0"/>
                              </a:rPr>
                            </m:ctrlPr>
                          </m:sSupPr>
                          <m:e>
                            <m:r>
                              <a:rPr lang="fr-FR">
                                <a:latin typeface="Cambria Math" panose="02040503050406030204" pitchFamily="18" charset="0"/>
                                <a:cs typeface="Times New Roman" panose="02020603050405020304" pitchFamily="18" charset="0"/>
                              </a:rPr>
                              <m:t>(</m:t>
                            </m:r>
                            <m:r>
                              <a:rPr lang="fr-FR">
                                <a:latin typeface="Cambria Math" panose="02040503050406030204" pitchFamily="18" charset="0"/>
                                <a:cs typeface="Times New Roman" panose="02020603050405020304" pitchFamily="18" charset="0"/>
                              </a:rPr>
                              <m:t>1+</m:t>
                            </m:r>
                            <m:r>
                              <a:rPr lang="fr-FR">
                                <a:latin typeface="Cambria Math" panose="02040503050406030204" pitchFamily="18" charset="0"/>
                                <a:ea typeface="Cambria Math" panose="02040503050406030204" pitchFamily="18" charset="0"/>
                                <a:cs typeface="Times New Roman" panose="02020603050405020304" pitchFamily="18" charset="0"/>
                              </a:rPr>
                              <m:t>𝛽</m:t>
                            </m:r>
                            <m:r>
                              <a:rPr lang="fr-FR">
                                <a:latin typeface="Cambria Math" panose="02040503050406030204" pitchFamily="18" charset="0"/>
                                <a:cs typeface="Times New Roman" panose="02020603050405020304" pitchFamily="18" charset="0"/>
                              </a:rPr>
                              <m:t>)</m:t>
                            </m:r>
                          </m:e>
                          <m:sup>
                            <m:r>
                              <a:rPr lang="fr-FR">
                                <a:latin typeface="Cambria Math" panose="02040503050406030204" pitchFamily="18" charset="0"/>
                                <a:cs typeface="Times New Roman" panose="02020603050405020304" pitchFamily="18" charset="0"/>
                              </a:rPr>
                              <m:t>2</m:t>
                            </m:r>
                          </m:sup>
                        </m:sSup>
                      </m:den>
                    </m:f>
                    <m:r>
                      <a:rPr lang="fr-FR">
                        <a:latin typeface="Cambria Math" panose="02040503050406030204" pitchFamily="18" charset="0"/>
                        <a:ea typeface="Cambria Math" panose="02040503050406030204" pitchFamily="18" charset="0"/>
                        <a:cs typeface="Times New Roman" panose="02020603050405020304" pitchFamily="18" charset="0"/>
                      </a:rPr>
                      <m:t>+</m:t>
                    </m:r>
                  </m:oMath>
                </a14:m>
                <a:r>
                  <a:rPr lang="fr-FR"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fr-FR">
                            <a:latin typeface="Cambria Math" panose="02040503050406030204" pitchFamily="18" charset="0"/>
                            <a:cs typeface="Times New Roman" panose="02020603050405020304" pitchFamily="18" charset="0"/>
                          </a:rPr>
                        </m:ctrlPr>
                      </m:fPr>
                      <m:num>
                        <m:sSub>
                          <m:sSubPr>
                            <m:ctrlPr>
                              <a:rPr lang="fr-FR">
                                <a:latin typeface="Cambria Math" panose="02040503050406030204" pitchFamily="18" charset="0"/>
                                <a:cs typeface="Times New Roman" panose="02020603050405020304" pitchFamily="18" charset="0"/>
                              </a:rPr>
                            </m:ctrlPr>
                          </m:sSubPr>
                          <m:e>
                            <m:r>
                              <a:rPr lang="fr-FR">
                                <a:latin typeface="Cambria Math" panose="02040503050406030204" pitchFamily="18" charset="0"/>
                                <a:cs typeface="Times New Roman" panose="02020603050405020304" pitchFamily="18" charset="0"/>
                              </a:rPr>
                              <m:t>𝐷𝑆</m:t>
                            </m:r>
                          </m:e>
                          <m:sub>
                            <m:r>
                              <a:rPr lang="fr-FR" b="0" i="1" smtClean="0">
                                <a:latin typeface="Cambria Math" panose="02040503050406030204" pitchFamily="18" charset="0"/>
                                <a:cs typeface="Times New Roman" panose="02020603050405020304" pitchFamily="18" charset="0"/>
                              </a:rPr>
                              <m:t>𝑡</m:t>
                            </m:r>
                            <m:r>
                              <a:rPr lang="fr-FR" b="0" i="1" smtClean="0">
                                <a:latin typeface="Cambria Math" panose="02040503050406030204" pitchFamily="18" charset="0"/>
                                <a:cs typeface="Times New Roman" panose="02020603050405020304" pitchFamily="18" charset="0"/>
                              </a:rPr>
                              <m:t>+3</m:t>
                            </m:r>
                          </m:sub>
                        </m:sSub>
                      </m:num>
                      <m:den>
                        <m:sSup>
                          <m:sSupPr>
                            <m:ctrlPr>
                              <a:rPr lang="fr-FR">
                                <a:latin typeface="Cambria Math" panose="02040503050406030204" pitchFamily="18" charset="0"/>
                                <a:cs typeface="Times New Roman" panose="02020603050405020304" pitchFamily="18" charset="0"/>
                              </a:rPr>
                            </m:ctrlPr>
                          </m:sSupPr>
                          <m:e>
                            <m:r>
                              <a:rPr lang="fr-FR">
                                <a:latin typeface="Cambria Math" panose="02040503050406030204" pitchFamily="18" charset="0"/>
                                <a:cs typeface="Times New Roman" panose="02020603050405020304" pitchFamily="18" charset="0"/>
                              </a:rPr>
                              <m:t>(1+</m:t>
                            </m:r>
                            <m:r>
                              <a:rPr lang="fr-FR">
                                <a:latin typeface="Cambria Math" panose="02040503050406030204" pitchFamily="18" charset="0"/>
                                <a:ea typeface="Cambria Math" panose="02040503050406030204" pitchFamily="18" charset="0"/>
                                <a:cs typeface="Times New Roman" panose="02020603050405020304" pitchFamily="18" charset="0"/>
                              </a:rPr>
                              <m:t>𝛽</m:t>
                            </m:r>
                            <m:r>
                              <a:rPr lang="fr-FR">
                                <a:latin typeface="Cambria Math" panose="02040503050406030204" pitchFamily="18" charset="0"/>
                                <a:cs typeface="Times New Roman" panose="02020603050405020304" pitchFamily="18" charset="0"/>
                              </a:rPr>
                              <m:t>)</m:t>
                            </m:r>
                          </m:e>
                          <m:sup>
                            <m:r>
                              <a:rPr lang="fr-FR">
                                <a:latin typeface="Cambria Math" panose="02040503050406030204" pitchFamily="18" charset="0"/>
                                <a:cs typeface="Times New Roman" panose="02020603050405020304" pitchFamily="18" charset="0"/>
                              </a:rPr>
                              <m:t>3</m:t>
                            </m:r>
                          </m:sup>
                        </m:sSup>
                      </m:den>
                    </m:f>
                    <m:r>
                      <a:rPr lang="fr-FR" b="0" i="1" smtClean="0">
                        <a:latin typeface="Cambria Math" panose="02040503050406030204" pitchFamily="18" charset="0"/>
                        <a:cs typeface="Times New Roman" panose="02020603050405020304" pitchFamily="18" charset="0"/>
                      </a:rPr>
                      <m:t>+</m:t>
                    </m:r>
                  </m:oMath>
                </a14:m>
                <a:r>
                  <a:rPr lang="en-US" dirty="0"/>
                  <a:t>…</a:t>
                </a:r>
              </a:p>
              <a:p>
                <a:endParaRPr lang="en-US" dirty="0"/>
              </a:p>
              <a:p>
                <a:pPr marL="0" indent="0">
                  <a:buNone/>
                </a:pPr>
                <a:r>
                  <a:rPr lang="fr-FR" sz="1800" dirty="0">
                    <a:solidFill>
                      <a:schemeClr val="tx1"/>
                    </a:solidFill>
                  </a:rPr>
                  <a:t>Dépend:</a:t>
                </a:r>
                <a:endParaRPr lang="en-US" sz="1800" dirty="0">
                  <a:solidFill>
                    <a:schemeClr val="tx1"/>
                  </a:solidFill>
                </a:endParaRPr>
              </a:p>
              <a:p>
                <a:r>
                  <a:rPr lang="fr-FR" sz="1800" dirty="0">
                    <a:solidFill>
                      <a:schemeClr val="tx1"/>
                    </a:solidFill>
                    <a:sym typeface="Wingdings" panose="05000000000000000000" pitchFamily="2" charset="2"/>
                  </a:rPr>
                  <a:t> de l</a:t>
                </a:r>
                <a:r>
                  <a:rPr lang="fr-FR" sz="1800" dirty="0">
                    <a:solidFill>
                      <a:schemeClr val="tx1"/>
                    </a:solidFill>
                  </a:rPr>
                  <a:t>’échéance de la dette= nombre d’année pour assurer le service du prêt</a:t>
                </a:r>
                <a:br>
                  <a:rPr lang="fr-FR" sz="1800" dirty="0">
                    <a:solidFill>
                      <a:schemeClr val="tx1"/>
                    </a:solidFill>
                  </a:rPr>
                </a:br>
                <a:r>
                  <a:rPr lang="fr-FR" sz="1800" dirty="0">
                    <a:solidFill>
                      <a:schemeClr val="tx1"/>
                    </a:solidFill>
                    <a:sym typeface="Wingdings" panose="05000000000000000000" pitchFamily="2" charset="2"/>
                  </a:rPr>
                  <a:t> du </a:t>
                </a:r>
                <a:r>
                  <a:rPr lang="fr-FR" sz="1800" dirty="0">
                    <a:solidFill>
                      <a:schemeClr val="tx1"/>
                    </a:solidFill>
                  </a:rPr>
                  <a:t>taux d’intérêt contracté : i</a:t>
                </a:r>
                <a:br>
                  <a:rPr lang="fr-FR" sz="1800" dirty="0">
                    <a:solidFill>
                      <a:schemeClr val="tx1"/>
                    </a:solidFill>
                  </a:rPr>
                </a:br>
                <a:r>
                  <a:rPr lang="fr-FR" sz="1800" dirty="0">
                    <a:solidFill>
                      <a:schemeClr val="tx1"/>
                    </a:solidFill>
                    <a:sym typeface="Wingdings" panose="05000000000000000000" pitchFamily="2" charset="2"/>
                  </a:rPr>
                  <a:t> du</a:t>
                </a:r>
                <a:r>
                  <a:rPr lang="fr-FR" sz="1800" dirty="0">
                    <a:solidFill>
                      <a:schemeClr val="tx1"/>
                    </a:solidFill>
                  </a:rPr>
                  <a:t> taux d’actualisation β</a:t>
                </a:r>
                <a:endParaRPr lang="en-US" sz="1800" dirty="0">
                  <a:solidFill>
                    <a:schemeClr val="tx1"/>
                  </a:solidFill>
                </a:endParaRPr>
              </a:p>
              <a:p>
                <a:endParaRPr lang="en-US" dirty="0"/>
              </a:p>
            </p:txBody>
          </p:sp>
        </mc:Choice>
        <mc:Fallback>
          <p:sp>
            <p:nvSpPr>
              <p:cNvPr id="2" name="Espace réservé du contenu 1">
                <a:extLst>
                  <a:ext uri="{FF2B5EF4-FFF2-40B4-BE49-F238E27FC236}">
                    <a16:creationId xmlns:a16="http://schemas.microsoft.com/office/drawing/2014/main" id="{11F74F4A-34A7-4E65-A120-AD22CAE26F6D}"/>
                  </a:ext>
                </a:extLst>
              </p:cNvPr>
              <p:cNvSpPr>
                <a:spLocks noGrp="1" noRot="1" noChangeAspect="1" noMove="1" noResize="1" noEditPoints="1" noAdjustHandles="1" noChangeArrowheads="1" noChangeShapeType="1" noTextEdit="1"/>
              </p:cNvSpPr>
              <p:nvPr>
                <p:ph idx="1"/>
              </p:nvPr>
            </p:nvSpPr>
            <p:spPr>
              <a:xfrm>
                <a:off x="251521" y="2060848"/>
                <a:ext cx="8713092" cy="4536503"/>
              </a:xfrm>
              <a:blipFill>
                <a:blip r:embed="rId2"/>
                <a:stretch>
                  <a:fillRect l="-1049" t="-1210"/>
                </a:stretch>
              </a:blipFill>
            </p:spPr>
            <p:txBody>
              <a:bodyPr/>
              <a:lstStyle/>
              <a:p>
                <a:r>
                  <a:rPr lang="en-US">
                    <a:noFill/>
                  </a:rPr>
                  <a:t> </a:t>
                </a:r>
              </a:p>
            </p:txBody>
          </p:sp>
        </mc:Fallback>
      </mc:AlternateContent>
    </p:spTree>
    <p:extLst>
      <p:ext uri="{BB962C8B-B14F-4D97-AF65-F5344CB8AC3E}">
        <p14:creationId xmlns:p14="http://schemas.microsoft.com/office/powerpoint/2010/main" val="63266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a:extLst>
              <a:ext uri="{FF2B5EF4-FFF2-40B4-BE49-F238E27FC236}">
                <a16:creationId xmlns:a16="http://schemas.microsoft.com/office/drawing/2014/main" id="{8808DB04-AE85-48B1-BDBF-0E31AC30FCE4}"/>
              </a:ext>
            </a:extLst>
          </p:cNvPr>
          <p:cNvSpPr>
            <a:spLocks noGrp="1" noChangeArrowheads="1"/>
          </p:cNvSpPr>
          <p:nvPr>
            <p:ph type="title"/>
          </p:nvPr>
        </p:nvSpPr>
        <p:spPr>
          <a:xfrm>
            <a:off x="239713" y="1268413"/>
            <a:ext cx="8569325" cy="577850"/>
          </a:xfrm>
        </p:spPr>
        <p:txBody>
          <a:bodyPr/>
          <a:lstStyle/>
          <a:p>
            <a:pPr algn="ctr"/>
            <a:r>
              <a:rPr lang="fr-FR" altLang="fr-FR" sz="2400"/>
              <a:t>Concessionnalité d'un prêt</a:t>
            </a:r>
            <a:r>
              <a:rPr lang="fr-FR" altLang="fr-FR" sz="2400" b="0"/>
              <a:t> </a:t>
            </a:r>
          </a:p>
        </p:txBody>
      </p:sp>
      <p:sp>
        <p:nvSpPr>
          <p:cNvPr id="38915" name="Espace réservé du contenu 2">
            <a:extLst>
              <a:ext uri="{FF2B5EF4-FFF2-40B4-BE49-F238E27FC236}">
                <a16:creationId xmlns:a16="http://schemas.microsoft.com/office/drawing/2014/main" id="{A3883F35-5774-4F61-A12F-5C5301B48545}"/>
              </a:ext>
            </a:extLst>
          </p:cNvPr>
          <p:cNvSpPr>
            <a:spLocks noGrp="1" noChangeArrowheads="1"/>
          </p:cNvSpPr>
          <p:nvPr>
            <p:ph idx="1"/>
          </p:nvPr>
        </p:nvSpPr>
        <p:spPr>
          <a:xfrm>
            <a:off x="250825" y="1916113"/>
            <a:ext cx="8713788" cy="4681537"/>
          </a:xfrm>
        </p:spPr>
        <p:txBody>
          <a:bodyPr/>
          <a:lstStyle/>
          <a:p>
            <a:pPr marL="0" indent="0"/>
            <a:endParaRPr lang="en-US" altLang="fr-FR" sz="1800">
              <a:sym typeface="Wingdings" panose="05000000000000000000" pitchFamily="2" charset="2"/>
            </a:endParaRPr>
          </a:p>
          <a:p>
            <a:pPr marL="0" indent="0"/>
            <a:r>
              <a:rPr lang="en-US" altLang="fr-FR" sz="1800">
                <a:sym typeface="Wingdings" panose="05000000000000000000" pitchFamily="2" charset="2"/>
              </a:rPr>
              <a:t> </a:t>
            </a:r>
            <a:r>
              <a:rPr lang="en-US" altLang="fr-FR" sz="1800" b="1">
                <a:solidFill>
                  <a:srgbClr val="0070C0"/>
                </a:solidFill>
                <a:sym typeface="Wingdings" panose="05000000000000000000" pitchFamily="2" charset="2"/>
              </a:rPr>
              <a:t>Concessionnalité : </a:t>
            </a:r>
            <a:r>
              <a:rPr lang="en-US" altLang="fr-FR" sz="1800">
                <a:solidFill>
                  <a:schemeClr val="tx1"/>
                </a:solidFill>
                <a:sym typeface="Wingdings" panose="05000000000000000000" pitchFamily="2" charset="2"/>
              </a:rPr>
              <a:t>Le paiement total (actualisé) est inférieur au montant emprunté</a:t>
            </a:r>
          </a:p>
          <a:p>
            <a:pPr marL="0" indent="0"/>
            <a:endParaRPr lang="en-US" altLang="fr-FR" sz="1800"/>
          </a:p>
          <a:p>
            <a:pPr marL="0" indent="0">
              <a:spcAft>
                <a:spcPts val="600"/>
              </a:spcAft>
              <a:buClr>
                <a:schemeClr val="tx2"/>
              </a:buClr>
              <a:buSzPct val="73000"/>
              <a:buFontTx/>
              <a:buNone/>
            </a:pPr>
            <a:r>
              <a:rPr lang="en-US" altLang="fr-FR" sz="1800"/>
              <a:t>Le degré de concessionnalité dépend</a:t>
            </a:r>
            <a:r>
              <a:rPr lang="en-US" altLang="fr-FR" sz="1800" i="0"/>
              <a:t> </a:t>
            </a:r>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r>
              <a:rPr lang="en-US" altLang="fr-FR" sz="1800">
                <a:solidFill>
                  <a:schemeClr val="tx1"/>
                </a:solidFill>
                <a:sym typeface="Wingdings" panose="05000000000000000000" pitchFamily="2" charset="2"/>
              </a:rPr>
              <a:t>	 du taux d'intérêt i</a:t>
            </a:r>
          </a:p>
          <a:p>
            <a:pPr marL="0" indent="0">
              <a:spcAft>
                <a:spcPts val="600"/>
              </a:spcAft>
              <a:buClr>
                <a:schemeClr val="tx2"/>
              </a:buClr>
              <a:buSzPct val="73000"/>
              <a:buFontTx/>
              <a:buNone/>
            </a:pPr>
            <a:r>
              <a:rPr lang="en-US" altLang="fr-FR" sz="1800">
                <a:solidFill>
                  <a:schemeClr val="tx1"/>
                </a:solidFill>
                <a:sym typeface="Wingdings" panose="05000000000000000000" pitchFamily="2" charset="2"/>
              </a:rPr>
              <a:t>	 De l'échéance du prêt</a:t>
            </a:r>
            <a:r>
              <a:rPr lang="en-US" altLang="fr-FR" sz="1800" i="0">
                <a:solidFill>
                  <a:schemeClr val="tx1"/>
                </a:solidFill>
                <a:sym typeface="Wingdings" panose="05000000000000000000" pitchFamily="2" charset="2"/>
              </a:rPr>
              <a:t> </a:t>
            </a:r>
          </a:p>
          <a:p>
            <a:pPr marL="0" indent="0">
              <a:spcAft>
                <a:spcPts val="600"/>
              </a:spcAft>
              <a:buClr>
                <a:schemeClr val="tx2"/>
              </a:buClr>
              <a:buSzPct val="73000"/>
              <a:buFontTx/>
              <a:buNone/>
            </a:pPr>
            <a:r>
              <a:rPr lang="en-US" altLang="fr-FR" sz="1800">
                <a:solidFill>
                  <a:schemeClr val="tx1"/>
                </a:solidFill>
                <a:sym typeface="Wingdings" panose="05000000000000000000" pitchFamily="2" charset="2"/>
              </a:rPr>
              <a:t>	 Du délai de grâce : lorsque nous commençons à rembourser le principal</a:t>
            </a:r>
          </a:p>
          <a:p>
            <a:pPr marL="0" indent="0">
              <a:spcAft>
                <a:spcPts val="600"/>
              </a:spcAft>
              <a:buClr>
                <a:schemeClr val="tx2"/>
              </a:buClr>
              <a:buSzPct val="73000"/>
              <a:buFontTx/>
              <a:buNone/>
            </a:pPr>
            <a:r>
              <a:rPr lang="en-US" altLang="fr-FR" sz="1800">
                <a:solidFill>
                  <a:schemeClr val="tx1"/>
                </a:solidFill>
                <a:sym typeface="Wingdings" panose="05000000000000000000" pitchFamily="2" charset="2"/>
              </a:rPr>
              <a:t>	 De la fréquence des paiements</a:t>
            </a:r>
          </a:p>
          <a:p>
            <a:pPr marL="0" indent="0">
              <a:spcAft>
                <a:spcPts val="600"/>
              </a:spcAft>
              <a:buClr>
                <a:schemeClr val="tx2"/>
              </a:buClr>
              <a:buSzPct val="73000"/>
              <a:buFontTx/>
              <a:buNone/>
            </a:pPr>
            <a:r>
              <a:rPr lang="en-US" altLang="fr-FR" sz="1800">
                <a:solidFill>
                  <a:schemeClr val="tx1"/>
                </a:solidFill>
                <a:sym typeface="Wingdings" panose="05000000000000000000" pitchFamily="2" charset="2"/>
              </a:rPr>
              <a:t>  </a:t>
            </a:r>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endParaRPr lang="en-US" altLang="fr-FR" sz="1800"/>
          </a:p>
          <a:p>
            <a:pPr marL="0" indent="0">
              <a:spcAft>
                <a:spcPts val="600"/>
              </a:spcAft>
              <a:buClr>
                <a:schemeClr val="tx2"/>
              </a:buClr>
              <a:buSzPct val="73000"/>
              <a:buFontTx/>
              <a:buNone/>
            </a:pPr>
            <a:endParaRPr lang="en-US" altLang="fr-F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a:extLst>
              <a:ext uri="{FF2B5EF4-FFF2-40B4-BE49-F238E27FC236}">
                <a16:creationId xmlns:a16="http://schemas.microsoft.com/office/drawing/2014/main" id="{0596CED1-49D6-4B8A-8AD1-2EFF0F288976}"/>
              </a:ext>
            </a:extLst>
          </p:cNvPr>
          <p:cNvSpPr>
            <a:spLocks noGrp="1" noChangeArrowheads="1"/>
          </p:cNvSpPr>
          <p:nvPr>
            <p:ph type="title"/>
          </p:nvPr>
        </p:nvSpPr>
        <p:spPr>
          <a:xfrm>
            <a:off x="239713" y="1268413"/>
            <a:ext cx="8569325" cy="504825"/>
          </a:xfrm>
        </p:spPr>
        <p:txBody>
          <a:bodyPr/>
          <a:lstStyle/>
          <a:p>
            <a:pPr algn="ctr"/>
            <a:r>
              <a:rPr lang="fr-FR" altLang="fr-FR" sz="2400"/>
              <a:t>Concessionnalité d'un prêt</a:t>
            </a:r>
            <a:r>
              <a:rPr lang="fr-FR" altLang="fr-FR" sz="2400" b="0"/>
              <a:t> </a:t>
            </a:r>
          </a:p>
        </p:txBody>
      </p:sp>
      <p:graphicFrame>
        <p:nvGraphicFramePr>
          <p:cNvPr id="2" name="Tableau 1">
            <a:extLst>
              <a:ext uri="{FF2B5EF4-FFF2-40B4-BE49-F238E27FC236}">
                <a16:creationId xmlns:a16="http://schemas.microsoft.com/office/drawing/2014/main" id="{763D370F-3C34-4B68-BBC2-143D239405D1}"/>
              </a:ext>
            </a:extLst>
          </p:cNvPr>
          <p:cNvGraphicFramePr>
            <a:graphicFrameLocks noGrp="1"/>
          </p:cNvGraphicFramePr>
          <p:nvPr>
            <p:extLst>
              <p:ext uri="{D42A27DB-BD31-4B8C-83A1-F6EECF244321}">
                <p14:modId xmlns:p14="http://schemas.microsoft.com/office/powerpoint/2010/main" val="2413736695"/>
              </p:ext>
            </p:extLst>
          </p:nvPr>
        </p:nvGraphicFramePr>
        <p:xfrm>
          <a:off x="1423987" y="2763839"/>
          <a:ext cx="6296025" cy="2266949"/>
        </p:xfrm>
        <a:graphic>
          <a:graphicData uri="http://schemas.openxmlformats.org/drawingml/2006/table">
            <a:tbl>
              <a:tblPr/>
              <a:tblGrid>
                <a:gridCol w="2098675">
                  <a:extLst>
                    <a:ext uri="{9D8B030D-6E8A-4147-A177-3AD203B41FA5}">
                      <a16:colId xmlns:a16="http://schemas.microsoft.com/office/drawing/2014/main" val="1908742100"/>
                    </a:ext>
                  </a:extLst>
                </a:gridCol>
                <a:gridCol w="2098675">
                  <a:extLst>
                    <a:ext uri="{9D8B030D-6E8A-4147-A177-3AD203B41FA5}">
                      <a16:colId xmlns:a16="http://schemas.microsoft.com/office/drawing/2014/main" val="4214703942"/>
                    </a:ext>
                  </a:extLst>
                </a:gridCol>
                <a:gridCol w="2098675">
                  <a:extLst>
                    <a:ext uri="{9D8B030D-6E8A-4147-A177-3AD203B41FA5}">
                      <a16:colId xmlns:a16="http://schemas.microsoft.com/office/drawing/2014/main" val="2496248812"/>
                    </a:ext>
                  </a:extLst>
                </a:gridCol>
              </a:tblGrid>
              <a:tr h="569865">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2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Année</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200" b="1" i="0" u="none" strike="noStrike" cap="none" normalizeH="0" baseline="0" dirty="0" err="1">
                          <a:ln>
                            <a:noFill/>
                          </a:ln>
                          <a:solidFill>
                            <a:srgbClr val="FFFFFF"/>
                          </a:solidFill>
                          <a:effectLst/>
                          <a:latin typeface="Verdana" panose="020B0604030504040204" pitchFamily="34" charset="0"/>
                          <a:ea typeface="ＭＳ Ｐゴシック" panose="020B0600070205080204" pitchFamily="34" charset="-128"/>
                        </a:rPr>
                        <a:t>Valeur</a:t>
                      </a:r>
                      <a:r>
                        <a:rPr kumimoji="0" lang="en-US" altLang="fr-FR" sz="1200" b="1" i="0" u="none" strike="noStrike" cap="none" normalizeH="0" baseline="0" dirty="0">
                          <a:ln>
                            <a:noFill/>
                          </a:ln>
                          <a:solidFill>
                            <a:srgbClr val="FFFFFF"/>
                          </a:solidFill>
                          <a:effectLst/>
                          <a:latin typeface="Verdana" panose="020B0604030504040204" pitchFamily="34" charset="0"/>
                          <a:ea typeface="ＭＳ Ｐゴシック" panose="020B0600070205080204" pitchFamily="34" charset="-128"/>
                        </a:rPr>
                        <a:t> </a:t>
                      </a:r>
                      <a:r>
                        <a:rPr kumimoji="0" lang="en-US" altLang="fr-FR" sz="1200" b="1" i="0" u="none" strike="noStrike" cap="none" normalizeH="0" baseline="0" dirty="0" err="1">
                          <a:ln>
                            <a:noFill/>
                          </a:ln>
                          <a:solidFill>
                            <a:srgbClr val="FFFFFF"/>
                          </a:solidFill>
                          <a:effectLst/>
                          <a:latin typeface="Verdana" panose="020B0604030504040204" pitchFamily="34" charset="0"/>
                          <a:ea typeface="ＭＳ Ｐゴシック" panose="020B0600070205080204" pitchFamily="34" charset="-128"/>
                        </a:rPr>
                        <a:t>nominale</a:t>
                      </a:r>
                      <a:endParaRPr kumimoji="0" lang="en-US" altLang="fr-FR" sz="1200" b="1" i="0" u="none" strike="noStrike" cap="none" normalizeH="0" baseline="0" dirty="0">
                        <a:ln>
                          <a:noFill/>
                        </a:ln>
                        <a:solidFill>
                          <a:srgbClr val="FFFFFF"/>
                        </a:solidFill>
                        <a:effectLst/>
                        <a:latin typeface="Verdana" panose="020B0604030504040204" pitchFamily="34" charset="0"/>
                        <a:ea typeface="ＭＳ Ｐゴシック" panose="020B0600070205080204" pitchFamily="34" charset="-128"/>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200" b="1" i="0" u="none" strike="noStrike" cap="none" normalizeH="0" baseline="0" dirty="0">
                          <a:ln>
                            <a:noFill/>
                          </a:ln>
                          <a:solidFill>
                            <a:srgbClr val="FFFFFF"/>
                          </a:solidFill>
                          <a:effectLst/>
                          <a:latin typeface="Verdana" panose="020B0604030504040204" pitchFamily="34" charset="0"/>
                          <a:ea typeface="ＭＳ Ｐゴシック" panose="020B0600070205080204" pitchFamily="34" charset="-128"/>
                        </a:rPr>
                        <a:t>(</a:t>
                      </a:r>
                      <a:r>
                        <a:rPr kumimoji="0" lang="en-US" altLang="fr-FR" sz="1200" b="1" i="0" u="none" strike="noStrike" cap="none" normalizeH="0" baseline="0" dirty="0" err="1">
                          <a:ln>
                            <a:noFill/>
                          </a:ln>
                          <a:solidFill>
                            <a:srgbClr val="FFFFFF"/>
                          </a:solidFill>
                          <a:effectLst/>
                          <a:latin typeface="Verdana" panose="020B0604030504040204" pitchFamily="34" charset="0"/>
                          <a:ea typeface="ＭＳ Ｐゴシック" panose="020B0600070205080204" pitchFamily="34" charset="-128"/>
                        </a:rPr>
                        <a:t>paiement</a:t>
                      </a:r>
                      <a:r>
                        <a:rPr kumimoji="0" lang="en-US" altLang="fr-FR" sz="1200" b="1" i="0" u="none" strike="noStrike" cap="none" normalizeH="0" baseline="0" dirty="0">
                          <a:ln>
                            <a:noFill/>
                          </a:ln>
                          <a:solidFill>
                            <a:srgbClr val="FFFFFF"/>
                          </a:solidFill>
                          <a:effectLst/>
                          <a:latin typeface="Verdana" panose="020B0604030504040204" pitchFamily="34" charset="0"/>
                          <a:ea typeface="ＭＳ Ｐゴシック" panose="020B0600070205080204" pitchFamily="34" charset="-128"/>
                        </a:rPr>
                        <a:t> du principal)</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200" b="1" i="0" u="none" strike="noStrike" cap="none" normalizeH="0" baseline="0" dirty="0" err="1">
                          <a:ln>
                            <a:noFill/>
                          </a:ln>
                          <a:solidFill>
                            <a:srgbClr val="FFFFFF"/>
                          </a:solidFill>
                          <a:effectLst/>
                          <a:latin typeface="Verdana" panose="020B0604030504040204" pitchFamily="34" charset="0"/>
                          <a:ea typeface="ＭＳ Ｐゴシック" panose="020B0600070205080204" pitchFamily="34" charset="-128"/>
                        </a:rPr>
                        <a:t>Valeur</a:t>
                      </a:r>
                      <a:r>
                        <a:rPr kumimoji="0" lang="en-US" altLang="fr-FR" sz="1200" b="1" i="0" u="none" strike="noStrike" cap="none" normalizeH="0" baseline="0" dirty="0">
                          <a:ln>
                            <a:noFill/>
                          </a:ln>
                          <a:solidFill>
                            <a:srgbClr val="FFFFFF"/>
                          </a:solidFill>
                          <a:effectLst/>
                          <a:latin typeface="Verdana" panose="020B0604030504040204" pitchFamily="34" charset="0"/>
                          <a:ea typeface="ＭＳ Ｐゴシック" panose="020B0600070205080204" pitchFamily="34" charset="-128"/>
                        </a:rPr>
                        <a:t> </a:t>
                      </a:r>
                      <a:r>
                        <a:rPr kumimoji="0" lang="en-US" altLang="fr-FR" sz="1200" b="1" i="0" u="none" strike="noStrike" cap="none" normalizeH="0" baseline="0" dirty="0" err="1">
                          <a:ln>
                            <a:noFill/>
                          </a:ln>
                          <a:solidFill>
                            <a:srgbClr val="FFFFFF"/>
                          </a:solidFill>
                          <a:effectLst/>
                          <a:latin typeface="Verdana" panose="020B0604030504040204" pitchFamily="34" charset="0"/>
                          <a:ea typeface="ＭＳ Ｐゴシック" panose="020B0600070205080204" pitchFamily="34" charset="-128"/>
                        </a:rPr>
                        <a:t>nominale</a:t>
                      </a:r>
                      <a:endParaRPr kumimoji="0" lang="en-US" altLang="fr-FR" sz="1200" b="1" i="0" u="none" strike="noStrike" cap="none" normalizeH="0" baseline="0" dirty="0">
                        <a:ln>
                          <a:noFill/>
                        </a:ln>
                        <a:solidFill>
                          <a:srgbClr val="FFFFFF"/>
                        </a:solidFill>
                        <a:effectLst/>
                        <a:latin typeface="Verdana" panose="020B0604030504040204" pitchFamily="34" charset="0"/>
                        <a:ea typeface="ＭＳ Ｐゴシック" panose="020B0600070205080204" pitchFamily="34" charset="-128"/>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200" b="1" i="0" u="none" strike="noStrike" cap="none" normalizeH="0" baseline="0" dirty="0">
                          <a:ln>
                            <a:noFill/>
                          </a:ln>
                          <a:solidFill>
                            <a:srgbClr val="FFFFFF"/>
                          </a:solidFill>
                          <a:effectLst/>
                          <a:latin typeface="Verdana" panose="020B0604030504040204" pitchFamily="34" charset="0"/>
                          <a:ea typeface="ＭＳ Ｐゴシック" panose="020B0600070205080204" pitchFamily="34" charset="-128"/>
                        </a:rPr>
                        <a:t>(</a:t>
                      </a:r>
                      <a:r>
                        <a:rPr kumimoji="0" lang="en-US" altLang="fr-FR" sz="1200" b="1" i="0" u="none" strike="noStrike" cap="none" normalizeH="0" baseline="0" dirty="0" err="1">
                          <a:ln>
                            <a:noFill/>
                          </a:ln>
                          <a:solidFill>
                            <a:srgbClr val="FFFFFF"/>
                          </a:solidFill>
                          <a:effectLst/>
                          <a:latin typeface="Verdana" panose="020B0604030504040204" pitchFamily="34" charset="0"/>
                          <a:ea typeface="ＭＳ Ｐゴシック" panose="020B0600070205080204" pitchFamily="34" charset="-128"/>
                        </a:rPr>
                        <a:t>paiement</a:t>
                      </a:r>
                      <a:r>
                        <a:rPr kumimoji="0" lang="en-US" altLang="fr-FR" sz="1200" b="1" i="0" u="none" strike="noStrike" cap="none" normalizeH="0" baseline="0" dirty="0">
                          <a:ln>
                            <a:noFill/>
                          </a:ln>
                          <a:solidFill>
                            <a:srgbClr val="FFFFFF"/>
                          </a:solidFill>
                          <a:effectLst/>
                          <a:latin typeface="Verdana" panose="020B0604030504040204" pitchFamily="34" charset="0"/>
                          <a:ea typeface="ＭＳ Ｐゴシック" panose="020B0600070205080204" pitchFamily="34" charset="-128"/>
                        </a:rPr>
                        <a:t> des </a:t>
                      </a:r>
                      <a:r>
                        <a:rPr kumimoji="0" lang="en-US" altLang="fr-FR" sz="1200" b="1" i="0" u="none" strike="noStrike" cap="none" normalizeH="0" baseline="0" dirty="0" err="1">
                          <a:ln>
                            <a:noFill/>
                          </a:ln>
                          <a:solidFill>
                            <a:srgbClr val="FFFFFF"/>
                          </a:solidFill>
                          <a:effectLst/>
                          <a:latin typeface="Verdana" panose="020B0604030504040204" pitchFamily="34" charset="0"/>
                          <a:ea typeface="ＭＳ Ｐゴシック" panose="020B0600070205080204" pitchFamily="34" charset="-128"/>
                        </a:rPr>
                        <a:t>intérêts</a:t>
                      </a:r>
                      <a:r>
                        <a:rPr kumimoji="0" lang="en-US" altLang="fr-FR" sz="1200" b="1" i="0" u="none" strike="noStrike" cap="none" normalizeH="0" baseline="0" dirty="0">
                          <a:ln>
                            <a:noFill/>
                          </a:ln>
                          <a:solidFill>
                            <a:srgbClr val="FFFFFF"/>
                          </a:solidFill>
                          <a:effectLst/>
                          <a:latin typeface="Verdana" panose="020B0604030504040204" pitchFamily="34" charset="0"/>
                          <a:ea typeface="ＭＳ Ｐゴシック" panose="020B0600070205080204" pitchFamily="34" charset="-128"/>
                        </a:rPr>
                        <a:t>)</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195994954"/>
                  </a:ext>
                </a:extLst>
              </a:tr>
              <a:tr h="220669">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2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2019</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2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a:t>
                      </a:r>
                      <a:endParaRPr kumimoji="0" lang="fr-FR" altLang="fr-FR" sz="12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2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a:t>
                      </a:r>
                      <a:endParaRPr kumimoji="0" lang="fr-FR" altLang="fr-FR" sz="12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extLst>
                  <a:ext uri="{0D108BD9-81ED-4DB2-BD59-A6C34878D82A}">
                    <a16:rowId xmlns:a16="http://schemas.microsoft.com/office/drawing/2014/main" val="2204813190"/>
                  </a:ext>
                </a:extLst>
              </a:tr>
              <a:tr h="295283">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2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2020</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marL="342900" indent="-342900">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base" latinLnBrk="0" hangingPunct="1">
                        <a:lnSpc>
                          <a:spcPct val="107000"/>
                        </a:lnSpc>
                        <a:spcBef>
                          <a:spcPct val="0"/>
                        </a:spcBef>
                        <a:spcAft>
                          <a:spcPct val="0"/>
                        </a:spcAft>
                        <a:buClrTx/>
                        <a:buSzTx/>
                        <a:buFont typeface="Calibri" panose="020F0502020204030204" pitchFamily="34" charset="0"/>
                        <a:buChar char="-"/>
                        <a:tabLst/>
                      </a:pPr>
                      <a:r>
                        <a:rPr kumimoji="0" lang="en-US" altLang="fr-FR" sz="12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Délai de grâce </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6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rPr>
                        <a:t>I</a:t>
                      </a:r>
                      <a:r>
                        <a:rPr kumimoji="0" lang="en-US" altLang="fr-FR" sz="1600" b="0" i="0" u="none" strike="noStrike" cap="none" normalizeH="0" baseline="-25000" dirty="0">
                          <a:ln>
                            <a:noFill/>
                          </a:ln>
                          <a:solidFill>
                            <a:srgbClr val="000000"/>
                          </a:solidFill>
                          <a:effectLst/>
                          <a:latin typeface="Verdana" panose="020B0604030504040204" pitchFamily="34" charset="0"/>
                          <a:ea typeface="ＭＳ Ｐゴシック" panose="020B0600070205080204" pitchFamily="34" charset="-128"/>
                        </a:rPr>
                        <a:t>2020</a:t>
                      </a:r>
                      <a:endParaRPr kumimoji="0" lang="fr-FR" altLang="fr-FR" sz="1600" b="0" i="0" u="none" strike="noStrike" cap="none" normalizeH="0" baseline="-25000" dirty="0">
                        <a:ln>
                          <a:noFill/>
                        </a:ln>
                        <a:solidFill>
                          <a:srgbClr val="000000"/>
                        </a:solidFill>
                        <a:effectLst/>
                        <a:latin typeface="Verdana" panose="020B0604030504040204" pitchFamily="34" charset="0"/>
                        <a:ea typeface="ＭＳ Ｐゴシック" panose="020B0600070205080204" pitchFamily="34" charset="-128"/>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extLst>
                  <a:ext uri="{0D108BD9-81ED-4DB2-BD59-A6C34878D82A}">
                    <a16:rowId xmlns:a16="http://schemas.microsoft.com/office/drawing/2014/main" val="2234073239"/>
                  </a:ext>
                </a:extLst>
              </a:tr>
              <a:tr h="295283">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200" b="1" i="0" u="none" strike="noStrike" cap="none" normalizeH="0" baseline="0" dirty="0">
                          <a:ln>
                            <a:noFill/>
                          </a:ln>
                          <a:solidFill>
                            <a:srgbClr val="FFFFFF"/>
                          </a:solidFill>
                          <a:effectLst/>
                          <a:latin typeface="Verdana" panose="020B0604030504040204" pitchFamily="34" charset="0"/>
                          <a:ea typeface="ＭＳ Ｐゴシック" panose="020B0600070205080204" pitchFamily="34" charset="-128"/>
                        </a:rPr>
                        <a:t>2021</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fr-FR"/>
                    </a:p>
                  </a:txBody>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6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I</a:t>
                      </a:r>
                      <a:r>
                        <a:rPr kumimoji="0" lang="en-US" altLang="fr-FR" sz="1600" b="0" i="0" u="none" strike="noStrike" cap="none" normalizeH="0" baseline="-25000">
                          <a:ln>
                            <a:noFill/>
                          </a:ln>
                          <a:solidFill>
                            <a:srgbClr val="000000"/>
                          </a:solidFill>
                          <a:effectLst/>
                          <a:latin typeface="Verdana" panose="020B0604030504040204" pitchFamily="34" charset="0"/>
                          <a:ea typeface="ＭＳ Ｐゴシック" panose="020B0600070205080204" pitchFamily="34" charset="-128"/>
                        </a:rPr>
                        <a:t>2021</a:t>
                      </a:r>
                      <a:endParaRPr kumimoji="0" lang="fr-FR" altLang="fr-FR" sz="1600" b="0" i="0" u="none" strike="noStrike" cap="none" normalizeH="0" baseline="-25000">
                        <a:ln>
                          <a:noFill/>
                        </a:ln>
                        <a:solidFill>
                          <a:srgbClr val="000000"/>
                        </a:solidFill>
                        <a:effectLst/>
                        <a:latin typeface="Verdana" panose="020B0604030504040204" pitchFamily="34" charset="0"/>
                        <a:ea typeface="ＭＳ Ｐゴシック" panose="020B0600070205080204" pitchFamily="34" charset="-128"/>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extLst>
                  <a:ext uri="{0D108BD9-81ED-4DB2-BD59-A6C34878D82A}">
                    <a16:rowId xmlns:a16="http://schemas.microsoft.com/office/drawing/2014/main" val="3602544270"/>
                  </a:ext>
                </a:extLst>
              </a:tr>
              <a:tr h="295283">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2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2022</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6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P</a:t>
                      </a:r>
                      <a:r>
                        <a:rPr kumimoji="0" lang="en-US" altLang="fr-FR" sz="1600" b="0" i="0" u="none" strike="noStrike" cap="none" normalizeH="0" baseline="-25000">
                          <a:ln>
                            <a:noFill/>
                          </a:ln>
                          <a:solidFill>
                            <a:srgbClr val="000000"/>
                          </a:solidFill>
                          <a:effectLst/>
                          <a:latin typeface="Verdana" panose="020B0604030504040204" pitchFamily="34" charset="0"/>
                          <a:ea typeface="ＭＳ Ｐゴシック" panose="020B0600070205080204" pitchFamily="34" charset="-128"/>
                        </a:rPr>
                        <a:t>2022</a:t>
                      </a:r>
                      <a:endParaRPr kumimoji="0" lang="fr-FR" altLang="fr-FR" sz="1600" b="0" i="0" u="none" strike="noStrike" cap="none" normalizeH="0" baseline="-25000">
                        <a:ln>
                          <a:noFill/>
                        </a:ln>
                        <a:solidFill>
                          <a:srgbClr val="000000"/>
                        </a:solidFill>
                        <a:effectLst/>
                        <a:latin typeface="Verdana" panose="020B0604030504040204" pitchFamily="34" charset="0"/>
                        <a:ea typeface="ＭＳ Ｐゴシック" panose="020B0600070205080204" pitchFamily="34" charset="-128"/>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6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I</a:t>
                      </a:r>
                      <a:r>
                        <a:rPr kumimoji="0" lang="en-US" altLang="fr-FR" sz="1600" b="0" i="0" u="none" strike="noStrike" cap="none" normalizeH="0" baseline="-25000">
                          <a:ln>
                            <a:noFill/>
                          </a:ln>
                          <a:solidFill>
                            <a:srgbClr val="000000"/>
                          </a:solidFill>
                          <a:effectLst/>
                          <a:latin typeface="Verdana" panose="020B0604030504040204" pitchFamily="34" charset="0"/>
                          <a:ea typeface="ＭＳ Ｐゴシック" panose="020B0600070205080204" pitchFamily="34" charset="-128"/>
                        </a:rPr>
                        <a:t>2022</a:t>
                      </a:r>
                      <a:endParaRPr kumimoji="0" lang="fr-FR" altLang="fr-FR" sz="1600" b="0" i="0" u="none" strike="noStrike" cap="none" normalizeH="0" baseline="-25000">
                        <a:ln>
                          <a:noFill/>
                        </a:ln>
                        <a:solidFill>
                          <a:srgbClr val="000000"/>
                        </a:solidFill>
                        <a:effectLst/>
                        <a:latin typeface="Verdana" panose="020B0604030504040204" pitchFamily="34" charset="0"/>
                        <a:ea typeface="ＭＳ Ｐゴシック" panose="020B0600070205080204" pitchFamily="34" charset="-128"/>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extLst>
                  <a:ext uri="{0D108BD9-81ED-4DB2-BD59-A6C34878D82A}">
                    <a16:rowId xmlns:a16="http://schemas.microsoft.com/office/drawing/2014/main" val="108945207"/>
                  </a:ext>
                </a:extLst>
              </a:tr>
              <a:tr h="295283">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200" b="1" i="0" u="none" strike="noStrike" cap="none" normalizeH="0" baseline="0" dirty="0">
                          <a:ln>
                            <a:noFill/>
                          </a:ln>
                          <a:solidFill>
                            <a:srgbClr val="FFFFFF"/>
                          </a:solidFill>
                          <a:effectLst/>
                          <a:latin typeface="Verdana" panose="020B0604030504040204" pitchFamily="34" charset="0"/>
                          <a:ea typeface="ＭＳ Ｐゴシック" panose="020B0600070205080204" pitchFamily="34" charset="-128"/>
                        </a:rPr>
                        <a:t>2023</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6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P</a:t>
                      </a:r>
                      <a:r>
                        <a:rPr kumimoji="0" lang="en-US" altLang="fr-FR" sz="1600" b="0" i="0" u="none" strike="noStrike" cap="none" normalizeH="0" baseline="-25000">
                          <a:ln>
                            <a:noFill/>
                          </a:ln>
                          <a:solidFill>
                            <a:srgbClr val="000000"/>
                          </a:solidFill>
                          <a:effectLst/>
                          <a:latin typeface="Verdana" panose="020B0604030504040204" pitchFamily="34" charset="0"/>
                          <a:ea typeface="ＭＳ Ｐゴシック" panose="020B0600070205080204" pitchFamily="34" charset="-128"/>
                        </a:rPr>
                        <a:t>2023</a:t>
                      </a:r>
                      <a:endParaRPr kumimoji="0" lang="fr-FR" altLang="fr-FR" sz="1600" b="0" i="0" u="none" strike="noStrike" cap="none" normalizeH="0" baseline="-25000">
                        <a:ln>
                          <a:noFill/>
                        </a:ln>
                        <a:solidFill>
                          <a:srgbClr val="000000"/>
                        </a:solidFill>
                        <a:effectLst/>
                        <a:latin typeface="Verdana" panose="020B0604030504040204" pitchFamily="34" charset="0"/>
                        <a:ea typeface="ＭＳ Ｐゴシック" panose="020B0600070205080204" pitchFamily="34" charset="-128"/>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6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I</a:t>
                      </a:r>
                      <a:r>
                        <a:rPr kumimoji="0" lang="en-US" altLang="fr-FR" sz="1600" b="0" i="0" u="none" strike="noStrike" cap="none" normalizeH="0" baseline="-25000">
                          <a:ln>
                            <a:noFill/>
                          </a:ln>
                          <a:solidFill>
                            <a:srgbClr val="000000"/>
                          </a:solidFill>
                          <a:effectLst/>
                          <a:latin typeface="Verdana" panose="020B0604030504040204" pitchFamily="34" charset="0"/>
                          <a:ea typeface="ＭＳ Ｐゴシック" panose="020B0600070205080204" pitchFamily="34" charset="-128"/>
                        </a:rPr>
                        <a:t>2023</a:t>
                      </a:r>
                      <a:endParaRPr kumimoji="0" lang="fr-FR" altLang="fr-FR" sz="1600" b="0" i="0" u="none" strike="noStrike" cap="none" normalizeH="0" baseline="-25000">
                        <a:ln>
                          <a:noFill/>
                        </a:ln>
                        <a:solidFill>
                          <a:srgbClr val="000000"/>
                        </a:solidFill>
                        <a:effectLst/>
                        <a:latin typeface="Verdana" panose="020B0604030504040204" pitchFamily="34" charset="0"/>
                        <a:ea typeface="ＭＳ Ｐゴシック" panose="020B0600070205080204" pitchFamily="34" charset="-128"/>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extLst>
                  <a:ext uri="{0D108BD9-81ED-4DB2-BD59-A6C34878D82A}">
                    <a16:rowId xmlns:a16="http://schemas.microsoft.com/office/drawing/2014/main" val="3267064466"/>
                  </a:ext>
                </a:extLst>
              </a:tr>
              <a:tr h="295283">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200" b="1" i="0" u="none" strike="noStrike" cap="none" normalizeH="0" baseline="0">
                          <a:ln>
                            <a:noFill/>
                          </a:ln>
                          <a:solidFill>
                            <a:srgbClr val="FFFFFF"/>
                          </a:solidFill>
                          <a:effectLst/>
                          <a:latin typeface="Verdana" panose="020B0604030504040204" pitchFamily="34" charset="0"/>
                          <a:ea typeface="ＭＳ Ｐゴシック" panose="020B0600070205080204" pitchFamily="34" charset="-128"/>
                        </a:rPr>
                        <a:t>2024</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6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rPr>
                        <a:t>P</a:t>
                      </a:r>
                      <a:r>
                        <a:rPr kumimoji="0" lang="en-US" altLang="fr-FR" sz="1600" b="0" i="0" u="none" strike="noStrike" cap="none" normalizeH="0" baseline="-25000">
                          <a:ln>
                            <a:noFill/>
                          </a:ln>
                          <a:solidFill>
                            <a:srgbClr val="000000"/>
                          </a:solidFill>
                          <a:effectLst/>
                          <a:latin typeface="Verdana" panose="020B0604030504040204" pitchFamily="34" charset="0"/>
                          <a:ea typeface="ＭＳ Ｐゴシック" panose="020B0600070205080204" pitchFamily="34" charset="-128"/>
                        </a:rPr>
                        <a:t>2024</a:t>
                      </a:r>
                      <a:endParaRPr kumimoji="0" lang="fr-FR" altLang="fr-FR" sz="1600" b="0" i="0" u="none" strike="noStrike" cap="none" normalizeH="0" baseline="-25000">
                        <a:ln>
                          <a:noFill/>
                        </a:ln>
                        <a:solidFill>
                          <a:srgbClr val="000000"/>
                        </a:solidFill>
                        <a:effectLst/>
                        <a:latin typeface="Verdana" panose="020B0604030504040204" pitchFamily="34" charset="0"/>
                        <a:ea typeface="ＭＳ Ｐゴシック" panose="020B0600070205080204" pitchFamily="34" charset="-128"/>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fr-FR" sz="16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rPr>
                        <a:t>I</a:t>
                      </a:r>
                      <a:r>
                        <a:rPr kumimoji="0" lang="en-US" altLang="fr-FR" sz="1600" b="0" i="0" u="none" strike="noStrike" cap="none" normalizeH="0" baseline="-25000" dirty="0">
                          <a:ln>
                            <a:noFill/>
                          </a:ln>
                          <a:solidFill>
                            <a:srgbClr val="000000"/>
                          </a:solidFill>
                          <a:effectLst/>
                          <a:latin typeface="Verdana" panose="020B0604030504040204" pitchFamily="34" charset="0"/>
                          <a:ea typeface="ＭＳ Ｐゴシック" panose="020B0600070205080204" pitchFamily="34" charset="-128"/>
                        </a:rPr>
                        <a:t>2024</a:t>
                      </a:r>
                      <a:endParaRPr kumimoji="0" lang="fr-FR" altLang="fr-FR" sz="1600" b="0" i="0" u="none" strike="noStrike" cap="none" normalizeH="0" baseline="-25000" dirty="0">
                        <a:ln>
                          <a:noFill/>
                        </a:ln>
                        <a:solidFill>
                          <a:srgbClr val="000000"/>
                        </a:solidFill>
                        <a:effectLst/>
                        <a:latin typeface="Verdana" panose="020B0604030504040204" pitchFamily="34" charset="0"/>
                        <a:ea typeface="ＭＳ Ｐゴシック" panose="020B0600070205080204" pitchFamily="34" charset="-128"/>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extLst>
                  <a:ext uri="{0D108BD9-81ED-4DB2-BD59-A6C34878D82A}">
                    <a16:rowId xmlns:a16="http://schemas.microsoft.com/office/drawing/2014/main" val="4021498035"/>
                  </a:ext>
                </a:extLst>
              </a:tr>
            </a:tbl>
          </a:graphicData>
        </a:graphic>
      </p:graphicFrame>
      <p:sp>
        <p:nvSpPr>
          <p:cNvPr id="3" name="Espace réservé du contenu 2">
            <a:extLst>
              <a:ext uri="{FF2B5EF4-FFF2-40B4-BE49-F238E27FC236}">
                <a16:creationId xmlns:a16="http://schemas.microsoft.com/office/drawing/2014/main" id="{FAFAF05A-103D-4573-8ACB-4FD24102315A}"/>
              </a:ext>
            </a:extLst>
          </p:cNvPr>
          <p:cNvSpPr>
            <a:spLocks noGrp="1"/>
          </p:cNvSpPr>
          <p:nvPr>
            <p:ph idx="1"/>
          </p:nvPr>
        </p:nvSpPr>
        <p:spPr>
          <a:xfrm>
            <a:off x="457200" y="1773239"/>
            <a:ext cx="8229600" cy="4248150"/>
          </a:xfrm>
        </p:spPr>
        <p:txBody>
          <a:bodyPr/>
          <a:lstStyle/>
          <a:p>
            <a:r>
              <a:rPr lang="fr-FR" sz="1800" dirty="0">
                <a:sym typeface="Wingdings" panose="05000000000000000000" pitchFamily="2" charset="2"/>
              </a:rPr>
              <a:t> </a:t>
            </a:r>
            <a:r>
              <a:rPr lang="fr-FR" sz="1800" dirty="0"/>
              <a:t>Exemple : l’échéance est de cinq ans, aucun principal prévu dans les deux premières années et la fréquence de paiement est annuelle</a:t>
            </a:r>
            <a:endParaRPr lang="en-US" sz="1800" dirty="0"/>
          </a:p>
          <a:p>
            <a:endParaRPr lang="en-US" dirty="0"/>
          </a:p>
        </p:txBody>
      </p:sp>
      <p:sp>
        <p:nvSpPr>
          <p:cNvPr id="4" name="Rectangle 3">
            <a:extLst>
              <a:ext uri="{FF2B5EF4-FFF2-40B4-BE49-F238E27FC236}">
                <a16:creationId xmlns:a16="http://schemas.microsoft.com/office/drawing/2014/main" id="{6D114AEF-79C8-4124-8362-243B2E6E8BD2}"/>
              </a:ext>
            </a:extLst>
          </p:cNvPr>
          <p:cNvSpPr/>
          <p:nvPr/>
        </p:nvSpPr>
        <p:spPr>
          <a:xfrm>
            <a:off x="1041362" y="5088107"/>
            <a:ext cx="7788671" cy="1661802"/>
          </a:xfrm>
          <a:prstGeom prst="rect">
            <a:avLst/>
          </a:prstGeom>
        </p:spPr>
        <p:txBody>
          <a:bodyPr wrap="square">
            <a:spAutoFit/>
          </a:bodyPr>
          <a:lstStyle/>
          <a:p>
            <a:pPr>
              <a:lnSpc>
                <a:spcPct val="107000"/>
              </a:lnSpc>
              <a:spcAft>
                <a:spcPts val="800"/>
              </a:spcAft>
            </a:pPr>
            <a:r>
              <a:rPr lang="fr-FR" sz="1800" dirty="0">
                <a:latin typeface="Calibri" panose="020F0502020204030204" pitchFamily="34" charset="0"/>
                <a:ea typeface="Calibri" panose="020F0502020204030204" pitchFamily="34" charset="0"/>
                <a:cs typeface="Times New Roman" panose="02020603050405020304" pitchFamily="18" charset="0"/>
              </a:rPr>
              <a:t>Si i &lt; β, la VN de la dette est inférieure à la VP de la dette et la VP peut être abaissée par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une allongement</a:t>
            </a:r>
            <a:r>
              <a:rPr lang="fr-FR" sz="1800" dirty="0">
                <a:latin typeface="Calibri" panose="020F0502020204030204" pitchFamily="34" charset="0"/>
                <a:ea typeface="Calibri" panose="020F0502020204030204" pitchFamily="34" charset="0"/>
                <a:cs typeface="Times New Roman" panose="02020603050405020304" pitchFamily="18" charset="0"/>
              </a:rPr>
              <a:t> de l’échéance</a:t>
            </a:r>
            <a:br>
              <a:rPr lang="fr-FR" sz="1800" dirty="0">
                <a:latin typeface="Calibri" panose="020F0502020204030204" pitchFamily="34" charset="0"/>
                <a:ea typeface="Calibri" panose="020F0502020204030204" pitchFamily="34" charset="0"/>
                <a:cs typeface="Times New Roman" panose="02020603050405020304" pitchFamily="18" charset="0"/>
              </a:rPr>
            </a:br>
            <a:r>
              <a:rPr lang="fr-FR" sz="1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un allongement du délai de grâce</a:t>
            </a:r>
            <a:br>
              <a:rPr lang="fr-FR" sz="1800" dirty="0">
                <a:latin typeface="Calibri" panose="020F0502020204030204" pitchFamily="34" charset="0"/>
                <a:ea typeface="Calibri" panose="020F0502020204030204" pitchFamily="34" charset="0"/>
                <a:cs typeface="Times New Roman" panose="02020603050405020304" pitchFamily="18" charset="0"/>
              </a:rPr>
            </a:br>
            <a:r>
              <a:rPr lang="fr-FR" sz="1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une réduction de la fréquence des remboursements</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286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E32EE062-138C-4525-9429-EF45BABD81C2}"/>
              </a:ext>
            </a:extLst>
          </p:cNvPr>
          <p:cNvSpPr>
            <a:spLocks noGrp="1" noChangeArrowheads="1"/>
          </p:cNvSpPr>
          <p:nvPr>
            <p:ph type="title"/>
          </p:nvPr>
        </p:nvSpPr>
        <p:spPr/>
        <p:txBody>
          <a:bodyPr/>
          <a:lstStyle/>
          <a:p>
            <a:r>
              <a:rPr lang="en-US" altLang="fr-FR"/>
              <a:t>Qu'est-ce que la viabilité de la dette ?</a:t>
            </a:r>
            <a:br>
              <a:rPr lang="en-US" altLang="fr-FR"/>
            </a:br>
            <a:endParaRPr lang="en-US" altLang="fr-FR"/>
          </a:p>
        </p:txBody>
      </p:sp>
      <p:sp>
        <p:nvSpPr>
          <p:cNvPr id="7171" name="Espace réservé du contenu 2">
            <a:extLst>
              <a:ext uri="{FF2B5EF4-FFF2-40B4-BE49-F238E27FC236}">
                <a16:creationId xmlns:a16="http://schemas.microsoft.com/office/drawing/2014/main" id="{DBE8B2D5-7A14-44C7-9E6E-F7AF921FC202}"/>
              </a:ext>
            </a:extLst>
          </p:cNvPr>
          <p:cNvSpPr>
            <a:spLocks noGrp="1" noChangeArrowheads="1"/>
          </p:cNvSpPr>
          <p:nvPr>
            <p:ph idx="1"/>
          </p:nvPr>
        </p:nvSpPr>
        <p:spPr/>
        <p:txBody>
          <a:bodyPr/>
          <a:lstStyle/>
          <a:p>
            <a:r>
              <a:rPr lang="en-US" altLang="fr-FR" b="1"/>
              <a:t>Plusieurs approches de la viabilité de la dette</a:t>
            </a:r>
          </a:p>
          <a:p>
            <a:r>
              <a:rPr lang="en-US" altLang="fr-FR"/>
              <a:t>Indicateurs pour l'évaluation du poids de la dette</a:t>
            </a:r>
          </a:p>
          <a:p>
            <a:r>
              <a:rPr lang="en-US" altLang="fr-FR"/>
              <a:t>Qu'est-ce que la vulnérabilité face à la dette ?</a:t>
            </a:r>
            <a:r>
              <a:rPr lang="en-US" altLang="fr-FR" i="0"/>
              <a:t> </a:t>
            </a:r>
            <a:r>
              <a:rPr lang="en-US" altLang="fr-FR"/>
              <a:t>La question de la granularité</a:t>
            </a:r>
          </a:p>
          <a:p>
            <a:endParaRPr lang="en-US" altLang="fr-FR"/>
          </a:p>
          <a:p>
            <a:endParaRPr lang="en-US" alt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a:extLst>
              <a:ext uri="{FF2B5EF4-FFF2-40B4-BE49-F238E27FC236}">
                <a16:creationId xmlns:a16="http://schemas.microsoft.com/office/drawing/2014/main" id="{9E3DF7B7-6DFA-4770-8D78-01CC9A172E81}"/>
              </a:ext>
            </a:extLst>
          </p:cNvPr>
          <p:cNvSpPr>
            <a:spLocks noGrp="1" noChangeArrowheads="1"/>
          </p:cNvSpPr>
          <p:nvPr>
            <p:ph type="title"/>
          </p:nvPr>
        </p:nvSpPr>
        <p:spPr/>
        <p:txBody>
          <a:bodyPr/>
          <a:lstStyle/>
          <a:p>
            <a:r>
              <a:rPr lang="fr-FR" altLang="en-US"/>
              <a:t>Élément don d'un prêt</a:t>
            </a:r>
            <a:r>
              <a:rPr lang="fr-FR" altLang="en-US" b="0"/>
              <a:t> </a:t>
            </a:r>
          </a:p>
        </p:txBody>
      </p:sp>
      <p:sp>
        <p:nvSpPr>
          <p:cNvPr id="2" name="Espace réservé du contenu 1">
            <a:extLst>
              <a:ext uri="{FF2B5EF4-FFF2-40B4-BE49-F238E27FC236}">
                <a16:creationId xmlns:a16="http://schemas.microsoft.com/office/drawing/2014/main" id="{3AA1AAC2-3EFE-4F22-BD56-3FE839B0F648}"/>
              </a:ext>
            </a:extLst>
          </p:cNvPr>
          <p:cNvSpPr>
            <a:spLocks noGrp="1"/>
          </p:cNvSpPr>
          <p:nvPr>
            <p:ph idx="1"/>
          </p:nvPr>
        </p:nvSpPr>
        <p:spPr>
          <a:xfrm>
            <a:off x="457200" y="2492375"/>
            <a:ext cx="8229600" cy="936625"/>
          </a:xfrm>
        </p:spPr>
        <p:txBody>
          <a:bodyPr/>
          <a:lstStyle/>
          <a:p>
            <a:endParaRPr lang="fr-FR" dirty="0"/>
          </a:p>
          <a:p>
            <a:endParaRPr lang="en-US" dirty="0"/>
          </a:p>
          <a:p>
            <a:endParaRPr lang="en-US" dirty="0"/>
          </a:p>
          <a:p>
            <a:endParaRPr lang="en-US" dirty="0"/>
          </a:p>
          <a:p>
            <a:r>
              <a:rPr lang="fr-FR" dirty="0"/>
              <a:t>VN : valeur nominale du prêt</a:t>
            </a:r>
            <a:br>
              <a:rPr lang="fr-FR" dirty="0"/>
            </a:br>
            <a:r>
              <a:rPr lang="fr-FR" dirty="0"/>
              <a:t>VA : valeur actualisée des remboursements</a:t>
            </a:r>
          </a:p>
          <a:p>
            <a:endParaRPr lang="en-US" dirty="0"/>
          </a:p>
          <a:p>
            <a:r>
              <a:rPr lang="fr-FR" dirty="0"/>
              <a:t>Un prêt est considéré comme concessionnel si son élément don est supérieur ou égal à 35 %</a:t>
            </a:r>
            <a:endParaRPr lang="en-US" dirty="0"/>
          </a:p>
          <a:p>
            <a:endParaRPr lang="en-US" dirty="0"/>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25876D74-EA5B-40D1-96A4-47D501AC2257}"/>
                  </a:ext>
                </a:extLst>
              </p:cNvPr>
              <p:cNvSpPr txBox="1"/>
              <p:nvPr/>
            </p:nvSpPr>
            <p:spPr>
              <a:xfrm>
                <a:off x="2123728" y="2564904"/>
                <a:ext cx="2678362" cy="58618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𝐺𝐸</m:t>
                      </m:r>
                      <m:r>
                        <a:rPr lang="fr-FR" sz="2000" b="0" i="1" smtClean="0">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m:t>
                          </m:r>
                          <m:r>
                            <a:rPr lang="fr-FR" sz="2000" b="0" i="1" smtClean="0">
                              <a:latin typeface="Cambria Math" panose="02040503050406030204" pitchFamily="18" charset="0"/>
                            </a:rPr>
                            <m:t>𝑉𝑁</m:t>
                          </m:r>
                          <m:r>
                            <a:rPr lang="fr-FR" sz="2000" b="0" i="1" smtClean="0">
                              <a:latin typeface="Cambria Math" panose="02040503050406030204" pitchFamily="18" charset="0"/>
                            </a:rPr>
                            <m:t>−</m:t>
                          </m:r>
                          <m:r>
                            <a:rPr lang="fr-FR" sz="2000" b="0" i="1" smtClean="0">
                              <a:latin typeface="Cambria Math" panose="02040503050406030204" pitchFamily="18" charset="0"/>
                            </a:rPr>
                            <m:t>𝑉𝐴</m:t>
                          </m:r>
                          <m:r>
                            <a:rPr lang="fr-FR" sz="2000" b="0" i="1" smtClean="0">
                              <a:latin typeface="Cambria Math" panose="02040503050406030204" pitchFamily="18" charset="0"/>
                            </a:rPr>
                            <m:t>)</m:t>
                          </m:r>
                        </m:num>
                        <m:den>
                          <m:r>
                            <a:rPr lang="fr-FR" sz="2000" b="0" i="1" smtClean="0">
                              <a:latin typeface="Cambria Math" panose="02040503050406030204" pitchFamily="18" charset="0"/>
                            </a:rPr>
                            <m:t>𝑉𝑁</m:t>
                          </m:r>
                        </m:den>
                      </m:f>
                      <m:r>
                        <a:rPr lang="fr-FR" sz="2000" b="0" i="1" smtClean="0">
                          <a:latin typeface="Cambria Math" panose="02040503050406030204" pitchFamily="18" charset="0"/>
                          <a:ea typeface="Cambria Math" panose="02040503050406030204" pitchFamily="18" charset="0"/>
                        </a:rPr>
                        <m:t>×100</m:t>
                      </m:r>
                    </m:oMath>
                  </m:oMathPara>
                </a14:m>
                <a:endParaRPr lang="en-US" sz="2000" dirty="0"/>
              </a:p>
            </p:txBody>
          </p:sp>
        </mc:Choice>
        <mc:Fallback>
          <p:sp>
            <p:nvSpPr>
              <p:cNvPr id="5" name="ZoneTexte 4">
                <a:extLst>
                  <a:ext uri="{FF2B5EF4-FFF2-40B4-BE49-F238E27FC236}">
                    <a16:creationId xmlns:a16="http://schemas.microsoft.com/office/drawing/2014/main" id="{25876D74-EA5B-40D1-96A4-47D501AC2257}"/>
                  </a:ext>
                </a:extLst>
              </p:cNvPr>
              <p:cNvSpPr txBox="1">
                <a:spLocks noRot="1" noChangeAspect="1" noMove="1" noResize="1" noEditPoints="1" noAdjustHandles="1" noChangeArrowheads="1" noChangeShapeType="1" noTextEdit="1"/>
              </p:cNvSpPr>
              <p:nvPr/>
            </p:nvSpPr>
            <p:spPr>
              <a:xfrm>
                <a:off x="2123728" y="2564904"/>
                <a:ext cx="2678362" cy="586186"/>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55924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a:extLst>
              <a:ext uri="{FF2B5EF4-FFF2-40B4-BE49-F238E27FC236}">
                <a16:creationId xmlns:a16="http://schemas.microsoft.com/office/drawing/2014/main" id="{92A90A22-7CA6-4BB0-85F4-A70627CFB1EB}"/>
              </a:ext>
            </a:extLst>
          </p:cNvPr>
          <p:cNvSpPr>
            <a:spLocks noGrp="1" noChangeArrowheads="1"/>
          </p:cNvSpPr>
          <p:nvPr>
            <p:ph type="title"/>
          </p:nvPr>
        </p:nvSpPr>
        <p:spPr>
          <a:xfrm>
            <a:off x="239713" y="1268413"/>
            <a:ext cx="8569325" cy="504825"/>
          </a:xfrm>
        </p:spPr>
        <p:txBody>
          <a:bodyPr/>
          <a:lstStyle/>
          <a:p>
            <a:pPr algn="ctr"/>
            <a:r>
              <a:rPr lang="fr-FR" altLang="fr-FR" sz="2400"/>
              <a:t>Élément don d'un prêt</a:t>
            </a:r>
            <a:r>
              <a:rPr lang="fr-FR" altLang="fr-FR" sz="2400" b="0"/>
              <a:t> </a:t>
            </a:r>
          </a:p>
        </p:txBody>
      </p:sp>
      <p:pic>
        <p:nvPicPr>
          <p:cNvPr id="41987" name="Espace réservé du contenu 1">
            <a:extLst>
              <a:ext uri="{FF2B5EF4-FFF2-40B4-BE49-F238E27FC236}">
                <a16:creationId xmlns:a16="http://schemas.microsoft.com/office/drawing/2014/main" id="{0AFCADE6-A558-4AE8-9C29-62957F9AD5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66875" y="1801813"/>
            <a:ext cx="5810250" cy="476885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numéro de diapositive 5">
            <a:extLst>
              <a:ext uri="{FF2B5EF4-FFF2-40B4-BE49-F238E27FC236}">
                <a16:creationId xmlns:a16="http://schemas.microsoft.com/office/drawing/2014/main" id="{421E2EFB-9185-4F55-96D4-0102F4D7F3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10FCC6C6-6D23-40B6-93D9-A08F0DF16B54}" type="slidenum">
              <a:rPr lang="en-GB" altLang="fr-FR" sz="1400" i="0" smtClean="0">
                <a:solidFill>
                  <a:schemeClr val="tx1"/>
                </a:solidFill>
                <a:latin typeface="Arial" panose="020B0604020202020204" pitchFamily="34" charset="0"/>
              </a:rPr>
              <a:pPr>
                <a:spcBef>
                  <a:spcPct val="0"/>
                </a:spcBef>
                <a:buClrTx/>
                <a:buFontTx/>
                <a:buNone/>
              </a:pPr>
              <a:t>32</a:t>
            </a:fld>
            <a:endParaRPr lang="en-GB" altLang="fr-FR" sz="1400" i="0">
              <a:solidFill>
                <a:schemeClr val="tx1"/>
              </a:solidFill>
              <a:latin typeface="Arial" panose="020B0604020202020204" pitchFamily="34" charset="0"/>
            </a:endParaRPr>
          </a:p>
        </p:txBody>
      </p:sp>
      <p:sp>
        <p:nvSpPr>
          <p:cNvPr id="43011" name="Rectangle 2">
            <a:extLst>
              <a:ext uri="{FF2B5EF4-FFF2-40B4-BE49-F238E27FC236}">
                <a16:creationId xmlns:a16="http://schemas.microsoft.com/office/drawing/2014/main" id="{2708CD2A-5ACD-4E71-9EFE-7589A1EEEF81}"/>
              </a:ext>
            </a:extLst>
          </p:cNvPr>
          <p:cNvSpPr>
            <a:spLocks noGrp="1" noChangeArrowheads="1"/>
          </p:cNvSpPr>
          <p:nvPr>
            <p:ph type="title"/>
          </p:nvPr>
        </p:nvSpPr>
        <p:spPr>
          <a:xfrm>
            <a:off x="287338" y="1268413"/>
            <a:ext cx="8677275" cy="720725"/>
          </a:xfrm>
        </p:spPr>
        <p:txBody>
          <a:bodyPr/>
          <a:lstStyle/>
          <a:p>
            <a:pPr eaLnBrk="1" hangingPunct="1"/>
            <a:r>
              <a:rPr lang="en-US" altLang="fr-FR" sz="1800"/>
              <a:t>Présentation du Cadre de viabilité de la dette</a:t>
            </a:r>
            <a:br>
              <a:rPr lang="en-US" altLang="fr-FR" sz="1800"/>
            </a:br>
            <a:r>
              <a:rPr lang="en-US" altLang="fr-FR" sz="1800"/>
              <a:t>(juillet 2018)</a:t>
            </a:r>
          </a:p>
        </p:txBody>
      </p:sp>
      <p:sp>
        <p:nvSpPr>
          <p:cNvPr id="43012" name="Rectangle 3">
            <a:extLst>
              <a:ext uri="{FF2B5EF4-FFF2-40B4-BE49-F238E27FC236}">
                <a16:creationId xmlns:a16="http://schemas.microsoft.com/office/drawing/2014/main" id="{6A7F3C42-7CD3-4D9B-88A4-BEEB4FD7C6E2}"/>
              </a:ext>
            </a:extLst>
          </p:cNvPr>
          <p:cNvSpPr>
            <a:spLocks noGrp="1" noChangeArrowheads="1"/>
          </p:cNvSpPr>
          <p:nvPr>
            <p:ph type="body" idx="1"/>
          </p:nvPr>
        </p:nvSpPr>
        <p:spPr>
          <a:xfrm>
            <a:off x="457200" y="2276475"/>
            <a:ext cx="8229600" cy="4445000"/>
          </a:xfrm>
        </p:spPr>
        <p:txBody>
          <a:bodyPr/>
          <a:lstStyle/>
          <a:p>
            <a:pPr eaLnBrk="1" hangingPunct="1">
              <a:lnSpc>
                <a:spcPct val="90000"/>
              </a:lnSpc>
            </a:pPr>
            <a:r>
              <a:rPr lang="en-US" altLang="fr-FR" sz="1600" dirty="0" err="1">
                <a:solidFill>
                  <a:srgbClr val="FF0000"/>
                </a:solidFill>
              </a:rPr>
              <a:t>Portée</a:t>
            </a:r>
            <a:r>
              <a:rPr lang="en-US" altLang="fr-FR" sz="1600" dirty="0">
                <a:solidFill>
                  <a:srgbClr val="FF0000"/>
                </a:solidFill>
              </a:rPr>
              <a:t> : </a:t>
            </a:r>
            <a:r>
              <a:rPr lang="en-US" altLang="fr-FR" sz="1600" dirty="0" err="1">
                <a:solidFill>
                  <a:srgbClr val="FF0000"/>
                </a:solidFill>
              </a:rPr>
              <a:t>une</a:t>
            </a:r>
            <a:r>
              <a:rPr lang="en-US" altLang="fr-FR" sz="1600" dirty="0">
                <a:solidFill>
                  <a:srgbClr val="FF0000"/>
                </a:solidFill>
              </a:rPr>
              <a:t> </a:t>
            </a:r>
            <a:r>
              <a:rPr lang="en-US" altLang="fr-FR" sz="1600" dirty="0" err="1">
                <a:solidFill>
                  <a:srgbClr val="FF0000"/>
                </a:solidFill>
              </a:rPr>
              <a:t>approche</a:t>
            </a:r>
            <a:r>
              <a:rPr lang="en-US" altLang="fr-FR" sz="1600" dirty="0">
                <a:solidFill>
                  <a:srgbClr val="FF0000"/>
                </a:solidFill>
              </a:rPr>
              <a:t> </a:t>
            </a:r>
            <a:r>
              <a:rPr lang="en-US" altLang="fr-FR" sz="1600" dirty="0" err="1">
                <a:solidFill>
                  <a:srgbClr val="FF0000"/>
                </a:solidFill>
              </a:rPr>
              <a:t>opérationnelle</a:t>
            </a:r>
            <a:r>
              <a:rPr lang="en-US" altLang="fr-FR" sz="1600" dirty="0">
                <a:solidFill>
                  <a:srgbClr val="FF0000"/>
                </a:solidFill>
              </a:rPr>
              <a:t> </a:t>
            </a:r>
            <a:r>
              <a:rPr lang="en-US" altLang="fr-FR" sz="1600" dirty="0" err="1">
                <a:solidFill>
                  <a:srgbClr val="FF0000"/>
                </a:solidFill>
              </a:rPr>
              <a:t>destinée</a:t>
            </a:r>
            <a:r>
              <a:rPr lang="en-US" altLang="fr-FR" sz="1600" dirty="0">
                <a:solidFill>
                  <a:srgbClr val="FF0000"/>
                </a:solidFill>
              </a:rPr>
              <a:t> à </a:t>
            </a:r>
            <a:r>
              <a:rPr lang="en-US" altLang="fr-FR" sz="1600" dirty="0" err="1">
                <a:solidFill>
                  <a:srgbClr val="FF0000"/>
                </a:solidFill>
              </a:rPr>
              <a:t>évaluer</a:t>
            </a:r>
            <a:r>
              <a:rPr lang="en-US" altLang="fr-FR" sz="1600" dirty="0">
                <a:solidFill>
                  <a:srgbClr val="FF0000"/>
                </a:solidFill>
              </a:rPr>
              <a:t> la </a:t>
            </a:r>
            <a:r>
              <a:rPr lang="en-US" altLang="fr-FR" sz="1600" dirty="0" err="1">
                <a:solidFill>
                  <a:srgbClr val="FF0000"/>
                </a:solidFill>
              </a:rPr>
              <a:t>viabilité</a:t>
            </a:r>
            <a:r>
              <a:rPr lang="en-US" altLang="fr-FR" sz="1600" dirty="0">
                <a:solidFill>
                  <a:srgbClr val="FF0000"/>
                </a:solidFill>
              </a:rPr>
              <a:t> de la </a:t>
            </a:r>
            <a:r>
              <a:rPr lang="en-US" altLang="fr-FR" sz="1600" dirty="0" err="1">
                <a:solidFill>
                  <a:srgbClr val="FF0000"/>
                </a:solidFill>
              </a:rPr>
              <a:t>dette</a:t>
            </a:r>
            <a:r>
              <a:rPr lang="en-US" altLang="fr-FR" sz="1600" dirty="0">
                <a:solidFill>
                  <a:srgbClr val="FF0000"/>
                </a:solidFill>
              </a:rPr>
              <a:t> dans les PFR (</a:t>
            </a:r>
            <a:r>
              <a:rPr lang="en-US" altLang="fr-FR" sz="1600" dirty="0" err="1">
                <a:solidFill>
                  <a:srgbClr val="FF0000"/>
                </a:solidFill>
              </a:rPr>
              <a:t>dettes</a:t>
            </a:r>
            <a:r>
              <a:rPr lang="en-US" altLang="fr-FR" sz="1600" dirty="0">
                <a:solidFill>
                  <a:srgbClr val="FF0000"/>
                </a:solidFill>
              </a:rPr>
              <a:t> </a:t>
            </a:r>
            <a:r>
              <a:rPr lang="en-US" altLang="fr-FR" sz="1600" b="1" dirty="0" err="1">
                <a:solidFill>
                  <a:srgbClr val="FF0000"/>
                </a:solidFill>
              </a:rPr>
              <a:t>extérieure</a:t>
            </a:r>
            <a:r>
              <a:rPr lang="en-US" altLang="fr-FR" sz="1600" b="1" dirty="0">
                <a:solidFill>
                  <a:srgbClr val="FF0000"/>
                </a:solidFill>
              </a:rPr>
              <a:t> et </a:t>
            </a:r>
            <a:r>
              <a:rPr lang="en-US" altLang="fr-FR" sz="1600" b="1" dirty="0" err="1">
                <a:solidFill>
                  <a:srgbClr val="FF0000"/>
                </a:solidFill>
              </a:rPr>
              <a:t>publique</a:t>
            </a:r>
            <a:r>
              <a:rPr lang="en-US" altLang="fr-FR" sz="1600" dirty="0">
                <a:solidFill>
                  <a:srgbClr val="FF0000"/>
                </a:solidFill>
              </a:rPr>
              <a:t>)</a:t>
            </a:r>
          </a:p>
          <a:p>
            <a:pPr eaLnBrk="1" hangingPunct="1">
              <a:lnSpc>
                <a:spcPct val="90000"/>
              </a:lnSpc>
            </a:pPr>
            <a:endParaRPr lang="en-US" altLang="fr-FR" sz="1600" dirty="0"/>
          </a:p>
          <a:p>
            <a:pPr eaLnBrk="1" hangingPunct="1">
              <a:lnSpc>
                <a:spcPct val="90000"/>
              </a:lnSpc>
            </a:pPr>
            <a:r>
              <a:rPr lang="en-US" altLang="fr-FR" sz="1600" dirty="0" err="1">
                <a:solidFill>
                  <a:srgbClr val="FF0000"/>
                </a:solidFill>
              </a:rPr>
              <a:t>Anticipatif</a:t>
            </a:r>
            <a:r>
              <a:rPr lang="en-US" altLang="fr-FR" sz="1600" dirty="0">
                <a:solidFill>
                  <a:srgbClr val="FF0000"/>
                </a:solidFill>
              </a:rPr>
              <a:t> : </a:t>
            </a:r>
            <a:r>
              <a:rPr lang="en-US" altLang="fr-FR" sz="1600" dirty="0" err="1">
                <a:solidFill>
                  <a:srgbClr val="FF0000"/>
                </a:solidFill>
              </a:rPr>
              <a:t>prévision</a:t>
            </a:r>
            <a:r>
              <a:rPr lang="en-US" altLang="fr-FR" sz="1600" dirty="0">
                <a:solidFill>
                  <a:srgbClr val="FF0000"/>
                </a:solidFill>
              </a:rPr>
              <a:t> à 20 </a:t>
            </a:r>
            <a:r>
              <a:rPr lang="en-US" altLang="fr-FR" sz="1600" dirty="0" err="1">
                <a:solidFill>
                  <a:srgbClr val="FF0000"/>
                </a:solidFill>
              </a:rPr>
              <a:t>ans</a:t>
            </a:r>
            <a:r>
              <a:rPr lang="en-US" altLang="fr-FR" sz="1600" dirty="0">
                <a:solidFill>
                  <a:srgbClr val="FF0000"/>
                </a:solidFill>
              </a:rPr>
              <a:t> des </a:t>
            </a:r>
            <a:r>
              <a:rPr lang="en-US" altLang="fr-FR" sz="1600" dirty="0" err="1">
                <a:solidFill>
                  <a:srgbClr val="FF0000"/>
                </a:solidFill>
              </a:rPr>
              <a:t>indicateurs</a:t>
            </a:r>
            <a:r>
              <a:rPr lang="en-US" altLang="fr-FR" sz="1600" dirty="0">
                <a:solidFill>
                  <a:srgbClr val="FF0000"/>
                </a:solidFill>
              </a:rPr>
              <a:t> du </a:t>
            </a:r>
            <a:r>
              <a:rPr lang="en-US" altLang="fr-FR" sz="1600" dirty="0" err="1">
                <a:solidFill>
                  <a:srgbClr val="FF0000"/>
                </a:solidFill>
              </a:rPr>
              <a:t>poids</a:t>
            </a:r>
            <a:r>
              <a:rPr lang="en-US" altLang="fr-FR" sz="1600" dirty="0">
                <a:solidFill>
                  <a:srgbClr val="FF0000"/>
                </a:solidFill>
              </a:rPr>
              <a:t> de la </a:t>
            </a:r>
            <a:r>
              <a:rPr lang="en-US" altLang="fr-FR" sz="1600" dirty="0" err="1">
                <a:solidFill>
                  <a:srgbClr val="FF0000"/>
                </a:solidFill>
              </a:rPr>
              <a:t>dette</a:t>
            </a:r>
            <a:r>
              <a:rPr lang="en-US" altLang="fr-FR" sz="1600" dirty="0">
                <a:solidFill>
                  <a:srgbClr val="FF0000"/>
                </a:solidFill>
              </a:rPr>
              <a:t> au depart, </a:t>
            </a:r>
            <a:r>
              <a:rPr lang="en-US" altLang="fr-FR" sz="1600" dirty="0" err="1">
                <a:solidFill>
                  <a:srgbClr val="FF0000"/>
                </a:solidFill>
              </a:rPr>
              <a:t>d'</a:t>
            </a:r>
            <a:r>
              <a:rPr lang="en-US" altLang="fr-FR" sz="1600" b="1" dirty="0" err="1">
                <a:solidFill>
                  <a:srgbClr val="FF0000"/>
                </a:solidFill>
              </a:rPr>
              <a:t>hypothèses</a:t>
            </a:r>
            <a:r>
              <a:rPr lang="en-US" altLang="fr-FR" sz="1600" b="1" dirty="0">
                <a:solidFill>
                  <a:srgbClr val="FF0000"/>
                </a:solidFill>
              </a:rPr>
              <a:t> </a:t>
            </a:r>
            <a:r>
              <a:rPr lang="en-US" altLang="fr-FR" sz="1600" dirty="0">
                <a:solidFill>
                  <a:srgbClr val="FF0000"/>
                </a:solidFill>
              </a:rPr>
              <a:t>et de </a:t>
            </a:r>
            <a:r>
              <a:rPr lang="en-US" altLang="fr-FR" sz="1600" b="1" dirty="0">
                <a:solidFill>
                  <a:srgbClr val="FF0000"/>
                </a:solidFill>
              </a:rPr>
              <a:t>tests de résistance</a:t>
            </a:r>
          </a:p>
          <a:p>
            <a:pPr eaLnBrk="1" hangingPunct="1">
              <a:lnSpc>
                <a:spcPct val="90000"/>
              </a:lnSpc>
            </a:pPr>
            <a:endParaRPr lang="en-US" altLang="fr-FR" sz="1600" b="1" dirty="0"/>
          </a:p>
          <a:p>
            <a:pPr eaLnBrk="1" hangingPunct="1">
              <a:lnSpc>
                <a:spcPct val="90000"/>
              </a:lnSpc>
            </a:pPr>
            <a:r>
              <a:rPr lang="en-US" altLang="fr-FR" sz="1600" dirty="0">
                <a:solidFill>
                  <a:srgbClr val="0070C0"/>
                </a:solidFill>
                <a:latin typeface="Segoe Print" panose="02000600000000000000" pitchFamily="2" charset="0"/>
                <a:sym typeface="Symbol" panose="05050102010706020507" pitchFamily="18" charset="2"/>
              </a:rPr>
              <a:t> </a:t>
            </a:r>
            <a:r>
              <a:rPr lang="en-US" altLang="fr-FR" sz="1600" dirty="0" err="1">
                <a:solidFill>
                  <a:srgbClr val="0070C0"/>
                </a:solidFill>
                <a:latin typeface="Segoe Print" panose="02000600000000000000" pitchFamily="2" charset="0"/>
                <a:sym typeface="Symbol" panose="05050102010706020507" pitchFamily="18" charset="2"/>
              </a:rPr>
              <a:t>Rendre</a:t>
            </a:r>
            <a:r>
              <a:rPr lang="en-US" altLang="fr-FR" sz="1600" dirty="0">
                <a:solidFill>
                  <a:srgbClr val="0070C0"/>
                </a:solidFill>
                <a:latin typeface="Segoe Print" panose="02000600000000000000" pitchFamily="2" charset="0"/>
                <a:sym typeface="Symbol" panose="05050102010706020507" pitchFamily="18" charset="2"/>
              </a:rPr>
              <a:t> </a:t>
            </a:r>
            <a:r>
              <a:rPr lang="en-US" altLang="fr-FR" sz="1600" dirty="0" err="1">
                <a:solidFill>
                  <a:srgbClr val="0070C0"/>
                </a:solidFill>
                <a:latin typeface="Segoe Print" panose="02000600000000000000" pitchFamily="2" charset="0"/>
                <a:sym typeface="Symbol" panose="05050102010706020507" pitchFamily="18" charset="2"/>
              </a:rPr>
              <a:t>compte</a:t>
            </a:r>
            <a:r>
              <a:rPr lang="en-US" altLang="fr-FR" sz="1600" dirty="0">
                <a:solidFill>
                  <a:srgbClr val="0070C0"/>
                </a:solidFill>
                <a:latin typeface="Segoe Print" panose="02000600000000000000" pitchFamily="2" charset="0"/>
                <a:sym typeface="Symbol" panose="05050102010706020507" pitchFamily="18" charset="2"/>
              </a:rPr>
              <a:t> des </a:t>
            </a:r>
            <a:r>
              <a:rPr lang="en-US" altLang="fr-FR" sz="1600" dirty="0" err="1">
                <a:solidFill>
                  <a:srgbClr val="0070C0"/>
                </a:solidFill>
                <a:latin typeface="Segoe Print" panose="02000600000000000000" pitchFamily="2" charset="0"/>
                <a:sym typeface="Symbol" panose="05050102010706020507" pitchFamily="18" charset="2"/>
              </a:rPr>
              <a:t>longues</a:t>
            </a:r>
            <a:r>
              <a:rPr lang="en-US" altLang="fr-FR" sz="1600" dirty="0">
                <a:solidFill>
                  <a:srgbClr val="0070C0"/>
                </a:solidFill>
                <a:latin typeface="Segoe Print" panose="02000600000000000000" pitchFamily="2" charset="0"/>
                <a:sym typeface="Symbol" panose="05050102010706020507" pitchFamily="18" charset="2"/>
              </a:rPr>
              <a:t> </a:t>
            </a:r>
            <a:r>
              <a:rPr lang="en-US" altLang="fr-FR" sz="1600" dirty="0" err="1">
                <a:solidFill>
                  <a:srgbClr val="0070C0"/>
                </a:solidFill>
                <a:latin typeface="Segoe Print" panose="02000600000000000000" pitchFamily="2" charset="0"/>
                <a:sym typeface="Symbol" panose="05050102010706020507" pitchFamily="18" charset="2"/>
              </a:rPr>
              <a:t>échéances</a:t>
            </a:r>
            <a:r>
              <a:rPr lang="en-US" altLang="fr-FR" sz="1600" dirty="0">
                <a:solidFill>
                  <a:srgbClr val="0070C0"/>
                </a:solidFill>
                <a:latin typeface="Segoe Print" panose="02000600000000000000" pitchFamily="2" charset="0"/>
                <a:sym typeface="Symbol" panose="05050102010706020507" pitchFamily="18" charset="2"/>
              </a:rPr>
              <a:t> et </a:t>
            </a:r>
            <a:r>
              <a:rPr lang="en-US" altLang="fr-FR" sz="1600" dirty="0" err="1">
                <a:solidFill>
                  <a:srgbClr val="0070C0"/>
                </a:solidFill>
                <a:latin typeface="Segoe Print" panose="02000600000000000000" pitchFamily="2" charset="0"/>
                <a:sym typeface="Symbol" panose="05050102010706020507" pitchFamily="18" charset="2"/>
              </a:rPr>
              <a:t>délai</a:t>
            </a:r>
            <a:r>
              <a:rPr lang="en-US" altLang="fr-FR" sz="1600" dirty="0">
                <a:solidFill>
                  <a:srgbClr val="0070C0"/>
                </a:solidFill>
                <a:latin typeface="Segoe Print" panose="02000600000000000000" pitchFamily="2" charset="0"/>
                <a:sym typeface="Symbol" panose="05050102010706020507" pitchFamily="18" charset="2"/>
              </a:rPr>
              <a:t> de grâce de </a:t>
            </a:r>
            <a:r>
              <a:rPr lang="en-US" altLang="fr-FR" sz="1600" dirty="0" err="1">
                <a:solidFill>
                  <a:srgbClr val="0070C0"/>
                </a:solidFill>
                <a:latin typeface="Segoe Print" panose="02000600000000000000" pitchFamily="2" charset="0"/>
                <a:sym typeface="Symbol" panose="05050102010706020507" pitchFamily="18" charset="2"/>
              </a:rPr>
              <a:t>prêts</a:t>
            </a:r>
            <a:r>
              <a:rPr lang="en-US" altLang="fr-FR" sz="1600" dirty="0">
                <a:solidFill>
                  <a:srgbClr val="0070C0"/>
                </a:solidFill>
                <a:latin typeface="Segoe Print" panose="02000600000000000000" pitchFamily="2" charset="0"/>
                <a:sym typeface="Symbol" panose="05050102010706020507" pitchFamily="18" charset="2"/>
              </a:rPr>
              <a:t> </a:t>
            </a:r>
            <a:r>
              <a:rPr lang="en-US" altLang="fr-FR" sz="1600" dirty="0" err="1">
                <a:solidFill>
                  <a:srgbClr val="0070C0"/>
                </a:solidFill>
                <a:latin typeface="Segoe Print" panose="02000600000000000000" pitchFamily="2" charset="0"/>
                <a:sym typeface="Symbol" panose="05050102010706020507" pitchFamily="18" charset="2"/>
              </a:rPr>
              <a:t>concessionnels</a:t>
            </a:r>
            <a:r>
              <a:rPr lang="en-US" altLang="fr-FR" sz="1600" dirty="0">
                <a:solidFill>
                  <a:srgbClr val="0070C0"/>
                </a:solidFill>
                <a:latin typeface="Segoe Print" panose="02000600000000000000" pitchFamily="2" charset="0"/>
                <a:sym typeface="Symbol" panose="05050102010706020507" pitchFamily="18" charset="2"/>
              </a:rPr>
              <a:t> et retours sur </a:t>
            </a:r>
            <a:r>
              <a:rPr lang="en-US" altLang="fr-FR" sz="1600" dirty="0" err="1">
                <a:solidFill>
                  <a:srgbClr val="0070C0"/>
                </a:solidFill>
                <a:latin typeface="Segoe Print" panose="02000600000000000000" pitchFamily="2" charset="0"/>
                <a:sym typeface="Symbol" panose="05050102010706020507" pitchFamily="18" charset="2"/>
              </a:rPr>
              <a:t>investissement</a:t>
            </a:r>
            <a:endParaRPr lang="en-US" altLang="fr-FR" sz="1600" dirty="0">
              <a:solidFill>
                <a:srgbClr val="0070C0"/>
              </a:solidFill>
              <a:latin typeface="Segoe Print" panose="02000600000000000000" pitchFamily="2" charset="0"/>
              <a:sym typeface="Symbol" panose="05050102010706020507" pitchFamily="18" charset="2"/>
            </a:endParaRPr>
          </a:p>
          <a:p>
            <a:pPr eaLnBrk="1" hangingPunct="1">
              <a:lnSpc>
                <a:spcPct val="90000"/>
              </a:lnSpc>
            </a:pPr>
            <a:endParaRPr lang="en-US" altLang="fr-FR" sz="1600" dirty="0"/>
          </a:p>
          <a:p>
            <a:pPr eaLnBrk="1" hangingPunct="1">
              <a:lnSpc>
                <a:spcPct val="90000"/>
              </a:lnSpc>
            </a:pPr>
            <a:r>
              <a:rPr lang="en-US" altLang="fr-FR" sz="1600" dirty="0" err="1">
                <a:solidFill>
                  <a:srgbClr val="FF0000"/>
                </a:solidFill>
              </a:rPr>
              <a:t>Indicateurs</a:t>
            </a:r>
            <a:r>
              <a:rPr lang="en-US" altLang="fr-FR" sz="1600" dirty="0">
                <a:solidFill>
                  <a:srgbClr val="FF0000"/>
                </a:solidFill>
              </a:rPr>
              <a:t> </a:t>
            </a:r>
            <a:r>
              <a:rPr lang="en-US" altLang="fr-FR" sz="1600" dirty="0" err="1">
                <a:solidFill>
                  <a:srgbClr val="FF0000"/>
                </a:solidFill>
              </a:rPr>
              <a:t>institutionnels</a:t>
            </a:r>
            <a:r>
              <a:rPr lang="en-US" altLang="fr-FR" sz="1600" dirty="0">
                <a:solidFill>
                  <a:srgbClr val="FF0000"/>
                </a:solidFill>
              </a:rPr>
              <a:t> : </a:t>
            </a:r>
            <a:r>
              <a:rPr lang="en-US" altLang="fr-FR" sz="1600" dirty="0" err="1">
                <a:solidFill>
                  <a:srgbClr val="FF0000"/>
                </a:solidFill>
              </a:rPr>
              <a:t>combinés</a:t>
            </a:r>
            <a:r>
              <a:rPr lang="en-US" altLang="fr-FR" sz="1600" dirty="0">
                <a:solidFill>
                  <a:srgbClr val="FF0000"/>
                </a:solidFill>
              </a:rPr>
              <a:t> à des </a:t>
            </a:r>
            <a:r>
              <a:rPr lang="en-US" altLang="fr-FR" sz="1600" dirty="0" err="1">
                <a:solidFill>
                  <a:srgbClr val="FF0000"/>
                </a:solidFill>
              </a:rPr>
              <a:t>seuils</a:t>
            </a:r>
            <a:r>
              <a:rPr lang="en-US" altLang="fr-FR" sz="1600" dirty="0">
                <a:solidFill>
                  <a:srgbClr val="FF0000"/>
                </a:solidFill>
              </a:rPr>
              <a:t> de </a:t>
            </a:r>
            <a:r>
              <a:rPr lang="en-US" altLang="fr-FR" sz="1600" dirty="0" err="1">
                <a:solidFill>
                  <a:srgbClr val="FF0000"/>
                </a:solidFill>
              </a:rPr>
              <a:t>dette</a:t>
            </a:r>
            <a:r>
              <a:rPr lang="en-US" altLang="fr-FR" sz="1600" dirty="0">
                <a:solidFill>
                  <a:srgbClr val="FF0000"/>
                </a:solidFill>
              </a:rPr>
              <a:t> </a:t>
            </a:r>
            <a:r>
              <a:rPr lang="en-US" altLang="fr-FR" sz="1600" dirty="0" err="1">
                <a:solidFill>
                  <a:srgbClr val="FF0000"/>
                </a:solidFill>
              </a:rPr>
              <a:t>spécifiques</a:t>
            </a:r>
            <a:r>
              <a:rPr lang="en-US" altLang="fr-FR" sz="1600" dirty="0">
                <a:solidFill>
                  <a:srgbClr val="FF0000"/>
                </a:solidFill>
              </a:rPr>
              <a:t> </a:t>
            </a:r>
            <a:r>
              <a:rPr lang="en-US" altLang="fr-FR" sz="1600" dirty="0">
                <a:sym typeface="Symbol" panose="05050102010706020507" pitchFamily="18" charset="2"/>
              </a:rPr>
              <a:t> </a:t>
            </a:r>
            <a:r>
              <a:rPr lang="en-US" altLang="fr-FR" sz="1600" b="1" i="0" dirty="0">
                <a:solidFill>
                  <a:srgbClr val="FF0000"/>
                </a:solidFill>
              </a:rPr>
              <a:t>note du </a:t>
            </a:r>
            <a:r>
              <a:rPr lang="en-US" altLang="fr-FR" sz="1600" b="1" i="0" dirty="0" err="1">
                <a:solidFill>
                  <a:srgbClr val="FF0000"/>
                </a:solidFill>
              </a:rPr>
              <a:t>risque</a:t>
            </a:r>
            <a:endParaRPr lang="en-US" altLang="fr-FR" sz="1600" b="1" i="0" dirty="0">
              <a:solidFill>
                <a:srgbClr val="FF0000"/>
              </a:solidFill>
            </a:endParaRPr>
          </a:p>
          <a:p>
            <a:pPr eaLnBrk="1" hangingPunct="1">
              <a:lnSpc>
                <a:spcPct val="90000"/>
              </a:lnSpc>
            </a:pPr>
            <a:endParaRPr lang="en-US" altLang="fr-FR" sz="1600" b="1" i="0" dirty="0"/>
          </a:p>
          <a:p>
            <a:r>
              <a:rPr lang="en-US" altLang="fr-FR" sz="1600" dirty="0">
                <a:solidFill>
                  <a:srgbClr val="FF0000"/>
                </a:solidFill>
              </a:rPr>
              <a:t>pays </a:t>
            </a:r>
            <a:r>
              <a:rPr lang="en-US" altLang="fr-FR" sz="1600" dirty="0" err="1">
                <a:solidFill>
                  <a:srgbClr val="FF0000"/>
                </a:solidFill>
              </a:rPr>
              <a:t>admissibles</a:t>
            </a:r>
            <a:r>
              <a:rPr lang="en-US" altLang="fr-FR" sz="1600" dirty="0">
                <a:solidFill>
                  <a:srgbClr val="FF0000"/>
                </a:solidFill>
              </a:rPr>
              <a:t> pour: </a:t>
            </a:r>
            <a:endParaRPr lang="en-US" altLang="fr-FR" sz="1600" dirty="0">
              <a:solidFill>
                <a:srgbClr val="0070C0"/>
              </a:solidFill>
              <a:latin typeface="Segoe Print" panose="02000600000000000000" pitchFamily="2" charset="0"/>
            </a:endParaRPr>
          </a:p>
          <a:p>
            <a:pPr lvl="1"/>
            <a:r>
              <a:rPr lang="en-US" altLang="fr-FR" sz="1600" b="0" i="1" dirty="0" err="1">
                <a:solidFill>
                  <a:srgbClr val="0070C0"/>
                </a:solidFill>
                <a:latin typeface="Segoe Print" panose="02000600000000000000" pitchFamily="2" charset="0"/>
              </a:rPr>
              <a:t>Facilités</a:t>
            </a:r>
            <a:r>
              <a:rPr lang="en-US" altLang="fr-FR" sz="1600" b="0" i="1" dirty="0">
                <a:solidFill>
                  <a:srgbClr val="0070C0"/>
                </a:solidFill>
                <a:latin typeface="Segoe Print" panose="02000600000000000000" pitchFamily="2" charset="0"/>
              </a:rPr>
              <a:t> du Fonds </a:t>
            </a:r>
            <a:r>
              <a:rPr lang="en-US" altLang="fr-FR" sz="1600" b="0" i="1" dirty="0" err="1">
                <a:solidFill>
                  <a:srgbClr val="0070C0"/>
                </a:solidFill>
                <a:latin typeface="Segoe Print" panose="02000600000000000000" pitchFamily="2" charset="0"/>
              </a:rPr>
              <a:t>fiduciaire</a:t>
            </a:r>
            <a:r>
              <a:rPr lang="en-US" altLang="fr-FR" sz="1600" b="0" i="1" dirty="0">
                <a:solidFill>
                  <a:srgbClr val="0070C0"/>
                </a:solidFill>
                <a:latin typeface="Segoe Print" panose="02000600000000000000" pitchFamily="2" charset="0"/>
              </a:rPr>
              <a:t> pour la </a:t>
            </a:r>
            <a:r>
              <a:rPr lang="en-US" altLang="fr-FR" sz="1600" b="0" i="1" dirty="0" err="1">
                <a:solidFill>
                  <a:srgbClr val="0070C0"/>
                </a:solidFill>
                <a:latin typeface="Segoe Print" panose="02000600000000000000" pitchFamily="2" charset="0"/>
              </a:rPr>
              <a:t>réduction</a:t>
            </a:r>
            <a:r>
              <a:rPr lang="en-US" altLang="fr-FR" sz="1600" b="0" i="1" dirty="0">
                <a:solidFill>
                  <a:srgbClr val="0070C0"/>
                </a:solidFill>
                <a:latin typeface="Segoe Print" panose="02000600000000000000" pitchFamily="2" charset="0"/>
              </a:rPr>
              <a:t> de la </a:t>
            </a:r>
            <a:r>
              <a:rPr lang="en-US" altLang="fr-FR" sz="1600" b="0" i="1" dirty="0" err="1">
                <a:solidFill>
                  <a:srgbClr val="0070C0"/>
                </a:solidFill>
                <a:latin typeface="Segoe Print" panose="02000600000000000000" pitchFamily="2" charset="0"/>
              </a:rPr>
              <a:t>pauvreté</a:t>
            </a:r>
            <a:r>
              <a:rPr lang="en-US" altLang="fr-FR" sz="1600" b="0" i="1" dirty="0">
                <a:solidFill>
                  <a:srgbClr val="0070C0"/>
                </a:solidFill>
                <a:latin typeface="Segoe Print" panose="02000600000000000000" pitchFamily="2" charset="0"/>
              </a:rPr>
              <a:t> et la </a:t>
            </a:r>
            <a:r>
              <a:rPr lang="en-US" altLang="fr-FR" sz="1600" b="0" i="1" dirty="0" err="1">
                <a:solidFill>
                  <a:srgbClr val="0070C0"/>
                </a:solidFill>
                <a:latin typeface="Segoe Print" panose="02000600000000000000" pitchFamily="2" charset="0"/>
              </a:rPr>
              <a:t>croissance</a:t>
            </a:r>
            <a:r>
              <a:rPr lang="en-US" altLang="fr-FR" sz="1600" b="0" i="1" dirty="0">
                <a:solidFill>
                  <a:srgbClr val="0070C0"/>
                </a:solidFill>
                <a:latin typeface="Segoe Print" panose="02000600000000000000" pitchFamily="2" charset="0"/>
              </a:rPr>
              <a:t> (PRGT)</a:t>
            </a:r>
          </a:p>
          <a:p>
            <a:pPr lvl="1"/>
            <a:r>
              <a:rPr lang="en-US" altLang="fr-FR" sz="1600" b="0" i="1" dirty="0" err="1">
                <a:solidFill>
                  <a:srgbClr val="0070C0"/>
                </a:solidFill>
                <a:latin typeface="Segoe Print" panose="02000600000000000000" pitchFamily="2" charset="0"/>
              </a:rPr>
              <a:t>Ressources</a:t>
            </a:r>
            <a:r>
              <a:rPr lang="en-US" altLang="fr-FR" sz="1600" b="0" i="1" dirty="0">
                <a:solidFill>
                  <a:srgbClr val="0070C0"/>
                </a:solidFill>
                <a:latin typeface="Segoe Print" panose="02000600000000000000" pitchFamily="2" charset="0"/>
              </a:rPr>
              <a:t> de </a:t>
            </a:r>
            <a:r>
              <a:rPr lang="en-US" altLang="fr-FR" sz="1600" b="0" i="1" dirty="0" err="1">
                <a:solidFill>
                  <a:srgbClr val="0070C0"/>
                </a:solidFill>
                <a:latin typeface="Segoe Print" panose="02000600000000000000" pitchFamily="2" charset="0"/>
              </a:rPr>
              <a:t>l'Association</a:t>
            </a:r>
            <a:r>
              <a:rPr lang="en-US" altLang="fr-FR" sz="1600" b="0" i="1" dirty="0">
                <a:solidFill>
                  <a:srgbClr val="0070C0"/>
                </a:solidFill>
                <a:latin typeface="Segoe Print" panose="02000600000000000000" pitchFamily="2" charset="0"/>
              </a:rPr>
              <a:t> de </a:t>
            </a:r>
            <a:r>
              <a:rPr lang="en-US" altLang="fr-FR" sz="1600" b="0" i="1" dirty="0" err="1">
                <a:solidFill>
                  <a:srgbClr val="0070C0"/>
                </a:solidFill>
                <a:latin typeface="Segoe Print" panose="02000600000000000000" pitchFamily="2" charset="0"/>
              </a:rPr>
              <a:t>Développement</a:t>
            </a:r>
            <a:r>
              <a:rPr lang="en-US" altLang="fr-FR" sz="1600" b="0" i="1" dirty="0">
                <a:solidFill>
                  <a:srgbClr val="0070C0"/>
                </a:solidFill>
                <a:latin typeface="Segoe Print" panose="02000600000000000000" pitchFamily="2" charset="0"/>
              </a:rPr>
              <a:t> International (IDA)</a:t>
            </a:r>
            <a:endParaRPr lang="en-US" altLang="fr-FR" sz="1600" dirty="0">
              <a:solidFill>
                <a:srgbClr val="0070C0"/>
              </a:solidFill>
              <a:latin typeface="Segoe Print" panose="02000600000000000000" pitchFamily="2" charset="0"/>
            </a:endParaRPr>
          </a:p>
          <a:p>
            <a:pPr eaLnBrk="1" hangingPunct="1">
              <a:lnSpc>
                <a:spcPct val="90000"/>
              </a:lnSpc>
            </a:pPr>
            <a:endParaRPr lang="en-US" alt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a:extLst>
              <a:ext uri="{FF2B5EF4-FFF2-40B4-BE49-F238E27FC236}">
                <a16:creationId xmlns:a16="http://schemas.microsoft.com/office/drawing/2014/main" id="{127C7008-4E10-4C74-B150-EF98F7DB9593}"/>
              </a:ext>
            </a:extLst>
          </p:cNvPr>
          <p:cNvSpPr>
            <a:spLocks noGrp="1" noChangeArrowheads="1"/>
          </p:cNvSpPr>
          <p:nvPr>
            <p:ph type="title"/>
          </p:nvPr>
        </p:nvSpPr>
        <p:spPr/>
        <p:txBody>
          <a:bodyPr/>
          <a:lstStyle/>
          <a:p>
            <a:r>
              <a:rPr lang="en-US" altLang="fr-FR"/>
              <a:t>Présentation</a:t>
            </a:r>
          </a:p>
        </p:txBody>
      </p:sp>
      <p:sp>
        <p:nvSpPr>
          <p:cNvPr id="44035" name="Espace réservé du contenu 2">
            <a:extLst>
              <a:ext uri="{FF2B5EF4-FFF2-40B4-BE49-F238E27FC236}">
                <a16:creationId xmlns:a16="http://schemas.microsoft.com/office/drawing/2014/main" id="{3DDE1CDC-1F8E-4165-80A5-B77C216F72C0}"/>
              </a:ext>
            </a:extLst>
          </p:cNvPr>
          <p:cNvSpPr>
            <a:spLocks noGrp="1" noChangeArrowheads="1"/>
          </p:cNvSpPr>
          <p:nvPr>
            <p:ph idx="1"/>
          </p:nvPr>
        </p:nvSpPr>
        <p:spPr>
          <a:xfrm>
            <a:off x="179388" y="2492375"/>
            <a:ext cx="8856662" cy="3529013"/>
          </a:xfrm>
        </p:spPr>
        <p:txBody>
          <a:bodyPr/>
          <a:lstStyle/>
          <a:p>
            <a:endParaRPr lang="en-US" altLang="fr-FR" dirty="0"/>
          </a:p>
          <a:p>
            <a:r>
              <a:rPr lang="en-US" altLang="fr-FR" b="1" dirty="0"/>
              <a:t>Le CVD FMI/BM pour les pays à </a:t>
            </a:r>
            <a:r>
              <a:rPr lang="en-US" altLang="fr-FR" b="1" dirty="0" err="1"/>
              <a:t>faible</a:t>
            </a:r>
            <a:r>
              <a:rPr lang="en-US" altLang="fr-FR" b="1" dirty="0"/>
              <a:t> </a:t>
            </a:r>
            <a:r>
              <a:rPr lang="en-US" altLang="fr-FR" b="1" dirty="0" err="1"/>
              <a:t>revenu</a:t>
            </a:r>
            <a:r>
              <a:rPr lang="en-US" altLang="fr-FR" b="1" dirty="0"/>
              <a:t> (2018)</a:t>
            </a:r>
          </a:p>
          <a:p>
            <a:r>
              <a:rPr lang="en-US" altLang="fr-FR" dirty="0" err="1"/>
              <a:t>Capacité</a:t>
            </a:r>
            <a:r>
              <a:rPr lang="en-US" altLang="fr-FR" dirty="0"/>
              <a:t> de </a:t>
            </a:r>
            <a:r>
              <a:rPr lang="en-US" altLang="fr-FR" dirty="0" err="1"/>
              <a:t>paiement</a:t>
            </a:r>
            <a:r>
              <a:rPr lang="en-US" altLang="fr-FR" dirty="0"/>
              <a:t> du service de la </a:t>
            </a:r>
            <a:r>
              <a:rPr lang="en-US" altLang="fr-FR" dirty="0" err="1"/>
              <a:t>dette</a:t>
            </a:r>
            <a:r>
              <a:rPr lang="en-US" altLang="fr-FR" dirty="0"/>
              <a:t> :</a:t>
            </a:r>
            <a:r>
              <a:rPr lang="en-US" altLang="fr-FR" i="0" dirty="0"/>
              <a:t> </a:t>
            </a:r>
            <a:r>
              <a:rPr lang="en-US" altLang="fr-FR" dirty="0" err="1"/>
              <a:t>indicateur</a:t>
            </a:r>
            <a:r>
              <a:rPr lang="en-US" altLang="fr-FR" dirty="0"/>
              <a:t> composite</a:t>
            </a:r>
          </a:p>
          <a:p>
            <a:r>
              <a:rPr lang="en-US" altLang="fr-FR" dirty="0"/>
              <a:t>Aperçu de </a:t>
            </a:r>
            <a:r>
              <a:rPr lang="en-US" altLang="fr-FR" dirty="0" err="1"/>
              <a:t>l'outil</a:t>
            </a:r>
            <a:r>
              <a:rPr lang="en-US" altLang="fr-FR" dirty="0"/>
              <a:t> CVD</a:t>
            </a:r>
          </a:p>
          <a:p>
            <a:endParaRPr lang="en-US" alt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a:extLst>
              <a:ext uri="{FF2B5EF4-FFF2-40B4-BE49-F238E27FC236}">
                <a16:creationId xmlns:a16="http://schemas.microsoft.com/office/drawing/2014/main" id="{E65B4400-44B9-4A0F-B086-EC99047E0755}"/>
              </a:ext>
            </a:extLst>
          </p:cNvPr>
          <p:cNvSpPr>
            <a:spLocks noGrp="1" noChangeArrowheads="1"/>
          </p:cNvSpPr>
          <p:nvPr>
            <p:ph type="title"/>
          </p:nvPr>
        </p:nvSpPr>
        <p:spPr>
          <a:xfrm>
            <a:off x="395288" y="1268413"/>
            <a:ext cx="8569325" cy="577850"/>
          </a:xfrm>
        </p:spPr>
        <p:txBody>
          <a:bodyPr/>
          <a:lstStyle/>
          <a:p>
            <a:r>
              <a:rPr lang="fr-FR" altLang="fr-FR" sz="1800"/>
              <a:t>Capacité de service de la dette </a:t>
            </a:r>
          </a:p>
        </p:txBody>
      </p:sp>
      <p:sp>
        <p:nvSpPr>
          <p:cNvPr id="45059" name="Espace réservé du contenu 2">
            <a:extLst>
              <a:ext uri="{FF2B5EF4-FFF2-40B4-BE49-F238E27FC236}">
                <a16:creationId xmlns:a16="http://schemas.microsoft.com/office/drawing/2014/main" id="{4088F019-883C-41A3-847A-F03E412A8246}"/>
              </a:ext>
            </a:extLst>
          </p:cNvPr>
          <p:cNvSpPr>
            <a:spLocks noGrp="1" noChangeArrowheads="1"/>
          </p:cNvSpPr>
          <p:nvPr>
            <p:ph idx="1"/>
          </p:nvPr>
        </p:nvSpPr>
        <p:spPr>
          <a:xfrm>
            <a:off x="250825" y="1916113"/>
            <a:ext cx="8435975" cy="4681537"/>
          </a:xfrm>
        </p:spPr>
        <p:txBody>
          <a:bodyPr/>
          <a:lstStyle/>
          <a:p>
            <a:r>
              <a:rPr lang="en-US" altLang="fr-FR" sz="1800" dirty="0">
                <a:sym typeface="Wingdings" panose="05000000000000000000" pitchFamily="2" charset="2"/>
              </a:rPr>
              <a:t> </a:t>
            </a:r>
            <a:r>
              <a:rPr lang="en-US" altLang="fr-FR" sz="1800" b="1" dirty="0">
                <a:solidFill>
                  <a:srgbClr val="0070C0"/>
                </a:solidFill>
                <a:sym typeface="Wingdings" panose="05000000000000000000" pitchFamily="2" charset="2"/>
              </a:rPr>
              <a:t>NE PAS</a:t>
            </a:r>
            <a:r>
              <a:rPr lang="en-US" altLang="fr-FR" sz="1800" dirty="0">
                <a:sym typeface="Wingdings" panose="05000000000000000000" pitchFamily="2" charset="2"/>
              </a:rPr>
              <a:t> se baser </a:t>
            </a:r>
            <a:r>
              <a:rPr lang="en-US" altLang="fr-FR" sz="1800" dirty="0" err="1">
                <a:sym typeface="Wingdings" panose="05000000000000000000" pitchFamily="2" charset="2"/>
              </a:rPr>
              <a:t>uniquement</a:t>
            </a:r>
            <a:r>
              <a:rPr lang="en-US" altLang="fr-FR" sz="1800" dirty="0">
                <a:sym typeface="Wingdings" panose="05000000000000000000" pitchFamily="2" charset="2"/>
              </a:rPr>
              <a:t> sur </a:t>
            </a:r>
            <a:r>
              <a:rPr lang="en-US" altLang="fr-FR" sz="1800" dirty="0" err="1">
                <a:sym typeface="Wingdings" panose="05000000000000000000" pitchFamily="2" charset="2"/>
              </a:rPr>
              <a:t>l'EPIN</a:t>
            </a:r>
            <a:r>
              <a:rPr lang="en-US" altLang="fr-FR" sz="1800" dirty="0">
                <a:sym typeface="Wingdings" panose="05000000000000000000" pitchFamily="2" charset="2"/>
              </a:rPr>
              <a:t> pour classifier la </a:t>
            </a:r>
            <a:r>
              <a:rPr lang="en-US" altLang="fr-FR" sz="1800" dirty="0" err="1">
                <a:sym typeface="Wingdings" panose="05000000000000000000" pitchFamily="2" charset="2"/>
              </a:rPr>
              <a:t>capacité</a:t>
            </a:r>
            <a:r>
              <a:rPr lang="en-US" altLang="fr-FR" sz="1800" dirty="0">
                <a:sym typeface="Wingdings" panose="05000000000000000000" pitchFamily="2" charset="2"/>
              </a:rPr>
              <a:t> des pays à payer le service de </a:t>
            </a:r>
            <a:r>
              <a:rPr lang="en-US" altLang="fr-FR" sz="1800" dirty="0" err="1">
                <a:sym typeface="Wingdings" panose="05000000000000000000" pitchFamily="2" charset="2"/>
              </a:rPr>
              <a:t>sa</a:t>
            </a:r>
            <a:r>
              <a:rPr lang="en-US" altLang="fr-FR" sz="1800" dirty="0">
                <a:sym typeface="Wingdings" panose="05000000000000000000" pitchFamily="2" charset="2"/>
              </a:rPr>
              <a:t> </a:t>
            </a:r>
            <a:r>
              <a:rPr lang="en-US" altLang="fr-FR" sz="1800" dirty="0" err="1">
                <a:sym typeface="Wingdings" panose="05000000000000000000" pitchFamily="2" charset="2"/>
              </a:rPr>
              <a:t>dette</a:t>
            </a:r>
            <a:r>
              <a:rPr lang="en-US" altLang="fr-FR" sz="1800" dirty="0">
                <a:sym typeface="Wingdings" panose="05000000000000000000" pitchFamily="2" charset="2"/>
              </a:rPr>
              <a:t>. </a:t>
            </a:r>
            <a:r>
              <a:rPr lang="en-US" altLang="fr-FR" sz="1800" b="1" dirty="0">
                <a:solidFill>
                  <a:srgbClr val="0070C0"/>
                </a:solidFill>
              </a:rPr>
              <a:t>MAIS, </a:t>
            </a:r>
            <a:r>
              <a:rPr lang="en-US" altLang="fr-FR" sz="1800" dirty="0" err="1">
                <a:sym typeface="Wingdings" panose="05000000000000000000" pitchFamily="2" charset="2"/>
              </a:rPr>
              <a:t>utiliser</a:t>
            </a:r>
            <a:r>
              <a:rPr lang="en-US" altLang="fr-FR" sz="1800" dirty="0">
                <a:sym typeface="Wingdings" panose="05000000000000000000" pitchFamily="2" charset="2"/>
              </a:rPr>
              <a:t> </a:t>
            </a:r>
            <a:r>
              <a:rPr lang="en-US" altLang="fr-FR" sz="1800" dirty="0" err="1">
                <a:sym typeface="Wingdings" panose="05000000000000000000" pitchFamily="2" charset="2"/>
              </a:rPr>
              <a:t>une</a:t>
            </a:r>
            <a:r>
              <a:rPr lang="en-US" altLang="fr-FR" sz="1800" dirty="0">
                <a:sym typeface="Wingdings" panose="05000000000000000000" pitchFamily="2" charset="2"/>
              </a:rPr>
              <a:t> </a:t>
            </a:r>
            <a:r>
              <a:rPr lang="en-US" altLang="fr-FR" sz="1800" dirty="0" err="1">
                <a:sym typeface="Wingdings" panose="05000000000000000000" pitchFamily="2" charset="2"/>
              </a:rPr>
              <a:t>mesure</a:t>
            </a:r>
            <a:r>
              <a:rPr lang="en-US" altLang="fr-FR" sz="1800" dirty="0">
                <a:sym typeface="Wingdings" panose="05000000000000000000" pitchFamily="2" charset="2"/>
              </a:rPr>
              <a:t> composite </a:t>
            </a:r>
            <a:r>
              <a:rPr lang="en-US" altLang="fr-FR" sz="1800" dirty="0" err="1">
                <a:sym typeface="Wingdings" panose="05000000000000000000" pitchFamily="2" charset="2"/>
              </a:rPr>
              <a:t>basée</a:t>
            </a:r>
            <a:r>
              <a:rPr lang="en-US" altLang="fr-FR" sz="1800" dirty="0">
                <a:sym typeface="Wingdings" panose="05000000000000000000" pitchFamily="2" charset="2"/>
              </a:rPr>
              <a:t> sur un ensemble de variables </a:t>
            </a:r>
            <a:r>
              <a:rPr lang="en-US" altLang="fr-FR" sz="1800" dirty="0" err="1">
                <a:sym typeface="Wingdings" panose="05000000000000000000" pitchFamily="2" charset="2"/>
              </a:rPr>
              <a:t>économiques</a:t>
            </a:r>
            <a:r>
              <a:rPr lang="en-US" altLang="fr-FR" sz="1800" dirty="0">
                <a:sym typeface="Wingdings" panose="05000000000000000000" pitchFamily="2" charset="2"/>
              </a:rPr>
              <a:t>.</a:t>
            </a:r>
          </a:p>
          <a:p>
            <a:endParaRPr lang="en-US" altLang="fr-FR" sz="1800" dirty="0"/>
          </a:p>
          <a:p>
            <a:pPr>
              <a:spcAft>
                <a:spcPts val="600"/>
              </a:spcAft>
              <a:buClr>
                <a:schemeClr val="tx2"/>
              </a:buClr>
              <a:buSzPct val="73000"/>
            </a:pPr>
            <a:r>
              <a:rPr lang="en-US" altLang="fr-FR" sz="1800" dirty="0" err="1">
                <a:solidFill>
                  <a:srgbClr val="0070C0"/>
                </a:solidFill>
              </a:rPr>
              <a:t>Indice</a:t>
            </a:r>
            <a:r>
              <a:rPr lang="en-US" altLang="fr-FR" sz="1800" dirty="0">
                <a:solidFill>
                  <a:srgbClr val="0070C0"/>
                </a:solidFill>
              </a:rPr>
              <a:t> composite = </a:t>
            </a:r>
            <a:r>
              <a:rPr lang="en-US" altLang="fr-FR" sz="1800" dirty="0" err="1">
                <a:solidFill>
                  <a:srgbClr val="0070C0"/>
                </a:solidFill>
              </a:rPr>
              <a:t>somme</a:t>
            </a:r>
            <a:r>
              <a:rPr lang="en-US" altLang="fr-FR" sz="1800" dirty="0">
                <a:solidFill>
                  <a:srgbClr val="0070C0"/>
                </a:solidFill>
              </a:rPr>
              <a:t> </a:t>
            </a:r>
            <a:r>
              <a:rPr lang="en-US" altLang="fr-FR" sz="1800" dirty="0" err="1">
                <a:solidFill>
                  <a:srgbClr val="0070C0"/>
                </a:solidFill>
              </a:rPr>
              <a:t>pondérée</a:t>
            </a:r>
            <a:r>
              <a:rPr lang="en-US" altLang="fr-FR" sz="1800" dirty="0">
                <a:solidFill>
                  <a:srgbClr val="0070C0"/>
                </a:solidFill>
              </a:rPr>
              <a:t> des </a:t>
            </a:r>
            <a:r>
              <a:rPr lang="en-US" altLang="fr-FR" sz="1800" dirty="0" err="1">
                <a:solidFill>
                  <a:srgbClr val="FF0000"/>
                </a:solidFill>
              </a:rPr>
              <a:t>déterminants</a:t>
            </a:r>
            <a:r>
              <a:rPr lang="en-US" altLang="fr-FR" sz="1800" dirty="0">
                <a:solidFill>
                  <a:srgbClr val="FF0000"/>
                </a:solidFill>
              </a:rPr>
              <a:t> hors </a:t>
            </a:r>
            <a:r>
              <a:rPr lang="en-US" altLang="fr-FR" sz="1800" dirty="0" err="1">
                <a:solidFill>
                  <a:srgbClr val="FF0000"/>
                </a:solidFill>
              </a:rPr>
              <a:t>dette</a:t>
            </a:r>
            <a:r>
              <a:rPr lang="en-US" altLang="fr-FR" sz="1800" dirty="0">
                <a:solidFill>
                  <a:srgbClr val="FF0000"/>
                </a:solidFill>
              </a:rPr>
              <a:t> du </a:t>
            </a:r>
            <a:r>
              <a:rPr lang="en-US" altLang="fr-FR" sz="1800" dirty="0" err="1">
                <a:solidFill>
                  <a:srgbClr val="FF0000"/>
                </a:solidFill>
              </a:rPr>
              <a:t>surendettement</a:t>
            </a:r>
            <a:r>
              <a:rPr lang="en-US" altLang="fr-FR" sz="1800" dirty="0">
                <a:solidFill>
                  <a:srgbClr val="FF0000"/>
                </a:solidFill>
              </a:rPr>
              <a:t> et de </a:t>
            </a:r>
            <a:r>
              <a:rPr lang="en-US" altLang="fr-FR" sz="1800" dirty="0" err="1">
                <a:solidFill>
                  <a:srgbClr val="FF0000"/>
                </a:solidFill>
              </a:rPr>
              <a:t>l'EPIN</a:t>
            </a:r>
            <a:r>
              <a:rPr lang="en-US" altLang="fr-FR" sz="1800" dirty="0">
                <a:solidFill>
                  <a:srgbClr val="0070C0"/>
                </a:solidFill>
              </a:rPr>
              <a:t>.</a:t>
            </a:r>
          </a:p>
          <a:p>
            <a:pPr>
              <a:spcAft>
                <a:spcPts val="600"/>
              </a:spcAft>
              <a:buClr>
                <a:schemeClr val="tx2"/>
              </a:buClr>
              <a:buSzPct val="73000"/>
            </a:pPr>
            <a:endParaRPr lang="en-US" altLang="fr-FR" sz="1800" dirty="0"/>
          </a:p>
          <a:p>
            <a:pPr>
              <a:spcAft>
                <a:spcPts val="600"/>
              </a:spcAft>
              <a:buClr>
                <a:schemeClr val="tx2"/>
              </a:buClr>
              <a:buSzPct val="73000"/>
            </a:pPr>
            <a:r>
              <a:rPr lang="en-US" altLang="fr-FR" sz="1800" i="0" dirty="0">
                <a:solidFill>
                  <a:srgbClr val="FF0000"/>
                </a:solidFill>
              </a:rPr>
              <a:t>IC</a:t>
            </a:r>
            <a:r>
              <a:rPr lang="en-US" altLang="fr-FR" sz="1800" i="0" dirty="0">
                <a:solidFill>
                  <a:schemeClr val="tx1"/>
                </a:solidFill>
              </a:rPr>
              <a:t> = 0,385*</a:t>
            </a:r>
            <a:r>
              <a:rPr lang="en-US" altLang="fr-FR" sz="1800" i="0" dirty="0">
                <a:solidFill>
                  <a:srgbClr val="FF0000"/>
                </a:solidFill>
              </a:rPr>
              <a:t>EPIN</a:t>
            </a:r>
            <a:r>
              <a:rPr lang="en-US" altLang="fr-FR" sz="1800" i="0" dirty="0">
                <a:solidFill>
                  <a:schemeClr val="tx1"/>
                </a:solidFill>
              </a:rPr>
              <a:t> + 2,719*</a:t>
            </a:r>
            <a:r>
              <a:rPr lang="en-US" altLang="fr-FR" sz="1800" i="0" dirty="0" err="1">
                <a:solidFill>
                  <a:srgbClr val="FF0000"/>
                </a:solidFill>
              </a:rPr>
              <a:t>Croissance</a:t>
            </a:r>
            <a:r>
              <a:rPr lang="en-US" altLang="fr-FR" sz="1800" i="0" dirty="0">
                <a:solidFill>
                  <a:schemeClr val="tx1"/>
                </a:solidFill>
              </a:rPr>
              <a:t> + 4,052*</a:t>
            </a:r>
            <a:r>
              <a:rPr lang="en-US" altLang="fr-FR" sz="1800" i="0" dirty="0" err="1">
                <a:solidFill>
                  <a:srgbClr val="FF0000"/>
                </a:solidFill>
              </a:rPr>
              <a:t>Réserves</a:t>
            </a:r>
            <a:r>
              <a:rPr lang="en-US" altLang="fr-FR" sz="1800" i="0" dirty="0">
                <a:solidFill>
                  <a:schemeClr val="tx1"/>
                </a:solidFill>
              </a:rPr>
              <a:t> - 3,990*</a:t>
            </a:r>
            <a:r>
              <a:rPr lang="en-US" altLang="fr-FR" sz="1800" i="0" dirty="0">
                <a:solidFill>
                  <a:srgbClr val="FF0000"/>
                </a:solidFill>
              </a:rPr>
              <a:t>Réserves^2</a:t>
            </a:r>
            <a:r>
              <a:rPr lang="en-US" altLang="fr-FR" sz="1800" i="0" dirty="0">
                <a:solidFill>
                  <a:schemeClr val="tx1"/>
                </a:solidFill>
              </a:rPr>
              <a:t> + 2,022*</a:t>
            </a:r>
            <a:r>
              <a:rPr lang="en-US" altLang="fr-FR" sz="1800" i="0" dirty="0" err="1">
                <a:solidFill>
                  <a:srgbClr val="FF0000"/>
                </a:solidFill>
              </a:rPr>
              <a:t>Transferts</a:t>
            </a:r>
            <a:r>
              <a:rPr lang="en-US" altLang="fr-FR" sz="1800" i="0" dirty="0">
                <a:solidFill>
                  <a:srgbClr val="FF0000"/>
                </a:solidFill>
              </a:rPr>
              <a:t> de fonds</a:t>
            </a:r>
            <a:r>
              <a:rPr lang="en-US" altLang="fr-FR" sz="1800" i="0" dirty="0">
                <a:solidFill>
                  <a:schemeClr val="tx1"/>
                </a:solidFill>
              </a:rPr>
              <a:t> + 13,520*</a:t>
            </a:r>
            <a:r>
              <a:rPr lang="en-US" altLang="fr-FR" sz="1800" i="0" dirty="0" err="1">
                <a:solidFill>
                  <a:srgbClr val="FF0000"/>
                </a:solidFill>
              </a:rPr>
              <a:t>Croissance</a:t>
            </a:r>
            <a:r>
              <a:rPr lang="en-US" altLang="fr-FR" sz="1800" i="0" dirty="0">
                <a:solidFill>
                  <a:srgbClr val="FF0000"/>
                </a:solidFill>
              </a:rPr>
              <a:t> </a:t>
            </a:r>
            <a:r>
              <a:rPr lang="en-US" altLang="fr-FR" sz="1800" i="0" dirty="0" err="1">
                <a:solidFill>
                  <a:srgbClr val="FF0000"/>
                </a:solidFill>
              </a:rPr>
              <a:t>mondiale</a:t>
            </a:r>
            <a:endParaRPr lang="en-US" altLang="fr-FR" sz="1800" i="0"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a:extLst>
              <a:ext uri="{FF2B5EF4-FFF2-40B4-BE49-F238E27FC236}">
                <a16:creationId xmlns:a16="http://schemas.microsoft.com/office/drawing/2014/main" id="{B2E062EC-20AD-4076-8AF5-19526C5DEE75}"/>
              </a:ext>
            </a:extLst>
          </p:cNvPr>
          <p:cNvSpPr>
            <a:spLocks noGrp="1" noChangeArrowheads="1"/>
          </p:cNvSpPr>
          <p:nvPr>
            <p:ph type="title"/>
          </p:nvPr>
        </p:nvSpPr>
        <p:spPr>
          <a:xfrm>
            <a:off x="107950" y="1268413"/>
            <a:ext cx="8928100" cy="577850"/>
          </a:xfrm>
        </p:spPr>
        <p:txBody>
          <a:bodyPr/>
          <a:lstStyle/>
          <a:p>
            <a:r>
              <a:rPr lang="fr-FR" altLang="fr-FR" sz="2000" dirty="0"/>
              <a:t>Un indicateur composite pour remplacer l'EPIN standard</a:t>
            </a:r>
          </a:p>
        </p:txBody>
      </p:sp>
      <p:sp>
        <p:nvSpPr>
          <p:cNvPr id="46083" name="Espace réservé du contenu 2">
            <a:extLst>
              <a:ext uri="{FF2B5EF4-FFF2-40B4-BE49-F238E27FC236}">
                <a16:creationId xmlns:a16="http://schemas.microsoft.com/office/drawing/2014/main" id="{5E406C3D-4D70-4427-8B11-71E2044922AB}"/>
              </a:ext>
            </a:extLst>
          </p:cNvPr>
          <p:cNvSpPr>
            <a:spLocks noGrp="1" noChangeArrowheads="1"/>
          </p:cNvSpPr>
          <p:nvPr>
            <p:ph idx="1"/>
          </p:nvPr>
        </p:nvSpPr>
        <p:spPr>
          <a:xfrm>
            <a:off x="107951" y="1916113"/>
            <a:ext cx="8856538" cy="4681537"/>
          </a:xfrm>
        </p:spPr>
        <p:txBody>
          <a:bodyPr/>
          <a:lstStyle/>
          <a:p>
            <a:pPr marL="0" indent="0">
              <a:spcAft>
                <a:spcPts val="600"/>
              </a:spcAft>
              <a:buClr>
                <a:schemeClr val="tx2"/>
              </a:buClr>
              <a:buSzPct val="73000"/>
            </a:pPr>
            <a:r>
              <a:rPr lang="en-GB" altLang="fr-FR" sz="1800" i="0" dirty="0">
                <a:solidFill>
                  <a:srgbClr val="FF0000"/>
                </a:solidFill>
              </a:rPr>
              <a:t>IC</a:t>
            </a:r>
            <a:r>
              <a:rPr lang="en-GB" altLang="fr-FR" sz="1800" i="0" dirty="0">
                <a:solidFill>
                  <a:schemeClr val="tx1"/>
                </a:solidFill>
              </a:rPr>
              <a:t> = 0,385*</a:t>
            </a:r>
            <a:r>
              <a:rPr lang="en-GB" altLang="fr-FR" sz="1800" i="0" dirty="0">
                <a:solidFill>
                  <a:srgbClr val="FF0000"/>
                </a:solidFill>
              </a:rPr>
              <a:t>EPIN</a:t>
            </a:r>
            <a:r>
              <a:rPr lang="en-GB" altLang="fr-FR" sz="1800" i="0" dirty="0">
                <a:solidFill>
                  <a:schemeClr val="tx1"/>
                </a:solidFill>
              </a:rPr>
              <a:t> + 2,719*</a:t>
            </a:r>
            <a:r>
              <a:rPr lang="en-GB" altLang="fr-FR" sz="1800" i="0" dirty="0" err="1">
                <a:solidFill>
                  <a:srgbClr val="FF0000"/>
                </a:solidFill>
              </a:rPr>
              <a:t>Croissance</a:t>
            </a:r>
            <a:r>
              <a:rPr lang="en-GB" altLang="fr-FR" sz="1800" i="0" dirty="0">
                <a:solidFill>
                  <a:schemeClr val="tx1"/>
                </a:solidFill>
              </a:rPr>
              <a:t> + 4,052*</a:t>
            </a:r>
            <a:r>
              <a:rPr lang="en-GB" altLang="fr-FR" sz="1800" i="0" dirty="0" err="1">
                <a:solidFill>
                  <a:srgbClr val="FF0000"/>
                </a:solidFill>
              </a:rPr>
              <a:t>Réserves</a:t>
            </a:r>
            <a:r>
              <a:rPr lang="en-GB" altLang="fr-FR" sz="1800" i="0" dirty="0">
                <a:solidFill>
                  <a:schemeClr val="tx1"/>
                </a:solidFill>
              </a:rPr>
              <a:t> - 3,990*</a:t>
            </a:r>
            <a:r>
              <a:rPr lang="en-GB" altLang="fr-FR" sz="1800" i="0" dirty="0">
                <a:solidFill>
                  <a:srgbClr val="FF0000"/>
                </a:solidFill>
              </a:rPr>
              <a:t>Réserves^2</a:t>
            </a:r>
            <a:r>
              <a:rPr lang="en-GB" altLang="fr-FR" sz="1800" i="0" dirty="0">
                <a:solidFill>
                  <a:schemeClr val="tx1"/>
                </a:solidFill>
              </a:rPr>
              <a:t> + 2,022*</a:t>
            </a:r>
            <a:r>
              <a:rPr lang="en-GB" altLang="fr-FR" sz="1800" i="0" dirty="0" err="1">
                <a:solidFill>
                  <a:srgbClr val="FF0000"/>
                </a:solidFill>
              </a:rPr>
              <a:t>Transferts</a:t>
            </a:r>
            <a:r>
              <a:rPr lang="en-GB" altLang="fr-FR" sz="1800" i="0" dirty="0">
                <a:solidFill>
                  <a:srgbClr val="FF0000"/>
                </a:solidFill>
              </a:rPr>
              <a:t> de fonds</a:t>
            </a:r>
            <a:r>
              <a:rPr lang="en-GB" altLang="fr-FR" sz="1800" i="0" dirty="0">
                <a:solidFill>
                  <a:schemeClr val="tx1"/>
                </a:solidFill>
              </a:rPr>
              <a:t> + 13,520*</a:t>
            </a:r>
            <a:r>
              <a:rPr lang="en-GB" altLang="fr-FR" sz="1800" i="0" dirty="0" err="1">
                <a:solidFill>
                  <a:srgbClr val="FF0000"/>
                </a:solidFill>
              </a:rPr>
              <a:t>Croissance</a:t>
            </a:r>
            <a:r>
              <a:rPr lang="en-GB" altLang="fr-FR" sz="1800" i="0" dirty="0">
                <a:solidFill>
                  <a:srgbClr val="FF0000"/>
                </a:solidFill>
              </a:rPr>
              <a:t> </a:t>
            </a:r>
            <a:r>
              <a:rPr lang="en-GB" altLang="fr-FR" sz="1800" i="0" dirty="0" err="1">
                <a:solidFill>
                  <a:srgbClr val="FF0000"/>
                </a:solidFill>
              </a:rPr>
              <a:t>mondiale</a:t>
            </a:r>
            <a:endParaRPr lang="en-GB" altLang="fr-FR" sz="1800" i="0" dirty="0">
              <a:solidFill>
                <a:srgbClr val="FF0000"/>
              </a:solidFill>
            </a:endParaRPr>
          </a:p>
          <a:p>
            <a:pPr marL="0" indent="0">
              <a:spcAft>
                <a:spcPts val="600"/>
              </a:spcAft>
              <a:buClr>
                <a:schemeClr val="tx2"/>
              </a:buClr>
              <a:buSzPct val="73000"/>
              <a:buFontTx/>
              <a:buNone/>
            </a:pPr>
            <a:endParaRPr lang="en-GB" altLang="fr-FR" sz="1800" i="0" dirty="0">
              <a:solidFill>
                <a:srgbClr val="FF0000"/>
              </a:solidFill>
            </a:endParaRPr>
          </a:p>
          <a:p>
            <a:pPr marL="0" indent="0"/>
            <a:r>
              <a:rPr lang="en-GB" altLang="fr-FR" sz="1600" dirty="0">
                <a:sym typeface="Wingdings" panose="05000000000000000000" pitchFamily="2" charset="2"/>
              </a:rPr>
              <a:t> </a:t>
            </a:r>
            <a:r>
              <a:rPr lang="en-GB" altLang="fr-FR" sz="1600" dirty="0" err="1">
                <a:solidFill>
                  <a:schemeClr val="tx1"/>
                </a:solidFill>
              </a:rPr>
              <a:t>Pondérations</a:t>
            </a:r>
            <a:r>
              <a:rPr lang="en-GB" altLang="fr-FR" sz="1600" dirty="0">
                <a:sym typeface="Wingdings" panose="05000000000000000000" pitchFamily="2" charset="2"/>
              </a:rPr>
              <a:t> : coefficients </a:t>
            </a:r>
            <a:r>
              <a:rPr lang="en-GB" altLang="fr-FR" sz="1600" dirty="0" err="1">
                <a:sym typeface="Wingdings" panose="05000000000000000000" pitchFamily="2" charset="2"/>
              </a:rPr>
              <a:t>estimés</a:t>
            </a:r>
            <a:r>
              <a:rPr lang="en-GB" altLang="fr-FR" sz="1600" dirty="0">
                <a:sym typeface="Wingdings" panose="05000000000000000000" pitchFamily="2" charset="2"/>
              </a:rPr>
              <a:t> </a:t>
            </a:r>
            <a:r>
              <a:rPr lang="en-GB" altLang="fr-FR" sz="1600" dirty="0" err="1">
                <a:sym typeface="Wingdings" panose="05000000000000000000" pitchFamily="2" charset="2"/>
              </a:rPr>
              <a:t>moyens</a:t>
            </a:r>
            <a:r>
              <a:rPr lang="en-GB" altLang="fr-FR" sz="1600" dirty="0">
                <a:sym typeface="Wingdings" panose="05000000000000000000" pitchFamily="2" charset="2"/>
              </a:rPr>
              <a:t> à </a:t>
            </a:r>
            <a:r>
              <a:rPr lang="en-GB" altLang="fr-FR" sz="1600" dirty="0" err="1">
                <a:sym typeface="Wingdings" panose="05000000000000000000" pitchFamily="2" charset="2"/>
              </a:rPr>
              <a:t>l’aide</a:t>
            </a:r>
            <a:r>
              <a:rPr lang="en-GB" altLang="fr-FR" sz="1600" dirty="0">
                <a:sym typeface="Wingdings" panose="05000000000000000000" pitchFamily="2" charset="2"/>
              </a:rPr>
              <a:t> de </a:t>
            </a:r>
            <a:r>
              <a:rPr lang="en-GB" altLang="fr-FR" sz="1600" dirty="0" err="1">
                <a:sym typeface="Wingdings" panose="05000000000000000000" pitchFamily="2" charset="2"/>
              </a:rPr>
              <a:t>modèles</a:t>
            </a:r>
            <a:r>
              <a:rPr lang="en-GB" altLang="fr-FR" sz="1600" dirty="0">
                <a:sym typeface="Wingdings" panose="05000000000000000000" pitchFamily="2" charset="2"/>
              </a:rPr>
              <a:t> </a:t>
            </a:r>
            <a:r>
              <a:rPr lang="en-GB" altLang="fr-FR" sz="1600" dirty="0" err="1">
                <a:sym typeface="Wingdings" panose="05000000000000000000" pitchFamily="2" charset="2"/>
              </a:rPr>
              <a:t>statistiques</a:t>
            </a:r>
            <a:endParaRPr lang="en-GB" altLang="fr-FR" sz="1600" dirty="0">
              <a:sym typeface="Wingdings" panose="05000000000000000000" pitchFamily="2" charset="2"/>
            </a:endParaRPr>
          </a:p>
          <a:p>
            <a:pPr marL="0" indent="0"/>
            <a:endParaRPr lang="en-GB" altLang="fr-FR" sz="1600" dirty="0"/>
          </a:p>
          <a:p>
            <a:pPr marL="0" indent="0"/>
            <a:r>
              <a:rPr lang="en-GB" altLang="fr-FR" sz="1600" dirty="0">
                <a:sym typeface="Wingdings" panose="05000000000000000000" pitchFamily="2" charset="2"/>
              </a:rPr>
              <a:t>  </a:t>
            </a:r>
            <a:r>
              <a:rPr lang="en-GB" altLang="fr-FR" sz="1600" dirty="0" err="1">
                <a:solidFill>
                  <a:schemeClr val="tx1"/>
                </a:solidFill>
              </a:rPr>
              <a:t>Réserves</a:t>
            </a:r>
            <a:r>
              <a:rPr lang="en-GB" altLang="fr-FR" sz="1600" dirty="0">
                <a:solidFill>
                  <a:schemeClr val="tx1"/>
                </a:solidFill>
              </a:rPr>
              <a:t> de change et envois de fonds des migrants : </a:t>
            </a:r>
            <a:r>
              <a:rPr lang="en-GB" altLang="fr-FR" sz="1600" dirty="0" err="1">
                <a:sym typeface="Wingdings" panose="05000000000000000000" pitchFamily="2" charset="2"/>
              </a:rPr>
              <a:t>gradués</a:t>
            </a:r>
            <a:r>
              <a:rPr lang="en-GB" altLang="fr-FR" sz="1600" dirty="0">
                <a:sym typeface="Wingdings" panose="05000000000000000000" pitchFamily="2" charset="2"/>
              </a:rPr>
              <a:t> en </a:t>
            </a:r>
            <a:r>
              <a:rPr lang="en-GB" altLang="fr-FR" sz="1600" dirty="0" err="1">
                <a:sym typeface="Wingdings" panose="05000000000000000000" pitchFamily="2" charset="2"/>
              </a:rPr>
              <a:t>fonction</a:t>
            </a:r>
            <a:r>
              <a:rPr lang="en-GB" altLang="fr-FR" sz="1600" dirty="0">
                <a:sym typeface="Wingdings" panose="05000000000000000000" pitchFamily="2" charset="2"/>
              </a:rPr>
              <a:t> des importations et du PIB </a:t>
            </a:r>
            <a:r>
              <a:rPr lang="en-GB" altLang="fr-FR" sz="1600" dirty="0" err="1">
                <a:sym typeface="Wingdings" panose="05000000000000000000" pitchFamily="2" charset="2"/>
              </a:rPr>
              <a:t>respectivement</a:t>
            </a:r>
            <a:r>
              <a:rPr lang="en-GB" altLang="fr-FR" sz="1600" dirty="0">
                <a:sym typeface="Wingdings" panose="05000000000000000000" pitchFamily="2" charset="2"/>
              </a:rPr>
              <a:t>. </a:t>
            </a:r>
            <a:endParaRPr lang="en-GB" altLang="fr-FR" sz="1600" dirty="0"/>
          </a:p>
          <a:p>
            <a:pPr marL="0" indent="0"/>
            <a:endParaRPr lang="en-GB" altLang="fr-FR" sz="1600" dirty="0"/>
          </a:p>
          <a:p>
            <a:pPr marL="0" indent="0"/>
            <a:r>
              <a:rPr lang="en-GB" altLang="fr-FR" sz="1600" dirty="0"/>
              <a:t>La classification du pays </a:t>
            </a:r>
            <a:r>
              <a:rPr lang="en-GB" altLang="fr-FR" sz="1600" dirty="0" err="1"/>
              <a:t>dépend</a:t>
            </a:r>
            <a:r>
              <a:rPr lang="en-GB" altLang="fr-FR" sz="1600" dirty="0"/>
              <a:t> de la</a:t>
            </a:r>
            <a:r>
              <a:rPr lang="en-GB" altLang="fr-FR" sz="1600" b="1" dirty="0"/>
              <a:t> situation </a:t>
            </a:r>
            <a:r>
              <a:rPr lang="en-GB" altLang="fr-FR" sz="1600" b="1" dirty="0" err="1"/>
              <a:t>d'autres</a:t>
            </a:r>
            <a:r>
              <a:rPr lang="en-GB" altLang="fr-FR" sz="1600" b="1" dirty="0"/>
              <a:t> pays et de </a:t>
            </a:r>
            <a:r>
              <a:rPr lang="en-GB" altLang="fr-FR" sz="1600" b="1" dirty="0" err="1"/>
              <a:t>facteurs</a:t>
            </a:r>
            <a:r>
              <a:rPr lang="en-GB" altLang="fr-FR" sz="1600" b="1" dirty="0"/>
              <a:t> </a:t>
            </a:r>
            <a:r>
              <a:rPr lang="en-GB" altLang="fr-FR" sz="1600" b="1" dirty="0" err="1">
                <a:solidFill>
                  <a:schemeClr val="tx1"/>
                </a:solidFill>
              </a:rPr>
              <a:t>mondiaux</a:t>
            </a:r>
            <a:r>
              <a:rPr lang="en-GB" altLang="fr-FR" sz="1600" dirty="0"/>
              <a:t>.</a:t>
            </a:r>
          </a:p>
          <a:p>
            <a:pPr marL="0" indent="0"/>
            <a:endParaRPr lang="en-GB" altLang="fr-FR" sz="1600" dirty="0"/>
          </a:p>
          <a:p>
            <a:pPr marL="0" indent="0"/>
            <a:r>
              <a:rPr lang="en-GB" altLang="fr-FR" sz="1600" dirty="0"/>
              <a:t>L</a:t>
            </a:r>
            <a:r>
              <a:rPr lang="en-GB" altLang="fr-FR" sz="1600" b="1" dirty="0"/>
              <a:t>'IC utilise dix </a:t>
            </a:r>
            <a:r>
              <a:rPr lang="en-GB" altLang="fr-FR" sz="1600" b="1" dirty="0" err="1"/>
              <a:t>années</a:t>
            </a:r>
            <a:r>
              <a:rPr lang="en-GB" altLang="fr-FR" sz="1600" b="1" dirty="0"/>
              <a:t> de </a:t>
            </a:r>
            <a:r>
              <a:rPr lang="en-GB" altLang="fr-FR" sz="1600" b="1" dirty="0" err="1"/>
              <a:t>données</a:t>
            </a:r>
            <a:r>
              <a:rPr lang="en-GB" altLang="fr-FR" sz="1600" dirty="0"/>
              <a:t> (5 </a:t>
            </a:r>
            <a:r>
              <a:rPr lang="en-GB" altLang="fr-FR" sz="1600" dirty="0" err="1"/>
              <a:t>ans</a:t>
            </a:r>
            <a:r>
              <a:rPr lang="en-GB" altLang="fr-FR" sz="1600" dirty="0"/>
              <a:t> </a:t>
            </a:r>
            <a:r>
              <a:rPr lang="en-GB" altLang="fr-FR" sz="1600" dirty="0" err="1"/>
              <a:t>d'historique</a:t>
            </a:r>
            <a:r>
              <a:rPr lang="en-GB" altLang="fr-FR" sz="1600" dirty="0"/>
              <a:t> et 5 </a:t>
            </a:r>
            <a:r>
              <a:rPr lang="en-GB" altLang="fr-FR" sz="1600" dirty="0" err="1"/>
              <a:t>ans</a:t>
            </a:r>
            <a:r>
              <a:rPr lang="en-GB" altLang="fr-FR" sz="1600" dirty="0"/>
              <a:t> de projections) pour </a:t>
            </a:r>
            <a:r>
              <a:rPr lang="en-GB" altLang="fr-FR" sz="1600" dirty="0" err="1"/>
              <a:t>lisser</a:t>
            </a:r>
            <a:r>
              <a:rPr lang="en-GB" altLang="fr-FR" sz="1600" dirty="0"/>
              <a:t> les cycles </a:t>
            </a:r>
            <a:r>
              <a:rPr lang="en-GB" altLang="fr-FR" sz="1600" dirty="0" err="1"/>
              <a:t>économiques</a:t>
            </a:r>
            <a:r>
              <a:rPr lang="en-GB" altLang="fr-FR" sz="1600" dirty="0"/>
              <a:t> et encourager des </a:t>
            </a:r>
            <a:r>
              <a:rPr lang="en-GB" altLang="fr-FR" sz="1600" dirty="0" err="1"/>
              <a:t>débats</a:t>
            </a:r>
            <a:r>
              <a:rPr lang="en-GB" altLang="fr-FR" sz="1600" dirty="0"/>
              <a:t> politiques à </a:t>
            </a:r>
            <a:r>
              <a:rPr lang="en-GB" altLang="fr-FR" sz="1600" dirty="0" err="1"/>
              <a:t>visée</a:t>
            </a:r>
            <a:r>
              <a:rPr lang="en-GB" altLang="fr-FR" sz="1600" dirty="0"/>
              <a:t> prospective. </a:t>
            </a:r>
            <a:r>
              <a:rPr lang="en-GB" altLang="fr-FR" sz="1600" dirty="0">
                <a:solidFill>
                  <a:schemeClr val="tx1"/>
                </a:solidFill>
              </a:rPr>
              <a:t>(EPIN, </a:t>
            </a:r>
            <a:r>
              <a:rPr lang="en-GB" altLang="fr-FR" sz="1600" dirty="0" err="1">
                <a:solidFill>
                  <a:schemeClr val="tx1"/>
                </a:solidFill>
              </a:rPr>
              <a:t>croissance</a:t>
            </a:r>
            <a:r>
              <a:rPr lang="en-GB" altLang="fr-FR" sz="1600" dirty="0">
                <a:solidFill>
                  <a:schemeClr val="tx1"/>
                </a:solidFill>
              </a:rPr>
              <a:t>, </a:t>
            </a:r>
            <a:r>
              <a:rPr lang="en-GB" altLang="fr-FR" sz="1600" dirty="0" err="1">
                <a:solidFill>
                  <a:schemeClr val="tx1"/>
                </a:solidFill>
              </a:rPr>
              <a:t>réserves</a:t>
            </a:r>
            <a:r>
              <a:rPr lang="en-GB" altLang="fr-FR" sz="1600" dirty="0">
                <a:solidFill>
                  <a:schemeClr val="tx1"/>
                </a:solidFill>
              </a:rPr>
              <a:t>, envois de fonds, </a:t>
            </a:r>
            <a:r>
              <a:rPr lang="en-GB" altLang="fr-FR" sz="1600" dirty="0" err="1">
                <a:solidFill>
                  <a:schemeClr val="tx1"/>
                </a:solidFill>
              </a:rPr>
              <a:t>croissance</a:t>
            </a:r>
            <a:r>
              <a:rPr lang="en-GB" altLang="fr-FR" sz="1600" dirty="0">
                <a:solidFill>
                  <a:schemeClr val="tx1"/>
                </a:solidFill>
              </a:rPr>
              <a:t> </a:t>
            </a:r>
            <a:r>
              <a:rPr lang="en-GB" altLang="fr-FR" sz="1600" dirty="0" err="1">
                <a:solidFill>
                  <a:schemeClr val="tx1"/>
                </a:solidFill>
              </a:rPr>
              <a:t>mondiale</a:t>
            </a:r>
            <a:r>
              <a:rPr lang="en-GB" altLang="fr-FR" sz="1600" dirty="0"/>
              <a:t>)</a:t>
            </a:r>
          </a:p>
          <a:p>
            <a:pPr marL="0" indent="0"/>
            <a:endParaRPr lang="en-GB" altLang="fr-FR" sz="1600" dirty="0"/>
          </a:p>
          <a:p>
            <a:pPr marL="0" indent="0"/>
            <a:endParaRPr lang="en-GB" altLang="fr-FR" dirty="0"/>
          </a:p>
        </p:txBody>
      </p:sp>
      <p:cxnSp>
        <p:nvCxnSpPr>
          <p:cNvPr id="5" name="Connecteur droit avec flèche 4">
            <a:extLst>
              <a:ext uri="{FF2B5EF4-FFF2-40B4-BE49-F238E27FC236}">
                <a16:creationId xmlns:a16="http://schemas.microsoft.com/office/drawing/2014/main" id="{091385D8-DB98-4BFF-B2F4-E65C2857DEDB}"/>
              </a:ext>
            </a:extLst>
          </p:cNvPr>
          <p:cNvCxnSpPr/>
          <p:nvPr/>
        </p:nvCxnSpPr>
        <p:spPr bwMode="auto">
          <a:xfrm flipV="1">
            <a:off x="2484438" y="2997200"/>
            <a:ext cx="4751387" cy="2014538"/>
          </a:xfrm>
          <a:prstGeom prst="straightConnector1">
            <a:avLst/>
          </a:prstGeom>
          <a:ln>
            <a:solidFill>
              <a:schemeClr val="tx1"/>
            </a:solidFill>
            <a:prstDash val="dash"/>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 name="Connecteur droit avec flèche 5">
            <a:extLst>
              <a:ext uri="{FF2B5EF4-FFF2-40B4-BE49-F238E27FC236}">
                <a16:creationId xmlns:a16="http://schemas.microsoft.com/office/drawing/2014/main" id="{34F5F80B-5AB5-48BC-804A-BD4C046A6ECC}"/>
              </a:ext>
            </a:extLst>
          </p:cNvPr>
          <p:cNvCxnSpPr>
            <a:cxnSpLocks/>
          </p:cNvCxnSpPr>
          <p:nvPr/>
        </p:nvCxnSpPr>
        <p:spPr bwMode="auto">
          <a:xfrm flipV="1">
            <a:off x="2484438" y="2852738"/>
            <a:ext cx="2232025" cy="2159000"/>
          </a:xfrm>
          <a:prstGeom prst="straightConnector1">
            <a:avLst/>
          </a:prstGeom>
          <a:ln>
            <a:solidFill>
              <a:schemeClr val="tx1"/>
            </a:solidFill>
            <a:prstDash val="dash"/>
            <a:headEnd type="none" w="med" len="med"/>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a:extLst>
              <a:ext uri="{FF2B5EF4-FFF2-40B4-BE49-F238E27FC236}">
                <a16:creationId xmlns:a16="http://schemas.microsoft.com/office/drawing/2014/main" id="{D6998F3B-DEB0-4688-899F-4C35D8E1FEA5}"/>
              </a:ext>
            </a:extLst>
          </p:cNvPr>
          <p:cNvSpPr>
            <a:spLocks noGrp="1" noChangeArrowheads="1"/>
          </p:cNvSpPr>
          <p:nvPr>
            <p:ph type="title"/>
          </p:nvPr>
        </p:nvSpPr>
        <p:spPr>
          <a:xfrm>
            <a:off x="395288" y="1268413"/>
            <a:ext cx="8229600" cy="577850"/>
          </a:xfrm>
        </p:spPr>
        <p:txBody>
          <a:bodyPr/>
          <a:lstStyle/>
          <a:p>
            <a:r>
              <a:rPr lang="fr-FR" altLang="fr-FR" sz="2000"/>
              <a:t>Indice EPIN</a:t>
            </a:r>
          </a:p>
        </p:txBody>
      </p:sp>
      <p:sp>
        <p:nvSpPr>
          <p:cNvPr id="48131" name="Espace réservé du contenu 2">
            <a:extLst>
              <a:ext uri="{FF2B5EF4-FFF2-40B4-BE49-F238E27FC236}">
                <a16:creationId xmlns:a16="http://schemas.microsoft.com/office/drawing/2014/main" id="{EAF8346E-852D-4FAD-B1C0-BA7F65A46E91}"/>
              </a:ext>
            </a:extLst>
          </p:cNvPr>
          <p:cNvSpPr>
            <a:spLocks noGrp="1" noChangeArrowheads="1"/>
          </p:cNvSpPr>
          <p:nvPr>
            <p:ph idx="1"/>
          </p:nvPr>
        </p:nvSpPr>
        <p:spPr>
          <a:xfrm>
            <a:off x="250825" y="2420938"/>
            <a:ext cx="8435975" cy="4176712"/>
          </a:xfrm>
        </p:spPr>
        <p:txBody>
          <a:bodyPr/>
          <a:lstStyle/>
          <a:p>
            <a:pPr>
              <a:spcAft>
                <a:spcPts val="600"/>
              </a:spcAft>
              <a:buClr>
                <a:schemeClr val="tx2"/>
              </a:buClr>
              <a:buSzPct val="73000"/>
            </a:pPr>
            <a:r>
              <a:rPr lang="en-GB" altLang="fr-FR" sz="1800" i="0" dirty="0" err="1">
                <a:solidFill>
                  <a:srgbClr val="FF0000"/>
                </a:solidFill>
              </a:rPr>
              <a:t>Évaluation</a:t>
            </a:r>
            <a:r>
              <a:rPr lang="en-GB" altLang="fr-FR" sz="1800" i="0" dirty="0">
                <a:solidFill>
                  <a:srgbClr val="FF0000"/>
                </a:solidFill>
              </a:rPr>
              <a:t> de la politique et des institutions </a:t>
            </a:r>
            <a:r>
              <a:rPr lang="en-GB" altLang="fr-FR" sz="1800" i="0" dirty="0" err="1">
                <a:solidFill>
                  <a:srgbClr val="FF0000"/>
                </a:solidFill>
              </a:rPr>
              <a:t>nationales</a:t>
            </a:r>
            <a:r>
              <a:rPr lang="en-GB" altLang="fr-FR" sz="1800" i="0" dirty="0">
                <a:solidFill>
                  <a:srgbClr val="FF0000"/>
                </a:solidFill>
              </a:rPr>
              <a:t> (16 </a:t>
            </a:r>
            <a:r>
              <a:rPr lang="en-GB" altLang="fr-FR" sz="1800" i="0" dirty="0" err="1">
                <a:solidFill>
                  <a:srgbClr val="FF0000"/>
                </a:solidFill>
              </a:rPr>
              <a:t>indicateurs</a:t>
            </a:r>
            <a:r>
              <a:rPr lang="en-GB" altLang="fr-FR" sz="1800" i="0" dirty="0">
                <a:solidFill>
                  <a:srgbClr val="FF0000"/>
                </a:solidFill>
              </a:rPr>
              <a:t>)</a:t>
            </a:r>
          </a:p>
          <a:p>
            <a:pPr>
              <a:spcAft>
                <a:spcPts val="600"/>
              </a:spcAft>
              <a:buClr>
                <a:schemeClr val="tx2"/>
              </a:buClr>
              <a:buSzPct val="73000"/>
              <a:buFontTx/>
              <a:buNone/>
            </a:pPr>
            <a:endParaRPr lang="en-GB" altLang="fr-FR" sz="1800" i="0" dirty="0">
              <a:solidFill>
                <a:srgbClr val="FF0000"/>
              </a:solidFill>
            </a:endParaRPr>
          </a:p>
          <a:p>
            <a:r>
              <a:rPr lang="en-GB" altLang="fr-FR" sz="1600" dirty="0">
                <a:sym typeface="Wingdings" panose="05000000000000000000" pitchFamily="2" charset="2"/>
              </a:rPr>
              <a:t> </a:t>
            </a:r>
            <a:r>
              <a:rPr lang="en-GB" altLang="fr-FR" sz="1600" dirty="0">
                <a:solidFill>
                  <a:schemeClr val="tx1"/>
                </a:solidFill>
              </a:rPr>
              <a:t>Gestion </a:t>
            </a:r>
            <a:r>
              <a:rPr lang="en-GB" altLang="fr-FR" sz="1600" dirty="0" err="1">
                <a:solidFill>
                  <a:schemeClr val="tx1"/>
                </a:solidFill>
              </a:rPr>
              <a:t>économique</a:t>
            </a:r>
            <a:endParaRPr lang="en-GB" altLang="fr-FR" sz="1600" dirty="0">
              <a:solidFill>
                <a:schemeClr val="tx1"/>
              </a:solidFill>
            </a:endParaRPr>
          </a:p>
          <a:p>
            <a:endParaRPr lang="en-GB" altLang="fr-FR" sz="1600" dirty="0"/>
          </a:p>
          <a:p>
            <a:r>
              <a:rPr lang="en-GB" altLang="fr-FR" sz="1600" dirty="0">
                <a:sym typeface="Wingdings" panose="05000000000000000000" pitchFamily="2" charset="2"/>
              </a:rPr>
              <a:t>  </a:t>
            </a:r>
            <a:r>
              <a:rPr lang="en-GB" altLang="fr-FR" sz="1600" dirty="0">
                <a:solidFill>
                  <a:schemeClr val="tx1"/>
                </a:solidFill>
              </a:rPr>
              <a:t>Politiques </a:t>
            </a:r>
            <a:r>
              <a:rPr lang="en-GB" altLang="fr-FR" sz="1600" dirty="0" err="1">
                <a:solidFill>
                  <a:schemeClr val="tx1"/>
                </a:solidFill>
              </a:rPr>
              <a:t>structurelles</a:t>
            </a:r>
            <a:endParaRPr lang="en-GB" altLang="fr-FR" sz="1600" dirty="0">
              <a:solidFill>
                <a:schemeClr val="tx1"/>
              </a:solidFill>
            </a:endParaRPr>
          </a:p>
          <a:p>
            <a:endParaRPr lang="en-GB" altLang="fr-FR" sz="1600" dirty="0">
              <a:solidFill>
                <a:schemeClr val="tx1"/>
              </a:solidFill>
            </a:endParaRPr>
          </a:p>
          <a:p>
            <a:r>
              <a:rPr lang="en-GB" altLang="fr-FR" sz="1600" dirty="0">
                <a:sym typeface="Wingdings" panose="05000000000000000000" pitchFamily="2" charset="2"/>
              </a:rPr>
              <a:t>  </a:t>
            </a:r>
            <a:r>
              <a:rPr lang="en-GB" altLang="fr-FR" sz="1600" dirty="0">
                <a:solidFill>
                  <a:schemeClr val="tx1"/>
                </a:solidFill>
              </a:rPr>
              <a:t>Politiques </a:t>
            </a:r>
            <a:r>
              <a:rPr lang="en-GB" altLang="fr-FR" sz="1600" dirty="0" err="1">
                <a:solidFill>
                  <a:schemeClr val="tx1"/>
                </a:solidFill>
              </a:rPr>
              <a:t>d'inclusion</a:t>
            </a:r>
            <a:r>
              <a:rPr lang="en-GB" altLang="fr-FR" sz="1600" dirty="0">
                <a:solidFill>
                  <a:schemeClr val="tx1"/>
                </a:solidFill>
              </a:rPr>
              <a:t> </a:t>
            </a:r>
            <a:r>
              <a:rPr lang="en-GB" altLang="fr-FR" sz="1600" dirty="0" err="1">
                <a:solidFill>
                  <a:schemeClr val="tx1"/>
                </a:solidFill>
              </a:rPr>
              <a:t>sociale</a:t>
            </a:r>
            <a:r>
              <a:rPr lang="en-GB" altLang="fr-FR" sz="1600" dirty="0">
                <a:solidFill>
                  <a:schemeClr val="tx1"/>
                </a:solidFill>
              </a:rPr>
              <a:t> et </a:t>
            </a:r>
            <a:r>
              <a:rPr lang="en-GB" altLang="fr-FR" sz="1600" dirty="0" err="1">
                <a:solidFill>
                  <a:schemeClr val="tx1"/>
                </a:solidFill>
              </a:rPr>
              <a:t>d'équité</a:t>
            </a:r>
            <a:r>
              <a:rPr lang="en-GB" altLang="fr-FR" sz="1600" i="0" dirty="0">
                <a:solidFill>
                  <a:schemeClr val="tx1"/>
                </a:solidFill>
              </a:rPr>
              <a:t> </a:t>
            </a:r>
          </a:p>
          <a:p>
            <a:endParaRPr lang="en-GB" altLang="fr-FR" sz="1600" dirty="0">
              <a:solidFill>
                <a:schemeClr val="tx1"/>
              </a:solidFill>
            </a:endParaRPr>
          </a:p>
          <a:p>
            <a:r>
              <a:rPr lang="en-GB" altLang="fr-FR" sz="1600" dirty="0">
                <a:sym typeface="Wingdings" panose="05000000000000000000" pitchFamily="2" charset="2"/>
              </a:rPr>
              <a:t>  </a:t>
            </a:r>
            <a:r>
              <a:rPr lang="en-GB" altLang="fr-FR" sz="1600" dirty="0">
                <a:solidFill>
                  <a:schemeClr val="tx1"/>
                </a:solidFill>
              </a:rPr>
              <a:t>Gestion et institutions du </a:t>
            </a:r>
            <a:r>
              <a:rPr lang="en-GB" altLang="fr-FR" sz="1600" dirty="0" err="1">
                <a:solidFill>
                  <a:schemeClr val="tx1"/>
                </a:solidFill>
              </a:rPr>
              <a:t>secteur</a:t>
            </a:r>
            <a:r>
              <a:rPr lang="en-GB" altLang="fr-FR" sz="1600" dirty="0">
                <a:solidFill>
                  <a:schemeClr val="tx1"/>
                </a:solidFill>
              </a:rPr>
              <a:t> public</a:t>
            </a:r>
          </a:p>
          <a:p>
            <a:endParaRPr lang="en-GB" altLang="fr-FR" sz="1600" dirty="0">
              <a:solidFill>
                <a:schemeClr val="tx1"/>
              </a:solidFill>
            </a:endParaRPr>
          </a:p>
          <a:p>
            <a:endParaRPr lang="en-GB" altLang="fr-FR" sz="1600" dirty="0"/>
          </a:p>
          <a:p>
            <a:r>
              <a:rPr lang="en-GB" altLang="fr-FR" sz="1600" i="0" dirty="0" err="1">
                <a:solidFill>
                  <a:srgbClr val="FF0000"/>
                </a:solidFill>
              </a:rPr>
              <a:t>Réalisé</a:t>
            </a:r>
            <a:r>
              <a:rPr lang="en-GB" altLang="fr-FR" sz="1600" i="0" dirty="0">
                <a:solidFill>
                  <a:srgbClr val="FF0000"/>
                </a:solidFill>
              </a:rPr>
              <a:t> </a:t>
            </a:r>
            <a:r>
              <a:rPr lang="en-GB" altLang="fr-FR" sz="1600" i="0" dirty="0" err="1">
                <a:solidFill>
                  <a:srgbClr val="FF0000"/>
                </a:solidFill>
              </a:rPr>
              <a:t>annuellement</a:t>
            </a:r>
            <a:r>
              <a:rPr lang="en-GB" altLang="fr-FR" sz="1600" i="0" dirty="0">
                <a:solidFill>
                  <a:srgbClr val="FF0000"/>
                </a:solidFill>
              </a:rPr>
              <a:t> par la BM pour les pays </a:t>
            </a:r>
            <a:r>
              <a:rPr lang="en-GB" altLang="fr-FR" sz="1600" i="0" dirty="0" err="1">
                <a:solidFill>
                  <a:srgbClr val="FF0000"/>
                </a:solidFill>
              </a:rPr>
              <a:t>admissibles</a:t>
            </a:r>
            <a:r>
              <a:rPr lang="en-GB" altLang="fr-FR" sz="1600" i="0" dirty="0">
                <a:solidFill>
                  <a:srgbClr val="FF0000"/>
                </a:solidFill>
              </a:rPr>
              <a:t> à </a:t>
            </a:r>
            <a:r>
              <a:rPr lang="en-GB" altLang="fr-FR" sz="1600" i="0" dirty="0" err="1">
                <a:solidFill>
                  <a:srgbClr val="FF0000"/>
                </a:solidFill>
              </a:rPr>
              <a:t>l’IDA</a:t>
            </a:r>
            <a:endParaRPr lang="en-GB" altLang="fr-FR" sz="1600" i="0" dirty="0">
              <a:solidFill>
                <a:srgbClr val="FF0000"/>
              </a:solidFill>
            </a:endParaRPr>
          </a:p>
          <a:p>
            <a:endParaRPr lang="en-GB" altLang="fr-FR" sz="1600" i="0"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a:extLst>
              <a:ext uri="{FF2B5EF4-FFF2-40B4-BE49-F238E27FC236}">
                <a16:creationId xmlns:a16="http://schemas.microsoft.com/office/drawing/2014/main" id="{F9C99BD7-6CED-43E6-B788-852026C4ACA0}"/>
              </a:ext>
            </a:extLst>
          </p:cNvPr>
          <p:cNvSpPr>
            <a:spLocks noGrp="1" noChangeArrowheads="1"/>
          </p:cNvSpPr>
          <p:nvPr>
            <p:ph type="title"/>
          </p:nvPr>
        </p:nvSpPr>
        <p:spPr/>
        <p:txBody>
          <a:bodyPr/>
          <a:lstStyle/>
          <a:p>
            <a:r>
              <a:rPr lang="en-US" altLang="fr-FR"/>
              <a:t>Présentation</a:t>
            </a:r>
          </a:p>
        </p:txBody>
      </p:sp>
      <p:sp>
        <p:nvSpPr>
          <p:cNvPr id="49155" name="Espace réservé du contenu 2">
            <a:extLst>
              <a:ext uri="{FF2B5EF4-FFF2-40B4-BE49-F238E27FC236}">
                <a16:creationId xmlns:a16="http://schemas.microsoft.com/office/drawing/2014/main" id="{76CA0392-12EA-4958-B7CE-0338E64E0BA9}"/>
              </a:ext>
            </a:extLst>
          </p:cNvPr>
          <p:cNvSpPr>
            <a:spLocks noGrp="1" noChangeArrowheads="1"/>
          </p:cNvSpPr>
          <p:nvPr>
            <p:ph idx="1"/>
          </p:nvPr>
        </p:nvSpPr>
        <p:spPr>
          <a:xfrm>
            <a:off x="179388" y="2492375"/>
            <a:ext cx="8856662" cy="3529013"/>
          </a:xfrm>
        </p:spPr>
        <p:txBody>
          <a:bodyPr/>
          <a:lstStyle/>
          <a:p>
            <a:endParaRPr lang="en-US" altLang="fr-FR"/>
          </a:p>
          <a:p>
            <a:r>
              <a:rPr lang="en-US" altLang="fr-FR" b="1"/>
              <a:t>Aperçu de l'outil CVD </a:t>
            </a:r>
          </a:p>
          <a:p>
            <a:r>
              <a:rPr lang="en-US" altLang="fr-FR"/>
              <a:t>Principales caractéristiques</a:t>
            </a:r>
          </a:p>
          <a:p>
            <a:r>
              <a:rPr lang="en-US" altLang="fr-FR"/>
              <a:t>Principales variables macroéconomiques dans le CVD et réalisme des hypothèses et projections</a:t>
            </a:r>
          </a:p>
          <a:p>
            <a:r>
              <a:rPr lang="en-US" altLang="fr-FR"/>
              <a:t>Dette extérieure et globale : analyse et seuils</a:t>
            </a:r>
          </a:p>
          <a:p>
            <a:r>
              <a:rPr lang="en-US" altLang="fr-FR"/>
              <a:t>Signaux de risque</a:t>
            </a:r>
          </a:p>
          <a:p>
            <a:endParaRPr lang="en-US" alt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a:extLst>
              <a:ext uri="{FF2B5EF4-FFF2-40B4-BE49-F238E27FC236}">
                <a16:creationId xmlns:a16="http://schemas.microsoft.com/office/drawing/2014/main" id="{D4AD9CCC-9A1B-4CA9-82FD-254BA1C3185B}"/>
              </a:ext>
            </a:extLst>
          </p:cNvPr>
          <p:cNvSpPr>
            <a:spLocks noGrp="1" noChangeArrowheads="1"/>
          </p:cNvSpPr>
          <p:nvPr>
            <p:ph type="title"/>
          </p:nvPr>
        </p:nvSpPr>
        <p:spPr>
          <a:xfrm>
            <a:off x="107950" y="2492375"/>
            <a:ext cx="4464050" cy="1585913"/>
          </a:xfrm>
        </p:spPr>
        <p:txBody>
          <a:bodyPr/>
          <a:lstStyle/>
          <a:p>
            <a:r>
              <a:rPr lang="en-US" altLang="fr-FR" sz="3200"/>
              <a:t>Structure modèle AVD PFR</a:t>
            </a:r>
            <a:r>
              <a:rPr lang="en-US" altLang="fr-FR" sz="3200" b="0"/>
              <a:t> </a:t>
            </a:r>
          </a:p>
        </p:txBody>
      </p:sp>
      <p:pic>
        <p:nvPicPr>
          <p:cNvPr id="50179" name="Espace réservé du contenu 6">
            <a:extLst>
              <a:ext uri="{FF2B5EF4-FFF2-40B4-BE49-F238E27FC236}">
                <a16:creationId xmlns:a16="http://schemas.microsoft.com/office/drawing/2014/main" id="{76CFA8D5-A5D1-410E-8BF7-B2A116D575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14913" y="1052513"/>
            <a:ext cx="4095750" cy="56134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6A0327C-CAD6-4DEE-A5CE-D205B16CE66C}"/>
              </a:ext>
            </a:extLst>
          </p:cNvPr>
          <p:cNvSpPr>
            <a:spLocks noGrp="1" noChangeArrowheads="1"/>
          </p:cNvSpPr>
          <p:nvPr>
            <p:ph type="title"/>
          </p:nvPr>
        </p:nvSpPr>
        <p:spPr>
          <a:xfrm>
            <a:off x="371475" y="1344613"/>
            <a:ext cx="8712200" cy="500062"/>
          </a:xfrm>
        </p:spPr>
        <p:txBody>
          <a:bodyPr/>
          <a:lstStyle/>
          <a:p>
            <a:r>
              <a:rPr lang="en-US" altLang="fr-FR" sz="1800"/>
              <a:t>Principales caractéristiques d'un CVD : </a:t>
            </a:r>
            <a:r>
              <a:rPr lang="en-US" altLang="fr-FR" sz="1800" b="0"/>
              <a:t>rôle clé du cadre macroéconomique </a:t>
            </a:r>
          </a:p>
        </p:txBody>
      </p:sp>
      <p:sp>
        <p:nvSpPr>
          <p:cNvPr id="48" name="Content Placeholder 2">
            <a:extLst>
              <a:ext uri="{FF2B5EF4-FFF2-40B4-BE49-F238E27FC236}">
                <a16:creationId xmlns:a16="http://schemas.microsoft.com/office/drawing/2014/main" id="{82D1EED5-0BAE-4ADA-A09B-007FD075BC5E}"/>
              </a:ext>
            </a:extLst>
          </p:cNvPr>
          <p:cNvSpPr>
            <a:spLocks noGrp="1" noChangeArrowheads="1"/>
          </p:cNvSpPr>
          <p:nvPr>
            <p:ph idx="1"/>
          </p:nvPr>
        </p:nvSpPr>
        <p:spPr>
          <a:xfrm>
            <a:off x="214313" y="4029075"/>
            <a:ext cx="8715375" cy="2563813"/>
          </a:xfrm>
        </p:spPr>
        <p:txBody>
          <a:bodyPr/>
          <a:lstStyle/>
          <a:p>
            <a:pPr marL="771525" lvl="1" indent="-447675">
              <a:spcAft>
                <a:spcPts val="525"/>
              </a:spcAft>
            </a:pPr>
            <a:r>
              <a:rPr lang="en-US" altLang="fr-FR"/>
              <a:t>Réaliste </a:t>
            </a:r>
          </a:p>
          <a:p>
            <a:pPr marL="771525" lvl="1" indent="-447675">
              <a:spcAft>
                <a:spcPts val="525"/>
              </a:spcAft>
            </a:pPr>
            <a:r>
              <a:rPr lang="en-US" altLang="fr-FR"/>
              <a:t>Doit rendre compte fidèlement des politiques du pays</a:t>
            </a:r>
          </a:p>
          <a:p>
            <a:pPr marL="771525" lvl="1" indent="-447675">
              <a:spcAft>
                <a:spcPts val="525"/>
              </a:spcAft>
            </a:pPr>
            <a:r>
              <a:rPr lang="en-US" altLang="fr-FR"/>
              <a:t>Tests de résistance personnalisés :</a:t>
            </a:r>
            <a:r>
              <a:rPr lang="en-US" altLang="fr-FR" b="0"/>
              <a:t> </a:t>
            </a:r>
            <a:r>
              <a:rPr lang="en-US" altLang="fr-FR"/>
              <a:t>cohérents avec les chocs spécifiques propres au pays</a:t>
            </a:r>
          </a:p>
        </p:txBody>
      </p:sp>
      <p:grpSp>
        <p:nvGrpSpPr>
          <p:cNvPr id="2" name="Group 19">
            <a:extLst>
              <a:ext uri="{FF2B5EF4-FFF2-40B4-BE49-F238E27FC236}">
                <a16:creationId xmlns:a16="http://schemas.microsoft.com/office/drawing/2014/main" id="{3A90DFA7-B6CF-4A38-BE9D-CB52955986A5}"/>
              </a:ext>
            </a:extLst>
          </p:cNvPr>
          <p:cNvGrpSpPr/>
          <p:nvPr/>
        </p:nvGrpSpPr>
        <p:grpSpPr>
          <a:xfrm>
            <a:off x="3434962" y="2181495"/>
            <a:ext cx="2027981" cy="1103492"/>
            <a:chOff x="3769698" y="498427"/>
            <a:chExt cx="2429581" cy="990312"/>
          </a:xfrm>
          <a:solidFill>
            <a:schemeClr val="tx2">
              <a:lumMod val="20000"/>
              <a:lumOff val="80000"/>
            </a:schemeClr>
          </a:solidFill>
        </p:grpSpPr>
        <p:sp>
          <p:nvSpPr>
            <p:cNvPr id="38" name="Rounded Rectangle 37">
              <a:extLst>
                <a:ext uri="{FF2B5EF4-FFF2-40B4-BE49-F238E27FC236}">
                  <a16:creationId xmlns:a16="http://schemas.microsoft.com/office/drawing/2014/main" id="{1F844C03-2D48-4222-BA43-30DEF80E28E8}"/>
                </a:ext>
              </a:extLst>
            </p:cNvPr>
            <p:cNvSpPr/>
            <p:nvPr/>
          </p:nvSpPr>
          <p:spPr>
            <a:xfrm>
              <a:off x="3769698" y="498427"/>
              <a:ext cx="2429581" cy="990311"/>
            </a:xfrm>
            <a:prstGeom prst="roundRect">
              <a:avLst/>
            </a:prstGeom>
            <a:solidFill>
              <a:srgbClr val="FFFF00"/>
            </a:solidFill>
            <a:ln>
              <a:no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9" name="Rounded Rectangle 4">
              <a:extLst>
                <a:ext uri="{FF2B5EF4-FFF2-40B4-BE49-F238E27FC236}">
                  <a16:creationId xmlns:a16="http://schemas.microsoft.com/office/drawing/2014/main" id="{E82E9784-0153-4330-8A25-CC5B5520B5E4}"/>
                </a:ext>
              </a:extLst>
            </p:cNvPr>
            <p:cNvSpPr/>
            <p:nvPr/>
          </p:nvSpPr>
          <p:spPr>
            <a:xfrm>
              <a:off x="3818040" y="595114"/>
              <a:ext cx="2332895" cy="893625"/>
            </a:xfrm>
            <a:prstGeom prst="rect">
              <a:avLst/>
            </a:prstGeom>
            <a:no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lIns="26894" tIns="26894" rIns="26894" bIns="26894" spcCol="1270" anchor="ctr"/>
            <a:lstStyle/>
            <a:p>
              <a:pPr algn="ctr" defTabSz="940684">
                <a:lnSpc>
                  <a:spcPct val="90000"/>
                </a:lnSpc>
                <a:spcAft>
                  <a:spcPct val="35000"/>
                </a:spcAft>
                <a:defRPr/>
              </a:pPr>
              <a:r>
                <a:rPr lang="en-US" sz="1600" dirty="0">
                  <a:solidFill>
                    <a:schemeClr val="tx1"/>
                  </a:solidFill>
                </a:rPr>
                <a:t>LIC DSA template</a:t>
              </a:r>
            </a:p>
          </p:txBody>
        </p:sp>
      </p:grpSp>
      <p:sp>
        <p:nvSpPr>
          <p:cNvPr id="34" name="Rounded Rectangle 33">
            <a:extLst>
              <a:ext uri="{FF2B5EF4-FFF2-40B4-BE49-F238E27FC236}">
                <a16:creationId xmlns:a16="http://schemas.microsoft.com/office/drawing/2014/main" id="{A232C1E9-C7EB-464D-B08A-B796BD6DB115}"/>
              </a:ext>
            </a:extLst>
          </p:cNvPr>
          <p:cNvSpPr/>
          <p:nvPr/>
        </p:nvSpPr>
        <p:spPr>
          <a:xfrm>
            <a:off x="352425" y="2120900"/>
            <a:ext cx="2676525" cy="1163638"/>
          </a:xfrm>
          <a:prstGeom prst="roundRect">
            <a:avLst/>
          </a:prstGeom>
          <a:solidFill>
            <a:srgbClr val="00B05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80628" tIns="40313" rIns="80628" bIns="40313" anchor="ct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pPr algn="ctr">
              <a:defRPr/>
            </a:pPr>
            <a:r>
              <a:rPr lang="en-US" altLang="fr-FR" sz="1600">
                <a:solidFill>
                  <a:schemeClr val="tx1"/>
                </a:solidFill>
              </a:rPr>
              <a:t>Projections et hypothèses macroéconomiques </a:t>
            </a:r>
          </a:p>
        </p:txBody>
      </p:sp>
      <p:sp>
        <p:nvSpPr>
          <p:cNvPr id="36" name="Rounded Rectangle 35">
            <a:extLst>
              <a:ext uri="{FF2B5EF4-FFF2-40B4-BE49-F238E27FC236}">
                <a16:creationId xmlns:a16="http://schemas.microsoft.com/office/drawing/2014/main" id="{7438ED11-2218-41FA-925A-31B4BCA2414D}"/>
              </a:ext>
            </a:extLst>
          </p:cNvPr>
          <p:cNvSpPr/>
          <p:nvPr/>
        </p:nvSpPr>
        <p:spPr>
          <a:xfrm>
            <a:off x="5880100" y="2120900"/>
            <a:ext cx="2473325" cy="1163638"/>
          </a:xfrm>
          <a:prstGeom prst="roundRect">
            <a:avLst/>
          </a:prstGeom>
          <a:solidFill>
            <a:srgbClr val="FFC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80628" tIns="40313" rIns="80628" bIns="40313" anchor="ct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pPr algn="ctr">
              <a:defRPr/>
            </a:pPr>
            <a:r>
              <a:rPr lang="en-US" altLang="fr-FR" sz="1600">
                <a:solidFill>
                  <a:schemeClr val="tx1"/>
                </a:solidFill>
              </a:rPr>
              <a:t>Évaluation du risque</a:t>
            </a:r>
          </a:p>
        </p:txBody>
      </p:sp>
      <p:sp>
        <p:nvSpPr>
          <p:cNvPr id="46" name="Right Arrow 45">
            <a:extLst>
              <a:ext uri="{FF2B5EF4-FFF2-40B4-BE49-F238E27FC236}">
                <a16:creationId xmlns:a16="http://schemas.microsoft.com/office/drawing/2014/main" id="{0DF1A3A1-6A35-4DCA-A9F9-68889EE42DDB}"/>
              </a:ext>
            </a:extLst>
          </p:cNvPr>
          <p:cNvSpPr/>
          <p:nvPr/>
        </p:nvSpPr>
        <p:spPr>
          <a:xfrm>
            <a:off x="3028950" y="2562225"/>
            <a:ext cx="406400" cy="361950"/>
          </a:xfrm>
          <a:prstGeom prst="rightArrow">
            <a:avLst/>
          </a:prstGeom>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lIns="80628" tIns="40313" rIns="80628" bIns="40313" anchor="ctr"/>
          <a:lstStyle/>
          <a:p>
            <a:pPr algn="ctr">
              <a:defRPr/>
            </a:pPr>
            <a:endParaRPr lang="en-US" sz="1059" dirty="0"/>
          </a:p>
        </p:txBody>
      </p:sp>
      <p:sp>
        <p:nvSpPr>
          <p:cNvPr id="47" name="Right Arrow 46">
            <a:extLst>
              <a:ext uri="{FF2B5EF4-FFF2-40B4-BE49-F238E27FC236}">
                <a16:creationId xmlns:a16="http://schemas.microsoft.com/office/drawing/2014/main" id="{970D4AC6-5C08-468E-A40A-94EFC1B62C89}"/>
              </a:ext>
            </a:extLst>
          </p:cNvPr>
          <p:cNvSpPr/>
          <p:nvPr/>
        </p:nvSpPr>
        <p:spPr>
          <a:xfrm>
            <a:off x="5476875" y="2489200"/>
            <a:ext cx="403225" cy="363538"/>
          </a:xfrm>
          <a:prstGeom prst="rightArrow">
            <a:avLst/>
          </a:prstGeom>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lIns="80628" tIns="40313" rIns="80628" bIns="40313" anchor="ctr"/>
          <a:lstStyle/>
          <a:p>
            <a:pPr algn="ctr">
              <a:defRPr/>
            </a:pPr>
            <a:endParaRPr lang="en-US" sz="1059"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500"/>
                                        <p:tgtEl>
                                          <p:spTgt spid="36"/>
                                        </p:tgtEl>
                                      </p:cBhvr>
                                    </p:animEffect>
                                  </p:childTnLst>
                                </p:cTn>
                              </p:par>
                              <p:par>
                                <p:cTn id="19" presetID="22" presetClass="entr" presetSubtype="8" fill="hold" nodeType="withEffect">
                                  <p:stCondLst>
                                    <p:cond delay="0"/>
                                  </p:stCondLst>
                                  <p:childTnLst>
                                    <p:set>
                                      <p:cBhvr>
                                        <p:cTn id="20" dur="1" fill="hold">
                                          <p:stCondLst>
                                            <p:cond delay="0"/>
                                          </p:stCondLst>
                                        </p:cTn>
                                        <p:tgtEl>
                                          <p:spTgt spid="48">
                                            <p:txEl>
                                              <p:charRg st="0" end="11"/>
                                            </p:txEl>
                                          </p:spTgt>
                                        </p:tgtEl>
                                        <p:attrNameLst>
                                          <p:attrName>style.visibility</p:attrName>
                                        </p:attrNameLst>
                                      </p:cBhvr>
                                      <p:to>
                                        <p:strVal val="visible"/>
                                      </p:to>
                                    </p:set>
                                    <p:animEffect transition="in" filter="wipe(left)">
                                      <p:cBhvr>
                                        <p:cTn id="21" dur="500"/>
                                        <p:tgtEl>
                                          <p:spTgt spid="48">
                                            <p:txEl>
                                              <p:charRg st="0" end="11"/>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48">
                                            <p:txEl>
                                              <p:charRg st="11" end="64"/>
                                            </p:txEl>
                                          </p:spTgt>
                                        </p:tgtEl>
                                        <p:attrNameLst>
                                          <p:attrName>style.visibility</p:attrName>
                                        </p:attrNameLst>
                                      </p:cBhvr>
                                      <p:to>
                                        <p:strVal val="visible"/>
                                      </p:to>
                                    </p:set>
                                    <p:animEffect transition="in" filter="wipe(left)">
                                      <p:cBhvr>
                                        <p:cTn id="24" dur="500"/>
                                        <p:tgtEl>
                                          <p:spTgt spid="48">
                                            <p:txEl>
                                              <p:charRg st="11" end="64"/>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48">
                                            <p:txEl>
                                              <p:charRg st="64" end="142"/>
                                            </p:txEl>
                                          </p:spTgt>
                                        </p:tgtEl>
                                        <p:attrNameLst>
                                          <p:attrName>style.visibility</p:attrName>
                                        </p:attrNameLst>
                                      </p:cBhvr>
                                      <p:to>
                                        <p:strVal val="visible"/>
                                      </p:to>
                                    </p:set>
                                    <p:animEffect transition="in" filter="wipe(left)">
                                      <p:cBhvr>
                                        <p:cTn id="27" dur="500"/>
                                        <p:tgtEl>
                                          <p:spTgt spid="48">
                                            <p:txEl>
                                              <p:charRg st="64" end="14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794DB18B-B237-441E-8266-14D9655D58AA}"/>
              </a:ext>
            </a:extLst>
          </p:cNvPr>
          <p:cNvSpPr>
            <a:spLocks noGrp="1" noChangeArrowheads="1"/>
          </p:cNvSpPr>
          <p:nvPr>
            <p:ph idx="1"/>
          </p:nvPr>
        </p:nvSpPr>
        <p:spPr>
          <a:xfrm>
            <a:off x="457200" y="1989138"/>
            <a:ext cx="8229600" cy="3529012"/>
          </a:xfrm>
        </p:spPr>
        <p:txBody>
          <a:bodyPr/>
          <a:lstStyle/>
          <a:p>
            <a:r>
              <a:rPr lang="en-US" altLang="fr-FR" b="1"/>
              <a:t>Plusieurs approches de la viabilité de la dette</a:t>
            </a:r>
          </a:p>
          <a:p>
            <a:r>
              <a:rPr lang="en-US" altLang="fr-FR"/>
              <a:t>Risque de liquidité</a:t>
            </a:r>
          </a:p>
          <a:p>
            <a:r>
              <a:rPr lang="en-US" altLang="fr-FR"/>
              <a:t>Risque de solvabilité</a:t>
            </a:r>
          </a:p>
          <a:p>
            <a:r>
              <a:rPr lang="en-US" altLang="fr-FR"/>
              <a:t>Approche de la politique économique</a:t>
            </a:r>
          </a:p>
          <a:p>
            <a:r>
              <a:rPr lang="en-US" altLang="fr-FR"/>
              <a:t>Solvabilité intertemporelle</a:t>
            </a:r>
          </a:p>
          <a:p>
            <a:endParaRPr lang="en-US" altLang="fr-FR"/>
          </a:p>
          <a:p>
            <a:endParaRPr lang="en-US" altLang="fr-F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6874708-020E-4D7C-B233-2E556922148F}"/>
              </a:ext>
            </a:extLst>
          </p:cNvPr>
          <p:cNvSpPr/>
          <p:nvPr/>
        </p:nvSpPr>
        <p:spPr>
          <a:xfrm>
            <a:off x="1038225" y="2914650"/>
            <a:ext cx="3429000" cy="3251200"/>
          </a:xfrm>
          <a:custGeom>
            <a:avLst/>
            <a:gdLst>
              <a:gd name="connsiteX0" fmla="*/ 0 w 2819400"/>
              <a:gd name="connsiteY0" fmla="*/ 469909 h 3200400"/>
              <a:gd name="connsiteX1" fmla="*/ 137634 w 2819400"/>
              <a:gd name="connsiteY1" fmla="*/ 137633 h 3200400"/>
              <a:gd name="connsiteX2" fmla="*/ 469910 w 2819400"/>
              <a:gd name="connsiteY2" fmla="*/ 0 h 3200400"/>
              <a:gd name="connsiteX3" fmla="*/ 2349491 w 2819400"/>
              <a:gd name="connsiteY3" fmla="*/ 0 h 3200400"/>
              <a:gd name="connsiteX4" fmla="*/ 2681767 w 2819400"/>
              <a:gd name="connsiteY4" fmla="*/ 137634 h 3200400"/>
              <a:gd name="connsiteX5" fmla="*/ 2819400 w 2819400"/>
              <a:gd name="connsiteY5" fmla="*/ 469910 h 3200400"/>
              <a:gd name="connsiteX6" fmla="*/ 2819400 w 2819400"/>
              <a:gd name="connsiteY6" fmla="*/ 2730491 h 3200400"/>
              <a:gd name="connsiteX7" fmla="*/ 2681767 w 2819400"/>
              <a:gd name="connsiteY7" fmla="*/ 3062767 h 3200400"/>
              <a:gd name="connsiteX8" fmla="*/ 2349491 w 2819400"/>
              <a:gd name="connsiteY8" fmla="*/ 3200400 h 3200400"/>
              <a:gd name="connsiteX9" fmla="*/ 469909 w 2819400"/>
              <a:gd name="connsiteY9" fmla="*/ 3200400 h 3200400"/>
              <a:gd name="connsiteX10" fmla="*/ 137633 w 2819400"/>
              <a:gd name="connsiteY10" fmla="*/ 3062767 h 3200400"/>
              <a:gd name="connsiteX11" fmla="*/ 0 w 2819400"/>
              <a:gd name="connsiteY11" fmla="*/ 2730491 h 3200400"/>
              <a:gd name="connsiteX12" fmla="*/ 0 w 2819400"/>
              <a:gd name="connsiteY12" fmla="*/ 469909 h 3200400"/>
              <a:gd name="connsiteX0" fmla="*/ 11926 w 2831326"/>
              <a:gd name="connsiteY0" fmla="*/ 481834 h 3212325"/>
              <a:gd name="connsiteX1" fmla="*/ 88126 w 2831326"/>
              <a:gd name="connsiteY1" fmla="*/ 88125 h 3212325"/>
              <a:gd name="connsiteX2" fmla="*/ 481836 w 2831326"/>
              <a:gd name="connsiteY2" fmla="*/ 11925 h 3212325"/>
              <a:gd name="connsiteX3" fmla="*/ 2361417 w 2831326"/>
              <a:gd name="connsiteY3" fmla="*/ 11925 h 3212325"/>
              <a:gd name="connsiteX4" fmla="*/ 2693693 w 2831326"/>
              <a:gd name="connsiteY4" fmla="*/ 149559 h 3212325"/>
              <a:gd name="connsiteX5" fmla="*/ 2831326 w 2831326"/>
              <a:gd name="connsiteY5" fmla="*/ 481835 h 3212325"/>
              <a:gd name="connsiteX6" fmla="*/ 2831326 w 2831326"/>
              <a:gd name="connsiteY6" fmla="*/ 2742416 h 3212325"/>
              <a:gd name="connsiteX7" fmla="*/ 2693693 w 2831326"/>
              <a:gd name="connsiteY7" fmla="*/ 3074692 h 3212325"/>
              <a:gd name="connsiteX8" fmla="*/ 2361417 w 2831326"/>
              <a:gd name="connsiteY8" fmla="*/ 3212325 h 3212325"/>
              <a:gd name="connsiteX9" fmla="*/ 481835 w 2831326"/>
              <a:gd name="connsiteY9" fmla="*/ 3212325 h 3212325"/>
              <a:gd name="connsiteX10" fmla="*/ 149559 w 2831326"/>
              <a:gd name="connsiteY10" fmla="*/ 3074692 h 3212325"/>
              <a:gd name="connsiteX11" fmla="*/ 11926 w 2831326"/>
              <a:gd name="connsiteY11" fmla="*/ 2742416 h 3212325"/>
              <a:gd name="connsiteX12" fmla="*/ 11926 w 2831326"/>
              <a:gd name="connsiteY12" fmla="*/ 481834 h 3212325"/>
              <a:gd name="connsiteX0" fmla="*/ 11926 w 2843251"/>
              <a:gd name="connsiteY0" fmla="*/ 481834 h 3212325"/>
              <a:gd name="connsiteX1" fmla="*/ 88126 w 2843251"/>
              <a:gd name="connsiteY1" fmla="*/ 88125 h 3212325"/>
              <a:gd name="connsiteX2" fmla="*/ 481836 w 2843251"/>
              <a:gd name="connsiteY2" fmla="*/ 11925 h 3212325"/>
              <a:gd name="connsiteX3" fmla="*/ 2361417 w 2843251"/>
              <a:gd name="connsiteY3" fmla="*/ 11925 h 3212325"/>
              <a:gd name="connsiteX4" fmla="*/ 2755126 w 2843251"/>
              <a:gd name="connsiteY4" fmla="*/ 88126 h 3212325"/>
              <a:gd name="connsiteX5" fmla="*/ 2831326 w 2843251"/>
              <a:gd name="connsiteY5" fmla="*/ 481835 h 3212325"/>
              <a:gd name="connsiteX6" fmla="*/ 2831326 w 2843251"/>
              <a:gd name="connsiteY6" fmla="*/ 2742416 h 3212325"/>
              <a:gd name="connsiteX7" fmla="*/ 2693693 w 2843251"/>
              <a:gd name="connsiteY7" fmla="*/ 3074692 h 3212325"/>
              <a:gd name="connsiteX8" fmla="*/ 2361417 w 2843251"/>
              <a:gd name="connsiteY8" fmla="*/ 3212325 h 3212325"/>
              <a:gd name="connsiteX9" fmla="*/ 481835 w 2843251"/>
              <a:gd name="connsiteY9" fmla="*/ 3212325 h 3212325"/>
              <a:gd name="connsiteX10" fmla="*/ 149559 w 2843251"/>
              <a:gd name="connsiteY10" fmla="*/ 3074692 h 3212325"/>
              <a:gd name="connsiteX11" fmla="*/ 11926 w 2843251"/>
              <a:gd name="connsiteY11" fmla="*/ 2742416 h 3212325"/>
              <a:gd name="connsiteX12" fmla="*/ 11926 w 2843251"/>
              <a:gd name="connsiteY12" fmla="*/ 481834 h 3212325"/>
              <a:gd name="connsiteX0" fmla="*/ 11926 w 2843251"/>
              <a:gd name="connsiteY0" fmla="*/ 481834 h 3224251"/>
              <a:gd name="connsiteX1" fmla="*/ 88126 w 2843251"/>
              <a:gd name="connsiteY1" fmla="*/ 88125 h 3224251"/>
              <a:gd name="connsiteX2" fmla="*/ 481836 w 2843251"/>
              <a:gd name="connsiteY2" fmla="*/ 11925 h 3224251"/>
              <a:gd name="connsiteX3" fmla="*/ 2361417 w 2843251"/>
              <a:gd name="connsiteY3" fmla="*/ 11925 h 3224251"/>
              <a:gd name="connsiteX4" fmla="*/ 2755126 w 2843251"/>
              <a:gd name="connsiteY4" fmla="*/ 88126 h 3224251"/>
              <a:gd name="connsiteX5" fmla="*/ 2831326 w 2843251"/>
              <a:gd name="connsiteY5" fmla="*/ 481835 h 3224251"/>
              <a:gd name="connsiteX6" fmla="*/ 2831326 w 2843251"/>
              <a:gd name="connsiteY6" fmla="*/ 2742416 h 3224251"/>
              <a:gd name="connsiteX7" fmla="*/ 2693693 w 2843251"/>
              <a:gd name="connsiteY7" fmla="*/ 3074692 h 3224251"/>
              <a:gd name="connsiteX8" fmla="*/ 2361417 w 2843251"/>
              <a:gd name="connsiteY8" fmla="*/ 3212325 h 3224251"/>
              <a:gd name="connsiteX9" fmla="*/ 481835 w 2843251"/>
              <a:gd name="connsiteY9" fmla="*/ 3212325 h 3224251"/>
              <a:gd name="connsiteX10" fmla="*/ 88126 w 2843251"/>
              <a:gd name="connsiteY10" fmla="*/ 3136126 h 3224251"/>
              <a:gd name="connsiteX11" fmla="*/ 11926 w 2843251"/>
              <a:gd name="connsiteY11" fmla="*/ 2742416 h 3224251"/>
              <a:gd name="connsiteX12" fmla="*/ 11926 w 2843251"/>
              <a:gd name="connsiteY12" fmla="*/ 481834 h 3224251"/>
              <a:gd name="connsiteX0" fmla="*/ 11926 w 2843251"/>
              <a:gd name="connsiteY0" fmla="*/ 481834 h 3224251"/>
              <a:gd name="connsiteX1" fmla="*/ 88126 w 2843251"/>
              <a:gd name="connsiteY1" fmla="*/ 88125 h 3224251"/>
              <a:gd name="connsiteX2" fmla="*/ 481836 w 2843251"/>
              <a:gd name="connsiteY2" fmla="*/ 11925 h 3224251"/>
              <a:gd name="connsiteX3" fmla="*/ 2361417 w 2843251"/>
              <a:gd name="connsiteY3" fmla="*/ 11925 h 3224251"/>
              <a:gd name="connsiteX4" fmla="*/ 2755126 w 2843251"/>
              <a:gd name="connsiteY4" fmla="*/ 88126 h 3224251"/>
              <a:gd name="connsiteX5" fmla="*/ 2831326 w 2843251"/>
              <a:gd name="connsiteY5" fmla="*/ 481835 h 3224251"/>
              <a:gd name="connsiteX6" fmla="*/ 2831326 w 2843251"/>
              <a:gd name="connsiteY6" fmla="*/ 2742416 h 3224251"/>
              <a:gd name="connsiteX7" fmla="*/ 2755126 w 2843251"/>
              <a:gd name="connsiteY7" fmla="*/ 3136126 h 3224251"/>
              <a:gd name="connsiteX8" fmla="*/ 2361417 w 2843251"/>
              <a:gd name="connsiteY8" fmla="*/ 3212325 h 3224251"/>
              <a:gd name="connsiteX9" fmla="*/ 481835 w 2843251"/>
              <a:gd name="connsiteY9" fmla="*/ 3212325 h 3224251"/>
              <a:gd name="connsiteX10" fmla="*/ 88126 w 2843251"/>
              <a:gd name="connsiteY10" fmla="*/ 3136126 h 3224251"/>
              <a:gd name="connsiteX11" fmla="*/ 11926 w 2843251"/>
              <a:gd name="connsiteY11" fmla="*/ 2742416 h 3224251"/>
              <a:gd name="connsiteX12" fmla="*/ 11926 w 2843251"/>
              <a:gd name="connsiteY12" fmla="*/ 481834 h 322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3251" h="3224251">
                <a:moveTo>
                  <a:pt x="11926" y="481834"/>
                </a:moveTo>
                <a:cubicBezTo>
                  <a:pt x="11926" y="357206"/>
                  <a:pt x="0" y="176250"/>
                  <a:pt x="88126" y="88125"/>
                </a:cubicBezTo>
                <a:cubicBezTo>
                  <a:pt x="176251" y="0"/>
                  <a:pt x="357209" y="11925"/>
                  <a:pt x="481836" y="11925"/>
                </a:cubicBezTo>
                <a:lnTo>
                  <a:pt x="2361417" y="11925"/>
                </a:lnTo>
                <a:cubicBezTo>
                  <a:pt x="2486045" y="11925"/>
                  <a:pt x="2667001" y="0"/>
                  <a:pt x="2755126" y="88126"/>
                </a:cubicBezTo>
                <a:cubicBezTo>
                  <a:pt x="2843251" y="176251"/>
                  <a:pt x="2831326" y="357208"/>
                  <a:pt x="2831326" y="481835"/>
                </a:cubicBezTo>
                <a:lnTo>
                  <a:pt x="2831326" y="2742416"/>
                </a:lnTo>
                <a:cubicBezTo>
                  <a:pt x="2831326" y="2867044"/>
                  <a:pt x="2843251" y="3048001"/>
                  <a:pt x="2755126" y="3136126"/>
                </a:cubicBezTo>
                <a:cubicBezTo>
                  <a:pt x="2667001" y="3224251"/>
                  <a:pt x="2486045" y="3212325"/>
                  <a:pt x="2361417" y="3212325"/>
                </a:cubicBezTo>
                <a:lnTo>
                  <a:pt x="481835" y="3212325"/>
                </a:lnTo>
                <a:cubicBezTo>
                  <a:pt x="357207" y="3212325"/>
                  <a:pt x="176251" y="3224251"/>
                  <a:pt x="88126" y="3136126"/>
                </a:cubicBezTo>
                <a:cubicBezTo>
                  <a:pt x="1" y="3048001"/>
                  <a:pt x="11926" y="2867044"/>
                  <a:pt x="11926" y="2742416"/>
                </a:cubicBezTo>
                <a:lnTo>
                  <a:pt x="11926" y="481834"/>
                </a:lnTo>
                <a:close/>
              </a:path>
            </a:pathLst>
          </a:cu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628" tIns="40313" rIns="80628" bIns="40313" anchor="ctr"/>
          <a:lstStyle/>
          <a:p>
            <a:pPr algn="ctr">
              <a:defRPr/>
            </a:pPr>
            <a:endParaRPr lang="en-US" sz="1059" dirty="0">
              <a:solidFill>
                <a:prstClr val="white"/>
              </a:solidFill>
              <a:latin typeface="Calibri" pitchFamily="34" charset="0"/>
              <a:cs typeface="Calibri" pitchFamily="34" charset="0"/>
            </a:endParaRPr>
          </a:p>
        </p:txBody>
      </p:sp>
      <p:sp>
        <p:nvSpPr>
          <p:cNvPr id="8" name="Rounded Rectangle 7">
            <a:extLst>
              <a:ext uri="{FF2B5EF4-FFF2-40B4-BE49-F238E27FC236}">
                <a16:creationId xmlns:a16="http://schemas.microsoft.com/office/drawing/2014/main" id="{D7510117-8630-4346-9D19-725FEC02A27D}"/>
              </a:ext>
            </a:extLst>
          </p:cNvPr>
          <p:cNvSpPr/>
          <p:nvPr/>
        </p:nvSpPr>
        <p:spPr>
          <a:xfrm>
            <a:off x="1903413" y="1922463"/>
            <a:ext cx="5883275" cy="2514600"/>
          </a:xfrm>
          <a:prstGeom prst="roundRect">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628" tIns="40313" rIns="80628" bIns="40313" anchor="ctr"/>
          <a:lstStyle/>
          <a:p>
            <a:pPr algn="ctr">
              <a:defRPr/>
            </a:pPr>
            <a:endParaRPr lang="en-US" sz="1059" dirty="0">
              <a:solidFill>
                <a:prstClr val="white"/>
              </a:solidFill>
              <a:latin typeface="Calibri" pitchFamily="34" charset="0"/>
              <a:cs typeface="Calibri" pitchFamily="34" charset="0"/>
            </a:endParaRPr>
          </a:p>
        </p:txBody>
      </p:sp>
      <p:graphicFrame>
        <p:nvGraphicFramePr>
          <p:cNvPr id="10" name="Diagram 9">
            <a:extLst>
              <a:ext uri="{FF2B5EF4-FFF2-40B4-BE49-F238E27FC236}">
                <a16:creationId xmlns:a16="http://schemas.microsoft.com/office/drawing/2014/main" id="{1BDCBD10-6E81-4CB3-A02C-4653561D1332}"/>
              </a:ext>
            </a:extLst>
          </p:cNvPr>
          <p:cNvGraphicFramePr/>
          <p:nvPr/>
        </p:nvGraphicFramePr>
        <p:xfrm>
          <a:off x="1088065" y="3275021"/>
          <a:ext cx="7194176" cy="874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26">
            <a:extLst>
              <a:ext uri="{FF2B5EF4-FFF2-40B4-BE49-F238E27FC236}">
                <a16:creationId xmlns:a16="http://schemas.microsoft.com/office/drawing/2014/main" id="{EC235F2A-2221-4664-B4A5-29BC6FA9C0F0}"/>
              </a:ext>
            </a:extLst>
          </p:cNvPr>
          <p:cNvGrpSpPr/>
          <p:nvPr/>
        </p:nvGrpSpPr>
        <p:grpSpPr>
          <a:xfrm>
            <a:off x="2130214" y="4611325"/>
            <a:ext cx="2143748" cy="873804"/>
            <a:chOff x="3681573" y="1066944"/>
            <a:chExt cx="2429581" cy="990311"/>
          </a:xfrm>
          <a:solidFill>
            <a:srgbClr val="041E3E"/>
          </a:solidFill>
        </p:grpSpPr>
        <p:sp>
          <p:nvSpPr>
            <p:cNvPr id="12" name="Rounded Rectangle 11">
              <a:extLst>
                <a:ext uri="{FF2B5EF4-FFF2-40B4-BE49-F238E27FC236}">
                  <a16:creationId xmlns:a16="http://schemas.microsoft.com/office/drawing/2014/main" id="{52EE0857-C2EC-4BF8-8D93-C7EC79D4A98B}"/>
                </a:ext>
              </a:extLst>
            </p:cNvPr>
            <p:cNvSpPr/>
            <p:nvPr/>
          </p:nvSpPr>
          <p:spPr>
            <a:xfrm>
              <a:off x="3681573" y="1066944"/>
              <a:ext cx="2429581" cy="990311"/>
            </a:xfrm>
            <a:prstGeom prst="roundRect">
              <a:avLst/>
            </a:prstGeom>
            <a:grpFill/>
            <a:ln>
              <a:noFill/>
            </a:ln>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a:extLst>
                <a:ext uri="{FF2B5EF4-FFF2-40B4-BE49-F238E27FC236}">
                  <a16:creationId xmlns:a16="http://schemas.microsoft.com/office/drawing/2014/main" id="{4B0878C0-28C7-403D-A14F-32EF2A66ADA3}"/>
                </a:ext>
              </a:extLst>
            </p:cNvPr>
            <p:cNvSpPr/>
            <p:nvPr/>
          </p:nvSpPr>
          <p:spPr>
            <a:xfrm>
              <a:off x="3681573" y="1143144"/>
              <a:ext cx="2332895" cy="893625"/>
            </a:xfrm>
            <a:prstGeom prst="rect">
              <a:avLst/>
            </a:prstGeom>
            <a:no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lIns="16809" tIns="16809" rIns="16809" bIns="16809" spcCol="1270" anchor="ctr"/>
            <a:lstStyle/>
            <a:p>
              <a:pPr algn="ctr" defTabSz="587927">
                <a:lnSpc>
                  <a:spcPct val="90000"/>
                </a:lnSpc>
                <a:spcAft>
                  <a:spcPct val="35000"/>
                </a:spcAft>
                <a:defRPr/>
              </a:pPr>
              <a:r>
                <a:rPr lang="en-US" sz="2400" dirty="0" err="1">
                  <a:solidFill>
                    <a:prstClr val="white"/>
                  </a:solidFill>
                  <a:latin typeface="Tw Cen MT (Body)"/>
                  <a:cs typeface="Calibri" pitchFamily="34" charset="0"/>
                </a:rPr>
                <a:t>Dette</a:t>
              </a:r>
              <a:r>
                <a:rPr lang="en-US" sz="2400" dirty="0">
                  <a:solidFill>
                    <a:prstClr val="white"/>
                  </a:solidFill>
                  <a:latin typeface="Tw Cen MT (Body)"/>
                  <a:cs typeface="Calibri" pitchFamily="34" charset="0"/>
                </a:rPr>
                <a:t> </a:t>
              </a:r>
              <a:r>
                <a:rPr lang="en-US" sz="2400" dirty="0" err="1">
                  <a:solidFill>
                    <a:prstClr val="white"/>
                  </a:solidFill>
                  <a:latin typeface="Tw Cen MT (Body)"/>
                  <a:cs typeface="Calibri" pitchFamily="34" charset="0"/>
                </a:rPr>
                <a:t>intérieure</a:t>
              </a:r>
              <a:r>
                <a:rPr lang="en-US" sz="2400" dirty="0">
                  <a:solidFill>
                    <a:prstClr val="white"/>
                  </a:solidFill>
                  <a:latin typeface="Tw Cen MT (Body)"/>
                  <a:cs typeface="Calibri" pitchFamily="34" charset="0"/>
                </a:rPr>
                <a:t> </a:t>
              </a:r>
              <a:r>
                <a:rPr lang="en-US" sz="2400" dirty="0" err="1">
                  <a:solidFill>
                    <a:prstClr val="white"/>
                  </a:solidFill>
                  <a:latin typeface="Tw Cen MT (Body)"/>
                  <a:cs typeface="Calibri" pitchFamily="34" charset="0"/>
                </a:rPr>
                <a:t>publique</a:t>
              </a:r>
              <a:endParaRPr lang="en-US" sz="2400" dirty="0">
                <a:solidFill>
                  <a:prstClr val="white"/>
                </a:solidFill>
                <a:latin typeface="Tw Cen MT (Body)"/>
                <a:cs typeface="Calibri" pitchFamily="34" charset="0"/>
              </a:endParaRPr>
            </a:p>
          </p:txBody>
        </p:sp>
      </p:grpSp>
      <p:grpSp>
        <p:nvGrpSpPr>
          <p:cNvPr id="3" name="Group 30">
            <a:extLst>
              <a:ext uri="{FF2B5EF4-FFF2-40B4-BE49-F238E27FC236}">
                <a16:creationId xmlns:a16="http://schemas.microsoft.com/office/drawing/2014/main" id="{0AF9882B-8E60-4B1C-B895-2F0988689263}"/>
              </a:ext>
            </a:extLst>
          </p:cNvPr>
          <p:cNvGrpSpPr>
            <a:grpSpLocks/>
          </p:cNvGrpSpPr>
          <p:nvPr/>
        </p:nvGrpSpPr>
        <p:grpSpPr bwMode="auto">
          <a:xfrm>
            <a:off x="1181100" y="3438525"/>
            <a:ext cx="722313" cy="1865313"/>
            <a:chOff x="744" y="2166"/>
            <a:chExt cx="455" cy="1175"/>
          </a:xfrm>
        </p:grpSpPr>
        <p:sp>
          <p:nvSpPr>
            <p:cNvPr id="15" name="Oval 14">
              <a:extLst>
                <a:ext uri="{FF2B5EF4-FFF2-40B4-BE49-F238E27FC236}">
                  <a16:creationId xmlns:a16="http://schemas.microsoft.com/office/drawing/2014/main" id="{7F816F74-C1CF-4B2B-93D0-D687518F44A3}"/>
                </a:ext>
              </a:extLst>
            </p:cNvPr>
            <p:cNvSpPr/>
            <p:nvPr/>
          </p:nvSpPr>
          <p:spPr>
            <a:xfrm>
              <a:off x="828" y="2166"/>
              <a:ext cx="211" cy="808"/>
            </a:xfrm>
            <a:prstGeom prst="ellipse">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a:extLst>
                <a:ext uri="{FF2B5EF4-FFF2-40B4-BE49-F238E27FC236}">
                  <a16:creationId xmlns:a16="http://schemas.microsoft.com/office/drawing/2014/main" id="{051FDC9C-A42A-4D33-B38E-D3DDD4A1E494}"/>
                </a:ext>
              </a:extLst>
            </p:cNvPr>
            <p:cNvSpPr/>
            <p:nvPr/>
          </p:nvSpPr>
          <p:spPr>
            <a:xfrm>
              <a:off x="744" y="2166"/>
              <a:ext cx="454" cy="1175"/>
            </a:xfrm>
            <a:prstGeom prst="roundRect">
              <a:avLst/>
            </a:prstGeom>
            <a:solidFill>
              <a:schemeClr val="accent6"/>
            </a:solid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vert="vert270" lIns="16809" tIns="16809" rIns="16809" bIns="16809" spcCol="1270" anchor="ctr"/>
            <a:lstStyle/>
            <a:p>
              <a:pPr algn="ctr" defTabSz="587927">
                <a:lnSpc>
                  <a:spcPct val="90000"/>
                </a:lnSpc>
                <a:spcAft>
                  <a:spcPct val="35000"/>
                </a:spcAft>
                <a:defRPr/>
              </a:pPr>
              <a:r>
                <a:rPr lang="en-US" sz="1400" b="1" dirty="0">
                  <a:solidFill>
                    <a:prstClr val="black"/>
                  </a:solidFill>
                  <a:latin typeface="Tw Cen MT (Body)"/>
                  <a:cs typeface="Calibri" pitchFamily="34" charset="0"/>
                </a:rPr>
                <a:t>AVD </a:t>
              </a:r>
              <a:r>
                <a:rPr lang="en-US" sz="1400" b="1" dirty="0" err="1">
                  <a:solidFill>
                    <a:prstClr val="black"/>
                  </a:solidFill>
                  <a:latin typeface="Tw Cen MT (Body)"/>
                  <a:cs typeface="Calibri" pitchFamily="34" charset="0"/>
                </a:rPr>
                <a:t>publique</a:t>
              </a:r>
              <a:endParaRPr lang="en-US" sz="1400" b="1" dirty="0">
                <a:solidFill>
                  <a:prstClr val="black"/>
                </a:solidFill>
                <a:latin typeface="Tw Cen MT (Body)"/>
                <a:cs typeface="Calibri" pitchFamily="34" charset="0"/>
              </a:endParaRPr>
            </a:p>
          </p:txBody>
        </p:sp>
      </p:grpSp>
      <p:grpSp>
        <p:nvGrpSpPr>
          <p:cNvPr id="4" name="Group 16">
            <a:extLst>
              <a:ext uri="{FF2B5EF4-FFF2-40B4-BE49-F238E27FC236}">
                <a16:creationId xmlns:a16="http://schemas.microsoft.com/office/drawing/2014/main" id="{D1E58D78-0A48-421A-84F1-16D087ED1D14}"/>
              </a:ext>
            </a:extLst>
          </p:cNvPr>
          <p:cNvGrpSpPr/>
          <p:nvPr/>
        </p:nvGrpSpPr>
        <p:grpSpPr>
          <a:xfrm>
            <a:off x="4459106" y="2142196"/>
            <a:ext cx="2345142" cy="638732"/>
            <a:chOff x="1447803" y="0"/>
            <a:chExt cx="990311" cy="990311"/>
          </a:xfrm>
          <a:scene3d>
            <a:camera prst="orthographicFront"/>
            <a:lightRig rig="threePt" dir="t"/>
          </a:scene3d>
        </p:grpSpPr>
        <p:sp>
          <p:nvSpPr>
            <p:cNvPr id="18" name="Rounded Rectangle 17">
              <a:extLst>
                <a:ext uri="{FF2B5EF4-FFF2-40B4-BE49-F238E27FC236}">
                  <a16:creationId xmlns:a16="http://schemas.microsoft.com/office/drawing/2014/main" id="{5EBAC33F-9340-40ED-8998-6E2AD67F5FC5}"/>
                </a:ext>
              </a:extLst>
            </p:cNvPr>
            <p:cNvSpPr/>
            <p:nvPr/>
          </p:nvSpPr>
          <p:spPr>
            <a:xfrm>
              <a:off x="1447803" y="0"/>
              <a:ext cx="990311" cy="990311"/>
            </a:xfrm>
            <a:prstGeom prst="roundRect">
              <a:avLst/>
            </a:prstGeom>
            <a:solidFill>
              <a:schemeClr val="accent6"/>
            </a:solidFill>
            <a:ln>
              <a:no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defRPr/>
              </a:pPr>
              <a:endParaRPr lang="fr-FR" dirty="0"/>
            </a:p>
          </p:txBody>
        </p:sp>
        <p:sp>
          <p:nvSpPr>
            <p:cNvPr id="19" name="Rounded Rectangle 4">
              <a:extLst>
                <a:ext uri="{FF2B5EF4-FFF2-40B4-BE49-F238E27FC236}">
                  <a16:creationId xmlns:a16="http://schemas.microsoft.com/office/drawing/2014/main" id="{A0176FCA-1C36-48D1-846C-643348E8B111}"/>
                </a:ext>
              </a:extLst>
            </p:cNvPr>
            <p:cNvSpPr/>
            <p:nvPr/>
          </p:nvSpPr>
          <p:spPr>
            <a:xfrm>
              <a:off x="1496146" y="48343"/>
              <a:ext cx="893625" cy="893625"/>
            </a:xfrm>
            <a:prstGeom prst="rect">
              <a:avLst/>
            </a:prstGeom>
            <a:sp3d/>
          </p:spPr>
          <p:style>
            <a:lnRef idx="0">
              <a:scrgbClr r="0" g="0" b="0"/>
            </a:lnRef>
            <a:fillRef idx="0">
              <a:scrgbClr r="0" g="0" b="0"/>
            </a:fillRef>
            <a:effectRef idx="0">
              <a:scrgbClr r="0" g="0" b="0"/>
            </a:effectRef>
            <a:fontRef idx="minor">
              <a:schemeClr val="lt1"/>
            </a:fontRef>
          </p:style>
          <p:txBody>
            <a:bodyPr lIns="17929" tIns="17929" rIns="17929" bIns="17929" spcCol="1270" anchor="ctr"/>
            <a:lstStyle/>
            <a:p>
              <a:pPr algn="ctr" defTabSz="627123">
                <a:lnSpc>
                  <a:spcPct val="90000"/>
                </a:lnSpc>
                <a:spcAft>
                  <a:spcPct val="35000"/>
                </a:spcAft>
                <a:defRPr/>
              </a:pPr>
              <a:r>
                <a:rPr lang="en-US" sz="1400" b="1" dirty="0">
                  <a:solidFill>
                    <a:schemeClr val="tx1"/>
                  </a:solidFill>
                  <a:highlight>
                    <a:srgbClr val="FFFF00"/>
                  </a:highlight>
                  <a:latin typeface="Tw Cen MT (Body)"/>
                  <a:cs typeface="Calibri" pitchFamily="34" charset="0"/>
                </a:rPr>
                <a:t>AVD </a:t>
              </a:r>
              <a:r>
                <a:rPr lang="en-US" sz="1400" b="1" dirty="0" err="1">
                  <a:solidFill>
                    <a:schemeClr val="tx1"/>
                  </a:solidFill>
                  <a:highlight>
                    <a:srgbClr val="FFFF00"/>
                  </a:highlight>
                  <a:latin typeface="Tw Cen MT (Body)"/>
                  <a:cs typeface="Calibri" pitchFamily="34" charset="0"/>
                </a:rPr>
                <a:t>externe</a:t>
              </a:r>
              <a:endParaRPr lang="en-US" sz="1400" b="1" dirty="0">
                <a:solidFill>
                  <a:schemeClr val="tx1"/>
                </a:solidFill>
                <a:highlight>
                  <a:srgbClr val="FFFF00"/>
                </a:highlight>
                <a:latin typeface="Tw Cen MT (Body)"/>
                <a:cs typeface="Calibri" pitchFamily="34" charset="0"/>
              </a:endParaRPr>
            </a:p>
          </p:txBody>
        </p:sp>
      </p:grpSp>
      <p:sp>
        <p:nvSpPr>
          <p:cNvPr id="20" name="Plus 19">
            <a:extLst>
              <a:ext uri="{FF2B5EF4-FFF2-40B4-BE49-F238E27FC236}">
                <a16:creationId xmlns:a16="http://schemas.microsoft.com/office/drawing/2014/main" id="{139867D3-5933-4A83-975C-B3A70AF69DB1}"/>
              </a:ext>
            </a:extLst>
          </p:cNvPr>
          <p:cNvSpPr/>
          <p:nvPr/>
        </p:nvSpPr>
        <p:spPr>
          <a:xfrm>
            <a:off x="2911818" y="3909551"/>
            <a:ext cx="506806" cy="506806"/>
          </a:xfrm>
          <a:prstGeom prst="mathPlus">
            <a:avLst/>
          </a:prstGeom>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Up Arrow 20">
            <a:extLst>
              <a:ext uri="{FF2B5EF4-FFF2-40B4-BE49-F238E27FC236}">
                <a16:creationId xmlns:a16="http://schemas.microsoft.com/office/drawing/2014/main" id="{4734F162-8C80-443F-A91A-7952539F2510}"/>
              </a:ext>
            </a:extLst>
          </p:cNvPr>
          <p:cNvSpPr/>
          <p:nvPr/>
        </p:nvSpPr>
        <p:spPr>
          <a:xfrm>
            <a:off x="2928625" y="2539630"/>
            <a:ext cx="336176" cy="403412"/>
          </a:xfrm>
          <a:prstGeom prst="upArrow">
            <a:avLst/>
          </a:prstGeom>
          <a:solidFill>
            <a:srgbClr val="B2C1D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0628" tIns="40313" rIns="80628" bIns="40313" anchor="ctr"/>
          <a:lstStyle/>
          <a:p>
            <a:pPr algn="ctr">
              <a:defRPr/>
            </a:pPr>
            <a:endParaRPr lang="en-US" sz="1059" dirty="0">
              <a:latin typeface="Calibri" pitchFamily="34" charset="0"/>
              <a:cs typeface="Calibri" pitchFamily="34" charset="0"/>
            </a:endParaRPr>
          </a:p>
        </p:txBody>
      </p:sp>
      <p:sp>
        <p:nvSpPr>
          <p:cNvPr id="22" name="TextBox 21">
            <a:extLst>
              <a:ext uri="{FF2B5EF4-FFF2-40B4-BE49-F238E27FC236}">
                <a16:creationId xmlns:a16="http://schemas.microsoft.com/office/drawing/2014/main" id="{04CA5310-E48A-4E82-AB3D-99E50416514D}"/>
              </a:ext>
            </a:extLst>
          </p:cNvPr>
          <p:cNvSpPr txBox="1">
            <a:spLocks noChangeArrowheads="1"/>
          </p:cNvSpPr>
          <p:nvPr/>
        </p:nvSpPr>
        <p:spPr bwMode="auto">
          <a:xfrm>
            <a:off x="1970088" y="2216150"/>
            <a:ext cx="2692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8" tIns="40313" rIns="80628" bIns="40313">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fr-FR" sz="1900" b="1" i="0">
                <a:solidFill>
                  <a:srgbClr val="C00000"/>
                </a:solidFill>
                <a:latin typeface="Tw Cen MT (Body)"/>
                <a:cs typeface="Calibri" panose="020F0502020204030204" pitchFamily="34" charset="0"/>
              </a:rPr>
              <a:t>Notation du risque externe</a:t>
            </a:r>
          </a:p>
        </p:txBody>
      </p:sp>
      <p:sp>
        <p:nvSpPr>
          <p:cNvPr id="23" name="Curved Left Arrow 22">
            <a:extLst>
              <a:ext uri="{FF2B5EF4-FFF2-40B4-BE49-F238E27FC236}">
                <a16:creationId xmlns:a16="http://schemas.microsoft.com/office/drawing/2014/main" id="{54190437-6C90-486B-8481-BC56B2105B67}"/>
              </a:ext>
            </a:extLst>
          </p:cNvPr>
          <p:cNvSpPr/>
          <p:nvPr/>
        </p:nvSpPr>
        <p:spPr>
          <a:xfrm>
            <a:off x="7340600" y="3611563"/>
            <a:ext cx="941388" cy="1546225"/>
          </a:xfrm>
          <a:prstGeom prst="curved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80628" tIns="40313" rIns="80628" bIns="40313" anchor="ctr"/>
          <a:lstStyle/>
          <a:p>
            <a:pPr algn="ctr">
              <a:defRPr/>
            </a:pPr>
            <a:endParaRPr lang="en-US" sz="1059" dirty="0">
              <a:solidFill>
                <a:schemeClr val="tx1"/>
              </a:solidFill>
              <a:latin typeface="Calibri" pitchFamily="34" charset="0"/>
              <a:cs typeface="Calibri" pitchFamily="34" charset="0"/>
            </a:endParaRPr>
          </a:p>
        </p:txBody>
      </p:sp>
      <p:sp>
        <p:nvSpPr>
          <p:cNvPr id="24" name="Curved Up Arrow 23">
            <a:extLst>
              <a:ext uri="{FF2B5EF4-FFF2-40B4-BE49-F238E27FC236}">
                <a16:creationId xmlns:a16="http://schemas.microsoft.com/office/drawing/2014/main" id="{F30A24CC-5EE0-4158-9D42-FCE8C1DC0992}"/>
              </a:ext>
            </a:extLst>
          </p:cNvPr>
          <p:cNvSpPr/>
          <p:nvPr/>
        </p:nvSpPr>
        <p:spPr>
          <a:xfrm>
            <a:off x="3046413" y="5656263"/>
            <a:ext cx="2352675" cy="941387"/>
          </a:xfrm>
          <a:prstGeom prst="curved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80628" tIns="40313" rIns="80628" bIns="40313" anchor="ctr"/>
          <a:lstStyle/>
          <a:p>
            <a:pPr algn="ctr">
              <a:defRPr/>
            </a:pPr>
            <a:endParaRPr lang="en-US" sz="1059" dirty="0">
              <a:solidFill>
                <a:schemeClr val="tx1"/>
              </a:solidFill>
              <a:latin typeface="Calibri" pitchFamily="34" charset="0"/>
              <a:cs typeface="Calibri" pitchFamily="34" charset="0"/>
            </a:endParaRPr>
          </a:p>
        </p:txBody>
      </p:sp>
      <p:sp>
        <p:nvSpPr>
          <p:cNvPr id="25" name="TextBox 24">
            <a:extLst>
              <a:ext uri="{FF2B5EF4-FFF2-40B4-BE49-F238E27FC236}">
                <a16:creationId xmlns:a16="http://schemas.microsoft.com/office/drawing/2014/main" id="{A7C8E7C0-8053-45A9-B948-46806A924D31}"/>
              </a:ext>
            </a:extLst>
          </p:cNvPr>
          <p:cNvSpPr txBox="1">
            <a:spLocks noChangeArrowheads="1"/>
          </p:cNvSpPr>
          <p:nvPr/>
        </p:nvSpPr>
        <p:spPr bwMode="auto">
          <a:xfrm>
            <a:off x="5053013" y="4514850"/>
            <a:ext cx="2386012"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8" tIns="40313" rIns="80628" bIns="40313">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fr-FR" sz="2200" i="0">
                <a:solidFill>
                  <a:srgbClr val="223D74"/>
                </a:solidFill>
                <a:latin typeface="Tw Cen MT (Body)"/>
                <a:cs typeface="Calibri" panose="020F0502020204030204" pitchFamily="34" charset="0"/>
              </a:rPr>
              <a:t>Évaluation du risque global de surendettement </a:t>
            </a:r>
          </a:p>
        </p:txBody>
      </p:sp>
      <p:sp>
        <p:nvSpPr>
          <p:cNvPr id="29" name="Rounded Rectangle 28">
            <a:extLst>
              <a:ext uri="{FF2B5EF4-FFF2-40B4-BE49-F238E27FC236}">
                <a16:creationId xmlns:a16="http://schemas.microsoft.com/office/drawing/2014/main" id="{7CA23A68-ED95-40D8-87DE-0376378593DC}"/>
              </a:ext>
            </a:extLst>
          </p:cNvPr>
          <p:cNvSpPr/>
          <p:nvPr/>
        </p:nvSpPr>
        <p:spPr>
          <a:xfrm>
            <a:off x="1916113" y="1922463"/>
            <a:ext cx="5883275" cy="2514600"/>
          </a:xfrm>
          <a:prstGeom prst="roundRect">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0628" tIns="40313" rIns="80628" bIns="40313" anchor="ctr"/>
          <a:lstStyle/>
          <a:p>
            <a:pPr algn="ctr">
              <a:defRPr/>
            </a:pPr>
            <a:endParaRPr lang="en-US" sz="1059" dirty="0">
              <a:solidFill>
                <a:prstClr val="white"/>
              </a:solidFill>
              <a:latin typeface="Calibri" pitchFamily="34" charset="0"/>
              <a:cs typeface="Calibri" pitchFamily="34" charset="0"/>
            </a:endParaRPr>
          </a:p>
        </p:txBody>
      </p:sp>
      <p:sp>
        <p:nvSpPr>
          <p:cNvPr id="30" name="Rounded Rectangle 29">
            <a:extLst>
              <a:ext uri="{FF2B5EF4-FFF2-40B4-BE49-F238E27FC236}">
                <a16:creationId xmlns:a16="http://schemas.microsoft.com/office/drawing/2014/main" id="{F1FAE8AE-FA61-433A-8B38-AE39EB177551}"/>
              </a:ext>
            </a:extLst>
          </p:cNvPr>
          <p:cNvSpPr/>
          <p:nvPr/>
        </p:nvSpPr>
        <p:spPr>
          <a:xfrm>
            <a:off x="2049463" y="3298825"/>
            <a:ext cx="2224087" cy="922338"/>
          </a:xfrm>
          <a:prstGeom prst="roundRect">
            <a:avLst/>
          </a:prstGeom>
          <a:noFill/>
          <a:ln w="444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0628" tIns="40313" rIns="80628" bIns="40313" anchor="ctr"/>
          <a:lstStyle/>
          <a:p>
            <a:pPr algn="ctr">
              <a:defRPr/>
            </a:pPr>
            <a:endParaRPr lang="en-US" sz="1059" dirty="0">
              <a:solidFill>
                <a:prstClr val="white"/>
              </a:solidFill>
              <a:latin typeface="Calibri" pitchFamily="34" charset="0"/>
              <a:cs typeface="Calibri" pitchFamily="34" charset="0"/>
            </a:endParaRPr>
          </a:p>
        </p:txBody>
      </p:sp>
      <p:sp>
        <p:nvSpPr>
          <p:cNvPr id="31" name="Rounded Rectangle 30">
            <a:extLst>
              <a:ext uri="{FF2B5EF4-FFF2-40B4-BE49-F238E27FC236}">
                <a16:creationId xmlns:a16="http://schemas.microsoft.com/office/drawing/2014/main" id="{391527A9-5755-4876-8B88-183A63AB85BE}"/>
              </a:ext>
            </a:extLst>
          </p:cNvPr>
          <p:cNvSpPr/>
          <p:nvPr/>
        </p:nvSpPr>
        <p:spPr>
          <a:xfrm>
            <a:off x="5153025" y="3284538"/>
            <a:ext cx="2187575" cy="923925"/>
          </a:xfrm>
          <a:prstGeom prst="roundRect">
            <a:avLst/>
          </a:prstGeom>
          <a:noFill/>
          <a:ln w="444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0628" tIns="40313" rIns="80628" bIns="40313" anchor="ctr"/>
          <a:lstStyle/>
          <a:p>
            <a:pPr algn="ctr">
              <a:defRPr/>
            </a:pPr>
            <a:endParaRPr lang="en-US" sz="1059" dirty="0">
              <a:solidFill>
                <a:prstClr val="white"/>
              </a:solidFill>
              <a:latin typeface="Calibri" pitchFamily="34" charset="0"/>
              <a:cs typeface="Calibri" pitchFamily="34" charset="0"/>
            </a:endParaRPr>
          </a:p>
        </p:txBody>
      </p:sp>
      <p:sp>
        <p:nvSpPr>
          <p:cNvPr id="32" name="Rounded Rectangle 31">
            <a:extLst>
              <a:ext uri="{FF2B5EF4-FFF2-40B4-BE49-F238E27FC236}">
                <a16:creationId xmlns:a16="http://schemas.microsoft.com/office/drawing/2014/main" id="{DF876962-0175-4607-91FB-4CC04A1641DB}"/>
              </a:ext>
            </a:extLst>
          </p:cNvPr>
          <p:cNvSpPr/>
          <p:nvPr/>
        </p:nvSpPr>
        <p:spPr>
          <a:xfrm>
            <a:off x="2049463" y="4562475"/>
            <a:ext cx="2224087" cy="922338"/>
          </a:xfrm>
          <a:prstGeom prst="roundRect">
            <a:avLst/>
          </a:prstGeom>
          <a:noFill/>
          <a:ln w="444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0628" tIns="40313" rIns="80628" bIns="40313" anchor="ctr"/>
          <a:lstStyle/>
          <a:p>
            <a:pPr algn="ctr">
              <a:defRPr/>
            </a:pPr>
            <a:endParaRPr lang="en-US" sz="1059" dirty="0">
              <a:solidFill>
                <a:prstClr val="white"/>
              </a:solidFill>
              <a:latin typeface="Calibri" pitchFamily="34" charset="0"/>
              <a:cs typeface="Calibri" pitchFamily="34" charset="0"/>
            </a:endParaRPr>
          </a:p>
        </p:txBody>
      </p:sp>
      <p:sp>
        <p:nvSpPr>
          <p:cNvPr id="53270" name="Rectangle 8">
            <a:extLst>
              <a:ext uri="{FF2B5EF4-FFF2-40B4-BE49-F238E27FC236}">
                <a16:creationId xmlns:a16="http://schemas.microsoft.com/office/drawing/2014/main" id="{B369CA4B-30AE-4F5C-A9BE-7E2A0469F825}"/>
              </a:ext>
            </a:extLst>
          </p:cNvPr>
          <p:cNvSpPr>
            <a:spLocks noChangeArrowheads="1"/>
          </p:cNvSpPr>
          <p:nvPr/>
        </p:nvSpPr>
        <p:spPr bwMode="auto">
          <a:xfrm>
            <a:off x="412750" y="1370013"/>
            <a:ext cx="8731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fr-FR" sz="1600" b="1" i="0"/>
              <a:t>Principales caractéristiques d'un CVD : </a:t>
            </a:r>
            <a:r>
              <a:rPr lang="en-US" altLang="fr-FR" sz="1600" i="0"/>
              <a:t>évaluation du risque global de surendettement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30"/>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9"/>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up)">
                                      <p:cBhvr>
                                        <p:cTn id="62" dur="500"/>
                                        <p:tgtEl>
                                          <p:spTgt spid="23"/>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par>
                          <p:cTn id="66" fill="hold" nodeType="afterGroup">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0" grpId="0">
        <p:bldAsOne/>
      </p:bldGraphic>
      <p:bldP spid="22" grpId="0"/>
      <p:bldP spid="23" grpId="0" animBg="1"/>
      <p:bldP spid="24" grpId="0" animBg="1"/>
      <p:bldP spid="25" grpId="0"/>
      <p:bldP spid="29" grpId="0" animBg="1"/>
      <p:bldP spid="29" grpId="1" animBg="1"/>
      <p:bldP spid="30" grpId="0" animBg="1"/>
      <p:bldP spid="30" grpId="1" animBg="1"/>
      <p:bldP spid="31" grpId="0" animBg="1"/>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ight Arrow 37">
            <a:extLst>
              <a:ext uri="{FF2B5EF4-FFF2-40B4-BE49-F238E27FC236}">
                <a16:creationId xmlns:a16="http://schemas.microsoft.com/office/drawing/2014/main" id="{E7FB7890-F2A7-438A-BDFF-A59B4308CE94}"/>
              </a:ext>
            </a:extLst>
          </p:cNvPr>
          <p:cNvSpPr/>
          <p:nvPr/>
        </p:nvSpPr>
        <p:spPr>
          <a:xfrm>
            <a:off x="2279277" y="2057400"/>
            <a:ext cx="650746" cy="1447800"/>
          </a:xfrm>
          <a:prstGeom prst="curvedRightArrow">
            <a:avLst/>
          </a:prstGeom>
          <a:solidFill>
            <a:srgbClr val="FF0000"/>
          </a:solidFill>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aphicFrame>
        <p:nvGraphicFramePr>
          <p:cNvPr id="41" name="Diagram 40">
            <a:extLst>
              <a:ext uri="{FF2B5EF4-FFF2-40B4-BE49-F238E27FC236}">
                <a16:creationId xmlns:a16="http://schemas.microsoft.com/office/drawing/2014/main" id="{3AF3B6AB-3B5E-4EC2-8595-1246219A8D5D}"/>
              </a:ext>
            </a:extLst>
          </p:cNvPr>
          <p:cNvGraphicFramePr/>
          <p:nvPr/>
        </p:nvGraphicFramePr>
        <p:xfrm>
          <a:off x="2877671" y="1752600"/>
          <a:ext cx="3173506"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a:extLst>
              <a:ext uri="{FF2B5EF4-FFF2-40B4-BE49-F238E27FC236}">
                <a16:creationId xmlns:a16="http://schemas.microsoft.com/office/drawing/2014/main" id="{9E43CBAC-5D78-4566-A167-AF6B73E273C8}"/>
              </a:ext>
            </a:extLst>
          </p:cNvPr>
          <p:cNvSpPr/>
          <p:nvPr/>
        </p:nvSpPr>
        <p:spPr>
          <a:xfrm>
            <a:off x="3328150" y="4717474"/>
            <a:ext cx="302559" cy="311728"/>
          </a:xfrm>
          <a:prstGeom prst="ellipse">
            <a:avLst/>
          </a:prstGeom>
          <a:solidFill>
            <a:srgbClr val="00B050"/>
          </a:solidFill>
          <a:ln>
            <a:solidFill>
              <a:schemeClr val="tx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89885" tIns="44943" rIns="89885" bIns="44943" anchor="ctr"/>
          <a:lstStyle/>
          <a:p>
            <a:pPr algn="ctr">
              <a:defRPr/>
            </a:pPr>
            <a:endParaRPr lang="en-US" sz="1059" dirty="0">
              <a:solidFill>
                <a:schemeClr val="tx2">
                  <a:lumMod val="75000"/>
                </a:schemeClr>
              </a:solidFill>
            </a:endParaRPr>
          </a:p>
        </p:txBody>
      </p:sp>
      <p:sp>
        <p:nvSpPr>
          <p:cNvPr id="11" name="Oval 10">
            <a:extLst>
              <a:ext uri="{FF2B5EF4-FFF2-40B4-BE49-F238E27FC236}">
                <a16:creationId xmlns:a16="http://schemas.microsoft.com/office/drawing/2014/main" id="{551E02BF-3A2A-4F04-80D5-681EB6384E12}"/>
              </a:ext>
            </a:extLst>
          </p:cNvPr>
          <p:cNvSpPr/>
          <p:nvPr/>
        </p:nvSpPr>
        <p:spPr>
          <a:xfrm>
            <a:off x="3328150" y="5174674"/>
            <a:ext cx="302559" cy="311728"/>
          </a:xfrm>
          <a:prstGeom prst="ellipse">
            <a:avLst/>
          </a:prstGeom>
          <a:solidFill>
            <a:srgbClr val="FFC000"/>
          </a:solidFill>
          <a:ln>
            <a:solidFill>
              <a:schemeClr val="tx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89885" tIns="44943" rIns="89885" bIns="44943" anchor="ctr"/>
          <a:lstStyle/>
          <a:p>
            <a:pPr algn="ctr">
              <a:defRPr/>
            </a:pPr>
            <a:endParaRPr lang="en-US" sz="1059" dirty="0">
              <a:solidFill>
                <a:schemeClr val="tx2">
                  <a:lumMod val="75000"/>
                </a:schemeClr>
              </a:solidFill>
            </a:endParaRPr>
          </a:p>
        </p:txBody>
      </p:sp>
      <p:sp>
        <p:nvSpPr>
          <p:cNvPr id="12" name="Oval 11">
            <a:extLst>
              <a:ext uri="{FF2B5EF4-FFF2-40B4-BE49-F238E27FC236}">
                <a16:creationId xmlns:a16="http://schemas.microsoft.com/office/drawing/2014/main" id="{61354704-D781-4DF3-81BB-82C5A5C687BD}"/>
              </a:ext>
            </a:extLst>
          </p:cNvPr>
          <p:cNvSpPr/>
          <p:nvPr/>
        </p:nvSpPr>
        <p:spPr>
          <a:xfrm>
            <a:off x="3321425" y="5631874"/>
            <a:ext cx="302559" cy="311728"/>
          </a:xfrm>
          <a:prstGeom prst="ellipse">
            <a:avLst/>
          </a:prstGeom>
          <a:solidFill>
            <a:srgbClr val="FF0000"/>
          </a:solidFill>
          <a:ln>
            <a:solidFill>
              <a:schemeClr val="tx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89885" tIns="44943" rIns="89885" bIns="44943" anchor="ctr"/>
          <a:lstStyle/>
          <a:p>
            <a:pPr algn="ctr">
              <a:defRPr/>
            </a:pPr>
            <a:endParaRPr lang="en-US" sz="1059" dirty="0">
              <a:solidFill>
                <a:prstClr val="white"/>
              </a:solidFill>
            </a:endParaRPr>
          </a:p>
        </p:txBody>
      </p:sp>
      <p:sp>
        <p:nvSpPr>
          <p:cNvPr id="13" name="Oval 12">
            <a:extLst>
              <a:ext uri="{FF2B5EF4-FFF2-40B4-BE49-F238E27FC236}">
                <a16:creationId xmlns:a16="http://schemas.microsoft.com/office/drawing/2014/main" id="{BDE90E38-D4F9-428F-A53D-1CE16CAB0467}"/>
              </a:ext>
            </a:extLst>
          </p:cNvPr>
          <p:cNvSpPr/>
          <p:nvPr/>
        </p:nvSpPr>
        <p:spPr>
          <a:xfrm>
            <a:off x="3328150" y="6089074"/>
            <a:ext cx="302559" cy="311728"/>
          </a:xfrm>
          <a:prstGeom prst="ellipse">
            <a:avLst/>
          </a:prstGeom>
          <a:solidFill>
            <a:srgbClr val="C00000"/>
          </a:solidFill>
          <a:ln>
            <a:solidFill>
              <a:schemeClr val="tx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89885" tIns="44943" rIns="89885" bIns="44943" anchor="ctr"/>
          <a:lstStyle/>
          <a:p>
            <a:pPr algn="ctr">
              <a:defRPr/>
            </a:pPr>
            <a:endParaRPr lang="en-US" sz="1059" dirty="0">
              <a:solidFill>
                <a:schemeClr val="tx2">
                  <a:lumMod val="75000"/>
                </a:schemeClr>
              </a:solidFill>
            </a:endParaRPr>
          </a:p>
        </p:txBody>
      </p:sp>
      <p:sp>
        <p:nvSpPr>
          <p:cNvPr id="15" name="TextBox 14">
            <a:extLst>
              <a:ext uri="{FF2B5EF4-FFF2-40B4-BE49-F238E27FC236}">
                <a16:creationId xmlns:a16="http://schemas.microsoft.com/office/drawing/2014/main" id="{A8ED93F2-B4F0-4A25-9EF7-EB3B9E634331}"/>
              </a:ext>
            </a:extLst>
          </p:cNvPr>
          <p:cNvSpPr txBox="1">
            <a:spLocks noChangeArrowheads="1"/>
          </p:cNvSpPr>
          <p:nvPr/>
        </p:nvSpPr>
        <p:spPr bwMode="auto">
          <a:xfrm>
            <a:off x="3765550" y="4718050"/>
            <a:ext cx="198913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85" tIns="44943" rIns="89885" bIns="44943">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fr-FR" sz="1000" b="1" i="0">
                <a:solidFill>
                  <a:srgbClr val="000000"/>
                </a:solidFill>
              </a:rPr>
              <a:t>Faible</a:t>
            </a:r>
          </a:p>
        </p:txBody>
      </p:sp>
      <p:sp>
        <p:nvSpPr>
          <p:cNvPr id="16" name="TextBox 15">
            <a:extLst>
              <a:ext uri="{FF2B5EF4-FFF2-40B4-BE49-F238E27FC236}">
                <a16:creationId xmlns:a16="http://schemas.microsoft.com/office/drawing/2014/main" id="{03A10063-79C3-4EF6-BE84-70E6B8469544}"/>
              </a:ext>
            </a:extLst>
          </p:cNvPr>
          <p:cNvSpPr txBox="1">
            <a:spLocks noChangeArrowheads="1"/>
          </p:cNvSpPr>
          <p:nvPr/>
        </p:nvSpPr>
        <p:spPr bwMode="auto">
          <a:xfrm>
            <a:off x="3765550" y="5192713"/>
            <a:ext cx="198913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85" tIns="44943" rIns="89885" bIns="44943">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fr-FR" sz="1000" b="1" i="0">
                <a:solidFill>
                  <a:srgbClr val="000000"/>
                </a:solidFill>
              </a:rPr>
              <a:t>Modéré</a:t>
            </a:r>
          </a:p>
        </p:txBody>
      </p:sp>
      <p:sp>
        <p:nvSpPr>
          <p:cNvPr id="17" name="TextBox 16">
            <a:extLst>
              <a:ext uri="{FF2B5EF4-FFF2-40B4-BE49-F238E27FC236}">
                <a16:creationId xmlns:a16="http://schemas.microsoft.com/office/drawing/2014/main" id="{10AC696A-6635-4BA0-A525-45D483A1CC7A}"/>
              </a:ext>
            </a:extLst>
          </p:cNvPr>
          <p:cNvSpPr txBox="1">
            <a:spLocks noChangeArrowheads="1"/>
          </p:cNvSpPr>
          <p:nvPr/>
        </p:nvSpPr>
        <p:spPr bwMode="auto">
          <a:xfrm>
            <a:off x="3765550" y="5649913"/>
            <a:ext cx="198913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85" tIns="44943" rIns="89885" bIns="44943">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fr-FR" sz="1000" b="1" i="0">
                <a:solidFill>
                  <a:srgbClr val="000000"/>
                </a:solidFill>
              </a:rPr>
              <a:t>Élevé</a:t>
            </a:r>
          </a:p>
        </p:txBody>
      </p:sp>
      <p:sp>
        <p:nvSpPr>
          <p:cNvPr id="18" name="TextBox 17">
            <a:extLst>
              <a:ext uri="{FF2B5EF4-FFF2-40B4-BE49-F238E27FC236}">
                <a16:creationId xmlns:a16="http://schemas.microsoft.com/office/drawing/2014/main" id="{5108C926-0DE8-4EE5-8AD7-0892837DABE0}"/>
              </a:ext>
            </a:extLst>
          </p:cNvPr>
          <p:cNvSpPr txBox="1">
            <a:spLocks noChangeArrowheads="1"/>
          </p:cNvSpPr>
          <p:nvPr/>
        </p:nvSpPr>
        <p:spPr bwMode="auto">
          <a:xfrm>
            <a:off x="3765550" y="6107113"/>
            <a:ext cx="198913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85" tIns="44943" rIns="89885" bIns="44943">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fr-FR" sz="1000" b="1" i="0">
                <a:solidFill>
                  <a:srgbClr val="000000"/>
                </a:solidFill>
              </a:rPr>
              <a:t>En surendettement</a:t>
            </a:r>
          </a:p>
        </p:txBody>
      </p:sp>
      <p:grpSp>
        <p:nvGrpSpPr>
          <p:cNvPr id="3" name="Group 19">
            <a:extLst>
              <a:ext uri="{FF2B5EF4-FFF2-40B4-BE49-F238E27FC236}">
                <a16:creationId xmlns:a16="http://schemas.microsoft.com/office/drawing/2014/main" id="{9223BCDD-A16C-49BB-BE9E-58E1A8881DFB}"/>
              </a:ext>
            </a:extLst>
          </p:cNvPr>
          <p:cNvGrpSpPr/>
          <p:nvPr/>
        </p:nvGrpSpPr>
        <p:grpSpPr>
          <a:xfrm>
            <a:off x="3182067" y="3810290"/>
            <a:ext cx="2467825" cy="685511"/>
            <a:chOff x="3769698" y="144"/>
            <a:chExt cx="2429581" cy="990311"/>
          </a:xfrm>
          <a:solidFill>
            <a:schemeClr val="tx2">
              <a:lumMod val="40000"/>
              <a:lumOff val="60000"/>
            </a:schemeClr>
          </a:solidFill>
        </p:grpSpPr>
        <p:sp>
          <p:nvSpPr>
            <p:cNvPr id="21" name="Rounded Rectangle 20">
              <a:extLst>
                <a:ext uri="{FF2B5EF4-FFF2-40B4-BE49-F238E27FC236}">
                  <a16:creationId xmlns:a16="http://schemas.microsoft.com/office/drawing/2014/main" id="{CE204484-8AB8-4F70-9862-8D3353612B21}"/>
                </a:ext>
              </a:extLst>
            </p:cNvPr>
            <p:cNvSpPr/>
            <p:nvPr/>
          </p:nvSpPr>
          <p:spPr>
            <a:xfrm>
              <a:off x="3769698" y="144"/>
              <a:ext cx="2429581" cy="990311"/>
            </a:xfrm>
            <a:prstGeom prst="roundRect">
              <a:avLst/>
            </a:prstGeom>
            <a:solidFill>
              <a:srgbClr val="BDDEFF"/>
            </a:solidFill>
            <a:ln>
              <a:no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ounded Rectangle 4">
              <a:extLst>
                <a:ext uri="{FF2B5EF4-FFF2-40B4-BE49-F238E27FC236}">
                  <a16:creationId xmlns:a16="http://schemas.microsoft.com/office/drawing/2014/main" id="{658CE465-1AB8-49E8-9DED-1F2AA6699348}"/>
                </a:ext>
              </a:extLst>
            </p:cNvPr>
            <p:cNvSpPr/>
            <p:nvPr/>
          </p:nvSpPr>
          <p:spPr>
            <a:xfrm>
              <a:off x="3818041" y="48487"/>
              <a:ext cx="2332895" cy="893625"/>
            </a:xfrm>
            <a:prstGeom prst="rect">
              <a:avLst/>
            </a:prstGeom>
            <a:no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lIns="26894" tIns="26894" rIns="26894" bIns="26894" spcCol="1270" anchor="ctr"/>
            <a:lstStyle/>
            <a:p>
              <a:pPr algn="ctr" defTabSz="1048724">
                <a:lnSpc>
                  <a:spcPct val="90000"/>
                </a:lnSpc>
                <a:spcAft>
                  <a:spcPct val="35000"/>
                </a:spcAft>
                <a:defRPr/>
              </a:pPr>
              <a:r>
                <a:rPr lang="en-US" sz="2382" b="1" dirty="0">
                  <a:solidFill>
                    <a:schemeClr val="tx2">
                      <a:lumMod val="75000"/>
                    </a:schemeClr>
                  </a:solidFill>
                </a:rPr>
                <a:t>Note de </a:t>
              </a:r>
              <a:r>
                <a:rPr lang="en-US" sz="2382" b="1" dirty="0" err="1">
                  <a:solidFill>
                    <a:schemeClr val="tx2">
                      <a:lumMod val="75000"/>
                    </a:schemeClr>
                  </a:solidFill>
                </a:rPr>
                <a:t>risque</a:t>
              </a:r>
              <a:endParaRPr lang="en-US" sz="2382" b="1" dirty="0">
                <a:solidFill>
                  <a:schemeClr val="tx2">
                    <a:lumMod val="75000"/>
                  </a:schemeClr>
                </a:solidFill>
              </a:endParaRPr>
            </a:p>
          </p:txBody>
        </p:sp>
      </p:grpSp>
      <p:grpSp>
        <p:nvGrpSpPr>
          <p:cNvPr id="4" name="Group 19">
            <a:extLst>
              <a:ext uri="{FF2B5EF4-FFF2-40B4-BE49-F238E27FC236}">
                <a16:creationId xmlns:a16="http://schemas.microsoft.com/office/drawing/2014/main" id="{6B4A7334-45E1-4822-8FCD-EB762EC7DDF7}"/>
              </a:ext>
            </a:extLst>
          </p:cNvPr>
          <p:cNvGrpSpPr/>
          <p:nvPr/>
        </p:nvGrpSpPr>
        <p:grpSpPr>
          <a:xfrm>
            <a:off x="3173509" y="2971802"/>
            <a:ext cx="2479301" cy="685511"/>
            <a:chOff x="3769698" y="144"/>
            <a:chExt cx="2429581" cy="990311"/>
          </a:xfrm>
          <a:solidFill>
            <a:schemeClr val="tx2">
              <a:lumMod val="20000"/>
              <a:lumOff val="80000"/>
            </a:schemeClr>
          </a:solidFill>
        </p:grpSpPr>
        <p:sp>
          <p:nvSpPr>
            <p:cNvPr id="24" name="Rounded Rectangle 23">
              <a:extLst>
                <a:ext uri="{FF2B5EF4-FFF2-40B4-BE49-F238E27FC236}">
                  <a16:creationId xmlns:a16="http://schemas.microsoft.com/office/drawing/2014/main" id="{98710BAC-5C8F-4D6D-9266-7AD0015FE3FA}"/>
                </a:ext>
              </a:extLst>
            </p:cNvPr>
            <p:cNvSpPr/>
            <p:nvPr/>
          </p:nvSpPr>
          <p:spPr>
            <a:xfrm>
              <a:off x="3769698" y="144"/>
              <a:ext cx="2429581" cy="990311"/>
            </a:xfrm>
            <a:prstGeom prst="roundRect">
              <a:avLst/>
            </a:prstGeom>
            <a:grpFill/>
            <a:ln>
              <a:no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0B14C9CD-A286-4CC9-95E0-6ED2D7005CC0}"/>
                </a:ext>
              </a:extLst>
            </p:cNvPr>
            <p:cNvSpPr/>
            <p:nvPr/>
          </p:nvSpPr>
          <p:spPr>
            <a:xfrm>
              <a:off x="3818040" y="48487"/>
              <a:ext cx="2332895" cy="893625"/>
            </a:xfrm>
            <a:prstGeom prst="rect">
              <a:avLst/>
            </a:prstGeom>
            <a:solidFill>
              <a:srgbClr val="FFD624"/>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lIns="26894" tIns="26894" rIns="26894" bIns="26894" spcCol="1270" anchor="ctr"/>
            <a:lstStyle/>
            <a:p>
              <a:pPr algn="ctr" defTabSz="1048724">
                <a:lnSpc>
                  <a:spcPct val="90000"/>
                </a:lnSpc>
                <a:spcAft>
                  <a:spcPct val="35000"/>
                </a:spcAft>
                <a:defRPr/>
              </a:pPr>
              <a:r>
                <a:rPr lang="en-US" sz="2382" b="1" dirty="0" err="1">
                  <a:solidFill>
                    <a:schemeClr val="tx2">
                      <a:lumMod val="75000"/>
                    </a:schemeClr>
                  </a:solidFill>
                </a:rPr>
                <a:t>Seuils</a:t>
              </a:r>
              <a:endParaRPr lang="en-US" sz="2382" b="1" dirty="0">
                <a:solidFill>
                  <a:schemeClr val="tx2">
                    <a:lumMod val="75000"/>
                  </a:schemeClr>
                </a:solidFill>
              </a:endParaRPr>
            </a:p>
          </p:txBody>
        </p:sp>
      </p:grpSp>
      <p:grpSp>
        <p:nvGrpSpPr>
          <p:cNvPr id="5" name="Group 36">
            <a:extLst>
              <a:ext uri="{FF2B5EF4-FFF2-40B4-BE49-F238E27FC236}">
                <a16:creationId xmlns:a16="http://schemas.microsoft.com/office/drawing/2014/main" id="{50B3B5D1-63D5-4EBB-8FB1-56B29F029D70}"/>
              </a:ext>
            </a:extLst>
          </p:cNvPr>
          <p:cNvGrpSpPr>
            <a:grpSpLocks/>
          </p:cNvGrpSpPr>
          <p:nvPr/>
        </p:nvGrpSpPr>
        <p:grpSpPr bwMode="auto">
          <a:xfrm>
            <a:off x="5829300" y="3336925"/>
            <a:ext cx="650875" cy="1143000"/>
            <a:chOff x="3672" y="2102"/>
            <a:chExt cx="410" cy="720"/>
          </a:xfrm>
        </p:grpSpPr>
        <p:sp>
          <p:nvSpPr>
            <p:cNvPr id="27" name="Right Arrow 37">
              <a:extLst>
                <a:ext uri="{FF2B5EF4-FFF2-40B4-BE49-F238E27FC236}">
                  <a16:creationId xmlns:a16="http://schemas.microsoft.com/office/drawing/2014/main" id="{59DB08A3-E57D-4F1E-BD7F-6E0E370263E5}"/>
                </a:ext>
              </a:extLst>
            </p:cNvPr>
            <p:cNvSpPr/>
            <p:nvPr/>
          </p:nvSpPr>
          <p:spPr>
            <a:xfrm>
              <a:off x="3672" y="2102"/>
              <a:ext cx="410" cy="720"/>
            </a:xfrm>
            <a:prstGeom prst="curvedLeftArrow">
              <a:avLst/>
            </a:prstGeom>
            <a:solidFill>
              <a:srgbClr val="FF0000"/>
            </a:solidFill>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Right Arrow 4">
              <a:extLst>
                <a:ext uri="{FF2B5EF4-FFF2-40B4-BE49-F238E27FC236}">
                  <a16:creationId xmlns:a16="http://schemas.microsoft.com/office/drawing/2014/main" id="{2C2C9BF8-5B64-478F-B793-E1C9DF1FAD0F}"/>
                </a:ext>
              </a:extLst>
            </p:cNvPr>
            <p:cNvSpPr/>
            <p:nvPr/>
          </p:nvSpPr>
          <p:spPr>
            <a:xfrm>
              <a:off x="3672" y="2282"/>
              <a:ext cx="307" cy="359"/>
            </a:xfrm>
            <a:prstGeom prst="curvedLeftArrow">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73936">
                <a:lnSpc>
                  <a:spcPct val="90000"/>
                </a:lnSpc>
                <a:spcAft>
                  <a:spcPct val="35000"/>
                </a:spcAft>
                <a:defRPr/>
              </a:pPr>
              <a:endParaRPr lang="en-US" sz="1941" dirty="0">
                <a:solidFill>
                  <a:prstClr val="white"/>
                </a:solidFill>
              </a:endParaRPr>
            </a:p>
          </p:txBody>
        </p:sp>
      </p:grpSp>
      <p:sp>
        <p:nvSpPr>
          <p:cNvPr id="55321" name="Title 1">
            <a:extLst>
              <a:ext uri="{FF2B5EF4-FFF2-40B4-BE49-F238E27FC236}">
                <a16:creationId xmlns:a16="http://schemas.microsoft.com/office/drawing/2014/main" id="{42755706-81F8-44D2-BB7E-E71D1480DB77}"/>
              </a:ext>
            </a:extLst>
          </p:cNvPr>
          <p:cNvSpPr>
            <a:spLocks noGrp="1" noChangeArrowheads="1"/>
          </p:cNvSpPr>
          <p:nvPr>
            <p:ph type="title"/>
          </p:nvPr>
        </p:nvSpPr>
        <p:spPr>
          <a:xfrm>
            <a:off x="179388" y="1317625"/>
            <a:ext cx="8815387" cy="293688"/>
          </a:xfrm>
        </p:spPr>
        <p:txBody>
          <a:bodyPr/>
          <a:lstStyle/>
          <a:p>
            <a:r>
              <a:rPr lang="en-US" altLang="fr-FR" sz="1600"/>
              <a:t>Principales caractéristiques d'un CVD : </a:t>
            </a:r>
            <a:r>
              <a:rPr lang="en-US" altLang="fr-FR" sz="1600" b="0"/>
              <a:t>notation des risques de surendettement  </a:t>
            </a:r>
          </a:p>
        </p:txBody>
      </p:sp>
      <p:sp>
        <p:nvSpPr>
          <p:cNvPr id="55322" name="Title 1">
            <a:extLst>
              <a:ext uri="{FF2B5EF4-FFF2-40B4-BE49-F238E27FC236}">
                <a16:creationId xmlns:a16="http://schemas.microsoft.com/office/drawing/2014/main" id="{FA919128-7868-42D4-867A-2E3CEEC52F08}"/>
              </a:ext>
            </a:extLst>
          </p:cNvPr>
          <p:cNvSpPr txBox="1">
            <a:spLocks/>
          </p:cNvSpPr>
          <p:nvPr/>
        </p:nvSpPr>
        <p:spPr bwMode="auto">
          <a:xfrm>
            <a:off x="15875" y="4970463"/>
            <a:ext cx="33115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358775" indent="-358775">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358775" indent="-358775">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358775" indent="-3587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358775" indent="-3587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815975" indent="-358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1273175" indent="-358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1730375" indent="-358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2187575" indent="-3587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fr-FR" sz="1600" b="1" i="0"/>
              <a:t>Quatre notations pour le risque de surendettement</a:t>
            </a:r>
          </a:p>
        </p:txBody>
      </p:sp>
      <p:sp>
        <p:nvSpPr>
          <p:cNvPr id="33" name="Title 1">
            <a:extLst>
              <a:ext uri="{FF2B5EF4-FFF2-40B4-BE49-F238E27FC236}">
                <a16:creationId xmlns:a16="http://schemas.microsoft.com/office/drawing/2014/main" id="{95A34971-B76F-4427-9779-E4C81AC2A48D}"/>
              </a:ext>
            </a:extLst>
          </p:cNvPr>
          <p:cNvSpPr txBox="1">
            <a:spLocks/>
          </p:cNvSpPr>
          <p:nvPr/>
        </p:nvSpPr>
        <p:spPr bwMode="auto">
          <a:xfrm>
            <a:off x="4530725" y="4587875"/>
            <a:ext cx="4464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ＭＳ Ｐゴシック" panose="020B0600070205080204"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defRPr/>
            </a:pPr>
            <a:endParaRPr lang="en-US" sz="12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22" presetClass="entr" presetSubtype="8"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nodeType="afterGroup">
                            <p:stCondLst>
                              <p:cond delay="500"/>
                            </p:stCondLst>
                            <p:childTnLst>
                              <p:par>
                                <p:cTn id="26" presetID="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22" presetClass="entr" presetSubtype="8"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nodeType="afterGroup">
                            <p:stCondLst>
                              <p:cond delay="1000"/>
                            </p:stCondLst>
                            <p:childTnLst>
                              <p:par>
                                <p:cTn id="32" presetID="1"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22" presetClass="entr" presetSubtype="8"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nodeType="afterGroup">
                            <p:stCondLst>
                              <p:cond delay="1500"/>
                            </p:stCondLst>
                            <p:childTnLst>
                              <p:par>
                                <p:cTn id="38" presetID="1"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par>
                                <p:cTn id="40" presetID="22" presetClass="entr" presetSubtype="8"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 grpId="0">
        <p:bldAsOne/>
      </p:bldGraphic>
      <p:bldP spid="15" grpId="0"/>
      <p:bldP spid="16" grpId="0"/>
      <p:bldP spid="17"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Espace réservé du contenu 1">
            <a:extLst>
              <a:ext uri="{FF2B5EF4-FFF2-40B4-BE49-F238E27FC236}">
                <a16:creationId xmlns:a16="http://schemas.microsoft.com/office/drawing/2014/main" id="{B6B9EF57-7405-4CD4-9DAA-7B4E141349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875" y="1620838"/>
            <a:ext cx="8856663" cy="4697412"/>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Espace réservé du contenu 1">
            <a:extLst>
              <a:ext uri="{FF2B5EF4-FFF2-40B4-BE49-F238E27FC236}">
                <a16:creationId xmlns:a16="http://schemas.microsoft.com/office/drawing/2014/main" id="{C61E533D-E419-48B5-B622-B86618BDFF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92165"/>
          <a:stretch>
            <a:fillRect/>
          </a:stretch>
        </p:blipFill>
        <p:spPr>
          <a:xfrm>
            <a:off x="142875" y="1620838"/>
            <a:ext cx="8856663" cy="368300"/>
          </a:xfrm>
        </p:spPr>
      </p:pic>
      <p:pic>
        <p:nvPicPr>
          <p:cNvPr id="58371" name="Image 2">
            <a:extLst>
              <a:ext uri="{FF2B5EF4-FFF2-40B4-BE49-F238E27FC236}">
                <a16:creationId xmlns:a16="http://schemas.microsoft.com/office/drawing/2014/main" id="{AC6C8C3A-6F60-42A1-9B59-A82ECD82C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6113"/>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a:extLst>
              <a:ext uri="{FF2B5EF4-FFF2-40B4-BE49-F238E27FC236}">
                <a16:creationId xmlns:a16="http://schemas.microsoft.com/office/drawing/2014/main" id="{4951F8B1-7DD4-4CF3-B5FD-68C407C292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0F81BAEE-7D21-451A-B441-1F4DB3DC3FB2}" type="slidenum">
              <a:rPr lang="en-GB" altLang="fr-FR" sz="1400" i="0" smtClean="0">
                <a:solidFill>
                  <a:schemeClr val="tx1"/>
                </a:solidFill>
                <a:latin typeface="Arial" panose="020B0604020202020204" pitchFamily="34" charset="0"/>
              </a:rPr>
              <a:pPr>
                <a:spcBef>
                  <a:spcPct val="0"/>
                </a:spcBef>
                <a:buClrTx/>
                <a:buFontTx/>
                <a:buNone/>
              </a:pPr>
              <a:t>44</a:t>
            </a:fld>
            <a:endParaRPr lang="en-GB" altLang="fr-FR" sz="1400" i="0">
              <a:solidFill>
                <a:schemeClr val="tx1"/>
              </a:solidFill>
              <a:latin typeface="Arial" panose="020B0604020202020204" pitchFamily="34" charset="0"/>
            </a:endParaRPr>
          </a:p>
        </p:txBody>
      </p:sp>
      <p:sp>
        <p:nvSpPr>
          <p:cNvPr id="59395" name="Text Box 3">
            <a:extLst>
              <a:ext uri="{FF2B5EF4-FFF2-40B4-BE49-F238E27FC236}">
                <a16:creationId xmlns:a16="http://schemas.microsoft.com/office/drawing/2014/main" id="{800CDAE3-CA06-4EA0-8B89-1942A10AF49F}"/>
              </a:ext>
            </a:extLst>
          </p:cNvPr>
          <p:cNvSpPr txBox="1">
            <a:spLocks noChangeArrowheads="1"/>
          </p:cNvSpPr>
          <p:nvPr/>
        </p:nvSpPr>
        <p:spPr bwMode="auto">
          <a:xfrm>
            <a:off x="457200" y="31242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s-BO" altLang="fr-FR">
              <a:sym typeface="Symbol" panose="05050102010706020507" pitchFamily="18" charset="2"/>
            </a:endParaRPr>
          </a:p>
        </p:txBody>
      </p:sp>
      <p:sp>
        <p:nvSpPr>
          <p:cNvPr id="59396" name="Rectangle 4">
            <a:extLst>
              <a:ext uri="{FF2B5EF4-FFF2-40B4-BE49-F238E27FC236}">
                <a16:creationId xmlns:a16="http://schemas.microsoft.com/office/drawing/2014/main" id="{EC7FBAFC-571C-4DB6-B45A-BEB3082332B6}"/>
              </a:ext>
            </a:extLst>
          </p:cNvPr>
          <p:cNvSpPr>
            <a:spLocks noChangeArrowheads="1"/>
          </p:cNvSpPr>
          <p:nvPr/>
        </p:nvSpPr>
        <p:spPr bwMode="auto">
          <a:xfrm>
            <a:off x="0"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59397" name="Text Box 6">
            <a:extLst>
              <a:ext uri="{FF2B5EF4-FFF2-40B4-BE49-F238E27FC236}">
                <a16:creationId xmlns:a16="http://schemas.microsoft.com/office/drawing/2014/main" id="{24324029-BE75-43A2-9769-73E918D3EB44}"/>
              </a:ext>
            </a:extLst>
          </p:cNvPr>
          <p:cNvSpPr txBox="1">
            <a:spLocks noChangeArrowheads="1"/>
          </p:cNvSpPr>
          <p:nvPr/>
        </p:nvSpPr>
        <p:spPr bwMode="auto">
          <a:xfrm>
            <a:off x="533400" y="4953000"/>
            <a:ext cx="7620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altLang="fr-FR">
                <a:sym typeface="Symbol" panose="05050102010706020507" pitchFamily="18" charset="2"/>
              </a:rPr>
              <a:t>- p</a:t>
            </a:r>
            <a:r>
              <a:rPr lang="en-US" altLang="fr-FR" i="0">
                <a:sym typeface="Symbol" panose="05050102010706020507" pitchFamily="18" charset="2"/>
              </a:rPr>
              <a:t>  Déficit primaire</a:t>
            </a:r>
          </a:p>
          <a:p>
            <a:pPr eaLnBrk="1" hangingPunct="1">
              <a:spcBef>
                <a:spcPct val="50000"/>
              </a:spcBef>
              <a:buClrTx/>
              <a:buFont typeface="Symbol" panose="05050102010706020507" pitchFamily="18" charset="2"/>
              <a:buNone/>
            </a:pPr>
            <a:r>
              <a:rPr lang="en-US" altLang="fr-FR">
                <a:latin typeface="Symbol" panose="05050102010706020507" pitchFamily="18" charset="2"/>
                <a:sym typeface="Symbol" panose="05050102010706020507" pitchFamily="18" charset="2"/>
              </a:rPr>
              <a:t></a:t>
            </a:r>
            <a:r>
              <a:rPr lang="en-US" altLang="fr-FR" i="0">
                <a:latin typeface="Symbol" panose="05050102010706020507" pitchFamily="18" charset="2"/>
                <a:sym typeface="Symbol" panose="05050102010706020507" pitchFamily="18" charset="2"/>
              </a:rPr>
              <a:t>    </a:t>
            </a:r>
            <a:r>
              <a:rPr lang="en-US" altLang="fr-FR" i="0">
                <a:sym typeface="Symbol" panose="05050102010706020507" pitchFamily="18" charset="2"/>
              </a:rPr>
              <a:t>Autres flux identifiés et résiduel</a:t>
            </a:r>
          </a:p>
        </p:txBody>
      </p:sp>
      <p:sp>
        <p:nvSpPr>
          <p:cNvPr id="59398" name="TextBox 10">
            <a:extLst>
              <a:ext uri="{FF2B5EF4-FFF2-40B4-BE49-F238E27FC236}">
                <a16:creationId xmlns:a16="http://schemas.microsoft.com/office/drawing/2014/main" id="{E0DCF10C-1A7D-4C82-ACE4-5E9CFBE1B397}"/>
              </a:ext>
            </a:extLst>
          </p:cNvPr>
          <p:cNvSpPr txBox="1">
            <a:spLocks noChangeArrowheads="1"/>
          </p:cNvSpPr>
          <p:nvPr/>
        </p:nvSpPr>
        <p:spPr bwMode="auto">
          <a:xfrm>
            <a:off x="533400" y="2895600"/>
            <a:ext cx="4876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fr-FR" i="0"/>
              <a:t>Contribution du taux d'intérêt réel </a:t>
            </a:r>
          </a:p>
        </p:txBody>
      </p:sp>
      <p:sp>
        <p:nvSpPr>
          <p:cNvPr id="59399" name="TextBox 11">
            <a:extLst>
              <a:ext uri="{FF2B5EF4-FFF2-40B4-BE49-F238E27FC236}">
                <a16:creationId xmlns:a16="http://schemas.microsoft.com/office/drawing/2014/main" id="{A94D960A-C53C-43CA-BD7E-C36DE7A4DCEF}"/>
              </a:ext>
            </a:extLst>
          </p:cNvPr>
          <p:cNvSpPr txBox="1">
            <a:spLocks noChangeArrowheads="1"/>
          </p:cNvSpPr>
          <p:nvPr/>
        </p:nvSpPr>
        <p:spPr bwMode="auto">
          <a:xfrm>
            <a:off x="2057400" y="3505200"/>
            <a:ext cx="4648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fr-FR" i="0"/>
              <a:t>Contribution de la croissance du PIB réel </a:t>
            </a:r>
          </a:p>
        </p:txBody>
      </p:sp>
      <p:sp>
        <p:nvSpPr>
          <p:cNvPr id="59400" name="TextBox 13">
            <a:extLst>
              <a:ext uri="{FF2B5EF4-FFF2-40B4-BE49-F238E27FC236}">
                <a16:creationId xmlns:a16="http://schemas.microsoft.com/office/drawing/2014/main" id="{9EC49B79-059F-4C7F-81DD-ED67215CC0A7}"/>
              </a:ext>
            </a:extLst>
          </p:cNvPr>
          <p:cNvSpPr txBox="1">
            <a:spLocks noChangeArrowheads="1"/>
          </p:cNvSpPr>
          <p:nvPr/>
        </p:nvSpPr>
        <p:spPr bwMode="auto">
          <a:xfrm>
            <a:off x="4572000" y="4038600"/>
            <a:ext cx="4038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fr-FR" i="0"/>
              <a:t>Contribution de la dépréciation du taux de change réel</a:t>
            </a:r>
          </a:p>
        </p:txBody>
      </p:sp>
      <p:graphicFrame>
        <p:nvGraphicFramePr>
          <p:cNvPr id="59401" name="Object 2">
            <a:extLst>
              <a:ext uri="{FF2B5EF4-FFF2-40B4-BE49-F238E27FC236}">
                <a16:creationId xmlns:a16="http://schemas.microsoft.com/office/drawing/2014/main" id="{0AA0A6E2-51C3-4FE4-BAAA-FE6BCE2332EB}"/>
              </a:ext>
            </a:extLst>
          </p:cNvPr>
          <p:cNvGraphicFramePr>
            <a:graphicFrameLocks noChangeAspect="1"/>
          </p:cNvGraphicFramePr>
          <p:nvPr/>
        </p:nvGraphicFramePr>
        <p:xfrm>
          <a:off x="762000" y="1524000"/>
          <a:ext cx="7423150" cy="977900"/>
        </p:xfrm>
        <a:graphic>
          <a:graphicData uri="http://schemas.openxmlformats.org/presentationml/2006/ole">
            <mc:AlternateContent xmlns:mc="http://schemas.openxmlformats.org/markup-compatibility/2006">
              <mc:Choice xmlns:v="urn:schemas-microsoft-com:vml" Requires="v">
                <p:oleObj spid="_x0000_s59421" name="Equation" r:id="rId4" imgW="3555081" imgH="456924" progId="Equation.3">
                  <p:embed/>
                </p:oleObj>
              </mc:Choice>
              <mc:Fallback>
                <p:oleObj name="Equation" r:id="rId4" imgW="3555081" imgH="456924"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524000"/>
                        <a:ext cx="74231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6" name="Straight Arrow Connector 15">
            <a:extLst>
              <a:ext uri="{FF2B5EF4-FFF2-40B4-BE49-F238E27FC236}">
                <a16:creationId xmlns:a16="http://schemas.microsoft.com/office/drawing/2014/main" id="{55B50F43-7DC8-4BD4-A17B-935273A070A8}"/>
              </a:ext>
            </a:extLst>
          </p:cNvPr>
          <p:cNvCxnSpPr/>
          <p:nvPr/>
        </p:nvCxnSpPr>
        <p:spPr>
          <a:xfrm rot="5400000">
            <a:off x="2362200" y="2286000"/>
            <a:ext cx="6096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800F50-0223-4E1C-B2ED-3B2B013A76FB}"/>
              </a:ext>
            </a:extLst>
          </p:cNvPr>
          <p:cNvCxnSpPr/>
          <p:nvPr/>
        </p:nvCxnSpPr>
        <p:spPr>
          <a:xfrm rot="16200000" flipH="1">
            <a:off x="4343400" y="2667000"/>
            <a:ext cx="16002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A130F92-D0E5-43B8-96DF-B643FE46FE5A}"/>
              </a:ext>
            </a:extLst>
          </p:cNvPr>
          <p:cNvCxnSpPr/>
          <p:nvPr/>
        </p:nvCxnSpPr>
        <p:spPr>
          <a:xfrm rot="16200000" flipH="1">
            <a:off x="5753100" y="3009900"/>
            <a:ext cx="21336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E3CD7EEA-4FF8-4D54-9D83-1FE2E4CF9D52}"/>
              </a:ext>
            </a:extLst>
          </p:cNvPr>
          <p:cNvSpPr/>
          <p:nvPr/>
        </p:nvSpPr>
        <p:spPr>
          <a:xfrm>
            <a:off x="2133600" y="1524000"/>
            <a:ext cx="1981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4" name="Oval 23">
            <a:extLst>
              <a:ext uri="{FF2B5EF4-FFF2-40B4-BE49-F238E27FC236}">
                <a16:creationId xmlns:a16="http://schemas.microsoft.com/office/drawing/2014/main" id="{BB911682-1EE6-44FC-849A-272F475C5579}"/>
              </a:ext>
            </a:extLst>
          </p:cNvPr>
          <p:cNvSpPr/>
          <p:nvPr/>
        </p:nvSpPr>
        <p:spPr>
          <a:xfrm>
            <a:off x="5334000" y="1524000"/>
            <a:ext cx="1676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5" name="Oval 24">
            <a:extLst>
              <a:ext uri="{FF2B5EF4-FFF2-40B4-BE49-F238E27FC236}">
                <a16:creationId xmlns:a16="http://schemas.microsoft.com/office/drawing/2014/main" id="{5F92B474-5971-4787-B324-B930B0C2C8DF}"/>
              </a:ext>
            </a:extLst>
          </p:cNvPr>
          <p:cNvSpPr/>
          <p:nvPr/>
        </p:nvSpPr>
        <p:spPr>
          <a:xfrm>
            <a:off x="4191000" y="1371600"/>
            <a:ext cx="914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9408" name="ZoneTexte 17">
            <a:extLst>
              <a:ext uri="{FF2B5EF4-FFF2-40B4-BE49-F238E27FC236}">
                <a16:creationId xmlns:a16="http://schemas.microsoft.com/office/drawing/2014/main" id="{DFCC9130-AD17-41C2-ABC6-4333206C0DD9}"/>
              </a:ext>
            </a:extLst>
          </p:cNvPr>
          <p:cNvSpPr txBox="1">
            <a:spLocks noChangeArrowheads="1"/>
          </p:cNvSpPr>
          <p:nvPr/>
        </p:nvSpPr>
        <p:spPr bwMode="auto">
          <a:xfrm>
            <a:off x="5410200" y="0"/>
            <a:ext cx="3700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FontTx/>
              <a:buNone/>
            </a:pPr>
            <a:r>
              <a:rPr lang="en-CA" altLang="fr-FR" sz="1800" b="1" i="0">
                <a:solidFill>
                  <a:srgbClr val="FFD624"/>
                </a:solidFill>
              </a:rPr>
              <a:t>Réalisme des projections macroéconomiques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contenu 2">
            <a:extLst>
              <a:ext uri="{FF2B5EF4-FFF2-40B4-BE49-F238E27FC236}">
                <a16:creationId xmlns:a16="http://schemas.microsoft.com/office/drawing/2014/main" id="{6A2DBE0B-9924-4526-9D04-E54705263980}"/>
              </a:ext>
            </a:extLst>
          </p:cNvPr>
          <p:cNvSpPr>
            <a:spLocks noGrp="1" noChangeArrowheads="1"/>
          </p:cNvSpPr>
          <p:nvPr>
            <p:ph idx="1"/>
          </p:nvPr>
        </p:nvSpPr>
        <p:spPr>
          <a:xfrm>
            <a:off x="142875" y="1341438"/>
            <a:ext cx="8856663" cy="5256212"/>
          </a:xfrm>
        </p:spPr>
        <p:txBody>
          <a:bodyPr/>
          <a:lstStyle/>
          <a:p>
            <a:r>
              <a:rPr lang="en-US" altLang="fr-FR" sz="1800">
                <a:sym typeface="Wingdings" panose="05000000000000000000" pitchFamily="2" charset="2"/>
              </a:rPr>
              <a:t> </a:t>
            </a:r>
            <a:r>
              <a:rPr lang="en-US" altLang="fr-FR" sz="1800" b="1">
                <a:solidFill>
                  <a:srgbClr val="0070C0"/>
                </a:solidFill>
                <a:sym typeface="Wingdings" panose="05000000000000000000" pitchFamily="2" charset="2"/>
              </a:rPr>
              <a:t>Réalisme des hypothèses et projections</a:t>
            </a:r>
          </a:p>
          <a:p>
            <a:pPr marL="457200" lvl="1" indent="0">
              <a:spcAft>
                <a:spcPts val="600"/>
              </a:spcAft>
              <a:buClr>
                <a:schemeClr val="tx2"/>
              </a:buClr>
              <a:buSzPct val="73000"/>
              <a:buFontTx/>
              <a:buNone/>
            </a:pPr>
            <a:endParaRPr lang="en-US" altLang="fr-FR" sz="1400"/>
          </a:p>
          <a:p>
            <a:pPr>
              <a:spcAft>
                <a:spcPts val="600"/>
              </a:spcAft>
              <a:buClr>
                <a:schemeClr val="tx2"/>
              </a:buClr>
              <a:buSzPct val="73000"/>
            </a:pPr>
            <a:r>
              <a:rPr lang="en-US" altLang="fr-FR" sz="1800"/>
              <a:t>Déterminantes de la dynamique d'endettement</a:t>
            </a:r>
            <a:r>
              <a:rPr lang="en-US" altLang="fr-FR" sz="1800" i="0"/>
              <a:t> </a:t>
            </a:r>
          </a:p>
          <a:p>
            <a:pPr marL="457200" lvl="1" indent="0">
              <a:spcAft>
                <a:spcPts val="600"/>
              </a:spcAft>
              <a:buClr>
                <a:schemeClr val="tx2"/>
              </a:buClr>
              <a:buSzPct val="73000"/>
              <a:buFont typeface="Wingdings" panose="05000000000000000000" pitchFamily="2" charset="2"/>
              <a:buChar char="ü"/>
            </a:pPr>
            <a:r>
              <a:rPr lang="en-US" altLang="fr-FR" sz="1400"/>
              <a:t>Une dynamique en trois temps : présent, passé (5 ans) , prévisions (à 5 ans)</a:t>
            </a:r>
          </a:p>
          <a:p>
            <a:pPr marL="457200" lvl="1" indent="0">
              <a:spcAft>
                <a:spcPts val="600"/>
              </a:spcAft>
              <a:buClr>
                <a:schemeClr val="tx2"/>
              </a:buClr>
              <a:buSzPct val="73000"/>
              <a:buFont typeface="Wingdings" panose="05000000000000000000" pitchFamily="2" charset="2"/>
              <a:buChar char="ü"/>
            </a:pPr>
            <a:r>
              <a:rPr lang="en-US" altLang="fr-FR" sz="1400"/>
              <a:t>Y a-t-il une discontinuité quelconque dans les déterminantes de la dynamique d'endettement ?</a:t>
            </a:r>
          </a:p>
          <a:p>
            <a:pPr marL="457200" lvl="1" indent="0">
              <a:spcAft>
                <a:spcPts val="600"/>
              </a:spcAft>
              <a:buClr>
                <a:schemeClr val="tx2"/>
              </a:buClr>
              <a:buSzPct val="73000"/>
              <a:buFont typeface="Wingdings" panose="05000000000000000000" pitchFamily="2" charset="2"/>
              <a:buChar char="ü"/>
            </a:pPr>
            <a:r>
              <a:rPr lang="en-US" altLang="fr-FR" sz="1400"/>
              <a:t>Analyses d'erreurs de prévision passées : contribution de chaque facteur</a:t>
            </a:r>
          </a:p>
          <a:p>
            <a:pPr marL="457200" lvl="1" indent="0">
              <a:spcAft>
                <a:spcPts val="600"/>
              </a:spcAft>
              <a:buClr>
                <a:schemeClr val="tx2"/>
              </a:buClr>
              <a:buSzPct val="73000"/>
              <a:buFont typeface="Wingdings" panose="05000000000000000000" pitchFamily="2" charset="2"/>
              <a:buChar char="ü"/>
            </a:pPr>
            <a:r>
              <a:rPr lang="en-US" altLang="fr-FR" sz="1400"/>
              <a:t>Contribution des erreurs à des changements et révisions inattendus</a:t>
            </a:r>
          </a:p>
          <a:p>
            <a:pPr marL="457200" lvl="1" indent="0">
              <a:spcAft>
                <a:spcPts val="600"/>
              </a:spcAft>
              <a:buClr>
                <a:schemeClr val="tx2"/>
              </a:buClr>
              <a:buSzPct val="73000"/>
              <a:buFont typeface="Wingdings" panose="05000000000000000000" pitchFamily="2" charset="2"/>
              <a:buChar char="ü"/>
            </a:pPr>
            <a:endParaRPr lang="en-US" altLang="fr-FR" sz="1400"/>
          </a:p>
          <a:p>
            <a:pPr>
              <a:spcAft>
                <a:spcPts val="600"/>
              </a:spcAft>
              <a:buClr>
                <a:schemeClr val="tx2"/>
              </a:buClr>
              <a:buSzPct val="73000"/>
            </a:pPr>
            <a:r>
              <a:rPr lang="en-US" altLang="fr-FR" sz="1800"/>
              <a:t>Les facteurs projetés de croissance sont-ils susceptibles de devenir réalité ? Quelle a été leur contribution respective par le passé ? </a:t>
            </a:r>
            <a:endParaRPr lang="en-US" altLang="fr-FR" sz="1400"/>
          </a:p>
          <a:p>
            <a:pPr marL="457200" lvl="1" indent="0">
              <a:spcAft>
                <a:spcPts val="600"/>
              </a:spcAft>
              <a:buClr>
                <a:schemeClr val="tx2"/>
              </a:buClr>
              <a:buSzPct val="73000"/>
              <a:buFont typeface="Wingdings" panose="05000000000000000000" pitchFamily="2" charset="2"/>
              <a:buChar char="ü"/>
            </a:pPr>
            <a:r>
              <a:rPr lang="en-US" altLang="fr-FR" sz="1400"/>
              <a:t>Contribution faible/élevée de la croissance/du différentiel d'intérêt dans l'accumulation de la dette par le passé ?</a:t>
            </a:r>
          </a:p>
          <a:p>
            <a:pPr marL="457200" lvl="1" indent="0">
              <a:spcAft>
                <a:spcPts val="600"/>
              </a:spcAft>
              <a:buClr>
                <a:schemeClr val="tx2"/>
              </a:buClr>
              <a:buSzPct val="73000"/>
              <a:buFont typeface="Wingdings" panose="05000000000000000000" pitchFamily="2" charset="2"/>
              <a:buChar char="ü"/>
            </a:pPr>
            <a:r>
              <a:rPr lang="en-US" altLang="fr-FR" sz="1400"/>
              <a:t>La prédiction du taux de change réel devrait être reliée à des hypothèses réalistes sur le solde du compte courant</a:t>
            </a:r>
          </a:p>
          <a:p>
            <a:pPr marL="457200" lvl="1" indent="0">
              <a:spcAft>
                <a:spcPts val="600"/>
              </a:spcAft>
              <a:buClr>
                <a:schemeClr val="tx2"/>
              </a:buClr>
              <a:buSzPct val="73000"/>
              <a:buFont typeface="Wingdings" panose="05000000000000000000" pitchFamily="2" charset="2"/>
              <a:buChar char="ü"/>
            </a:pPr>
            <a:r>
              <a:rPr lang="en-US" altLang="fr-FR" sz="1400"/>
              <a:t>Réalisme de l'ajustement fisca</a:t>
            </a:r>
            <a:r>
              <a:rPr lang="en-US" altLang="fr-FR" sz="1400" b="0"/>
              <a:t>l </a:t>
            </a:r>
            <a:endParaRPr lang="en-US" altLang="fr-FR" sz="1400"/>
          </a:p>
          <a:p>
            <a:pPr marL="457200" lvl="1" indent="0">
              <a:spcAft>
                <a:spcPts val="600"/>
              </a:spcAft>
              <a:buClr>
                <a:schemeClr val="tx2"/>
              </a:buClr>
              <a:buSzPct val="73000"/>
              <a:buFontTx/>
              <a:buNone/>
            </a:pPr>
            <a:endParaRPr lang="en-US" altLang="fr-FR" sz="1400"/>
          </a:p>
          <a:p>
            <a:pPr marL="457200" lvl="1" indent="0">
              <a:spcAft>
                <a:spcPts val="600"/>
              </a:spcAft>
              <a:buClr>
                <a:schemeClr val="tx2"/>
              </a:buClr>
              <a:buSzPct val="73000"/>
              <a:buFontTx/>
              <a:buNone/>
            </a:pPr>
            <a:endParaRPr lang="en-US" altLang="fr-F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1">
            <a:extLst>
              <a:ext uri="{FF2B5EF4-FFF2-40B4-BE49-F238E27FC236}">
                <a16:creationId xmlns:a16="http://schemas.microsoft.com/office/drawing/2014/main" id="{7523AA13-6498-4F43-9EAC-8B51B68FD279}"/>
              </a:ext>
            </a:extLst>
          </p:cNvPr>
          <p:cNvSpPr>
            <a:spLocks noGrp="1" noChangeArrowheads="1"/>
          </p:cNvSpPr>
          <p:nvPr>
            <p:ph type="title"/>
          </p:nvPr>
        </p:nvSpPr>
        <p:spPr/>
        <p:txBody>
          <a:bodyPr/>
          <a:lstStyle/>
          <a:p>
            <a:r>
              <a:rPr lang="fr-FR" altLang="fr-FR" sz="1600"/>
              <a:t>Exemple de flux générateurs de dette</a:t>
            </a:r>
            <a:r>
              <a:rPr lang="fr-FR" altLang="fr-FR" sz="1600" b="0"/>
              <a:t> </a:t>
            </a:r>
          </a:p>
        </p:txBody>
      </p:sp>
      <p:pic>
        <p:nvPicPr>
          <p:cNvPr id="62467" name="Espace réservé du contenu 3">
            <a:extLst>
              <a:ext uri="{FF2B5EF4-FFF2-40B4-BE49-F238E27FC236}">
                <a16:creationId xmlns:a16="http://schemas.microsoft.com/office/drawing/2014/main" id="{5AF5D91D-5B81-4ECA-B9A2-51AAF247A4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16000" y="2133600"/>
            <a:ext cx="7112000" cy="424815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contenu 2">
            <a:extLst>
              <a:ext uri="{FF2B5EF4-FFF2-40B4-BE49-F238E27FC236}">
                <a16:creationId xmlns:a16="http://schemas.microsoft.com/office/drawing/2014/main" id="{A61894BC-ACC3-4A24-989C-CB1784B275A2}"/>
              </a:ext>
            </a:extLst>
          </p:cNvPr>
          <p:cNvSpPr>
            <a:spLocks noGrp="1" noChangeArrowheads="1"/>
          </p:cNvSpPr>
          <p:nvPr>
            <p:ph idx="1"/>
          </p:nvPr>
        </p:nvSpPr>
        <p:spPr>
          <a:xfrm>
            <a:off x="142875" y="1341438"/>
            <a:ext cx="8856663" cy="5256212"/>
          </a:xfrm>
        </p:spPr>
        <p:txBody>
          <a:bodyPr/>
          <a:lstStyle/>
          <a:p>
            <a:r>
              <a:rPr lang="en-US" altLang="fr-FR" sz="1800">
                <a:sym typeface="Wingdings" panose="05000000000000000000" pitchFamily="2" charset="2"/>
              </a:rPr>
              <a:t> </a:t>
            </a:r>
            <a:r>
              <a:rPr lang="en-US" altLang="fr-FR" sz="1800" b="1">
                <a:solidFill>
                  <a:srgbClr val="0070C0"/>
                </a:solidFill>
                <a:sym typeface="Wingdings" panose="05000000000000000000" pitchFamily="2" charset="2"/>
              </a:rPr>
              <a:t>DETTE EXTÉRIEURE ET PASSIFS POTENTIELS</a:t>
            </a:r>
          </a:p>
          <a:p>
            <a:pPr marL="457200" lvl="1" indent="0">
              <a:spcAft>
                <a:spcPts val="600"/>
              </a:spcAft>
              <a:buClr>
                <a:schemeClr val="tx2"/>
              </a:buClr>
              <a:buSzPct val="73000"/>
              <a:buFontTx/>
              <a:buNone/>
            </a:pPr>
            <a:endParaRPr lang="en-US" altLang="fr-FR" sz="1400"/>
          </a:p>
          <a:p>
            <a:pPr>
              <a:spcAft>
                <a:spcPts val="600"/>
              </a:spcAft>
              <a:buClr>
                <a:schemeClr val="tx2"/>
              </a:buClr>
              <a:buSzPct val="73000"/>
            </a:pPr>
            <a:r>
              <a:rPr lang="en-US" altLang="fr-FR" sz="1800"/>
              <a:t>Dette extérieure</a:t>
            </a:r>
            <a:r>
              <a:rPr lang="en-US" altLang="fr-FR" sz="1800" i="0"/>
              <a:t> </a:t>
            </a:r>
            <a:r>
              <a:rPr lang="en-US" altLang="fr-FR" sz="1800">
                <a:sym typeface="Wingdings" panose="05000000000000000000" pitchFamily="2" charset="2"/>
              </a:rPr>
              <a:t></a:t>
            </a:r>
            <a:r>
              <a:rPr lang="en-US" altLang="fr-FR" sz="1800" i="0"/>
              <a:t> </a:t>
            </a:r>
            <a:r>
              <a:rPr lang="en-US" altLang="fr-FR" sz="1800"/>
              <a:t>Définition </a:t>
            </a:r>
          </a:p>
          <a:p>
            <a:pPr marL="457200" lvl="1" indent="0">
              <a:spcAft>
                <a:spcPts val="600"/>
              </a:spcAft>
              <a:buClr>
                <a:schemeClr val="tx2"/>
              </a:buClr>
              <a:buSzPct val="73000"/>
              <a:buFont typeface="Wingdings" panose="05000000000000000000" pitchFamily="2" charset="2"/>
              <a:buChar char="ü"/>
            </a:pPr>
            <a:r>
              <a:rPr lang="en-US" altLang="fr-FR" sz="1400"/>
              <a:t>Dette extérieure brute TOTALE = </a:t>
            </a:r>
          </a:p>
          <a:p>
            <a:pPr marL="457200" lvl="1" indent="0">
              <a:spcAft>
                <a:spcPts val="600"/>
              </a:spcAft>
              <a:buClr>
                <a:schemeClr val="tx2"/>
              </a:buClr>
              <a:buSzPct val="73000"/>
              <a:buFont typeface="Wingdings 2" panose="05020102010507070707" pitchFamily="18" charset="2"/>
              <a:buChar char=" "/>
            </a:pPr>
            <a:r>
              <a:rPr lang="en-US" altLang="fr-FR" sz="1400">
                <a:sym typeface="Wingdings 2" panose="05020102010507070707" pitchFamily="18" charset="2"/>
              </a:rPr>
              <a:t>PGE (publique et garantie par l'État) </a:t>
            </a:r>
          </a:p>
          <a:p>
            <a:pPr marL="457200" lvl="1" indent="0">
              <a:spcAft>
                <a:spcPts val="600"/>
              </a:spcAft>
              <a:buClr>
                <a:schemeClr val="tx2"/>
              </a:buClr>
              <a:buSzPct val="73000"/>
              <a:buFont typeface="Wingdings 2" panose="05020102010507070707" pitchFamily="18" charset="2"/>
              <a:buChar char=" "/>
            </a:pPr>
            <a:r>
              <a:rPr lang="en-US" altLang="fr-FR" sz="1400">
                <a:sym typeface="Wingdings 2" panose="05020102010507070707" pitchFamily="18" charset="2"/>
              </a:rPr>
              <a:t>+ NGE (non garantie par l'État)</a:t>
            </a:r>
          </a:p>
          <a:p>
            <a:pPr marL="457200" lvl="1" indent="0">
              <a:spcAft>
                <a:spcPts val="600"/>
              </a:spcAft>
              <a:buClr>
                <a:schemeClr val="tx2"/>
              </a:buClr>
              <a:buSzPct val="73000"/>
              <a:buFont typeface="Wingdings 2" panose="05020102010507070707" pitchFamily="18" charset="2"/>
              <a:buChar char=" "/>
            </a:pPr>
            <a:r>
              <a:rPr lang="en-US" altLang="fr-FR" sz="1400">
                <a:sym typeface="Wingdings 2" panose="05020102010507070707" pitchFamily="18" charset="2"/>
              </a:rPr>
              <a:t>+ dette à court terme (publique et privée)</a:t>
            </a:r>
          </a:p>
          <a:p>
            <a:pPr marL="457200" lvl="1" indent="0">
              <a:spcAft>
                <a:spcPts val="600"/>
              </a:spcAft>
              <a:buClr>
                <a:schemeClr val="tx2"/>
              </a:buClr>
              <a:buSzPct val="73000"/>
              <a:buFontTx/>
              <a:buNone/>
            </a:pPr>
            <a:endParaRPr lang="en-US" altLang="fr-FR" sz="1400"/>
          </a:p>
          <a:p>
            <a:pPr>
              <a:spcAft>
                <a:spcPts val="600"/>
              </a:spcAft>
              <a:buClr>
                <a:schemeClr val="tx2"/>
              </a:buClr>
              <a:buSzPct val="73000"/>
            </a:pPr>
            <a:r>
              <a:rPr lang="en-US" altLang="fr-FR" sz="1800"/>
              <a:t>Passifs potentiels</a:t>
            </a:r>
            <a:r>
              <a:rPr lang="en-US" altLang="fr-FR" sz="1800" i="0">
                <a:sym typeface="Wingdings" panose="05000000000000000000" pitchFamily="2" charset="2"/>
              </a:rPr>
              <a:t></a:t>
            </a:r>
            <a:r>
              <a:rPr lang="en-US" altLang="fr-FR" sz="1800"/>
              <a:t> Définition </a:t>
            </a:r>
          </a:p>
          <a:p>
            <a:pPr marL="457200" lvl="1" indent="0">
              <a:spcAft>
                <a:spcPts val="600"/>
              </a:spcAft>
              <a:buClr>
                <a:schemeClr val="tx2"/>
              </a:buClr>
              <a:buSzPct val="73000"/>
              <a:buFont typeface="Wingdings" panose="05000000000000000000" pitchFamily="2" charset="2"/>
              <a:buChar char="ü"/>
            </a:pPr>
            <a:r>
              <a:rPr lang="en-US" altLang="fr-FR" sz="1400">
                <a:solidFill>
                  <a:srgbClr val="FF0000"/>
                </a:solidFill>
              </a:rPr>
              <a:t>Explicites = </a:t>
            </a:r>
          </a:p>
          <a:p>
            <a:pPr marL="457200" lvl="1" indent="0">
              <a:spcAft>
                <a:spcPts val="600"/>
              </a:spcAft>
              <a:buClr>
                <a:schemeClr val="tx2"/>
              </a:buClr>
              <a:buSzPct val="73000"/>
              <a:buFont typeface="Wingdings 2" panose="05020102010507070707" pitchFamily="18" charset="2"/>
              <a:buChar char=" "/>
            </a:pPr>
            <a:r>
              <a:rPr lang="en-US" altLang="fr-FR" sz="1400">
                <a:sym typeface="Wingdings 2" panose="05020102010507070707" pitchFamily="18" charset="2"/>
              </a:rPr>
              <a:t>Garanties pour emprunter </a:t>
            </a:r>
            <a:r>
              <a:rPr lang="en-US" altLang="fr-FR" sz="1400" b="0">
                <a:sym typeface="Wingdings 2" panose="05020102010507070707" pitchFamily="18" charset="2"/>
              </a:rPr>
              <a:t>(gouvernements locaux, entités privées, sectorielles : agriculture, PME)</a:t>
            </a:r>
          </a:p>
          <a:p>
            <a:pPr marL="457200" lvl="1" indent="0">
              <a:spcAft>
                <a:spcPts val="600"/>
              </a:spcAft>
              <a:buClr>
                <a:schemeClr val="tx2"/>
              </a:buClr>
              <a:buSzPct val="73000"/>
              <a:buFont typeface="Wingdings 2" panose="05020102010507070707" pitchFamily="18" charset="2"/>
              <a:buChar char=" "/>
            </a:pPr>
            <a:r>
              <a:rPr lang="en-US" altLang="fr-FR" sz="1400">
                <a:sym typeface="Wingdings 2" panose="05020102010507070707" pitchFamily="18" charset="2"/>
              </a:rPr>
              <a:t>Régimes d'assurance publics </a:t>
            </a:r>
            <a:r>
              <a:rPr lang="en-US" altLang="fr-FR" sz="1400" b="0">
                <a:sym typeface="Wingdings 2" panose="05020102010507070707" pitchFamily="18" charset="2"/>
              </a:rPr>
              <a:t>(assurances cultures, inondations)</a:t>
            </a:r>
          </a:p>
          <a:p>
            <a:pPr marL="457200" lvl="1" indent="0">
              <a:spcAft>
                <a:spcPts val="600"/>
              </a:spcAft>
              <a:buClr>
                <a:schemeClr val="tx2"/>
              </a:buClr>
              <a:buSzPct val="73000"/>
              <a:buFont typeface="Wingdings" panose="05000000000000000000" pitchFamily="2" charset="2"/>
              <a:buChar char="ü"/>
            </a:pPr>
            <a:r>
              <a:rPr lang="en-US" altLang="fr-FR" sz="1400">
                <a:solidFill>
                  <a:srgbClr val="FF0000"/>
                </a:solidFill>
              </a:rPr>
              <a:t>Implicites = Défauts de paiement </a:t>
            </a:r>
            <a:r>
              <a:rPr lang="en-US" altLang="fr-FR" sz="1400" b="0">
                <a:solidFill>
                  <a:srgbClr val="FF0000"/>
                </a:solidFill>
              </a:rPr>
              <a:t>(gouvernements locaux, entités privées) </a:t>
            </a:r>
            <a:r>
              <a:rPr lang="en-US" altLang="fr-FR" sz="1400">
                <a:solidFill>
                  <a:srgbClr val="FF0000"/>
                </a:solidFill>
              </a:rPr>
              <a:t>+ faillites bancaires +</a:t>
            </a:r>
          </a:p>
          <a:p>
            <a:pPr marL="457200" lvl="1" indent="0">
              <a:spcAft>
                <a:spcPts val="600"/>
              </a:spcAft>
              <a:buClr>
                <a:schemeClr val="tx2"/>
              </a:buClr>
              <a:buSzPct val="73000"/>
              <a:buFont typeface="Wingdings 2" panose="05020102010507070707" pitchFamily="18" charset="2"/>
              <a:buChar char=" "/>
            </a:pPr>
            <a:r>
              <a:rPr lang="en-US" altLang="fr-FR" sz="1400">
                <a:sym typeface="Wingdings 2" panose="05020102010507070707" pitchFamily="18" charset="2"/>
              </a:rPr>
              <a:t>Apurement des passifs dans les entités privatisées +</a:t>
            </a:r>
          </a:p>
          <a:p>
            <a:pPr marL="457200" lvl="1" indent="0">
              <a:spcAft>
                <a:spcPts val="600"/>
              </a:spcAft>
              <a:buClr>
                <a:schemeClr val="tx2"/>
              </a:buClr>
              <a:buSzPct val="73000"/>
              <a:buFont typeface="Wingdings 2" panose="05020102010507070707" pitchFamily="18" charset="2"/>
              <a:buChar char=" "/>
            </a:pPr>
            <a:r>
              <a:rPr lang="en-US" altLang="fr-FR" sz="1400">
                <a:sym typeface="Wingdings 2" panose="05020102010507070707" pitchFamily="18" charset="2"/>
              </a:rPr>
              <a:t>Faillite de fonds de pension et de sécurité sociale</a:t>
            </a:r>
          </a:p>
          <a:p>
            <a:pPr marL="457200" lvl="1" indent="0">
              <a:spcAft>
                <a:spcPts val="600"/>
              </a:spcAft>
              <a:buClr>
                <a:schemeClr val="tx2"/>
              </a:buClr>
              <a:buSzPct val="73000"/>
              <a:buFontTx/>
              <a:buNone/>
            </a:pPr>
            <a:endParaRPr lang="en-US" altLang="fr-FR" sz="1400"/>
          </a:p>
          <a:p>
            <a:pPr marL="457200" lvl="1" indent="0">
              <a:spcAft>
                <a:spcPts val="600"/>
              </a:spcAft>
              <a:buClr>
                <a:schemeClr val="tx2"/>
              </a:buClr>
              <a:buSzPct val="73000"/>
              <a:buFontTx/>
              <a:buNone/>
            </a:pPr>
            <a:endParaRPr lang="en-US" altLang="fr-FR"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u contenu 2">
            <a:extLst>
              <a:ext uri="{FF2B5EF4-FFF2-40B4-BE49-F238E27FC236}">
                <a16:creationId xmlns:a16="http://schemas.microsoft.com/office/drawing/2014/main" id="{EC8E5C5B-1F74-49E4-8B9E-4BD9FF5595CC}"/>
              </a:ext>
            </a:extLst>
          </p:cNvPr>
          <p:cNvSpPr>
            <a:spLocks noGrp="1" noChangeArrowheads="1"/>
          </p:cNvSpPr>
          <p:nvPr>
            <p:ph idx="1"/>
          </p:nvPr>
        </p:nvSpPr>
        <p:spPr>
          <a:xfrm>
            <a:off x="142875" y="1341438"/>
            <a:ext cx="8856663" cy="5256212"/>
          </a:xfrm>
        </p:spPr>
        <p:txBody>
          <a:bodyPr/>
          <a:lstStyle/>
          <a:p>
            <a:r>
              <a:rPr lang="en-US" altLang="fr-FR" sz="1800">
                <a:sym typeface="Wingdings" panose="05000000000000000000" pitchFamily="2" charset="2"/>
              </a:rPr>
              <a:t> </a:t>
            </a:r>
            <a:r>
              <a:rPr lang="en-US" altLang="fr-FR" sz="1800" b="1">
                <a:solidFill>
                  <a:srgbClr val="0070C0"/>
                </a:solidFill>
                <a:sym typeface="Wingdings" panose="05000000000000000000" pitchFamily="2" charset="2"/>
              </a:rPr>
              <a:t>DETTE TOTALE PGE </a:t>
            </a:r>
          </a:p>
          <a:p>
            <a:pPr marL="457200" lvl="1" indent="0">
              <a:spcAft>
                <a:spcPts val="600"/>
              </a:spcAft>
              <a:buClr>
                <a:schemeClr val="tx2"/>
              </a:buClr>
              <a:buSzPct val="73000"/>
              <a:buFontTx/>
              <a:buNone/>
            </a:pPr>
            <a:endParaRPr lang="en-US" altLang="fr-FR" sz="1400"/>
          </a:p>
          <a:p>
            <a:pPr>
              <a:spcAft>
                <a:spcPts val="600"/>
              </a:spcAft>
              <a:buClr>
                <a:schemeClr val="tx2"/>
              </a:buClr>
              <a:buSzPct val="73000"/>
            </a:pPr>
            <a:r>
              <a:rPr lang="en-US" altLang="fr-FR" sz="1800"/>
              <a:t>Dette totale </a:t>
            </a:r>
            <a:r>
              <a:rPr lang="en-US" altLang="fr-FR" sz="1800">
                <a:sym typeface="Wingdings" panose="05000000000000000000" pitchFamily="2" charset="2"/>
              </a:rPr>
              <a:t></a:t>
            </a:r>
            <a:r>
              <a:rPr lang="en-US" altLang="fr-FR" sz="1800"/>
              <a:t> Définition = extérieure PGE + Intérieure PGE</a:t>
            </a:r>
          </a:p>
          <a:p>
            <a:pPr marL="457200" lvl="1" indent="0">
              <a:spcAft>
                <a:spcPts val="600"/>
              </a:spcAft>
              <a:buClr>
                <a:schemeClr val="tx2"/>
              </a:buClr>
              <a:buSzPct val="73000"/>
              <a:buFont typeface="Wingdings" panose="05000000000000000000" pitchFamily="2" charset="2"/>
              <a:buChar char="ü"/>
            </a:pPr>
            <a:r>
              <a:rPr lang="en-US" altLang="fr-FR" sz="1400">
                <a:solidFill>
                  <a:srgbClr val="FF0000"/>
                </a:solidFill>
              </a:rPr>
              <a:t>Intérieure PGE  </a:t>
            </a:r>
          </a:p>
          <a:p>
            <a:pPr marL="457200" lvl="1" indent="0">
              <a:spcAft>
                <a:spcPts val="600"/>
              </a:spcAft>
              <a:buClr>
                <a:schemeClr val="tx2"/>
              </a:buClr>
              <a:buSzPct val="73000"/>
              <a:buFont typeface="Wingdings 2" panose="05020102010507070707" pitchFamily="18" charset="2"/>
              <a:buChar char=" "/>
            </a:pPr>
            <a:r>
              <a:rPr lang="en-US" altLang="fr-FR" sz="1400">
                <a:sym typeface="Wingdings 2" panose="05020102010507070707" pitchFamily="18" charset="2"/>
              </a:rPr>
              <a:t>Payable en monnaie locale</a:t>
            </a:r>
          </a:p>
          <a:p>
            <a:pPr marL="457200" lvl="1" indent="0">
              <a:spcAft>
                <a:spcPts val="600"/>
              </a:spcAft>
              <a:buClr>
                <a:schemeClr val="tx2"/>
              </a:buClr>
              <a:buSzPct val="73000"/>
              <a:buFont typeface="Wingdings 2" panose="05020102010507070707" pitchFamily="18" charset="2"/>
              <a:buChar char=" "/>
            </a:pPr>
            <a:r>
              <a:rPr lang="en-US" altLang="fr-FR" sz="1400">
                <a:sym typeface="Wingdings 2" panose="05020102010507070707" pitchFamily="18" charset="2"/>
              </a:rPr>
              <a:t>Peut comprendre des arriérés (salaires, fournisseurs)</a:t>
            </a:r>
          </a:p>
          <a:p>
            <a:pPr marL="457200" lvl="1" indent="0">
              <a:spcAft>
                <a:spcPts val="600"/>
              </a:spcAft>
              <a:buClr>
                <a:schemeClr val="tx2"/>
              </a:buClr>
              <a:buSzPct val="73000"/>
              <a:buFont typeface="Wingdings 2" panose="05020102010507070707" pitchFamily="18" charset="2"/>
              <a:buChar char=" "/>
            </a:pPr>
            <a:r>
              <a:rPr lang="en-US" altLang="fr-FR" sz="1400" b="0">
                <a:sym typeface="Wingdings 2" panose="05020102010507070707" pitchFamily="18" charset="2"/>
              </a:rPr>
              <a:t>Facteurs : déficits budgétaires, taux d'intérêt intérieurs et structure des échéances </a:t>
            </a:r>
          </a:p>
          <a:p>
            <a:pPr marL="457200" lvl="1" indent="0">
              <a:spcAft>
                <a:spcPts val="600"/>
              </a:spcAft>
              <a:buClr>
                <a:schemeClr val="tx2"/>
              </a:buClr>
              <a:buSzPct val="73000"/>
              <a:buFontTx/>
              <a:buNone/>
            </a:pPr>
            <a:endParaRPr lang="en-US" altLang="fr-FR" sz="1400" b="0">
              <a:sym typeface="Wingdings 2" panose="05020102010507070707" pitchFamily="18" charset="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contenu 2">
            <a:extLst>
              <a:ext uri="{FF2B5EF4-FFF2-40B4-BE49-F238E27FC236}">
                <a16:creationId xmlns:a16="http://schemas.microsoft.com/office/drawing/2014/main" id="{352CE841-A7D4-44A5-BD58-B488AB927CD5}"/>
              </a:ext>
            </a:extLst>
          </p:cNvPr>
          <p:cNvSpPr>
            <a:spLocks noGrp="1" noChangeArrowheads="1"/>
          </p:cNvSpPr>
          <p:nvPr>
            <p:ph idx="1"/>
          </p:nvPr>
        </p:nvSpPr>
        <p:spPr>
          <a:xfrm>
            <a:off x="142875" y="1341438"/>
            <a:ext cx="8856663" cy="5256212"/>
          </a:xfrm>
        </p:spPr>
        <p:txBody>
          <a:bodyPr/>
          <a:lstStyle/>
          <a:p>
            <a:r>
              <a:rPr lang="en-US" altLang="fr-FR" sz="1800">
                <a:sym typeface="Wingdings" panose="05000000000000000000" pitchFamily="2" charset="2"/>
              </a:rPr>
              <a:t> </a:t>
            </a:r>
            <a:r>
              <a:rPr lang="en-US" altLang="fr-FR" sz="1800" b="1">
                <a:solidFill>
                  <a:srgbClr val="0070C0"/>
                </a:solidFill>
                <a:sym typeface="Wingdings" panose="05000000000000000000" pitchFamily="2" charset="2"/>
              </a:rPr>
              <a:t>Les seuils indicatifs dépendent de la qualité des politiques et institutions (indicateur IC)</a:t>
            </a:r>
          </a:p>
          <a:p>
            <a:endParaRPr lang="en-US" altLang="fr-FR" sz="1800"/>
          </a:p>
          <a:p>
            <a:pPr marL="457200" lvl="1" indent="0">
              <a:spcAft>
                <a:spcPts val="600"/>
              </a:spcAft>
              <a:buClr>
                <a:schemeClr val="tx2"/>
              </a:buClr>
              <a:buSzPct val="73000"/>
              <a:buFontTx/>
              <a:buNone/>
            </a:pPr>
            <a:r>
              <a:rPr lang="en-US" altLang="fr-FR" sz="1400"/>
              <a:t> </a:t>
            </a:r>
          </a:p>
          <a:p>
            <a:pPr marL="457200" lvl="1" indent="0">
              <a:spcAft>
                <a:spcPts val="600"/>
              </a:spcAft>
              <a:buClr>
                <a:schemeClr val="tx2"/>
              </a:buClr>
              <a:buSzPct val="73000"/>
              <a:buFontTx/>
              <a:buNone/>
            </a:pPr>
            <a:endParaRPr lang="en-US" altLang="fr-FR" sz="1400"/>
          </a:p>
        </p:txBody>
      </p:sp>
      <p:graphicFrame>
        <p:nvGraphicFramePr>
          <p:cNvPr id="4" name="Tableau 3">
            <a:extLst>
              <a:ext uri="{FF2B5EF4-FFF2-40B4-BE49-F238E27FC236}">
                <a16:creationId xmlns:a16="http://schemas.microsoft.com/office/drawing/2014/main" id="{9A136F52-6779-4C1E-A774-A94BD641FD14}"/>
              </a:ext>
            </a:extLst>
          </p:cNvPr>
          <p:cNvGraphicFramePr>
            <a:graphicFrameLocks noGrp="1"/>
          </p:cNvGraphicFramePr>
          <p:nvPr>
            <p:extLst>
              <p:ext uri="{D42A27DB-BD31-4B8C-83A1-F6EECF244321}">
                <p14:modId xmlns:p14="http://schemas.microsoft.com/office/powerpoint/2010/main" val="2676256738"/>
              </p:ext>
            </p:extLst>
          </p:nvPr>
        </p:nvGraphicFramePr>
        <p:xfrm>
          <a:off x="539552" y="2192364"/>
          <a:ext cx="6336704" cy="4423190"/>
        </p:xfrm>
        <a:graphic>
          <a:graphicData uri="http://schemas.openxmlformats.org/drawingml/2006/table">
            <a:tbl>
              <a:tblPr firstRow="1" firstCol="1" bandRow="1">
                <a:tableStyleId>{5C22544A-7EE6-4342-B048-85BDC9FD1C3A}</a:tableStyleId>
              </a:tblPr>
              <a:tblGrid>
                <a:gridCol w="1440318">
                  <a:extLst>
                    <a:ext uri="{9D8B030D-6E8A-4147-A177-3AD203B41FA5}">
                      <a16:colId xmlns:a16="http://schemas.microsoft.com/office/drawing/2014/main" val="314737293"/>
                    </a:ext>
                  </a:extLst>
                </a:gridCol>
                <a:gridCol w="1512010">
                  <a:extLst>
                    <a:ext uri="{9D8B030D-6E8A-4147-A177-3AD203B41FA5}">
                      <a16:colId xmlns:a16="http://schemas.microsoft.com/office/drawing/2014/main" val="2373748986"/>
                    </a:ext>
                  </a:extLst>
                </a:gridCol>
                <a:gridCol w="1103440">
                  <a:extLst>
                    <a:ext uri="{9D8B030D-6E8A-4147-A177-3AD203B41FA5}">
                      <a16:colId xmlns:a16="http://schemas.microsoft.com/office/drawing/2014/main" val="2629052364"/>
                    </a:ext>
                  </a:extLst>
                </a:gridCol>
                <a:gridCol w="1175132">
                  <a:extLst>
                    <a:ext uri="{9D8B030D-6E8A-4147-A177-3AD203B41FA5}">
                      <a16:colId xmlns:a16="http://schemas.microsoft.com/office/drawing/2014/main" val="786913641"/>
                    </a:ext>
                  </a:extLst>
                </a:gridCol>
                <a:gridCol w="1105804">
                  <a:extLst>
                    <a:ext uri="{9D8B030D-6E8A-4147-A177-3AD203B41FA5}">
                      <a16:colId xmlns:a16="http://schemas.microsoft.com/office/drawing/2014/main" val="219600160"/>
                    </a:ext>
                  </a:extLst>
                </a:gridCol>
              </a:tblGrid>
              <a:tr h="461238">
                <a:tc>
                  <a:txBody>
                    <a:bodyPr/>
                    <a:lstStyle/>
                    <a:p>
                      <a:pPr>
                        <a:lnSpc>
                          <a:spcPct val="107000"/>
                        </a:lnSpc>
                        <a:spcAft>
                          <a:spcPts val="0"/>
                        </a:spcAft>
                      </a:pPr>
                      <a:r>
                        <a:rPr lang="en-US"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n-US" sz="1400" dirty="0" err="1">
                          <a:effectLst/>
                        </a:rPr>
                        <a:t>Qualité</a:t>
                      </a:r>
                      <a:r>
                        <a:rPr lang="en-US" sz="1400" dirty="0">
                          <a:effectLst/>
                        </a:rPr>
                        <a:t> des politiques et institutions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19166621"/>
                  </a:ext>
                </a:extLst>
              </a:tr>
              <a:tr h="707962">
                <a:tc>
                  <a:txBody>
                    <a:bodyPr/>
                    <a:lstStyle/>
                    <a:p>
                      <a:pPr>
                        <a:lnSpc>
                          <a:spcPct val="107000"/>
                        </a:lnSpc>
                        <a:spcAft>
                          <a:spcPts val="0"/>
                        </a:spcAft>
                      </a:pPr>
                      <a:r>
                        <a:rPr lang="en-US"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err="1">
                          <a:effectLst/>
                        </a:rPr>
                        <a:t>Faible</a:t>
                      </a:r>
                      <a:endParaRPr lang="en-US" sz="1100" dirty="0">
                        <a:effectLst/>
                      </a:endParaRPr>
                    </a:p>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IC&lt;2.69</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fr-FR" dirty="0"/>
                    </a:p>
                  </a:txBody>
                  <a:tcPr marL="68580" marR="68580" marT="0" marB="0">
                    <a:blipFill>
                      <a:blip r:embed="rId3"/>
                      <a:stretch>
                        <a:fillRect l="-345596" t="-72414" r="-95855" b="-462931"/>
                      </a:stretch>
                    </a:blipFill>
                  </a:tcPr>
                </a:tc>
                <a:tc>
                  <a:txBody>
                    <a:bodyPr/>
                    <a:lstStyle/>
                    <a:p>
                      <a:pPr algn="ctr">
                        <a:lnSpc>
                          <a:spcPct val="107000"/>
                        </a:lnSpc>
                        <a:spcAft>
                          <a:spcPts val="0"/>
                        </a:spcAft>
                      </a:pPr>
                      <a:r>
                        <a:rPr lang="fr-BE" sz="1100" dirty="0">
                          <a:effectLst/>
                        </a:rPr>
                        <a:t>Élevée </a:t>
                      </a:r>
                      <a:endParaRPr lang="fr-FR" sz="1100" dirty="0">
                        <a:effectLst/>
                      </a:endParaRPr>
                    </a:p>
                    <a:p>
                      <a:pPr algn="ctr">
                        <a:lnSpc>
                          <a:spcPct val="107000"/>
                        </a:lnSpc>
                        <a:spcAft>
                          <a:spcPts val="0"/>
                        </a:spcAft>
                      </a:pPr>
                      <a:r>
                        <a:rPr lang="en-US" sz="1100" dirty="0">
                          <a:effectLst/>
                        </a:rPr>
                        <a:t>IC&gt;3.05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9832371"/>
                  </a:ext>
                </a:extLst>
              </a:tr>
              <a:tr h="461238">
                <a:tc rowSpan="3">
                  <a:txBody>
                    <a:bodyPr/>
                    <a:lstStyle/>
                    <a:p>
                      <a:pPr>
                        <a:lnSpc>
                          <a:spcPct val="107000"/>
                        </a:lnSpc>
                        <a:spcAft>
                          <a:spcPts val="0"/>
                        </a:spcAft>
                      </a:pPr>
                      <a:r>
                        <a:rPr lang="en-US" sz="1100" dirty="0">
                          <a:effectLst/>
                        </a:rPr>
                        <a:t> </a:t>
                      </a:r>
                      <a:endParaRPr lang="fr-FR" sz="1100" dirty="0">
                        <a:effectLst/>
                      </a:endParaRPr>
                    </a:p>
                    <a:p>
                      <a:pPr>
                        <a:lnSpc>
                          <a:spcPct val="107000"/>
                        </a:lnSpc>
                        <a:spcAft>
                          <a:spcPts val="0"/>
                        </a:spcAft>
                      </a:pPr>
                      <a:r>
                        <a:rPr lang="en-US" sz="1100" dirty="0">
                          <a:effectLst/>
                        </a:rPr>
                        <a:t> </a:t>
                      </a:r>
                      <a:endParaRPr lang="fr-FR" sz="1100" dirty="0">
                        <a:effectLst/>
                      </a:endParaRPr>
                    </a:p>
                    <a:p>
                      <a:pPr>
                        <a:lnSpc>
                          <a:spcPct val="107000"/>
                        </a:lnSpc>
                        <a:spcAft>
                          <a:spcPts val="0"/>
                        </a:spcAft>
                      </a:pPr>
                      <a:r>
                        <a:rPr lang="en-US" sz="1100" dirty="0">
                          <a:effectLst/>
                        </a:rPr>
                        <a:t>Ratio de </a:t>
                      </a:r>
                      <a:r>
                        <a:rPr lang="en-US" sz="1100" dirty="0" err="1">
                          <a:effectLst/>
                        </a:rPr>
                        <a:t>solvabilité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dirty="0">
                          <a:effectLst/>
                        </a:rPr>
                        <a:t>VAN </a:t>
                      </a:r>
                      <a:r>
                        <a:rPr lang="en-US" sz="1100" dirty="0" err="1">
                          <a:effectLst/>
                        </a:rPr>
                        <a:t>dette</a:t>
                      </a:r>
                      <a:r>
                        <a:rPr lang="en-US" sz="1100" dirty="0">
                          <a:effectLst/>
                        </a:rPr>
                        <a:t> </a:t>
                      </a:r>
                      <a:r>
                        <a:rPr lang="en-US" sz="1100" dirty="0" err="1">
                          <a:effectLst/>
                        </a:rPr>
                        <a:t>extérieure</a:t>
                      </a:r>
                      <a:r>
                        <a:rPr lang="en-US" sz="1100" dirty="0">
                          <a:effectLst/>
                        </a:rPr>
                        <a:t> PGE/PIB</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55</a:t>
                      </a:r>
                    </a:p>
                  </a:txBody>
                  <a:tcPr marL="68580" marR="68580" marT="0" marB="0"/>
                </a:tc>
                <a:extLst>
                  <a:ext uri="{0D108BD9-81ED-4DB2-BD59-A6C34878D82A}">
                    <a16:rowId xmlns:a16="http://schemas.microsoft.com/office/drawing/2014/main" val="3590787296"/>
                  </a:ext>
                </a:extLst>
              </a:tr>
              <a:tr h="698188">
                <a:tc vMerge="1">
                  <a:txBody>
                    <a:bodyPr/>
                    <a:lstStyle/>
                    <a:p>
                      <a:endParaRPr lang="fr-FR"/>
                    </a:p>
                  </a:txBody>
                  <a:tcPr/>
                </a:tc>
                <a:tc>
                  <a:txBody>
                    <a:bodyPr/>
                    <a:lstStyle/>
                    <a:p>
                      <a:pPr>
                        <a:lnSpc>
                          <a:spcPct val="107000"/>
                        </a:lnSpc>
                        <a:spcAft>
                          <a:spcPts val="0"/>
                        </a:spcAft>
                      </a:pPr>
                      <a:r>
                        <a:rPr lang="en-US" sz="1100" dirty="0">
                          <a:effectLst/>
                        </a:rPr>
                        <a:t>VAN </a:t>
                      </a:r>
                      <a:r>
                        <a:rPr lang="en-US" sz="1100" dirty="0" err="1">
                          <a:effectLst/>
                        </a:rPr>
                        <a:t>dette</a:t>
                      </a:r>
                      <a:r>
                        <a:rPr lang="en-US" sz="1100" dirty="0">
                          <a:effectLst/>
                        </a:rPr>
                        <a:t> </a:t>
                      </a:r>
                      <a:r>
                        <a:rPr lang="en-US" sz="1100" dirty="0" err="1">
                          <a:effectLst/>
                        </a:rPr>
                        <a:t>extérieure</a:t>
                      </a:r>
                      <a:r>
                        <a:rPr lang="en-US" sz="1100" dirty="0">
                          <a:effectLst/>
                        </a:rPr>
                        <a:t> PGE//EXPORT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140</a:t>
                      </a: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180</a:t>
                      </a: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240</a:t>
                      </a:r>
                    </a:p>
                  </a:txBody>
                  <a:tcPr marL="68580" marR="68580" marT="0" marB="0"/>
                </a:tc>
                <a:extLst>
                  <a:ext uri="{0D108BD9-81ED-4DB2-BD59-A6C34878D82A}">
                    <a16:rowId xmlns:a16="http://schemas.microsoft.com/office/drawing/2014/main" val="3871104974"/>
                  </a:ext>
                </a:extLst>
              </a:tr>
              <a:tr h="698188">
                <a:tc vMerge="1">
                  <a:txBody>
                    <a:bodyPr/>
                    <a:lstStyle/>
                    <a:p>
                      <a:endParaRPr lang="fr-FR"/>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dirty="0">
                          <a:solidFill>
                            <a:srgbClr val="FF0000"/>
                          </a:solidFill>
                          <a:effectLst/>
                        </a:rPr>
                        <a:t>VAN TOTAL </a:t>
                      </a:r>
                      <a:r>
                        <a:rPr lang="en-US" sz="1100" dirty="0" err="1">
                          <a:solidFill>
                            <a:srgbClr val="FF0000"/>
                          </a:solidFill>
                          <a:effectLst/>
                        </a:rPr>
                        <a:t>dette</a:t>
                      </a:r>
                      <a:r>
                        <a:rPr lang="en-US" sz="1100" dirty="0">
                          <a:solidFill>
                            <a:srgbClr val="FF0000"/>
                          </a:solidFill>
                          <a:effectLst/>
                        </a:rPr>
                        <a:t> PGE/EXPORT</a:t>
                      </a:r>
                      <a:endParaRPr lang="fr-F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tc>
                <a:tc>
                  <a:txBody>
                    <a:bodyPr/>
                    <a:lstStyle/>
                    <a:p>
                      <a:pPr algn="ctr">
                        <a:lnSpc>
                          <a:spcPct val="107000"/>
                        </a:lnSpc>
                        <a:spcAft>
                          <a:spcPts val="0"/>
                        </a:spcAft>
                      </a:pPr>
                      <a:r>
                        <a:rPr lang="fr-F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55</a:t>
                      </a:r>
                    </a:p>
                  </a:txBody>
                  <a:tcPr marL="68580" marR="68580" marT="0" marB="0"/>
                </a:tc>
                <a:tc>
                  <a:txBody>
                    <a:bodyPr/>
                    <a:lstStyle/>
                    <a:p>
                      <a:pPr algn="ctr">
                        <a:lnSpc>
                          <a:spcPct val="107000"/>
                        </a:lnSpc>
                        <a:spcAft>
                          <a:spcPts val="0"/>
                        </a:spcAft>
                      </a:pPr>
                      <a:r>
                        <a:rPr lang="fr-F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70</a:t>
                      </a:r>
                    </a:p>
                  </a:txBody>
                  <a:tcPr marL="68580" marR="68580" marT="0" marB="0"/>
                </a:tc>
                <a:extLst>
                  <a:ext uri="{0D108BD9-81ED-4DB2-BD59-A6C34878D82A}">
                    <a16:rowId xmlns:a16="http://schemas.microsoft.com/office/drawing/2014/main" val="72966036"/>
                  </a:ext>
                </a:extLst>
              </a:tr>
              <a:tr h="698188">
                <a:tc rowSpan="2">
                  <a:txBody>
                    <a:bodyPr/>
                    <a:lstStyle/>
                    <a:p>
                      <a:pPr>
                        <a:lnSpc>
                          <a:spcPct val="107000"/>
                        </a:lnSpc>
                        <a:spcAft>
                          <a:spcPts val="0"/>
                        </a:spcAft>
                      </a:pPr>
                      <a:r>
                        <a:rPr lang="en-US" sz="1100" dirty="0">
                          <a:effectLst/>
                        </a:rPr>
                        <a:t> </a:t>
                      </a:r>
                      <a:endParaRPr lang="fr-FR" sz="1100" dirty="0">
                        <a:effectLst/>
                      </a:endParaRPr>
                    </a:p>
                    <a:p>
                      <a:pPr>
                        <a:lnSpc>
                          <a:spcPct val="107000"/>
                        </a:lnSpc>
                        <a:spcAft>
                          <a:spcPts val="0"/>
                        </a:spcAft>
                      </a:pPr>
                      <a:r>
                        <a:rPr lang="en-US" sz="1100" dirty="0">
                          <a:effectLst/>
                        </a:rPr>
                        <a:t>Ratio de </a:t>
                      </a:r>
                      <a:r>
                        <a:rPr lang="en-US" sz="1100" dirty="0" err="1">
                          <a:effectLst/>
                        </a:rPr>
                        <a:t>liquidité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dirty="0">
                          <a:effectLst/>
                        </a:rPr>
                        <a:t>VAN </a:t>
                      </a:r>
                      <a:r>
                        <a:rPr lang="en-US" sz="1100" dirty="0" err="1">
                          <a:effectLst/>
                        </a:rPr>
                        <a:t>dette</a:t>
                      </a:r>
                      <a:r>
                        <a:rPr lang="en-US" sz="1100" dirty="0">
                          <a:effectLst/>
                        </a:rPr>
                        <a:t> </a:t>
                      </a:r>
                      <a:r>
                        <a:rPr lang="en-US" sz="1100" dirty="0" err="1">
                          <a:effectLst/>
                        </a:rPr>
                        <a:t>extérieure</a:t>
                      </a:r>
                      <a:r>
                        <a:rPr lang="en-US" sz="1100" dirty="0">
                          <a:effectLst/>
                        </a:rPr>
                        <a:t> PGE service/Exports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tc>
                <a:extLst>
                  <a:ext uri="{0D108BD9-81ED-4DB2-BD59-A6C34878D82A}">
                    <a16:rowId xmlns:a16="http://schemas.microsoft.com/office/drawing/2014/main" val="2811807618"/>
                  </a:ext>
                </a:extLst>
              </a:tr>
              <a:tr h="698188">
                <a:tc vMerge="1">
                  <a:txBody>
                    <a:bodyPr/>
                    <a:lstStyle/>
                    <a:p>
                      <a:endParaRPr lang="fr-FR"/>
                    </a:p>
                  </a:txBody>
                  <a:tcPr/>
                </a:tc>
                <a:tc>
                  <a:txBody>
                    <a:bodyPr/>
                    <a:lstStyle/>
                    <a:p>
                      <a:pPr>
                        <a:lnSpc>
                          <a:spcPct val="107000"/>
                        </a:lnSpc>
                        <a:spcAft>
                          <a:spcPts val="0"/>
                        </a:spcAft>
                      </a:pPr>
                      <a:r>
                        <a:rPr lang="en-US" sz="1100" dirty="0">
                          <a:effectLst/>
                        </a:rPr>
                        <a:t>VAN </a:t>
                      </a:r>
                      <a:r>
                        <a:rPr lang="en-US" sz="1100" dirty="0" err="1">
                          <a:effectLst/>
                        </a:rPr>
                        <a:t>dette</a:t>
                      </a:r>
                      <a:r>
                        <a:rPr lang="en-US" sz="1100" dirty="0">
                          <a:effectLst/>
                        </a:rPr>
                        <a:t> </a:t>
                      </a:r>
                      <a:r>
                        <a:rPr lang="en-US" sz="1100" dirty="0" err="1">
                          <a:effectLst/>
                        </a:rPr>
                        <a:t>extérieure</a:t>
                      </a:r>
                      <a:r>
                        <a:rPr lang="en-US" sz="1100" dirty="0">
                          <a:effectLst/>
                        </a:rPr>
                        <a:t> PGE service/</a:t>
                      </a:r>
                      <a:r>
                        <a:rPr lang="en-US" sz="1100" dirty="0" err="1">
                          <a:effectLst/>
                        </a:rPr>
                        <a:t>recettes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tc>
                <a:extLst>
                  <a:ext uri="{0D108BD9-81ED-4DB2-BD59-A6C34878D82A}">
                    <a16:rowId xmlns:a16="http://schemas.microsoft.com/office/drawing/2014/main" val="2889962040"/>
                  </a:ext>
                </a:extLst>
              </a:tr>
            </a:tbl>
          </a:graphicData>
        </a:graphic>
      </p:graphicFrame>
      <p:sp>
        <p:nvSpPr>
          <p:cNvPr id="65540" name="Espace réservé du contenu 2">
            <a:extLst>
              <a:ext uri="{FF2B5EF4-FFF2-40B4-BE49-F238E27FC236}">
                <a16:creationId xmlns:a16="http://schemas.microsoft.com/office/drawing/2014/main" id="{84C05132-63CA-45C3-99EB-BF9723D9428C}"/>
              </a:ext>
            </a:extLst>
          </p:cNvPr>
          <p:cNvSpPr txBox="1">
            <a:spLocks/>
          </p:cNvSpPr>
          <p:nvPr/>
        </p:nvSpPr>
        <p:spPr bwMode="auto">
          <a:xfrm>
            <a:off x="6948488" y="2192338"/>
            <a:ext cx="2195512"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lvl="1">
              <a:spcAft>
                <a:spcPts val="600"/>
              </a:spcAft>
              <a:buClr>
                <a:schemeClr val="tx2"/>
              </a:buClr>
              <a:buSzPct val="73000"/>
              <a:buFontTx/>
              <a:buNone/>
            </a:pPr>
            <a:r>
              <a:rPr lang="en-GB" altLang="fr-FR" sz="1400" b="0">
                <a:solidFill>
                  <a:schemeClr val="tx1"/>
                </a:solidFill>
              </a:rPr>
              <a:t>Si l'IC est suffisamment élevé (le pays dispose d'une bonne capacité de gestion de la dette) </a:t>
            </a:r>
          </a:p>
          <a:p>
            <a:pPr marL="0" lvl="1">
              <a:spcAft>
                <a:spcPts val="600"/>
              </a:spcAft>
              <a:buClr>
                <a:schemeClr val="tx2"/>
              </a:buClr>
              <a:buSzPct val="73000"/>
              <a:buFontTx/>
              <a:buNone/>
            </a:pPr>
            <a:endParaRPr lang="en-GB" altLang="fr-FR" sz="1400" b="0">
              <a:solidFill>
                <a:schemeClr val="tx1"/>
              </a:solidFill>
            </a:endParaRPr>
          </a:p>
          <a:p>
            <a:pPr marL="0" lvl="1">
              <a:spcAft>
                <a:spcPts val="600"/>
              </a:spcAft>
              <a:buClr>
                <a:schemeClr val="tx2"/>
              </a:buClr>
              <a:buSzPct val="73000"/>
              <a:buFont typeface="Symbol" panose="05050102010706020507" pitchFamily="18" charset="2"/>
              <a:buChar char="Þ"/>
            </a:pPr>
            <a:r>
              <a:rPr lang="en-GB" altLang="fr-FR" sz="1400" b="0">
                <a:solidFill>
                  <a:schemeClr val="tx1"/>
                </a:solidFill>
                <a:sym typeface="Symbol" panose="05050102010706020507" pitchFamily="18" charset="2"/>
              </a:rPr>
              <a:t>Il sera mieux à même d'absorber des chocs importants sur ses dettes extérieure et publique</a:t>
            </a:r>
          </a:p>
          <a:p>
            <a:pPr marL="0" lvl="1">
              <a:spcAft>
                <a:spcPts val="600"/>
              </a:spcAft>
              <a:buClr>
                <a:schemeClr val="tx2"/>
              </a:buClr>
              <a:buSzPct val="73000"/>
              <a:buFont typeface="Symbol" panose="05050102010706020507" pitchFamily="18" charset="2"/>
              <a:buChar char="Þ"/>
            </a:pPr>
            <a:r>
              <a:rPr lang="en-GB" altLang="fr-FR" sz="1400" b="0">
                <a:solidFill>
                  <a:schemeClr val="tx1"/>
                </a:solidFill>
                <a:sym typeface="Symbol" panose="05050102010706020507" pitchFamily="18" charset="2"/>
              </a:rPr>
              <a:t>Des seuils supérieurs indiquent que le Fonds et la BM tolèrent des plafonds supérieurs (correspondant à des chocs plus forts sur la dette)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2">
            <a:extLst>
              <a:ext uri="{FF2B5EF4-FFF2-40B4-BE49-F238E27FC236}">
                <a16:creationId xmlns:a16="http://schemas.microsoft.com/office/drawing/2014/main" id="{08DE29AC-8324-4B13-958F-445B81693B96}"/>
              </a:ext>
            </a:extLst>
          </p:cNvPr>
          <p:cNvSpPr>
            <a:spLocks noGrp="1" noChangeArrowheads="1"/>
          </p:cNvSpPr>
          <p:nvPr>
            <p:ph idx="1"/>
          </p:nvPr>
        </p:nvSpPr>
        <p:spPr>
          <a:xfrm>
            <a:off x="142875" y="1341438"/>
            <a:ext cx="8856663" cy="5256212"/>
          </a:xfrm>
        </p:spPr>
        <p:txBody>
          <a:bodyPr/>
          <a:lstStyle/>
          <a:p>
            <a:endParaRPr lang="en-US" altLang="fr-FR" sz="1800">
              <a:sym typeface="Wingdings" panose="05000000000000000000" pitchFamily="2" charset="2"/>
            </a:endParaRPr>
          </a:p>
          <a:p>
            <a:endParaRPr lang="en-US" altLang="fr-FR" sz="1800">
              <a:sym typeface="Wingdings" panose="05000000000000000000" pitchFamily="2" charset="2"/>
            </a:endParaRPr>
          </a:p>
          <a:p>
            <a:r>
              <a:rPr lang="en-US" altLang="fr-FR" sz="1800">
                <a:sym typeface="Wingdings" panose="05000000000000000000" pitchFamily="2" charset="2"/>
              </a:rPr>
              <a:t> </a:t>
            </a:r>
            <a:r>
              <a:rPr lang="en-US" altLang="fr-FR" sz="1800" b="1">
                <a:solidFill>
                  <a:srgbClr val="0070C0"/>
                </a:solidFill>
                <a:sym typeface="Wingdings" panose="05000000000000000000" pitchFamily="2" charset="2"/>
              </a:rPr>
              <a:t>Risque de liquidité</a:t>
            </a:r>
          </a:p>
          <a:p>
            <a:endParaRPr lang="en-US" altLang="fr-FR" sz="1800"/>
          </a:p>
          <a:p>
            <a:pPr>
              <a:spcAft>
                <a:spcPts val="600"/>
              </a:spcAft>
              <a:buClr>
                <a:schemeClr val="tx2"/>
              </a:buClr>
              <a:buSzPct val="73000"/>
            </a:pPr>
            <a:r>
              <a:rPr lang="en-US" altLang="fr-FR" sz="1800"/>
              <a:t>Un pays peut-il payer aujourd'hui ? (service de la dette)</a:t>
            </a:r>
            <a:r>
              <a:rPr lang="en-US" altLang="fr-FR" sz="1800" i="0"/>
              <a:t> </a:t>
            </a:r>
          </a:p>
          <a:p>
            <a:pPr>
              <a:spcAft>
                <a:spcPts val="600"/>
              </a:spcAft>
              <a:buClr>
                <a:schemeClr val="tx2"/>
              </a:buClr>
              <a:buSzPct val="73000"/>
            </a:pPr>
            <a:r>
              <a:rPr lang="en-US" altLang="fr-FR" sz="1800"/>
              <a:t>Actifs liquides à disposition pour rembourser les dettes arrivant à échéance</a:t>
            </a:r>
          </a:p>
          <a:p>
            <a:pPr>
              <a:spcAft>
                <a:spcPts val="600"/>
              </a:spcAft>
              <a:buClr>
                <a:schemeClr val="tx2"/>
              </a:buClr>
              <a:buSzPct val="73000"/>
            </a:pPr>
            <a:r>
              <a:rPr lang="en-US" altLang="fr-FR" sz="1800"/>
              <a:t>Facteurs de risque de liquidité</a:t>
            </a:r>
          </a:p>
          <a:p>
            <a:pPr lvl="1">
              <a:spcAft>
                <a:spcPts val="600"/>
              </a:spcAft>
              <a:buClr>
                <a:schemeClr val="tx2"/>
              </a:buClr>
              <a:buSzPct val="73000"/>
              <a:buFont typeface="Wingdings" panose="05000000000000000000" pitchFamily="2" charset="2"/>
              <a:buChar char="ü"/>
            </a:pPr>
            <a:r>
              <a:rPr lang="en-US" altLang="fr-FR" sz="1400"/>
              <a:t>Perception du marché</a:t>
            </a:r>
            <a:r>
              <a:rPr lang="en-US" altLang="fr-FR" sz="1400" b="0"/>
              <a:t> </a:t>
            </a:r>
          </a:p>
          <a:p>
            <a:pPr lvl="1">
              <a:spcAft>
                <a:spcPts val="600"/>
              </a:spcAft>
              <a:buClr>
                <a:schemeClr val="tx2"/>
              </a:buClr>
              <a:buSzPct val="73000"/>
              <a:buFont typeface="Wingdings" panose="05000000000000000000" pitchFamily="2" charset="2"/>
              <a:buChar char="ü"/>
            </a:pPr>
            <a:r>
              <a:rPr lang="en-US" altLang="fr-FR" sz="1400"/>
              <a:t>Échéances du portefeuille de dettes</a:t>
            </a:r>
            <a:r>
              <a:rPr lang="en-US" altLang="fr-FR" sz="1400" b="0"/>
              <a:t> </a:t>
            </a:r>
          </a:p>
          <a:p>
            <a:pPr lvl="1">
              <a:spcAft>
                <a:spcPts val="600"/>
              </a:spcAft>
              <a:buClr>
                <a:schemeClr val="tx2"/>
              </a:buClr>
              <a:buSzPct val="73000"/>
              <a:buFont typeface="Wingdings" panose="05000000000000000000" pitchFamily="2" charset="2"/>
              <a:buChar char="ü"/>
            </a:pPr>
            <a:r>
              <a:rPr lang="en-US" altLang="fr-FR" sz="1400"/>
              <a:t>Composition de la dette (extérieure et intérieure)</a:t>
            </a:r>
          </a:p>
          <a:p>
            <a:pPr lvl="1">
              <a:spcAft>
                <a:spcPts val="600"/>
              </a:spcAft>
              <a:buClr>
                <a:schemeClr val="tx2"/>
              </a:buClr>
              <a:buSzPct val="73000"/>
              <a:buFont typeface="Wingdings" panose="05000000000000000000" pitchFamily="2" charset="2"/>
              <a:buChar char="ü"/>
            </a:pPr>
            <a:r>
              <a:rPr lang="en-US" altLang="fr-FR" sz="1400"/>
              <a:t>Quelles sont les conditions de prêt (VAN de la dette, part concessionnelle, élément de subvention) ?</a:t>
            </a:r>
          </a:p>
          <a:p>
            <a:pPr>
              <a:spcAft>
                <a:spcPts val="600"/>
              </a:spcAft>
              <a:buClr>
                <a:schemeClr val="tx2"/>
              </a:buClr>
              <a:buSzPct val="73000"/>
            </a:pPr>
            <a:endParaRPr lang="en-US" altLang="fr-FR" sz="1800"/>
          </a:p>
          <a:p>
            <a:pPr lvl="1">
              <a:spcAft>
                <a:spcPts val="600"/>
              </a:spcAft>
              <a:buClr>
                <a:schemeClr val="tx2"/>
              </a:buClr>
              <a:buSzPct val="73000"/>
              <a:buFontTx/>
              <a:buNone/>
            </a:pPr>
            <a:endParaRPr lang="en-US" altLang="fr-FR" sz="1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contenu 2">
            <a:extLst>
              <a:ext uri="{FF2B5EF4-FFF2-40B4-BE49-F238E27FC236}">
                <a16:creationId xmlns:a16="http://schemas.microsoft.com/office/drawing/2014/main" id="{131CB147-AADD-4EC9-ACAF-A5EBC652AB33}"/>
              </a:ext>
            </a:extLst>
          </p:cNvPr>
          <p:cNvSpPr>
            <a:spLocks noGrp="1" noChangeArrowheads="1"/>
          </p:cNvSpPr>
          <p:nvPr>
            <p:ph idx="1"/>
          </p:nvPr>
        </p:nvSpPr>
        <p:spPr>
          <a:xfrm>
            <a:off x="142875" y="1341438"/>
            <a:ext cx="8856663" cy="5256212"/>
          </a:xfrm>
        </p:spPr>
        <p:txBody>
          <a:bodyPr/>
          <a:lstStyle/>
          <a:p>
            <a:r>
              <a:rPr lang="en-US" altLang="fr-FR" sz="1800" dirty="0">
                <a:sym typeface="Wingdings" panose="05000000000000000000" pitchFamily="2" charset="2"/>
              </a:rPr>
              <a:t> </a:t>
            </a:r>
            <a:r>
              <a:rPr lang="en-US" altLang="fr-FR" sz="1800" b="1" dirty="0">
                <a:solidFill>
                  <a:srgbClr val="0070C0"/>
                </a:solidFill>
                <a:sym typeface="Wingdings" panose="05000000000000000000" pitchFamily="2" charset="2"/>
              </a:rPr>
              <a:t>TESTS DE RÉSISTANCE</a:t>
            </a:r>
          </a:p>
          <a:p>
            <a:pPr marL="457200" lvl="1" indent="0">
              <a:spcAft>
                <a:spcPts val="600"/>
              </a:spcAft>
              <a:buClr>
                <a:schemeClr val="tx2"/>
              </a:buClr>
              <a:buSzPct val="73000"/>
              <a:buFontTx/>
              <a:buNone/>
            </a:pPr>
            <a:endParaRPr lang="en-US" altLang="fr-FR" sz="1400" dirty="0"/>
          </a:p>
          <a:p>
            <a:pPr marL="457200" lvl="1" indent="0">
              <a:spcAft>
                <a:spcPts val="600"/>
              </a:spcAft>
              <a:buClr>
                <a:schemeClr val="tx2"/>
              </a:buClr>
              <a:buSzPct val="73000"/>
              <a:buFontTx/>
              <a:buNone/>
            </a:pPr>
            <a:endParaRPr lang="en-US" altLang="fr-FR" sz="1400" dirty="0"/>
          </a:p>
          <a:p>
            <a:pPr>
              <a:spcAft>
                <a:spcPts val="600"/>
              </a:spcAft>
              <a:buClr>
                <a:schemeClr val="tx2"/>
              </a:buClr>
              <a:buSzPct val="73000"/>
            </a:pPr>
            <a:r>
              <a:rPr lang="en-US" altLang="fr-FR" sz="1800" dirty="0" err="1"/>
              <a:t>Très</a:t>
            </a:r>
            <a:r>
              <a:rPr lang="en-US" altLang="fr-FR" sz="1800" dirty="0"/>
              <a:t> important</a:t>
            </a:r>
          </a:p>
          <a:p>
            <a:pPr marL="457200" lvl="1" indent="0">
              <a:spcAft>
                <a:spcPts val="600"/>
              </a:spcAft>
              <a:buClr>
                <a:schemeClr val="tx2"/>
              </a:buClr>
              <a:buSzPct val="73000"/>
              <a:buFont typeface="Wingdings" panose="05000000000000000000" pitchFamily="2" charset="2"/>
              <a:buChar char="ü"/>
            </a:pPr>
            <a:r>
              <a:rPr lang="en-US" altLang="fr-FR" sz="1400" dirty="0"/>
              <a:t>Chocs </a:t>
            </a:r>
            <a:r>
              <a:rPr lang="en-US" altLang="fr-FR" sz="1400" dirty="0" err="1"/>
              <a:t>pensés</a:t>
            </a:r>
            <a:r>
              <a:rPr lang="en-US" altLang="fr-FR" sz="1400" dirty="0"/>
              <a:t> (pas </a:t>
            </a:r>
            <a:r>
              <a:rPr lang="en-US" altLang="fr-FR" sz="1400" dirty="0" err="1"/>
              <a:t>généraux</a:t>
            </a:r>
            <a:r>
              <a:rPr lang="en-US" altLang="fr-FR" sz="1400" dirty="0"/>
              <a:t>) en </a:t>
            </a:r>
            <a:r>
              <a:rPr lang="en-US" altLang="fr-FR" sz="1400" dirty="0" err="1"/>
              <a:t>fonction</a:t>
            </a:r>
            <a:r>
              <a:rPr lang="en-US" altLang="fr-FR" sz="1400" dirty="0"/>
              <a:t> de la situation et des </a:t>
            </a:r>
            <a:r>
              <a:rPr lang="en-US" altLang="fr-FR" sz="1400" dirty="0" err="1"/>
              <a:t>spécificités</a:t>
            </a:r>
            <a:r>
              <a:rPr lang="en-US" altLang="fr-FR" sz="1400" dirty="0"/>
              <a:t> du pays</a:t>
            </a:r>
          </a:p>
          <a:p>
            <a:pPr marL="457200" lvl="1" indent="0">
              <a:spcAft>
                <a:spcPts val="600"/>
              </a:spcAft>
              <a:buClr>
                <a:schemeClr val="tx2"/>
              </a:buClr>
              <a:buSzPct val="73000"/>
              <a:buNone/>
            </a:pPr>
            <a:endParaRPr lang="en-US" altLang="fr-FR" sz="1400" dirty="0"/>
          </a:p>
          <a:p>
            <a:pPr marL="457200" lvl="1" indent="0">
              <a:spcAft>
                <a:spcPts val="600"/>
              </a:spcAft>
              <a:buClr>
                <a:schemeClr val="tx2"/>
              </a:buClr>
              <a:buSzPct val="73000"/>
              <a:buFont typeface="Wingdings" panose="05000000000000000000" pitchFamily="2" charset="2"/>
              <a:buChar char="ü"/>
            </a:pPr>
            <a:r>
              <a:rPr lang="en-US" altLang="fr-FR" sz="1400" dirty="0"/>
              <a:t>3 dimensions : </a:t>
            </a:r>
            <a:r>
              <a:rPr lang="en-US" altLang="fr-FR" sz="1400" b="0" dirty="0"/>
              <a:t>Nature du choc, </a:t>
            </a:r>
            <a:r>
              <a:rPr lang="en-US" altLang="fr-FR" sz="1400" b="0" dirty="0" err="1"/>
              <a:t>élément</a:t>
            </a:r>
            <a:r>
              <a:rPr lang="en-US" altLang="fr-FR" sz="1400" b="0" dirty="0"/>
              <a:t> </a:t>
            </a:r>
            <a:r>
              <a:rPr lang="en-US" altLang="fr-FR" sz="1400" b="0" dirty="0" err="1"/>
              <a:t>déclencheur</a:t>
            </a:r>
            <a:r>
              <a:rPr lang="en-US" altLang="fr-FR" sz="1400" b="0" dirty="0"/>
              <a:t> (</a:t>
            </a:r>
            <a:r>
              <a:rPr lang="en-US" altLang="fr-FR" sz="1400" b="0" dirty="0" err="1"/>
              <a:t>quand</a:t>
            </a:r>
            <a:r>
              <a:rPr lang="en-US" altLang="fr-FR" sz="1400" b="0" dirty="0"/>
              <a:t> ? </a:t>
            </a:r>
            <a:r>
              <a:rPr lang="en-US" altLang="fr-FR" sz="1400" b="0" dirty="0" err="1"/>
              <a:t>Combien</a:t>
            </a:r>
            <a:r>
              <a:rPr lang="en-US" altLang="fr-FR" sz="1400" b="0" dirty="0"/>
              <a:t> de temps ?), comment quantifier le choc ?</a:t>
            </a:r>
          </a:p>
          <a:p>
            <a:pPr marL="457200" lvl="1" indent="0">
              <a:spcAft>
                <a:spcPts val="600"/>
              </a:spcAft>
              <a:buClr>
                <a:schemeClr val="tx2"/>
              </a:buClr>
              <a:buSzPct val="73000"/>
              <a:buFont typeface="Wingdings" panose="05000000000000000000" pitchFamily="2" charset="2"/>
              <a:buChar char="ü"/>
            </a:pPr>
            <a:endParaRPr lang="en-US" altLang="fr-FR" sz="1400" dirty="0"/>
          </a:p>
          <a:p>
            <a:pPr marL="457200" lvl="1" indent="0">
              <a:spcAft>
                <a:spcPts val="600"/>
              </a:spcAft>
              <a:buClr>
                <a:schemeClr val="tx2"/>
              </a:buClr>
              <a:buSzPct val="73000"/>
              <a:buFontTx/>
              <a:buNone/>
            </a:pPr>
            <a:endParaRPr lang="en-US" altLang="fr-FR" sz="1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u contenu 2">
            <a:extLst>
              <a:ext uri="{FF2B5EF4-FFF2-40B4-BE49-F238E27FC236}">
                <a16:creationId xmlns:a16="http://schemas.microsoft.com/office/drawing/2014/main" id="{166D426C-BF2B-4202-8672-0F5A4CA41B54}"/>
              </a:ext>
            </a:extLst>
          </p:cNvPr>
          <p:cNvSpPr>
            <a:spLocks noGrp="1" noChangeArrowheads="1"/>
          </p:cNvSpPr>
          <p:nvPr>
            <p:ph idx="1"/>
          </p:nvPr>
        </p:nvSpPr>
        <p:spPr>
          <a:xfrm>
            <a:off x="142875" y="1773238"/>
            <a:ext cx="8856663" cy="4824412"/>
          </a:xfrm>
        </p:spPr>
        <p:txBody>
          <a:bodyPr/>
          <a:lstStyle/>
          <a:p>
            <a:pPr marL="457200" lvl="1" indent="0">
              <a:spcAft>
                <a:spcPts val="600"/>
              </a:spcAft>
              <a:buClr>
                <a:schemeClr val="tx2"/>
              </a:buClr>
              <a:buSzPct val="73000"/>
              <a:buFontTx/>
              <a:buNone/>
            </a:pPr>
            <a:endParaRPr lang="en-GB" altLang="fr-FR" sz="1400"/>
          </a:p>
          <a:p>
            <a:pPr marL="457200" lvl="1" indent="0">
              <a:spcAft>
                <a:spcPts val="600"/>
              </a:spcAft>
              <a:buClr>
                <a:schemeClr val="tx2"/>
              </a:buClr>
              <a:buSzPct val="73000"/>
              <a:buFontTx/>
              <a:buNone/>
            </a:pPr>
            <a:endParaRPr lang="en-GB" altLang="fr-FR" sz="1400"/>
          </a:p>
          <a:p>
            <a:pPr marL="457200" lvl="1" indent="0">
              <a:spcAft>
                <a:spcPts val="600"/>
              </a:spcAft>
              <a:buClr>
                <a:schemeClr val="tx2"/>
              </a:buClr>
              <a:buSzPct val="73000"/>
              <a:buFontTx/>
              <a:buNone/>
            </a:pPr>
            <a:endParaRPr lang="en-GB" altLang="fr-FR" sz="1400"/>
          </a:p>
        </p:txBody>
      </p:sp>
      <p:graphicFrame>
        <p:nvGraphicFramePr>
          <p:cNvPr id="2" name="Tableau 1">
            <a:extLst>
              <a:ext uri="{FF2B5EF4-FFF2-40B4-BE49-F238E27FC236}">
                <a16:creationId xmlns:a16="http://schemas.microsoft.com/office/drawing/2014/main" id="{7CBC9337-EB0F-40D5-B4E7-4D15E4C0A6B9}"/>
              </a:ext>
            </a:extLst>
          </p:cNvPr>
          <p:cNvGraphicFramePr>
            <a:graphicFrameLocks noGrp="1"/>
          </p:cNvGraphicFramePr>
          <p:nvPr>
            <p:extLst>
              <p:ext uri="{D42A27DB-BD31-4B8C-83A1-F6EECF244321}">
                <p14:modId xmlns:p14="http://schemas.microsoft.com/office/powerpoint/2010/main" val="3297553994"/>
              </p:ext>
            </p:extLst>
          </p:nvPr>
        </p:nvGraphicFramePr>
        <p:xfrm>
          <a:off x="342072" y="1556792"/>
          <a:ext cx="8478399" cy="5368576"/>
        </p:xfrm>
        <a:graphic>
          <a:graphicData uri="http://schemas.openxmlformats.org/drawingml/2006/table">
            <a:tbl>
              <a:tblPr firstRow="1" firstCol="1" bandRow="1"/>
              <a:tblGrid>
                <a:gridCol w="2826133">
                  <a:extLst>
                    <a:ext uri="{9D8B030D-6E8A-4147-A177-3AD203B41FA5}">
                      <a16:colId xmlns:a16="http://schemas.microsoft.com/office/drawing/2014/main" val="156333243"/>
                    </a:ext>
                  </a:extLst>
                </a:gridCol>
                <a:gridCol w="2826133">
                  <a:extLst>
                    <a:ext uri="{9D8B030D-6E8A-4147-A177-3AD203B41FA5}">
                      <a16:colId xmlns:a16="http://schemas.microsoft.com/office/drawing/2014/main" val="1703231347"/>
                    </a:ext>
                  </a:extLst>
                </a:gridCol>
                <a:gridCol w="2826133">
                  <a:extLst>
                    <a:ext uri="{9D8B030D-6E8A-4147-A177-3AD203B41FA5}">
                      <a16:colId xmlns:a16="http://schemas.microsoft.com/office/drawing/2014/main" val="1302866337"/>
                    </a:ext>
                  </a:extLst>
                </a:gridCol>
              </a:tblGrid>
              <a:tr h="332072">
                <a:tc>
                  <a:txBody>
                    <a:bodyPr/>
                    <a:lstStyle/>
                    <a:p>
                      <a:pPr>
                        <a:lnSpc>
                          <a:spcPct val="107000"/>
                        </a:lnSpc>
                        <a:spcAft>
                          <a:spcPts val="0"/>
                        </a:spcAft>
                      </a:pP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Nature du choc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noProof="0">
                          <a:effectLst/>
                          <a:latin typeface="Calibri" panose="020F0502020204030204" pitchFamily="34" charset="0"/>
                          <a:ea typeface="Calibri" panose="020F0502020204030204" pitchFamily="34" charset="0"/>
                          <a:cs typeface="Times New Roman" panose="02020603050405020304" pitchFamily="18" charset="0"/>
                        </a:rPr>
                        <a:t>déclencheur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noProof="0">
                          <a:effectLst/>
                          <a:latin typeface="Calibri" panose="020F0502020204030204" pitchFamily="34" charset="0"/>
                          <a:ea typeface="Calibri" panose="020F0502020204030204" pitchFamily="34" charset="0"/>
                          <a:cs typeface="Times New Roman" panose="02020603050405020304" pitchFamily="18" charset="0"/>
                        </a:rPr>
                        <a:t>Quantification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110090"/>
                  </a:ext>
                </a:extLst>
              </a:tr>
              <a:tr h="1026968">
                <a:tc>
                  <a:txBody>
                    <a:bodyPr/>
                    <a:lstStyle/>
                    <a:p>
                      <a:pPr>
                        <a:lnSpc>
                          <a:spcPct val="107000"/>
                        </a:lnSpc>
                        <a:spcAft>
                          <a:spcPts val="0"/>
                        </a:spcAft>
                      </a:pP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Catastrophes naturelles (petits états)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noProof="0" dirty="0">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2 catastrophes tous les 3 ans</a:t>
                      </a:r>
                    </a:p>
                    <a:p>
                      <a:pPr>
                        <a:lnSpc>
                          <a:spcPct val="107000"/>
                        </a:lnSpc>
                        <a:spcAft>
                          <a:spcPts val="0"/>
                        </a:spcAft>
                      </a:pPr>
                      <a:r>
                        <a:rPr lang="fr-FR" sz="1800" noProof="0" dirty="0">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 Pertes économiques (&gt;5 % PIB par 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noProof="0" dirty="0">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 Choc unique de 10 % PIB sur ratio dette-PIB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789454"/>
                  </a:ext>
                </a:extLst>
              </a:tr>
              <a:tr h="1387277">
                <a:tc>
                  <a:txBody>
                    <a:bodyPr/>
                    <a:lstStyle/>
                    <a:p>
                      <a:pPr>
                        <a:lnSpc>
                          <a:spcPct val="107000"/>
                        </a:lnSpc>
                        <a:spcAft>
                          <a:spcPts val="0"/>
                        </a:spcAft>
                      </a:pP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Prix produits de base (pays= pays à exportations &gt;50 % du total des exportations, 3 années précédentes)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noProof="0" dirty="0">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 10 % de contraction du prix des produits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noProof="0" dirty="0">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 Écarts de prix produits de base refermé sur 6 ans</a:t>
                      </a:r>
                    </a:p>
                    <a:p>
                      <a:pPr>
                        <a:lnSpc>
                          <a:spcPct val="107000"/>
                        </a:lnSpc>
                        <a:spcAft>
                          <a:spcPts val="0"/>
                        </a:spcAft>
                      </a:pPr>
                      <a:r>
                        <a:rPr lang="fr-FR" sz="1800" noProof="0" dirty="0">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 Croissance PIB : </a:t>
                      </a:r>
                      <a:r>
                        <a:rPr lang="fr-FR" sz="1800" noProof="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 2 % </a:t>
                      </a:r>
                    </a:p>
                    <a:p>
                      <a:pPr>
                        <a:lnSpc>
                          <a:spcPct val="107000"/>
                        </a:lnSpc>
                        <a:spcAft>
                          <a:spcPts val="0"/>
                        </a:spcAft>
                      </a:pPr>
                      <a:r>
                        <a:rPr lang="fr-FR" sz="1800" noProof="0" dirty="0">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 Recettes fiscales : </a:t>
                      </a:r>
                      <a:r>
                        <a:rPr lang="fr-FR" sz="1800" noProof="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1 %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80174"/>
                  </a:ext>
                </a:extLst>
              </a:tr>
              <a:tr h="1583330">
                <a:tc>
                  <a:txBody>
                    <a:bodyPr/>
                    <a:lstStyle/>
                    <a:p>
                      <a:pPr>
                        <a:lnSpc>
                          <a:spcPct val="107000"/>
                        </a:lnSpc>
                        <a:spcAft>
                          <a:spcPts val="0"/>
                        </a:spcAft>
                      </a:pP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Chocs sur taux d’intérêt (pays = euro-obligations en 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noProof="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noProof="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00000" t="-176923" r="-647" b="-63846"/>
                      </a:stretch>
                    </a:blipFill>
                  </a:tcPr>
                </a:tc>
                <a:extLst>
                  <a:ext uri="{0D108BD9-81ED-4DB2-BD59-A6C34878D82A}">
                    <a16:rowId xmlns:a16="http://schemas.microsoft.com/office/drawing/2014/main" val="1322166698"/>
                  </a:ext>
                </a:extLst>
              </a:tr>
              <a:tr h="904926">
                <a:tc>
                  <a:txBody>
                    <a:bodyPr/>
                    <a:lstStyle/>
                    <a:p>
                      <a:pPr>
                        <a:lnSpc>
                          <a:spcPct val="107000"/>
                        </a:lnSpc>
                        <a:spcAft>
                          <a:spcPts val="0"/>
                        </a:spcAft>
                      </a:pP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Risques de besoins financiers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noProof="0" dirty="0">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Pays en restructuration de la dette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noProof="0" dirty="0">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Scénario personnalisé</a:t>
                      </a:r>
                    </a:p>
                    <a:p>
                      <a:pPr>
                        <a:lnSpc>
                          <a:spcPct val="107000"/>
                        </a:lnSpc>
                        <a:spcAft>
                          <a:spcPts val="0"/>
                        </a:spcAft>
                      </a:pPr>
                      <a:r>
                        <a:rPr lang="fr-FR" sz="1800" noProof="0" dirty="0">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 Impacts des subventions de la note de risque AVD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28998"/>
                  </a:ext>
                </a:extLst>
              </a:tr>
            </a:tbl>
          </a:graphicData>
        </a:graphic>
      </p:graphicFrame>
      <p:sp>
        <p:nvSpPr>
          <p:cNvPr id="68612" name="Rectangle 3">
            <a:extLst>
              <a:ext uri="{FF2B5EF4-FFF2-40B4-BE49-F238E27FC236}">
                <a16:creationId xmlns:a16="http://schemas.microsoft.com/office/drawing/2014/main" id="{AAB44CB6-F89D-43A6-A260-DA6513AE5CCF}"/>
              </a:ext>
            </a:extLst>
          </p:cNvPr>
          <p:cNvSpPr>
            <a:spLocks noChangeArrowheads="1"/>
          </p:cNvSpPr>
          <p:nvPr/>
        </p:nvSpPr>
        <p:spPr bwMode="auto">
          <a:xfrm>
            <a:off x="323850" y="1125538"/>
            <a:ext cx="3168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fr-FR" sz="1600" i="0">
                <a:sym typeface="Wingdings" panose="05000000000000000000" pitchFamily="2" charset="2"/>
              </a:rPr>
              <a:t> </a:t>
            </a:r>
            <a:r>
              <a:rPr lang="en-US" altLang="fr-FR" sz="1600" b="1" i="0">
                <a:solidFill>
                  <a:srgbClr val="0070C0"/>
                </a:solidFill>
                <a:sym typeface="Wingdings" panose="05000000000000000000" pitchFamily="2" charset="2"/>
              </a:rPr>
              <a:t>TESTS DE RÉSISTANCE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u contenu 2">
            <a:extLst>
              <a:ext uri="{FF2B5EF4-FFF2-40B4-BE49-F238E27FC236}">
                <a16:creationId xmlns:a16="http://schemas.microsoft.com/office/drawing/2014/main" id="{A1F7921F-D91C-473D-B7E6-83FF9E397B6E}"/>
              </a:ext>
            </a:extLst>
          </p:cNvPr>
          <p:cNvSpPr>
            <a:spLocks noGrp="1" noChangeArrowheads="1"/>
          </p:cNvSpPr>
          <p:nvPr>
            <p:ph idx="1"/>
          </p:nvPr>
        </p:nvSpPr>
        <p:spPr>
          <a:xfrm>
            <a:off x="142875" y="1341438"/>
            <a:ext cx="8856663" cy="5256212"/>
          </a:xfrm>
        </p:spPr>
        <p:txBody>
          <a:bodyPr/>
          <a:lstStyle/>
          <a:p>
            <a:r>
              <a:rPr lang="en-US" altLang="fr-FR" sz="1800">
                <a:sym typeface="Wingdings" panose="05000000000000000000" pitchFamily="2" charset="2"/>
              </a:rPr>
              <a:t> </a:t>
            </a:r>
            <a:r>
              <a:rPr lang="en-US" altLang="fr-FR" sz="1800" b="1">
                <a:solidFill>
                  <a:srgbClr val="0070C0"/>
                </a:solidFill>
                <a:sym typeface="Wingdings" panose="05000000000000000000" pitchFamily="2" charset="2"/>
              </a:rPr>
              <a:t>NOTATION DU RISQUE EXTERNE</a:t>
            </a:r>
          </a:p>
          <a:p>
            <a:pPr marL="457200" lvl="1" indent="0">
              <a:spcAft>
                <a:spcPts val="600"/>
              </a:spcAft>
              <a:buClr>
                <a:schemeClr val="tx2"/>
              </a:buClr>
              <a:buSzPct val="73000"/>
              <a:buFontTx/>
              <a:buNone/>
            </a:pPr>
            <a:endParaRPr lang="en-US" altLang="fr-FR" sz="1400"/>
          </a:p>
          <a:p>
            <a:pPr>
              <a:spcAft>
                <a:spcPts val="600"/>
              </a:spcAft>
              <a:buClr>
                <a:schemeClr val="tx2"/>
              </a:buClr>
              <a:buSzPct val="73000"/>
            </a:pPr>
            <a:r>
              <a:rPr lang="en-US" altLang="fr-FR" sz="1800"/>
              <a:t>Faible risque de surendettement </a:t>
            </a:r>
          </a:p>
          <a:p>
            <a:pPr marL="457200" lvl="1" indent="0">
              <a:spcAft>
                <a:spcPts val="600"/>
              </a:spcAft>
              <a:buClr>
                <a:schemeClr val="tx2"/>
              </a:buClr>
              <a:buSzPct val="73000"/>
              <a:buFontTx/>
              <a:buNone/>
            </a:pPr>
            <a:r>
              <a:rPr lang="en-US" altLang="fr-FR" sz="1400">
                <a:sym typeface="Wingdings 2" panose="05020102010507070707" pitchFamily="18" charset="2"/>
              </a:rPr>
              <a:t> Aucun seuil d'endettement franchi dans le scénario de référence ou les tests de résistance</a:t>
            </a:r>
            <a:r>
              <a:rPr lang="en-US" altLang="fr-FR" sz="1400" b="0">
                <a:sym typeface="Wingdings 2" panose="05020102010507070707" pitchFamily="18" charset="2"/>
              </a:rPr>
              <a:t> </a:t>
            </a:r>
          </a:p>
          <a:p>
            <a:pPr marL="457200" lvl="1" indent="0">
              <a:spcAft>
                <a:spcPts val="600"/>
              </a:spcAft>
              <a:buClr>
                <a:schemeClr val="tx2"/>
              </a:buClr>
              <a:buSzPct val="73000"/>
              <a:buFontTx/>
              <a:buNone/>
            </a:pPr>
            <a:endParaRPr lang="en-US" altLang="fr-FR" sz="1400"/>
          </a:p>
          <a:p>
            <a:pPr>
              <a:spcAft>
                <a:spcPts val="600"/>
              </a:spcAft>
              <a:buClr>
                <a:schemeClr val="tx2"/>
              </a:buClr>
              <a:buSzPct val="73000"/>
            </a:pPr>
            <a:r>
              <a:rPr lang="en-US" altLang="fr-FR" sz="1800"/>
              <a:t>Risque modéré de surendettement </a:t>
            </a:r>
          </a:p>
          <a:p>
            <a:pPr marL="457200" lvl="1" indent="0">
              <a:spcAft>
                <a:spcPts val="600"/>
              </a:spcAft>
              <a:buClr>
                <a:schemeClr val="tx2"/>
              </a:buClr>
              <a:buSzPct val="73000"/>
              <a:buFontTx/>
              <a:buNone/>
            </a:pPr>
            <a:r>
              <a:rPr lang="en-US" altLang="fr-FR" sz="1400">
                <a:sym typeface="Wingdings 2" panose="05020102010507070707" pitchFamily="18" charset="2"/>
              </a:rPr>
              <a:t> Aucun seuil d'endettement franchi dans le scénario de référence et au moins un seuil est franchi dans les tests de résistance</a:t>
            </a:r>
            <a:r>
              <a:rPr lang="en-US" altLang="fr-FR" sz="1400" b="0">
                <a:sym typeface="Wingdings 2" panose="05020102010507070707" pitchFamily="18" charset="2"/>
              </a:rPr>
              <a:t>  </a:t>
            </a:r>
          </a:p>
          <a:p>
            <a:pPr marL="457200" lvl="1" indent="0">
              <a:spcAft>
                <a:spcPts val="600"/>
              </a:spcAft>
              <a:buClr>
                <a:schemeClr val="tx2"/>
              </a:buClr>
              <a:buSzPct val="73000"/>
              <a:buFontTx/>
              <a:buNone/>
            </a:pPr>
            <a:endParaRPr lang="en-US" altLang="fr-FR" sz="1400"/>
          </a:p>
          <a:p>
            <a:pPr>
              <a:spcAft>
                <a:spcPts val="600"/>
              </a:spcAft>
              <a:buClr>
                <a:schemeClr val="tx2"/>
              </a:buClr>
              <a:buSzPct val="73000"/>
            </a:pPr>
            <a:r>
              <a:rPr lang="en-US" altLang="fr-FR" sz="1800"/>
              <a:t>Risque élevé de surendettement </a:t>
            </a:r>
          </a:p>
          <a:p>
            <a:pPr marL="457200" lvl="1" indent="0">
              <a:spcAft>
                <a:spcPts val="600"/>
              </a:spcAft>
              <a:buClr>
                <a:schemeClr val="tx2"/>
              </a:buClr>
              <a:buSzPct val="73000"/>
              <a:buFontTx/>
              <a:buNone/>
            </a:pPr>
            <a:r>
              <a:rPr lang="en-US" altLang="fr-FR" sz="1400">
                <a:sym typeface="Wingdings 2" panose="05020102010507070707" pitchFamily="18" charset="2"/>
              </a:rPr>
              <a:t> Au moins un des seuils d'endettement est franchi dans le  scénario de référence. </a:t>
            </a:r>
            <a:endParaRPr lang="en-US" altLang="fr-FR" sz="1400"/>
          </a:p>
          <a:p>
            <a:pPr marL="457200" lvl="1" indent="0">
              <a:spcAft>
                <a:spcPts val="600"/>
              </a:spcAft>
              <a:buClr>
                <a:schemeClr val="tx2"/>
              </a:buClr>
              <a:buSzPct val="73000"/>
              <a:buFontTx/>
              <a:buNone/>
            </a:pPr>
            <a:endParaRPr lang="en-US" altLang="fr-FR" sz="1400"/>
          </a:p>
          <a:p>
            <a:pPr marL="457200" lvl="1" indent="0">
              <a:spcAft>
                <a:spcPts val="600"/>
              </a:spcAft>
              <a:buClr>
                <a:schemeClr val="tx2"/>
              </a:buClr>
              <a:buSzPct val="73000"/>
              <a:buFontTx/>
              <a:buNone/>
            </a:pPr>
            <a:endParaRPr lang="en-US" altLang="fr-F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u contenu 2">
            <a:extLst>
              <a:ext uri="{FF2B5EF4-FFF2-40B4-BE49-F238E27FC236}">
                <a16:creationId xmlns:a16="http://schemas.microsoft.com/office/drawing/2014/main" id="{44843F29-D79F-4D18-98BA-BBCA5877D763}"/>
              </a:ext>
            </a:extLst>
          </p:cNvPr>
          <p:cNvSpPr>
            <a:spLocks noGrp="1" noChangeArrowheads="1"/>
          </p:cNvSpPr>
          <p:nvPr>
            <p:ph idx="1"/>
          </p:nvPr>
        </p:nvSpPr>
        <p:spPr>
          <a:xfrm>
            <a:off x="142875" y="1341438"/>
            <a:ext cx="8856663" cy="5256212"/>
          </a:xfrm>
        </p:spPr>
        <p:txBody>
          <a:bodyPr/>
          <a:lstStyle/>
          <a:p>
            <a:r>
              <a:rPr lang="en-US" altLang="fr-FR" sz="1800">
                <a:sym typeface="Wingdings" panose="05000000000000000000" pitchFamily="2" charset="2"/>
              </a:rPr>
              <a:t> </a:t>
            </a:r>
            <a:r>
              <a:rPr lang="en-US" altLang="fr-FR" sz="1800" b="1">
                <a:solidFill>
                  <a:srgbClr val="0070C0"/>
                </a:solidFill>
                <a:sym typeface="Wingdings" panose="05000000000000000000" pitchFamily="2" charset="2"/>
              </a:rPr>
              <a:t>DETTE TOTALE </a:t>
            </a:r>
          </a:p>
          <a:p>
            <a:pPr marL="457200" lvl="1" indent="0">
              <a:spcAft>
                <a:spcPts val="600"/>
              </a:spcAft>
              <a:buClr>
                <a:schemeClr val="tx2"/>
              </a:buClr>
              <a:buSzPct val="73000"/>
              <a:buFontTx/>
              <a:buNone/>
            </a:pPr>
            <a:endParaRPr lang="en-US" altLang="fr-FR" sz="1400"/>
          </a:p>
          <a:p>
            <a:pPr>
              <a:spcAft>
                <a:spcPts val="600"/>
              </a:spcAft>
              <a:buClr>
                <a:schemeClr val="tx2"/>
              </a:buClr>
              <a:buSzPct val="73000"/>
            </a:pPr>
            <a:r>
              <a:rPr lang="en-US" altLang="fr-FR" sz="1800"/>
              <a:t>Faible risque de surendettement </a:t>
            </a:r>
          </a:p>
          <a:p>
            <a:pPr marL="457200" lvl="1" indent="0">
              <a:spcAft>
                <a:spcPts val="600"/>
              </a:spcAft>
              <a:buClr>
                <a:schemeClr val="tx2"/>
              </a:buClr>
              <a:buSzPct val="73000"/>
              <a:buFont typeface="Wingdings 2" panose="05020102010507070707" pitchFamily="18" charset="2"/>
              <a:buChar char="P"/>
            </a:pPr>
            <a:r>
              <a:rPr lang="en-US" altLang="fr-FR" sz="1400">
                <a:sym typeface="Wingdings 2" panose="05020102010507070707" pitchFamily="18" charset="2"/>
              </a:rPr>
              <a:t>La dette extérieure PGE a un signal de risque bas</a:t>
            </a:r>
          </a:p>
          <a:p>
            <a:pPr marL="457200" lvl="1" indent="0">
              <a:spcAft>
                <a:spcPts val="600"/>
              </a:spcAft>
              <a:buClr>
                <a:schemeClr val="tx2"/>
              </a:buClr>
              <a:buSzPct val="73000"/>
              <a:buFont typeface="Wingdings 2" panose="05020102010507070707" pitchFamily="18" charset="2"/>
              <a:buChar char="P"/>
            </a:pPr>
            <a:r>
              <a:rPr lang="en-US" altLang="fr-FR" sz="1400">
                <a:sym typeface="Wingdings 2" panose="05020102010507070707" pitchFamily="18" charset="2"/>
              </a:rPr>
              <a:t>Ratio de dette PGE total dans le scénario de référence et les tests de résistance</a:t>
            </a:r>
          </a:p>
          <a:p>
            <a:pPr marL="457200" lvl="1" indent="0">
              <a:spcAft>
                <a:spcPts val="600"/>
              </a:spcAft>
              <a:buClr>
                <a:schemeClr val="tx2"/>
              </a:buClr>
              <a:buSzPct val="73000"/>
              <a:buFontTx/>
              <a:buNone/>
            </a:pPr>
            <a:endParaRPr lang="en-US" altLang="fr-FR" sz="1400"/>
          </a:p>
          <a:p>
            <a:pPr>
              <a:spcAft>
                <a:spcPts val="600"/>
              </a:spcAft>
              <a:buClr>
                <a:schemeClr val="tx2"/>
              </a:buClr>
              <a:buSzPct val="73000"/>
            </a:pPr>
            <a:r>
              <a:rPr lang="en-US" altLang="fr-FR" sz="1800"/>
              <a:t>Risque modéré de surendettement </a:t>
            </a:r>
          </a:p>
          <a:p>
            <a:pPr marL="457200" lvl="1" indent="0">
              <a:spcAft>
                <a:spcPts val="600"/>
              </a:spcAft>
              <a:buClr>
                <a:schemeClr val="tx2"/>
              </a:buClr>
              <a:buSzPct val="73000"/>
              <a:buFont typeface="Wingdings 2" panose="05020102010507070707" pitchFamily="18" charset="2"/>
              <a:buChar char="P"/>
            </a:pPr>
            <a:r>
              <a:rPr lang="en-US" altLang="fr-FR" sz="1400">
                <a:sym typeface="Wingdings 2" panose="05020102010507070707" pitchFamily="18" charset="2"/>
              </a:rPr>
              <a:t>Dette extérieure PGE :</a:t>
            </a:r>
            <a:r>
              <a:rPr lang="en-US" altLang="fr-FR" sz="1400" b="0">
                <a:sym typeface="Wingdings 2" panose="05020102010507070707" pitchFamily="18" charset="2"/>
              </a:rPr>
              <a:t> </a:t>
            </a:r>
            <a:r>
              <a:rPr lang="en-US" altLang="fr-FR" sz="1400">
                <a:sym typeface="Wingdings 2" panose="05020102010507070707" pitchFamily="18" charset="2"/>
              </a:rPr>
              <a:t>signal de risque modéré</a:t>
            </a:r>
          </a:p>
          <a:p>
            <a:pPr marL="457200" lvl="1" indent="0">
              <a:spcAft>
                <a:spcPts val="600"/>
              </a:spcAft>
              <a:buClr>
                <a:schemeClr val="tx2"/>
              </a:buClr>
              <a:buSzPct val="73000"/>
              <a:buFont typeface="Wingdings 2" panose="05020102010507070707" pitchFamily="18" charset="2"/>
              <a:buChar char="P"/>
            </a:pPr>
            <a:r>
              <a:rPr lang="en-US" altLang="fr-FR" sz="1400">
                <a:sym typeface="Wingdings 2" panose="05020102010507070707" pitchFamily="18" charset="2"/>
              </a:rPr>
              <a:t>OU total PGE : faible risque + seuil d'encours de dette publique franchi au test de résistance</a:t>
            </a:r>
          </a:p>
          <a:p>
            <a:pPr marL="457200" lvl="1" indent="0">
              <a:spcAft>
                <a:spcPts val="600"/>
              </a:spcAft>
              <a:buClr>
                <a:schemeClr val="tx2"/>
              </a:buClr>
              <a:buSzPct val="73000"/>
              <a:buFontTx/>
              <a:buNone/>
            </a:pPr>
            <a:endParaRPr lang="en-US" altLang="fr-FR" sz="1400"/>
          </a:p>
          <a:p>
            <a:pPr>
              <a:spcAft>
                <a:spcPts val="600"/>
              </a:spcAft>
              <a:buClr>
                <a:schemeClr val="tx2"/>
              </a:buClr>
              <a:buSzPct val="73000"/>
            </a:pPr>
            <a:r>
              <a:rPr lang="en-US" altLang="fr-FR" sz="1800"/>
              <a:t>Risque élevé de surendettement </a:t>
            </a:r>
          </a:p>
          <a:p>
            <a:pPr marL="457200" lvl="1" indent="0">
              <a:spcAft>
                <a:spcPts val="600"/>
              </a:spcAft>
              <a:buClr>
                <a:schemeClr val="tx2"/>
              </a:buClr>
              <a:buSzPct val="73000"/>
              <a:buFontTx/>
              <a:buNone/>
            </a:pPr>
            <a:r>
              <a:rPr lang="en-US" altLang="fr-FR" sz="1400">
                <a:sym typeface="Wingdings 2" panose="05020102010507070707" pitchFamily="18" charset="2"/>
              </a:rPr>
              <a:t> La dette PGE externe OU la dette publique totale franchit le seuil dans le scénario de référence</a:t>
            </a:r>
          </a:p>
          <a:p>
            <a:pPr marL="457200" lvl="1" indent="0">
              <a:spcAft>
                <a:spcPts val="600"/>
              </a:spcAft>
              <a:buClr>
                <a:schemeClr val="tx2"/>
              </a:buClr>
              <a:buSzPct val="73000"/>
              <a:buFontTx/>
              <a:buNone/>
            </a:pPr>
            <a:endParaRPr lang="en-US" altLang="fr-FR" sz="1400"/>
          </a:p>
          <a:p>
            <a:pPr marL="457200" lvl="1" indent="0">
              <a:spcAft>
                <a:spcPts val="600"/>
              </a:spcAft>
              <a:buClr>
                <a:schemeClr val="tx2"/>
              </a:buClr>
              <a:buSzPct val="73000"/>
              <a:buFontTx/>
              <a:buNone/>
            </a:pPr>
            <a:endParaRPr lang="en-US" altLang="fr-FR" sz="1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Image 2">
            <a:extLst>
              <a:ext uri="{FF2B5EF4-FFF2-40B4-BE49-F238E27FC236}">
                <a16:creationId xmlns:a16="http://schemas.microsoft.com/office/drawing/2014/main" id="{F6C29C50-8F92-4143-A44A-5E48C560C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42975"/>
            <a:ext cx="7791450"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Image 3">
            <a:extLst>
              <a:ext uri="{FF2B5EF4-FFF2-40B4-BE49-F238E27FC236}">
                <a16:creationId xmlns:a16="http://schemas.microsoft.com/office/drawing/2014/main" id="{E7481C95-9DDF-4589-BAD7-9FF432F5F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81075"/>
            <a:ext cx="7443787"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mage 1">
            <a:extLst>
              <a:ext uri="{FF2B5EF4-FFF2-40B4-BE49-F238E27FC236}">
                <a16:creationId xmlns:a16="http://schemas.microsoft.com/office/drawing/2014/main" id="{67E664AA-98A4-4846-8FE7-89CD657A4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12875"/>
            <a:ext cx="83724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1">
            <a:extLst>
              <a:ext uri="{FF2B5EF4-FFF2-40B4-BE49-F238E27FC236}">
                <a16:creationId xmlns:a16="http://schemas.microsoft.com/office/drawing/2014/main" id="{EE824C98-33A5-4D54-B391-5E485CFF8E06}"/>
              </a:ext>
            </a:extLst>
          </p:cNvPr>
          <p:cNvSpPr>
            <a:spLocks noGrp="1" noChangeArrowheads="1"/>
          </p:cNvSpPr>
          <p:nvPr>
            <p:ph type="title"/>
          </p:nvPr>
        </p:nvSpPr>
        <p:spPr/>
        <p:txBody>
          <a:bodyPr/>
          <a:lstStyle/>
          <a:p>
            <a:endParaRPr lang="fr-FR" altLang="fr-FR" sz="1600"/>
          </a:p>
        </p:txBody>
      </p:sp>
      <p:pic>
        <p:nvPicPr>
          <p:cNvPr id="74755" name="Espace réservé du contenu 3">
            <a:extLst>
              <a:ext uri="{FF2B5EF4-FFF2-40B4-BE49-F238E27FC236}">
                <a16:creationId xmlns:a16="http://schemas.microsoft.com/office/drawing/2014/main" id="{6B4B62F2-CEAA-4823-A94C-19FB54AAC8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16000" y="2133600"/>
            <a:ext cx="7112000" cy="424815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u contenu 2">
            <a:extLst>
              <a:ext uri="{FF2B5EF4-FFF2-40B4-BE49-F238E27FC236}">
                <a16:creationId xmlns:a16="http://schemas.microsoft.com/office/drawing/2014/main" id="{CB875EBD-C75B-473E-9348-1D92E5AF7CB8}"/>
              </a:ext>
            </a:extLst>
          </p:cNvPr>
          <p:cNvSpPr>
            <a:spLocks noGrp="1" noChangeArrowheads="1"/>
          </p:cNvSpPr>
          <p:nvPr>
            <p:ph idx="1"/>
          </p:nvPr>
        </p:nvSpPr>
        <p:spPr>
          <a:xfrm>
            <a:off x="142875" y="1341438"/>
            <a:ext cx="8856663" cy="5256212"/>
          </a:xfrm>
        </p:spPr>
        <p:txBody>
          <a:bodyPr/>
          <a:lstStyle/>
          <a:p>
            <a:r>
              <a:rPr lang="en-US" altLang="fr-FR" sz="1800" dirty="0">
                <a:sym typeface="Wingdings" panose="05000000000000000000" pitchFamily="2" charset="2"/>
              </a:rPr>
              <a:t> </a:t>
            </a:r>
            <a:r>
              <a:rPr lang="en-US" altLang="fr-FR" sz="2800" b="1" dirty="0">
                <a:solidFill>
                  <a:srgbClr val="0070C0"/>
                </a:solidFill>
                <a:sym typeface="Wingdings" panose="05000000000000000000" pitchFamily="2" charset="2"/>
              </a:rPr>
              <a:t>Conclusion</a:t>
            </a:r>
          </a:p>
          <a:p>
            <a:pPr marL="457200" lvl="1" indent="0">
              <a:spcAft>
                <a:spcPts val="600"/>
              </a:spcAft>
              <a:buClr>
                <a:schemeClr val="tx2"/>
              </a:buClr>
              <a:buSzPct val="73000"/>
              <a:buFontTx/>
              <a:buNone/>
            </a:pPr>
            <a:endParaRPr lang="en-US" altLang="fr-FR" sz="1400" dirty="0"/>
          </a:p>
          <a:p>
            <a:pPr algn="just"/>
            <a:r>
              <a:rPr lang="en-US" altLang="fr-FR" sz="1800" b="1" i="0" dirty="0" err="1">
                <a:solidFill>
                  <a:schemeClr val="tx1"/>
                </a:solidFill>
              </a:rPr>
              <a:t>Selon</a:t>
            </a:r>
            <a:r>
              <a:rPr lang="en-US" altLang="fr-FR" sz="1800" b="1" i="0" dirty="0">
                <a:solidFill>
                  <a:schemeClr val="tx1"/>
                </a:solidFill>
              </a:rPr>
              <a:t> </a:t>
            </a:r>
            <a:r>
              <a:rPr lang="en-US" altLang="fr-FR" sz="1800" b="1" i="0" dirty="0" err="1">
                <a:solidFill>
                  <a:schemeClr val="tx1"/>
                </a:solidFill>
              </a:rPr>
              <a:t>l'évaluation</a:t>
            </a:r>
            <a:r>
              <a:rPr lang="en-US" altLang="fr-FR" sz="1800" b="1" i="0" dirty="0">
                <a:solidFill>
                  <a:schemeClr val="tx1"/>
                </a:solidFill>
              </a:rPr>
              <a:t>, la Sierra Leone court un </a:t>
            </a:r>
            <a:r>
              <a:rPr lang="en-US" altLang="fr-FR" sz="1800" b="1" i="0" dirty="0" err="1">
                <a:solidFill>
                  <a:schemeClr val="tx1"/>
                </a:solidFill>
              </a:rPr>
              <a:t>risque</a:t>
            </a:r>
            <a:r>
              <a:rPr lang="en-US" altLang="fr-FR" sz="1800" b="1" i="0" dirty="0">
                <a:solidFill>
                  <a:schemeClr val="tx1"/>
                </a:solidFill>
              </a:rPr>
              <a:t> “</a:t>
            </a:r>
            <a:r>
              <a:rPr lang="en-US" altLang="fr-FR" sz="1800" b="1" i="0" dirty="0" err="1">
                <a:solidFill>
                  <a:schemeClr val="tx1"/>
                </a:solidFill>
              </a:rPr>
              <a:t>élevé</a:t>
            </a:r>
            <a:r>
              <a:rPr lang="en-US" altLang="fr-FR" sz="1800" b="1" i="0" dirty="0">
                <a:solidFill>
                  <a:schemeClr val="tx1"/>
                </a:solidFill>
              </a:rPr>
              <a:t>” de </a:t>
            </a:r>
            <a:r>
              <a:rPr lang="en-US" altLang="fr-FR" sz="1800" b="1" i="0" dirty="0" err="1">
                <a:solidFill>
                  <a:schemeClr val="tx1"/>
                </a:solidFill>
              </a:rPr>
              <a:t>surendettement</a:t>
            </a:r>
            <a:r>
              <a:rPr lang="en-US" altLang="fr-FR" sz="1800" b="1" i="0" dirty="0">
                <a:solidFill>
                  <a:schemeClr val="tx1"/>
                </a:solidFill>
              </a:rPr>
              <a:t> à la </a:t>
            </a:r>
            <a:r>
              <a:rPr lang="en-US" altLang="fr-FR" sz="1800" b="1" i="0" dirty="0" err="1">
                <a:solidFill>
                  <a:schemeClr val="tx1"/>
                </a:solidFill>
              </a:rPr>
              <a:t>fois</a:t>
            </a:r>
            <a:r>
              <a:rPr lang="en-US" altLang="fr-FR" sz="1800" b="1" i="0" dirty="0">
                <a:solidFill>
                  <a:schemeClr val="tx1"/>
                </a:solidFill>
              </a:rPr>
              <a:t> pour </a:t>
            </a:r>
            <a:r>
              <a:rPr lang="en-US" altLang="fr-FR" sz="1800" b="1" i="0" dirty="0" err="1">
                <a:solidFill>
                  <a:schemeClr val="tx1"/>
                </a:solidFill>
              </a:rPr>
              <a:t>sa</a:t>
            </a:r>
            <a:r>
              <a:rPr lang="en-US" altLang="fr-FR" sz="1800" b="1" i="0" dirty="0">
                <a:solidFill>
                  <a:schemeClr val="tx1"/>
                </a:solidFill>
              </a:rPr>
              <a:t> </a:t>
            </a:r>
            <a:r>
              <a:rPr lang="en-US" altLang="fr-FR" sz="1800" b="1" i="0" dirty="0" err="1">
                <a:solidFill>
                  <a:schemeClr val="tx1"/>
                </a:solidFill>
              </a:rPr>
              <a:t>dette</a:t>
            </a:r>
            <a:r>
              <a:rPr lang="en-US" altLang="fr-FR" sz="1800" b="1" i="0" dirty="0">
                <a:solidFill>
                  <a:schemeClr val="tx1"/>
                </a:solidFill>
              </a:rPr>
              <a:t> </a:t>
            </a:r>
            <a:r>
              <a:rPr lang="en-US" altLang="fr-FR" sz="1800" b="1" i="0" dirty="0" err="1">
                <a:solidFill>
                  <a:schemeClr val="tx1"/>
                </a:solidFill>
              </a:rPr>
              <a:t>publique</a:t>
            </a:r>
            <a:r>
              <a:rPr lang="en-US" altLang="fr-FR" sz="1800" b="1" i="0" dirty="0">
                <a:solidFill>
                  <a:schemeClr val="tx1"/>
                </a:solidFill>
              </a:rPr>
              <a:t> </a:t>
            </a:r>
            <a:r>
              <a:rPr lang="en-US" altLang="fr-FR" sz="1800" b="1" i="0" dirty="0" err="1">
                <a:solidFill>
                  <a:schemeClr val="tx1"/>
                </a:solidFill>
              </a:rPr>
              <a:t>extérieure</a:t>
            </a:r>
            <a:r>
              <a:rPr lang="en-US" altLang="fr-FR" sz="1800" b="1" i="0" dirty="0">
                <a:solidFill>
                  <a:schemeClr val="tx1"/>
                </a:solidFill>
              </a:rPr>
              <a:t> et </a:t>
            </a:r>
            <a:r>
              <a:rPr lang="en-US" altLang="fr-FR" sz="1800" b="1" i="0" dirty="0" err="1">
                <a:solidFill>
                  <a:schemeClr val="tx1"/>
                </a:solidFill>
              </a:rPr>
              <a:t>sa</a:t>
            </a:r>
            <a:r>
              <a:rPr lang="en-US" altLang="fr-FR" sz="1800" b="1" i="0" dirty="0">
                <a:solidFill>
                  <a:schemeClr val="tx1"/>
                </a:solidFill>
              </a:rPr>
              <a:t> </a:t>
            </a:r>
            <a:r>
              <a:rPr lang="en-US" altLang="fr-FR" sz="1800" b="1" i="0" dirty="0" err="1">
                <a:solidFill>
                  <a:schemeClr val="tx1"/>
                </a:solidFill>
              </a:rPr>
              <a:t>dette</a:t>
            </a:r>
            <a:r>
              <a:rPr lang="en-US" altLang="fr-FR" sz="1800" b="1" i="0" dirty="0">
                <a:solidFill>
                  <a:schemeClr val="tx1"/>
                </a:solidFill>
              </a:rPr>
              <a:t> </a:t>
            </a:r>
            <a:r>
              <a:rPr lang="en-US" altLang="fr-FR" sz="1800" b="1" i="0" dirty="0" err="1">
                <a:solidFill>
                  <a:schemeClr val="tx1"/>
                </a:solidFill>
              </a:rPr>
              <a:t>publique</a:t>
            </a:r>
            <a:r>
              <a:rPr lang="en-US" altLang="fr-FR" sz="1800" b="1" i="0" dirty="0">
                <a:solidFill>
                  <a:schemeClr val="tx1"/>
                </a:solidFill>
              </a:rPr>
              <a:t> </a:t>
            </a:r>
            <a:r>
              <a:rPr lang="en-US" altLang="fr-FR" sz="1800" b="1" i="0" dirty="0" err="1">
                <a:solidFill>
                  <a:schemeClr val="tx1"/>
                </a:solidFill>
              </a:rPr>
              <a:t>globale</a:t>
            </a:r>
            <a:r>
              <a:rPr lang="en-US" altLang="fr-FR" sz="1800" i="0" dirty="0">
                <a:solidFill>
                  <a:schemeClr val="tx1"/>
                </a:solidFill>
              </a:rPr>
              <a:t>. </a:t>
            </a:r>
          </a:p>
          <a:p>
            <a:pPr algn="just"/>
            <a:endParaRPr lang="en-US" altLang="fr-FR" i="0" dirty="0"/>
          </a:p>
          <a:p>
            <a:pPr algn="just">
              <a:buFont typeface="Wingdings" panose="05000000000000000000" pitchFamily="2" charset="2"/>
              <a:buChar char="ü"/>
            </a:pPr>
            <a:r>
              <a:rPr lang="en-US" altLang="fr-FR" sz="2000" i="0" dirty="0">
                <a:sym typeface="Wingdings" panose="05000000000000000000" pitchFamily="2" charset="2"/>
              </a:rPr>
              <a:t> Le </a:t>
            </a:r>
            <a:r>
              <a:rPr lang="en-US" altLang="fr-FR" sz="2000" i="0" dirty="0" err="1">
                <a:sym typeface="Wingdings" panose="05000000000000000000" pitchFamily="2" charset="2"/>
              </a:rPr>
              <a:t>risque</a:t>
            </a:r>
            <a:r>
              <a:rPr lang="en-US" altLang="fr-FR" sz="2000" i="0" dirty="0">
                <a:sym typeface="Wingdings" panose="05000000000000000000" pitchFamily="2" charset="2"/>
              </a:rPr>
              <a:t> de </a:t>
            </a:r>
            <a:r>
              <a:rPr lang="en-US" altLang="fr-FR" sz="2000" i="0" dirty="0" err="1">
                <a:sym typeface="Wingdings" panose="05000000000000000000" pitchFamily="2" charset="2"/>
              </a:rPr>
              <a:t>surendettement</a:t>
            </a:r>
            <a:r>
              <a:rPr lang="en-US" altLang="fr-FR" sz="2000" i="0" dirty="0">
                <a:sym typeface="Wingdings" panose="05000000000000000000" pitchFamily="2" charset="2"/>
              </a:rPr>
              <a:t> </a:t>
            </a:r>
            <a:r>
              <a:rPr lang="en-US" altLang="fr-FR" sz="2000" i="0" dirty="0" err="1">
                <a:sym typeface="Wingdings" panose="05000000000000000000" pitchFamily="2" charset="2"/>
              </a:rPr>
              <a:t>est</a:t>
            </a:r>
            <a:r>
              <a:rPr lang="en-US" altLang="fr-FR" sz="2000" i="0" dirty="0">
                <a:sym typeface="Wingdings" panose="05000000000000000000" pitchFamily="2" charset="2"/>
              </a:rPr>
              <a:t> passé à “</a:t>
            </a:r>
            <a:r>
              <a:rPr lang="en-US" altLang="fr-FR" sz="2000" i="0" dirty="0" err="1">
                <a:sym typeface="Wingdings" panose="05000000000000000000" pitchFamily="2" charset="2"/>
              </a:rPr>
              <a:t>élevé</a:t>
            </a:r>
            <a:r>
              <a:rPr lang="en-US" altLang="fr-FR" sz="2000" i="0" dirty="0">
                <a:sym typeface="Wingdings" panose="05000000000000000000" pitchFamily="2" charset="2"/>
              </a:rPr>
              <a:t>” dans </a:t>
            </a:r>
            <a:r>
              <a:rPr lang="en-US" altLang="fr-FR" sz="2000" i="0" dirty="0" err="1">
                <a:sym typeface="Wingdings" panose="05000000000000000000" pitchFamily="2" charset="2"/>
              </a:rPr>
              <a:t>l'AVD</a:t>
            </a:r>
            <a:r>
              <a:rPr lang="en-US" altLang="fr-FR" sz="2000" i="0" dirty="0">
                <a:sym typeface="Wingdings" panose="05000000000000000000" pitchFamily="2" charset="2"/>
              </a:rPr>
              <a:t> </a:t>
            </a:r>
            <a:r>
              <a:rPr lang="en-US" altLang="fr-FR" sz="2000" i="0" dirty="0" err="1">
                <a:sym typeface="Wingdings" panose="05000000000000000000" pitchFamily="2" charset="2"/>
              </a:rPr>
              <a:t>actuel</a:t>
            </a:r>
            <a:r>
              <a:rPr lang="en-US" altLang="fr-FR" sz="2000" i="0" dirty="0">
                <a:sym typeface="Wingdings" panose="05000000000000000000" pitchFamily="2" charset="2"/>
              </a:rPr>
              <a:t>, après </a:t>
            </a:r>
            <a:r>
              <a:rPr lang="en-US" altLang="fr-FR" sz="2000" i="0" dirty="0" err="1">
                <a:sym typeface="Wingdings" panose="05000000000000000000" pitchFamily="2" charset="2"/>
              </a:rPr>
              <a:t>avoir</a:t>
            </a:r>
            <a:r>
              <a:rPr lang="en-US" altLang="fr-FR" sz="2000" i="0" dirty="0">
                <a:sym typeface="Wingdings" panose="05000000000000000000" pitchFamily="2" charset="2"/>
              </a:rPr>
              <a:t> </a:t>
            </a:r>
            <a:r>
              <a:rPr lang="en-US" altLang="fr-FR" sz="2000" i="0" dirty="0" err="1">
                <a:sym typeface="Wingdings" panose="05000000000000000000" pitchFamily="2" charset="2"/>
              </a:rPr>
              <a:t>été</a:t>
            </a:r>
            <a:r>
              <a:rPr lang="en-US" altLang="fr-FR" sz="2000" i="0" dirty="0">
                <a:sym typeface="Wingdings" panose="05000000000000000000" pitchFamily="2" charset="2"/>
              </a:rPr>
              <a:t> “</a:t>
            </a:r>
            <a:r>
              <a:rPr lang="en-US" altLang="fr-FR" sz="2000" i="0" dirty="0" err="1">
                <a:sym typeface="Wingdings" panose="05000000000000000000" pitchFamily="2" charset="2"/>
              </a:rPr>
              <a:t>modéré</a:t>
            </a:r>
            <a:r>
              <a:rPr lang="en-US" altLang="fr-FR" sz="2000" i="0" dirty="0">
                <a:sym typeface="Wingdings" panose="05000000000000000000" pitchFamily="2" charset="2"/>
              </a:rPr>
              <a:t>” dans </a:t>
            </a:r>
            <a:r>
              <a:rPr lang="en-US" altLang="fr-FR" sz="2000" i="0" dirty="0" err="1">
                <a:sym typeface="Wingdings" panose="05000000000000000000" pitchFamily="2" charset="2"/>
              </a:rPr>
              <a:t>l'AVD</a:t>
            </a:r>
            <a:r>
              <a:rPr lang="en-US" altLang="fr-FR" sz="2000" i="0" dirty="0">
                <a:sym typeface="Wingdings" panose="05000000000000000000" pitchFamily="2" charset="2"/>
              </a:rPr>
              <a:t> de </a:t>
            </a:r>
            <a:r>
              <a:rPr lang="en-US" altLang="fr-FR" sz="2000" i="0" dirty="0" err="1">
                <a:sym typeface="Wingdings" panose="05000000000000000000" pitchFamily="2" charset="2"/>
              </a:rPr>
              <a:t>juin</a:t>
            </a:r>
            <a:r>
              <a:rPr lang="en-US" altLang="fr-FR" sz="2000" i="0" dirty="0">
                <a:sym typeface="Wingdings" panose="05000000000000000000" pitchFamily="2" charset="2"/>
              </a:rPr>
              <a:t> 2017. </a:t>
            </a:r>
          </a:p>
          <a:p>
            <a:pPr algn="just"/>
            <a:endParaRPr lang="en-US" altLang="fr-FR" sz="2000" i="0" dirty="0"/>
          </a:p>
          <a:p>
            <a:pPr algn="just"/>
            <a:r>
              <a:rPr lang="en-US" altLang="fr-FR" sz="2000" i="0" dirty="0">
                <a:solidFill>
                  <a:schemeClr val="tx1"/>
                </a:solidFill>
                <a:sym typeface="Wingdings" panose="05000000000000000000" pitchFamily="2" charset="2"/>
              </a:rPr>
              <a:t>  </a:t>
            </a:r>
            <a:r>
              <a:rPr lang="en-US" altLang="fr-FR" sz="2000" i="0" dirty="0" err="1">
                <a:solidFill>
                  <a:schemeClr val="tx1"/>
                </a:solidFill>
                <a:sym typeface="Wingdings" panose="05000000000000000000" pitchFamily="2" charset="2"/>
              </a:rPr>
              <a:t>Principaux</a:t>
            </a:r>
            <a:r>
              <a:rPr lang="en-US" altLang="fr-FR" sz="2000" i="0" dirty="0">
                <a:solidFill>
                  <a:schemeClr val="tx1"/>
                </a:solidFill>
                <a:sym typeface="Wingdings" panose="05000000000000000000" pitchFamily="2" charset="2"/>
              </a:rPr>
              <a:t> </a:t>
            </a:r>
            <a:r>
              <a:rPr lang="en-US" altLang="fr-FR" sz="2000" i="0" dirty="0" err="1">
                <a:solidFill>
                  <a:schemeClr val="tx1"/>
                </a:solidFill>
                <a:sym typeface="Wingdings" panose="05000000000000000000" pitchFamily="2" charset="2"/>
              </a:rPr>
              <a:t>facteurs</a:t>
            </a:r>
            <a:r>
              <a:rPr lang="en-US" altLang="fr-FR" sz="2000" i="0" dirty="0">
                <a:solidFill>
                  <a:schemeClr val="tx1"/>
                </a:solidFill>
                <a:sym typeface="Wingdings" panose="05000000000000000000" pitchFamily="2" charset="2"/>
              </a:rPr>
              <a:t> </a:t>
            </a:r>
          </a:p>
          <a:p>
            <a:pPr algn="just"/>
            <a:endParaRPr lang="en-US" altLang="fr-FR" sz="2000" i="0" dirty="0">
              <a:solidFill>
                <a:schemeClr val="tx1"/>
              </a:solidFill>
            </a:endParaRPr>
          </a:p>
          <a:p>
            <a:pPr algn="just"/>
            <a:r>
              <a:rPr lang="en-US" altLang="fr-FR" sz="2000" i="0" dirty="0">
                <a:solidFill>
                  <a:schemeClr val="tx1"/>
                </a:solidFill>
                <a:sym typeface="Wingdings" panose="05000000000000000000" pitchFamily="2" charset="2"/>
              </a:rPr>
              <a:t> </a:t>
            </a:r>
            <a:r>
              <a:rPr lang="en-US" altLang="fr-FR" sz="2000" i="0" dirty="0" err="1">
                <a:solidFill>
                  <a:schemeClr val="tx1"/>
                </a:solidFill>
                <a:sym typeface="Wingdings" panose="05000000000000000000" pitchFamily="2" charset="2"/>
              </a:rPr>
              <a:t>Détérioration</a:t>
            </a:r>
            <a:r>
              <a:rPr lang="en-US" altLang="fr-FR" sz="2000" i="0" dirty="0">
                <a:solidFill>
                  <a:schemeClr val="tx1"/>
                </a:solidFill>
                <a:sym typeface="Wingdings" panose="05000000000000000000" pitchFamily="2" charset="2"/>
              </a:rPr>
              <a:t> du ratio service de la </a:t>
            </a:r>
            <a:r>
              <a:rPr lang="en-US" altLang="fr-FR" sz="2000" i="0" dirty="0" err="1">
                <a:solidFill>
                  <a:schemeClr val="tx1"/>
                </a:solidFill>
                <a:sym typeface="Wingdings" panose="05000000000000000000" pitchFamily="2" charset="2"/>
              </a:rPr>
              <a:t>dette</a:t>
            </a:r>
            <a:r>
              <a:rPr lang="en-US" altLang="fr-FR" sz="2000" i="0" dirty="0">
                <a:solidFill>
                  <a:schemeClr val="tx1"/>
                </a:solidFill>
                <a:sym typeface="Wingdings" panose="05000000000000000000" pitchFamily="2" charset="2"/>
              </a:rPr>
              <a:t>/</a:t>
            </a:r>
            <a:r>
              <a:rPr lang="en-US" altLang="fr-FR" sz="2000" i="0" dirty="0" err="1">
                <a:solidFill>
                  <a:schemeClr val="tx1"/>
                </a:solidFill>
                <a:sym typeface="Wingdings" panose="05000000000000000000" pitchFamily="2" charset="2"/>
              </a:rPr>
              <a:t>recettes</a:t>
            </a:r>
            <a:r>
              <a:rPr lang="en-US" altLang="fr-FR" sz="2000" i="0" dirty="0">
                <a:solidFill>
                  <a:schemeClr val="tx1"/>
                </a:solidFill>
                <a:sym typeface="Wingdings" panose="05000000000000000000" pitchFamily="2" charset="2"/>
              </a:rPr>
              <a:t> (</a:t>
            </a:r>
            <a:r>
              <a:rPr lang="en-US" altLang="fr-FR" sz="2000" i="0" dirty="0" err="1">
                <a:solidFill>
                  <a:schemeClr val="tx1"/>
                </a:solidFill>
                <a:sym typeface="Wingdings" panose="05000000000000000000" pitchFamily="2" charset="2"/>
              </a:rPr>
              <a:t>recettes</a:t>
            </a:r>
            <a:r>
              <a:rPr lang="en-US" altLang="fr-FR" sz="2000" i="0" dirty="0">
                <a:solidFill>
                  <a:schemeClr val="tx1"/>
                </a:solidFill>
                <a:sym typeface="Wingdings" panose="05000000000000000000" pitchFamily="2" charset="2"/>
              </a:rPr>
              <a:t> </a:t>
            </a:r>
            <a:r>
              <a:rPr lang="en-US" altLang="fr-FR" sz="2000" i="0" dirty="0" err="1">
                <a:solidFill>
                  <a:schemeClr val="tx1"/>
                </a:solidFill>
                <a:sym typeface="Wingdings" panose="05000000000000000000" pitchFamily="2" charset="2"/>
              </a:rPr>
              <a:t>inférieures</a:t>
            </a:r>
            <a:r>
              <a:rPr lang="en-US" altLang="fr-FR" sz="2000" i="0" dirty="0">
                <a:solidFill>
                  <a:schemeClr val="tx1"/>
                </a:solidFill>
                <a:sym typeface="Wingdings" panose="05000000000000000000" pitchFamily="2" charset="2"/>
              </a:rPr>
              <a:t> aux </a:t>
            </a:r>
            <a:r>
              <a:rPr lang="en-US" altLang="fr-FR" sz="2000" i="0" dirty="0" err="1">
                <a:solidFill>
                  <a:schemeClr val="tx1"/>
                </a:solidFill>
                <a:sym typeface="Wingdings" panose="05000000000000000000" pitchFamily="2" charset="2"/>
              </a:rPr>
              <a:t>attentes</a:t>
            </a:r>
            <a:r>
              <a:rPr lang="en-US" altLang="fr-FR" sz="2000" i="0" dirty="0">
                <a:solidFill>
                  <a:schemeClr val="tx1"/>
                </a:solidFill>
                <a:sym typeface="Wingdings" panose="05000000000000000000" pitchFamily="2" charset="2"/>
              </a:rPr>
              <a:t>) </a:t>
            </a:r>
          </a:p>
          <a:p>
            <a:pPr algn="just"/>
            <a:r>
              <a:rPr lang="en-US" altLang="fr-FR" sz="2000" i="0" dirty="0">
                <a:solidFill>
                  <a:schemeClr val="tx1"/>
                </a:solidFill>
                <a:sym typeface="Wingdings" panose="05000000000000000000" pitchFamily="2" charset="2"/>
              </a:rPr>
              <a:t> </a:t>
            </a:r>
            <a:r>
              <a:rPr lang="en-US" altLang="fr-FR" sz="2000" i="0" dirty="0" err="1">
                <a:solidFill>
                  <a:schemeClr val="tx1"/>
                </a:solidFill>
                <a:sym typeface="Wingdings" panose="05000000000000000000" pitchFamily="2" charset="2"/>
              </a:rPr>
              <a:t>D</a:t>
            </a:r>
            <a:r>
              <a:rPr lang="en-US" altLang="fr-FR" sz="2000" i="0" dirty="0" err="1">
                <a:solidFill>
                  <a:schemeClr val="tx1"/>
                </a:solidFill>
              </a:rPr>
              <a:t>urcissement</a:t>
            </a:r>
            <a:r>
              <a:rPr lang="en-US" altLang="fr-FR" sz="2000" i="0" dirty="0">
                <a:solidFill>
                  <a:schemeClr val="tx1"/>
                </a:solidFill>
              </a:rPr>
              <a:t> des </a:t>
            </a:r>
            <a:r>
              <a:rPr lang="en-US" altLang="fr-FR" sz="2000" i="0" dirty="0" err="1">
                <a:solidFill>
                  <a:schemeClr val="tx1"/>
                </a:solidFill>
              </a:rPr>
              <a:t>seuils</a:t>
            </a:r>
            <a:r>
              <a:rPr lang="en-US" altLang="fr-FR" sz="2000" i="0" dirty="0">
                <a:solidFill>
                  <a:schemeClr val="tx1"/>
                </a:solidFill>
              </a:rPr>
              <a:t> du service de la </a:t>
            </a:r>
            <a:r>
              <a:rPr lang="en-US" altLang="fr-FR" sz="2000" i="0" dirty="0" err="1">
                <a:solidFill>
                  <a:schemeClr val="tx1"/>
                </a:solidFill>
              </a:rPr>
              <a:t>dette</a:t>
            </a:r>
            <a:r>
              <a:rPr lang="en-US" altLang="fr-FR" sz="2000" i="0" dirty="0">
                <a:solidFill>
                  <a:schemeClr val="tx1"/>
                </a:solidFill>
              </a:rPr>
              <a:t> dans le CVD </a:t>
            </a:r>
            <a:r>
              <a:rPr lang="en-US" altLang="fr-FR" sz="2000" i="0" dirty="0" err="1">
                <a:solidFill>
                  <a:schemeClr val="tx1"/>
                </a:solidFill>
              </a:rPr>
              <a:t>révisé</a:t>
            </a:r>
            <a:r>
              <a:rPr lang="en-US" altLang="fr-FR" sz="2000" i="0" dirty="0">
                <a:solidFill>
                  <a:schemeClr val="tx1"/>
                </a:solidFill>
              </a:rPr>
              <a:t>.</a:t>
            </a:r>
            <a:r>
              <a:rPr lang="en-US" altLang="fr-FR" sz="2000" i="0" dirty="0"/>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u contenu 2">
            <a:extLst>
              <a:ext uri="{FF2B5EF4-FFF2-40B4-BE49-F238E27FC236}">
                <a16:creationId xmlns:a16="http://schemas.microsoft.com/office/drawing/2014/main" id="{6B9642A3-84AA-4D7A-AE18-43D7E2DD9518}"/>
              </a:ext>
            </a:extLst>
          </p:cNvPr>
          <p:cNvSpPr>
            <a:spLocks noGrp="1" noChangeArrowheads="1"/>
          </p:cNvSpPr>
          <p:nvPr>
            <p:ph idx="1"/>
          </p:nvPr>
        </p:nvSpPr>
        <p:spPr>
          <a:xfrm>
            <a:off x="142875" y="1341438"/>
            <a:ext cx="8856663" cy="5256212"/>
          </a:xfrm>
        </p:spPr>
        <p:txBody>
          <a:bodyPr/>
          <a:lstStyle/>
          <a:p>
            <a:r>
              <a:rPr lang="en-US" altLang="fr-FR" sz="1800">
                <a:sym typeface="Wingdings" panose="05000000000000000000" pitchFamily="2" charset="2"/>
              </a:rPr>
              <a:t> </a:t>
            </a:r>
            <a:r>
              <a:rPr lang="en-US" altLang="fr-FR" b="1">
                <a:solidFill>
                  <a:srgbClr val="0070C0"/>
                </a:solidFill>
                <a:sym typeface="Wingdings" panose="05000000000000000000" pitchFamily="2" charset="2"/>
              </a:rPr>
              <a:t>Conclusion</a:t>
            </a:r>
          </a:p>
          <a:p>
            <a:pPr marL="457200" lvl="1" indent="0">
              <a:spcAft>
                <a:spcPts val="600"/>
              </a:spcAft>
              <a:buClr>
                <a:schemeClr val="tx2"/>
              </a:buClr>
              <a:buSzPct val="73000"/>
              <a:buFontTx/>
              <a:buNone/>
            </a:pPr>
            <a:endParaRPr lang="en-US" altLang="fr-FR" sz="1400"/>
          </a:p>
          <a:p>
            <a:pPr marL="457200" lvl="1" indent="0">
              <a:spcAft>
                <a:spcPts val="600"/>
              </a:spcAft>
              <a:buClr>
                <a:schemeClr val="tx2"/>
              </a:buClr>
              <a:buSzPct val="73000"/>
              <a:buFontTx/>
              <a:buNone/>
            </a:pPr>
            <a:endParaRPr lang="en-US" altLang="fr-FR" sz="1400"/>
          </a:p>
          <a:p>
            <a:pPr algn="just"/>
            <a:r>
              <a:rPr lang="en-US" altLang="fr-FR" sz="2000" i="0">
                <a:sym typeface="Wingdings" panose="05000000000000000000" pitchFamily="2" charset="2"/>
              </a:rPr>
              <a:t> Dans le </a:t>
            </a:r>
            <a:r>
              <a:rPr lang="en-US" altLang="fr-FR" sz="2000" i="0">
                <a:solidFill>
                  <a:schemeClr val="tx1"/>
                </a:solidFill>
              </a:rPr>
              <a:t>scénario de référence</a:t>
            </a:r>
            <a:r>
              <a:rPr lang="en-US" altLang="fr-FR" sz="2000" i="0">
                <a:sym typeface="Wingdings" panose="05000000000000000000" pitchFamily="2" charset="2"/>
              </a:rPr>
              <a:t>, tous les indicateurs sauf un pour la dette extérieure publique et garantie par l'État (PGE) restent en dessous de leurs seuils respectifs. </a:t>
            </a:r>
          </a:p>
          <a:p>
            <a:pPr algn="just"/>
            <a:endParaRPr lang="en-US" altLang="fr-FR" sz="2000" i="0"/>
          </a:p>
          <a:p>
            <a:pPr algn="just"/>
            <a:r>
              <a:rPr lang="en-US" altLang="fr-FR" sz="2000" i="0">
                <a:sym typeface="Wingdings" panose="05000000000000000000" pitchFamily="2" charset="2"/>
              </a:rPr>
              <a:t> La VA de la dette publique totale publique chutera d'après les projections mais sera </a:t>
            </a:r>
            <a:r>
              <a:rPr lang="en-US" altLang="fr-FR" sz="2000" i="0">
                <a:solidFill>
                  <a:srgbClr val="FF0000"/>
                </a:solidFill>
              </a:rPr>
              <a:t>supérieure</a:t>
            </a:r>
            <a:r>
              <a:rPr lang="en-US" altLang="fr-FR" sz="2000" i="0">
                <a:sym typeface="Wingdings" panose="05000000000000000000" pitchFamily="2" charset="2"/>
              </a:rPr>
              <a:t> à la référence à la fin du programme soutenu par le FMI. </a:t>
            </a:r>
          </a:p>
          <a:p>
            <a:pPr algn="just"/>
            <a:endParaRPr lang="en-US" altLang="fr-FR" sz="2000" i="0"/>
          </a:p>
          <a:p>
            <a:pPr algn="just"/>
            <a:r>
              <a:rPr lang="en-US" altLang="fr-FR" sz="2000" i="0">
                <a:sym typeface="Wingdings" panose="05000000000000000000" pitchFamily="2" charset="2"/>
              </a:rPr>
              <a:t> La dette publique et la dette extérieure ont toutefois été évaluées comme viables dès lors que la dette diminuera graduellement dans les paramètres politiques du programme, d'après les projections. </a:t>
            </a:r>
          </a:p>
          <a:p>
            <a:endParaRPr lang="en-US" altLang="fr-FR" sz="2000" i="0"/>
          </a:p>
          <a:p>
            <a:endParaRPr lang="en-US" altLang="fr-FR" sz="2000" i="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DDAC23-922A-4988-8BC0-97F25E1F8678}"/>
              </a:ext>
            </a:extLst>
          </p:cNvPr>
          <p:cNvSpPr>
            <a:spLocks noGrp="1"/>
          </p:cNvSpPr>
          <p:nvPr>
            <p:ph idx="1"/>
          </p:nvPr>
        </p:nvSpPr>
        <p:spPr>
          <a:xfrm>
            <a:off x="457200" y="1268760"/>
            <a:ext cx="8229600" cy="5328592"/>
          </a:xfrm>
        </p:spPr>
        <p:txBody>
          <a:bodyPr/>
          <a:lstStyle/>
          <a:p>
            <a:r>
              <a:rPr lang="fr-FR" sz="1800" dirty="0">
                <a:solidFill>
                  <a:srgbClr val="3166CF"/>
                </a:solidFill>
                <a:sym typeface="Wingdings" panose="05000000000000000000" pitchFamily="2" charset="2"/>
              </a:rPr>
              <a:t> </a:t>
            </a:r>
            <a:r>
              <a:rPr lang="fr-FR" sz="2000" dirty="0">
                <a:solidFill>
                  <a:srgbClr val="3166CF"/>
                </a:solidFill>
              </a:rPr>
              <a:t>Risque de solvabilité</a:t>
            </a:r>
            <a:endParaRPr lang="en-US" sz="2000" dirty="0">
              <a:solidFill>
                <a:srgbClr val="3166CF"/>
              </a:solidFill>
            </a:endParaRPr>
          </a:p>
          <a:p>
            <a:endParaRPr lang="fr-FR" sz="2000" dirty="0"/>
          </a:p>
          <a:p>
            <a:r>
              <a:rPr lang="fr-FR" sz="1600" dirty="0">
                <a:sym typeface="Wingdings" panose="05000000000000000000" pitchFamily="2" charset="2"/>
              </a:rPr>
              <a:t> </a:t>
            </a:r>
            <a:r>
              <a:rPr lang="fr-FR" sz="1600" dirty="0"/>
              <a:t>Un pays est-il susceptible de rembourser sa dette  à n’importe quel moment à l’avenir ?</a:t>
            </a:r>
            <a:endParaRPr lang="en-US" sz="1600" dirty="0"/>
          </a:p>
          <a:p>
            <a:pPr lvl="0"/>
            <a:r>
              <a:rPr lang="fr-FR" sz="1600" dirty="0">
                <a:sym typeface="Wingdings" panose="05000000000000000000" pitchFamily="2" charset="2"/>
              </a:rPr>
              <a:t> </a:t>
            </a:r>
            <a:r>
              <a:rPr lang="fr-FR" sz="1600" dirty="0"/>
              <a:t>Quelle est la dette actuelle (élevée ? Basse ?)</a:t>
            </a:r>
            <a:endParaRPr lang="en-US" sz="1600" dirty="0"/>
          </a:p>
          <a:p>
            <a:pPr lvl="0"/>
            <a:r>
              <a:rPr lang="fr-FR" sz="1600" dirty="0">
                <a:sym typeface="Wingdings" panose="05000000000000000000" pitchFamily="2" charset="2"/>
              </a:rPr>
              <a:t> </a:t>
            </a:r>
            <a:r>
              <a:rPr lang="fr-FR" sz="1600" dirty="0"/>
              <a:t>Quelles sont les politiques actuelles (croissance, inflation, taux d’intérêt) ?</a:t>
            </a:r>
            <a:endParaRPr lang="en-US" sz="1600" dirty="0"/>
          </a:p>
          <a:p>
            <a:pPr lvl="0"/>
            <a:r>
              <a:rPr lang="fr-FR" sz="1600" dirty="0">
                <a:sym typeface="Wingdings" panose="05000000000000000000" pitchFamily="2" charset="2"/>
              </a:rPr>
              <a:t> </a:t>
            </a:r>
            <a:r>
              <a:rPr lang="fr-FR" sz="1600" dirty="0"/>
              <a:t>Qu’en est-il de la gouvernance (règles fiscales, gestion, efficience de l’administration fiscale et douanière) ?</a:t>
            </a:r>
            <a:endParaRPr lang="en-US" sz="1600" dirty="0"/>
          </a:p>
          <a:p>
            <a:pPr lvl="0"/>
            <a:r>
              <a:rPr lang="fr-FR" sz="1600" dirty="0">
                <a:sym typeface="Wingdings" panose="05000000000000000000" pitchFamily="2" charset="2"/>
              </a:rPr>
              <a:t> </a:t>
            </a:r>
            <a:r>
              <a:rPr lang="fr-FR" sz="1600" dirty="0"/>
              <a:t>Quelles sont les conditions de prêt ? (VAN de la dette, part concessionnelle, élément de subvention) ?</a:t>
            </a:r>
          </a:p>
          <a:p>
            <a:pPr lvl="0"/>
            <a:endParaRPr lang="en-US" sz="1600" dirty="0"/>
          </a:p>
          <a:p>
            <a:r>
              <a:rPr lang="fr-FR" sz="1800" dirty="0">
                <a:sym typeface="Wingdings" panose="05000000000000000000" pitchFamily="2" charset="2"/>
              </a:rPr>
              <a:t> </a:t>
            </a:r>
            <a:r>
              <a:rPr lang="fr-FR" sz="1800" dirty="0"/>
              <a:t>Ratio dette-PIB non explosif (ratio stabilisé ou en baisse à long terme) : </a:t>
            </a:r>
          </a:p>
          <a:p>
            <a:r>
              <a:rPr lang="fr-FR" sz="1800" dirty="0"/>
              <a:t>Ratio de la dette ≈  (taux d’intérêt – taux de croissance) x ratio de dette initial - solde budgétaire primaire</a:t>
            </a:r>
          </a:p>
          <a:p>
            <a:endParaRPr lang="en-US" sz="1800" dirty="0"/>
          </a:p>
          <a:p>
            <a:r>
              <a:rPr lang="fr-FR" sz="1800" dirty="0">
                <a:solidFill>
                  <a:srgbClr val="3166CF"/>
                </a:solidFill>
              </a:rPr>
              <a:t>Condition : taux d’intérêt &lt; taux de croissance</a:t>
            </a:r>
            <a:endParaRPr lang="en-US" sz="1800" dirty="0">
              <a:solidFill>
                <a:srgbClr val="3166CF"/>
              </a:solidFill>
            </a:endParaRPr>
          </a:p>
          <a:p>
            <a:endParaRPr lang="en-US" dirty="0"/>
          </a:p>
        </p:txBody>
      </p:sp>
    </p:spTree>
    <p:extLst>
      <p:ext uri="{BB962C8B-B14F-4D97-AF65-F5344CB8AC3E}">
        <p14:creationId xmlns:p14="http://schemas.microsoft.com/office/powerpoint/2010/main" val="3485946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u contenu 2">
            <a:extLst>
              <a:ext uri="{FF2B5EF4-FFF2-40B4-BE49-F238E27FC236}">
                <a16:creationId xmlns:a16="http://schemas.microsoft.com/office/drawing/2014/main" id="{0E1BFC0A-FD8E-4B8C-8883-6E8454759B54}"/>
              </a:ext>
            </a:extLst>
          </p:cNvPr>
          <p:cNvSpPr>
            <a:spLocks noGrp="1" noChangeArrowheads="1"/>
          </p:cNvSpPr>
          <p:nvPr>
            <p:ph idx="1"/>
          </p:nvPr>
        </p:nvSpPr>
        <p:spPr>
          <a:xfrm>
            <a:off x="142875" y="1341438"/>
            <a:ext cx="8856663" cy="5256212"/>
          </a:xfrm>
        </p:spPr>
        <p:txBody>
          <a:bodyPr/>
          <a:lstStyle/>
          <a:p>
            <a:r>
              <a:rPr lang="en-US" altLang="fr-FR" sz="1800" dirty="0">
                <a:sym typeface="Wingdings" panose="05000000000000000000" pitchFamily="2" charset="2"/>
              </a:rPr>
              <a:t> </a:t>
            </a:r>
            <a:r>
              <a:rPr lang="en-US" altLang="fr-FR" b="1" dirty="0">
                <a:solidFill>
                  <a:srgbClr val="0070C0"/>
                </a:solidFill>
                <a:sym typeface="Wingdings" panose="05000000000000000000" pitchFamily="2" charset="2"/>
              </a:rPr>
              <a:t>Conclusion</a:t>
            </a:r>
          </a:p>
          <a:p>
            <a:pPr marL="457200" lvl="1" indent="0">
              <a:spcAft>
                <a:spcPts val="600"/>
              </a:spcAft>
              <a:buClr>
                <a:schemeClr val="tx2"/>
              </a:buClr>
              <a:buSzPct val="73000"/>
              <a:buFontTx/>
              <a:buNone/>
            </a:pPr>
            <a:endParaRPr lang="en-US" altLang="fr-FR" sz="1400" dirty="0"/>
          </a:p>
          <a:p>
            <a:pPr marL="457200" lvl="1" indent="0">
              <a:spcAft>
                <a:spcPts val="600"/>
              </a:spcAft>
              <a:buClr>
                <a:schemeClr val="tx2"/>
              </a:buClr>
              <a:buSzPct val="73000"/>
              <a:buFontTx/>
              <a:buNone/>
            </a:pPr>
            <a:endParaRPr lang="en-US" altLang="fr-FR" sz="1400" dirty="0"/>
          </a:p>
          <a:p>
            <a:pPr algn="just"/>
            <a:r>
              <a:rPr lang="en-US" altLang="fr-FR" sz="2000" i="0" dirty="0">
                <a:sym typeface="Wingdings" panose="05000000000000000000" pitchFamily="2" charset="2"/>
              </a:rPr>
              <a:t> La </a:t>
            </a:r>
            <a:r>
              <a:rPr lang="en-US" altLang="fr-FR" sz="2000" i="0" dirty="0" err="1">
                <a:sym typeface="Wingdings" panose="05000000000000000000" pitchFamily="2" charset="2"/>
              </a:rPr>
              <a:t>viabilité</a:t>
            </a:r>
            <a:r>
              <a:rPr lang="en-US" altLang="fr-FR" sz="2000" i="0" dirty="0">
                <a:sym typeface="Wingdings" panose="05000000000000000000" pitchFamily="2" charset="2"/>
              </a:rPr>
              <a:t> de la </a:t>
            </a:r>
            <a:r>
              <a:rPr lang="en-US" altLang="fr-FR" sz="2000" i="0" dirty="0" err="1">
                <a:sym typeface="Wingdings" panose="05000000000000000000" pitchFamily="2" charset="2"/>
              </a:rPr>
              <a:t>dette</a:t>
            </a:r>
            <a:r>
              <a:rPr lang="en-US" altLang="fr-FR" sz="2000" i="0" dirty="0">
                <a:sym typeface="Wingdings" panose="05000000000000000000" pitchFamily="2" charset="2"/>
              </a:rPr>
              <a:t> </a:t>
            </a:r>
            <a:r>
              <a:rPr lang="en-US" altLang="fr-FR" sz="2000" i="0" dirty="0" err="1">
                <a:sym typeface="Wingdings" panose="05000000000000000000" pitchFamily="2" charset="2"/>
              </a:rPr>
              <a:t>publique</a:t>
            </a:r>
            <a:r>
              <a:rPr lang="en-US" altLang="fr-FR" sz="2000" i="0" dirty="0">
                <a:sym typeface="Wingdings" panose="05000000000000000000" pitchFamily="2" charset="2"/>
              </a:rPr>
              <a:t> court des </a:t>
            </a:r>
            <a:r>
              <a:rPr lang="en-US" altLang="fr-FR" sz="2000" i="0" dirty="0" err="1">
                <a:sym typeface="Wingdings" panose="05000000000000000000" pitchFamily="2" charset="2"/>
              </a:rPr>
              <a:t>risques</a:t>
            </a:r>
            <a:r>
              <a:rPr lang="en-US" altLang="fr-FR" sz="2000" i="0" dirty="0">
                <a:sym typeface="Wingdings" panose="05000000000000000000" pitchFamily="2" charset="2"/>
              </a:rPr>
              <a:t> </a:t>
            </a:r>
            <a:r>
              <a:rPr lang="en-US" altLang="fr-FR" sz="2000" i="0" dirty="0" err="1">
                <a:sym typeface="Wingdings" panose="05000000000000000000" pitchFamily="2" charset="2"/>
              </a:rPr>
              <a:t>importants</a:t>
            </a:r>
            <a:r>
              <a:rPr lang="en-US" altLang="fr-FR" sz="2000" i="0" dirty="0">
                <a:sym typeface="Wingdings" panose="05000000000000000000" pitchFamily="2" charset="2"/>
              </a:rPr>
              <a:t> et </a:t>
            </a:r>
            <a:r>
              <a:rPr lang="en-US" altLang="fr-FR" sz="2000" i="0" dirty="0" err="1">
                <a:sym typeface="Wingdings" panose="05000000000000000000" pitchFamily="2" charset="2"/>
              </a:rPr>
              <a:t>est</a:t>
            </a:r>
            <a:r>
              <a:rPr lang="en-US" altLang="fr-FR" sz="2000" i="0" dirty="0">
                <a:sym typeface="Wingdings" panose="05000000000000000000" pitchFamily="2" charset="2"/>
              </a:rPr>
              <a:t> </a:t>
            </a:r>
            <a:r>
              <a:rPr lang="en-US" altLang="fr-FR" sz="2000" i="0" dirty="0" err="1">
                <a:solidFill>
                  <a:srgbClr val="FF0000"/>
                </a:solidFill>
              </a:rPr>
              <a:t>vulnérable</a:t>
            </a:r>
            <a:r>
              <a:rPr lang="en-US" altLang="fr-FR" sz="2000" i="0" dirty="0">
                <a:solidFill>
                  <a:srgbClr val="FF0000"/>
                </a:solidFill>
              </a:rPr>
              <a:t> aux chocs</a:t>
            </a:r>
            <a:r>
              <a:rPr lang="en-US" altLang="fr-FR" sz="2000" i="0" dirty="0">
                <a:sym typeface="Wingdings" panose="05000000000000000000" pitchFamily="2" charset="2"/>
              </a:rPr>
              <a:t>, </a:t>
            </a:r>
            <a:r>
              <a:rPr lang="en-US" altLang="fr-FR" sz="2000" i="0" dirty="0" err="1">
                <a:sym typeface="Wingdings" panose="05000000000000000000" pitchFamily="2" charset="2"/>
              </a:rPr>
              <a:t>notamment</a:t>
            </a:r>
            <a:r>
              <a:rPr lang="en-US" altLang="fr-FR" sz="2000" i="0" dirty="0">
                <a:sym typeface="Wingdings" panose="05000000000000000000" pitchFamily="2" charset="2"/>
              </a:rPr>
              <a:t> au </a:t>
            </a:r>
            <a:r>
              <a:rPr lang="en-US" altLang="fr-FR" sz="2000" i="0" dirty="0" err="1">
                <a:sym typeface="Wingdings" panose="05000000000000000000" pitchFamily="2" charset="2"/>
              </a:rPr>
              <a:t>niveau</a:t>
            </a:r>
            <a:r>
              <a:rPr lang="en-US" altLang="fr-FR" sz="2000" i="0" dirty="0">
                <a:sym typeface="Wingdings" panose="05000000000000000000" pitchFamily="2" charset="2"/>
              </a:rPr>
              <a:t> de la </a:t>
            </a:r>
            <a:r>
              <a:rPr lang="en-US" altLang="fr-FR" sz="2000" i="0" dirty="0" err="1">
                <a:sym typeface="Wingdings" panose="05000000000000000000" pitchFamily="2" charset="2"/>
              </a:rPr>
              <a:t>croissance</a:t>
            </a:r>
            <a:r>
              <a:rPr lang="en-US" altLang="fr-FR" sz="2000" i="0" dirty="0">
                <a:sym typeface="Wingdings" panose="05000000000000000000" pitchFamily="2" charset="2"/>
              </a:rPr>
              <a:t> et des exportations. </a:t>
            </a:r>
          </a:p>
          <a:p>
            <a:pPr algn="just"/>
            <a:endParaRPr lang="en-US" altLang="fr-FR" sz="2000" i="0" dirty="0"/>
          </a:p>
          <a:p>
            <a:pPr algn="just"/>
            <a:r>
              <a:rPr lang="en-US" altLang="fr-FR" sz="2000" i="0" dirty="0">
                <a:sym typeface="Wingdings" panose="05000000000000000000" pitchFamily="2" charset="2"/>
              </a:rPr>
              <a:t> </a:t>
            </a:r>
            <a:r>
              <a:rPr lang="en-US" altLang="fr-FR" sz="2000" i="0" dirty="0">
                <a:solidFill>
                  <a:schemeClr val="tx1"/>
                </a:solidFill>
              </a:rPr>
              <a:t>La </a:t>
            </a:r>
            <a:r>
              <a:rPr lang="en-US" altLang="fr-FR" sz="2000" i="0" dirty="0" err="1">
                <a:solidFill>
                  <a:schemeClr val="tx1"/>
                </a:solidFill>
              </a:rPr>
              <a:t>réduction</a:t>
            </a:r>
            <a:r>
              <a:rPr lang="en-US" altLang="fr-FR" sz="2000" i="0" dirty="0">
                <a:solidFill>
                  <a:schemeClr val="tx1"/>
                </a:solidFill>
              </a:rPr>
              <a:t> de la </a:t>
            </a:r>
            <a:r>
              <a:rPr lang="en-US" altLang="fr-FR" sz="2000" i="0" dirty="0" err="1">
                <a:solidFill>
                  <a:schemeClr val="tx1"/>
                </a:solidFill>
              </a:rPr>
              <a:t>dette</a:t>
            </a:r>
            <a:r>
              <a:rPr lang="en-US" altLang="fr-FR" sz="2000" i="0" dirty="0">
                <a:solidFill>
                  <a:schemeClr val="tx1"/>
                </a:solidFill>
              </a:rPr>
              <a:t> de la Sierra Leone (en la </a:t>
            </a:r>
            <a:r>
              <a:rPr lang="en-US" altLang="fr-FR" sz="2000" i="0" dirty="0" err="1">
                <a:solidFill>
                  <a:schemeClr val="tx1"/>
                </a:solidFill>
              </a:rPr>
              <a:t>ramenant</a:t>
            </a:r>
            <a:r>
              <a:rPr lang="en-US" altLang="fr-FR" sz="2000" i="0" dirty="0">
                <a:solidFill>
                  <a:schemeClr val="tx1"/>
                </a:solidFill>
              </a:rPr>
              <a:t> à un </a:t>
            </a:r>
            <a:r>
              <a:rPr lang="en-US" altLang="fr-FR" sz="2000" i="0" dirty="0" err="1">
                <a:solidFill>
                  <a:schemeClr val="tx1"/>
                </a:solidFill>
              </a:rPr>
              <a:t>risque</a:t>
            </a:r>
            <a:r>
              <a:rPr lang="en-US" altLang="fr-FR" sz="2000" i="0" dirty="0">
                <a:solidFill>
                  <a:schemeClr val="tx1"/>
                </a:solidFill>
              </a:rPr>
              <a:t> “</a:t>
            </a:r>
            <a:r>
              <a:rPr lang="en-US" altLang="fr-FR" sz="2000" i="0" dirty="0" err="1">
                <a:solidFill>
                  <a:schemeClr val="tx1"/>
                </a:solidFill>
              </a:rPr>
              <a:t>modéré</a:t>
            </a:r>
            <a:r>
              <a:rPr lang="en-US" altLang="fr-FR" sz="2000" i="0" dirty="0">
                <a:solidFill>
                  <a:schemeClr val="tx1"/>
                </a:solidFill>
              </a:rPr>
              <a:t>” de </a:t>
            </a:r>
            <a:r>
              <a:rPr lang="en-US" altLang="fr-FR" sz="2000" i="0" dirty="0" err="1">
                <a:solidFill>
                  <a:schemeClr val="tx1"/>
                </a:solidFill>
              </a:rPr>
              <a:t>surendettement</a:t>
            </a:r>
            <a:r>
              <a:rPr lang="en-US" altLang="fr-FR" sz="2000" i="0" dirty="0">
                <a:solidFill>
                  <a:schemeClr val="tx1"/>
                </a:solidFill>
              </a:rPr>
              <a:t>) </a:t>
            </a:r>
            <a:r>
              <a:rPr lang="en-US" altLang="fr-FR" sz="2000" i="0" dirty="0" err="1">
                <a:solidFill>
                  <a:schemeClr val="tx1"/>
                </a:solidFill>
              </a:rPr>
              <a:t>exige</a:t>
            </a:r>
            <a:r>
              <a:rPr lang="en-US" altLang="fr-FR" sz="2000" i="0" dirty="0">
                <a:solidFill>
                  <a:schemeClr val="tx1"/>
                </a:solidFill>
              </a:rPr>
              <a:t> </a:t>
            </a:r>
            <a:r>
              <a:rPr lang="en-US" altLang="fr-FR" sz="2000" i="0" dirty="0" err="1">
                <a:solidFill>
                  <a:schemeClr val="tx1"/>
                </a:solidFill>
              </a:rPr>
              <a:t>une</a:t>
            </a:r>
            <a:r>
              <a:rPr lang="en-US" altLang="fr-FR" sz="2000" i="0" dirty="0">
                <a:solidFill>
                  <a:schemeClr val="tx1"/>
                </a:solidFill>
              </a:rPr>
              <a:t> </a:t>
            </a:r>
            <a:r>
              <a:rPr lang="en-US" altLang="fr-FR" sz="2000" i="0" dirty="0" err="1">
                <a:solidFill>
                  <a:schemeClr val="tx1"/>
                </a:solidFill>
              </a:rPr>
              <a:t>réduction</a:t>
            </a:r>
            <a:r>
              <a:rPr lang="en-US" altLang="fr-FR" sz="2000" i="0" dirty="0">
                <a:solidFill>
                  <a:schemeClr val="tx1"/>
                </a:solidFill>
              </a:rPr>
              <a:t> du </a:t>
            </a:r>
          </a:p>
          <a:p>
            <a:pPr algn="just"/>
            <a:r>
              <a:rPr lang="en-US" altLang="fr-FR" sz="2000" i="0" dirty="0" err="1">
                <a:solidFill>
                  <a:schemeClr val="tx1"/>
                </a:solidFill>
              </a:rPr>
              <a:t>déficit</a:t>
            </a:r>
            <a:r>
              <a:rPr lang="en-US" altLang="fr-FR" sz="2000" i="0" dirty="0">
                <a:solidFill>
                  <a:schemeClr val="tx1"/>
                </a:solidFill>
              </a:rPr>
              <a:t> </a:t>
            </a:r>
            <a:r>
              <a:rPr lang="en-US" altLang="fr-FR" sz="2000" i="0" dirty="0" err="1">
                <a:solidFill>
                  <a:schemeClr val="tx1"/>
                </a:solidFill>
              </a:rPr>
              <a:t>budgétaire</a:t>
            </a:r>
            <a:r>
              <a:rPr lang="en-US" altLang="fr-FR" sz="2000" i="0" dirty="0">
                <a:solidFill>
                  <a:schemeClr val="tx1"/>
                </a:solidFill>
              </a:rPr>
              <a:t>, </a:t>
            </a:r>
            <a:r>
              <a:rPr lang="en-US" altLang="fr-FR" sz="2000" i="0" dirty="0" err="1">
                <a:solidFill>
                  <a:schemeClr val="tx1"/>
                </a:solidFill>
              </a:rPr>
              <a:t>une</a:t>
            </a:r>
            <a:r>
              <a:rPr lang="en-US" altLang="fr-FR" sz="2000" i="0" dirty="0">
                <a:solidFill>
                  <a:schemeClr val="tx1"/>
                </a:solidFill>
              </a:rPr>
              <a:t> </a:t>
            </a:r>
            <a:r>
              <a:rPr lang="en-US" altLang="fr-FR" sz="2000" i="0" dirty="0" err="1">
                <a:solidFill>
                  <a:schemeClr val="tx1"/>
                </a:solidFill>
              </a:rPr>
              <a:t>saine</a:t>
            </a:r>
            <a:r>
              <a:rPr lang="en-US" altLang="fr-FR" sz="2000" i="0" dirty="0">
                <a:solidFill>
                  <a:schemeClr val="tx1"/>
                </a:solidFill>
              </a:rPr>
              <a:t> gestion des finances </a:t>
            </a:r>
            <a:r>
              <a:rPr lang="en-US" altLang="fr-FR" sz="2000" i="0" dirty="0" err="1">
                <a:solidFill>
                  <a:schemeClr val="tx1"/>
                </a:solidFill>
              </a:rPr>
              <a:t>publiques</a:t>
            </a:r>
            <a:r>
              <a:rPr lang="en-US" altLang="fr-FR" sz="2000" i="0" dirty="0">
                <a:solidFill>
                  <a:schemeClr val="tx1"/>
                </a:solidFill>
              </a:rPr>
              <a:t>, la </a:t>
            </a:r>
            <a:r>
              <a:rPr lang="en-US" altLang="fr-FR" sz="2000" i="0" dirty="0" err="1">
                <a:solidFill>
                  <a:schemeClr val="tx1"/>
                </a:solidFill>
              </a:rPr>
              <a:t>priorisation</a:t>
            </a:r>
            <a:r>
              <a:rPr lang="en-US" altLang="fr-FR" sz="2000" i="0" dirty="0">
                <a:solidFill>
                  <a:schemeClr val="tx1"/>
                </a:solidFill>
              </a:rPr>
              <a:t> de </a:t>
            </a:r>
            <a:r>
              <a:rPr lang="en-US" altLang="fr-FR" sz="2000" i="0" dirty="0" err="1">
                <a:solidFill>
                  <a:schemeClr val="tx1"/>
                </a:solidFill>
              </a:rPr>
              <a:t>projets</a:t>
            </a:r>
            <a:r>
              <a:rPr lang="en-US" altLang="fr-FR" sz="2000" i="0" dirty="0">
                <a:solidFill>
                  <a:schemeClr val="tx1"/>
                </a:solidFill>
              </a:rPr>
              <a:t> </a:t>
            </a:r>
            <a:r>
              <a:rPr lang="en-US" altLang="fr-FR" sz="2000" i="0" dirty="0" err="1">
                <a:solidFill>
                  <a:schemeClr val="tx1"/>
                </a:solidFill>
              </a:rPr>
              <a:t>d'infrastructure</a:t>
            </a:r>
            <a:r>
              <a:rPr lang="en-US" altLang="fr-FR" sz="2000" i="0" dirty="0">
                <a:solidFill>
                  <a:schemeClr val="tx1"/>
                </a:solidFill>
              </a:rPr>
              <a:t> et la </a:t>
            </a:r>
            <a:r>
              <a:rPr lang="en-US" altLang="fr-FR" sz="2000" i="0" dirty="0" err="1">
                <a:solidFill>
                  <a:schemeClr val="tx1"/>
                </a:solidFill>
              </a:rPr>
              <a:t>mobilisation</a:t>
            </a:r>
            <a:r>
              <a:rPr lang="en-US" altLang="fr-FR" sz="2000" i="0" dirty="0">
                <a:solidFill>
                  <a:schemeClr val="tx1"/>
                </a:solidFill>
              </a:rPr>
              <a:t> des </a:t>
            </a:r>
            <a:r>
              <a:rPr lang="en-US" altLang="fr-FR" sz="2000" i="0" dirty="0" err="1">
                <a:solidFill>
                  <a:schemeClr val="tx1"/>
                </a:solidFill>
              </a:rPr>
              <a:t>recettes</a:t>
            </a:r>
            <a:r>
              <a:rPr lang="en-US" altLang="fr-FR" sz="2000" i="0" dirty="0">
                <a:solidFill>
                  <a:schemeClr val="tx1"/>
                </a:solidFill>
              </a:rPr>
              <a:t> </a:t>
            </a:r>
            <a:r>
              <a:rPr lang="en-US" altLang="fr-FR" sz="2000" i="0" dirty="0" err="1">
                <a:solidFill>
                  <a:schemeClr val="tx1"/>
                </a:solidFill>
              </a:rPr>
              <a:t>fiscales</a:t>
            </a:r>
            <a:r>
              <a:rPr lang="en-US" altLang="fr-FR" sz="2000" i="0" dirty="0">
                <a:solidFill>
                  <a:schemeClr val="tx1"/>
                </a:solidFill>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Image 3">
            <a:extLst>
              <a:ext uri="{FF2B5EF4-FFF2-40B4-BE49-F238E27FC236}">
                <a16:creationId xmlns:a16="http://schemas.microsoft.com/office/drawing/2014/main" id="{600B4272-DE1E-4415-BFB4-EA1943855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8820150" cy="59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Image 1">
            <a:extLst>
              <a:ext uri="{FF2B5EF4-FFF2-40B4-BE49-F238E27FC236}">
                <a16:creationId xmlns:a16="http://schemas.microsoft.com/office/drawing/2014/main" id="{FE761A16-CA4D-4C05-A282-E88317DF1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196975"/>
            <a:ext cx="7432675"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1">
            <a:extLst>
              <a:ext uri="{FF2B5EF4-FFF2-40B4-BE49-F238E27FC236}">
                <a16:creationId xmlns:a16="http://schemas.microsoft.com/office/drawing/2014/main" id="{A88B633A-139D-4ABF-A5A5-3140FE02A886}"/>
              </a:ext>
            </a:extLst>
          </p:cNvPr>
          <p:cNvSpPr>
            <a:spLocks noGrp="1" noChangeArrowheads="1"/>
          </p:cNvSpPr>
          <p:nvPr>
            <p:ph type="title"/>
          </p:nvPr>
        </p:nvSpPr>
        <p:spPr>
          <a:xfrm>
            <a:off x="395288" y="1339850"/>
            <a:ext cx="8229600" cy="504825"/>
          </a:xfrm>
        </p:spPr>
        <p:txBody>
          <a:bodyPr/>
          <a:lstStyle/>
          <a:p>
            <a:r>
              <a:rPr lang="fr-FR" altLang="fr-FR" sz="1600"/>
              <a:t>Îles Salomon : facteurs de la dynamique de la dette extérieure</a:t>
            </a:r>
            <a:r>
              <a:rPr lang="fr-FR" altLang="fr-FR" sz="1600" b="0"/>
              <a:t> </a:t>
            </a:r>
          </a:p>
        </p:txBody>
      </p:sp>
      <p:pic>
        <p:nvPicPr>
          <p:cNvPr id="80899" name="Image 3">
            <a:extLst>
              <a:ext uri="{FF2B5EF4-FFF2-40B4-BE49-F238E27FC236}">
                <a16:creationId xmlns:a16="http://schemas.microsoft.com/office/drawing/2014/main" id="{E0EE791A-4A68-491E-83B4-5A8FF4104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82"/>
          <a:stretch>
            <a:fillRect/>
          </a:stretch>
        </p:blipFill>
        <p:spPr bwMode="auto">
          <a:xfrm>
            <a:off x="53975" y="2060575"/>
            <a:ext cx="90360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re 1">
            <a:extLst>
              <a:ext uri="{FF2B5EF4-FFF2-40B4-BE49-F238E27FC236}">
                <a16:creationId xmlns:a16="http://schemas.microsoft.com/office/drawing/2014/main" id="{56CB5CB1-6CFC-484A-828D-32FEE80A92D1}"/>
              </a:ext>
            </a:extLst>
          </p:cNvPr>
          <p:cNvSpPr>
            <a:spLocks noGrp="1" noChangeArrowheads="1"/>
          </p:cNvSpPr>
          <p:nvPr>
            <p:ph type="title"/>
          </p:nvPr>
        </p:nvSpPr>
        <p:spPr>
          <a:xfrm>
            <a:off x="395288" y="1339850"/>
            <a:ext cx="8229600" cy="504825"/>
          </a:xfrm>
        </p:spPr>
        <p:txBody>
          <a:bodyPr/>
          <a:lstStyle/>
          <a:p>
            <a:r>
              <a:rPr lang="fr-FR" altLang="fr-FR" sz="1600"/>
              <a:t>Îles Salomon : facteurs de la dynamique de la dette extérieure</a:t>
            </a:r>
            <a:r>
              <a:rPr lang="fr-FR" altLang="fr-FR" sz="1600" b="0"/>
              <a:t> </a:t>
            </a:r>
          </a:p>
        </p:txBody>
      </p:sp>
      <p:pic>
        <p:nvPicPr>
          <p:cNvPr id="81923" name="Image 2">
            <a:extLst>
              <a:ext uri="{FF2B5EF4-FFF2-40B4-BE49-F238E27FC236}">
                <a16:creationId xmlns:a16="http://schemas.microsoft.com/office/drawing/2014/main" id="{70180EC4-869D-4AB8-8C8F-503A1451C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916113"/>
            <a:ext cx="46863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re 1">
            <a:extLst>
              <a:ext uri="{FF2B5EF4-FFF2-40B4-BE49-F238E27FC236}">
                <a16:creationId xmlns:a16="http://schemas.microsoft.com/office/drawing/2014/main" id="{D2C1C2FF-7355-4226-88C4-AF5C2EC02EDF}"/>
              </a:ext>
            </a:extLst>
          </p:cNvPr>
          <p:cNvSpPr>
            <a:spLocks noGrp="1" noChangeArrowheads="1"/>
          </p:cNvSpPr>
          <p:nvPr>
            <p:ph type="title"/>
          </p:nvPr>
        </p:nvSpPr>
        <p:spPr>
          <a:xfrm>
            <a:off x="395288" y="1339850"/>
            <a:ext cx="8229600" cy="504825"/>
          </a:xfrm>
        </p:spPr>
        <p:txBody>
          <a:bodyPr/>
          <a:lstStyle/>
          <a:p>
            <a:r>
              <a:rPr lang="fr-FR" altLang="fr-FR" sz="1600"/>
              <a:t>Îles Salomon : facteurs de la dette publique</a:t>
            </a:r>
            <a:r>
              <a:rPr lang="fr-FR" altLang="fr-FR" sz="1600" b="0"/>
              <a:t> </a:t>
            </a:r>
          </a:p>
        </p:txBody>
      </p:sp>
      <p:pic>
        <p:nvPicPr>
          <p:cNvPr id="82947" name="Image 3">
            <a:extLst>
              <a:ext uri="{FF2B5EF4-FFF2-40B4-BE49-F238E27FC236}">
                <a16:creationId xmlns:a16="http://schemas.microsoft.com/office/drawing/2014/main" id="{FF512C95-5611-47C0-B712-E7B6D37E9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97"/>
          <a:stretch>
            <a:fillRect/>
          </a:stretch>
        </p:blipFill>
        <p:spPr bwMode="auto">
          <a:xfrm>
            <a:off x="152400" y="1989138"/>
            <a:ext cx="8839200"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re 1">
            <a:extLst>
              <a:ext uri="{FF2B5EF4-FFF2-40B4-BE49-F238E27FC236}">
                <a16:creationId xmlns:a16="http://schemas.microsoft.com/office/drawing/2014/main" id="{26324A73-2B7E-4F8D-A591-6E13C683438F}"/>
              </a:ext>
            </a:extLst>
          </p:cNvPr>
          <p:cNvSpPr>
            <a:spLocks noGrp="1" noChangeArrowheads="1"/>
          </p:cNvSpPr>
          <p:nvPr>
            <p:ph type="title"/>
          </p:nvPr>
        </p:nvSpPr>
        <p:spPr>
          <a:xfrm>
            <a:off x="395288" y="1339850"/>
            <a:ext cx="8229600" cy="504825"/>
          </a:xfrm>
        </p:spPr>
        <p:txBody>
          <a:bodyPr/>
          <a:lstStyle/>
          <a:p>
            <a:r>
              <a:rPr lang="fr-FR" altLang="fr-FR" sz="1600"/>
              <a:t>Îles Salomon : facteurs de la dette publique</a:t>
            </a:r>
            <a:r>
              <a:rPr lang="fr-FR" altLang="fr-FR" sz="1600" b="0"/>
              <a:t> </a:t>
            </a:r>
          </a:p>
        </p:txBody>
      </p:sp>
      <p:pic>
        <p:nvPicPr>
          <p:cNvPr id="83971" name="Image 2">
            <a:extLst>
              <a:ext uri="{FF2B5EF4-FFF2-40B4-BE49-F238E27FC236}">
                <a16:creationId xmlns:a16="http://schemas.microsoft.com/office/drawing/2014/main" id="{0DD44C18-6480-4D2E-A798-597E1BF62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47" t="4720" r="2563" b="4028"/>
          <a:stretch>
            <a:fillRect/>
          </a:stretch>
        </p:blipFill>
        <p:spPr bwMode="auto">
          <a:xfrm>
            <a:off x="1187450" y="1874838"/>
            <a:ext cx="5905500"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1">
            <a:extLst>
              <a:ext uri="{FF2B5EF4-FFF2-40B4-BE49-F238E27FC236}">
                <a16:creationId xmlns:a16="http://schemas.microsoft.com/office/drawing/2014/main" id="{7ED60569-6A91-4893-94E0-68F2C040EC2D}"/>
              </a:ext>
            </a:extLst>
          </p:cNvPr>
          <p:cNvSpPr>
            <a:spLocks noGrp="1" noChangeArrowheads="1"/>
          </p:cNvSpPr>
          <p:nvPr>
            <p:ph type="title"/>
          </p:nvPr>
        </p:nvSpPr>
        <p:spPr>
          <a:xfrm>
            <a:off x="395288" y="1339850"/>
            <a:ext cx="8229600" cy="576263"/>
          </a:xfrm>
        </p:spPr>
        <p:txBody>
          <a:bodyPr/>
          <a:lstStyle/>
          <a:p>
            <a:r>
              <a:rPr lang="fr-FR" altLang="fr-FR" sz="2000"/>
              <a:t>Conclusion</a:t>
            </a:r>
          </a:p>
        </p:txBody>
      </p:sp>
      <p:sp>
        <p:nvSpPr>
          <p:cNvPr id="84995" name="Espace réservé du contenu 2">
            <a:extLst>
              <a:ext uri="{FF2B5EF4-FFF2-40B4-BE49-F238E27FC236}">
                <a16:creationId xmlns:a16="http://schemas.microsoft.com/office/drawing/2014/main" id="{5B70481A-74D1-4466-A572-D4BCA8DEAAB5}"/>
              </a:ext>
            </a:extLst>
          </p:cNvPr>
          <p:cNvSpPr>
            <a:spLocks noGrp="1" noChangeArrowheads="1"/>
          </p:cNvSpPr>
          <p:nvPr>
            <p:ph idx="1"/>
          </p:nvPr>
        </p:nvSpPr>
        <p:spPr>
          <a:xfrm>
            <a:off x="457200" y="2492375"/>
            <a:ext cx="8229600" cy="3816350"/>
          </a:xfrm>
        </p:spPr>
        <p:txBody>
          <a:bodyPr/>
          <a:lstStyle/>
          <a:p>
            <a:pPr algn="just"/>
            <a:r>
              <a:rPr lang="en-US" altLang="fr-FR" sz="1800" i="0">
                <a:solidFill>
                  <a:schemeClr val="tx1"/>
                </a:solidFill>
                <a:sym typeface="Wingdings" panose="05000000000000000000" pitchFamily="2" charset="2"/>
              </a:rPr>
              <a:t> </a:t>
            </a:r>
            <a:r>
              <a:rPr lang="en-US" altLang="fr-FR" sz="1800" i="0">
                <a:solidFill>
                  <a:schemeClr val="tx1"/>
                </a:solidFill>
              </a:rPr>
              <a:t>L'analyse de viabilité de la dette à l'intérieur du nouveau CVD PFR suggère que les Îles Salomon restent exposées à un risque de surendettement modéré. </a:t>
            </a:r>
          </a:p>
          <a:p>
            <a:pPr algn="just"/>
            <a:endParaRPr lang="en-US" altLang="fr-FR" sz="1800" i="0">
              <a:solidFill>
                <a:schemeClr val="tx1"/>
              </a:solidFill>
            </a:endParaRPr>
          </a:p>
          <a:p>
            <a:pPr algn="just"/>
            <a:r>
              <a:rPr lang="en-US" altLang="fr-FR" sz="1800" i="0">
                <a:solidFill>
                  <a:schemeClr val="tx1"/>
                </a:solidFill>
                <a:sym typeface="Wingdings" panose="05000000000000000000" pitchFamily="2" charset="2"/>
              </a:rPr>
              <a:t> </a:t>
            </a:r>
            <a:r>
              <a:rPr lang="en-US" altLang="fr-FR" sz="1800" i="0">
                <a:solidFill>
                  <a:srgbClr val="FF0000"/>
                </a:solidFill>
              </a:rPr>
              <a:t>Aucun seuil de dette extérieure franchi dans le scénario de référence, mais les tests de résistance standardisés indiquent qu'un choc à l'exportation entraînerait un </a:t>
            </a:r>
            <a:r>
              <a:rPr lang="en-US" altLang="fr-FR" sz="1800" i="0">
                <a:solidFill>
                  <a:schemeClr val="tx1"/>
                </a:solidFill>
              </a:rPr>
              <a:t>franchissement du seuil pour la VA du ratio dette extérieure-GDP. </a:t>
            </a:r>
          </a:p>
          <a:p>
            <a:pPr algn="just"/>
            <a:endParaRPr lang="en-US" altLang="fr-FR" sz="1800" i="0">
              <a:solidFill>
                <a:schemeClr val="tx1"/>
              </a:solidFill>
            </a:endParaRPr>
          </a:p>
          <a:p>
            <a:pPr algn="just"/>
            <a:r>
              <a:rPr lang="en-US" altLang="fr-FR" sz="1800" i="0">
                <a:solidFill>
                  <a:schemeClr val="tx1"/>
                </a:solidFill>
                <a:sym typeface="Wingdings" panose="05000000000000000000" pitchFamily="2" charset="2"/>
              </a:rPr>
              <a:t> Cela souligne l'importance d'un élargissement de la base d'exportation compte tenu d'une diminution attendue des exportations du secteur forestier à long terme. </a:t>
            </a:r>
          </a:p>
          <a:p>
            <a:endParaRPr lang="en-US" altLang="fr-FR" sz="1800" i="0">
              <a:solidFill>
                <a:schemeClr val="tx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a:extLst>
              <a:ext uri="{FF2B5EF4-FFF2-40B4-BE49-F238E27FC236}">
                <a16:creationId xmlns:a16="http://schemas.microsoft.com/office/drawing/2014/main" id="{134DD8EC-6933-4744-877B-7E10BD5FC860}"/>
              </a:ext>
            </a:extLst>
          </p:cNvPr>
          <p:cNvSpPr>
            <a:spLocks noGrp="1" noChangeArrowheads="1"/>
          </p:cNvSpPr>
          <p:nvPr>
            <p:ph type="title"/>
          </p:nvPr>
        </p:nvSpPr>
        <p:spPr>
          <a:xfrm>
            <a:off x="395288" y="1339850"/>
            <a:ext cx="8229600" cy="576263"/>
          </a:xfrm>
        </p:spPr>
        <p:txBody>
          <a:bodyPr/>
          <a:lstStyle/>
          <a:p>
            <a:r>
              <a:rPr lang="fr-FR" altLang="fr-FR" sz="2000"/>
              <a:t>Conclusion</a:t>
            </a:r>
          </a:p>
        </p:txBody>
      </p:sp>
      <p:sp>
        <p:nvSpPr>
          <p:cNvPr id="86019" name="Espace réservé du contenu 2">
            <a:extLst>
              <a:ext uri="{FF2B5EF4-FFF2-40B4-BE49-F238E27FC236}">
                <a16:creationId xmlns:a16="http://schemas.microsoft.com/office/drawing/2014/main" id="{554A5DA9-5F7F-4ECE-B670-30D39A3FAB16}"/>
              </a:ext>
            </a:extLst>
          </p:cNvPr>
          <p:cNvSpPr>
            <a:spLocks noGrp="1" noChangeArrowheads="1"/>
          </p:cNvSpPr>
          <p:nvPr>
            <p:ph idx="1"/>
          </p:nvPr>
        </p:nvSpPr>
        <p:spPr>
          <a:xfrm>
            <a:off x="457200" y="2492375"/>
            <a:ext cx="8229600" cy="3816350"/>
          </a:xfrm>
        </p:spPr>
        <p:txBody>
          <a:bodyPr/>
          <a:lstStyle/>
          <a:p>
            <a:pPr algn="just"/>
            <a:r>
              <a:rPr lang="en-US" altLang="fr-FR" sz="1800" i="0">
                <a:solidFill>
                  <a:schemeClr val="tx1"/>
                </a:solidFill>
                <a:sym typeface="Wingdings" panose="05000000000000000000" pitchFamily="2" charset="2"/>
              </a:rPr>
              <a:t> Bien que les indicateurs du service de la dette restent en-deçà de leurs seuils, à la fois dans le scénario de référence et les tests de résistance,</a:t>
            </a:r>
          </a:p>
          <a:p>
            <a:pPr algn="just"/>
            <a:r>
              <a:rPr lang="en-US" altLang="fr-FR" sz="1800" i="0">
                <a:solidFill>
                  <a:schemeClr val="tx1"/>
                </a:solidFill>
              </a:rPr>
              <a:t>la maximisation des prêts concessionnels aiderait à contenir le poids de la dette. </a:t>
            </a:r>
          </a:p>
          <a:p>
            <a:pPr algn="just"/>
            <a:endParaRPr lang="en-US" altLang="fr-FR" sz="1800" i="0">
              <a:solidFill>
                <a:schemeClr val="tx1"/>
              </a:solidFill>
            </a:endParaRPr>
          </a:p>
          <a:p>
            <a:pPr algn="just"/>
            <a:r>
              <a:rPr lang="en-US" altLang="fr-FR" sz="1800" i="0">
                <a:solidFill>
                  <a:schemeClr val="tx1"/>
                </a:solidFill>
                <a:sym typeface="Wingdings" panose="05000000000000000000" pitchFamily="2" charset="2"/>
              </a:rPr>
              <a:t>Concernant la granularité de la notation du risque, il existe une marge certaine pour l'absorption des chocs, ce qui témoigne du niveau actuellement bas de la dette extérieure</a:t>
            </a:r>
          </a:p>
          <a:p>
            <a:pPr algn="just"/>
            <a:endParaRPr lang="en-US" altLang="fr-FR" sz="1800" i="0">
              <a:solidFill>
                <a:schemeClr val="tx1"/>
              </a:solidFill>
            </a:endParaRPr>
          </a:p>
          <a:p>
            <a:pPr algn="just"/>
            <a:r>
              <a:rPr lang="en-US" altLang="fr-FR" sz="1800" i="0">
                <a:solidFill>
                  <a:schemeClr val="tx1"/>
                </a:solidFill>
              </a:rPr>
              <a:t>mais compte tenu des préoccupations actuelles concernant la détérioration</a:t>
            </a:r>
          </a:p>
          <a:p>
            <a:pPr algn="just"/>
            <a:r>
              <a:rPr lang="en-US" altLang="fr-FR" sz="1800" i="0">
                <a:solidFill>
                  <a:schemeClr val="tx1"/>
                </a:solidFill>
              </a:rPr>
              <a:t>de la position fiscale, il faudrait conforter la situation afin de créer un environnement pour le service d'une dette supérieure.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a:extLst>
              <a:ext uri="{FF2B5EF4-FFF2-40B4-BE49-F238E27FC236}">
                <a16:creationId xmlns:a16="http://schemas.microsoft.com/office/drawing/2014/main" id="{6E6C3D9D-70C2-482F-A33D-DF3B59E2851A}"/>
              </a:ext>
            </a:extLst>
          </p:cNvPr>
          <p:cNvSpPr>
            <a:spLocks noGrp="1" noChangeArrowheads="1"/>
          </p:cNvSpPr>
          <p:nvPr>
            <p:ph type="title"/>
          </p:nvPr>
        </p:nvSpPr>
        <p:spPr>
          <a:xfrm>
            <a:off x="395288" y="1339850"/>
            <a:ext cx="8229600" cy="576263"/>
          </a:xfrm>
        </p:spPr>
        <p:txBody>
          <a:bodyPr/>
          <a:lstStyle/>
          <a:p>
            <a:r>
              <a:rPr lang="fr-FR" altLang="fr-FR" sz="2000"/>
              <a:t>Conclusion</a:t>
            </a:r>
          </a:p>
        </p:txBody>
      </p:sp>
      <p:sp>
        <p:nvSpPr>
          <p:cNvPr id="87043" name="Espace réservé du contenu 2">
            <a:extLst>
              <a:ext uri="{FF2B5EF4-FFF2-40B4-BE49-F238E27FC236}">
                <a16:creationId xmlns:a16="http://schemas.microsoft.com/office/drawing/2014/main" id="{913D95A5-0EA7-4F1E-B1C2-134E349BA127}"/>
              </a:ext>
            </a:extLst>
          </p:cNvPr>
          <p:cNvSpPr>
            <a:spLocks noGrp="1" noChangeArrowheads="1"/>
          </p:cNvSpPr>
          <p:nvPr>
            <p:ph idx="1"/>
          </p:nvPr>
        </p:nvSpPr>
        <p:spPr>
          <a:xfrm>
            <a:off x="457200" y="2492375"/>
            <a:ext cx="8229600" cy="3816350"/>
          </a:xfrm>
        </p:spPr>
        <p:txBody>
          <a:bodyPr/>
          <a:lstStyle/>
          <a:p>
            <a:pPr algn="just"/>
            <a:r>
              <a:rPr lang="en-US" altLang="fr-FR" sz="1800" i="0">
                <a:solidFill>
                  <a:schemeClr val="tx1"/>
                </a:solidFill>
                <a:sym typeface="Wingdings" panose="05000000000000000000" pitchFamily="2" charset="2"/>
              </a:rPr>
              <a:t> L'AVD suggère que le risque global de surendettement est modéré, ce qui témoigne de la récente politique fiscale expansionniste et d'une accumulation d'arriérés intérieurs.</a:t>
            </a:r>
          </a:p>
          <a:p>
            <a:pPr algn="just"/>
            <a:endParaRPr lang="en-US" altLang="fr-FR" sz="1800" i="0">
              <a:solidFill>
                <a:schemeClr val="tx1"/>
              </a:solidFill>
            </a:endParaRPr>
          </a:p>
          <a:p>
            <a:pPr algn="just"/>
            <a:r>
              <a:rPr lang="en-US" altLang="fr-FR" sz="1800" i="0">
                <a:solidFill>
                  <a:schemeClr val="tx1"/>
                </a:solidFill>
                <a:sym typeface="Wingdings" panose="05000000000000000000" pitchFamily="2" charset="2"/>
              </a:rPr>
              <a:t>Le ratio nominal dette-PIB irait à l'encontre de l'objectif des autorités de 35 pour cent en 2028, mais pas la référence pour la VA de la dette publique telle que déterminée par la capacité de service de la dette du pays. </a:t>
            </a:r>
          </a:p>
          <a:p>
            <a:pPr algn="just"/>
            <a:endParaRPr lang="en-US" altLang="fr-FR" sz="1800" i="0">
              <a:solidFill>
                <a:schemeClr val="tx1"/>
              </a:solidFill>
            </a:endParaRPr>
          </a:p>
          <a:p>
            <a:pPr algn="just"/>
            <a:r>
              <a:rPr lang="en-US" altLang="fr-FR" sz="1800" i="0">
                <a:solidFill>
                  <a:schemeClr val="tx1"/>
                </a:solidFill>
                <a:sym typeface="Wingdings" panose="05000000000000000000" pitchFamily="2" charset="2"/>
              </a:rPr>
              <a:t>  Un choc frappant le PIB réel a le plus grand impact sur la viabilité de la dette publique, portant la VA du ratio dette-PIB à 56 pour cent en 2028.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contenu 2">
            <a:extLst>
              <a:ext uri="{FF2B5EF4-FFF2-40B4-BE49-F238E27FC236}">
                <a16:creationId xmlns:a16="http://schemas.microsoft.com/office/drawing/2014/main" id="{5C1FF5E0-065D-4A33-9A1D-D175E6903918}"/>
              </a:ext>
            </a:extLst>
          </p:cNvPr>
          <p:cNvSpPr>
            <a:spLocks noGrp="1" noChangeArrowheads="1"/>
          </p:cNvSpPr>
          <p:nvPr>
            <p:ph idx="1"/>
          </p:nvPr>
        </p:nvSpPr>
        <p:spPr>
          <a:xfrm>
            <a:off x="142875" y="1341438"/>
            <a:ext cx="8856663" cy="5256212"/>
          </a:xfrm>
        </p:spPr>
        <p:txBody>
          <a:bodyPr/>
          <a:lstStyle/>
          <a:p>
            <a:pPr marL="0" indent="0">
              <a:spcAft>
                <a:spcPts val="600"/>
              </a:spcAft>
              <a:buClr>
                <a:schemeClr val="tx2"/>
              </a:buClr>
              <a:buSzPct val="73000"/>
              <a:buFontTx/>
              <a:buNone/>
            </a:pPr>
            <a:endParaRPr lang="en-GB" altLang="fr-FR" sz="1800" dirty="0"/>
          </a:p>
          <a:p>
            <a:pPr marL="0" indent="0"/>
            <a:r>
              <a:rPr lang="en-GB" altLang="fr-FR" sz="1800" dirty="0">
                <a:sym typeface="Wingdings" panose="05000000000000000000" pitchFamily="2" charset="2"/>
              </a:rPr>
              <a:t> </a:t>
            </a:r>
            <a:r>
              <a:rPr lang="en-GB" altLang="fr-FR" sz="1800" b="1" dirty="0" err="1">
                <a:solidFill>
                  <a:srgbClr val="0070C0"/>
                </a:solidFill>
                <a:sym typeface="Wingdings" panose="05000000000000000000" pitchFamily="2" charset="2"/>
              </a:rPr>
              <a:t>Risque</a:t>
            </a:r>
            <a:r>
              <a:rPr lang="en-GB" altLang="fr-FR" sz="1800" b="1" dirty="0">
                <a:solidFill>
                  <a:srgbClr val="0070C0"/>
                </a:solidFill>
                <a:sym typeface="Wingdings" panose="05000000000000000000" pitchFamily="2" charset="2"/>
              </a:rPr>
              <a:t> de </a:t>
            </a:r>
            <a:r>
              <a:rPr lang="en-GB" altLang="fr-FR" sz="1800" b="1" dirty="0" err="1">
                <a:solidFill>
                  <a:srgbClr val="0070C0"/>
                </a:solidFill>
                <a:sym typeface="Wingdings" panose="05000000000000000000" pitchFamily="2" charset="2"/>
              </a:rPr>
              <a:t>solvabilité</a:t>
            </a:r>
            <a:endParaRPr lang="en-GB" altLang="fr-FR" sz="1800" b="1" dirty="0">
              <a:solidFill>
                <a:srgbClr val="0070C0"/>
              </a:solidFill>
              <a:sym typeface="Wingdings" panose="05000000000000000000" pitchFamily="2" charset="2"/>
            </a:endParaRPr>
          </a:p>
          <a:p>
            <a:pPr marL="0" indent="0"/>
            <a:endParaRPr lang="en-GB" altLang="fr-FR" sz="1800" dirty="0"/>
          </a:p>
          <a:p>
            <a:pPr marL="0" indent="0">
              <a:spcAft>
                <a:spcPts val="600"/>
              </a:spcAft>
              <a:buClr>
                <a:schemeClr val="tx2"/>
              </a:buClr>
              <a:buSzPct val="73000"/>
            </a:pPr>
            <a:r>
              <a:rPr lang="en-GB" altLang="fr-FR" sz="1800" dirty="0" err="1"/>
              <a:t>Actifs</a:t>
            </a:r>
            <a:r>
              <a:rPr lang="en-GB" altLang="fr-FR" sz="1800" dirty="0"/>
              <a:t> </a:t>
            </a:r>
            <a:r>
              <a:rPr lang="en-GB" altLang="fr-FR" sz="1800" dirty="0" err="1"/>
              <a:t>liquides</a:t>
            </a:r>
            <a:r>
              <a:rPr lang="en-GB" altLang="fr-FR" sz="1800" dirty="0"/>
              <a:t> à disposition pour </a:t>
            </a:r>
            <a:r>
              <a:rPr lang="en-GB" altLang="fr-FR" sz="1800" dirty="0" err="1"/>
              <a:t>rembourser</a:t>
            </a:r>
            <a:r>
              <a:rPr lang="en-GB" altLang="fr-FR" sz="1800" dirty="0"/>
              <a:t> les </a:t>
            </a:r>
            <a:r>
              <a:rPr lang="en-GB" altLang="fr-FR" sz="1800" dirty="0" err="1"/>
              <a:t>dettes</a:t>
            </a:r>
            <a:r>
              <a:rPr lang="en-GB" altLang="fr-FR" sz="1800" dirty="0"/>
              <a:t> </a:t>
            </a:r>
            <a:r>
              <a:rPr lang="en-GB" altLang="fr-FR" sz="1800" dirty="0" err="1"/>
              <a:t>arrivant</a:t>
            </a:r>
            <a:r>
              <a:rPr lang="en-GB" altLang="fr-FR" sz="1800" dirty="0"/>
              <a:t> à </a:t>
            </a:r>
            <a:r>
              <a:rPr lang="en-GB" altLang="fr-FR" sz="1800" dirty="0" err="1"/>
              <a:t>échéance</a:t>
            </a:r>
            <a:endParaRPr lang="en-GB" altLang="fr-FR" sz="1800" dirty="0"/>
          </a:p>
          <a:p>
            <a:pPr marL="0" indent="0">
              <a:spcAft>
                <a:spcPts val="600"/>
              </a:spcAft>
              <a:buClr>
                <a:schemeClr val="tx2"/>
              </a:buClr>
              <a:buSzPct val="73000"/>
            </a:pPr>
            <a:r>
              <a:rPr lang="en-GB" altLang="fr-FR" sz="1800" dirty="0" err="1"/>
              <a:t>Facteurs</a:t>
            </a:r>
            <a:r>
              <a:rPr lang="en-GB" altLang="fr-FR" sz="1800" dirty="0"/>
              <a:t> de </a:t>
            </a:r>
            <a:r>
              <a:rPr lang="en-GB" altLang="fr-FR" sz="1800" dirty="0" err="1"/>
              <a:t>risque</a:t>
            </a:r>
            <a:r>
              <a:rPr lang="en-GB" altLang="fr-FR" sz="1800" dirty="0"/>
              <a:t> de </a:t>
            </a:r>
            <a:r>
              <a:rPr lang="en-GB" altLang="fr-FR" sz="1800" dirty="0" err="1"/>
              <a:t>liquidité</a:t>
            </a:r>
            <a:endParaRPr lang="en-GB" altLang="fr-FR" sz="1800" dirty="0"/>
          </a:p>
          <a:p>
            <a:pPr lvl="1">
              <a:spcAft>
                <a:spcPts val="600"/>
              </a:spcAft>
              <a:buClr>
                <a:schemeClr val="tx2"/>
              </a:buClr>
              <a:buSzPct val="73000"/>
              <a:buFont typeface="Wingdings" panose="05000000000000000000" pitchFamily="2" charset="2"/>
              <a:buChar char="ü"/>
            </a:pPr>
            <a:r>
              <a:rPr lang="en-GB" altLang="fr-FR" sz="1400" dirty="0"/>
              <a:t>Perception du </a:t>
            </a:r>
            <a:r>
              <a:rPr lang="en-GB" altLang="fr-FR" sz="1400" dirty="0" err="1"/>
              <a:t>marché</a:t>
            </a:r>
            <a:r>
              <a:rPr lang="en-GB" altLang="fr-FR" sz="1400" b="0" dirty="0"/>
              <a:t> </a:t>
            </a:r>
          </a:p>
          <a:p>
            <a:pPr lvl="1">
              <a:spcAft>
                <a:spcPts val="600"/>
              </a:spcAft>
              <a:buClr>
                <a:schemeClr val="tx2"/>
              </a:buClr>
              <a:buSzPct val="73000"/>
              <a:buFont typeface="Wingdings" panose="05000000000000000000" pitchFamily="2" charset="2"/>
              <a:buChar char="ü"/>
            </a:pPr>
            <a:r>
              <a:rPr lang="en-GB" altLang="fr-FR" sz="1400" dirty="0" err="1"/>
              <a:t>Échéances</a:t>
            </a:r>
            <a:r>
              <a:rPr lang="en-GB" altLang="fr-FR" sz="1400" dirty="0"/>
              <a:t> du </a:t>
            </a:r>
            <a:r>
              <a:rPr lang="en-GB" altLang="fr-FR" sz="1400" dirty="0" err="1"/>
              <a:t>portefeuille</a:t>
            </a:r>
            <a:r>
              <a:rPr lang="en-GB" altLang="fr-FR" sz="1400" dirty="0"/>
              <a:t> de </a:t>
            </a:r>
            <a:r>
              <a:rPr lang="en-GB" altLang="fr-FR" sz="1400" dirty="0" err="1"/>
              <a:t>dettes</a:t>
            </a:r>
            <a:r>
              <a:rPr lang="en-GB" altLang="fr-FR" sz="1400" b="0" dirty="0"/>
              <a:t> </a:t>
            </a:r>
          </a:p>
          <a:p>
            <a:pPr lvl="1">
              <a:spcAft>
                <a:spcPts val="600"/>
              </a:spcAft>
              <a:buClr>
                <a:schemeClr val="tx2"/>
              </a:buClr>
              <a:buSzPct val="73000"/>
              <a:buFont typeface="Wingdings" panose="05000000000000000000" pitchFamily="2" charset="2"/>
              <a:buChar char="ü"/>
            </a:pPr>
            <a:r>
              <a:rPr lang="en-GB" altLang="fr-FR" sz="1400" dirty="0"/>
              <a:t>Composition de la </a:t>
            </a:r>
            <a:r>
              <a:rPr lang="en-GB" altLang="fr-FR" sz="1400" dirty="0" err="1"/>
              <a:t>dette</a:t>
            </a:r>
            <a:r>
              <a:rPr lang="en-GB" altLang="fr-FR" sz="1400" dirty="0"/>
              <a:t> (</a:t>
            </a:r>
            <a:r>
              <a:rPr lang="en-GB" altLang="fr-FR" sz="1400" dirty="0" err="1"/>
              <a:t>extérieure</a:t>
            </a:r>
            <a:r>
              <a:rPr lang="en-GB" altLang="fr-FR" sz="1400" dirty="0"/>
              <a:t> et </a:t>
            </a:r>
            <a:r>
              <a:rPr lang="en-GB" altLang="fr-FR" sz="1400" dirty="0" err="1"/>
              <a:t>intérieure</a:t>
            </a:r>
            <a:r>
              <a:rPr lang="en-GB" altLang="fr-FR" sz="1400" dirty="0"/>
              <a:t>)</a:t>
            </a:r>
          </a:p>
          <a:p>
            <a:pPr lvl="1">
              <a:spcAft>
                <a:spcPts val="600"/>
              </a:spcAft>
              <a:buClr>
                <a:schemeClr val="tx2"/>
              </a:buClr>
              <a:buSzPct val="73000"/>
              <a:buFont typeface="Wingdings" panose="05000000000000000000" pitchFamily="2" charset="2"/>
              <a:buChar char="ü"/>
            </a:pPr>
            <a:r>
              <a:rPr lang="en-GB" altLang="fr-FR" sz="1400" dirty="0" err="1"/>
              <a:t>Quelles</a:t>
            </a:r>
            <a:r>
              <a:rPr lang="en-GB" altLang="fr-FR" sz="1400" dirty="0"/>
              <a:t> </a:t>
            </a:r>
            <a:r>
              <a:rPr lang="en-GB" altLang="fr-FR" sz="1400" dirty="0" err="1"/>
              <a:t>sont</a:t>
            </a:r>
            <a:r>
              <a:rPr lang="en-GB" altLang="fr-FR" sz="1400" dirty="0"/>
              <a:t> les conditions de prêt (VAN de la </a:t>
            </a:r>
            <a:r>
              <a:rPr lang="en-GB" altLang="fr-FR" sz="1400" dirty="0" err="1"/>
              <a:t>dette</a:t>
            </a:r>
            <a:r>
              <a:rPr lang="en-GB" altLang="fr-FR" sz="1400" dirty="0"/>
              <a:t>, part </a:t>
            </a:r>
            <a:r>
              <a:rPr lang="en-GB" altLang="fr-FR" sz="1400" dirty="0" err="1"/>
              <a:t>concessionnelle</a:t>
            </a:r>
            <a:r>
              <a:rPr lang="en-GB" altLang="fr-FR" sz="1400" dirty="0"/>
              <a:t>, </a:t>
            </a:r>
            <a:r>
              <a:rPr lang="en-GB" altLang="fr-FR" sz="1400" dirty="0" err="1"/>
              <a:t>élément</a:t>
            </a:r>
            <a:r>
              <a:rPr lang="en-GB" altLang="fr-FR" sz="1400" dirty="0"/>
              <a:t> de subvention) ?</a:t>
            </a:r>
          </a:p>
          <a:p>
            <a:pPr lvl="1">
              <a:spcAft>
                <a:spcPts val="600"/>
              </a:spcAft>
              <a:buClr>
                <a:schemeClr val="tx2"/>
              </a:buClr>
              <a:buSzPct val="73000"/>
              <a:buFontTx/>
              <a:buNone/>
            </a:pPr>
            <a:endParaRPr lang="en-GB" altLang="fr-FR" sz="1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a:extLst>
              <a:ext uri="{FF2B5EF4-FFF2-40B4-BE49-F238E27FC236}">
                <a16:creationId xmlns:a16="http://schemas.microsoft.com/office/drawing/2014/main" id="{14710022-C07A-4560-9035-1C8F8414A0E9}"/>
              </a:ext>
            </a:extLst>
          </p:cNvPr>
          <p:cNvSpPr>
            <a:spLocks noGrp="1" noChangeArrowheads="1"/>
          </p:cNvSpPr>
          <p:nvPr>
            <p:ph type="title"/>
          </p:nvPr>
        </p:nvSpPr>
        <p:spPr/>
        <p:txBody>
          <a:bodyPr/>
          <a:lstStyle/>
          <a:p>
            <a:r>
              <a:rPr lang="en-US" altLang="fr-FR"/>
              <a:t>Présentation</a:t>
            </a:r>
          </a:p>
        </p:txBody>
      </p:sp>
      <p:sp>
        <p:nvSpPr>
          <p:cNvPr id="88067" name="Espace réservé du contenu 2">
            <a:extLst>
              <a:ext uri="{FF2B5EF4-FFF2-40B4-BE49-F238E27FC236}">
                <a16:creationId xmlns:a16="http://schemas.microsoft.com/office/drawing/2014/main" id="{3226F83E-D9BF-4DD7-9513-8A7CBB3C076E}"/>
              </a:ext>
            </a:extLst>
          </p:cNvPr>
          <p:cNvSpPr>
            <a:spLocks noGrp="1" noChangeArrowheads="1"/>
          </p:cNvSpPr>
          <p:nvPr>
            <p:ph idx="1"/>
          </p:nvPr>
        </p:nvSpPr>
        <p:spPr>
          <a:xfrm>
            <a:off x="179388" y="2492375"/>
            <a:ext cx="8856662" cy="3529013"/>
          </a:xfrm>
        </p:spPr>
        <p:txBody>
          <a:bodyPr/>
          <a:lstStyle/>
          <a:p>
            <a:r>
              <a:rPr lang="en-US" altLang="fr-FR"/>
              <a:t>Qu'est-ce que la viabilité de la dette ?</a:t>
            </a:r>
          </a:p>
          <a:p>
            <a:r>
              <a:rPr lang="en-US" altLang="fr-FR"/>
              <a:t>Qu'est-ce que la vulnérabilité face à la dette ?</a:t>
            </a:r>
            <a:r>
              <a:rPr lang="en-US" altLang="fr-FR" i="0"/>
              <a:t> </a:t>
            </a:r>
            <a:endParaRPr lang="en-US" altLang="fr-FR"/>
          </a:p>
          <a:p>
            <a:r>
              <a:rPr lang="en-US" altLang="fr-FR"/>
              <a:t>Le CVD FMI/BM pour les pays à faible revenu (2018)</a:t>
            </a:r>
            <a:endParaRPr lang="en-US" altLang="fr-FR" b="1"/>
          </a:p>
          <a:p>
            <a:r>
              <a:rPr lang="en-US" altLang="fr-FR" b="1"/>
              <a:t>Politiqu</a:t>
            </a:r>
            <a:r>
              <a:rPr lang="en-US" altLang="fr-FR" i="0"/>
              <a:t>e</a:t>
            </a:r>
            <a:r>
              <a:rPr lang="en-US" altLang="fr-FR" b="1"/>
              <a:t> de limitation de la dette (DLP 2015)</a:t>
            </a:r>
          </a:p>
          <a:p>
            <a:endParaRPr lang="en-US" altLang="fr-F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re 1">
            <a:extLst>
              <a:ext uri="{FF2B5EF4-FFF2-40B4-BE49-F238E27FC236}">
                <a16:creationId xmlns:a16="http://schemas.microsoft.com/office/drawing/2014/main" id="{A7DD49CC-6966-4FFC-B136-17B22D39E7AE}"/>
              </a:ext>
            </a:extLst>
          </p:cNvPr>
          <p:cNvSpPr>
            <a:spLocks noGrp="1" noChangeArrowheads="1"/>
          </p:cNvSpPr>
          <p:nvPr>
            <p:ph type="title"/>
          </p:nvPr>
        </p:nvSpPr>
        <p:spPr>
          <a:xfrm>
            <a:off x="457200" y="1308100"/>
            <a:ext cx="8229600" cy="450850"/>
          </a:xfrm>
        </p:spPr>
        <p:txBody>
          <a:bodyPr/>
          <a:lstStyle/>
          <a:p>
            <a:r>
              <a:rPr lang="en-US" altLang="fr-FR" sz="2000"/>
              <a:t>CVD PFR utilisé pour orienter la politique de limitation de la dette du FMI et de la Banque mondiale</a:t>
            </a:r>
          </a:p>
        </p:txBody>
      </p:sp>
      <p:sp>
        <p:nvSpPr>
          <p:cNvPr id="89091" name="Espace réservé du contenu 2">
            <a:extLst>
              <a:ext uri="{FF2B5EF4-FFF2-40B4-BE49-F238E27FC236}">
                <a16:creationId xmlns:a16="http://schemas.microsoft.com/office/drawing/2014/main" id="{78BC873A-BE26-48C8-90F9-D1CEE75B70E9}"/>
              </a:ext>
            </a:extLst>
          </p:cNvPr>
          <p:cNvSpPr>
            <a:spLocks noGrp="1" noChangeArrowheads="1"/>
          </p:cNvSpPr>
          <p:nvPr>
            <p:ph idx="1"/>
          </p:nvPr>
        </p:nvSpPr>
        <p:spPr>
          <a:xfrm>
            <a:off x="0" y="1855788"/>
            <a:ext cx="8964613" cy="4321175"/>
          </a:xfrm>
        </p:spPr>
        <p:txBody>
          <a:bodyPr/>
          <a:lstStyle/>
          <a:p>
            <a:endParaRPr lang="en-US" altLang="fr-FR"/>
          </a:p>
        </p:txBody>
      </p:sp>
      <p:sp>
        <p:nvSpPr>
          <p:cNvPr id="89092" name="ZoneTexte 3">
            <a:extLst>
              <a:ext uri="{FF2B5EF4-FFF2-40B4-BE49-F238E27FC236}">
                <a16:creationId xmlns:a16="http://schemas.microsoft.com/office/drawing/2014/main" id="{3125ECFB-74CF-417E-8DAC-424CBA265AC1}"/>
              </a:ext>
            </a:extLst>
          </p:cNvPr>
          <p:cNvSpPr txBox="1">
            <a:spLocks noChangeArrowheads="1"/>
          </p:cNvSpPr>
          <p:nvPr/>
        </p:nvSpPr>
        <p:spPr bwMode="auto">
          <a:xfrm>
            <a:off x="519113" y="2781300"/>
            <a:ext cx="2252662" cy="6413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fr-FR" sz="3600" i="0"/>
              <a:t>CVD</a:t>
            </a:r>
          </a:p>
        </p:txBody>
      </p:sp>
      <p:sp>
        <p:nvSpPr>
          <p:cNvPr id="6" name="ZoneTexte 5">
            <a:extLst>
              <a:ext uri="{FF2B5EF4-FFF2-40B4-BE49-F238E27FC236}">
                <a16:creationId xmlns:a16="http://schemas.microsoft.com/office/drawing/2014/main" id="{7686F9C9-CD27-4AE3-A978-ACD98147EF06}"/>
              </a:ext>
            </a:extLst>
          </p:cNvPr>
          <p:cNvSpPr txBox="1"/>
          <p:nvPr/>
        </p:nvSpPr>
        <p:spPr>
          <a:xfrm>
            <a:off x="514350" y="3816350"/>
            <a:ext cx="2252663" cy="701675"/>
          </a:xfrm>
          <a:prstGeom prst="rect">
            <a:avLst/>
          </a:prstGeom>
          <a:noFill/>
          <a:ln>
            <a:solidFill>
              <a:schemeClr val="tx1"/>
            </a:solidFill>
          </a:ln>
        </p:spPr>
        <p:txBody>
          <a:bodyPr>
            <a:spAutoFit/>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pPr>
              <a:defRPr/>
            </a:pPr>
            <a:r>
              <a:rPr lang="en-US" altLang="fr-FR" sz="2000">
                <a:solidFill>
                  <a:schemeClr val="tx1"/>
                </a:solidFill>
                <a:effectLst>
                  <a:outerShdw blurRad="38100" dist="38100" dir="2700000" algn="tl">
                    <a:srgbClr val="C0C0C0"/>
                  </a:outerShdw>
                </a:effectLst>
              </a:rPr>
              <a:t>AVD dette extérieure</a:t>
            </a:r>
          </a:p>
        </p:txBody>
      </p:sp>
      <p:sp>
        <p:nvSpPr>
          <p:cNvPr id="8" name="ZoneTexte 7">
            <a:extLst>
              <a:ext uri="{FF2B5EF4-FFF2-40B4-BE49-F238E27FC236}">
                <a16:creationId xmlns:a16="http://schemas.microsoft.com/office/drawing/2014/main" id="{53B9B474-3458-4B8B-B816-9E91C26DC608}"/>
              </a:ext>
            </a:extLst>
          </p:cNvPr>
          <p:cNvSpPr txBox="1"/>
          <p:nvPr/>
        </p:nvSpPr>
        <p:spPr>
          <a:xfrm>
            <a:off x="519113" y="4813300"/>
            <a:ext cx="2252662" cy="701675"/>
          </a:xfrm>
          <a:prstGeom prst="rect">
            <a:avLst/>
          </a:prstGeom>
          <a:noFill/>
          <a:ln>
            <a:solidFill>
              <a:schemeClr val="tx1"/>
            </a:solidFill>
          </a:ln>
        </p:spPr>
        <p:txBody>
          <a:bodyPr>
            <a:spAutoFit/>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pPr>
              <a:defRPr/>
            </a:pPr>
            <a:r>
              <a:rPr lang="en-US" altLang="fr-FR" sz="2000">
                <a:solidFill>
                  <a:schemeClr val="tx1"/>
                </a:solidFill>
                <a:effectLst>
                  <a:outerShdw blurRad="38100" dist="38100" dir="2700000" algn="tl">
                    <a:srgbClr val="C0C0C0"/>
                  </a:outerShdw>
                </a:effectLst>
              </a:rPr>
              <a:t>AVD dette publique</a:t>
            </a:r>
          </a:p>
        </p:txBody>
      </p:sp>
      <p:sp>
        <p:nvSpPr>
          <p:cNvPr id="89095" name="Flèche : droite 8">
            <a:extLst>
              <a:ext uri="{FF2B5EF4-FFF2-40B4-BE49-F238E27FC236}">
                <a16:creationId xmlns:a16="http://schemas.microsoft.com/office/drawing/2014/main" id="{62B9B071-A9D7-4283-B4E9-A50D02B58A76}"/>
              </a:ext>
            </a:extLst>
          </p:cNvPr>
          <p:cNvSpPr>
            <a:spLocks noChangeArrowheads="1"/>
          </p:cNvSpPr>
          <p:nvPr/>
        </p:nvSpPr>
        <p:spPr bwMode="auto">
          <a:xfrm>
            <a:off x="3419475" y="3500438"/>
            <a:ext cx="1584325" cy="1512887"/>
          </a:xfrm>
          <a:prstGeom prst="rightArrow">
            <a:avLst>
              <a:gd name="adj1" fmla="val 50000"/>
              <a:gd name="adj2" fmla="val 4998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fr-FR" sz="1200" i="0"/>
          </a:p>
        </p:txBody>
      </p:sp>
      <p:sp>
        <p:nvSpPr>
          <p:cNvPr id="10" name="Flèche : droite 9">
            <a:extLst>
              <a:ext uri="{FF2B5EF4-FFF2-40B4-BE49-F238E27FC236}">
                <a16:creationId xmlns:a16="http://schemas.microsoft.com/office/drawing/2014/main" id="{EE007C32-782A-495A-8580-DDF74F4E80B2}"/>
              </a:ext>
            </a:extLst>
          </p:cNvPr>
          <p:cNvSpPr/>
          <p:nvPr/>
        </p:nvSpPr>
        <p:spPr bwMode="auto">
          <a:xfrm>
            <a:off x="3286125" y="3060700"/>
            <a:ext cx="2016125" cy="1795463"/>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marL="3175" eaLnBrk="1" hangingPunct="1">
              <a:defRPr/>
            </a:pPr>
            <a:endParaRPr lang="en-US" dirty="0">
              <a:solidFill>
                <a:srgbClr val="0F5494"/>
              </a:solidFill>
            </a:endParaRPr>
          </a:p>
        </p:txBody>
      </p:sp>
      <p:sp>
        <p:nvSpPr>
          <p:cNvPr id="89097" name="ZoneTexte 10">
            <a:extLst>
              <a:ext uri="{FF2B5EF4-FFF2-40B4-BE49-F238E27FC236}">
                <a16:creationId xmlns:a16="http://schemas.microsoft.com/office/drawing/2014/main" id="{7CEE6DEB-7E41-4AAB-8A5E-038E62E85379}"/>
              </a:ext>
            </a:extLst>
          </p:cNvPr>
          <p:cNvSpPr txBox="1">
            <a:spLocks noChangeArrowheads="1"/>
          </p:cNvSpPr>
          <p:nvPr/>
        </p:nvSpPr>
        <p:spPr bwMode="auto">
          <a:xfrm>
            <a:off x="3414713" y="3622675"/>
            <a:ext cx="1308100" cy="914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fr-FR" sz="1800" b="1" i="0">
                <a:solidFill>
                  <a:srgbClr val="2D5EC1"/>
                </a:solidFill>
              </a:rPr>
              <a:t>Résultats utilisés</a:t>
            </a:r>
            <a:r>
              <a:rPr lang="en-US" altLang="fr-FR" sz="1800" i="0">
                <a:solidFill>
                  <a:srgbClr val="2D5EC1"/>
                </a:solidFill>
              </a:rPr>
              <a:t> </a:t>
            </a:r>
          </a:p>
        </p:txBody>
      </p:sp>
      <p:cxnSp>
        <p:nvCxnSpPr>
          <p:cNvPr id="13" name="Connecteur droit 12">
            <a:extLst>
              <a:ext uri="{FF2B5EF4-FFF2-40B4-BE49-F238E27FC236}">
                <a16:creationId xmlns:a16="http://schemas.microsoft.com/office/drawing/2014/main" id="{7584E1DD-1FF8-400B-9973-815604A4BE01}"/>
              </a:ext>
            </a:extLst>
          </p:cNvPr>
          <p:cNvCxnSpPr>
            <a:cxnSpLocks/>
            <a:stCxn id="89092" idx="1"/>
          </p:cNvCxnSpPr>
          <p:nvPr/>
        </p:nvCxnSpPr>
        <p:spPr bwMode="auto">
          <a:xfrm flipH="1">
            <a:off x="179388" y="3103563"/>
            <a:ext cx="33972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BDD68FB6-023F-4083-A952-13379A4325C4}"/>
              </a:ext>
            </a:extLst>
          </p:cNvPr>
          <p:cNvCxnSpPr>
            <a:cxnSpLocks/>
          </p:cNvCxnSpPr>
          <p:nvPr/>
        </p:nvCxnSpPr>
        <p:spPr bwMode="auto">
          <a:xfrm>
            <a:off x="179388" y="3103563"/>
            <a:ext cx="0" cy="190976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3389A1F2-E388-4517-8147-5D90145EB77F}"/>
              </a:ext>
            </a:extLst>
          </p:cNvPr>
          <p:cNvCxnSpPr>
            <a:endCxn id="6" idx="1"/>
          </p:cNvCxnSpPr>
          <p:nvPr/>
        </p:nvCxnSpPr>
        <p:spPr bwMode="auto">
          <a:xfrm>
            <a:off x="179388" y="4005263"/>
            <a:ext cx="334962" cy="11112"/>
          </a:xfrm>
          <a:prstGeom prst="line">
            <a:avLst/>
          </a:prstGeom>
          <a:ln w="381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Connecteur droit 19">
            <a:extLst>
              <a:ext uri="{FF2B5EF4-FFF2-40B4-BE49-F238E27FC236}">
                <a16:creationId xmlns:a16="http://schemas.microsoft.com/office/drawing/2014/main" id="{1CE47C23-0148-453A-A8E9-EC9699FCA008}"/>
              </a:ext>
            </a:extLst>
          </p:cNvPr>
          <p:cNvCxnSpPr>
            <a:cxnSpLocks/>
          </p:cNvCxnSpPr>
          <p:nvPr/>
        </p:nvCxnSpPr>
        <p:spPr bwMode="auto">
          <a:xfrm>
            <a:off x="179388" y="5014913"/>
            <a:ext cx="334962" cy="0"/>
          </a:xfrm>
          <a:prstGeom prst="line">
            <a:avLst/>
          </a:prstGeom>
          <a:ln w="381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9102" name="ZoneTexte 22">
            <a:extLst>
              <a:ext uri="{FF2B5EF4-FFF2-40B4-BE49-F238E27FC236}">
                <a16:creationId xmlns:a16="http://schemas.microsoft.com/office/drawing/2014/main" id="{096176F8-C87B-4244-8DEB-C4FD65F8C8D7}"/>
              </a:ext>
            </a:extLst>
          </p:cNvPr>
          <p:cNvSpPr txBox="1">
            <a:spLocks noChangeArrowheads="1"/>
          </p:cNvSpPr>
          <p:nvPr/>
        </p:nvSpPr>
        <p:spPr bwMode="auto">
          <a:xfrm>
            <a:off x="5580063" y="1960563"/>
            <a:ext cx="3384550" cy="100647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fr-FR" sz="2000" i="0"/>
              <a:t>Politiques de limites d'endettement du FMI et de la BM</a:t>
            </a:r>
          </a:p>
        </p:txBody>
      </p:sp>
      <p:sp>
        <p:nvSpPr>
          <p:cNvPr id="24" name="ZoneTexte 23">
            <a:extLst>
              <a:ext uri="{FF2B5EF4-FFF2-40B4-BE49-F238E27FC236}">
                <a16:creationId xmlns:a16="http://schemas.microsoft.com/office/drawing/2014/main" id="{7EE06457-B50E-4A68-AEAF-F910DFE07D73}"/>
              </a:ext>
            </a:extLst>
          </p:cNvPr>
          <p:cNvSpPr txBox="1"/>
          <p:nvPr/>
        </p:nvSpPr>
        <p:spPr>
          <a:xfrm>
            <a:off x="5559425" y="2776538"/>
            <a:ext cx="3384550" cy="131127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pPr>
              <a:defRPr/>
            </a:pPr>
            <a:r>
              <a:rPr lang="en-US" altLang="fr-FR" sz="1600">
                <a:solidFill>
                  <a:srgbClr val="000000"/>
                </a:solidFill>
              </a:rPr>
              <a:t>DLP FMI (2015)</a:t>
            </a:r>
          </a:p>
          <a:p>
            <a:pPr>
              <a:defRPr/>
            </a:pPr>
            <a:r>
              <a:rPr lang="en-US" altLang="fr-FR" sz="1600">
                <a:solidFill>
                  <a:srgbClr val="000000"/>
                </a:solidFill>
              </a:rPr>
              <a:t>Limitation de l'accumulation de la dette dans les pays dans lesquels le FMI soutient des programmes</a:t>
            </a:r>
          </a:p>
        </p:txBody>
      </p:sp>
      <p:sp>
        <p:nvSpPr>
          <p:cNvPr id="25" name="ZoneTexte 24">
            <a:extLst>
              <a:ext uri="{FF2B5EF4-FFF2-40B4-BE49-F238E27FC236}">
                <a16:creationId xmlns:a16="http://schemas.microsoft.com/office/drawing/2014/main" id="{FDA1E041-D441-49FB-AA17-DFEA655BB5BD}"/>
              </a:ext>
            </a:extLst>
          </p:cNvPr>
          <p:cNvSpPr txBox="1"/>
          <p:nvPr/>
        </p:nvSpPr>
        <p:spPr>
          <a:xfrm>
            <a:off x="5580063" y="4221163"/>
            <a:ext cx="3384550" cy="131127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pPr>
              <a:defRPr/>
            </a:pPr>
            <a:r>
              <a:rPr lang="en-US" altLang="fr-FR" sz="1600">
                <a:solidFill>
                  <a:srgbClr val="000000"/>
                </a:solidFill>
              </a:rPr>
              <a:t>Politiques d'ENC de l'ADI</a:t>
            </a:r>
          </a:p>
          <a:p>
            <a:pPr>
              <a:defRPr/>
            </a:pPr>
            <a:r>
              <a:rPr lang="en-US" altLang="fr-FR" sz="1600">
                <a:solidFill>
                  <a:srgbClr val="000000"/>
                </a:solidFill>
              </a:rPr>
              <a:t>Limitation des ENC dans les pays recevant des subventions de l'ADI ou ayant bénéficié de l'IADM</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3B132A47-8967-429A-B432-9D668D7434CD}"/>
              </a:ext>
            </a:extLst>
          </p:cNvPr>
          <p:cNvSpPr>
            <a:spLocks noGrp="1" noChangeArrowheads="1"/>
          </p:cNvSpPr>
          <p:nvPr>
            <p:ph type="title"/>
          </p:nvPr>
        </p:nvSpPr>
        <p:spPr>
          <a:xfrm>
            <a:off x="395288" y="1339850"/>
            <a:ext cx="8229600" cy="576263"/>
          </a:xfrm>
        </p:spPr>
        <p:txBody>
          <a:bodyPr/>
          <a:lstStyle/>
          <a:p>
            <a:pPr algn="ctr"/>
            <a:r>
              <a:rPr lang="fr-BE" altLang="fr-FR" sz="1800"/>
              <a:t>Nouvelle politique de limites d'endettement du FMI (DLP 2015)  : Aperçu</a:t>
            </a:r>
          </a:p>
        </p:txBody>
      </p:sp>
      <p:sp>
        <p:nvSpPr>
          <p:cNvPr id="90115" name="Content Placeholder 2">
            <a:extLst>
              <a:ext uri="{FF2B5EF4-FFF2-40B4-BE49-F238E27FC236}">
                <a16:creationId xmlns:a16="http://schemas.microsoft.com/office/drawing/2014/main" id="{3E13AF5B-9ECD-4905-AE57-EE5850251CB7}"/>
              </a:ext>
            </a:extLst>
          </p:cNvPr>
          <p:cNvSpPr>
            <a:spLocks noGrp="1" noChangeArrowheads="1"/>
          </p:cNvSpPr>
          <p:nvPr>
            <p:ph idx="1"/>
          </p:nvPr>
        </p:nvSpPr>
        <p:spPr>
          <a:xfrm>
            <a:off x="0" y="2060575"/>
            <a:ext cx="4341813" cy="4451350"/>
          </a:xfrm>
        </p:spPr>
        <p:txBody>
          <a:bodyPr/>
          <a:lstStyle/>
          <a:p>
            <a:pPr marL="457200" lvl="1" indent="0">
              <a:buFontTx/>
              <a:buNone/>
            </a:pPr>
            <a:r>
              <a:rPr lang="en-GB" altLang="fr-FR" sz="1600"/>
              <a:t>Pour les pays recourant normalement au financement concessionnel officiel</a:t>
            </a:r>
          </a:p>
          <a:p>
            <a:pPr marL="914400" lvl="2" indent="0"/>
            <a:endParaRPr lang="en-GB" altLang="fr-FR" sz="1600"/>
          </a:p>
          <a:p>
            <a:pPr marL="914400" lvl="2" indent="0">
              <a:buFont typeface="Wingdings" panose="05000000000000000000" pitchFamily="2" charset="2"/>
              <a:buChar char="F"/>
            </a:pPr>
            <a:r>
              <a:rPr lang="en-GB" altLang="fr-FR" sz="1600"/>
              <a:t>l'</a:t>
            </a:r>
            <a:r>
              <a:rPr lang="en-GB" altLang="fr-FR" sz="1600" b="1" i="1"/>
              <a:t>évaluation des vulnérabilités face à la dette est guidée par le Cadre de viabilité de la dette des pays à faible revenu (CVD PFR).</a:t>
            </a:r>
          </a:p>
          <a:p>
            <a:pPr marL="914400" lvl="2" indent="0">
              <a:buFont typeface="Wingdings" panose="05000000000000000000" pitchFamily="2" charset="2"/>
              <a:buChar char="F"/>
            </a:pPr>
            <a:endParaRPr lang="en-GB" altLang="fr-FR" sz="1600" b="1" i="1"/>
          </a:p>
          <a:p>
            <a:pPr marL="914400" lvl="2" indent="0">
              <a:buFont typeface="Wingdings" panose="05000000000000000000" pitchFamily="2" charset="2"/>
              <a:buChar char="F"/>
            </a:pPr>
            <a:r>
              <a:rPr lang="en-GB" altLang="fr-FR" sz="1600" b="1" i="1"/>
              <a:t> </a:t>
            </a:r>
            <a:r>
              <a:rPr lang="en-GB" altLang="fr-FR" sz="1600"/>
              <a:t>Une notation de risque externe de surendettement "modéré", "élevé", ou "en surendettement" signale la présence d'importantes vulnérabilités au niveau de la dette publique extérieure.</a:t>
            </a:r>
          </a:p>
        </p:txBody>
      </p:sp>
      <p:sp>
        <p:nvSpPr>
          <p:cNvPr id="90116" name="Content Placeholder 2">
            <a:extLst>
              <a:ext uri="{FF2B5EF4-FFF2-40B4-BE49-F238E27FC236}">
                <a16:creationId xmlns:a16="http://schemas.microsoft.com/office/drawing/2014/main" id="{DE71DE09-1413-40DA-B022-8F943C1F7E1E}"/>
              </a:ext>
            </a:extLst>
          </p:cNvPr>
          <p:cNvSpPr txBox="1">
            <a:spLocks/>
          </p:cNvSpPr>
          <p:nvPr/>
        </p:nvSpPr>
        <p:spPr bwMode="auto">
          <a:xfrm>
            <a:off x="4303713" y="2060575"/>
            <a:ext cx="43402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355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1">
              <a:buFontTx/>
              <a:buNone/>
            </a:pPr>
            <a:r>
              <a:rPr lang="en-GB" altLang="fr-FR" sz="1400"/>
              <a:t>Pour les pays qui ne recourent pas normalement au financement extérieur concessionnel </a:t>
            </a:r>
          </a:p>
          <a:p>
            <a:pPr lvl="1">
              <a:buFontTx/>
              <a:buNone/>
            </a:pPr>
            <a:endParaRPr lang="en-GB" altLang="fr-FR" sz="1400"/>
          </a:p>
          <a:p>
            <a:pPr lvl="2"/>
            <a:r>
              <a:rPr lang="en-GB" altLang="fr-FR">
                <a:sym typeface="Wingdings" panose="05000000000000000000" pitchFamily="2" charset="2"/>
              </a:rPr>
              <a:t>Les jugements sur les vulnérabilités de la dette sont guidés par un ensemble d'outils fournis par le </a:t>
            </a:r>
            <a:r>
              <a:rPr lang="en-GB" altLang="fr-FR" b="1" i="1">
                <a:sym typeface="Wingdings" panose="05000000000000000000" pitchFamily="2" charset="2"/>
              </a:rPr>
              <a:t>CVD pour les pays à accès aux marchés </a:t>
            </a:r>
            <a:r>
              <a:rPr lang="en-GB" altLang="fr-FR">
                <a:sym typeface="Wingdings" panose="05000000000000000000" pitchFamily="2" charset="2"/>
              </a:rPr>
              <a:t>(MAC-DSA).</a:t>
            </a:r>
          </a:p>
          <a:p>
            <a:pPr lvl="2">
              <a:buFont typeface="Wingdings" panose="05000000000000000000" pitchFamily="2" charset="2"/>
              <a:buChar char="Ø"/>
            </a:pPr>
            <a:endParaRPr lang="en-GB" altLang="fr-FR"/>
          </a:p>
          <a:p>
            <a:pPr lvl="2"/>
            <a:r>
              <a:rPr lang="en-GB" altLang="fr-FR">
                <a:sym typeface="Wingdings" panose="05000000000000000000" pitchFamily="2" charset="2"/>
              </a:rPr>
              <a:t>  Une </a:t>
            </a:r>
            <a:r>
              <a:rPr lang="en-GB" altLang="fr-FR" b="1" i="1">
                <a:sym typeface="Wingdings" panose="05000000000000000000" pitchFamily="2" charset="2"/>
              </a:rPr>
              <a:t>carte thermique </a:t>
            </a:r>
            <a:r>
              <a:rPr lang="en-GB" altLang="fr-FR">
                <a:sym typeface="Wingdings" panose="05000000000000000000" pitchFamily="2" charset="2"/>
              </a:rPr>
              <a:t>résume les risques de viabilité de la dette dans les MAC-DSA. Par exemple, des indicateurs "dans le rouge", ç.-à-d. dépassant les valeurs de référence sont signe de vulnérabilités importantes. Dans pareilles circonstances, </a:t>
            </a:r>
            <a:r>
              <a:rPr lang="en-GB" altLang="fr-FR" b="1" i="1">
                <a:sym typeface="Wingdings" panose="05000000000000000000" pitchFamily="2" charset="2"/>
              </a:rPr>
              <a:t>les cibles d'endettement prendraient la forme de limites à la dette publique totale ou de limites ciblées</a:t>
            </a:r>
            <a:r>
              <a:rPr lang="en-GB" altLang="fr-FR">
                <a:sym typeface="Wingdings" panose="05000000000000000000" pitchFamily="2" charset="2"/>
              </a:rPr>
              <a:t>, compte tenu des circonstances nationales.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1">
            <a:extLst>
              <a:ext uri="{FF2B5EF4-FFF2-40B4-BE49-F238E27FC236}">
                <a16:creationId xmlns:a16="http://schemas.microsoft.com/office/drawing/2014/main" id="{4B1EA2C7-ECDD-43AA-A5C2-DD9C1892684E}"/>
              </a:ext>
            </a:extLst>
          </p:cNvPr>
          <p:cNvSpPr>
            <a:spLocks noGrp="1" noChangeArrowheads="1"/>
          </p:cNvSpPr>
          <p:nvPr>
            <p:ph type="title"/>
          </p:nvPr>
        </p:nvSpPr>
        <p:spPr>
          <a:xfrm>
            <a:off x="395288" y="1339850"/>
            <a:ext cx="8229600" cy="649288"/>
          </a:xfrm>
        </p:spPr>
        <p:txBody>
          <a:bodyPr/>
          <a:lstStyle/>
          <a:p>
            <a:r>
              <a:rPr lang="fr-BE" altLang="fr-FR" sz="2000"/>
              <a:t>Nouvelle politique de limites d'endettement du FMI (DLP 2015)  : Aperçu</a:t>
            </a:r>
          </a:p>
        </p:txBody>
      </p:sp>
      <p:sp>
        <p:nvSpPr>
          <p:cNvPr id="92163" name="Espace réservé du contenu 2">
            <a:extLst>
              <a:ext uri="{FF2B5EF4-FFF2-40B4-BE49-F238E27FC236}">
                <a16:creationId xmlns:a16="http://schemas.microsoft.com/office/drawing/2014/main" id="{63CB2BBC-B24E-4FE3-9BAC-3EA4DA83F7F4}"/>
              </a:ext>
            </a:extLst>
          </p:cNvPr>
          <p:cNvSpPr>
            <a:spLocks noGrp="1" noChangeArrowheads="1"/>
          </p:cNvSpPr>
          <p:nvPr>
            <p:ph idx="1"/>
          </p:nvPr>
        </p:nvSpPr>
        <p:spPr>
          <a:xfrm>
            <a:off x="457200" y="2205038"/>
            <a:ext cx="8507413" cy="4319587"/>
          </a:xfrm>
        </p:spPr>
        <p:txBody>
          <a:bodyPr/>
          <a:lstStyle/>
          <a:p>
            <a:pPr marL="914400" lvl="2" indent="0"/>
            <a:r>
              <a:rPr lang="en-GB" altLang="fr-FR" sz="1600">
                <a:sym typeface="Wingdings" panose="05000000000000000000" pitchFamily="2" charset="2"/>
              </a:rPr>
              <a:t> La réforme en 2014 de la politique relative aux limites d'endettement dans les programmes appuyés par le FMI —</a:t>
            </a:r>
            <a:r>
              <a:rPr lang="en-GB" altLang="fr-FR" sz="1600" b="1" i="1">
                <a:sym typeface="Wingdings" panose="05000000000000000000" pitchFamily="2" charset="2"/>
              </a:rPr>
              <a:t>entrée en vigueur le 30 juin 2015</a:t>
            </a:r>
            <a:r>
              <a:rPr lang="en-GB" altLang="fr-FR" sz="1600">
                <a:sym typeface="Wingdings" panose="05000000000000000000" pitchFamily="2" charset="2"/>
              </a:rPr>
              <a:t>— repose sur un ensemble de principes robustes visant à orienter l’application de la conditionnalité en matière d’endettement public dans tous les accords conclus avec le FMI. </a:t>
            </a:r>
          </a:p>
          <a:p>
            <a:pPr marL="914400" lvl="2" indent="0"/>
            <a:endParaRPr lang="en-GB" altLang="fr-FR" sz="1800"/>
          </a:p>
          <a:p>
            <a:pPr marL="914400" lvl="2" indent="0"/>
            <a:r>
              <a:rPr lang="en-GB" altLang="fr-FR" sz="1800">
                <a:sym typeface="Wingdings" panose="05000000000000000000" pitchFamily="2" charset="2"/>
              </a:rPr>
              <a:t> Les </a:t>
            </a:r>
            <a:r>
              <a:rPr lang="en-GB" altLang="fr-FR" sz="1800" b="1" i="1">
                <a:sym typeface="Wingdings" panose="05000000000000000000" pitchFamily="2" charset="2"/>
              </a:rPr>
              <a:t>principaux changements </a:t>
            </a:r>
            <a:r>
              <a:rPr lang="en-GB" altLang="fr-FR" sz="1800">
                <a:sym typeface="Wingdings" panose="05000000000000000000" pitchFamily="2" charset="2"/>
              </a:rPr>
              <a:t>par rapport à la politique de 2009 sont</a:t>
            </a:r>
          </a:p>
          <a:p>
            <a:pPr marL="914400" lvl="2" indent="0"/>
            <a:endParaRPr lang="en-GB" altLang="fr-FR" sz="1800"/>
          </a:p>
          <a:p>
            <a:pPr marL="914400" lvl="2" indent="0">
              <a:buFont typeface="Wingdings 2" panose="05020102010507070707" pitchFamily="18" charset="2"/>
              <a:buChar char="P"/>
            </a:pPr>
            <a:r>
              <a:rPr lang="en-GB" altLang="fr-FR" sz="1600"/>
              <a:t>l'</a:t>
            </a:r>
            <a:r>
              <a:rPr lang="en-GB" altLang="fr-FR" sz="1600" i="1"/>
              <a:t>élargissement de la politique à l'ensemble de la dette publique au-delà de la seule dette publique extérieure (notamment dans les pays ayant accès aux marchés) </a:t>
            </a:r>
            <a:r>
              <a:rPr lang="en-GB" altLang="fr-FR" sz="1600"/>
              <a:t>;</a:t>
            </a:r>
          </a:p>
          <a:p>
            <a:pPr marL="914400" lvl="2" indent="0">
              <a:buFont typeface="Wingdings 2" panose="05020102010507070707" pitchFamily="18" charset="2"/>
              <a:buChar char="P"/>
            </a:pPr>
            <a:r>
              <a:rPr lang="en-GB" altLang="fr-FR" sz="1600"/>
              <a:t>Un </a:t>
            </a:r>
            <a:r>
              <a:rPr lang="en-GB" altLang="fr-FR" sz="1600" i="1"/>
              <a:t>traitement intégré de la dette extérieure concessionnelle et non concessionnelle (les discussions portaient initialement sur la ENC pour l'essentiel)</a:t>
            </a:r>
            <a:r>
              <a:rPr lang="en-GB" altLang="fr-FR" sz="1600"/>
              <a:t>; </a:t>
            </a:r>
          </a:p>
          <a:p>
            <a:endParaRPr lang="en-GB" altLang="fr-FR" sz="16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19922577-C90D-41AF-89B4-8BB1795236FF}"/>
              </a:ext>
            </a:extLst>
          </p:cNvPr>
          <p:cNvSpPr>
            <a:spLocks noGrp="1" noChangeArrowheads="1"/>
          </p:cNvSpPr>
          <p:nvPr>
            <p:ph type="title"/>
          </p:nvPr>
        </p:nvSpPr>
        <p:spPr>
          <a:xfrm>
            <a:off x="395288" y="1339850"/>
            <a:ext cx="8229600" cy="576263"/>
          </a:xfrm>
        </p:spPr>
        <p:txBody>
          <a:bodyPr/>
          <a:lstStyle/>
          <a:p>
            <a:pPr algn="ctr"/>
            <a:r>
              <a:rPr lang="fr-BE" altLang="fr-FR" sz="1800"/>
              <a:t>Politique relative aux limites d'endettement : plafonds relatifs aux emprunts publics extérieurs</a:t>
            </a:r>
            <a:r>
              <a:rPr lang="fr-BE" altLang="fr-FR" sz="1800" b="0"/>
              <a:t> </a:t>
            </a:r>
          </a:p>
        </p:txBody>
      </p:sp>
      <p:sp>
        <p:nvSpPr>
          <p:cNvPr id="93187" name="Content Placeholder 2">
            <a:extLst>
              <a:ext uri="{FF2B5EF4-FFF2-40B4-BE49-F238E27FC236}">
                <a16:creationId xmlns:a16="http://schemas.microsoft.com/office/drawing/2014/main" id="{B8E0EEBB-2CD6-4192-B02A-770A04A39197}"/>
              </a:ext>
            </a:extLst>
          </p:cNvPr>
          <p:cNvSpPr>
            <a:spLocks noGrp="1" noChangeArrowheads="1"/>
          </p:cNvSpPr>
          <p:nvPr>
            <p:ph idx="1"/>
          </p:nvPr>
        </p:nvSpPr>
        <p:spPr>
          <a:xfrm>
            <a:off x="5219700" y="1916113"/>
            <a:ext cx="3478213" cy="4681537"/>
          </a:xfrm>
        </p:spPr>
        <p:txBody>
          <a:bodyPr/>
          <a:lstStyle/>
          <a:p>
            <a:pPr marL="533400" lvl="1" indent="-171450">
              <a:buFont typeface="Wingdings" panose="05000000000000000000" pitchFamily="2" charset="2"/>
              <a:buChar char="q"/>
            </a:pPr>
            <a:r>
              <a:rPr lang="en-GB" altLang="fr-FR" b="0">
                <a:solidFill>
                  <a:schemeClr val="tx1"/>
                </a:solidFill>
                <a:sym typeface="Wingdings" panose="05000000000000000000" pitchFamily="2" charset="2"/>
              </a:rPr>
              <a:t>Trois critères </a:t>
            </a:r>
          </a:p>
          <a:p>
            <a:pPr marL="533400" lvl="1" indent="-171450">
              <a:buFontTx/>
              <a:buNone/>
            </a:pPr>
            <a:endParaRPr lang="en-GB" altLang="fr-FR" sz="1200" b="0">
              <a:sym typeface="Wingdings" panose="05000000000000000000" pitchFamily="2" charset="2"/>
            </a:endParaRPr>
          </a:p>
          <a:p>
            <a:pPr marL="533400" lvl="1" indent="-171450">
              <a:buFont typeface="Wingdings" panose="05000000000000000000" pitchFamily="2" charset="2"/>
              <a:buChar char="ü"/>
            </a:pPr>
            <a:r>
              <a:rPr lang="en-GB" altLang="fr-FR" sz="1200" b="0"/>
              <a:t> </a:t>
            </a:r>
            <a:r>
              <a:rPr lang="en-GB" altLang="fr-FR" sz="1800" b="0">
                <a:solidFill>
                  <a:schemeClr val="tx1"/>
                </a:solidFill>
              </a:rPr>
              <a:t>Risque de surendettement </a:t>
            </a:r>
            <a:r>
              <a:rPr lang="en-GB" altLang="fr-FR" sz="1200" b="0"/>
              <a:t>(</a:t>
            </a:r>
            <a:r>
              <a:rPr lang="en-GB" altLang="fr-FR" sz="1800" b="0">
                <a:solidFill>
                  <a:srgbClr val="00B050"/>
                </a:solidFill>
              </a:rPr>
              <a:t>Faible</a:t>
            </a:r>
            <a:r>
              <a:rPr lang="en-GB" altLang="fr-FR" sz="1200" b="0"/>
              <a:t>, </a:t>
            </a:r>
            <a:r>
              <a:rPr lang="en-GB" altLang="fr-FR" sz="1800" b="0">
                <a:solidFill>
                  <a:srgbClr val="FFC000"/>
                </a:solidFill>
              </a:rPr>
              <a:t>Modéré</a:t>
            </a:r>
            <a:r>
              <a:rPr lang="en-GB" altLang="fr-FR" sz="1200" b="0"/>
              <a:t>, </a:t>
            </a:r>
            <a:r>
              <a:rPr lang="en-GB" altLang="fr-FR" sz="1800" b="0">
                <a:solidFill>
                  <a:srgbClr val="FF0000"/>
                </a:solidFill>
              </a:rPr>
              <a:t>Élevé</a:t>
            </a:r>
            <a:r>
              <a:rPr lang="en-GB" altLang="fr-FR" sz="1200" b="0"/>
              <a:t>)</a:t>
            </a:r>
          </a:p>
          <a:p>
            <a:pPr marL="533400" lvl="1" indent="-171450">
              <a:buFont typeface="Wingdings" panose="05000000000000000000" pitchFamily="2" charset="2"/>
              <a:buChar char="ü"/>
            </a:pPr>
            <a:endParaRPr lang="en-GB" altLang="fr-FR" sz="1800" b="0"/>
          </a:p>
          <a:p>
            <a:pPr marL="533400" lvl="1" indent="-171450">
              <a:buFont typeface="Wingdings" panose="05000000000000000000" pitchFamily="2" charset="2"/>
              <a:buChar char="ü"/>
            </a:pPr>
            <a:r>
              <a:rPr lang="en-GB" altLang="fr-FR" sz="1800" b="0">
                <a:solidFill>
                  <a:schemeClr val="tx1"/>
                </a:solidFill>
              </a:rPr>
              <a:t>Qualité du suivi de la dette </a:t>
            </a:r>
            <a:r>
              <a:rPr lang="en-GB" altLang="fr-FR" sz="1800" b="0"/>
              <a:t>(</a:t>
            </a:r>
            <a:r>
              <a:rPr lang="en-GB" altLang="fr-FR" sz="1800" b="0">
                <a:solidFill>
                  <a:srgbClr val="FF0000"/>
                </a:solidFill>
              </a:rPr>
              <a:t>faible</a:t>
            </a:r>
            <a:r>
              <a:rPr lang="en-GB" altLang="fr-FR" sz="1800" b="0"/>
              <a:t>, </a:t>
            </a:r>
            <a:r>
              <a:rPr lang="en-GB" altLang="fr-FR" sz="1800" b="0">
                <a:solidFill>
                  <a:srgbClr val="00B050"/>
                </a:solidFill>
              </a:rPr>
              <a:t>suffisante</a:t>
            </a:r>
            <a:r>
              <a:rPr lang="en-GB" altLang="fr-FR" sz="1800" b="0"/>
              <a:t>)</a:t>
            </a:r>
          </a:p>
          <a:p>
            <a:pPr marL="533400" lvl="1" indent="-171450">
              <a:buFont typeface="Wingdings" panose="05000000000000000000" pitchFamily="2" charset="2"/>
              <a:buChar char="ü"/>
            </a:pPr>
            <a:endParaRPr lang="en-GB" altLang="fr-FR" sz="1800" b="0"/>
          </a:p>
          <a:p>
            <a:pPr marL="533400" lvl="1" indent="-171450">
              <a:buFont typeface="Wingdings" panose="05000000000000000000" pitchFamily="2" charset="2"/>
              <a:buChar char="ü"/>
            </a:pPr>
            <a:r>
              <a:rPr lang="en-GB" altLang="fr-FR" sz="1800" b="0">
                <a:solidFill>
                  <a:schemeClr val="tx1"/>
                </a:solidFill>
              </a:rPr>
              <a:t>Intégration financière </a:t>
            </a:r>
            <a:r>
              <a:rPr lang="en-GB" altLang="fr-FR" sz="1800" b="0"/>
              <a:t>(</a:t>
            </a:r>
            <a:r>
              <a:rPr lang="en-GB" altLang="fr-FR" sz="1800" b="0">
                <a:solidFill>
                  <a:srgbClr val="92D050"/>
                </a:solidFill>
              </a:rPr>
              <a:t>limitée</a:t>
            </a:r>
            <a:r>
              <a:rPr lang="en-GB" altLang="fr-FR" sz="1800" b="0"/>
              <a:t>, </a:t>
            </a:r>
            <a:r>
              <a:rPr lang="en-GB" altLang="fr-FR" sz="1800" b="0">
                <a:solidFill>
                  <a:srgbClr val="FF0000"/>
                </a:solidFill>
              </a:rPr>
              <a:t>significative</a:t>
            </a:r>
            <a:r>
              <a:rPr lang="en-GB" altLang="fr-FR" sz="1800" b="0"/>
              <a:t>)</a:t>
            </a:r>
          </a:p>
          <a:p>
            <a:pPr marL="533400" lvl="1" indent="-171450">
              <a:buFont typeface="Wingdings" panose="05000000000000000000" pitchFamily="2" charset="2"/>
              <a:buChar char="Ø"/>
            </a:pPr>
            <a:endParaRPr lang="en-GB" altLang="fr-FR" sz="1200" b="0"/>
          </a:p>
          <a:p>
            <a:pPr marL="533400" lvl="1" indent="-171450">
              <a:buFont typeface="Wingdings" panose="05000000000000000000" pitchFamily="2" charset="2"/>
              <a:buChar char="Ø"/>
            </a:pPr>
            <a:endParaRPr lang="en-GB" altLang="fr-FR" sz="1200" b="0"/>
          </a:p>
          <a:p>
            <a:pPr lvl="2">
              <a:buFont typeface="Wingdings" panose="05000000000000000000" pitchFamily="2" charset="2"/>
              <a:buChar char="Ø"/>
            </a:pPr>
            <a:endParaRPr lang="en-GB" altLang="fr-FR" sz="1200"/>
          </a:p>
        </p:txBody>
      </p:sp>
      <p:pic>
        <p:nvPicPr>
          <p:cNvPr id="93188" name="Picture 2">
            <a:extLst>
              <a:ext uri="{FF2B5EF4-FFF2-40B4-BE49-F238E27FC236}">
                <a16:creationId xmlns:a16="http://schemas.microsoft.com/office/drawing/2014/main" id="{34DB8370-0385-4B92-A0F7-063ACB26D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8" y="2051050"/>
            <a:ext cx="4878387" cy="446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CE75AF3F-17D2-48CD-A13E-B8FA38312213}"/>
              </a:ext>
            </a:extLst>
          </p:cNvPr>
          <p:cNvSpPr>
            <a:spLocks noGrp="1" noChangeArrowheads="1"/>
          </p:cNvSpPr>
          <p:nvPr>
            <p:ph type="title"/>
          </p:nvPr>
        </p:nvSpPr>
        <p:spPr>
          <a:xfrm>
            <a:off x="395288" y="1339850"/>
            <a:ext cx="8229600" cy="576263"/>
          </a:xfrm>
        </p:spPr>
        <p:txBody>
          <a:bodyPr/>
          <a:lstStyle/>
          <a:p>
            <a:pPr algn="ctr"/>
            <a:r>
              <a:rPr lang="fr-BE" altLang="fr-FR" sz="2000"/>
              <a:t>Politique relative aux limites d'endettement : plafonds relatifs aux emprunts publics extérieurs</a:t>
            </a:r>
            <a:r>
              <a:rPr lang="fr-BE" altLang="fr-FR" sz="2000" b="0"/>
              <a:t> </a:t>
            </a:r>
          </a:p>
        </p:txBody>
      </p:sp>
      <p:sp>
        <p:nvSpPr>
          <p:cNvPr id="95235" name="Content Placeholder 2">
            <a:extLst>
              <a:ext uri="{FF2B5EF4-FFF2-40B4-BE49-F238E27FC236}">
                <a16:creationId xmlns:a16="http://schemas.microsoft.com/office/drawing/2014/main" id="{869D7043-6DAA-424C-8B34-E92C3D545B8E}"/>
              </a:ext>
            </a:extLst>
          </p:cNvPr>
          <p:cNvSpPr>
            <a:spLocks noGrp="1" noChangeArrowheads="1"/>
          </p:cNvSpPr>
          <p:nvPr>
            <p:ph idx="1"/>
          </p:nvPr>
        </p:nvSpPr>
        <p:spPr>
          <a:xfrm>
            <a:off x="5419725" y="1916113"/>
            <a:ext cx="3278188" cy="4681537"/>
          </a:xfrm>
        </p:spPr>
        <p:txBody>
          <a:bodyPr/>
          <a:lstStyle/>
          <a:p>
            <a:pPr marL="361950" lvl="1" indent="0">
              <a:buFontTx/>
              <a:buNone/>
            </a:pPr>
            <a:r>
              <a:rPr lang="en-GB" altLang="fr-FR" sz="1600" b="0"/>
              <a:t>Pour les pays à </a:t>
            </a:r>
            <a:r>
              <a:rPr lang="en-GB" altLang="fr-FR" sz="1600" i="1"/>
              <a:t>faible risque de surendettement</a:t>
            </a:r>
            <a:r>
              <a:rPr lang="en-GB" altLang="fr-FR" sz="1600" b="0"/>
              <a:t> </a:t>
            </a:r>
          </a:p>
          <a:p>
            <a:pPr marL="361950" lvl="1" indent="0">
              <a:buFont typeface="Wingdings" panose="05000000000000000000" pitchFamily="2" charset="2"/>
              <a:buChar char="Ø"/>
            </a:pPr>
            <a:endParaRPr lang="en-GB" altLang="fr-FR" sz="1200" b="0" i="1">
              <a:sym typeface="Wingdings" panose="05000000000000000000" pitchFamily="2" charset="2"/>
            </a:endParaRPr>
          </a:p>
          <a:p>
            <a:pPr marL="361950" lvl="1" indent="0">
              <a:buFontTx/>
              <a:buNone/>
            </a:pPr>
            <a:r>
              <a:rPr lang="en-GB" altLang="fr-FR" sz="1600" b="0" i="1">
                <a:sym typeface="Wingdings" panose="05000000000000000000" pitchFamily="2" charset="2"/>
              </a:rPr>
              <a:t>Normalement : </a:t>
            </a:r>
            <a:r>
              <a:rPr lang="en-GB" altLang="fr-FR" sz="1600">
                <a:sym typeface="Wingdings" panose="05000000000000000000" pitchFamily="2" charset="2"/>
              </a:rPr>
              <a:t>Aucune limite </a:t>
            </a:r>
            <a:r>
              <a:rPr lang="en-GB" altLang="fr-FR" sz="1600" b="0">
                <a:sym typeface="Wingdings" panose="05000000000000000000" pitchFamily="2" charset="2"/>
              </a:rPr>
              <a:t>nécessaire pour la dette extérieure</a:t>
            </a:r>
          </a:p>
          <a:p>
            <a:pPr marL="361950" lvl="1" indent="0">
              <a:buFontTx/>
              <a:buNone/>
            </a:pPr>
            <a:endParaRPr lang="en-GB" altLang="fr-FR" sz="1600" b="0"/>
          </a:p>
          <a:p>
            <a:pPr marL="361950" lvl="1" indent="0">
              <a:buFontTx/>
              <a:buNone/>
            </a:pPr>
            <a:r>
              <a:rPr lang="en-GB" altLang="fr-FR" sz="1600" b="0"/>
              <a:t>Mais : si le risque </a:t>
            </a:r>
            <a:r>
              <a:rPr lang="en-GB" altLang="fr-FR" sz="1600"/>
              <a:t>global</a:t>
            </a:r>
            <a:r>
              <a:rPr lang="en-GB" altLang="fr-FR" sz="1600" b="0"/>
              <a:t> de surendettement indique des risques significatifs liés à la dette publique intérieure </a:t>
            </a:r>
            <a:r>
              <a:rPr lang="en-GB" altLang="fr-FR" sz="1600" b="0">
                <a:sym typeface="Wingdings" panose="05000000000000000000" pitchFamily="2" charset="2"/>
              </a:rPr>
              <a:t> plafond relatif à l'emprunt intérieur </a:t>
            </a:r>
          </a:p>
          <a:p>
            <a:pPr marL="361950" lvl="1" indent="0">
              <a:buFontTx/>
              <a:buNone/>
            </a:pPr>
            <a:endParaRPr lang="en-GB" altLang="fr-FR" sz="1600" b="0"/>
          </a:p>
          <a:p>
            <a:pPr marL="361950" lvl="1" indent="0">
              <a:buFontTx/>
              <a:buNone/>
            </a:pPr>
            <a:endParaRPr lang="en-GB" altLang="fr-FR" sz="1600"/>
          </a:p>
          <a:p>
            <a:pPr lvl="2">
              <a:buFont typeface="Wingdings" panose="05000000000000000000" pitchFamily="2" charset="2"/>
              <a:buChar char="Ø"/>
            </a:pPr>
            <a:endParaRPr lang="en-GB" altLang="fr-FR" sz="1600"/>
          </a:p>
        </p:txBody>
      </p:sp>
      <p:pic>
        <p:nvPicPr>
          <p:cNvPr id="95236" name="Picture 2">
            <a:extLst>
              <a:ext uri="{FF2B5EF4-FFF2-40B4-BE49-F238E27FC236}">
                <a16:creationId xmlns:a16="http://schemas.microsoft.com/office/drawing/2014/main" id="{41BFF189-D973-412E-B63C-FC6EC22D2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1916113"/>
            <a:ext cx="5024438" cy="459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B6ED8910-D16A-4AC6-93C4-95B04DB0F3BD}"/>
              </a:ext>
            </a:extLst>
          </p:cNvPr>
          <p:cNvSpPr>
            <a:spLocks noGrp="1" noChangeArrowheads="1"/>
          </p:cNvSpPr>
          <p:nvPr>
            <p:ph type="title"/>
          </p:nvPr>
        </p:nvSpPr>
        <p:spPr>
          <a:xfrm>
            <a:off x="395288" y="1339850"/>
            <a:ext cx="8229600" cy="576263"/>
          </a:xfrm>
        </p:spPr>
        <p:txBody>
          <a:bodyPr/>
          <a:lstStyle/>
          <a:p>
            <a:pPr algn="ctr"/>
            <a:r>
              <a:rPr lang="fr-BE" altLang="fr-FR" sz="2000"/>
              <a:t>Politique relative aux limites d'endettement : plafonds relatifs aux emprunts publics extérieurs</a:t>
            </a:r>
            <a:r>
              <a:rPr lang="fr-BE" altLang="fr-FR" sz="2000" b="0"/>
              <a:t> </a:t>
            </a:r>
          </a:p>
        </p:txBody>
      </p:sp>
      <p:sp>
        <p:nvSpPr>
          <p:cNvPr id="97283" name="Content Placeholder 2">
            <a:extLst>
              <a:ext uri="{FF2B5EF4-FFF2-40B4-BE49-F238E27FC236}">
                <a16:creationId xmlns:a16="http://schemas.microsoft.com/office/drawing/2014/main" id="{F0392A48-1480-41CA-A46A-64AC613DED9B}"/>
              </a:ext>
            </a:extLst>
          </p:cNvPr>
          <p:cNvSpPr>
            <a:spLocks noGrp="1" noChangeArrowheads="1"/>
          </p:cNvSpPr>
          <p:nvPr>
            <p:ph idx="1"/>
          </p:nvPr>
        </p:nvSpPr>
        <p:spPr>
          <a:xfrm>
            <a:off x="5419725" y="1916113"/>
            <a:ext cx="3278188" cy="4826000"/>
          </a:xfrm>
        </p:spPr>
        <p:txBody>
          <a:bodyPr/>
          <a:lstStyle/>
          <a:p>
            <a:pPr marL="361950" lvl="1" indent="0">
              <a:buFontTx/>
              <a:buNone/>
            </a:pPr>
            <a:r>
              <a:rPr lang="en-GB" altLang="fr-FR" sz="1600" b="0"/>
              <a:t>Pour les pays à </a:t>
            </a:r>
            <a:r>
              <a:rPr lang="en-GB" altLang="fr-FR" sz="1600" i="1"/>
              <a:t>risque de surendettement modéré,</a:t>
            </a:r>
            <a:r>
              <a:rPr lang="en-GB" altLang="fr-FR" sz="1600" b="0"/>
              <a:t> </a:t>
            </a:r>
          </a:p>
          <a:p>
            <a:pPr marL="361950" lvl="1" indent="0">
              <a:buFontTx/>
              <a:buNone/>
            </a:pPr>
            <a:endParaRPr lang="en-GB" altLang="fr-FR" sz="1600" b="0"/>
          </a:p>
          <a:p>
            <a:pPr marL="361950" lvl="1" indent="0">
              <a:buFontTx/>
              <a:buNone/>
            </a:pPr>
            <a:r>
              <a:rPr lang="en-GB" altLang="fr-FR" sz="1600" b="0">
                <a:sym typeface="Wingdings" panose="05000000000000000000" pitchFamily="2" charset="2"/>
              </a:rPr>
              <a:t> la conditionnalité prendra généralement la forme d'une </a:t>
            </a:r>
            <a:r>
              <a:rPr lang="en-GB" altLang="fr-FR" sz="1600" i="1">
                <a:sym typeface="Wingdings" panose="05000000000000000000" pitchFamily="2" charset="2"/>
              </a:rPr>
              <a:t>limite relative à la valeur actuelle de la nouvelle dette extérieure (ENC et EC)</a:t>
            </a:r>
            <a:r>
              <a:rPr lang="en-GB" altLang="fr-FR" sz="1600" b="0">
                <a:sym typeface="Wingdings" panose="05000000000000000000" pitchFamily="2" charset="2"/>
              </a:rPr>
              <a:t>.</a:t>
            </a:r>
          </a:p>
          <a:p>
            <a:pPr marL="361950" lvl="1" indent="0">
              <a:buFontTx/>
              <a:buNone/>
            </a:pPr>
            <a:endParaRPr lang="en-GB" altLang="fr-FR" sz="1600" b="0"/>
          </a:p>
          <a:p>
            <a:pPr marL="361950" lvl="1" indent="0">
              <a:buFontTx/>
              <a:buNone/>
            </a:pPr>
            <a:r>
              <a:rPr lang="en-GB" altLang="fr-FR" sz="1600" b="0"/>
              <a:t>De plus : si le risque </a:t>
            </a:r>
            <a:r>
              <a:rPr lang="en-GB" altLang="fr-FR" sz="1600"/>
              <a:t>global</a:t>
            </a:r>
            <a:r>
              <a:rPr lang="en-GB" altLang="fr-FR" sz="1600" b="0"/>
              <a:t> de surendettement indique des risques significatifs liés à la dette publique intérieure </a:t>
            </a:r>
          </a:p>
          <a:p>
            <a:pPr marL="361950" lvl="1" indent="0">
              <a:buFontTx/>
              <a:buNone/>
            </a:pPr>
            <a:endParaRPr lang="en-GB" altLang="fr-FR" sz="1600" b="0"/>
          </a:p>
          <a:p>
            <a:pPr marL="361950" lvl="1" indent="0">
              <a:buFontTx/>
              <a:buNone/>
            </a:pPr>
            <a:r>
              <a:rPr lang="en-GB" altLang="fr-FR" sz="1600" b="0">
                <a:sym typeface="Wingdings" panose="05000000000000000000" pitchFamily="2" charset="2"/>
              </a:rPr>
              <a:t> plafond relatif à l'emprunt intérieur </a:t>
            </a:r>
          </a:p>
          <a:p>
            <a:pPr marL="361950" lvl="1" indent="0">
              <a:buFontTx/>
              <a:buNone/>
            </a:pPr>
            <a:endParaRPr lang="en-GB" altLang="fr-FR" sz="1600" b="0"/>
          </a:p>
          <a:p>
            <a:pPr marL="361950" lvl="1" indent="0">
              <a:buFontTx/>
              <a:buNone/>
            </a:pPr>
            <a:endParaRPr lang="en-GB" altLang="fr-FR" sz="1600"/>
          </a:p>
          <a:p>
            <a:pPr lvl="2">
              <a:buFont typeface="Wingdings" panose="05000000000000000000" pitchFamily="2" charset="2"/>
              <a:buChar char="Ø"/>
            </a:pPr>
            <a:endParaRPr lang="en-GB" altLang="fr-FR" sz="1600"/>
          </a:p>
        </p:txBody>
      </p:sp>
      <p:pic>
        <p:nvPicPr>
          <p:cNvPr id="97284" name="Picture 2">
            <a:extLst>
              <a:ext uri="{FF2B5EF4-FFF2-40B4-BE49-F238E27FC236}">
                <a16:creationId xmlns:a16="http://schemas.microsoft.com/office/drawing/2014/main" id="{27F1000B-CACC-4A9B-BE4F-535A73EAF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1916113"/>
            <a:ext cx="5024438" cy="459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D9D7FFA7-F673-4717-9906-6E23BD2AA6A3}"/>
              </a:ext>
            </a:extLst>
          </p:cNvPr>
          <p:cNvSpPr>
            <a:spLocks noGrp="1" noChangeArrowheads="1"/>
          </p:cNvSpPr>
          <p:nvPr>
            <p:ph type="title"/>
          </p:nvPr>
        </p:nvSpPr>
        <p:spPr>
          <a:xfrm>
            <a:off x="395288" y="1339850"/>
            <a:ext cx="8229600" cy="576263"/>
          </a:xfrm>
        </p:spPr>
        <p:txBody>
          <a:bodyPr/>
          <a:lstStyle/>
          <a:p>
            <a:pPr algn="ctr"/>
            <a:r>
              <a:rPr lang="fr-BE" altLang="fr-FR" sz="2000"/>
              <a:t>Politique relative aux limites d'endettement : plafonds relatifs aux emprunts publics extérieurs</a:t>
            </a:r>
            <a:r>
              <a:rPr lang="fr-BE" altLang="fr-FR" sz="2000" b="0"/>
              <a:t> </a:t>
            </a:r>
          </a:p>
        </p:txBody>
      </p:sp>
      <p:sp>
        <p:nvSpPr>
          <p:cNvPr id="99331" name="Content Placeholder 2">
            <a:extLst>
              <a:ext uri="{FF2B5EF4-FFF2-40B4-BE49-F238E27FC236}">
                <a16:creationId xmlns:a16="http://schemas.microsoft.com/office/drawing/2014/main" id="{F33ED81C-D25F-4280-BAC5-A713EA32E13D}"/>
              </a:ext>
            </a:extLst>
          </p:cNvPr>
          <p:cNvSpPr>
            <a:spLocks noGrp="1" noChangeArrowheads="1"/>
          </p:cNvSpPr>
          <p:nvPr>
            <p:ph idx="1"/>
          </p:nvPr>
        </p:nvSpPr>
        <p:spPr>
          <a:xfrm>
            <a:off x="5419725" y="1916113"/>
            <a:ext cx="3278188" cy="4826000"/>
          </a:xfrm>
        </p:spPr>
        <p:txBody>
          <a:bodyPr/>
          <a:lstStyle/>
          <a:p>
            <a:pPr marL="361950" lvl="1" indent="0">
              <a:buFontTx/>
              <a:buNone/>
            </a:pPr>
            <a:r>
              <a:rPr lang="en-GB" altLang="fr-FR" sz="1600" b="0"/>
              <a:t>Pour les pays à </a:t>
            </a:r>
            <a:r>
              <a:rPr lang="en-GB" altLang="fr-FR" sz="1600" i="1"/>
              <a:t>risque de surendettement élevé,</a:t>
            </a:r>
          </a:p>
          <a:p>
            <a:pPr marL="361950" lvl="1" indent="0">
              <a:buFontTx/>
              <a:buNone/>
            </a:pPr>
            <a:endParaRPr lang="en-GB" altLang="fr-FR" sz="1600" b="0"/>
          </a:p>
          <a:p>
            <a:pPr marL="361950" lvl="1" indent="0">
              <a:buFontTx/>
              <a:buNone/>
            </a:pPr>
            <a:r>
              <a:rPr lang="en-GB" altLang="fr-FR" sz="1600" b="0">
                <a:sym typeface="Wingdings" panose="05000000000000000000" pitchFamily="2" charset="2"/>
              </a:rPr>
              <a:t> conditionnalité portant principalement sur les </a:t>
            </a:r>
            <a:r>
              <a:rPr lang="en-GB" altLang="fr-FR" sz="1600" i="1">
                <a:sym typeface="Wingdings" panose="05000000000000000000" pitchFamily="2" charset="2"/>
              </a:rPr>
              <a:t>niveaux nominaux de la dette extérieure</a:t>
            </a:r>
            <a:r>
              <a:rPr lang="en-GB" altLang="fr-FR" sz="1600" b="0">
                <a:sym typeface="Wingdings" panose="05000000000000000000" pitchFamily="2" charset="2"/>
              </a:rPr>
              <a:t>.</a:t>
            </a:r>
          </a:p>
          <a:p>
            <a:pPr marL="361950" lvl="1" indent="0">
              <a:buFontTx/>
              <a:buNone/>
            </a:pPr>
            <a:endParaRPr lang="en-GB" altLang="fr-FR" sz="1600" b="0"/>
          </a:p>
          <a:p>
            <a:pPr marL="361950" lvl="1" indent="0">
              <a:buFontTx/>
              <a:buNone/>
            </a:pPr>
            <a:r>
              <a:rPr lang="en-GB" altLang="fr-FR" sz="1600" b="0"/>
              <a:t>De plus : si le risque </a:t>
            </a:r>
            <a:r>
              <a:rPr lang="en-GB" altLang="fr-FR" sz="1600"/>
              <a:t>global</a:t>
            </a:r>
            <a:r>
              <a:rPr lang="en-GB" altLang="fr-FR" sz="1600" b="0"/>
              <a:t> de surendettement indique des risques significatifs liés à la dette publique intérieure </a:t>
            </a:r>
          </a:p>
          <a:p>
            <a:pPr marL="361950" lvl="1" indent="0">
              <a:buFontTx/>
              <a:buNone/>
            </a:pPr>
            <a:endParaRPr lang="en-GB" altLang="fr-FR" sz="1600" b="0"/>
          </a:p>
          <a:p>
            <a:pPr marL="361950" lvl="1" indent="0">
              <a:buFontTx/>
              <a:buNone/>
            </a:pPr>
            <a:r>
              <a:rPr lang="en-GB" altLang="fr-FR" sz="1600" b="0">
                <a:sym typeface="Wingdings" panose="05000000000000000000" pitchFamily="2" charset="2"/>
              </a:rPr>
              <a:t> plafond relatif à l'emprunt intérieur </a:t>
            </a:r>
          </a:p>
          <a:p>
            <a:pPr marL="361950" lvl="1" indent="0">
              <a:buFontTx/>
              <a:buNone/>
            </a:pPr>
            <a:endParaRPr lang="en-GB" altLang="fr-FR" sz="1600"/>
          </a:p>
          <a:p>
            <a:pPr lvl="2">
              <a:buFont typeface="Wingdings" panose="05000000000000000000" pitchFamily="2" charset="2"/>
              <a:buChar char="Ø"/>
            </a:pPr>
            <a:endParaRPr lang="en-GB" altLang="fr-FR" sz="1600"/>
          </a:p>
        </p:txBody>
      </p:sp>
      <p:pic>
        <p:nvPicPr>
          <p:cNvPr id="99332" name="Picture 2">
            <a:extLst>
              <a:ext uri="{FF2B5EF4-FFF2-40B4-BE49-F238E27FC236}">
                <a16:creationId xmlns:a16="http://schemas.microsoft.com/office/drawing/2014/main" id="{BA0A3CCE-F065-4F6C-BD55-CC7DADDC4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1916113"/>
            <a:ext cx="5024438" cy="459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re 1">
            <a:extLst>
              <a:ext uri="{FF2B5EF4-FFF2-40B4-BE49-F238E27FC236}">
                <a16:creationId xmlns:a16="http://schemas.microsoft.com/office/drawing/2014/main" id="{D552C416-88DE-4A20-AE61-7B33A1B00EDF}"/>
              </a:ext>
            </a:extLst>
          </p:cNvPr>
          <p:cNvSpPr>
            <a:spLocks noGrp="1" noChangeArrowheads="1"/>
          </p:cNvSpPr>
          <p:nvPr>
            <p:ph type="title"/>
          </p:nvPr>
        </p:nvSpPr>
        <p:spPr>
          <a:xfrm>
            <a:off x="287338" y="1341438"/>
            <a:ext cx="8856662" cy="647700"/>
          </a:xfrm>
        </p:spPr>
        <p:txBody>
          <a:bodyPr/>
          <a:lstStyle/>
          <a:p>
            <a:r>
              <a:rPr lang="en-US" altLang="fr-FR" sz="1600"/>
              <a:t>Liste des pays n'ayant droit qu'à l'aide de l'ADI et admissibles au PRGT faisant l'objet d'une conditionnalité d'endettement FMI/Groupe Banque mondiale (31 janvier 2019)</a:t>
            </a:r>
          </a:p>
        </p:txBody>
      </p:sp>
      <p:graphicFrame>
        <p:nvGraphicFramePr>
          <p:cNvPr id="101379" name="Objet 3">
            <a:extLst>
              <a:ext uri="{FF2B5EF4-FFF2-40B4-BE49-F238E27FC236}">
                <a16:creationId xmlns:a16="http://schemas.microsoft.com/office/drawing/2014/main" id="{32F27E8C-0BDD-441F-ADAB-EC124DD7AE47}"/>
              </a:ext>
            </a:extLst>
          </p:cNvPr>
          <p:cNvGraphicFramePr>
            <a:graphicFrameLocks noChangeAspect="1"/>
          </p:cNvGraphicFramePr>
          <p:nvPr/>
        </p:nvGraphicFramePr>
        <p:xfrm>
          <a:off x="1763713" y="1936750"/>
          <a:ext cx="4887912" cy="4921250"/>
        </p:xfrm>
        <a:graphic>
          <a:graphicData uri="http://schemas.openxmlformats.org/presentationml/2006/ole">
            <mc:AlternateContent xmlns:mc="http://schemas.openxmlformats.org/markup-compatibility/2006">
              <mc:Choice xmlns:v="urn:schemas-microsoft-com:vml" Requires="v">
                <p:oleObj spid="_x0000_s101392" name="Worksheet" r:id="rId3" imgW="7749732" imgH="7803056" progId="Excel.Sheet.12">
                  <p:embed/>
                </p:oleObj>
              </mc:Choice>
              <mc:Fallback>
                <p:oleObj name="Worksheet" r:id="rId3" imgW="7749732" imgH="7803056" progId="Excel.Sheet.12">
                  <p:embed/>
                  <p:pic>
                    <p:nvPicPr>
                      <p:cNvPr id="0"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936750"/>
                        <a:ext cx="4887912"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re 1">
            <a:extLst>
              <a:ext uri="{FF2B5EF4-FFF2-40B4-BE49-F238E27FC236}">
                <a16:creationId xmlns:a16="http://schemas.microsoft.com/office/drawing/2014/main" id="{283A2DA9-6073-4CFD-BE04-DD05C94C82AA}"/>
              </a:ext>
            </a:extLst>
          </p:cNvPr>
          <p:cNvSpPr>
            <a:spLocks noGrp="1" noChangeArrowheads="1"/>
          </p:cNvSpPr>
          <p:nvPr>
            <p:ph type="title"/>
          </p:nvPr>
        </p:nvSpPr>
        <p:spPr>
          <a:xfrm>
            <a:off x="287338" y="1341438"/>
            <a:ext cx="8856662" cy="647700"/>
          </a:xfrm>
        </p:spPr>
        <p:txBody>
          <a:bodyPr/>
          <a:lstStyle/>
          <a:p>
            <a:r>
              <a:rPr lang="en-US" altLang="fr-FR" sz="1800"/>
              <a:t>Liste des pays n'ayant droit qu'à l'aide de l'ADI et admissibles au PRGT faisant l'objet d'une conditionnalité d'endettement FMI/Groupe Banque mondiale (31 janvier 2019)</a:t>
            </a:r>
          </a:p>
        </p:txBody>
      </p:sp>
      <p:sp>
        <p:nvSpPr>
          <p:cNvPr id="102403" name="Espace réservé du contenu 2">
            <a:extLst>
              <a:ext uri="{FF2B5EF4-FFF2-40B4-BE49-F238E27FC236}">
                <a16:creationId xmlns:a16="http://schemas.microsoft.com/office/drawing/2014/main" id="{C5ADC4B0-3D5E-4222-AB2B-0EB080C96462}"/>
              </a:ext>
            </a:extLst>
          </p:cNvPr>
          <p:cNvSpPr>
            <a:spLocks noGrp="1" noChangeArrowheads="1"/>
          </p:cNvSpPr>
          <p:nvPr>
            <p:ph idx="1"/>
          </p:nvPr>
        </p:nvSpPr>
        <p:spPr/>
        <p:txBody>
          <a:bodyPr/>
          <a:lstStyle/>
          <a:p>
            <a:endParaRPr lang="en-US" altLang="fr-FR"/>
          </a:p>
        </p:txBody>
      </p:sp>
      <p:graphicFrame>
        <p:nvGraphicFramePr>
          <p:cNvPr id="102404" name="Objet 3">
            <a:extLst>
              <a:ext uri="{FF2B5EF4-FFF2-40B4-BE49-F238E27FC236}">
                <a16:creationId xmlns:a16="http://schemas.microsoft.com/office/drawing/2014/main" id="{95441699-7B3B-4923-B7BA-E500612280B2}"/>
              </a:ext>
            </a:extLst>
          </p:cNvPr>
          <p:cNvGraphicFramePr>
            <a:graphicFrameLocks noChangeAspect="1"/>
          </p:cNvGraphicFramePr>
          <p:nvPr/>
        </p:nvGraphicFramePr>
        <p:xfrm>
          <a:off x="365125" y="2349500"/>
          <a:ext cx="8321675" cy="4373563"/>
        </p:xfrm>
        <a:graphic>
          <a:graphicData uri="http://schemas.openxmlformats.org/presentationml/2006/ole">
            <mc:AlternateContent xmlns:mc="http://schemas.openxmlformats.org/markup-compatibility/2006">
              <mc:Choice xmlns:v="urn:schemas-microsoft-com:vml" Requires="v">
                <p:oleObj spid="_x0000_s102417" name="Worksheet" r:id="rId3" imgW="8321040" imgH="4373726" progId="Excel.Sheet.12">
                  <p:embed/>
                </p:oleObj>
              </mc:Choice>
              <mc:Fallback>
                <p:oleObj name="Worksheet" r:id="rId3" imgW="8321040" imgH="4373726" progId="Excel.Sheet.12">
                  <p:embed/>
                  <p:pic>
                    <p:nvPicPr>
                      <p:cNvPr id="0"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2349500"/>
                        <a:ext cx="8321675"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2">
            <a:extLst>
              <a:ext uri="{FF2B5EF4-FFF2-40B4-BE49-F238E27FC236}">
                <a16:creationId xmlns:a16="http://schemas.microsoft.com/office/drawing/2014/main" id="{1620174F-AF82-476B-82E8-D8B5523E7525}"/>
              </a:ext>
            </a:extLst>
          </p:cNvPr>
          <p:cNvSpPr>
            <a:spLocks noGrp="1" noChangeArrowheads="1"/>
          </p:cNvSpPr>
          <p:nvPr>
            <p:ph idx="1"/>
          </p:nvPr>
        </p:nvSpPr>
        <p:spPr>
          <a:xfrm>
            <a:off x="142875" y="1341438"/>
            <a:ext cx="8856663" cy="5256212"/>
          </a:xfrm>
        </p:spPr>
        <p:txBody>
          <a:bodyPr/>
          <a:lstStyle/>
          <a:p>
            <a:r>
              <a:rPr lang="en-US" altLang="fr-FR" sz="1800" dirty="0">
                <a:sym typeface="Wingdings" panose="05000000000000000000" pitchFamily="2" charset="2"/>
              </a:rPr>
              <a:t> </a:t>
            </a:r>
            <a:r>
              <a:rPr lang="en-US" altLang="fr-FR" sz="1800" dirty="0" err="1">
                <a:sym typeface="Wingdings" panose="05000000000000000000" pitchFamily="2" charset="2"/>
              </a:rPr>
              <a:t>Approche</a:t>
            </a:r>
            <a:r>
              <a:rPr lang="en-US" altLang="fr-FR" sz="1800" dirty="0">
                <a:sym typeface="Wingdings" panose="05000000000000000000" pitchFamily="2" charset="2"/>
              </a:rPr>
              <a:t> de la politique </a:t>
            </a:r>
            <a:r>
              <a:rPr lang="en-US" altLang="fr-FR" sz="1800" dirty="0" err="1">
                <a:sym typeface="Wingdings" panose="05000000000000000000" pitchFamily="2" charset="2"/>
              </a:rPr>
              <a:t>économique</a:t>
            </a:r>
            <a:endParaRPr lang="en-US" altLang="fr-FR" sz="1800" dirty="0">
              <a:sym typeface="Wingdings" panose="05000000000000000000" pitchFamily="2" charset="2"/>
            </a:endParaRPr>
          </a:p>
          <a:p>
            <a:endParaRPr lang="en-US" altLang="fr-FR" sz="1800" dirty="0"/>
          </a:p>
          <a:p>
            <a:pPr>
              <a:spcAft>
                <a:spcPts val="600"/>
              </a:spcAft>
              <a:buClr>
                <a:schemeClr val="tx2"/>
              </a:buClr>
              <a:buSzPct val="73000"/>
            </a:pPr>
            <a:r>
              <a:rPr lang="en-US" altLang="fr-FR" sz="1800" dirty="0"/>
              <a:t>La </a:t>
            </a:r>
            <a:r>
              <a:rPr lang="en-US" altLang="fr-FR" sz="1800" dirty="0" err="1"/>
              <a:t>dette</a:t>
            </a:r>
            <a:r>
              <a:rPr lang="en-US" altLang="fr-FR" sz="1800" dirty="0"/>
              <a:t> </a:t>
            </a:r>
            <a:r>
              <a:rPr lang="en-US" altLang="fr-FR" sz="1800" dirty="0" err="1"/>
              <a:t>est</a:t>
            </a:r>
            <a:r>
              <a:rPr lang="en-US" altLang="fr-FR" sz="1800" dirty="0"/>
              <a:t> viable </a:t>
            </a:r>
            <a:r>
              <a:rPr lang="en-US" altLang="fr-FR" sz="1800" dirty="0" err="1"/>
              <a:t>si</a:t>
            </a:r>
            <a:r>
              <a:rPr lang="en-US" altLang="fr-FR" sz="1800" i="0" dirty="0"/>
              <a:t> </a:t>
            </a:r>
          </a:p>
          <a:p>
            <a:pPr>
              <a:spcAft>
                <a:spcPts val="600"/>
              </a:spcAft>
              <a:buClr>
                <a:schemeClr val="tx2"/>
              </a:buClr>
              <a:buSzPct val="73000"/>
            </a:pPr>
            <a:endParaRPr lang="en-US" altLang="fr-FR" sz="1800" i="0" dirty="0"/>
          </a:p>
          <a:p>
            <a:pPr lvl="1">
              <a:spcAft>
                <a:spcPts val="600"/>
              </a:spcAft>
              <a:buClr>
                <a:schemeClr val="tx2"/>
              </a:buClr>
              <a:buSzPct val="73000"/>
              <a:buFont typeface="Wingdings" panose="05000000000000000000" pitchFamily="2" charset="2"/>
              <a:buChar char="ü"/>
            </a:pPr>
            <a:r>
              <a:rPr lang="en-US" altLang="fr-FR" sz="1400" dirty="0"/>
              <a:t>Le pays </a:t>
            </a:r>
            <a:r>
              <a:rPr lang="en-US" altLang="fr-FR" sz="1400" dirty="0" err="1"/>
              <a:t>est</a:t>
            </a:r>
            <a:r>
              <a:rPr lang="en-US" altLang="fr-FR" sz="1400" dirty="0"/>
              <a:t> en </a:t>
            </a:r>
            <a:r>
              <a:rPr lang="en-US" altLang="fr-FR" sz="1400" dirty="0" err="1"/>
              <a:t>mesure</a:t>
            </a:r>
            <a:r>
              <a:rPr lang="en-US" altLang="fr-FR" sz="1400" dirty="0"/>
              <a:t> de payer à </a:t>
            </a:r>
            <a:r>
              <a:rPr lang="en-US" altLang="fr-FR" sz="1400" dirty="0" err="1"/>
              <a:t>l'avenir</a:t>
            </a:r>
            <a:r>
              <a:rPr lang="en-US" altLang="fr-FR" sz="1400" dirty="0"/>
              <a:t> sans </a:t>
            </a:r>
            <a:r>
              <a:rPr lang="en-US" altLang="fr-FR" sz="1400" dirty="0" err="1"/>
              <a:t>changement</a:t>
            </a:r>
            <a:r>
              <a:rPr lang="en-US" altLang="fr-FR" sz="1400" dirty="0"/>
              <a:t> important de politique (</a:t>
            </a:r>
            <a:r>
              <a:rPr lang="en-US" altLang="fr-FR" sz="1400" dirty="0" err="1"/>
              <a:t>réduction</a:t>
            </a:r>
            <a:r>
              <a:rPr lang="en-US" altLang="fr-FR" sz="1400" dirty="0"/>
              <a:t> des </a:t>
            </a:r>
            <a:r>
              <a:rPr lang="en-US" altLang="fr-FR" sz="1400" dirty="0" err="1"/>
              <a:t>dépenses</a:t>
            </a:r>
            <a:r>
              <a:rPr lang="en-US" altLang="fr-FR" sz="1400" dirty="0"/>
              <a:t>, consolidation </a:t>
            </a:r>
            <a:r>
              <a:rPr lang="en-US" altLang="fr-FR" sz="1400" dirty="0" err="1"/>
              <a:t>budgétaire</a:t>
            </a:r>
            <a:r>
              <a:rPr lang="en-US" altLang="fr-FR" sz="1400" dirty="0"/>
              <a:t>)</a:t>
            </a:r>
          </a:p>
          <a:p>
            <a:pPr lvl="1">
              <a:spcAft>
                <a:spcPts val="600"/>
              </a:spcAft>
              <a:buClr>
                <a:schemeClr val="tx2"/>
              </a:buClr>
              <a:buSzPct val="73000"/>
              <a:buFont typeface="Wingdings" panose="05000000000000000000" pitchFamily="2" charset="2"/>
              <a:buChar char="ü"/>
            </a:pPr>
            <a:endParaRPr lang="en-US" altLang="fr-FR" sz="1400" dirty="0"/>
          </a:p>
          <a:p>
            <a:pPr lvl="1">
              <a:spcAft>
                <a:spcPts val="600"/>
              </a:spcAft>
              <a:buClr>
                <a:schemeClr val="tx2"/>
              </a:buClr>
              <a:buSzPct val="73000"/>
              <a:buFont typeface="Wingdings" panose="05000000000000000000" pitchFamily="2" charset="2"/>
              <a:buChar char="ü"/>
            </a:pPr>
            <a:r>
              <a:rPr lang="en-US" altLang="fr-FR" sz="1400" dirty="0"/>
              <a:t>Le pays </a:t>
            </a:r>
            <a:r>
              <a:rPr lang="en-US" altLang="fr-FR" sz="1400" dirty="0" err="1"/>
              <a:t>n'a</a:t>
            </a:r>
            <a:r>
              <a:rPr lang="en-US" altLang="fr-FR" sz="1400" dirty="0"/>
              <a:t> pas </a:t>
            </a:r>
            <a:r>
              <a:rPr lang="en-US" altLang="fr-FR" sz="1400" dirty="0" err="1"/>
              <a:t>besoin</a:t>
            </a:r>
            <a:r>
              <a:rPr lang="en-US" altLang="fr-FR" sz="1400" dirty="0"/>
              <a:t> de </a:t>
            </a:r>
            <a:r>
              <a:rPr lang="en-US" altLang="fr-FR" sz="1400" dirty="0" err="1"/>
              <a:t>suspendre</a:t>
            </a:r>
            <a:r>
              <a:rPr lang="en-US" altLang="fr-FR" sz="1400" dirty="0"/>
              <a:t> </a:t>
            </a:r>
            <a:r>
              <a:rPr lang="en-US" altLang="fr-FR" sz="1400" dirty="0" err="1"/>
              <a:t>ses</a:t>
            </a:r>
            <a:r>
              <a:rPr lang="en-US" altLang="fr-FR" sz="1400" dirty="0"/>
              <a:t> </a:t>
            </a:r>
            <a:r>
              <a:rPr lang="en-US" altLang="fr-FR" sz="1400" dirty="0" err="1"/>
              <a:t>paiements</a:t>
            </a:r>
            <a:r>
              <a:rPr lang="en-US" altLang="fr-FR" sz="1400" dirty="0"/>
              <a:t> </a:t>
            </a:r>
            <a:r>
              <a:rPr lang="en-US" altLang="fr-FR" sz="1400" dirty="0" err="1"/>
              <a:t>ou</a:t>
            </a:r>
            <a:r>
              <a:rPr lang="en-US" altLang="fr-FR" sz="1400" dirty="0"/>
              <a:t> de </a:t>
            </a:r>
            <a:r>
              <a:rPr lang="en-US" altLang="fr-FR" sz="1400" dirty="0" err="1"/>
              <a:t>renégocier</a:t>
            </a:r>
            <a:r>
              <a:rPr lang="en-US" altLang="fr-FR" sz="1400" dirty="0"/>
              <a:t> les conditions de prêt (</a:t>
            </a:r>
            <a:r>
              <a:rPr lang="en-US" altLang="fr-FR" sz="1400" dirty="0" err="1"/>
              <a:t>aucun</a:t>
            </a:r>
            <a:r>
              <a:rPr lang="en-US" altLang="fr-FR" sz="1400" dirty="0"/>
              <a:t> </a:t>
            </a:r>
            <a:r>
              <a:rPr lang="en-US" altLang="fr-FR" sz="1400" dirty="0" err="1"/>
              <a:t>besoin</a:t>
            </a:r>
            <a:r>
              <a:rPr lang="en-US" altLang="fr-FR" sz="1400" dirty="0"/>
              <a:t> de restructurer la </a:t>
            </a:r>
            <a:r>
              <a:rPr lang="en-US" altLang="fr-FR" sz="1400" dirty="0" err="1"/>
              <a:t>dette</a:t>
            </a:r>
            <a:r>
              <a:rPr lang="en-US" altLang="fr-FR" sz="1400" dirty="0"/>
              <a:t>)</a:t>
            </a:r>
          </a:p>
          <a:p>
            <a:pPr lvl="1">
              <a:spcAft>
                <a:spcPts val="600"/>
              </a:spcAft>
              <a:buClr>
                <a:schemeClr val="tx2"/>
              </a:buClr>
              <a:buSzPct val="73000"/>
              <a:buFontTx/>
              <a:buNone/>
            </a:pPr>
            <a:endParaRPr lang="en-US" altLang="fr-FR" sz="1400" dirty="0"/>
          </a:p>
          <a:p>
            <a:pPr lvl="1">
              <a:spcAft>
                <a:spcPts val="600"/>
              </a:spcAft>
              <a:buClr>
                <a:schemeClr val="tx2"/>
              </a:buClr>
              <a:buSzPct val="73000"/>
              <a:buFontTx/>
              <a:buNone/>
            </a:pPr>
            <a:endParaRPr lang="en-US" altLang="fr-FR" sz="1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re 1">
            <a:extLst>
              <a:ext uri="{FF2B5EF4-FFF2-40B4-BE49-F238E27FC236}">
                <a16:creationId xmlns:a16="http://schemas.microsoft.com/office/drawing/2014/main" id="{686CAE94-BEBE-408F-BED7-99D3DFFD5F70}"/>
              </a:ext>
            </a:extLst>
          </p:cNvPr>
          <p:cNvSpPr>
            <a:spLocks noGrp="1" noChangeArrowheads="1"/>
          </p:cNvSpPr>
          <p:nvPr>
            <p:ph type="title"/>
          </p:nvPr>
        </p:nvSpPr>
        <p:spPr>
          <a:xfrm>
            <a:off x="287338" y="1341438"/>
            <a:ext cx="8856662" cy="647700"/>
          </a:xfrm>
        </p:spPr>
        <p:txBody>
          <a:bodyPr/>
          <a:lstStyle/>
          <a:p>
            <a:r>
              <a:rPr lang="en-US" altLang="fr-FR" sz="1800"/>
              <a:t>Liste des pays n'ayant droit qu'à l'aide de l'ADI et admissibles au PRGT faisant l'objet d'une conditionnalité d'endettement FMI/Groupe Banque mondiale (31 janvier 2019)</a:t>
            </a:r>
          </a:p>
        </p:txBody>
      </p:sp>
      <p:sp>
        <p:nvSpPr>
          <p:cNvPr id="103427" name="Espace réservé du contenu 2">
            <a:extLst>
              <a:ext uri="{FF2B5EF4-FFF2-40B4-BE49-F238E27FC236}">
                <a16:creationId xmlns:a16="http://schemas.microsoft.com/office/drawing/2014/main" id="{B874B4DA-67A1-4ED8-B6FA-DCDBBC119C20}"/>
              </a:ext>
            </a:extLst>
          </p:cNvPr>
          <p:cNvSpPr>
            <a:spLocks noGrp="1" noChangeArrowheads="1"/>
          </p:cNvSpPr>
          <p:nvPr>
            <p:ph idx="1"/>
          </p:nvPr>
        </p:nvSpPr>
        <p:spPr/>
        <p:txBody>
          <a:bodyPr/>
          <a:lstStyle/>
          <a:p>
            <a:endParaRPr lang="en-US" altLang="fr-FR"/>
          </a:p>
        </p:txBody>
      </p:sp>
      <p:graphicFrame>
        <p:nvGraphicFramePr>
          <p:cNvPr id="103428" name="Objet 4">
            <a:extLst>
              <a:ext uri="{FF2B5EF4-FFF2-40B4-BE49-F238E27FC236}">
                <a16:creationId xmlns:a16="http://schemas.microsoft.com/office/drawing/2014/main" id="{7F6D2939-3652-49CD-90D3-7D16B68BFD59}"/>
              </a:ext>
            </a:extLst>
          </p:cNvPr>
          <p:cNvGraphicFramePr>
            <a:graphicFrameLocks noChangeAspect="1"/>
          </p:cNvGraphicFramePr>
          <p:nvPr/>
        </p:nvGraphicFramePr>
        <p:xfrm>
          <a:off x="554038" y="2060575"/>
          <a:ext cx="8321675" cy="4618038"/>
        </p:xfrm>
        <a:graphic>
          <a:graphicData uri="http://schemas.openxmlformats.org/presentationml/2006/ole">
            <mc:AlternateContent xmlns:mc="http://schemas.openxmlformats.org/markup-compatibility/2006">
              <mc:Choice xmlns:v="urn:schemas-microsoft-com:vml" Requires="v">
                <p:oleObj spid="_x0000_s103441" name="Worksheet" r:id="rId3" imgW="8321040" imgH="4617918" progId="Excel.Sheet.12">
                  <p:embed/>
                </p:oleObj>
              </mc:Choice>
              <mc:Fallback>
                <p:oleObj name="Worksheet" r:id="rId3" imgW="8321040" imgH="4617918" progId="Excel.Sheet.12">
                  <p:embed/>
                  <p:pic>
                    <p:nvPicPr>
                      <p:cNvPr id="0" name="Obje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38" y="2060575"/>
                        <a:ext cx="8321675"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re 1">
            <a:extLst>
              <a:ext uri="{FF2B5EF4-FFF2-40B4-BE49-F238E27FC236}">
                <a16:creationId xmlns:a16="http://schemas.microsoft.com/office/drawing/2014/main" id="{420A8FA7-3AE2-4C0A-987F-E06324E8586E}"/>
              </a:ext>
            </a:extLst>
          </p:cNvPr>
          <p:cNvSpPr>
            <a:spLocks noGrp="1" noChangeArrowheads="1"/>
          </p:cNvSpPr>
          <p:nvPr>
            <p:ph type="title"/>
          </p:nvPr>
        </p:nvSpPr>
        <p:spPr>
          <a:xfrm>
            <a:off x="287338" y="1341438"/>
            <a:ext cx="8856662" cy="647700"/>
          </a:xfrm>
        </p:spPr>
        <p:txBody>
          <a:bodyPr/>
          <a:lstStyle/>
          <a:p>
            <a:r>
              <a:rPr lang="en-US" altLang="fr-FR" sz="1800"/>
              <a:t>Liste des pays n'ayant droit qu'à l'aide de l'ADI et admissibles au PRGT faisant l'objet d'une conditionnalité d'endettement FMI/Groupe Banque mondiale (31 janvier 2019)</a:t>
            </a:r>
          </a:p>
        </p:txBody>
      </p:sp>
      <p:graphicFrame>
        <p:nvGraphicFramePr>
          <p:cNvPr id="2" name="Espace réservé du contenu 1">
            <a:extLst>
              <a:ext uri="{FF2B5EF4-FFF2-40B4-BE49-F238E27FC236}">
                <a16:creationId xmlns:a16="http://schemas.microsoft.com/office/drawing/2014/main" id="{12F25740-E158-433E-9D74-C34FC3439D31}"/>
              </a:ext>
            </a:extLst>
          </p:cNvPr>
          <p:cNvGraphicFramePr>
            <a:graphicFrameLocks noGrp="1"/>
          </p:cNvGraphicFramePr>
          <p:nvPr>
            <p:ph idx="1"/>
          </p:nvPr>
        </p:nvGraphicFramePr>
        <p:xfrm>
          <a:off x="2266950" y="2708275"/>
          <a:ext cx="5329238" cy="2386014"/>
        </p:xfrm>
        <a:graphic>
          <a:graphicData uri="http://schemas.openxmlformats.org/drawingml/2006/table">
            <a:tbl>
              <a:tblPr/>
              <a:tblGrid>
                <a:gridCol w="1879600">
                  <a:extLst>
                    <a:ext uri="{9D8B030D-6E8A-4147-A177-3AD203B41FA5}">
                      <a16:colId xmlns:a16="http://schemas.microsoft.com/office/drawing/2014/main" val="2758902081"/>
                    </a:ext>
                  </a:extLst>
                </a:gridCol>
                <a:gridCol w="58738">
                  <a:extLst>
                    <a:ext uri="{9D8B030D-6E8A-4147-A177-3AD203B41FA5}">
                      <a16:colId xmlns:a16="http://schemas.microsoft.com/office/drawing/2014/main" val="3821932245"/>
                    </a:ext>
                  </a:extLst>
                </a:gridCol>
                <a:gridCol w="1247775">
                  <a:extLst>
                    <a:ext uri="{9D8B030D-6E8A-4147-A177-3AD203B41FA5}">
                      <a16:colId xmlns:a16="http://schemas.microsoft.com/office/drawing/2014/main" val="1830485045"/>
                    </a:ext>
                  </a:extLst>
                </a:gridCol>
                <a:gridCol w="58737">
                  <a:extLst>
                    <a:ext uri="{9D8B030D-6E8A-4147-A177-3AD203B41FA5}">
                      <a16:colId xmlns:a16="http://schemas.microsoft.com/office/drawing/2014/main" val="2242368192"/>
                    </a:ext>
                  </a:extLst>
                </a:gridCol>
                <a:gridCol w="2084388">
                  <a:extLst>
                    <a:ext uri="{9D8B030D-6E8A-4147-A177-3AD203B41FA5}">
                      <a16:colId xmlns:a16="http://schemas.microsoft.com/office/drawing/2014/main" val="1280071110"/>
                    </a:ext>
                  </a:extLst>
                </a:gridCol>
              </a:tblGrid>
              <a:tr h="325438">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200" b="1" i="0" u="sng"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Limite non zéro </a:t>
                      </a:r>
                      <a:r>
                        <a:rPr kumimoji="0" lang="en-US" altLang="fr-FR" sz="1200" b="1" i="0" u="sng" strike="noStrike" cap="none" normalizeH="0" baseline="30000">
                          <a:ln>
                            <a:noFill/>
                          </a:ln>
                          <a:solidFill>
                            <a:srgbClr val="000000"/>
                          </a:solidFill>
                          <a:effectLst/>
                          <a:latin typeface="Segoe UI" panose="020B0502040204020203" pitchFamily="34" charset="0"/>
                          <a:ea typeface="ＭＳ Ｐゴシック" panose="020B0600070205080204" pitchFamily="34" charset="-128"/>
                        </a:rPr>
                        <a:t>7/</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extLst>
                  <a:ext uri="{0D108BD9-81ED-4DB2-BD59-A6C34878D82A}">
                    <a16:rowId xmlns:a16="http://schemas.microsoft.com/office/drawing/2014/main" val="3168772565"/>
                  </a:ext>
                </a:extLst>
              </a:tr>
              <a:tr h="271463">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Comores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GBM</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Exception prêt par prêt</a:t>
                      </a:r>
                    </a:p>
                  </a:txBody>
                  <a:tcPr marL="7620" marR="7620" marT="7620" marB="0" anchor="b" horzOverflow="overflow">
                    <a:lnL>
                      <a:noFill/>
                    </a:lnL>
                    <a:lnR>
                      <a:noFill/>
                    </a:lnR>
                    <a:lnT>
                      <a:noFill/>
                    </a:lnT>
                    <a:lnB>
                      <a:noFill/>
                    </a:lnB>
                    <a:lnTlToBr>
                      <a:noFill/>
                    </a:lnTlToBr>
                    <a:lnBlToTr>
                      <a:noFill/>
                    </a:lnBlToTr>
                    <a:solidFill>
                      <a:srgbClr val="FCE4D6"/>
                    </a:solidFill>
                  </a:tcPr>
                </a:tc>
                <a:extLst>
                  <a:ext uri="{0D108BD9-81ED-4DB2-BD59-A6C34878D82A}">
                    <a16:rowId xmlns:a16="http://schemas.microsoft.com/office/drawing/2014/main" val="3930404719"/>
                  </a:ext>
                </a:extLst>
              </a:tr>
              <a:tr h="304800">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République kirghize</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GBM</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Exception prêt par prêt</a:t>
                      </a:r>
                    </a:p>
                  </a:txBody>
                  <a:tcPr marL="7620" marR="7620" marT="7620" marB="0" anchor="b" horzOverflow="overflow">
                    <a:lnL>
                      <a:noFill/>
                    </a:lnL>
                    <a:lnR>
                      <a:noFill/>
                    </a:lnR>
                    <a:lnT>
                      <a:noFill/>
                    </a:lnT>
                    <a:lnB>
                      <a:noFill/>
                    </a:lnB>
                    <a:lnTlToBr>
                      <a:noFill/>
                    </a:lnTlToBr>
                    <a:lnBlToTr>
                      <a:noFill/>
                    </a:lnBlToTr>
                    <a:solidFill>
                      <a:srgbClr val="FCE4D6"/>
                    </a:solidFill>
                  </a:tcPr>
                </a:tc>
                <a:extLst>
                  <a:ext uri="{0D108BD9-81ED-4DB2-BD59-A6C34878D82A}">
                    <a16:rowId xmlns:a16="http://schemas.microsoft.com/office/drawing/2014/main" val="898402912"/>
                  </a:ext>
                </a:extLst>
              </a:tr>
              <a:tr h="271463">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Liberia</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GBM</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Exception prêt par prêt</a:t>
                      </a:r>
                    </a:p>
                  </a:txBody>
                  <a:tcPr marL="7620" marR="7620" marT="7620" marB="0" anchor="b" horzOverflow="overflow">
                    <a:lnL>
                      <a:noFill/>
                    </a:lnL>
                    <a:lnR>
                      <a:noFill/>
                    </a:lnR>
                    <a:lnT>
                      <a:noFill/>
                    </a:lnT>
                    <a:lnB>
                      <a:noFill/>
                    </a:lnB>
                    <a:lnTlToBr>
                      <a:noFill/>
                    </a:lnTlToBr>
                    <a:lnBlToTr>
                      <a:noFill/>
                    </a:lnBlToTr>
                    <a:solidFill>
                      <a:srgbClr val="FCE4D6"/>
                    </a:solidFill>
                  </a:tcPr>
                </a:tc>
                <a:extLst>
                  <a:ext uri="{0D108BD9-81ED-4DB2-BD59-A6C34878D82A}">
                    <a16:rowId xmlns:a16="http://schemas.microsoft.com/office/drawing/2014/main" val="2416455979"/>
                  </a:ext>
                </a:extLst>
              </a:tr>
              <a:tr h="304800">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Mali</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GBM</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Exception prêt par prêt</a:t>
                      </a:r>
                    </a:p>
                  </a:txBody>
                  <a:tcPr marL="7620" marR="7620" marT="7620" marB="0" anchor="b" horzOverflow="overflow">
                    <a:lnL>
                      <a:noFill/>
                    </a:lnL>
                    <a:lnR>
                      <a:noFill/>
                    </a:lnR>
                    <a:lnT>
                      <a:noFill/>
                    </a:lnT>
                    <a:lnB>
                      <a:noFill/>
                    </a:lnB>
                    <a:lnTlToBr>
                      <a:noFill/>
                    </a:lnTlToBr>
                    <a:lnBlToTr>
                      <a:noFill/>
                    </a:lnBlToTr>
                    <a:solidFill>
                      <a:srgbClr val="FCE4D6"/>
                    </a:solidFill>
                  </a:tcPr>
                </a:tc>
                <a:extLst>
                  <a:ext uri="{0D108BD9-81ED-4DB2-BD59-A6C34878D82A}">
                    <a16:rowId xmlns:a16="http://schemas.microsoft.com/office/drawing/2014/main" val="2376878611"/>
                  </a:ext>
                </a:extLst>
              </a:tr>
              <a:tr h="304800">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Îles Salomon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GBM</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Exception prêt par prêt</a:t>
                      </a:r>
                    </a:p>
                  </a:txBody>
                  <a:tcPr marL="7620" marR="7620" marT="7620" marB="0" anchor="b" horzOverflow="overflow">
                    <a:lnL>
                      <a:noFill/>
                    </a:lnL>
                    <a:lnR>
                      <a:noFill/>
                    </a:lnR>
                    <a:lnT>
                      <a:noFill/>
                    </a:lnT>
                    <a:lnB>
                      <a:noFill/>
                    </a:lnB>
                    <a:lnTlToBr>
                      <a:noFill/>
                    </a:lnTlToBr>
                    <a:lnBlToTr>
                      <a:noFill/>
                    </a:lnBlToTr>
                    <a:solidFill>
                      <a:srgbClr val="FCE4D6"/>
                    </a:solidFill>
                  </a:tcPr>
                </a:tc>
                <a:extLst>
                  <a:ext uri="{0D108BD9-81ED-4DB2-BD59-A6C34878D82A}">
                    <a16:rowId xmlns:a16="http://schemas.microsoft.com/office/drawing/2014/main" val="1812945243"/>
                  </a:ext>
                </a:extLst>
              </a:tr>
              <a:tr h="298450">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Vanuatu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GBM</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Exception prêt par prêt</a:t>
                      </a:r>
                    </a:p>
                  </a:txBody>
                  <a:tcPr marL="7620" marR="7620" marT="7620" marB="0" anchor="b" horzOverflow="overflow">
                    <a:lnL>
                      <a:noFill/>
                    </a:lnL>
                    <a:lnR>
                      <a:noFill/>
                    </a:lnR>
                    <a:lnT>
                      <a:noFill/>
                    </a:lnT>
                    <a:lnB>
                      <a:noFill/>
                    </a:lnB>
                    <a:lnTlToBr>
                      <a:noFill/>
                    </a:lnTlToBr>
                    <a:lnBlToTr>
                      <a:noFill/>
                    </a:lnBlToTr>
                    <a:solidFill>
                      <a:srgbClr val="FCE4D6"/>
                    </a:solidFill>
                  </a:tcPr>
                </a:tc>
                <a:extLst>
                  <a:ext uri="{0D108BD9-81ED-4DB2-BD59-A6C34878D82A}">
                    <a16:rowId xmlns:a16="http://schemas.microsoft.com/office/drawing/2014/main" val="2099952418"/>
                  </a:ext>
                </a:extLst>
              </a:tr>
              <a:tr h="304800">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tc>
                  <a:txBody>
                    <a:bodyPr/>
                    <a:lstStyle>
                      <a:lvl1pPr>
                        <a:spcBef>
                          <a:spcPct val="20000"/>
                        </a:spcBef>
                        <a:buClr>
                          <a:schemeClr val="bg1"/>
                        </a:buClr>
                        <a:defRPr sz="20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defRPr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2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100" b="0" i="0" u="none" strike="noStrike" cap="none" normalizeH="0" baseline="0">
                          <a:ln>
                            <a:noFill/>
                          </a:ln>
                          <a:solidFill>
                            <a:srgbClr val="000000"/>
                          </a:solidFill>
                          <a:effectLst/>
                          <a:latin typeface="Segoe UI" panose="020B0502040204020203" pitchFamily="34" charset="0"/>
                          <a:ea typeface="ＭＳ Ｐゴシック" panose="020B0600070205080204" pitchFamily="34" charset="-128"/>
                        </a:rPr>
                        <a:t> </a:t>
                      </a:r>
                    </a:p>
                  </a:txBody>
                  <a:tcPr marL="7620" marR="7620" marT="7620" marB="0" anchor="b" horzOverflow="overflow">
                    <a:lnL>
                      <a:noFill/>
                    </a:lnL>
                    <a:lnR>
                      <a:noFill/>
                    </a:lnR>
                    <a:lnT>
                      <a:noFill/>
                    </a:lnT>
                    <a:lnB>
                      <a:noFill/>
                    </a:lnB>
                    <a:lnTlToBr>
                      <a:noFill/>
                    </a:lnTlToBr>
                    <a:lnBlToTr>
                      <a:noFill/>
                    </a:lnBlToTr>
                    <a:solidFill>
                      <a:srgbClr val="FCE4D6"/>
                    </a:solidFill>
                  </a:tcPr>
                </a:tc>
                <a:extLst>
                  <a:ext uri="{0D108BD9-81ED-4DB2-BD59-A6C34878D82A}">
                    <a16:rowId xmlns:a16="http://schemas.microsoft.com/office/drawing/2014/main" val="1009424871"/>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Objet 3">
            <a:extLst>
              <a:ext uri="{FF2B5EF4-FFF2-40B4-BE49-F238E27FC236}">
                <a16:creationId xmlns:a16="http://schemas.microsoft.com/office/drawing/2014/main" id="{957C1C6E-84B1-4139-B87B-26B30F8F156D}"/>
              </a:ext>
            </a:extLst>
          </p:cNvPr>
          <p:cNvGraphicFramePr>
            <a:graphicFrameLocks noChangeAspect="1"/>
          </p:cNvGraphicFramePr>
          <p:nvPr/>
        </p:nvGraphicFramePr>
        <p:xfrm>
          <a:off x="971550" y="1263650"/>
          <a:ext cx="7345363" cy="5594350"/>
        </p:xfrm>
        <a:graphic>
          <a:graphicData uri="http://schemas.openxmlformats.org/presentationml/2006/ole">
            <mc:AlternateContent xmlns:mc="http://schemas.openxmlformats.org/markup-compatibility/2006">
              <mc:Choice xmlns:v="urn:schemas-microsoft-com:vml" Requires="v">
                <p:oleObj spid="_x0000_s105487" name="Worksheet" r:id="rId3" imgW="7993336" imgH="6088160" progId="Excel.Sheet.12">
                  <p:embed/>
                </p:oleObj>
              </mc:Choice>
              <mc:Fallback>
                <p:oleObj name="Worksheet" r:id="rId3" imgW="7993336" imgH="6088160" progId="Excel.Sheet.12">
                  <p:embed/>
                  <p:pic>
                    <p:nvPicPr>
                      <p:cNvPr id="0"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263650"/>
                        <a:ext cx="7345363"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Image 1">
            <a:extLst>
              <a:ext uri="{FF2B5EF4-FFF2-40B4-BE49-F238E27FC236}">
                <a16:creationId xmlns:a16="http://schemas.microsoft.com/office/drawing/2014/main" id="{B7A44A89-1B69-4BF0-96A8-61BE4AD6B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1557338"/>
            <a:ext cx="6953250"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Image 1">
            <a:extLst>
              <a:ext uri="{FF2B5EF4-FFF2-40B4-BE49-F238E27FC236}">
                <a16:creationId xmlns:a16="http://schemas.microsoft.com/office/drawing/2014/main" id="{E6F2AB48-6531-49B1-AFCB-CF73D7ADE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7860"/>
          <a:stretch>
            <a:fillRect/>
          </a:stretch>
        </p:blipFill>
        <p:spPr bwMode="auto">
          <a:xfrm>
            <a:off x="1095375" y="1557338"/>
            <a:ext cx="69532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2">
            <a:extLst>
              <a:ext uri="{FF2B5EF4-FFF2-40B4-BE49-F238E27FC236}">
                <a16:creationId xmlns:a16="http://schemas.microsoft.com/office/drawing/2014/main" id="{144F4F34-6F63-4F56-9A19-6ECFAB2FB777}"/>
              </a:ext>
            </a:extLst>
          </p:cNvPr>
          <p:cNvSpPr>
            <a:spLocks noChangeArrowheads="1"/>
          </p:cNvSpPr>
          <p:nvPr/>
        </p:nvSpPr>
        <p:spPr bwMode="auto">
          <a:xfrm>
            <a:off x="6011863" y="1117600"/>
            <a:ext cx="3594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fr-FR" sz="1200" b="1" i="0" u="sng">
                <a:solidFill>
                  <a:srgbClr val="000000"/>
                </a:solidFill>
                <a:latin typeface="Segoe UI" panose="020B0502040204020203" pitchFamily="34" charset="0"/>
              </a:rPr>
              <a:t>C) Limites d'endettement dans les accords GRA</a:t>
            </a:r>
            <a:r>
              <a:rPr lang="en-US" altLang="fr-FR" sz="1200" i="0">
                <a:solidFill>
                  <a:srgbClr val="000000"/>
                </a:solidFill>
                <a:latin typeface="Segoe UI" panose="020B0502040204020203" pitchFamily="34" charset="0"/>
              </a:rPr>
              <a:t> </a:t>
            </a:r>
          </a:p>
        </p:txBody>
      </p:sp>
      <p:pic>
        <p:nvPicPr>
          <p:cNvPr id="107524" name="Image 3">
            <a:extLst>
              <a:ext uri="{FF2B5EF4-FFF2-40B4-BE49-F238E27FC236}">
                <a16:creationId xmlns:a16="http://schemas.microsoft.com/office/drawing/2014/main" id="{A7C05CEF-C08F-405B-8641-F57E9AC18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2133600"/>
            <a:ext cx="5832475"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re 1">
            <a:extLst>
              <a:ext uri="{FF2B5EF4-FFF2-40B4-BE49-F238E27FC236}">
                <a16:creationId xmlns:a16="http://schemas.microsoft.com/office/drawing/2014/main" id="{8EC96C93-158C-4A2B-81FF-6F95E0FDF95C}"/>
              </a:ext>
            </a:extLst>
          </p:cNvPr>
          <p:cNvSpPr>
            <a:spLocks noGrp="1" noChangeArrowheads="1"/>
          </p:cNvSpPr>
          <p:nvPr>
            <p:ph type="ctrTitle"/>
          </p:nvPr>
        </p:nvSpPr>
        <p:spPr>
          <a:xfrm>
            <a:off x="0" y="2565400"/>
            <a:ext cx="9144000" cy="790575"/>
          </a:xfrm>
        </p:spPr>
        <p:txBody>
          <a:bodyPr/>
          <a:lstStyle/>
          <a:p>
            <a:pPr algn="ctr"/>
            <a:r>
              <a:rPr lang="en-US" altLang="fr-FR"/>
              <a:t>Merci</a:t>
            </a:r>
            <a:r>
              <a:rPr lang="en-US" altLang="fr-FR" b="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contenu 2">
            <a:extLst>
              <a:ext uri="{FF2B5EF4-FFF2-40B4-BE49-F238E27FC236}">
                <a16:creationId xmlns:a16="http://schemas.microsoft.com/office/drawing/2014/main" id="{10F4C628-079C-4165-875D-061D3ADC3F29}"/>
              </a:ext>
            </a:extLst>
          </p:cNvPr>
          <p:cNvSpPr>
            <a:spLocks noGrp="1" noChangeArrowheads="1"/>
          </p:cNvSpPr>
          <p:nvPr>
            <p:ph idx="1"/>
          </p:nvPr>
        </p:nvSpPr>
        <p:spPr>
          <a:xfrm>
            <a:off x="142875" y="1341438"/>
            <a:ext cx="8856663" cy="5256212"/>
          </a:xfrm>
        </p:spPr>
        <p:txBody>
          <a:bodyPr/>
          <a:lstStyle/>
          <a:p>
            <a:pPr marL="457200" lvl="1" indent="0">
              <a:spcAft>
                <a:spcPts val="600"/>
              </a:spcAft>
              <a:buClr>
                <a:schemeClr val="tx2"/>
              </a:buClr>
              <a:buSzPct val="73000"/>
              <a:buFontTx/>
              <a:buNone/>
            </a:pPr>
            <a:endParaRPr lang="en-GB" altLang="fr-FR" sz="1400" dirty="0"/>
          </a:p>
          <a:p>
            <a:r>
              <a:rPr lang="en-GB" altLang="fr-FR" sz="1800" dirty="0">
                <a:sym typeface="Wingdings" panose="05000000000000000000" pitchFamily="2" charset="2"/>
              </a:rPr>
              <a:t> </a:t>
            </a:r>
            <a:r>
              <a:rPr lang="en-GB" altLang="fr-FR" sz="1800" dirty="0" err="1">
                <a:sym typeface="Wingdings" panose="05000000000000000000" pitchFamily="2" charset="2"/>
              </a:rPr>
              <a:t>Solvabilité</a:t>
            </a:r>
            <a:r>
              <a:rPr lang="en-GB" altLang="fr-FR" sz="1800" dirty="0">
                <a:sym typeface="Wingdings" panose="05000000000000000000" pitchFamily="2" charset="2"/>
              </a:rPr>
              <a:t> </a:t>
            </a:r>
            <a:r>
              <a:rPr lang="en-GB" altLang="fr-FR" sz="1800" dirty="0" err="1">
                <a:sym typeface="Wingdings" panose="05000000000000000000" pitchFamily="2" charset="2"/>
              </a:rPr>
              <a:t>intertemporelle</a:t>
            </a:r>
            <a:r>
              <a:rPr lang="en-GB" altLang="fr-FR" sz="1800" i="0" dirty="0">
                <a:sym typeface="Wingdings" panose="05000000000000000000" pitchFamily="2" charset="2"/>
              </a:rPr>
              <a:t> </a:t>
            </a:r>
          </a:p>
          <a:p>
            <a:endParaRPr lang="en-GB" altLang="fr-FR" sz="1800" dirty="0"/>
          </a:p>
          <a:p>
            <a:endParaRPr lang="en-GB" altLang="fr-FR" sz="1800" dirty="0"/>
          </a:p>
          <a:p>
            <a:endParaRPr lang="en-GB" altLang="fr-FR" sz="1800" dirty="0"/>
          </a:p>
          <a:p>
            <a:endParaRPr lang="en-GB" altLang="fr-FR" sz="1800" dirty="0"/>
          </a:p>
          <a:p>
            <a:endParaRPr lang="en-GB" altLang="fr-FR" sz="1800" dirty="0"/>
          </a:p>
          <a:p>
            <a:endParaRPr lang="en-GB" altLang="fr-FR" sz="1800" dirty="0"/>
          </a:p>
          <a:p>
            <a:pPr>
              <a:spcAft>
                <a:spcPts val="600"/>
              </a:spcAft>
              <a:buClr>
                <a:schemeClr val="tx2"/>
              </a:buClr>
              <a:buSzPct val="73000"/>
            </a:pPr>
            <a:r>
              <a:rPr lang="en-GB" altLang="fr-FR" sz="1800" dirty="0" err="1"/>
              <a:t>Dépense</a:t>
            </a:r>
            <a:r>
              <a:rPr lang="en-GB" altLang="fr-FR" sz="1800" dirty="0"/>
              <a:t> </a:t>
            </a:r>
            <a:r>
              <a:rPr lang="en-GB" altLang="fr-FR" sz="1800" dirty="0" err="1"/>
              <a:t>primaire</a:t>
            </a:r>
            <a:r>
              <a:rPr lang="en-GB" altLang="fr-FR" sz="1800" dirty="0"/>
              <a:t> = </a:t>
            </a:r>
            <a:r>
              <a:rPr lang="en-GB" altLang="fr-FR" sz="1800" dirty="0" err="1"/>
              <a:t>dépense</a:t>
            </a:r>
            <a:r>
              <a:rPr lang="en-GB" altLang="fr-FR" sz="1800" dirty="0"/>
              <a:t> </a:t>
            </a:r>
            <a:r>
              <a:rPr lang="en-GB" altLang="fr-FR" sz="1800" dirty="0" err="1"/>
              <a:t>totale</a:t>
            </a:r>
            <a:r>
              <a:rPr lang="en-GB" altLang="fr-FR" sz="1800" dirty="0"/>
              <a:t> – </a:t>
            </a:r>
            <a:r>
              <a:rPr lang="en-GB" altLang="fr-FR" sz="1800" dirty="0" err="1"/>
              <a:t>paiement</a:t>
            </a:r>
            <a:r>
              <a:rPr lang="en-GB" altLang="fr-FR" sz="1800" dirty="0"/>
              <a:t> des </a:t>
            </a:r>
            <a:r>
              <a:rPr lang="en-GB" altLang="fr-FR" sz="1800" dirty="0" err="1"/>
              <a:t>intérêts</a:t>
            </a:r>
            <a:r>
              <a:rPr lang="en-GB" altLang="fr-FR" sz="1800" i="0" dirty="0"/>
              <a:t> </a:t>
            </a:r>
          </a:p>
          <a:p>
            <a:pPr>
              <a:spcAft>
                <a:spcPts val="600"/>
              </a:spcAft>
              <a:buClr>
                <a:schemeClr val="tx2"/>
              </a:buClr>
              <a:buSzPct val="73000"/>
            </a:pPr>
            <a:r>
              <a:rPr lang="en-GB" altLang="fr-FR" sz="1800" dirty="0" err="1"/>
              <a:t>Solvabilité</a:t>
            </a:r>
            <a:r>
              <a:rPr lang="en-GB" altLang="fr-FR" sz="1800" dirty="0"/>
              <a:t> </a:t>
            </a:r>
            <a:r>
              <a:rPr lang="en-GB" altLang="fr-FR" sz="1800" dirty="0" err="1"/>
              <a:t>intertemporelle</a:t>
            </a:r>
            <a:r>
              <a:rPr lang="en-GB" altLang="fr-FR" sz="1800" dirty="0"/>
              <a:t> : un pays </a:t>
            </a:r>
            <a:r>
              <a:rPr lang="en-GB" altLang="fr-FR" sz="1800" dirty="0" err="1"/>
              <a:t>peut</a:t>
            </a:r>
            <a:r>
              <a:rPr lang="en-GB" altLang="fr-FR" sz="1800" dirty="0"/>
              <a:t> assurer le service de </a:t>
            </a:r>
            <a:r>
              <a:rPr lang="en-GB" altLang="fr-FR" sz="1800" dirty="0" err="1"/>
              <a:t>sa</a:t>
            </a:r>
            <a:r>
              <a:rPr lang="en-GB" altLang="fr-FR" sz="1800" dirty="0"/>
              <a:t> </a:t>
            </a:r>
            <a:r>
              <a:rPr lang="en-GB" altLang="fr-FR" sz="1800" dirty="0" err="1"/>
              <a:t>dette</a:t>
            </a:r>
            <a:r>
              <a:rPr lang="en-GB" altLang="fr-FR" sz="1800" dirty="0"/>
              <a:t> </a:t>
            </a:r>
            <a:r>
              <a:rPr lang="en-GB" altLang="fr-FR" sz="1800" dirty="0" err="1"/>
              <a:t>actuelle</a:t>
            </a:r>
            <a:r>
              <a:rPr lang="en-GB" altLang="fr-FR" sz="1800" dirty="0"/>
              <a:t> avec des surplus </a:t>
            </a:r>
            <a:r>
              <a:rPr lang="en-GB" altLang="fr-FR" sz="1800" dirty="0" err="1"/>
              <a:t>budgétaires</a:t>
            </a:r>
            <a:r>
              <a:rPr lang="en-GB" altLang="fr-FR" sz="1800" dirty="0"/>
              <a:t> </a:t>
            </a:r>
            <a:r>
              <a:rPr lang="en-GB" altLang="fr-FR" sz="1800" dirty="0" err="1"/>
              <a:t>futurs</a:t>
            </a:r>
            <a:endParaRPr lang="en-GB" altLang="fr-FR" sz="1800" dirty="0"/>
          </a:p>
          <a:p>
            <a:pPr>
              <a:spcAft>
                <a:spcPts val="600"/>
              </a:spcAft>
              <a:buClr>
                <a:schemeClr val="tx2"/>
              </a:buClr>
              <a:buSzPct val="73000"/>
            </a:pPr>
            <a:r>
              <a:rPr lang="en-GB" altLang="fr-FR" sz="1800" dirty="0"/>
              <a:t>Pas de </a:t>
            </a:r>
            <a:r>
              <a:rPr lang="en-GB" altLang="fr-FR" sz="1800" dirty="0" err="1"/>
              <a:t>jeu</a:t>
            </a:r>
            <a:r>
              <a:rPr lang="en-GB" altLang="fr-FR" sz="1800" dirty="0"/>
              <a:t> de Ponzi : le service de la </a:t>
            </a:r>
            <a:r>
              <a:rPr lang="en-GB" altLang="fr-FR" sz="1800" dirty="0" err="1"/>
              <a:t>dette</a:t>
            </a:r>
            <a:r>
              <a:rPr lang="en-GB" altLang="fr-FR" sz="1800" dirty="0"/>
              <a:t> </a:t>
            </a:r>
            <a:r>
              <a:rPr lang="en-GB" altLang="fr-FR" sz="1800" dirty="0" err="1"/>
              <a:t>initiale</a:t>
            </a:r>
            <a:r>
              <a:rPr lang="en-GB" altLang="fr-FR" sz="1800" dirty="0"/>
              <a:t> </a:t>
            </a:r>
            <a:r>
              <a:rPr lang="en-GB" altLang="fr-FR" sz="1800" dirty="0" err="1"/>
              <a:t>n'est</a:t>
            </a:r>
            <a:r>
              <a:rPr lang="en-GB" altLang="fr-FR" sz="1800" dirty="0"/>
              <a:t> pas </a:t>
            </a:r>
            <a:r>
              <a:rPr lang="en-GB" altLang="fr-FR" sz="1800" dirty="0" err="1"/>
              <a:t>assuré</a:t>
            </a:r>
            <a:r>
              <a:rPr lang="en-GB" altLang="fr-FR" sz="1800" dirty="0"/>
              <a:t> en </a:t>
            </a:r>
            <a:r>
              <a:rPr lang="en-GB" altLang="fr-FR" sz="1800" dirty="0" err="1"/>
              <a:t>contractant</a:t>
            </a:r>
            <a:r>
              <a:rPr lang="en-GB" altLang="fr-FR" sz="1800" dirty="0"/>
              <a:t> de nouveaux </a:t>
            </a:r>
            <a:r>
              <a:rPr lang="en-GB" altLang="fr-FR" sz="1800" dirty="0" err="1"/>
              <a:t>prêts</a:t>
            </a:r>
            <a:endParaRPr lang="en-GB" altLang="fr-FR" sz="1800" dirty="0"/>
          </a:p>
          <a:p>
            <a:pPr marL="457200" lvl="1" indent="0">
              <a:spcAft>
                <a:spcPts val="600"/>
              </a:spcAft>
              <a:buClr>
                <a:schemeClr val="tx2"/>
              </a:buClr>
              <a:buSzPct val="73000"/>
              <a:buFontTx/>
              <a:buNone/>
            </a:pPr>
            <a:endParaRPr lang="en-GB" altLang="fr-FR" sz="1800" dirty="0"/>
          </a:p>
        </p:txBody>
      </p:sp>
      <p:sp>
        <p:nvSpPr>
          <p:cNvPr id="2" name="Rectangle 1">
            <a:extLst>
              <a:ext uri="{FF2B5EF4-FFF2-40B4-BE49-F238E27FC236}">
                <a16:creationId xmlns:a16="http://schemas.microsoft.com/office/drawing/2014/main" id="{106C4B97-6E66-494F-93D5-9B9C2D99CDD0}"/>
              </a:ext>
            </a:extLst>
          </p:cNvPr>
          <p:cNvSpPr/>
          <p:nvPr/>
        </p:nvSpPr>
        <p:spPr bwMode="auto">
          <a:xfrm>
            <a:off x="539750" y="2492375"/>
            <a:ext cx="1728788" cy="57626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marL="3175" eaLnBrk="1" hangingPunct="1">
              <a:defRPr/>
            </a:pPr>
            <a:endParaRPr lang="fr-FR" dirty="0">
              <a:solidFill>
                <a:srgbClr val="0F5494"/>
              </a:solidFill>
            </a:endParaRPr>
          </a:p>
        </p:txBody>
      </p:sp>
      <p:sp>
        <p:nvSpPr>
          <p:cNvPr id="13316" name="ZoneTexte 3">
            <a:extLst>
              <a:ext uri="{FF2B5EF4-FFF2-40B4-BE49-F238E27FC236}">
                <a16:creationId xmlns:a16="http://schemas.microsoft.com/office/drawing/2014/main" id="{AA6F4C33-E919-4BF3-B6C4-D285AE79FD10}"/>
              </a:ext>
            </a:extLst>
          </p:cNvPr>
          <p:cNvSpPr txBox="1">
            <a:spLocks noChangeArrowheads="1"/>
          </p:cNvSpPr>
          <p:nvPr/>
        </p:nvSpPr>
        <p:spPr bwMode="auto">
          <a:xfrm>
            <a:off x="619125" y="2662238"/>
            <a:ext cx="1539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fr-FR" altLang="fr-FR" sz="1600" i="0"/>
              <a:t>Dette initiale </a:t>
            </a:r>
          </a:p>
        </p:txBody>
      </p:sp>
      <p:sp>
        <p:nvSpPr>
          <p:cNvPr id="6" name="Rectangle 5">
            <a:extLst>
              <a:ext uri="{FF2B5EF4-FFF2-40B4-BE49-F238E27FC236}">
                <a16:creationId xmlns:a16="http://schemas.microsoft.com/office/drawing/2014/main" id="{4A68B561-0388-4F16-8C45-9CEEC099F691}"/>
              </a:ext>
            </a:extLst>
          </p:cNvPr>
          <p:cNvSpPr/>
          <p:nvPr/>
        </p:nvSpPr>
        <p:spPr bwMode="auto">
          <a:xfrm>
            <a:off x="3240088" y="2251075"/>
            <a:ext cx="2663825" cy="100806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marL="3175" eaLnBrk="1" hangingPunct="1">
              <a:defRPr/>
            </a:pPr>
            <a:endParaRPr lang="fr-FR" dirty="0">
              <a:solidFill>
                <a:srgbClr val="0F5494"/>
              </a:solidFill>
            </a:endParaRPr>
          </a:p>
        </p:txBody>
      </p:sp>
      <p:sp>
        <p:nvSpPr>
          <p:cNvPr id="13318" name="ZoneTexte 6">
            <a:extLst>
              <a:ext uri="{FF2B5EF4-FFF2-40B4-BE49-F238E27FC236}">
                <a16:creationId xmlns:a16="http://schemas.microsoft.com/office/drawing/2014/main" id="{325FB0F0-6F11-470B-B23F-C4D0DC6E5F63}"/>
              </a:ext>
            </a:extLst>
          </p:cNvPr>
          <p:cNvSpPr txBox="1">
            <a:spLocks noChangeArrowheads="1"/>
          </p:cNvSpPr>
          <p:nvPr/>
        </p:nvSpPr>
        <p:spPr bwMode="auto">
          <a:xfrm>
            <a:off x="3441700" y="2339975"/>
            <a:ext cx="226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fr-FR" sz="1600" i="0" dirty="0"/>
              <a:t>Flux des </a:t>
            </a:r>
            <a:r>
              <a:rPr lang="en-US" altLang="fr-FR" sz="1600" i="0" dirty="0" err="1"/>
              <a:t>dépenses</a:t>
            </a:r>
            <a:r>
              <a:rPr lang="en-US" altLang="fr-FR" sz="1600" i="0" dirty="0"/>
              <a:t> </a:t>
            </a:r>
            <a:r>
              <a:rPr lang="en-US" altLang="fr-FR" sz="1600" i="0" dirty="0" err="1"/>
              <a:t>primaires</a:t>
            </a:r>
            <a:endParaRPr lang="en-US" altLang="fr-FR" sz="1600" i="0" dirty="0"/>
          </a:p>
        </p:txBody>
      </p:sp>
      <p:sp>
        <p:nvSpPr>
          <p:cNvPr id="8" name="Est égal à 7">
            <a:extLst>
              <a:ext uri="{FF2B5EF4-FFF2-40B4-BE49-F238E27FC236}">
                <a16:creationId xmlns:a16="http://schemas.microsoft.com/office/drawing/2014/main" id="{67015442-5DE5-48DA-B681-E0E674CB779E}"/>
              </a:ext>
            </a:extLst>
          </p:cNvPr>
          <p:cNvSpPr/>
          <p:nvPr/>
        </p:nvSpPr>
        <p:spPr bwMode="auto">
          <a:xfrm flipV="1">
            <a:off x="6372225" y="2492375"/>
            <a:ext cx="360363" cy="268288"/>
          </a:xfrm>
          <a:prstGeom prst="mathEqual">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marL="3175" eaLnBrk="1" hangingPunct="1">
              <a:defRPr/>
            </a:pPr>
            <a:endParaRPr lang="fr-FR" dirty="0">
              <a:solidFill>
                <a:srgbClr val="0F5494"/>
              </a:solidFill>
            </a:endParaRPr>
          </a:p>
        </p:txBody>
      </p:sp>
      <p:sp>
        <p:nvSpPr>
          <p:cNvPr id="10" name="Croix 9">
            <a:extLst>
              <a:ext uri="{FF2B5EF4-FFF2-40B4-BE49-F238E27FC236}">
                <a16:creationId xmlns:a16="http://schemas.microsoft.com/office/drawing/2014/main" id="{B66B5F9F-AC2F-491B-B8A1-2A123C3D98EE}"/>
              </a:ext>
            </a:extLst>
          </p:cNvPr>
          <p:cNvSpPr/>
          <p:nvPr/>
        </p:nvSpPr>
        <p:spPr bwMode="auto">
          <a:xfrm>
            <a:off x="2484438" y="2662238"/>
            <a:ext cx="250825" cy="190500"/>
          </a:xfrm>
          <a:prstGeom prst="plus">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marL="3175" eaLnBrk="1" hangingPunct="1">
              <a:defRPr/>
            </a:pPr>
            <a:endParaRPr lang="fr-FR" dirty="0">
              <a:solidFill>
                <a:srgbClr val="0F5494"/>
              </a:solidFill>
            </a:endParaRPr>
          </a:p>
        </p:txBody>
      </p:sp>
      <p:sp>
        <p:nvSpPr>
          <p:cNvPr id="11" name="Rectangle 10">
            <a:extLst>
              <a:ext uri="{FF2B5EF4-FFF2-40B4-BE49-F238E27FC236}">
                <a16:creationId xmlns:a16="http://schemas.microsoft.com/office/drawing/2014/main" id="{CAC1DE18-7407-4EE3-AFB9-53C41DFA549F}"/>
              </a:ext>
            </a:extLst>
          </p:cNvPr>
          <p:cNvSpPr/>
          <p:nvPr/>
        </p:nvSpPr>
        <p:spPr bwMode="auto">
          <a:xfrm>
            <a:off x="6875463" y="2133600"/>
            <a:ext cx="2124075" cy="11255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marL="3175" eaLnBrk="1" hangingPunct="1">
              <a:defRPr/>
            </a:pPr>
            <a:endParaRPr lang="fr-FR" dirty="0">
              <a:solidFill>
                <a:srgbClr val="0F5494"/>
              </a:solidFill>
            </a:endParaRPr>
          </a:p>
        </p:txBody>
      </p:sp>
      <p:sp>
        <p:nvSpPr>
          <p:cNvPr id="13322" name="ZoneTexte 11">
            <a:extLst>
              <a:ext uri="{FF2B5EF4-FFF2-40B4-BE49-F238E27FC236}">
                <a16:creationId xmlns:a16="http://schemas.microsoft.com/office/drawing/2014/main" id="{481A2152-AB2B-48EC-8A93-BA35A07EF6AC}"/>
              </a:ext>
            </a:extLst>
          </p:cNvPr>
          <p:cNvSpPr txBox="1">
            <a:spLocks noChangeArrowheads="1"/>
          </p:cNvSpPr>
          <p:nvPr/>
        </p:nvSpPr>
        <p:spPr bwMode="auto">
          <a:xfrm>
            <a:off x="6992938" y="2246313"/>
            <a:ext cx="1898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fr-FR" altLang="fr-FR" sz="1600" i="0" dirty="0"/>
              <a:t>Flux à venir des recettes budgétaires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4.05.30"/>
  <p:tag name="AS_VERSION" val="8.4.2.0"/>
  <p:tag name="AS_TITLE" val="Aspose.Slides for .NET 4.0 Client Profile"/>
</p:tagLst>
</file>

<file path=ppt/theme/theme1.xml><?xml version="1.0" encoding="utf-8"?>
<a:theme xmlns:a="http://schemas.openxmlformats.org/drawingml/2006/main" name="Slide_Master">
  <a:themeElements>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7284</TotalTime>
  <Words>3661</Words>
  <Application>Microsoft Office PowerPoint</Application>
  <PresentationFormat>Affichage à l'écran (4:3)</PresentationFormat>
  <Paragraphs>696</Paragraphs>
  <Slides>85</Slides>
  <Notes>16</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2</vt:i4>
      </vt:variant>
      <vt:variant>
        <vt:lpstr>Titres des diapositives</vt:lpstr>
      </vt:variant>
      <vt:variant>
        <vt:i4>85</vt:i4>
      </vt:variant>
    </vt:vector>
  </HeadingPairs>
  <TitlesOfParts>
    <vt:vector size="98" baseType="lpstr">
      <vt:lpstr>Arial</vt:lpstr>
      <vt:lpstr>Calibri</vt:lpstr>
      <vt:lpstr>Cambria Math</vt:lpstr>
      <vt:lpstr>Segoe Print</vt:lpstr>
      <vt:lpstr>Segoe UI</vt:lpstr>
      <vt:lpstr>Symbol</vt:lpstr>
      <vt:lpstr>Tw Cen MT (Body)</vt:lpstr>
      <vt:lpstr>Verdana</vt:lpstr>
      <vt:lpstr>Wingdings</vt:lpstr>
      <vt:lpstr>Wingdings 2</vt:lpstr>
      <vt:lpstr>Slide_Master</vt:lpstr>
      <vt:lpstr>Equation</vt:lpstr>
      <vt:lpstr>Worksheet</vt:lpstr>
      <vt:lpstr>Module dette</vt:lpstr>
      <vt:lpstr>Présentation</vt:lpstr>
      <vt:lpstr>Qu'est-ce que la viabilité de la dette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vt:lpstr>
      <vt:lpstr>Qu'est-ce que la vulnérabilité face à la dette ? </vt:lpstr>
      <vt:lpstr>Présentation PowerPoint</vt:lpstr>
      <vt:lpstr>Présentation PowerPoint</vt:lpstr>
      <vt:lpstr>Présentation</vt:lpstr>
      <vt:lpstr>Présentation</vt:lpstr>
      <vt:lpstr>Valeur actuelle de la dette </vt:lpstr>
      <vt:lpstr>Valeur actuelle de la dette </vt:lpstr>
      <vt:lpstr>Valeur actuelle de la dette </vt:lpstr>
      <vt:lpstr> </vt:lpstr>
      <vt:lpstr> </vt:lpstr>
      <vt:lpstr>Valeur actuelle de la dette </vt:lpstr>
      <vt:lpstr>Valeur actuelle de la dette : Généralisation  </vt:lpstr>
      <vt:lpstr>Concessionnalité d'un prêt </vt:lpstr>
      <vt:lpstr>Concessionnalité d'un prêt </vt:lpstr>
      <vt:lpstr>Élément don d'un prêt </vt:lpstr>
      <vt:lpstr>Élément don d'un prêt </vt:lpstr>
      <vt:lpstr>Présentation du Cadre de viabilité de la dette (juillet 2018)</vt:lpstr>
      <vt:lpstr>Présentation</vt:lpstr>
      <vt:lpstr>Capacité de service de la dette </vt:lpstr>
      <vt:lpstr>Un indicateur composite pour remplacer l'EPIN standard</vt:lpstr>
      <vt:lpstr>Indice EPIN</vt:lpstr>
      <vt:lpstr>Présentation</vt:lpstr>
      <vt:lpstr>Structure modèle AVD PFR </vt:lpstr>
      <vt:lpstr>Principales caractéristiques d'un CVD : rôle clé du cadre macroéconomique </vt:lpstr>
      <vt:lpstr>Présentation PowerPoint</vt:lpstr>
      <vt:lpstr>Principales caractéristiques d'un CVD : notation des risques de surendettement  </vt:lpstr>
      <vt:lpstr>Présentation PowerPoint</vt:lpstr>
      <vt:lpstr>Présentation PowerPoint</vt:lpstr>
      <vt:lpstr>Présentation PowerPoint</vt:lpstr>
      <vt:lpstr>Présentation PowerPoint</vt:lpstr>
      <vt:lpstr>Exemple de flux générateurs de dette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Îles Salomon : facteurs de la dynamique de la dette extérieure </vt:lpstr>
      <vt:lpstr>Îles Salomon : facteurs de la dynamique de la dette extérieure </vt:lpstr>
      <vt:lpstr>Îles Salomon : facteurs de la dette publique </vt:lpstr>
      <vt:lpstr>Îles Salomon : facteurs de la dette publique </vt:lpstr>
      <vt:lpstr>Conclusion</vt:lpstr>
      <vt:lpstr>Conclusion</vt:lpstr>
      <vt:lpstr>Conclusion</vt:lpstr>
      <vt:lpstr>Présentation</vt:lpstr>
      <vt:lpstr>CVD PFR utilisé pour orienter la politique de limitation de la dette du FMI et de la Banque mondiale</vt:lpstr>
      <vt:lpstr>Nouvelle politique de limites d'endettement du FMI (DLP 2015)  : Aperçu</vt:lpstr>
      <vt:lpstr>Nouvelle politique de limites d'endettement du FMI (DLP 2015)  : Aperçu</vt:lpstr>
      <vt:lpstr>Politique relative aux limites d'endettement : plafonds relatifs aux emprunts publics extérieurs </vt:lpstr>
      <vt:lpstr>Politique relative aux limites d'endettement : plafonds relatifs aux emprunts publics extérieurs </vt:lpstr>
      <vt:lpstr>Politique relative aux limites d'endettement : plafonds relatifs aux emprunts publics extérieurs </vt:lpstr>
      <vt:lpstr>Politique relative aux limites d'endettement : plafonds relatifs aux emprunts publics extérieurs </vt:lpstr>
      <vt:lpstr>Liste des pays n'ayant droit qu'à l'aide de l'ADI et admissibles au PRGT faisant l'objet d'une conditionnalité d'endettement FMI/Groupe Banque mondiale (31 janvier 2019)</vt:lpstr>
      <vt:lpstr>Liste des pays n'ayant droit qu'à l'aide de l'ADI et admissibles au PRGT faisant l'objet d'une conditionnalité d'endettement FMI/Groupe Banque mondiale (31 janvier 2019)</vt:lpstr>
      <vt:lpstr>Liste des pays n'ayant droit qu'à l'aide de l'ADI et admissibles au PRGT faisant l'objet d'une conditionnalité d'endettement FMI/Groupe Banque mondiale (31 janvier 2019)</vt:lpstr>
      <vt:lpstr>Liste des pays n'ayant droit qu'à l'aide de l'ADI et admissibles au PRGT faisant l'objet d'une conditionnalité d'endettement FMI/Groupe Banque mondiale (31 janvier 2019)</vt:lpstr>
      <vt:lpstr>Présentation PowerPoint</vt:lpstr>
      <vt:lpstr>Présentation PowerPoint</vt:lpstr>
      <vt:lpstr>Présentation PowerPoint</vt:lpstr>
      <vt:lpstr>Merci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gilles</cp:lastModifiedBy>
  <cp:revision>402</cp:revision>
  <cp:lastPrinted>2015-06-17T19:06:26Z</cp:lastPrinted>
  <dcterms:created xsi:type="dcterms:W3CDTF">2011-10-28T10:25:18Z</dcterms:created>
  <dcterms:modified xsi:type="dcterms:W3CDTF">2019-05-08T17:55:46Z</dcterms:modified>
</cp:coreProperties>
</file>