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5" r:id="rId3"/>
    <p:sldId id="276" r:id="rId4"/>
    <p:sldId id="281" r:id="rId5"/>
    <p:sldId id="277" r:id="rId6"/>
    <p:sldId id="282" r:id="rId7"/>
    <p:sldId id="283" r:id="rId8"/>
    <p:sldId id="267" r:id="rId9"/>
    <p:sldId id="280" r:id="rId10"/>
    <p:sldId id="284" r:id="rId11"/>
    <p:sldId id="289" r:id="rId12"/>
    <p:sldId id="291" r:id="rId13"/>
    <p:sldId id="286" r:id="rId14"/>
    <p:sldId id="288" r:id="rId15"/>
    <p:sldId id="290" r:id="rId16"/>
    <p:sldId id="268" r:id="rId17"/>
    <p:sldId id="275" r:id="rId18"/>
    <p:sldId id="274"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14" autoAdjust="0"/>
  </p:normalViewPr>
  <p:slideViewPr>
    <p:cSldViewPr snapToGrid="0">
      <p:cViewPr>
        <p:scale>
          <a:sx n="50" d="100"/>
          <a:sy n="50" d="100"/>
        </p:scale>
        <p:origin x="-888" y="-56"/>
      </p:cViewPr>
      <p:guideLst>
        <p:guide orient="horz" pos="2160"/>
        <p:guide pos="3840"/>
      </p:guideLst>
    </p:cSldViewPr>
  </p:slideViewPr>
  <p:notesTextViewPr>
    <p:cViewPr>
      <p:scale>
        <a:sx n="1" d="1"/>
        <a:sy n="1" d="1"/>
      </p:scale>
      <p:origin x="0" y="0"/>
    </p:cViewPr>
  </p:notesTextViewPr>
  <p:sorterViewPr>
    <p:cViewPr>
      <p:scale>
        <a:sx n="100" d="100"/>
        <a:sy n="100" d="100"/>
      </p:scale>
      <p:origin x="0" y="1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7A782-6D25-4519-A1B5-8DA8A4955EA3}" type="datetimeFigureOut">
              <a:rPr lang="en-GB" smtClean="0"/>
              <a:t>19/05/2019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A6447-625F-4946-A09C-84D7EB63FC24}" type="slidenum">
              <a:rPr lang="en-GB" smtClean="0"/>
              <a:t>‹#›</a:t>
            </a:fld>
            <a:endParaRPr lang="en-GB"/>
          </a:p>
        </p:txBody>
      </p:sp>
    </p:spTree>
    <p:extLst>
      <p:ext uri="{BB962C8B-B14F-4D97-AF65-F5344CB8AC3E}">
        <p14:creationId xmlns:p14="http://schemas.microsoft.com/office/powerpoint/2010/main" val="153218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a:t>
            </a:r>
            <a:r>
              <a:rPr lang="en-GB" baseline="0" dirty="0" smtClean="0"/>
              <a:t> of further layers</a:t>
            </a:r>
            <a:endParaRPr lang="en-GB" dirty="0"/>
          </a:p>
        </p:txBody>
      </p:sp>
      <p:sp>
        <p:nvSpPr>
          <p:cNvPr id="4" name="Slide Number Placeholder 3"/>
          <p:cNvSpPr>
            <a:spLocks noGrp="1"/>
          </p:cNvSpPr>
          <p:nvPr>
            <p:ph type="sldNum" sz="quarter" idx="10"/>
          </p:nvPr>
        </p:nvSpPr>
        <p:spPr/>
        <p:txBody>
          <a:bodyPr/>
          <a:lstStyle/>
          <a:p>
            <a:fld id="{14BA6447-625F-4946-A09C-84D7EB63FC24}" type="slidenum">
              <a:rPr lang="en-GB" smtClean="0"/>
              <a:t>5</a:t>
            </a:fld>
            <a:endParaRPr lang="en-GB"/>
          </a:p>
        </p:txBody>
      </p:sp>
    </p:spTree>
    <p:extLst>
      <p:ext uri="{BB962C8B-B14F-4D97-AF65-F5344CB8AC3E}">
        <p14:creationId xmlns:p14="http://schemas.microsoft.com/office/powerpoint/2010/main" val="9941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minor or secondary part of something controlling or dominating the whole or the main part.</a:t>
            </a:r>
            <a:endParaRPr lang="en-GB" dirty="0"/>
          </a:p>
        </p:txBody>
      </p:sp>
      <p:sp>
        <p:nvSpPr>
          <p:cNvPr id="4" name="Slide Number Placeholder 3"/>
          <p:cNvSpPr>
            <a:spLocks noGrp="1"/>
          </p:cNvSpPr>
          <p:nvPr>
            <p:ph type="sldNum" sz="quarter" idx="10"/>
          </p:nvPr>
        </p:nvSpPr>
        <p:spPr/>
        <p:txBody>
          <a:bodyPr/>
          <a:lstStyle/>
          <a:p>
            <a:fld id="{14BA6447-625F-4946-A09C-84D7EB63FC24}" type="slidenum">
              <a:rPr lang="en-GB" smtClean="0"/>
              <a:t>17</a:t>
            </a:fld>
            <a:endParaRPr lang="en-GB"/>
          </a:p>
        </p:txBody>
      </p:sp>
    </p:spTree>
    <p:extLst>
      <p:ext uri="{BB962C8B-B14F-4D97-AF65-F5344CB8AC3E}">
        <p14:creationId xmlns:p14="http://schemas.microsoft.com/office/powerpoint/2010/main" val="239358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3"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FB4FA6-4B38-4D33-AD5D-D75E0DB9FE9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124889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B4FA6-4B38-4D33-AD5D-D75E0DB9FE9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243025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B4FA6-4B38-4D33-AD5D-D75E0DB9FE9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209316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B4FA6-4B38-4D33-AD5D-D75E0DB9FE9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114135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B4FA6-4B38-4D33-AD5D-D75E0DB9FE98}"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206231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3"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B4FA6-4B38-4D33-AD5D-D75E0DB9FE98}"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100723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B4FA6-4B38-4D33-AD5D-D75E0DB9FE98}"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347727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B4FA6-4B38-4D33-AD5D-D75E0DB9FE98}"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49134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B4FA6-4B38-4D33-AD5D-D75E0DB9FE98}"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33261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B4FA6-4B38-4D33-AD5D-D75E0DB9FE98}"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185136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B4FA6-4B38-4D33-AD5D-D75E0DB9FE98}"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066A-B463-4237-BC30-BE417AF5942B}" type="slidenum">
              <a:rPr lang="en-US" smtClean="0"/>
              <a:t>‹#›</a:t>
            </a:fld>
            <a:endParaRPr lang="en-US"/>
          </a:p>
        </p:txBody>
      </p:sp>
    </p:spTree>
    <p:extLst>
      <p:ext uri="{BB962C8B-B14F-4D97-AF65-F5344CB8AC3E}">
        <p14:creationId xmlns:p14="http://schemas.microsoft.com/office/powerpoint/2010/main" val="207337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B4FA6-4B38-4D33-AD5D-D75E0DB9FE98}" type="datetimeFigureOut">
              <a:rPr lang="en-US" smtClean="0"/>
              <a:t>5/19/2019</a:t>
            </a:fld>
            <a:endParaRPr lang="en-US"/>
          </a:p>
        </p:txBody>
      </p:sp>
      <p:sp>
        <p:nvSpPr>
          <p:cNvPr id="5" name="Footer Placeholder 4"/>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066A-B463-4237-BC30-BE417AF5942B}" type="slidenum">
              <a:rPr lang="en-US" smtClean="0"/>
              <a:t>‹#›</a:t>
            </a:fld>
            <a:endParaRPr lang="en-US"/>
          </a:p>
        </p:txBody>
      </p:sp>
    </p:spTree>
    <p:extLst>
      <p:ext uri="{BB962C8B-B14F-4D97-AF65-F5344CB8AC3E}">
        <p14:creationId xmlns:p14="http://schemas.microsoft.com/office/powerpoint/2010/main" val="83466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p:cNvSpPr txBox="1">
            <a:spLocks/>
          </p:cNvSpPr>
          <p:nvPr/>
        </p:nvSpPr>
        <p:spPr>
          <a:xfrm>
            <a:off x="0" y="3945855"/>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i="1" dirty="0" smtClean="0">
                <a:solidFill>
                  <a:srgbClr val="000090"/>
                </a:solidFill>
                <a:latin typeface="+mn-lt"/>
              </a:rPr>
              <a:t>Stakeholders</a:t>
            </a:r>
            <a:endParaRPr lang="en-GB" sz="3600" b="1" i="1" dirty="0" smtClean="0">
              <a:solidFill>
                <a:srgbClr val="000090"/>
              </a:solidFill>
              <a:latin typeface="+mn-lt"/>
            </a:endParaRPr>
          </a:p>
          <a:p>
            <a:r>
              <a:rPr lang="en-GB" sz="3600" dirty="0" smtClean="0">
                <a:solidFill>
                  <a:srgbClr val="000090"/>
                </a:solidFill>
                <a:latin typeface="+mn-lt"/>
              </a:rPr>
              <a:t>for </a:t>
            </a:r>
            <a:r>
              <a:rPr lang="en-GB" sz="3600" b="1" dirty="0" smtClean="0">
                <a:solidFill>
                  <a:srgbClr val="000090"/>
                </a:solidFill>
                <a:latin typeface="+mn-lt"/>
              </a:rPr>
              <a:t>Social Protection </a:t>
            </a:r>
            <a:r>
              <a:rPr lang="en-GB" sz="3600" dirty="0" smtClean="0">
                <a:solidFill>
                  <a:srgbClr val="000090"/>
                </a:solidFill>
                <a:latin typeface="+mn-lt"/>
              </a:rPr>
              <a:t>across the </a:t>
            </a:r>
          </a:p>
          <a:p>
            <a:r>
              <a:rPr lang="en-GB" sz="3600" b="1" dirty="0" smtClean="0">
                <a:solidFill>
                  <a:srgbClr val="000090"/>
                </a:solidFill>
                <a:latin typeface="+mn-lt"/>
              </a:rPr>
              <a:t>Humanitarian – Development Nexus (</a:t>
            </a:r>
            <a:r>
              <a:rPr lang="en-GB" sz="3600" b="1" dirty="0" err="1" smtClean="0">
                <a:solidFill>
                  <a:srgbClr val="000090"/>
                </a:solidFill>
                <a:latin typeface="+mn-lt"/>
              </a:rPr>
              <a:t>SPaN</a:t>
            </a:r>
            <a:r>
              <a:rPr lang="en-GB" sz="3600" b="1" dirty="0" smtClean="0">
                <a:solidFill>
                  <a:srgbClr val="000090"/>
                </a:solidFill>
                <a:latin typeface="+mn-lt"/>
              </a:rPr>
              <a:t>)</a:t>
            </a:r>
          </a:p>
          <a:p>
            <a:endParaRPr lang="en-GB" sz="3600" b="1" dirty="0">
              <a:solidFill>
                <a:srgbClr val="000090"/>
              </a:solidFill>
              <a:latin typeface="+mn-lt"/>
            </a:endParaRPr>
          </a:p>
          <a:p>
            <a:r>
              <a:rPr lang="en-GB" sz="1800" b="1" dirty="0" smtClean="0">
                <a:solidFill>
                  <a:srgbClr val="000090"/>
                </a:solidFill>
                <a:latin typeface="+mn-lt"/>
              </a:rPr>
              <a:t>Professor Rachel Slater, Centre for International Development and Training</a:t>
            </a:r>
          </a:p>
          <a:p>
            <a:r>
              <a:rPr lang="en-GB" sz="1800" b="1" dirty="0" smtClean="0">
                <a:solidFill>
                  <a:srgbClr val="000090"/>
                </a:solidFill>
                <a:latin typeface="+mn-lt"/>
              </a:rPr>
              <a:t>May 2019</a:t>
            </a:r>
            <a:endParaRPr lang="en-GB" sz="1800" b="1" dirty="0">
              <a:solidFill>
                <a:srgbClr val="000090"/>
              </a:solidFill>
              <a:latin typeface="+mn-lt"/>
            </a:endParaRPr>
          </a:p>
        </p:txBody>
      </p:sp>
    </p:spTree>
    <p:extLst>
      <p:ext uri="{BB962C8B-B14F-4D97-AF65-F5344CB8AC3E}">
        <p14:creationId xmlns:p14="http://schemas.microsoft.com/office/powerpoint/2010/main" val="286408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0" y="460379"/>
            <a:ext cx="11573329" cy="1325563"/>
          </a:xfrm>
        </p:spPr>
        <p:txBody>
          <a:bodyPr>
            <a:normAutofit/>
          </a:bodyPr>
          <a:lstStyle/>
          <a:p>
            <a:r>
              <a:rPr lang="en-GB" sz="4000" b="1" dirty="0">
                <a:solidFill>
                  <a:srgbClr val="000090"/>
                </a:solidFill>
                <a:latin typeface="+mn-lt"/>
              </a:rPr>
              <a:t>Lessons and promising practices </a:t>
            </a:r>
            <a:r>
              <a:rPr lang="en-GB" sz="4000" b="1" dirty="0" smtClean="0">
                <a:solidFill>
                  <a:srgbClr val="000090"/>
                </a:solidFill>
                <a:latin typeface="+mn-lt"/>
              </a:rPr>
              <a:t>(3):  gender-sensitive approaches</a:t>
            </a:r>
            <a:endParaRPr lang="en-GB" dirty="0"/>
          </a:p>
        </p:txBody>
      </p:sp>
      <p:sp>
        <p:nvSpPr>
          <p:cNvPr id="3" name="Content Placeholder 2"/>
          <p:cNvSpPr>
            <a:spLocks noGrp="1"/>
          </p:cNvSpPr>
          <p:nvPr>
            <p:ph idx="1"/>
          </p:nvPr>
        </p:nvSpPr>
        <p:spPr/>
        <p:txBody>
          <a:bodyPr/>
          <a:lstStyle/>
          <a:p>
            <a:pPr marL="342900" indent="-342900" defTabSz="457200">
              <a:lnSpc>
                <a:spcPct val="120000"/>
              </a:lnSpc>
              <a:buFont typeface="Wingdings" panose="05000000000000000000" pitchFamily="2" charset="2"/>
              <a:buChar char="Ø"/>
            </a:pPr>
            <a:r>
              <a:rPr lang="en-GB" sz="3200" b="1" dirty="0" smtClean="0">
                <a:solidFill>
                  <a:srgbClr val="00A079"/>
                </a:solidFill>
              </a:rPr>
              <a:t>Can social protection do a better job of ensuring gender aware responses in disasters?  </a:t>
            </a:r>
            <a:endParaRPr lang="en-GB" sz="3200" b="1" dirty="0">
              <a:solidFill>
                <a:srgbClr val="00A079"/>
              </a:solidFill>
            </a:endParaRPr>
          </a:p>
          <a:p>
            <a:pPr>
              <a:buFont typeface="Wingdings" panose="05000000000000000000" pitchFamily="2" charset="2"/>
              <a:buChar char="§"/>
            </a:pPr>
            <a:r>
              <a:rPr lang="en-GB" dirty="0" smtClean="0"/>
              <a:t>Categorically programmes often target women and other disadvantaged or marginalised groups </a:t>
            </a:r>
          </a:p>
          <a:p>
            <a:pPr>
              <a:buFont typeface="Wingdings" panose="05000000000000000000" pitchFamily="2" charset="2"/>
              <a:buChar char="§"/>
            </a:pPr>
            <a:r>
              <a:rPr lang="en-GB" dirty="0" smtClean="0"/>
              <a:t>Debate </a:t>
            </a:r>
            <a:r>
              <a:rPr lang="en-GB" dirty="0"/>
              <a:t>for categorical </a:t>
            </a:r>
            <a:r>
              <a:rPr lang="en-GB" dirty="0" smtClean="0"/>
              <a:t>programmes – do they effectively </a:t>
            </a:r>
            <a:r>
              <a:rPr lang="en-GB" dirty="0"/>
              <a:t>reach disaster affected people and households?</a:t>
            </a:r>
          </a:p>
          <a:p>
            <a:pPr>
              <a:buFont typeface="Wingdings" panose="05000000000000000000" pitchFamily="2" charset="2"/>
              <a:buChar char="§"/>
            </a:pPr>
            <a:r>
              <a:rPr lang="en-GB" dirty="0" smtClean="0"/>
              <a:t>Debate about targeting </a:t>
            </a:r>
            <a:r>
              <a:rPr lang="en-GB" dirty="0"/>
              <a:t>of disaster response and the exclusion of particular groups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710224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0090"/>
                </a:solidFill>
                <a:latin typeface="+mn-lt"/>
              </a:rPr>
              <a:t>Lessons and promising practices (3):  gender-sensitive approaches</a:t>
            </a:r>
            <a:endParaRPr lang="en-GB" sz="3600" dirty="0">
              <a:latin typeface="+mn-lt"/>
            </a:endParaRPr>
          </a:p>
        </p:txBody>
      </p:sp>
      <p:sp>
        <p:nvSpPr>
          <p:cNvPr id="3" name="Content Placeholder 2"/>
          <p:cNvSpPr>
            <a:spLocks noGrp="1"/>
          </p:cNvSpPr>
          <p:nvPr>
            <p:ph idx="1"/>
          </p:nvPr>
        </p:nvSpPr>
        <p:spPr/>
        <p:txBody>
          <a:bodyPr/>
          <a:lstStyle/>
          <a:p>
            <a:r>
              <a:rPr lang="en-GB" sz="3200" dirty="0" smtClean="0"/>
              <a:t>Debate for categorical targeted programmes over whether they effectively reach disaster affected people and households?</a:t>
            </a:r>
          </a:p>
          <a:p>
            <a:r>
              <a:rPr lang="en-GB" sz="3200" dirty="0" smtClean="0"/>
              <a:t>Concerns about targeting of disaster response and the exclusion of particular groups</a:t>
            </a:r>
          </a:p>
          <a:p>
            <a:pPr marL="0" indent="0">
              <a:buNone/>
            </a:pPr>
            <a:endParaRPr lang="en-GB" dirty="0"/>
          </a:p>
        </p:txBody>
      </p:sp>
    </p:spTree>
    <p:extLst>
      <p:ext uri="{BB962C8B-B14F-4D97-AF65-F5344CB8AC3E}">
        <p14:creationId xmlns:p14="http://schemas.microsoft.com/office/powerpoint/2010/main" val="2135915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0439"/>
            <a:ext cx="12192000" cy="5946700"/>
            <a:chOff x="0" y="140439"/>
            <a:chExt cx="9144000" cy="59467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860"/>
              <a:ext cx="9144000" cy="5316279"/>
            </a:xfrm>
            <a:prstGeom prst="rect">
              <a:avLst/>
            </a:prstGeom>
          </p:spPr>
        </p:pic>
        <p:sp>
          <p:nvSpPr>
            <p:cNvPr id="5" name="TextBox 4"/>
            <p:cNvSpPr txBox="1"/>
            <p:nvPr/>
          </p:nvSpPr>
          <p:spPr>
            <a:xfrm>
              <a:off x="6804246" y="1428320"/>
              <a:ext cx="2164655" cy="1569660"/>
            </a:xfrm>
            <a:prstGeom prst="rect">
              <a:avLst/>
            </a:prstGeom>
            <a:noFill/>
          </p:spPr>
          <p:txBody>
            <a:bodyPr wrap="square" rtlCol="0">
              <a:spAutoFit/>
            </a:bodyPr>
            <a:lstStyle/>
            <a:p>
              <a:pPr algn="ctr"/>
              <a:r>
                <a:rPr lang="en-GB" sz="3200" b="1" u="sng" dirty="0" smtClean="0">
                  <a:solidFill>
                    <a:schemeClr val="accent2">
                      <a:lumMod val="50000"/>
                    </a:schemeClr>
                  </a:solidFill>
                </a:rPr>
                <a:t>Earthquake affected households</a:t>
              </a:r>
              <a:endParaRPr lang="en-GB" sz="3200" b="1" u="sng" dirty="0">
                <a:solidFill>
                  <a:schemeClr val="accent2">
                    <a:lumMod val="50000"/>
                  </a:schemeClr>
                </a:solidFill>
              </a:endParaRPr>
            </a:p>
          </p:txBody>
        </p:sp>
        <p:sp>
          <p:nvSpPr>
            <p:cNvPr id="6" name="TextBox 5"/>
            <p:cNvSpPr txBox="1"/>
            <p:nvPr/>
          </p:nvSpPr>
          <p:spPr>
            <a:xfrm>
              <a:off x="611560" y="4176402"/>
              <a:ext cx="1199011" cy="523220"/>
            </a:xfrm>
            <a:prstGeom prst="rect">
              <a:avLst/>
            </a:prstGeom>
            <a:noFill/>
            <a:ln>
              <a:solidFill>
                <a:schemeClr val="accent1">
                  <a:lumMod val="75000"/>
                </a:schemeClr>
              </a:solidFill>
            </a:ln>
          </p:spPr>
          <p:txBody>
            <a:bodyPr wrap="square" rtlCol="0">
              <a:spAutoFit/>
            </a:bodyPr>
            <a:lstStyle/>
            <a:p>
              <a:r>
                <a:rPr lang="en-GB" sz="2800" b="1" dirty="0" smtClean="0"/>
                <a:t>(5.2%)</a:t>
              </a:r>
              <a:endParaRPr lang="en-GB" b="1" dirty="0" smtClean="0"/>
            </a:p>
          </p:txBody>
        </p:sp>
        <p:sp>
          <p:nvSpPr>
            <p:cNvPr id="7" name="TextBox 6"/>
            <p:cNvSpPr txBox="1"/>
            <p:nvPr/>
          </p:nvSpPr>
          <p:spPr>
            <a:xfrm>
              <a:off x="5544108" y="4169910"/>
              <a:ext cx="2088232" cy="800219"/>
            </a:xfrm>
            <a:prstGeom prst="rect">
              <a:avLst/>
            </a:prstGeom>
            <a:noFill/>
          </p:spPr>
          <p:txBody>
            <a:bodyPr wrap="square" rtlCol="0">
              <a:spAutoFit/>
            </a:bodyPr>
            <a:lstStyle/>
            <a:p>
              <a:r>
                <a:rPr lang="en-GB" sz="2800" b="1" dirty="0" smtClean="0"/>
                <a:t>43.8%</a:t>
              </a:r>
            </a:p>
            <a:p>
              <a:endParaRPr lang="en-GB" dirty="0" smtClean="0"/>
            </a:p>
          </p:txBody>
        </p:sp>
        <p:sp>
          <p:nvSpPr>
            <p:cNvPr id="8" name="TextBox 7"/>
            <p:cNvSpPr txBox="1"/>
            <p:nvPr/>
          </p:nvSpPr>
          <p:spPr>
            <a:xfrm>
              <a:off x="3203848" y="2764085"/>
              <a:ext cx="1872208" cy="584775"/>
            </a:xfrm>
            <a:prstGeom prst="rect">
              <a:avLst/>
            </a:prstGeom>
            <a:noFill/>
          </p:spPr>
          <p:txBody>
            <a:bodyPr wrap="square" rtlCol="0">
              <a:spAutoFit/>
            </a:bodyPr>
            <a:lstStyle/>
            <a:p>
              <a:r>
                <a:rPr lang="en-GB" sz="3200" b="1" dirty="0" smtClean="0"/>
                <a:t>56.2%</a:t>
              </a:r>
              <a:endParaRPr lang="en-GB" b="1" dirty="0" smtClean="0"/>
            </a:p>
          </p:txBody>
        </p:sp>
        <p:sp>
          <p:nvSpPr>
            <p:cNvPr id="9" name="TextBox 8"/>
            <p:cNvSpPr txBox="1"/>
            <p:nvPr/>
          </p:nvSpPr>
          <p:spPr>
            <a:xfrm>
              <a:off x="611560" y="140439"/>
              <a:ext cx="8136904" cy="1200329"/>
            </a:xfrm>
            <a:prstGeom prst="rect">
              <a:avLst/>
            </a:prstGeom>
            <a:noFill/>
          </p:spPr>
          <p:txBody>
            <a:bodyPr wrap="square" rtlCol="0">
              <a:spAutoFit/>
            </a:bodyPr>
            <a:lstStyle/>
            <a:p>
              <a:pPr algn="ctr"/>
              <a:r>
                <a:rPr lang="en-GB" sz="3600" b="1" dirty="0">
                  <a:solidFill>
                    <a:schemeClr val="accent6">
                      <a:lumMod val="50000"/>
                    </a:schemeClr>
                  </a:solidFill>
                </a:rPr>
                <a:t>Who would </a:t>
              </a:r>
              <a:r>
                <a:rPr lang="en-GB" sz="3600" b="1" dirty="0" smtClean="0">
                  <a:solidFill>
                    <a:schemeClr val="accent6">
                      <a:lumMod val="50000"/>
                    </a:schemeClr>
                  </a:solidFill>
                </a:rPr>
                <a:t>a cash transfer top up reach? Earthquake in 7 crisis hit districts, Nepal</a:t>
              </a:r>
              <a:endParaRPr lang="en-GB" sz="3600" b="1" dirty="0" smtClean="0"/>
            </a:p>
          </p:txBody>
        </p:sp>
        <p:cxnSp>
          <p:nvCxnSpPr>
            <p:cNvPr id="12" name="Straight Arrow Connector 11"/>
            <p:cNvCxnSpPr/>
            <p:nvPr/>
          </p:nvCxnSpPr>
          <p:spPr>
            <a:xfrm flipV="1">
              <a:off x="1810571" y="3920704"/>
              <a:ext cx="432048" cy="372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26901" y="6084618"/>
            <a:ext cx="8357399" cy="646331"/>
          </a:xfrm>
          <a:prstGeom prst="rect">
            <a:avLst/>
          </a:prstGeom>
        </p:spPr>
        <p:txBody>
          <a:bodyPr wrap="square">
            <a:spAutoFit/>
          </a:bodyPr>
          <a:lstStyle/>
          <a:p>
            <a:r>
              <a:rPr lang="en-GB" i="1" dirty="0"/>
              <a:t>Source: Slater et al 2018 based on </a:t>
            </a:r>
            <a:r>
              <a:rPr lang="en-GB" i="1" dirty="0" smtClean="0"/>
              <a:t>7 districts identified as most affected by earthquake in HRVS </a:t>
            </a:r>
            <a:r>
              <a:rPr lang="en-GB" i="1" dirty="0"/>
              <a:t>Wave 1 data</a:t>
            </a:r>
            <a:endParaRPr lang="en-GB" dirty="0"/>
          </a:p>
        </p:txBody>
      </p:sp>
      <p:sp>
        <p:nvSpPr>
          <p:cNvPr id="15" name="TextBox 14"/>
          <p:cNvSpPr txBox="1"/>
          <p:nvPr/>
        </p:nvSpPr>
        <p:spPr>
          <a:xfrm>
            <a:off x="220496" y="1607525"/>
            <a:ext cx="3125819" cy="1077218"/>
          </a:xfrm>
          <a:prstGeom prst="rect">
            <a:avLst/>
          </a:prstGeom>
          <a:noFill/>
        </p:spPr>
        <p:txBody>
          <a:bodyPr wrap="square" rtlCol="0">
            <a:spAutoFit/>
          </a:bodyPr>
          <a:lstStyle/>
          <a:p>
            <a:pPr algn="ctr"/>
            <a:r>
              <a:rPr lang="en-GB" sz="3200" b="1" u="sng" dirty="0" smtClean="0">
                <a:solidFill>
                  <a:schemeClr val="tx2"/>
                </a:solidFill>
              </a:rPr>
              <a:t>Households in SP </a:t>
            </a:r>
            <a:r>
              <a:rPr lang="en-GB" sz="3200" b="1" u="sng" dirty="0" err="1" smtClean="0">
                <a:solidFill>
                  <a:schemeClr val="tx2"/>
                </a:solidFill>
              </a:rPr>
              <a:t>prog</a:t>
            </a:r>
            <a:endParaRPr lang="en-GB" sz="3200" b="1" u="sng" dirty="0">
              <a:solidFill>
                <a:schemeClr val="tx2"/>
              </a:solidFill>
            </a:endParaRPr>
          </a:p>
        </p:txBody>
      </p:sp>
    </p:spTree>
    <p:extLst>
      <p:ext uri="{BB962C8B-B14F-4D97-AF65-F5344CB8AC3E}">
        <p14:creationId xmlns:p14="http://schemas.microsoft.com/office/powerpoint/2010/main" val="495579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4714"/>
            <a:ext cx="12192000" cy="6228576"/>
            <a:chOff x="0" y="140439"/>
            <a:chExt cx="9144000" cy="622857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316279"/>
            </a:xfrm>
            <a:prstGeom prst="rect">
              <a:avLst/>
            </a:prstGeom>
          </p:spPr>
        </p:pic>
        <p:sp>
          <p:nvSpPr>
            <p:cNvPr id="5" name="TextBox 4"/>
            <p:cNvSpPr txBox="1"/>
            <p:nvPr/>
          </p:nvSpPr>
          <p:spPr>
            <a:xfrm>
              <a:off x="1585610" y="2500644"/>
              <a:ext cx="2344364" cy="1077218"/>
            </a:xfrm>
            <a:prstGeom prst="rect">
              <a:avLst/>
            </a:prstGeom>
            <a:noFill/>
          </p:spPr>
          <p:txBody>
            <a:bodyPr wrap="square" rtlCol="0">
              <a:spAutoFit/>
            </a:bodyPr>
            <a:lstStyle/>
            <a:p>
              <a:pPr algn="ctr"/>
              <a:r>
                <a:rPr lang="en-GB" sz="3200" b="1" u="sng" dirty="0" smtClean="0">
                  <a:solidFill>
                    <a:schemeClr val="tx2"/>
                  </a:solidFill>
                </a:rPr>
                <a:t>Households in SP </a:t>
              </a:r>
              <a:r>
                <a:rPr lang="en-GB" sz="3200" b="1" u="sng" dirty="0" err="1" smtClean="0">
                  <a:solidFill>
                    <a:schemeClr val="tx2"/>
                  </a:solidFill>
                </a:rPr>
                <a:t>prog</a:t>
              </a:r>
              <a:endParaRPr lang="en-GB" sz="3200" b="1" u="sng" dirty="0">
                <a:solidFill>
                  <a:schemeClr val="tx2"/>
                </a:solidFill>
              </a:endParaRPr>
            </a:p>
          </p:txBody>
        </p:sp>
        <p:sp>
          <p:nvSpPr>
            <p:cNvPr id="6" name="TextBox 5"/>
            <p:cNvSpPr txBox="1"/>
            <p:nvPr/>
          </p:nvSpPr>
          <p:spPr>
            <a:xfrm>
              <a:off x="5257185" y="2359910"/>
              <a:ext cx="2160239" cy="1077218"/>
            </a:xfrm>
            <a:prstGeom prst="rect">
              <a:avLst/>
            </a:prstGeom>
            <a:noFill/>
          </p:spPr>
          <p:txBody>
            <a:bodyPr wrap="square" rtlCol="0">
              <a:spAutoFit/>
            </a:bodyPr>
            <a:lstStyle/>
            <a:p>
              <a:pPr algn="ctr"/>
              <a:r>
                <a:rPr lang="en-GB" sz="3200" b="1" u="sng" dirty="0" smtClean="0">
                  <a:solidFill>
                    <a:schemeClr val="accent2">
                      <a:lumMod val="50000"/>
                    </a:schemeClr>
                  </a:solidFill>
                </a:rPr>
                <a:t>Flood-affected households</a:t>
              </a:r>
              <a:endParaRPr lang="en-GB" sz="3200" b="1" u="sng" dirty="0">
                <a:solidFill>
                  <a:schemeClr val="accent2">
                    <a:lumMod val="50000"/>
                  </a:schemeClr>
                </a:solidFill>
              </a:endParaRPr>
            </a:p>
          </p:txBody>
        </p:sp>
        <p:sp>
          <p:nvSpPr>
            <p:cNvPr id="7" name="TextBox 6"/>
            <p:cNvSpPr txBox="1"/>
            <p:nvPr/>
          </p:nvSpPr>
          <p:spPr>
            <a:xfrm>
              <a:off x="1899455" y="4597391"/>
              <a:ext cx="1485771" cy="584775"/>
            </a:xfrm>
            <a:prstGeom prst="rect">
              <a:avLst/>
            </a:prstGeom>
            <a:noFill/>
          </p:spPr>
          <p:txBody>
            <a:bodyPr wrap="square" rtlCol="0">
              <a:spAutoFit/>
            </a:bodyPr>
            <a:lstStyle/>
            <a:p>
              <a:r>
                <a:rPr lang="en-GB" sz="3200" dirty="0" smtClean="0"/>
                <a:t>(78.7%)</a:t>
              </a:r>
              <a:endParaRPr lang="en-GB" dirty="0" smtClean="0"/>
            </a:p>
          </p:txBody>
        </p:sp>
        <p:sp>
          <p:nvSpPr>
            <p:cNvPr id="8" name="TextBox 7"/>
            <p:cNvSpPr txBox="1"/>
            <p:nvPr/>
          </p:nvSpPr>
          <p:spPr>
            <a:xfrm>
              <a:off x="5796136" y="4597391"/>
              <a:ext cx="2088232" cy="923330"/>
            </a:xfrm>
            <a:prstGeom prst="rect">
              <a:avLst/>
            </a:prstGeom>
            <a:noFill/>
          </p:spPr>
          <p:txBody>
            <a:bodyPr wrap="square" rtlCol="0">
              <a:spAutoFit/>
            </a:bodyPr>
            <a:lstStyle/>
            <a:p>
              <a:r>
                <a:rPr lang="en-GB" sz="3600" dirty="0" smtClean="0"/>
                <a:t>66.7%</a:t>
              </a:r>
            </a:p>
            <a:p>
              <a:endParaRPr lang="en-GB" dirty="0" smtClean="0"/>
            </a:p>
          </p:txBody>
        </p:sp>
        <p:sp>
          <p:nvSpPr>
            <p:cNvPr id="9" name="TextBox 8"/>
            <p:cNvSpPr txBox="1"/>
            <p:nvPr/>
          </p:nvSpPr>
          <p:spPr>
            <a:xfrm>
              <a:off x="4139952" y="3951060"/>
              <a:ext cx="1584177" cy="646331"/>
            </a:xfrm>
            <a:prstGeom prst="rect">
              <a:avLst/>
            </a:prstGeom>
            <a:noFill/>
          </p:spPr>
          <p:txBody>
            <a:bodyPr wrap="square" rtlCol="0">
              <a:spAutoFit/>
            </a:bodyPr>
            <a:lstStyle/>
            <a:p>
              <a:r>
                <a:rPr lang="en-GB" sz="3600" dirty="0" smtClean="0"/>
                <a:t>33.3%</a:t>
              </a:r>
              <a:endParaRPr lang="en-GB" dirty="0" smtClean="0"/>
            </a:p>
          </p:txBody>
        </p:sp>
        <p:sp>
          <p:nvSpPr>
            <p:cNvPr id="11" name="TextBox 10"/>
            <p:cNvSpPr txBox="1"/>
            <p:nvPr/>
          </p:nvSpPr>
          <p:spPr>
            <a:xfrm>
              <a:off x="467544" y="140439"/>
              <a:ext cx="8280920" cy="1446550"/>
            </a:xfrm>
            <a:prstGeom prst="rect">
              <a:avLst/>
            </a:prstGeom>
            <a:solidFill>
              <a:schemeClr val="bg1"/>
            </a:solidFill>
          </p:spPr>
          <p:txBody>
            <a:bodyPr wrap="square" rtlCol="0">
              <a:spAutoFit/>
            </a:bodyPr>
            <a:lstStyle/>
            <a:p>
              <a:pPr algn="ctr"/>
              <a:r>
                <a:rPr lang="en-GB" sz="4400" b="1" dirty="0" smtClean="0">
                  <a:solidFill>
                    <a:schemeClr val="accent5">
                      <a:lumMod val="75000"/>
                    </a:schemeClr>
                  </a:solidFill>
                </a:rPr>
                <a:t>Who would an SP top-up reach? </a:t>
              </a:r>
            </a:p>
            <a:p>
              <a:pPr algn="ctr"/>
              <a:r>
                <a:rPr lang="en-GB" sz="4400" b="1" dirty="0" smtClean="0">
                  <a:solidFill>
                    <a:schemeClr val="accent5">
                      <a:lumMod val="75000"/>
                    </a:schemeClr>
                  </a:solidFill>
                </a:rPr>
                <a:t>Flood in </a:t>
              </a:r>
              <a:r>
                <a:rPr lang="en-GB" sz="4400" b="1" dirty="0" err="1" smtClean="0">
                  <a:solidFill>
                    <a:schemeClr val="accent5">
                      <a:lumMod val="75000"/>
                    </a:schemeClr>
                  </a:solidFill>
                </a:rPr>
                <a:t>Banke</a:t>
              </a:r>
              <a:r>
                <a:rPr lang="en-GB" sz="4400" b="1" dirty="0" smtClean="0">
                  <a:solidFill>
                    <a:schemeClr val="accent5">
                      <a:lumMod val="75000"/>
                    </a:schemeClr>
                  </a:solidFill>
                </a:rPr>
                <a:t> district, Nepal</a:t>
              </a:r>
              <a:endParaRPr lang="en-GB" sz="4400" b="1" dirty="0">
                <a:solidFill>
                  <a:schemeClr val="accent5">
                    <a:lumMod val="75000"/>
                  </a:schemeClr>
                </a:solidFill>
              </a:endParaRPr>
            </a:p>
          </p:txBody>
        </p:sp>
      </p:grpSp>
      <p:sp>
        <p:nvSpPr>
          <p:cNvPr id="10" name="TextBox 9"/>
          <p:cNvSpPr txBox="1"/>
          <p:nvPr/>
        </p:nvSpPr>
        <p:spPr>
          <a:xfrm>
            <a:off x="360298" y="6355025"/>
            <a:ext cx="7392823" cy="369332"/>
          </a:xfrm>
          <a:prstGeom prst="rect">
            <a:avLst/>
          </a:prstGeom>
          <a:noFill/>
        </p:spPr>
        <p:txBody>
          <a:bodyPr wrap="square" rtlCol="0">
            <a:spAutoFit/>
          </a:bodyPr>
          <a:lstStyle/>
          <a:p>
            <a:r>
              <a:rPr lang="en-GB" i="1" dirty="0" smtClean="0"/>
              <a:t>Source: Slater et al 2018 based on HRVS Wave 1 data</a:t>
            </a:r>
            <a:endParaRPr lang="en-GB" i="1" dirty="0"/>
          </a:p>
        </p:txBody>
      </p:sp>
    </p:spTree>
    <p:extLst>
      <p:ext uri="{BB962C8B-B14F-4D97-AF65-F5344CB8AC3E}">
        <p14:creationId xmlns:p14="http://schemas.microsoft.com/office/powerpoint/2010/main" val="4039613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76300"/>
            <a:ext cx="6248400" cy="4330700"/>
          </a:xfrm>
        </p:spPr>
        <p:txBody>
          <a:bodyPr>
            <a:noAutofit/>
          </a:bodyPr>
          <a:lstStyle/>
          <a:p>
            <a:r>
              <a:rPr lang="en-GB" sz="3200" b="1" dirty="0">
                <a:solidFill>
                  <a:srgbClr val="00A079"/>
                </a:solidFill>
                <a:latin typeface="+mn-lt"/>
              </a:rPr>
              <a:t>Even when the shock a is very widely experienced, top-ups via SP programmes will often exclude many shock-affected households:</a:t>
            </a:r>
            <a:br>
              <a:rPr lang="en-GB" sz="3200" b="1" dirty="0">
                <a:solidFill>
                  <a:srgbClr val="00A079"/>
                </a:solidFill>
                <a:latin typeface="+mn-lt"/>
              </a:rPr>
            </a:br>
            <a:r>
              <a:rPr lang="en-GB" sz="3200" b="1" dirty="0">
                <a:solidFill>
                  <a:srgbClr val="00A079"/>
                </a:solidFill>
                <a:latin typeface="+mn-lt"/>
              </a:rPr>
              <a:t/>
            </a:r>
            <a:br>
              <a:rPr lang="en-GB" sz="3200" b="1" dirty="0">
                <a:solidFill>
                  <a:srgbClr val="00A079"/>
                </a:solidFill>
                <a:latin typeface="+mn-lt"/>
              </a:rPr>
            </a:br>
            <a:r>
              <a:rPr lang="en-GB" sz="3200" b="1" dirty="0">
                <a:solidFill>
                  <a:srgbClr val="00A079"/>
                </a:solidFill>
                <a:latin typeface="+mn-lt"/>
              </a:rPr>
              <a:t>Social protection is not a substitute for shock response, but can be a complement to </a:t>
            </a:r>
            <a:r>
              <a:rPr lang="en-GB" sz="3200" b="1" dirty="0" smtClean="0">
                <a:solidFill>
                  <a:srgbClr val="00A079"/>
                </a:solidFill>
                <a:latin typeface="+mn-lt"/>
              </a:rPr>
              <a:t>it – especially by </a:t>
            </a:r>
            <a:r>
              <a:rPr lang="en-GB" sz="3600" b="1" u="sng" dirty="0" smtClean="0">
                <a:solidFill>
                  <a:srgbClr val="00A079"/>
                </a:solidFill>
                <a:latin typeface="+mn-lt"/>
              </a:rPr>
              <a:t>r</a:t>
            </a:r>
            <a:r>
              <a:rPr lang="en-GB" sz="3600" b="1" u="sng" dirty="0" smtClean="0">
                <a:solidFill>
                  <a:srgbClr val="00A079"/>
                </a:solidFill>
                <a:latin typeface="+mn-lt"/>
              </a:rPr>
              <a:t>eaching those who </a:t>
            </a:r>
            <a:r>
              <a:rPr lang="en-GB" sz="3600" b="1" u="sng" dirty="0" smtClean="0">
                <a:solidFill>
                  <a:srgbClr val="00A079"/>
                </a:solidFill>
                <a:latin typeface="+mn-lt"/>
              </a:rPr>
              <a:t>are otherwise </a:t>
            </a:r>
            <a:r>
              <a:rPr lang="en-GB" sz="3600" b="1" u="sng" dirty="0" smtClean="0">
                <a:solidFill>
                  <a:srgbClr val="00A079"/>
                </a:solidFill>
                <a:latin typeface="+mn-lt"/>
              </a:rPr>
              <a:t>excluded</a:t>
            </a:r>
            <a:endParaRPr lang="en-GB" sz="3200" b="1" u="sng" dirty="0">
              <a:solidFill>
                <a:srgbClr val="00A079"/>
              </a:solidFill>
              <a:latin typeface="+mn-lt"/>
            </a:endParaRPr>
          </a:p>
        </p:txBody>
      </p:sp>
      <p:pic>
        <p:nvPicPr>
          <p:cNvPr id="4" name="Picture 3" descr="C:\Users\u23076\AppData\Local\Microsoft\Windows\Temporary Internet Files\Content.Outlook\95ERL6FV\IMG_1312 - Version 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300" y="4590"/>
            <a:ext cx="5268382" cy="6853411"/>
          </a:xfrm>
          <a:prstGeom prst="rect">
            <a:avLst/>
          </a:prstGeom>
          <a:noFill/>
          <a:ln>
            <a:noFill/>
          </a:ln>
        </p:spPr>
      </p:pic>
      <p:sp>
        <p:nvSpPr>
          <p:cNvPr id="3" name="TextBox 2"/>
          <p:cNvSpPr txBox="1"/>
          <p:nvPr/>
        </p:nvSpPr>
        <p:spPr>
          <a:xfrm>
            <a:off x="368300" y="5548868"/>
            <a:ext cx="5791200" cy="523220"/>
          </a:xfrm>
          <a:prstGeom prst="rect">
            <a:avLst/>
          </a:prstGeom>
          <a:noFill/>
        </p:spPr>
        <p:txBody>
          <a:bodyPr wrap="square" rtlCol="0">
            <a:spAutoFit/>
          </a:bodyPr>
          <a:lstStyle/>
          <a:p>
            <a:pPr marL="285750" indent="-285750">
              <a:buFont typeface="Wingdings" panose="05000000000000000000" pitchFamily="2" charset="2"/>
              <a:buChar char="§"/>
            </a:pPr>
            <a:r>
              <a:rPr lang="en-GB" sz="2800" dirty="0" smtClean="0"/>
              <a:t>pre-target vulnerable groups</a:t>
            </a:r>
            <a:endParaRPr lang="en-GB" dirty="0"/>
          </a:p>
        </p:txBody>
      </p:sp>
    </p:spTree>
    <p:extLst>
      <p:ext uri="{BB962C8B-B14F-4D97-AF65-F5344CB8AC3E}">
        <p14:creationId xmlns:p14="http://schemas.microsoft.com/office/powerpoint/2010/main" val="1153187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0" y="460379"/>
            <a:ext cx="11573329" cy="1325563"/>
          </a:xfrm>
        </p:spPr>
        <p:txBody>
          <a:bodyPr>
            <a:normAutofit/>
          </a:bodyPr>
          <a:lstStyle/>
          <a:p>
            <a:r>
              <a:rPr lang="en-GB" sz="4000" b="1" dirty="0">
                <a:solidFill>
                  <a:srgbClr val="000090"/>
                </a:solidFill>
                <a:latin typeface="+mn-lt"/>
              </a:rPr>
              <a:t>Lessons and promising practices </a:t>
            </a:r>
            <a:r>
              <a:rPr lang="en-GB" sz="4000" b="1" dirty="0" smtClean="0">
                <a:solidFill>
                  <a:srgbClr val="000090"/>
                </a:solidFill>
                <a:latin typeface="+mn-lt"/>
              </a:rPr>
              <a:t>(3):  gender-sensitive approaches</a:t>
            </a:r>
            <a:endParaRPr lang="en-GB" dirty="0"/>
          </a:p>
        </p:txBody>
      </p:sp>
      <p:sp>
        <p:nvSpPr>
          <p:cNvPr id="3" name="Content Placeholder 2"/>
          <p:cNvSpPr>
            <a:spLocks noGrp="1"/>
          </p:cNvSpPr>
          <p:nvPr>
            <p:ph idx="1"/>
          </p:nvPr>
        </p:nvSpPr>
        <p:spPr/>
        <p:txBody>
          <a:bodyPr/>
          <a:lstStyle/>
          <a:p>
            <a:pPr marL="342900" indent="-342900" defTabSz="457200">
              <a:lnSpc>
                <a:spcPct val="120000"/>
              </a:lnSpc>
              <a:buFont typeface="Wingdings" panose="05000000000000000000" pitchFamily="2" charset="2"/>
              <a:buChar char="Ø"/>
            </a:pPr>
            <a:r>
              <a:rPr lang="en-GB" sz="3200" b="1" dirty="0">
                <a:solidFill>
                  <a:srgbClr val="00A079"/>
                </a:solidFill>
              </a:rPr>
              <a:t>The engagement of stakeholders to ensure gender aware responses</a:t>
            </a:r>
          </a:p>
          <a:p>
            <a:pPr marL="285750" indent="-285750" defTabSz="457200">
              <a:spcBef>
                <a:spcPts val="1200"/>
              </a:spcBef>
              <a:buClr>
                <a:srgbClr val="000090"/>
              </a:buClr>
              <a:buFont typeface="Wingdings" charset="2"/>
              <a:buChar char="§"/>
            </a:pPr>
            <a:r>
              <a:rPr lang="en-GB" dirty="0">
                <a:solidFill>
                  <a:prstClr val="black"/>
                </a:solidFill>
              </a:rPr>
              <a:t>UNISDR (2015) stresses the importance of participation: “</a:t>
            </a:r>
            <a:r>
              <a:rPr lang="en-GB" i="1" dirty="0">
                <a:solidFill>
                  <a:prstClr val="black"/>
                </a:solidFill>
              </a:rPr>
              <a:t>engage with relevant stakeholders, including women, children and youth, persons with disabilities, poor people, migrants, indigenous peoples, volunteers, the community of practitioners and older persons in the design and implementation of policies, plans and standards.</a:t>
            </a:r>
            <a:r>
              <a:rPr lang="en-GB" dirty="0">
                <a:solidFill>
                  <a:prstClr val="black"/>
                </a:solidFill>
              </a:rPr>
              <a:t>”</a:t>
            </a:r>
          </a:p>
          <a:p>
            <a:pPr marL="285750" indent="-285750" defTabSz="457200">
              <a:spcBef>
                <a:spcPts val="1200"/>
              </a:spcBef>
              <a:buClr>
                <a:srgbClr val="000090"/>
              </a:buClr>
              <a:buFont typeface="Wingdings" charset="2"/>
              <a:buChar char="§"/>
            </a:pPr>
            <a:r>
              <a:rPr lang="en-GB" dirty="0">
                <a:solidFill>
                  <a:prstClr val="black"/>
                </a:solidFill>
              </a:rPr>
              <a:t>Women aren’t just victims – they are critical to effectively designing, managing and implementing disaster responses</a:t>
            </a:r>
          </a:p>
          <a:p>
            <a:endParaRPr lang="en-GB" dirty="0"/>
          </a:p>
        </p:txBody>
      </p:sp>
    </p:spTree>
    <p:extLst>
      <p:ext uri="{BB962C8B-B14F-4D97-AF65-F5344CB8AC3E}">
        <p14:creationId xmlns:p14="http://schemas.microsoft.com/office/powerpoint/2010/main" val="2953036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6919" y="18288"/>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Lessons and Promising Practices </a:t>
            </a:r>
            <a:r>
              <a:rPr lang="en-GB" sz="3600" b="1" dirty="0" smtClean="0">
                <a:solidFill>
                  <a:srgbClr val="000090"/>
                </a:solidFill>
                <a:latin typeface="+mn-lt"/>
              </a:rPr>
              <a:t>(4) – systems and foundations</a:t>
            </a:r>
            <a:endParaRPr lang="en-GB" sz="3600" b="1" dirty="0">
              <a:solidFill>
                <a:srgbClr val="000090"/>
              </a:solidFill>
              <a:latin typeface="+mn-lt"/>
            </a:endParaRPr>
          </a:p>
        </p:txBody>
      </p:sp>
      <p:sp>
        <p:nvSpPr>
          <p:cNvPr id="3" name="Rectangle 2"/>
          <p:cNvSpPr/>
          <p:nvPr/>
        </p:nvSpPr>
        <p:spPr>
          <a:xfrm>
            <a:off x="616284" y="1075429"/>
            <a:ext cx="10816372" cy="6050887"/>
          </a:xfrm>
          <a:prstGeom prst="rect">
            <a:avLst/>
          </a:prstGeom>
        </p:spPr>
        <p:txBody>
          <a:bodyPr wrap="square">
            <a:spAutoFit/>
          </a:bodyPr>
          <a:lstStyle/>
          <a:p>
            <a:pPr marL="342900" indent="-342900" defTabSz="457200">
              <a:lnSpc>
                <a:spcPct val="120000"/>
              </a:lnSpc>
              <a:buFont typeface="Wingdings" panose="05000000000000000000" pitchFamily="2" charset="2"/>
              <a:buChar char="Ø"/>
            </a:pPr>
            <a:r>
              <a:rPr lang="en-US" sz="3200" b="1" dirty="0">
                <a:solidFill>
                  <a:srgbClr val="00A079"/>
                </a:solidFill>
              </a:rPr>
              <a:t>Investing in systems in advance</a:t>
            </a:r>
            <a:endParaRPr lang="en-GB" sz="3200" dirty="0">
              <a:solidFill>
                <a:prstClr val="black"/>
              </a:solidFill>
            </a:endParaRPr>
          </a:p>
          <a:p>
            <a:pPr marL="285750" indent="-285750" defTabSz="457200">
              <a:spcBef>
                <a:spcPts val="1200"/>
              </a:spcBef>
              <a:buClr>
                <a:srgbClr val="000090"/>
              </a:buClr>
              <a:buFont typeface="Wingdings" panose="05000000000000000000" pitchFamily="2" charset="2"/>
              <a:buChar char="§"/>
            </a:pPr>
            <a:r>
              <a:rPr lang="en-GB" sz="3200" dirty="0">
                <a:solidFill>
                  <a:prstClr val="black"/>
                </a:solidFill>
              </a:rPr>
              <a:t>Registries</a:t>
            </a:r>
          </a:p>
          <a:p>
            <a:pPr marL="285750" indent="-285750" defTabSz="457200">
              <a:spcBef>
                <a:spcPts val="1200"/>
              </a:spcBef>
              <a:buClr>
                <a:srgbClr val="000090"/>
              </a:buClr>
              <a:buFont typeface="Wingdings" panose="05000000000000000000" pitchFamily="2" charset="2"/>
              <a:buChar char="§"/>
            </a:pPr>
            <a:r>
              <a:rPr lang="en-GB" sz="3200" dirty="0">
                <a:solidFill>
                  <a:prstClr val="black"/>
                </a:solidFill>
              </a:rPr>
              <a:t>Pre-positioning / contingency</a:t>
            </a:r>
          </a:p>
          <a:p>
            <a:pPr marL="285750" indent="-285750" defTabSz="457200">
              <a:spcBef>
                <a:spcPts val="1200"/>
              </a:spcBef>
              <a:buClr>
                <a:srgbClr val="000090"/>
              </a:buClr>
              <a:buFont typeface="Wingdings" panose="05000000000000000000" pitchFamily="2" charset="2"/>
              <a:buChar char="§"/>
            </a:pPr>
            <a:r>
              <a:rPr lang="en-GB" sz="3200" dirty="0">
                <a:solidFill>
                  <a:prstClr val="black"/>
                </a:solidFill>
              </a:rPr>
              <a:t>Operational guidelines / SOPs in </a:t>
            </a:r>
            <a:endParaRPr lang="en-GB" sz="3200" dirty="0" smtClean="0">
              <a:solidFill>
                <a:prstClr val="black"/>
              </a:solidFill>
            </a:endParaRPr>
          </a:p>
          <a:p>
            <a:pPr defTabSz="457200">
              <a:buClr>
                <a:srgbClr val="000090"/>
              </a:buClr>
            </a:pPr>
            <a:r>
              <a:rPr lang="en-GB" sz="3200" dirty="0" smtClean="0">
                <a:solidFill>
                  <a:prstClr val="black"/>
                </a:solidFill>
              </a:rPr>
              <a:t>governments</a:t>
            </a:r>
            <a:r>
              <a:rPr lang="en-GB" sz="3200" dirty="0">
                <a:solidFill>
                  <a:prstClr val="black"/>
                </a:solidFill>
              </a:rPr>
              <a:t>’ DRM /  SP guidelines</a:t>
            </a:r>
          </a:p>
          <a:p>
            <a:pPr defTabSz="457200">
              <a:lnSpc>
                <a:spcPct val="120000"/>
              </a:lnSpc>
            </a:pPr>
            <a:endParaRPr lang="en-GB" sz="3200" b="1" dirty="0" smtClean="0">
              <a:solidFill>
                <a:srgbClr val="00A079"/>
              </a:solidFill>
            </a:endParaRPr>
          </a:p>
          <a:p>
            <a:pPr marL="342900" indent="-342900" defTabSz="457200">
              <a:lnSpc>
                <a:spcPct val="120000"/>
              </a:lnSpc>
              <a:buFont typeface="Wingdings" panose="05000000000000000000" pitchFamily="2" charset="2"/>
              <a:buChar char="Ø"/>
            </a:pPr>
            <a:r>
              <a:rPr lang="en-GB" sz="3200" b="1" dirty="0" smtClean="0">
                <a:solidFill>
                  <a:srgbClr val="00A079"/>
                </a:solidFill>
              </a:rPr>
              <a:t>Delivering </a:t>
            </a:r>
            <a:r>
              <a:rPr lang="en-GB" sz="3200" b="1" dirty="0" err="1" smtClean="0">
                <a:solidFill>
                  <a:srgbClr val="00A079"/>
                </a:solidFill>
              </a:rPr>
              <a:t>SPaN</a:t>
            </a:r>
            <a:r>
              <a:rPr lang="en-GB" sz="3200" b="1" dirty="0" smtClean="0">
                <a:solidFill>
                  <a:srgbClr val="00A079"/>
                </a:solidFill>
              </a:rPr>
              <a:t> across </a:t>
            </a:r>
            <a:r>
              <a:rPr lang="en-GB" sz="3200" b="1" dirty="0" smtClean="0">
                <a:solidFill>
                  <a:srgbClr val="00A079"/>
                </a:solidFill>
              </a:rPr>
              <a:t>borders</a:t>
            </a:r>
            <a:endParaRPr lang="en-GB" sz="3200" b="1" dirty="0">
              <a:solidFill>
                <a:srgbClr val="00A079"/>
              </a:solidFill>
            </a:endParaRPr>
          </a:p>
          <a:p>
            <a:pPr marL="285750" indent="-285750" defTabSz="457200">
              <a:spcBef>
                <a:spcPts val="1200"/>
              </a:spcBef>
              <a:buClr>
                <a:srgbClr val="000090"/>
              </a:buClr>
              <a:buFont typeface="Wingdings" charset="2"/>
              <a:buChar char="§"/>
            </a:pPr>
            <a:r>
              <a:rPr lang="en-GB" sz="2800" dirty="0" smtClean="0">
                <a:solidFill>
                  <a:prstClr val="black"/>
                </a:solidFill>
              </a:rPr>
              <a:t>Integrated or parallel systems?</a:t>
            </a:r>
          </a:p>
          <a:p>
            <a:pPr marL="285750" indent="-285750" defTabSz="457200">
              <a:spcBef>
                <a:spcPts val="1200"/>
              </a:spcBef>
              <a:buClr>
                <a:srgbClr val="000090"/>
              </a:buClr>
              <a:buFont typeface="Wingdings" charset="2"/>
              <a:buChar char="§"/>
            </a:pPr>
            <a:r>
              <a:rPr lang="en-GB" sz="2800" dirty="0" smtClean="0">
                <a:solidFill>
                  <a:prstClr val="black"/>
                </a:solidFill>
              </a:rPr>
              <a:t>Harmonise (especially targeting and payment levels</a:t>
            </a:r>
            <a:r>
              <a:rPr lang="en-GB" sz="2800" dirty="0" smtClean="0">
                <a:solidFill>
                  <a:prstClr val="black"/>
                </a:solidFill>
              </a:rPr>
              <a:t>)</a:t>
            </a:r>
            <a:endParaRPr lang="en-GB" sz="2800" dirty="0">
              <a:solidFill>
                <a:prstClr val="black"/>
              </a:solidFill>
            </a:endParaRPr>
          </a:p>
          <a:p>
            <a:pPr defTabSz="457200">
              <a:spcBef>
                <a:spcPts val="1200"/>
              </a:spcBef>
              <a:buClr>
                <a:srgbClr val="000090"/>
              </a:buClr>
            </a:pPr>
            <a:endParaRPr lang="en-GB" dirty="0" smtClean="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100" y="1253229"/>
            <a:ext cx="3384550" cy="18953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0" y="4749799"/>
            <a:ext cx="2692400" cy="14449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500" y="3033490"/>
            <a:ext cx="4876800" cy="984250"/>
          </a:xfrm>
          <a:prstGeom prst="rect">
            <a:avLst/>
          </a:prstGeom>
        </p:spPr>
      </p:pic>
    </p:spTree>
    <p:extLst>
      <p:ext uri="{BB962C8B-B14F-4D97-AF65-F5344CB8AC3E}">
        <p14:creationId xmlns:p14="http://schemas.microsoft.com/office/powerpoint/2010/main" val="1280559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DI\SP\Projects\FAO Coherence\Country Case Studies\Kenya\Photors\image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593" y="1"/>
            <a:ext cx="91256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p:cNvSpPr txBox="1">
            <a:spLocks/>
          </p:cNvSpPr>
          <p:nvPr/>
        </p:nvSpPr>
        <p:spPr>
          <a:xfrm>
            <a:off x="229619" y="221488"/>
            <a:ext cx="5142481"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Knowledge </a:t>
            </a:r>
            <a:r>
              <a:rPr lang="en-GB" sz="3600" b="1" dirty="0" smtClean="0">
                <a:solidFill>
                  <a:srgbClr val="000090"/>
                </a:solidFill>
                <a:latin typeface="+mn-lt"/>
              </a:rPr>
              <a:t>gaps – striking the right balance:</a:t>
            </a:r>
            <a:endParaRPr lang="en-GB" sz="3600" b="1" dirty="0">
              <a:solidFill>
                <a:srgbClr val="000090"/>
              </a:solidFill>
              <a:latin typeface="+mn-lt"/>
            </a:endParaRPr>
          </a:p>
        </p:txBody>
      </p:sp>
      <p:sp>
        <p:nvSpPr>
          <p:cNvPr id="3" name="Rectangle 2"/>
          <p:cNvSpPr/>
          <p:nvPr/>
        </p:nvSpPr>
        <p:spPr>
          <a:xfrm>
            <a:off x="260684" y="1075429"/>
            <a:ext cx="4260516" cy="5478423"/>
          </a:xfrm>
          <a:prstGeom prst="rect">
            <a:avLst/>
          </a:prstGeom>
        </p:spPr>
        <p:txBody>
          <a:bodyPr wrap="square">
            <a:spAutoFit/>
          </a:bodyPr>
          <a:lstStyle/>
          <a:p>
            <a:pPr marL="342900" indent="-342900" defTabSz="457200">
              <a:buFont typeface="Wingdings" panose="05000000000000000000" pitchFamily="2" charset="2"/>
              <a:buChar char="Ø"/>
            </a:pPr>
            <a:r>
              <a:rPr lang="en-GB" sz="2400" b="1" dirty="0" smtClean="0">
                <a:solidFill>
                  <a:srgbClr val="00A079"/>
                </a:solidFill>
              </a:rPr>
              <a:t>between </a:t>
            </a:r>
            <a:r>
              <a:rPr lang="en-GB" sz="2400" b="1" i="1" dirty="0" smtClean="0">
                <a:solidFill>
                  <a:srgbClr val="00A079"/>
                </a:solidFill>
              </a:rPr>
              <a:t>ex ante </a:t>
            </a:r>
            <a:r>
              <a:rPr lang="en-GB" sz="2400" b="1" dirty="0" smtClean="0">
                <a:solidFill>
                  <a:srgbClr val="00A079"/>
                </a:solidFill>
              </a:rPr>
              <a:t>and </a:t>
            </a:r>
            <a:r>
              <a:rPr lang="en-GB" sz="2400" b="1" i="1" dirty="0" smtClean="0">
                <a:solidFill>
                  <a:srgbClr val="00A079"/>
                </a:solidFill>
              </a:rPr>
              <a:t>ex post </a:t>
            </a:r>
            <a:r>
              <a:rPr lang="en-GB" sz="2400" b="1" dirty="0" smtClean="0">
                <a:solidFill>
                  <a:srgbClr val="00A079"/>
                </a:solidFill>
              </a:rPr>
              <a:t>actions</a:t>
            </a:r>
            <a:endParaRPr lang="en-GB" sz="2400" b="1" dirty="0">
              <a:solidFill>
                <a:srgbClr val="00A079"/>
              </a:solidFill>
            </a:endParaRPr>
          </a:p>
          <a:p>
            <a:pPr marL="285750" indent="-285750" defTabSz="457200">
              <a:spcBef>
                <a:spcPts val="1200"/>
              </a:spcBef>
              <a:buClr>
                <a:srgbClr val="000090"/>
              </a:buClr>
              <a:buFont typeface="Wingdings" charset="2"/>
              <a:buChar char="§"/>
            </a:pPr>
            <a:r>
              <a:rPr lang="en-GB" sz="2000" dirty="0" smtClean="0">
                <a:solidFill>
                  <a:prstClr val="black"/>
                </a:solidFill>
              </a:rPr>
              <a:t>Risk of the ‘tail wagging the dog’</a:t>
            </a:r>
            <a:endParaRPr lang="en-GB" sz="2000" dirty="0">
              <a:solidFill>
                <a:prstClr val="black"/>
              </a:solidFill>
            </a:endParaRPr>
          </a:p>
          <a:p>
            <a:pPr defTabSz="457200">
              <a:lnSpc>
                <a:spcPct val="120000"/>
              </a:lnSpc>
            </a:pPr>
            <a:endParaRPr lang="en-US" sz="2000" dirty="0">
              <a:solidFill>
                <a:srgbClr val="E46C0A"/>
              </a:solidFill>
            </a:endParaRPr>
          </a:p>
          <a:p>
            <a:pPr marL="342900" indent="-342900" defTabSz="457200">
              <a:lnSpc>
                <a:spcPct val="120000"/>
              </a:lnSpc>
              <a:buFont typeface="Wingdings" panose="05000000000000000000" pitchFamily="2" charset="2"/>
              <a:buChar char="Ø"/>
            </a:pPr>
            <a:r>
              <a:rPr lang="en-US" sz="2400" b="1" dirty="0" smtClean="0">
                <a:solidFill>
                  <a:srgbClr val="00A079"/>
                </a:solidFill>
              </a:rPr>
              <a:t>between investing in advance and responding after</a:t>
            </a:r>
            <a:endParaRPr lang="en-US" sz="2400" b="1" dirty="0">
              <a:solidFill>
                <a:srgbClr val="00A079"/>
              </a:solidFill>
            </a:endParaRPr>
          </a:p>
          <a:p>
            <a:pPr marL="285750" indent="-285750" defTabSz="457200">
              <a:lnSpc>
                <a:spcPct val="120000"/>
              </a:lnSpc>
              <a:spcBef>
                <a:spcPts val="1200"/>
              </a:spcBef>
              <a:buClr>
                <a:srgbClr val="000090"/>
              </a:buClr>
              <a:buFont typeface="Wingdings" charset="2"/>
              <a:buChar char="§"/>
            </a:pPr>
            <a:r>
              <a:rPr lang="en-US" sz="2000" dirty="0" smtClean="0">
                <a:solidFill>
                  <a:prstClr val="black"/>
                </a:solidFill>
              </a:rPr>
              <a:t>‘too much until it’s not enough’</a:t>
            </a:r>
            <a:endParaRPr lang="en-US" sz="2000" dirty="0">
              <a:solidFill>
                <a:prstClr val="black"/>
              </a:solidFill>
            </a:endParaRPr>
          </a:p>
          <a:p>
            <a:pPr defTabSz="457200"/>
            <a:endParaRPr lang="en-GB" sz="2000" b="1" dirty="0">
              <a:solidFill>
                <a:srgbClr val="E46C0A"/>
              </a:solidFill>
            </a:endParaRPr>
          </a:p>
          <a:p>
            <a:pPr marL="342900" indent="-342900" defTabSz="457200">
              <a:lnSpc>
                <a:spcPct val="120000"/>
              </a:lnSpc>
              <a:buFont typeface="Wingdings" panose="05000000000000000000" pitchFamily="2" charset="2"/>
              <a:buChar char="Ø"/>
            </a:pPr>
            <a:r>
              <a:rPr lang="en-GB" sz="2400" b="1" dirty="0" smtClean="0">
                <a:solidFill>
                  <a:srgbClr val="00A079"/>
                </a:solidFill>
              </a:rPr>
              <a:t>Between parallel </a:t>
            </a:r>
            <a:r>
              <a:rPr lang="en-GB" sz="2400" b="1" dirty="0" smtClean="0">
                <a:solidFill>
                  <a:srgbClr val="00A079"/>
                </a:solidFill>
              </a:rPr>
              <a:t>vs integrated systems</a:t>
            </a:r>
            <a:endParaRPr lang="en-GB" sz="2400" b="1" dirty="0">
              <a:solidFill>
                <a:srgbClr val="00A079"/>
              </a:solidFill>
            </a:endParaRPr>
          </a:p>
          <a:p>
            <a:pPr marL="285750" indent="-285750" defTabSz="457200">
              <a:spcBef>
                <a:spcPts val="1200"/>
              </a:spcBef>
              <a:buClr>
                <a:srgbClr val="000090"/>
              </a:buClr>
              <a:buFont typeface="Wingdings" charset="2"/>
              <a:buChar char="§"/>
            </a:pPr>
            <a:r>
              <a:rPr lang="en-GB" sz="2000" dirty="0" smtClean="0">
                <a:solidFill>
                  <a:prstClr val="black"/>
                </a:solidFill>
              </a:rPr>
              <a:t>When is it appropriate to harmonise domestic and refugee systems?</a:t>
            </a:r>
            <a:endParaRPr lang="en-GB" sz="2000" dirty="0">
              <a:solidFill>
                <a:prstClr val="black"/>
              </a:solidFill>
            </a:endParaRPr>
          </a:p>
        </p:txBody>
      </p:sp>
    </p:spTree>
    <p:extLst>
      <p:ext uri="{BB962C8B-B14F-4D97-AF65-F5344CB8AC3E}">
        <p14:creationId xmlns:p14="http://schemas.microsoft.com/office/powerpoint/2010/main" val="36111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56619" y="456438"/>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Principles, recommendations and </a:t>
            </a:r>
            <a:r>
              <a:rPr lang="en-GB" sz="3600" b="1" dirty="0" smtClean="0">
                <a:solidFill>
                  <a:srgbClr val="000090"/>
                </a:solidFill>
                <a:latin typeface="+mn-lt"/>
              </a:rPr>
              <a:t>conclusions: changing our perceptions and perspectives</a:t>
            </a:r>
            <a:endParaRPr lang="en-GB" sz="3600" b="1" dirty="0">
              <a:solidFill>
                <a:srgbClr val="000090"/>
              </a:solidFill>
              <a:latin typeface="+mn-lt"/>
            </a:endParaRPr>
          </a:p>
        </p:txBody>
      </p:sp>
      <p:sp>
        <p:nvSpPr>
          <p:cNvPr id="3" name="Rectangle 2"/>
          <p:cNvSpPr/>
          <p:nvPr/>
        </p:nvSpPr>
        <p:spPr>
          <a:xfrm>
            <a:off x="616284" y="1780279"/>
            <a:ext cx="11270916" cy="4893647"/>
          </a:xfrm>
          <a:prstGeom prst="rect">
            <a:avLst/>
          </a:prstGeom>
        </p:spPr>
        <p:txBody>
          <a:bodyPr wrap="square">
            <a:spAutoFit/>
          </a:bodyPr>
          <a:lstStyle/>
          <a:p>
            <a:pPr marL="342900" indent="-342900">
              <a:buFont typeface="Wingdings" panose="05000000000000000000" pitchFamily="2" charset="2"/>
              <a:buChar char="Ø"/>
            </a:pPr>
            <a:r>
              <a:rPr lang="en-GB" sz="2400" b="1" dirty="0">
                <a:solidFill>
                  <a:srgbClr val="00A079"/>
                </a:solidFill>
              </a:rPr>
              <a:t>No one-size-fits-all</a:t>
            </a:r>
          </a:p>
          <a:p>
            <a:pPr marL="342900" indent="-342900">
              <a:buFont typeface="Wingdings" panose="05000000000000000000" pitchFamily="2" charset="2"/>
              <a:buChar char="Ø"/>
            </a:pPr>
            <a:r>
              <a:rPr lang="en-GB" sz="2400" b="1" dirty="0">
                <a:solidFill>
                  <a:srgbClr val="00A079"/>
                </a:solidFill>
              </a:rPr>
              <a:t>Build on what is already there, rather than crowding out / creating parallel systems</a:t>
            </a:r>
          </a:p>
          <a:p>
            <a:pPr marL="342900" indent="-342900">
              <a:buFont typeface="Wingdings" panose="05000000000000000000" pitchFamily="2" charset="2"/>
              <a:buChar char="Ø"/>
            </a:pPr>
            <a:r>
              <a:rPr lang="en-GB" sz="2400" b="1" dirty="0">
                <a:solidFill>
                  <a:srgbClr val="00A079"/>
                </a:solidFill>
              </a:rPr>
              <a:t>Objectively assess the capabilities and limitations of all actors (and interrogate our perceptions about them)</a:t>
            </a:r>
          </a:p>
          <a:p>
            <a:pPr marL="342900" indent="-342900">
              <a:buFont typeface="Wingdings" panose="05000000000000000000" pitchFamily="2" charset="2"/>
              <a:buChar char="Ø"/>
            </a:pPr>
            <a:r>
              <a:rPr lang="en-GB" sz="2400" b="1" dirty="0" smtClean="0">
                <a:solidFill>
                  <a:srgbClr val="00A079"/>
                </a:solidFill>
              </a:rPr>
              <a:t>Work </a:t>
            </a:r>
            <a:r>
              <a:rPr lang="en-GB" sz="2400" b="1" dirty="0">
                <a:solidFill>
                  <a:srgbClr val="00A079"/>
                </a:solidFill>
              </a:rPr>
              <a:t>towards capacity strengthening at national </a:t>
            </a:r>
            <a:r>
              <a:rPr lang="en-GB" sz="2400" b="1" dirty="0" smtClean="0">
                <a:solidFill>
                  <a:srgbClr val="00A079"/>
                </a:solidFill>
              </a:rPr>
              <a:t>level (and ‘unlearn and relearn’ our perceptions and incentives in donor agencies)</a:t>
            </a:r>
            <a:endParaRPr lang="en-GB" sz="2400" b="1" dirty="0">
              <a:solidFill>
                <a:srgbClr val="00A079"/>
              </a:solidFill>
            </a:endParaRPr>
          </a:p>
          <a:p>
            <a:pPr marL="342900" indent="-342900">
              <a:buFont typeface="Wingdings" panose="05000000000000000000" pitchFamily="2" charset="2"/>
              <a:buChar char="Ø"/>
            </a:pPr>
            <a:r>
              <a:rPr lang="en-GB" sz="2400" b="1" dirty="0">
                <a:solidFill>
                  <a:srgbClr val="00A079"/>
                </a:solidFill>
              </a:rPr>
              <a:t>Work towards shared long term goals, through establishing shared ways of working (SOPs) in the shorter term</a:t>
            </a:r>
          </a:p>
          <a:p>
            <a:pPr marL="342900" indent="-342900">
              <a:buFont typeface="Wingdings" panose="05000000000000000000" pitchFamily="2" charset="2"/>
              <a:buChar char="Ø"/>
            </a:pPr>
            <a:r>
              <a:rPr lang="en-GB" sz="2400" b="1" dirty="0">
                <a:solidFill>
                  <a:srgbClr val="00A079"/>
                </a:solidFill>
              </a:rPr>
              <a:t>Incorporate principles of adaptive programming into operations</a:t>
            </a:r>
          </a:p>
          <a:p>
            <a:pPr marL="342900" indent="-342900">
              <a:buFont typeface="Wingdings" panose="05000000000000000000" pitchFamily="2" charset="2"/>
              <a:buChar char="Ø"/>
            </a:pPr>
            <a:r>
              <a:rPr lang="en-GB" sz="2400" b="1" dirty="0">
                <a:solidFill>
                  <a:srgbClr val="00A079"/>
                </a:solidFill>
              </a:rPr>
              <a:t>Put the principles of non-competition among stakeholders centre stage in social protection</a:t>
            </a:r>
          </a:p>
          <a:p>
            <a:pPr marL="342900" indent="-342900">
              <a:buFont typeface="Wingdings" panose="05000000000000000000" pitchFamily="2" charset="2"/>
              <a:buChar char="Ø"/>
            </a:pPr>
            <a:r>
              <a:rPr lang="en-GB" sz="2400" b="1" dirty="0">
                <a:solidFill>
                  <a:srgbClr val="00A079"/>
                </a:solidFill>
              </a:rPr>
              <a:t>Document lessons (both successes and failures) and share knowledge</a:t>
            </a:r>
          </a:p>
          <a:p>
            <a:pPr marL="342900" indent="-342900">
              <a:buFont typeface="Wingdings" panose="05000000000000000000" pitchFamily="2" charset="2"/>
              <a:buChar char="Ø"/>
            </a:pPr>
            <a:r>
              <a:rPr lang="en-GB" sz="2400" b="1" dirty="0">
                <a:solidFill>
                  <a:srgbClr val="00A079"/>
                </a:solidFill>
              </a:rPr>
              <a:t>Navigate trade-offs (‘all good things don’t always go together</a:t>
            </a:r>
            <a:r>
              <a:rPr lang="en-GB" sz="2400" b="1" dirty="0" smtClean="0">
                <a:solidFill>
                  <a:srgbClr val="00A079"/>
                </a:solidFill>
              </a:rPr>
              <a:t>’).</a:t>
            </a:r>
            <a:endParaRPr lang="en-GB" sz="2400" b="1" dirty="0">
              <a:solidFill>
                <a:srgbClr val="00A079"/>
              </a:solidFill>
            </a:endParaRPr>
          </a:p>
        </p:txBody>
      </p:sp>
    </p:spTree>
    <p:extLst>
      <p:ext uri="{BB962C8B-B14F-4D97-AF65-F5344CB8AC3E}">
        <p14:creationId xmlns:p14="http://schemas.microsoft.com/office/powerpoint/2010/main" val="476078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814" y="209550"/>
            <a:ext cx="11497335" cy="6501737"/>
          </a:xfrm>
        </p:spPr>
      </p:pic>
    </p:spTree>
    <p:extLst>
      <p:ext uri="{BB962C8B-B14F-4D97-AF65-F5344CB8AC3E}">
        <p14:creationId xmlns:p14="http://schemas.microsoft.com/office/powerpoint/2010/main" val="508145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56619" y="18288"/>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Outline</a:t>
            </a:r>
            <a:endParaRPr lang="en-GB" sz="3600" b="1" dirty="0">
              <a:solidFill>
                <a:srgbClr val="000090"/>
              </a:solidFill>
              <a:latin typeface="+mn-lt"/>
            </a:endParaRPr>
          </a:p>
        </p:txBody>
      </p:sp>
      <p:sp>
        <p:nvSpPr>
          <p:cNvPr id="3" name="Rectangle 2"/>
          <p:cNvSpPr/>
          <p:nvPr/>
        </p:nvSpPr>
        <p:spPr>
          <a:xfrm>
            <a:off x="616284" y="1075429"/>
            <a:ext cx="6851316" cy="4678204"/>
          </a:xfrm>
          <a:prstGeom prst="rect">
            <a:avLst/>
          </a:prstGeom>
        </p:spPr>
        <p:txBody>
          <a:bodyPr wrap="square">
            <a:spAutoFit/>
          </a:bodyPr>
          <a:lstStyle/>
          <a:p>
            <a:pPr marL="342900" indent="-342900" defTabSz="457200">
              <a:buFont typeface="Wingdings" panose="05000000000000000000" pitchFamily="2" charset="2"/>
              <a:buChar char="Ø"/>
            </a:pPr>
            <a:r>
              <a:rPr lang="en-GB" sz="4000" b="1" dirty="0" smtClean="0">
                <a:solidFill>
                  <a:srgbClr val="00A079"/>
                </a:solidFill>
              </a:rPr>
              <a:t>The issue</a:t>
            </a:r>
          </a:p>
          <a:p>
            <a:pPr marL="342900" indent="-342900" defTabSz="457200">
              <a:buFont typeface="Wingdings" panose="05000000000000000000" pitchFamily="2" charset="2"/>
              <a:buChar char="Ø"/>
            </a:pPr>
            <a:r>
              <a:rPr lang="en-GB" sz="4000" b="1" dirty="0" smtClean="0">
                <a:solidFill>
                  <a:srgbClr val="00A079"/>
                </a:solidFill>
              </a:rPr>
              <a:t>The challenges </a:t>
            </a:r>
          </a:p>
          <a:p>
            <a:pPr marL="342900" indent="-342900" defTabSz="457200">
              <a:buFont typeface="Wingdings" panose="05000000000000000000" pitchFamily="2" charset="2"/>
              <a:buChar char="Ø"/>
            </a:pPr>
            <a:r>
              <a:rPr lang="en-GB" sz="4000" b="1" dirty="0" smtClean="0">
                <a:solidFill>
                  <a:srgbClr val="00A079"/>
                </a:solidFill>
              </a:rPr>
              <a:t>Lessons and promising practices</a:t>
            </a:r>
          </a:p>
          <a:p>
            <a:pPr marL="342900" indent="-342900" defTabSz="457200">
              <a:lnSpc>
                <a:spcPct val="120000"/>
              </a:lnSpc>
              <a:buFont typeface="Wingdings" panose="05000000000000000000" pitchFamily="2" charset="2"/>
              <a:buChar char="Ø"/>
            </a:pPr>
            <a:r>
              <a:rPr lang="en-GB" sz="4000" b="1" dirty="0" smtClean="0">
                <a:solidFill>
                  <a:srgbClr val="00A079"/>
                </a:solidFill>
              </a:rPr>
              <a:t>Principles, recommendations and conclusions</a:t>
            </a:r>
            <a:endParaRPr lang="en-GB" sz="4000" b="1" dirty="0">
              <a:solidFill>
                <a:srgbClr val="00A079"/>
              </a:solidFill>
            </a:endParaRPr>
          </a:p>
          <a:p>
            <a:pPr defTabSz="457200">
              <a:spcBef>
                <a:spcPts val="1200"/>
              </a:spcBef>
              <a:buClr>
                <a:srgbClr val="000090"/>
              </a:buClr>
            </a:pPr>
            <a:endParaRPr lang="en-GB" sz="3200" dirty="0">
              <a:solidFill>
                <a:prstClr val="black"/>
              </a:solidFill>
            </a:endParaRPr>
          </a:p>
        </p:txBody>
      </p:sp>
      <p:pic>
        <p:nvPicPr>
          <p:cNvPr id="4" name="Picture 2" descr="D:\ODI\SP\Projects\FAO Coherence\Country Case Studies\Kenya\Photors\image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428" y="0"/>
            <a:ext cx="45755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5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56619" y="18288"/>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The issue – stakeholders for </a:t>
            </a:r>
            <a:r>
              <a:rPr lang="en-GB" sz="3600" b="1" dirty="0" err="1" smtClean="0">
                <a:solidFill>
                  <a:srgbClr val="000090"/>
                </a:solidFill>
                <a:latin typeface="+mn-lt"/>
              </a:rPr>
              <a:t>SPaN</a:t>
            </a:r>
            <a:endParaRPr lang="en-GB" sz="3600" b="1" dirty="0">
              <a:solidFill>
                <a:srgbClr val="000090"/>
              </a:solidFill>
              <a:latin typeface="+mn-lt"/>
            </a:endParaRPr>
          </a:p>
        </p:txBody>
      </p:sp>
      <p:sp>
        <p:nvSpPr>
          <p:cNvPr id="3" name="Rectangle 2"/>
          <p:cNvSpPr/>
          <p:nvPr/>
        </p:nvSpPr>
        <p:spPr>
          <a:xfrm>
            <a:off x="2307770" y="1075429"/>
            <a:ext cx="9782629" cy="4278094"/>
          </a:xfrm>
          <a:prstGeom prst="rect">
            <a:avLst/>
          </a:prstGeom>
        </p:spPr>
        <p:txBody>
          <a:bodyPr wrap="square">
            <a:spAutoFit/>
          </a:bodyPr>
          <a:lstStyle/>
          <a:p>
            <a:pPr marL="812800" defTabSz="457200"/>
            <a:r>
              <a:rPr lang="en-GB" sz="5400" b="1" dirty="0" smtClean="0">
                <a:solidFill>
                  <a:srgbClr val="00A079"/>
                </a:solidFill>
              </a:rPr>
              <a:t>Global </a:t>
            </a:r>
            <a:r>
              <a:rPr lang="en-GB" sz="5400" b="1" dirty="0">
                <a:solidFill>
                  <a:srgbClr val="00A079"/>
                </a:solidFill>
              </a:rPr>
              <a:t>consensus </a:t>
            </a:r>
            <a:r>
              <a:rPr lang="en-GB" sz="5400" b="1" dirty="0" smtClean="0">
                <a:solidFill>
                  <a:srgbClr val="00A079"/>
                </a:solidFill>
              </a:rPr>
              <a:t>but … </a:t>
            </a:r>
          </a:p>
          <a:p>
            <a:pPr marL="812800" defTabSz="457200"/>
            <a:endParaRPr lang="en-GB" sz="5400" b="1" dirty="0">
              <a:solidFill>
                <a:srgbClr val="00A079"/>
              </a:solidFill>
            </a:endParaRPr>
          </a:p>
          <a:p>
            <a:pPr marL="812800" algn="ctr" defTabSz="457200"/>
            <a:r>
              <a:rPr lang="en-GB" sz="3600" b="1" i="1" dirty="0" smtClean="0"/>
              <a:t>“not </a:t>
            </a:r>
            <a:r>
              <a:rPr lang="en-GB" sz="3600" b="1" i="1" dirty="0"/>
              <a:t>simply a technocratic process of bringing together humanitarian and development instruments but involves reconciling fundamental </a:t>
            </a:r>
            <a:r>
              <a:rPr lang="en-GB" sz="3600" b="1" i="1" dirty="0" smtClean="0"/>
              <a:t>differences” (FAO, 2016)</a:t>
            </a:r>
            <a:endParaRPr lang="en-GB" sz="3600" b="1" dirty="0" smtClean="0">
              <a:solidFill>
                <a:srgbClr val="00A079"/>
              </a:solidFill>
            </a:endParaRPr>
          </a:p>
          <a:p>
            <a:pPr algn="ctr"/>
            <a:endParaRPr lang="en-GB" sz="2000" b="1" dirty="0" smtClean="0"/>
          </a:p>
        </p:txBody>
      </p:sp>
      <p:grpSp>
        <p:nvGrpSpPr>
          <p:cNvPr id="4" name="Group 3"/>
          <p:cNvGrpSpPr>
            <a:grpSpLocks/>
          </p:cNvGrpSpPr>
          <p:nvPr/>
        </p:nvGrpSpPr>
        <p:grpSpPr bwMode="auto">
          <a:xfrm>
            <a:off x="462733" y="1018774"/>
            <a:ext cx="2077267" cy="1985687"/>
            <a:chOff x="0" y="0"/>
            <a:chExt cx="15385" cy="15350"/>
          </a:xfrm>
        </p:grpSpPr>
        <p:sp>
          <p:nvSpPr>
            <p:cNvPr id="5" name="Freeform 4"/>
            <p:cNvSpPr>
              <a:spLocks/>
            </p:cNvSpPr>
            <p:nvPr/>
          </p:nvSpPr>
          <p:spPr bwMode="auto">
            <a:xfrm>
              <a:off x="0" y="0"/>
              <a:ext cx="15385" cy="15350"/>
            </a:xfrm>
            <a:custGeom>
              <a:avLst/>
              <a:gdLst>
                <a:gd name="T0" fmla="*/ 15385 w 15385"/>
                <a:gd name="T1" fmla="*/ 0 h 15350"/>
                <a:gd name="T2" fmla="*/ 0 w 15385"/>
                <a:gd name="T3" fmla="*/ 0 h 15350"/>
                <a:gd name="T4" fmla="*/ 0 w 15385"/>
                <a:gd name="T5" fmla="*/ 15349 h 15350"/>
                <a:gd name="T6" fmla="*/ 15385 w 15385"/>
                <a:gd name="T7" fmla="*/ 15349 h 15350"/>
                <a:gd name="T8" fmla="*/ 15385 w 15385"/>
                <a:gd name="T9" fmla="*/ 0 h 15350"/>
              </a:gdLst>
              <a:ahLst/>
              <a:cxnLst>
                <a:cxn ang="0">
                  <a:pos x="T0" y="T1"/>
                </a:cxn>
                <a:cxn ang="0">
                  <a:pos x="T2" y="T3"/>
                </a:cxn>
                <a:cxn ang="0">
                  <a:pos x="T4" y="T5"/>
                </a:cxn>
                <a:cxn ang="0">
                  <a:pos x="T6" y="T7"/>
                </a:cxn>
                <a:cxn ang="0">
                  <a:pos x="T8" y="T9"/>
                </a:cxn>
              </a:cxnLst>
              <a:rect l="0" t="0" r="r" b="b"/>
              <a:pathLst>
                <a:path w="15385" h="15350">
                  <a:moveTo>
                    <a:pt x="15385" y="0"/>
                  </a:moveTo>
                  <a:lnTo>
                    <a:pt x="0" y="0"/>
                  </a:lnTo>
                  <a:lnTo>
                    <a:pt x="0" y="15349"/>
                  </a:lnTo>
                  <a:lnTo>
                    <a:pt x="15385" y="15349"/>
                  </a:lnTo>
                  <a:lnTo>
                    <a:pt x="15385" y="0"/>
                  </a:lnTo>
                </a:path>
              </a:pathLst>
            </a:custGeom>
            <a:solidFill>
              <a:srgbClr val="1A366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 y="6104"/>
              <a:ext cx="7200" cy="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724" y="1630"/>
              <a:ext cx="11239" cy="2966"/>
              <a:chOff x="1724" y="1630"/>
              <a:chExt cx="11239" cy="2966"/>
            </a:xfrm>
          </p:grpSpPr>
          <p:sp>
            <p:nvSpPr>
              <p:cNvPr id="8" name="Freeform 7"/>
              <p:cNvSpPr>
                <a:spLocks/>
              </p:cNvSpPr>
              <p:nvPr/>
            </p:nvSpPr>
            <p:spPr bwMode="auto">
              <a:xfrm>
                <a:off x="1724" y="1630"/>
                <a:ext cx="11239" cy="2966"/>
              </a:xfrm>
              <a:custGeom>
                <a:avLst/>
                <a:gdLst>
                  <a:gd name="T0" fmla="*/ 845 w 11239"/>
                  <a:gd name="T1" fmla="*/ 26 h 2966"/>
                  <a:gd name="T2" fmla="*/ 453 w 11239"/>
                  <a:gd name="T3" fmla="*/ 26 h 2966"/>
                  <a:gd name="T4" fmla="*/ 0 w 11239"/>
                  <a:gd name="T5" fmla="*/ 557 h 2966"/>
                  <a:gd name="T6" fmla="*/ 0 w 11239"/>
                  <a:gd name="T7" fmla="*/ 1070 h 2966"/>
                  <a:gd name="T8" fmla="*/ 4 w 11239"/>
                  <a:gd name="T9" fmla="*/ 1070 h 2966"/>
                  <a:gd name="T10" fmla="*/ 349 w 11239"/>
                  <a:gd name="T11" fmla="*/ 712 h 2966"/>
                  <a:gd name="T12" fmla="*/ 353 w 11239"/>
                  <a:gd name="T13" fmla="*/ 712 h 2966"/>
                  <a:gd name="T14" fmla="*/ 353 w 11239"/>
                  <a:gd name="T15" fmla="*/ 2951 h 2966"/>
                  <a:gd name="T16" fmla="*/ 845 w 11239"/>
                  <a:gd name="T17" fmla="*/ 2951 h 2966"/>
                  <a:gd name="T18" fmla="*/ 845 w 11239"/>
                  <a:gd name="T19" fmla="*/ 712 h 2966"/>
                  <a:gd name="T20" fmla="*/ 845 w 11239"/>
                  <a:gd name="T21" fmla="*/ 26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39" h="2966">
                    <a:moveTo>
                      <a:pt x="845" y="26"/>
                    </a:moveTo>
                    <a:lnTo>
                      <a:pt x="453" y="26"/>
                    </a:lnTo>
                    <a:lnTo>
                      <a:pt x="0" y="557"/>
                    </a:lnTo>
                    <a:lnTo>
                      <a:pt x="0" y="1070"/>
                    </a:lnTo>
                    <a:lnTo>
                      <a:pt x="4" y="1070"/>
                    </a:lnTo>
                    <a:lnTo>
                      <a:pt x="349" y="712"/>
                    </a:lnTo>
                    <a:lnTo>
                      <a:pt x="353" y="712"/>
                    </a:lnTo>
                    <a:lnTo>
                      <a:pt x="353" y="2951"/>
                    </a:lnTo>
                    <a:lnTo>
                      <a:pt x="845" y="2951"/>
                    </a:lnTo>
                    <a:lnTo>
                      <a:pt x="845" y="712"/>
                    </a:lnTo>
                    <a:lnTo>
                      <a:pt x="845"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1724" y="1630"/>
                <a:ext cx="11239" cy="2966"/>
              </a:xfrm>
              <a:custGeom>
                <a:avLst/>
                <a:gdLst>
                  <a:gd name="T0" fmla="*/ 2304 w 11239"/>
                  <a:gd name="T1" fmla="*/ 26 h 2966"/>
                  <a:gd name="T2" fmla="*/ 1070 w 11239"/>
                  <a:gd name="T3" fmla="*/ 26 h 2966"/>
                  <a:gd name="T4" fmla="*/ 1070 w 11239"/>
                  <a:gd name="T5" fmla="*/ 427 h 2966"/>
                  <a:gd name="T6" fmla="*/ 1829 w 11239"/>
                  <a:gd name="T7" fmla="*/ 427 h 2966"/>
                  <a:gd name="T8" fmla="*/ 1173 w 11239"/>
                  <a:gd name="T9" fmla="*/ 2951 h 2966"/>
                  <a:gd name="T10" fmla="*/ 1661 w 11239"/>
                  <a:gd name="T11" fmla="*/ 2951 h 2966"/>
                  <a:gd name="T12" fmla="*/ 2304 w 11239"/>
                  <a:gd name="T13" fmla="*/ 479 h 2966"/>
                  <a:gd name="T14" fmla="*/ 2304 w 11239"/>
                  <a:gd name="T15" fmla="*/ 26 h 2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9" h="2966">
                    <a:moveTo>
                      <a:pt x="2304" y="26"/>
                    </a:moveTo>
                    <a:lnTo>
                      <a:pt x="1070" y="26"/>
                    </a:lnTo>
                    <a:lnTo>
                      <a:pt x="1070" y="427"/>
                    </a:lnTo>
                    <a:lnTo>
                      <a:pt x="1829" y="427"/>
                    </a:lnTo>
                    <a:lnTo>
                      <a:pt x="1173" y="2951"/>
                    </a:lnTo>
                    <a:lnTo>
                      <a:pt x="1661" y="2951"/>
                    </a:lnTo>
                    <a:lnTo>
                      <a:pt x="2304" y="479"/>
                    </a:lnTo>
                    <a:lnTo>
                      <a:pt x="2304"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24" y="1630"/>
                <a:ext cx="11239" cy="2966"/>
              </a:xfrm>
              <a:custGeom>
                <a:avLst/>
                <a:gdLst>
                  <a:gd name="T0" fmla="*/ 3870 w 11239"/>
                  <a:gd name="T1" fmla="*/ 1727 h 2966"/>
                  <a:gd name="T2" fmla="*/ 3388 w 11239"/>
                  <a:gd name="T3" fmla="*/ 1727 h 2966"/>
                  <a:gd name="T4" fmla="*/ 3388 w 11239"/>
                  <a:gd name="T5" fmla="*/ 1895 h 2966"/>
                  <a:gd name="T6" fmla="*/ 3388 w 11239"/>
                  <a:gd name="T7" fmla="*/ 2245 h 2966"/>
                  <a:gd name="T8" fmla="*/ 3388 w 11239"/>
                  <a:gd name="T9" fmla="*/ 2411 h 2966"/>
                  <a:gd name="T10" fmla="*/ 3388 w 11239"/>
                  <a:gd name="T11" fmla="*/ 2949 h 2966"/>
                  <a:gd name="T12" fmla="*/ 3594 w 11239"/>
                  <a:gd name="T13" fmla="*/ 2949 h 2966"/>
                  <a:gd name="T14" fmla="*/ 3594 w 11239"/>
                  <a:gd name="T15" fmla="*/ 2411 h 2966"/>
                  <a:gd name="T16" fmla="*/ 3799 w 11239"/>
                  <a:gd name="T17" fmla="*/ 2411 h 2966"/>
                  <a:gd name="T18" fmla="*/ 3799 w 11239"/>
                  <a:gd name="T19" fmla="*/ 2245 h 2966"/>
                  <a:gd name="T20" fmla="*/ 3594 w 11239"/>
                  <a:gd name="T21" fmla="*/ 2245 h 2966"/>
                  <a:gd name="T22" fmla="*/ 3594 w 11239"/>
                  <a:gd name="T23" fmla="*/ 1895 h 2966"/>
                  <a:gd name="T24" fmla="*/ 3870 w 11239"/>
                  <a:gd name="T25" fmla="*/ 1895 h 2966"/>
                  <a:gd name="T26" fmla="*/ 3870 w 11239"/>
                  <a:gd name="T27" fmla="*/ 172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39" h="2966">
                    <a:moveTo>
                      <a:pt x="3870" y="1727"/>
                    </a:moveTo>
                    <a:lnTo>
                      <a:pt x="3388" y="1727"/>
                    </a:lnTo>
                    <a:lnTo>
                      <a:pt x="3388" y="1895"/>
                    </a:lnTo>
                    <a:lnTo>
                      <a:pt x="3388" y="2245"/>
                    </a:lnTo>
                    <a:lnTo>
                      <a:pt x="3388" y="2411"/>
                    </a:lnTo>
                    <a:lnTo>
                      <a:pt x="3388" y="2949"/>
                    </a:lnTo>
                    <a:lnTo>
                      <a:pt x="3594" y="2949"/>
                    </a:lnTo>
                    <a:lnTo>
                      <a:pt x="3594" y="2411"/>
                    </a:lnTo>
                    <a:lnTo>
                      <a:pt x="3799" y="2411"/>
                    </a:lnTo>
                    <a:lnTo>
                      <a:pt x="3799" y="2245"/>
                    </a:lnTo>
                    <a:lnTo>
                      <a:pt x="3594" y="2245"/>
                    </a:lnTo>
                    <a:lnTo>
                      <a:pt x="3594" y="1895"/>
                    </a:lnTo>
                    <a:lnTo>
                      <a:pt x="3870" y="1895"/>
                    </a:lnTo>
                    <a:lnTo>
                      <a:pt x="3870"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724" y="1630"/>
                <a:ext cx="11239" cy="2966"/>
              </a:xfrm>
              <a:custGeom>
                <a:avLst/>
                <a:gdLst>
                  <a:gd name="T0" fmla="*/ 3976 w 11239"/>
                  <a:gd name="T1" fmla="*/ 288 h 2966"/>
                  <a:gd name="T2" fmla="*/ 3969 w 11239"/>
                  <a:gd name="T3" fmla="*/ 208 h 2966"/>
                  <a:gd name="T4" fmla="*/ 3961 w 11239"/>
                  <a:gd name="T5" fmla="*/ 182 h 2966"/>
                  <a:gd name="T6" fmla="*/ 3949 w 11239"/>
                  <a:gd name="T7" fmla="*/ 141 h 2966"/>
                  <a:gd name="T8" fmla="*/ 3912 w 11239"/>
                  <a:gd name="T9" fmla="*/ 87 h 2966"/>
                  <a:gd name="T10" fmla="*/ 3858 w 11239"/>
                  <a:gd name="T11" fmla="*/ 47 h 2966"/>
                  <a:gd name="T12" fmla="*/ 3786 w 11239"/>
                  <a:gd name="T13" fmla="*/ 22 h 2966"/>
                  <a:gd name="T14" fmla="*/ 3770 w 11239"/>
                  <a:gd name="T15" fmla="*/ 21 h 2966"/>
                  <a:gd name="T16" fmla="*/ 3770 w 11239"/>
                  <a:gd name="T17" fmla="*/ 281 h 2966"/>
                  <a:gd name="T18" fmla="*/ 3770 w 11239"/>
                  <a:gd name="T19" fmla="*/ 562 h 2966"/>
                  <a:gd name="T20" fmla="*/ 3765 w 11239"/>
                  <a:gd name="T21" fmla="*/ 606 h 2966"/>
                  <a:gd name="T22" fmla="*/ 3746 w 11239"/>
                  <a:gd name="T23" fmla="*/ 638 h 2966"/>
                  <a:gd name="T24" fmla="*/ 3715 w 11239"/>
                  <a:gd name="T25" fmla="*/ 657 h 2966"/>
                  <a:gd name="T26" fmla="*/ 3669 w 11239"/>
                  <a:gd name="T27" fmla="*/ 663 h 2966"/>
                  <a:gd name="T28" fmla="*/ 3594 w 11239"/>
                  <a:gd name="T29" fmla="*/ 663 h 2966"/>
                  <a:gd name="T30" fmla="*/ 3594 w 11239"/>
                  <a:gd name="T31" fmla="*/ 182 h 2966"/>
                  <a:gd name="T32" fmla="*/ 3669 w 11239"/>
                  <a:gd name="T33" fmla="*/ 182 h 2966"/>
                  <a:gd name="T34" fmla="*/ 3715 w 11239"/>
                  <a:gd name="T35" fmla="*/ 188 h 2966"/>
                  <a:gd name="T36" fmla="*/ 3746 w 11239"/>
                  <a:gd name="T37" fmla="*/ 206 h 2966"/>
                  <a:gd name="T38" fmla="*/ 3765 w 11239"/>
                  <a:gd name="T39" fmla="*/ 237 h 2966"/>
                  <a:gd name="T40" fmla="*/ 3770 w 11239"/>
                  <a:gd name="T41" fmla="*/ 281 h 2966"/>
                  <a:gd name="T42" fmla="*/ 3770 w 11239"/>
                  <a:gd name="T43" fmla="*/ 21 h 2966"/>
                  <a:gd name="T44" fmla="*/ 3693 w 11239"/>
                  <a:gd name="T45" fmla="*/ 14 h 2966"/>
                  <a:gd name="T46" fmla="*/ 3388 w 11239"/>
                  <a:gd name="T47" fmla="*/ 14 h 2966"/>
                  <a:gd name="T48" fmla="*/ 3388 w 11239"/>
                  <a:gd name="T49" fmla="*/ 1237 h 2966"/>
                  <a:gd name="T50" fmla="*/ 3594 w 11239"/>
                  <a:gd name="T51" fmla="*/ 1237 h 2966"/>
                  <a:gd name="T52" fmla="*/ 3594 w 11239"/>
                  <a:gd name="T53" fmla="*/ 822 h 2966"/>
                  <a:gd name="T54" fmla="*/ 3693 w 11239"/>
                  <a:gd name="T55" fmla="*/ 822 h 2966"/>
                  <a:gd name="T56" fmla="*/ 3786 w 11239"/>
                  <a:gd name="T57" fmla="*/ 813 h 2966"/>
                  <a:gd name="T58" fmla="*/ 3858 w 11239"/>
                  <a:gd name="T59" fmla="*/ 789 h 2966"/>
                  <a:gd name="T60" fmla="*/ 3912 w 11239"/>
                  <a:gd name="T61" fmla="*/ 748 h 2966"/>
                  <a:gd name="T62" fmla="*/ 3949 w 11239"/>
                  <a:gd name="T63" fmla="*/ 694 h 2966"/>
                  <a:gd name="T64" fmla="*/ 3958 w 11239"/>
                  <a:gd name="T65" fmla="*/ 663 h 2966"/>
                  <a:gd name="T66" fmla="*/ 3969 w 11239"/>
                  <a:gd name="T67" fmla="*/ 626 h 2966"/>
                  <a:gd name="T68" fmla="*/ 3976 w 11239"/>
                  <a:gd name="T69" fmla="*/ 546 h 2966"/>
                  <a:gd name="T70" fmla="*/ 3976 w 11239"/>
                  <a:gd name="T71" fmla="*/ 288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39" h="2966">
                    <a:moveTo>
                      <a:pt x="3976" y="288"/>
                    </a:moveTo>
                    <a:lnTo>
                      <a:pt x="3969" y="208"/>
                    </a:lnTo>
                    <a:lnTo>
                      <a:pt x="3961" y="182"/>
                    </a:lnTo>
                    <a:lnTo>
                      <a:pt x="3949" y="141"/>
                    </a:lnTo>
                    <a:lnTo>
                      <a:pt x="3912" y="87"/>
                    </a:lnTo>
                    <a:lnTo>
                      <a:pt x="3858" y="47"/>
                    </a:lnTo>
                    <a:lnTo>
                      <a:pt x="3786" y="22"/>
                    </a:lnTo>
                    <a:lnTo>
                      <a:pt x="3770" y="21"/>
                    </a:lnTo>
                    <a:lnTo>
                      <a:pt x="3770" y="281"/>
                    </a:lnTo>
                    <a:lnTo>
                      <a:pt x="3770" y="562"/>
                    </a:lnTo>
                    <a:lnTo>
                      <a:pt x="3765" y="606"/>
                    </a:lnTo>
                    <a:lnTo>
                      <a:pt x="3746" y="638"/>
                    </a:lnTo>
                    <a:lnTo>
                      <a:pt x="3715" y="657"/>
                    </a:lnTo>
                    <a:lnTo>
                      <a:pt x="3669" y="663"/>
                    </a:lnTo>
                    <a:lnTo>
                      <a:pt x="3594" y="663"/>
                    </a:lnTo>
                    <a:lnTo>
                      <a:pt x="3594" y="182"/>
                    </a:lnTo>
                    <a:lnTo>
                      <a:pt x="3669" y="182"/>
                    </a:lnTo>
                    <a:lnTo>
                      <a:pt x="3715" y="188"/>
                    </a:lnTo>
                    <a:lnTo>
                      <a:pt x="3746" y="206"/>
                    </a:lnTo>
                    <a:lnTo>
                      <a:pt x="3765" y="237"/>
                    </a:lnTo>
                    <a:lnTo>
                      <a:pt x="3770" y="281"/>
                    </a:lnTo>
                    <a:lnTo>
                      <a:pt x="3770" y="21"/>
                    </a:lnTo>
                    <a:lnTo>
                      <a:pt x="3693" y="14"/>
                    </a:lnTo>
                    <a:lnTo>
                      <a:pt x="3388" y="14"/>
                    </a:lnTo>
                    <a:lnTo>
                      <a:pt x="3388" y="1237"/>
                    </a:lnTo>
                    <a:lnTo>
                      <a:pt x="3594" y="1237"/>
                    </a:lnTo>
                    <a:lnTo>
                      <a:pt x="3594" y="822"/>
                    </a:lnTo>
                    <a:lnTo>
                      <a:pt x="3693" y="822"/>
                    </a:lnTo>
                    <a:lnTo>
                      <a:pt x="3786" y="813"/>
                    </a:lnTo>
                    <a:lnTo>
                      <a:pt x="3858" y="789"/>
                    </a:lnTo>
                    <a:lnTo>
                      <a:pt x="3912" y="748"/>
                    </a:lnTo>
                    <a:lnTo>
                      <a:pt x="3949" y="694"/>
                    </a:lnTo>
                    <a:lnTo>
                      <a:pt x="3958" y="663"/>
                    </a:lnTo>
                    <a:lnTo>
                      <a:pt x="3969" y="626"/>
                    </a:lnTo>
                    <a:lnTo>
                      <a:pt x="3976" y="546"/>
                    </a:lnTo>
                    <a:lnTo>
                      <a:pt x="3976"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1724" y="1630"/>
                <a:ext cx="11239" cy="2966"/>
              </a:xfrm>
              <a:custGeom>
                <a:avLst/>
                <a:gdLst>
                  <a:gd name="T0" fmla="*/ 4564 w 11239"/>
                  <a:gd name="T1" fmla="*/ 2043 h 2966"/>
                  <a:gd name="T2" fmla="*/ 4558 w 11239"/>
                  <a:gd name="T3" fmla="*/ 1964 h 2966"/>
                  <a:gd name="T4" fmla="*/ 4540 w 11239"/>
                  <a:gd name="T5" fmla="*/ 1894 h 2966"/>
                  <a:gd name="T6" fmla="*/ 4536 w 11239"/>
                  <a:gd name="T7" fmla="*/ 1884 h 2966"/>
                  <a:gd name="T8" fmla="*/ 4510 w 11239"/>
                  <a:gd name="T9" fmla="*/ 1833 h 2966"/>
                  <a:gd name="T10" fmla="*/ 4466 w 11239"/>
                  <a:gd name="T11" fmla="*/ 1782 h 2966"/>
                  <a:gd name="T12" fmla="*/ 4409 w 11239"/>
                  <a:gd name="T13" fmla="*/ 1745 h 2966"/>
                  <a:gd name="T14" fmla="*/ 4358 w 11239"/>
                  <a:gd name="T15" fmla="*/ 1728 h 2966"/>
                  <a:gd name="T16" fmla="*/ 4358 w 11239"/>
                  <a:gd name="T17" fmla="*/ 2010 h 2966"/>
                  <a:gd name="T18" fmla="*/ 4358 w 11239"/>
                  <a:gd name="T19" fmla="*/ 2667 h 2966"/>
                  <a:gd name="T20" fmla="*/ 4352 w 11239"/>
                  <a:gd name="T21" fmla="*/ 2718 h 2966"/>
                  <a:gd name="T22" fmla="*/ 4333 w 11239"/>
                  <a:gd name="T23" fmla="*/ 2758 h 2966"/>
                  <a:gd name="T24" fmla="*/ 4300 w 11239"/>
                  <a:gd name="T25" fmla="*/ 2784 h 2966"/>
                  <a:gd name="T26" fmla="*/ 4252 w 11239"/>
                  <a:gd name="T27" fmla="*/ 2793 h 2966"/>
                  <a:gd name="T28" fmla="*/ 4205 w 11239"/>
                  <a:gd name="T29" fmla="*/ 2784 h 2966"/>
                  <a:gd name="T30" fmla="*/ 4173 w 11239"/>
                  <a:gd name="T31" fmla="*/ 2758 h 2966"/>
                  <a:gd name="T32" fmla="*/ 4154 w 11239"/>
                  <a:gd name="T33" fmla="*/ 2718 h 2966"/>
                  <a:gd name="T34" fmla="*/ 4147 w 11239"/>
                  <a:gd name="T35" fmla="*/ 2667 h 2966"/>
                  <a:gd name="T36" fmla="*/ 4147 w 11239"/>
                  <a:gd name="T37" fmla="*/ 2010 h 2966"/>
                  <a:gd name="T38" fmla="*/ 4154 w 11239"/>
                  <a:gd name="T39" fmla="*/ 1959 h 2966"/>
                  <a:gd name="T40" fmla="*/ 4173 w 11239"/>
                  <a:gd name="T41" fmla="*/ 1920 h 2966"/>
                  <a:gd name="T42" fmla="*/ 4205 w 11239"/>
                  <a:gd name="T43" fmla="*/ 1893 h 2966"/>
                  <a:gd name="T44" fmla="*/ 4252 w 11239"/>
                  <a:gd name="T45" fmla="*/ 1884 h 2966"/>
                  <a:gd name="T46" fmla="*/ 4300 w 11239"/>
                  <a:gd name="T47" fmla="*/ 1893 h 2966"/>
                  <a:gd name="T48" fmla="*/ 4333 w 11239"/>
                  <a:gd name="T49" fmla="*/ 1920 h 2966"/>
                  <a:gd name="T50" fmla="*/ 4352 w 11239"/>
                  <a:gd name="T51" fmla="*/ 1959 h 2966"/>
                  <a:gd name="T52" fmla="*/ 4358 w 11239"/>
                  <a:gd name="T53" fmla="*/ 2010 h 2966"/>
                  <a:gd name="T54" fmla="*/ 4358 w 11239"/>
                  <a:gd name="T55" fmla="*/ 1728 h 2966"/>
                  <a:gd name="T56" fmla="*/ 4338 w 11239"/>
                  <a:gd name="T57" fmla="*/ 1721 h 2966"/>
                  <a:gd name="T58" fmla="*/ 4252 w 11239"/>
                  <a:gd name="T59" fmla="*/ 1713 h 2966"/>
                  <a:gd name="T60" fmla="*/ 4167 w 11239"/>
                  <a:gd name="T61" fmla="*/ 1721 h 2966"/>
                  <a:gd name="T62" fmla="*/ 4096 w 11239"/>
                  <a:gd name="T63" fmla="*/ 1745 h 2966"/>
                  <a:gd name="T64" fmla="*/ 4039 w 11239"/>
                  <a:gd name="T65" fmla="*/ 1782 h 2966"/>
                  <a:gd name="T66" fmla="*/ 3996 w 11239"/>
                  <a:gd name="T67" fmla="*/ 1833 h 2966"/>
                  <a:gd name="T68" fmla="*/ 3965 w 11239"/>
                  <a:gd name="T69" fmla="*/ 1894 h 2966"/>
                  <a:gd name="T70" fmla="*/ 3948 w 11239"/>
                  <a:gd name="T71" fmla="*/ 1964 h 2966"/>
                  <a:gd name="T72" fmla="*/ 3942 w 11239"/>
                  <a:gd name="T73" fmla="*/ 2043 h 2966"/>
                  <a:gd name="T74" fmla="*/ 3942 w 11239"/>
                  <a:gd name="T75" fmla="*/ 2634 h 2966"/>
                  <a:gd name="T76" fmla="*/ 3948 w 11239"/>
                  <a:gd name="T77" fmla="*/ 2712 h 2966"/>
                  <a:gd name="T78" fmla="*/ 3965 w 11239"/>
                  <a:gd name="T79" fmla="*/ 2783 h 2966"/>
                  <a:gd name="T80" fmla="*/ 3996 w 11239"/>
                  <a:gd name="T81" fmla="*/ 2844 h 2966"/>
                  <a:gd name="T82" fmla="*/ 4039 w 11239"/>
                  <a:gd name="T83" fmla="*/ 2894 h 2966"/>
                  <a:gd name="T84" fmla="*/ 4096 w 11239"/>
                  <a:gd name="T85" fmla="*/ 2932 h 2966"/>
                  <a:gd name="T86" fmla="*/ 4167 w 11239"/>
                  <a:gd name="T87" fmla="*/ 2956 h 2966"/>
                  <a:gd name="T88" fmla="*/ 4252 w 11239"/>
                  <a:gd name="T89" fmla="*/ 2965 h 2966"/>
                  <a:gd name="T90" fmla="*/ 4338 w 11239"/>
                  <a:gd name="T91" fmla="*/ 2956 h 2966"/>
                  <a:gd name="T92" fmla="*/ 4409 w 11239"/>
                  <a:gd name="T93" fmla="*/ 2932 h 2966"/>
                  <a:gd name="T94" fmla="*/ 4466 w 11239"/>
                  <a:gd name="T95" fmla="*/ 2894 h 2966"/>
                  <a:gd name="T96" fmla="*/ 4510 w 11239"/>
                  <a:gd name="T97" fmla="*/ 2844 h 2966"/>
                  <a:gd name="T98" fmla="*/ 4535 w 11239"/>
                  <a:gd name="T99" fmla="*/ 2793 h 2966"/>
                  <a:gd name="T100" fmla="*/ 4540 w 11239"/>
                  <a:gd name="T101" fmla="*/ 2783 h 2966"/>
                  <a:gd name="T102" fmla="*/ 4558 w 11239"/>
                  <a:gd name="T103" fmla="*/ 2712 h 2966"/>
                  <a:gd name="T104" fmla="*/ 4564 w 11239"/>
                  <a:gd name="T105" fmla="*/ 2634 h 2966"/>
                  <a:gd name="T106" fmla="*/ 4564 w 11239"/>
                  <a:gd name="T107" fmla="*/ 2043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39" h="2966">
                    <a:moveTo>
                      <a:pt x="4564" y="2043"/>
                    </a:moveTo>
                    <a:lnTo>
                      <a:pt x="4558" y="1964"/>
                    </a:lnTo>
                    <a:lnTo>
                      <a:pt x="4540" y="1894"/>
                    </a:lnTo>
                    <a:lnTo>
                      <a:pt x="4536" y="1884"/>
                    </a:lnTo>
                    <a:lnTo>
                      <a:pt x="4510" y="1833"/>
                    </a:lnTo>
                    <a:lnTo>
                      <a:pt x="4466" y="1782"/>
                    </a:lnTo>
                    <a:lnTo>
                      <a:pt x="4409" y="1745"/>
                    </a:lnTo>
                    <a:lnTo>
                      <a:pt x="4358" y="1728"/>
                    </a:lnTo>
                    <a:lnTo>
                      <a:pt x="4358" y="2010"/>
                    </a:lnTo>
                    <a:lnTo>
                      <a:pt x="4358" y="2667"/>
                    </a:lnTo>
                    <a:lnTo>
                      <a:pt x="4352" y="2718"/>
                    </a:lnTo>
                    <a:lnTo>
                      <a:pt x="4333" y="2758"/>
                    </a:lnTo>
                    <a:lnTo>
                      <a:pt x="4300" y="2784"/>
                    </a:lnTo>
                    <a:lnTo>
                      <a:pt x="4252" y="2793"/>
                    </a:lnTo>
                    <a:lnTo>
                      <a:pt x="4205" y="2784"/>
                    </a:lnTo>
                    <a:lnTo>
                      <a:pt x="4173" y="2758"/>
                    </a:lnTo>
                    <a:lnTo>
                      <a:pt x="4154" y="2718"/>
                    </a:lnTo>
                    <a:lnTo>
                      <a:pt x="4147" y="2667"/>
                    </a:lnTo>
                    <a:lnTo>
                      <a:pt x="4147" y="2010"/>
                    </a:lnTo>
                    <a:lnTo>
                      <a:pt x="4154" y="1959"/>
                    </a:lnTo>
                    <a:lnTo>
                      <a:pt x="4173" y="1920"/>
                    </a:lnTo>
                    <a:lnTo>
                      <a:pt x="4205" y="1893"/>
                    </a:lnTo>
                    <a:lnTo>
                      <a:pt x="4252" y="1884"/>
                    </a:lnTo>
                    <a:lnTo>
                      <a:pt x="4300" y="1893"/>
                    </a:lnTo>
                    <a:lnTo>
                      <a:pt x="4333" y="1920"/>
                    </a:lnTo>
                    <a:lnTo>
                      <a:pt x="4352" y="1959"/>
                    </a:lnTo>
                    <a:lnTo>
                      <a:pt x="4358" y="2010"/>
                    </a:lnTo>
                    <a:lnTo>
                      <a:pt x="4358" y="1728"/>
                    </a:lnTo>
                    <a:lnTo>
                      <a:pt x="4338" y="1721"/>
                    </a:lnTo>
                    <a:lnTo>
                      <a:pt x="4252" y="1713"/>
                    </a:lnTo>
                    <a:lnTo>
                      <a:pt x="4167" y="1721"/>
                    </a:lnTo>
                    <a:lnTo>
                      <a:pt x="4096" y="1745"/>
                    </a:lnTo>
                    <a:lnTo>
                      <a:pt x="4039" y="1782"/>
                    </a:lnTo>
                    <a:lnTo>
                      <a:pt x="3996" y="1833"/>
                    </a:lnTo>
                    <a:lnTo>
                      <a:pt x="3965" y="1894"/>
                    </a:lnTo>
                    <a:lnTo>
                      <a:pt x="3948" y="1964"/>
                    </a:lnTo>
                    <a:lnTo>
                      <a:pt x="3942" y="2043"/>
                    </a:lnTo>
                    <a:lnTo>
                      <a:pt x="3942" y="2634"/>
                    </a:lnTo>
                    <a:lnTo>
                      <a:pt x="3948" y="2712"/>
                    </a:lnTo>
                    <a:lnTo>
                      <a:pt x="3965" y="2783"/>
                    </a:lnTo>
                    <a:lnTo>
                      <a:pt x="3996" y="2844"/>
                    </a:lnTo>
                    <a:lnTo>
                      <a:pt x="4039" y="2894"/>
                    </a:lnTo>
                    <a:lnTo>
                      <a:pt x="4096" y="2932"/>
                    </a:lnTo>
                    <a:lnTo>
                      <a:pt x="4167" y="2956"/>
                    </a:lnTo>
                    <a:lnTo>
                      <a:pt x="4252" y="2965"/>
                    </a:lnTo>
                    <a:lnTo>
                      <a:pt x="4338" y="2956"/>
                    </a:lnTo>
                    <a:lnTo>
                      <a:pt x="4409" y="2932"/>
                    </a:lnTo>
                    <a:lnTo>
                      <a:pt x="4466" y="2894"/>
                    </a:lnTo>
                    <a:lnTo>
                      <a:pt x="4510" y="2844"/>
                    </a:lnTo>
                    <a:lnTo>
                      <a:pt x="4535" y="2793"/>
                    </a:lnTo>
                    <a:lnTo>
                      <a:pt x="4540" y="2783"/>
                    </a:lnTo>
                    <a:lnTo>
                      <a:pt x="4558" y="2712"/>
                    </a:lnTo>
                    <a:lnTo>
                      <a:pt x="4564" y="2634"/>
                    </a:lnTo>
                    <a:lnTo>
                      <a:pt x="4564" y="20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1724" y="1630"/>
                <a:ext cx="11239" cy="2966"/>
              </a:xfrm>
              <a:custGeom>
                <a:avLst/>
                <a:gdLst>
                  <a:gd name="T0" fmla="*/ 4676 w 11239"/>
                  <a:gd name="T1" fmla="*/ 1237 h 2966"/>
                  <a:gd name="T2" fmla="*/ 4633 w 11239"/>
                  <a:gd name="T3" fmla="*/ 1013 h 2966"/>
                  <a:gd name="T4" fmla="*/ 4602 w 11239"/>
                  <a:gd name="T5" fmla="*/ 849 h 2966"/>
                  <a:gd name="T6" fmla="*/ 4509 w 11239"/>
                  <a:gd name="T7" fmla="*/ 358 h 2966"/>
                  <a:gd name="T8" fmla="*/ 4443 w 11239"/>
                  <a:gd name="T9" fmla="*/ 14 h 2966"/>
                  <a:gd name="T10" fmla="*/ 4400 w 11239"/>
                  <a:gd name="T11" fmla="*/ 14 h 2966"/>
                  <a:gd name="T12" fmla="*/ 4400 w 11239"/>
                  <a:gd name="T13" fmla="*/ 849 h 2966"/>
                  <a:gd name="T14" fmla="*/ 4236 w 11239"/>
                  <a:gd name="T15" fmla="*/ 849 h 2966"/>
                  <a:gd name="T16" fmla="*/ 4317 w 11239"/>
                  <a:gd name="T17" fmla="*/ 358 h 2966"/>
                  <a:gd name="T18" fmla="*/ 4319 w 11239"/>
                  <a:gd name="T19" fmla="*/ 358 h 2966"/>
                  <a:gd name="T20" fmla="*/ 4400 w 11239"/>
                  <a:gd name="T21" fmla="*/ 849 h 2966"/>
                  <a:gd name="T22" fmla="*/ 4400 w 11239"/>
                  <a:gd name="T23" fmla="*/ 14 h 2966"/>
                  <a:gd name="T24" fmla="*/ 4209 w 11239"/>
                  <a:gd name="T25" fmla="*/ 14 h 2966"/>
                  <a:gd name="T26" fmla="*/ 3978 w 11239"/>
                  <a:gd name="T27" fmla="*/ 1237 h 2966"/>
                  <a:gd name="T28" fmla="*/ 4172 w 11239"/>
                  <a:gd name="T29" fmla="*/ 1237 h 2966"/>
                  <a:gd name="T30" fmla="*/ 4209 w 11239"/>
                  <a:gd name="T31" fmla="*/ 1013 h 2966"/>
                  <a:gd name="T32" fmla="*/ 4427 w 11239"/>
                  <a:gd name="T33" fmla="*/ 1013 h 2966"/>
                  <a:gd name="T34" fmla="*/ 4465 w 11239"/>
                  <a:gd name="T35" fmla="*/ 1237 h 2966"/>
                  <a:gd name="T36" fmla="*/ 4676 w 11239"/>
                  <a:gd name="T37" fmla="*/ 123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39" h="2966">
                    <a:moveTo>
                      <a:pt x="4676" y="1237"/>
                    </a:moveTo>
                    <a:lnTo>
                      <a:pt x="4633" y="1013"/>
                    </a:lnTo>
                    <a:lnTo>
                      <a:pt x="4602" y="849"/>
                    </a:lnTo>
                    <a:lnTo>
                      <a:pt x="4509" y="358"/>
                    </a:lnTo>
                    <a:lnTo>
                      <a:pt x="4443" y="14"/>
                    </a:lnTo>
                    <a:lnTo>
                      <a:pt x="4400" y="14"/>
                    </a:lnTo>
                    <a:lnTo>
                      <a:pt x="4400" y="849"/>
                    </a:lnTo>
                    <a:lnTo>
                      <a:pt x="4236" y="849"/>
                    </a:lnTo>
                    <a:lnTo>
                      <a:pt x="4317" y="358"/>
                    </a:lnTo>
                    <a:lnTo>
                      <a:pt x="4319" y="358"/>
                    </a:lnTo>
                    <a:lnTo>
                      <a:pt x="4400" y="849"/>
                    </a:lnTo>
                    <a:lnTo>
                      <a:pt x="4400" y="14"/>
                    </a:lnTo>
                    <a:lnTo>
                      <a:pt x="4209" y="14"/>
                    </a:lnTo>
                    <a:lnTo>
                      <a:pt x="3978" y="1237"/>
                    </a:lnTo>
                    <a:lnTo>
                      <a:pt x="4172" y="1237"/>
                    </a:lnTo>
                    <a:lnTo>
                      <a:pt x="4209" y="1013"/>
                    </a:lnTo>
                    <a:lnTo>
                      <a:pt x="4427" y="1013"/>
                    </a:lnTo>
                    <a:lnTo>
                      <a:pt x="4465" y="1237"/>
                    </a:lnTo>
                    <a:lnTo>
                      <a:pt x="4676" y="12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1724" y="1630"/>
                <a:ext cx="11239" cy="2966"/>
              </a:xfrm>
              <a:custGeom>
                <a:avLst/>
                <a:gdLst>
                  <a:gd name="T0" fmla="*/ 5296 w 11239"/>
                  <a:gd name="T1" fmla="*/ 2950 h 2966"/>
                  <a:gd name="T2" fmla="*/ 5100 w 11239"/>
                  <a:gd name="T3" fmla="*/ 2395 h 2966"/>
                  <a:gd name="T4" fmla="*/ 5113 w 11239"/>
                  <a:gd name="T5" fmla="*/ 2389 h 2966"/>
                  <a:gd name="T6" fmla="*/ 5175 w 11239"/>
                  <a:gd name="T7" fmla="*/ 2365 h 2966"/>
                  <a:gd name="T8" fmla="*/ 5226 w 11239"/>
                  <a:gd name="T9" fmla="*/ 2316 h 2966"/>
                  <a:gd name="T10" fmla="*/ 5242 w 11239"/>
                  <a:gd name="T11" fmla="*/ 2275 h 2966"/>
                  <a:gd name="T12" fmla="*/ 5255 w 11239"/>
                  <a:gd name="T13" fmla="*/ 2247 h 2966"/>
                  <a:gd name="T14" fmla="*/ 5264 w 11239"/>
                  <a:gd name="T15" fmla="*/ 2158 h 2966"/>
                  <a:gd name="T16" fmla="*/ 5264 w 11239"/>
                  <a:gd name="T17" fmla="*/ 2001 h 2966"/>
                  <a:gd name="T18" fmla="*/ 5257 w 11239"/>
                  <a:gd name="T19" fmla="*/ 1921 h 2966"/>
                  <a:gd name="T20" fmla="*/ 5249 w 11239"/>
                  <a:gd name="T21" fmla="*/ 1895 h 2966"/>
                  <a:gd name="T22" fmla="*/ 5236 w 11239"/>
                  <a:gd name="T23" fmla="*/ 1854 h 2966"/>
                  <a:gd name="T24" fmla="*/ 5200 w 11239"/>
                  <a:gd name="T25" fmla="*/ 1800 h 2966"/>
                  <a:gd name="T26" fmla="*/ 5146 w 11239"/>
                  <a:gd name="T27" fmla="*/ 1760 h 2966"/>
                  <a:gd name="T28" fmla="*/ 5074 w 11239"/>
                  <a:gd name="T29" fmla="*/ 1736 h 2966"/>
                  <a:gd name="T30" fmla="*/ 5056 w 11239"/>
                  <a:gd name="T31" fmla="*/ 1734 h 2966"/>
                  <a:gd name="T32" fmla="*/ 5056 w 11239"/>
                  <a:gd name="T33" fmla="*/ 1994 h 2966"/>
                  <a:gd name="T34" fmla="*/ 5056 w 11239"/>
                  <a:gd name="T35" fmla="*/ 2174 h 2966"/>
                  <a:gd name="T36" fmla="*/ 5050 w 11239"/>
                  <a:gd name="T37" fmla="*/ 2218 h 2966"/>
                  <a:gd name="T38" fmla="*/ 5032 w 11239"/>
                  <a:gd name="T39" fmla="*/ 2249 h 2966"/>
                  <a:gd name="T40" fmla="*/ 5001 w 11239"/>
                  <a:gd name="T41" fmla="*/ 2269 h 2966"/>
                  <a:gd name="T42" fmla="*/ 4955 w 11239"/>
                  <a:gd name="T43" fmla="*/ 2275 h 2966"/>
                  <a:gd name="T44" fmla="*/ 4887 w 11239"/>
                  <a:gd name="T45" fmla="*/ 2275 h 2966"/>
                  <a:gd name="T46" fmla="*/ 4887 w 11239"/>
                  <a:gd name="T47" fmla="*/ 1895 h 2966"/>
                  <a:gd name="T48" fmla="*/ 4955 w 11239"/>
                  <a:gd name="T49" fmla="*/ 1895 h 2966"/>
                  <a:gd name="T50" fmla="*/ 5001 w 11239"/>
                  <a:gd name="T51" fmla="*/ 1901 h 2966"/>
                  <a:gd name="T52" fmla="*/ 5032 w 11239"/>
                  <a:gd name="T53" fmla="*/ 1919 h 2966"/>
                  <a:gd name="T54" fmla="*/ 5050 w 11239"/>
                  <a:gd name="T55" fmla="*/ 1950 h 2966"/>
                  <a:gd name="T56" fmla="*/ 5056 w 11239"/>
                  <a:gd name="T57" fmla="*/ 1994 h 2966"/>
                  <a:gd name="T58" fmla="*/ 5056 w 11239"/>
                  <a:gd name="T59" fmla="*/ 1734 h 2966"/>
                  <a:gd name="T60" fmla="*/ 4981 w 11239"/>
                  <a:gd name="T61" fmla="*/ 1727 h 2966"/>
                  <a:gd name="T62" fmla="*/ 4681 w 11239"/>
                  <a:gd name="T63" fmla="*/ 1727 h 2966"/>
                  <a:gd name="T64" fmla="*/ 4681 w 11239"/>
                  <a:gd name="T65" fmla="*/ 2950 h 2966"/>
                  <a:gd name="T66" fmla="*/ 4887 w 11239"/>
                  <a:gd name="T67" fmla="*/ 2950 h 2966"/>
                  <a:gd name="T68" fmla="*/ 4887 w 11239"/>
                  <a:gd name="T69" fmla="*/ 2389 h 2966"/>
                  <a:gd name="T70" fmla="*/ 5080 w 11239"/>
                  <a:gd name="T71" fmla="*/ 2950 h 2966"/>
                  <a:gd name="T72" fmla="*/ 5296 w 11239"/>
                  <a:gd name="T73" fmla="*/ 2950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5296" y="2950"/>
                    </a:moveTo>
                    <a:lnTo>
                      <a:pt x="5100" y="2395"/>
                    </a:lnTo>
                    <a:lnTo>
                      <a:pt x="5113" y="2389"/>
                    </a:lnTo>
                    <a:lnTo>
                      <a:pt x="5175" y="2365"/>
                    </a:lnTo>
                    <a:lnTo>
                      <a:pt x="5226" y="2316"/>
                    </a:lnTo>
                    <a:lnTo>
                      <a:pt x="5242" y="2275"/>
                    </a:lnTo>
                    <a:lnTo>
                      <a:pt x="5255" y="2247"/>
                    </a:lnTo>
                    <a:lnTo>
                      <a:pt x="5264" y="2158"/>
                    </a:lnTo>
                    <a:lnTo>
                      <a:pt x="5264" y="2001"/>
                    </a:lnTo>
                    <a:lnTo>
                      <a:pt x="5257" y="1921"/>
                    </a:lnTo>
                    <a:lnTo>
                      <a:pt x="5249" y="1895"/>
                    </a:lnTo>
                    <a:lnTo>
                      <a:pt x="5236" y="1854"/>
                    </a:lnTo>
                    <a:lnTo>
                      <a:pt x="5200" y="1800"/>
                    </a:lnTo>
                    <a:lnTo>
                      <a:pt x="5146" y="1760"/>
                    </a:lnTo>
                    <a:lnTo>
                      <a:pt x="5074" y="1736"/>
                    </a:lnTo>
                    <a:lnTo>
                      <a:pt x="5056" y="1734"/>
                    </a:lnTo>
                    <a:lnTo>
                      <a:pt x="5056" y="1994"/>
                    </a:lnTo>
                    <a:lnTo>
                      <a:pt x="5056" y="2174"/>
                    </a:lnTo>
                    <a:lnTo>
                      <a:pt x="5050" y="2218"/>
                    </a:lnTo>
                    <a:lnTo>
                      <a:pt x="5032" y="2249"/>
                    </a:lnTo>
                    <a:lnTo>
                      <a:pt x="5001" y="2269"/>
                    </a:lnTo>
                    <a:lnTo>
                      <a:pt x="4955" y="2275"/>
                    </a:lnTo>
                    <a:lnTo>
                      <a:pt x="4887" y="2275"/>
                    </a:lnTo>
                    <a:lnTo>
                      <a:pt x="4887" y="1895"/>
                    </a:lnTo>
                    <a:lnTo>
                      <a:pt x="4955" y="1895"/>
                    </a:lnTo>
                    <a:lnTo>
                      <a:pt x="5001" y="1901"/>
                    </a:lnTo>
                    <a:lnTo>
                      <a:pt x="5032" y="1919"/>
                    </a:lnTo>
                    <a:lnTo>
                      <a:pt x="5050" y="1950"/>
                    </a:lnTo>
                    <a:lnTo>
                      <a:pt x="5056" y="1994"/>
                    </a:lnTo>
                    <a:lnTo>
                      <a:pt x="5056" y="1734"/>
                    </a:lnTo>
                    <a:lnTo>
                      <a:pt x="4981" y="1727"/>
                    </a:lnTo>
                    <a:lnTo>
                      <a:pt x="4681" y="1727"/>
                    </a:lnTo>
                    <a:lnTo>
                      <a:pt x="4681" y="2950"/>
                    </a:lnTo>
                    <a:lnTo>
                      <a:pt x="4887" y="2950"/>
                    </a:lnTo>
                    <a:lnTo>
                      <a:pt x="4887" y="2389"/>
                    </a:lnTo>
                    <a:lnTo>
                      <a:pt x="5080" y="2950"/>
                    </a:lnTo>
                    <a:lnTo>
                      <a:pt x="5296" y="29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1724" y="1630"/>
                <a:ext cx="11239" cy="2966"/>
              </a:xfrm>
              <a:custGeom>
                <a:avLst/>
                <a:gdLst>
                  <a:gd name="T0" fmla="*/ 5376 w 11239"/>
                  <a:gd name="T1" fmla="*/ 1237 h 2966"/>
                  <a:gd name="T2" fmla="*/ 5179 w 11239"/>
                  <a:gd name="T3" fmla="*/ 681 h 2966"/>
                  <a:gd name="T4" fmla="*/ 5193 w 11239"/>
                  <a:gd name="T5" fmla="*/ 676 h 2966"/>
                  <a:gd name="T6" fmla="*/ 5254 w 11239"/>
                  <a:gd name="T7" fmla="*/ 652 h 2966"/>
                  <a:gd name="T8" fmla="*/ 5305 w 11239"/>
                  <a:gd name="T9" fmla="*/ 602 h 2966"/>
                  <a:gd name="T10" fmla="*/ 5322 w 11239"/>
                  <a:gd name="T11" fmla="*/ 562 h 2966"/>
                  <a:gd name="T12" fmla="*/ 5334 w 11239"/>
                  <a:gd name="T13" fmla="*/ 534 h 2966"/>
                  <a:gd name="T14" fmla="*/ 5343 w 11239"/>
                  <a:gd name="T15" fmla="*/ 445 h 2966"/>
                  <a:gd name="T16" fmla="*/ 5343 w 11239"/>
                  <a:gd name="T17" fmla="*/ 288 h 2966"/>
                  <a:gd name="T18" fmla="*/ 5336 w 11239"/>
                  <a:gd name="T19" fmla="*/ 208 h 2966"/>
                  <a:gd name="T20" fmla="*/ 5328 w 11239"/>
                  <a:gd name="T21" fmla="*/ 182 h 2966"/>
                  <a:gd name="T22" fmla="*/ 5316 w 11239"/>
                  <a:gd name="T23" fmla="*/ 141 h 2966"/>
                  <a:gd name="T24" fmla="*/ 5279 w 11239"/>
                  <a:gd name="T25" fmla="*/ 87 h 2966"/>
                  <a:gd name="T26" fmla="*/ 5225 w 11239"/>
                  <a:gd name="T27" fmla="*/ 47 h 2966"/>
                  <a:gd name="T28" fmla="*/ 5153 w 11239"/>
                  <a:gd name="T29" fmla="*/ 22 h 2966"/>
                  <a:gd name="T30" fmla="*/ 5136 w 11239"/>
                  <a:gd name="T31" fmla="*/ 21 h 2966"/>
                  <a:gd name="T32" fmla="*/ 5136 w 11239"/>
                  <a:gd name="T33" fmla="*/ 281 h 2966"/>
                  <a:gd name="T34" fmla="*/ 5136 w 11239"/>
                  <a:gd name="T35" fmla="*/ 461 h 2966"/>
                  <a:gd name="T36" fmla="*/ 5130 w 11239"/>
                  <a:gd name="T37" fmla="*/ 504 h 2966"/>
                  <a:gd name="T38" fmla="*/ 5111 w 11239"/>
                  <a:gd name="T39" fmla="*/ 536 h 2966"/>
                  <a:gd name="T40" fmla="*/ 5080 w 11239"/>
                  <a:gd name="T41" fmla="*/ 556 h 2966"/>
                  <a:gd name="T42" fmla="*/ 5035 w 11239"/>
                  <a:gd name="T43" fmla="*/ 562 h 2966"/>
                  <a:gd name="T44" fmla="*/ 4966 w 11239"/>
                  <a:gd name="T45" fmla="*/ 562 h 2966"/>
                  <a:gd name="T46" fmla="*/ 4966 w 11239"/>
                  <a:gd name="T47" fmla="*/ 182 h 2966"/>
                  <a:gd name="T48" fmla="*/ 5035 w 11239"/>
                  <a:gd name="T49" fmla="*/ 182 h 2966"/>
                  <a:gd name="T50" fmla="*/ 5080 w 11239"/>
                  <a:gd name="T51" fmla="*/ 188 h 2966"/>
                  <a:gd name="T52" fmla="*/ 5111 w 11239"/>
                  <a:gd name="T53" fmla="*/ 206 h 2966"/>
                  <a:gd name="T54" fmla="*/ 5130 w 11239"/>
                  <a:gd name="T55" fmla="*/ 237 h 2966"/>
                  <a:gd name="T56" fmla="*/ 5136 w 11239"/>
                  <a:gd name="T57" fmla="*/ 281 h 2966"/>
                  <a:gd name="T58" fmla="*/ 5136 w 11239"/>
                  <a:gd name="T59" fmla="*/ 21 h 2966"/>
                  <a:gd name="T60" fmla="*/ 5060 w 11239"/>
                  <a:gd name="T61" fmla="*/ 14 h 2966"/>
                  <a:gd name="T62" fmla="*/ 4760 w 11239"/>
                  <a:gd name="T63" fmla="*/ 14 h 2966"/>
                  <a:gd name="T64" fmla="*/ 4760 w 11239"/>
                  <a:gd name="T65" fmla="*/ 1237 h 2966"/>
                  <a:gd name="T66" fmla="*/ 4966 w 11239"/>
                  <a:gd name="T67" fmla="*/ 1237 h 2966"/>
                  <a:gd name="T68" fmla="*/ 4966 w 11239"/>
                  <a:gd name="T69" fmla="*/ 676 h 2966"/>
                  <a:gd name="T70" fmla="*/ 5159 w 11239"/>
                  <a:gd name="T71" fmla="*/ 1237 h 2966"/>
                  <a:gd name="T72" fmla="*/ 5376 w 11239"/>
                  <a:gd name="T73" fmla="*/ 123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5376" y="1237"/>
                    </a:moveTo>
                    <a:lnTo>
                      <a:pt x="5179" y="681"/>
                    </a:lnTo>
                    <a:lnTo>
                      <a:pt x="5193" y="676"/>
                    </a:lnTo>
                    <a:lnTo>
                      <a:pt x="5254" y="652"/>
                    </a:lnTo>
                    <a:lnTo>
                      <a:pt x="5305" y="602"/>
                    </a:lnTo>
                    <a:lnTo>
                      <a:pt x="5322" y="562"/>
                    </a:lnTo>
                    <a:lnTo>
                      <a:pt x="5334" y="534"/>
                    </a:lnTo>
                    <a:lnTo>
                      <a:pt x="5343" y="445"/>
                    </a:lnTo>
                    <a:lnTo>
                      <a:pt x="5343" y="288"/>
                    </a:lnTo>
                    <a:lnTo>
                      <a:pt x="5336" y="208"/>
                    </a:lnTo>
                    <a:lnTo>
                      <a:pt x="5328" y="182"/>
                    </a:lnTo>
                    <a:lnTo>
                      <a:pt x="5316" y="141"/>
                    </a:lnTo>
                    <a:lnTo>
                      <a:pt x="5279" y="87"/>
                    </a:lnTo>
                    <a:lnTo>
                      <a:pt x="5225" y="47"/>
                    </a:lnTo>
                    <a:lnTo>
                      <a:pt x="5153" y="22"/>
                    </a:lnTo>
                    <a:lnTo>
                      <a:pt x="5136" y="21"/>
                    </a:lnTo>
                    <a:lnTo>
                      <a:pt x="5136" y="281"/>
                    </a:lnTo>
                    <a:lnTo>
                      <a:pt x="5136" y="461"/>
                    </a:lnTo>
                    <a:lnTo>
                      <a:pt x="5130" y="504"/>
                    </a:lnTo>
                    <a:lnTo>
                      <a:pt x="5111" y="536"/>
                    </a:lnTo>
                    <a:lnTo>
                      <a:pt x="5080" y="556"/>
                    </a:lnTo>
                    <a:lnTo>
                      <a:pt x="5035" y="562"/>
                    </a:lnTo>
                    <a:lnTo>
                      <a:pt x="4966" y="562"/>
                    </a:lnTo>
                    <a:lnTo>
                      <a:pt x="4966" y="182"/>
                    </a:lnTo>
                    <a:lnTo>
                      <a:pt x="5035" y="182"/>
                    </a:lnTo>
                    <a:lnTo>
                      <a:pt x="5080" y="188"/>
                    </a:lnTo>
                    <a:lnTo>
                      <a:pt x="5111" y="206"/>
                    </a:lnTo>
                    <a:lnTo>
                      <a:pt x="5130" y="237"/>
                    </a:lnTo>
                    <a:lnTo>
                      <a:pt x="5136" y="281"/>
                    </a:lnTo>
                    <a:lnTo>
                      <a:pt x="5136" y="21"/>
                    </a:lnTo>
                    <a:lnTo>
                      <a:pt x="5060" y="14"/>
                    </a:lnTo>
                    <a:lnTo>
                      <a:pt x="4760" y="14"/>
                    </a:lnTo>
                    <a:lnTo>
                      <a:pt x="4760" y="1237"/>
                    </a:lnTo>
                    <a:lnTo>
                      <a:pt x="4966" y="1237"/>
                    </a:lnTo>
                    <a:lnTo>
                      <a:pt x="4966" y="676"/>
                    </a:lnTo>
                    <a:lnTo>
                      <a:pt x="5159" y="1237"/>
                    </a:lnTo>
                    <a:lnTo>
                      <a:pt x="5376" y="12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1724" y="1630"/>
                <a:ext cx="11239" cy="2966"/>
              </a:xfrm>
              <a:custGeom>
                <a:avLst/>
                <a:gdLst>
                  <a:gd name="T0" fmla="*/ 5960 w 11239"/>
                  <a:gd name="T1" fmla="*/ 14 h 2966"/>
                  <a:gd name="T2" fmla="*/ 5413 w 11239"/>
                  <a:gd name="T3" fmla="*/ 14 h 2966"/>
                  <a:gd name="T4" fmla="*/ 5413 w 11239"/>
                  <a:gd name="T5" fmla="*/ 182 h 2966"/>
                  <a:gd name="T6" fmla="*/ 5583 w 11239"/>
                  <a:gd name="T7" fmla="*/ 182 h 2966"/>
                  <a:gd name="T8" fmla="*/ 5583 w 11239"/>
                  <a:gd name="T9" fmla="*/ 1237 h 2966"/>
                  <a:gd name="T10" fmla="*/ 5790 w 11239"/>
                  <a:gd name="T11" fmla="*/ 1237 h 2966"/>
                  <a:gd name="T12" fmla="*/ 5790 w 11239"/>
                  <a:gd name="T13" fmla="*/ 182 h 2966"/>
                  <a:gd name="T14" fmla="*/ 5960 w 11239"/>
                  <a:gd name="T15" fmla="*/ 182 h 2966"/>
                  <a:gd name="T16" fmla="*/ 5960 w 11239"/>
                  <a:gd name="T17" fmla="*/ 1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9" h="2966">
                    <a:moveTo>
                      <a:pt x="5960" y="14"/>
                    </a:moveTo>
                    <a:lnTo>
                      <a:pt x="5413" y="14"/>
                    </a:lnTo>
                    <a:lnTo>
                      <a:pt x="5413" y="182"/>
                    </a:lnTo>
                    <a:lnTo>
                      <a:pt x="5583" y="182"/>
                    </a:lnTo>
                    <a:lnTo>
                      <a:pt x="5583" y="1237"/>
                    </a:lnTo>
                    <a:lnTo>
                      <a:pt x="5790" y="1237"/>
                    </a:lnTo>
                    <a:lnTo>
                      <a:pt x="5790" y="182"/>
                    </a:lnTo>
                    <a:lnTo>
                      <a:pt x="5960" y="182"/>
                    </a:lnTo>
                    <a:lnTo>
                      <a:pt x="596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1724" y="1630"/>
                <a:ext cx="11239" cy="2966"/>
              </a:xfrm>
              <a:custGeom>
                <a:avLst/>
                <a:gdLst>
                  <a:gd name="T0" fmla="*/ 6208 w 11239"/>
                  <a:gd name="T1" fmla="*/ 1727 h 2966"/>
                  <a:gd name="T2" fmla="*/ 5661 w 11239"/>
                  <a:gd name="T3" fmla="*/ 1727 h 2966"/>
                  <a:gd name="T4" fmla="*/ 5661 w 11239"/>
                  <a:gd name="T5" fmla="*/ 1895 h 2966"/>
                  <a:gd name="T6" fmla="*/ 5831 w 11239"/>
                  <a:gd name="T7" fmla="*/ 1895 h 2966"/>
                  <a:gd name="T8" fmla="*/ 5831 w 11239"/>
                  <a:gd name="T9" fmla="*/ 2950 h 2966"/>
                  <a:gd name="T10" fmla="*/ 6038 w 11239"/>
                  <a:gd name="T11" fmla="*/ 2950 h 2966"/>
                  <a:gd name="T12" fmla="*/ 6038 w 11239"/>
                  <a:gd name="T13" fmla="*/ 1895 h 2966"/>
                  <a:gd name="T14" fmla="*/ 6208 w 11239"/>
                  <a:gd name="T15" fmla="*/ 1895 h 2966"/>
                  <a:gd name="T16" fmla="*/ 6208 w 11239"/>
                  <a:gd name="T17" fmla="*/ 172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9" h="2966">
                    <a:moveTo>
                      <a:pt x="6208" y="1727"/>
                    </a:moveTo>
                    <a:lnTo>
                      <a:pt x="5661" y="1727"/>
                    </a:lnTo>
                    <a:lnTo>
                      <a:pt x="5661" y="1895"/>
                    </a:lnTo>
                    <a:lnTo>
                      <a:pt x="5831" y="1895"/>
                    </a:lnTo>
                    <a:lnTo>
                      <a:pt x="5831" y="2950"/>
                    </a:lnTo>
                    <a:lnTo>
                      <a:pt x="6038" y="2950"/>
                    </a:lnTo>
                    <a:lnTo>
                      <a:pt x="6038" y="1895"/>
                    </a:lnTo>
                    <a:lnTo>
                      <a:pt x="6208" y="1895"/>
                    </a:lnTo>
                    <a:lnTo>
                      <a:pt x="6208"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1724" y="1630"/>
                <a:ext cx="11239" cy="2966"/>
              </a:xfrm>
              <a:custGeom>
                <a:avLst/>
                <a:gdLst>
                  <a:gd name="T0" fmla="*/ 6650 w 11239"/>
                  <a:gd name="T1" fmla="*/ 14 h 2966"/>
                  <a:gd name="T2" fmla="*/ 6479 w 11239"/>
                  <a:gd name="T3" fmla="*/ 14 h 2966"/>
                  <a:gd name="T4" fmla="*/ 6479 w 11239"/>
                  <a:gd name="T5" fmla="*/ 716 h 2966"/>
                  <a:gd name="T6" fmla="*/ 6401 w 11239"/>
                  <a:gd name="T7" fmla="*/ 469 h 2966"/>
                  <a:gd name="T8" fmla="*/ 6257 w 11239"/>
                  <a:gd name="T9" fmla="*/ 14 h 2966"/>
                  <a:gd name="T10" fmla="*/ 6055 w 11239"/>
                  <a:gd name="T11" fmla="*/ 14 h 2966"/>
                  <a:gd name="T12" fmla="*/ 6055 w 11239"/>
                  <a:gd name="T13" fmla="*/ 1237 h 2966"/>
                  <a:gd name="T14" fmla="*/ 6228 w 11239"/>
                  <a:gd name="T15" fmla="*/ 1237 h 2966"/>
                  <a:gd name="T16" fmla="*/ 6228 w 11239"/>
                  <a:gd name="T17" fmla="*/ 469 h 2966"/>
                  <a:gd name="T18" fmla="*/ 6470 w 11239"/>
                  <a:gd name="T19" fmla="*/ 1237 h 2966"/>
                  <a:gd name="T20" fmla="*/ 6650 w 11239"/>
                  <a:gd name="T21" fmla="*/ 1237 h 2966"/>
                  <a:gd name="T22" fmla="*/ 6650 w 11239"/>
                  <a:gd name="T23" fmla="*/ 716 h 2966"/>
                  <a:gd name="T24" fmla="*/ 6650 w 11239"/>
                  <a:gd name="T25" fmla="*/ 1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39" h="2966">
                    <a:moveTo>
                      <a:pt x="6650" y="14"/>
                    </a:moveTo>
                    <a:lnTo>
                      <a:pt x="6479" y="14"/>
                    </a:lnTo>
                    <a:lnTo>
                      <a:pt x="6479" y="716"/>
                    </a:lnTo>
                    <a:lnTo>
                      <a:pt x="6401" y="469"/>
                    </a:lnTo>
                    <a:lnTo>
                      <a:pt x="6257" y="14"/>
                    </a:lnTo>
                    <a:lnTo>
                      <a:pt x="6055" y="14"/>
                    </a:lnTo>
                    <a:lnTo>
                      <a:pt x="6055" y="1237"/>
                    </a:lnTo>
                    <a:lnTo>
                      <a:pt x="6228" y="1237"/>
                    </a:lnTo>
                    <a:lnTo>
                      <a:pt x="6228" y="469"/>
                    </a:lnTo>
                    <a:lnTo>
                      <a:pt x="6470" y="1237"/>
                    </a:lnTo>
                    <a:lnTo>
                      <a:pt x="6650" y="1237"/>
                    </a:lnTo>
                    <a:lnTo>
                      <a:pt x="6650" y="716"/>
                    </a:lnTo>
                    <a:lnTo>
                      <a:pt x="665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1724" y="1630"/>
                <a:ext cx="11239" cy="2966"/>
              </a:xfrm>
              <a:custGeom>
                <a:avLst/>
                <a:gdLst>
                  <a:gd name="T0" fmla="*/ 6915 w 11239"/>
                  <a:gd name="T1" fmla="*/ 2245 h 2966"/>
                  <a:gd name="T2" fmla="*/ 6509 w 11239"/>
                  <a:gd name="T3" fmla="*/ 2245 h 2966"/>
                  <a:gd name="T4" fmla="*/ 6509 w 11239"/>
                  <a:gd name="T5" fmla="*/ 1727 h 2966"/>
                  <a:gd name="T6" fmla="*/ 6303 w 11239"/>
                  <a:gd name="T7" fmla="*/ 1727 h 2966"/>
                  <a:gd name="T8" fmla="*/ 6303 w 11239"/>
                  <a:gd name="T9" fmla="*/ 2245 h 2966"/>
                  <a:gd name="T10" fmla="*/ 6303 w 11239"/>
                  <a:gd name="T11" fmla="*/ 2411 h 2966"/>
                  <a:gd name="T12" fmla="*/ 6303 w 11239"/>
                  <a:gd name="T13" fmla="*/ 2951 h 2966"/>
                  <a:gd name="T14" fmla="*/ 6509 w 11239"/>
                  <a:gd name="T15" fmla="*/ 2951 h 2966"/>
                  <a:gd name="T16" fmla="*/ 6509 w 11239"/>
                  <a:gd name="T17" fmla="*/ 2411 h 2966"/>
                  <a:gd name="T18" fmla="*/ 6707 w 11239"/>
                  <a:gd name="T19" fmla="*/ 2411 h 2966"/>
                  <a:gd name="T20" fmla="*/ 6707 w 11239"/>
                  <a:gd name="T21" fmla="*/ 2950 h 2966"/>
                  <a:gd name="T22" fmla="*/ 6915 w 11239"/>
                  <a:gd name="T23" fmla="*/ 2950 h 2966"/>
                  <a:gd name="T24" fmla="*/ 6915 w 11239"/>
                  <a:gd name="T25" fmla="*/ 2411 h 2966"/>
                  <a:gd name="T26" fmla="*/ 6915 w 11239"/>
                  <a:gd name="T27" fmla="*/ 2245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39" h="2966">
                    <a:moveTo>
                      <a:pt x="6915" y="2245"/>
                    </a:moveTo>
                    <a:lnTo>
                      <a:pt x="6509" y="2245"/>
                    </a:lnTo>
                    <a:lnTo>
                      <a:pt x="6509" y="1727"/>
                    </a:lnTo>
                    <a:lnTo>
                      <a:pt x="6303" y="1727"/>
                    </a:lnTo>
                    <a:lnTo>
                      <a:pt x="6303" y="2245"/>
                    </a:lnTo>
                    <a:lnTo>
                      <a:pt x="6303" y="2411"/>
                    </a:lnTo>
                    <a:lnTo>
                      <a:pt x="6303" y="2951"/>
                    </a:lnTo>
                    <a:lnTo>
                      <a:pt x="6509" y="2951"/>
                    </a:lnTo>
                    <a:lnTo>
                      <a:pt x="6509" y="2411"/>
                    </a:lnTo>
                    <a:lnTo>
                      <a:pt x="6707" y="2411"/>
                    </a:lnTo>
                    <a:lnTo>
                      <a:pt x="6707" y="2950"/>
                    </a:lnTo>
                    <a:lnTo>
                      <a:pt x="6915" y="2950"/>
                    </a:lnTo>
                    <a:lnTo>
                      <a:pt x="6915" y="2411"/>
                    </a:lnTo>
                    <a:lnTo>
                      <a:pt x="6915" y="224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1724" y="1630"/>
                <a:ext cx="11239" cy="2966"/>
              </a:xfrm>
              <a:custGeom>
                <a:avLst/>
                <a:gdLst>
                  <a:gd name="T0" fmla="*/ 6915 w 11239"/>
                  <a:gd name="T1" fmla="*/ 1727 h 2966"/>
                  <a:gd name="T2" fmla="*/ 6707 w 11239"/>
                  <a:gd name="T3" fmla="*/ 1727 h 2966"/>
                  <a:gd name="T4" fmla="*/ 6707 w 11239"/>
                  <a:gd name="T5" fmla="*/ 2245 h 2966"/>
                  <a:gd name="T6" fmla="*/ 6915 w 11239"/>
                  <a:gd name="T7" fmla="*/ 2245 h 2966"/>
                  <a:gd name="T8" fmla="*/ 6915 w 11239"/>
                  <a:gd name="T9" fmla="*/ 1727 h 2966"/>
                </a:gdLst>
                <a:ahLst/>
                <a:cxnLst>
                  <a:cxn ang="0">
                    <a:pos x="T0" y="T1"/>
                  </a:cxn>
                  <a:cxn ang="0">
                    <a:pos x="T2" y="T3"/>
                  </a:cxn>
                  <a:cxn ang="0">
                    <a:pos x="T4" y="T5"/>
                  </a:cxn>
                  <a:cxn ang="0">
                    <a:pos x="T6" y="T7"/>
                  </a:cxn>
                  <a:cxn ang="0">
                    <a:pos x="T8" y="T9"/>
                  </a:cxn>
                </a:cxnLst>
                <a:rect l="0" t="0" r="r" b="b"/>
                <a:pathLst>
                  <a:path w="11239" h="2966">
                    <a:moveTo>
                      <a:pt x="6915" y="1727"/>
                    </a:moveTo>
                    <a:lnTo>
                      <a:pt x="6707" y="1727"/>
                    </a:lnTo>
                    <a:lnTo>
                      <a:pt x="6707" y="2245"/>
                    </a:lnTo>
                    <a:lnTo>
                      <a:pt x="6915" y="2245"/>
                    </a:lnTo>
                    <a:lnTo>
                      <a:pt x="6915"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1724" y="1630"/>
                <a:ext cx="11239" cy="2966"/>
              </a:xfrm>
              <a:custGeom>
                <a:avLst/>
                <a:gdLst>
                  <a:gd name="T0" fmla="*/ 7258 w 11239"/>
                  <a:gd name="T1" fmla="*/ 14 h 2966"/>
                  <a:gd name="T2" fmla="*/ 6767 w 11239"/>
                  <a:gd name="T3" fmla="*/ 14 h 2966"/>
                  <a:gd name="T4" fmla="*/ 6767 w 11239"/>
                  <a:gd name="T5" fmla="*/ 182 h 2966"/>
                  <a:gd name="T6" fmla="*/ 6767 w 11239"/>
                  <a:gd name="T7" fmla="*/ 532 h 2966"/>
                  <a:gd name="T8" fmla="*/ 6767 w 11239"/>
                  <a:gd name="T9" fmla="*/ 698 h 2966"/>
                  <a:gd name="T10" fmla="*/ 6767 w 11239"/>
                  <a:gd name="T11" fmla="*/ 1070 h 2966"/>
                  <a:gd name="T12" fmla="*/ 6767 w 11239"/>
                  <a:gd name="T13" fmla="*/ 1236 h 2966"/>
                  <a:gd name="T14" fmla="*/ 7258 w 11239"/>
                  <a:gd name="T15" fmla="*/ 1236 h 2966"/>
                  <a:gd name="T16" fmla="*/ 7258 w 11239"/>
                  <a:gd name="T17" fmla="*/ 1070 h 2966"/>
                  <a:gd name="T18" fmla="*/ 6973 w 11239"/>
                  <a:gd name="T19" fmla="*/ 1070 h 2966"/>
                  <a:gd name="T20" fmla="*/ 6973 w 11239"/>
                  <a:gd name="T21" fmla="*/ 698 h 2966"/>
                  <a:gd name="T22" fmla="*/ 7177 w 11239"/>
                  <a:gd name="T23" fmla="*/ 698 h 2966"/>
                  <a:gd name="T24" fmla="*/ 7177 w 11239"/>
                  <a:gd name="T25" fmla="*/ 532 h 2966"/>
                  <a:gd name="T26" fmla="*/ 6973 w 11239"/>
                  <a:gd name="T27" fmla="*/ 532 h 2966"/>
                  <a:gd name="T28" fmla="*/ 6973 w 11239"/>
                  <a:gd name="T29" fmla="*/ 182 h 2966"/>
                  <a:gd name="T30" fmla="*/ 7258 w 11239"/>
                  <a:gd name="T31" fmla="*/ 182 h 2966"/>
                  <a:gd name="T32" fmla="*/ 7258 w 11239"/>
                  <a:gd name="T33" fmla="*/ 1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39" h="2966">
                    <a:moveTo>
                      <a:pt x="7258" y="14"/>
                    </a:moveTo>
                    <a:lnTo>
                      <a:pt x="6767" y="14"/>
                    </a:lnTo>
                    <a:lnTo>
                      <a:pt x="6767" y="182"/>
                    </a:lnTo>
                    <a:lnTo>
                      <a:pt x="6767" y="532"/>
                    </a:lnTo>
                    <a:lnTo>
                      <a:pt x="6767" y="698"/>
                    </a:lnTo>
                    <a:lnTo>
                      <a:pt x="6767" y="1070"/>
                    </a:lnTo>
                    <a:lnTo>
                      <a:pt x="6767" y="1236"/>
                    </a:lnTo>
                    <a:lnTo>
                      <a:pt x="7258" y="1236"/>
                    </a:lnTo>
                    <a:lnTo>
                      <a:pt x="7258" y="1070"/>
                    </a:lnTo>
                    <a:lnTo>
                      <a:pt x="6973" y="1070"/>
                    </a:lnTo>
                    <a:lnTo>
                      <a:pt x="6973" y="698"/>
                    </a:lnTo>
                    <a:lnTo>
                      <a:pt x="7177" y="698"/>
                    </a:lnTo>
                    <a:lnTo>
                      <a:pt x="7177" y="532"/>
                    </a:lnTo>
                    <a:lnTo>
                      <a:pt x="6973" y="532"/>
                    </a:lnTo>
                    <a:lnTo>
                      <a:pt x="6973" y="182"/>
                    </a:lnTo>
                    <a:lnTo>
                      <a:pt x="7258" y="182"/>
                    </a:lnTo>
                    <a:lnTo>
                      <a:pt x="7258"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1724" y="1630"/>
                <a:ext cx="11239" cy="2966"/>
              </a:xfrm>
              <a:custGeom>
                <a:avLst/>
                <a:gdLst>
                  <a:gd name="T0" fmla="*/ 7522 w 11239"/>
                  <a:gd name="T1" fmla="*/ 1727 h 2966"/>
                  <a:gd name="T2" fmla="*/ 7032 w 11239"/>
                  <a:gd name="T3" fmla="*/ 1727 h 2966"/>
                  <a:gd name="T4" fmla="*/ 7032 w 11239"/>
                  <a:gd name="T5" fmla="*/ 1895 h 2966"/>
                  <a:gd name="T6" fmla="*/ 7032 w 11239"/>
                  <a:gd name="T7" fmla="*/ 2245 h 2966"/>
                  <a:gd name="T8" fmla="*/ 7032 w 11239"/>
                  <a:gd name="T9" fmla="*/ 2411 h 2966"/>
                  <a:gd name="T10" fmla="*/ 7032 w 11239"/>
                  <a:gd name="T11" fmla="*/ 2783 h 2966"/>
                  <a:gd name="T12" fmla="*/ 7032 w 11239"/>
                  <a:gd name="T13" fmla="*/ 2949 h 2966"/>
                  <a:gd name="T14" fmla="*/ 7522 w 11239"/>
                  <a:gd name="T15" fmla="*/ 2949 h 2966"/>
                  <a:gd name="T16" fmla="*/ 7522 w 11239"/>
                  <a:gd name="T17" fmla="*/ 2783 h 2966"/>
                  <a:gd name="T18" fmla="*/ 7237 w 11239"/>
                  <a:gd name="T19" fmla="*/ 2783 h 2966"/>
                  <a:gd name="T20" fmla="*/ 7237 w 11239"/>
                  <a:gd name="T21" fmla="*/ 2411 h 2966"/>
                  <a:gd name="T22" fmla="*/ 7441 w 11239"/>
                  <a:gd name="T23" fmla="*/ 2411 h 2966"/>
                  <a:gd name="T24" fmla="*/ 7441 w 11239"/>
                  <a:gd name="T25" fmla="*/ 2245 h 2966"/>
                  <a:gd name="T26" fmla="*/ 7237 w 11239"/>
                  <a:gd name="T27" fmla="*/ 2245 h 2966"/>
                  <a:gd name="T28" fmla="*/ 7237 w 11239"/>
                  <a:gd name="T29" fmla="*/ 1895 h 2966"/>
                  <a:gd name="T30" fmla="*/ 7522 w 11239"/>
                  <a:gd name="T31" fmla="*/ 1895 h 2966"/>
                  <a:gd name="T32" fmla="*/ 7522 w 11239"/>
                  <a:gd name="T33" fmla="*/ 172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39" h="2966">
                    <a:moveTo>
                      <a:pt x="7522" y="1727"/>
                    </a:moveTo>
                    <a:lnTo>
                      <a:pt x="7032" y="1727"/>
                    </a:lnTo>
                    <a:lnTo>
                      <a:pt x="7032" y="1895"/>
                    </a:lnTo>
                    <a:lnTo>
                      <a:pt x="7032" y="2245"/>
                    </a:lnTo>
                    <a:lnTo>
                      <a:pt x="7032" y="2411"/>
                    </a:lnTo>
                    <a:lnTo>
                      <a:pt x="7032" y="2783"/>
                    </a:lnTo>
                    <a:lnTo>
                      <a:pt x="7032" y="2949"/>
                    </a:lnTo>
                    <a:lnTo>
                      <a:pt x="7522" y="2949"/>
                    </a:lnTo>
                    <a:lnTo>
                      <a:pt x="7522" y="2783"/>
                    </a:lnTo>
                    <a:lnTo>
                      <a:pt x="7237" y="2783"/>
                    </a:lnTo>
                    <a:lnTo>
                      <a:pt x="7237" y="2411"/>
                    </a:lnTo>
                    <a:lnTo>
                      <a:pt x="7441" y="2411"/>
                    </a:lnTo>
                    <a:lnTo>
                      <a:pt x="7441" y="2245"/>
                    </a:lnTo>
                    <a:lnTo>
                      <a:pt x="7237" y="2245"/>
                    </a:lnTo>
                    <a:lnTo>
                      <a:pt x="7237" y="1895"/>
                    </a:lnTo>
                    <a:lnTo>
                      <a:pt x="7522" y="1895"/>
                    </a:lnTo>
                    <a:lnTo>
                      <a:pt x="7522"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1724" y="1630"/>
                <a:ext cx="11239" cy="2966"/>
              </a:xfrm>
              <a:custGeom>
                <a:avLst/>
                <a:gdLst>
                  <a:gd name="T0" fmla="*/ 7983 w 11239"/>
                  <a:gd name="T1" fmla="*/ 1237 h 2966"/>
                  <a:gd name="T2" fmla="*/ 7786 w 11239"/>
                  <a:gd name="T3" fmla="*/ 681 h 2966"/>
                  <a:gd name="T4" fmla="*/ 7800 w 11239"/>
                  <a:gd name="T5" fmla="*/ 676 h 2966"/>
                  <a:gd name="T6" fmla="*/ 7862 w 11239"/>
                  <a:gd name="T7" fmla="*/ 652 h 2966"/>
                  <a:gd name="T8" fmla="*/ 7913 w 11239"/>
                  <a:gd name="T9" fmla="*/ 602 h 2966"/>
                  <a:gd name="T10" fmla="*/ 7929 w 11239"/>
                  <a:gd name="T11" fmla="*/ 562 h 2966"/>
                  <a:gd name="T12" fmla="*/ 7942 w 11239"/>
                  <a:gd name="T13" fmla="*/ 534 h 2966"/>
                  <a:gd name="T14" fmla="*/ 7951 w 11239"/>
                  <a:gd name="T15" fmla="*/ 445 h 2966"/>
                  <a:gd name="T16" fmla="*/ 7951 w 11239"/>
                  <a:gd name="T17" fmla="*/ 288 h 2966"/>
                  <a:gd name="T18" fmla="*/ 7944 w 11239"/>
                  <a:gd name="T19" fmla="*/ 208 h 2966"/>
                  <a:gd name="T20" fmla="*/ 7936 w 11239"/>
                  <a:gd name="T21" fmla="*/ 182 h 2966"/>
                  <a:gd name="T22" fmla="*/ 7923 w 11239"/>
                  <a:gd name="T23" fmla="*/ 141 h 2966"/>
                  <a:gd name="T24" fmla="*/ 7887 w 11239"/>
                  <a:gd name="T25" fmla="*/ 87 h 2966"/>
                  <a:gd name="T26" fmla="*/ 7833 w 11239"/>
                  <a:gd name="T27" fmla="*/ 47 h 2966"/>
                  <a:gd name="T28" fmla="*/ 7760 w 11239"/>
                  <a:gd name="T29" fmla="*/ 22 h 2966"/>
                  <a:gd name="T30" fmla="*/ 7743 w 11239"/>
                  <a:gd name="T31" fmla="*/ 21 h 2966"/>
                  <a:gd name="T32" fmla="*/ 7743 w 11239"/>
                  <a:gd name="T33" fmla="*/ 281 h 2966"/>
                  <a:gd name="T34" fmla="*/ 7743 w 11239"/>
                  <a:gd name="T35" fmla="*/ 461 h 2966"/>
                  <a:gd name="T36" fmla="*/ 7737 w 11239"/>
                  <a:gd name="T37" fmla="*/ 504 h 2966"/>
                  <a:gd name="T38" fmla="*/ 7719 w 11239"/>
                  <a:gd name="T39" fmla="*/ 536 h 2966"/>
                  <a:gd name="T40" fmla="*/ 7688 w 11239"/>
                  <a:gd name="T41" fmla="*/ 556 h 2966"/>
                  <a:gd name="T42" fmla="*/ 7642 w 11239"/>
                  <a:gd name="T43" fmla="*/ 562 h 2966"/>
                  <a:gd name="T44" fmla="*/ 7574 w 11239"/>
                  <a:gd name="T45" fmla="*/ 562 h 2966"/>
                  <a:gd name="T46" fmla="*/ 7574 w 11239"/>
                  <a:gd name="T47" fmla="*/ 182 h 2966"/>
                  <a:gd name="T48" fmla="*/ 7642 w 11239"/>
                  <a:gd name="T49" fmla="*/ 182 h 2966"/>
                  <a:gd name="T50" fmla="*/ 7688 w 11239"/>
                  <a:gd name="T51" fmla="*/ 188 h 2966"/>
                  <a:gd name="T52" fmla="*/ 7719 w 11239"/>
                  <a:gd name="T53" fmla="*/ 206 h 2966"/>
                  <a:gd name="T54" fmla="*/ 7737 w 11239"/>
                  <a:gd name="T55" fmla="*/ 237 h 2966"/>
                  <a:gd name="T56" fmla="*/ 7743 w 11239"/>
                  <a:gd name="T57" fmla="*/ 281 h 2966"/>
                  <a:gd name="T58" fmla="*/ 7743 w 11239"/>
                  <a:gd name="T59" fmla="*/ 21 h 2966"/>
                  <a:gd name="T60" fmla="*/ 7667 w 11239"/>
                  <a:gd name="T61" fmla="*/ 14 h 2966"/>
                  <a:gd name="T62" fmla="*/ 7368 w 11239"/>
                  <a:gd name="T63" fmla="*/ 14 h 2966"/>
                  <a:gd name="T64" fmla="*/ 7368 w 11239"/>
                  <a:gd name="T65" fmla="*/ 1237 h 2966"/>
                  <a:gd name="T66" fmla="*/ 7574 w 11239"/>
                  <a:gd name="T67" fmla="*/ 1237 h 2966"/>
                  <a:gd name="T68" fmla="*/ 7574 w 11239"/>
                  <a:gd name="T69" fmla="*/ 676 h 2966"/>
                  <a:gd name="T70" fmla="*/ 7767 w 11239"/>
                  <a:gd name="T71" fmla="*/ 1237 h 2966"/>
                  <a:gd name="T72" fmla="*/ 7983 w 11239"/>
                  <a:gd name="T73" fmla="*/ 123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7983" y="1237"/>
                    </a:moveTo>
                    <a:lnTo>
                      <a:pt x="7786" y="681"/>
                    </a:lnTo>
                    <a:lnTo>
                      <a:pt x="7800" y="676"/>
                    </a:lnTo>
                    <a:lnTo>
                      <a:pt x="7862" y="652"/>
                    </a:lnTo>
                    <a:lnTo>
                      <a:pt x="7913" y="602"/>
                    </a:lnTo>
                    <a:lnTo>
                      <a:pt x="7929" y="562"/>
                    </a:lnTo>
                    <a:lnTo>
                      <a:pt x="7942" y="534"/>
                    </a:lnTo>
                    <a:lnTo>
                      <a:pt x="7951" y="445"/>
                    </a:lnTo>
                    <a:lnTo>
                      <a:pt x="7951" y="288"/>
                    </a:lnTo>
                    <a:lnTo>
                      <a:pt x="7944" y="208"/>
                    </a:lnTo>
                    <a:lnTo>
                      <a:pt x="7936" y="182"/>
                    </a:lnTo>
                    <a:lnTo>
                      <a:pt x="7923" y="141"/>
                    </a:lnTo>
                    <a:lnTo>
                      <a:pt x="7887" y="87"/>
                    </a:lnTo>
                    <a:lnTo>
                      <a:pt x="7833" y="47"/>
                    </a:lnTo>
                    <a:lnTo>
                      <a:pt x="7760" y="22"/>
                    </a:lnTo>
                    <a:lnTo>
                      <a:pt x="7743" y="21"/>
                    </a:lnTo>
                    <a:lnTo>
                      <a:pt x="7743" y="281"/>
                    </a:lnTo>
                    <a:lnTo>
                      <a:pt x="7743" y="461"/>
                    </a:lnTo>
                    <a:lnTo>
                      <a:pt x="7737" y="504"/>
                    </a:lnTo>
                    <a:lnTo>
                      <a:pt x="7719" y="536"/>
                    </a:lnTo>
                    <a:lnTo>
                      <a:pt x="7688" y="556"/>
                    </a:lnTo>
                    <a:lnTo>
                      <a:pt x="7642" y="562"/>
                    </a:lnTo>
                    <a:lnTo>
                      <a:pt x="7574" y="562"/>
                    </a:lnTo>
                    <a:lnTo>
                      <a:pt x="7574" y="182"/>
                    </a:lnTo>
                    <a:lnTo>
                      <a:pt x="7642" y="182"/>
                    </a:lnTo>
                    <a:lnTo>
                      <a:pt x="7688" y="188"/>
                    </a:lnTo>
                    <a:lnTo>
                      <a:pt x="7719" y="206"/>
                    </a:lnTo>
                    <a:lnTo>
                      <a:pt x="7737" y="237"/>
                    </a:lnTo>
                    <a:lnTo>
                      <a:pt x="7743" y="281"/>
                    </a:lnTo>
                    <a:lnTo>
                      <a:pt x="7743" y="21"/>
                    </a:lnTo>
                    <a:lnTo>
                      <a:pt x="7667" y="14"/>
                    </a:lnTo>
                    <a:lnTo>
                      <a:pt x="7368" y="14"/>
                    </a:lnTo>
                    <a:lnTo>
                      <a:pt x="7368" y="1237"/>
                    </a:lnTo>
                    <a:lnTo>
                      <a:pt x="7574" y="1237"/>
                    </a:lnTo>
                    <a:lnTo>
                      <a:pt x="7574" y="676"/>
                    </a:lnTo>
                    <a:lnTo>
                      <a:pt x="7767" y="1237"/>
                    </a:lnTo>
                    <a:lnTo>
                      <a:pt x="7983" y="12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1724" y="1630"/>
                <a:ext cx="11239" cy="2966"/>
              </a:xfrm>
              <a:custGeom>
                <a:avLst/>
                <a:gdLst>
                  <a:gd name="T0" fmla="*/ 8544 w 11239"/>
                  <a:gd name="T1" fmla="*/ 2019 h 2966"/>
                  <a:gd name="T2" fmla="*/ 8540 w 11239"/>
                  <a:gd name="T3" fmla="*/ 1946 h 2966"/>
                  <a:gd name="T4" fmla="*/ 8527 w 11239"/>
                  <a:gd name="T5" fmla="*/ 1884 h 2966"/>
                  <a:gd name="T6" fmla="*/ 8526 w 11239"/>
                  <a:gd name="T7" fmla="*/ 1880 h 2966"/>
                  <a:gd name="T8" fmla="*/ 8500 w 11239"/>
                  <a:gd name="T9" fmla="*/ 1823 h 2966"/>
                  <a:gd name="T10" fmla="*/ 8461 w 11239"/>
                  <a:gd name="T11" fmla="*/ 1777 h 2966"/>
                  <a:gd name="T12" fmla="*/ 8408 w 11239"/>
                  <a:gd name="T13" fmla="*/ 1742 h 2966"/>
                  <a:gd name="T14" fmla="*/ 8338 w 11239"/>
                  <a:gd name="T15" fmla="*/ 1720 h 2966"/>
                  <a:gd name="T16" fmla="*/ 8250 w 11239"/>
                  <a:gd name="T17" fmla="*/ 1713 h 2966"/>
                  <a:gd name="T18" fmla="*/ 8165 w 11239"/>
                  <a:gd name="T19" fmla="*/ 1721 h 2966"/>
                  <a:gd name="T20" fmla="*/ 8094 w 11239"/>
                  <a:gd name="T21" fmla="*/ 1745 h 2966"/>
                  <a:gd name="T22" fmla="*/ 8038 w 11239"/>
                  <a:gd name="T23" fmla="*/ 1782 h 2966"/>
                  <a:gd name="T24" fmla="*/ 7995 w 11239"/>
                  <a:gd name="T25" fmla="*/ 1833 h 2966"/>
                  <a:gd name="T26" fmla="*/ 7965 w 11239"/>
                  <a:gd name="T27" fmla="*/ 1894 h 2966"/>
                  <a:gd name="T28" fmla="*/ 7947 w 11239"/>
                  <a:gd name="T29" fmla="*/ 1964 h 2966"/>
                  <a:gd name="T30" fmla="*/ 7942 w 11239"/>
                  <a:gd name="T31" fmla="*/ 2043 h 2966"/>
                  <a:gd name="T32" fmla="*/ 7942 w 11239"/>
                  <a:gd name="T33" fmla="*/ 2634 h 2966"/>
                  <a:gd name="T34" fmla="*/ 7947 w 11239"/>
                  <a:gd name="T35" fmla="*/ 2712 h 2966"/>
                  <a:gd name="T36" fmla="*/ 7962 w 11239"/>
                  <a:gd name="T37" fmla="*/ 2783 h 2966"/>
                  <a:gd name="T38" fmla="*/ 7988 w 11239"/>
                  <a:gd name="T39" fmla="*/ 2844 h 2966"/>
                  <a:gd name="T40" fmla="*/ 8024 w 11239"/>
                  <a:gd name="T41" fmla="*/ 2894 h 2966"/>
                  <a:gd name="T42" fmla="*/ 8071 w 11239"/>
                  <a:gd name="T43" fmla="*/ 2932 h 2966"/>
                  <a:gd name="T44" fmla="*/ 8130 w 11239"/>
                  <a:gd name="T45" fmla="*/ 2956 h 2966"/>
                  <a:gd name="T46" fmla="*/ 8200 w 11239"/>
                  <a:gd name="T47" fmla="*/ 2965 h 2966"/>
                  <a:gd name="T48" fmla="*/ 8274 w 11239"/>
                  <a:gd name="T49" fmla="*/ 2954 h 2966"/>
                  <a:gd name="T50" fmla="*/ 8330 w 11239"/>
                  <a:gd name="T51" fmla="*/ 2925 h 2966"/>
                  <a:gd name="T52" fmla="*/ 8370 w 11239"/>
                  <a:gd name="T53" fmla="*/ 2879 h 2966"/>
                  <a:gd name="T54" fmla="*/ 8396 w 11239"/>
                  <a:gd name="T55" fmla="*/ 2817 h 2966"/>
                  <a:gd name="T56" fmla="*/ 8396 w 11239"/>
                  <a:gd name="T57" fmla="*/ 2950 h 2966"/>
                  <a:gd name="T58" fmla="*/ 8544 w 11239"/>
                  <a:gd name="T59" fmla="*/ 2950 h 2966"/>
                  <a:gd name="T60" fmla="*/ 8544 w 11239"/>
                  <a:gd name="T61" fmla="*/ 2817 h 2966"/>
                  <a:gd name="T62" fmla="*/ 8544 w 11239"/>
                  <a:gd name="T63" fmla="*/ 2793 h 2966"/>
                  <a:gd name="T64" fmla="*/ 8544 w 11239"/>
                  <a:gd name="T65" fmla="*/ 2297 h 2966"/>
                  <a:gd name="T66" fmla="*/ 8252 w 11239"/>
                  <a:gd name="T67" fmla="*/ 2297 h 2966"/>
                  <a:gd name="T68" fmla="*/ 8252 w 11239"/>
                  <a:gd name="T69" fmla="*/ 2459 h 2966"/>
                  <a:gd name="T70" fmla="*/ 8349 w 11239"/>
                  <a:gd name="T71" fmla="*/ 2459 h 2966"/>
                  <a:gd name="T72" fmla="*/ 8349 w 11239"/>
                  <a:gd name="T73" fmla="*/ 2676 h 2966"/>
                  <a:gd name="T74" fmla="*/ 8343 w 11239"/>
                  <a:gd name="T75" fmla="*/ 2728 h 2966"/>
                  <a:gd name="T76" fmla="*/ 8324 w 11239"/>
                  <a:gd name="T77" fmla="*/ 2764 h 2966"/>
                  <a:gd name="T78" fmla="*/ 8292 w 11239"/>
                  <a:gd name="T79" fmla="*/ 2786 h 2966"/>
                  <a:gd name="T80" fmla="*/ 8248 w 11239"/>
                  <a:gd name="T81" fmla="*/ 2793 h 2966"/>
                  <a:gd name="T82" fmla="*/ 8203 w 11239"/>
                  <a:gd name="T83" fmla="*/ 2784 h 2966"/>
                  <a:gd name="T84" fmla="*/ 8171 w 11239"/>
                  <a:gd name="T85" fmla="*/ 2758 h 2966"/>
                  <a:gd name="T86" fmla="*/ 8153 w 11239"/>
                  <a:gd name="T87" fmla="*/ 2718 h 2966"/>
                  <a:gd name="T88" fmla="*/ 8147 w 11239"/>
                  <a:gd name="T89" fmla="*/ 2667 h 2966"/>
                  <a:gd name="T90" fmla="*/ 8147 w 11239"/>
                  <a:gd name="T91" fmla="*/ 2010 h 2966"/>
                  <a:gd name="T92" fmla="*/ 8154 w 11239"/>
                  <a:gd name="T93" fmla="*/ 1959 h 2966"/>
                  <a:gd name="T94" fmla="*/ 8173 w 11239"/>
                  <a:gd name="T95" fmla="*/ 1920 h 2966"/>
                  <a:gd name="T96" fmla="*/ 8206 w 11239"/>
                  <a:gd name="T97" fmla="*/ 1893 h 2966"/>
                  <a:gd name="T98" fmla="*/ 8254 w 11239"/>
                  <a:gd name="T99" fmla="*/ 1884 h 2966"/>
                  <a:gd name="T100" fmla="*/ 8301 w 11239"/>
                  <a:gd name="T101" fmla="*/ 1892 h 2966"/>
                  <a:gd name="T102" fmla="*/ 8333 w 11239"/>
                  <a:gd name="T103" fmla="*/ 1915 h 2966"/>
                  <a:gd name="T104" fmla="*/ 8351 w 11239"/>
                  <a:gd name="T105" fmla="*/ 1953 h 2966"/>
                  <a:gd name="T106" fmla="*/ 8357 w 11239"/>
                  <a:gd name="T107" fmla="*/ 2003 h 2966"/>
                  <a:gd name="T108" fmla="*/ 8357 w 11239"/>
                  <a:gd name="T109" fmla="*/ 2128 h 2966"/>
                  <a:gd name="T110" fmla="*/ 8544 w 11239"/>
                  <a:gd name="T111" fmla="*/ 2128 h 2966"/>
                  <a:gd name="T112" fmla="*/ 8544 w 11239"/>
                  <a:gd name="T113" fmla="*/ 2019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39" h="2966">
                    <a:moveTo>
                      <a:pt x="8544" y="2019"/>
                    </a:moveTo>
                    <a:lnTo>
                      <a:pt x="8540" y="1946"/>
                    </a:lnTo>
                    <a:lnTo>
                      <a:pt x="8527" y="1884"/>
                    </a:lnTo>
                    <a:lnTo>
                      <a:pt x="8526" y="1880"/>
                    </a:lnTo>
                    <a:lnTo>
                      <a:pt x="8500" y="1823"/>
                    </a:lnTo>
                    <a:lnTo>
                      <a:pt x="8461" y="1777"/>
                    </a:lnTo>
                    <a:lnTo>
                      <a:pt x="8408" y="1742"/>
                    </a:lnTo>
                    <a:lnTo>
                      <a:pt x="8338" y="1720"/>
                    </a:lnTo>
                    <a:lnTo>
                      <a:pt x="8250" y="1713"/>
                    </a:lnTo>
                    <a:lnTo>
                      <a:pt x="8165" y="1721"/>
                    </a:lnTo>
                    <a:lnTo>
                      <a:pt x="8094" y="1745"/>
                    </a:lnTo>
                    <a:lnTo>
                      <a:pt x="8038" y="1782"/>
                    </a:lnTo>
                    <a:lnTo>
                      <a:pt x="7995" y="1833"/>
                    </a:lnTo>
                    <a:lnTo>
                      <a:pt x="7965" y="1894"/>
                    </a:lnTo>
                    <a:lnTo>
                      <a:pt x="7947" y="1964"/>
                    </a:lnTo>
                    <a:lnTo>
                      <a:pt x="7942" y="2043"/>
                    </a:lnTo>
                    <a:lnTo>
                      <a:pt x="7942" y="2634"/>
                    </a:lnTo>
                    <a:lnTo>
                      <a:pt x="7947" y="2712"/>
                    </a:lnTo>
                    <a:lnTo>
                      <a:pt x="7962" y="2783"/>
                    </a:lnTo>
                    <a:lnTo>
                      <a:pt x="7988" y="2844"/>
                    </a:lnTo>
                    <a:lnTo>
                      <a:pt x="8024" y="2894"/>
                    </a:lnTo>
                    <a:lnTo>
                      <a:pt x="8071" y="2932"/>
                    </a:lnTo>
                    <a:lnTo>
                      <a:pt x="8130" y="2956"/>
                    </a:lnTo>
                    <a:lnTo>
                      <a:pt x="8200" y="2965"/>
                    </a:lnTo>
                    <a:lnTo>
                      <a:pt x="8274" y="2954"/>
                    </a:lnTo>
                    <a:lnTo>
                      <a:pt x="8330" y="2925"/>
                    </a:lnTo>
                    <a:lnTo>
                      <a:pt x="8370" y="2879"/>
                    </a:lnTo>
                    <a:lnTo>
                      <a:pt x="8396" y="2817"/>
                    </a:lnTo>
                    <a:lnTo>
                      <a:pt x="8396" y="2950"/>
                    </a:lnTo>
                    <a:lnTo>
                      <a:pt x="8544" y="2950"/>
                    </a:lnTo>
                    <a:lnTo>
                      <a:pt x="8544" y="2817"/>
                    </a:lnTo>
                    <a:lnTo>
                      <a:pt x="8544" y="2793"/>
                    </a:lnTo>
                    <a:lnTo>
                      <a:pt x="8544" y="2297"/>
                    </a:lnTo>
                    <a:lnTo>
                      <a:pt x="8252" y="2297"/>
                    </a:lnTo>
                    <a:lnTo>
                      <a:pt x="8252" y="2459"/>
                    </a:lnTo>
                    <a:lnTo>
                      <a:pt x="8349" y="2459"/>
                    </a:lnTo>
                    <a:lnTo>
                      <a:pt x="8349" y="2676"/>
                    </a:lnTo>
                    <a:lnTo>
                      <a:pt x="8343" y="2728"/>
                    </a:lnTo>
                    <a:lnTo>
                      <a:pt x="8324" y="2764"/>
                    </a:lnTo>
                    <a:lnTo>
                      <a:pt x="8292" y="2786"/>
                    </a:lnTo>
                    <a:lnTo>
                      <a:pt x="8248" y="2793"/>
                    </a:lnTo>
                    <a:lnTo>
                      <a:pt x="8203" y="2784"/>
                    </a:lnTo>
                    <a:lnTo>
                      <a:pt x="8171" y="2758"/>
                    </a:lnTo>
                    <a:lnTo>
                      <a:pt x="8153" y="2718"/>
                    </a:lnTo>
                    <a:lnTo>
                      <a:pt x="8147" y="2667"/>
                    </a:lnTo>
                    <a:lnTo>
                      <a:pt x="8147" y="2010"/>
                    </a:lnTo>
                    <a:lnTo>
                      <a:pt x="8154" y="1959"/>
                    </a:lnTo>
                    <a:lnTo>
                      <a:pt x="8173" y="1920"/>
                    </a:lnTo>
                    <a:lnTo>
                      <a:pt x="8206" y="1893"/>
                    </a:lnTo>
                    <a:lnTo>
                      <a:pt x="8254" y="1884"/>
                    </a:lnTo>
                    <a:lnTo>
                      <a:pt x="8301" y="1892"/>
                    </a:lnTo>
                    <a:lnTo>
                      <a:pt x="8333" y="1915"/>
                    </a:lnTo>
                    <a:lnTo>
                      <a:pt x="8351" y="1953"/>
                    </a:lnTo>
                    <a:lnTo>
                      <a:pt x="8357" y="2003"/>
                    </a:lnTo>
                    <a:lnTo>
                      <a:pt x="8357" y="2128"/>
                    </a:lnTo>
                    <a:lnTo>
                      <a:pt x="8544" y="2128"/>
                    </a:lnTo>
                    <a:lnTo>
                      <a:pt x="8544" y="201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1724" y="1630"/>
                <a:ext cx="11239" cy="2966"/>
              </a:xfrm>
              <a:custGeom>
                <a:avLst/>
                <a:gdLst>
                  <a:gd name="T0" fmla="*/ 8626 w 11239"/>
                  <a:gd name="T1" fmla="*/ 831 h 2966"/>
                  <a:gd name="T2" fmla="*/ 8573 w 11239"/>
                  <a:gd name="T3" fmla="*/ 709 h 2966"/>
                  <a:gd name="T4" fmla="*/ 8466 w 11239"/>
                  <a:gd name="T5" fmla="*/ 588 h 2966"/>
                  <a:gd name="T6" fmla="*/ 8294 w 11239"/>
                  <a:gd name="T7" fmla="*/ 417 h 2966"/>
                  <a:gd name="T8" fmla="*/ 8244 w 11239"/>
                  <a:gd name="T9" fmla="*/ 338 h 2966"/>
                  <a:gd name="T10" fmla="*/ 8237 w 11239"/>
                  <a:gd name="T11" fmla="*/ 267 h 2966"/>
                  <a:gd name="T12" fmla="*/ 8264 w 11239"/>
                  <a:gd name="T13" fmla="*/ 190 h 2966"/>
                  <a:gd name="T14" fmla="*/ 8335 w 11239"/>
                  <a:gd name="T15" fmla="*/ 166 h 2966"/>
                  <a:gd name="T16" fmla="*/ 8408 w 11239"/>
                  <a:gd name="T17" fmla="*/ 191 h 2966"/>
                  <a:gd name="T18" fmla="*/ 8432 w 11239"/>
                  <a:gd name="T19" fmla="*/ 270 h 2966"/>
                  <a:gd name="T20" fmla="*/ 8620 w 11239"/>
                  <a:gd name="T21" fmla="*/ 376 h 2966"/>
                  <a:gd name="T22" fmla="*/ 8613 w 11239"/>
                  <a:gd name="T23" fmla="*/ 195 h 2966"/>
                  <a:gd name="T24" fmla="*/ 8591 w 11239"/>
                  <a:gd name="T25" fmla="*/ 127 h 2966"/>
                  <a:gd name="T26" fmla="*/ 8499 w 11239"/>
                  <a:gd name="T27" fmla="*/ 32 h 2966"/>
                  <a:gd name="T28" fmla="*/ 8333 w 11239"/>
                  <a:gd name="T29" fmla="*/ 0 h 2966"/>
                  <a:gd name="T30" fmla="*/ 8169 w 11239"/>
                  <a:gd name="T31" fmla="*/ 36 h 2966"/>
                  <a:gd name="T32" fmla="*/ 8075 w 11239"/>
                  <a:gd name="T33" fmla="*/ 131 h 2966"/>
                  <a:gd name="T34" fmla="*/ 8045 w 11239"/>
                  <a:gd name="T35" fmla="*/ 267 h 2966"/>
                  <a:gd name="T36" fmla="*/ 8051 w 11239"/>
                  <a:gd name="T37" fmla="*/ 387 h 2966"/>
                  <a:gd name="T38" fmla="*/ 8105 w 11239"/>
                  <a:gd name="T39" fmla="*/ 512 h 2966"/>
                  <a:gd name="T40" fmla="*/ 8216 w 11239"/>
                  <a:gd name="T41" fmla="*/ 636 h 2966"/>
                  <a:gd name="T42" fmla="*/ 8378 w 11239"/>
                  <a:gd name="T43" fmla="*/ 799 h 2966"/>
                  <a:gd name="T44" fmla="*/ 8423 w 11239"/>
                  <a:gd name="T45" fmla="*/ 882 h 2966"/>
                  <a:gd name="T46" fmla="*/ 8429 w 11239"/>
                  <a:gd name="T47" fmla="*/ 977 h 2966"/>
                  <a:gd name="T48" fmla="*/ 8406 w 11239"/>
                  <a:gd name="T49" fmla="*/ 1056 h 2966"/>
                  <a:gd name="T50" fmla="*/ 8335 w 11239"/>
                  <a:gd name="T51" fmla="*/ 1085 h 2966"/>
                  <a:gd name="T52" fmla="*/ 8258 w 11239"/>
                  <a:gd name="T53" fmla="*/ 1057 h 2966"/>
                  <a:gd name="T54" fmla="*/ 8234 w 11239"/>
                  <a:gd name="T55" fmla="*/ 977 h 2966"/>
                  <a:gd name="T56" fmla="*/ 8043 w 11239"/>
                  <a:gd name="T57" fmla="*/ 809 h 2966"/>
                  <a:gd name="T58" fmla="*/ 8049 w 11239"/>
                  <a:gd name="T59" fmla="*/ 1050 h 2966"/>
                  <a:gd name="T60" fmla="*/ 8109 w 11239"/>
                  <a:gd name="T61" fmla="*/ 1173 h 2966"/>
                  <a:gd name="T62" fmla="*/ 8239 w 11239"/>
                  <a:gd name="T63" fmla="*/ 1242 h 2966"/>
                  <a:gd name="T64" fmla="*/ 8415 w 11239"/>
                  <a:gd name="T65" fmla="*/ 1244 h 2966"/>
                  <a:gd name="T66" fmla="*/ 8539 w 11239"/>
                  <a:gd name="T67" fmla="*/ 1191 h 2966"/>
                  <a:gd name="T68" fmla="*/ 8610 w 11239"/>
                  <a:gd name="T69" fmla="*/ 1095 h 2966"/>
                  <a:gd name="T70" fmla="*/ 8627 w 11239"/>
                  <a:gd name="T71" fmla="*/ 1033 h 2966"/>
                  <a:gd name="T72" fmla="*/ 8632 w 11239"/>
                  <a:gd name="T73" fmla="*/ 905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8632" y="905"/>
                    </a:moveTo>
                    <a:lnTo>
                      <a:pt x="8626" y="831"/>
                    </a:lnTo>
                    <a:lnTo>
                      <a:pt x="8606" y="768"/>
                    </a:lnTo>
                    <a:lnTo>
                      <a:pt x="8573" y="709"/>
                    </a:lnTo>
                    <a:lnTo>
                      <a:pt x="8527" y="651"/>
                    </a:lnTo>
                    <a:lnTo>
                      <a:pt x="8466" y="588"/>
                    </a:lnTo>
                    <a:lnTo>
                      <a:pt x="8335" y="458"/>
                    </a:lnTo>
                    <a:lnTo>
                      <a:pt x="8294" y="417"/>
                    </a:lnTo>
                    <a:lnTo>
                      <a:pt x="8264" y="379"/>
                    </a:lnTo>
                    <a:lnTo>
                      <a:pt x="8244" y="338"/>
                    </a:lnTo>
                    <a:lnTo>
                      <a:pt x="8237" y="292"/>
                    </a:lnTo>
                    <a:lnTo>
                      <a:pt x="8237" y="267"/>
                    </a:lnTo>
                    <a:lnTo>
                      <a:pt x="8244" y="222"/>
                    </a:lnTo>
                    <a:lnTo>
                      <a:pt x="8264" y="190"/>
                    </a:lnTo>
                    <a:lnTo>
                      <a:pt x="8295" y="172"/>
                    </a:lnTo>
                    <a:lnTo>
                      <a:pt x="8335" y="166"/>
                    </a:lnTo>
                    <a:lnTo>
                      <a:pt x="8377" y="172"/>
                    </a:lnTo>
                    <a:lnTo>
                      <a:pt x="8408" y="191"/>
                    </a:lnTo>
                    <a:lnTo>
                      <a:pt x="8426" y="224"/>
                    </a:lnTo>
                    <a:lnTo>
                      <a:pt x="8432" y="270"/>
                    </a:lnTo>
                    <a:lnTo>
                      <a:pt x="8432" y="376"/>
                    </a:lnTo>
                    <a:lnTo>
                      <a:pt x="8620" y="376"/>
                    </a:lnTo>
                    <a:lnTo>
                      <a:pt x="8620" y="277"/>
                    </a:lnTo>
                    <a:lnTo>
                      <a:pt x="8613" y="195"/>
                    </a:lnTo>
                    <a:lnTo>
                      <a:pt x="8603" y="166"/>
                    </a:lnTo>
                    <a:lnTo>
                      <a:pt x="8591" y="127"/>
                    </a:lnTo>
                    <a:lnTo>
                      <a:pt x="8553" y="72"/>
                    </a:lnTo>
                    <a:lnTo>
                      <a:pt x="8499" y="32"/>
                    </a:lnTo>
                    <a:lnTo>
                      <a:pt x="8426" y="8"/>
                    </a:lnTo>
                    <a:lnTo>
                      <a:pt x="8333" y="0"/>
                    </a:lnTo>
                    <a:lnTo>
                      <a:pt x="8242" y="9"/>
                    </a:lnTo>
                    <a:lnTo>
                      <a:pt x="8169" y="36"/>
                    </a:lnTo>
                    <a:lnTo>
                      <a:pt x="8114" y="77"/>
                    </a:lnTo>
                    <a:lnTo>
                      <a:pt x="8075" y="131"/>
                    </a:lnTo>
                    <a:lnTo>
                      <a:pt x="8052" y="196"/>
                    </a:lnTo>
                    <a:lnTo>
                      <a:pt x="8045" y="267"/>
                    </a:lnTo>
                    <a:lnTo>
                      <a:pt x="8044" y="310"/>
                    </a:lnTo>
                    <a:lnTo>
                      <a:pt x="8051" y="387"/>
                    </a:lnTo>
                    <a:lnTo>
                      <a:pt x="8071" y="452"/>
                    </a:lnTo>
                    <a:lnTo>
                      <a:pt x="8105" y="512"/>
                    </a:lnTo>
                    <a:lnTo>
                      <a:pt x="8153" y="571"/>
                    </a:lnTo>
                    <a:lnTo>
                      <a:pt x="8216" y="636"/>
                    </a:lnTo>
                    <a:lnTo>
                      <a:pt x="8337" y="757"/>
                    </a:lnTo>
                    <a:lnTo>
                      <a:pt x="8378" y="799"/>
                    </a:lnTo>
                    <a:lnTo>
                      <a:pt x="8406" y="840"/>
                    </a:lnTo>
                    <a:lnTo>
                      <a:pt x="8423" y="882"/>
                    </a:lnTo>
                    <a:lnTo>
                      <a:pt x="8429" y="930"/>
                    </a:lnTo>
                    <a:lnTo>
                      <a:pt x="8429" y="977"/>
                    </a:lnTo>
                    <a:lnTo>
                      <a:pt x="8423" y="1021"/>
                    </a:lnTo>
                    <a:lnTo>
                      <a:pt x="8406" y="1056"/>
                    </a:lnTo>
                    <a:lnTo>
                      <a:pt x="8377" y="1078"/>
                    </a:lnTo>
                    <a:lnTo>
                      <a:pt x="8335" y="1085"/>
                    </a:lnTo>
                    <a:lnTo>
                      <a:pt x="8289" y="1078"/>
                    </a:lnTo>
                    <a:lnTo>
                      <a:pt x="8258" y="1057"/>
                    </a:lnTo>
                    <a:lnTo>
                      <a:pt x="8240" y="1023"/>
                    </a:lnTo>
                    <a:lnTo>
                      <a:pt x="8234" y="977"/>
                    </a:lnTo>
                    <a:lnTo>
                      <a:pt x="8234" y="809"/>
                    </a:lnTo>
                    <a:lnTo>
                      <a:pt x="8043" y="809"/>
                    </a:lnTo>
                    <a:lnTo>
                      <a:pt x="8043" y="974"/>
                    </a:lnTo>
                    <a:lnTo>
                      <a:pt x="8049" y="1050"/>
                    </a:lnTo>
                    <a:lnTo>
                      <a:pt x="8071" y="1117"/>
                    </a:lnTo>
                    <a:lnTo>
                      <a:pt x="8109" y="1173"/>
                    </a:lnTo>
                    <a:lnTo>
                      <a:pt x="8165" y="1215"/>
                    </a:lnTo>
                    <a:lnTo>
                      <a:pt x="8239" y="1242"/>
                    </a:lnTo>
                    <a:lnTo>
                      <a:pt x="8333" y="1251"/>
                    </a:lnTo>
                    <a:lnTo>
                      <a:pt x="8415" y="1244"/>
                    </a:lnTo>
                    <a:lnTo>
                      <a:pt x="8484" y="1224"/>
                    </a:lnTo>
                    <a:lnTo>
                      <a:pt x="8539" y="1191"/>
                    </a:lnTo>
                    <a:lnTo>
                      <a:pt x="8580" y="1148"/>
                    </a:lnTo>
                    <a:lnTo>
                      <a:pt x="8610" y="1095"/>
                    </a:lnTo>
                    <a:lnTo>
                      <a:pt x="8612" y="1085"/>
                    </a:lnTo>
                    <a:lnTo>
                      <a:pt x="8627" y="1033"/>
                    </a:lnTo>
                    <a:lnTo>
                      <a:pt x="8632" y="965"/>
                    </a:lnTo>
                    <a:lnTo>
                      <a:pt x="8632" y="9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1724" y="1630"/>
                <a:ext cx="11239" cy="2966"/>
              </a:xfrm>
              <a:custGeom>
                <a:avLst/>
                <a:gdLst>
                  <a:gd name="T0" fmla="*/ 9283 w 11239"/>
                  <a:gd name="T1" fmla="*/ 2043 h 2966"/>
                  <a:gd name="T2" fmla="*/ 9277 w 11239"/>
                  <a:gd name="T3" fmla="*/ 1964 h 2966"/>
                  <a:gd name="T4" fmla="*/ 9260 w 11239"/>
                  <a:gd name="T5" fmla="*/ 1894 h 2966"/>
                  <a:gd name="T6" fmla="*/ 9255 w 11239"/>
                  <a:gd name="T7" fmla="*/ 1884 h 2966"/>
                  <a:gd name="T8" fmla="*/ 9229 w 11239"/>
                  <a:gd name="T9" fmla="*/ 1833 h 2966"/>
                  <a:gd name="T10" fmla="*/ 9186 w 11239"/>
                  <a:gd name="T11" fmla="*/ 1782 h 2966"/>
                  <a:gd name="T12" fmla="*/ 9129 w 11239"/>
                  <a:gd name="T13" fmla="*/ 1745 h 2966"/>
                  <a:gd name="T14" fmla="*/ 9078 w 11239"/>
                  <a:gd name="T15" fmla="*/ 1728 h 2966"/>
                  <a:gd name="T16" fmla="*/ 9078 w 11239"/>
                  <a:gd name="T17" fmla="*/ 2010 h 2966"/>
                  <a:gd name="T18" fmla="*/ 9078 w 11239"/>
                  <a:gd name="T19" fmla="*/ 2667 h 2966"/>
                  <a:gd name="T20" fmla="*/ 9071 w 11239"/>
                  <a:gd name="T21" fmla="*/ 2718 h 2966"/>
                  <a:gd name="T22" fmla="*/ 9052 w 11239"/>
                  <a:gd name="T23" fmla="*/ 2758 h 2966"/>
                  <a:gd name="T24" fmla="*/ 9019 w 11239"/>
                  <a:gd name="T25" fmla="*/ 2784 h 2966"/>
                  <a:gd name="T26" fmla="*/ 8971 w 11239"/>
                  <a:gd name="T27" fmla="*/ 2793 h 2966"/>
                  <a:gd name="T28" fmla="*/ 8925 w 11239"/>
                  <a:gd name="T29" fmla="*/ 2784 h 2966"/>
                  <a:gd name="T30" fmla="*/ 8892 w 11239"/>
                  <a:gd name="T31" fmla="*/ 2758 h 2966"/>
                  <a:gd name="T32" fmla="*/ 8873 w 11239"/>
                  <a:gd name="T33" fmla="*/ 2718 h 2966"/>
                  <a:gd name="T34" fmla="*/ 8867 w 11239"/>
                  <a:gd name="T35" fmla="*/ 2667 h 2966"/>
                  <a:gd name="T36" fmla="*/ 8867 w 11239"/>
                  <a:gd name="T37" fmla="*/ 2010 h 2966"/>
                  <a:gd name="T38" fmla="*/ 8873 w 11239"/>
                  <a:gd name="T39" fmla="*/ 1959 h 2966"/>
                  <a:gd name="T40" fmla="*/ 8892 w 11239"/>
                  <a:gd name="T41" fmla="*/ 1920 h 2966"/>
                  <a:gd name="T42" fmla="*/ 8925 w 11239"/>
                  <a:gd name="T43" fmla="*/ 1893 h 2966"/>
                  <a:gd name="T44" fmla="*/ 8971 w 11239"/>
                  <a:gd name="T45" fmla="*/ 1884 h 2966"/>
                  <a:gd name="T46" fmla="*/ 9019 w 11239"/>
                  <a:gd name="T47" fmla="*/ 1893 h 2966"/>
                  <a:gd name="T48" fmla="*/ 9052 w 11239"/>
                  <a:gd name="T49" fmla="*/ 1920 h 2966"/>
                  <a:gd name="T50" fmla="*/ 9071 w 11239"/>
                  <a:gd name="T51" fmla="*/ 1959 h 2966"/>
                  <a:gd name="T52" fmla="*/ 9078 w 11239"/>
                  <a:gd name="T53" fmla="*/ 2010 h 2966"/>
                  <a:gd name="T54" fmla="*/ 9078 w 11239"/>
                  <a:gd name="T55" fmla="*/ 1728 h 2966"/>
                  <a:gd name="T56" fmla="*/ 9057 w 11239"/>
                  <a:gd name="T57" fmla="*/ 1721 h 2966"/>
                  <a:gd name="T58" fmla="*/ 8971 w 11239"/>
                  <a:gd name="T59" fmla="*/ 1713 h 2966"/>
                  <a:gd name="T60" fmla="*/ 8886 w 11239"/>
                  <a:gd name="T61" fmla="*/ 1721 h 2966"/>
                  <a:gd name="T62" fmla="*/ 8815 w 11239"/>
                  <a:gd name="T63" fmla="*/ 1745 h 2966"/>
                  <a:gd name="T64" fmla="*/ 8758 w 11239"/>
                  <a:gd name="T65" fmla="*/ 1782 h 2966"/>
                  <a:gd name="T66" fmla="*/ 8715 w 11239"/>
                  <a:gd name="T67" fmla="*/ 1833 h 2966"/>
                  <a:gd name="T68" fmla="*/ 8685 w 11239"/>
                  <a:gd name="T69" fmla="*/ 1894 h 2966"/>
                  <a:gd name="T70" fmla="*/ 8667 w 11239"/>
                  <a:gd name="T71" fmla="*/ 1964 h 2966"/>
                  <a:gd name="T72" fmla="*/ 8661 w 11239"/>
                  <a:gd name="T73" fmla="*/ 2043 h 2966"/>
                  <a:gd name="T74" fmla="*/ 8661 w 11239"/>
                  <a:gd name="T75" fmla="*/ 2634 h 2966"/>
                  <a:gd name="T76" fmla="*/ 8667 w 11239"/>
                  <a:gd name="T77" fmla="*/ 2712 h 2966"/>
                  <a:gd name="T78" fmla="*/ 8685 w 11239"/>
                  <a:gd name="T79" fmla="*/ 2783 h 2966"/>
                  <a:gd name="T80" fmla="*/ 8715 w 11239"/>
                  <a:gd name="T81" fmla="*/ 2844 h 2966"/>
                  <a:gd name="T82" fmla="*/ 8758 w 11239"/>
                  <a:gd name="T83" fmla="*/ 2894 h 2966"/>
                  <a:gd name="T84" fmla="*/ 8815 w 11239"/>
                  <a:gd name="T85" fmla="*/ 2932 h 2966"/>
                  <a:gd name="T86" fmla="*/ 8886 w 11239"/>
                  <a:gd name="T87" fmla="*/ 2956 h 2966"/>
                  <a:gd name="T88" fmla="*/ 8971 w 11239"/>
                  <a:gd name="T89" fmla="*/ 2965 h 2966"/>
                  <a:gd name="T90" fmla="*/ 9057 w 11239"/>
                  <a:gd name="T91" fmla="*/ 2956 h 2966"/>
                  <a:gd name="T92" fmla="*/ 9129 w 11239"/>
                  <a:gd name="T93" fmla="*/ 2932 h 2966"/>
                  <a:gd name="T94" fmla="*/ 9186 w 11239"/>
                  <a:gd name="T95" fmla="*/ 2894 h 2966"/>
                  <a:gd name="T96" fmla="*/ 9229 w 11239"/>
                  <a:gd name="T97" fmla="*/ 2844 h 2966"/>
                  <a:gd name="T98" fmla="*/ 9254 w 11239"/>
                  <a:gd name="T99" fmla="*/ 2793 h 2966"/>
                  <a:gd name="T100" fmla="*/ 9260 w 11239"/>
                  <a:gd name="T101" fmla="*/ 2783 h 2966"/>
                  <a:gd name="T102" fmla="*/ 9277 w 11239"/>
                  <a:gd name="T103" fmla="*/ 2712 h 2966"/>
                  <a:gd name="T104" fmla="*/ 9283 w 11239"/>
                  <a:gd name="T105" fmla="*/ 2634 h 2966"/>
                  <a:gd name="T106" fmla="*/ 9283 w 11239"/>
                  <a:gd name="T107" fmla="*/ 2043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39" h="2966">
                    <a:moveTo>
                      <a:pt x="9283" y="2043"/>
                    </a:moveTo>
                    <a:lnTo>
                      <a:pt x="9277" y="1964"/>
                    </a:lnTo>
                    <a:lnTo>
                      <a:pt x="9260" y="1894"/>
                    </a:lnTo>
                    <a:lnTo>
                      <a:pt x="9255" y="1884"/>
                    </a:lnTo>
                    <a:lnTo>
                      <a:pt x="9229" y="1833"/>
                    </a:lnTo>
                    <a:lnTo>
                      <a:pt x="9186" y="1782"/>
                    </a:lnTo>
                    <a:lnTo>
                      <a:pt x="9129" y="1745"/>
                    </a:lnTo>
                    <a:lnTo>
                      <a:pt x="9078" y="1728"/>
                    </a:lnTo>
                    <a:lnTo>
                      <a:pt x="9078" y="2010"/>
                    </a:lnTo>
                    <a:lnTo>
                      <a:pt x="9078" y="2667"/>
                    </a:lnTo>
                    <a:lnTo>
                      <a:pt x="9071" y="2718"/>
                    </a:lnTo>
                    <a:lnTo>
                      <a:pt x="9052" y="2758"/>
                    </a:lnTo>
                    <a:lnTo>
                      <a:pt x="9019" y="2784"/>
                    </a:lnTo>
                    <a:lnTo>
                      <a:pt x="8971" y="2793"/>
                    </a:lnTo>
                    <a:lnTo>
                      <a:pt x="8925" y="2784"/>
                    </a:lnTo>
                    <a:lnTo>
                      <a:pt x="8892" y="2758"/>
                    </a:lnTo>
                    <a:lnTo>
                      <a:pt x="8873" y="2718"/>
                    </a:lnTo>
                    <a:lnTo>
                      <a:pt x="8867" y="2667"/>
                    </a:lnTo>
                    <a:lnTo>
                      <a:pt x="8867" y="2010"/>
                    </a:lnTo>
                    <a:lnTo>
                      <a:pt x="8873" y="1959"/>
                    </a:lnTo>
                    <a:lnTo>
                      <a:pt x="8892" y="1920"/>
                    </a:lnTo>
                    <a:lnTo>
                      <a:pt x="8925" y="1893"/>
                    </a:lnTo>
                    <a:lnTo>
                      <a:pt x="8971" y="1884"/>
                    </a:lnTo>
                    <a:lnTo>
                      <a:pt x="9019" y="1893"/>
                    </a:lnTo>
                    <a:lnTo>
                      <a:pt x="9052" y="1920"/>
                    </a:lnTo>
                    <a:lnTo>
                      <a:pt x="9071" y="1959"/>
                    </a:lnTo>
                    <a:lnTo>
                      <a:pt x="9078" y="2010"/>
                    </a:lnTo>
                    <a:lnTo>
                      <a:pt x="9078" y="1728"/>
                    </a:lnTo>
                    <a:lnTo>
                      <a:pt x="9057" y="1721"/>
                    </a:lnTo>
                    <a:lnTo>
                      <a:pt x="8971" y="1713"/>
                    </a:lnTo>
                    <a:lnTo>
                      <a:pt x="8886" y="1721"/>
                    </a:lnTo>
                    <a:lnTo>
                      <a:pt x="8815" y="1745"/>
                    </a:lnTo>
                    <a:lnTo>
                      <a:pt x="8758" y="1782"/>
                    </a:lnTo>
                    <a:lnTo>
                      <a:pt x="8715" y="1833"/>
                    </a:lnTo>
                    <a:lnTo>
                      <a:pt x="8685" y="1894"/>
                    </a:lnTo>
                    <a:lnTo>
                      <a:pt x="8667" y="1964"/>
                    </a:lnTo>
                    <a:lnTo>
                      <a:pt x="8661" y="2043"/>
                    </a:lnTo>
                    <a:lnTo>
                      <a:pt x="8661" y="2634"/>
                    </a:lnTo>
                    <a:lnTo>
                      <a:pt x="8667" y="2712"/>
                    </a:lnTo>
                    <a:lnTo>
                      <a:pt x="8685" y="2783"/>
                    </a:lnTo>
                    <a:lnTo>
                      <a:pt x="8715" y="2844"/>
                    </a:lnTo>
                    <a:lnTo>
                      <a:pt x="8758" y="2894"/>
                    </a:lnTo>
                    <a:lnTo>
                      <a:pt x="8815" y="2932"/>
                    </a:lnTo>
                    <a:lnTo>
                      <a:pt x="8886" y="2956"/>
                    </a:lnTo>
                    <a:lnTo>
                      <a:pt x="8971" y="2965"/>
                    </a:lnTo>
                    <a:lnTo>
                      <a:pt x="9057" y="2956"/>
                    </a:lnTo>
                    <a:lnTo>
                      <a:pt x="9129" y="2932"/>
                    </a:lnTo>
                    <a:lnTo>
                      <a:pt x="9186" y="2894"/>
                    </a:lnTo>
                    <a:lnTo>
                      <a:pt x="9229" y="2844"/>
                    </a:lnTo>
                    <a:lnTo>
                      <a:pt x="9254" y="2793"/>
                    </a:lnTo>
                    <a:lnTo>
                      <a:pt x="9260" y="2783"/>
                    </a:lnTo>
                    <a:lnTo>
                      <a:pt x="9277" y="2712"/>
                    </a:lnTo>
                    <a:lnTo>
                      <a:pt x="9283" y="2634"/>
                    </a:lnTo>
                    <a:lnTo>
                      <a:pt x="9283" y="20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1724" y="1630"/>
                <a:ext cx="11239" cy="2966"/>
              </a:xfrm>
              <a:custGeom>
                <a:avLst/>
                <a:gdLst>
                  <a:gd name="T0" fmla="*/ 9352 w 11239"/>
                  <a:gd name="T1" fmla="*/ 532 h 2966"/>
                  <a:gd name="T2" fmla="*/ 8946 w 11239"/>
                  <a:gd name="T3" fmla="*/ 532 h 2966"/>
                  <a:gd name="T4" fmla="*/ 8946 w 11239"/>
                  <a:gd name="T5" fmla="*/ 14 h 2966"/>
                  <a:gd name="T6" fmla="*/ 8740 w 11239"/>
                  <a:gd name="T7" fmla="*/ 14 h 2966"/>
                  <a:gd name="T8" fmla="*/ 8740 w 11239"/>
                  <a:gd name="T9" fmla="*/ 532 h 2966"/>
                  <a:gd name="T10" fmla="*/ 8740 w 11239"/>
                  <a:gd name="T11" fmla="*/ 698 h 2966"/>
                  <a:gd name="T12" fmla="*/ 8740 w 11239"/>
                  <a:gd name="T13" fmla="*/ 1238 h 2966"/>
                  <a:gd name="T14" fmla="*/ 8946 w 11239"/>
                  <a:gd name="T15" fmla="*/ 1238 h 2966"/>
                  <a:gd name="T16" fmla="*/ 8946 w 11239"/>
                  <a:gd name="T17" fmla="*/ 698 h 2966"/>
                  <a:gd name="T18" fmla="*/ 9144 w 11239"/>
                  <a:gd name="T19" fmla="*/ 698 h 2966"/>
                  <a:gd name="T20" fmla="*/ 9144 w 11239"/>
                  <a:gd name="T21" fmla="*/ 1237 h 2966"/>
                  <a:gd name="T22" fmla="*/ 9352 w 11239"/>
                  <a:gd name="T23" fmla="*/ 1237 h 2966"/>
                  <a:gd name="T24" fmla="*/ 9352 w 11239"/>
                  <a:gd name="T25" fmla="*/ 698 h 2966"/>
                  <a:gd name="T26" fmla="*/ 9352 w 11239"/>
                  <a:gd name="T27" fmla="*/ 532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39" h="2966">
                    <a:moveTo>
                      <a:pt x="9352" y="532"/>
                    </a:moveTo>
                    <a:lnTo>
                      <a:pt x="8946" y="532"/>
                    </a:lnTo>
                    <a:lnTo>
                      <a:pt x="8946" y="14"/>
                    </a:lnTo>
                    <a:lnTo>
                      <a:pt x="8740" y="14"/>
                    </a:lnTo>
                    <a:lnTo>
                      <a:pt x="8740" y="532"/>
                    </a:lnTo>
                    <a:lnTo>
                      <a:pt x="8740" y="698"/>
                    </a:lnTo>
                    <a:lnTo>
                      <a:pt x="8740" y="1238"/>
                    </a:lnTo>
                    <a:lnTo>
                      <a:pt x="8946" y="1238"/>
                    </a:lnTo>
                    <a:lnTo>
                      <a:pt x="8946" y="698"/>
                    </a:lnTo>
                    <a:lnTo>
                      <a:pt x="9144" y="698"/>
                    </a:lnTo>
                    <a:lnTo>
                      <a:pt x="9144" y="1237"/>
                    </a:lnTo>
                    <a:lnTo>
                      <a:pt x="9352" y="1237"/>
                    </a:lnTo>
                    <a:lnTo>
                      <a:pt x="9352" y="698"/>
                    </a:lnTo>
                    <a:lnTo>
                      <a:pt x="9352" y="53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1724" y="1630"/>
                <a:ext cx="11239" cy="2966"/>
              </a:xfrm>
              <a:custGeom>
                <a:avLst/>
                <a:gdLst>
                  <a:gd name="T0" fmla="*/ 9352 w 11239"/>
                  <a:gd name="T1" fmla="*/ 14 h 2966"/>
                  <a:gd name="T2" fmla="*/ 9144 w 11239"/>
                  <a:gd name="T3" fmla="*/ 14 h 2966"/>
                  <a:gd name="T4" fmla="*/ 9144 w 11239"/>
                  <a:gd name="T5" fmla="*/ 532 h 2966"/>
                  <a:gd name="T6" fmla="*/ 9352 w 11239"/>
                  <a:gd name="T7" fmla="*/ 532 h 2966"/>
                  <a:gd name="T8" fmla="*/ 9352 w 11239"/>
                  <a:gd name="T9" fmla="*/ 14 h 2966"/>
                </a:gdLst>
                <a:ahLst/>
                <a:cxnLst>
                  <a:cxn ang="0">
                    <a:pos x="T0" y="T1"/>
                  </a:cxn>
                  <a:cxn ang="0">
                    <a:pos x="T2" y="T3"/>
                  </a:cxn>
                  <a:cxn ang="0">
                    <a:pos x="T4" y="T5"/>
                  </a:cxn>
                  <a:cxn ang="0">
                    <a:pos x="T6" y="T7"/>
                  </a:cxn>
                  <a:cxn ang="0">
                    <a:pos x="T8" y="T9"/>
                  </a:cxn>
                </a:cxnLst>
                <a:rect l="0" t="0" r="r" b="b"/>
                <a:pathLst>
                  <a:path w="11239" h="2966">
                    <a:moveTo>
                      <a:pt x="9352" y="14"/>
                    </a:moveTo>
                    <a:lnTo>
                      <a:pt x="9144" y="14"/>
                    </a:lnTo>
                    <a:lnTo>
                      <a:pt x="9144" y="532"/>
                    </a:lnTo>
                    <a:lnTo>
                      <a:pt x="9352" y="532"/>
                    </a:lnTo>
                    <a:lnTo>
                      <a:pt x="9352"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1724" y="1630"/>
                <a:ext cx="11239" cy="2966"/>
              </a:xfrm>
              <a:custGeom>
                <a:avLst/>
                <a:gdLst>
                  <a:gd name="T0" fmla="*/ 9674 w 11239"/>
                  <a:gd name="T1" fmla="*/ 14 h 2966"/>
                  <a:gd name="T2" fmla="*/ 9469 w 11239"/>
                  <a:gd name="T3" fmla="*/ 14 h 2966"/>
                  <a:gd name="T4" fmla="*/ 9469 w 11239"/>
                  <a:gd name="T5" fmla="*/ 1237 h 2966"/>
                  <a:gd name="T6" fmla="*/ 9674 w 11239"/>
                  <a:gd name="T7" fmla="*/ 1237 h 2966"/>
                  <a:gd name="T8" fmla="*/ 9674 w 11239"/>
                  <a:gd name="T9" fmla="*/ 14 h 2966"/>
                </a:gdLst>
                <a:ahLst/>
                <a:cxnLst>
                  <a:cxn ang="0">
                    <a:pos x="T0" y="T1"/>
                  </a:cxn>
                  <a:cxn ang="0">
                    <a:pos x="T2" y="T3"/>
                  </a:cxn>
                  <a:cxn ang="0">
                    <a:pos x="T4" y="T5"/>
                  </a:cxn>
                  <a:cxn ang="0">
                    <a:pos x="T6" y="T7"/>
                  </a:cxn>
                  <a:cxn ang="0">
                    <a:pos x="T8" y="T9"/>
                  </a:cxn>
                </a:cxnLst>
                <a:rect l="0" t="0" r="r" b="b"/>
                <a:pathLst>
                  <a:path w="11239" h="2966">
                    <a:moveTo>
                      <a:pt x="9674" y="14"/>
                    </a:moveTo>
                    <a:lnTo>
                      <a:pt x="9469" y="14"/>
                    </a:lnTo>
                    <a:lnTo>
                      <a:pt x="9469" y="1237"/>
                    </a:lnTo>
                    <a:lnTo>
                      <a:pt x="9674" y="1237"/>
                    </a:lnTo>
                    <a:lnTo>
                      <a:pt x="9674"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1724" y="1630"/>
                <a:ext cx="11239" cy="2966"/>
              </a:xfrm>
              <a:custGeom>
                <a:avLst/>
                <a:gdLst>
                  <a:gd name="T0" fmla="*/ 10039 w 11239"/>
                  <a:gd name="T1" fmla="*/ 2950 h 2966"/>
                  <a:gd name="T2" fmla="*/ 9996 w 11239"/>
                  <a:gd name="T3" fmla="*/ 2726 h 2966"/>
                  <a:gd name="T4" fmla="*/ 9965 w 11239"/>
                  <a:gd name="T5" fmla="*/ 2562 h 2966"/>
                  <a:gd name="T6" fmla="*/ 9872 w 11239"/>
                  <a:gd name="T7" fmla="*/ 2072 h 2966"/>
                  <a:gd name="T8" fmla="*/ 9806 w 11239"/>
                  <a:gd name="T9" fmla="*/ 1727 h 2966"/>
                  <a:gd name="T10" fmla="*/ 9763 w 11239"/>
                  <a:gd name="T11" fmla="*/ 1727 h 2966"/>
                  <a:gd name="T12" fmla="*/ 9763 w 11239"/>
                  <a:gd name="T13" fmla="*/ 2562 h 2966"/>
                  <a:gd name="T14" fmla="*/ 9599 w 11239"/>
                  <a:gd name="T15" fmla="*/ 2562 h 2966"/>
                  <a:gd name="T16" fmla="*/ 9680 w 11239"/>
                  <a:gd name="T17" fmla="*/ 2072 h 2966"/>
                  <a:gd name="T18" fmla="*/ 9682 w 11239"/>
                  <a:gd name="T19" fmla="*/ 2072 h 2966"/>
                  <a:gd name="T20" fmla="*/ 9763 w 11239"/>
                  <a:gd name="T21" fmla="*/ 2562 h 2966"/>
                  <a:gd name="T22" fmla="*/ 9763 w 11239"/>
                  <a:gd name="T23" fmla="*/ 1727 h 2966"/>
                  <a:gd name="T24" fmla="*/ 9572 w 11239"/>
                  <a:gd name="T25" fmla="*/ 1727 h 2966"/>
                  <a:gd name="T26" fmla="*/ 9341 w 11239"/>
                  <a:gd name="T27" fmla="*/ 2950 h 2966"/>
                  <a:gd name="T28" fmla="*/ 9536 w 11239"/>
                  <a:gd name="T29" fmla="*/ 2950 h 2966"/>
                  <a:gd name="T30" fmla="*/ 9572 w 11239"/>
                  <a:gd name="T31" fmla="*/ 2726 h 2966"/>
                  <a:gd name="T32" fmla="*/ 9790 w 11239"/>
                  <a:gd name="T33" fmla="*/ 2726 h 2966"/>
                  <a:gd name="T34" fmla="*/ 9828 w 11239"/>
                  <a:gd name="T35" fmla="*/ 2950 h 2966"/>
                  <a:gd name="T36" fmla="*/ 10039 w 11239"/>
                  <a:gd name="T37" fmla="*/ 2950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39" h="2966">
                    <a:moveTo>
                      <a:pt x="10039" y="2950"/>
                    </a:moveTo>
                    <a:lnTo>
                      <a:pt x="9996" y="2726"/>
                    </a:lnTo>
                    <a:lnTo>
                      <a:pt x="9965" y="2562"/>
                    </a:lnTo>
                    <a:lnTo>
                      <a:pt x="9872" y="2072"/>
                    </a:lnTo>
                    <a:lnTo>
                      <a:pt x="9806" y="1727"/>
                    </a:lnTo>
                    <a:lnTo>
                      <a:pt x="9763" y="1727"/>
                    </a:lnTo>
                    <a:lnTo>
                      <a:pt x="9763" y="2562"/>
                    </a:lnTo>
                    <a:lnTo>
                      <a:pt x="9599" y="2562"/>
                    </a:lnTo>
                    <a:lnTo>
                      <a:pt x="9680" y="2072"/>
                    </a:lnTo>
                    <a:lnTo>
                      <a:pt x="9682" y="2072"/>
                    </a:lnTo>
                    <a:lnTo>
                      <a:pt x="9763" y="2562"/>
                    </a:lnTo>
                    <a:lnTo>
                      <a:pt x="9763" y="1727"/>
                    </a:lnTo>
                    <a:lnTo>
                      <a:pt x="9572" y="1727"/>
                    </a:lnTo>
                    <a:lnTo>
                      <a:pt x="9341" y="2950"/>
                    </a:lnTo>
                    <a:lnTo>
                      <a:pt x="9536" y="2950"/>
                    </a:lnTo>
                    <a:lnTo>
                      <a:pt x="9572" y="2726"/>
                    </a:lnTo>
                    <a:lnTo>
                      <a:pt x="9790" y="2726"/>
                    </a:lnTo>
                    <a:lnTo>
                      <a:pt x="9828" y="2950"/>
                    </a:lnTo>
                    <a:lnTo>
                      <a:pt x="10039" y="29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1724" y="1630"/>
                <a:ext cx="11239" cy="2966"/>
              </a:xfrm>
              <a:custGeom>
                <a:avLst/>
                <a:gdLst>
                  <a:gd name="T0" fmla="*/ 10381 w 11239"/>
                  <a:gd name="T1" fmla="*/ 288 h 2966"/>
                  <a:gd name="T2" fmla="*/ 10375 w 11239"/>
                  <a:gd name="T3" fmla="*/ 208 h 2966"/>
                  <a:gd name="T4" fmla="*/ 10367 w 11239"/>
                  <a:gd name="T5" fmla="*/ 182 h 2966"/>
                  <a:gd name="T6" fmla="*/ 10354 w 11239"/>
                  <a:gd name="T7" fmla="*/ 141 h 2966"/>
                  <a:gd name="T8" fmla="*/ 10318 w 11239"/>
                  <a:gd name="T9" fmla="*/ 87 h 2966"/>
                  <a:gd name="T10" fmla="*/ 10264 w 11239"/>
                  <a:gd name="T11" fmla="*/ 47 h 2966"/>
                  <a:gd name="T12" fmla="*/ 10191 w 11239"/>
                  <a:gd name="T13" fmla="*/ 22 h 2966"/>
                  <a:gd name="T14" fmla="*/ 10176 w 11239"/>
                  <a:gd name="T15" fmla="*/ 21 h 2966"/>
                  <a:gd name="T16" fmla="*/ 10176 w 11239"/>
                  <a:gd name="T17" fmla="*/ 281 h 2966"/>
                  <a:gd name="T18" fmla="*/ 10176 w 11239"/>
                  <a:gd name="T19" fmla="*/ 562 h 2966"/>
                  <a:gd name="T20" fmla="*/ 10170 w 11239"/>
                  <a:gd name="T21" fmla="*/ 606 h 2966"/>
                  <a:gd name="T22" fmla="*/ 10152 w 11239"/>
                  <a:gd name="T23" fmla="*/ 638 h 2966"/>
                  <a:gd name="T24" fmla="*/ 10120 w 11239"/>
                  <a:gd name="T25" fmla="*/ 657 h 2966"/>
                  <a:gd name="T26" fmla="*/ 10075 w 11239"/>
                  <a:gd name="T27" fmla="*/ 663 h 2966"/>
                  <a:gd name="T28" fmla="*/ 9999 w 11239"/>
                  <a:gd name="T29" fmla="*/ 663 h 2966"/>
                  <a:gd name="T30" fmla="*/ 9999 w 11239"/>
                  <a:gd name="T31" fmla="*/ 182 h 2966"/>
                  <a:gd name="T32" fmla="*/ 10075 w 11239"/>
                  <a:gd name="T33" fmla="*/ 182 h 2966"/>
                  <a:gd name="T34" fmla="*/ 10120 w 11239"/>
                  <a:gd name="T35" fmla="*/ 188 h 2966"/>
                  <a:gd name="T36" fmla="*/ 10152 w 11239"/>
                  <a:gd name="T37" fmla="*/ 206 h 2966"/>
                  <a:gd name="T38" fmla="*/ 10170 w 11239"/>
                  <a:gd name="T39" fmla="*/ 237 h 2966"/>
                  <a:gd name="T40" fmla="*/ 10176 w 11239"/>
                  <a:gd name="T41" fmla="*/ 281 h 2966"/>
                  <a:gd name="T42" fmla="*/ 10176 w 11239"/>
                  <a:gd name="T43" fmla="*/ 21 h 2966"/>
                  <a:gd name="T44" fmla="*/ 10098 w 11239"/>
                  <a:gd name="T45" fmla="*/ 14 h 2966"/>
                  <a:gd name="T46" fmla="*/ 9793 w 11239"/>
                  <a:gd name="T47" fmla="*/ 14 h 2966"/>
                  <a:gd name="T48" fmla="*/ 9793 w 11239"/>
                  <a:gd name="T49" fmla="*/ 1237 h 2966"/>
                  <a:gd name="T50" fmla="*/ 9999 w 11239"/>
                  <a:gd name="T51" fmla="*/ 1237 h 2966"/>
                  <a:gd name="T52" fmla="*/ 9999 w 11239"/>
                  <a:gd name="T53" fmla="*/ 822 h 2966"/>
                  <a:gd name="T54" fmla="*/ 10098 w 11239"/>
                  <a:gd name="T55" fmla="*/ 822 h 2966"/>
                  <a:gd name="T56" fmla="*/ 10191 w 11239"/>
                  <a:gd name="T57" fmla="*/ 813 h 2966"/>
                  <a:gd name="T58" fmla="*/ 10264 w 11239"/>
                  <a:gd name="T59" fmla="*/ 789 h 2966"/>
                  <a:gd name="T60" fmla="*/ 10318 w 11239"/>
                  <a:gd name="T61" fmla="*/ 748 h 2966"/>
                  <a:gd name="T62" fmla="*/ 10354 w 11239"/>
                  <a:gd name="T63" fmla="*/ 694 h 2966"/>
                  <a:gd name="T64" fmla="*/ 10363 w 11239"/>
                  <a:gd name="T65" fmla="*/ 663 h 2966"/>
                  <a:gd name="T66" fmla="*/ 10375 w 11239"/>
                  <a:gd name="T67" fmla="*/ 626 h 2966"/>
                  <a:gd name="T68" fmla="*/ 10381 w 11239"/>
                  <a:gd name="T69" fmla="*/ 546 h 2966"/>
                  <a:gd name="T70" fmla="*/ 10381 w 11239"/>
                  <a:gd name="T71" fmla="*/ 288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39" h="2966">
                    <a:moveTo>
                      <a:pt x="10381" y="288"/>
                    </a:moveTo>
                    <a:lnTo>
                      <a:pt x="10375" y="208"/>
                    </a:lnTo>
                    <a:lnTo>
                      <a:pt x="10367" y="182"/>
                    </a:lnTo>
                    <a:lnTo>
                      <a:pt x="10354" y="141"/>
                    </a:lnTo>
                    <a:lnTo>
                      <a:pt x="10318" y="87"/>
                    </a:lnTo>
                    <a:lnTo>
                      <a:pt x="10264" y="47"/>
                    </a:lnTo>
                    <a:lnTo>
                      <a:pt x="10191" y="22"/>
                    </a:lnTo>
                    <a:lnTo>
                      <a:pt x="10176" y="21"/>
                    </a:lnTo>
                    <a:lnTo>
                      <a:pt x="10176" y="281"/>
                    </a:lnTo>
                    <a:lnTo>
                      <a:pt x="10176" y="562"/>
                    </a:lnTo>
                    <a:lnTo>
                      <a:pt x="10170" y="606"/>
                    </a:lnTo>
                    <a:lnTo>
                      <a:pt x="10152" y="638"/>
                    </a:lnTo>
                    <a:lnTo>
                      <a:pt x="10120" y="657"/>
                    </a:lnTo>
                    <a:lnTo>
                      <a:pt x="10075" y="663"/>
                    </a:lnTo>
                    <a:lnTo>
                      <a:pt x="9999" y="663"/>
                    </a:lnTo>
                    <a:lnTo>
                      <a:pt x="9999" y="182"/>
                    </a:lnTo>
                    <a:lnTo>
                      <a:pt x="10075" y="182"/>
                    </a:lnTo>
                    <a:lnTo>
                      <a:pt x="10120" y="188"/>
                    </a:lnTo>
                    <a:lnTo>
                      <a:pt x="10152" y="206"/>
                    </a:lnTo>
                    <a:lnTo>
                      <a:pt x="10170" y="237"/>
                    </a:lnTo>
                    <a:lnTo>
                      <a:pt x="10176" y="281"/>
                    </a:lnTo>
                    <a:lnTo>
                      <a:pt x="10176" y="21"/>
                    </a:lnTo>
                    <a:lnTo>
                      <a:pt x="10098" y="14"/>
                    </a:lnTo>
                    <a:lnTo>
                      <a:pt x="9793" y="14"/>
                    </a:lnTo>
                    <a:lnTo>
                      <a:pt x="9793" y="1237"/>
                    </a:lnTo>
                    <a:lnTo>
                      <a:pt x="9999" y="1237"/>
                    </a:lnTo>
                    <a:lnTo>
                      <a:pt x="9999" y="822"/>
                    </a:lnTo>
                    <a:lnTo>
                      <a:pt x="10098" y="822"/>
                    </a:lnTo>
                    <a:lnTo>
                      <a:pt x="10191" y="813"/>
                    </a:lnTo>
                    <a:lnTo>
                      <a:pt x="10264" y="789"/>
                    </a:lnTo>
                    <a:lnTo>
                      <a:pt x="10318" y="748"/>
                    </a:lnTo>
                    <a:lnTo>
                      <a:pt x="10354" y="694"/>
                    </a:lnTo>
                    <a:lnTo>
                      <a:pt x="10363" y="663"/>
                    </a:lnTo>
                    <a:lnTo>
                      <a:pt x="10375" y="626"/>
                    </a:lnTo>
                    <a:lnTo>
                      <a:pt x="10381" y="546"/>
                    </a:lnTo>
                    <a:lnTo>
                      <a:pt x="10381"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1724" y="1630"/>
                <a:ext cx="11239" cy="2966"/>
              </a:xfrm>
              <a:custGeom>
                <a:avLst/>
                <a:gdLst>
                  <a:gd name="T0" fmla="*/ 10574 w 11239"/>
                  <a:gd name="T1" fmla="*/ 2783 h 2966"/>
                  <a:gd name="T2" fmla="*/ 10329 w 11239"/>
                  <a:gd name="T3" fmla="*/ 2783 h 2966"/>
                  <a:gd name="T4" fmla="*/ 10329 w 11239"/>
                  <a:gd name="T5" fmla="*/ 1727 h 2966"/>
                  <a:gd name="T6" fmla="*/ 10124 w 11239"/>
                  <a:gd name="T7" fmla="*/ 1727 h 2966"/>
                  <a:gd name="T8" fmla="*/ 10124 w 11239"/>
                  <a:gd name="T9" fmla="*/ 2783 h 2966"/>
                  <a:gd name="T10" fmla="*/ 10124 w 11239"/>
                  <a:gd name="T11" fmla="*/ 2949 h 2966"/>
                  <a:gd name="T12" fmla="*/ 10574 w 11239"/>
                  <a:gd name="T13" fmla="*/ 2949 h 2966"/>
                  <a:gd name="T14" fmla="*/ 10574 w 11239"/>
                  <a:gd name="T15" fmla="*/ 2783 h 2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9" h="2966">
                    <a:moveTo>
                      <a:pt x="10574" y="2783"/>
                    </a:moveTo>
                    <a:lnTo>
                      <a:pt x="10329" y="2783"/>
                    </a:lnTo>
                    <a:lnTo>
                      <a:pt x="10329" y="1727"/>
                    </a:lnTo>
                    <a:lnTo>
                      <a:pt x="10124" y="1727"/>
                    </a:lnTo>
                    <a:lnTo>
                      <a:pt x="10124" y="2783"/>
                    </a:lnTo>
                    <a:lnTo>
                      <a:pt x="10124" y="2949"/>
                    </a:lnTo>
                    <a:lnTo>
                      <a:pt x="10574" y="2949"/>
                    </a:lnTo>
                    <a:lnTo>
                      <a:pt x="10574" y="27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1724" y="1630"/>
                <a:ext cx="11239" cy="2966"/>
              </a:xfrm>
              <a:custGeom>
                <a:avLst/>
                <a:gdLst>
                  <a:gd name="T0" fmla="*/ 11060 w 11239"/>
                  <a:gd name="T1" fmla="*/ 831 h 2966"/>
                  <a:gd name="T2" fmla="*/ 11008 w 11239"/>
                  <a:gd name="T3" fmla="*/ 709 h 2966"/>
                  <a:gd name="T4" fmla="*/ 10901 w 11239"/>
                  <a:gd name="T5" fmla="*/ 588 h 2966"/>
                  <a:gd name="T6" fmla="*/ 10729 w 11239"/>
                  <a:gd name="T7" fmla="*/ 417 h 2966"/>
                  <a:gd name="T8" fmla="*/ 10679 w 11239"/>
                  <a:gd name="T9" fmla="*/ 338 h 2966"/>
                  <a:gd name="T10" fmla="*/ 10672 w 11239"/>
                  <a:gd name="T11" fmla="*/ 267 h 2966"/>
                  <a:gd name="T12" fmla="*/ 10699 w 11239"/>
                  <a:gd name="T13" fmla="*/ 190 h 2966"/>
                  <a:gd name="T14" fmla="*/ 10769 w 11239"/>
                  <a:gd name="T15" fmla="*/ 166 h 2966"/>
                  <a:gd name="T16" fmla="*/ 10842 w 11239"/>
                  <a:gd name="T17" fmla="*/ 191 h 2966"/>
                  <a:gd name="T18" fmla="*/ 10866 w 11239"/>
                  <a:gd name="T19" fmla="*/ 270 h 2966"/>
                  <a:gd name="T20" fmla="*/ 11054 w 11239"/>
                  <a:gd name="T21" fmla="*/ 376 h 2966"/>
                  <a:gd name="T22" fmla="*/ 11047 w 11239"/>
                  <a:gd name="T23" fmla="*/ 195 h 2966"/>
                  <a:gd name="T24" fmla="*/ 11025 w 11239"/>
                  <a:gd name="T25" fmla="*/ 127 h 2966"/>
                  <a:gd name="T26" fmla="*/ 10933 w 11239"/>
                  <a:gd name="T27" fmla="*/ 32 h 2966"/>
                  <a:gd name="T28" fmla="*/ 10767 w 11239"/>
                  <a:gd name="T29" fmla="*/ 0 h 2966"/>
                  <a:gd name="T30" fmla="*/ 10603 w 11239"/>
                  <a:gd name="T31" fmla="*/ 36 h 2966"/>
                  <a:gd name="T32" fmla="*/ 10509 w 11239"/>
                  <a:gd name="T33" fmla="*/ 131 h 2966"/>
                  <a:gd name="T34" fmla="*/ 10479 w 11239"/>
                  <a:gd name="T35" fmla="*/ 267 h 2966"/>
                  <a:gd name="T36" fmla="*/ 10485 w 11239"/>
                  <a:gd name="T37" fmla="*/ 387 h 2966"/>
                  <a:gd name="T38" fmla="*/ 10539 w 11239"/>
                  <a:gd name="T39" fmla="*/ 512 h 2966"/>
                  <a:gd name="T40" fmla="*/ 10650 w 11239"/>
                  <a:gd name="T41" fmla="*/ 636 h 2966"/>
                  <a:gd name="T42" fmla="*/ 10812 w 11239"/>
                  <a:gd name="T43" fmla="*/ 799 h 2966"/>
                  <a:gd name="T44" fmla="*/ 10857 w 11239"/>
                  <a:gd name="T45" fmla="*/ 882 h 2966"/>
                  <a:gd name="T46" fmla="*/ 10863 w 11239"/>
                  <a:gd name="T47" fmla="*/ 977 h 2966"/>
                  <a:gd name="T48" fmla="*/ 10840 w 11239"/>
                  <a:gd name="T49" fmla="*/ 1056 h 2966"/>
                  <a:gd name="T50" fmla="*/ 10769 w 11239"/>
                  <a:gd name="T51" fmla="*/ 1085 h 2966"/>
                  <a:gd name="T52" fmla="*/ 10692 w 11239"/>
                  <a:gd name="T53" fmla="*/ 1057 h 2966"/>
                  <a:gd name="T54" fmla="*/ 10668 w 11239"/>
                  <a:gd name="T55" fmla="*/ 977 h 2966"/>
                  <a:gd name="T56" fmla="*/ 10477 w 11239"/>
                  <a:gd name="T57" fmla="*/ 809 h 2966"/>
                  <a:gd name="T58" fmla="*/ 10484 w 11239"/>
                  <a:gd name="T59" fmla="*/ 1050 h 2966"/>
                  <a:gd name="T60" fmla="*/ 10544 w 11239"/>
                  <a:gd name="T61" fmla="*/ 1173 h 2966"/>
                  <a:gd name="T62" fmla="*/ 10673 w 11239"/>
                  <a:gd name="T63" fmla="*/ 1242 h 2966"/>
                  <a:gd name="T64" fmla="*/ 10850 w 11239"/>
                  <a:gd name="T65" fmla="*/ 1244 h 2966"/>
                  <a:gd name="T66" fmla="*/ 10973 w 11239"/>
                  <a:gd name="T67" fmla="*/ 1191 h 2966"/>
                  <a:gd name="T68" fmla="*/ 11044 w 11239"/>
                  <a:gd name="T69" fmla="*/ 1095 h 2966"/>
                  <a:gd name="T70" fmla="*/ 11061 w 11239"/>
                  <a:gd name="T71" fmla="*/ 1033 h 2966"/>
                  <a:gd name="T72" fmla="*/ 11067 w 11239"/>
                  <a:gd name="T73" fmla="*/ 905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11067" y="905"/>
                    </a:moveTo>
                    <a:lnTo>
                      <a:pt x="11060" y="831"/>
                    </a:lnTo>
                    <a:lnTo>
                      <a:pt x="11040" y="768"/>
                    </a:lnTo>
                    <a:lnTo>
                      <a:pt x="11008" y="709"/>
                    </a:lnTo>
                    <a:lnTo>
                      <a:pt x="10961" y="651"/>
                    </a:lnTo>
                    <a:lnTo>
                      <a:pt x="10901" y="588"/>
                    </a:lnTo>
                    <a:lnTo>
                      <a:pt x="10769" y="458"/>
                    </a:lnTo>
                    <a:lnTo>
                      <a:pt x="10729" y="417"/>
                    </a:lnTo>
                    <a:lnTo>
                      <a:pt x="10698" y="379"/>
                    </a:lnTo>
                    <a:lnTo>
                      <a:pt x="10679" y="338"/>
                    </a:lnTo>
                    <a:lnTo>
                      <a:pt x="10672" y="292"/>
                    </a:lnTo>
                    <a:lnTo>
                      <a:pt x="10672" y="267"/>
                    </a:lnTo>
                    <a:lnTo>
                      <a:pt x="10679" y="222"/>
                    </a:lnTo>
                    <a:lnTo>
                      <a:pt x="10699" y="190"/>
                    </a:lnTo>
                    <a:lnTo>
                      <a:pt x="10730" y="172"/>
                    </a:lnTo>
                    <a:lnTo>
                      <a:pt x="10769" y="166"/>
                    </a:lnTo>
                    <a:lnTo>
                      <a:pt x="10812" y="172"/>
                    </a:lnTo>
                    <a:lnTo>
                      <a:pt x="10842" y="191"/>
                    </a:lnTo>
                    <a:lnTo>
                      <a:pt x="10860" y="224"/>
                    </a:lnTo>
                    <a:lnTo>
                      <a:pt x="10866" y="270"/>
                    </a:lnTo>
                    <a:lnTo>
                      <a:pt x="10866" y="376"/>
                    </a:lnTo>
                    <a:lnTo>
                      <a:pt x="11054" y="376"/>
                    </a:lnTo>
                    <a:lnTo>
                      <a:pt x="11054" y="277"/>
                    </a:lnTo>
                    <a:lnTo>
                      <a:pt x="11047" y="195"/>
                    </a:lnTo>
                    <a:lnTo>
                      <a:pt x="11038" y="166"/>
                    </a:lnTo>
                    <a:lnTo>
                      <a:pt x="11025" y="127"/>
                    </a:lnTo>
                    <a:lnTo>
                      <a:pt x="10988" y="72"/>
                    </a:lnTo>
                    <a:lnTo>
                      <a:pt x="10933" y="32"/>
                    </a:lnTo>
                    <a:lnTo>
                      <a:pt x="10860" y="8"/>
                    </a:lnTo>
                    <a:lnTo>
                      <a:pt x="10767" y="0"/>
                    </a:lnTo>
                    <a:lnTo>
                      <a:pt x="10676" y="9"/>
                    </a:lnTo>
                    <a:lnTo>
                      <a:pt x="10603" y="36"/>
                    </a:lnTo>
                    <a:lnTo>
                      <a:pt x="10548" y="77"/>
                    </a:lnTo>
                    <a:lnTo>
                      <a:pt x="10509" y="131"/>
                    </a:lnTo>
                    <a:lnTo>
                      <a:pt x="10486" y="196"/>
                    </a:lnTo>
                    <a:lnTo>
                      <a:pt x="10479" y="267"/>
                    </a:lnTo>
                    <a:lnTo>
                      <a:pt x="10479" y="310"/>
                    </a:lnTo>
                    <a:lnTo>
                      <a:pt x="10485" y="387"/>
                    </a:lnTo>
                    <a:lnTo>
                      <a:pt x="10505" y="452"/>
                    </a:lnTo>
                    <a:lnTo>
                      <a:pt x="10539" y="512"/>
                    </a:lnTo>
                    <a:lnTo>
                      <a:pt x="10587" y="571"/>
                    </a:lnTo>
                    <a:lnTo>
                      <a:pt x="10650" y="636"/>
                    </a:lnTo>
                    <a:lnTo>
                      <a:pt x="10771" y="757"/>
                    </a:lnTo>
                    <a:lnTo>
                      <a:pt x="10812" y="799"/>
                    </a:lnTo>
                    <a:lnTo>
                      <a:pt x="10841" y="840"/>
                    </a:lnTo>
                    <a:lnTo>
                      <a:pt x="10857" y="882"/>
                    </a:lnTo>
                    <a:lnTo>
                      <a:pt x="10863" y="930"/>
                    </a:lnTo>
                    <a:lnTo>
                      <a:pt x="10863" y="977"/>
                    </a:lnTo>
                    <a:lnTo>
                      <a:pt x="10857" y="1021"/>
                    </a:lnTo>
                    <a:lnTo>
                      <a:pt x="10840" y="1056"/>
                    </a:lnTo>
                    <a:lnTo>
                      <a:pt x="10811" y="1078"/>
                    </a:lnTo>
                    <a:lnTo>
                      <a:pt x="10769" y="1085"/>
                    </a:lnTo>
                    <a:lnTo>
                      <a:pt x="10724" y="1078"/>
                    </a:lnTo>
                    <a:lnTo>
                      <a:pt x="10692" y="1057"/>
                    </a:lnTo>
                    <a:lnTo>
                      <a:pt x="10674" y="1023"/>
                    </a:lnTo>
                    <a:lnTo>
                      <a:pt x="10668" y="977"/>
                    </a:lnTo>
                    <a:lnTo>
                      <a:pt x="10668" y="809"/>
                    </a:lnTo>
                    <a:lnTo>
                      <a:pt x="10477" y="809"/>
                    </a:lnTo>
                    <a:lnTo>
                      <a:pt x="10477" y="974"/>
                    </a:lnTo>
                    <a:lnTo>
                      <a:pt x="10484" y="1050"/>
                    </a:lnTo>
                    <a:lnTo>
                      <a:pt x="10506" y="1117"/>
                    </a:lnTo>
                    <a:lnTo>
                      <a:pt x="10544" y="1173"/>
                    </a:lnTo>
                    <a:lnTo>
                      <a:pt x="10599" y="1215"/>
                    </a:lnTo>
                    <a:lnTo>
                      <a:pt x="10673" y="1242"/>
                    </a:lnTo>
                    <a:lnTo>
                      <a:pt x="10767" y="1251"/>
                    </a:lnTo>
                    <a:lnTo>
                      <a:pt x="10850" y="1244"/>
                    </a:lnTo>
                    <a:lnTo>
                      <a:pt x="10918" y="1224"/>
                    </a:lnTo>
                    <a:lnTo>
                      <a:pt x="10973" y="1191"/>
                    </a:lnTo>
                    <a:lnTo>
                      <a:pt x="11015" y="1148"/>
                    </a:lnTo>
                    <a:lnTo>
                      <a:pt x="11044" y="1095"/>
                    </a:lnTo>
                    <a:lnTo>
                      <a:pt x="11047" y="1085"/>
                    </a:lnTo>
                    <a:lnTo>
                      <a:pt x="11061" y="1033"/>
                    </a:lnTo>
                    <a:lnTo>
                      <a:pt x="11067" y="965"/>
                    </a:lnTo>
                    <a:lnTo>
                      <a:pt x="11067" y="9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1724" y="1630"/>
                <a:ext cx="11239" cy="2966"/>
              </a:xfrm>
              <a:custGeom>
                <a:avLst/>
                <a:gdLst>
                  <a:gd name="T0" fmla="*/ 11232 w 11239"/>
                  <a:gd name="T1" fmla="*/ 2544 h 2966"/>
                  <a:gd name="T2" fmla="*/ 11179 w 11239"/>
                  <a:gd name="T3" fmla="*/ 2423 h 2966"/>
                  <a:gd name="T4" fmla="*/ 11072 w 11239"/>
                  <a:gd name="T5" fmla="*/ 2301 h 2966"/>
                  <a:gd name="T6" fmla="*/ 10900 w 11239"/>
                  <a:gd name="T7" fmla="*/ 2130 h 2966"/>
                  <a:gd name="T8" fmla="*/ 10850 w 11239"/>
                  <a:gd name="T9" fmla="*/ 2052 h 2966"/>
                  <a:gd name="T10" fmla="*/ 10843 w 11239"/>
                  <a:gd name="T11" fmla="*/ 1980 h 2966"/>
                  <a:gd name="T12" fmla="*/ 10870 w 11239"/>
                  <a:gd name="T13" fmla="*/ 1904 h 2966"/>
                  <a:gd name="T14" fmla="*/ 10941 w 11239"/>
                  <a:gd name="T15" fmla="*/ 1879 h 2966"/>
                  <a:gd name="T16" fmla="*/ 11014 w 11239"/>
                  <a:gd name="T17" fmla="*/ 1905 h 2966"/>
                  <a:gd name="T18" fmla="*/ 11038 w 11239"/>
                  <a:gd name="T19" fmla="*/ 1983 h 2966"/>
                  <a:gd name="T20" fmla="*/ 11226 w 11239"/>
                  <a:gd name="T21" fmla="*/ 2090 h 2966"/>
                  <a:gd name="T22" fmla="*/ 11219 w 11239"/>
                  <a:gd name="T23" fmla="*/ 1909 h 2966"/>
                  <a:gd name="T24" fmla="*/ 11197 w 11239"/>
                  <a:gd name="T25" fmla="*/ 1840 h 2966"/>
                  <a:gd name="T26" fmla="*/ 11105 w 11239"/>
                  <a:gd name="T27" fmla="*/ 1745 h 2966"/>
                  <a:gd name="T28" fmla="*/ 10939 w 11239"/>
                  <a:gd name="T29" fmla="*/ 1713 h 2966"/>
                  <a:gd name="T30" fmla="*/ 10775 w 11239"/>
                  <a:gd name="T31" fmla="*/ 1749 h 2966"/>
                  <a:gd name="T32" fmla="*/ 10681 w 11239"/>
                  <a:gd name="T33" fmla="*/ 1844 h 2966"/>
                  <a:gd name="T34" fmla="*/ 10650 w 11239"/>
                  <a:gd name="T35" fmla="*/ 1980 h 2966"/>
                  <a:gd name="T36" fmla="*/ 10657 w 11239"/>
                  <a:gd name="T37" fmla="*/ 2100 h 2966"/>
                  <a:gd name="T38" fmla="*/ 10711 w 11239"/>
                  <a:gd name="T39" fmla="*/ 2225 h 2966"/>
                  <a:gd name="T40" fmla="*/ 10822 w 11239"/>
                  <a:gd name="T41" fmla="*/ 2349 h 2966"/>
                  <a:gd name="T42" fmla="*/ 10983 w 11239"/>
                  <a:gd name="T43" fmla="*/ 2513 h 2966"/>
                  <a:gd name="T44" fmla="*/ 11029 w 11239"/>
                  <a:gd name="T45" fmla="*/ 2595 h 2966"/>
                  <a:gd name="T46" fmla="*/ 11034 w 11239"/>
                  <a:gd name="T47" fmla="*/ 2690 h 2966"/>
                  <a:gd name="T48" fmla="*/ 11012 w 11239"/>
                  <a:gd name="T49" fmla="*/ 2769 h 2966"/>
                  <a:gd name="T50" fmla="*/ 10941 w 11239"/>
                  <a:gd name="T51" fmla="*/ 2799 h 2966"/>
                  <a:gd name="T52" fmla="*/ 10864 w 11239"/>
                  <a:gd name="T53" fmla="*/ 2770 h 2966"/>
                  <a:gd name="T54" fmla="*/ 10840 w 11239"/>
                  <a:gd name="T55" fmla="*/ 2690 h 2966"/>
                  <a:gd name="T56" fmla="*/ 10648 w 11239"/>
                  <a:gd name="T57" fmla="*/ 2523 h 2966"/>
                  <a:gd name="T58" fmla="*/ 10655 w 11239"/>
                  <a:gd name="T59" fmla="*/ 2763 h 2966"/>
                  <a:gd name="T60" fmla="*/ 10715 w 11239"/>
                  <a:gd name="T61" fmla="*/ 2886 h 2966"/>
                  <a:gd name="T62" fmla="*/ 10845 w 11239"/>
                  <a:gd name="T63" fmla="*/ 2955 h 2966"/>
                  <a:gd name="T64" fmla="*/ 11021 w 11239"/>
                  <a:gd name="T65" fmla="*/ 2957 h 2966"/>
                  <a:gd name="T66" fmla="*/ 11144 w 11239"/>
                  <a:gd name="T67" fmla="*/ 2904 h 2966"/>
                  <a:gd name="T68" fmla="*/ 11215 w 11239"/>
                  <a:gd name="T69" fmla="*/ 2808 h 2966"/>
                  <a:gd name="T70" fmla="*/ 11233 w 11239"/>
                  <a:gd name="T71" fmla="*/ 2746 h 2966"/>
                  <a:gd name="T72" fmla="*/ 11238 w 11239"/>
                  <a:gd name="T73" fmla="*/ 2618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11238" y="2618"/>
                    </a:moveTo>
                    <a:lnTo>
                      <a:pt x="11232" y="2544"/>
                    </a:lnTo>
                    <a:lnTo>
                      <a:pt x="11212" y="2481"/>
                    </a:lnTo>
                    <a:lnTo>
                      <a:pt x="11179" y="2423"/>
                    </a:lnTo>
                    <a:lnTo>
                      <a:pt x="11133" y="2364"/>
                    </a:lnTo>
                    <a:lnTo>
                      <a:pt x="11072" y="2301"/>
                    </a:lnTo>
                    <a:lnTo>
                      <a:pt x="10941" y="2171"/>
                    </a:lnTo>
                    <a:lnTo>
                      <a:pt x="10900" y="2130"/>
                    </a:lnTo>
                    <a:lnTo>
                      <a:pt x="10870" y="2092"/>
                    </a:lnTo>
                    <a:lnTo>
                      <a:pt x="10850" y="2052"/>
                    </a:lnTo>
                    <a:lnTo>
                      <a:pt x="10843" y="2005"/>
                    </a:lnTo>
                    <a:lnTo>
                      <a:pt x="10843" y="1980"/>
                    </a:lnTo>
                    <a:lnTo>
                      <a:pt x="10850" y="1935"/>
                    </a:lnTo>
                    <a:lnTo>
                      <a:pt x="10870" y="1904"/>
                    </a:lnTo>
                    <a:lnTo>
                      <a:pt x="10901" y="1885"/>
                    </a:lnTo>
                    <a:lnTo>
                      <a:pt x="10941" y="1879"/>
                    </a:lnTo>
                    <a:lnTo>
                      <a:pt x="10983" y="1885"/>
                    </a:lnTo>
                    <a:lnTo>
                      <a:pt x="11014" y="1905"/>
                    </a:lnTo>
                    <a:lnTo>
                      <a:pt x="11032" y="1937"/>
                    </a:lnTo>
                    <a:lnTo>
                      <a:pt x="11038" y="1983"/>
                    </a:lnTo>
                    <a:lnTo>
                      <a:pt x="11038" y="2090"/>
                    </a:lnTo>
                    <a:lnTo>
                      <a:pt x="11226" y="2090"/>
                    </a:lnTo>
                    <a:lnTo>
                      <a:pt x="11226" y="1991"/>
                    </a:lnTo>
                    <a:lnTo>
                      <a:pt x="11219" y="1909"/>
                    </a:lnTo>
                    <a:lnTo>
                      <a:pt x="11209" y="1879"/>
                    </a:lnTo>
                    <a:lnTo>
                      <a:pt x="11197" y="1840"/>
                    </a:lnTo>
                    <a:lnTo>
                      <a:pt x="11159" y="1785"/>
                    </a:lnTo>
                    <a:lnTo>
                      <a:pt x="11105" y="1745"/>
                    </a:lnTo>
                    <a:lnTo>
                      <a:pt x="11031" y="1721"/>
                    </a:lnTo>
                    <a:lnTo>
                      <a:pt x="10939" y="1713"/>
                    </a:lnTo>
                    <a:lnTo>
                      <a:pt x="10848" y="1722"/>
                    </a:lnTo>
                    <a:lnTo>
                      <a:pt x="10775" y="1749"/>
                    </a:lnTo>
                    <a:lnTo>
                      <a:pt x="10719" y="1790"/>
                    </a:lnTo>
                    <a:lnTo>
                      <a:pt x="10681" y="1844"/>
                    </a:lnTo>
                    <a:lnTo>
                      <a:pt x="10658" y="1909"/>
                    </a:lnTo>
                    <a:lnTo>
                      <a:pt x="10650" y="1980"/>
                    </a:lnTo>
                    <a:lnTo>
                      <a:pt x="10650" y="2023"/>
                    </a:lnTo>
                    <a:lnTo>
                      <a:pt x="10657" y="2100"/>
                    </a:lnTo>
                    <a:lnTo>
                      <a:pt x="10677" y="2165"/>
                    </a:lnTo>
                    <a:lnTo>
                      <a:pt x="10711" y="2225"/>
                    </a:lnTo>
                    <a:lnTo>
                      <a:pt x="10759" y="2285"/>
                    </a:lnTo>
                    <a:lnTo>
                      <a:pt x="10822" y="2349"/>
                    </a:lnTo>
                    <a:lnTo>
                      <a:pt x="10942" y="2470"/>
                    </a:lnTo>
                    <a:lnTo>
                      <a:pt x="10983" y="2513"/>
                    </a:lnTo>
                    <a:lnTo>
                      <a:pt x="11012" y="2553"/>
                    </a:lnTo>
                    <a:lnTo>
                      <a:pt x="11029" y="2595"/>
                    </a:lnTo>
                    <a:lnTo>
                      <a:pt x="11034" y="2644"/>
                    </a:lnTo>
                    <a:lnTo>
                      <a:pt x="11034" y="2690"/>
                    </a:lnTo>
                    <a:lnTo>
                      <a:pt x="11029" y="2735"/>
                    </a:lnTo>
                    <a:lnTo>
                      <a:pt x="11012" y="2769"/>
                    </a:lnTo>
                    <a:lnTo>
                      <a:pt x="10983" y="2791"/>
                    </a:lnTo>
                    <a:lnTo>
                      <a:pt x="10941" y="2799"/>
                    </a:lnTo>
                    <a:lnTo>
                      <a:pt x="10895" y="2791"/>
                    </a:lnTo>
                    <a:lnTo>
                      <a:pt x="10864" y="2770"/>
                    </a:lnTo>
                    <a:lnTo>
                      <a:pt x="10846" y="2736"/>
                    </a:lnTo>
                    <a:lnTo>
                      <a:pt x="10840" y="2690"/>
                    </a:lnTo>
                    <a:lnTo>
                      <a:pt x="10840" y="2523"/>
                    </a:lnTo>
                    <a:lnTo>
                      <a:pt x="10648" y="2523"/>
                    </a:lnTo>
                    <a:lnTo>
                      <a:pt x="10648" y="2687"/>
                    </a:lnTo>
                    <a:lnTo>
                      <a:pt x="10655" y="2763"/>
                    </a:lnTo>
                    <a:lnTo>
                      <a:pt x="10677" y="2830"/>
                    </a:lnTo>
                    <a:lnTo>
                      <a:pt x="10715" y="2886"/>
                    </a:lnTo>
                    <a:lnTo>
                      <a:pt x="10771" y="2928"/>
                    </a:lnTo>
                    <a:lnTo>
                      <a:pt x="10845" y="2955"/>
                    </a:lnTo>
                    <a:lnTo>
                      <a:pt x="10939" y="2965"/>
                    </a:lnTo>
                    <a:lnTo>
                      <a:pt x="11021" y="2957"/>
                    </a:lnTo>
                    <a:lnTo>
                      <a:pt x="11090" y="2937"/>
                    </a:lnTo>
                    <a:lnTo>
                      <a:pt x="11144" y="2904"/>
                    </a:lnTo>
                    <a:lnTo>
                      <a:pt x="11186" y="2861"/>
                    </a:lnTo>
                    <a:lnTo>
                      <a:pt x="11215" y="2808"/>
                    </a:lnTo>
                    <a:lnTo>
                      <a:pt x="11218" y="2799"/>
                    </a:lnTo>
                    <a:lnTo>
                      <a:pt x="11233" y="2746"/>
                    </a:lnTo>
                    <a:lnTo>
                      <a:pt x="11238" y="2678"/>
                    </a:lnTo>
                    <a:lnTo>
                      <a:pt x="11238" y="261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grpSp>
      <p:pic>
        <p:nvPicPr>
          <p:cNvPr id="35" name="Picture 34"/>
          <p:cNvPicPr/>
          <p:nvPr/>
        </p:nvPicPr>
        <p:blipFill>
          <a:blip r:embed="rId3">
            <a:extLst>
              <a:ext uri="{28A0092B-C50C-407E-A947-70E740481C1C}">
                <a14:useLocalDpi xmlns:a14="http://schemas.microsoft.com/office/drawing/2010/main" val="0"/>
              </a:ext>
            </a:extLst>
          </a:blip>
          <a:stretch>
            <a:fillRect/>
          </a:stretch>
        </p:blipFill>
        <p:spPr>
          <a:xfrm>
            <a:off x="467187" y="4804229"/>
            <a:ext cx="2072812" cy="1716825"/>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86" y="3181099"/>
            <a:ext cx="2072813" cy="1381875"/>
          </a:xfrm>
          <a:prstGeom prst="rect">
            <a:avLst/>
          </a:prstGeom>
        </p:spPr>
      </p:pic>
    </p:spTree>
    <p:extLst>
      <p:ext uri="{BB962C8B-B14F-4D97-AF65-F5344CB8AC3E}">
        <p14:creationId xmlns:p14="http://schemas.microsoft.com/office/powerpoint/2010/main" val="761951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56619" y="18288"/>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The issue – stakeholders for </a:t>
            </a:r>
            <a:r>
              <a:rPr lang="en-GB" sz="3600" b="1" dirty="0" err="1" smtClean="0">
                <a:solidFill>
                  <a:srgbClr val="000090"/>
                </a:solidFill>
                <a:latin typeface="+mn-lt"/>
              </a:rPr>
              <a:t>SPaN</a:t>
            </a:r>
            <a:endParaRPr lang="en-GB" sz="3600" b="1" dirty="0">
              <a:solidFill>
                <a:srgbClr val="000090"/>
              </a:solidFill>
              <a:latin typeface="+mn-lt"/>
            </a:endParaRPr>
          </a:p>
        </p:txBody>
      </p:sp>
      <p:sp>
        <p:nvSpPr>
          <p:cNvPr id="3" name="Rectangle 2"/>
          <p:cNvSpPr/>
          <p:nvPr/>
        </p:nvSpPr>
        <p:spPr>
          <a:xfrm>
            <a:off x="2307770" y="1075429"/>
            <a:ext cx="9782629" cy="6001643"/>
          </a:xfrm>
          <a:prstGeom prst="rect">
            <a:avLst/>
          </a:prstGeom>
        </p:spPr>
        <p:txBody>
          <a:bodyPr wrap="square">
            <a:spAutoFit/>
          </a:bodyPr>
          <a:lstStyle/>
          <a:p>
            <a:pPr marL="342900" indent="-342900" defTabSz="457200">
              <a:buFont typeface="Wingdings" panose="05000000000000000000" pitchFamily="2" charset="2"/>
              <a:buChar char="Ø"/>
            </a:pPr>
            <a:r>
              <a:rPr lang="en-GB" sz="2800" b="1" dirty="0" smtClean="0">
                <a:solidFill>
                  <a:srgbClr val="00A079"/>
                </a:solidFill>
              </a:rPr>
              <a:t>Stakeholder </a:t>
            </a:r>
            <a:r>
              <a:rPr lang="en-GB" sz="2800" b="1" dirty="0" smtClean="0">
                <a:solidFill>
                  <a:srgbClr val="00A079"/>
                </a:solidFill>
              </a:rPr>
              <a:t>incentives </a:t>
            </a:r>
          </a:p>
          <a:p>
            <a:pPr marL="342900" indent="-342900" defTabSz="457200">
              <a:buFont typeface="Wingdings" panose="05000000000000000000" pitchFamily="2" charset="2"/>
              <a:buChar char="§"/>
            </a:pPr>
            <a:r>
              <a:rPr lang="en-GB" sz="2800" dirty="0" smtClean="0"/>
              <a:t>Competition for funding between humanitarian and development reduces incentives to cooperate and </a:t>
            </a:r>
            <a:r>
              <a:rPr lang="en-GB" sz="2800" dirty="0" smtClean="0"/>
              <a:t>coordinate (especially </a:t>
            </a:r>
            <a:r>
              <a:rPr lang="en-GB" sz="2800" i="1" dirty="0" smtClean="0"/>
              <a:t>ex ante</a:t>
            </a:r>
            <a:r>
              <a:rPr lang="en-GB" sz="2800" dirty="0" smtClean="0"/>
              <a:t>)</a:t>
            </a:r>
            <a:endParaRPr lang="en-GB" sz="2800" dirty="0"/>
          </a:p>
          <a:p>
            <a:pPr defTabSz="457200"/>
            <a:endParaRPr lang="en-GB" sz="2800" b="1" dirty="0" smtClean="0">
              <a:solidFill>
                <a:srgbClr val="00A079"/>
              </a:solidFill>
            </a:endParaRPr>
          </a:p>
          <a:p>
            <a:pPr marL="342900" indent="-342900" defTabSz="457200">
              <a:buFont typeface="Wingdings" panose="05000000000000000000" pitchFamily="2" charset="2"/>
              <a:buChar char="Ø"/>
            </a:pPr>
            <a:r>
              <a:rPr lang="en-GB" sz="2800" b="1" dirty="0" smtClean="0">
                <a:solidFill>
                  <a:srgbClr val="00A079"/>
                </a:solidFill>
              </a:rPr>
              <a:t>Stakeholder capacity</a:t>
            </a:r>
          </a:p>
          <a:p>
            <a:pPr marL="342900" indent="-342900" defTabSz="457200">
              <a:buFont typeface="Wingdings" panose="05000000000000000000" pitchFamily="2" charset="2"/>
              <a:buChar char="§"/>
            </a:pPr>
            <a:r>
              <a:rPr lang="en-GB" sz="2800" dirty="0" smtClean="0"/>
              <a:t>Timelines differ, influence </a:t>
            </a:r>
            <a:r>
              <a:rPr lang="en-GB" sz="2800" dirty="0"/>
              <a:t>programme </a:t>
            </a:r>
            <a:r>
              <a:rPr lang="en-GB" sz="2800" dirty="0" smtClean="0"/>
              <a:t>design and the configuration of stakeholders</a:t>
            </a:r>
            <a:endParaRPr lang="en-GB" sz="2800" b="1" dirty="0">
              <a:solidFill>
                <a:srgbClr val="00A079"/>
              </a:solidFill>
            </a:endParaRPr>
          </a:p>
          <a:p>
            <a:pPr defTabSz="457200"/>
            <a:endParaRPr lang="en-GB" sz="2800" b="1" dirty="0" smtClean="0">
              <a:solidFill>
                <a:srgbClr val="00A079"/>
              </a:solidFill>
            </a:endParaRPr>
          </a:p>
          <a:p>
            <a:pPr marL="342900" indent="-342900" defTabSz="457200">
              <a:buFont typeface="Wingdings" panose="05000000000000000000" pitchFamily="2" charset="2"/>
              <a:buChar char="Ø"/>
            </a:pPr>
            <a:r>
              <a:rPr lang="en-GB" sz="2800" b="1" dirty="0" smtClean="0">
                <a:solidFill>
                  <a:srgbClr val="00A079"/>
                </a:solidFill>
              </a:rPr>
              <a:t>Stakeholder ‘rule books’ and ‘</a:t>
            </a:r>
            <a:r>
              <a:rPr lang="en-GB" sz="2800" b="1" i="1" dirty="0" smtClean="0">
                <a:solidFill>
                  <a:srgbClr val="00A079"/>
                </a:solidFill>
              </a:rPr>
              <a:t>modus operandi</a:t>
            </a:r>
            <a:r>
              <a:rPr lang="en-GB" sz="2800" b="1" dirty="0" smtClean="0">
                <a:solidFill>
                  <a:srgbClr val="00A079"/>
                </a:solidFill>
              </a:rPr>
              <a:t>’</a:t>
            </a:r>
          </a:p>
          <a:p>
            <a:pPr marL="342900" indent="-342900">
              <a:buFont typeface="Wingdings" panose="05000000000000000000" pitchFamily="2" charset="2"/>
              <a:buChar char="§"/>
            </a:pPr>
            <a:r>
              <a:rPr lang="en-GB" sz="2800" dirty="0" smtClean="0"/>
              <a:t>Government-owned</a:t>
            </a:r>
            <a:r>
              <a:rPr lang="en-GB" sz="2800" dirty="0"/>
              <a:t>, government-driven mantra </a:t>
            </a:r>
            <a:r>
              <a:rPr lang="en-GB" sz="2800" dirty="0" smtClean="0"/>
              <a:t> difficult </a:t>
            </a:r>
            <a:r>
              <a:rPr lang="en-GB" sz="2800" dirty="0"/>
              <a:t>to align with neutrality and </a:t>
            </a:r>
            <a:r>
              <a:rPr lang="en-GB" sz="2800" dirty="0" smtClean="0"/>
              <a:t>impartiality</a:t>
            </a:r>
          </a:p>
          <a:p>
            <a:pPr marL="342900" indent="-342900">
              <a:buFont typeface="Wingdings" panose="05000000000000000000" pitchFamily="2" charset="2"/>
              <a:buChar char="§"/>
            </a:pPr>
            <a:r>
              <a:rPr lang="en-GB" sz="2800" dirty="0" smtClean="0"/>
              <a:t>Map </a:t>
            </a:r>
            <a:r>
              <a:rPr lang="en-GB" sz="2800" dirty="0"/>
              <a:t>of stakeholders not always clear (or may be predatory)</a:t>
            </a:r>
          </a:p>
          <a:p>
            <a:endParaRPr lang="en-GB" sz="2000" dirty="0" smtClean="0"/>
          </a:p>
        </p:txBody>
      </p:sp>
      <p:grpSp>
        <p:nvGrpSpPr>
          <p:cNvPr id="4" name="Group 3"/>
          <p:cNvGrpSpPr>
            <a:grpSpLocks/>
          </p:cNvGrpSpPr>
          <p:nvPr/>
        </p:nvGrpSpPr>
        <p:grpSpPr bwMode="auto">
          <a:xfrm>
            <a:off x="462733" y="1250999"/>
            <a:ext cx="1540237" cy="1582058"/>
            <a:chOff x="0" y="0"/>
            <a:chExt cx="15385" cy="15350"/>
          </a:xfrm>
        </p:grpSpPr>
        <p:sp>
          <p:nvSpPr>
            <p:cNvPr id="5" name="Freeform 4"/>
            <p:cNvSpPr>
              <a:spLocks/>
            </p:cNvSpPr>
            <p:nvPr/>
          </p:nvSpPr>
          <p:spPr bwMode="auto">
            <a:xfrm>
              <a:off x="0" y="0"/>
              <a:ext cx="15385" cy="15350"/>
            </a:xfrm>
            <a:custGeom>
              <a:avLst/>
              <a:gdLst>
                <a:gd name="T0" fmla="*/ 15385 w 15385"/>
                <a:gd name="T1" fmla="*/ 0 h 15350"/>
                <a:gd name="T2" fmla="*/ 0 w 15385"/>
                <a:gd name="T3" fmla="*/ 0 h 15350"/>
                <a:gd name="T4" fmla="*/ 0 w 15385"/>
                <a:gd name="T5" fmla="*/ 15349 h 15350"/>
                <a:gd name="T6" fmla="*/ 15385 w 15385"/>
                <a:gd name="T7" fmla="*/ 15349 h 15350"/>
                <a:gd name="T8" fmla="*/ 15385 w 15385"/>
                <a:gd name="T9" fmla="*/ 0 h 15350"/>
              </a:gdLst>
              <a:ahLst/>
              <a:cxnLst>
                <a:cxn ang="0">
                  <a:pos x="T0" y="T1"/>
                </a:cxn>
                <a:cxn ang="0">
                  <a:pos x="T2" y="T3"/>
                </a:cxn>
                <a:cxn ang="0">
                  <a:pos x="T4" y="T5"/>
                </a:cxn>
                <a:cxn ang="0">
                  <a:pos x="T6" y="T7"/>
                </a:cxn>
                <a:cxn ang="0">
                  <a:pos x="T8" y="T9"/>
                </a:cxn>
              </a:cxnLst>
              <a:rect l="0" t="0" r="r" b="b"/>
              <a:pathLst>
                <a:path w="15385" h="15350">
                  <a:moveTo>
                    <a:pt x="15385" y="0"/>
                  </a:moveTo>
                  <a:lnTo>
                    <a:pt x="0" y="0"/>
                  </a:lnTo>
                  <a:lnTo>
                    <a:pt x="0" y="15349"/>
                  </a:lnTo>
                  <a:lnTo>
                    <a:pt x="15385" y="15349"/>
                  </a:lnTo>
                  <a:lnTo>
                    <a:pt x="15385" y="0"/>
                  </a:lnTo>
                </a:path>
              </a:pathLst>
            </a:custGeom>
            <a:solidFill>
              <a:srgbClr val="1A366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 y="6104"/>
              <a:ext cx="7200" cy="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724" y="1630"/>
              <a:ext cx="11239" cy="2966"/>
              <a:chOff x="1724" y="1630"/>
              <a:chExt cx="11239" cy="2966"/>
            </a:xfrm>
          </p:grpSpPr>
          <p:sp>
            <p:nvSpPr>
              <p:cNvPr id="8" name="Freeform 7"/>
              <p:cNvSpPr>
                <a:spLocks/>
              </p:cNvSpPr>
              <p:nvPr/>
            </p:nvSpPr>
            <p:spPr bwMode="auto">
              <a:xfrm>
                <a:off x="1724" y="1630"/>
                <a:ext cx="11239" cy="2966"/>
              </a:xfrm>
              <a:custGeom>
                <a:avLst/>
                <a:gdLst>
                  <a:gd name="T0" fmla="*/ 845 w 11239"/>
                  <a:gd name="T1" fmla="*/ 26 h 2966"/>
                  <a:gd name="T2" fmla="*/ 453 w 11239"/>
                  <a:gd name="T3" fmla="*/ 26 h 2966"/>
                  <a:gd name="T4" fmla="*/ 0 w 11239"/>
                  <a:gd name="T5" fmla="*/ 557 h 2966"/>
                  <a:gd name="T6" fmla="*/ 0 w 11239"/>
                  <a:gd name="T7" fmla="*/ 1070 h 2966"/>
                  <a:gd name="T8" fmla="*/ 4 w 11239"/>
                  <a:gd name="T9" fmla="*/ 1070 h 2966"/>
                  <a:gd name="T10" fmla="*/ 349 w 11239"/>
                  <a:gd name="T11" fmla="*/ 712 h 2966"/>
                  <a:gd name="T12" fmla="*/ 353 w 11239"/>
                  <a:gd name="T13" fmla="*/ 712 h 2966"/>
                  <a:gd name="T14" fmla="*/ 353 w 11239"/>
                  <a:gd name="T15" fmla="*/ 2951 h 2966"/>
                  <a:gd name="T16" fmla="*/ 845 w 11239"/>
                  <a:gd name="T17" fmla="*/ 2951 h 2966"/>
                  <a:gd name="T18" fmla="*/ 845 w 11239"/>
                  <a:gd name="T19" fmla="*/ 712 h 2966"/>
                  <a:gd name="T20" fmla="*/ 845 w 11239"/>
                  <a:gd name="T21" fmla="*/ 26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39" h="2966">
                    <a:moveTo>
                      <a:pt x="845" y="26"/>
                    </a:moveTo>
                    <a:lnTo>
                      <a:pt x="453" y="26"/>
                    </a:lnTo>
                    <a:lnTo>
                      <a:pt x="0" y="557"/>
                    </a:lnTo>
                    <a:lnTo>
                      <a:pt x="0" y="1070"/>
                    </a:lnTo>
                    <a:lnTo>
                      <a:pt x="4" y="1070"/>
                    </a:lnTo>
                    <a:lnTo>
                      <a:pt x="349" y="712"/>
                    </a:lnTo>
                    <a:lnTo>
                      <a:pt x="353" y="712"/>
                    </a:lnTo>
                    <a:lnTo>
                      <a:pt x="353" y="2951"/>
                    </a:lnTo>
                    <a:lnTo>
                      <a:pt x="845" y="2951"/>
                    </a:lnTo>
                    <a:lnTo>
                      <a:pt x="845" y="712"/>
                    </a:lnTo>
                    <a:lnTo>
                      <a:pt x="845"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1724" y="1630"/>
                <a:ext cx="11239" cy="2966"/>
              </a:xfrm>
              <a:custGeom>
                <a:avLst/>
                <a:gdLst>
                  <a:gd name="T0" fmla="*/ 2304 w 11239"/>
                  <a:gd name="T1" fmla="*/ 26 h 2966"/>
                  <a:gd name="T2" fmla="*/ 1070 w 11239"/>
                  <a:gd name="T3" fmla="*/ 26 h 2966"/>
                  <a:gd name="T4" fmla="*/ 1070 w 11239"/>
                  <a:gd name="T5" fmla="*/ 427 h 2966"/>
                  <a:gd name="T6" fmla="*/ 1829 w 11239"/>
                  <a:gd name="T7" fmla="*/ 427 h 2966"/>
                  <a:gd name="T8" fmla="*/ 1173 w 11239"/>
                  <a:gd name="T9" fmla="*/ 2951 h 2966"/>
                  <a:gd name="T10" fmla="*/ 1661 w 11239"/>
                  <a:gd name="T11" fmla="*/ 2951 h 2966"/>
                  <a:gd name="T12" fmla="*/ 2304 w 11239"/>
                  <a:gd name="T13" fmla="*/ 479 h 2966"/>
                  <a:gd name="T14" fmla="*/ 2304 w 11239"/>
                  <a:gd name="T15" fmla="*/ 26 h 2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9" h="2966">
                    <a:moveTo>
                      <a:pt x="2304" y="26"/>
                    </a:moveTo>
                    <a:lnTo>
                      <a:pt x="1070" y="26"/>
                    </a:lnTo>
                    <a:lnTo>
                      <a:pt x="1070" y="427"/>
                    </a:lnTo>
                    <a:lnTo>
                      <a:pt x="1829" y="427"/>
                    </a:lnTo>
                    <a:lnTo>
                      <a:pt x="1173" y="2951"/>
                    </a:lnTo>
                    <a:lnTo>
                      <a:pt x="1661" y="2951"/>
                    </a:lnTo>
                    <a:lnTo>
                      <a:pt x="2304" y="479"/>
                    </a:lnTo>
                    <a:lnTo>
                      <a:pt x="2304"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24" y="1630"/>
                <a:ext cx="11239" cy="2966"/>
              </a:xfrm>
              <a:custGeom>
                <a:avLst/>
                <a:gdLst>
                  <a:gd name="T0" fmla="*/ 3870 w 11239"/>
                  <a:gd name="T1" fmla="*/ 1727 h 2966"/>
                  <a:gd name="T2" fmla="*/ 3388 w 11239"/>
                  <a:gd name="T3" fmla="*/ 1727 h 2966"/>
                  <a:gd name="T4" fmla="*/ 3388 w 11239"/>
                  <a:gd name="T5" fmla="*/ 1895 h 2966"/>
                  <a:gd name="T6" fmla="*/ 3388 w 11239"/>
                  <a:gd name="T7" fmla="*/ 2245 h 2966"/>
                  <a:gd name="T8" fmla="*/ 3388 w 11239"/>
                  <a:gd name="T9" fmla="*/ 2411 h 2966"/>
                  <a:gd name="T10" fmla="*/ 3388 w 11239"/>
                  <a:gd name="T11" fmla="*/ 2949 h 2966"/>
                  <a:gd name="T12" fmla="*/ 3594 w 11239"/>
                  <a:gd name="T13" fmla="*/ 2949 h 2966"/>
                  <a:gd name="T14" fmla="*/ 3594 w 11239"/>
                  <a:gd name="T15" fmla="*/ 2411 h 2966"/>
                  <a:gd name="T16" fmla="*/ 3799 w 11239"/>
                  <a:gd name="T17" fmla="*/ 2411 h 2966"/>
                  <a:gd name="T18" fmla="*/ 3799 w 11239"/>
                  <a:gd name="T19" fmla="*/ 2245 h 2966"/>
                  <a:gd name="T20" fmla="*/ 3594 w 11239"/>
                  <a:gd name="T21" fmla="*/ 2245 h 2966"/>
                  <a:gd name="T22" fmla="*/ 3594 w 11239"/>
                  <a:gd name="T23" fmla="*/ 1895 h 2966"/>
                  <a:gd name="T24" fmla="*/ 3870 w 11239"/>
                  <a:gd name="T25" fmla="*/ 1895 h 2966"/>
                  <a:gd name="T26" fmla="*/ 3870 w 11239"/>
                  <a:gd name="T27" fmla="*/ 172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39" h="2966">
                    <a:moveTo>
                      <a:pt x="3870" y="1727"/>
                    </a:moveTo>
                    <a:lnTo>
                      <a:pt x="3388" y="1727"/>
                    </a:lnTo>
                    <a:lnTo>
                      <a:pt x="3388" y="1895"/>
                    </a:lnTo>
                    <a:lnTo>
                      <a:pt x="3388" y="2245"/>
                    </a:lnTo>
                    <a:lnTo>
                      <a:pt x="3388" y="2411"/>
                    </a:lnTo>
                    <a:lnTo>
                      <a:pt x="3388" y="2949"/>
                    </a:lnTo>
                    <a:lnTo>
                      <a:pt x="3594" y="2949"/>
                    </a:lnTo>
                    <a:lnTo>
                      <a:pt x="3594" y="2411"/>
                    </a:lnTo>
                    <a:lnTo>
                      <a:pt x="3799" y="2411"/>
                    </a:lnTo>
                    <a:lnTo>
                      <a:pt x="3799" y="2245"/>
                    </a:lnTo>
                    <a:lnTo>
                      <a:pt x="3594" y="2245"/>
                    </a:lnTo>
                    <a:lnTo>
                      <a:pt x="3594" y="1895"/>
                    </a:lnTo>
                    <a:lnTo>
                      <a:pt x="3870" y="1895"/>
                    </a:lnTo>
                    <a:lnTo>
                      <a:pt x="3870"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724" y="1630"/>
                <a:ext cx="11239" cy="2966"/>
              </a:xfrm>
              <a:custGeom>
                <a:avLst/>
                <a:gdLst>
                  <a:gd name="T0" fmla="*/ 3976 w 11239"/>
                  <a:gd name="T1" fmla="*/ 288 h 2966"/>
                  <a:gd name="T2" fmla="*/ 3969 w 11239"/>
                  <a:gd name="T3" fmla="*/ 208 h 2966"/>
                  <a:gd name="T4" fmla="*/ 3961 w 11239"/>
                  <a:gd name="T5" fmla="*/ 182 h 2966"/>
                  <a:gd name="T6" fmla="*/ 3949 w 11239"/>
                  <a:gd name="T7" fmla="*/ 141 h 2966"/>
                  <a:gd name="T8" fmla="*/ 3912 w 11239"/>
                  <a:gd name="T9" fmla="*/ 87 h 2966"/>
                  <a:gd name="T10" fmla="*/ 3858 w 11239"/>
                  <a:gd name="T11" fmla="*/ 47 h 2966"/>
                  <a:gd name="T12" fmla="*/ 3786 w 11239"/>
                  <a:gd name="T13" fmla="*/ 22 h 2966"/>
                  <a:gd name="T14" fmla="*/ 3770 w 11239"/>
                  <a:gd name="T15" fmla="*/ 21 h 2966"/>
                  <a:gd name="T16" fmla="*/ 3770 w 11239"/>
                  <a:gd name="T17" fmla="*/ 281 h 2966"/>
                  <a:gd name="T18" fmla="*/ 3770 w 11239"/>
                  <a:gd name="T19" fmla="*/ 562 h 2966"/>
                  <a:gd name="T20" fmla="*/ 3765 w 11239"/>
                  <a:gd name="T21" fmla="*/ 606 h 2966"/>
                  <a:gd name="T22" fmla="*/ 3746 w 11239"/>
                  <a:gd name="T23" fmla="*/ 638 h 2966"/>
                  <a:gd name="T24" fmla="*/ 3715 w 11239"/>
                  <a:gd name="T25" fmla="*/ 657 h 2966"/>
                  <a:gd name="T26" fmla="*/ 3669 w 11239"/>
                  <a:gd name="T27" fmla="*/ 663 h 2966"/>
                  <a:gd name="T28" fmla="*/ 3594 w 11239"/>
                  <a:gd name="T29" fmla="*/ 663 h 2966"/>
                  <a:gd name="T30" fmla="*/ 3594 w 11239"/>
                  <a:gd name="T31" fmla="*/ 182 h 2966"/>
                  <a:gd name="T32" fmla="*/ 3669 w 11239"/>
                  <a:gd name="T33" fmla="*/ 182 h 2966"/>
                  <a:gd name="T34" fmla="*/ 3715 w 11239"/>
                  <a:gd name="T35" fmla="*/ 188 h 2966"/>
                  <a:gd name="T36" fmla="*/ 3746 w 11239"/>
                  <a:gd name="T37" fmla="*/ 206 h 2966"/>
                  <a:gd name="T38" fmla="*/ 3765 w 11239"/>
                  <a:gd name="T39" fmla="*/ 237 h 2966"/>
                  <a:gd name="T40" fmla="*/ 3770 w 11239"/>
                  <a:gd name="T41" fmla="*/ 281 h 2966"/>
                  <a:gd name="T42" fmla="*/ 3770 w 11239"/>
                  <a:gd name="T43" fmla="*/ 21 h 2966"/>
                  <a:gd name="T44" fmla="*/ 3693 w 11239"/>
                  <a:gd name="T45" fmla="*/ 14 h 2966"/>
                  <a:gd name="T46" fmla="*/ 3388 w 11239"/>
                  <a:gd name="T47" fmla="*/ 14 h 2966"/>
                  <a:gd name="T48" fmla="*/ 3388 w 11239"/>
                  <a:gd name="T49" fmla="*/ 1237 h 2966"/>
                  <a:gd name="T50" fmla="*/ 3594 w 11239"/>
                  <a:gd name="T51" fmla="*/ 1237 h 2966"/>
                  <a:gd name="T52" fmla="*/ 3594 w 11239"/>
                  <a:gd name="T53" fmla="*/ 822 h 2966"/>
                  <a:gd name="T54" fmla="*/ 3693 w 11239"/>
                  <a:gd name="T55" fmla="*/ 822 h 2966"/>
                  <a:gd name="T56" fmla="*/ 3786 w 11239"/>
                  <a:gd name="T57" fmla="*/ 813 h 2966"/>
                  <a:gd name="T58" fmla="*/ 3858 w 11239"/>
                  <a:gd name="T59" fmla="*/ 789 h 2966"/>
                  <a:gd name="T60" fmla="*/ 3912 w 11239"/>
                  <a:gd name="T61" fmla="*/ 748 h 2966"/>
                  <a:gd name="T62" fmla="*/ 3949 w 11239"/>
                  <a:gd name="T63" fmla="*/ 694 h 2966"/>
                  <a:gd name="T64" fmla="*/ 3958 w 11239"/>
                  <a:gd name="T65" fmla="*/ 663 h 2966"/>
                  <a:gd name="T66" fmla="*/ 3969 w 11239"/>
                  <a:gd name="T67" fmla="*/ 626 h 2966"/>
                  <a:gd name="T68" fmla="*/ 3976 w 11239"/>
                  <a:gd name="T69" fmla="*/ 546 h 2966"/>
                  <a:gd name="T70" fmla="*/ 3976 w 11239"/>
                  <a:gd name="T71" fmla="*/ 288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39" h="2966">
                    <a:moveTo>
                      <a:pt x="3976" y="288"/>
                    </a:moveTo>
                    <a:lnTo>
                      <a:pt x="3969" y="208"/>
                    </a:lnTo>
                    <a:lnTo>
                      <a:pt x="3961" y="182"/>
                    </a:lnTo>
                    <a:lnTo>
                      <a:pt x="3949" y="141"/>
                    </a:lnTo>
                    <a:lnTo>
                      <a:pt x="3912" y="87"/>
                    </a:lnTo>
                    <a:lnTo>
                      <a:pt x="3858" y="47"/>
                    </a:lnTo>
                    <a:lnTo>
                      <a:pt x="3786" y="22"/>
                    </a:lnTo>
                    <a:lnTo>
                      <a:pt x="3770" y="21"/>
                    </a:lnTo>
                    <a:lnTo>
                      <a:pt x="3770" y="281"/>
                    </a:lnTo>
                    <a:lnTo>
                      <a:pt x="3770" y="562"/>
                    </a:lnTo>
                    <a:lnTo>
                      <a:pt x="3765" y="606"/>
                    </a:lnTo>
                    <a:lnTo>
                      <a:pt x="3746" y="638"/>
                    </a:lnTo>
                    <a:lnTo>
                      <a:pt x="3715" y="657"/>
                    </a:lnTo>
                    <a:lnTo>
                      <a:pt x="3669" y="663"/>
                    </a:lnTo>
                    <a:lnTo>
                      <a:pt x="3594" y="663"/>
                    </a:lnTo>
                    <a:lnTo>
                      <a:pt x="3594" y="182"/>
                    </a:lnTo>
                    <a:lnTo>
                      <a:pt x="3669" y="182"/>
                    </a:lnTo>
                    <a:lnTo>
                      <a:pt x="3715" y="188"/>
                    </a:lnTo>
                    <a:lnTo>
                      <a:pt x="3746" y="206"/>
                    </a:lnTo>
                    <a:lnTo>
                      <a:pt x="3765" y="237"/>
                    </a:lnTo>
                    <a:lnTo>
                      <a:pt x="3770" y="281"/>
                    </a:lnTo>
                    <a:lnTo>
                      <a:pt x="3770" y="21"/>
                    </a:lnTo>
                    <a:lnTo>
                      <a:pt x="3693" y="14"/>
                    </a:lnTo>
                    <a:lnTo>
                      <a:pt x="3388" y="14"/>
                    </a:lnTo>
                    <a:lnTo>
                      <a:pt x="3388" y="1237"/>
                    </a:lnTo>
                    <a:lnTo>
                      <a:pt x="3594" y="1237"/>
                    </a:lnTo>
                    <a:lnTo>
                      <a:pt x="3594" y="822"/>
                    </a:lnTo>
                    <a:lnTo>
                      <a:pt x="3693" y="822"/>
                    </a:lnTo>
                    <a:lnTo>
                      <a:pt x="3786" y="813"/>
                    </a:lnTo>
                    <a:lnTo>
                      <a:pt x="3858" y="789"/>
                    </a:lnTo>
                    <a:lnTo>
                      <a:pt x="3912" y="748"/>
                    </a:lnTo>
                    <a:lnTo>
                      <a:pt x="3949" y="694"/>
                    </a:lnTo>
                    <a:lnTo>
                      <a:pt x="3958" y="663"/>
                    </a:lnTo>
                    <a:lnTo>
                      <a:pt x="3969" y="626"/>
                    </a:lnTo>
                    <a:lnTo>
                      <a:pt x="3976" y="546"/>
                    </a:lnTo>
                    <a:lnTo>
                      <a:pt x="3976"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1724" y="1630"/>
                <a:ext cx="11239" cy="2966"/>
              </a:xfrm>
              <a:custGeom>
                <a:avLst/>
                <a:gdLst>
                  <a:gd name="T0" fmla="*/ 4564 w 11239"/>
                  <a:gd name="T1" fmla="*/ 2043 h 2966"/>
                  <a:gd name="T2" fmla="*/ 4558 w 11239"/>
                  <a:gd name="T3" fmla="*/ 1964 h 2966"/>
                  <a:gd name="T4" fmla="*/ 4540 w 11239"/>
                  <a:gd name="T5" fmla="*/ 1894 h 2966"/>
                  <a:gd name="T6" fmla="*/ 4536 w 11239"/>
                  <a:gd name="T7" fmla="*/ 1884 h 2966"/>
                  <a:gd name="T8" fmla="*/ 4510 w 11239"/>
                  <a:gd name="T9" fmla="*/ 1833 h 2966"/>
                  <a:gd name="T10" fmla="*/ 4466 w 11239"/>
                  <a:gd name="T11" fmla="*/ 1782 h 2966"/>
                  <a:gd name="T12" fmla="*/ 4409 w 11239"/>
                  <a:gd name="T13" fmla="*/ 1745 h 2966"/>
                  <a:gd name="T14" fmla="*/ 4358 w 11239"/>
                  <a:gd name="T15" fmla="*/ 1728 h 2966"/>
                  <a:gd name="T16" fmla="*/ 4358 w 11239"/>
                  <a:gd name="T17" fmla="*/ 2010 h 2966"/>
                  <a:gd name="T18" fmla="*/ 4358 w 11239"/>
                  <a:gd name="T19" fmla="*/ 2667 h 2966"/>
                  <a:gd name="T20" fmla="*/ 4352 w 11239"/>
                  <a:gd name="T21" fmla="*/ 2718 h 2966"/>
                  <a:gd name="T22" fmla="*/ 4333 w 11239"/>
                  <a:gd name="T23" fmla="*/ 2758 h 2966"/>
                  <a:gd name="T24" fmla="*/ 4300 w 11239"/>
                  <a:gd name="T25" fmla="*/ 2784 h 2966"/>
                  <a:gd name="T26" fmla="*/ 4252 w 11239"/>
                  <a:gd name="T27" fmla="*/ 2793 h 2966"/>
                  <a:gd name="T28" fmla="*/ 4205 w 11239"/>
                  <a:gd name="T29" fmla="*/ 2784 h 2966"/>
                  <a:gd name="T30" fmla="*/ 4173 w 11239"/>
                  <a:gd name="T31" fmla="*/ 2758 h 2966"/>
                  <a:gd name="T32" fmla="*/ 4154 w 11239"/>
                  <a:gd name="T33" fmla="*/ 2718 h 2966"/>
                  <a:gd name="T34" fmla="*/ 4147 w 11239"/>
                  <a:gd name="T35" fmla="*/ 2667 h 2966"/>
                  <a:gd name="T36" fmla="*/ 4147 w 11239"/>
                  <a:gd name="T37" fmla="*/ 2010 h 2966"/>
                  <a:gd name="T38" fmla="*/ 4154 w 11239"/>
                  <a:gd name="T39" fmla="*/ 1959 h 2966"/>
                  <a:gd name="T40" fmla="*/ 4173 w 11239"/>
                  <a:gd name="T41" fmla="*/ 1920 h 2966"/>
                  <a:gd name="T42" fmla="*/ 4205 w 11239"/>
                  <a:gd name="T43" fmla="*/ 1893 h 2966"/>
                  <a:gd name="T44" fmla="*/ 4252 w 11239"/>
                  <a:gd name="T45" fmla="*/ 1884 h 2966"/>
                  <a:gd name="T46" fmla="*/ 4300 w 11239"/>
                  <a:gd name="T47" fmla="*/ 1893 h 2966"/>
                  <a:gd name="T48" fmla="*/ 4333 w 11239"/>
                  <a:gd name="T49" fmla="*/ 1920 h 2966"/>
                  <a:gd name="T50" fmla="*/ 4352 w 11239"/>
                  <a:gd name="T51" fmla="*/ 1959 h 2966"/>
                  <a:gd name="T52" fmla="*/ 4358 w 11239"/>
                  <a:gd name="T53" fmla="*/ 2010 h 2966"/>
                  <a:gd name="T54" fmla="*/ 4358 w 11239"/>
                  <a:gd name="T55" fmla="*/ 1728 h 2966"/>
                  <a:gd name="T56" fmla="*/ 4338 w 11239"/>
                  <a:gd name="T57" fmla="*/ 1721 h 2966"/>
                  <a:gd name="T58" fmla="*/ 4252 w 11239"/>
                  <a:gd name="T59" fmla="*/ 1713 h 2966"/>
                  <a:gd name="T60" fmla="*/ 4167 w 11239"/>
                  <a:gd name="T61" fmla="*/ 1721 h 2966"/>
                  <a:gd name="T62" fmla="*/ 4096 w 11239"/>
                  <a:gd name="T63" fmla="*/ 1745 h 2966"/>
                  <a:gd name="T64" fmla="*/ 4039 w 11239"/>
                  <a:gd name="T65" fmla="*/ 1782 h 2966"/>
                  <a:gd name="T66" fmla="*/ 3996 w 11239"/>
                  <a:gd name="T67" fmla="*/ 1833 h 2966"/>
                  <a:gd name="T68" fmla="*/ 3965 w 11239"/>
                  <a:gd name="T69" fmla="*/ 1894 h 2966"/>
                  <a:gd name="T70" fmla="*/ 3948 w 11239"/>
                  <a:gd name="T71" fmla="*/ 1964 h 2966"/>
                  <a:gd name="T72" fmla="*/ 3942 w 11239"/>
                  <a:gd name="T73" fmla="*/ 2043 h 2966"/>
                  <a:gd name="T74" fmla="*/ 3942 w 11239"/>
                  <a:gd name="T75" fmla="*/ 2634 h 2966"/>
                  <a:gd name="T76" fmla="*/ 3948 w 11239"/>
                  <a:gd name="T77" fmla="*/ 2712 h 2966"/>
                  <a:gd name="T78" fmla="*/ 3965 w 11239"/>
                  <a:gd name="T79" fmla="*/ 2783 h 2966"/>
                  <a:gd name="T80" fmla="*/ 3996 w 11239"/>
                  <a:gd name="T81" fmla="*/ 2844 h 2966"/>
                  <a:gd name="T82" fmla="*/ 4039 w 11239"/>
                  <a:gd name="T83" fmla="*/ 2894 h 2966"/>
                  <a:gd name="T84" fmla="*/ 4096 w 11239"/>
                  <a:gd name="T85" fmla="*/ 2932 h 2966"/>
                  <a:gd name="T86" fmla="*/ 4167 w 11239"/>
                  <a:gd name="T87" fmla="*/ 2956 h 2966"/>
                  <a:gd name="T88" fmla="*/ 4252 w 11239"/>
                  <a:gd name="T89" fmla="*/ 2965 h 2966"/>
                  <a:gd name="T90" fmla="*/ 4338 w 11239"/>
                  <a:gd name="T91" fmla="*/ 2956 h 2966"/>
                  <a:gd name="T92" fmla="*/ 4409 w 11239"/>
                  <a:gd name="T93" fmla="*/ 2932 h 2966"/>
                  <a:gd name="T94" fmla="*/ 4466 w 11239"/>
                  <a:gd name="T95" fmla="*/ 2894 h 2966"/>
                  <a:gd name="T96" fmla="*/ 4510 w 11239"/>
                  <a:gd name="T97" fmla="*/ 2844 h 2966"/>
                  <a:gd name="T98" fmla="*/ 4535 w 11239"/>
                  <a:gd name="T99" fmla="*/ 2793 h 2966"/>
                  <a:gd name="T100" fmla="*/ 4540 w 11239"/>
                  <a:gd name="T101" fmla="*/ 2783 h 2966"/>
                  <a:gd name="T102" fmla="*/ 4558 w 11239"/>
                  <a:gd name="T103" fmla="*/ 2712 h 2966"/>
                  <a:gd name="T104" fmla="*/ 4564 w 11239"/>
                  <a:gd name="T105" fmla="*/ 2634 h 2966"/>
                  <a:gd name="T106" fmla="*/ 4564 w 11239"/>
                  <a:gd name="T107" fmla="*/ 2043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39" h="2966">
                    <a:moveTo>
                      <a:pt x="4564" y="2043"/>
                    </a:moveTo>
                    <a:lnTo>
                      <a:pt x="4558" y="1964"/>
                    </a:lnTo>
                    <a:lnTo>
                      <a:pt x="4540" y="1894"/>
                    </a:lnTo>
                    <a:lnTo>
                      <a:pt x="4536" y="1884"/>
                    </a:lnTo>
                    <a:lnTo>
                      <a:pt x="4510" y="1833"/>
                    </a:lnTo>
                    <a:lnTo>
                      <a:pt x="4466" y="1782"/>
                    </a:lnTo>
                    <a:lnTo>
                      <a:pt x="4409" y="1745"/>
                    </a:lnTo>
                    <a:lnTo>
                      <a:pt x="4358" y="1728"/>
                    </a:lnTo>
                    <a:lnTo>
                      <a:pt x="4358" y="2010"/>
                    </a:lnTo>
                    <a:lnTo>
                      <a:pt x="4358" y="2667"/>
                    </a:lnTo>
                    <a:lnTo>
                      <a:pt x="4352" y="2718"/>
                    </a:lnTo>
                    <a:lnTo>
                      <a:pt x="4333" y="2758"/>
                    </a:lnTo>
                    <a:lnTo>
                      <a:pt x="4300" y="2784"/>
                    </a:lnTo>
                    <a:lnTo>
                      <a:pt x="4252" y="2793"/>
                    </a:lnTo>
                    <a:lnTo>
                      <a:pt x="4205" y="2784"/>
                    </a:lnTo>
                    <a:lnTo>
                      <a:pt x="4173" y="2758"/>
                    </a:lnTo>
                    <a:lnTo>
                      <a:pt x="4154" y="2718"/>
                    </a:lnTo>
                    <a:lnTo>
                      <a:pt x="4147" y="2667"/>
                    </a:lnTo>
                    <a:lnTo>
                      <a:pt x="4147" y="2010"/>
                    </a:lnTo>
                    <a:lnTo>
                      <a:pt x="4154" y="1959"/>
                    </a:lnTo>
                    <a:lnTo>
                      <a:pt x="4173" y="1920"/>
                    </a:lnTo>
                    <a:lnTo>
                      <a:pt x="4205" y="1893"/>
                    </a:lnTo>
                    <a:lnTo>
                      <a:pt x="4252" y="1884"/>
                    </a:lnTo>
                    <a:lnTo>
                      <a:pt x="4300" y="1893"/>
                    </a:lnTo>
                    <a:lnTo>
                      <a:pt x="4333" y="1920"/>
                    </a:lnTo>
                    <a:lnTo>
                      <a:pt x="4352" y="1959"/>
                    </a:lnTo>
                    <a:lnTo>
                      <a:pt x="4358" y="2010"/>
                    </a:lnTo>
                    <a:lnTo>
                      <a:pt x="4358" y="1728"/>
                    </a:lnTo>
                    <a:lnTo>
                      <a:pt x="4338" y="1721"/>
                    </a:lnTo>
                    <a:lnTo>
                      <a:pt x="4252" y="1713"/>
                    </a:lnTo>
                    <a:lnTo>
                      <a:pt x="4167" y="1721"/>
                    </a:lnTo>
                    <a:lnTo>
                      <a:pt x="4096" y="1745"/>
                    </a:lnTo>
                    <a:lnTo>
                      <a:pt x="4039" y="1782"/>
                    </a:lnTo>
                    <a:lnTo>
                      <a:pt x="3996" y="1833"/>
                    </a:lnTo>
                    <a:lnTo>
                      <a:pt x="3965" y="1894"/>
                    </a:lnTo>
                    <a:lnTo>
                      <a:pt x="3948" y="1964"/>
                    </a:lnTo>
                    <a:lnTo>
                      <a:pt x="3942" y="2043"/>
                    </a:lnTo>
                    <a:lnTo>
                      <a:pt x="3942" y="2634"/>
                    </a:lnTo>
                    <a:lnTo>
                      <a:pt x="3948" y="2712"/>
                    </a:lnTo>
                    <a:lnTo>
                      <a:pt x="3965" y="2783"/>
                    </a:lnTo>
                    <a:lnTo>
                      <a:pt x="3996" y="2844"/>
                    </a:lnTo>
                    <a:lnTo>
                      <a:pt x="4039" y="2894"/>
                    </a:lnTo>
                    <a:lnTo>
                      <a:pt x="4096" y="2932"/>
                    </a:lnTo>
                    <a:lnTo>
                      <a:pt x="4167" y="2956"/>
                    </a:lnTo>
                    <a:lnTo>
                      <a:pt x="4252" y="2965"/>
                    </a:lnTo>
                    <a:lnTo>
                      <a:pt x="4338" y="2956"/>
                    </a:lnTo>
                    <a:lnTo>
                      <a:pt x="4409" y="2932"/>
                    </a:lnTo>
                    <a:lnTo>
                      <a:pt x="4466" y="2894"/>
                    </a:lnTo>
                    <a:lnTo>
                      <a:pt x="4510" y="2844"/>
                    </a:lnTo>
                    <a:lnTo>
                      <a:pt x="4535" y="2793"/>
                    </a:lnTo>
                    <a:lnTo>
                      <a:pt x="4540" y="2783"/>
                    </a:lnTo>
                    <a:lnTo>
                      <a:pt x="4558" y="2712"/>
                    </a:lnTo>
                    <a:lnTo>
                      <a:pt x="4564" y="2634"/>
                    </a:lnTo>
                    <a:lnTo>
                      <a:pt x="4564" y="20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1724" y="1630"/>
                <a:ext cx="11239" cy="2966"/>
              </a:xfrm>
              <a:custGeom>
                <a:avLst/>
                <a:gdLst>
                  <a:gd name="T0" fmla="*/ 4676 w 11239"/>
                  <a:gd name="T1" fmla="*/ 1237 h 2966"/>
                  <a:gd name="T2" fmla="*/ 4633 w 11239"/>
                  <a:gd name="T3" fmla="*/ 1013 h 2966"/>
                  <a:gd name="T4" fmla="*/ 4602 w 11239"/>
                  <a:gd name="T5" fmla="*/ 849 h 2966"/>
                  <a:gd name="T6" fmla="*/ 4509 w 11239"/>
                  <a:gd name="T7" fmla="*/ 358 h 2966"/>
                  <a:gd name="T8" fmla="*/ 4443 w 11239"/>
                  <a:gd name="T9" fmla="*/ 14 h 2966"/>
                  <a:gd name="T10" fmla="*/ 4400 w 11239"/>
                  <a:gd name="T11" fmla="*/ 14 h 2966"/>
                  <a:gd name="T12" fmla="*/ 4400 w 11239"/>
                  <a:gd name="T13" fmla="*/ 849 h 2966"/>
                  <a:gd name="T14" fmla="*/ 4236 w 11239"/>
                  <a:gd name="T15" fmla="*/ 849 h 2966"/>
                  <a:gd name="T16" fmla="*/ 4317 w 11239"/>
                  <a:gd name="T17" fmla="*/ 358 h 2966"/>
                  <a:gd name="T18" fmla="*/ 4319 w 11239"/>
                  <a:gd name="T19" fmla="*/ 358 h 2966"/>
                  <a:gd name="T20" fmla="*/ 4400 w 11239"/>
                  <a:gd name="T21" fmla="*/ 849 h 2966"/>
                  <a:gd name="T22" fmla="*/ 4400 w 11239"/>
                  <a:gd name="T23" fmla="*/ 14 h 2966"/>
                  <a:gd name="T24" fmla="*/ 4209 w 11239"/>
                  <a:gd name="T25" fmla="*/ 14 h 2966"/>
                  <a:gd name="T26" fmla="*/ 3978 w 11239"/>
                  <a:gd name="T27" fmla="*/ 1237 h 2966"/>
                  <a:gd name="T28" fmla="*/ 4172 w 11239"/>
                  <a:gd name="T29" fmla="*/ 1237 h 2966"/>
                  <a:gd name="T30" fmla="*/ 4209 w 11239"/>
                  <a:gd name="T31" fmla="*/ 1013 h 2966"/>
                  <a:gd name="T32" fmla="*/ 4427 w 11239"/>
                  <a:gd name="T33" fmla="*/ 1013 h 2966"/>
                  <a:gd name="T34" fmla="*/ 4465 w 11239"/>
                  <a:gd name="T35" fmla="*/ 1237 h 2966"/>
                  <a:gd name="T36" fmla="*/ 4676 w 11239"/>
                  <a:gd name="T37" fmla="*/ 123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39" h="2966">
                    <a:moveTo>
                      <a:pt x="4676" y="1237"/>
                    </a:moveTo>
                    <a:lnTo>
                      <a:pt x="4633" y="1013"/>
                    </a:lnTo>
                    <a:lnTo>
                      <a:pt x="4602" y="849"/>
                    </a:lnTo>
                    <a:lnTo>
                      <a:pt x="4509" y="358"/>
                    </a:lnTo>
                    <a:lnTo>
                      <a:pt x="4443" y="14"/>
                    </a:lnTo>
                    <a:lnTo>
                      <a:pt x="4400" y="14"/>
                    </a:lnTo>
                    <a:lnTo>
                      <a:pt x="4400" y="849"/>
                    </a:lnTo>
                    <a:lnTo>
                      <a:pt x="4236" y="849"/>
                    </a:lnTo>
                    <a:lnTo>
                      <a:pt x="4317" y="358"/>
                    </a:lnTo>
                    <a:lnTo>
                      <a:pt x="4319" y="358"/>
                    </a:lnTo>
                    <a:lnTo>
                      <a:pt x="4400" y="849"/>
                    </a:lnTo>
                    <a:lnTo>
                      <a:pt x="4400" y="14"/>
                    </a:lnTo>
                    <a:lnTo>
                      <a:pt x="4209" y="14"/>
                    </a:lnTo>
                    <a:lnTo>
                      <a:pt x="3978" y="1237"/>
                    </a:lnTo>
                    <a:lnTo>
                      <a:pt x="4172" y="1237"/>
                    </a:lnTo>
                    <a:lnTo>
                      <a:pt x="4209" y="1013"/>
                    </a:lnTo>
                    <a:lnTo>
                      <a:pt x="4427" y="1013"/>
                    </a:lnTo>
                    <a:lnTo>
                      <a:pt x="4465" y="1237"/>
                    </a:lnTo>
                    <a:lnTo>
                      <a:pt x="4676" y="12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1724" y="1630"/>
                <a:ext cx="11239" cy="2966"/>
              </a:xfrm>
              <a:custGeom>
                <a:avLst/>
                <a:gdLst>
                  <a:gd name="T0" fmla="*/ 5296 w 11239"/>
                  <a:gd name="T1" fmla="*/ 2950 h 2966"/>
                  <a:gd name="T2" fmla="*/ 5100 w 11239"/>
                  <a:gd name="T3" fmla="*/ 2395 h 2966"/>
                  <a:gd name="T4" fmla="*/ 5113 w 11239"/>
                  <a:gd name="T5" fmla="*/ 2389 h 2966"/>
                  <a:gd name="T6" fmla="*/ 5175 w 11239"/>
                  <a:gd name="T7" fmla="*/ 2365 h 2966"/>
                  <a:gd name="T8" fmla="*/ 5226 w 11239"/>
                  <a:gd name="T9" fmla="*/ 2316 h 2966"/>
                  <a:gd name="T10" fmla="*/ 5242 w 11239"/>
                  <a:gd name="T11" fmla="*/ 2275 h 2966"/>
                  <a:gd name="T12" fmla="*/ 5255 w 11239"/>
                  <a:gd name="T13" fmla="*/ 2247 h 2966"/>
                  <a:gd name="T14" fmla="*/ 5264 w 11239"/>
                  <a:gd name="T15" fmla="*/ 2158 h 2966"/>
                  <a:gd name="T16" fmla="*/ 5264 w 11239"/>
                  <a:gd name="T17" fmla="*/ 2001 h 2966"/>
                  <a:gd name="T18" fmla="*/ 5257 w 11239"/>
                  <a:gd name="T19" fmla="*/ 1921 h 2966"/>
                  <a:gd name="T20" fmla="*/ 5249 w 11239"/>
                  <a:gd name="T21" fmla="*/ 1895 h 2966"/>
                  <a:gd name="T22" fmla="*/ 5236 w 11239"/>
                  <a:gd name="T23" fmla="*/ 1854 h 2966"/>
                  <a:gd name="T24" fmla="*/ 5200 w 11239"/>
                  <a:gd name="T25" fmla="*/ 1800 h 2966"/>
                  <a:gd name="T26" fmla="*/ 5146 w 11239"/>
                  <a:gd name="T27" fmla="*/ 1760 h 2966"/>
                  <a:gd name="T28" fmla="*/ 5074 w 11239"/>
                  <a:gd name="T29" fmla="*/ 1736 h 2966"/>
                  <a:gd name="T30" fmla="*/ 5056 w 11239"/>
                  <a:gd name="T31" fmla="*/ 1734 h 2966"/>
                  <a:gd name="T32" fmla="*/ 5056 w 11239"/>
                  <a:gd name="T33" fmla="*/ 1994 h 2966"/>
                  <a:gd name="T34" fmla="*/ 5056 w 11239"/>
                  <a:gd name="T35" fmla="*/ 2174 h 2966"/>
                  <a:gd name="T36" fmla="*/ 5050 w 11239"/>
                  <a:gd name="T37" fmla="*/ 2218 h 2966"/>
                  <a:gd name="T38" fmla="*/ 5032 w 11239"/>
                  <a:gd name="T39" fmla="*/ 2249 h 2966"/>
                  <a:gd name="T40" fmla="*/ 5001 w 11239"/>
                  <a:gd name="T41" fmla="*/ 2269 h 2966"/>
                  <a:gd name="T42" fmla="*/ 4955 w 11239"/>
                  <a:gd name="T43" fmla="*/ 2275 h 2966"/>
                  <a:gd name="T44" fmla="*/ 4887 w 11239"/>
                  <a:gd name="T45" fmla="*/ 2275 h 2966"/>
                  <a:gd name="T46" fmla="*/ 4887 w 11239"/>
                  <a:gd name="T47" fmla="*/ 1895 h 2966"/>
                  <a:gd name="T48" fmla="*/ 4955 w 11239"/>
                  <a:gd name="T49" fmla="*/ 1895 h 2966"/>
                  <a:gd name="T50" fmla="*/ 5001 w 11239"/>
                  <a:gd name="T51" fmla="*/ 1901 h 2966"/>
                  <a:gd name="T52" fmla="*/ 5032 w 11239"/>
                  <a:gd name="T53" fmla="*/ 1919 h 2966"/>
                  <a:gd name="T54" fmla="*/ 5050 w 11239"/>
                  <a:gd name="T55" fmla="*/ 1950 h 2966"/>
                  <a:gd name="T56" fmla="*/ 5056 w 11239"/>
                  <a:gd name="T57" fmla="*/ 1994 h 2966"/>
                  <a:gd name="T58" fmla="*/ 5056 w 11239"/>
                  <a:gd name="T59" fmla="*/ 1734 h 2966"/>
                  <a:gd name="T60" fmla="*/ 4981 w 11239"/>
                  <a:gd name="T61" fmla="*/ 1727 h 2966"/>
                  <a:gd name="T62" fmla="*/ 4681 w 11239"/>
                  <a:gd name="T63" fmla="*/ 1727 h 2966"/>
                  <a:gd name="T64" fmla="*/ 4681 w 11239"/>
                  <a:gd name="T65" fmla="*/ 2950 h 2966"/>
                  <a:gd name="T66" fmla="*/ 4887 w 11239"/>
                  <a:gd name="T67" fmla="*/ 2950 h 2966"/>
                  <a:gd name="T68" fmla="*/ 4887 w 11239"/>
                  <a:gd name="T69" fmla="*/ 2389 h 2966"/>
                  <a:gd name="T70" fmla="*/ 5080 w 11239"/>
                  <a:gd name="T71" fmla="*/ 2950 h 2966"/>
                  <a:gd name="T72" fmla="*/ 5296 w 11239"/>
                  <a:gd name="T73" fmla="*/ 2950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5296" y="2950"/>
                    </a:moveTo>
                    <a:lnTo>
                      <a:pt x="5100" y="2395"/>
                    </a:lnTo>
                    <a:lnTo>
                      <a:pt x="5113" y="2389"/>
                    </a:lnTo>
                    <a:lnTo>
                      <a:pt x="5175" y="2365"/>
                    </a:lnTo>
                    <a:lnTo>
                      <a:pt x="5226" y="2316"/>
                    </a:lnTo>
                    <a:lnTo>
                      <a:pt x="5242" y="2275"/>
                    </a:lnTo>
                    <a:lnTo>
                      <a:pt x="5255" y="2247"/>
                    </a:lnTo>
                    <a:lnTo>
                      <a:pt x="5264" y="2158"/>
                    </a:lnTo>
                    <a:lnTo>
                      <a:pt x="5264" y="2001"/>
                    </a:lnTo>
                    <a:lnTo>
                      <a:pt x="5257" y="1921"/>
                    </a:lnTo>
                    <a:lnTo>
                      <a:pt x="5249" y="1895"/>
                    </a:lnTo>
                    <a:lnTo>
                      <a:pt x="5236" y="1854"/>
                    </a:lnTo>
                    <a:lnTo>
                      <a:pt x="5200" y="1800"/>
                    </a:lnTo>
                    <a:lnTo>
                      <a:pt x="5146" y="1760"/>
                    </a:lnTo>
                    <a:lnTo>
                      <a:pt x="5074" y="1736"/>
                    </a:lnTo>
                    <a:lnTo>
                      <a:pt x="5056" y="1734"/>
                    </a:lnTo>
                    <a:lnTo>
                      <a:pt x="5056" y="1994"/>
                    </a:lnTo>
                    <a:lnTo>
                      <a:pt x="5056" y="2174"/>
                    </a:lnTo>
                    <a:lnTo>
                      <a:pt x="5050" y="2218"/>
                    </a:lnTo>
                    <a:lnTo>
                      <a:pt x="5032" y="2249"/>
                    </a:lnTo>
                    <a:lnTo>
                      <a:pt x="5001" y="2269"/>
                    </a:lnTo>
                    <a:lnTo>
                      <a:pt x="4955" y="2275"/>
                    </a:lnTo>
                    <a:lnTo>
                      <a:pt x="4887" y="2275"/>
                    </a:lnTo>
                    <a:lnTo>
                      <a:pt x="4887" y="1895"/>
                    </a:lnTo>
                    <a:lnTo>
                      <a:pt x="4955" y="1895"/>
                    </a:lnTo>
                    <a:lnTo>
                      <a:pt x="5001" y="1901"/>
                    </a:lnTo>
                    <a:lnTo>
                      <a:pt x="5032" y="1919"/>
                    </a:lnTo>
                    <a:lnTo>
                      <a:pt x="5050" y="1950"/>
                    </a:lnTo>
                    <a:lnTo>
                      <a:pt x="5056" y="1994"/>
                    </a:lnTo>
                    <a:lnTo>
                      <a:pt x="5056" y="1734"/>
                    </a:lnTo>
                    <a:lnTo>
                      <a:pt x="4981" y="1727"/>
                    </a:lnTo>
                    <a:lnTo>
                      <a:pt x="4681" y="1727"/>
                    </a:lnTo>
                    <a:lnTo>
                      <a:pt x="4681" y="2950"/>
                    </a:lnTo>
                    <a:lnTo>
                      <a:pt x="4887" y="2950"/>
                    </a:lnTo>
                    <a:lnTo>
                      <a:pt x="4887" y="2389"/>
                    </a:lnTo>
                    <a:lnTo>
                      <a:pt x="5080" y="2950"/>
                    </a:lnTo>
                    <a:lnTo>
                      <a:pt x="5296" y="29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1724" y="1630"/>
                <a:ext cx="11239" cy="2966"/>
              </a:xfrm>
              <a:custGeom>
                <a:avLst/>
                <a:gdLst>
                  <a:gd name="T0" fmla="*/ 5376 w 11239"/>
                  <a:gd name="T1" fmla="*/ 1237 h 2966"/>
                  <a:gd name="T2" fmla="*/ 5179 w 11239"/>
                  <a:gd name="T3" fmla="*/ 681 h 2966"/>
                  <a:gd name="T4" fmla="*/ 5193 w 11239"/>
                  <a:gd name="T5" fmla="*/ 676 h 2966"/>
                  <a:gd name="T6" fmla="*/ 5254 w 11239"/>
                  <a:gd name="T7" fmla="*/ 652 h 2966"/>
                  <a:gd name="T8" fmla="*/ 5305 w 11239"/>
                  <a:gd name="T9" fmla="*/ 602 h 2966"/>
                  <a:gd name="T10" fmla="*/ 5322 w 11239"/>
                  <a:gd name="T11" fmla="*/ 562 h 2966"/>
                  <a:gd name="T12" fmla="*/ 5334 w 11239"/>
                  <a:gd name="T13" fmla="*/ 534 h 2966"/>
                  <a:gd name="T14" fmla="*/ 5343 w 11239"/>
                  <a:gd name="T15" fmla="*/ 445 h 2966"/>
                  <a:gd name="T16" fmla="*/ 5343 w 11239"/>
                  <a:gd name="T17" fmla="*/ 288 h 2966"/>
                  <a:gd name="T18" fmla="*/ 5336 w 11239"/>
                  <a:gd name="T19" fmla="*/ 208 h 2966"/>
                  <a:gd name="T20" fmla="*/ 5328 w 11239"/>
                  <a:gd name="T21" fmla="*/ 182 h 2966"/>
                  <a:gd name="T22" fmla="*/ 5316 w 11239"/>
                  <a:gd name="T23" fmla="*/ 141 h 2966"/>
                  <a:gd name="T24" fmla="*/ 5279 w 11239"/>
                  <a:gd name="T25" fmla="*/ 87 h 2966"/>
                  <a:gd name="T26" fmla="*/ 5225 w 11239"/>
                  <a:gd name="T27" fmla="*/ 47 h 2966"/>
                  <a:gd name="T28" fmla="*/ 5153 w 11239"/>
                  <a:gd name="T29" fmla="*/ 22 h 2966"/>
                  <a:gd name="T30" fmla="*/ 5136 w 11239"/>
                  <a:gd name="T31" fmla="*/ 21 h 2966"/>
                  <a:gd name="T32" fmla="*/ 5136 w 11239"/>
                  <a:gd name="T33" fmla="*/ 281 h 2966"/>
                  <a:gd name="T34" fmla="*/ 5136 w 11239"/>
                  <a:gd name="T35" fmla="*/ 461 h 2966"/>
                  <a:gd name="T36" fmla="*/ 5130 w 11239"/>
                  <a:gd name="T37" fmla="*/ 504 h 2966"/>
                  <a:gd name="T38" fmla="*/ 5111 w 11239"/>
                  <a:gd name="T39" fmla="*/ 536 h 2966"/>
                  <a:gd name="T40" fmla="*/ 5080 w 11239"/>
                  <a:gd name="T41" fmla="*/ 556 h 2966"/>
                  <a:gd name="T42" fmla="*/ 5035 w 11239"/>
                  <a:gd name="T43" fmla="*/ 562 h 2966"/>
                  <a:gd name="T44" fmla="*/ 4966 w 11239"/>
                  <a:gd name="T45" fmla="*/ 562 h 2966"/>
                  <a:gd name="T46" fmla="*/ 4966 w 11239"/>
                  <a:gd name="T47" fmla="*/ 182 h 2966"/>
                  <a:gd name="T48" fmla="*/ 5035 w 11239"/>
                  <a:gd name="T49" fmla="*/ 182 h 2966"/>
                  <a:gd name="T50" fmla="*/ 5080 w 11239"/>
                  <a:gd name="T51" fmla="*/ 188 h 2966"/>
                  <a:gd name="T52" fmla="*/ 5111 w 11239"/>
                  <a:gd name="T53" fmla="*/ 206 h 2966"/>
                  <a:gd name="T54" fmla="*/ 5130 w 11239"/>
                  <a:gd name="T55" fmla="*/ 237 h 2966"/>
                  <a:gd name="T56" fmla="*/ 5136 w 11239"/>
                  <a:gd name="T57" fmla="*/ 281 h 2966"/>
                  <a:gd name="T58" fmla="*/ 5136 w 11239"/>
                  <a:gd name="T59" fmla="*/ 21 h 2966"/>
                  <a:gd name="T60" fmla="*/ 5060 w 11239"/>
                  <a:gd name="T61" fmla="*/ 14 h 2966"/>
                  <a:gd name="T62" fmla="*/ 4760 w 11239"/>
                  <a:gd name="T63" fmla="*/ 14 h 2966"/>
                  <a:gd name="T64" fmla="*/ 4760 w 11239"/>
                  <a:gd name="T65" fmla="*/ 1237 h 2966"/>
                  <a:gd name="T66" fmla="*/ 4966 w 11239"/>
                  <a:gd name="T67" fmla="*/ 1237 h 2966"/>
                  <a:gd name="T68" fmla="*/ 4966 w 11239"/>
                  <a:gd name="T69" fmla="*/ 676 h 2966"/>
                  <a:gd name="T70" fmla="*/ 5159 w 11239"/>
                  <a:gd name="T71" fmla="*/ 1237 h 2966"/>
                  <a:gd name="T72" fmla="*/ 5376 w 11239"/>
                  <a:gd name="T73" fmla="*/ 123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5376" y="1237"/>
                    </a:moveTo>
                    <a:lnTo>
                      <a:pt x="5179" y="681"/>
                    </a:lnTo>
                    <a:lnTo>
                      <a:pt x="5193" y="676"/>
                    </a:lnTo>
                    <a:lnTo>
                      <a:pt x="5254" y="652"/>
                    </a:lnTo>
                    <a:lnTo>
                      <a:pt x="5305" y="602"/>
                    </a:lnTo>
                    <a:lnTo>
                      <a:pt x="5322" y="562"/>
                    </a:lnTo>
                    <a:lnTo>
                      <a:pt x="5334" y="534"/>
                    </a:lnTo>
                    <a:lnTo>
                      <a:pt x="5343" y="445"/>
                    </a:lnTo>
                    <a:lnTo>
                      <a:pt x="5343" y="288"/>
                    </a:lnTo>
                    <a:lnTo>
                      <a:pt x="5336" y="208"/>
                    </a:lnTo>
                    <a:lnTo>
                      <a:pt x="5328" y="182"/>
                    </a:lnTo>
                    <a:lnTo>
                      <a:pt x="5316" y="141"/>
                    </a:lnTo>
                    <a:lnTo>
                      <a:pt x="5279" y="87"/>
                    </a:lnTo>
                    <a:lnTo>
                      <a:pt x="5225" y="47"/>
                    </a:lnTo>
                    <a:lnTo>
                      <a:pt x="5153" y="22"/>
                    </a:lnTo>
                    <a:lnTo>
                      <a:pt x="5136" y="21"/>
                    </a:lnTo>
                    <a:lnTo>
                      <a:pt x="5136" y="281"/>
                    </a:lnTo>
                    <a:lnTo>
                      <a:pt x="5136" y="461"/>
                    </a:lnTo>
                    <a:lnTo>
                      <a:pt x="5130" y="504"/>
                    </a:lnTo>
                    <a:lnTo>
                      <a:pt x="5111" y="536"/>
                    </a:lnTo>
                    <a:lnTo>
                      <a:pt x="5080" y="556"/>
                    </a:lnTo>
                    <a:lnTo>
                      <a:pt x="5035" y="562"/>
                    </a:lnTo>
                    <a:lnTo>
                      <a:pt x="4966" y="562"/>
                    </a:lnTo>
                    <a:lnTo>
                      <a:pt x="4966" y="182"/>
                    </a:lnTo>
                    <a:lnTo>
                      <a:pt x="5035" y="182"/>
                    </a:lnTo>
                    <a:lnTo>
                      <a:pt x="5080" y="188"/>
                    </a:lnTo>
                    <a:lnTo>
                      <a:pt x="5111" y="206"/>
                    </a:lnTo>
                    <a:lnTo>
                      <a:pt x="5130" y="237"/>
                    </a:lnTo>
                    <a:lnTo>
                      <a:pt x="5136" y="281"/>
                    </a:lnTo>
                    <a:lnTo>
                      <a:pt x="5136" y="21"/>
                    </a:lnTo>
                    <a:lnTo>
                      <a:pt x="5060" y="14"/>
                    </a:lnTo>
                    <a:lnTo>
                      <a:pt x="4760" y="14"/>
                    </a:lnTo>
                    <a:lnTo>
                      <a:pt x="4760" y="1237"/>
                    </a:lnTo>
                    <a:lnTo>
                      <a:pt x="4966" y="1237"/>
                    </a:lnTo>
                    <a:lnTo>
                      <a:pt x="4966" y="676"/>
                    </a:lnTo>
                    <a:lnTo>
                      <a:pt x="5159" y="1237"/>
                    </a:lnTo>
                    <a:lnTo>
                      <a:pt x="5376" y="12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1724" y="1630"/>
                <a:ext cx="11239" cy="2966"/>
              </a:xfrm>
              <a:custGeom>
                <a:avLst/>
                <a:gdLst>
                  <a:gd name="T0" fmla="*/ 5960 w 11239"/>
                  <a:gd name="T1" fmla="*/ 14 h 2966"/>
                  <a:gd name="T2" fmla="*/ 5413 w 11239"/>
                  <a:gd name="T3" fmla="*/ 14 h 2966"/>
                  <a:gd name="T4" fmla="*/ 5413 w 11239"/>
                  <a:gd name="T5" fmla="*/ 182 h 2966"/>
                  <a:gd name="T6" fmla="*/ 5583 w 11239"/>
                  <a:gd name="T7" fmla="*/ 182 h 2966"/>
                  <a:gd name="T8" fmla="*/ 5583 w 11239"/>
                  <a:gd name="T9" fmla="*/ 1237 h 2966"/>
                  <a:gd name="T10" fmla="*/ 5790 w 11239"/>
                  <a:gd name="T11" fmla="*/ 1237 h 2966"/>
                  <a:gd name="T12" fmla="*/ 5790 w 11239"/>
                  <a:gd name="T13" fmla="*/ 182 h 2966"/>
                  <a:gd name="T14" fmla="*/ 5960 w 11239"/>
                  <a:gd name="T15" fmla="*/ 182 h 2966"/>
                  <a:gd name="T16" fmla="*/ 5960 w 11239"/>
                  <a:gd name="T17" fmla="*/ 1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9" h="2966">
                    <a:moveTo>
                      <a:pt x="5960" y="14"/>
                    </a:moveTo>
                    <a:lnTo>
                      <a:pt x="5413" y="14"/>
                    </a:lnTo>
                    <a:lnTo>
                      <a:pt x="5413" y="182"/>
                    </a:lnTo>
                    <a:lnTo>
                      <a:pt x="5583" y="182"/>
                    </a:lnTo>
                    <a:lnTo>
                      <a:pt x="5583" y="1237"/>
                    </a:lnTo>
                    <a:lnTo>
                      <a:pt x="5790" y="1237"/>
                    </a:lnTo>
                    <a:lnTo>
                      <a:pt x="5790" y="182"/>
                    </a:lnTo>
                    <a:lnTo>
                      <a:pt x="5960" y="182"/>
                    </a:lnTo>
                    <a:lnTo>
                      <a:pt x="596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1724" y="1630"/>
                <a:ext cx="11239" cy="2966"/>
              </a:xfrm>
              <a:custGeom>
                <a:avLst/>
                <a:gdLst>
                  <a:gd name="T0" fmla="*/ 6208 w 11239"/>
                  <a:gd name="T1" fmla="*/ 1727 h 2966"/>
                  <a:gd name="T2" fmla="*/ 5661 w 11239"/>
                  <a:gd name="T3" fmla="*/ 1727 h 2966"/>
                  <a:gd name="T4" fmla="*/ 5661 w 11239"/>
                  <a:gd name="T5" fmla="*/ 1895 h 2966"/>
                  <a:gd name="T6" fmla="*/ 5831 w 11239"/>
                  <a:gd name="T7" fmla="*/ 1895 h 2966"/>
                  <a:gd name="T8" fmla="*/ 5831 w 11239"/>
                  <a:gd name="T9" fmla="*/ 2950 h 2966"/>
                  <a:gd name="T10" fmla="*/ 6038 w 11239"/>
                  <a:gd name="T11" fmla="*/ 2950 h 2966"/>
                  <a:gd name="T12" fmla="*/ 6038 w 11239"/>
                  <a:gd name="T13" fmla="*/ 1895 h 2966"/>
                  <a:gd name="T14" fmla="*/ 6208 w 11239"/>
                  <a:gd name="T15" fmla="*/ 1895 h 2966"/>
                  <a:gd name="T16" fmla="*/ 6208 w 11239"/>
                  <a:gd name="T17" fmla="*/ 172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9" h="2966">
                    <a:moveTo>
                      <a:pt x="6208" y="1727"/>
                    </a:moveTo>
                    <a:lnTo>
                      <a:pt x="5661" y="1727"/>
                    </a:lnTo>
                    <a:lnTo>
                      <a:pt x="5661" y="1895"/>
                    </a:lnTo>
                    <a:lnTo>
                      <a:pt x="5831" y="1895"/>
                    </a:lnTo>
                    <a:lnTo>
                      <a:pt x="5831" y="2950"/>
                    </a:lnTo>
                    <a:lnTo>
                      <a:pt x="6038" y="2950"/>
                    </a:lnTo>
                    <a:lnTo>
                      <a:pt x="6038" y="1895"/>
                    </a:lnTo>
                    <a:lnTo>
                      <a:pt x="6208" y="1895"/>
                    </a:lnTo>
                    <a:lnTo>
                      <a:pt x="6208"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1724" y="1630"/>
                <a:ext cx="11239" cy="2966"/>
              </a:xfrm>
              <a:custGeom>
                <a:avLst/>
                <a:gdLst>
                  <a:gd name="T0" fmla="*/ 6650 w 11239"/>
                  <a:gd name="T1" fmla="*/ 14 h 2966"/>
                  <a:gd name="T2" fmla="*/ 6479 w 11239"/>
                  <a:gd name="T3" fmla="*/ 14 h 2966"/>
                  <a:gd name="T4" fmla="*/ 6479 w 11239"/>
                  <a:gd name="T5" fmla="*/ 716 h 2966"/>
                  <a:gd name="T6" fmla="*/ 6401 w 11239"/>
                  <a:gd name="T7" fmla="*/ 469 h 2966"/>
                  <a:gd name="T8" fmla="*/ 6257 w 11239"/>
                  <a:gd name="T9" fmla="*/ 14 h 2966"/>
                  <a:gd name="T10" fmla="*/ 6055 w 11239"/>
                  <a:gd name="T11" fmla="*/ 14 h 2966"/>
                  <a:gd name="T12" fmla="*/ 6055 w 11239"/>
                  <a:gd name="T13" fmla="*/ 1237 h 2966"/>
                  <a:gd name="T14" fmla="*/ 6228 w 11239"/>
                  <a:gd name="T15" fmla="*/ 1237 h 2966"/>
                  <a:gd name="T16" fmla="*/ 6228 w 11239"/>
                  <a:gd name="T17" fmla="*/ 469 h 2966"/>
                  <a:gd name="T18" fmla="*/ 6470 w 11239"/>
                  <a:gd name="T19" fmla="*/ 1237 h 2966"/>
                  <a:gd name="T20" fmla="*/ 6650 w 11239"/>
                  <a:gd name="T21" fmla="*/ 1237 h 2966"/>
                  <a:gd name="T22" fmla="*/ 6650 w 11239"/>
                  <a:gd name="T23" fmla="*/ 716 h 2966"/>
                  <a:gd name="T24" fmla="*/ 6650 w 11239"/>
                  <a:gd name="T25" fmla="*/ 1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39" h="2966">
                    <a:moveTo>
                      <a:pt x="6650" y="14"/>
                    </a:moveTo>
                    <a:lnTo>
                      <a:pt x="6479" y="14"/>
                    </a:lnTo>
                    <a:lnTo>
                      <a:pt x="6479" y="716"/>
                    </a:lnTo>
                    <a:lnTo>
                      <a:pt x="6401" y="469"/>
                    </a:lnTo>
                    <a:lnTo>
                      <a:pt x="6257" y="14"/>
                    </a:lnTo>
                    <a:lnTo>
                      <a:pt x="6055" y="14"/>
                    </a:lnTo>
                    <a:lnTo>
                      <a:pt x="6055" y="1237"/>
                    </a:lnTo>
                    <a:lnTo>
                      <a:pt x="6228" y="1237"/>
                    </a:lnTo>
                    <a:lnTo>
                      <a:pt x="6228" y="469"/>
                    </a:lnTo>
                    <a:lnTo>
                      <a:pt x="6470" y="1237"/>
                    </a:lnTo>
                    <a:lnTo>
                      <a:pt x="6650" y="1237"/>
                    </a:lnTo>
                    <a:lnTo>
                      <a:pt x="6650" y="716"/>
                    </a:lnTo>
                    <a:lnTo>
                      <a:pt x="665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1724" y="1630"/>
                <a:ext cx="11239" cy="2966"/>
              </a:xfrm>
              <a:custGeom>
                <a:avLst/>
                <a:gdLst>
                  <a:gd name="T0" fmla="*/ 6915 w 11239"/>
                  <a:gd name="T1" fmla="*/ 2245 h 2966"/>
                  <a:gd name="T2" fmla="*/ 6509 w 11239"/>
                  <a:gd name="T3" fmla="*/ 2245 h 2966"/>
                  <a:gd name="T4" fmla="*/ 6509 w 11239"/>
                  <a:gd name="T5" fmla="*/ 1727 h 2966"/>
                  <a:gd name="T6" fmla="*/ 6303 w 11239"/>
                  <a:gd name="T7" fmla="*/ 1727 h 2966"/>
                  <a:gd name="T8" fmla="*/ 6303 w 11239"/>
                  <a:gd name="T9" fmla="*/ 2245 h 2966"/>
                  <a:gd name="T10" fmla="*/ 6303 w 11239"/>
                  <a:gd name="T11" fmla="*/ 2411 h 2966"/>
                  <a:gd name="T12" fmla="*/ 6303 w 11239"/>
                  <a:gd name="T13" fmla="*/ 2951 h 2966"/>
                  <a:gd name="T14" fmla="*/ 6509 w 11239"/>
                  <a:gd name="T15" fmla="*/ 2951 h 2966"/>
                  <a:gd name="T16" fmla="*/ 6509 w 11239"/>
                  <a:gd name="T17" fmla="*/ 2411 h 2966"/>
                  <a:gd name="T18" fmla="*/ 6707 w 11239"/>
                  <a:gd name="T19" fmla="*/ 2411 h 2966"/>
                  <a:gd name="T20" fmla="*/ 6707 w 11239"/>
                  <a:gd name="T21" fmla="*/ 2950 h 2966"/>
                  <a:gd name="T22" fmla="*/ 6915 w 11239"/>
                  <a:gd name="T23" fmla="*/ 2950 h 2966"/>
                  <a:gd name="T24" fmla="*/ 6915 w 11239"/>
                  <a:gd name="T25" fmla="*/ 2411 h 2966"/>
                  <a:gd name="T26" fmla="*/ 6915 w 11239"/>
                  <a:gd name="T27" fmla="*/ 2245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39" h="2966">
                    <a:moveTo>
                      <a:pt x="6915" y="2245"/>
                    </a:moveTo>
                    <a:lnTo>
                      <a:pt x="6509" y="2245"/>
                    </a:lnTo>
                    <a:lnTo>
                      <a:pt x="6509" y="1727"/>
                    </a:lnTo>
                    <a:lnTo>
                      <a:pt x="6303" y="1727"/>
                    </a:lnTo>
                    <a:lnTo>
                      <a:pt x="6303" y="2245"/>
                    </a:lnTo>
                    <a:lnTo>
                      <a:pt x="6303" y="2411"/>
                    </a:lnTo>
                    <a:lnTo>
                      <a:pt x="6303" y="2951"/>
                    </a:lnTo>
                    <a:lnTo>
                      <a:pt x="6509" y="2951"/>
                    </a:lnTo>
                    <a:lnTo>
                      <a:pt x="6509" y="2411"/>
                    </a:lnTo>
                    <a:lnTo>
                      <a:pt x="6707" y="2411"/>
                    </a:lnTo>
                    <a:lnTo>
                      <a:pt x="6707" y="2950"/>
                    </a:lnTo>
                    <a:lnTo>
                      <a:pt x="6915" y="2950"/>
                    </a:lnTo>
                    <a:lnTo>
                      <a:pt x="6915" y="2411"/>
                    </a:lnTo>
                    <a:lnTo>
                      <a:pt x="6915" y="224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1724" y="1630"/>
                <a:ext cx="11239" cy="2966"/>
              </a:xfrm>
              <a:custGeom>
                <a:avLst/>
                <a:gdLst>
                  <a:gd name="T0" fmla="*/ 6915 w 11239"/>
                  <a:gd name="T1" fmla="*/ 1727 h 2966"/>
                  <a:gd name="T2" fmla="*/ 6707 w 11239"/>
                  <a:gd name="T3" fmla="*/ 1727 h 2966"/>
                  <a:gd name="T4" fmla="*/ 6707 w 11239"/>
                  <a:gd name="T5" fmla="*/ 2245 h 2966"/>
                  <a:gd name="T6" fmla="*/ 6915 w 11239"/>
                  <a:gd name="T7" fmla="*/ 2245 h 2966"/>
                  <a:gd name="T8" fmla="*/ 6915 w 11239"/>
                  <a:gd name="T9" fmla="*/ 1727 h 2966"/>
                </a:gdLst>
                <a:ahLst/>
                <a:cxnLst>
                  <a:cxn ang="0">
                    <a:pos x="T0" y="T1"/>
                  </a:cxn>
                  <a:cxn ang="0">
                    <a:pos x="T2" y="T3"/>
                  </a:cxn>
                  <a:cxn ang="0">
                    <a:pos x="T4" y="T5"/>
                  </a:cxn>
                  <a:cxn ang="0">
                    <a:pos x="T6" y="T7"/>
                  </a:cxn>
                  <a:cxn ang="0">
                    <a:pos x="T8" y="T9"/>
                  </a:cxn>
                </a:cxnLst>
                <a:rect l="0" t="0" r="r" b="b"/>
                <a:pathLst>
                  <a:path w="11239" h="2966">
                    <a:moveTo>
                      <a:pt x="6915" y="1727"/>
                    </a:moveTo>
                    <a:lnTo>
                      <a:pt x="6707" y="1727"/>
                    </a:lnTo>
                    <a:lnTo>
                      <a:pt x="6707" y="2245"/>
                    </a:lnTo>
                    <a:lnTo>
                      <a:pt x="6915" y="2245"/>
                    </a:lnTo>
                    <a:lnTo>
                      <a:pt x="6915"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1724" y="1630"/>
                <a:ext cx="11239" cy="2966"/>
              </a:xfrm>
              <a:custGeom>
                <a:avLst/>
                <a:gdLst>
                  <a:gd name="T0" fmla="*/ 7258 w 11239"/>
                  <a:gd name="T1" fmla="*/ 14 h 2966"/>
                  <a:gd name="T2" fmla="*/ 6767 w 11239"/>
                  <a:gd name="T3" fmla="*/ 14 h 2966"/>
                  <a:gd name="T4" fmla="*/ 6767 w 11239"/>
                  <a:gd name="T5" fmla="*/ 182 h 2966"/>
                  <a:gd name="T6" fmla="*/ 6767 w 11239"/>
                  <a:gd name="T7" fmla="*/ 532 h 2966"/>
                  <a:gd name="T8" fmla="*/ 6767 w 11239"/>
                  <a:gd name="T9" fmla="*/ 698 h 2966"/>
                  <a:gd name="T10" fmla="*/ 6767 w 11239"/>
                  <a:gd name="T11" fmla="*/ 1070 h 2966"/>
                  <a:gd name="T12" fmla="*/ 6767 w 11239"/>
                  <a:gd name="T13" fmla="*/ 1236 h 2966"/>
                  <a:gd name="T14" fmla="*/ 7258 w 11239"/>
                  <a:gd name="T15" fmla="*/ 1236 h 2966"/>
                  <a:gd name="T16" fmla="*/ 7258 w 11239"/>
                  <a:gd name="T17" fmla="*/ 1070 h 2966"/>
                  <a:gd name="T18" fmla="*/ 6973 w 11239"/>
                  <a:gd name="T19" fmla="*/ 1070 h 2966"/>
                  <a:gd name="T20" fmla="*/ 6973 w 11239"/>
                  <a:gd name="T21" fmla="*/ 698 h 2966"/>
                  <a:gd name="T22" fmla="*/ 7177 w 11239"/>
                  <a:gd name="T23" fmla="*/ 698 h 2966"/>
                  <a:gd name="T24" fmla="*/ 7177 w 11239"/>
                  <a:gd name="T25" fmla="*/ 532 h 2966"/>
                  <a:gd name="T26" fmla="*/ 6973 w 11239"/>
                  <a:gd name="T27" fmla="*/ 532 h 2966"/>
                  <a:gd name="T28" fmla="*/ 6973 w 11239"/>
                  <a:gd name="T29" fmla="*/ 182 h 2966"/>
                  <a:gd name="T30" fmla="*/ 7258 w 11239"/>
                  <a:gd name="T31" fmla="*/ 182 h 2966"/>
                  <a:gd name="T32" fmla="*/ 7258 w 11239"/>
                  <a:gd name="T33" fmla="*/ 14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39" h="2966">
                    <a:moveTo>
                      <a:pt x="7258" y="14"/>
                    </a:moveTo>
                    <a:lnTo>
                      <a:pt x="6767" y="14"/>
                    </a:lnTo>
                    <a:lnTo>
                      <a:pt x="6767" y="182"/>
                    </a:lnTo>
                    <a:lnTo>
                      <a:pt x="6767" y="532"/>
                    </a:lnTo>
                    <a:lnTo>
                      <a:pt x="6767" y="698"/>
                    </a:lnTo>
                    <a:lnTo>
                      <a:pt x="6767" y="1070"/>
                    </a:lnTo>
                    <a:lnTo>
                      <a:pt x="6767" y="1236"/>
                    </a:lnTo>
                    <a:lnTo>
                      <a:pt x="7258" y="1236"/>
                    </a:lnTo>
                    <a:lnTo>
                      <a:pt x="7258" y="1070"/>
                    </a:lnTo>
                    <a:lnTo>
                      <a:pt x="6973" y="1070"/>
                    </a:lnTo>
                    <a:lnTo>
                      <a:pt x="6973" y="698"/>
                    </a:lnTo>
                    <a:lnTo>
                      <a:pt x="7177" y="698"/>
                    </a:lnTo>
                    <a:lnTo>
                      <a:pt x="7177" y="532"/>
                    </a:lnTo>
                    <a:lnTo>
                      <a:pt x="6973" y="532"/>
                    </a:lnTo>
                    <a:lnTo>
                      <a:pt x="6973" y="182"/>
                    </a:lnTo>
                    <a:lnTo>
                      <a:pt x="7258" y="182"/>
                    </a:lnTo>
                    <a:lnTo>
                      <a:pt x="7258"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1724" y="1630"/>
                <a:ext cx="11239" cy="2966"/>
              </a:xfrm>
              <a:custGeom>
                <a:avLst/>
                <a:gdLst>
                  <a:gd name="T0" fmla="*/ 7522 w 11239"/>
                  <a:gd name="T1" fmla="*/ 1727 h 2966"/>
                  <a:gd name="T2" fmla="*/ 7032 w 11239"/>
                  <a:gd name="T3" fmla="*/ 1727 h 2966"/>
                  <a:gd name="T4" fmla="*/ 7032 w 11239"/>
                  <a:gd name="T5" fmla="*/ 1895 h 2966"/>
                  <a:gd name="T6" fmla="*/ 7032 w 11239"/>
                  <a:gd name="T7" fmla="*/ 2245 h 2966"/>
                  <a:gd name="T8" fmla="*/ 7032 w 11239"/>
                  <a:gd name="T9" fmla="*/ 2411 h 2966"/>
                  <a:gd name="T10" fmla="*/ 7032 w 11239"/>
                  <a:gd name="T11" fmla="*/ 2783 h 2966"/>
                  <a:gd name="T12" fmla="*/ 7032 w 11239"/>
                  <a:gd name="T13" fmla="*/ 2949 h 2966"/>
                  <a:gd name="T14" fmla="*/ 7522 w 11239"/>
                  <a:gd name="T15" fmla="*/ 2949 h 2966"/>
                  <a:gd name="T16" fmla="*/ 7522 w 11239"/>
                  <a:gd name="T17" fmla="*/ 2783 h 2966"/>
                  <a:gd name="T18" fmla="*/ 7237 w 11239"/>
                  <a:gd name="T19" fmla="*/ 2783 h 2966"/>
                  <a:gd name="T20" fmla="*/ 7237 w 11239"/>
                  <a:gd name="T21" fmla="*/ 2411 h 2966"/>
                  <a:gd name="T22" fmla="*/ 7441 w 11239"/>
                  <a:gd name="T23" fmla="*/ 2411 h 2966"/>
                  <a:gd name="T24" fmla="*/ 7441 w 11239"/>
                  <a:gd name="T25" fmla="*/ 2245 h 2966"/>
                  <a:gd name="T26" fmla="*/ 7237 w 11239"/>
                  <a:gd name="T27" fmla="*/ 2245 h 2966"/>
                  <a:gd name="T28" fmla="*/ 7237 w 11239"/>
                  <a:gd name="T29" fmla="*/ 1895 h 2966"/>
                  <a:gd name="T30" fmla="*/ 7522 w 11239"/>
                  <a:gd name="T31" fmla="*/ 1895 h 2966"/>
                  <a:gd name="T32" fmla="*/ 7522 w 11239"/>
                  <a:gd name="T33" fmla="*/ 172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39" h="2966">
                    <a:moveTo>
                      <a:pt x="7522" y="1727"/>
                    </a:moveTo>
                    <a:lnTo>
                      <a:pt x="7032" y="1727"/>
                    </a:lnTo>
                    <a:lnTo>
                      <a:pt x="7032" y="1895"/>
                    </a:lnTo>
                    <a:lnTo>
                      <a:pt x="7032" y="2245"/>
                    </a:lnTo>
                    <a:lnTo>
                      <a:pt x="7032" y="2411"/>
                    </a:lnTo>
                    <a:lnTo>
                      <a:pt x="7032" y="2783"/>
                    </a:lnTo>
                    <a:lnTo>
                      <a:pt x="7032" y="2949"/>
                    </a:lnTo>
                    <a:lnTo>
                      <a:pt x="7522" y="2949"/>
                    </a:lnTo>
                    <a:lnTo>
                      <a:pt x="7522" y="2783"/>
                    </a:lnTo>
                    <a:lnTo>
                      <a:pt x="7237" y="2783"/>
                    </a:lnTo>
                    <a:lnTo>
                      <a:pt x="7237" y="2411"/>
                    </a:lnTo>
                    <a:lnTo>
                      <a:pt x="7441" y="2411"/>
                    </a:lnTo>
                    <a:lnTo>
                      <a:pt x="7441" y="2245"/>
                    </a:lnTo>
                    <a:lnTo>
                      <a:pt x="7237" y="2245"/>
                    </a:lnTo>
                    <a:lnTo>
                      <a:pt x="7237" y="1895"/>
                    </a:lnTo>
                    <a:lnTo>
                      <a:pt x="7522" y="1895"/>
                    </a:lnTo>
                    <a:lnTo>
                      <a:pt x="7522" y="17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1724" y="1630"/>
                <a:ext cx="11239" cy="2966"/>
              </a:xfrm>
              <a:custGeom>
                <a:avLst/>
                <a:gdLst>
                  <a:gd name="T0" fmla="*/ 7983 w 11239"/>
                  <a:gd name="T1" fmla="*/ 1237 h 2966"/>
                  <a:gd name="T2" fmla="*/ 7786 w 11239"/>
                  <a:gd name="T3" fmla="*/ 681 h 2966"/>
                  <a:gd name="T4" fmla="*/ 7800 w 11239"/>
                  <a:gd name="T5" fmla="*/ 676 h 2966"/>
                  <a:gd name="T6" fmla="*/ 7862 w 11239"/>
                  <a:gd name="T7" fmla="*/ 652 h 2966"/>
                  <a:gd name="T8" fmla="*/ 7913 w 11239"/>
                  <a:gd name="T9" fmla="*/ 602 h 2966"/>
                  <a:gd name="T10" fmla="*/ 7929 w 11239"/>
                  <a:gd name="T11" fmla="*/ 562 h 2966"/>
                  <a:gd name="T12" fmla="*/ 7942 w 11239"/>
                  <a:gd name="T13" fmla="*/ 534 h 2966"/>
                  <a:gd name="T14" fmla="*/ 7951 w 11239"/>
                  <a:gd name="T15" fmla="*/ 445 h 2966"/>
                  <a:gd name="T16" fmla="*/ 7951 w 11239"/>
                  <a:gd name="T17" fmla="*/ 288 h 2966"/>
                  <a:gd name="T18" fmla="*/ 7944 w 11239"/>
                  <a:gd name="T19" fmla="*/ 208 h 2966"/>
                  <a:gd name="T20" fmla="*/ 7936 w 11239"/>
                  <a:gd name="T21" fmla="*/ 182 h 2966"/>
                  <a:gd name="T22" fmla="*/ 7923 w 11239"/>
                  <a:gd name="T23" fmla="*/ 141 h 2966"/>
                  <a:gd name="T24" fmla="*/ 7887 w 11239"/>
                  <a:gd name="T25" fmla="*/ 87 h 2966"/>
                  <a:gd name="T26" fmla="*/ 7833 w 11239"/>
                  <a:gd name="T27" fmla="*/ 47 h 2966"/>
                  <a:gd name="T28" fmla="*/ 7760 w 11239"/>
                  <a:gd name="T29" fmla="*/ 22 h 2966"/>
                  <a:gd name="T30" fmla="*/ 7743 w 11239"/>
                  <a:gd name="T31" fmla="*/ 21 h 2966"/>
                  <a:gd name="T32" fmla="*/ 7743 w 11239"/>
                  <a:gd name="T33" fmla="*/ 281 h 2966"/>
                  <a:gd name="T34" fmla="*/ 7743 w 11239"/>
                  <a:gd name="T35" fmla="*/ 461 h 2966"/>
                  <a:gd name="T36" fmla="*/ 7737 w 11239"/>
                  <a:gd name="T37" fmla="*/ 504 h 2966"/>
                  <a:gd name="T38" fmla="*/ 7719 w 11239"/>
                  <a:gd name="T39" fmla="*/ 536 h 2966"/>
                  <a:gd name="T40" fmla="*/ 7688 w 11239"/>
                  <a:gd name="T41" fmla="*/ 556 h 2966"/>
                  <a:gd name="T42" fmla="*/ 7642 w 11239"/>
                  <a:gd name="T43" fmla="*/ 562 h 2966"/>
                  <a:gd name="T44" fmla="*/ 7574 w 11239"/>
                  <a:gd name="T45" fmla="*/ 562 h 2966"/>
                  <a:gd name="T46" fmla="*/ 7574 w 11239"/>
                  <a:gd name="T47" fmla="*/ 182 h 2966"/>
                  <a:gd name="T48" fmla="*/ 7642 w 11239"/>
                  <a:gd name="T49" fmla="*/ 182 h 2966"/>
                  <a:gd name="T50" fmla="*/ 7688 w 11239"/>
                  <a:gd name="T51" fmla="*/ 188 h 2966"/>
                  <a:gd name="T52" fmla="*/ 7719 w 11239"/>
                  <a:gd name="T53" fmla="*/ 206 h 2966"/>
                  <a:gd name="T54" fmla="*/ 7737 w 11239"/>
                  <a:gd name="T55" fmla="*/ 237 h 2966"/>
                  <a:gd name="T56" fmla="*/ 7743 w 11239"/>
                  <a:gd name="T57" fmla="*/ 281 h 2966"/>
                  <a:gd name="T58" fmla="*/ 7743 w 11239"/>
                  <a:gd name="T59" fmla="*/ 21 h 2966"/>
                  <a:gd name="T60" fmla="*/ 7667 w 11239"/>
                  <a:gd name="T61" fmla="*/ 14 h 2966"/>
                  <a:gd name="T62" fmla="*/ 7368 w 11239"/>
                  <a:gd name="T63" fmla="*/ 14 h 2966"/>
                  <a:gd name="T64" fmla="*/ 7368 w 11239"/>
                  <a:gd name="T65" fmla="*/ 1237 h 2966"/>
                  <a:gd name="T66" fmla="*/ 7574 w 11239"/>
                  <a:gd name="T67" fmla="*/ 1237 h 2966"/>
                  <a:gd name="T68" fmla="*/ 7574 w 11239"/>
                  <a:gd name="T69" fmla="*/ 676 h 2966"/>
                  <a:gd name="T70" fmla="*/ 7767 w 11239"/>
                  <a:gd name="T71" fmla="*/ 1237 h 2966"/>
                  <a:gd name="T72" fmla="*/ 7983 w 11239"/>
                  <a:gd name="T73" fmla="*/ 1237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7983" y="1237"/>
                    </a:moveTo>
                    <a:lnTo>
                      <a:pt x="7786" y="681"/>
                    </a:lnTo>
                    <a:lnTo>
                      <a:pt x="7800" y="676"/>
                    </a:lnTo>
                    <a:lnTo>
                      <a:pt x="7862" y="652"/>
                    </a:lnTo>
                    <a:lnTo>
                      <a:pt x="7913" y="602"/>
                    </a:lnTo>
                    <a:lnTo>
                      <a:pt x="7929" y="562"/>
                    </a:lnTo>
                    <a:lnTo>
                      <a:pt x="7942" y="534"/>
                    </a:lnTo>
                    <a:lnTo>
                      <a:pt x="7951" y="445"/>
                    </a:lnTo>
                    <a:lnTo>
                      <a:pt x="7951" y="288"/>
                    </a:lnTo>
                    <a:lnTo>
                      <a:pt x="7944" y="208"/>
                    </a:lnTo>
                    <a:lnTo>
                      <a:pt x="7936" y="182"/>
                    </a:lnTo>
                    <a:lnTo>
                      <a:pt x="7923" y="141"/>
                    </a:lnTo>
                    <a:lnTo>
                      <a:pt x="7887" y="87"/>
                    </a:lnTo>
                    <a:lnTo>
                      <a:pt x="7833" y="47"/>
                    </a:lnTo>
                    <a:lnTo>
                      <a:pt x="7760" y="22"/>
                    </a:lnTo>
                    <a:lnTo>
                      <a:pt x="7743" y="21"/>
                    </a:lnTo>
                    <a:lnTo>
                      <a:pt x="7743" y="281"/>
                    </a:lnTo>
                    <a:lnTo>
                      <a:pt x="7743" y="461"/>
                    </a:lnTo>
                    <a:lnTo>
                      <a:pt x="7737" y="504"/>
                    </a:lnTo>
                    <a:lnTo>
                      <a:pt x="7719" y="536"/>
                    </a:lnTo>
                    <a:lnTo>
                      <a:pt x="7688" y="556"/>
                    </a:lnTo>
                    <a:lnTo>
                      <a:pt x="7642" y="562"/>
                    </a:lnTo>
                    <a:lnTo>
                      <a:pt x="7574" y="562"/>
                    </a:lnTo>
                    <a:lnTo>
                      <a:pt x="7574" y="182"/>
                    </a:lnTo>
                    <a:lnTo>
                      <a:pt x="7642" y="182"/>
                    </a:lnTo>
                    <a:lnTo>
                      <a:pt x="7688" y="188"/>
                    </a:lnTo>
                    <a:lnTo>
                      <a:pt x="7719" y="206"/>
                    </a:lnTo>
                    <a:lnTo>
                      <a:pt x="7737" y="237"/>
                    </a:lnTo>
                    <a:lnTo>
                      <a:pt x="7743" y="281"/>
                    </a:lnTo>
                    <a:lnTo>
                      <a:pt x="7743" y="21"/>
                    </a:lnTo>
                    <a:lnTo>
                      <a:pt x="7667" y="14"/>
                    </a:lnTo>
                    <a:lnTo>
                      <a:pt x="7368" y="14"/>
                    </a:lnTo>
                    <a:lnTo>
                      <a:pt x="7368" y="1237"/>
                    </a:lnTo>
                    <a:lnTo>
                      <a:pt x="7574" y="1237"/>
                    </a:lnTo>
                    <a:lnTo>
                      <a:pt x="7574" y="676"/>
                    </a:lnTo>
                    <a:lnTo>
                      <a:pt x="7767" y="1237"/>
                    </a:lnTo>
                    <a:lnTo>
                      <a:pt x="7983" y="12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1724" y="1630"/>
                <a:ext cx="11239" cy="2966"/>
              </a:xfrm>
              <a:custGeom>
                <a:avLst/>
                <a:gdLst>
                  <a:gd name="T0" fmla="*/ 8544 w 11239"/>
                  <a:gd name="T1" fmla="*/ 2019 h 2966"/>
                  <a:gd name="T2" fmla="*/ 8540 w 11239"/>
                  <a:gd name="T3" fmla="*/ 1946 h 2966"/>
                  <a:gd name="T4" fmla="*/ 8527 w 11239"/>
                  <a:gd name="T5" fmla="*/ 1884 h 2966"/>
                  <a:gd name="T6" fmla="*/ 8526 w 11239"/>
                  <a:gd name="T7" fmla="*/ 1880 h 2966"/>
                  <a:gd name="T8" fmla="*/ 8500 w 11239"/>
                  <a:gd name="T9" fmla="*/ 1823 h 2966"/>
                  <a:gd name="T10" fmla="*/ 8461 w 11239"/>
                  <a:gd name="T11" fmla="*/ 1777 h 2966"/>
                  <a:gd name="T12" fmla="*/ 8408 w 11239"/>
                  <a:gd name="T13" fmla="*/ 1742 h 2966"/>
                  <a:gd name="T14" fmla="*/ 8338 w 11239"/>
                  <a:gd name="T15" fmla="*/ 1720 h 2966"/>
                  <a:gd name="T16" fmla="*/ 8250 w 11239"/>
                  <a:gd name="T17" fmla="*/ 1713 h 2966"/>
                  <a:gd name="T18" fmla="*/ 8165 w 11239"/>
                  <a:gd name="T19" fmla="*/ 1721 h 2966"/>
                  <a:gd name="T20" fmla="*/ 8094 w 11239"/>
                  <a:gd name="T21" fmla="*/ 1745 h 2966"/>
                  <a:gd name="T22" fmla="*/ 8038 w 11239"/>
                  <a:gd name="T23" fmla="*/ 1782 h 2966"/>
                  <a:gd name="T24" fmla="*/ 7995 w 11239"/>
                  <a:gd name="T25" fmla="*/ 1833 h 2966"/>
                  <a:gd name="T26" fmla="*/ 7965 w 11239"/>
                  <a:gd name="T27" fmla="*/ 1894 h 2966"/>
                  <a:gd name="T28" fmla="*/ 7947 w 11239"/>
                  <a:gd name="T29" fmla="*/ 1964 h 2966"/>
                  <a:gd name="T30" fmla="*/ 7942 w 11239"/>
                  <a:gd name="T31" fmla="*/ 2043 h 2966"/>
                  <a:gd name="T32" fmla="*/ 7942 w 11239"/>
                  <a:gd name="T33" fmla="*/ 2634 h 2966"/>
                  <a:gd name="T34" fmla="*/ 7947 w 11239"/>
                  <a:gd name="T35" fmla="*/ 2712 h 2966"/>
                  <a:gd name="T36" fmla="*/ 7962 w 11239"/>
                  <a:gd name="T37" fmla="*/ 2783 h 2966"/>
                  <a:gd name="T38" fmla="*/ 7988 w 11239"/>
                  <a:gd name="T39" fmla="*/ 2844 h 2966"/>
                  <a:gd name="T40" fmla="*/ 8024 w 11239"/>
                  <a:gd name="T41" fmla="*/ 2894 h 2966"/>
                  <a:gd name="T42" fmla="*/ 8071 w 11239"/>
                  <a:gd name="T43" fmla="*/ 2932 h 2966"/>
                  <a:gd name="T44" fmla="*/ 8130 w 11239"/>
                  <a:gd name="T45" fmla="*/ 2956 h 2966"/>
                  <a:gd name="T46" fmla="*/ 8200 w 11239"/>
                  <a:gd name="T47" fmla="*/ 2965 h 2966"/>
                  <a:gd name="T48" fmla="*/ 8274 w 11239"/>
                  <a:gd name="T49" fmla="*/ 2954 h 2966"/>
                  <a:gd name="T50" fmla="*/ 8330 w 11239"/>
                  <a:gd name="T51" fmla="*/ 2925 h 2966"/>
                  <a:gd name="T52" fmla="*/ 8370 w 11239"/>
                  <a:gd name="T53" fmla="*/ 2879 h 2966"/>
                  <a:gd name="T54" fmla="*/ 8396 w 11239"/>
                  <a:gd name="T55" fmla="*/ 2817 h 2966"/>
                  <a:gd name="T56" fmla="*/ 8396 w 11239"/>
                  <a:gd name="T57" fmla="*/ 2950 h 2966"/>
                  <a:gd name="T58" fmla="*/ 8544 w 11239"/>
                  <a:gd name="T59" fmla="*/ 2950 h 2966"/>
                  <a:gd name="T60" fmla="*/ 8544 w 11239"/>
                  <a:gd name="T61" fmla="*/ 2817 h 2966"/>
                  <a:gd name="T62" fmla="*/ 8544 w 11239"/>
                  <a:gd name="T63" fmla="*/ 2793 h 2966"/>
                  <a:gd name="T64" fmla="*/ 8544 w 11239"/>
                  <a:gd name="T65" fmla="*/ 2297 h 2966"/>
                  <a:gd name="T66" fmla="*/ 8252 w 11239"/>
                  <a:gd name="T67" fmla="*/ 2297 h 2966"/>
                  <a:gd name="T68" fmla="*/ 8252 w 11239"/>
                  <a:gd name="T69" fmla="*/ 2459 h 2966"/>
                  <a:gd name="T70" fmla="*/ 8349 w 11239"/>
                  <a:gd name="T71" fmla="*/ 2459 h 2966"/>
                  <a:gd name="T72" fmla="*/ 8349 w 11239"/>
                  <a:gd name="T73" fmla="*/ 2676 h 2966"/>
                  <a:gd name="T74" fmla="*/ 8343 w 11239"/>
                  <a:gd name="T75" fmla="*/ 2728 h 2966"/>
                  <a:gd name="T76" fmla="*/ 8324 w 11239"/>
                  <a:gd name="T77" fmla="*/ 2764 h 2966"/>
                  <a:gd name="T78" fmla="*/ 8292 w 11239"/>
                  <a:gd name="T79" fmla="*/ 2786 h 2966"/>
                  <a:gd name="T80" fmla="*/ 8248 w 11239"/>
                  <a:gd name="T81" fmla="*/ 2793 h 2966"/>
                  <a:gd name="T82" fmla="*/ 8203 w 11239"/>
                  <a:gd name="T83" fmla="*/ 2784 h 2966"/>
                  <a:gd name="T84" fmla="*/ 8171 w 11239"/>
                  <a:gd name="T85" fmla="*/ 2758 h 2966"/>
                  <a:gd name="T86" fmla="*/ 8153 w 11239"/>
                  <a:gd name="T87" fmla="*/ 2718 h 2966"/>
                  <a:gd name="T88" fmla="*/ 8147 w 11239"/>
                  <a:gd name="T89" fmla="*/ 2667 h 2966"/>
                  <a:gd name="T90" fmla="*/ 8147 w 11239"/>
                  <a:gd name="T91" fmla="*/ 2010 h 2966"/>
                  <a:gd name="T92" fmla="*/ 8154 w 11239"/>
                  <a:gd name="T93" fmla="*/ 1959 h 2966"/>
                  <a:gd name="T94" fmla="*/ 8173 w 11239"/>
                  <a:gd name="T95" fmla="*/ 1920 h 2966"/>
                  <a:gd name="T96" fmla="*/ 8206 w 11239"/>
                  <a:gd name="T97" fmla="*/ 1893 h 2966"/>
                  <a:gd name="T98" fmla="*/ 8254 w 11239"/>
                  <a:gd name="T99" fmla="*/ 1884 h 2966"/>
                  <a:gd name="T100" fmla="*/ 8301 w 11239"/>
                  <a:gd name="T101" fmla="*/ 1892 h 2966"/>
                  <a:gd name="T102" fmla="*/ 8333 w 11239"/>
                  <a:gd name="T103" fmla="*/ 1915 h 2966"/>
                  <a:gd name="T104" fmla="*/ 8351 w 11239"/>
                  <a:gd name="T105" fmla="*/ 1953 h 2966"/>
                  <a:gd name="T106" fmla="*/ 8357 w 11239"/>
                  <a:gd name="T107" fmla="*/ 2003 h 2966"/>
                  <a:gd name="T108" fmla="*/ 8357 w 11239"/>
                  <a:gd name="T109" fmla="*/ 2128 h 2966"/>
                  <a:gd name="T110" fmla="*/ 8544 w 11239"/>
                  <a:gd name="T111" fmla="*/ 2128 h 2966"/>
                  <a:gd name="T112" fmla="*/ 8544 w 11239"/>
                  <a:gd name="T113" fmla="*/ 2019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39" h="2966">
                    <a:moveTo>
                      <a:pt x="8544" y="2019"/>
                    </a:moveTo>
                    <a:lnTo>
                      <a:pt x="8540" y="1946"/>
                    </a:lnTo>
                    <a:lnTo>
                      <a:pt x="8527" y="1884"/>
                    </a:lnTo>
                    <a:lnTo>
                      <a:pt x="8526" y="1880"/>
                    </a:lnTo>
                    <a:lnTo>
                      <a:pt x="8500" y="1823"/>
                    </a:lnTo>
                    <a:lnTo>
                      <a:pt x="8461" y="1777"/>
                    </a:lnTo>
                    <a:lnTo>
                      <a:pt x="8408" y="1742"/>
                    </a:lnTo>
                    <a:lnTo>
                      <a:pt x="8338" y="1720"/>
                    </a:lnTo>
                    <a:lnTo>
                      <a:pt x="8250" y="1713"/>
                    </a:lnTo>
                    <a:lnTo>
                      <a:pt x="8165" y="1721"/>
                    </a:lnTo>
                    <a:lnTo>
                      <a:pt x="8094" y="1745"/>
                    </a:lnTo>
                    <a:lnTo>
                      <a:pt x="8038" y="1782"/>
                    </a:lnTo>
                    <a:lnTo>
                      <a:pt x="7995" y="1833"/>
                    </a:lnTo>
                    <a:lnTo>
                      <a:pt x="7965" y="1894"/>
                    </a:lnTo>
                    <a:lnTo>
                      <a:pt x="7947" y="1964"/>
                    </a:lnTo>
                    <a:lnTo>
                      <a:pt x="7942" y="2043"/>
                    </a:lnTo>
                    <a:lnTo>
                      <a:pt x="7942" y="2634"/>
                    </a:lnTo>
                    <a:lnTo>
                      <a:pt x="7947" y="2712"/>
                    </a:lnTo>
                    <a:lnTo>
                      <a:pt x="7962" y="2783"/>
                    </a:lnTo>
                    <a:lnTo>
                      <a:pt x="7988" y="2844"/>
                    </a:lnTo>
                    <a:lnTo>
                      <a:pt x="8024" y="2894"/>
                    </a:lnTo>
                    <a:lnTo>
                      <a:pt x="8071" y="2932"/>
                    </a:lnTo>
                    <a:lnTo>
                      <a:pt x="8130" y="2956"/>
                    </a:lnTo>
                    <a:lnTo>
                      <a:pt x="8200" y="2965"/>
                    </a:lnTo>
                    <a:lnTo>
                      <a:pt x="8274" y="2954"/>
                    </a:lnTo>
                    <a:lnTo>
                      <a:pt x="8330" y="2925"/>
                    </a:lnTo>
                    <a:lnTo>
                      <a:pt x="8370" y="2879"/>
                    </a:lnTo>
                    <a:lnTo>
                      <a:pt x="8396" y="2817"/>
                    </a:lnTo>
                    <a:lnTo>
                      <a:pt x="8396" y="2950"/>
                    </a:lnTo>
                    <a:lnTo>
                      <a:pt x="8544" y="2950"/>
                    </a:lnTo>
                    <a:lnTo>
                      <a:pt x="8544" y="2817"/>
                    </a:lnTo>
                    <a:lnTo>
                      <a:pt x="8544" y="2793"/>
                    </a:lnTo>
                    <a:lnTo>
                      <a:pt x="8544" y="2297"/>
                    </a:lnTo>
                    <a:lnTo>
                      <a:pt x="8252" y="2297"/>
                    </a:lnTo>
                    <a:lnTo>
                      <a:pt x="8252" y="2459"/>
                    </a:lnTo>
                    <a:lnTo>
                      <a:pt x="8349" y="2459"/>
                    </a:lnTo>
                    <a:lnTo>
                      <a:pt x="8349" y="2676"/>
                    </a:lnTo>
                    <a:lnTo>
                      <a:pt x="8343" y="2728"/>
                    </a:lnTo>
                    <a:lnTo>
                      <a:pt x="8324" y="2764"/>
                    </a:lnTo>
                    <a:lnTo>
                      <a:pt x="8292" y="2786"/>
                    </a:lnTo>
                    <a:lnTo>
                      <a:pt x="8248" y="2793"/>
                    </a:lnTo>
                    <a:lnTo>
                      <a:pt x="8203" y="2784"/>
                    </a:lnTo>
                    <a:lnTo>
                      <a:pt x="8171" y="2758"/>
                    </a:lnTo>
                    <a:lnTo>
                      <a:pt x="8153" y="2718"/>
                    </a:lnTo>
                    <a:lnTo>
                      <a:pt x="8147" y="2667"/>
                    </a:lnTo>
                    <a:lnTo>
                      <a:pt x="8147" y="2010"/>
                    </a:lnTo>
                    <a:lnTo>
                      <a:pt x="8154" y="1959"/>
                    </a:lnTo>
                    <a:lnTo>
                      <a:pt x="8173" y="1920"/>
                    </a:lnTo>
                    <a:lnTo>
                      <a:pt x="8206" y="1893"/>
                    </a:lnTo>
                    <a:lnTo>
                      <a:pt x="8254" y="1884"/>
                    </a:lnTo>
                    <a:lnTo>
                      <a:pt x="8301" y="1892"/>
                    </a:lnTo>
                    <a:lnTo>
                      <a:pt x="8333" y="1915"/>
                    </a:lnTo>
                    <a:lnTo>
                      <a:pt x="8351" y="1953"/>
                    </a:lnTo>
                    <a:lnTo>
                      <a:pt x="8357" y="2003"/>
                    </a:lnTo>
                    <a:lnTo>
                      <a:pt x="8357" y="2128"/>
                    </a:lnTo>
                    <a:lnTo>
                      <a:pt x="8544" y="2128"/>
                    </a:lnTo>
                    <a:lnTo>
                      <a:pt x="8544" y="201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1724" y="1630"/>
                <a:ext cx="11239" cy="2966"/>
              </a:xfrm>
              <a:custGeom>
                <a:avLst/>
                <a:gdLst>
                  <a:gd name="T0" fmla="*/ 8626 w 11239"/>
                  <a:gd name="T1" fmla="*/ 831 h 2966"/>
                  <a:gd name="T2" fmla="*/ 8573 w 11239"/>
                  <a:gd name="T3" fmla="*/ 709 h 2966"/>
                  <a:gd name="T4" fmla="*/ 8466 w 11239"/>
                  <a:gd name="T5" fmla="*/ 588 h 2966"/>
                  <a:gd name="T6" fmla="*/ 8294 w 11239"/>
                  <a:gd name="T7" fmla="*/ 417 h 2966"/>
                  <a:gd name="T8" fmla="*/ 8244 w 11239"/>
                  <a:gd name="T9" fmla="*/ 338 h 2966"/>
                  <a:gd name="T10" fmla="*/ 8237 w 11239"/>
                  <a:gd name="T11" fmla="*/ 267 h 2966"/>
                  <a:gd name="T12" fmla="*/ 8264 w 11239"/>
                  <a:gd name="T13" fmla="*/ 190 h 2966"/>
                  <a:gd name="T14" fmla="*/ 8335 w 11239"/>
                  <a:gd name="T15" fmla="*/ 166 h 2966"/>
                  <a:gd name="T16" fmla="*/ 8408 w 11239"/>
                  <a:gd name="T17" fmla="*/ 191 h 2966"/>
                  <a:gd name="T18" fmla="*/ 8432 w 11239"/>
                  <a:gd name="T19" fmla="*/ 270 h 2966"/>
                  <a:gd name="T20" fmla="*/ 8620 w 11239"/>
                  <a:gd name="T21" fmla="*/ 376 h 2966"/>
                  <a:gd name="T22" fmla="*/ 8613 w 11239"/>
                  <a:gd name="T23" fmla="*/ 195 h 2966"/>
                  <a:gd name="T24" fmla="*/ 8591 w 11239"/>
                  <a:gd name="T25" fmla="*/ 127 h 2966"/>
                  <a:gd name="T26" fmla="*/ 8499 w 11239"/>
                  <a:gd name="T27" fmla="*/ 32 h 2966"/>
                  <a:gd name="T28" fmla="*/ 8333 w 11239"/>
                  <a:gd name="T29" fmla="*/ 0 h 2966"/>
                  <a:gd name="T30" fmla="*/ 8169 w 11239"/>
                  <a:gd name="T31" fmla="*/ 36 h 2966"/>
                  <a:gd name="T32" fmla="*/ 8075 w 11239"/>
                  <a:gd name="T33" fmla="*/ 131 h 2966"/>
                  <a:gd name="T34" fmla="*/ 8045 w 11239"/>
                  <a:gd name="T35" fmla="*/ 267 h 2966"/>
                  <a:gd name="T36" fmla="*/ 8051 w 11239"/>
                  <a:gd name="T37" fmla="*/ 387 h 2966"/>
                  <a:gd name="T38" fmla="*/ 8105 w 11239"/>
                  <a:gd name="T39" fmla="*/ 512 h 2966"/>
                  <a:gd name="T40" fmla="*/ 8216 w 11239"/>
                  <a:gd name="T41" fmla="*/ 636 h 2966"/>
                  <a:gd name="T42" fmla="*/ 8378 w 11239"/>
                  <a:gd name="T43" fmla="*/ 799 h 2966"/>
                  <a:gd name="T44" fmla="*/ 8423 w 11239"/>
                  <a:gd name="T45" fmla="*/ 882 h 2966"/>
                  <a:gd name="T46" fmla="*/ 8429 w 11239"/>
                  <a:gd name="T47" fmla="*/ 977 h 2966"/>
                  <a:gd name="T48" fmla="*/ 8406 w 11239"/>
                  <a:gd name="T49" fmla="*/ 1056 h 2966"/>
                  <a:gd name="T50" fmla="*/ 8335 w 11239"/>
                  <a:gd name="T51" fmla="*/ 1085 h 2966"/>
                  <a:gd name="T52" fmla="*/ 8258 w 11239"/>
                  <a:gd name="T53" fmla="*/ 1057 h 2966"/>
                  <a:gd name="T54" fmla="*/ 8234 w 11239"/>
                  <a:gd name="T55" fmla="*/ 977 h 2966"/>
                  <a:gd name="T56" fmla="*/ 8043 w 11239"/>
                  <a:gd name="T57" fmla="*/ 809 h 2966"/>
                  <a:gd name="T58" fmla="*/ 8049 w 11239"/>
                  <a:gd name="T59" fmla="*/ 1050 h 2966"/>
                  <a:gd name="T60" fmla="*/ 8109 w 11239"/>
                  <a:gd name="T61" fmla="*/ 1173 h 2966"/>
                  <a:gd name="T62" fmla="*/ 8239 w 11239"/>
                  <a:gd name="T63" fmla="*/ 1242 h 2966"/>
                  <a:gd name="T64" fmla="*/ 8415 w 11239"/>
                  <a:gd name="T65" fmla="*/ 1244 h 2966"/>
                  <a:gd name="T66" fmla="*/ 8539 w 11239"/>
                  <a:gd name="T67" fmla="*/ 1191 h 2966"/>
                  <a:gd name="T68" fmla="*/ 8610 w 11239"/>
                  <a:gd name="T69" fmla="*/ 1095 h 2966"/>
                  <a:gd name="T70" fmla="*/ 8627 w 11239"/>
                  <a:gd name="T71" fmla="*/ 1033 h 2966"/>
                  <a:gd name="T72" fmla="*/ 8632 w 11239"/>
                  <a:gd name="T73" fmla="*/ 905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8632" y="905"/>
                    </a:moveTo>
                    <a:lnTo>
                      <a:pt x="8626" y="831"/>
                    </a:lnTo>
                    <a:lnTo>
                      <a:pt x="8606" y="768"/>
                    </a:lnTo>
                    <a:lnTo>
                      <a:pt x="8573" y="709"/>
                    </a:lnTo>
                    <a:lnTo>
                      <a:pt x="8527" y="651"/>
                    </a:lnTo>
                    <a:lnTo>
                      <a:pt x="8466" y="588"/>
                    </a:lnTo>
                    <a:lnTo>
                      <a:pt x="8335" y="458"/>
                    </a:lnTo>
                    <a:lnTo>
                      <a:pt x="8294" y="417"/>
                    </a:lnTo>
                    <a:lnTo>
                      <a:pt x="8264" y="379"/>
                    </a:lnTo>
                    <a:lnTo>
                      <a:pt x="8244" y="338"/>
                    </a:lnTo>
                    <a:lnTo>
                      <a:pt x="8237" y="292"/>
                    </a:lnTo>
                    <a:lnTo>
                      <a:pt x="8237" y="267"/>
                    </a:lnTo>
                    <a:lnTo>
                      <a:pt x="8244" y="222"/>
                    </a:lnTo>
                    <a:lnTo>
                      <a:pt x="8264" y="190"/>
                    </a:lnTo>
                    <a:lnTo>
                      <a:pt x="8295" y="172"/>
                    </a:lnTo>
                    <a:lnTo>
                      <a:pt x="8335" y="166"/>
                    </a:lnTo>
                    <a:lnTo>
                      <a:pt x="8377" y="172"/>
                    </a:lnTo>
                    <a:lnTo>
                      <a:pt x="8408" y="191"/>
                    </a:lnTo>
                    <a:lnTo>
                      <a:pt x="8426" y="224"/>
                    </a:lnTo>
                    <a:lnTo>
                      <a:pt x="8432" y="270"/>
                    </a:lnTo>
                    <a:lnTo>
                      <a:pt x="8432" y="376"/>
                    </a:lnTo>
                    <a:lnTo>
                      <a:pt x="8620" y="376"/>
                    </a:lnTo>
                    <a:lnTo>
                      <a:pt x="8620" y="277"/>
                    </a:lnTo>
                    <a:lnTo>
                      <a:pt x="8613" y="195"/>
                    </a:lnTo>
                    <a:lnTo>
                      <a:pt x="8603" y="166"/>
                    </a:lnTo>
                    <a:lnTo>
                      <a:pt x="8591" y="127"/>
                    </a:lnTo>
                    <a:lnTo>
                      <a:pt x="8553" y="72"/>
                    </a:lnTo>
                    <a:lnTo>
                      <a:pt x="8499" y="32"/>
                    </a:lnTo>
                    <a:lnTo>
                      <a:pt x="8426" y="8"/>
                    </a:lnTo>
                    <a:lnTo>
                      <a:pt x="8333" y="0"/>
                    </a:lnTo>
                    <a:lnTo>
                      <a:pt x="8242" y="9"/>
                    </a:lnTo>
                    <a:lnTo>
                      <a:pt x="8169" y="36"/>
                    </a:lnTo>
                    <a:lnTo>
                      <a:pt x="8114" y="77"/>
                    </a:lnTo>
                    <a:lnTo>
                      <a:pt x="8075" y="131"/>
                    </a:lnTo>
                    <a:lnTo>
                      <a:pt x="8052" y="196"/>
                    </a:lnTo>
                    <a:lnTo>
                      <a:pt x="8045" y="267"/>
                    </a:lnTo>
                    <a:lnTo>
                      <a:pt x="8044" y="310"/>
                    </a:lnTo>
                    <a:lnTo>
                      <a:pt x="8051" y="387"/>
                    </a:lnTo>
                    <a:lnTo>
                      <a:pt x="8071" y="452"/>
                    </a:lnTo>
                    <a:lnTo>
                      <a:pt x="8105" y="512"/>
                    </a:lnTo>
                    <a:lnTo>
                      <a:pt x="8153" y="571"/>
                    </a:lnTo>
                    <a:lnTo>
                      <a:pt x="8216" y="636"/>
                    </a:lnTo>
                    <a:lnTo>
                      <a:pt x="8337" y="757"/>
                    </a:lnTo>
                    <a:lnTo>
                      <a:pt x="8378" y="799"/>
                    </a:lnTo>
                    <a:lnTo>
                      <a:pt x="8406" y="840"/>
                    </a:lnTo>
                    <a:lnTo>
                      <a:pt x="8423" y="882"/>
                    </a:lnTo>
                    <a:lnTo>
                      <a:pt x="8429" y="930"/>
                    </a:lnTo>
                    <a:lnTo>
                      <a:pt x="8429" y="977"/>
                    </a:lnTo>
                    <a:lnTo>
                      <a:pt x="8423" y="1021"/>
                    </a:lnTo>
                    <a:lnTo>
                      <a:pt x="8406" y="1056"/>
                    </a:lnTo>
                    <a:lnTo>
                      <a:pt x="8377" y="1078"/>
                    </a:lnTo>
                    <a:lnTo>
                      <a:pt x="8335" y="1085"/>
                    </a:lnTo>
                    <a:lnTo>
                      <a:pt x="8289" y="1078"/>
                    </a:lnTo>
                    <a:lnTo>
                      <a:pt x="8258" y="1057"/>
                    </a:lnTo>
                    <a:lnTo>
                      <a:pt x="8240" y="1023"/>
                    </a:lnTo>
                    <a:lnTo>
                      <a:pt x="8234" y="977"/>
                    </a:lnTo>
                    <a:lnTo>
                      <a:pt x="8234" y="809"/>
                    </a:lnTo>
                    <a:lnTo>
                      <a:pt x="8043" y="809"/>
                    </a:lnTo>
                    <a:lnTo>
                      <a:pt x="8043" y="974"/>
                    </a:lnTo>
                    <a:lnTo>
                      <a:pt x="8049" y="1050"/>
                    </a:lnTo>
                    <a:lnTo>
                      <a:pt x="8071" y="1117"/>
                    </a:lnTo>
                    <a:lnTo>
                      <a:pt x="8109" y="1173"/>
                    </a:lnTo>
                    <a:lnTo>
                      <a:pt x="8165" y="1215"/>
                    </a:lnTo>
                    <a:lnTo>
                      <a:pt x="8239" y="1242"/>
                    </a:lnTo>
                    <a:lnTo>
                      <a:pt x="8333" y="1251"/>
                    </a:lnTo>
                    <a:lnTo>
                      <a:pt x="8415" y="1244"/>
                    </a:lnTo>
                    <a:lnTo>
                      <a:pt x="8484" y="1224"/>
                    </a:lnTo>
                    <a:lnTo>
                      <a:pt x="8539" y="1191"/>
                    </a:lnTo>
                    <a:lnTo>
                      <a:pt x="8580" y="1148"/>
                    </a:lnTo>
                    <a:lnTo>
                      <a:pt x="8610" y="1095"/>
                    </a:lnTo>
                    <a:lnTo>
                      <a:pt x="8612" y="1085"/>
                    </a:lnTo>
                    <a:lnTo>
                      <a:pt x="8627" y="1033"/>
                    </a:lnTo>
                    <a:lnTo>
                      <a:pt x="8632" y="965"/>
                    </a:lnTo>
                    <a:lnTo>
                      <a:pt x="8632" y="9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1724" y="1630"/>
                <a:ext cx="11239" cy="2966"/>
              </a:xfrm>
              <a:custGeom>
                <a:avLst/>
                <a:gdLst>
                  <a:gd name="T0" fmla="*/ 9283 w 11239"/>
                  <a:gd name="T1" fmla="*/ 2043 h 2966"/>
                  <a:gd name="T2" fmla="*/ 9277 w 11239"/>
                  <a:gd name="T3" fmla="*/ 1964 h 2966"/>
                  <a:gd name="T4" fmla="*/ 9260 w 11239"/>
                  <a:gd name="T5" fmla="*/ 1894 h 2966"/>
                  <a:gd name="T6" fmla="*/ 9255 w 11239"/>
                  <a:gd name="T7" fmla="*/ 1884 h 2966"/>
                  <a:gd name="T8" fmla="*/ 9229 w 11239"/>
                  <a:gd name="T9" fmla="*/ 1833 h 2966"/>
                  <a:gd name="T10" fmla="*/ 9186 w 11239"/>
                  <a:gd name="T11" fmla="*/ 1782 h 2966"/>
                  <a:gd name="T12" fmla="*/ 9129 w 11239"/>
                  <a:gd name="T13" fmla="*/ 1745 h 2966"/>
                  <a:gd name="T14" fmla="*/ 9078 w 11239"/>
                  <a:gd name="T15" fmla="*/ 1728 h 2966"/>
                  <a:gd name="T16" fmla="*/ 9078 w 11239"/>
                  <a:gd name="T17" fmla="*/ 2010 h 2966"/>
                  <a:gd name="T18" fmla="*/ 9078 w 11239"/>
                  <a:gd name="T19" fmla="*/ 2667 h 2966"/>
                  <a:gd name="T20" fmla="*/ 9071 w 11239"/>
                  <a:gd name="T21" fmla="*/ 2718 h 2966"/>
                  <a:gd name="T22" fmla="*/ 9052 w 11239"/>
                  <a:gd name="T23" fmla="*/ 2758 h 2966"/>
                  <a:gd name="T24" fmla="*/ 9019 w 11239"/>
                  <a:gd name="T25" fmla="*/ 2784 h 2966"/>
                  <a:gd name="T26" fmla="*/ 8971 w 11239"/>
                  <a:gd name="T27" fmla="*/ 2793 h 2966"/>
                  <a:gd name="T28" fmla="*/ 8925 w 11239"/>
                  <a:gd name="T29" fmla="*/ 2784 h 2966"/>
                  <a:gd name="T30" fmla="*/ 8892 w 11239"/>
                  <a:gd name="T31" fmla="*/ 2758 h 2966"/>
                  <a:gd name="T32" fmla="*/ 8873 w 11239"/>
                  <a:gd name="T33" fmla="*/ 2718 h 2966"/>
                  <a:gd name="T34" fmla="*/ 8867 w 11239"/>
                  <a:gd name="T35" fmla="*/ 2667 h 2966"/>
                  <a:gd name="T36" fmla="*/ 8867 w 11239"/>
                  <a:gd name="T37" fmla="*/ 2010 h 2966"/>
                  <a:gd name="T38" fmla="*/ 8873 w 11239"/>
                  <a:gd name="T39" fmla="*/ 1959 h 2966"/>
                  <a:gd name="T40" fmla="*/ 8892 w 11239"/>
                  <a:gd name="T41" fmla="*/ 1920 h 2966"/>
                  <a:gd name="T42" fmla="*/ 8925 w 11239"/>
                  <a:gd name="T43" fmla="*/ 1893 h 2966"/>
                  <a:gd name="T44" fmla="*/ 8971 w 11239"/>
                  <a:gd name="T45" fmla="*/ 1884 h 2966"/>
                  <a:gd name="T46" fmla="*/ 9019 w 11239"/>
                  <a:gd name="T47" fmla="*/ 1893 h 2966"/>
                  <a:gd name="T48" fmla="*/ 9052 w 11239"/>
                  <a:gd name="T49" fmla="*/ 1920 h 2966"/>
                  <a:gd name="T50" fmla="*/ 9071 w 11239"/>
                  <a:gd name="T51" fmla="*/ 1959 h 2966"/>
                  <a:gd name="T52" fmla="*/ 9078 w 11239"/>
                  <a:gd name="T53" fmla="*/ 2010 h 2966"/>
                  <a:gd name="T54" fmla="*/ 9078 w 11239"/>
                  <a:gd name="T55" fmla="*/ 1728 h 2966"/>
                  <a:gd name="T56" fmla="*/ 9057 w 11239"/>
                  <a:gd name="T57" fmla="*/ 1721 h 2966"/>
                  <a:gd name="T58" fmla="*/ 8971 w 11239"/>
                  <a:gd name="T59" fmla="*/ 1713 h 2966"/>
                  <a:gd name="T60" fmla="*/ 8886 w 11239"/>
                  <a:gd name="T61" fmla="*/ 1721 h 2966"/>
                  <a:gd name="T62" fmla="*/ 8815 w 11239"/>
                  <a:gd name="T63" fmla="*/ 1745 h 2966"/>
                  <a:gd name="T64" fmla="*/ 8758 w 11239"/>
                  <a:gd name="T65" fmla="*/ 1782 h 2966"/>
                  <a:gd name="T66" fmla="*/ 8715 w 11239"/>
                  <a:gd name="T67" fmla="*/ 1833 h 2966"/>
                  <a:gd name="T68" fmla="*/ 8685 w 11239"/>
                  <a:gd name="T69" fmla="*/ 1894 h 2966"/>
                  <a:gd name="T70" fmla="*/ 8667 w 11239"/>
                  <a:gd name="T71" fmla="*/ 1964 h 2966"/>
                  <a:gd name="T72" fmla="*/ 8661 w 11239"/>
                  <a:gd name="T73" fmla="*/ 2043 h 2966"/>
                  <a:gd name="T74" fmla="*/ 8661 w 11239"/>
                  <a:gd name="T75" fmla="*/ 2634 h 2966"/>
                  <a:gd name="T76" fmla="*/ 8667 w 11239"/>
                  <a:gd name="T77" fmla="*/ 2712 h 2966"/>
                  <a:gd name="T78" fmla="*/ 8685 w 11239"/>
                  <a:gd name="T79" fmla="*/ 2783 h 2966"/>
                  <a:gd name="T80" fmla="*/ 8715 w 11239"/>
                  <a:gd name="T81" fmla="*/ 2844 h 2966"/>
                  <a:gd name="T82" fmla="*/ 8758 w 11239"/>
                  <a:gd name="T83" fmla="*/ 2894 h 2966"/>
                  <a:gd name="T84" fmla="*/ 8815 w 11239"/>
                  <a:gd name="T85" fmla="*/ 2932 h 2966"/>
                  <a:gd name="T86" fmla="*/ 8886 w 11239"/>
                  <a:gd name="T87" fmla="*/ 2956 h 2966"/>
                  <a:gd name="T88" fmla="*/ 8971 w 11239"/>
                  <a:gd name="T89" fmla="*/ 2965 h 2966"/>
                  <a:gd name="T90" fmla="*/ 9057 w 11239"/>
                  <a:gd name="T91" fmla="*/ 2956 h 2966"/>
                  <a:gd name="T92" fmla="*/ 9129 w 11239"/>
                  <a:gd name="T93" fmla="*/ 2932 h 2966"/>
                  <a:gd name="T94" fmla="*/ 9186 w 11239"/>
                  <a:gd name="T95" fmla="*/ 2894 h 2966"/>
                  <a:gd name="T96" fmla="*/ 9229 w 11239"/>
                  <a:gd name="T97" fmla="*/ 2844 h 2966"/>
                  <a:gd name="T98" fmla="*/ 9254 w 11239"/>
                  <a:gd name="T99" fmla="*/ 2793 h 2966"/>
                  <a:gd name="T100" fmla="*/ 9260 w 11239"/>
                  <a:gd name="T101" fmla="*/ 2783 h 2966"/>
                  <a:gd name="T102" fmla="*/ 9277 w 11239"/>
                  <a:gd name="T103" fmla="*/ 2712 h 2966"/>
                  <a:gd name="T104" fmla="*/ 9283 w 11239"/>
                  <a:gd name="T105" fmla="*/ 2634 h 2966"/>
                  <a:gd name="T106" fmla="*/ 9283 w 11239"/>
                  <a:gd name="T107" fmla="*/ 2043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39" h="2966">
                    <a:moveTo>
                      <a:pt x="9283" y="2043"/>
                    </a:moveTo>
                    <a:lnTo>
                      <a:pt x="9277" y="1964"/>
                    </a:lnTo>
                    <a:lnTo>
                      <a:pt x="9260" y="1894"/>
                    </a:lnTo>
                    <a:lnTo>
                      <a:pt x="9255" y="1884"/>
                    </a:lnTo>
                    <a:lnTo>
                      <a:pt x="9229" y="1833"/>
                    </a:lnTo>
                    <a:lnTo>
                      <a:pt x="9186" y="1782"/>
                    </a:lnTo>
                    <a:lnTo>
                      <a:pt x="9129" y="1745"/>
                    </a:lnTo>
                    <a:lnTo>
                      <a:pt x="9078" y="1728"/>
                    </a:lnTo>
                    <a:lnTo>
                      <a:pt x="9078" y="2010"/>
                    </a:lnTo>
                    <a:lnTo>
                      <a:pt x="9078" y="2667"/>
                    </a:lnTo>
                    <a:lnTo>
                      <a:pt x="9071" y="2718"/>
                    </a:lnTo>
                    <a:lnTo>
                      <a:pt x="9052" y="2758"/>
                    </a:lnTo>
                    <a:lnTo>
                      <a:pt x="9019" y="2784"/>
                    </a:lnTo>
                    <a:lnTo>
                      <a:pt x="8971" y="2793"/>
                    </a:lnTo>
                    <a:lnTo>
                      <a:pt x="8925" y="2784"/>
                    </a:lnTo>
                    <a:lnTo>
                      <a:pt x="8892" y="2758"/>
                    </a:lnTo>
                    <a:lnTo>
                      <a:pt x="8873" y="2718"/>
                    </a:lnTo>
                    <a:lnTo>
                      <a:pt x="8867" y="2667"/>
                    </a:lnTo>
                    <a:lnTo>
                      <a:pt x="8867" y="2010"/>
                    </a:lnTo>
                    <a:lnTo>
                      <a:pt x="8873" y="1959"/>
                    </a:lnTo>
                    <a:lnTo>
                      <a:pt x="8892" y="1920"/>
                    </a:lnTo>
                    <a:lnTo>
                      <a:pt x="8925" y="1893"/>
                    </a:lnTo>
                    <a:lnTo>
                      <a:pt x="8971" y="1884"/>
                    </a:lnTo>
                    <a:lnTo>
                      <a:pt x="9019" y="1893"/>
                    </a:lnTo>
                    <a:lnTo>
                      <a:pt x="9052" y="1920"/>
                    </a:lnTo>
                    <a:lnTo>
                      <a:pt x="9071" y="1959"/>
                    </a:lnTo>
                    <a:lnTo>
                      <a:pt x="9078" y="2010"/>
                    </a:lnTo>
                    <a:lnTo>
                      <a:pt x="9078" y="1728"/>
                    </a:lnTo>
                    <a:lnTo>
                      <a:pt x="9057" y="1721"/>
                    </a:lnTo>
                    <a:lnTo>
                      <a:pt x="8971" y="1713"/>
                    </a:lnTo>
                    <a:lnTo>
                      <a:pt x="8886" y="1721"/>
                    </a:lnTo>
                    <a:lnTo>
                      <a:pt x="8815" y="1745"/>
                    </a:lnTo>
                    <a:lnTo>
                      <a:pt x="8758" y="1782"/>
                    </a:lnTo>
                    <a:lnTo>
                      <a:pt x="8715" y="1833"/>
                    </a:lnTo>
                    <a:lnTo>
                      <a:pt x="8685" y="1894"/>
                    </a:lnTo>
                    <a:lnTo>
                      <a:pt x="8667" y="1964"/>
                    </a:lnTo>
                    <a:lnTo>
                      <a:pt x="8661" y="2043"/>
                    </a:lnTo>
                    <a:lnTo>
                      <a:pt x="8661" y="2634"/>
                    </a:lnTo>
                    <a:lnTo>
                      <a:pt x="8667" y="2712"/>
                    </a:lnTo>
                    <a:lnTo>
                      <a:pt x="8685" y="2783"/>
                    </a:lnTo>
                    <a:lnTo>
                      <a:pt x="8715" y="2844"/>
                    </a:lnTo>
                    <a:lnTo>
                      <a:pt x="8758" y="2894"/>
                    </a:lnTo>
                    <a:lnTo>
                      <a:pt x="8815" y="2932"/>
                    </a:lnTo>
                    <a:lnTo>
                      <a:pt x="8886" y="2956"/>
                    </a:lnTo>
                    <a:lnTo>
                      <a:pt x="8971" y="2965"/>
                    </a:lnTo>
                    <a:lnTo>
                      <a:pt x="9057" y="2956"/>
                    </a:lnTo>
                    <a:lnTo>
                      <a:pt x="9129" y="2932"/>
                    </a:lnTo>
                    <a:lnTo>
                      <a:pt x="9186" y="2894"/>
                    </a:lnTo>
                    <a:lnTo>
                      <a:pt x="9229" y="2844"/>
                    </a:lnTo>
                    <a:lnTo>
                      <a:pt x="9254" y="2793"/>
                    </a:lnTo>
                    <a:lnTo>
                      <a:pt x="9260" y="2783"/>
                    </a:lnTo>
                    <a:lnTo>
                      <a:pt x="9277" y="2712"/>
                    </a:lnTo>
                    <a:lnTo>
                      <a:pt x="9283" y="2634"/>
                    </a:lnTo>
                    <a:lnTo>
                      <a:pt x="9283" y="20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1724" y="1630"/>
                <a:ext cx="11239" cy="2966"/>
              </a:xfrm>
              <a:custGeom>
                <a:avLst/>
                <a:gdLst>
                  <a:gd name="T0" fmla="*/ 9352 w 11239"/>
                  <a:gd name="T1" fmla="*/ 532 h 2966"/>
                  <a:gd name="T2" fmla="*/ 8946 w 11239"/>
                  <a:gd name="T3" fmla="*/ 532 h 2966"/>
                  <a:gd name="T4" fmla="*/ 8946 w 11239"/>
                  <a:gd name="T5" fmla="*/ 14 h 2966"/>
                  <a:gd name="T6" fmla="*/ 8740 w 11239"/>
                  <a:gd name="T7" fmla="*/ 14 h 2966"/>
                  <a:gd name="T8" fmla="*/ 8740 w 11239"/>
                  <a:gd name="T9" fmla="*/ 532 h 2966"/>
                  <a:gd name="T10" fmla="*/ 8740 w 11239"/>
                  <a:gd name="T11" fmla="*/ 698 h 2966"/>
                  <a:gd name="T12" fmla="*/ 8740 w 11239"/>
                  <a:gd name="T13" fmla="*/ 1238 h 2966"/>
                  <a:gd name="T14" fmla="*/ 8946 w 11239"/>
                  <a:gd name="T15" fmla="*/ 1238 h 2966"/>
                  <a:gd name="T16" fmla="*/ 8946 w 11239"/>
                  <a:gd name="T17" fmla="*/ 698 h 2966"/>
                  <a:gd name="T18" fmla="*/ 9144 w 11239"/>
                  <a:gd name="T19" fmla="*/ 698 h 2966"/>
                  <a:gd name="T20" fmla="*/ 9144 w 11239"/>
                  <a:gd name="T21" fmla="*/ 1237 h 2966"/>
                  <a:gd name="T22" fmla="*/ 9352 w 11239"/>
                  <a:gd name="T23" fmla="*/ 1237 h 2966"/>
                  <a:gd name="T24" fmla="*/ 9352 w 11239"/>
                  <a:gd name="T25" fmla="*/ 698 h 2966"/>
                  <a:gd name="T26" fmla="*/ 9352 w 11239"/>
                  <a:gd name="T27" fmla="*/ 532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39" h="2966">
                    <a:moveTo>
                      <a:pt x="9352" y="532"/>
                    </a:moveTo>
                    <a:lnTo>
                      <a:pt x="8946" y="532"/>
                    </a:lnTo>
                    <a:lnTo>
                      <a:pt x="8946" y="14"/>
                    </a:lnTo>
                    <a:lnTo>
                      <a:pt x="8740" y="14"/>
                    </a:lnTo>
                    <a:lnTo>
                      <a:pt x="8740" y="532"/>
                    </a:lnTo>
                    <a:lnTo>
                      <a:pt x="8740" y="698"/>
                    </a:lnTo>
                    <a:lnTo>
                      <a:pt x="8740" y="1238"/>
                    </a:lnTo>
                    <a:lnTo>
                      <a:pt x="8946" y="1238"/>
                    </a:lnTo>
                    <a:lnTo>
                      <a:pt x="8946" y="698"/>
                    </a:lnTo>
                    <a:lnTo>
                      <a:pt x="9144" y="698"/>
                    </a:lnTo>
                    <a:lnTo>
                      <a:pt x="9144" y="1237"/>
                    </a:lnTo>
                    <a:lnTo>
                      <a:pt x="9352" y="1237"/>
                    </a:lnTo>
                    <a:lnTo>
                      <a:pt x="9352" y="698"/>
                    </a:lnTo>
                    <a:lnTo>
                      <a:pt x="9352" y="53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1724" y="1630"/>
                <a:ext cx="11239" cy="2966"/>
              </a:xfrm>
              <a:custGeom>
                <a:avLst/>
                <a:gdLst>
                  <a:gd name="T0" fmla="*/ 9352 w 11239"/>
                  <a:gd name="T1" fmla="*/ 14 h 2966"/>
                  <a:gd name="T2" fmla="*/ 9144 w 11239"/>
                  <a:gd name="T3" fmla="*/ 14 h 2966"/>
                  <a:gd name="T4" fmla="*/ 9144 w 11239"/>
                  <a:gd name="T5" fmla="*/ 532 h 2966"/>
                  <a:gd name="T6" fmla="*/ 9352 w 11239"/>
                  <a:gd name="T7" fmla="*/ 532 h 2966"/>
                  <a:gd name="T8" fmla="*/ 9352 w 11239"/>
                  <a:gd name="T9" fmla="*/ 14 h 2966"/>
                </a:gdLst>
                <a:ahLst/>
                <a:cxnLst>
                  <a:cxn ang="0">
                    <a:pos x="T0" y="T1"/>
                  </a:cxn>
                  <a:cxn ang="0">
                    <a:pos x="T2" y="T3"/>
                  </a:cxn>
                  <a:cxn ang="0">
                    <a:pos x="T4" y="T5"/>
                  </a:cxn>
                  <a:cxn ang="0">
                    <a:pos x="T6" y="T7"/>
                  </a:cxn>
                  <a:cxn ang="0">
                    <a:pos x="T8" y="T9"/>
                  </a:cxn>
                </a:cxnLst>
                <a:rect l="0" t="0" r="r" b="b"/>
                <a:pathLst>
                  <a:path w="11239" h="2966">
                    <a:moveTo>
                      <a:pt x="9352" y="14"/>
                    </a:moveTo>
                    <a:lnTo>
                      <a:pt x="9144" y="14"/>
                    </a:lnTo>
                    <a:lnTo>
                      <a:pt x="9144" y="532"/>
                    </a:lnTo>
                    <a:lnTo>
                      <a:pt x="9352" y="532"/>
                    </a:lnTo>
                    <a:lnTo>
                      <a:pt x="9352"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1724" y="1630"/>
                <a:ext cx="11239" cy="2966"/>
              </a:xfrm>
              <a:custGeom>
                <a:avLst/>
                <a:gdLst>
                  <a:gd name="T0" fmla="*/ 9674 w 11239"/>
                  <a:gd name="T1" fmla="*/ 14 h 2966"/>
                  <a:gd name="T2" fmla="*/ 9469 w 11239"/>
                  <a:gd name="T3" fmla="*/ 14 h 2966"/>
                  <a:gd name="T4" fmla="*/ 9469 w 11239"/>
                  <a:gd name="T5" fmla="*/ 1237 h 2966"/>
                  <a:gd name="T6" fmla="*/ 9674 w 11239"/>
                  <a:gd name="T7" fmla="*/ 1237 h 2966"/>
                  <a:gd name="T8" fmla="*/ 9674 w 11239"/>
                  <a:gd name="T9" fmla="*/ 14 h 2966"/>
                </a:gdLst>
                <a:ahLst/>
                <a:cxnLst>
                  <a:cxn ang="0">
                    <a:pos x="T0" y="T1"/>
                  </a:cxn>
                  <a:cxn ang="0">
                    <a:pos x="T2" y="T3"/>
                  </a:cxn>
                  <a:cxn ang="0">
                    <a:pos x="T4" y="T5"/>
                  </a:cxn>
                  <a:cxn ang="0">
                    <a:pos x="T6" y="T7"/>
                  </a:cxn>
                  <a:cxn ang="0">
                    <a:pos x="T8" y="T9"/>
                  </a:cxn>
                </a:cxnLst>
                <a:rect l="0" t="0" r="r" b="b"/>
                <a:pathLst>
                  <a:path w="11239" h="2966">
                    <a:moveTo>
                      <a:pt x="9674" y="14"/>
                    </a:moveTo>
                    <a:lnTo>
                      <a:pt x="9469" y="14"/>
                    </a:lnTo>
                    <a:lnTo>
                      <a:pt x="9469" y="1237"/>
                    </a:lnTo>
                    <a:lnTo>
                      <a:pt x="9674" y="1237"/>
                    </a:lnTo>
                    <a:lnTo>
                      <a:pt x="9674"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1724" y="1630"/>
                <a:ext cx="11239" cy="2966"/>
              </a:xfrm>
              <a:custGeom>
                <a:avLst/>
                <a:gdLst>
                  <a:gd name="T0" fmla="*/ 10039 w 11239"/>
                  <a:gd name="T1" fmla="*/ 2950 h 2966"/>
                  <a:gd name="T2" fmla="*/ 9996 w 11239"/>
                  <a:gd name="T3" fmla="*/ 2726 h 2966"/>
                  <a:gd name="T4" fmla="*/ 9965 w 11239"/>
                  <a:gd name="T5" fmla="*/ 2562 h 2966"/>
                  <a:gd name="T6" fmla="*/ 9872 w 11239"/>
                  <a:gd name="T7" fmla="*/ 2072 h 2966"/>
                  <a:gd name="T8" fmla="*/ 9806 w 11239"/>
                  <a:gd name="T9" fmla="*/ 1727 h 2966"/>
                  <a:gd name="T10" fmla="*/ 9763 w 11239"/>
                  <a:gd name="T11" fmla="*/ 1727 h 2966"/>
                  <a:gd name="T12" fmla="*/ 9763 w 11239"/>
                  <a:gd name="T13" fmla="*/ 2562 h 2966"/>
                  <a:gd name="T14" fmla="*/ 9599 w 11239"/>
                  <a:gd name="T15" fmla="*/ 2562 h 2966"/>
                  <a:gd name="T16" fmla="*/ 9680 w 11239"/>
                  <a:gd name="T17" fmla="*/ 2072 h 2966"/>
                  <a:gd name="T18" fmla="*/ 9682 w 11239"/>
                  <a:gd name="T19" fmla="*/ 2072 h 2966"/>
                  <a:gd name="T20" fmla="*/ 9763 w 11239"/>
                  <a:gd name="T21" fmla="*/ 2562 h 2966"/>
                  <a:gd name="T22" fmla="*/ 9763 w 11239"/>
                  <a:gd name="T23" fmla="*/ 1727 h 2966"/>
                  <a:gd name="T24" fmla="*/ 9572 w 11239"/>
                  <a:gd name="T25" fmla="*/ 1727 h 2966"/>
                  <a:gd name="T26" fmla="*/ 9341 w 11239"/>
                  <a:gd name="T27" fmla="*/ 2950 h 2966"/>
                  <a:gd name="T28" fmla="*/ 9536 w 11239"/>
                  <a:gd name="T29" fmla="*/ 2950 h 2966"/>
                  <a:gd name="T30" fmla="*/ 9572 w 11239"/>
                  <a:gd name="T31" fmla="*/ 2726 h 2966"/>
                  <a:gd name="T32" fmla="*/ 9790 w 11239"/>
                  <a:gd name="T33" fmla="*/ 2726 h 2966"/>
                  <a:gd name="T34" fmla="*/ 9828 w 11239"/>
                  <a:gd name="T35" fmla="*/ 2950 h 2966"/>
                  <a:gd name="T36" fmla="*/ 10039 w 11239"/>
                  <a:gd name="T37" fmla="*/ 2950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39" h="2966">
                    <a:moveTo>
                      <a:pt x="10039" y="2950"/>
                    </a:moveTo>
                    <a:lnTo>
                      <a:pt x="9996" y="2726"/>
                    </a:lnTo>
                    <a:lnTo>
                      <a:pt x="9965" y="2562"/>
                    </a:lnTo>
                    <a:lnTo>
                      <a:pt x="9872" y="2072"/>
                    </a:lnTo>
                    <a:lnTo>
                      <a:pt x="9806" y="1727"/>
                    </a:lnTo>
                    <a:lnTo>
                      <a:pt x="9763" y="1727"/>
                    </a:lnTo>
                    <a:lnTo>
                      <a:pt x="9763" y="2562"/>
                    </a:lnTo>
                    <a:lnTo>
                      <a:pt x="9599" y="2562"/>
                    </a:lnTo>
                    <a:lnTo>
                      <a:pt x="9680" y="2072"/>
                    </a:lnTo>
                    <a:lnTo>
                      <a:pt x="9682" y="2072"/>
                    </a:lnTo>
                    <a:lnTo>
                      <a:pt x="9763" y="2562"/>
                    </a:lnTo>
                    <a:lnTo>
                      <a:pt x="9763" y="1727"/>
                    </a:lnTo>
                    <a:lnTo>
                      <a:pt x="9572" y="1727"/>
                    </a:lnTo>
                    <a:lnTo>
                      <a:pt x="9341" y="2950"/>
                    </a:lnTo>
                    <a:lnTo>
                      <a:pt x="9536" y="2950"/>
                    </a:lnTo>
                    <a:lnTo>
                      <a:pt x="9572" y="2726"/>
                    </a:lnTo>
                    <a:lnTo>
                      <a:pt x="9790" y="2726"/>
                    </a:lnTo>
                    <a:lnTo>
                      <a:pt x="9828" y="2950"/>
                    </a:lnTo>
                    <a:lnTo>
                      <a:pt x="10039" y="29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1724" y="1630"/>
                <a:ext cx="11239" cy="2966"/>
              </a:xfrm>
              <a:custGeom>
                <a:avLst/>
                <a:gdLst>
                  <a:gd name="T0" fmla="*/ 10381 w 11239"/>
                  <a:gd name="T1" fmla="*/ 288 h 2966"/>
                  <a:gd name="T2" fmla="*/ 10375 w 11239"/>
                  <a:gd name="T3" fmla="*/ 208 h 2966"/>
                  <a:gd name="T4" fmla="*/ 10367 w 11239"/>
                  <a:gd name="T5" fmla="*/ 182 h 2966"/>
                  <a:gd name="T6" fmla="*/ 10354 w 11239"/>
                  <a:gd name="T7" fmla="*/ 141 h 2966"/>
                  <a:gd name="T8" fmla="*/ 10318 w 11239"/>
                  <a:gd name="T9" fmla="*/ 87 h 2966"/>
                  <a:gd name="T10" fmla="*/ 10264 w 11239"/>
                  <a:gd name="T11" fmla="*/ 47 h 2966"/>
                  <a:gd name="T12" fmla="*/ 10191 w 11239"/>
                  <a:gd name="T13" fmla="*/ 22 h 2966"/>
                  <a:gd name="T14" fmla="*/ 10176 w 11239"/>
                  <a:gd name="T15" fmla="*/ 21 h 2966"/>
                  <a:gd name="T16" fmla="*/ 10176 w 11239"/>
                  <a:gd name="T17" fmla="*/ 281 h 2966"/>
                  <a:gd name="T18" fmla="*/ 10176 w 11239"/>
                  <a:gd name="T19" fmla="*/ 562 h 2966"/>
                  <a:gd name="T20" fmla="*/ 10170 w 11239"/>
                  <a:gd name="T21" fmla="*/ 606 h 2966"/>
                  <a:gd name="T22" fmla="*/ 10152 w 11239"/>
                  <a:gd name="T23" fmla="*/ 638 h 2966"/>
                  <a:gd name="T24" fmla="*/ 10120 w 11239"/>
                  <a:gd name="T25" fmla="*/ 657 h 2966"/>
                  <a:gd name="T26" fmla="*/ 10075 w 11239"/>
                  <a:gd name="T27" fmla="*/ 663 h 2966"/>
                  <a:gd name="T28" fmla="*/ 9999 w 11239"/>
                  <a:gd name="T29" fmla="*/ 663 h 2966"/>
                  <a:gd name="T30" fmla="*/ 9999 w 11239"/>
                  <a:gd name="T31" fmla="*/ 182 h 2966"/>
                  <a:gd name="T32" fmla="*/ 10075 w 11239"/>
                  <a:gd name="T33" fmla="*/ 182 h 2966"/>
                  <a:gd name="T34" fmla="*/ 10120 w 11239"/>
                  <a:gd name="T35" fmla="*/ 188 h 2966"/>
                  <a:gd name="T36" fmla="*/ 10152 w 11239"/>
                  <a:gd name="T37" fmla="*/ 206 h 2966"/>
                  <a:gd name="T38" fmla="*/ 10170 w 11239"/>
                  <a:gd name="T39" fmla="*/ 237 h 2966"/>
                  <a:gd name="T40" fmla="*/ 10176 w 11239"/>
                  <a:gd name="T41" fmla="*/ 281 h 2966"/>
                  <a:gd name="T42" fmla="*/ 10176 w 11239"/>
                  <a:gd name="T43" fmla="*/ 21 h 2966"/>
                  <a:gd name="T44" fmla="*/ 10098 w 11239"/>
                  <a:gd name="T45" fmla="*/ 14 h 2966"/>
                  <a:gd name="T46" fmla="*/ 9793 w 11239"/>
                  <a:gd name="T47" fmla="*/ 14 h 2966"/>
                  <a:gd name="T48" fmla="*/ 9793 w 11239"/>
                  <a:gd name="T49" fmla="*/ 1237 h 2966"/>
                  <a:gd name="T50" fmla="*/ 9999 w 11239"/>
                  <a:gd name="T51" fmla="*/ 1237 h 2966"/>
                  <a:gd name="T52" fmla="*/ 9999 w 11239"/>
                  <a:gd name="T53" fmla="*/ 822 h 2966"/>
                  <a:gd name="T54" fmla="*/ 10098 w 11239"/>
                  <a:gd name="T55" fmla="*/ 822 h 2966"/>
                  <a:gd name="T56" fmla="*/ 10191 w 11239"/>
                  <a:gd name="T57" fmla="*/ 813 h 2966"/>
                  <a:gd name="T58" fmla="*/ 10264 w 11239"/>
                  <a:gd name="T59" fmla="*/ 789 h 2966"/>
                  <a:gd name="T60" fmla="*/ 10318 w 11239"/>
                  <a:gd name="T61" fmla="*/ 748 h 2966"/>
                  <a:gd name="T62" fmla="*/ 10354 w 11239"/>
                  <a:gd name="T63" fmla="*/ 694 h 2966"/>
                  <a:gd name="T64" fmla="*/ 10363 w 11239"/>
                  <a:gd name="T65" fmla="*/ 663 h 2966"/>
                  <a:gd name="T66" fmla="*/ 10375 w 11239"/>
                  <a:gd name="T67" fmla="*/ 626 h 2966"/>
                  <a:gd name="T68" fmla="*/ 10381 w 11239"/>
                  <a:gd name="T69" fmla="*/ 546 h 2966"/>
                  <a:gd name="T70" fmla="*/ 10381 w 11239"/>
                  <a:gd name="T71" fmla="*/ 288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39" h="2966">
                    <a:moveTo>
                      <a:pt x="10381" y="288"/>
                    </a:moveTo>
                    <a:lnTo>
                      <a:pt x="10375" y="208"/>
                    </a:lnTo>
                    <a:lnTo>
                      <a:pt x="10367" y="182"/>
                    </a:lnTo>
                    <a:lnTo>
                      <a:pt x="10354" y="141"/>
                    </a:lnTo>
                    <a:lnTo>
                      <a:pt x="10318" y="87"/>
                    </a:lnTo>
                    <a:lnTo>
                      <a:pt x="10264" y="47"/>
                    </a:lnTo>
                    <a:lnTo>
                      <a:pt x="10191" y="22"/>
                    </a:lnTo>
                    <a:lnTo>
                      <a:pt x="10176" y="21"/>
                    </a:lnTo>
                    <a:lnTo>
                      <a:pt x="10176" y="281"/>
                    </a:lnTo>
                    <a:lnTo>
                      <a:pt x="10176" y="562"/>
                    </a:lnTo>
                    <a:lnTo>
                      <a:pt x="10170" y="606"/>
                    </a:lnTo>
                    <a:lnTo>
                      <a:pt x="10152" y="638"/>
                    </a:lnTo>
                    <a:lnTo>
                      <a:pt x="10120" y="657"/>
                    </a:lnTo>
                    <a:lnTo>
                      <a:pt x="10075" y="663"/>
                    </a:lnTo>
                    <a:lnTo>
                      <a:pt x="9999" y="663"/>
                    </a:lnTo>
                    <a:lnTo>
                      <a:pt x="9999" y="182"/>
                    </a:lnTo>
                    <a:lnTo>
                      <a:pt x="10075" y="182"/>
                    </a:lnTo>
                    <a:lnTo>
                      <a:pt x="10120" y="188"/>
                    </a:lnTo>
                    <a:lnTo>
                      <a:pt x="10152" y="206"/>
                    </a:lnTo>
                    <a:lnTo>
                      <a:pt x="10170" y="237"/>
                    </a:lnTo>
                    <a:lnTo>
                      <a:pt x="10176" y="281"/>
                    </a:lnTo>
                    <a:lnTo>
                      <a:pt x="10176" y="21"/>
                    </a:lnTo>
                    <a:lnTo>
                      <a:pt x="10098" y="14"/>
                    </a:lnTo>
                    <a:lnTo>
                      <a:pt x="9793" y="14"/>
                    </a:lnTo>
                    <a:lnTo>
                      <a:pt x="9793" y="1237"/>
                    </a:lnTo>
                    <a:lnTo>
                      <a:pt x="9999" y="1237"/>
                    </a:lnTo>
                    <a:lnTo>
                      <a:pt x="9999" y="822"/>
                    </a:lnTo>
                    <a:lnTo>
                      <a:pt x="10098" y="822"/>
                    </a:lnTo>
                    <a:lnTo>
                      <a:pt x="10191" y="813"/>
                    </a:lnTo>
                    <a:lnTo>
                      <a:pt x="10264" y="789"/>
                    </a:lnTo>
                    <a:lnTo>
                      <a:pt x="10318" y="748"/>
                    </a:lnTo>
                    <a:lnTo>
                      <a:pt x="10354" y="694"/>
                    </a:lnTo>
                    <a:lnTo>
                      <a:pt x="10363" y="663"/>
                    </a:lnTo>
                    <a:lnTo>
                      <a:pt x="10375" y="626"/>
                    </a:lnTo>
                    <a:lnTo>
                      <a:pt x="10381" y="546"/>
                    </a:lnTo>
                    <a:lnTo>
                      <a:pt x="10381"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1724" y="1630"/>
                <a:ext cx="11239" cy="2966"/>
              </a:xfrm>
              <a:custGeom>
                <a:avLst/>
                <a:gdLst>
                  <a:gd name="T0" fmla="*/ 10574 w 11239"/>
                  <a:gd name="T1" fmla="*/ 2783 h 2966"/>
                  <a:gd name="T2" fmla="*/ 10329 w 11239"/>
                  <a:gd name="T3" fmla="*/ 2783 h 2966"/>
                  <a:gd name="T4" fmla="*/ 10329 w 11239"/>
                  <a:gd name="T5" fmla="*/ 1727 h 2966"/>
                  <a:gd name="T6" fmla="*/ 10124 w 11239"/>
                  <a:gd name="T7" fmla="*/ 1727 h 2966"/>
                  <a:gd name="T8" fmla="*/ 10124 w 11239"/>
                  <a:gd name="T9" fmla="*/ 2783 h 2966"/>
                  <a:gd name="T10" fmla="*/ 10124 w 11239"/>
                  <a:gd name="T11" fmla="*/ 2949 h 2966"/>
                  <a:gd name="T12" fmla="*/ 10574 w 11239"/>
                  <a:gd name="T13" fmla="*/ 2949 h 2966"/>
                  <a:gd name="T14" fmla="*/ 10574 w 11239"/>
                  <a:gd name="T15" fmla="*/ 2783 h 2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9" h="2966">
                    <a:moveTo>
                      <a:pt x="10574" y="2783"/>
                    </a:moveTo>
                    <a:lnTo>
                      <a:pt x="10329" y="2783"/>
                    </a:lnTo>
                    <a:lnTo>
                      <a:pt x="10329" y="1727"/>
                    </a:lnTo>
                    <a:lnTo>
                      <a:pt x="10124" y="1727"/>
                    </a:lnTo>
                    <a:lnTo>
                      <a:pt x="10124" y="2783"/>
                    </a:lnTo>
                    <a:lnTo>
                      <a:pt x="10124" y="2949"/>
                    </a:lnTo>
                    <a:lnTo>
                      <a:pt x="10574" y="2949"/>
                    </a:lnTo>
                    <a:lnTo>
                      <a:pt x="10574" y="27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1724" y="1630"/>
                <a:ext cx="11239" cy="2966"/>
              </a:xfrm>
              <a:custGeom>
                <a:avLst/>
                <a:gdLst>
                  <a:gd name="T0" fmla="*/ 11060 w 11239"/>
                  <a:gd name="T1" fmla="*/ 831 h 2966"/>
                  <a:gd name="T2" fmla="*/ 11008 w 11239"/>
                  <a:gd name="T3" fmla="*/ 709 h 2966"/>
                  <a:gd name="T4" fmla="*/ 10901 w 11239"/>
                  <a:gd name="T5" fmla="*/ 588 h 2966"/>
                  <a:gd name="T6" fmla="*/ 10729 w 11239"/>
                  <a:gd name="T7" fmla="*/ 417 h 2966"/>
                  <a:gd name="T8" fmla="*/ 10679 w 11239"/>
                  <a:gd name="T9" fmla="*/ 338 h 2966"/>
                  <a:gd name="T10" fmla="*/ 10672 w 11239"/>
                  <a:gd name="T11" fmla="*/ 267 h 2966"/>
                  <a:gd name="T12" fmla="*/ 10699 w 11239"/>
                  <a:gd name="T13" fmla="*/ 190 h 2966"/>
                  <a:gd name="T14" fmla="*/ 10769 w 11239"/>
                  <a:gd name="T15" fmla="*/ 166 h 2966"/>
                  <a:gd name="T16" fmla="*/ 10842 w 11239"/>
                  <a:gd name="T17" fmla="*/ 191 h 2966"/>
                  <a:gd name="T18" fmla="*/ 10866 w 11239"/>
                  <a:gd name="T19" fmla="*/ 270 h 2966"/>
                  <a:gd name="T20" fmla="*/ 11054 w 11239"/>
                  <a:gd name="T21" fmla="*/ 376 h 2966"/>
                  <a:gd name="T22" fmla="*/ 11047 w 11239"/>
                  <a:gd name="T23" fmla="*/ 195 h 2966"/>
                  <a:gd name="T24" fmla="*/ 11025 w 11239"/>
                  <a:gd name="T25" fmla="*/ 127 h 2966"/>
                  <a:gd name="T26" fmla="*/ 10933 w 11239"/>
                  <a:gd name="T27" fmla="*/ 32 h 2966"/>
                  <a:gd name="T28" fmla="*/ 10767 w 11239"/>
                  <a:gd name="T29" fmla="*/ 0 h 2966"/>
                  <a:gd name="T30" fmla="*/ 10603 w 11239"/>
                  <a:gd name="T31" fmla="*/ 36 h 2966"/>
                  <a:gd name="T32" fmla="*/ 10509 w 11239"/>
                  <a:gd name="T33" fmla="*/ 131 h 2966"/>
                  <a:gd name="T34" fmla="*/ 10479 w 11239"/>
                  <a:gd name="T35" fmla="*/ 267 h 2966"/>
                  <a:gd name="T36" fmla="*/ 10485 w 11239"/>
                  <a:gd name="T37" fmla="*/ 387 h 2966"/>
                  <a:gd name="T38" fmla="*/ 10539 w 11239"/>
                  <a:gd name="T39" fmla="*/ 512 h 2966"/>
                  <a:gd name="T40" fmla="*/ 10650 w 11239"/>
                  <a:gd name="T41" fmla="*/ 636 h 2966"/>
                  <a:gd name="T42" fmla="*/ 10812 w 11239"/>
                  <a:gd name="T43" fmla="*/ 799 h 2966"/>
                  <a:gd name="T44" fmla="*/ 10857 w 11239"/>
                  <a:gd name="T45" fmla="*/ 882 h 2966"/>
                  <a:gd name="T46" fmla="*/ 10863 w 11239"/>
                  <a:gd name="T47" fmla="*/ 977 h 2966"/>
                  <a:gd name="T48" fmla="*/ 10840 w 11239"/>
                  <a:gd name="T49" fmla="*/ 1056 h 2966"/>
                  <a:gd name="T50" fmla="*/ 10769 w 11239"/>
                  <a:gd name="T51" fmla="*/ 1085 h 2966"/>
                  <a:gd name="T52" fmla="*/ 10692 w 11239"/>
                  <a:gd name="T53" fmla="*/ 1057 h 2966"/>
                  <a:gd name="T54" fmla="*/ 10668 w 11239"/>
                  <a:gd name="T55" fmla="*/ 977 h 2966"/>
                  <a:gd name="T56" fmla="*/ 10477 w 11239"/>
                  <a:gd name="T57" fmla="*/ 809 h 2966"/>
                  <a:gd name="T58" fmla="*/ 10484 w 11239"/>
                  <a:gd name="T59" fmla="*/ 1050 h 2966"/>
                  <a:gd name="T60" fmla="*/ 10544 w 11239"/>
                  <a:gd name="T61" fmla="*/ 1173 h 2966"/>
                  <a:gd name="T62" fmla="*/ 10673 w 11239"/>
                  <a:gd name="T63" fmla="*/ 1242 h 2966"/>
                  <a:gd name="T64" fmla="*/ 10850 w 11239"/>
                  <a:gd name="T65" fmla="*/ 1244 h 2966"/>
                  <a:gd name="T66" fmla="*/ 10973 w 11239"/>
                  <a:gd name="T67" fmla="*/ 1191 h 2966"/>
                  <a:gd name="T68" fmla="*/ 11044 w 11239"/>
                  <a:gd name="T69" fmla="*/ 1095 h 2966"/>
                  <a:gd name="T70" fmla="*/ 11061 w 11239"/>
                  <a:gd name="T71" fmla="*/ 1033 h 2966"/>
                  <a:gd name="T72" fmla="*/ 11067 w 11239"/>
                  <a:gd name="T73" fmla="*/ 905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11067" y="905"/>
                    </a:moveTo>
                    <a:lnTo>
                      <a:pt x="11060" y="831"/>
                    </a:lnTo>
                    <a:lnTo>
                      <a:pt x="11040" y="768"/>
                    </a:lnTo>
                    <a:lnTo>
                      <a:pt x="11008" y="709"/>
                    </a:lnTo>
                    <a:lnTo>
                      <a:pt x="10961" y="651"/>
                    </a:lnTo>
                    <a:lnTo>
                      <a:pt x="10901" y="588"/>
                    </a:lnTo>
                    <a:lnTo>
                      <a:pt x="10769" y="458"/>
                    </a:lnTo>
                    <a:lnTo>
                      <a:pt x="10729" y="417"/>
                    </a:lnTo>
                    <a:lnTo>
                      <a:pt x="10698" y="379"/>
                    </a:lnTo>
                    <a:lnTo>
                      <a:pt x="10679" y="338"/>
                    </a:lnTo>
                    <a:lnTo>
                      <a:pt x="10672" y="292"/>
                    </a:lnTo>
                    <a:lnTo>
                      <a:pt x="10672" y="267"/>
                    </a:lnTo>
                    <a:lnTo>
                      <a:pt x="10679" y="222"/>
                    </a:lnTo>
                    <a:lnTo>
                      <a:pt x="10699" y="190"/>
                    </a:lnTo>
                    <a:lnTo>
                      <a:pt x="10730" y="172"/>
                    </a:lnTo>
                    <a:lnTo>
                      <a:pt x="10769" y="166"/>
                    </a:lnTo>
                    <a:lnTo>
                      <a:pt x="10812" y="172"/>
                    </a:lnTo>
                    <a:lnTo>
                      <a:pt x="10842" y="191"/>
                    </a:lnTo>
                    <a:lnTo>
                      <a:pt x="10860" y="224"/>
                    </a:lnTo>
                    <a:lnTo>
                      <a:pt x="10866" y="270"/>
                    </a:lnTo>
                    <a:lnTo>
                      <a:pt x="10866" y="376"/>
                    </a:lnTo>
                    <a:lnTo>
                      <a:pt x="11054" y="376"/>
                    </a:lnTo>
                    <a:lnTo>
                      <a:pt x="11054" y="277"/>
                    </a:lnTo>
                    <a:lnTo>
                      <a:pt x="11047" y="195"/>
                    </a:lnTo>
                    <a:lnTo>
                      <a:pt x="11038" y="166"/>
                    </a:lnTo>
                    <a:lnTo>
                      <a:pt x="11025" y="127"/>
                    </a:lnTo>
                    <a:lnTo>
                      <a:pt x="10988" y="72"/>
                    </a:lnTo>
                    <a:lnTo>
                      <a:pt x="10933" y="32"/>
                    </a:lnTo>
                    <a:lnTo>
                      <a:pt x="10860" y="8"/>
                    </a:lnTo>
                    <a:lnTo>
                      <a:pt x="10767" y="0"/>
                    </a:lnTo>
                    <a:lnTo>
                      <a:pt x="10676" y="9"/>
                    </a:lnTo>
                    <a:lnTo>
                      <a:pt x="10603" y="36"/>
                    </a:lnTo>
                    <a:lnTo>
                      <a:pt x="10548" y="77"/>
                    </a:lnTo>
                    <a:lnTo>
                      <a:pt x="10509" y="131"/>
                    </a:lnTo>
                    <a:lnTo>
                      <a:pt x="10486" y="196"/>
                    </a:lnTo>
                    <a:lnTo>
                      <a:pt x="10479" y="267"/>
                    </a:lnTo>
                    <a:lnTo>
                      <a:pt x="10479" y="310"/>
                    </a:lnTo>
                    <a:lnTo>
                      <a:pt x="10485" y="387"/>
                    </a:lnTo>
                    <a:lnTo>
                      <a:pt x="10505" y="452"/>
                    </a:lnTo>
                    <a:lnTo>
                      <a:pt x="10539" y="512"/>
                    </a:lnTo>
                    <a:lnTo>
                      <a:pt x="10587" y="571"/>
                    </a:lnTo>
                    <a:lnTo>
                      <a:pt x="10650" y="636"/>
                    </a:lnTo>
                    <a:lnTo>
                      <a:pt x="10771" y="757"/>
                    </a:lnTo>
                    <a:lnTo>
                      <a:pt x="10812" y="799"/>
                    </a:lnTo>
                    <a:lnTo>
                      <a:pt x="10841" y="840"/>
                    </a:lnTo>
                    <a:lnTo>
                      <a:pt x="10857" y="882"/>
                    </a:lnTo>
                    <a:lnTo>
                      <a:pt x="10863" y="930"/>
                    </a:lnTo>
                    <a:lnTo>
                      <a:pt x="10863" y="977"/>
                    </a:lnTo>
                    <a:lnTo>
                      <a:pt x="10857" y="1021"/>
                    </a:lnTo>
                    <a:lnTo>
                      <a:pt x="10840" y="1056"/>
                    </a:lnTo>
                    <a:lnTo>
                      <a:pt x="10811" y="1078"/>
                    </a:lnTo>
                    <a:lnTo>
                      <a:pt x="10769" y="1085"/>
                    </a:lnTo>
                    <a:lnTo>
                      <a:pt x="10724" y="1078"/>
                    </a:lnTo>
                    <a:lnTo>
                      <a:pt x="10692" y="1057"/>
                    </a:lnTo>
                    <a:lnTo>
                      <a:pt x="10674" y="1023"/>
                    </a:lnTo>
                    <a:lnTo>
                      <a:pt x="10668" y="977"/>
                    </a:lnTo>
                    <a:lnTo>
                      <a:pt x="10668" y="809"/>
                    </a:lnTo>
                    <a:lnTo>
                      <a:pt x="10477" y="809"/>
                    </a:lnTo>
                    <a:lnTo>
                      <a:pt x="10477" y="974"/>
                    </a:lnTo>
                    <a:lnTo>
                      <a:pt x="10484" y="1050"/>
                    </a:lnTo>
                    <a:lnTo>
                      <a:pt x="10506" y="1117"/>
                    </a:lnTo>
                    <a:lnTo>
                      <a:pt x="10544" y="1173"/>
                    </a:lnTo>
                    <a:lnTo>
                      <a:pt x="10599" y="1215"/>
                    </a:lnTo>
                    <a:lnTo>
                      <a:pt x="10673" y="1242"/>
                    </a:lnTo>
                    <a:lnTo>
                      <a:pt x="10767" y="1251"/>
                    </a:lnTo>
                    <a:lnTo>
                      <a:pt x="10850" y="1244"/>
                    </a:lnTo>
                    <a:lnTo>
                      <a:pt x="10918" y="1224"/>
                    </a:lnTo>
                    <a:lnTo>
                      <a:pt x="10973" y="1191"/>
                    </a:lnTo>
                    <a:lnTo>
                      <a:pt x="11015" y="1148"/>
                    </a:lnTo>
                    <a:lnTo>
                      <a:pt x="11044" y="1095"/>
                    </a:lnTo>
                    <a:lnTo>
                      <a:pt x="11047" y="1085"/>
                    </a:lnTo>
                    <a:lnTo>
                      <a:pt x="11061" y="1033"/>
                    </a:lnTo>
                    <a:lnTo>
                      <a:pt x="11067" y="965"/>
                    </a:lnTo>
                    <a:lnTo>
                      <a:pt x="11067" y="9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1724" y="1630"/>
                <a:ext cx="11239" cy="2966"/>
              </a:xfrm>
              <a:custGeom>
                <a:avLst/>
                <a:gdLst>
                  <a:gd name="T0" fmla="*/ 11232 w 11239"/>
                  <a:gd name="T1" fmla="*/ 2544 h 2966"/>
                  <a:gd name="T2" fmla="*/ 11179 w 11239"/>
                  <a:gd name="T3" fmla="*/ 2423 h 2966"/>
                  <a:gd name="T4" fmla="*/ 11072 w 11239"/>
                  <a:gd name="T5" fmla="*/ 2301 h 2966"/>
                  <a:gd name="T6" fmla="*/ 10900 w 11239"/>
                  <a:gd name="T7" fmla="*/ 2130 h 2966"/>
                  <a:gd name="T8" fmla="*/ 10850 w 11239"/>
                  <a:gd name="T9" fmla="*/ 2052 h 2966"/>
                  <a:gd name="T10" fmla="*/ 10843 w 11239"/>
                  <a:gd name="T11" fmla="*/ 1980 h 2966"/>
                  <a:gd name="T12" fmla="*/ 10870 w 11239"/>
                  <a:gd name="T13" fmla="*/ 1904 h 2966"/>
                  <a:gd name="T14" fmla="*/ 10941 w 11239"/>
                  <a:gd name="T15" fmla="*/ 1879 h 2966"/>
                  <a:gd name="T16" fmla="*/ 11014 w 11239"/>
                  <a:gd name="T17" fmla="*/ 1905 h 2966"/>
                  <a:gd name="T18" fmla="*/ 11038 w 11239"/>
                  <a:gd name="T19" fmla="*/ 1983 h 2966"/>
                  <a:gd name="T20" fmla="*/ 11226 w 11239"/>
                  <a:gd name="T21" fmla="*/ 2090 h 2966"/>
                  <a:gd name="T22" fmla="*/ 11219 w 11239"/>
                  <a:gd name="T23" fmla="*/ 1909 h 2966"/>
                  <a:gd name="T24" fmla="*/ 11197 w 11239"/>
                  <a:gd name="T25" fmla="*/ 1840 h 2966"/>
                  <a:gd name="T26" fmla="*/ 11105 w 11239"/>
                  <a:gd name="T27" fmla="*/ 1745 h 2966"/>
                  <a:gd name="T28" fmla="*/ 10939 w 11239"/>
                  <a:gd name="T29" fmla="*/ 1713 h 2966"/>
                  <a:gd name="T30" fmla="*/ 10775 w 11239"/>
                  <a:gd name="T31" fmla="*/ 1749 h 2966"/>
                  <a:gd name="T32" fmla="*/ 10681 w 11239"/>
                  <a:gd name="T33" fmla="*/ 1844 h 2966"/>
                  <a:gd name="T34" fmla="*/ 10650 w 11239"/>
                  <a:gd name="T35" fmla="*/ 1980 h 2966"/>
                  <a:gd name="T36" fmla="*/ 10657 w 11239"/>
                  <a:gd name="T37" fmla="*/ 2100 h 2966"/>
                  <a:gd name="T38" fmla="*/ 10711 w 11239"/>
                  <a:gd name="T39" fmla="*/ 2225 h 2966"/>
                  <a:gd name="T40" fmla="*/ 10822 w 11239"/>
                  <a:gd name="T41" fmla="*/ 2349 h 2966"/>
                  <a:gd name="T42" fmla="*/ 10983 w 11239"/>
                  <a:gd name="T43" fmla="*/ 2513 h 2966"/>
                  <a:gd name="T44" fmla="*/ 11029 w 11239"/>
                  <a:gd name="T45" fmla="*/ 2595 h 2966"/>
                  <a:gd name="T46" fmla="*/ 11034 w 11239"/>
                  <a:gd name="T47" fmla="*/ 2690 h 2966"/>
                  <a:gd name="T48" fmla="*/ 11012 w 11239"/>
                  <a:gd name="T49" fmla="*/ 2769 h 2966"/>
                  <a:gd name="T50" fmla="*/ 10941 w 11239"/>
                  <a:gd name="T51" fmla="*/ 2799 h 2966"/>
                  <a:gd name="T52" fmla="*/ 10864 w 11239"/>
                  <a:gd name="T53" fmla="*/ 2770 h 2966"/>
                  <a:gd name="T54" fmla="*/ 10840 w 11239"/>
                  <a:gd name="T55" fmla="*/ 2690 h 2966"/>
                  <a:gd name="T56" fmla="*/ 10648 w 11239"/>
                  <a:gd name="T57" fmla="*/ 2523 h 2966"/>
                  <a:gd name="T58" fmla="*/ 10655 w 11239"/>
                  <a:gd name="T59" fmla="*/ 2763 h 2966"/>
                  <a:gd name="T60" fmla="*/ 10715 w 11239"/>
                  <a:gd name="T61" fmla="*/ 2886 h 2966"/>
                  <a:gd name="T62" fmla="*/ 10845 w 11239"/>
                  <a:gd name="T63" fmla="*/ 2955 h 2966"/>
                  <a:gd name="T64" fmla="*/ 11021 w 11239"/>
                  <a:gd name="T65" fmla="*/ 2957 h 2966"/>
                  <a:gd name="T66" fmla="*/ 11144 w 11239"/>
                  <a:gd name="T67" fmla="*/ 2904 h 2966"/>
                  <a:gd name="T68" fmla="*/ 11215 w 11239"/>
                  <a:gd name="T69" fmla="*/ 2808 h 2966"/>
                  <a:gd name="T70" fmla="*/ 11233 w 11239"/>
                  <a:gd name="T71" fmla="*/ 2746 h 2966"/>
                  <a:gd name="T72" fmla="*/ 11238 w 11239"/>
                  <a:gd name="T73" fmla="*/ 2618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39" h="2966">
                    <a:moveTo>
                      <a:pt x="11238" y="2618"/>
                    </a:moveTo>
                    <a:lnTo>
                      <a:pt x="11232" y="2544"/>
                    </a:lnTo>
                    <a:lnTo>
                      <a:pt x="11212" y="2481"/>
                    </a:lnTo>
                    <a:lnTo>
                      <a:pt x="11179" y="2423"/>
                    </a:lnTo>
                    <a:lnTo>
                      <a:pt x="11133" y="2364"/>
                    </a:lnTo>
                    <a:lnTo>
                      <a:pt x="11072" y="2301"/>
                    </a:lnTo>
                    <a:lnTo>
                      <a:pt x="10941" y="2171"/>
                    </a:lnTo>
                    <a:lnTo>
                      <a:pt x="10900" y="2130"/>
                    </a:lnTo>
                    <a:lnTo>
                      <a:pt x="10870" y="2092"/>
                    </a:lnTo>
                    <a:lnTo>
                      <a:pt x="10850" y="2052"/>
                    </a:lnTo>
                    <a:lnTo>
                      <a:pt x="10843" y="2005"/>
                    </a:lnTo>
                    <a:lnTo>
                      <a:pt x="10843" y="1980"/>
                    </a:lnTo>
                    <a:lnTo>
                      <a:pt x="10850" y="1935"/>
                    </a:lnTo>
                    <a:lnTo>
                      <a:pt x="10870" y="1904"/>
                    </a:lnTo>
                    <a:lnTo>
                      <a:pt x="10901" y="1885"/>
                    </a:lnTo>
                    <a:lnTo>
                      <a:pt x="10941" y="1879"/>
                    </a:lnTo>
                    <a:lnTo>
                      <a:pt x="10983" y="1885"/>
                    </a:lnTo>
                    <a:lnTo>
                      <a:pt x="11014" y="1905"/>
                    </a:lnTo>
                    <a:lnTo>
                      <a:pt x="11032" y="1937"/>
                    </a:lnTo>
                    <a:lnTo>
                      <a:pt x="11038" y="1983"/>
                    </a:lnTo>
                    <a:lnTo>
                      <a:pt x="11038" y="2090"/>
                    </a:lnTo>
                    <a:lnTo>
                      <a:pt x="11226" y="2090"/>
                    </a:lnTo>
                    <a:lnTo>
                      <a:pt x="11226" y="1991"/>
                    </a:lnTo>
                    <a:lnTo>
                      <a:pt x="11219" y="1909"/>
                    </a:lnTo>
                    <a:lnTo>
                      <a:pt x="11209" y="1879"/>
                    </a:lnTo>
                    <a:lnTo>
                      <a:pt x="11197" y="1840"/>
                    </a:lnTo>
                    <a:lnTo>
                      <a:pt x="11159" y="1785"/>
                    </a:lnTo>
                    <a:lnTo>
                      <a:pt x="11105" y="1745"/>
                    </a:lnTo>
                    <a:lnTo>
                      <a:pt x="11031" y="1721"/>
                    </a:lnTo>
                    <a:lnTo>
                      <a:pt x="10939" y="1713"/>
                    </a:lnTo>
                    <a:lnTo>
                      <a:pt x="10848" y="1722"/>
                    </a:lnTo>
                    <a:lnTo>
                      <a:pt x="10775" y="1749"/>
                    </a:lnTo>
                    <a:lnTo>
                      <a:pt x="10719" y="1790"/>
                    </a:lnTo>
                    <a:lnTo>
                      <a:pt x="10681" y="1844"/>
                    </a:lnTo>
                    <a:lnTo>
                      <a:pt x="10658" y="1909"/>
                    </a:lnTo>
                    <a:lnTo>
                      <a:pt x="10650" y="1980"/>
                    </a:lnTo>
                    <a:lnTo>
                      <a:pt x="10650" y="2023"/>
                    </a:lnTo>
                    <a:lnTo>
                      <a:pt x="10657" y="2100"/>
                    </a:lnTo>
                    <a:lnTo>
                      <a:pt x="10677" y="2165"/>
                    </a:lnTo>
                    <a:lnTo>
                      <a:pt x="10711" y="2225"/>
                    </a:lnTo>
                    <a:lnTo>
                      <a:pt x="10759" y="2285"/>
                    </a:lnTo>
                    <a:lnTo>
                      <a:pt x="10822" y="2349"/>
                    </a:lnTo>
                    <a:lnTo>
                      <a:pt x="10942" y="2470"/>
                    </a:lnTo>
                    <a:lnTo>
                      <a:pt x="10983" y="2513"/>
                    </a:lnTo>
                    <a:lnTo>
                      <a:pt x="11012" y="2553"/>
                    </a:lnTo>
                    <a:lnTo>
                      <a:pt x="11029" y="2595"/>
                    </a:lnTo>
                    <a:lnTo>
                      <a:pt x="11034" y="2644"/>
                    </a:lnTo>
                    <a:lnTo>
                      <a:pt x="11034" y="2690"/>
                    </a:lnTo>
                    <a:lnTo>
                      <a:pt x="11029" y="2735"/>
                    </a:lnTo>
                    <a:lnTo>
                      <a:pt x="11012" y="2769"/>
                    </a:lnTo>
                    <a:lnTo>
                      <a:pt x="10983" y="2791"/>
                    </a:lnTo>
                    <a:lnTo>
                      <a:pt x="10941" y="2799"/>
                    </a:lnTo>
                    <a:lnTo>
                      <a:pt x="10895" y="2791"/>
                    </a:lnTo>
                    <a:lnTo>
                      <a:pt x="10864" y="2770"/>
                    </a:lnTo>
                    <a:lnTo>
                      <a:pt x="10846" y="2736"/>
                    </a:lnTo>
                    <a:lnTo>
                      <a:pt x="10840" y="2690"/>
                    </a:lnTo>
                    <a:lnTo>
                      <a:pt x="10840" y="2523"/>
                    </a:lnTo>
                    <a:lnTo>
                      <a:pt x="10648" y="2523"/>
                    </a:lnTo>
                    <a:lnTo>
                      <a:pt x="10648" y="2687"/>
                    </a:lnTo>
                    <a:lnTo>
                      <a:pt x="10655" y="2763"/>
                    </a:lnTo>
                    <a:lnTo>
                      <a:pt x="10677" y="2830"/>
                    </a:lnTo>
                    <a:lnTo>
                      <a:pt x="10715" y="2886"/>
                    </a:lnTo>
                    <a:lnTo>
                      <a:pt x="10771" y="2928"/>
                    </a:lnTo>
                    <a:lnTo>
                      <a:pt x="10845" y="2955"/>
                    </a:lnTo>
                    <a:lnTo>
                      <a:pt x="10939" y="2965"/>
                    </a:lnTo>
                    <a:lnTo>
                      <a:pt x="11021" y="2957"/>
                    </a:lnTo>
                    <a:lnTo>
                      <a:pt x="11090" y="2937"/>
                    </a:lnTo>
                    <a:lnTo>
                      <a:pt x="11144" y="2904"/>
                    </a:lnTo>
                    <a:lnTo>
                      <a:pt x="11186" y="2861"/>
                    </a:lnTo>
                    <a:lnTo>
                      <a:pt x="11215" y="2808"/>
                    </a:lnTo>
                    <a:lnTo>
                      <a:pt x="11218" y="2799"/>
                    </a:lnTo>
                    <a:lnTo>
                      <a:pt x="11233" y="2746"/>
                    </a:lnTo>
                    <a:lnTo>
                      <a:pt x="11238" y="2678"/>
                    </a:lnTo>
                    <a:lnTo>
                      <a:pt x="11238" y="261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grpSp>
      <p:pic>
        <p:nvPicPr>
          <p:cNvPr id="35" name="Picture 34"/>
          <p:cNvPicPr/>
          <p:nvPr/>
        </p:nvPicPr>
        <p:blipFill>
          <a:blip r:embed="rId3">
            <a:extLst>
              <a:ext uri="{28A0092B-C50C-407E-A947-70E740481C1C}">
                <a14:useLocalDpi xmlns:a14="http://schemas.microsoft.com/office/drawing/2010/main" val="0"/>
              </a:ext>
            </a:extLst>
          </a:blip>
          <a:stretch>
            <a:fillRect/>
          </a:stretch>
        </p:blipFill>
        <p:spPr>
          <a:xfrm>
            <a:off x="427793" y="4926814"/>
            <a:ext cx="1540237" cy="1327694"/>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33" y="3344660"/>
            <a:ext cx="1540238" cy="1026825"/>
          </a:xfrm>
          <a:prstGeom prst="rect">
            <a:avLst/>
          </a:prstGeom>
        </p:spPr>
      </p:pic>
    </p:spTree>
    <p:extLst>
      <p:ext uri="{BB962C8B-B14F-4D97-AF65-F5344CB8AC3E}">
        <p14:creationId xmlns:p14="http://schemas.microsoft.com/office/powerpoint/2010/main" val="69074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014" y="2453288"/>
            <a:ext cx="1428750" cy="1428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933" y="4344408"/>
            <a:ext cx="1428750" cy="1428750"/>
          </a:xfrm>
          <a:prstGeom prst="rect">
            <a:avLst/>
          </a:prstGeom>
        </p:spPr>
      </p:pic>
      <p:cxnSp>
        <p:nvCxnSpPr>
          <p:cNvPr id="30" name="Straight Arrow Connector 29"/>
          <p:cNvCxnSpPr/>
          <p:nvPr/>
        </p:nvCxnSpPr>
        <p:spPr>
          <a:xfrm flipV="1">
            <a:off x="7056107" y="3167663"/>
            <a:ext cx="2976330" cy="1989529"/>
          </a:xfrm>
          <a:prstGeom prst="straightConnector1">
            <a:avLst/>
          </a:prstGeom>
          <a:ln w="53975">
            <a:solidFill>
              <a:schemeClr val="bg1">
                <a:lumMod val="75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7328" y="2210893"/>
            <a:ext cx="4416491" cy="1470025"/>
          </a:xfrm>
        </p:spPr>
        <p:txBody>
          <a:bodyPr>
            <a:normAutofit/>
          </a:bodyPr>
          <a:lstStyle/>
          <a:p>
            <a:r>
              <a:rPr lang="en-GB" sz="4000" dirty="0" smtClean="0"/>
              <a:t>Humanitarian work</a:t>
            </a:r>
            <a:endParaRPr lang="en-GB" sz="4000" dirty="0"/>
          </a:p>
        </p:txBody>
      </p:sp>
      <p:sp>
        <p:nvSpPr>
          <p:cNvPr id="4" name="Title 1"/>
          <p:cNvSpPr txBox="1">
            <a:spLocks/>
          </p:cNvSpPr>
          <p:nvPr/>
        </p:nvSpPr>
        <p:spPr>
          <a:xfrm>
            <a:off x="47328" y="4509121"/>
            <a:ext cx="44164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Development work</a:t>
            </a:r>
            <a:endParaRPr lang="en-GB" sz="4000" dirty="0"/>
          </a:p>
        </p:txBody>
      </p:sp>
      <p:sp>
        <p:nvSpPr>
          <p:cNvPr id="5" name="Title 1"/>
          <p:cNvSpPr txBox="1">
            <a:spLocks/>
          </p:cNvSpPr>
          <p:nvPr/>
        </p:nvSpPr>
        <p:spPr>
          <a:xfrm>
            <a:off x="4180102" y="476673"/>
            <a:ext cx="44164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Government </a:t>
            </a:r>
            <a:endParaRPr lang="en-GB" sz="4000" dirty="0"/>
          </a:p>
        </p:txBody>
      </p:sp>
      <p:sp>
        <p:nvSpPr>
          <p:cNvPr id="6" name="Title 1"/>
          <p:cNvSpPr txBox="1">
            <a:spLocks/>
          </p:cNvSpPr>
          <p:nvPr/>
        </p:nvSpPr>
        <p:spPr>
          <a:xfrm>
            <a:off x="8496267" y="548681"/>
            <a:ext cx="3552395"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Donor agency</a:t>
            </a:r>
            <a:endParaRPr lang="en-GB" sz="4000" dirty="0"/>
          </a:p>
        </p:txBody>
      </p:sp>
      <p:cxnSp>
        <p:nvCxnSpPr>
          <p:cNvPr id="8" name="Straight Connector 7"/>
          <p:cNvCxnSpPr/>
          <p:nvPr/>
        </p:nvCxnSpPr>
        <p:spPr>
          <a:xfrm>
            <a:off x="4463819" y="764704"/>
            <a:ext cx="0" cy="5976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59316" y="635918"/>
            <a:ext cx="0" cy="5976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9349" y="4088110"/>
            <a:ext cx="11724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9349" y="1988840"/>
            <a:ext cx="11724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72064" y="2420888"/>
            <a:ext cx="3360373" cy="0"/>
          </a:xfrm>
          <a:prstGeom prst="straightConnector1">
            <a:avLst/>
          </a:prstGeom>
          <a:ln w="79375">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1280576" y="3301752"/>
            <a:ext cx="0" cy="2071464"/>
          </a:xfrm>
          <a:prstGeom prst="straightConnector1">
            <a:avLst/>
          </a:prstGeom>
          <a:ln w="793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15947" y="3301752"/>
            <a:ext cx="0" cy="2071464"/>
          </a:xfrm>
          <a:prstGeom prst="straightConnector1">
            <a:avLst/>
          </a:prstGeom>
          <a:ln w="793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64086" y="6309320"/>
            <a:ext cx="3360373"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56107" y="3068960"/>
            <a:ext cx="2976330" cy="1989823"/>
          </a:xfrm>
          <a:prstGeom prst="straightConnector1">
            <a:avLst/>
          </a:prstGeom>
          <a:ln w="53975">
            <a:solidFill>
              <a:schemeClr val="bg1">
                <a:lumMod val="75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8784299" y="2401890"/>
            <a:ext cx="2470944" cy="1891206"/>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5400000">
            <a:off x="9345860" y="4312380"/>
            <a:ext cx="1853208" cy="2063716"/>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0800000">
            <a:off x="5615948" y="4456111"/>
            <a:ext cx="2470944" cy="1853207"/>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rot="16200000">
            <a:off x="5721201" y="2315635"/>
            <a:ext cx="1853208" cy="2063716"/>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5044" y="4286352"/>
            <a:ext cx="1584176" cy="158417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5565" y="2423025"/>
            <a:ext cx="1584176" cy="1584176"/>
          </a:xfrm>
          <a:prstGeom prst="rect">
            <a:avLst/>
          </a:prstGeom>
        </p:spPr>
      </p:pic>
    </p:spTree>
    <p:extLst>
      <p:ext uri="{BB962C8B-B14F-4D97-AF65-F5344CB8AC3E}">
        <p14:creationId xmlns:p14="http://schemas.microsoft.com/office/powerpoint/2010/main" val="3837686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014" y="2453288"/>
            <a:ext cx="1428750" cy="14287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933" y="4344408"/>
            <a:ext cx="1428750" cy="1428750"/>
          </a:xfrm>
          <a:prstGeom prst="rect">
            <a:avLst/>
          </a:prstGeom>
        </p:spPr>
      </p:pic>
      <p:cxnSp>
        <p:nvCxnSpPr>
          <p:cNvPr id="30" name="Straight Arrow Connector 29"/>
          <p:cNvCxnSpPr/>
          <p:nvPr/>
        </p:nvCxnSpPr>
        <p:spPr>
          <a:xfrm flipV="1">
            <a:off x="7056107" y="3167663"/>
            <a:ext cx="2976330" cy="1989529"/>
          </a:xfrm>
          <a:prstGeom prst="straightConnector1">
            <a:avLst/>
          </a:prstGeom>
          <a:ln w="53975">
            <a:solidFill>
              <a:schemeClr val="bg1">
                <a:lumMod val="75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7328" y="2210893"/>
            <a:ext cx="4416491" cy="1470025"/>
          </a:xfrm>
        </p:spPr>
        <p:txBody>
          <a:bodyPr>
            <a:normAutofit/>
          </a:bodyPr>
          <a:lstStyle/>
          <a:p>
            <a:r>
              <a:rPr lang="en-GB" sz="4000" dirty="0" smtClean="0"/>
              <a:t>Humanitarian work</a:t>
            </a:r>
            <a:endParaRPr lang="en-GB" sz="4000" dirty="0"/>
          </a:p>
        </p:txBody>
      </p:sp>
      <p:sp>
        <p:nvSpPr>
          <p:cNvPr id="4" name="Title 1"/>
          <p:cNvSpPr txBox="1">
            <a:spLocks/>
          </p:cNvSpPr>
          <p:nvPr/>
        </p:nvSpPr>
        <p:spPr>
          <a:xfrm>
            <a:off x="47328" y="4509121"/>
            <a:ext cx="44164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Development work</a:t>
            </a:r>
            <a:endParaRPr lang="en-GB" sz="4000" dirty="0"/>
          </a:p>
        </p:txBody>
      </p:sp>
      <p:sp>
        <p:nvSpPr>
          <p:cNvPr id="5" name="Title 1"/>
          <p:cNvSpPr txBox="1">
            <a:spLocks/>
          </p:cNvSpPr>
          <p:nvPr/>
        </p:nvSpPr>
        <p:spPr>
          <a:xfrm>
            <a:off x="4180102" y="476673"/>
            <a:ext cx="44164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Government </a:t>
            </a:r>
            <a:endParaRPr lang="en-GB" sz="4000" dirty="0"/>
          </a:p>
        </p:txBody>
      </p:sp>
      <p:sp>
        <p:nvSpPr>
          <p:cNvPr id="6" name="Title 1"/>
          <p:cNvSpPr txBox="1">
            <a:spLocks/>
          </p:cNvSpPr>
          <p:nvPr/>
        </p:nvSpPr>
        <p:spPr>
          <a:xfrm>
            <a:off x="8496267" y="548681"/>
            <a:ext cx="3552395"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Donor agency</a:t>
            </a:r>
            <a:endParaRPr lang="en-GB" sz="4000" dirty="0"/>
          </a:p>
        </p:txBody>
      </p:sp>
      <p:cxnSp>
        <p:nvCxnSpPr>
          <p:cNvPr id="8" name="Straight Connector 7"/>
          <p:cNvCxnSpPr/>
          <p:nvPr/>
        </p:nvCxnSpPr>
        <p:spPr>
          <a:xfrm>
            <a:off x="4463819" y="764704"/>
            <a:ext cx="0" cy="5976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59316" y="635918"/>
            <a:ext cx="0" cy="5976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9349" y="4088110"/>
            <a:ext cx="11724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9349" y="1988840"/>
            <a:ext cx="11724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72064" y="2420888"/>
            <a:ext cx="3360373" cy="0"/>
          </a:xfrm>
          <a:prstGeom prst="straightConnector1">
            <a:avLst/>
          </a:prstGeom>
          <a:ln w="79375">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1280576" y="3301752"/>
            <a:ext cx="0" cy="2071464"/>
          </a:xfrm>
          <a:prstGeom prst="straightConnector1">
            <a:avLst/>
          </a:prstGeom>
          <a:ln w="793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15947" y="3301752"/>
            <a:ext cx="0" cy="2071464"/>
          </a:xfrm>
          <a:prstGeom prst="straightConnector1">
            <a:avLst/>
          </a:prstGeom>
          <a:ln w="793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64086" y="6309320"/>
            <a:ext cx="3360373"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56107" y="3068960"/>
            <a:ext cx="2976330" cy="1989823"/>
          </a:xfrm>
          <a:prstGeom prst="straightConnector1">
            <a:avLst/>
          </a:prstGeom>
          <a:ln w="53975">
            <a:solidFill>
              <a:schemeClr val="bg1">
                <a:lumMod val="75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8784299" y="2401890"/>
            <a:ext cx="2470944" cy="1891206"/>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5400000">
            <a:off x="9345860" y="4312380"/>
            <a:ext cx="1853208" cy="2063716"/>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0800000">
            <a:off x="5615948" y="4456111"/>
            <a:ext cx="2470944" cy="1853207"/>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rot="16200000">
            <a:off x="5721201" y="2315635"/>
            <a:ext cx="1853208" cy="2063716"/>
          </a:xfrm>
          <a:prstGeom prst="arc">
            <a:avLst/>
          </a:prstGeom>
          <a:ln w="571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5044" y="4286352"/>
            <a:ext cx="1584176" cy="158417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565" y="2423025"/>
            <a:ext cx="1584176" cy="1584176"/>
          </a:xfrm>
          <a:prstGeom prst="rect">
            <a:avLst/>
          </a:prstGeom>
        </p:spPr>
      </p:pic>
    </p:spTree>
    <p:extLst>
      <p:ext uri="{BB962C8B-B14F-4D97-AF65-F5344CB8AC3E}">
        <p14:creationId xmlns:p14="http://schemas.microsoft.com/office/powerpoint/2010/main" val="326278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637" y="1844565"/>
            <a:ext cx="1428750" cy="1428750"/>
          </a:xfrm>
          <a:prstGeom prst="rect">
            <a:avLst/>
          </a:prstGeom>
        </p:spPr>
      </p:pic>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760" y="4758972"/>
            <a:ext cx="1428750" cy="142875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740" y="415815"/>
            <a:ext cx="1428750" cy="142875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387" y="3309257"/>
            <a:ext cx="1428750" cy="14287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961" y="260389"/>
            <a:ext cx="1584176" cy="1584176"/>
          </a:xfrm>
          <a:prstGeom prst="rect">
            <a:avLst/>
          </a:prstGeom>
        </p:spPr>
      </p:pic>
      <p:sp>
        <p:nvSpPr>
          <p:cNvPr id="4" name="Cube 3"/>
          <p:cNvSpPr/>
          <p:nvPr/>
        </p:nvSpPr>
        <p:spPr>
          <a:xfrm>
            <a:off x="3556000" y="449943"/>
            <a:ext cx="6212114" cy="5718628"/>
          </a:xfrm>
          <a:prstGeom prst="cub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4978400" y="493485"/>
            <a:ext cx="43543" cy="4180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556000" y="4630057"/>
            <a:ext cx="1465943" cy="1538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1943" y="4673599"/>
            <a:ext cx="4746171"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5740" y="3323771"/>
            <a:ext cx="1584176" cy="1584176"/>
          </a:xfrm>
          <a:prstGeom prst="rect">
            <a:avLst/>
          </a:prstGeom>
        </p:spPr>
      </p:pic>
      <p:cxnSp>
        <p:nvCxnSpPr>
          <p:cNvPr id="15" name="Straight Arrow Connector 14"/>
          <p:cNvCxnSpPr/>
          <p:nvPr/>
        </p:nvCxnSpPr>
        <p:spPr>
          <a:xfrm>
            <a:off x="5918037" y="1052477"/>
            <a:ext cx="2732473" cy="0"/>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477828" y="1959429"/>
            <a:ext cx="0" cy="1494971"/>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92049" y="1844565"/>
            <a:ext cx="0" cy="1479206"/>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49919" y="5641705"/>
            <a:ext cx="3136236"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7029" y="551550"/>
            <a:ext cx="4218358" cy="1200329"/>
          </a:xfrm>
          <a:prstGeom prst="rect">
            <a:avLst/>
          </a:prstGeom>
          <a:noFill/>
        </p:spPr>
        <p:txBody>
          <a:bodyPr wrap="square" rtlCol="0">
            <a:spAutoFit/>
          </a:bodyPr>
          <a:lstStyle/>
          <a:p>
            <a:r>
              <a:rPr lang="en-GB" sz="3600" b="1" dirty="0" smtClean="0">
                <a:solidFill>
                  <a:srgbClr val="000090"/>
                </a:solidFill>
              </a:rPr>
              <a:t>Further layers (of complication)</a:t>
            </a:r>
            <a:endParaRPr lang="en-GB" b="1" dirty="0">
              <a:solidFill>
                <a:srgbClr val="0070C0"/>
              </a:solidFill>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924" y="4681259"/>
            <a:ext cx="1584176" cy="158417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564" y="1826681"/>
            <a:ext cx="1584176" cy="1584176"/>
          </a:xfrm>
          <a:prstGeom prst="rect">
            <a:avLst/>
          </a:prstGeom>
        </p:spPr>
      </p:pic>
      <p:cxnSp>
        <p:nvCxnSpPr>
          <p:cNvPr id="34" name="Straight Arrow Connector 33"/>
          <p:cNvCxnSpPr/>
          <p:nvPr/>
        </p:nvCxnSpPr>
        <p:spPr>
          <a:xfrm>
            <a:off x="5914283" y="4115859"/>
            <a:ext cx="3136236" cy="0"/>
          </a:xfrm>
          <a:prstGeom prst="straightConnector1">
            <a:avLst/>
          </a:prstGeom>
          <a:ln w="79375">
            <a:solidFill>
              <a:schemeClr val="accent1">
                <a:alpha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41012" y="3258801"/>
            <a:ext cx="0" cy="1479206"/>
          </a:xfrm>
          <a:prstGeom prst="straightConnector1">
            <a:avLst/>
          </a:prstGeom>
          <a:ln w="79375">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893652" y="3258801"/>
            <a:ext cx="0" cy="1479206"/>
          </a:xfrm>
          <a:prstGeom prst="straightConnector1">
            <a:avLst/>
          </a:prstGeom>
          <a:ln w="79375">
            <a:solidFill>
              <a:schemeClr val="accent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960896" y="874715"/>
            <a:ext cx="1162647" cy="997820"/>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086573" y="4758972"/>
            <a:ext cx="1162647" cy="997820"/>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229403" y="4630057"/>
            <a:ext cx="894140" cy="1011648"/>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069187" y="1197881"/>
            <a:ext cx="1162646" cy="1173564"/>
          </a:xfrm>
          <a:prstGeom prst="straightConnector1">
            <a:avLst/>
          </a:prstGeom>
          <a:ln w="79375">
            <a:solidFill>
              <a:schemeClr val="accent1">
                <a:alpha val="50000"/>
              </a:schemeClr>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7029" y="1826681"/>
            <a:ext cx="2789608" cy="3323987"/>
          </a:xfrm>
          <a:prstGeom prst="rect">
            <a:avLst/>
          </a:prstGeom>
          <a:noFill/>
        </p:spPr>
        <p:txBody>
          <a:bodyPr wrap="square" rtlCol="0">
            <a:spAutoFit/>
          </a:bodyPr>
          <a:lstStyle/>
          <a:p>
            <a:r>
              <a:rPr lang="en-GB" sz="3200" b="1" dirty="0" smtClean="0">
                <a:solidFill>
                  <a:srgbClr val="00A079"/>
                </a:solidFill>
              </a:rPr>
              <a:t>NGOs</a:t>
            </a:r>
          </a:p>
          <a:p>
            <a:r>
              <a:rPr lang="en-GB" sz="3200" b="1" dirty="0" smtClean="0">
                <a:solidFill>
                  <a:srgbClr val="00A079"/>
                </a:solidFill>
              </a:rPr>
              <a:t>INGOs</a:t>
            </a:r>
          </a:p>
          <a:p>
            <a:r>
              <a:rPr lang="en-GB" sz="3200" b="1" dirty="0" smtClean="0">
                <a:solidFill>
                  <a:srgbClr val="00A079"/>
                </a:solidFill>
              </a:rPr>
              <a:t>CSOs / CBOs</a:t>
            </a:r>
          </a:p>
          <a:p>
            <a:r>
              <a:rPr lang="en-GB" sz="3200" b="1" dirty="0" smtClean="0">
                <a:solidFill>
                  <a:srgbClr val="00A079"/>
                </a:solidFill>
              </a:rPr>
              <a:t>Private sector</a:t>
            </a:r>
          </a:p>
          <a:p>
            <a:endParaRPr lang="en-GB" sz="3200" b="1" dirty="0">
              <a:solidFill>
                <a:srgbClr val="00A079"/>
              </a:solidFill>
            </a:endParaRPr>
          </a:p>
          <a:p>
            <a:r>
              <a:rPr lang="en-GB" sz="3200" b="1" dirty="0" smtClean="0">
                <a:solidFill>
                  <a:srgbClr val="00A079"/>
                </a:solidFill>
              </a:rPr>
              <a:t>Clusters</a:t>
            </a:r>
          </a:p>
          <a:p>
            <a:endParaRPr lang="en-GB" dirty="0"/>
          </a:p>
        </p:txBody>
      </p:sp>
      <p:cxnSp>
        <p:nvCxnSpPr>
          <p:cNvPr id="46" name="Straight Arrow Connector 45"/>
          <p:cNvCxnSpPr/>
          <p:nvPr/>
        </p:nvCxnSpPr>
        <p:spPr>
          <a:xfrm>
            <a:off x="4542219" y="2371445"/>
            <a:ext cx="2943936" cy="0"/>
          </a:xfrm>
          <a:prstGeom prst="straightConnector1">
            <a:avLst/>
          </a:prstGeom>
          <a:ln w="79375">
            <a:solidFill>
              <a:schemeClr val="accent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42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56619" y="192456"/>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Lessons and promising practices (1</a:t>
            </a:r>
            <a:r>
              <a:rPr lang="en-GB" sz="3600" b="1" dirty="0" smtClean="0">
                <a:solidFill>
                  <a:srgbClr val="000090"/>
                </a:solidFill>
                <a:latin typeface="+mn-lt"/>
              </a:rPr>
              <a:t>) – Defining ‘the cube’</a:t>
            </a:r>
            <a:endParaRPr lang="en-GB" sz="3600" b="1" dirty="0">
              <a:solidFill>
                <a:srgbClr val="000090"/>
              </a:solidFill>
              <a:latin typeface="+mn-lt"/>
            </a:endParaRPr>
          </a:p>
        </p:txBody>
      </p:sp>
      <p:sp>
        <p:nvSpPr>
          <p:cNvPr id="3" name="Rectangle 2"/>
          <p:cNvSpPr/>
          <p:nvPr/>
        </p:nvSpPr>
        <p:spPr>
          <a:xfrm>
            <a:off x="356619" y="1075429"/>
            <a:ext cx="11441681" cy="5669244"/>
          </a:xfrm>
          <a:prstGeom prst="rect">
            <a:avLst/>
          </a:prstGeom>
        </p:spPr>
        <p:txBody>
          <a:bodyPr wrap="square">
            <a:spAutoFit/>
          </a:bodyPr>
          <a:lstStyle/>
          <a:p>
            <a:pPr marL="342900" indent="-342900" defTabSz="457200">
              <a:lnSpc>
                <a:spcPct val="120000"/>
              </a:lnSpc>
              <a:buFont typeface="Wingdings" panose="05000000000000000000" pitchFamily="2" charset="2"/>
              <a:buChar char="Ø"/>
            </a:pPr>
            <a:r>
              <a:rPr lang="en-US" sz="2400" b="1" dirty="0" smtClean="0">
                <a:solidFill>
                  <a:srgbClr val="00A079"/>
                </a:solidFill>
              </a:rPr>
              <a:t>Multiple configurations </a:t>
            </a:r>
            <a:r>
              <a:rPr lang="en-US" sz="2400" b="1" dirty="0" smtClean="0">
                <a:solidFill>
                  <a:srgbClr val="00A079"/>
                </a:solidFill>
              </a:rPr>
              <a:t>of </a:t>
            </a:r>
            <a:r>
              <a:rPr lang="en-US" sz="2400" b="1" dirty="0" smtClean="0">
                <a:solidFill>
                  <a:srgbClr val="00A079"/>
                </a:solidFill>
              </a:rPr>
              <a:t>stakeholders in different contexts</a:t>
            </a:r>
            <a:endParaRPr lang="en-US" sz="2400" b="1" dirty="0">
              <a:solidFill>
                <a:srgbClr val="00A079"/>
              </a:solidFill>
            </a:endParaRPr>
          </a:p>
          <a:p>
            <a:pPr marL="285750" indent="-285750" defTabSz="457200">
              <a:spcBef>
                <a:spcPts val="1200"/>
              </a:spcBef>
              <a:buClr>
                <a:srgbClr val="000090"/>
              </a:buClr>
              <a:buFont typeface="Wingdings" charset="2"/>
              <a:buChar char="§"/>
            </a:pPr>
            <a:r>
              <a:rPr lang="en-GB" sz="2400" dirty="0" smtClean="0">
                <a:solidFill>
                  <a:prstClr val="black"/>
                </a:solidFill>
              </a:rPr>
              <a:t>Type of emergency (e.g. rapid vs slow onset, # affected, short-term or </a:t>
            </a:r>
            <a:r>
              <a:rPr lang="en-GB" sz="2400" dirty="0" smtClean="0">
                <a:solidFill>
                  <a:prstClr val="black"/>
                </a:solidFill>
              </a:rPr>
              <a:t>protracted)</a:t>
            </a:r>
          </a:p>
          <a:p>
            <a:pPr marL="285750" indent="-285750" defTabSz="457200">
              <a:spcBef>
                <a:spcPts val="1200"/>
              </a:spcBef>
              <a:buClr>
                <a:srgbClr val="000090"/>
              </a:buClr>
              <a:buFont typeface="Wingdings" charset="2"/>
              <a:buChar char="§"/>
            </a:pPr>
            <a:r>
              <a:rPr lang="en-GB" sz="2400" dirty="0" smtClean="0">
                <a:solidFill>
                  <a:prstClr val="black"/>
                </a:solidFill>
              </a:rPr>
              <a:t>Needs (which clusters)</a:t>
            </a:r>
          </a:p>
          <a:p>
            <a:pPr marL="285750" indent="-285750" defTabSz="457200">
              <a:spcBef>
                <a:spcPts val="1200"/>
              </a:spcBef>
              <a:buClr>
                <a:srgbClr val="000090"/>
              </a:buClr>
              <a:buFont typeface="Wingdings" charset="2"/>
              <a:buChar char="§"/>
            </a:pPr>
            <a:r>
              <a:rPr lang="en-GB" sz="2400" dirty="0">
                <a:solidFill>
                  <a:prstClr val="black"/>
                </a:solidFill>
              </a:rPr>
              <a:t>Existing </a:t>
            </a:r>
            <a:r>
              <a:rPr lang="en-GB" sz="2400" dirty="0" smtClean="0">
                <a:solidFill>
                  <a:prstClr val="black"/>
                </a:solidFill>
              </a:rPr>
              <a:t>capacities</a:t>
            </a:r>
            <a:endParaRPr lang="en-GB" sz="2400" dirty="0" smtClean="0">
              <a:solidFill>
                <a:prstClr val="black"/>
              </a:solidFill>
            </a:endParaRPr>
          </a:p>
          <a:p>
            <a:pPr defTabSz="457200">
              <a:lnSpc>
                <a:spcPct val="120000"/>
              </a:lnSpc>
            </a:pPr>
            <a:endParaRPr lang="en-US" sz="2400" dirty="0">
              <a:solidFill>
                <a:srgbClr val="E46C0A"/>
              </a:solidFill>
            </a:endParaRPr>
          </a:p>
          <a:p>
            <a:pPr marL="342900" indent="-342900" defTabSz="457200">
              <a:lnSpc>
                <a:spcPct val="120000"/>
              </a:lnSpc>
              <a:buFont typeface="Wingdings" panose="05000000000000000000" pitchFamily="2" charset="2"/>
              <a:buChar char="Ø"/>
            </a:pPr>
            <a:r>
              <a:rPr lang="en-US" sz="2400" b="1" dirty="0" smtClean="0">
                <a:solidFill>
                  <a:srgbClr val="00A079"/>
                </a:solidFill>
              </a:rPr>
              <a:t>Coordinating across a multiplicity of stakeholders</a:t>
            </a:r>
            <a:endParaRPr lang="en-US" sz="2400" b="1" dirty="0">
              <a:solidFill>
                <a:srgbClr val="00A079"/>
              </a:solidFill>
            </a:endParaRPr>
          </a:p>
          <a:p>
            <a:pPr marL="285750" indent="-285750" defTabSz="457200">
              <a:lnSpc>
                <a:spcPct val="120000"/>
              </a:lnSpc>
              <a:spcBef>
                <a:spcPts val="1200"/>
              </a:spcBef>
              <a:buClr>
                <a:srgbClr val="000090"/>
              </a:buClr>
              <a:buFont typeface="Wingdings" charset="2"/>
              <a:buChar char="§"/>
            </a:pPr>
            <a:r>
              <a:rPr lang="en-US" sz="2400" dirty="0" smtClean="0">
                <a:solidFill>
                  <a:prstClr val="black"/>
                </a:solidFill>
              </a:rPr>
              <a:t>Mantra of coordination not underpinned by evidence of what effective or ineffective coordination looks </a:t>
            </a:r>
            <a:r>
              <a:rPr lang="en-US" sz="2400" dirty="0" smtClean="0">
                <a:solidFill>
                  <a:prstClr val="black"/>
                </a:solidFill>
              </a:rPr>
              <a:t>like (we continue to talk to people who are the same as us!)</a:t>
            </a:r>
            <a:endParaRPr lang="en-US" sz="2400" dirty="0">
              <a:solidFill>
                <a:prstClr val="black"/>
              </a:solidFill>
            </a:endParaRPr>
          </a:p>
          <a:p>
            <a:pPr defTabSz="457200"/>
            <a:endParaRPr lang="en-GB" sz="2000" b="1" dirty="0">
              <a:solidFill>
                <a:srgbClr val="E46C0A"/>
              </a:solidFill>
            </a:endParaRPr>
          </a:p>
          <a:p>
            <a:pPr marL="342900" indent="-342900" defTabSz="457200">
              <a:lnSpc>
                <a:spcPct val="120000"/>
              </a:lnSpc>
              <a:buFont typeface="Wingdings" panose="05000000000000000000" pitchFamily="2" charset="2"/>
              <a:buChar char="Ø"/>
            </a:pPr>
            <a:r>
              <a:rPr lang="en-GB" sz="2400" b="1" dirty="0" smtClean="0">
                <a:solidFill>
                  <a:srgbClr val="00A079"/>
                </a:solidFill>
              </a:rPr>
              <a:t>National governments at the centre – not just in principal but in practice</a:t>
            </a:r>
          </a:p>
          <a:p>
            <a:pPr marL="342900" indent="-342900" defTabSz="457200">
              <a:lnSpc>
                <a:spcPct val="120000"/>
              </a:lnSpc>
              <a:buFont typeface="Wingdings" panose="05000000000000000000" pitchFamily="2" charset="2"/>
              <a:buChar char="§"/>
            </a:pPr>
            <a:r>
              <a:rPr lang="en-GB" sz="2400" dirty="0" smtClean="0">
                <a:solidFill>
                  <a:prstClr val="black"/>
                </a:solidFill>
              </a:rPr>
              <a:t>Working through parastatals where governments may be predatory</a:t>
            </a:r>
          </a:p>
          <a:p>
            <a:pPr marL="342900" indent="-342900" defTabSz="457200">
              <a:lnSpc>
                <a:spcPct val="120000"/>
              </a:lnSpc>
              <a:buFont typeface="Wingdings" panose="05000000000000000000" pitchFamily="2" charset="2"/>
              <a:buChar char="§"/>
            </a:pPr>
            <a:r>
              <a:rPr lang="en-GB" sz="2400" dirty="0" smtClean="0">
                <a:solidFill>
                  <a:prstClr val="black"/>
                </a:solidFill>
              </a:rPr>
              <a:t>Support stewardship and regulation </a:t>
            </a:r>
            <a:r>
              <a:rPr lang="en-GB" sz="2400" dirty="0" smtClean="0">
                <a:solidFill>
                  <a:prstClr val="black"/>
                </a:solidFill>
              </a:rPr>
              <a:t>(</a:t>
            </a:r>
            <a:r>
              <a:rPr lang="en-GB" sz="2400" dirty="0" smtClean="0">
                <a:solidFill>
                  <a:prstClr val="black"/>
                </a:solidFill>
              </a:rPr>
              <a:t>especially post-conflict)</a:t>
            </a:r>
            <a:endParaRPr lang="en-GB" sz="2400" dirty="0">
              <a:solidFill>
                <a:prstClr val="black"/>
              </a:solidFill>
            </a:endParaRPr>
          </a:p>
        </p:txBody>
      </p:sp>
    </p:spTree>
    <p:extLst>
      <p:ext uri="{BB962C8B-B14F-4D97-AF65-F5344CB8AC3E}">
        <p14:creationId xmlns:p14="http://schemas.microsoft.com/office/powerpoint/2010/main" val="128055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56619" y="279540"/>
            <a:ext cx="12192000" cy="868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solidFill>
                  <a:srgbClr val="000090"/>
                </a:solidFill>
                <a:latin typeface="+mn-lt"/>
              </a:rPr>
              <a:t>Lessons and promising practices (2</a:t>
            </a:r>
            <a:r>
              <a:rPr lang="en-GB" sz="3600" b="1" dirty="0" smtClean="0">
                <a:solidFill>
                  <a:srgbClr val="000090"/>
                </a:solidFill>
                <a:latin typeface="+mn-lt"/>
              </a:rPr>
              <a:t>) – bringin</a:t>
            </a:r>
            <a:r>
              <a:rPr lang="en-GB" sz="3600" b="1" dirty="0" smtClean="0">
                <a:solidFill>
                  <a:srgbClr val="000090"/>
                </a:solidFill>
                <a:latin typeface="+mn-lt"/>
              </a:rPr>
              <a:t>g in non-donor and non-government actors</a:t>
            </a:r>
            <a:endParaRPr lang="en-GB" sz="3600" b="1" dirty="0">
              <a:solidFill>
                <a:srgbClr val="000090"/>
              </a:solidFill>
              <a:latin typeface="+mn-lt"/>
            </a:endParaRPr>
          </a:p>
        </p:txBody>
      </p:sp>
      <p:sp>
        <p:nvSpPr>
          <p:cNvPr id="3" name="Rectangle 2"/>
          <p:cNvSpPr/>
          <p:nvPr/>
        </p:nvSpPr>
        <p:spPr>
          <a:xfrm>
            <a:off x="355032" y="1336681"/>
            <a:ext cx="8048739" cy="3564053"/>
          </a:xfrm>
          <a:prstGeom prst="rect">
            <a:avLst/>
          </a:prstGeom>
        </p:spPr>
        <p:txBody>
          <a:bodyPr wrap="square">
            <a:spAutoFit/>
          </a:bodyPr>
          <a:lstStyle/>
          <a:p>
            <a:pPr marL="342900" indent="-342900" defTabSz="457200">
              <a:lnSpc>
                <a:spcPct val="120000"/>
              </a:lnSpc>
              <a:buFont typeface="Wingdings" panose="05000000000000000000" pitchFamily="2" charset="2"/>
              <a:buChar char="Ø"/>
            </a:pPr>
            <a:r>
              <a:rPr lang="en-GB" sz="2400" b="1" dirty="0" smtClean="0">
                <a:solidFill>
                  <a:srgbClr val="00A079"/>
                </a:solidFill>
              </a:rPr>
              <a:t>Involving </a:t>
            </a:r>
            <a:r>
              <a:rPr lang="en-GB" sz="2400" b="1" dirty="0">
                <a:solidFill>
                  <a:srgbClr val="00A079"/>
                </a:solidFill>
              </a:rPr>
              <a:t>citizens and CSOs – finding the right level of </a:t>
            </a:r>
            <a:r>
              <a:rPr lang="en-GB" sz="2400" b="1" dirty="0" smtClean="0">
                <a:solidFill>
                  <a:srgbClr val="00A079"/>
                </a:solidFill>
              </a:rPr>
              <a:t>participation</a:t>
            </a:r>
          </a:p>
          <a:p>
            <a:pPr marL="342900" indent="-342900" defTabSz="457200">
              <a:lnSpc>
                <a:spcPct val="120000"/>
              </a:lnSpc>
              <a:buFont typeface="Wingdings" panose="05000000000000000000" pitchFamily="2" charset="2"/>
              <a:buChar char="§"/>
            </a:pPr>
            <a:r>
              <a:rPr lang="en-GB" sz="2400" dirty="0" smtClean="0"/>
              <a:t>Panel research in 5 conflict-affected countries (northern Sri Lanka, eastern DRC, northern Uganda, Nepal and NW Pakistan) shows the difference that evening ‘informing’ can make</a:t>
            </a:r>
          </a:p>
          <a:p>
            <a:pPr marL="342900" indent="-342900" defTabSz="457200">
              <a:lnSpc>
                <a:spcPct val="120000"/>
              </a:lnSpc>
              <a:buFont typeface="Wingdings" panose="05000000000000000000" pitchFamily="2" charset="2"/>
              <a:buChar char="§"/>
            </a:pPr>
            <a:r>
              <a:rPr lang="en-GB" sz="2400" dirty="0" smtClean="0"/>
              <a:t>Questions about whether </a:t>
            </a:r>
            <a:endParaRPr lang="en-GB" sz="2400" dirty="0" smtClean="0"/>
          </a:p>
          <a:p>
            <a:pPr marL="342900" indent="-342900" defTabSz="457200">
              <a:lnSpc>
                <a:spcPct val="120000"/>
              </a:lnSpc>
              <a:buFont typeface="Wingdings" panose="05000000000000000000" pitchFamily="2" charset="2"/>
              <a:buChar char="§"/>
            </a:pPr>
            <a:endParaRPr lang="en-GB" sz="2000" dirty="0">
              <a:solidFill>
                <a:prstClr val="black"/>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708570" y="1075429"/>
            <a:ext cx="3170736" cy="5439511"/>
          </a:xfrm>
          <a:prstGeom prst="rect">
            <a:avLst/>
          </a:prstGeom>
        </p:spPr>
      </p:pic>
      <p:sp>
        <p:nvSpPr>
          <p:cNvPr id="5" name="Oval 4"/>
          <p:cNvSpPr/>
          <p:nvPr/>
        </p:nvSpPr>
        <p:spPr>
          <a:xfrm>
            <a:off x="8810171" y="4615536"/>
            <a:ext cx="1483767" cy="435435"/>
          </a:xfrm>
          <a:prstGeom prst="ellipse">
            <a:avLst/>
          </a:prstGeom>
          <a:solidFill>
            <a:srgbClr val="C0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810171" y="3359749"/>
            <a:ext cx="1483767" cy="435435"/>
          </a:xfrm>
          <a:prstGeom prst="ellipse">
            <a:avLst/>
          </a:prstGeom>
          <a:solidFill>
            <a:srgbClr val="C0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782795" y="3976907"/>
            <a:ext cx="1483767" cy="435435"/>
          </a:xfrm>
          <a:prstGeom prst="ellipse">
            <a:avLst/>
          </a:prstGeom>
          <a:solidFill>
            <a:srgbClr val="C0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8548913" y="1290546"/>
            <a:ext cx="0" cy="5065486"/>
          </a:xfrm>
          <a:prstGeom prst="straightConnector1">
            <a:avLst/>
          </a:prstGeom>
          <a:ln w="50800">
            <a:solidFill>
              <a:srgbClr val="00A07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4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900</Words>
  <Application>Microsoft Office PowerPoint</Application>
  <PresentationFormat>Custom</PresentationFormat>
  <Paragraphs>118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Humanitarian work</vt:lpstr>
      <vt:lpstr>Humanitarian work</vt:lpstr>
      <vt:lpstr>PowerPoint Presentation</vt:lpstr>
      <vt:lpstr>PowerPoint Presentation</vt:lpstr>
      <vt:lpstr>PowerPoint Presentation</vt:lpstr>
      <vt:lpstr>Lessons and promising practices (3):  gender-sensitive approaches</vt:lpstr>
      <vt:lpstr>Lessons and promising practices (3):  gender-sensitive approaches</vt:lpstr>
      <vt:lpstr>PowerPoint Presentation</vt:lpstr>
      <vt:lpstr>PowerPoint Presentation</vt:lpstr>
      <vt:lpstr>Even when the shock a is very widely experienced, top-ups via SP programmes will often exclude many shock-affected households:  Social protection is not a substitute for shock response, but can be a complement to it – especially by reaching those who are otherwise excluded</vt:lpstr>
      <vt:lpstr>Lessons and promising practices (3):  gender-sensitive approaches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Asmus</dc:creator>
  <cp:lastModifiedBy>Rachel Slater</cp:lastModifiedBy>
  <cp:revision>45</cp:revision>
  <dcterms:created xsi:type="dcterms:W3CDTF">2018-08-01T13:42:07Z</dcterms:created>
  <dcterms:modified xsi:type="dcterms:W3CDTF">2019-05-20T08:59:27Z</dcterms:modified>
</cp:coreProperties>
</file>