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8B0EE0B-57CC-B748-90FE-DEC32496D116}">
          <p14:sldIdLst>
            <p14:sldId id="256"/>
            <p14:sldId id="257"/>
            <p14:sldId id="258"/>
            <p14:sldId id="259"/>
            <p14:sldId id="262"/>
            <p14:sldId id="260"/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128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B21A-1ED9-1240-A87B-4CDD5C563915}" type="datetimeFigureOut">
              <a:rPr lang="en-US" smtClean="0"/>
              <a:t>20-May-19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B48E-9BB1-DA42-92AE-413EDFBD0D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972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B21A-1ED9-1240-A87B-4CDD5C563915}" type="datetimeFigureOut">
              <a:rPr lang="en-US" smtClean="0"/>
              <a:t>20-May-19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B48E-9BB1-DA42-92AE-413EDFBD0D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977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B21A-1ED9-1240-A87B-4CDD5C563915}" type="datetimeFigureOut">
              <a:rPr lang="en-US" smtClean="0"/>
              <a:t>20-May-19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B48E-9BB1-DA42-92AE-413EDFBD0D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5523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B21A-1ED9-1240-A87B-4CDD5C563915}" type="datetimeFigureOut">
              <a:rPr lang="en-US" smtClean="0"/>
              <a:t>20-May-19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B48E-9BB1-DA42-92AE-413EDFBD0D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2039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B21A-1ED9-1240-A87B-4CDD5C563915}" type="datetimeFigureOut">
              <a:rPr lang="en-US" smtClean="0"/>
              <a:t>20-May-19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B48E-9BB1-DA42-92AE-413EDFBD0D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2499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B21A-1ED9-1240-A87B-4CDD5C563915}" type="datetimeFigureOut">
              <a:rPr lang="en-US" smtClean="0"/>
              <a:t>20-May-19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B48E-9BB1-DA42-92AE-413EDFBD0D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90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B21A-1ED9-1240-A87B-4CDD5C563915}" type="datetimeFigureOut">
              <a:rPr lang="en-US" smtClean="0"/>
              <a:t>20-May-19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B48E-9BB1-DA42-92AE-413EDFBD0D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0809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B21A-1ED9-1240-A87B-4CDD5C563915}" type="datetimeFigureOut">
              <a:rPr lang="en-US" smtClean="0"/>
              <a:t>20-May-19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B48E-9BB1-DA42-92AE-413EDFBD0D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1959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B21A-1ED9-1240-A87B-4CDD5C563915}" type="datetimeFigureOut">
              <a:rPr lang="en-US" smtClean="0"/>
              <a:t>20-May-19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B48E-9BB1-DA42-92AE-413EDFBD0D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8405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B21A-1ED9-1240-A87B-4CDD5C563915}" type="datetimeFigureOut">
              <a:rPr lang="en-US" smtClean="0"/>
              <a:t>20-May-19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B48E-9BB1-DA42-92AE-413EDFBD0D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7186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B21A-1ED9-1240-A87B-4CDD5C563915}" type="datetimeFigureOut">
              <a:rPr lang="en-US" smtClean="0"/>
              <a:t>20-May-19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B48E-9BB1-DA42-92AE-413EDFBD0D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3782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CB21A-1ED9-1240-A87B-4CDD5C563915}" type="datetimeFigureOut">
              <a:rPr lang="en-US" smtClean="0"/>
              <a:t>20-May-19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7B48E-9BB1-DA42-92AE-413EDFBD0D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1947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dirty="0" smtClean="0"/>
              <a:t>GUIDANCE PACKAGE FOR SOCIAL PROTECTION ACROSS THE HUMANITARIAN-DEVELOPMENT NEXUS</a:t>
            </a:r>
            <a:br>
              <a:rPr lang="fr-FR" sz="2400" dirty="0" smtClean="0"/>
            </a:br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b="1" dirty="0" smtClean="0"/>
              <a:t>CONTENT NOTE: BENEFIT MODALITIES</a:t>
            </a:r>
            <a:r>
              <a:rPr lang="fr-FR" sz="2400" dirty="0" smtClean="0"/>
              <a:t/>
            </a:r>
            <a:br>
              <a:rPr lang="fr-FR" sz="2400" dirty="0" smtClean="0"/>
            </a:br>
            <a:endParaRPr lang="fr-FR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GB" sz="2000" dirty="0" smtClean="0"/>
          </a:p>
          <a:p>
            <a:r>
              <a:rPr lang="en-GB" sz="2000" dirty="0" smtClean="0"/>
              <a:t>Daniel </a:t>
            </a:r>
            <a:r>
              <a:rPr lang="en-GB" sz="2000" dirty="0"/>
              <a:t>Longhurst and Rachel Sabates-</a:t>
            </a:r>
            <a:r>
              <a:rPr lang="en-GB" sz="2000" dirty="0" smtClean="0"/>
              <a:t>Wheeler</a:t>
            </a:r>
          </a:p>
          <a:p>
            <a:r>
              <a:rPr lang="en-GB" sz="2000" dirty="0" smtClean="0"/>
              <a:t>Institute of Development Studies </a:t>
            </a:r>
          </a:p>
          <a:p>
            <a:endParaRPr lang="en-GB" sz="2000" dirty="0"/>
          </a:p>
          <a:p>
            <a:r>
              <a:rPr lang="en-GB" sz="2000" dirty="0" smtClean="0"/>
              <a:t>Monday, 20 May - Brussels</a:t>
            </a:r>
            <a:endParaRPr lang="fr-F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8013" y="66522"/>
            <a:ext cx="2998838" cy="100940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69" y="155013"/>
            <a:ext cx="2673734" cy="73972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1968" y="6354184"/>
            <a:ext cx="8933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prstClr val="white">
                    <a:lumMod val="95000"/>
                  </a:prstClr>
                </a:solidFill>
                <a:latin typeface="Arial" pitchFamily="34" charset="0"/>
                <a:cs typeface="Arial" pitchFamily="34" charset="0"/>
              </a:rPr>
              <a:t>www.ids.ac.uk           					                </a:t>
            </a:r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Engaging, Learning, Transforming</a:t>
            </a:r>
          </a:p>
        </p:txBody>
      </p:sp>
    </p:spTree>
    <p:extLst>
      <p:ext uri="{BB962C8B-B14F-4D97-AF65-F5344CB8AC3E}">
        <p14:creationId xmlns:p14="http://schemas.microsoft.com/office/powerpoint/2010/main" val="361796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Aims</a:t>
            </a:r>
            <a:r>
              <a:rPr lang="fr-FR" dirty="0" smtClean="0"/>
              <a:t> of guidance note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How are different modalities used as part of social protection and humanitarian approaches for </a:t>
            </a:r>
            <a:r>
              <a:rPr lang="en-GB" dirty="0"/>
              <a:t>programming in contexts of </a:t>
            </a:r>
            <a:r>
              <a:rPr lang="en-GB" dirty="0" smtClean="0"/>
              <a:t>fragility ‘across the nexus’</a:t>
            </a:r>
          </a:p>
          <a:p>
            <a:endParaRPr lang="en-GB" dirty="0" smtClean="0"/>
          </a:p>
          <a:p>
            <a:r>
              <a:rPr lang="en-GB" dirty="0" smtClean="0"/>
              <a:t>Designed to be short, practical and field focused, providing a think piece that raises key issues whilst signposting the reader to further resources. </a:t>
            </a:r>
          </a:p>
          <a:p>
            <a:endParaRPr lang="en-GB" dirty="0" smtClean="0"/>
          </a:p>
          <a:p>
            <a:r>
              <a:rPr lang="en-GB" dirty="0" smtClean="0"/>
              <a:t>Not designed as ‘how to’ for modality programming, though some key resources included in relevant sections</a:t>
            </a:r>
          </a:p>
          <a:p>
            <a:endParaRPr lang="en-GB" dirty="0" smtClean="0"/>
          </a:p>
          <a:p>
            <a:r>
              <a:rPr lang="en-GB" dirty="0" smtClean="0"/>
              <a:t>This is a new area with limited evidence, paper draws out available learning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791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Basic </a:t>
            </a:r>
            <a:r>
              <a:rPr lang="fr-FR" dirty="0" err="1" smtClean="0"/>
              <a:t>terms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Modality - Cash and/or voucher, in-kind or subsidized, service delivery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Nexus </a:t>
            </a:r>
            <a:r>
              <a:rPr lang="en-GB" dirty="0"/>
              <a:t>– </a:t>
            </a:r>
            <a:r>
              <a:rPr lang="en-GB" dirty="0" smtClean="0"/>
              <a:t>the </a:t>
            </a:r>
            <a:r>
              <a:rPr lang="en-GB" dirty="0"/>
              <a:t>combination </a:t>
            </a:r>
            <a:r>
              <a:rPr lang="en-GB" dirty="0" smtClean="0"/>
              <a:t>of </a:t>
            </a:r>
            <a:r>
              <a:rPr lang="en-GB" dirty="0"/>
              <a:t>humanitarian, development and </a:t>
            </a:r>
            <a:r>
              <a:rPr lang="en-GB" dirty="0" smtClean="0"/>
              <a:t>sometimes political </a:t>
            </a:r>
            <a:r>
              <a:rPr lang="en-GB" dirty="0"/>
              <a:t>interventions </a:t>
            </a:r>
            <a:r>
              <a:rPr lang="en-GB" dirty="0" smtClean="0"/>
              <a:t>necessary </a:t>
            </a:r>
            <a:r>
              <a:rPr lang="en-GB" dirty="0"/>
              <a:t>to address needs and build </a:t>
            </a:r>
            <a:r>
              <a:rPr lang="en-GB" dirty="0" smtClean="0"/>
              <a:t>resilience - in context of protracted fragility impacted by a range of shocks</a:t>
            </a:r>
          </a:p>
          <a:p>
            <a:pPr lvl="1"/>
            <a:r>
              <a:rPr lang="en-GB" b="1" dirty="0" smtClean="0"/>
              <a:t>SRSP the term used in this guidance note to cover all these contexts</a:t>
            </a:r>
          </a:p>
          <a:p>
            <a:endParaRPr lang="en-GB" b="1" dirty="0" smtClean="0"/>
          </a:p>
          <a:p>
            <a:r>
              <a:rPr lang="en-GB" dirty="0"/>
              <a:t>M</a:t>
            </a:r>
            <a:r>
              <a:rPr lang="en-GB" dirty="0" smtClean="0"/>
              <a:t>ain </a:t>
            </a:r>
            <a:r>
              <a:rPr lang="en-GB" dirty="0"/>
              <a:t>social protection instruments </a:t>
            </a:r>
            <a:r>
              <a:rPr lang="en-GB" dirty="0" smtClean="0"/>
              <a:t>– Non</a:t>
            </a:r>
            <a:r>
              <a:rPr lang="en-GB" dirty="0"/>
              <a:t>-</a:t>
            </a:r>
            <a:r>
              <a:rPr lang="en-GB" dirty="0" smtClean="0"/>
              <a:t>contributory, contributory, active </a:t>
            </a:r>
            <a:r>
              <a:rPr lang="en-GB" dirty="0"/>
              <a:t>labour market policies (ALMP</a:t>
            </a:r>
            <a:r>
              <a:rPr lang="en-GB" dirty="0" smtClean="0"/>
              <a:t>)</a:t>
            </a:r>
            <a:r>
              <a:rPr lang="en-GB" dirty="0"/>
              <a:t> </a:t>
            </a:r>
            <a:endParaRPr lang="en-GB" dirty="0" smtClean="0"/>
          </a:p>
          <a:p>
            <a:pPr lvl="1"/>
            <a:r>
              <a:rPr lang="en-GB" b="1" dirty="0" smtClean="0"/>
              <a:t>Guidance </a:t>
            </a:r>
            <a:r>
              <a:rPr lang="en-GB" b="1" dirty="0"/>
              <a:t>note focuses on non-contributory social assistance programmes (where benefit modalities are mostly used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968" y="6354184"/>
            <a:ext cx="8933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prstClr val="white">
                    <a:lumMod val="95000"/>
                  </a:prstClr>
                </a:solidFill>
                <a:latin typeface="Arial" pitchFamily="34" charset="0"/>
                <a:cs typeface="Arial" pitchFamily="34" charset="0"/>
              </a:rPr>
              <a:t>www.ids.ac.uk           					                </a:t>
            </a:r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Engaging, Learning, Transforming</a:t>
            </a:r>
          </a:p>
        </p:txBody>
      </p:sp>
    </p:spTree>
    <p:extLst>
      <p:ext uri="{BB962C8B-B14F-4D97-AF65-F5344CB8AC3E}">
        <p14:creationId xmlns:p14="http://schemas.microsoft.com/office/powerpoint/2010/main" val="233021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Experiences to date 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en-GB" b="1" dirty="0" smtClean="0"/>
              <a:t>Modality choice for SRSP</a:t>
            </a:r>
            <a:r>
              <a:rPr lang="en-GB" dirty="0" smtClean="0"/>
              <a:t> – all modalities can work, but Cash-Based transfers often show clear </a:t>
            </a:r>
            <a:r>
              <a:rPr lang="en-GB" dirty="0"/>
              <a:t>advantages. Country case studies show blending modalities possible.</a:t>
            </a:r>
            <a:endParaRPr lang="en-GB" dirty="0" smtClean="0"/>
          </a:p>
          <a:p>
            <a:endParaRPr lang="en-GB" dirty="0" smtClean="0"/>
          </a:p>
          <a:p>
            <a:r>
              <a:rPr lang="en-GB" b="1" dirty="0" smtClean="0"/>
              <a:t>Setting transfer values </a:t>
            </a:r>
            <a:r>
              <a:rPr lang="en-GB" dirty="0" smtClean="0"/>
              <a:t>– different between SP and hum.  Again cash allows for easier adjustment </a:t>
            </a:r>
          </a:p>
          <a:p>
            <a:endParaRPr lang="en-GB" dirty="0" smtClean="0"/>
          </a:p>
          <a:p>
            <a:r>
              <a:rPr lang="en-GB" b="1" dirty="0" smtClean="0"/>
              <a:t>Benefit modality and the link to shock typology </a:t>
            </a:r>
            <a:r>
              <a:rPr lang="en-GB" dirty="0" smtClean="0"/>
              <a:t>– different modalities may be appropriate for different shocks, important to map in advance</a:t>
            </a:r>
          </a:p>
          <a:p>
            <a:endParaRPr lang="en-GB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30304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Experiences to date II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b="1" dirty="0" smtClean="0"/>
              <a:t>System maturity and integration </a:t>
            </a:r>
            <a:r>
              <a:rPr lang="en-GB" dirty="0" smtClean="0"/>
              <a:t>– key challenge for SRSP is that lack of mature SP system. Conflict/displacement very new area. Seasonal safety nets an area with potential. Capacity of service providers and inter-operable support systems crucial.</a:t>
            </a:r>
          </a:p>
          <a:p>
            <a:endParaRPr lang="en-GB" dirty="0" smtClean="0"/>
          </a:p>
          <a:p>
            <a:r>
              <a:rPr lang="en-GB" b="1" dirty="0" smtClean="0"/>
              <a:t>Coordination, collaboration, trade-offs </a:t>
            </a:r>
            <a:r>
              <a:rPr lang="en-GB" dirty="0" smtClean="0"/>
              <a:t>- Effective collaboration and coordination keystone principle for SRSP and also its biggest challenge. Siloes found across organisations heavily influence modalities choice. </a:t>
            </a:r>
          </a:p>
          <a:p>
            <a:endParaRPr lang="en-GB" dirty="0" smtClean="0"/>
          </a:p>
          <a:p>
            <a:r>
              <a:rPr lang="en-GB" b="1" dirty="0" smtClean="0"/>
              <a:t>Approaches to delivering modalities within comprehensive programmes: Cash Plus and graduation</a:t>
            </a:r>
            <a:r>
              <a:rPr lang="en-GB" dirty="0" smtClean="0"/>
              <a:t> – comprehensive anti-poverty programmes with CBT at the core deliver strong impacts. Complicated to deliver in fragile contexts.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995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Promising and innovative practices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307627"/>
          </a:xfrm>
        </p:spPr>
        <p:txBody>
          <a:bodyPr>
            <a:normAutofit fontScale="55000" lnSpcReduction="20000"/>
          </a:bodyPr>
          <a:lstStyle/>
          <a:p>
            <a:r>
              <a:rPr lang="en-GB" dirty="0" smtClean="0"/>
              <a:t>Cash+ and graduation programmes hold promise in stable contexts where </a:t>
            </a:r>
            <a:r>
              <a:rPr lang="en-GB" dirty="0" err="1" smtClean="0"/>
              <a:t>Govt</a:t>
            </a:r>
            <a:r>
              <a:rPr lang="en-GB" dirty="0" smtClean="0"/>
              <a:t> is not weak. Complementary service delivery in the midst of widespread need can have long term impacts but tough to programme and fund</a:t>
            </a:r>
          </a:p>
          <a:p>
            <a:endParaRPr lang="en-GB" dirty="0" smtClean="0"/>
          </a:p>
          <a:p>
            <a:r>
              <a:rPr lang="en-GB" b="1" dirty="0" smtClean="0"/>
              <a:t>HSNP Kenya</a:t>
            </a:r>
            <a:r>
              <a:rPr lang="en-GB" dirty="0"/>
              <a:t> </a:t>
            </a:r>
            <a:r>
              <a:rPr lang="en-GB" dirty="0" smtClean="0"/>
              <a:t>- successfully delivers emergency payments for drought. </a:t>
            </a:r>
          </a:p>
          <a:p>
            <a:endParaRPr lang="en-GB" dirty="0" smtClean="0"/>
          </a:p>
          <a:p>
            <a:r>
              <a:rPr lang="en-GB" b="1" dirty="0" smtClean="0"/>
              <a:t>PSNP Ethiopia</a:t>
            </a:r>
            <a:r>
              <a:rPr lang="en-GB" dirty="0"/>
              <a:t> </a:t>
            </a:r>
            <a:r>
              <a:rPr lang="en-GB" dirty="0" smtClean="0"/>
              <a:t>- allows switching between cash and food; contingency budget used to deliver hum support.</a:t>
            </a:r>
          </a:p>
          <a:p>
            <a:endParaRPr lang="en-GB" dirty="0" smtClean="0"/>
          </a:p>
          <a:p>
            <a:r>
              <a:rPr lang="en-GB" b="1" dirty="0" smtClean="0"/>
              <a:t>Malawi</a:t>
            </a:r>
            <a:r>
              <a:rPr lang="en-GB" dirty="0" smtClean="0"/>
              <a:t> - Successfully tested vertical scale-up of CT using e-payments for drought. Flexibility of donor and hum/SP partner collaboration key </a:t>
            </a:r>
          </a:p>
          <a:p>
            <a:endParaRPr lang="en-GB" dirty="0" smtClean="0"/>
          </a:p>
          <a:p>
            <a:r>
              <a:rPr lang="en-GB" b="1" dirty="0" smtClean="0"/>
              <a:t>Kenya and Turkey </a:t>
            </a:r>
            <a:r>
              <a:rPr lang="en-GB" dirty="0" smtClean="0"/>
              <a:t>- Hum transfers reduced to align with SP transfers for future uptake by </a:t>
            </a:r>
            <a:r>
              <a:rPr lang="en-GB" dirty="0" err="1" smtClean="0"/>
              <a:t>Govt</a:t>
            </a:r>
            <a:endParaRPr lang="en-GB" dirty="0" smtClean="0"/>
          </a:p>
          <a:p>
            <a:endParaRPr lang="en-GB" dirty="0" smtClean="0"/>
          </a:p>
          <a:p>
            <a:r>
              <a:rPr lang="en-GB" b="1" dirty="0" smtClean="0"/>
              <a:t>Kyrgyzstan and Turkey </a:t>
            </a:r>
            <a:r>
              <a:rPr lang="en-GB" dirty="0" smtClean="0"/>
              <a:t>- </a:t>
            </a:r>
            <a:r>
              <a:rPr lang="en-GB" dirty="0" err="1" smtClean="0"/>
              <a:t>Govt</a:t>
            </a:r>
            <a:r>
              <a:rPr lang="en-GB" dirty="0" smtClean="0"/>
              <a:t> temporarily waived regulations to extend SP to refugees.</a:t>
            </a:r>
          </a:p>
          <a:p>
            <a:endParaRPr lang="en-GB" dirty="0" smtClean="0"/>
          </a:p>
          <a:p>
            <a:r>
              <a:rPr lang="en-GB" b="1" dirty="0" smtClean="0"/>
              <a:t>Yemen, Jordan and Lebanon </a:t>
            </a:r>
            <a:r>
              <a:rPr lang="en-GB" dirty="0" smtClean="0"/>
              <a:t>- use of e-payments and mobile money can increase efficiency of transfers through existing or harmonized cash transfer platforms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4366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Operationalizing the nexus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7355"/>
            <a:ext cx="8229600" cy="5299587"/>
          </a:xfrm>
        </p:spPr>
        <p:txBody>
          <a:bodyPr>
            <a:normAutofit fontScale="55000" lnSpcReduction="20000"/>
          </a:bodyPr>
          <a:lstStyle/>
          <a:p>
            <a:r>
              <a:rPr lang="en-GB" b="1" dirty="0" smtClean="0"/>
              <a:t>Political economy considerations when designing SRSP </a:t>
            </a:r>
            <a:r>
              <a:rPr lang="en-GB" dirty="0" smtClean="0"/>
              <a:t>– overlooked area, SRSP could threaten existing interests, profile, prestige, funding sources, institutional siloes</a:t>
            </a:r>
          </a:p>
          <a:p>
            <a:endParaRPr lang="en-GB" dirty="0" smtClean="0"/>
          </a:p>
          <a:p>
            <a:r>
              <a:rPr lang="en-GB" b="1" dirty="0" smtClean="0"/>
              <a:t>Funding strategy and modalities </a:t>
            </a:r>
            <a:r>
              <a:rPr lang="en-GB" dirty="0" smtClean="0"/>
              <a:t>– Essential to enable smooth programming. </a:t>
            </a:r>
            <a:r>
              <a:rPr lang="en-GB" dirty="0"/>
              <a:t>Ideally combination of </a:t>
            </a:r>
            <a:r>
              <a:rPr lang="en-GB" dirty="0" smtClean="0"/>
              <a:t>– pooled and contingent financing, single </a:t>
            </a:r>
            <a:r>
              <a:rPr lang="en-GB" dirty="0"/>
              <a:t>delivery </a:t>
            </a:r>
            <a:r>
              <a:rPr lang="en-GB" dirty="0" smtClean="0"/>
              <a:t>mechanisms, </a:t>
            </a:r>
            <a:r>
              <a:rPr lang="en-GB" dirty="0"/>
              <a:t>crisis </a:t>
            </a:r>
            <a:r>
              <a:rPr lang="en-GB" dirty="0" smtClean="0"/>
              <a:t>modifiers, risk pooling (e.g. insurance), SOPs </a:t>
            </a:r>
            <a:r>
              <a:rPr lang="en-GB" dirty="0"/>
              <a:t>for the use of </a:t>
            </a:r>
            <a:r>
              <a:rPr lang="en-GB" dirty="0" smtClean="0"/>
              <a:t>different resources and mechanisms</a:t>
            </a:r>
          </a:p>
          <a:p>
            <a:endParaRPr lang="en-GB" dirty="0"/>
          </a:p>
          <a:p>
            <a:r>
              <a:rPr lang="en-GB" b="1" dirty="0" smtClean="0"/>
              <a:t>Sequencing: ex-ante or ex-post </a:t>
            </a:r>
            <a:r>
              <a:rPr lang="en-GB" dirty="0" smtClean="0"/>
              <a:t>– consideration as to whether shock response is built into design or added once system is capable/mature</a:t>
            </a:r>
          </a:p>
          <a:p>
            <a:endParaRPr lang="en-GB" dirty="0" smtClean="0"/>
          </a:p>
          <a:p>
            <a:r>
              <a:rPr lang="en-GB" b="1" dirty="0" smtClean="0"/>
              <a:t>Viewing vulnerability through the lens of seasonality </a:t>
            </a:r>
            <a:r>
              <a:rPr lang="en-GB" dirty="0" smtClean="0"/>
              <a:t>– taking multi-annual and seasonal approach to need, which enables different possibilities for modality type, timing and amount</a:t>
            </a:r>
          </a:p>
          <a:p>
            <a:endParaRPr lang="en-GB" dirty="0" smtClean="0"/>
          </a:p>
          <a:p>
            <a:r>
              <a:rPr lang="en-GB" b="1" dirty="0" smtClean="0"/>
              <a:t>Risk layering </a:t>
            </a:r>
            <a:r>
              <a:rPr lang="en-GB" dirty="0" smtClean="0"/>
              <a:t>– getting all relevant actors to match </a:t>
            </a:r>
            <a:r>
              <a:rPr lang="en-GB" dirty="0"/>
              <a:t>the risks people face with the most appropriate programmatic modalities, coverage and capacity, and aiming to achieve maximum risk coverage before, during and after </a:t>
            </a:r>
            <a:r>
              <a:rPr lang="en-GB" dirty="0" smtClean="0"/>
              <a:t>shocks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93832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668</Words>
  <Application>Microsoft Office PowerPoint</Application>
  <PresentationFormat>On-screen Show (4:3)</PresentationFormat>
  <Paragraphs>60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  GUIDANCE PACKAGE FOR SOCIAL PROTECTION ACROSS THE HUMANITARIAN-DEVELOPMENT NEXUS  CONTENT NOTE: BENEFIT MODALITIES </vt:lpstr>
      <vt:lpstr>Aims of guidance note</vt:lpstr>
      <vt:lpstr>Basic terms</vt:lpstr>
      <vt:lpstr>Experiences to date I</vt:lpstr>
      <vt:lpstr>Experiences to date II</vt:lpstr>
      <vt:lpstr>Promising and innovative practices</vt:lpstr>
      <vt:lpstr>Operationalizing the nexus 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GUIDANCE PACKAGE FOR SOCIAL PROTECTION ACROSS THE HUMANITARIAN-DEVELOPMENT NEXUS  CONTENT NOTE #X BENEFIT MODALITIES</dc:title>
  <dc:subject/>
  <dc:creator>Daniel Longhurst</dc:creator>
  <cp:keywords/>
  <dc:description/>
  <cp:lastModifiedBy>Marie Asmus</cp:lastModifiedBy>
  <cp:revision>17</cp:revision>
  <dcterms:created xsi:type="dcterms:W3CDTF">2019-01-19T08:42:32Z</dcterms:created>
  <dcterms:modified xsi:type="dcterms:W3CDTF">2019-05-20T09:26:39Z</dcterms:modified>
  <cp:category/>
</cp:coreProperties>
</file>