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7" r:id="rId2"/>
    <p:sldId id="560" r:id="rId3"/>
    <p:sldId id="559" r:id="rId4"/>
    <p:sldId id="561" r:id="rId5"/>
    <p:sldId id="562" r:id="rId6"/>
    <p:sldId id="563" r:id="rId7"/>
    <p:sldId id="575" r:id="rId8"/>
    <p:sldId id="571" r:id="rId9"/>
    <p:sldId id="583" r:id="rId10"/>
    <p:sldId id="573" r:id="rId11"/>
    <p:sldId id="574" r:id="rId12"/>
    <p:sldId id="578" r:id="rId13"/>
    <p:sldId id="579" r:id="rId14"/>
    <p:sldId id="582" r:id="rId15"/>
    <p:sldId id="584" r:id="rId16"/>
    <p:sldId id="586" r:id="rId17"/>
    <p:sldId id="587" r:id="rId18"/>
    <p:sldId id="589" r:id="rId19"/>
    <p:sldId id="590" r:id="rId20"/>
    <p:sldId id="592" r:id="rId21"/>
    <p:sldId id="262" r:id="rId22"/>
    <p:sldId id="594" r:id="rId23"/>
    <p:sldId id="307" r:id="rId24"/>
    <p:sldId id="339" r:id="rId25"/>
    <p:sldId id="263" r:id="rId26"/>
    <p:sldId id="598" r:id="rId27"/>
    <p:sldId id="599" r:id="rId28"/>
    <p:sldId id="600" r:id="rId29"/>
    <p:sldId id="601" r:id="rId30"/>
    <p:sldId id="343" r:id="rId31"/>
    <p:sldId id="602" r:id="rId32"/>
    <p:sldId id="497" r:id="rId33"/>
  </p:sldIdLst>
  <p:sldSz cx="9144000" cy="6858000" type="screen4x3"/>
  <p:notesSz cx="6789738" cy="9929813"/>
  <p:custDataLst>
    <p:tags r:id="rId36"/>
  </p:custDataLst>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200" kern="1200">
        <a:solidFill>
          <a:srgbClr val="0F5494"/>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5EC1"/>
    <a:srgbClr val="3166CF"/>
    <a:srgbClr val="3E6FD2"/>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53281" autoAdjust="0"/>
  </p:normalViewPr>
  <p:slideViewPr>
    <p:cSldViewPr>
      <p:cViewPr varScale="1">
        <p:scale>
          <a:sx n="47" d="100"/>
          <a:sy n="47" d="100"/>
        </p:scale>
        <p:origin x="1925" y="43"/>
      </p:cViewPr>
      <p:guideLst>
        <p:guide orient="horz" pos="2160"/>
        <p:guide pos="2880"/>
      </p:guideLst>
    </p:cSldViewPr>
  </p:slideViewPr>
  <p:outlineViewPr>
    <p:cViewPr>
      <p:scale>
        <a:sx n="33" d="100"/>
        <a:sy n="33" d="100"/>
      </p:scale>
      <p:origin x="0" y="-41366"/>
    </p:cViewPr>
  </p:outlineViewPr>
  <p:notesTextViewPr>
    <p:cViewPr>
      <p:scale>
        <a:sx n="100" d="100"/>
        <a:sy n="100" d="100"/>
      </p:scale>
      <p:origin x="0" y="-4411"/>
    </p:cViewPr>
  </p:notesTextViewPr>
  <p:sorterViewPr>
    <p:cViewPr>
      <p:scale>
        <a:sx n="80" d="100"/>
        <a:sy n="80" d="100"/>
      </p:scale>
      <p:origin x="0" y="-46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85997861378402"/>
          <c:y val="0.10345102384590002"/>
          <c:w val="0.48367749586857356"/>
          <c:h val="0.70955615622673951"/>
        </c:manualLayout>
      </c:layout>
      <c:radarChart>
        <c:radarStyle val="marker"/>
        <c:varyColors val="0"/>
        <c:ser>
          <c:idx val="0"/>
          <c:order val="0"/>
          <c:tx>
            <c:v>Meet with the requirements of Score C or Higher Scores</c:v>
          </c:tx>
          <c:spPr>
            <a:ln w="50800">
              <a:solidFill>
                <a:srgbClr val="008000"/>
              </a:solidFill>
              <a:prstDash val="solid"/>
            </a:ln>
          </c:spPr>
          <c:marker>
            <c:symbol val="diamond"/>
            <c:size val="6"/>
            <c:spPr>
              <a:solidFill>
                <a:srgbClr val="008000"/>
              </a:solidFill>
              <a:ln>
                <a:solidFill>
                  <a:srgbClr val="008000"/>
                </a:solidFill>
                <a:prstDash val="solid"/>
              </a:ln>
            </c:spPr>
          </c:marker>
          <c:cat>
            <c:strRef>
              <c:f>'Spider Chart'!$B$3:$P$3</c:f>
              <c:strCache>
                <c:ptCount val="15"/>
                <c:pt idx="0">
                  <c:v>Legal framework</c:v>
                </c:pt>
                <c:pt idx="1">
                  <c:v>Managerial Structure</c:v>
                </c:pt>
                <c:pt idx="2">
                  <c:v>Debt Management Strategy </c:v>
                </c:pt>
                <c:pt idx="3">
                  <c:v>Evaluation of Debt Management Operations</c:v>
                </c:pt>
                <c:pt idx="4">
                  <c:v>Audit</c:v>
                </c:pt>
                <c:pt idx="5">
                  <c:v>Coordination with Fiscal Policy</c:v>
                </c:pt>
                <c:pt idx="6">
                  <c:v>Coordination with Monetary Policy</c:v>
                </c:pt>
                <c:pt idx="7">
                  <c:v>Domestic Borrowing</c:v>
                </c:pt>
                <c:pt idx="8">
                  <c:v>External Borrowing</c:v>
                </c:pt>
                <c:pt idx="9">
                  <c:v>Loan Guarantees, On lending  Derivatives</c:v>
                </c:pt>
                <c:pt idx="10">
                  <c:v>Cash Flow Forecasting and Cash Balance Management</c:v>
                </c:pt>
                <c:pt idx="11">
                  <c:v>Debt Administration and Data Security</c:v>
                </c:pt>
                <c:pt idx="12">
                  <c:v>Segregation of Duties, Staff Capacity and BCP</c:v>
                </c:pt>
                <c:pt idx="13">
                  <c:v>Debt Records</c:v>
                </c:pt>
                <c:pt idx="14">
                  <c:v>Debt Reporting</c:v>
                </c:pt>
              </c:strCache>
            </c:strRef>
          </c:cat>
          <c:val>
            <c:numRef>
              <c:f>'Spider Chart'!$B$4:$P$4</c:f>
              <c:numCache>
                <c:formatCode>General</c:formatCode>
                <c:ptCount val="15"/>
                <c:pt idx="0">
                  <c:v>36</c:v>
                </c:pt>
                <c:pt idx="1">
                  <c:v>41</c:v>
                </c:pt>
                <c:pt idx="2">
                  <c:v>12</c:v>
                </c:pt>
                <c:pt idx="3">
                  <c:v>29</c:v>
                </c:pt>
                <c:pt idx="4">
                  <c:v>4</c:v>
                </c:pt>
                <c:pt idx="5">
                  <c:v>28</c:v>
                </c:pt>
                <c:pt idx="6">
                  <c:v>38</c:v>
                </c:pt>
                <c:pt idx="7">
                  <c:v>39</c:v>
                </c:pt>
                <c:pt idx="8">
                  <c:v>13</c:v>
                </c:pt>
                <c:pt idx="9">
                  <c:v>20</c:v>
                </c:pt>
                <c:pt idx="10">
                  <c:v>13</c:v>
                </c:pt>
                <c:pt idx="11">
                  <c:v>11</c:v>
                </c:pt>
                <c:pt idx="12">
                  <c:v>4</c:v>
                </c:pt>
                <c:pt idx="13">
                  <c:v>31</c:v>
                </c:pt>
                <c:pt idx="14">
                  <c:v>15</c:v>
                </c:pt>
              </c:numCache>
            </c:numRef>
          </c:val>
          <c:extLst>
            <c:ext xmlns:c16="http://schemas.microsoft.com/office/drawing/2014/chart" uri="{C3380CC4-5D6E-409C-BE32-E72D297353CC}">
              <c16:uniqueId val="{00000000-D0BE-4634-80B8-B390874B2BAF}"/>
            </c:ext>
          </c:extLst>
        </c:ser>
        <c:ser>
          <c:idx val="1"/>
          <c:order val="1"/>
          <c:tx>
            <c:v>Not meet with minimum requirements</c:v>
          </c:tx>
          <c:spPr>
            <a:ln w="25400">
              <a:solidFill>
                <a:srgbClr val="000000"/>
              </a:solidFill>
              <a:prstDash val="lgDashDotDot"/>
            </a:ln>
          </c:spPr>
          <c:marker>
            <c:symbol val="square"/>
            <c:size val="2"/>
            <c:spPr>
              <a:solidFill>
                <a:srgbClr val="000000"/>
              </a:solidFill>
              <a:ln>
                <a:solidFill>
                  <a:srgbClr val="000000"/>
                </a:solidFill>
                <a:prstDash val="solid"/>
              </a:ln>
            </c:spPr>
          </c:marker>
          <c:cat>
            <c:strRef>
              <c:f>'Spider Chart'!$B$3:$P$3</c:f>
              <c:strCache>
                <c:ptCount val="15"/>
                <c:pt idx="0">
                  <c:v>Legal framework</c:v>
                </c:pt>
                <c:pt idx="1">
                  <c:v>Managerial Structure</c:v>
                </c:pt>
                <c:pt idx="2">
                  <c:v>Debt Management Strategy </c:v>
                </c:pt>
                <c:pt idx="3">
                  <c:v>Evaluation of Debt Management Operations</c:v>
                </c:pt>
                <c:pt idx="4">
                  <c:v>Audit</c:v>
                </c:pt>
                <c:pt idx="5">
                  <c:v>Coordination with Fiscal Policy</c:v>
                </c:pt>
                <c:pt idx="6">
                  <c:v>Coordination with Monetary Policy</c:v>
                </c:pt>
                <c:pt idx="7">
                  <c:v>Domestic Borrowing</c:v>
                </c:pt>
                <c:pt idx="8">
                  <c:v>External Borrowing</c:v>
                </c:pt>
                <c:pt idx="9">
                  <c:v>Loan Guarantees, On lending  Derivatives</c:v>
                </c:pt>
                <c:pt idx="10">
                  <c:v>Cash Flow Forecasting and Cash Balance Management</c:v>
                </c:pt>
                <c:pt idx="11">
                  <c:v>Debt Administration and Data Security</c:v>
                </c:pt>
                <c:pt idx="12">
                  <c:v>Segregation of Duties, Staff Capacity and BCP</c:v>
                </c:pt>
                <c:pt idx="13">
                  <c:v>Debt Records</c:v>
                </c:pt>
                <c:pt idx="14">
                  <c:v>Debt Reporting</c:v>
                </c:pt>
              </c:strCache>
            </c:strRef>
          </c:cat>
          <c:val>
            <c:numRef>
              <c:f>'Spider Chart'!$B$5:$P$5</c:f>
              <c:numCache>
                <c:formatCode>0</c:formatCode>
                <c:ptCount val="15"/>
                <c:pt idx="0">
                  <c:v>29</c:v>
                </c:pt>
                <c:pt idx="1">
                  <c:v>24</c:v>
                </c:pt>
                <c:pt idx="2">
                  <c:v>53</c:v>
                </c:pt>
                <c:pt idx="3">
                  <c:v>36</c:v>
                </c:pt>
                <c:pt idx="4">
                  <c:v>61</c:v>
                </c:pt>
                <c:pt idx="5">
                  <c:v>37</c:v>
                </c:pt>
                <c:pt idx="6">
                  <c:v>27</c:v>
                </c:pt>
                <c:pt idx="7">
                  <c:v>13</c:v>
                </c:pt>
                <c:pt idx="8">
                  <c:v>51</c:v>
                </c:pt>
                <c:pt idx="9">
                  <c:v>40</c:v>
                </c:pt>
                <c:pt idx="10">
                  <c:v>52</c:v>
                </c:pt>
                <c:pt idx="11">
                  <c:v>54</c:v>
                </c:pt>
                <c:pt idx="12">
                  <c:v>61</c:v>
                </c:pt>
                <c:pt idx="13">
                  <c:v>34</c:v>
                </c:pt>
                <c:pt idx="14">
                  <c:v>50</c:v>
                </c:pt>
              </c:numCache>
            </c:numRef>
          </c:val>
          <c:extLst>
            <c:ext xmlns:c16="http://schemas.microsoft.com/office/drawing/2014/chart" uri="{C3380CC4-5D6E-409C-BE32-E72D297353CC}">
              <c16:uniqueId val="{00000001-D0BE-4634-80B8-B390874B2BAF}"/>
            </c:ext>
          </c:extLst>
        </c:ser>
        <c:dLbls>
          <c:showLegendKey val="0"/>
          <c:showVal val="0"/>
          <c:showCatName val="0"/>
          <c:showSerName val="0"/>
          <c:showPercent val="0"/>
          <c:showBubbleSize val="0"/>
        </c:dLbls>
        <c:axId val="29897088"/>
        <c:axId val="29899008"/>
      </c:radarChart>
      <c:catAx>
        <c:axId val="29897088"/>
        <c:scaling>
          <c:orientation val="minMax"/>
        </c:scaling>
        <c:delete val="0"/>
        <c:axPos val="b"/>
        <c:majorGridlines>
          <c:spPr>
            <a:ln w="3175">
              <a:solidFill>
                <a:srgbClr val="000000"/>
              </a:solidFill>
              <a:prstDash val="solid"/>
            </a:ln>
          </c:spPr>
        </c:majorGridlines>
        <c:numFmt formatCode="General" sourceLinked="1"/>
        <c:majorTickMark val="out"/>
        <c:minorTickMark val="none"/>
        <c:tickLblPos val="nextTo"/>
        <c:txPr>
          <a:bodyPr rot="0" vert="horz"/>
          <a:lstStyle/>
          <a:p>
            <a:pPr>
              <a:defRPr sz="1050" b="0" i="0" u="none" strike="noStrike" baseline="0">
                <a:solidFill>
                  <a:srgbClr val="000000"/>
                </a:solidFill>
                <a:latin typeface="Times New Roman"/>
                <a:ea typeface="Times New Roman"/>
                <a:cs typeface="Times New Roman"/>
              </a:defRPr>
            </a:pPr>
            <a:endParaRPr lang="en-US"/>
          </a:p>
        </c:txPr>
        <c:crossAx val="29899008"/>
        <c:crosses val="autoZero"/>
        <c:auto val="0"/>
        <c:lblAlgn val="ctr"/>
        <c:lblOffset val="100"/>
        <c:noMultiLvlLbl val="0"/>
      </c:catAx>
      <c:valAx>
        <c:axId val="29899008"/>
        <c:scaling>
          <c:orientation val="minMax"/>
        </c:scaling>
        <c:delete val="0"/>
        <c:axPos val="l"/>
        <c:majorGridlines>
          <c:spPr>
            <a:ln w="3175">
              <a:solidFill>
                <a:srgbClr val="000000"/>
              </a:solidFill>
              <a:prstDash val="solid"/>
            </a:ln>
          </c:spPr>
        </c:majorGridlines>
        <c:numFmt formatCode="General" sourceLinked="1"/>
        <c:majorTickMark val="cross"/>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29897088"/>
        <c:crosses val="autoZero"/>
        <c:crossBetween val="between"/>
        <c:majorUnit val="5"/>
      </c:valAx>
      <c:spPr>
        <a:noFill/>
        <a:ln w="25400">
          <a:noFill/>
        </a:ln>
      </c:spPr>
    </c:plotArea>
    <c:legend>
      <c:legendPos val="b"/>
      <c:layout>
        <c:manualLayout>
          <c:xMode val="edge"/>
          <c:yMode val="edge"/>
          <c:x val="3.1817269300261053E-3"/>
          <c:y val="0.86577036079445302"/>
          <c:w val="0.99162380198225786"/>
          <c:h val="0.1060931562659153"/>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86ADA9E-E76B-436B-BC53-603E36A135C2}"/>
              </a:ext>
            </a:extLst>
          </p:cNvPr>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dirty="0"/>
          </a:p>
        </p:txBody>
      </p:sp>
      <p:sp>
        <p:nvSpPr>
          <p:cNvPr id="37891" name="Rectangle 3">
            <a:extLst>
              <a:ext uri="{FF2B5EF4-FFF2-40B4-BE49-F238E27FC236}">
                <a16:creationId xmlns:a16="http://schemas.microsoft.com/office/drawing/2014/main" id="{F29B6C15-9433-45B3-BFED-2047020EA76D}"/>
              </a:ext>
            </a:extLst>
          </p:cNvPr>
          <p:cNvSpPr>
            <a:spLocks noGrp="1" noChangeArrowheads="1"/>
          </p:cNvSpPr>
          <p:nvPr>
            <p:ph type="dt" sz="quarter" idx="1"/>
          </p:nvPr>
        </p:nvSpPr>
        <p:spPr bwMode="auto">
          <a:xfrm>
            <a:off x="3844925"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charset="0"/>
                <a:ea typeface="+mn-ea"/>
                <a:cs typeface="+mn-cs"/>
              </a:defRPr>
            </a:lvl1pPr>
          </a:lstStyle>
          <a:p>
            <a:pPr>
              <a:defRPr/>
            </a:pPr>
            <a:endParaRPr lang="en-GB" dirty="0"/>
          </a:p>
        </p:txBody>
      </p:sp>
      <p:sp>
        <p:nvSpPr>
          <p:cNvPr id="37892" name="Rectangle 4">
            <a:extLst>
              <a:ext uri="{FF2B5EF4-FFF2-40B4-BE49-F238E27FC236}">
                <a16:creationId xmlns:a16="http://schemas.microsoft.com/office/drawing/2014/main" id="{9C78F5E1-7423-4FAF-AF03-34A7CFA6EA8D}"/>
              </a:ext>
            </a:extLst>
          </p:cNvPr>
          <p:cNvSpPr>
            <a:spLocks noGrp="1" noChangeArrowheads="1"/>
          </p:cNvSpPr>
          <p:nvPr>
            <p:ph type="ftr" sz="quarter" idx="2"/>
          </p:nvPr>
        </p:nvSpPr>
        <p:spPr bwMode="auto">
          <a:xfrm>
            <a:off x="0"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dirty="0"/>
          </a:p>
        </p:txBody>
      </p:sp>
      <p:sp>
        <p:nvSpPr>
          <p:cNvPr id="37893" name="Rectangle 5">
            <a:extLst>
              <a:ext uri="{FF2B5EF4-FFF2-40B4-BE49-F238E27FC236}">
                <a16:creationId xmlns:a16="http://schemas.microsoft.com/office/drawing/2014/main" id="{856DAC7C-5D68-489A-B525-EBBDA153FA4F}"/>
              </a:ext>
            </a:extLst>
          </p:cNvPr>
          <p:cNvSpPr>
            <a:spLocks noGrp="1" noChangeArrowheads="1"/>
          </p:cNvSpPr>
          <p:nvPr>
            <p:ph type="sldNum" sz="quarter" idx="3"/>
          </p:nvPr>
        </p:nvSpPr>
        <p:spPr bwMode="auto">
          <a:xfrm>
            <a:off x="3844925"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ea typeface="MS PGothic" panose="020B0600070205080204" pitchFamily="34" charset="-128"/>
              </a:defRPr>
            </a:lvl1pPr>
          </a:lstStyle>
          <a:p>
            <a:pPr>
              <a:defRPr/>
            </a:pPr>
            <a:fld id="{9A08D730-933D-4F20-A57A-323021AA04DD}" type="slidenum">
              <a:rPr lang="en-GB" altLang="fr-FR"/>
              <a:pPr>
                <a:defRPr/>
              </a:pPr>
              <a:t>‹N°›</a:t>
            </a:fld>
            <a:endParaRPr lang="en-GB" alt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25B0A22-3E2C-4D8C-8E4A-0AC342ED0F16}"/>
              </a:ext>
            </a:extLst>
          </p:cNvPr>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dirty="0"/>
          </a:p>
        </p:txBody>
      </p:sp>
      <p:sp>
        <p:nvSpPr>
          <p:cNvPr id="36867" name="Rectangle 3">
            <a:extLst>
              <a:ext uri="{FF2B5EF4-FFF2-40B4-BE49-F238E27FC236}">
                <a16:creationId xmlns:a16="http://schemas.microsoft.com/office/drawing/2014/main" id="{2B2F3F8F-9A29-4FE5-8BE7-29C3D47E4959}"/>
              </a:ext>
            </a:extLst>
          </p:cNvPr>
          <p:cNvSpPr>
            <a:spLocks noGrp="1" noChangeArrowheads="1"/>
          </p:cNvSpPr>
          <p:nvPr>
            <p:ph type="dt" idx="1"/>
          </p:nvPr>
        </p:nvSpPr>
        <p:spPr bwMode="auto">
          <a:xfrm>
            <a:off x="3844925"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chemeClr val="tx1"/>
                </a:solidFill>
                <a:latin typeface="Arial" charset="0"/>
                <a:ea typeface="+mn-ea"/>
                <a:cs typeface="+mn-cs"/>
              </a:defRPr>
            </a:lvl1pPr>
          </a:lstStyle>
          <a:p>
            <a:pPr>
              <a:defRPr/>
            </a:pPr>
            <a:endParaRPr lang="en-GB" dirty="0"/>
          </a:p>
        </p:txBody>
      </p:sp>
      <p:sp>
        <p:nvSpPr>
          <p:cNvPr id="3076" name="Rectangle 4">
            <a:extLst>
              <a:ext uri="{FF2B5EF4-FFF2-40B4-BE49-F238E27FC236}">
                <a16:creationId xmlns:a16="http://schemas.microsoft.com/office/drawing/2014/main" id="{D592962B-2E14-42CF-A1B3-164D52122AD7}"/>
              </a:ext>
            </a:extLst>
          </p:cNvPr>
          <p:cNvSpPr>
            <a:spLocks noGrp="1" noRot="1" noChangeAspect="1" noChangeArrowheads="1" noTextEdit="1"/>
          </p:cNvSpPr>
          <p:nvPr>
            <p:ph type="sldImg" idx="2"/>
          </p:nvPr>
        </p:nvSpPr>
        <p:spPr bwMode="auto">
          <a:xfrm>
            <a:off x="912813"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a:extLst>
              <a:ext uri="{FF2B5EF4-FFF2-40B4-BE49-F238E27FC236}">
                <a16:creationId xmlns:a16="http://schemas.microsoft.com/office/drawing/2014/main" id="{377C637A-3D4D-4DEF-A697-434CA798E4EF}"/>
              </a:ext>
            </a:extLst>
          </p:cNvPr>
          <p:cNvSpPr>
            <a:spLocks noGrp="1" noChangeArrowheads="1"/>
          </p:cNvSpPr>
          <p:nvPr>
            <p:ph type="body" sz="quarter" idx="3"/>
          </p:nvPr>
        </p:nvSpPr>
        <p:spPr bwMode="auto">
          <a:xfrm>
            <a:off x="679450" y="4716463"/>
            <a:ext cx="5432425"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892D49D0-18F0-4AA5-932F-E99BD4D0B35F}"/>
              </a:ext>
            </a:extLst>
          </p:cNvPr>
          <p:cNvSpPr>
            <a:spLocks noGrp="1" noChangeArrowheads="1"/>
          </p:cNvSpPr>
          <p:nvPr>
            <p:ph type="ftr" sz="quarter" idx="4"/>
          </p:nvPr>
        </p:nvSpPr>
        <p:spPr bwMode="auto">
          <a:xfrm>
            <a:off x="0"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solidFill>
                  <a:schemeClr val="tx1"/>
                </a:solidFill>
                <a:latin typeface="Arial" charset="0"/>
                <a:ea typeface="+mn-ea"/>
                <a:cs typeface="+mn-cs"/>
              </a:defRPr>
            </a:lvl1pPr>
          </a:lstStyle>
          <a:p>
            <a:pPr>
              <a:defRPr/>
            </a:pPr>
            <a:endParaRPr lang="en-GB" dirty="0"/>
          </a:p>
        </p:txBody>
      </p:sp>
      <p:sp>
        <p:nvSpPr>
          <p:cNvPr id="36871" name="Rectangle 7">
            <a:extLst>
              <a:ext uri="{FF2B5EF4-FFF2-40B4-BE49-F238E27FC236}">
                <a16:creationId xmlns:a16="http://schemas.microsoft.com/office/drawing/2014/main" id="{B74A26A0-8AC4-4220-9C69-569E38722A48}"/>
              </a:ext>
            </a:extLst>
          </p:cNvPr>
          <p:cNvSpPr>
            <a:spLocks noGrp="1" noChangeArrowheads="1"/>
          </p:cNvSpPr>
          <p:nvPr>
            <p:ph type="sldNum" sz="quarter" idx="5"/>
          </p:nvPr>
        </p:nvSpPr>
        <p:spPr bwMode="auto">
          <a:xfrm>
            <a:off x="3844925" y="943133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solidFill>
                  <a:schemeClr val="tx1"/>
                </a:solidFill>
                <a:latin typeface="Arial" panose="020B0604020202020204" pitchFamily="34" charset="0"/>
                <a:ea typeface="MS PGothic" panose="020B0600070205080204" pitchFamily="34" charset="-128"/>
              </a:defRPr>
            </a:lvl1pPr>
          </a:lstStyle>
          <a:p>
            <a:pPr>
              <a:defRPr/>
            </a:pPr>
            <a:fld id="{F2CFAFD6-18A5-49AF-9EF0-062DF9DE468E}" type="slidenum">
              <a:rPr lang="en-GB" altLang="fr-FR"/>
              <a:pPr>
                <a:defRPr/>
              </a:pPr>
              <a:t>‹N°›</a:t>
            </a:fld>
            <a:endParaRPr lang="en-GB" alt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D537553A-F599-447B-877B-9ABEEFF18648}"/>
              </a:ext>
            </a:extLst>
          </p:cNvPr>
          <p:cNvSpPr>
            <a:spLocks noGrp="1" noRot="1" noChangeAspect="1" noChangeArrowheads="1" noTextEdit="1"/>
          </p:cNvSpPr>
          <p:nvPr>
            <p:ph type="sldImg"/>
          </p:nvPr>
        </p:nvSpPr>
        <p:spPr>
          <a:ln/>
        </p:spPr>
      </p:sp>
      <p:sp>
        <p:nvSpPr>
          <p:cNvPr id="7171" name="Espace réservé des notes 2">
            <a:extLst>
              <a:ext uri="{FF2B5EF4-FFF2-40B4-BE49-F238E27FC236}">
                <a16:creationId xmlns:a16="http://schemas.microsoft.com/office/drawing/2014/main" id="{30395F1E-3AA2-414B-9635-82959F975A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Dans </a:t>
            </a:r>
            <a:r>
              <a:rPr lang="en-US" altLang="fr-FR" dirty="0" err="1">
                <a:latin typeface="Arial" panose="020B0604020202020204" pitchFamily="34" charset="0"/>
              </a:rPr>
              <a:t>cette</a:t>
            </a:r>
            <a:r>
              <a:rPr lang="en-US" altLang="fr-FR" dirty="0">
                <a:latin typeface="Arial" panose="020B0604020202020204" pitchFamily="34" charset="0"/>
              </a:rPr>
              <a:t> première section, </a:t>
            </a:r>
            <a:r>
              <a:rPr lang="en-US" altLang="fr-FR" dirty="0" err="1">
                <a:latin typeface="Arial" panose="020B0604020202020204" pitchFamily="34" charset="0"/>
              </a:rPr>
              <a:t>expliquer</a:t>
            </a:r>
            <a:r>
              <a:rPr lang="en-US" altLang="fr-FR" dirty="0">
                <a:latin typeface="Arial" panose="020B0604020202020204" pitchFamily="34" charset="0"/>
              </a:rPr>
              <a:t> que la finance “</a:t>
            </a:r>
            <a:r>
              <a:rPr lang="en-US" altLang="fr-FR" dirty="0" err="1">
                <a:latin typeface="Arial" panose="020B0604020202020204" pitchFamily="34" charset="0"/>
              </a:rPr>
              <a:t>mixte</a:t>
            </a:r>
            <a:r>
              <a:rPr lang="en-US" altLang="fr-FR" dirty="0">
                <a:latin typeface="Arial" panose="020B0604020202020204" pitchFamily="34" charset="0"/>
              </a:rPr>
              <a:t> (“blended” en </a:t>
            </a:r>
            <a:r>
              <a:rPr lang="en-US" altLang="fr-FR" dirty="0" err="1">
                <a:latin typeface="Arial" panose="020B0604020202020204" pitchFamily="34" charset="0"/>
              </a:rPr>
              <a:t>anglais</a:t>
            </a:r>
            <a:r>
              <a:rPr lang="en-US" altLang="fr-FR" dirty="0">
                <a:latin typeface="Arial" panose="020B0604020202020204" pitchFamily="34" charset="0"/>
              </a:rPr>
              <a:t>) </a:t>
            </a:r>
            <a:r>
              <a:rPr lang="en-US" altLang="fr-FR" dirty="0" err="1">
                <a:latin typeface="Arial" panose="020B0604020202020204" pitchFamily="34" charset="0"/>
              </a:rPr>
              <a:t>est</a:t>
            </a:r>
            <a:r>
              <a:rPr lang="en-US" altLang="fr-FR" dirty="0">
                <a:latin typeface="Arial" panose="020B0604020202020204" pitchFamily="34" charset="0"/>
              </a:rPr>
              <a:t> </a:t>
            </a:r>
            <a:r>
              <a:rPr lang="en-US" altLang="fr-FR" dirty="0" err="1">
                <a:latin typeface="Arial" panose="020B0604020202020204" pitchFamily="34" charset="0"/>
              </a:rPr>
              <a:t>recommandée</a:t>
            </a:r>
            <a:r>
              <a:rPr lang="en-US" altLang="fr-FR" dirty="0">
                <a:latin typeface="Arial" panose="020B0604020202020204" pitchFamily="34" charset="0"/>
              </a:rPr>
              <a:t> par les </a:t>
            </a:r>
            <a:r>
              <a:rPr lang="en-US" altLang="fr-FR" dirty="0" err="1">
                <a:latin typeface="Arial" panose="020B0604020202020204" pitchFamily="34" charset="0"/>
              </a:rPr>
              <a:t>bailleurs</a:t>
            </a:r>
            <a:r>
              <a:rPr lang="en-US" altLang="fr-FR" dirty="0">
                <a:latin typeface="Arial" panose="020B0604020202020204" pitchFamily="34" charset="0"/>
              </a:rPr>
              <a:t> </a:t>
            </a:r>
            <a:r>
              <a:rPr lang="en-US" altLang="fr-FR" dirty="0" err="1">
                <a:latin typeface="Arial" panose="020B0604020202020204" pitchFamily="34" charset="0"/>
              </a:rPr>
              <a:t>bilatéraux</a:t>
            </a:r>
            <a:r>
              <a:rPr lang="en-US" altLang="fr-FR" dirty="0">
                <a:latin typeface="Arial" panose="020B0604020202020204" pitchFamily="34" charset="0"/>
              </a:rPr>
              <a:t> et </a:t>
            </a:r>
            <a:r>
              <a:rPr lang="en-US" altLang="fr-FR" dirty="0" err="1">
                <a:latin typeface="Arial" panose="020B0604020202020204" pitchFamily="34" charset="0"/>
              </a:rPr>
              <a:t>multilatéraux</a:t>
            </a:r>
            <a:r>
              <a:rPr lang="en-US" altLang="fr-FR" dirty="0">
                <a:latin typeface="Arial" panose="020B0604020202020204" pitchFamily="34" charset="0"/>
              </a:rPr>
              <a:t>. Il </a:t>
            </a:r>
            <a:r>
              <a:rPr lang="en-US" altLang="fr-FR" dirty="0" err="1">
                <a:latin typeface="Arial" panose="020B0604020202020204" pitchFamily="34" charset="0"/>
              </a:rPr>
              <a:t>s’agit</a:t>
            </a:r>
            <a:r>
              <a:rPr lang="en-US" altLang="fr-FR" dirty="0">
                <a:latin typeface="Arial" panose="020B0604020202020204" pitchFamily="34" charset="0"/>
              </a:rPr>
              <a:t> d’un nouveau concept de </a:t>
            </a:r>
            <a:r>
              <a:rPr lang="en-US" altLang="fr-FR" dirty="0" err="1">
                <a:latin typeface="Arial" panose="020B0604020202020204" pitchFamily="34" charset="0"/>
              </a:rPr>
              <a:t>financement</a:t>
            </a:r>
            <a:r>
              <a:rPr lang="en-US" altLang="fr-FR" dirty="0">
                <a:latin typeface="Arial" panose="020B0604020202020204" pitchFamily="34" charset="0"/>
              </a:rPr>
              <a:t> pour </a:t>
            </a:r>
            <a:r>
              <a:rPr lang="en-US" altLang="fr-FR" dirty="0" err="1">
                <a:latin typeface="Arial" panose="020B0604020202020204" pitchFamily="34" charset="0"/>
              </a:rPr>
              <a:t>promouvoir</a:t>
            </a:r>
            <a:r>
              <a:rPr lang="en-US" altLang="fr-FR" dirty="0">
                <a:latin typeface="Arial" panose="020B0604020202020204" pitchFamily="34" charset="0"/>
              </a:rPr>
              <a:t> la </a:t>
            </a:r>
            <a:r>
              <a:rPr lang="en-US" altLang="fr-FR" dirty="0" err="1">
                <a:latin typeface="Arial" panose="020B0604020202020204" pitchFamily="34" charset="0"/>
              </a:rPr>
              <a:t>croissance</a:t>
            </a:r>
            <a:r>
              <a:rPr lang="en-US" altLang="fr-FR" dirty="0">
                <a:latin typeface="Arial" panose="020B0604020202020204" pitchFamily="34" charset="0"/>
              </a:rPr>
              <a:t> des pays en </a:t>
            </a:r>
            <a:r>
              <a:rPr lang="en-US" altLang="fr-FR" dirty="0" err="1">
                <a:latin typeface="Arial" panose="020B0604020202020204" pitchFamily="34" charset="0"/>
              </a:rPr>
              <a:t>développement</a:t>
            </a:r>
            <a:r>
              <a:rPr lang="en-US" altLang="fr-FR" dirty="0">
                <a:latin typeface="Arial" panose="020B0604020202020204" pitchFamily="34" charset="0"/>
              </a:rPr>
              <a:t> (pays à </a:t>
            </a:r>
            <a:r>
              <a:rPr lang="en-US" altLang="fr-FR" dirty="0" err="1">
                <a:latin typeface="Arial" panose="020B0604020202020204" pitchFamily="34" charset="0"/>
              </a:rPr>
              <a:t>revenu</a:t>
            </a:r>
            <a:r>
              <a:rPr lang="en-US" altLang="fr-FR" dirty="0">
                <a:latin typeface="Arial" panose="020B0604020202020204" pitchFamily="34" charset="0"/>
              </a:rPr>
              <a:t> </a:t>
            </a:r>
            <a:r>
              <a:rPr lang="en-US" altLang="fr-FR" dirty="0" err="1">
                <a:latin typeface="Arial" panose="020B0604020202020204" pitchFamily="34" charset="0"/>
              </a:rPr>
              <a:t>faible</a:t>
            </a:r>
            <a:r>
              <a:rPr lang="en-US" altLang="fr-FR" dirty="0">
                <a:latin typeface="Arial" panose="020B0604020202020204" pitchFamily="34" charset="0"/>
              </a:rPr>
              <a:t>). Pour </a:t>
            </a:r>
            <a:r>
              <a:rPr lang="en-US" altLang="fr-FR" dirty="0" err="1">
                <a:latin typeface="Arial" panose="020B0604020202020204" pitchFamily="34" charset="0"/>
              </a:rPr>
              <a:t>accroître</a:t>
            </a:r>
            <a:r>
              <a:rPr lang="en-US" altLang="fr-FR" dirty="0">
                <a:latin typeface="Arial" panose="020B0604020202020204" pitchFamily="34" charset="0"/>
              </a:rPr>
              <a:t> son impact, les pays </a:t>
            </a:r>
            <a:r>
              <a:rPr lang="en-US" altLang="fr-FR" dirty="0" err="1">
                <a:latin typeface="Arial" panose="020B0604020202020204" pitchFamily="34" charset="0"/>
              </a:rPr>
              <a:t>récipiendaires</a:t>
            </a:r>
            <a:r>
              <a:rPr lang="en-US" altLang="fr-FR" dirty="0">
                <a:latin typeface="Arial" panose="020B0604020202020204" pitchFamily="34" charset="0"/>
              </a:rPr>
              <a:t> </a:t>
            </a:r>
            <a:r>
              <a:rPr lang="en-US" altLang="fr-FR" dirty="0" err="1">
                <a:latin typeface="Arial" panose="020B0604020202020204" pitchFamily="34" charset="0"/>
              </a:rPr>
              <a:t>doivent</a:t>
            </a:r>
            <a:r>
              <a:rPr lang="en-US" altLang="fr-FR" dirty="0">
                <a:latin typeface="Arial" panose="020B0604020202020204" pitchFamily="34" charset="0"/>
              </a:rPr>
              <a:t> </a:t>
            </a:r>
            <a:r>
              <a:rPr lang="en-US" altLang="fr-FR" dirty="0" err="1">
                <a:latin typeface="Arial" panose="020B0604020202020204" pitchFamily="34" charset="0"/>
              </a:rPr>
              <a:t>renforcer</a:t>
            </a:r>
            <a:r>
              <a:rPr lang="en-US" altLang="fr-FR" dirty="0">
                <a:latin typeface="Arial" panose="020B0604020202020204" pitchFamily="34" charset="0"/>
              </a:rPr>
              <a:t> </a:t>
            </a:r>
            <a:r>
              <a:rPr lang="en-US" altLang="fr-FR" dirty="0" err="1">
                <a:latin typeface="Arial" panose="020B0604020202020204" pitchFamily="34" charset="0"/>
              </a:rPr>
              <a:t>leur</a:t>
            </a:r>
            <a:r>
              <a:rPr lang="en-US" altLang="fr-FR" dirty="0">
                <a:latin typeface="Arial" panose="020B0604020202020204" pitchFamily="34" charset="0"/>
              </a:rPr>
              <a:t> </a:t>
            </a:r>
            <a:r>
              <a:rPr lang="en-US" altLang="fr-FR" dirty="0" err="1">
                <a:latin typeface="Arial" panose="020B0604020202020204" pitchFamily="34" charset="0"/>
              </a:rPr>
              <a:t>capacité</a:t>
            </a:r>
            <a:r>
              <a:rPr lang="en-US" altLang="fr-FR" dirty="0">
                <a:latin typeface="Arial" panose="020B0604020202020204" pitchFamily="34" charset="0"/>
              </a:rPr>
              <a:t> de gestion de la </a:t>
            </a:r>
            <a:r>
              <a:rPr lang="en-US" altLang="fr-FR" dirty="0" err="1">
                <a:latin typeface="Arial" panose="020B0604020202020204" pitchFamily="34" charset="0"/>
              </a:rPr>
              <a:t>dette</a:t>
            </a:r>
            <a:r>
              <a:rPr lang="en-US" altLang="fr-FR" dirty="0">
                <a:latin typeface="Arial" panose="020B0604020202020204" pitchFamily="34" charset="0"/>
              </a:rPr>
              <a:t>. Ce </a:t>
            </a:r>
            <a:r>
              <a:rPr lang="en-US" altLang="fr-FR" dirty="0" err="1">
                <a:latin typeface="Arial" panose="020B0604020202020204" pitchFamily="34" charset="0"/>
              </a:rPr>
              <a:t>cours</a:t>
            </a:r>
            <a:r>
              <a:rPr lang="en-US" altLang="fr-FR" dirty="0">
                <a:latin typeface="Arial" panose="020B0604020202020204" pitchFamily="34" charset="0"/>
              </a:rPr>
              <a:t> </a:t>
            </a:r>
            <a:r>
              <a:rPr lang="en-US" altLang="fr-FR" dirty="0" err="1">
                <a:latin typeface="Arial" panose="020B0604020202020204" pitchFamily="34" charset="0"/>
              </a:rPr>
              <a:t>explique</a:t>
            </a:r>
            <a:r>
              <a:rPr lang="en-US" altLang="fr-FR" dirty="0">
                <a:latin typeface="Arial" panose="020B0604020202020204" pitchFamily="34" charset="0"/>
              </a:rPr>
              <a:t> de quelle manière </a:t>
            </a:r>
            <a:r>
              <a:rPr lang="en-US" altLang="fr-FR" dirty="0" err="1">
                <a:latin typeface="Arial" panose="020B0604020202020204" pitchFamily="34" charset="0"/>
              </a:rPr>
              <a:t>ils</a:t>
            </a:r>
            <a:r>
              <a:rPr lang="en-US" altLang="fr-FR" dirty="0">
                <a:latin typeface="Arial" panose="020B0604020202020204" pitchFamily="34" charset="0"/>
              </a:rPr>
              <a:t> </a:t>
            </a:r>
            <a:r>
              <a:rPr lang="en-US" altLang="fr-FR" dirty="0" err="1">
                <a:latin typeface="Arial" panose="020B0604020202020204" pitchFamily="34" charset="0"/>
              </a:rPr>
              <a:t>peuvent</a:t>
            </a:r>
            <a:r>
              <a:rPr lang="en-US" altLang="fr-FR" dirty="0">
                <a:latin typeface="Arial" panose="020B0604020202020204" pitchFamily="34" charset="0"/>
              </a:rPr>
              <a:t> y </a:t>
            </a:r>
            <a:r>
              <a:rPr lang="en-US" altLang="fr-FR" dirty="0" err="1">
                <a:latin typeface="Arial" panose="020B0604020202020204" pitchFamily="34" charset="0"/>
              </a:rPr>
              <a:t>parvenir</a:t>
            </a:r>
            <a:r>
              <a:rPr lang="en-US" altLang="fr-FR" dirty="0">
                <a:latin typeface="Arial" panose="020B0604020202020204" pitchFamily="34" charset="0"/>
              </a:rPr>
              <a:t> en </a:t>
            </a:r>
            <a:r>
              <a:rPr lang="en-US" altLang="fr-FR" dirty="0" err="1">
                <a:latin typeface="Arial" panose="020B0604020202020204" pitchFamily="34" charset="0"/>
              </a:rPr>
              <a:t>utilisant</a:t>
            </a:r>
            <a:r>
              <a:rPr lang="en-US" altLang="fr-FR" dirty="0">
                <a:latin typeface="Arial" panose="020B0604020202020204" pitchFamily="34" charset="0"/>
              </a:rPr>
              <a:t> le nouveau cadre de </a:t>
            </a:r>
            <a:r>
              <a:rPr lang="en-US" altLang="fr-FR" dirty="0" err="1">
                <a:latin typeface="Arial" panose="020B0604020202020204" pitchFamily="34" charset="0"/>
              </a:rPr>
              <a:t>viabilité</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proposé</a:t>
            </a:r>
            <a:r>
              <a:rPr lang="en-US" altLang="fr-FR" dirty="0">
                <a:latin typeface="Arial" panose="020B0604020202020204" pitchFamily="34" charset="0"/>
              </a:rPr>
              <a:t> par le FMI et la Banque </a:t>
            </a:r>
            <a:r>
              <a:rPr lang="en-US" altLang="fr-FR" dirty="0" err="1">
                <a:latin typeface="Arial" panose="020B0604020202020204" pitchFamily="34" charset="0"/>
              </a:rPr>
              <a:t>Mondiale</a:t>
            </a:r>
            <a:r>
              <a:rPr lang="en-US" altLang="fr-FR" dirty="0">
                <a:latin typeface="Arial" panose="020B0604020202020204" pitchFamily="34" charset="0"/>
              </a:rPr>
              <a:t>, et le </a:t>
            </a:r>
            <a:r>
              <a:rPr lang="en-US" altLang="fr-FR" dirty="0" err="1">
                <a:latin typeface="Arial" panose="020B0604020202020204" pitchFamily="34" charset="0"/>
              </a:rPr>
              <a:t>DeMPA</a:t>
            </a:r>
            <a:r>
              <a:rPr lang="en-US" altLang="fr-FR" dirty="0">
                <a:latin typeface="Arial" panose="020B0604020202020204" pitchFamily="34" charset="0"/>
              </a:rPr>
              <a:t>, pour </a:t>
            </a:r>
            <a:r>
              <a:rPr lang="en-US" altLang="fr-FR" dirty="0" err="1">
                <a:latin typeface="Arial" panose="020B0604020202020204" pitchFamily="34" charset="0"/>
              </a:rPr>
              <a:t>mieux</a:t>
            </a:r>
            <a:r>
              <a:rPr lang="en-US" altLang="fr-FR" dirty="0">
                <a:latin typeface="Arial" panose="020B0604020202020204" pitchFamily="34" charset="0"/>
              </a:rPr>
              <a:t> </a:t>
            </a:r>
            <a:r>
              <a:rPr lang="en-US" altLang="fr-FR" dirty="0" err="1">
                <a:latin typeface="Arial" panose="020B0604020202020204" pitchFamily="34" charset="0"/>
              </a:rPr>
              <a:t>suivre</a:t>
            </a:r>
            <a:r>
              <a:rPr lang="en-US" altLang="fr-FR" dirty="0">
                <a:latin typeface="Arial" panose="020B0604020202020204" pitchFamily="34" charset="0"/>
              </a:rPr>
              <a:t> </a:t>
            </a:r>
            <a:r>
              <a:rPr lang="en-US" altLang="fr-FR" dirty="0" err="1">
                <a:latin typeface="Arial" panose="020B0604020202020204" pitchFamily="34" charset="0"/>
              </a:rPr>
              <a:t>l’évolution</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publique</a:t>
            </a:r>
            <a:r>
              <a:rPr lang="en-US" altLang="fr-FR" dirty="0">
                <a:latin typeface="Arial" panose="020B0604020202020204" pitchFamily="34" charset="0"/>
              </a:rPr>
              <a:t> et de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extérieure</a:t>
            </a:r>
            <a:r>
              <a:rPr lang="en-US" altLang="fr-FR" dirty="0">
                <a:latin typeface="Arial" panose="020B0604020202020204" pitchFamily="34" charset="0"/>
              </a:rPr>
              <a:t>. </a:t>
            </a:r>
          </a:p>
        </p:txBody>
      </p:sp>
      <p:sp>
        <p:nvSpPr>
          <p:cNvPr id="7172" name="Espace réservé du numéro de diapositive 3">
            <a:extLst>
              <a:ext uri="{FF2B5EF4-FFF2-40B4-BE49-F238E27FC236}">
                <a16:creationId xmlns:a16="http://schemas.microsoft.com/office/drawing/2014/main" id="{3F4FE451-86E8-4099-BAEA-D29DEF3A12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0DC90FFD-A83E-4D08-8CCB-E1EE8E3583BD}" type="slidenum">
              <a:rPr lang="en-GB" altLang="fr-FR" smtClean="0">
                <a:solidFill>
                  <a:schemeClr val="tx1"/>
                </a:solidFill>
                <a:latin typeface="Arial" panose="020B0604020202020204" pitchFamily="34" charset="0"/>
              </a:rPr>
              <a:pPr/>
              <a:t>2</a:t>
            </a:fld>
            <a:endParaRPr lang="en-GB" altLang="fr-FR">
              <a:solidFill>
                <a:schemeClr val="tx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FFA6635-A873-4B25-8AF7-49F5F4FDFD68}"/>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2084C4B4-E82D-4388-AC59-E040B1213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
        <p:nvSpPr>
          <p:cNvPr id="37892" name="Slide Number Placeholder 3">
            <a:extLst>
              <a:ext uri="{FF2B5EF4-FFF2-40B4-BE49-F238E27FC236}">
                <a16:creationId xmlns:a16="http://schemas.microsoft.com/office/drawing/2014/main" id="{FE14D88E-1C14-47D0-9BC7-6662E8CB7D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D6DAC261-50FD-4193-BF0D-37D0278A930D}" type="slidenum">
              <a:rPr lang="en-GB" altLang="fr-FR" smtClean="0">
                <a:solidFill>
                  <a:schemeClr val="tx1"/>
                </a:solidFill>
                <a:latin typeface="Arial" panose="020B0604020202020204" pitchFamily="34" charset="0"/>
              </a:rPr>
              <a:pPr/>
              <a:t>23</a:t>
            </a:fld>
            <a:endParaRPr lang="en-GB" altLang="fr-FR">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0DB045F-E4B9-4C06-A839-1DA334F36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0733A23D-FA43-4AC8-987E-9117FD74C2D2}" type="slidenum">
              <a:rPr lang="en-GB" altLang="fr-FR" smtClean="0">
                <a:solidFill>
                  <a:schemeClr val="tx1"/>
                </a:solidFill>
                <a:latin typeface="Arial" panose="020B0604020202020204" pitchFamily="34" charset="0"/>
              </a:rPr>
              <a:pPr/>
              <a:t>24</a:t>
            </a:fld>
            <a:endParaRPr lang="en-GB" altLang="fr-FR">
              <a:solidFill>
                <a:schemeClr val="tx1"/>
              </a:solidFill>
              <a:latin typeface="Arial" panose="020B0604020202020204" pitchFamily="34" charset="0"/>
            </a:endParaRPr>
          </a:p>
        </p:txBody>
      </p:sp>
      <p:sp>
        <p:nvSpPr>
          <p:cNvPr id="40963" name="Rectangle 2">
            <a:extLst>
              <a:ext uri="{FF2B5EF4-FFF2-40B4-BE49-F238E27FC236}">
                <a16:creationId xmlns:a16="http://schemas.microsoft.com/office/drawing/2014/main" id="{4109F14B-BD84-4F15-AE14-A3BBC20C344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62546425-8991-4B01-9A9A-1B3B7DEE8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latin typeface="Arial" panose="020B0604020202020204" pitchFamily="34" charset="0"/>
              </a:rPr>
              <a:t>Le graphique de gauche décrit les sommes engagées au titre de l’initiative PPTE et IADM. Les allègements les plus importants (quasiment 90%) l’ont été dans un cadre bilatéral – notamment auprès du Club de Paris- ou par le biais des allègements consentis par le FMI, la Banque Mondiale et la Banque Africaine de développement. Le montant total a été substantiel, ce qui rend d’autant plus préoccupant le fait que peu d’années les ratios de dettes d’un certain nombre de pays ont recommencé à augmenter rapidement.  </a:t>
            </a:r>
          </a:p>
          <a:p>
            <a:endParaRPr lang="fr-FR" altLang="fr-FR" dirty="0">
              <a:latin typeface="Arial" panose="020B0604020202020204" pitchFamily="34" charset="0"/>
            </a:endParaRPr>
          </a:p>
          <a:p>
            <a:r>
              <a:rPr lang="fr-FR" altLang="fr-FR" dirty="0">
                <a:latin typeface="Arial" panose="020B0604020202020204" pitchFamily="34" charset="0"/>
              </a:rPr>
              <a:t>Pour rappel, </a:t>
            </a:r>
            <a:r>
              <a:rPr lang="fr-FR" sz="1200" kern="1200" dirty="0">
                <a:solidFill>
                  <a:schemeClr val="tx1"/>
                </a:solidFill>
                <a:effectLst/>
                <a:latin typeface="Arial" charset="0"/>
                <a:ea typeface="ＭＳ Ｐゴシック" panose="020B0600070205080204" pitchFamily="34" charset="-128"/>
                <a:cs typeface="MS PGothic" charset="0"/>
              </a:rPr>
              <a:t>L’initiative dite des pays pauvres très endettés (PPTE) adoptée par le FMI et la Banque Mondiale en 1996 avait pour but de ramener la dette des pays pauvres à des niveaux soutenables afin de les faire sortir du cercle vicieux du ré-endettement, en incluant dans l’assiette des réaménagements la dette multilatérale. L’initiative ne s’adressait qu’aux pays ayant reçu des prêts du guichet IDA de la Banque Mondiale et ayant un programme d’ajustement renforcé avec le FMI. La première étape est celle qui mène au point de décision, c’est-à-dire le moment où un pays demande son éligibilité à un réaménagement de sa dette multilatérale à des conditions plus favorables que celles des termes de Naples. Au moment où il présente sa « candidature », le pays doit remplir deux conditions. Premièrement, il doit avoir conclu et mené avec succès un programme d’ajustement structurel avec le FMI et la Banque Mondiale (programmes généralement triennaux impliquant des financements concessionnels). Deuxièmement, il doit avoir bénéficié d’un réaménagement de sa dette au Club de Paris selon les termes de Naples (réduction jusqu’à 67% de la valeur actualisée net de la dette et rééchelonnement du reliquat aux taux d’intérêts concessionnels initiaux sur 40 ans avec une période de grâce de 16 ans ou réduction de la valeur actualisée nette de la dette de 50% et rééchelonnement du reliquat sur 30 ans avec un reliquat de 12 ans). </a:t>
            </a:r>
          </a:p>
          <a:p>
            <a:endParaRPr lang="en-US"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Au point de décision, les créanciers multilatéraux examinent si la dette est soutenable ou non. La soutenabilité est décidée au regard de deux critères relatifs, l’un au ratio de la valeur actualisée nette de la dette sur les exportations (le seuil fixé étant de 150%), le second au rapport de la valeur actualisée nette de la dette sur les revenus fiscaux (le seuil fixé se situe dans une fourchette comprise entre 200% et 250%) à condition que les exportations représentent au moins 40% du PIB et que les recettes fiscales soient au moins égales à 20% du PIB. Les gouvernements qui ne respectent pas les seuils, en dépit du réaménagement de leurs dettes aux conditions de Naples, peuvent alors postuler à un nouveau réaménagement de la part des créanciers bilatéraux et multilatéraux. Au delà du point de décision, les mesures de réaménagement comportent alors deux étapes. </a:t>
            </a:r>
          </a:p>
          <a:p>
            <a:endParaRPr lang="en-US"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Durant une période dite intérimaire, le Club de Paris accorde un traitement plus favorable que Naples. Parallèlement, les créanciers multilatéraux renforcent leur assistance aux pays (en procédant à une annulation partielle du service de la dette dus) et les </a:t>
            </a:r>
            <a:r>
              <a:rPr lang="fr-FR" sz="1200" kern="1200" dirty="0" err="1">
                <a:solidFill>
                  <a:schemeClr val="tx1"/>
                </a:solidFill>
                <a:effectLst/>
                <a:latin typeface="Arial" charset="0"/>
                <a:ea typeface="ＭＳ Ｐゴシック" panose="020B0600070205080204" pitchFamily="34" charset="-128"/>
                <a:cs typeface="MS PGothic" charset="0"/>
              </a:rPr>
              <a:t>Etats</a:t>
            </a:r>
            <a:r>
              <a:rPr lang="fr-FR" sz="1200" kern="1200" dirty="0">
                <a:solidFill>
                  <a:schemeClr val="tx1"/>
                </a:solidFill>
                <a:effectLst/>
                <a:latin typeface="Arial" charset="0"/>
                <a:ea typeface="ＭＳ Ｐゴシック" panose="020B0600070205080204" pitchFamily="34" charset="-128"/>
                <a:cs typeface="MS PGothic" charset="0"/>
              </a:rPr>
              <a:t> continuent à mettre en œuvre des programmes sous la surveillance du FMI et de la Banque Mondiale.  A cet égard, l’initiative PPTE comporte une nouveauté dans la mesure où les plans d’ajustement incluent désormais des objectifs de réduction de la pauvreté. En effet, les pays doivent élaborer des documents reflétant leur cadre stratégique de lutte contre la pauvreté. </a:t>
            </a:r>
            <a:endParaRPr lang="en-US"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Si les mesures précédentes se sont révélées insuffisantes, le Club de Paris accorde aux pays un traitement selon les termes de Lyon, en réduisant la valeur actualisée nette du service de la dette non APD d’un montant maximum de 80% avec un remboursement du reliquat sur 23 ans dont 6 de différé. Les pays atteignent alors le point d’achèvement et bénéficient d’une annulation du stock de la dette non soutenable. </a:t>
            </a:r>
          </a:p>
          <a:p>
            <a:endParaRPr lang="fr-FR" sz="1200" kern="1200" dirty="0">
              <a:solidFill>
                <a:schemeClr val="tx1"/>
              </a:solidFill>
              <a:effectLst/>
              <a:latin typeface="Arial" charset="0"/>
              <a:ea typeface="ＭＳ Ｐゴシック"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Arial" charset="0"/>
                <a:ea typeface="ＭＳ Ｐゴシック" panose="020B0600070205080204" pitchFamily="34" charset="-128"/>
                <a:cs typeface="MS PGothic" charset="0"/>
              </a:rPr>
              <a:t>Sous la pression de la société civile, les institutions de Bretton Woods et les créanciers bilatéraux vont assouplir leur position en consentant aux pays des conditions de réaménagement encore plus avantageuses. En novembre 1999, le club de Paris propose un niveau d’annulation pour la dette non APD pouvant aller jusqu’à 90% voire au delà. Les critères d’éligibilité sont également assouplis. Le seuil du ratio de la VAN sur les exportations passe à 150% et celui de la VAN sur les recettes budgétaires à 250%. De nouveaux seuils sont également définis pour les critères secondaires : 30% au lieu de 40% pour le ratio des exportations sur le PIB et 15% au lieu de 20% pour le ratio des recettes budgétaires par rapport au PIB. Enfin, le critère qui va contribuer à qualifier un nombre élevé de pays est le suivant. Les annulations seront désormais calculées sur la base de la situation en vigueur l’année précédant le point de décision et non plus à partir des projections réalisées sur la situation du pays au moment du point d’achèvement. Dans tous les cas, l’éligibilité est conditionnée à la validation d’un DSRP par le FMI et la Banque Mondiale.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Les rééchelonnements en eux-mêmes n’ont jamais constitué une réponse suffisante pour sortir les pays de l’engrenage de la dette. L’importance du financement exceptionnel démontre que de nombreux pays pauvres se trouvent de facto dans une situation ils ne peuvent toujours pas honorer les remboursements de leurs dettes. Les rééchelonnements peuvent alors être perçus comme une manière de reporter sur les générations futures le fardeau de la dette actuelle. L’expérience passée montrent que les gouvernements se sont fréquemment présentés au Club de Paris et que certaines remises ont concerné des arriérés. Dans ce contexte, il est vraisemblable que des mesures d’annulation ont un effet de levier plus important pour desserrer la contrainte de l’endettement. Par le passé, ces mesures ont surtout été le fait des créanciers bilatéraux. Or, après les mesures de réaménagements successifs au Club de Paris, le portefeuille des dettes des pays pauvres est essentiellement composé de dettes multilatérales. Le FMI et la Banque Mondiale, suivis par la Banque Africaine de Développement, ont donc décidé de procéder, eux-aussi, à des annulations de dettes. Une nouvelle initiative, dénommée initiative d’allègement de la dette multilatérale (IADM), voit donc le jour au sommet du G8 de </a:t>
            </a:r>
            <a:r>
              <a:rPr lang="fr-FR" sz="1200" kern="1200" dirty="0" err="1">
                <a:solidFill>
                  <a:schemeClr val="tx1"/>
                </a:solidFill>
                <a:effectLst/>
                <a:latin typeface="Arial" charset="0"/>
                <a:ea typeface="ＭＳ Ｐゴシック" panose="020B0600070205080204" pitchFamily="34" charset="-128"/>
                <a:cs typeface="MS PGothic" charset="0"/>
              </a:rPr>
              <a:t>Gleneagles</a:t>
            </a:r>
            <a:r>
              <a:rPr lang="fr-FR" sz="1200" kern="1200" dirty="0">
                <a:solidFill>
                  <a:schemeClr val="tx1"/>
                </a:solidFill>
                <a:effectLst/>
                <a:latin typeface="Arial" charset="0"/>
                <a:ea typeface="ＭＳ Ｐゴシック" panose="020B0600070205080204" pitchFamily="34" charset="-128"/>
                <a:cs typeface="MS PGothic" charset="0"/>
              </a:rPr>
              <a:t> en juin 2005. </a:t>
            </a:r>
            <a:endParaRPr lang="en-US" sz="1200" kern="1200" dirty="0">
              <a:solidFill>
                <a:schemeClr val="tx1"/>
              </a:solidFill>
              <a:effectLst/>
              <a:latin typeface="Arial" charset="0"/>
              <a:ea typeface="ＭＳ Ｐゴシック" panose="020B0600070205080204" pitchFamily="34" charset="-128"/>
              <a:cs typeface="MS PGothic" charset="0"/>
            </a:endParaRPr>
          </a:p>
          <a:p>
            <a:endParaRPr lang="fr-FR"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Les trois institutions ont décidé d’annuler 100% du stock de la dette multilatérale contractée avant janvier 2005 par les pays à faible revenu. Cette décision est assortie de trois conditions, qui qualifient les pays ayant atteint le point d’achèvement de l’initiative PPTE renforcée: a/ avoir de bonnes performances macroéconomiques, b/ avoir mis en œuvre un programme de réduction de la pauvreté, c/ adopter un système de gestion des finances publiques basé sur la bonne gouvernance. Cette annulation de l’encours de la dette des pays marque l’aboutissement d’un long processus ayant conduit au passage progressif des rééchelonnements des flux (annulations partielles des échéances) vers les rééchelonnements des stocks de dettes. </a:t>
            </a:r>
          </a:p>
          <a:p>
            <a:endParaRPr lang="fr-FR" sz="1200" kern="1200" dirty="0">
              <a:solidFill>
                <a:schemeClr val="tx1"/>
              </a:solidFill>
              <a:effectLst/>
              <a:latin typeface="Arial" charset="0"/>
              <a:ea typeface="ＭＳ Ｐゴシック" panose="020B0600070205080204" pitchFamily="34" charset="-128"/>
              <a:cs typeface="MS PGothic" charset="0"/>
            </a:endParaRPr>
          </a:p>
          <a:p>
            <a:r>
              <a:rPr lang="fr-FR" sz="1200" kern="1200" dirty="0">
                <a:solidFill>
                  <a:schemeClr val="tx1"/>
                </a:solidFill>
                <a:effectLst/>
                <a:latin typeface="Arial" charset="0"/>
                <a:ea typeface="ＭＳ Ｐゴシック" panose="020B0600070205080204" pitchFamily="34" charset="-128"/>
                <a:cs typeface="MS PGothic" charset="0"/>
              </a:rPr>
              <a:t>Les annulations proposées ne sont justifiées que si elles contribuent effectivement à rendre soutenable la dette des pays pauvres qui en bénéficient. C’est pourquoi, la Banque Mondiale et le FMI ont proposé un nouveau cadre d’analyse de la viabilité de la dette en prenant en compte la possibilité que les économies soient confrontées à des chocs qui affectent les équilibres internes et externes et la qualité de leur gestion macroéconomique. </a:t>
            </a:r>
            <a:endParaRPr lang="en-US" sz="1200" kern="1200" dirty="0">
              <a:solidFill>
                <a:schemeClr val="tx1"/>
              </a:solidFill>
              <a:effectLst/>
              <a:latin typeface="Arial" charset="0"/>
              <a:ea typeface="ＭＳ Ｐゴシック"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panose="020B0600070205080204" pitchFamily="34" charset="-128"/>
              <a:cs typeface="MS PGothic" charset="0"/>
            </a:endParaRPr>
          </a:p>
          <a:p>
            <a:endParaRPr lang="en-US" sz="1200" kern="1200" dirty="0">
              <a:solidFill>
                <a:schemeClr val="tx1"/>
              </a:solidFill>
              <a:effectLst/>
              <a:latin typeface="Arial" charset="0"/>
              <a:ea typeface="ＭＳ Ｐゴシック" panose="020B0600070205080204" pitchFamily="34" charset="-128"/>
              <a:cs typeface="MS PGothic" charset="0"/>
            </a:endParaRPr>
          </a:p>
          <a:p>
            <a:endParaRPr lang="en-US" altLang="fr-FR"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a:extLst>
              <a:ext uri="{FF2B5EF4-FFF2-40B4-BE49-F238E27FC236}">
                <a16:creationId xmlns:a16="http://schemas.microsoft.com/office/drawing/2014/main" id="{564847B9-5FD8-4107-BA1F-E4853B540571}"/>
              </a:ext>
            </a:extLst>
          </p:cNvPr>
          <p:cNvSpPr>
            <a:spLocks noGrp="1" noRot="1" noChangeAspect="1" noChangeArrowheads="1" noTextEdit="1"/>
          </p:cNvSpPr>
          <p:nvPr>
            <p:ph type="sldImg"/>
          </p:nvPr>
        </p:nvSpPr>
        <p:spPr>
          <a:ln/>
        </p:spPr>
      </p:sp>
      <p:sp>
        <p:nvSpPr>
          <p:cNvPr id="49155" name="Espace réservé des notes 2">
            <a:extLst>
              <a:ext uri="{FF2B5EF4-FFF2-40B4-BE49-F238E27FC236}">
                <a16:creationId xmlns:a16="http://schemas.microsoft.com/office/drawing/2014/main" id="{F486BAB6-99BC-4538-A467-0AE928FF14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Le </a:t>
            </a:r>
            <a:r>
              <a:rPr lang="en-US" altLang="fr-FR" dirty="0" err="1">
                <a:latin typeface="Arial" panose="020B0604020202020204" pitchFamily="34" charset="0"/>
              </a:rPr>
              <a:t>principe</a:t>
            </a:r>
            <a:r>
              <a:rPr lang="en-US" altLang="fr-FR" dirty="0">
                <a:latin typeface="Arial" panose="020B0604020202020204" pitchFamily="34" charset="0"/>
              </a:rPr>
              <a:t> de </a:t>
            </a:r>
            <a:r>
              <a:rPr lang="en-US" altLang="fr-FR" dirty="0" err="1">
                <a:latin typeface="Arial" panose="020B0604020202020204" pitchFamily="34" charset="0"/>
              </a:rPr>
              <a:t>granularité</a:t>
            </a:r>
            <a:r>
              <a:rPr lang="en-US" altLang="fr-FR" dirty="0">
                <a:latin typeface="Arial" panose="020B0604020202020204" pitchFamily="34" charset="0"/>
              </a:rPr>
              <a:t> </a:t>
            </a:r>
            <a:r>
              <a:rPr lang="en-US" altLang="fr-FR" dirty="0" err="1">
                <a:latin typeface="Arial" panose="020B0604020202020204" pitchFamily="34" charset="0"/>
              </a:rPr>
              <a:t>est</a:t>
            </a:r>
            <a:r>
              <a:rPr lang="en-US" altLang="fr-FR" dirty="0">
                <a:latin typeface="Arial" panose="020B0604020202020204" pitchFamily="34" charset="0"/>
              </a:rPr>
              <a:t> </a:t>
            </a:r>
            <a:r>
              <a:rPr lang="en-US" altLang="fr-FR" dirty="0" err="1">
                <a:latin typeface="Arial" panose="020B0604020202020204" pitchFamily="34" charset="0"/>
              </a:rPr>
              <a:t>très</a:t>
            </a:r>
            <a:r>
              <a:rPr lang="en-US" altLang="fr-FR" dirty="0">
                <a:latin typeface="Arial" panose="020B0604020202020204" pitchFamily="34" charset="0"/>
              </a:rPr>
              <a:t> important pour </a:t>
            </a:r>
            <a:r>
              <a:rPr lang="en-US" altLang="fr-FR" dirty="0" err="1">
                <a:latin typeface="Arial" panose="020B0604020202020204" pitchFamily="34" charset="0"/>
              </a:rPr>
              <a:t>anticiper</a:t>
            </a:r>
            <a:r>
              <a:rPr lang="en-US" altLang="fr-FR" dirty="0">
                <a:latin typeface="Arial" panose="020B0604020202020204" pitchFamily="34" charset="0"/>
              </a:rPr>
              <a:t> des crises de </a:t>
            </a:r>
            <a:r>
              <a:rPr lang="en-US" altLang="fr-FR" dirty="0" err="1">
                <a:latin typeface="Arial" panose="020B0604020202020204" pitchFamily="34" charset="0"/>
              </a:rPr>
              <a:t>dettes</a:t>
            </a:r>
            <a:r>
              <a:rPr lang="en-US" altLang="fr-FR" dirty="0">
                <a:latin typeface="Arial" panose="020B0604020202020204" pitchFamily="34" charset="0"/>
              </a:rPr>
              <a:t>, dans la </a:t>
            </a:r>
            <a:r>
              <a:rPr lang="en-US" altLang="fr-FR" dirty="0" err="1">
                <a:latin typeface="Arial" panose="020B0604020202020204" pitchFamily="34" charset="0"/>
              </a:rPr>
              <a:t>mesure</a:t>
            </a:r>
            <a:r>
              <a:rPr lang="en-US" altLang="fr-FR" dirty="0">
                <a:latin typeface="Arial" panose="020B0604020202020204" pitchFamily="34" charset="0"/>
              </a:rPr>
              <a:t> </a:t>
            </a:r>
            <a:r>
              <a:rPr lang="en-US" altLang="fr-FR" dirty="0" err="1">
                <a:latin typeface="Arial" panose="020B0604020202020204" pitchFamily="34" charset="0"/>
              </a:rPr>
              <a:t>où</a:t>
            </a:r>
            <a:r>
              <a:rPr lang="en-US" altLang="fr-FR" dirty="0">
                <a:latin typeface="Arial" panose="020B0604020202020204" pitchFamily="34" charset="0"/>
              </a:rPr>
              <a:t> les pays </a:t>
            </a:r>
            <a:r>
              <a:rPr lang="en-US" altLang="fr-FR" dirty="0" err="1">
                <a:latin typeface="Arial" panose="020B0604020202020204" pitchFamily="34" charset="0"/>
              </a:rPr>
              <a:t>peuvent</a:t>
            </a:r>
            <a:r>
              <a:rPr lang="en-US" altLang="fr-FR" dirty="0">
                <a:latin typeface="Arial" panose="020B0604020202020204" pitchFamily="34" charset="0"/>
              </a:rPr>
              <a:t> </a:t>
            </a:r>
            <a:r>
              <a:rPr lang="en-US" altLang="fr-FR" dirty="0" err="1">
                <a:latin typeface="Arial" panose="020B0604020202020204" pitchFamily="34" charset="0"/>
              </a:rPr>
              <a:t>ajuster</a:t>
            </a:r>
            <a:r>
              <a:rPr lang="en-US" altLang="fr-FR" dirty="0">
                <a:latin typeface="Arial" panose="020B0604020202020204" pitchFamily="34" charset="0"/>
              </a:rPr>
              <a:t> </a:t>
            </a:r>
            <a:r>
              <a:rPr lang="en-US" altLang="fr-FR" dirty="0" err="1">
                <a:latin typeface="Arial" panose="020B0604020202020204" pitchFamily="34" charset="0"/>
              </a:rPr>
              <a:t>progressivement</a:t>
            </a:r>
            <a:r>
              <a:rPr lang="en-US" altLang="fr-FR" dirty="0">
                <a:latin typeface="Arial" panose="020B0604020202020204" pitchFamily="34" charset="0"/>
              </a:rPr>
              <a:t> </a:t>
            </a:r>
            <a:r>
              <a:rPr lang="en-US" altLang="fr-FR" dirty="0" err="1">
                <a:latin typeface="Arial" panose="020B0604020202020204" pitchFamily="34" charset="0"/>
              </a:rPr>
              <a:t>leurs</a:t>
            </a:r>
            <a:r>
              <a:rPr lang="en-US" altLang="fr-FR" dirty="0">
                <a:latin typeface="Arial" panose="020B0604020202020204" pitchFamily="34" charset="0"/>
              </a:rPr>
              <a:t> politiques </a:t>
            </a:r>
            <a:r>
              <a:rPr lang="en-US" altLang="fr-FR" dirty="0" err="1">
                <a:latin typeface="Arial" panose="020B0604020202020204" pitchFamily="34" charset="0"/>
              </a:rPr>
              <a:t>macroéconomiques</a:t>
            </a:r>
            <a:r>
              <a:rPr lang="en-US" altLang="fr-FR" dirty="0">
                <a:latin typeface="Arial" panose="020B0604020202020204" pitchFamily="34" charset="0"/>
              </a:rPr>
              <a:t> </a:t>
            </a:r>
            <a:r>
              <a:rPr lang="en-US" altLang="fr-FR" dirty="0" err="1">
                <a:latin typeface="Arial" panose="020B0604020202020204" pitchFamily="34" charset="0"/>
              </a:rPr>
              <a:t>lorsque</a:t>
            </a:r>
            <a:r>
              <a:rPr lang="en-US" altLang="fr-FR" dirty="0">
                <a:latin typeface="Arial" panose="020B0604020202020204" pitchFamily="34" charset="0"/>
              </a:rPr>
              <a:t> des tensions sur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commencent</a:t>
            </a:r>
            <a:r>
              <a:rPr lang="en-US" altLang="fr-FR" dirty="0">
                <a:latin typeface="Arial" panose="020B0604020202020204" pitchFamily="34" charset="0"/>
              </a:rPr>
              <a:t> à se </a:t>
            </a:r>
            <a:r>
              <a:rPr lang="en-US" altLang="fr-FR" dirty="0" err="1">
                <a:latin typeface="Arial" panose="020B0604020202020204" pitchFamily="34" charset="0"/>
              </a:rPr>
              <a:t>manifester</a:t>
            </a:r>
            <a:r>
              <a:rPr lang="en-US" altLang="fr-FR" dirty="0">
                <a:latin typeface="Arial" panose="020B0604020202020204" pitchFamily="34" charset="0"/>
              </a:rPr>
              <a:t>. Un </a:t>
            </a:r>
            <a:r>
              <a:rPr lang="en-US" altLang="fr-FR" dirty="0" err="1">
                <a:latin typeface="Arial" panose="020B0604020202020204" pitchFamily="34" charset="0"/>
              </a:rPr>
              <a:t>ajustement</a:t>
            </a:r>
            <a:r>
              <a:rPr lang="en-US" altLang="fr-FR" dirty="0">
                <a:latin typeface="Arial" panose="020B0604020202020204" pitchFamily="34" charset="0"/>
              </a:rPr>
              <a:t> </a:t>
            </a:r>
            <a:r>
              <a:rPr lang="en-US" altLang="fr-FR" dirty="0" err="1">
                <a:latin typeface="Arial" panose="020B0604020202020204" pitchFamily="34" charset="0"/>
              </a:rPr>
              <a:t>graduel</a:t>
            </a:r>
            <a:r>
              <a:rPr lang="en-US" altLang="fr-FR" dirty="0">
                <a:latin typeface="Arial" panose="020B0604020202020204" pitchFamily="34" charset="0"/>
              </a:rPr>
              <a:t> </a:t>
            </a:r>
            <a:r>
              <a:rPr lang="en-US" altLang="fr-FR" dirty="0" err="1">
                <a:latin typeface="Arial" panose="020B0604020202020204" pitchFamily="34" charset="0"/>
              </a:rPr>
              <a:t>est</a:t>
            </a:r>
            <a:r>
              <a:rPr lang="en-US" altLang="fr-FR" dirty="0">
                <a:latin typeface="Arial" panose="020B0604020202020204" pitchFamily="34" charset="0"/>
              </a:rPr>
              <a:t> plus supportable </a:t>
            </a:r>
            <a:r>
              <a:rPr lang="en-US" altLang="fr-FR" dirty="0" err="1">
                <a:latin typeface="Arial" panose="020B0604020202020204" pitchFamily="34" charset="0"/>
              </a:rPr>
              <a:t>qu’un</a:t>
            </a:r>
            <a:r>
              <a:rPr lang="en-US" altLang="fr-FR" dirty="0">
                <a:latin typeface="Arial" panose="020B0604020202020204" pitchFamily="34" charset="0"/>
              </a:rPr>
              <a:t> </a:t>
            </a:r>
            <a:r>
              <a:rPr lang="en-US" altLang="fr-FR" dirty="0" err="1">
                <a:latin typeface="Arial" panose="020B0604020202020204" pitchFamily="34" charset="0"/>
              </a:rPr>
              <a:t>ajustement</a:t>
            </a:r>
            <a:r>
              <a:rPr lang="en-US" altLang="fr-FR" dirty="0">
                <a:latin typeface="Arial" panose="020B0604020202020204" pitchFamily="34" charset="0"/>
              </a:rPr>
              <a:t> brutal et de </a:t>
            </a:r>
            <a:r>
              <a:rPr lang="en-US" altLang="fr-FR" dirty="0" err="1">
                <a:latin typeface="Arial" panose="020B0604020202020204" pitchFamily="34" charset="0"/>
              </a:rPr>
              <a:t>grande</a:t>
            </a:r>
            <a:r>
              <a:rPr lang="en-US" altLang="fr-FR" dirty="0">
                <a:latin typeface="Arial" panose="020B0604020202020204" pitchFamily="34" charset="0"/>
              </a:rPr>
              <a:t> </a:t>
            </a:r>
            <a:r>
              <a:rPr lang="en-US" altLang="fr-FR" dirty="0" err="1">
                <a:latin typeface="Arial" panose="020B0604020202020204" pitchFamily="34" charset="0"/>
              </a:rPr>
              <a:t>ampleur</a:t>
            </a:r>
            <a:r>
              <a:rPr lang="en-US" altLang="fr-FR" dirty="0">
                <a:latin typeface="Arial" panose="020B0604020202020204" pitchFamily="34" charset="0"/>
              </a:rPr>
              <a:t>. </a:t>
            </a:r>
          </a:p>
        </p:txBody>
      </p:sp>
      <p:sp>
        <p:nvSpPr>
          <p:cNvPr id="49156" name="Espace réservé du numéro de diapositive 3">
            <a:extLst>
              <a:ext uri="{FF2B5EF4-FFF2-40B4-BE49-F238E27FC236}">
                <a16:creationId xmlns:a16="http://schemas.microsoft.com/office/drawing/2014/main" id="{69A7EFE2-CFEE-4759-9DA7-DBFB33698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28F8C958-596F-4B29-B017-77729AFE3F21}" type="slidenum">
              <a:rPr lang="en-GB" altLang="fr-FR" smtClean="0">
                <a:solidFill>
                  <a:schemeClr val="tx1"/>
                </a:solidFill>
                <a:latin typeface="Arial" panose="020B0604020202020204" pitchFamily="34" charset="0"/>
              </a:rPr>
              <a:pPr/>
              <a:t>31</a:t>
            </a:fld>
            <a:endParaRPr lang="en-GB" altLang="fr-FR">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8438697E-29C0-425B-9FE2-79AD1C5BE5B9}"/>
              </a:ext>
            </a:extLst>
          </p:cNvPr>
          <p:cNvSpPr>
            <a:spLocks noGrp="1" noRot="1" noChangeAspect="1" noChangeArrowheads="1" noTextEdit="1"/>
          </p:cNvSpPr>
          <p:nvPr>
            <p:ph type="sldImg"/>
          </p:nvPr>
        </p:nvSpPr>
        <p:spPr>
          <a:ln/>
        </p:spPr>
      </p:sp>
      <p:sp>
        <p:nvSpPr>
          <p:cNvPr id="9219" name="Espace réservé des notes 2">
            <a:extLst>
              <a:ext uri="{FF2B5EF4-FFF2-40B4-BE49-F238E27FC236}">
                <a16:creationId xmlns:a16="http://schemas.microsoft.com/office/drawing/2014/main" id="{324D681C-9616-49F3-8D90-F90FEB1C89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Le </a:t>
            </a:r>
            <a:r>
              <a:rPr lang="en-US" altLang="fr-FR" dirty="0" err="1">
                <a:latin typeface="Arial" panose="020B0604020202020204" pitchFamily="34" charset="0"/>
              </a:rPr>
              <a:t>financement</a:t>
            </a:r>
            <a:r>
              <a:rPr lang="en-US" altLang="fr-FR" dirty="0">
                <a:latin typeface="Arial" panose="020B0604020202020204" pitchFamily="34" charset="0"/>
              </a:rPr>
              <a:t> </a:t>
            </a:r>
            <a:r>
              <a:rPr lang="en-US" altLang="fr-FR" dirty="0" err="1">
                <a:latin typeface="Arial" panose="020B0604020202020204" pitchFamily="34" charset="0"/>
              </a:rPr>
              <a:t>mixte</a:t>
            </a:r>
            <a:r>
              <a:rPr lang="en-US" altLang="fr-FR" dirty="0">
                <a:latin typeface="Arial" panose="020B0604020202020204" pitchFamily="34" charset="0"/>
              </a:rPr>
              <a:t> </a:t>
            </a:r>
            <a:r>
              <a:rPr lang="en-US" altLang="fr-FR" dirty="0" err="1">
                <a:latin typeface="Arial" panose="020B0604020202020204" pitchFamily="34" charset="0"/>
              </a:rPr>
              <a:t>implique</a:t>
            </a:r>
            <a:r>
              <a:rPr lang="en-US" altLang="fr-FR" dirty="0">
                <a:latin typeface="Arial" panose="020B0604020202020204" pitchFamily="34" charset="0"/>
              </a:rPr>
              <a:t> que les pays </a:t>
            </a:r>
            <a:r>
              <a:rPr lang="en-US" altLang="fr-FR" dirty="0" err="1">
                <a:latin typeface="Arial" panose="020B0604020202020204" pitchFamily="34" charset="0"/>
              </a:rPr>
              <a:t>ont</a:t>
            </a:r>
            <a:r>
              <a:rPr lang="en-US" altLang="fr-FR" dirty="0">
                <a:latin typeface="Arial" panose="020B0604020202020204" pitchFamily="34" charset="0"/>
              </a:rPr>
              <a:t> </a:t>
            </a:r>
            <a:r>
              <a:rPr lang="en-US" altLang="fr-FR" dirty="0" err="1">
                <a:latin typeface="Arial" panose="020B0604020202020204" pitchFamily="34" charset="0"/>
              </a:rPr>
              <a:t>recours</a:t>
            </a:r>
            <a:r>
              <a:rPr lang="en-US" altLang="fr-FR" dirty="0">
                <a:latin typeface="Arial" panose="020B0604020202020204" pitchFamily="34" charset="0"/>
              </a:rPr>
              <a:t> à </a:t>
            </a:r>
            <a:r>
              <a:rPr lang="en-US" altLang="fr-FR" dirty="0" err="1">
                <a:latin typeface="Arial" panose="020B0604020202020204" pitchFamily="34" charset="0"/>
              </a:rPr>
              <a:t>plusieurs</a:t>
            </a:r>
            <a:r>
              <a:rPr lang="en-US" altLang="fr-FR" dirty="0">
                <a:latin typeface="Arial" panose="020B0604020202020204" pitchFamily="34" charset="0"/>
              </a:rPr>
              <a:t> sources </a:t>
            </a:r>
            <a:r>
              <a:rPr lang="en-US" altLang="fr-FR" dirty="0" err="1">
                <a:latin typeface="Arial" panose="020B0604020202020204" pitchFamily="34" charset="0"/>
              </a:rPr>
              <a:t>d’endettement</a:t>
            </a:r>
            <a:r>
              <a:rPr lang="en-US" altLang="fr-FR" dirty="0">
                <a:latin typeface="Arial" panose="020B0604020202020204" pitchFamily="34" charset="0"/>
              </a:rPr>
              <a:t>. Sa bonne </a:t>
            </a:r>
            <a:r>
              <a:rPr lang="en-US" altLang="fr-FR" dirty="0" err="1">
                <a:latin typeface="Arial" panose="020B0604020202020204" pitchFamily="34" charset="0"/>
              </a:rPr>
              <a:t>utilisation</a:t>
            </a:r>
            <a:r>
              <a:rPr lang="en-US" altLang="fr-FR" dirty="0">
                <a:latin typeface="Arial" panose="020B0604020202020204" pitchFamily="34" charset="0"/>
              </a:rPr>
              <a:t> suppose un bon </a:t>
            </a:r>
            <a:r>
              <a:rPr lang="en-US" altLang="fr-FR" dirty="0" err="1">
                <a:latin typeface="Arial" panose="020B0604020202020204" pitchFamily="34" charset="0"/>
              </a:rPr>
              <a:t>suivi</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a:t>
            </a:r>
          </a:p>
        </p:txBody>
      </p:sp>
      <p:sp>
        <p:nvSpPr>
          <p:cNvPr id="9220" name="Espace réservé du numéro de diapositive 3">
            <a:extLst>
              <a:ext uri="{FF2B5EF4-FFF2-40B4-BE49-F238E27FC236}">
                <a16:creationId xmlns:a16="http://schemas.microsoft.com/office/drawing/2014/main" id="{C319D69C-2D85-43DE-ADF5-44BE39CE0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562B2713-1CAB-4612-ADC6-6CAFEF270774}" type="slidenum">
              <a:rPr lang="en-GB" altLang="fr-FR" smtClean="0">
                <a:solidFill>
                  <a:schemeClr val="tx1"/>
                </a:solidFill>
                <a:latin typeface="Arial" panose="020B0604020202020204" pitchFamily="34" charset="0"/>
              </a:rPr>
              <a:pPr/>
              <a:t>3</a:t>
            </a:fld>
            <a:endParaRPr lang="en-GB" altLang="fr-FR">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a:extLst>
              <a:ext uri="{FF2B5EF4-FFF2-40B4-BE49-F238E27FC236}">
                <a16:creationId xmlns:a16="http://schemas.microsoft.com/office/drawing/2014/main" id="{035DD253-4456-4FAD-BBF5-FDB48B54D1C0}"/>
              </a:ext>
            </a:extLst>
          </p:cNvPr>
          <p:cNvSpPr>
            <a:spLocks noGrp="1" noRot="1" noChangeAspect="1" noChangeArrowheads="1" noTextEdit="1"/>
          </p:cNvSpPr>
          <p:nvPr>
            <p:ph type="sldImg"/>
          </p:nvPr>
        </p:nvSpPr>
        <p:spPr>
          <a:ln/>
        </p:spPr>
      </p:sp>
      <p:sp>
        <p:nvSpPr>
          <p:cNvPr id="12291" name="Espace réservé des notes 2">
            <a:extLst>
              <a:ext uri="{FF2B5EF4-FFF2-40B4-BE49-F238E27FC236}">
                <a16:creationId xmlns:a16="http://schemas.microsoft.com/office/drawing/2014/main" id="{2213E8D2-3302-45F6-9CEA-D3D145203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Le </a:t>
            </a:r>
            <a:r>
              <a:rPr lang="en-US" altLang="fr-FR" dirty="0" err="1">
                <a:latin typeface="Arial" panose="020B0604020202020204" pitchFamily="34" charset="0"/>
              </a:rPr>
              <a:t>financement</a:t>
            </a:r>
            <a:r>
              <a:rPr lang="en-US" altLang="fr-FR" dirty="0">
                <a:latin typeface="Arial" panose="020B0604020202020204" pitchFamily="34" charset="0"/>
              </a:rPr>
              <a:t> </a:t>
            </a:r>
            <a:r>
              <a:rPr lang="en-US" altLang="fr-FR" dirty="0" err="1">
                <a:latin typeface="Arial" panose="020B0604020202020204" pitchFamily="34" charset="0"/>
              </a:rPr>
              <a:t>mixte</a:t>
            </a:r>
            <a:r>
              <a:rPr lang="en-US" altLang="fr-FR" dirty="0">
                <a:latin typeface="Arial" panose="020B0604020202020204" pitchFamily="34" charset="0"/>
              </a:rPr>
              <a:t> (“blending”) a pour but </a:t>
            </a:r>
            <a:r>
              <a:rPr lang="en-US" altLang="fr-FR" dirty="0" err="1">
                <a:latin typeface="Arial" panose="020B0604020202020204" pitchFamily="34" charset="0"/>
              </a:rPr>
              <a:t>d’augmenter</a:t>
            </a:r>
            <a:r>
              <a:rPr lang="en-US" altLang="fr-FR" dirty="0">
                <a:latin typeface="Arial" panose="020B0604020202020204" pitchFamily="34" charset="0"/>
              </a:rPr>
              <a:t> la part du </a:t>
            </a:r>
            <a:r>
              <a:rPr lang="en-US" altLang="fr-FR" dirty="0" err="1">
                <a:latin typeface="Arial" panose="020B0604020202020204" pitchFamily="34" charset="0"/>
              </a:rPr>
              <a:t>financement</a:t>
            </a:r>
            <a:r>
              <a:rPr lang="en-US" altLang="fr-FR" dirty="0">
                <a:latin typeface="Arial" panose="020B0604020202020204" pitchFamily="34" charset="0"/>
              </a:rPr>
              <a:t> non-</a:t>
            </a:r>
            <a:r>
              <a:rPr lang="en-US" altLang="fr-FR" dirty="0" err="1">
                <a:latin typeface="Arial" panose="020B0604020202020204" pitchFamily="34" charset="0"/>
              </a:rPr>
              <a:t>concessionnel</a:t>
            </a:r>
            <a:r>
              <a:rPr lang="en-US" altLang="fr-FR" dirty="0">
                <a:latin typeface="Arial" panose="020B0604020202020204" pitchFamily="34" charset="0"/>
              </a:rPr>
              <a:t> de </a:t>
            </a:r>
            <a:r>
              <a:rPr lang="en-US" altLang="fr-FR" dirty="0" err="1">
                <a:latin typeface="Arial" panose="020B0604020202020204" pitchFamily="34" charset="0"/>
              </a:rPr>
              <a:t>l’endettement</a:t>
            </a:r>
            <a:r>
              <a:rPr lang="en-US" altLang="fr-FR" dirty="0">
                <a:latin typeface="Arial" panose="020B0604020202020204" pitchFamily="34" charset="0"/>
              </a:rPr>
              <a:t> des pays. En </a:t>
            </a:r>
            <a:r>
              <a:rPr lang="en-US" altLang="fr-FR" dirty="0" err="1">
                <a:latin typeface="Arial" panose="020B0604020202020204" pitchFamily="34" charset="0"/>
              </a:rPr>
              <a:t>effet</a:t>
            </a:r>
            <a:r>
              <a:rPr lang="en-US" altLang="fr-FR" dirty="0">
                <a:latin typeface="Arial" panose="020B0604020202020204" pitchFamily="34" charset="0"/>
              </a:rPr>
              <a:t>, les </a:t>
            </a:r>
            <a:r>
              <a:rPr lang="en-US" altLang="fr-FR" dirty="0" err="1">
                <a:latin typeface="Arial" panose="020B0604020202020204" pitchFamily="34" charset="0"/>
              </a:rPr>
              <a:t>prêts</a:t>
            </a:r>
            <a:r>
              <a:rPr lang="en-US" altLang="fr-FR" dirty="0">
                <a:latin typeface="Arial" panose="020B0604020202020204" pitchFamily="34" charset="0"/>
              </a:rPr>
              <a:t> </a:t>
            </a:r>
            <a:r>
              <a:rPr lang="en-US" altLang="fr-FR" dirty="0" err="1">
                <a:latin typeface="Arial" panose="020B0604020202020204" pitchFamily="34" charset="0"/>
              </a:rPr>
              <a:t>concessionnels</a:t>
            </a:r>
            <a:r>
              <a:rPr lang="en-US" altLang="fr-FR" dirty="0">
                <a:latin typeface="Arial" panose="020B0604020202020204" pitchFamily="34" charset="0"/>
              </a:rPr>
              <a:t> ne </a:t>
            </a:r>
            <a:r>
              <a:rPr lang="en-US" altLang="fr-FR" dirty="0" err="1">
                <a:latin typeface="Arial" panose="020B0604020202020204" pitchFamily="34" charset="0"/>
              </a:rPr>
              <a:t>doivent</a:t>
            </a:r>
            <a:r>
              <a:rPr lang="en-US" altLang="fr-FR" dirty="0">
                <a:latin typeface="Arial" panose="020B0604020202020204" pitchFamily="34" charset="0"/>
              </a:rPr>
              <a:t> pas </a:t>
            </a:r>
            <a:r>
              <a:rPr lang="en-US" altLang="fr-FR" dirty="0" err="1">
                <a:latin typeface="Arial" panose="020B0604020202020204" pitchFamily="34" charset="0"/>
              </a:rPr>
              <a:t>représenter</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situation </a:t>
            </a:r>
            <a:r>
              <a:rPr lang="en-US" altLang="fr-FR" dirty="0" err="1">
                <a:latin typeface="Arial" panose="020B0604020202020204" pitchFamily="34" charset="0"/>
              </a:rPr>
              <a:t>permanente</a:t>
            </a:r>
            <a:r>
              <a:rPr lang="en-US" altLang="fr-FR" dirty="0">
                <a:latin typeface="Arial" panose="020B0604020202020204" pitchFamily="34" charset="0"/>
              </a:rPr>
              <a:t>. </a:t>
            </a:r>
            <a:r>
              <a:rPr lang="en-US" altLang="fr-FR" dirty="0" err="1">
                <a:latin typeface="Arial" panose="020B0604020202020204" pitchFamily="34" charset="0"/>
              </a:rPr>
              <a:t>Donc</a:t>
            </a:r>
            <a:r>
              <a:rPr lang="en-US" altLang="fr-FR" dirty="0">
                <a:latin typeface="Arial" panose="020B0604020202020204" pitchFamily="34" charset="0"/>
              </a:rPr>
              <a:t>, les </a:t>
            </a:r>
            <a:r>
              <a:rPr lang="en-US" altLang="fr-FR" dirty="0" err="1">
                <a:latin typeface="Arial" panose="020B0604020202020204" pitchFamily="34" charset="0"/>
              </a:rPr>
              <a:t>gouvernements</a:t>
            </a:r>
            <a:r>
              <a:rPr lang="en-US" altLang="fr-FR" dirty="0">
                <a:latin typeface="Arial" panose="020B0604020202020204" pitchFamily="34" charset="0"/>
              </a:rPr>
              <a:t> </a:t>
            </a:r>
            <a:r>
              <a:rPr lang="en-US" altLang="fr-FR" dirty="0" err="1">
                <a:latin typeface="Arial" panose="020B0604020202020204" pitchFamily="34" charset="0"/>
              </a:rPr>
              <a:t>sont</a:t>
            </a:r>
            <a:r>
              <a:rPr lang="en-US" altLang="fr-FR" dirty="0">
                <a:latin typeface="Arial" panose="020B0604020202020204" pitchFamily="34" charset="0"/>
              </a:rPr>
              <a:t> </a:t>
            </a:r>
            <a:r>
              <a:rPr lang="en-US" altLang="fr-FR" dirty="0" err="1">
                <a:latin typeface="Arial" panose="020B0604020202020204" pitchFamily="34" charset="0"/>
              </a:rPr>
              <a:t>encouragés</a:t>
            </a:r>
            <a:r>
              <a:rPr lang="en-US" altLang="fr-FR" dirty="0">
                <a:latin typeface="Arial" panose="020B0604020202020204" pitchFamily="34" charset="0"/>
              </a:rPr>
              <a:t> à </a:t>
            </a:r>
            <a:r>
              <a:rPr lang="en-US" altLang="fr-FR" dirty="0" err="1">
                <a:latin typeface="Arial" panose="020B0604020202020204" pitchFamily="34" charset="0"/>
              </a:rPr>
              <a:t>trouver</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structure </a:t>
            </a:r>
            <a:r>
              <a:rPr lang="en-US" altLang="fr-FR" dirty="0" err="1">
                <a:latin typeface="Arial" panose="020B0604020202020204" pitchFamily="34" charset="0"/>
              </a:rPr>
              <a:t>optimale</a:t>
            </a:r>
            <a:r>
              <a:rPr lang="en-US" altLang="fr-FR" dirty="0">
                <a:latin typeface="Arial" panose="020B0604020202020204" pitchFamily="34" charset="0"/>
              </a:rPr>
              <a:t> de </a:t>
            </a:r>
            <a:r>
              <a:rPr lang="en-US" altLang="fr-FR" dirty="0" err="1">
                <a:latin typeface="Arial" panose="020B0604020202020204" pitchFamily="34" charset="0"/>
              </a:rPr>
              <a:t>leur</a:t>
            </a:r>
            <a:r>
              <a:rPr lang="en-US" altLang="fr-FR" dirty="0">
                <a:latin typeface="Arial" panose="020B0604020202020204" pitchFamily="34" charset="0"/>
              </a:rPr>
              <a:t> </a:t>
            </a:r>
            <a:r>
              <a:rPr lang="en-US" altLang="fr-FR" dirty="0" err="1">
                <a:latin typeface="Arial" panose="020B0604020202020204" pitchFamily="34" charset="0"/>
              </a:rPr>
              <a:t>endettement</a:t>
            </a:r>
            <a:r>
              <a:rPr lang="en-US" altLang="fr-FR" dirty="0">
                <a:latin typeface="Arial" panose="020B0604020202020204" pitchFamily="34" charset="0"/>
              </a:rPr>
              <a:t> public. </a:t>
            </a:r>
            <a:r>
              <a:rPr lang="en-US" altLang="fr-FR" dirty="0" err="1">
                <a:latin typeface="Arial" panose="020B0604020202020204" pitchFamily="34" charset="0"/>
              </a:rPr>
              <a:t>Lorsque</a:t>
            </a:r>
            <a:r>
              <a:rPr lang="en-US" altLang="fr-FR" dirty="0">
                <a:latin typeface="Arial" panose="020B0604020202020204" pitchFamily="34" charset="0"/>
              </a:rPr>
              <a:t> des </a:t>
            </a:r>
            <a:r>
              <a:rPr lang="en-US" altLang="fr-FR" dirty="0" err="1">
                <a:latin typeface="Arial" panose="020B0604020202020204" pitchFamily="34" charset="0"/>
              </a:rPr>
              <a:t>emprunts</a:t>
            </a:r>
            <a:r>
              <a:rPr lang="en-US" altLang="fr-FR" dirty="0">
                <a:latin typeface="Arial" panose="020B0604020202020204" pitchFamily="34" charset="0"/>
              </a:rPr>
              <a:t> à </a:t>
            </a:r>
            <a:r>
              <a:rPr lang="en-US" altLang="fr-FR" dirty="0" err="1">
                <a:latin typeface="Arial" panose="020B0604020202020204" pitchFamily="34" charset="0"/>
              </a:rPr>
              <a:t>taux</a:t>
            </a:r>
            <a:r>
              <a:rPr lang="en-US" altLang="fr-FR" dirty="0">
                <a:latin typeface="Arial" panose="020B0604020202020204" pitchFamily="34" charset="0"/>
              </a:rPr>
              <a:t> non-</a:t>
            </a:r>
            <a:r>
              <a:rPr lang="en-US" altLang="fr-FR" dirty="0" err="1">
                <a:latin typeface="Arial" panose="020B0604020202020204" pitchFamily="34" charset="0"/>
              </a:rPr>
              <a:t>concessionnels</a:t>
            </a:r>
            <a:r>
              <a:rPr lang="en-US" altLang="fr-FR" dirty="0">
                <a:latin typeface="Arial" panose="020B0604020202020204" pitchFamily="34" charset="0"/>
              </a:rPr>
              <a:t> </a:t>
            </a:r>
            <a:r>
              <a:rPr lang="en-US" altLang="fr-FR" dirty="0" err="1">
                <a:latin typeface="Arial" panose="020B0604020202020204" pitchFamily="34" charset="0"/>
              </a:rPr>
              <a:t>sont</a:t>
            </a:r>
            <a:r>
              <a:rPr lang="en-US" altLang="fr-FR" dirty="0">
                <a:latin typeface="Arial" panose="020B0604020202020204" pitchFamily="34" charset="0"/>
              </a:rPr>
              <a:t> </a:t>
            </a:r>
            <a:r>
              <a:rPr lang="en-US" altLang="fr-FR" dirty="0" err="1">
                <a:latin typeface="Arial" panose="020B0604020202020204" pitchFamily="34" charset="0"/>
              </a:rPr>
              <a:t>programmés</a:t>
            </a:r>
            <a:r>
              <a:rPr lang="en-US" altLang="fr-FR" dirty="0">
                <a:latin typeface="Arial" panose="020B0604020202020204" pitchFamily="34" charset="0"/>
              </a:rPr>
              <a:t>, les </a:t>
            </a:r>
            <a:r>
              <a:rPr lang="en-US" altLang="fr-FR" dirty="0" err="1">
                <a:latin typeface="Arial" panose="020B0604020202020204" pitchFamily="34" charset="0"/>
              </a:rPr>
              <a:t>investisseurs</a:t>
            </a:r>
            <a:r>
              <a:rPr lang="en-US" altLang="fr-FR" dirty="0">
                <a:latin typeface="Arial" panose="020B0604020202020204" pitchFamily="34" charset="0"/>
              </a:rPr>
              <a:t> </a:t>
            </a:r>
            <a:r>
              <a:rPr lang="en-US" altLang="fr-FR" dirty="0" err="1">
                <a:latin typeface="Arial" panose="020B0604020202020204" pitchFamily="34" charset="0"/>
              </a:rPr>
              <a:t>appliquent</a:t>
            </a:r>
            <a:r>
              <a:rPr lang="en-US" altLang="fr-FR" dirty="0">
                <a:latin typeface="Arial" panose="020B0604020202020204" pitchFamily="34" charset="0"/>
              </a:rPr>
              <a:t> un </a:t>
            </a:r>
            <a:r>
              <a:rPr lang="en-US" altLang="fr-FR" dirty="0" err="1">
                <a:latin typeface="Arial" panose="020B0604020202020204" pitchFamily="34" charset="0"/>
              </a:rPr>
              <a:t>taux</a:t>
            </a:r>
            <a:r>
              <a:rPr lang="en-US" altLang="fr-FR" dirty="0">
                <a:latin typeface="Arial" panose="020B0604020202020204" pitchFamily="34" charset="0"/>
              </a:rPr>
              <a:t> </a:t>
            </a:r>
            <a:r>
              <a:rPr lang="en-US" altLang="fr-FR" dirty="0" err="1">
                <a:latin typeface="Arial" panose="020B0604020202020204" pitchFamily="34" charset="0"/>
              </a:rPr>
              <a:t>d’intérêt</a:t>
            </a:r>
            <a:r>
              <a:rPr lang="en-US" altLang="fr-FR" dirty="0">
                <a:latin typeface="Arial" panose="020B0604020202020204" pitchFamily="34" charset="0"/>
              </a:rPr>
              <a:t> </a:t>
            </a:r>
            <a:r>
              <a:rPr lang="en-US" altLang="fr-FR" dirty="0" err="1">
                <a:latin typeface="Arial" panose="020B0604020202020204" pitchFamily="34" charset="0"/>
              </a:rPr>
              <a:t>correspondant</a:t>
            </a:r>
            <a:r>
              <a:rPr lang="en-US" altLang="fr-FR" dirty="0">
                <a:latin typeface="Arial" panose="020B0604020202020204" pitchFamily="34" charset="0"/>
              </a:rPr>
              <a:t> au </a:t>
            </a:r>
            <a:r>
              <a:rPr lang="en-US" altLang="fr-FR" dirty="0" err="1">
                <a:latin typeface="Arial" panose="020B0604020202020204" pitchFamily="34" charset="0"/>
              </a:rPr>
              <a:t>rendement</a:t>
            </a:r>
            <a:r>
              <a:rPr lang="en-US" altLang="fr-FR" dirty="0">
                <a:latin typeface="Arial" panose="020B0604020202020204" pitchFamily="34" charset="0"/>
              </a:rPr>
              <a:t> </a:t>
            </a:r>
            <a:r>
              <a:rPr lang="en-US" altLang="fr-FR" dirty="0" err="1">
                <a:latin typeface="Arial" panose="020B0604020202020204" pitchFamily="34" charset="0"/>
              </a:rPr>
              <a:t>anticipé</a:t>
            </a:r>
            <a:r>
              <a:rPr lang="en-US" altLang="fr-FR" dirty="0">
                <a:latin typeface="Arial" panose="020B0604020202020204" pitchFamily="34" charset="0"/>
              </a:rPr>
              <a:t> des </a:t>
            </a:r>
            <a:r>
              <a:rPr lang="en-US" altLang="fr-FR" dirty="0" err="1">
                <a:latin typeface="Arial" panose="020B0604020202020204" pitchFamily="34" charset="0"/>
              </a:rPr>
              <a:t>projets</a:t>
            </a:r>
            <a:r>
              <a:rPr lang="en-US" altLang="fr-FR" dirty="0">
                <a:latin typeface="Arial" panose="020B0604020202020204" pitchFamily="34" charset="0"/>
              </a:rPr>
              <a:t> plus </a:t>
            </a:r>
            <a:r>
              <a:rPr lang="en-US" altLang="fr-FR" dirty="0" err="1">
                <a:latin typeface="Arial" panose="020B0604020202020204" pitchFamily="34" charset="0"/>
              </a:rPr>
              <a:t>une</a:t>
            </a:r>
            <a:r>
              <a:rPr lang="en-US" altLang="fr-FR" dirty="0">
                <a:latin typeface="Arial" panose="020B0604020202020204" pitchFamily="34" charset="0"/>
              </a:rPr>
              <a:t> prime de </a:t>
            </a:r>
            <a:r>
              <a:rPr lang="en-US" altLang="fr-FR" dirty="0" err="1">
                <a:latin typeface="Arial" panose="020B0604020202020204" pitchFamily="34" charset="0"/>
              </a:rPr>
              <a:t>risque</a:t>
            </a:r>
            <a:r>
              <a:rPr lang="en-US" altLang="fr-FR" dirty="0">
                <a:latin typeface="Arial" panose="020B0604020202020204" pitchFamily="34" charset="0"/>
              </a:rPr>
              <a:t>.  </a:t>
            </a:r>
          </a:p>
        </p:txBody>
      </p:sp>
      <p:sp>
        <p:nvSpPr>
          <p:cNvPr id="12292" name="Espace réservé du numéro de diapositive 3">
            <a:extLst>
              <a:ext uri="{FF2B5EF4-FFF2-40B4-BE49-F238E27FC236}">
                <a16:creationId xmlns:a16="http://schemas.microsoft.com/office/drawing/2014/main" id="{2EEA7C2A-869A-42C7-AD15-EE0CB2CDCC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5C915046-A52B-4958-80F3-A811DBF19A40}" type="slidenum">
              <a:rPr lang="en-GB" altLang="fr-FR" smtClean="0">
                <a:solidFill>
                  <a:schemeClr val="tx1"/>
                </a:solidFill>
                <a:latin typeface="Arial" panose="020B0604020202020204" pitchFamily="34" charset="0"/>
              </a:rPr>
              <a:pPr/>
              <a:t>5</a:t>
            </a:fld>
            <a:endParaRPr lang="en-GB" altLang="fr-FR">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a:extLst>
              <a:ext uri="{FF2B5EF4-FFF2-40B4-BE49-F238E27FC236}">
                <a16:creationId xmlns:a16="http://schemas.microsoft.com/office/drawing/2014/main" id="{762C28D5-5027-4BFF-875E-AEC0D3EF87D1}"/>
              </a:ext>
            </a:extLst>
          </p:cNvPr>
          <p:cNvSpPr>
            <a:spLocks noGrp="1" noRot="1" noChangeAspect="1" noChangeArrowheads="1" noTextEdit="1"/>
          </p:cNvSpPr>
          <p:nvPr>
            <p:ph type="sldImg"/>
          </p:nvPr>
        </p:nvSpPr>
        <p:spPr>
          <a:ln/>
        </p:spPr>
      </p:sp>
      <p:sp>
        <p:nvSpPr>
          <p:cNvPr id="15363" name="Espace réservé des notes 2">
            <a:extLst>
              <a:ext uri="{FF2B5EF4-FFF2-40B4-BE49-F238E27FC236}">
                <a16:creationId xmlns:a16="http://schemas.microsoft.com/office/drawing/2014/main" id="{7B8288E9-6769-4DD8-ADAE-0F1AAB965B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err="1">
                <a:latin typeface="Arial" panose="020B0604020202020204" pitchFamily="34" charset="0"/>
              </a:rPr>
              <a:t>Cette</a:t>
            </a:r>
            <a:r>
              <a:rPr lang="en-US" altLang="fr-FR" dirty="0">
                <a:latin typeface="Arial" panose="020B0604020202020204" pitchFamily="34" charset="0"/>
              </a:rPr>
              <a:t> section </a:t>
            </a:r>
            <a:r>
              <a:rPr lang="en-US" altLang="fr-FR" dirty="0" err="1">
                <a:latin typeface="Arial" panose="020B0604020202020204" pitchFamily="34" charset="0"/>
              </a:rPr>
              <a:t>explique</a:t>
            </a:r>
            <a:r>
              <a:rPr lang="en-US" altLang="fr-FR" dirty="0">
                <a:latin typeface="Arial" panose="020B0604020202020204" pitchFamily="34" charset="0"/>
              </a:rPr>
              <a:t> </a:t>
            </a:r>
            <a:r>
              <a:rPr lang="en-US" altLang="fr-FR" dirty="0" err="1">
                <a:latin typeface="Arial" panose="020B0604020202020204" pitchFamily="34" charset="0"/>
              </a:rPr>
              <a:t>pourquoi</a:t>
            </a:r>
            <a:r>
              <a:rPr lang="en-US" altLang="fr-FR" dirty="0">
                <a:latin typeface="Arial" panose="020B0604020202020204" pitchFamily="34" charset="0"/>
              </a:rPr>
              <a:t> les pays </a:t>
            </a:r>
            <a:r>
              <a:rPr lang="en-US" altLang="fr-FR" dirty="0" err="1">
                <a:latin typeface="Arial" panose="020B0604020202020204" pitchFamily="34" charset="0"/>
              </a:rPr>
              <a:t>récipiendaires</a:t>
            </a:r>
            <a:r>
              <a:rPr lang="en-US" altLang="fr-FR" dirty="0">
                <a:latin typeface="Arial" panose="020B0604020202020204" pitchFamily="34" charset="0"/>
              </a:rPr>
              <a:t> </a:t>
            </a:r>
            <a:r>
              <a:rPr lang="en-US" altLang="fr-FR" dirty="0" err="1">
                <a:latin typeface="Arial" panose="020B0604020202020204" pitchFamily="34" charset="0"/>
              </a:rPr>
              <a:t>doivent</a:t>
            </a:r>
            <a:r>
              <a:rPr lang="en-US" altLang="fr-FR" dirty="0">
                <a:latin typeface="Arial" panose="020B0604020202020204" pitchFamily="34" charset="0"/>
              </a:rPr>
              <a:t> </a:t>
            </a:r>
            <a:r>
              <a:rPr lang="en-US" altLang="fr-FR" dirty="0" err="1">
                <a:latin typeface="Arial" panose="020B0604020202020204" pitchFamily="34" charset="0"/>
              </a:rPr>
              <a:t>tirer</a:t>
            </a:r>
            <a:r>
              <a:rPr lang="en-US" altLang="fr-FR" dirty="0">
                <a:latin typeface="Arial" panose="020B0604020202020204" pitchFamily="34" charset="0"/>
              </a:rPr>
              <a:t> </a:t>
            </a:r>
            <a:r>
              <a:rPr lang="en-US" altLang="fr-FR" dirty="0" err="1">
                <a:latin typeface="Arial" panose="020B0604020202020204" pitchFamily="34" charset="0"/>
              </a:rPr>
              <a:t>avantage</a:t>
            </a:r>
            <a:r>
              <a:rPr lang="en-US" altLang="fr-FR" dirty="0">
                <a:latin typeface="Arial" panose="020B0604020202020204" pitchFamily="34" charset="0"/>
              </a:rPr>
              <a:t> du </a:t>
            </a:r>
            <a:r>
              <a:rPr lang="en-US" altLang="fr-FR" dirty="0" err="1">
                <a:latin typeface="Arial" panose="020B0604020202020204" pitchFamily="34" charset="0"/>
              </a:rPr>
              <a:t>financement</a:t>
            </a:r>
            <a:r>
              <a:rPr lang="en-US" altLang="fr-FR" dirty="0">
                <a:latin typeface="Arial" panose="020B0604020202020204" pitchFamily="34" charset="0"/>
              </a:rPr>
              <a:t> </a:t>
            </a:r>
            <a:r>
              <a:rPr lang="en-US" altLang="fr-FR" dirty="0" err="1">
                <a:latin typeface="Arial" panose="020B0604020202020204" pitchFamily="34" charset="0"/>
              </a:rPr>
              <a:t>mixte</a:t>
            </a:r>
            <a:r>
              <a:rPr lang="en-US" altLang="fr-FR" dirty="0">
                <a:latin typeface="Arial" panose="020B0604020202020204" pitchFamily="34" charset="0"/>
              </a:rPr>
              <a:t> sans adopter de </a:t>
            </a:r>
            <a:r>
              <a:rPr lang="en-US" altLang="fr-FR" dirty="0" err="1">
                <a:latin typeface="Arial" panose="020B0604020202020204" pitchFamily="34" charset="0"/>
              </a:rPr>
              <a:t>comportement</a:t>
            </a:r>
            <a:r>
              <a:rPr lang="en-US" altLang="fr-FR" dirty="0">
                <a:latin typeface="Arial" panose="020B0604020202020204" pitchFamily="34" charset="0"/>
              </a:rPr>
              <a:t> de </a:t>
            </a:r>
            <a:r>
              <a:rPr lang="en-US" altLang="fr-FR" dirty="0" err="1">
                <a:latin typeface="Arial" panose="020B0604020202020204" pitchFamily="34" charset="0"/>
              </a:rPr>
              <a:t>passager</a:t>
            </a:r>
            <a:r>
              <a:rPr lang="en-US" altLang="fr-FR" dirty="0">
                <a:latin typeface="Arial" panose="020B0604020202020204" pitchFamily="34" charset="0"/>
              </a:rPr>
              <a:t> </a:t>
            </a:r>
            <a:r>
              <a:rPr lang="en-US" altLang="fr-FR" dirty="0" err="1">
                <a:latin typeface="Arial" panose="020B0604020202020204" pitchFamily="34" charset="0"/>
              </a:rPr>
              <a:t>clandestin</a:t>
            </a:r>
            <a:r>
              <a:rPr lang="en-US" altLang="fr-FR" dirty="0">
                <a:latin typeface="Arial" panose="020B0604020202020204" pitchFamily="34" charset="0"/>
              </a:rPr>
              <a:t>. Ce type de </a:t>
            </a:r>
            <a:r>
              <a:rPr lang="en-US" altLang="fr-FR" dirty="0" err="1">
                <a:latin typeface="Arial" panose="020B0604020202020204" pitchFamily="34" charset="0"/>
              </a:rPr>
              <a:t>comportement</a:t>
            </a:r>
            <a:r>
              <a:rPr lang="en-US" altLang="fr-FR" dirty="0">
                <a:latin typeface="Arial" panose="020B0604020202020204" pitchFamily="34" charset="0"/>
              </a:rPr>
              <a:t> se </a:t>
            </a:r>
            <a:r>
              <a:rPr lang="en-US" altLang="fr-FR" dirty="0" err="1">
                <a:latin typeface="Arial" panose="020B0604020202020204" pitchFamily="34" charset="0"/>
              </a:rPr>
              <a:t>produit</a:t>
            </a:r>
            <a:r>
              <a:rPr lang="en-US" altLang="fr-FR" dirty="0">
                <a:latin typeface="Arial" panose="020B0604020202020204" pitchFamily="34" charset="0"/>
              </a:rPr>
              <a:t> </a:t>
            </a:r>
            <a:r>
              <a:rPr lang="en-US" altLang="fr-FR" dirty="0" err="1">
                <a:latin typeface="Arial" panose="020B0604020202020204" pitchFamily="34" charset="0"/>
              </a:rPr>
              <a:t>lorsqu’un</a:t>
            </a:r>
            <a:r>
              <a:rPr lang="en-US" altLang="fr-FR" dirty="0">
                <a:latin typeface="Arial" panose="020B0604020202020204" pitchFamily="34" charset="0"/>
              </a:rPr>
              <a:t> pays </a:t>
            </a:r>
            <a:r>
              <a:rPr lang="en-US" altLang="fr-FR" dirty="0" err="1">
                <a:latin typeface="Arial" panose="020B0604020202020204" pitchFamily="34" charset="0"/>
              </a:rPr>
              <a:t>emprunte</a:t>
            </a:r>
            <a:r>
              <a:rPr lang="en-US" altLang="fr-FR" dirty="0">
                <a:latin typeface="Arial" panose="020B0604020202020204" pitchFamily="34" charset="0"/>
              </a:rPr>
              <a:t> et </a:t>
            </a:r>
            <a:r>
              <a:rPr lang="en-US" altLang="fr-FR" dirty="0" err="1">
                <a:latin typeface="Arial" panose="020B0604020202020204" pitchFamily="34" charset="0"/>
              </a:rPr>
              <a:t>accroît</a:t>
            </a:r>
            <a:r>
              <a:rPr lang="en-US" altLang="fr-FR" dirty="0">
                <a:latin typeface="Arial" panose="020B0604020202020204" pitchFamily="34" charset="0"/>
              </a:rPr>
              <a:t> </a:t>
            </a:r>
            <a:r>
              <a:rPr lang="en-US" altLang="fr-FR" dirty="0" err="1">
                <a:latin typeface="Arial" panose="020B0604020202020204" pitchFamily="34" charset="0"/>
              </a:rPr>
              <a:t>intentionnellement</a:t>
            </a:r>
            <a:r>
              <a:rPr lang="en-US" altLang="fr-FR" dirty="0">
                <a:latin typeface="Arial" panose="020B0604020202020204" pitchFamily="34" charset="0"/>
              </a:rPr>
              <a:t> le volume des </a:t>
            </a:r>
            <a:r>
              <a:rPr lang="en-US" altLang="fr-FR" dirty="0" err="1">
                <a:latin typeface="Arial" panose="020B0604020202020204" pitchFamily="34" charset="0"/>
              </a:rPr>
              <a:t>emprunts</a:t>
            </a:r>
            <a:r>
              <a:rPr lang="en-US" altLang="fr-FR" dirty="0">
                <a:latin typeface="Arial" panose="020B0604020202020204" pitchFamily="34" charset="0"/>
              </a:rPr>
              <a:t> sans </a:t>
            </a:r>
            <a:r>
              <a:rPr lang="en-US" altLang="fr-FR" dirty="0" err="1">
                <a:latin typeface="Arial" panose="020B0604020202020204" pitchFamily="34" charset="0"/>
              </a:rPr>
              <a:t>gérer</a:t>
            </a:r>
            <a:r>
              <a:rPr lang="en-US" altLang="fr-FR" dirty="0">
                <a:latin typeface="Arial" panose="020B0604020202020204" pitchFamily="34" charset="0"/>
              </a:rPr>
              <a:t> le </a:t>
            </a:r>
            <a:r>
              <a:rPr lang="en-US" altLang="fr-FR" dirty="0" err="1">
                <a:latin typeface="Arial" panose="020B0604020202020204" pitchFamily="34" charset="0"/>
              </a:rPr>
              <a:t>risque</a:t>
            </a:r>
            <a:r>
              <a:rPr lang="en-US" altLang="fr-FR" dirty="0">
                <a:latin typeface="Arial" panose="020B0604020202020204" pitchFamily="34" charset="0"/>
              </a:rPr>
              <a:t> de </a:t>
            </a:r>
            <a:r>
              <a:rPr lang="en-US" altLang="fr-FR" dirty="0" err="1">
                <a:latin typeface="Arial" panose="020B0604020202020204" pitchFamily="34" charset="0"/>
              </a:rPr>
              <a:t>défaut</a:t>
            </a:r>
            <a:r>
              <a:rPr lang="en-US" altLang="fr-FR" dirty="0">
                <a:latin typeface="Arial" panose="020B0604020202020204" pitchFamily="34" charset="0"/>
              </a:rPr>
              <a:t>. Avec le </a:t>
            </a:r>
            <a:r>
              <a:rPr lang="en-US" altLang="fr-FR" dirty="0" err="1">
                <a:latin typeface="Arial" panose="020B0604020202020204" pitchFamily="34" charset="0"/>
              </a:rPr>
              <a:t>financement</a:t>
            </a:r>
            <a:r>
              <a:rPr lang="en-US" altLang="fr-FR" dirty="0">
                <a:latin typeface="Arial" panose="020B0604020202020204" pitchFamily="34" charset="0"/>
              </a:rPr>
              <a:t> </a:t>
            </a:r>
            <a:r>
              <a:rPr lang="en-US" altLang="fr-FR" dirty="0" err="1">
                <a:latin typeface="Arial" panose="020B0604020202020204" pitchFamily="34" charset="0"/>
              </a:rPr>
              <a:t>mixte</a:t>
            </a:r>
            <a:r>
              <a:rPr lang="en-US" altLang="fr-FR" dirty="0">
                <a:latin typeface="Arial" panose="020B0604020202020204" pitchFamily="34" charset="0"/>
              </a:rPr>
              <a:t>, </a:t>
            </a:r>
            <a:r>
              <a:rPr lang="en-US" altLang="fr-FR" dirty="0" err="1">
                <a:latin typeface="Arial" panose="020B0604020202020204" pitchFamily="34" charset="0"/>
              </a:rPr>
              <a:t>ce</a:t>
            </a:r>
            <a:r>
              <a:rPr lang="en-US" altLang="fr-FR" dirty="0">
                <a:latin typeface="Arial" panose="020B0604020202020204" pitchFamily="34" charset="0"/>
              </a:rPr>
              <a:t> </a:t>
            </a:r>
            <a:r>
              <a:rPr lang="en-US" altLang="fr-FR" dirty="0" err="1">
                <a:latin typeface="Arial" panose="020B0604020202020204" pitchFamily="34" charset="0"/>
              </a:rPr>
              <a:t>risque</a:t>
            </a:r>
            <a:r>
              <a:rPr lang="en-US" altLang="fr-FR" dirty="0">
                <a:latin typeface="Arial" panose="020B0604020202020204" pitchFamily="34" charset="0"/>
              </a:rPr>
              <a:t> </a:t>
            </a:r>
            <a:r>
              <a:rPr lang="en-US" altLang="fr-FR" dirty="0" err="1">
                <a:latin typeface="Arial" panose="020B0604020202020204" pitchFamily="34" charset="0"/>
              </a:rPr>
              <a:t>devient</a:t>
            </a:r>
            <a:r>
              <a:rPr lang="en-US" altLang="fr-FR" dirty="0">
                <a:latin typeface="Arial" panose="020B0604020202020204" pitchFamily="34" charset="0"/>
              </a:rPr>
              <a:t> plus </a:t>
            </a:r>
            <a:r>
              <a:rPr lang="en-US" altLang="fr-FR" dirty="0" err="1">
                <a:latin typeface="Arial" panose="020B0604020202020204" pitchFamily="34" charset="0"/>
              </a:rPr>
              <a:t>élevé</a:t>
            </a:r>
            <a:r>
              <a:rPr lang="en-US" altLang="fr-FR" dirty="0">
                <a:latin typeface="Arial" panose="020B0604020202020204" pitchFamily="34" charset="0"/>
              </a:rPr>
              <a:t>, </a:t>
            </a:r>
            <a:r>
              <a:rPr lang="en-US" altLang="fr-FR" dirty="0" err="1">
                <a:latin typeface="Arial" panose="020B0604020202020204" pitchFamily="34" charset="0"/>
              </a:rPr>
              <a:t>puisque</a:t>
            </a:r>
            <a:r>
              <a:rPr lang="en-US" altLang="fr-FR" dirty="0">
                <a:latin typeface="Arial" panose="020B0604020202020204" pitchFamily="34" charset="0"/>
              </a:rPr>
              <a:t> les pays </a:t>
            </a:r>
            <a:r>
              <a:rPr lang="en-US" altLang="fr-FR" dirty="0" err="1">
                <a:latin typeface="Arial" panose="020B0604020202020204" pitchFamily="34" charset="0"/>
              </a:rPr>
              <a:t>empruntent</a:t>
            </a:r>
            <a:r>
              <a:rPr lang="en-US" altLang="fr-FR" dirty="0">
                <a:latin typeface="Arial" panose="020B0604020202020204" pitchFamily="34" charset="0"/>
              </a:rPr>
              <a:t> à des </a:t>
            </a:r>
            <a:r>
              <a:rPr lang="en-US" altLang="fr-FR" dirty="0" err="1">
                <a:latin typeface="Arial" panose="020B0604020202020204" pitchFamily="34" charset="0"/>
              </a:rPr>
              <a:t>taux</a:t>
            </a:r>
            <a:r>
              <a:rPr lang="en-US" altLang="fr-FR" dirty="0">
                <a:latin typeface="Arial" panose="020B0604020202020204" pitchFamily="34" charset="0"/>
              </a:rPr>
              <a:t> de </a:t>
            </a:r>
            <a:r>
              <a:rPr lang="en-US" altLang="fr-FR" dirty="0" err="1">
                <a:latin typeface="Arial" panose="020B0604020202020204" pitchFamily="34" charset="0"/>
              </a:rPr>
              <a:t>marché</a:t>
            </a:r>
            <a:r>
              <a:rPr lang="en-US" altLang="fr-FR" dirty="0">
                <a:latin typeface="Arial" panose="020B0604020202020204" pitchFamily="34" charset="0"/>
              </a:rPr>
              <a:t>. Au </a:t>
            </a:r>
            <a:r>
              <a:rPr lang="en-US" altLang="fr-FR" dirty="0" err="1">
                <a:latin typeface="Arial" panose="020B0604020202020204" pitchFamily="34" charset="0"/>
              </a:rPr>
              <a:t>cours</a:t>
            </a:r>
            <a:r>
              <a:rPr lang="en-US" altLang="fr-FR" dirty="0">
                <a:latin typeface="Arial" panose="020B0604020202020204" pitchFamily="34" charset="0"/>
              </a:rPr>
              <a:t> des 10 </a:t>
            </a:r>
            <a:r>
              <a:rPr lang="en-US" altLang="fr-FR" dirty="0" err="1">
                <a:latin typeface="Arial" panose="020B0604020202020204" pitchFamily="34" charset="0"/>
              </a:rPr>
              <a:t>dernières</a:t>
            </a:r>
            <a:r>
              <a:rPr lang="en-US" altLang="fr-FR" dirty="0">
                <a:latin typeface="Arial" panose="020B0604020202020204" pitchFamily="34" charset="0"/>
              </a:rPr>
              <a:t> </a:t>
            </a:r>
            <a:r>
              <a:rPr lang="en-US" altLang="fr-FR" dirty="0" err="1">
                <a:latin typeface="Arial" panose="020B0604020202020204" pitchFamily="34" charset="0"/>
              </a:rPr>
              <a:t>années</a:t>
            </a:r>
            <a:r>
              <a:rPr lang="en-US" altLang="fr-FR" dirty="0">
                <a:latin typeface="Arial" panose="020B0604020202020204" pitchFamily="34" charset="0"/>
              </a:rPr>
              <a:t>, de </a:t>
            </a:r>
            <a:r>
              <a:rPr lang="en-US" altLang="fr-FR" dirty="0" err="1">
                <a:latin typeface="Arial" panose="020B0604020202020204" pitchFamily="34" charset="0"/>
              </a:rPr>
              <a:t>nombreux</a:t>
            </a:r>
            <a:r>
              <a:rPr lang="en-US" altLang="fr-FR" dirty="0">
                <a:latin typeface="Arial" panose="020B0604020202020204" pitchFamily="34" charset="0"/>
              </a:rPr>
              <a:t> pays </a:t>
            </a:r>
            <a:r>
              <a:rPr lang="en-US" altLang="fr-FR" dirty="0" err="1">
                <a:latin typeface="Arial" panose="020B0604020202020204" pitchFamily="34" charset="0"/>
              </a:rPr>
              <a:t>ayant</a:t>
            </a:r>
            <a:r>
              <a:rPr lang="en-US" altLang="fr-FR" dirty="0">
                <a:latin typeface="Arial" panose="020B0604020202020204" pitchFamily="34" charset="0"/>
              </a:rPr>
              <a:t> </a:t>
            </a:r>
            <a:r>
              <a:rPr lang="en-US" altLang="fr-FR" dirty="0" err="1">
                <a:latin typeface="Arial" panose="020B0604020202020204" pitchFamily="34" charset="0"/>
              </a:rPr>
              <a:t>bénéficié</a:t>
            </a:r>
            <a:r>
              <a:rPr lang="en-US" altLang="fr-FR" dirty="0">
                <a:latin typeface="Arial" panose="020B0604020202020204" pitchFamily="34" charset="0"/>
              </a:rPr>
              <a:t> de </a:t>
            </a:r>
            <a:r>
              <a:rPr lang="en-US" altLang="fr-FR" dirty="0" err="1">
                <a:latin typeface="Arial" panose="020B0604020202020204" pitchFamily="34" charset="0"/>
              </a:rPr>
              <a:t>programmes</a:t>
            </a:r>
            <a:r>
              <a:rPr lang="en-US" altLang="fr-FR" dirty="0">
                <a:latin typeface="Arial" panose="020B0604020202020204" pitchFamily="34" charset="0"/>
              </a:rPr>
              <a:t> </a:t>
            </a:r>
            <a:r>
              <a:rPr lang="en-US" altLang="fr-FR" dirty="0" err="1">
                <a:latin typeface="Arial" panose="020B0604020202020204" pitchFamily="34" charset="0"/>
              </a:rPr>
              <a:t>d’allègement</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(PPTE et IADM) </a:t>
            </a:r>
            <a:r>
              <a:rPr lang="en-US" altLang="fr-FR" dirty="0" err="1">
                <a:latin typeface="Arial" panose="020B0604020202020204" pitchFamily="34" charset="0"/>
              </a:rPr>
              <a:t>ont</a:t>
            </a:r>
            <a:r>
              <a:rPr lang="en-US" altLang="fr-FR" dirty="0">
                <a:latin typeface="Arial" panose="020B0604020202020204" pitchFamily="34" charset="0"/>
              </a:rPr>
              <a:t> </a:t>
            </a:r>
            <a:r>
              <a:rPr lang="en-US" altLang="fr-FR" dirty="0" err="1">
                <a:latin typeface="Arial" panose="020B0604020202020204" pitchFamily="34" charset="0"/>
              </a:rPr>
              <a:t>connu</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augmentation </a:t>
            </a:r>
            <a:r>
              <a:rPr lang="en-US" altLang="fr-FR" dirty="0" err="1">
                <a:latin typeface="Arial" panose="020B0604020202020204" pitchFamily="34" charset="0"/>
              </a:rPr>
              <a:t>rapide</a:t>
            </a:r>
            <a:r>
              <a:rPr lang="en-US" altLang="fr-FR" dirty="0">
                <a:latin typeface="Arial" panose="020B0604020202020204" pitchFamily="34" charset="0"/>
              </a:rPr>
              <a:t> de </a:t>
            </a:r>
            <a:r>
              <a:rPr lang="en-US" altLang="fr-FR" dirty="0" err="1">
                <a:latin typeface="Arial" panose="020B0604020202020204" pitchFamily="34" charset="0"/>
              </a:rPr>
              <a:t>leur</a:t>
            </a:r>
            <a:r>
              <a:rPr lang="en-US" altLang="fr-FR" dirty="0">
                <a:latin typeface="Arial" panose="020B0604020202020204" pitchFamily="34" charset="0"/>
              </a:rPr>
              <a:t> ratio de </a:t>
            </a:r>
            <a:r>
              <a:rPr lang="en-US" altLang="fr-FR" dirty="0" err="1">
                <a:latin typeface="Arial" panose="020B0604020202020204" pitchFamily="34" charset="0"/>
              </a:rPr>
              <a:t>dette</a:t>
            </a:r>
            <a:r>
              <a:rPr lang="en-US" altLang="fr-FR" dirty="0">
                <a:latin typeface="Arial" panose="020B0604020202020204" pitchFamily="34" charset="0"/>
              </a:rPr>
              <a:t>. </a:t>
            </a:r>
          </a:p>
        </p:txBody>
      </p:sp>
      <p:sp>
        <p:nvSpPr>
          <p:cNvPr id="15364" name="Espace réservé du numéro de diapositive 3">
            <a:extLst>
              <a:ext uri="{FF2B5EF4-FFF2-40B4-BE49-F238E27FC236}">
                <a16:creationId xmlns:a16="http://schemas.microsoft.com/office/drawing/2014/main" id="{35E7A9BA-4974-4E32-8EC5-A90749080A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59BEA2CA-7F95-4646-9055-FDB8DA1FA886}" type="slidenum">
              <a:rPr lang="en-GB" altLang="fr-FR" smtClean="0">
                <a:solidFill>
                  <a:schemeClr val="tx1"/>
                </a:solidFill>
                <a:latin typeface="Arial" panose="020B0604020202020204" pitchFamily="34" charset="0"/>
              </a:rPr>
              <a:pPr/>
              <a:t>7</a:t>
            </a:fld>
            <a:endParaRPr lang="en-GB" altLang="fr-FR">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328D6E3F-6FAD-45B6-A8C5-45851379A80D}"/>
              </a:ext>
            </a:extLst>
          </p:cNvPr>
          <p:cNvSpPr>
            <a:spLocks noGrp="1" noRot="1" noChangeAspect="1" noChangeArrowheads="1" noTextEdit="1"/>
          </p:cNvSpPr>
          <p:nvPr>
            <p:ph type="sldImg"/>
          </p:nvPr>
        </p:nvSpPr>
        <p:spPr>
          <a:ln/>
        </p:spPr>
      </p:sp>
      <p:sp>
        <p:nvSpPr>
          <p:cNvPr id="19459" name="Espace réservé des notes 2">
            <a:extLst>
              <a:ext uri="{FF2B5EF4-FFF2-40B4-BE49-F238E27FC236}">
                <a16:creationId xmlns:a16="http://schemas.microsoft.com/office/drawing/2014/main" id="{008E493F-287B-4F1F-9D87-415B332ACA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Le </a:t>
            </a:r>
            <a:r>
              <a:rPr lang="en-US" altLang="fr-FR" dirty="0" err="1">
                <a:latin typeface="Arial" panose="020B0604020202020204" pitchFamily="34" charset="0"/>
              </a:rPr>
              <a:t>risque</a:t>
            </a:r>
            <a:r>
              <a:rPr lang="en-US" altLang="fr-FR" dirty="0">
                <a:latin typeface="Arial" panose="020B0604020202020204" pitchFamily="34" charset="0"/>
              </a:rPr>
              <a:t> de </a:t>
            </a:r>
            <a:r>
              <a:rPr lang="en-US" altLang="fr-FR" dirty="0" err="1">
                <a:latin typeface="Arial" panose="020B0604020202020204" pitchFamily="34" charset="0"/>
              </a:rPr>
              <a:t>surendettement</a:t>
            </a:r>
            <a:r>
              <a:rPr lang="en-US" altLang="fr-FR" dirty="0">
                <a:latin typeface="Arial" panose="020B0604020202020204" pitchFamily="34" charset="0"/>
              </a:rPr>
              <a:t> </a:t>
            </a:r>
            <a:r>
              <a:rPr lang="en-US" altLang="fr-FR" dirty="0" err="1">
                <a:latin typeface="Arial" panose="020B0604020202020204" pitchFamily="34" charset="0"/>
              </a:rPr>
              <a:t>est</a:t>
            </a:r>
            <a:r>
              <a:rPr lang="en-US" altLang="fr-FR" dirty="0">
                <a:latin typeface="Arial" panose="020B0604020202020204" pitchFamily="34" charset="0"/>
              </a:rPr>
              <a:t> </a:t>
            </a:r>
            <a:r>
              <a:rPr lang="en-US" altLang="fr-FR" dirty="0" err="1">
                <a:latin typeface="Arial" panose="020B0604020202020204" pitchFamily="34" charset="0"/>
              </a:rPr>
              <a:t>élevé</a:t>
            </a:r>
            <a:r>
              <a:rPr lang="en-US" altLang="fr-FR" dirty="0">
                <a:latin typeface="Arial" panose="020B0604020202020204" pitchFamily="34" charset="0"/>
              </a:rPr>
              <a:t> dans beaucoup de pays. </a:t>
            </a:r>
          </a:p>
        </p:txBody>
      </p:sp>
      <p:sp>
        <p:nvSpPr>
          <p:cNvPr id="19460" name="Espace réservé du numéro de diapositive 3">
            <a:extLst>
              <a:ext uri="{FF2B5EF4-FFF2-40B4-BE49-F238E27FC236}">
                <a16:creationId xmlns:a16="http://schemas.microsoft.com/office/drawing/2014/main" id="{F095A22C-BF22-492C-836F-6D96AD7BD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397C51D2-DDB9-4595-8E17-5303A4943085}" type="slidenum">
              <a:rPr lang="en-GB" altLang="fr-FR" smtClean="0">
                <a:solidFill>
                  <a:schemeClr val="tx1"/>
                </a:solidFill>
                <a:latin typeface="Arial" panose="020B0604020202020204" pitchFamily="34" charset="0"/>
              </a:rPr>
              <a:pPr/>
              <a:t>10</a:t>
            </a:fld>
            <a:endParaRPr lang="en-GB" altLang="fr-FR">
              <a:solidFill>
                <a:schemeClr val="tx1"/>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15A160BD-2BBA-4466-A480-E625172B4B44}"/>
              </a:ext>
            </a:extLst>
          </p:cNvPr>
          <p:cNvSpPr>
            <a:spLocks noGrp="1" noRot="1" noChangeAspect="1" noChangeArrowheads="1" noTextEdit="1"/>
          </p:cNvSpPr>
          <p:nvPr>
            <p:ph type="sldImg"/>
          </p:nvPr>
        </p:nvSpPr>
        <p:spPr>
          <a:ln/>
        </p:spPr>
      </p:sp>
      <p:sp>
        <p:nvSpPr>
          <p:cNvPr id="22531" name="Espace réservé des notes 2">
            <a:extLst>
              <a:ext uri="{FF2B5EF4-FFF2-40B4-BE49-F238E27FC236}">
                <a16:creationId xmlns:a16="http://schemas.microsoft.com/office/drawing/2014/main" id="{B0BAE29E-216B-490F-9FC2-AE68877AD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On </a:t>
            </a:r>
            <a:r>
              <a:rPr lang="en-US" altLang="fr-FR" dirty="0" err="1">
                <a:latin typeface="Arial" panose="020B0604020202020204" pitchFamily="34" charset="0"/>
              </a:rPr>
              <a:t>peut</a:t>
            </a:r>
            <a:r>
              <a:rPr lang="en-US" altLang="fr-FR" dirty="0">
                <a:latin typeface="Arial" panose="020B0604020202020204" pitchFamily="34" charset="0"/>
              </a:rPr>
              <a:t> </a:t>
            </a:r>
            <a:r>
              <a:rPr lang="en-US" altLang="fr-FR" dirty="0" err="1">
                <a:latin typeface="Arial" panose="020B0604020202020204" pitchFamily="34" charset="0"/>
              </a:rPr>
              <a:t>voir</a:t>
            </a:r>
            <a:r>
              <a:rPr lang="en-US" altLang="fr-FR" dirty="0">
                <a:latin typeface="Arial" panose="020B0604020202020204" pitchFamily="34" charset="0"/>
              </a:rPr>
              <a:t> </a:t>
            </a:r>
            <a:r>
              <a:rPr lang="en-US" altLang="fr-FR" dirty="0" err="1">
                <a:latin typeface="Arial" panose="020B0604020202020204" pitchFamily="34" charset="0"/>
              </a:rPr>
              <a:t>l’effet</a:t>
            </a:r>
            <a:r>
              <a:rPr lang="en-US" altLang="fr-FR" dirty="0">
                <a:latin typeface="Arial" panose="020B0604020202020204" pitchFamily="34" charset="0"/>
              </a:rPr>
              <a:t> des </a:t>
            </a:r>
            <a:r>
              <a:rPr lang="en-US" altLang="fr-FR" dirty="0" err="1">
                <a:latin typeface="Arial" panose="020B0604020202020204" pitchFamily="34" charset="0"/>
              </a:rPr>
              <a:t>programmes</a:t>
            </a:r>
            <a:r>
              <a:rPr lang="en-US" altLang="fr-FR" dirty="0">
                <a:latin typeface="Arial" panose="020B0604020202020204" pitchFamily="34" charset="0"/>
              </a:rPr>
              <a:t> </a:t>
            </a:r>
            <a:r>
              <a:rPr lang="en-US" altLang="fr-FR" dirty="0" err="1">
                <a:latin typeface="Arial" panose="020B0604020202020204" pitchFamily="34" charset="0"/>
              </a:rPr>
              <a:t>d’allègement</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sur </a:t>
            </a:r>
            <a:r>
              <a:rPr lang="en-US" altLang="fr-FR" dirty="0" err="1">
                <a:latin typeface="Arial" panose="020B0604020202020204" pitchFamily="34" charset="0"/>
              </a:rPr>
              <a:t>l’évolution</a:t>
            </a:r>
            <a:r>
              <a:rPr lang="en-US" altLang="fr-FR" dirty="0">
                <a:latin typeface="Arial" panose="020B0604020202020204" pitchFamily="34" charset="0"/>
              </a:rPr>
              <a:t> du ratio de la </a:t>
            </a:r>
            <a:r>
              <a:rPr lang="en-US" altLang="fr-FR" dirty="0" err="1">
                <a:latin typeface="Arial" panose="020B0604020202020204" pitchFamily="34" charset="0"/>
              </a:rPr>
              <a:t>dette</a:t>
            </a:r>
            <a:r>
              <a:rPr lang="en-US" altLang="fr-FR" dirty="0">
                <a:latin typeface="Arial" panose="020B0604020202020204" pitchFamily="34" charset="0"/>
              </a:rPr>
              <a:t> entre 2000 et 2006: </a:t>
            </a:r>
            <a:r>
              <a:rPr lang="en-US" altLang="fr-FR" dirty="0" err="1">
                <a:latin typeface="Arial" panose="020B0604020202020204" pitchFamily="34" charset="0"/>
              </a:rPr>
              <a:t>celui</a:t>
            </a:r>
            <a:r>
              <a:rPr lang="en-US" altLang="fr-FR" dirty="0">
                <a:latin typeface="Arial" panose="020B0604020202020204" pitchFamily="34" charset="0"/>
              </a:rPr>
              <a:t>-ci a </a:t>
            </a:r>
            <a:r>
              <a:rPr lang="en-US" altLang="fr-FR" dirty="0" err="1">
                <a:latin typeface="Arial" panose="020B0604020202020204" pitchFamily="34" charset="0"/>
              </a:rPr>
              <a:t>baissé</a:t>
            </a:r>
            <a:r>
              <a:rPr lang="en-US" altLang="fr-FR" dirty="0">
                <a:latin typeface="Arial" panose="020B0604020202020204" pitchFamily="34" charset="0"/>
              </a:rPr>
              <a:t> de manière significative. </a:t>
            </a:r>
            <a:r>
              <a:rPr lang="en-US" altLang="fr-FR" dirty="0" err="1">
                <a:latin typeface="Arial" panose="020B0604020202020204" pitchFamily="34" charset="0"/>
              </a:rPr>
              <a:t>Mais</a:t>
            </a:r>
            <a:r>
              <a:rPr lang="en-US" altLang="fr-FR" dirty="0">
                <a:latin typeface="Arial" panose="020B0604020202020204" pitchFamily="34" charset="0"/>
              </a:rPr>
              <a:t>, </a:t>
            </a:r>
            <a:r>
              <a:rPr lang="en-US" altLang="fr-FR" dirty="0" err="1">
                <a:latin typeface="Arial" panose="020B0604020202020204" pitchFamily="34" charset="0"/>
              </a:rPr>
              <a:t>depuis</a:t>
            </a:r>
            <a:r>
              <a:rPr lang="en-US" altLang="fr-FR" dirty="0">
                <a:latin typeface="Arial" panose="020B0604020202020204" pitchFamily="34" charset="0"/>
              </a:rPr>
              <a:t> 2015, les ratios de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augmentent</a:t>
            </a:r>
            <a:r>
              <a:rPr lang="en-US" altLang="fr-FR" dirty="0">
                <a:latin typeface="Arial" panose="020B0604020202020204" pitchFamily="34" charset="0"/>
              </a:rPr>
              <a:t> de nouveau. </a:t>
            </a:r>
          </a:p>
        </p:txBody>
      </p:sp>
      <p:sp>
        <p:nvSpPr>
          <p:cNvPr id="22532" name="Espace réservé du numéro de diapositive 3">
            <a:extLst>
              <a:ext uri="{FF2B5EF4-FFF2-40B4-BE49-F238E27FC236}">
                <a16:creationId xmlns:a16="http://schemas.microsoft.com/office/drawing/2014/main" id="{B47926FA-38CB-45E6-8D83-5EF2C44C2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D431B446-DF33-49CE-BC79-B420DC134A39}" type="slidenum">
              <a:rPr lang="en-GB" altLang="fr-FR" smtClean="0">
                <a:solidFill>
                  <a:schemeClr val="tx1"/>
                </a:solidFill>
                <a:latin typeface="Arial" panose="020B0604020202020204" pitchFamily="34" charset="0"/>
              </a:rPr>
              <a:pPr/>
              <a:t>12</a:t>
            </a:fld>
            <a:endParaRPr lang="en-GB" altLang="fr-FR">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36CA51AF-B7BB-4D56-902E-CA9625E991AD}"/>
              </a:ext>
            </a:extLst>
          </p:cNvPr>
          <p:cNvSpPr>
            <a:spLocks noGrp="1" noRot="1" noChangeAspect="1" noChangeArrowheads="1" noTextEdit="1"/>
          </p:cNvSpPr>
          <p:nvPr>
            <p:ph type="sldImg"/>
          </p:nvPr>
        </p:nvSpPr>
        <p:spPr>
          <a:ln/>
        </p:spPr>
      </p:sp>
      <p:sp>
        <p:nvSpPr>
          <p:cNvPr id="25603" name="Espace réservé des notes 2">
            <a:extLst>
              <a:ext uri="{FF2B5EF4-FFF2-40B4-BE49-F238E27FC236}">
                <a16:creationId xmlns:a16="http://schemas.microsoft.com/office/drawing/2014/main" id="{2E61EAAF-5F2D-4116-9FB3-4E20A527A3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Ce </a:t>
            </a:r>
            <a:r>
              <a:rPr lang="en-US" altLang="fr-FR" dirty="0" err="1">
                <a:latin typeface="Arial" panose="020B0604020202020204" pitchFamily="34" charset="0"/>
              </a:rPr>
              <a:t>cas</a:t>
            </a:r>
            <a:r>
              <a:rPr lang="en-US" altLang="fr-FR" dirty="0">
                <a:latin typeface="Arial" panose="020B0604020202020204" pitchFamily="34" charset="0"/>
              </a:rPr>
              <a:t> </a:t>
            </a:r>
            <a:r>
              <a:rPr lang="en-US" altLang="fr-FR" dirty="0" err="1">
                <a:latin typeface="Arial" panose="020B0604020202020204" pitchFamily="34" charset="0"/>
              </a:rPr>
              <a:t>s’applique</a:t>
            </a:r>
            <a:r>
              <a:rPr lang="en-US" altLang="fr-FR" dirty="0">
                <a:latin typeface="Arial" panose="020B0604020202020204" pitchFamily="34" charset="0"/>
              </a:rPr>
              <a:t> aux pays </a:t>
            </a:r>
            <a:r>
              <a:rPr lang="en-US" altLang="fr-FR" dirty="0" err="1">
                <a:latin typeface="Arial" panose="020B0604020202020204" pitchFamily="34" charset="0"/>
              </a:rPr>
              <a:t>d’Amérique</a:t>
            </a:r>
            <a:r>
              <a:rPr lang="en-US" altLang="fr-FR" dirty="0">
                <a:latin typeface="Arial" panose="020B0604020202020204" pitchFamily="34" charset="0"/>
              </a:rPr>
              <a:t> </a:t>
            </a:r>
            <a:r>
              <a:rPr lang="en-US" altLang="fr-FR" dirty="0" err="1">
                <a:latin typeface="Arial" panose="020B0604020202020204" pitchFamily="34" charset="0"/>
              </a:rPr>
              <a:t>Latine</a:t>
            </a:r>
            <a:r>
              <a:rPr lang="en-US" altLang="fr-FR" dirty="0">
                <a:latin typeface="Arial" panose="020B0604020202020204" pitchFamily="34" charset="0"/>
              </a:rPr>
              <a:t>, </a:t>
            </a:r>
            <a:r>
              <a:rPr lang="en-US" altLang="fr-FR" dirty="0" err="1">
                <a:latin typeface="Arial" panose="020B0604020202020204" pitchFamily="34" charset="0"/>
              </a:rPr>
              <a:t>ou</a:t>
            </a:r>
            <a:r>
              <a:rPr lang="en-US" altLang="fr-FR" dirty="0">
                <a:latin typeface="Arial" panose="020B0604020202020204" pitchFamily="34" charset="0"/>
              </a:rPr>
              <a:t> aux pays MENA, </a:t>
            </a:r>
            <a:r>
              <a:rPr lang="en-US" altLang="fr-FR" dirty="0" err="1">
                <a:latin typeface="Arial" panose="020B0604020202020204" pitchFamily="34" charset="0"/>
              </a:rPr>
              <a:t>ayant</a:t>
            </a:r>
            <a:r>
              <a:rPr lang="en-US" altLang="fr-FR" dirty="0">
                <a:latin typeface="Arial" panose="020B0604020202020204" pitchFamily="34" charset="0"/>
              </a:rPr>
              <a:t> </a:t>
            </a:r>
            <a:r>
              <a:rPr lang="en-US" altLang="fr-FR" dirty="0" err="1">
                <a:latin typeface="Arial" panose="020B0604020202020204" pitchFamily="34" charset="0"/>
              </a:rPr>
              <a:t>connu</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a:t>
            </a:r>
            <a:r>
              <a:rPr lang="en-US" altLang="fr-FR" dirty="0" err="1">
                <a:latin typeface="Arial" panose="020B0604020202020204" pitchFamily="34" charset="0"/>
              </a:rPr>
              <a:t>baisse</a:t>
            </a:r>
            <a:r>
              <a:rPr lang="en-US" altLang="fr-FR" dirty="0">
                <a:latin typeface="Arial" panose="020B0604020202020204" pitchFamily="34" charset="0"/>
              </a:rPr>
              <a:t> </a:t>
            </a:r>
            <a:r>
              <a:rPr lang="en-US" altLang="fr-FR" dirty="0" err="1">
                <a:latin typeface="Arial" panose="020B0604020202020204" pitchFamily="34" charset="0"/>
              </a:rPr>
              <a:t>drastique</a:t>
            </a:r>
            <a:r>
              <a:rPr lang="en-US" altLang="fr-FR" dirty="0">
                <a:latin typeface="Arial" panose="020B0604020202020204" pitchFamily="34" charset="0"/>
              </a:rPr>
              <a:t> des prix de </a:t>
            </a:r>
            <a:r>
              <a:rPr lang="en-US" altLang="fr-FR" dirty="0" err="1">
                <a:latin typeface="Arial" panose="020B0604020202020204" pitchFamily="34" charset="0"/>
              </a:rPr>
              <a:t>leurs</a:t>
            </a:r>
            <a:r>
              <a:rPr lang="en-US" altLang="fr-FR" dirty="0">
                <a:latin typeface="Arial" panose="020B0604020202020204" pitchFamily="34" charset="0"/>
              </a:rPr>
              <a:t> </a:t>
            </a:r>
            <a:r>
              <a:rPr lang="en-US" altLang="fr-FR" dirty="0" err="1">
                <a:latin typeface="Arial" panose="020B0604020202020204" pitchFamily="34" charset="0"/>
              </a:rPr>
              <a:t>produits</a:t>
            </a:r>
            <a:r>
              <a:rPr lang="en-US" altLang="fr-FR" dirty="0">
                <a:latin typeface="Arial" panose="020B0604020202020204" pitchFamily="34" charset="0"/>
              </a:rPr>
              <a:t> </a:t>
            </a:r>
            <a:r>
              <a:rPr lang="en-US" altLang="fr-FR" dirty="0" err="1">
                <a:latin typeface="Arial" panose="020B0604020202020204" pitchFamily="34" charset="0"/>
              </a:rPr>
              <a:t>d’exportation</a:t>
            </a:r>
            <a:r>
              <a:rPr lang="en-US" altLang="fr-FR" dirty="0">
                <a:latin typeface="Arial" panose="020B0604020202020204" pitchFamily="34" charset="0"/>
              </a:rPr>
              <a:t>. </a:t>
            </a:r>
            <a:r>
              <a:rPr lang="en-US" altLang="fr-FR" dirty="0" err="1">
                <a:latin typeface="Arial" panose="020B0604020202020204" pitchFamily="34" charset="0"/>
              </a:rPr>
              <a:t>Cette</a:t>
            </a:r>
            <a:r>
              <a:rPr lang="en-US" altLang="fr-FR" dirty="0">
                <a:latin typeface="Arial" panose="020B0604020202020204" pitchFamily="34" charset="0"/>
              </a:rPr>
              <a:t> evolution a </a:t>
            </a:r>
            <a:r>
              <a:rPr lang="en-US" altLang="fr-FR" dirty="0" err="1">
                <a:latin typeface="Arial" panose="020B0604020202020204" pitchFamily="34" charset="0"/>
              </a:rPr>
              <a:t>aggravé</a:t>
            </a:r>
            <a:r>
              <a:rPr lang="en-US" altLang="fr-FR" dirty="0">
                <a:latin typeface="Arial" panose="020B0604020202020204" pitchFamily="34" charset="0"/>
              </a:rPr>
              <a:t> les </a:t>
            </a:r>
            <a:r>
              <a:rPr lang="en-US" altLang="fr-FR" dirty="0" err="1">
                <a:latin typeface="Arial" panose="020B0604020202020204" pitchFamily="34" charset="0"/>
              </a:rPr>
              <a:t>déficits</a:t>
            </a:r>
            <a:r>
              <a:rPr lang="en-US" altLang="fr-FR" dirty="0">
                <a:latin typeface="Arial" panose="020B0604020202020204" pitchFamily="34" charset="0"/>
              </a:rPr>
              <a:t> </a:t>
            </a:r>
            <a:r>
              <a:rPr lang="en-US" altLang="fr-FR" dirty="0" err="1">
                <a:latin typeface="Arial" panose="020B0604020202020204" pitchFamily="34" charset="0"/>
              </a:rPr>
              <a:t>budgétaires</a:t>
            </a:r>
            <a:r>
              <a:rPr lang="en-US" altLang="fr-FR" dirty="0">
                <a:latin typeface="Arial" panose="020B0604020202020204" pitchFamily="34" charset="0"/>
              </a:rPr>
              <a:t> et de </a:t>
            </a:r>
            <a:r>
              <a:rPr lang="en-US" altLang="fr-FR" dirty="0" err="1">
                <a:latin typeface="Arial" panose="020B0604020202020204" pitchFamily="34" charset="0"/>
              </a:rPr>
              <a:t>comptes</a:t>
            </a:r>
            <a:r>
              <a:rPr lang="en-US" altLang="fr-FR" dirty="0">
                <a:latin typeface="Arial" panose="020B0604020202020204" pitchFamily="34" charset="0"/>
              </a:rPr>
              <a:t> courants. Les pays </a:t>
            </a:r>
            <a:r>
              <a:rPr lang="en-US" altLang="fr-FR" dirty="0" err="1">
                <a:latin typeface="Arial" panose="020B0604020202020204" pitchFamily="34" charset="0"/>
              </a:rPr>
              <a:t>ont</a:t>
            </a:r>
            <a:r>
              <a:rPr lang="en-US" altLang="fr-FR" dirty="0">
                <a:latin typeface="Arial" panose="020B0604020202020204" pitchFamily="34" charset="0"/>
              </a:rPr>
              <a:t> </a:t>
            </a:r>
            <a:r>
              <a:rPr lang="en-US" altLang="fr-FR" dirty="0" err="1">
                <a:latin typeface="Arial" panose="020B0604020202020204" pitchFamily="34" charset="0"/>
              </a:rPr>
              <a:t>donc</a:t>
            </a:r>
            <a:r>
              <a:rPr lang="en-US" altLang="fr-FR" dirty="0">
                <a:latin typeface="Arial" panose="020B0604020202020204" pitchFamily="34" charset="0"/>
              </a:rPr>
              <a:t> </a:t>
            </a:r>
            <a:r>
              <a:rPr lang="en-US" altLang="fr-FR" dirty="0" err="1">
                <a:latin typeface="Arial" panose="020B0604020202020204" pitchFamily="34" charset="0"/>
              </a:rPr>
              <a:t>contracté</a:t>
            </a:r>
            <a:r>
              <a:rPr lang="en-US" altLang="fr-FR" dirty="0">
                <a:latin typeface="Arial" panose="020B0604020202020204" pitchFamily="34" charset="0"/>
              </a:rPr>
              <a:t> de </a:t>
            </a:r>
            <a:r>
              <a:rPr lang="en-US" altLang="fr-FR" dirty="0" err="1">
                <a:latin typeface="Arial" panose="020B0604020202020204" pitchFamily="34" charset="0"/>
              </a:rPr>
              <a:t>nouvelles</a:t>
            </a:r>
            <a:r>
              <a:rPr lang="en-US" altLang="fr-FR" dirty="0">
                <a:latin typeface="Arial" panose="020B0604020202020204" pitchFamily="34" charset="0"/>
              </a:rPr>
              <a:t> </a:t>
            </a:r>
            <a:r>
              <a:rPr lang="en-US" altLang="fr-FR" dirty="0" err="1">
                <a:latin typeface="Arial" panose="020B0604020202020204" pitchFamily="34" charset="0"/>
              </a:rPr>
              <a:t>dettes</a:t>
            </a:r>
            <a:r>
              <a:rPr lang="en-US" altLang="fr-FR" dirty="0">
                <a:latin typeface="Arial" panose="020B0604020202020204" pitchFamily="34" charset="0"/>
              </a:rPr>
              <a:t>.  </a:t>
            </a:r>
          </a:p>
        </p:txBody>
      </p:sp>
      <p:sp>
        <p:nvSpPr>
          <p:cNvPr id="25604" name="Espace réservé du numéro de diapositive 3">
            <a:extLst>
              <a:ext uri="{FF2B5EF4-FFF2-40B4-BE49-F238E27FC236}">
                <a16:creationId xmlns:a16="http://schemas.microsoft.com/office/drawing/2014/main" id="{4E583CE6-85E8-46AE-994D-D6D4A5EE1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E02C60E8-45A3-43E8-8C80-CA9149236309}" type="slidenum">
              <a:rPr lang="en-GB" altLang="fr-FR" smtClean="0">
                <a:solidFill>
                  <a:schemeClr val="tx1"/>
                </a:solidFill>
                <a:latin typeface="Arial" panose="020B0604020202020204" pitchFamily="34" charset="0"/>
              </a:rPr>
              <a:pPr/>
              <a:t>14</a:t>
            </a:fld>
            <a:endParaRPr lang="en-GB" altLang="fr-FR">
              <a:solidFill>
                <a:schemeClr val="tx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DC43DB6C-C4D0-46EC-81D0-357F1174596F}"/>
              </a:ext>
            </a:extLst>
          </p:cNvPr>
          <p:cNvSpPr>
            <a:spLocks noGrp="1" noRot="1" noChangeAspect="1" noChangeArrowheads="1" noTextEdit="1"/>
          </p:cNvSpPr>
          <p:nvPr>
            <p:ph type="sldImg"/>
          </p:nvPr>
        </p:nvSpPr>
        <p:spPr>
          <a:ln/>
        </p:spPr>
      </p:sp>
      <p:sp>
        <p:nvSpPr>
          <p:cNvPr id="27651" name="Espace réservé des notes 2">
            <a:extLst>
              <a:ext uri="{FF2B5EF4-FFF2-40B4-BE49-F238E27FC236}">
                <a16:creationId xmlns:a16="http://schemas.microsoft.com/office/drawing/2014/main" id="{48CD1C60-B66C-4A09-9F7A-C943B8B5FD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err="1">
                <a:latin typeface="Arial" panose="020B0604020202020204" pitchFamily="34" charset="0"/>
              </a:rPr>
              <a:t>L’intégration</a:t>
            </a:r>
            <a:r>
              <a:rPr lang="en-US" altLang="fr-FR" dirty="0">
                <a:latin typeface="Arial" panose="020B0604020202020204" pitchFamily="34" charset="0"/>
              </a:rPr>
              <a:t> plus forte des pays aux </a:t>
            </a:r>
            <a:r>
              <a:rPr lang="en-US" altLang="fr-FR" dirty="0" err="1">
                <a:latin typeface="Arial" panose="020B0604020202020204" pitchFamily="34" charset="0"/>
              </a:rPr>
              <a:t>marchés</a:t>
            </a:r>
            <a:r>
              <a:rPr lang="en-US" altLang="fr-FR" dirty="0">
                <a:latin typeface="Arial" panose="020B0604020202020204" pitchFamily="34" charset="0"/>
              </a:rPr>
              <a:t> de </a:t>
            </a:r>
            <a:r>
              <a:rPr lang="en-US" altLang="fr-FR" dirty="0" err="1">
                <a:latin typeface="Arial" panose="020B0604020202020204" pitchFamily="34" charset="0"/>
              </a:rPr>
              <a:t>capitaux</a:t>
            </a:r>
            <a:r>
              <a:rPr lang="en-US" altLang="fr-FR" dirty="0">
                <a:latin typeface="Arial" panose="020B0604020202020204" pitchFamily="34" charset="0"/>
              </a:rPr>
              <a:t> </a:t>
            </a:r>
            <a:r>
              <a:rPr lang="en-US" altLang="fr-FR" dirty="0" err="1">
                <a:latin typeface="Arial" panose="020B0604020202020204" pitchFamily="34" charset="0"/>
              </a:rPr>
              <a:t>internationaux</a:t>
            </a:r>
            <a:r>
              <a:rPr lang="en-US" altLang="fr-FR" dirty="0">
                <a:latin typeface="Arial" panose="020B0604020202020204" pitchFamily="34" charset="0"/>
              </a:rPr>
              <a:t> (</a:t>
            </a:r>
            <a:r>
              <a:rPr lang="en-US" altLang="fr-FR" dirty="0" err="1">
                <a:latin typeface="Arial" panose="020B0604020202020204" pitchFamily="34" charset="0"/>
              </a:rPr>
              <a:t>reflétée</a:t>
            </a:r>
            <a:r>
              <a:rPr lang="en-US" altLang="fr-FR" dirty="0">
                <a:latin typeface="Arial" panose="020B0604020202020204" pitchFamily="34" charset="0"/>
              </a:rPr>
              <a:t> par </a:t>
            </a:r>
            <a:r>
              <a:rPr lang="en-US" altLang="fr-FR" dirty="0" err="1">
                <a:latin typeface="Arial" panose="020B0604020202020204" pitchFamily="34" charset="0"/>
              </a:rPr>
              <a:t>exemple</a:t>
            </a:r>
            <a:r>
              <a:rPr lang="en-US" altLang="fr-FR" dirty="0">
                <a:latin typeface="Arial" panose="020B0604020202020204" pitchFamily="34" charset="0"/>
              </a:rPr>
              <a:t> par </a:t>
            </a:r>
            <a:r>
              <a:rPr lang="en-US" altLang="fr-FR" dirty="0" err="1">
                <a:latin typeface="Arial" panose="020B0604020202020204" pitchFamily="34" charset="0"/>
              </a:rPr>
              <a:t>l’augmentation</a:t>
            </a:r>
            <a:r>
              <a:rPr lang="en-US" altLang="fr-FR" dirty="0">
                <a:latin typeface="Arial" panose="020B0604020202020204" pitchFamily="34" charset="0"/>
              </a:rPr>
              <a:t> des </a:t>
            </a:r>
            <a:r>
              <a:rPr lang="en-US" altLang="fr-FR" dirty="0" err="1">
                <a:latin typeface="Arial" panose="020B0604020202020204" pitchFamily="34" charset="0"/>
              </a:rPr>
              <a:t>émissions</a:t>
            </a:r>
            <a:r>
              <a:rPr lang="en-US" altLang="fr-FR" dirty="0">
                <a:latin typeface="Arial" panose="020B0604020202020204" pitchFamily="34" charset="0"/>
              </a:rPr>
              <a:t> </a:t>
            </a:r>
            <a:r>
              <a:rPr lang="en-US" altLang="fr-FR" dirty="0" err="1">
                <a:latin typeface="Arial" panose="020B0604020202020204" pitchFamily="34" charset="0"/>
              </a:rPr>
              <a:t>d’Eurobonds</a:t>
            </a:r>
            <a:r>
              <a:rPr lang="en-US" altLang="fr-FR" dirty="0">
                <a:latin typeface="Arial" panose="020B0604020202020204" pitchFamily="34" charset="0"/>
              </a:rPr>
              <a:t> au </a:t>
            </a:r>
            <a:r>
              <a:rPr lang="en-US" altLang="fr-FR" dirty="0" err="1">
                <a:latin typeface="Arial" panose="020B0604020202020204" pitchFamily="34" charset="0"/>
              </a:rPr>
              <a:t>cours</a:t>
            </a:r>
            <a:r>
              <a:rPr lang="en-US" altLang="fr-FR" dirty="0">
                <a:latin typeface="Arial" panose="020B0604020202020204" pitchFamily="34" charset="0"/>
              </a:rPr>
              <a:t> des 5 </a:t>
            </a:r>
            <a:r>
              <a:rPr lang="en-US" altLang="fr-FR" dirty="0" err="1">
                <a:latin typeface="Arial" panose="020B0604020202020204" pitchFamily="34" charset="0"/>
              </a:rPr>
              <a:t>dernières</a:t>
            </a:r>
            <a:r>
              <a:rPr lang="en-US" altLang="fr-FR" dirty="0">
                <a:latin typeface="Arial" panose="020B0604020202020204" pitchFamily="34" charset="0"/>
              </a:rPr>
              <a:t> </a:t>
            </a:r>
            <a:r>
              <a:rPr lang="en-US" altLang="fr-FR" dirty="0" err="1">
                <a:latin typeface="Arial" panose="020B0604020202020204" pitchFamily="34" charset="0"/>
              </a:rPr>
              <a:t>années</a:t>
            </a:r>
            <a:r>
              <a:rPr lang="en-US" altLang="fr-FR" dirty="0">
                <a:latin typeface="Arial" panose="020B0604020202020204" pitchFamily="34" charset="0"/>
              </a:rPr>
              <a:t>, a </a:t>
            </a:r>
            <a:r>
              <a:rPr lang="en-US" altLang="fr-FR" dirty="0" err="1">
                <a:latin typeface="Arial" panose="020B0604020202020204" pitchFamily="34" charset="0"/>
              </a:rPr>
              <a:t>entraîné</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a:t>
            </a:r>
            <a:r>
              <a:rPr lang="en-US" altLang="fr-FR" dirty="0" err="1">
                <a:latin typeface="Arial" panose="020B0604020202020204" pitchFamily="34" charset="0"/>
              </a:rPr>
              <a:t>hausse</a:t>
            </a:r>
            <a:r>
              <a:rPr lang="en-US" altLang="fr-FR" dirty="0">
                <a:latin typeface="Arial" panose="020B0604020202020204" pitchFamily="34" charset="0"/>
              </a:rPr>
              <a:t> des </a:t>
            </a:r>
            <a:r>
              <a:rPr lang="en-US" altLang="fr-FR" dirty="0" err="1">
                <a:latin typeface="Arial" panose="020B0604020202020204" pitchFamily="34" charset="0"/>
              </a:rPr>
              <a:t>intérêts</a:t>
            </a:r>
            <a:r>
              <a:rPr lang="en-US" altLang="fr-FR" dirty="0">
                <a:latin typeface="Arial" panose="020B0604020202020204" pitchFamily="34" charset="0"/>
              </a:rPr>
              <a:t> </a:t>
            </a:r>
            <a:r>
              <a:rPr lang="en-US" altLang="fr-FR" dirty="0" err="1">
                <a:latin typeface="Arial" panose="020B0604020202020204" pitchFamily="34" charset="0"/>
              </a:rPr>
              <a:t>payés</a:t>
            </a:r>
            <a:r>
              <a:rPr lang="en-US" altLang="fr-FR" dirty="0">
                <a:latin typeface="Arial" panose="020B0604020202020204" pitchFamily="34" charset="0"/>
              </a:rPr>
              <a:t> au </a:t>
            </a:r>
            <a:r>
              <a:rPr lang="en-US" altLang="fr-FR" dirty="0" err="1">
                <a:latin typeface="Arial" panose="020B0604020202020204" pitchFamily="34" charset="0"/>
              </a:rPr>
              <a:t>titre</a:t>
            </a:r>
            <a:r>
              <a:rPr lang="en-US" altLang="fr-FR" dirty="0">
                <a:latin typeface="Arial" panose="020B0604020202020204" pitchFamily="34" charset="0"/>
              </a:rPr>
              <a:t> du </a:t>
            </a:r>
            <a:r>
              <a:rPr lang="en-US" altLang="fr-FR" dirty="0" err="1">
                <a:latin typeface="Arial" panose="020B0604020202020204" pitchFamily="34" charset="0"/>
              </a:rPr>
              <a:t>remboursement</a:t>
            </a:r>
            <a:r>
              <a:rPr lang="en-US" altLang="fr-FR" dirty="0">
                <a:latin typeface="Arial" panose="020B0604020202020204" pitchFamily="34" charset="0"/>
              </a:rPr>
              <a:t> de la </a:t>
            </a:r>
            <a:r>
              <a:rPr lang="en-US" altLang="fr-FR" dirty="0" err="1">
                <a:latin typeface="Arial" panose="020B0604020202020204" pitchFamily="34" charset="0"/>
              </a:rPr>
              <a:t>dette</a:t>
            </a:r>
            <a:r>
              <a:rPr lang="en-US" altLang="fr-FR" dirty="0">
                <a:latin typeface="Arial" panose="020B0604020202020204" pitchFamily="34" charset="0"/>
              </a:rPr>
              <a:t>. La droite </a:t>
            </a:r>
            <a:r>
              <a:rPr lang="en-US" altLang="fr-FR" dirty="0" err="1">
                <a:latin typeface="Arial" panose="020B0604020202020204" pitchFamily="34" charset="0"/>
              </a:rPr>
              <a:t>montre</a:t>
            </a:r>
            <a:r>
              <a:rPr lang="en-US" altLang="fr-FR" dirty="0">
                <a:latin typeface="Arial" panose="020B0604020202020204" pitchFamily="34" charset="0"/>
              </a:rPr>
              <a:t> </a:t>
            </a:r>
            <a:r>
              <a:rPr lang="en-US" altLang="fr-FR" dirty="0" err="1">
                <a:latin typeface="Arial" panose="020B0604020202020204" pitchFamily="34" charset="0"/>
              </a:rPr>
              <a:t>l’existence</a:t>
            </a:r>
            <a:r>
              <a:rPr lang="en-US" altLang="fr-FR" dirty="0">
                <a:latin typeface="Arial" panose="020B0604020202020204" pitchFamily="34" charset="0"/>
              </a:rPr>
              <a:t> </a:t>
            </a:r>
            <a:r>
              <a:rPr lang="en-US" altLang="fr-FR" dirty="0" err="1">
                <a:latin typeface="Arial" panose="020B0604020202020204" pitchFamily="34" charset="0"/>
              </a:rPr>
              <a:t>d’une</a:t>
            </a:r>
            <a:r>
              <a:rPr lang="en-US" altLang="fr-FR" dirty="0">
                <a:latin typeface="Arial" panose="020B0604020202020204" pitchFamily="34" charset="0"/>
              </a:rPr>
              <a:t> </a:t>
            </a:r>
            <a:r>
              <a:rPr lang="en-US" altLang="fr-FR" dirty="0" err="1">
                <a:latin typeface="Arial" panose="020B0604020202020204" pitchFamily="34" charset="0"/>
              </a:rPr>
              <a:t>corrélation</a:t>
            </a:r>
            <a:r>
              <a:rPr lang="en-US" altLang="fr-FR" dirty="0">
                <a:latin typeface="Arial" panose="020B0604020202020204" pitchFamily="34" charset="0"/>
              </a:rPr>
              <a:t> positive: un pays qui </a:t>
            </a:r>
            <a:r>
              <a:rPr lang="en-US" altLang="fr-FR" dirty="0" err="1">
                <a:latin typeface="Arial" panose="020B0604020202020204" pitchFamily="34" charset="0"/>
              </a:rPr>
              <a:t>remboursait</a:t>
            </a:r>
            <a:r>
              <a:rPr lang="en-US" altLang="fr-FR" dirty="0">
                <a:latin typeface="Arial" panose="020B0604020202020204" pitchFamily="34" charset="0"/>
              </a:rPr>
              <a:t> déjà des </a:t>
            </a:r>
            <a:r>
              <a:rPr lang="en-US" altLang="fr-FR" dirty="0" err="1">
                <a:latin typeface="Arial" panose="020B0604020202020204" pitchFamily="34" charset="0"/>
              </a:rPr>
              <a:t>intérêts</a:t>
            </a:r>
            <a:r>
              <a:rPr lang="en-US" altLang="fr-FR" dirty="0">
                <a:latin typeface="Arial" panose="020B0604020202020204" pitchFamily="34" charset="0"/>
              </a:rPr>
              <a:t> </a:t>
            </a:r>
            <a:r>
              <a:rPr lang="en-US" altLang="fr-FR" dirty="0" err="1">
                <a:latin typeface="Arial" panose="020B0604020202020204" pitchFamily="34" charset="0"/>
              </a:rPr>
              <a:t>élevés</a:t>
            </a:r>
            <a:r>
              <a:rPr lang="en-US" altLang="fr-FR" dirty="0">
                <a:latin typeface="Arial" panose="020B0604020202020204" pitchFamily="34" charset="0"/>
              </a:rPr>
              <a:t> en 2013, </a:t>
            </a:r>
            <a:r>
              <a:rPr lang="en-US" altLang="fr-FR" dirty="0" err="1">
                <a:latin typeface="Arial" panose="020B0604020202020204" pitchFamily="34" charset="0"/>
              </a:rPr>
              <a:t>continuait</a:t>
            </a:r>
            <a:r>
              <a:rPr lang="en-US" altLang="fr-FR" dirty="0">
                <a:latin typeface="Arial" panose="020B0604020202020204" pitchFamily="34" charset="0"/>
              </a:rPr>
              <a:t> de le faire en 2017.  Les </a:t>
            </a:r>
            <a:r>
              <a:rPr lang="en-US" altLang="fr-FR" dirty="0" err="1">
                <a:latin typeface="Arial" panose="020B0604020202020204" pitchFamily="34" charset="0"/>
              </a:rPr>
              <a:t>dépenses</a:t>
            </a:r>
            <a:r>
              <a:rPr lang="en-US" altLang="fr-FR" dirty="0">
                <a:latin typeface="Arial" panose="020B0604020202020204" pitchFamily="34" charset="0"/>
              </a:rPr>
              <a:t> </a:t>
            </a:r>
            <a:r>
              <a:rPr lang="en-US" altLang="fr-FR" dirty="0" err="1">
                <a:latin typeface="Arial" panose="020B0604020202020204" pitchFamily="34" charset="0"/>
              </a:rPr>
              <a:t>d’intérêt</a:t>
            </a:r>
            <a:r>
              <a:rPr lang="en-US" altLang="fr-FR" dirty="0">
                <a:latin typeface="Arial" panose="020B0604020202020204" pitchFamily="34" charset="0"/>
              </a:rPr>
              <a:t> se </a:t>
            </a:r>
            <a:r>
              <a:rPr lang="en-US" altLang="fr-FR" dirty="0" err="1">
                <a:latin typeface="Arial" panose="020B0604020202020204" pitchFamily="34" charset="0"/>
              </a:rPr>
              <a:t>trouvent</a:t>
            </a:r>
            <a:r>
              <a:rPr lang="en-US" altLang="fr-FR" dirty="0">
                <a:latin typeface="Arial" panose="020B0604020202020204" pitchFamily="34" charset="0"/>
              </a:rPr>
              <a:t> </a:t>
            </a:r>
            <a:r>
              <a:rPr lang="en-US" altLang="fr-FR" dirty="0" err="1">
                <a:latin typeface="Arial" panose="020B0604020202020204" pitchFamily="34" charset="0"/>
              </a:rPr>
              <a:t>donc</a:t>
            </a:r>
            <a:r>
              <a:rPr lang="en-US" altLang="fr-FR" dirty="0">
                <a:latin typeface="Arial" panose="020B0604020202020204" pitchFamily="34" charset="0"/>
              </a:rPr>
              <a:t> sur </a:t>
            </a:r>
            <a:r>
              <a:rPr lang="en-US" altLang="fr-FR" dirty="0" err="1">
                <a:latin typeface="Arial" panose="020B0604020202020204" pitchFamily="34" charset="0"/>
              </a:rPr>
              <a:t>une</a:t>
            </a:r>
            <a:r>
              <a:rPr lang="en-US" altLang="fr-FR" dirty="0">
                <a:latin typeface="Arial" panose="020B0604020202020204" pitchFamily="34" charset="0"/>
              </a:rPr>
              <a:t> </a:t>
            </a:r>
            <a:r>
              <a:rPr lang="en-US" altLang="fr-FR" dirty="0" err="1">
                <a:latin typeface="Arial" panose="020B0604020202020204" pitchFamily="34" charset="0"/>
              </a:rPr>
              <a:t>tendance</a:t>
            </a:r>
            <a:r>
              <a:rPr lang="en-US" altLang="fr-FR" dirty="0">
                <a:latin typeface="Arial" panose="020B0604020202020204" pitchFamily="34" charset="0"/>
              </a:rPr>
              <a:t> </a:t>
            </a:r>
            <a:r>
              <a:rPr lang="en-US" altLang="fr-FR" dirty="0" err="1">
                <a:latin typeface="Arial" panose="020B0604020202020204" pitchFamily="34" charset="0"/>
              </a:rPr>
              <a:t>croissante</a:t>
            </a:r>
            <a:r>
              <a:rPr lang="en-US" altLang="fr-FR" dirty="0">
                <a:latin typeface="Arial" panose="020B0604020202020204" pitchFamily="34" charset="0"/>
              </a:rPr>
              <a:t> de </a:t>
            </a:r>
            <a:r>
              <a:rPr lang="en-US" altLang="fr-FR" dirty="0" err="1">
                <a:latin typeface="Arial" panose="020B0604020202020204" pitchFamily="34" charset="0"/>
              </a:rPr>
              <a:t>façon</a:t>
            </a:r>
            <a:r>
              <a:rPr lang="en-US" altLang="fr-FR" dirty="0">
                <a:latin typeface="Arial" panose="020B0604020202020204" pitchFamily="34" charset="0"/>
              </a:rPr>
              <a:t> </a:t>
            </a:r>
            <a:r>
              <a:rPr lang="en-US" altLang="fr-FR" dirty="0" err="1">
                <a:latin typeface="Arial" panose="020B0604020202020204" pitchFamily="34" charset="0"/>
              </a:rPr>
              <a:t>persistante</a:t>
            </a:r>
            <a:r>
              <a:rPr lang="en-US" altLang="fr-FR" dirty="0">
                <a:latin typeface="Arial" panose="020B0604020202020204" pitchFamily="34" charset="0"/>
              </a:rPr>
              <a:t>, </a:t>
            </a:r>
            <a:r>
              <a:rPr lang="en-US" altLang="fr-FR" dirty="0" err="1">
                <a:latin typeface="Arial" panose="020B0604020202020204" pitchFamily="34" charset="0"/>
              </a:rPr>
              <a:t>ce</a:t>
            </a:r>
            <a:r>
              <a:rPr lang="en-US" altLang="fr-FR" dirty="0">
                <a:latin typeface="Arial" panose="020B0604020202020204" pitchFamily="34" charset="0"/>
              </a:rPr>
              <a:t> qui </a:t>
            </a:r>
            <a:r>
              <a:rPr lang="en-US" altLang="fr-FR" dirty="0" err="1">
                <a:latin typeface="Arial" panose="020B0604020202020204" pitchFamily="34" charset="0"/>
              </a:rPr>
              <a:t>pourrait</a:t>
            </a:r>
            <a:r>
              <a:rPr lang="en-US" altLang="fr-FR" dirty="0">
                <a:latin typeface="Arial" panose="020B0604020202020204" pitchFamily="34" charset="0"/>
              </a:rPr>
              <a:t> à </a:t>
            </a:r>
            <a:r>
              <a:rPr lang="en-US" altLang="fr-FR" dirty="0" err="1">
                <a:latin typeface="Arial" panose="020B0604020202020204" pitchFamily="34" charset="0"/>
              </a:rPr>
              <a:t>l’avenir</a:t>
            </a:r>
            <a:r>
              <a:rPr lang="en-US" altLang="fr-FR" dirty="0">
                <a:latin typeface="Arial" panose="020B0604020202020204" pitchFamily="34" charset="0"/>
              </a:rPr>
              <a:t> augmenter le </a:t>
            </a:r>
            <a:r>
              <a:rPr lang="en-US" altLang="fr-FR" dirty="0" err="1">
                <a:latin typeface="Arial" panose="020B0604020202020204" pitchFamily="34" charset="0"/>
              </a:rPr>
              <a:t>risque</a:t>
            </a:r>
            <a:r>
              <a:rPr lang="en-US" altLang="fr-FR" dirty="0">
                <a:latin typeface="Arial" panose="020B0604020202020204" pitchFamily="34" charset="0"/>
              </a:rPr>
              <a:t> de crises de </a:t>
            </a:r>
            <a:r>
              <a:rPr lang="en-US" altLang="fr-FR" dirty="0" err="1">
                <a:latin typeface="Arial" panose="020B0604020202020204" pitchFamily="34" charset="0"/>
              </a:rPr>
              <a:t>liquidité</a:t>
            </a:r>
            <a:r>
              <a:rPr lang="en-US" altLang="fr-FR" dirty="0">
                <a:latin typeface="Arial" panose="020B0604020202020204" pitchFamily="34" charset="0"/>
              </a:rPr>
              <a:t>. </a:t>
            </a:r>
          </a:p>
        </p:txBody>
      </p:sp>
      <p:sp>
        <p:nvSpPr>
          <p:cNvPr id="27652" name="Espace réservé du numéro de diapositive 3">
            <a:extLst>
              <a:ext uri="{FF2B5EF4-FFF2-40B4-BE49-F238E27FC236}">
                <a16:creationId xmlns:a16="http://schemas.microsoft.com/office/drawing/2014/main" id="{707CB4DA-BC7A-4D9D-9DC9-D91CB135BC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F85151FA-A446-44CF-90DF-F95057CBBAEC}" type="slidenum">
              <a:rPr lang="en-GB" altLang="fr-FR" smtClean="0">
                <a:solidFill>
                  <a:schemeClr val="tx1"/>
                </a:solidFill>
                <a:latin typeface="Arial" panose="020B0604020202020204" pitchFamily="34" charset="0"/>
              </a:rPr>
              <a:pPr/>
              <a:t>15</a:t>
            </a:fld>
            <a:endParaRPr lang="en-GB" altLang="fr-FR">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8E1DC6F6-6C35-4F33-B257-A8716346C614}"/>
              </a:ext>
            </a:extLst>
          </p:cNvPr>
          <p:cNvSpPr>
            <a:spLocks noGrp="1" noRot="1" noChangeAspect="1" noChangeArrowheads="1" noTextEdit="1"/>
          </p:cNvSpPr>
          <p:nvPr>
            <p:ph type="sldImg"/>
          </p:nvPr>
        </p:nvSpPr>
        <p:spPr>
          <a:ln/>
        </p:spPr>
      </p:sp>
      <p:sp>
        <p:nvSpPr>
          <p:cNvPr id="30723" name="Espace réservé des notes 2">
            <a:extLst>
              <a:ext uri="{FF2B5EF4-FFF2-40B4-BE49-F238E27FC236}">
                <a16:creationId xmlns:a16="http://schemas.microsoft.com/office/drawing/2014/main" id="{5B79CD89-5EF3-4B33-87C6-954735F631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Arial" panose="020B0604020202020204" pitchFamily="34" charset="0"/>
              </a:rPr>
              <a:t>Bien que la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multilatérale</a:t>
            </a:r>
            <a:r>
              <a:rPr lang="en-US" altLang="fr-FR" dirty="0">
                <a:latin typeface="Arial" panose="020B0604020202020204" pitchFamily="34" charset="0"/>
              </a:rPr>
              <a:t> continue de </a:t>
            </a:r>
            <a:r>
              <a:rPr lang="en-US" altLang="fr-FR" dirty="0" err="1">
                <a:latin typeface="Arial" panose="020B0604020202020204" pitchFamily="34" charset="0"/>
              </a:rPr>
              <a:t>représenter</a:t>
            </a:r>
            <a:r>
              <a:rPr lang="en-US" altLang="fr-FR" dirty="0">
                <a:latin typeface="Arial" panose="020B0604020202020204" pitchFamily="34" charset="0"/>
              </a:rPr>
              <a:t> </a:t>
            </a:r>
            <a:r>
              <a:rPr lang="en-US" altLang="fr-FR" dirty="0" err="1">
                <a:latin typeface="Arial" panose="020B0604020202020204" pitchFamily="34" charset="0"/>
              </a:rPr>
              <a:t>une</a:t>
            </a:r>
            <a:r>
              <a:rPr lang="en-US" altLang="fr-FR" dirty="0">
                <a:latin typeface="Arial" panose="020B0604020202020204" pitchFamily="34" charset="0"/>
              </a:rPr>
              <a:t> part significative de </a:t>
            </a:r>
            <a:r>
              <a:rPr lang="en-US" altLang="fr-FR" dirty="0" err="1">
                <a:latin typeface="Arial" panose="020B0604020202020204" pitchFamily="34" charset="0"/>
              </a:rPr>
              <a:t>leur</a:t>
            </a:r>
            <a:r>
              <a:rPr lang="en-US" altLang="fr-FR" dirty="0">
                <a:latin typeface="Arial" panose="020B0604020202020204" pitchFamily="34" charset="0"/>
              </a:rPr>
              <a:t> </a:t>
            </a:r>
            <a:r>
              <a:rPr lang="en-US" altLang="fr-FR" dirty="0" err="1">
                <a:latin typeface="Arial" panose="020B0604020202020204" pitchFamily="34" charset="0"/>
              </a:rPr>
              <a:t>dette</a:t>
            </a:r>
            <a:r>
              <a:rPr lang="en-US" altLang="fr-FR" dirty="0">
                <a:latin typeface="Arial" panose="020B0604020202020204" pitchFamily="34" charset="0"/>
              </a:rPr>
              <a:t> </a:t>
            </a:r>
            <a:r>
              <a:rPr lang="en-US" altLang="fr-FR" dirty="0" err="1">
                <a:latin typeface="Arial" panose="020B0604020202020204" pitchFamily="34" charset="0"/>
              </a:rPr>
              <a:t>totale</a:t>
            </a:r>
            <a:r>
              <a:rPr lang="en-US" altLang="fr-FR" dirty="0">
                <a:latin typeface="Arial" panose="020B0604020202020204" pitchFamily="34" charset="0"/>
              </a:rPr>
              <a:t>, la part des </a:t>
            </a:r>
            <a:r>
              <a:rPr lang="en-US" altLang="fr-FR" dirty="0" err="1">
                <a:latin typeface="Arial" panose="020B0604020202020204" pitchFamily="34" charset="0"/>
              </a:rPr>
              <a:t>emprunts</a:t>
            </a:r>
            <a:r>
              <a:rPr lang="en-US" altLang="fr-FR" dirty="0">
                <a:latin typeface="Arial" panose="020B0604020202020204" pitchFamily="34" charset="0"/>
              </a:rPr>
              <a:t> à </a:t>
            </a:r>
            <a:r>
              <a:rPr lang="en-US" altLang="fr-FR" dirty="0" err="1">
                <a:latin typeface="Arial" panose="020B0604020202020204" pitchFamily="34" charset="0"/>
              </a:rPr>
              <a:t>taux</a:t>
            </a:r>
            <a:r>
              <a:rPr lang="en-US" altLang="fr-FR" dirty="0">
                <a:latin typeface="Arial" panose="020B0604020202020204" pitchFamily="34" charset="0"/>
              </a:rPr>
              <a:t> de </a:t>
            </a:r>
            <a:r>
              <a:rPr lang="en-US" altLang="fr-FR" dirty="0" err="1">
                <a:latin typeface="Arial" panose="020B0604020202020204" pitchFamily="34" charset="0"/>
              </a:rPr>
              <a:t>marché</a:t>
            </a:r>
            <a:r>
              <a:rPr lang="en-US" altLang="fr-FR" dirty="0">
                <a:latin typeface="Arial" panose="020B0604020202020204" pitchFamily="34" charset="0"/>
              </a:rPr>
              <a:t> </a:t>
            </a:r>
            <a:r>
              <a:rPr lang="en-US" altLang="fr-FR" dirty="0" err="1">
                <a:latin typeface="Arial" panose="020B0604020202020204" pitchFamily="34" charset="0"/>
              </a:rPr>
              <a:t>augmentent</a:t>
            </a:r>
            <a:r>
              <a:rPr lang="en-US" altLang="fr-FR" dirty="0">
                <a:latin typeface="Arial" panose="020B0604020202020204" pitchFamily="34" charset="0"/>
              </a:rPr>
              <a:t>, </a:t>
            </a:r>
            <a:r>
              <a:rPr lang="en-US" altLang="fr-FR" dirty="0" err="1">
                <a:latin typeface="Arial" panose="020B0604020202020204" pitchFamily="34" charset="0"/>
              </a:rPr>
              <a:t>notamment</a:t>
            </a:r>
            <a:r>
              <a:rPr lang="en-US" altLang="fr-FR" dirty="0">
                <a:latin typeface="Arial" panose="020B0604020202020204" pitchFamily="34" charset="0"/>
              </a:rPr>
              <a:t> sur les </a:t>
            </a:r>
            <a:r>
              <a:rPr lang="en-US" altLang="fr-FR" dirty="0" err="1">
                <a:latin typeface="Arial" panose="020B0604020202020204" pitchFamily="34" charset="0"/>
              </a:rPr>
              <a:t>marchés</a:t>
            </a:r>
            <a:r>
              <a:rPr lang="en-US" altLang="fr-FR" dirty="0">
                <a:latin typeface="Arial" panose="020B0604020202020204" pitchFamily="34" charset="0"/>
              </a:rPr>
              <a:t> </a:t>
            </a:r>
            <a:r>
              <a:rPr lang="en-US" altLang="fr-FR" dirty="0" err="1">
                <a:latin typeface="Arial" panose="020B0604020202020204" pitchFamily="34" charset="0"/>
              </a:rPr>
              <a:t>obligataires</a:t>
            </a:r>
            <a:r>
              <a:rPr lang="en-US" altLang="fr-FR" dirty="0">
                <a:latin typeface="Arial" panose="020B0604020202020204" pitchFamily="34" charset="0"/>
              </a:rPr>
              <a:t> des pays en </a:t>
            </a:r>
            <a:r>
              <a:rPr lang="en-US" altLang="fr-FR" dirty="0" err="1">
                <a:latin typeface="Arial" panose="020B0604020202020204" pitchFamily="34" charset="0"/>
              </a:rPr>
              <a:t>développement</a:t>
            </a:r>
            <a:r>
              <a:rPr lang="en-US" altLang="fr-FR" dirty="0">
                <a:latin typeface="Arial" panose="020B0604020202020204" pitchFamily="34" charset="0"/>
              </a:rPr>
              <a:t> (</a:t>
            </a:r>
            <a:r>
              <a:rPr lang="en-US" altLang="fr-FR" dirty="0" err="1">
                <a:latin typeface="Arial" panose="020B0604020202020204" pitchFamily="34" charset="0"/>
              </a:rPr>
              <a:t>exemple</a:t>
            </a:r>
            <a:r>
              <a:rPr lang="en-US" altLang="fr-FR" dirty="0">
                <a:latin typeface="Arial" panose="020B0604020202020204" pitchFamily="34" charset="0"/>
              </a:rPr>
              <a:t> : Eurobonds). </a:t>
            </a:r>
          </a:p>
        </p:txBody>
      </p:sp>
      <p:sp>
        <p:nvSpPr>
          <p:cNvPr id="30724" name="Espace réservé du numéro de diapositive 3">
            <a:extLst>
              <a:ext uri="{FF2B5EF4-FFF2-40B4-BE49-F238E27FC236}">
                <a16:creationId xmlns:a16="http://schemas.microsoft.com/office/drawing/2014/main" id="{1F7C98B5-4DF4-4FDF-A842-4CE79D98E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fld id="{709A90C5-08E3-4620-839D-092FAA9D50BE}" type="slidenum">
              <a:rPr lang="en-GB" altLang="fr-FR" smtClean="0">
                <a:solidFill>
                  <a:schemeClr val="tx1"/>
                </a:solidFill>
                <a:latin typeface="Arial" panose="020B0604020202020204" pitchFamily="34" charset="0"/>
              </a:rPr>
              <a:pPr/>
              <a:t>17</a:t>
            </a:fld>
            <a:endParaRPr lang="en-GB" altLang="fr-FR">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7E65DC-19A6-44C7-96E0-61EE323D69FB}"/>
              </a:ext>
            </a:extLst>
          </p:cNvPr>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eaLnBrk="1" hangingPunct="1">
              <a:defRPr/>
            </a:pPr>
            <a:endParaRPr lang="en-US" sz="1800" dirty="0">
              <a:solidFill>
                <a:srgbClr val="FFFFFF"/>
              </a:solidFill>
              <a:latin typeface="Verdana" charset="0"/>
              <a:ea typeface="ＭＳ Ｐゴシック" charset="0"/>
            </a:endParaRPr>
          </a:p>
        </p:txBody>
      </p:sp>
      <p:pic>
        <p:nvPicPr>
          <p:cNvPr id="5" name="Picture 6" descr="LOGO CE-EN-quadri.eps">
            <a:extLst>
              <a:ext uri="{FF2B5EF4-FFF2-40B4-BE49-F238E27FC236}">
                <a16:creationId xmlns:a16="http://schemas.microsoft.com/office/drawing/2014/main" id="{8FF0FB84-312F-4F43-8142-C8B1108569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06434FB-556F-424B-881D-0F01A6D693A1}"/>
              </a:ext>
            </a:extLst>
          </p:cNvPr>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Espace réservé de la date 6">
            <a:extLst>
              <a:ext uri="{FF2B5EF4-FFF2-40B4-BE49-F238E27FC236}">
                <a16:creationId xmlns:a16="http://schemas.microsoft.com/office/drawing/2014/main" id="{AE8BD3EA-B180-4D76-8771-FDC8E339EC83}"/>
              </a:ext>
            </a:extLst>
          </p:cNvPr>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Espace réservé du pied de page 7">
            <a:extLst>
              <a:ext uri="{FF2B5EF4-FFF2-40B4-BE49-F238E27FC236}">
                <a16:creationId xmlns:a16="http://schemas.microsoft.com/office/drawing/2014/main" id="{B64444EE-4507-44C9-AB60-FF303990A7C1}"/>
              </a:ext>
            </a:extLst>
          </p:cNvPr>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Espace réservé du numéro de diapositive 8">
            <a:extLst>
              <a:ext uri="{FF2B5EF4-FFF2-40B4-BE49-F238E27FC236}">
                <a16:creationId xmlns:a16="http://schemas.microsoft.com/office/drawing/2014/main" id="{9179E03A-9C53-448F-91AF-7179FE4CB582}"/>
              </a:ext>
            </a:extLst>
          </p:cNvPr>
          <p:cNvSpPr>
            <a:spLocks noGrp="1" noChangeArrowheads="1"/>
          </p:cNvSpPr>
          <p:nvPr>
            <p:ph type="sldNum" sz="quarter" idx="12"/>
          </p:nvPr>
        </p:nvSpPr>
        <p:spPr/>
        <p:txBody>
          <a:bodyPr/>
          <a:lstStyle>
            <a:lvl1pPr>
              <a:defRPr>
                <a:solidFill>
                  <a:schemeClr val="bg1"/>
                </a:solidFill>
                <a:latin typeface="Verdana" panose="020B0604030504040204" pitchFamily="34" charset="0"/>
              </a:defRPr>
            </a:lvl1pPr>
          </a:lstStyle>
          <a:p>
            <a:pPr>
              <a:defRPr/>
            </a:pPr>
            <a:fld id="{92B9F5DD-D62B-4A22-9CED-E935367524A5}" type="slidenum">
              <a:rPr lang="en-GB" altLang="fr-FR"/>
              <a:pPr>
                <a:defRPr/>
              </a:pPr>
              <a:t>‹N°›</a:t>
            </a:fld>
            <a:endParaRPr lang="en-GB" altLang="fr-FR" dirty="0"/>
          </a:p>
        </p:txBody>
      </p:sp>
    </p:spTree>
    <p:extLst>
      <p:ext uri="{BB962C8B-B14F-4D97-AF65-F5344CB8AC3E}">
        <p14:creationId xmlns:p14="http://schemas.microsoft.com/office/powerpoint/2010/main" val="5361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AFCE2CD-988B-4DC0-9DC2-CA9D36B4A1D3}"/>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a:extLst>
              <a:ext uri="{FF2B5EF4-FFF2-40B4-BE49-F238E27FC236}">
                <a16:creationId xmlns:a16="http://schemas.microsoft.com/office/drawing/2014/main" id="{450D732E-3B7E-40F0-AD9F-7D523144BD6B}"/>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a:extLst>
              <a:ext uri="{FF2B5EF4-FFF2-40B4-BE49-F238E27FC236}">
                <a16:creationId xmlns:a16="http://schemas.microsoft.com/office/drawing/2014/main" id="{18CC5DB6-7B24-4799-8656-A73A615BD332}"/>
              </a:ext>
            </a:extLst>
          </p:cNvPr>
          <p:cNvSpPr>
            <a:spLocks noGrp="1" noChangeArrowheads="1"/>
          </p:cNvSpPr>
          <p:nvPr>
            <p:ph type="sldNum" sz="quarter" idx="12"/>
          </p:nvPr>
        </p:nvSpPr>
        <p:spPr>
          <a:ln/>
        </p:spPr>
        <p:txBody>
          <a:bodyPr/>
          <a:lstStyle>
            <a:lvl1pPr>
              <a:defRPr/>
            </a:lvl1pPr>
          </a:lstStyle>
          <a:p>
            <a:pPr>
              <a:defRPr/>
            </a:pPr>
            <a:fld id="{7EA8FF46-A9A2-407C-AA0E-95B0154BACE7}" type="slidenum">
              <a:rPr lang="en-GB" altLang="fr-FR"/>
              <a:pPr>
                <a:defRPr/>
              </a:pPr>
              <a:t>‹N°›</a:t>
            </a:fld>
            <a:endParaRPr lang="en-GB" altLang="fr-FR" dirty="0"/>
          </a:p>
        </p:txBody>
      </p:sp>
    </p:spTree>
    <p:extLst>
      <p:ext uri="{BB962C8B-B14F-4D97-AF65-F5344CB8AC3E}">
        <p14:creationId xmlns:p14="http://schemas.microsoft.com/office/powerpoint/2010/main" val="29927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8E16854D-C8FF-421E-B57E-952332848A32}"/>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a:extLst>
              <a:ext uri="{FF2B5EF4-FFF2-40B4-BE49-F238E27FC236}">
                <a16:creationId xmlns:a16="http://schemas.microsoft.com/office/drawing/2014/main" id="{F192E65C-BFC5-48EA-91AA-E93709BF1374}"/>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a:extLst>
              <a:ext uri="{FF2B5EF4-FFF2-40B4-BE49-F238E27FC236}">
                <a16:creationId xmlns:a16="http://schemas.microsoft.com/office/drawing/2014/main" id="{A4ABB206-F6CC-4B9A-AB10-3CA87CF0E588}"/>
              </a:ext>
            </a:extLst>
          </p:cNvPr>
          <p:cNvSpPr>
            <a:spLocks noGrp="1" noChangeArrowheads="1"/>
          </p:cNvSpPr>
          <p:nvPr>
            <p:ph type="sldNum" sz="quarter" idx="12"/>
          </p:nvPr>
        </p:nvSpPr>
        <p:spPr>
          <a:ln/>
        </p:spPr>
        <p:txBody>
          <a:bodyPr/>
          <a:lstStyle>
            <a:lvl1pPr>
              <a:defRPr/>
            </a:lvl1pPr>
          </a:lstStyle>
          <a:p>
            <a:pPr>
              <a:defRPr/>
            </a:pPr>
            <a:fld id="{2DF06B23-A886-4288-B469-5ADED1EDFB5A}" type="slidenum">
              <a:rPr lang="en-GB" altLang="fr-FR"/>
              <a:pPr>
                <a:defRPr/>
              </a:pPr>
              <a:t>‹N°›</a:t>
            </a:fld>
            <a:endParaRPr lang="en-GB" altLang="fr-FR" dirty="0"/>
          </a:p>
        </p:txBody>
      </p:sp>
    </p:spTree>
    <p:extLst>
      <p:ext uri="{BB962C8B-B14F-4D97-AF65-F5344CB8AC3E}">
        <p14:creationId xmlns:p14="http://schemas.microsoft.com/office/powerpoint/2010/main" val="1273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8EF2264-16AA-4EE6-AE3C-799A4670C7B0}"/>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a:extLst>
              <a:ext uri="{FF2B5EF4-FFF2-40B4-BE49-F238E27FC236}">
                <a16:creationId xmlns:a16="http://schemas.microsoft.com/office/drawing/2014/main" id="{975A47A0-C824-4AFE-8181-D503319D51C1}"/>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a:extLst>
              <a:ext uri="{FF2B5EF4-FFF2-40B4-BE49-F238E27FC236}">
                <a16:creationId xmlns:a16="http://schemas.microsoft.com/office/drawing/2014/main" id="{6FD57626-B829-4CA0-A742-AF0A32532A0A}"/>
              </a:ext>
            </a:extLst>
          </p:cNvPr>
          <p:cNvSpPr>
            <a:spLocks noGrp="1" noChangeArrowheads="1"/>
          </p:cNvSpPr>
          <p:nvPr>
            <p:ph type="sldNum" sz="quarter" idx="12"/>
          </p:nvPr>
        </p:nvSpPr>
        <p:spPr>
          <a:ln/>
        </p:spPr>
        <p:txBody>
          <a:bodyPr/>
          <a:lstStyle>
            <a:lvl1pPr>
              <a:defRPr/>
            </a:lvl1pPr>
          </a:lstStyle>
          <a:p>
            <a:pPr>
              <a:defRPr/>
            </a:pPr>
            <a:fld id="{9BF8452D-C46E-430C-BFA6-0417A27857E5}" type="slidenum">
              <a:rPr lang="en-GB" altLang="fr-FR"/>
              <a:pPr>
                <a:defRPr/>
              </a:pPr>
              <a:t>‹N°›</a:t>
            </a:fld>
            <a:endParaRPr lang="en-GB" altLang="fr-FR" dirty="0"/>
          </a:p>
        </p:txBody>
      </p:sp>
    </p:spTree>
    <p:extLst>
      <p:ext uri="{BB962C8B-B14F-4D97-AF65-F5344CB8AC3E}">
        <p14:creationId xmlns:p14="http://schemas.microsoft.com/office/powerpoint/2010/main" val="27761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5108876-555F-4FE8-AFA8-344E83ACB587}"/>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a:extLst>
              <a:ext uri="{FF2B5EF4-FFF2-40B4-BE49-F238E27FC236}">
                <a16:creationId xmlns:a16="http://schemas.microsoft.com/office/drawing/2014/main" id="{DD877655-8421-4D46-B9E5-45D7663CB8D8}"/>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a:extLst>
              <a:ext uri="{FF2B5EF4-FFF2-40B4-BE49-F238E27FC236}">
                <a16:creationId xmlns:a16="http://schemas.microsoft.com/office/drawing/2014/main" id="{695FC644-A1BC-41F6-B2A6-F23ADB99C035}"/>
              </a:ext>
            </a:extLst>
          </p:cNvPr>
          <p:cNvSpPr>
            <a:spLocks noGrp="1" noChangeArrowheads="1"/>
          </p:cNvSpPr>
          <p:nvPr>
            <p:ph type="sldNum" sz="quarter" idx="12"/>
          </p:nvPr>
        </p:nvSpPr>
        <p:spPr>
          <a:ln/>
        </p:spPr>
        <p:txBody>
          <a:bodyPr/>
          <a:lstStyle>
            <a:lvl1pPr>
              <a:defRPr/>
            </a:lvl1pPr>
          </a:lstStyle>
          <a:p>
            <a:pPr>
              <a:defRPr/>
            </a:pPr>
            <a:fld id="{AF0C6111-5001-46B3-BB77-6F9415333367}" type="slidenum">
              <a:rPr lang="en-GB" altLang="fr-FR"/>
              <a:pPr>
                <a:defRPr/>
              </a:pPr>
              <a:t>‹N°›</a:t>
            </a:fld>
            <a:endParaRPr lang="en-GB" altLang="fr-FR" dirty="0"/>
          </a:p>
        </p:txBody>
      </p:sp>
    </p:spTree>
    <p:extLst>
      <p:ext uri="{BB962C8B-B14F-4D97-AF65-F5344CB8AC3E}">
        <p14:creationId xmlns:p14="http://schemas.microsoft.com/office/powerpoint/2010/main" val="2722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A579518-4412-4212-A314-415208CE1034}"/>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a:extLst>
              <a:ext uri="{FF2B5EF4-FFF2-40B4-BE49-F238E27FC236}">
                <a16:creationId xmlns:a16="http://schemas.microsoft.com/office/drawing/2014/main" id="{A6B4EF49-90AB-4856-97A9-B43467D2FEE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a:extLst>
              <a:ext uri="{FF2B5EF4-FFF2-40B4-BE49-F238E27FC236}">
                <a16:creationId xmlns:a16="http://schemas.microsoft.com/office/drawing/2014/main" id="{3F9A4804-D113-42CB-A6B9-3EE27922CE9B}"/>
              </a:ext>
            </a:extLst>
          </p:cNvPr>
          <p:cNvSpPr>
            <a:spLocks noGrp="1" noChangeArrowheads="1"/>
          </p:cNvSpPr>
          <p:nvPr>
            <p:ph type="sldNum" sz="quarter" idx="12"/>
          </p:nvPr>
        </p:nvSpPr>
        <p:spPr>
          <a:ln/>
        </p:spPr>
        <p:txBody>
          <a:bodyPr/>
          <a:lstStyle>
            <a:lvl1pPr>
              <a:defRPr/>
            </a:lvl1pPr>
          </a:lstStyle>
          <a:p>
            <a:pPr>
              <a:defRPr/>
            </a:pPr>
            <a:fld id="{226040CA-A0CC-468D-BD68-E4C74BADEB5C}" type="slidenum">
              <a:rPr lang="en-GB" altLang="fr-FR"/>
              <a:pPr>
                <a:defRPr/>
              </a:pPr>
              <a:t>‹N°›</a:t>
            </a:fld>
            <a:endParaRPr lang="en-GB" altLang="fr-FR" dirty="0"/>
          </a:p>
        </p:txBody>
      </p:sp>
    </p:spTree>
    <p:extLst>
      <p:ext uri="{BB962C8B-B14F-4D97-AF65-F5344CB8AC3E}">
        <p14:creationId xmlns:p14="http://schemas.microsoft.com/office/powerpoint/2010/main" val="283648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9E7029F-E112-4BD5-883C-3A8A15A8F086}"/>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a:extLst>
              <a:ext uri="{FF2B5EF4-FFF2-40B4-BE49-F238E27FC236}">
                <a16:creationId xmlns:a16="http://schemas.microsoft.com/office/drawing/2014/main" id="{FC41FC38-296A-4AB4-A2C6-3A71A33DE56E}"/>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a:extLst>
              <a:ext uri="{FF2B5EF4-FFF2-40B4-BE49-F238E27FC236}">
                <a16:creationId xmlns:a16="http://schemas.microsoft.com/office/drawing/2014/main" id="{AAF96567-9087-488D-A188-2AD7805DE526}"/>
              </a:ext>
            </a:extLst>
          </p:cNvPr>
          <p:cNvSpPr>
            <a:spLocks noGrp="1" noChangeArrowheads="1"/>
          </p:cNvSpPr>
          <p:nvPr>
            <p:ph type="sldNum" sz="quarter" idx="12"/>
          </p:nvPr>
        </p:nvSpPr>
        <p:spPr>
          <a:ln/>
        </p:spPr>
        <p:txBody>
          <a:bodyPr/>
          <a:lstStyle>
            <a:lvl1pPr>
              <a:defRPr/>
            </a:lvl1pPr>
          </a:lstStyle>
          <a:p>
            <a:pPr>
              <a:defRPr/>
            </a:pPr>
            <a:fld id="{EA47B73F-38B1-4C47-98D3-CB52F8D2A5CB}" type="slidenum">
              <a:rPr lang="en-GB" altLang="fr-FR"/>
              <a:pPr>
                <a:defRPr/>
              </a:pPr>
              <a:t>‹N°›</a:t>
            </a:fld>
            <a:endParaRPr lang="en-GB" altLang="fr-FR" dirty="0"/>
          </a:p>
        </p:txBody>
      </p:sp>
    </p:spTree>
    <p:extLst>
      <p:ext uri="{BB962C8B-B14F-4D97-AF65-F5344CB8AC3E}">
        <p14:creationId xmlns:p14="http://schemas.microsoft.com/office/powerpoint/2010/main" val="114232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6D5D12C8-B813-4D58-9472-4E47AFF73EC0}"/>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a:extLst>
              <a:ext uri="{FF2B5EF4-FFF2-40B4-BE49-F238E27FC236}">
                <a16:creationId xmlns:a16="http://schemas.microsoft.com/office/drawing/2014/main" id="{80946AB7-BF83-4417-85C4-C11D28B87C0F}"/>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a:extLst>
              <a:ext uri="{FF2B5EF4-FFF2-40B4-BE49-F238E27FC236}">
                <a16:creationId xmlns:a16="http://schemas.microsoft.com/office/drawing/2014/main" id="{83B91C4E-5F86-4ACD-BF77-FE8549AEE533}"/>
              </a:ext>
            </a:extLst>
          </p:cNvPr>
          <p:cNvSpPr>
            <a:spLocks noGrp="1" noChangeArrowheads="1"/>
          </p:cNvSpPr>
          <p:nvPr>
            <p:ph type="sldNum" sz="quarter" idx="12"/>
          </p:nvPr>
        </p:nvSpPr>
        <p:spPr>
          <a:ln/>
        </p:spPr>
        <p:txBody>
          <a:bodyPr/>
          <a:lstStyle>
            <a:lvl1pPr>
              <a:defRPr/>
            </a:lvl1pPr>
          </a:lstStyle>
          <a:p>
            <a:pPr>
              <a:defRPr/>
            </a:pPr>
            <a:fld id="{258D5073-B5C1-4303-B529-5CC220771776}" type="slidenum">
              <a:rPr lang="en-GB" altLang="fr-FR"/>
              <a:pPr>
                <a:defRPr/>
              </a:pPr>
              <a:t>‹N°›</a:t>
            </a:fld>
            <a:endParaRPr lang="en-GB" altLang="fr-FR" dirty="0"/>
          </a:p>
        </p:txBody>
      </p:sp>
    </p:spTree>
    <p:extLst>
      <p:ext uri="{BB962C8B-B14F-4D97-AF65-F5344CB8AC3E}">
        <p14:creationId xmlns:p14="http://schemas.microsoft.com/office/powerpoint/2010/main" val="315327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0751E64-39C4-414E-8288-4A08DAF1727D}"/>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a:extLst>
              <a:ext uri="{FF2B5EF4-FFF2-40B4-BE49-F238E27FC236}">
                <a16:creationId xmlns:a16="http://schemas.microsoft.com/office/drawing/2014/main" id="{695AE705-ED06-4DC6-9E3D-2024D64B1F45}"/>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a:extLst>
              <a:ext uri="{FF2B5EF4-FFF2-40B4-BE49-F238E27FC236}">
                <a16:creationId xmlns:a16="http://schemas.microsoft.com/office/drawing/2014/main" id="{D5D68E0A-BEF6-4C2D-89EC-157349932BE7}"/>
              </a:ext>
            </a:extLst>
          </p:cNvPr>
          <p:cNvSpPr>
            <a:spLocks noGrp="1" noChangeArrowheads="1"/>
          </p:cNvSpPr>
          <p:nvPr>
            <p:ph type="sldNum" sz="quarter" idx="12"/>
          </p:nvPr>
        </p:nvSpPr>
        <p:spPr>
          <a:ln/>
        </p:spPr>
        <p:txBody>
          <a:bodyPr/>
          <a:lstStyle>
            <a:lvl1pPr>
              <a:defRPr/>
            </a:lvl1pPr>
          </a:lstStyle>
          <a:p>
            <a:pPr>
              <a:defRPr/>
            </a:pPr>
            <a:fld id="{33074D63-F237-40B1-B5F5-9663B41B15C5}" type="slidenum">
              <a:rPr lang="en-GB" altLang="fr-FR"/>
              <a:pPr>
                <a:defRPr/>
              </a:pPr>
              <a:t>‹N°›</a:t>
            </a:fld>
            <a:endParaRPr lang="en-GB" altLang="fr-FR" dirty="0"/>
          </a:p>
        </p:txBody>
      </p:sp>
    </p:spTree>
    <p:extLst>
      <p:ext uri="{BB962C8B-B14F-4D97-AF65-F5344CB8AC3E}">
        <p14:creationId xmlns:p14="http://schemas.microsoft.com/office/powerpoint/2010/main" val="272566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CE0EF1-FE3F-4E21-BA18-975755373A06}"/>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a:extLst>
              <a:ext uri="{FF2B5EF4-FFF2-40B4-BE49-F238E27FC236}">
                <a16:creationId xmlns:a16="http://schemas.microsoft.com/office/drawing/2014/main" id="{F5D70516-DB15-49B9-B570-FAA132CC1E88}"/>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a:extLst>
              <a:ext uri="{FF2B5EF4-FFF2-40B4-BE49-F238E27FC236}">
                <a16:creationId xmlns:a16="http://schemas.microsoft.com/office/drawing/2014/main" id="{035EE674-0C95-46F1-9320-9335DC1C6D6C}"/>
              </a:ext>
            </a:extLst>
          </p:cNvPr>
          <p:cNvSpPr>
            <a:spLocks noGrp="1" noChangeArrowheads="1"/>
          </p:cNvSpPr>
          <p:nvPr>
            <p:ph type="sldNum" sz="quarter" idx="12"/>
          </p:nvPr>
        </p:nvSpPr>
        <p:spPr>
          <a:ln/>
        </p:spPr>
        <p:txBody>
          <a:bodyPr/>
          <a:lstStyle>
            <a:lvl1pPr>
              <a:defRPr/>
            </a:lvl1pPr>
          </a:lstStyle>
          <a:p>
            <a:pPr>
              <a:defRPr/>
            </a:pPr>
            <a:fld id="{540D4B5E-E88A-4D85-8208-0E38104AE5DB}" type="slidenum">
              <a:rPr lang="en-GB" altLang="fr-FR"/>
              <a:pPr>
                <a:defRPr/>
              </a:pPr>
              <a:t>‹N°›</a:t>
            </a:fld>
            <a:endParaRPr lang="en-GB" altLang="fr-FR" dirty="0"/>
          </a:p>
        </p:txBody>
      </p:sp>
    </p:spTree>
    <p:extLst>
      <p:ext uri="{BB962C8B-B14F-4D97-AF65-F5344CB8AC3E}">
        <p14:creationId xmlns:p14="http://schemas.microsoft.com/office/powerpoint/2010/main" val="220109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9772AD-1ECA-4D4F-95A9-8750CF70D860}"/>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a:extLst>
              <a:ext uri="{FF2B5EF4-FFF2-40B4-BE49-F238E27FC236}">
                <a16:creationId xmlns:a16="http://schemas.microsoft.com/office/drawing/2014/main" id="{7F90ED0A-C5A1-4894-8240-88D7C64F824A}"/>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a:extLst>
              <a:ext uri="{FF2B5EF4-FFF2-40B4-BE49-F238E27FC236}">
                <a16:creationId xmlns:a16="http://schemas.microsoft.com/office/drawing/2014/main" id="{0B6F8E77-C14E-4F48-8C48-BE2A024D8620}"/>
              </a:ext>
            </a:extLst>
          </p:cNvPr>
          <p:cNvSpPr>
            <a:spLocks noGrp="1" noChangeArrowheads="1"/>
          </p:cNvSpPr>
          <p:nvPr>
            <p:ph type="sldNum" sz="quarter" idx="12"/>
          </p:nvPr>
        </p:nvSpPr>
        <p:spPr>
          <a:ln/>
        </p:spPr>
        <p:txBody>
          <a:bodyPr/>
          <a:lstStyle>
            <a:lvl1pPr>
              <a:defRPr/>
            </a:lvl1pPr>
          </a:lstStyle>
          <a:p>
            <a:pPr>
              <a:defRPr/>
            </a:pPr>
            <a:fld id="{E7EAB9FC-91BC-4C22-A14A-4F43CB07B4C9}" type="slidenum">
              <a:rPr lang="en-GB" altLang="fr-FR"/>
              <a:pPr>
                <a:defRPr/>
              </a:pPr>
              <a:t>‹N°›</a:t>
            </a:fld>
            <a:endParaRPr lang="en-GB" altLang="fr-FR" dirty="0"/>
          </a:p>
        </p:txBody>
      </p:sp>
    </p:spTree>
    <p:extLst>
      <p:ext uri="{BB962C8B-B14F-4D97-AF65-F5344CB8AC3E}">
        <p14:creationId xmlns:p14="http://schemas.microsoft.com/office/powerpoint/2010/main" val="400738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44A404-14FF-40A2-9A8B-490BF8382CFB}"/>
              </a:ext>
            </a:extLst>
          </p:cNvPr>
          <p:cNvSpPr>
            <a:spLocks noGrp="1" noChangeArrowheads="1"/>
          </p:cNvSpPr>
          <p:nvPr>
            <p:ph type="title"/>
          </p:nvPr>
        </p:nvSpPr>
        <p:spPr bwMode="auto">
          <a:xfrm>
            <a:off x="395288" y="13398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r-FR"/>
              <a:t>Title</a:t>
            </a:r>
          </a:p>
        </p:txBody>
      </p:sp>
      <p:sp>
        <p:nvSpPr>
          <p:cNvPr id="1027" name="Rectangle 3">
            <a:extLst>
              <a:ext uri="{FF2B5EF4-FFF2-40B4-BE49-F238E27FC236}">
                <a16:creationId xmlns:a16="http://schemas.microsoft.com/office/drawing/2014/main" id="{85C12B92-50D8-4743-A522-76C22B0106D1}"/>
              </a:ext>
            </a:extLst>
          </p:cNvPr>
          <p:cNvSpPr>
            <a:spLocks noGrp="1" noChangeArrowheads="1"/>
          </p:cNvSpPr>
          <p:nvPr>
            <p:ph type="body" idx="1"/>
          </p:nvPr>
        </p:nvSpPr>
        <p:spPr bwMode="auto">
          <a:xfrm>
            <a:off x="457200" y="2492375"/>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fr-FR"/>
              <a:t>Second level</a:t>
            </a:r>
            <a:endParaRPr lang="en-GB" altLang="fr-FR"/>
          </a:p>
          <a:p>
            <a:pPr lvl="1"/>
            <a:r>
              <a:rPr lang="en-GB" altLang="fr-FR"/>
              <a:t>Third level</a:t>
            </a:r>
          </a:p>
          <a:p>
            <a:pPr lvl="2"/>
            <a:r>
              <a:rPr lang="en-GB" altLang="fr-FR"/>
              <a:t>- Fourth level</a:t>
            </a:r>
          </a:p>
        </p:txBody>
      </p:sp>
      <p:sp>
        <p:nvSpPr>
          <p:cNvPr id="1028" name="Rectangle 4">
            <a:extLst>
              <a:ext uri="{FF2B5EF4-FFF2-40B4-BE49-F238E27FC236}">
                <a16:creationId xmlns:a16="http://schemas.microsoft.com/office/drawing/2014/main" id="{F4BA1394-AFD7-4620-AA01-2FC346D929F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Arial" charset="0"/>
                <a:ea typeface="+mn-ea"/>
                <a:cs typeface="+mn-cs"/>
              </a:defRPr>
            </a:lvl1pPr>
          </a:lstStyle>
          <a:p>
            <a:pPr>
              <a:defRPr/>
            </a:pPr>
            <a:endParaRPr lang="en-GB" dirty="0"/>
          </a:p>
        </p:txBody>
      </p:sp>
      <p:sp>
        <p:nvSpPr>
          <p:cNvPr id="1029" name="Rectangle 5">
            <a:extLst>
              <a:ext uri="{FF2B5EF4-FFF2-40B4-BE49-F238E27FC236}">
                <a16:creationId xmlns:a16="http://schemas.microsoft.com/office/drawing/2014/main" id="{3C2836AF-CBD7-4146-A679-EFD40FE015C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ea typeface="+mn-ea"/>
                <a:cs typeface="+mn-cs"/>
              </a:defRPr>
            </a:lvl1pPr>
          </a:lstStyle>
          <a:p>
            <a:pPr>
              <a:defRPr/>
            </a:pPr>
            <a:endParaRPr lang="en-GB" dirty="0"/>
          </a:p>
        </p:txBody>
      </p:sp>
      <p:sp>
        <p:nvSpPr>
          <p:cNvPr id="1030" name="Rectangle 6">
            <a:extLst>
              <a:ext uri="{FF2B5EF4-FFF2-40B4-BE49-F238E27FC236}">
                <a16:creationId xmlns:a16="http://schemas.microsoft.com/office/drawing/2014/main" id="{DED260AB-1643-4C3E-9AA7-5DB64F4FAD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ea typeface="MS PGothic" panose="020B0600070205080204" pitchFamily="34" charset="-128"/>
              </a:defRPr>
            </a:lvl1pPr>
          </a:lstStyle>
          <a:p>
            <a:pPr>
              <a:defRPr/>
            </a:pPr>
            <a:fld id="{E4948E9F-9D5E-42DF-9466-2AE3C489A22F}" type="slidenum">
              <a:rPr lang="en-GB" altLang="fr-FR"/>
              <a:pPr>
                <a:defRPr/>
              </a:pPr>
              <a:t>‹N°›</a:t>
            </a:fld>
            <a:endParaRPr lang="en-GB" altLang="fr-FR" dirty="0"/>
          </a:p>
        </p:txBody>
      </p:sp>
      <p:sp>
        <p:nvSpPr>
          <p:cNvPr id="15" name="Rectangle 14">
            <a:extLst>
              <a:ext uri="{FF2B5EF4-FFF2-40B4-BE49-F238E27FC236}">
                <a16:creationId xmlns:a16="http://schemas.microsoft.com/office/drawing/2014/main" id="{0D2964E0-FBE8-40DD-A314-BA28FF545042}"/>
              </a:ext>
            </a:extLst>
          </p:cNvPr>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7" name="Rectangle 6">
            <a:extLst>
              <a:ext uri="{FF2B5EF4-FFF2-40B4-BE49-F238E27FC236}">
                <a16:creationId xmlns:a16="http://schemas.microsoft.com/office/drawing/2014/main" id="{9A3E6384-3DAE-4445-BC5A-7D708843F9C5}"/>
              </a:ext>
            </a:extLst>
          </p:cNvPr>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defTabSz="457200" eaLnBrk="1" fontAlgn="auto" hangingPunct="1">
              <a:spcBef>
                <a:spcPts val="0"/>
              </a:spcBef>
              <a:spcAft>
                <a:spcPts val="0"/>
              </a:spcAft>
              <a:defRPr/>
            </a:pPr>
            <a:endParaRPr lang="en-US" sz="1800" dirty="0">
              <a:solidFill>
                <a:schemeClr val="lt1"/>
              </a:solidFill>
              <a:latin typeface="+mn-lt"/>
              <a:ea typeface="+mn-ea"/>
            </a:endParaRPr>
          </a:p>
        </p:txBody>
      </p:sp>
      <p:pic>
        <p:nvPicPr>
          <p:cNvPr id="1033" name="Picture 17" descr="LOGO CE_Vertical_EN_NEG_quadri_HR">
            <a:extLst>
              <a:ext uri="{FF2B5EF4-FFF2-40B4-BE49-F238E27FC236}">
                <a16:creationId xmlns:a16="http://schemas.microsoft.com/office/drawing/2014/main" id="{992D3D81-00A8-4B1A-B39B-989168CB8EC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anose="020B0600070205080204" pitchFamily="34" charset="-128"/>
          <a:cs typeface="MS PGothic"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anose="020B0600070205080204" pitchFamily="34" charset="-128"/>
          <a:cs typeface="MS PGothic" charset="0"/>
        </a:defRPr>
      </a:lvl2pPr>
      <a:lvl3pPr marL="1143000" indent="-228600" algn="l" rtl="0" eaLnBrk="0" fontAlgn="base" hangingPunct="0">
        <a:spcBef>
          <a:spcPct val="20000"/>
        </a:spcBef>
        <a:spcAft>
          <a:spcPct val="0"/>
        </a:spcAft>
        <a:defRPr sz="1400">
          <a:solidFill>
            <a:srgbClr val="0F5494"/>
          </a:solidFill>
          <a:latin typeface="+mn-lt"/>
          <a:ea typeface="ＭＳ Ｐゴシック"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a:extLst>
              <a:ext uri="{FF2B5EF4-FFF2-40B4-BE49-F238E27FC236}">
                <a16:creationId xmlns:a16="http://schemas.microsoft.com/office/drawing/2014/main" id="{71D94E9A-0887-4950-9590-3EFE99545F86}"/>
              </a:ext>
            </a:extLst>
          </p:cNvPr>
          <p:cNvSpPr>
            <a:spLocks noGrp="1" noChangeArrowheads="1"/>
          </p:cNvSpPr>
          <p:nvPr>
            <p:ph type="ctrTitle"/>
          </p:nvPr>
        </p:nvSpPr>
        <p:spPr>
          <a:xfrm>
            <a:off x="900113" y="1773238"/>
            <a:ext cx="7343775" cy="790575"/>
          </a:xfrm>
        </p:spPr>
        <p:txBody>
          <a:bodyPr/>
          <a:lstStyle/>
          <a:p>
            <a:r>
              <a:rPr lang="fr-FR" altLang="fr-FR" dirty="0"/>
              <a:t>Module dette</a:t>
            </a:r>
          </a:p>
        </p:txBody>
      </p:sp>
      <p:sp>
        <p:nvSpPr>
          <p:cNvPr id="5123" name="Sous-titre 2">
            <a:extLst>
              <a:ext uri="{FF2B5EF4-FFF2-40B4-BE49-F238E27FC236}">
                <a16:creationId xmlns:a16="http://schemas.microsoft.com/office/drawing/2014/main" id="{09613B25-D712-46E1-9E59-7DA79E07D0F8}"/>
              </a:ext>
            </a:extLst>
          </p:cNvPr>
          <p:cNvSpPr>
            <a:spLocks noGrp="1" noChangeArrowheads="1"/>
          </p:cNvSpPr>
          <p:nvPr>
            <p:ph type="subTitle" idx="1"/>
          </p:nvPr>
        </p:nvSpPr>
        <p:spPr>
          <a:xfrm>
            <a:off x="611188" y="3716338"/>
            <a:ext cx="8532812" cy="2449512"/>
          </a:xfrm>
        </p:spPr>
        <p:txBody>
          <a:bodyPr/>
          <a:lstStyle/>
          <a:p>
            <a:pPr algn="ctr"/>
            <a:r>
              <a:rPr lang="fr-FR" altLang="fr-FR" dirty="0"/>
              <a:t>Cours</a:t>
            </a:r>
            <a:r>
              <a:rPr lang="en-CA" altLang="fr-FR" dirty="0"/>
              <a:t> 1</a:t>
            </a:r>
          </a:p>
          <a:p>
            <a:pPr algn="ctr"/>
            <a:endParaRPr lang="en-CA" altLang="fr-FR" dirty="0"/>
          </a:p>
          <a:p>
            <a:pPr algn="ctr"/>
            <a:r>
              <a:rPr lang="en-CA" altLang="fr-FR" dirty="0"/>
              <a:t>La vulnérabilité croissante de la </a:t>
            </a:r>
            <a:r>
              <a:rPr lang="en-CA" altLang="fr-FR" dirty="0" err="1"/>
              <a:t>dette</a:t>
            </a:r>
            <a:r>
              <a:rPr lang="en-CA" altLang="fr-FR" dirty="0"/>
              <a:t> des pays à </a:t>
            </a:r>
            <a:r>
              <a:rPr lang="en-CA" altLang="fr-FR" dirty="0" err="1"/>
              <a:t>faible</a:t>
            </a:r>
            <a:r>
              <a:rPr lang="en-CA" altLang="fr-FR" dirty="0"/>
              <a:t> </a:t>
            </a:r>
            <a:r>
              <a:rPr lang="en-CA" altLang="fr-FR" dirty="0" err="1"/>
              <a:t>revenu</a:t>
            </a:r>
            <a:endParaRPr lang="en-CA" altLang="fr-FR" dirty="0"/>
          </a:p>
        </p:txBody>
      </p:sp>
      <p:sp>
        <p:nvSpPr>
          <p:cNvPr id="5124" name="Espace réservé du numéro de diapositive 1">
            <a:extLst>
              <a:ext uri="{FF2B5EF4-FFF2-40B4-BE49-F238E27FC236}">
                <a16:creationId xmlns:a16="http://schemas.microsoft.com/office/drawing/2014/main" id="{9C6F7FA5-C6BF-429B-8261-F62116047C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153055A-BE24-4DCE-84D5-921EC34D9118}" type="slidenum">
              <a:rPr lang="en-GB" altLang="fr-FR" sz="1400" i="0" smtClean="0">
                <a:solidFill>
                  <a:schemeClr val="bg1"/>
                </a:solidFill>
              </a:rPr>
              <a:pPr>
                <a:spcBef>
                  <a:spcPct val="0"/>
                </a:spcBef>
                <a:buClrTx/>
                <a:buFontTx/>
                <a:buNone/>
              </a:pPr>
              <a:t>1</a:t>
            </a:fld>
            <a:endParaRPr lang="en-GB" altLang="fr-FR" sz="1400" i="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Espace réservé du contenu 10">
            <a:extLst>
              <a:ext uri="{FF2B5EF4-FFF2-40B4-BE49-F238E27FC236}">
                <a16:creationId xmlns:a16="http://schemas.microsoft.com/office/drawing/2014/main" id="{9A7C89C7-9DA9-4455-966D-88A133F75A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268" r="29857" b="88319"/>
          <a:stretch>
            <a:fillRect/>
          </a:stretch>
        </p:blipFill>
        <p:spPr>
          <a:xfrm>
            <a:off x="250825" y="981075"/>
            <a:ext cx="3313113" cy="647700"/>
          </a:xfrm>
        </p:spPr>
      </p:pic>
      <p:pic>
        <p:nvPicPr>
          <p:cNvPr id="18435" name="Espace réservé du contenu 10">
            <a:extLst>
              <a:ext uri="{FF2B5EF4-FFF2-40B4-BE49-F238E27FC236}">
                <a16:creationId xmlns:a16="http://schemas.microsoft.com/office/drawing/2014/main" id="{E3A6E013-B561-4DCA-B658-583598CB9843}"/>
              </a:ext>
            </a:extLst>
          </p:cNvPr>
          <p:cNvPicPr>
            <a:picLocks noChangeAspect="1"/>
          </p:cNvPicPr>
          <p:nvPr/>
        </p:nvPicPr>
        <p:blipFill>
          <a:blip r:embed="rId3">
            <a:extLst>
              <a:ext uri="{28A0092B-C50C-407E-A947-70E740481C1C}">
                <a14:useLocalDpi xmlns:a14="http://schemas.microsoft.com/office/drawing/2010/main" val="0"/>
              </a:ext>
            </a:extLst>
          </a:blip>
          <a:srcRect t="20766" r="71809" b="6375"/>
          <a:stretch>
            <a:fillRect/>
          </a:stretch>
        </p:blipFill>
        <p:spPr bwMode="auto">
          <a:xfrm>
            <a:off x="34925" y="1989138"/>
            <a:ext cx="2376488"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Image 12">
            <a:extLst>
              <a:ext uri="{FF2B5EF4-FFF2-40B4-BE49-F238E27FC236}">
                <a16:creationId xmlns:a16="http://schemas.microsoft.com/office/drawing/2014/main" id="{052D7F9B-2BE1-42F2-AECD-89584CCA3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916113"/>
            <a:ext cx="26638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 13">
            <a:extLst>
              <a:ext uri="{FF2B5EF4-FFF2-40B4-BE49-F238E27FC236}">
                <a16:creationId xmlns:a16="http://schemas.microsoft.com/office/drawing/2014/main" id="{A5CDF04C-40B3-4860-B382-DF7FB79CC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91"/>
          <a:stretch>
            <a:fillRect/>
          </a:stretch>
        </p:blipFill>
        <p:spPr bwMode="auto">
          <a:xfrm>
            <a:off x="5219700" y="1773238"/>
            <a:ext cx="1385888"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14">
            <a:extLst>
              <a:ext uri="{FF2B5EF4-FFF2-40B4-BE49-F238E27FC236}">
                <a16:creationId xmlns:a16="http://schemas.microsoft.com/office/drawing/2014/main" id="{E68AC5D5-2F64-4E6D-8F12-1FD3C06395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25" y="1016000"/>
            <a:ext cx="26638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Image 15">
            <a:extLst>
              <a:ext uri="{FF2B5EF4-FFF2-40B4-BE49-F238E27FC236}">
                <a16:creationId xmlns:a16="http://schemas.microsoft.com/office/drawing/2014/main" id="{53A3ABD3-605A-4E13-8F3A-E35660BD6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325" y="1784350"/>
            <a:ext cx="2732088"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avec flèche 17">
            <a:extLst>
              <a:ext uri="{FF2B5EF4-FFF2-40B4-BE49-F238E27FC236}">
                <a16:creationId xmlns:a16="http://schemas.microsoft.com/office/drawing/2014/main" id="{F10A5814-6415-48C5-9CE6-532C0DBECF07}"/>
              </a:ext>
            </a:extLst>
          </p:cNvPr>
          <p:cNvCxnSpPr>
            <a:cxnSpLocks/>
          </p:cNvCxnSpPr>
          <p:nvPr/>
        </p:nvCxnSpPr>
        <p:spPr bwMode="auto">
          <a:xfrm flipH="1">
            <a:off x="4716463" y="270827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40490E8B-0183-4ED7-BCE4-9AB9C873D540}"/>
              </a:ext>
            </a:extLst>
          </p:cNvPr>
          <p:cNvCxnSpPr>
            <a:cxnSpLocks/>
          </p:cNvCxnSpPr>
          <p:nvPr/>
        </p:nvCxnSpPr>
        <p:spPr bwMode="auto">
          <a:xfrm flipH="1">
            <a:off x="4716463" y="3716338"/>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ABB09FB6-94BE-47DB-9FE2-07A9C0992AFF}"/>
              </a:ext>
            </a:extLst>
          </p:cNvPr>
          <p:cNvCxnSpPr>
            <a:cxnSpLocks/>
          </p:cNvCxnSpPr>
          <p:nvPr/>
        </p:nvCxnSpPr>
        <p:spPr bwMode="auto">
          <a:xfrm flipH="1">
            <a:off x="4643438" y="414972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55D97110-4CEC-45EE-899D-87AB3856EC0B}"/>
              </a:ext>
            </a:extLst>
          </p:cNvPr>
          <p:cNvCxnSpPr>
            <a:cxnSpLocks/>
          </p:cNvCxnSpPr>
          <p:nvPr/>
        </p:nvCxnSpPr>
        <p:spPr bwMode="auto">
          <a:xfrm flipH="1">
            <a:off x="4643438" y="5732463"/>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7A613A7F-7319-4295-AC36-98D9F40416F3}"/>
              </a:ext>
            </a:extLst>
          </p:cNvPr>
          <p:cNvCxnSpPr>
            <a:cxnSpLocks/>
          </p:cNvCxnSpPr>
          <p:nvPr/>
        </p:nvCxnSpPr>
        <p:spPr bwMode="auto">
          <a:xfrm flipH="1">
            <a:off x="8748713" y="206057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a:extLst>
              <a:ext uri="{FF2B5EF4-FFF2-40B4-BE49-F238E27FC236}">
                <a16:creationId xmlns:a16="http://schemas.microsoft.com/office/drawing/2014/main" id="{8FD3D829-F553-4440-8BDC-195E6DFBAB1C}"/>
              </a:ext>
            </a:extLst>
          </p:cNvPr>
          <p:cNvCxnSpPr>
            <a:cxnSpLocks/>
          </p:cNvCxnSpPr>
          <p:nvPr/>
        </p:nvCxnSpPr>
        <p:spPr bwMode="auto">
          <a:xfrm flipH="1">
            <a:off x="8748713" y="3500438"/>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Connecteur droit avec flèche 24">
            <a:extLst>
              <a:ext uri="{FF2B5EF4-FFF2-40B4-BE49-F238E27FC236}">
                <a16:creationId xmlns:a16="http://schemas.microsoft.com/office/drawing/2014/main" id="{A6ED0B95-51C2-41EB-9441-8F2E2756026A}"/>
              </a:ext>
            </a:extLst>
          </p:cNvPr>
          <p:cNvCxnSpPr>
            <a:cxnSpLocks/>
          </p:cNvCxnSpPr>
          <p:nvPr/>
        </p:nvCxnSpPr>
        <p:spPr bwMode="auto">
          <a:xfrm flipH="1">
            <a:off x="8748713" y="4724400"/>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Connecteur droit avec flèche 25">
            <a:extLst>
              <a:ext uri="{FF2B5EF4-FFF2-40B4-BE49-F238E27FC236}">
                <a16:creationId xmlns:a16="http://schemas.microsoft.com/office/drawing/2014/main" id="{35EB578F-548C-488F-B00C-5D6AA48A954F}"/>
              </a:ext>
            </a:extLst>
          </p:cNvPr>
          <p:cNvCxnSpPr>
            <a:cxnSpLocks/>
          </p:cNvCxnSpPr>
          <p:nvPr/>
        </p:nvCxnSpPr>
        <p:spPr bwMode="auto">
          <a:xfrm flipH="1">
            <a:off x="8748713" y="587692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a:extLst>
              <a:ext uri="{FF2B5EF4-FFF2-40B4-BE49-F238E27FC236}">
                <a16:creationId xmlns:a16="http://schemas.microsoft.com/office/drawing/2014/main" id="{926C2377-A763-46BF-B60C-6C05403BA00A}"/>
              </a:ext>
            </a:extLst>
          </p:cNvPr>
          <p:cNvCxnSpPr>
            <a:cxnSpLocks/>
          </p:cNvCxnSpPr>
          <p:nvPr/>
        </p:nvCxnSpPr>
        <p:spPr bwMode="auto">
          <a:xfrm flipH="1">
            <a:off x="8748713" y="6453188"/>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8449" name="Explosion : 8 points 28">
            <a:extLst>
              <a:ext uri="{FF2B5EF4-FFF2-40B4-BE49-F238E27FC236}">
                <a16:creationId xmlns:a16="http://schemas.microsoft.com/office/drawing/2014/main" id="{4933399E-4A89-4B84-9C04-0088C0FBFD0B}"/>
              </a:ext>
            </a:extLst>
          </p:cNvPr>
          <p:cNvSpPr>
            <a:spLocks noChangeArrowheads="1"/>
          </p:cNvSpPr>
          <p:nvPr/>
        </p:nvSpPr>
        <p:spPr bwMode="auto">
          <a:xfrm>
            <a:off x="3689350" y="4530725"/>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18450" name="Explosion : 8 points 29">
            <a:extLst>
              <a:ext uri="{FF2B5EF4-FFF2-40B4-BE49-F238E27FC236}">
                <a16:creationId xmlns:a16="http://schemas.microsoft.com/office/drawing/2014/main" id="{B060DEB1-3F45-473E-BD86-A909382BBD4C}"/>
              </a:ext>
            </a:extLst>
          </p:cNvPr>
          <p:cNvSpPr>
            <a:spLocks noChangeArrowheads="1"/>
          </p:cNvSpPr>
          <p:nvPr/>
        </p:nvSpPr>
        <p:spPr bwMode="auto">
          <a:xfrm>
            <a:off x="7645400" y="2514600"/>
            <a:ext cx="195263"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31" name="Espace réservé du contenu 7">
            <a:extLst>
              <a:ext uri="{FF2B5EF4-FFF2-40B4-BE49-F238E27FC236}">
                <a16:creationId xmlns:a16="http://schemas.microsoft.com/office/drawing/2014/main" id="{71E21827-CF1E-48E5-9C4E-5339B6972EB2}"/>
              </a:ext>
            </a:extLst>
          </p:cNvPr>
          <p:cNvSpPr txBox="1">
            <a:spLocks/>
          </p:cNvSpPr>
          <p:nvPr/>
        </p:nvSpPr>
        <p:spPr>
          <a:xfrm>
            <a:off x="325438" y="6045200"/>
            <a:ext cx="4454525" cy="712788"/>
          </a:xfrm>
          <a:prstGeom prst="rect">
            <a:avLst/>
          </a:prstGeom>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fr-FR" altLang="fr-FR" sz="1100"/>
              <a:t>Pays à dette faible à modérée – Exemples</a:t>
            </a:r>
          </a:p>
          <a:p>
            <a:pPr>
              <a:buFontTx/>
              <a:buNone/>
            </a:pPr>
            <a:endParaRPr lang="fr-FR" altLang="fr-FR" sz="1100">
              <a:solidFill>
                <a:schemeClr val="tx1"/>
              </a:solidFill>
              <a:sym typeface="Wingdings" panose="05000000000000000000" pitchFamily="2" charset="2"/>
            </a:endParaRPr>
          </a:p>
          <a:p>
            <a:pPr>
              <a:buFontTx/>
              <a:buNone/>
            </a:pPr>
            <a:r>
              <a:rPr lang="fr-FR" altLang="fr-FR" sz="1200">
                <a:solidFill>
                  <a:schemeClr val="tx1"/>
                </a:solidFill>
              </a:rPr>
              <a:t>Bénin – Burkina Faso – Côte d’Ivoire – Népal – Rwanda  </a:t>
            </a:r>
          </a:p>
          <a:p>
            <a:pPr>
              <a:buFontTx/>
              <a:buNone/>
            </a:pPr>
            <a:endParaRPr lang="fr-FR" altLang="fr-FR" sz="1600">
              <a:solidFill>
                <a:schemeClr val="tx1"/>
              </a:solidFill>
            </a:endParaRPr>
          </a:p>
          <a:p>
            <a:pPr>
              <a:buFontTx/>
              <a:buNone/>
            </a:pPr>
            <a:endParaRPr lang="fr-FR" altLang="fr-FR" sz="1600">
              <a:solidFill>
                <a:schemeClr val="tx1"/>
              </a:solidFill>
            </a:endParaRPr>
          </a:p>
          <a:p>
            <a:pPr>
              <a:buFontTx/>
              <a:buNone/>
            </a:pPr>
            <a:endParaRPr lang="fr-FR" altLang="fr-FR" sz="16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space réservé du contenu 10">
            <a:extLst>
              <a:ext uri="{FF2B5EF4-FFF2-40B4-BE49-F238E27FC236}">
                <a16:creationId xmlns:a16="http://schemas.microsoft.com/office/drawing/2014/main" id="{96400CF1-3D5C-4DE1-BC75-32FB696695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268" r="29857" b="88319"/>
          <a:stretch>
            <a:fillRect/>
          </a:stretch>
        </p:blipFill>
        <p:spPr>
          <a:xfrm>
            <a:off x="250825" y="981075"/>
            <a:ext cx="3313113" cy="647700"/>
          </a:xfrm>
        </p:spPr>
      </p:pic>
      <p:pic>
        <p:nvPicPr>
          <p:cNvPr id="20483" name="Image 3">
            <a:extLst>
              <a:ext uri="{FF2B5EF4-FFF2-40B4-BE49-F238E27FC236}">
                <a16:creationId xmlns:a16="http://schemas.microsoft.com/office/drawing/2014/main" id="{92D6E237-0232-4E81-BBDB-10AC12846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2060575"/>
            <a:ext cx="147478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 4">
            <a:extLst>
              <a:ext uri="{FF2B5EF4-FFF2-40B4-BE49-F238E27FC236}">
                <a16:creationId xmlns:a16="http://schemas.microsoft.com/office/drawing/2014/main" id="{39F87DCD-6B2C-446C-B6C4-DD84EF07A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501"/>
          <a:stretch>
            <a:fillRect/>
          </a:stretch>
        </p:blipFill>
        <p:spPr bwMode="auto">
          <a:xfrm>
            <a:off x="6732588" y="2060575"/>
            <a:ext cx="865187"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age 5">
            <a:extLst>
              <a:ext uri="{FF2B5EF4-FFF2-40B4-BE49-F238E27FC236}">
                <a16:creationId xmlns:a16="http://schemas.microsoft.com/office/drawing/2014/main" id="{5C9D5453-782D-456E-83E7-1039DCA3A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038" y="2060575"/>
            <a:ext cx="12985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 6">
            <a:extLst>
              <a:ext uri="{FF2B5EF4-FFF2-40B4-BE49-F238E27FC236}">
                <a16:creationId xmlns:a16="http://schemas.microsoft.com/office/drawing/2014/main" id="{8D3AB1F6-6546-4A7E-827C-F10F8DC36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989138"/>
            <a:ext cx="2163763"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7">
            <a:extLst>
              <a:ext uri="{FF2B5EF4-FFF2-40B4-BE49-F238E27FC236}">
                <a16:creationId xmlns:a16="http://schemas.microsoft.com/office/drawing/2014/main" id="{B64AC19F-DA7A-42F2-9D72-3F4B7DABB9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060575"/>
            <a:ext cx="24511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avec flèche 16">
            <a:extLst>
              <a:ext uri="{FF2B5EF4-FFF2-40B4-BE49-F238E27FC236}">
                <a16:creationId xmlns:a16="http://schemas.microsoft.com/office/drawing/2014/main" id="{311850BC-1BFB-4C96-A161-77F246B68740}"/>
              </a:ext>
            </a:extLst>
          </p:cNvPr>
          <p:cNvCxnSpPr>
            <a:cxnSpLocks/>
          </p:cNvCxnSpPr>
          <p:nvPr/>
        </p:nvCxnSpPr>
        <p:spPr bwMode="auto">
          <a:xfrm flipH="1">
            <a:off x="4141788" y="227647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61C0FED1-AE2B-4D7D-8520-8222159FB1D0}"/>
              </a:ext>
            </a:extLst>
          </p:cNvPr>
          <p:cNvCxnSpPr>
            <a:cxnSpLocks/>
          </p:cNvCxnSpPr>
          <p:nvPr/>
        </p:nvCxnSpPr>
        <p:spPr bwMode="auto">
          <a:xfrm flipH="1">
            <a:off x="4141788" y="4149725"/>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8873D403-751C-436F-84E4-FA5DFC0FF2B4}"/>
              </a:ext>
            </a:extLst>
          </p:cNvPr>
          <p:cNvCxnSpPr>
            <a:cxnSpLocks/>
          </p:cNvCxnSpPr>
          <p:nvPr/>
        </p:nvCxnSpPr>
        <p:spPr bwMode="auto">
          <a:xfrm flipH="1">
            <a:off x="4141788" y="5732463"/>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39366EDB-9BB9-47B8-B937-58CD35BF6D5D}"/>
              </a:ext>
            </a:extLst>
          </p:cNvPr>
          <p:cNvCxnSpPr>
            <a:cxnSpLocks/>
          </p:cNvCxnSpPr>
          <p:nvPr/>
        </p:nvCxnSpPr>
        <p:spPr bwMode="auto">
          <a:xfrm flipH="1">
            <a:off x="8459788" y="2420938"/>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831BCD76-58E1-452E-98D1-510747348650}"/>
              </a:ext>
            </a:extLst>
          </p:cNvPr>
          <p:cNvCxnSpPr>
            <a:cxnSpLocks/>
          </p:cNvCxnSpPr>
          <p:nvPr/>
        </p:nvCxnSpPr>
        <p:spPr bwMode="auto">
          <a:xfrm flipH="1">
            <a:off x="8459788" y="3573463"/>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Connecteur droit avec flèche 21">
            <a:extLst>
              <a:ext uri="{FF2B5EF4-FFF2-40B4-BE49-F238E27FC236}">
                <a16:creationId xmlns:a16="http://schemas.microsoft.com/office/drawing/2014/main" id="{B4F02147-8B21-465F-A3F8-9B2FBF2D7AE7}"/>
              </a:ext>
            </a:extLst>
          </p:cNvPr>
          <p:cNvCxnSpPr>
            <a:cxnSpLocks/>
          </p:cNvCxnSpPr>
          <p:nvPr/>
        </p:nvCxnSpPr>
        <p:spPr bwMode="auto">
          <a:xfrm flipH="1">
            <a:off x="4211638" y="6165850"/>
            <a:ext cx="360362" cy="0"/>
          </a:xfrm>
          <a:prstGeom prst="straightConnector1">
            <a:avLst/>
          </a:prstGeom>
          <a:ln>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0494" name="Explosion : 8 points 22">
            <a:extLst>
              <a:ext uri="{FF2B5EF4-FFF2-40B4-BE49-F238E27FC236}">
                <a16:creationId xmlns:a16="http://schemas.microsoft.com/office/drawing/2014/main" id="{F5A7101C-FB65-4118-A164-A28F4E6D0F0E}"/>
              </a:ext>
            </a:extLst>
          </p:cNvPr>
          <p:cNvSpPr>
            <a:spLocks noChangeArrowheads="1"/>
          </p:cNvSpPr>
          <p:nvPr/>
        </p:nvSpPr>
        <p:spPr bwMode="auto">
          <a:xfrm>
            <a:off x="3136900" y="2636838"/>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0495" name="Explosion : 8 points 23">
            <a:extLst>
              <a:ext uri="{FF2B5EF4-FFF2-40B4-BE49-F238E27FC236}">
                <a16:creationId xmlns:a16="http://schemas.microsoft.com/office/drawing/2014/main" id="{C6C43D07-6BBD-4396-8723-0CA432E72DAA}"/>
              </a:ext>
            </a:extLst>
          </p:cNvPr>
          <p:cNvSpPr>
            <a:spLocks noChangeArrowheads="1"/>
          </p:cNvSpPr>
          <p:nvPr/>
        </p:nvSpPr>
        <p:spPr bwMode="auto">
          <a:xfrm>
            <a:off x="3109913" y="4276725"/>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0496" name="Explosion : 8 points 24">
            <a:extLst>
              <a:ext uri="{FF2B5EF4-FFF2-40B4-BE49-F238E27FC236}">
                <a16:creationId xmlns:a16="http://schemas.microsoft.com/office/drawing/2014/main" id="{C9746346-C8E7-4CE3-AF27-2FCDC116D2D0}"/>
              </a:ext>
            </a:extLst>
          </p:cNvPr>
          <p:cNvSpPr>
            <a:spLocks noChangeArrowheads="1"/>
          </p:cNvSpPr>
          <p:nvPr/>
        </p:nvSpPr>
        <p:spPr bwMode="auto">
          <a:xfrm>
            <a:off x="3111500" y="5229225"/>
            <a:ext cx="195263"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0497" name="Explosion : 8 points 25">
            <a:extLst>
              <a:ext uri="{FF2B5EF4-FFF2-40B4-BE49-F238E27FC236}">
                <a16:creationId xmlns:a16="http://schemas.microsoft.com/office/drawing/2014/main" id="{A0365B6C-36DD-457F-A864-A07A302A0193}"/>
              </a:ext>
            </a:extLst>
          </p:cNvPr>
          <p:cNvSpPr>
            <a:spLocks noChangeArrowheads="1"/>
          </p:cNvSpPr>
          <p:nvPr/>
        </p:nvSpPr>
        <p:spPr bwMode="auto">
          <a:xfrm>
            <a:off x="3092450" y="5819775"/>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0498" name="Explosion : 8 points 26">
            <a:extLst>
              <a:ext uri="{FF2B5EF4-FFF2-40B4-BE49-F238E27FC236}">
                <a16:creationId xmlns:a16="http://schemas.microsoft.com/office/drawing/2014/main" id="{95936647-229A-4191-8C70-BD0FA3C397FA}"/>
              </a:ext>
            </a:extLst>
          </p:cNvPr>
          <p:cNvSpPr>
            <a:spLocks noChangeArrowheads="1"/>
          </p:cNvSpPr>
          <p:nvPr/>
        </p:nvSpPr>
        <p:spPr bwMode="auto">
          <a:xfrm>
            <a:off x="7472363" y="3667125"/>
            <a:ext cx="193675" cy="193675"/>
          </a:xfrm>
          <a:prstGeom prst="irregularSeal1">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fr-FR" altLang="fr-FR" sz="1200" i="0"/>
          </a:p>
        </p:txBody>
      </p:sp>
      <p:sp>
        <p:nvSpPr>
          <p:cNvPr id="28" name="Espace réservé du contenu 7">
            <a:extLst>
              <a:ext uri="{FF2B5EF4-FFF2-40B4-BE49-F238E27FC236}">
                <a16:creationId xmlns:a16="http://schemas.microsoft.com/office/drawing/2014/main" id="{22974A7C-0D8A-477F-8A89-3CDF901D6437}"/>
              </a:ext>
            </a:extLst>
          </p:cNvPr>
          <p:cNvSpPr txBox="1">
            <a:spLocks/>
          </p:cNvSpPr>
          <p:nvPr/>
        </p:nvSpPr>
        <p:spPr>
          <a:xfrm>
            <a:off x="5322888" y="4276725"/>
            <a:ext cx="3570287" cy="2465388"/>
          </a:xfrm>
          <a:prstGeom prst="rect">
            <a:avLst/>
          </a:prstGeom>
        </p:spPr>
        <p:txBody>
          <a:bodyPr/>
          <a:lstStyle>
            <a:lvl1pPr marL="342900" indent="-342900">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r>
              <a:rPr lang="fr-FR" altLang="fr-FR" sz="1600" dirty="0"/>
              <a:t>Pays en surendettement</a:t>
            </a:r>
          </a:p>
          <a:p>
            <a:pPr>
              <a:buFontTx/>
              <a:buNone/>
            </a:pPr>
            <a:endParaRPr lang="fr-FR" altLang="fr-FR" sz="1600" dirty="0">
              <a:solidFill>
                <a:schemeClr val="tx1"/>
              </a:solidFill>
            </a:endParaRPr>
          </a:p>
          <a:p>
            <a:pPr>
              <a:buFontTx/>
              <a:buNone/>
            </a:pPr>
            <a:r>
              <a:rPr lang="fr-FR" altLang="fr-FR" sz="1600" dirty="0">
                <a:solidFill>
                  <a:schemeClr val="tx1"/>
                </a:solidFill>
              </a:rPr>
              <a:t>Tchad, Grenade, Mozambique, Sao-Tomé &amp; Principe, Soudan du Sud, Soudan, Venezuela, Zimbabwe</a:t>
            </a:r>
          </a:p>
          <a:p>
            <a:pPr>
              <a:buFontTx/>
              <a:buNone/>
            </a:pPr>
            <a:endParaRPr lang="fr-FR" altLang="fr-FR" sz="1600" dirty="0">
              <a:solidFill>
                <a:schemeClr val="tx1"/>
              </a:solidFill>
            </a:endParaRPr>
          </a:p>
          <a:p>
            <a:pPr>
              <a:buFontTx/>
              <a:buNone/>
            </a:pPr>
            <a:r>
              <a:rPr lang="fr-FR" altLang="fr-FR" sz="1600" dirty="0"/>
              <a:t>De nombreux pays fortement endetté</a:t>
            </a:r>
            <a:r>
              <a:rPr lang="fr-FR" altLang="fr-FR" sz="1600" i="0" dirty="0"/>
              <a:t>s</a:t>
            </a: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texte 4">
            <a:extLst>
              <a:ext uri="{FF2B5EF4-FFF2-40B4-BE49-F238E27FC236}">
                <a16:creationId xmlns:a16="http://schemas.microsoft.com/office/drawing/2014/main" id="{53127412-88EA-4873-98BB-6F45CECF5F97}"/>
              </a:ext>
            </a:extLst>
          </p:cNvPr>
          <p:cNvSpPr>
            <a:spLocks noGrp="1" noChangeArrowheads="1"/>
          </p:cNvSpPr>
          <p:nvPr>
            <p:ph type="body" idx="1"/>
          </p:nvPr>
        </p:nvSpPr>
        <p:spPr>
          <a:xfrm>
            <a:off x="457200" y="1535113"/>
            <a:ext cx="8578850" cy="639762"/>
          </a:xfrm>
        </p:spPr>
        <p:txBody>
          <a:bodyPr/>
          <a:lstStyle/>
          <a:p>
            <a:r>
              <a:rPr lang="fr-FR" altLang="fr-FR"/>
              <a:t>Principales caractéristiques de l'accumulation de la dette ces dernières années</a:t>
            </a:r>
            <a:r>
              <a:rPr lang="fr-FR" altLang="fr-FR" b="0" i="0"/>
              <a:t> </a:t>
            </a:r>
          </a:p>
        </p:txBody>
      </p:sp>
      <p:sp>
        <p:nvSpPr>
          <p:cNvPr id="8" name="Espace réservé du contenu 7">
            <a:extLst>
              <a:ext uri="{FF2B5EF4-FFF2-40B4-BE49-F238E27FC236}">
                <a16:creationId xmlns:a16="http://schemas.microsoft.com/office/drawing/2014/main" id="{5EAB178E-DC21-4551-8518-95C7681A824D}"/>
              </a:ext>
            </a:extLst>
          </p:cNvPr>
          <p:cNvSpPr>
            <a:spLocks noGrp="1"/>
          </p:cNvSpPr>
          <p:nvPr>
            <p:ph sz="quarter" idx="4"/>
          </p:nvPr>
        </p:nvSpPr>
        <p:spPr>
          <a:xfrm>
            <a:off x="4356100" y="2781300"/>
            <a:ext cx="4537075" cy="3662363"/>
          </a:xfrm>
        </p:spPr>
        <p:txBody>
          <a:bodyPr/>
          <a:lstStyle/>
          <a:p>
            <a:r>
              <a:rPr lang="fr-FR" altLang="fr-FR" sz="1800" dirty="0"/>
              <a:t>2000-2013 : chute des ratios dette/PIB  </a:t>
            </a:r>
          </a:p>
          <a:p>
            <a:endParaRPr lang="fr-FR" altLang="fr-FR" dirty="0"/>
          </a:p>
          <a:p>
            <a:pPr>
              <a:buFontTx/>
              <a:buNone/>
            </a:pPr>
            <a:r>
              <a:rPr lang="fr-FR" altLang="fr-FR" sz="1600" dirty="0">
                <a:solidFill>
                  <a:schemeClr val="tx1"/>
                </a:solidFill>
                <a:sym typeface="Wingdings" panose="05000000000000000000" pitchFamily="2" charset="2"/>
              </a:rPr>
              <a:t>  Baisse de 94 % à 33 % (médiane)</a:t>
            </a:r>
          </a:p>
          <a:p>
            <a:pPr>
              <a:buFont typeface="Wingdings" panose="05000000000000000000" pitchFamily="2" charset="2"/>
              <a:buChar char="q"/>
            </a:pPr>
            <a:endParaRPr lang="fr-FR" altLang="fr-FR" sz="1600" dirty="0">
              <a:solidFill>
                <a:schemeClr val="tx1"/>
              </a:solidFill>
              <a:sym typeface="Wingdings" panose="05000000000000000000" pitchFamily="2" charset="2"/>
            </a:endParaRPr>
          </a:p>
          <a:p>
            <a:pPr>
              <a:buFontTx/>
              <a:buNone/>
            </a:pPr>
            <a:r>
              <a:rPr lang="fr-FR" altLang="fr-FR" sz="1600" dirty="0">
                <a:solidFill>
                  <a:schemeClr val="tx1"/>
                </a:solidFill>
                <a:sym typeface="Wingdings" panose="05000000000000000000" pitchFamily="2" charset="2"/>
              </a:rPr>
              <a:t> Combinaison d'une croissance économique rapide et de programmes d'allègement de la dette (PPTE et IADM)</a:t>
            </a: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p:txBody>
      </p:sp>
      <p:pic>
        <p:nvPicPr>
          <p:cNvPr id="21508" name="Espace réservé du contenu 3">
            <a:extLst>
              <a:ext uri="{FF2B5EF4-FFF2-40B4-BE49-F238E27FC236}">
                <a16:creationId xmlns:a16="http://schemas.microsoft.com/office/drawing/2014/main" id="{A0946375-C387-4C04-BF5B-00D2BC40D7D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625" t="5727" r="49126" b="5714"/>
          <a:stretch>
            <a:fillRect/>
          </a:stretch>
        </p:blipFill>
        <p:spPr>
          <a:xfrm>
            <a:off x="250825" y="2781300"/>
            <a:ext cx="4040188" cy="29178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texte 4">
            <a:extLst>
              <a:ext uri="{FF2B5EF4-FFF2-40B4-BE49-F238E27FC236}">
                <a16:creationId xmlns:a16="http://schemas.microsoft.com/office/drawing/2014/main" id="{9B928D65-9733-40EF-BA9D-088764F33E2E}"/>
              </a:ext>
            </a:extLst>
          </p:cNvPr>
          <p:cNvSpPr>
            <a:spLocks noGrp="1" noChangeArrowheads="1"/>
          </p:cNvSpPr>
          <p:nvPr>
            <p:ph type="body" idx="1"/>
          </p:nvPr>
        </p:nvSpPr>
        <p:spPr>
          <a:xfrm>
            <a:off x="457200" y="1535113"/>
            <a:ext cx="8578850" cy="639762"/>
          </a:xfrm>
        </p:spPr>
        <p:txBody>
          <a:bodyPr/>
          <a:lstStyle/>
          <a:p>
            <a:r>
              <a:rPr lang="fr-FR" altLang="fr-FR"/>
              <a:t>Principales caractéristiques de l'accumulation de la dette ces dernières années</a:t>
            </a:r>
            <a:r>
              <a:rPr lang="fr-FR" altLang="fr-FR" b="0" i="0"/>
              <a:t> </a:t>
            </a:r>
          </a:p>
        </p:txBody>
      </p:sp>
      <p:sp>
        <p:nvSpPr>
          <p:cNvPr id="8" name="Espace réservé du contenu 7">
            <a:extLst>
              <a:ext uri="{FF2B5EF4-FFF2-40B4-BE49-F238E27FC236}">
                <a16:creationId xmlns:a16="http://schemas.microsoft.com/office/drawing/2014/main" id="{5EAB178E-DC21-4551-8518-95C7681A824D}"/>
              </a:ext>
            </a:extLst>
          </p:cNvPr>
          <p:cNvSpPr>
            <a:spLocks noGrp="1"/>
          </p:cNvSpPr>
          <p:nvPr>
            <p:ph sz="quarter" idx="4"/>
          </p:nvPr>
        </p:nvSpPr>
        <p:spPr>
          <a:xfrm>
            <a:off x="4572000" y="2174874"/>
            <a:ext cx="4537075" cy="4278461"/>
          </a:xfrm>
        </p:spPr>
        <p:txBody>
          <a:bodyPr/>
          <a:lstStyle/>
          <a:p>
            <a:r>
              <a:rPr lang="fr-FR" altLang="fr-FR" sz="1800" dirty="0"/>
              <a:t>Depuis fin 2013 : augmentation rapide</a:t>
            </a:r>
          </a:p>
          <a:p>
            <a:endParaRPr lang="fr-FR" altLang="fr-FR" dirty="0"/>
          </a:p>
          <a:p>
            <a:pPr>
              <a:buFontTx/>
              <a:buNone/>
            </a:pPr>
            <a:r>
              <a:rPr lang="fr-FR" altLang="fr-FR" sz="1600" dirty="0">
                <a:solidFill>
                  <a:schemeClr val="tx1"/>
                </a:solidFill>
                <a:sym typeface="Wingdings" panose="05000000000000000000" pitchFamily="2" charset="2"/>
              </a:rPr>
              <a:t>  Les ratios de la dette atteignent 47 % (dans 29 pays augmentation de 13,5 %)</a:t>
            </a:r>
          </a:p>
          <a:p>
            <a:pPr>
              <a:buFont typeface="Wingdings" panose="05000000000000000000" pitchFamily="2" charset="2"/>
              <a:buChar char="q"/>
            </a:pPr>
            <a:endParaRPr lang="fr-FR" altLang="fr-FR" sz="1600" dirty="0">
              <a:solidFill>
                <a:schemeClr val="tx1"/>
              </a:solidFill>
              <a:sym typeface="Wingdings" panose="05000000000000000000" pitchFamily="2" charset="2"/>
            </a:endParaRPr>
          </a:p>
          <a:p>
            <a:pPr>
              <a:buFontTx/>
              <a:buNone/>
            </a:pPr>
            <a:r>
              <a:rPr lang="fr-FR" altLang="fr-FR" sz="1600" dirty="0">
                <a:solidFill>
                  <a:schemeClr val="tx1"/>
                </a:solidFill>
                <a:sym typeface="Wingdings" panose="05000000000000000000" pitchFamily="2" charset="2"/>
              </a:rPr>
              <a:t> Augmentation rapide dans les pays d'Afrique subsaharienne et niveaux déjà élevés en Asie centrale et au Moyen-Orient</a:t>
            </a:r>
          </a:p>
          <a:p>
            <a:pPr>
              <a:buFontTx/>
              <a:buNone/>
            </a:pPr>
            <a:endParaRPr lang="fr-FR" altLang="fr-FR" sz="1600" dirty="0">
              <a:solidFill>
                <a:schemeClr val="tx1"/>
              </a:solidFill>
            </a:endParaRPr>
          </a:p>
          <a:p>
            <a:pPr>
              <a:buFontTx/>
              <a:buNone/>
            </a:pPr>
            <a:r>
              <a:rPr lang="fr-FR" altLang="fr-FR" sz="1600" dirty="0">
                <a:solidFill>
                  <a:schemeClr val="tx1"/>
                </a:solidFill>
                <a:sym typeface="Wingdings" panose="05000000000000000000" pitchFamily="2" charset="2"/>
              </a:rPr>
              <a:t> Les charges d'intérêts augmentent, ainsi que les déficits budgétaires et le financement brut externe</a:t>
            </a:r>
            <a:r>
              <a:rPr lang="fr-FR" altLang="fr-FR" sz="1600" i="0" dirty="0">
                <a:solidFill>
                  <a:schemeClr val="tx1"/>
                </a:solidFill>
                <a:sym typeface="Wingdings" panose="05000000000000000000" pitchFamily="2" charset="2"/>
              </a:rPr>
              <a:t> </a:t>
            </a: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a:p>
            <a:pPr>
              <a:buFontTx/>
              <a:buNone/>
            </a:pPr>
            <a:endParaRPr lang="fr-FR" altLang="fr-FR" sz="1600" dirty="0">
              <a:solidFill>
                <a:schemeClr val="tx1"/>
              </a:solidFill>
            </a:endParaRPr>
          </a:p>
        </p:txBody>
      </p:sp>
      <p:pic>
        <p:nvPicPr>
          <p:cNvPr id="23556" name="Image 6">
            <a:extLst>
              <a:ext uri="{FF2B5EF4-FFF2-40B4-BE49-F238E27FC236}">
                <a16:creationId xmlns:a16="http://schemas.microsoft.com/office/drawing/2014/main" id="{E448FCFE-79DC-49D4-967F-E1A0FC52B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997200"/>
            <a:ext cx="35242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texte 4">
            <a:extLst>
              <a:ext uri="{FF2B5EF4-FFF2-40B4-BE49-F238E27FC236}">
                <a16:creationId xmlns:a16="http://schemas.microsoft.com/office/drawing/2014/main" id="{F1579DC5-F232-4302-AD9B-53D8C350B4F1}"/>
              </a:ext>
            </a:extLst>
          </p:cNvPr>
          <p:cNvSpPr>
            <a:spLocks noGrp="1" noChangeArrowheads="1"/>
          </p:cNvSpPr>
          <p:nvPr>
            <p:ph type="body" idx="1"/>
          </p:nvPr>
        </p:nvSpPr>
        <p:spPr>
          <a:xfrm>
            <a:off x="468313" y="1268413"/>
            <a:ext cx="8578850" cy="495300"/>
          </a:xfrm>
        </p:spPr>
        <p:txBody>
          <a:bodyPr/>
          <a:lstStyle/>
          <a:p>
            <a:r>
              <a:rPr lang="fr-FR" altLang="fr-FR" sz="2000" dirty="0"/>
              <a:t>Facteurs ayant contribué à l'accumulation de la dette</a:t>
            </a:r>
            <a:r>
              <a:rPr lang="fr-FR" altLang="fr-FR" sz="2000" b="0" i="0" dirty="0"/>
              <a:t> </a:t>
            </a:r>
          </a:p>
        </p:txBody>
      </p:sp>
      <p:sp>
        <p:nvSpPr>
          <p:cNvPr id="8" name="Espace réservé du contenu 7">
            <a:extLst>
              <a:ext uri="{FF2B5EF4-FFF2-40B4-BE49-F238E27FC236}">
                <a16:creationId xmlns:a16="http://schemas.microsoft.com/office/drawing/2014/main" id="{5EAB178E-DC21-4551-8518-95C7681A824D}"/>
              </a:ext>
            </a:extLst>
          </p:cNvPr>
          <p:cNvSpPr>
            <a:spLocks noGrp="1"/>
          </p:cNvSpPr>
          <p:nvPr>
            <p:ph sz="quarter" idx="4"/>
          </p:nvPr>
        </p:nvSpPr>
        <p:spPr>
          <a:xfrm>
            <a:off x="107950" y="1914525"/>
            <a:ext cx="8785225" cy="3889375"/>
          </a:xfrm>
        </p:spPr>
        <p:txBody>
          <a:bodyPr/>
          <a:lstStyle/>
          <a:p>
            <a:pPr marL="0" indent="0">
              <a:buFontTx/>
              <a:buNone/>
            </a:pPr>
            <a:r>
              <a:rPr lang="fr-FR" altLang="fr-FR" sz="2000" dirty="0">
                <a:solidFill>
                  <a:schemeClr val="tx1"/>
                </a:solidFill>
                <a:sym typeface="Wingdings" panose="05000000000000000000" pitchFamily="2" charset="2"/>
              </a:rPr>
              <a:t>  Baisse des prix des produits de base  baisse des revenus  recettes budgétaires inférieures  sorties de capitaux et dépréciation de la monnaie  détérioration du compte courant  les stratégies financières antérieures deviennent intenables lorsque les cours des matières premières s'effondrent. </a:t>
            </a:r>
          </a:p>
          <a:p>
            <a:pPr marL="0" indent="0">
              <a:buFont typeface="Wingdings" panose="05000000000000000000" pitchFamily="2" charset="2"/>
              <a:buChar char="q"/>
            </a:pPr>
            <a:endParaRPr lang="fr-FR" altLang="fr-FR" sz="20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800" dirty="0"/>
          </a:p>
        </p:txBody>
      </p:sp>
      <p:pic>
        <p:nvPicPr>
          <p:cNvPr id="24580" name="Espace réservé du contenu 3">
            <a:extLst>
              <a:ext uri="{FF2B5EF4-FFF2-40B4-BE49-F238E27FC236}">
                <a16:creationId xmlns:a16="http://schemas.microsoft.com/office/drawing/2014/main" id="{74A80AA3-A4F9-4D9C-8D94-6628A78AC8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70" t="3419" r="1770" b="4272"/>
          <a:stretch>
            <a:fillRect/>
          </a:stretch>
        </p:blipFill>
        <p:spPr>
          <a:xfrm>
            <a:off x="1612726" y="3600084"/>
            <a:ext cx="5918547" cy="3257916"/>
          </a:xfrm>
        </p:spPr>
      </p:pic>
      <p:cxnSp>
        <p:nvCxnSpPr>
          <p:cNvPr id="9" name="Connecteur droit avec flèche 8">
            <a:extLst>
              <a:ext uri="{FF2B5EF4-FFF2-40B4-BE49-F238E27FC236}">
                <a16:creationId xmlns:a16="http://schemas.microsoft.com/office/drawing/2014/main" id="{FBF2656D-B770-4ECF-A707-862F86CD23E2}"/>
              </a:ext>
            </a:extLst>
          </p:cNvPr>
          <p:cNvCxnSpPr>
            <a:cxnSpLocks/>
          </p:cNvCxnSpPr>
          <p:nvPr/>
        </p:nvCxnSpPr>
        <p:spPr bwMode="auto">
          <a:xfrm>
            <a:off x="3132138" y="4797425"/>
            <a:ext cx="4679950" cy="100806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texte 4">
            <a:extLst>
              <a:ext uri="{FF2B5EF4-FFF2-40B4-BE49-F238E27FC236}">
                <a16:creationId xmlns:a16="http://schemas.microsoft.com/office/drawing/2014/main" id="{EA3073E4-E18B-4EA6-B5AE-DC92B39E9076}"/>
              </a:ext>
            </a:extLst>
          </p:cNvPr>
          <p:cNvSpPr>
            <a:spLocks noGrp="1" noChangeArrowheads="1"/>
          </p:cNvSpPr>
          <p:nvPr>
            <p:ph type="body" idx="1"/>
          </p:nvPr>
        </p:nvSpPr>
        <p:spPr>
          <a:xfrm>
            <a:off x="468313" y="1268413"/>
            <a:ext cx="8578850" cy="639762"/>
          </a:xfrm>
        </p:spPr>
        <p:txBody>
          <a:bodyPr/>
          <a:lstStyle/>
          <a:p>
            <a:r>
              <a:rPr lang="fr-FR" altLang="fr-FR" dirty="0"/>
              <a:t>Facteurs ayant contribué à l'accumulation de la dette</a:t>
            </a:r>
            <a:r>
              <a:rPr lang="fr-FR" altLang="fr-FR" b="0" i="0" dirty="0"/>
              <a:t> </a:t>
            </a:r>
          </a:p>
        </p:txBody>
      </p:sp>
      <p:sp>
        <p:nvSpPr>
          <p:cNvPr id="8" name="Espace réservé du contenu 7">
            <a:extLst>
              <a:ext uri="{FF2B5EF4-FFF2-40B4-BE49-F238E27FC236}">
                <a16:creationId xmlns:a16="http://schemas.microsoft.com/office/drawing/2014/main" id="{5EAB178E-DC21-4551-8518-95C7681A824D}"/>
              </a:ext>
            </a:extLst>
          </p:cNvPr>
          <p:cNvSpPr>
            <a:spLocks noGrp="1"/>
          </p:cNvSpPr>
          <p:nvPr>
            <p:ph sz="quarter" idx="4"/>
          </p:nvPr>
        </p:nvSpPr>
        <p:spPr>
          <a:xfrm>
            <a:off x="323850" y="2420938"/>
            <a:ext cx="4248150" cy="3887787"/>
          </a:xfrm>
        </p:spPr>
        <p:txBody>
          <a:bodyPr/>
          <a:lstStyle/>
          <a:p>
            <a:pPr marL="0" indent="0" algn="just">
              <a:buFontTx/>
              <a:buNone/>
            </a:pPr>
            <a:r>
              <a:rPr lang="fr-FR" altLang="fr-FR" sz="2000" dirty="0">
                <a:solidFill>
                  <a:schemeClr val="tx1"/>
                </a:solidFill>
                <a:sym typeface="Wingdings" panose="05000000000000000000" pitchFamily="2" charset="2"/>
              </a:rPr>
              <a:t> Intégration rapide aux marchés des capitaux internationaux (exportateurs de matières premières) :</a:t>
            </a:r>
          </a:p>
          <a:p>
            <a:pPr marL="0" indent="0" algn="just">
              <a:buFont typeface="Wingdings" panose="05000000000000000000" pitchFamily="2" charset="2"/>
              <a:buChar char="q"/>
            </a:pPr>
            <a:r>
              <a:rPr lang="fr-FR" altLang="fr-FR" sz="2000" dirty="0">
                <a:solidFill>
                  <a:schemeClr val="tx1"/>
                </a:solidFill>
                <a:sym typeface="Wingdings" panose="05000000000000000000" pitchFamily="2" charset="2"/>
              </a:rPr>
              <a:t> </a:t>
            </a:r>
          </a:p>
          <a:p>
            <a:pPr marL="0" indent="0" algn="just">
              <a:buFontTx/>
              <a:buNone/>
            </a:pPr>
            <a:r>
              <a:rPr lang="fr-FR" altLang="fr-FR" sz="2000" dirty="0">
                <a:solidFill>
                  <a:schemeClr val="tx1"/>
                </a:solidFill>
                <a:sym typeface="Wingdings" panose="05000000000000000000" pitchFamily="2" charset="2"/>
              </a:rPr>
              <a:t> Les PFR ont augmenté l'émission d'obligations souveraines internationales de $2 milliards en 2009 à $18 milliards en 2014. </a:t>
            </a:r>
            <a:endParaRPr lang="fr-FR" altLang="fr-FR" sz="20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800" dirty="0"/>
          </a:p>
        </p:txBody>
      </p:sp>
      <p:sp>
        <p:nvSpPr>
          <p:cNvPr id="4" name="Espace réservé du contenu 7">
            <a:extLst>
              <a:ext uri="{FF2B5EF4-FFF2-40B4-BE49-F238E27FC236}">
                <a16:creationId xmlns:a16="http://schemas.microsoft.com/office/drawing/2014/main" id="{530FD607-8A34-403F-AABD-F6E270454385}"/>
              </a:ext>
            </a:extLst>
          </p:cNvPr>
          <p:cNvSpPr txBox="1">
            <a:spLocks/>
          </p:cNvSpPr>
          <p:nvPr/>
        </p:nvSpPr>
        <p:spPr bwMode="auto">
          <a:xfrm>
            <a:off x="5003800" y="2349500"/>
            <a:ext cx="345598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buFontTx/>
              <a:buNone/>
            </a:pPr>
            <a:r>
              <a:rPr lang="fr-FR" altLang="fr-FR" sz="2000">
                <a:solidFill>
                  <a:schemeClr val="tx1"/>
                </a:solidFill>
                <a:sym typeface="Wingdings" panose="05000000000000000000" pitchFamily="2" charset="2"/>
              </a:rPr>
              <a:t> Intégration rapide aux marchés des capitaux internationaux (exportateurs de matières premières) : Les PFR font augmenter l'émission d'obligations souveraines internationales de $2 milliards en 2009 à $18 milliards en 2014.</a:t>
            </a:r>
            <a:r>
              <a:rPr lang="fr-FR" altLang="fr-FR" sz="2000" i="0">
                <a:solidFill>
                  <a:schemeClr val="tx1"/>
                </a:solidFill>
                <a:sym typeface="Wingdings" panose="05000000000000000000" pitchFamily="2" charset="2"/>
              </a:rPr>
              <a:t> </a:t>
            </a:r>
            <a:endParaRPr lang="fr-FR" altLang="fr-FR" sz="2000">
              <a:solidFill>
                <a:schemeClr val="tx1"/>
              </a:solidFill>
            </a:endParaRPr>
          </a:p>
          <a:p>
            <a:pPr>
              <a:buFontTx/>
              <a:buNone/>
            </a:pPr>
            <a:endParaRPr lang="fr-FR" altLang="fr-FR" sz="1600">
              <a:solidFill>
                <a:schemeClr val="tx1"/>
              </a:solidFill>
            </a:endParaRPr>
          </a:p>
          <a:p>
            <a:pPr>
              <a:buFontTx/>
              <a:buNone/>
            </a:pPr>
            <a:endParaRPr lang="fr-FR" altLang="fr-FR" sz="1600">
              <a:solidFill>
                <a:schemeClr val="tx1"/>
              </a:solidFill>
            </a:endParaRPr>
          </a:p>
          <a:p>
            <a:pPr>
              <a:buFontTx/>
              <a:buNone/>
            </a:pPr>
            <a:endParaRPr lang="fr-FR" altLang="fr-FR" sz="1600">
              <a:solidFill>
                <a:schemeClr val="tx1"/>
              </a:solidFill>
            </a:endParaRPr>
          </a:p>
          <a:p>
            <a:pPr>
              <a:buFontTx/>
              <a:buNone/>
            </a:pPr>
            <a:endParaRPr lang="fr-FR" altLang="fr-FR" sz="1600">
              <a:solidFill>
                <a:schemeClr val="tx1"/>
              </a:solidFill>
            </a:endParaRPr>
          </a:p>
          <a:p>
            <a:pPr>
              <a:buFontTx/>
              <a:buNone/>
            </a:pPr>
            <a:endParaRPr lang="fr-FR" altLang="fr-FR" sz="1600">
              <a:solidFill>
                <a:schemeClr val="tx1"/>
              </a:solidFill>
            </a:endParaRPr>
          </a:p>
          <a:p>
            <a:pPr>
              <a:buFontTx/>
              <a:buNone/>
            </a:pPr>
            <a:endParaRPr lang="fr-FR" altLang="fr-FR"/>
          </a:p>
        </p:txBody>
      </p:sp>
      <p:pic>
        <p:nvPicPr>
          <p:cNvPr id="26629" name="Image 5">
            <a:extLst>
              <a:ext uri="{FF2B5EF4-FFF2-40B4-BE49-F238E27FC236}">
                <a16:creationId xmlns:a16="http://schemas.microsoft.com/office/drawing/2014/main" id="{E6557E1E-8C7F-4283-9C00-247079213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723"/>
          <a:stretch>
            <a:fillRect/>
          </a:stretch>
        </p:blipFill>
        <p:spPr bwMode="auto">
          <a:xfrm>
            <a:off x="4859338" y="1919288"/>
            <a:ext cx="428466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texte 4">
            <a:extLst>
              <a:ext uri="{FF2B5EF4-FFF2-40B4-BE49-F238E27FC236}">
                <a16:creationId xmlns:a16="http://schemas.microsoft.com/office/drawing/2014/main" id="{5A6EE142-8D2A-48F7-8621-FE1E5F382A59}"/>
              </a:ext>
            </a:extLst>
          </p:cNvPr>
          <p:cNvSpPr>
            <a:spLocks noGrp="1" noChangeArrowheads="1"/>
          </p:cNvSpPr>
          <p:nvPr>
            <p:ph type="body" idx="1"/>
          </p:nvPr>
        </p:nvSpPr>
        <p:spPr>
          <a:xfrm>
            <a:off x="468313" y="1268413"/>
            <a:ext cx="8578850" cy="639762"/>
          </a:xfrm>
        </p:spPr>
        <p:txBody>
          <a:bodyPr/>
          <a:lstStyle/>
          <a:p>
            <a:r>
              <a:rPr lang="fr-FR" altLang="fr-FR" dirty="0"/>
              <a:t>Facteurs ayant contribué à l'accumulation de la dette</a:t>
            </a:r>
            <a:r>
              <a:rPr lang="fr-FR" altLang="fr-FR" b="0" i="0" dirty="0"/>
              <a:t> </a:t>
            </a:r>
          </a:p>
        </p:txBody>
      </p:sp>
      <p:sp>
        <p:nvSpPr>
          <p:cNvPr id="28675" name="Espace réservé du contenu 7">
            <a:extLst>
              <a:ext uri="{FF2B5EF4-FFF2-40B4-BE49-F238E27FC236}">
                <a16:creationId xmlns:a16="http://schemas.microsoft.com/office/drawing/2014/main" id="{F38998A2-6F72-43B2-98C6-FA86B61052DB}"/>
              </a:ext>
            </a:extLst>
          </p:cNvPr>
          <p:cNvSpPr>
            <a:spLocks noGrp="1" noChangeArrowheads="1"/>
          </p:cNvSpPr>
          <p:nvPr>
            <p:ph sz="quarter" idx="4"/>
          </p:nvPr>
        </p:nvSpPr>
        <p:spPr>
          <a:xfrm>
            <a:off x="323850" y="2420938"/>
            <a:ext cx="4248150" cy="3887787"/>
          </a:xfrm>
        </p:spPr>
        <p:txBody>
          <a:bodyPr/>
          <a:lstStyle/>
          <a:p>
            <a:pPr marL="0" indent="0">
              <a:buFontTx/>
              <a:buNone/>
            </a:pPr>
            <a:r>
              <a:rPr lang="fr-FR" altLang="fr-FR" sz="2000" dirty="0">
                <a:solidFill>
                  <a:schemeClr val="tx1"/>
                </a:solidFill>
                <a:sym typeface="Wingdings" panose="05000000000000000000" pitchFamily="2" charset="2"/>
              </a:rPr>
              <a:t>  Biais procyclique des dépenses publiques</a:t>
            </a:r>
            <a:r>
              <a:rPr lang="fr-FR" altLang="fr-FR" sz="2000" i="0" dirty="0">
                <a:solidFill>
                  <a:schemeClr val="tx1"/>
                </a:solidFill>
                <a:sym typeface="Wingdings" panose="05000000000000000000" pitchFamily="2" charset="2"/>
              </a:rPr>
              <a:t> </a:t>
            </a:r>
          </a:p>
          <a:p>
            <a:pPr marL="0" indent="0">
              <a:buFont typeface="Wingdings" panose="05000000000000000000" pitchFamily="2" charset="2"/>
              <a:buChar char="q"/>
            </a:pPr>
            <a:endParaRPr lang="fr-FR" altLang="fr-FR" sz="2000" dirty="0">
              <a:solidFill>
                <a:schemeClr val="tx1"/>
              </a:solidFill>
              <a:sym typeface="Wingdings" panose="05000000000000000000" pitchFamily="2" charset="2"/>
            </a:endParaRPr>
          </a:p>
          <a:p>
            <a:pPr marL="0" indent="0">
              <a:buFontTx/>
              <a:buNone/>
            </a:pPr>
            <a:r>
              <a:rPr lang="fr-FR" altLang="fr-FR" sz="2000" dirty="0">
                <a:solidFill>
                  <a:schemeClr val="tx1"/>
                </a:solidFill>
                <a:sym typeface="Wingdings" panose="05000000000000000000" pitchFamily="2" charset="2"/>
              </a:rPr>
              <a:t>Peu de pays ont adopté des règles budgétaires contracycliques</a:t>
            </a:r>
          </a:p>
          <a:p>
            <a:pPr marL="0" indent="0">
              <a:buFontTx/>
              <a:buNone/>
            </a:pPr>
            <a:endParaRPr lang="fr-FR" altLang="fr-FR" sz="20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p:txBody>
      </p:sp>
      <p:pic>
        <p:nvPicPr>
          <p:cNvPr id="28676" name="Image 1">
            <a:extLst>
              <a:ext uri="{FF2B5EF4-FFF2-40B4-BE49-F238E27FC236}">
                <a16:creationId xmlns:a16="http://schemas.microsoft.com/office/drawing/2014/main" id="{BF2A2C47-CDA1-404B-B10D-514008F3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060575"/>
            <a:ext cx="45053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texte 4">
            <a:extLst>
              <a:ext uri="{FF2B5EF4-FFF2-40B4-BE49-F238E27FC236}">
                <a16:creationId xmlns:a16="http://schemas.microsoft.com/office/drawing/2014/main" id="{E591CEA4-9612-456F-BE4C-D2BBA7F0EB0D}"/>
              </a:ext>
            </a:extLst>
          </p:cNvPr>
          <p:cNvSpPr>
            <a:spLocks noGrp="1" noChangeArrowheads="1"/>
          </p:cNvSpPr>
          <p:nvPr>
            <p:ph type="body" idx="1"/>
          </p:nvPr>
        </p:nvSpPr>
        <p:spPr>
          <a:xfrm>
            <a:off x="468313" y="1268413"/>
            <a:ext cx="8578850" cy="639762"/>
          </a:xfrm>
        </p:spPr>
        <p:txBody>
          <a:bodyPr/>
          <a:lstStyle/>
          <a:p>
            <a:r>
              <a:rPr lang="fr-FR" altLang="fr-FR"/>
              <a:t>Changement de composition de la dette publique</a:t>
            </a:r>
            <a:r>
              <a:rPr lang="fr-FR" altLang="fr-FR" b="0" i="0"/>
              <a:t> </a:t>
            </a:r>
          </a:p>
        </p:txBody>
      </p:sp>
      <p:sp>
        <p:nvSpPr>
          <p:cNvPr id="29699" name="Espace réservé du contenu 7">
            <a:extLst>
              <a:ext uri="{FF2B5EF4-FFF2-40B4-BE49-F238E27FC236}">
                <a16:creationId xmlns:a16="http://schemas.microsoft.com/office/drawing/2014/main" id="{90420BB7-743B-4510-A566-04F5AA847FE5}"/>
              </a:ext>
            </a:extLst>
          </p:cNvPr>
          <p:cNvSpPr>
            <a:spLocks noGrp="1" noChangeArrowheads="1"/>
          </p:cNvSpPr>
          <p:nvPr>
            <p:ph sz="quarter" idx="4"/>
          </p:nvPr>
        </p:nvSpPr>
        <p:spPr>
          <a:xfrm>
            <a:off x="66675" y="2420938"/>
            <a:ext cx="4505325" cy="4371975"/>
          </a:xfrm>
        </p:spPr>
        <p:txBody>
          <a:bodyPr/>
          <a:lstStyle/>
          <a:p>
            <a:pPr marL="0" indent="0" algn="just">
              <a:buFontTx/>
              <a:buNone/>
            </a:pPr>
            <a:r>
              <a:rPr lang="fr-FR" altLang="fr-FR" sz="1800" dirty="0">
                <a:solidFill>
                  <a:schemeClr val="tx1"/>
                </a:solidFill>
                <a:sym typeface="Wingdings" panose="05000000000000000000" pitchFamily="2" charset="2"/>
              </a:rPr>
              <a:t> Développement des marchés financiers intérieurs et nouveaux créanciers non traditionnels</a:t>
            </a:r>
            <a:r>
              <a:rPr lang="fr-FR" altLang="fr-FR" sz="1800" i="0" dirty="0">
                <a:solidFill>
                  <a:schemeClr val="tx1"/>
                </a:solidFill>
                <a:sym typeface="Wingdings" panose="05000000000000000000" pitchFamily="2" charset="2"/>
              </a:rPr>
              <a:t> </a:t>
            </a:r>
          </a:p>
          <a:p>
            <a:pPr marL="0" indent="0" algn="just">
              <a:buFont typeface="Wingdings" panose="05000000000000000000" pitchFamily="2" charset="2"/>
              <a:buChar char="q"/>
            </a:pPr>
            <a:endParaRPr lang="fr-FR" altLang="fr-FR" sz="1800" dirty="0">
              <a:solidFill>
                <a:schemeClr val="tx1"/>
              </a:solidFill>
            </a:endParaRPr>
          </a:p>
          <a:p>
            <a:pPr marL="0" indent="0" algn="just">
              <a:buFont typeface="Wingdings" panose="05000000000000000000" pitchFamily="2" charset="2"/>
              <a:buChar char="ü"/>
            </a:pPr>
            <a:r>
              <a:rPr lang="fr-FR" altLang="fr-FR" sz="1800" dirty="0">
                <a:solidFill>
                  <a:schemeClr val="tx1"/>
                </a:solidFill>
                <a:sym typeface="Wingdings 2" panose="05020102010507070707" pitchFamily="18" charset="2"/>
              </a:rPr>
              <a:t> nouvelles sources de crédit : créanciers commerciaux </a:t>
            </a:r>
          </a:p>
          <a:p>
            <a:pPr marL="0" indent="0" algn="just">
              <a:buFont typeface="Wingdings" panose="05000000000000000000" pitchFamily="2" charset="2"/>
              <a:buChar char="ü"/>
            </a:pPr>
            <a:r>
              <a:rPr lang="fr-FR" altLang="fr-FR" sz="1800" dirty="0">
                <a:solidFill>
                  <a:schemeClr val="tx1"/>
                </a:solidFill>
                <a:sym typeface="Wingdings 2" panose="05020102010507070707" pitchFamily="18" charset="2"/>
              </a:rPr>
              <a:t> dettes en devises</a:t>
            </a:r>
          </a:p>
          <a:p>
            <a:pPr marL="0" indent="0" algn="just">
              <a:buFont typeface="Wingdings" panose="05000000000000000000" pitchFamily="2" charset="2"/>
              <a:buChar char="q"/>
            </a:pPr>
            <a:endParaRPr lang="fr-FR" altLang="fr-FR" sz="1800" dirty="0">
              <a:solidFill>
                <a:schemeClr val="tx1"/>
              </a:solidFill>
            </a:endParaRPr>
          </a:p>
          <a:p>
            <a:pPr marL="0" indent="0" algn="just">
              <a:buFont typeface="Wingdings" panose="05000000000000000000" pitchFamily="2" charset="2"/>
              <a:buChar char="q"/>
            </a:pPr>
            <a:r>
              <a:rPr lang="fr-FR" altLang="fr-FR" sz="1800" dirty="0">
                <a:solidFill>
                  <a:schemeClr val="tx1"/>
                </a:solidFill>
              </a:rPr>
              <a:t> </a:t>
            </a:r>
            <a:r>
              <a:rPr lang="fr-FR" altLang="fr-FR" sz="1800" dirty="0">
                <a:solidFill>
                  <a:schemeClr val="tx1"/>
                </a:solidFill>
                <a:sym typeface="Wingdings" panose="05000000000000000000" pitchFamily="2" charset="2"/>
              </a:rPr>
              <a:t> Moindre corrélation entre épargne et investissement (Afrique)</a:t>
            </a:r>
          </a:p>
          <a:p>
            <a:pPr marL="0" indent="0" algn="just">
              <a:buFont typeface="Wingdings" panose="05000000000000000000" pitchFamily="2" charset="2"/>
              <a:buChar char="q"/>
            </a:pPr>
            <a:endParaRPr lang="fr-FR" altLang="fr-FR" sz="2000" dirty="0">
              <a:solidFill>
                <a:schemeClr val="tx1"/>
              </a:solidFill>
            </a:endParaRPr>
          </a:p>
          <a:p>
            <a:pPr marL="0" indent="0">
              <a:buFontTx/>
              <a:buNone/>
            </a:pPr>
            <a:r>
              <a:rPr lang="fr-FR" altLang="fr-FR" sz="1600" dirty="0">
                <a:solidFill>
                  <a:schemeClr val="tx1"/>
                </a:solidFill>
                <a:sym typeface="Wingdings 2" panose="05020102010507070707" pitchFamily="18" charset="2"/>
              </a:rPr>
              <a:t>	 1990-1995 : 0,74</a:t>
            </a:r>
          </a:p>
          <a:p>
            <a:pPr marL="0" indent="0">
              <a:buFontTx/>
              <a:buNone/>
            </a:pPr>
            <a:r>
              <a:rPr lang="fr-FR" altLang="fr-FR" sz="1600" dirty="0">
                <a:solidFill>
                  <a:schemeClr val="tx1"/>
                </a:solidFill>
              </a:rPr>
              <a:t>	</a:t>
            </a:r>
            <a:r>
              <a:rPr lang="fr-FR" altLang="fr-FR" sz="1600" dirty="0">
                <a:solidFill>
                  <a:schemeClr val="tx1"/>
                </a:solidFill>
                <a:sym typeface="Wingdings 2" panose="05020102010507070707" pitchFamily="18" charset="2"/>
              </a:rPr>
              <a:t>  </a:t>
            </a:r>
            <a:r>
              <a:rPr lang="fr-FR" altLang="fr-FR" sz="1600" dirty="0">
                <a:solidFill>
                  <a:schemeClr val="tx1"/>
                </a:solidFill>
              </a:rPr>
              <a:t>2011-2016 : 0,58</a:t>
            </a: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p:txBody>
      </p:sp>
      <p:pic>
        <p:nvPicPr>
          <p:cNvPr id="29700" name="Image 2">
            <a:extLst>
              <a:ext uri="{FF2B5EF4-FFF2-40B4-BE49-F238E27FC236}">
                <a16:creationId xmlns:a16="http://schemas.microsoft.com/office/drawing/2014/main" id="{F758C920-63D9-4654-ADB7-5120A65A0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2060575"/>
            <a:ext cx="45053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texte 4">
            <a:extLst>
              <a:ext uri="{FF2B5EF4-FFF2-40B4-BE49-F238E27FC236}">
                <a16:creationId xmlns:a16="http://schemas.microsoft.com/office/drawing/2014/main" id="{50C9C97D-0A67-4CE9-8CAA-19E1BB06EAE7}"/>
              </a:ext>
            </a:extLst>
          </p:cNvPr>
          <p:cNvSpPr>
            <a:spLocks noGrp="1" noChangeArrowheads="1"/>
          </p:cNvSpPr>
          <p:nvPr>
            <p:ph type="body" idx="1"/>
          </p:nvPr>
        </p:nvSpPr>
        <p:spPr>
          <a:xfrm>
            <a:off x="0" y="1020763"/>
            <a:ext cx="4125913" cy="503237"/>
          </a:xfrm>
        </p:spPr>
        <p:txBody>
          <a:bodyPr/>
          <a:lstStyle/>
          <a:p>
            <a:r>
              <a:rPr lang="fr-FR" altLang="fr-FR" sz="1600"/>
              <a:t>Mauvaises performances des administrations fiscales</a:t>
            </a:r>
            <a:r>
              <a:rPr lang="fr-FR" altLang="fr-FR" sz="1600" b="0" i="0"/>
              <a:t> </a:t>
            </a:r>
          </a:p>
        </p:txBody>
      </p:sp>
      <p:sp>
        <p:nvSpPr>
          <p:cNvPr id="31747" name="Espace réservé du contenu 7">
            <a:extLst>
              <a:ext uri="{FF2B5EF4-FFF2-40B4-BE49-F238E27FC236}">
                <a16:creationId xmlns:a16="http://schemas.microsoft.com/office/drawing/2014/main" id="{B1AA0471-91D1-494B-AFC3-72768C70203D}"/>
              </a:ext>
            </a:extLst>
          </p:cNvPr>
          <p:cNvSpPr>
            <a:spLocks noGrp="1" noChangeArrowheads="1"/>
          </p:cNvSpPr>
          <p:nvPr>
            <p:ph sz="quarter" idx="4"/>
          </p:nvPr>
        </p:nvSpPr>
        <p:spPr>
          <a:xfrm>
            <a:off x="56560" y="4808311"/>
            <a:ext cx="9051925" cy="1827212"/>
          </a:xfrm>
        </p:spPr>
        <p:txBody>
          <a:bodyPr/>
          <a:lstStyle/>
          <a:p>
            <a:pPr marL="0" indent="0" algn="just">
              <a:buFontTx/>
              <a:buNone/>
            </a:pPr>
            <a:r>
              <a:rPr lang="fr-FR" altLang="fr-FR" sz="1800" dirty="0">
                <a:solidFill>
                  <a:schemeClr val="tx1"/>
                </a:solidFill>
                <a:sym typeface="Wingdings" panose="05000000000000000000" pitchFamily="2" charset="2"/>
              </a:rPr>
              <a:t> Taux d'imposition marginal sur la production, contre-productif et source de distorsions</a:t>
            </a:r>
            <a:r>
              <a:rPr lang="fr-FR" altLang="fr-FR" sz="1800" i="0" dirty="0">
                <a:solidFill>
                  <a:schemeClr val="tx1"/>
                </a:solidFill>
                <a:sym typeface="Wingdings" panose="05000000000000000000" pitchFamily="2" charset="2"/>
              </a:rPr>
              <a:t> </a:t>
            </a:r>
          </a:p>
          <a:p>
            <a:pPr marL="0" indent="0" algn="just">
              <a:buFontTx/>
              <a:buNone/>
            </a:pPr>
            <a:r>
              <a:rPr lang="fr-FR" altLang="fr-FR" sz="1800" dirty="0">
                <a:solidFill>
                  <a:schemeClr val="tx1"/>
                </a:solidFill>
                <a:sym typeface="Wingdings" panose="05000000000000000000" pitchFamily="2" charset="2"/>
              </a:rPr>
              <a:t> Ratio recettes fiscales/PIB : 17 % &lt; seuil de 25 %</a:t>
            </a:r>
          </a:p>
          <a:p>
            <a:pPr marL="0" indent="0" algn="just">
              <a:buFontTx/>
              <a:buNone/>
            </a:pPr>
            <a:r>
              <a:rPr lang="fr-FR" altLang="fr-FR" sz="2000" dirty="0">
                <a:solidFill>
                  <a:schemeClr val="tx1"/>
                </a:solidFill>
                <a:sym typeface="Wingdings" panose="05000000000000000000" pitchFamily="2" charset="2"/>
              </a:rPr>
              <a:t> </a:t>
            </a:r>
            <a:r>
              <a:rPr lang="fr-FR" altLang="fr-FR" sz="1900" dirty="0">
                <a:solidFill>
                  <a:schemeClr val="tx1"/>
                </a:solidFill>
                <a:sym typeface="Wingdings" panose="05000000000000000000" pitchFamily="2" charset="2"/>
              </a:rPr>
              <a:t>Moindre respect des obligations fiscales, mauvaise gouvernance, prévalence de secteurs difficilement imposables, manque de régimes fiscaux transparents (pays riches en ressources naturelles)</a:t>
            </a: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p:txBody>
      </p:sp>
      <p:pic>
        <p:nvPicPr>
          <p:cNvPr id="31748" name="Image 1">
            <a:extLst>
              <a:ext uri="{FF2B5EF4-FFF2-40B4-BE49-F238E27FC236}">
                <a16:creationId xmlns:a16="http://schemas.microsoft.com/office/drawing/2014/main" id="{20D5787E-0153-4154-A708-B3A3F46C7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41833"/>
            <a:ext cx="6118895" cy="326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0A4453A6-65A1-4162-826F-F33FC5D0E4AC}"/>
              </a:ext>
            </a:extLst>
          </p:cNvPr>
          <p:cNvSpPr>
            <a:spLocks noGrp="1" noChangeArrowheads="1"/>
          </p:cNvSpPr>
          <p:nvPr>
            <p:ph type="title"/>
          </p:nvPr>
        </p:nvSpPr>
        <p:spPr/>
        <p:txBody>
          <a:bodyPr/>
          <a:lstStyle/>
          <a:p>
            <a:r>
              <a:rPr lang="en-US" altLang="fr-FR"/>
              <a:t>Présentation</a:t>
            </a:r>
          </a:p>
        </p:txBody>
      </p:sp>
      <p:sp>
        <p:nvSpPr>
          <p:cNvPr id="32771" name="Espace réservé du contenu 2">
            <a:extLst>
              <a:ext uri="{FF2B5EF4-FFF2-40B4-BE49-F238E27FC236}">
                <a16:creationId xmlns:a16="http://schemas.microsoft.com/office/drawing/2014/main" id="{A2E24132-4270-44A5-9540-B6B5848FE896}"/>
              </a:ext>
            </a:extLst>
          </p:cNvPr>
          <p:cNvSpPr>
            <a:spLocks noGrp="1" noChangeArrowheads="1"/>
          </p:cNvSpPr>
          <p:nvPr>
            <p:ph idx="1"/>
          </p:nvPr>
        </p:nvSpPr>
        <p:spPr/>
        <p:txBody>
          <a:bodyPr/>
          <a:lstStyle/>
          <a:p>
            <a:r>
              <a:rPr lang="en-US" altLang="fr-FR" dirty="0" err="1"/>
              <a:t>Qu'est-ce</a:t>
            </a:r>
            <a:r>
              <a:rPr lang="en-US" altLang="fr-FR" dirty="0"/>
              <a:t> que le </a:t>
            </a:r>
            <a:r>
              <a:rPr lang="en-US" altLang="fr-FR" dirty="0" err="1"/>
              <a:t>financement</a:t>
            </a:r>
            <a:r>
              <a:rPr lang="en-US" altLang="fr-FR" dirty="0"/>
              <a:t> </a:t>
            </a:r>
            <a:r>
              <a:rPr lang="en-US" altLang="fr-FR" dirty="0" err="1"/>
              <a:t>mixte</a:t>
            </a:r>
            <a:r>
              <a:rPr lang="en-US" altLang="fr-FR" dirty="0"/>
              <a:t> ?</a:t>
            </a:r>
          </a:p>
          <a:p>
            <a:r>
              <a:rPr lang="en-US" altLang="fr-FR" dirty="0" err="1"/>
              <a:t>Vulnérabilité</a:t>
            </a:r>
            <a:r>
              <a:rPr lang="en-US" altLang="fr-FR" dirty="0"/>
              <a:t> </a:t>
            </a:r>
            <a:r>
              <a:rPr lang="en-US" altLang="fr-FR" dirty="0" err="1"/>
              <a:t>croissante</a:t>
            </a:r>
            <a:r>
              <a:rPr lang="en-US" altLang="fr-FR" dirty="0"/>
              <a:t> de la </a:t>
            </a:r>
            <a:r>
              <a:rPr lang="en-US" altLang="fr-FR" dirty="0" err="1"/>
              <a:t>dette</a:t>
            </a:r>
            <a:r>
              <a:rPr lang="en-US" altLang="fr-FR" dirty="0"/>
              <a:t> des pays à </a:t>
            </a:r>
            <a:r>
              <a:rPr lang="en-US" altLang="fr-FR" dirty="0" err="1"/>
              <a:t>faible</a:t>
            </a:r>
            <a:r>
              <a:rPr lang="en-US" altLang="fr-FR" dirty="0"/>
              <a:t> </a:t>
            </a:r>
            <a:r>
              <a:rPr lang="en-US" altLang="fr-FR" dirty="0" err="1"/>
              <a:t>revenu</a:t>
            </a:r>
            <a:endParaRPr lang="en-US" altLang="fr-FR" dirty="0"/>
          </a:p>
          <a:p>
            <a:r>
              <a:rPr lang="en-US" altLang="fr-FR" b="1" dirty="0"/>
              <a:t>Un </a:t>
            </a:r>
            <a:r>
              <a:rPr lang="en-US" altLang="fr-FR" b="1" dirty="0" err="1"/>
              <a:t>niveau</a:t>
            </a:r>
            <a:r>
              <a:rPr lang="en-US" altLang="fr-FR" b="1" dirty="0"/>
              <a:t> </a:t>
            </a:r>
            <a:r>
              <a:rPr lang="en-US" altLang="fr-FR" b="1" dirty="0" err="1"/>
              <a:t>élevé</a:t>
            </a:r>
            <a:r>
              <a:rPr lang="en-US" altLang="fr-FR" b="1" dirty="0"/>
              <a:t> </a:t>
            </a:r>
            <a:r>
              <a:rPr lang="en-US" altLang="fr-FR" b="1" dirty="0" err="1"/>
              <a:t>d'endettement</a:t>
            </a:r>
            <a:r>
              <a:rPr lang="en-US" altLang="fr-FR" b="1" dirty="0"/>
              <a:t> </a:t>
            </a:r>
            <a:r>
              <a:rPr lang="en-US" altLang="fr-FR" b="1" dirty="0" err="1"/>
              <a:t>est</a:t>
            </a:r>
            <a:r>
              <a:rPr lang="en-US" altLang="fr-FR" b="1" dirty="0"/>
              <a:t> </a:t>
            </a:r>
            <a:r>
              <a:rPr lang="en-US" altLang="fr-FR" b="1" dirty="0" err="1"/>
              <a:t>une</a:t>
            </a:r>
            <a:r>
              <a:rPr lang="en-US" altLang="fr-FR" b="1" dirty="0"/>
              <a:t> source de </a:t>
            </a:r>
            <a:r>
              <a:rPr lang="en-US" altLang="fr-FR" b="1" dirty="0" err="1"/>
              <a:t>vulnérabilité</a:t>
            </a:r>
            <a:r>
              <a:rPr lang="en-US" altLang="fr-FR" b="1" dirty="0"/>
              <a:t> </a:t>
            </a:r>
          </a:p>
          <a:p>
            <a:r>
              <a:rPr lang="en-US" altLang="fr-FR" dirty="0" err="1"/>
              <a:t>Nécessité</a:t>
            </a:r>
            <a:r>
              <a:rPr lang="en-US" altLang="fr-FR" dirty="0"/>
              <a:t> </a:t>
            </a:r>
            <a:r>
              <a:rPr lang="en-US" altLang="fr-FR" dirty="0" err="1"/>
              <a:t>d'aider</a:t>
            </a:r>
            <a:r>
              <a:rPr lang="en-US" altLang="fr-FR" dirty="0"/>
              <a:t> les pays dans la gestion de </a:t>
            </a:r>
            <a:r>
              <a:rPr lang="en-US" altLang="fr-FR" dirty="0" err="1"/>
              <a:t>leur</a:t>
            </a:r>
            <a:r>
              <a:rPr lang="en-US" altLang="fr-FR" dirty="0"/>
              <a:t> </a:t>
            </a:r>
            <a:r>
              <a:rPr lang="en-US" altLang="fr-FR" dirty="0" err="1"/>
              <a:t>dette</a:t>
            </a:r>
            <a:endParaRPr lang="en-US" altLang="fr-FR" dirty="0"/>
          </a:p>
          <a:p>
            <a:endParaRPr lang="en-US" altLang="fr-FR" dirty="0"/>
          </a:p>
          <a:p>
            <a:endParaRPr lang="en-US"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BF065646-9962-48A7-A682-8CFC52D79322}"/>
              </a:ext>
            </a:extLst>
          </p:cNvPr>
          <p:cNvSpPr>
            <a:spLocks noGrp="1" noChangeArrowheads="1"/>
          </p:cNvSpPr>
          <p:nvPr>
            <p:ph type="title"/>
          </p:nvPr>
        </p:nvSpPr>
        <p:spPr/>
        <p:txBody>
          <a:bodyPr/>
          <a:lstStyle/>
          <a:p>
            <a:r>
              <a:rPr lang="en-US" altLang="fr-FR"/>
              <a:t>Présentation</a:t>
            </a:r>
          </a:p>
        </p:txBody>
      </p:sp>
      <p:sp>
        <p:nvSpPr>
          <p:cNvPr id="6147" name="Espace réservé du contenu 2">
            <a:extLst>
              <a:ext uri="{FF2B5EF4-FFF2-40B4-BE49-F238E27FC236}">
                <a16:creationId xmlns:a16="http://schemas.microsoft.com/office/drawing/2014/main" id="{E914E0A2-B6C5-49C3-A1EE-ED8E05C3F9AA}"/>
              </a:ext>
            </a:extLst>
          </p:cNvPr>
          <p:cNvSpPr>
            <a:spLocks noGrp="1" noChangeArrowheads="1"/>
          </p:cNvSpPr>
          <p:nvPr>
            <p:ph idx="1"/>
          </p:nvPr>
        </p:nvSpPr>
        <p:spPr/>
        <p:txBody>
          <a:bodyPr/>
          <a:lstStyle/>
          <a:p>
            <a:r>
              <a:rPr lang="en-US" altLang="fr-FR" b="1" dirty="0" err="1"/>
              <a:t>Qu'est-ce</a:t>
            </a:r>
            <a:r>
              <a:rPr lang="en-US" altLang="fr-FR" b="1" dirty="0"/>
              <a:t> que le </a:t>
            </a:r>
            <a:r>
              <a:rPr lang="en-US" altLang="fr-FR" b="1" dirty="0" err="1"/>
              <a:t>financement</a:t>
            </a:r>
            <a:r>
              <a:rPr lang="en-US" altLang="fr-FR" b="1" dirty="0"/>
              <a:t> </a:t>
            </a:r>
            <a:r>
              <a:rPr lang="en-US" altLang="fr-FR" b="1" dirty="0" err="1"/>
              <a:t>mixte</a:t>
            </a:r>
            <a:r>
              <a:rPr lang="en-US" altLang="fr-FR" b="1" dirty="0"/>
              <a:t> ?</a:t>
            </a:r>
          </a:p>
          <a:p>
            <a:r>
              <a:rPr lang="en-US" altLang="fr-FR" dirty="0" err="1"/>
              <a:t>Vulnérabilité</a:t>
            </a:r>
            <a:r>
              <a:rPr lang="en-US" altLang="fr-FR" dirty="0"/>
              <a:t> </a:t>
            </a:r>
            <a:r>
              <a:rPr lang="en-US" altLang="fr-FR" dirty="0" err="1"/>
              <a:t>croissante</a:t>
            </a:r>
            <a:r>
              <a:rPr lang="en-US" altLang="fr-FR" dirty="0"/>
              <a:t> de la </a:t>
            </a:r>
            <a:r>
              <a:rPr lang="en-US" altLang="fr-FR" dirty="0" err="1"/>
              <a:t>dette</a:t>
            </a:r>
            <a:r>
              <a:rPr lang="en-US" altLang="fr-FR" dirty="0"/>
              <a:t> des pays à </a:t>
            </a:r>
            <a:r>
              <a:rPr lang="en-US" altLang="fr-FR" dirty="0" err="1"/>
              <a:t>faible</a:t>
            </a:r>
            <a:r>
              <a:rPr lang="en-US" altLang="fr-FR" dirty="0"/>
              <a:t> </a:t>
            </a:r>
            <a:r>
              <a:rPr lang="en-US" altLang="fr-FR" dirty="0" err="1"/>
              <a:t>revenu</a:t>
            </a:r>
            <a:endParaRPr lang="en-US" altLang="fr-FR" dirty="0"/>
          </a:p>
          <a:p>
            <a:r>
              <a:rPr lang="en-US" altLang="fr-FR" dirty="0"/>
              <a:t>Un </a:t>
            </a:r>
            <a:r>
              <a:rPr lang="en-US" altLang="fr-FR" dirty="0" err="1"/>
              <a:t>niveau</a:t>
            </a:r>
            <a:r>
              <a:rPr lang="en-US" altLang="fr-FR" dirty="0"/>
              <a:t> </a:t>
            </a:r>
            <a:r>
              <a:rPr lang="en-US" altLang="fr-FR" dirty="0" err="1"/>
              <a:t>élevé</a:t>
            </a:r>
            <a:r>
              <a:rPr lang="en-US" altLang="fr-FR" dirty="0"/>
              <a:t> </a:t>
            </a:r>
            <a:r>
              <a:rPr lang="en-US" altLang="fr-FR" dirty="0" err="1"/>
              <a:t>d'endettement</a:t>
            </a:r>
            <a:r>
              <a:rPr lang="en-US" altLang="fr-FR" dirty="0"/>
              <a:t> </a:t>
            </a:r>
            <a:r>
              <a:rPr lang="en-US" altLang="fr-FR" dirty="0" err="1"/>
              <a:t>est</a:t>
            </a:r>
            <a:r>
              <a:rPr lang="en-US" altLang="fr-FR" dirty="0"/>
              <a:t> </a:t>
            </a:r>
            <a:r>
              <a:rPr lang="en-US" altLang="fr-FR" dirty="0" err="1"/>
              <a:t>une</a:t>
            </a:r>
            <a:r>
              <a:rPr lang="en-US" altLang="fr-FR" dirty="0"/>
              <a:t> source de </a:t>
            </a:r>
            <a:r>
              <a:rPr lang="en-US" altLang="fr-FR" dirty="0" err="1"/>
              <a:t>vulnérabilité</a:t>
            </a:r>
            <a:r>
              <a:rPr lang="en-US" altLang="fr-FR" i="0" dirty="0"/>
              <a:t> </a:t>
            </a:r>
          </a:p>
          <a:p>
            <a:r>
              <a:rPr lang="en-US" altLang="fr-FR" dirty="0" err="1"/>
              <a:t>Nécessité</a:t>
            </a:r>
            <a:r>
              <a:rPr lang="en-US" altLang="fr-FR" dirty="0"/>
              <a:t> </a:t>
            </a:r>
            <a:r>
              <a:rPr lang="en-US" altLang="fr-FR" dirty="0" err="1"/>
              <a:t>d'aider</a:t>
            </a:r>
            <a:r>
              <a:rPr lang="en-US" altLang="fr-FR" dirty="0"/>
              <a:t> les pays dans la gestion de </a:t>
            </a:r>
            <a:r>
              <a:rPr lang="en-US" altLang="fr-FR" dirty="0" err="1"/>
              <a:t>leur</a:t>
            </a:r>
            <a:r>
              <a:rPr lang="en-US" altLang="fr-FR" dirty="0"/>
              <a:t> </a:t>
            </a:r>
            <a:r>
              <a:rPr lang="en-US" altLang="fr-FR" dirty="0" err="1"/>
              <a:t>dette</a:t>
            </a:r>
            <a:endParaRPr lang="en-US" altLang="fr-FR" dirty="0"/>
          </a:p>
          <a:p>
            <a:endParaRPr lang="en-US" altLang="fr-FR" dirty="0"/>
          </a:p>
          <a:p>
            <a:endParaRPr lang="en-US" alt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197869C9-24F3-45ED-BDCF-DC572C5631A2}"/>
              </a:ext>
            </a:extLst>
          </p:cNvPr>
          <p:cNvSpPr>
            <a:spLocks noGrp="1" noChangeArrowheads="1"/>
          </p:cNvSpPr>
          <p:nvPr>
            <p:ph type="title"/>
          </p:nvPr>
        </p:nvSpPr>
        <p:spPr>
          <a:xfrm>
            <a:off x="395288" y="1052513"/>
            <a:ext cx="3313112" cy="936625"/>
          </a:xfrm>
        </p:spPr>
        <p:txBody>
          <a:bodyPr/>
          <a:lstStyle/>
          <a:p>
            <a:r>
              <a:rPr lang="en-US" altLang="fr-FR"/>
              <a:t>Défauts de paiement</a:t>
            </a:r>
          </a:p>
        </p:txBody>
      </p:sp>
      <p:sp>
        <p:nvSpPr>
          <p:cNvPr id="33795" name="Espace réservé du contenu 2">
            <a:extLst>
              <a:ext uri="{FF2B5EF4-FFF2-40B4-BE49-F238E27FC236}">
                <a16:creationId xmlns:a16="http://schemas.microsoft.com/office/drawing/2014/main" id="{D652D340-6CA1-4758-BA91-377FB6839C91}"/>
              </a:ext>
            </a:extLst>
          </p:cNvPr>
          <p:cNvSpPr>
            <a:spLocks noGrp="1" noChangeArrowheads="1"/>
          </p:cNvSpPr>
          <p:nvPr>
            <p:ph idx="1"/>
          </p:nvPr>
        </p:nvSpPr>
        <p:spPr>
          <a:xfrm>
            <a:off x="250825" y="1773238"/>
            <a:ext cx="8642350" cy="4895850"/>
          </a:xfrm>
        </p:spPr>
        <p:txBody>
          <a:bodyPr/>
          <a:lstStyle/>
          <a:p>
            <a:endParaRPr lang="en-US" altLang="fr-FR" sz="2000" dirty="0"/>
          </a:p>
          <a:p>
            <a:r>
              <a:rPr lang="en-US" altLang="fr-FR" sz="2000" dirty="0">
                <a:sym typeface="Wingdings 2" panose="05020102010507070707" pitchFamily="18" charset="2"/>
              </a:rPr>
              <a:t>  </a:t>
            </a:r>
            <a:r>
              <a:rPr lang="en-US" altLang="fr-FR" sz="2000" dirty="0" err="1">
                <a:sym typeface="Wingdings 2" panose="05020102010507070707" pitchFamily="18" charset="2"/>
              </a:rPr>
              <a:t>Données</a:t>
            </a:r>
            <a:r>
              <a:rPr lang="en-US" altLang="fr-FR" sz="2000" dirty="0">
                <a:sym typeface="Wingdings 2" panose="05020102010507070707" pitchFamily="18" charset="2"/>
              </a:rPr>
              <a:t> </a:t>
            </a:r>
            <a:r>
              <a:rPr lang="en-US" altLang="fr-FR" sz="2000" dirty="0" err="1">
                <a:sym typeface="Wingdings 2" panose="05020102010507070707" pitchFamily="18" charset="2"/>
              </a:rPr>
              <a:t>historiques</a:t>
            </a:r>
            <a:r>
              <a:rPr lang="en-US" altLang="fr-FR" sz="2000" dirty="0">
                <a:sym typeface="Wingdings 2" panose="05020102010507070707" pitchFamily="18" charset="2"/>
              </a:rPr>
              <a:t> : Reinhart et Rogoff </a:t>
            </a:r>
            <a:r>
              <a:rPr lang="en-US" altLang="fr-FR" sz="2000" dirty="0">
                <a:solidFill>
                  <a:srgbClr val="000000"/>
                </a:solidFill>
                <a:latin typeface="Arial" panose="020B0604020202020204" pitchFamily="34" charset="0"/>
              </a:rPr>
              <a:t>2009,</a:t>
            </a:r>
            <a:r>
              <a:rPr lang="en-US" altLang="fr-FR" sz="2000" dirty="0">
                <a:solidFill>
                  <a:srgbClr val="008080"/>
                </a:solidFill>
                <a:latin typeface="Arial" panose="020B0604020202020204" pitchFamily="34" charset="0"/>
              </a:rPr>
              <a:t> </a:t>
            </a:r>
            <a:r>
              <a:rPr lang="en-US" altLang="fr-FR" sz="2000" dirty="0">
                <a:solidFill>
                  <a:schemeClr val="tx2"/>
                </a:solidFill>
                <a:latin typeface="Arial" panose="020B0604020202020204" pitchFamily="34" charset="0"/>
              </a:rPr>
              <a:t>This Time is Different: Eight Centuries of Financial Folly, Princeton University Press</a:t>
            </a:r>
          </a:p>
          <a:p>
            <a:endParaRPr lang="en-US" altLang="fr-FR" sz="2000" dirty="0">
              <a:solidFill>
                <a:srgbClr val="000000"/>
              </a:solidFill>
              <a:latin typeface="Arial" panose="020B0604020202020204" pitchFamily="34" charset="0"/>
            </a:endParaRPr>
          </a:p>
          <a:p>
            <a:r>
              <a:rPr lang="en-US" altLang="fr-FR" sz="2000" dirty="0">
                <a:sym typeface="Wingdings 2" panose="05020102010507070707" pitchFamily="18" charset="2"/>
              </a:rPr>
              <a:t>  </a:t>
            </a:r>
            <a:r>
              <a:rPr lang="en-US" altLang="fr-FR" sz="2000" dirty="0" err="1">
                <a:solidFill>
                  <a:srgbClr val="000000"/>
                </a:solidFill>
                <a:latin typeface="Arial" panose="020B0604020202020204" pitchFamily="34" charset="0"/>
              </a:rPr>
              <a:t>Leur</a:t>
            </a:r>
            <a:r>
              <a:rPr lang="en-US" altLang="fr-FR" sz="2000" dirty="0">
                <a:solidFill>
                  <a:srgbClr val="000000"/>
                </a:solidFill>
                <a:latin typeface="Arial" panose="020B0604020202020204" pitchFamily="34" charset="0"/>
              </a:rPr>
              <a:t> étude </a:t>
            </a:r>
            <a:r>
              <a:rPr lang="en-US" altLang="fr-FR" sz="2000" dirty="0" err="1">
                <a:solidFill>
                  <a:srgbClr val="000000"/>
                </a:solidFill>
                <a:latin typeface="Arial" panose="020B0604020202020204" pitchFamily="34" charset="0"/>
              </a:rPr>
              <a:t>porte</a:t>
            </a:r>
            <a:r>
              <a:rPr lang="en-US" altLang="fr-FR" sz="2000" dirty="0">
                <a:solidFill>
                  <a:srgbClr val="000000"/>
                </a:solidFill>
                <a:latin typeface="Arial" panose="020B0604020202020204" pitchFamily="34" charset="0"/>
              </a:rPr>
              <a:t> sur 66 pays, 5 continents, 8 siècles </a:t>
            </a:r>
            <a:r>
              <a:rPr lang="en-US" altLang="fr-FR" sz="2000" dirty="0" err="1">
                <a:solidFill>
                  <a:srgbClr val="000000"/>
                </a:solidFill>
                <a:latin typeface="Arial" panose="020B0604020202020204" pitchFamily="34" charset="0"/>
              </a:rPr>
              <a:t>d'histoire</a:t>
            </a:r>
            <a:r>
              <a:rPr lang="en-US" altLang="fr-FR" sz="2000" dirty="0">
                <a:solidFill>
                  <a:srgbClr val="000000"/>
                </a:solidFill>
                <a:latin typeface="Arial" panose="020B0604020202020204" pitchFamily="34" charset="0"/>
              </a:rPr>
              <a:t> de </a:t>
            </a:r>
            <a:r>
              <a:rPr lang="en-US" altLang="fr-FR" sz="2000" dirty="0" err="1">
                <a:solidFill>
                  <a:srgbClr val="000000"/>
                </a:solidFill>
                <a:latin typeface="Arial" panose="020B0604020202020204" pitchFamily="34" charset="0"/>
              </a:rPr>
              <a:t>l'économie</a:t>
            </a:r>
            <a:r>
              <a:rPr lang="en-US" altLang="fr-FR" sz="2000" dirty="0">
                <a:solidFill>
                  <a:srgbClr val="000000"/>
                </a:solidFill>
                <a:latin typeface="Arial" panose="020B0604020202020204" pitchFamily="34" charset="0"/>
              </a:rPr>
              <a:t>.</a:t>
            </a:r>
          </a:p>
          <a:p>
            <a:endParaRPr lang="en-US" altLang="fr-FR" sz="2000" dirty="0">
              <a:solidFill>
                <a:srgbClr val="000000"/>
              </a:solidFill>
              <a:latin typeface="Arial" panose="020B0604020202020204" pitchFamily="34" charset="0"/>
            </a:endParaRPr>
          </a:p>
          <a:p>
            <a:r>
              <a:rPr lang="en-US" altLang="fr-FR" sz="2000" dirty="0">
                <a:sym typeface="Wingdings 2" panose="05020102010507070707" pitchFamily="18" charset="2"/>
              </a:rPr>
              <a:t>  </a:t>
            </a:r>
            <a:r>
              <a:rPr lang="en-US" altLang="fr-FR" sz="2000" dirty="0">
                <a:solidFill>
                  <a:srgbClr val="000000"/>
                </a:solidFill>
                <a:latin typeface="Arial" panose="020B0604020202020204" pitchFamily="34" charset="0"/>
              </a:rPr>
              <a:t>Des crises de la </a:t>
            </a:r>
            <a:r>
              <a:rPr lang="en-US" altLang="fr-FR" sz="2000" dirty="0" err="1">
                <a:solidFill>
                  <a:srgbClr val="000000"/>
                </a:solidFill>
                <a:latin typeface="Arial" panose="020B0604020202020204" pitchFamily="34" charset="0"/>
              </a:rPr>
              <a:t>dette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souveraine</a:t>
            </a:r>
            <a:r>
              <a:rPr lang="en-US" altLang="fr-FR" sz="2000" dirty="0">
                <a:solidFill>
                  <a:srgbClr val="000000"/>
                </a:solidFill>
                <a:latin typeface="Arial" panose="020B0604020202020204" pitchFamily="34" charset="0"/>
              </a:rPr>
              <a:t> se </a:t>
            </a:r>
            <a:r>
              <a:rPr lang="en-US" altLang="fr-FR" sz="2000" dirty="0" err="1">
                <a:solidFill>
                  <a:srgbClr val="000000"/>
                </a:solidFill>
                <a:latin typeface="Arial" panose="020B0604020202020204" pitchFamily="34" charset="0"/>
              </a:rPr>
              <a:t>sont</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produites</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régulièrement</a:t>
            </a:r>
            <a:r>
              <a:rPr lang="en-US" altLang="fr-FR" sz="2000" dirty="0">
                <a:solidFill>
                  <a:srgbClr val="000000"/>
                </a:solidFill>
                <a:latin typeface="Arial" panose="020B0604020202020204" pitchFamily="34" charset="0"/>
              </a:rPr>
              <a:t> à travers </a:t>
            </a:r>
            <a:r>
              <a:rPr lang="en-US" altLang="fr-FR" sz="2000" dirty="0" err="1">
                <a:solidFill>
                  <a:srgbClr val="000000"/>
                </a:solidFill>
                <a:latin typeface="Arial" panose="020B0604020202020204" pitchFamily="34" charset="0"/>
              </a:rPr>
              <a:t>l'histoire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c'est</a:t>
            </a:r>
            <a:r>
              <a:rPr lang="en-US" altLang="fr-FR" sz="2000" dirty="0">
                <a:solidFill>
                  <a:srgbClr val="000000"/>
                </a:solidFill>
                <a:latin typeface="Arial" panose="020B0604020202020204" pitchFamily="34" charset="0"/>
              </a:rPr>
              <a:t> la </a:t>
            </a:r>
            <a:r>
              <a:rPr lang="en-US" altLang="fr-FR" sz="2000" dirty="0" err="1">
                <a:solidFill>
                  <a:srgbClr val="000000"/>
                </a:solidFill>
                <a:latin typeface="Arial" panose="020B0604020202020204" pitchFamily="34" charset="0"/>
              </a:rPr>
              <a:t>norme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lorsque</a:t>
            </a:r>
            <a:r>
              <a:rPr lang="en-US" altLang="fr-FR" sz="2000" dirty="0">
                <a:solidFill>
                  <a:srgbClr val="000000"/>
                </a:solidFill>
                <a:latin typeface="Arial" panose="020B0604020202020204" pitchFamily="34" charset="0"/>
              </a:rPr>
              <a:t> les ratios de </a:t>
            </a:r>
            <a:r>
              <a:rPr lang="en-US" altLang="fr-FR" sz="2000" dirty="0" err="1">
                <a:solidFill>
                  <a:srgbClr val="000000"/>
                </a:solidFill>
                <a:latin typeface="Arial" panose="020B0604020202020204" pitchFamily="34" charset="0"/>
              </a:rPr>
              <a:t>dette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souveraine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augmentent</a:t>
            </a:r>
            <a:r>
              <a:rPr lang="en-US" altLang="fr-FR" sz="2000" dirty="0">
                <a:solidFill>
                  <a:srgbClr val="000000"/>
                </a:solidFill>
                <a:latin typeface="Arial" panose="020B0604020202020204" pitchFamily="34" charset="0"/>
              </a:rPr>
              <a:t>)</a:t>
            </a:r>
          </a:p>
          <a:p>
            <a:endParaRPr lang="en-US" altLang="fr-FR" sz="2000" dirty="0">
              <a:solidFill>
                <a:srgbClr val="000000"/>
              </a:solidFill>
              <a:latin typeface="Arial" panose="020B0604020202020204" pitchFamily="34" charset="0"/>
            </a:endParaRPr>
          </a:p>
          <a:p>
            <a:r>
              <a:rPr lang="en-US" altLang="fr-FR" sz="2000" dirty="0">
                <a:sym typeface="Wingdings 2" panose="05020102010507070707" pitchFamily="18" charset="2"/>
              </a:rPr>
              <a:t>  </a:t>
            </a:r>
            <a:r>
              <a:rPr lang="en-US" altLang="fr-FR" sz="2000" dirty="0">
                <a:solidFill>
                  <a:srgbClr val="000000"/>
                </a:solidFill>
                <a:latin typeface="Arial" panose="020B0604020202020204" pitchFamily="34" charset="0"/>
              </a:rPr>
              <a:t>Des </a:t>
            </a:r>
            <a:r>
              <a:rPr lang="en-US" altLang="fr-FR" sz="2000" dirty="0" err="1">
                <a:solidFill>
                  <a:srgbClr val="000000"/>
                </a:solidFill>
                <a:latin typeface="Arial" panose="020B0604020202020204" pitchFamily="34" charset="0"/>
              </a:rPr>
              <a:t>facteurs</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économiques</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mondiaux</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comme</a:t>
            </a:r>
            <a:r>
              <a:rPr lang="en-US" altLang="fr-FR" sz="2000" dirty="0">
                <a:solidFill>
                  <a:srgbClr val="000000"/>
                </a:solidFill>
                <a:latin typeface="Arial" panose="020B0604020202020204" pitchFamily="34" charset="0"/>
              </a:rPr>
              <a:t> les prix des matières premières et les </a:t>
            </a:r>
            <a:r>
              <a:rPr lang="en-US" altLang="fr-FR" sz="2000" dirty="0" err="1">
                <a:solidFill>
                  <a:srgbClr val="000000"/>
                </a:solidFill>
                <a:latin typeface="Arial" panose="020B0604020202020204" pitchFamily="34" charset="0"/>
              </a:rPr>
              <a:t>taux</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d'intérêt</a:t>
            </a:r>
            <a:r>
              <a:rPr lang="en-US" altLang="fr-FR" sz="2000" dirty="0">
                <a:solidFill>
                  <a:srgbClr val="000000"/>
                </a:solidFill>
                <a:latin typeface="Arial" panose="020B0604020202020204" pitchFamily="34" charset="0"/>
              </a:rPr>
              <a:t> des pays </a:t>
            </a:r>
            <a:r>
              <a:rPr lang="en-US" altLang="fr-FR" sz="2000" dirty="0" err="1">
                <a:solidFill>
                  <a:srgbClr val="000000"/>
                </a:solidFill>
                <a:latin typeface="Arial" panose="020B0604020202020204" pitchFamily="34" charset="0"/>
              </a:rPr>
              <a:t>développés</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jouent</a:t>
            </a:r>
            <a:r>
              <a:rPr lang="en-US" altLang="fr-FR" sz="2000" dirty="0">
                <a:solidFill>
                  <a:srgbClr val="000000"/>
                </a:solidFill>
                <a:latin typeface="Arial" panose="020B0604020202020204" pitchFamily="34" charset="0"/>
              </a:rPr>
              <a:t> un </a:t>
            </a:r>
            <a:r>
              <a:rPr lang="en-US" altLang="fr-FR" sz="2000" dirty="0" err="1">
                <a:solidFill>
                  <a:srgbClr val="000000"/>
                </a:solidFill>
                <a:latin typeface="Arial" panose="020B0604020202020204" pitchFamily="34" charset="0"/>
              </a:rPr>
              <a:t>rôle</a:t>
            </a:r>
            <a:r>
              <a:rPr lang="en-US" altLang="fr-FR" sz="2000" dirty="0">
                <a:solidFill>
                  <a:srgbClr val="000000"/>
                </a:solidFill>
                <a:latin typeface="Arial" panose="020B0604020202020204" pitchFamily="34" charset="0"/>
              </a:rPr>
              <a:t> </a:t>
            </a:r>
            <a:r>
              <a:rPr lang="en-US" altLang="fr-FR" sz="2000" dirty="0" err="1">
                <a:solidFill>
                  <a:srgbClr val="000000"/>
                </a:solidFill>
                <a:latin typeface="Arial" panose="020B0604020202020204" pitchFamily="34" charset="0"/>
              </a:rPr>
              <a:t>majeur</a:t>
            </a:r>
            <a:r>
              <a:rPr lang="en-US" altLang="fr-FR" sz="2000" dirty="0">
                <a:solidFill>
                  <a:srgbClr val="000000"/>
                </a:solidFill>
                <a:latin typeface="Arial" panose="020B0604020202020204" pitchFamily="34" charset="0"/>
              </a:rPr>
              <a:t> dans le </a:t>
            </a:r>
            <a:r>
              <a:rPr lang="en-US" altLang="fr-FR" sz="2000" dirty="0" err="1">
                <a:solidFill>
                  <a:srgbClr val="000000"/>
                </a:solidFill>
                <a:latin typeface="Arial" panose="020B0604020202020204" pitchFamily="34" charset="0"/>
              </a:rPr>
              <a:t>déclenchement</a:t>
            </a:r>
            <a:r>
              <a:rPr lang="en-US" altLang="fr-FR" sz="2000" dirty="0">
                <a:solidFill>
                  <a:srgbClr val="000000"/>
                </a:solidFill>
                <a:latin typeface="Arial" panose="020B0604020202020204" pitchFamily="34" charset="0"/>
              </a:rPr>
              <a:t> des crises de la </a:t>
            </a:r>
            <a:r>
              <a:rPr lang="en-US" altLang="fr-FR" sz="2000" dirty="0" err="1">
                <a:solidFill>
                  <a:srgbClr val="000000"/>
                </a:solidFill>
                <a:latin typeface="Arial" panose="020B0604020202020204" pitchFamily="34" charset="0"/>
              </a:rPr>
              <a:t>dette</a:t>
            </a:r>
            <a:r>
              <a:rPr lang="en-US" altLang="fr-FR" sz="2000" dirty="0">
                <a:solidFill>
                  <a:srgbClr val="000000"/>
                </a:solidFill>
                <a:latin typeface="Arial" panose="020B060402020202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2AB185-DBEF-48F9-AFA5-7E945AC1CDFE}"/>
              </a:ext>
            </a:extLst>
          </p:cNvPr>
          <p:cNvSpPr>
            <a:spLocks noGrp="1" noChangeArrowheads="1"/>
          </p:cNvSpPr>
          <p:nvPr>
            <p:ph type="title"/>
          </p:nvPr>
        </p:nvSpPr>
        <p:spPr>
          <a:xfrm>
            <a:off x="449263" y="1268413"/>
            <a:ext cx="8516937" cy="431800"/>
          </a:xfrm>
        </p:spPr>
        <p:txBody>
          <a:bodyPr lIns="0" rIns="0" anchor="t" anchorCtr="1"/>
          <a:lstStyle/>
          <a:p>
            <a:r>
              <a:rPr lang="en-US" altLang="fr-FR" sz="2200">
                <a:solidFill>
                  <a:srgbClr val="000080"/>
                </a:solidFill>
                <a:latin typeface="Arial" panose="020B0604020202020204" pitchFamily="34" charset="0"/>
              </a:rPr>
              <a:t>Grand types de défauts de paiement de la dette souveraine</a:t>
            </a:r>
          </a:p>
        </p:txBody>
      </p:sp>
      <p:sp>
        <p:nvSpPr>
          <p:cNvPr id="8195" name="Rectangle 3">
            <a:extLst>
              <a:ext uri="{FF2B5EF4-FFF2-40B4-BE49-F238E27FC236}">
                <a16:creationId xmlns:a16="http://schemas.microsoft.com/office/drawing/2014/main" id="{04FEA58C-C99C-4F00-9BC5-4D3B2BDD0C97}"/>
              </a:ext>
            </a:extLst>
          </p:cNvPr>
          <p:cNvSpPr>
            <a:spLocks noGrp="1" noChangeArrowheads="1"/>
          </p:cNvSpPr>
          <p:nvPr>
            <p:ph type="body" idx="1"/>
          </p:nvPr>
        </p:nvSpPr>
        <p:spPr>
          <a:xfrm>
            <a:off x="179388" y="1844675"/>
            <a:ext cx="8432800" cy="5002213"/>
          </a:xfrm>
        </p:spPr>
        <p:txBody>
          <a:bodyPr lIns="0" rIns="0" anchorCtr="1"/>
          <a:lstStyle/>
          <a:p>
            <a:pPr marL="0" indent="0">
              <a:spcBef>
                <a:spcPct val="0"/>
              </a:spcBef>
              <a:buClr>
                <a:srgbClr val="FF0000"/>
              </a:buClr>
              <a:buSzPct val="66000"/>
              <a:buFontTx/>
              <a:buNone/>
            </a:pP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a:solidFill>
                  <a:srgbClr val="FF0000"/>
                </a:solidFill>
                <a:latin typeface="Arial" panose="020B0604020202020204" pitchFamily="34" charset="0"/>
                <a:sym typeface="Wingdings" panose="05000000000000000000" pitchFamily="2" charset="2"/>
              </a:rPr>
              <a:t> </a:t>
            </a:r>
            <a:r>
              <a:rPr lang="en-US" altLang="fr-FR" sz="1600" b="1" dirty="0" err="1">
                <a:solidFill>
                  <a:srgbClr val="FF0000"/>
                </a:solidFill>
                <a:latin typeface="Arial" panose="020B0604020202020204" pitchFamily="34" charset="0"/>
              </a:rPr>
              <a:t>Défaut</a:t>
            </a:r>
            <a:r>
              <a:rPr lang="en-US" altLang="fr-FR" sz="1600" b="1" dirty="0">
                <a:solidFill>
                  <a:srgbClr val="FF0000"/>
                </a:solidFill>
                <a:latin typeface="Arial" panose="020B0604020202020204" pitchFamily="34" charset="0"/>
              </a:rPr>
              <a:t> de </a:t>
            </a:r>
            <a:r>
              <a:rPr lang="en-US" altLang="fr-FR" sz="1600" b="1" dirty="0" err="1">
                <a:solidFill>
                  <a:srgbClr val="FF0000"/>
                </a:solidFill>
                <a:latin typeface="Arial" panose="020B0604020202020204" pitchFamily="34" charset="0"/>
              </a:rPr>
              <a:t>paiement</a:t>
            </a:r>
            <a:r>
              <a:rPr lang="en-US" altLang="fr-FR" sz="1600" b="1" dirty="0">
                <a:solidFill>
                  <a:srgbClr val="FF0000"/>
                </a:solidFill>
                <a:latin typeface="Arial" panose="020B0604020202020204" pitchFamily="34" charset="0"/>
              </a:rPr>
              <a:t> de la </a:t>
            </a:r>
            <a:r>
              <a:rPr lang="en-US" altLang="fr-FR" sz="1600" b="1" dirty="0" err="1">
                <a:solidFill>
                  <a:srgbClr val="FF0000"/>
                </a:solidFill>
                <a:latin typeface="Arial" panose="020B0604020202020204" pitchFamily="34" charset="0"/>
              </a:rPr>
              <a:t>dette</a:t>
            </a:r>
            <a:r>
              <a:rPr lang="en-US" altLang="fr-FR" sz="1600" b="1" dirty="0">
                <a:solidFill>
                  <a:srgbClr val="FF0000"/>
                </a:solidFill>
                <a:latin typeface="Arial" panose="020B0604020202020204" pitchFamily="34" charset="0"/>
              </a:rPr>
              <a:t> </a:t>
            </a:r>
            <a:r>
              <a:rPr lang="en-US" altLang="fr-FR" sz="1600" b="1" dirty="0" err="1">
                <a:solidFill>
                  <a:srgbClr val="FF0000"/>
                </a:solidFill>
                <a:latin typeface="Arial" panose="020B0604020202020204" pitchFamily="34" charset="0"/>
              </a:rPr>
              <a:t>extérieure</a:t>
            </a:r>
            <a:r>
              <a:rPr lang="en-US" altLang="fr-FR" sz="1600" b="1" dirty="0">
                <a:solidFill>
                  <a:srgbClr val="0070C0"/>
                </a:solidFill>
                <a:latin typeface="Arial" panose="020B0604020202020204" pitchFamily="34" charset="0"/>
                <a:sym typeface="Wingdings" panose="05000000000000000000" pitchFamily="2" charset="2"/>
              </a:rPr>
              <a:t> : </a:t>
            </a:r>
            <a:r>
              <a:rPr lang="en-US" altLang="fr-FR" sz="1600" dirty="0">
                <a:solidFill>
                  <a:srgbClr val="0070C0"/>
                </a:solidFill>
                <a:latin typeface="Arial" panose="020B0604020202020204" pitchFamily="34" charset="0"/>
                <a:sym typeface="Wingdings" panose="05000000000000000000" pitchFamily="2" charset="2"/>
              </a:rPr>
              <a:t>un pays suspend </a:t>
            </a:r>
            <a:r>
              <a:rPr lang="en-US" altLang="fr-FR" sz="1600" dirty="0" err="1">
                <a:solidFill>
                  <a:srgbClr val="0070C0"/>
                </a:solidFill>
                <a:latin typeface="Arial" panose="020B0604020202020204" pitchFamily="34" charset="0"/>
                <a:sym typeface="Wingdings" panose="05000000000000000000" pitchFamily="2" charset="2"/>
              </a:rPr>
              <a:t>ses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paiements</a:t>
            </a:r>
            <a:r>
              <a:rPr lang="en-US" altLang="fr-FR" sz="1600" dirty="0">
                <a:solidFill>
                  <a:srgbClr val="0070C0"/>
                </a:solidFill>
                <a:latin typeface="Arial" panose="020B0604020202020204" pitchFamily="34" charset="0"/>
                <a:sym typeface="Wingdings" panose="05000000000000000000" pitchFamily="2" charset="2"/>
              </a:rPr>
              <a:t> aux </a:t>
            </a:r>
            <a:r>
              <a:rPr lang="en-US" altLang="fr-FR" sz="1600" dirty="0" err="1">
                <a:solidFill>
                  <a:srgbClr val="0070C0"/>
                </a:solidFill>
                <a:latin typeface="Arial" panose="020B0604020202020204" pitchFamily="34" charset="0"/>
                <a:sym typeface="Wingdings" panose="05000000000000000000" pitchFamily="2" charset="2"/>
              </a:rPr>
              <a:t>créanciers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étrangers</a:t>
            </a:r>
            <a:r>
              <a:rPr lang="en-US" altLang="fr-FR" sz="1600" dirty="0">
                <a:solidFill>
                  <a:srgbClr val="0070C0"/>
                </a:solidFill>
                <a:latin typeface="Arial" panose="020B0604020202020204" pitchFamily="34" charset="0"/>
                <a:sym typeface="Wingdings" panose="05000000000000000000" pitchFamily="2" charset="2"/>
              </a:rPr>
              <a:t>. </a:t>
            </a: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rPr>
              <a:t>Le pays </a:t>
            </a:r>
            <a:r>
              <a:rPr lang="en-US" altLang="fr-FR" sz="1600" dirty="0" err="1">
                <a:solidFill>
                  <a:srgbClr val="000000"/>
                </a:solidFill>
                <a:latin typeface="Arial" panose="020B0604020202020204" pitchFamily="34" charset="0"/>
              </a:rPr>
              <a:t>connait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une</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crise</a:t>
            </a:r>
            <a:r>
              <a:rPr lang="en-US" altLang="fr-FR" sz="1600" dirty="0">
                <a:solidFill>
                  <a:srgbClr val="000000"/>
                </a:solidFill>
                <a:latin typeface="Arial" panose="020B0604020202020204" pitchFamily="34" charset="0"/>
              </a:rPr>
              <a:t> de </a:t>
            </a:r>
            <a:r>
              <a:rPr lang="en-US" altLang="fr-FR" sz="1600" dirty="0" err="1">
                <a:solidFill>
                  <a:srgbClr val="000000"/>
                </a:solidFill>
                <a:latin typeface="Arial" panose="020B0604020202020204" pitchFamily="34" charset="0"/>
              </a:rPr>
              <a:t>sa</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dette</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souveraine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rPr>
              <a:t> les </a:t>
            </a:r>
            <a:r>
              <a:rPr lang="en-US" altLang="fr-FR" sz="1600" dirty="0" err="1">
                <a:solidFill>
                  <a:srgbClr val="000000"/>
                </a:solidFill>
                <a:latin typeface="Arial" panose="020B0604020202020204" pitchFamily="34" charset="0"/>
              </a:rPr>
              <a:t>taux</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d'intérêt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augmentent</a:t>
            </a:r>
            <a:r>
              <a:rPr lang="en-US" altLang="fr-FR" sz="1600" dirty="0">
                <a:solidFill>
                  <a:srgbClr val="000000"/>
                </a:solidFill>
                <a:latin typeface="Arial" panose="020B0604020202020204" pitchFamily="34" charset="0"/>
                <a:sym typeface="Wingdings" panose="05000000000000000000" pitchFamily="2" charset="2"/>
              </a:rPr>
              <a:t>  </a:t>
            </a:r>
            <a:r>
              <a:rPr lang="en-US" altLang="fr-FR" sz="1600" dirty="0">
                <a:solidFill>
                  <a:srgbClr val="000000"/>
                </a:solidFill>
                <a:latin typeface="Arial" panose="020B0604020202020204" pitchFamily="34" charset="0"/>
              </a:rPr>
              <a:t> les flux de </a:t>
            </a:r>
            <a:r>
              <a:rPr lang="en-US" altLang="fr-FR" sz="1600" dirty="0" err="1">
                <a:solidFill>
                  <a:srgbClr val="000000"/>
                </a:solidFill>
                <a:latin typeface="Arial" panose="020B0604020202020204" pitchFamily="34" charset="0"/>
              </a:rPr>
              <a:t>capitaux</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s'arrêtent</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rPr>
              <a:t> grave contraction de </a:t>
            </a:r>
            <a:r>
              <a:rPr lang="en-US" altLang="fr-FR" sz="1600" dirty="0" err="1">
                <a:solidFill>
                  <a:srgbClr val="000000"/>
                </a:solidFill>
                <a:latin typeface="Arial" panose="020B0604020202020204" pitchFamily="34" charset="0"/>
              </a:rPr>
              <a:t>l'économi</a:t>
            </a:r>
            <a:r>
              <a:rPr lang="en-US" altLang="fr-FR" sz="1600" i="0" dirty="0" err="1">
                <a:solidFill>
                  <a:srgbClr val="000000"/>
                </a:solidFill>
                <a:latin typeface="Arial" panose="020B0604020202020204" pitchFamily="34" charset="0"/>
              </a:rPr>
              <a:t>e</a:t>
            </a:r>
            <a:r>
              <a:rPr lang="en-US" altLang="fr-FR" sz="1600" i="0" dirty="0">
                <a:solidFill>
                  <a:srgbClr val="000000"/>
                </a:solidFill>
                <a:latin typeface="Arial" panose="020B0604020202020204" pitchFamily="34" charset="0"/>
              </a:rPr>
              <a:t> </a:t>
            </a: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sym typeface="Wingdings 2" panose="05020102010507070707" pitchFamily="18" charset="2"/>
              </a:rPr>
              <a:t>	 Le pays </a:t>
            </a:r>
            <a:r>
              <a:rPr lang="en-US" altLang="fr-FR" sz="1600" dirty="0" err="1">
                <a:solidFill>
                  <a:srgbClr val="000000"/>
                </a:solidFill>
                <a:latin typeface="Arial" panose="020B0604020202020204" pitchFamily="34" charset="0"/>
                <a:sym typeface="Wingdings 2" panose="05020102010507070707" pitchFamily="18" charset="2"/>
              </a:rPr>
              <a:t>peut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choisir</a:t>
            </a:r>
            <a:r>
              <a:rPr lang="en-US" altLang="fr-FR" sz="1600" dirty="0">
                <a:solidFill>
                  <a:srgbClr val="000000"/>
                </a:solidFill>
                <a:latin typeface="Arial" panose="020B0604020202020204" pitchFamily="34" charset="0"/>
                <a:sym typeface="Wingdings 2" panose="05020102010507070707" pitchFamily="18" charset="2"/>
              </a:rPr>
              <a:t> de</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répudier</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sa</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dett</a:t>
            </a:r>
            <a:r>
              <a:rPr lang="en-US" altLang="fr-FR" sz="1600" dirty="0" err="1">
                <a:solidFill>
                  <a:srgbClr val="FF0000"/>
                </a:solidFill>
                <a:latin typeface="Arial" panose="020B0604020202020204" pitchFamily="34" charset="0"/>
                <a:sym typeface="Wingdings 2" panose="05020102010507070707" pitchFamily="18" charset="2"/>
              </a:rPr>
              <a:t>e</a:t>
            </a: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il</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renie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entièrement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sa</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à </a:t>
            </a:r>
            <a:r>
              <a:rPr lang="en-US" altLang="fr-FR" sz="1600" dirty="0" err="1">
                <a:solidFill>
                  <a:srgbClr val="000000"/>
                </a:solidFill>
                <a:latin typeface="Arial" panose="020B0604020202020204" pitchFamily="34" charset="0"/>
                <a:sym typeface="Wingdings 2" panose="05020102010507070707" pitchFamily="18" charset="2"/>
              </a:rPr>
              <a:t>l'égard</a:t>
            </a:r>
            <a:r>
              <a:rPr lang="en-US" altLang="fr-FR" sz="1600" dirty="0">
                <a:solidFill>
                  <a:srgbClr val="000000"/>
                </a:solidFill>
                <a:latin typeface="Arial" panose="020B0604020202020204" pitchFamily="34" charset="0"/>
                <a:sym typeface="Wingdings 2" panose="05020102010507070707" pitchFamily="18" charset="2"/>
              </a:rPr>
              <a:t> des </a:t>
            </a:r>
            <a:r>
              <a:rPr lang="en-US" altLang="fr-FR" sz="1600" dirty="0" err="1">
                <a:solidFill>
                  <a:srgbClr val="000000"/>
                </a:solidFill>
                <a:latin typeface="Arial" panose="020B0604020202020204" pitchFamily="34" charset="0"/>
                <a:sym typeface="Wingdings 2" panose="05020102010507070707" pitchFamily="18" charset="2"/>
              </a:rPr>
              <a:t>créanciers</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étrangers</a:t>
            </a: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600" dirty="0">
              <a:solidFill>
                <a:srgbClr val="FF0000"/>
              </a:solidFill>
              <a:latin typeface="Arial" panose="020B0604020202020204" pitchFamily="34" charset="0"/>
            </a:endParaRP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a:solidFill>
                  <a:srgbClr val="FF0000"/>
                </a:solidFill>
                <a:latin typeface="Arial" panose="020B0604020202020204" pitchFamily="34" charset="0"/>
                <a:sym typeface="Wingdings 2" panose="05020102010507070707" pitchFamily="18" charset="2"/>
              </a:rPr>
              <a:t> </a:t>
            </a:r>
            <a:r>
              <a:rPr lang="en-US" altLang="fr-FR" sz="1600" dirty="0">
                <a:solidFill>
                  <a:srgbClr val="FF0000"/>
                </a:solidFill>
                <a:latin typeface="Arial" panose="020B0604020202020204" pitchFamily="34" charset="0"/>
              </a:rPr>
              <a:t>Restructuration et </a:t>
            </a:r>
            <a:r>
              <a:rPr lang="en-US" altLang="fr-FR" sz="1600" dirty="0" err="1">
                <a:solidFill>
                  <a:srgbClr val="FF0000"/>
                </a:solidFill>
                <a:latin typeface="Arial" panose="020B0604020202020204" pitchFamily="34" charset="0"/>
              </a:rPr>
              <a:t>rééchelonnement</a:t>
            </a:r>
            <a:r>
              <a:rPr lang="en-US" altLang="fr-FR" sz="1600" dirty="0">
                <a:solidFill>
                  <a:srgbClr val="FF0000"/>
                </a:solidFill>
                <a:latin typeface="Arial" panose="020B0604020202020204" pitchFamily="34" charset="0"/>
              </a:rPr>
              <a:t> de la </a:t>
            </a:r>
            <a:r>
              <a:rPr lang="en-US" altLang="fr-FR" sz="1600" dirty="0" err="1">
                <a:solidFill>
                  <a:srgbClr val="FF0000"/>
                </a:solidFill>
                <a:latin typeface="Arial" panose="020B0604020202020204" pitchFamily="34" charset="0"/>
              </a:rPr>
              <a:t>dette</a:t>
            </a:r>
            <a:r>
              <a:rPr lang="en-US" altLang="fr-FR" sz="1600" dirty="0">
                <a:solidFill>
                  <a:srgbClr val="FF0000"/>
                </a:solidFill>
                <a:latin typeface="Arial" panose="020B0604020202020204" pitchFamily="34" charset="0"/>
              </a:rPr>
              <a:t> : Le pays </a:t>
            </a:r>
            <a:r>
              <a:rPr lang="en-US" altLang="fr-FR" sz="1600" dirty="0" err="1">
                <a:solidFill>
                  <a:srgbClr val="FF0000"/>
                </a:solidFill>
                <a:latin typeface="Arial" panose="020B0604020202020204" pitchFamily="34" charset="0"/>
              </a:rPr>
              <a:t>négocie</a:t>
            </a:r>
            <a:r>
              <a:rPr lang="en-US" altLang="fr-FR" sz="1600" dirty="0">
                <a:solidFill>
                  <a:srgbClr val="FF0000"/>
                </a:solidFill>
                <a:latin typeface="Arial" panose="020B0604020202020204" pitchFamily="34" charset="0"/>
              </a:rPr>
              <a:t> un </a:t>
            </a:r>
            <a:r>
              <a:rPr lang="en-US" altLang="fr-FR" sz="1600" dirty="0" err="1">
                <a:solidFill>
                  <a:srgbClr val="FF0000"/>
                </a:solidFill>
                <a:latin typeface="Arial" panose="020B0604020202020204" pitchFamily="34" charset="0"/>
              </a:rPr>
              <a:t>règlement</a:t>
            </a:r>
            <a:r>
              <a:rPr lang="en-US" altLang="fr-FR" sz="1600" dirty="0">
                <a:solidFill>
                  <a:srgbClr val="FF0000"/>
                </a:solidFill>
                <a:latin typeface="Arial" panose="020B0604020202020204" pitchFamily="34" charset="0"/>
              </a:rPr>
              <a:t>. En </a:t>
            </a:r>
            <a:r>
              <a:rPr lang="en-US" altLang="fr-FR" sz="1600" dirty="0" err="1">
                <a:solidFill>
                  <a:srgbClr val="FF0000"/>
                </a:solidFill>
                <a:latin typeface="Arial" panose="020B0604020202020204" pitchFamily="34" charset="0"/>
              </a:rPr>
              <a:t>général</a:t>
            </a:r>
            <a:r>
              <a:rPr lang="en-US" altLang="fr-FR" sz="1600" dirty="0">
                <a:solidFill>
                  <a:srgbClr val="FF0000"/>
                </a:solidFill>
                <a:latin typeface="Arial" panose="020B0604020202020204" pitchFamily="34" charset="0"/>
              </a:rPr>
              <a:t>, les </a:t>
            </a:r>
            <a:r>
              <a:rPr lang="en-US" altLang="fr-FR" sz="1600" dirty="0" err="1">
                <a:solidFill>
                  <a:srgbClr val="FF0000"/>
                </a:solidFill>
                <a:latin typeface="Arial" panose="020B0604020202020204" pitchFamily="34" charset="0"/>
              </a:rPr>
              <a:t>créanciers</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sont</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contraints</a:t>
            </a:r>
            <a:r>
              <a:rPr lang="en-US" altLang="fr-FR" sz="1600" dirty="0">
                <a:solidFill>
                  <a:srgbClr val="FF0000"/>
                </a:solidFill>
                <a:latin typeface="Arial" panose="020B0604020202020204" pitchFamily="34" charset="0"/>
              </a:rPr>
              <a:t> de </a:t>
            </a:r>
            <a:r>
              <a:rPr lang="en-US" altLang="fr-FR" sz="1600" dirty="0" err="1">
                <a:solidFill>
                  <a:srgbClr val="FF0000"/>
                </a:solidFill>
                <a:latin typeface="Arial" panose="020B0604020202020204" pitchFamily="34" charset="0"/>
              </a:rPr>
              <a:t>renoncer</a:t>
            </a:r>
            <a:r>
              <a:rPr lang="en-US" altLang="fr-FR" sz="1600" dirty="0">
                <a:solidFill>
                  <a:srgbClr val="FF0000"/>
                </a:solidFill>
                <a:latin typeface="Arial" panose="020B0604020202020204" pitchFamily="34" charset="0"/>
              </a:rPr>
              <a:t> à </a:t>
            </a:r>
            <a:r>
              <a:rPr lang="en-US" altLang="fr-FR" sz="1600" dirty="0" err="1">
                <a:solidFill>
                  <a:srgbClr val="FF0000"/>
                </a:solidFill>
                <a:latin typeface="Arial" panose="020B0604020202020204" pitchFamily="34" charset="0"/>
              </a:rPr>
              <a:t>une</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partie</a:t>
            </a:r>
            <a:r>
              <a:rPr lang="en-US" altLang="fr-FR" sz="1600" dirty="0">
                <a:solidFill>
                  <a:srgbClr val="FF0000"/>
                </a:solidFill>
                <a:latin typeface="Arial" panose="020B0604020202020204" pitchFamily="34" charset="0"/>
              </a:rPr>
              <a:t> de la </a:t>
            </a:r>
            <a:r>
              <a:rPr lang="en-US" altLang="fr-FR" sz="1600" dirty="0" err="1">
                <a:solidFill>
                  <a:srgbClr val="FF0000"/>
                </a:solidFill>
                <a:latin typeface="Arial" panose="020B0604020202020204" pitchFamily="34" charset="0"/>
              </a:rPr>
              <a:t>dette</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décôte</a:t>
            </a:r>
            <a:r>
              <a:rPr lang="en-US" altLang="fr-FR" sz="1600" dirty="0">
                <a:solidFill>
                  <a:srgbClr val="FF0000"/>
                </a:solidFill>
                <a:latin typeface="Arial" panose="020B0604020202020204" pitchFamily="34" charset="0"/>
              </a:rPr>
              <a:t>), les </a:t>
            </a:r>
            <a:r>
              <a:rPr lang="en-US" altLang="fr-FR" sz="1600" dirty="0" err="1">
                <a:solidFill>
                  <a:srgbClr val="FF0000"/>
                </a:solidFill>
                <a:latin typeface="Arial" panose="020B0604020202020204" pitchFamily="34" charset="0"/>
              </a:rPr>
              <a:t>taux</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d'intérêt</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sont</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renégociés</a:t>
            </a:r>
            <a:r>
              <a:rPr lang="en-US" altLang="fr-FR" sz="1600" dirty="0">
                <a:solidFill>
                  <a:srgbClr val="FF0000"/>
                </a:solidFill>
                <a:latin typeface="Arial" panose="020B0604020202020204" pitchFamily="34" charset="0"/>
              </a:rPr>
              <a:t> à des conditions plus </a:t>
            </a:r>
            <a:r>
              <a:rPr lang="en-US" altLang="fr-FR" sz="1600" dirty="0" err="1">
                <a:solidFill>
                  <a:srgbClr val="FF0000"/>
                </a:solidFill>
                <a:latin typeface="Arial" panose="020B0604020202020204" pitchFamily="34" charset="0"/>
              </a:rPr>
              <a:t>favorables</a:t>
            </a:r>
            <a:r>
              <a:rPr lang="en-US" altLang="fr-FR" sz="1600" dirty="0">
                <a:solidFill>
                  <a:srgbClr val="FF0000"/>
                </a:solidFill>
                <a:latin typeface="Arial" panose="020B0604020202020204" pitchFamily="34" charset="0"/>
              </a:rPr>
              <a:t> et les </a:t>
            </a:r>
            <a:r>
              <a:rPr lang="en-US" altLang="fr-FR" sz="1600" dirty="0" err="1">
                <a:solidFill>
                  <a:srgbClr val="FF0000"/>
                </a:solidFill>
                <a:latin typeface="Arial" panose="020B0604020202020204" pitchFamily="34" charset="0"/>
              </a:rPr>
              <a:t>prêts</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extérieurs</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reprennent</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leur</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cours</a:t>
            </a: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600" dirty="0">
              <a:solidFill>
                <a:srgbClr val="000000"/>
              </a:solidFill>
              <a:latin typeface="Arial" panose="020B0604020202020204" pitchFamily="34" charset="0"/>
            </a:endParaRP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rPr>
              <a:t>	De </a:t>
            </a:r>
            <a:r>
              <a:rPr lang="en-US" altLang="fr-FR" sz="1600" dirty="0" err="1">
                <a:solidFill>
                  <a:srgbClr val="000000"/>
                </a:solidFill>
                <a:latin typeface="Arial" panose="020B0604020202020204" pitchFamily="34" charset="0"/>
              </a:rPr>
              <a:t>nombreux</a:t>
            </a:r>
            <a:r>
              <a:rPr lang="en-US" altLang="fr-FR" sz="1600" dirty="0">
                <a:solidFill>
                  <a:srgbClr val="000000"/>
                </a:solidFill>
                <a:latin typeface="Arial" panose="020B0604020202020204" pitchFamily="34" charset="0"/>
              </a:rPr>
              <a:t> PFR </a:t>
            </a:r>
            <a:r>
              <a:rPr lang="en-US" altLang="fr-FR" sz="1600" dirty="0" err="1">
                <a:solidFill>
                  <a:srgbClr val="000000"/>
                </a:solidFill>
                <a:latin typeface="Arial" panose="020B0604020202020204" pitchFamily="34" charset="0"/>
              </a:rPr>
              <a:t>ont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obtenu</a:t>
            </a:r>
            <a:r>
              <a:rPr lang="en-US" altLang="fr-FR" sz="1600" dirty="0">
                <a:solidFill>
                  <a:srgbClr val="000000"/>
                </a:solidFill>
                <a:latin typeface="Arial" panose="020B0604020202020204" pitchFamily="34" charset="0"/>
              </a:rPr>
              <a:t> de </a:t>
            </a:r>
            <a:r>
              <a:rPr lang="en-US" altLang="fr-FR" sz="1600" dirty="0" err="1">
                <a:solidFill>
                  <a:srgbClr val="000000"/>
                </a:solidFill>
                <a:latin typeface="Arial" panose="020B0604020202020204" pitchFamily="34" charset="0"/>
              </a:rPr>
              <a:t>tels</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allègements</a:t>
            </a:r>
            <a:r>
              <a:rPr lang="en-US" altLang="fr-FR" sz="1600" dirty="0">
                <a:solidFill>
                  <a:srgbClr val="000000"/>
                </a:solidFill>
                <a:latin typeface="Arial" panose="020B0604020202020204" pitchFamily="34" charset="0"/>
              </a:rPr>
              <a:t> aux clubs de Paris et de </a:t>
            </a:r>
            <a:r>
              <a:rPr lang="en-US" altLang="fr-FR" sz="1600" dirty="0" err="1">
                <a:solidFill>
                  <a:srgbClr val="000000"/>
                </a:solidFill>
                <a:latin typeface="Arial" panose="020B0604020202020204" pitchFamily="34" charset="0"/>
              </a:rPr>
              <a:t>Londres</a:t>
            </a:r>
            <a:r>
              <a:rPr lang="en-US" altLang="fr-FR" sz="1600" dirty="0">
                <a:solidFill>
                  <a:srgbClr val="000000"/>
                </a:solidFill>
                <a:latin typeface="Arial" panose="020B0604020202020204" pitchFamily="34" charset="0"/>
              </a:rPr>
              <a:t> </a:t>
            </a:r>
            <a:r>
              <a:rPr lang="en-US" altLang="fr-FR" sz="1600" dirty="0">
                <a:solidFill>
                  <a:srgbClr val="FF0000"/>
                </a:solidFill>
                <a:latin typeface="Arial" panose="020B0604020202020204" pitchFamily="34" charset="0"/>
              </a:rPr>
              <a:t>(</a:t>
            </a:r>
            <a:r>
              <a:rPr lang="en-US" altLang="fr-FR" sz="1600" dirty="0" err="1">
                <a:solidFill>
                  <a:srgbClr val="FF0000"/>
                </a:solidFill>
                <a:latin typeface="Arial" panose="020B0604020202020204" pitchFamily="34" charset="0"/>
              </a:rPr>
              <a:t>taux</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concessionnaires</a:t>
            </a:r>
            <a:r>
              <a:rPr lang="en-US" altLang="fr-FR" sz="1600" dirty="0">
                <a:solidFill>
                  <a:srgbClr val="000000"/>
                </a:solidFill>
                <a:latin typeface="Arial" panose="020B0604020202020204" pitchFamily="34" charset="0"/>
              </a:rPr>
              <a:t>,</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changements</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d'échéances</a:t>
            </a:r>
            <a:r>
              <a:rPr lang="en-US" altLang="fr-FR" sz="1600" dirty="0">
                <a:solidFill>
                  <a:srgbClr val="000000"/>
                </a:solidFill>
                <a:latin typeface="Arial" panose="020B0604020202020204" pitchFamily="34" charset="0"/>
              </a:rPr>
              <a:t>)</a:t>
            </a: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rPr>
              <a:t>	</a:t>
            </a:r>
          </a:p>
          <a:p>
            <a:pPr marL="0" indent="0">
              <a:spcBef>
                <a:spcPct val="0"/>
              </a:spcBef>
              <a:buClr>
                <a:srgbClr val="FF0000"/>
              </a:buClr>
              <a:buSzPct val="66000"/>
              <a:buFontTx/>
              <a:buNone/>
            </a:pPr>
            <a:r>
              <a:rPr lang="en-US" altLang="fr-FR" sz="1600" dirty="0">
                <a:solidFill>
                  <a:srgbClr val="000000"/>
                </a:solidFill>
                <a:latin typeface="Arial" panose="020B0604020202020204" pitchFamily="34" charset="0"/>
              </a:rPr>
              <a:t>	Les PPTE (pays </a:t>
            </a:r>
            <a:r>
              <a:rPr lang="en-US" altLang="fr-FR" sz="1600" dirty="0" err="1">
                <a:solidFill>
                  <a:srgbClr val="000000"/>
                </a:solidFill>
                <a:latin typeface="Arial" panose="020B0604020202020204" pitchFamily="34" charset="0"/>
              </a:rPr>
              <a:t>pauvres</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très</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endettés</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sont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également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concernés</a:t>
            </a:r>
            <a:r>
              <a:rPr lang="en-US" altLang="fr-FR" sz="1600" dirty="0">
                <a:solidFill>
                  <a:srgbClr val="000000"/>
                </a:solidFill>
                <a:latin typeface="Arial" panose="020B0604020202020204" pitchFamily="34" charset="0"/>
              </a:rPr>
              <a:t> par </a:t>
            </a:r>
            <a:r>
              <a:rPr lang="en-US" altLang="fr-FR" sz="1600" dirty="0" err="1">
                <a:solidFill>
                  <a:srgbClr val="000000"/>
                </a:solidFill>
                <a:latin typeface="Arial" panose="020B0604020202020204" pitchFamily="34" charset="0"/>
              </a:rPr>
              <a:t>l'allègement</a:t>
            </a:r>
            <a:r>
              <a:rPr lang="en-US" altLang="fr-FR" sz="1600" dirty="0">
                <a:solidFill>
                  <a:srgbClr val="000000"/>
                </a:solidFill>
                <a:latin typeface="Arial" panose="020B0604020202020204" pitchFamily="34" charset="0"/>
              </a:rPr>
              <a:t> de </a:t>
            </a:r>
            <a:r>
              <a:rPr lang="en-US" altLang="fr-FR" sz="1600" dirty="0" err="1">
                <a:solidFill>
                  <a:srgbClr val="000000"/>
                </a:solidFill>
                <a:latin typeface="Arial" panose="020B0604020202020204" pitchFamily="34" charset="0"/>
              </a:rPr>
              <a:t>dett</a:t>
            </a:r>
            <a:r>
              <a:rPr lang="en-US" altLang="fr-FR" sz="1600" i="0" dirty="0" err="1">
                <a:solidFill>
                  <a:srgbClr val="000000"/>
                </a:solidFill>
                <a:latin typeface="Arial" panose="020B0604020202020204" pitchFamily="34" charset="0"/>
              </a:rPr>
              <a:t>e</a:t>
            </a:r>
            <a:r>
              <a:rPr lang="en-US" altLang="fr-FR" sz="1600" i="0" dirty="0">
                <a:solidFill>
                  <a:srgbClr val="000000"/>
                </a:solidFill>
                <a:latin typeface="Arial" panose="020B0604020202020204" pitchFamily="34" charset="0"/>
              </a:rPr>
              <a:t>  </a:t>
            </a:r>
            <a:endParaRPr lang="en-US" altLang="fr-FR" sz="13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3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3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42AB185-DBEF-48F9-AFA5-7E945AC1CDFE}"/>
              </a:ext>
            </a:extLst>
          </p:cNvPr>
          <p:cNvSpPr>
            <a:spLocks noGrp="1" noChangeArrowheads="1"/>
          </p:cNvSpPr>
          <p:nvPr>
            <p:ph type="title"/>
          </p:nvPr>
        </p:nvSpPr>
        <p:spPr>
          <a:xfrm>
            <a:off x="449263" y="1268413"/>
            <a:ext cx="8516937" cy="431800"/>
          </a:xfrm>
        </p:spPr>
        <p:txBody>
          <a:bodyPr lIns="0" rIns="0" anchor="t" anchorCtr="1"/>
          <a:lstStyle/>
          <a:p>
            <a:r>
              <a:rPr lang="en-US" altLang="fr-FR" sz="2200">
                <a:solidFill>
                  <a:srgbClr val="000080"/>
                </a:solidFill>
                <a:latin typeface="Arial" panose="020B0604020202020204" pitchFamily="34" charset="0"/>
              </a:rPr>
              <a:t>Rééchelonnement bilatéral de la dette : Club de Paris </a:t>
            </a:r>
          </a:p>
        </p:txBody>
      </p:sp>
      <p:sp>
        <p:nvSpPr>
          <p:cNvPr id="8195" name="Rectangle 3">
            <a:extLst>
              <a:ext uri="{FF2B5EF4-FFF2-40B4-BE49-F238E27FC236}">
                <a16:creationId xmlns:a16="http://schemas.microsoft.com/office/drawing/2014/main" id="{04FEA58C-C99C-4F00-9BC5-4D3B2BDD0C97}"/>
              </a:ext>
            </a:extLst>
          </p:cNvPr>
          <p:cNvSpPr>
            <a:spLocks noGrp="1" noChangeArrowheads="1"/>
          </p:cNvSpPr>
          <p:nvPr>
            <p:ph type="body" idx="1"/>
          </p:nvPr>
        </p:nvSpPr>
        <p:spPr>
          <a:xfrm>
            <a:off x="179388" y="1717224"/>
            <a:ext cx="8786812" cy="4930775"/>
          </a:xfrm>
        </p:spPr>
        <p:txBody>
          <a:bodyPr lIns="0" rIns="0" anchorCtr="1"/>
          <a:lstStyle/>
          <a:p>
            <a:pPr marL="0" indent="0">
              <a:buFontTx/>
              <a:buNone/>
            </a:pPr>
            <a:r>
              <a:rPr lang="en-US" altLang="fr-FR" sz="1800" b="1" dirty="0">
                <a:solidFill>
                  <a:srgbClr val="FF0000"/>
                </a:solidFill>
                <a:latin typeface="Arial" panose="020B0604020202020204" pitchFamily="34" charset="0"/>
                <a:sym typeface="Wingdings" panose="05000000000000000000" pitchFamily="2" charset="2"/>
              </a:rPr>
              <a:t></a:t>
            </a:r>
            <a:r>
              <a:rPr lang="en-US" altLang="fr-FR" sz="1800" b="1" dirty="0">
                <a:solidFill>
                  <a:srgbClr val="0070C0"/>
                </a:solidFill>
                <a:latin typeface="Arial" panose="020B0604020202020204" pitchFamily="34" charset="0"/>
                <a:sym typeface="Wingdings" panose="05000000000000000000" pitchFamily="2" charset="2"/>
              </a:rPr>
              <a:t> </a:t>
            </a:r>
            <a:r>
              <a:rPr lang="en-US" altLang="fr-FR" sz="1800" b="1" dirty="0">
                <a:solidFill>
                  <a:srgbClr val="FF0000"/>
                </a:solidFill>
                <a:latin typeface="Arial" panose="020B0604020202020204" pitchFamily="34" charset="0"/>
                <a:sym typeface="Wingdings" panose="05000000000000000000" pitchFamily="2" charset="2"/>
              </a:rPr>
              <a:t> </a:t>
            </a:r>
            <a:r>
              <a:rPr lang="en-US" altLang="fr-FR" sz="1800" dirty="0" err="1">
                <a:solidFill>
                  <a:srgbClr val="FF0000"/>
                </a:solidFill>
                <a:latin typeface="Arial" panose="020B0604020202020204" pitchFamily="34" charset="0"/>
                <a:sym typeface="Wingdings" panose="05000000000000000000" pitchFamily="2" charset="2"/>
              </a:rPr>
              <a:t>Rééchelonnement</a:t>
            </a:r>
            <a:r>
              <a:rPr lang="en-US" altLang="fr-FR" sz="1800" dirty="0">
                <a:solidFill>
                  <a:srgbClr val="FF0000"/>
                </a:solidFill>
                <a:latin typeface="Arial" panose="020B0604020202020204" pitchFamily="34" charset="0"/>
                <a:sym typeface="Wingdings" panose="05000000000000000000" pitchFamily="2" charset="2"/>
              </a:rPr>
              <a:t> du service de la </a:t>
            </a:r>
            <a:r>
              <a:rPr lang="en-US" altLang="fr-FR" sz="1800" dirty="0" err="1">
                <a:solidFill>
                  <a:srgbClr val="FF0000"/>
                </a:solidFill>
                <a:latin typeface="Arial" panose="020B0604020202020204" pitchFamily="34" charset="0"/>
                <a:sym typeface="Wingdings" panose="05000000000000000000" pitchFamily="2" charset="2"/>
              </a:rPr>
              <a:t>dette</a:t>
            </a:r>
            <a:r>
              <a:rPr lang="en-US" altLang="fr-FR" sz="1800" dirty="0">
                <a:solidFill>
                  <a:srgbClr val="FF0000"/>
                </a:solidFill>
                <a:latin typeface="Arial" panose="020B0604020202020204" pitchFamily="34" charset="0"/>
                <a:sym typeface="Wingdings" panose="05000000000000000000" pitchFamily="2" charset="2"/>
              </a:rPr>
              <a:t> à des conditions </a:t>
            </a:r>
            <a:r>
              <a:rPr lang="en-US" altLang="fr-FR" sz="1800" dirty="0" err="1">
                <a:solidFill>
                  <a:srgbClr val="FF0000"/>
                </a:solidFill>
                <a:latin typeface="Arial" panose="020B0604020202020204" pitchFamily="34" charset="0"/>
                <a:sym typeface="Wingdings" panose="05000000000000000000" pitchFamily="2" charset="2"/>
              </a:rPr>
              <a:t>assouplies</a:t>
            </a:r>
            <a:r>
              <a:rPr lang="en-US" altLang="fr-FR" sz="1800" dirty="0">
                <a:solidFill>
                  <a:srgbClr val="FF0000"/>
                </a:solidFill>
                <a:latin typeface="Arial" panose="020B0604020202020204" pitchFamily="34" charset="0"/>
                <a:sym typeface="Wingdings" panose="05000000000000000000" pitchFamily="2" charset="2"/>
              </a:rPr>
              <a:t> pendant les </a:t>
            </a:r>
            <a:r>
              <a:rPr lang="en-US" altLang="fr-FR" sz="1800" dirty="0" err="1">
                <a:solidFill>
                  <a:srgbClr val="FF0000"/>
                </a:solidFill>
                <a:latin typeface="Arial" panose="020B0604020202020204" pitchFamily="34" charset="0"/>
                <a:sym typeface="Wingdings" panose="05000000000000000000" pitchFamily="2" charset="2"/>
              </a:rPr>
              <a:t>années</a:t>
            </a:r>
            <a:r>
              <a:rPr lang="en-US" altLang="fr-FR" sz="1800" dirty="0">
                <a:solidFill>
                  <a:srgbClr val="FF0000"/>
                </a:solidFill>
                <a:latin typeface="Arial" panose="020B0604020202020204" pitchFamily="34" charset="0"/>
                <a:sym typeface="Wingdings" panose="05000000000000000000" pitchFamily="2" charset="2"/>
              </a:rPr>
              <a:t> 1990</a:t>
            </a:r>
          </a:p>
          <a:p>
            <a:pPr marL="0" indent="0"/>
            <a:endParaRPr lang="en-US" altLang="fr-FR" sz="1800" dirty="0"/>
          </a:p>
          <a:p>
            <a:pPr marL="0" indent="0">
              <a:buFontTx/>
              <a:buNone/>
            </a:pPr>
            <a:r>
              <a:rPr lang="en-US" altLang="fr-FR" sz="1800" b="1" dirty="0">
                <a:solidFill>
                  <a:srgbClr val="FF0000"/>
                </a:solidFill>
                <a:latin typeface="Arial" panose="020B0604020202020204" pitchFamily="34" charset="0"/>
                <a:sym typeface="Wingdings" panose="05000000000000000000" pitchFamily="2" charset="2"/>
              </a:rPr>
              <a:t> </a:t>
            </a:r>
            <a:r>
              <a:rPr lang="en-US" altLang="fr-FR" sz="1800" dirty="0" err="1">
                <a:solidFill>
                  <a:srgbClr val="FF0000"/>
                </a:solidFill>
                <a:latin typeface="Arial" panose="020B0604020202020204" pitchFamily="34" charset="0"/>
                <a:sym typeface="Wingdings" panose="05000000000000000000" pitchFamily="2" charset="2"/>
              </a:rPr>
              <a:t>Mais</a:t>
            </a:r>
            <a:r>
              <a:rPr lang="en-US" altLang="fr-FR" sz="1800" dirty="0">
                <a:solidFill>
                  <a:srgbClr val="FF0000"/>
                </a:solidFill>
                <a:latin typeface="Arial" panose="020B0604020202020204" pitchFamily="34" charset="0"/>
                <a:sym typeface="Wingdings" panose="05000000000000000000" pitchFamily="2" charset="2"/>
              </a:rPr>
              <a:t> </a:t>
            </a:r>
            <a:r>
              <a:rPr lang="en-US" altLang="fr-FR" sz="1800" dirty="0" err="1">
                <a:solidFill>
                  <a:srgbClr val="FF0000"/>
                </a:solidFill>
                <a:latin typeface="Arial" panose="020B0604020202020204" pitchFamily="34" charset="0"/>
                <a:sym typeface="Wingdings" panose="05000000000000000000" pitchFamily="2" charset="2"/>
              </a:rPr>
              <a:t>uniquement</a:t>
            </a:r>
            <a:r>
              <a:rPr lang="en-US" altLang="fr-FR" sz="1800" dirty="0">
                <a:solidFill>
                  <a:srgbClr val="FF0000"/>
                </a:solidFill>
                <a:latin typeface="Arial" panose="020B0604020202020204" pitchFamily="34" charset="0"/>
                <a:sym typeface="Wingdings" panose="05000000000000000000" pitchFamily="2" charset="2"/>
              </a:rPr>
              <a:t> pour le service de la </a:t>
            </a:r>
            <a:r>
              <a:rPr lang="en-US" altLang="fr-FR" sz="1800" dirty="0" err="1">
                <a:solidFill>
                  <a:srgbClr val="FF0000"/>
                </a:solidFill>
                <a:latin typeface="Arial" panose="020B0604020202020204" pitchFamily="34" charset="0"/>
                <a:sym typeface="Wingdings" panose="05000000000000000000" pitchFamily="2" charset="2"/>
              </a:rPr>
              <a:t>dette</a:t>
            </a:r>
            <a:r>
              <a:rPr lang="en-US" altLang="fr-FR" sz="1800" dirty="0">
                <a:solidFill>
                  <a:srgbClr val="FF0000"/>
                </a:solidFill>
                <a:latin typeface="Arial" panose="020B0604020202020204" pitchFamily="34" charset="0"/>
                <a:sym typeface="Wingdings" panose="05000000000000000000" pitchFamily="2" charset="2"/>
              </a:rPr>
              <a:t> </a:t>
            </a:r>
            <a:r>
              <a:rPr lang="en-US" altLang="fr-FR" sz="1800" dirty="0" err="1">
                <a:solidFill>
                  <a:srgbClr val="FF0000"/>
                </a:solidFill>
                <a:latin typeface="Arial" panose="020B0604020202020204" pitchFamily="34" charset="0"/>
                <a:sym typeface="Wingdings" panose="05000000000000000000" pitchFamily="2" charset="2"/>
              </a:rPr>
              <a:t>correspondant</a:t>
            </a:r>
            <a:r>
              <a:rPr lang="en-US" altLang="fr-FR" sz="1800" dirty="0">
                <a:solidFill>
                  <a:srgbClr val="FF0000"/>
                </a:solidFill>
                <a:latin typeface="Arial" panose="020B0604020202020204" pitchFamily="34" charset="0"/>
                <a:sym typeface="Wingdings" panose="05000000000000000000" pitchFamily="2" charset="2"/>
              </a:rPr>
              <a:t> à la </a:t>
            </a:r>
            <a:r>
              <a:rPr lang="en-US" altLang="fr-FR" sz="1800" dirty="0" err="1">
                <a:solidFill>
                  <a:srgbClr val="FF0000"/>
                </a:solidFill>
                <a:latin typeface="Arial" panose="020B0604020202020204" pitchFamily="34" charset="0"/>
                <a:sym typeface="Wingdings" panose="05000000000000000000" pitchFamily="2" charset="2"/>
              </a:rPr>
              <a:t>période</a:t>
            </a:r>
            <a:r>
              <a:rPr lang="en-US" altLang="fr-FR" sz="1800" dirty="0">
                <a:solidFill>
                  <a:srgbClr val="FF0000"/>
                </a:solidFill>
                <a:latin typeface="Arial" panose="020B0604020202020204" pitchFamily="34" charset="0"/>
                <a:sym typeface="Wingdings" panose="05000000000000000000" pitchFamily="2" charset="2"/>
              </a:rPr>
              <a:t> de </a:t>
            </a:r>
            <a:r>
              <a:rPr lang="en-US" altLang="fr-FR" sz="1800" dirty="0" err="1">
                <a:solidFill>
                  <a:srgbClr val="FF0000"/>
                </a:solidFill>
                <a:latin typeface="Arial" panose="020B0604020202020204" pitchFamily="34" charset="0"/>
                <a:sym typeface="Wingdings" panose="05000000000000000000" pitchFamily="2" charset="2"/>
              </a:rPr>
              <a:t>l'accord</a:t>
            </a:r>
            <a:r>
              <a:rPr lang="en-US" altLang="fr-FR" sz="1800" dirty="0">
                <a:solidFill>
                  <a:srgbClr val="FF0000"/>
                </a:solidFill>
                <a:latin typeface="Arial" panose="020B0604020202020204" pitchFamily="34" charset="0"/>
                <a:sym typeface="Wingdings" panose="05000000000000000000" pitchFamily="2" charset="2"/>
              </a:rPr>
              <a:t> avec le FMI</a:t>
            </a:r>
          </a:p>
          <a:p>
            <a:pPr lvl="1">
              <a:buFontTx/>
              <a:buNone/>
            </a:pPr>
            <a:r>
              <a:rPr lang="en-US" altLang="fr-FR" sz="1800" b="0" dirty="0" err="1"/>
              <a:t>Généralement</a:t>
            </a:r>
            <a:r>
              <a:rPr lang="en-US" altLang="fr-FR" sz="1800" b="0" dirty="0"/>
              <a:t> FASR, 3 </a:t>
            </a:r>
            <a:r>
              <a:rPr lang="en-US" altLang="fr-FR" sz="1800" b="0" dirty="0" err="1"/>
              <a:t>ans</a:t>
            </a:r>
            <a:endParaRPr lang="en-US" altLang="fr-FR" sz="1800" b="0" dirty="0"/>
          </a:p>
          <a:p>
            <a:pPr marL="0" indent="0"/>
            <a:endParaRPr lang="en-US" altLang="fr-FR" sz="1800" dirty="0"/>
          </a:p>
          <a:p>
            <a:pPr marL="0" indent="0">
              <a:buFontTx/>
              <a:buNone/>
            </a:pPr>
            <a:r>
              <a:rPr lang="en-US" altLang="fr-FR" sz="1800" b="1" dirty="0">
                <a:solidFill>
                  <a:srgbClr val="FF0000"/>
                </a:solidFill>
                <a:latin typeface="Arial" panose="020B0604020202020204" pitchFamily="34" charset="0"/>
                <a:sym typeface="Wingdings" panose="05000000000000000000" pitchFamily="2" charset="2"/>
              </a:rPr>
              <a:t> </a:t>
            </a:r>
            <a:r>
              <a:rPr lang="en-US" altLang="fr-FR" sz="1800" dirty="0">
                <a:solidFill>
                  <a:srgbClr val="FF0000"/>
                </a:solidFill>
                <a:latin typeface="Arial" panose="020B0604020202020204" pitchFamily="34" charset="0"/>
                <a:sym typeface="Wingdings" panose="05000000000000000000" pitchFamily="2" charset="2"/>
              </a:rPr>
              <a:t>Pas </a:t>
            </a:r>
            <a:r>
              <a:rPr lang="en-US" altLang="fr-FR" sz="1800" dirty="0" err="1">
                <a:solidFill>
                  <a:srgbClr val="FF0000"/>
                </a:solidFill>
                <a:latin typeface="Arial" panose="020B0604020202020204" pitchFamily="34" charset="0"/>
                <a:sym typeface="Wingdings" panose="05000000000000000000" pitchFamily="2" charset="2"/>
              </a:rPr>
              <a:t>d'annulation</a:t>
            </a:r>
            <a:r>
              <a:rPr lang="en-US" altLang="fr-FR" sz="1800" dirty="0">
                <a:solidFill>
                  <a:srgbClr val="FF0000"/>
                </a:solidFill>
                <a:latin typeface="Arial" panose="020B0604020202020204" pitchFamily="34" charset="0"/>
                <a:sym typeface="Wingdings" panose="05000000000000000000" pitchFamily="2" charset="2"/>
              </a:rPr>
              <a:t> de </a:t>
            </a:r>
            <a:r>
              <a:rPr lang="en-US" altLang="fr-FR" sz="1800" dirty="0" err="1">
                <a:solidFill>
                  <a:srgbClr val="FF0000"/>
                </a:solidFill>
                <a:latin typeface="Arial" panose="020B0604020202020204" pitchFamily="34" charset="0"/>
                <a:sym typeface="Wingdings" panose="05000000000000000000" pitchFamily="2" charset="2"/>
              </a:rPr>
              <a:t>l'encours</a:t>
            </a:r>
            <a:endParaRPr lang="en-US" altLang="fr-FR" sz="1800" dirty="0">
              <a:solidFill>
                <a:srgbClr val="FF0000"/>
              </a:solidFill>
              <a:latin typeface="Arial" panose="020B0604020202020204" pitchFamily="34" charset="0"/>
              <a:sym typeface="Wingdings" panose="05000000000000000000" pitchFamily="2" charset="2"/>
            </a:endParaRPr>
          </a:p>
          <a:p>
            <a:pPr marL="0" indent="0">
              <a:spcBef>
                <a:spcPct val="0"/>
              </a:spcBef>
              <a:buClr>
                <a:srgbClr val="FF0000"/>
              </a:buClr>
              <a:buSzPct val="66000"/>
              <a:buFont typeface="SPC MarkersBullets" pitchFamily="2" charset="2"/>
              <a:buChar char=")"/>
            </a:pPr>
            <a:endParaRPr lang="en-US" altLang="fr-FR" sz="1800" dirty="0">
              <a:solidFill>
                <a:srgbClr val="000000"/>
              </a:solidFill>
              <a:latin typeface="Arial" panose="020B0604020202020204" pitchFamily="34" charset="0"/>
            </a:endParaRPr>
          </a:p>
          <a:p>
            <a:pPr marL="0" indent="0">
              <a:spcBef>
                <a:spcPct val="0"/>
              </a:spcBef>
              <a:buClr>
                <a:srgbClr val="FF0000"/>
              </a:buClr>
              <a:buSzPct val="66000"/>
              <a:buFont typeface="SPC MarkersBullets" pitchFamily="2" charset="2"/>
              <a:buChar char=")"/>
            </a:pPr>
            <a:endParaRPr lang="en-US" altLang="fr-FR" sz="1800" dirty="0">
              <a:solidFill>
                <a:srgbClr val="000000"/>
              </a:solidFill>
              <a:latin typeface="Arial" panose="020B0604020202020204" pitchFamily="34" charset="0"/>
            </a:endParaRPr>
          </a:p>
          <a:p>
            <a:pPr marL="0" indent="0">
              <a:buFontTx/>
              <a:buNone/>
            </a:pPr>
            <a:r>
              <a:rPr lang="en-US" altLang="fr-FR" sz="2800" dirty="0">
                <a:solidFill>
                  <a:srgbClr val="FF0000"/>
                </a:solidFill>
                <a:sym typeface="Wingdings" panose="05000000000000000000" pitchFamily="2" charset="2"/>
              </a:rPr>
              <a:t>   </a:t>
            </a:r>
            <a:r>
              <a:rPr lang="en-US" altLang="fr-FR" sz="2800" dirty="0" err="1">
                <a:solidFill>
                  <a:srgbClr val="FF0000"/>
                </a:solidFill>
                <a:sym typeface="Wingdings" panose="05000000000000000000" pitchFamily="2" charset="2"/>
              </a:rPr>
              <a:t>Effets</a:t>
            </a:r>
            <a:r>
              <a:rPr lang="en-US" altLang="fr-FR" sz="2800" dirty="0">
                <a:solidFill>
                  <a:srgbClr val="FF0000"/>
                </a:solidFill>
                <a:sym typeface="Wingdings" panose="05000000000000000000" pitchFamily="2" charset="2"/>
              </a:rPr>
              <a:t> </a:t>
            </a:r>
            <a:r>
              <a:rPr lang="en-US" altLang="fr-FR" sz="2800" dirty="0" err="1">
                <a:solidFill>
                  <a:srgbClr val="FF0000"/>
                </a:solidFill>
                <a:sym typeface="Wingdings" panose="05000000000000000000" pitchFamily="2" charset="2"/>
              </a:rPr>
              <a:t>limités</a:t>
            </a:r>
            <a:endParaRPr lang="en-US" altLang="fr-FR" sz="2800" dirty="0">
              <a:solidFill>
                <a:srgbClr val="FF0000"/>
              </a:solidFill>
              <a:sym typeface="Wingdings" panose="05000000000000000000" pitchFamily="2" charset="2"/>
            </a:endParaRPr>
          </a:p>
          <a:p>
            <a:pPr marL="0" indent="0">
              <a:buFontTx/>
              <a:buNone/>
            </a:pPr>
            <a:endParaRPr lang="en-US" altLang="fr-FR" sz="1800" dirty="0"/>
          </a:p>
          <a:p>
            <a:pPr marL="0" indent="0"/>
            <a:r>
              <a:rPr lang="en-US" altLang="fr-FR" sz="1800" dirty="0">
                <a:sym typeface="Wingdings 2" panose="05020102010507070707" pitchFamily="18" charset="2"/>
              </a:rPr>
              <a:t>  </a:t>
            </a:r>
            <a:r>
              <a:rPr lang="en-US" altLang="fr-FR" sz="1800" dirty="0" err="1">
                <a:solidFill>
                  <a:schemeClr val="tx1"/>
                </a:solidFill>
              </a:rPr>
              <a:t>Allègement</a:t>
            </a:r>
            <a:r>
              <a:rPr lang="en-US" altLang="fr-FR" sz="1800" dirty="0">
                <a:solidFill>
                  <a:schemeClr val="tx1"/>
                </a:solidFill>
              </a:rPr>
              <a:t> trop </a:t>
            </a:r>
            <a:r>
              <a:rPr lang="en-US" altLang="fr-FR" sz="1800" dirty="0" err="1">
                <a:solidFill>
                  <a:schemeClr val="tx1"/>
                </a:solidFill>
              </a:rPr>
              <a:t>limité</a:t>
            </a:r>
            <a:endParaRPr lang="en-US" altLang="fr-FR" sz="1800" dirty="0">
              <a:solidFill>
                <a:schemeClr val="tx1"/>
              </a:solidFill>
            </a:endParaRPr>
          </a:p>
          <a:p>
            <a:pPr marL="0" indent="0"/>
            <a:r>
              <a:rPr lang="en-US" altLang="fr-FR" sz="1800" dirty="0">
                <a:sym typeface="Wingdings 2" panose="05020102010507070707" pitchFamily="18" charset="2"/>
              </a:rPr>
              <a:t>  </a:t>
            </a:r>
            <a:r>
              <a:rPr lang="en-US" altLang="fr-FR" sz="1800" dirty="0" err="1">
                <a:solidFill>
                  <a:schemeClr val="tx1"/>
                </a:solidFill>
                <a:sym typeface="Wingdings 2" panose="05020102010507070707" pitchFamily="18" charset="2"/>
              </a:rPr>
              <a:t>R</a:t>
            </a:r>
            <a:r>
              <a:rPr lang="en-US" altLang="fr-FR" sz="1800" dirty="0" err="1">
                <a:solidFill>
                  <a:schemeClr val="tx1"/>
                </a:solidFill>
              </a:rPr>
              <a:t>ééchelonnement</a:t>
            </a:r>
            <a:r>
              <a:rPr lang="en-US" altLang="fr-FR" sz="1800" dirty="0">
                <a:solidFill>
                  <a:schemeClr val="tx1"/>
                </a:solidFill>
              </a:rPr>
              <a:t> sur les flux, pas sur </a:t>
            </a:r>
            <a:r>
              <a:rPr lang="en-US" altLang="fr-FR" sz="1800" dirty="0" err="1">
                <a:solidFill>
                  <a:schemeClr val="tx1"/>
                </a:solidFill>
              </a:rPr>
              <a:t>l'encours</a:t>
            </a:r>
            <a:endParaRPr lang="en-US" altLang="fr-FR" sz="1800" dirty="0">
              <a:solidFill>
                <a:schemeClr val="tx1"/>
              </a:solidFill>
            </a:endParaRPr>
          </a:p>
          <a:p>
            <a:pPr marL="0" indent="0"/>
            <a:r>
              <a:rPr lang="en-US" altLang="fr-FR" sz="1800" dirty="0">
                <a:sym typeface="Wingdings 2" panose="05020102010507070707" pitchFamily="18" charset="2"/>
              </a:rPr>
              <a:t> </a:t>
            </a:r>
            <a:r>
              <a:rPr lang="en-US" altLang="fr-FR" sz="1800" dirty="0">
                <a:solidFill>
                  <a:schemeClr val="tx1"/>
                </a:solidFill>
                <a:sym typeface="Wingdings 2" panose="05020102010507070707" pitchFamily="18" charset="2"/>
              </a:rPr>
              <a:t>Nouveaux </a:t>
            </a:r>
            <a:r>
              <a:rPr lang="en-US" altLang="fr-FR" sz="1800" dirty="0" err="1">
                <a:solidFill>
                  <a:schemeClr val="tx1"/>
                </a:solidFill>
                <a:sym typeface="Wingdings 2" panose="05020102010507070707" pitchFamily="18" charset="2"/>
              </a:rPr>
              <a:t>prêts</a:t>
            </a:r>
            <a:r>
              <a:rPr lang="en-US" altLang="fr-FR" sz="1800" dirty="0">
                <a:solidFill>
                  <a:schemeClr val="tx1"/>
                </a:solidFill>
                <a:sym typeface="Wingdings 2" panose="05020102010507070707" pitchFamily="18" charset="2"/>
              </a:rPr>
              <a:t> des </a:t>
            </a:r>
            <a:r>
              <a:rPr lang="en-US" altLang="fr-FR" sz="1800" dirty="0" err="1">
                <a:solidFill>
                  <a:schemeClr val="tx1"/>
                </a:solidFill>
                <a:sym typeface="Wingdings 2" panose="05020102010507070707" pitchFamily="18" charset="2"/>
              </a:rPr>
              <a:t>banques</a:t>
            </a:r>
            <a:r>
              <a:rPr lang="en-US" altLang="fr-FR" sz="1800" dirty="0">
                <a:solidFill>
                  <a:schemeClr val="tx1"/>
                </a:solidFill>
                <a:sym typeface="Wingdings 2" panose="05020102010507070707" pitchFamily="18" charset="2"/>
              </a:rPr>
              <a:t> de </a:t>
            </a:r>
            <a:r>
              <a:rPr lang="en-US" altLang="fr-FR" sz="1800" dirty="0" err="1">
                <a:solidFill>
                  <a:schemeClr val="tx1"/>
                </a:solidFill>
                <a:sym typeface="Wingdings 2" panose="05020102010507070707" pitchFamily="18" charset="2"/>
              </a:rPr>
              <a:t>développement</a:t>
            </a:r>
            <a:r>
              <a:rPr lang="en-US" altLang="fr-FR" sz="1800" dirty="0">
                <a:solidFill>
                  <a:schemeClr val="tx1"/>
                </a:solidFill>
                <a:sym typeface="Wingdings 2" panose="05020102010507070707" pitchFamily="18" charset="2"/>
              </a:rPr>
              <a:t> </a:t>
            </a:r>
            <a:r>
              <a:rPr lang="en-US" altLang="fr-FR" sz="1800" dirty="0" err="1">
                <a:solidFill>
                  <a:schemeClr val="tx1"/>
                </a:solidFill>
                <a:sym typeface="Wingdings 2" panose="05020102010507070707" pitchFamily="18" charset="2"/>
              </a:rPr>
              <a:t>multilatérales</a:t>
            </a:r>
            <a:r>
              <a:rPr lang="en-US" altLang="fr-FR" sz="1800" dirty="0">
                <a:solidFill>
                  <a:schemeClr val="tx1"/>
                </a:solidFill>
                <a:sym typeface="Wingdings 2" panose="05020102010507070707" pitchFamily="18" charset="2"/>
              </a:rPr>
              <a:t> </a:t>
            </a:r>
          </a:p>
          <a:p>
            <a:pPr marL="0" indent="0">
              <a:spcBef>
                <a:spcPct val="0"/>
              </a:spcBef>
              <a:buClr>
                <a:srgbClr val="FF0000"/>
              </a:buClr>
              <a:buSzPct val="66000"/>
              <a:buFont typeface="SPC MarkersBullets" pitchFamily="2" charset="2"/>
              <a:buChar char=")"/>
            </a:pPr>
            <a:endParaRPr lang="en-US" altLang="fr-FR" sz="1800" dirty="0">
              <a:sym typeface="Wingdings 2" panose="05020102010507070707"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70F0A-782E-4F8D-BB8B-B2582C03F52F}"/>
              </a:ext>
            </a:extLst>
          </p:cNvPr>
          <p:cNvSpPr>
            <a:spLocks noGrp="1"/>
          </p:cNvSpPr>
          <p:nvPr>
            <p:ph idx="1"/>
          </p:nvPr>
        </p:nvSpPr>
        <p:spPr>
          <a:xfrm>
            <a:off x="5029200" y="1447800"/>
            <a:ext cx="3886200" cy="4800600"/>
          </a:xfrm>
        </p:spPr>
        <p:txBody>
          <a:bodyPr>
            <a:normAutofit/>
          </a:bodyPr>
          <a:lstStyle/>
          <a:p>
            <a:pPr marL="0" indent="0">
              <a:buFontTx/>
              <a:buNone/>
            </a:pPr>
            <a:endParaRPr lang="en-US" altLang="fr-FR" sz="2800" b="1" dirty="0">
              <a:solidFill>
                <a:srgbClr val="FF0000"/>
              </a:solidFill>
            </a:endParaRPr>
          </a:p>
          <a:p>
            <a:pPr marL="0" indent="0">
              <a:buFontTx/>
              <a:buNone/>
            </a:pPr>
            <a:endParaRPr lang="en-US" altLang="fr-FR" sz="2800" b="1" dirty="0">
              <a:solidFill>
                <a:srgbClr val="FF0000"/>
              </a:solidFill>
            </a:endParaRPr>
          </a:p>
          <a:p>
            <a:pPr marL="0" indent="0">
              <a:buFontTx/>
              <a:buNone/>
            </a:pPr>
            <a:r>
              <a:rPr lang="en-US" altLang="fr-FR" sz="2800" b="1" dirty="0">
                <a:solidFill>
                  <a:srgbClr val="FF0000"/>
                </a:solidFill>
              </a:rPr>
              <a:t>Des </a:t>
            </a:r>
            <a:r>
              <a:rPr lang="en-US" altLang="fr-FR" sz="2800" b="1" dirty="0" err="1">
                <a:solidFill>
                  <a:srgbClr val="FF0000"/>
                </a:solidFill>
              </a:rPr>
              <a:t>progrès</a:t>
            </a:r>
            <a:r>
              <a:rPr lang="en-US" altLang="fr-FR" sz="2800" b="1" dirty="0">
                <a:solidFill>
                  <a:srgbClr val="FF0000"/>
                </a:solidFill>
              </a:rPr>
              <a:t> </a:t>
            </a:r>
            <a:r>
              <a:rPr lang="en-US" altLang="fr-FR" sz="2800" b="1" dirty="0" err="1">
                <a:solidFill>
                  <a:srgbClr val="FF0000"/>
                </a:solidFill>
              </a:rPr>
              <a:t>considérables</a:t>
            </a:r>
            <a:r>
              <a:rPr lang="en-US" altLang="fr-FR" sz="2800" b="1" dirty="0">
                <a:solidFill>
                  <a:srgbClr val="FF0000"/>
                </a:solidFill>
              </a:rPr>
              <a:t> </a:t>
            </a:r>
            <a:r>
              <a:rPr lang="en-US" altLang="fr-FR" sz="2800" b="1" dirty="0" err="1">
                <a:solidFill>
                  <a:srgbClr val="FF0000"/>
                </a:solidFill>
              </a:rPr>
              <a:t>ont</a:t>
            </a:r>
            <a:r>
              <a:rPr lang="en-US" altLang="fr-FR" sz="2800" b="1" dirty="0">
                <a:solidFill>
                  <a:srgbClr val="FF0000"/>
                </a:solidFill>
              </a:rPr>
              <a:t> </a:t>
            </a:r>
            <a:r>
              <a:rPr lang="en-US" altLang="fr-FR" sz="2800" b="1" dirty="0" err="1">
                <a:solidFill>
                  <a:srgbClr val="FF0000"/>
                </a:solidFill>
              </a:rPr>
              <a:t>été</a:t>
            </a:r>
            <a:r>
              <a:rPr lang="en-US" altLang="fr-FR" sz="2800" b="1" dirty="0">
                <a:solidFill>
                  <a:srgbClr val="FF0000"/>
                </a:solidFill>
              </a:rPr>
              <a:t> </a:t>
            </a:r>
            <a:r>
              <a:rPr lang="en-US" altLang="fr-FR" sz="2800" b="1" dirty="0" err="1">
                <a:solidFill>
                  <a:srgbClr val="FF0000"/>
                </a:solidFill>
              </a:rPr>
              <a:t>réalisés</a:t>
            </a:r>
            <a:r>
              <a:rPr lang="en-US" altLang="fr-FR" sz="2800" b="1" dirty="0">
                <a:solidFill>
                  <a:srgbClr val="FF0000"/>
                </a:solidFill>
              </a:rPr>
              <a:t> via </a:t>
            </a:r>
            <a:r>
              <a:rPr lang="en-US" altLang="fr-FR" sz="2800" b="1" dirty="0" err="1">
                <a:solidFill>
                  <a:srgbClr val="FF0000"/>
                </a:solidFill>
              </a:rPr>
              <a:t>l'initiative</a:t>
            </a:r>
            <a:r>
              <a:rPr lang="en-US" altLang="fr-FR" sz="2800" b="1" dirty="0">
                <a:solidFill>
                  <a:srgbClr val="FF0000"/>
                </a:solidFill>
              </a:rPr>
              <a:t> PPTE</a:t>
            </a:r>
          </a:p>
          <a:p>
            <a:pPr marL="0" indent="0">
              <a:buFontTx/>
              <a:buNone/>
            </a:pPr>
            <a:endParaRPr lang="en-US" altLang="fr-FR" dirty="0"/>
          </a:p>
          <a:p>
            <a:pPr marL="0" lvl="1" indent="0">
              <a:buFontTx/>
              <a:buNone/>
            </a:pPr>
            <a:endParaRPr lang="en-US" altLang="fr-FR" sz="3400" dirty="0"/>
          </a:p>
          <a:p>
            <a:pPr marL="0" lvl="1" indent="0">
              <a:buFont typeface="Wingdings" panose="05000000000000000000" pitchFamily="2" charset="2"/>
              <a:buChar char="ü"/>
            </a:pPr>
            <a:endParaRPr lang="en-US" altLang="fr-FR" sz="3400" dirty="0"/>
          </a:p>
          <a:p>
            <a:pPr marL="0" indent="0">
              <a:buFontTx/>
              <a:buNone/>
            </a:pPr>
            <a:endParaRPr lang="en-US" altLang="fr-FR" sz="1800" b="1" dirty="0"/>
          </a:p>
          <a:p>
            <a:pPr marL="0" indent="0">
              <a:buFont typeface="Wingdings" panose="05000000000000000000" pitchFamily="2" charset="2"/>
              <a:buChar char="ü"/>
            </a:pPr>
            <a:endParaRPr lang="en-US" altLang="fr-FR" sz="1800" dirty="0"/>
          </a:p>
          <a:p>
            <a:pPr marL="0" indent="0">
              <a:buFontTx/>
              <a:buNone/>
            </a:pPr>
            <a:endParaRPr lang="en-US" altLang="fr-FR" sz="1800" dirty="0"/>
          </a:p>
        </p:txBody>
      </p:sp>
      <p:sp>
        <p:nvSpPr>
          <p:cNvPr id="36867" name="Slide Number Placeholder 4">
            <a:extLst>
              <a:ext uri="{FF2B5EF4-FFF2-40B4-BE49-F238E27FC236}">
                <a16:creationId xmlns:a16="http://schemas.microsoft.com/office/drawing/2014/main" id="{70ACDFCB-CA55-47F6-A10C-CD62918CCA8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878BAC9-53DC-4C5B-A501-9CC33D1DC181}" type="slidenum">
              <a:rPr lang="en-GB" altLang="fr-FR" sz="1400" i="0" smtClean="0">
                <a:solidFill>
                  <a:schemeClr val="tx1"/>
                </a:solidFill>
                <a:latin typeface="Arial" panose="020B0604020202020204" pitchFamily="34" charset="0"/>
              </a:rPr>
              <a:pPr>
                <a:spcBef>
                  <a:spcPct val="0"/>
                </a:spcBef>
                <a:buClrTx/>
                <a:buFontTx/>
                <a:buNone/>
              </a:pPr>
              <a:t>23</a:t>
            </a:fld>
            <a:endParaRPr lang="en-GB" altLang="fr-FR" sz="1400" i="0">
              <a:solidFill>
                <a:schemeClr val="tx1"/>
              </a:solidFill>
              <a:latin typeface="Arial" panose="020B0604020202020204" pitchFamily="34" charset="0"/>
            </a:endParaRPr>
          </a:p>
        </p:txBody>
      </p:sp>
      <p:pic>
        <p:nvPicPr>
          <p:cNvPr id="36868" name="Picture 2">
            <a:extLst>
              <a:ext uri="{FF2B5EF4-FFF2-40B4-BE49-F238E27FC236}">
                <a16:creationId xmlns:a16="http://schemas.microsoft.com/office/drawing/2014/main" id="{CE84ABE7-388E-4D40-8A62-16D4713D8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80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TextBox 3">
            <a:extLst>
              <a:ext uri="{FF2B5EF4-FFF2-40B4-BE49-F238E27FC236}">
                <a16:creationId xmlns:a16="http://schemas.microsoft.com/office/drawing/2014/main" id="{5425D394-FEE5-4393-B053-F20C647DCF6F}"/>
              </a:ext>
            </a:extLst>
          </p:cNvPr>
          <p:cNvSpPr txBox="1">
            <a:spLocks noChangeArrowheads="1"/>
          </p:cNvSpPr>
          <p:nvPr/>
        </p:nvSpPr>
        <p:spPr bwMode="auto">
          <a:xfrm>
            <a:off x="533400" y="1447800"/>
            <a:ext cx="573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fr-FR" sz="1100" i="0"/>
              <a:t>%PIB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175CD5-7E91-4D9F-9F1A-9B604F798D82}"/>
              </a:ext>
            </a:extLst>
          </p:cNvPr>
          <p:cNvSpPr>
            <a:spLocks noGrp="1" noChangeArrowheads="1"/>
          </p:cNvSpPr>
          <p:nvPr>
            <p:ph type="title"/>
          </p:nvPr>
        </p:nvSpPr>
        <p:spPr>
          <a:xfrm>
            <a:off x="5408613" y="1333500"/>
            <a:ext cx="3563937" cy="828675"/>
          </a:xfrm>
        </p:spPr>
        <p:txBody>
          <a:bodyPr/>
          <a:lstStyle/>
          <a:p>
            <a:r>
              <a:rPr lang="en-US" altLang="fr-FR" sz="1600" dirty="0">
                <a:solidFill>
                  <a:srgbClr val="FF0000"/>
                </a:solidFill>
              </a:rPr>
              <a:t>Des </a:t>
            </a:r>
            <a:r>
              <a:rPr lang="en-US" altLang="fr-FR" sz="1600" dirty="0" err="1">
                <a:solidFill>
                  <a:srgbClr val="FF0000"/>
                </a:solidFill>
              </a:rPr>
              <a:t>allègements</a:t>
            </a:r>
            <a:r>
              <a:rPr lang="en-US" altLang="fr-FR" sz="1600" dirty="0">
                <a:solidFill>
                  <a:srgbClr val="FF0000"/>
                </a:solidFill>
              </a:rPr>
              <a:t> </a:t>
            </a:r>
            <a:r>
              <a:rPr lang="en-US" altLang="fr-FR" sz="1600" dirty="0" err="1">
                <a:solidFill>
                  <a:srgbClr val="FF0000"/>
                </a:solidFill>
              </a:rPr>
              <a:t>substantiels</a:t>
            </a:r>
            <a:endParaRPr lang="en-US" altLang="fr-FR" sz="1600" dirty="0">
              <a:solidFill>
                <a:srgbClr val="FF0000"/>
              </a:solidFill>
            </a:endParaRPr>
          </a:p>
        </p:txBody>
      </p:sp>
      <p:sp>
        <p:nvSpPr>
          <p:cNvPr id="39939" name="Content Placeholder 2">
            <a:extLst>
              <a:ext uri="{FF2B5EF4-FFF2-40B4-BE49-F238E27FC236}">
                <a16:creationId xmlns:a16="http://schemas.microsoft.com/office/drawing/2014/main" id="{E399A16E-4E95-4AFA-B9E8-9C98948573EE}"/>
              </a:ext>
            </a:extLst>
          </p:cNvPr>
          <p:cNvSpPr>
            <a:spLocks noGrp="1" noChangeArrowheads="1"/>
          </p:cNvSpPr>
          <p:nvPr>
            <p:ph idx="1"/>
          </p:nvPr>
        </p:nvSpPr>
        <p:spPr>
          <a:xfrm>
            <a:off x="5162550" y="2492375"/>
            <a:ext cx="3810000" cy="4289425"/>
          </a:xfrm>
        </p:spPr>
        <p:txBody>
          <a:bodyPr/>
          <a:lstStyle/>
          <a:p>
            <a:pPr marL="225425" lvl="1" indent="-225425">
              <a:lnSpc>
                <a:spcPct val="120000"/>
              </a:lnSpc>
              <a:spcBef>
                <a:spcPts val="1200"/>
              </a:spcBef>
              <a:spcAft>
                <a:spcPts val="1200"/>
              </a:spcAft>
              <a:buFont typeface="Wingdings" panose="05000000000000000000" pitchFamily="2" charset="2"/>
              <a:buChar char="ü"/>
            </a:pPr>
            <a:r>
              <a:rPr lang="en-US" altLang="fr-FR" sz="1600" dirty="0"/>
              <a:t>Le Club de Paris (36,4 %) et les institutions </a:t>
            </a:r>
            <a:r>
              <a:rPr lang="en-US" altLang="fr-FR" sz="1600" dirty="0" err="1"/>
              <a:t>multilatérales</a:t>
            </a:r>
            <a:r>
              <a:rPr lang="en-US" altLang="fr-FR" sz="1600" dirty="0"/>
              <a:t> – AID (19,4 %), </a:t>
            </a:r>
            <a:r>
              <a:rPr lang="en-US" altLang="fr-FR" sz="1600" dirty="0" err="1"/>
              <a:t>autres</a:t>
            </a:r>
            <a:r>
              <a:rPr lang="en-US" altLang="fr-FR" sz="1600" dirty="0"/>
              <a:t> </a:t>
            </a:r>
            <a:r>
              <a:rPr lang="en-US" altLang="fr-FR" sz="1600" dirty="0" err="1"/>
              <a:t>banques</a:t>
            </a:r>
            <a:r>
              <a:rPr lang="en-US" altLang="fr-FR" sz="1600" dirty="0"/>
              <a:t> de </a:t>
            </a:r>
            <a:r>
              <a:rPr lang="en-US" altLang="fr-FR" sz="1600" dirty="0" err="1"/>
              <a:t>développement</a:t>
            </a:r>
            <a:r>
              <a:rPr lang="en-US" altLang="fr-FR" sz="1600" dirty="0"/>
              <a:t> </a:t>
            </a:r>
            <a:r>
              <a:rPr lang="en-US" altLang="fr-FR" sz="1600" dirty="0" err="1"/>
              <a:t>multilatérales</a:t>
            </a:r>
            <a:r>
              <a:rPr lang="en-US" altLang="fr-FR" sz="1600" dirty="0"/>
              <a:t> (16,5 %) et FMI (8,5 %) – </a:t>
            </a:r>
            <a:r>
              <a:rPr lang="en-US" altLang="fr-FR" sz="1600" dirty="0" err="1"/>
              <a:t>représentent</a:t>
            </a:r>
            <a:r>
              <a:rPr lang="en-US" altLang="fr-FR" sz="1600" dirty="0"/>
              <a:t> 4/5 du </a:t>
            </a:r>
            <a:r>
              <a:rPr lang="en-US" altLang="fr-FR" sz="1600" dirty="0" err="1"/>
              <a:t>coût</a:t>
            </a:r>
            <a:r>
              <a:rPr lang="en-US" altLang="fr-FR" sz="1600" dirty="0"/>
              <a:t> de </a:t>
            </a:r>
            <a:r>
              <a:rPr lang="en-US" altLang="fr-FR" sz="1600" dirty="0" err="1"/>
              <a:t>l'allègement</a:t>
            </a:r>
            <a:r>
              <a:rPr lang="en-US" altLang="fr-FR" sz="1600" dirty="0"/>
              <a:t> de la </a:t>
            </a:r>
            <a:r>
              <a:rPr lang="en-US" altLang="fr-FR" sz="1600" dirty="0" err="1"/>
              <a:t>dette</a:t>
            </a:r>
            <a:r>
              <a:rPr lang="en-US" altLang="fr-FR" sz="1600" dirty="0"/>
              <a:t> des PPTE.</a:t>
            </a:r>
          </a:p>
        </p:txBody>
      </p:sp>
      <p:pic>
        <p:nvPicPr>
          <p:cNvPr id="39940" name="Picture 5">
            <a:extLst>
              <a:ext uri="{FF2B5EF4-FFF2-40B4-BE49-F238E27FC236}">
                <a16:creationId xmlns:a16="http://schemas.microsoft.com/office/drawing/2014/main" id="{9941E198-BE3B-4F15-A315-A2E455D3E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114425"/>
            <a:ext cx="38862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6">
            <a:extLst>
              <a:ext uri="{FF2B5EF4-FFF2-40B4-BE49-F238E27FC236}">
                <a16:creationId xmlns:a16="http://schemas.microsoft.com/office/drawing/2014/main" id="{7993F46C-D52F-462A-A41A-08FCB844D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62" r="14560"/>
          <a:stretch>
            <a:fillRect/>
          </a:stretch>
        </p:blipFill>
        <p:spPr bwMode="auto">
          <a:xfrm>
            <a:off x="246063" y="3941763"/>
            <a:ext cx="4325937"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a:extLst>
              <a:ext uri="{FF2B5EF4-FFF2-40B4-BE49-F238E27FC236}">
                <a16:creationId xmlns:a16="http://schemas.microsoft.com/office/drawing/2014/main" id="{5460E03F-0B66-4E85-82EB-1B7E39249DD6}"/>
              </a:ext>
            </a:extLst>
          </p:cNvPr>
          <p:cNvSpPr txBox="1">
            <a:spLocks noChangeArrowheads="1"/>
          </p:cNvSpPr>
          <p:nvPr/>
        </p:nvSpPr>
        <p:spPr bwMode="auto">
          <a:xfrm>
            <a:off x="395536" y="1586961"/>
            <a:ext cx="3810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225425" indent="-225425">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20000"/>
              </a:lnSpc>
              <a:spcBef>
                <a:spcPts val="1200"/>
              </a:spcBef>
              <a:spcAft>
                <a:spcPts val="1200"/>
              </a:spcAft>
              <a:buFontTx/>
              <a:buNone/>
            </a:pPr>
            <a:r>
              <a:rPr lang="en-US" altLang="fr-FR" sz="1600" b="1" dirty="0"/>
              <a:t>pour 39 pays </a:t>
            </a:r>
            <a:r>
              <a:rPr lang="en-US" altLang="fr-FR" sz="1600" b="1" dirty="0" err="1"/>
              <a:t>admissibles</a:t>
            </a:r>
            <a:r>
              <a:rPr lang="en-US" altLang="fr-FR" sz="1600" b="1" dirty="0"/>
              <a:t> </a:t>
            </a:r>
            <a:r>
              <a:rPr lang="en-US" altLang="fr-FR" sz="1600" b="1" dirty="0" err="1"/>
              <a:t>comme</a:t>
            </a:r>
            <a:r>
              <a:rPr lang="en-US" altLang="fr-FR" sz="1600" b="1" dirty="0"/>
              <a:t> PPTE :</a:t>
            </a:r>
          </a:p>
          <a:p>
            <a:pPr lvl="1">
              <a:lnSpc>
                <a:spcPct val="120000"/>
              </a:lnSpc>
              <a:spcBef>
                <a:spcPts val="1200"/>
              </a:spcBef>
              <a:spcAft>
                <a:spcPts val="1200"/>
              </a:spcAft>
              <a:buFont typeface="Wingdings" panose="05000000000000000000" pitchFamily="2" charset="2"/>
              <a:buChar char="ü"/>
            </a:pPr>
            <a:r>
              <a:rPr lang="en-US" altLang="fr-FR" sz="1600" dirty="0"/>
              <a:t>Un total </a:t>
            </a:r>
            <a:r>
              <a:rPr lang="en-US" altLang="fr-FR" sz="1600" dirty="0" err="1"/>
              <a:t>estimé</a:t>
            </a:r>
            <a:r>
              <a:rPr lang="en-US" altLang="fr-FR" sz="1600" dirty="0"/>
              <a:t> à US$ 116 milliards a </a:t>
            </a:r>
            <a:r>
              <a:rPr lang="en-US" altLang="fr-FR" sz="1600" dirty="0" err="1"/>
              <a:t>été</a:t>
            </a:r>
            <a:r>
              <a:rPr lang="en-US" altLang="fr-FR" sz="1600" dirty="0"/>
              <a:t> </a:t>
            </a:r>
            <a:r>
              <a:rPr lang="en-US" altLang="fr-FR" sz="1600" dirty="0" err="1"/>
              <a:t>engagé</a:t>
            </a:r>
            <a:r>
              <a:rPr lang="en-US" altLang="fr-FR" sz="1600" dirty="0"/>
              <a:t> dans le cadre des initiatives PPTE (US$ 75 milliards) et IADM (US$ 41 milliards).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ABC78B8-1434-4333-A55F-25A3A3D8FC3F}"/>
              </a:ext>
            </a:extLst>
          </p:cNvPr>
          <p:cNvSpPr>
            <a:spLocks noGrp="1" noChangeArrowheads="1"/>
          </p:cNvSpPr>
          <p:nvPr>
            <p:ph type="title"/>
          </p:nvPr>
        </p:nvSpPr>
        <p:spPr>
          <a:xfrm>
            <a:off x="347663" y="1341438"/>
            <a:ext cx="8796337" cy="349250"/>
          </a:xfrm>
        </p:spPr>
        <p:txBody>
          <a:bodyPr lIns="0" rIns="0" anchor="t" anchorCtr="1"/>
          <a:lstStyle/>
          <a:p>
            <a:r>
              <a:rPr lang="en-US" altLang="fr-FR" sz="2200">
                <a:solidFill>
                  <a:srgbClr val="000080"/>
                </a:solidFill>
                <a:latin typeface="Arial" panose="020B0604020202020204" pitchFamily="34" charset="0"/>
              </a:rPr>
              <a:t>Grand types de défauts de paiement de la dette souveraine</a:t>
            </a:r>
          </a:p>
        </p:txBody>
      </p:sp>
      <p:sp>
        <p:nvSpPr>
          <p:cNvPr id="9219" name="Rectangle 3">
            <a:extLst>
              <a:ext uri="{FF2B5EF4-FFF2-40B4-BE49-F238E27FC236}">
                <a16:creationId xmlns:a16="http://schemas.microsoft.com/office/drawing/2014/main" id="{CDA20BB2-B1D2-4162-8623-D517B37FE8CF}"/>
              </a:ext>
            </a:extLst>
          </p:cNvPr>
          <p:cNvSpPr>
            <a:spLocks noGrp="1" noChangeArrowheads="1"/>
          </p:cNvSpPr>
          <p:nvPr>
            <p:ph type="body" idx="1"/>
          </p:nvPr>
        </p:nvSpPr>
        <p:spPr>
          <a:xfrm>
            <a:off x="107950" y="1989138"/>
            <a:ext cx="8928100" cy="4500562"/>
          </a:xfrm>
        </p:spPr>
        <p:txBody>
          <a:bodyPr lIns="0" rIns="0" anchorCtr="1"/>
          <a:lstStyle/>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err="1">
                <a:solidFill>
                  <a:srgbClr val="FF0000"/>
                </a:solidFill>
                <a:latin typeface="Arial" panose="020B0604020202020204" pitchFamily="34" charset="0"/>
              </a:rPr>
              <a:t>Défaut</a:t>
            </a:r>
            <a:r>
              <a:rPr lang="en-US" altLang="fr-FR" sz="1600" b="1" dirty="0">
                <a:solidFill>
                  <a:srgbClr val="FF0000"/>
                </a:solidFill>
                <a:latin typeface="Arial" panose="020B0604020202020204" pitchFamily="34" charset="0"/>
              </a:rPr>
              <a:t> de </a:t>
            </a:r>
            <a:r>
              <a:rPr lang="en-US" altLang="fr-FR" sz="1600" b="1" dirty="0" err="1">
                <a:solidFill>
                  <a:srgbClr val="FF0000"/>
                </a:solidFill>
                <a:latin typeface="Arial" panose="020B0604020202020204" pitchFamily="34" charset="0"/>
              </a:rPr>
              <a:t>paiement</a:t>
            </a:r>
            <a:r>
              <a:rPr lang="en-US" altLang="fr-FR" sz="1600" b="1" dirty="0">
                <a:solidFill>
                  <a:srgbClr val="FF0000"/>
                </a:solidFill>
                <a:latin typeface="Arial" panose="020B0604020202020204" pitchFamily="34" charset="0"/>
              </a:rPr>
              <a:t> de la </a:t>
            </a:r>
            <a:r>
              <a:rPr lang="en-US" altLang="fr-FR" sz="1600" b="1" dirty="0" err="1">
                <a:solidFill>
                  <a:srgbClr val="FF0000"/>
                </a:solidFill>
                <a:latin typeface="Arial" panose="020B0604020202020204" pitchFamily="34" charset="0"/>
              </a:rPr>
              <a:t>dette</a:t>
            </a:r>
            <a:r>
              <a:rPr lang="en-US" altLang="fr-FR" sz="1600" b="1" dirty="0">
                <a:solidFill>
                  <a:srgbClr val="FF0000"/>
                </a:solidFill>
                <a:latin typeface="Arial" panose="020B0604020202020204" pitchFamily="34" charset="0"/>
              </a:rPr>
              <a:t> </a:t>
            </a:r>
            <a:r>
              <a:rPr lang="en-US" altLang="fr-FR" sz="1600" b="1" dirty="0" err="1">
                <a:solidFill>
                  <a:srgbClr val="FF0000"/>
                </a:solidFill>
                <a:latin typeface="Arial" panose="020B0604020202020204" pitchFamily="34" charset="0"/>
              </a:rPr>
              <a:t>intérieure</a:t>
            </a: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impossibilité</a:t>
            </a:r>
            <a:r>
              <a:rPr lang="en-US" altLang="fr-FR" sz="1600" dirty="0">
                <a:solidFill>
                  <a:srgbClr val="0070C0"/>
                </a:solidFill>
                <a:latin typeface="Arial" panose="020B0604020202020204" pitchFamily="34" charset="0"/>
                <a:sym typeface="Wingdings" panose="05000000000000000000" pitchFamily="2" charset="2"/>
              </a:rPr>
              <a:t> pour le pays </a:t>
            </a:r>
            <a:r>
              <a:rPr lang="en-US" altLang="fr-FR" sz="1600" dirty="0" err="1">
                <a:solidFill>
                  <a:srgbClr val="0070C0"/>
                </a:solidFill>
                <a:latin typeface="Arial" panose="020B0604020202020204" pitchFamily="34" charset="0"/>
                <a:sym typeface="Wingdings" panose="05000000000000000000" pitchFamily="2" charset="2"/>
              </a:rPr>
              <a:t>d'assurer</a:t>
            </a:r>
            <a:r>
              <a:rPr lang="en-US" altLang="fr-FR" sz="1600" dirty="0">
                <a:solidFill>
                  <a:srgbClr val="0070C0"/>
                </a:solidFill>
                <a:latin typeface="Arial" panose="020B0604020202020204" pitchFamily="34" charset="0"/>
                <a:sym typeface="Wingdings" panose="05000000000000000000" pitchFamily="2" charset="2"/>
              </a:rPr>
              <a:t> le service de la </a:t>
            </a:r>
            <a:r>
              <a:rPr lang="en-US" altLang="fr-FR" sz="1600" dirty="0" err="1">
                <a:solidFill>
                  <a:srgbClr val="0070C0"/>
                </a:solidFill>
                <a:latin typeface="Arial" panose="020B0604020202020204" pitchFamily="34" charset="0"/>
                <a:sym typeface="Wingdings" panose="05000000000000000000" pitchFamily="2" charset="2"/>
              </a:rPr>
              <a:t>dette</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envers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ses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citoyens</a:t>
            </a:r>
            <a:r>
              <a:rPr lang="en-US" altLang="fr-FR" sz="1600" dirty="0">
                <a:solidFill>
                  <a:srgbClr val="0070C0"/>
                </a:solidFill>
                <a:latin typeface="Arial" panose="020B0604020202020204" pitchFamily="34" charset="0"/>
                <a:sym typeface="Wingdings" panose="05000000000000000000" pitchFamily="2" charset="2"/>
              </a:rPr>
              <a:t> ; le pays </a:t>
            </a:r>
            <a:r>
              <a:rPr lang="en-US" altLang="fr-FR" sz="1600" dirty="0" err="1">
                <a:solidFill>
                  <a:srgbClr val="0070C0"/>
                </a:solidFill>
                <a:latin typeface="Arial" panose="020B0604020202020204" pitchFamily="34" charset="0"/>
                <a:sym typeface="Wingdings" panose="05000000000000000000" pitchFamily="2" charset="2"/>
              </a:rPr>
              <a:t>n'est</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toutefois</a:t>
            </a:r>
            <a:r>
              <a:rPr lang="en-US" altLang="fr-FR" sz="1600" dirty="0">
                <a:solidFill>
                  <a:srgbClr val="0070C0"/>
                </a:solidFill>
                <a:latin typeface="Arial" panose="020B0604020202020204" pitchFamily="34" charset="0"/>
                <a:sym typeface="Wingdings" panose="05000000000000000000" pitchFamily="2" charset="2"/>
              </a:rPr>
              <a:t> pas </a:t>
            </a:r>
            <a:r>
              <a:rPr lang="en-US" altLang="fr-FR" sz="1600" dirty="0" err="1">
                <a:solidFill>
                  <a:srgbClr val="0070C0"/>
                </a:solidFill>
                <a:latin typeface="Arial" panose="020B0604020202020204" pitchFamily="34" charset="0"/>
                <a:sym typeface="Wingdings" panose="05000000000000000000" pitchFamily="2" charset="2"/>
              </a:rPr>
              <a:t>contraint</a:t>
            </a:r>
            <a:r>
              <a:rPr lang="en-US" altLang="fr-FR" sz="1600" dirty="0">
                <a:solidFill>
                  <a:srgbClr val="0070C0"/>
                </a:solidFill>
                <a:latin typeface="Arial" panose="020B0604020202020204" pitchFamily="34" charset="0"/>
                <a:sym typeface="Wingdings" panose="05000000000000000000" pitchFamily="2" charset="2"/>
              </a:rPr>
              <a:t> de </a:t>
            </a:r>
            <a:r>
              <a:rPr lang="en-US" altLang="fr-FR" sz="1600" dirty="0" err="1">
                <a:solidFill>
                  <a:srgbClr val="0070C0"/>
                </a:solidFill>
                <a:latin typeface="Arial" panose="020B0604020202020204" pitchFamily="34" charset="0"/>
                <a:sym typeface="Wingdings" panose="05000000000000000000" pitchFamily="2" charset="2"/>
              </a:rPr>
              <a:t>suspendre</a:t>
            </a:r>
            <a:r>
              <a:rPr lang="en-US" altLang="fr-FR" sz="1600" dirty="0">
                <a:solidFill>
                  <a:srgbClr val="0070C0"/>
                </a:solidFill>
                <a:latin typeface="Arial" panose="020B0604020202020204" pitchFamily="34" charset="0"/>
                <a:sym typeface="Wingdings" panose="05000000000000000000" pitchFamily="2" charset="2"/>
              </a:rPr>
              <a:t> les </a:t>
            </a:r>
            <a:r>
              <a:rPr lang="en-US" altLang="fr-FR" sz="1600" dirty="0" err="1">
                <a:solidFill>
                  <a:srgbClr val="0070C0"/>
                </a:solidFill>
                <a:latin typeface="Arial" panose="020B0604020202020204" pitchFamily="34" charset="0"/>
                <a:sym typeface="Wingdings" panose="05000000000000000000" pitchFamily="2" charset="2"/>
              </a:rPr>
              <a:t>paiements</a:t>
            </a:r>
            <a:r>
              <a:rPr lang="en-US" altLang="fr-FR" sz="1600" dirty="0">
                <a:solidFill>
                  <a:srgbClr val="0070C0"/>
                </a:solidFill>
                <a:latin typeface="Arial" panose="020B0604020202020204" pitchFamily="34" charset="0"/>
                <a:sym typeface="Wingdings" panose="05000000000000000000" pitchFamily="2" charset="2"/>
              </a:rPr>
              <a:t>, car le </a:t>
            </a:r>
            <a:r>
              <a:rPr lang="en-US" altLang="fr-FR" sz="1600" dirty="0" err="1">
                <a:solidFill>
                  <a:srgbClr val="0070C0"/>
                </a:solidFill>
                <a:latin typeface="Arial" panose="020B0604020202020204" pitchFamily="34" charset="0"/>
                <a:sym typeface="Wingdings" panose="05000000000000000000" pitchFamily="2" charset="2"/>
              </a:rPr>
              <a:t>gouvernement</a:t>
            </a:r>
            <a:r>
              <a:rPr lang="en-US" altLang="fr-FR" sz="1600" dirty="0">
                <a:solidFill>
                  <a:srgbClr val="0070C0"/>
                </a:solidFill>
                <a:latin typeface="Arial" panose="020B0604020202020204" pitchFamily="34" charset="0"/>
                <a:sym typeface="Wingdings" panose="05000000000000000000" pitchFamily="2" charset="2"/>
              </a:rPr>
              <a:t> a le </a:t>
            </a:r>
            <a:r>
              <a:rPr lang="en-US" altLang="fr-FR" sz="1600" dirty="0" err="1">
                <a:solidFill>
                  <a:srgbClr val="0070C0"/>
                </a:solidFill>
                <a:latin typeface="Arial" panose="020B0604020202020204" pitchFamily="34" charset="0"/>
                <a:sym typeface="Wingdings" panose="05000000000000000000" pitchFamily="2" charset="2"/>
              </a:rPr>
              <a:t>pouvoir</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d'émettre</a:t>
            </a:r>
            <a:r>
              <a:rPr lang="en-US" altLang="fr-FR" sz="1600" dirty="0">
                <a:solidFill>
                  <a:srgbClr val="0070C0"/>
                </a:solidFill>
                <a:latin typeface="Arial" panose="020B0604020202020204" pitchFamily="34" charset="0"/>
                <a:sym typeface="Wingdings" panose="05000000000000000000" pitchFamily="2" charset="2"/>
              </a:rPr>
              <a:t> de la </a:t>
            </a:r>
            <a:r>
              <a:rPr lang="en-US" altLang="fr-FR" sz="1600" dirty="0" err="1">
                <a:solidFill>
                  <a:srgbClr val="0070C0"/>
                </a:solidFill>
                <a:latin typeface="Arial" panose="020B0604020202020204" pitchFamily="34" charset="0"/>
                <a:sym typeface="Wingdings" panose="05000000000000000000" pitchFamily="2" charset="2"/>
              </a:rPr>
              <a:t>monnaie</a:t>
            </a:r>
            <a:r>
              <a:rPr lang="en-US" altLang="fr-FR" sz="1600" dirty="0">
                <a:solidFill>
                  <a:srgbClr val="0070C0"/>
                </a:solidFill>
                <a:latin typeface="Arial" panose="020B0604020202020204" pitchFamily="34" charset="0"/>
                <a:sym typeface="Wingdings" panose="05000000000000000000" pitchFamily="2" charset="2"/>
              </a:rPr>
              <a:t> pour le service de </a:t>
            </a:r>
            <a:r>
              <a:rPr lang="en-US" altLang="fr-FR" sz="1600" dirty="0" err="1">
                <a:solidFill>
                  <a:srgbClr val="0070C0"/>
                </a:solidFill>
                <a:latin typeface="Arial" panose="020B0604020202020204" pitchFamily="34" charset="0"/>
                <a:sym typeface="Wingdings" panose="05000000000000000000" pitchFamily="2" charset="2"/>
              </a:rPr>
              <a:t>sa</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dette</a:t>
            </a:r>
            <a:r>
              <a:rPr lang="en-US" altLang="fr-FR" sz="1600" dirty="0">
                <a:solidFill>
                  <a:srgbClr val="0070C0"/>
                </a:solidFill>
                <a:latin typeface="Arial" panose="020B0604020202020204" pitchFamily="34" charset="0"/>
                <a:sym typeface="Wingdings" panose="05000000000000000000" pitchFamily="2" charset="2"/>
              </a:rPr>
              <a:t>. </a:t>
            </a: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 typeface="SPC MarkersBullets" pitchFamily="2" charset="2"/>
              <a:buChar char=")"/>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panose="05000000000000000000" pitchFamily="2" charset="2"/>
              </a:rPr>
              <a:t> augmentation de </a:t>
            </a:r>
            <a:r>
              <a:rPr lang="en-US" altLang="fr-FR" sz="1600" dirty="0" err="1">
                <a:solidFill>
                  <a:srgbClr val="000000"/>
                </a:solidFill>
                <a:latin typeface="Arial" panose="020B0604020202020204" pitchFamily="34" charset="0"/>
                <a:sym typeface="Wingdings" panose="05000000000000000000" pitchFamily="2" charset="2"/>
              </a:rPr>
              <a:t>l'inflation</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inattendue</a:t>
            </a:r>
            <a:r>
              <a:rPr lang="en-US" altLang="fr-FR" sz="1600" dirty="0">
                <a:solidFill>
                  <a:srgbClr val="000000"/>
                </a:solidFill>
                <a:latin typeface="Arial" panose="020B0604020202020204" pitchFamily="34" charset="0"/>
                <a:sym typeface="Wingdings" panose="05000000000000000000" pitchFamily="2" charset="2"/>
              </a:rPr>
              <a:t>   stagnation </a:t>
            </a:r>
            <a:r>
              <a:rPr lang="en-US" altLang="fr-FR" sz="1600" dirty="0" err="1">
                <a:solidFill>
                  <a:srgbClr val="000000"/>
                </a:solidFill>
                <a:latin typeface="Arial" panose="020B0604020202020204" pitchFamily="34" charset="0"/>
                <a:sym typeface="Wingdings" panose="05000000000000000000" pitchFamily="2" charset="2"/>
              </a:rPr>
              <a:t>économique</a:t>
            </a:r>
            <a:r>
              <a:rPr lang="en-US" altLang="fr-FR" sz="1600" dirty="0">
                <a:solidFill>
                  <a:srgbClr val="000000"/>
                </a:solidFill>
                <a:latin typeface="Arial" panose="020B0604020202020204" pitchFamily="34" charset="0"/>
                <a:sym typeface="Wingdings" panose="05000000000000000000" pitchFamily="2" charset="2"/>
              </a:rPr>
              <a:t> - stagflation</a:t>
            </a: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sz="1600" b="1" dirty="0">
              <a:solidFill>
                <a:srgbClr val="0070C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L'inflation</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déplace</a:t>
            </a:r>
            <a:r>
              <a:rPr lang="en-US" altLang="fr-FR" sz="1600" dirty="0">
                <a:solidFill>
                  <a:srgbClr val="0070C0"/>
                </a:solidFill>
                <a:latin typeface="Arial" panose="020B0604020202020204" pitchFamily="34" charset="0"/>
                <a:sym typeface="Wingdings" panose="05000000000000000000" pitchFamily="2" charset="2"/>
              </a:rPr>
              <a:t> le </a:t>
            </a:r>
            <a:r>
              <a:rPr lang="en-US" altLang="fr-FR" sz="1600" dirty="0" err="1">
                <a:solidFill>
                  <a:srgbClr val="0070C0"/>
                </a:solidFill>
                <a:latin typeface="Arial" panose="020B0604020202020204" pitchFamily="34" charset="0"/>
                <a:sym typeface="Wingdings" panose="05000000000000000000" pitchFamily="2" charset="2"/>
              </a:rPr>
              <a:t>poids</a:t>
            </a:r>
            <a:r>
              <a:rPr lang="en-US" altLang="fr-FR" sz="1600" dirty="0">
                <a:solidFill>
                  <a:srgbClr val="0070C0"/>
                </a:solidFill>
                <a:latin typeface="Arial" panose="020B0604020202020204" pitchFamily="34" charset="0"/>
                <a:sym typeface="Wingdings" panose="05000000000000000000" pitchFamily="2" charset="2"/>
              </a:rPr>
              <a:t> de la </a:t>
            </a:r>
            <a:r>
              <a:rPr lang="en-US" altLang="fr-FR" sz="1600" dirty="0" err="1">
                <a:solidFill>
                  <a:srgbClr val="0070C0"/>
                </a:solidFill>
                <a:latin typeface="Arial" panose="020B0604020202020204" pitchFamily="34" charset="0"/>
                <a:sym typeface="Wingdings" panose="05000000000000000000" pitchFamily="2" charset="2"/>
              </a:rPr>
              <a:t>dette</a:t>
            </a:r>
            <a:r>
              <a:rPr lang="en-US" altLang="fr-FR" sz="1600" dirty="0">
                <a:solidFill>
                  <a:srgbClr val="0070C0"/>
                </a:solidFill>
                <a:latin typeface="Arial" panose="020B0604020202020204" pitchFamily="34" charset="0"/>
                <a:sym typeface="Wingdings" panose="05000000000000000000" pitchFamily="2" charset="2"/>
              </a:rPr>
              <a:t> de </a:t>
            </a:r>
            <a:r>
              <a:rPr lang="en-US" altLang="fr-FR" sz="1600" dirty="0" err="1">
                <a:solidFill>
                  <a:srgbClr val="0070C0"/>
                </a:solidFill>
                <a:latin typeface="Arial" panose="020B0604020202020204" pitchFamily="34" charset="0"/>
                <a:sym typeface="Wingdings" panose="05000000000000000000" pitchFamily="2" charset="2"/>
              </a:rPr>
              <a:t>l'état</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vers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ses</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citoyens</a:t>
            </a:r>
            <a:r>
              <a:rPr lang="en-US" altLang="fr-FR" sz="1600" dirty="0">
                <a:solidFill>
                  <a:srgbClr val="0070C0"/>
                </a:solidFill>
                <a:latin typeface="Arial" panose="020B0604020202020204" pitchFamily="34" charset="0"/>
                <a:sym typeface="Wingdings" panose="05000000000000000000" pitchFamily="2" charset="2"/>
              </a:rPr>
              <a:t> et </a:t>
            </a:r>
            <a:r>
              <a:rPr lang="en-US" altLang="fr-FR" sz="1600" dirty="0" err="1">
                <a:solidFill>
                  <a:srgbClr val="0070C0"/>
                </a:solidFill>
                <a:latin typeface="Arial" panose="020B0604020202020204" pitchFamily="34" charset="0"/>
                <a:sym typeface="Wingdings" panose="05000000000000000000" pitchFamily="2" charset="2"/>
              </a:rPr>
              <a:t>représente</a:t>
            </a:r>
            <a:r>
              <a:rPr lang="en-US" altLang="fr-FR" sz="1600" dirty="0">
                <a:solidFill>
                  <a:srgbClr val="0070C0"/>
                </a:solidFill>
                <a:latin typeface="Arial" panose="020B0604020202020204" pitchFamily="34" charset="0"/>
                <a:sym typeface="Wingdings" panose="05000000000000000000" pitchFamily="2" charset="2"/>
              </a:rPr>
              <a:t> la </a:t>
            </a:r>
            <a:r>
              <a:rPr lang="en-US" altLang="fr-FR" sz="1600" dirty="0" err="1">
                <a:solidFill>
                  <a:srgbClr val="0070C0"/>
                </a:solidFill>
                <a:latin typeface="Arial" panose="020B0604020202020204" pitchFamily="34" charset="0"/>
                <a:sym typeface="Wingdings" panose="05000000000000000000" pitchFamily="2" charset="2"/>
              </a:rPr>
              <a:t>forme</a:t>
            </a:r>
            <a:r>
              <a:rPr lang="en-US" altLang="fr-FR" sz="1600" dirty="0">
                <a:solidFill>
                  <a:srgbClr val="0070C0"/>
                </a:solidFill>
                <a:latin typeface="Arial" panose="020B0604020202020204" pitchFamily="34" charset="0"/>
                <a:sym typeface="Wingdings" panose="05000000000000000000" pitchFamily="2" charset="2"/>
              </a:rPr>
              <a:t> </a:t>
            </a:r>
            <a:r>
              <a:rPr lang="en-US" altLang="fr-FR" sz="1600" dirty="0" err="1">
                <a:solidFill>
                  <a:srgbClr val="0070C0"/>
                </a:solidFill>
                <a:latin typeface="Arial" panose="020B0604020202020204" pitchFamily="34" charset="0"/>
                <a:sym typeface="Wingdings" panose="05000000000000000000" pitchFamily="2" charset="2"/>
              </a:rPr>
              <a:t>ultime</a:t>
            </a:r>
            <a:r>
              <a:rPr lang="en-US" altLang="fr-FR" sz="1600" dirty="0">
                <a:solidFill>
                  <a:srgbClr val="0070C0"/>
                </a:solidFill>
                <a:latin typeface="Arial" panose="020B0604020202020204" pitchFamily="34" charset="0"/>
                <a:sym typeface="Wingdings" panose="05000000000000000000" pitchFamily="2" charset="2"/>
              </a:rPr>
              <a:t> de taxation.</a:t>
            </a: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 typeface="SPC MarkersBullets" pitchFamily="2" charset="2"/>
              <a:buChar char=")"/>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err="1">
                <a:solidFill>
                  <a:schemeClr val="tx1"/>
                </a:solidFill>
                <a:latin typeface="Arial" panose="020B0604020202020204" pitchFamily="34" charset="0"/>
              </a:rPr>
              <a:t>L'inflation</a:t>
            </a:r>
            <a:r>
              <a:rPr lang="en-US" altLang="fr-FR" sz="1600" dirty="0">
                <a:solidFill>
                  <a:srgbClr val="000000"/>
                </a:solidFill>
                <a:latin typeface="Arial" panose="020B0604020202020204" pitchFamily="34" charset="0"/>
                <a:sym typeface="Wingdings" panose="05000000000000000000" pitchFamily="2" charset="2"/>
              </a:rPr>
              <a:t>  </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réduit</a:t>
            </a:r>
            <a:r>
              <a:rPr lang="en-US" altLang="fr-FR" sz="1600" dirty="0">
                <a:solidFill>
                  <a:srgbClr val="000000"/>
                </a:solidFill>
                <a:latin typeface="Arial" panose="020B0604020202020204" pitchFamily="34" charset="0"/>
              </a:rPr>
              <a:t> la</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valeur</a:t>
            </a:r>
            <a:r>
              <a:rPr lang="en-US" altLang="fr-FR" sz="1600" dirty="0">
                <a:solidFill>
                  <a:srgbClr val="FF0000"/>
                </a:solidFill>
                <a:latin typeface="Arial" panose="020B0604020202020204" pitchFamily="34" charset="0"/>
              </a:rPr>
              <a:t> </a:t>
            </a:r>
            <a:r>
              <a:rPr lang="en-US" altLang="fr-FR" sz="1600" dirty="0" err="1">
                <a:solidFill>
                  <a:srgbClr val="FF0000"/>
                </a:solidFill>
                <a:latin typeface="Arial" panose="020B0604020202020204" pitchFamily="34" charset="0"/>
              </a:rPr>
              <a:t>réelle</a:t>
            </a:r>
            <a:r>
              <a:rPr lang="en-US" altLang="fr-FR" sz="1600" dirty="0">
                <a:solidFill>
                  <a:srgbClr val="FF0000"/>
                </a:solidFill>
                <a:latin typeface="Arial" panose="020B0604020202020204" pitchFamily="34" charset="0"/>
              </a:rPr>
              <a:t> des obligation</a:t>
            </a:r>
            <a:r>
              <a:rPr lang="en-US" altLang="fr-FR" sz="1600" dirty="0">
                <a:solidFill>
                  <a:srgbClr val="000000"/>
                </a:solidFill>
                <a:latin typeface="Arial" panose="020B0604020202020204" pitchFamily="34" charset="0"/>
              </a:rPr>
              <a:t>s </a:t>
            </a:r>
            <a:r>
              <a:rPr lang="en-US" altLang="fr-FR" sz="1600" dirty="0" err="1">
                <a:solidFill>
                  <a:srgbClr val="000000"/>
                </a:solidFill>
                <a:latin typeface="Arial" panose="020B0604020202020204" pitchFamily="34" charset="0"/>
              </a:rPr>
              <a:t>détenues</a:t>
            </a:r>
            <a:r>
              <a:rPr lang="en-US" altLang="fr-FR" sz="1600" dirty="0">
                <a:solidFill>
                  <a:srgbClr val="000000"/>
                </a:solidFill>
                <a:latin typeface="Arial" panose="020B0604020202020204" pitchFamily="34" charset="0"/>
              </a:rPr>
              <a:t> par les </a:t>
            </a:r>
            <a:r>
              <a:rPr lang="en-US" altLang="fr-FR" sz="1600" dirty="0" err="1">
                <a:solidFill>
                  <a:srgbClr val="000000"/>
                </a:solidFill>
                <a:latin typeface="Arial" panose="020B0604020202020204" pitchFamily="34" charset="0"/>
              </a:rPr>
              <a:t>créanciers</a:t>
            </a:r>
            <a:r>
              <a:rPr lang="en-US" altLang="fr-FR" sz="1600" dirty="0">
                <a:solidFill>
                  <a:srgbClr val="000000"/>
                </a:solidFill>
                <a:latin typeface="Arial" panose="020B0604020202020204" pitchFamily="34" charset="0"/>
                <a:sym typeface="Wingdings" panose="05000000000000000000" pitchFamily="2" charset="2"/>
              </a:rPr>
              <a:t>  </a:t>
            </a:r>
            <a:r>
              <a:rPr lang="en-US" altLang="fr-FR" sz="1600" dirty="0">
                <a:solidFill>
                  <a:srgbClr val="000000"/>
                </a:solidFill>
                <a:latin typeface="Arial" panose="020B0604020202020204" pitchFamily="34" charset="0"/>
              </a:rPr>
              <a:t> le </a:t>
            </a:r>
            <a:r>
              <a:rPr lang="en-US" altLang="fr-FR" sz="1600" dirty="0" err="1">
                <a:solidFill>
                  <a:srgbClr val="000000"/>
                </a:solidFill>
                <a:latin typeface="Arial" panose="020B0604020202020204" pitchFamily="34" charset="0"/>
              </a:rPr>
              <a:t>gouvernement</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réduit</a:t>
            </a:r>
            <a:r>
              <a:rPr lang="en-US" altLang="fr-FR" sz="1600" dirty="0">
                <a:solidFill>
                  <a:srgbClr val="000000"/>
                </a:solidFill>
                <a:latin typeface="Arial" panose="020B0604020202020204" pitchFamily="34" charset="0"/>
              </a:rPr>
              <a:t> le </a:t>
            </a:r>
            <a:r>
              <a:rPr lang="en-US" altLang="fr-FR" sz="1600" dirty="0" err="1">
                <a:solidFill>
                  <a:srgbClr val="000000"/>
                </a:solidFill>
                <a:latin typeface="Arial" panose="020B0604020202020204" pitchFamily="34" charset="0"/>
              </a:rPr>
              <a:t>poids</a:t>
            </a:r>
            <a:r>
              <a:rPr lang="en-US" altLang="fr-FR" sz="1600" dirty="0">
                <a:solidFill>
                  <a:srgbClr val="000000"/>
                </a:solidFill>
                <a:latin typeface="Arial" panose="020B0604020202020204" pitchFamily="34" charset="0"/>
              </a:rPr>
              <a:t> de </a:t>
            </a:r>
            <a:r>
              <a:rPr lang="en-US" altLang="fr-FR" sz="1600" dirty="0" err="1">
                <a:solidFill>
                  <a:srgbClr val="000000"/>
                </a:solidFill>
                <a:latin typeface="Arial" panose="020B0604020202020204" pitchFamily="34" charset="0"/>
              </a:rPr>
              <a:t>sa</a:t>
            </a:r>
            <a:r>
              <a:rPr lang="en-US" altLang="fr-FR" sz="1600" dirty="0">
                <a:solidFill>
                  <a:srgbClr val="000000"/>
                </a:solidFill>
                <a:latin typeface="Arial" panose="020B0604020202020204" pitchFamily="34" charset="0"/>
              </a:rPr>
              <a:t> </a:t>
            </a:r>
            <a:r>
              <a:rPr lang="en-US" altLang="fr-FR" sz="1600" dirty="0" err="1">
                <a:solidFill>
                  <a:srgbClr val="000000"/>
                </a:solidFill>
                <a:latin typeface="Arial" panose="020B0604020202020204" pitchFamily="34" charset="0"/>
              </a:rPr>
              <a:t>dette</a:t>
            </a:r>
            <a:r>
              <a:rPr lang="en-US" altLang="fr-FR" sz="1600" dirty="0">
                <a:solidFill>
                  <a:srgbClr val="000000"/>
                </a:solidFill>
                <a:latin typeface="Arial" panose="020B0604020202020204" pitchFamily="34" charset="0"/>
              </a:rPr>
              <a:t>. </a:t>
            </a:r>
          </a:p>
          <a:p>
            <a:pPr marL="0" indent="0">
              <a:spcBef>
                <a:spcPct val="0"/>
              </a:spcBef>
              <a:buClr>
                <a:srgbClr val="FF0000"/>
              </a:buClr>
              <a:buSzPct val="194000"/>
              <a:buFontTx/>
              <a:buNone/>
            </a:pPr>
            <a:endParaRPr lang="en-US" altLang="fr-FR" dirty="0"/>
          </a:p>
          <a:p>
            <a:pPr marL="0" indent="0">
              <a:spcBef>
                <a:spcPct val="0"/>
              </a:spcBef>
              <a:buClr>
                <a:srgbClr val="FF0000"/>
              </a:buClr>
              <a:buSzPct val="194000"/>
              <a:buFont typeface="SPC MarkersBullets" pitchFamily="2" charset="2"/>
              <a:buChar char=")"/>
            </a:pPr>
            <a:endParaRPr lang="en-US" alt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ABC78B8-1434-4333-A55F-25A3A3D8FC3F}"/>
              </a:ext>
            </a:extLst>
          </p:cNvPr>
          <p:cNvSpPr>
            <a:spLocks noGrp="1" noChangeArrowheads="1"/>
          </p:cNvSpPr>
          <p:nvPr>
            <p:ph type="title"/>
          </p:nvPr>
        </p:nvSpPr>
        <p:spPr>
          <a:xfrm>
            <a:off x="347663" y="1341438"/>
            <a:ext cx="8796337" cy="349250"/>
          </a:xfrm>
        </p:spPr>
        <p:txBody>
          <a:bodyPr lIns="0" rIns="0" anchor="t" anchorCtr="1"/>
          <a:lstStyle/>
          <a:p>
            <a:r>
              <a:rPr lang="en-US" altLang="fr-FR" sz="2200">
                <a:solidFill>
                  <a:srgbClr val="000080"/>
                </a:solidFill>
                <a:latin typeface="Arial" panose="020B0604020202020204" pitchFamily="34" charset="0"/>
              </a:rPr>
              <a:t>Surendettement</a:t>
            </a:r>
          </a:p>
        </p:txBody>
      </p:sp>
      <p:sp>
        <p:nvSpPr>
          <p:cNvPr id="9219" name="Rectangle 3">
            <a:extLst>
              <a:ext uri="{FF2B5EF4-FFF2-40B4-BE49-F238E27FC236}">
                <a16:creationId xmlns:a16="http://schemas.microsoft.com/office/drawing/2014/main" id="{CDA20BB2-B1D2-4162-8623-D517B37FE8CF}"/>
              </a:ext>
            </a:extLst>
          </p:cNvPr>
          <p:cNvSpPr>
            <a:spLocks noGrp="1" noChangeArrowheads="1"/>
          </p:cNvSpPr>
          <p:nvPr>
            <p:ph type="body" idx="1"/>
          </p:nvPr>
        </p:nvSpPr>
        <p:spPr>
          <a:xfrm>
            <a:off x="131762" y="2133600"/>
            <a:ext cx="8796338" cy="4535760"/>
          </a:xfrm>
        </p:spPr>
        <p:txBody>
          <a:bodyPr lIns="0" rIns="0" anchorCtr="1"/>
          <a:lstStyle/>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err="1">
                <a:solidFill>
                  <a:srgbClr val="0070C0"/>
                </a:solidFill>
                <a:latin typeface="Arial" panose="020B0604020202020204" pitchFamily="34" charset="0"/>
                <a:sym typeface="Wingdings" panose="05000000000000000000" pitchFamily="2" charset="2"/>
              </a:rPr>
              <a:t>Dissuasif</a:t>
            </a:r>
            <a:r>
              <a:rPr lang="en-US" altLang="fr-FR" sz="1600" b="1" dirty="0">
                <a:solidFill>
                  <a:srgbClr val="0070C0"/>
                </a:solidFill>
                <a:latin typeface="Arial" panose="020B0604020202020204" pitchFamily="34" charset="0"/>
                <a:sym typeface="Wingdings" panose="05000000000000000000" pitchFamily="2" charset="2"/>
              </a:rPr>
              <a:t> pour les </a:t>
            </a:r>
            <a:r>
              <a:rPr lang="en-US" altLang="fr-FR" sz="1600" b="1" dirty="0" err="1">
                <a:solidFill>
                  <a:srgbClr val="0070C0"/>
                </a:solidFill>
                <a:latin typeface="Arial" panose="020B0604020202020204" pitchFamily="34" charset="0"/>
                <a:sym typeface="Wingdings" panose="05000000000000000000" pitchFamily="2" charset="2"/>
              </a:rPr>
              <a:t>investisseurs</a:t>
            </a:r>
            <a:r>
              <a:rPr lang="en-US" altLang="fr-FR" sz="1600" b="1" dirty="0">
                <a:solidFill>
                  <a:srgbClr val="000000"/>
                </a:solidFill>
                <a:latin typeface="Arial" panose="020B0604020202020204" pitchFamily="34" charset="0"/>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La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doit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être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remboursée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ultérieurement</a:t>
            </a:r>
            <a:r>
              <a:rPr lang="en-US" altLang="fr-FR" sz="1600" dirty="0">
                <a:solidFill>
                  <a:srgbClr val="000000"/>
                </a:solidFill>
                <a:latin typeface="Arial" panose="020B0604020202020204" pitchFamily="34" charset="0"/>
                <a:sym typeface="Wingdings 2" panose="05020102010507070707" pitchFamily="18" charset="2"/>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sorties de </a:t>
            </a:r>
            <a:r>
              <a:rPr lang="en-US" altLang="fr-FR" sz="1600" dirty="0" err="1">
                <a:solidFill>
                  <a:srgbClr val="000000"/>
                </a:solidFill>
                <a:latin typeface="Arial" panose="020B0604020202020204" pitchFamily="34" charset="0"/>
                <a:sym typeface="Wingdings 2" panose="05020102010507070707" pitchFamily="18" charset="2"/>
              </a:rPr>
              <a:t>revenus</a:t>
            </a:r>
            <a:r>
              <a:rPr lang="en-US" altLang="fr-FR" sz="1600" dirty="0">
                <a:solidFill>
                  <a:srgbClr val="000000"/>
                </a:solidFill>
                <a:latin typeface="Arial" panose="020B0604020202020204" pitchFamily="34" charset="0"/>
                <a:sym typeface="Wingdings 2" panose="05020102010507070707" pitchFamily="18" charset="2"/>
              </a:rPr>
              <a:t> à </a:t>
            </a:r>
            <a:r>
              <a:rPr lang="en-US" altLang="fr-FR" sz="1600" dirty="0" err="1">
                <a:solidFill>
                  <a:srgbClr val="000000"/>
                </a:solidFill>
                <a:latin typeface="Arial" panose="020B0604020202020204" pitchFamily="34" charset="0"/>
                <a:sym typeface="Wingdings 2" panose="05020102010507070707" pitchFamily="18" charset="2"/>
              </a:rPr>
              <a:t>venir</a:t>
            </a:r>
            <a:r>
              <a:rPr lang="en-US" altLang="fr-FR" sz="1600" dirty="0">
                <a:solidFill>
                  <a:srgbClr val="000000"/>
                </a:solidFill>
                <a:latin typeface="Arial" panose="020B0604020202020204" pitchFamily="34" charset="0"/>
                <a:sym typeface="Wingdings 2" panose="05020102010507070707" pitchFamily="18" charset="2"/>
              </a:rPr>
              <a:t> pour le service de la </a:t>
            </a:r>
            <a:r>
              <a:rPr lang="en-US" altLang="fr-FR" sz="1600" dirty="0" err="1">
                <a:solidFill>
                  <a:srgbClr val="000000"/>
                </a:solidFill>
                <a:latin typeface="Arial" panose="020B0604020202020204" pitchFamily="34" charset="0"/>
                <a:sym typeface="Wingdings 2" panose="05020102010507070707" pitchFamily="18" charset="2"/>
              </a:rPr>
              <a:t>dette</a:t>
            </a: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sym typeface="Wingdings 2" panose="05020102010507070707" pitchFamily="18" charset="2"/>
              </a:rPr>
              <a:t> Les </a:t>
            </a:r>
            <a:r>
              <a:rPr lang="en-US" altLang="fr-FR" sz="1600" dirty="0" err="1">
                <a:solidFill>
                  <a:srgbClr val="000000"/>
                </a:solidFill>
                <a:latin typeface="Arial" panose="020B0604020202020204" pitchFamily="34" charset="0"/>
                <a:sym typeface="Wingdings 2" panose="05020102010507070707" pitchFamily="18" charset="2"/>
              </a:rPr>
              <a:t>marchés</a:t>
            </a:r>
            <a:r>
              <a:rPr lang="en-US" altLang="fr-FR" sz="1600" dirty="0">
                <a:solidFill>
                  <a:srgbClr val="000000"/>
                </a:solidFill>
                <a:latin typeface="Arial" panose="020B0604020202020204" pitchFamily="34" charset="0"/>
                <a:sym typeface="Wingdings 2" panose="05020102010507070707" pitchFamily="18" charset="2"/>
              </a:rPr>
              <a:t> ne se </a:t>
            </a:r>
            <a:r>
              <a:rPr lang="en-US" altLang="fr-FR" sz="1600" dirty="0" err="1">
                <a:solidFill>
                  <a:srgbClr val="000000"/>
                </a:solidFill>
                <a:latin typeface="Arial" panose="020B0604020202020204" pitchFamily="34" charset="0"/>
                <a:sym typeface="Wingdings 2" panose="05020102010507070707" pitchFamily="18" charset="2"/>
              </a:rPr>
              <a:t>fient</a:t>
            </a:r>
            <a:r>
              <a:rPr lang="en-US" altLang="fr-FR" sz="1600" dirty="0">
                <a:solidFill>
                  <a:srgbClr val="000000"/>
                </a:solidFill>
                <a:latin typeface="Arial" panose="020B0604020202020204" pitchFamily="34" charset="0"/>
                <a:sym typeface="Wingdings 2" panose="05020102010507070707" pitchFamily="18" charset="2"/>
              </a:rPr>
              <a:t> plus à la </a:t>
            </a:r>
            <a:r>
              <a:rPr lang="en-US" altLang="fr-FR" sz="1600" dirty="0" err="1">
                <a:solidFill>
                  <a:srgbClr val="000000"/>
                </a:solidFill>
                <a:latin typeface="Arial" panose="020B0604020202020204" pitchFamily="34" charset="0"/>
                <a:sym typeface="Wingdings 2" panose="05020102010507070707" pitchFamily="18" charset="2"/>
              </a:rPr>
              <a:t>capacité</a:t>
            </a:r>
            <a:r>
              <a:rPr lang="en-US" altLang="fr-FR" sz="1600" dirty="0">
                <a:solidFill>
                  <a:srgbClr val="000000"/>
                </a:solidFill>
                <a:latin typeface="Arial" panose="020B0604020202020204" pitchFamily="34" charset="0"/>
                <a:sym typeface="Wingdings 2" panose="05020102010507070707" pitchFamily="18" charset="2"/>
              </a:rPr>
              <a:t> du pays à </a:t>
            </a:r>
            <a:r>
              <a:rPr lang="en-US" altLang="fr-FR" sz="1600" dirty="0" err="1">
                <a:solidFill>
                  <a:srgbClr val="000000"/>
                </a:solidFill>
                <a:latin typeface="Arial" panose="020B0604020202020204" pitchFamily="34" charset="0"/>
                <a:sym typeface="Wingdings 2" panose="05020102010507070707" pitchFamily="18" charset="2"/>
              </a:rPr>
              <a:t>rembourser</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moindre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capacité</a:t>
            </a:r>
            <a:r>
              <a:rPr lang="en-US" altLang="fr-FR" sz="1600" dirty="0">
                <a:solidFill>
                  <a:srgbClr val="000000"/>
                </a:solidFill>
                <a:latin typeface="Arial" panose="020B0604020202020204" pitchFamily="34" charset="0"/>
                <a:sym typeface="Wingdings" panose="05000000000000000000" pitchFamily="2" charset="2"/>
              </a:rPr>
              <a:t> à refinancer la </a:t>
            </a:r>
            <a:r>
              <a:rPr lang="en-US" altLang="fr-FR" sz="1600" dirty="0" err="1">
                <a:solidFill>
                  <a:srgbClr val="000000"/>
                </a:solidFill>
                <a:latin typeface="Arial" panose="020B0604020202020204" pitchFamily="34" charset="0"/>
                <a:sym typeface="Wingdings" panose="05000000000000000000" pitchFamily="2" charset="2"/>
              </a:rPr>
              <a:t>dette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accentué</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si</a:t>
            </a:r>
            <a:r>
              <a:rPr lang="en-US" altLang="fr-FR" sz="1600" dirty="0">
                <a:solidFill>
                  <a:srgbClr val="000000"/>
                </a:solidFill>
                <a:latin typeface="Arial" panose="020B0604020202020204" pitchFamily="34" charset="0"/>
                <a:sym typeface="Wingdings" panose="05000000000000000000" pitchFamily="2" charset="2"/>
              </a:rPr>
              <a:t> le pays a déjà </a:t>
            </a:r>
            <a:r>
              <a:rPr lang="en-US" altLang="fr-FR" sz="1600" dirty="0" err="1">
                <a:solidFill>
                  <a:srgbClr val="000000"/>
                </a:solidFill>
                <a:latin typeface="Arial" panose="020B0604020202020204" pitchFamily="34" charset="0"/>
                <a:sym typeface="Wingdings" panose="05000000000000000000" pitchFamily="2" charset="2"/>
              </a:rPr>
              <a:t>connu</a:t>
            </a:r>
            <a:r>
              <a:rPr lang="en-US" altLang="fr-FR" sz="1600" dirty="0">
                <a:solidFill>
                  <a:srgbClr val="000000"/>
                </a:solidFill>
                <a:latin typeface="Arial" panose="020B0604020202020204" pitchFamily="34" charset="0"/>
                <a:sym typeface="Wingdings" panose="05000000000000000000" pitchFamily="2" charset="2"/>
              </a:rPr>
              <a:t> des crises de la </a:t>
            </a:r>
            <a:r>
              <a:rPr lang="en-US" altLang="fr-FR" sz="1600" dirty="0" err="1">
                <a:solidFill>
                  <a:srgbClr val="000000"/>
                </a:solidFill>
                <a:latin typeface="Arial" panose="020B0604020202020204" pitchFamily="34" charset="0"/>
                <a:sym typeface="Wingdings" panose="05000000000000000000" pitchFamily="2" charset="2"/>
              </a:rPr>
              <a:t>dette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sym typeface="Symbol" panose="05050102010706020507" pitchFamily="18" charset="2"/>
              </a:rPr>
              <a:t> </a:t>
            </a:r>
            <a:r>
              <a:rPr lang="en-US" altLang="fr-FR" sz="1600" dirty="0" err="1">
                <a:solidFill>
                  <a:srgbClr val="000000"/>
                </a:solidFill>
                <a:latin typeface="Arial" panose="020B0604020202020204" pitchFamily="34" charset="0"/>
                <a:sym typeface="Symbol" panose="05050102010706020507" pitchFamily="18" charset="2"/>
              </a:rPr>
              <a:t>antécédents</a:t>
            </a:r>
            <a:r>
              <a:rPr lang="en-US" altLang="fr-FR" sz="1600" dirty="0">
                <a:solidFill>
                  <a:srgbClr val="000000"/>
                </a:solidFill>
                <a:latin typeface="Arial" panose="020B0604020202020204" pitchFamily="34" charset="0"/>
                <a:sym typeface="Symbol" panose="05050102010706020507" pitchFamily="18" charset="2"/>
              </a:rPr>
              <a:t> de </a:t>
            </a:r>
            <a:r>
              <a:rPr lang="en-US" altLang="fr-FR" sz="1600" dirty="0" err="1">
                <a:solidFill>
                  <a:srgbClr val="000000"/>
                </a:solidFill>
                <a:latin typeface="Arial" panose="020B0604020202020204" pitchFamily="34" charset="0"/>
                <a:sym typeface="Symbol" panose="05050102010706020507" pitchFamily="18" charset="2"/>
              </a:rPr>
              <a:t>mauvaise</a:t>
            </a:r>
            <a:r>
              <a:rPr lang="en-US" altLang="fr-FR" sz="1600" dirty="0">
                <a:solidFill>
                  <a:srgbClr val="000000"/>
                </a:solidFill>
                <a:latin typeface="Arial" panose="020B0604020202020204" pitchFamily="34" charset="0"/>
                <a:sym typeface="Symbol" panose="05050102010706020507" pitchFamily="18" charset="2"/>
              </a:rPr>
              <a:t> gestion de la </a:t>
            </a:r>
            <a:r>
              <a:rPr lang="en-US" altLang="fr-FR" sz="1600" dirty="0" err="1">
                <a:solidFill>
                  <a:srgbClr val="000000"/>
                </a:solidFill>
                <a:latin typeface="Arial" panose="020B0604020202020204" pitchFamily="34" charset="0"/>
                <a:sym typeface="Symbol" panose="05050102010706020507" pitchFamily="18" charset="2"/>
              </a:rPr>
              <a:t>dette</a:t>
            </a:r>
            <a:r>
              <a:rPr lang="en-US" altLang="fr-FR" sz="1600" dirty="0">
                <a:solidFill>
                  <a:srgbClr val="000000"/>
                </a:solidFill>
                <a:latin typeface="Arial" panose="020B0604020202020204" pitchFamily="34" charset="0"/>
                <a:sym typeface="Wingdings" panose="05000000000000000000" pitchFamily="2" charset="2"/>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err="1">
                <a:solidFill>
                  <a:srgbClr val="0070C0"/>
                </a:solidFill>
                <a:latin typeface="Arial" panose="020B0604020202020204" pitchFamily="34" charset="0"/>
                <a:sym typeface="Wingdings" panose="05000000000000000000" pitchFamily="2" charset="2"/>
              </a:rPr>
              <a:t>Fuite</a:t>
            </a:r>
            <a:r>
              <a:rPr lang="en-US" altLang="fr-FR" sz="1600" b="1" dirty="0">
                <a:solidFill>
                  <a:srgbClr val="0070C0"/>
                </a:solidFill>
                <a:latin typeface="Arial" panose="020B0604020202020204" pitchFamily="34" charset="0"/>
                <a:sym typeface="Wingdings" panose="05000000000000000000" pitchFamily="2" charset="2"/>
              </a:rPr>
              <a:t> de </a:t>
            </a:r>
            <a:r>
              <a:rPr lang="en-US" altLang="fr-FR" sz="1600" b="1" dirty="0" err="1">
                <a:solidFill>
                  <a:srgbClr val="0070C0"/>
                </a:solidFill>
                <a:latin typeface="Arial" panose="020B0604020202020204" pitchFamily="34" charset="0"/>
                <a:sym typeface="Wingdings" panose="05000000000000000000" pitchFamily="2" charset="2"/>
              </a:rPr>
              <a:t>capitaux</a:t>
            </a:r>
            <a:r>
              <a:rPr lang="en-US" altLang="fr-FR" sz="1600" b="1" dirty="0">
                <a:solidFill>
                  <a:srgbClr val="000000"/>
                </a:solidFill>
                <a:latin typeface="Arial" panose="020B0604020202020204" pitchFamily="34" charset="0"/>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remplacement</a:t>
            </a:r>
            <a:r>
              <a:rPr lang="en-US" altLang="fr-FR" sz="1600" dirty="0">
                <a:solidFill>
                  <a:srgbClr val="000000"/>
                </a:solidFill>
                <a:latin typeface="Arial" panose="020B0604020202020204" pitchFamily="34" charset="0"/>
                <a:sym typeface="Wingdings 2" panose="05020102010507070707" pitchFamily="18" charset="2"/>
              </a:rPr>
              <a:t> de sorties de </a:t>
            </a:r>
            <a:r>
              <a:rPr lang="en-US" altLang="fr-FR" sz="1600" dirty="0" err="1">
                <a:solidFill>
                  <a:srgbClr val="000000"/>
                </a:solidFill>
                <a:latin typeface="Arial" panose="020B0604020202020204" pitchFamily="34" charset="0"/>
                <a:sym typeface="Wingdings 2" panose="05020102010507070707" pitchFamily="18" charset="2"/>
              </a:rPr>
              <a:t>capitaux</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cercle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vicieux</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dette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extérieure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alourdie</a:t>
            </a:r>
            <a:r>
              <a:rPr lang="en-US" altLang="fr-FR" sz="1600" dirty="0">
                <a:solidFill>
                  <a:srgbClr val="000000"/>
                </a:solidFill>
                <a:latin typeface="Arial" panose="020B0604020202020204" pitchFamily="34" charset="0"/>
                <a:sym typeface="Wingdings" panose="05000000000000000000" pitchFamily="2" charset="2"/>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fuite</a:t>
            </a:r>
            <a:r>
              <a:rPr lang="en-US" altLang="fr-FR" sz="1600" dirty="0">
                <a:solidFill>
                  <a:srgbClr val="000000"/>
                </a:solidFill>
                <a:latin typeface="Arial" panose="020B0604020202020204" pitchFamily="34" charset="0"/>
                <a:sym typeface="Wingdings" panose="05000000000000000000" pitchFamily="2" charset="2"/>
              </a:rPr>
              <a:t> de </a:t>
            </a:r>
            <a:r>
              <a:rPr lang="en-US" altLang="fr-FR" sz="1600" dirty="0" err="1">
                <a:solidFill>
                  <a:srgbClr val="000000"/>
                </a:solidFill>
                <a:latin typeface="Arial" panose="020B0604020202020204" pitchFamily="34" charset="0"/>
                <a:sym typeface="Wingdings" panose="05000000000000000000" pitchFamily="2" charset="2"/>
              </a:rPr>
              <a:t>capitaux</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sym typeface="Wingdings 2" panose="05020102010507070707" pitchFamily="18" charset="2"/>
              </a:rPr>
              <a:t> nouvelle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risque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accru</a:t>
            </a:r>
            <a:r>
              <a:rPr lang="en-US" altLang="fr-FR" sz="1600" dirty="0">
                <a:solidFill>
                  <a:srgbClr val="000000"/>
                </a:solidFill>
                <a:latin typeface="Arial" panose="020B0604020202020204" pitchFamily="34" charset="0"/>
                <a:sym typeface="Wingdings 2" panose="05020102010507070707" pitchFamily="18" charset="2"/>
              </a:rPr>
              <a:t> de </a:t>
            </a:r>
            <a:r>
              <a:rPr lang="en-US" altLang="fr-FR" sz="1600" dirty="0" err="1">
                <a:solidFill>
                  <a:srgbClr val="000000"/>
                </a:solidFill>
                <a:latin typeface="Arial" panose="020B0604020202020204" pitchFamily="34" charset="0"/>
                <a:sym typeface="Wingdings 2" panose="05020102010507070707" pitchFamily="18" charset="2"/>
              </a:rPr>
              <a:t>crise</a:t>
            </a:r>
            <a:r>
              <a:rPr lang="en-US" altLang="fr-FR" sz="1600" dirty="0">
                <a:solidFill>
                  <a:srgbClr val="000000"/>
                </a:solidFill>
                <a:latin typeface="Arial" panose="020B0604020202020204" pitchFamily="34" charset="0"/>
                <a:sym typeface="Wingdings 2" panose="05020102010507070707" pitchFamily="18" charset="2"/>
              </a:rPr>
              <a:t> de la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souveraine</a:t>
            </a: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 typeface="SPC MarkersBullets" pitchFamily="2" charset="2"/>
              <a:buChar char=")"/>
            </a:pPr>
            <a:endParaRPr lang="en-US" altLang="fr-FR" sz="1600" dirty="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ABC78B8-1434-4333-A55F-25A3A3D8FC3F}"/>
              </a:ext>
            </a:extLst>
          </p:cNvPr>
          <p:cNvSpPr>
            <a:spLocks noGrp="1" noChangeArrowheads="1"/>
          </p:cNvSpPr>
          <p:nvPr>
            <p:ph type="title"/>
          </p:nvPr>
        </p:nvSpPr>
        <p:spPr>
          <a:xfrm>
            <a:off x="347663" y="1341438"/>
            <a:ext cx="8796337" cy="349250"/>
          </a:xfrm>
        </p:spPr>
        <p:txBody>
          <a:bodyPr lIns="0" rIns="0" anchor="t" anchorCtr="1"/>
          <a:lstStyle/>
          <a:p>
            <a:r>
              <a:rPr lang="en-US" altLang="fr-FR" sz="2200">
                <a:solidFill>
                  <a:srgbClr val="000080"/>
                </a:solidFill>
                <a:latin typeface="Arial" panose="020B0604020202020204" pitchFamily="34" charset="0"/>
              </a:rPr>
              <a:t>Surendettement</a:t>
            </a:r>
          </a:p>
        </p:txBody>
      </p:sp>
      <p:sp>
        <p:nvSpPr>
          <p:cNvPr id="9219" name="Rectangle 3">
            <a:extLst>
              <a:ext uri="{FF2B5EF4-FFF2-40B4-BE49-F238E27FC236}">
                <a16:creationId xmlns:a16="http://schemas.microsoft.com/office/drawing/2014/main" id="{CDA20BB2-B1D2-4162-8623-D517B37FE8CF}"/>
              </a:ext>
            </a:extLst>
          </p:cNvPr>
          <p:cNvSpPr>
            <a:spLocks noGrp="1" noChangeArrowheads="1"/>
          </p:cNvSpPr>
          <p:nvPr>
            <p:ph type="body" idx="1"/>
          </p:nvPr>
        </p:nvSpPr>
        <p:spPr>
          <a:xfrm>
            <a:off x="131762" y="2133600"/>
            <a:ext cx="8796337" cy="3851275"/>
          </a:xfrm>
        </p:spPr>
        <p:txBody>
          <a:bodyPr lIns="0" rIns="0" anchorCtr="1"/>
          <a:lstStyle/>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err="1">
                <a:solidFill>
                  <a:srgbClr val="0070C0"/>
                </a:solidFill>
                <a:latin typeface="Arial" panose="020B0604020202020204" pitchFamily="34" charset="0"/>
                <a:sym typeface="Wingdings" panose="05000000000000000000" pitchFamily="2" charset="2"/>
              </a:rPr>
              <a:t>Réduction</a:t>
            </a:r>
            <a:r>
              <a:rPr lang="en-US" altLang="fr-FR" sz="1600" b="1" dirty="0">
                <a:solidFill>
                  <a:srgbClr val="0070C0"/>
                </a:solidFill>
                <a:latin typeface="Arial" panose="020B0604020202020204" pitchFamily="34" charset="0"/>
                <a:sym typeface="Wingdings" panose="05000000000000000000" pitchFamily="2" charset="2"/>
              </a:rPr>
              <a:t> de </a:t>
            </a:r>
            <a:r>
              <a:rPr lang="en-US" altLang="fr-FR" sz="1600" b="1" dirty="0" err="1">
                <a:solidFill>
                  <a:srgbClr val="0070C0"/>
                </a:solidFill>
                <a:latin typeface="Arial" panose="020B0604020202020204" pitchFamily="34" charset="0"/>
                <a:sym typeface="Wingdings" panose="05000000000000000000" pitchFamily="2" charset="2"/>
              </a:rPr>
              <a:t>l'espace</a:t>
            </a: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b="1" dirty="0" err="1">
                <a:solidFill>
                  <a:srgbClr val="0070C0"/>
                </a:solidFill>
                <a:latin typeface="Arial" panose="020B0604020202020204" pitchFamily="34" charset="0"/>
                <a:sym typeface="Wingdings" panose="05000000000000000000" pitchFamily="2" charset="2"/>
              </a:rPr>
              <a:t>budgétaire</a:t>
            </a:r>
            <a:endParaRPr lang="en-US" altLang="fr-FR" sz="1600" b="1" dirty="0">
              <a:solidFill>
                <a:srgbClr val="0070C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les pays </a:t>
            </a:r>
            <a:r>
              <a:rPr lang="en-US" altLang="fr-FR" sz="1600" dirty="0" err="1">
                <a:solidFill>
                  <a:srgbClr val="000000"/>
                </a:solidFill>
                <a:latin typeface="Arial" panose="020B0604020202020204" pitchFamily="34" charset="0"/>
                <a:sym typeface="Wingdings 2" panose="05020102010507070707" pitchFamily="18" charset="2"/>
              </a:rPr>
              <a:t>perdent</a:t>
            </a:r>
            <a:r>
              <a:rPr lang="en-US" altLang="fr-FR" sz="1600" dirty="0">
                <a:solidFill>
                  <a:srgbClr val="000000"/>
                </a:solidFill>
                <a:latin typeface="Arial" panose="020B0604020202020204" pitchFamily="34" charset="0"/>
                <a:sym typeface="Wingdings 2" panose="05020102010507070707" pitchFamily="18" charset="2"/>
              </a:rPr>
              <a:t> la </a:t>
            </a:r>
            <a:r>
              <a:rPr lang="en-US" altLang="fr-FR" sz="1600" dirty="0" err="1">
                <a:solidFill>
                  <a:srgbClr val="000000"/>
                </a:solidFill>
                <a:latin typeface="Arial" panose="020B0604020202020204" pitchFamily="34" charset="0"/>
                <a:sym typeface="Wingdings 2" panose="05020102010507070707" pitchFamily="18" charset="2"/>
              </a:rPr>
              <a:t>possibilité</a:t>
            </a:r>
            <a:r>
              <a:rPr lang="en-US" altLang="fr-FR" sz="1600" dirty="0">
                <a:solidFill>
                  <a:srgbClr val="000000"/>
                </a:solidFill>
                <a:latin typeface="Arial" panose="020B0604020202020204" pitchFamily="34" charset="0"/>
                <a:sym typeface="Wingdings 2" panose="05020102010507070707" pitchFamily="18" charset="2"/>
              </a:rPr>
              <a:t> de </a:t>
            </a:r>
            <a:r>
              <a:rPr lang="en-US" altLang="fr-FR" sz="1600" dirty="0" err="1">
                <a:solidFill>
                  <a:srgbClr val="000000"/>
                </a:solidFill>
                <a:latin typeface="Arial" panose="020B0604020202020204" pitchFamily="34" charset="0"/>
                <a:sym typeface="Wingdings 2" panose="05020102010507070707" pitchFamily="18" charset="2"/>
              </a:rPr>
              <a:t>recourir</a:t>
            </a:r>
            <a:r>
              <a:rPr lang="en-US" altLang="fr-FR" sz="1600" dirty="0">
                <a:solidFill>
                  <a:srgbClr val="000000"/>
                </a:solidFill>
                <a:latin typeface="Arial" panose="020B0604020202020204" pitchFamily="34" charset="0"/>
                <a:sym typeface="Wingdings 2" panose="05020102010507070707" pitchFamily="18" charset="2"/>
              </a:rPr>
              <a:t> à </a:t>
            </a:r>
            <a:r>
              <a:rPr lang="en-US" altLang="fr-FR" sz="1600" dirty="0" err="1">
                <a:solidFill>
                  <a:srgbClr val="000000"/>
                </a:solidFill>
                <a:latin typeface="Arial" panose="020B0604020202020204" pitchFamily="34" charset="0"/>
                <a:sym typeface="Wingdings 2" panose="05020102010507070707" pitchFamily="18" charset="2"/>
              </a:rPr>
              <a:t>l'endettement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comme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mesure</a:t>
            </a:r>
            <a:r>
              <a:rPr lang="en-US" altLang="fr-FR" sz="1600" dirty="0">
                <a:solidFill>
                  <a:srgbClr val="000000"/>
                </a:solidFill>
                <a:latin typeface="Arial" panose="020B0604020202020204" pitchFamily="34" charset="0"/>
                <a:sym typeface="Wingdings 2" panose="05020102010507070707" pitchFamily="18" charset="2"/>
              </a:rPr>
              <a:t> “tampon” (pour absorber un choc)  </a:t>
            </a:r>
            <a:r>
              <a:rPr lang="en-US" altLang="fr-FR" sz="1600" dirty="0" err="1">
                <a:solidFill>
                  <a:srgbClr val="000000"/>
                </a:solidFill>
                <a:latin typeface="Arial" panose="020B0604020202020204" pitchFamily="34" charset="0"/>
                <a:sym typeface="Wingdings 2" panose="05020102010507070707" pitchFamily="18" charset="2"/>
              </a:rPr>
              <a:t>moins</a:t>
            </a:r>
            <a:r>
              <a:rPr lang="en-US" altLang="fr-FR" sz="1600" dirty="0">
                <a:solidFill>
                  <a:srgbClr val="000000"/>
                </a:solidFill>
                <a:latin typeface="Arial" panose="020B0604020202020204" pitchFamily="34" charset="0"/>
                <a:sym typeface="Wingdings 2" panose="05020102010507070707" pitchFamily="18" charset="2"/>
              </a:rPr>
              <a:t> bien </a:t>
            </a:r>
            <a:r>
              <a:rPr lang="en-US" altLang="fr-FR" sz="1600" dirty="0" err="1">
                <a:solidFill>
                  <a:srgbClr val="000000"/>
                </a:solidFill>
                <a:latin typeface="Arial" panose="020B0604020202020204" pitchFamily="34" charset="0"/>
                <a:sym typeface="Wingdings 2" panose="05020102010507070707" pitchFamily="18" charset="2"/>
              </a:rPr>
              <a:t>armés</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contre</a:t>
            </a:r>
            <a:r>
              <a:rPr lang="en-US" altLang="fr-FR" sz="1600" dirty="0">
                <a:solidFill>
                  <a:srgbClr val="000000"/>
                </a:solidFill>
                <a:latin typeface="Arial" panose="020B0604020202020204" pitchFamily="34" charset="0"/>
                <a:sym typeface="Wingdings 2" panose="05020102010507070707" pitchFamily="18" charset="2"/>
              </a:rPr>
              <a:t> les chocs </a:t>
            </a:r>
            <a:r>
              <a:rPr lang="en-US" altLang="fr-FR" sz="1600" dirty="0" err="1">
                <a:solidFill>
                  <a:srgbClr val="000000"/>
                </a:solidFill>
                <a:latin typeface="Arial" panose="020B0604020202020204" pitchFamily="34" charset="0"/>
                <a:sym typeface="Wingdings 2" panose="05020102010507070707" pitchFamily="18" charset="2"/>
              </a:rPr>
              <a:t>négatifs</a:t>
            </a: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impossibilité</a:t>
            </a:r>
            <a:r>
              <a:rPr lang="en-US" altLang="fr-FR" sz="1600" dirty="0">
                <a:solidFill>
                  <a:srgbClr val="000000"/>
                </a:solidFill>
                <a:latin typeface="Arial" panose="020B0604020202020204" pitchFamily="34" charset="0"/>
                <a:sym typeface="Wingdings 2" panose="05020102010507070707" pitchFamily="18" charset="2"/>
              </a:rPr>
              <a:t> de prendre des </a:t>
            </a:r>
            <a:r>
              <a:rPr lang="en-US" altLang="fr-FR" sz="1600" dirty="0" err="1">
                <a:solidFill>
                  <a:srgbClr val="000000"/>
                </a:solidFill>
                <a:latin typeface="Arial" panose="020B0604020202020204" pitchFamily="34" charset="0"/>
                <a:sym typeface="Wingdings 2" panose="05020102010507070707" pitchFamily="18" charset="2"/>
              </a:rPr>
              <a:t>mesures</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contracycliques</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si</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une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stabilisation</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temporaire</a:t>
            </a:r>
            <a:r>
              <a:rPr lang="en-US" altLang="fr-FR" sz="1600" dirty="0">
                <a:solidFill>
                  <a:srgbClr val="000000"/>
                </a:solidFill>
                <a:latin typeface="Arial" panose="020B0604020202020204" pitchFamily="34" charset="0"/>
                <a:sym typeface="Wingdings 2" panose="05020102010507070707" pitchFamily="18" charset="2"/>
              </a:rPr>
              <a:t> de </a:t>
            </a:r>
            <a:r>
              <a:rPr lang="en-US" altLang="fr-FR" sz="1600" dirty="0" err="1">
                <a:solidFill>
                  <a:srgbClr val="000000"/>
                </a:solidFill>
                <a:latin typeface="Arial" panose="020B0604020202020204" pitchFamily="34" charset="0"/>
                <a:sym typeface="Wingdings 2" panose="05020102010507070707" pitchFamily="18" charset="2"/>
              </a:rPr>
              <a:t>l'économie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est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nécessaire</a:t>
            </a:r>
            <a:r>
              <a:rPr lang="en-US" altLang="fr-FR" sz="1600" dirty="0">
                <a:solidFill>
                  <a:srgbClr val="000000"/>
                </a:solidFill>
                <a:latin typeface="Arial" panose="020B0604020202020204" pitchFamily="34" charset="0"/>
                <a:sym typeface="Wingdings 2" panose="05020102010507070707" pitchFamily="18" charset="2"/>
              </a:rPr>
              <a:t>. </a:t>
            </a: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souveraine</a:t>
            </a:r>
            <a:r>
              <a:rPr lang="en-US" altLang="fr-FR" sz="1600" dirty="0">
                <a:solidFill>
                  <a:srgbClr val="000000"/>
                </a:solidFill>
                <a:latin typeface="Arial" panose="020B0604020202020204" pitchFamily="34" charset="0"/>
                <a:sym typeface="Wingdings 2" panose="05020102010507070707" pitchFamily="18" charset="2"/>
              </a:rPr>
              <a:t> plus </a:t>
            </a:r>
            <a:r>
              <a:rPr lang="en-US" altLang="fr-FR" sz="1600" dirty="0" err="1">
                <a:solidFill>
                  <a:srgbClr val="000000"/>
                </a:solidFill>
                <a:latin typeface="Arial" panose="020B0604020202020204" pitchFamily="34" charset="0"/>
                <a:sym typeface="Wingdings 2" panose="05020102010507070707" pitchFamily="18" charset="2"/>
              </a:rPr>
              <a:t>importante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a:solidFill>
                  <a:srgbClr val="000000"/>
                </a:solidFill>
                <a:latin typeface="Arial" panose="020B0604020202020204" pitchFamily="34" charset="0"/>
                <a:sym typeface="Wingdings" panose="05000000000000000000" pitchFamily="2" charset="2"/>
              </a:rPr>
              <a:t> augmentation des </a:t>
            </a:r>
            <a:r>
              <a:rPr lang="en-US" altLang="fr-FR" sz="1600" dirty="0" err="1">
                <a:solidFill>
                  <a:srgbClr val="000000"/>
                </a:solidFill>
                <a:latin typeface="Arial" panose="020B0604020202020204" pitchFamily="34" charset="0"/>
                <a:sym typeface="Wingdings" panose="05000000000000000000" pitchFamily="2" charset="2"/>
              </a:rPr>
              <a:t>taux</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d'intérêt</a:t>
            </a:r>
            <a:r>
              <a:rPr lang="en-US" altLang="fr-FR" sz="1600" dirty="0">
                <a:solidFill>
                  <a:srgbClr val="000000"/>
                </a:solidFill>
                <a:latin typeface="Arial" panose="020B0604020202020204" pitchFamily="34" charset="0"/>
                <a:sym typeface="Wingdings" panose="05000000000000000000" pitchFamily="2" charset="2"/>
              </a:rPr>
              <a:t> pour les nouveaux </a:t>
            </a:r>
            <a:r>
              <a:rPr lang="en-US" altLang="fr-FR" sz="1600" dirty="0" err="1">
                <a:solidFill>
                  <a:srgbClr val="000000"/>
                </a:solidFill>
                <a:latin typeface="Arial" panose="020B0604020202020204" pitchFamily="34" charset="0"/>
                <a:sym typeface="Wingdings" panose="05000000000000000000" pitchFamily="2" charset="2"/>
              </a:rPr>
              <a:t>emprunts</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sym typeface="Wingdings 2" panose="05020102010507070707" pitchFamily="18" charset="2"/>
              </a:rPr>
              <a:t></a:t>
            </a:r>
            <a:r>
              <a:rPr lang="en-US" altLang="fr-FR" sz="1600" dirty="0">
                <a:solidFill>
                  <a:srgbClr val="000000"/>
                </a:solidFill>
                <a:latin typeface="Arial" panose="020B0604020202020204" pitchFamily="34" charset="0"/>
                <a:sym typeface="Wingdings" panose="05000000000000000000" pitchFamily="2" charset="2"/>
              </a:rPr>
              <a:t> taxation source de </a:t>
            </a:r>
            <a:r>
              <a:rPr lang="en-US" altLang="fr-FR" sz="1600" dirty="0" err="1">
                <a:solidFill>
                  <a:srgbClr val="000000"/>
                </a:solidFill>
                <a:latin typeface="Arial" panose="020B0604020202020204" pitchFamily="34" charset="0"/>
                <a:sym typeface="Wingdings" panose="05000000000000000000" pitchFamily="2" charset="2"/>
              </a:rPr>
              <a:t>distorsion</a:t>
            </a:r>
            <a:r>
              <a:rPr lang="en-US" altLang="fr-FR" sz="1600" i="0" dirty="0" err="1">
                <a:solidFill>
                  <a:srgbClr val="000000"/>
                </a:solidFill>
                <a:latin typeface="Arial" panose="020B0604020202020204" pitchFamily="34" charset="0"/>
                <a:sym typeface="Wingdings" panose="05000000000000000000" pitchFamily="2" charset="2"/>
              </a:rPr>
              <a:t>s</a:t>
            </a:r>
            <a:r>
              <a:rPr lang="en-US" altLang="fr-FR" sz="1600" i="0" dirty="0">
                <a:solidFill>
                  <a:srgbClr val="000000"/>
                </a:solidFill>
                <a:latin typeface="Arial" panose="020B0604020202020204" pitchFamily="34" charset="0"/>
                <a:sym typeface="Wingdings" panose="05000000000000000000" pitchFamily="2" charset="2"/>
              </a:rPr>
              <a:t> </a:t>
            </a: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err="1">
                <a:solidFill>
                  <a:srgbClr val="000000"/>
                </a:solidFill>
                <a:latin typeface="Arial" panose="020B0604020202020204" pitchFamily="34" charset="0"/>
                <a:sym typeface="Wingdings 2" panose="05020102010507070707" pitchFamily="18" charset="2"/>
              </a:rPr>
              <a:t>Risque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accru</a:t>
            </a:r>
            <a:r>
              <a:rPr lang="en-US" altLang="fr-FR" sz="1600" dirty="0">
                <a:solidFill>
                  <a:srgbClr val="000000"/>
                </a:solidFill>
                <a:latin typeface="Arial" panose="020B0604020202020204" pitchFamily="34" charset="0"/>
                <a:sym typeface="Wingdings 2" panose="05020102010507070707" pitchFamily="18" charset="2"/>
              </a:rPr>
              <a:t> de </a:t>
            </a:r>
            <a:r>
              <a:rPr lang="en-US" altLang="fr-FR" sz="1600" dirty="0" err="1">
                <a:solidFill>
                  <a:srgbClr val="000000"/>
                </a:solidFill>
                <a:latin typeface="Arial" panose="020B0604020202020204" pitchFamily="34" charset="0"/>
                <a:sym typeface="Wingdings 2" panose="05020102010507070707" pitchFamily="18" charset="2"/>
              </a:rPr>
              <a:t>crise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budgétaire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perte</a:t>
            </a:r>
            <a:r>
              <a:rPr lang="en-US" altLang="fr-FR" sz="1600" dirty="0">
                <a:solidFill>
                  <a:srgbClr val="000000"/>
                </a:solidFill>
                <a:latin typeface="Arial" panose="020B0604020202020204" pitchFamily="34" charset="0"/>
                <a:sym typeface="Wingdings 2" panose="05020102010507070707" pitchFamily="18" charset="2"/>
              </a:rPr>
              <a:t> de la </a:t>
            </a:r>
            <a:r>
              <a:rPr lang="en-US" altLang="fr-FR" sz="1600" dirty="0" err="1">
                <a:solidFill>
                  <a:srgbClr val="000000"/>
                </a:solidFill>
                <a:latin typeface="Arial" panose="020B0604020202020204" pitchFamily="34" charset="0"/>
                <a:sym typeface="Wingdings 2" panose="05020102010507070707" pitchFamily="18" charset="2"/>
              </a:rPr>
              <a:t>confiance</a:t>
            </a:r>
            <a:r>
              <a:rPr lang="en-US" altLang="fr-FR" sz="1600" dirty="0">
                <a:solidFill>
                  <a:srgbClr val="000000"/>
                </a:solidFill>
                <a:latin typeface="Arial" panose="020B0604020202020204" pitchFamily="34" charset="0"/>
                <a:sym typeface="Wingdings 2" panose="05020102010507070707" pitchFamily="18" charset="2"/>
              </a:rPr>
              <a:t> en la </a:t>
            </a:r>
            <a:r>
              <a:rPr lang="en-US" altLang="fr-FR" sz="1600" dirty="0" err="1">
                <a:solidFill>
                  <a:srgbClr val="000000"/>
                </a:solidFill>
                <a:latin typeface="Arial" panose="020B0604020202020204" pitchFamily="34" charset="0"/>
                <a:sym typeface="Wingdings 2" panose="05020102010507070707" pitchFamily="18" charset="2"/>
              </a:rPr>
              <a:t>viabilité</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budgétaire</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parmi</a:t>
            </a:r>
            <a:r>
              <a:rPr lang="en-US" altLang="fr-FR" sz="1600" dirty="0">
                <a:solidFill>
                  <a:srgbClr val="000000"/>
                </a:solidFill>
                <a:latin typeface="Arial" panose="020B0604020202020204" pitchFamily="34" charset="0"/>
                <a:sym typeface="Wingdings 2" panose="05020102010507070707" pitchFamily="18" charset="2"/>
              </a:rPr>
              <a:t> les </a:t>
            </a:r>
            <a:r>
              <a:rPr lang="en-US" altLang="fr-FR" sz="1600" dirty="0" err="1">
                <a:solidFill>
                  <a:srgbClr val="000000"/>
                </a:solidFill>
                <a:latin typeface="Arial" panose="020B0604020202020204" pitchFamily="34" charset="0"/>
                <a:sym typeface="Wingdings 2" panose="05020102010507070707" pitchFamily="18" charset="2"/>
              </a:rPr>
              <a:t>investisseur</a:t>
            </a:r>
            <a:r>
              <a:rPr lang="en-US" altLang="fr-FR" sz="1600" dirty="0" err="1">
                <a:solidFill>
                  <a:srgbClr val="000000"/>
                </a:solidFill>
                <a:latin typeface="Arial" panose="020B0604020202020204" pitchFamily="34" charset="0"/>
                <a:sym typeface="Symbol" panose="05050102010706020507" pitchFamily="18" charset="2"/>
              </a:rPr>
              <a:t>s</a:t>
            </a:r>
            <a:r>
              <a:rPr lang="en-US" altLang="fr-FR" sz="1600" dirty="0">
                <a:solidFill>
                  <a:srgbClr val="000000"/>
                </a:solidFill>
                <a:latin typeface="Arial" panose="020B0604020202020204" pitchFamily="34" charset="0"/>
                <a:sym typeface="Symbol" panose="05050102010706020507" pitchFamily="18" charset="2"/>
              </a:rPr>
              <a:t> </a:t>
            </a:r>
            <a:r>
              <a:rPr lang="en-US" altLang="fr-FR" sz="1600" dirty="0" err="1">
                <a:solidFill>
                  <a:srgbClr val="000000"/>
                </a:solidFill>
                <a:latin typeface="Arial" panose="020B0604020202020204" pitchFamily="34" charset="0"/>
                <a:sym typeface="Symbol" panose="05050102010706020507" pitchFamily="18" charset="2"/>
              </a:rPr>
              <a:t>flambée</a:t>
            </a:r>
            <a:r>
              <a:rPr lang="en-US" altLang="fr-FR" sz="1600" dirty="0">
                <a:solidFill>
                  <a:srgbClr val="000000"/>
                </a:solidFill>
                <a:latin typeface="Arial" panose="020B0604020202020204" pitchFamily="34" charset="0"/>
                <a:sym typeface="Symbol" panose="05050102010706020507" pitchFamily="18" charset="2"/>
              </a:rPr>
              <a:t> des </a:t>
            </a:r>
            <a:r>
              <a:rPr lang="en-US" altLang="fr-FR" sz="1600" dirty="0" err="1">
                <a:solidFill>
                  <a:srgbClr val="000000"/>
                </a:solidFill>
                <a:latin typeface="Arial" panose="020B0604020202020204" pitchFamily="34" charset="0"/>
                <a:sym typeface="Symbol" panose="05050102010706020507" pitchFamily="18" charset="2"/>
              </a:rPr>
              <a:t>taux</a:t>
            </a:r>
            <a:r>
              <a:rPr lang="en-US" altLang="fr-FR" sz="1600" dirty="0">
                <a:solidFill>
                  <a:srgbClr val="000000"/>
                </a:solidFill>
                <a:latin typeface="Arial" panose="020B0604020202020204" pitchFamily="34" charset="0"/>
                <a:sym typeface="Symbol" panose="05050102010706020507" pitchFamily="18" charset="2"/>
              </a:rPr>
              <a:t> </a:t>
            </a:r>
            <a:r>
              <a:rPr lang="en-US" altLang="fr-FR" sz="1600" dirty="0" err="1">
                <a:solidFill>
                  <a:srgbClr val="000000"/>
                </a:solidFill>
                <a:latin typeface="Arial" panose="020B0604020202020204" pitchFamily="34" charset="0"/>
                <a:sym typeface="Symbol" panose="05050102010706020507" pitchFamily="18" charset="2"/>
              </a:rPr>
              <a:t>d'intérêt</a:t>
            </a:r>
            <a:r>
              <a:rPr lang="en-US" altLang="fr-FR" sz="1600" dirty="0">
                <a:solidFill>
                  <a:srgbClr val="000000"/>
                </a:solidFill>
                <a:latin typeface="Arial" panose="020B0604020202020204" pitchFamily="34" charset="0"/>
                <a:sym typeface="Symbol" panose="05050102010706020507" pitchFamily="18" charset="2"/>
              </a:rPr>
              <a:t>  augmentation du service de la </a:t>
            </a:r>
            <a:r>
              <a:rPr lang="en-US" altLang="fr-FR" sz="1600" dirty="0" err="1">
                <a:solidFill>
                  <a:srgbClr val="000000"/>
                </a:solidFill>
                <a:latin typeface="Arial" panose="020B0604020202020204" pitchFamily="34" charset="0"/>
                <a:sym typeface="Symbol" panose="05050102010706020507" pitchFamily="18" charset="2"/>
              </a:rPr>
              <a:t>dette</a:t>
            </a:r>
            <a:r>
              <a:rPr lang="en-US" altLang="fr-FR" sz="1600" dirty="0">
                <a:solidFill>
                  <a:srgbClr val="000000"/>
                </a:solidFill>
                <a:latin typeface="Arial" panose="020B0604020202020204" pitchFamily="34" charset="0"/>
                <a:sym typeface="Symbol" panose="05050102010706020507" pitchFamily="18" charset="2"/>
              </a:rPr>
              <a:t>.</a:t>
            </a:r>
            <a:r>
              <a:rPr lang="en-US" altLang="fr-FR" sz="1600" dirty="0">
                <a:solidFill>
                  <a:srgbClr val="000000"/>
                </a:solidFill>
                <a:latin typeface="Arial" panose="020B0604020202020204" pitchFamily="34" charset="0"/>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endParaRPr lang="en-US" altLang="fr-FR" dirty="0"/>
          </a:p>
          <a:p>
            <a:pPr marL="0" indent="0">
              <a:spcBef>
                <a:spcPct val="0"/>
              </a:spcBef>
              <a:buClr>
                <a:srgbClr val="FF0000"/>
              </a:buClr>
              <a:buSzPct val="194000"/>
              <a:buFont typeface="SPC MarkersBullets" pitchFamily="2" charset="2"/>
              <a:buChar char=")"/>
            </a:pPr>
            <a:endParaRPr lang="en-US" alt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826350E8-13C1-428C-939E-5917C343CBF2}"/>
              </a:ext>
            </a:extLst>
          </p:cNvPr>
          <p:cNvSpPr>
            <a:spLocks noGrp="1" noChangeArrowheads="1"/>
          </p:cNvSpPr>
          <p:nvPr>
            <p:ph type="title"/>
          </p:nvPr>
        </p:nvSpPr>
        <p:spPr/>
        <p:txBody>
          <a:bodyPr/>
          <a:lstStyle/>
          <a:p>
            <a:r>
              <a:rPr lang="en-US" altLang="fr-FR"/>
              <a:t>Présentation</a:t>
            </a:r>
          </a:p>
        </p:txBody>
      </p:sp>
      <p:sp>
        <p:nvSpPr>
          <p:cNvPr id="45059" name="Espace réservé du contenu 2">
            <a:extLst>
              <a:ext uri="{FF2B5EF4-FFF2-40B4-BE49-F238E27FC236}">
                <a16:creationId xmlns:a16="http://schemas.microsoft.com/office/drawing/2014/main" id="{FF6EDB67-8F86-406D-B7BF-B1232BA1CC76}"/>
              </a:ext>
            </a:extLst>
          </p:cNvPr>
          <p:cNvSpPr>
            <a:spLocks noGrp="1" noChangeArrowheads="1"/>
          </p:cNvSpPr>
          <p:nvPr>
            <p:ph idx="1"/>
          </p:nvPr>
        </p:nvSpPr>
        <p:spPr/>
        <p:txBody>
          <a:bodyPr/>
          <a:lstStyle/>
          <a:p>
            <a:r>
              <a:rPr lang="en-US" altLang="fr-FR" dirty="0" err="1"/>
              <a:t>Qu'est-ce</a:t>
            </a:r>
            <a:r>
              <a:rPr lang="en-US" altLang="fr-FR" dirty="0"/>
              <a:t> que le </a:t>
            </a:r>
            <a:r>
              <a:rPr lang="en-US" altLang="fr-FR" dirty="0" err="1"/>
              <a:t>financement</a:t>
            </a:r>
            <a:r>
              <a:rPr lang="en-US" altLang="fr-FR" dirty="0"/>
              <a:t> </a:t>
            </a:r>
            <a:r>
              <a:rPr lang="en-US" altLang="fr-FR" dirty="0" err="1"/>
              <a:t>mixte</a:t>
            </a:r>
            <a:r>
              <a:rPr lang="en-US" altLang="fr-FR" dirty="0"/>
              <a:t> ?</a:t>
            </a:r>
          </a:p>
          <a:p>
            <a:r>
              <a:rPr lang="en-US" altLang="fr-FR" dirty="0" err="1"/>
              <a:t>Vulnérabilité</a:t>
            </a:r>
            <a:r>
              <a:rPr lang="en-US" altLang="fr-FR" dirty="0"/>
              <a:t> </a:t>
            </a:r>
            <a:r>
              <a:rPr lang="en-US" altLang="fr-FR" dirty="0" err="1"/>
              <a:t>croissante</a:t>
            </a:r>
            <a:r>
              <a:rPr lang="en-US" altLang="fr-FR" dirty="0"/>
              <a:t> de la </a:t>
            </a:r>
            <a:r>
              <a:rPr lang="en-US" altLang="fr-FR" dirty="0" err="1"/>
              <a:t>dette</a:t>
            </a:r>
            <a:r>
              <a:rPr lang="en-US" altLang="fr-FR" dirty="0"/>
              <a:t> des pays à </a:t>
            </a:r>
            <a:r>
              <a:rPr lang="en-US" altLang="fr-FR" dirty="0" err="1"/>
              <a:t>faible</a:t>
            </a:r>
            <a:r>
              <a:rPr lang="en-US" altLang="fr-FR" dirty="0"/>
              <a:t> </a:t>
            </a:r>
            <a:r>
              <a:rPr lang="en-US" altLang="fr-FR" dirty="0" err="1"/>
              <a:t>revenu</a:t>
            </a:r>
            <a:endParaRPr lang="en-US" altLang="fr-FR" dirty="0"/>
          </a:p>
          <a:p>
            <a:r>
              <a:rPr lang="en-US" altLang="fr-FR" dirty="0"/>
              <a:t>Un </a:t>
            </a:r>
            <a:r>
              <a:rPr lang="en-US" altLang="fr-FR" dirty="0" err="1"/>
              <a:t>niveau</a:t>
            </a:r>
            <a:r>
              <a:rPr lang="en-US" altLang="fr-FR" dirty="0"/>
              <a:t> </a:t>
            </a:r>
            <a:r>
              <a:rPr lang="en-US" altLang="fr-FR" dirty="0" err="1"/>
              <a:t>élevé</a:t>
            </a:r>
            <a:r>
              <a:rPr lang="en-US" altLang="fr-FR" dirty="0"/>
              <a:t> </a:t>
            </a:r>
            <a:r>
              <a:rPr lang="en-US" altLang="fr-FR" dirty="0" err="1"/>
              <a:t>d'endettement</a:t>
            </a:r>
            <a:r>
              <a:rPr lang="en-US" altLang="fr-FR" dirty="0"/>
              <a:t> </a:t>
            </a:r>
            <a:r>
              <a:rPr lang="en-US" altLang="fr-FR" dirty="0" err="1"/>
              <a:t>est</a:t>
            </a:r>
            <a:r>
              <a:rPr lang="en-US" altLang="fr-FR" dirty="0"/>
              <a:t> </a:t>
            </a:r>
            <a:r>
              <a:rPr lang="en-US" altLang="fr-FR" dirty="0" err="1"/>
              <a:t>une</a:t>
            </a:r>
            <a:r>
              <a:rPr lang="en-US" altLang="fr-FR" dirty="0"/>
              <a:t> source de </a:t>
            </a:r>
            <a:r>
              <a:rPr lang="en-US" altLang="fr-FR" dirty="0" err="1"/>
              <a:t>vulnérabilité</a:t>
            </a:r>
            <a:r>
              <a:rPr lang="en-US" altLang="fr-FR" i="0" dirty="0"/>
              <a:t> </a:t>
            </a:r>
          </a:p>
          <a:p>
            <a:r>
              <a:rPr lang="en-US" altLang="fr-FR" b="1" dirty="0" err="1"/>
              <a:t>Nécessité</a:t>
            </a:r>
            <a:r>
              <a:rPr lang="en-US" altLang="fr-FR" b="1" dirty="0"/>
              <a:t> </a:t>
            </a:r>
            <a:r>
              <a:rPr lang="en-US" altLang="fr-FR" b="1" dirty="0" err="1"/>
              <a:t>d'aider</a:t>
            </a:r>
            <a:r>
              <a:rPr lang="en-US" altLang="fr-FR" b="1" dirty="0"/>
              <a:t> les pays dans la gestion de </a:t>
            </a:r>
            <a:r>
              <a:rPr lang="en-US" altLang="fr-FR" b="1" dirty="0" err="1"/>
              <a:t>leur</a:t>
            </a:r>
            <a:r>
              <a:rPr lang="en-US" altLang="fr-FR" b="1" dirty="0"/>
              <a:t> </a:t>
            </a:r>
            <a:r>
              <a:rPr lang="en-US" altLang="fr-FR" b="1" dirty="0" err="1"/>
              <a:t>dette</a:t>
            </a:r>
            <a:endParaRPr lang="en-US" altLang="fr-FR" b="1" dirty="0"/>
          </a:p>
          <a:p>
            <a:endParaRPr lang="en-US" altLang="fr-FR" dirty="0"/>
          </a:p>
          <a:p>
            <a:endParaRPr lang="en-US" alt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AF1E630-11C0-4A2C-9E7B-928D78DD3587}"/>
              </a:ext>
            </a:extLst>
          </p:cNvPr>
          <p:cNvSpPr>
            <a:spLocks noGrp="1" noChangeArrowheads="1"/>
          </p:cNvSpPr>
          <p:nvPr>
            <p:ph type="title"/>
          </p:nvPr>
        </p:nvSpPr>
        <p:spPr>
          <a:xfrm>
            <a:off x="347663" y="1341438"/>
            <a:ext cx="8796337" cy="349250"/>
          </a:xfrm>
        </p:spPr>
        <p:txBody>
          <a:bodyPr lIns="0" rIns="0" anchor="t" anchorCtr="1"/>
          <a:lstStyle/>
          <a:p>
            <a:r>
              <a:rPr lang="en-US" altLang="fr-FR" sz="2000"/>
              <a:t>Nécessité d'aider les pays dans la gestion de leur dette</a:t>
            </a:r>
          </a:p>
        </p:txBody>
      </p:sp>
      <p:sp>
        <p:nvSpPr>
          <p:cNvPr id="9219" name="Rectangle 3">
            <a:extLst>
              <a:ext uri="{FF2B5EF4-FFF2-40B4-BE49-F238E27FC236}">
                <a16:creationId xmlns:a16="http://schemas.microsoft.com/office/drawing/2014/main" id="{CDA20BB2-B1D2-4162-8623-D517B37FE8CF}"/>
              </a:ext>
            </a:extLst>
          </p:cNvPr>
          <p:cNvSpPr>
            <a:spLocks noGrp="1" noChangeArrowheads="1"/>
          </p:cNvSpPr>
          <p:nvPr>
            <p:ph type="body" idx="1"/>
          </p:nvPr>
        </p:nvSpPr>
        <p:spPr>
          <a:xfrm>
            <a:off x="107950" y="1989138"/>
            <a:ext cx="8928100" cy="4500562"/>
          </a:xfrm>
        </p:spPr>
        <p:txBody>
          <a:bodyPr lIns="0" rIns="0" anchorCtr="1"/>
          <a:lstStyle/>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En tenant </a:t>
            </a:r>
            <a:r>
              <a:rPr lang="en-US" altLang="fr-FR" sz="1600" b="1" dirty="0" err="1">
                <a:solidFill>
                  <a:srgbClr val="0070C0"/>
                </a:solidFill>
                <a:latin typeface="Arial" panose="020B0604020202020204" pitchFamily="34" charset="0"/>
                <a:sym typeface="Wingdings" panose="05000000000000000000" pitchFamily="2" charset="2"/>
              </a:rPr>
              <a:t>compte</a:t>
            </a:r>
            <a:r>
              <a:rPr lang="en-US" altLang="fr-FR" sz="1600" b="1" dirty="0">
                <a:solidFill>
                  <a:srgbClr val="0070C0"/>
                </a:solidFill>
                <a:latin typeface="Arial" panose="020B0604020202020204" pitchFamily="34" charset="0"/>
                <a:sym typeface="Wingdings" panose="05000000000000000000" pitchFamily="2" charset="2"/>
              </a:rPr>
              <a:t> du </a:t>
            </a:r>
            <a:r>
              <a:rPr lang="en-US" altLang="fr-FR" sz="1600" b="1" dirty="0" err="1">
                <a:solidFill>
                  <a:srgbClr val="0070C0"/>
                </a:solidFill>
                <a:latin typeface="Arial" panose="020B0604020202020204" pitchFamily="34" charset="0"/>
                <a:sym typeface="Wingdings" panose="05000000000000000000" pitchFamily="2" charset="2"/>
              </a:rPr>
              <a:t>profil</a:t>
            </a:r>
            <a:r>
              <a:rPr lang="en-US" altLang="fr-FR" sz="1600" b="1" dirty="0">
                <a:solidFill>
                  <a:srgbClr val="0070C0"/>
                </a:solidFill>
                <a:latin typeface="Arial" panose="020B0604020202020204" pitchFamily="34" charset="0"/>
                <a:sym typeface="Wingdings" panose="05000000000000000000" pitchFamily="2" charset="2"/>
              </a:rPr>
              <a:t> de la </a:t>
            </a:r>
            <a:r>
              <a:rPr lang="en-US" altLang="fr-FR" sz="1600" b="1" dirty="0" err="1">
                <a:solidFill>
                  <a:srgbClr val="0070C0"/>
                </a:solidFill>
                <a:latin typeface="Arial" panose="020B0604020202020204" pitchFamily="34" charset="0"/>
                <a:sym typeface="Wingdings" panose="05000000000000000000" pitchFamily="2" charset="2"/>
              </a:rPr>
              <a:t>dette</a:t>
            </a:r>
            <a:r>
              <a:rPr lang="en-US" altLang="fr-FR" sz="1600" b="1" dirty="0">
                <a:solidFill>
                  <a:srgbClr val="000000"/>
                </a:solidFill>
                <a:latin typeface="Arial" panose="020B0604020202020204" pitchFamily="34" charset="0"/>
              </a:rPr>
              <a:t> :</a:t>
            </a:r>
            <a:r>
              <a:rPr lang="en-US" altLang="fr-FR" sz="1600" dirty="0">
                <a:solidFill>
                  <a:srgbClr val="000000"/>
                </a:solidFill>
                <a:latin typeface="Arial" panose="020B0604020202020204" pitchFamily="34" charset="0"/>
              </a:rPr>
              <a:t> </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Le </a:t>
            </a:r>
            <a:r>
              <a:rPr lang="en-US" altLang="fr-FR" sz="1600" dirty="0" err="1">
                <a:solidFill>
                  <a:srgbClr val="000000"/>
                </a:solidFill>
                <a:latin typeface="Arial" panose="020B0604020202020204" pitchFamily="34" charset="0"/>
                <a:sym typeface="Wingdings 2" panose="05020102010507070707" pitchFamily="18" charset="2"/>
              </a:rPr>
              <a:t>profil</a:t>
            </a:r>
            <a:r>
              <a:rPr lang="en-US" altLang="fr-FR" sz="1600" dirty="0">
                <a:solidFill>
                  <a:srgbClr val="000000"/>
                </a:solidFill>
                <a:latin typeface="Arial" panose="020B0604020202020204" pitchFamily="34" charset="0"/>
                <a:sym typeface="Wingdings 2" panose="05020102010507070707" pitchFamily="18" charset="2"/>
              </a:rPr>
              <a:t> de la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de </a:t>
            </a:r>
            <a:r>
              <a:rPr lang="en-US" altLang="fr-FR" sz="1600" dirty="0" err="1">
                <a:solidFill>
                  <a:srgbClr val="000000"/>
                </a:solidFill>
                <a:latin typeface="Arial" panose="020B0604020202020204" pitchFamily="34" charset="0"/>
                <a:sym typeface="Wingdings 2" panose="05020102010507070707" pitchFamily="18" charset="2"/>
              </a:rPr>
              <a:t>certains</a:t>
            </a:r>
            <a:r>
              <a:rPr lang="en-US" altLang="fr-FR" sz="1600" dirty="0">
                <a:solidFill>
                  <a:srgbClr val="000000"/>
                </a:solidFill>
                <a:latin typeface="Arial" panose="020B0604020202020204" pitchFamily="34" charset="0"/>
                <a:sym typeface="Wingdings 2" panose="05020102010507070707" pitchFamily="18" charset="2"/>
              </a:rPr>
              <a:t> pays se </a:t>
            </a:r>
            <a:r>
              <a:rPr lang="en-US" altLang="fr-FR" sz="1600" dirty="0" err="1">
                <a:solidFill>
                  <a:srgbClr val="000000"/>
                </a:solidFill>
                <a:latin typeface="Arial" panose="020B0604020202020204" pitchFamily="34" charset="0"/>
                <a:sym typeface="Wingdings 2" panose="05020102010507070707" pitchFamily="18" charset="2"/>
              </a:rPr>
              <a:t>détériore</a:t>
            </a: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a:t>
            </a:r>
            <a:r>
              <a:rPr lang="en-US" altLang="fr-FR" sz="1600" dirty="0" err="1">
                <a:solidFill>
                  <a:srgbClr val="000000"/>
                </a:solidFill>
                <a:latin typeface="Arial" panose="020B0604020202020204" pitchFamily="34" charset="0"/>
                <a:sym typeface="Wingdings 2" panose="05020102010507070707" pitchFamily="18" charset="2"/>
              </a:rPr>
              <a:t>L'encours</a:t>
            </a:r>
            <a:r>
              <a:rPr lang="en-US" altLang="fr-FR" sz="1600" dirty="0">
                <a:solidFill>
                  <a:srgbClr val="000000"/>
                </a:solidFill>
                <a:latin typeface="Arial" panose="020B0604020202020204" pitchFamily="34" charset="0"/>
                <a:sym typeface="Wingdings 2" panose="05020102010507070707" pitchFamily="18" charset="2"/>
              </a:rPr>
              <a:t> brut </a:t>
            </a:r>
            <a:r>
              <a:rPr lang="en-US" altLang="fr-FR" sz="1600" dirty="0" err="1">
                <a:solidFill>
                  <a:srgbClr val="000000"/>
                </a:solidFill>
                <a:latin typeface="Arial" panose="020B0604020202020204" pitchFamily="34" charset="0"/>
                <a:sym typeface="Wingdings 2" panose="05020102010507070707" pitchFamily="18" charset="2"/>
              </a:rPr>
              <a:t>peut</a:t>
            </a:r>
            <a:r>
              <a:rPr lang="en-US" altLang="fr-FR" sz="1600" dirty="0">
                <a:solidFill>
                  <a:srgbClr val="000000"/>
                </a:solidFill>
                <a:latin typeface="Arial" panose="020B0604020202020204" pitchFamily="34" charset="0"/>
                <a:sym typeface="Wingdings 2" panose="05020102010507070707" pitchFamily="18" charset="2"/>
              </a:rPr>
              <a:t> augmenter, </a:t>
            </a:r>
            <a:r>
              <a:rPr lang="en-US" altLang="fr-FR" sz="1600" dirty="0" err="1">
                <a:solidFill>
                  <a:srgbClr val="000000"/>
                </a:solidFill>
                <a:latin typeface="Arial" panose="020B0604020202020204" pitchFamily="34" charset="0"/>
                <a:sym typeface="Wingdings 2" panose="05020102010507070707" pitchFamily="18" charset="2"/>
              </a:rPr>
              <a:t>mais</a:t>
            </a:r>
            <a:r>
              <a:rPr lang="en-US" altLang="fr-FR" sz="1600" dirty="0">
                <a:solidFill>
                  <a:srgbClr val="000000"/>
                </a:solidFill>
                <a:latin typeface="Arial" panose="020B0604020202020204" pitchFamily="34" charset="0"/>
                <a:sym typeface="Wingdings 2" panose="05020102010507070707" pitchFamily="18" charset="2"/>
              </a:rPr>
              <a:t> le </a:t>
            </a:r>
            <a:r>
              <a:rPr lang="en-US" altLang="fr-FR" sz="1600" dirty="0" err="1">
                <a:solidFill>
                  <a:srgbClr val="000000"/>
                </a:solidFill>
                <a:latin typeface="Arial" panose="020B0604020202020204" pitchFamily="34" charset="0"/>
                <a:sym typeface="Wingdings 2" panose="05020102010507070707" pitchFamily="18" charset="2"/>
              </a:rPr>
              <a:t>gouvernement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doit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améliorer</a:t>
            </a:r>
            <a:r>
              <a:rPr lang="en-US" altLang="fr-FR" sz="1600" dirty="0">
                <a:solidFill>
                  <a:srgbClr val="000000"/>
                </a:solidFill>
                <a:latin typeface="Arial" panose="020B0604020202020204" pitchFamily="34" charset="0"/>
                <a:sym typeface="Wingdings 2" panose="05020102010507070707" pitchFamily="18" charset="2"/>
              </a:rPr>
              <a:t> la gestion de </a:t>
            </a:r>
            <a:r>
              <a:rPr lang="en-US" altLang="fr-FR" sz="1600" dirty="0" err="1">
                <a:solidFill>
                  <a:srgbClr val="000000"/>
                </a:solidFill>
                <a:latin typeface="Arial" panose="020B0604020202020204" pitchFamily="34" charset="0"/>
                <a:sym typeface="Wingdings 2" panose="05020102010507070707" pitchFamily="18" charset="2"/>
              </a:rPr>
              <a:t>sa</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(attention à porter au </a:t>
            </a:r>
            <a:r>
              <a:rPr lang="en-US" altLang="fr-FR" sz="1600" dirty="0" err="1">
                <a:solidFill>
                  <a:srgbClr val="000000"/>
                </a:solidFill>
                <a:latin typeface="Arial" panose="020B0604020202020204" pitchFamily="34" charset="0"/>
                <a:sym typeface="Wingdings 2" panose="05020102010507070707" pitchFamily="18" charset="2"/>
              </a:rPr>
              <a:t>niveau</a:t>
            </a:r>
            <a:r>
              <a:rPr lang="en-US" altLang="fr-FR" sz="1600" dirty="0">
                <a:solidFill>
                  <a:srgbClr val="000000"/>
                </a:solidFill>
                <a:latin typeface="Arial" panose="020B0604020202020204" pitchFamily="34" charset="0"/>
                <a:sym typeface="Wingdings 2" panose="05020102010507070707" pitchFamily="18" charset="2"/>
              </a:rPr>
              <a:t> de la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a:t>
            </a: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Les conditions de prêt des plans </a:t>
            </a:r>
            <a:r>
              <a:rPr lang="en-US" altLang="fr-FR" sz="1600" dirty="0" err="1">
                <a:solidFill>
                  <a:srgbClr val="000000"/>
                </a:solidFill>
                <a:latin typeface="Arial" panose="020B0604020202020204" pitchFamily="34" charset="0"/>
                <a:sym typeface="Wingdings 2" panose="05020102010507070707" pitchFamily="18" charset="2"/>
              </a:rPr>
              <a:t>d'investissement</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externes</a:t>
            </a:r>
            <a:r>
              <a:rPr lang="en-US" altLang="fr-FR" sz="1600" dirty="0">
                <a:solidFill>
                  <a:srgbClr val="000000"/>
                </a:solidFill>
                <a:latin typeface="Arial" panose="020B0604020202020204" pitchFamily="34" charset="0"/>
                <a:sym typeface="Wingdings 2" panose="05020102010507070707" pitchFamily="18" charset="2"/>
              </a:rPr>
              <a:t> </a:t>
            </a:r>
            <a:r>
              <a:rPr lang="en-US" altLang="fr-FR" sz="1600" dirty="0" err="1">
                <a:solidFill>
                  <a:srgbClr val="000000"/>
                </a:solidFill>
                <a:latin typeface="Arial" panose="020B0604020202020204" pitchFamily="34" charset="0"/>
                <a:sym typeface="Wingdings 2" panose="05020102010507070707" pitchFamily="18" charset="2"/>
              </a:rPr>
              <a:t>doivent</a:t>
            </a:r>
            <a:r>
              <a:rPr lang="en-US" altLang="fr-FR" sz="1600" dirty="0">
                <a:solidFill>
                  <a:srgbClr val="000000"/>
                </a:solidFill>
                <a:latin typeface="Arial" panose="020B0604020202020204" pitchFamily="34" charset="0"/>
                <a:sym typeface="Wingdings 2" panose="05020102010507070707" pitchFamily="18" charset="2"/>
              </a:rPr>
              <a:t> prendre en </a:t>
            </a:r>
            <a:r>
              <a:rPr lang="en-US" altLang="fr-FR" sz="1600" dirty="0" err="1">
                <a:solidFill>
                  <a:srgbClr val="000000"/>
                </a:solidFill>
                <a:latin typeface="Arial" panose="020B0604020202020204" pitchFamily="34" charset="0"/>
                <a:sym typeface="Wingdings 2" panose="05020102010507070707" pitchFamily="18" charset="2"/>
              </a:rPr>
              <a:t>compte</a:t>
            </a:r>
            <a:r>
              <a:rPr lang="en-US" altLang="fr-FR" sz="1600" dirty="0">
                <a:solidFill>
                  <a:srgbClr val="000000"/>
                </a:solidFill>
                <a:latin typeface="Arial" panose="020B0604020202020204" pitchFamily="34" charset="0"/>
                <a:sym typeface="Wingdings 2" panose="05020102010507070707" pitchFamily="18" charset="2"/>
              </a:rPr>
              <a:t> le </a:t>
            </a:r>
            <a:r>
              <a:rPr lang="en-US" altLang="fr-FR" sz="1600" dirty="0" err="1">
                <a:solidFill>
                  <a:srgbClr val="000000"/>
                </a:solidFill>
                <a:latin typeface="Arial" panose="020B0604020202020204" pitchFamily="34" charset="0"/>
                <a:sym typeface="Wingdings 2" panose="05020102010507070707" pitchFamily="18" charset="2"/>
              </a:rPr>
              <a:t>profil</a:t>
            </a:r>
            <a:r>
              <a:rPr lang="en-US" altLang="fr-FR" sz="1600" dirty="0">
                <a:solidFill>
                  <a:srgbClr val="000000"/>
                </a:solidFill>
                <a:latin typeface="Arial" panose="020B0604020202020204" pitchFamily="34" charset="0"/>
                <a:sym typeface="Wingdings 2" panose="05020102010507070707" pitchFamily="18" charset="2"/>
              </a:rPr>
              <a:t> de la </a:t>
            </a:r>
            <a:r>
              <a:rPr lang="en-US" altLang="fr-FR" sz="1600" dirty="0" err="1">
                <a:solidFill>
                  <a:srgbClr val="000000"/>
                </a:solidFill>
                <a:latin typeface="Arial" panose="020B0604020202020204" pitchFamily="34" charset="0"/>
                <a:sym typeface="Wingdings 2" panose="05020102010507070707" pitchFamily="18" charset="2"/>
              </a:rPr>
              <a:t>dette</a:t>
            </a:r>
            <a:r>
              <a:rPr lang="en-US" altLang="fr-FR" sz="1600" dirty="0">
                <a:solidFill>
                  <a:srgbClr val="000000"/>
                </a:solidFill>
                <a:latin typeface="Arial" panose="020B0604020202020204" pitchFamily="34" charset="0"/>
                <a:sym typeface="Wingdings 2" panose="05020102010507070707" pitchFamily="18" charset="2"/>
              </a:rPr>
              <a:t> du pays</a:t>
            </a: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b="1" dirty="0">
                <a:solidFill>
                  <a:srgbClr val="0070C0"/>
                </a:solidFill>
                <a:latin typeface="Arial" panose="020B0604020202020204" pitchFamily="34" charset="0"/>
                <a:sym typeface="Wingdings" panose="05000000000000000000" pitchFamily="2" charset="2"/>
              </a:rPr>
              <a:t>  Quelle </a:t>
            </a:r>
            <a:r>
              <a:rPr lang="en-US" altLang="fr-FR" sz="1600" b="1" dirty="0" err="1">
                <a:solidFill>
                  <a:srgbClr val="0070C0"/>
                </a:solidFill>
                <a:latin typeface="Arial" panose="020B0604020202020204" pitchFamily="34" charset="0"/>
                <a:sym typeface="Wingdings" panose="05000000000000000000" pitchFamily="2" charset="2"/>
              </a:rPr>
              <a:t>est</a:t>
            </a:r>
            <a:r>
              <a:rPr lang="en-US" altLang="fr-FR" sz="1600" b="1" dirty="0">
                <a:solidFill>
                  <a:srgbClr val="0070C0"/>
                </a:solidFill>
                <a:latin typeface="Arial" panose="020B0604020202020204" pitchFamily="34" charset="0"/>
                <a:sym typeface="Wingdings" panose="05000000000000000000" pitchFamily="2" charset="2"/>
              </a:rPr>
              <a:t> la </a:t>
            </a:r>
            <a:r>
              <a:rPr lang="en-US" altLang="fr-FR" sz="1600" b="1" dirty="0" err="1">
                <a:solidFill>
                  <a:srgbClr val="0070C0"/>
                </a:solidFill>
                <a:latin typeface="Arial" panose="020B0604020202020204" pitchFamily="34" charset="0"/>
                <a:sym typeface="Wingdings" panose="05000000000000000000" pitchFamily="2" charset="2"/>
              </a:rPr>
              <a:t>capacité</a:t>
            </a:r>
            <a:r>
              <a:rPr lang="en-US" altLang="fr-FR" sz="1600" b="1" dirty="0">
                <a:solidFill>
                  <a:srgbClr val="0070C0"/>
                </a:solidFill>
                <a:latin typeface="Arial" panose="020B0604020202020204" pitchFamily="34" charset="0"/>
                <a:sym typeface="Wingdings" panose="05000000000000000000" pitchFamily="2" charset="2"/>
              </a:rPr>
              <a:t> du pays à supporter de nouveaux </a:t>
            </a:r>
            <a:r>
              <a:rPr lang="en-US" altLang="fr-FR" sz="1600" b="1" dirty="0" err="1">
                <a:solidFill>
                  <a:srgbClr val="0070C0"/>
                </a:solidFill>
                <a:latin typeface="Arial" panose="020B0604020202020204" pitchFamily="34" charset="0"/>
                <a:sym typeface="Wingdings" panose="05000000000000000000" pitchFamily="2" charset="2"/>
              </a:rPr>
              <a:t>emprunts</a:t>
            </a:r>
            <a:r>
              <a:rPr lang="en-US" altLang="fr-FR" sz="1600" b="1" dirty="0">
                <a:solidFill>
                  <a:srgbClr val="0070C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rPr>
              <a:t> </a:t>
            </a:r>
          </a:p>
          <a:p>
            <a:pPr marL="0" indent="0">
              <a:spcBef>
                <a:spcPct val="0"/>
              </a:spcBef>
              <a:buClr>
                <a:srgbClr val="FF0000"/>
              </a:buClr>
              <a:buSzPct val="194000"/>
              <a:buFont typeface="SPC MarkersBullets" pitchFamily="2" charset="2"/>
              <a:buChar char=")"/>
            </a:pPr>
            <a:endParaRPr lang="en-US" altLang="fr-FR" sz="1600" dirty="0">
              <a:solidFill>
                <a:srgbClr val="000000"/>
              </a:solidFill>
              <a:latin typeface="Arial" panose="020B0604020202020204" pitchFamily="34" charset="0"/>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2" panose="05020102010507070707" pitchFamily="18" charset="2"/>
              </a:rPr>
              <a:t>	 Importance de la </a:t>
            </a:r>
            <a:r>
              <a:rPr lang="en-US" altLang="fr-FR" sz="1600" dirty="0" err="1">
                <a:solidFill>
                  <a:srgbClr val="000000"/>
                </a:solidFill>
                <a:latin typeface="Arial" panose="020B0604020202020204" pitchFamily="34" charset="0"/>
                <a:sym typeface="Wingdings 2" panose="05020102010507070707" pitchFamily="18" charset="2"/>
              </a:rPr>
              <a:t>capacité</a:t>
            </a:r>
            <a:r>
              <a:rPr lang="en-US" altLang="fr-FR" sz="1600" dirty="0">
                <a:solidFill>
                  <a:srgbClr val="000000"/>
                </a:solidFill>
                <a:latin typeface="Arial" panose="020B0604020202020204" pitchFamily="34" charset="0"/>
                <a:sym typeface="Wingdings 2" panose="05020102010507070707" pitchFamily="18" charset="2"/>
              </a:rPr>
              <a:t> de gestion de la </a:t>
            </a:r>
            <a:r>
              <a:rPr lang="en-US" altLang="fr-FR" sz="1600" dirty="0" err="1">
                <a:solidFill>
                  <a:srgbClr val="000000"/>
                </a:solidFill>
                <a:latin typeface="Arial" panose="020B0604020202020204" pitchFamily="34" charset="0"/>
                <a:sym typeface="Wingdings 2" panose="05020102010507070707" pitchFamily="18" charset="2"/>
              </a:rPr>
              <a:t>dette</a:t>
            </a:r>
            <a:endParaRPr lang="en-US" altLang="fr-FR" sz="1600" dirty="0">
              <a:solidFill>
                <a:srgbClr val="000000"/>
              </a:solidFill>
              <a:latin typeface="Arial" panose="020B0604020202020204" pitchFamily="34" charset="0"/>
              <a:sym typeface="Wingdings 2" panose="05020102010507070707" pitchFamily="18" charset="2"/>
            </a:endParaRPr>
          </a:p>
          <a:p>
            <a:pPr marL="0" indent="0">
              <a:spcBef>
                <a:spcPct val="0"/>
              </a:spcBef>
              <a:buClr>
                <a:srgbClr val="FF0000"/>
              </a:buClr>
              <a:buSzPct val="194000"/>
              <a:buFontTx/>
              <a:buNone/>
            </a:pPr>
            <a:endParaRPr lang="en-US" altLang="fr-FR" sz="1600" dirty="0">
              <a:solidFill>
                <a:srgbClr val="000000"/>
              </a:solidFill>
              <a:latin typeface="Arial" panose="020B0604020202020204" pitchFamily="34" charset="0"/>
              <a:sym typeface="Wingdings" panose="05000000000000000000" pitchFamily="2" charset="2"/>
            </a:endParaRPr>
          </a:p>
          <a:p>
            <a:pPr marL="0" indent="0">
              <a:spcBef>
                <a:spcPct val="0"/>
              </a:spcBef>
              <a:buClr>
                <a:srgbClr val="FF0000"/>
              </a:buClr>
              <a:buSzPct val="194000"/>
              <a:buFontTx/>
              <a:buNone/>
            </a:pP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a:solidFill>
                  <a:srgbClr val="000000"/>
                </a:solidFill>
                <a:latin typeface="Arial" panose="020B0604020202020204" pitchFamily="34" charset="0"/>
                <a:sym typeface="Wingdings 2" panose="05020102010507070707" pitchFamily="18" charset="2"/>
              </a:rPr>
              <a:t>  </a:t>
            </a:r>
            <a:r>
              <a:rPr lang="en-US" altLang="fr-FR" sz="1600" dirty="0">
                <a:solidFill>
                  <a:srgbClr val="000000"/>
                </a:solidFill>
                <a:latin typeface="Arial" panose="020B0604020202020204" pitchFamily="34" charset="0"/>
                <a:sym typeface="Wingdings" panose="05000000000000000000" pitchFamily="2" charset="2"/>
              </a:rPr>
              <a:t>Importance de bien </a:t>
            </a:r>
            <a:r>
              <a:rPr lang="en-US" altLang="fr-FR" sz="1600" dirty="0" err="1">
                <a:solidFill>
                  <a:srgbClr val="000000"/>
                </a:solidFill>
                <a:latin typeface="Arial" panose="020B0604020202020204" pitchFamily="34" charset="0"/>
                <a:sym typeface="Wingdings" panose="05000000000000000000" pitchFamily="2" charset="2"/>
              </a:rPr>
              <a:t>comprendre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l'évaluation</a:t>
            </a:r>
            <a:r>
              <a:rPr lang="en-US" altLang="fr-FR" sz="1600" dirty="0">
                <a:solidFill>
                  <a:srgbClr val="000000"/>
                </a:solidFill>
                <a:latin typeface="Arial" panose="020B0604020202020204" pitchFamily="34" charset="0"/>
                <a:sym typeface="Wingdings" panose="05000000000000000000" pitchFamily="2" charset="2"/>
              </a:rPr>
              <a:t> du </a:t>
            </a:r>
            <a:r>
              <a:rPr lang="en-US" altLang="fr-FR" sz="1600" dirty="0" err="1">
                <a:solidFill>
                  <a:srgbClr val="000000"/>
                </a:solidFill>
                <a:latin typeface="Arial" panose="020B0604020202020204" pitchFamily="34" charset="0"/>
                <a:sym typeface="Wingdings" panose="05000000000000000000" pitchFamily="2" charset="2"/>
              </a:rPr>
              <a:t>risque</a:t>
            </a:r>
            <a:r>
              <a:rPr lang="en-US" altLang="fr-FR" sz="1600" dirty="0">
                <a:solidFill>
                  <a:srgbClr val="000000"/>
                </a:solidFill>
                <a:latin typeface="Arial" panose="020B0604020202020204" pitchFamily="34" charset="0"/>
                <a:sym typeface="Wingdings" panose="05000000000000000000" pitchFamily="2" charset="2"/>
              </a:rPr>
              <a:t> de </a:t>
            </a:r>
            <a:r>
              <a:rPr lang="en-US" altLang="fr-FR" sz="1600" dirty="0" err="1">
                <a:solidFill>
                  <a:srgbClr val="000000"/>
                </a:solidFill>
                <a:latin typeface="Arial" panose="020B0604020202020204" pitchFamily="34" charset="0"/>
                <a:sym typeface="Wingdings" panose="05000000000000000000" pitchFamily="2" charset="2"/>
              </a:rPr>
              <a:t>dette</a:t>
            </a:r>
            <a:r>
              <a:rPr lang="en-US" altLang="fr-FR" sz="1600" dirty="0">
                <a:solidFill>
                  <a:srgbClr val="000000"/>
                </a:solidFill>
                <a:latin typeface="Arial" panose="020B0604020202020204" pitchFamily="34" charset="0"/>
                <a:sym typeface="Wingdings" panose="05000000000000000000" pitchFamily="2" charset="2"/>
              </a:rPr>
              <a:t> (identifier les </a:t>
            </a:r>
            <a:r>
              <a:rPr lang="en-US" altLang="fr-FR" sz="1600" dirty="0" err="1">
                <a:solidFill>
                  <a:srgbClr val="000000"/>
                </a:solidFill>
                <a:latin typeface="Arial" panose="020B0604020202020204" pitchFamily="34" charset="0"/>
                <a:sym typeface="Wingdings" panose="05000000000000000000" pitchFamily="2" charset="2"/>
              </a:rPr>
              <a:t>facteurs</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susceptibles</a:t>
            </a:r>
            <a:r>
              <a:rPr lang="en-US" altLang="fr-FR" sz="1600" dirty="0">
                <a:solidFill>
                  <a:srgbClr val="000000"/>
                </a:solidFill>
                <a:latin typeface="Arial" panose="020B0604020202020204" pitchFamily="34" charset="0"/>
                <a:sym typeface="Wingdings" panose="05000000000000000000" pitchFamily="2" charset="2"/>
              </a:rPr>
              <a:t> de </a:t>
            </a:r>
            <a:r>
              <a:rPr lang="en-US" altLang="fr-FR" sz="1600" dirty="0" err="1">
                <a:solidFill>
                  <a:srgbClr val="000000"/>
                </a:solidFill>
                <a:latin typeface="Arial" panose="020B0604020202020204" pitchFamily="34" charset="0"/>
                <a:sym typeface="Wingdings" panose="05000000000000000000" pitchFamily="2" charset="2"/>
              </a:rPr>
              <a:t>conduire</a:t>
            </a:r>
            <a:r>
              <a:rPr lang="en-US" altLang="fr-FR" sz="1600" dirty="0">
                <a:solidFill>
                  <a:srgbClr val="000000"/>
                </a:solidFill>
                <a:latin typeface="Arial" panose="020B0604020202020204" pitchFamily="34" charset="0"/>
                <a:sym typeface="Wingdings" panose="05000000000000000000" pitchFamily="2" charset="2"/>
              </a:rPr>
              <a:t> à un rapprochement des </a:t>
            </a:r>
            <a:r>
              <a:rPr lang="en-US" altLang="fr-FR" sz="1600" dirty="0" err="1">
                <a:solidFill>
                  <a:srgbClr val="000000"/>
                </a:solidFill>
                <a:latin typeface="Arial" panose="020B0604020202020204" pitchFamily="34" charset="0"/>
                <a:sym typeface="Wingdings" panose="05000000000000000000" pitchFamily="2" charset="2"/>
              </a:rPr>
              <a:t>indicateurs</a:t>
            </a:r>
            <a:r>
              <a:rPr lang="en-US" altLang="fr-FR" sz="1600" dirty="0">
                <a:solidFill>
                  <a:srgbClr val="000000"/>
                </a:solidFill>
                <a:latin typeface="Arial" panose="020B0604020202020204" pitchFamily="34" charset="0"/>
                <a:sym typeface="Wingdings" panose="05000000000000000000" pitchFamily="2" charset="2"/>
              </a:rPr>
              <a:t> du </a:t>
            </a:r>
            <a:r>
              <a:rPr lang="en-US" altLang="fr-FR" sz="1600" dirty="0" err="1">
                <a:solidFill>
                  <a:srgbClr val="000000"/>
                </a:solidFill>
                <a:latin typeface="Arial" panose="020B0604020202020204" pitchFamily="34" charset="0"/>
                <a:sym typeface="Wingdings" panose="05000000000000000000" pitchFamily="2" charset="2"/>
              </a:rPr>
              <a:t>seuil</a:t>
            </a:r>
            <a:r>
              <a:rPr lang="en-US" altLang="fr-FR" sz="1600" dirty="0">
                <a:solidFill>
                  <a:srgbClr val="000000"/>
                </a:solidFill>
                <a:latin typeface="Arial" panose="020B0604020202020204" pitchFamily="34" charset="0"/>
                <a:sym typeface="Wingdings" panose="05000000000000000000" pitchFamily="2" charset="2"/>
              </a:rPr>
              <a:t> de </a:t>
            </a:r>
            <a:r>
              <a:rPr lang="en-US" altLang="fr-FR" sz="1600" dirty="0" err="1">
                <a:solidFill>
                  <a:srgbClr val="000000"/>
                </a:solidFill>
                <a:latin typeface="Arial" panose="020B0604020202020204" pitchFamily="34" charset="0"/>
                <a:sym typeface="Wingdings" panose="05000000000000000000" pitchFamily="2" charset="2"/>
              </a:rPr>
              <a:t>déclenchement</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d'une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crise</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ou</a:t>
            </a:r>
            <a:r>
              <a:rPr lang="en-US" altLang="fr-FR" sz="1600" dirty="0">
                <a:solidFill>
                  <a:srgbClr val="000000"/>
                </a:solidFill>
                <a:latin typeface="Arial" panose="020B0604020202020204" pitchFamily="34" charset="0"/>
                <a:sym typeface="Wingdings" panose="05000000000000000000" pitchFamily="2" charset="2"/>
              </a:rPr>
              <a:t> </a:t>
            </a:r>
            <a:r>
              <a:rPr lang="en-US" altLang="fr-FR" sz="1600" dirty="0" err="1">
                <a:solidFill>
                  <a:srgbClr val="000000"/>
                </a:solidFill>
                <a:latin typeface="Arial" panose="020B0604020202020204" pitchFamily="34" charset="0"/>
                <a:sym typeface="Wingdings" panose="05000000000000000000" pitchFamily="2" charset="2"/>
              </a:rPr>
              <a:t>d'une</a:t>
            </a:r>
            <a:r>
              <a:rPr lang="en-US" altLang="fr-FR" sz="1600" dirty="0">
                <a:solidFill>
                  <a:srgbClr val="000000"/>
                </a:solidFill>
                <a:latin typeface="Arial" panose="020B0604020202020204" pitchFamily="34" charset="0"/>
                <a:sym typeface="Wingdings" panose="05000000000000000000" pitchFamily="2" charset="2"/>
              </a:rPr>
              <a:t> situation de </a:t>
            </a:r>
            <a:r>
              <a:rPr lang="en-US" altLang="fr-FR" sz="1600" dirty="0" err="1">
                <a:solidFill>
                  <a:srgbClr val="000000"/>
                </a:solidFill>
                <a:latin typeface="Arial" panose="020B0604020202020204" pitchFamily="34" charset="0"/>
                <a:sym typeface="Wingdings" panose="05000000000000000000" pitchFamily="2" charset="2"/>
              </a:rPr>
              <a:t>surendettement</a:t>
            </a:r>
            <a:r>
              <a:rPr lang="en-US" altLang="fr-FR" sz="1600" i="0" dirty="0">
                <a:solidFill>
                  <a:srgbClr val="000000"/>
                </a:solidFill>
                <a:latin typeface="Arial" panose="020B0604020202020204" pitchFamily="34" charset="0"/>
                <a:sym typeface="Wingdings" panose="05000000000000000000" pitchFamily="2" charset="2"/>
              </a:rPr>
              <a:t> </a:t>
            </a:r>
          </a:p>
          <a:p>
            <a:pPr marL="0" indent="0">
              <a:spcBef>
                <a:spcPct val="0"/>
              </a:spcBef>
              <a:buClr>
                <a:srgbClr val="FF0000"/>
              </a:buClr>
              <a:buSzPct val="194000"/>
              <a:buFont typeface="SPC MarkersBullets" pitchFamily="2" charset="2"/>
              <a:buChar char=")"/>
            </a:pPr>
            <a:endParaRPr lang="en-US" altLang="fr-FR" sz="1600" dirty="0">
              <a:solidFill>
                <a:srgbClr val="000000"/>
              </a:solidFill>
              <a:latin typeface="Arial" panose="020B0604020202020204" pitchFamily="34" charset="0"/>
              <a:sym typeface="Wingdings 2" panose="05020102010507070707" pitchFamily="18" charset="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a:extLst>
              <a:ext uri="{FF2B5EF4-FFF2-40B4-BE49-F238E27FC236}">
                <a16:creationId xmlns:a16="http://schemas.microsoft.com/office/drawing/2014/main" id="{F750C557-AA4C-430B-8787-CF978089FB7D}"/>
              </a:ext>
            </a:extLst>
          </p:cNvPr>
          <p:cNvSpPr>
            <a:spLocks noGrp="1" noChangeArrowheads="1"/>
          </p:cNvSpPr>
          <p:nvPr>
            <p:ph type="title"/>
          </p:nvPr>
        </p:nvSpPr>
        <p:spPr>
          <a:xfrm>
            <a:off x="457200" y="1268413"/>
            <a:ext cx="8229600" cy="1368425"/>
          </a:xfrm>
        </p:spPr>
        <p:txBody>
          <a:bodyPr/>
          <a:lstStyle/>
          <a:p>
            <a:r>
              <a:rPr lang="en-US" altLang="fr-FR"/>
              <a:t>Financement mixte = pont entre subventions et financement de marché</a:t>
            </a:r>
          </a:p>
        </p:txBody>
      </p:sp>
      <p:sp>
        <p:nvSpPr>
          <p:cNvPr id="18434" name="Espace réservé du contenu 2">
            <a:extLst>
              <a:ext uri="{FF2B5EF4-FFF2-40B4-BE49-F238E27FC236}">
                <a16:creationId xmlns:a16="http://schemas.microsoft.com/office/drawing/2014/main" id="{F6C44B77-F47B-44DB-A35B-C71386135EB9}"/>
              </a:ext>
            </a:extLst>
          </p:cNvPr>
          <p:cNvSpPr>
            <a:spLocks noGrp="1"/>
          </p:cNvSpPr>
          <p:nvPr>
            <p:ph idx="1"/>
          </p:nvPr>
        </p:nvSpPr>
        <p:spPr>
          <a:xfrm>
            <a:off x="179512" y="2852738"/>
            <a:ext cx="8856984" cy="3600450"/>
          </a:xfrm>
        </p:spPr>
        <p:txBody>
          <a:bodyPr/>
          <a:lstStyle/>
          <a:p>
            <a:pPr marL="0" indent="0">
              <a:buFontTx/>
              <a:buNone/>
            </a:pPr>
            <a:r>
              <a:rPr lang="en-US" altLang="fr-FR" i="0" dirty="0" err="1"/>
              <a:t>Composantes</a:t>
            </a:r>
            <a:r>
              <a:rPr lang="en-US" altLang="fr-FR" i="0" dirty="0"/>
              <a:t> du </a:t>
            </a:r>
            <a:r>
              <a:rPr lang="en-US" altLang="fr-FR" i="0" dirty="0" err="1"/>
              <a:t>financement</a:t>
            </a:r>
            <a:r>
              <a:rPr lang="en-US" altLang="fr-FR" i="0" dirty="0"/>
              <a:t> </a:t>
            </a:r>
            <a:r>
              <a:rPr lang="en-US" altLang="fr-FR" i="0" dirty="0" err="1"/>
              <a:t>mixte</a:t>
            </a:r>
            <a:endParaRPr lang="en-US" altLang="fr-FR" i="0" dirty="0"/>
          </a:p>
          <a:p>
            <a:pPr marL="0" indent="0">
              <a:buFont typeface="Wingdings" panose="05000000000000000000" pitchFamily="2" charset="2"/>
              <a:buChar char="s"/>
            </a:pPr>
            <a:r>
              <a:rPr lang="en-US" altLang="fr-FR" dirty="0">
                <a:sym typeface="Wingdings 2" panose="05020102010507070707" pitchFamily="18" charset="2"/>
              </a:rPr>
              <a:t></a:t>
            </a:r>
            <a:r>
              <a:rPr lang="en-US" altLang="fr-FR" dirty="0">
                <a:sym typeface="Symbol" panose="05050102010706020507" pitchFamily="18" charset="2"/>
              </a:rPr>
              <a:t> </a:t>
            </a:r>
            <a:r>
              <a:rPr lang="en-US" altLang="fr-FR" dirty="0" err="1">
                <a:sym typeface="Wingdings" panose="05000000000000000000" pitchFamily="2" charset="2"/>
              </a:rPr>
              <a:t>capitaux</a:t>
            </a:r>
            <a:r>
              <a:rPr lang="en-US" altLang="fr-FR" dirty="0">
                <a:sym typeface="Wingdings" panose="05000000000000000000" pitchFamily="2" charset="2"/>
              </a:rPr>
              <a:t> </a:t>
            </a:r>
            <a:r>
              <a:rPr lang="en-US" altLang="fr-FR" dirty="0" err="1">
                <a:sym typeface="Wingdings" panose="05000000000000000000" pitchFamily="2" charset="2"/>
              </a:rPr>
              <a:t>propres</a:t>
            </a:r>
            <a:r>
              <a:rPr lang="en-US" altLang="fr-FR" dirty="0">
                <a:sym typeface="Wingdings" panose="05000000000000000000" pitchFamily="2" charset="2"/>
              </a:rPr>
              <a:t> (</a:t>
            </a:r>
            <a:r>
              <a:rPr lang="en-US" altLang="fr-FR" dirty="0" err="1">
                <a:sym typeface="Wingdings" panose="05000000000000000000" pitchFamily="2" charset="2"/>
              </a:rPr>
              <a:t>privés</a:t>
            </a:r>
            <a:r>
              <a:rPr lang="en-US" altLang="fr-FR" dirty="0">
                <a:sym typeface="Wingdings" panose="05000000000000000000" pitchFamily="2" charset="2"/>
              </a:rPr>
              <a:t>) </a:t>
            </a:r>
            <a:r>
              <a:rPr lang="en-US" altLang="fr-FR" dirty="0">
                <a:sym typeface="Wingdings 2" panose="05020102010507070707" pitchFamily="18" charset="2"/>
              </a:rPr>
              <a:t> </a:t>
            </a:r>
            <a:r>
              <a:rPr lang="en-US" altLang="fr-FR" dirty="0" err="1">
                <a:solidFill>
                  <a:srgbClr val="00B0F0"/>
                </a:solidFill>
                <a:sym typeface="Symbol" panose="05050102010706020507" pitchFamily="18" charset="2"/>
              </a:rPr>
              <a:t>Pouvoirs</a:t>
            </a:r>
            <a:r>
              <a:rPr lang="en-US" altLang="fr-FR" dirty="0">
                <a:solidFill>
                  <a:srgbClr val="00B0F0"/>
                </a:solidFill>
                <a:sym typeface="Symbol" panose="05050102010706020507" pitchFamily="18" charset="2"/>
              </a:rPr>
              <a:t> publics (</a:t>
            </a:r>
            <a:r>
              <a:rPr lang="en-US" altLang="fr-FR" dirty="0" err="1">
                <a:solidFill>
                  <a:srgbClr val="00B0F0"/>
                </a:solidFill>
                <a:sym typeface="Symbol" panose="05050102010706020507" pitchFamily="18" charset="2"/>
              </a:rPr>
              <a:t>financement</a:t>
            </a:r>
            <a:r>
              <a:rPr lang="en-US" altLang="fr-FR" dirty="0">
                <a:solidFill>
                  <a:srgbClr val="00B0F0"/>
                </a:solidFill>
                <a:sym typeface="Symbol" panose="05050102010706020507" pitchFamily="18" charset="2"/>
              </a:rPr>
              <a:t> public </a:t>
            </a:r>
            <a:r>
              <a:rPr lang="en-US" altLang="fr-FR" dirty="0" err="1">
                <a:solidFill>
                  <a:srgbClr val="00B0F0"/>
                </a:solidFill>
                <a:sym typeface="Symbol" panose="05050102010706020507" pitchFamily="18" charset="2"/>
              </a:rPr>
              <a:t>intérieur</a:t>
            </a:r>
            <a:r>
              <a:rPr lang="en-US" altLang="fr-FR" dirty="0">
                <a:sym typeface="Wingdings 2" panose="05020102010507070707" pitchFamily="18" charset="2"/>
              </a:rPr>
              <a:t> </a:t>
            </a:r>
            <a:r>
              <a:rPr lang="en-US" altLang="fr-FR" dirty="0">
                <a:sym typeface="Symbol" panose="05050102010706020507" pitchFamily="18" charset="2"/>
              </a:rPr>
              <a:t> </a:t>
            </a:r>
            <a:r>
              <a:rPr lang="en-US" altLang="fr-FR" dirty="0">
                <a:sym typeface="Wingdings 2" panose="05020102010507070707" pitchFamily="18" charset="2"/>
              </a:rPr>
              <a:t>institutions </a:t>
            </a:r>
            <a:r>
              <a:rPr lang="en-US" altLang="fr-FR" dirty="0" err="1">
                <a:sym typeface="Wingdings 2" panose="05020102010507070707" pitchFamily="18" charset="2"/>
              </a:rPr>
              <a:t>financières</a:t>
            </a:r>
            <a:r>
              <a:rPr lang="en-US" altLang="fr-FR" dirty="0">
                <a:sym typeface="Wingdings 2" panose="05020102010507070707" pitchFamily="18" charset="2"/>
              </a:rPr>
              <a:t> </a:t>
            </a:r>
            <a:r>
              <a:rPr lang="en-US" altLang="fr-FR" dirty="0" err="1">
                <a:sym typeface="Wingdings 2" panose="05020102010507070707" pitchFamily="18" charset="2"/>
              </a:rPr>
              <a:t>multilatérales</a:t>
            </a:r>
            <a:r>
              <a:rPr lang="en-US" altLang="fr-FR" dirty="0">
                <a:sym typeface="Wingdings 2" panose="05020102010507070707" pitchFamily="18" charset="2"/>
              </a:rPr>
              <a:t> (BM, </a:t>
            </a:r>
            <a:r>
              <a:rPr lang="en-US" altLang="fr-FR" dirty="0" err="1">
                <a:sym typeface="Wingdings 2" panose="05020102010507070707" pitchFamily="18" charset="2"/>
              </a:rPr>
              <a:t>AfD</a:t>
            </a:r>
            <a:r>
              <a:rPr lang="en-US" altLang="fr-FR" dirty="0">
                <a:sym typeface="Wingdings 2" panose="05020102010507070707" pitchFamily="18" charset="2"/>
              </a:rPr>
              <a:t>, </a:t>
            </a:r>
            <a:r>
              <a:rPr lang="en-US" altLang="fr-FR" dirty="0" err="1">
                <a:sym typeface="Wingdings 2" panose="05020102010507070707" pitchFamily="18" charset="2"/>
              </a:rPr>
              <a:t>KfW</a:t>
            </a:r>
            <a:r>
              <a:rPr lang="en-US" altLang="fr-FR" dirty="0">
                <a:sym typeface="Wingdings 2" panose="05020102010507070707" pitchFamily="18" charset="2"/>
              </a:rPr>
              <a:t>, BEI, BAD, BID, ….) </a:t>
            </a:r>
            <a:r>
              <a:rPr lang="en-US" altLang="fr-FR" dirty="0" err="1">
                <a:solidFill>
                  <a:srgbClr val="00B0F0"/>
                </a:solidFill>
                <a:sym typeface="Wingdings 2" panose="05020102010507070707" pitchFamily="18" charset="2"/>
              </a:rPr>
              <a:t>Bailleurs</a:t>
            </a:r>
            <a:r>
              <a:rPr lang="en-US" altLang="fr-FR" dirty="0">
                <a:solidFill>
                  <a:srgbClr val="00B0F0"/>
                </a:solidFill>
                <a:sym typeface="Wingdings 2" panose="05020102010507070707" pitchFamily="18" charset="2"/>
              </a:rPr>
              <a:t> de fonds et </a:t>
            </a:r>
            <a:r>
              <a:rPr lang="en-US" altLang="fr-FR" dirty="0" err="1">
                <a:solidFill>
                  <a:srgbClr val="00B0F0"/>
                </a:solidFill>
                <a:sym typeface="Wingdings 2" panose="05020102010507070707" pitchFamily="18" charset="2"/>
              </a:rPr>
              <a:t>prêts</a:t>
            </a:r>
            <a:r>
              <a:rPr lang="en-US" altLang="fr-FR" dirty="0">
                <a:solidFill>
                  <a:srgbClr val="00B0F0"/>
                </a:solidFill>
                <a:sym typeface="Wingdings 2" panose="05020102010507070707" pitchFamily="18" charset="2"/>
              </a:rPr>
              <a:t> (</a:t>
            </a:r>
            <a:r>
              <a:rPr lang="en-US" altLang="fr-FR" dirty="0" err="1">
                <a:solidFill>
                  <a:srgbClr val="00B0F0"/>
                </a:solidFill>
                <a:sym typeface="Wingdings 2" panose="05020102010507070707" pitchFamily="18" charset="2"/>
              </a:rPr>
              <a:t>gouvernements</a:t>
            </a:r>
            <a:r>
              <a:rPr lang="en-US" altLang="fr-FR" dirty="0">
                <a:solidFill>
                  <a:srgbClr val="00B0F0"/>
                </a:solidFill>
                <a:sym typeface="Wingdings 2" panose="05020102010507070707" pitchFamily="18" charset="2"/>
              </a:rPr>
              <a:t> </a:t>
            </a:r>
            <a:r>
              <a:rPr lang="en-US" altLang="fr-FR" dirty="0" err="1">
                <a:solidFill>
                  <a:srgbClr val="00B0F0"/>
                </a:solidFill>
                <a:sym typeface="Wingdings 2" panose="05020102010507070707" pitchFamily="18" charset="2"/>
              </a:rPr>
              <a:t>étrangers</a:t>
            </a:r>
            <a:r>
              <a:rPr lang="en-US" altLang="fr-FR" dirty="0">
                <a:solidFill>
                  <a:srgbClr val="00B0F0"/>
                </a:solidFill>
                <a:sym typeface="Wingdings 2" panose="05020102010507070707" pitchFamily="18" charset="2"/>
              </a:rPr>
              <a:t> et </a:t>
            </a:r>
            <a:r>
              <a:rPr lang="en-US" altLang="fr-FR" dirty="0" err="1">
                <a:solidFill>
                  <a:srgbClr val="00B0F0"/>
                </a:solidFill>
                <a:sym typeface="Wingdings 2" panose="05020102010507070707" pitchFamily="18" charset="2"/>
              </a:rPr>
              <a:t>secteur</a:t>
            </a:r>
            <a:r>
              <a:rPr lang="en-US" altLang="fr-FR" dirty="0">
                <a:solidFill>
                  <a:srgbClr val="00B0F0"/>
                </a:solidFill>
                <a:sym typeface="Wingdings 2" panose="05020102010507070707" pitchFamily="18" charset="2"/>
              </a:rPr>
              <a:t> financier </a:t>
            </a:r>
            <a:r>
              <a:rPr lang="en-US" altLang="fr-FR" dirty="0" err="1">
                <a:solidFill>
                  <a:srgbClr val="00B0F0"/>
                </a:solidFill>
                <a:sym typeface="Wingdings 2" panose="05020102010507070707" pitchFamily="18" charset="2"/>
              </a:rPr>
              <a:t>privé</a:t>
            </a:r>
            <a:r>
              <a:rPr lang="en-US" altLang="fr-FR" dirty="0">
                <a:solidFill>
                  <a:srgbClr val="00B0F0"/>
                </a:solidFill>
                <a:sym typeface="Wingdings 2" panose="05020102010507070707" pitchFamily="18" charset="2"/>
              </a:rPr>
              <a:t>) </a:t>
            </a:r>
            <a:r>
              <a:rPr lang="en-US" altLang="fr-FR" dirty="0">
                <a:sym typeface="Wingdings 2" panose="05020102010507070707" pitchFamily="18" charset="2"/>
              </a:rPr>
              <a:t> </a:t>
            </a:r>
            <a:r>
              <a:rPr lang="en-US" altLang="fr-FR" dirty="0" err="1">
                <a:sym typeface="Wingdings 2" panose="05020102010507070707" pitchFamily="18" charset="2"/>
              </a:rPr>
              <a:t>Soutien</a:t>
            </a:r>
            <a:r>
              <a:rPr lang="en-US" altLang="fr-FR" dirty="0">
                <a:sym typeface="Wingdings 2" panose="05020102010507070707" pitchFamily="18" charset="2"/>
              </a:rPr>
              <a:t> financier de </a:t>
            </a:r>
            <a:r>
              <a:rPr lang="en-US" altLang="fr-FR" dirty="0" err="1">
                <a:sym typeface="Wingdings 2" panose="05020102010507070707" pitchFamily="18" charset="2"/>
              </a:rPr>
              <a:t>l’UE</a:t>
            </a:r>
            <a:endParaRPr lang="en-US" altLang="fr-FR" dirty="0">
              <a:sym typeface="Wingdings 2" panose="05020102010507070707" pitchFamily="18"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1E759F6C-4450-44E4-8F48-0F4F80E09DA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39004DF-F770-4CA6-AE10-3E09C95E866C}" type="slidenum">
              <a:rPr lang="en-GB" altLang="fr-FR" sz="1400" i="0" smtClean="0">
                <a:solidFill>
                  <a:schemeClr val="tx1"/>
                </a:solidFill>
                <a:latin typeface="Arial" panose="020B0604020202020204" pitchFamily="34" charset="0"/>
              </a:rPr>
              <a:pPr>
                <a:spcBef>
                  <a:spcPct val="0"/>
                </a:spcBef>
                <a:buClrTx/>
                <a:buFontTx/>
                <a:buNone/>
              </a:pPr>
              <a:t>30</a:t>
            </a:fld>
            <a:endParaRPr lang="en-GB" altLang="fr-FR" sz="1400" i="0">
              <a:solidFill>
                <a:schemeClr val="tx1"/>
              </a:solidFill>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6EAC4DA-86FE-418A-9A75-10C4A751F3FA}"/>
              </a:ext>
            </a:extLst>
          </p:cNvPr>
          <p:cNvGraphicFramePr>
            <a:graphicFrameLocks noGrp="1"/>
          </p:cNvGraphicFramePr>
          <p:nvPr>
            <p:ph idx="1"/>
          </p:nvPr>
        </p:nvGraphicFramePr>
        <p:xfrm>
          <a:off x="228600" y="1400175"/>
          <a:ext cx="5067300" cy="522922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97820516-49A8-4768-83FA-076DC0A4107E}"/>
              </a:ext>
            </a:extLst>
          </p:cNvPr>
          <p:cNvSpPr/>
          <p:nvPr/>
        </p:nvSpPr>
        <p:spPr>
          <a:xfrm>
            <a:off x="5486400" y="1400175"/>
            <a:ext cx="3429000" cy="4541838"/>
          </a:xfrm>
          <a:prstGeom prst="rect">
            <a:avLst/>
          </a:prstGeom>
        </p:spPr>
        <p:txBody>
          <a:bodyPr>
            <a:spAutoFit/>
          </a:bodyPr>
          <a:lstStyle>
            <a:lvl1pPr>
              <a:defRPr sz="1200">
                <a:solidFill>
                  <a:srgbClr val="0F5494"/>
                </a:solidFill>
                <a:latin typeface="Verdana" panose="020B0604030504040204" pitchFamily="34" charset="0"/>
                <a:ea typeface="ＭＳ Ｐゴシック" panose="020B0600070205080204" pitchFamily="34" charset="-128"/>
              </a:defRPr>
            </a:lvl1pPr>
            <a:lvl2pPr marL="742950" indent="-285750">
              <a:defRPr sz="1200">
                <a:solidFill>
                  <a:srgbClr val="0F5494"/>
                </a:solidFill>
                <a:latin typeface="Verdana" panose="020B0604030504040204" pitchFamily="34" charset="0"/>
                <a:ea typeface="ＭＳ Ｐゴシック" panose="020B0600070205080204" pitchFamily="34" charset="-128"/>
              </a:defRPr>
            </a:lvl2pPr>
            <a:lvl3pPr marL="1143000" indent="-228600">
              <a:defRPr sz="1200">
                <a:solidFill>
                  <a:srgbClr val="0F5494"/>
                </a:solidFill>
                <a:latin typeface="Verdana" panose="020B0604030504040204" pitchFamily="34" charset="0"/>
                <a:ea typeface="ＭＳ Ｐゴシック" panose="020B0600070205080204" pitchFamily="34" charset="-128"/>
              </a:defRPr>
            </a:lvl3pPr>
            <a:lvl4pPr marL="1600200" indent="-228600">
              <a:defRPr sz="1200">
                <a:solidFill>
                  <a:srgbClr val="0F5494"/>
                </a:solidFill>
                <a:latin typeface="Verdana" panose="020B0604030504040204" pitchFamily="34" charset="0"/>
                <a:ea typeface="ＭＳ Ｐゴシック" panose="020B0600070205080204" pitchFamily="34" charset="-128"/>
              </a:defRPr>
            </a:lvl4pPr>
            <a:lvl5pPr marL="2057400" indent="-228600">
              <a:defRPr sz="1200">
                <a:solidFill>
                  <a:srgbClr val="0F5494"/>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rgbClr val="0F5494"/>
                </a:solidFill>
                <a:latin typeface="Verdana" panose="020B0604030504040204" pitchFamily="34" charset="0"/>
                <a:ea typeface="ＭＳ Ｐゴシック" panose="020B0600070205080204" pitchFamily="34" charset="-128"/>
              </a:defRPr>
            </a:lvl9pPr>
          </a:lstStyle>
          <a:p>
            <a:pPr>
              <a:spcAft>
                <a:spcPts val="1200"/>
              </a:spcAft>
            </a:pPr>
            <a:r>
              <a:rPr lang="en-US" altLang="fr-FR" sz="2000"/>
              <a:t>Les résultats de 65 DeMPA indiquent des déficiences dans les domaines suivants de la gestion de dette :</a:t>
            </a:r>
          </a:p>
          <a:p>
            <a:pPr>
              <a:spcAft>
                <a:spcPts val="1200"/>
              </a:spcAft>
              <a:buFont typeface="Wingdings" panose="05000000000000000000" pitchFamily="2" charset="2"/>
              <a:buChar char="ü"/>
            </a:pPr>
            <a:r>
              <a:rPr lang="en-US" altLang="fr-FR"/>
              <a:t>qualité des stratégies de gestion de la dette</a:t>
            </a:r>
          </a:p>
          <a:p>
            <a:pPr>
              <a:spcAft>
                <a:spcPts val="1200"/>
              </a:spcAft>
              <a:buFont typeface="Wingdings" panose="05000000000000000000" pitchFamily="2" charset="2"/>
              <a:buChar char="ü"/>
            </a:pPr>
            <a:r>
              <a:rPr lang="en-US" altLang="fr-FR"/>
              <a:t>contrôles de performance sur les politiques et fonctions de gestion de la dette</a:t>
            </a:r>
          </a:p>
          <a:p>
            <a:pPr>
              <a:spcAft>
                <a:spcPts val="1200"/>
              </a:spcAft>
              <a:buFont typeface="Wingdings" panose="05000000000000000000" pitchFamily="2" charset="2"/>
              <a:buChar char="ü"/>
            </a:pPr>
            <a:r>
              <a:rPr lang="en-US" altLang="fr-FR"/>
              <a:t>mauvaises politiques et procédures pour les emprunts extérieurs</a:t>
            </a:r>
          </a:p>
          <a:p>
            <a:pPr>
              <a:spcAft>
                <a:spcPts val="1200"/>
              </a:spcAft>
              <a:buFont typeface="Wingdings" panose="05000000000000000000" pitchFamily="2" charset="2"/>
              <a:buChar char="ü"/>
            </a:pPr>
            <a:r>
              <a:rPr lang="en-US" altLang="fr-FR"/>
              <a:t>gestion des risques opérationnels et gestion des soldes.</a:t>
            </a:r>
          </a:p>
          <a:p>
            <a:pPr>
              <a:spcAft>
                <a:spcPts val="1200"/>
              </a:spcAft>
              <a:buFont typeface="Wingdings" panose="05000000000000000000" pitchFamily="2" charset="2"/>
              <a:buChar char="ü"/>
            </a:pPr>
            <a:endParaRPr lang="en-US" altLang="fr-FR"/>
          </a:p>
          <a:p>
            <a:pPr>
              <a:spcAft>
                <a:spcPts val="1200"/>
              </a:spcAft>
              <a:buFont typeface="Wingdings" panose="05000000000000000000" pitchFamily="2" charset="2"/>
              <a:buChar char="ü"/>
            </a:pPr>
            <a:r>
              <a:rPr lang="en-US" altLang="fr-FR"/>
              <a:t>Source : Banque mondiale (PREM)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texte 4">
            <a:extLst>
              <a:ext uri="{FF2B5EF4-FFF2-40B4-BE49-F238E27FC236}">
                <a16:creationId xmlns:a16="http://schemas.microsoft.com/office/drawing/2014/main" id="{AF402259-D247-4990-AC0E-3492CE6DCFD7}"/>
              </a:ext>
            </a:extLst>
          </p:cNvPr>
          <p:cNvSpPr>
            <a:spLocks noGrp="1" noChangeArrowheads="1"/>
          </p:cNvSpPr>
          <p:nvPr>
            <p:ph type="body" idx="1"/>
          </p:nvPr>
        </p:nvSpPr>
        <p:spPr>
          <a:xfrm>
            <a:off x="5364163" y="1060450"/>
            <a:ext cx="3459162" cy="474663"/>
          </a:xfrm>
        </p:spPr>
        <p:txBody>
          <a:bodyPr/>
          <a:lstStyle/>
          <a:p>
            <a:r>
              <a:rPr lang="fr-FR" altLang="fr-FR" sz="2000"/>
              <a:t>Analyse de granularité</a:t>
            </a:r>
            <a:r>
              <a:rPr lang="fr-FR" altLang="fr-FR" sz="2000" b="0" i="0"/>
              <a:t> </a:t>
            </a:r>
          </a:p>
        </p:txBody>
      </p:sp>
      <p:sp>
        <p:nvSpPr>
          <p:cNvPr id="6" name="Espace réservé du contenu 5">
            <a:extLst>
              <a:ext uri="{FF2B5EF4-FFF2-40B4-BE49-F238E27FC236}">
                <a16:creationId xmlns:a16="http://schemas.microsoft.com/office/drawing/2014/main" id="{D7A116A0-1A60-40E1-B561-7FC12EB60C5E}"/>
              </a:ext>
            </a:extLst>
          </p:cNvPr>
          <p:cNvSpPr>
            <a:spLocks noGrp="1"/>
          </p:cNvSpPr>
          <p:nvPr>
            <p:ph sz="half" idx="2"/>
          </p:nvPr>
        </p:nvSpPr>
        <p:spPr>
          <a:xfrm>
            <a:off x="127000" y="1535113"/>
            <a:ext cx="4519613" cy="5062537"/>
          </a:xfrm>
        </p:spPr>
        <p:txBody>
          <a:bodyPr/>
          <a:lstStyle/>
          <a:p>
            <a:pPr marL="0" indent="0">
              <a:buFontTx/>
              <a:buNone/>
            </a:pPr>
            <a:r>
              <a:rPr lang="fr-FR" altLang="fr-FR" sz="1600" dirty="0">
                <a:sym typeface="Wingdings" panose="05000000000000000000" pitchFamily="2" charset="2"/>
              </a:rPr>
              <a:t> Voir comment les pays évoluent</a:t>
            </a:r>
            <a:r>
              <a:rPr lang="fr-FR" altLang="fr-FR" sz="1600" i="0" dirty="0">
                <a:sym typeface="Wingdings" panose="05000000000000000000" pitchFamily="2" charset="2"/>
              </a:rPr>
              <a:t> </a:t>
            </a:r>
          </a:p>
          <a:p>
            <a:pPr marL="0" indent="0">
              <a:buFont typeface="Wingdings" panose="05000000000000000000" pitchFamily="2" charset="2"/>
              <a:buChar char="n"/>
            </a:pPr>
            <a:endParaRPr lang="fr-FR" altLang="fr-FR" sz="1600" dirty="0">
              <a:sym typeface="Wingdings" panose="05000000000000000000" pitchFamily="2" charset="2"/>
            </a:endParaRPr>
          </a:p>
          <a:p>
            <a:pPr marL="0" indent="0">
              <a:buFont typeface="Wingdings" panose="05000000000000000000" pitchFamily="2" charset="2"/>
              <a:buChar char="n"/>
            </a:pPr>
            <a:r>
              <a:rPr lang="fr-FR" altLang="fr-FR" sz="1600" dirty="0">
                <a:sym typeface="Wingdings" panose="05000000000000000000" pitchFamily="2" charset="2"/>
              </a:rPr>
              <a:t>L </a:t>
            </a:r>
            <a:r>
              <a:rPr lang="en-US" altLang="fr-FR" sz="1600" dirty="0">
                <a:solidFill>
                  <a:srgbClr val="000000"/>
                </a:solidFill>
                <a:latin typeface="Arial" panose="020B0604020202020204" pitchFamily="34" charset="0"/>
                <a:sym typeface="Symbol" panose="05050102010706020507" pitchFamily="18" charset="2"/>
              </a:rPr>
              <a:t> </a:t>
            </a:r>
            <a:r>
              <a:rPr lang="fr-FR" altLang="fr-FR" sz="1600" dirty="0">
                <a:sym typeface="Wingdings" panose="05000000000000000000" pitchFamily="2" charset="2"/>
              </a:rPr>
              <a:t>M </a:t>
            </a:r>
            <a:r>
              <a:rPr lang="en-US" altLang="fr-FR" sz="1600" dirty="0">
                <a:solidFill>
                  <a:srgbClr val="000000"/>
                </a:solidFill>
                <a:latin typeface="Arial" panose="020B0604020202020204" pitchFamily="34" charset="0"/>
                <a:sym typeface="Symbol" panose="05050102010706020507" pitchFamily="18" charset="2"/>
              </a:rPr>
              <a:t></a:t>
            </a:r>
            <a:r>
              <a:rPr lang="fr-FR" altLang="fr-FR" sz="1600" dirty="0">
                <a:sym typeface="Wingdings" panose="05000000000000000000" pitchFamily="2" charset="2"/>
              </a:rPr>
              <a:t> H </a:t>
            </a:r>
            <a:r>
              <a:rPr lang="en-US" altLang="fr-FR" sz="1600" dirty="0">
                <a:solidFill>
                  <a:srgbClr val="000000"/>
                </a:solidFill>
                <a:latin typeface="Arial" panose="020B0604020202020204" pitchFamily="34" charset="0"/>
                <a:sym typeface="Symbol" panose="05050102010706020507" pitchFamily="18" charset="2"/>
              </a:rPr>
              <a:t></a:t>
            </a:r>
            <a:r>
              <a:rPr lang="fr-FR" altLang="fr-FR" sz="1600" dirty="0">
                <a:sym typeface="Wingdings" panose="05000000000000000000" pitchFamily="2" charset="2"/>
              </a:rPr>
              <a:t> D </a:t>
            </a:r>
          </a:p>
          <a:p>
            <a:pPr marL="0" indent="0">
              <a:buFont typeface="Wingdings" panose="05000000000000000000" pitchFamily="2" charset="2"/>
              <a:buChar char="n"/>
            </a:pPr>
            <a:endParaRPr lang="fr-FR" altLang="fr-FR" sz="1600" dirty="0">
              <a:sym typeface="Wingdings" panose="05000000000000000000" pitchFamily="2" charset="2"/>
            </a:endParaRPr>
          </a:p>
          <a:p>
            <a:pPr marL="0" indent="0">
              <a:buFontTx/>
              <a:buNone/>
            </a:pPr>
            <a:r>
              <a:rPr lang="fr-FR" altLang="fr-FR" sz="1600" dirty="0">
                <a:sym typeface="Wingdings" panose="05000000000000000000" pitchFamily="2" charset="2"/>
              </a:rPr>
              <a:t> Granularité</a:t>
            </a:r>
            <a:r>
              <a:rPr lang="fr-FR" altLang="fr-FR" sz="1600" i="0" dirty="0">
                <a:sym typeface="Wingdings" panose="05000000000000000000" pitchFamily="2" charset="2"/>
              </a:rPr>
              <a:t> </a:t>
            </a:r>
          </a:p>
          <a:p>
            <a:pPr marL="0" indent="0">
              <a:buFontTx/>
              <a:buNone/>
            </a:pPr>
            <a:endParaRPr lang="fr-FR" altLang="fr-FR" sz="1600" dirty="0">
              <a:sym typeface="Wingdings" panose="05000000000000000000" pitchFamily="2" charset="2"/>
            </a:endParaRPr>
          </a:p>
          <a:p>
            <a:pPr marL="0" indent="0">
              <a:buFont typeface="Wingdings" panose="05000000000000000000" pitchFamily="2" charset="2"/>
              <a:buChar char="n"/>
            </a:pPr>
            <a:r>
              <a:rPr lang="fr-FR" altLang="fr-FR" sz="1600" dirty="0">
                <a:sym typeface="Wingdings 2" panose="05020102010507070707" pitchFamily="18" charset="2"/>
              </a:rPr>
              <a:t> Distance par rapport aux seuils : nouvelle élévation attendue ? Risque de dégradation dans les périodes à venir ? La distance se réduira-t-elle ? </a:t>
            </a:r>
            <a:endParaRPr lang="fr-FR" altLang="fr-FR" sz="1600" dirty="0">
              <a:sym typeface="Wingdings" panose="05000000000000000000" pitchFamily="2" charset="2"/>
            </a:endParaRPr>
          </a:p>
          <a:p>
            <a:pPr marL="0" indent="0">
              <a:buFont typeface="Wingdings" panose="05000000000000000000" pitchFamily="2" charset="2"/>
              <a:buChar char="n"/>
            </a:pPr>
            <a:endParaRPr lang="fr-FR" altLang="fr-FR" sz="1600" dirty="0">
              <a:sym typeface="Wingdings 2" panose="05020102010507070707" pitchFamily="18" charset="2"/>
            </a:endParaRPr>
          </a:p>
          <a:p>
            <a:pPr marL="0" indent="0">
              <a:buFont typeface="Wingdings" panose="05000000000000000000" pitchFamily="2" charset="2"/>
              <a:buChar char="n"/>
            </a:pPr>
            <a:r>
              <a:rPr lang="fr-FR" altLang="fr-FR" sz="1600" dirty="0">
                <a:sym typeface="Wingdings 2" panose="05020102010507070707" pitchFamily="18" charset="2"/>
              </a:rPr>
              <a:t> Facteurs influant sur la distance :</a:t>
            </a:r>
            <a:r>
              <a:rPr lang="fr-FR" altLang="fr-FR" sz="1600" dirty="0">
                <a:sym typeface="Wingdings" panose="05000000000000000000" pitchFamily="2" charset="2"/>
              </a:rPr>
              <a:t> </a:t>
            </a:r>
          </a:p>
          <a:p>
            <a:pPr marL="0" indent="0">
              <a:buFont typeface="Wingdings" panose="05000000000000000000" pitchFamily="2" charset="2"/>
              <a:buChar char="n"/>
            </a:pPr>
            <a:r>
              <a:rPr lang="fr-FR" altLang="fr-FR" sz="1600" dirty="0">
                <a:sym typeface="Wingdings" panose="05000000000000000000" pitchFamily="2" charset="2"/>
              </a:rPr>
              <a:t>-Exogènes : </a:t>
            </a:r>
            <a:r>
              <a:rPr lang="fr-FR" altLang="fr-FR" sz="1600" dirty="0" err="1">
                <a:sym typeface="Wingdings" panose="05000000000000000000" pitchFamily="2" charset="2"/>
              </a:rPr>
              <a:t>Ebola</a:t>
            </a:r>
            <a:r>
              <a:rPr lang="fr-FR" altLang="fr-FR" sz="1600" dirty="0">
                <a:sym typeface="Wingdings" panose="05000000000000000000" pitchFamily="2" charset="2"/>
              </a:rPr>
              <a:t>, conflits politiques, catastrophes naturell</a:t>
            </a:r>
            <a:r>
              <a:rPr lang="fr-FR" altLang="fr-FR" sz="1600" i="0" dirty="0">
                <a:sym typeface="Wingdings" panose="05000000000000000000" pitchFamily="2" charset="2"/>
              </a:rPr>
              <a:t>es</a:t>
            </a:r>
            <a:r>
              <a:rPr lang="fr-FR" altLang="fr-FR" sz="1600" dirty="0">
                <a:sym typeface="Wingdings" panose="05000000000000000000" pitchFamily="2" charset="2"/>
              </a:rPr>
              <a:t> </a:t>
            </a:r>
          </a:p>
          <a:p>
            <a:pPr marL="0" indent="0">
              <a:buFont typeface="Wingdings" panose="05000000000000000000" pitchFamily="2" charset="2"/>
              <a:buChar char="n"/>
            </a:pPr>
            <a:r>
              <a:rPr lang="fr-FR" altLang="fr-FR" sz="1600" dirty="0">
                <a:sym typeface="Wingdings" panose="05000000000000000000" pitchFamily="2" charset="2"/>
              </a:rPr>
              <a:t>-« poussée » de l'investissement financé au moyen de prêts commerciaux</a:t>
            </a:r>
          </a:p>
          <a:p>
            <a:pPr marL="0" indent="0">
              <a:buFont typeface="Wingdings" panose="05000000000000000000" pitchFamily="2" charset="2"/>
              <a:buChar char="n"/>
            </a:pPr>
            <a:r>
              <a:rPr lang="fr-FR" altLang="fr-FR" sz="1600" dirty="0">
                <a:sym typeface="Wingdings" panose="05000000000000000000" pitchFamily="2" charset="2"/>
              </a:rPr>
              <a:t>- mauvaise gestion des politiques fiscales et macroéconomiques</a:t>
            </a:r>
          </a:p>
          <a:p>
            <a:pPr marL="0" indent="0">
              <a:buFont typeface="Wingdings" panose="05000000000000000000" pitchFamily="2" charset="2"/>
              <a:buChar char="n"/>
            </a:pPr>
            <a:endParaRPr lang="fr-FR" altLang="fr-FR" sz="2000" dirty="0"/>
          </a:p>
          <a:p>
            <a:pPr marL="0" indent="0">
              <a:buFont typeface="Wingdings" panose="05000000000000000000" pitchFamily="2" charset="2"/>
              <a:buChar char="n"/>
            </a:pPr>
            <a:endParaRPr lang="fr-FR" altLang="fr-FR" sz="2000" dirty="0"/>
          </a:p>
        </p:txBody>
      </p:sp>
      <p:pic>
        <p:nvPicPr>
          <p:cNvPr id="48132" name="Espace réservé du contenu 8">
            <a:extLst>
              <a:ext uri="{FF2B5EF4-FFF2-40B4-BE49-F238E27FC236}">
                <a16:creationId xmlns:a16="http://schemas.microsoft.com/office/drawing/2014/main" id="{06136A16-915E-4EB5-BE1D-D70D7AA7499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6613" y="1535113"/>
            <a:ext cx="4508500" cy="47371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C3B023CA-554C-4F4D-BFC7-F7CA0F90FF38}"/>
              </a:ext>
            </a:extLst>
          </p:cNvPr>
          <p:cNvSpPr>
            <a:spLocks noGrp="1" noChangeArrowheads="1"/>
          </p:cNvSpPr>
          <p:nvPr>
            <p:ph type="ctrTitle"/>
          </p:nvPr>
        </p:nvSpPr>
        <p:spPr>
          <a:xfrm>
            <a:off x="0" y="2565400"/>
            <a:ext cx="9144000" cy="790575"/>
          </a:xfrm>
        </p:spPr>
        <p:txBody>
          <a:bodyPr/>
          <a:lstStyle/>
          <a:p>
            <a:pPr algn="ctr"/>
            <a:r>
              <a:rPr lang="en-US" altLang="fr-FR" dirty="0"/>
              <a:t>Merci</a:t>
            </a:r>
            <a:r>
              <a:rPr lang="en-US" altLang="fr-FR" b="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004DBF11-E2CB-495D-A1F9-C3DAF2975E92}"/>
              </a:ext>
            </a:extLst>
          </p:cNvPr>
          <p:cNvSpPr>
            <a:spLocks noGrp="1" noChangeArrowheads="1"/>
          </p:cNvSpPr>
          <p:nvPr>
            <p:ph type="title"/>
          </p:nvPr>
        </p:nvSpPr>
        <p:spPr>
          <a:xfrm>
            <a:off x="457200" y="1268413"/>
            <a:ext cx="8229600" cy="1008062"/>
          </a:xfrm>
        </p:spPr>
        <p:txBody>
          <a:bodyPr/>
          <a:lstStyle/>
          <a:p>
            <a:r>
              <a:rPr lang="en-US" altLang="fr-FR" sz="2400" dirty="0" err="1"/>
              <a:t>Financement</a:t>
            </a:r>
            <a:r>
              <a:rPr lang="en-US" altLang="fr-FR" sz="2400" dirty="0"/>
              <a:t> </a:t>
            </a:r>
            <a:r>
              <a:rPr lang="en-US" altLang="fr-FR" sz="2400" dirty="0" err="1"/>
              <a:t>mixte</a:t>
            </a:r>
            <a:r>
              <a:rPr lang="en-US" altLang="fr-FR" sz="2400" dirty="0"/>
              <a:t> = lien entre subventions et </a:t>
            </a:r>
            <a:r>
              <a:rPr lang="en-US" altLang="fr-FR" sz="2400" dirty="0" err="1"/>
              <a:t>financement</a:t>
            </a:r>
            <a:r>
              <a:rPr lang="en-US" altLang="fr-FR" sz="2400" dirty="0"/>
              <a:t> de </a:t>
            </a:r>
            <a:r>
              <a:rPr lang="en-US" altLang="fr-FR" sz="2400" dirty="0" err="1"/>
              <a:t>marché</a:t>
            </a:r>
            <a:endParaRPr lang="en-US" altLang="fr-FR" sz="2400" dirty="0"/>
          </a:p>
        </p:txBody>
      </p:sp>
      <p:sp>
        <p:nvSpPr>
          <p:cNvPr id="10243" name="Espace réservé du contenu 2">
            <a:extLst>
              <a:ext uri="{FF2B5EF4-FFF2-40B4-BE49-F238E27FC236}">
                <a16:creationId xmlns:a16="http://schemas.microsoft.com/office/drawing/2014/main" id="{B51C8548-DCEB-498C-BE30-B51EAEEF4764}"/>
              </a:ext>
            </a:extLst>
          </p:cNvPr>
          <p:cNvSpPr>
            <a:spLocks noGrp="1" noChangeArrowheads="1"/>
          </p:cNvSpPr>
          <p:nvPr>
            <p:ph idx="1"/>
          </p:nvPr>
        </p:nvSpPr>
        <p:spPr>
          <a:xfrm>
            <a:off x="179388" y="2276474"/>
            <a:ext cx="8785225" cy="4581525"/>
          </a:xfrm>
        </p:spPr>
        <p:txBody>
          <a:bodyPr/>
          <a:lstStyle/>
          <a:p>
            <a:pPr marL="0" indent="0">
              <a:buFontTx/>
              <a:buNone/>
            </a:pPr>
            <a:r>
              <a:rPr lang="en-US" altLang="fr-FR" sz="2000" dirty="0" err="1"/>
              <a:t>Trouver</a:t>
            </a:r>
            <a:r>
              <a:rPr lang="en-US" altLang="fr-FR" sz="2000" dirty="0"/>
              <a:t> </a:t>
            </a:r>
            <a:r>
              <a:rPr lang="en-US" altLang="fr-FR" sz="2000" dirty="0" err="1"/>
              <a:t>une</a:t>
            </a:r>
            <a:r>
              <a:rPr lang="en-US" altLang="fr-FR" sz="2000" dirty="0"/>
              <a:t> </a:t>
            </a:r>
            <a:r>
              <a:rPr lang="en-US" altLang="fr-FR" sz="2000" dirty="0" err="1"/>
              <a:t>combinaison</a:t>
            </a:r>
            <a:r>
              <a:rPr lang="en-US" altLang="fr-FR" sz="2000" dirty="0"/>
              <a:t> </a:t>
            </a:r>
            <a:r>
              <a:rPr lang="en-US" altLang="fr-FR" sz="2000" dirty="0" err="1"/>
              <a:t>optimale</a:t>
            </a:r>
            <a:r>
              <a:rPr lang="en-US" altLang="fr-FR" sz="2000" dirty="0"/>
              <a:t> entre les </a:t>
            </a:r>
            <a:r>
              <a:rPr lang="en-US" altLang="fr-FR" sz="2000" dirty="0" err="1"/>
              <a:t>prêts</a:t>
            </a:r>
            <a:r>
              <a:rPr lang="en-US" altLang="fr-FR" sz="2000" dirty="0"/>
              <a:t> à </a:t>
            </a:r>
            <a:r>
              <a:rPr lang="en-US" altLang="fr-FR" sz="2000" dirty="0" err="1"/>
              <a:t>taux</a:t>
            </a:r>
            <a:r>
              <a:rPr lang="en-US" altLang="fr-FR" sz="2000" dirty="0"/>
              <a:t> de </a:t>
            </a:r>
            <a:r>
              <a:rPr lang="en-US" altLang="fr-FR" sz="2000" dirty="0" err="1"/>
              <a:t>marché</a:t>
            </a:r>
            <a:r>
              <a:rPr lang="en-US" altLang="fr-FR" sz="2000" dirty="0"/>
              <a:t> et le </a:t>
            </a:r>
            <a:r>
              <a:rPr lang="en-US" altLang="fr-FR" sz="2000" dirty="0" err="1"/>
              <a:t>financement</a:t>
            </a:r>
            <a:r>
              <a:rPr lang="en-US" altLang="fr-FR" sz="2000" dirty="0"/>
              <a:t> </a:t>
            </a:r>
            <a:r>
              <a:rPr lang="en-US" altLang="fr-FR" sz="2000" dirty="0" err="1"/>
              <a:t>concessionnel</a:t>
            </a:r>
            <a:endParaRPr lang="en-US" altLang="fr-FR" sz="2000" dirty="0"/>
          </a:p>
          <a:p>
            <a:pPr marL="0" indent="0">
              <a:buFontTx/>
              <a:buNone/>
            </a:pPr>
            <a:endParaRPr lang="en-US" altLang="fr-FR" sz="1800" i="0" dirty="0"/>
          </a:p>
          <a:p>
            <a:pPr marL="0" indent="0">
              <a:lnSpc>
                <a:spcPct val="150000"/>
              </a:lnSpc>
              <a:buFontTx/>
              <a:buNone/>
            </a:pPr>
            <a:r>
              <a:rPr lang="en-US" altLang="fr-FR" sz="1600" i="0" dirty="0">
                <a:sym typeface="Wingdings" panose="05000000000000000000" pitchFamily="2" charset="2"/>
              </a:rPr>
              <a:t> </a:t>
            </a:r>
            <a:r>
              <a:rPr lang="en-US" altLang="fr-FR" sz="1600" i="0" dirty="0" err="1">
                <a:sym typeface="Wingdings" panose="05000000000000000000" pitchFamily="2" charset="2"/>
              </a:rPr>
              <a:t>Promouvoir</a:t>
            </a:r>
            <a:r>
              <a:rPr lang="en-US" altLang="fr-FR" sz="1600" i="0" dirty="0">
                <a:sym typeface="Wingdings" panose="05000000000000000000" pitchFamily="2" charset="2"/>
              </a:rPr>
              <a:t> les </a:t>
            </a:r>
            <a:r>
              <a:rPr lang="en-US" altLang="fr-FR" sz="1600" i="0" dirty="0" err="1">
                <a:sym typeface="Wingdings" panose="05000000000000000000" pitchFamily="2" charset="2"/>
              </a:rPr>
              <a:t>financements</a:t>
            </a:r>
            <a:r>
              <a:rPr lang="en-US" altLang="fr-FR" sz="1600" i="0" dirty="0">
                <a:sym typeface="Wingdings" panose="05000000000000000000" pitchFamily="2" charset="2"/>
              </a:rPr>
              <a:t> avec des fonds publics </a:t>
            </a:r>
            <a:r>
              <a:rPr lang="en-US" altLang="fr-FR" sz="1600" i="0" dirty="0" err="1">
                <a:sym typeface="Wingdings" panose="05000000000000000000" pitchFamily="2" charset="2"/>
              </a:rPr>
              <a:t>limités</a:t>
            </a:r>
            <a:endParaRPr lang="en-US" altLang="fr-FR" sz="1600" i="0" dirty="0">
              <a:sym typeface="Wingdings" panose="05000000000000000000" pitchFamily="2" charset="2"/>
            </a:endParaRPr>
          </a:p>
          <a:p>
            <a:pPr marL="0" indent="0">
              <a:lnSpc>
                <a:spcPct val="150000"/>
              </a:lnSpc>
              <a:buFontTx/>
              <a:buNone/>
            </a:pPr>
            <a:r>
              <a:rPr lang="en-US" altLang="fr-FR" sz="1600" i="0" dirty="0">
                <a:sym typeface="Wingdings" panose="05000000000000000000" pitchFamily="2" charset="2"/>
              </a:rPr>
              <a:t> De </a:t>
            </a:r>
            <a:r>
              <a:rPr lang="en-US" altLang="fr-FR" sz="1600" i="0" dirty="0" err="1">
                <a:sym typeface="Wingdings" panose="05000000000000000000" pitchFamily="2" charset="2"/>
              </a:rPr>
              <a:t>nombreux</a:t>
            </a:r>
            <a:r>
              <a:rPr lang="en-US" altLang="fr-FR" sz="1600" i="0" dirty="0">
                <a:sym typeface="Wingdings" panose="05000000000000000000" pitchFamily="2" charset="2"/>
              </a:rPr>
              <a:t> </a:t>
            </a:r>
            <a:r>
              <a:rPr lang="en-US" altLang="fr-FR" sz="1600" i="0" dirty="0" err="1">
                <a:sym typeface="Wingdings" panose="05000000000000000000" pitchFamily="2" charset="2"/>
              </a:rPr>
              <a:t>investissements</a:t>
            </a:r>
            <a:r>
              <a:rPr lang="en-US" altLang="fr-FR" sz="1600" i="0" dirty="0">
                <a:sym typeface="Wingdings" panose="05000000000000000000" pitchFamily="2" charset="2"/>
              </a:rPr>
              <a:t> </a:t>
            </a:r>
            <a:r>
              <a:rPr lang="en-US" altLang="fr-FR" sz="1600" i="0" dirty="0" err="1">
                <a:sym typeface="Wingdings" panose="05000000000000000000" pitchFamily="2" charset="2"/>
              </a:rPr>
              <a:t>n'atteignent</a:t>
            </a:r>
            <a:r>
              <a:rPr lang="en-US" altLang="fr-FR" sz="1600" i="0" dirty="0">
                <a:sym typeface="Wingdings" panose="05000000000000000000" pitchFamily="2" charset="2"/>
              </a:rPr>
              <a:t> pas le </a:t>
            </a:r>
            <a:r>
              <a:rPr lang="en-US" altLang="fr-FR" sz="1600" i="0" dirty="0" err="1">
                <a:sym typeface="Wingdings" panose="05000000000000000000" pitchFamily="2" charset="2"/>
              </a:rPr>
              <a:t>seuil</a:t>
            </a:r>
            <a:r>
              <a:rPr lang="en-US" altLang="fr-FR" sz="1600" i="0" dirty="0">
                <a:sym typeface="Wingdings" panose="05000000000000000000" pitchFamily="2" charset="2"/>
              </a:rPr>
              <a:t> </a:t>
            </a:r>
            <a:r>
              <a:rPr lang="en-US" altLang="fr-FR" sz="1600" i="0" dirty="0" err="1">
                <a:sym typeface="Wingdings" panose="05000000000000000000" pitchFamily="2" charset="2"/>
              </a:rPr>
              <a:t>d'autofinancement</a:t>
            </a:r>
            <a:r>
              <a:rPr lang="en-US" altLang="fr-FR" sz="1600" i="0" dirty="0">
                <a:sym typeface="Wingdings" panose="05000000000000000000" pitchFamily="2" charset="2"/>
              </a:rPr>
              <a:t> </a:t>
            </a:r>
            <a:r>
              <a:rPr lang="en-US" altLang="fr-FR" sz="1600" i="0" dirty="0" err="1">
                <a:sym typeface="Wingdings" panose="05000000000000000000" pitchFamily="2" charset="2"/>
              </a:rPr>
              <a:t>quand</a:t>
            </a:r>
            <a:r>
              <a:rPr lang="en-US" altLang="fr-FR" sz="1600" i="0" dirty="0">
                <a:sym typeface="Wingdings" panose="05000000000000000000" pitchFamily="2" charset="2"/>
              </a:rPr>
              <a:t> </a:t>
            </a:r>
            <a:r>
              <a:rPr lang="en-US" altLang="fr-FR" sz="1600" i="0" dirty="0" err="1">
                <a:sym typeface="Wingdings" panose="05000000000000000000" pitchFamily="2" charset="2"/>
              </a:rPr>
              <a:t>ils</a:t>
            </a:r>
            <a:r>
              <a:rPr lang="en-US" altLang="fr-FR" sz="1600" i="0" dirty="0">
                <a:sym typeface="Wingdings" panose="05000000000000000000" pitchFamily="2" charset="2"/>
              </a:rPr>
              <a:t> </a:t>
            </a:r>
            <a:r>
              <a:rPr lang="en-US" altLang="fr-FR" sz="1600" i="0" dirty="0" err="1">
                <a:sym typeface="Wingdings" panose="05000000000000000000" pitchFamily="2" charset="2"/>
              </a:rPr>
              <a:t>reposent</a:t>
            </a:r>
            <a:r>
              <a:rPr lang="en-US" altLang="fr-FR" sz="1600" i="0" dirty="0">
                <a:sym typeface="Wingdings" panose="05000000000000000000" pitchFamily="2" charset="2"/>
              </a:rPr>
              <a:t> </a:t>
            </a:r>
            <a:r>
              <a:rPr lang="en-US" altLang="fr-FR" sz="1600" i="0" dirty="0" err="1">
                <a:sym typeface="Wingdings" panose="05000000000000000000" pitchFamily="2" charset="2"/>
              </a:rPr>
              <a:t>exclusivement</a:t>
            </a:r>
            <a:r>
              <a:rPr lang="en-US" altLang="fr-FR" sz="1600" i="0" dirty="0">
                <a:sym typeface="Wingdings" panose="05000000000000000000" pitchFamily="2" charset="2"/>
              </a:rPr>
              <a:t> sur des </a:t>
            </a:r>
            <a:r>
              <a:rPr lang="en-US" altLang="fr-FR" sz="1600" i="0" dirty="0" err="1">
                <a:sym typeface="Wingdings" panose="05000000000000000000" pitchFamily="2" charset="2"/>
              </a:rPr>
              <a:t>prêts</a:t>
            </a:r>
            <a:r>
              <a:rPr lang="en-US" altLang="fr-FR" sz="1600" i="0" dirty="0">
                <a:sym typeface="Wingdings" panose="05000000000000000000" pitchFamily="2" charset="2"/>
              </a:rPr>
              <a:t> à </a:t>
            </a:r>
            <a:r>
              <a:rPr lang="en-US" altLang="fr-FR" sz="1600" i="0" dirty="0" err="1">
                <a:sym typeface="Wingdings" panose="05000000000000000000" pitchFamily="2" charset="2"/>
              </a:rPr>
              <a:t>taux</a:t>
            </a:r>
            <a:r>
              <a:rPr lang="en-US" altLang="fr-FR" sz="1600" i="0" dirty="0">
                <a:sym typeface="Wingdings" panose="05000000000000000000" pitchFamily="2" charset="2"/>
              </a:rPr>
              <a:t> de </a:t>
            </a:r>
            <a:r>
              <a:rPr lang="en-US" altLang="fr-FR" sz="1600" i="0" dirty="0" err="1">
                <a:sym typeface="Wingdings" panose="05000000000000000000" pitchFamily="2" charset="2"/>
              </a:rPr>
              <a:t>marché</a:t>
            </a:r>
            <a:r>
              <a:rPr lang="en-US" altLang="fr-FR" sz="1600" i="0" dirty="0">
                <a:sym typeface="Wingdings" panose="05000000000000000000" pitchFamily="2" charset="2"/>
              </a:rPr>
              <a:t> </a:t>
            </a:r>
          </a:p>
          <a:p>
            <a:pPr marL="0" indent="0">
              <a:lnSpc>
                <a:spcPct val="150000"/>
              </a:lnSpc>
              <a:buFontTx/>
              <a:buNone/>
            </a:pPr>
            <a:r>
              <a:rPr lang="en-US" altLang="fr-FR" sz="1600" i="0" dirty="0">
                <a:sym typeface="Wingdings" panose="05000000000000000000" pitchFamily="2" charset="2"/>
              </a:rPr>
              <a:t> </a:t>
            </a:r>
            <a:r>
              <a:rPr lang="en-US" altLang="fr-FR" sz="1600" i="0" dirty="0" err="1">
                <a:sym typeface="Wingdings" panose="05000000000000000000" pitchFamily="2" charset="2"/>
              </a:rPr>
              <a:t>Utiliser</a:t>
            </a:r>
            <a:r>
              <a:rPr lang="en-US" altLang="fr-FR" sz="1600" i="0" dirty="0">
                <a:sym typeface="Wingdings" panose="05000000000000000000" pitchFamily="2" charset="2"/>
              </a:rPr>
              <a:t> un levier pour mobiliser les fonds </a:t>
            </a:r>
            <a:r>
              <a:rPr lang="en-US" altLang="fr-FR" sz="1600" i="0" dirty="0" err="1">
                <a:sym typeface="Wingdings" panose="05000000000000000000" pitchFamily="2" charset="2"/>
              </a:rPr>
              <a:t>provenant</a:t>
            </a:r>
            <a:r>
              <a:rPr lang="en-US" altLang="fr-FR" sz="1600" i="0" dirty="0">
                <a:sym typeface="Wingdings" panose="05000000000000000000" pitchFamily="2" charset="2"/>
              </a:rPr>
              <a:t> des </a:t>
            </a:r>
            <a:r>
              <a:rPr lang="en-US" altLang="fr-FR" sz="1600" i="0" dirty="0" err="1">
                <a:sym typeface="Wingdings" panose="05000000000000000000" pitchFamily="2" charset="2"/>
              </a:rPr>
              <a:t>marchés</a:t>
            </a:r>
            <a:r>
              <a:rPr lang="en-US" altLang="fr-FR" sz="1600" i="0" dirty="0">
                <a:sym typeface="Wingdings" panose="05000000000000000000" pitchFamily="2" charset="2"/>
              </a:rPr>
              <a:t> financiers (part de fonds publics </a:t>
            </a:r>
            <a:r>
              <a:rPr lang="en-US" altLang="fr-FR" sz="1600" i="0" dirty="0" err="1">
                <a:sym typeface="Wingdings" panose="05000000000000000000" pitchFamily="2" charset="2"/>
              </a:rPr>
              <a:t>nécessaires</a:t>
            </a:r>
            <a:r>
              <a:rPr lang="en-US" altLang="fr-FR" sz="1600" i="0" dirty="0">
                <a:sym typeface="Wingdings" panose="05000000000000000000" pitchFamily="2" charset="2"/>
              </a:rPr>
              <a:t> pour financer un </a:t>
            </a:r>
            <a:r>
              <a:rPr lang="en-US" altLang="fr-FR" sz="1600" i="0" dirty="0" err="1">
                <a:sym typeface="Wingdings" panose="05000000000000000000" pitchFamily="2" charset="2"/>
              </a:rPr>
              <a:t>projet</a:t>
            </a:r>
            <a:r>
              <a:rPr lang="en-US" altLang="fr-FR" sz="1600" i="0" dirty="0">
                <a:sym typeface="Wingdings" panose="05000000000000000000" pitchFamily="2" charset="2"/>
              </a:rPr>
              <a:t>)</a:t>
            </a:r>
          </a:p>
          <a:p>
            <a:pPr marL="0" indent="0">
              <a:lnSpc>
                <a:spcPct val="150000"/>
              </a:lnSpc>
              <a:buFontTx/>
              <a:buNone/>
            </a:pPr>
            <a:r>
              <a:rPr lang="en-US" altLang="fr-FR" sz="1600" i="0" dirty="0">
                <a:sym typeface="Wingdings" panose="05000000000000000000" pitchFamily="2" charset="2"/>
              </a:rPr>
              <a:t> Les fonds publics </a:t>
            </a:r>
            <a:r>
              <a:rPr lang="en-US" altLang="fr-FR" sz="1600" i="0" dirty="0" err="1">
                <a:sym typeface="Wingdings" panose="05000000000000000000" pitchFamily="2" charset="2"/>
              </a:rPr>
              <a:t>sont</a:t>
            </a:r>
            <a:r>
              <a:rPr lang="en-US" altLang="fr-FR" sz="1600" i="0" dirty="0">
                <a:sym typeface="Wingdings" panose="05000000000000000000" pitchFamily="2" charset="2"/>
              </a:rPr>
              <a:t> </a:t>
            </a:r>
            <a:r>
              <a:rPr lang="en-US" altLang="fr-FR" sz="1600" i="0" dirty="0" err="1">
                <a:sym typeface="Wingdings" panose="05000000000000000000" pitchFamily="2" charset="2"/>
              </a:rPr>
              <a:t>rares</a:t>
            </a:r>
            <a:r>
              <a:rPr lang="en-US" altLang="fr-FR" sz="1600" i="0" dirty="0">
                <a:sym typeface="Wingdings" panose="05000000000000000000" pitchFamily="2" charset="2"/>
              </a:rPr>
              <a:t> : </a:t>
            </a:r>
            <a:r>
              <a:rPr lang="en-US" altLang="fr-FR" sz="1600" i="0" dirty="0" err="1">
                <a:sym typeface="Wingdings" panose="05000000000000000000" pitchFamily="2" charset="2"/>
              </a:rPr>
              <a:t>montants</a:t>
            </a:r>
            <a:r>
              <a:rPr lang="en-US" altLang="fr-FR" sz="1600" i="0" dirty="0">
                <a:sym typeface="Wingdings" panose="05000000000000000000" pitchFamily="2" charset="2"/>
              </a:rPr>
              <a:t> de base </a:t>
            </a:r>
            <a:r>
              <a:rPr lang="en-US" altLang="fr-FR" sz="1600" i="0" dirty="0" err="1">
                <a:sym typeface="Wingdings" panose="05000000000000000000" pitchFamily="2" charset="2"/>
              </a:rPr>
              <a:t>nécessaires</a:t>
            </a:r>
            <a:r>
              <a:rPr lang="en-US" altLang="fr-FR" sz="1600" i="0" dirty="0">
                <a:sym typeface="Wingdings" panose="05000000000000000000" pitchFamily="2" charset="2"/>
              </a:rPr>
              <a:t> pour financer un </a:t>
            </a:r>
            <a:r>
              <a:rPr lang="en-US" altLang="fr-FR" sz="1600" i="0" dirty="0" err="1">
                <a:sym typeface="Wingdings" panose="05000000000000000000" pitchFamily="2" charset="2"/>
              </a:rPr>
              <a:t>projet</a:t>
            </a:r>
            <a:r>
              <a:rPr lang="en-US" altLang="fr-FR" sz="1600" i="0" dirty="0">
                <a:sym typeface="Wingdings" panose="05000000000000000000" pitchFamily="2" charset="2"/>
              </a:rPr>
              <a:t> (ex1 : </a:t>
            </a:r>
            <a:r>
              <a:rPr lang="en-US" altLang="fr-FR" sz="1600" i="0" dirty="0" err="1">
                <a:sym typeface="Wingdings" panose="05000000000000000000" pitchFamily="2" charset="2"/>
              </a:rPr>
              <a:t>groupes</a:t>
            </a:r>
            <a:r>
              <a:rPr lang="en-US" altLang="fr-FR" sz="1600" i="0" dirty="0">
                <a:sym typeface="Wingdings" panose="05000000000000000000" pitchFamily="2" charset="2"/>
              </a:rPr>
              <a:t> </a:t>
            </a:r>
            <a:r>
              <a:rPr lang="en-US" altLang="fr-FR" sz="1600" i="0" dirty="0" err="1">
                <a:sym typeface="Wingdings" panose="05000000000000000000" pitchFamily="2" charset="2"/>
              </a:rPr>
              <a:t>cibles</a:t>
            </a:r>
            <a:r>
              <a:rPr lang="en-US" altLang="fr-FR" sz="1600" i="0" dirty="0">
                <a:sym typeface="Wingdings" panose="05000000000000000000" pitchFamily="2" charset="2"/>
              </a:rPr>
              <a:t> </a:t>
            </a:r>
            <a:r>
              <a:rPr lang="en-US" altLang="fr-FR" sz="1600" i="0" dirty="0" err="1">
                <a:sym typeface="Wingdings" panose="05000000000000000000" pitchFamily="2" charset="2"/>
              </a:rPr>
              <a:t>devant</a:t>
            </a:r>
            <a:r>
              <a:rPr lang="en-US" altLang="fr-FR" sz="1600" i="0" dirty="0">
                <a:sym typeface="Wingdings" panose="05000000000000000000" pitchFamily="2" charset="2"/>
              </a:rPr>
              <a:t> </a:t>
            </a:r>
            <a:r>
              <a:rPr lang="en-US" altLang="fr-FR" sz="1600" i="0" dirty="0" err="1">
                <a:sym typeface="Wingdings" panose="05000000000000000000" pitchFamily="2" charset="2"/>
              </a:rPr>
              <a:t>bénéficier</a:t>
            </a:r>
            <a:r>
              <a:rPr lang="en-US" altLang="fr-FR" sz="1600" i="0" dirty="0">
                <a:sym typeface="Wingdings" panose="05000000000000000000" pitchFamily="2" charset="2"/>
              </a:rPr>
              <a:t> du </a:t>
            </a:r>
            <a:r>
              <a:rPr lang="en-US" altLang="fr-FR" sz="1600" i="0" dirty="0" err="1">
                <a:sym typeface="Wingdings" panose="05000000000000000000" pitchFamily="2" charset="2"/>
              </a:rPr>
              <a:t>projet</a:t>
            </a:r>
            <a:r>
              <a:rPr lang="en-US" altLang="fr-FR" sz="1600" i="0" dirty="0">
                <a:sym typeface="Wingdings" panose="05000000000000000000" pitchFamily="2" charset="2"/>
              </a:rPr>
              <a:t> ; ex2 : </a:t>
            </a:r>
            <a:r>
              <a:rPr lang="en-US" altLang="fr-FR" sz="1600" i="0" dirty="0" err="1">
                <a:sym typeface="Wingdings" panose="05000000000000000000" pitchFamily="2" charset="2"/>
              </a:rPr>
              <a:t>projets</a:t>
            </a:r>
            <a:r>
              <a:rPr lang="en-US" altLang="fr-FR" sz="1600" i="0" dirty="0">
                <a:sym typeface="Wingdings" panose="05000000000000000000" pitchFamily="2" charset="2"/>
              </a:rPr>
              <a:t> de </a:t>
            </a:r>
            <a:r>
              <a:rPr lang="en-US" altLang="fr-FR" sz="1600" i="0" dirty="0" err="1">
                <a:sym typeface="Wingdings" panose="05000000000000000000" pitchFamily="2" charset="2"/>
              </a:rPr>
              <a:t>développement</a:t>
            </a:r>
            <a:r>
              <a:rPr lang="en-US" altLang="fr-FR" sz="1600" i="0" dirty="0">
                <a:sym typeface="Wingdings" panose="05000000000000000000" pitchFamily="2" charset="2"/>
              </a:rPr>
              <a:t> </a:t>
            </a:r>
            <a:r>
              <a:rPr lang="en-US" altLang="fr-FR" sz="1600" i="0" dirty="0" err="1">
                <a:sym typeface="Wingdings" panose="05000000000000000000" pitchFamily="2" charset="2"/>
              </a:rPr>
              <a:t>nationaux</a:t>
            </a:r>
            <a:r>
              <a:rPr lang="en-US" altLang="fr-FR" sz="1600" i="0" dirty="0">
                <a:sym typeface="Wingdings" panose="05000000000000000000" pitchFamily="2" charset="2"/>
              </a:rPr>
              <a:t> sans </a:t>
            </a:r>
            <a:r>
              <a:rPr lang="en-US" altLang="fr-FR" sz="1600" i="0" dirty="0" err="1">
                <a:sym typeface="Wingdings" panose="05000000000000000000" pitchFamily="2" charset="2"/>
              </a:rPr>
              <a:t>revenus</a:t>
            </a:r>
            <a:r>
              <a:rPr lang="en-US" altLang="fr-FR" sz="1600" i="0" dirty="0">
                <a:sym typeface="Wingdings" panose="05000000000000000000" pitchFamily="2" charset="2"/>
              </a:rPr>
              <a:t> </a:t>
            </a:r>
            <a:r>
              <a:rPr lang="en-US" altLang="fr-FR" sz="1600" i="0" dirty="0" err="1">
                <a:sym typeface="Wingdings" panose="05000000000000000000" pitchFamily="2" charset="2"/>
              </a:rPr>
              <a:t>suffisants</a:t>
            </a:r>
            <a:r>
              <a:rPr lang="en-US" altLang="fr-FR" sz="1600" i="0" dirty="0">
                <a:sym typeface="Wingdings" panose="05000000000000000000" pitchFamily="2" charset="2"/>
              </a:rPr>
              <a:t> pour </a:t>
            </a:r>
            <a:r>
              <a:rPr lang="en-US" altLang="fr-FR" sz="1600" i="0" dirty="0" err="1">
                <a:sym typeface="Wingdings" panose="05000000000000000000" pitchFamily="2" charset="2"/>
              </a:rPr>
              <a:t>couvrir</a:t>
            </a:r>
            <a:r>
              <a:rPr lang="en-US" altLang="fr-FR" sz="1600" i="0" dirty="0">
                <a:sym typeface="Wingdings" panose="05000000000000000000" pitchFamily="2" charset="2"/>
              </a:rPr>
              <a:t> le service de la </a:t>
            </a:r>
            <a:r>
              <a:rPr lang="en-US" altLang="fr-FR" sz="1600" i="0" dirty="0" err="1">
                <a:sym typeface="Wingdings" panose="05000000000000000000" pitchFamily="2" charset="2"/>
              </a:rPr>
              <a:t>dette</a:t>
            </a:r>
            <a:r>
              <a:rPr lang="en-US" altLang="fr-FR" sz="1600" i="0" dirty="0">
                <a:sym typeface="Wingdings" panose="05000000000000000000" pitchFamily="2" charset="2"/>
              </a:rPr>
              <a:t> au </a:t>
            </a:r>
            <a:r>
              <a:rPr lang="en-US" altLang="fr-FR" sz="1600" i="0" dirty="0" err="1">
                <a:sym typeface="Wingdings" panose="05000000000000000000" pitchFamily="2" charset="2"/>
              </a:rPr>
              <a:t>taux</a:t>
            </a:r>
            <a:r>
              <a:rPr lang="en-US" altLang="fr-FR" sz="1600" i="0" dirty="0">
                <a:sym typeface="Wingdings" panose="05000000000000000000" pitchFamily="2" charset="2"/>
              </a:rPr>
              <a:t> du </a:t>
            </a:r>
            <a:r>
              <a:rPr lang="en-US" altLang="fr-FR" sz="1600" i="0" dirty="0" err="1">
                <a:sym typeface="Wingdings" panose="05000000000000000000" pitchFamily="2" charset="2"/>
              </a:rPr>
              <a:t>marché</a:t>
            </a:r>
            <a:r>
              <a:rPr lang="en-US" altLang="fr-FR" sz="1600" i="0" dirty="0">
                <a:sym typeface="Wingdings" panose="05000000000000000000" pitchFamily="2" charset="2"/>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BC83E080-48CF-444E-B08D-9F3BE2E416B5}"/>
              </a:ext>
            </a:extLst>
          </p:cNvPr>
          <p:cNvSpPr>
            <a:spLocks noGrp="1" noChangeArrowheads="1"/>
          </p:cNvSpPr>
          <p:nvPr>
            <p:ph type="title"/>
          </p:nvPr>
        </p:nvSpPr>
        <p:spPr>
          <a:xfrm>
            <a:off x="457200" y="1268413"/>
            <a:ext cx="8229600" cy="1008062"/>
          </a:xfrm>
        </p:spPr>
        <p:txBody>
          <a:bodyPr/>
          <a:lstStyle/>
          <a:p>
            <a:r>
              <a:rPr lang="en-US" altLang="fr-FR" sz="2400" dirty="0" err="1"/>
              <a:t>Financement</a:t>
            </a:r>
            <a:r>
              <a:rPr lang="en-US" altLang="fr-FR" sz="2400" dirty="0"/>
              <a:t> </a:t>
            </a:r>
            <a:r>
              <a:rPr lang="en-US" altLang="fr-FR" sz="2400" dirty="0" err="1"/>
              <a:t>mixte</a:t>
            </a:r>
            <a:r>
              <a:rPr lang="en-US" altLang="fr-FR" sz="2400" dirty="0"/>
              <a:t> = lien entre subventions et </a:t>
            </a:r>
            <a:r>
              <a:rPr lang="en-US" altLang="fr-FR" sz="2400" dirty="0" err="1"/>
              <a:t>financement</a:t>
            </a:r>
            <a:r>
              <a:rPr lang="en-US" altLang="fr-FR" sz="2400" dirty="0"/>
              <a:t> de </a:t>
            </a:r>
            <a:r>
              <a:rPr lang="en-US" altLang="fr-FR" sz="2400" dirty="0" err="1"/>
              <a:t>marché</a:t>
            </a:r>
            <a:endParaRPr lang="en-US" altLang="fr-FR" sz="2400" dirty="0"/>
          </a:p>
        </p:txBody>
      </p:sp>
      <p:sp>
        <p:nvSpPr>
          <p:cNvPr id="11267" name="Espace réservé du contenu 2">
            <a:extLst>
              <a:ext uri="{FF2B5EF4-FFF2-40B4-BE49-F238E27FC236}">
                <a16:creationId xmlns:a16="http://schemas.microsoft.com/office/drawing/2014/main" id="{AEED7533-DA13-4129-A637-2CFB0A8D083E}"/>
              </a:ext>
            </a:extLst>
          </p:cNvPr>
          <p:cNvSpPr>
            <a:spLocks noGrp="1" noChangeArrowheads="1"/>
          </p:cNvSpPr>
          <p:nvPr>
            <p:ph idx="1"/>
          </p:nvPr>
        </p:nvSpPr>
        <p:spPr>
          <a:xfrm>
            <a:off x="179388" y="2276475"/>
            <a:ext cx="8785225" cy="4248150"/>
          </a:xfrm>
        </p:spPr>
        <p:txBody>
          <a:bodyPr/>
          <a:lstStyle/>
          <a:p>
            <a:pPr marL="0" indent="0">
              <a:buFontTx/>
              <a:buNone/>
            </a:pPr>
            <a:endParaRPr lang="en-US" altLang="fr-FR" sz="1600" i="0" dirty="0"/>
          </a:p>
          <a:p>
            <a:pPr marL="0" indent="0">
              <a:buFontTx/>
              <a:buNone/>
            </a:pPr>
            <a:endParaRPr lang="en-US" altLang="fr-FR" sz="1600" i="0" dirty="0"/>
          </a:p>
          <a:p>
            <a:pPr marL="0" indent="0">
              <a:buFontTx/>
              <a:buNone/>
            </a:pPr>
            <a:endParaRPr lang="en-US" altLang="fr-FR" sz="1600" i="0" dirty="0"/>
          </a:p>
          <a:p>
            <a:pPr marL="0" indent="0">
              <a:buFontTx/>
              <a:buNone/>
            </a:pPr>
            <a:endParaRPr lang="en-US" altLang="fr-FR" sz="1600" i="0" dirty="0"/>
          </a:p>
          <a:p>
            <a:pPr marL="0" indent="0">
              <a:buFontTx/>
              <a:buNone/>
            </a:pPr>
            <a:r>
              <a:rPr lang="en-US" altLang="fr-FR" sz="1600" i="0" dirty="0"/>
              <a:t>Subventions     </a:t>
            </a:r>
          </a:p>
          <a:p>
            <a:pPr marL="0" indent="0">
              <a:buFontTx/>
              <a:buNone/>
            </a:pPr>
            <a:r>
              <a:rPr lang="en-US" altLang="fr-FR" sz="1600" i="0" dirty="0"/>
              <a:t>                   	</a:t>
            </a:r>
            <a:r>
              <a:rPr lang="en-US" altLang="fr-FR" sz="1600" i="0" dirty="0" err="1"/>
              <a:t>Financement</a:t>
            </a:r>
            <a:r>
              <a:rPr lang="en-US" altLang="fr-FR" sz="1600" i="0" dirty="0"/>
              <a:t> </a:t>
            </a:r>
            <a:r>
              <a:rPr lang="en-US" altLang="fr-FR" sz="1600" i="0" dirty="0" err="1"/>
              <a:t>mixte</a:t>
            </a:r>
            <a:r>
              <a:rPr lang="en-US" altLang="fr-FR" sz="1600" i="0" dirty="0"/>
              <a:t> : </a:t>
            </a:r>
          </a:p>
          <a:p>
            <a:pPr marL="0" indent="0">
              <a:buFontTx/>
              <a:buNone/>
            </a:pPr>
            <a:r>
              <a:rPr lang="en-US" altLang="fr-FR" sz="1600" i="0" dirty="0"/>
              <a:t>		</a:t>
            </a:r>
            <a:r>
              <a:rPr lang="en-US" altLang="fr-FR" sz="1600" i="0" dirty="0" err="1"/>
              <a:t>différents</a:t>
            </a:r>
            <a:r>
              <a:rPr lang="en-US" altLang="fr-FR" sz="1600" i="0" dirty="0"/>
              <a:t> </a:t>
            </a:r>
            <a:r>
              <a:rPr lang="en-US" altLang="fr-FR" sz="1600" i="0" dirty="0" err="1"/>
              <a:t>degrés</a:t>
            </a:r>
            <a:r>
              <a:rPr lang="en-US" altLang="fr-FR" sz="1600" i="0" dirty="0"/>
              <a:t> de </a:t>
            </a:r>
            <a:r>
              <a:rPr lang="en-US" altLang="fr-FR" sz="1600" i="0" dirty="0" err="1"/>
              <a:t>concessionnalité</a:t>
            </a:r>
            <a:r>
              <a:rPr lang="en-US" altLang="fr-FR" sz="1600" i="0" dirty="0"/>
              <a:t>        	    </a:t>
            </a:r>
            <a:r>
              <a:rPr lang="en-US" altLang="fr-FR" sz="1600" i="0" dirty="0" err="1"/>
              <a:t>Taux</a:t>
            </a:r>
            <a:r>
              <a:rPr lang="en-US" altLang="fr-FR" sz="1600" i="0" dirty="0"/>
              <a:t> du </a:t>
            </a:r>
            <a:r>
              <a:rPr lang="en-US" altLang="fr-FR" sz="1600" i="0" dirty="0" err="1"/>
              <a:t>marché</a:t>
            </a:r>
            <a:r>
              <a:rPr lang="en-US" altLang="fr-FR" sz="1600" i="0" dirty="0"/>
              <a:t> </a:t>
            </a:r>
          </a:p>
          <a:p>
            <a:pPr marL="0" indent="0">
              <a:buFontTx/>
              <a:buNone/>
            </a:pPr>
            <a:endParaRPr lang="en-US" altLang="fr-FR" sz="1600" i="0" dirty="0"/>
          </a:p>
          <a:p>
            <a:pPr marL="0" indent="0">
              <a:buFontTx/>
              <a:buNone/>
            </a:pPr>
            <a:r>
              <a:rPr lang="en-US" altLang="fr-FR" sz="1600" i="0" dirty="0"/>
              <a:t>       </a:t>
            </a:r>
          </a:p>
        </p:txBody>
      </p:sp>
      <p:cxnSp>
        <p:nvCxnSpPr>
          <p:cNvPr id="3" name="Connecteur droit avec flèche 2">
            <a:extLst>
              <a:ext uri="{FF2B5EF4-FFF2-40B4-BE49-F238E27FC236}">
                <a16:creationId xmlns:a16="http://schemas.microsoft.com/office/drawing/2014/main" id="{ED2FF678-1FB8-40EB-B99B-078AE2339674}"/>
              </a:ext>
            </a:extLst>
          </p:cNvPr>
          <p:cNvCxnSpPr>
            <a:cxnSpLocks/>
          </p:cNvCxnSpPr>
          <p:nvPr/>
        </p:nvCxnSpPr>
        <p:spPr bwMode="auto">
          <a:xfrm flipV="1">
            <a:off x="457200" y="4591050"/>
            <a:ext cx="8362950" cy="73025"/>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1A20B7A7-EC7A-4C14-B0A6-6E8BAAE318E0}"/>
              </a:ext>
            </a:extLst>
          </p:cNvPr>
          <p:cNvCxnSpPr/>
          <p:nvPr/>
        </p:nvCxnSpPr>
        <p:spPr bwMode="auto">
          <a:xfrm>
            <a:off x="1691680" y="3222625"/>
            <a:ext cx="0" cy="1368425"/>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FC495625-84B4-46CA-99DD-58F8127F3238}"/>
              </a:ext>
            </a:extLst>
          </p:cNvPr>
          <p:cNvCxnSpPr/>
          <p:nvPr/>
        </p:nvCxnSpPr>
        <p:spPr bwMode="auto">
          <a:xfrm>
            <a:off x="6588224" y="3222625"/>
            <a:ext cx="0" cy="1366837"/>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43729F0A-E789-4E52-AE79-C93DA6E4D816}"/>
              </a:ext>
            </a:extLst>
          </p:cNvPr>
          <p:cNvSpPr>
            <a:spLocks noGrp="1" noChangeArrowheads="1"/>
          </p:cNvSpPr>
          <p:nvPr>
            <p:ph type="title"/>
          </p:nvPr>
        </p:nvSpPr>
        <p:spPr>
          <a:xfrm>
            <a:off x="395288" y="1268413"/>
            <a:ext cx="8229600" cy="504403"/>
          </a:xfrm>
        </p:spPr>
        <p:txBody>
          <a:bodyPr/>
          <a:lstStyle/>
          <a:p>
            <a:r>
              <a:rPr lang="fr-FR" altLang="fr-FR" sz="2400" dirty="0"/>
              <a:t>Instruments de financement mixte de l’ UE </a:t>
            </a:r>
          </a:p>
        </p:txBody>
      </p:sp>
      <p:sp>
        <p:nvSpPr>
          <p:cNvPr id="3" name="Espace réservé du contenu 2">
            <a:extLst>
              <a:ext uri="{FF2B5EF4-FFF2-40B4-BE49-F238E27FC236}">
                <a16:creationId xmlns:a16="http://schemas.microsoft.com/office/drawing/2014/main" id="{DC886EA5-E82C-4E54-A86B-0DE79F2434E2}"/>
              </a:ext>
            </a:extLst>
          </p:cNvPr>
          <p:cNvSpPr>
            <a:spLocks noGrp="1"/>
          </p:cNvSpPr>
          <p:nvPr>
            <p:ph idx="1"/>
          </p:nvPr>
        </p:nvSpPr>
        <p:spPr>
          <a:xfrm>
            <a:off x="287337" y="1772816"/>
            <a:ext cx="8569325" cy="4824536"/>
          </a:xfrm>
        </p:spPr>
        <p:txBody>
          <a:bodyPr/>
          <a:lstStyle/>
          <a:p>
            <a:pPr marL="0" indent="0">
              <a:buFontTx/>
              <a:buNone/>
            </a:pPr>
            <a:r>
              <a:rPr lang="fr-FR" altLang="fr-FR" dirty="0">
                <a:sym typeface="Wingdings" panose="05000000000000000000" pitchFamily="2" charset="2"/>
              </a:rPr>
              <a:t> </a:t>
            </a:r>
            <a:r>
              <a:rPr lang="fr-FR" altLang="fr-FR" sz="2200" dirty="0">
                <a:sym typeface="Wingdings" panose="05000000000000000000" pitchFamily="2" charset="2"/>
              </a:rPr>
              <a:t>Subvention aux investissements et bonification d'intérêts</a:t>
            </a:r>
          </a:p>
          <a:p>
            <a:pPr marL="0" indent="0">
              <a:buFont typeface="Wingdings" panose="05000000000000000000" pitchFamily="2" charset="2"/>
              <a:buChar char="Ø"/>
            </a:pPr>
            <a:r>
              <a:rPr lang="fr-FR" altLang="fr-FR" sz="1800" dirty="0">
                <a:sym typeface="Wingdings" panose="05000000000000000000" pitchFamily="2" charset="2"/>
              </a:rPr>
              <a:t>But : réduire le coût des projets</a:t>
            </a:r>
          </a:p>
          <a:p>
            <a:pPr marL="0" indent="0">
              <a:buFont typeface="Wingdings" panose="05000000000000000000" pitchFamily="2" charset="2"/>
              <a:buChar char="Ø"/>
            </a:pPr>
            <a:endParaRPr lang="fr-FR" altLang="fr-FR" sz="2200" dirty="0">
              <a:sym typeface="Wingdings" panose="05000000000000000000" pitchFamily="2" charset="2"/>
            </a:endParaRPr>
          </a:p>
          <a:p>
            <a:pPr marL="0" indent="0">
              <a:buFontTx/>
              <a:buNone/>
            </a:pPr>
            <a:r>
              <a:rPr lang="fr-FR" altLang="fr-FR" sz="2200" dirty="0">
                <a:sym typeface="Wingdings" panose="05000000000000000000" pitchFamily="2" charset="2"/>
              </a:rPr>
              <a:t> Assistance technique</a:t>
            </a:r>
          </a:p>
          <a:p>
            <a:pPr marL="0" indent="0">
              <a:buFont typeface="Wingdings" panose="05000000000000000000" pitchFamily="2" charset="2"/>
              <a:buChar char="Ø"/>
            </a:pPr>
            <a:r>
              <a:rPr lang="fr-FR" altLang="fr-FR" sz="1800" dirty="0">
                <a:sym typeface="Wingdings" panose="05000000000000000000" pitchFamily="2" charset="2"/>
              </a:rPr>
              <a:t>But : Assurer la qualité, l'efficience et la viabilité du projet</a:t>
            </a:r>
          </a:p>
          <a:p>
            <a:pPr marL="0" indent="0">
              <a:buFont typeface="Wingdings" panose="05000000000000000000" pitchFamily="2" charset="2"/>
              <a:buChar char="Ø"/>
            </a:pPr>
            <a:endParaRPr lang="fr-FR" altLang="fr-FR" sz="2200" dirty="0">
              <a:sym typeface="Wingdings" panose="05000000000000000000" pitchFamily="2" charset="2"/>
            </a:endParaRPr>
          </a:p>
          <a:p>
            <a:pPr marL="0" indent="0">
              <a:buFontTx/>
              <a:buNone/>
            </a:pPr>
            <a:r>
              <a:rPr lang="fr-FR" altLang="fr-FR" sz="2200" dirty="0">
                <a:sym typeface="Wingdings" panose="05000000000000000000" pitchFamily="2" charset="2"/>
              </a:rPr>
              <a:t> Capital risque</a:t>
            </a:r>
          </a:p>
          <a:p>
            <a:pPr marL="0" indent="0">
              <a:buFont typeface="Wingdings" panose="05000000000000000000" pitchFamily="2" charset="2"/>
              <a:buChar char="Ø"/>
            </a:pPr>
            <a:r>
              <a:rPr lang="fr-FR" altLang="fr-FR" sz="1800" dirty="0">
                <a:sym typeface="Wingdings" panose="05000000000000000000" pitchFamily="2" charset="2"/>
              </a:rPr>
              <a:t>But : attirer des financements complémentaires (capitaux)</a:t>
            </a:r>
          </a:p>
          <a:p>
            <a:pPr marL="0" indent="0">
              <a:buFont typeface="Wingdings" panose="05000000000000000000" pitchFamily="2" charset="2"/>
              <a:buChar char="Ø"/>
            </a:pPr>
            <a:endParaRPr lang="fr-FR" altLang="fr-FR" sz="2200" dirty="0">
              <a:sym typeface="Wingdings" panose="05000000000000000000" pitchFamily="2" charset="2"/>
            </a:endParaRPr>
          </a:p>
          <a:p>
            <a:pPr marL="0" indent="0">
              <a:buFontTx/>
              <a:buNone/>
            </a:pPr>
            <a:r>
              <a:rPr lang="fr-FR" altLang="fr-FR" sz="2200" dirty="0">
                <a:sym typeface="Wingdings" panose="05000000000000000000" pitchFamily="2" charset="2"/>
              </a:rPr>
              <a:t> Garanties</a:t>
            </a:r>
          </a:p>
          <a:p>
            <a:pPr marL="0" indent="0">
              <a:buFont typeface="Wingdings" panose="05000000000000000000" pitchFamily="2" charset="2"/>
              <a:buChar char="Ø"/>
            </a:pPr>
            <a:r>
              <a:rPr lang="fr-FR" altLang="fr-FR" sz="1800" dirty="0">
                <a:sym typeface="Wingdings" panose="05000000000000000000" pitchFamily="2" charset="2"/>
              </a:rPr>
              <a:t>But : réduire le risque pour attirer des financements dédiés au développement</a:t>
            </a:r>
          </a:p>
          <a:p>
            <a:pPr marL="0" indent="0">
              <a:buFontTx/>
              <a:buNone/>
            </a:pPr>
            <a:endParaRPr lang="fr-FR" altLang="fr-FR" dirty="0">
              <a:sym typeface="Wingdings" panose="05000000000000000000" pitchFamily="2" charset="2"/>
            </a:endParaRPr>
          </a:p>
          <a:p>
            <a:pPr marL="0" indent="0">
              <a:buFontTx/>
              <a:buNone/>
            </a:pPr>
            <a:endParaRPr lang="fr-FR" altLang="fr-FR" dirty="0">
              <a:sym typeface="Wingdings" panose="05000000000000000000" pitchFamily="2"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6BF300BB-A1AB-43BD-A650-0171D7087EA0}"/>
              </a:ext>
            </a:extLst>
          </p:cNvPr>
          <p:cNvSpPr>
            <a:spLocks noGrp="1" noChangeArrowheads="1"/>
          </p:cNvSpPr>
          <p:nvPr>
            <p:ph type="title"/>
          </p:nvPr>
        </p:nvSpPr>
        <p:spPr/>
        <p:txBody>
          <a:bodyPr/>
          <a:lstStyle/>
          <a:p>
            <a:r>
              <a:rPr lang="en-US" altLang="fr-FR"/>
              <a:t>Présentation</a:t>
            </a:r>
          </a:p>
        </p:txBody>
      </p:sp>
      <p:sp>
        <p:nvSpPr>
          <p:cNvPr id="14339" name="Espace réservé du contenu 2">
            <a:extLst>
              <a:ext uri="{FF2B5EF4-FFF2-40B4-BE49-F238E27FC236}">
                <a16:creationId xmlns:a16="http://schemas.microsoft.com/office/drawing/2014/main" id="{48D61EC6-30DE-4408-B715-4B1051B9A5E3}"/>
              </a:ext>
            </a:extLst>
          </p:cNvPr>
          <p:cNvSpPr>
            <a:spLocks noGrp="1" noChangeArrowheads="1"/>
          </p:cNvSpPr>
          <p:nvPr>
            <p:ph idx="1"/>
          </p:nvPr>
        </p:nvSpPr>
        <p:spPr/>
        <p:txBody>
          <a:bodyPr/>
          <a:lstStyle/>
          <a:p>
            <a:r>
              <a:rPr lang="en-US" altLang="fr-FR" dirty="0" err="1"/>
              <a:t>Qu'est-ce</a:t>
            </a:r>
            <a:r>
              <a:rPr lang="en-US" altLang="fr-FR" dirty="0"/>
              <a:t> que le </a:t>
            </a:r>
            <a:r>
              <a:rPr lang="en-US" altLang="fr-FR" dirty="0" err="1"/>
              <a:t>financement</a:t>
            </a:r>
            <a:r>
              <a:rPr lang="en-US" altLang="fr-FR" dirty="0"/>
              <a:t> </a:t>
            </a:r>
            <a:r>
              <a:rPr lang="en-US" altLang="fr-FR" dirty="0" err="1"/>
              <a:t>mixte</a:t>
            </a:r>
            <a:r>
              <a:rPr lang="en-US" altLang="fr-FR" dirty="0"/>
              <a:t> ?</a:t>
            </a:r>
          </a:p>
          <a:p>
            <a:r>
              <a:rPr lang="en-US" altLang="fr-FR" b="1" dirty="0" err="1"/>
              <a:t>Vulnérabilité</a:t>
            </a:r>
            <a:r>
              <a:rPr lang="en-US" altLang="fr-FR" b="1" dirty="0"/>
              <a:t> </a:t>
            </a:r>
            <a:r>
              <a:rPr lang="en-US" altLang="fr-FR" b="1" dirty="0" err="1"/>
              <a:t>croissante</a:t>
            </a:r>
            <a:r>
              <a:rPr lang="en-US" altLang="fr-FR" b="1" dirty="0"/>
              <a:t> de la </a:t>
            </a:r>
            <a:r>
              <a:rPr lang="en-US" altLang="fr-FR" b="1" dirty="0" err="1"/>
              <a:t>dette</a:t>
            </a:r>
            <a:r>
              <a:rPr lang="en-US" altLang="fr-FR" b="1" dirty="0"/>
              <a:t> des pays à </a:t>
            </a:r>
            <a:r>
              <a:rPr lang="en-US" altLang="fr-FR" b="1" dirty="0" err="1"/>
              <a:t>faible</a:t>
            </a:r>
            <a:r>
              <a:rPr lang="en-US" altLang="fr-FR" b="1" dirty="0"/>
              <a:t> </a:t>
            </a:r>
            <a:r>
              <a:rPr lang="en-US" altLang="fr-FR" b="1" dirty="0" err="1"/>
              <a:t>revenu</a:t>
            </a:r>
            <a:endParaRPr lang="en-US" altLang="fr-FR" b="1" dirty="0"/>
          </a:p>
          <a:p>
            <a:r>
              <a:rPr lang="en-US" altLang="fr-FR" dirty="0"/>
              <a:t>Un </a:t>
            </a:r>
            <a:r>
              <a:rPr lang="en-US" altLang="fr-FR" dirty="0" err="1"/>
              <a:t>niveau</a:t>
            </a:r>
            <a:r>
              <a:rPr lang="en-US" altLang="fr-FR" dirty="0"/>
              <a:t> </a:t>
            </a:r>
            <a:r>
              <a:rPr lang="en-US" altLang="fr-FR" dirty="0" err="1"/>
              <a:t>élevé</a:t>
            </a:r>
            <a:r>
              <a:rPr lang="en-US" altLang="fr-FR" dirty="0"/>
              <a:t> </a:t>
            </a:r>
            <a:r>
              <a:rPr lang="en-US" altLang="fr-FR" dirty="0" err="1"/>
              <a:t>d'endettement</a:t>
            </a:r>
            <a:r>
              <a:rPr lang="en-US" altLang="fr-FR" dirty="0"/>
              <a:t> </a:t>
            </a:r>
            <a:r>
              <a:rPr lang="en-US" altLang="fr-FR" dirty="0" err="1"/>
              <a:t>est</a:t>
            </a:r>
            <a:r>
              <a:rPr lang="en-US" altLang="fr-FR" dirty="0"/>
              <a:t> </a:t>
            </a:r>
            <a:r>
              <a:rPr lang="en-US" altLang="fr-FR" dirty="0" err="1"/>
              <a:t>une</a:t>
            </a:r>
            <a:r>
              <a:rPr lang="en-US" altLang="fr-FR" dirty="0"/>
              <a:t> source de </a:t>
            </a:r>
            <a:r>
              <a:rPr lang="en-US" altLang="fr-FR" dirty="0" err="1"/>
              <a:t>vulnérabilité</a:t>
            </a:r>
            <a:r>
              <a:rPr lang="en-US" altLang="fr-FR" i="0" dirty="0"/>
              <a:t> </a:t>
            </a:r>
          </a:p>
          <a:p>
            <a:r>
              <a:rPr lang="en-US" altLang="fr-FR" dirty="0" err="1"/>
              <a:t>Nécessité</a:t>
            </a:r>
            <a:r>
              <a:rPr lang="en-US" altLang="fr-FR" dirty="0"/>
              <a:t> </a:t>
            </a:r>
            <a:r>
              <a:rPr lang="en-US" altLang="fr-FR" dirty="0" err="1"/>
              <a:t>d'aider</a:t>
            </a:r>
            <a:r>
              <a:rPr lang="en-US" altLang="fr-FR" dirty="0"/>
              <a:t> les pays dans la gestion de </a:t>
            </a:r>
            <a:r>
              <a:rPr lang="en-US" altLang="fr-FR" dirty="0" err="1"/>
              <a:t>leur</a:t>
            </a:r>
            <a:r>
              <a:rPr lang="en-US" altLang="fr-FR" dirty="0"/>
              <a:t> </a:t>
            </a:r>
            <a:r>
              <a:rPr lang="en-US" altLang="fr-FR" dirty="0" err="1"/>
              <a:t>dette</a:t>
            </a:r>
            <a:endParaRPr lang="en-US" altLang="fr-FR" dirty="0"/>
          </a:p>
          <a:p>
            <a:endParaRPr lang="en-US" altLang="fr-FR" dirty="0"/>
          </a:p>
          <a:p>
            <a:endParaRPr lang="en-US"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886EA5-E82C-4E54-A86B-0DE79F2434E2}"/>
              </a:ext>
            </a:extLst>
          </p:cNvPr>
          <p:cNvSpPr>
            <a:spLocks noGrp="1"/>
          </p:cNvSpPr>
          <p:nvPr>
            <p:ph idx="1"/>
          </p:nvPr>
        </p:nvSpPr>
        <p:spPr>
          <a:xfrm>
            <a:off x="395288" y="2636838"/>
            <a:ext cx="8569325" cy="4032250"/>
          </a:xfrm>
        </p:spPr>
        <p:txBody>
          <a:bodyPr/>
          <a:lstStyle/>
          <a:p>
            <a:pPr marL="0" indent="0">
              <a:buFontTx/>
              <a:buNone/>
            </a:pPr>
            <a:r>
              <a:rPr lang="fr-FR" altLang="fr-FR" sz="2000" i="0" dirty="0">
                <a:sym typeface="Wingdings" panose="05000000000000000000" pitchFamily="2" charset="2"/>
              </a:rPr>
              <a:t> Environ 40 % des PFR sont en situation de risque élevé ou de crise de la dette. </a:t>
            </a:r>
          </a:p>
          <a:p>
            <a:pPr marL="0" indent="0">
              <a:buFont typeface="Wingdings" panose="05000000000000000000" pitchFamily="2" charset="2"/>
              <a:buChar char="n"/>
            </a:pPr>
            <a:endParaRPr lang="fr-FR" altLang="fr-FR" sz="2000" i="0" dirty="0">
              <a:sym typeface="Wingdings" panose="05000000000000000000" pitchFamily="2" charset="2"/>
            </a:endParaRPr>
          </a:p>
          <a:p>
            <a:pPr marL="0" indent="0">
              <a:buFontTx/>
              <a:buNone/>
            </a:pPr>
            <a:r>
              <a:rPr lang="fr-FR" altLang="fr-FR" sz="2000" i="0" dirty="0">
                <a:sym typeface="Wingdings" panose="05000000000000000000" pitchFamily="2" charset="2"/>
              </a:rPr>
              <a:t>  Important de compléter les listes d'exigences clefs habituellement utilisées par l’UE par : </a:t>
            </a:r>
          </a:p>
          <a:p>
            <a:pPr marL="0" indent="0">
              <a:buFont typeface="Wingdings" panose="05000000000000000000" pitchFamily="2" charset="2"/>
              <a:buChar char="n"/>
            </a:pPr>
            <a:endParaRPr lang="fr-FR" altLang="fr-FR" sz="2000" i="0" dirty="0">
              <a:sym typeface="Wingdings" panose="05000000000000000000" pitchFamily="2" charset="2"/>
            </a:endParaRPr>
          </a:p>
          <a:p>
            <a:pPr lvl="1">
              <a:buFont typeface="Wingdings" panose="05000000000000000000" pitchFamily="2" charset="2"/>
              <a:buChar char="ü"/>
            </a:pPr>
            <a:r>
              <a:rPr lang="fr-FR" altLang="fr-FR" sz="1600" dirty="0">
                <a:sym typeface="Wingdings" panose="05000000000000000000" pitchFamily="2" charset="2"/>
              </a:rPr>
              <a:t>Une évaluation du risque d'endettement</a:t>
            </a:r>
          </a:p>
          <a:p>
            <a:pPr lvl="1">
              <a:buFont typeface="Wingdings" panose="05000000000000000000" pitchFamily="2" charset="2"/>
              <a:buChar char="ü"/>
            </a:pPr>
            <a:r>
              <a:rPr lang="fr-FR" altLang="fr-FR" sz="1600" dirty="0">
                <a:sym typeface="Wingdings" panose="05000000000000000000" pitchFamily="2" charset="2"/>
              </a:rPr>
              <a:t>Une analyse de viabilité de la dette</a:t>
            </a:r>
          </a:p>
          <a:p>
            <a:pPr lvl="1">
              <a:buFont typeface="Wingdings" panose="05000000000000000000" pitchFamily="2" charset="2"/>
              <a:buChar char="ü"/>
            </a:pPr>
            <a:r>
              <a:rPr lang="fr-FR" altLang="fr-FR" sz="1600" dirty="0">
                <a:sym typeface="Wingdings" panose="05000000000000000000" pitchFamily="2" charset="2"/>
              </a:rPr>
              <a:t>Des politiques de gestion de la dette</a:t>
            </a:r>
            <a:r>
              <a:rPr lang="fr-FR" altLang="fr-FR" sz="1600" b="0" dirty="0">
                <a:sym typeface="Wingdings" panose="05000000000000000000" pitchFamily="2" charset="2"/>
              </a:rPr>
              <a:t> </a:t>
            </a:r>
          </a:p>
          <a:p>
            <a:pPr marL="0" indent="0">
              <a:buFont typeface="Wingdings" panose="05000000000000000000" pitchFamily="2" charset="2"/>
              <a:buChar char="n"/>
            </a:pPr>
            <a:endParaRPr lang="fr-FR" altLang="fr-FR" sz="2000" i="0" dirty="0">
              <a:sym typeface="Wingdings" panose="05000000000000000000" pitchFamily="2" charset="2"/>
            </a:endParaRPr>
          </a:p>
          <a:p>
            <a:pPr marL="0" indent="0">
              <a:buFontTx/>
              <a:buNone/>
            </a:pPr>
            <a:endParaRPr lang="fr-FR" altLang="fr-FR" sz="2000" i="0" dirty="0">
              <a:sym typeface="Wingdings" panose="05000000000000000000" pitchFamily="2" charset="2"/>
            </a:endParaRPr>
          </a:p>
          <a:p>
            <a:pPr marL="0" indent="0">
              <a:buFontTx/>
              <a:buNone/>
            </a:pPr>
            <a:endParaRPr lang="fr-FR" altLang="fr-FR" sz="2000" i="0" dirty="0">
              <a:sym typeface="Wingdings" panose="05000000000000000000" pitchFamily="2" charset="2"/>
            </a:endParaRPr>
          </a:p>
          <a:p>
            <a:pPr marL="0" indent="0">
              <a:buFontTx/>
              <a:buNone/>
            </a:pPr>
            <a:endParaRPr lang="fr-FR" altLang="fr-FR" sz="1800" dirty="0">
              <a:sym typeface="Wingdings" panose="05000000000000000000" pitchFamily="2" charset="2"/>
            </a:endParaRPr>
          </a:p>
          <a:p>
            <a:pPr marL="0" indent="0">
              <a:buFontTx/>
              <a:buNone/>
            </a:pPr>
            <a:endParaRPr lang="fr-FR" altLang="fr-FR" dirty="0">
              <a:sym typeface="Wingdings" panose="05000000000000000000" pitchFamily="2" charset="2"/>
            </a:endParaRPr>
          </a:p>
          <a:p>
            <a:pPr marL="0" indent="0">
              <a:buFontTx/>
              <a:buNone/>
            </a:pPr>
            <a:endParaRPr lang="fr-FR" altLang="fr-FR" dirty="0">
              <a:sym typeface="Wingdings" panose="05000000000000000000" pitchFamily="2" charset="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texte 4">
            <a:extLst>
              <a:ext uri="{FF2B5EF4-FFF2-40B4-BE49-F238E27FC236}">
                <a16:creationId xmlns:a16="http://schemas.microsoft.com/office/drawing/2014/main" id="{4B95584C-A2B2-4309-BD04-B06DE9E01998}"/>
              </a:ext>
            </a:extLst>
          </p:cNvPr>
          <p:cNvSpPr>
            <a:spLocks noGrp="1" noChangeArrowheads="1"/>
          </p:cNvSpPr>
          <p:nvPr>
            <p:ph type="body" idx="1"/>
          </p:nvPr>
        </p:nvSpPr>
        <p:spPr>
          <a:xfrm>
            <a:off x="468313" y="1268413"/>
            <a:ext cx="8578850" cy="639762"/>
          </a:xfrm>
        </p:spPr>
        <p:txBody>
          <a:bodyPr/>
          <a:lstStyle/>
          <a:p>
            <a:r>
              <a:rPr lang="fr-FR" altLang="fr-FR" sz="2000"/>
              <a:t>Plusieurs catégories de pays</a:t>
            </a:r>
            <a:r>
              <a:rPr lang="fr-FR" altLang="fr-FR" sz="2000" b="0" i="0"/>
              <a:t> </a:t>
            </a:r>
          </a:p>
        </p:txBody>
      </p:sp>
      <p:sp>
        <p:nvSpPr>
          <p:cNvPr id="8" name="Espace réservé du contenu 7">
            <a:extLst>
              <a:ext uri="{FF2B5EF4-FFF2-40B4-BE49-F238E27FC236}">
                <a16:creationId xmlns:a16="http://schemas.microsoft.com/office/drawing/2014/main" id="{5EAB178E-DC21-4551-8518-95C7681A824D}"/>
              </a:ext>
            </a:extLst>
          </p:cNvPr>
          <p:cNvSpPr>
            <a:spLocks noGrp="1"/>
          </p:cNvSpPr>
          <p:nvPr>
            <p:ph sz="quarter" idx="4"/>
          </p:nvPr>
        </p:nvSpPr>
        <p:spPr>
          <a:xfrm>
            <a:off x="238257" y="2060848"/>
            <a:ext cx="8785225" cy="4797152"/>
          </a:xfrm>
        </p:spPr>
        <p:txBody>
          <a:bodyPr/>
          <a:lstStyle/>
          <a:p>
            <a:pPr marL="0" indent="0">
              <a:buFontTx/>
              <a:buNone/>
            </a:pPr>
            <a:r>
              <a:rPr lang="fr-FR" altLang="fr-FR" sz="2000" dirty="0">
                <a:solidFill>
                  <a:schemeClr val="tx1"/>
                </a:solidFill>
                <a:sym typeface="Wingdings" panose="05000000000000000000" pitchFamily="2" charset="2"/>
              </a:rPr>
              <a:t>  Pays en défaut de paiement et incapables d'assurer le service de leur dette (Congo, Mozambique, Venezuela)</a:t>
            </a:r>
          </a:p>
          <a:p>
            <a:pPr marL="0" indent="0">
              <a:buFont typeface="Wingdings" panose="05000000000000000000" pitchFamily="2" charset="2"/>
              <a:buChar char="q"/>
            </a:pPr>
            <a:endParaRPr lang="fr-FR" altLang="fr-FR" sz="2000" dirty="0">
              <a:solidFill>
                <a:schemeClr val="tx1"/>
              </a:solidFill>
              <a:sym typeface="Wingdings" panose="05000000000000000000" pitchFamily="2" charset="2"/>
            </a:endParaRPr>
          </a:p>
          <a:p>
            <a:pPr marL="0" indent="0">
              <a:buFontTx/>
              <a:buNone/>
            </a:pPr>
            <a:r>
              <a:rPr lang="fr-FR" altLang="fr-FR" sz="2000" dirty="0">
                <a:solidFill>
                  <a:schemeClr val="tx1"/>
                </a:solidFill>
                <a:sym typeface="Wingdings" panose="05000000000000000000" pitchFamily="2" charset="2"/>
              </a:rPr>
              <a:t> Pays en surendettement qui effectuent des paiements intermittents de prêts – ou coupent dans leurs dépenses pour rembourser leur dette (Tchad, Soudan, Somalie, Soudan du Sud, …)</a:t>
            </a:r>
          </a:p>
          <a:p>
            <a:pPr marL="0" indent="0">
              <a:buFontTx/>
              <a:buNone/>
            </a:pPr>
            <a:endParaRPr lang="fr-FR" altLang="fr-FR" sz="2000" dirty="0">
              <a:solidFill>
                <a:schemeClr val="tx1"/>
              </a:solidFill>
            </a:endParaRPr>
          </a:p>
          <a:p>
            <a:pPr marL="0" indent="0">
              <a:buFontTx/>
              <a:buNone/>
            </a:pPr>
            <a:r>
              <a:rPr lang="fr-FR" altLang="fr-FR" sz="2000" dirty="0">
                <a:solidFill>
                  <a:schemeClr val="tx1"/>
                </a:solidFill>
                <a:sym typeface="Wingdings" panose="05000000000000000000" pitchFamily="2" charset="2"/>
              </a:rPr>
              <a:t> Pays à haut risque de surendettement ou susceptibles de se retrouver en surendettement (Ghana, Zambie, Haïti, Yémen, Grenade, …) </a:t>
            </a:r>
          </a:p>
          <a:p>
            <a:pPr marL="0" indent="0">
              <a:buFontTx/>
              <a:buNone/>
            </a:pPr>
            <a:endParaRPr lang="fr-FR" altLang="fr-FR" sz="2000" dirty="0">
              <a:solidFill>
                <a:schemeClr val="tx1"/>
              </a:solidFill>
            </a:endParaRPr>
          </a:p>
          <a:p>
            <a:pPr marL="0" indent="0">
              <a:buFontTx/>
              <a:buNone/>
            </a:pPr>
            <a:r>
              <a:rPr lang="fr-FR" altLang="fr-FR" sz="2000" dirty="0">
                <a:solidFill>
                  <a:schemeClr val="tx1"/>
                </a:solidFill>
                <a:sym typeface="Wingdings" panose="05000000000000000000" pitchFamily="2" charset="2"/>
              </a:rPr>
              <a:t> Pays à risque faible et modéré (Côte d’Ivoire, Honduras, …)</a:t>
            </a: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a:p>
            <a:pPr marL="0" indent="0">
              <a:buFontTx/>
              <a:buNone/>
            </a:pPr>
            <a:endParaRPr lang="fr-FR" altLang="fr-FR" sz="1600" dirty="0">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05.30"/>
  <p:tag name="AS_VERSION" val="8.4.2.0"/>
  <p:tag name="AS_TITLE" val="Aspose.Slides for .NET 4.0 Client Profile"/>
</p:tagLst>
</file>

<file path=ppt/theme/theme1.xml><?xml version="1.0" encoding="utf-8"?>
<a:theme xmlns:a="http://schemas.openxmlformats.org/drawingml/2006/main" name="Slide_Master">
  <a:themeElements>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4073</TotalTime>
  <Words>1873</Words>
  <Application>Microsoft Office PowerPoint</Application>
  <PresentationFormat>Affichage à l'écran (4:3)</PresentationFormat>
  <Paragraphs>317</Paragraphs>
  <Slides>32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SPC MarkersBullets</vt:lpstr>
      <vt:lpstr>Verdana</vt:lpstr>
      <vt:lpstr>Wingdings</vt:lpstr>
      <vt:lpstr>Slide_Master</vt:lpstr>
      <vt:lpstr>Module dette</vt:lpstr>
      <vt:lpstr>Présentation</vt:lpstr>
      <vt:lpstr>Financement mixte = pont entre subventions et financement de marché</vt:lpstr>
      <vt:lpstr>Financement mixte = lien entre subventions et financement de marché</vt:lpstr>
      <vt:lpstr>Financement mixte = lien entre subventions et financement de marché</vt:lpstr>
      <vt:lpstr>Instruments de financement mixte de l’ UE </vt:lpstr>
      <vt:lpstr>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vt:lpstr>
      <vt:lpstr>Défauts de paiement</vt:lpstr>
      <vt:lpstr>Grand types de défauts de paiement de la dette souveraine</vt:lpstr>
      <vt:lpstr>Rééchelonnement bilatéral de la dette : Club de Paris </vt:lpstr>
      <vt:lpstr>Présentation PowerPoint</vt:lpstr>
      <vt:lpstr>Des allègements substantiels</vt:lpstr>
      <vt:lpstr>Grand types de défauts de paiement de la dette souveraine</vt:lpstr>
      <vt:lpstr>Surendettement</vt:lpstr>
      <vt:lpstr>Surendettement</vt:lpstr>
      <vt:lpstr>Présentation</vt:lpstr>
      <vt:lpstr>Nécessité d'aider les pays dans la gestion de leur dette</vt:lpstr>
      <vt:lpstr>Présentation PowerPoint</vt:lpstr>
      <vt:lpstr>Présentation PowerPoint</vt:lpstr>
      <vt:lpstr>Merci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gilles</cp:lastModifiedBy>
  <cp:revision>299</cp:revision>
  <cp:lastPrinted>2015-06-17T19:06:26Z</cp:lastPrinted>
  <dcterms:created xsi:type="dcterms:W3CDTF">2011-10-28T10:25:18Z</dcterms:created>
  <dcterms:modified xsi:type="dcterms:W3CDTF">2019-05-23T20:06:50Z</dcterms:modified>
</cp:coreProperties>
</file>