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2" r:id="rId2"/>
    <p:sldId id="268" r:id="rId3"/>
    <p:sldId id="263" r:id="rId4"/>
    <p:sldId id="264" r:id="rId5"/>
    <p:sldId id="278" r:id="rId6"/>
    <p:sldId id="279" r:id="rId7"/>
    <p:sldId id="280" r:id="rId8"/>
    <p:sldId id="282" r:id="rId9"/>
    <p:sldId id="283" r:id="rId10"/>
    <p:sldId id="284" r:id="rId11"/>
    <p:sldId id="285" r:id="rId12"/>
    <p:sldId id="271" r:id="rId13"/>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0"/>
    <a:srgbClr val="00A079"/>
    <a:srgbClr val="0099CC"/>
    <a:srgbClr val="469EB0"/>
    <a:srgbClr val="5B9B90"/>
    <a:srgbClr val="5B9BD5"/>
    <a:srgbClr val="0071B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97" autoAdjust="0"/>
    <p:restoredTop sz="79899" autoAdjust="0"/>
  </p:normalViewPr>
  <p:slideViewPr>
    <p:cSldViewPr snapToGrid="0">
      <p:cViewPr varScale="1">
        <p:scale>
          <a:sx n="56" d="100"/>
          <a:sy n="56" d="100"/>
        </p:scale>
        <p:origin x="956" y="4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0A17E1F2-5D4A-4CFB-8F82-3C9F3DF68673}" type="datetimeFigureOut">
              <a:rPr lang="en-GB" smtClean="0"/>
              <a:t>20/05/2019</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88B0A733-9C18-437A-A806-06A2BB27D968}" type="slidenum">
              <a:rPr lang="en-GB" smtClean="0"/>
              <a:t>‹#›</a:t>
            </a:fld>
            <a:endParaRPr lang="en-GB"/>
          </a:p>
        </p:txBody>
      </p:sp>
    </p:spTree>
    <p:extLst>
      <p:ext uri="{BB962C8B-B14F-4D97-AF65-F5344CB8AC3E}">
        <p14:creationId xmlns:p14="http://schemas.microsoft.com/office/powerpoint/2010/main" val="2132526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0A733-9C18-437A-A806-06A2BB27D968}" type="slidenum">
              <a:rPr lang="en-GB" smtClean="0"/>
              <a:t>1</a:t>
            </a:fld>
            <a:endParaRPr lang="en-GB"/>
          </a:p>
        </p:txBody>
      </p:sp>
    </p:spTree>
    <p:extLst>
      <p:ext uri="{BB962C8B-B14F-4D97-AF65-F5344CB8AC3E}">
        <p14:creationId xmlns:p14="http://schemas.microsoft.com/office/powerpoint/2010/main" val="37762870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B0A733-9C18-437A-A806-06A2BB27D968}"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15265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B0A733-9C18-437A-A806-06A2BB27D968}"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247760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8B0A733-9C18-437A-A806-06A2BB27D968}" type="slidenum">
              <a:rPr lang="en-GB" smtClean="0"/>
              <a:t>12</a:t>
            </a:fld>
            <a:endParaRPr lang="en-GB"/>
          </a:p>
        </p:txBody>
      </p:sp>
    </p:spTree>
    <p:extLst>
      <p:ext uri="{BB962C8B-B14F-4D97-AF65-F5344CB8AC3E}">
        <p14:creationId xmlns:p14="http://schemas.microsoft.com/office/powerpoint/2010/main" val="6949392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0A733-9C18-437A-A806-06A2BB27D968}" type="slidenum">
              <a:rPr lang="en-GB" smtClean="0"/>
              <a:t>2</a:t>
            </a:fld>
            <a:endParaRPr lang="en-GB"/>
          </a:p>
        </p:txBody>
      </p:sp>
    </p:spTree>
    <p:extLst>
      <p:ext uri="{BB962C8B-B14F-4D97-AF65-F5344CB8AC3E}">
        <p14:creationId xmlns:p14="http://schemas.microsoft.com/office/powerpoint/2010/main" val="31977126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0A733-9C18-437A-A806-06A2BB27D968}" type="slidenum">
              <a:rPr lang="en-GB" smtClean="0"/>
              <a:t>3</a:t>
            </a:fld>
            <a:endParaRPr lang="en-GB"/>
          </a:p>
        </p:txBody>
      </p:sp>
    </p:spTree>
    <p:extLst>
      <p:ext uri="{BB962C8B-B14F-4D97-AF65-F5344CB8AC3E}">
        <p14:creationId xmlns:p14="http://schemas.microsoft.com/office/powerpoint/2010/main" val="39164972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8B0A733-9C18-437A-A806-06A2BB27D968}" type="slidenum">
              <a:rPr lang="en-GB" smtClean="0"/>
              <a:t>4</a:t>
            </a:fld>
            <a:endParaRPr lang="en-GB"/>
          </a:p>
        </p:txBody>
      </p:sp>
    </p:spTree>
    <p:extLst>
      <p:ext uri="{BB962C8B-B14F-4D97-AF65-F5344CB8AC3E}">
        <p14:creationId xmlns:p14="http://schemas.microsoft.com/office/powerpoint/2010/main" val="32318162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000090"/>
                </a:solidFill>
                <a:latin typeface="+mn-lt"/>
              </a:rPr>
              <a:t>Understand the limitations and opportunities for decision making in each institution is fundamental for effective collaboration.</a:t>
            </a: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B0A733-9C18-437A-A806-06A2BB27D968}"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952217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Ensuring transparent programme processes and design features (such as eligibility criteria), basing design on existing community culture and norms and involving the community to the greatest extent possible in key design, delivery and monitoring processes may help foster social cohesion and promote a sense of community solidarity and collaboration. At a minimum it is likely to help avoid fostering social tension and unrest.</a:t>
            </a:r>
            <a:endParaRPr lang="en-GB" dirty="0">
              <a:effectLst/>
            </a:endParaRP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Build quick-wins into programme plans. Whilst building social protection systems takes decades building early wins into programme design can help build confidence among all actors (Lindborg, 2018).  Examples include government capacity building initiatives or the short-term transition of some key functions (such as monitoring and evaluation) from non-state to state management. </a:t>
            </a:r>
            <a:endParaRPr lang="en-GB" dirty="0">
              <a:effectLst/>
            </a:endParaRP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B0A733-9C18-437A-A806-06A2BB27D968}"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69626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B0A733-9C18-437A-A806-06A2BB27D968}"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64497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B0A733-9C18-437A-A806-06A2BB27D968}"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83682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mn-lt"/>
                <a:ea typeface="+mn-ea"/>
                <a:cs typeface="+mn-cs"/>
              </a:rPr>
              <a:t>Largely draws on OPM/O’Brien, SR-SP framework but with some adjustment for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mn-lt"/>
                <a:ea typeface="+mn-ea"/>
                <a:cs typeface="+mn-cs"/>
              </a:rPr>
              <a:t>Not mutually exclusive – in many contexts may be delivering a combination of approaches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mn-lt"/>
                <a:ea typeface="+mn-ea"/>
                <a:cs typeface="+mn-cs"/>
              </a:rPr>
              <a:t>Basic: </a:t>
            </a:r>
            <a:r>
              <a:rPr lang="en-GB" sz="1200" kern="1200" dirty="0">
                <a:solidFill>
                  <a:schemeClr val="dk1"/>
                </a:solidFill>
                <a:effectLst/>
                <a:latin typeface="+mn-lt"/>
                <a:ea typeface="+mn-ea"/>
                <a:cs typeface="+mn-cs"/>
              </a:rPr>
              <a:t>Govt. SP may not exist, be suspended, or may be small scale and fragmented, limited coverage, weak policy &amp; legislative framework, unclear institutional structures and mandates &amp; weak delivery systems</a:t>
            </a:r>
            <a:endParaRPr lang="en-GB" dirty="0"/>
          </a:p>
          <a:p>
            <a:endParaRPr lang="en-GB" dirty="0"/>
          </a:p>
          <a:p>
            <a:pPr lvl="0"/>
            <a:r>
              <a:rPr lang="en-GB" b="1" dirty="0"/>
              <a:t>Align, inform, transition: </a:t>
            </a:r>
            <a:r>
              <a:rPr lang="en-GB" sz="1200" kern="1200" dirty="0">
                <a:solidFill>
                  <a:schemeClr val="dk1"/>
                </a:solidFill>
                <a:effectLst/>
                <a:latin typeface="+mn-lt"/>
                <a:ea typeface="+mn-ea"/>
                <a:cs typeface="+mn-cs"/>
              </a:rPr>
              <a:t>Can lead to short term efficiency savings if it helps reduce duplication within the human. system</a:t>
            </a:r>
          </a:p>
          <a:p>
            <a:pPr lvl="0"/>
            <a:r>
              <a:rPr lang="en-GB" sz="1200" kern="1200" dirty="0">
                <a:solidFill>
                  <a:schemeClr val="dk1"/>
                </a:solidFill>
                <a:effectLst/>
                <a:latin typeface="+mn-lt"/>
                <a:ea typeface="+mn-ea"/>
                <a:cs typeface="+mn-cs"/>
              </a:rPr>
              <a:t>In medium to longer term may build a more sustainable approach to emergency response with greater predictability, potential for scalability and possibly government transition.</a:t>
            </a:r>
            <a:endParaRPr lang="en-GB" dirty="0">
              <a:effectLst/>
            </a:endParaRP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mn-lt"/>
                <a:ea typeface="+mn-ea"/>
                <a:cs typeface="+mn-cs"/>
              </a:rPr>
              <a:t>Utilize and Preserve: </a:t>
            </a:r>
            <a:r>
              <a:rPr lang="en-CA" sz="1200" kern="1200" dirty="0">
                <a:solidFill>
                  <a:schemeClr val="dk1"/>
                </a:solidFill>
                <a:effectLst/>
                <a:latin typeface="+mn-lt"/>
                <a:ea typeface="+mn-ea"/>
                <a:cs typeface="+mn-cs"/>
              </a:rPr>
              <a:t>government social protection shows reasonable levels of coverage and coherence, strong delivery systems and relatively clear institutional structures and mandates.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mn-lt"/>
                <a:ea typeface="+mn-ea"/>
                <a:cs typeface="+mn-cs"/>
              </a:rPr>
              <a:t>Develop and Strengthen: </a:t>
            </a:r>
            <a:r>
              <a:rPr lang="en-GB" sz="1200" kern="1200" dirty="0">
                <a:solidFill>
                  <a:schemeClr val="dk1"/>
                </a:solidFill>
                <a:effectLst/>
                <a:latin typeface="+mn-lt"/>
                <a:ea typeface="+mn-ea"/>
                <a:cs typeface="+mn-cs"/>
              </a:rPr>
              <a:t>Applicable where it is possible and appropriate to work with the government and their programmes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effectLst/>
                <a:latin typeface="+mn-lt"/>
                <a:ea typeface="+mn-ea"/>
                <a:cs typeface="+mn-cs"/>
              </a:rPr>
              <a:t>*should, where possible and appropriate</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B0A733-9C18-437A-A806-06A2BB27D968}"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025602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3"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3"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8FB4FA6-4B38-4D33-AD5D-D75E0DB9FE98}" type="datetimeFigureOut">
              <a:rPr lang="en-US" smtClean="0"/>
              <a:t>20-May-19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90066A-B463-4237-BC30-BE417AF5942B}" type="slidenum">
              <a:rPr lang="en-US" smtClean="0"/>
              <a:t>‹#›</a:t>
            </a:fld>
            <a:endParaRPr lang="en-US"/>
          </a:p>
        </p:txBody>
      </p:sp>
    </p:spTree>
    <p:extLst>
      <p:ext uri="{BB962C8B-B14F-4D97-AF65-F5344CB8AC3E}">
        <p14:creationId xmlns:p14="http://schemas.microsoft.com/office/powerpoint/2010/main" val="12488963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FB4FA6-4B38-4D33-AD5D-D75E0DB9FE98}" type="datetimeFigureOut">
              <a:rPr lang="en-US" smtClean="0"/>
              <a:t>20-May-19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90066A-B463-4237-BC30-BE417AF5942B}" type="slidenum">
              <a:rPr lang="en-US" smtClean="0"/>
              <a:t>‹#›</a:t>
            </a:fld>
            <a:endParaRPr lang="en-US"/>
          </a:p>
        </p:txBody>
      </p:sp>
    </p:spTree>
    <p:extLst>
      <p:ext uri="{BB962C8B-B14F-4D97-AF65-F5344CB8AC3E}">
        <p14:creationId xmlns:p14="http://schemas.microsoft.com/office/powerpoint/2010/main" val="2430257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FB4FA6-4B38-4D33-AD5D-D75E0DB9FE98}" type="datetimeFigureOut">
              <a:rPr lang="en-US" smtClean="0"/>
              <a:t>20-May-19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90066A-B463-4237-BC30-BE417AF5942B}" type="slidenum">
              <a:rPr lang="en-US" smtClean="0"/>
              <a:t>‹#›</a:t>
            </a:fld>
            <a:endParaRPr lang="en-US"/>
          </a:p>
        </p:txBody>
      </p:sp>
    </p:spTree>
    <p:extLst>
      <p:ext uri="{BB962C8B-B14F-4D97-AF65-F5344CB8AC3E}">
        <p14:creationId xmlns:p14="http://schemas.microsoft.com/office/powerpoint/2010/main" val="2093160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FB4FA6-4B38-4D33-AD5D-D75E0DB9FE98}" type="datetimeFigureOut">
              <a:rPr lang="en-US" smtClean="0"/>
              <a:t>20-May-19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90066A-B463-4237-BC30-BE417AF5942B}" type="slidenum">
              <a:rPr lang="en-US" smtClean="0"/>
              <a:t>‹#›</a:t>
            </a:fld>
            <a:endParaRPr lang="en-US"/>
          </a:p>
        </p:txBody>
      </p:sp>
    </p:spTree>
    <p:extLst>
      <p:ext uri="{BB962C8B-B14F-4D97-AF65-F5344CB8AC3E}">
        <p14:creationId xmlns:p14="http://schemas.microsoft.com/office/powerpoint/2010/main" val="1141350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44"/>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9"/>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FB4FA6-4B38-4D33-AD5D-D75E0DB9FE98}" type="datetimeFigureOut">
              <a:rPr lang="en-US" smtClean="0"/>
              <a:t>20-May-19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90066A-B463-4237-BC30-BE417AF5942B}" type="slidenum">
              <a:rPr lang="en-US" smtClean="0"/>
              <a:t>‹#›</a:t>
            </a:fld>
            <a:endParaRPr lang="en-US"/>
          </a:p>
        </p:txBody>
      </p:sp>
    </p:spTree>
    <p:extLst>
      <p:ext uri="{BB962C8B-B14F-4D97-AF65-F5344CB8AC3E}">
        <p14:creationId xmlns:p14="http://schemas.microsoft.com/office/powerpoint/2010/main" val="2062317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3"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FB4FA6-4B38-4D33-AD5D-D75E0DB9FE98}" type="datetimeFigureOut">
              <a:rPr lang="en-US" smtClean="0"/>
              <a:t>20-May-19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90066A-B463-4237-BC30-BE417AF5942B}" type="slidenum">
              <a:rPr lang="en-US" smtClean="0"/>
              <a:t>‹#›</a:t>
            </a:fld>
            <a:endParaRPr lang="en-US"/>
          </a:p>
        </p:txBody>
      </p:sp>
    </p:spTree>
    <p:extLst>
      <p:ext uri="{BB962C8B-B14F-4D97-AF65-F5344CB8AC3E}">
        <p14:creationId xmlns:p14="http://schemas.microsoft.com/office/powerpoint/2010/main" val="1007232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91"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91"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FB4FA6-4B38-4D33-AD5D-D75E0DB9FE98}" type="datetimeFigureOut">
              <a:rPr lang="en-US" smtClean="0"/>
              <a:t>20-May-19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90066A-B463-4237-BC30-BE417AF5942B}" type="slidenum">
              <a:rPr lang="en-US" smtClean="0"/>
              <a:t>‹#›</a:t>
            </a:fld>
            <a:endParaRPr lang="en-US"/>
          </a:p>
        </p:txBody>
      </p:sp>
    </p:spTree>
    <p:extLst>
      <p:ext uri="{BB962C8B-B14F-4D97-AF65-F5344CB8AC3E}">
        <p14:creationId xmlns:p14="http://schemas.microsoft.com/office/powerpoint/2010/main" val="3477270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8FB4FA6-4B38-4D33-AD5D-D75E0DB9FE98}" type="datetimeFigureOut">
              <a:rPr lang="en-US" smtClean="0"/>
              <a:t>20-May-19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90066A-B463-4237-BC30-BE417AF5942B}" type="slidenum">
              <a:rPr lang="en-US" smtClean="0"/>
              <a:t>‹#›</a:t>
            </a:fld>
            <a:endParaRPr lang="en-US"/>
          </a:p>
        </p:txBody>
      </p:sp>
    </p:spTree>
    <p:extLst>
      <p:ext uri="{BB962C8B-B14F-4D97-AF65-F5344CB8AC3E}">
        <p14:creationId xmlns:p14="http://schemas.microsoft.com/office/powerpoint/2010/main" val="491347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FB4FA6-4B38-4D33-AD5D-D75E0DB9FE98}" type="datetimeFigureOut">
              <a:rPr lang="en-US" smtClean="0"/>
              <a:t>20-May-19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90066A-B463-4237-BC30-BE417AF5942B}" type="slidenum">
              <a:rPr lang="en-US" smtClean="0"/>
              <a:t>‹#›</a:t>
            </a:fld>
            <a:endParaRPr lang="en-US"/>
          </a:p>
        </p:txBody>
      </p:sp>
    </p:spTree>
    <p:extLst>
      <p:ext uri="{BB962C8B-B14F-4D97-AF65-F5344CB8AC3E}">
        <p14:creationId xmlns:p14="http://schemas.microsoft.com/office/powerpoint/2010/main" val="332610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1"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31"/>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91"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FB4FA6-4B38-4D33-AD5D-D75E0DB9FE98}" type="datetimeFigureOut">
              <a:rPr lang="en-US" smtClean="0"/>
              <a:t>20-May-19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90066A-B463-4237-BC30-BE417AF5942B}" type="slidenum">
              <a:rPr lang="en-US" smtClean="0"/>
              <a:t>‹#›</a:t>
            </a:fld>
            <a:endParaRPr lang="en-US"/>
          </a:p>
        </p:txBody>
      </p:sp>
    </p:spTree>
    <p:extLst>
      <p:ext uri="{BB962C8B-B14F-4D97-AF65-F5344CB8AC3E}">
        <p14:creationId xmlns:p14="http://schemas.microsoft.com/office/powerpoint/2010/main" val="1851360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1"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31"/>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91"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FB4FA6-4B38-4D33-AD5D-D75E0DB9FE98}" type="datetimeFigureOut">
              <a:rPr lang="en-US" smtClean="0"/>
              <a:t>20-May-19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90066A-B463-4237-BC30-BE417AF5942B}" type="slidenum">
              <a:rPr lang="en-US" smtClean="0"/>
              <a:t>‹#›</a:t>
            </a:fld>
            <a:endParaRPr lang="en-US"/>
          </a:p>
        </p:txBody>
      </p:sp>
    </p:spTree>
    <p:extLst>
      <p:ext uri="{BB962C8B-B14F-4D97-AF65-F5344CB8AC3E}">
        <p14:creationId xmlns:p14="http://schemas.microsoft.com/office/powerpoint/2010/main" val="2073376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1" y="365129"/>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1"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6"/>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FB4FA6-4B38-4D33-AD5D-D75E0DB9FE98}" type="datetimeFigureOut">
              <a:rPr lang="en-US" smtClean="0"/>
              <a:t>20-May-19</a:t>
            </a:fld>
            <a:endParaRPr lang="en-US"/>
          </a:p>
        </p:txBody>
      </p:sp>
      <p:sp>
        <p:nvSpPr>
          <p:cNvPr id="5" name="Footer Placeholder 4"/>
          <p:cNvSpPr>
            <a:spLocks noGrp="1"/>
          </p:cNvSpPr>
          <p:nvPr>
            <p:ph type="ftr" sz="quarter" idx="3"/>
          </p:nvPr>
        </p:nvSpPr>
        <p:spPr>
          <a:xfrm>
            <a:off x="4038601" y="6356356"/>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6"/>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90066A-B463-4237-BC30-BE417AF5942B}" type="slidenum">
              <a:rPr lang="en-US" smtClean="0"/>
              <a:t>‹#›</a:t>
            </a:fld>
            <a:endParaRPr lang="en-US"/>
          </a:p>
        </p:txBody>
      </p:sp>
    </p:spTree>
    <p:extLst>
      <p:ext uri="{BB962C8B-B14F-4D97-AF65-F5344CB8AC3E}">
        <p14:creationId xmlns:p14="http://schemas.microsoft.com/office/powerpoint/2010/main" val="8346628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hyperlink" Target="https://www.google.co.uk/url?sa=i&amp;rct=j&amp;q=&amp;esrc=s&amp;source=images&amp;cd=&amp;cad=rja&amp;uact=8&amp;ved=2ahUKEwjl8O3Ok47iAhWixYUKHbjjBJMQjRx6BAgBEAU&amp;url=https://oxfamblogs.org/fp2p/aids-fragility-problem-why-is-it-so-hard-to-even-think-about/&amp;psig=AOvVaw0XnxskYfN9df26W8S4bMFp&amp;ust=1557481160647241"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8" Type="http://schemas.openxmlformats.org/officeDocument/2006/relationships/hyperlink" Target="https://www.google.co.uk/imgres?imgurl=https://previews.123rf.com/images/nmcandre/nmcandre1201/nmcandre120100062/11981052-ugandan-flag-in-the-wind-part-of-a-series-.jpg&amp;imgrefurl=https://www.123rf.com/photo_11981052_ugandan-flag-in-the-wind-part-of-a-series-.html&amp;docid=Jblux6vtW3C64M&amp;tbnid=kUFdih41K-f4GM:&amp;vet=10ahUKEwjim8nuuI7iAhUQGhQKHVxxCdYQMwhqKAowCg..i&amp;w=1300&amp;h=728&amp;bih=747&amp;biw=1536&amp;q=ugandan%20flag&amp;ved=0ahUKEwjim8nuuI7iAhUQGhQKHVxxCdYQMwhqKAowCg&amp;iact=mrc&amp;uact=8" TargetMode="External"/><Relationship Id="rId13" Type="http://schemas.openxmlformats.org/officeDocument/2006/relationships/image" Target="../media/image8.jpe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hyperlink" Target="https://www.google.co.uk/imgres?imgurl=https://static1.squarespace.com/static/500ee7a3c4aaf86e468510a3/t/5637cab5e4b0c98a89a5a209/1446496951218/Search%2Bfor%2BSimplicity.jpg&amp;imgrefurl=http://iansymmonds.org/blog/2015/11/2/the-search-for-simplicity&amp;docid=fOEMKqB7zyMekM&amp;tbnid=ORwjHYFLrz41dM:&amp;vet=10ahUKEwiPwamsmY7iAhWLFxQKHTcNBbIQMwhAKAMwAw..i&amp;w=1000&amp;h=667&amp;bih=747&amp;biw=1536&amp;q=image%20for%20simplicity&amp;ved=0ahUKEwiPwamsmY7iAhWLFxQKHTcNBbIQMwhAKAMwAw&amp;iact=mrc&amp;uact=8"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hyperlink" Target="https://www.google.co.uk/url?sa=i&amp;rct=j&amp;q=&amp;esrc=s&amp;source=images&amp;cd=&amp;ved=2ahUKEwiDkfb1t47iAhWODxQKHaZFDNwQjRx6BAgBEAU&amp;url=https://thecompanion.in/can-educating-the-young-minds-bring-forth-a-peaceful-future/&amp;psig=AOvVaw2xmhp6IKUOCUo2B80ZYLy2&amp;ust=1557490894792365" TargetMode="External"/><Relationship Id="rId11" Type="http://schemas.openxmlformats.org/officeDocument/2006/relationships/image" Target="../media/image7.jpeg"/><Relationship Id="rId5" Type="http://schemas.openxmlformats.org/officeDocument/2006/relationships/image" Target="../media/image4.png"/><Relationship Id="rId15" Type="http://schemas.openxmlformats.org/officeDocument/2006/relationships/image" Target="../media/image9.jpeg"/><Relationship Id="rId10" Type="http://schemas.openxmlformats.org/officeDocument/2006/relationships/hyperlink" Target="https://www.google.co.uk/imgres?imgurl=https://img.etimg.com/thumb/msid-65795675,width-300,imgsize-184392,resizemode-4/jobs-thinkstock.jpg&amp;imgrefurl=https://economictimes.indiatimes.com/tech/ites/hcl-sshs-sets-up-centre-in-vijayawada-to-create-jobs-for-over-1000-people/articleshow/65795662.cms&amp;docid=xbp7P8ba7_WWqM&amp;tbnid=D_LkddeN4OXd7M:&amp;vet=10ahUKEwiAnc2SmY7iAhXL6OAKHQqQCJcQMwhJKAswCw..i&amp;w=300&amp;h=225&amp;bih=747&amp;biw=1536&amp;q=image%20for%20people%20at%20the%20centre&amp;ved=0ahUKEwiAnc2SmY7iAhXL6OAKHQqQCJcQMwhJKAswCw&amp;iact=mrc&amp;uact=8" TargetMode="External"/><Relationship Id="rId4" Type="http://schemas.openxmlformats.org/officeDocument/2006/relationships/hyperlink" Target="https://www.google.co.uk/imgres?imgurl=https://www.atheists.org/wp-content/uploads/2019/02/Do-No-Harm-Act-1-958x719.png&amp;imgrefurl=https://www.atheists.org/2019/02/atheists-do-no-harm-act/&amp;docid=KLmT5MdQRUA4TM&amp;tbnid=5YXwsqRl7Ihc2M:&amp;vet=10ahUKEwjSn_X9l47iAhWRlxQKHWuHBdUQMwhKKAkwCQ..i&amp;w=958&amp;h=719&amp;bih=747&amp;biw=1536&amp;q=image%20for%20do%20no%20harm&amp;ved=0ahUKEwjSn_X9l47iAhWRlxQKHWuHBdUQMwhKKAkwCQ&amp;iact=mrc&amp;uact=8" TargetMode="External"/><Relationship Id="rId9" Type="http://schemas.openxmlformats.org/officeDocument/2006/relationships/image" Target="../media/image6.jpeg"/><Relationship Id="rId14" Type="http://schemas.openxmlformats.org/officeDocument/2006/relationships/hyperlink" Target="https://www.google.co.uk/url?sa=i&amp;rct=j&amp;q=&amp;esrc=s&amp;source=images&amp;cd=&amp;cad=rja&amp;uact=8&amp;ved=2ahUKEwjY7__WmY7iAhVqzoUKHTdxD0kQjRx6BAgBEAU&amp;url=https://digitalhealth.london/evidence-and-research/&amp;psig=AOvVaw0A8NXuAhi4opkQXzUXrhNL&amp;ust=1557482759345735"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jpeg"/><Relationship Id="rId4" Type="http://schemas.openxmlformats.org/officeDocument/2006/relationships/hyperlink" Target="https://www.google.co.uk/url?sa=i&amp;rct=j&amp;q=&amp;esrc=s&amp;source=images&amp;cd=&amp;cad=rja&amp;uact=8&amp;ved=2ahUKEwioqv_emo7iAhVOThoKHfTxBFMQjRx6BAgBEAU&amp;url=https://www.scu.edu/business/edc/organizations/corporateprograms/data-analytics--information-systems/&amp;psig=AOvVaw2doAaeWPUCZQJdxcUF7Lqo&amp;ust=1557483066476322"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3.emf"/><Relationship Id="rId5" Type="http://schemas.openxmlformats.org/officeDocument/2006/relationships/image" Target="../media/image12.jpeg"/><Relationship Id="rId4" Type="http://schemas.openxmlformats.org/officeDocument/2006/relationships/hyperlink" Target="https://www.google.co.uk/imgres?imgurl=http://smallbizlink.monster.com/nfs/smallbizlink/attachment_images/0000/8709/Design_crop380w.jpg?1265410723&amp;imgrefurl=http://smallbizlink.monster.com/training/articles/823-the-value-of-design-to-startups&amp;docid=wC3_PSDEGpwESM&amp;tbnid=KTRRBssy-ZZLlM:&amp;vet=10ahUKEwiEu8O_m47iAhXLBGMBHXg1BWMQMwhjKAQwBA..i&amp;w=380&amp;h=250&amp;bih=747&amp;biw=1536&amp;q=images%20fo%20design&amp;ved=0ahUKEwiEu8O_m47iAhXLBGMBHXg1BWMQMwhjKAQwBA&amp;iact=mrc&amp;uact=8"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4.jpeg"/><Relationship Id="rId4" Type="http://schemas.openxmlformats.org/officeDocument/2006/relationships/hyperlink" Target="https://www.google.co.uk/imgres?imgurl=http://www.reshorenow.org/content/retail/Financing.jpg&amp;imgrefurl=http://www.reshorenow.org/reshore-steps/9/Resource-9-Financing/&amp;docid=L-GaE5zP_b_VgM&amp;tbnid=26b_Pggw3pvzMM:&amp;vet=10ahUKEwiTm_yZn47iAhWn1uAKHYCkDFsQMwhUKAAwAA..i&amp;w=650&amp;h=650&amp;bih=747&amp;biw=1536&amp;q=image%20for%20financing&amp;ved=0ahUKEwiTm_yZn47iAhWn1uAKHYCkDFsQMwhUKAAwAA&amp;iact=mrc&amp;uact=8"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3"/>
          <p:cNvSpPr txBox="1">
            <a:spLocks/>
          </p:cNvSpPr>
          <p:nvPr/>
        </p:nvSpPr>
        <p:spPr>
          <a:xfrm>
            <a:off x="356619" y="66738"/>
            <a:ext cx="12192000" cy="8689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endParaRPr lang="en-GB" sz="3200" b="1" dirty="0">
              <a:solidFill>
                <a:srgbClr val="000090"/>
              </a:solidFill>
              <a:latin typeface="+mn-lt"/>
            </a:endParaRPr>
          </a:p>
        </p:txBody>
      </p:sp>
      <p:pic>
        <p:nvPicPr>
          <p:cNvPr id="22" name="Picture 21" descr="Image result for image for fragile state">
            <a:hlinkClick r:id="rId4" tgtFrame="&quot;_blank&quot;"/>
            <a:extLst>
              <a:ext uri="{FF2B5EF4-FFF2-40B4-BE49-F238E27FC236}">
                <a16:creationId xmlns:a16="http://schemas.microsoft.com/office/drawing/2014/main" xmlns="" id="{B008C833-875C-495C-A377-3DFC7A215EA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70162" y="1647489"/>
            <a:ext cx="5106998" cy="3563022"/>
          </a:xfrm>
          <a:prstGeom prst="rect">
            <a:avLst/>
          </a:prstGeom>
          <a:noFill/>
          <a:ln>
            <a:noFill/>
          </a:ln>
        </p:spPr>
      </p:pic>
      <p:sp>
        <p:nvSpPr>
          <p:cNvPr id="3" name="Rectangle 2">
            <a:extLst>
              <a:ext uri="{FF2B5EF4-FFF2-40B4-BE49-F238E27FC236}">
                <a16:creationId xmlns:a16="http://schemas.microsoft.com/office/drawing/2014/main" xmlns="" id="{3A7F7F2E-8C13-4DFC-B53F-DCB4B4C51974}"/>
              </a:ext>
            </a:extLst>
          </p:cNvPr>
          <p:cNvSpPr/>
          <p:nvPr/>
        </p:nvSpPr>
        <p:spPr>
          <a:xfrm>
            <a:off x="6096000" y="2561666"/>
            <a:ext cx="5779363" cy="2031325"/>
          </a:xfrm>
          <a:prstGeom prst="rect">
            <a:avLst/>
          </a:prstGeom>
        </p:spPr>
        <p:txBody>
          <a:bodyPr wrap="square">
            <a:spAutoFit/>
          </a:bodyPr>
          <a:lstStyle/>
          <a:p>
            <a:pPr algn="ctr"/>
            <a:r>
              <a:rPr lang="en-GB" sz="4200" b="1" dirty="0">
                <a:solidFill>
                  <a:srgbClr val="000090"/>
                </a:solidFill>
              </a:rPr>
              <a:t>Working with Social Protection in Contexts of Fragility and Conflict</a:t>
            </a:r>
          </a:p>
        </p:txBody>
      </p:sp>
      <p:sp>
        <p:nvSpPr>
          <p:cNvPr id="4" name="TextBox 3">
            <a:extLst>
              <a:ext uri="{FF2B5EF4-FFF2-40B4-BE49-F238E27FC236}">
                <a16:creationId xmlns:a16="http://schemas.microsoft.com/office/drawing/2014/main" xmlns="" id="{D15ED634-B174-40FF-8659-6961A201B79D}"/>
              </a:ext>
            </a:extLst>
          </p:cNvPr>
          <p:cNvSpPr txBox="1"/>
          <p:nvPr/>
        </p:nvSpPr>
        <p:spPr>
          <a:xfrm>
            <a:off x="5177160" y="5507981"/>
            <a:ext cx="4181382" cy="646331"/>
          </a:xfrm>
          <a:prstGeom prst="rect">
            <a:avLst/>
          </a:prstGeom>
          <a:noFill/>
        </p:spPr>
        <p:txBody>
          <a:bodyPr wrap="square" rtlCol="0">
            <a:spAutoFit/>
          </a:bodyPr>
          <a:lstStyle/>
          <a:p>
            <a:r>
              <a:rPr lang="en-GB" dirty="0">
                <a:solidFill>
                  <a:srgbClr val="000090"/>
                </a:solidFill>
              </a:rPr>
              <a:t>Georgia Rowe, </a:t>
            </a:r>
          </a:p>
          <a:p>
            <a:r>
              <a:rPr lang="en-GB" dirty="0">
                <a:solidFill>
                  <a:srgbClr val="000090"/>
                </a:solidFill>
              </a:rPr>
              <a:t>Independent Consultant</a:t>
            </a:r>
          </a:p>
        </p:txBody>
      </p:sp>
    </p:spTree>
    <p:extLst>
      <p:ext uri="{BB962C8B-B14F-4D97-AF65-F5344CB8AC3E}">
        <p14:creationId xmlns:p14="http://schemas.microsoft.com/office/powerpoint/2010/main" val="1533752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3"/>
          <p:cNvSpPr txBox="1">
            <a:spLocks/>
          </p:cNvSpPr>
          <p:nvPr/>
        </p:nvSpPr>
        <p:spPr>
          <a:xfrm>
            <a:off x="331233" y="-121249"/>
            <a:ext cx="12192000" cy="8689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GB" sz="3200" b="1" i="0" u="none" strike="noStrike" kern="1200" cap="none" spc="0" normalizeH="0" baseline="0" noProof="0" dirty="0">
              <a:ln>
                <a:noFill/>
              </a:ln>
              <a:solidFill>
                <a:srgbClr val="000090"/>
              </a:solidFill>
              <a:effectLst/>
              <a:uLnTx/>
              <a:uFillTx/>
              <a:latin typeface="Calibri" panose="020F0502020204030204"/>
              <a:ea typeface="+mj-ea"/>
              <a:cs typeface="+mj-cs"/>
            </a:endParaRPr>
          </a:p>
        </p:txBody>
      </p:sp>
      <p:sp>
        <p:nvSpPr>
          <p:cNvPr id="23" name="TextBox 22">
            <a:extLst>
              <a:ext uri="{FF2B5EF4-FFF2-40B4-BE49-F238E27FC236}">
                <a16:creationId xmlns:a16="http://schemas.microsoft.com/office/drawing/2014/main" xmlns="" id="{00276ACA-0D59-4655-9F1D-BD778E6DB8DC}"/>
              </a:ext>
            </a:extLst>
          </p:cNvPr>
          <p:cNvSpPr txBox="1"/>
          <p:nvPr/>
        </p:nvSpPr>
        <p:spPr>
          <a:xfrm>
            <a:off x="331233" y="1920894"/>
            <a:ext cx="5109300" cy="461665"/>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a:ln>
                  <a:noFill/>
                </a:ln>
                <a:solidFill>
                  <a:srgbClr val="000090"/>
                </a:solidFill>
                <a:effectLst/>
                <a:uLnTx/>
                <a:uFillTx/>
                <a:latin typeface="Calibri" panose="020F0502020204030204"/>
                <a:ea typeface="+mn-ea"/>
                <a:cs typeface="+mn-cs"/>
              </a:rPr>
              <a:t>	</a:t>
            </a: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xmlns="" id="{A1CBAFB1-D89E-4D1A-85D7-E1F3C485700E}"/>
              </a:ext>
            </a:extLst>
          </p:cNvPr>
          <p:cNvSpPr txBox="1"/>
          <p:nvPr/>
        </p:nvSpPr>
        <p:spPr>
          <a:xfrm>
            <a:off x="7004500" y="1818922"/>
            <a:ext cx="4619549" cy="415498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	</a:t>
            </a:r>
            <a:endPar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itle 3">
            <a:extLst>
              <a:ext uri="{FF2B5EF4-FFF2-40B4-BE49-F238E27FC236}">
                <a16:creationId xmlns:a16="http://schemas.microsoft.com/office/drawing/2014/main" xmlns="" id="{136C6B1E-796F-42A2-8A80-DC2255552D84}"/>
              </a:ext>
            </a:extLst>
          </p:cNvPr>
          <p:cNvSpPr txBox="1">
            <a:spLocks/>
          </p:cNvSpPr>
          <p:nvPr/>
        </p:nvSpPr>
        <p:spPr>
          <a:xfrm>
            <a:off x="356619" y="66738"/>
            <a:ext cx="12192000" cy="8689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3200" b="1" dirty="0">
                <a:solidFill>
                  <a:srgbClr val="000090"/>
                </a:solidFill>
                <a:latin typeface="+mn-lt"/>
              </a:rPr>
              <a:t>Contextual Guidance #2: </a:t>
            </a:r>
          </a:p>
          <a:p>
            <a:pPr algn="l"/>
            <a:r>
              <a:rPr lang="en-GB" sz="3200" b="1" dirty="0">
                <a:solidFill>
                  <a:srgbClr val="000090"/>
                </a:solidFill>
                <a:latin typeface="+mn-lt"/>
              </a:rPr>
              <a:t>Stage of Crisis </a:t>
            </a:r>
          </a:p>
        </p:txBody>
      </p:sp>
      <p:graphicFrame>
        <p:nvGraphicFramePr>
          <p:cNvPr id="7" name="Table 6">
            <a:extLst>
              <a:ext uri="{FF2B5EF4-FFF2-40B4-BE49-F238E27FC236}">
                <a16:creationId xmlns:a16="http://schemas.microsoft.com/office/drawing/2014/main" xmlns="" id="{DF428757-75CB-4E35-93C3-8E117BBCBDBF}"/>
              </a:ext>
            </a:extLst>
          </p:cNvPr>
          <p:cNvGraphicFramePr>
            <a:graphicFrameLocks noGrp="1"/>
          </p:cNvGraphicFramePr>
          <p:nvPr>
            <p:extLst/>
          </p:nvPr>
        </p:nvGraphicFramePr>
        <p:xfrm>
          <a:off x="0" y="1207363"/>
          <a:ext cx="12162408" cy="4931820"/>
        </p:xfrm>
        <a:graphic>
          <a:graphicData uri="http://schemas.openxmlformats.org/drawingml/2006/table">
            <a:tbl>
              <a:tblPr firstRow="1" bandRow="1">
                <a:tableStyleId>{5C22544A-7EE6-4342-B048-85BDC9FD1C3A}</a:tableStyleId>
              </a:tblPr>
              <a:tblGrid>
                <a:gridCol w="1298443">
                  <a:extLst>
                    <a:ext uri="{9D8B030D-6E8A-4147-A177-3AD203B41FA5}">
                      <a16:colId xmlns:a16="http://schemas.microsoft.com/office/drawing/2014/main" xmlns="" val="1655637293"/>
                    </a:ext>
                  </a:extLst>
                </a:gridCol>
                <a:gridCol w="10863965">
                  <a:extLst>
                    <a:ext uri="{9D8B030D-6E8A-4147-A177-3AD203B41FA5}">
                      <a16:colId xmlns:a16="http://schemas.microsoft.com/office/drawing/2014/main" xmlns="" val="3281693400"/>
                    </a:ext>
                  </a:extLst>
                </a:gridCol>
              </a:tblGrid>
              <a:tr h="408373">
                <a:tc>
                  <a:txBody>
                    <a:bodyPr/>
                    <a:lstStyle/>
                    <a:p>
                      <a:pPr algn="ctr"/>
                      <a:r>
                        <a:rPr lang="en-GB" dirty="0"/>
                        <a:t>Crisis Stage</a:t>
                      </a:r>
                    </a:p>
                  </a:txBody>
                  <a:tcPr/>
                </a:tc>
                <a:tc>
                  <a:txBody>
                    <a:bodyPr/>
                    <a:lstStyle/>
                    <a:p>
                      <a:pPr algn="ctr"/>
                      <a:r>
                        <a:rPr lang="en-GB" dirty="0"/>
                        <a:t>Actions (illustrative)</a:t>
                      </a:r>
                    </a:p>
                  </a:txBody>
                  <a:tcPr/>
                </a:tc>
                <a:extLst>
                  <a:ext uri="{0D108BD9-81ED-4DB2-BD59-A6C34878D82A}">
                    <a16:rowId xmlns:a16="http://schemas.microsoft.com/office/drawing/2014/main" xmlns="" val="3416351996"/>
                  </a:ext>
                </a:extLst>
              </a:tr>
              <a:tr h="1351745">
                <a:tc>
                  <a:txBody>
                    <a:bodyPr/>
                    <a:lstStyle/>
                    <a:p>
                      <a:r>
                        <a:rPr lang="en-GB" b="1" dirty="0"/>
                        <a:t>Pre-crisis</a:t>
                      </a:r>
                    </a:p>
                  </a:txBody>
                  <a:tcPr/>
                </a:tc>
                <a:tc>
                  <a:txBody>
                    <a:bodyPr/>
                    <a:lstStyle/>
                    <a:p>
                      <a:pPr marL="285750" lvl="0" indent="-285750">
                        <a:buFont typeface="Arial" panose="020B0604020202020204" pitchFamily="34" charset="0"/>
                        <a:buChar char="•"/>
                      </a:pPr>
                      <a:r>
                        <a:rPr lang="en-GB" sz="1800" kern="1200" dirty="0">
                          <a:solidFill>
                            <a:schemeClr val="dk1"/>
                          </a:solidFill>
                          <a:effectLst/>
                          <a:latin typeface="+mn-lt"/>
                          <a:ea typeface="+mn-ea"/>
                          <a:cs typeface="+mn-cs"/>
                        </a:rPr>
                        <a:t>Develop &amp; strengthen SP capacities and systems</a:t>
                      </a:r>
                    </a:p>
                    <a:p>
                      <a:pPr marL="285750" lvl="0" indent="-285750">
                        <a:buFont typeface="Arial" panose="020B0604020202020204" pitchFamily="34" charset="0"/>
                        <a:buChar char="•"/>
                      </a:pPr>
                      <a:r>
                        <a:rPr lang="en-GB" sz="1800" kern="1200" dirty="0">
                          <a:solidFill>
                            <a:schemeClr val="dk1"/>
                          </a:solidFill>
                          <a:effectLst/>
                          <a:latin typeface="+mn-lt"/>
                          <a:ea typeface="+mn-ea"/>
                          <a:cs typeface="+mn-cs"/>
                        </a:rPr>
                        <a:t>Pre-plan responses in line with the existing context</a:t>
                      </a:r>
                    </a:p>
                    <a:p>
                      <a:pPr marL="285750" lvl="0" indent="-285750">
                        <a:buFont typeface="Arial" panose="020B0604020202020204" pitchFamily="34" charset="0"/>
                        <a:buChar char="•"/>
                      </a:pPr>
                      <a:r>
                        <a:rPr lang="en-GB" sz="1800" kern="1200" dirty="0">
                          <a:solidFill>
                            <a:schemeClr val="dk1"/>
                          </a:solidFill>
                          <a:effectLst/>
                          <a:latin typeface="+mn-lt"/>
                          <a:ea typeface="+mn-ea"/>
                          <a:cs typeface="+mn-cs"/>
                        </a:rPr>
                        <a:t>Build relationships and inclusive dialogue; </a:t>
                      </a:r>
                    </a:p>
                  </a:txBody>
                  <a:tcPr/>
                </a:tc>
                <a:extLst>
                  <a:ext uri="{0D108BD9-81ED-4DB2-BD59-A6C34878D82A}">
                    <a16:rowId xmlns:a16="http://schemas.microsoft.com/office/drawing/2014/main" xmlns="" val="1693259164"/>
                  </a:ext>
                </a:extLst>
              </a:tr>
              <a:tr h="1128651">
                <a:tc>
                  <a:txBody>
                    <a:bodyPr/>
                    <a:lstStyle/>
                    <a:p>
                      <a:r>
                        <a:rPr lang="en-GB" b="1" dirty="0"/>
                        <a:t>In acute crisis </a:t>
                      </a:r>
                    </a:p>
                  </a:txBody>
                  <a:tcPr/>
                </a:tc>
                <a:tc>
                  <a:txBody>
                    <a:bodyPr/>
                    <a:lstStyle/>
                    <a:p>
                      <a:pPr marL="285750" lvl="0" indent="-285750">
                        <a:buFont typeface="Arial" panose="020B0604020202020204" pitchFamily="34" charset="0"/>
                        <a:buChar char="•"/>
                      </a:pPr>
                      <a:r>
                        <a:rPr lang="en-GB" sz="1800" kern="1200" dirty="0">
                          <a:solidFill>
                            <a:schemeClr val="dk1"/>
                          </a:solidFill>
                          <a:effectLst/>
                          <a:latin typeface="+mn-lt"/>
                          <a:ea typeface="+mn-ea"/>
                          <a:cs typeface="+mn-cs"/>
                        </a:rPr>
                        <a:t>Activate existing contingency plans </a:t>
                      </a:r>
                    </a:p>
                    <a:p>
                      <a:pPr marL="285750" lvl="0" indent="-285750">
                        <a:buFont typeface="Arial" panose="020B0604020202020204" pitchFamily="34" charset="0"/>
                        <a:buChar char="•"/>
                      </a:pPr>
                      <a:r>
                        <a:rPr lang="en-GB" sz="1800" kern="1200" dirty="0">
                          <a:solidFill>
                            <a:schemeClr val="dk1"/>
                          </a:solidFill>
                          <a:effectLst/>
                          <a:latin typeface="+mn-lt"/>
                          <a:ea typeface="+mn-ea"/>
                          <a:cs typeface="+mn-cs"/>
                        </a:rPr>
                        <a:t>Identify primary objective for working with SP</a:t>
                      </a:r>
                    </a:p>
                    <a:p>
                      <a:pPr marL="285750" indent="-285750">
                        <a:buFont typeface="Arial" panose="020B0604020202020204" pitchFamily="34" charset="0"/>
                        <a:buChar char="•"/>
                      </a:pPr>
                      <a:r>
                        <a:rPr lang="en-GB" sz="1800" kern="1200" dirty="0">
                          <a:solidFill>
                            <a:schemeClr val="dk1"/>
                          </a:solidFill>
                          <a:effectLst/>
                          <a:latin typeface="+mn-lt"/>
                          <a:ea typeface="+mn-ea"/>
                          <a:cs typeface="+mn-cs"/>
                        </a:rPr>
                        <a:t>Frequent review &amp; assessment…real-time mitigation actions.</a:t>
                      </a:r>
                      <a:endParaRPr lang="en-GB" dirty="0"/>
                    </a:p>
                  </a:txBody>
                  <a:tcPr/>
                </a:tc>
                <a:extLst>
                  <a:ext uri="{0D108BD9-81ED-4DB2-BD59-A6C34878D82A}">
                    <a16:rowId xmlns:a16="http://schemas.microsoft.com/office/drawing/2014/main" xmlns="" val="1352530675"/>
                  </a:ext>
                </a:extLst>
              </a:tr>
              <a:tr h="1128651">
                <a:tc>
                  <a:txBody>
                    <a:bodyPr/>
                    <a:lstStyle/>
                    <a:p>
                      <a:r>
                        <a:rPr lang="en-GB" b="1" dirty="0"/>
                        <a:t>Protracted crisis </a:t>
                      </a:r>
                    </a:p>
                  </a:txBody>
                  <a:tcPr/>
                </a:tc>
                <a:tc>
                  <a:txBody>
                    <a:bodyPr/>
                    <a:lstStyle/>
                    <a:p>
                      <a:pPr marL="285750" lvl="0" indent="-285750">
                        <a:buFont typeface="Arial" panose="020B0604020202020204" pitchFamily="34" charset="0"/>
                        <a:buChar char="•"/>
                      </a:pPr>
                      <a:r>
                        <a:rPr lang="en-GB" sz="1800" kern="1200" dirty="0">
                          <a:solidFill>
                            <a:schemeClr val="dk1"/>
                          </a:solidFill>
                          <a:effectLst/>
                          <a:latin typeface="+mn-lt"/>
                          <a:ea typeface="+mn-ea"/>
                          <a:cs typeface="+mn-cs"/>
                        </a:rPr>
                        <a:t>Develop &amp; strengthen SP capacities and systems &amp; transition case-loads (</a:t>
                      </a:r>
                      <a:r>
                        <a:rPr lang="en-GB" sz="1800" i="1" kern="1200" dirty="0">
                          <a:solidFill>
                            <a:schemeClr val="dk1"/>
                          </a:solidFill>
                          <a:effectLst/>
                          <a:latin typeface="+mn-lt"/>
                          <a:ea typeface="+mn-ea"/>
                          <a:cs typeface="+mn-cs"/>
                        </a:rPr>
                        <a:t>as appropriate and feasible)</a:t>
                      </a:r>
                      <a:endParaRPr lang="en-GB" sz="1800" kern="1200" dirty="0">
                        <a:solidFill>
                          <a:schemeClr val="dk1"/>
                        </a:solidFill>
                        <a:effectLst/>
                        <a:latin typeface="+mn-lt"/>
                        <a:ea typeface="+mn-ea"/>
                        <a:cs typeface="+mn-cs"/>
                      </a:endParaRPr>
                    </a:p>
                    <a:p>
                      <a:pPr marL="285750" lvl="0" indent="-285750">
                        <a:buFont typeface="Arial" panose="020B0604020202020204" pitchFamily="34" charset="0"/>
                        <a:buChar char="•"/>
                      </a:pPr>
                      <a:r>
                        <a:rPr lang="en-GB" sz="1800" kern="1200" dirty="0">
                          <a:solidFill>
                            <a:schemeClr val="dk1"/>
                          </a:solidFill>
                          <a:effectLst/>
                          <a:latin typeface="+mn-lt"/>
                          <a:ea typeface="+mn-ea"/>
                          <a:cs typeface="+mn-cs"/>
                        </a:rPr>
                        <a:t>Build shock-responsive features into existing programmes to address acute shocks on top of protracted crisis</a:t>
                      </a:r>
                    </a:p>
                    <a:p>
                      <a:pPr marL="285750" indent="-285750">
                        <a:buFont typeface="Arial" panose="020B0604020202020204" pitchFamily="34" charset="0"/>
                        <a:buChar char="•"/>
                      </a:pPr>
                      <a:r>
                        <a:rPr lang="en-GB" sz="1800" kern="1200" dirty="0">
                          <a:solidFill>
                            <a:schemeClr val="dk1"/>
                          </a:solidFill>
                          <a:effectLst/>
                          <a:latin typeface="+mn-lt"/>
                          <a:ea typeface="+mn-ea"/>
                          <a:cs typeface="+mn-cs"/>
                        </a:rPr>
                        <a:t>Sequential pathways between interventions, as needs change.</a:t>
                      </a:r>
                      <a:endParaRPr lang="en-GB" dirty="0"/>
                    </a:p>
                  </a:txBody>
                  <a:tcPr/>
                </a:tc>
                <a:extLst>
                  <a:ext uri="{0D108BD9-81ED-4DB2-BD59-A6C34878D82A}">
                    <a16:rowId xmlns:a16="http://schemas.microsoft.com/office/drawing/2014/main" xmlns="" val="2958469302"/>
                  </a:ext>
                </a:extLst>
              </a:tr>
              <a:tr h="896192">
                <a:tc>
                  <a:txBody>
                    <a:bodyPr/>
                    <a:lstStyle/>
                    <a:p>
                      <a:r>
                        <a:rPr lang="en-GB" b="1" dirty="0"/>
                        <a:t>Post-crisis / long term recovery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kern="1200" dirty="0">
                          <a:solidFill>
                            <a:schemeClr val="dk1"/>
                          </a:solidFill>
                          <a:effectLst/>
                          <a:latin typeface="+mn-lt"/>
                          <a:ea typeface="+mn-ea"/>
                          <a:cs typeface="+mn-cs"/>
                        </a:rPr>
                        <a:t>Develop &amp; strengthen SP capacities and systems &amp; transition case-loads (</a:t>
                      </a:r>
                      <a:r>
                        <a:rPr lang="en-GB" sz="1800" i="1" kern="1200" dirty="0">
                          <a:solidFill>
                            <a:schemeClr val="dk1"/>
                          </a:solidFill>
                          <a:effectLst/>
                          <a:latin typeface="+mn-lt"/>
                          <a:ea typeface="+mn-ea"/>
                          <a:cs typeface="+mn-cs"/>
                        </a:rPr>
                        <a:t>as appropriate and feasible)</a:t>
                      </a:r>
                      <a:endParaRPr lang="en-GB" sz="1800" kern="1200" dirty="0">
                        <a:solidFill>
                          <a:schemeClr val="dk1"/>
                        </a:solidFill>
                        <a:effectLst/>
                        <a:latin typeface="+mn-lt"/>
                        <a:ea typeface="+mn-ea"/>
                        <a:cs typeface="+mn-cs"/>
                      </a:endParaRPr>
                    </a:p>
                    <a:p>
                      <a:pPr marL="285750" lvl="0" indent="-285750">
                        <a:buFont typeface="Arial" panose="020B0604020202020204" pitchFamily="34" charset="0"/>
                        <a:buChar char="•"/>
                      </a:pPr>
                      <a:r>
                        <a:rPr lang="en-GB" sz="1800" kern="1200" dirty="0">
                          <a:solidFill>
                            <a:schemeClr val="dk1"/>
                          </a:solidFill>
                          <a:effectLst/>
                          <a:latin typeface="+mn-lt"/>
                          <a:ea typeface="+mn-ea"/>
                          <a:cs typeface="+mn-cs"/>
                        </a:rPr>
                        <a:t>Position SP where there’s political traction</a:t>
                      </a:r>
                    </a:p>
                    <a:p>
                      <a:pPr marL="285750" indent="-285750">
                        <a:buFont typeface="Arial" panose="020B0604020202020204" pitchFamily="34" charset="0"/>
                        <a:buChar char="•"/>
                      </a:pPr>
                      <a:r>
                        <a:rPr lang="en-GB" sz="1800" kern="1200" dirty="0">
                          <a:solidFill>
                            <a:schemeClr val="dk1"/>
                          </a:solidFill>
                          <a:effectLst/>
                          <a:latin typeface="+mn-lt"/>
                          <a:ea typeface="+mn-ea"/>
                          <a:cs typeface="+mn-cs"/>
                        </a:rPr>
                        <a:t>Understand &amp; address structural, historical access constraints</a:t>
                      </a:r>
                      <a:endParaRPr lang="en-GB" dirty="0"/>
                    </a:p>
                  </a:txBody>
                  <a:tcPr/>
                </a:tc>
                <a:extLst>
                  <a:ext uri="{0D108BD9-81ED-4DB2-BD59-A6C34878D82A}">
                    <a16:rowId xmlns:a16="http://schemas.microsoft.com/office/drawing/2014/main" xmlns="" val="1256895738"/>
                  </a:ext>
                </a:extLst>
              </a:tr>
            </a:tbl>
          </a:graphicData>
        </a:graphic>
      </p:graphicFrame>
    </p:spTree>
    <p:extLst>
      <p:ext uri="{BB962C8B-B14F-4D97-AF65-F5344CB8AC3E}">
        <p14:creationId xmlns:p14="http://schemas.microsoft.com/office/powerpoint/2010/main" val="1874696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3" name="TextBox 22">
            <a:extLst>
              <a:ext uri="{FF2B5EF4-FFF2-40B4-BE49-F238E27FC236}">
                <a16:creationId xmlns:a16="http://schemas.microsoft.com/office/drawing/2014/main" xmlns="" id="{00276ACA-0D59-4655-9F1D-BD778E6DB8DC}"/>
              </a:ext>
            </a:extLst>
          </p:cNvPr>
          <p:cNvSpPr txBox="1"/>
          <p:nvPr/>
        </p:nvSpPr>
        <p:spPr>
          <a:xfrm>
            <a:off x="331233" y="1920894"/>
            <a:ext cx="5109300" cy="461665"/>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a:ln>
                  <a:noFill/>
                </a:ln>
                <a:solidFill>
                  <a:srgbClr val="000090"/>
                </a:solidFill>
                <a:effectLst/>
                <a:uLnTx/>
                <a:uFillTx/>
                <a:latin typeface="Calibri" panose="020F0502020204030204"/>
                <a:ea typeface="+mn-ea"/>
                <a:cs typeface="+mn-cs"/>
              </a:rPr>
              <a:t>	</a:t>
            </a: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xmlns="" id="{A1CBAFB1-D89E-4D1A-85D7-E1F3C485700E}"/>
              </a:ext>
            </a:extLst>
          </p:cNvPr>
          <p:cNvSpPr txBox="1"/>
          <p:nvPr/>
        </p:nvSpPr>
        <p:spPr>
          <a:xfrm>
            <a:off x="7004500" y="1818922"/>
            <a:ext cx="4619549" cy="415498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	</a:t>
            </a:r>
            <a:endPar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itle 3">
            <a:extLst>
              <a:ext uri="{FF2B5EF4-FFF2-40B4-BE49-F238E27FC236}">
                <a16:creationId xmlns:a16="http://schemas.microsoft.com/office/drawing/2014/main" xmlns="" id="{FC5B1AC7-9423-47A3-8116-341C06055CFB}"/>
              </a:ext>
            </a:extLst>
          </p:cNvPr>
          <p:cNvSpPr txBox="1">
            <a:spLocks/>
          </p:cNvSpPr>
          <p:nvPr/>
        </p:nvSpPr>
        <p:spPr>
          <a:xfrm>
            <a:off x="356619" y="66738"/>
            <a:ext cx="12192000" cy="8689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3200" b="1" dirty="0">
                <a:solidFill>
                  <a:srgbClr val="000090"/>
                </a:solidFill>
                <a:latin typeface="+mn-lt"/>
              </a:rPr>
              <a:t>CONTEXTUAL GUIDANCE #3: </a:t>
            </a:r>
          </a:p>
          <a:p>
            <a:pPr algn="l"/>
            <a:r>
              <a:rPr lang="en-GB" sz="3200" b="1" dirty="0">
                <a:solidFill>
                  <a:srgbClr val="000090"/>
                </a:solidFill>
                <a:latin typeface="+mn-lt"/>
              </a:rPr>
              <a:t>FRAGILITY CONTEXT</a:t>
            </a:r>
          </a:p>
        </p:txBody>
      </p:sp>
      <p:grpSp>
        <p:nvGrpSpPr>
          <p:cNvPr id="7" name="Group 6">
            <a:extLst>
              <a:ext uri="{FF2B5EF4-FFF2-40B4-BE49-F238E27FC236}">
                <a16:creationId xmlns:a16="http://schemas.microsoft.com/office/drawing/2014/main" xmlns="" id="{1124FD91-DA65-4B19-BBD4-976A568BD4B9}"/>
              </a:ext>
            </a:extLst>
          </p:cNvPr>
          <p:cNvGrpSpPr>
            <a:grpSpLocks/>
          </p:cNvGrpSpPr>
          <p:nvPr/>
        </p:nvGrpSpPr>
        <p:grpSpPr bwMode="auto">
          <a:xfrm>
            <a:off x="135466" y="1312950"/>
            <a:ext cx="11921067" cy="4955148"/>
            <a:chOff x="1123" y="376"/>
            <a:chExt cx="9335" cy="4386"/>
          </a:xfrm>
        </p:grpSpPr>
        <p:sp>
          <p:nvSpPr>
            <p:cNvPr id="8" name="Rectangle 7">
              <a:extLst>
                <a:ext uri="{FF2B5EF4-FFF2-40B4-BE49-F238E27FC236}">
                  <a16:creationId xmlns:a16="http://schemas.microsoft.com/office/drawing/2014/main" xmlns="" id="{B577A94C-ECB0-458A-9CA0-82CCF7F7E21A}"/>
                </a:ext>
              </a:extLst>
            </p:cNvPr>
            <p:cNvSpPr>
              <a:spLocks noChangeArrowheads="1"/>
            </p:cNvSpPr>
            <p:nvPr/>
          </p:nvSpPr>
          <p:spPr bwMode="auto">
            <a:xfrm>
              <a:off x="1229" y="541"/>
              <a:ext cx="5192" cy="2253"/>
            </a:xfrm>
            <a:prstGeom prst="rect">
              <a:avLst/>
            </a:prstGeom>
            <a:solidFill>
              <a:srgbClr val="0071B7">
                <a:alpha val="33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endParaRPr lang="en-GB" dirty="0"/>
            </a:p>
          </p:txBody>
        </p:sp>
        <p:sp>
          <p:nvSpPr>
            <p:cNvPr id="9" name="Rectangle 8">
              <a:extLst>
                <a:ext uri="{FF2B5EF4-FFF2-40B4-BE49-F238E27FC236}">
                  <a16:creationId xmlns:a16="http://schemas.microsoft.com/office/drawing/2014/main" xmlns="" id="{F31CA0C6-77F7-4BBC-9B0F-74F569296413}"/>
                </a:ext>
              </a:extLst>
            </p:cNvPr>
            <p:cNvSpPr>
              <a:spLocks noChangeArrowheads="1"/>
            </p:cNvSpPr>
            <p:nvPr/>
          </p:nvSpPr>
          <p:spPr bwMode="auto">
            <a:xfrm>
              <a:off x="5684" y="714"/>
              <a:ext cx="4774" cy="2183"/>
            </a:xfrm>
            <a:prstGeom prst="rect">
              <a:avLst/>
            </a:prstGeom>
            <a:solidFill>
              <a:srgbClr val="00984A">
                <a:alpha val="33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endParaRPr lang="en-GB"/>
            </a:p>
          </p:txBody>
        </p:sp>
        <p:sp>
          <p:nvSpPr>
            <p:cNvPr id="10" name="Rectangle 9">
              <a:extLst>
                <a:ext uri="{FF2B5EF4-FFF2-40B4-BE49-F238E27FC236}">
                  <a16:creationId xmlns:a16="http://schemas.microsoft.com/office/drawing/2014/main" xmlns="" id="{43947D80-D27F-4073-B629-374F7DC92E4D}"/>
                </a:ext>
              </a:extLst>
            </p:cNvPr>
            <p:cNvSpPr>
              <a:spLocks noChangeArrowheads="1"/>
            </p:cNvSpPr>
            <p:nvPr/>
          </p:nvSpPr>
          <p:spPr bwMode="auto">
            <a:xfrm>
              <a:off x="2713" y="2469"/>
              <a:ext cx="6264" cy="2253"/>
            </a:xfrm>
            <a:prstGeom prst="rect">
              <a:avLst/>
            </a:prstGeom>
            <a:solidFill>
              <a:srgbClr val="F78F1E">
                <a:alpha val="33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endParaRPr lang="en-GB"/>
            </a:p>
          </p:txBody>
        </p:sp>
        <p:sp>
          <p:nvSpPr>
            <p:cNvPr id="11" name="Freeform 22">
              <a:extLst>
                <a:ext uri="{FF2B5EF4-FFF2-40B4-BE49-F238E27FC236}">
                  <a16:creationId xmlns:a16="http://schemas.microsoft.com/office/drawing/2014/main" xmlns="" id="{7D737BD6-B4AD-420C-812F-1321C2ED12A1}"/>
                </a:ext>
              </a:extLst>
            </p:cNvPr>
            <p:cNvSpPr>
              <a:spLocks/>
            </p:cNvSpPr>
            <p:nvPr/>
          </p:nvSpPr>
          <p:spPr bwMode="auto">
            <a:xfrm>
              <a:off x="1123" y="376"/>
              <a:ext cx="9335" cy="4386"/>
            </a:xfrm>
            <a:custGeom>
              <a:avLst/>
              <a:gdLst>
                <a:gd name="T0" fmla="+- 0 1237 1124"/>
                <a:gd name="T1" fmla="*/ T0 w 9335"/>
                <a:gd name="T2" fmla="+- 0 376 376"/>
                <a:gd name="T3" fmla="*/ 376 h 4386"/>
                <a:gd name="T4" fmla="+- 0 1172 1124"/>
                <a:gd name="T5" fmla="*/ T4 w 9335"/>
                <a:gd name="T6" fmla="+- 0 378 376"/>
                <a:gd name="T7" fmla="*/ 378 h 4386"/>
                <a:gd name="T8" fmla="+- 0 1138 1124"/>
                <a:gd name="T9" fmla="*/ T8 w 9335"/>
                <a:gd name="T10" fmla="+- 0 390 376"/>
                <a:gd name="T11" fmla="*/ 390 h 4386"/>
                <a:gd name="T12" fmla="+- 0 1126 1124"/>
                <a:gd name="T13" fmla="*/ T12 w 9335"/>
                <a:gd name="T14" fmla="+- 0 424 376"/>
                <a:gd name="T15" fmla="*/ 424 h 4386"/>
                <a:gd name="T16" fmla="+- 0 1124 1124"/>
                <a:gd name="T17" fmla="*/ T16 w 9335"/>
                <a:gd name="T18" fmla="+- 0 490 376"/>
                <a:gd name="T19" fmla="*/ 490 h 4386"/>
                <a:gd name="T20" fmla="+- 0 1124 1124"/>
                <a:gd name="T21" fmla="*/ T20 w 9335"/>
                <a:gd name="T22" fmla="+- 0 4648 376"/>
                <a:gd name="T23" fmla="*/ 4648 h 4386"/>
                <a:gd name="T24" fmla="+- 0 1126 1124"/>
                <a:gd name="T25" fmla="*/ T24 w 9335"/>
                <a:gd name="T26" fmla="+- 0 4713 376"/>
                <a:gd name="T27" fmla="*/ 4713 h 4386"/>
                <a:gd name="T28" fmla="+- 0 1138 1124"/>
                <a:gd name="T29" fmla="*/ T28 w 9335"/>
                <a:gd name="T30" fmla="+- 0 4747 376"/>
                <a:gd name="T31" fmla="*/ 4747 h 4386"/>
                <a:gd name="T32" fmla="+- 0 1172 1124"/>
                <a:gd name="T33" fmla="*/ T32 w 9335"/>
                <a:gd name="T34" fmla="+- 0 4760 376"/>
                <a:gd name="T35" fmla="*/ 4760 h 4386"/>
                <a:gd name="T36" fmla="+- 0 1237 1124"/>
                <a:gd name="T37" fmla="*/ T36 w 9335"/>
                <a:gd name="T38" fmla="+- 0 4761 376"/>
                <a:gd name="T39" fmla="*/ 4761 h 4386"/>
                <a:gd name="T40" fmla="+- 0 10345 1124"/>
                <a:gd name="T41" fmla="*/ T40 w 9335"/>
                <a:gd name="T42" fmla="+- 0 4761 376"/>
                <a:gd name="T43" fmla="*/ 4761 h 4386"/>
                <a:gd name="T44" fmla="+- 0 10410 1124"/>
                <a:gd name="T45" fmla="*/ T44 w 9335"/>
                <a:gd name="T46" fmla="+- 0 4760 376"/>
                <a:gd name="T47" fmla="*/ 4760 h 4386"/>
                <a:gd name="T48" fmla="+- 0 10444 1124"/>
                <a:gd name="T49" fmla="*/ T48 w 9335"/>
                <a:gd name="T50" fmla="+- 0 4747 376"/>
                <a:gd name="T51" fmla="*/ 4747 h 4386"/>
                <a:gd name="T52" fmla="+- 0 10456 1124"/>
                <a:gd name="T53" fmla="*/ T52 w 9335"/>
                <a:gd name="T54" fmla="+- 0 4713 376"/>
                <a:gd name="T55" fmla="*/ 4713 h 4386"/>
                <a:gd name="T56" fmla="+- 0 10458 1124"/>
                <a:gd name="T57" fmla="*/ T56 w 9335"/>
                <a:gd name="T58" fmla="+- 0 4648 376"/>
                <a:gd name="T59" fmla="*/ 4648 h 4386"/>
                <a:gd name="T60" fmla="+- 0 10458 1124"/>
                <a:gd name="T61" fmla="*/ T60 w 9335"/>
                <a:gd name="T62" fmla="+- 0 490 376"/>
                <a:gd name="T63" fmla="*/ 490 h 4386"/>
                <a:gd name="T64" fmla="+- 0 10456 1124"/>
                <a:gd name="T65" fmla="*/ T64 w 9335"/>
                <a:gd name="T66" fmla="+- 0 424 376"/>
                <a:gd name="T67" fmla="*/ 424 h 4386"/>
                <a:gd name="T68" fmla="+- 0 10444 1124"/>
                <a:gd name="T69" fmla="*/ T68 w 9335"/>
                <a:gd name="T70" fmla="+- 0 390 376"/>
                <a:gd name="T71" fmla="*/ 390 h 4386"/>
                <a:gd name="T72" fmla="+- 0 10410 1124"/>
                <a:gd name="T73" fmla="*/ T72 w 9335"/>
                <a:gd name="T74" fmla="+- 0 378 376"/>
                <a:gd name="T75" fmla="*/ 378 h 4386"/>
                <a:gd name="T76" fmla="+- 0 10345 1124"/>
                <a:gd name="T77" fmla="*/ T76 w 9335"/>
                <a:gd name="T78" fmla="+- 0 376 376"/>
                <a:gd name="T79" fmla="*/ 376 h 4386"/>
                <a:gd name="T80" fmla="+- 0 1237 1124"/>
                <a:gd name="T81" fmla="*/ T80 w 9335"/>
                <a:gd name="T82" fmla="+- 0 376 376"/>
                <a:gd name="T83" fmla="*/ 376 h 4386"/>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Lst>
              <a:rect l="0" t="0" r="r" b="b"/>
              <a:pathLst>
                <a:path w="9335" h="4386">
                  <a:moveTo>
                    <a:pt x="113" y="0"/>
                  </a:moveTo>
                  <a:lnTo>
                    <a:pt x="48" y="2"/>
                  </a:lnTo>
                  <a:lnTo>
                    <a:pt x="14" y="14"/>
                  </a:lnTo>
                  <a:lnTo>
                    <a:pt x="2" y="48"/>
                  </a:lnTo>
                  <a:lnTo>
                    <a:pt x="0" y="114"/>
                  </a:lnTo>
                  <a:lnTo>
                    <a:pt x="0" y="4272"/>
                  </a:lnTo>
                  <a:lnTo>
                    <a:pt x="2" y="4337"/>
                  </a:lnTo>
                  <a:lnTo>
                    <a:pt x="14" y="4371"/>
                  </a:lnTo>
                  <a:lnTo>
                    <a:pt x="48" y="4384"/>
                  </a:lnTo>
                  <a:lnTo>
                    <a:pt x="113" y="4385"/>
                  </a:lnTo>
                  <a:lnTo>
                    <a:pt x="9221" y="4385"/>
                  </a:lnTo>
                  <a:lnTo>
                    <a:pt x="9286" y="4384"/>
                  </a:lnTo>
                  <a:lnTo>
                    <a:pt x="9320" y="4371"/>
                  </a:lnTo>
                  <a:lnTo>
                    <a:pt x="9332" y="4337"/>
                  </a:lnTo>
                  <a:lnTo>
                    <a:pt x="9334" y="4272"/>
                  </a:lnTo>
                  <a:lnTo>
                    <a:pt x="9334" y="114"/>
                  </a:lnTo>
                  <a:lnTo>
                    <a:pt x="9332" y="48"/>
                  </a:lnTo>
                  <a:lnTo>
                    <a:pt x="9320" y="14"/>
                  </a:lnTo>
                  <a:lnTo>
                    <a:pt x="9286" y="2"/>
                  </a:lnTo>
                  <a:lnTo>
                    <a:pt x="9221" y="0"/>
                  </a:lnTo>
                  <a:lnTo>
                    <a:pt x="113" y="0"/>
                  </a:lnTo>
                  <a:close/>
                </a:path>
              </a:pathLst>
            </a:custGeom>
            <a:noFill/>
            <a:ln w="12700">
              <a:solidFill>
                <a:srgbClr val="F78F1E"/>
              </a:solidFill>
              <a:prstDash val="solid"/>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pPr algn="ctr"/>
              <a:endParaRPr lang="en-GB"/>
            </a:p>
          </p:txBody>
        </p:sp>
      </p:grpSp>
      <p:sp>
        <p:nvSpPr>
          <p:cNvPr id="12" name="TextBox 11">
            <a:extLst>
              <a:ext uri="{FF2B5EF4-FFF2-40B4-BE49-F238E27FC236}">
                <a16:creationId xmlns:a16="http://schemas.microsoft.com/office/drawing/2014/main" xmlns="" id="{C24B8F87-2E95-4670-AE84-D7E402477E77}"/>
              </a:ext>
            </a:extLst>
          </p:cNvPr>
          <p:cNvSpPr txBox="1"/>
          <p:nvPr/>
        </p:nvSpPr>
        <p:spPr>
          <a:xfrm>
            <a:off x="270888" y="1479175"/>
            <a:ext cx="3375479" cy="461665"/>
          </a:xfrm>
          <a:prstGeom prst="rect">
            <a:avLst/>
          </a:prstGeom>
          <a:noFill/>
        </p:spPr>
        <p:txBody>
          <a:bodyPr wrap="square" rtlCol="0">
            <a:spAutoFit/>
          </a:bodyPr>
          <a:lstStyle/>
          <a:p>
            <a:r>
              <a:rPr lang="en-GB" sz="2400" b="1" dirty="0">
                <a:solidFill>
                  <a:srgbClr val="000090"/>
                </a:solidFill>
              </a:rPr>
              <a:t>Capacity Gap</a:t>
            </a:r>
          </a:p>
        </p:txBody>
      </p:sp>
      <p:sp>
        <p:nvSpPr>
          <p:cNvPr id="13" name="Rectangle 12">
            <a:extLst>
              <a:ext uri="{FF2B5EF4-FFF2-40B4-BE49-F238E27FC236}">
                <a16:creationId xmlns:a16="http://schemas.microsoft.com/office/drawing/2014/main" xmlns="" id="{04B3240B-0C29-4F3F-B54F-9856EE11500B}"/>
              </a:ext>
            </a:extLst>
          </p:cNvPr>
          <p:cNvSpPr/>
          <p:nvPr/>
        </p:nvSpPr>
        <p:spPr>
          <a:xfrm>
            <a:off x="274090" y="2007116"/>
            <a:ext cx="5612679" cy="1477328"/>
          </a:xfrm>
          <a:prstGeom prst="rect">
            <a:avLst/>
          </a:prstGeom>
        </p:spPr>
        <p:txBody>
          <a:bodyPr wrap="square">
            <a:spAutoFit/>
          </a:bodyPr>
          <a:lstStyle/>
          <a:p>
            <a:pPr marL="285750" indent="-285750">
              <a:buFont typeface="Arial" panose="020B0604020202020204" pitchFamily="34" charset="0"/>
              <a:buChar char="•"/>
            </a:pPr>
            <a:r>
              <a:rPr lang="en-GB" dirty="0"/>
              <a:t>Work through government systems if appropriate</a:t>
            </a:r>
          </a:p>
          <a:p>
            <a:pPr marL="285750" indent="-285750">
              <a:buFont typeface="Arial" panose="020B0604020202020204" pitchFamily="34" charset="0"/>
              <a:buChar char="•"/>
            </a:pPr>
            <a:r>
              <a:rPr lang="en-GB" dirty="0"/>
              <a:t>But agree ‘red lines’</a:t>
            </a:r>
          </a:p>
          <a:p>
            <a:pPr marL="285750" indent="-285750">
              <a:buFont typeface="Arial" panose="020B0604020202020204" pitchFamily="34" charset="0"/>
              <a:buChar char="•"/>
            </a:pPr>
            <a:r>
              <a:rPr lang="en-GB" dirty="0"/>
              <a:t>Identify mix of interventions at different levels</a:t>
            </a:r>
          </a:p>
          <a:p>
            <a:pPr marL="285750" indent="-285750">
              <a:buFont typeface="Arial" panose="020B0604020202020204" pitchFamily="34" charset="0"/>
              <a:buChar char="•"/>
            </a:pPr>
            <a:r>
              <a:rPr lang="en-GB" dirty="0"/>
              <a:t>Consider engagement via EUD &amp; common advocacy messages</a:t>
            </a:r>
          </a:p>
        </p:txBody>
      </p:sp>
      <p:sp>
        <p:nvSpPr>
          <p:cNvPr id="19" name="TextBox 18">
            <a:extLst>
              <a:ext uri="{FF2B5EF4-FFF2-40B4-BE49-F238E27FC236}">
                <a16:creationId xmlns:a16="http://schemas.microsoft.com/office/drawing/2014/main" xmlns="" id="{FA61E30A-62FC-4558-AEE9-22A4C6660B3A}"/>
              </a:ext>
            </a:extLst>
          </p:cNvPr>
          <p:cNvSpPr txBox="1"/>
          <p:nvPr/>
        </p:nvSpPr>
        <p:spPr>
          <a:xfrm>
            <a:off x="5886769" y="1748660"/>
            <a:ext cx="3375479" cy="461665"/>
          </a:xfrm>
          <a:prstGeom prst="rect">
            <a:avLst/>
          </a:prstGeom>
          <a:noFill/>
        </p:spPr>
        <p:txBody>
          <a:bodyPr wrap="square" rtlCol="0">
            <a:spAutoFit/>
          </a:bodyPr>
          <a:lstStyle/>
          <a:p>
            <a:r>
              <a:rPr lang="en-GB" sz="2400" b="1" dirty="0">
                <a:solidFill>
                  <a:srgbClr val="000090"/>
                </a:solidFill>
              </a:rPr>
              <a:t>Legitimacy Gap</a:t>
            </a:r>
          </a:p>
        </p:txBody>
      </p:sp>
      <p:sp>
        <p:nvSpPr>
          <p:cNvPr id="20" name="Rectangle 19">
            <a:extLst>
              <a:ext uri="{FF2B5EF4-FFF2-40B4-BE49-F238E27FC236}">
                <a16:creationId xmlns:a16="http://schemas.microsoft.com/office/drawing/2014/main" xmlns="" id="{6814F6F0-9CF9-49F6-9757-E3BBB8F30E87}"/>
              </a:ext>
            </a:extLst>
          </p:cNvPr>
          <p:cNvSpPr/>
          <p:nvPr/>
        </p:nvSpPr>
        <p:spPr>
          <a:xfrm>
            <a:off x="6023543" y="2180882"/>
            <a:ext cx="6303924" cy="1477328"/>
          </a:xfrm>
          <a:prstGeom prst="rect">
            <a:avLst/>
          </a:prstGeom>
        </p:spPr>
        <p:txBody>
          <a:bodyPr wrap="square">
            <a:spAutoFit/>
          </a:bodyPr>
          <a:lstStyle/>
          <a:p>
            <a:pPr marL="285750" indent="-285750">
              <a:buFont typeface="Arial" panose="020B0604020202020204" pitchFamily="34" charset="0"/>
              <a:buChar char="•"/>
            </a:pPr>
            <a:r>
              <a:rPr lang="en-GB" dirty="0"/>
              <a:t>Context analyses including political economy</a:t>
            </a:r>
          </a:p>
          <a:p>
            <a:pPr marL="285750" indent="-285750">
              <a:buFont typeface="Arial" panose="020B0604020202020204" pitchFamily="34" charset="0"/>
              <a:buChar char="•"/>
            </a:pPr>
            <a:r>
              <a:rPr lang="en-GB" dirty="0"/>
              <a:t>Culturally appropriate, transparent, simple programming</a:t>
            </a:r>
          </a:p>
          <a:p>
            <a:pPr marL="285750" indent="-285750">
              <a:buFont typeface="Arial" panose="020B0604020202020204" pitchFamily="34" charset="0"/>
              <a:buChar char="•"/>
            </a:pPr>
            <a:r>
              <a:rPr lang="en-GB" dirty="0"/>
              <a:t>Invest in front line delivery </a:t>
            </a:r>
            <a:r>
              <a:rPr lang="en-GB" dirty="0" err="1"/>
              <a:t>inc.</a:t>
            </a:r>
            <a:r>
              <a:rPr lang="en-GB" dirty="0"/>
              <a:t> accountability &amp; communication </a:t>
            </a:r>
          </a:p>
          <a:p>
            <a:pPr marL="285750" indent="-285750">
              <a:buFont typeface="Arial" panose="020B0604020202020204" pitchFamily="34" charset="0"/>
              <a:buChar char="•"/>
            </a:pPr>
            <a:r>
              <a:rPr lang="en-GB" dirty="0"/>
              <a:t>Invest in social protection for its own sake</a:t>
            </a:r>
          </a:p>
        </p:txBody>
      </p:sp>
      <p:sp>
        <p:nvSpPr>
          <p:cNvPr id="21" name="TextBox 20">
            <a:extLst>
              <a:ext uri="{FF2B5EF4-FFF2-40B4-BE49-F238E27FC236}">
                <a16:creationId xmlns:a16="http://schemas.microsoft.com/office/drawing/2014/main" xmlns="" id="{92376C11-3921-4219-A798-93C5871ABFE7}"/>
              </a:ext>
            </a:extLst>
          </p:cNvPr>
          <p:cNvSpPr txBox="1"/>
          <p:nvPr/>
        </p:nvSpPr>
        <p:spPr>
          <a:xfrm>
            <a:off x="2004740" y="3930253"/>
            <a:ext cx="2221347" cy="461665"/>
          </a:xfrm>
          <a:prstGeom prst="rect">
            <a:avLst/>
          </a:prstGeom>
          <a:noFill/>
        </p:spPr>
        <p:txBody>
          <a:bodyPr wrap="square" rtlCol="0">
            <a:spAutoFit/>
          </a:bodyPr>
          <a:lstStyle/>
          <a:p>
            <a:pPr algn="ctr"/>
            <a:r>
              <a:rPr lang="en-GB" sz="2400" b="1" dirty="0">
                <a:solidFill>
                  <a:srgbClr val="000090"/>
                </a:solidFill>
              </a:rPr>
              <a:t>Security Gap</a:t>
            </a:r>
            <a:r>
              <a:rPr lang="en-GB" sz="2400" dirty="0">
                <a:solidFill>
                  <a:srgbClr val="000090"/>
                </a:solidFill>
              </a:rPr>
              <a:t> </a:t>
            </a:r>
          </a:p>
        </p:txBody>
      </p:sp>
      <p:sp>
        <p:nvSpPr>
          <p:cNvPr id="24" name="Rectangle 23">
            <a:extLst>
              <a:ext uri="{FF2B5EF4-FFF2-40B4-BE49-F238E27FC236}">
                <a16:creationId xmlns:a16="http://schemas.microsoft.com/office/drawing/2014/main" xmlns="" id="{C9E94644-D980-4A61-8EFC-98EDDCBE535D}"/>
              </a:ext>
            </a:extLst>
          </p:cNvPr>
          <p:cNvSpPr/>
          <p:nvPr/>
        </p:nvSpPr>
        <p:spPr>
          <a:xfrm>
            <a:off x="2275488" y="4412755"/>
            <a:ext cx="6096000" cy="1477328"/>
          </a:xfrm>
          <a:prstGeom prst="rect">
            <a:avLst/>
          </a:prstGeom>
        </p:spPr>
        <p:txBody>
          <a:bodyPr>
            <a:spAutoFit/>
          </a:bodyPr>
          <a:lstStyle/>
          <a:p>
            <a:pPr marL="285750" indent="-285750">
              <a:buFont typeface="Arial" panose="020B0604020202020204" pitchFamily="34" charset="0"/>
              <a:buChar char="•"/>
            </a:pPr>
            <a:r>
              <a:rPr lang="en-GB" dirty="0"/>
              <a:t>Conflict sensitivity (and other DNH) analyses</a:t>
            </a:r>
          </a:p>
          <a:p>
            <a:pPr marL="285750" indent="-285750">
              <a:buFont typeface="Arial" panose="020B0604020202020204" pitchFamily="34" charset="0"/>
              <a:buChar char="•"/>
            </a:pPr>
            <a:r>
              <a:rPr lang="en-GB" dirty="0"/>
              <a:t>Multi-component projects to spread risk</a:t>
            </a:r>
          </a:p>
          <a:p>
            <a:pPr marL="285750" indent="-285750">
              <a:buFont typeface="Arial" panose="020B0604020202020204" pitchFamily="34" charset="0"/>
              <a:buChar char="•"/>
            </a:pPr>
            <a:r>
              <a:rPr lang="en-GB" dirty="0"/>
              <a:t>Select partners with access</a:t>
            </a:r>
          </a:p>
          <a:p>
            <a:pPr marL="285750" indent="-285750">
              <a:buFont typeface="Arial" panose="020B0604020202020204" pitchFamily="34" charset="0"/>
              <a:buChar char="•"/>
            </a:pPr>
            <a:r>
              <a:rPr lang="en-GB" dirty="0"/>
              <a:t>Promote IT-supported approaches </a:t>
            </a:r>
          </a:p>
          <a:p>
            <a:pPr marL="285750" indent="-285750">
              <a:buFont typeface="Arial" panose="020B0604020202020204" pitchFamily="34" charset="0"/>
              <a:buChar char="•"/>
            </a:pPr>
            <a:r>
              <a:rPr lang="en-GB" dirty="0"/>
              <a:t>Interventions for youth or ex-combatants</a:t>
            </a:r>
          </a:p>
        </p:txBody>
      </p:sp>
    </p:spTree>
    <p:extLst>
      <p:ext uri="{BB962C8B-B14F-4D97-AF65-F5344CB8AC3E}">
        <p14:creationId xmlns:p14="http://schemas.microsoft.com/office/powerpoint/2010/main" val="865359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500"/>
                                        <p:tgtEl>
                                          <p:spTgt spid="21"/>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4"/>
                                        </p:tgtEl>
                                        <p:attrNameLst>
                                          <p:attrName>style.visibility</p:attrName>
                                        </p:attrNameLst>
                                      </p:cBhvr>
                                      <p:to>
                                        <p:strVal val="visible"/>
                                      </p:to>
                                    </p:set>
                                    <p:animEffect transition="in" filter="fade">
                                      <p:cBhvr>
                                        <p:cTn id="20"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p:bldP spid="24"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3"/>
          <p:cNvSpPr txBox="1">
            <a:spLocks/>
          </p:cNvSpPr>
          <p:nvPr/>
        </p:nvSpPr>
        <p:spPr>
          <a:xfrm>
            <a:off x="356619" y="66738"/>
            <a:ext cx="12192000" cy="8689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endParaRPr lang="en-GB" sz="3200" b="1" dirty="0">
              <a:solidFill>
                <a:srgbClr val="000090"/>
              </a:solidFill>
              <a:latin typeface="+mn-lt"/>
            </a:endParaRPr>
          </a:p>
        </p:txBody>
      </p:sp>
      <p:sp>
        <p:nvSpPr>
          <p:cNvPr id="3" name="TextBox 2">
            <a:extLst>
              <a:ext uri="{FF2B5EF4-FFF2-40B4-BE49-F238E27FC236}">
                <a16:creationId xmlns:a16="http://schemas.microsoft.com/office/drawing/2014/main" xmlns="" id="{BC12EF22-526F-4EFB-9549-1D6DA79D7837}"/>
              </a:ext>
            </a:extLst>
          </p:cNvPr>
          <p:cNvSpPr txBox="1"/>
          <p:nvPr/>
        </p:nvSpPr>
        <p:spPr>
          <a:xfrm>
            <a:off x="4086578" y="2659559"/>
            <a:ext cx="3499556" cy="769441"/>
          </a:xfrm>
          <a:prstGeom prst="rect">
            <a:avLst/>
          </a:prstGeom>
          <a:noFill/>
        </p:spPr>
        <p:txBody>
          <a:bodyPr wrap="square" rtlCol="0">
            <a:spAutoFit/>
          </a:bodyPr>
          <a:lstStyle/>
          <a:p>
            <a:pPr algn="ctr"/>
            <a:r>
              <a:rPr lang="en-GB" sz="4400" b="1" dirty="0">
                <a:solidFill>
                  <a:srgbClr val="000090"/>
                </a:solidFill>
              </a:rPr>
              <a:t>THANK YOU</a:t>
            </a:r>
          </a:p>
        </p:txBody>
      </p:sp>
    </p:spTree>
    <p:extLst>
      <p:ext uri="{BB962C8B-B14F-4D97-AF65-F5344CB8AC3E}">
        <p14:creationId xmlns:p14="http://schemas.microsoft.com/office/powerpoint/2010/main" val="1372057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3"/>
          <p:cNvSpPr txBox="1">
            <a:spLocks/>
          </p:cNvSpPr>
          <p:nvPr/>
        </p:nvSpPr>
        <p:spPr>
          <a:xfrm>
            <a:off x="356619" y="66738"/>
            <a:ext cx="12192000" cy="8689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3200" b="1" dirty="0">
                <a:solidFill>
                  <a:srgbClr val="000090"/>
                </a:solidFill>
                <a:latin typeface="+mn-lt"/>
              </a:rPr>
              <a:t>FRAGILE &amp; CONFLICT </a:t>
            </a:r>
          </a:p>
          <a:p>
            <a:pPr algn="l"/>
            <a:r>
              <a:rPr lang="en-GB" sz="3200" b="1" dirty="0">
                <a:solidFill>
                  <a:srgbClr val="000090"/>
                </a:solidFill>
                <a:latin typeface="+mn-lt"/>
              </a:rPr>
              <a:t>AFFECTED CONTEXTS</a:t>
            </a:r>
          </a:p>
        </p:txBody>
      </p:sp>
      <p:grpSp>
        <p:nvGrpSpPr>
          <p:cNvPr id="6" name="Group 5">
            <a:extLst>
              <a:ext uri="{FF2B5EF4-FFF2-40B4-BE49-F238E27FC236}">
                <a16:creationId xmlns:a16="http://schemas.microsoft.com/office/drawing/2014/main" xmlns="" id="{94A755E2-70DC-43B0-9210-C7744D68193A}"/>
              </a:ext>
            </a:extLst>
          </p:cNvPr>
          <p:cNvGrpSpPr>
            <a:grpSpLocks/>
          </p:cNvGrpSpPr>
          <p:nvPr/>
        </p:nvGrpSpPr>
        <p:grpSpPr bwMode="auto">
          <a:xfrm>
            <a:off x="4864964" y="2121762"/>
            <a:ext cx="7239940" cy="3294596"/>
            <a:chOff x="1123" y="376"/>
            <a:chExt cx="9335" cy="4386"/>
          </a:xfrm>
        </p:grpSpPr>
        <p:sp>
          <p:nvSpPr>
            <p:cNvPr id="7" name="Rectangle 6">
              <a:extLst>
                <a:ext uri="{FF2B5EF4-FFF2-40B4-BE49-F238E27FC236}">
                  <a16:creationId xmlns:a16="http://schemas.microsoft.com/office/drawing/2014/main" xmlns="" id="{C2942FC8-782D-4751-8BCD-133029CD8D6A}"/>
                </a:ext>
              </a:extLst>
            </p:cNvPr>
            <p:cNvSpPr>
              <a:spLocks noChangeArrowheads="1"/>
            </p:cNvSpPr>
            <p:nvPr/>
          </p:nvSpPr>
          <p:spPr bwMode="auto">
            <a:xfrm>
              <a:off x="1398" y="1144"/>
              <a:ext cx="5713" cy="2253"/>
            </a:xfrm>
            <a:prstGeom prst="rect">
              <a:avLst/>
            </a:prstGeom>
            <a:solidFill>
              <a:srgbClr val="0071B7">
                <a:alpha val="33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GB"/>
            </a:p>
          </p:txBody>
        </p:sp>
        <p:sp>
          <p:nvSpPr>
            <p:cNvPr id="8" name="Rectangle 7">
              <a:extLst>
                <a:ext uri="{FF2B5EF4-FFF2-40B4-BE49-F238E27FC236}">
                  <a16:creationId xmlns:a16="http://schemas.microsoft.com/office/drawing/2014/main" xmlns="" id="{0E5AEDC2-B5EA-4E7C-B99D-77BEDB86C676}"/>
                </a:ext>
              </a:extLst>
            </p:cNvPr>
            <p:cNvSpPr>
              <a:spLocks noChangeArrowheads="1"/>
            </p:cNvSpPr>
            <p:nvPr/>
          </p:nvSpPr>
          <p:spPr bwMode="auto">
            <a:xfrm>
              <a:off x="4288" y="1517"/>
              <a:ext cx="5895" cy="1822"/>
            </a:xfrm>
            <a:prstGeom prst="rect">
              <a:avLst/>
            </a:prstGeom>
            <a:solidFill>
              <a:srgbClr val="00984A">
                <a:alpha val="33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GB"/>
            </a:p>
          </p:txBody>
        </p:sp>
        <p:sp>
          <p:nvSpPr>
            <p:cNvPr id="9" name="Rectangle 8">
              <a:extLst>
                <a:ext uri="{FF2B5EF4-FFF2-40B4-BE49-F238E27FC236}">
                  <a16:creationId xmlns:a16="http://schemas.microsoft.com/office/drawing/2014/main" xmlns="" id="{AA8A227C-AD19-4D27-A4F3-8E8417B4476E}"/>
                </a:ext>
              </a:extLst>
            </p:cNvPr>
            <p:cNvSpPr>
              <a:spLocks noChangeArrowheads="1"/>
            </p:cNvSpPr>
            <p:nvPr/>
          </p:nvSpPr>
          <p:spPr bwMode="auto">
            <a:xfrm>
              <a:off x="2374" y="2086"/>
              <a:ext cx="6462" cy="1951"/>
            </a:xfrm>
            <a:prstGeom prst="rect">
              <a:avLst/>
            </a:prstGeom>
            <a:solidFill>
              <a:srgbClr val="F78F1E">
                <a:alpha val="33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GB"/>
            </a:p>
          </p:txBody>
        </p:sp>
        <p:sp>
          <p:nvSpPr>
            <p:cNvPr id="10" name="Freeform 22">
              <a:extLst>
                <a:ext uri="{FF2B5EF4-FFF2-40B4-BE49-F238E27FC236}">
                  <a16:creationId xmlns:a16="http://schemas.microsoft.com/office/drawing/2014/main" xmlns="" id="{51FD26C0-3A90-4089-984D-71A1B101E704}"/>
                </a:ext>
              </a:extLst>
            </p:cNvPr>
            <p:cNvSpPr>
              <a:spLocks/>
            </p:cNvSpPr>
            <p:nvPr/>
          </p:nvSpPr>
          <p:spPr bwMode="auto">
            <a:xfrm>
              <a:off x="1123" y="376"/>
              <a:ext cx="9335" cy="4386"/>
            </a:xfrm>
            <a:custGeom>
              <a:avLst/>
              <a:gdLst>
                <a:gd name="T0" fmla="+- 0 1237 1124"/>
                <a:gd name="T1" fmla="*/ T0 w 9335"/>
                <a:gd name="T2" fmla="+- 0 376 376"/>
                <a:gd name="T3" fmla="*/ 376 h 4386"/>
                <a:gd name="T4" fmla="+- 0 1172 1124"/>
                <a:gd name="T5" fmla="*/ T4 w 9335"/>
                <a:gd name="T6" fmla="+- 0 378 376"/>
                <a:gd name="T7" fmla="*/ 378 h 4386"/>
                <a:gd name="T8" fmla="+- 0 1138 1124"/>
                <a:gd name="T9" fmla="*/ T8 w 9335"/>
                <a:gd name="T10" fmla="+- 0 390 376"/>
                <a:gd name="T11" fmla="*/ 390 h 4386"/>
                <a:gd name="T12" fmla="+- 0 1126 1124"/>
                <a:gd name="T13" fmla="*/ T12 w 9335"/>
                <a:gd name="T14" fmla="+- 0 424 376"/>
                <a:gd name="T15" fmla="*/ 424 h 4386"/>
                <a:gd name="T16" fmla="+- 0 1124 1124"/>
                <a:gd name="T17" fmla="*/ T16 w 9335"/>
                <a:gd name="T18" fmla="+- 0 490 376"/>
                <a:gd name="T19" fmla="*/ 490 h 4386"/>
                <a:gd name="T20" fmla="+- 0 1124 1124"/>
                <a:gd name="T21" fmla="*/ T20 w 9335"/>
                <a:gd name="T22" fmla="+- 0 4648 376"/>
                <a:gd name="T23" fmla="*/ 4648 h 4386"/>
                <a:gd name="T24" fmla="+- 0 1126 1124"/>
                <a:gd name="T25" fmla="*/ T24 w 9335"/>
                <a:gd name="T26" fmla="+- 0 4713 376"/>
                <a:gd name="T27" fmla="*/ 4713 h 4386"/>
                <a:gd name="T28" fmla="+- 0 1138 1124"/>
                <a:gd name="T29" fmla="*/ T28 w 9335"/>
                <a:gd name="T30" fmla="+- 0 4747 376"/>
                <a:gd name="T31" fmla="*/ 4747 h 4386"/>
                <a:gd name="T32" fmla="+- 0 1172 1124"/>
                <a:gd name="T33" fmla="*/ T32 w 9335"/>
                <a:gd name="T34" fmla="+- 0 4760 376"/>
                <a:gd name="T35" fmla="*/ 4760 h 4386"/>
                <a:gd name="T36" fmla="+- 0 1237 1124"/>
                <a:gd name="T37" fmla="*/ T36 w 9335"/>
                <a:gd name="T38" fmla="+- 0 4761 376"/>
                <a:gd name="T39" fmla="*/ 4761 h 4386"/>
                <a:gd name="T40" fmla="+- 0 10345 1124"/>
                <a:gd name="T41" fmla="*/ T40 w 9335"/>
                <a:gd name="T42" fmla="+- 0 4761 376"/>
                <a:gd name="T43" fmla="*/ 4761 h 4386"/>
                <a:gd name="T44" fmla="+- 0 10410 1124"/>
                <a:gd name="T45" fmla="*/ T44 w 9335"/>
                <a:gd name="T46" fmla="+- 0 4760 376"/>
                <a:gd name="T47" fmla="*/ 4760 h 4386"/>
                <a:gd name="T48" fmla="+- 0 10444 1124"/>
                <a:gd name="T49" fmla="*/ T48 w 9335"/>
                <a:gd name="T50" fmla="+- 0 4747 376"/>
                <a:gd name="T51" fmla="*/ 4747 h 4386"/>
                <a:gd name="T52" fmla="+- 0 10456 1124"/>
                <a:gd name="T53" fmla="*/ T52 w 9335"/>
                <a:gd name="T54" fmla="+- 0 4713 376"/>
                <a:gd name="T55" fmla="*/ 4713 h 4386"/>
                <a:gd name="T56" fmla="+- 0 10458 1124"/>
                <a:gd name="T57" fmla="*/ T56 w 9335"/>
                <a:gd name="T58" fmla="+- 0 4648 376"/>
                <a:gd name="T59" fmla="*/ 4648 h 4386"/>
                <a:gd name="T60" fmla="+- 0 10458 1124"/>
                <a:gd name="T61" fmla="*/ T60 w 9335"/>
                <a:gd name="T62" fmla="+- 0 490 376"/>
                <a:gd name="T63" fmla="*/ 490 h 4386"/>
                <a:gd name="T64" fmla="+- 0 10456 1124"/>
                <a:gd name="T65" fmla="*/ T64 w 9335"/>
                <a:gd name="T66" fmla="+- 0 424 376"/>
                <a:gd name="T67" fmla="*/ 424 h 4386"/>
                <a:gd name="T68" fmla="+- 0 10444 1124"/>
                <a:gd name="T69" fmla="*/ T68 w 9335"/>
                <a:gd name="T70" fmla="+- 0 390 376"/>
                <a:gd name="T71" fmla="*/ 390 h 4386"/>
                <a:gd name="T72" fmla="+- 0 10410 1124"/>
                <a:gd name="T73" fmla="*/ T72 w 9335"/>
                <a:gd name="T74" fmla="+- 0 378 376"/>
                <a:gd name="T75" fmla="*/ 378 h 4386"/>
                <a:gd name="T76" fmla="+- 0 10345 1124"/>
                <a:gd name="T77" fmla="*/ T76 w 9335"/>
                <a:gd name="T78" fmla="+- 0 376 376"/>
                <a:gd name="T79" fmla="*/ 376 h 4386"/>
                <a:gd name="T80" fmla="+- 0 1237 1124"/>
                <a:gd name="T81" fmla="*/ T80 w 9335"/>
                <a:gd name="T82" fmla="+- 0 376 376"/>
                <a:gd name="T83" fmla="*/ 376 h 4386"/>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Lst>
              <a:rect l="0" t="0" r="r" b="b"/>
              <a:pathLst>
                <a:path w="9335" h="4386">
                  <a:moveTo>
                    <a:pt x="113" y="0"/>
                  </a:moveTo>
                  <a:lnTo>
                    <a:pt x="48" y="2"/>
                  </a:lnTo>
                  <a:lnTo>
                    <a:pt x="14" y="14"/>
                  </a:lnTo>
                  <a:lnTo>
                    <a:pt x="2" y="48"/>
                  </a:lnTo>
                  <a:lnTo>
                    <a:pt x="0" y="114"/>
                  </a:lnTo>
                  <a:lnTo>
                    <a:pt x="0" y="4272"/>
                  </a:lnTo>
                  <a:lnTo>
                    <a:pt x="2" y="4337"/>
                  </a:lnTo>
                  <a:lnTo>
                    <a:pt x="14" y="4371"/>
                  </a:lnTo>
                  <a:lnTo>
                    <a:pt x="48" y="4384"/>
                  </a:lnTo>
                  <a:lnTo>
                    <a:pt x="113" y="4385"/>
                  </a:lnTo>
                  <a:lnTo>
                    <a:pt x="9221" y="4385"/>
                  </a:lnTo>
                  <a:lnTo>
                    <a:pt x="9286" y="4384"/>
                  </a:lnTo>
                  <a:lnTo>
                    <a:pt x="9320" y="4371"/>
                  </a:lnTo>
                  <a:lnTo>
                    <a:pt x="9332" y="4337"/>
                  </a:lnTo>
                  <a:lnTo>
                    <a:pt x="9334" y="4272"/>
                  </a:lnTo>
                  <a:lnTo>
                    <a:pt x="9334" y="114"/>
                  </a:lnTo>
                  <a:lnTo>
                    <a:pt x="9332" y="48"/>
                  </a:lnTo>
                  <a:lnTo>
                    <a:pt x="9320" y="14"/>
                  </a:lnTo>
                  <a:lnTo>
                    <a:pt x="9286" y="2"/>
                  </a:lnTo>
                  <a:lnTo>
                    <a:pt x="9221" y="0"/>
                  </a:lnTo>
                  <a:lnTo>
                    <a:pt x="113" y="0"/>
                  </a:lnTo>
                  <a:close/>
                </a:path>
              </a:pathLst>
            </a:custGeom>
            <a:noFill/>
            <a:ln w="12700">
              <a:solidFill>
                <a:srgbClr val="F78F1E"/>
              </a:solidFill>
              <a:prstDash val="solid"/>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11" name="Text Box 23">
              <a:extLst>
                <a:ext uri="{FF2B5EF4-FFF2-40B4-BE49-F238E27FC236}">
                  <a16:creationId xmlns:a16="http://schemas.microsoft.com/office/drawing/2014/main" xmlns="" id="{6A4640C6-A071-475E-A2A4-AB4EED74CF87}"/>
                </a:ext>
              </a:extLst>
            </p:cNvPr>
            <p:cNvSpPr txBox="1">
              <a:spLocks noChangeArrowheads="1"/>
            </p:cNvSpPr>
            <p:nvPr/>
          </p:nvSpPr>
          <p:spPr bwMode="auto">
            <a:xfrm>
              <a:off x="1362" y="580"/>
              <a:ext cx="7704"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gn="just">
                <a:lnSpc>
                  <a:spcPts val="1210"/>
                </a:lnSpc>
                <a:spcAft>
                  <a:spcPts val="0"/>
                </a:spcAft>
              </a:pPr>
              <a:r>
                <a:rPr lang="en-GB" sz="1600" b="1" dirty="0">
                  <a:solidFill>
                    <a:srgbClr val="000090"/>
                  </a:solidFill>
                  <a:effectLst/>
                  <a:latin typeface="Adobe Clean SemiCondensed"/>
                  <a:ea typeface="Calibri" panose="020F0502020204030204" pitchFamily="34" charset="0"/>
                  <a:cs typeface="Times New Roman" panose="02020603050405020304" pitchFamily="18" charset="0"/>
                </a:rPr>
                <a:t>Three dimensions of fragility and country examples from 2010</a:t>
              </a:r>
              <a:endParaRPr lang="en-GB" sz="1600" b="1" dirty="0">
                <a:solidFill>
                  <a:srgbClr val="000090"/>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12" name="Text Box 24">
              <a:extLst>
                <a:ext uri="{FF2B5EF4-FFF2-40B4-BE49-F238E27FC236}">
                  <a16:creationId xmlns:a16="http://schemas.microsoft.com/office/drawing/2014/main" xmlns="" id="{4C9EAF4B-4E70-48D6-94C3-8909C71ACBF7}"/>
                </a:ext>
              </a:extLst>
            </p:cNvPr>
            <p:cNvSpPr txBox="1">
              <a:spLocks noChangeArrowheads="1"/>
            </p:cNvSpPr>
            <p:nvPr/>
          </p:nvSpPr>
          <p:spPr bwMode="auto">
            <a:xfrm>
              <a:off x="1491" y="1649"/>
              <a:ext cx="1325" cy="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gn="just">
                <a:spcAft>
                  <a:spcPts val="0"/>
                </a:spcAft>
              </a:pPr>
              <a:r>
                <a:rPr lang="en-GB" sz="1600" dirty="0">
                  <a:effectLst/>
                  <a:latin typeface="Adobe Clean SemiCondensed"/>
                  <a:ea typeface="Calibri" panose="020F0502020204030204" pitchFamily="34" charset="0"/>
                  <a:cs typeface="Times New Roman" panose="02020603050405020304" pitchFamily="18" charset="0"/>
                </a:rPr>
                <a:t>Bangladesh Malawi</a:t>
              </a:r>
              <a:endParaRPr lang="en-GB" sz="16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13" name="Text Box 25">
              <a:extLst>
                <a:ext uri="{FF2B5EF4-FFF2-40B4-BE49-F238E27FC236}">
                  <a16:creationId xmlns:a16="http://schemas.microsoft.com/office/drawing/2014/main" xmlns="" id="{F6EFA5D1-5A67-43BD-9868-BC6DB429B981}"/>
                </a:ext>
              </a:extLst>
            </p:cNvPr>
            <p:cNvSpPr txBox="1">
              <a:spLocks noChangeArrowheads="1"/>
            </p:cNvSpPr>
            <p:nvPr/>
          </p:nvSpPr>
          <p:spPr bwMode="auto">
            <a:xfrm>
              <a:off x="8978" y="2321"/>
              <a:ext cx="1205"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gn="just">
                <a:lnSpc>
                  <a:spcPts val="1040"/>
                </a:lnSpc>
                <a:spcAft>
                  <a:spcPts val="0"/>
                </a:spcAft>
              </a:pPr>
              <a:r>
                <a:rPr lang="en-GB" sz="1600" dirty="0">
                  <a:effectLst/>
                  <a:latin typeface="Adobe Clean SemiCondensed"/>
                  <a:ea typeface="Calibri" panose="020F0502020204030204" pitchFamily="34" charset="0"/>
                  <a:cs typeface="Times New Roman" panose="02020603050405020304" pitchFamily="18" charset="0"/>
                </a:rPr>
                <a:t>North Korea</a:t>
              </a:r>
              <a:endParaRPr lang="en-GB" sz="16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14" name="Text Box 26">
              <a:extLst>
                <a:ext uri="{FF2B5EF4-FFF2-40B4-BE49-F238E27FC236}">
                  <a16:creationId xmlns:a16="http://schemas.microsoft.com/office/drawing/2014/main" xmlns="" id="{764CF04E-1D19-44E8-92D4-B4B7DC8BE3F4}"/>
                </a:ext>
              </a:extLst>
            </p:cNvPr>
            <p:cNvSpPr txBox="1">
              <a:spLocks noChangeArrowheads="1"/>
            </p:cNvSpPr>
            <p:nvPr/>
          </p:nvSpPr>
          <p:spPr bwMode="auto">
            <a:xfrm>
              <a:off x="1200" y="4520"/>
              <a:ext cx="6035" cy="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gn="just">
                <a:lnSpc>
                  <a:spcPts val="1025"/>
                </a:lnSpc>
                <a:spcAft>
                  <a:spcPts val="0"/>
                </a:spcAft>
              </a:pPr>
              <a:r>
                <a:rPr lang="en-GB" sz="850" dirty="0">
                  <a:solidFill>
                    <a:srgbClr val="F78F1E"/>
                  </a:solidFill>
                  <a:effectLst/>
                  <a:latin typeface="Adobe Clean SemiCondensed"/>
                  <a:ea typeface="Calibri" panose="020F0502020204030204" pitchFamily="34" charset="0"/>
                  <a:cs typeface="Times New Roman" panose="02020603050405020304" pitchFamily="18" charset="0"/>
                </a:rPr>
                <a:t>Source:</a:t>
              </a:r>
              <a:r>
                <a:rPr lang="en-GB" sz="850" spc="-60" dirty="0">
                  <a:solidFill>
                    <a:srgbClr val="F78F1E"/>
                  </a:solidFill>
                  <a:effectLst/>
                  <a:latin typeface="Adobe Clean SemiCondensed"/>
                  <a:ea typeface="Calibri" panose="020F0502020204030204" pitchFamily="34" charset="0"/>
                  <a:cs typeface="Times New Roman" panose="02020603050405020304" pitchFamily="18" charset="0"/>
                </a:rPr>
                <a:t> </a:t>
              </a:r>
              <a:r>
                <a:rPr lang="en-GB" sz="85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EC, 2015, based on Call, 2010</a:t>
              </a:r>
              <a:endParaRPr lang="en-GB" sz="11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15" name="Text Box 27">
              <a:extLst>
                <a:ext uri="{FF2B5EF4-FFF2-40B4-BE49-F238E27FC236}">
                  <a16:creationId xmlns:a16="http://schemas.microsoft.com/office/drawing/2014/main" xmlns="" id="{D858D224-D9B1-43C6-A9B2-AD320E454571}"/>
                </a:ext>
              </a:extLst>
            </p:cNvPr>
            <p:cNvSpPr txBox="1">
              <a:spLocks noChangeArrowheads="1"/>
            </p:cNvSpPr>
            <p:nvPr/>
          </p:nvSpPr>
          <p:spPr bwMode="auto">
            <a:xfrm>
              <a:off x="2374" y="3338"/>
              <a:ext cx="6462" cy="699"/>
            </a:xfrm>
            <a:prstGeom prst="rect">
              <a:avLst/>
            </a:prstGeom>
            <a:solidFill>
              <a:srgbClr val="F78F1E">
                <a:alpha val="33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marL="633095" algn="just">
                <a:spcBef>
                  <a:spcPts val="365"/>
                </a:spcBef>
              </a:pPr>
              <a:r>
                <a:rPr lang="en-GB" sz="1600" dirty="0">
                  <a:effectLst/>
                  <a:latin typeface="Adobe Clean SemiCondensed"/>
                  <a:ea typeface="Calibri" panose="020F0502020204030204" pitchFamily="34" charset="0"/>
                  <a:cs typeface="Times New Roman" panose="02020603050405020304" pitchFamily="18" charset="0"/>
                </a:rPr>
                <a:t>Colombia, Guatemala, Tajikistan</a:t>
              </a:r>
            </a:p>
            <a:p>
              <a:pPr marL="633095" algn="ctr">
                <a:spcBef>
                  <a:spcPts val="365"/>
                </a:spcBef>
              </a:pPr>
              <a:r>
                <a:rPr lang="en-GB" sz="1600" b="1" dirty="0">
                  <a:solidFill>
                    <a:srgbClr val="000090"/>
                  </a:solidFill>
                  <a:latin typeface="Calibri" panose="020F0502020204030204" pitchFamily="34" charset="0"/>
                  <a:ea typeface="Calibri" panose="020F0502020204030204" pitchFamily="34" charset="0"/>
                  <a:cs typeface="Times New Roman" panose="02020603050405020304" pitchFamily="18" charset="0"/>
                </a:rPr>
                <a:t>Security Gap: War-Torn States</a:t>
              </a:r>
              <a:endParaRPr lang="en-GB" sz="1600" dirty="0">
                <a:solidFill>
                  <a:srgbClr val="000090"/>
                </a:solidFill>
                <a:latin typeface="Arial" panose="020B0604020202020204" pitchFamily="34" charset="0"/>
                <a:ea typeface="Calibri" panose="020F0502020204030204" pitchFamily="34" charset="0"/>
                <a:cs typeface="Times New Roman" panose="02020603050405020304" pitchFamily="18" charset="0"/>
              </a:endParaRPr>
            </a:p>
            <a:p>
              <a:pPr marL="633095" algn="just">
                <a:spcBef>
                  <a:spcPts val="365"/>
                </a:spcBef>
                <a:spcAft>
                  <a:spcPts val="0"/>
                </a:spcAft>
              </a:pPr>
              <a:endParaRPr lang="en-GB" sz="16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16" name="Text Box 28">
              <a:extLst>
                <a:ext uri="{FF2B5EF4-FFF2-40B4-BE49-F238E27FC236}">
                  <a16:creationId xmlns:a16="http://schemas.microsoft.com/office/drawing/2014/main" xmlns="" id="{6DE44863-74F2-4D3C-B6B1-1FB9AF8B1D60}"/>
                </a:ext>
              </a:extLst>
            </p:cNvPr>
            <p:cNvSpPr txBox="1">
              <a:spLocks noChangeArrowheads="1"/>
            </p:cNvSpPr>
            <p:nvPr/>
          </p:nvSpPr>
          <p:spPr bwMode="auto">
            <a:xfrm>
              <a:off x="7111" y="2086"/>
              <a:ext cx="1724" cy="1252"/>
            </a:xfrm>
            <a:prstGeom prst="rect">
              <a:avLst/>
            </a:prstGeom>
            <a:solidFill>
              <a:srgbClr val="F78F1E">
                <a:alpha val="33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gn="just">
                <a:spcBef>
                  <a:spcPts val="30"/>
                </a:spcBef>
                <a:spcAft>
                  <a:spcPts val="0"/>
                </a:spcAft>
              </a:pPr>
              <a:r>
                <a:rPr lang="en-GB" sz="1000" dirty="0">
                  <a:effectLst/>
                  <a:latin typeface="Arial" panose="020B0604020202020204" pitchFamily="34" charset="0"/>
                  <a:ea typeface="Calibri" panose="020F0502020204030204" pitchFamily="34" charset="0"/>
                  <a:cs typeface="Times New Roman" panose="02020603050405020304" pitchFamily="18" charset="0"/>
                </a:rPr>
                <a:t> </a:t>
              </a:r>
              <a:endParaRPr lang="en-GB" sz="1100" dirty="0">
                <a:effectLst/>
                <a:latin typeface="Arial" panose="020B0604020202020204" pitchFamily="34" charset="0"/>
                <a:ea typeface="Calibri" panose="020F0502020204030204" pitchFamily="34" charset="0"/>
                <a:cs typeface="Times New Roman" panose="02020603050405020304" pitchFamily="18" charset="0"/>
              </a:endParaRPr>
            </a:p>
            <a:p>
              <a:pPr marL="151765" algn="just">
                <a:spcAft>
                  <a:spcPts val="0"/>
                </a:spcAft>
              </a:pPr>
              <a:r>
                <a:rPr lang="en-GB" sz="1600" dirty="0">
                  <a:effectLst/>
                  <a:latin typeface="Adobe Clean SemiCondensed"/>
                  <a:ea typeface="Calibri" panose="020F0502020204030204" pitchFamily="34" charset="0"/>
                  <a:cs typeface="Times New Roman" panose="02020603050405020304" pitchFamily="18" charset="0"/>
                </a:rPr>
                <a:t>Turkmenistan</a:t>
              </a:r>
              <a:endParaRPr lang="en-GB" sz="16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17" name="Text Box 29">
              <a:extLst>
                <a:ext uri="{FF2B5EF4-FFF2-40B4-BE49-F238E27FC236}">
                  <a16:creationId xmlns:a16="http://schemas.microsoft.com/office/drawing/2014/main" xmlns="" id="{F8229769-0625-40FA-9A82-3596732FF8B5}"/>
                </a:ext>
              </a:extLst>
            </p:cNvPr>
            <p:cNvSpPr txBox="1">
              <a:spLocks noChangeArrowheads="1"/>
            </p:cNvSpPr>
            <p:nvPr/>
          </p:nvSpPr>
          <p:spPr bwMode="auto">
            <a:xfrm>
              <a:off x="4288" y="2086"/>
              <a:ext cx="2824" cy="1252"/>
            </a:xfrm>
            <a:prstGeom prst="rect">
              <a:avLst/>
            </a:prstGeom>
            <a:solidFill>
              <a:srgbClr val="F78F1E">
                <a:alpha val="33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marL="91440" algn="just">
                <a:lnSpc>
                  <a:spcPts val="790"/>
                </a:lnSpc>
                <a:spcAft>
                  <a:spcPts val="0"/>
                </a:spcAft>
              </a:pPr>
              <a:endParaRPr lang="en-GB" sz="1600" dirty="0">
                <a:effectLst/>
                <a:latin typeface="Adobe Clean SemiCondensed"/>
                <a:ea typeface="Calibri" panose="020F0502020204030204" pitchFamily="34" charset="0"/>
                <a:cs typeface="Times New Roman" panose="02020603050405020304" pitchFamily="18" charset="0"/>
              </a:endParaRPr>
            </a:p>
            <a:p>
              <a:pPr marL="91440" algn="just">
                <a:lnSpc>
                  <a:spcPts val="790"/>
                </a:lnSpc>
                <a:spcAft>
                  <a:spcPts val="0"/>
                </a:spcAft>
              </a:pPr>
              <a:r>
                <a:rPr lang="en-GB" sz="1600" dirty="0">
                  <a:effectLst/>
                  <a:latin typeface="Adobe Clean SemiCondensed"/>
                  <a:ea typeface="Calibri" panose="020F0502020204030204" pitchFamily="34" charset="0"/>
                  <a:cs typeface="Times New Roman" panose="02020603050405020304" pitchFamily="18" charset="0"/>
                </a:rPr>
                <a:t>Afghanistan</a:t>
              </a:r>
              <a:endParaRPr lang="en-GB" sz="1600" dirty="0">
                <a:effectLst/>
                <a:latin typeface="Arial" panose="020B0604020202020204" pitchFamily="34" charset="0"/>
                <a:ea typeface="Calibri" panose="020F0502020204030204" pitchFamily="34" charset="0"/>
                <a:cs typeface="Times New Roman" panose="02020603050405020304" pitchFamily="18" charset="0"/>
              </a:endParaRPr>
            </a:p>
            <a:p>
              <a:pPr marL="91440" algn="just">
                <a:lnSpc>
                  <a:spcPct val="60000"/>
                </a:lnSpc>
                <a:spcBef>
                  <a:spcPts val="335"/>
                </a:spcBef>
                <a:spcAft>
                  <a:spcPts val="0"/>
                </a:spcAft>
              </a:pPr>
              <a:r>
                <a:rPr lang="en-GB" sz="1600" dirty="0">
                  <a:effectLst/>
                  <a:latin typeface="Adobe Clean SemiCondensed"/>
                  <a:ea typeface="Calibri" panose="020F0502020204030204" pitchFamily="34" charset="0"/>
                  <a:cs typeface="Times New Roman" panose="02020603050405020304" pitchFamily="18" charset="0"/>
                </a:rPr>
                <a:t>DRC</a:t>
              </a:r>
              <a:endParaRPr lang="en-GB" sz="1600" dirty="0">
                <a:effectLst/>
                <a:latin typeface="Arial" panose="020B0604020202020204" pitchFamily="34" charset="0"/>
                <a:ea typeface="Calibri" panose="020F0502020204030204" pitchFamily="34" charset="0"/>
                <a:cs typeface="Times New Roman" panose="02020603050405020304" pitchFamily="18" charset="0"/>
              </a:endParaRPr>
            </a:p>
            <a:p>
              <a:pPr marL="91440" algn="just">
                <a:lnSpc>
                  <a:spcPts val="915"/>
                </a:lnSpc>
                <a:spcAft>
                  <a:spcPts val="0"/>
                </a:spcAft>
              </a:pPr>
              <a:r>
                <a:rPr lang="en-GB" sz="1600" dirty="0">
                  <a:effectLst/>
                  <a:latin typeface="Adobe Clean SemiCondensed"/>
                  <a:ea typeface="Calibri" panose="020F0502020204030204" pitchFamily="34" charset="0"/>
                  <a:cs typeface="Times New Roman" panose="02020603050405020304" pitchFamily="18" charset="0"/>
                </a:rPr>
                <a:t>Iraq</a:t>
              </a:r>
              <a:endParaRPr lang="en-GB" sz="1600" dirty="0">
                <a:effectLst/>
                <a:latin typeface="Arial" panose="020B0604020202020204" pitchFamily="34" charset="0"/>
                <a:ea typeface="Calibri" panose="020F0502020204030204" pitchFamily="34" charset="0"/>
                <a:cs typeface="Times New Roman" panose="02020603050405020304" pitchFamily="18" charset="0"/>
              </a:endParaRPr>
            </a:p>
            <a:p>
              <a:pPr marL="91440" marR="1290320" algn="just">
                <a:spcAft>
                  <a:spcPts val="0"/>
                </a:spcAft>
              </a:pPr>
              <a:r>
                <a:rPr lang="en-GB" sz="1600" dirty="0">
                  <a:effectLst/>
                  <a:latin typeface="Adobe Clean SemiCondensed"/>
                  <a:ea typeface="Calibri" panose="020F0502020204030204" pitchFamily="34" charset="0"/>
                  <a:cs typeface="Times New Roman" panose="02020603050405020304" pitchFamily="18" charset="0"/>
                </a:rPr>
                <a:t>Somalia Sudan</a:t>
              </a:r>
              <a:endParaRPr lang="en-GB" sz="16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18" name="Text Box 30">
              <a:extLst>
                <a:ext uri="{FF2B5EF4-FFF2-40B4-BE49-F238E27FC236}">
                  <a16:creationId xmlns:a16="http://schemas.microsoft.com/office/drawing/2014/main" xmlns="" id="{E883D13C-DC6D-41A0-8FED-A25AFAC96C3D}"/>
                </a:ext>
              </a:extLst>
            </p:cNvPr>
            <p:cNvSpPr txBox="1">
              <a:spLocks noChangeArrowheads="1"/>
            </p:cNvSpPr>
            <p:nvPr/>
          </p:nvSpPr>
          <p:spPr bwMode="auto">
            <a:xfrm>
              <a:off x="2374" y="2086"/>
              <a:ext cx="1915" cy="1252"/>
            </a:xfrm>
            <a:prstGeom prst="rect">
              <a:avLst/>
            </a:prstGeom>
            <a:solidFill>
              <a:srgbClr val="F78F1E">
                <a:alpha val="33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marL="153670" marR="422275" algn="just">
                <a:spcBef>
                  <a:spcPts val="310"/>
                </a:spcBef>
                <a:spcAft>
                  <a:spcPts val="0"/>
                </a:spcAft>
              </a:pPr>
              <a:r>
                <a:rPr lang="en-GB" sz="1600" spc="10" dirty="0">
                  <a:effectLst/>
                  <a:latin typeface="Adobe Clean SemiCondensed"/>
                  <a:ea typeface="Calibri" panose="020F0502020204030204" pitchFamily="34" charset="0"/>
                  <a:cs typeface="Times New Roman" panose="02020603050405020304" pitchFamily="18" charset="0"/>
                </a:rPr>
                <a:t>Burundi </a:t>
              </a:r>
              <a:r>
                <a:rPr lang="en-GB" sz="1600" dirty="0">
                  <a:effectLst/>
                  <a:latin typeface="Kozuka Gothic Pr6N L"/>
                  <a:ea typeface="Calibri" panose="020F0502020204030204" pitchFamily="34" charset="0"/>
                  <a:cs typeface="Times New Roman" panose="02020603050405020304" pitchFamily="18" charset="0"/>
                </a:rPr>
                <a:t>East Timor Haiti</a:t>
              </a:r>
              <a:endParaRPr lang="en-GB" sz="1600" dirty="0">
                <a:effectLst/>
                <a:latin typeface="Arial" panose="020B0604020202020204" pitchFamily="34" charset="0"/>
                <a:ea typeface="Calibri" panose="020F0502020204030204" pitchFamily="34" charset="0"/>
                <a:cs typeface="Times New Roman" panose="02020603050405020304" pitchFamily="18" charset="0"/>
              </a:endParaRPr>
            </a:p>
            <a:p>
              <a:pPr marL="153670" algn="just">
                <a:lnSpc>
                  <a:spcPts val="985"/>
                </a:lnSpc>
                <a:spcAft>
                  <a:spcPts val="0"/>
                </a:spcAft>
              </a:pPr>
              <a:r>
                <a:rPr lang="en-GB" sz="1600" dirty="0">
                  <a:effectLst/>
                  <a:latin typeface="Adobe Clean SemiCondensed"/>
                  <a:ea typeface="Calibri" panose="020F0502020204030204" pitchFamily="34" charset="0"/>
                  <a:cs typeface="Times New Roman" panose="02020603050405020304" pitchFamily="18" charset="0"/>
                </a:rPr>
                <a:t>Uganda</a:t>
              </a:r>
              <a:endParaRPr lang="en-GB" sz="16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19" name="Text Box 31">
              <a:extLst>
                <a:ext uri="{FF2B5EF4-FFF2-40B4-BE49-F238E27FC236}">
                  <a16:creationId xmlns:a16="http://schemas.microsoft.com/office/drawing/2014/main" xmlns="" id="{50F2D853-1766-4B26-AD31-10C2F23F7085}"/>
                </a:ext>
              </a:extLst>
            </p:cNvPr>
            <p:cNvSpPr txBox="1">
              <a:spLocks noChangeArrowheads="1"/>
            </p:cNvSpPr>
            <p:nvPr/>
          </p:nvSpPr>
          <p:spPr bwMode="auto">
            <a:xfrm>
              <a:off x="7160" y="1516"/>
              <a:ext cx="3071" cy="570"/>
            </a:xfrm>
            <a:prstGeom prst="rect">
              <a:avLst/>
            </a:prstGeom>
            <a:solidFill>
              <a:srgbClr val="00984A">
                <a:alpha val="33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marR="88900" algn="just">
                <a:lnSpc>
                  <a:spcPct val="108000"/>
                </a:lnSpc>
                <a:spcBef>
                  <a:spcPts val="405"/>
                </a:spcBef>
                <a:spcAft>
                  <a:spcPts val="0"/>
                </a:spcAft>
              </a:pPr>
              <a:r>
                <a:rPr lang="en-GB" sz="1400" b="1" dirty="0">
                  <a:solidFill>
                    <a:srgbClr val="000090"/>
                  </a:solidFill>
                  <a:effectLst/>
                  <a:latin typeface="Calibri" panose="020F0502020204030204" pitchFamily="34" charset="0"/>
                  <a:ea typeface="Calibri" panose="020F0502020204030204" pitchFamily="34" charset="0"/>
                  <a:cs typeface="Times New Roman" panose="02020603050405020304" pitchFamily="18" charset="0"/>
                </a:rPr>
                <a:t>Legitimacy Gap: Repressive, Autocratic</a:t>
              </a:r>
              <a:endParaRPr lang="en-GB" sz="1400" dirty="0">
                <a:solidFill>
                  <a:srgbClr val="000090"/>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20" name="Text Box 32">
              <a:extLst>
                <a:ext uri="{FF2B5EF4-FFF2-40B4-BE49-F238E27FC236}">
                  <a16:creationId xmlns:a16="http://schemas.microsoft.com/office/drawing/2014/main" xmlns="" id="{073AD9E1-C733-41F5-90AB-5DFFDFDBAD03}"/>
                </a:ext>
              </a:extLst>
            </p:cNvPr>
            <p:cNvSpPr txBox="1">
              <a:spLocks noChangeArrowheads="1"/>
            </p:cNvSpPr>
            <p:nvPr/>
          </p:nvSpPr>
          <p:spPr bwMode="auto">
            <a:xfrm>
              <a:off x="4288" y="1517"/>
              <a:ext cx="2916" cy="570"/>
            </a:xfrm>
            <a:prstGeom prst="rect">
              <a:avLst/>
            </a:prstGeom>
            <a:solidFill>
              <a:srgbClr val="00984A">
                <a:alpha val="33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marL="91440" marR="652145" algn="just">
                <a:lnSpc>
                  <a:spcPct val="72000"/>
                </a:lnSpc>
                <a:spcBef>
                  <a:spcPts val="115"/>
                </a:spcBef>
                <a:spcAft>
                  <a:spcPts val="0"/>
                </a:spcAft>
              </a:pPr>
              <a:r>
                <a:rPr lang="en-GB" sz="1600" dirty="0">
                  <a:effectLst/>
                  <a:latin typeface="Kozuka Gothic Pr6N L"/>
                  <a:ea typeface="Calibri" panose="020F0502020204030204" pitchFamily="34" charset="0"/>
                  <a:cs typeface="Times New Roman" panose="02020603050405020304" pitchFamily="18" charset="0"/>
                </a:rPr>
                <a:t>Zimbabwe </a:t>
              </a:r>
              <a:r>
                <a:rPr lang="en-GB" sz="1600" dirty="0">
                  <a:effectLst/>
                  <a:latin typeface="Adobe Clean SemiCondensed"/>
                  <a:ea typeface="Calibri" panose="020F0502020204030204" pitchFamily="34" charset="0"/>
                  <a:cs typeface="Times New Roman" panose="02020603050405020304" pitchFamily="18" charset="0"/>
                </a:rPr>
                <a:t>Equatorial Guinea</a:t>
              </a:r>
              <a:endParaRPr lang="en-GB" sz="16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21" name="Text Box 33">
              <a:extLst>
                <a:ext uri="{FF2B5EF4-FFF2-40B4-BE49-F238E27FC236}">
                  <a16:creationId xmlns:a16="http://schemas.microsoft.com/office/drawing/2014/main" xmlns="" id="{85617FCC-011A-4334-B64C-F853AD4195C8}"/>
                </a:ext>
              </a:extLst>
            </p:cNvPr>
            <p:cNvSpPr txBox="1">
              <a:spLocks noChangeArrowheads="1"/>
            </p:cNvSpPr>
            <p:nvPr/>
          </p:nvSpPr>
          <p:spPr bwMode="auto">
            <a:xfrm>
              <a:off x="1351" y="1081"/>
              <a:ext cx="5713" cy="435"/>
            </a:xfrm>
            <a:prstGeom prst="rect">
              <a:avLst/>
            </a:prstGeom>
            <a:solidFill>
              <a:srgbClr val="0071B7">
                <a:alpha val="33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marL="138430" algn="just">
                <a:spcBef>
                  <a:spcPts val="280"/>
                </a:spcBef>
                <a:spcAft>
                  <a:spcPts val="0"/>
                </a:spcAft>
              </a:pPr>
              <a:r>
                <a:rPr lang="en-GB" sz="1400" b="1" dirty="0">
                  <a:solidFill>
                    <a:srgbClr val="000090"/>
                  </a:solidFill>
                  <a:effectLst/>
                  <a:latin typeface="Calibri" panose="020F0502020204030204" pitchFamily="34" charset="0"/>
                  <a:ea typeface="Calibri" panose="020F0502020204030204" pitchFamily="34" charset="0"/>
                  <a:cs typeface="Times New Roman" panose="02020603050405020304" pitchFamily="18" charset="0"/>
                </a:rPr>
                <a:t>Capacity Gap: Weak States</a:t>
              </a:r>
              <a:endParaRPr lang="en-GB" sz="1400" dirty="0">
                <a:solidFill>
                  <a:srgbClr val="000090"/>
                </a:solidFill>
                <a:effectLst/>
                <a:latin typeface="Arial" panose="020B0604020202020204" pitchFamily="34" charset="0"/>
                <a:ea typeface="Calibri" panose="020F0502020204030204" pitchFamily="34" charset="0"/>
                <a:cs typeface="Times New Roman" panose="02020603050405020304" pitchFamily="18" charset="0"/>
              </a:endParaRPr>
            </a:p>
          </p:txBody>
        </p:sp>
      </p:grpSp>
      <p:sp>
        <p:nvSpPr>
          <p:cNvPr id="23" name="TextBox 22">
            <a:extLst>
              <a:ext uri="{FF2B5EF4-FFF2-40B4-BE49-F238E27FC236}">
                <a16:creationId xmlns:a16="http://schemas.microsoft.com/office/drawing/2014/main" xmlns="" id="{00276ACA-0D59-4655-9F1D-BD778E6DB8DC}"/>
              </a:ext>
            </a:extLst>
          </p:cNvPr>
          <p:cNvSpPr txBox="1"/>
          <p:nvPr/>
        </p:nvSpPr>
        <p:spPr>
          <a:xfrm>
            <a:off x="216786" y="1382286"/>
            <a:ext cx="3905958" cy="4093428"/>
          </a:xfrm>
          <a:prstGeom prst="rect">
            <a:avLst/>
          </a:prstGeom>
          <a:noFill/>
        </p:spPr>
        <p:txBody>
          <a:bodyPr wrap="square" rtlCol="0">
            <a:spAutoFit/>
          </a:bodyPr>
          <a:lstStyle/>
          <a:p>
            <a:pPr marL="285750" indent="-285750" algn="just">
              <a:buFont typeface="Arial" panose="020B0604020202020204" pitchFamily="34" charset="0"/>
              <a:buChar char="•"/>
            </a:pPr>
            <a:r>
              <a:rPr lang="en-GB" sz="2200" dirty="0">
                <a:solidFill>
                  <a:srgbClr val="000090"/>
                </a:solidFill>
              </a:rPr>
              <a:t>Many definitions &amp; typologies</a:t>
            </a:r>
          </a:p>
          <a:p>
            <a:pPr marL="285750" indent="-285750" algn="just">
              <a:buFont typeface="Arial" panose="020B0604020202020204" pitchFamily="34" charset="0"/>
              <a:buChar char="•"/>
            </a:pPr>
            <a:endParaRPr lang="en-GB" sz="2200" dirty="0">
              <a:solidFill>
                <a:srgbClr val="000090"/>
              </a:solidFill>
            </a:endParaRPr>
          </a:p>
          <a:p>
            <a:pPr marL="285750" indent="-285750" algn="just">
              <a:buFont typeface="Arial" panose="020B0604020202020204" pitchFamily="34" charset="0"/>
              <a:buChar char="•"/>
            </a:pPr>
            <a:r>
              <a:rPr lang="en-GB" sz="2200" dirty="0">
                <a:solidFill>
                  <a:srgbClr val="000090"/>
                </a:solidFill>
              </a:rPr>
              <a:t>Call, 2010 offers…Security-Capacity- Legitimacy model</a:t>
            </a:r>
          </a:p>
          <a:p>
            <a:pPr algn="just"/>
            <a:endParaRPr lang="en-GB" sz="2200" dirty="0">
              <a:solidFill>
                <a:srgbClr val="000090"/>
              </a:solidFill>
            </a:endParaRPr>
          </a:p>
          <a:p>
            <a:pPr marL="285750" indent="-285750" algn="just">
              <a:buFont typeface="Arial" panose="020B0604020202020204" pitchFamily="34" charset="0"/>
              <a:buChar char="•"/>
            </a:pPr>
            <a:r>
              <a:rPr lang="en-GB" sz="2200" dirty="0">
                <a:solidFill>
                  <a:srgbClr val="000090"/>
                </a:solidFill>
              </a:rPr>
              <a:t>Fragile sub-national &amp; transnational areas</a:t>
            </a:r>
          </a:p>
          <a:p>
            <a:pPr marL="285750" indent="-285750" algn="just">
              <a:buFont typeface="Arial" panose="020B0604020202020204" pitchFamily="34" charset="0"/>
              <a:buChar char="•"/>
            </a:pPr>
            <a:endParaRPr lang="en-GB" sz="2200" dirty="0">
              <a:solidFill>
                <a:srgbClr val="000090"/>
              </a:solidFill>
            </a:endParaRPr>
          </a:p>
          <a:p>
            <a:pPr marL="285750" indent="-285750" algn="just">
              <a:buFont typeface="Arial" panose="020B0604020202020204" pitchFamily="34" charset="0"/>
              <a:buChar char="•"/>
            </a:pPr>
            <a:r>
              <a:rPr lang="en-GB" sz="2200" dirty="0">
                <a:solidFill>
                  <a:srgbClr val="000090"/>
                </a:solidFill>
              </a:rPr>
              <a:t>Severity of deficits across each dimension helps shape response options </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3670542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3"/>
          <p:cNvSpPr txBox="1">
            <a:spLocks/>
          </p:cNvSpPr>
          <p:nvPr/>
        </p:nvSpPr>
        <p:spPr>
          <a:xfrm>
            <a:off x="356619" y="66738"/>
            <a:ext cx="12192000" cy="8689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3200" b="1" dirty="0">
                <a:solidFill>
                  <a:srgbClr val="000090"/>
                </a:solidFill>
                <a:latin typeface="+mn-lt"/>
              </a:rPr>
              <a:t>INTERVENTION </a:t>
            </a:r>
          </a:p>
          <a:p>
            <a:pPr algn="l"/>
            <a:r>
              <a:rPr lang="en-GB" sz="3200" b="1" dirty="0">
                <a:solidFill>
                  <a:srgbClr val="000090"/>
                </a:solidFill>
                <a:latin typeface="+mn-lt"/>
              </a:rPr>
              <a:t>FRAMEWORK</a:t>
            </a:r>
          </a:p>
        </p:txBody>
      </p:sp>
      <p:sp>
        <p:nvSpPr>
          <p:cNvPr id="4" name="TextBox 3">
            <a:extLst>
              <a:ext uri="{FF2B5EF4-FFF2-40B4-BE49-F238E27FC236}">
                <a16:creationId xmlns:a16="http://schemas.microsoft.com/office/drawing/2014/main" xmlns="" id="{4DE4019B-4BB7-4819-A463-F410A02F015A}"/>
              </a:ext>
            </a:extLst>
          </p:cNvPr>
          <p:cNvSpPr txBox="1"/>
          <p:nvPr/>
        </p:nvSpPr>
        <p:spPr>
          <a:xfrm>
            <a:off x="6345430" y="1382286"/>
            <a:ext cx="4928554" cy="4093428"/>
          </a:xfrm>
          <a:prstGeom prst="rect">
            <a:avLst/>
          </a:prstGeom>
          <a:noFill/>
        </p:spPr>
        <p:txBody>
          <a:bodyPr wrap="square" rtlCol="0">
            <a:spAutoFit/>
          </a:bodyPr>
          <a:lstStyle/>
          <a:p>
            <a:pPr marL="285750" indent="-285750" algn="just">
              <a:buFont typeface="Arial" panose="020B0604020202020204" pitchFamily="34" charset="0"/>
              <a:buChar char="•"/>
            </a:pPr>
            <a:r>
              <a:rPr lang="en-GB" sz="2200" dirty="0">
                <a:solidFill>
                  <a:srgbClr val="000090"/>
                </a:solidFill>
              </a:rPr>
              <a:t>State and non-state social protection and humanitarian assistance </a:t>
            </a:r>
          </a:p>
          <a:p>
            <a:pPr algn="just"/>
            <a:endParaRPr lang="en-GB" sz="2200" dirty="0">
              <a:solidFill>
                <a:srgbClr val="000090"/>
              </a:solidFill>
            </a:endParaRPr>
          </a:p>
          <a:p>
            <a:pPr algn="just"/>
            <a:endParaRPr lang="en-GB" sz="2200" dirty="0">
              <a:solidFill>
                <a:srgbClr val="000090"/>
              </a:solidFill>
            </a:endParaRPr>
          </a:p>
          <a:p>
            <a:pPr marL="285750" indent="-285750" algn="just">
              <a:buFont typeface="Arial" panose="020B0604020202020204" pitchFamily="34" charset="0"/>
              <a:buChar char="•"/>
            </a:pPr>
            <a:r>
              <a:rPr lang="en-GB" sz="2200" dirty="0">
                <a:solidFill>
                  <a:srgbClr val="000090"/>
                </a:solidFill>
              </a:rPr>
              <a:t>Assess and engage across five levels:</a:t>
            </a:r>
          </a:p>
          <a:p>
            <a:pPr marL="742950" lvl="1" indent="-285750" algn="just">
              <a:buFont typeface="Arial" panose="020B0604020202020204" pitchFamily="34" charset="0"/>
              <a:buChar char="•"/>
            </a:pPr>
            <a:r>
              <a:rPr lang="en-GB" sz="2200" dirty="0">
                <a:solidFill>
                  <a:srgbClr val="000090"/>
                </a:solidFill>
              </a:rPr>
              <a:t>Stakeholders &amp; institutions</a:t>
            </a:r>
          </a:p>
          <a:p>
            <a:pPr marL="742950" lvl="1" indent="-285750" algn="just">
              <a:buFont typeface="Arial" panose="020B0604020202020204" pitchFamily="34" charset="0"/>
              <a:buChar char="•"/>
            </a:pPr>
            <a:r>
              <a:rPr lang="en-GB" sz="2200" dirty="0">
                <a:solidFill>
                  <a:srgbClr val="000090"/>
                </a:solidFill>
              </a:rPr>
              <a:t>Data and information systems</a:t>
            </a:r>
          </a:p>
          <a:p>
            <a:pPr marL="742950" lvl="1" indent="-285750" algn="just">
              <a:buFont typeface="Arial" panose="020B0604020202020204" pitchFamily="34" charset="0"/>
              <a:buChar char="•"/>
            </a:pPr>
            <a:r>
              <a:rPr lang="en-GB" sz="2200" dirty="0">
                <a:solidFill>
                  <a:srgbClr val="000090"/>
                </a:solidFill>
              </a:rPr>
              <a:t>Programme design</a:t>
            </a:r>
          </a:p>
          <a:p>
            <a:pPr marL="742950" lvl="1" indent="-285750" algn="just">
              <a:buFont typeface="Arial" panose="020B0604020202020204" pitchFamily="34" charset="0"/>
              <a:buChar char="•"/>
            </a:pPr>
            <a:r>
              <a:rPr lang="en-GB" sz="2200" dirty="0">
                <a:solidFill>
                  <a:srgbClr val="000090"/>
                </a:solidFill>
              </a:rPr>
              <a:t>Programme delivery systems</a:t>
            </a:r>
          </a:p>
          <a:p>
            <a:pPr marL="742950" lvl="1" indent="-285750" algn="just">
              <a:buFont typeface="Arial" panose="020B0604020202020204" pitchFamily="34" charset="0"/>
              <a:buChar char="•"/>
            </a:pPr>
            <a:r>
              <a:rPr lang="en-GB" sz="2200" dirty="0">
                <a:solidFill>
                  <a:srgbClr val="000090"/>
                </a:solidFill>
              </a:rPr>
              <a:t>Financing</a:t>
            </a:r>
          </a:p>
          <a:p>
            <a:pPr lvl="1" algn="just"/>
            <a:endParaRPr lang="en-GB" sz="2200" dirty="0">
              <a:solidFill>
                <a:srgbClr val="000090"/>
              </a:solidFill>
            </a:endParaRPr>
          </a:p>
          <a:p>
            <a:pPr marL="285750" indent="-285750">
              <a:buFont typeface="Arial" panose="020B0604020202020204" pitchFamily="34" charset="0"/>
              <a:buChar char="•"/>
            </a:pPr>
            <a:endParaRPr lang="en-GB" dirty="0"/>
          </a:p>
        </p:txBody>
      </p:sp>
      <p:pic>
        <p:nvPicPr>
          <p:cNvPr id="5" name="Picture 4">
            <a:extLst>
              <a:ext uri="{FF2B5EF4-FFF2-40B4-BE49-F238E27FC236}">
                <a16:creationId xmlns:a16="http://schemas.microsoft.com/office/drawing/2014/main" xmlns="" id="{2835FEFA-BABC-4326-93D6-3EC27FFB6B8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6618" y="1072445"/>
            <a:ext cx="5320619" cy="5042338"/>
          </a:xfrm>
          <a:prstGeom prst="rect">
            <a:avLst/>
          </a:prstGeom>
          <a:noFill/>
          <a:ln>
            <a:noFill/>
          </a:ln>
        </p:spPr>
      </p:pic>
    </p:spTree>
    <p:extLst>
      <p:ext uri="{BB962C8B-B14F-4D97-AF65-F5344CB8AC3E}">
        <p14:creationId xmlns:p14="http://schemas.microsoft.com/office/powerpoint/2010/main" val="3414847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3"/>
          <p:cNvSpPr txBox="1">
            <a:spLocks/>
          </p:cNvSpPr>
          <p:nvPr/>
        </p:nvSpPr>
        <p:spPr>
          <a:xfrm>
            <a:off x="356619" y="66738"/>
            <a:ext cx="12192000" cy="8689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3200" b="1" dirty="0">
                <a:solidFill>
                  <a:srgbClr val="000090"/>
                </a:solidFill>
                <a:latin typeface="+mn-lt"/>
              </a:rPr>
              <a:t>PRINCIPLES</a:t>
            </a:r>
          </a:p>
        </p:txBody>
      </p:sp>
      <p:pic>
        <p:nvPicPr>
          <p:cNvPr id="24" name="Picture 23" descr="C:\Users\GRowe\AppData\Local\Microsoft\Windows\INetCache\Content.MSO\C195C795.tmp">
            <a:hlinkClick r:id="rId4"/>
            <a:extLst>
              <a:ext uri="{FF2B5EF4-FFF2-40B4-BE49-F238E27FC236}">
                <a16:creationId xmlns:a16="http://schemas.microsoft.com/office/drawing/2014/main" xmlns="" id="{5E968004-6395-499A-B37A-D8CFA35E13AE}"/>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3637" y="1678819"/>
            <a:ext cx="809219" cy="606914"/>
          </a:xfrm>
          <a:prstGeom prst="rect">
            <a:avLst/>
          </a:prstGeom>
          <a:noFill/>
          <a:ln>
            <a:noFill/>
          </a:ln>
        </p:spPr>
      </p:pic>
      <p:pic>
        <p:nvPicPr>
          <p:cNvPr id="26" name="Picture 25" descr="C:\Users\GRowe\AppData\Local\Microsoft\Windows\INetCache\Content.MSO\B50DCB5B.tmp">
            <a:hlinkClick r:id="rId6" tgtFrame="_blank"/>
            <a:extLst>
              <a:ext uri="{FF2B5EF4-FFF2-40B4-BE49-F238E27FC236}">
                <a16:creationId xmlns:a16="http://schemas.microsoft.com/office/drawing/2014/main" xmlns="" id="{1EEB3E1C-B65B-4F0B-ABB7-E02465F38681}"/>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31233" y="3125543"/>
            <a:ext cx="809218" cy="606914"/>
          </a:xfrm>
          <a:prstGeom prst="rect">
            <a:avLst/>
          </a:prstGeom>
          <a:noFill/>
          <a:ln>
            <a:noFill/>
          </a:ln>
        </p:spPr>
      </p:pic>
      <p:pic>
        <p:nvPicPr>
          <p:cNvPr id="28" name="Picture 27" descr="C:\Users\GRowe\AppData\Local\Microsoft\Windows\INetCache\Content.MSO\17940FFD.tmp">
            <a:hlinkClick r:id="rId8"/>
            <a:extLst>
              <a:ext uri="{FF2B5EF4-FFF2-40B4-BE49-F238E27FC236}">
                <a16:creationId xmlns:a16="http://schemas.microsoft.com/office/drawing/2014/main" xmlns="" id="{80D47CC8-7FB5-444A-A307-EFB790B5E3BB}"/>
              </a:ext>
            </a:extLst>
          </p:cNvPr>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56619" y="4591672"/>
            <a:ext cx="1099555" cy="687978"/>
          </a:xfrm>
          <a:prstGeom prst="rect">
            <a:avLst/>
          </a:prstGeom>
          <a:noFill/>
          <a:ln>
            <a:noFill/>
          </a:ln>
        </p:spPr>
      </p:pic>
      <p:pic>
        <p:nvPicPr>
          <p:cNvPr id="29" name="Picture 28" descr="C:\Users\GRowe\AppData\Local\Microsoft\Windows\INetCache\Content.MSO\D8CC6B29.tmp">
            <a:hlinkClick r:id="rId10"/>
            <a:extLst>
              <a:ext uri="{FF2B5EF4-FFF2-40B4-BE49-F238E27FC236}">
                <a16:creationId xmlns:a16="http://schemas.microsoft.com/office/drawing/2014/main" xmlns="" id="{6F2072A3-5482-48E2-AA53-394BE8132E89}"/>
              </a:ext>
            </a:extLst>
          </p:cNvPr>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383348" y="1821785"/>
            <a:ext cx="1076658" cy="768575"/>
          </a:xfrm>
          <a:prstGeom prst="rect">
            <a:avLst/>
          </a:prstGeom>
          <a:noFill/>
          <a:ln>
            <a:noFill/>
          </a:ln>
        </p:spPr>
      </p:pic>
      <p:pic>
        <p:nvPicPr>
          <p:cNvPr id="30" name="Picture 29" descr="C:\Users\GRowe\AppData\Local\Microsoft\Windows\INetCache\Content.MSO\D82CBB94.tmp">
            <a:hlinkClick r:id="rId12"/>
            <a:extLst>
              <a:ext uri="{FF2B5EF4-FFF2-40B4-BE49-F238E27FC236}">
                <a16:creationId xmlns:a16="http://schemas.microsoft.com/office/drawing/2014/main" xmlns="" id="{65E240E4-3A72-44CA-B886-3E6E980ED442}"/>
              </a:ext>
            </a:extLst>
          </p:cNvPr>
          <p:cNvPicPr/>
          <p:nvPr/>
        </p:nvPicPr>
        <p:blipFill>
          <a:blip r:embed="rId13">
            <a:extLst>
              <a:ext uri="{28A0092B-C50C-407E-A947-70E740481C1C}">
                <a14:useLocalDpi xmlns:a14="http://schemas.microsoft.com/office/drawing/2010/main" val="0"/>
              </a:ext>
            </a:extLst>
          </a:blip>
          <a:srcRect/>
          <a:stretch>
            <a:fillRect/>
          </a:stretch>
        </p:blipFill>
        <p:spPr bwMode="auto">
          <a:xfrm>
            <a:off x="6383348" y="3058733"/>
            <a:ext cx="1076659" cy="837681"/>
          </a:xfrm>
          <a:prstGeom prst="rect">
            <a:avLst/>
          </a:prstGeom>
          <a:noFill/>
          <a:ln>
            <a:noFill/>
          </a:ln>
        </p:spPr>
      </p:pic>
      <p:pic>
        <p:nvPicPr>
          <p:cNvPr id="31" name="Picture 30" descr="Image result for image for evidence generation">
            <a:hlinkClick r:id="rId14" tgtFrame="&quot;_blank&quot;"/>
            <a:extLst>
              <a:ext uri="{FF2B5EF4-FFF2-40B4-BE49-F238E27FC236}">
                <a16:creationId xmlns:a16="http://schemas.microsoft.com/office/drawing/2014/main" xmlns="" id="{BC6B0B1A-8C92-4E0E-B3C4-896B2CE81196}"/>
              </a:ext>
            </a:extLst>
          </p:cNvPr>
          <p:cNvPicPr/>
          <p:nvPr/>
        </p:nvPicPr>
        <p:blipFill>
          <a:blip r:embed="rId15">
            <a:extLst>
              <a:ext uri="{28A0092B-C50C-407E-A947-70E740481C1C}">
                <a14:useLocalDpi xmlns:a14="http://schemas.microsoft.com/office/drawing/2010/main" val="0"/>
              </a:ext>
            </a:extLst>
          </a:blip>
          <a:srcRect/>
          <a:stretch>
            <a:fillRect/>
          </a:stretch>
        </p:blipFill>
        <p:spPr bwMode="auto">
          <a:xfrm>
            <a:off x="5888661" y="4429805"/>
            <a:ext cx="1571346" cy="1015545"/>
          </a:xfrm>
          <a:prstGeom prst="rect">
            <a:avLst/>
          </a:prstGeom>
          <a:noFill/>
          <a:ln>
            <a:noFill/>
          </a:ln>
        </p:spPr>
      </p:pic>
      <p:sp>
        <p:nvSpPr>
          <p:cNvPr id="3" name="TextBox 2">
            <a:extLst>
              <a:ext uri="{FF2B5EF4-FFF2-40B4-BE49-F238E27FC236}">
                <a16:creationId xmlns:a16="http://schemas.microsoft.com/office/drawing/2014/main" xmlns="" id="{5F8EF3C6-8E67-4E33-AEA8-0C21B4FFDA6D}"/>
              </a:ext>
            </a:extLst>
          </p:cNvPr>
          <p:cNvSpPr txBox="1"/>
          <p:nvPr/>
        </p:nvSpPr>
        <p:spPr>
          <a:xfrm>
            <a:off x="1585702" y="1766832"/>
            <a:ext cx="3183467" cy="461665"/>
          </a:xfrm>
          <a:prstGeom prst="rect">
            <a:avLst/>
          </a:prstGeom>
          <a:noFill/>
        </p:spPr>
        <p:txBody>
          <a:bodyPr wrap="square" rtlCol="0">
            <a:spAutoFit/>
          </a:bodyPr>
          <a:lstStyle/>
          <a:p>
            <a:r>
              <a:rPr lang="en-GB" sz="2400" b="1" dirty="0">
                <a:solidFill>
                  <a:srgbClr val="000090"/>
                </a:solidFill>
              </a:rPr>
              <a:t>Do no harm</a:t>
            </a:r>
          </a:p>
        </p:txBody>
      </p:sp>
      <p:sp>
        <p:nvSpPr>
          <p:cNvPr id="12" name="TextBox 11">
            <a:extLst>
              <a:ext uri="{FF2B5EF4-FFF2-40B4-BE49-F238E27FC236}">
                <a16:creationId xmlns:a16="http://schemas.microsoft.com/office/drawing/2014/main" xmlns="" id="{9DF14310-E08E-4759-A11C-DF1A1BA71AA9}"/>
              </a:ext>
            </a:extLst>
          </p:cNvPr>
          <p:cNvSpPr txBox="1"/>
          <p:nvPr/>
        </p:nvSpPr>
        <p:spPr>
          <a:xfrm>
            <a:off x="1540810" y="3198167"/>
            <a:ext cx="3333031" cy="461665"/>
          </a:xfrm>
          <a:prstGeom prst="rect">
            <a:avLst/>
          </a:prstGeom>
          <a:noFill/>
        </p:spPr>
        <p:txBody>
          <a:bodyPr wrap="square" rtlCol="0">
            <a:spAutoFit/>
          </a:bodyPr>
          <a:lstStyle/>
          <a:p>
            <a:r>
              <a:rPr lang="en-GB" sz="2400" b="1" dirty="0">
                <a:solidFill>
                  <a:srgbClr val="000090"/>
                </a:solidFill>
              </a:rPr>
              <a:t>Build peace &amp; resilience </a:t>
            </a:r>
          </a:p>
        </p:txBody>
      </p:sp>
      <p:sp>
        <p:nvSpPr>
          <p:cNvPr id="13" name="TextBox 12">
            <a:extLst>
              <a:ext uri="{FF2B5EF4-FFF2-40B4-BE49-F238E27FC236}">
                <a16:creationId xmlns:a16="http://schemas.microsoft.com/office/drawing/2014/main" xmlns="" id="{732EBAF7-C096-4978-BE3F-0D4683AE8F05}"/>
              </a:ext>
            </a:extLst>
          </p:cNvPr>
          <p:cNvSpPr txBox="1"/>
          <p:nvPr/>
        </p:nvSpPr>
        <p:spPr>
          <a:xfrm>
            <a:off x="1585702" y="4630560"/>
            <a:ext cx="3183467" cy="830997"/>
          </a:xfrm>
          <a:prstGeom prst="rect">
            <a:avLst/>
          </a:prstGeom>
          <a:noFill/>
        </p:spPr>
        <p:txBody>
          <a:bodyPr wrap="square" rtlCol="0">
            <a:spAutoFit/>
          </a:bodyPr>
          <a:lstStyle/>
          <a:p>
            <a:r>
              <a:rPr lang="en-GB" sz="2400" b="1" dirty="0">
                <a:solidFill>
                  <a:srgbClr val="000090"/>
                </a:solidFill>
              </a:rPr>
              <a:t>Strengthen national ownership</a:t>
            </a:r>
          </a:p>
        </p:txBody>
      </p:sp>
      <p:sp>
        <p:nvSpPr>
          <p:cNvPr id="14" name="TextBox 13">
            <a:extLst>
              <a:ext uri="{FF2B5EF4-FFF2-40B4-BE49-F238E27FC236}">
                <a16:creationId xmlns:a16="http://schemas.microsoft.com/office/drawing/2014/main" xmlns="" id="{2808725F-8C25-4C50-926F-61B520EF4BEC}"/>
              </a:ext>
            </a:extLst>
          </p:cNvPr>
          <p:cNvSpPr txBox="1"/>
          <p:nvPr/>
        </p:nvSpPr>
        <p:spPr>
          <a:xfrm>
            <a:off x="7709924" y="2013675"/>
            <a:ext cx="3183467" cy="461665"/>
          </a:xfrm>
          <a:prstGeom prst="rect">
            <a:avLst/>
          </a:prstGeom>
          <a:noFill/>
        </p:spPr>
        <p:txBody>
          <a:bodyPr wrap="square" rtlCol="0">
            <a:spAutoFit/>
          </a:bodyPr>
          <a:lstStyle/>
          <a:p>
            <a:r>
              <a:rPr lang="en-GB" sz="2400" b="1" dirty="0">
                <a:solidFill>
                  <a:srgbClr val="000090"/>
                </a:solidFill>
              </a:rPr>
              <a:t>People at the centre</a:t>
            </a:r>
          </a:p>
        </p:txBody>
      </p:sp>
      <p:sp>
        <p:nvSpPr>
          <p:cNvPr id="15" name="TextBox 14">
            <a:extLst>
              <a:ext uri="{FF2B5EF4-FFF2-40B4-BE49-F238E27FC236}">
                <a16:creationId xmlns:a16="http://schemas.microsoft.com/office/drawing/2014/main" xmlns="" id="{8B2B20E1-95C8-4974-A19A-AA8C5C7D2862}"/>
              </a:ext>
            </a:extLst>
          </p:cNvPr>
          <p:cNvSpPr txBox="1"/>
          <p:nvPr/>
        </p:nvSpPr>
        <p:spPr>
          <a:xfrm>
            <a:off x="7709924" y="3246740"/>
            <a:ext cx="3183467" cy="461665"/>
          </a:xfrm>
          <a:prstGeom prst="rect">
            <a:avLst/>
          </a:prstGeom>
          <a:noFill/>
        </p:spPr>
        <p:txBody>
          <a:bodyPr wrap="square" rtlCol="0">
            <a:spAutoFit/>
          </a:bodyPr>
          <a:lstStyle/>
          <a:p>
            <a:r>
              <a:rPr lang="en-GB" sz="2400" b="1" dirty="0">
                <a:solidFill>
                  <a:srgbClr val="000090"/>
                </a:solidFill>
              </a:rPr>
              <a:t>Flexibility &amp; simplicity </a:t>
            </a:r>
          </a:p>
        </p:txBody>
      </p:sp>
      <p:sp>
        <p:nvSpPr>
          <p:cNvPr id="16" name="TextBox 15">
            <a:extLst>
              <a:ext uri="{FF2B5EF4-FFF2-40B4-BE49-F238E27FC236}">
                <a16:creationId xmlns:a16="http://schemas.microsoft.com/office/drawing/2014/main" xmlns="" id="{36ACCABA-9FA1-4224-98A8-86CB1508C1D4}"/>
              </a:ext>
            </a:extLst>
          </p:cNvPr>
          <p:cNvSpPr txBox="1"/>
          <p:nvPr/>
        </p:nvSpPr>
        <p:spPr>
          <a:xfrm>
            <a:off x="7709924" y="4584393"/>
            <a:ext cx="3183467" cy="461665"/>
          </a:xfrm>
          <a:prstGeom prst="rect">
            <a:avLst/>
          </a:prstGeom>
          <a:noFill/>
        </p:spPr>
        <p:txBody>
          <a:bodyPr wrap="square" rtlCol="0">
            <a:spAutoFit/>
          </a:bodyPr>
          <a:lstStyle/>
          <a:p>
            <a:r>
              <a:rPr lang="en-GB" sz="2400" b="1" dirty="0">
                <a:solidFill>
                  <a:srgbClr val="000090"/>
                </a:solidFill>
              </a:rPr>
              <a:t>Generate evidence</a:t>
            </a:r>
          </a:p>
        </p:txBody>
      </p:sp>
    </p:spTree>
    <p:extLst>
      <p:ext uri="{BB962C8B-B14F-4D97-AF65-F5344CB8AC3E}">
        <p14:creationId xmlns:p14="http://schemas.microsoft.com/office/powerpoint/2010/main" val="2278970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6"/>
                                        </p:tgtEl>
                                        <p:attrNameLst>
                                          <p:attrName>style.visibility</p:attrName>
                                        </p:attrNameLst>
                                      </p:cBhvr>
                                      <p:to>
                                        <p:strVal val="visible"/>
                                      </p:to>
                                    </p:set>
                                    <p:animEffect transition="in" filter="fade">
                                      <p:cBhvr>
                                        <p:cTn id="15" dur="500"/>
                                        <p:tgtEl>
                                          <p:spTgt spid="2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fade">
                                      <p:cBhvr>
                                        <p:cTn id="18" dur="5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8"/>
                                        </p:tgtEl>
                                        <p:attrNameLst>
                                          <p:attrName>style.visibility</p:attrName>
                                        </p:attrNameLst>
                                      </p:cBhvr>
                                      <p:to>
                                        <p:strVal val="visible"/>
                                      </p:to>
                                    </p:set>
                                    <p:animEffect transition="in" filter="fade">
                                      <p:cBhvr>
                                        <p:cTn id="23" dur="500"/>
                                        <p:tgtEl>
                                          <p:spTgt spid="28"/>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500"/>
                                        <p:tgtEl>
                                          <p:spTgt spid="13"/>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29"/>
                                        </p:tgtEl>
                                        <p:attrNameLst>
                                          <p:attrName>style.visibility</p:attrName>
                                        </p:attrNameLst>
                                      </p:cBhvr>
                                      <p:to>
                                        <p:strVal val="visible"/>
                                      </p:to>
                                    </p:set>
                                    <p:animEffect transition="in" filter="fade">
                                      <p:cBhvr>
                                        <p:cTn id="31" dur="500"/>
                                        <p:tgtEl>
                                          <p:spTgt spid="29"/>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fade">
                                      <p:cBhvr>
                                        <p:cTn id="34" dur="500"/>
                                        <p:tgtEl>
                                          <p:spTgt spid="14"/>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30"/>
                                        </p:tgtEl>
                                        <p:attrNameLst>
                                          <p:attrName>style.visibility</p:attrName>
                                        </p:attrNameLst>
                                      </p:cBhvr>
                                      <p:to>
                                        <p:strVal val="visible"/>
                                      </p:to>
                                    </p:set>
                                    <p:animEffect transition="in" filter="fade">
                                      <p:cBhvr>
                                        <p:cTn id="39" dur="500"/>
                                        <p:tgtEl>
                                          <p:spTgt spid="30"/>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1"/>
                                        </p:tgtEl>
                                        <p:attrNameLst>
                                          <p:attrName>style.visibility</p:attrName>
                                        </p:attrNameLst>
                                      </p:cBhvr>
                                      <p:to>
                                        <p:strVal val="visible"/>
                                      </p:to>
                                    </p:set>
                                    <p:animEffect transition="in" filter="fade">
                                      <p:cBhvr>
                                        <p:cTn id="47" dur="500"/>
                                        <p:tgtEl>
                                          <p:spTgt spid="31"/>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fade">
                                      <p:cBhvr>
                                        <p:cTn id="5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2" grpId="0"/>
      <p:bldP spid="13" grpId="0"/>
      <p:bldP spid="14" grpId="0"/>
      <p:bldP spid="15" grpId="0"/>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3"/>
          <p:cNvSpPr txBox="1">
            <a:spLocks/>
          </p:cNvSpPr>
          <p:nvPr/>
        </p:nvSpPr>
        <p:spPr>
          <a:xfrm>
            <a:off x="331233" y="-175573"/>
            <a:ext cx="12192000" cy="8689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200" b="1" i="0" u="none" strike="noStrike" kern="1200" cap="none" spc="0" normalizeH="0" baseline="0" noProof="0" dirty="0">
                <a:ln>
                  <a:noFill/>
                </a:ln>
                <a:solidFill>
                  <a:srgbClr val="000090"/>
                </a:solidFill>
                <a:effectLst/>
                <a:uLnTx/>
                <a:uFillTx/>
                <a:latin typeface="Calibri" panose="020F0502020204030204"/>
                <a:ea typeface="+mj-ea"/>
                <a:cs typeface="+mj-cs"/>
              </a:rPr>
              <a:t>PROMISING PRACTICES</a:t>
            </a:r>
          </a:p>
        </p:txBody>
      </p:sp>
      <p:sp>
        <p:nvSpPr>
          <p:cNvPr id="23" name="TextBox 22">
            <a:extLst>
              <a:ext uri="{FF2B5EF4-FFF2-40B4-BE49-F238E27FC236}">
                <a16:creationId xmlns:a16="http://schemas.microsoft.com/office/drawing/2014/main" xmlns="" id="{00276ACA-0D59-4655-9F1D-BD778E6DB8DC}"/>
              </a:ext>
            </a:extLst>
          </p:cNvPr>
          <p:cNvSpPr txBox="1"/>
          <p:nvPr/>
        </p:nvSpPr>
        <p:spPr>
          <a:xfrm>
            <a:off x="331233" y="1920894"/>
            <a:ext cx="5109300" cy="461665"/>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a:ln>
                  <a:noFill/>
                </a:ln>
                <a:solidFill>
                  <a:srgbClr val="000090"/>
                </a:solidFill>
                <a:effectLst/>
                <a:uLnTx/>
                <a:uFillTx/>
                <a:latin typeface="Calibri" panose="020F0502020204030204"/>
                <a:ea typeface="+mn-ea"/>
                <a:cs typeface="+mn-cs"/>
              </a:rPr>
              <a:t>	</a:t>
            </a: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xmlns="" id="{A1CBAFB1-D89E-4D1A-85D7-E1F3C485700E}"/>
              </a:ext>
            </a:extLst>
          </p:cNvPr>
          <p:cNvSpPr txBox="1"/>
          <p:nvPr/>
        </p:nvSpPr>
        <p:spPr>
          <a:xfrm>
            <a:off x="7004500" y="1703560"/>
            <a:ext cx="4619549" cy="415498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	</a:t>
            </a:r>
            <a:endPar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4" name="Picture 13" descr="Image result for images for data and information systems">
            <a:hlinkClick r:id="rId4" tgtFrame="&quot;_blank&quot;"/>
            <a:extLst>
              <a:ext uri="{FF2B5EF4-FFF2-40B4-BE49-F238E27FC236}">
                <a16:creationId xmlns:a16="http://schemas.microsoft.com/office/drawing/2014/main" xmlns="" id="{B28818D7-BDD7-45E9-9603-4AAEC40ABCD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777861" y="3781052"/>
            <a:ext cx="1950720" cy="1772920"/>
          </a:xfrm>
          <a:prstGeom prst="rect">
            <a:avLst/>
          </a:prstGeom>
          <a:noFill/>
          <a:ln>
            <a:noFill/>
          </a:ln>
        </p:spPr>
      </p:pic>
      <p:sp>
        <p:nvSpPr>
          <p:cNvPr id="3" name="Rectangle 2">
            <a:extLst>
              <a:ext uri="{FF2B5EF4-FFF2-40B4-BE49-F238E27FC236}">
                <a16:creationId xmlns:a16="http://schemas.microsoft.com/office/drawing/2014/main" xmlns="" id="{3D0AAD23-2CF2-45F6-8424-01B20066746F}"/>
              </a:ext>
            </a:extLst>
          </p:cNvPr>
          <p:cNvSpPr/>
          <p:nvPr/>
        </p:nvSpPr>
        <p:spPr>
          <a:xfrm>
            <a:off x="2501942" y="1549917"/>
            <a:ext cx="7684647" cy="2123658"/>
          </a:xfrm>
          <a:prstGeom prst="rect">
            <a:avLst/>
          </a:prstGeom>
        </p:spPr>
        <p:txBody>
          <a:bodyPr wrap="square">
            <a:spAutoFit/>
          </a:bodyPr>
          <a:lstStyle/>
          <a:p>
            <a:pPr marL="457200" marR="0" lvl="0" indent="-457200" algn="just" defTabSz="914400" rtl="0" eaLnBrk="1" fontAlgn="auto" latinLnBrk="0" hangingPunct="1">
              <a:lnSpc>
                <a:spcPct val="100000"/>
              </a:lnSpc>
              <a:spcBef>
                <a:spcPts val="0"/>
              </a:spcBef>
              <a:spcAft>
                <a:spcPts val="0"/>
              </a:spcAft>
              <a:buClrTx/>
              <a:buSzTx/>
              <a:buFontTx/>
              <a:buAutoNum type="arabicPeriod"/>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Stakeholders &amp; Institutions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srgbClr val="000090"/>
                </a:solidFill>
                <a:effectLst/>
                <a:uLnTx/>
                <a:uFillTx/>
                <a:latin typeface="Calibri" panose="020F0502020204030204"/>
                <a:ea typeface="+mn-ea"/>
                <a:cs typeface="+mn-cs"/>
              </a:rPr>
              <a:t>Build strategic partnerships – in advance</a:t>
            </a:r>
          </a:p>
          <a:p>
            <a:pPr marL="285750" indent="-285750">
              <a:buFont typeface="Arial" panose="020B0604020202020204" pitchFamily="34" charset="0"/>
              <a:buChar char="•"/>
              <a:defRPr/>
            </a:pPr>
            <a:r>
              <a:rPr lang="en-GB" sz="2200" dirty="0">
                <a:solidFill>
                  <a:srgbClr val="000090"/>
                </a:solidFill>
                <a:latin typeface="Calibri" panose="020F0502020204030204"/>
              </a:rPr>
              <a:t>Be flexible with policy instruments</a:t>
            </a:r>
          </a:p>
          <a:p>
            <a:pPr marL="285750" indent="-285750">
              <a:buFont typeface="Arial" panose="020B0604020202020204" pitchFamily="34" charset="0"/>
              <a:buChar char="•"/>
              <a:defRPr/>
            </a:pPr>
            <a:r>
              <a:rPr lang="en-GB" sz="2200" dirty="0">
                <a:solidFill>
                  <a:srgbClr val="000090"/>
                </a:solidFill>
                <a:latin typeface="Calibri" panose="020F0502020204030204"/>
              </a:rPr>
              <a:t>Factor in different procedures &amp; timelines </a:t>
            </a:r>
          </a:p>
          <a:p>
            <a:pPr marL="285750" indent="-285750">
              <a:buFont typeface="Arial" panose="020B0604020202020204" pitchFamily="34" charset="0"/>
              <a:buChar char="•"/>
              <a:defRPr/>
            </a:pPr>
            <a:r>
              <a:rPr kumimoji="0" lang="en-GB" sz="2200" b="0" i="0" u="none" strike="noStrike" kern="1200" cap="none" spc="0" normalizeH="0" baseline="0" noProof="0" dirty="0">
                <a:ln>
                  <a:noFill/>
                </a:ln>
                <a:solidFill>
                  <a:srgbClr val="000090"/>
                </a:solidFill>
                <a:effectLst/>
                <a:uLnTx/>
                <a:uFillTx/>
                <a:latin typeface="Calibri" panose="020F0502020204030204"/>
                <a:ea typeface="+mn-ea"/>
                <a:cs typeface="+mn-cs"/>
              </a:rPr>
              <a:t>Strong leadership &amp; clarity of process</a:t>
            </a:r>
          </a:p>
          <a:p>
            <a:pPr marL="285750" indent="-285750">
              <a:buFont typeface="Arial" panose="020B0604020202020204" pitchFamily="34" charset="0"/>
              <a:buChar char="•"/>
              <a:defRPr/>
            </a:pPr>
            <a:r>
              <a:rPr kumimoji="0" lang="en-GB" sz="2200" b="0" i="0" u="none" strike="noStrike" kern="1200" cap="none" spc="0" normalizeH="0" baseline="0" noProof="0" dirty="0">
                <a:ln>
                  <a:noFill/>
                </a:ln>
                <a:solidFill>
                  <a:srgbClr val="000090"/>
                </a:solidFill>
                <a:effectLst/>
                <a:uLnTx/>
                <a:uFillTx/>
                <a:latin typeface="Calibri" panose="020F0502020204030204"/>
                <a:ea typeface="+mn-ea"/>
                <a:cs typeface="+mn-cs"/>
              </a:rPr>
              <a:t>Partner on low-risk actions to build trust</a:t>
            </a:r>
          </a:p>
        </p:txBody>
      </p:sp>
      <p:sp>
        <p:nvSpPr>
          <p:cNvPr id="4" name="Rectangle 3">
            <a:extLst>
              <a:ext uri="{FF2B5EF4-FFF2-40B4-BE49-F238E27FC236}">
                <a16:creationId xmlns:a16="http://schemas.microsoft.com/office/drawing/2014/main" xmlns="" id="{9662BFEC-2CE9-4587-B097-E8646C5C8757}"/>
              </a:ext>
            </a:extLst>
          </p:cNvPr>
          <p:cNvSpPr/>
          <p:nvPr/>
        </p:nvSpPr>
        <p:spPr>
          <a:xfrm>
            <a:off x="5904089" y="3781052"/>
            <a:ext cx="6096000" cy="1785104"/>
          </a:xfrm>
          <a:prstGeom prst="rect">
            <a:avLst/>
          </a:prstGeom>
        </p:spPr>
        <p:txBody>
          <a:bodyPr>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2. Data &amp; Information Systems</a:t>
            </a:r>
            <a:endParaRPr kumimoji="0" lang="en-GB" sz="2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srgbClr val="000090"/>
                </a:solidFill>
                <a:effectLst/>
                <a:uLnTx/>
                <a:uFillTx/>
                <a:latin typeface="Calibri" panose="020F0502020204030204"/>
                <a:ea typeface="+mn-ea"/>
                <a:cs typeface="+mn-cs"/>
              </a:rPr>
              <a:t>Strengthen SP &amp; DRM info. systems prior to crisis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srgbClr val="000090"/>
                </a:solidFill>
                <a:effectLst/>
                <a:uLnTx/>
                <a:uFillTx/>
                <a:latin typeface="Calibri" panose="020F0502020204030204"/>
                <a:ea typeface="+mn-ea"/>
                <a:cs typeface="+mn-cs"/>
              </a:rPr>
              <a:t>Develop assessments to serve humanitarian and development actors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srgbClr val="000090"/>
                </a:solidFill>
                <a:effectLst/>
                <a:uLnTx/>
                <a:uFillTx/>
                <a:latin typeface="Calibri" panose="020F0502020204030204"/>
                <a:ea typeface="+mn-ea"/>
                <a:cs typeface="+mn-cs"/>
              </a:rPr>
              <a:t> jointly develop scale-up triggers</a:t>
            </a:r>
          </a:p>
        </p:txBody>
      </p:sp>
      <p:pic>
        <p:nvPicPr>
          <p:cNvPr id="9" name="Picture 8">
            <a:extLst>
              <a:ext uri="{FF2B5EF4-FFF2-40B4-BE49-F238E27FC236}">
                <a16:creationId xmlns:a16="http://schemas.microsoft.com/office/drawing/2014/main" xmlns="" id="{0A8034C3-F164-498C-BE36-52C2F1B6742E}"/>
              </a:ext>
            </a:extLst>
          </p:cNvPr>
          <p:cNvPicPr/>
          <p:nvPr/>
        </p:nvPicPr>
        <p:blipFill>
          <a:blip r:embed="rId6">
            <a:extLst>
              <a:ext uri="{28A0092B-C50C-407E-A947-70E740481C1C}">
                <a14:useLocalDpi xmlns:a14="http://schemas.microsoft.com/office/drawing/2010/main" val="0"/>
              </a:ext>
            </a:extLst>
          </a:blip>
          <a:stretch>
            <a:fillRect/>
          </a:stretch>
        </p:blipFill>
        <p:spPr>
          <a:xfrm>
            <a:off x="179295" y="1703560"/>
            <a:ext cx="1946607" cy="1287996"/>
          </a:xfrm>
          <a:prstGeom prst="rect">
            <a:avLst/>
          </a:prstGeom>
        </p:spPr>
      </p:pic>
    </p:spTree>
    <p:extLst>
      <p:ext uri="{BB962C8B-B14F-4D97-AF65-F5344CB8AC3E}">
        <p14:creationId xmlns:p14="http://schemas.microsoft.com/office/powerpoint/2010/main" val="1916924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fade">
                                      <p:cBhvr>
                                        <p:cTn id="15" dur="500"/>
                                        <p:tgtEl>
                                          <p:spTgt spid="14"/>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3"/>
          <p:cNvSpPr txBox="1">
            <a:spLocks/>
          </p:cNvSpPr>
          <p:nvPr/>
        </p:nvSpPr>
        <p:spPr>
          <a:xfrm>
            <a:off x="356619" y="-67733"/>
            <a:ext cx="12192000" cy="8689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200" b="1" i="0" u="none" strike="noStrike" kern="1200" cap="none" spc="0" normalizeH="0" baseline="0" noProof="0" dirty="0">
                <a:ln>
                  <a:noFill/>
                </a:ln>
                <a:solidFill>
                  <a:srgbClr val="000090"/>
                </a:solidFill>
                <a:effectLst/>
                <a:uLnTx/>
                <a:uFillTx/>
                <a:latin typeface="Calibri" panose="020F0502020204030204"/>
                <a:ea typeface="+mj-ea"/>
                <a:cs typeface="+mj-cs"/>
              </a:rPr>
              <a:t>PROMISING PRACTICES</a:t>
            </a:r>
          </a:p>
        </p:txBody>
      </p:sp>
      <p:sp>
        <p:nvSpPr>
          <p:cNvPr id="23" name="TextBox 22">
            <a:extLst>
              <a:ext uri="{FF2B5EF4-FFF2-40B4-BE49-F238E27FC236}">
                <a16:creationId xmlns:a16="http://schemas.microsoft.com/office/drawing/2014/main" xmlns="" id="{00276ACA-0D59-4655-9F1D-BD778E6DB8DC}"/>
              </a:ext>
            </a:extLst>
          </p:cNvPr>
          <p:cNvSpPr txBox="1"/>
          <p:nvPr/>
        </p:nvSpPr>
        <p:spPr>
          <a:xfrm>
            <a:off x="331233" y="1920894"/>
            <a:ext cx="5109300" cy="461665"/>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a:ln>
                  <a:noFill/>
                </a:ln>
                <a:solidFill>
                  <a:srgbClr val="000090"/>
                </a:solidFill>
                <a:effectLst/>
                <a:uLnTx/>
                <a:uFillTx/>
                <a:latin typeface="Calibri" panose="020F0502020204030204"/>
                <a:ea typeface="+mn-ea"/>
                <a:cs typeface="+mn-cs"/>
              </a:rPr>
              <a:t>	</a:t>
            </a: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xmlns="" id="{A1CBAFB1-D89E-4D1A-85D7-E1F3C485700E}"/>
              </a:ext>
            </a:extLst>
          </p:cNvPr>
          <p:cNvSpPr txBox="1"/>
          <p:nvPr/>
        </p:nvSpPr>
        <p:spPr>
          <a:xfrm>
            <a:off x="7198557" y="1757474"/>
            <a:ext cx="4619549" cy="415498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	</a:t>
            </a:r>
            <a:endPar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Rectangle 2">
            <a:extLst>
              <a:ext uri="{FF2B5EF4-FFF2-40B4-BE49-F238E27FC236}">
                <a16:creationId xmlns:a16="http://schemas.microsoft.com/office/drawing/2014/main" xmlns="" id="{3D0AAD23-2CF2-45F6-8424-01B20066746F}"/>
              </a:ext>
            </a:extLst>
          </p:cNvPr>
          <p:cNvSpPr/>
          <p:nvPr/>
        </p:nvSpPr>
        <p:spPr>
          <a:xfrm>
            <a:off x="2885883" y="1245088"/>
            <a:ext cx="6822680" cy="243143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3. Programme Design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srgbClr val="000090"/>
                </a:solidFill>
                <a:effectLst/>
                <a:uLnTx/>
                <a:uFillTx/>
                <a:latin typeface="Calibri" panose="020F0502020204030204"/>
                <a:ea typeface="+mn-ea"/>
                <a:cs typeface="+mn-cs"/>
              </a:rPr>
              <a:t>Joint context analysis </a:t>
            </a:r>
            <a:r>
              <a:rPr kumimoji="0" lang="en-GB" sz="2200" b="0" i="0" u="none" strike="noStrike" kern="1200" cap="none" spc="0" normalizeH="0" baseline="0" noProof="0" dirty="0" err="1">
                <a:ln>
                  <a:noFill/>
                </a:ln>
                <a:solidFill>
                  <a:srgbClr val="000090"/>
                </a:solidFill>
                <a:effectLst/>
                <a:uLnTx/>
                <a:uFillTx/>
                <a:latin typeface="Calibri" panose="020F0502020204030204"/>
                <a:ea typeface="+mn-ea"/>
                <a:cs typeface="+mn-cs"/>
              </a:rPr>
              <a:t>inc.</a:t>
            </a:r>
            <a:r>
              <a:rPr kumimoji="0" lang="en-GB" sz="2200" b="0" i="0" u="none" strike="noStrike" kern="1200" cap="none" spc="0" normalizeH="0" baseline="0" noProof="0" dirty="0">
                <a:ln>
                  <a:noFill/>
                </a:ln>
                <a:solidFill>
                  <a:srgbClr val="000090"/>
                </a:solidFill>
                <a:effectLst/>
                <a:uLnTx/>
                <a:uFillTx/>
                <a:latin typeface="Calibri" panose="020F0502020204030204"/>
                <a:ea typeface="+mn-ea"/>
                <a:cs typeface="+mn-cs"/>
              </a:rPr>
              <a:t> political economy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srgbClr val="000090"/>
                </a:solidFill>
                <a:effectLst/>
                <a:uLnTx/>
                <a:uFillTx/>
                <a:latin typeface="Calibri" panose="020F0502020204030204"/>
                <a:ea typeface="+mn-ea"/>
                <a:cs typeface="+mn-cs"/>
              </a:rPr>
              <a:t>Consider social cohesion objectives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200" dirty="0">
                <a:solidFill>
                  <a:srgbClr val="000090"/>
                </a:solidFill>
                <a:latin typeface="Calibri" panose="020F0502020204030204"/>
              </a:rPr>
              <a:t>Compromise and trade-offs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srgbClr val="000090"/>
                </a:solidFill>
                <a:effectLst/>
                <a:uLnTx/>
                <a:uFillTx/>
                <a:latin typeface="Calibri" panose="020F0502020204030204"/>
                <a:ea typeface="+mn-ea"/>
                <a:cs typeface="+mn-cs"/>
              </a:rPr>
              <a:t>Recognise historical barriers to access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srgbClr val="000090"/>
                </a:solidFill>
                <a:effectLst/>
                <a:uLnTx/>
                <a:uFillTx/>
                <a:latin typeface="Calibri" panose="020F0502020204030204"/>
                <a:ea typeface="+mn-ea"/>
                <a:cs typeface="+mn-cs"/>
              </a:rPr>
              <a:t>Quick-wins</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GB" sz="2000" b="1" i="0" u="none" strike="noStrike" kern="1200" cap="none" spc="0" normalizeH="0" baseline="0" noProof="0" dirty="0">
              <a:ln>
                <a:noFill/>
              </a:ln>
              <a:solidFill>
                <a:srgbClr val="000090"/>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xmlns="" id="{9662BFEC-2CE9-4587-B097-E8646C5C8757}"/>
              </a:ext>
            </a:extLst>
          </p:cNvPr>
          <p:cNvSpPr/>
          <p:nvPr/>
        </p:nvSpPr>
        <p:spPr>
          <a:xfrm>
            <a:off x="5281817" y="3593346"/>
            <a:ext cx="6822680" cy="212365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4. Delivery Systems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srgbClr val="000090"/>
                </a:solidFill>
                <a:effectLst/>
                <a:uLnTx/>
                <a:uFillTx/>
                <a:latin typeface="Calibri" panose="020F0502020204030204"/>
                <a:ea typeface="+mn-ea"/>
                <a:cs typeface="+mn-cs"/>
              </a:rPr>
              <a:t>Delivery systems to support mobile populations &amp; operate during crises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srgbClr val="000090"/>
                </a:solidFill>
                <a:effectLst/>
                <a:uLnTx/>
                <a:uFillTx/>
                <a:latin typeface="Calibri" panose="020F0502020204030204"/>
                <a:ea typeface="+mn-ea"/>
                <a:cs typeface="+mn-cs"/>
              </a:rPr>
              <a:t>Use delivery systems as entry points for collaboration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srgbClr val="000090"/>
                </a:solidFill>
                <a:effectLst/>
                <a:uLnTx/>
                <a:uFillTx/>
                <a:latin typeface="Calibri" panose="020F0502020204030204"/>
                <a:ea typeface="+mn-ea"/>
                <a:cs typeface="+mn-cs"/>
              </a:rPr>
              <a:t>Innovate for M&amp;E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200" b="0" i="0" u="none" strike="noStrike" kern="1200" cap="none" spc="0" normalizeH="0" baseline="0" noProof="0" dirty="0">
              <a:ln>
                <a:noFill/>
              </a:ln>
              <a:solidFill>
                <a:srgbClr val="000090"/>
              </a:solidFill>
              <a:effectLst/>
              <a:uLnTx/>
              <a:uFillTx/>
              <a:latin typeface="Calibri" panose="020F0502020204030204"/>
              <a:ea typeface="+mn-ea"/>
              <a:cs typeface="+mn-cs"/>
            </a:endParaRPr>
          </a:p>
        </p:txBody>
      </p:sp>
      <p:pic>
        <p:nvPicPr>
          <p:cNvPr id="9" name="Picture 8" descr="C:\Users\GRowe\AppData\Local\Microsoft\Windows\INetCache\Content.MSO\C8E15C93.tmp">
            <a:hlinkClick r:id="rId4"/>
            <a:extLst>
              <a:ext uri="{FF2B5EF4-FFF2-40B4-BE49-F238E27FC236}">
                <a16:creationId xmlns:a16="http://schemas.microsoft.com/office/drawing/2014/main" xmlns="" id="{BDFA091E-3462-4234-A5A8-E781609DBD6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2249" y="1317870"/>
            <a:ext cx="2783634" cy="1740224"/>
          </a:xfrm>
          <a:prstGeom prst="rect">
            <a:avLst/>
          </a:prstGeom>
          <a:noFill/>
          <a:ln>
            <a:noFill/>
          </a:ln>
        </p:spPr>
      </p:pic>
      <p:pic>
        <p:nvPicPr>
          <p:cNvPr id="10" name="Picture 9">
            <a:extLst>
              <a:ext uri="{FF2B5EF4-FFF2-40B4-BE49-F238E27FC236}">
                <a16:creationId xmlns:a16="http://schemas.microsoft.com/office/drawing/2014/main" xmlns="" id="{FEEB80CD-C166-4621-A38D-4428E84124EE}"/>
              </a:ext>
            </a:extLst>
          </p:cNvPr>
          <p:cNvPicPr/>
          <p:nvPr/>
        </p:nvPicPr>
        <p:blipFill rotWithShape="1">
          <a:blip r:embed="rId6">
            <a:extLst>
              <a:ext uri="{28A0092B-C50C-407E-A947-70E740481C1C}">
                <a14:useLocalDpi xmlns:a14="http://schemas.microsoft.com/office/drawing/2010/main" val="0"/>
              </a:ext>
            </a:extLst>
          </a:blip>
          <a:srcRect b="50965"/>
          <a:stretch/>
        </p:blipFill>
        <p:spPr bwMode="auto">
          <a:xfrm>
            <a:off x="1743852" y="3661118"/>
            <a:ext cx="3298368" cy="2089937"/>
          </a:xfrm>
          <a:prstGeom prst="rect">
            <a:avLst/>
          </a:prstGeom>
          <a:noFill/>
          <a:ln>
            <a:noFill/>
          </a:ln>
        </p:spPr>
      </p:pic>
    </p:spTree>
    <p:extLst>
      <p:ext uri="{BB962C8B-B14F-4D97-AF65-F5344CB8AC3E}">
        <p14:creationId xmlns:p14="http://schemas.microsoft.com/office/powerpoint/2010/main" val="2487070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3"/>
          <p:cNvSpPr txBox="1">
            <a:spLocks/>
          </p:cNvSpPr>
          <p:nvPr/>
        </p:nvSpPr>
        <p:spPr>
          <a:xfrm>
            <a:off x="331233" y="-121249"/>
            <a:ext cx="12192000" cy="8689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200" b="1" i="0" u="none" strike="noStrike" kern="1200" cap="none" spc="0" normalizeH="0" baseline="0" noProof="0" dirty="0">
                <a:ln>
                  <a:noFill/>
                </a:ln>
                <a:solidFill>
                  <a:srgbClr val="000090"/>
                </a:solidFill>
                <a:effectLst/>
                <a:uLnTx/>
                <a:uFillTx/>
                <a:latin typeface="Calibri" panose="020F0502020204030204"/>
                <a:ea typeface="+mj-ea"/>
                <a:cs typeface="+mj-cs"/>
              </a:rPr>
              <a:t>PROMISING PRACTICES</a:t>
            </a:r>
          </a:p>
        </p:txBody>
      </p:sp>
      <p:sp>
        <p:nvSpPr>
          <p:cNvPr id="23" name="TextBox 22">
            <a:extLst>
              <a:ext uri="{FF2B5EF4-FFF2-40B4-BE49-F238E27FC236}">
                <a16:creationId xmlns:a16="http://schemas.microsoft.com/office/drawing/2014/main" xmlns="" id="{00276ACA-0D59-4655-9F1D-BD778E6DB8DC}"/>
              </a:ext>
            </a:extLst>
          </p:cNvPr>
          <p:cNvSpPr txBox="1"/>
          <p:nvPr/>
        </p:nvSpPr>
        <p:spPr>
          <a:xfrm>
            <a:off x="331233" y="1920894"/>
            <a:ext cx="5109300" cy="461665"/>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a:ln>
                  <a:noFill/>
                </a:ln>
                <a:solidFill>
                  <a:srgbClr val="000090"/>
                </a:solidFill>
                <a:effectLst/>
                <a:uLnTx/>
                <a:uFillTx/>
                <a:latin typeface="Calibri" panose="020F0502020204030204"/>
                <a:ea typeface="+mn-ea"/>
                <a:cs typeface="+mn-cs"/>
              </a:rPr>
              <a:t>	</a:t>
            </a: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xmlns="" id="{A1CBAFB1-D89E-4D1A-85D7-E1F3C485700E}"/>
              </a:ext>
            </a:extLst>
          </p:cNvPr>
          <p:cNvSpPr txBox="1"/>
          <p:nvPr/>
        </p:nvSpPr>
        <p:spPr>
          <a:xfrm>
            <a:off x="7004500" y="1818922"/>
            <a:ext cx="4619549" cy="415498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	</a:t>
            </a:r>
            <a:endPar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Rectangle 2">
            <a:extLst>
              <a:ext uri="{FF2B5EF4-FFF2-40B4-BE49-F238E27FC236}">
                <a16:creationId xmlns:a16="http://schemas.microsoft.com/office/drawing/2014/main" xmlns="" id="{3D0AAD23-2CF2-45F6-8424-01B20066746F}"/>
              </a:ext>
            </a:extLst>
          </p:cNvPr>
          <p:cNvSpPr/>
          <p:nvPr/>
        </p:nvSpPr>
        <p:spPr>
          <a:xfrm>
            <a:off x="2766021" y="1728611"/>
            <a:ext cx="7721357" cy="178510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5. Financing Instruments</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srgbClr val="000090"/>
                </a:solidFill>
                <a:effectLst/>
                <a:uLnTx/>
                <a:uFillTx/>
                <a:latin typeface="Calibri" panose="020F0502020204030204"/>
                <a:ea typeface="+mn-ea"/>
                <a:cs typeface="+mn-cs"/>
              </a:rPr>
              <a:t>Crises may generate additional financing offering window to develop new approaches</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srgbClr val="000090"/>
                </a:solidFill>
                <a:effectLst/>
                <a:uLnTx/>
                <a:uFillTx/>
                <a:latin typeface="Calibri" panose="020F0502020204030204"/>
                <a:ea typeface="+mn-ea"/>
                <a:cs typeface="+mn-cs"/>
              </a:rPr>
              <a:t>Pooled funds can spread risk and streamline admin. processes</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srgbClr val="000090"/>
                </a:solidFill>
                <a:effectLst/>
                <a:uLnTx/>
                <a:uFillTx/>
                <a:latin typeface="Calibri" panose="020F0502020204030204"/>
                <a:ea typeface="+mn-ea"/>
                <a:cs typeface="+mn-cs"/>
              </a:rPr>
              <a:t>Layer instruments to cover different sized risk</a:t>
            </a:r>
          </a:p>
        </p:txBody>
      </p:sp>
      <p:pic>
        <p:nvPicPr>
          <p:cNvPr id="9" name="Picture 8" descr="C:\Users\GRowe\AppData\Local\Microsoft\Windows\INetCache\Content.MSO\D543E18F.tmp">
            <a:hlinkClick r:id="rId4"/>
            <a:extLst>
              <a:ext uri="{FF2B5EF4-FFF2-40B4-BE49-F238E27FC236}">
                <a16:creationId xmlns:a16="http://schemas.microsoft.com/office/drawing/2014/main" xmlns="" id="{5122E641-55A2-4451-854A-7D89EB225FC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31233" y="1818922"/>
            <a:ext cx="1959840" cy="1959840"/>
          </a:xfrm>
          <a:prstGeom prst="rect">
            <a:avLst/>
          </a:prstGeom>
          <a:noFill/>
          <a:ln>
            <a:noFill/>
          </a:ln>
        </p:spPr>
      </p:pic>
    </p:spTree>
    <p:extLst>
      <p:ext uri="{BB962C8B-B14F-4D97-AF65-F5344CB8AC3E}">
        <p14:creationId xmlns:p14="http://schemas.microsoft.com/office/powerpoint/2010/main" val="3613376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3"/>
          <p:cNvSpPr txBox="1">
            <a:spLocks/>
          </p:cNvSpPr>
          <p:nvPr/>
        </p:nvSpPr>
        <p:spPr>
          <a:xfrm>
            <a:off x="331233" y="-121249"/>
            <a:ext cx="12192000" cy="8689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200" b="1" i="0" u="none" strike="noStrike" kern="1200" cap="none" spc="0" normalizeH="0" baseline="0" noProof="0">
                <a:ln>
                  <a:noFill/>
                </a:ln>
                <a:solidFill>
                  <a:srgbClr val="000090"/>
                </a:solidFill>
                <a:effectLst/>
                <a:uLnTx/>
                <a:uFillTx/>
                <a:latin typeface="Calibri" panose="020F0502020204030204"/>
                <a:ea typeface="+mj-ea"/>
                <a:cs typeface="+mj-cs"/>
              </a:rPr>
              <a:t>CONTEXTUAL GUIDANCE</a:t>
            </a:r>
            <a:endParaRPr kumimoji="0" lang="en-GB" sz="3200" b="1" i="0" u="none" strike="noStrike" kern="1200" cap="none" spc="0" normalizeH="0" baseline="0" noProof="0" dirty="0">
              <a:ln>
                <a:noFill/>
              </a:ln>
              <a:solidFill>
                <a:srgbClr val="000090"/>
              </a:solidFill>
              <a:effectLst/>
              <a:uLnTx/>
              <a:uFillTx/>
              <a:latin typeface="Calibri" panose="020F0502020204030204"/>
              <a:ea typeface="+mj-ea"/>
              <a:cs typeface="+mj-cs"/>
            </a:endParaRPr>
          </a:p>
        </p:txBody>
      </p:sp>
      <p:sp>
        <p:nvSpPr>
          <p:cNvPr id="23" name="TextBox 22">
            <a:extLst>
              <a:ext uri="{FF2B5EF4-FFF2-40B4-BE49-F238E27FC236}">
                <a16:creationId xmlns:a16="http://schemas.microsoft.com/office/drawing/2014/main" xmlns="" id="{00276ACA-0D59-4655-9F1D-BD778E6DB8DC}"/>
              </a:ext>
            </a:extLst>
          </p:cNvPr>
          <p:cNvSpPr txBox="1"/>
          <p:nvPr/>
        </p:nvSpPr>
        <p:spPr>
          <a:xfrm>
            <a:off x="331233" y="1920894"/>
            <a:ext cx="5109300" cy="461665"/>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a:ln>
                  <a:noFill/>
                </a:ln>
                <a:solidFill>
                  <a:srgbClr val="000090"/>
                </a:solidFill>
                <a:effectLst/>
                <a:uLnTx/>
                <a:uFillTx/>
                <a:latin typeface="Calibri" panose="020F0502020204030204"/>
                <a:ea typeface="+mn-ea"/>
                <a:cs typeface="+mn-cs"/>
              </a:rPr>
              <a:t>	</a:t>
            </a: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xmlns="" id="{A1CBAFB1-D89E-4D1A-85D7-E1F3C485700E}"/>
              </a:ext>
            </a:extLst>
          </p:cNvPr>
          <p:cNvSpPr txBox="1"/>
          <p:nvPr/>
        </p:nvSpPr>
        <p:spPr>
          <a:xfrm>
            <a:off x="7004500" y="1818922"/>
            <a:ext cx="4619549" cy="415498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	</a:t>
            </a:r>
            <a:endPar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Rectangle 2">
            <a:extLst>
              <a:ext uri="{FF2B5EF4-FFF2-40B4-BE49-F238E27FC236}">
                <a16:creationId xmlns:a16="http://schemas.microsoft.com/office/drawing/2014/main" xmlns="" id="{3D0AAD23-2CF2-45F6-8424-01B20066746F}"/>
              </a:ext>
            </a:extLst>
          </p:cNvPr>
          <p:cNvSpPr/>
          <p:nvPr/>
        </p:nvSpPr>
        <p:spPr>
          <a:xfrm>
            <a:off x="449592" y="2013229"/>
            <a:ext cx="11292816" cy="2462213"/>
          </a:xfrm>
          <a:prstGeom prst="rect">
            <a:avLst/>
          </a:prstGeom>
        </p:spPr>
        <p:txBody>
          <a:bodyPr wrap="square">
            <a:spAutoFit/>
          </a:bodyPr>
          <a:lstStyle/>
          <a:p>
            <a:pPr marR="0" lvl="1" algn="just" fontAlgn="auto">
              <a:lnSpc>
                <a:spcPct val="100000"/>
              </a:lnSpc>
              <a:spcBef>
                <a:spcPts val="0"/>
              </a:spcBef>
              <a:spcAft>
                <a:spcPts val="0"/>
              </a:spcAft>
              <a:buClrTx/>
              <a:buSzTx/>
              <a:tabLst/>
              <a:defRPr/>
            </a:pPr>
            <a:r>
              <a:rPr lang="en-GB" sz="2200" dirty="0">
                <a:solidFill>
                  <a:srgbClr val="000090"/>
                </a:solidFill>
              </a:rPr>
              <a:t>The nature of options and approaches will be influenced by at least 3 factors:</a:t>
            </a:r>
          </a:p>
          <a:p>
            <a:pPr marR="0" lvl="1" algn="just" fontAlgn="auto">
              <a:lnSpc>
                <a:spcPct val="100000"/>
              </a:lnSpc>
              <a:spcBef>
                <a:spcPts val="0"/>
              </a:spcBef>
              <a:spcAft>
                <a:spcPts val="0"/>
              </a:spcAft>
              <a:buClrTx/>
              <a:buSzTx/>
              <a:tabLst/>
              <a:defRPr/>
            </a:pPr>
            <a:endParaRPr lang="en-GB" sz="2200" dirty="0">
              <a:solidFill>
                <a:srgbClr val="000090"/>
              </a:solidFill>
            </a:endParaRPr>
          </a:p>
          <a:p>
            <a:pPr marL="1200150" lvl="2" indent="-285750" algn="just">
              <a:buFont typeface="Arial" panose="020B0604020202020204" pitchFamily="34" charset="0"/>
              <a:buChar char="•"/>
              <a:defRPr/>
            </a:pPr>
            <a:r>
              <a:rPr lang="en-GB" sz="2200" dirty="0">
                <a:solidFill>
                  <a:srgbClr val="000090"/>
                </a:solidFill>
              </a:rPr>
              <a:t>Existing social protection context</a:t>
            </a:r>
          </a:p>
          <a:p>
            <a:pPr lvl="2" algn="just">
              <a:defRPr/>
            </a:pPr>
            <a:endParaRPr lang="en-GB" sz="2200" dirty="0">
              <a:solidFill>
                <a:srgbClr val="000090"/>
              </a:solidFill>
            </a:endParaRPr>
          </a:p>
          <a:p>
            <a:pPr marL="1200150" lvl="2" indent="-285750" algn="just">
              <a:buFont typeface="Arial" panose="020B0604020202020204" pitchFamily="34" charset="0"/>
              <a:buChar char="•"/>
              <a:defRPr/>
            </a:pPr>
            <a:r>
              <a:rPr lang="en-GB" sz="2200" dirty="0">
                <a:solidFill>
                  <a:srgbClr val="000090"/>
                </a:solidFill>
              </a:rPr>
              <a:t>Stage of the crisis</a:t>
            </a:r>
          </a:p>
          <a:p>
            <a:pPr marL="1200150" lvl="2" indent="-285750" algn="just">
              <a:buFont typeface="Arial" panose="020B0604020202020204" pitchFamily="34" charset="0"/>
              <a:buChar char="•"/>
              <a:defRPr/>
            </a:pPr>
            <a:endParaRPr lang="en-GB" sz="2200" dirty="0">
              <a:solidFill>
                <a:srgbClr val="000090"/>
              </a:solidFill>
            </a:endParaRPr>
          </a:p>
          <a:p>
            <a:pPr marL="1200150" lvl="2" indent="-285750" algn="just">
              <a:buFont typeface="Arial" panose="020B0604020202020204" pitchFamily="34" charset="0"/>
              <a:buChar char="•"/>
              <a:defRPr/>
            </a:pPr>
            <a:r>
              <a:rPr lang="en-GB" sz="2200" dirty="0">
                <a:solidFill>
                  <a:srgbClr val="000090"/>
                </a:solidFill>
              </a:rPr>
              <a:t>Fragility context</a:t>
            </a:r>
          </a:p>
        </p:txBody>
      </p:sp>
    </p:spTree>
    <p:extLst>
      <p:ext uri="{BB962C8B-B14F-4D97-AF65-F5344CB8AC3E}">
        <p14:creationId xmlns:p14="http://schemas.microsoft.com/office/powerpoint/2010/main" val="3093634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3"/>
          <p:cNvSpPr txBox="1">
            <a:spLocks/>
          </p:cNvSpPr>
          <p:nvPr/>
        </p:nvSpPr>
        <p:spPr>
          <a:xfrm>
            <a:off x="94166" y="15147"/>
            <a:ext cx="12192000" cy="8689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3200" b="1" dirty="0">
                <a:solidFill>
                  <a:srgbClr val="000090"/>
                </a:solidFill>
                <a:latin typeface="+mn-lt"/>
              </a:rPr>
              <a:t>CONTEXTUAL GUIDANCE #1: </a:t>
            </a:r>
          </a:p>
          <a:p>
            <a:pPr algn="l"/>
            <a:r>
              <a:rPr lang="en-GB" sz="3200" b="1" dirty="0">
                <a:solidFill>
                  <a:srgbClr val="000090"/>
                </a:solidFill>
                <a:latin typeface="+mn-lt"/>
              </a:rPr>
              <a:t>SOCIAL PROTECTION CONTEXT</a:t>
            </a:r>
            <a:endParaRPr kumimoji="0" lang="en-GB" sz="3200" b="1" i="0" u="none" strike="noStrike" kern="1200" cap="none" spc="0" normalizeH="0" baseline="0" noProof="0" dirty="0">
              <a:ln>
                <a:noFill/>
              </a:ln>
              <a:solidFill>
                <a:srgbClr val="000090"/>
              </a:solidFill>
              <a:effectLst/>
              <a:uLnTx/>
              <a:uFillTx/>
              <a:latin typeface="+mn-lt"/>
              <a:ea typeface="+mj-ea"/>
              <a:cs typeface="+mj-cs"/>
            </a:endParaRPr>
          </a:p>
        </p:txBody>
      </p:sp>
      <p:sp>
        <p:nvSpPr>
          <p:cNvPr id="23" name="TextBox 22">
            <a:extLst>
              <a:ext uri="{FF2B5EF4-FFF2-40B4-BE49-F238E27FC236}">
                <a16:creationId xmlns:a16="http://schemas.microsoft.com/office/drawing/2014/main" xmlns="" id="{00276ACA-0D59-4655-9F1D-BD778E6DB8DC}"/>
              </a:ext>
            </a:extLst>
          </p:cNvPr>
          <p:cNvSpPr txBox="1"/>
          <p:nvPr/>
        </p:nvSpPr>
        <p:spPr>
          <a:xfrm>
            <a:off x="331233" y="1920894"/>
            <a:ext cx="5109300" cy="461665"/>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a:ln>
                  <a:noFill/>
                </a:ln>
                <a:solidFill>
                  <a:srgbClr val="000090"/>
                </a:solidFill>
                <a:effectLst/>
                <a:uLnTx/>
                <a:uFillTx/>
                <a:latin typeface="Calibri" panose="020F0502020204030204"/>
                <a:ea typeface="+mn-ea"/>
                <a:cs typeface="+mn-cs"/>
              </a:rPr>
              <a:t>	</a:t>
            </a: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xmlns="" id="{A1CBAFB1-D89E-4D1A-85D7-E1F3C485700E}"/>
              </a:ext>
            </a:extLst>
          </p:cNvPr>
          <p:cNvSpPr txBox="1"/>
          <p:nvPr/>
        </p:nvSpPr>
        <p:spPr>
          <a:xfrm>
            <a:off x="7004500" y="1818922"/>
            <a:ext cx="4619549" cy="415498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	</a:t>
            </a:r>
            <a:endPar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000090"/>
                </a:solidFill>
                <a:effectLst/>
                <a:uLnTx/>
                <a:uFillTx/>
                <a:latin typeface="Calibri" panose="020F0502020204030204"/>
                <a:ea typeface="+mn-ea"/>
                <a:cs typeface="+mn-cs"/>
              </a:rPr>
              <a: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6" name="Picture 5">
            <a:extLst>
              <a:ext uri="{FF2B5EF4-FFF2-40B4-BE49-F238E27FC236}">
                <a16:creationId xmlns:a16="http://schemas.microsoft.com/office/drawing/2014/main" xmlns="" id="{0C45690A-28A2-49FC-8E74-65E1DF6EA015}"/>
              </a:ext>
            </a:extLst>
          </p:cNvPr>
          <p:cNvPicPr>
            <a:picLocks noChangeAspect="1"/>
          </p:cNvPicPr>
          <p:nvPr/>
        </p:nvPicPr>
        <p:blipFill>
          <a:blip r:embed="rId4"/>
          <a:stretch>
            <a:fillRect/>
          </a:stretch>
        </p:blipFill>
        <p:spPr>
          <a:xfrm>
            <a:off x="130547" y="1084623"/>
            <a:ext cx="11930906" cy="4968671"/>
          </a:xfrm>
          <a:prstGeom prst="rect">
            <a:avLst/>
          </a:prstGeom>
        </p:spPr>
      </p:pic>
      <p:sp>
        <p:nvSpPr>
          <p:cNvPr id="7" name="Rectangle 6">
            <a:extLst>
              <a:ext uri="{FF2B5EF4-FFF2-40B4-BE49-F238E27FC236}">
                <a16:creationId xmlns:a16="http://schemas.microsoft.com/office/drawing/2014/main" xmlns="" id="{02C80E9C-27A1-48BF-BD09-151181715F33}"/>
              </a:ext>
            </a:extLst>
          </p:cNvPr>
          <p:cNvSpPr/>
          <p:nvPr/>
        </p:nvSpPr>
        <p:spPr>
          <a:xfrm>
            <a:off x="267476" y="1287253"/>
            <a:ext cx="5828523" cy="2031325"/>
          </a:xfrm>
          <a:prstGeom prst="rect">
            <a:avLst/>
          </a:prstGeom>
        </p:spPr>
        <p:txBody>
          <a:bodyPr wrap="square">
            <a:spAutoFit/>
          </a:bodyPr>
          <a:lstStyle/>
          <a:p>
            <a:pPr lvl="0" algn="just">
              <a:defRPr/>
            </a:pPr>
            <a:r>
              <a:rPr lang="en-GB" b="1" u="sng" dirty="0">
                <a:solidFill>
                  <a:schemeClr val="dk1"/>
                </a:solidFill>
              </a:rPr>
              <a:t>Basic maturity:  Align, Inform, Transition</a:t>
            </a:r>
            <a:r>
              <a:rPr lang="en-CA" u="sng" dirty="0">
                <a:solidFill>
                  <a:schemeClr val="dk1"/>
                </a:solidFill>
              </a:rPr>
              <a:t> </a:t>
            </a:r>
          </a:p>
          <a:p>
            <a:pPr lvl="0" algn="just">
              <a:defRPr/>
            </a:pPr>
            <a:endParaRPr lang="en-CA" dirty="0">
              <a:solidFill>
                <a:schemeClr val="dk1"/>
              </a:solidFill>
            </a:endParaRPr>
          </a:p>
          <a:p>
            <a:pPr lvl="0" algn="just">
              <a:defRPr/>
            </a:pPr>
            <a:r>
              <a:rPr lang="en-CA" dirty="0">
                <a:solidFill>
                  <a:schemeClr val="dk1"/>
                </a:solidFill>
              </a:rPr>
              <a:t>Deliver hum. assistance to better meet SP needs of affected populations &amp; help build future SP</a:t>
            </a:r>
          </a:p>
          <a:p>
            <a:pPr marL="285750" lvl="0" indent="-285750" algn="just">
              <a:buFont typeface="Arial" panose="020B0604020202020204" pitchFamily="34" charset="0"/>
              <a:buChar char="•"/>
              <a:defRPr/>
            </a:pPr>
            <a:r>
              <a:rPr lang="en-CA" dirty="0">
                <a:solidFill>
                  <a:schemeClr val="dk1"/>
                </a:solidFill>
              </a:rPr>
              <a:t>Align</a:t>
            </a:r>
            <a:r>
              <a:rPr lang="en-GB" dirty="0">
                <a:solidFill>
                  <a:schemeClr val="dk1"/>
                </a:solidFill>
              </a:rPr>
              <a:t> existing or new</a:t>
            </a:r>
            <a:r>
              <a:rPr lang="en-CA" dirty="0">
                <a:solidFill>
                  <a:schemeClr val="dk1"/>
                </a:solidFill>
              </a:rPr>
              <a:t> humanitarian support</a:t>
            </a:r>
            <a:endParaRPr lang="en-GB" dirty="0">
              <a:solidFill>
                <a:schemeClr val="dk1"/>
              </a:solidFill>
            </a:endParaRPr>
          </a:p>
          <a:p>
            <a:pPr marL="285750" indent="-285750">
              <a:buFont typeface="Arial" panose="020B0604020202020204" pitchFamily="34" charset="0"/>
              <a:buChar char="•"/>
            </a:pPr>
            <a:r>
              <a:rPr lang="en-CA" dirty="0">
                <a:solidFill>
                  <a:schemeClr val="dk1"/>
                </a:solidFill>
              </a:rPr>
              <a:t>Design for scalability, sustainability &amp;  govt. delivery</a:t>
            </a:r>
            <a:endParaRPr lang="en-GB" dirty="0">
              <a:solidFill>
                <a:schemeClr val="dk1"/>
              </a:solidFill>
            </a:endParaRPr>
          </a:p>
          <a:p>
            <a:pPr marL="285750" indent="-285750">
              <a:buFont typeface="Arial" panose="020B0604020202020204" pitchFamily="34" charset="0"/>
              <a:buChar char="•"/>
            </a:pPr>
            <a:r>
              <a:rPr lang="en-CA" dirty="0">
                <a:solidFill>
                  <a:schemeClr val="dk1"/>
                </a:solidFill>
              </a:rPr>
              <a:t>Document humanitarian systems &amp; engage with SP actors</a:t>
            </a:r>
            <a:endParaRPr lang="en-GB" dirty="0"/>
          </a:p>
        </p:txBody>
      </p:sp>
      <p:sp>
        <p:nvSpPr>
          <p:cNvPr id="8" name="Rectangle 7">
            <a:extLst>
              <a:ext uri="{FF2B5EF4-FFF2-40B4-BE49-F238E27FC236}">
                <a16:creationId xmlns:a16="http://schemas.microsoft.com/office/drawing/2014/main" xmlns="" id="{A65F751C-D15B-4D35-8979-030DE00001B1}"/>
              </a:ext>
            </a:extLst>
          </p:cNvPr>
          <p:cNvSpPr/>
          <p:nvPr/>
        </p:nvSpPr>
        <p:spPr>
          <a:xfrm>
            <a:off x="6589549" y="1559273"/>
            <a:ext cx="5471904" cy="1754326"/>
          </a:xfrm>
          <a:prstGeom prst="rect">
            <a:avLst/>
          </a:prstGeom>
        </p:spPr>
        <p:txBody>
          <a:bodyPr wrap="square">
            <a:spAutoFit/>
          </a:bodyPr>
          <a:lstStyle/>
          <a:p>
            <a:pPr algn="just"/>
            <a:r>
              <a:rPr lang="en-GB" b="1" u="sng" dirty="0">
                <a:solidFill>
                  <a:schemeClr val="dk1"/>
                </a:solidFill>
              </a:rPr>
              <a:t>Intermediate or advanced maturity: Utilize &amp; Preserve</a:t>
            </a:r>
          </a:p>
          <a:p>
            <a:pPr algn="just"/>
            <a:endParaRPr lang="en-GB" b="1" u="sng" dirty="0">
              <a:solidFill>
                <a:schemeClr val="dk1"/>
              </a:solidFill>
            </a:endParaRPr>
          </a:p>
          <a:p>
            <a:pPr marL="285750" indent="-285750" algn="just">
              <a:buFont typeface="Arial" panose="020B0604020202020204" pitchFamily="34" charset="0"/>
              <a:buChar char="•"/>
              <a:defRPr/>
            </a:pPr>
            <a:r>
              <a:rPr lang="en-GB" dirty="0">
                <a:solidFill>
                  <a:schemeClr val="dk1"/>
                </a:solidFill>
              </a:rPr>
              <a:t>Adjust existing programmes, or elements, to reach affected populations. E.g. Design tweaks; Horizontal &amp; vertical expansion; Piggy backing.</a:t>
            </a:r>
          </a:p>
          <a:p>
            <a:pPr marL="285750" indent="-285750" algn="just">
              <a:buFont typeface="Arial" panose="020B0604020202020204" pitchFamily="34" charset="0"/>
              <a:buChar char="•"/>
              <a:defRPr/>
            </a:pPr>
            <a:r>
              <a:rPr lang="en-GB" dirty="0">
                <a:solidFill>
                  <a:schemeClr val="dk1"/>
                </a:solidFill>
              </a:rPr>
              <a:t>Support and preserve </a:t>
            </a:r>
          </a:p>
        </p:txBody>
      </p:sp>
      <p:sp>
        <p:nvSpPr>
          <p:cNvPr id="9" name="Rectangle 8">
            <a:extLst>
              <a:ext uri="{FF2B5EF4-FFF2-40B4-BE49-F238E27FC236}">
                <a16:creationId xmlns:a16="http://schemas.microsoft.com/office/drawing/2014/main" xmlns="" id="{F6824756-9E74-4ADE-B01B-DEBE5E08DC7E}"/>
              </a:ext>
            </a:extLst>
          </p:cNvPr>
          <p:cNvSpPr/>
          <p:nvPr/>
        </p:nvSpPr>
        <p:spPr>
          <a:xfrm>
            <a:off x="2397961" y="3944240"/>
            <a:ext cx="7657171" cy="2031325"/>
          </a:xfrm>
          <a:prstGeom prst="rect">
            <a:avLst/>
          </a:prstGeom>
        </p:spPr>
        <p:txBody>
          <a:bodyPr wrap="square">
            <a:spAutoFit/>
          </a:bodyPr>
          <a:lstStyle/>
          <a:p>
            <a:r>
              <a:rPr lang="en-GB" b="1" u="sng" dirty="0">
                <a:solidFill>
                  <a:schemeClr val="dk1"/>
                </a:solidFill>
              </a:rPr>
              <a:t>All levels of maturity: Develop and Strengthen</a:t>
            </a:r>
          </a:p>
          <a:p>
            <a:r>
              <a:rPr lang="en-GB" b="1" dirty="0">
                <a:solidFill>
                  <a:schemeClr val="dk1"/>
                </a:solidFill>
              </a:rPr>
              <a:t> </a:t>
            </a:r>
            <a:r>
              <a:rPr lang="en-CA" dirty="0">
                <a:solidFill>
                  <a:schemeClr val="dk1"/>
                </a:solidFill>
              </a:rPr>
              <a:t>Bring together humanitarian &amp; development actors to build govt. capacity:</a:t>
            </a:r>
          </a:p>
          <a:p>
            <a:endParaRPr lang="en-CA" dirty="0">
              <a:solidFill>
                <a:schemeClr val="dk1"/>
              </a:solidFill>
            </a:endParaRPr>
          </a:p>
          <a:p>
            <a:pPr marL="285750" lvl="0" indent="-285750" algn="just">
              <a:buFont typeface="Arial" panose="020B0604020202020204" pitchFamily="34" charset="0"/>
              <a:buChar char="•"/>
            </a:pPr>
            <a:r>
              <a:rPr lang="en-CA" dirty="0">
                <a:solidFill>
                  <a:schemeClr val="dk1"/>
                </a:solidFill>
              </a:rPr>
              <a:t>Relevant in protracted or post-conflict situations, with overlap between chronic &amp; transient poor &amp; vulnerable</a:t>
            </a:r>
            <a:endParaRPr lang="en-GB" dirty="0"/>
          </a:p>
          <a:p>
            <a:pPr marL="285750" indent="-285750" algn="just">
              <a:buFont typeface="Arial" panose="020B0604020202020204" pitchFamily="34" charset="0"/>
              <a:buChar char="•"/>
            </a:pPr>
            <a:r>
              <a:rPr lang="en-GB" dirty="0">
                <a:solidFill>
                  <a:schemeClr val="dk1"/>
                </a:solidFill>
              </a:rPr>
              <a:t>Should</a:t>
            </a:r>
            <a:r>
              <a:rPr lang="en-GB" dirty="0">
                <a:solidFill>
                  <a:srgbClr val="FF0000"/>
                </a:solidFill>
              </a:rPr>
              <a:t>*</a:t>
            </a:r>
            <a:r>
              <a:rPr lang="en-GB" dirty="0">
                <a:solidFill>
                  <a:schemeClr val="dk1"/>
                </a:solidFill>
              </a:rPr>
              <a:t> be integral to all SP engagement</a:t>
            </a:r>
          </a:p>
          <a:p>
            <a:pPr marL="285750" indent="-285750" algn="just">
              <a:buFont typeface="Arial" panose="020B0604020202020204" pitchFamily="34" charset="0"/>
              <a:buChar char="•"/>
            </a:pPr>
            <a:r>
              <a:rPr lang="en-GB" dirty="0">
                <a:solidFill>
                  <a:schemeClr val="dk1"/>
                </a:solidFill>
              </a:rPr>
              <a:t>Draw on existing social protection development resources </a:t>
            </a:r>
          </a:p>
        </p:txBody>
      </p:sp>
    </p:spTree>
    <p:extLst>
      <p:ext uri="{BB962C8B-B14F-4D97-AF65-F5344CB8AC3E}">
        <p14:creationId xmlns:p14="http://schemas.microsoft.com/office/powerpoint/2010/main" val="2247045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3187</TotalTime>
  <Words>1024</Words>
  <Application>Microsoft Office PowerPoint</Application>
  <PresentationFormat>Widescreen</PresentationFormat>
  <Paragraphs>248</Paragraphs>
  <Slides>12</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Adobe Clean SemiCondensed</vt:lpstr>
      <vt:lpstr>Arial</vt:lpstr>
      <vt:lpstr>Calibri</vt:lpstr>
      <vt:lpstr>Calibri Light</vt:lpstr>
      <vt:lpstr>Kozuka Gothic Pr6N 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Marie Asmus</dc:creator>
  <cp:lastModifiedBy>Marie Asmus</cp:lastModifiedBy>
  <cp:revision>88</cp:revision>
  <cp:lastPrinted>2019-05-16T08:26:11Z</cp:lastPrinted>
  <dcterms:created xsi:type="dcterms:W3CDTF">2018-08-01T13:42:07Z</dcterms:created>
  <dcterms:modified xsi:type="dcterms:W3CDTF">2019-05-20T09:32:01Z</dcterms:modified>
</cp:coreProperties>
</file>