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25"/>
  </p:notesMasterIdLst>
  <p:handoutMasterIdLst>
    <p:handoutMasterId r:id="rId26"/>
  </p:handoutMasterIdLst>
  <p:sldIdLst>
    <p:sldId id="262" r:id="rId4"/>
    <p:sldId id="308" r:id="rId5"/>
    <p:sldId id="295" r:id="rId6"/>
    <p:sldId id="328" r:id="rId7"/>
    <p:sldId id="340" r:id="rId8"/>
    <p:sldId id="313" r:id="rId9"/>
    <p:sldId id="314" r:id="rId10"/>
    <p:sldId id="315" r:id="rId11"/>
    <p:sldId id="330" r:id="rId12"/>
    <p:sldId id="331" r:id="rId13"/>
    <p:sldId id="332" r:id="rId14"/>
    <p:sldId id="333" r:id="rId15"/>
    <p:sldId id="334" r:id="rId16"/>
    <p:sldId id="320" r:id="rId17"/>
    <p:sldId id="336" r:id="rId18"/>
    <p:sldId id="294" r:id="rId19"/>
    <p:sldId id="323" r:id="rId20"/>
    <p:sldId id="338" r:id="rId21"/>
    <p:sldId id="339" r:id="rId22"/>
    <p:sldId id="299"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09BF43-5282-44BF-B424-1FDE719C19C4}">
          <p14:sldIdLst>
            <p14:sldId id="262"/>
          </p14:sldIdLst>
        </p14:section>
        <p14:section name="Intro to GEF IEO" id="{E1E3F5FD-4CF5-4303-90C0-662F9EC0A66A}">
          <p14:sldIdLst>
            <p14:sldId id="308"/>
            <p14:sldId id="295"/>
          </p14:sldIdLst>
        </p14:section>
        <p14:section name="Why Geospatial" id="{57C15D33-4FC2-485C-8477-6752A1ED5FC9}">
          <p14:sldIdLst>
            <p14:sldId id="328"/>
            <p14:sldId id="340"/>
            <p14:sldId id="313"/>
            <p14:sldId id="314"/>
            <p14:sldId id="315"/>
            <p14:sldId id="330"/>
            <p14:sldId id="331"/>
            <p14:sldId id="332"/>
            <p14:sldId id="333"/>
            <p14:sldId id="334"/>
            <p14:sldId id="320"/>
            <p14:sldId id="336"/>
            <p14:sldId id="294"/>
            <p14:sldId id="323"/>
            <p14:sldId id="338"/>
            <p14:sldId id="339"/>
            <p14:sldId id="29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7" autoAdjust="0"/>
    <p:restoredTop sz="81260" autoAdjust="0"/>
  </p:normalViewPr>
  <p:slideViewPr>
    <p:cSldViewPr snapToGrid="0">
      <p:cViewPr varScale="1">
        <p:scale>
          <a:sx n="83" d="100"/>
          <a:sy n="83" d="100"/>
        </p:scale>
        <p:origin x="1728" y="200"/>
      </p:cViewPr>
      <p:guideLst/>
    </p:cSldViewPr>
  </p:slideViewPr>
  <p:notesTextViewPr>
    <p:cViewPr>
      <p:scale>
        <a:sx n="1" d="1"/>
        <a:sy n="1" d="1"/>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Box%20Sync\GEF_Work\conference\geospatialday_2016\kba_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5"/>
              </a:solidFill>
              <a:ln>
                <a:noFill/>
              </a:ln>
              <a:effectLst/>
            </c:spPr>
            <c:extLst>
              <c:ext xmlns:c16="http://schemas.microsoft.com/office/drawing/2014/chart" uri="{C3380CC4-5D6E-409C-BE32-E72D297353CC}">
                <c16:uniqueId val="{00000001-06B6-4E30-B345-EA4D12D80CEB}"/>
              </c:ext>
            </c:extLst>
          </c:dPt>
          <c:dPt>
            <c:idx val="1"/>
            <c:bubble3D val="0"/>
            <c:spPr>
              <a:solidFill>
                <a:srgbClr val="FFFF00"/>
              </a:solidFill>
              <a:ln>
                <a:noFill/>
              </a:ln>
              <a:effectLst/>
            </c:spPr>
            <c:extLst>
              <c:ext xmlns:c16="http://schemas.microsoft.com/office/drawing/2014/chart" uri="{C3380CC4-5D6E-409C-BE32-E72D297353CC}">
                <c16:uniqueId val="{00000003-06B6-4E30-B345-EA4D12D80CEB}"/>
              </c:ext>
            </c:extLst>
          </c:dPt>
          <c:dPt>
            <c:idx val="2"/>
            <c:bubble3D val="0"/>
            <c:spPr>
              <a:solidFill>
                <a:schemeClr val="accent3"/>
              </a:solidFill>
              <a:ln>
                <a:noFill/>
              </a:ln>
              <a:effectLst/>
            </c:spPr>
            <c:extLst>
              <c:ext xmlns:c16="http://schemas.microsoft.com/office/drawing/2014/chart" uri="{C3380CC4-5D6E-409C-BE32-E72D297353CC}">
                <c16:uniqueId val="{00000005-06B6-4E30-B345-EA4D12D80CE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KBA</c:v>
                </c:pt>
                <c:pt idx="1">
                  <c:v>International Designation</c:v>
                </c:pt>
                <c:pt idx="2">
                  <c:v>National Importance</c:v>
                </c:pt>
              </c:strCache>
            </c:strRef>
          </c:cat>
          <c:val>
            <c:numRef>
              <c:f>Sheet1!$B$2:$B$4</c:f>
              <c:numCache>
                <c:formatCode>General</c:formatCode>
                <c:ptCount val="3"/>
                <c:pt idx="0">
                  <c:v>58</c:v>
                </c:pt>
                <c:pt idx="1">
                  <c:v>31</c:v>
                </c:pt>
                <c:pt idx="2">
                  <c:v>11</c:v>
                </c:pt>
              </c:numCache>
            </c:numRef>
          </c:val>
          <c:extLst>
            <c:ext xmlns:c16="http://schemas.microsoft.com/office/drawing/2014/chart" uri="{C3380CC4-5D6E-409C-BE32-E72D297353CC}">
              <c16:uniqueId val="{00000006-06B6-4E30-B345-EA4D12D80CEB}"/>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1378930908669718"/>
          <c:y val="0.86472790095018703"/>
          <c:w val="0.81422489584732405"/>
          <c:h val="9.796333621268835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venir Book"/>
              <a:ea typeface="+mn-ea"/>
              <a:cs typeface="+mn-cs"/>
            </a:defRPr>
          </a:pPr>
          <a:endParaRPr lang="en-US"/>
        </a:p>
      </c:txPr>
    </c:legend>
    <c:plotVisOnly val="1"/>
    <c:dispBlanksAs val="gap"/>
    <c:showDLblsOverMax val="0"/>
  </c:chart>
  <c:spPr>
    <a:noFill/>
    <a:ln w="12700" cap="rnd"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24E63B-F394-1F47-B5A2-2EE65C77B9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D18920-7D8F-5A48-998C-799C4B9884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0149AC-866B-2C41-A86D-CF39354EFD9A}" type="datetimeFigureOut">
              <a:rPr lang="en-US" smtClean="0"/>
              <a:t>8/21/18</a:t>
            </a:fld>
            <a:endParaRPr lang="en-US"/>
          </a:p>
        </p:txBody>
      </p:sp>
      <p:sp>
        <p:nvSpPr>
          <p:cNvPr id="4" name="Footer Placeholder 3">
            <a:extLst>
              <a:ext uri="{FF2B5EF4-FFF2-40B4-BE49-F238E27FC236}">
                <a16:creationId xmlns:a16="http://schemas.microsoft.com/office/drawing/2014/main" id="{7EA754A1-CF3D-BD4B-9B93-0C02F05A69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9C02EC-0267-DE43-861F-FFF32FD7EE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269AA-5277-D14D-98DE-D6B328EEF076}" type="slidenum">
              <a:rPr lang="en-US" smtClean="0"/>
              <a:t>‹#›</a:t>
            </a:fld>
            <a:endParaRPr lang="en-US"/>
          </a:p>
        </p:txBody>
      </p:sp>
    </p:spTree>
    <p:extLst>
      <p:ext uri="{BB962C8B-B14F-4D97-AF65-F5344CB8AC3E}">
        <p14:creationId xmlns:p14="http://schemas.microsoft.com/office/powerpoint/2010/main" val="2211115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C2F8D-9B7A-4B12-947F-3D67DF28A442}" type="datetimeFigureOut">
              <a:rPr lang="en-GB" smtClean="0"/>
              <a:t>21/08/2018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22243-68BF-44CD-BDF3-37CEBA68447E}" type="slidenum">
              <a:rPr lang="en-GB" smtClean="0"/>
              <a:t>‹#›</a:t>
            </a:fld>
            <a:endParaRPr lang="en-GB"/>
          </a:p>
        </p:txBody>
      </p:sp>
    </p:spTree>
    <p:extLst>
      <p:ext uri="{BB962C8B-B14F-4D97-AF65-F5344CB8AC3E}">
        <p14:creationId xmlns:p14="http://schemas.microsoft.com/office/powerpoint/2010/main" val="228407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we</a:t>
            </a:r>
            <a:endParaRPr lang="en-CA"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6009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174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Top Figure: </a:t>
            </a:r>
            <a:r>
              <a:rPr lang="en-US" dirty="0"/>
              <a:t>Machine learning, causal</a:t>
            </a:r>
            <a:r>
              <a:rPr lang="en-US" baseline="0" dirty="0"/>
              <a:t> tree method </a:t>
            </a:r>
            <a:r>
              <a:rPr lang="en-US" dirty="0"/>
              <a:t>for </a:t>
            </a:r>
            <a:r>
              <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assessing factors influencing outcomes and impact. This method accounts for heterogeneity</a:t>
            </a:r>
            <a:r>
              <a:rPr lang="en-US" sz="1200"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the geographical distribution affecting the outcomes. </a:t>
            </a:r>
            <a:endPar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54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a:t>Measured on 3 UNCCD recommended indicators( Forest cover, vegetation productivity, and Forest fragmentation), we found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The optimal results take 4.5-5.5 years after the project completion to be observable</a:t>
            </a:r>
          </a:p>
          <a:p>
            <a:pPr marL="0" indent="0">
              <a:buNone/>
            </a:pPr>
            <a:r>
              <a:rPr lang="en-US" baseline="0" dirty="0"/>
              <a:t>2. Access to electricity was associated with higher impact. Might be due to the availability of better irrigation facilities and better infrastructure.</a:t>
            </a:r>
          </a:p>
          <a:p>
            <a:pPr marL="0" indent="0">
              <a:buNone/>
            </a:pPr>
            <a:r>
              <a:rPr lang="en-US" baseline="0" dirty="0"/>
              <a:t>3. GEF impact was higher in areas with poor initial conditions. (Note: Results are based on Quasi-experimental analysis, which controlled for other factors)</a:t>
            </a:r>
          </a:p>
          <a:p>
            <a:pPr marL="0" indent="0">
              <a:buNone/>
            </a:pPr>
            <a:r>
              <a:rPr lang="en-US" b="1" baseline="0" dirty="0"/>
              <a:t>Additional Factors not on this slide</a:t>
            </a:r>
          </a:p>
          <a:p>
            <a:pPr marL="0" indent="0">
              <a:buNone/>
            </a:pPr>
            <a:r>
              <a:rPr lang="en-US" baseline="0" dirty="0"/>
              <a:t>1.In some projects access to roads also showed up as an important factor associated with positive outcomes</a:t>
            </a:r>
          </a:p>
          <a:p>
            <a:pPr marL="0" indent="0">
              <a:buNone/>
            </a:pPr>
            <a:r>
              <a:rPr lang="en-US" baseline="0" dirty="0"/>
              <a:t>2.The LD projects closer to the cities showed better outcomes  in terms of  forest cover</a:t>
            </a:r>
          </a:p>
          <a:p>
            <a:pPr marL="0" indent="0">
              <a:buNone/>
            </a:pPr>
            <a:r>
              <a:rPr lang="en-US" baseline="0" dirty="0"/>
              <a:t>3. Most of the LD projects were within 25 Km of a protected area</a:t>
            </a:r>
            <a:endParaRPr lang="en-CA" baseline="0"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9161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forest loss in Ba-Be has not increased despite an unprecedented increase in the forest loss in the adjacent area and at the country level.  The post project loss for the PA was 0.1 percent compared to 0.55 in the buffer area and 2 percent at the national level</a:t>
            </a:r>
            <a:r>
              <a:rPr lang="en-US" sz="1200" kern="1200" baseline="0" dirty="0">
                <a:solidFill>
                  <a:schemeClr val="tx1"/>
                </a:solidFill>
                <a:effectLst/>
                <a:latin typeface="+mn-lt"/>
                <a:ea typeface="+mn-ea"/>
                <a:cs typeface="+mn-cs"/>
              </a:rPr>
              <a:t> in 2016, 3 years after the project completion.</a:t>
            </a:r>
            <a:endParaRPr lang="fr-CA" dirty="0"/>
          </a:p>
        </p:txBody>
      </p:sp>
      <p:sp>
        <p:nvSpPr>
          <p:cNvPr id="4" name="Slide Number Placeholder 3"/>
          <p:cNvSpPr>
            <a:spLocks noGrp="1"/>
          </p:cNvSpPr>
          <p:nvPr>
            <p:ph type="sldNum" sz="quarter" idx="10"/>
          </p:nvPr>
        </p:nvSpPr>
        <p:spPr/>
        <p:txBody>
          <a:bodyPr/>
          <a:lstStyle/>
          <a:p>
            <a:pPr>
              <a:defRPr/>
            </a:pPr>
            <a:fld id="{0AE041B0-57CB-0840-8ACA-FAA8006BAC63}" type="slidenum">
              <a:rPr>
                <a:solidFill>
                  <a:prstClr val="black"/>
                </a:solidFill>
              </a:rPr>
              <a:pPr>
                <a:defRPr/>
              </a:pPr>
              <a:t>14</a:t>
            </a:fld>
            <a:endParaRPr lang="fr-CA">
              <a:solidFill>
                <a:prstClr val="black"/>
              </a:solidFill>
            </a:endParaRPr>
          </a:p>
        </p:txBody>
      </p:sp>
    </p:spTree>
    <p:extLst>
      <p:ext uri="{BB962C8B-B14F-4D97-AF65-F5344CB8AC3E}">
        <p14:creationId xmlns:p14="http://schemas.microsoft.com/office/powerpoint/2010/main" val="226057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6">
                    <a:lumMod val="75000"/>
                  </a:schemeClr>
                </a:solidFill>
              </a:rPr>
              <a:t>Challenges and Limitations</a:t>
            </a:r>
            <a:endParaRPr lang="en-US" b="1" dirty="0">
              <a:solidFill>
                <a:schemeClr val="tx1"/>
              </a:solidFill>
            </a:endParaRPr>
          </a:p>
          <a:p>
            <a:pPr marL="171450" indent="-171450">
              <a:buFont typeface="Arial" panose="020B0604020202020204" pitchFamily="34" charset="0"/>
              <a:buChar char="•"/>
            </a:pPr>
            <a:r>
              <a:rPr lang="en-US" dirty="0">
                <a:solidFill>
                  <a:schemeClr val="tx1"/>
                </a:solidFill>
              </a:rPr>
              <a:t>High computing power and technical skills needed</a:t>
            </a:r>
          </a:p>
          <a:p>
            <a:pPr marL="171450" indent="-171450">
              <a:buFont typeface="Arial" panose="020B0604020202020204" pitchFamily="34" charset="0"/>
              <a:buChar char="•"/>
            </a:pPr>
            <a:r>
              <a:rPr lang="en-US" dirty="0">
                <a:solidFill>
                  <a:schemeClr val="tx1"/>
                </a:solidFill>
              </a:rPr>
              <a:t>Uneven availability and accuracy of contextual variables, often vary widely across countries and sites</a:t>
            </a:r>
          </a:p>
          <a:p>
            <a:pPr marL="171450" indent="-171450">
              <a:buFont typeface="Arial" panose="020B0604020202020204" pitchFamily="34" charset="0"/>
              <a:buChar char="•"/>
            </a:pPr>
            <a:r>
              <a:rPr lang="en-US" dirty="0">
                <a:solidFill>
                  <a:schemeClr val="tx1"/>
                </a:solidFill>
              </a:rPr>
              <a:t>Cannot always answer “how” and “why” questions</a:t>
            </a:r>
          </a:p>
          <a:p>
            <a:pPr marL="171450" indent="-171450">
              <a:buFont typeface="Arial" panose="020B0604020202020204" pitchFamily="34" charset="0"/>
              <a:buChar char="•"/>
            </a:pPr>
            <a:r>
              <a:rPr lang="en-US" dirty="0">
                <a:solidFill>
                  <a:schemeClr val="tx1"/>
                </a:solidFill>
              </a:rPr>
              <a:t>Need for field </a:t>
            </a:r>
            <a:r>
              <a:rPr lang="en-US" dirty="0"/>
              <a:t>v</a:t>
            </a:r>
            <a:r>
              <a:rPr lang="en-US" dirty="0">
                <a:solidFill>
                  <a:schemeClr val="tx1"/>
                </a:solidFill>
              </a:rPr>
              <a:t>erification/ </a:t>
            </a:r>
            <a:r>
              <a:rPr lang="en-US" dirty="0" err="1">
                <a:solidFill>
                  <a:schemeClr val="tx1"/>
                </a:solidFill>
              </a:rPr>
              <a:t>groundtruthing</a:t>
            </a:r>
            <a:endParaRPr lang="en-US" dirty="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5874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Getting to the Why and How? </a:t>
            </a:r>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606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SLEM : GEF PMIS IDs 3472: Integrated Land Use Management to Combat Land Degradation in Madhya Pradesh.</a:t>
            </a:r>
            <a:r>
              <a:rPr lang="en-US" sz="1200" kern="1200" baseline="0" dirty="0">
                <a:solidFill>
                  <a:schemeClr val="tx1"/>
                </a:solidFill>
                <a:effectLst/>
                <a:latin typeface="+mn-lt"/>
                <a:ea typeface="+mn-ea"/>
                <a:cs typeface="+mn-cs"/>
              </a:rPr>
              <a:t> The main objective of the project was to restore bamboo forest by engaging with local communities We found that:</a:t>
            </a:r>
          </a:p>
          <a:p>
            <a:pPr marL="285750" indent="-285750">
              <a:spcBef>
                <a:spcPts val="600"/>
              </a:spcBef>
              <a:buFont typeface="Courier New" panose="02070309020205020404" pitchFamily="49" charset="0"/>
              <a:buChar char="o"/>
            </a:pPr>
            <a:r>
              <a:rPr lang="en-US" sz="1200" dirty="0"/>
              <a:t>Vegetation has been improving since 2010.</a:t>
            </a:r>
            <a:r>
              <a:rPr lang="en-US" sz="1200" baseline="0" dirty="0"/>
              <a:t> This was </a:t>
            </a:r>
            <a:r>
              <a:rPr lang="en-US" sz="1200" dirty="0"/>
              <a:t>identified using daily MODIS NDVI observations.</a:t>
            </a:r>
          </a:p>
          <a:p>
            <a:pPr marL="285750" indent="-285750">
              <a:spcBef>
                <a:spcPts val="600"/>
              </a:spcBef>
              <a:buFont typeface="Courier New" panose="02070309020205020404" pitchFamily="49" charset="0"/>
              <a:buChar char="o"/>
            </a:pPr>
            <a:r>
              <a:rPr lang="en-US" sz="1200" dirty="0"/>
              <a:t>The average vegetation index (NDVI) in 2015 increased about 10% from 2009.</a:t>
            </a:r>
          </a:p>
          <a:p>
            <a:pPr marL="285750" indent="-285750">
              <a:spcBef>
                <a:spcPts val="600"/>
              </a:spcBef>
              <a:buFont typeface="Courier New" panose="02070309020205020404" pitchFamily="49" charset="0"/>
              <a:buChar char="o"/>
            </a:pPr>
            <a:r>
              <a:rPr lang="en-US" sz="1200" dirty="0"/>
              <a:t>Vegetation significantly improved inside the project area than outside.</a:t>
            </a:r>
          </a:p>
          <a:p>
            <a:r>
              <a:rPr lang="en-GB" dirty="0"/>
              <a:t>In this case study we used smartphones to conduct the beneficiary</a:t>
            </a:r>
            <a:r>
              <a:rPr lang="en-GB" baseline="0" dirty="0"/>
              <a:t> survey on environmental and livelihood outcomes. We also collected the project boundary through GIS. The GIS data collected at the field site helped us conduct the satellite data analysis. Both these methods helped triangulate our findings from field work and the satellite data analysis. The field surveys helped answer the “Why” questions while the satellite data helped us to know “What”, “Where” and “How Much” of environmental change. </a:t>
            </a:r>
          </a:p>
          <a:p>
            <a:endParaRPr lang="en-GB" baseline="0" dirty="0"/>
          </a:p>
          <a:p>
            <a:endParaRPr lang="en-GB" baseline="0" dirty="0"/>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D2FAED3E-3955-4AC5-8508-86DD763965E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87161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Partner with global institutions </a:t>
            </a:r>
            <a:r>
              <a:rPr lang="en-US" dirty="0"/>
              <a:t>with access to and infrastructure for using big data: GEF IEO has partnered with NASA, ESA,WRI,IUCN, Universities </a:t>
            </a:r>
            <a:r>
              <a:rPr lang="en-US" dirty="0" err="1"/>
              <a:t>eg</a:t>
            </a:r>
            <a:r>
              <a:rPr lang="en-US" dirty="0"/>
              <a:t>.  For commodities we use WRI,</a:t>
            </a:r>
            <a:r>
              <a:rPr lang="en-US" baseline="0" dirty="0"/>
              <a:t> Global Forest Watch(GEF is one of the core funding org.)</a:t>
            </a:r>
            <a:endParaRPr lang="en-US" dirty="0"/>
          </a:p>
          <a:p>
            <a:pPr marL="171450" indent="-171450">
              <a:buFont typeface="Arial" panose="020B0604020202020204" pitchFamily="34" charset="0"/>
              <a:buChar char="•"/>
            </a:pPr>
            <a:r>
              <a:rPr lang="en-US" b="1" dirty="0">
                <a:sym typeface="Wingdings" panose="05000000000000000000" pitchFamily="2" charset="2"/>
              </a:rPr>
              <a:t>Used mixed approaches and methods</a:t>
            </a:r>
          </a:p>
          <a:p>
            <a:pPr marL="628650" lvl="1" indent="-171450">
              <a:buFont typeface="Arial" panose="020B0604020202020204" pitchFamily="34" charset="0"/>
              <a:buChar char="•"/>
            </a:pPr>
            <a:r>
              <a:rPr lang="en-US" dirty="0"/>
              <a:t>Use complementary tools and other sources of evaluative evidence to triangulate findings </a:t>
            </a:r>
            <a:endParaRPr lang="en-US" dirty="0">
              <a:sym typeface="Wingdings" panose="05000000000000000000" pitchFamily="2" charset="2"/>
            </a:endParaRPr>
          </a:p>
          <a:p>
            <a:pPr marL="171450" indent="-171450">
              <a:buFont typeface="Arial" panose="020B0604020202020204" pitchFamily="34" charset="0"/>
              <a:buChar char="•"/>
            </a:pPr>
            <a:r>
              <a:rPr lang="en-US" b="1" dirty="0">
                <a:sym typeface="Wingdings" panose="05000000000000000000" pitchFamily="2" charset="2"/>
              </a:rPr>
              <a:t>Continue exploring use of new technology</a:t>
            </a:r>
          </a:p>
          <a:p>
            <a:pPr marL="628650" lvl="1" indent="-171450">
              <a:buFont typeface="Arial" panose="020B0604020202020204" pitchFamily="34" charset="0"/>
              <a:buChar char="•"/>
            </a:pPr>
            <a:r>
              <a:rPr lang="en-US" dirty="0">
                <a:sym typeface="Wingdings" panose="05000000000000000000" pitchFamily="2" charset="2"/>
              </a:rPr>
              <a:t>drones, deep learning, internet of things, computational social science</a:t>
            </a:r>
          </a:p>
          <a:p>
            <a:pPr marL="457200" lvl="0" indent="-457200">
              <a:buFont typeface="Arial" panose="020B0604020202020204" pitchFamily="34" charset="0"/>
              <a:buChar char="•"/>
            </a:pPr>
            <a:r>
              <a:rPr lang="en-US" sz="3200" b="1" dirty="0">
                <a:sym typeface="Wingdings" panose="05000000000000000000" pitchFamily="2" charset="2"/>
              </a:rPr>
              <a:t>Approach evaluation as a dynamic learning process</a:t>
            </a:r>
          </a:p>
          <a:p>
            <a:pPr marL="628650" lvl="1" indent="-171450">
              <a:buFont typeface="Arial" panose="020B0604020202020204" pitchFamily="34" charset="0"/>
              <a:buChar char="•"/>
            </a:pPr>
            <a:r>
              <a:rPr lang="en-US" dirty="0">
                <a:sym typeface="Wingdings" panose="05000000000000000000" pitchFamily="2" charset="2"/>
              </a:rPr>
              <a:t>new data sets, approaches, issues will always emerge!</a:t>
            </a:r>
          </a:p>
          <a:p>
            <a:endParaRPr lang="en-CA" dirty="0"/>
          </a:p>
        </p:txBody>
      </p:sp>
      <p:sp>
        <p:nvSpPr>
          <p:cNvPr id="4" name="Slide Number Placeholder 3"/>
          <p:cNvSpPr>
            <a:spLocks noGrp="1"/>
          </p:cNvSpPr>
          <p:nvPr>
            <p:ph type="sldNum" sz="quarter" idx="10"/>
          </p:nvPr>
        </p:nvSpPr>
        <p:spPr/>
        <p:txBody>
          <a:bodyPr/>
          <a:lstStyle/>
          <a:p>
            <a:pPr>
              <a:defRPr/>
            </a:pPr>
            <a:fld id="{7332EA4C-C22D-48BF-86A8-9ED3961DA56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80177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list is not exhaustive. However, it is a good starting point.</a:t>
            </a:r>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653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05FD-A67F-4F52-8E12-972A444A32A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4130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Roboto"/>
              </a:rPr>
              <a:t>Established on the eve of the 1992 Rio Earth Summit</a:t>
            </a:r>
          </a:p>
          <a:p>
            <a:r>
              <a:rPr lang="en-US" dirty="0">
                <a:solidFill>
                  <a:schemeClr val="bg1"/>
                </a:solidFill>
                <a:latin typeface="Roboto"/>
              </a:rPr>
              <a:t>The GEF is…</a:t>
            </a:r>
          </a:p>
          <a:p>
            <a:pPr>
              <a:buFont typeface="Arial" panose="020B0604020202020204" pitchFamily="34" charset="0"/>
              <a:buChar char="•"/>
            </a:pPr>
            <a:r>
              <a:rPr lang="en-US" b="1" dirty="0">
                <a:solidFill>
                  <a:schemeClr val="bg1"/>
                </a:solidFill>
                <a:latin typeface="Roboto"/>
              </a:rPr>
              <a:t>A UNIQUE PARTNERSHIP</a:t>
            </a:r>
            <a:r>
              <a:rPr lang="en-US" dirty="0">
                <a:solidFill>
                  <a:schemeClr val="bg1"/>
                </a:solidFill>
                <a:latin typeface="Roboto"/>
              </a:rPr>
              <a:t> of 18 agencies </a:t>
            </a:r>
          </a:p>
          <a:p>
            <a:pPr>
              <a:buFont typeface="Arial" panose="020B0604020202020204" pitchFamily="34" charset="0"/>
              <a:buChar char="•"/>
            </a:pPr>
            <a:r>
              <a:rPr lang="en-US" b="1" dirty="0">
                <a:solidFill>
                  <a:schemeClr val="bg1"/>
                </a:solidFill>
                <a:latin typeface="Roboto"/>
              </a:rPr>
              <a:t>A FINANCIAL MECHANISM</a:t>
            </a:r>
            <a:r>
              <a:rPr lang="en-US" dirty="0">
                <a:solidFill>
                  <a:schemeClr val="bg1"/>
                </a:solidFill>
                <a:latin typeface="Roboto"/>
              </a:rPr>
              <a:t> for 5 major international environmental conventions: </a:t>
            </a:r>
          </a:p>
          <a:p>
            <a:pPr>
              <a:buFont typeface="Arial" panose="020B0604020202020204" pitchFamily="34" charset="0"/>
              <a:buChar char="•"/>
            </a:pPr>
            <a:r>
              <a:rPr lang="en-US" b="1" dirty="0">
                <a:solidFill>
                  <a:schemeClr val="bg1"/>
                </a:solidFill>
                <a:latin typeface="Roboto"/>
              </a:rPr>
              <a:t>AN INNOVATOR AND CATALYST</a:t>
            </a:r>
            <a:r>
              <a:rPr lang="en-US" dirty="0">
                <a:solidFill>
                  <a:schemeClr val="bg1"/>
                </a:solidFill>
                <a:latin typeface="Roboto"/>
              </a:rPr>
              <a:t> that supports multi-stakeholder alliances to preserve threatened ecosystems on land and in the oceans, build greener cities, boost food security and promote clean energy for a more prosperous, climate-resilient world; leveraging $5.2 in additional financing for every $1 invested</a:t>
            </a:r>
            <a:endParaRPr lang="en-US" b="0" i="0" dirty="0">
              <a:solidFill>
                <a:schemeClr val="bg1"/>
              </a:solidFill>
              <a:effectLst/>
              <a:latin typeface="Roboto"/>
            </a:endParaRPr>
          </a:p>
          <a:p>
            <a:endParaRPr lang="en-CA" b="0" dirty="0"/>
          </a:p>
          <a:p>
            <a:endParaRPr lang="en-CA" b="0"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804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Conventional</a:t>
            </a:r>
            <a:r>
              <a:rPr lang="en-CA" baseline="0" dirty="0"/>
              <a:t> measurement is often constrained by time and resources. However they tell us Why and How </a:t>
            </a:r>
            <a:endParaRPr lang="en-CA"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6795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Efficiency</a:t>
            </a:r>
            <a:r>
              <a:rPr lang="en-US" b="0" dirty="0"/>
              <a:t>: More bang for the buck in evaluation studies.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Analysis at Scales: </a:t>
            </a:r>
            <a:r>
              <a:rPr lang="en-US" b="0" dirty="0"/>
              <a:t>Enables analysis at project, national and global scale. Also, enables looking at ecologically meaningful scales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Objectivity and transparency: </a:t>
            </a:r>
            <a:r>
              <a:rPr lang="en-US" b="0" dirty="0"/>
              <a:t>Need objective evidence base for decision-making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Transparency: </a:t>
            </a:r>
            <a:r>
              <a:rPr lang="en-US" b="0" dirty="0"/>
              <a:t>Reproducible and replicable evidence 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deal with </a:t>
            </a:r>
            <a:r>
              <a:rPr lang="en-US" b="1" dirty="0"/>
              <a:t>Methodological challenges in Evaluations</a:t>
            </a:r>
            <a:r>
              <a:rPr lang="en-US" b="0" dirty="0"/>
              <a:t>: Counterfactual selection, Assessing factors influencing outcomes, Identifying drivers of degradation, estimating co-benefits generated, Compliment traditional methods, triangulation. It can also help with ex-ante evaluation wherein we can forecast the outcome under varied scenarios or causal pathways.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it’s challenging and why it’s not (</a:t>
            </a:r>
            <a:r>
              <a:rPr lang="en-US" dirty="0" err="1"/>
              <a:t>Envtal</a:t>
            </a:r>
            <a:r>
              <a:rPr lang="en-US" dirty="0"/>
              <a:t> outcome)</a:t>
            </a:r>
          </a:p>
          <a:p>
            <a:endParaRPr lang="en-CA" b="0"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0430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5929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0595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4160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Quasi experimental method leveraging geospatial and econometric analysis for counterfactual selection. In the top figure you can see how contextual variables such as distance from road, distance from cities, forest etc. was used to find a similar site for comparing the effect of treatment (interventions).</a:t>
            </a:r>
          </a:p>
        </p:txBody>
      </p:sp>
      <p:sp>
        <p:nvSpPr>
          <p:cNvPr id="4" name="Slide Number Placeholder 3"/>
          <p:cNvSpPr>
            <a:spLocks noGrp="1"/>
          </p:cNvSpPr>
          <p:nvPr>
            <p:ph type="sldNum" sz="quarter" idx="10"/>
          </p:nvPr>
        </p:nvSpPr>
        <p:spPr/>
        <p:txBody>
          <a:bodyPr/>
          <a:lstStyle/>
          <a:p>
            <a:fld id="{7332EA4C-C22D-48BF-86A8-9ED3961DA56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6383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-Difficult to find counterfactuals</a:t>
            </a:r>
            <a:r>
              <a:rPr lang="en-US" baseline="0" dirty="0"/>
              <a:t> </a:t>
            </a:r>
            <a:r>
              <a:rPr lang="en-US" dirty="0"/>
              <a:t>due to a lot of contextual variation within</a:t>
            </a:r>
            <a:r>
              <a:rPr lang="en-US" baseline="0" dirty="0"/>
              <a:t> the PAs themselves</a:t>
            </a:r>
            <a:r>
              <a:rPr lang="en-US" dirty="0"/>
              <a:t>, RCT doesn’t</a:t>
            </a:r>
            <a:r>
              <a:rPr lang="en-US" baseline="0" dirty="0"/>
              <a:t> work</a:t>
            </a:r>
          </a:p>
          <a:p>
            <a:r>
              <a:rPr lang="en-US" dirty="0"/>
              <a:t>-This is where geospatial technologies could be useful for selecting "Treatment" and "Best match control" sites</a:t>
            </a:r>
          </a:p>
          <a:p>
            <a:r>
              <a:rPr lang="en-US" sz="1200" kern="1200" dirty="0">
                <a:solidFill>
                  <a:schemeClr val="tx1"/>
                </a:solidFill>
                <a:effectLst/>
                <a:latin typeface="+mn-lt"/>
                <a:ea typeface="+mn-ea"/>
                <a:cs typeface="+mn-cs"/>
              </a:rPr>
              <a:t>-Variables that were used for matching were: Forest Cover Percent (2000) and Forest Loss, Distance to Forest Edge, Elevation, Slope, Topographic Ruggedness Index, Land Use Suitability, Travel time to nearest major city, Distance to Road and Population Density</a:t>
            </a:r>
          </a:p>
          <a:p>
            <a:r>
              <a:rPr lang="en-US" sz="1200" kern="1200" dirty="0">
                <a:solidFill>
                  <a:schemeClr val="tx1"/>
                </a:solidFill>
                <a:effectLst/>
                <a:latin typeface="+mn-lt"/>
                <a:ea typeface="+mn-ea"/>
                <a:cs typeface="+mn-cs"/>
              </a:rPr>
              <a:t>We carried out this analysis for</a:t>
            </a:r>
            <a:r>
              <a:rPr lang="en-US" sz="1200" kern="1200" baseline="0" dirty="0">
                <a:solidFill>
                  <a:schemeClr val="tx1"/>
                </a:solidFill>
                <a:effectLst/>
                <a:latin typeface="+mn-lt"/>
                <a:ea typeface="+mn-ea"/>
                <a:cs typeface="+mn-cs"/>
              </a:rPr>
              <a:t> GEF supported PAs in Mexico because GEF’s has given long term support to these PAs. The conservation agencies in Mexico also have a rich database on GEF support which enabled this detailed study. </a:t>
            </a:r>
            <a:endParaRPr lang="en-US" sz="1200" kern="1200" dirty="0">
              <a:solidFill>
                <a:schemeClr val="tx1"/>
              </a:solidFill>
              <a:effectLst/>
              <a:latin typeface="+mn-lt"/>
              <a:ea typeface="+mn-ea"/>
              <a:cs typeface="+mn-cs"/>
            </a:endParaRPr>
          </a:p>
          <a:p>
            <a:r>
              <a:rPr lang="en-CA" b="1" dirty="0"/>
              <a:t>MAP: </a:t>
            </a:r>
            <a:r>
              <a:rPr lang="en-CA" b="0" dirty="0"/>
              <a:t>The GEF and Non-GEF</a:t>
            </a:r>
            <a:r>
              <a:rPr lang="en-CA" b="0" baseline="0" dirty="0"/>
              <a:t> sites in Mexico, PAs within the same ecoregions were compared. E.g. Mangroves with Mangroves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Right Top Figure: </a:t>
            </a:r>
            <a:r>
              <a:rPr lang="en-US" sz="1200" b="0" i="0" u="none" strike="noStrike" kern="1200" baseline="0" dirty="0">
                <a:solidFill>
                  <a:schemeClr val="tx1"/>
                </a:solidFill>
                <a:latin typeface="+mn-lt"/>
                <a:ea typeface="+mn-ea"/>
                <a:cs typeface="+mn-cs"/>
              </a:rPr>
              <a:t>The pair of GEF and Non-GEF  tree cover before matching analysis are not balanced and can’t be compared statistically. “Apples with Oranges analogy”. The figure after propensity score matching shows the samples are balanced(have similar distribution) and can be compared.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RESULT: </a:t>
            </a:r>
            <a:r>
              <a:rPr lang="en-US" sz="1200" b="0" i="0" u="none" strike="noStrike" kern="1200" baseline="0" dirty="0">
                <a:solidFill>
                  <a:schemeClr val="tx1"/>
                </a:solidFill>
                <a:latin typeface="+mn-lt"/>
                <a:ea typeface="+mn-ea"/>
                <a:cs typeface="+mn-cs"/>
              </a:rPr>
              <a:t>GEF-funded PAs have 23% less forest loss than PAs not funded by GEF from 2001 to 2012</a:t>
            </a:r>
            <a:r>
              <a:rPr lang="en-US" sz="1200" b="1" i="0" u="none" strike="noStrike" kern="1200" baseline="0" dirty="0">
                <a:solidFill>
                  <a:schemeClr val="tx1"/>
                </a:solidFill>
                <a:latin typeface="+mn-lt"/>
                <a:ea typeface="+mn-ea"/>
                <a:cs typeface="+mn-cs"/>
              </a:rPr>
              <a:t>.</a:t>
            </a:r>
          </a:p>
          <a:p>
            <a:endParaRPr lang="en-CA" b="0" dirty="0"/>
          </a:p>
        </p:txBody>
      </p:sp>
      <p:sp>
        <p:nvSpPr>
          <p:cNvPr id="4" name="Slide Number Placeholder 3"/>
          <p:cNvSpPr>
            <a:spLocks noGrp="1"/>
          </p:cNvSpPr>
          <p:nvPr>
            <p:ph type="sldNum" sz="quarter" idx="10"/>
          </p:nvPr>
        </p:nvSpPr>
        <p:spPr/>
        <p:txBody>
          <a:bodyPr/>
          <a:lstStyle/>
          <a:p>
            <a:pPr>
              <a:defRPr/>
            </a:pPr>
            <a:fld id="{7332EA4C-C22D-48BF-86A8-9ED3961DA562}" type="slidenum">
              <a:rPr lang="en-US" sz="1800" kern="0" smtClean="0">
                <a:solidFill>
                  <a:prstClr val="black"/>
                </a:solidFill>
              </a:rPr>
              <a:pPr>
                <a:defRPr/>
              </a:pPr>
              <a:t>10</a:t>
            </a:fld>
            <a:endParaRPr lang="en-US" sz="1800" kern="0">
              <a:solidFill>
                <a:prstClr val="black"/>
              </a:solidFill>
            </a:endParaRPr>
          </a:p>
        </p:txBody>
      </p:sp>
    </p:spTree>
    <p:extLst>
      <p:ext uri="{BB962C8B-B14F-4D97-AF65-F5344CB8AC3E}">
        <p14:creationId xmlns:p14="http://schemas.microsoft.com/office/powerpoint/2010/main" val="215701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9D7E-8E1D-46C4-B8E9-58B0B009F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9AED4-D801-4A9F-A407-8100A6D93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2E6620-F1FE-4A08-97AC-558CD71AEADB}"/>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D968323F-16A3-4399-A368-9F8C5A94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2875C-8B07-47B4-AA80-460C4258DDA3}"/>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124050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7BC6-BD1D-4F18-A924-72DF807BE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E411B-7E60-43CD-AB7D-4BDF502A8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22A93-23AD-4191-9F23-E6D29A929CCC}"/>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CBEEC771-C9E5-4D73-9168-E82BC39CF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7F2F0-736A-4681-BF72-34E7DC7B3D5F}"/>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149219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036FB-A143-4431-922C-069A4C1059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A477C-2EB3-4495-8167-05DEF43B3D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9DF6-E286-4E59-A90D-A7AACF736E7B}"/>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5774DB3D-3C3A-461D-9733-D902CC63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3D774-079C-4AF3-9F8B-650BDB8F1FC3}"/>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20921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000000"/>
            </a:gs>
            <a:gs pos="74000">
              <a:schemeClr val="tx1">
                <a:lumMod val="85000"/>
                <a:lumOff val="15000"/>
              </a:schemeClr>
            </a:gs>
            <a:gs pos="83000">
              <a:schemeClr val="tx1">
                <a:lumMod val="75000"/>
                <a:lumOff val="2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4048" y="2100770"/>
            <a:ext cx="7766936" cy="1646302"/>
          </a:xfrm>
          <a:noFill/>
        </p:spPr>
        <p:txBody>
          <a:bodyPr anchor="b">
            <a:noAutofit/>
          </a:bodyPr>
          <a:lstStyle>
            <a:lvl1pPr algn="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07754" y="3851992"/>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Isosceles Triangle 18"/>
          <p:cNvSpPr/>
          <p:nvPr userDrawn="1"/>
        </p:nvSpPr>
        <p:spPr>
          <a:xfrm>
            <a:off x="0" y="4013200"/>
            <a:ext cx="448733" cy="2844800"/>
          </a:xfrm>
          <a:prstGeom prst="triangle">
            <a:avLst>
              <a:gd name="adj" fmla="val 0"/>
            </a:avLst>
          </a:prstGeom>
          <a:solidFill>
            <a:srgbClr val="C2D12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3"/>
          <p:cNvSpPr/>
          <p:nvPr userDrawn="1"/>
        </p:nvSpPr>
        <p:spPr>
          <a:xfrm>
            <a:off x="9180943" y="-8466"/>
            <a:ext cx="3011057" cy="687493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E9D2D">
              <a:alpha val="81176"/>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p:cNvSpPr/>
          <p:nvPr userDrawn="1"/>
        </p:nvSpPr>
        <p:spPr>
          <a:xfrm>
            <a:off x="9615672" y="-8467"/>
            <a:ext cx="257632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C2D12F">
              <a:alpha val="65098"/>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p:cNvSpPr/>
          <p:nvPr userDrawn="1"/>
        </p:nvSpPr>
        <p:spPr>
          <a:xfrm>
            <a:off x="8932333" y="3048000"/>
            <a:ext cx="3259667" cy="3810000"/>
          </a:xfrm>
          <a:prstGeom prst="triangle">
            <a:avLst>
              <a:gd name="adj" fmla="val 100000"/>
            </a:avLst>
          </a:prstGeom>
          <a:solidFill>
            <a:srgbClr val="417CD8">
              <a:alpha val="83922"/>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 Placeholder 8"/>
          <p:cNvSpPr>
            <a:spLocks noGrp="1"/>
          </p:cNvSpPr>
          <p:nvPr>
            <p:ph type="body" sz="quarter" idx="10" hasCustomPrompt="1"/>
          </p:nvPr>
        </p:nvSpPr>
        <p:spPr>
          <a:xfrm>
            <a:off x="5060040" y="5053811"/>
            <a:ext cx="3392096" cy="361104"/>
          </a:xfrm>
        </p:spPr>
        <p:txBody>
          <a:bodyPr>
            <a:noAutofit/>
          </a:bodyPr>
          <a:lstStyle>
            <a:lvl1pPr marL="0" indent="0" algn="r">
              <a:buNone/>
              <a:defRPr sz="1600"/>
            </a:lvl1pPr>
          </a:lstStyle>
          <a:p>
            <a:pPr lvl="0"/>
            <a:r>
              <a:rPr lang="en-US" dirty="0"/>
              <a:t>Click to edit Name</a:t>
            </a:r>
          </a:p>
        </p:txBody>
      </p:sp>
      <p:sp>
        <p:nvSpPr>
          <p:cNvPr id="32" name="Text Placeholder 8"/>
          <p:cNvSpPr>
            <a:spLocks noGrp="1"/>
          </p:cNvSpPr>
          <p:nvPr>
            <p:ph type="body" sz="quarter" idx="11" hasCustomPrompt="1"/>
          </p:nvPr>
        </p:nvSpPr>
        <p:spPr>
          <a:xfrm>
            <a:off x="5060039" y="5414915"/>
            <a:ext cx="3398161" cy="294220"/>
          </a:xfrm>
        </p:spPr>
        <p:txBody>
          <a:bodyPr>
            <a:noAutofit/>
          </a:bodyPr>
          <a:lstStyle>
            <a:lvl1pPr marL="0" indent="0" algn="r">
              <a:buNone/>
              <a:defRPr sz="1600" baseline="0"/>
            </a:lvl1pPr>
          </a:lstStyle>
          <a:p>
            <a:pPr lvl="0"/>
            <a:r>
              <a:rPr lang="en-US" dirty="0"/>
              <a:t>Click to edit Job title</a:t>
            </a:r>
          </a:p>
        </p:txBody>
      </p:sp>
      <p:sp>
        <p:nvSpPr>
          <p:cNvPr id="11" name="Text Placeholder 10"/>
          <p:cNvSpPr>
            <a:spLocks noGrp="1"/>
          </p:cNvSpPr>
          <p:nvPr>
            <p:ph type="body" sz="quarter" idx="12" hasCustomPrompt="1"/>
          </p:nvPr>
        </p:nvSpPr>
        <p:spPr>
          <a:xfrm>
            <a:off x="5059363" y="5791199"/>
            <a:ext cx="3392487" cy="279039"/>
          </a:xfrm>
        </p:spPr>
        <p:txBody>
          <a:bodyPr>
            <a:noAutofit/>
          </a:bodyPr>
          <a:lstStyle>
            <a:lvl1pPr marL="0" indent="0" algn="r">
              <a:buNone/>
              <a:defRPr sz="1600" baseline="0"/>
            </a:lvl1pPr>
          </a:lstStyle>
          <a:p>
            <a:pPr lvl="0"/>
            <a:r>
              <a:rPr lang="en-US" dirty="0"/>
              <a:t>Click here to edit Date</a:t>
            </a:r>
          </a:p>
        </p:txBody>
      </p:sp>
    </p:spTree>
    <p:extLst>
      <p:ext uri="{BB962C8B-B14F-4D97-AF65-F5344CB8AC3E}">
        <p14:creationId xmlns:p14="http://schemas.microsoft.com/office/powerpoint/2010/main" val="405283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C2D12F"/>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4E9D2D"/>
              </a:buClr>
              <a:buFont typeface="Wingdings" panose="05000000000000000000" pitchFamily="2" charset="2"/>
              <a:buChar char="Ø"/>
              <a:defRPr/>
            </a:lvl1pPr>
            <a:lvl2pPr marL="742950" indent="-285750">
              <a:buClr>
                <a:srgbClr val="4E9D2D"/>
              </a:buClr>
              <a:buFont typeface="Wingdings" panose="05000000000000000000" pitchFamily="2" charset="2"/>
              <a:buChar char="Ø"/>
              <a:defRPr/>
            </a:lvl2pPr>
            <a:lvl3pPr marL="1143000" indent="-228600">
              <a:buClr>
                <a:srgbClr val="4E9D2D"/>
              </a:buClr>
              <a:buFont typeface="Wingdings" panose="05000000000000000000" pitchFamily="2" charset="2"/>
              <a:buChar char="Ø"/>
              <a:defRPr/>
            </a:lvl3pPr>
            <a:lvl4pPr marL="1600200" indent="-228600">
              <a:buClr>
                <a:srgbClr val="4E9D2D"/>
              </a:buClr>
              <a:buFont typeface="Wingdings" panose="05000000000000000000" pitchFamily="2" charset="2"/>
              <a:buChar char="Ø"/>
              <a:defRPr/>
            </a:lvl4pPr>
            <a:lvl5pPr marL="2057400" indent="-228600">
              <a:buClr>
                <a:srgbClr val="4E9D2D"/>
              </a:buClr>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800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9469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87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62329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01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539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8499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888A-5A5E-43B7-9CCF-77AF7F6FA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B0E55-55FC-4D53-90CE-7D1A77CF1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9833C-C26C-46C7-A91A-03D4767886ED}"/>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5AB164B8-467F-4496-B5C7-D09D405F3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6DE4D-D477-4DF7-A536-5AB413E2B6BD}"/>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19784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227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17CD8"/>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17CD8"/>
                </a:solidFill>
                <a:latin typeface="Arial"/>
              </a:rPr>
              <a:t>”</a:t>
            </a:r>
          </a:p>
        </p:txBody>
      </p:sp>
    </p:spTree>
    <p:extLst>
      <p:ext uri="{BB962C8B-B14F-4D97-AF65-F5344CB8AC3E}">
        <p14:creationId xmlns:p14="http://schemas.microsoft.com/office/powerpoint/2010/main" val="11963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0382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1752600"/>
            <a:ext cx="8598257" cy="576262"/>
          </a:xfrm>
        </p:spPr>
        <p:txBody>
          <a:bodyPr anchor="b">
            <a:noAutofit/>
          </a:bodyPr>
          <a:lstStyle>
            <a:lvl1pPr marL="0" indent="0">
              <a:buNone/>
              <a:defRPr sz="2000" b="0">
                <a:solidFill>
                  <a:srgbClr val="A2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362200"/>
            <a:ext cx="8598257" cy="36791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3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dirty="0"/>
          </a:p>
        </p:txBody>
      </p:sp>
      <p:pic>
        <p:nvPicPr>
          <p:cNvPr id="4" name="Picture 3" descr="IMG_7618.JPG"/>
          <p:cNvPicPr>
            <a:picLocks noChangeAspect="1"/>
          </p:cNvPicPr>
          <p:nvPr userDrawn="1"/>
        </p:nvPicPr>
        <p:blipFill rotWithShape="1">
          <a:blip r:embed="rId2" cstate="email">
            <a:extLst>
              <a:ext uri="{28A0092B-C50C-407E-A947-70E740481C1C}">
                <a14:useLocalDpi xmlns:a14="http://schemas.microsoft.com/office/drawing/2010/main"/>
              </a:ext>
            </a:extLst>
          </a:blip>
          <a:srcRect l="14439" t="2710" r="14129" b="2045"/>
          <a:stretch/>
        </p:blipFill>
        <p:spPr>
          <a:xfrm rot="5400000">
            <a:off x="2667000" y="-2667001"/>
            <a:ext cx="6858000" cy="12192001"/>
          </a:xfrm>
          <a:prstGeom prst="rect">
            <a:avLst/>
          </a:prstGeom>
        </p:spPr>
      </p:pic>
      <p:sp>
        <p:nvSpPr>
          <p:cNvPr id="8" name="TextBox 7"/>
          <p:cNvSpPr txBox="1"/>
          <p:nvPr userDrawn="1"/>
        </p:nvSpPr>
        <p:spPr>
          <a:xfrm>
            <a:off x="533400" y="533400"/>
            <a:ext cx="3908694" cy="830997"/>
          </a:xfrm>
          <a:prstGeom prst="rect">
            <a:avLst/>
          </a:prstGeom>
          <a:noFill/>
        </p:spPr>
        <p:txBody>
          <a:bodyPr wrap="square" rtlCol="0">
            <a:spAutoFit/>
          </a:bodyPr>
          <a:lstStyle/>
          <a:p>
            <a:r>
              <a:rPr lang="en-US" sz="4800" dirty="0">
                <a:solidFill>
                  <a:srgbClr val="417CD8"/>
                </a:solidFill>
                <a:latin typeface="Avenir Book" charset="0"/>
                <a:ea typeface="Avenir Book" charset="0"/>
                <a:cs typeface="Avenir Book" charset="0"/>
              </a:rPr>
              <a:t>Thank you</a:t>
            </a:r>
          </a:p>
        </p:txBody>
      </p:sp>
      <p:sp>
        <p:nvSpPr>
          <p:cNvPr id="11" name="TextBox 10"/>
          <p:cNvSpPr txBox="1"/>
          <p:nvPr userDrawn="1"/>
        </p:nvSpPr>
        <p:spPr>
          <a:xfrm>
            <a:off x="533400" y="1350950"/>
            <a:ext cx="3352800" cy="523220"/>
          </a:xfrm>
          <a:prstGeom prst="rect">
            <a:avLst/>
          </a:prstGeom>
          <a:noFill/>
        </p:spPr>
        <p:txBody>
          <a:bodyPr wrap="square" rtlCol="0">
            <a:spAutoFit/>
          </a:bodyPr>
          <a:lstStyle/>
          <a:p>
            <a:pPr defTabSz="457200">
              <a:defRPr/>
            </a:pPr>
            <a:r>
              <a:rPr lang="en-US" sz="2800" b="1" dirty="0">
                <a:solidFill>
                  <a:srgbClr val="417CD8"/>
                </a:solidFill>
                <a:latin typeface="Avenir Book" charset="0"/>
                <a:ea typeface="Avenir Book" charset="0"/>
                <a:cs typeface="Avenir Book" charset="0"/>
              </a:rPr>
              <a:t>www.gefieo.org</a:t>
            </a:r>
          </a:p>
        </p:txBody>
      </p:sp>
    </p:spTree>
    <p:extLst>
      <p:ext uri="{BB962C8B-B14F-4D97-AF65-F5344CB8AC3E}">
        <p14:creationId xmlns:p14="http://schemas.microsoft.com/office/powerpoint/2010/main" val="1861062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952C-6611-C94B-B7EE-F2BC82001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0EB30039-EDF7-DD4B-A6AE-860741755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E1549E58-15D2-9F43-8345-30AFB616040F}"/>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B023B01C-B381-E14B-9D25-312EE683D211}"/>
              </a:ext>
            </a:extLst>
          </p:cNvPr>
          <p:cNvSpPr>
            <a:spLocks noGrp="1"/>
          </p:cNvSpPr>
          <p:nvPr>
            <p:ph type="ftr" sz="quarter" idx="11"/>
          </p:nvPr>
        </p:nvSpPr>
        <p:spPr/>
        <p:txBody>
          <a:body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5566EFFB-F07E-9D44-BE04-5D3ED241F659}"/>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216873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4106-C1A5-894C-A833-68E4424AC7AD}"/>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3CC2E2EF-7E37-024E-90F9-31FEEE69D0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FD0AC1D-588F-1849-AC36-1B15EFE2A677}"/>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7F607753-713A-C24E-8649-CD1E9363F7D2}"/>
              </a:ext>
            </a:extLst>
          </p:cNvPr>
          <p:cNvSpPr>
            <a:spLocks noGrp="1"/>
          </p:cNvSpPr>
          <p:nvPr>
            <p:ph type="ftr" sz="quarter" idx="11"/>
          </p:nvPr>
        </p:nvSpPr>
        <p:spPr/>
        <p:txBody>
          <a:body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A11AA762-6712-584C-8141-9C8472EB8FB8}"/>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2947045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97CC-AF70-C14F-948B-C3ED10F11A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8FA96A3A-2C8D-CE4C-8140-153904D9E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044194-C294-DB40-A1E7-DDBC047EA5D0}"/>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AA0EDF88-EE88-4E44-B867-7C5A692EC4AB}"/>
              </a:ext>
            </a:extLst>
          </p:cNvPr>
          <p:cNvSpPr>
            <a:spLocks noGrp="1"/>
          </p:cNvSpPr>
          <p:nvPr>
            <p:ph type="ftr" sz="quarter" idx="11"/>
          </p:nvPr>
        </p:nvSpPr>
        <p:spPr/>
        <p:txBody>
          <a:body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39E0DFFD-4267-BC42-BACE-282D6D19FB57}"/>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302259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E5FC-E86B-C849-9AF2-07CAB5C2A993}"/>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832D64F8-9796-134A-8509-82C2B872C3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FE46152E-9CD5-CC4F-9E6A-BC21D363BB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9DBCA950-ED3A-C641-84E4-F0BB58A009E5}"/>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6" name="Footer Placeholder 5">
            <a:extLst>
              <a:ext uri="{FF2B5EF4-FFF2-40B4-BE49-F238E27FC236}">
                <a16:creationId xmlns:a16="http://schemas.microsoft.com/office/drawing/2014/main" id="{342399AA-A40F-7E47-8790-8F66EEAD371B}"/>
              </a:ext>
            </a:extLst>
          </p:cNvPr>
          <p:cNvSpPr>
            <a:spLocks noGrp="1"/>
          </p:cNvSpPr>
          <p:nvPr>
            <p:ph type="ftr" sz="quarter" idx="11"/>
          </p:nvPr>
        </p:nvSpPr>
        <p:spPr/>
        <p:txBody>
          <a:bodyPr/>
          <a:lstStyle/>
          <a:p>
            <a:endParaRPr lang="fr-CA">
              <a:solidFill>
                <a:srgbClr val="000000">
                  <a:tint val="75000"/>
                </a:srgbClr>
              </a:solidFill>
            </a:endParaRPr>
          </a:p>
        </p:txBody>
      </p:sp>
      <p:sp>
        <p:nvSpPr>
          <p:cNvPr id="7" name="Slide Number Placeholder 6">
            <a:extLst>
              <a:ext uri="{FF2B5EF4-FFF2-40B4-BE49-F238E27FC236}">
                <a16:creationId xmlns:a16="http://schemas.microsoft.com/office/drawing/2014/main" id="{71B13B4E-C65B-E44E-AE7C-DE914FD92469}"/>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868593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74F8-882A-5940-9E69-131115A4A16B}"/>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15130E5-7B5D-044B-B1F8-D8C606A16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11E39-4BBB-3E45-A31D-63D38E0929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DB48D056-6C7A-5640-A0A1-F7D700902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452A84-095C-AA49-B34F-001E39D5D9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D9A49F85-24E7-1A4E-B4F3-26691BB8EAF6}"/>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8" name="Footer Placeholder 7">
            <a:extLst>
              <a:ext uri="{FF2B5EF4-FFF2-40B4-BE49-F238E27FC236}">
                <a16:creationId xmlns:a16="http://schemas.microsoft.com/office/drawing/2014/main" id="{82796669-A2E4-1348-9C79-61CCE08DABE5}"/>
              </a:ext>
            </a:extLst>
          </p:cNvPr>
          <p:cNvSpPr>
            <a:spLocks noGrp="1"/>
          </p:cNvSpPr>
          <p:nvPr>
            <p:ph type="ftr" sz="quarter" idx="11"/>
          </p:nvPr>
        </p:nvSpPr>
        <p:spPr/>
        <p:txBody>
          <a:bodyPr/>
          <a:lstStyle/>
          <a:p>
            <a:endParaRPr lang="fr-CA">
              <a:solidFill>
                <a:srgbClr val="000000">
                  <a:tint val="75000"/>
                </a:srgbClr>
              </a:solidFill>
            </a:endParaRPr>
          </a:p>
        </p:txBody>
      </p:sp>
      <p:sp>
        <p:nvSpPr>
          <p:cNvPr id="9" name="Slide Number Placeholder 8">
            <a:extLst>
              <a:ext uri="{FF2B5EF4-FFF2-40B4-BE49-F238E27FC236}">
                <a16:creationId xmlns:a16="http://schemas.microsoft.com/office/drawing/2014/main" id="{A9720399-DD92-EB43-876F-BEA483037CE3}"/>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136529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FFD0-806C-4B78-8760-6098DE946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2F4CF1-ADAB-4108-9B20-5CF428213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0F6A2A-9A34-4F8F-87FC-C1D0D551253C}"/>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00B08582-23D5-4E9B-BCF1-9EACC67C8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C4AA3-0164-4461-B960-1EDB7EB5EE13}"/>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3517403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BC67-559C-5B47-8E50-9DE60AB00E87}"/>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E2C79FD5-1622-C84F-9994-57AA45497E17}"/>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4" name="Footer Placeholder 3">
            <a:extLst>
              <a:ext uri="{FF2B5EF4-FFF2-40B4-BE49-F238E27FC236}">
                <a16:creationId xmlns:a16="http://schemas.microsoft.com/office/drawing/2014/main" id="{E32CF3EB-40C8-C24C-87A7-C64B10D42D6F}"/>
              </a:ext>
            </a:extLst>
          </p:cNvPr>
          <p:cNvSpPr>
            <a:spLocks noGrp="1"/>
          </p:cNvSpPr>
          <p:nvPr>
            <p:ph type="ftr" sz="quarter" idx="11"/>
          </p:nvPr>
        </p:nvSpPr>
        <p:spPr/>
        <p:txBody>
          <a:bodyPr/>
          <a:lstStyle/>
          <a:p>
            <a:endParaRPr lang="fr-CA">
              <a:solidFill>
                <a:srgbClr val="000000">
                  <a:tint val="75000"/>
                </a:srgbClr>
              </a:solidFill>
            </a:endParaRPr>
          </a:p>
        </p:txBody>
      </p:sp>
      <p:sp>
        <p:nvSpPr>
          <p:cNvPr id="5" name="Slide Number Placeholder 4">
            <a:extLst>
              <a:ext uri="{FF2B5EF4-FFF2-40B4-BE49-F238E27FC236}">
                <a16:creationId xmlns:a16="http://schemas.microsoft.com/office/drawing/2014/main" id="{0F2A0FED-9C13-884E-94B8-292C23E71CEC}"/>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2582866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880AD-C7F7-9744-A7A8-FBA5AD3AC133}"/>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3" name="Footer Placeholder 2">
            <a:extLst>
              <a:ext uri="{FF2B5EF4-FFF2-40B4-BE49-F238E27FC236}">
                <a16:creationId xmlns:a16="http://schemas.microsoft.com/office/drawing/2014/main" id="{7808E1EE-2494-324B-9B33-9D614E28FBE7}"/>
              </a:ext>
            </a:extLst>
          </p:cNvPr>
          <p:cNvSpPr>
            <a:spLocks noGrp="1"/>
          </p:cNvSpPr>
          <p:nvPr>
            <p:ph type="ftr" sz="quarter" idx="11"/>
          </p:nvPr>
        </p:nvSpPr>
        <p:spPr/>
        <p:txBody>
          <a:bodyPr/>
          <a:lstStyle/>
          <a:p>
            <a:endParaRPr lang="fr-CA">
              <a:solidFill>
                <a:srgbClr val="000000">
                  <a:tint val="75000"/>
                </a:srgbClr>
              </a:solidFill>
            </a:endParaRPr>
          </a:p>
        </p:txBody>
      </p:sp>
      <p:sp>
        <p:nvSpPr>
          <p:cNvPr id="4" name="Slide Number Placeholder 3">
            <a:extLst>
              <a:ext uri="{FF2B5EF4-FFF2-40B4-BE49-F238E27FC236}">
                <a16:creationId xmlns:a16="http://schemas.microsoft.com/office/drawing/2014/main" id="{4B2255DB-674D-4943-9734-D8A054773E90}"/>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44869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1A4A-C989-B149-9BAD-1D77D33A8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BF07DAC-63C3-C94F-8306-BEDBB707F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10D8A13B-9DA4-EA48-A617-8D624D93A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E64A8E-37F6-7447-AF81-E759D5565828}"/>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6" name="Footer Placeholder 5">
            <a:extLst>
              <a:ext uri="{FF2B5EF4-FFF2-40B4-BE49-F238E27FC236}">
                <a16:creationId xmlns:a16="http://schemas.microsoft.com/office/drawing/2014/main" id="{3CC648A9-15BE-F24A-8E90-7A458B60AF51}"/>
              </a:ext>
            </a:extLst>
          </p:cNvPr>
          <p:cNvSpPr>
            <a:spLocks noGrp="1"/>
          </p:cNvSpPr>
          <p:nvPr>
            <p:ph type="ftr" sz="quarter" idx="11"/>
          </p:nvPr>
        </p:nvSpPr>
        <p:spPr/>
        <p:txBody>
          <a:bodyPr/>
          <a:lstStyle/>
          <a:p>
            <a:endParaRPr lang="fr-CA">
              <a:solidFill>
                <a:srgbClr val="000000">
                  <a:tint val="75000"/>
                </a:srgbClr>
              </a:solidFill>
            </a:endParaRPr>
          </a:p>
        </p:txBody>
      </p:sp>
      <p:sp>
        <p:nvSpPr>
          <p:cNvPr id="7" name="Slide Number Placeholder 6">
            <a:extLst>
              <a:ext uri="{FF2B5EF4-FFF2-40B4-BE49-F238E27FC236}">
                <a16:creationId xmlns:a16="http://schemas.microsoft.com/office/drawing/2014/main" id="{1C41AF82-B257-9D44-8BBE-987A8E00FEB0}"/>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435433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EC2E-F653-1D43-B2CD-5EC19C19F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46121BDC-2169-F942-B91D-4DD719144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880C5D82-9ED7-A148-97C0-F979C2F52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C118E-5BE2-DA47-AD6B-32D72B79E152}"/>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6" name="Footer Placeholder 5">
            <a:extLst>
              <a:ext uri="{FF2B5EF4-FFF2-40B4-BE49-F238E27FC236}">
                <a16:creationId xmlns:a16="http://schemas.microsoft.com/office/drawing/2014/main" id="{4EB17EB2-0723-3B4E-AF52-35C33FE5EC90}"/>
              </a:ext>
            </a:extLst>
          </p:cNvPr>
          <p:cNvSpPr>
            <a:spLocks noGrp="1"/>
          </p:cNvSpPr>
          <p:nvPr>
            <p:ph type="ftr" sz="quarter" idx="11"/>
          </p:nvPr>
        </p:nvSpPr>
        <p:spPr/>
        <p:txBody>
          <a:bodyPr/>
          <a:lstStyle/>
          <a:p>
            <a:endParaRPr lang="fr-CA">
              <a:solidFill>
                <a:srgbClr val="000000">
                  <a:tint val="75000"/>
                </a:srgbClr>
              </a:solidFill>
            </a:endParaRPr>
          </a:p>
        </p:txBody>
      </p:sp>
      <p:sp>
        <p:nvSpPr>
          <p:cNvPr id="7" name="Slide Number Placeholder 6">
            <a:extLst>
              <a:ext uri="{FF2B5EF4-FFF2-40B4-BE49-F238E27FC236}">
                <a16:creationId xmlns:a16="http://schemas.microsoft.com/office/drawing/2014/main" id="{FC18F779-C5AA-AC45-8A00-0FEEF8BF646D}"/>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1791780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E9A-1D83-D046-BC3F-01441F87560C}"/>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BEB43387-1267-6D4D-A2C4-DD8A3AA6A0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3CC564B6-887A-2240-9C5A-2EFDD98FFFB6}"/>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A76FEA88-7778-B340-AE50-CC963E5FBDC0}"/>
              </a:ext>
            </a:extLst>
          </p:cNvPr>
          <p:cNvSpPr>
            <a:spLocks noGrp="1"/>
          </p:cNvSpPr>
          <p:nvPr>
            <p:ph type="ftr" sz="quarter" idx="11"/>
          </p:nvPr>
        </p:nvSpPr>
        <p:spPr/>
        <p:txBody>
          <a:body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6690D766-C153-5441-A583-56BDB2C3E5DF}"/>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3507827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66EAB-3091-D349-B113-094253F957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2FF00633-0C6B-F04C-8BED-D0E6216BD9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BAAC97B2-34D1-9144-A04D-4952CB6D4B5C}"/>
              </a:ext>
            </a:extLst>
          </p:cNvPr>
          <p:cNvSpPr>
            <a:spLocks noGrp="1"/>
          </p:cNvSpPr>
          <p:nvPr>
            <p:ph type="dt" sz="half" idx="10"/>
          </p:nvPr>
        </p:nvSpPr>
        <p:spPr/>
        <p:txBody>
          <a:body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E759EE3B-48B7-344A-8B53-0C984B02FE92}"/>
              </a:ext>
            </a:extLst>
          </p:cNvPr>
          <p:cNvSpPr>
            <a:spLocks noGrp="1"/>
          </p:cNvSpPr>
          <p:nvPr>
            <p:ph type="ftr" sz="quarter" idx="11"/>
          </p:nvPr>
        </p:nvSpPr>
        <p:spPr/>
        <p:txBody>
          <a:body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43C91253-20DA-1747-9C19-FB45462731F0}"/>
              </a:ext>
            </a:extLst>
          </p:cNvPr>
          <p:cNvSpPr>
            <a:spLocks noGrp="1"/>
          </p:cNvSpPr>
          <p:nvPr>
            <p:ph type="sldNum" sz="quarter" idx="12"/>
          </p:nvPr>
        </p:nvSpPr>
        <p:spPr/>
        <p:txBody>
          <a:body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3216883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Body Text Here</a:t>
            </a:r>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Tree>
    <p:extLst>
      <p:ext uri="{BB962C8B-B14F-4D97-AF65-F5344CB8AC3E}">
        <p14:creationId xmlns:p14="http://schemas.microsoft.com/office/powerpoint/2010/main" val="4281326037"/>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83EA-3FB9-4B6F-8ED7-EC1CD4FCB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C973E-7A9C-4CED-A1AF-46B13DDDBD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2A6480-3012-4B1E-9CE2-09889B669F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0507F-68FE-40FF-B72E-0DED7BB05E28}"/>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6" name="Footer Placeholder 5">
            <a:extLst>
              <a:ext uri="{FF2B5EF4-FFF2-40B4-BE49-F238E27FC236}">
                <a16:creationId xmlns:a16="http://schemas.microsoft.com/office/drawing/2014/main" id="{7A687E29-E64A-43E1-9B93-67FE03E0F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6586F-0F89-41F4-BD2C-F069741206A9}"/>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329929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3816-85E3-4C8C-B0A0-CDEF85AD22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B3400-D8FA-45A1-BF43-35E2B4A6B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AA0D69-6CA6-476A-9264-3BB39F40DB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074914-BFAE-458E-B21F-DD2390760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59FCB0-33A7-45EA-84FC-D554EDFA85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28111-D0F8-42EB-A296-AE7528FE47BF}"/>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8" name="Footer Placeholder 7">
            <a:extLst>
              <a:ext uri="{FF2B5EF4-FFF2-40B4-BE49-F238E27FC236}">
                <a16:creationId xmlns:a16="http://schemas.microsoft.com/office/drawing/2014/main" id="{F0D8F76E-29D3-43C0-A04A-D397619B4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005321-8D0E-4235-A0B1-6911A8B529DB}"/>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259981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D308-386C-43C6-A040-79EF74F99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51CCD-8E0E-4C95-8B7B-2AEAD098C4A2}"/>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4" name="Footer Placeholder 3">
            <a:extLst>
              <a:ext uri="{FF2B5EF4-FFF2-40B4-BE49-F238E27FC236}">
                <a16:creationId xmlns:a16="http://schemas.microsoft.com/office/drawing/2014/main" id="{982E60E3-9DE7-4082-8911-EE195450F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087D58-59E4-4349-91AF-E16C13D663E9}"/>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41791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F978F-EE75-4F6B-BDE4-0A04BD3C9025}"/>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3" name="Footer Placeholder 2">
            <a:extLst>
              <a:ext uri="{FF2B5EF4-FFF2-40B4-BE49-F238E27FC236}">
                <a16:creationId xmlns:a16="http://schemas.microsoft.com/office/drawing/2014/main" id="{DA97C7F8-192B-4630-AE8D-BD37FEDA14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806EE-B2BA-455D-8A9B-52B3995B92A2}"/>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79058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F181-8A90-41EA-88B3-F5CA8914E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10BDA-43E8-4290-9228-474FF6D6A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B7AAA-49EE-46A7-9B64-30D321834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175D12-CAF4-4D5F-B488-53E059FBD7CD}"/>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6" name="Footer Placeholder 5">
            <a:extLst>
              <a:ext uri="{FF2B5EF4-FFF2-40B4-BE49-F238E27FC236}">
                <a16:creationId xmlns:a16="http://schemas.microsoft.com/office/drawing/2014/main" id="{B19C4566-93AF-4D3F-9E41-5F98A0A08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0BD08-BCD2-4E26-A04E-56E7403DA697}"/>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101207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F445-1824-4BF0-84E7-2E957DA1B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8D44D-3A60-435D-B077-B9C67C987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F90FC-C54B-49B2-931C-281E15814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E68662-5F51-45B8-B9E3-E1B7430C3C1E}"/>
              </a:ext>
            </a:extLst>
          </p:cNvPr>
          <p:cNvSpPr>
            <a:spLocks noGrp="1"/>
          </p:cNvSpPr>
          <p:nvPr>
            <p:ph type="dt" sz="half" idx="10"/>
          </p:nvPr>
        </p:nvSpPr>
        <p:spPr/>
        <p:txBody>
          <a:bodyPr/>
          <a:lstStyle/>
          <a:p>
            <a:fld id="{942D3C1D-2B0E-4247-A93C-1414C4B8400C}" type="datetimeFigureOut">
              <a:rPr lang="en-US" smtClean="0"/>
              <a:t>8/21/18</a:t>
            </a:fld>
            <a:endParaRPr lang="en-US"/>
          </a:p>
        </p:txBody>
      </p:sp>
      <p:sp>
        <p:nvSpPr>
          <p:cNvPr id="6" name="Footer Placeholder 5">
            <a:extLst>
              <a:ext uri="{FF2B5EF4-FFF2-40B4-BE49-F238E27FC236}">
                <a16:creationId xmlns:a16="http://schemas.microsoft.com/office/drawing/2014/main" id="{5194F6A9-F7CB-473A-97A0-8D0988153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26E02-0FD4-4F40-A80C-E7AA83EB9F4C}"/>
              </a:ext>
            </a:extLst>
          </p:cNvPr>
          <p:cNvSpPr>
            <a:spLocks noGrp="1"/>
          </p:cNvSpPr>
          <p:nvPr>
            <p:ph type="sldNum" sz="quarter" idx="12"/>
          </p:nvPr>
        </p:nvSpPr>
        <p:spPr/>
        <p:txBody>
          <a:bodyPr/>
          <a:lstStyle/>
          <a:p>
            <a:fld id="{052D62F5-0D4E-4A89-B503-00EF15CDF77B}" type="slidenum">
              <a:rPr lang="en-US" smtClean="0"/>
              <a:t>‹#›</a:t>
            </a:fld>
            <a:endParaRPr lang="en-US"/>
          </a:p>
        </p:txBody>
      </p:sp>
    </p:spTree>
    <p:extLst>
      <p:ext uri="{BB962C8B-B14F-4D97-AF65-F5344CB8AC3E}">
        <p14:creationId xmlns:p14="http://schemas.microsoft.com/office/powerpoint/2010/main" val="165537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0D445-2CD9-4F25-A6AB-113489121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D29C29-E4FA-4AA2-A049-50E8CF966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1F56F-16BD-48AB-B4BA-3B7CFB68C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D3C1D-2B0E-4247-A93C-1414C4B8400C}" type="datetimeFigureOut">
              <a:rPr lang="en-US" smtClean="0"/>
              <a:t>8/21/18</a:t>
            </a:fld>
            <a:endParaRPr lang="en-US"/>
          </a:p>
        </p:txBody>
      </p:sp>
      <p:sp>
        <p:nvSpPr>
          <p:cNvPr id="5" name="Footer Placeholder 4">
            <a:extLst>
              <a:ext uri="{FF2B5EF4-FFF2-40B4-BE49-F238E27FC236}">
                <a16:creationId xmlns:a16="http://schemas.microsoft.com/office/drawing/2014/main" id="{A122E4F5-3BBE-4F93-AB57-9B17A4637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2C075-62F7-4372-BB51-681B7F69D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D62F5-0D4E-4A89-B503-00EF15CDF77B}" type="slidenum">
              <a:rPr lang="en-US" smtClean="0"/>
              <a:t>‹#›</a:t>
            </a:fld>
            <a:endParaRPr lang="en-US"/>
          </a:p>
        </p:txBody>
      </p:sp>
    </p:spTree>
    <p:extLst>
      <p:ext uri="{BB962C8B-B14F-4D97-AF65-F5344CB8AC3E}">
        <p14:creationId xmlns:p14="http://schemas.microsoft.com/office/powerpoint/2010/main" val="211131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a:noFill/>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rgbClr val="417CD8"/>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04894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latinLnBrk="0" hangingPunct="1">
        <a:spcBef>
          <a:spcPct val="0"/>
        </a:spcBef>
        <a:buNone/>
        <a:defRPr sz="3600" kern="1200">
          <a:solidFill>
            <a:srgbClr val="C2D12F"/>
          </a:solidFill>
          <a:latin typeface="Avenir Book" charset="0"/>
          <a:ea typeface="Avenir Book" charset="0"/>
          <a:cs typeface="Avenir Book"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bg1"/>
          </a:solidFill>
          <a:latin typeface="Avenir Book" charset="0"/>
          <a:ea typeface="Avenir Book" charset="0"/>
          <a:cs typeface="Avenir Book" charset="0"/>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bg1"/>
          </a:solidFill>
          <a:latin typeface="Avenir Book" charset="0"/>
          <a:ea typeface="Avenir Book" charset="0"/>
          <a:cs typeface="Avenir Book" charset="0"/>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bg1"/>
          </a:solidFill>
          <a:latin typeface="Avenir Book" charset="0"/>
          <a:ea typeface="Avenir Book" charset="0"/>
          <a:cs typeface="Avenir Book" charset="0"/>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58BD0-37C2-9E4B-9245-9483DA48B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FE5E490D-345F-1444-8376-6598BCDFB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077F242-2522-3F46-864E-9BFCB8E3E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56D17-4689-624C-A1D0-4B4EE7DF9A13}" type="datetimeFigureOut">
              <a:rPr lang="en-US">
                <a:solidFill>
                  <a:srgbClr val="000000">
                    <a:tint val="75000"/>
                  </a:srgbClr>
                </a:solidFill>
              </a:rPr>
              <a:pPr/>
              <a:t>8/21/18</a:t>
            </a:fld>
            <a:endParaRPr lang="fr-CA">
              <a:solidFill>
                <a:srgbClr val="000000">
                  <a:tint val="75000"/>
                </a:srgbClr>
              </a:solidFill>
            </a:endParaRPr>
          </a:p>
        </p:txBody>
      </p:sp>
      <p:sp>
        <p:nvSpPr>
          <p:cNvPr id="5" name="Footer Placeholder 4">
            <a:extLst>
              <a:ext uri="{FF2B5EF4-FFF2-40B4-BE49-F238E27FC236}">
                <a16:creationId xmlns:a16="http://schemas.microsoft.com/office/drawing/2014/main" id="{36A2CCD9-79A3-1043-99E6-FEFC5C6C3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solidFill>
                <a:srgbClr val="000000">
                  <a:tint val="75000"/>
                </a:srgbClr>
              </a:solidFill>
            </a:endParaRPr>
          </a:p>
        </p:txBody>
      </p:sp>
      <p:sp>
        <p:nvSpPr>
          <p:cNvPr id="6" name="Slide Number Placeholder 5">
            <a:extLst>
              <a:ext uri="{FF2B5EF4-FFF2-40B4-BE49-F238E27FC236}">
                <a16:creationId xmlns:a16="http://schemas.microsoft.com/office/drawing/2014/main" id="{3C8DAFDD-E8C2-7243-BE25-DDEDC3F59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65119-894D-7143-94F8-6FF907450835}" type="slidenum">
              <a:rPr>
                <a:solidFill>
                  <a:srgbClr val="000000">
                    <a:tint val="75000"/>
                  </a:srgbClr>
                </a:solidFill>
              </a:rPr>
              <a:pPr/>
              <a:t>‹#›</a:t>
            </a:fld>
            <a:endParaRPr lang="fr-CA">
              <a:solidFill>
                <a:srgbClr val="000000">
                  <a:tint val="75000"/>
                </a:srgbClr>
              </a:solidFill>
            </a:endParaRPr>
          </a:p>
        </p:txBody>
      </p:sp>
    </p:spTree>
    <p:extLst>
      <p:ext uri="{BB962C8B-B14F-4D97-AF65-F5344CB8AC3E}">
        <p14:creationId xmlns:p14="http://schemas.microsoft.com/office/powerpoint/2010/main" val="29037305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earthengine.google.com/" TargetMode="External"/><Relationship Id="rId3" Type="http://schemas.openxmlformats.org/officeDocument/2006/relationships/hyperlink" Target="http://www.globalforestwatch.org/" TargetMode="External"/><Relationship Id="rId7" Type="http://schemas.openxmlformats.org/officeDocument/2006/relationships/hyperlink" Target="http://www.qgis.org/en/site/" TargetMode="External"/><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hyperlink" Target="https://scihub.copernicus.eu/" TargetMode="External"/><Relationship Id="rId11" Type="http://schemas.openxmlformats.org/officeDocument/2006/relationships/image" Target="../media/image35.png"/><Relationship Id="rId5" Type="http://schemas.openxmlformats.org/officeDocument/2006/relationships/hyperlink" Target="http://earthexplorer.usgs.gov/" TargetMode="External"/><Relationship Id="rId10" Type="http://schemas.openxmlformats.org/officeDocument/2006/relationships/image" Target="../media/image34.jpeg"/><Relationship Id="rId4" Type="http://schemas.openxmlformats.org/officeDocument/2006/relationships/hyperlink" Target="https://global-surface-water.appspot.com/" TargetMode="External"/><Relationship Id="rId9" Type="http://schemas.openxmlformats.org/officeDocument/2006/relationships/hyperlink" Target="https://www.google.com/earth/"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mailto:anand2@thege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09600"/>
            <a:ext cx="12192001" cy="7619156"/>
          </a:xfrm>
          <a:prstGeom prst="rect">
            <a:avLst/>
          </a:prstGeom>
        </p:spPr>
      </p:pic>
      <p:sp>
        <p:nvSpPr>
          <p:cNvPr id="6" name="Rectangle 5"/>
          <p:cNvSpPr/>
          <p:nvPr/>
        </p:nvSpPr>
        <p:spPr>
          <a:xfrm>
            <a:off x="0" y="0"/>
            <a:ext cx="12192001" cy="6858000"/>
          </a:xfrm>
          <a:prstGeom prst="rect">
            <a:avLst/>
          </a:prstGeom>
          <a:gradFill>
            <a:gsLst>
              <a:gs pos="100000">
                <a:srgbClr val="000000">
                  <a:alpha val="74000"/>
                </a:srgb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 name="TextBox 2"/>
          <p:cNvSpPr txBox="1"/>
          <p:nvPr/>
        </p:nvSpPr>
        <p:spPr>
          <a:xfrm>
            <a:off x="838200" y="1530290"/>
            <a:ext cx="11353800" cy="707886"/>
          </a:xfrm>
          <a:prstGeom prst="rect">
            <a:avLst/>
          </a:prstGeom>
          <a:noFill/>
        </p:spPr>
        <p:txBody>
          <a:bodyPr wrap="square" rtlCol="0">
            <a:spAutoFit/>
          </a:bodyPr>
          <a:lstStyle/>
          <a:p>
            <a:r>
              <a:rPr lang="en-US" sz="4000" dirty="0">
                <a:solidFill>
                  <a:prstClr val="white"/>
                </a:solidFill>
                <a:latin typeface="Avenir Book" charset="0"/>
                <a:ea typeface="Avenir Book" charset="0"/>
                <a:cs typeface="Avenir Book" charset="0"/>
              </a:rPr>
              <a:t>Bridging the Gap: </a:t>
            </a:r>
            <a:r>
              <a:rPr lang="en-US" sz="4000" dirty="0" err="1">
                <a:solidFill>
                  <a:prstClr val="white"/>
                </a:solidFill>
                <a:latin typeface="Avenir Book" charset="0"/>
                <a:ea typeface="Avenir Book" charset="0"/>
                <a:cs typeface="Avenir Book" charset="0"/>
              </a:rPr>
              <a:t>Bigdata</a:t>
            </a:r>
            <a:r>
              <a:rPr lang="en-US" sz="4000" dirty="0">
                <a:solidFill>
                  <a:prstClr val="white"/>
                </a:solidFill>
                <a:latin typeface="Avenir Book" charset="0"/>
                <a:ea typeface="Avenir Book" charset="0"/>
                <a:cs typeface="Avenir Book" charset="0"/>
              </a:rPr>
              <a:t> and  Evaluation</a:t>
            </a:r>
            <a:endParaRPr lang="en-CA" sz="3600" dirty="0">
              <a:solidFill>
                <a:prstClr val="white"/>
              </a:solidFill>
              <a:latin typeface="Avenir Book" charset="0"/>
              <a:ea typeface="Avenir Book" charset="0"/>
              <a:cs typeface="Avenir Book" charset="0"/>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 y="-126138"/>
            <a:ext cx="3657600" cy="1501812"/>
          </a:xfrm>
          <a:prstGeom prst="rect">
            <a:avLst/>
          </a:prstGeom>
        </p:spPr>
      </p:pic>
      <p:sp>
        <p:nvSpPr>
          <p:cNvPr id="8" name="TextBox 7"/>
          <p:cNvSpPr txBox="1"/>
          <p:nvPr/>
        </p:nvSpPr>
        <p:spPr>
          <a:xfrm>
            <a:off x="1801041" y="4453845"/>
            <a:ext cx="8207932" cy="1754326"/>
          </a:xfrm>
          <a:prstGeom prst="rect">
            <a:avLst/>
          </a:prstGeom>
          <a:noFill/>
        </p:spPr>
        <p:txBody>
          <a:bodyPr wrap="square" rtlCol="0">
            <a:spAutoFit/>
          </a:bodyPr>
          <a:lstStyle/>
          <a:p>
            <a:pPr algn="ctr"/>
            <a:r>
              <a:rPr lang="en-CA" sz="2400" b="1" dirty="0" err="1">
                <a:solidFill>
                  <a:prstClr val="white"/>
                </a:solidFill>
                <a:latin typeface="Avenir Book" charset="0"/>
                <a:ea typeface="Avenir Book" charset="0"/>
                <a:cs typeface="Avenir Book" charset="0"/>
              </a:rPr>
              <a:t>Anupam</a:t>
            </a:r>
            <a:r>
              <a:rPr lang="en-CA" sz="2400" b="1" dirty="0">
                <a:solidFill>
                  <a:prstClr val="white"/>
                </a:solidFill>
                <a:latin typeface="Avenir Book" charset="0"/>
                <a:ea typeface="Avenir Book" charset="0"/>
                <a:cs typeface="Avenir Book" charset="0"/>
              </a:rPr>
              <a:t> </a:t>
            </a:r>
            <a:r>
              <a:rPr lang="en-CA" sz="2400" b="1" dirty="0" err="1">
                <a:solidFill>
                  <a:prstClr val="white"/>
                </a:solidFill>
                <a:latin typeface="Avenir Book" charset="0"/>
                <a:ea typeface="Avenir Book" charset="0"/>
                <a:cs typeface="Avenir Book" charset="0"/>
              </a:rPr>
              <a:t>Anand</a:t>
            </a:r>
            <a:r>
              <a:rPr lang="en-CA" sz="2400" b="1" dirty="0">
                <a:solidFill>
                  <a:prstClr val="white"/>
                </a:solidFill>
                <a:latin typeface="Avenir Book" charset="0"/>
                <a:ea typeface="Avenir Book" charset="0"/>
                <a:cs typeface="Avenir Book" charset="0"/>
              </a:rPr>
              <a:t>, PhD</a:t>
            </a:r>
          </a:p>
          <a:p>
            <a:pPr algn="ctr"/>
            <a:r>
              <a:rPr lang="en-CA" sz="2000" dirty="0">
                <a:solidFill>
                  <a:prstClr val="white"/>
                </a:solidFill>
                <a:latin typeface="Avenir Book" charset="0"/>
                <a:ea typeface="Avenir Book" charset="0"/>
                <a:cs typeface="Avenir Book" charset="0"/>
              </a:rPr>
              <a:t>Evaluation Officer</a:t>
            </a:r>
          </a:p>
          <a:p>
            <a:pPr algn="ctr"/>
            <a:r>
              <a:rPr lang="en-CA" sz="2000" dirty="0">
                <a:solidFill>
                  <a:prstClr val="white"/>
                </a:solidFill>
                <a:latin typeface="Avenir Book" charset="0"/>
              </a:rPr>
              <a:t>Independent Evaluation Office, Global Environment Facility</a:t>
            </a:r>
          </a:p>
          <a:p>
            <a:pPr algn="ctr"/>
            <a:r>
              <a:rPr lang="en-CA" sz="2000" dirty="0">
                <a:solidFill>
                  <a:prstClr val="white"/>
                </a:solidFill>
                <a:latin typeface="Avenir Book" charset="0"/>
                <a:ea typeface="Avenir Book" charset="0"/>
                <a:cs typeface="Avenir Book" charset="0"/>
              </a:rPr>
              <a:t>World Bank Group</a:t>
            </a:r>
          </a:p>
          <a:p>
            <a:pPr algn="ctr"/>
            <a:endParaRPr lang="en-CA" sz="2400" dirty="0">
              <a:solidFill>
                <a:srgbClr val="FFFF00"/>
              </a:solidFill>
              <a:latin typeface="Avenir Book" charset="0"/>
              <a:ea typeface="Avenir Book" charset="0"/>
              <a:cs typeface="Avenir Book" charset="0"/>
            </a:endParaRPr>
          </a:p>
        </p:txBody>
      </p:sp>
    </p:spTree>
    <p:extLst>
      <p:ext uri="{BB962C8B-B14F-4D97-AF65-F5344CB8AC3E}">
        <p14:creationId xmlns:p14="http://schemas.microsoft.com/office/powerpoint/2010/main" val="2344916720"/>
      </p:ext>
    </p:extLst>
  </p:cSld>
  <p:clrMapOvr>
    <a:masterClrMapping/>
  </p:clrMapOvr>
  <mc:AlternateContent xmlns:mc="http://schemas.openxmlformats.org/markup-compatibility/2006" xmlns:p14="http://schemas.microsoft.com/office/powerpoint/2010/main">
    <mc:Choice Requires="p14">
      <p:transition spd="med" p14:dur="700" advClick="0" advTm="18000">
        <p:fade/>
      </p:transition>
    </mc:Choice>
    <mc:Fallback xmlns="">
      <p:transition spd="med" advClick="0" advTm="1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137" y="1287379"/>
            <a:ext cx="253596" cy="646331"/>
          </a:xfrm>
          <a:prstGeom prst="rect">
            <a:avLst/>
          </a:prstGeom>
          <a:noFill/>
        </p:spPr>
        <p:txBody>
          <a:bodyPr wrap="none" rtlCol="0">
            <a:spAutoFit/>
          </a:bodyPr>
          <a:lstStyle/>
          <a:p>
            <a:pPr>
              <a:defRPr/>
            </a:pPr>
            <a:endParaRPr lang="en-US" kern="0" dirty="0">
              <a:solidFill>
                <a:prstClr val="white"/>
              </a:solidFill>
            </a:endParaRPr>
          </a:p>
          <a:p>
            <a:pPr>
              <a:defRPr/>
            </a:pPr>
            <a:r>
              <a:rPr lang="en-US" kern="0" dirty="0">
                <a:solidFill>
                  <a:prstClr val="white"/>
                </a:solidFill>
              </a:rPr>
              <a:t> </a:t>
            </a:r>
            <a:endParaRPr lang="en-GB" kern="0" dirty="0">
              <a:solidFill>
                <a:prstClr val="white"/>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41069"/>
            <a:ext cx="7029899" cy="409998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12309" y="4670685"/>
            <a:ext cx="6614879" cy="1200329"/>
          </a:xfrm>
          <a:prstGeom prst="rect">
            <a:avLst/>
          </a:prstGeom>
        </p:spPr>
        <p:txBody>
          <a:bodyPr wrap="square">
            <a:spAutoFit/>
          </a:bodyPr>
          <a:lstStyle/>
          <a:p>
            <a:pPr algn="ctr" defTabSz="457200">
              <a:spcBef>
                <a:spcPct val="0"/>
              </a:spcBef>
            </a:pPr>
            <a:r>
              <a:rPr lang="en-US" sz="3600" dirty="0">
                <a:solidFill>
                  <a:prstClr val="white"/>
                </a:solidFill>
                <a:latin typeface="Avenir Book"/>
              </a:rPr>
              <a:t>Attribution: Did the intervention cause the change?</a:t>
            </a:r>
          </a:p>
        </p:txBody>
      </p:sp>
      <p:sp>
        <p:nvSpPr>
          <p:cNvPr id="8" name="Rectangle 7"/>
          <p:cNvSpPr/>
          <p:nvPr/>
        </p:nvSpPr>
        <p:spPr>
          <a:xfrm>
            <a:off x="-685800" y="5911326"/>
            <a:ext cx="9667948" cy="646331"/>
          </a:xfrm>
          <a:prstGeom prst="rect">
            <a:avLst/>
          </a:prstGeom>
        </p:spPr>
        <p:txBody>
          <a:bodyPr wrap="square">
            <a:spAutoFit/>
          </a:bodyPr>
          <a:lstStyle/>
          <a:p>
            <a:pPr algn="ctr"/>
            <a:endParaRPr lang="en-US" sz="1200" dirty="0">
              <a:solidFill>
                <a:prstClr val="white"/>
              </a:solidFill>
              <a:latin typeface="Avenir Book"/>
            </a:endParaRPr>
          </a:p>
          <a:p>
            <a:pPr algn="ctr"/>
            <a:r>
              <a:rPr lang="en-US" sz="2400" dirty="0">
                <a:solidFill>
                  <a:prstClr val="white"/>
                </a:solidFill>
                <a:latin typeface="Avenir Book"/>
              </a:rPr>
              <a:t>Quasi-experimental evaluation design based on PSM</a:t>
            </a:r>
          </a:p>
        </p:txBody>
      </p:sp>
      <p:pic>
        <p:nvPicPr>
          <p:cNvPr id="26" name="Picture 2" descr="D:\Downloads\Rplot.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4786" y="2781298"/>
            <a:ext cx="3945008" cy="383318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lded Corner 3"/>
          <p:cNvSpPr/>
          <p:nvPr/>
        </p:nvSpPr>
        <p:spPr>
          <a:xfrm>
            <a:off x="304800" y="333103"/>
            <a:ext cx="2000346" cy="1150620"/>
          </a:xfrm>
          <a:prstGeom prst="foldedCorner">
            <a:avLst/>
          </a:prstGeom>
          <a:solidFill>
            <a:srgbClr val="FFE7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prstClr val="black"/>
                </a:solidFill>
                <a:effectLst>
                  <a:outerShdw blurRad="38100" dist="19050" dir="2700000" algn="tl" rotWithShape="0">
                    <a:prstClr val="black">
                      <a:alpha val="40000"/>
                    </a:prstClr>
                  </a:outerShdw>
                </a:effectLst>
                <a:latin typeface="Avenir Book"/>
              </a:rPr>
              <a:t>GEF-supported PAs have 23% less forest loss </a:t>
            </a:r>
            <a:endParaRPr lang="en-GB" dirty="0">
              <a:ln w="0"/>
              <a:solidFill>
                <a:prstClr val="black"/>
              </a:solidFill>
              <a:effectLst>
                <a:outerShdw blurRad="38100" dist="19050" dir="2700000" algn="tl" rotWithShape="0">
                  <a:prstClr val="black">
                    <a:alpha val="40000"/>
                  </a:prstClr>
                </a:outerShdw>
              </a:effectLst>
              <a:latin typeface="Avenir Book"/>
            </a:endParaRPr>
          </a:p>
        </p:txBody>
      </p:sp>
      <p:grpSp>
        <p:nvGrpSpPr>
          <p:cNvPr id="9" name="Group 8"/>
          <p:cNvGrpSpPr/>
          <p:nvPr/>
        </p:nvGrpSpPr>
        <p:grpSpPr>
          <a:xfrm>
            <a:off x="7334699" y="204479"/>
            <a:ext cx="4171501" cy="2462521"/>
            <a:chOff x="4564264" y="1383525"/>
            <a:chExt cx="4124706" cy="4567947"/>
          </a:xfrm>
        </p:grpSpPr>
        <p:sp>
          <p:nvSpPr>
            <p:cNvPr id="10" name="Line 10"/>
            <p:cNvSpPr>
              <a:spLocks noChangeShapeType="1"/>
            </p:cNvSpPr>
            <p:nvPr/>
          </p:nvSpPr>
          <p:spPr bwMode="auto">
            <a:xfrm>
              <a:off x="5048584" y="4970739"/>
              <a:ext cx="3640386" cy="0"/>
            </a:xfrm>
            <a:prstGeom prst="line">
              <a:avLst/>
            </a:prstGeom>
            <a:noFill/>
            <a:ln w="9525">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prstClr val="white"/>
                </a:solidFill>
              </a:endParaRPr>
            </a:p>
          </p:txBody>
        </p:sp>
        <p:sp>
          <p:nvSpPr>
            <p:cNvPr id="11" name="Line 11"/>
            <p:cNvSpPr>
              <a:spLocks noChangeShapeType="1"/>
            </p:cNvSpPr>
            <p:nvPr/>
          </p:nvSpPr>
          <p:spPr bwMode="auto">
            <a:xfrm flipV="1">
              <a:off x="5668823" y="1404367"/>
              <a:ext cx="0" cy="3581400"/>
            </a:xfrm>
            <a:prstGeom prst="line">
              <a:avLst/>
            </a:prstGeom>
            <a:noFill/>
            <a:ln w="28575">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prstClr val="white"/>
                </a:solidFill>
              </a:endParaRPr>
            </a:p>
          </p:txBody>
        </p:sp>
        <p:grpSp>
          <p:nvGrpSpPr>
            <p:cNvPr id="12" name="Group 12"/>
            <p:cNvGrpSpPr>
              <a:grpSpLocks/>
            </p:cNvGrpSpPr>
            <p:nvPr/>
          </p:nvGrpSpPr>
          <p:grpSpPr bwMode="auto">
            <a:xfrm>
              <a:off x="5114926" y="1383525"/>
              <a:ext cx="2686051" cy="3592513"/>
              <a:chOff x="1176" y="1200"/>
              <a:chExt cx="2256" cy="2263"/>
            </a:xfrm>
          </p:grpSpPr>
          <p:sp>
            <p:nvSpPr>
              <p:cNvPr id="22" name="Freeform 13"/>
              <p:cNvSpPr>
                <a:spLocks/>
              </p:cNvSpPr>
              <p:nvPr/>
            </p:nvSpPr>
            <p:spPr bwMode="auto">
              <a:xfrm>
                <a:off x="1176" y="1399"/>
                <a:ext cx="2256" cy="2064"/>
              </a:xfrm>
              <a:custGeom>
                <a:avLst/>
                <a:gdLst>
                  <a:gd name="T0" fmla="*/ 0 w 2640"/>
                  <a:gd name="T1" fmla="*/ 2064 h 2136"/>
                  <a:gd name="T2" fmla="*/ 492 w 2640"/>
                  <a:gd name="T3" fmla="*/ 70 h 2136"/>
                  <a:gd name="T4" fmla="*/ 1682 w 2640"/>
                  <a:gd name="T5" fmla="*/ 1647 h 2136"/>
                  <a:gd name="T6" fmla="*/ 2256 w 2640"/>
                  <a:gd name="T7" fmla="*/ 2064 h 2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0" h="2136">
                    <a:moveTo>
                      <a:pt x="0" y="2136"/>
                    </a:moveTo>
                    <a:cubicBezTo>
                      <a:pt x="124" y="1140"/>
                      <a:pt x="248" y="144"/>
                      <a:pt x="576" y="72"/>
                    </a:cubicBezTo>
                    <a:cubicBezTo>
                      <a:pt x="904" y="0"/>
                      <a:pt x="1624" y="1360"/>
                      <a:pt x="1968" y="1704"/>
                    </a:cubicBezTo>
                    <a:cubicBezTo>
                      <a:pt x="2312" y="2048"/>
                      <a:pt x="2476" y="2092"/>
                      <a:pt x="2640" y="2136"/>
                    </a:cubicBezTo>
                  </a:path>
                </a:pathLst>
              </a:custGeom>
              <a:noFill/>
              <a:ln w="2540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prstClr val="white"/>
                  </a:solidFill>
                </a:endParaRPr>
              </a:p>
            </p:txBody>
          </p:sp>
          <p:grpSp>
            <p:nvGrpSpPr>
              <p:cNvPr id="23" name="Group 14"/>
              <p:cNvGrpSpPr>
                <a:grpSpLocks/>
              </p:cNvGrpSpPr>
              <p:nvPr/>
            </p:nvGrpSpPr>
            <p:grpSpPr bwMode="auto">
              <a:xfrm>
                <a:off x="2396" y="1200"/>
                <a:ext cx="1036" cy="2256"/>
                <a:chOff x="2396" y="1200"/>
                <a:chExt cx="1036" cy="2256"/>
              </a:xfrm>
            </p:grpSpPr>
            <p:sp>
              <p:nvSpPr>
                <p:cNvPr id="24" name="Text Box 16"/>
                <p:cNvSpPr txBox="1">
                  <a:spLocks noChangeArrowheads="1"/>
                </p:cNvSpPr>
                <p:nvPr/>
              </p:nvSpPr>
              <p:spPr bwMode="auto">
                <a:xfrm>
                  <a:off x="2396" y="1748"/>
                  <a:ext cx="984" cy="8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200" b="1" dirty="0">
                      <a:solidFill>
                        <a:prstClr val="white"/>
                      </a:solidFill>
                      <a:cs typeface="Arial" panose="020B0604020202020204" pitchFamily="34" charset="0"/>
                    </a:rPr>
                    <a:t> </a:t>
                  </a:r>
                  <a:r>
                    <a:rPr lang="en-US" altLang="en-US" sz="1100" b="1" dirty="0">
                      <a:solidFill>
                        <a:prstClr val="white"/>
                      </a:solidFill>
                      <a:latin typeface="Trebuchet MS" panose="020B0603020202020204"/>
                      <a:cs typeface="Arial" panose="020B0604020202020204" pitchFamily="34" charset="0"/>
                    </a:rPr>
                    <a:t>scores for GEF treated groups</a:t>
                  </a:r>
                </a:p>
              </p:txBody>
            </p:sp>
            <p:sp>
              <p:nvSpPr>
                <p:cNvPr id="25" name="Line 17"/>
                <p:cNvSpPr>
                  <a:spLocks noChangeShapeType="1"/>
                </p:cNvSpPr>
                <p:nvPr/>
              </p:nvSpPr>
              <p:spPr bwMode="auto">
                <a:xfrm flipV="1">
                  <a:off x="3432" y="1200"/>
                  <a:ext cx="0" cy="2256"/>
                </a:xfrm>
                <a:prstGeom prst="line">
                  <a:avLst/>
                </a:prstGeom>
                <a:noFill/>
                <a:ln w="28575">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prstClr val="white"/>
                    </a:solidFill>
                  </a:endParaRPr>
                </a:p>
              </p:txBody>
            </p:sp>
          </p:grpSp>
        </p:grpSp>
        <p:sp>
          <p:nvSpPr>
            <p:cNvPr id="13" name="Line 8"/>
            <p:cNvSpPr>
              <a:spLocks noChangeShapeType="1"/>
            </p:cNvSpPr>
            <p:nvPr/>
          </p:nvSpPr>
          <p:spPr bwMode="auto">
            <a:xfrm>
              <a:off x="5048584" y="1541739"/>
              <a:ext cx="0" cy="3429000"/>
            </a:xfrm>
            <a:prstGeom prst="line">
              <a:avLst/>
            </a:prstGeom>
            <a:noFill/>
            <a:ln w="9525">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prstClr val="white"/>
                </a:solidFill>
              </a:endParaRPr>
            </a:p>
          </p:txBody>
        </p:sp>
        <p:sp>
          <p:nvSpPr>
            <p:cNvPr id="14" name="Text Box 16"/>
            <p:cNvSpPr txBox="1">
              <a:spLocks noChangeArrowheads="1"/>
            </p:cNvSpPr>
            <p:nvPr/>
          </p:nvSpPr>
          <p:spPr bwMode="auto">
            <a:xfrm>
              <a:off x="5110345" y="2390806"/>
              <a:ext cx="1248798" cy="1549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200" b="1" dirty="0">
                  <a:solidFill>
                    <a:prstClr val="white"/>
                  </a:solidFill>
                  <a:cs typeface="Arial" panose="020B0604020202020204" pitchFamily="34" charset="0"/>
                </a:rPr>
                <a:t> </a:t>
              </a:r>
              <a:r>
                <a:rPr lang="en-US" altLang="en-US" sz="1100" b="1" dirty="0">
                  <a:solidFill>
                    <a:prstClr val="white"/>
                  </a:solidFill>
                  <a:latin typeface="Trebuchet MS" panose="020B0603020202020204"/>
                  <a:cs typeface="Arial" panose="020B0604020202020204" pitchFamily="34" charset="0"/>
                </a:rPr>
                <a:t>scores for </a:t>
              </a:r>
            </a:p>
            <a:p>
              <a:pPr algn="ctr">
                <a:spcBef>
                  <a:spcPct val="50000"/>
                </a:spcBef>
              </a:pPr>
              <a:r>
                <a:rPr lang="en-US" altLang="en-US" sz="1100" b="1" dirty="0">
                  <a:solidFill>
                    <a:prstClr val="white"/>
                  </a:solidFill>
                  <a:latin typeface="Trebuchet MS" panose="020B0603020202020204"/>
                  <a:cs typeface="Arial" panose="020B0604020202020204" pitchFamily="34" charset="0"/>
                </a:rPr>
                <a:t>non GEF </a:t>
              </a:r>
            </a:p>
            <a:p>
              <a:pPr algn="ctr">
                <a:spcBef>
                  <a:spcPct val="50000"/>
                </a:spcBef>
              </a:pPr>
              <a:r>
                <a:rPr lang="en-US" altLang="en-US" sz="1100" b="1" dirty="0">
                  <a:solidFill>
                    <a:prstClr val="white"/>
                  </a:solidFill>
                  <a:latin typeface="Trebuchet MS" panose="020B0603020202020204"/>
                  <a:cs typeface="Arial" panose="020B0604020202020204" pitchFamily="34" charset="0"/>
                </a:rPr>
                <a:t>Control groups</a:t>
              </a:r>
            </a:p>
          </p:txBody>
        </p:sp>
        <p:grpSp>
          <p:nvGrpSpPr>
            <p:cNvPr id="15" name="Group 14"/>
            <p:cNvGrpSpPr/>
            <p:nvPr/>
          </p:nvGrpSpPr>
          <p:grpSpPr>
            <a:xfrm>
              <a:off x="4564264" y="1886464"/>
              <a:ext cx="3878539" cy="3767680"/>
              <a:chOff x="3479242" y="3300549"/>
              <a:chExt cx="7236246" cy="3767680"/>
            </a:xfrm>
          </p:grpSpPr>
          <p:sp>
            <p:nvSpPr>
              <p:cNvPr id="18" name="Text Box 6"/>
              <p:cNvSpPr txBox="1">
                <a:spLocks noChangeArrowheads="1"/>
              </p:cNvSpPr>
              <p:nvPr/>
            </p:nvSpPr>
            <p:spPr bwMode="auto">
              <a:xfrm>
                <a:off x="4919951" y="6445171"/>
                <a:ext cx="5795537" cy="449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200" b="1" dirty="0">
                    <a:solidFill>
                      <a:prstClr val="white"/>
                    </a:solidFill>
                    <a:cs typeface="Arial" panose="020B0604020202020204" pitchFamily="34" charset="0"/>
                  </a:rPr>
                  <a:t>Propensity score p(x)</a:t>
                </a:r>
              </a:p>
            </p:txBody>
          </p:sp>
          <p:sp>
            <p:nvSpPr>
              <p:cNvPr id="19" name="Text Box 6"/>
              <p:cNvSpPr txBox="1">
                <a:spLocks noChangeArrowheads="1"/>
              </p:cNvSpPr>
              <p:nvPr/>
            </p:nvSpPr>
            <p:spPr bwMode="auto">
              <a:xfrm>
                <a:off x="4339017" y="6480813"/>
                <a:ext cx="318112" cy="499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400" dirty="0">
                    <a:solidFill>
                      <a:prstClr val="white"/>
                    </a:solidFill>
                    <a:latin typeface="Trebuchet MS" panose="020B0603020202020204"/>
                    <a:cs typeface="Times New Roman" panose="02020603050405020304" pitchFamily="18" charset="0"/>
                  </a:rPr>
                  <a:t>0</a:t>
                </a:r>
              </a:p>
            </p:txBody>
          </p:sp>
          <p:sp>
            <p:nvSpPr>
              <p:cNvPr id="20" name="Text Box 6"/>
              <p:cNvSpPr txBox="1">
                <a:spLocks noChangeArrowheads="1"/>
              </p:cNvSpPr>
              <p:nvPr/>
            </p:nvSpPr>
            <p:spPr bwMode="auto">
              <a:xfrm>
                <a:off x="10238799" y="6568284"/>
                <a:ext cx="318112" cy="499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400" dirty="0">
                    <a:solidFill>
                      <a:prstClr val="white"/>
                    </a:solidFill>
                    <a:latin typeface="Trebuchet MS" panose="020B0603020202020204"/>
                    <a:cs typeface="Times New Roman" panose="02020603050405020304" pitchFamily="18" charset="0"/>
                  </a:rPr>
                  <a:t>1</a:t>
                </a:r>
              </a:p>
            </p:txBody>
          </p:sp>
          <p:sp>
            <p:nvSpPr>
              <p:cNvPr id="21" name="Text Box 6"/>
              <p:cNvSpPr txBox="1">
                <a:spLocks noChangeArrowheads="1"/>
              </p:cNvSpPr>
              <p:nvPr/>
            </p:nvSpPr>
            <p:spPr bwMode="auto">
              <a:xfrm rot="16200000">
                <a:off x="2754561" y="4025230"/>
                <a:ext cx="2123659" cy="674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200" b="1" dirty="0">
                    <a:solidFill>
                      <a:prstClr val="white"/>
                    </a:solidFill>
                    <a:cs typeface="Arial" panose="020B0604020202020204" pitchFamily="34" charset="0"/>
                  </a:rPr>
                  <a:t>Probability</a:t>
                </a:r>
              </a:p>
            </p:txBody>
          </p:sp>
        </p:grpSp>
        <p:sp>
          <p:nvSpPr>
            <p:cNvPr id="16" name="Rectangle 15"/>
            <p:cNvSpPr/>
            <p:nvPr/>
          </p:nvSpPr>
          <p:spPr>
            <a:xfrm>
              <a:off x="5515125" y="5501522"/>
              <a:ext cx="2109195" cy="449950"/>
            </a:xfrm>
            <a:prstGeom prst="rect">
              <a:avLst/>
            </a:prstGeom>
            <a:ln>
              <a:solidFill>
                <a:srgbClr val="FFC000"/>
              </a:solidFill>
            </a:ln>
          </p:spPr>
          <p:txBody>
            <a:bodyPr wrap="square">
              <a:spAutoFit/>
            </a:bodyPr>
            <a:lstStyle/>
            <a:p>
              <a:r>
                <a:rPr lang="en-US" sz="1200" dirty="0">
                  <a:solidFill>
                    <a:prstClr val="white"/>
                  </a:solidFill>
                </a:rPr>
                <a:t>p (x) = </a:t>
              </a:r>
              <a:r>
                <a:rPr lang="en-US" sz="1200" dirty="0" err="1">
                  <a:solidFill>
                    <a:prstClr val="white"/>
                  </a:solidFill>
                </a:rPr>
                <a:t>Pr</a:t>
              </a:r>
              <a:r>
                <a:rPr lang="en-US" sz="1200" dirty="0">
                  <a:solidFill>
                    <a:prstClr val="white"/>
                  </a:solidFill>
                </a:rPr>
                <a:t> (T=1| X)</a:t>
              </a:r>
            </a:p>
          </p:txBody>
        </p:sp>
        <p:sp>
          <p:nvSpPr>
            <p:cNvPr id="17" name="Freeform 15"/>
            <p:cNvSpPr>
              <a:spLocks/>
            </p:cNvSpPr>
            <p:nvPr/>
          </p:nvSpPr>
          <p:spPr bwMode="auto">
            <a:xfrm>
              <a:off x="5695951" y="1582809"/>
              <a:ext cx="2914651" cy="3378201"/>
            </a:xfrm>
            <a:custGeom>
              <a:avLst/>
              <a:gdLst>
                <a:gd name="T0" fmla="*/ 0 w 2448"/>
                <a:gd name="T1" fmla="*/ 2128 h 2128"/>
                <a:gd name="T2" fmla="*/ 1200 w 2448"/>
                <a:gd name="T3" fmla="*/ 16 h 2128"/>
                <a:gd name="T4" fmla="*/ 2448 w 2448"/>
                <a:gd name="T5" fmla="*/ 2032 h 2128"/>
                <a:gd name="T6" fmla="*/ 0 60000 65536"/>
                <a:gd name="T7" fmla="*/ 0 60000 65536"/>
                <a:gd name="T8" fmla="*/ 0 60000 65536"/>
              </a:gdLst>
              <a:ahLst/>
              <a:cxnLst>
                <a:cxn ang="T6">
                  <a:pos x="T0" y="T1"/>
                </a:cxn>
                <a:cxn ang="T7">
                  <a:pos x="T2" y="T3"/>
                </a:cxn>
                <a:cxn ang="T8">
                  <a:pos x="T4" y="T5"/>
                </a:cxn>
              </a:cxnLst>
              <a:rect l="0" t="0" r="r" b="b"/>
              <a:pathLst>
                <a:path w="2448" h="2128">
                  <a:moveTo>
                    <a:pt x="0" y="2128"/>
                  </a:moveTo>
                  <a:cubicBezTo>
                    <a:pt x="396" y="1080"/>
                    <a:pt x="792" y="32"/>
                    <a:pt x="1200" y="16"/>
                  </a:cubicBezTo>
                  <a:cubicBezTo>
                    <a:pt x="1608" y="0"/>
                    <a:pt x="2028" y="1016"/>
                    <a:pt x="2448" y="203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prstClr val="white"/>
                </a:solidFill>
              </a:endParaRPr>
            </a:p>
          </p:txBody>
        </p:sp>
      </p:grpSp>
    </p:spTree>
    <p:extLst>
      <p:ext uri="{BB962C8B-B14F-4D97-AF65-F5344CB8AC3E}">
        <p14:creationId xmlns:p14="http://schemas.microsoft.com/office/powerpoint/2010/main" val="24805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66800" y="205145"/>
            <a:ext cx="9906001" cy="1200329"/>
          </a:xfrm>
          <a:prstGeom prst="rect">
            <a:avLst/>
          </a:prstGeom>
          <a:noFill/>
        </p:spPr>
        <p:txBody>
          <a:bodyPr wrap="square" rtlCol="0">
            <a:spAutoFit/>
          </a:bodyPr>
          <a:lstStyle/>
          <a:p>
            <a:r>
              <a:rPr lang="en-CA" sz="4000" dirty="0">
                <a:solidFill>
                  <a:srgbClr val="FF9900"/>
                </a:solidFill>
              </a:rPr>
              <a:t>Value for money analysis</a:t>
            </a:r>
          </a:p>
          <a:p>
            <a:r>
              <a:rPr lang="en-CA" sz="3200" dirty="0">
                <a:solidFill>
                  <a:srgbClr val="C2D12F"/>
                </a:solidFill>
              </a:rPr>
              <a:t>Land degradation: Global</a:t>
            </a:r>
          </a:p>
        </p:txBody>
      </p:sp>
      <p:sp>
        <p:nvSpPr>
          <p:cNvPr id="2" name="Rectangle 1"/>
          <p:cNvSpPr/>
          <p:nvPr/>
        </p:nvSpPr>
        <p:spPr>
          <a:xfrm>
            <a:off x="3048000" y="4724400"/>
            <a:ext cx="8763000" cy="584775"/>
          </a:xfrm>
          <a:prstGeom prst="rect">
            <a:avLst/>
          </a:prstGeom>
        </p:spPr>
        <p:txBody>
          <a:bodyPr wrap="square">
            <a:spAutoFit/>
          </a:bodyPr>
          <a:lstStyle/>
          <a:p>
            <a:r>
              <a:rPr lang="en-US" sz="3200" dirty="0">
                <a:solidFill>
                  <a:srgbClr val="FF9900"/>
                </a:solidFill>
                <a:latin typeface="Avenir Roman" charset="0"/>
                <a:ea typeface="Avenir Roman" charset="0"/>
                <a:cs typeface="Avenir Roman" charset="0"/>
              </a:rPr>
              <a:t>Factors</a:t>
            </a:r>
            <a:r>
              <a:rPr lang="en-US" sz="3200" dirty="0">
                <a:solidFill>
                  <a:prstClr val="white"/>
                </a:solidFill>
                <a:latin typeface="Avenir Roman" charset="0"/>
                <a:ea typeface="Avenir Roman" charset="0"/>
                <a:cs typeface="Avenir Roman" charset="0"/>
              </a:rPr>
              <a:t> </a:t>
            </a:r>
            <a:r>
              <a:rPr lang="en-US" sz="3200" dirty="0">
                <a:solidFill>
                  <a:srgbClr val="FF9900"/>
                </a:solidFill>
                <a:latin typeface="Avenir Roman" charset="0"/>
                <a:ea typeface="Avenir Roman" charset="0"/>
                <a:cs typeface="Avenir Roman" charset="0"/>
              </a:rPr>
              <a:t>associated</a:t>
            </a:r>
            <a:r>
              <a:rPr lang="en-US" sz="3200" dirty="0">
                <a:solidFill>
                  <a:prstClr val="white"/>
                </a:solidFill>
                <a:latin typeface="Avenir Roman" charset="0"/>
                <a:ea typeface="Avenir Roman" charset="0"/>
                <a:cs typeface="Avenir Roman" charset="0"/>
              </a:rPr>
              <a:t> with the outcomes</a:t>
            </a:r>
          </a:p>
        </p:txBody>
      </p:sp>
      <p:sp>
        <p:nvSpPr>
          <p:cNvPr id="4" name="Rectangle 3"/>
          <p:cNvSpPr/>
          <p:nvPr/>
        </p:nvSpPr>
        <p:spPr>
          <a:xfrm>
            <a:off x="3048000" y="2315314"/>
            <a:ext cx="8686800" cy="1077218"/>
          </a:xfrm>
          <a:prstGeom prst="rect">
            <a:avLst/>
          </a:prstGeom>
        </p:spPr>
        <p:txBody>
          <a:bodyPr wrap="square">
            <a:spAutoFit/>
          </a:bodyPr>
          <a:lstStyle/>
          <a:p>
            <a:r>
              <a:rPr lang="en-US" sz="3200" dirty="0">
                <a:solidFill>
                  <a:srgbClr val="FF9900"/>
                </a:solidFill>
                <a:latin typeface="Avenir Roman" charset="0"/>
                <a:ea typeface="Avenir Roman" charset="0"/>
                <a:cs typeface="Avenir Roman" charset="0"/>
              </a:rPr>
              <a:t>What</a:t>
            </a:r>
            <a:r>
              <a:rPr lang="en-US" sz="3200" dirty="0">
                <a:solidFill>
                  <a:prstClr val="white"/>
                </a:solidFill>
                <a:latin typeface="Avenir Roman" charset="0"/>
                <a:ea typeface="Avenir Roman" charset="0"/>
                <a:cs typeface="Avenir Roman" charset="0"/>
              </a:rPr>
              <a:t> works, </a:t>
            </a:r>
            <a:r>
              <a:rPr lang="en-US" sz="3200" dirty="0">
                <a:solidFill>
                  <a:srgbClr val="FF9900"/>
                </a:solidFill>
                <a:latin typeface="Avenir Roman" charset="0"/>
                <a:ea typeface="Avenir Roman" charset="0"/>
                <a:cs typeface="Avenir Roman" charset="0"/>
              </a:rPr>
              <a:t>where</a:t>
            </a:r>
            <a:r>
              <a:rPr lang="en-US" sz="3200" dirty="0">
                <a:solidFill>
                  <a:prstClr val="white"/>
                </a:solidFill>
                <a:latin typeface="Avenir Roman" charset="0"/>
                <a:ea typeface="Avenir Roman" charset="0"/>
                <a:cs typeface="Avenir Roman" charset="0"/>
              </a:rPr>
              <a:t>, </a:t>
            </a:r>
            <a:r>
              <a:rPr lang="en-US" sz="3200" dirty="0">
                <a:solidFill>
                  <a:srgbClr val="FF9900"/>
                </a:solidFill>
                <a:latin typeface="Avenir Roman" charset="0"/>
                <a:ea typeface="Avenir Roman" charset="0"/>
                <a:cs typeface="Avenir Roman" charset="0"/>
              </a:rPr>
              <a:t>why</a:t>
            </a:r>
            <a:r>
              <a:rPr lang="en-US" sz="3200" dirty="0">
                <a:solidFill>
                  <a:prstClr val="white"/>
                </a:solidFill>
                <a:latin typeface="Avenir Roman" charset="0"/>
                <a:ea typeface="Avenir Roman" charset="0"/>
                <a:cs typeface="Avenir Roman" charset="0"/>
              </a:rPr>
              <a:t> and under </a:t>
            </a:r>
            <a:r>
              <a:rPr lang="en-US" sz="3200" dirty="0">
                <a:solidFill>
                  <a:srgbClr val="FF9900"/>
                </a:solidFill>
                <a:latin typeface="Avenir Roman" charset="0"/>
                <a:ea typeface="Avenir Roman" charset="0"/>
                <a:cs typeface="Avenir Roman" charset="0"/>
              </a:rPr>
              <a:t>what</a:t>
            </a:r>
            <a:r>
              <a:rPr lang="en-US" sz="3200" dirty="0">
                <a:solidFill>
                  <a:prstClr val="white"/>
                </a:solidFill>
                <a:latin typeface="Avenir Roman" charset="0"/>
                <a:ea typeface="Avenir Roman" charset="0"/>
                <a:cs typeface="Avenir Roman" charset="0"/>
              </a:rPr>
              <a:t> </a:t>
            </a:r>
            <a:r>
              <a:rPr lang="en-US" sz="3200" dirty="0">
                <a:solidFill>
                  <a:srgbClr val="FF9900"/>
                </a:solidFill>
                <a:latin typeface="Avenir Roman" charset="0"/>
                <a:ea typeface="Avenir Roman" charset="0"/>
                <a:cs typeface="Avenir Roman" charset="0"/>
              </a:rPr>
              <a:t>conditions</a:t>
            </a:r>
            <a:r>
              <a:rPr lang="en-US" sz="3200" dirty="0">
                <a:solidFill>
                  <a:prstClr val="white"/>
                </a:solidFill>
                <a:latin typeface="Avenir Roman" charset="0"/>
                <a:ea typeface="Avenir Roman" charset="0"/>
                <a:cs typeface="Avenir Roman" charset="0"/>
              </a:rPr>
              <a:t>? </a:t>
            </a:r>
          </a:p>
        </p:txBody>
      </p:sp>
      <p:sp>
        <p:nvSpPr>
          <p:cNvPr id="9" name="Oval 8"/>
          <p:cNvSpPr/>
          <p:nvPr/>
        </p:nvSpPr>
        <p:spPr>
          <a:xfrm>
            <a:off x="1752600" y="2315314"/>
            <a:ext cx="1017037" cy="1017037"/>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black"/>
                </a:solidFill>
                <a:latin typeface="Avenir Heavy" charset="0"/>
                <a:ea typeface="Avenir Heavy" charset="0"/>
                <a:cs typeface="Avenir Heavy" charset="0"/>
              </a:rPr>
              <a:t>1</a:t>
            </a:r>
          </a:p>
        </p:txBody>
      </p:sp>
      <p:sp>
        <p:nvSpPr>
          <p:cNvPr id="11" name="Oval 10"/>
          <p:cNvSpPr/>
          <p:nvPr/>
        </p:nvSpPr>
        <p:spPr>
          <a:xfrm>
            <a:off x="1752600" y="4648200"/>
            <a:ext cx="1017037" cy="1017037"/>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black"/>
                </a:solidFill>
                <a:latin typeface="Avenir Heavy" charset="0"/>
                <a:ea typeface="Avenir Heavy" charset="0"/>
                <a:cs typeface="Avenir Heavy" charset="0"/>
              </a:rPr>
              <a:t>2</a:t>
            </a:r>
          </a:p>
        </p:txBody>
      </p:sp>
    </p:spTree>
    <p:extLst>
      <p:ext uri="{BB962C8B-B14F-4D97-AF65-F5344CB8AC3E}">
        <p14:creationId xmlns:p14="http://schemas.microsoft.com/office/powerpoint/2010/main" val="292707799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8" name="Shape 208"/>
          <p:cNvPicPr preferRelativeResize="0"/>
          <p:nvPr/>
        </p:nvPicPr>
        <p:blipFill rotWithShape="1">
          <a:blip r:embed="rId3">
            <a:alphaModFix/>
          </a:blip>
          <a:srcRect/>
          <a:stretch/>
        </p:blipFill>
        <p:spPr>
          <a:xfrm>
            <a:off x="1828800" y="1218716"/>
            <a:ext cx="7767726" cy="5236150"/>
          </a:xfrm>
          <a:prstGeom prst="rect">
            <a:avLst/>
          </a:prstGeom>
          <a:noFill/>
          <a:ln>
            <a:noFill/>
          </a:ln>
        </p:spPr>
      </p:pic>
      <p:sp>
        <p:nvSpPr>
          <p:cNvPr id="6" name="TextBox 5"/>
          <p:cNvSpPr txBox="1"/>
          <p:nvPr/>
        </p:nvSpPr>
        <p:spPr>
          <a:xfrm>
            <a:off x="685800" y="304800"/>
            <a:ext cx="10058400" cy="892552"/>
          </a:xfrm>
          <a:prstGeom prst="rect">
            <a:avLst/>
          </a:prstGeom>
          <a:noFill/>
        </p:spPr>
        <p:txBody>
          <a:bodyPr wrap="square" rtlCol="0">
            <a:spAutoFit/>
          </a:bodyPr>
          <a:lstStyle/>
          <a:p>
            <a:r>
              <a:rPr lang="en-CA" sz="2000" b="1" dirty="0">
                <a:solidFill>
                  <a:srgbClr val="C2D12F"/>
                </a:solidFill>
                <a:latin typeface="Avenir Black" charset="0"/>
                <a:ea typeface="Avenir Black" charset="0"/>
                <a:cs typeface="Avenir Black" charset="0"/>
              </a:rPr>
              <a:t>LAND DEGRADATION: What works</a:t>
            </a:r>
          </a:p>
          <a:p>
            <a:r>
              <a:rPr lang="en-CA" sz="3200" b="1" dirty="0">
                <a:solidFill>
                  <a:prstClr val="white"/>
                </a:solidFill>
                <a:latin typeface="Avenir Heavy" charset="0"/>
                <a:ea typeface="Avenir Heavy" charset="0"/>
                <a:cs typeface="Avenir Heavy" charset="0"/>
              </a:rPr>
              <a:t>Machine learning and causal tree</a:t>
            </a:r>
          </a:p>
        </p:txBody>
      </p:sp>
    </p:spTree>
    <p:extLst>
      <p:ext uri="{BB962C8B-B14F-4D97-AF65-F5344CB8AC3E}">
        <p14:creationId xmlns:p14="http://schemas.microsoft.com/office/powerpoint/2010/main" val="276759694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 y="0"/>
            <a:ext cx="12230100" cy="6858000"/>
          </a:xfrm>
          <a:prstGeom prst="rect">
            <a:avLst/>
          </a:prstGeom>
        </p:spPr>
      </p:pic>
      <p:sp>
        <p:nvSpPr>
          <p:cNvPr id="26" name="Rectangle 25"/>
          <p:cNvSpPr/>
          <p:nvPr/>
        </p:nvSpPr>
        <p:spPr>
          <a:xfrm>
            <a:off x="0" y="0"/>
            <a:ext cx="12214860"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grpSp>
        <p:nvGrpSpPr>
          <p:cNvPr id="3" name="Group 2"/>
          <p:cNvGrpSpPr/>
          <p:nvPr/>
        </p:nvGrpSpPr>
        <p:grpSpPr>
          <a:xfrm>
            <a:off x="685800" y="2181632"/>
            <a:ext cx="10820400" cy="3572163"/>
            <a:chOff x="685800" y="2768154"/>
            <a:chExt cx="10820400" cy="3572163"/>
          </a:xfrm>
        </p:grpSpPr>
        <p:sp>
          <p:nvSpPr>
            <p:cNvPr id="36" name="TextBox 35"/>
            <p:cNvSpPr txBox="1"/>
            <p:nvPr/>
          </p:nvSpPr>
          <p:spPr>
            <a:xfrm>
              <a:off x="685800" y="4770657"/>
              <a:ext cx="2667000" cy="1569660"/>
            </a:xfrm>
            <a:prstGeom prst="rect">
              <a:avLst/>
            </a:prstGeom>
            <a:noFill/>
          </p:spPr>
          <p:txBody>
            <a:bodyPr wrap="square" rtlCol="0">
              <a:spAutoFit/>
            </a:bodyPr>
            <a:lstStyle/>
            <a:p>
              <a:pPr algn="ctr"/>
              <a:r>
                <a:rPr lang="en-CA" sz="2400" dirty="0">
                  <a:solidFill>
                    <a:prstClr val="white"/>
                  </a:solidFill>
                  <a:latin typeface="Avenir Book" charset="0"/>
                  <a:ea typeface="Avenir Book" charset="0"/>
                  <a:cs typeface="Avenir Book" charset="0"/>
                </a:rPr>
                <a:t>Lag time of </a:t>
              </a:r>
            </a:p>
            <a:p>
              <a:pPr algn="ctr"/>
              <a:r>
                <a:rPr lang="en-CA" sz="2400" dirty="0">
                  <a:solidFill>
                    <a:prstClr val="white"/>
                  </a:solidFill>
                  <a:latin typeface="Avenir Book" charset="0"/>
                  <a:ea typeface="Avenir Book" charset="0"/>
                  <a:cs typeface="Avenir Book" charset="0"/>
                </a:rPr>
                <a:t>4.5 to 5.5 years for impacts to be observed</a:t>
              </a:r>
            </a:p>
          </p:txBody>
        </p:sp>
        <p:sp>
          <p:nvSpPr>
            <p:cNvPr id="37" name="Freeform 36"/>
            <p:cNvSpPr/>
            <p:nvPr/>
          </p:nvSpPr>
          <p:spPr>
            <a:xfrm>
              <a:off x="841664" y="2920554"/>
              <a:ext cx="2036618" cy="1235770"/>
            </a:xfrm>
            <a:custGeom>
              <a:avLst/>
              <a:gdLst>
                <a:gd name="connsiteX0" fmla="*/ 0 w 2036618"/>
                <a:gd name="connsiteY0" fmla="*/ 1205346 h 1235770"/>
                <a:gd name="connsiteX1" fmla="*/ 1527463 w 2036618"/>
                <a:gd name="connsiteY1" fmla="*/ 1080655 h 1235770"/>
                <a:gd name="connsiteX2" fmla="*/ 2036618 w 2036618"/>
                <a:gd name="connsiteY2" fmla="*/ 0 h 1235770"/>
              </a:gdLst>
              <a:ahLst/>
              <a:cxnLst>
                <a:cxn ang="0">
                  <a:pos x="connsiteX0" y="connsiteY0"/>
                </a:cxn>
                <a:cxn ang="0">
                  <a:pos x="connsiteX1" y="connsiteY1"/>
                </a:cxn>
                <a:cxn ang="0">
                  <a:pos x="connsiteX2" y="connsiteY2"/>
                </a:cxn>
              </a:cxnLst>
              <a:rect l="l" t="t" r="r" b="b"/>
              <a:pathLst>
                <a:path w="2036618" h="1235770">
                  <a:moveTo>
                    <a:pt x="0" y="1205346"/>
                  </a:moveTo>
                  <a:cubicBezTo>
                    <a:pt x="594013" y="1243446"/>
                    <a:pt x="1188027" y="1281546"/>
                    <a:pt x="1527463" y="1080655"/>
                  </a:cubicBezTo>
                  <a:cubicBezTo>
                    <a:pt x="1866899" y="879764"/>
                    <a:pt x="2036618" y="0"/>
                    <a:pt x="2036618" y="0"/>
                  </a:cubicBezTo>
                </a:path>
              </a:pathLst>
            </a:custGeom>
            <a:noFill/>
            <a:ln w="41275">
              <a:solidFill>
                <a:srgbClr val="C2D12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39" name="Group 38"/>
            <p:cNvGrpSpPr/>
            <p:nvPr/>
          </p:nvGrpSpPr>
          <p:grpSpPr>
            <a:xfrm>
              <a:off x="8842664" y="2967979"/>
              <a:ext cx="1676400" cy="1469648"/>
              <a:chOff x="4343400" y="2781300"/>
              <a:chExt cx="1699260" cy="1104900"/>
            </a:xfrm>
          </p:grpSpPr>
          <p:sp>
            <p:nvSpPr>
              <p:cNvPr id="44" name="Freeform 43"/>
              <p:cNvSpPr/>
              <p:nvPr/>
            </p:nvSpPr>
            <p:spPr>
              <a:xfrm>
                <a:off x="4343400" y="2781300"/>
                <a:ext cx="1699260" cy="1104900"/>
              </a:xfrm>
              <a:custGeom>
                <a:avLst/>
                <a:gdLst>
                  <a:gd name="connsiteX0" fmla="*/ 0 w 1699260"/>
                  <a:gd name="connsiteY0" fmla="*/ 1104900 h 1104900"/>
                  <a:gd name="connsiteX1" fmla="*/ 868680 w 1699260"/>
                  <a:gd name="connsiteY1" fmla="*/ 784860 h 1104900"/>
                  <a:gd name="connsiteX2" fmla="*/ 1699260 w 1699260"/>
                  <a:gd name="connsiteY2" fmla="*/ 0 h 1104900"/>
                </a:gdLst>
                <a:ahLst/>
                <a:cxnLst>
                  <a:cxn ang="0">
                    <a:pos x="connsiteX0" y="connsiteY0"/>
                  </a:cxn>
                  <a:cxn ang="0">
                    <a:pos x="connsiteX1" y="connsiteY1"/>
                  </a:cxn>
                  <a:cxn ang="0">
                    <a:pos x="connsiteX2" y="connsiteY2"/>
                  </a:cxn>
                </a:cxnLst>
                <a:rect l="l" t="t" r="r" b="b"/>
                <a:pathLst>
                  <a:path w="1699260" h="1104900">
                    <a:moveTo>
                      <a:pt x="0" y="1104900"/>
                    </a:moveTo>
                    <a:cubicBezTo>
                      <a:pt x="292735" y="1036955"/>
                      <a:pt x="585470" y="969010"/>
                      <a:pt x="868680" y="784860"/>
                    </a:cubicBezTo>
                    <a:cubicBezTo>
                      <a:pt x="1151890" y="600710"/>
                      <a:pt x="1699260" y="0"/>
                      <a:pt x="1699260" y="0"/>
                    </a:cubicBezTo>
                  </a:path>
                </a:pathLst>
              </a:custGeom>
              <a:noFill/>
              <a:ln w="38100">
                <a:solidFill>
                  <a:srgbClr val="C2D12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5" name="Freeform 44"/>
              <p:cNvSpPr/>
              <p:nvPr/>
            </p:nvSpPr>
            <p:spPr>
              <a:xfrm>
                <a:off x="4367465" y="2909375"/>
                <a:ext cx="1557777" cy="565200"/>
              </a:xfrm>
              <a:custGeom>
                <a:avLst/>
                <a:gdLst>
                  <a:gd name="connsiteX0" fmla="*/ 0 w 1699260"/>
                  <a:gd name="connsiteY0" fmla="*/ 1104900 h 1104900"/>
                  <a:gd name="connsiteX1" fmla="*/ 868680 w 1699260"/>
                  <a:gd name="connsiteY1" fmla="*/ 784860 h 1104900"/>
                  <a:gd name="connsiteX2" fmla="*/ 1699260 w 1699260"/>
                  <a:gd name="connsiteY2" fmla="*/ 0 h 1104900"/>
                </a:gdLst>
                <a:ahLst/>
                <a:cxnLst>
                  <a:cxn ang="0">
                    <a:pos x="connsiteX0" y="connsiteY0"/>
                  </a:cxn>
                  <a:cxn ang="0">
                    <a:pos x="connsiteX1" y="connsiteY1"/>
                  </a:cxn>
                  <a:cxn ang="0">
                    <a:pos x="connsiteX2" y="connsiteY2"/>
                  </a:cxn>
                </a:cxnLst>
                <a:rect l="l" t="t" r="r" b="b"/>
                <a:pathLst>
                  <a:path w="1699260" h="1104900">
                    <a:moveTo>
                      <a:pt x="0" y="1104900"/>
                    </a:moveTo>
                    <a:cubicBezTo>
                      <a:pt x="292735" y="1036955"/>
                      <a:pt x="585470" y="969010"/>
                      <a:pt x="868680" y="784860"/>
                    </a:cubicBezTo>
                    <a:cubicBezTo>
                      <a:pt x="1151890" y="600710"/>
                      <a:pt x="1699260" y="0"/>
                      <a:pt x="1699260" y="0"/>
                    </a:cubicBezTo>
                  </a:path>
                </a:pathLst>
              </a:custGeom>
              <a:noFill/>
              <a:ln w="38100">
                <a:solidFill>
                  <a:srgbClr val="C2D12F"/>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46" name="TextBox 45"/>
            <p:cNvSpPr txBox="1"/>
            <p:nvPr/>
          </p:nvSpPr>
          <p:spPr>
            <a:xfrm>
              <a:off x="8156864" y="4770657"/>
              <a:ext cx="3349336" cy="1200329"/>
            </a:xfrm>
            <a:prstGeom prst="rect">
              <a:avLst/>
            </a:prstGeom>
            <a:noFill/>
          </p:spPr>
          <p:txBody>
            <a:bodyPr wrap="square" rtlCol="0">
              <a:spAutoFit/>
            </a:bodyPr>
            <a:lstStyle/>
            <a:p>
              <a:pPr algn="ctr"/>
              <a:r>
                <a:rPr lang="en-CA" sz="2400" dirty="0">
                  <a:solidFill>
                    <a:prstClr val="white"/>
                  </a:solidFill>
                  <a:latin typeface="Avenir Book" charset="0"/>
                  <a:ea typeface="Avenir Book" charset="0"/>
                  <a:cs typeface="Avenir Book" charset="0"/>
                </a:rPr>
                <a:t>Higher impact observed in areas with poor initial conditions</a:t>
              </a:r>
            </a:p>
          </p:txBody>
        </p:sp>
        <p:grpSp>
          <p:nvGrpSpPr>
            <p:cNvPr id="47" name="Group 46"/>
            <p:cNvGrpSpPr/>
            <p:nvPr/>
          </p:nvGrpSpPr>
          <p:grpSpPr>
            <a:xfrm>
              <a:off x="5264727" y="2768154"/>
              <a:ext cx="990600" cy="1676400"/>
              <a:chOff x="4038600" y="2216727"/>
              <a:chExt cx="990600" cy="1676400"/>
            </a:xfrm>
          </p:grpSpPr>
          <p:sp>
            <p:nvSpPr>
              <p:cNvPr id="48" name="Round Same Side Corner Rectangle 47"/>
              <p:cNvSpPr/>
              <p:nvPr/>
            </p:nvSpPr>
            <p:spPr>
              <a:xfrm flipV="1">
                <a:off x="4114800" y="2743200"/>
                <a:ext cx="838200" cy="762000"/>
              </a:xfrm>
              <a:prstGeom prst="round2SameRect">
                <a:avLst/>
              </a:prstGeom>
              <a:solidFill>
                <a:srgbClr val="C2D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49" name="Straight Connector 48"/>
              <p:cNvCxnSpPr/>
              <p:nvPr/>
            </p:nvCxnSpPr>
            <p:spPr>
              <a:xfrm flipV="1">
                <a:off x="4343400" y="2216727"/>
                <a:ext cx="0" cy="526473"/>
              </a:xfrm>
              <a:prstGeom prst="line">
                <a:avLst/>
              </a:prstGeom>
              <a:ln w="50800">
                <a:solidFill>
                  <a:srgbClr val="C2D12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724400" y="2216727"/>
                <a:ext cx="0" cy="526473"/>
              </a:xfrm>
              <a:prstGeom prst="line">
                <a:avLst/>
              </a:prstGeom>
              <a:ln w="50800">
                <a:solidFill>
                  <a:srgbClr val="C2D12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2743200"/>
                <a:ext cx="990600" cy="0"/>
              </a:xfrm>
              <a:prstGeom prst="line">
                <a:avLst/>
              </a:prstGeom>
              <a:ln w="44450">
                <a:solidFill>
                  <a:srgbClr val="C2D12F"/>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flipH="1">
                <a:off x="4149437" y="3467100"/>
                <a:ext cx="394854" cy="426027"/>
              </a:xfrm>
              <a:custGeom>
                <a:avLst/>
                <a:gdLst>
                  <a:gd name="connsiteX0" fmla="*/ 0 w 394854"/>
                  <a:gd name="connsiteY0" fmla="*/ 0 h 426027"/>
                  <a:gd name="connsiteX1" fmla="*/ 93518 w 394854"/>
                  <a:gd name="connsiteY1" fmla="*/ 363681 h 426027"/>
                  <a:gd name="connsiteX2" fmla="*/ 394854 w 394854"/>
                  <a:gd name="connsiteY2" fmla="*/ 426027 h 426027"/>
                </a:gdLst>
                <a:ahLst/>
                <a:cxnLst>
                  <a:cxn ang="0">
                    <a:pos x="connsiteX0" y="connsiteY0"/>
                  </a:cxn>
                  <a:cxn ang="0">
                    <a:pos x="connsiteX1" y="connsiteY1"/>
                  </a:cxn>
                  <a:cxn ang="0">
                    <a:pos x="connsiteX2" y="connsiteY2"/>
                  </a:cxn>
                </a:cxnLst>
                <a:rect l="l" t="t" r="r" b="b"/>
                <a:pathLst>
                  <a:path w="394854" h="426027">
                    <a:moveTo>
                      <a:pt x="0" y="0"/>
                    </a:moveTo>
                    <a:cubicBezTo>
                      <a:pt x="13854" y="146338"/>
                      <a:pt x="27709" y="292677"/>
                      <a:pt x="93518" y="363681"/>
                    </a:cubicBezTo>
                    <a:cubicBezTo>
                      <a:pt x="159327" y="434685"/>
                      <a:pt x="342900" y="415636"/>
                      <a:pt x="394854" y="426027"/>
                    </a:cubicBezTo>
                  </a:path>
                </a:pathLst>
              </a:custGeom>
              <a:noFill/>
              <a:ln w="152400">
                <a:solidFill>
                  <a:srgbClr val="C2D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53" name="TextBox 52"/>
            <p:cNvSpPr txBox="1"/>
            <p:nvPr/>
          </p:nvSpPr>
          <p:spPr>
            <a:xfrm>
              <a:off x="4191000" y="4770657"/>
              <a:ext cx="3124200" cy="1200329"/>
            </a:xfrm>
            <a:prstGeom prst="rect">
              <a:avLst/>
            </a:prstGeom>
            <a:noFill/>
          </p:spPr>
          <p:txBody>
            <a:bodyPr wrap="square" rtlCol="0">
              <a:spAutoFit/>
            </a:bodyPr>
            <a:lstStyle/>
            <a:p>
              <a:pPr algn="ctr"/>
              <a:r>
                <a:rPr lang="en-CA" sz="2400" dirty="0">
                  <a:solidFill>
                    <a:prstClr val="white"/>
                  </a:solidFill>
                  <a:latin typeface="Avenir Book" charset="0"/>
                  <a:ea typeface="Avenir Book" charset="0"/>
                  <a:cs typeface="Avenir Book" charset="0"/>
                </a:rPr>
                <a:t>Access to electricity associated with higher impact</a:t>
              </a:r>
            </a:p>
          </p:txBody>
        </p:sp>
      </p:grpSp>
      <p:sp>
        <p:nvSpPr>
          <p:cNvPr id="20" name="TextBox 19"/>
          <p:cNvSpPr txBox="1"/>
          <p:nvPr/>
        </p:nvSpPr>
        <p:spPr>
          <a:xfrm>
            <a:off x="685799" y="762000"/>
            <a:ext cx="8523515" cy="400110"/>
          </a:xfrm>
          <a:prstGeom prst="rect">
            <a:avLst/>
          </a:prstGeom>
          <a:noFill/>
        </p:spPr>
        <p:txBody>
          <a:bodyPr wrap="square" rtlCol="0">
            <a:spAutoFit/>
          </a:bodyPr>
          <a:lstStyle/>
          <a:p>
            <a:r>
              <a:rPr lang="en-CA" sz="2000" b="1" dirty="0">
                <a:solidFill>
                  <a:srgbClr val="C2D12F"/>
                </a:solidFill>
                <a:latin typeface="Avenir Black" charset="0"/>
                <a:ea typeface="Avenir Black" charset="0"/>
                <a:cs typeface="Avenir Black" charset="0"/>
              </a:rPr>
              <a:t>LAND DEGRADATION: what works …..</a:t>
            </a:r>
          </a:p>
        </p:txBody>
      </p:sp>
    </p:spTree>
    <p:extLst>
      <p:ext uri="{BB962C8B-B14F-4D97-AF65-F5344CB8AC3E}">
        <p14:creationId xmlns:p14="http://schemas.microsoft.com/office/powerpoint/2010/main" val="28785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674E82C-02C6-2D42-808E-E0DC83740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9596" y="926887"/>
            <a:ext cx="5116286" cy="5116286"/>
          </a:xfrm>
          <a:prstGeom prst="rect">
            <a:avLst/>
          </a:prstGeom>
        </p:spPr>
      </p:pic>
      <p:sp>
        <p:nvSpPr>
          <p:cNvPr id="6" name="Round Diagonal Corner Rectangle 5">
            <a:extLst>
              <a:ext uri="{FF2B5EF4-FFF2-40B4-BE49-F238E27FC236}">
                <a16:creationId xmlns:a16="http://schemas.microsoft.com/office/drawing/2014/main" id="{8A2FD5EE-9258-6547-AD48-644153487EC9}"/>
              </a:ext>
            </a:extLst>
          </p:cNvPr>
          <p:cNvSpPr/>
          <p:nvPr/>
        </p:nvSpPr>
        <p:spPr>
          <a:xfrm>
            <a:off x="0" y="0"/>
            <a:ext cx="12192000" cy="1256232"/>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A" dirty="0">
              <a:solidFill>
                <a:srgbClr val="FFFFFF"/>
              </a:solidFill>
            </a:endParaRPr>
          </a:p>
        </p:txBody>
      </p:sp>
      <p:sp>
        <p:nvSpPr>
          <p:cNvPr id="2" name="Title 1">
            <a:extLst>
              <a:ext uri="{FF2B5EF4-FFF2-40B4-BE49-F238E27FC236}">
                <a16:creationId xmlns:a16="http://schemas.microsoft.com/office/drawing/2014/main" id="{B8205F23-F280-0D49-AE6E-D2ABCCEABC27}"/>
              </a:ext>
            </a:extLst>
          </p:cNvPr>
          <p:cNvSpPr>
            <a:spLocks noGrp="1"/>
          </p:cNvSpPr>
          <p:nvPr>
            <p:ph type="title"/>
          </p:nvPr>
        </p:nvSpPr>
        <p:spPr>
          <a:xfrm>
            <a:off x="512748" y="497676"/>
            <a:ext cx="10841052" cy="718330"/>
          </a:xfrm>
        </p:spPr>
        <p:txBody>
          <a:bodyPr>
            <a:normAutofit/>
          </a:bodyPr>
          <a:lstStyle/>
          <a:p>
            <a:r>
              <a:rPr lang="fr-CA" dirty="0">
                <a:solidFill>
                  <a:schemeClr val="bg1"/>
                </a:solidFill>
              </a:rPr>
              <a:t>Ba Be: </a:t>
            </a:r>
            <a:r>
              <a:rPr lang="fr-CA" dirty="0" err="1">
                <a:solidFill>
                  <a:schemeClr val="bg1"/>
                </a:solidFill>
              </a:rPr>
              <a:t>Sustainable</a:t>
            </a:r>
            <a:r>
              <a:rPr lang="fr-CA" dirty="0">
                <a:solidFill>
                  <a:schemeClr val="bg1"/>
                </a:solidFill>
              </a:rPr>
              <a:t> Forest Management, Vietnam</a:t>
            </a:r>
          </a:p>
        </p:txBody>
      </p:sp>
      <p:sp>
        <p:nvSpPr>
          <p:cNvPr id="4" name="Rectangle 3">
            <a:extLst>
              <a:ext uri="{FF2B5EF4-FFF2-40B4-BE49-F238E27FC236}">
                <a16:creationId xmlns:a16="http://schemas.microsoft.com/office/drawing/2014/main" id="{A01EB240-EC46-7D4B-BF14-7A013BAB7213}"/>
              </a:ext>
            </a:extLst>
          </p:cNvPr>
          <p:cNvSpPr/>
          <p:nvPr/>
        </p:nvSpPr>
        <p:spPr>
          <a:xfrm>
            <a:off x="0" y="0"/>
            <a:ext cx="230736" cy="125623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A">
              <a:solidFill>
                <a:srgbClr val="FFFFFF"/>
              </a:solidFill>
            </a:endParaRPr>
          </a:p>
        </p:txBody>
      </p:sp>
      <p:sp>
        <p:nvSpPr>
          <p:cNvPr id="9" name="TextBox 8">
            <a:extLst>
              <a:ext uri="{FF2B5EF4-FFF2-40B4-BE49-F238E27FC236}">
                <a16:creationId xmlns:a16="http://schemas.microsoft.com/office/drawing/2014/main" id="{5D63613A-4D28-4545-AAB8-F6CD2794A050}"/>
              </a:ext>
            </a:extLst>
          </p:cNvPr>
          <p:cNvSpPr txBox="1"/>
          <p:nvPr/>
        </p:nvSpPr>
        <p:spPr>
          <a:xfrm>
            <a:off x="512748" y="96741"/>
            <a:ext cx="2788840" cy="523220"/>
          </a:xfrm>
          <a:prstGeom prst="rect">
            <a:avLst/>
          </a:prstGeom>
          <a:noFill/>
        </p:spPr>
        <p:txBody>
          <a:bodyPr wrap="none" rtlCol="0">
            <a:spAutoFit/>
          </a:bodyPr>
          <a:lstStyle/>
          <a:p>
            <a:pPr>
              <a:defRPr/>
            </a:pPr>
            <a:r>
              <a:rPr lang="fr-CA" sz="2800" dirty="0">
                <a:solidFill>
                  <a:srgbClr val="D37F00"/>
                </a:solidFill>
              </a:rPr>
              <a:t>SUSTAINABILITY</a:t>
            </a:r>
          </a:p>
        </p:txBody>
      </p:sp>
      <p:pic>
        <p:nvPicPr>
          <p:cNvPr id="7" name="Picture 6">
            <a:extLst>
              <a:ext uri="{FF2B5EF4-FFF2-40B4-BE49-F238E27FC236}">
                <a16:creationId xmlns:a16="http://schemas.microsoft.com/office/drawing/2014/main" id="{93018A36-CD43-D74A-BE70-2305C50B0F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268" y="1872734"/>
            <a:ext cx="6658609" cy="3483428"/>
          </a:xfrm>
          <a:prstGeom prst="rect">
            <a:avLst/>
          </a:prstGeom>
        </p:spPr>
      </p:pic>
      <p:sp>
        <p:nvSpPr>
          <p:cNvPr id="3" name="TextBox 2">
            <a:extLst>
              <a:ext uri="{FF2B5EF4-FFF2-40B4-BE49-F238E27FC236}">
                <a16:creationId xmlns:a16="http://schemas.microsoft.com/office/drawing/2014/main" id="{4E4E39D3-0F56-3D42-AC1A-4A9E7F58DBA0}"/>
              </a:ext>
            </a:extLst>
          </p:cNvPr>
          <p:cNvSpPr txBox="1"/>
          <p:nvPr/>
        </p:nvSpPr>
        <p:spPr>
          <a:xfrm>
            <a:off x="4657457" y="4048280"/>
            <a:ext cx="1809470" cy="369332"/>
          </a:xfrm>
          <a:prstGeom prst="rect">
            <a:avLst/>
          </a:prstGeom>
          <a:noFill/>
        </p:spPr>
        <p:txBody>
          <a:bodyPr wrap="none" rtlCol="0">
            <a:spAutoFit/>
          </a:bodyPr>
          <a:lstStyle/>
          <a:p>
            <a:pPr>
              <a:defRPr/>
            </a:pPr>
            <a:r>
              <a:rPr lang="fr-CA">
                <a:solidFill>
                  <a:srgbClr val="9931CC"/>
                </a:solidFill>
              </a:rPr>
              <a:t>Loss in the buffer</a:t>
            </a:r>
          </a:p>
        </p:txBody>
      </p:sp>
      <p:sp>
        <p:nvSpPr>
          <p:cNvPr id="10" name="TextBox 9">
            <a:extLst>
              <a:ext uri="{FF2B5EF4-FFF2-40B4-BE49-F238E27FC236}">
                <a16:creationId xmlns:a16="http://schemas.microsoft.com/office/drawing/2014/main" id="{073DBB58-CFF7-0649-B0CE-BFE8D77852D7}"/>
              </a:ext>
            </a:extLst>
          </p:cNvPr>
          <p:cNvSpPr txBox="1"/>
          <p:nvPr/>
        </p:nvSpPr>
        <p:spPr>
          <a:xfrm>
            <a:off x="4617221" y="3107735"/>
            <a:ext cx="1372492" cy="369332"/>
          </a:xfrm>
          <a:prstGeom prst="rect">
            <a:avLst/>
          </a:prstGeom>
          <a:noFill/>
        </p:spPr>
        <p:txBody>
          <a:bodyPr wrap="none" rtlCol="0">
            <a:spAutoFit/>
          </a:bodyPr>
          <a:lstStyle/>
          <a:p>
            <a:pPr>
              <a:defRPr/>
            </a:pPr>
            <a:r>
              <a:rPr lang="fr-CA" dirty="0">
                <a:solidFill>
                  <a:srgbClr val="0432FF"/>
                </a:solidFill>
              </a:rPr>
              <a:t>Vietnam </a:t>
            </a:r>
            <a:r>
              <a:rPr lang="fr-CA" dirty="0" err="1">
                <a:solidFill>
                  <a:srgbClr val="0432FF"/>
                </a:solidFill>
              </a:rPr>
              <a:t>loss</a:t>
            </a:r>
            <a:endParaRPr lang="fr-CA" dirty="0">
              <a:solidFill>
                <a:srgbClr val="0432FF"/>
              </a:solidFill>
            </a:endParaRPr>
          </a:p>
        </p:txBody>
      </p:sp>
      <p:sp>
        <p:nvSpPr>
          <p:cNvPr id="11" name="TextBox 10">
            <a:extLst>
              <a:ext uri="{FF2B5EF4-FFF2-40B4-BE49-F238E27FC236}">
                <a16:creationId xmlns:a16="http://schemas.microsoft.com/office/drawing/2014/main" id="{F939C0C3-7280-8347-9294-B53EAA35ADA4}"/>
              </a:ext>
            </a:extLst>
          </p:cNvPr>
          <p:cNvSpPr txBox="1"/>
          <p:nvPr/>
        </p:nvSpPr>
        <p:spPr>
          <a:xfrm>
            <a:off x="4415552" y="4678604"/>
            <a:ext cx="2583453" cy="301236"/>
          </a:xfrm>
          <a:prstGeom prst="rect">
            <a:avLst/>
          </a:prstGeom>
          <a:noFill/>
        </p:spPr>
        <p:txBody>
          <a:bodyPr wrap="square" rtlCol="0">
            <a:spAutoFit/>
          </a:bodyPr>
          <a:lstStyle/>
          <a:p>
            <a:pPr>
              <a:lnSpc>
                <a:spcPts val="1560"/>
              </a:lnSpc>
              <a:defRPr/>
            </a:pPr>
            <a:r>
              <a:rPr lang="fr-CA" dirty="0" err="1">
                <a:solidFill>
                  <a:srgbClr val="FF7E4F"/>
                </a:solidFill>
              </a:rPr>
              <a:t>Loss</a:t>
            </a:r>
            <a:r>
              <a:rPr lang="fr-CA" dirty="0">
                <a:solidFill>
                  <a:srgbClr val="FF7E4F"/>
                </a:solidFill>
              </a:rPr>
              <a:t> in the </a:t>
            </a:r>
            <a:r>
              <a:rPr lang="fr-CA" dirty="0" err="1">
                <a:solidFill>
                  <a:srgbClr val="FF7E4F"/>
                </a:solidFill>
              </a:rPr>
              <a:t>project</a:t>
            </a:r>
            <a:r>
              <a:rPr lang="fr-CA" dirty="0">
                <a:solidFill>
                  <a:srgbClr val="FF7E4F"/>
                </a:solidFill>
              </a:rPr>
              <a:t> site</a:t>
            </a:r>
          </a:p>
        </p:txBody>
      </p:sp>
      <p:sp>
        <p:nvSpPr>
          <p:cNvPr id="5" name="Rectangle 4">
            <a:extLst>
              <a:ext uri="{FF2B5EF4-FFF2-40B4-BE49-F238E27FC236}">
                <a16:creationId xmlns:a16="http://schemas.microsoft.com/office/drawing/2014/main" id="{C9DBFF87-83BE-1B46-A6A7-8D1D9D555089}"/>
              </a:ext>
            </a:extLst>
          </p:cNvPr>
          <p:cNvSpPr/>
          <p:nvPr/>
        </p:nvSpPr>
        <p:spPr>
          <a:xfrm>
            <a:off x="1091133" y="2227236"/>
            <a:ext cx="1613647" cy="67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A">
              <a:solidFill>
                <a:srgbClr val="FFFFFF"/>
              </a:solidFill>
            </a:endParaRPr>
          </a:p>
        </p:txBody>
      </p:sp>
      <p:sp>
        <p:nvSpPr>
          <p:cNvPr id="12" name="TextBox 11">
            <a:extLst>
              <a:ext uri="{FF2B5EF4-FFF2-40B4-BE49-F238E27FC236}">
                <a16:creationId xmlns:a16="http://schemas.microsoft.com/office/drawing/2014/main" id="{080547F7-C28E-1941-97AC-46AAE381B672}"/>
              </a:ext>
            </a:extLst>
          </p:cNvPr>
          <p:cNvSpPr txBox="1"/>
          <p:nvPr/>
        </p:nvSpPr>
        <p:spPr>
          <a:xfrm>
            <a:off x="401268" y="1704733"/>
            <a:ext cx="1498744" cy="307777"/>
          </a:xfrm>
          <a:prstGeom prst="rect">
            <a:avLst/>
          </a:prstGeom>
          <a:noFill/>
        </p:spPr>
        <p:txBody>
          <a:bodyPr wrap="none" rtlCol="0">
            <a:spAutoFit/>
          </a:bodyPr>
          <a:lstStyle/>
          <a:p>
            <a:pPr>
              <a:defRPr/>
            </a:pPr>
            <a:r>
              <a:rPr lang="fr-CA" sz="1400">
                <a:solidFill>
                  <a:srgbClr val="000000">
                    <a:lumMod val="50000"/>
                    <a:lumOff val="50000"/>
                  </a:srgbClr>
                </a:solidFill>
              </a:rPr>
              <a:t>Loss rate (%/year)</a:t>
            </a:r>
          </a:p>
        </p:txBody>
      </p:sp>
      <p:sp>
        <p:nvSpPr>
          <p:cNvPr id="13" name="Rectangle 12">
            <a:extLst>
              <a:ext uri="{FF2B5EF4-FFF2-40B4-BE49-F238E27FC236}">
                <a16:creationId xmlns:a16="http://schemas.microsoft.com/office/drawing/2014/main" id="{10FA27BF-D748-DD4A-812A-2FD96EA2D2A9}"/>
              </a:ext>
            </a:extLst>
          </p:cNvPr>
          <p:cNvSpPr/>
          <p:nvPr/>
        </p:nvSpPr>
        <p:spPr>
          <a:xfrm>
            <a:off x="401268" y="2780486"/>
            <a:ext cx="182719"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A">
              <a:solidFill>
                <a:srgbClr val="FFFFFF"/>
              </a:solidFill>
            </a:endParaRPr>
          </a:p>
        </p:txBody>
      </p:sp>
      <p:sp>
        <p:nvSpPr>
          <p:cNvPr id="14" name="TextBox 13">
            <a:extLst>
              <a:ext uri="{FF2B5EF4-FFF2-40B4-BE49-F238E27FC236}">
                <a16:creationId xmlns:a16="http://schemas.microsoft.com/office/drawing/2014/main" id="{C7F89A88-943E-5C44-B357-BFF07290C9FC}"/>
              </a:ext>
            </a:extLst>
          </p:cNvPr>
          <p:cNvSpPr txBox="1"/>
          <p:nvPr/>
        </p:nvSpPr>
        <p:spPr>
          <a:xfrm>
            <a:off x="2517993" y="1359817"/>
            <a:ext cx="2182713" cy="400110"/>
          </a:xfrm>
          <a:prstGeom prst="rect">
            <a:avLst/>
          </a:prstGeom>
          <a:solidFill>
            <a:schemeClr val="bg1"/>
          </a:solidFill>
        </p:spPr>
        <p:txBody>
          <a:bodyPr wrap="none" rtlCol="0">
            <a:spAutoFit/>
          </a:bodyPr>
          <a:lstStyle/>
          <a:p>
            <a:pPr>
              <a:defRPr/>
            </a:pPr>
            <a:r>
              <a:rPr lang="fr-CA" sz="2000" b="1" dirty="0">
                <a:solidFill>
                  <a:srgbClr val="000000"/>
                </a:solidFill>
              </a:rPr>
              <a:t>Forest </a:t>
            </a:r>
            <a:r>
              <a:rPr lang="fr-CA" sz="2000" b="1" dirty="0" err="1">
                <a:solidFill>
                  <a:srgbClr val="000000"/>
                </a:solidFill>
              </a:rPr>
              <a:t>cover</a:t>
            </a:r>
            <a:r>
              <a:rPr lang="fr-CA" sz="2000" b="1" dirty="0">
                <a:solidFill>
                  <a:srgbClr val="000000"/>
                </a:solidFill>
              </a:rPr>
              <a:t> </a:t>
            </a:r>
            <a:r>
              <a:rPr lang="fr-CA" sz="2000" b="1" dirty="0" err="1">
                <a:solidFill>
                  <a:srgbClr val="000000"/>
                </a:solidFill>
              </a:rPr>
              <a:t>loss</a:t>
            </a:r>
            <a:endParaRPr lang="fr-CA" sz="2000" b="1" dirty="0">
              <a:solidFill>
                <a:srgbClr val="000000"/>
              </a:solidFill>
            </a:endParaRPr>
          </a:p>
        </p:txBody>
      </p:sp>
      <p:sp>
        <p:nvSpPr>
          <p:cNvPr id="15" name="TextBox 14">
            <a:extLst>
              <a:ext uri="{FF2B5EF4-FFF2-40B4-BE49-F238E27FC236}">
                <a16:creationId xmlns:a16="http://schemas.microsoft.com/office/drawing/2014/main" id="{965610A1-AD05-1A4A-944A-D049A175AEDC}"/>
              </a:ext>
            </a:extLst>
          </p:cNvPr>
          <p:cNvSpPr txBox="1"/>
          <p:nvPr/>
        </p:nvSpPr>
        <p:spPr>
          <a:xfrm>
            <a:off x="1966802" y="5707126"/>
            <a:ext cx="8771028" cy="954107"/>
          </a:xfrm>
          <a:prstGeom prst="rect">
            <a:avLst/>
          </a:prstGeom>
          <a:noFill/>
        </p:spPr>
        <p:txBody>
          <a:bodyPr wrap="square" rtlCol="0">
            <a:spAutoFit/>
          </a:bodyPr>
          <a:lstStyle/>
          <a:p>
            <a:pPr>
              <a:defRPr/>
            </a:pPr>
            <a:r>
              <a:rPr lang="en-US" sz="2800" dirty="0">
                <a:solidFill>
                  <a:srgbClr val="D37F00"/>
                </a:solidFill>
              </a:rPr>
              <a:t>Sustainable outcome: Forest loss did not increase despite unprecedented increase in the buffer and at country level </a:t>
            </a:r>
            <a:endParaRPr lang="fr-CA" sz="2800" dirty="0">
              <a:solidFill>
                <a:srgbClr val="D37F00"/>
              </a:solidFill>
            </a:endParaRPr>
          </a:p>
        </p:txBody>
      </p:sp>
      <p:sp>
        <p:nvSpPr>
          <p:cNvPr id="17" name="TextBox 16"/>
          <p:cNvSpPr txBox="1"/>
          <p:nvPr/>
        </p:nvSpPr>
        <p:spPr>
          <a:xfrm>
            <a:off x="6483415" y="2069231"/>
            <a:ext cx="519694" cy="369332"/>
          </a:xfrm>
          <a:prstGeom prst="rect">
            <a:avLst/>
          </a:prstGeom>
          <a:noFill/>
        </p:spPr>
        <p:txBody>
          <a:bodyPr wrap="none" rtlCol="0">
            <a:spAutoFit/>
          </a:bodyPr>
          <a:lstStyle/>
          <a:p>
            <a:pPr>
              <a:defRPr/>
            </a:pPr>
            <a:r>
              <a:rPr lang="en-US" dirty="0">
                <a:solidFill>
                  <a:srgbClr val="0070C0"/>
                </a:solidFill>
              </a:rPr>
              <a:t>2 %</a:t>
            </a:r>
            <a:endParaRPr lang="en-GB" dirty="0">
              <a:solidFill>
                <a:srgbClr val="0070C0"/>
              </a:solidFill>
            </a:endParaRPr>
          </a:p>
        </p:txBody>
      </p:sp>
      <p:sp>
        <p:nvSpPr>
          <p:cNvPr id="18" name="TextBox 17"/>
          <p:cNvSpPr txBox="1"/>
          <p:nvPr/>
        </p:nvSpPr>
        <p:spPr>
          <a:xfrm>
            <a:off x="6322895" y="3763138"/>
            <a:ext cx="801823" cy="369332"/>
          </a:xfrm>
          <a:prstGeom prst="rect">
            <a:avLst/>
          </a:prstGeom>
          <a:noFill/>
        </p:spPr>
        <p:txBody>
          <a:bodyPr wrap="none" rtlCol="0">
            <a:spAutoFit/>
          </a:bodyPr>
          <a:lstStyle/>
          <a:p>
            <a:pPr>
              <a:defRPr/>
            </a:pPr>
            <a:r>
              <a:rPr lang="en-US" dirty="0">
                <a:solidFill>
                  <a:srgbClr val="9931CC"/>
                </a:solidFill>
              </a:rPr>
              <a:t>0.55 %</a:t>
            </a:r>
            <a:endParaRPr lang="en-GB" dirty="0">
              <a:solidFill>
                <a:srgbClr val="9931CC"/>
              </a:solidFill>
            </a:endParaRPr>
          </a:p>
        </p:txBody>
      </p:sp>
      <p:sp>
        <p:nvSpPr>
          <p:cNvPr id="19" name="TextBox 18"/>
          <p:cNvSpPr txBox="1"/>
          <p:nvPr/>
        </p:nvSpPr>
        <p:spPr>
          <a:xfrm>
            <a:off x="6352316" y="4421550"/>
            <a:ext cx="686406" cy="369332"/>
          </a:xfrm>
          <a:prstGeom prst="rect">
            <a:avLst/>
          </a:prstGeom>
          <a:noFill/>
        </p:spPr>
        <p:txBody>
          <a:bodyPr wrap="none" rtlCol="0">
            <a:spAutoFit/>
          </a:bodyPr>
          <a:lstStyle/>
          <a:p>
            <a:pPr>
              <a:defRPr/>
            </a:pPr>
            <a:r>
              <a:rPr lang="en-US" dirty="0">
                <a:solidFill>
                  <a:srgbClr val="FF7E4F"/>
                </a:solidFill>
              </a:rPr>
              <a:t>0.1 %</a:t>
            </a:r>
            <a:endParaRPr lang="en-GB" dirty="0">
              <a:solidFill>
                <a:srgbClr val="FF7E4F"/>
              </a:solidFill>
            </a:endParaRPr>
          </a:p>
        </p:txBody>
      </p:sp>
    </p:spTree>
    <p:extLst>
      <p:ext uri="{BB962C8B-B14F-4D97-AF65-F5344CB8AC3E}">
        <p14:creationId xmlns:p14="http://schemas.microsoft.com/office/powerpoint/2010/main" val="35182949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137" y="1653139"/>
            <a:ext cx="253596" cy="646331"/>
          </a:xfrm>
          <a:prstGeom prst="rect">
            <a:avLst/>
          </a:prstGeom>
          <a:noFill/>
        </p:spPr>
        <p:txBody>
          <a:bodyPr wrap="none" rtlCol="0">
            <a:spAutoFit/>
          </a:bodyPr>
          <a:lstStyle/>
          <a:p>
            <a:endParaRPr lang="en-US" dirty="0">
              <a:solidFill>
                <a:prstClr val="white"/>
              </a:solidFill>
            </a:endParaRPr>
          </a:p>
          <a:p>
            <a:r>
              <a:rPr lang="en-US" dirty="0">
                <a:solidFill>
                  <a:prstClr val="white"/>
                </a:solidFill>
              </a:rPr>
              <a:t> </a:t>
            </a:r>
            <a:endParaRPr lang="en-GB" dirty="0">
              <a:solidFill>
                <a:prstClr val="white"/>
              </a:solidFill>
            </a:endParaRPr>
          </a:p>
        </p:txBody>
      </p:sp>
      <p:pic>
        <p:nvPicPr>
          <p:cNvPr id="1028" name="Picture 4" descr="https://www.ndcn.ox.ac.uk/images/research/action-selection-modelling-group/@@images/image/w76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5733" y="1868750"/>
            <a:ext cx="3048000" cy="2208643"/>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w and wh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1881" y="1868750"/>
            <a:ext cx="2449164" cy="2262554"/>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xed siz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99035" y="1876675"/>
            <a:ext cx="2344648" cy="2254629"/>
          </a:xfrm>
          <a:prstGeom prst="ellipse">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Pi2rz8kcA5aoZE8utBULXAq-m9bQqsGVddRjzMDUZvLi8sUcIMuMamSVZXz-aeg7zcBdzLIHQ3QGH5TUiM9hnKeOI8o8JgbFbrkQ7pXypZYSAaOaHdBGa6R6AVSpdau11QKo_JKJ2M0TeS6o0Bx2oEqOJnUcLPWMLNsHjvvpcfL_Q_2IjU8JMcf0ytbpHN2HyaFnzxGdU0gcmCQWkJ3rqfJ3JLaAoEEPt6Iwm19ppdL5DUvWRaOIa39Jt-Qy02z_vNUV1KeLo2rDVd9csjA67lGavnxKOXQbCxbJxNxo8zATgrdV_TBnPUr5pAy20Ni61Sj-L6W64M899TdN0hEzfFUGNGGNGrhuK3jWF-CsGQfg4kyJPXfMtZK5f9f9Q4nnQSAz_Cn6xd23AIdqzBi_xycKgoMUnOhhTJyJltlKr2nO2q0WEsweG1IMo51w3xS77gJ1D1oj7Re_Swl9LwE-TqC1eTg4Rwlex3u6EO9_MBiK4ZTt6EszLUqZ2nAmMEW6KZ_nrn9lvaI44r-2upE2GrUI_PnaVdDTL46XavXfW46Q0DvRGCFa3yusE4Vvb0_8--VuGZdOZmvd79f9ThdA1alS_OLEWOlvurt8xYGJpLTFqLhBezAbTg=w1577-h1051-n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498"/>
          <a:stretch/>
        </p:blipFill>
        <p:spPr bwMode="auto">
          <a:xfrm>
            <a:off x="9369243" y="1868750"/>
            <a:ext cx="2550160" cy="2457467"/>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8906" y="201187"/>
            <a:ext cx="7758163" cy="769441"/>
          </a:xfrm>
          <a:prstGeom prst="rect">
            <a:avLst/>
          </a:prstGeom>
          <a:noFill/>
        </p:spPr>
        <p:txBody>
          <a:bodyPr wrap="square" rtlCol="0">
            <a:spAutoFit/>
          </a:bodyPr>
          <a:lstStyle/>
          <a:p>
            <a:pPr algn="ctr"/>
            <a:r>
              <a:rPr lang="en-US" sz="4400" dirty="0">
                <a:solidFill>
                  <a:srgbClr val="FF9900"/>
                </a:solidFill>
                <a:latin typeface="Trebuchet MS (Body)"/>
                <a:ea typeface="Avenir Book" charset="0"/>
                <a:cs typeface="Avenir Book" charset="0"/>
              </a:rPr>
              <a:t>Challenges and Limitations</a:t>
            </a:r>
            <a:endParaRPr lang="en-CA" sz="4400" dirty="0">
              <a:solidFill>
                <a:srgbClr val="FF9900"/>
              </a:solidFill>
              <a:latin typeface="Trebuchet MS (Body)"/>
              <a:ea typeface="Avenir Book" charset="0"/>
              <a:cs typeface="Avenir Book" charset="0"/>
            </a:endParaRPr>
          </a:p>
        </p:txBody>
      </p:sp>
      <p:sp>
        <p:nvSpPr>
          <p:cNvPr id="5" name="Rectangle 4"/>
          <p:cNvSpPr/>
          <p:nvPr/>
        </p:nvSpPr>
        <p:spPr>
          <a:xfrm>
            <a:off x="848059" y="4348083"/>
            <a:ext cx="1997571" cy="1200329"/>
          </a:xfrm>
          <a:prstGeom prst="rect">
            <a:avLst/>
          </a:prstGeom>
        </p:spPr>
        <p:txBody>
          <a:bodyPr wrap="square">
            <a:spAutoFit/>
          </a:bodyPr>
          <a:lstStyle/>
          <a:p>
            <a:pPr algn="ctr"/>
            <a:r>
              <a:rPr lang="en-US" dirty="0">
                <a:solidFill>
                  <a:prstClr val="white"/>
                </a:solidFill>
                <a:latin typeface="Avenir Book"/>
              </a:rPr>
              <a:t>High computing power and technical skills needed</a:t>
            </a:r>
          </a:p>
        </p:txBody>
      </p:sp>
      <p:sp>
        <p:nvSpPr>
          <p:cNvPr id="6" name="Rectangle 5"/>
          <p:cNvSpPr/>
          <p:nvPr/>
        </p:nvSpPr>
        <p:spPr>
          <a:xfrm>
            <a:off x="3599035" y="4326217"/>
            <a:ext cx="2438317" cy="1200329"/>
          </a:xfrm>
          <a:prstGeom prst="rect">
            <a:avLst/>
          </a:prstGeom>
        </p:spPr>
        <p:txBody>
          <a:bodyPr wrap="square">
            <a:spAutoFit/>
          </a:bodyPr>
          <a:lstStyle/>
          <a:p>
            <a:pPr algn="ctr"/>
            <a:r>
              <a:rPr lang="en-US" dirty="0">
                <a:solidFill>
                  <a:prstClr val="white"/>
                </a:solidFill>
                <a:latin typeface="Avenir Book"/>
              </a:rPr>
              <a:t>Uneven availability and accuracy of contextual variables across sites</a:t>
            </a:r>
          </a:p>
        </p:txBody>
      </p:sp>
      <p:sp>
        <p:nvSpPr>
          <p:cNvPr id="7" name="Rectangle 6"/>
          <p:cNvSpPr/>
          <p:nvPr/>
        </p:nvSpPr>
        <p:spPr>
          <a:xfrm>
            <a:off x="6554405" y="4348083"/>
            <a:ext cx="2326640" cy="923330"/>
          </a:xfrm>
          <a:prstGeom prst="rect">
            <a:avLst/>
          </a:prstGeom>
        </p:spPr>
        <p:txBody>
          <a:bodyPr wrap="square">
            <a:spAutoFit/>
          </a:bodyPr>
          <a:lstStyle/>
          <a:p>
            <a:pPr algn="ctr"/>
            <a:r>
              <a:rPr lang="en-US" dirty="0">
                <a:solidFill>
                  <a:prstClr val="white"/>
                </a:solidFill>
                <a:latin typeface="Avenir Book"/>
              </a:rPr>
              <a:t>Cannot always answer “how” and “why” questions</a:t>
            </a:r>
          </a:p>
        </p:txBody>
      </p:sp>
      <p:sp>
        <p:nvSpPr>
          <p:cNvPr id="8" name="Rectangle 7"/>
          <p:cNvSpPr/>
          <p:nvPr/>
        </p:nvSpPr>
        <p:spPr>
          <a:xfrm>
            <a:off x="9634450" y="4464716"/>
            <a:ext cx="2284953" cy="923330"/>
          </a:xfrm>
          <a:prstGeom prst="rect">
            <a:avLst/>
          </a:prstGeom>
        </p:spPr>
        <p:txBody>
          <a:bodyPr wrap="square">
            <a:spAutoFit/>
          </a:bodyPr>
          <a:lstStyle/>
          <a:p>
            <a:pPr algn="ctr"/>
            <a:r>
              <a:rPr lang="en-US" dirty="0">
                <a:solidFill>
                  <a:prstClr val="white"/>
                </a:solidFill>
                <a:latin typeface="Avenir Book"/>
              </a:rPr>
              <a:t>Need for field verification/ </a:t>
            </a:r>
            <a:r>
              <a:rPr lang="en-US" dirty="0" err="1">
                <a:solidFill>
                  <a:prstClr val="white"/>
                </a:solidFill>
                <a:latin typeface="Avenir Book"/>
              </a:rPr>
              <a:t>groundtruthing</a:t>
            </a:r>
            <a:endParaRPr lang="en-US" dirty="0">
              <a:solidFill>
                <a:prstClr val="white"/>
              </a:solidFill>
              <a:latin typeface="Avenir Book"/>
            </a:endParaRPr>
          </a:p>
        </p:txBody>
      </p:sp>
    </p:spTree>
    <p:extLst>
      <p:ext uri="{BB962C8B-B14F-4D97-AF65-F5344CB8AC3E}">
        <p14:creationId xmlns:p14="http://schemas.microsoft.com/office/powerpoint/2010/main" val="3358634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137" y="1287379"/>
            <a:ext cx="253596" cy="646331"/>
          </a:xfrm>
          <a:prstGeom prst="rect">
            <a:avLst/>
          </a:prstGeom>
          <a:noFill/>
        </p:spPr>
        <p:txBody>
          <a:bodyPr wrap="none" rtlCol="0">
            <a:spAutoFit/>
          </a:bodyPr>
          <a:lstStyle/>
          <a:p>
            <a:endParaRPr lang="en-US" dirty="0">
              <a:solidFill>
                <a:prstClr val="white"/>
              </a:solidFill>
            </a:endParaRPr>
          </a:p>
          <a:p>
            <a:r>
              <a:rPr lang="en-US" dirty="0">
                <a:solidFill>
                  <a:prstClr val="white"/>
                </a:solidFill>
              </a:rPr>
              <a:t> </a:t>
            </a:r>
            <a:endParaRPr lang="en-GB" dirty="0">
              <a:solidFill>
                <a:prstClr val="white"/>
              </a:solidFill>
            </a:endParaRPr>
          </a:p>
        </p:txBody>
      </p:sp>
      <p:sp>
        <p:nvSpPr>
          <p:cNvPr id="4" name="TextBox 3"/>
          <p:cNvSpPr txBox="1"/>
          <p:nvPr/>
        </p:nvSpPr>
        <p:spPr>
          <a:xfrm>
            <a:off x="502006" y="2073195"/>
            <a:ext cx="10889725" cy="1294585"/>
          </a:xfrm>
          <a:prstGeom prst="rect">
            <a:avLst/>
          </a:prstGeom>
          <a:noFill/>
        </p:spPr>
        <p:txBody>
          <a:bodyPr wrap="square" rtlCol="0">
            <a:spAutoFit/>
          </a:bodyPr>
          <a:lstStyle/>
          <a:p>
            <a:pPr algn="ctr">
              <a:lnSpc>
                <a:spcPct val="300000"/>
              </a:lnSpc>
            </a:pPr>
            <a:r>
              <a:rPr lang="en-US" sz="3200" dirty="0">
                <a:solidFill>
                  <a:prstClr val="white">
                    <a:lumMod val="85000"/>
                  </a:prstClr>
                </a:solidFill>
              </a:rPr>
              <a:t>Triangulating Across Methods</a:t>
            </a:r>
          </a:p>
        </p:txBody>
      </p:sp>
    </p:spTree>
    <p:extLst>
      <p:ext uri="{BB962C8B-B14F-4D97-AF65-F5344CB8AC3E}">
        <p14:creationId xmlns:p14="http://schemas.microsoft.com/office/powerpoint/2010/main" val="198800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364" y="92767"/>
            <a:ext cx="5386411" cy="523220"/>
          </a:xfrm>
          <a:prstGeom prst="rect">
            <a:avLst/>
          </a:prstGeom>
          <a:noFill/>
        </p:spPr>
        <p:txBody>
          <a:bodyPr wrap="none" rtlCol="0">
            <a:spAutoFit/>
          </a:bodyPr>
          <a:lstStyle/>
          <a:p>
            <a:r>
              <a:rPr lang="en-US" sz="2800" b="1" dirty="0">
                <a:solidFill>
                  <a:prstClr val="black"/>
                </a:solidFill>
              </a:rPr>
              <a:t>India: SLEM PMIS 3472(2009-2015)</a:t>
            </a:r>
          </a:p>
        </p:txBody>
      </p:sp>
      <p:sp>
        <p:nvSpPr>
          <p:cNvPr id="33" name="TextBox 32"/>
          <p:cNvSpPr txBox="1"/>
          <p:nvPr/>
        </p:nvSpPr>
        <p:spPr>
          <a:xfrm>
            <a:off x="6970278" y="-52460"/>
            <a:ext cx="4577467" cy="369332"/>
          </a:xfrm>
          <a:prstGeom prst="rect">
            <a:avLst/>
          </a:prstGeom>
          <a:noFill/>
        </p:spPr>
        <p:txBody>
          <a:bodyPr wrap="square" rtlCol="0">
            <a:spAutoFit/>
          </a:bodyPr>
          <a:lstStyle/>
          <a:p>
            <a:r>
              <a:rPr lang="en-US" dirty="0">
                <a:solidFill>
                  <a:prstClr val="white"/>
                </a:solidFill>
                <a:latin typeface="Avenir Book"/>
              </a:rPr>
              <a:t>Time series analysis using Satellite data</a:t>
            </a:r>
          </a:p>
        </p:txBody>
      </p:sp>
      <p:sp>
        <p:nvSpPr>
          <p:cNvPr id="34" name="TextBox 33"/>
          <p:cNvSpPr txBox="1"/>
          <p:nvPr/>
        </p:nvSpPr>
        <p:spPr>
          <a:xfrm>
            <a:off x="6281663" y="1210909"/>
            <a:ext cx="417102" cy="246221"/>
          </a:xfrm>
          <a:prstGeom prst="rect">
            <a:avLst/>
          </a:prstGeom>
          <a:noFill/>
        </p:spPr>
        <p:txBody>
          <a:bodyPr wrap="none" rtlCol="0">
            <a:spAutoFit/>
          </a:bodyPr>
          <a:lstStyle/>
          <a:p>
            <a:r>
              <a:rPr lang="en-US" sz="1000" dirty="0">
                <a:solidFill>
                  <a:prstClr val="black"/>
                </a:solidFill>
              </a:rPr>
              <a:t>Year</a:t>
            </a:r>
          </a:p>
        </p:txBody>
      </p:sp>
      <p:pic>
        <p:nvPicPr>
          <p:cNvPr id="72" name="Picture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0038" y="339723"/>
            <a:ext cx="3434324" cy="2479441"/>
          </a:xfrm>
          <a:prstGeom prst="rect">
            <a:avLst/>
          </a:prstGeom>
        </p:spPr>
      </p:pic>
      <p:pic>
        <p:nvPicPr>
          <p:cNvPr id="73" name="Picture 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8868" y="339959"/>
            <a:ext cx="3434324" cy="2479441"/>
          </a:xfrm>
          <a:prstGeom prst="rect">
            <a:avLst/>
          </a:prstGeom>
        </p:spPr>
      </p:pic>
      <p:sp>
        <p:nvSpPr>
          <p:cNvPr id="101" name="TextBox 100"/>
          <p:cNvSpPr txBox="1"/>
          <p:nvPr/>
        </p:nvSpPr>
        <p:spPr>
          <a:xfrm>
            <a:off x="5124308" y="4094863"/>
            <a:ext cx="1120820" cy="369332"/>
          </a:xfrm>
          <a:prstGeom prst="rect">
            <a:avLst/>
          </a:prstGeom>
          <a:noFill/>
        </p:spPr>
        <p:txBody>
          <a:bodyPr wrap="none" rtlCol="0">
            <a:spAutoFit/>
          </a:bodyPr>
          <a:lstStyle/>
          <a:p>
            <a:r>
              <a:rPr lang="en-US" dirty="0">
                <a:solidFill>
                  <a:prstClr val="black"/>
                </a:solidFill>
                <a:latin typeface="Avenir Book"/>
              </a:rPr>
              <a:t>Apr 2009</a:t>
            </a:r>
          </a:p>
        </p:txBody>
      </p:sp>
      <p:sp>
        <p:nvSpPr>
          <p:cNvPr id="102" name="TextBox 101"/>
          <p:cNvSpPr txBox="1"/>
          <p:nvPr/>
        </p:nvSpPr>
        <p:spPr>
          <a:xfrm>
            <a:off x="8716560" y="317641"/>
            <a:ext cx="1120820" cy="369332"/>
          </a:xfrm>
          <a:prstGeom prst="rect">
            <a:avLst/>
          </a:prstGeom>
          <a:noFill/>
        </p:spPr>
        <p:txBody>
          <a:bodyPr wrap="none" rtlCol="0">
            <a:spAutoFit/>
          </a:bodyPr>
          <a:lstStyle/>
          <a:p>
            <a:r>
              <a:rPr lang="en-US" dirty="0">
                <a:solidFill>
                  <a:prstClr val="black"/>
                </a:solidFill>
                <a:latin typeface="Avenir Book"/>
              </a:rPr>
              <a:t>Apr 2015</a:t>
            </a:r>
          </a:p>
        </p:txBody>
      </p:sp>
      <p:sp>
        <p:nvSpPr>
          <p:cNvPr id="103" name="Rectangle 102"/>
          <p:cNvSpPr/>
          <p:nvPr/>
        </p:nvSpPr>
        <p:spPr>
          <a:xfrm>
            <a:off x="6269872" y="1334019"/>
            <a:ext cx="1588402" cy="1093198"/>
          </a:xfrm>
          <a:prstGeom prst="rect">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9776280" y="1334019"/>
            <a:ext cx="1588402" cy="1093198"/>
          </a:xfrm>
          <a:prstGeom prst="rect">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68" y="2265824"/>
            <a:ext cx="4036749" cy="4451553"/>
          </a:xfrm>
          <a:prstGeom prst="rect">
            <a:avLst/>
          </a:prstGeom>
        </p:spPr>
      </p:pic>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55115" y="353667"/>
            <a:ext cx="2671816" cy="3871128"/>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424" y="563026"/>
            <a:ext cx="2419798" cy="1514010"/>
          </a:xfrm>
          <a:prstGeom prst="rect">
            <a:avLst/>
          </a:prstGeom>
        </p:spPr>
      </p:pic>
      <p:sp>
        <p:nvSpPr>
          <p:cNvPr id="4" name="Rectangle 3"/>
          <p:cNvSpPr/>
          <p:nvPr/>
        </p:nvSpPr>
        <p:spPr>
          <a:xfrm>
            <a:off x="1910686" y="5527343"/>
            <a:ext cx="696036" cy="677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135793" y="134668"/>
            <a:ext cx="2151551" cy="369332"/>
          </a:xfrm>
          <a:prstGeom prst="rect">
            <a:avLst/>
          </a:prstGeom>
          <a:noFill/>
        </p:spPr>
        <p:txBody>
          <a:bodyPr wrap="none" rtlCol="0">
            <a:spAutoFit/>
          </a:bodyPr>
          <a:lstStyle/>
          <a:p>
            <a:r>
              <a:rPr lang="en-US" dirty="0">
                <a:solidFill>
                  <a:prstClr val="white"/>
                </a:solidFill>
                <a:latin typeface="Avenir Book"/>
              </a:rPr>
              <a:t>Beneficiary survey</a:t>
            </a:r>
          </a:p>
        </p:txBody>
      </p:sp>
      <p:sp>
        <p:nvSpPr>
          <p:cNvPr id="6" name="TextBox 5"/>
          <p:cNvSpPr txBox="1"/>
          <p:nvPr/>
        </p:nvSpPr>
        <p:spPr>
          <a:xfrm>
            <a:off x="1885573" y="5920558"/>
            <a:ext cx="780919" cy="307777"/>
          </a:xfrm>
          <a:prstGeom prst="rect">
            <a:avLst/>
          </a:prstGeom>
          <a:noFill/>
        </p:spPr>
        <p:txBody>
          <a:bodyPr wrap="none" rtlCol="0">
            <a:spAutoFit/>
          </a:bodyPr>
          <a:lstStyle/>
          <a:p>
            <a:r>
              <a:rPr lang="en-US" sz="1400" dirty="0">
                <a:solidFill>
                  <a:srgbClr val="FFFF00"/>
                </a:solidFill>
                <a:latin typeface="Avenir Book"/>
              </a:rPr>
              <a:t>Village </a:t>
            </a:r>
          </a:p>
        </p:txBody>
      </p:sp>
      <p:sp>
        <p:nvSpPr>
          <p:cNvPr id="7" name="TextBox 6"/>
          <p:cNvSpPr txBox="1"/>
          <p:nvPr/>
        </p:nvSpPr>
        <p:spPr>
          <a:xfrm>
            <a:off x="94153" y="2194787"/>
            <a:ext cx="1762021" cy="369332"/>
          </a:xfrm>
          <a:prstGeom prst="rect">
            <a:avLst/>
          </a:prstGeom>
          <a:noFill/>
        </p:spPr>
        <p:txBody>
          <a:bodyPr wrap="none" rtlCol="0">
            <a:spAutoFit/>
          </a:bodyPr>
          <a:lstStyle/>
          <a:p>
            <a:r>
              <a:rPr lang="en-US" dirty="0">
                <a:solidFill>
                  <a:srgbClr val="FFFF00"/>
                </a:solidFill>
                <a:latin typeface="Avenir Book"/>
              </a:rPr>
              <a:t>Bamboo Forest</a:t>
            </a:r>
          </a:p>
        </p:txBody>
      </p:sp>
      <p:sp>
        <p:nvSpPr>
          <p:cNvPr id="8" name="Rectangle 7"/>
          <p:cNvSpPr/>
          <p:nvPr/>
        </p:nvSpPr>
        <p:spPr>
          <a:xfrm>
            <a:off x="5245737" y="2942274"/>
            <a:ext cx="6906261" cy="3539430"/>
          </a:xfrm>
          <a:prstGeom prst="rect">
            <a:avLst/>
          </a:prstGeom>
        </p:spPr>
        <p:txBody>
          <a:bodyPr wrap="square">
            <a:spAutoFit/>
          </a:bodyPr>
          <a:lstStyle/>
          <a:p>
            <a:r>
              <a:rPr lang="en-US" sz="3200" b="1" dirty="0">
                <a:solidFill>
                  <a:prstClr val="white"/>
                </a:solidFill>
                <a:latin typeface="Avenir Book" charset="0"/>
                <a:ea typeface="Avenir Book" charset="0"/>
                <a:cs typeface="Avenir Book" charset="0"/>
              </a:rPr>
              <a:t>Mixed methods and triangulation of findings</a:t>
            </a:r>
          </a:p>
          <a:p>
            <a:r>
              <a:rPr lang="en-US" sz="3200" b="1" dirty="0">
                <a:solidFill>
                  <a:srgbClr val="C2D12F"/>
                </a:solidFill>
              </a:rPr>
              <a:t>Qualitative methods</a:t>
            </a:r>
          </a:p>
          <a:p>
            <a:pPr marL="457200" indent="-457200">
              <a:buFont typeface="Arial" panose="020B0604020202020204" pitchFamily="34" charset="0"/>
              <a:buChar char="•"/>
            </a:pPr>
            <a:r>
              <a:rPr lang="en-US" sz="3200" dirty="0">
                <a:solidFill>
                  <a:prstClr val="white"/>
                </a:solidFill>
                <a:latin typeface="Avenir Book" charset="0"/>
                <a:ea typeface="Avenir Book" charset="0"/>
                <a:cs typeface="Avenir Book" charset="0"/>
              </a:rPr>
              <a:t>Case study</a:t>
            </a:r>
          </a:p>
          <a:p>
            <a:pPr marL="457200" indent="-457200">
              <a:buFont typeface="Arial" panose="020B0604020202020204" pitchFamily="34" charset="0"/>
              <a:buChar char="•"/>
            </a:pPr>
            <a:r>
              <a:rPr lang="en-US" sz="3200" dirty="0">
                <a:solidFill>
                  <a:prstClr val="white"/>
                </a:solidFill>
                <a:latin typeface="Avenir Book" charset="0"/>
                <a:ea typeface="Avenir Book" charset="0"/>
                <a:cs typeface="Avenir Book" charset="0"/>
              </a:rPr>
              <a:t>Field visits</a:t>
            </a:r>
          </a:p>
          <a:p>
            <a:pPr marL="457200" indent="-457200">
              <a:buFont typeface="Arial" panose="020B0604020202020204" pitchFamily="34" charset="0"/>
              <a:buChar char="•"/>
            </a:pPr>
            <a:r>
              <a:rPr lang="en-US" sz="3200" dirty="0">
                <a:solidFill>
                  <a:prstClr val="white"/>
                </a:solidFill>
                <a:latin typeface="Avenir Book" charset="0"/>
                <a:ea typeface="Avenir Book" charset="0"/>
                <a:cs typeface="Avenir Book" charset="0"/>
              </a:rPr>
              <a:t>Focused group interview</a:t>
            </a:r>
          </a:p>
          <a:p>
            <a:pPr marL="457200" indent="-457200">
              <a:buFont typeface="Arial" panose="020B0604020202020204" pitchFamily="34" charset="0"/>
              <a:buChar char="•"/>
            </a:pPr>
            <a:r>
              <a:rPr lang="en-US" sz="3200" dirty="0">
                <a:solidFill>
                  <a:prstClr val="white"/>
                </a:solidFill>
                <a:latin typeface="Avenir Book" charset="0"/>
                <a:ea typeface="Avenir Book" charset="0"/>
                <a:cs typeface="Avenir Book" charset="0"/>
              </a:rPr>
              <a:t>Stakeholders interview</a:t>
            </a:r>
          </a:p>
        </p:txBody>
      </p:sp>
      <p:sp>
        <p:nvSpPr>
          <p:cNvPr id="19" name="TextBox 18"/>
          <p:cNvSpPr txBox="1"/>
          <p:nvPr/>
        </p:nvSpPr>
        <p:spPr>
          <a:xfrm>
            <a:off x="5299928" y="316872"/>
            <a:ext cx="1098378" cy="369332"/>
          </a:xfrm>
          <a:prstGeom prst="rect">
            <a:avLst/>
          </a:prstGeom>
          <a:noFill/>
        </p:spPr>
        <p:txBody>
          <a:bodyPr wrap="none" rtlCol="0">
            <a:spAutoFit/>
          </a:bodyPr>
          <a:lstStyle/>
          <a:p>
            <a:r>
              <a:rPr lang="en-US" dirty="0">
                <a:solidFill>
                  <a:prstClr val="black"/>
                </a:solidFill>
                <a:latin typeface="Avenir Book"/>
              </a:rPr>
              <a:t>Apr 2009</a:t>
            </a:r>
          </a:p>
        </p:txBody>
      </p:sp>
    </p:spTree>
    <p:extLst>
      <p:ext uri="{BB962C8B-B14F-4D97-AF65-F5344CB8AC3E}">
        <p14:creationId xmlns:p14="http://schemas.microsoft.com/office/powerpoint/2010/main" val="52551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 y="0"/>
            <a:ext cx="12230100" cy="6858000"/>
          </a:xfrm>
          <a:prstGeom prst="rect">
            <a:avLst/>
          </a:prstGeom>
        </p:spPr>
      </p:pic>
      <p:sp>
        <p:nvSpPr>
          <p:cNvPr id="18" name="Rectangle 17"/>
          <p:cNvSpPr/>
          <p:nvPr/>
        </p:nvSpPr>
        <p:spPr>
          <a:xfrm>
            <a:off x="-9331" y="0"/>
            <a:ext cx="12214860"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 name="Content Placeholder 2"/>
          <p:cNvSpPr txBox="1">
            <a:spLocks/>
          </p:cNvSpPr>
          <p:nvPr/>
        </p:nvSpPr>
        <p:spPr>
          <a:xfrm>
            <a:off x="8894245" y="2165279"/>
            <a:ext cx="3283673" cy="463966"/>
          </a:xfrm>
          <a:prstGeom prst="rect">
            <a:avLst/>
          </a:prstGeom>
        </p:spPr>
        <p:txBody>
          <a:bodyPr>
            <a:noAutofit/>
          </a:bodyPr>
          <a:lst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bg1"/>
                </a:solidFill>
                <a:latin typeface="Avenir Book" charset="0"/>
                <a:ea typeface="Avenir Book" charset="0"/>
                <a:cs typeface="Avenir Book" charset="0"/>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bg1"/>
                </a:solidFill>
                <a:latin typeface="Avenir Book" charset="0"/>
                <a:ea typeface="Avenir Book" charset="0"/>
                <a:cs typeface="Avenir Book" charset="0"/>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bg1"/>
                </a:solidFill>
                <a:latin typeface="Avenir Book" charset="0"/>
                <a:ea typeface="Avenir Book" charset="0"/>
                <a:cs typeface="Avenir Book" charset="0"/>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defRPr/>
            </a:pPr>
            <a:r>
              <a:rPr lang="en-US" sz="2400" b="1" dirty="0">
                <a:solidFill>
                  <a:prstClr val="white"/>
                </a:solidFill>
                <a:latin typeface="Avenir Heavy" charset="0"/>
                <a:ea typeface="Avenir Heavy" charset="0"/>
                <a:cs typeface="Avenir Heavy" charset="0"/>
                <a:sym typeface="Wingdings" panose="05000000000000000000" pitchFamily="2" charset="2"/>
              </a:rPr>
              <a:t>Approach evaluation as a dynamic learning  process</a:t>
            </a:r>
          </a:p>
          <a:p>
            <a:pPr algn="ctr">
              <a:defRPr/>
            </a:pPr>
            <a:endParaRPr lang="en-US" sz="1600" b="1" dirty="0">
              <a:solidFill>
                <a:prstClr val="white"/>
              </a:solidFill>
              <a:latin typeface="Avenir Heavy" charset="0"/>
              <a:ea typeface="Avenir Heavy" charset="0"/>
              <a:cs typeface="Avenir Heavy" charset="0"/>
            </a:endParaRPr>
          </a:p>
        </p:txBody>
      </p:sp>
      <p:pic>
        <p:nvPicPr>
          <p:cNvPr id="5" name="Picture 2" descr="Image result for mixed metho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0208" y="3576462"/>
            <a:ext cx="2484000" cy="248400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Image result for partnership"/>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0507" y="2165279"/>
            <a:ext cx="2484000" cy="2484000"/>
          </a:xfrm>
          <a:prstGeom prst="ellipse">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Image result for exploratio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26704" y="2165279"/>
            <a:ext cx="2484000" cy="2484000"/>
          </a:xfrm>
          <a:prstGeom prst="ellipse">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76082" y="3587729"/>
            <a:ext cx="2484000" cy="2484000"/>
          </a:xfrm>
          <a:prstGeom prst="ellipse">
            <a:avLst/>
          </a:prstGeom>
          <a:ln>
            <a:solidFill>
              <a:schemeClr val="bg1"/>
            </a:solidFill>
          </a:ln>
        </p:spPr>
      </p:pic>
      <p:sp>
        <p:nvSpPr>
          <p:cNvPr id="12" name="Content Placeholder 2"/>
          <p:cNvSpPr txBox="1">
            <a:spLocks/>
          </p:cNvSpPr>
          <p:nvPr/>
        </p:nvSpPr>
        <p:spPr>
          <a:xfrm>
            <a:off x="416561" y="4752412"/>
            <a:ext cx="2826666" cy="1455860"/>
          </a:xfrm>
          <a:prstGeom prst="rect">
            <a:avLst/>
          </a:prstGeom>
        </p:spPr>
        <p:txBody>
          <a:bodyPr>
            <a:noAutofit/>
          </a:bodyPr>
          <a:lst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bg1"/>
                </a:solidFill>
                <a:latin typeface="Avenir Book" charset="0"/>
                <a:ea typeface="Avenir Book" charset="0"/>
                <a:cs typeface="Avenir Book" charset="0"/>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bg1"/>
                </a:solidFill>
                <a:latin typeface="Avenir Book" charset="0"/>
                <a:ea typeface="Avenir Book" charset="0"/>
                <a:cs typeface="Avenir Book" charset="0"/>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bg1"/>
                </a:solidFill>
                <a:latin typeface="Avenir Book" charset="0"/>
                <a:ea typeface="Avenir Book" charset="0"/>
                <a:cs typeface="Avenir Book" charset="0"/>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defRPr/>
            </a:pPr>
            <a:r>
              <a:rPr lang="en-US" sz="2400" b="1" dirty="0">
                <a:solidFill>
                  <a:prstClr val="white"/>
                </a:solidFill>
                <a:latin typeface="Avenir Heavy" charset="0"/>
                <a:ea typeface="Avenir Heavy" charset="0"/>
                <a:cs typeface="Avenir Heavy" charset="0"/>
              </a:rPr>
              <a:t>Partner with </a:t>
            </a:r>
            <a:br>
              <a:rPr lang="en-US" sz="2400" b="1" dirty="0">
                <a:solidFill>
                  <a:prstClr val="white"/>
                </a:solidFill>
                <a:latin typeface="Avenir Heavy" charset="0"/>
                <a:ea typeface="Avenir Heavy" charset="0"/>
                <a:cs typeface="Avenir Heavy" charset="0"/>
              </a:rPr>
            </a:br>
            <a:r>
              <a:rPr lang="en-US" sz="2400" b="1" dirty="0">
                <a:solidFill>
                  <a:prstClr val="white"/>
                </a:solidFill>
                <a:latin typeface="Avenir Heavy" charset="0"/>
                <a:ea typeface="Avenir Heavy" charset="0"/>
                <a:cs typeface="Avenir Heavy" charset="0"/>
              </a:rPr>
              <a:t>global institutions</a:t>
            </a:r>
          </a:p>
        </p:txBody>
      </p:sp>
      <p:sp>
        <p:nvSpPr>
          <p:cNvPr id="13" name="Content Placeholder 2"/>
          <p:cNvSpPr txBox="1">
            <a:spLocks/>
          </p:cNvSpPr>
          <p:nvPr/>
        </p:nvSpPr>
        <p:spPr>
          <a:xfrm>
            <a:off x="3394459" y="2165279"/>
            <a:ext cx="2495587" cy="1711505"/>
          </a:xfrm>
          <a:prstGeom prst="rect">
            <a:avLst/>
          </a:prstGeom>
        </p:spPr>
        <p:txBody>
          <a:bodyPr>
            <a:noAutofit/>
          </a:bodyPr>
          <a:lst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bg1"/>
                </a:solidFill>
                <a:latin typeface="Avenir Book" charset="0"/>
                <a:ea typeface="Avenir Book" charset="0"/>
                <a:cs typeface="Avenir Book" charset="0"/>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bg1"/>
                </a:solidFill>
                <a:latin typeface="Avenir Book" charset="0"/>
                <a:ea typeface="Avenir Book" charset="0"/>
                <a:cs typeface="Avenir Book" charset="0"/>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bg1"/>
                </a:solidFill>
                <a:latin typeface="Avenir Book" charset="0"/>
                <a:ea typeface="Avenir Book" charset="0"/>
                <a:cs typeface="Avenir Book" charset="0"/>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defRPr/>
            </a:pPr>
            <a:r>
              <a:rPr lang="en-US" sz="2400" b="1" dirty="0">
                <a:solidFill>
                  <a:prstClr val="white"/>
                </a:solidFill>
                <a:latin typeface="Avenir Heavy" charset="0"/>
                <a:ea typeface="Avenir Heavy" charset="0"/>
                <a:cs typeface="Avenir Heavy" charset="0"/>
                <a:sym typeface="Wingdings" panose="05000000000000000000" pitchFamily="2" charset="2"/>
              </a:rPr>
              <a:t>Use mixed approaches and methods</a:t>
            </a:r>
          </a:p>
        </p:txBody>
      </p:sp>
      <p:sp>
        <p:nvSpPr>
          <p:cNvPr id="14" name="Content Placeholder 2"/>
          <p:cNvSpPr txBox="1">
            <a:spLocks/>
          </p:cNvSpPr>
          <p:nvPr/>
        </p:nvSpPr>
        <p:spPr>
          <a:xfrm>
            <a:off x="5713608" y="4762244"/>
            <a:ext cx="3618191" cy="1127698"/>
          </a:xfrm>
          <a:prstGeom prst="rect">
            <a:avLst/>
          </a:prstGeom>
        </p:spPr>
        <p:txBody>
          <a:bodyPr>
            <a:noAutofit/>
          </a:bodyPr>
          <a:lst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bg1"/>
                </a:solidFill>
                <a:latin typeface="Avenir Book" charset="0"/>
                <a:ea typeface="Avenir Book" charset="0"/>
                <a:cs typeface="Avenir Book" charset="0"/>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bg1"/>
                </a:solidFill>
                <a:latin typeface="Avenir Book" charset="0"/>
                <a:ea typeface="Avenir Book" charset="0"/>
                <a:cs typeface="Avenir Book" charset="0"/>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bg1"/>
                </a:solidFill>
                <a:latin typeface="Avenir Book" charset="0"/>
                <a:ea typeface="Avenir Book" charset="0"/>
                <a:cs typeface="Avenir Book" charset="0"/>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bg1"/>
                </a:solidFill>
                <a:latin typeface="Avenir Book" charset="0"/>
                <a:ea typeface="Avenir Book" charset="0"/>
                <a:cs typeface="Avenir Book"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defRPr/>
            </a:pPr>
            <a:r>
              <a:rPr lang="en-US" sz="2400" b="1" dirty="0">
                <a:solidFill>
                  <a:prstClr val="white"/>
                </a:solidFill>
                <a:latin typeface="Avenir Heavy" charset="0"/>
                <a:ea typeface="Avenir Heavy" charset="0"/>
                <a:cs typeface="Avenir Heavy" charset="0"/>
                <a:sym typeface="Wingdings" panose="05000000000000000000" pitchFamily="2" charset="2"/>
              </a:rPr>
              <a:t>Continue exploring </a:t>
            </a:r>
            <a:br>
              <a:rPr lang="en-US" sz="2400" b="1" dirty="0">
                <a:solidFill>
                  <a:prstClr val="white"/>
                </a:solidFill>
                <a:latin typeface="Avenir Heavy" charset="0"/>
                <a:ea typeface="Avenir Heavy" charset="0"/>
                <a:cs typeface="Avenir Heavy" charset="0"/>
                <a:sym typeface="Wingdings" panose="05000000000000000000" pitchFamily="2" charset="2"/>
              </a:rPr>
            </a:br>
            <a:r>
              <a:rPr lang="en-US" sz="2400" b="1" dirty="0">
                <a:solidFill>
                  <a:prstClr val="white"/>
                </a:solidFill>
                <a:latin typeface="Avenir Heavy" charset="0"/>
                <a:ea typeface="Avenir Heavy" charset="0"/>
                <a:cs typeface="Avenir Heavy" charset="0"/>
                <a:sym typeface="Wingdings" panose="05000000000000000000" pitchFamily="2" charset="2"/>
              </a:rPr>
              <a:t>new methodologies and data sources</a:t>
            </a:r>
          </a:p>
          <a:p>
            <a:pPr algn="ctr">
              <a:defRPr/>
            </a:pPr>
            <a:endParaRPr lang="en-US" sz="2400" b="1" dirty="0">
              <a:solidFill>
                <a:prstClr val="white"/>
              </a:solidFill>
              <a:latin typeface="Avenir Heavy" charset="0"/>
              <a:ea typeface="Avenir Heavy" charset="0"/>
              <a:cs typeface="Avenir Heavy" charset="0"/>
            </a:endParaRPr>
          </a:p>
        </p:txBody>
      </p:sp>
      <p:sp>
        <p:nvSpPr>
          <p:cNvPr id="17" name="TextBox 16"/>
          <p:cNvSpPr txBox="1"/>
          <p:nvPr/>
        </p:nvSpPr>
        <p:spPr>
          <a:xfrm>
            <a:off x="370730" y="342796"/>
            <a:ext cx="8523515" cy="584775"/>
          </a:xfrm>
          <a:prstGeom prst="rect">
            <a:avLst/>
          </a:prstGeom>
          <a:noFill/>
        </p:spPr>
        <p:txBody>
          <a:bodyPr wrap="square" rtlCol="0">
            <a:spAutoFit/>
          </a:bodyPr>
          <a:lstStyle/>
          <a:p>
            <a:r>
              <a:rPr lang="en-CA" sz="3200" b="1" dirty="0">
                <a:solidFill>
                  <a:srgbClr val="FF9900"/>
                </a:solidFill>
                <a:latin typeface="Avenir Heavy" charset="0"/>
                <a:ea typeface="Avenir Heavy" charset="0"/>
                <a:cs typeface="Avenir Heavy" charset="0"/>
              </a:rPr>
              <a:t>Lessons for the future</a:t>
            </a:r>
          </a:p>
        </p:txBody>
      </p:sp>
      <p:sp>
        <p:nvSpPr>
          <p:cNvPr id="2" name="TextBox 1"/>
          <p:cNvSpPr txBox="1"/>
          <p:nvPr/>
        </p:nvSpPr>
        <p:spPr>
          <a:xfrm>
            <a:off x="1576137" y="312019"/>
            <a:ext cx="253596" cy="646331"/>
          </a:xfrm>
          <a:prstGeom prst="rect">
            <a:avLst/>
          </a:prstGeom>
          <a:noFill/>
        </p:spPr>
        <p:txBody>
          <a:bodyPr wrap="none" rtlCol="0">
            <a:spAutoFit/>
          </a:bodyPr>
          <a:lstStyle/>
          <a:p>
            <a:pPr>
              <a:defRPr/>
            </a:pPr>
            <a:endParaRPr lang="en-US" dirty="0">
              <a:solidFill>
                <a:prstClr val="white"/>
              </a:solidFill>
            </a:endParaRPr>
          </a:p>
          <a:p>
            <a:pPr>
              <a:defRPr/>
            </a:pPr>
            <a:r>
              <a:rPr lang="en-US" dirty="0">
                <a:solidFill>
                  <a:prstClr val="white"/>
                </a:solidFill>
              </a:rPr>
              <a:t> </a:t>
            </a:r>
            <a:endParaRPr lang="en-GB" dirty="0">
              <a:solidFill>
                <a:prstClr val="white"/>
              </a:solidFill>
            </a:endParaRPr>
          </a:p>
        </p:txBody>
      </p:sp>
    </p:spTree>
    <p:extLst>
      <p:ext uri="{BB962C8B-B14F-4D97-AF65-F5344CB8AC3E}">
        <p14:creationId xmlns:p14="http://schemas.microsoft.com/office/powerpoint/2010/main" val="2229418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502264"/>
            <a:ext cx="10210800" cy="5170646"/>
          </a:xfrm>
          <a:prstGeom prst="rect">
            <a:avLst/>
          </a:prstGeom>
        </p:spPr>
        <p:txBody>
          <a:bodyPr vert="horz" wrap="square" lIns="0" tIns="0" rIns="0" bIns="0" rtlCol="0">
            <a:spAutoFit/>
          </a:bodyPr>
          <a:lstStyle/>
          <a:p>
            <a:pPr marL="12700"/>
            <a:r>
              <a:rPr lang="en-US" sz="2400" spc="-10" dirty="0">
                <a:solidFill>
                  <a:srgbClr val="FFC000"/>
                </a:solidFill>
                <a:latin typeface="Calibri"/>
                <a:cs typeface="Calibri"/>
              </a:rPr>
              <a:t>Interactive tools</a:t>
            </a:r>
          </a:p>
          <a:p>
            <a:pPr marL="12700"/>
            <a:r>
              <a:rPr lang="en-US" sz="2400" spc="-10" dirty="0">
                <a:solidFill>
                  <a:srgbClr val="FFFFFF"/>
                </a:solidFill>
                <a:latin typeface="Calibri"/>
                <a:cs typeface="Calibri"/>
                <a:hlinkClick r:id="rId3"/>
              </a:rPr>
              <a:t>http://www.globalforestwatch.org/</a:t>
            </a:r>
            <a:r>
              <a:rPr lang="en-US" sz="2400" spc="-10" dirty="0">
                <a:solidFill>
                  <a:srgbClr val="FFFFFF"/>
                </a:solidFill>
                <a:latin typeface="Calibri"/>
                <a:cs typeface="Calibri"/>
              </a:rPr>
              <a:t> : GFW offers data, and tools for forests monitoring</a:t>
            </a:r>
          </a:p>
          <a:p>
            <a:pPr marL="12700"/>
            <a:r>
              <a:rPr lang="en-US" sz="2400" spc="-10" dirty="0">
                <a:solidFill>
                  <a:srgbClr val="FFFFFF"/>
                </a:solidFill>
                <a:latin typeface="Calibri"/>
                <a:cs typeface="Calibri"/>
                <a:hlinkClick r:id="rId4"/>
              </a:rPr>
              <a:t>https://global-surface-water.appspot.com/</a:t>
            </a:r>
            <a:r>
              <a:rPr lang="en-US" sz="2400" spc="-10" dirty="0">
                <a:solidFill>
                  <a:srgbClr val="FFFFFF"/>
                </a:solidFill>
                <a:latin typeface="Calibri"/>
                <a:cs typeface="Calibri"/>
              </a:rPr>
              <a:t> : Global Surface Water</a:t>
            </a:r>
          </a:p>
          <a:p>
            <a:pPr marL="12700"/>
            <a:endParaRPr lang="en-US" sz="2400" spc="-10" dirty="0">
              <a:solidFill>
                <a:srgbClr val="FFFFFF"/>
              </a:solidFill>
              <a:latin typeface="Calibri"/>
              <a:cs typeface="Calibri"/>
            </a:endParaRPr>
          </a:p>
          <a:p>
            <a:pPr marL="12700"/>
            <a:r>
              <a:rPr lang="en-US" sz="2400" spc="-10" dirty="0">
                <a:solidFill>
                  <a:srgbClr val="FFC000"/>
                </a:solidFill>
                <a:latin typeface="Calibri"/>
                <a:cs typeface="Calibri"/>
              </a:rPr>
              <a:t>Data visualization and download </a:t>
            </a:r>
          </a:p>
          <a:p>
            <a:pPr marL="12700"/>
            <a:r>
              <a:rPr sz="2400" spc="-20" dirty="0">
                <a:solidFill>
                  <a:srgbClr val="FFFFFF"/>
                </a:solidFill>
                <a:latin typeface="Calibri"/>
                <a:cs typeface="Calibri"/>
                <a:hlinkClick r:id="rId5"/>
              </a:rPr>
              <a:t>http://earthexplorer.usgs.gov</a:t>
            </a:r>
            <a:r>
              <a:rPr lang="en-US" sz="2400" spc="-20" dirty="0">
                <a:solidFill>
                  <a:srgbClr val="FFFFFF"/>
                </a:solidFill>
                <a:latin typeface="Calibri"/>
                <a:cs typeface="Calibri"/>
              </a:rPr>
              <a:t> : NASA-USGS </a:t>
            </a:r>
            <a:r>
              <a:rPr lang="en-US" sz="2400" spc="-10" dirty="0" err="1">
                <a:solidFill>
                  <a:srgbClr val="FFFFFF"/>
                </a:solidFill>
                <a:latin typeface="Calibri"/>
                <a:cs typeface="Calibri"/>
              </a:rPr>
              <a:t>EarthExplorer</a:t>
            </a:r>
            <a:r>
              <a:rPr lang="en-US" sz="2400" spc="60" dirty="0">
                <a:solidFill>
                  <a:srgbClr val="FFFFFF"/>
                </a:solidFill>
                <a:latin typeface="Calibri"/>
                <a:cs typeface="Calibri"/>
              </a:rPr>
              <a:t> </a:t>
            </a:r>
            <a:r>
              <a:rPr lang="en-US" sz="2400" spc="-20" dirty="0">
                <a:solidFill>
                  <a:srgbClr val="FFFFFF"/>
                </a:solidFill>
                <a:latin typeface="Calibri"/>
                <a:cs typeface="Calibri"/>
              </a:rPr>
              <a:t> for raw data</a:t>
            </a:r>
          </a:p>
          <a:p>
            <a:pPr marL="12700"/>
            <a:r>
              <a:rPr lang="en-US" sz="2400" spc="-20" dirty="0">
                <a:solidFill>
                  <a:srgbClr val="FFFFFF"/>
                </a:solidFill>
                <a:latin typeface="Calibri"/>
                <a:cs typeface="Calibri"/>
                <a:hlinkClick r:id="rId6"/>
              </a:rPr>
              <a:t>https://scihub.copernicus.eu/</a:t>
            </a:r>
            <a:r>
              <a:rPr lang="en-US" sz="2400" spc="-20" dirty="0">
                <a:solidFill>
                  <a:srgbClr val="FFFFFF"/>
                </a:solidFill>
                <a:latin typeface="Calibri"/>
                <a:cs typeface="Calibri"/>
              </a:rPr>
              <a:t> : Copernicus Open Access hub </a:t>
            </a:r>
          </a:p>
          <a:p>
            <a:pPr marL="12700"/>
            <a:endParaRPr lang="en-US" sz="2400" dirty="0">
              <a:solidFill>
                <a:prstClr val="black"/>
              </a:solidFill>
              <a:latin typeface="Calibri"/>
              <a:cs typeface="Calibri"/>
            </a:endParaRPr>
          </a:p>
          <a:p>
            <a:pPr marL="12700"/>
            <a:r>
              <a:rPr lang="en-US" sz="2400" dirty="0">
                <a:solidFill>
                  <a:srgbClr val="FFC000"/>
                </a:solidFill>
                <a:latin typeface="Calibri"/>
                <a:cs typeface="Calibri"/>
              </a:rPr>
              <a:t>Analytical tools(Open Access or Free)</a:t>
            </a:r>
          </a:p>
          <a:p>
            <a:pPr marL="12700"/>
            <a:r>
              <a:rPr lang="en-US" sz="2400" dirty="0">
                <a:solidFill>
                  <a:prstClr val="white"/>
                </a:solidFill>
                <a:latin typeface="Calibri"/>
                <a:cs typeface="Calibri"/>
                <a:hlinkClick r:id="rId7"/>
              </a:rPr>
              <a:t>http://www.qgis.org/en/site/</a:t>
            </a:r>
            <a:r>
              <a:rPr lang="en-US" sz="2400" dirty="0">
                <a:solidFill>
                  <a:prstClr val="white"/>
                </a:solidFill>
                <a:latin typeface="Calibri"/>
                <a:cs typeface="Calibri"/>
              </a:rPr>
              <a:t> : QGIS</a:t>
            </a:r>
          </a:p>
          <a:p>
            <a:pPr fontAlgn="ctr"/>
            <a:r>
              <a:rPr lang="en-US" dirty="0">
                <a:solidFill>
                  <a:prstClr val="white"/>
                </a:solidFill>
                <a:hlinkClick r:id="rId8"/>
              </a:rPr>
              <a:t>https://earthengine.google.com/</a:t>
            </a:r>
            <a:r>
              <a:rPr lang="en-US" dirty="0">
                <a:solidFill>
                  <a:prstClr val="white"/>
                </a:solidFill>
              </a:rPr>
              <a:t> : </a:t>
            </a:r>
            <a:r>
              <a:rPr lang="en-US" sz="2400" dirty="0">
                <a:solidFill>
                  <a:prstClr val="white"/>
                </a:solidFill>
                <a:latin typeface="Calibri"/>
                <a:cs typeface="Calibri"/>
              </a:rPr>
              <a:t>Google Earth Engine(requires CODING)</a:t>
            </a:r>
          </a:p>
          <a:p>
            <a:pPr marL="12700"/>
            <a:r>
              <a:rPr lang="en-US" dirty="0">
                <a:solidFill>
                  <a:prstClr val="black"/>
                </a:solidFill>
                <a:hlinkClick r:id="rId9"/>
              </a:rPr>
              <a:t>https://www.google.com/earth/</a:t>
            </a:r>
            <a:r>
              <a:rPr lang="en-US" dirty="0">
                <a:solidFill>
                  <a:prstClr val="black"/>
                </a:solidFill>
              </a:rPr>
              <a:t> </a:t>
            </a:r>
            <a:r>
              <a:rPr lang="en-US" dirty="0">
                <a:solidFill>
                  <a:prstClr val="white"/>
                </a:solidFill>
              </a:rPr>
              <a:t>:</a:t>
            </a:r>
            <a:r>
              <a:rPr lang="en-US" sz="2400" dirty="0">
                <a:solidFill>
                  <a:prstClr val="white"/>
                </a:solidFill>
                <a:latin typeface="Calibri"/>
                <a:cs typeface="Calibri"/>
              </a:rPr>
              <a:t>Google Earth Pro</a:t>
            </a:r>
          </a:p>
          <a:p>
            <a:pPr marL="12700"/>
            <a:endParaRPr sz="2400" dirty="0">
              <a:solidFill>
                <a:prstClr val="white"/>
              </a:solidFill>
              <a:latin typeface="Calibri"/>
              <a:cs typeface="Calibri"/>
            </a:endParaRPr>
          </a:p>
        </p:txBody>
      </p:sp>
      <p:sp>
        <p:nvSpPr>
          <p:cNvPr id="7" name="object 7"/>
          <p:cNvSpPr/>
          <p:nvPr/>
        </p:nvSpPr>
        <p:spPr>
          <a:xfrm>
            <a:off x="9440013" y="3449417"/>
            <a:ext cx="2732532" cy="167640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6" name="object 3"/>
          <p:cNvSpPr/>
          <p:nvPr/>
        </p:nvSpPr>
        <p:spPr>
          <a:xfrm>
            <a:off x="3057771" y="-228600"/>
            <a:ext cx="4037075" cy="207263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17" name="Rectangle 16"/>
          <p:cNvSpPr/>
          <p:nvPr/>
        </p:nvSpPr>
        <p:spPr>
          <a:xfrm>
            <a:off x="609600" y="266824"/>
            <a:ext cx="2448171" cy="707886"/>
          </a:xfrm>
          <a:prstGeom prst="rect">
            <a:avLst/>
          </a:prstGeom>
        </p:spPr>
        <p:txBody>
          <a:bodyPr wrap="none">
            <a:spAutoFit/>
          </a:bodyPr>
          <a:lstStyle/>
          <a:p>
            <a:pPr algn="ctr"/>
            <a:r>
              <a:rPr lang="en-US" sz="4000" dirty="0">
                <a:solidFill>
                  <a:srgbClr val="FF9900"/>
                </a:solidFill>
                <a:latin typeface="Trebuchet MS (Body)"/>
                <a:ea typeface="Avenir Book" charset="0"/>
                <a:cs typeface="Avenir Book" charset="0"/>
              </a:rPr>
              <a:t>Resources</a:t>
            </a:r>
            <a:endParaRPr lang="en-CA" sz="4000" dirty="0">
              <a:solidFill>
                <a:srgbClr val="FF9900"/>
              </a:solidFill>
              <a:latin typeface="Trebuchet MS (Body)"/>
              <a:ea typeface="Avenir Book" charset="0"/>
              <a:cs typeface="Avenir Book" charset="0"/>
            </a:endParaRPr>
          </a:p>
        </p:txBody>
      </p:sp>
      <p:pic>
        <p:nvPicPr>
          <p:cNvPr id="18" name="Picture 17"/>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496400" y="1219200"/>
            <a:ext cx="2751568" cy="1981200"/>
          </a:xfrm>
          <a:prstGeom prst="rect">
            <a:avLst/>
          </a:prstGeom>
        </p:spPr>
      </p:pic>
    </p:spTree>
    <p:extLst>
      <p:ext uri="{BB962C8B-B14F-4D97-AF65-F5344CB8AC3E}">
        <p14:creationId xmlns:p14="http://schemas.microsoft.com/office/powerpoint/2010/main" val="61450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593" y="5940780"/>
            <a:ext cx="12027407" cy="1938992"/>
          </a:xfrm>
          <a:prstGeom prst="rect">
            <a:avLst/>
          </a:prstGeom>
          <a:noFill/>
        </p:spPr>
        <p:txBody>
          <a:bodyPr wrap="square" rtlCol="0">
            <a:spAutoFit/>
          </a:bodyPr>
          <a:lstStyle/>
          <a:p>
            <a:pPr algn="ctr"/>
            <a:r>
              <a:rPr lang="en-US" sz="4000" dirty="0">
                <a:solidFill>
                  <a:prstClr val="white">
                    <a:lumMod val="85000"/>
                  </a:prstClr>
                </a:solidFill>
              </a:rPr>
              <a:t>The Global Environment Facility</a:t>
            </a:r>
          </a:p>
          <a:p>
            <a:pPr algn="ctr"/>
            <a:endParaRPr lang="en-US" sz="4000" dirty="0">
              <a:solidFill>
                <a:prstClr val="white"/>
              </a:solidFill>
            </a:endParaRPr>
          </a:p>
          <a:p>
            <a:pPr algn="ctr"/>
            <a:endParaRPr lang="en-CA" sz="4000" dirty="0">
              <a:solidFill>
                <a:prstClr val="white"/>
              </a:solidFill>
              <a:latin typeface="Avenir Book" charset="0"/>
              <a:ea typeface="Avenir Book" charset="0"/>
              <a:cs typeface="Avenir Book" charset="0"/>
            </a:endParaRPr>
          </a:p>
        </p:txBody>
      </p:sp>
      <p:grpSp>
        <p:nvGrpSpPr>
          <p:cNvPr id="4" name="Group 3"/>
          <p:cNvGrpSpPr/>
          <p:nvPr/>
        </p:nvGrpSpPr>
        <p:grpSpPr>
          <a:xfrm>
            <a:off x="1075989" y="2299650"/>
            <a:ext cx="9984360" cy="2637855"/>
            <a:chOff x="1017623" y="1453594"/>
            <a:chExt cx="9478522" cy="2623854"/>
          </a:xfrm>
        </p:grpSpPr>
        <p:sp>
          <p:nvSpPr>
            <p:cNvPr id="2" name="TextBox 1"/>
            <p:cNvSpPr txBox="1"/>
            <p:nvPr/>
          </p:nvSpPr>
          <p:spPr>
            <a:xfrm>
              <a:off x="1576137" y="2367148"/>
              <a:ext cx="253596" cy="646331"/>
            </a:xfrm>
            <a:prstGeom prst="rect">
              <a:avLst/>
            </a:prstGeom>
            <a:noFill/>
          </p:spPr>
          <p:txBody>
            <a:bodyPr wrap="none" rtlCol="0">
              <a:spAutoFit/>
            </a:bodyPr>
            <a:lstStyle/>
            <a:p>
              <a:endParaRPr lang="en-US" dirty="0">
                <a:solidFill>
                  <a:prstClr val="white"/>
                </a:solidFill>
              </a:endParaRPr>
            </a:p>
            <a:p>
              <a:r>
                <a:rPr lang="en-US" dirty="0">
                  <a:solidFill>
                    <a:prstClr val="white"/>
                  </a:solidFill>
                </a:rPr>
                <a:t> </a:t>
              </a:r>
              <a:endParaRPr lang="en-GB" dirty="0">
                <a:solidFill>
                  <a:prstClr val="white"/>
                </a:solidFill>
              </a:endParaRPr>
            </a:p>
          </p:txBody>
        </p:sp>
        <p:sp>
          <p:nvSpPr>
            <p:cNvPr id="5" name="Oval 4"/>
            <p:cNvSpPr>
              <a:spLocks noChangeAspect="1"/>
            </p:cNvSpPr>
            <p:nvPr/>
          </p:nvSpPr>
          <p:spPr>
            <a:xfrm>
              <a:off x="3316737" y="1541521"/>
              <a:ext cx="2448000" cy="2448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46800" rtlCol="0" anchor="ctr"/>
            <a:lstStyle/>
            <a:p>
              <a:pPr algn="ctr">
                <a:spcAft>
                  <a:spcPts val="1200"/>
                </a:spcAft>
              </a:pPr>
              <a:r>
                <a:rPr lang="en-US" b="1" dirty="0">
                  <a:solidFill>
                    <a:prstClr val="white"/>
                  </a:solidFill>
                  <a:latin typeface="Avenir Heavy" charset="0"/>
                  <a:ea typeface="Avenir Heavy" charset="0"/>
                  <a:cs typeface="Avenir Heavy" charset="0"/>
                </a:rPr>
                <a:t>4,000 projects in 167 countries</a:t>
              </a:r>
            </a:p>
          </p:txBody>
        </p:sp>
        <p:sp>
          <p:nvSpPr>
            <p:cNvPr id="7" name="Oval 6"/>
            <p:cNvSpPr>
              <a:spLocks noChangeAspect="1"/>
            </p:cNvSpPr>
            <p:nvPr/>
          </p:nvSpPr>
          <p:spPr>
            <a:xfrm>
              <a:off x="7914965" y="1541520"/>
              <a:ext cx="2581180" cy="251433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b="1" dirty="0">
                  <a:solidFill>
                    <a:prstClr val="white"/>
                  </a:solidFill>
                  <a:latin typeface="Avenir Heavy" charset="0"/>
                  <a:ea typeface="Avenir Heavy" charset="0"/>
                  <a:cs typeface="Avenir Heavy" charset="0"/>
                </a:rPr>
                <a:t>5 major environmental conventions </a:t>
              </a:r>
            </a:p>
          </p:txBody>
        </p:sp>
        <p:sp>
          <p:nvSpPr>
            <p:cNvPr id="8" name="Oval 7"/>
            <p:cNvSpPr>
              <a:spLocks noChangeAspect="1"/>
            </p:cNvSpPr>
            <p:nvPr/>
          </p:nvSpPr>
          <p:spPr>
            <a:xfrm>
              <a:off x="1017623" y="1453594"/>
              <a:ext cx="2448000" cy="244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1200"/>
                </a:spcAft>
              </a:pPr>
              <a:r>
                <a:rPr lang="en-US" b="1" dirty="0">
                  <a:solidFill>
                    <a:prstClr val="black"/>
                  </a:solidFill>
                  <a:latin typeface="Avenir Heavy" charset="0"/>
                  <a:ea typeface="Avenir Heavy" charset="0"/>
                  <a:cs typeface="Avenir Heavy" charset="0"/>
                </a:rPr>
                <a:t>25 Years</a:t>
              </a:r>
            </a:p>
            <a:p>
              <a:pPr algn="ctr">
                <a:spcAft>
                  <a:spcPts val="1200"/>
                </a:spcAft>
              </a:pPr>
              <a:r>
                <a:rPr lang="en-US" b="1" dirty="0">
                  <a:solidFill>
                    <a:prstClr val="white"/>
                  </a:solidFill>
                  <a:latin typeface="Avenir Heavy" charset="0"/>
                  <a:ea typeface="Avenir Heavy" charset="0"/>
                  <a:cs typeface="Avenir Heavy" charset="0"/>
                </a:rPr>
                <a:t>US$14.5 billion, and the leverage of US$75.4 billion </a:t>
              </a:r>
              <a:endParaRPr lang="en-US" sz="1600" dirty="0">
                <a:solidFill>
                  <a:prstClr val="white"/>
                </a:solidFill>
                <a:latin typeface="Avenir Roman" charset="0"/>
                <a:ea typeface="Avenir Roman" charset="0"/>
                <a:cs typeface="Avenir Roman" charset="0"/>
              </a:endParaRPr>
            </a:p>
          </p:txBody>
        </p:sp>
        <p:sp>
          <p:nvSpPr>
            <p:cNvPr id="9" name="Oval 8"/>
            <p:cNvSpPr>
              <a:spLocks noChangeAspect="1"/>
            </p:cNvSpPr>
            <p:nvPr/>
          </p:nvSpPr>
          <p:spPr>
            <a:xfrm>
              <a:off x="5547758" y="1541520"/>
              <a:ext cx="2535928" cy="253592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b="1" dirty="0">
                  <a:solidFill>
                    <a:prstClr val="white"/>
                  </a:solidFill>
                  <a:latin typeface="Avenir Heavy" charset="0"/>
                  <a:ea typeface="Avenir Heavy" charset="0"/>
                  <a:cs typeface="Avenir Heavy" charset="0"/>
                </a:rPr>
                <a:t>18 implementing agencies</a:t>
              </a:r>
            </a:p>
          </p:txBody>
        </p:sp>
      </p:grpSp>
      <p:sp>
        <p:nvSpPr>
          <p:cNvPr id="10" name="Rectangle 9"/>
          <p:cNvSpPr/>
          <p:nvPr/>
        </p:nvSpPr>
        <p:spPr>
          <a:xfrm>
            <a:off x="6070676" y="5117068"/>
            <a:ext cx="2159566" cy="369332"/>
          </a:xfrm>
          <a:prstGeom prst="rect">
            <a:avLst/>
          </a:prstGeom>
        </p:spPr>
        <p:txBody>
          <a:bodyPr wrap="none">
            <a:spAutoFit/>
          </a:bodyPr>
          <a:lstStyle/>
          <a:p>
            <a:pPr algn="ctr">
              <a:spcAft>
                <a:spcPts val="1200"/>
              </a:spcAft>
            </a:pPr>
            <a:r>
              <a:rPr lang="en-US" dirty="0">
                <a:solidFill>
                  <a:prstClr val="white"/>
                </a:solidFill>
                <a:latin typeface="Avenir Heavy" charset="0"/>
                <a:ea typeface="Avenir Heavy" charset="0"/>
                <a:cs typeface="Avenir Heavy" charset="0"/>
              </a:rPr>
              <a:t>Unique Partnership</a:t>
            </a:r>
            <a:endParaRPr lang="en-GB" dirty="0">
              <a:solidFill>
                <a:prstClr val="white"/>
              </a:solidFill>
              <a:latin typeface="Avenir Heavy" charset="0"/>
              <a:ea typeface="Avenir Heavy" charset="0"/>
              <a:cs typeface="Avenir Heavy" charset="0"/>
            </a:endParaRPr>
          </a:p>
        </p:txBody>
      </p:sp>
      <p:sp>
        <p:nvSpPr>
          <p:cNvPr id="11" name="Rectangle 10"/>
          <p:cNvSpPr/>
          <p:nvPr/>
        </p:nvSpPr>
        <p:spPr>
          <a:xfrm>
            <a:off x="1007752" y="5111804"/>
            <a:ext cx="2241417" cy="369332"/>
          </a:xfrm>
          <a:prstGeom prst="rect">
            <a:avLst/>
          </a:prstGeom>
        </p:spPr>
        <p:txBody>
          <a:bodyPr wrap="square">
            <a:spAutoFit/>
          </a:bodyPr>
          <a:lstStyle/>
          <a:p>
            <a:pPr algn="ctr">
              <a:spcAft>
                <a:spcPts val="1200"/>
              </a:spcAft>
            </a:pPr>
            <a:r>
              <a:rPr lang="en-US" dirty="0">
                <a:solidFill>
                  <a:prstClr val="white"/>
                </a:solidFill>
                <a:latin typeface="Avenir Heavy" charset="0"/>
                <a:ea typeface="Avenir Heavy" charset="0"/>
                <a:cs typeface="Avenir Heavy" charset="0"/>
              </a:rPr>
              <a:t>Established in 1992 </a:t>
            </a:r>
            <a:endParaRPr lang="en-GB" dirty="0">
              <a:solidFill>
                <a:prstClr val="white"/>
              </a:solidFill>
              <a:latin typeface="Avenir Heavy" charset="0"/>
              <a:ea typeface="Avenir Heavy" charset="0"/>
              <a:cs typeface="Avenir Heavy" charset="0"/>
            </a:endParaRPr>
          </a:p>
        </p:txBody>
      </p:sp>
      <p:sp>
        <p:nvSpPr>
          <p:cNvPr id="12" name="Rectangle 11"/>
          <p:cNvSpPr/>
          <p:nvPr/>
        </p:nvSpPr>
        <p:spPr>
          <a:xfrm>
            <a:off x="3410974" y="5117068"/>
            <a:ext cx="2492990" cy="369332"/>
          </a:xfrm>
          <a:prstGeom prst="rect">
            <a:avLst/>
          </a:prstGeom>
        </p:spPr>
        <p:txBody>
          <a:bodyPr wrap="none">
            <a:spAutoFit/>
          </a:bodyPr>
          <a:lstStyle/>
          <a:p>
            <a:pPr algn="ctr">
              <a:spcAft>
                <a:spcPts val="1200"/>
              </a:spcAft>
            </a:pPr>
            <a:r>
              <a:rPr lang="en-US" dirty="0">
                <a:solidFill>
                  <a:prstClr val="white"/>
                </a:solidFill>
                <a:latin typeface="Avenir Heavy" charset="0"/>
                <a:ea typeface="Avenir Heavy" charset="0"/>
                <a:cs typeface="Avenir Heavy" charset="0"/>
              </a:rPr>
              <a:t>Innovator and Catalyst</a:t>
            </a:r>
          </a:p>
        </p:txBody>
      </p:sp>
      <p:sp>
        <p:nvSpPr>
          <p:cNvPr id="13" name="Rectangle 12"/>
          <p:cNvSpPr/>
          <p:nvPr/>
        </p:nvSpPr>
        <p:spPr>
          <a:xfrm>
            <a:off x="8307186" y="5117068"/>
            <a:ext cx="2351926" cy="369332"/>
          </a:xfrm>
          <a:prstGeom prst="rect">
            <a:avLst/>
          </a:prstGeom>
        </p:spPr>
        <p:txBody>
          <a:bodyPr wrap="none">
            <a:spAutoFit/>
          </a:bodyPr>
          <a:lstStyle/>
          <a:p>
            <a:r>
              <a:rPr lang="en-US" dirty="0">
                <a:solidFill>
                  <a:prstClr val="white"/>
                </a:solidFill>
                <a:latin typeface="Avenir Heavy" charset="0"/>
                <a:ea typeface="Avenir Heavy" charset="0"/>
                <a:cs typeface="Avenir Heavy" charset="0"/>
              </a:rPr>
              <a:t>Financial</a:t>
            </a:r>
            <a:r>
              <a:rPr lang="en-US" b="1" dirty="0">
                <a:solidFill>
                  <a:prstClr val="white"/>
                </a:solidFill>
                <a:latin typeface="Roboto"/>
              </a:rPr>
              <a:t> </a:t>
            </a:r>
            <a:r>
              <a:rPr lang="en-US" dirty="0">
                <a:solidFill>
                  <a:prstClr val="white"/>
                </a:solidFill>
                <a:latin typeface="Avenir Heavy" charset="0"/>
                <a:ea typeface="Avenir Heavy" charset="0"/>
                <a:cs typeface="Avenir Heavy" charset="0"/>
              </a:rPr>
              <a:t>Mechanism</a:t>
            </a:r>
            <a:endParaRPr lang="en-GB" dirty="0">
              <a:solidFill>
                <a:prstClr val="white"/>
              </a:solidFill>
              <a:latin typeface="Avenir Heavy" charset="0"/>
              <a:ea typeface="Avenir Heavy" charset="0"/>
              <a:cs typeface="Avenir Heavy" charset="0"/>
            </a:endParaRPr>
          </a:p>
        </p:txBody>
      </p:sp>
      <p:pic>
        <p:nvPicPr>
          <p:cNvPr id="1026" name="Picture 2" descr="Hom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6758" y="1447800"/>
            <a:ext cx="1033947" cy="1095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5" name="Group 14"/>
          <p:cNvGrpSpPr/>
          <p:nvPr/>
        </p:nvGrpSpPr>
        <p:grpSpPr>
          <a:xfrm>
            <a:off x="-2" y="153375"/>
            <a:ext cx="12192002" cy="1143000"/>
            <a:chOff x="-2" y="1676400"/>
            <a:chExt cx="12192002" cy="1143000"/>
          </a:xfrm>
        </p:grpSpPr>
        <p:sp>
          <p:nvSpPr>
            <p:cNvPr id="16" name="Rectangle 15"/>
            <p:cNvSpPr/>
            <p:nvPr/>
          </p:nvSpPr>
          <p:spPr>
            <a:xfrm>
              <a:off x="-2" y="1676400"/>
              <a:ext cx="12192002" cy="1143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6993" y="1911620"/>
              <a:ext cx="1744705" cy="641297"/>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2400" y="1750284"/>
              <a:ext cx="1486290" cy="992916"/>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8727" y="1852466"/>
              <a:ext cx="1986073" cy="676783"/>
            </a:xfrm>
            <a:prstGeom prst="rect">
              <a:avLst/>
            </a:prstGeom>
          </p:spPr>
        </p:pic>
        <p:pic>
          <p:nvPicPr>
            <p:cNvPr id="20" name="Picture 19"/>
            <p:cNvPicPr>
              <a:picLocks noChangeAspect="1"/>
            </p:cNvPicPr>
            <p:nvPr/>
          </p:nvPicPr>
          <p:blipFill>
            <a:blip r:embed="rId7" cstate="email">
              <a:duotone>
                <a:prstClr val="black"/>
                <a:schemeClr val="tx2">
                  <a:tint val="45000"/>
                  <a:satMod val="400000"/>
                </a:schemeClr>
              </a:duotone>
              <a:extLst>
                <a:ext uri="{BEBA8EAE-BF5A-486C-A8C5-ECC9F3942E4B}">
                  <a14:imgProps xmlns:a14="http://schemas.microsoft.com/office/drawing/2010/main">
                    <a14:imgLayer r:embed="rId8">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416755" y="1911620"/>
              <a:ext cx="2013645" cy="697460"/>
            </a:xfrm>
            <a:prstGeom prst="rect">
              <a:avLst/>
            </a:prstGeom>
          </p:spPr>
        </p:pic>
        <p:pic>
          <p:nvPicPr>
            <p:cNvPr id="21" name="Picture 2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37481" y="1970047"/>
              <a:ext cx="2202086" cy="582870"/>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32831" y="1852466"/>
              <a:ext cx="648941" cy="707347"/>
            </a:xfrm>
            <a:prstGeom prst="rect">
              <a:avLst/>
            </a:prstGeom>
          </p:spPr>
        </p:pic>
      </p:grpSp>
    </p:spTree>
    <p:extLst>
      <p:ext uri="{BB962C8B-B14F-4D97-AF65-F5344CB8AC3E}">
        <p14:creationId xmlns:p14="http://schemas.microsoft.com/office/powerpoint/2010/main" val="1946781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 y="-1772"/>
            <a:ext cx="12344400" cy="7010400"/>
          </a:xfrm>
          <a:prstGeom prst="rect">
            <a:avLst/>
          </a:prstGeom>
        </p:spPr>
      </p:pic>
      <p:sp>
        <p:nvSpPr>
          <p:cNvPr id="6" name="Rectangle 5"/>
          <p:cNvSpPr/>
          <p:nvPr/>
        </p:nvSpPr>
        <p:spPr>
          <a:xfrm>
            <a:off x="-15240" y="-1772"/>
            <a:ext cx="12387993" cy="7010400"/>
          </a:xfrm>
          <a:prstGeom prst="rect">
            <a:avLst/>
          </a:prstGeom>
          <a:gradFill>
            <a:gsLst>
              <a:gs pos="100000">
                <a:srgbClr val="000000">
                  <a:alpha val="65000"/>
                </a:srgbClr>
              </a:gs>
              <a:gs pos="6000">
                <a:srgbClr val="000000">
                  <a:alpha val="65000"/>
                </a:srgbClr>
              </a:gs>
              <a:gs pos="99000">
                <a:schemeClr val="tx1">
                  <a:lumMod val="92000"/>
                  <a:lumOff val="8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 name="TextBox 1"/>
          <p:cNvSpPr txBox="1"/>
          <p:nvPr/>
        </p:nvSpPr>
        <p:spPr>
          <a:xfrm>
            <a:off x="2438400" y="668424"/>
            <a:ext cx="6931753" cy="2123658"/>
          </a:xfrm>
          <a:prstGeom prst="rect">
            <a:avLst/>
          </a:prstGeom>
          <a:noFill/>
        </p:spPr>
        <p:txBody>
          <a:bodyPr wrap="square" rtlCol="0">
            <a:spAutoFit/>
          </a:bodyPr>
          <a:lstStyle/>
          <a:p>
            <a:pPr algn="ctr"/>
            <a:r>
              <a:rPr lang="en-CA" sz="5400" dirty="0">
                <a:solidFill>
                  <a:prstClr val="white"/>
                </a:solidFill>
                <a:latin typeface="Avenir Book" charset="0"/>
                <a:ea typeface="Avenir Book" charset="0"/>
                <a:cs typeface="Avenir Book" charset="0"/>
              </a:rPr>
              <a:t>Thank you</a:t>
            </a:r>
          </a:p>
          <a:p>
            <a:pPr algn="ctr"/>
            <a:r>
              <a:rPr lang="en-CA" sz="2400" dirty="0">
                <a:solidFill>
                  <a:prstClr val="white"/>
                </a:solidFill>
                <a:latin typeface="Avenir Book" charset="0"/>
                <a:ea typeface="Avenir Book" charset="0"/>
                <a:cs typeface="Avenir Book" charset="0"/>
                <a:hlinkClick r:id="rId4"/>
              </a:rPr>
              <a:t>aanand2@thegef.org</a:t>
            </a:r>
            <a:endParaRPr lang="en-CA" sz="2400" dirty="0">
              <a:solidFill>
                <a:prstClr val="white"/>
              </a:solidFill>
              <a:latin typeface="Avenir Book" charset="0"/>
              <a:ea typeface="Avenir Book" charset="0"/>
              <a:cs typeface="Avenir Book" charset="0"/>
            </a:endParaRPr>
          </a:p>
          <a:p>
            <a:pPr algn="ctr"/>
            <a:endParaRPr lang="en-CA" sz="5400" dirty="0">
              <a:solidFill>
                <a:prstClr val="white"/>
              </a:solidFill>
              <a:latin typeface="Avenir Book" charset="0"/>
              <a:ea typeface="Avenir Book" charset="0"/>
              <a:cs typeface="Avenir Book" charset="0"/>
            </a:endParaRPr>
          </a:p>
        </p:txBody>
      </p:sp>
      <p:sp>
        <p:nvSpPr>
          <p:cNvPr id="5" name="Rectangle 4"/>
          <p:cNvSpPr/>
          <p:nvPr/>
        </p:nvSpPr>
        <p:spPr>
          <a:xfrm>
            <a:off x="152400" y="6324600"/>
            <a:ext cx="2971800" cy="369332"/>
          </a:xfrm>
          <a:prstGeom prst="rect">
            <a:avLst/>
          </a:prstGeom>
        </p:spPr>
        <p:txBody>
          <a:bodyPr wrap="square">
            <a:spAutoFit/>
          </a:bodyPr>
          <a:lstStyle/>
          <a:p>
            <a:r>
              <a:rPr lang="en-US" dirty="0">
                <a:solidFill>
                  <a:prstClr val="white"/>
                </a:solidFill>
                <a:latin typeface="Avenir Book"/>
              </a:rPr>
              <a:t>GEF-KWS-IFAD MKEPP, Kenya</a:t>
            </a:r>
          </a:p>
        </p:txBody>
      </p:sp>
    </p:spTree>
    <p:extLst>
      <p:ext uri="{BB962C8B-B14F-4D97-AF65-F5344CB8AC3E}">
        <p14:creationId xmlns:p14="http://schemas.microsoft.com/office/powerpoint/2010/main" val="414841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2E09-C7F6-43AC-B764-21AAEA84254F}"/>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24275DBB-5A57-41E9-9284-CE0CF5D239DE}"/>
              </a:ext>
            </a:extLst>
          </p:cNvPr>
          <p:cNvSpPr>
            <a:spLocks noGrp="1"/>
          </p:cNvSpPr>
          <p:nvPr>
            <p:ph idx="1"/>
          </p:nvPr>
        </p:nvSpPr>
        <p:spPr/>
        <p:txBody>
          <a:bodyPr>
            <a:normAutofit fontScale="70000" lnSpcReduction="20000"/>
          </a:bodyPr>
          <a:lstStyle/>
          <a:p>
            <a:r>
              <a:rPr lang="en-US" dirty="0"/>
              <a:t>•	The main steps in the design and utilization of the different data science techniques in evaluations.</a:t>
            </a:r>
          </a:p>
          <a:p>
            <a:r>
              <a:rPr lang="en-US" dirty="0"/>
              <a:t>•	The financial and technical resources required for the design, implementation and analysis of the respective studies</a:t>
            </a:r>
          </a:p>
          <a:p>
            <a:r>
              <a:rPr lang="en-US" dirty="0"/>
              <a:t>•	How much time was required for the implementation of these studies and how did this compare requirements for traditional evaluation approaches?</a:t>
            </a:r>
          </a:p>
          <a:p>
            <a:r>
              <a:rPr lang="en-US" dirty="0"/>
              <a:t>•	How were the different big data sources accessed and would these sources be easily accessible to other agencies (or is it necessary to have high level contacts with government agencies or the organizations that produce the data?) </a:t>
            </a:r>
          </a:p>
          <a:p>
            <a:r>
              <a:rPr lang="en-US" dirty="0"/>
              <a:t>•	What was the value-added of using the big data?  Were the additional costs and effort justified by the improved quality of the evaluation?</a:t>
            </a:r>
          </a:p>
          <a:p>
            <a:r>
              <a:rPr lang="en-US" dirty="0"/>
              <a:t>•	What were the main challenges [methodological, resource considerations, organizational, political and cultural] in using these tools and techniques?</a:t>
            </a:r>
          </a:p>
          <a:p>
            <a:r>
              <a:rPr lang="en-US" dirty="0"/>
              <a:t>•	What advice would the presenters give to other agencies considering the use of these tools and techniques?</a:t>
            </a:r>
          </a:p>
        </p:txBody>
      </p:sp>
    </p:spTree>
    <p:extLst>
      <p:ext uri="{BB962C8B-B14F-4D97-AF65-F5344CB8AC3E}">
        <p14:creationId xmlns:p14="http://schemas.microsoft.com/office/powerpoint/2010/main" val="155871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4"/>
            <a:ext cx="12192000" cy="6845152"/>
          </a:xfrm>
          <a:prstGeom prst="rect">
            <a:avLst/>
          </a:prstGeom>
        </p:spPr>
      </p:pic>
    </p:spTree>
    <p:extLst>
      <p:ext uri="{BB962C8B-B14F-4D97-AF65-F5344CB8AC3E}">
        <p14:creationId xmlns:p14="http://schemas.microsoft.com/office/powerpoint/2010/main" val="200142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71735"/>
            <a:ext cx="10477021" cy="584775"/>
          </a:xfrm>
          <a:prstGeom prst="rect">
            <a:avLst/>
          </a:prstGeom>
          <a:noFill/>
        </p:spPr>
        <p:txBody>
          <a:bodyPr wrap="square" rtlCol="0">
            <a:spAutoFit/>
          </a:bodyPr>
          <a:lstStyle/>
          <a:p>
            <a:pPr algn="ctr"/>
            <a:r>
              <a:rPr lang="en-US" sz="3200" dirty="0">
                <a:solidFill>
                  <a:srgbClr val="FF9900"/>
                </a:solidFill>
              </a:rPr>
              <a:t>Why do we need Geospatial methods in Evaluations?</a:t>
            </a:r>
            <a:endParaRPr lang="en-CA" sz="4400" dirty="0">
              <a:solidFill>
                <a:srgbClr val="FF9900"/>
              </a:solidFill>
              <a:latin typeface="Avenir Book" charset="0"/>
              <a:ea typeface="Avenir Book" charset="0"/>
              <a:cs typeface="Avenir Book" charset="0"/>
            </a:endParaRPr>
          </a:p>
        </p:txBody>
      </p:sp>
      <p:sp>
        <p:nvSpPr>
          <p:cNvPr id="2" name="TextBox 1"/>
          <p:cNvSpPr txBox="1"/>
          <p:nvPr/>
        </p:nvSpPr>
        <p:spPr>
          <a:xfrm>
            <a:off x="1576137" y="1287379"/>
            <a:ext cx="253596" cy="646331"/>
          </a:xfrm>
          <a:prstGeom prst="rect">
            <a:avLst/>
          </a:prstGeom>
          <a:noFill/>
        </p:spPr>
        <p:txBody>
          <a:bodyPr wrap="none" rtlCol="0">
            <a:spAutoFit/>
          </a:bodyPr>
          <a:lstStyle/>
          <a:p>
            <a:endParaRPr lang="en-US" dirty="0">
              <a:solidFill>
                <a:prstClr val="white"/>
              </a:solidFill>
            </a:endParaRPr>
          </a:p>
          <a:p>
            <a:r>
              <a:rPr lang="en-US" dirty="0">
                <a:solidFill>
                  <a:prstClr val="white"/>
                </a:solidFill>
              </a:rPr>
              <a:t> </a:t>
            </a:r>
            <a:endParaRPr lang="en-GB" dirty="0">
              <a:solidFill>
                <a:prstClr val="white"/>
              </a:solidFill>
            </a:endParaRPr>
          </a:p>
        </p:txBody>
      </p:sp>
      <p:sp>
        <p:nvSpPr>
          <p:cNvPr id="4" name="TextBox 3"/>
          <p:cNvSpPr txBox="1"/>
          <p:nvPr/>
        </p:nvSpPr>
        <p:spPr>
          <a:xfrm>
            <a:off x="392051" y="946068"/>
            <a:ext cx="11369317" cy="5632311"/>
          </a:xfrm>
          <a:prstGeom prst="rect">
            <a:avLst/>
          </a:prstGeom>
          <a:noFill/>
        </p:spPr>
        <p:txBody>
          <a:bodyPr wrap="square" rtlCol="0">
            <a:spAutoFit/>
          </a:bodyPr>
          <a:lstStyle/>
          <a:p>
            <a:pPr algn="ctr">
              <a:lnSpc>
                <a:spcPct val="300000"/>
              </a:lnSpc>
            </a:pPr>
            <a:r>
              <a:rPr lang="en-US" sz="2400" dirty="0">
                <a:solidFill>
                  <a:prstClr val="white"/>
                </a:solidFill>
              </a:rPr>
              <a:t>Efficiency</a:t>
            </a:r>
          </a:p>
          <a:p>
            <a:pPr algn="ctr">
              <a:lnSpc>
                <a:spcPct val="300000"/>
              </a:lnSpc>
            </a:pPr>
            <a:r>
              <a:rPr lang="en-US" sz="2400" dirty="0">
                <a:solidFill>
                  <a:prstClr val="white"/>
                </a:solidFill>
              </a:rPr>
              <a:t>Analysis at different scales</a:t>
            </a:r>
          </a:p>
          <a:p>
            <a:pPr algn="ctr">
              <a:lnSpc>
                <a:spcPct val="300000"/>
              </a:lnSpc>
            </a:pPr>
            <a:r>
              <a:rPr lang="en-US" sz="2400" dirty="0">
                <a:solidFill>
                  <a:prstClr val="white"/>
                </a:solidFill>
              </a:rPr>
              <a:t>Aiding objectivity and transparency</a:t>
            </a:r>
          </a:p>
          <a:p>
            <a:pPr algn="ctr">
              <a:lnSpc>
                <a:spcPct val="300000"/>
              </a:lnSpc>
            </a:pPr>
            <a:r>
              <a:rPr lang="en-US" sz="2400" dirty="0">
                <a:solidFill>
                  <a:prstClr val="white"/>
                </a:solidFill>
              </a:rPr>
              <a:t>Applicable to variety of evaluation methods</a:t>
            </a:r>
          </a:p>
          <a:p>
            <a:pPr algn="ctr">
              <a:lnSpc>
                <a:spcPct val="300000"/>
              </a:lnSpc>
            </a:pPr>
            <a:r>
              <a:rPr lang="en-US" sz="2400" dirty="0">
                <a:solidFill>
                  <a:prstClr val="white"/>
                </a:solidFill>
              </a:rPr>
              <a:t>Helps deal with methodological challenges</a:t>
            </a:r>
          </a:p>
        </p:txBody>
      </p:sp>
    </p:spTree>
    <p:extLst>
      <p:ext uri="{BB962C8B-B14F-4D97-AF65-F5344CB8AC3E}">
        <p14:creationId xmlns:p14="http://schemas.microsoft.com/office/powerpoint/2010/main" val="4098659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66800" y="205145"/>
            <a:ext cx="9906001" cy="707886"/>
          </a:xfrm>
          <a:prstGeom prst="rect">
            <a:avLst/>
          </a:prstGeom>
          <a:noFill/>
        </p:spPr>
        <p:txBody>
          <a:bodyPr wrap="square" rtlCol="0">
            <a:spAutoFit/>
          </a:bodyPr>
          <a:lstStyle/>
          <a:p>
            <a:r>
              <a:rPr lang="en-CA" sz="4000" dirty="0">
                <a:solidFill>
                  <a:srgbClr val="FF9900"/>
                </a:solidFill>
              </a:rPr>
              <a:t>What it takes to integrate</a:t>
            </a:r>
          </a:p>
        </p:txBody>
      </p:sp>
      <p:sp>
        <p:nvSpPr>
          <p:cNvPr id="4" name="Rectangle 3"/>
          <p:cNvSpPr/>
          <p:nvPr/>
        </p:nvSpPr>
        <p:spPr>
          <a:xfrm>
            <a:off x="2721429" y="1739536"/>
            <a:ext cx="8686800" cy="584775"/>
          </a:xfrm>
          <a:prstGeom prst="rect">
            <a:avLst/>
          </a:prstGeom>
        </p:spPr>
        <p:txBody>
          <a:bodyPr wrap="square">
            <a:spAutoFit/>
          </a:bodyPr>
          <a:lstStyle/>
          <a:p>
            <a:r>
              <a:rPr lang="en-US" sz="3200" dirty="0">
                <a:solidFill>
                  <a:srgbClr val="FF9900"/>
                </a:solidFill>
                <a:latin typeface="Avenir Roman" charset="0"/>
                <a:ea typeface="Avenir Roman" charset="0"/>
                <a:cs typeface="Avenir Roman" charset="0"/>
              </a:rPr>
              <a:t>Is it expensive ? </a:t>
            </a:r>
          </a:p>
        </p:txBody>
      </p:sp>
      <p:sp>
        <p:nvSpPr>
          <p:cNvPr id="9" name="Oval 8"/>
          <p:cNvSpPr/>
          <p:nvPr/>
        </p:nvSpPr>
        <p:spPr>
          <a:xfrm>
            <a:off x="1661160" y="1778725"/>
            <a:ext cx="637903" cy="62484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black"/>
                </a:solidFill>
                <a:latin typeface="Avenir Heavy" charset="0"/>
                <a:ea typeface="Avenir Heavy" charset="0"/>
                <a:cs typeface="Avenir Heavy" charset="0"/>
              </a:rPr>
              <a:t>1</a:t>
            </a:r>
          </a:p>
        </p:txBody>
      </p:sp>
      <p:sp>
        <p:nvSpPr>
          <p:cNvPr id="3" name="Rectangle 2">
            <a:extLst>
              <a:ext uri="{FF2B5EF4-FFF2-40B4-BE49-F238E27FC236}">
                <a16:creationId xmlns:a16="http://schemas.microsoft.com/office/drawing/2014/main" id="{22AD2B9F-6A4D-4224-AD05-0845800F3C5D}"/>
              </a:ext>
            </a:extLst>
          </p:cNvPr>
          <p:cNvSpPr/>
          <p:nvPr/>
        </p:nvSpPr>
        <p:spPr>
          <a:xfrm>
            <a:off x="2721429" y="2628877"/>
            <a:ext cx="6096000" cy="1631216"/>
          </a:xfrm>
          <a:prstGeom prst="rect">
            <a:avLst/>
          </a:prstGeom>
        </p:spPr>
        <p:txBody>
          <a:bodyPr>
            <a:spAutoFit/>
          </a:bodyPr>
          <a:lstStyle/>
          <a:p>
            <a:br>
              <a:rPr lang="en-US" sz="3200" dirty="0">
                <a:solidFill>
                  <a:srgbClr val="FF9900"/>
                </a:solidFill>
                <a:latin typeface="Avenir Roman" charset="0"/>
                <a:ea typeface="Avenir Roman" charset="0"/>
                <a:cs typeface="Avenir Roman" charset="0"/>
              </a:rPr>
            </a:br>
            <a:r>
              <a:rPr lang="en-US" sz="3200" dirty="0">
                <a:solidFill>
                  <a:srgbClr val="FF9900"/>
                </a:solidFill>
                <a:latin typeface="Avenir Roman" charset="0"/>
                <a:ea typeface="Avenir Roman" charset="0"/>
                <a:cs typeface="Avenir Roman" charset="0"/>
              </a:rPr>
              <a:t>Is it technically challenging?</a:t>
            </a:r>
          </a:p>
          <a:p>
            <a:br>
              <a:rPr lang="en-US" dirty="0">
                <a:solidFill>
                  <a:srgbClr val="FF9900"/>
                </a:solidFill>
                <a:latin typeface="Avenir Roman" charset="0"/>
                <a:ea typeface="Avenir Roman" charset="0"/>
                <a:cs typeface="Avenir Roman" charset="0"/>
              </a:rPr>
            </a:br>
            <a:endParaRPr lang="en-US" dirty="0">
              <a:solidFill>
                <a:srgbClr val="FF9900"/>
              </a:solidFill>
              <a:latin typeface="Avenir Roman" charset="0"/>
              <a:ea typeface="Avenir Roman" charset="0"/>
              <a:cs typeface="Avenir Roman" charset="0"/>
            </a:endParaRPr>
          </a:p>
        </p:txBody>
      </p:sp>
      <p:sp>
        <p:nvSpPr>
          <p:cNvPr id="5" name="Rectangle 4">
            <a:extLst>
              <a:ext uri="{FF2B5EF4-FFF2-40B4-BE49-F238E27FC236}">
                <a16:creationId xmlns:a16="http://schemas.microsoft.com/office/drawing/2014/main" id="{96DFCA03-DFD6-4F88-BD28-C1FCE396ADB0}"/>
              </a:ext>
            </a:extLst>
          </p:cNvPr>
          <p:cNvSpPr/>
          <p:nvPr/>
        </p:nvSpPr>
        <p:spPr>
          <a:xfrm>
            <a:off x="2721429" y="4249583"/>
            <a:ext cx="7799426" cy="1077218"/>
          </a:xfrm>
          <a:prstGeom prst="rect">
            <a:avLst/>
          </a:prstGeom>
        </p:spPr>
        <p:txBody>
          <a:bodyPr wrap="square">
            <a:spAutoFit/>
          </a:bodyPr>
          <a:lstStyle/>
          <a:p>
            <a:r>
              <a:rPr lang="en-US" sz="3200" dirty="0">
                <a:solidFill>
                  <a:srgbClr val="FF9900"/>
                </a:solidFill>
                <a:latin typeface="Avenir Roman" charset="0"/>
                <a:ea typeface="Avenir Roman" charset="0"/>
                <a:cs typeface="Avenir Roman" charset="0"/>
              </a:rPr>
              <a:t>What is feasible to do with this approach ? </a:t>
            </a:r>
            <a:br>
              <a:rPr lang="en-US" sz="3200" dirty="0">
                <a:solidFill>
                  <a:srgbClr val="FF9900"/>
                </a:solidFill>
                <a:latin typeface="Avenir Roman" charset="0"/>
                <a:ea typeface="Avenir Roman" charset="0"/>
                <a:cs typeface="Avenir Roman" charset="0"/>
              </a:rPr>
            </a:br>
            <a:endParaRPr lang="en-US" sz="3200" dirty="0"/>
          </a:p>
        </p:txBody>
      </p:sp>
      <p:sp>
        <p:nvSpPr>
          <p:cNvPr id="10" name="Oval 9">
            <a:extLst>
              <a:ext uri="{FF2B5EF4-FFF2-40B4-BE49-F238E27FC236}">
                <a16:creationId xmlns:a16="http://schemas.microsoft.com/office/drawing/2014/main" id="{A60F7D35-2328-4F3C-B0C1-7EE964A13A6A}"/>
              </a:ext>
            </a:extLst>
          </p:cNvPr>
          <p:cNvSpPr/>
          <p:nvPr/>
        </p:nvSpPr>
        <p:spPr>
          <a:xfrm>
            <a:off x="1661159" y="3061841"/>
            <a:ext cx="637903" cy="62484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black"/>
                </a:solidFill>
                <a:latin typeface="Avenir Heavy" charset="0"/>
                <a:ea typeface="Avenir Heavy" charset="0"/>
                <a:cs typeface="Avenir Heavy" charset="0"/>
              </a:rPr>
              <a:t>2</a:t>
            </a:r>
          </a:p>
        </p:txBody>
      </p:sp>
      <p:sp>
        <p:nvSpPr>
          <p:cNvPr id="12" name="Oval 11">
            <a:extLst>
              <a:ext uri="{FF2B5EF4-FFF2-40B4-BE49-F238E27FC236}">
                <a16:creationId xmlns:a16="http://schemas.microsoft.com/office/drawing/2014/main" id="{AA5B300B-B5F4-4FC3-A7DC-83CE5942BA24}"/>
              </a:ext>
            </a:extLst>
          </p:cNvPr>
          <p:cNvSpPr/>
          <p:nvPr/>
        </p:nvSpPr>
        <p:spPr>
          <a:xfrm>
            <a:off x="1661158" y="4173862"/>
            <a:ext cx="637903" cy="62484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black"/>
                </a:solidFill>
                <a:latin typeface="Avenir Heavy" charset="0"/>
                <a:ea typeface="Avenir Heavy" charset="0"/>
                <a:cs typeface="Avenir Heavy" charset="0"/>
              </a:rPr>
              <a:t>3</a:t>
            </a:r>
          </a:p>
        </p:txBody>
      </p:sp>
    </p:spTree>
    <p:extLst>
      <p:ext uri="{BB962C8B-B14F-4D97-AF65-F5344CB8AC3E}">
        <p14:creationId xmlns:p14="http://schemas.microsoft.com/office/powerpoint/2010/main" val="4347764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201" y="1437140"/>
            <a:ext cx="9829800" cy="523220"/>
          </a:xfrm>
          <a:prstGeom prst="rect">
            <a:avLst/>
          </a:prstGeom>
        </p:spPr>
        <p:txBody>
          <a:bodyPr wrap="square">
            <a:spAutoFit/>
          </a:bodyPr>
          <a:lstStyle/>
          <a:p>
            <a:pPr algn="ctr">
              <a:spcAft>
                <a:spcPts val="1200"/>
              </a:spcAft>
            </a:pPr>
            <a:r>
              <a:rPr lang="en-US" sz="2800" dirty="0">
                <a:solidFill>
                  <a:srgbClr val="FF9900"/>
                </a:solidFill>
                <a:latin typeface="Avenir Heavy" charset="0"/>
                <a:ea typeface="Avenir Heavy" charset="0"/>
                <a:cs typeface="Avenir Heavy" charset="0"/>
              </a:rPr>
              <a:t>Relevance</a:t>
            </a:r>
            <a:r>
              <a:rPr lang="en-US" sz="2800" dirty="0">
                <a:solidFill>
                  <a:prstClr val="white"/>
                </a:solidFill>
                <a:latin typeface="Avenir Heavy" charset="0"/>
                <a:ea typeface="Avenir Heavy" charset="0"/>
                <a:cs typeface="Avenir Heavy" charset="0"/>
              </a:rPr>
              <a:t> of the intervention—is it in the right context?</a:t>
            </a:r>
          </a:p>
        </p:txBody>
      </p:sp>
      <p:sp>
        <p:nvSpPr>
          <p:cNvPr id="5" name="Rectangle 4"/>
          <p:cNvSpPr/>
          <p:nvPr/>
        </p:nvSpPr>
        <p:spPr>
          <a:xfrm>
            <a:off x="1959935" y="4018801"/>
            <a:ext cx="9488456" cy="1077218"/>
          </a:xfrm>
          <a:prstGeom prst="rect">
            <a:avLst/>
          </a:prstGeom>
        </p:spPr>
        <p:txBody>
          <a:bodyPr wrap="square">
            <a:spAutoFit/>
          </a:bodyPr>
          <a:lstStyle/>
          <a:p>
            <a:pPr>
              <a:spcAft>
                <a:spcPts val="1200"/>
              </a:spcAft>
            </a:pPr>
            <a:r>
              <a:rPr lang="en-US" sz="3200" dirty="0">
                <a:solidFill>
                  <a:srgbClr val="FF9900"/>
                </a:solidFill>
                <a:latin typeface="Avenir Heavy" charset="0"/>
                <a:ea typeface="Avenir Heavy" charset="0"/>
                <a:cs typeface="Avenir Heavy" charset="0"/>
              </a:rPr>
              <a:t>Attribution</a:t>
            </a:r>
            <a:r>
              <a:rPr lang="en-US" sz="3200" dirty="0">
                <a:solidFill>
                  <a:prstClr val="white"/>
                </a:solidFill>
                <a:latin typeface="Avenir Heavy" charset="0"/>
                <a:ea typeface="Avenir Heavy" charset="0"/>
                <a:cs typeface="Avenir Heavy" charset="0"/>
              </a:rPr>
              <a:t>: Did the intervention make a difference? –</a:t>
            </a:r>
            <a:r>
              <a:rPr lang="en-US" sz="3200" dirty="0">
                <a:solidFill>
                  <a:srgbClr val="FF9900"/>
                </a:solidFill>
                <a:latin typeface="Avenir Heavy" charset="0"/>
                <a:ea typeface="Avenir Heavy" charset="0"/>
                <a:cs typeface="Avenir Heavy" charset="0"/>
              </a:rPr>
              <a:t>counterfactuals</a:t>
            </a:r>
          </a:p>
        </p:txBody>
      </p:sp>
      <p:sp>
        <p:nvSpPr>
          <p:cNvPr id="6" name="Rectangle 5"/>
          <p:cNvSpPr/>
          <p:nvPr/>
        </p:nvSpPr>
        <p:spPr>
          <a:xfrm>
            <a:off x="1981200" y="2504474"/>
            <a:ext cx="9601200" cy="954107"/>
          </a:xfrm>
          <a:prstGeom prst="rect">
            <a:avLst/>
          </a:prstGeom>
        </p:spPr>
        <p:txBody>
          <a:bodyPr wrap="square">
            <a:spAutoFit/>
          </a:bodyPr>
          <a:lstStyle/>
          <a:p>
            <a:pPr>
              <a:spcAft>
                <a:spcPts val="1200"/>
              </a:spcAft>
            </a:pPr>
            <a:r>
              <a:rPr lang="en-US" sz="2800" dirty="0">
                <a:solidFill>
                  <a:prstClr val="white"/>
                </a:solidFill>
                <a:latin typeface="Avenir Heavy" charset="0"/>
                <a:ea typeface="Avenir Heavy" charset="0"/>
                <a:cs typeface="Avenir Heavy" charset="0"/>
              </a:rPr>
              <a:t>Trends in performance and </a:t>
            </a:r>
            <a:r>
              <a:rPr lang="en-US" sz="2800" dirty="0">
                <a:solidFill>
                  <a:srgbClr val="FF9900"/>
                </a:solidFill>
                <a:latin typeface="Avenir Heavy" charset="0"/>
                <a:ea typeface="Avenir Heavy" charset="0"/>
                <a:cs typeface="Avenir Heavy" charset="0"/>
              </a:rPr>
              <a:t>impacts</a:t>
            </a:r>
            <a:r>
              <a:rPr lang="en-US" sz="2800" dirty="0">
                <a:solidFill>
                  <a:prstClr val="white"/>
                </a:solidFill>
                <a:latin typeface="Avenir Heavy" charset="0"/>
                <a:ea typeface="Avenir Heavy" charset="0"/>
                <a:cs typeface="Avenir Heavy" charset="0"/>
              </a:rPr>
              <a:t> going far back in time…even if we didn’t have </a:t>
            </a:r>
            <a:r>
              <a:rPr lang="en-US" sz="2800" dirty="0">
                <a:solidFill>
                  <a:srgbClr val="FF9900"/>
                </a:solidFill>
                <a:latin typeface="Avenir Heavy" charset="0"/>
                <a:ea typeface="Avenir Heavy" charset="0"/>
                <a:cs typeface="Avenir Heavy" charset="0"/>
              </a:rPr>
              <a:t>baseline</a:t>
            </a:r>
            <a:r>
              <a:rPr lang="en-US" sz="2800" dirty="0">
                <a:solidFill>
                  <a:prstClr val="white"/>
                </a:solidFill>
                <a:latin typeface="Avenir Heavy" charset="0"/>
                <a:ea typeface="Avenir Heavy" charset="0"/>
                <a:cs typeface="Avenir Heavy" charset="0"/>
              </a:rPr>
              <a:t> data?</a:t>
            </a:r>
          </a:p>
        </p:txBody>
      </p:sp>
      <p:sp>
        <p:nvSpPr>
          <p:cNvPr id="7" name="Oval 6"/>
          <p:cNvSpPr/>
          <p:nvPr/>
        </p:nvSpPr>
        <p:spPr>
          <a:xfrm>
            <a:off x="898832" y="1498883"/>
            <a:ext cx="572469" cy="45720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solidFill>
                <a:prstClr val="black"/>
              </a:solidFill>
              <a:latin typeface="Avenir Heavy" charset="0"/>
              <a:ea typeface="Avenir Heavy" charset="0"/>
              <a:cs typeface="Avenir Heavy" charset="0"/>
            </a:endParaRPr>
          </a:p>
        </p:txBody>
      </p:sp>
      <p:sp>
        <p:nvSpPr>
          <p:cNvPr id="8" name="Oval 7"/>
          <p:cNvSpPr/>
          <p:nvPr/>
        </p:nvSpPr>
        <p:spPr>
          <a:xfrm>
            <a:off x="979967" y="2786741"/>
            <a:ext cx="572469" cy="45720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solidFill>
                <a:prstClr val="black"/>
              </a:solidFill>
              <a:latin typeface="Avenir Heavy" charset="0"/>
              <a:ea typeface="Avenir Heavy" charset="0"/>
              <a:cs typeface="Avenir Heavy" charset="0"/>
            </a:endParaRPr>
          </a:p>
        </p:txBody>
      </p:sp>
      <p:sp>
        <p:nvSpPr>
          <p:cNvPr id="9" name="Oval 8"/>
          <p:cNvSpPr/>
          <p:nvPr/>
        </p:nvSpPr>
        <p:spPr>
          <a:xfrm>
            <a:off x="1009926" y="4106646"/>
            <a:ext cx="572469" cy="45720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solidFill>
                <a:prstClr val="black"/>
              </a:solidFill>
              <a:latin typeface="Avenir Heavy" charset="0"/>
              <a:ea typeface="Avenir Heavy" charset="0"/>
              <a:cs typeface="Avenir Heavy" charset="0"/>
            </a:endParaRPr>
          </a:p>
        </p:txBody>
      </p:sp>
      <p:sp>
        <p:nvSpPr>
          <p:cNvPr id="10" name="Rectangle 9"/>
          <p:cNvSpPr/>
          <p:nvPr/>
        </p:nvSpPr>
        <p:spPr>
          <a:xfrm>
            <a:off x="1305304" y="283316"/>
            <a:ext cx="10972800" cy="646331"/>
          </a:xfrm>
          <a:prstGeom prst="rect">
            <a:avLst/>
          </a:prstGeom>
        </p:spPr>
        <p:txBody>
          <a:bodyPr wrap="square">
            <a:spAutoFit/>
          </a:bodyPr>
          <a:lstStyle/>
          <a:p>
            <a:pPr>
              <a:spcAft>
                <a:spcPts val="1200"/>
              </a:spcAft>
            </a:pPr>
            <a:r>
              <a:rPr lang="en-US" sz="3600" dirty="0">
                <a:solidFill>
                  <a:srgbClr val="C2D12F"/>
                </a:solidFill>
                <a:latin typeface="Avenir Heavy" charset="0"/>
                <a:ea typeface="Avenir Heavy" charset="0"/>
                <a:cs typeface="Avenir Heavy" charset="0"/>
              </a:rPr>
              <a:t>Questions we seek to answer through evaluation</a:t>
            </a:r>
          </a:p>
        </p:txBody>
      </p:sp>
      <p:sp>
        <p:nvSpPr>
          <p:cNvPr id="11" name="Rectangle 10"/>
          <p:cNvSpPr/>
          <p:nvPr/>
        </p:nvSpPr>
        <p:spPr>
          <a:xfrm>
            <a:off x="1981200" y="5517022"/>
            <a:ext cx="8613712" cy="584775"/>
          </a:xfrm>
          <a:prstGeom prst="rect">
            <a:avLst/>
          </a:prstGeom>
        </p:spPr>
        <p:txBody>
          <a:bodyPr wrap="square">
            <a:spAutoFit/>
          </a:bodyPr>
          <a:lstStyle/>
          <a:p>
            <a:pPr>
              <a:spcAft>
                <a:spcPts val="1200"/>
              </a:spcAft>
            </a:pPr>
            <a:r>
              <a:rPr lang="en-US" sz="3200" dirty="0">
                <a:solidFill>
                  <a:prstClr val="white"/>
                </a:solidFill>
                <a:latin typeface="Avenir Heavy" charset="0"/>
                <a:ea typeface="Avenir Heavy" charset="0"/>
                <a:cs typeface="Avenir Heavy" charset="0"/>
              </a:rPr>
              <a:t>Does the intervention deliver </a:t>
            </a:r>
            <a:r>
              <a:rPr lang="en-US" sz="3200" dirty="0">
                <a:solidFill>
                  <a:srgbClr val="FF9900"/>
                </a:solidFill>
                <a:latin typeface="Avenir Heavy" charset="0"/>
                <a:ea typeface="Avenir Heavy" charset="0"/>
                <a:cs typeface="Avenir Heavy" charset="0"/>
              </a:rPr>
              <a:t>value for money</a:t>
            </a:r>
            <a:r>
              <a:rPr lang="en-US" sz="3200" dirty="0">
                <a:solidFill>
                  <a:prstClr val="white"/>
                </a:solidFill>
                <a:latin typeface="Avenir Heavy" charset="0"/>
                <a:ea typeface="Avenir Heavy" charset="0"/>
                <a:cs typeface="Avenir Heavy" charset="0"/>
              </a:rPr>
              <a:t>?</a:t>
            </a:r>
          </a:p>
        </p:txBody>
      </p:sp>
      <p:sp>
        <p:nvSpPr>
          <p:cNvPr id="12" name="Oval 11"/>
          <p:cNvSpPr/>
          <p:nvPr/>
        </p:nvSpPr>
        <p:spPr>
          <a:xfrm>
            <a:off x="1033427" y="5562600"/>
            <a:ext cx="572469" cy="457200"/>
          </a:xfrm>
          <a:prstGeom prst="ellipse">
            <a:avLst/>
          </a:prstGeom>
          <a:solidFill>
            <a:srgbClr val="C2D1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solidFill>
                <a:prstClr val="black"/>
              </a:solidFill>
              <a:latin typeface="Avenir Heavy" charset="0"/>
              <a:ea typeface="Avenir Heavy" charset="0"/>
              <a:cs typeface="Avenir Heavy" charset="0"/>
            </a:endParaRPr>
          </a:p>
        </p:txBody>
      </p:sp>
    </p:spTree>
    <p:extLst>
      <p:ext uri="{BB962C8B-B14F-4D97-AF65-F5344CB8AC3E}">
        <p14:creationId xmlns:p14="http://schemas.microsoft.com/office/powerpoint/2010/main" val="413116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p:cNvSpPr/>
          <p:nvPr/>
        </p:nvSpPr>
        <p:spPr>
          <a:xfrm>
            <a:off x="-1" y="0"/>
            <a:ext cx="12192001"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8" name="Shape 29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4379" y="215224"/>
            <a:ext cx="10287001" cy="5905500"/>
          </a:xfrm>
          <a:prstGeom prst="rect">
            <a:avLst/>
          </a:prstGeom>
          <a:noFill/>
          <a:ln>
            <a:noFill/>
          </a:ln>
        </p:spPr>
      </p:pic>
      <p:sp>
        <p:nvSpPr>
          <p:cNvPr id="7" name="Rectangle 6"/>
          <p:cNvSpPr/>
          <p:nvPr/>
        </p:nvSpPr>
        <p:spPr>
          <a:xfrm>
            <a:off x="0" y="2133600"/>
            <a:ext cx="4724400" cy="12954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TextBox 4"/>
          <p:cNvSpPr txBox="1"/>
          <p:nvPr/>
        </p:nvSpPr>
        <p:spPr>
          <a:xfrm>
            <a:off x="304800" y="2362200"/>
            <a:ext cx="4953000" cy="584775"/>
          </a:xfrm>
          <a:prstGeom prst="rect">
            <a:avLst/>
          </a:prstGeom>
          <a:noFill/>
        </p:spPr>
        <p:txBody>
          <a:bodyPr wrap="square" rtlCol="0">
            <a:spAutoFit/>
          </a:bodyPr>
          <a:lstStyle/>
          <a:p>
            <a:r>
              <a:rPr lang="en-CA" sz="3200" b="1" dirty="0">
                <a:solidFill>
                  <a:srgbClr val="FFC000"/>
                </a:solidFill>
                <a:latin typeface="Avenir Heavy" charset="0"/>
                <a:ea typeface="Avenir Heavy" charset="0"/>
                <a:cs typeface="Avenir Heavy" charset="0"/>
              </a:rPr>
              <a:t>Biodiversity</a:t>
            </a:r>
          </a:p>
        </p:txBody>
      </p:sp>
      <p:sp>
        <p:nvSpPr>
          <p:cNvPr id="9" name="Rectangle 8"/>
          <p:cNvSpPr/>
          <p:nvPr/>
        </p:nvSpPr>
        <p:spPr>
          <a:xfrm>
            <a:off x="1096774" y="6289307"/>
            <a:ext cx="11095226" cy="400110"/>
          </a:xfrm>
          <a:prstGeom prst="rect">
            <a:avLst/>
          </a:prstGeom>
        </p:spPr>
        <p:txBody>
          <a:bodyPr wrap="square">
            <a:spAutoFit/>
          </a:bodyPr>
          <a:lstStyle/>
          <a:p>
            <a:r>
              <a:rPr lang="en-US" sz="2000" b="1" dirty="0">
                <a:solidFill>
                  <a:srgbClr val="FFC000"/>
                </a:solidFill>
                <a:latin typeface="Avenir Book"/>
              </a:rPr>
              <a:t>Study the impact of GEF support to 1292 global protected areas across 147 countries.</a:t>
            </a:r>
          </a:p>
        </p:txBody>
      </p:sp>
    </p:spTree>
    <p:extLst>
      <p:ext uri="{BB962C8B-B14F-4D97-AF65-F5344CB8AC3E}">
        <p14:creationId xmlns:p14="http://schemas.microsoft.com/office/powerpoint/2010/main" val="371109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41759" y="1222196"/>
            <a:ext cx="3074042" cy="1538883"/>
          </a:xfrm>
          <a:prstGeom prst="rect">
            <a:avLst/>
          </a:prstGeom>
        </p:spPr>
        <p:txBody>
          <a:bodyPr wrap="square">
            <a:spAutoFit/>
          </a:bodyPr>
          <a:lstStyle/>
          <a:p>
            <a:r>
              <a:rPr lang="en-US" sz="2000" b="1" dirty="0">
                <a:solidFill>
                  <a:prstClr val="white"/>
                </a:solidFill>
                <a:latin typeface="Avenir Book"/>
              </a:rPr>
              <a:t>KEY BIODIVERSITY</a:t>
            </a:r>
          </a:p>
          <a:p>
            <a:r>
              <a:rPr lang="en-US" sz="2000" b="1" dirty="0">
                <a:solidFill>
                  <a:prstClr val="white"/>
                </a:solidFill>
                <a:latin typeface="Avenir Book"/>
              </a:rPr>
              <a:t>AREAS</a:t>
            </a:r>
            <a:r>
              <a:rPr lang="en-US" b="1" dirty="0">
                <a:solidFill>
                  <a:prstClr val="white"/>
                </a:solidFill>
                <a:latin typeface="Avenir Book"/>
              </a:rPr>
              <a:t>, </a:t>
            </a:r>
            <a:r>
              <a:rPr lang="en-US" dirty="0">
                <a:solidFill>
                  <a:prstClr val="white"/>
                </a:solidFill>
                <a:latin typeface="Avenir Book"/>
              </a:rPr>
              <a:t>highest</a:t>
            </a:r>
          </a:p>
          <a:p>
            <a:r>
              <a:rPr lang="en-US" dirty="0">
                <a:solidFill>
                  <a:prstClr val="white"/>
                </a:solidFill>
                <a:latin typeface="Avenir Book"/>
              </a:rPr>
              <a:t>scientific designation</a:t>
            </a:r>
          </a:p>
          <a:p>
            <a:r>
              <a:rPr lang="en-US" dirty="0">
                <a:solidFill>
                  <a:prstClr val="white"/>
                </a:solidFill>
                <a:latin typeface="Avenir Book"/>
              </a:rPr>
              <a:t>of global biodiversity</a:t>
            </a:r>
          </a:p>
          <a:p>
            <a:r>
              <a:rPr lang="en-US" dirty="0">
                <a:solidFill>
                  <a:prstClr val="white"/>
                </a:solidFill>
                <a:latin typeface="Avenir Book"/>
              </a:rPr>
              <a:t>significance</a:t>
            </a:r>
          </a:p>
        </p:txBody>
      </p:sp>
      <p:graphicFrame>
        <p:nvGraphicFramePr>
          <p:cNvPr id="6" name="Chart 5"/>
          <p:cNvGraphicFramePr>
            <a:graphicFrameLocks/>
          </p:cNvGraphicFramePr>
          <p:nvPr>
            <p:extLst>
              <p:ext uri="{D42A27DB-BD31-4B8C-83A1-F6EECF244321}">
                <p14:modId xmlns:p14="http://schemas.microsoft.com/office/powerpoint/2010/main" val="1857669284"/>
              </p:ext>
            </p:extLst>
          </p:nvPr>
        </p:nvGraphicFramePr>
        <p:xfrm>
          <a:off x="7994469" y="2761079"/>
          <a:ext cx="4382590" cy="311062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3861" t="20465" r="4949" b="20481"/>
          <a:stretch/>
        </p:blipFill>
        <p:spPr>
          <a:xfrm>
            <a:off x="103920" y="1145550"/>
            <a:ext cx="8709846" cy="423031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57200" y="328698"/>
            <a:ext cx="4222246" cy="584775"/>
          </a:xfrm>
          <a:prstGeom prst="rect">
            <a:avLst/>
          </a:prstGeom>
        </p:spPr>
        <p:txBody>
          <a:bodyPr wrap="none">
            <a:spAutoFit/>
          </a:bodyPr>
          <a:lstStyle/>
          <a:p>
            <a:r>
              <a:rPr lang="en-CA" sz="3200" b="1" dirty="0">
                <a:solidFill>
                  <a:srgbClr val="C2D12F"/>
                </a:solidFill>
                <a:latin typeface="Avenir Heavy" charset="0"/>
                <a:ea typeface="Avenir Heavy" charset="0"/>
                <a:cs typeface="Avenir Heavy" charset="0"/>
              </a:rPr>
              <a:t>Biodiversity: Relevance </a:t>
            </a:r>
          </a:p>
        </p:txBody>
      </p:sp>
    </p:spTree>
    <p:extLst>
      <p:ext uri="{BB962C8B-B14F-4D97-AF65-F5344CB8AC3E}">
        <p14:creationId xmlns:p14="http://schemas.microsoft.com/office/powerpoint/2010/main" val="3143544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318" y="1676400"/>
            <a:ext cx="8505575" cy="4133460"/>
          </a:xfrm>
          <a:prstGeom prst="rect">
            <a:avLst/>
          </a:prstGeom>
        </p:spPr>
      </p:pic>
      <p:sp>
        <p:nvSpPr>
          <p:cNvPr id="8" name="TextBox 7"/>
          <p:cNvSpPr txBox="1"/>
          <p:nvPr/>
        </p:nvSpPr>
        <p:spPr>
          <a:xfrm>
            <a:off x="536317" y="398578"/>
            <a:ext cx="11458955" cy="954107"/>
          </a:xfrm>
          <a:prstGeom prst="rect">
            <a:avLst/>
          </a:prstGeom>
          <a:noFill/>
        </p:spPr>
        <p:txBody>
          <a:bodyPr wrap="square" rtlCol="0">
            <a:spAutoFit/>
          </a:bodyPr>
          <a:lstStyle/>
          <a:p>
            <a:r>
              <a:rPr lang="en-CA" sz="2800" b="1" dirty="0">
                <a:solidFill>
                  <a:srgbClr val="FF9900"/>
                </a:solidFill>
                <a:latin typeface="Avenir Heavy" charset="0"/>
                <a:ea typeface="Avenir Heavy" charset="0"/>
                <a:cs typeface="Avenir Heavy" charset="0"/>
              </a:rPr>
              <a:t>Impact: Counterfactual </a:t>
            </a:r>
            <a:r>
              <a:rPr lang="en-CA" sz="2800" b="1" dirty="0">
                <a:solidFill>
                  <a:srgbClr val="D37F00"/>
                </a:solidFill>
                <a:latin typeface="Avenir Heavy" charset="0"/>
                <a:ea typeface="Avenir Heavy" charset="0"/>
                <a:cs typeface="Avenir Heavy" charset="0"/>
              </a:rPr>
              <a:t>selection</a:t>
            </a:r>
          </a:p>
          <a:p>
            <a:r>
              <a:rPr lang="en-CA" sz="2800" b="1" dirty="0">
                <a:solidFill>
                  <a:srgbClr val="FF9900"/>
                </a:solidFill>
                <a:latin typeface="Avenir Heavy" charset="0"/>
                <a:ea typeface="Avenir Heavy" charset="0"/>
                <a:cs typeface="Avenir Heavy" charset="0"/>
              </a:rPr>
              <a:t>Quasi-experimental method: Propensity Score Matching(PSM)</a:t>
            </a:r>
          </a:p>
        </p:txBody>
      </p:sp>
      <p:sp>
        <p:nvSpPr>
          <p:cNvPr id="2" name="Rectangle 1"/>
          <p:cNvSpPr/>
          <p:nvPr/>
        </p:nvSpPr>
        <p:spPr>
          <a:xfrm>
            <a:off x="9220200" y="1986571"/>
            <a:ext cx="2775073" cy="3693319"/>
          </a:xfrm>
          <a:prstGeom prst="rect">
            <a:avLst/>
          </a:prstGeom>
        </p:spPr>
        <p:txBody>
          <a:bodyPr wrap="square">
            <a:spAutoFit/>
          </a:bodyPr>
          <a:lstStyle/>
          <a:p>
            <a:r>
              <a:rPr lang="en-US" b="1" dirty="0">
                <a:solidFill>
                  <a:srgbClr val="C2D12F"/>
                </a:solidFill>
              </a:rPr>
              <a:t>Variables that were used for matching were:</a:t>
            </a:r>
          </a:p>
          <a:p>
            <a:r>
              <a:rPr lang="en-US" dirty="0">
                <a:solidFill>
                  <a:prstClr val="white"/>
                </a:solidFill>
              </a:rPr>
              <a:t> Forest Cover Percent (2000) and Forest Loss, Distance to Forest Edge, Elevation, Slope, Topographic Ruggedness Index, Land Use Suitability, Travel time to nearest major city, Distance to Road and Population Density</a:t>
            </a:r>
          </a:p>
        </p:txBody>
      </p:sp>
    </p:spTree>
    <p:extLst>
      <p:ext uri="{BB962C8B-B14F-4D97-AF65-F5344CB8AC3E}">
        <p14:creationId xmlns:p14="http://schemas.microsoft.com/office/powerpoint/2010/main" val="7061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Office Theme">
  <a:themeElements>
    <a:clrScheme name="GEF IEO">
      <a:dk1>
        <a:srgbClr val="000000"/>
      </a:dk1>
      <a:lt1>
        <a:srgbClr val="FFFFFF"/>
      </a:lt1>
      <a:dk2>
        <a:srgbClr val="44546A"/>
      </a:dk2>
      <a:lt2>
        <a:srgbClr val="E7E6E6"/>
      </a:lt2>
      <a:accent1>
        <a:srgbClr val="3B7BC9"/>
      </a:accent1>
      <a:accent2>
        <a:srgbClr val="A9AE00"/>
      </a:accent2>
      <a:accent3>
        <a:srgbClr val="4E9D2D"/>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9283</TotalTime>
  <Words>1698</Words>
  <Application>Microsoft Macintosh PowerPoint</Application>
  <PresentationFormat>Widescreen</PresentationFormat>
  <Paragraphs>218</Paragraphs>
  <Slides>21</Slides>
  <Notes>19</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21</vt:i4>
      </vt:variant>
    </vt:vector>
  </HeadingPairs>
  <TitlesOfParts>
    <vt:vector size="41" baseType="lpstr">
      <vt:lpstr>Arial</vt:lpstr>
      <vt:lpstr>Avenir Black</vt:lpstr>
      <vt:lpstr>Avenir Book</vt:lpstr>
      <vt:lpstr>Avenir Heavy</vt:lpstr>
      <vt:lpstr>Avenir Roman</vt:lpstr>
      <vt:lpstr>Calibri</vt:lpstr>
      <vt:lpstr>Calibri Light</vt:lpstr>
      <vt:lpstr>Century Gothic</vt:lpstr>
      <vt:lpstr>Courier New</vt:lpstr>
      <vt:lpstr>Gill Sans MT</vt:lpstr>
      <vt:lpstr>Roboto</vt:lpstr>
      <vt:lpstr>Times New Roman</vt:lpstr>
      <vt:lpstr>Trebuchet MS</vt:lpstr>
      <vt:lpstr>Trebuchet MS (Body)</vt:lpstr>
      <vt:lpstr>Verdana</vt:lpstr>
      <vt:lpstr>Wingdings</vt:lpstr>
      <vt:lpstr>Wingdings 3</vt:lpstr>
      <vt:lpstr>Office Theme</vt:lpstr>
      <vt:lpstr>Facet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 Be: Sustainable Forest Management, Vietnam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Bigdata in Evaluation</dc:title>
  <dc:creator>Anupam Anand</dc:creator>
  <cp:lastModifiedBy>Michael Bamberger</cp:lastModifiedBy>
  <cp:revision>24</cp:revision>
  <cp:lastPrinted>2018-08-21T19:52:03Z</cp:lastPrinted>
  <dcterms:created xsi:type="dcterms:W3CDTF">2018-07-12T12:08:04Z</dcterms:created>
  <dcterms:modified xsi:type="dcterms:W3CDTF">2018-08-21T19:53:12Z</dcterms:modified>
</cp:coreProperties>
</file>