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3" r:id="rId3"/>
    <p:sldId id="257" r:id="rId4"/>
    <p:sldId id="276" r:id="rId5"/>
    <p:sldId id="262" r:id="rId6"/>
    <p:sldId id="264" r:id="rId7"/>
    <p:sldId id="288" r:id="rId8"/>
    <p:sldId id="295" r:id="rId9"/>
    <p:sldId id="265" r:id="rId10"/>
    <p:sldId id="266" r:id="rId11"/>
    <p:sldId id="284" r:id="rId12"/>
    <p:sldId id="285" r:id="rId13"/>
    <p:sldId id="287" r:id="rId14"/>
    <p:sldId id="267" r:id="rId15"/>
    <p:sldId id="269" r:id="rId16"/>
    <p:sldId id="275" r:id="rId17"/>
    <p:sldId id="268" r:id="rId18"/>
    <p:sldId id="280" r:id="rId19"/>
    <p:sldId id="294"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E35D-AFE8-4AB5-8010-1F97336F1B7B}" type="datetimeFigureOut">
              <a:rPr lang="es-CL" smtClean="0"/>
              <a:t>08-07-2019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4ED00-78B4-4ADA-BC75-1095D150F150}" type="slidenum">
              <a:rPr lang="es-CL" smtClean="0"/>
              <a:t>‹Nº›</a:t>
            </a:fld>
            <a:endParaRPr lang="es-CL"/>
          </a:p>
        </p:txBody>
      </p:sp>
    </p:spTree>
    <p:extLst>
      <p:ext uri="{BB962C8B-B14F-4D97-AF65-F5344CB8AC3E}">
        <p14:creationId xmlns:p14="http://schemas.microsoft.com/office/powerpoint/2010/main" val="174471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8894ACE4-70B5-42E7-878F-D3A1374EDF3B}" type="slidenum">
              <a:rPr lang="es-CL" smtClean="0"/>
              <a:t>11</a:t>
            </a:fld>
            <a:endParaRPr lang="es-CL"/>
          </a:p>
        </p:txBody>
      </p:sp>
    </p:spTree>
    <p:extLst>
      <p:ext uri="{BB962C8B-B14F-4D97-AF65-F5344CB8AC3E}">
        <p14:creationId xmlns:p14="http://schemas.microsoft.com/office/powerpoint/2010/main" val="264304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8894ACE4-70B5-42E7-878F-D3A1374EDF3B}" type="slidenum">
              <a:rPr lang="es-CL" smtClean="0"/>
              <a:t>13</a:t>
            </a:fld>
            <a:endParaRPr lang="es-CL"/>
          </a:p>
        </p:txBody>
      </p:sp>
    </p:spTree>
    <p:extLst>
      <p:ext uri="{BB962C8B-B14F-4D97-AF65-F5344CB8AC3E}">
        <p14:creationId xmlns:p14="http://schemas.microsoft.com/office/powerpoint/2010/main" val="84612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D33D6B46-6221-45C5-B154-5DD3046142B1}" type="datetimeFigureOut">
              <a:rPr lang="es-CL" smtClean="0"/>
              <a:t>08-07-2019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428544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33D6B46-6221-45C5-B154-5DD3046142B1}" type="datetimeFigureOut">
              <a:rPr lang="es-CL" smtClean="0"/>
              <a:t>08-07-2019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291043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33D6B46-6221-45C5-B154-5DD3046142B1}" type="datetimeFigureOut">
              <a:rPr lang="es-CL" smtClean="0"/>
              <a:t>08-07-2019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120693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33D6B46-6221-45C5-B154-5DD3046142B1}" type="datetimeFigureOut">
              <a:rPr lang="es-CL" smtClean="0"/>
              <a:t>08-07-2019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14454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33D6B46-6221-45C5-B154-5DD3046142B1}" type="datetimeFigureOut">
              <a:rPr lang="es-CL" smtClean="0"/>
              <a:t>08-07-2019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30223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D33D6B46-6221-45C5-B154-5DD3046142B1}" type="datetimeFigureOut">
              <a:rPr lang="es-CL" smtClean="0"/>
              <a:t>08-07-2019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423499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D33D6B46-6221-45C5-B154-5DD3046142B1}" type="datetimeFigureOut">
              <a:rPr lang="es-CL" smtClean="0"/>
              <a:t>08-07-2019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163182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D33D6B46-6221-45C5-B154-5DD3046142B1}" type="datetimeFigureOut">
              <a:rPr lang="es-CL" smtClean="0"/>
              <a:t>08-07-2019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233885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3D6B46-6221-45C5-B154-5DD3046142B1}" type="datetimeFigureOut">
              <a:rPr lang="es-CL" smtClean="0"/>
              <a:t>08-07-2019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238851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33D6B46-6221-45C5-B154-5DD3046142B1}" type="datetimeFigureOut">
              <a:rPr lang="es-CL" smtClean="0"/>
              <a:t>08-07-2019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94162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33D6B46-6221-45C5-B154-5DD3046142B1}" type="datetimeFigureOut">
              <a:rPr lang="es-CL" smtClean="0"/>
              <a:t>08-07-2019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CB0D125-400E-4CC6-9C73-960CC4B9F11E}" type="slidenum">
              <a:rPr lang="es-CL" smtClean="0"/>
              <a:t>‹Nº›</a:t>
            </a:fld>
            <a:endParaRPr lang="es-CL"/>
          </a:p>
        </p:txBody>
      </p:sp>
    </p:spTree>
    <p:extLst>
      <p:ext uri="{BB962C8B-B14F-4D97-AF65-F5344CB8AC3E}">
        <p14:creationId xmlns:p14="http://schemas.microsoft.com/office/powerpoint/2010/main" val="287611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D6B46-6221-45C5-B154-5DD3046142B1}" type="datetimeFigureOut">
              <a:rPr lang="es-CL" smtClean="0"/>
              <a:t>08-07-2019</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0D125-400E-4CC6-9C73-960CC4B9F11E}" type="slidenum">
              <a:rPr lang="es-CL" smtClean="0"/>
              <a:t>‹Nº›</a:t>
            </a:fld>
            <a:endParaRPr lang="es-CL"/>
          </a:p>
        </p:txBody>
      </p:sp>
    </p:spTree>
    <p:extLst>
      <p:ext uri="{BB962C8B-B14F-4D97-AF65-F5344CB8AC3E}">
        <p14:creationId xmlns:p14="http://schemas.microsoft.com/office/powerpoint/2010/main" val="4143216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8.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159276"/>
            <a:ext cx="9144000" cy="1655762"/>
          </a:xfrm>
        </p:spPr>
        <p:txBody>
          <a:bodyPr/>
          <a:lstStyle/>
          <a:p>
            <a:r>
              <a:rPr lang="es-CL" dirty="0" smtClean="0"/>
              <a:t>I</a:t>
            </a:r>
            <a:endParaRPr lang="es-CL" dirty="0"/>
          </a:p>
        </p:txBody>
      </p:sp>
      <p:pic>
        <p:nvPicPr>
          <p:cNvPr id="4" name="Imagen 3"/>
          <p:cNvPicPr>
            <a:picLocks noChangeAspect="1"/>
          </p:cNvPicPr>
          <p:nvPr/>
        </p:nvPicPr>
        <p:blipFill>
          <a:blip r:embed="rId2"/>
          <a:stretch>
            <a:fillRect/>
          </a:stretch>
        </p:blipFill>
        <p:spPr>
          <a:xfrm>
            <a:off x="1819186" y="-33910"/>
            <a:ext cx="7484242" cy="3553018"/>
          </a:xfrm>
          <a:prstGeom prst="rect">
            <a:avLst/>
          </a:prstGeom>
        </p:spPr>
      </p:pic>
      <p:pic>
        <p:nvPicPr>
          <p:cNvPr id="5" name="Imagen 4"/>
          <p:cNvPicPr>
            <a:picLocks noChangeAspect="1"/>
          </p:cNvPicPr>
          <p:nvPr/>
        </p:nvPicPr>
        <p:blipFill>
          <a:blip r:embed="rId3"/>
          <a:stretch>
            <a:fillRect/>
          </a:stretch>
        </p:blipFill>
        <p:spPr>
          <a:xfrm>
            <a:off x="1874050" y="3509963"/>
            <a:ext cx="7484242" cy="3346268"/>
          </a:xfrm>
          <a:prstGeom prst="rect">
            <a:avLst/>
          </a:prstGeom>
        </p:spPr>
      </p:pic>
      <p:sp>
        <p:nvSpPr>
          <p:cNvPr id="11" name="Elipse 10"/>
          <p:cNvSpPr/>
          <p:nvPr/>
        </p:nvSpPr>
        <p:spPr>
          <a:xfrm>
            <a:off x="758952" y="0"/>
            <a:ext cx="9546336" cy="7251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ítulo 1"/>
          <p:cNvSpPr>
            <a:spLocks noGrp="1"/>
          </p:cNvSpPr>
          <p:nvPr>
            <p:ph type="ctrTitle"/>
          </p:nvPr>
        </p:nvSpPr>
        <p:spPr>
          <a:xfrm>
            <a:off x="1161288" y="2662352"/>
            <a:ext cx="9144000" cy="2568016"/>
          </a:xfrm>
        </p:spPr>
        <p:txBody>
          <a:bodyPr>
            <a:normAutofit fontScale="90000"/>
          </a:bodyPr>
          <a:lstStyle/>
          <a:p>
            <a:r>
              <a:rPr lang="es-CL" sz="2400" b="1" dirty="0" smtClean="0"/>
              <a:t/>
            </a:r>
            <a:br>
              <a:rPr lang="es-CL" sz="2400" b="1" dirty="0" smtClean="0"/>
            </a:br>
            <a:r>
              <a:rPr lang="es-CL" sz="2400" b="1" dirty="0"/>
              <a:t/>
            </a:r>
            <a:br>
              <a:rPr lang="es-CL" sz="2400" b="1" dirty="0"/>
            </a:br>
            <a:r>
              <a:rPr lang="es-CL" sz="2400" b="1" dirty="0" smtClean="0"/>
              <a:t/>
            </a:r>
            <a:br>
              <a:rPr lang="es-CL" sz="2400" b="1" dirty="0" smtClean="0"/>
            </a:br>
            <a:r>
              <a:rPr lang="es-CL" sz="3100" b="1" dirty="0" smtClean="0">
                <a:solidFill>
                  <a:schemeClr val="bg1"/>
                </a:solidFill>
              </a:rPr>
              <a:t>Ponencia: </a:t>
            </a:r>
            <a:br>
              <a:rPr lang="es-CL" sz="3100" b="1" dirty="0" smtClean="0">
                <a:solidFill>
                  <a:schemeClr val="bg1"/>
                </a:solidFill>
              </a:rPr>
            </a:br>
            <a:r>
              <a:rPr lang="es-CL" sz="3100" b="1" dirty="0" smtClean="0">
                <a:solidFill>
                  <a:schemeClr val="bg1"/>
                </a:solidFill>
              </a:rPr>
              <a:t>Panorama Latinoamericano:</a:t>
            </a:r>
            <a:br>
              <a:rPr lang="es-CL" sz="3100" b="1" dirty="0" smtClean="0">
                <a:solidFill>
                  <a:schemeClr val="bg1"/>
                </a:solidFill>
              </a:rPr>
            </a:br>
            <a:r>
              <a:rPr lang="es-CL" sz="3100" b="1" dirty="0" smtClean="0">
                <a:solidFill>
                  <a:schemeClr val="bg1"/>
                </a:solidFill>
              </a:rPr>
              <a:t> </a:t>
            </a:r>
            <a:br>
              <a:rPr lang="es-CL" sz="3100" b="1" dirty="0" smtClean="0">
                <a:solidFill>
                  <a:schemeClr val="bg1"/>
                </a:solidFill>
              </a:rPr>
            </a:br>
            <a:r>
              <a:rPr lang="es-CL" sz="3100" b="1" dirty="0" smtClean="0">
                <a:solidFill>
                  <a:schemeClr val="bg1"/>
                </a:solidFill>
              </a:rPr>
              <a:t>Andras </a:t>
            </a:r>
            <a:r>
              <a:rPr lang="es-CL" sz="3100" b="1" dirty="0" err="1">
                <a:solidFill>
                  <a:schemeClr val="bg1"/>
                </a:solidFill>
              </a:rPr>
              <a:t>Uthoff</a:t>
            </a:r>
            <a:r>
              <a:rPr lang="es-CL" sz="3100" b="1" dirty="0">
                <a:solidFill>
                  <a:schemeClr val="bg1"/>
                </a:solidFill>
              </a:rPr>
              <a:t> </a:t>
            </a:r>
            <a:r>
              <a:rPr lang="es-CL" sz="3100" dirty="0">
                <a:solidFill>
                  <a:schemeClr val="bg1"/>
                </a:solidFill>
              </a:rPr>
              <a:t/>
            </a:r>
            <a:br>
              <a:rPr lang="es-CL" sz="3100" dirty="0">
                <a:solidFill>
                  <a:schemeClr val="bg1"/>
                </a:solidFill>
              </a:rPr>
            </a:br>
            <a:r>
              <a:rPr lang="es-CL" sz="3100" i="1" dirty="0">
                <a:solidFill>
                  <a:schemeClr val="bg1"/>
                </a:solidFill>
              </a:rPr>
              <a:t>Experto </a:t>
            </a:r>
            <a:r>
              <a:rPr lang="es-CL" sz="3100" i="1" dirty="0" smtClean="0">
                <a:solidFill>
                  <a:schemeClr val="bg1"/>
                </a:solidFill>
              </a:rPr>
              <a:t>Internacional</a:t>
            </a:r>
            <a:br>
              <a:rPr lang="es-CL" sz="3100" i="1" dirty="0" smtClean="0">
                <a:solidFill>
                  <a:schemeClr val="bg1"/>
                </a:solidFill>
              </a:rPr>
            </a:br>
            <a:r>
              <a:rPr lang="es-CL" sz="3100" i="1" dirty="0" smtClean="0">
                <a:solidFill>
                  <a:schemeClr val="bg1"/>
                </a:solidFill>
              </a:rPr>
              <a:t> </a:t>
            </a:r>
            <a:r>
              <a:rPr lang="es-CL" sz="3100" dirty="0">
                <a:solidFill>
                  <a:schemeClr val="bg1"/>
                </a:solidFill>
              </a:rPr>
              <a:t/>
            </a:r>
            <a:br>
              <a:rPr lang="es-CL" sz="3100" dirty="0">
                <a:solidFill>
                  <a:schemeClr val="bg1"/>
                </a:solidFill>
              </a:rPr>
            </a:br>
            <a:r>
              <a:rPr lang="es-ES" sz="3100" dirty="0">
                <a:solidFill>
                  <a:schemeClr val="bg1"/>
                </a:solidFill>
              </a:rPr>
              <a:t> </a:t>
            </a:r>
            <a:r>
              <a:rPr lang="es-ES" sz="3100" b="1" dirty="0" smtClean="0">
                <a:solidFill>
                  <a:schemeClr val="bg1"/>
                </a:solidFill>
              </a:rPr>
              <a:t>Seminario: </a:t>
            </a:r>
            <a:br>
              <a:rPr lang="es-ES" sz="3100" b="1" dirty="0" smtClean="0">
                <a:solidFill>
                  <a:schemeClr val="bg1"/>
                </a:solidFill>
              </a:rPr>
            </a:br>
            <a:r>
              <a:rPr lang="es-ES" sz="3100" b="1" dirty="0" smtClean="0">
                <a:solidFill>
                  <a:schemeClr val="bg1"/>
                </a:solidFill>
              </a:rPr>
              <a:t/>
            </a:r>
            <a:br>
              <a:rPr lang="es-ES" sz="3100" b="1" dirty="0" smtClean="0">
                <a:solidFill>
                  <a:schemeClr val="bg1"/>
                </a:solidFill>
              </a:rPr>
            </a:br>
            <a:r>
              <a:rPr lang="es-ES" sz="3100" b="1" dirty="0" smtClean="0">
                <a:solidFill>
                  <a:schemeClr val="bg1"/>
                </a:solidFill>
              </a:rPr>
              <a:t>Reformas </a:t>
            </a:r>
            <a:r>
              <a:rPr lang="es-ES" sz="3100" b="1" dirty="0">
                <a:solidFill>
                  <a:schemeClr val="bg1"/>
                </a:solidFill>
              </a:rPr>
              <a:t>de los sistemas de pensiones a debate: </a:t>
            </a:r>
            <a:r>
              <a:rPr lang="es-ES" sz="3100" b="1" dirty="0" smtClean="0">
                <a:solidFill>
                  <a:schemeClr val="bg1"/>
                </a:solidFill>
              </a:rPr>
              <a:t/>
            </a:r>
            <a:br>
              <a:rPr lang="es-ES" sz="3100" b="1" dirty="0" smtClean="0">
                <a:solidFill>
                  <a:schemeClr val="bg1"/>
                </a:solidFill>
              </a:rPr>
            </a:br>
            <a:r>
              <a:rPr lang="es-ES" sz="3100" b="1" dirty="0" smtClean="0">
                <a:solidFill>
                  <a:schemeClr val="bg1"/>
                </a:solidFill>
              </a:rPr>
              <a:t>¿</a:t>
            </a:r>
            <a:r>
              <a:rPr lang="es-ES" sz="3100" b="1" dirty="0">
                <a:solidFill>
                  <a:schemeClr val="bg1"/>
                </a:solidFill>
              </a:rPr>
              <a:t>En qué se está avanzando? </a:t>
            </a:r>
            <a:endParaRPr lang="es-CL" sz="3100" b="1" dirty="0">
              <a:solidFill>
                <a:schemeClr val="bg1"/>
              </a:solidFill>
            </a:endParaRPr>
          </a:p>
        </p:txBody>
      </p:sp>
    </p:spTree>
    <p:extLst>
      <p:ext uri="{BB962C8B-B14F-4D97-AF65-F5344CB8AC3E}">
        <p14:creationId xmlns:p14="http://schemas.microsoft.com/office/powerpoint/2010/main" val="598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12324" y="4000859"/>
            <a:ext cx="2844800" cy="4667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Garantia</a:t>
            </a:r>
            <a:r>
              <a:rPr lang="es-CL" dirty="0" smtClean="0"/>
              <a:t> de </a:t>
            </a:r>
            <a:r>
              <a:rPr lang="es-CL" dirty="0" err="1" smtClean="0"/>
              <a:t>pension</a:t>
            </a:r>
            <a:endParaRPr lang="es-CL" dirty="0"/>
          </a:p>
        </p:txBody>
      </p:sp>
      <p:sp>
        <p:nvSpPr>
          <p:cNvPr id="2" name="Título 1"/>
          <p:cNvSpPr>
            <a:spLocks noGrp="1"/>
          </p:cNvSpPr>
          <p:nvPr>
            <p:ph type="title"/>
          </p:nvPr>
        </p:nvSpPr>
        <p:spPr>
          <a:xfrm>
            <a:off x="838200" y="352658"/>
            <a:ext cx="10515600" cy="1325563"/>
          </a:xfrm>
        </p:spPr>
        <p:txBody>
          <a:bodyPr/>
          <a:lstStyle/>
          <a:p>
            <a:r>
              <a:rPr lang="es-CL" dirty="0"/>
              <a:t>Conflicto entre los principios de equivalencia y </a:t>
            </a:r>
            <a:r>
              <a:rPr lang="es-CL" dirty="0" smtClean="0"/>
              <a:t>solidaridad II</a:t>
            </a:r>
            <a:endParaRPr lang="es-CL" dirty="0"/>
          </a:p>
        </p:txBody>
      </p:sp>
      <p:sp>
        <p:nvSpPr>
          <p:cNvPr id="3" name="Marcador de contenido 2"/>
          <p:cNvSpPr>
            <a:spLocks noGrp="1"/>
          </p:cNvSpPr>
          <p:nvPr>
            <p:ph idx="1"/>
          </p:nvPr>
        </p:nvSpPr>
        <p:spPr/>
        <p:txBody>
          <a:bodyPr/>
          <a:lstStyle/>
          <a:p>
            <a:endParaRPr lang="es-CL" dirty="0" smtClean="0"/>
          </a:p>
          <a:p>
            <a:endParaRPr lang="es-CL" dirty="0"/>
          </a:p>
        </p:txBody>
      </p:sp>
      <p:sp>
        <p:nvSpPr>
          <p:cNvPr id="4" name="Triángulo rectángulo 3"/>
          <p:cNvSpPr/>
          <p:nvPr/>
        </p:nvSpPr>
        <p:spPr>
          <a:xfrm rot="16200000">
            <a:off x="4607923" y="920100"/>
            <a:ext cx="4508500" cy="588204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p:cNvSpPr/>
          <p:nvPr/>
        </p:nvSpPr>
        <p:spPr>
          <a:xfrm>
            <a:off x="4305300" y="6235700"/>
            <a:ext cx="5143500"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Número de semanas cotizadas</a:t>
            </a:r>
            <a:endParaRPr lang="es-CL" dirty="0"/>
          </a:p>
        </p:txBody>
      </p:sp>
      <p:sp>
        <p:nvSpPr>
          <p:cNvPr id="6" name="Rectángulo 5"/>
          <p:cNvSpPr/>
          <p:nvPr/>
        </p:nvSpPr>
        <p:spPr>
          <a:xfrm>
            <a:off x="10274300" y="1690688"/>
            <a:ext cx="228600" cy="437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err="1" smtClean="0"/>
              <a:t>Pension</a:t>
            </a:r>
            <a:r>
              <a:rPr lang="es-CL" sz="1200" dirty="0" smtClean="0"/>
              <a:t> </a:t>
            </a:r>
            <a:r>
              <a:rPr lang="es-CL" sz="1200" dirty="0" err="1" smtClean="0"/>
              <a:t>autofinanciadaa</a:t>
            </a:r>
            <a:endParaRPr lang="es-CL" sz="1200" dirty="0"/>
          </a:p>
        </p:txBody>
      </p:sp>
      <p:cxnSp>
        <p:nvCxnSpPr>
          <p:cNvPr id="8" name="Conector recto 7"/>
          <p:cNvCxnSpPr/>
          <p:nvPr/>
        </p:nvCxnSpPr>
        <p:spPr>
          <a:xfrm>
            <a:off x="4311652" y="4388573"/>
            <a:ext cx="5506422" cy="19385"/>
          </a:xfrm>
          <a:prstGeom prst="line">
            <a:avLst/>
          </a:prstGeom>
          <a:ln w="698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0" y="1431234"/>
            <a:ext cx="4254500" cy="250282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Pensión Básica Universal</a:t>
            </a:r>
          </a:p>
          <a:p>
            <a:pPr algn="ctr"/>
            <a:endParaRPr lang="es-CL" dirty="0" smtClean="0"/>
          </a:p>
          <a:p>
            <a:pPr algn="ctr"/>
            <a:r>
              <a:rPr lang="es-CL" dirty="0" smtClean="0"/>
              <a:t>Establece un beneficio  igual para todos,</a:t>
            </a:r>
          </a:p>
          <a:p>
            <a:pPr algn="ctr"/>
            <a:endParaRPr lang="es-CL" dirty="0" smtClean="0"/>
          </a:p>
          <a:p>
            <a:r>
              <a:rPr lang="es-CL" dirty="0" smtClean="0"/>
              <a:t>Redistribuye desde los menos vulnerables (aquellos con mas cotizaciones) hacia los mas vulnerables (menos cotizaciones). Puede cubrir a no contribuyentes</a:t>
            </a:r>
            <a:endParaRPr lang="es-CL" dirty="0"/>
          </a:p>
        </p:txBody>
      </p:sp>
      <p:sp>
        <p:nvSpPr>
          <p:cNvPr id="12" name="Rectángulo 11"/>
          <p:cNvSpPr/>
          <p:nvPr/>
        </p:nvSpPr>
        <p:spPr>
          <a:xfrm>
            <a:off x="6096000" y="-117755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riángulo rectángulo 15"/>
          <p:cNvSpPr/>
          <p:nvPr/>
        </p:nvSpPr>
        <p:spPr>
          <a:xfrm flipV="1">
            <a:off x="4000500" y="4386223"/>
            <a:ext cx="2159000" cy="1729151"/>
          </a:xfrm>
          <a:prstGeom prst="r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p:cNvSpPr/>
          <p:nvPr/>
        </p:nvSpPr>
        <p:spPr>
          <a:xfrm rot="5400000">
            <a:off x="1612459" y="3813961"/>
            <a:ext cx="1750054" cy="289457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lecha curvada hacia abajo 6"/>
          <p:cNvSpPr/>
          <p:nvPr/>
        </p:nvSpPr>
        <p:spPr>
          <a:xfrm rot="20596988" flipH="1">
            <a:off x="4861876" y="3087167"/>
            <a:ext cx="2992755" cy="1443938"/>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Redistribución progresiva</a:t>
            </a:r>
            <a:endParaRPr lang="es-CL" dirty="0">
              <a:solidFill>
                <a:schemeClr val="tx1"/>
              </a:solidFill>
            </a:endParaRPr>
          </a:p>
        </p:txBody>
      </p:sp>
      <p:sp>
        <p:nvSpPr>
          <p:cNvPr id="9" name="Elipse 8"/>
          <p:cNvSpPr/>
          <p:nvPr/>
        </p:nvSpPr>
        <p:spPr>
          <a:xfrm>
            <a:off x="2277473" y="182372"/>
            <a:ext cx="6400800" cy="6053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 PARTIR DE LA NOCION DE AHORRO, DEBEMOS CONSTRUIR UNA SOLIDARDIAD PROGRESIVA</a:t>
            </a:r>
            <a:endParaRPr lang="es-CL" dirty="0"/>
          </a:p>
        </p:txBody>
      </p:sp>
    </p:spTree>
    <p:extLst>
      <p:ext uri="{BB962C8B-B14F-4D97-AF65-F5344CB8AC3E}">
        <p14:creationId xmlns:p14="http://schemas.microsoft.com/office/powerpoint/2010/main" val="39982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6" grpId="0" animBg="1"/>
      <p:bldP spid="17"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p:cNvSpPr/>
          <p:nvPr/>
        </p:nvSpPr>
        <p:spPr>
          <a:xfrm>
            <a:off x="8174069" y="4513851"/>
            <a:ext cx="2954957" cy="3132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CRISIS SUB PRIME</a:t>
            </a:r>
            <a:endParaRPr lang="es-CL" dirty="0"/>
          </a:p>
        </p:txBody>
      </p:sp>
      <p:sp>
        <p:nvSpPr>
          <p:cNvPr id="2" name="Título 1"/>
          <p:cNvSpPr>
            <a:spLocks noGrp="1"/>
          </p:cNvSpPr>
          <p:nvPr>
            <p:ph type="title"/>
          </p:nvPr>
        </p:nvSpPr>
        <p:spPr>
          <a:xfrm>
            <a:off x="870002" y="346178"/>
            <a:ext cx="10515600" cy="1325563"/>
          </a:xfrm>
        </p:spPr>
        <p:txBody>
          <a:bodyPr/>
          <a:lstStyle/>
          <a:p>
            <a:endParaRPr lang="es-CL" dirty="0"/>
          </a:p>
        </p:txBody>
      </p:sp>
      <p:cxnSp>
        <p:nvCxnSpPr>
          <p:cNvPr id="5" name="Conector recto de flecha 4"/>
          <p:cNvCxnSpPr/>
          <p:nvPr/>
        </p:nvCxnSpPr>
        <p:spPr>
          <a:xfrm flipV="1">
            <a:off x="838200" y="3936733"/>
            <a:ext cx="9961345" cy="64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derecha 5"/>
          <p:cNvSpPr/>
          <p:nvPr/>
        </p:nvSpPr>
        <p:spPr>
          <a:xfrm rot="16200000">
            <a:off x="-1331490" y="2007941"/>
            <a:ext cx="3636176" cy="389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CHILE  1981</a:t>
            </a:r>
            <a:endParaRPr lang="es-CL" sz="1400" dirty="0"/>
          </a:p>
        </p:txBody>
      </p:sp>
      <p:sp>
        <p:nvSpPr>
          <p:cNvPr id="12" name="Flecha derecha 11"/>
          <p:cNvSpPr/>
          <p:nvPr/>
        </p:nvSpPr>
        <p:spPr>
          <a:xfrm rot="16200000">
            <a:off x="1933412" y="2057804"/>
            <a:ext cx="3653853" cy="281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PERU 1993</a:t>
            </a:r>
            <a:endParaRPr lang="es-CL" sz="1400" dirty="0"/>
          </a:p>
        </p:txBody>
      </p:sp>
      <p:sp>
        <p:nvSpPr>
          <p:cNvPr id="13" name="Flecha derecha 12"/>
          <p:cNvSpPr/>
          <p:nvPr/>
        </p:nvSpPr>
        <p:spPr>
          <a:xfrm rot="16200000">
            <a:off x="2189622" y="2026647"/>
            <a:ext cx="3653853" cy="311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ARGENTINA COLOMBIA 1994</a:t>
            </a:r>
            <a:endParaRPr lang="es-CL" sz="1400" dirty="0"/>
          </a:p>
        </p:txBody>
      </p:sp>
      <p:sp>
        <p:nvSpPr>
          <p:cNvPr id="14" name="Flecha derecha 13"/>
          <p:cNvSpPr/>
          <p:nvPr/>
        </p:nvSpPr>
        <p:spPr>
          <a:xfrm rot="16200000">
            <a:off x="2687481" y="1999381"/>
            <a:ext cx="3636171" cy="38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URUGUAY 1996</a:t>
            </a:r>
            <a:endParaRPr lang="es-CL" sz="1400" dirty="0"/>
          </a:p>
        </p:txBody>
      </p:sp>
      <p:sp>
        <p:nvSpPr>
          <p:cNvPr id="15" name="Flecha derecha 14"/>
          <p:cNvSpPr/>
          <p:nvPr/>
        </p:nvSpPr>
        <p:spPr>
          <a:xfrm rot="16200000">
            <a:off x="2956086" y="1981070"/>
            <a:ext cx="3636171" cy="442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BOLIVIA MEXICO VENEZUELA 1997</a:t>
            </a:r>
            <a:endParaRPr lang="es-CL" sz="1400" dirty="0"/>
          </a:p>
        </p:txBody>
      </p:sp>
      <p:sp>
        <p:nvSpPr>
          <p:cNvPr id="16" name="Flecha derecha 15"/>
          <p:cNvSpPr/>
          <p:nvPr/>
        </p:nvSpPr>
        <p:spPr>
          <a:xfrm rot="16200000">
            <a:off x="3784769" y="1970528"/>
            <a:ext cx="3636171" cy="463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EL SALVADOR 1999</a:t>
            </a:r>
            <a:endParaRPr lang="es-CL" sz="1400" dirty="0"/>
          </a:p>
        </p:txBody>
      </p:sp>
      <p:sp>
        <p:nvSpPr>
          <p:cNvPr id="17" name="Flecha derecha 16"/>
          <p:cNvSpPr/>
          <p:nvPr/>
        </p:nvSpPr>
        <p:spPr>
          <a:xfrm rot="16200000">
            <a:off x="4349219" y="1971437"/>
            <a:ext cx="3636172" cy="442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NICARAGUA 2000</a:t>
            </a:r>
            <a:endParaRPr lang="es-CL" sz="1400" dirty="0"/>
          </a:p>
        </p:txBody>
      </p:sp>
      <p:sp>
        <p:nvSpPr>
          <p:cNvPr id="19" name="Flecha derecha 18"/>
          <p:cNvSpPr/>
          <p:nvPr/>
        </p:nvSpPr>
        <p:spPr>
          <a:xfrm rot="16200000">
            <a:off x="4862361" y="1951214"/>
            <a:ext cx="3636171" cy="4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COSTAR RICA ECUADOR 2001</a:t>
            </a:r>
            <a:endParaRPr lang="es-CL" sz="1400" dirty="0"/>
          </a:p>
        </p:txBody>
      </p:sp>
      <p:sp>
        <p:nvSpPr>
          <p:cNvPr id="20" name="Flecha derecha 19"/>
          <p:cNvSpPr/>
          <p:nvPr/>
        </p:nvSpPr>
        <p:spPr>
          <a:xfrm rot="16200000">
            <a:off x="5837935" y="1939544"/>
            <a:ext cx="3561845" cy="432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REPUBLICA DOMINICANA 2003</a:t>
            </a:r>
            <a:endParaRPr lang="es-CL" sz="1400" dirty="0"/>
          </a:p>
        </p:txBody>
      </p:sp>
      <p:sp>
        <p:nvSpPr>
          <p:cNvPr id="40" name="Flecha derecha 39"/>
          <p:cNvSpPr/>
          <p:nvPr/>
        </p:nvSpPr>
        <p:spPr>
          <a:xfrm rot="16200000">
            <a:off x="7654625" y="1991852"/>
            <a:ext cx="3636172" cy="363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PANAMA 2008</a:t>
            </a:r>
            <a:endParaRPr lang="es-CL" sz="1400" dirty="0"/>
          </a:p>
        </p:txBody>
      </p:sp>
      <p:sp>
        <p:nvSpPr>
          <p:cNvPr id="43" name="Rectángulo 42"/>
          <p:cNvSpPr/>
          <p:nvPr/>
        </p:nvSpPr>
        <p:spPr>
          <a:xfrm>
            <a:off x="308007" y="4158115"/>
            <a:ext cx="2892291" cy="245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80</a:t>
            </a:r>
            <a:endParaRPr lang="es-CL" dirty="0"/>
          </a:p>
        </p:txBody>
      </p:sp>
      <p:sp>
        <p:nvSpPr>
          <p:cNvPr id="45" name="Rectángulo 44"/>
          <p:cNvSpPr/>
          <p:nvPr/>
        </p:nvSpPr>
        <p:spPr>
          <a:xfrm>
            <a:off x="3242964" y="4172555"/>
            <a:ext cx="2994207" cy="231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90</a:t>
            </a:r>
            <a:endParaRPr lang="es-CL" dirty="0"/>
          </a:p>
        </p:txBody>
      </p:sp>
      <p:sp>
        <p:nvSpPr>
          <p:cNvPr id="47" name="Rectángulo 46"/>
          <p:cNvSpPr/>
          <p:nvPr/>
        </p:nvSpPr>
        <p:spPr>
          <a:xfrm>
            <a:off x="10069812" y="4158114"/>
            <a:ext cx="2284242" cy="245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2010</a:t>
            </a:r>
            <a:endParaRPr lang="es-CL" dirty="0"/>
          </a:p>
        </p:txBody>
      </p:sp>
      <p:sp>
        <p:nvSpPr>
          <p:cNvPr id="48" name="Rectángulo 47"/>
          <p:cNvSpPr/>
          <p:nvPr/>
        </p:nvSpPr>
        <p:spPr>
          <a:xfrm>
            <a:off x="6370886" y="4164572"/>
            <a:ext cx="3559718" cy="229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2000</a:t>
            </a:r>
            <a:endParaRPr lang="es-CL" dirty="0"/>
          </a:p>
        </p:txBody>
      </p:sp>
      <p:sp>
        <p:nvSpPr>
          <p:cNvPr id="49" name="Rectángulo 48"/>
          <p:cNvSpPr/>
          <p:nvPr/>
        </p:nvSpPr>
        <p:spPr>
          <a:xfrm>
            <a:off x="529389" y="4576425"/>
            <a:ext cx="2954957" cy="3132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CRISIS DE LA DEUDA</a:t>
            </a:r>
            <a:endParaRPr lang="es-CL" dirty="0"/>
          </a:p>
        </p:txBody>
      </p:sp>
      <p:sp>
        <p:nvSpPr>
          <p:cNvPr id="50" name="Rectángulo 49"/>
          <p:cNvSpPr/>
          <p:nvPr/>
        </p:nvSpPr>
        <p:spPr>
          <a:xfrm>
            <a:off x="3619717" y="5082139"/>
            <a:ext cx="6034879" cy="7507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INFLUENCIA DEL CONSENSO DE  WASHINGTON Y PROGRANAS DE AJUSTE ESTRUCTURAL LIDERADOS POR FMI Y BM</a:t>
            </a:r>
            <a:endParaRPr lang="es-CL" dirty="0"/>
          </a:p>
        </p:txBody>
      </p:sp>
      <p:sp>
        <p:nvSpPr>
          <p:cNvPr id="3" name="Elipse 2"/>
          <p:cNvSpPr/>
          <p:nvPr/>
        </p:nvSpPr>
        <p:spPr>
          <a:xfrm>
            <a:off x="2313432" y="384361"/>
            <a:ext cx="6821424" cy="6473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HEMOS SIDO CONDICIONADOS EN LAS DECISIONES</a:t>
            </a:r>
            <a:endParaRPr lang="es-CL" dirty="0"/>
          </a:p>
        </p:txBody>
      </p:sp>
    </p:spTree>
    <p:custDataLst>
      <p:tags r:id="rId1"/>
    </p:custDataLst>
    <p:extLst>
      <p:ext uri="{BB962C8B-B14F-4D97-AF65-F5344CB8AC3E}">
        <p14:creationId xmlns:p14="http://schemas.microsoft.com/office/powerpoint/2010/main" val="205133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style.rotation</p:attrName>
                                        </p:attrNameLst>
                                      </p:cBhvr>
                                      <p:tavLst>
                                        <p:tav tm="0">
                                          <p:val>
                                            <p:fltVal val="90"/>
                                          </p:val>
                                        </p:tav>
                                        <p:tav tm="100000">
                                          <p:val>
                                            <p:fltVal val="0"/>
                                          </p:val>
                                        </p:tav>
                                      </p:tavLst>
                                    </p:anim>
                                    <p:animEffect transition="in" filter="fade">
                                      <p:cBhvr>
                                        <p:cTn id="60" dur="1000"/>
                                        <p:tgtEl>
                                          <p:spTgt spid="19"/>
                                        </p:tgtEl>
                                      </p:cBhvr>
                                    </p:animEffect>
                                  </p:childTnLst>
                                </p:cTn>
                              </p:par>
                            </p:childTnLst>
                          </p:cTn>
                        </p:par>
                        <p:par>
                          <p:cTn id="61" fill="hold">
                            <p:stCondLst>
                              <p:cond delay="7000"/>
                            </p:stCondLst>
                            <p:childTnLst>
                              <p:par>
                                <p:cTn id="62" presetID="31"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1000" fill="hold"/>
                                        <p:tgtEl>
                                          <p:spTgt spid="20"/>
                                        </p:tgtEl>
                                        <p:attrNameLst>
                                          <p:attrName>ppt_w</p:attrName>
                                        </p:attrNameLst>
                                      </p:cBhvr>
                                      <p:tavLst>
                                        <p:tav tm="0">
                                          <p:val>
                                            <p:fltVal val="0"/>
                                          </p:val>
                                        </p:tav>
                                        <p:tav tm="100000">
                                          <p:val>
                                            <p:strVal val="#ppt_w"/>
                                          </p:val>
                                        </p:tav>
                                      </p:tavLst>
                                    </p:anim>
                                    <p:anim calcmode="lin" valueType="num">
                                      <p:cBhvr>
                                        <p:cTn id="65" dur="1000" fill="hold"/>
                                        <p:tgtEl>
                                          <p:spTgt spid="20"/>
                                        </p:tgtEl>
                                        <p:attrNameLst>
                                          <p:attrName>ppt_h</p:attrName>
                                        </p:attrNameLst>
                                      </p:cBhvr>
                                      <p:tavLst>
                                        <p:tav tm="0">
                                          <p:val>
                                            <p:fltVal val="0"/>
                                          </p:val>
                                        </p:tav>
                                        <p:tav tm="100000">
                                          <p:val>
                                            <p:strVal val="#ppt_h"/>
                                          </p:val>
                                        </p:tav>
                                      </p:tavLst>
                                    </p:anim>
                                    <p:anim calcmode="lin" valueType="num">
                                      <p:cBhvr>
                                        <p:cTn id="66" dur="1000" fill="hold"/>
                                        <p:tgtEl>
                                          <p:spTgt spid="20"/>
                                        </p:tgtEl>
                                        <p:attrNameLst>
                                          <p:attrName>style.rotation</p:attrName>
                                        </p:attrNameLst>
                                      </p:cBhvr>
                                      <p:tavLst>
                                        <p:tav tm="0">
                                          <p:val>
                                            <p:fltVal val="90"/>
                                          </p:val>
                                        </p:tav>
                                        <p:tav tm="100000">
                                          <p:val>
                                            <p:fltVal val="0"/>
                                          </p:val>
                                        </p:tav>
                                      </p:tavLst>
                                    </p:anim>
                                    <p:animEffect transition="in" filter="fade">
                                      <p:cBhvr>
                                        <p:cTn id="67" dur="1000"/>
                                        <p:tgtEl>
                                          <p:spTgt spid="20"/>
                                        </p:tgtEl>
                                      </p:cBhvr>
                                    </p:animEffect>
                                  </p:childTnLst>
                                </p:cTn>
                              </p:par>
                            </p:childTnLst>
                          </p:cTn>
                        </p:par>
                        <p:par>
                          <p:cTn id="68" fill="hold">
                            <p:stCondLst>
                              <p:cond delay="8000"/>
                            </p:stCondLst>
                            <p:childTnLst>
                              <p:par>
                                <p:cTn id="69" presetID="31"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1000" fill="hold"/>
                                        <p:tgtEl>
                                          <p:spTgt spid="40"/>
                                        </p:tgtEl>
                                        <p:attrNameLst>
                                          <p:attrName>ppt_w</p:attrName>
                                        </p:attrNameLst>
                                      </p:cBhvr>
                                      <p:tavLst>
                                        <p:tav tm="0">
                                          <p:val>
                                            <p:fltVal val="0"/>
                                          </p:val>
                                        </p:tav>
                                        <p:tav tm="100000">
                                          <p:val>
                                            <p:strVal val="#ppt_w"/>
                                          </p:val>
                                        </p:tav>
                                      </p:tavLst>
                                    </p:anim>
                                    <p:anim calcmode="lin" valueType="num">
                                      <p:cBhvr>
                                        <p:cTn id="72" dur="1000" fill="hold"/>
                                        <p:tgtEl>
                                          <p:spTgt spid="40"/>
                                        </p:tgtEl>
                                        <p:attrNameLst>
                                          <p:attrName>ppt_h</p:attrName>
                                        </p:attrNameLst>
                                      </p:cBhvr>
                                      <p:tavLst>
                                        <p:tav tm="0">
                                          <p:val>
                                            <p:fltVal val="0"/>
                                          </p:val>
                                        </p:tav>
                                        <p:tav tm="100000">
                                          <p:val>
                                            <p:strVal val="#ppt_h"/>
                                          </p:val>
                                        </p:tav>
                                      </p:tavLst>
                                    </p:anim>
                                    <p:anim calcmode="lin" valueType="num">
                                      <p:cBhvr>
                                        <p:cTn id="73" dur="1000" fill="hold"/>
                                        <p:tgtEl>
                                          <p:spTgt spid="40"/>
                                        </p:tgtEl>
                                        <p:attrNameLst>
                                          <p:attrName>style.rotation</p:attrName>
                                        </p:attrNameLst>
                                      </p:cBhvr>
                                      <p:tavLst>
                                        <p:tav tm="0">
                                          <p:val>
                                            <p:fltVal val="90"/>
                                          </p:val>
                                        </p:tav>
                                        <p:tav tm="100000">
                                          <p:val>
                                            <p:fltVal val="0"/>
                                          </p:val>
                                        </p:tav>
                                      </p:tavLst>
                                    </p:anim>
                                    <p:animEffect transition="in" filter="fade">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3000" fill="hold"/>
                                        <p:tgtEl>
                                          <p:spTgt spid="49"/>
                                        </p:tgtEl>
                                        <p:attrNameLst>
                                          <p:attrName>ppt_w</p:attrName>
                                        </p:attrNameLst>
                                      </p:cBhvr>
                                      <p:tavLst>
                                        <p:tav tm="0">
                                          <p:val>
                                            <p:fltVal val="0"/>
                                          </p:val>
                                        </p:tav>
                                        <p:tav tm="100000">
                                          <p:val>
                                            <p:strVal val="#ppt_w"/>
                                          </p:val>
                                        </p:tav>
                                      </p:tavLst>
                                    </p:anim>
                                    <p:anim calcmode="lin" valueType="num">
                                      <p:cBhvr>
                                        <p:cTn id="80" dur="3000" fill="hold"/>
                                        <p:tgtEl>
                                          <p:spTgt spid="49"/>
                                        </p:tgtEl>
                                        <p:attrNameLst>
                                          <p:attrName>ppt_h</p:attrName>
                                        </p:attrNameLst>
                                      </p:cBhvr>
                                      <p:tavLst>
                                        <p:tav tm="0">
                                          <p:val>
                                            <p:fltVal val="0"/>
                                          </p:val>
                                        </p:tav>
                                        <p:tav tm="100000">
                                          <p:val>
                                            <p:strVal val="#ppt_h"/>
                                          </p:val>
                                        </p:tav>
                                      </p:tavLst>
                                    </p:anim>
                                    <p:animEffect transition="in" filter="fade">
                                      <p:cBhvr>
                                        <p:cTn id="81" dur="30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p:cTn id="86" dur="3000" fill="hold"/>
                                        <p:tgtEl>
                                          <p:spTgt spid="50"/>
                                        </p:tgtEl>
                                        <p:attrNameLst>
                                          <p:attrName>ppt_w</p:attrName>
                                        </p:attrNameLst>
                                      </p:cBhvr>
                                      <p:tavLst>
                                        <p:tav tm="0">
                                          <p:val>
                                            <p:fltVal val="0"/>
                                          </p:val>
                                        </p:tav>
                                        <p:tav tm="100000">
                                          <p:val>
                                            <p:strVal val="#ppt_w"/>
                                          </p:val>
                                        </p:tav>
                                      </p:tavLst>
                                    </p:anim>
                                    <p:anim calcmode="lin" valueType="num">
                                      <p:cBhvr>
                                        <p:cTn id="87" dur="3000" fill="hold"/>
                                        <p:tgtEl>
                                          <p:spTgt spid="50"/>
                                        </p:tgtEl>
                                        <p:attrNameLst>
                                          <p:attrName>ppt_h</p:attrName>
                                        </p:attrNameLst>
                                      </p:cBhvr>
                                      <p:tavLst>
                                        <p:tav tm="0">
                                          <p:val>
                                            <p:fltVal val="0"/>
                                          </p:val>
                                        </p:tav>
                                        <p:tav tm="100000">
                                          <p:val>
                                            <p:strVal val="#ppt_h"/>
                                          </p:val>
                                        </p:tav>
                                      </p:tavLst>
                                    </p:anim>
                                    <p:animEffect transition="in" filter="fade">
                                      <p:cBhvr>
                                        <p:cTn id="88" dur="30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p:cTn id="93" dur="1000" fill="hold"/>
                                        <p:tgtEl>
                                          <p:spTgt spid="46"/>
                                        </p:tgtEl>
                                        <p:attrNameLst>
                                          <p:attrName>ppt_w</p:attrName>
                                        </p:attrNameLst>
                                      </p:cBhvr>
                                      <p:tavLst>
                                        <p:tav tm="0">
                                          <p:val>
                                            <p:fltVal val="0"/>
                                          </p:val>
                                        </p:tav>
                                        <p:tav tm="100000">
                                          <p:val>
                                            <p:strVal val="#ppt_w"/>
                                          </p:val>
                                        </p:tav>
                                      </p:tavLst>
                                    </p:anim>
                                    <p:anim calcmode="lin" valueType="num">
                                      <p:cBhvr>
                                        <p:cTn id="94" dur="1000" fill="hold"/>
                                        <p:tgtEl>
                                          <p:spTgt spid="46"/>
                                        </p:tgtEl>
                                        <p:attrNameLst>
                                          <p:attrName>ppt_h</p:attrName>
                                        </p:attrNameLst>
                                      </p:cBhvr>
                                      <p:tavLst>
                                        <p:tav tm="0">
                                          <p:val>
                                            <p:fltVal val="0"/>
                                          </p:val>
                                        </p:tav>
                                        <p:tav tm="100000">
                                          <p:val>
                                            <p:strVal val="#ppt_h"/>
                                          </p:val>
                                        </p:tav>
                                      </p:tavLst>
                                    </p:anim>
                                    <p:anim calcmode="lin" valueType="num">
                                      <p:cBhvr>
                                        <p:cTn id="95" dur="1000" fill="hold"/>
                                        <p:tgtEl>
                                          <p:spTgt spid="46"/>
                                        </p:tgtEl>
                                        <p:attrNameLst>
                                          <p:attrName>style.rotation</p:attrName>
                                        </p:attrNameLst>
                                      </p:cBhvr>
                                      <p:tavLst>
                                        <p:tav tm="0">
                                          <p:val>
                                            <p:fltVal val="90"/>
                                          </p:val>
                                        </p:tav>
                                        <p:tav tm="100000">
                                          <p:val>
                                            <p:fltVal val="0"/>
                                          </p:val>
                                        </p:tav>
                                      </p:tavLst>
                                    </p:anim>
                                    <p:animEffect transition="in" filter="fade">
                                      <p:cBhvr>
                                        <p:cTn id="96" dur="10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down)">
                                      <p:cBhvr>
                                        <p:cTn id="101" dur="580">
                                          <p:stCondLst>
                                            <p:cond delay="0"/>
                                          </p:stCondLst>
                                        </p:cTn>
                                        <p:tgtEl>
                                          <p:spTgt spid="3"/>
                                        </p:tgtEl>
                                      </p:cBhvr>
                                    </p:animEffect>
                                    <p:anim calcmode="lin" valueType="num">
                                      <p:cBhvr>
                                        <p:cTn id="10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gtEl>
                                      </p:cBhvr>
                                      <p:to x="100000" y="60000"/>
                                    </p:animScale>
                                    <p:animScale>
                                      <p:cBhvr>
                                        <p:cTn id="108" dur="166" decel="50000">
                                          <p:stCondLst>
                                            <p:cond delay="676"/>
                                          </p:stCondLst>
                                        </p:cTn>
                                        <p:tgtEl>
                                          <p:spTgt spid="3"/>
                                        </p:tgtEl>
                                      </p:cBhvr>
                                      <p:to x="100000" y="100000"/>
                                    </p:animScale>
                                    <p:animScale>
                                      <p:cBhvr>
                                        <p:cTn id="109" dur="26">
                                          <p:stCondLst>
                                            <p:cond delay="1312"/>
                                          </p:stCondLst>
                                        </p:cTn>
                                        <p:tgtEl>
                                          <p:spTgt spid="3"/>
                                        </p:tgtEl>
                                      </p:cBhvr>
                                      <p:to x="100000" y="80000"/>
                                    </p:animScale>
                                    <p:animScale>
                                      <p:cBhvr>
                                        <p:cTn id="110" dur="166" decel="50000">
                                          <p:stCondLst>
                                            <p:cond delay="1338"/>
                                          </p:stCondLst>
                                        </p:cTn>
                                        <p:tgtEl>
                                          <p:spTgt spid="3"/>
                                        </p:tgtEl>
                                      </p:cBhvr>
                                      <p:to x="100000" y="100000"/>
                                    </p:animScale>
                                    <p:animScale>
                                      <p:cBhvr>
                                        <p:cTn id="111" dur="26">
                                          <p:stCondLst>
                                            <p:cond delay="1642"/>
                                          </p:stCondLst>
                                        </p:cTn>
                                        <p:tgtEl>
                                          <p:spTgt spid="3"/>
                                        </p:tgtEl>
                                      </p:cBhvr>
                                      <p:to x="100000" y="90000"/>
                                    </p:animScale>
                                    <p:animScale>
                                      <p:cBhvr>
                                        <p:cTn id="112" dur="166" decel="50000">
                                          <p:stCondLst>
                                            <p:cond delay="1668"/>
                                          </p:stCondLst>
                                        </p:cTn>
                                        <p:tgtEl>
                                          <p:spTgt spid="3"/>
                                        </p:tgtEl>
                                      </p:cBhvr>
                                      <p:to x="100000" y="100000"/>
                                    </p:animScale>
                                    <p:animScale>
                                      <p:cBhvr>
                                        <p:cTn id="113" dur="26">
                                          <p:stCondLst>
                                            <p:cond delay="1808"/>
                                          </p:stCondLst>
                                        </p:cTn>
                                        <p:tgtEl>
                                          <p:spTgt spid="3"/>
                                        </p:tgtEl>
                                      </p:cBhvr>
                                      <p:to x="100000" y="95000"/>
                                    </p:animScale>
                                    <p:animScale>
                                      <p:cBhvr>
                                        <p:cTn id="11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 grpId="0" animBg="1"/>
      <p:bldP spid="12" grpId="0" animBg="1"/>
      <p:bldP spid="13" grpId="0" animBg="1"/>
      <p:bldP spid="14" grpId="0" animBg="1"/>
      <p:bldP spid="15" grpId="0" animBg="1"/>
      <p:bldP spid="16" grpId="0" animBg="1"/>
      <p:bldP spid="17" grpId="0" animBg="1"/>
      <p:bldP spid="19" grpId="0" animBg="1"/>
      <p:bldP spid="20" grpId="0" animBg="1"/>
      <p:bldP spid="40" grpId="0" animBg="1"/>
      <p:bldP spid="49" grpId="0" animBg="1"/>
      <p:bldP spid="5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055435" y="1532025"/>
            <a:ext cx="3100237" cy="373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SITUACION ACTUAL</a:t>
            </a:r>
            <a:endParaRPr lang="es-CL" dirty="0"/>
          </a:p>
        </p:txBody>
      </p:sp>
      <p:sp>
        <p:nvSpPr>
          <p:cNvPr id="2" name="Título 1"/>
          <p:cNvSpPr>
            <a:spLocks noGrp="1"/>
          </p:cNvSpPr>
          <p:nvPr>
            <p:ph type="title"/>
          </p:nvPr>
        </p:nvSpPr>
        <p:spPr/>
        <p:txBody>
          <a:bodyPr/>
          <a:lstStyle/>
          <a:p>
            <a:r>
              <a:rPr lang="es-CL" b="1" dirty="0" smtClean="0"/>
              <a:t>El implacable derrotero</a:t>
            </a:r>
            <a:endParaRPr lang="es-CL" b="1" dirty="0"/>
          </a:p>
        </p:txBody>
      </p:sp>
      <p:sp>
        <p:nvSpPr>
          <p:cNvPr id="3" name="Marcador de contenido 2"/>
          <p:cNvSpPr>
            <a:spLocks noGrp="1"/>
          </p:cNvSpPr>
          <p:nvPr>
            <p:ph idx="1"/>
          </p:nvPr>
        </p:nvSpPr>
        <p:spPr>
          <a:xfrm>
            <a:off x="838200" y="1502230"/>
            <a:ext cx="10515600" cy="5264330"/>
          </a:xfrm>
          <a:solidFill>
            <a:schemeClr val="bg1"/>
          </a:solidFill>
        </p:spPr>
        <p:txBody>
          <a:bodyPr/>
          <a:lstStyle/>
          <a:p>
            <a:r>
              <a:rPr lang="es-CL" dirty="0" smtClean="0"/>
              <a:t>E</a:t>
            </a:r>
            <a:endParaRPr lang="es-CL" dirty="0"/>
          </a:p>
        </p:txBody>
      </p:sp>
      <p:sp>
        <p:nvSpPr>
          <p:cNvPr id="4" name="Rectángulo 3"/>
          <p:cNvSpPr/>
          <p:nvPr/>
        </p:nvSpPr>
        <p:spPr>
          <a:xfrm>
            <a:off x="849082" y="1471717"/>
            <a:ext cx="2915197" cy="39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t>PROBLEMA</a:t>
            </a:r>
            <a:endParaRPr lang="es-CL" dirty="0"/>
          </a:p>
        </p:txBody>
      </p:sp>
      <p:sp>
        <p:nvSpPr>
          <p:cNvPr id="6" name="Rectángulo 5"/>
          <p:cNvSpPr/>
          <p:nvPr/>
        </p:nvSpPr>
        <p:spPr>
          <a:xfrm>
            <a:off x="4267204" y="1509486"/>
            <a:ext cx="6888467" cy="307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EXPERIENCIA CAPITALIZACION EN CHILE</a:t>
            </a:r>
            <a:endParaRPr lang="es-CL" dirty="0"/>
          </a:p>
        </p:txBody>
      </p:sp>
      <p:sp>
        <p:nvSpPr>
          <p:cNvPr id="9" name="Rectángulo 8"/>
          <p:cNvSpPr/>
          <p:nvPr/>
        </p:nvSpPr>
        <p:spPr>
          <a:xfrm>
            <a:off x="827310" y="1908332"/>
            <a:ext cx="2936969" cy="4367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COBERTURA BAJA</a:t>
            </a:r>
            <a:endParaRPr lang="es-CL" dirty="0"/>
          </a:p>
        </p:txBody>
      </p:sp>
      <p:sp>
        <p:nvSpPr>
          <p:cNvPr id="10" name="Rectángulo 9"/>
          <p:cNvSpPr/>
          <p:nvPr/>
        </p:nvSpPr>
        <p:spPr>
          <a:xfrm>
            <a:off x="851258" y="2468356"/>
            <a:ext cx="2923907" cy="3180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SUFICIENCIA BAJA</a:t>
            </a:r>
            <a:endParaRPr lang="es-CL" dirty="0"/>
          </a:p>
        </p:txBody>
      </p:sp>
      <p:sp>
        <p:nvSpPr>
          <p:cNvPr id="11" name="Rectángulo 10"/>
          <p:cNvSpPr/>
          <p:nvPr/>
        </p:nvSpPr>
        <p:spPr>
          <a:xfrm>
            <a:off x="859969" y="2840902"/>
            <a:ext cx="2923907" cy="378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DESIGUALDAD GENERO</a:t>
            </a:r>
            <a:endParaRPr lang="es-CL" dirty="0"/>
          </a:p>
        </p:txBody>
      </p:sp>
      <p:sp>
        <p:nvSpPr>
          <p:cNvPr id="12" name="Rectángulo 11"/>
          <p:cNvSpPr/>
          <p:nvPr/>
        </p:nvSpPr>
        <p:spPr>
          <a:xfrm>
            <a:off x="851259" y="3284854"/>
            <a:ext cx="2923907" cy="43061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COSTO TRANSICION</a:t>
            </a:r>
            <a:endParaRPr lang="es-CL" dirty="0"/>
          </a:p>
        </p:txBody>
      </p:sp>
      <p:sp>
        <p:nvSpPr>
          <p:cNvPr id="13" name="Rectángulo 12"/>
          <p:cNvSpPr/>
          <p:nvPr/>
        </p:nvSpPr>
        <p:spPr>
          <a:xfrm>
            <a:off x="868679" y="3763268"/>
            <a:ext cx="2915197" cy="3635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COSTO ADMINISTRACION</a:t>
            </a:r>
            <a:endParaRPr lang="es-CL" dirty="0"/>
          </a:p>
        </p:txBody>
      </p:sp>
      <p:sp>
        <p:nvSpPr>
          <p:cNvPr id="14" name="Rectángulo 13"/>
          <p:cNvSpPr/>
          <p:nvPr/>
        </p:nvSpPr>
        <p:spPr>
          <a:xfrm>
            <a:off x="838198" y="4177913"/>
            <a:ext cx="2936968" cy="5044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CONCENTRACION SEGUROS</a:t>
            </a:r>
            <a:endParaRPr lang="es-CL" dirty="0"/>
          </a:p>
        </p:txBody>
      </p:sp>
      <p:sp>
        <p:nvSpPr>
          <p:cNvPr id="15" name="Rectángulo 14"/>
          <p:cNvSpPr/>
          <p:nvPr/>
        </p:nvSpPr>
        <p:spPr>
          <a:xfrm>
            <a:off x="851260" y="4712915"/>
            <a:ext cx="2923906" cy="3635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ILEGITIMIDAD</a:t>
            </a:r>
            <a:endParaRPr lang="es-CL" dirty="0"/>
          </a:p>
        </p:txBody>
      </p:sp>
      <p:sp>
        <p:nvSpPr>
          <p:cNvPr id="16" name="Rectángulo 15"/>
          <p:cNvSpPr/>
          <p:nvPr/>
        </p:nvSpPr>
        <p:spPr>
          <a:xfrm>
            <a:off x="838198" y="5108325"/>
            <a:ext cx="2936968" cy="3495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CORRALITO</a:t>
            </a:r>
            <a:endParaRPr lang="es-CL" dirty="0"/>
          </a:p>
        </p:txBody>
      </p:sp>
      <p:sp>
        <p:nvSpPr>
          <p:cNvPr id="17" name="Rectángulo 16"/>
          <p:cNvSpPr/>
          <p:nvPr/>
        </p:nvSpPr>
        <p:spPr>
          <a:xfrm>
            <a:off x="838198" y="5488787"/>
            <a:ext cx="2936967" cy="3949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ESCASA INVERSION REAL</a:t>
            </a:r>
            <a:endParaRPr lang="es-CL" dirty="0"/>
          </a:p>
        </p:txBody>
      </p:sp>
      <p:sp>
        <p:nvSpPr>
          <p:cNvPr id="18" name="Rectángulo 17"/>
          <p:cNvSpPr/>
          <p:nvPr/>
        </p:nvSpPr>
        <p:spPr>
          <a:xfrm>
            <a:off x="838200" y="5914711"/>
            <a:ext cx="2936965" cy="3949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RIESGOS SISTEMICOS </a:t>
            </a:r>
            <a:endParaRPr lang="es-CL" dirty="0"/>
          </a:p>
        </p:txBody>
      </p:sp>
      <p:sp>
        <p:nvSpPr>
          <p:cNvPr id="19" name="Rectángulo 18"/>
          <p:cNvSpPr/>
          <p:nvPr/>
        </p:nvSpPr>
        <p:spPr>
          <a:xfrm>
            <a:off x="838197" y="6340634"/>
            <a:ext cx="2936968" cy="4564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DIALOGO SOCIAL</a:t>
            </a:r>
            <a:endParaRPr lang="es-CL" dirty="0"/>
          </a:p>
        </p:txBody>
      </p:sp>
      <p:sp>
        <p:nvSpPr>
          <p:cNvPr id="20" name="Rectángulo 19"/>
          <p:cNvSpPr/>
          <p:nvPr/>
        </p:nvSpPr>
        <p:spPr>
          <a:xfrm>
            <a:off x="4267204" y="1960596"/>
            <a:ext cx="3165562" cy="2879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MITAD SIN COBERTURA</a:t>
            </a:r>
            <a:endParaRPr lang="es-CL" dirty="0">
              <a:solidFill>
                <a:schemeClr val="tx1"/>
              </a:solidFill>
            </a:endParaRPr>
          </a:p>
        </p:txBody>
      </p:sp>
      <p:sp>
        <p:nvSpPr>
          <p:cNvPr id="21" name="Rectángulo 20"/>
          <p:cNvSpPr/>
          <p:nvPr/>
        </p:nvSpPr>
        <p:spPr>
          <a:xfrm>
            <a:off x="4249789" y="2363806"/>
            <a:ext cx="3182977" cy="377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44 % BAJO LP Y 79 % BAJO SM</a:t>
            </a:r>
            <a:endParaRPr lang="es-CL" dirty="0">
              <a:solidFill>
                <a:schemeClr val="tx1"/>
              </a:solidFill>
            </a:endParaRPr>
          </a:p>
        </p:txBody>
      </p:sp>
      <p:sp>
        <p:nvSpPr>
          <p:cNvPr id="22" name="Rectángulo 21"/>
          <p:cNvSpPr/>
          <p:nvPr/>
        </p:nvSpPr>
        <p:spPr>
          <a:xfrm>
            <a:off x="4219305" y="2816370"/>
            <a:ext cx="3213461" cy="347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DISCRIMINACION SE ACENTUA</a:t>
            </a:r>
            <a:endParaRPr lang="es-CL" dirty="0">
              <a:solidFill>
                <a:schemeClr val="tx1"/>
              </a:solidFill>
            </a:endParaRPr>
          </a:p>
        </p:txBody>
      </p:sp>
      <p:sp>
        <p:nvSpPr>
          <p:cNvPr id="23" name="Rectángulo 22"/>
          <p:cNvSpPr/>
          <p:nvPr/>
        </p:nvSpPr>
        <p:spPr>
          <a:xfrm>
            <a:off x="4219305" y="3268992"/>
            <a:ext cx="3213460" cy="372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DEUDA IMPLICITA 136 % DEL PIB</a:t>
            </a:r>
            <a:endParaRPr lang="es-CL" dirty="0">
              <a:solidFill>
                <a:schemeClr val="tx1"/>
              </a:solidFill>
            </a:endParaRPr>
          </a:p>
        </p:txBody>
      </p:sp>
      <p:sp>
        <p:nvSpPr>
          <p:cNvPr id="24" name="Rectángulo 23"/>
          <p:cNvSpPr/>
          <p:nvPr/>
        </p:nvSpPr>
        <p:spPr>
          <a:xfrm>
            <a:off x="4191011" y="3736666"/>
            <a:ext cx="3241754" cy="3562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OLIGOPOLIO</a:t>
            </a:r>
            <a:endParaRPr lang="es-CL" dirty="0">
              <a:solidFill>
                <a:schemeClr val="tx1"/>
              </a:solidFill>
            </a:endParaRPr>
          </a:p>
        </p:txBody>
      </p:sp>
      <p:sp>
        <p:nvSpPr>
          <p:cNvPr id="25" name="Rectángulo 24"/>
          <p:cNvSpPr/>
          <p:nvPr/>
        </p:nvSpPr>
        <p:spPr>
          <a:xfrm>
            <a:off x="4191010" y="4189288"/>
            <a:ext cx="6964661" cy="366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SOLO PARA RENTA VITALICIA (SEGUROS) O RETIRO PROGRAMADO (AFP)</a:t>
            </a:r>
            <a:endParaRPr lang="es-CL" dirty="0">
              <a:solidFill>
                <a:schemeClr val="tx1"/>
              </a:solidFill>
            </a:endParaRPr>
          </a:p>
        </p:txBody>
      </p:sp>
      <p:sp>
        <p:nvSpPr>
          <p:cNvPr id="26" name="Rectángulo 25"/>
          <p:cNvSpPr/>
          <p:nvPr/>
        </p:nvSpPr>
        <p:spPr>
          <a:xfrm>
            <a:off x="4258488" y="4626965"/>
            <a:ext cx="7027815" cy="372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TRABAJADORES DUENOS DEL  CAPITAL NO ESTAN REPRESENTADOS</a:t>
            </a:r>
            <a:endParaRPr lang="es-CL" dirty="0">
              <a:solidFill>
                <a:schemeClr val="tx1"/>
              </a:solidFill>
            </a:endParaRPr>
          </a:p>
        </p:txBody>
      </p:sp>
      <p:sp>
        <p:nvSpPr>
          <p:cNvPr id="27" name="Rectángulo 26"/>
          <p:cNvSpPr/>
          <p:nvPr/>
        </p:nvSpPr>
        <p:spPr>
          <a:xfrm>
            <a:off x="4191012" y="5053357"/>
            <a:ext cx="7056107" cy="391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REGULACION PRUDENCIALPOR RIESGO Y RENTABILIDAD (45 % EXTERIOR)</a:t>
            </a:r>
            <a:endParaRPr lang="es-CL" dirty="0">
              <a:solidFill>
                <a:schemeClr val="tx1"/>
              </a:solidFill>
            </a:endParaRPr>
          </a:p>
        </p:txBody>
      </p:sp>
      <p:sp>
        <p:nvSpPr>
          <p:cNvPr id="28" name="Rectángulo 27"/>
          <p:cNvSpPr/>
          <p:nvPr/>
        </p:nvSpPr>
        <p:spPr>
          <a:xfrm>
            <a:off x="4191012" y="5510557"/>
            <a:ext cx="6964659" cy="404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LIMITADO DESARROLLO FINANCIERO FALTAN INSTRUMENTOS LP</a:t>
            </a:r>
            <a:endParaRPr lang="es-CL" dirty="0">
              <a:solidFill>
                <a:schemeClr val="tx1"/>
              </a:solidFill>
            </a:endParaRPr>
          </a:p>
        </p:txBody>
      </p:sp>
      <p:sp>
        <p:nvSpPr>
          <p:cNvPr id="29" name="Rectángulo 28"/>
          <p:cNvSpPr/>
          <p:nvPr/>
        </p:nvSpPr>
        <p:spPr>
          <a:xfrm>
            <a:off x="4174675" y="5998187"/>
            <a:ext cx="6997329" cy="326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 INDIVIDUALES (ESPERANZA DE VIDA, RENTABILIDAD, VULNERABILIDAD) </a:t>
            </a:r>
            <a:endParaRPr lang="es-CL" dirty="0">
              <a:solidFill>
                <a:schemeClr val="tx1"/>
              </a:solidFill>
            </a:endParaRPr>
          </a:p>
        </p:txBody>
      </p:sp>
      <p:sp>
        <p:nvSpPr>
          <p:cNvPr id="30" name="Rectángulo 29"/>
          <p:cNvSpPr/>
          <p:nvPr/>
        </p:nvSpPr>
        <p:spPr>
          <a:xfrm>
            <a:off x="4219305" y="6373228"/>
            <a:ext cx="7027814" cy="393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NO EXISTE</a:t>
            </a:r>
            <a:endParaRPr lang="es-CL" dirty="0">
              <a:solidFill>
                <a:schemeClr val="tx1"/>
              </a:solidFill>
            </a:endParaRPr>
          </a:p>
        </p:txBody>
      </p:sp>
      <p:sp>
        <p:nvSpPr>
          <p:cNvPr id="31" name="Rectángulo 30"/>
          <p:cNvSpPr/>
          <p:nvPr/>
        </p:nvSpPr>
        <p:spPr>
          <a:xfrm>
            <a:off x="8055435" y="1972844"/>
            <a:ext cx="3100237" cy="373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FINANCIAMIENTO SOLIDARIO </a:t>
            </a:r>
            <a:endParaRPr lang="es-CL" dirty="0">
              <a:solidFill>
                <a:schemeClr val="tx1"/>
              </a:solidFill>
            </a:endParaRPr>
          </a:p>
        </p:txBody>
      </p:sp>
      <p:sp>
        <p:nvSpPr>
          <p:cNvPr id="32" name="Rectángulo 31"/>
          <p:cNvSpPr/>
          <p:nvPr/>
        </p:nvSpPr>
        <p:spPr>
          <a:xfrm>
            <a:off x="8055437" y="2846311"/>
            <a:ext cx="3100237" cy="373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BONO POR HIJO INSUFICIENTE</a:t>
            </a:r>
            <a:endParaRPr lang="es-CL" dirty="0">
              <a:solidFill>
                <a:schemeClr val="tx1"/>
              </a:solidFill>
            </a:endParaRPr>
          </a:p>
        </p:txBody>
      </p:sp>
      <p:sp>
        <p:nvSpPr>
          <p:cNvPr id="33" name="Rectángulo 32"/>
          <p:cNvSpPr/>
          <p:nvPr/>
        </p:nvSpPr>
        <p:spPr>
          <a:xfrm>
            <a:off x="7994479" y="2384122"/>
            <a:ext cx="3370211" cy="41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PARAMETROS Y GARANTIAS </a:t>
            </a:r>
            <a:endParaRPr lang="es-CL" dirty="0">
              <a:solidFill>
                <a:schemeClr val="tx1"/>
              </a:solidFill>
            </a:endParaRPr>
          </a:p>
        </p:txBody>
      </p:sp>
      <p:sp>
        <p:nvSpPr>
          <p:cNvPr id="34" name="Rectángulo 33"/>
          <p:cNvSpPr/>
          <p:nvPr/>
        </p:nvSpPr>
        <p:spPr>
          <a:xfrm>
            <a:off x="8055437" y="3269538"/>
            <a:ext cx="3100237" cy="373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DEFICIT DE 2 % PIB AUN HOY</a:t>
            </a:r>
            <a:endParaRPr lang="es-CL" dirty="0">
              <a:solidFill>
                <a:schemeClr val="tx1"/>
              </a:solidFill>
            </a:endParaRPr>
          </a:p>
        </p:txBody>
      </p:sp>
      <p:sp>
        <p:nvSpPr>
          <p:cNvPr id="35" name="Rectángulo 34"/>
          <p:cNvSpPr/>
          <p:nvPr/>
        </p:nvSpPr>
        <p:spPr>
          <a:xfrm>
            <a:off x="8055438" y="3719616"/>
            <a:ext cx="3100237" cy="373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LICITACION NO RESULTA</a:t>
            </a:r>
            <a:endParaRPr lang="es-CL" dirty="0">
              <a:solidFill>
                <a:schemeClr val="tx1"/>
              </a:solidFill>
            </a:endParaRPr>
          </a:p>
        </p:txBody>
      </p:sp>
      <p:sp>
        <p:nvSpPr>
          <p:cNvPr id="5" name="Elipse 4"/>
          <p:cNvSpPr/>
          <p:nvPr/>
        </p:nvSpPr>
        <p:spPr>
          <a:xfrm>
            <a:off x="2421424" y="323504"/>
            <a:ext cx="7607808" cy="6446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LOS RESULTADOS ASI LO INDICAN:</a:t>
            </a:r>
          </a:p>
          <a:p>
            <a:pPr algn="ctr"/>
            <a:endParaRPr lang="es-CL" dirty="0"/>
          </a:p>
          <a:p>
            <a:pPr algn="ctr"/>
            <a:r>
              <a:rPr lang="es-CL" dirty="0" smtClean="0"/>
              <a:t>NO SOLO </a:t>
            </a:r>
            <a:endParaRPr lang="es-CL" dirty="0"/>
          </a:p>
          <a:p>
            <a:pPr algn="ctr"/>
            <a:r>
              <a:rPr lang="es-CL" dirty="0" smtClean="0"/>
              <a:t>NECESIDAD DE ADARTASE A LA DEMOGRAFIA </a:t>
            </a:r>
          </a:p>
          <a:p>
            <a:pPr algn="ctr"/>
            <a:r>
              <a:rPr lang="es-CL" dirty="0" smtClean="0"/>
              <a:t>SINO  </a:t>
            </a:r>
          </a:p>
          <a:p>
            <a:pPr algn="ctr"/>
            <a:r>
              <a:rPr lang="es-CL" dirty="0" smtClean="0"/>
              <a:t>A REALIDAD MERCADOS DE TRABAJO Y FINANCIERO</a:t>
            </a:r>
          </a:p>
          <a:p>
            <a:pPr algn="ctr"/>
            <a:r>
              <a:rPr lang="es-CL" dirty="0" smtClean="0"/>
              <a:t> </a:t>
            </a:r>
          </a:p>
          <a:p>
            <a:pPr algn="ctr"/>
            <a:endParaRPr lang="es-CL" dirty="0" smtClean="0"/>
          </a:p>
          <a:p>
            <a:r>
              <a:rPr lang="es-ES" sz="2000" b="1" dirty="0" smtClean="0"/>
              <a:t>Permanente pacto </a:t>
            </a:r>
            <a:r>
              <a:rPr lang="es-ES" sz="2000" b="1" dirty="0"/>
              <a:t>social que tenga a </a:t>
            </a:r>
            <a:r>
              <a:rPr lang="es-ES" sz="2000" b="1" dirty="0" smtClean="0"/>
              <a:t>los derechos </a:t>
            </a:r>
            <a:r>
              <a:rPr lang="es-ES" sz="2000" b="1" dirty="0"/>
              <a:t>sociales como horizonte normativo, y a las </a:t>
            </a:r>
            <a:r>
              <a:rPr lang="es-ES" sz="2000" b="1" dirty="0" smtClean="0"/>
              <a:t>desigualdades </a:t>
            </a:r>
            <a:r>
              <a:rPr lang="es-ES" sz="2000" b="1" dirty="0"/>
              <a:t>y </a:t>
            </a:r>
            <a:r>
              <a:rPr lang="es-ES" sz="2000" b="1" dirty="0" smtClean="0"/>
              <a:t>restricciones  presupuestarias </a:t>
            </a:r>
            <a:r>
              <a:rPr lang="es-ES" sz="2000" b="1" dirty="0"/>
              <a:t>como limitaciones que es necesario reconocer y enfrentar.</a:t>
            </a:r>
            <a:endParaRPr lang="es-CL" sz="2000" b="1" dirty="0"/>
          </a:p>
        </p:txBody>
      </p:sp>
    </p:spTree>
    <p:extLst>
      <p:ext uri="{BB962C8B-B14F-4D97-AF65-F5344CB8AC3E}">
        <p14:creationId xmlns:p14="http://schemas.microsoft.com/office/powerpoint/2010/main" val="21117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anim calcmode="lin" valueType="num">
                                      <p:cBhvr>
                                        <p:cTn id="14" dur="2000" fill="hold"/>
                                        <p:tgtEl>
                                          <p:spTgt spid="20"/>
                                        </p:tgtEl>
                                        <p:attrNameLst>
                                          <p:attrName>ppt_w</p:attrName>
                                        </p:attrNameLst>
                                      </p:cBhvr>
                                      <p:tavLst>
                                        <p:tav tm="0" fmla="#ppt_w*sin(2.5*pi*$)">
                                          <p:val>
                                            <p:fltVal val="0"/>
                                          </p:val>
                                        </p:tav>
                                        <p:tav tm="100000">
                                          <p:val>
                                            <p:fltVal val="1"/>
                                          </p:val>
                                        </p:tav>
                                      </p:tavLst>
                                    </p:anim>
                                    <p:anim calcmode="lin" valueType="num">
                                      <p:cBhvr>
                                        <p:cTn id="15" dur="2000" fill="hold"/>
                                        <p:tgtEl>
                                          <p:spTgt spid="2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000"/>
                                        <p:tgtEl>
                                          <p:spTgt spid="31"/>
                                        </p:tgtEl>
                                      </p:cBhvr>
                                    </p:animEffect>
                                    <p:anim calcmode="lin" valueType="num">
                                      <p:cBhvr>
                                        <p:cTn id="20" dur="2000" fill="hold"/>
                                        <p:tgtEl>
                                          <p:spTgt spid="31"/>
                                        </p:tgtEl>
                                        <p:attrNameLst>
                                          <p:attrName>ppt_w</p:attrName>
                                        </p:attrNameLst>
                                      </p:cBhvr>
                                      <p:tavLst>
                                        <p:tav tm="0" fmla="#ppt_w*sin(2.5*pi*$)">
                                          <p:val>
                                            <p:fltVal val="0"/>
                                          </p:val>
                                        </p:tav>
                                        <p:tav tm="100000">
                                          <p:val>
                                            <p:fltVal val="1"/>
                                          </p:val>
                                        </p:tav>
                                      </p:tavLst>
                                    </p:anim>
                                    <p:anim calcmode="lin" valueType="num">
                                      <p:cBhvr>
                                        <p:cTn id="21"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45"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anim calcmode="lin" valueType="num">
                                      <p:cBhvr>
                                        <p:cTn id="33" dur="2000" fill="hold"/>
                                        <p:tgtEl>
                                          <p:spTgt spid="21"/>
                                        </p:tgtEl>
                                        <p:attrNameLst>
                                          <p:attrName>ppt_w</p:attrName>
                                        </p:attrNameLst>
                                      </p:cBhvr>
                                      <p:tavLst>
                                        <p:tav tm="0" fmla="#ppt_w*sin(2.5*pi*$)">
                                          <p:val>
                                            <p:fltVal val="0"/>
                                          </p:val>
                                        </p:tav>
                                        <p:tav tm="100000">
                                          <p:val>
                                            <p:fltVal val="1"/>
                                          </p:val>
                                        </p:tav>
                                      </p:tavLst>
                                    </p:anim>
                                    <p:anim calcmode="lin" valueType="num">
                                      <p:cBhvr>
                                        <p:cTn id="34" dur="20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000"/>
                            </p:stCondLst>
                            <p:childTnLst>
                              <p:par>
                                <p:cTn id="36" presetID="45"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anim calcmode="lin" valueType="num">
                                      <p:cBhvr>
                                        <p:cTn id="39" dur="2000" fill="hold"/>
                                        <p:tgtEl>
                                          <p:spTgt spid="33"/>
                                        </p:tgtEl>
                                        <p:attrNameLst>
                                          <p:attrName>ppt_w</p:attrName>
                                        </p:attrNameLst>
                                      </p:cBhvr>
                                      <p:tavLst>
                                        <p:tav tm="0" fmla="#ppt_w*sin(2.5*pi*$)">
                                          <p:val>
                                            <p:fltVal val="0"/>
                                          </p:val>
                                        </p:tav>
                                        <p:tav tm="100000">
                                          <p:val>
                                            <p:fltVal val="1"/>
                                          </p:val>
                                        </p:tav>
                                      </p:tavLst>
                                    </p:anim>
                                    <p:anim calcmode="lin" valueType="num">
                                      <p:cBhvr>
                                        <p:cTn id="40"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ppt_w</p:attrName>
                                        </p:attrNameLst>
                                      </p:cBhvr>
                                      <p:tavLst>
                                        <p:tav tm="0" fmla="#ppt_w*sin(2.5*pi*$)">
                                          <p:val>
                                            <p:fltVal val="0"/>
                                          </p:val>
                                        </p:tav>
                                        <p:tav tm="100000">
                                          <p:val>
                                            <p:fltVal val="1"/>
                                          </p:val>
                                        </p:tav>
                                      </p:tavLst>
                                    </p:anim>
                                    <p:anim calcmode="lin" valueType="num">
                                      <p:cBhvr>
                                        <p:cTn id="47" dur="2000" fill="hold"/>
                                        <p:tgtEl>
                                          <p:spTgt spid="11"/>
                                        </p:tgtEl>
                                        <p:attrNameLst>
                                          <p:attrName>ppt_h</p:attrName>
                                        </p:attrNameLst>
                                      </p:cBhvr>
                                      <p:tavLst>
                                        <p:tav tm="0">
                                          <p:val>
                                            <p:strVal val="#ppt_h"/>
                                          </p:val>
                                        </p:tav>
                                        <p:tav tm="100000">
                                          <p:val>
                                            <p:strVal val="#ppt_h"/>
                                          </p:val>
                                        </p:tav>
                                      </p:tavLst>
                                    </p:anim>
                                  </p:childTnLst>
                                </p:cTn>
                              </p:par>
                            </p:childTnLst>
                          </p:cTn>
                        </p:par>
                        <p:par>
                          <p:cTn id="48" fill="hold">
                            <p:stCondLst>
                              <p:cond delay="2000"/>
                            </p:stCondLst>
                            <p:childTnLst>
                              <p:par>
                                <p:cTn id="49" presetID="45"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000"/>
                                        <p:tgtEl>
                                          <p:spTgt spid="22"/>
                                        </p:tgtEl>
                                      </p:cBhvr>
                                    </p:animEffect>
                                    <p:anim calcmode="lin" valueType="num">
                                      <p:cBhvr>
                                        <p:cTn id="52" dur="2000" fill="hold"/>
                                        <p:tgtEl>
                                          <p:spTgt spid="22"/>
                                        </p:tgtEl>
                                        <p:attrNameLst>
                                          <p:attrName>ppt_w</p:attrName>
                                        </p:attrNameLst>
                                      </p:cBhvr>
                                      <p:tavLst>
                                        <p:tav tm="0" fmla="#ppt_w*sin(2.5*pi*$)">
                                          <p:val>
                                            <p:fltVal val="0"/>
                                          </p:val>
                                        </p:tav>
                                        <p:tav tm="100000">
                                          <p:val>
                                            <p:fltVal val="1"/>
                                          </p:val>
                                        </p:tav>
                                      </p:tavLst>
                                    </p:anim>
                                    <p:anim calcmode="lin" valueType="num">
                                      <p:cBhvr>
                                        <p:cTn id="53" dur="2000" fill="hold"/>
                                        <p:tgtEl>
                                          <p:spTgt spid="22"/>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45"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0"/>
                                        <p:tgtEl>
                                          <p:spTgt spid="32"/>
                                        </p:tgtEl>
                                      </p:cBhvr>
                                    </p:animEffect>
                                    <p:anim calcmode="lin" valueType="num">
                                      <p:cBhvr>
                                        <p:cTn id="58" dur="2000" fill="hold"/>
                                        <p:tgtEl>
                                          <p:spTgt spid="32"/>
                                        </p:tgtEl>
                                        <p:attrNameLst>
                                          <p:attrName>ppt_w</p:attrName>
                                        </p:attrNameLst>
                                      </p:cBhvr>
                                      <p:tavLst>
                                        <p:tav tm="0" fmla="#ppt_w*sin(2.5*pi*$)">
                                          <p:val>
                                            <p:fltVal val="0"/>
                                          </p:val>
                                        </p:tav>
                                        <p:tav tm="100000">
                                          <p:val>
                                            <p:fltVal val="1"/>
                                          </p:val>
                                        </p:tav>
                                      </p:tavLst>
                                    </p:anim>
                                    <p:anim calcmode="lin" valueType="num">
                                      <p:cBhvr>
                                        <p:cTn id="59"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2000"/>
                                        <p:tgtEl>
                                          <p:spTgt spid="12"/>
                                        </p:tgtEl>
                                      </p:cBhvr>
                                    </p:animEffect>
                                    <p:anim calcmode="lin" valueType="num">
                                      <p:cBhvr>
                                        <p:cTn id="65" dur="2000" fill="hold"/>
                                        <p:tgtEl>
                                          <p:spTgt spid="12"/>
                                        </p:tgtEl>
                                        <p:attrNameLst>
                                          <p:attrName>ppt_w</p:attrName>
                                        </p:attrNameLst>
                                      </p:cBhvr>
                                      <p:tavLst>
                                        <p:tav tm="0" fmla="#ppt_w*sin(2.5*pi*$)">
                                          <p:val>
                                            <p:fltVal val="0"/>
                                          </p:val>
                                        </p:tav>
                                        <p:tav tm="100000">
                                          <p:val>
                                            <p:fltVal val="1"/>
                                          </p:val>
                                        </p:tav>
                                      </p:tavLst>
                                    </p:anim>
                                    <p:anim calcmode="lin" valueType="num">
                                      <p:cBhvr>
                                        <p:cTn id="66" dur="2000" fill="hold"/>
                                        <p:tgtEl>
                                          <p:spTgt spid="12"/>
                                        </p:tgtEl>
                                        <p:attrNameLst>
                                          <p:attrName>ppt_h</p:attrName>
                                        </p:attrNameLst>
                                      </p:cBhvr>
                                      <p:tavLst>
                                        <p:tav tm="0">
                                          <p:val>
                                            <p:strVal val="#ppt_h"/>
                                          </p:val>
                                        </p:tav>
                                        <p:tav tm="100000">
                                          <p:val>
                                            <p:strVal val="#ppt_h"/>
                                          </p:val>
                                        </p:tav>
                                      </p:tavLst>
                                    </p:anim>
                                  </p:childTnLst>
                                </p:cTn>
                              </p:par>
                            </p:childTnLst>
                          </p:cTn>
                        </p:par>
                        <p:par>
                          <p:cTn id="67" fill="hold">
                            <p:stCondLst>
                              <p:cond delay="2000"/>
                            </p:stCondLst>
                            <p:childTnLst>
                              <p:par>
                                <p:cTn id="68" presetID="45"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anim calcmode="lin" valueType="num">
                                      <p:cBhvr>
                                        <p:cTn id="71" dur="2000" fill="hold"/>
                                        <p:tgtEl>
                                          <p:spTgt spid="23"/>
                                        </p:tgtEl>
                                        <p:attrNameLst>
                                          <p:attrName>ppt_w</p:attrName>
                                        </p:attrNameLst>
                                      </p:cBhvr>
                                      <p:tavLst>
                                        <p:tav tm="0" fmla="#ppt_w*sin(2.5*pi*$)">
                                          <p:val>
                                            <p:fltVal val="0"/>
                                          </p:val>
                                        </p:tav>
                                        <p:tav tm="100000">
                                          <p:val>
                                            <p:fltVal val="1"/>
                                          </p:val>
                                        </p:tav>
                                      </p:tavLst>
                                    </p:anim>
                                    <p:anim calcmode="lin" valueType="num">
                                      <p:cBhvr>
                                        <p:cTn id="72" dur="2000" fill="hold"/>
                                        <p:tgtEl>
                                          <p:spTgt spid="23"/>
                                        </p:tgtEl>
                                        <p:attrNameLst>
                                          <p:attrName>ppt_h</p:attrName>
                                        </p:attrNameLst>
                                      </p:cBhvr>
                                      <p:tavLst>
                                        <p:tav tm="0">
                                          <p:val>
                                            <p:strVal val="#ppt_h"/>
                                          </p:val>
                                        </p:tav>
                                        <p:tav tm="100000">
                                          <p:val>
                                            <p:strVal val="#ppt_h"/>
                                          </p:val>
                                        </p:tav>
                                      </p:tavLst>
                                    </p:anim>
                                  </p:childTnLst>
                                </p:cTn>
                              </p:par>
                            </p:childTnLst>
                          </p:cTn>
                        </p:par>
                        <p:par>
                          <p:cTn id="73" fill="hold">
                            <p:stCondLst>
                              <p:cond delay="4000"/>
                            </p:stCondLst>
                            <p:childTnLst>
                              <p:par>
                                <p:cTn id="74" presetID="45"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000"/>
                                        <p:tgtEl>
                                          <p:spTgt spid="34"/>
                                        </p:tgtEl>
                                      </p:cBhvr>
                                    </p:animEffect>
                                    <p:anim calcmode="lin" valueType="num">
                                      <p:cBhvr>
                                        <p:cTn id="77" dur="2000" fill="hold"/>
                                        <p:tgtEl>
                                          <p:spTgt spid="34"/>
                                        </p:tgtEl>
                                        <p:attrNameLst>
                                          <p:attrName>ppt_w</p:attrName>
                                        </p:attrNameLst>
                                      </p:cBhvr>
                                      <p:tavLst>
                                        <p:tav tm="0" fmla="#ppt_w*sin(2.5*pi*$)">
                                          <p:val>
                                            <p:fltVal val="0"/>
                                          </p:val>
                                        </p:tav>
                                        <p:tav tm="100000">
                                          <p:val>
                                            <p:fltVal val="1"/>
                                          </p:val>
                                        </p:tav>
                                      </p:tavLst>
                                    </p:anim>
                                    <p:anim calcmode="lin" valueType="num">
                                      <p:cBhvr>
                                        <p:cTn id="78"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000"/>
                                        <p:tgtEl>
                                          <p:spTgt spid="13"/>
                                        </p:tgtEl>
                                      </p:cBhvr>
                                    </p:animEffect>
                                    <p:anim calcmode="lin" valueType="num">
                                      <p:cBhvr>
                                        <p:cTn id="84" dur="2000" fill="hold"/>
                                        <p:tgtEl>
                                          <p:spTgt spid="13"/>
                                        </p:tgtEl>
                                        <p:attrNameLst>
                                          <p:attrName>ppt_w</p:attrName>
                                        </p:attrNameLst>
                                      </p:cBhvr>
                                      <p:tavLst>
                                        <p:tav tm="0" fmla="#ppt_w*sin(2.5*pi*$)">
                                          <p:val>
                                            <p:fltVal val="0"/>
                                          </p:val>
                                        </p:tav>
                                        <p:tav tm="100000">
                                          <p:val>
                                            <p:fltVal val="1"/>
                                          </p:val>
                                        </p:tav>
                                      </p:tavLst>
                                    </p:anim>
                                    <p:anim calcmode="lin" valueType="num">
                                      <p:cBhvr>
                                        <p:cTn id="85" dur="2000" fill="hold"/>
                                        <p:tgtEl>
                                          <p:spTgt spid="13"/>
                                        </p:tgtEl>
                                        <p:attrNameLst>
                                          <p:attrName>ppt_h</p:attrName>
                                        </p:attrNameLst>
                                      </p:cBhvr>
                                      <p:tavLst>
                                        <p:tav tm="0">
                                          <p:val>
                                            <p:strVal val="#ppt_h"/>
                                          </p:val>
                                        </p:tav>
                                        <p:tav tm="100000">
                                          <p:val>
                                            <p:strVal val="#ppt_h"/>
                                          </p:val>
                                        </p:tav>
                                      </p:tavLst>
                                    </p:anim>
                                  </p:childTnLst>
                                </p:cTn>
                              </p:par>
                            </p:childTnLst>
                          </p:cTn>
                        </p:par>
                        <p:par>
                          <p:cTn id="86" fill="hold">
                            <p:stCondLst>
                              <p:cond delay="2000"/>
                            </p:stCondLst>
                            <p:childTnLst>
                              <p:par>
                                <p:cTn id="87" presetID="45"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par>
                          <p:cTn id="92" fill="hold">
                            <p:stCondLst>
                              <p:cond delay="4000"/>
                            </p:stCondLst>
                            <p:childTnLst>
                              <p:par>
                                <p:cTn id="93" presetID="45"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2000"/>
                                        <p:tgtEl>
                                          <p:spTgt spid="35"/>
                                        </p:tgtEl>
                                      </p:cBhvr>
                                    </p:animEffect>
                                    <p:anim calcmode="lin" valueType="num">
                                      <p:cBhvr>
                                        <p:cTn id="96" dur="2000" fill="hold"/>
                                        <p:tgtEl>
                                          <p:spTgt spid="35"/>
                                        </p:tgtEl>
                                        <p:attrNameLst>
                                          <p:attrName>ppt_w</p:attrName>
                                        </p:attrNameLst>
                                      </p:cBhvr>
                                      <p:tavLst>
                                        <p:tav tm="0" fmla="#ppt_w*sin(2.5*pi*$)">
                                          <p:val>
                                            <p:fltVal val="0"/>
                                          </p:val>
                                        </p:tav>
                                        <p:tav tm="100000">
                                          <p:val>
                                            <p:fltVal val="1"/>
                                          </p:val>
                                        </p:tav>
                                      </p:tavLst>
                                    </p:anim>
                                    <p:anim calcmode="lin" valueType="num">
                                      <p:cBhvr>
                                        <p:cTn id="97"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2000"/>
                                        <p:tgtEl>
                                          <p:spTgt spid="14"/>
                                        </p:tgtEl>
                                      </p:cBhvr>
                                    </p:animEffect>
                                    <p:anim calcmode="lin" valueType="num">
                                      <p:cBhvr>
                                        <p:cTn id="103" dur="2000" fill="hold"/>
                                        <p:tgtEl>
                                          <p:spTgt spid="14"/>
                                        </p:tgtEl>
                                        <p:attrNameLst>
                                          <p:attrName>ppt_w</p:attrName>
                                        </p:attrNameLst>
                                      </p:cBhvr>
                                      <p:tavLst>
                                        <p:tav tm="0" fmla="#ppt_w*sin(2.5*pi*$)">
                                          <p:val>
                                            <p:fltVal val="0"/>
                                          </p:val>
                                        </p:tav>
                                        <p:tav tm="100000">
                                          <p:val>
                                            <p:fltVal val="1"/>
                                          </p:val>
                                        </p:tav>
                                      </p:tavLst>
                                    </p:anim>
                                    <p:anim calcmode="lin" valueType="num">
                                      <p:cBhvr>
                                        <p:cTn id="104" dur="2000" fill="hold"/>
                                        <p:tgtEl>
                                          <p:spTgt spid="14"/>
                                        </p:tgtEl>
                                        <p:attrNameLst>
                                          <p:attrName>ppt_h</p:attrName>
                                        </p:attrNameLst>
                                      </p:cBhvr>
                                      <p:tavLst>
                                        <p:tav tm="0">
                                          <p:val>
                                            <p:strVal val="#ppt_h"/>
                                          </p:val>
                                        </p:tav>
                                        <p:tav tm="100000">
                                          <p:val>
                                            <p:strVal val="#ppt_h"/>
                                          </p:val>
                                        </p:tav>
                                      </p:tavLst>
                                    </p:anim>
                                  </p:childTnLst>
                                </p:cTn>
                              </p:par>
                            </p:childTnLst>
                          </p:cTn>
                        </p:par>
                        <p:par>
                          <p:cTn id="105" fill="hold">
                            <p:stCondLst>
                              <p:cond delay="2000"/>
                            </p:stCondLst>
                            <p:childTnLst>
                              <p:par>
                                <p:cTn id="106" presetID="45"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2000"/>
                                        <p:tgtEl>
                                          <p:spTgt spid="25"/>
                                        </p:tgtEl>
                                      </p:cBhvr>
                                    </p:animEffect>
                                    <p:anim calcmode="lin" valueType="num">
                                      <p:cBhvr>
                                        <p:cTn id="109" dur="2000" fill="hold"/>
                                        <p:tgtEl>
                                          <p:spTgt spid="25"/>
                                        </p:tgtEl>
                                        <p:attrNameLst>
                                          <p:attrName>ppt_w</p:attrName>
                                        </p:attrNameLst>
                                      </p:cBhvr>
                                      <p:tavLst>
                                        <p:tav tm="0" fmla="#ppt_w*sin(2.5*pi*$)">
                                          <p:val>
                                            <p:fltVal val="0"/>
                                          </p:val>
                                        </p:tav>
                                        <p:tav tm="100000">
                                          <p:val>
                                            <p:fltVal val="1"/>
                                          </p:val>
                                        </p:tav>
                                      </p:tavLst>
                                    </p:anim>
                                    <p:anim calcmode="lin" valueType="num">
                                      <p:cBhvr>
                                        <p:cTn id="110"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45"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2000"/>
                                        <p:tgtEl>
                                          <p:spTgt spid="15"/>
                                        </p:tgtEl>
                                      </p:cBhvr>
                                    </p:animEffect>
                                    <p:anim calcmode="lin" valueType="num">
                                      <p:cBhvr>
                                        <p:cTn id="116" dur="2000" fill="hold"/>
                                        <p:tgtEl>
                                          <p:spTgt spid="15"/>
                                        </p:tgtEl>
                                        <p:attrNameLst>
                                          <p:attrName>ppt_w</p:attrName>
                                        </p:attrNameLst>
                                      </p:cBhvr>
                                      <p:tavLst>
                                        <p:tav tm="0" fmla="#ppt_w*sin(2.5*pi*$)">
                                          <p:val>
                                            <p:fltVal val="0"/>
                                          </p:val>
                                        </p:tav>
                                        <p:tav tm="100000">
                                          <p:val>
                                            <p:fltVal val="1"/>
                                          </p:val>
                                        </p:tav>
                                      </p:tavLst>
                                    </p:anim>
                                    <p:anim calcmode="lin" valueType="num">
                                      <p:cBhvr>
                                        <p:cTn id="117" dur="2000" fill="hold"/>
                                        <p:tgtEl>
                                          <p:spTgt spid="15"/>
                                        </p:tgtEl>
                                        <p:attrNameLst>
                                          <p:attrName>ppt_h</p:attrName>
                                        </p:attrNameLst>
                                      </p:cBhvr>
                                      <p:tavLst>
                                        <p:tav tm="0">
                                          <p:val>
                                            <p:strVal val="#ppt_h"/>
                                          </p:val>
                                        </p:tav>
                                        <p:tav tm="100000">
                                          <p:val>
                                            <p:strVal val="#ppt_h"/>
                                          </p:val>
                                        </p:tav>
                                      </p:tavLst>
                                    </p:anim>
                                  </p:childTnLst>
                                </p:cTn>
                              </p:par>
                            </p:childTnLst>
                          </p:cTn>
                        </p:par>
                        <p:par>
                          <p:cTn id="118" fill="hold">
                            <p:stCondLst>
                              <p:cond delay="2000"/>
                            </p:stCondLst>
                            <p:childTnLst>
                              <p:par>
                                <p:cTn id="119" presetID="45" presetClass="entr" presetSubtype="0"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2000"/>
                                        <p:tgtEl>
                                          <p:spTgt spid="26"/>
                                        </p:tgtEl>
                                      </p:cBhvr>
                                    </p:animEffect>
                                    <p:anim calcmode="lin" valueType="num">
                                      <p:cBhvr>
                                        <p:cTn id="122" dur="2000" fill="hold"/>
                                        <p:tgtEl>
                                          <p:spTgt spid="26"/>
                                        </p:tgtEl>
                                        <p:attrNameLst>
                                          <p:attrName>ppt_w</p:attrName>
                                        </p:attrNameLst>
                                      </p:cBhvr>
                                      <p:tavLst>
                                        <p:tav tm="0" fmla="#ppt_w*sin(2.5*pi*$)">
                                          <p:val>
                                            <p:fltVal val="0"/>
                                          </p:val>
                                        </p:tav>
                                        <p:tav tm="100000">
                                          <p:val>
                                            <p:fltVal val="1"/>
                                          </p:val>
                                        </p:tav>
                                      </p:tavLst>
                                    </p:anim>
                                    <p:anim calcmode="lin" valueType="num">
                                      <p:cBhvr>
                                        <p:cTn id="123"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45" presetClass="entr" presetSubtype="0"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2000"/>
                                        <p:tgtEl>
                                          <p:spTgt spid="16"/>
                                        </p:tgtEl>
                                      </p:cBhvr>
                                    </p:animEffect>
                                    <p:anim calcmode="lin" valueType="num">
                                      <p:cBhvr>
                                        <p:cTn id="129" dur="2000" fill="hold"/>
                                        <p:tgtEl>
                                          <p:spTgt spid="16"/>
                                        </p:tgtEl>
                                        <p:attrNameLst>
                                          <p:attrName>ppt_w</p:attrName>
                                        </p:attrNameLst>
                                      </p:cBhvr>
                                      <p:tavLst>
                                        <p:tav tm="0" fmla="#ppt_w*sin(2.5*pi*$)">
                                          <p:val>
                                            <p:fltVal val="0"/>
                                          </p:val>
                                        </p:tav>
                                        <p:tav tm="100000">
                                          <p:val>
                                            <p:fltVal val="1"/>
                                          </p:val>
                                        </p:tav>
                                      </p:tavLst>
                                    </p:anim>
                                    <p:anim calcmode="lin" valueType="num">
                                      <p:cBhvr>
                                        <p:cTn id="130" dur="2000" fill="hold"/>
                                        <p:tgtEl>
                                          <p:spTgt spid="16"/>
                                        </p:tgtEl>
                                        <p:attrNameLst>
                                          <p:attrName>ppt_h</p:attrName>
                                        </p:attrNameLst>
                                      </p:cBhvr>
                                      <p:tavLst>
                                        <p:tav tm="0">
                                          <p:val>
                                            <p:strVal val="#ppt_h"/>
                                          </p:val>
                                        </p:tav>
                                        <p:tav tm="100000">
                                          <p:val>
                                            <p:strVal val="#ppt_h"/>
                                          </p:val>
                                        </p:tav>
                                      </p:tavLst>
                                    </p:anim>
                                  </p:childTnLst>
                                </p:cTn>
                              </p:par>
                            </p:childTnLst>
                          </p:cTn>
                        </p:par>
                        <p:par>
                          <p:cTn id="131" fill="hold">
                            <p:stCondLst>
                              <p:cond delay="2000"/>
                            </p:stCondLst>
                            <p:childTnLst>
                              <p:par>
                                <p:cTn id="132" presetID="45" presetClass="entr" presetSubtype="0"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2000"/>
                                        <p:tgtEl>
                                          <p:spTgt spid="27"/>
                                        </p:tgtEl>
                                      </p:cBhvr>
                                    </p:animEffect>
                                    <p:anim calcmode="lin" valueType="num">
                                      <p:cBhvr>
                                        <p:cTn id="135" dur="2000" fill="hold"/>
                                        <p:tgtEl>
                                          <p:spTgt spid="27"/>
                                        </p:tgtEl>
                                        <p:attrNameLst>
                                          <p:attrName>ppt_w</p:attrName>
                                        </p:attrNameLst>
                                      </p:cBhvr>
                                      <p:tavLst>
                                        <p:tav tm="0" fmla="#ppt_w*sin(2.5*pi*$)">
                                          <p:val>
                                            <p:fltVal val="0"/>
                                          </p:val>
                                        </p:tav>
                                        <p:tav tm="100000">
                                          <p:val>
                                            <p:fltVal val="1"/>
                                          </p:val>
                                        </p:tav>
                                      </p:tavLst>
                                    </p:anim>
                                    <p:anim calcmode="lin" valueType="num">
                                      <p:cBhvr>
                                        <p:cTn id="13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45" presetClass="entr" presetSubtype="0" fill="hold" grpId="0"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2000"/>
                                        <p:tgtEl>
                                          <p:spTgt spid="17"/>
                                        </p:tgtEl>
                                      </p:cBhvr>
                                    </p:animEffect>
                                    <p:anim calcmode="lin" valueType="num">
                                      <p:cBhvr>
                                        <p:cTn id="142" dur="2000" fill="hold"/>
                                        <p:tgtEl>
                                          <p:spTgt spid="17"/>
                                        </p:tgtEl>
                                        <p:attrNameLst>
                                          <p:attrName>ppt_w</p:attrName>
                                        </p:attrNameLst>
                                      </p:cBhvr>
                                      <p:tavLst>
                                        <p:tav tm="0" fmla="#ppt_w*sin(2.5*pi*$)">
                                          <p:val>
                                            <p:fltVal val="0"/>
                                          </p:val>
                                        </p:tav>
                                        <p:tav tm="100000">
                                          <p:val>
                                            <p:fltVal val="1"/>
                                          </p:val>
                                        </p:tav>
                                      </p:tavLst>
                                    </p:anim>
                                    <p:anim calcmode="lin" valueType="num">
                                      <p:cBhvr>
                                        <p:cTn id="143" dur="2000" fill="hold"/>
                                        <p:tgtEl>
                                          <p:spTgt spid="17"/>
                                        </p:tgtEl>
                                        <p:attrNameLst>
                                          <p:attrName>ppt_h</p:attrName>
                                        </p:attrNameLst>
                                      </p:cBhvr>
                                      <p:tavLst>
                                        <p:tav tm="0">
                                          <p:val>
                                            <p:strVal val="#ppt_h"/>
                                          </p:val>
                                        </p:tav>
                                        <p:tav tm="100000">
                                          <p:val>
                                            <p:strVal val="#ppt_h"/>
                                          </p:val>
                                        </p:tav>
                                      </p:tavLst>
                                    </p:anim>
                                  </p:childTnLst>
                                </p:cTn>
                              </p:par>
                            </p:childTnLst>
                          </p:cTn>
                        </p:par>
                        <p:par>
                          <p:cTn id="144" fill="hold">
                            <p:stCondLst>
                              <p:cond delay="2000"/>
                            </p:stCondLst>
                            <p:childTnLst>
                              <p:par>
                                <p:cTn id="145" presetID="45" presetClass="entr" presetSubtype="0" fill="hold" grpId="0" nodeType="after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2000"/>
                                        <p:tgtEl>
                                          <p:spTgt spid="28"/>
                                        </p:tgtEl>
                                      </p:cBhvr>
                                    </p:animEffect>
                                    <p:anim calcmode="lin" valueType="num">
                                      <p:cBhvr>
                                        <p:cTn id="148" dur="2000" fill="hold"/>
                                        <p:tgtEl>
                                          <p:spTgt spid="28"/>
                                        </p:tgtEl>
                                        <p:attrNameLst>
                                          <p:attrName>ppt_w</p:attrName>
                                        </p:attrNameLst>
                                      </p:cBhvr>
                                      <p:tavLst>
                                        <p:tav tm="0" fmla="#ppt_w*sin(2.5*pi*$)">
                                          <p:val>
                                            <p:fltVal val="0"/>
                                          </p:val>
                                        </p:tav>
                                        <p:tav tm="100000">
                                          <p:val>
                                            <p:fltVal val="1"/>
                                          </p:val>
                                        </p:tav>
                                      </p:tavLst>
                                    </p:anim>
                                    <p:anim calcmode="lin" valueType="num">
                                      <p:cBhvr>
                                        <p:cTn id="149"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45" presetClass="entr" presetSubtype="0" fill="hold" grpId="0" nodeType="clickEffect">
                                  <p:stCondLst>
                                    <p:cond delay="0"/>
                                  </p:stCondLst>
                                  <p:childTnLst>
                                    <p:set>
                                      <p:cBhvr>
                                        <p:cTn id="153" dur="1" fill="hold">
                                          <p:stCondLst>
                                            <p:cond delay="0"/>
                                          </p:stCondLst>
                                        </p:cTn>
                                        <p:tgtEl>
                                          <p:spTgt spid="18"/>
                                        </p:tgtEl>
                                        <p:attrNameLst>
                                          <p:attrName>style.visibility</p:attrName>
                                        </p:attrNameLst>
                                      </p:cBhvr>
                                      <p:to>
                                        <p:strVal val="visible"/>
                                      </p:to>
                                    </p:set>
                                    <p:animEffect transition="in" filter="fade">
                                      <p:cBhvr>
                                        <p:cTn id="154" dur="2000"/>
                                        <p:tgtEl>
                                          <p:spTgt spid="18"/>
                                        </p:tgtEl>
                                      </p:cBhvr>
                                    </p:animEffect>
                                    <p:anim calcmode="lin" valueType="num">
                                      <p:cBhvr>
                                        <p:cTn id="155" dur="2000" fill="hold"/>
                                        <p:tgtEl>
                                          <p:spTgt spid="18"/>
                                        </p:tgtEl>
                                        <p:attrNameLst>
                                          <p:attrName>ppt_w</p:attrName>
                                        </p:attrNameLst>
                                      </p:cBhvr>
                                      <p:tavLst>
                                        <p:tav tm="0" fmla="#ppt_w*sin(2.5*pi*$)">
                                          <p:val>
                                            <p:fltVal val="0"/>
                                          </p:val>
                                        </p:tav>
                                        <p:tav tm="100000">
                                          <p:val>
                                            <p:fltVal val="1"/>
                                          </p:val>
                                        </p:tav>
                                      </p:tavLst>
                                    </p:anim>
                                    <p:anim calcmode="lin" valueType="num">
                                      <p:cBhvr>
                                        <p:cTn id="156" dur="2000" fill="hold"/>
                                        <p:tgtEl>
                                          <p:spTgt spid="18"/>
                                        </p:tgtEl>
                                        <p:attrNameLst>
                                          <p:attrName>ppt_h</p:attrName>
                                        </p:attrNameLst>
                                      </p:cBhvr>
                                      <p:tavLst>
                                        <p:tav tm="0">
                                          <p:val>
                                            <p:strVal val="#ppt_h"/>
                                          </p:val>
                                        </p:tav>
                                        <p:tav tm="100000">
                                          <p:val>
                                            <p:strVal val="#ppt_h"/>
                                          </p:val>
                                        </p:tav>
                                      </p:tavLst>
                                    </p:anim>
                                  </p:childTnLst>
                                </p:cTn>
                              </p:par>
                            </p:childTnLst>
                          </p:cTn>
                        </p:par>
                        <p:par>
                          <p:cTn id="157" fill="hold">
                            <p:stCondLst>
                              <p:cond delay="2000"/>
                            </p:stCondLst>
                            <p:childTnLst>
                              <p:par>
                                <p:cTn id="158" presetID="45" presetClass="entr" presetSubtype="0"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fade">
                                      <p:cBhvr>
                                        <p:cTn id="160" dur="2000"/>
                                        <p:tgtEl>
                                          <p:spTgt spid="29"/>
                                        </p:tgtEl>
                                      </p:cBhvr>
                                    </p:animEffect>
                                    <p:anim calcmode="lin" valueType="num">
                                      <p:cBhvr>
                                        <p:cTn id="161" dur="2000" fill="hold"/>
                                        <p:tgtEl>
                                          <p:spTgt spid="29"/>
                                        </p:tgtEl>
                                        <p:attrNameLst>
                                          <p:attrName>ppt_w</p:attrName>
                                        </p:attrNameLst>
                                      </p:cBhvr>
                                      <p:tavLst>
                                        <p:tav tm="0" fmla="#ppt_w*sin(2.5*pi*$)">
                                          <p:val>
                                            <p:fltVal val="0"/>
                                          </p:val>
                                        </p:tav>
                                        <p:tav tm="100000">
                                          <p:val>
                                            <p:fltVal val="1"/>
                                          </p:val>
                                        </p:tav>
                                      </p:tavLst>
                                    </p:anim>
                                    <p:anim calcmode="lin" valueType="num">
                                      <p:cBhvr>
                                        <p:cTn id="162"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45" presetClass="entr" presetSubtype="0" fill="hold" grpId="0" nodeType="click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fade">
                                      <p:cBhvr>
                                        <p:cTn id="167" dur="2000"/>
                                        <p:tgtEl>
                                          <p:spTgt spid="19"/>
                                        </p:tgtEl>
                                      </p:cBhvr>
                                    </p:animEffect>
                                    <p:anim calcmode="lin" valueType="num">
                                      <p:cBhvr>
                                        <p:cTn id="168" dur="2000" fill="hold"/>
                                        <p:tgtEl>
                                          <p:spTgt spid="19"/>
                                        </p:tgtEl>
                                        <p:attrNameLst>
                                          <p:attrName>ppt_w</p:attrName>
                                        </p:attrNameLst>
                                      </p:cBhvr>
                                      <p:tavLst>
                                        <p:tav tm="0" fmla="#ppt_w*sin(2.5*pi*$)">
                                          <p:val>
                                            <p:fltVal val="0"/>
                                          </p:val>
                                        </p:tav>
                                        <p:tav tm="100000">
                                          <p:val>
                                            <p:fltVal val="1"/>
                                          </p:val>
                                        </p:tav>
                                      </p:tavLst>
                                    </p:anim>
                                    <p:anim calcmode="lin" valueType="num">
                                      <p:cBhvr>
                                        <p:cTn id="169" dur="2000" fill="hold"/>
                                        <p:tgtEl>
                                          <p:spTgt spid="19"/>
                                        </p:tgtEl>
                                        <p:attrNameLst>
                                          <p:attrName>ppt_h</p:attrName>
                                        </p:attrNameLst>
                                      </p:cBhvr>
                                      <p:tavLst>
                                        <p:tav tm="0">
                                          <p:val>
                                            <p:strVal val="#ppt_h"/>
                                          </p:val>
                                        </p:tav>
                                        <p:tav tm="100000">
                                          <p:val>
                                            <p:strVal val="#ppt_h"/>
                                          </p:val>
                                        </p:tav>
                                      </p:tavLst>
                                    </p:anim>
                                  </p:childTnLst>
                                </p:cTn>
                              </p:par>
                            </p:childTnLst>
                          </p:cTn>
                        </p:par>
                        <p:par>
                          <p:cTn id="170" fill="hold">
                            <p:stCondLst>
                              <p:cond delay="2000"/>
                            </p:stCondLst>
                            <p:childTnLst>
                              <p:par>
                                <p:cTn id="171" presetID="45" presetClass="entr" presetSubtype="0" fill="hold" grpId="0" nodeType="afterEffect">
                                  <p:stCondLst>
                                    <p:cond delay="0"/>
                                  </p:stCondLst>
                                  <p:childTnLst>
                                    <p:set>
                                      <p:cBhvr>
                                        <p:cTn id="172" dur="1" fill="hold">
                                          <p:stCondLst>
                                            <p:cond delay="0"/>
                                          </p:stCondLst>
                                        </p:cTn>
                                        <p:tgtEl>
                                          <p:spTgt spid="30"/>
                                        </p:tgtEl>
                                        <p:attrNameLst>
                                          <p:attrName>style.visibility</p:attrName>
                                        </p:attrNameLst>
                                      </p:cBhvr>
                                      <p:to>
                                        <p:strVal val="visible"/>
                                      </p:to>
                                    </p:set>
                                    <p:animEffect transition="in" filter="fade">
                                      <p:cBhvr>
                                        <p:cTn id="173" dur="2000"/>
                                        <p:tgtEl>
                                          <p:spTgt spid="30"/>
                                        </p:tgtEl>
                                      </p:cBhvr>
                                    </p:animEffect>
                                    <p:anim calcmode="lin" valueType="num">
                                      <p:cBhvr>
                                        <p:cTn id="174" dur="2000" fill="hold"/>
                                        <p:tgtEl>
                                          <p:spTgt spid="30"/>
                                        </p:tgtEl>
                                        <p:attrNameLst>
                                          <p:attrName>ppt_w</p:attrName>
                                        </p:attrNameLst>
                                      </p:cBhvr>
                                      <p:tavLst>
                                        <p:tav tm="0" fmla="#ppt_w*sin(2.5*pi*$)">
                                          <p:val>
                                            <p:fltVal val="0"/>
                                          </p:val>
                                        </p:tav>
                                        <p:tav tm="100000">
                                          <p:val>
                                            <p:fltVal val="1"/>
                                          </p:val>
                                        </p:tav>
                                      </p:tavLst>
                                    </p:anim>
                                    <p:anim calcmode="lin" valueType="num">
                                      <p:cBhvr>
                                        <p:cTn id="175"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grpId="0" nodeType="clickEffect">
                                  <p:stCondLst>
                                    <p:cond delay="0"/>
                                  </p:stCondLst>
                                  <p:childTnLst>
                                    <p:set>
                                      <p:cBhvr>
                                        <p:cTn id="179" dur="1" fill="hold">
                                          <p:stCondLst>
                                            <p:cond delay="0"/>
                                          </p:stCondLst>
                                        </p:cTn>
                                        <p:tgtEl>
                                          <p:spTgt spid="5"/>
                                        </p:tgtEl>
                                        <p:attrNameLst>
                                          <p:attrName>style.visibility</p:attrName>
                                        </p:attrNameLst>
                                      </p:cBhvr>
                                      <p:to>
                                        <p:strVal val="visible"/>
                                      </p:to>
                                    </p:set>
                                    <p:animEffect transition="in" filter="wipe(down)">
                                      <p:cBhvr>
                                        <p:cTn id="180" dur="580">
                                          <p:stCondLst>
                                            <p:cond delay="0"/>
                                          </p:stCondLst>
                                        </p:cTn>
                                        <p:tgtEl>
                                          <p:spTgt spid="5"/>
                                        </p:tgtEl>
                                      </p:cBhvr>
                                    </p:animEffect>
                                    <p:anim calcmode="lin" valueType="num">
                                      <p:cBhvr>
                                        <p:cTn id="18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6" dur="26">
                                          <p:stCondLst>
                                            <p:cond delay="650"/>
                                          </p:stCondLst>
                                        </p:cTn>
                                        <p:tgtEl>
                                          <p:spTgt spid="5"/>
                                        </p:tgtEl>
                                      </p:cBhvr>
                                      <p:to x="100000" y="60000"/>
                                    </p:animScale>
                                    <p:animScale>
                                      <p:cBhvr>
                                        <p:cTn id="187" dur="166" decel="50000">
                                          <p:stCondLst>
                                            <p:cond delay="676"/>
                                          </p:stCondLst>
                                        </p:cTn>
                                        <p:tgtEl>
                                          <p:spTgt spid="5"/>
                                        </p:tgtEl>
                                      </p:cBhvr>
                                      <p:to x="100000" y="100000"/>
                                    </p:animScale>
                                    <p:animScale>
                                      <p:cBhvr>
                                        <p:cTn id="188" dur="26">
                                          <p:stCondLst>
                                            <p:cond delay="1312"/>
                                          </p:stCondLst>
                                        </p:cTn>
                                        <p:tgtEl>
                                          <p:spTgt spid="5"/>
                                        </p:tgtEl>
                                      </p:cBhvr>
                                      <p:to x="100000" y="80000"/>
                                    </p:animScale>
                                    <p:animScale>
                                      <p:cBhvr>
                                        <p:cTn id="189" dur="166" decel="50000">
                                          <p:stCondLst>
                                            <p:cond delay="1338"/>
                                          </p:stCondLst>
                                        </p:cTn>
                                        <p:tgtEl>
                                          <p:spTgt spid="5"/>
                                        </p:tgtEl>
                                      </p:cBhvr>
                                      <p:to x="100000" y="100000"/>
                                    </p:animScale>
                                    <p:animScale>
                                      <p:cBhvr>
                                        <p:cTn id="190" dur="26">
                                          <p:stCondLst>
                                            <p:cond delay="1642"/>
                                          </p:stCondLst>
                                        </p:cTn>
                                        <p:tgtEl>
                                          <p:spTgt spid="5"/>
                                        </p:tgtEl>
                                      </p:cBhvr>
                                      <p:to x="100000" y="90000"/>
                                    </p:animScale>
                                    <p:animScale>
                                      <p:cBhvr>
                                        <p:cTn id="191" dur="166" decel="50000">
                                          <p:stCondLst>
                                            <p:cond delay="1668"/>
                                          </p:stCondLst>
                                        </p:cTn>
                                        <p:tgtEl>
                                          <p:spTgt spid="5"/>
                                        </p:tgtEl>
                                      </p:cBhvr>
                                      <p:to x="100000" y="100000"/>
                                    </p:animScale>
                                    <p:animScale>
                                      <p:cBhvr>
                                        <p:cTn id="192" dur="26">
                                          <p:stCondLst>
                                            <p:cond delay="1808"/>
                                          </p:stCondLst>
                                        </p:cTn>
                                        <p:tgtEl>
                                          <p:spTgt spid="5"/>
                                        </p:tgtEl>
                                      </p:cBhvr>
                                      <p:to x="100000" y="95000"/>
                                    </p:animScale>
                                    <p:animScale>
                                      <p:cBhvr>
                                        <p:cTn id="19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p:cNvSpPr/>
          <p:nvPr/>
        </p:nvSpPr>
        <p:spPr>
          <a:xfrm>
            <a:off x="8174069" y="4513851"/>
            <a:ext cx="2954957" cy="3132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CRISIS SUB PRIME</a:t>
            </a:r>
            <a:endParaRPr lang="es-CL" dirty="0"/>
          </a:p>
        </p:txBody>
      </p:sp>
      <p:sp>
        <p:nvSpPr>
          <p:cNvPr id="2" name="Título 1"/>
          <p:cNvSpPr>
            <a:spLocks noGrp="1"/>
          </p:cNvSpPr>
          <p:nvPr>
            <p:ph type="title"/>
          </p:nvPr>
        </p:nvSpPr>
        <p:spPr>
          <a:xfrm>
            <a:off x="870002" y="355322"/>
            <a:ext cx="10515600" cy="1325563"/>
          </a:xfrm>
        </p:spPr>
        <p:txBody>
          <a:bodyPr/>
          <a:lstStyle/>
          <a:p>
            <a:endParaRPr lang="es-CL" dirty="0"/>
          </a:p>
        </p:txBody>
      </p:sp>
      <p:cxnSp>
        <p:nvCxnSpPr>
          <p:cNvPr id="5" name="Conector recto de flecha 4"/>
          <p:cNvCxnSpPr/>
          <p:nvPr/>
        </p:nvCxnSpPr>
        <p:spPr>
          <a:xfrm flipV="1">
            <a:off x="838200" y="3936733"/>
            <a:ext cx="9961345" cy="64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derecha 5"/>
          <p:cNvSpPr/>
          <p:nvPr/>
        </p:nvSpPr>
        <p:spPr>
          <a:xfrm rot="16200000">
            <a:off x="-1331490" y="2007941"/>
            <a:ext cx="3636176" cy="389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CHILE  1981</a:t>
            </a:r>
            <a:endParaRPr lang="es-CL" sz="1400" dirty="0"/>
          </a:p>
        </p:txBody>
      </p:sp>
      <p:sp>
        <p:nvSpPr>
          <p:cNvPr id="12" name="Flecha derecha 11"/>
          <p:cNvSpPr/>
          <p:nvPr/>
        </p:nvSpPr>
        <p:spPr>
          <a:xfrm rot="16200000">
            <a:off x="1933412" y="2057804"/>
            <a:ext cx="3653853" cy="281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PERU 1993</a:t>
            </a:r>
            <a:endParaRPr lang="es-CL" sz="1400" dirty="0"/>
          </a:p>
        </p:txBody>
      </p:sp>
      <p:sp>
        <p:nvSpPr>
          <p:cNvPr id="13" name="Flecha derecha 12"/>
          <p:cNvSpPr/>
          <p:nvPr/>
        </p:nvSpPr>
        <p:spPr>
          <a:xfrm rot="16200000">
            <a:off x="2189622" y="2026647"/>
            <a:ext cx="3653853" cy="311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ARGENTINA COLOMBIA 1994</a:t>
            </a:r>
            <a:endParaRPr lang="es-CL" sz="1400" dirty="0"/>
          </a:p>
        </p:txBody>
      </p:sp>
      <p:sp>
        <p:nvSpPr>
          <p:cNvPr id="14" name="Flecha derecha 13"/>
          <p:cNvSpPr/>
          <p:nvPr/>
        </p:nvSpPr>
        <p:spPr>
          <a:xfrm rot="16200000">
            <a:off x="2687481" y="1999381"/>
            <a:ext cx="3636171" cy="38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URUGUAY 1996</a:t>
            </a:r>
            <a:endParaRPr lang="es-CL" sz="1400" dirty="0"/>
          </a:p>
        </p:txBody>
      </p:sp>
      <p:sp>
        <p:nvSpPr>
          <p:cNvPr id="15" name="Flecha derecha 14"/>
          <p:cNvSpPr/>
          <p:nvPr/>
        </p:nvSpPr>
        <p:spPr>
          <a:xfrm rot="16200000">
            <a:off x="2956086" y="1981070"/>
            <a:ext cx="3636171" cy="442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BOLIVIA MEXICO VENEZUELA 1997</a:t>
            </a:r>
            <a:endParaRPr lang="es-CL" sz="1400" dirty="0"/>
          </a:p>
        </p:txBody>
      </p:sp>
      <p:sp>
        <p:nvSpPr>
          <p:cNvPr id="16" name="Flecha derecha 15"/>
          <p:cNvSpPr/>
          <p:nvPr/>
        </p:nvSpPr>
        <p:spPr>
          <a:xfrm rot="16200000">
            <a:off x="3784769" y="1970528"/>
            <a:ext cx="3636171" cy="463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EL SALVADOR 1999</a:t>
            </a:r>
            <a:endParaRPr lang="es-CL" sz="1400" dirty="0"/>
          </a:p>
        </p:txBody>
      </p:sp>
      <p:sp>
        <p:nvSpPr>
          <p:cNvPr id="17" name="Flecha derecha 16"/>
          <p:cNvSpPr/>
          <p:nvPr/>
        </p:nvSpPr>
        <p:spPr>
          <a:xfrm rot="16200000">
            <a:off x="4349219" y="1971437"/>
            <a:ext cx="3636172" cy="442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NICARAGUA 2000</a:t>
            </a:r>
            <a:endParaRPr lang="es-CL" sz="1400" dirty="0"/>
          </a:p>
        </p:txBody>
      </p:sp>
      <p:sp>
        <p:nvSpPr>
          <p:cNvPr id="19" name="Flecha derecha 18"/>
          <p:cNvSpPr/>
          <p:nvPr/>
        </p:nvSpPr>
        <p:spPr>
          <a:xfrm rot="16200000">
            <a:off x="4862361" y="1951214"/>
            <a:ext cx="3636171" cy="4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COSTAR RICA ECUADOR 2001</a:t>
            </a:r>
            <a:endParaRPr lang="es-CL" sz="1400" dirty="0"/>
          </a:p>
        </p:txBody>
      </p:sp>
      <p:sp>
        <p:nvSpPr>
          <p:cNvPr id="20" name="Flecha derecha 19"/>
          <p:cNvSpPr/>
          <p:nvPr/>
        </p:nvSpPr>
        <p:spPr>
          <a:xfrm rot="16200000">
            <a:off x="5837935" y="1939544"/>
            <a:ext cx="3561845" cy="432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REPUBLICA DOMINICANA 2003</a:t>
            </a:r>
            <a:endParaRPr lang="es-CL" sz="1400" dirty="0"/>
          </a:p>
        </p:txBody>
      </p:sp>
      <p:sp>
        <p:nvSpPr>
          <p:cNvPr id="40" name="Flecha derecha 39"/>
          <p:cNvSpPr/>
          <p:nvPr/>
        </p:nvSpPr>
        <p:spPr>
          <a:xfrm rot="16200000">
            <a:off x="7654625" y="1991852"/>
            <a:ext cx="3636172" cy="363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PANAMA 2008</a:t>
            </a:r>
            <a:endParaRPr lang="es-CL" sz="1400" dirty="0"/>
          </a:p>
        </p:txBody>
      </p:sp>
      <p:sp>
        <p:nvSpPr>
          <p:cNvPr id="43" name="Rectángulo 42"/>
          <p:cNvSpPr/>
          <p:nvPr/>
        </p:nvSpPr>
        <p:spPr>
          <a:xfrm>
            <a:off x="308007" y="4158115"/>
            <a:ext cx="2892291" cy="245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80</a:t>
            </a:r>
            <a:endParaRPr lang="es-CL" dirty="0"/>
          </a:p>
        </p:txBody>
      </p:sp>
      <p:sp>
        <p:nvSpPr>
          <p:cNvPr id="45" name="Rectángulo 44"/>
          <p:cNvSpPr/>
          <p:nvPr/>
        </p:nvSpPr>
        <p:spPr>
          <a:xfrm>
            <a:off x="3242964" y="4172555"/>
            <a:ext cx="2994207" cy="231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90</a:t>
            </a:r>
            <a:endParaRPr lang="es-CL" dirty="0"/>
          </a:p>
        </p:txBody>
      </p:sp>
      <p:sp>
        <p:nvSpPr>
          <p:cNvPr id="47" name="Rectángulo 46"/>
          <p:cNvSpPr/>
          <p:nvPr/>
        </p:nvSpPr>
        <p:spPr>
          <a:xfrm>
            <a:off x="10069812" y="4158114"/>
            <a:ext cx="2284242" cy="245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2010</a:t>
            </a:r>
            <a:endParaRPr lang="es-CL" dirty="0"/>
          </a:p>
        </p:txBody>
      </p:sp>
      <p:sp>
        <p:nvSpPr>
          <p:cNvPr id="48" name="Rectángulo 47"/>
          <p:cNvSpPr/>
          <p:nvPr/>
        </p:nvSpPr>
        <p:spPr>
          <a:xfrm>
            <a:off x="6370886" y="4164572"/>
            <a:ext cx="3559718" cy="229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Decada</a:t>
            </a:r>
            <a:r>
              <a:rPr lang="es-CL" dirty="0" smtClean="0"/>
              <a:t> de los 2000</a:t>
            </a:r>
            <a:endParaRPr lang="es-CL" dirty="0"/>
          </a:p>
        </p:txBody>
      </p:sp>
      <p:sp>
        <p:nvSpPr>
          <p:cNvPr id="49" name="Rectángulo 48"/>
          <p:cNvSpPr/>
          <p:nvPr/>
        </p:nvSpPr>
        <p:spPr>
          <a:xfrm>
            <a:off x="529389" y="4576425"/>
            <a:ext cx="2954957" cy="3132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CRISIS DE LA DEUDA</a:t>
            </a:r>
            <a:endParaRPr lang="es-CL" dirty="0"/>
          </a:p>
        </p:txBody>
      </p:sp>
      <p:sp>
        <p:nvSpPr>
          <p:cNvPr id="50" name="Rectángulo 49"/>
          <p:cNvSpPr/>
          <p:nvPr/>
        </p:nvSpPr>
        <p:spPr>
          <a:xfrm>
            <a:off x="3619717" y="5082139"/>
            <a:ext cx="6034879" cy="7507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INFLUENCIA DEL CONSENSO DE  WASHINGTON Y PROGRANAS DE AJUSTE ESTRUCTURAL LIDERADOS POR FMI Y BM</a:t>
            </a:r>
            <a:endParaRPr lang="es-CL" dirty="0"/>
          </a:p>
        </p:txBody>
      </p:sp>
      <p:sp>
        <p:nvSpPr>
          <p:cNvPr id="66" name="Flecha derecha 65"/>
          <p:cNvSpPr/>
          <p:nvPr/>
        </p:nvSpPr>
        <p:spPr>
          <a:xfrm rot="5400000">
            <a:off x="5072550" y="5377925"/>
            <a:ext cx="2138217" cy="3491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VENEZUELA 2000</a:t>
            </a:r>
            <a:endParaRPr lang="es-CL" sz="1400" dirty="0"/>
          </a:p>
        </p:txBody>
      </p:sp>
      <p:sp>
        <p:nvSpPr>
          <p:cNvPr id="67" name="Flecha derecha 66"/>
          <p:cNvSpPr/>
          <p:nvPr/>
        </p:nvSpPr>
        <p:spPr>
          <a:xfrm rot="5400000">
            <a:off x="7448387" y="5376321"/>
            <a:ext cx="2138217" cy="3491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NICARAGUA 2005</a:t>
            </a:r>
            <a:endParaRPr lang="es-CL" sz="1400" dirty="0"/>
          </a:p>
        </p:txBody>
      </p:sp>
      <p:sp>
        <p:nvSpPr>
          <p:cNvPr id="72" name="Flecha derecha 71"/>
          <p:cNvSpPr/>
          <p:nvPr/>
        </p:nvSpPr>
        <p:spPr>
          <a:xfrm rot="5400000">
            <a:off x="6187476" y="5395571"/>
            <a:ext cx="2138217" cy="34910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ECUADOR 2000</a:t>
            </a:r>
            <a:endParaRPr lang="es-CL" sz="1400" dirty="0"/>
          </a:p>
        </p:txBody>
      </p:sp>
      <p:sp>
        <p:nvSpPr>
          <p:cNvPr id="73" name="Flecha derecha 72"/>
          <p:cNvSpPr/>
          <p:nvPr/>
        </p:nvSpPr>
        <p:spPr>
          <a:xfrm rot="5400000">
            <a:off x="8750141" y="5288012"/>
            <a:ext cx="2161870" cy="4774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BOLIVIA 2009</a:t>
            </a:r>
            <a:endParaRPr lang="es-CL" sz="1400" dirty="0"/>
          </a:p>
        </p:txBody>
      </p:sp>
      <p:sp>
        <p:nvSpPr>
          <p:cNvPr id="74" name="Flecha derecha 73"/>
          <p:cNvSpPr/>
          <p:nvPr/>
        </p:nvSpPr>
        <p:spPr>
          <a:xfrm rot="5400000">
            <a:off x="8315014" y="5335618"/>
            <a:ext cx="2138217" cy="321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ARGENTINA 2008</a:t>
            </a:r>
            <a:endParaRPr lang="es-CL" sz="1400" dirty="0"/>
          </a:p>
        </p:txBody>
      </p:sp>
      <p:sp>
        <p:nvSpPr>
          <p:cNvPr id="3" name="Elipse 2"/>
          <p:cNvSpPr/>
          <p:nvPr/>
        </p:nvSpPr>
        <p:spPr>
          <a:xfrm>
            <a:off x="1717576" y="384361"/>
            <a:ext cx="7040880" cy="6026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NECESITAMOS SABER COMO Y CUANTO REVERTIR  DE LOS ACTUALES SISTEMAS</a:t>
            </a:r>
            <a:endParaRPr lang="es-CL" dirty="0"/>
          </a:p>
        </p:txBody>
      </p:sp>
    </p:spTree>
    <p:custDataLst>
      <p:tags r:id="rId1"/>
    </p:custDataLst>
    <p:extLst>
      <p:ext uri="{BB962C8B-B14F-4D97-AF65-F5344CB8AC3E}">
        <p14:creationId xmlns:p14="http://schemas.microsoft.com/office/powerpoint/2010/main" val="338897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par>
                          <p:cTn id="60" fill="hold">
                            <p:stCondLst>
                              <p:cond delay="8000"/>
                            </p:stCondLst>
                            <p:childTnLst>
                              <p:par>
                                <p:cTn id="61" presetID="31"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par>
                          <p:cTn id="67" fill="hold">
                            <p:stCondLst>
                              <p:cond delay="9000"/>
                            </p:stCondLst>
                            <p:childTnLst>
                              <p:par>
                                <p:cTn id="68" presetID="31"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1000" fill="hold"/>
                                        <p:tgtEl>
                                          <p:spTgt spid="40"/>
                                        </p:tgtEl>
                                        <p:attrNameLst>
                                          <p:attrName>ppt_w</p:attrName>
                                        </p:attrNameLst>
                                      </p:cBhvr>
                                      <p:tavLst>
                                        <p:tav tm="0">
                                          <p:val>
                                            <p:fltVal val="0"/>
                                          </p:val>
                                        </p:tav>
                                        <p:tav tm="100000">
                                          <p:val>
                                            <p:strVal val="#ppt_w"/>
                                          </p:val>
                                        </p:tav>
                                      </p:tavLst>
                                    </p:anim>
                                    <p:anim calcmode="lin" valueType="num">
                                      <p:cBhvr>
                                        <p:cTn id="71" dur="1000" fill="hold"/>
                                        <p:tgtEl>
                                          <p:spTgt spid="40"/>
                                        </p:tgtEl>
                                        <p:attrNameLst>
                                          <p:attrName>ppt_h</p:attrName>
                                        </p:attrNameLst>
                                      </p:cBhvr>
                                      <p:tavLst>
                                        <p:tav tm="0">
                                          <p:val>
                                            <p:fltVal val="0"/>
                                          </p:val>
                                        </p:tav>
                                        <p:tav tm="100000">
                                          <p:val>
                                            <p:strVal val="#ppt_h"/>
                                          </p:val>
                                        </p:tav>
                                      </p:tavLst>
                                    </p:anim>
                                    <p:anim calcmode="lin" valueType="num">
                                      <p:cBhvr>
                                        <p:cTn id="72" dur="1000" fill="hold"/>
                                        <p:tgtEl>
                                          <p:spTgt spid="40"/>
                                        </p:tgtEl>
                                        <p:attrNameLst>
                                          <p:attrName>style.rotation</p:attrName>
                                        </p:attrNameLst>
                                      </p:cBhvr>
                                      <p:tavLst>
                                        <p:tav tm="0">
                                          <p:val>
                                            <p:fltVal val="90"/>
                                          </p:val>
                                        </p:tav>
                                        <p:tav tm="100000">
                                          <p:val>
                                            <p:fltVal val="0"/>
                                          </p:val>
                                        </p:tav>
                                      </p:tavLst>
                                    </p:anim>
                                    <p:animEffect transition="in" filter="fade">
                                      <p:cBhvr>
                                        <p:cTn id="73" dur="1000"/>
                                        <p:tgtEl>
                                          <p:spTgt spid="40"/>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3000" fill="hold"/>
                                        <p:tgtEl>
                                          <p:spTgt spid="49"/>
                                        </p:tgtEl>
                                        <p:attrNameLst>
                                          <p:attrName>ppt_w</p:attrName>
                                        </p:attrNameLst>
                                      </p:cBhvr>
                                      <p:tavLst>
                                        <p:tav tm="0">
                                          <p:val>
                                            <p:fltVal val="0"/>
                                          </p:val>
                                        </p:tav>
                                        <p:tav tm="100000">
                                          <p:val>
                                            <p:strVal val="#ppt_w"/>
                                          </p:val>
                                        </p:tav>
                                      </p:tavLst>
                                    </p:anim>
                                    <p:anim calcmode="lin" valueType="num">
                                      <p:cBhvr>
                                        <p:cTn id="78" dur="3000" fill="hold"/>
                                        <p:tgtEl>
                                          <p:spTgt spid="49"/>
                                        </p:tgtEl>
                                        <p:attrNameLst>
                                          <p:attrName>ppt_h</p:attrName>
                                        </p:attrNameLst>
                                      </p:cBhvr>
                                      <p:tavLst>
                                        <p:tav tm="0">
                                          <p:val>
                                            <p:fltVal val="0"/>
                                          </p:val>
                                        </p:tav>
                                        <p:tav tm="100000">
                                          <p:val>
                                            <p:strVal val="#ppt_h"/>
                                          </p:val>
                                        </p:tav>
                                      </p:tavLst>
                                    </p:anim>
                                    <p:animEffect transition="in" filter="fade">
                                      <p:cBhvr>
                                        <p:cTn id="79" dur="3000"/>
                                        <p:tgtEl>
                                          <p:spTgt spid="49"/>
                                        </p:tgtEl>
                                      </p:cBhvr>
                                    </p:animEffect>
                                  </p:childTnLst>
                                </p:cTn>
                              </p:par>
                            </p:childTnLst>
                          </p:cTn>
                        </p:par>
                        <p:par>
                          <p:cTn id="80" fill="hold">
                            <p:stCondLst>
                              <p:cond delay="13000"/>
                            </p:stCondLst>
                            <p:childTnLst>
                              <p:par>
                                <p:cTn id="81" presetID="53" presetClass="entr" presetSubtype="16"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p:cTn id="83" dur="3000" fill="hold"/>
                                        <p:tgtEl>
                                          <p:spTgt spid="50"/>
                                        </p:tgtEl>
                                        <p:attrNameLst>
                                          <p:attrName>ppt_w</p:attrName>
                                        </p:attrNameLst>
                                      </p:cBhvr>
                                      <p:tavLst>
                                        <p:tav tm="0">
                                          <p:val>
                                            <p:fltVal val="0"/>
                                          </p:val>
                                        </p:tav>
                                        <p:tav tm="100000">
                                          <p:val>
                                            <p:strVal val="#ppt_w"/>
                                          </p:val>
                                        </p:tav>
                                      </p:tavLst>
                                    </p:anim>
                                    <p:anim calcmode="lin" valueType="num">
                                      <p:cBhvr>
                                        <p:cTn id="84" dur="3000" fill="hold"/>
                                        <p:tgtEl>
                                          <p:spTgt spid="50"/>
                                        </p:tgtEl>
                                        <p:attrNameLst>
                                          <p:attrName>ppt_h</p:attrName>
                                        </p:attrNameLst>
                                      </p:cBhvr>
                                      <p:tavLst>
                                        <p:tav tm="0">
                                          <p:val>
                                            <p:fltVal val="0"/>
                                          </p:val>
                                        </p:tav>
                                        <p:tav tm="100000">
                                          <p:val>
                                            <p:strVal val="#ppt_h"/>
                                          </p:val>
                                        </p:tav>
                                      </p:tavLst>
                                    </p:anim>
                                    <p:animEffect transition="in" filter="fade">
                                      <p:cBhvr>
                                        <p:cTn id="85" dur="3000"/>
                                        <p:tgtEl>
                                          <p:spTgt spid="50"/>
                                        </p:tgtEl>
                                      </p:cBhvr>
                                    </p:animEffect>
                                  </p:childTnLst>
                                </p:cTn>
                              </p:par>
                            </p:childTnLst>
                          </p:cTn>
                        </p:par>
                        <p:par>
                          <p:cTn id="86" fill="hold">
                            <p:stCondLst>
                              <p:cond delay="16000"/>
                            </p:stCondLst>
                            <p:childTnLst>
                              <p:par>
                                <p:cTn id="87" presetID="31" presetClass="entr" presetSubtype="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1000" fill="hold"/>
                                        <p:tgtEl>
                                          <p:spTgt spid="46"/>
                                        </p:tgtEl>
                                        <p:attrNameLst>
                                          <p:attrName>ppt_w</p:attrName>
                                        </p:attrNameLst>
                                      </p:cBhvr>
                                      <p:tavLst>
                                        <p:tav tm="0">
                                          <p:val>
                                            <p:fltVal val="0"/>
                                          </p:val>
                                        </p:tav>
                                        <p:tav tm="100000">
                                          <p:val>
                                            <p:strVal val="#ppt_w"/>
                                          </p:val>
                                        </p:tav>
                                      </p:tavLst>
                                    </p:anim>
                                    <p:anim calcmode="lin" valueType="num">
                                      <p:cBhvr>
                                        <p:cTn id="90" dur="1000" fill="hold"/>
                                        <p:tgtEl>
                                          <p:spTgt spid="46"/>
                                        </p:tgtEl>
                                        <p:attrNameLst>
                                          <p:attrName>ppt_h</p:attrName>
                                        </p:attrNameLst>
                                      </p:cBhvr>
                                      <p:tavLst>
                                        <p:tav tm="0">
                                          <p:val>
                                            <p:fltVal val="0"/>
                                          </p:val>
                                        </p:tav>
                                        <p:tav tm="100000">
                                          <p:val>
                                            <p:strVal val="#ppt_h"/>
                                          </p:val>
                                        </p:tav>
                                      </p:tavLst>
                                    </p:anim>
                                    <p:anim calcmode="lin" valueType="num">
                                      <p:cBhvr>
                                        <p:cTn id="91" dur="1000" fill="hold"/>
                                        <p:tgtEl>
                                          <p:spTgt spid="46"/>
                                        </p:tgtEl>
                                        <p:attrNameLst>
                                          <p:attrName>style.rotation</p:attrName>
                                        </p:attrNameLst>
                                      </p:cBhvr>
                                      <p:tavLst>
                                        <p:tav tm="0">
                                          <p:val>
                                            <p:fltVal val="90"/>
                                          </p:val>
                                        </p:tav>
                                        <p:tav tm="100000">
                                          <p:val>
                                            <p:fltVal val="0"/>
                                          </p:val>
                                        </p:tav>
                                      </p:tavLst>
                                    </p:anim>
                                    <p:animEffect transition="in" filter="fade">
                                      <p:cBhvr>
                                        <p:cTn id="92" dur="10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randombar(horizontal)">
                                      <p:cBhvr>
                                        <p:cTn id="97" dur="500"/>
                                        <p:tgtEl>
                                          <p:spTgt spid="66"/>
                                        </p:tgtEl>
                                      </p:cBhvr>
                                    </p:animEffect>
                                  </p:childTnLst>
                                </p:cTn>
                              </p:par>
                            </p:childTnLst>
                          </p:cTn>
                        </p:par>
                        <p:par>
                          <p:cTn id="98" fill="hold">
                            <p:stCondLst>
                              <p:cond delay="500"/>
                            </p:stCondLst>
                            <p:childTnLst>
                              <p:par>
                                <p:cTn id="99" presetID="14" presetClass="entr" presetSubtype="10" fill="hold" grpId="0" nodeType="after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randombar(horizontal)">
                                      <p:cBhvr>
                                        <p:cTn id="101" dur="500"/>
                                        <p:tgtEl>
                                          <p:spTgt spid="72"/>
                                        </p:tgtEl>
                                      </p:cBhvr>
                                    </p:animEffect>
                                  </p:childTnLst>
                                </p:cTn>
                              </p:par>
                            </p:childTnLst>
                          </p:cTn>
                        </p:par>
                        <p:par>
                          <p:cTn id="102" fill="hold">
                            <p:stCondLst>
                              <p:cond delay="1000"/>
                            </p:stCondLst>
                            <p:childTnLst>
                              <p:par>
                                <p:cTn id="103" presetID="14" presetClass="entr" presetSubtype="10" fill="hold" grpId="0" nodeType="after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randombar(horizontal)">
                                      <p:cBhvr>
                                        <p:cTn id="105" dur="500"/>
                                        <p:tgtEl>
                                          <p:spTgt spid="67"/>
                                        </p:tgtEl>
                                      </p:cBhvr>
                                    </p:animEffect>
                                  </p:childTnLst>
                                </p:cTn>
                              </p:par>
                            </p:childTnLst>
                          </p:cTn>
                        </p:par>
                        <p:par>
                          <p:cTn id="106" fill="hold">
                            <p:stCondLst>
                              <p:cond delay="1500"/>
                            </p:stCondLst>
                            <p:childTnLst>
                              <p:par>
                                <p:cTn id="107" presetID="14" presetClass="entr" presetSubtype="10" fill="hold" grpId="0" nodeType="after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randombar(horizontal)">
                                      <p:cBhvr>
                                        <p:cTn id="109" dur="500"/>
                                        <p:tgtEl>
                                          <p:spTgt spid="74"/>
                                        </p:tgtEl>
                                      </p:cBhvr>
                                    </p:animEffect>
                                  </p:childTnLst>
                                </p:cTn>
                              </p:par>
                            </p:childTnLst>
                          </p:cTn>
                        </p:par>
                        <p:par>
                          <p:cTn id="110" fill="hold">
                            <p:stCondLst>
                              <p:cond delay="2000"/>
                            </p:stCondLst>
                            <p:childTnLst>
                              <p:par>
                                <p:cTn id="111" presetID="14" presetClass="entr" presetSubtype="10" fill="hold" grpId="0" nodeType="after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randombar(horizontal)">
                                      <p:cBhvr>
                                        <p:cTn id="113" dur="500"/>
                                        <p:tgtEl>
                                          <p:spTgt spid="73"/>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wipe(down)">
                                      <p:cBhvr>
                                        <p:cTn id="118" dur="580">
                                          <p:stCondLst>
                                            <p:cond delay="0"/>
                                          </p:stCondLst>
                                        </p:cTn>
                                        <p:tgtEl>
                                          <p:spTgt spid="3"/>
                                        </p:tgtEl>
                                      </p:cBhvr>
                                    </p:animEffect>
                                    <p:anim calcmode="lin" valueType="num">
                                      <p:cBhvr>
                                        <p:cTn id="1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4" dur="26">
                                          <p:stCondLst>
                                            <p:cond delay="650"/>
                                          </p:stCondLst>
                                        </p:cTn>
                                        <p:tgtEl>
                                          <p:spTgt spid="3"/>
                                        </p:tgtEl>
                                      </p:cBhvr>
                                      <p:to x="100000" y="60000"/>
                                    </p:animScale>
                                    <p:animScale>
                                      <p:cBhvr>
                                        <p:cTn id="125" dur="166" decel="50000">
                                          <p:stCondLst>
                                            <p:cond delay="676"/>
                                          </p:stCondLst>
                                        </p:cTn>
                                        <p:tgtEl>
                                          <p:spTgt spid="3"/>
                                        </p:tgtEl>
                                      </p:cBhvr>
                                      <p:to x="100000" y="100000"/>
                                    </p:animScale>
                                    <p:animScale>
                                      <p:cBhvr>
                                        <p:cTn id="126" dur="26">
                                          <p:stCondLst>
                                            <p:cond delay="1312"/>
                                          </p:stCondLst>
                                        </p:cTn>
                                        <p:tgtEl>
                                          <p:spTgt spid="3"/>
                                        </p:tgtEl>
                                      </p:cBhvr>
                                      <p:to x="100000" y="80000"/>
                                    </p:animScale>
                                    <p:animScale>
                                      <p:cBhvr>
                                        <p:cTn id="127" dur="166" decel="50000">
                                          <p:stCondLst>
                                            <p:cond delay="1338"/>
                                          </p:stCondLst>
                                        </p:cTn>
                                        <p:tgtEl>
                                          <p:spTgt spid="3"/>
                                        </p:tgtEl>
                                      </p:cBhvr>
                                      <p:to x="100000" y="100000"/>
                                    </p:animScale>
                                    <p:animScale>
                                      <p:cBhvr>
                                        <p:cTn id="128" dur="26">
                                          <p:stCondLst>
                                            <p:cond delay="1642"/>
                                          </p:stCondLst>
                                        </p:cTn>
                                        <p:tgtEl>
                                          <p:spTgt spid="3"/>
                                        </p:tgtEl>
                                      </p:cBhvr>
                                      <p:to x="100000" y="90000"/>
                                    </p:animScale>
                                    <p:animScale>
                                      <p:cBhvr>
                                        <p:cTn id="129" dur="166" decel="50000">
                                          <p:stCondLst>
                                            <p:cond delay="1668"/>
                                          </p:stCondLst>
                                        </p:cTn>
                                        <p:tgtEl>
                                          <p:spTgt spid="3"/>
                                        </p:tgtEl>
                                      </p:cBhvr>
                                      <p:to x="100000" y="100000"/>
                                    </p:animScale>
                                    <p:animScale>
                                      <p:cBhvr>
                                        <p:cTn id="130" dur="26">
                                          <p:stCondLst>
                                            <p:cond delay="1808"/>
                                          </p:stCondLst>
                                        </p:cTn>
                                        <p:tgtEl>
                                          <p:spTgt spid="3"/>
                                        </p:tgtEl>
                                      </p:cBhvr>
                                      <p:to x="100000" y="95000"/>
                                    </p:animScale>
                                    <p:animScale>
                                      <p:cBhvr>
                                        <p:cTn id="1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 grpId="0" animBg="1"/>
      <p:bldP spid="12" grpId="0" animBg="1"/>
      <p:bldP spid="13" grpId="0" animBg="1"/>
      <p:bldP spid="14" grpId="0" animBg="1"/>
      <p:bldP spid="15" grpId="0" animBg="1"/>
      <p:bldP spid="16" grpId="0" animBg="1"/>
      <p:bldP spid="17" grpId="0" animBg="1"/>
      <p:bldP spid="19" grpId="0" animBg="1"/>
      <p:bldP spid="20" grpId="0" animBg="1"/>
      <p:bldP spid="40" grpId="0" animBg="1"/>
      <p:bldP spid="49" grpId="0" animBg="1"/>
      <p:bldP spid="50" grpId="0" animBg="1"/>
      <p:bldP spid="66" grpId="0" animBg="1"/>
      <p:bldP spid="67" grpId="0" animBg="1"/>
      <p:bldP spid="72" grpId="0" animBg="1"/>
      <p:bldP spid="73" grpId="0" animBg="1"/>
      <p:bldP spid="7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t>Q</a:t>
            </a:r>
            <a:r>
              <a:rPr lang="es-CL" b="1" dirty="0" smtClean="0"/>
              <a:t>ue estamos haciendo? (CEPAL</a:t>
            </a:r>
            <a:r>
              <a:rPr lang="es-CL" b="1" dirty="0"/>
              <a:t>, </a:t>
            </a:r>
            <a:r>
              <a:rPr lang="es-CL" b="1" dirty="0" smtClean="0"/>
              <a:t>2017)</a:t>
            </a:r>
            <a:endParaRPr lang="es-CL" b="1" dirty="0"/>
          </a:p>
        </p:txBody>
      </p:sp>
      <p:pic>
        <p:nvPicPr>
          <p:cNvPr id="4" name="Marcador de contenido 3"/>
          <p:cNvPicPr>
            <a:picLocks noGrp="1" noChangeAspect="1"/>
          </p:cNvPicPr>
          <p:nvPr>
            <p:ph idx="1"/>
          </p:nvPr>
        </p:nvPicPr>
        <p:blipFill>
          <a:blip r:embed="rId2"/>
          <a:stretch>
            <a:fillRect/>
          </a:stretch>
        </p:blipFill>
        <p:spPr>
          <a:xfrm>
            <a:off x="1822254" y="1825625"/>
            <a:ext cx="8547492" cy="4351338"/>
          </a:xfrm>
          <a:prstGeom prst="rect">
            <a:avLst/>
          </a:prstGeom>
        </p:spPr>
      </p:pic>
      <p:sp>
        <p:nvSpPr>
          <p:cNvPr id="3" name="Elipse 2"/>
          <p:cNvSpPr/>
          <p:nvPr/>
        </p:nvSpPr>
        <p:spPr>
          <a:xfrm>
            <a:off x="1408176" y="283464"/>
            <a:ext cx="8266176" cy="6391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a:t>
            </a:r>
            <a:r>
              <a:rPr lang="es-CL" dirty="0" smtClean="0"/>
              <a:t>EBEMOS APRENDER DE NUESTRAS EXPERIENCIAS</a:t>
            </a:r>
          </a:p>
          <a:p>
            <a:pPr algn="ctr"/>
            <a:endParaRPr lang="es-CL" dirty="0"/>
          </a:p>
          <a:p>
            <a:pPr algn="ctr"/>
            <a:r>
              <a:rPr lang="es-CL" dirty="0" smtClean="0"/>
              <a:t> LOS ADULTOS MAYORES SON CADA VEZ MAS Y NO PUEDEN ESPERAR </a:t>
            </a:r>
            <a:endParaRPr lang="es-CL" dirty="0"/>
          </a:p>
        </p:txBody>
      </p:sp>
    </p:spTree>
    <p:extLst>
      <p:ext uri="{BB962C8B-B14F-4D97-AF65-F5344CB8AC3E}">
        <p14:creationId xmlns:p14="http://schemas.microsoft.com/office/powerpoint/2010/main" val="14098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t>Que estamos haciendo? (CEPAL, 2017)</a:t>
            </a:r>
            <a:endParaRPr lang="es-CL" dirty="0"/>
          </a:p>
        </p:txBody>
      </p:sp>
      <p:pic>
        <p:nvPicPr>
          <p:cNvPr id="4" name="Marcador de contenido 3"/>
          <p:cNvPicPr>
            <a:picLocks noGrp="1" noChangeAspect="1"/>
          </p:cNvPicPr>
          <p:nvPr>
            <p:ph idx="1"/>
          </p:nvPr>
        </p:nvPicPr>
        <p:blipFill>
          <a:blip r:embed="rId2"/>
          <a:stretch>
            <a:fillRect/>
          </a:stretch>
        </p:blipFill>
        <p:spPr>
          <a:xfrm>
            <a:off x="1975583" y="1779905"/>
            <a:ext cx="7764382" cy="4351338"/>
          </a:xfrm>
          <a:prstGeom prst="rect">
            <a:avLst/>
          </a:prstGeom>
        </p:spPr>
      </p:pic>
      <p:sp>
        <p:nvSpPr>
          <p:cNvPr id="3" name="Elipse 2"/>
          <p:cNvSpPr/>
          <p:nvPr/>
        </p:nvSpPr>
        <p:spPr>
          <a:xfrm>
            <a:off x="1618488" y="269939"/>
            <a:ext cx="7333488" cy="5861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LA TENDENCIA HOY ES A FORTALECER/RECUPERAR EL ROL DEL ESTADO Y LOS PRINCIPIOS DE LA SEGURIDAD SOCIAL</a:t>
            </a:r>
            <a:endParaRPr lang="es-CL" dirty="0"/>
          </a:p>
        </p:txBody>
      </p:sp>
    </p:spTree>
    <p:extLst>
      <p:ext uri="{BB962C8B-B14F-4D97-AF65-F5344CB8AC3E}">
        <p14:creationId xmlns:p14="http://schemas.microsoft.com/office/powerpoint/2010/main" val="22438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Que hacer? </a:t>
            </a:r>
            <a:endParaRPr lang="es-CL" dirty="0"/>
          </a:p>
        </p:txBody>
      </p:sp>
      <p:pic>
        <p:nvPicPr>
          <p:cNvPr id="4" name="Marcador de contenido 3"/>
          <p:cNvPicPr>
            <a:picLocks noGrp="1" noChangeAspect="1"/>
          </p:cNvPicPr>
          <p:nvPr>
            <p:ph idx="1"/>
          </p:nvPr>
        </p:nvPicPr>
        <p:blipFill>
          <a:blip r:embed="rId2"/>
          <a:stretch>
            <a:fillRect/>
          </a:stretch>
        </p:blipFill>
        <p:spPr>
          <a:xfrm>
            <a:off x="2624118" y="1825625"/>
            <a:ext cx="6943764" cy="4351338"/>
          </a:xfrm>
          <a:prstGeom prst="rect">
            <a:avLst/>
          </a:prstGeom>
        </p:spPr>
      </p:pic>
      <p:sp>
        <p:nvSpPr>
          <p:cNvPr id="3" name="Elipse 2"/>
          <p:cNvSpPr/>
          <p:nvPr/>
        </p:nvSpPr>
        <p:spPr>
          <a:xfrm>
            <a:off x="905256" y="292608"/>
            <a:ext cx="8662626" cy="5596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LAS OIT NO HA ESTADO EQUIVOCADA,</a:t>
            </a:r>
            <a:endParaRPr lang="es-CL" dirty="0"/>
          </a:p>
        </p:txBody>
      </p:sp>
    </p:spTree>
    <p:extLst>
      <p:ext uri="{BB962C8B-B14F-4D97-AF65-F5344CB8AC3E}">
        <p14:creationId xmlns:p14="http://schemas.microsoft.com/office/powerpoint/2010/main" val="37262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Datos de CEPAL, encuestas de hogares</a:t>
            </a:r>
          </a:p>
        </p:txBody>
      </p:sp>
      <p:pic>
        <p:nvPicPr>
          <p:cNvPr id="4" name="Marcador de contenido 3"/>
          <p:cNvPicPr>
            <a:picLocks noGrp="1" noChangeAspect="1"/>
          </p:cNvPicPr>
          <p:nvPr>
            <p:ph idx="1"/>
          </p:nvPr>
        </p:nvPicPr>
        <p:blipFill>
          <a:blip r:embed="rId2"/>
          <a:stretch>
            <a:fillRect/>
          </a:stretch>
        </p:blipFill>
        <p:spPr>
          <a:xfrm>
            <a:off x="1392493" y="1825625"/>
            <a:ext cx="8840086" cy="4351338"/>
          </a:xfrm>
          <a:prstGeom prst="rect">
            <a:avLst/>
          </a:prstGeom>
        </p:spPr>
      </p:pic>
      <p:sp>
        <p:nvSpPr>
          <p:cNvPr id="5" name="Elipse 4"/>
          <p:cNvSpPr/>
          <p:nvPr/>
        </p:nvSpPr>
        <p:spPr>
          <a:xfrm>
            <a:off x="905256" y="292608"/>
            <a:ext cx="8662626" cy="5596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LAS OIT NO HA ESTADO EQUIVOCADA,</a:t>
            </a:r>
            <a:endParaRPr lang="es-CL" dirty="0"/>
          </a:p>
        </p:txBody>
      </p:sp>
    </p:spTree>
    <p:extLst>
      <p:ext uri="{BB962C8B-B14F-4D97-AF65-F5344CB8AC3E}">
        <p14:creationId xmlns:p14="http://schemas.microsoft.com/office/powerpoint/2010/main" val="292639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11714095"/>
              </p:ext>
            </p:extLst>
          </p:nvPr>
        </p:nvGraphicFramePr>
        <p:xfrm>
          <a:off x="0" y="19792"/>
          <a:ext cx="11953239" cy="6838208"/>
        </p:xfrm>
        <a:graphic>
          <a:graphicData uri="http://schemas.openxmlformats.org/drawingml/2006/table">
            <a:tbl>
              <a:tblPr firstRow="1" bandRow="1">
                <a:tableStyleId>{5C22544A-7EE6-4342-B048-85BDC9FD1C3A}</a:tableStyleId>
              </a:tblPr>
              <a:tblGrid>
                <a:gridCol w="1988742"/>
                <a:gridCol w="1372024"/>
                <a:gridCol w="1527936"/>
                <a:gridCol w="1621483"/>
                <a:gridCol w="1548724"/>
                <a:gridCol w="1947165"/>
                <a:gridCol w="1947165"/>
              </a:tblGrid>
              <a:tr h="353093">
                <a:tc rowSpan="2">
                  <a:txBody>
                    <a:bodyPr/>
                    <a:lstStyle/>
                    <a:p>
                      <a:r>
                        <a:rPr lang="es-CL" dirty="0" err="1" smtClean="0"/>
                        <a:t>Pais</a:t>
                      </a:r>
                      <a:endParaRPr lang="es-CL" dirty="0"/>
                    </a:p>
                  </a:txBody>
                  <a:tcPr/>
                </a:tc>
                <a:tc gridSpan="3">
                  <a:txBody>
                    <a:bodyPr/>
                    <a:lstStyle/>
                    <a:p>
                      <a:pPr algn="ctr"/>
                      <a:r>
                        <a:rPr lang="es-CL" dirty="0" smtClean="0"/>
                        <a:t>No contributivo</a:t>
                      </a:r>
                      <a:endParaRPr lang="es-CL" dirty="0"/>
                    </a:p>
                  </a:txBody>
                  <a:tcPr/>
                </a:tc>
                <a:tc hMerge="1">
                  <a:txBody>
                    <a:bodyPr/>
                    <a:lstStyle/>
                    <a:p>
                      <a:endParaRPr lang="es-CL" dirty="0"/>
                    </a:p>
                  </a:txBody>
                  <a:tcPr/>
                </a:tc>
                <a:tc hMerge="1">
                  <a:txBody>
                    <a:bodyPr/>
                    <a:lstStyle/>
                    <a:p>
                      <a:endParaRPr lang="es-CL" dirty="0"/>
                    </a:p>
                  </a:txBody>
                  <a:tcPr/>
                </a:tc>
                <a:tc gridSpan="2">
                  <a:txBody>
                    <a:bodyPr/>
                    <a:lstStyle/>
                    <a:p>
                      <a:pPr algn="ctr"/>
                      <a:r>
                        <a:rPr lang="es-CL" dirty="0" smtClean="0"/>
                        <a:t>Contributivo obligatorio</a:t>
                      </a:r>
                      <a:endParaRPr lang="es-CL" dirty="0"/>
                    </a:p>
                  </a:txBody>
                  <a:tcPr/>
                </a:tc>
                <a:tc hMerge="1">
                  <a:txBody>
                    <a:bodyPr/>
                    <a:lstStyle/>
                    <a:p>
                      <a:endParaRPr lang="es-CL" dirty="0"/>
                    </a:p>
                  </a:txBody>
                  <a:tcPr/>
                </a:tc>
                <a:tc rowSpan="2">
                  <a:txBody>
                    <a:bodyPr/>
                    <a:lstStyle/>
                    <a:p>
                      <a:endParaRPr lang="es-CL" dirty="0" smtClean="0"/>
                    </a:p>
                    <a:p>
                      <a:r>
                        <a:rPr lang="es-CL" dirty="0" smtClean="0"/>
                        <a:t>Contributivo voluntario</a:t>
                      </a:r>
                    </a:p>
                    <a:p>
                      <a:r>
                        <a:rPr lang="es-CL" dirty="0" smtClean="0"/>
                        <a:t>Privada</a:t>
                      </a:r>
                      <a:endParaRPr lang="es-CL" dirty="0"/>
                    </a:p>
                  </a:txBody>
                  <a:tcPr/>
                </a:tc>
              </a:tr>
              <a:tr h="794459">
                <a:tc vMerge="1">
                  <a:txBody>
                    <a:bodyPr/>
                    <a:lstStyle/>
                    <a:p>
                      <a:endParaRPr lang="es-CL"/>
                    </a:p>
                  </a:txBody>
                  <a:tcPr/>
                </a:tc>
                <a:tc>
                  <a:txBody>
                    <a:bodyPr/>
                    <a:lstStyle/>
                    <a:p>
                      <a:r>
                        <a:rPr lang="es-CL" dirty="0" smtClean="0"/>
                        <a:t>Básica</a:t>
                      </a:r>
                      <a:endParaRPr lang="es-CL" dirty="0"/>
                    </a:p>
                  </a:txBody>
                  <a:tcPr/>
                </a:tc>
                <a:tc>
                  <a:txBody>
                    <a:bodyPr/>
                    <a:lstStyle/>
                    <a:p>
                      <a:r>
                        <a:rPr lang="es-CL" dirty="0" smtClean="0"/>
                        <a:t>Mínima</a:t>
                      </a:r>
                      <a:endParaRPr lang="es-CL" dirty="0"/>
                    </a:p>
                  </a:txBody>
                  <a:tcPr/>
                </a:tc>
                <a:tc>
                  <a:txBody>
                    <a:bodyPr/>
                    <a:lstStyle/>
                    <a:p>
                      <a:r>
                        <a:rPr lang="es-CL" dirty="0" smtClean="0"/>
                        <a:t>Asistencia Social</a:t>
                      </a:r>
                    </a:p>
                  </a:txBody>
                  <a:tcPr/>
                </a:tc>
                <a:tc>
                  <a:txBody>
                    <a:bodyPr/>
                    <a:lstStyle/>
                    <a:p>
                      <a:r>
                        <a:rPr lang="es-CL" dirty="0" smtClean="0"/>
                        <a:t>Publica</a:t>
                      </a:r>
                      <a:endParaRPr lang="es-CL" dirty="0"/>
                    </a:p>
                  </a:txBody>
                  <a:tcPr/>
                </a:tc>
                <a:tc>
                  <a:txBody>
                    <a:bodyPr/>
                    <a:lstStyle/>
                    <a:p>
                      <a:r>
                        <a:rPr lang="es-CL" dirty="0" smtClean="0"/>
                        <a:t>Privada</a:t>
                      </a:r>
                      <a:endParaRPr lang="es-CL" dirty="0"/>
                    </a:p>
                  </a:txBody>
                  <a:tcPr/>
                </a:tc>
                <a:tc vMerge="1">
                  <a:txBody>
                    <a:bodyPr/>
                    <a:lstStyle/>
                    <a:p>
                      <a:endParaRPr lang="es-CL"/>
                    </a:p>
                  </a:txBody>
                  <a:tcPr/>
                </a:tc>
              </a:tr>
              <a:tr h="5649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Bolivia</a:t>
                      </a:r>
                    </a:p>
                    <a:p>
                      <a:r>
                        <a:rPr lang="es-CL" dirty="0" smtClean="0"/>
                        <a:t>Chile</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El Salvador</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México</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R. Dominicana</a:t>
                      </a:r>
                    </a:p>
                    <a:p>
                      <a:pPr marL="0" marR="0" indent="0" algn="l" defTabSz="914400" rtl="0" eaLnBrk="1" fontAlgn="auto" latinLnBrk="0" hangingPunct="1">
                        <a:lnSpc>
                          <a:spcPct val="100000"/>
                        </a:lnSpc>
                        <a:spcBef>
                          <a:spcPts val="0"/>
                        </a:spcBef>
                        <a:spcAft>
                          <a:spcPts val="0"/>
                        </a:spcAft>
                        <a:buClrTx/>
                        <a:buSzTx/>
                        <a:buFontTx/>
                        <a:buNone/>
                        <a:tabLst/>
                        <a:defRPr/>
                      </a:pPr>
                      <a:endParaRPr lang="es-CL" dirty="0" smtClean="0"/>
                    </a:p>
                    <a:p>
                      <a:r>
                        <a:rPr lang="es-CL" dirty="0" smtClean="0"/>
                        <a:t>Colombia</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Perú</a:t>
                      </a:r>
                    </a:p>
                    <a:p>
                      <a:endParaRPr lang="es-CL" dirty="0" smtClean="0"/>
                    </a:p>
                    <a:p>
                      <a:r>
                        <a:rPr lang="es-CL" dirty="0" smtClean="0"/>
                        <a:t>Costa Rica</a:t>
                      </a:r>
                    </a:p>
                    <a:p>
                      <a:r>
                        <a:rPr lang="es-CL" dirty="0" smtClean="0"/>
                        <a:t>Nicaragua</a:t>
                      </a:r>
                    </a:p>
                    <a:p>
                      <a:r>
                        <a:rPr lang="es-CL" dirty="0" smtClean="0"/>
                        <a:t>Panamá</a:t>
                      </a:r>
                    </a:p>
                    <a:p>
                      <a:r>
                        <a:rPr lang="es-CL" dirty="0" smtClean="0"/>
                        <a:t>Uruguay</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Brasil</a:t>
                      </a:r>
                    </a:p>
                    <a:p>
                      <a:endParaRPr lang="es-CL" dirty="0" smtClean="0"/>
                    </a:p>
                    <a:p>
                      <a:r>
                        <a:rPr lang="es-CL" dirty="0" smtClean="0"/>
                        <a:t>Argentina</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Ecuador</a:t>
                      </a:r>
                    </a:p>
                    <a:p>
                      <a:r>
                        <a:rPr lang="es-CL" dirty="0" smtClean="0"/>
                        <a:t>Guatemala</a:t>
                      </a:r>
                    </a:p>
                    <a:p>
                      <a:r>
                        <a:rPr lang="es-CL" dirty="0" smtClean="0"/>
                        <a:t>Honduras</a:t>
                      </a:r>
                    </a:p>
                    <a:p>
                      <a:r>
                        <a:rPr lang="es-CL" dirty="0" smtClean="0"/>
                        <a:t>Venezuela</a:t>
                      </a:r>
                    </a:p>
                  </a:txBody>
                  <a:tcPr/>
                </a:tc>
                <a:tc>
                  <a:txBody>
                    <a:bodyPr/>
                    <a:lstStyle/>
                    <a:p>
                      <a:pPr marL="0" indent="0">
                        <a:buFont typeface="Wingdings" panose="05000000000000000000" pitchFamily="2" charset="2"/>
                        <a:buNone/>
                      </a:pPr>
                      <a:r>
                        <a:rPr lang="es-CL" u="sng" dirty="0" smtClean="0"/>
                        <a:t> *</a:t>
                      </a:r>
                    </a:p>
                    <a:p>
                      <a:pPr marL="0" indent="0">
                        <a:buFont typeface="Wingdings" panose="05000000000000000000" pitchFamily="2" charset="2"/>
                        <a:buNone/>
                      </a:pPr>
                      <a:endParaRPr lang="es-CL" u="sng" dirty="0" smtClean="0"/>
                    </a:p>
                    <a:p>
                      <a:pPr marL="0" indent="0">
                        <a:buFont typeface="Wingdings" panose="05000000000000000000" pitchFamily="2" charset="2"/>
                        <a:buNone/>
                      </a:pPr>
                      <a:endParaRPr lang="es-CL" u="sng" dirty="0" smtClean="0"/>
                    </a:p>
                    <a:p>
                      <a:pPr marL="0" indent="0">
                        <a:buFont typeface="Wingdings" panose="05000000000000000000" pitchFamily="2" charset="2"/>
                        <a:buNone/>
                      </a:pPr>
                      <a:r>
                        <a:rPr lang="es-CL" u="sng" dirty="0" smtClean="0"/>
                        <a:t> </a:t>
                      </a:r>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285750" indent="-285750">
                        <a:buFont typeface="Wingdings" panose="05000000000000000000" pitchFamily="2" charset="2"/>
                        <a:buChar char="ü"/>
                      </a:pPr>
                      <a:endParaRPr lang="es-CL" u="sng" dirty="0" smtClean="0"/>
                    </a:p>
                    <a:p>
                      <a:pPr marL="0" indent="0">
                        <a:buFont typeface="Wingdings" panose="05000000000000000000" pitchFamily="2" charset="2"/>
                        <a:buNone/>
                      </a:pPr>
                      <a:r>
                        <a:rPr lang="es-CL" u="sng" dirty="0" smtClean="0"/>
                        <a:t>*</a:t>
                      </a:r>
                      <a:endParaRPr lang="es-CL" u="sng" dirty="0"/>
                    </a:p>
                  </a:txBody>
                  <a:tcPr/>
                </a:tc>
                <a:tc>
                  <a:txBody>
                    <a:bodyPr/>
                    <a:lstStyle/>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0" indent="0">
                        <a:buFont typeface="Wingdings" panose="05000000000000000000" pitchFamily="2" charset="2"/>
                        <a:buNone/>
                      </a:pPr>
                      <a:r>
                        <a:rPr lang="es-CL" dirty="0" smtClean="0"/>
                        <a: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endParaRPr lang="es-CL" dirty="0" smtClean="0"/>
                    </a:p>
                  </a:txBody>
                  <a:tcPr/>
                </a:tc>
                <a:tc>
                  <a:txBody>
                    <a:bodyPr/>
                    <a:lstStyle/>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endParaRPr lang="es-CL" dirty="0" smtClean="0"/>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indent="-285750">
                        <a:buFont typeface="Wingdings" panose="05000000000000000000" pitchFamily="2" charset="2"/>
                        <a:buChar char="ü"/>
                      </a:pPr>
                      <a:r>
                        <a:rPr lang="es-CL" dirty="0" smtClean="0"/>
                        <a: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L" dirty="0" smtClean="0"/>
                        <a:t> </a:t>
                      </a:r>
                    </a:p>
                    <a:p>
                      <a:pPr marL="285750" indent="-285750">
                        <a:buFont typeface="Wingdings" panose="05000000000000000000" pitchFamily="2" charset="2"/>
                        <a:buChar char="ü"/>
                      </a:pPr>
                      <a:r>
                        <a:rPr lang="es-CL" dirty="0" smtClean="0"/>
                        <a:t> </a:t>
                      </a:r>
                    </a:p>
                  </a:txBody>
                  <a:tcPr/>
                </a:tc>
                <a:tc>
                  <a:txBody>
                    <a:bodyPr/>
                    <a:lstStyle/>
                    <a:p>
                      <a:r>
                        <a:rPr lang="es-CL" dirty="0" smtClean="0"/>
                        <a:t>CD</a:t>
                      </a:r>
                    </a:p>
                    <a:p>
                      <a:endParaRPr lang="es-CL" dirty="0" smtClean="0"/>
                    </a:p>
                    <a:p>
                      <a:endParaRPr lang="es-CL" dirty="0" smtClean="0"/>
                    </a:p>
                    <a:p>
                      <a:endParaRPr lang="es-CL" dirty="0" smtClean="0"/>
                    </a:p>
                    <a:p>
                      <a:endParaRPr lang="es-CL" dirty="0" smtClean="0"/>
                    </a:p>
                    <a:p>
                      <a:endParaRPr lang="es-CL" dirty="0" smtClean="0"/>
                    </a:p>
                    <a:p>
                      <a:r>
                        <a:rPr lang="es-CL" dirty="0" smtClean="0"/>
                        <a:t>BD</a:t>
                      </a:r>
                    </a:p>
                    <a:p>
                      <a:r>
                        <a:rPr lang="es-CL" dirty="0" smtClean="0"/>
                        <a:t>BD</a:t>
                      </a:r>
                    </a:p>
                    <a:p>
                      <a:endParaRPr lang="es-CL" dirty="0" smtClean="0"/>
                    </a:p>
                    <a:p>
                      <a:r>
                        <a:rPr lang="es-CL" dirty="0" smtClean="0"/>
                        <a:t>BD</a:t>
                      </a:r>
                    </a:p>
                    <a:p>
                      <a:r>
                        <a:rPr lang="es-CL" dirty="0" smtClean="0"/>
                        <a:t>BD</a:t>
                      </a:r>
                    </a:p>
                    <a:p>
                      <a:r>
                        <a:rPr lang="es-CL" dirty="0" smtClean="0"/>
                        <a:t>BD</a:t>
                      </a:r>
                    </a:p>
                    <a:p>
                      <a:r>
                        <a:rPr lang="es-CL" dirty="0" smtClean="0"/>
                        <a:t>BD</a:t>
                      </a:r>
                    </a:p>
                    <a:p>
                      <a:r>
                        <a:rPr lang="es-CL" dirty="0" smtClean="0"/>
                        <a:t>FACTOR CD</a:t>
                      </a:r>
                    </a:p>
                    <a:p>
                      <a:endParaRPr lang="es-CL" dirty="0" smtClean="0"/>
                    </a:p>
                    <a:p>
                      <a:r>
                        <a:rPr lang="es-CL" dirty="0" smtClean="0"/>
                        <a:t>BD</a:t>
                      </a:r>
                    </a:p>
                    <a:p>
                      <a:pPr marL="0" indent="0">
                        <a:buFont typeface="Wingdings" panose="05000000000000000000" pitchFamily="2" charset="2"/>
                        <a:buNone/>
                      </a:pPr>
                      <a:r>
                        <a:rPr lang="es-CL" dirty="0" err="1" smtClean="0"/>
                        <a:t>bD</a:t>
                      </a:r>
                      <a:endParaRPr lang="es-CL" dirty="0" smtClean="0"/>
                    </a:p>
                    <a:p>
                      <a:pPr marL="0" indent="0">
                        <a:buFont typeface="Wingdings" panose="05000000000000000000" pitchFamily="2" charset="2"/>
                        <a:buNone/>
                      </a:pPr>
                      <a:r>
                        <a:rPr lang="es-CL" dirty="0" smtClean="0"/>
                        <a:t>BD </a:t>
                      </a:r>
                    </a:p>
                    <a:p>
                      <a:r>
                        <a:rPr lang="es-CL" dirty="0" smtClean="0"/>
                        <a:t>BD</a:t>
                      </a:r>
                    </a:p>
                    <a:p>
                      <a:r>
                        <a:rPr lang="es-CL" dirty="0" smtClean="0"/>
                        <a:t>BD</a:t>
                      </a:r>
                    </a:p>
                  </a:txBody>
                  <a:tcPr/>
                </a:tc>
                <a:tc>
                  <a:txBody>
                    <a:bodyPr/>
                    <a:lstStyle/>
                    <a:p>
                      <a:r>
                        <a:rPr lang="es-CL" dirty="0" smtClean="0"/>
                        <a:t> </a:t>
                      </a:r>
                    </a:p>
                    <a:p>
                      <a:r>
                        <a:rPr lang="es-CL" dirty="0" smtClean="0"/>
                        <a:t>CD</a:t>
                      </a:r>
                    </a:p>
                    <a:p>
                      <a:r>
                        <a:rPr lang="es-CL" dirty="0" smtClean="0"/>
                        <a:t>CD </a:t>
                      </a:r>
                    </a:p>
                    <a:p>
                      <a:r>
                        <a:rPr lang="es-CL" dirty="0" smtClean="0"/>
                        <a:t>CD</a:t>
                      </a:r>
                    </a:p>
                    <a:p>
                      <a:r>
                        <a:rPr lang="es-CL" dirty="0" smtClean="0"/>
                        <a:t>CD</a:t>
                      </a:r>
                    </a:p>
                    <a:p>
                      <a:endParaRPr lang="es-CL" dirty="0" smtClean="0"/>
                    </a:p>
                    <a:p>
                      <a:r>
                        <a:rPr lang="es-CL" dirty="0" smtClean="0"/>
                        <a:t>CD (PARALELO)</a:t>
                      </a:r>
                    </a:p>
                    <a:p>
                      <a:r>
                        <a:rPr lang="es-CL" dirty="0" smtClean="0"/>
                        <a:t>CD (PARALELO)</a:t>
                      </a:r>
                    </a:p>
                    <a:p>
                      <a:endParaRPr lang="es-CL" dirty="0" smtClean="0"/>
                    </a:p>
                    <a:p>
                      <a:r>
                        <a:rPr lang="es-CL" dirty="0" smtClean="0"/>
                        <a:t>CD (MIXTO)</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CD (MIXTO)</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CD (MIXTO)</a:t>
                      </a:r>
                    </a:p>
                    <a:p>
                      <a:r>
                        <a:rPr lang="es-CL" dirty="0" smtClean="0"/>
                        <a:t>CD (MIXTO)</a:t>
                      </a:r>
                    </a:p>
                    <a:p>
                      <a:endParaRPr lang="es-CL" dirty="0" smtClean="0"/>
                    </a:p>
                    <a:p>
                      <a:endParaRPr lang="es-CL" dirty="0" smtClean="0"/>
                    </a:p>
                    <a:p>
                      <a:r>
                        <a:rPr lang="es-CL" dirty="0" smtClean="0"/>
                        <a:t>FGS</a:t>
                      </a:r>
                    </a:p>
                  </a:txBody>
                  <a:tcPr/>
                </a:tc>
                <a:tc>
                  <a:txBody>
                    <a:bodyPr/>
                    <a:lstStyle/>
                    <a:p>
                      <a:endParaRPr lang="es-CL" dirty="0"/>
                    </a:p>
                    <a:p>
                      <a:r>
                        <a:rPr lang="es-CL" dirty="0" smtClean="0"/>
                        <a:t>CD</a:t>
                      </a:r>
                    </a:p>
                    <a:p>
                      <a:endParaRPr lang="es-CL" dirty="0" smtClean="0"/>
                    </a:p>
                    <a:p>
                      <a:r>
                        <a:rPr lang="es-CL" dirty="0" smtClean="0"/>
                        <a:t>CD</a:t>
                      </a:r>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r>
                        <a:rPr lang="es-CL" dirty="0" smtClean="0"/>
                        <a:t>COMPLEMENTA</a:t>
                      </a:r>
                    </a:p>
                  </a:txBody>
                  <a:tcPr/>
                </a:tc>
              </a:tr>
            </a:tbl>
          </a:graphicData>
        </a:graphic>
      </p:graphicFrame>
      <p:cxnSp>
        <p:nvCxnSpPr>
          <p:cNvPr id="5" name="Conector recto de flecha 4"/>
          <p:cNvCxnSpPr/>
          <p:nvPr/>
        </p:nvCxnSpPr>
        <p:spPr>
          <a:xfrm flipV="1">
            <a:off x="2468880" y="1778000"/>
            <a:ext cx="7528560" cy="463296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4206240" y="1330960"/>
            <a:ext cx="40640" cy="52324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905256" y="292608"/>
            <a:ext cx="8662626" cy="5596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LAS OIT NO HA ESTADO EQUIVOCADA,</a:t>
            </a:r>
            <a:endParaRPr lang="es-CL" dirty="0"/>
          </a:p>
        </p:txBody>
      </p:sp>
    </p:spTree>
    <p:extLst>
      <p:ext uri="{BB962C8B-B14F-4D97-AF65-F5344CB8AC3E}">
        <p14:creationId xmlns:p14="http://schemas.microsoft.com/office/powerpoint/2010/main" val="30225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159276"/>
            <a:ext cx="9144000" cy="1655762"/>
          </a:xfrm>
        </p:spPr>
        <p:txBody>
          <a:bodyPr/>
          <a:lstStyle/>
          <a:p>
            <a:r>
              <a:rPr lang="es-CL" dirty="0" smtClean="0"/>
              <a:t>I</a:t>
            </a:r>
            <a:endParaRPr lang="es-CL" dirty="0"/>
          </a:p>
        </p:txBody>
      </p:sp>
      <p:pic>
        <p:nvPicPr>
          <p:cNvPr id="4" name="Imagen 3"/>
          <p:cNvPicPr>
            <a:picLocks noChangeAspect="1"/>
          </p:cNvPicPr>
          <p:nvPr/>
        </p:nvPicPr>
        <p:blipFill>
          <a:blip r:embed="rId2"/>
          <a:stretch>
            <a:fillRect/>
          </a:stretch>
        </p:blipFill>
        <p:spPr>
          <a:xfrm>
            <a:off x="1842754" y="205842"/>
            <a:ext cx="6789410" cy="3223158"/>
          </a:xfrm>
          <a:prstGeom prst="rect">
            <a:avLst/>
          </a:prstGeom>
        </p:spPr>
      </p:pic>
      <p:pic>
        <p:nvPicPr>
          <p:cNvPr id="5" name="Imagen 4"/>
          <p:cNvPicPr>
            <a:picLocks noChangeAspect="1"/>
          </p:cNvPicPr>
          <p:nvPr/>
        </p:nvPicPr>
        <p:blipFill>
          <a:blip r:embed="rId3"/>
          <a:stretch>
            <a:fillRect/>
          </a:stretch>
        </p:blipFill>
        <p:spPr>
          <a:xfrm>
            <a:off x="1842754" y="3429000"/>
            <a:ext cx="6491505" cy="3008376"/>
          </a:xfrm>
          <a:prstGeom prst="rect">
            <a:avLst/>
          </a:prstGeom>
        </p:spPr>
      </p:pic>
      <p:sp>
        <p:nvSpPr>
          <p:cNvPr id="6" name="Título 5"/>
          <p:cNvSpPr>
            <a:spLocks noGrp="1"/>
          </p:cNvSpPr>
          <p:nvPr>
            <p:ph type="ctrTitle"/>
          </p:nvPr>
        </p:nvSpPr>
        <p:spPr/>
        <p:txBody>
          <a:bodyPr/>
          <a:lstStyle/>
          <a:p>
            <a:endParaRPr lang="es-CL" dirty="0"/>
          </a:p>
        </p:txBody>
      </p:sp>
      <p:sp>
        <p:nvSpPr>
          <p:cNvPr id="7" name="Elipse 6"/>
          <p:cNvSpPr/>
          <p:nvPr/>
        </p:nvSpPr>
        <p:spPr>
          <a:xfrm>
            <a:off x="726451" y="-54865"/>
            <a:ext cx="8560424" cy="6408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smtClean="0"/>
              <a:t>GRACIAS</a:t>
            </a:r>
            <a:endParaRPr lang="es-CL" sz="3600" dirty="0"/>
          </a:p>
        </p:txBody>
      </p:sp>
    </p:spTree>
    <p:extLst>
      <p:ext uri="{BB962C8B-B14F-4D97-AF65-F5344CB8AC3E}">
        <p14:creationId xmlns:p14="http://schemas.microsoft.com/office/powerpoint/2010/main" val="179836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Contenido</a:t>
            </a:r>
            <a:endParaRPr lang="es-CL" dirty="0"/>
          </a:p>
        </p:txBody>
      </p:sp>
      <p:sp>
        <p:nvSpPr>
          <p:cNvPr id="3" name="Marcador de contenido 2"/>
          <p:cNvSpPr>
            <a:spLocks noGrp="1"/>
          </p:cNvSpPr>
          <p:nvPr>
            <p:ph idx="1"/>
          </p:nvPr>
        </p:nvSpPr>
        <p:spPr/>
        <p:txBody>
          <a:bodyPr>
            <a:normAutofit lnSpcReduction="10000"/>
          </a:bodyPr>
          <a:lstStyle/>
          <a:p>
            <a:endParaRPr lang="es-CL" dirty="0" smtClean="0"/>
          </a:p>
          <a:p>
            <a:r>
              <a:rPr lang="es-CL" dirty="0" smtClean="0"/>
              <a:t>La demografía, una amenaza o una bendición?</a:t>
            </a:r>
          </a:p>
          <a:p>
            <a:r>
              <a:rPr lang="es-CL" dirty="0" smtClean="0"/>
              <a:t>La experiencia internacional de diseños</a:t>
            </a:r>
          </a:p>
          <a:p>
            <a:r>
              <a:rPr lang="es-CL" dirty="0" smtClean="0"/>
              <a:t>Las opciones para construir pilares</a:t>
            </a:r>
          </a:p>
          <a:p>
            <a:r>
              <a:rPr lang="es-CL" dirty="0" smtClean="0"/>
              <a:t>El extremo adoptado como ejemplo en América Latina</a:t>
            </a:r>
          </a:p>
          <a:p>
            <a:r>
              <a:rPr lang="es-CL" dirty="0" smtClean="0"/>
              <a:t>Conflicto entre los principios de equivalencia y solidaridad</a:t>
            </a:r>
          </a:p>
          <a:p>
            <a:r>
              <a:rPr lang="es-CL" dirty="0" smtClean="0"/>
              <a:t>El implacable derrotero</a:t>
            </a:r>
          </a:p>
          <a:p>
            <a:r>
              <a:rPr lang="es-CL" dirty="0" smtClean="0"/>
              <a:t>Que estamos haciendo?</a:t>
            </a:r>
          </a:p>
          <a:p>
            <a:r>
              <a:rPr lang="es-CL" dirty="0" smtClean="0"/>
              <a:t>La OIT no ha estado equivocada,</a:t>
            </a:r>
          </a:p>
          <a:p>
            <a:endParaRPr lang="es-CL" dirty="0"/>
          </a:p>
        </p:txBody>
      </p:sp>
    </p:spTree>
    <p:extLst>
      <p:ext uri="{BB962C8B-B14F-4D97-AF65-F5344CB8AC3E}">
        <p14:creationId xmlns:p14="http://schemas.microsoft.com/office/powerpoint/2010/main" val="3950260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248" y="342050"/>
            <a:ext cx="10515600" cy="1325563"/>
          </a:xfrm>
        </p:spPr>
        <p:txBody>
          <a:bodyPr/>
          <a:lstStyle/>
          <a:p>
            <a:r>
              <a:rPr lang="es-CL" b="1" dirty="0"/>
              <a:t>La demografía, una amenaza o una bendición?</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43294403"/>
              </p:ext>
            </p:extLst>
          </p:nvPr>
        </p:nvGraphicFramePr>
        <p:xfrm>
          <a:off x="838200" y="1825625"/>
          <a:ext cx="10515600" cy="5120640"/>
        </p:xfrm>
        <a:graphic>
          <a:graphicData uri="http://schemas.openxmlformats.org/drawingml/2006/table">
            <a:tbl>
              <a:tblPr firstRow="1" bandRow="1">
                <a:tableStyleId>{5C22544A-7EE6-4342-B048-85BDC9FD1C3A}</a:tableStyleId>
              </a:tblPr>
              <a:tblGrid>
                <a:gridCol w="5257800"/>
                <a:gridCol w="5257800"/>
              </a:tblGrid>
              <a:tr h="370840">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a:p>
                  </a:txBody>
                  <a:tcPr/>
                </a:tc>
                <a:tc>
                  <a:txBody>
                    <a:bodyPr/>
                    <a:lstStyle/>
                    <a:p>
                      <a:endParaRPr lang="es-CL" dirty="0"/>
                    </a:p>
                  </a:txBody>
                  <a:tcPr/>
                </a:tc>
              </a:tr>
              <a:tr h="370840">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a:p>
                  </a:txBody>
                  <a:tcPr/>
                </a:tc>
                <a:tc>
                  <a:txBody>
                    <a:bodyPr/>
                    <a:lstStyle/>
                    <a:p>
                      <a:endParaRPr lang="es-CL" dirty="0"/>
                    </a:p>
                  </a:txBody>
                  <a:tcPr/>
                </a:tc>
              </a:tr>
            </a:tbl>
          </a:graphicData>
        </a:graphic>
      </p:graphicFrame>
      <p:pic>
        <p:nvPicPr>
          <p:cNvPr id="7" name="Marcador de contenido 3"/>
          <p:cNvPicPr>
            <a:picLocks noChangeAspect="1"/>
          </p:cNvPicPr>
          <p:nvPr/>
        </p:nvPicPr>
        <p:blipFill>
          <a:blip r:embed="rId2"/>
          <a:stretch>
            <a:fillRect/>
          </a:stretch>
        </p:blipFill>
        <p:spPr>
          <a:xfrm>
            <a:off x="1073833" y="1783079"/>
            <a:ext cx="4474768" cy="2583371"/>
          </a:xfrm>
          <a:prstGeom prst="rect">
            <a:avLst/>
          </a:prstGeom>
        </p:spPr>
      </p:pic>
      <p:pic>
        <p:nvPicPr>
          <p:cNvPr id="8" name="Marcador de contenido 3"/>
          <p:cNvPicPr>
            <a:picLocks noChangeAspect="1"/>
          </p:cNvPicPr>
          <p:nvPr/>
        </p:nvPicPr>
        <p:blipFill>
          <a:blip r:embed="rId3"/>
          <a:stretch>
            <a:fillRect/>
          </a:stretch>
        </p:blipFill>
        <p:spPr>
          <a:xfrm>
            <a:off x="6565392" y="1844158"/>
            <a:ext cx="4382600" cy="2577156"/>
          </a:xfrm>
          <a:prstGeom prst="rect">
            <a:avLst/>
          </a:prstGeom>
        </p:spPr>
      </p:pic>
      <p:pic>
        <p:nvPicPr>
          <p:cNvPr id="9" name="Marcador de contenido 3"/>
          <p:cNvPicPr>
            <a:picLocks noChangeAspect="1"/>
          </p:cNvPicPr>
          <p:nvPr/>
        </p:nvPicPr>
        <p:blipFill>
          <a:blip r:embed="rId4"/>
          <a:stretch>
            <a:fillRect/>
          </a:stretch>
        </p:blipFill>
        <p:spPr>
          <a:xfrm>
            <a:off x="1073833" y="4490235"/>
            <a:ext cx="4474768" cy="2376306"/>
          </a:xfrm>
          <a:prstGeom prst="rect">
            <a:avLst/>
          </a:prstGeom>
        </p:spPr>
      </p:pic>
      <p:pic>
        <p:nvPicPr>
          <p:cNvPr id="10" name="Marcador de contenido 3"/>
          <p:cNvPicPr>
            <a:picLocks noChangeAspect="1"/>
          </p:cNvPicPr>
          <p:nvPr/>
        </p:nvPicPr>
        <p:blipFill>
          <a:blip r:embed="rId5"/>
          <a:stretch>
            <a:fillRect/>
          </a:stretch>
        </p:blipFill>
        <p:spPr>
          <a:xfrm>
            <a:off x="6565392" y="4536780"/>
            <a:ext cx="4451048" cy="2283216"/>
          </a:xfrm>
          <a:prstGeom prst="rect">
            <a:avLst/>
          </a:prstGeom>
        </p:spPr>
      </p:pic>
      <p:sp>
        <p:nvSpPr>
          <p:cNvPr id="11" name="Rectángulo 10"/>
          <p:cNvSpPr/>
          <p:nvPr/>
        </p:nvSpPr>
        <p:spPr>
          <a:xfrm rot="19629576">
            <a:off x="-56566" y="1720599"/>
            <a:ext cx="1700784" cy="2926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FECUNDIDAD</a:t>
            </a:r>
            <a:endParaRPr lang="es-CL" dirty="0"/>
          </a:p>
        </p:txBody>
      </p:sp>
      <p:sp>
        <p:nvSpPr>
          <p:cNvPr id="12" name="Rectángulo 11"/>
          <p:cNvSpPr/>
          <p:nvPr/>
        </p:nvSpPr>
        <p:spPr>
          <a:xfrm rot="19936746">
            <a:off x="5519051" y="1652450"/>
            <a:ext cx="1700784" cy="2926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MORTALIDAD</a:t>
            </a:r>
            <a:endParaRPr lang="es-CL" dirty="0"/>
          </a:p>
        </p:txBody>
      </p:sp>
      <p:sp>
        <p:nvSpPr>
          <p:cNvPr id="13" name="Rectángulo 12"/>
          <p:cNvSpPr/>
          <p:nvPr/>
        </p:nvSpPr>
        <p:spPr>
          <a:xfrm rot="19319222">
            <a:off x="19855" y="4448250"/>
            <a:ext cx="1700784" cy="6432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RELACION DE </a:t>
            </a:r>
            <a:r>
              <a:rPr lang="es-CL" dirty="0" err="1" smtClean="0"/>
              <a:t>DEPENDENCiA</a:t>
            </a:r>
            <a:endParaRPr lang="es-CL" dirty="0"/>
          </a:p>
        </p:txBody>
      </p:sp>
      <p:sp>
        <p:nvSpPr>
          <p:cNvPr id="14" name="Rectángulo 13"/>
          <p:cNvSpPr/>
          <p:nvPr/>
        </p:nvSpPr>
        <p:spPr>
          <a:xfrm rot="19815705">
            <a:off x="5307105" y="4766229"/>
            <a:ext cx="2021970" cy="6219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RELACION DE APOYO POTENCIAL</a:t>
            </a:r>
            <a:endParaRPr lang="es-CL" dirty="0"/>
          </a:p>
        </p:txBody>
      </p:sp>
      <p:sp>
        <p:nvSpPr>
          <p:cNvPr id="3" name="Elipse 2"/>
          <p:cNvSpPr/>
          <p:nvPr/>
        </p:nvSpPr>
        <p:spPr>
          <a:xfrm>
            <a:off x="1837944" y="722376"/>
            <a:ext cx="7488936" cy="6097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VIVIR MAS ES UNA BENDICION, PERO NO EN CONDICIONES DE VULNERABILDIAD </a:t>
            </a:r>
          </a:p>
          <a:p>
            <a:pPr algn="ctr"/>
            <a:endParaRPr lang="es-CL" dirty="0"/>
          </a:p>
          <a:p>
            <a:pPr algn="ctr"/>
            <a:r>
              <a:rPr lang="es-CL" dirty="0" smtClean="0"/>
              <a:t>EL ENVEJECIMIENTO AFECTA A TODO SISTEMA DE PENSIONES</a:t>
            </a:r>
          </a:p>
          <a:p>
            <a:pPr algn="ctr"/>
            <a:endParaRPr lang="es-CL" dirty="0"/>
          </a:p>
          <a:p>
            <a:pPr marL="342900" indent="-342900" algn="ctr">
              <a:buFont typeface="+mj-lt"/>
              <a:buAutoNum type="arabicPeriod"/>
            </a:pPr>
            <a:r>
              <a:rPr lang="es-CL" b="1" u="sng" dirty="0" smtClean="0"/>
              <a:t>REPARTO</a:t>
            </a:r>
            <a:r>
              <a:rPr lang="es-CL" dirty="0" smtClean="0"/>
              <a:t> </a:t>
            </a:r>
          </a:p>
          <a:p>
            <a:pPr algn="ctr"/>
            <a:r>
              <a:rPr lang="es-CL" dirty="0" smtClean="0"/>
              <a:t>POR CAIDA EN LA RELACION COTIZANTES A PENSIONADOS</a:t>
            </a:r>
          </a:p>
          <a:p>
            <a:pPr marL="342900" indent="-342900" algn="ctr">
              <a:buFont typeface="+mj-lt"/>
              <a:buAutoNum type="arabicPeriod"/>
            </a:pPr>
            <a:endParaRPr lang="es-CL" dirty="0" smtClean="0"/>
          </a:p>
          <a:p>
            <a:pPr algn="ctr"/>
            <a:r>
              <a:rPr lang="es-CL" b="1" u="sng" dirty="0" smtClean="0"/>
              <a:t>2.  CAPITALIZACION</a:t>
            </a:r>
            <a:r>
              <a:rPr lang="es-CL" dirty="0" smtClean="0"/>
              <a:t> </a:t>
            </a:r>
          </a:p>
          <a:p>
            <a:pPr algn="ctr"/>
            <a:r>
              <a:rPr lang="es-CL" dirty="0" smtClean="0"/>
              <a:t>POR AUMENTOS EN LA ESPERANZA DE VIDA AL RETIRO </a:t>
            </a:r>
            <a:endParaRPr lang="es-CL" dirty="0"/>
          </a:p>
        </p:txBody>
      </p:sp>
    </p:spTree>
    <p:extLst>
      <p:ext uri="{BB962C8B-B14F-4D97-AF65-F5344CB8AC3E}">
        <p14:creationId xmlns:p14="http://schemas.microsoft.com/office/powerpoint/2010/main" val="7677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t>La </a:t>
            </a:r>
            <a:r>
              <a:rPr lang="es-CL" b="1" dirty="0" err="1" smtClean="0"/>
              <a:t>tipologia</a:t>
            </a:r>
            <a:r>
              <a:rPr lang="es-CL" b="1" dirty="0" smtClean="0"/>
              <a:t> </a:t>
            </a:r>
            <a:r>
              <a:rPr lang="es-CL" b="1" dirty="0"/>
              <a:t>internacional </a:t>
            </a:r>
          </a:p>
        </p:txBody>
      </p:sp>
      <p:pic>
        <p:nvPicPr>
          <p:cNvPr id="4" name="Marcador de contenido 3"/>
          <p:cNvPicPr>
            <a:picLocks noGrp="1" noChangeAspect="1"/>
          </p:cNvPicPr>
          <p:nvPr>
            <p:ph idx="1"/>
          </p:nvPr>
        </p:nvPicPr>
        <p:blipFill>
          <a:blip r:embed="rId2"/>
          <a:stretch>
            <a:fillRect/>
          </a:stretch>
        </p:blipFill>
        <p:spPr>
          <a:xfrm>
            <a:off x="1033586" y="1600739"/>
            <a:ext cx="9390574" cy="5257261"/>
          </a:xfrm>
          <a:prstGeom prst="rect">
            <a:avLst/>
          </a:prstGeom>
        </p:spPr>
      </p:pic>
      <p:sp>
        <p:nvSpPr>
          <p:cNvPr id="3" name="Elipse 2"/>
          <p:cNvSpPr/>
          <p:nvPr/>
        </p:nvSpPr>
        <p:spPr>
          <a:xfrm>
            <a:off x="1417320" y="466344"/>
            <a:ext cx="8101584" cy="5952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LAS SOLUCIONES SON MIXTAS</a:t>
            </a:r>
          </a:p>
          <a:p>
            <a:pPr algn="ctr"/>
            <a:r>
              <a:rPr lang="es-CL" dirty="0" smtClean="0"/>
              <a:t> </a:t>
            </a:r>
            <a:endParaRPr lang="es-CL" dirty="0"/>
          </a:p>
        </p:txBody>
      </p:sp>
    </p:spTree>
    <p:extLst>
      <p:ext uri="{BB962C8B-B14F-4D97-AF65-F5344CB8AC3E}">
        <p14:creationId xmlns:p14="http://schemas.microsoft.com/office/powerpoint/2010/main" val="28298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Tipología de sistemas de pensiones</a:t>
            </a:r>
            <a:endParaRPr lang="es-CL" dirty="0"/>
          </a:p>
        </p:txBody>
      </p:sp>
      <p:sp>
        <p:nvSpPr>
          <p:cNvPr id="3" name="Marcador de contenido 2"/>
          <p:cNvSpPr>
            <a:spLocks noGrp="1"/>
          </p:cNvSpPr>
          <p:nvPr>
            <p:ph idx="1"/>
          </p:nvPr>
        </p:nvSpPr>
        <p:spPr/>
        <p:txBody>
          <a:bodyPr>
            <a:noAutofit/>
          </a:bodyPr>
          <a:lstStyle/>
          <a:p>
            <a:pPr algn="just"/>
            <a:r>
              <a:rPr lang="es-CL" sz="1400" b="1" i="1" dirty="0"/>
              <a:t>Pilares de pensiones contributivos </a:t>
            </a:r>
            <a:r>
              <a:rPr lang="es-CL" sz="1400" dirty="0"/>
              <a:t>protegen a las personas que han hecho contribuciones durante un periodo calificado. Estos esquemas dan cobertura en general a los trabajadores asalariados formales y, en algunos países, a los independientes. </a:t>
            </a:r>
          </a:p>
          <a:p>
            <a:pPr lvl="1" algn="just"/>
            <a:r>
              <a:rPr lang="es-CL" sz="1400" b="1" dirty="0"/>
              <a:t>Beneficios definidos</a:t>
            </a:r>
            <a:r>
              <a:rPr lang="es-CL" sz="1400" dirty="0"/>
              <a:t>, el mont</a:t>
            </a:r>
            <a:r>
              <a:rPr lang="es-CL" sz="1400" i="1" dirty="0"/>
              <a:t>o de la pensión esta determinado por el ingreso y el numero de anos cotizados</a:t>
            </a:r>
          </a:p>
          <a:p>
            <a:pPr lvl="1" algn="just"/>
            <a:r>
              <a:rPr lang="es-CL" sz="1400" b="1" i="1" dirty="0"/>
              <a:t> Sistema de puntos, </a:t>
            </a:r>
            <a:r>
              <a:rPr lang="es-CL" sz="1400" dirty="0"/>
              <a:t>cotizaciones representan puntos de pensiones basados en sus ingresos cada ano.  La suma de puntos se convierte en un pago de pensión regular</a:t>
            </a:r>
            <a:r>
              <a:rPr lang="es-CL" sz="1400" b="1" i="1" dirty="0"/>
              <a:t>.</a:t>
            </a:r>
          </a:p>
          <a:p>
            <a:pPr lvl="1" algn="just"/>
            <a:r>
              <a:rPr lang="es-CL" sz="1400" b="1" i="1" dirty="0"/>
              <a:t>Contribuciones definidas. </a:t>
            </a:r>
            <a:r>
              <a:rPr lang="es-CL" sz="1400" dirty="0"/>
              <a:t>La acumulación de las contribuciones y los retornos a las inversiones se convierte en un flujo de pagos de pensiones al final de la vida activa.</a:t>
            </a:r>
          </a:p>
          <a:p>
            <a:pPr lvl="1" algn="just"/>
            <a:r>
              <a:rPr lang="es-CL" sz="1400" b="1" i="1" dirty="0"/>
              <a:t>Cuentas nocionales, </a:t>
            </a:r>
            <a:r>
              <a:rPr lang="es-CL" sz="1400" dirty="0"/>
              <a:t>el saldo acumulado nocional se convierte en un flujo de pagos de pensiones basado en una formula actuarial que considera la esperanza de vida.</a:t>
            </a:r>
            <a:r>
              <a:rPr lang="es-CL" sz="1400" b="1" i="1" dirty="0"/>
              <a:t> </a:t>
            </a:r>
          </a:p>
          <a:p>
            <a:pPr algn="just"/>
            <a:r>
              <a:rPr lang="es-CL" sz="1400" b="1" i="1" dirty="0"/>
              <a:t>Esquemas de pensiones no contributivas</a:t>
            </a:r>
            <a:r>
              <a:rPr lang="es-CL" sz="1400" dirty="0"/>
              <a:t> no requieren contribuciones especificas de los ben</a:t>
            </a:r>
            <a:r>
              <a:rPr lang="es-CL" sz="1400" dirty="0" smtClean="0"/>
              <a:t>eficiarios o sus empleadores. Se financian a través de impuestos generales o ingresos estaduales. Proveen a lo menos  un  nivel minino de seguridad en el ingreso para personas mayores, especialmente aquella que por alguna razón, no contribuyen al seguro social por un período suficientemente largo como para ser elegible. Los pilares no contributivos pueden ser:  </a:t>
            </a:r>
          </a:p>
          <a:p>
            <a:pPr lvl="1" algn="just">
              <a:buFont typeface="Wingdings" panose="05000000000000000000" pitchFamily="2" charset="2"/>
              <a:buChar char="Ø"/>
            </a:pPr>
            <a:r>
              <a:rPr lang="es-CL" sz="1400" b="1" i="1" u="sng" dirty="0" smtClean="0"/>
              <a:t>Pensiones básicas</a:t>
            </a:r>
            <a:r>
              <a:rPr lang="es-CL" sz="1400" dirty="0" smtClean="0"/>
              <a:t>, un beneficio  pagado a toda persona independientemente de su historia contributiva, solo por su condición de  residente.; o  un beneficio pagado sobre la base del numero de cotizaciones es decir, independiente de la remuneración. </a:t>
            </a:r>
          </a:p>
          <a:p>
            <a:pPr lvl="1" algn="just">
              <a:buFont typeface="Wingdings" panose="05000000000000000000" pitchFamily="2" charset="2"/>
              <a:buChar char="Ø"/>
            </a:pPr>
            <a:r>
              <a:rPr lang="es-CL" sz="1400" b="1" i="1" u="sng" dirty="0" smtClean="0"/>
              <a:t>Pensiones mínimas, </a:t>
            </a:r>
            <a:r>
              <a:rPr lang="es-CL" sz="1400" dirty="0" smtClean="0"/>
              <a:t>se refiere a un piso de un esquema contributivo especifico donde la prestación solo toma en cuenta ingreso de la pensión: no esta determinado por el ingreso proveniente del  ahorro, etc. Tienen un importante efecto distributivo ya que la pensión se calcula como si el afiliado hubiese ganado mayores ingresos. </a:t>
            </a:r>
          </a:p>
          <a:p>
            <a:pPr lvl="1" algn="just">
              <a:buFont typeface="Wingdings" panose="05000000000000000000" pitchFamily="2" charset="2"/>
              <a:buChar char="Ø"/>
            </a:pPr>
            <a:r>
              <a:rPr lang="es-CL" sz="1400" b="1" i="1" u="sng" dirty="0" smtClean="0"/>
              <a:t>Asistencia Social</a:t>
            </a:r>
            <a:r>
              <a:rPr lang="es-CL" sz="1400" dirty="0" smtClean="0"/>
              <a:t>, es cuando algunos planes pagan mejores beneficios a los mas pobres, y mas bajos a los mas ricos. En este caso el valor de los beneficio depende de alguna medición de ingreso de otras fuentes o de ingresos y activos poseídos por el beneficiario. Prácticamente todos los países tienen trasferencias de este tipo. </a:t>
            </a:r>
          </a:p>
        </p:txBody>
      </p:sp>
    </p:spTree>
    <p:extLst>
      <p:ext uri="{BB962C8B-B14F-4D97-AF65-F5344CB8AC3E}">
        <p14:creationId xmlns:p14="http://schemas.microsoft.com/office/powerpoint/2010/main" val="134751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solidFill>
        </p:spPr>
        <p:txBody>
          <a:bodyPr/>
          <a:lstStyle/>
          <a:p>
            <a:r>
              <a:rPr lang="es-CL" b="1" dirty="0" smtClean="0"/>
              <a:t>Las opciones para construir pilares</a:t>
            </a:r>
            <a:endParaRPr lang="es-CL" b="1" dirty="0"/>
          </a:p>
        </p:txBody>
      </p:sp>
      <p:graphicFrame>
        <p:nvGraphicFramePr>
          <p:cNvPr id="4" name="Marcador de contenido 3"/>
          <p:cNvGraphicFramePr>
            <a:graphicFrameLocks noGrp="1"/>
          </p:cNvGraphicFramePr>
          <p:nvPr>
            <p:ph idx="1"/>
            <p:extLst/>
          </p:nvPr>
        </p:nvGraphicFramePr>
        <p:xfrm>
          <a:off x="572019" y="1721381"/>
          <a:ext cx="10515600" cy="4122690"/>
        </p:xfrm>
        <a:graphic>
          <a:graphicData uri="http://schemas.openxmlformats.org/drawingml/2006/table">
            <a:tbl>
              <a:tblPr firstRow="1" bandRow="1">
                <a:tableStyleId>{073A0DAA-6AF3-43AB-8588-CEC1D06C72B9}</a:tableStyleId>
              </a:tblPr>
              <a:tblGrid>
                <a:gridCol w="3505200">
                  <a:extLst>
                    <a:ext uri="{9D8B030D-6E8A-4147-A177-3AD203B41FA5}">
                      <a16:colId xmlns:a16="http://schemas.microsoft.com/office/drawing/2014/main" xmlns="" val="3595004486"/>
                    </a:ext>
                  </a:extLst>
                </a:gridCol>
                <a:gridCol w="3505200">
                  <a:extLst>
                    <a:ext uri="{9D8B030D-6E8A-4147-A177-3AD203B41FA5}">
                      <a16:colId xmlns:a16="http://schemas.microsoft.com/office/drawing/2014/main" xmlns="" val="3889982455"/>
                    </a:ext>
                  </a:extLst>
                </a:gridCol>
                <a:gridCol w="3505200">
                  <a:extLst>
                    <a:ext uri="{9D8B030D-6E8A-4147-A177-3AD203B41FA5}">
                      <a16:colId xmlns:a16="http://schemas.microsoft.com/office/drawing/2014/main" xmlns="" val="3867761200"/>
                    </a:ext>
                  </a:extLst>
                </a:gridCol>
              </a:tblGrid>
              <a:tr h="687115">
                <a:tc>
                  <a:txBody>
                    <a:bodyPr/>
                    <a:lstStyle/>
                    <a:p>
                      <a:r>
                        <a:rPr lang="es-CL" dirty="0"/>
                        <a:t>Función</a:t>
                      </a:r>
                    </a:p>
                  </a:txBody>
                  <a:tcPr/>
                </a:tc>
                <a:tc>
                  <a:txBody>
                    <a:bodyPr/>
                    <a:lstStyle/>
                    <a:p>
                      <a:r>
                        <a:rPr lang="es-CL" dirty="0"/>
                        <a:t>Extremo 1</a:t>
                      </a:r>
                    </a:p>
                  </a:txBody>
                  <a:tcPr/>
                </a:tc>
                <a:tc>
                  <a:txBody>
                    <a:bodyPr/>
                    <a:lstStyle/>
                    <a:p>
                      <a:r>
                        <a:rPr lang="es-CL" dirty="0"/>
                        <a:t>Extremo 2</a:t>
                      </a:r>
                    </a:p>
                  </a:txBody>
                  <a:tcPr/>
                </a:tc>
                <a:extLst>
                  <a:ext uri="{0D108BD9-81ED-4DB2-BD59-A6C34878D82A}">
                    <a16:rowId xmlns:a16="http://schemas.microsoft.com/office/drawing/2014/main" xmlns="" val="718723050"/>
                  </a:ext>
                </a:extLst>
              </a:tr>
              <a:tr h="687115">
                <a:tc>
                  <a:txBody>
                    <a:bodyPr/>
                    <a:lstStyle/>
                    <a:p>
                      <a:r>
                        <a:rPr lang="es-CL" dirty="0"/>
                        <a:t>Financiamiento</a:t>
                      </a:r>
                    </a:p>
                  </a:txBody>
                  <a:tcPr/>
                </a:tc>
                <a:tc>
                  <a:txBody>
                    <a:bodyPr/>
                    <a:lstStyle/>
                    <a:p>
                      <a:pPr algn="ctr"/>
                      <a:r>
                        <a:rPr lang="es-CL" dirty="0"/>
                        <a:t>No Contributivo</a:t>
                      </a:r>
                    </a:p>
                  </a:txBody>
                  <a:tcPr/>
                </a:tc>
                <a:tc>
                  <a:txBody>
                    <a:bodyPr/>
                    <a:lstStyle/>
                    <a:p>
                      <a:pPr algn="ctr"/>
                      <a:r>
                        <a:rPr lang="es-CL" dirty="0"/>
                        <a:t>Contributivo</a:t>
                      </a:r>
                    </a:p>
                  </a:txBody>
                  <a:tcPr/>
                </a:tc>
                <a:extLst>
                  <a:ext uri="{0D108BD9-81ED-4DB2-BD59-A6C34878D82A}">
                    <a16:rowId xmlns:a16="http://schemas.microsoft.com/office/drawing/2014/main" xmlns="" val="1265564511"/>
                  </a:ext>
                </a:extLst>
              </a:tr>
              <a:tr h="687115">
                <a:tc>
                  <a:txBody>
                    <a:bodyPr/>
                    <a:lstStyle/>
                    <a:p>
                      <a:r>
                        <a:rPr lang="es-CL" dirty="0"/>
                        <a:t>Gestión del financiamiento</a:t>
                      </a:r>
                    </a:p>
                  </a:txBody>
                  <a:tcPr/>
                </a:tc>
                <a:tc>
                  <a:txBody>
                    <a:bodyPr/>
                    <a:lstStyle/>
                    <a:p>
                      <a:pPr algn="ctr"/>
                      <a:r>
                        <a:rPr lang="es-CL" dirty="0"/>
                        <a:t>Reparto</a:t>
                      </a:r>
                    </a:p>
                  </a:txBody>
                  <a:tcPr/>
                </a:tc>
                <a:tc>
                  <a:txBody>
                    <a:bodyPr/>
                    <a:lstStyle/>
                    <a:p>
                      <a:pPr algn="ctr"/>
                      <a:r>
                        <a:rPr lang="es-CL" dirty="0"/>
                        <a:t>Capitalización</a:t>
                      </a:r>
                    </a:p>
                  </a:txBody>
                  <a:tcPr/>
                </a:tc>
                <a:extLst>
                  <a:ext uri="{0D108BD9-81ED-4DB2-BD59-A6C34878D82A}">
                    <a16:rowId xmlns:a16="http://schemas.microsoft.com/office/drawing/2014/main" xmlns="" val="86557164"/>
                  </a:ext>
                </a:extLst>
              </a:tr>
              <a:tr h="687115">
                <a:tc>
                  <a:txBody>
                    <a:bodyPr/>
                    <a:lstStyle/>
                    <a:p>
                      <a:r>
                        <a:rPr lang="es-CL" dirty="0"/>
                        <a:t>Regla</a:t>
                      </a:r>
                      <a:r>
                        <a:rPr lang="es-CL" baseline="0" dirty="0"/>
                        <a:t> de beneficios</a:t>
                      </a:r>
                      <a:endParaRPr lang="es-CL" dirty="0"/>
                    </a:p>
                  </a:txBody>
                  <a:tcPr/>
                </a:tc>
                <a:tc>
                  <a:txBody>
                    <a:bodyPr/>
                    <a:lstStyle/>
                    <a:p>
                      <a:pPr algn="ctr"/>
                      <a:r>
                        <a:rPr lang="es-CL" dirty="0"/>
                        <a:t>Beneficios definido</a:t>
                      </a:r>
                    </a:p>
                  </a:txBody>
                  <a:tcPr/>
                </a:tc>
                <a:tc>
                  <a:txBody>
                    <a:bodyPr/>
                    <a:lstStyle/>
                    <a:p>
                      <a:pPr algn="ctr"/>
                      <a:r>
                        <a:rPr lang="es-CL" dirty="0"/>
                        <a:t>Contribuciones definidas</a:t>
                      </a:r>
                    </a:p>
                  </a:txBody>
                  <a:tcPr/>
                </a:tc>
                <a:extLst>
                  <a:ext uri="{0D108BD9-81ED-4DB2-BD59-A6C34878D82A}">
                    <a16:rowId xmlns:a16="http://schemas.microsoft.com/office/drawing/2014/main" xmlns="" val="2931363428"/>
                  </a:ext>
                </a:extLst>
              </a:tr>
              <a:tr h="687115">
                <a:tc>
                  <a:txBody>
                    <a:bodyPr/>
                    <a:lstStyle/>
                    <a:p>
                      <a:r>
                        <a:rPr lang="es-CL" dirty="0"/>
                        <a:t>Administración</a:t>
                      </a:r>
                    </a:p>
                  </a:txBody>
                  <a:tcPr/>
                </a:tc>
                <a:tc>
                  <a:txBody>
                    <a:bodyPr/>
                    <a:lstStyle/>
                    <a:p>
                      <a:pPr algn="ctr"/>
                      <a:r>
                        <a:rPr lang="es-CL" dirty="0"/>
                        <a:t>Publica</a:t>
                      </a:r>
                    </a:p>
                  </a:txBody>
                  <a:tcPr/>
                </a:tc>
                <a:tc>
                  <a:txBody>
                    <a:bodyPr/>
                    <a:lstStyle/>
                    <a:p>
                      <a:pPr algn="ctr"/>
                      <a:r>
                        <a:rPr lang="es-CL" dirty="0"/>
                        <a:t>Privada</a:t>
                      </a:r>
                    </a:p>
                  </a:txBody>
                  <a:tcPr/>
                </a:tc>
                <a:extLst>
                  <a:ext uri="{0D108BD9-81ED-4DB2-BD59-A6C34878D82A}">
                    <a16:rowId xmlns:a16="http://schemas.microsoft.com/office/drawing/2014/main" xmlns="" val="3348549163"/>
                  </a:ext>
                </a:extLst>
              </a:tr>
              <a:tr h="687115">
                <a:tc>
                  <a:txBody>
                    <a:bodyPr/>
                    <a:lstStyle/>
                    <a:p>
                      <a:r>
                        <a:rPr lang="es-CL" dirty="0"/>
                        <a:t>Redistribución</a:t>
                      </a:r>
                    </a:p>
                  </a:txBody>
                  <a:tcPr/>
                </a:tc>
                <a:tc>
                  <a:txBody>
                    <a:bodyPr/>
                    <a:lstStyle/>
                    <a:p>
                      <a:pPr algn="ctr"/>
                      <a:r>
                        <a:rPr lang="es-CL" dirty="0"/>
                        <a:t>Sin subsidios cruzados</a:t>
                      </a:r>
                    </a:p>
                  </a:txBody>
                  <a:tcPr/>
                </a:tc>
                <a:tc>
                  <a:txBody>
                    <a:bodyPr/>
                    <a:lstStyle/>
                    <a:p>
                      <a:pPr algn="ctr"/>
                      <a:r>
                        <a:rPr lang="es-CL" dirty="0"/>
                        <a:t>Con subsidios cruzados</a:t>
                      </a:r>
                    </a:p>
                  </a:txBody>
                  <a:tcPr/>
                </a:tc>
                <a:extLst>
                  <a:ext uri="{0D108BD9-81ED-4DB2-BD59-A6C34878D82A}">
                    <a16:rowId xmlns:a16="http://schemas.microsoft.com/office/drawing/2014/main" xmlns="" val="2469922663"/>
                  </a:ext>
                </a:extLst>
              </a:tr>
            </a:tbl>
          </a:graphicData>
        </a:graphic>
      </p:graphicFrame>
      <p:sp>
        <p:nvSpPr>
          <p:cNvPr id="3" name="Elipse 2"/>
          <p:cNvSpPr/>
          <p:nvPr/>
        </p:nvSpPr>
        <p:spPr>
          <a:xfrm>
            <a:off x="4407403" y="2942705"/>
            <a:ext cx="3150524" cy="972589"/>
          </a:xfrm>
          <a:prstGeom prst="ellipse">
            <a:avLst/>
          </a:prstGeom>
          <a:noFill/>
          <a:ln w="603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Elipse 4"/>
          <p:cNvSpPr/>
          <p:nvPr/>
        </p:nvSpPr>
        <p:spPr>
          <a:xfrm>
            <a:off x="7734241" y="2289958"/>
            <a:ext cx="3150524" cy="955125"/>
          </a:xfrm>
          <a:prstGeom prst="ellipse">
            <a:avLst/>
          </a:prstGeom>
          <a:noFill/>
          <a:ln w="603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p:cNvSpPr/>
          <p:nvPr/>
        </p:nvSpPr>
        <p:spPr>
          <a:xfrm>
            <a:off x="4376904" y="4276353"/>
            <a:ext cx="3150524" cy="972589"/>
          </a:xfrm>
          <a:prstGeom prst="ellipse">
            <a:avLst/>
          </a:prstGeom>
          <a:noFill/>
          <a:ln w="603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p:cNvSpPr/>
          <p:nvPr/>
        </p:nvSpPr>
        <p:spPr>
          <a:xfrm>
            <a:off x="4424830" y="3597390"/>
            <a:ext cx="3150524" cy="972589"/>
          </a:xfrm>
          <a:prstGeom prst="ellipse">
            <a:avLst/>
          </a:prstGeom>
          <a:noFill/>
          <a:ln w="603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p:cNvSpPr/>
          <p:nvPr/>
        </p:nvSpPr>
        <p:spPr>
          <a:xfrm>
            <a:off x="4472755" y="2235532"/>
            <a:ext cx="3150524" cy="3160614"/>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p:cNvSpPr/>
          <p:nvPr/>
        </p:nvSpPr>
        <p:spPr>
          <a:xfrm>
            <a:off x="6481293" y="5768035"/>
            <a:ext cx="2231567" cy="7232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Pilar contributivo a la </a:t>
            </a:r>
            <a:r>
              <a:rPr lang="es-CL" dirty="0" err="1"/>
              <a:t>Bismack</a:t>
            </a:r>
            <a:endParaRPr lang="es-CL" dirty="0"/>
          </a:p>
        </p:txBody>
      </p:sp>
      <p:cxnSp>
        <p:nvCxnSpPr>
          <p:cNvPr id="17" name="Conector recto de flecha 16"/>
          <p:cNvCxnSpPr/>
          <p:nvPr/>
        </p:nvCxnSpPr>
        <p:spPr>
          <a:xfrm flipH="1">
            <a:off x="3734826" y="2571487"/>
            <a:ext cx="32650" cy="2481942"/>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2479105" y="5198041"/>
            <a:ext cx="2231567" cy="723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Pilar solidario a la </a:t>
            </a:r>
            <a:r>
              <a:rPr lang="es-CL" dirty="0" err="1"/>
              <a:t>Beveridge</a:t>
            </a:r>
            <a:endParaRPr lang="es-CL" dirty="0"/>
          </a:p>
        </p:txBody>
      </p:sp>
      <p:sp>
        <p:nvSpPr>
          <p:cNvPr id="19" name="Elipse 18">
            <a:extLst>
              <a:ext uri="{FF2B5EF4-FFF2-40B4-BE49-F238E27FC236}">
                <a16:creationId xmlns:a16="http://schemas.microsoft.com/office/drawing/2014/main" xmlns="" id="{89C951D7-3C4E-4C90-851E-72FDC2D8B055}"/>
              </a:ext>
            </a:extLst>
          </p:cNvPr>
          <p:cNvSpPr/>
          <p:nvPr/>
        </p:nvSpPr>
        <p:spPr>
          <a:xfrm>
            <a:off x="7768265" y="2380798"/>
            <a:ext cx="3150524" cy="955125"/>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Elipse 20">
            <a:extLst>
              <a:ext uri="{FF2B5EF4-FFF2-40B4-BE49-F238E27FC236}">
                <a16:creationId xmlns:a16="http://schemas.microsoft.com/office/drawing/2014/main" xmlns="" id="{EE67C17D-9628-4C55-8C90-2A1310FB1DE3}"/>
              </a:ext>
            </a:extLst>
          </p:cNvPr>
          <p:cNvSpPr/>
          <p:nvPr/>
        </p:nvSpPr>
        <p:spPr>
          <a:xfrm>
            <a:off x="7792442" y="2862104"/>
            <a:ext cx="3150524" cy="955125"/>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Elipse 21">
            <a:extLst>
              <a:ext uri="{FF2B5EF4-FFF2-40B4-BE49-F238E27FC236}">
                <a16:creationId xmlns:a16="http://schemas.microsoft.com/office/drawing/2014/main" xmlns="" id="{F5BB9098-46B7-4A7E-9202-D5D2BDB853CC}"/>
              </a:ext>
            </a:extLst>
          </p:cNvPr>
          <p:cNvSpPr/>
          <p:nvPr/>
        </p:nvSpPr>
        <p:spPr>
          <a:xfrm>
            <a:off x="7927147" y="3521868"/>
            <a:ext cx="3150524" cy="955125"/>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Elipse 22">
            <a:extLst>
              <a:ext uri="{FF2B5EF4-FFF2-40B4-BE49-F238E27FC236}">
                <a16:creationId xmlns:a16="http://schemas.microsoft.com/office/drawing/2014/main" xmlns="" id="{C8B04D2D-8C7E-43F5-9372-7265A0D853F9}"/>
              </a:ext>
            </a:extLst>
          </p:cNvPr>
          <p:cNvSpPr/>
          <p:nvPr/>
        </p:nvSpPr>
        <p:spPr>
          <a:xfrm>
            <a:off x="7809333" y="4223120"/>
            <a:ext cx="3150524" cy="955125"/>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4" name="Conector recto de flecha 23">
            <a:extLst>
              <a:ext uri="{FF2B5EF4-FFF2-40B4-BE49-F238E27FC236}">
                <a16:creationId xmlns:a16="http://schemas.microsoft.com/office/drawing/2014/main" xmlns="" id="{373C4146-F54A-496B-BE0B-C84BC121416E}"/>
              </a:ext>
            </a:extLst>
          </p:cNvPr>
          <p:cNvCxnSpPr/>
          <p:nvPr/>
        </p:nvCxnSpPr>
        <p:spPr>
          <a:xfrm flipH="1">
            <a:off x="7597077" y="2974629"/>
            <a:ext cx="32650" cy="2481942"/>
          </a:xfrm>
          <a:prstGeom prst="straightConnector1">
            <a:avLst/>
          </a:prstGeom>
          <a:ln w="1111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xmlns="" id="{171DB811-6D59-4714-91B5-30C96CD7F52C}"/>
              </a:ext>
            </a:extLst>
          </p:cNvPr>
          <p:cNvCxnSpPr/>
          <p:nvPr/>
        </p:nvCxnSpPr>
        <p:spPr>
          <a:xfrm flipH="1">
            <a:off x="11215381" y="2826723"/>
            <a:ext cx="32650" cy="2481942"/>
          </a:xfrm>
          <a:prstGeom prst="straightConnector1">
            <a:avLst/>
          </a:prstGeom>
          <a:ln w="1111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xmlns="" id="{431F2478-87AA-4F49-A836-DB608BB850EC}"/>
              </a:ext>
            </a:extLst>
          </p:cNvPr>
          <p:cNvSpPr/>
          <p:nvPr/>
        </p:nvSpPr>
        <p:spPr>
          <a:xfrm>
            <a:off x="9909458" y="5789807"/>
            <a:ext cx="2231567" cy="72329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Pilar contributivo de </a:t>
            </a:r>
            <a:r>
              <a:rPr lang="es-CL" dirty="0" err="1"/>
              <a:t>capitalizacion</a:t>
            </a:r>
            <a:endParaRPr lang="es-CL" dirty="0"/>
          </a:p>
        </p:txBody>
      </p:sp>
      <p:sp>
        <p:nvSpPr>
          <p:cNvPr id="20" name="Elipse 19">
            <a:extLst>
              <a:ext uri="{FF2B5EF4-FFF2-40B4-BE49-F238E27FC236}">
                <a16:creationId xmlns:a16="http://schemas.microsoft.com/office/drawing/2014/main" xmlns="" id="{05150BE2-CD80-467F-9BE7-F6C3F36934F9}"/>
              </a:ext>
            </a:extLst>
          </p:cNvPr>
          <p:cNvSpPr/>
          <p:nvPr/>
        </p:nvSpPr>
        <p:spPr>
          <a:xfrm>
            <a:off x="7923335" y="3639255"/>
            <a:ext cx="3150524" cy="972589"/>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 name="Conector recto de flecha 7">
            <a:extLst>
              <a:ext uri="{FF2B5EF4-FFF2-40B4-BE49-F238E27FC236}">
                <a16:creationId xmlns:a16="http://schemas.microsoft.com/office/drawing/2014/main" xmlns="" id="{73F26A30-B7AC-4D03-B015-15461584FE0A}"/>
              </a:ext>
            </a:extLst>
          </p:cNvPr>
          <p:cNvCxnSpPr/>
          <p:nvPr/>
        </p:nvCxnSpPr>
        <p:spPr>
          <a:xfrm flipH="1">
            <a:off x="6894782" y="2592455"/>
            <a:ext cx="833011" cy="633046"/>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xmlns="" id="{20E39A7A-C1C9-4BF9-92D6-B4E4B2E988CA}"/>
              </a:ext>
            </a:extLst>
          </p:cNvPr>
          <p:cNvCxnSpPr>
            <a:cxnSpLocks/>
          </p:cNvCxnSpPr>
          <p:nvPr/>
        </p:nvCxnSpPr>
        <p:spPr>
          <a:xfrm>
            <a:off x="6887116" y="3771367"/>
            <a:ext cx="1128495" cy="432438"/>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xmlns="" id="{EF52E1F5-FA7D-4394-8D14-F3DC969B7819}"/>
              </a:ext>
            </a:extLst>
          </p:cNvPr>
          <p:cNvCxnSpPr>
            <a:cxnSpLocks/>
          </p:cNvCxnSpPr>
          <p:nvPr/>
        </p:nvCxnSpPr>
        <p:spPr>
          <a:xfrm flipH="1">
            <a:off x="5083140" y="4252109"/>
            <a:ext cx="2797054" cy="1899344"/>
          </a:xfrm>
          <a:prstGeom prst="straightConnector1">
            <a:avLst/>
          </a:prstGeom>
          <a:ln w="1079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xmlns="" id="{4FBC09D0-FD7F-4463-98AA-D135B2BA79B4}"/>
              </a:ext>
            </a:extLst>
          </p:cNvPr>
          <p:cNvSpPr/>
          <p:nvPr/>
        </p:nvSpPr>
        <p:spPr>
          <a:xfrm>
            <a:off x="3689524" y="6151546"/>
            <a:ext cx="2231567" cy="72329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Pilar contributivo  nocional</a:t>
            </a:r>
          </a:p>
        </p:txBody>
      </p:sp>
      <p:sp>
        <p:nvSpPr>
          <p:cNvPr id="30" name="Elipse 29">
            <a:extLst>
              <a:ext uri="{FF2B5EF4-FFF2-40B4-BE49-F238E27FC236}">
                <a16:creationId xmlns:a16="http://schemas.microsoft.com/office/drawing/2014/main" xmlns="" id="{E0A81A4F-085B-4EA1-9426-6EFBFC9B08D8}"/>
              </a:ext>
            </a:extLst>
          </p:cNvPr>
          <p:cNvSpPr/>
          <p:nvPr/>
        </p:nvSpPr>
        <p:spPr>
          <a:xfrm>
            <a:off x="7862375" y="2435295"/>
            <a:ext cx="3150524" cy="972589"/>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Elipse 30">
            <a:extLst>
              <a:ext uri="{FF2B5EF4-FFF2-40B4-BE49-F238E27FC236}">
                <a16:creationId xmlns:a16="http://schemas.microsoft.com/office/drawing/2014/main" xmlns="" id="{DF3B0B6A-5078-4C97-96D1-1D3BB4337F71}"/>
              </a:ext>
            </a:extLst>
          </p:cNvPr>
          <p:cNvSpPr/>
          <p:nvPr/>
        </p:nvSpPr>
        <p:spPr>
          <a:xfrm>
            <a:off x="4570535" y="4507935"/>
            <a:ext cx="3150524" cy="972589"/>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Elipse 31">
            <a:extLst>
              <a:ext uri="{FF2B5EF4-FFF2-40B4-BE49-F238E27FC236}">
                <a16:creationId xmlns:a16="http://schemas.microsoft.com/office/drawing/2014/main" xmlns="" id="{48C7E7D7-FEAE-4B20-86FD-591C7C968B7F}"/>
              </a:ext>
            </a:extLst>
          </p:cNvPr>
          <p:cNvSpPr/>
          <p:nvPr/>
        </p:nvSpPr>
        <p:spPr>
          <a:xfrm>
            <a:off x="4722935" y="3014415"/>
            <a:ext cx="3150524" cy="972589"/>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Elipse 6"/>
          <p:cNvSpPr/>
          <p:nvPr/>
        </p:nvSpPr>
        <p:spPr>
          <a:xfrm>
            <a:off x="2093976" y="530352"/>
            <a:ext cx="7589520" cy="6565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EXISTEN MUCHAS COMBINACIONES PARA CONSTRUIR PILARES, SERAN LAS CONDICIONES DEL PAIS LAS QUE LLEVEN AL MEJOR DISENO,</a:t>
            </a:r>
          </a:p>
          <a:p>
            <a:pPr algn="ctr"/>
            <a:endParaRPr lang="es-CL" dirty="0"/>
          </a:p>
          <a:p>
            <a:pPr algn="ctr"/>
            <a:r>
              <a:rPr lang="es-CL" dirty="0" smtClean="0"/>
              <a:t>NO HAY SISTEMA UNICO, NI INMUTABLE</a:t>
            </a:r>
            <a:endParaRPr lang="es-CL" dirty="0"/>
          </a:p>
        </p:txBody>
      </p:sp>
    </p:spTree>
    <p:extLst>
      <p:ext uri="{BB962C8B-B14F-4D97-AF65-F5344CB8AC3E}">
        <p14:creationId xmlns:p14="http://schemas.microsoft.com/office/powerpoint/2010/main" val="275266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1000"/>
                            </p:stCondLst>
                            <p:childTnLst>
                              <p:par>
                                <p:cTn id="71" presetID="53"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par>
                          <p:cTn id="76" fill="hold">
                            <p:stCondLst>
                              <p:cond delay="15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2000"/>
                            </p:stCondLst>
                            <p:childTnLst>
                              <p:par>
                                <p:cTn id="83" presetID="53" presetClass="entr" presetSubtype="16"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childTnLst>
                          </p:cTn>
                        </p:par>
                        <p:par>
                          <p:cTn id="88" fill="hold">
                            <p:stCondLst>
                              <p:cond delay="2500"/>
                            </p:stCondLst>
                            <p:childTnLst>
                              <p:par>
                                <p:cTn id="89" presetID="53" presetClass="entr" presetSubtype="16"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30"/>
                                        </p:tgtEl>
                                        <p:attrNameLst>
                                          <p:attrName>style.visibility</p:attrName>
                                        </p:attrNameLst>
                                      </p:cBhvr>
                                      <p:to>
                                        <p:strVal val="visible"/>
                                      </p:to>
                                    </p:se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499"/>
                                          </p:stCondLst>
                                        </p:cTn>
                                        <p:tgtEl>
                                          <p:spTgt spid="32"/>
                                        </p:tgtEl>
                                        <p:attrNameLst>
                                          <p:attrName>style.visibility</p:attrName>
                                        </p:attrNameLst>
                                      </p:cBhvr>
                                      <p:to>
                                        <p:strVal val="visible"/>
                                      </p:to>
                                    </p:set>
                                  </p:childTnLst>
                                </p:cTn>
                              </p:par>
                            </p:childTnLst>
                          </p:cTn>
                        </p:par>
                        <p:par>
                          <p:cTn id="101" fill="hold">
                            <p:stCondLst>
                              <p:cond delay="1000"/>
                            </p:stCondLst>
                            <p:childTnLst>
                              <p:par>
                                <p:cTn id="102" presetID="1" presetClass="entr" presetSubtype="0" fill="hold" grpId="0" nodeType="afterEffect">
                                  <p:stCondLst>
                                    <p:cond delay="0"/>
                                  </p:stCondLst>
                                  <p:childTnLst>
                                    <p:set>
                                      <p:cBhvr>
                                        <p:cTn id="103" dur="1" fill="hold">
                                          <p:stCondLst>
                                            <p:cond delay="499"/>
                                          </p:stCondLst>
                                        </p:cTn>
                                        <p:tgtEl>
                                          <p:spTgt spid="20"/>
                                        </p:tgtEl>
                                        <p:attrNameLst>
                                          <p:attrName>style.visibility</p:attrName>
                                        </p:attrNameLst>
                                      </p:cBhvr>
                                      <p:to>
                                        <p:strVal val="visible"/>
                                      </p:to>
                                    </p:set>
                                  </p:childTnLst>
                                </p:cTn>
                              </p:par>
                            </p:childTnLst>
                          </p:cTn>
                        </p:par>
                        <p:par>
                          <p:cTn id="104" fill="hold">
                            <p:stCondLst>
                              <p:cond delay="1500"/>
                            </p:stCondLst>
                            <p:childTnLst>
                              <p:par>
                                <p:cTn id="105" presetID="1" presetClass="entr" presetSubtype="0" fill="hold" grpId="0" nodeType="afterEffect">
                                  <p:stCondLst>
                                    <p:cond delay="0"/>
                                  </p:stCondLst>
                                  <p:childTnLst>
                                    <p:set>
                                      <p:cBhvr>
                                        <p:cTn id="106" dur="1" fill="hold">
                                          <p:stCondLst>
                                            <p:cond delay="499"/>
                                          </p:stCondLst>
                                        </p:cTn>
                                        <p:tgtEl>
                                          <p:spTgt spid="31"/>
                                        </p:tgtEl>
                                        <p:attrNameLst>
                                          <p:attrName>style.visibility</p:attrName>
                                        </p:attrNameLst>
                                      </p:cBhvr>
                                      <p:to>
                                        <p:strVal val="visible"/>
                                      </p:to>
                                    </p:set>
                                  </p:childTnLst>
                                </p:cTn>
                              </p:par>
                            </p:childTnLst>
                          </p:cTn>
                        </p:par>
                        <p:par>
                          <p:cTn id="107" fill="hold">
                            <p:stCondLst>
                              <p:cond delay="2000"/>
                            </p:stCondLst>
                            <p:childTnLst>
                              <p:par>
                                <p:cTn id="108" presetID="1" presetClass="entr" presetSubtype="0" fill="hold" nodeType="afterEffect">
                                  <p:stCondLst>
                                    <p:cond delay="0"/>
                                  </p:stCondLst>
                                  <p:childTnLst>
                                    <p:set>
                                      <p:cBhvr>
                                        <p:cTn id="109" dur="1" fill="hold">
                                          <p:stCondLst>
                                            <p:cond delay="499"/>
                                          </p:stCondLst>
                                        </p:cTn>
                                        <p:tgtEl>
                                          <p:spTgt spid="8"/>
                                        </p:tgtEl>
                                        <p:attrNameLst>
                                          <p:attrName>style.visibility</p:attrName>
                                        </p:attrNameLst>
                                      </p:cBhvr>
                                      <p:to>
                                        <p:strVal val="visible"/>
                                      </p:to>
                                    </p:set>
                                  </p:childTnLst>
                                </p:cTn>
                              </p:par>
                            </p:childTnLst>
                          </p:cTn>
                        </p:par>
                        <p:par>
                          <p:cTn id="110" fill="hold">
                            <p:stCondLst>
                              <p:cond delay="2500"/>
                            </p:stCondLst>
                            <p:childTnLst>
                              <p:par>
                                <p:cTn id="111" presetID="1" presetClass="entr" presetSubtype="0" fill="hold" nodeType="afterEffect">
                                  <p:stCondLst>
                                    <p:cond delay="0"/>
                                  </p:stCondLst>
                                  <p:childTnLst>
                                    <p:set>
                                      <p:cBhvr>
                                        <p:cTn id="112" dur="1" fill="hold">
                                          <p:stCondLst>
                                            <p:cond delay="499"/>
                                          </p:stCondLst>
                                        </p:cTn>
                                        <p:tgtEl>
                                          <p:spTgt spid="25"/>
                                        </p:tgtEl>
                                        <p:attrNameLst>
                                          <p:attrName>style.visibility</p:attrName>
                                        </p:attrNameLst>
                                      </p:cBhvr>
                                      <p:to>
                                        <p:strVal val="visible"/>
                                      </p:to>
                                    </p:set>
                                  </p:childTnLst>
                                </p:cTn>
                              </p:par>
                            </p:childTnLst>
                          </p:cTn>
                        </p:par>
                        <p:par>
                          <p:cTn id="113" fill="hold">
                            <p:stCondLst>
                              <p:cond delay="3000"/>
                            </p:stCondLst>
                            <p:childTnLst>
                              <p:par>
                                <p:cTn id="114" presetID="1" presetClass="entr" presetSubtype="0" fill="hold" nodeType="afterEffect">
                                  <p:stCondLst>
                                    <p:cond delay="0"/>
                                  </p:stCondLst>
                                  <p:childTnLst>
                                    <p:set>
                                      <p:cBhvr>
                                        <p:cTn id="115" dur="1" fill="hold">
                                          <p:stCondLst>
                                            <p:cond delay="499"/>
                                          </p:stCondLst>
                                        </p:cTn>
                                        <p:tgtEl>
                                          <p:spTgt spid="28"/>
                                        </p:tgtEl>
                                        <p:attrNameLst>
                                          <p:attrName>style.visibility</p:attrName>
                                        </p:attrNameLst>
                                      </p:cBhvr>
                                      <p:to>
                                        <p:strVal val="visible"/>
                                      </p:to>
                                    </p:set>
                                  </p:childTnLst>
                                </p:cTn>
                              </p:par>
                            </p:childTnLst>
                          </p:cTn>
                        </p:par>
                        <p:par>
                          <p:cTn id="116" fill="hold">
                            <p:stCondLst>
                              <p:cond delay="3500"/>
                            </p:stCondLst>
                            <p:childTnLst>
                              <p:par>
                                <p:cTn id="117" presetID="1" presetClass="entr" presetSubtype="0" fill="hold" grpId="0" nodeType="afterEffect">
                                  <p:stCondLst>
                                    <p:cond delay="0"/>
                                  </p:stCondLst>
                                  <p:childTnLst>
                                    <p:set>
                                      <p:cBhvr>
                                        <p:cTn id="118" dur="1" fill="hold">
                                          <p:stCondLst>
                                            <p:cond delay="499"/>
                                          </p:stCondLst>
                                        </p:cTn>
                                        <p:tgtEl>
                                          <p:spTgt spid="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wipe(down)">
                                      <p:cBhvr>
                                        <p:cTn id="123" dur="580">
                                          <p:stCondLst>
                                            <p:cond delay="0"/>
                                          </p:stCondLst>
                                        </p:cTn>
                                        <p:tgtEl>
                                          <p:spTgt spid="7"/>
                                        </p:tgtEl>
                                      </p:cBhvr>
                                    </p:animEffect>
                                    <p:anim calcmode="lin" valueType="num">
                                      <p:cBhvr>
                                        <p:cTn id="1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29" dur="26">
                                          <p:stCondLst>
                                            <p:cond delay="650"/>
                                          </p:stCondLst>
                                        </p:cTn>
                                        <p:tgtEl>
                                          <p:spTgt spid="7"/>
                                        </p:tgtEl>
                                      </p:cBhvr>
                                      <p:to x="100000" y="60000"/>
                                    </p:animScale>
                                    <p:animScale>
                                      <p:cBhvr>
                                        <p:cTn id="130" dur="166" decel="50000">
                                          <p:stCondLst>
                                            <p:cond delay="676"/>
                                          </p:stCondLst>
                                        </p:cTn>
                                        <p:tgtEl>
                                          <p:spTgt spid="7"/>
                                        </p:tgtEl>
                                      </p:cBhvr>
                                      <p:to x="100000" y="100000"/>
                                    </p:animScale>
                                    <p:animScale>
                                      <p:cBhvr>
                                        <p:cTn id="131" dur="26">
                                          <p:stCondLst>
                                            <p:cond delay="1312"/>
                                          </p:stCondLst>
                                        </p:cTn>
                                        <p:tgtEl>
                                          <p:spTgt spid="7"/>
                                        </p:tgtEl>
                                      </p:cBhvr>
                                      <p:to x="100000" y="80000"/>
                                    </p:animScale>
                                    <p:animScale>
                                      <p:cBhvr>
                                        <p:cTn id="132" dur="166" decel="50000">
                                          <p:stCondLst>
                                            <p:cond delay="1338"/>
                                          </p:stCondLst>
                                        </p:cTn>
                                        <p:tgtEl>
                                          <p:spTgt spid="7"/>
                                        </p:tgtEl>
                                      </p:cBhvr>
                                      <p:to x="100000" y="100000"/>
                                    </p:animScale>
                                    <p:animScale>
                                      <p:cBhvr>
                                        <p:cTn id="133" dur="26">
                                          <p:stCondLst>
                                            <p:cond delay="1642"/>
                                          </p:stCondLst>
                                        </p:cTn>
                                        <p:tgtEl>
                                          <p:spTgt spid="7"/>
                                        </p:tgtEl>
                                      </p:cBhvr>
                                      <p:to x="100000" y="90000"/>
                                    </p:animScale>
                                    <p:animScale>
                                      <p:cBhvr>
                                        <p:cTn id="134" dur="166" decel="50000">
                                          <p:stCondLst>
                                            <p:cond delay="1668"/>
                                          </p:stCondLst>
                                        </p:cTn>
                                        <p:tgtEl>
                                          <p:spTgt spid="7"/>
                                        </p:tgtEl>
                                      </p:cBhvr>
                                      <p:to x="100000" y="100000"/>
                                    </p:animScale>
                                    <p:animScale>
                                      <p:cBhvr>
                                        <p:cTn id="135" dur="26">
                                          <p:stCondLst>
                                            <p:cond delay="1808"/>
                                          </p:stCondLst>
                                        </p:cTn>
                                        <p:tgtEl>
                                          <p:spTgt spid="7"/>
                                        </p:tgtEl>
                                      </p:cBhvr>
                                      <p:to x="100000" y="95000"/>
                                    </p:animScale>
                                    <p:animScale>
                                      <p:cBhvr>
                                        <p:cTn id="1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1" grpId="0" animBg="1"/>
      <p:bldP spid="14" grpId="0" animBg="1"/>
      <p:bldP spid="18" grpId="0" animBg="1"/>
      <p:bldP spid="19" grpId="0" animBg="1"/>
      <p:bldP spid="21" grpId="0" animBg="1"/>
      <p:bldP spid="22" grpId="0" animBg="1"/>
      <p:bldP spid="23" grpId="0" animBg="1"/>
      <p:bldP spid="27" grpId="0" animBg="1"/>
      <p:bldP spid="20" grpId="0" animBg="1"/>
      <p:bldP spid="29" grpId="0" animBg="1"/>
      <p:bldP spid="30" grpId="0" animBg="1"/>
      <p:bldP spid="31" grpId="0" animBg="1"/>
      <p:bldP spid="3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lstStyle/>
          <a:p>
            <a:r>
              <a:rPr lang="es-CL" b="1" dirty="0"/>
              <a:t>El extremo adoptado como ejemplo en América Latina</a:t>
            </a:r>
          </a:p>
        </p:txBody>
      </p:sp>
      <p:sp>
        <p:nvSpPr>
          <p:cNvPr id="56" name="Flecha: a la derecha 55">
            <a:extLst>
              <a:ext uri="{FF2B5EF4-FFF2-40B4-BE49-F238E27FC236}">
                <a16:creationId xmlns="" xmlns:a16="http://schemas.microsoft.com/office/drawing/2014/main" id="{84D0E674-76C9-455E-946B-1ADE5DDEE200}"/>
              </a:ext>
            </a:extLst>
          </p:cNvPr>
          <p:cNvSpPr/>
          <p:nvPr/>
        </p:nvSpPr>
        <p:spPr>
          <a:xfrm rot="16200000">
            <a:off x="5763150" y="2899588"/>
            <a:ext cx="6858001" cy="105882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 </a:t>
            </a:r>
            <a:r>
              <a:rPr lang="en-US" dirty="0" err="1" smtClean="0"/>
              <a:t>ahorro</a:t>
            </a:r>
            <a:r>
              <a:rPr lang="en-US" dirty="0" smtClean="0"/>
              <a:t> </a:t>
            </a:r>
            <a:r>
              <a:rPr lang="en-US" dirty="0" err="1" smtClean="0"/>
              <a:t>capitalizado</a:t>
            </a:r>
            <a:r>
              <a:rPr lang="en-US" dirty="0" smtClean="0"/>
              <a:t> le </a:t>
            </a:r>
            <a:r>
              <a:rPr lang="en-US" dirty="0" err="1" smtClean="0"/>
              <a:t>permite</a:t>
            </a:r>
            <a:r>
              <a:rPr lang="en-US" dirty="0" smtClean="0"/>
              <a:t> </a:t>
            </a:r>
            <a:r>
              <a:rPr lang="en-US" dirty="0" err="1" smtClean="0"/>
              <a:t>comprar</a:t>
            </a:r>
            <a:r>
              <a:rPr lang="en-US" dirty="0" smtClean="0"/>
              <a:t> </a:t>
            </a:r>
            <a:r>
              <a:rPr lang="en-US" dirty="0" err="1" smtClean="0"/>
              <a:t>una</a:t>
            </a:r>
            <a:r>
              <a:rPr lang="en-US" dirty="0" smtClean="0"/>
              <a:t> </a:t>
            </a:r>
            <a:r>
              <a:rPr lang="en-US" dirty="0" err="1" smtClean="0"/>
              <a:t>renta</a:t>
            </a:r>
            <a:r>
              <a:rPr lang="en-US" dirty="0" smtClean="0"/>
              <a:t> </a:t>
            </a:r>
            <a:r>
              <a:rPr lang="en-US" dirty="0" err="1" smtClean="0"/>
              <a:t>vitalicia</a:t>
            </a:r>
            <a:r>
              <a:rPr lang="en-US" dirty="0" smtClean="0"/>
              <a:t>. </a:t>
            </a:r>
            <a:endParaRPr lang="es-CL" dirty="0"/>
          </a:p>
        </p:txBody>
      </p:sp>
      <p:sp>
        <p:nvSpPr>
          <p:cNvPr id="67" name="Triángulo rectángulo 66">
            <a:extLst>
              <a:ext uri="{FF2B5EF4-FFF2-40B4-BE49-F238E27FC236}">
                <a16:creationId xmlns="" xmlns:a16="http://schemas.microsoft.com/office/drawing/2014/main" id="{C2E950AE-410B-479A-9F3B-9FBC2E18C6F3}"/>
              </a:ext>
            </a:extLst>
          </p:cNvPr>
          <p:cNvSpPr/>
          <p:nvPr/>
        </p:nvSpPr>
        <p:spPr>
          <a:xfrm rot="16200000">
            <a:off x="2904384" y="310345"/>
            <a:ext cx="5757219" cy="5298022"/>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Sistema AFP </a:t>
            </a:r>
            <a:endParaRPr lang="en-US" dirty="0" smtClean="0"/>
          </a:p>
          <a:p>
            <a:pPr algn="ctr"/>
            <a:r>
              <a:rPr lang="en-US" dirty="0" smtClean="0"/>
              <a:t>AHORRO + CAPITALIZACION</a:t>
            </a:r>
            <a:endParaRPr lang="es-CL" dirty="0"/>
          </a:p>
        </p:txBody>
      </p:sp>
      <p:sp>
        <p:nvSpPr>
          <p:cNvPr id="4" name="Flecha: a la derecha 3">
            <a:extLst>
              <a:ext uri="{FF2B5EF4-FFF2-40B4-BE49-F238E27FC236}">
                <a16:creationId xmlns="" xmlns:a16="http://schemas.microsoft.com/office/drawing/2014/main" id="{55D068DA-D363-4978-AEC4-B9F5F8AA76D9}"/>
              </a:ext>
            </a:extLst>
          </p:cNvPr>
          <p:cNvSpPr/>
          <p:nvPr/>
        </p:nvSpPr>
        <p:spPr>
          <a:xfrm>
            <a:off x="2186492" y="5876165"/>
            <a:ext cx="6853227" cy="1118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Durante su edad activa </a:t>
            </a:r>
            <a:r>
              <a:rPr lang="es-CL" dirty="0" err="1" smtClean="0"/>
              <a:t>Ud</a:t>
            </a:r>
            <a:r>
              <a:rPr lang="es-CL" dirty="0" smtClean="0"/>
              <a:t> aumenta su ahorro individual</a:t>
            </a:r>
            <a:endParaRPr lang="es-CL" dirty="0"/>
          </a:p>
        </p:txBody>
      </p:sp>
      <p:pic>
        <p:nvPicPr>
          <p:cNvPr id="58" name="Marcador de contenido 9" descr="Hombre">
            <a:extLst>
              <a:ext uri="{FF2B5EF4-FFF2-40B4-BE49-F238E27FC236}">
                <a16:creationId xmlns="" xmlns:a16="http://schemas.microsoft.com/office/drawing/2014/main" id="{AD4D3047-9380-4EDA-BA3D-0BEEFFE497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15882" y="4278934"/>
            <a:ext cx="914400" cy="2420424"/>
          </a:xfrm>
          <a:prstGeom prst="rect">
            <a:avLst/>
          </a:prstGeom>
        </p:spPr>
      </p:pic>
      <p:pic>
        <p:nvPicPr>
          <p:cNvPr id="2" name="Imagen 1"/>
          <p:cNvPicPr>
            <a:picLocks noChangeAspect="1"/>
          </p:cNvPicPr>
          <p:nvPr/>
        </p:nvPicPr>
        <p:blipFill>
          <a:blip r:embed="rId12"/>
          <a:stretch>
            <a:fillRect/>
          </a:stretch>
        </p:blipFill>
        <p:spPr>
          <a:xfrm>
            <a:off x="4822255" y="4182298"/>
            <a:ext cx="3443715" cy="1530540"/>
          </a:xfrm>
          <a:prstGeom prst="rect">
            <a:avLst/>
          </a:prstGeom>
        </p:spPr>
      </p:pic>
      <p:pic>
        <p:nvPicPr>
          <p:cNvPr id="3" name="Imagen 2"/>
          <p:cNvPicPr>
            <a:picLocks noChangeAspect="1"/>
          </p:cNvPicPr>
          <p:nvPr/>
        </p:nvPicPr>
        <p:blipFill>
          <a:blip r:embed="rId13"/>
          <a:stretch>
            <a:fillRect/>
          </a:stretch>
        </p:blipFill>
        <p:spPr>
          <a:xfrm>
            <a:off x="6324220" y="2488431"/>
            <a:ext cx="1941750" cy="1693867"/>
          </a:xfrm>
          <a:prstGeom prst="rect">
            <a:avLst/>
          </a:prstGeom>
        </p:spPr>
      </p:pic>
      <p:sp>
        <p:nvSpPr>
          <p:cNvPr id="5" name="Pentágono 4"/>
          <p:cNvSpPr/>
          <p:nvPr/>
        </p:nvSpPr>
        <p:spPr>
          <a:xfrm>
            <a:off x="350729" y="1520793"/>
            <a:ext cx="4558155" cy="26615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UN CONTRATO </a:t>
            </a:r>
            <a:r>
              <a:rPr lang="es-CL" b="1" u="sng" dirty="0" smtClean="0"/>
              <a:t>ACTUARIALMENTE EQUIVALENTE</a:t>
            </a:r>
            <a:r>
              <a:rPr lang="es-CL" dirty="0" smtClean="0"/>
              <a:t> </a:t>
            </a:r>
          </a:p>
          <a:p>
            <a:pPr algn="ctr"/>
            <a:endParaRPr lang="es-CL" dirty="0" smtClean="0"/>
          </a:p>
          <a:p>
            <a:pPr algn="ctr"/>
            <a:r>
              <a:rPr lang="es-CL" dirty="0" smtClean="0"/>
              <a:t> CUENTA DE </a:t>
            </a:r>
            <a:r>
              <a:rPr lang="es-CL" u="sng" dirty="0" smtClean="0"/>
              <a:t>AHORRO INDIVIDUAL</a:t>
            </a:r>
          </a:p>
          <a:p>
            <a:pPr algn="ctr"/>
            <a:endParaRPr lang="es-CL" u="sng" dirty="0" smtClean="0"/>
          </a:p>
          <a:p>
            <a:pPr algn="ctr"/>
            <a:r>
              <a:rPr lang="es-CL" dirty="0" smtClean="0"/>
              <a:t>ACUMULA LAS CUOTAS </a:t>
            </a:r>
            <a:r>
              <a:rPr lang="es-CL" b="1" u="sng" dirty="0" smtClean="0"/>
              <a:t>CAPITALIZADAS</a:t>
            </a:r>
          </a:p>
          <a:p>
            <a:pPr algn="ctr"/>
            <a:endParaRPr lang="es-CL" b="1" u="sng" dirty="0"/>
          </a:p>
          <a:p>
            <a:pPr algn="ctr"/>
            <a:r>
              <a:rPr lang="es-CL" dirty="0" smtClean="0"/>
              <a:t>OPUESTO A LA</a:t>
            </a:r>
            <a:r>
              <a:rPr lang="es-CL" b="1" u="sng" dirty="0" smtClean="0"/>
              <a:t> SOLIDARIDAD</a:t>
            </a:r>
            <a:endParaRPr lang="es-CL" b="1" u="sng" dirty="0"/>
          </a:p>
        </p:txBody>
      </p:sp>
      <p:sp>
        <p:nvSpPr>
          <p:cNvPr id="6" name="Rectángulo 5"/>
          <p:cNvSpPr/>
          <p:nvPr/>
        </p:nvSpPr>
        <p:spPr>
          <a:xfrm>
            <a:off x="10068025" y="2367815"/>
            <a:ext cx="1992430" cy="30223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Se transforma el ahorro en dos modalidades alternativas de pensiones</a:t>
            </a:r>
          </a:p>
          <a:p>
            <a:pPr algn="ctr"/>
            <a:endParaRPr lang="es-CL" dirty="0" smtClean="0"/>
          </a:p>
          <a:p>
            <a:pPr algn="ctr"/>
            <a:r>
              <a:rPr lang="es-CL" dirty="0" smtClean="0"/>
              <a:t>RENTA VITALICIA</a:t>
            </a:r>
          </a:p>
          <a:p>
            <a:pPr algn="ctr"/>
            <a:r>
              <a:rPr lang="es-CL" dirty="0" smtClean="0"/>
              <a:t>O</a:t>
            </a:r>
          </a:p>
          <a:p>
            <a:pPr algn="ctr"/>
            <a:r>
              <a:rPr lang="es-CL" dirty="0" smtClean="0"/>
              <a:t>RETIRO PROGRAMADO</a:t>
            </a:r>
            <a:endParaRPr lang="es-CL" dirty="0"/>
          </a:p>
        </p:txBody>
      </p:sp>
      <p:sp>
        <p:nvSpPr>
          <p:cNvPr id="7" name="Elipse 6"/>
          <p:cNvSpPr/>
          <p:nvPr/>
        </p:nvSpPr>
        <p:spPr>
          <a:xfrm>
            <a:off x="1612805" y="503288"/>
            <a:ext cx="8007494" cy="6354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UN CONTRATO DE AHORRO INDIVIDUAL ES JUSTO DESDE EL PUNTO DE VISTA DEL INDIVIDUO PERO NO ES SOLIDARIO</a:t>
            </a:r>
          </a:p>
          <a:p>
            <a:pPr algn="ctr"/>
            <a:endParaRPr lang="es-CL" dirty="0" smtClean="0"/>
          </a:p>
          <a:p>
            <a:pPr algn="ctr"/>
            <a:r>
              <a:rPr lang="es-CL" dirty="0" smtClean="0"/>
              <a:t> LA SUMA DE ELLOS NO ES UN CONTRATO SOCIAL</a:t>
            </a:r>
            <a:endParaRPr lang="es-CL" dirty="0"/>
          </a:p>
        </p:txBody>
      </p:sp>
    </p:spTree>
    <p:custDataLst>
      <p:tags r:id="rId1"/>
    </p:custDataLst>
    <p:extLst>
      <p:ext uri="{BB962C8B-B14F-4D97-AF65-F5344CB8AC3E}">
        <p14:creationId xmlns:p14="http://schemas.microsoft.com/office/powerpoint/2010/main" val="374512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67"/>
                                        </p:tgtEl>
                                        <p:attrNameLst>
                                          <p:attrName>style.visibility</p:attrName>
                                        </p:attrNameLst>
                                      </p:cBhvr>
                                      <p:to>
                                        <p:strVal val="visible"/>
                                      </p:to>
                                    </p:se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par>
                          <p:cTn id="32" fill="hold">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down)">
                                      <p:cBhvr>
                                        <p:cTn id="35" dur="145">
                                          <p:stCondLst>
                                            <p:cond delay="0"/>
                                          </p:stCondLst>
                                        </p:cTn>
                                        <p:tgtEl>
                                          <p:spTgt spid="56"/>
                                        </p:tgtEl>
                                      </p:cBhvr>
                                    </p:animEffect>
                                    <p:anim calcmode="lin" valueType="num">
                                      <p:cBhvr>
                                        <p:cTn id="36" dur="456"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37" dur="166"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38" dur="166" tmFilter="0, 0; 0.125,0.2665; 0.25,0.4; 0.375,0.465; 0.5,0.5;  0.625,0.535; 0.75,0.6; 0.875,0.7335; 1,1">
                                          <p:stCondLst>
                                            <p:cond delay="166"/>
                                          </p:stCondLst>
                                        </p:cTn>
                                        <p:tgtEl>
                                          <p:spTgt spid="56"/>
                                        </p:tgtEl>
                                        <p:attrNameLst>
                                          <p:attrName>ppt_y</p:attrName>
                                        </p:attrNameLst>
                                      </p:cBhvr>
                                      <p:tavLst>
                                        <p:tav tm="0" fmla="#ppt_y-sin(pi*$)/9">
                                          <p:val>
                                            <p:fltVal val="0"/>
                                          </p:val>
                                        </p:tav>
                                        <p:tav tm="100000">
                                          <p:val>
                                            <p:fltVal val="1"/>
                                          </p:val>
                                        </p:tav>
                                      </p:tavLst>
                                    </p:anim>
                                    <p:anim calcmode="lin" valueType="num">
                                      <p:cBhvr>
                                        <p:cTn id="39" dur="83" tmFilter="0, 0; 0.125,0.2665; 0.25,0.4; 0.375,0.465; 0.5,0.5;  0.625,0.535; 0.75,0.6; 0.875,0.7335; 1,1">
                                          <p:stCondLst>
                                            <p:cond delay="331"/>
                                          </p:stCondLst>
                                        </p:cTn>
                                        <p:tgtEl>
                                          <p:spTgt spid="56"/>
                                        </p:tgtEl>
                                        <p:attrNameLst>
                                          <p:attrName>ppt_y</p:attrName>
                                        </p:attrNameLst>
                                      </p:cBhvr>
                                      <p:tavLst>
                                        <p:tav tm="0" fmla="#ppt_y-sin(pi*$)/27">
                                          <p:val>
                                            <p:fltVal val="0"/>
                                          </p:val>
                                        </p:tav>
                                        <p:tav tm="100000">
                                          <p:val>
                                            <p:fltVal val="1"/>
                                          </p:val>
                                        </p:tav>
                                      </p:tavLst>
                                    </p:anim>
                                    <p:anim calcmode="lin" valueType="num">
                                      <p:cBhvr>
                                        <p:cTn id="40" dur="41" tmFilter="0, 0; 0.125,0.2665; 0.25,0.4; 0.375,0.465; 0.5,0.5;  0.625,0.535; 0.75,0.6; 0.875,0.7335; 1,1">
                                          <p:stCondLst>
                                            <p:cond delay="414"/>
                                          </p:stCondLst>
                                        </p:cTn>
                                        <p:tgtEl>
                                          <p:spTgt spid="56"/>
                                        </p:tgtEl>
                                        <p:attrNameLst>
                                          <p:attrName>ppt_y</p:attrName>
                                        </p:attrNameLst>
                                      </p:cBhvr>
                                      <p:tavLst>
                                        <p:tav tm="0" fmla="#ppt_y-sin(pi*$)/81">
                                          <p:val>
                                            <p:fltVal val="0"/>
                                          </p:val>
                                        </p:tav>
                                        <p:tav tm="100000">
                                          <p:val>
                                            <p:fltVal val="1"/>
                                          </p:val>
                                        </p:tav>
                                      </p:tavLst>
                                    </p:anim>
                                    <p:animScale>
                                      <p:cBhvr>
                                        <p:cTn id="41" dur="7">
                                          <p:stCondLst>
                                            <p:cond delay="162"/>
                                          </p:stCondLst>
                                        </p:cTn>
                                        <p:tgtEl>
                                          <p:spTgt spid="56"/>
                                        </p:tgtEl>
                                      </p:cBhvr>
                                      <p:to x="100000" y="60000"/>
                                    </p:animScale>
                                    <p:animScale>
                                      <p:cBhvr>
                                        <p:cTn id="42" dur="41" decel="50000">
                                          <p:stCondLst>
                                            <p:cond delay="169"/>
                                          </p:stCondLst>
                                        </p:cTn>
                                        <p:tgtEl>
                                          <p:spTgt spid="56"/>
                                        </p:tgtEl>
                                      </p:cBhvr>
                                      <p:to x="100000" y="100000"/>
                                    </p:animScale>
                                    <p:animScale>
                                      <p:cBhvr>
                                        <p:cTn id="43" dur="7">
                                          <p:stCondLst>
                                            <p:cond delay="328"/>
                                          </p:stCondLst>
                                        </p:cTn>
                                        <p:tgtEl>
                                          <p:spTgt spid="56"/>
                                        </p:tgtEl>
                                      </p:cBhvr>
                                      <p:to x="100000" y="80000"/>
                                    </p:animScale>
                                    <p:animScale>
                                      <p:cBhvr>
                                        <p:cTn id="44" dur="41" decel="50000">
                                          <p:stCondLst>
                                            <p:cond delay="335"/>
                                          </p:stCondLst>
                                        </p:cTn>
                                        <p:tgtEl>
                                          <p:spTgt spid="56"/>
                                        </p:tgtEl>
                                      </p:cBhvr>
                                      <p:to x="100000" y="100000"/>
                                    </p:animScale>
                                    <p:animScale>
                                      <p:cBhvr>
                                        <p:cTn id="45" dur="7">
                                          <p:stCondLst>
                                            <p:cond delay="410"/>
                                          </p:stCondLst>
                                        </p:cTn>
                                        <p:tgtEl>
                                          <p:spTgt spid="56"/>
                                        </p:tgtEl>
                                      </p:cBhvr>
                                      <p:to x="100000" y="90000"/>
                                    </p:animScale>
                                    <p:animScale>
                                      <p:cBhvr>
                                        <p:cTn id="46" dur="41" decel="50000">
                                          <p:stCondLst>
                                            <p:cond delay="417"/>
                                          </p:stCondLst>
                                        </p:cTn>
                                        <p:tgtEl>
                                          <p:spTgt spid="56"/>
                                        </p:tgtEl>
                                      </p:cBhvr>
                                      <p:to x="100000" y="100000"/>
                                    </p:animScale>
                                    <p:animScale>
                                      <p:cBhvr>
                                        <p:cTn id="47" dur="7">
                                          <p:stCondLst>
                                            <p:cond delay="452"/>
                                          </p:stCondLst>
                                        </p:cTn>
                                        <p:tgtEl>
                                          <p:spTgt spid="56"/>
                                        </p:tgtEl>
                                      </p:cBhvr>
                                      <p:to x="100000" y="95000"/>
                                    </p:animScale>
                                    <p:animScale>
                                      <p:cBhvr>
                                        <p:cTn id="48" dur="41" decel="50000">
                                          <p:stCondLst>
                                            <p:cond delay="459"/>
                                          </p:stCondLst>
                                        </p:cTn>
                                        <p:tgtEl>
                                          <p:spTgt spid="56"/>
                                        </p:tgtEl>
                                      </p:cBhvr>
                                      <p:to x="100000" y="100000"/>
                                    </p:animScale>
                                  </p:childTnLst>
                                </p:cTn>
                              </p:par>
                            </p:childTnLst>
                          </p:cTn>
                        </p:par>
                        <p:par>
                          <p:cTn id="49" fill="hold">
                            <p:stCondLst>
                              <p:cond delay="4500"/>
                            </p:stCondLst>
                            <p:childTnLst>
                              <p:par>
                                <p:cTn id="50" presetID="45"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4000"/>
                                        <p:tgtEl>
                                          <p:spTgt spid="6"/>
                                        </p:tgtEl>
                                      </p:cBhvr>
                                    </p:animEffect>
                                    <p:anim calcmode="lin" valueType="num">
                                      <p:cBhvr>
                                        <p:cTn id="53" dur="4000" fill="hold"/>
                                        <p:tgtEl>
                                          <p:spTgt spid="6"/>
                                        </p:tgtEl>
                                        <p:attrNameLst>
                                          <p:attrName>ppt_w</p:attrName>
                                        </p:attrNameLst>
                                      </p:cBhvr>
                                      <p:tavLst>
                                        <p:tav tm="0" fmla="#ppt_w*sin(2.5*pi*$)">
                                          <p:val>
                                            <p:fltVal val="0"/>
                                          </p:val>
                                        </p:tav>
                                        <p:tav tm="100000">
                                          <p:val>
                                            <p:fltVal val="1"/>
                                          </p:val>
                                        </p:tav>
                                      </p:tavLst>
                                    </p:anim>
                                    <p:anim calcmode="lin" valueType="num">
                                      <p:cBhvr>
                                        <p:cTn id="54" dur="40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8500"/>
                            </p:stCondLst>
                            <p:childTnLst>
                              <p:par>
                                <p:cTn id="56" presetID="45"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3000"/>
                                        <p:tgtEl>
                                          <p:spTgt spid="5"/>
                                        </p:tgtEl>
                                      </p:cBhvr>
                                    </p:animEffect>
                                    <p:anim calcmode="lin" valueType="num">
                                      <p:cBhvr>
                                        <p:cTn id="59" dur="3000" fill="hold"/>
                                        <p:tgtEl>
                                          <p:spTgt spid="5"/>
                                        </p:tgtEl>
                                        <p:attrNameLst>
                                          <p:attrName>ppt_w</p:attrName>
                                        </p:attrNameLst>
                                      </p:cBhvr>
                                      <p:tavLst>
                                        <p:tav tm="0" fmla="#ppt_w*sin(2.5*pi*$)">
                                          <p:val>
                                            <p:fltVal val="0"/>
                                          </p:val>
                                        </p:tav>
                                        <p:tav tm="100000">
                                          <p:val>
                                            <p:fltVal val="1"/>
                                          </p:val>
                                        </p:tav>
                                      </p:tavLst>
                                    </p:anim>
                                    <p:anim calcmode="lin" valueType="num">
                                      <p:cBhvr>
                                        <p:cTn id="60" dur="3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80">
                                          <p:stCondLst>
                                            <p:cond delay="0"/>
                                          </p:stCondLst>
                                        </p:cTn>
                                        <p:tgtEl>
                                          <p:spTgt spid="7"/>
                                        </p:tgtEl>
                                      </p:cBhvr>
                                    </p:animEffect>
                                    <p:anim calcmode="lin" valueType="num">
                                      <p:cBhvr>
                                        <p:cTn id="6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1" dur="26">
                                          <p:stCondLst>
                                            <p:cond delay="650"/>
                                          </p:stCondLst>
                                        </p:cTn>
                                        <p:tgtEl>
                                          <p:spTgt spid="7"/>
                                        </p:tgtEl>
                                      </p:cBhvr>
                                      <p:to x="100000" y="60000"/>
                                    </p:animScale>
                                    <p:animScale>
                                      <p:cBhvr>
                                        <p:cTn id="72" dur="166" decel="50000">
                                          <p:stCondLst>
                                            <p:cond delay="676"/>
                                          </p:stCondLst>
                                        </p:cTn>
                                        <p:tgtEl>
                                          <p:spTgt spid="7"/>
                                        </p:tgtEl>
                                      </p:cBhvr>
                                      <p:to x="100000" y="100000"/>
                                    </p:animScale>
                                    <p:animScale>
                                      <p:cBhvr>
                                        <p:cTn id="73" dur="26">
                                          <p:stCondLst>
                                            <p:cond delay="1312"/>
                                          </p:stCondLst>
                                        </p:cTn>
                                        <p:tgtEl>
                                          <p:spTgt spid="7"/>
                                        </p:tgtEl>
                                      </p:cBhvr>
                                      <p:to x="100000" y="80000"/>
                                    </p:animScale>
                                    <p:animScale>
                                      <p:cBhvr>
                                        <p:cTn id="74" dur="166" decel="50000">
                                          <p:stCondLst>
                                            <p:cond delay="1338"/>
                                          </p:stCondLst>
                                        </p:cTn>
                                        <p:tgtEl>
                                          <p:spTgt spid="7"/>
                                        </p:tgtEl>
                                      </p:cBhvr>
                                      <p:to x="100000" y="100000"/>
                                    </p:animScale>
                                    <p:animScale>
                                      <p:cBhvr>
                                        <p:cTn id="75" dur="26">
                                          <p:stCondLst>
                                            <p:cond delay="1642"/>
                                          </p:stCondLst>
                                        </p:cTn>
                                        <p:tgtEl>
                                          <p:spTgt spid="7"/>
                                        </p:tgtEl>
                                      </p:cBhvr>
                                      <p:to x="100000" y="90000"/>
                                    </p:animScale>
                                    <p:animScale>
                                      <p:cBhvr>
                                        <p:cTn id="76" dur="166" decel="50000">
                                          <p:stCondLst>
                                            <p:cond delay="1668"/>
                                          </p:stCondLst>
                                        </p:cTn>
                                        <p:tgtEl>
                                          <p:spTgt spid="7"/>
                                        </p:tgtEl>
                                      </p:cBhvr>
                                      <p:to x="100000" y="100000"/>
                                    </p:animScale>
                                    <p:animScale>
                                      <p:cBhvr>
                                        <p:cTn id="77" dur="26">
                                          <p:stCondLst>
                                            <p:cond delay="1808"/>
                                          </p:stCondLst>
                                        </p:cTn>
                                        <p:tgtEl>
                                          <p:spTgt spid="7"/>
                                        </p:tgtEl>
                                      </p:cBhvr>
                                      <p:to x="100000" y="95000"/>
                                    </p:animScale>
                                    <p:animScale>
                                      <p:cBhvr>
                                        <p:cTn id="7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0000" lnSpcReduction="20000"/>
          </a:bodyPr>
          <a:lstStyle/>
          <a:p>
            <a:pPr marL="0" indent="0">
              <a:buNone/>
            </a:pPr>
            <a:r>
              <a:rPr lang="es-CL" b="1" dirty="0" smtClean="0"/>
              <a:t>Cambio  ideológico 		Crear un mercado obligatorio de ahorro de largo 						plazo. Con portabilidad de cotización homogénea.</a:t>
            </a:r>
          </a:p>
          <a:p>
            <a:endParaRPr lang="es-CL" dirty="0"/>
          </a:p>
          <a:p>
            <a:pPr lvl="1">
              <a:buFont typeface="Wingdings" panose="05000000000000000000" pitchFamily="2" charset="2"/>
              <a:buChar char="Ø"/>
            </a:pPr>
            <a:endParaRPr lang="es-CL" dirty="0" smtClean="0"/>
          </a:p>
          <a:p>
            <a:pPr lvl="1">
              <a:buFont typeface="Wingdings" panose="05000000000000000000" pitchFamily="2" charset="2"/>
              <a:buChar char="Ø"/>
            </a:pPr>
            <a:endParaRPr lang="es-CL" dirty="0" smtClean="0"/>
          </a:p>
          <a:p>
            <a:pPr lvl="1">
              <a:buFont typeface="Wingdings" panose="05000000000000000000" pitchFamily="2" charset="2"/>
              <a:buChar char="Ø"/>
            </a:pPr>
            <a:r>
              <a:rPr lang="es-CL" dirty="0" smtClean="0"/>
              <a:t>Sistema 	   	Segmentado Muchas Cajas 	Sistema </a:t>
            </a:r>
            <a:r>
              <a:rPr lang="es-CL" u="sng" dirty="0" smtClean="0"/>
              <a:t>unificado y homologado</a:t>
            </a:r>
          </a:p>
          <a:p>
            <a:pPr lvl="1">
              <a:buFont typeface="Wingdings" panose="05000000000000000000" pitchFamily="2" charset="2"/>
              <a:buChar char="Ø"/>
            </a:pPr>
            <a:endParaRPr lang="es-CL" dirty="0"/>
          </a:p>
          <a:p>
            <a:pPr lvl="1">
              <a:buFont typeface="Wingdings" panose="05000000000000000000" pitchFamily="2" charset="2"/>
              <a:buChar char="Ø"/>
            </a:pPr>
            <a:r>
              <a:rPr lang="es-CL" dirty="0" smtClean="0"/>
              <a:t>Las Cajas de Previsión  	   Seguridad  Social		Administradora Fondo de Pensiones AFP  con </a:t>
            </a:r>
            <a:r>
              <a:rPr lang="es-CL" u="sng" dirty="0" smtClean="0"/>
              <a:t>fines </a:t>
            </a:r>
            <a:r>
              <a:rPr lang="es-CL" dirty="0" smtClean="0"/>
              <a:t>							</a:t>
            </a:r>
            <a:r>
              <a:rPr lang="es-CL" u="sng" dirty="0" smtClean="0"/>
              <a:t>de lucro</a:t>
            </a:r>
          </a:p>
          <a:p>
            <a:pPr lvl="1">
              <a:buFont typeface="Wingdings" panose="05000000000000000000" pitchFamily="2" charset="2"/>
              <a:buChar char="Ø"/>
            </a:pPr>
            <a:endParaRPr lang="es-CL" dirty="0"/>
          </a:p>
          <a:p>
            <a:pPr lvl="1">
              <a:buFont typeface="Wingdings" panose="05000000000000000000" pitchFamily="2" charset="2"/>
              <a:buChar char="Ø"/>
            </a:pPr>
            <a:r>
              <a:rPr lang="es-CL" dirty="0" smtClean="0"/>
              <a:t>El empleador                     Aporta a la Previsión	</a:t>
            </a:r>
            <a:r>
              <a:rPr lang="es-CL" u="sng" dirty="0" smtClean="0"/>
              <a:t>NO aporta</a:t>
            </a:r>
            <a:r>
              <a:rPr lang="es-CL" dirty="0" smtClean="0"/>
              <a:t> para la previsión de sus trabajadores</a:t>
            </a:r>
          </a:p>
          <a:p>
            <a:pPr lvl="1">
              <a:buFont typeface="Wingdings" panose="05000000000000000000" pitchFamily="2" charset="2"/>
              <a:buChar char="Ø"/>
            </a:pPr>
            <a:endParaRPr lang="es-CL" dirty="0" smtClean="0"/>
          </a:p>
          <a:p>
            <a:pPr lvl="1">
              <a:buFont typeface="Wingdings" panose="05000000000000000000" pitchFamily="2" charset="2"/>
              <a:buChar char="Ø"/>
            </a:pPr>
            <a:r>
              <a:rPr lang="es-CL" dirty="0" smtClean="0"/>
              <a:t>Los trabajadores  	  Con derechos previsionales	</a:t>
            </a:r>
            <a:r>
              <a:rPr lang="es-CL" u="sng" dirty="0" smtClean="0"/>
              <a:t>Propietarios y portadores</a:t>
            </a:r>
            <a:r>
              <a:rPr lang="es-CL" dirty="0" smtClean="0"/>
              <a:t> de la alícuota, consumidor 						de servicios financieros.</a:t>
            </a:r>
          </a:p>
          <a:p>
            <a:pPr lvl="1">
              <a:buFont typeface="Wingdings" panose="05000000000000000000" pitchFamily="2" charset="2"/>
              <a:buChar char="Ø"/>
            </a:pPr>
            <a:endParaRPr lang="es-CL" dirty="0" smtClean="0"/>
          </a:p>
          <a:p>
            <a:pPr lvl="1">
              <a:buFont typeface="Wingdings" panose="05000000000000000000" pitchFamily="2" charset="2"/>
              <a:buChar char="Ø"/>
            </a:pPr>
            <a:r>
              <a:rPr lang="es-CL" dirty="0" smtClean="0"/>
              <a:t>El Estado 		  </a:t>
            </a:r>
            <a:r>
              <a:rPr lang="es-CL" i="1" dirty="0" smtClean="0"/>
              <a:t>Administra</a:t>
            </a:r>
            <a:r>
              <a:rPr lang="es-CL" dirty="0" smtClean="0"/>
              <a:t> Cajas		</a:t>
            </a:r>
            <a:r>
              <a:rPr lang="es-CL" u="sng" dirty="0" smtClean="0"/>
              <a:t>Regulador y supervisor</a:t>
            </a:r>
            <a:r>
              <a:rPr lang="es-CL" dirty="0" smtClean="0"/>
              <a:t> de una industria financiera, 							financiera y gestiona el </a:t>
            </a:r>
            <a:r>
              <a:rPr lang="es-CL" u="sng" dirty="0" smtClean="0"/>
              <a:t>cierre del sistema antiguo. </a:t>
            </a:r>
            <a:endParaRPr lang="es-CL" u="sng" dirty="0"/>
          </a:p>
        </p:txBody>
      </p:sp>
      <p:sp>
        <p:nvSpPr>
          <p:cNvPr id="5" name="Rectángulo 4"/>
          <p:cNvSpPr/>
          <p:nvPr/>
        </p:nvSpPr>
        <p:spPr>
          <a:xfrm>
            <a:off x="1104900" y="2514600"/>
            <a:ext cx="2235066"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CARACTERISTICA </a:t>
            </a:r>
            <a:endParaRPr lang="es-CL" dirty="0"/>
          </a:p>
        </p:txBody>
      </p:sp>
      <p:sp>
        <p:nvSpPr>
          <p:cNvPr id="6" name="Rectángulo 5"/>
          <p:cNvSpPr/>
          <p:nvPr/>
        </p:nvSpPr>
        <p:spPr>
          <a:xfrm>
            <a:off x="6660682" y="2514600"/>
            <a:ext cx="395016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DESPUES DE LA REFORMA</a:t>
            </a:r>
            <a:endParaRPr lang="es-CL" dirty="0"/>
          </a:p>
        </p:txBody>
      </p:sp>
      <p:sp>
        <p:nvSpPr>
          <p:cNvPr id="11" name="Rectángulo 10"/>
          <p:cNvSpPr/>
          <p:nvPr/>
        </p:nvSpPr>
        <p:spPr>
          <a:xfrm>
            <a:off x="3522846" y="2522621"/>
            <a:ext cx="2926080"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ANTES DE LA REFORMA</a:t>
            </a:r>
            <a:endParaRPr lang="es-CL" dirty="0"/>
          </a:p>
        </p:txBody>
      </p:sp>
      <p:sp>
        <p:nvSpPr>
          <p:cNvPr id="9" name="Título 11"/>
          <p:cNvSpPr>
            <a:spLocks noGrp="1"/>
          </p:cNvSpPr>
          <p:nvPr>
            <p:ph type="title"/>
          </p:nvPr>
        </p:nvSpPr>
        <p:spPr/>
        <p:txBody>
          <a:bodyPr/>
          <a:lstStyle/>
          <a:p>
            <a:r>
              <a:rPr lang="es-CL" b="1" dirty="0"/>
              <a:t>El extremo adoptado como ejemplo en América Latina</a:t>
            </a:r>
          </a:p>
        </p:txBody>
      </p:sp>
      <p:sp>
        <p:nvSpPr>
          <p:cNvPr id="2" name="Elipse 1"/>
          <p:cNvSpPr/>
          <p:nvPr/>
        </p:nvSpPr>
        <p:spPr>
          <a:xfrm>
            <a:off x="2295144" y="630936"/>
            <a:ext cx="7031736" cy="5989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LOS DERECHOS </a:t>
            </a:r>
          </a:p>
          <a:p>
            <a:pPr algn="ctr"/>
            <a:r>
              <a:rPr lang="es-CL" dirty="0" smtClean="0"/>
              <a:t>PREVISIONAELS ASOCIADOS AL TRABAJO </a:t>
            </a:r>
          </a:p>
          <a:p>
            <a:pPr algn="ctr"/>
            <a:r>
              <a:rPr lang="es-CL" dirty="0" smtClean="0"/>
              <a:t>SE TRANFORMAN </a:t>
            </a:r>
          </a:p>
          <a:p>
            <a:pPr algn="ctr"/>
            <a:r>
              <a:rPr lang="es-CL" dirty="0" smtClean="0"/>
              <a:t>EN DERECHOS PREVISIONALES ASOCIADOS A LA CAPACIDAD INDIVIDUAL DE AHORRO</a:t>
            </a:r>
          </a:p>
          <a:p>
            <a:pPr algn="ctr"/>
            <a:endParaRPr lang="es-CL" dirty="0" smtClean="0"/>
          </a:p>
          <a:p>
            <a:pPr algn="ctr"/>
            <a:endParaRPr lang="es-CL" dirty="0" smtClean="0"/>
          </a:p>
          <a:p>
            <a:pPr algn="ctr"/>
            <a:r>
              <a:rPr lang="es-CL" dirty="0" smtClean="0"/>
              <a:t> LOS AFILIADOS CON DERECHOS LABORALES</a:t>
            </a:r>
          </a:p>
          <a:p>
            <a:pPr algn="ctr"/>
            <a:r>
              <a:rPr lang="es-CL" dirty="0" smtClean="0"/>
              <a:t>SE TRANFORMAN EN </a:t>
            </a:r>
          </a:p>
          <a:p>
            <a:pPr algn="ctr"/>
            <a:r>
              <a:rPr lang="es-CL" dirty="0" smtClean="0"/>
              <a:t> CONSUMIDORES DE SERVICIOS FINANCIEROS CON TOTAL IGNORANCIA Y ASIMETRIA DE INFORMACION</a:t>
            </a:r>
            <a:endParaRPr lang="es-CL" dirty="0"/>
          </a:p>
        </p:txBody>
      </p:sp>
    </p:spTree>
    <p:custDataLst>
      <p:tags r:id="rId1"/>
    </p:custDataLst>
    <p:extLst>
      <p:ext uri="{BB962C8B-B14F-4D97-AF65-F5344CB8AC3E}">
        <p14:creationId xmlns:p14="http://schemas.microsoft.com/office/powerpoint/2010/main" val="300841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2000"/>
                                        <p:tgtEl>
                                          <p:spTgt spid="3">
                                            <p:txEl>
                                              <p:pRg st="4" end="4"/>
                                            </p:txEl>
                                          </p:spTgt>
                                        </p:tgtEl>
                                      </p:cBhvr>
                                    </p:animEffect>
                                  </p:childTnLst>
                                </p:cTn>
                              </p:par>
                            </p:childTnLst>
                          </p:cTn>
                        </p:par>
                        <p:par>
                          <p:cTn id="29" fill="hold">
                            <p:stCondLst>
                              <p:cond delay="5000"/>
                            </p:stCondLst>
                            <p:childTnLst>
                              <p:par>
                                <p:cTn id="30" presetID="14"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2000"/>
                                        <p:tgtEl>
                                          <p:spTgt spid="3">
                                            <p:txEl>
                                              <p:pRg st="6" end="6"/>
                                            </p:txEl>
                                          </p:spTgt>
                                        </p:tgtEl>
                                      </p:cBhvr>
                                    </p:animEffect>
                                  </p:childTnLst>
                                </p:cTn>
                              </p:par>
                            </p:childTnLst>
                          </p:cTn>
                        </p:par>
                        <p:par>
                          <p:cTn id="33" fill="hold">
                            <p:stCondLst>
                              <p:cond delay="7000"/>
                            </p:stCondLst>
                            <p:childTnLst>
                              <p:par>
                                <p:cTn id="34" presetID="14" presetClass="entr" presetSubtype="1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6" dur="2000"/>
                                        <p:tgtEl>
                                          <p:spTgt spid="3">
                                            <p:txEl>
                                              <p:pRg st="8" end="8"/>
                                            </p:txEl>
                                          </p:spTgt>
                                        </p:tgtEl>
                                      </p:cBhvr>
                                    </p:animEffect>
                                  </p:childTnLst>
                                </p:cTn>
                              </p:par>
                            </p:childTnLst>
                          </p:cTn>
                        </p:par>
                        <p:par>
                          <p:cTn id="37" fill="hold">
                            <p:stCondLst>
                              <p:cond delay="9000"/>
                            </p:stCondLst>
                            <p:childTnLst>
                              <p:par>
                                <p:cTn id="38" presetID="14" presetClass="entr" presetSubtype="10"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0" dur="2000"/>
                                        <p:tgtEl>
                                          <p:spTgt spid="3">
                                            <p:txEl>
                                              <p:pRg st="10" end="10"/>
                                            </p:txEl>
                                          </p:spTgt>
                                        </p:tgtEl>
                                      </p:cBhvr>
                                    </p:animEffect>
                                  </p:childTnLst>
                                </p:cTn>
                              </p:par>
                            </p:childTnLst>
                          </p:cTn>
                        </p:par>
                        <p:par>
                          <p:cTn id="41" fill="hold">
                            <p:stCondLst>
                              <p:cond delay="11000"/>
                            </p:stCondLst>
                            <p:childTnLst>
                              <p:par>
                                <p:cTn id="42" presetID="14" presetClass="entr" presetSubtype="10" fill="hold" nodeType="after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4" dur="2000"/>
                                        <p:tgtEl>
                                          <p:spTgt spid="3">
                                            <p:txEl>
                                              <p:pRg st="12" end="12"/>
                                            </p:txEl>
                                          </p:spTgt>
                                        </p:tgtEl>
                                      </p:cBhvr>
                                    </p:animEffect>
                                  </p:childTnLst>
                                </p:cTn>
                              </p:par>
                            </p:childTnLst>
                          </p:cTn>
                        </p:par>
                        <p:par>
                          <p:cTn id="45" fill="hold">
                            <p:stCondLst>
                              <p:cond delay="13000"/>
                            </p:stCondLst>
                            <p:childTnLst>
                              <p:par>
                                <p:cTn id="46" presetID="1"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par>
                          <p:cTn id="51" fill="hold">
                            <p:stCondLst>
                              <p:cond delay="13000"/>
                            </p:stCondLst>
                            <p:childTnLst>
                              <p:par>
                                <p:cTn id="52" presetID="1" presetClass="entr" presetSubtype="0"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child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80">
                                          <p:stCondLst>
                                            <p:cond delay="0"/>
                                          </p:stCondLst>
                                        </p:cTn>
                                        <p:tgtEl>
                                          <p:spTgt spid="2"/>
                                        </p:tgtEl>
                                      </p:cBhvr>
                                    </p:animEffect>
                                    <p:anim calcmode="lin" valueType="num">
                                      <p:cBhvr>
                                        <p:cTn id="6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gtEl>
                                      </p:cBhvr>
                                      <p:to x="100000" y="60000"/>
                                    </p:animScale>
                                    <p:animScale>
                                      <p:cBhvr>
                                        <p:cTn id="68" dur="166" decel="50000">
                                          <p:stCondLst>
                                            <p:cond delay="676"/>
                                          </p:stCondLst>
                                        </p:cTn>
                                        <p:tgtEl>
                                          <p:spTgt spid="2"/>
                                        </p:tgtEl>
                                      </p:cBhvr>
                                      <p:to x="100000" y="100000"/>
                                    </p:animScale>
                                    <p:animScale>
                                      <p:cBhvr>
                                        <p:cTn id="69" dur="26">
                                          <p:stCondLst>
                                            <p:cond delay="1312"/>
                                          </p:stCondLst>
                                        </p:cTn>
                                        <p:tgtEl>
                                          <p:spTgt spid="2"/>
                                        </p:tgtEl>
                                      </p:cBhvr>
                                      <p:to x="100000" y="80000"/>
                                    </p:animScale>
                                    <p:animScale>
                                      <p:cBhvr>
                                        <p:cTn id="70" dur="166" decel="50000">
                                          <p:stCondLst>
                                            <p:cond delay="1338"/>
                                          </p:stCondLst>
                                        </p:cTn>
                                        <p:tgtEl>
                                          <p:spTgt spid="2"/>
                                        </p:tgtEl>
                                      </p:cBhvr>
                                      <p:to x="100000" y="100000"/>
                                    </p:animScale>
                                    <p:animScale>
                                      <p:cBhvr>
                                        <p:cTn id="71" dur="26">
                                          <p:stCondLst>
                                            <p:cond delay="1642"/>
                                          </p:stCondLst>
                                        </p:cTn>
                                        <p:tgtEl>
                                          <p:spTgt spid="2"/>
                                        </p:tgtEl>
                                      </p:cBhvr>
                                      <p:to x="100000" y="90000"/>
                                    </p:animScale>
                                    <p:animScale>
                                      <p:cBhvr>
                                        <p:cTn id="72" dur="166" decel="50000">
                                          <p:stCondLst>
                                            <p:cond delay="1668"/>
                                          </p:stCondLst>
                                        </p:cTn>
                                        <p:tgtEl>
                                          <p:spTgt spid="2"/>
                                        </p:tgtEl>
                                      </p:cBhvr>
                                      <p:to x="100000" y="100000"/>
                                    </p:animScale>
                                    <p:animScale>
                                      <p:cBhvr>
                                        <p:cTn id="73" dur="26">
                                          <p:stCondLst>
                                            <p:cond delay="1808"/>
                                          </p:stCondLst>
                                        </p:cTn>
                                        <p:tgtEl>
                                          <p:spTgt spid="2"/>
                                        </p:tgtEl>
                                      </p:cBhvr>
                                      <p:to x="100000" y="95000"/>
                                    </p:animScale>
                                    <p:animScale>
                                      <p:cBhvr>
                                        <p:cTn id="7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1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6096000" y="1358900"/>
            <a:ext cx="2844800" cy="4667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smtClean="0"/>
              <a:t>Antiguedad</a:t>
            </a:r>
            <a:endParaRPr lang="es-CL" dirty="0"/>
          </a:p>
        </p:txBody>
      </p:sp>
      <p:sp>
        <p:nvSpPr>
          <p:cNvPr id="2" name="Título 1"/>
          <p:cNvSpPr>
            <a:spLocks noGrp="1"/>
          </p:cNvSpPr>
          <p:nvPr>
            <p:ph type="title"/>
          </p:nvPr>
        </p:nvSpPr>
        <p:spPr>
          <a:xfrm>
            <a:off x="876300" y="365125"/>
            <a:ext cx="10477500" cy="1325563"/>
          </a:xfrm>
        </p:spPr>
        <p:txBody>
          <a:bodyPr/>
          <a:lstStyle/>
          <a:p>
            <a:r>
              <a:rPr lang="es-CL" dirty="0"/>
              <a:t>Conflicto entre los principios de equivalencia y </a:t>
            </a:r>
            <a:r>
              <a:rPr lang="es-CL" dirty="0" smtClean="0"/>
              <a:t>solidaridad I</a:t>
            </a:r>
            <a:endParaRPr lang="es-CL" dirty="0"/>
          </a:p>
        </p:txBody>
      </p:sp>
      <p:sp>
        <p:nvSpPr>
          <p:cNvPr id="3" name="Marcador de contenido 2"/>
          <p:cNvSpPr>
            <a:spLocks noGrp="1"/>
          </p:cNvSpPr>
          <p:nvPr>
            <p:ph idx="1"/>
          </p:nvPr>
        </p:nvSpPr>
        <p:spPr/>
        <p:txBody>
          <a:bodyPr/>
          <a:lstStyle/>
          <a:p>
            <a:endParaRPr lang="es-CL" dirty="0" smtClean="0"/>
          </a:p>
          <a:p>
            <a:endParaRPr lang="es-CL" dirty="0"/>
          </a:p>
        </p:txBody>
      </p:sp>
      <p:sp>
        <p:nvSpPr>
          <p:cNvPr id="4" name="Triángulo rectángulo 3"/>
          <p:cNvSpPr/>
          <p:nvPr/>
        </p:nvSpPr>
        <p:spPr>
          <a:xfrm rot="16200000">
            <a:off x="4622800" y="939109"/>
            <a:ext cx="4508500" cy="588204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p:cNvSpPr/>
          <p:nvPr/>
        </p:nvSpPr>
        <p:spPr>
          <a:xfrm>
            <a:off x="4305300" y="6235700"/>
            <a:ext cx="5143500"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Número de semanas cotizadas</a:t>
            </a:r>
            <a:endParaRPr lang="es-CL" dirty="0"/>
          </a:p>
        </p:txBody>
      </p:sp>
      <p:sp>
        <p:nvSpPr>
          <p:cNvPr id="6" name="Rectángulo 5"/>
          <p:cNvSpPr/>
          <p:nvPr/>
        </p:nvSpPr>
        <p:spPr>
          <a:xfrm>
            <a:off x="10274300" y="1690688"/>
            <a:ext cx="228600" cy="437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err="1" smtClean="0"/>
              <a:t>Pension</a:t>
            </a:r>
            <a:r>
              <a:rPr lang="es-CL" sz="1200" dirty="0" smtClean="0"/>
              <a:t> </a:t>
            </a:r>
            <a:r>
              <a:rPr lang="es-CL" sz="1200" dirty="0" err="1" smtClean="0"/>
              <a:t>autofinanciadaa</a:t>
            </a:r>
            <a:endParaRPr lang="es-CL" sz="1200" dirty="0"/>
          </a:p>
        </p:txBody>
      </p:sp>
      <p:cxnSp>
        <p:nvCxnSpPr>
          <p:cNvPr id="8" name="Conector recto 7"/>
          <p:cNvCxnSpPr/>
          <p:nvPr/>
        </p:nvCxnSpPr>
        <p:spPr>
          <a:xfrm>
            <a:off x="7761648" y="1625882"/>
            <a:ext cx="88900" cy="4520178"/>
          </a:xfrm>
          <a:prstGeom prst="line">
            <a:avLst/>
          </a:prstGeom>
          <a:ln w="698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261324" y="1554135"/>
            <a:ext cx="4254500" cy="44262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Pilar de reparto</a:t>
            </a:r>
          </a:p>
          <a:p>
            <a:pPr algn="ctr"/>
            <a:endParaRPr lang="es-CL" dirty="0"/>
          </a:p>
          <a:p>
            <a:pPr algn="ctr"/>
            <a:r>
              <a:rPr lang="es-CL" dirty="0" smtClean="0"/>
              <a:t>Es contributivo y establece condiciones de elegibilidad</a:t>
            </a:r>
          </a:p>
          <a:p>
            <a:pPr algn="ctr"/>
            <a:endParaRPr lang="es-CL" dirty="0"/>
          </a:p>
          <a:p>
            <a:pPr marL="342900" indent="-342900">
              <a:buFont typeface="+mj-lt"/>
              <a:buAutoNum type="arabicPeriod"/>
            </a:pPr>
            <a:r>
              <a:rPr lang="es-CL" dirty="0" smtClean="0"/>
              <a:t>Define una pensión en función de una tasa de reemplazo y un salario de referencia</a:t>
            </a:r>
          </a:p>
          <a:p>
            <a:pPr marL="342900" indent="-342900">
              <a:buFont typeface="+mj-lt"/>
              <a:buAutoNum type="arabicPeriod"/>
            </a:pPr>
            <a:r>
              <a:rPr lang="es-CL" dirty="0" smtClean="0"/>
              <a:t>Establece un piso </a:t>
            </a:r>
            <a:r>
              <a:rPr lang="es-CL" dirty="0" err="1" smtClean="0"/>
              <a:t>minimo</a:t>
            </a:r>
            <a:r>
              <a:rPr lang="es-CL" dirty="0" smtClean="0"/>
              <a:t> de semanas de  cotización</a:t>
            </a:r>
          </a:p>
          <a:p>
            <a:pPr marL="342900" indent="-342900">
              <a:buFont typeface="+mj-lt"/>
              <a:buAutoNum type="arabicPeriod"/>
            </a:pPr>
            <a:r>
              <a:rPr lang="es-CL" dirty="0" smtClean="0"/>
              <a:t> Redistribuye desde los mas vulnerables (aquellos con menos cotizaciones) hacia los menos vulnerables (mas cotizaciones), pudiendo premiarlos en exceso</a:t>
            </a:r>
            <a:endParaRPr lang="es-CL" dirty="0"/>
          </a:p>
        </p:txBody>
      </p:sp>
      <p:sp>
        <p:nvSpPr>
          <p:cNvPr id="13" name="Rectángulo 12"/>
          <p:cNvSpPr/>
          <p:nvPr/>
        </p:nvSpPr>
        <p:spPr>
          <a:xfrm>
            <a:off x="7806098" y="3175000"/>
            <a:ext cx="2011976" cy="289457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Triángulo rectángulo 13"/>
          <p:cNvSpPr/>
          <p:nvPr/>
        </p:nvSpPr>
        <p:spPr>
          <a:xfrm rot="16200000">
            <a:off x="7241112" y="584038"/>
            <a:ext cx="3161004" cy="1992926"/>
          </a:xfrm>
          <a:prstGeom prst="r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lecha curvada hacia abajo 6"/>
          <p:cNvSpPr/>
          <p:nvPr/>
        </p:nvSpPr>
        <p:spPr>
          <a:xfrm rot="18630137">
            <a:off x="5086386" y="2174788"/>
            <a:ext cx="3904488" cy="1786615"/>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Redistribución regresiva</a:t>
            </a:r>
            <a:endParaRPr lang="es-CL" dirty="0">
              <a:solidFill>
                <a:schemeClr val="tx1"/>
              </a:solidFill>
            </a:endParaRPr>
          </a:p>
        </p:txBody>
      </p:sp>
      <p:sp>
        <p:nvSpPr>
          <p:cNvPr id="9" name="Elipse 8"/>
          <p:cNvSpPr/>
          <p:nvPr/>
        </p:nvSpPr>
        <p:spPr>
          <a:xfrm>
            <a:off x="2122735" y="214730"/>
            <a:ext cx="6974290" cy="594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HISTORICAMENTE HEMOS TENIDO UNA SOLIDARIDAD REGRESIVA</a:t>
            </a:r>
            <a:endParaRPr lang="es-CL" dirty="0"/>
          </a:p>
        </p:txBody>
      </p:sp>
    </p:spTree>
    <p:extLst>
      <p:ext uri="{BB962C8B-B14F-4D97-AF65-F5344CB8AC3E}">
        <p14:creationId xmlns:p14="http://schemas.microsoft.com/office/powerpoint/2010/main" val="31211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4" grpId="0" animBg="1"/>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1|0.2|0.1"/>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2|0.1|0.2|0.3|0.2|0.2|0.1|0.3|0.1"/>
</p:tagLst>
</file>

<file path=ppt/tags/tag4.xml><?xml version="1.0" encoding="utf-8"?>
<p:tagLst xmlns:a="http://schemas.openxmlformats.org/drawingml/2006/main" xmlns:r="http://schemas.openxmlformats.org/officeDocument/2006/relationships" xmlns:p="http://schemas.openxmlformats.org/presentationml/2006/main">
  <p:tag name="TIMING" val="|0.2|0.1|0.2|0.3|0.2|0.2|0.1|0.3|0.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1407</Words>
  <Application>Microsoft Office PowerPoint</Application>
  <PresentationFormat>Panorámica</PresentationFormat>
  <Paragraphs>379</Paragraphs>
  <Slides>19</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Wingdings</vt:lpstr>
      <vt:lpstr>Tema de Office</vt:lpstr>
      <vt:lpstr>   Ponencia:  Panorama Latinoamericano:   Andras Uthoff  Experto Internacional    Seminario:   Reformas de los sistemas de pensiones a debate:  ¿En qué se está avanzando? </vt:lpstr>
      <vt:lpstr>Contenido</vt:lpstr>
      <vt:lpstr>La demografía, una amenaza o una bendición?</vt:lpstr>
      <vt:lpstr>La tipologia internacional </vt:lpstr>
      <vt:lpstr>Tipología de sistemas de pensiones</vt:lpstr>
      <vt:lpstr>Las opciones para construir pilares</vt:lpstr>
      <vt:lpstr>El extremo adoptado como ejemplo en América Latina</vt:lpstr>
      <vt:lpstr>El extremo adoptado como ejemplo en América Latina</vt:lpstr>
      <vt:lpstr>Conflicto entre los principios de equivalencia y solidaridad I</vt:lpstr>
      <vt:lpstr>Conflicto entre los principios de equivalencia y solidaridad II</vt:lpstr>
      <vt:lpstr>Presentación de PowerPoint</vt:lpstr>
      <vt:lpstr>El implacable derrotero</vt:lpstr>
      <vt:lpstr>Presentación de PowerPoint</vt:lpstr>
      <vt:lpstr>Que estamos haciendo? (CEPAL, 2017)</vt:lpstr>
      <vt:lpstr>Que estamos haciendo? (CEPAL, 2017)</vt:lpstr>
      <vt:lpstr>Que hacer? </vt:lpstr>
      <vt:lpstr>Datos de CEPAL, encuestas de hogares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pensiones  América Latina</dc:title>
  <dc:creator>Andras Uthoff Botka</dc:creator>
  <cp:lastModifiedBy>Andras Uthoff Botka</cp:lastModifiedBy>
  <cp:revision>57</cp:revision>
  <dcterms:created xsi:type="dcterms:W3CDTF">2019-06-25T17:47:54Z</dcterms:created>
  <dcterms:modified xsi:type="dcterms:W3CDTF">2019-07-08T15:30:03Z</dcterms:modified>
</cp:coreProperties>
</file>