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65" r:id="rId5"/>
    <p:sldId id="259" r:id="rId6"/>
    <p:sldId id="267" r:id="rId7"/>
    <p:sldId id="260" r:id="rId8"/>
    <p:sldId id="261" r:id="rId9"/>
    <p:sldId id="266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0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8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972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9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4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98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7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9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1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4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9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3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2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5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7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03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49"/>
            <a:ext cx="12192000" cy="71104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0458" y="-128796"/>
            <a:ext cx="3554570" cy="5091673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I</a:t>
            </a:r>
            <a:r>
              <a:rPr lang="pt-BR" sz="3200" b="1" dirty="0" smtClean="0"/>
              <a:t>nclusão Previdenciária dos novos trabalhadores vinculados a plataformas digitais de transporte urbano - </a:t>
            </a:r>
            <a:r>
              <a:rPr lang="pt-BR" sz="2400" b="1" i="1" cap="none" dirty="0" smtClean="0">
                <a:latin typeface="Century Gothic" panose="020B0502020202020204" pitchFamily="34" charset="0"/>
              </a:rPr>
              <a:t>inovações legislativas e perspectivas</a:t>
            </a:r>
            <a:br>
              <a:rPr lang="pt-BR" sz="2400" b="1" i="1" cap="none" dirty="0" smtClean="0">
                <a:latin typeface="Century Gothic" panose="020B0502020202020204" pitchFamily="34" charset="0"/>
              </a:rPr>
            </a:br>
            <a:endParaRPr lang="pt-BR" sz="2000" b="1" cap="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2489" y="4839042"/>
            <a:ext cx="8737730" cy="1819335"/>
          </a:xfrm>
        </p:spPr>
        <p:txBody>
          <a:bodyPr>
            <a:normAutofit fontScale="25000" lnSpcReduction="20000"/>
          </a:bodyPr>
          <a:lstStyle/>
          <a:p>
            <a:pPr marL="1346200"/>
            <a:endParaRPr lang="pt-BR" sz="2400" dirty="0" smtClean="0"/>
          </a:p>
          <a:p>
            <a:r>
              <a:rPr lang="pt-BR" sz="7200" b="1" dirty="0" smtClean="0">
                <a:solidFill>
                  <a:srgbClr val="FFFF00"/>
                </a:solidFill>
              </a:rPr>
              <a:t>Benedito </a:t>
            </a:r>
            <a:r>
              <a:rPr lang="pt-BR" sz="7200" b="1" dirty="0" err="1" smtClean="0">
                <a:solidFill>
                  <a:srgbClr val="FFFF00"/>
                </a:solidFill>
              </a:rPr>
              <a:t>adalberto</a:t>
            </a:r>
            <a:r>
              <a:rPr lang="pt-BR" sz="7200" b="1" dirty="0" smtClean="0">
                <a:solidFill>
                  <a:srgbClr val="FFFF00"/>
                </a:solidFill>
              </a:rPr>
              <a:t> </a:t>
            </a:r>
            <a:r>
              <a:rPr lang="pt-BR" sz="7200" b="1" dirty="0" err="1" smtClean="0">
                <a:solidFill>
                  <a:srgbClr val="FFFF00"/>
                </a:solidFill>
              </a:rPr>
              <a:t>brunca</a:t>
            </a:r>
            <a:endParaRPr lang="pt-BR" sz="7200" b="1" dirty="0" smtClean="0">
              <a:solidFill>
                <a:srgbClr val="FFFF00"/>
              </a:solidFill>
            </a:endParaRPr>
          </a:p>
          <a:p>
            <a:r>
              <a:rPr lang="pt-BR" sz="7200" dirty="0" smtClean="0">
                <a:solidFill>
                  <a:srgbClr val="FFFF00"/>
                </a:solidFill>
              </a:rPr>
              <a:t>Diretor de programa </a:t>
            </a:r>
          </a:p>
          <a:p>
            <a:r>
              <a:rPr lang="pt-BR" sz="7200" dirty="0" smtClean="0">
                <a:solidFill>
                  <a:srgbClr val="FFFF00"/>
                </a:solidFill>
              </a:rPr>
              <a:t>secretaria especial de previdência e trabalho</a:t>
            </a:r>
            <a:endParaRPr lang="pt-BR" sz="7200" dirty="0" smtClean="0">
              <a:solidFill>
                <a:srgbClr val="FFFF00"/>
              </a:solidFill>
            </a:endParaRPr>
          </a:p>
          <a:p>
            <a:r>
              <a:rPr lang="pt-BR" sz="7200" dirty="0" smtClean="0">
                <a:solidFill>
                  <a:srgbClr val="FFFF00"/>
                </a:solidFill>
              </a:rPr>
              <a:t>E-</a:t>
            </a:r>
            <a:r>
              <a:rPr lang="pt-BR" sz="7200" cap="none" dirty="0" smtClean="0">
                <a:solidFill>
                  <a:srgbClr val="FFFF00"/>
                </a:solidFill>
              </a:rPr>
              <a:t>mail</a:t>
            </a:r>
            <a:r>
              <a:rPr lang="pt-BR" sz="7200" dirty="0" smtClean="0">
                <a:solidFill>
                  <a:srgbClr val="FFFF00"/>
                </a:solidFill>
              </a:rPr>
              <a:t>: </a:t>
            </a:r>
            <a:r>
              <a:rPr lang="pt-BR" sz="7200" cap="none" dirty="0" smtClean="0">
                <a:solidFill>
                  <a:srgbClr val="FFFF00"/>
                </a:solidFill>
              </a:rPr>
              <a:t>Benedito.brunca@previdencia.gov.br</a:t>
            </a:r>
            <a:endParaRPr lang="pt-BR" sz="7200" dirty="0" smtClean="0">
              <a:solidFill>
                <a:srgbClr val="FFFF00"/>
              </a:solidFill>
            </a:endParaRPr>
          </a:p>
          <a:p>
            <a:endParaRPr lang="pt-BR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452144"/>
            <a:ext cx="9905999" cy="3541714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/>
              <a:t>Alíquotas de contribuição:</a:t>
            </a:r>
          </a:p>
          <a:p>
            <a:pPr marL="0" indent="0" algn="just">
              <a:buNone/>
            </a:pPr>
            <a:endParaRPr lang="pt-BR" sz="3600" dirty="0" smtClean="0"/>
          </a:p>
          <a:p>
            <a:pPr marL="1058863" indent="-342900" algn="just">
              <a:buFont typeface="Wingdings" panose="05000000000000000000" pitchFamily="2" charset="2"/>
              <a:buChar char="§"/>
            </a:pPr>
            <a:r>
              <a:rPr lang="pt-BR" sz="3200" dirty="0" smtClean="0"/>
              <a:t>20% sobre o salário de contribuição;</a:t>
            </a:r>
          </a:p>
          <a:p>
            <a:pPr marL="1058863" indent="-342900" algn="just">
              <a:buFont typeface="Wingdings" panose="05000000000000000000" pitchFamily="2" charset="2"/>
              <a:buChar char="§"/>
            </a:pPr>
            <a:r>
              <a:rPr lang="pt-BR" sz="3200" dirty="0" smtClean="0"/>
              <a:t>11% no </a:t>
            </a:r>
            <a:r>
              <a:rPr lang="pt-BR" sz="3200" dirty="0"/>
              <a:t>caso de opção pela exclusão do direito ao benefício de aposentadoria por tempo de </a:t>
            </a:r>
            <a:r>
              <a:rPr lang="pt-BR" sz="3200" dirty="0" smtClean="0"/>
              <a:t>contribuição;</a:t>
            </a:r>
          </a:p>
          <a:p>
            <a:pPr marL="1058863" indent="-342900" algn="just">
              <a:buFont typeface="Wingdings" panose="05000000000000000000" pitchFamily="2" charset="2"/>
              <a:buChar char="§"/>
            </a:pPr>
            <a:r>
              <a:rPr lang="pt-BR" sz="3200" dirty="0"/>
              <a:t>5%  no caso do microempreendedor individual, de que trata o art. 18-A da Lei Complementar no 123, de 14 de dezembro de </a:t>
            </a:r>
            <a:r>
              <a:rPr lang="pt-BR" sz="3200" dirty="0" smtClean="0"/>
              <a:t>2006.</a:t>
            </a:r>
          </a:p>
        </p:txBody>
      </p:sp>
    </p:spTree>
    <p:extLst>
      <p:ext uri="{BB962C8B-B14F-4D97-AF65-F5344CB8AC3E}">
        <p14:creationId xmlns:p14="http://schemas.microsoft.com/office/powerpoint/2010/main" val="37357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3775" y="553792"/>
            <a:ext cx="9905999" cy="573109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100" dirty="0" smtClean="0"/>
              <a:t>Responsabilidade </a:t>
            </a:r>
            <a:r>
              <a:rPr lang="pt-BR" sz="3100" dirty="0"/>
              <a:t>tributária para empresas que contratam serviços de empreiteiros individuais (Lei nº </a:t>
            </a:r>
            <a:r>
              <a:rPr lang="pt-BR" sz="3100" dirty="0" smtClean="0"/>
              <a:t>10.666/03</a:t>
            </a:r>
            <a:r>
              <a:rPr lang="pt-BR" sz="3100" dirty="0"/>
              <a:t>): </a:t>
            </a:r>
            <a:endParaRPr lang="pt-BR" sz="3100" dirty="0" smtClean="0"/>
          </a:p>
          <a:p>
            <a:pPr marL="896938" indent="0" algn="just">
              <a:buNone/>
            </a:pPr>
            <a:r>
              <a:rPr lang="pt-BR" sz="2300" dirty="0" smtClean="0"/>
              <a:t>A </a:t>
            </a:r>
            <a:r>
              <a:rPr lang="pt-BR" sz="2300" dirty="0"/>
              <a:t>empresa é obrigada a cobrar a contribuição do contribuinte individual ao seu serviço, deduzindo-a da respectiva remuneração, e a cobrar o valor cobrado juntamente com sua própria contribuição até os 20 (vinte) dias do mês seguinte ao da jurisdição, ou até o dia útil imediatamente anterior, se não houver um arquivo bancário nesse dia. </a:t>
            </a:r>
            <a:endParaRPr lang="pt-BR" sz="2300" dirty="0" smtClean="0"/>
          </a:p>
          <a:p>
            <a:pPr algn="just"/>
            <a:r>
              <a:rPr lang="pt-BR" sz="3100" dirty="0" smtClean="0"/>
              <a:t>Redução </a:t>
            </a:r>
            <a:r>
              <a:rPr lang="pt-BR" sz="3100" dirty="0"/>
              <a:t>da evasão fiscal e aumento da cobertura </a:t>
            </a:r>
            <a:r>
              <a:rPr lang="pt-BR" sz="3100" dirty="0" smtClean="0"/>
              <a:t>previdenciária; </a:t>
            </a:r>
          </a:p>
          <a:p>
            <a:pPr algn="just"/>
            <a:r>
              <a:rPr lang="pt-BR" sz="3100" dirty="0" smtClean="0"/>
              <a:t>Esta </a:t>
            </a:r>
            <a:r>
              <a:rPr lang="pt-BR" sz="3100" dirty="0"/>
              <a:t>regra não é aplicável para plataformas digitais que ligam consumidores e provedores de serviços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9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251" y="154542"/>
            <a:ext cx="10560673" cy="1041015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4.1 </a:t>
            </a:r>
            <a:r>
              <a:rPr lang="pt-BR" sz="3200" b="1" cap="none" dirty="0" smtClean="0"/>
              <a:t>Regulamentação da contribuição previdenciária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1081824"/>
            <a:ext cx="9905999" cy="529321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Regulamentação pelo Decreto 9.792 de 14.05.2019 definiu  a forma de inscrição e contribuição dos motoristas de aplicativo</a:t>
            </a:r>
          </a:p>
          <a:p>
            <a:pPr algn="just"/>
            <a:r>
              <a:rPr lang="pt-BR" dirty="0" smtClean="0"/>
              <a:t>o </a:t>
            </a:r>
            <a:r>
              <a:rPr lang="pt-BR" dirty="0" smtClean="0"/>
              <a:t>fluxo de informações do Governo com as </a:t>
            </a:r>
            <a:r>
              <a:rPr lang="pt-BR" dirty="0"/>
              <a:t>plataformas </a:t>
            </a:r>
            <a:r>
              <a:rPr lang="pt-BR" dirty="0" smtClean="0"/>
              <a:t>digitais, para viabilizar:</a:t>
            </a:r>
          </a:p>
          <a:p>
            <a:pPr marL="6096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Define a formalização </a:t>
            </a:r>
            <a:r>
              <a:rPr lang="pt-BR" dirty="0" smtClean="0"/>
              <a:t>e inclusão previdenciária</a:t>
            </a:r>
            <a:r>
              <a:rPr lang="pt-BR" dirty="0" smtClean="0"/>
              <a:t>;</a:t>
            </a:r>
          </a:p>
          <a:p>
            <a:pPr marL="6096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Define o </a:t>
            </a:r>
            <a:r>
              <a:rPr lang="pt-BR" dirty="0"/>
              <a:t>fluxo de informações do Governo com as plataformas digitais, para </a:t>
            </a:r>
            <a:r>
              <a:rPr lang="pt-BR" dirty="0" smtClean="0"/>
              <a:t>viabilizar a fiscalização do cumprimento de obrigação do motorista estar inscrito;</a:t>
            </a:r>
            <a:endParaRPr lang="pt-BR" dirty="0"/>
          </a:p>
          <a:p>
            <a:pPr marL="6096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Educação </a:t>
            </a:r>
            <a:r>
              <a:rPr lang="pt-BR" dirty="0" smtClean="0"/>
              <a:t>previdenciária visando a proteção do trabalhador;</a:t>
            </a:r>
          </a:p>
          <a:p>
            <a:pPr marL="6096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Incremento da arrecadação de impostos </a:t>
            </a:r>
            <a:r>
              <a:rPr lang="pt-BR" dirty="0"/>
              <a:t>e contribuições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8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797" y="128776"/>
            <a:ext cx="9643614" cy="731927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5. </a:t>
            </a:r>
            <a:r>
              <a:rPr lang="pt-BR" sz="3200" b="1" dirty="0" smtClean="0"/>
              <a:t>Perspectivas para o futuro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797" y="862884"/>
            <a:ext cx="10200068" cy="551215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Contratos </a:t>
            </a:r>
            <a:r>
              <a:rPr lang="pt-BR" dirty="0"/>
              <a:t>de trabalho mais flexíveis, mas com o objetivo de manter regras legais </a:t>
            </a:r>
            <a:r>
              <a:rPr lang="pt-BR" dirty="0" smtClean="0"/>
              <a:t>adequadas </a:t>
            </a:r>
            <a:r>
              <a:rPr lang="pt-BR" dirty="0"/>
              <a:t>em relação à seguridade social:</a:t>
            </a:r>
          </a:p>
          <a:p>
            <a:pPr marL="0" indent="0" algn="just">
              <a:buNone/>
            </a:pPr>
            <a:r>
              <a:rPr lang="pt-BR" dirty="0"/>
              <a:t>Lei </a:t>
            </a:r>
            <a:r>
              <a:rPr lang="pt-BR" dirty="0" smtClean="0"/>
              <a:t>nº. 13.467/17 </a:t>
            </a:r>
            <a:r>
              <a:rPr lang="pt-BR" dirty="0"/>
              <a:t>ampliou as possibilidades de empregados em tempo parcial e criou o trabalhador intermitente. </a:t>
            </a:r>
          </a:p>
          <a:p>
            <a:pPr algn="just"/>
            <a:r>
              <a:rPr lang="pt-BR" dirty="0" smtClean="0"/>
              <a:t>Regulamentar por meio de Decreto Presidencial o fluxo de informações do Governo com as </a:t>
            </a:r>
            <a:r>
              <a:rPr lang="pt-BR" dirty="0"/>
              <a:t>plataformas </a:t>
            </a:r>
            <a:r>
              <a:rPr lang="pt-BR" dirty="0" smtClean="0"/>
              <a:t>digitais, para viabilizar:</a:t>
            </a:r>
          </a:p>
          <a:p>
            <a:pPr marL="6096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Formalização e inclusão previdenciária;</a:t>
            </a:r>
          </a:p>
          <a:p>
            <a:pPr marL="6096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Educação previdenciária visando a proteção do trabalhador;</a:t>
            </a:r>
          </a:p>
          <a:p>
            <a:pPr marL="6096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Incremento da arrecadação de impostos </a:t>
            </a:r>
            <a:r>
              <a:rPr lang="pt-BR" dirty="0"/>
              <a:t>e contribuições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91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32148"/>
            <a:ext cx="9905998" cy="695131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sumário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1146220"/>
            <a:ext cx="9905999" cy="5183740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pt-BR" sz="2000" dirty="0" smtClean="0"/>
              <a:t>A </a:t>
            </a:r>
            <a:r>
              <a:rPr lang="pt-BR" sz="2000" dirty="0" smtClean="0"/>
              <a:t>crise da previdência social brasileira: uma introdução necessária;</a:t>
            </a:r>
          </a:p>
          <a:p>
            <a:pPr marL="0" indent="0" algn="just">
              <a:buNone/>
            </a:pPr>
            <a:r>
              <a:rPr lang="pt-BR" sz="2000" dirty="0" smtClean="0"/>
              <a:t>2</a:t>
            </a:r>
            <a:r>
              <a:rPr lang="pt-BR" sz="2000" dirty="0" smtClean="0"/>
              <a:t>. O crescimento da economia digital no Brasil e seus impactos – o novo mercado de autônomos;</a:t>
            </a:r>
          </a:p>
          <a:p>
            <a:pPr marL="0" indent="0" algn="just">
              <a:buNone/>
            </a:pPr>
            <a:r>
              <a:rPr lang="pt-BR" sz="2000" dirty="0" smtClean="0"/>
              <a:t>3. As primeiras regras brasileiras projetadas para a nova economia: o regulamento de plataformas de transporte;</a:t>
            </a:r>
          </a:p>
          <a:p>
            <a:pPr marL="534988" indent="0" algn="just">
              <a:buNone/>
            </a:pPr>
            <a:r>
              <a:rPr lang="pt-BR" sz="2000" dirty="0" smtClean="0"/>
              <a:t>3.1. Lei n. 13.640/18 (alterou a lei nº 12.587 / 12 - Política Nacional de Mobilidade Urbana);</a:t>
            </a:r>
          </a:p>
          <a:p>
            <a:pPr marL="0" indent="0" algn="just">
              <a:buNone/>
            </a:pPr>
            <a:r>
              <a:rPr lang="pt-BR" sz="2000" dirty="0" smtClean="0"/>
              <a:t>4</a:t>
            </a:r>
            <a:r>
              <a:rPr lang="pt-BR" sz="2000" dirty="0" smtClean="0"/>
              <a:t>. As normas brasileiras de </a:t>
            </a:r>
            <a:r>
              <a:rPr lang="pt-BR" sz="2000" dirty="0" smtClean="0"/>
              <a:t>previdência social </a:t>
            </a:r>
            <a:r>
              <a:rPr lang="pt-BR" sz="2000" dirty="0" smtClean="0"/>
              <a:t>para trabalhadores </a:t>
            </a:r>
            <a:r>
              <a:rPr lang="pt-BR" sz="2000" dirty="0"/>
              <a:t>independentes (leis nº 8.212/91 e 8.213/91</a:t>
            </a:r>
            <a:r>
              <a:rPr lang="pt-BR" sz="2000" dirty="0" smtClean="0"/>
              <a:t>); </a:t>
            </a:r>
          </a:p>
          <a:p>
            <a:pPr marL="0" indent="0" algn="just">
              <a:buNone/>
            </a:pPr>
            <a:r>
              <a:rPr lang="pt-BR" sz="2000" dirty="0" smtClean="0"/>
              <a:t>          4.1 Decreto 9.792 de 15 de maio de 2019 que disciplinou a situação previdenciária dos motoristas de aplicativo</a:t>
            </a:r>
          </a:p>
          <a:p>
            <a:pPr marL="0" indent="0" algn="just">
              <a:buNone/>
            </a:pPr>
            <a:r>
              <a:rPr lang="pt-BR" sz="2000" dirty="0" smtClean="0"/>
              <a:t>5. Perspectivas de Futuro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959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83664"/>
            <a:ext cx="9905998" cy="1145888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1. A </a:t>
            </a:r>
            <a:r>
              <a:rPr lang="pt-BR" sz="3200" b="1" dirty="0"/>
              <a:t>crise da previdência social brasileira: uma introdução necessária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1468192"/>
            <a:ext cx="9905999" cy="477806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sistema brasileiro </a:t>
            </a:r>
            <a:r>
              <a:rPr lang="pt-BR" dirty="0" smtClean="0"/>
              <a:t>não mais é sustentável e carece de uma </a:t>
            </a:r>
            <a:r>
              <a:rPr lang="pt-BR" dirty="0"/>
              <a:t>profunda </a:t>
            </a:r>
            <a:r>
              <a:rPr lang="pt-BR" dirty="0" smtClean="0"/>
              <a:t>reforma – Constitucional e infraconstitucional;</a:t>
            </a:r>
            <a:endParaRPr lang="pt-BR" dirty="0"/>
          </a:p>
          <a:p>
            <a:pPr algn="just"/>
            <a:r>
              <a:rPr lang="pt-BR" dirty="0"/>
              <a:t>O desafio é encontrar um bom equilíbrio entre inclusão </a:t>
            </a:r>
            <a:r>
              <a:rPr lang="pt-BR" dirty="0" smtClean="0"/>
              <a:t>previdenciária, </a:t>
            </a:r>
            <a:r>
              <a:rPr lang="pt-BR" dirty="0"/>
              <a:t>benefícios </a:t>
            </a:r>
            <a:r>
              <a:rPr lang="pt-BR" dirty="0" smtClean="0"/>
              <a:t>sustentáveis e fim de privilégios;</a:t>
            </a:r>
            <a:endParaRPr lang="pt-BR" dirty="0"/>
          </a:p>
          <a:p>
            <a:pPr algn="just"/>
            <a:r>
              <a:rPr lang="pt-BR" dirty="0" smtClean="0"/>
              <a:t>As </a:t>
            </a:r>
            <a:r>
              <a:rPr lang="pt-BR" dirty="0"/>
              <a:t>regras atuais da previdência concentram renda, e </a:t>
            </a:r>
            <a:r>
              <a:rPr lang="pt-BR" dirty="0" smtClean="0"/>
              <a:t>é necessária reforma também para corrigir as </a:t>
            </a:r>
            <a:r>
              <a:rPr lang="pt-BR" dirty="0"/>
              <a:t>características mais iníquas do </a:t>
            </a:r>
            <a:r>
              <a:rPr lang="pt-BR" dirty="0" smtClean="0"/>
              <a:t>sistema, buscando a progressividade;</a:t>
            </a:r>
            <a:endParaRPr lang="pt-BR" dirty="0"/>
          </a:p>
          <a:p>
            <a:r>
              <a:rPr lang="pt-BR" dirty="0" smtClean="0"/>
              <a:t>Alto risco para as próximas gerações.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03358"/>
            <a:ext cx="9905998" cy="147857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1.1. </a:t>
            </a:r>
            <a:r>
              <a:rPr lang="pt-BR" sz="3200" b="1" cap="none" dirty="0" smtClean="0"/>
              <a:t>O peso da previdência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1259953"/>
            <a:ext cx="9905999" cy="4960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Composição do Déficit do Governo Federal em  2017 – Avaliação de receitas e despesas </a:t>
            </a:r>
            <a:r>
              <a:rPr lang="pt-BR" dirty="0" smtClean="0"/>
              <a:t>(</a:t>
            </a:r>
            <a:r>
              <a:rPr lang="pt-BR" dirty="0"/>
              <a:t>R$ bilhões)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500" dirty="0"/>
              <a:t>Fontes: Relatório de Avaliação de Receitas e Despesas Primárias do </a:t>
            </a:r>
            <a:r>
              <a:rPr lang="pt-BR" sz="1500" dirty="0" smtClean="0"/>
              <a:t>SIAFI</a:t>
            </a:r>
            <a:endParaRPr lang="pt-BR" sz="15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75008" y="2165775"/>
            <a:ext cx="9800823" cy="335926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27" y="2498501"/>
            <a:ext cx="8783391" cy="280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8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0425" y="-106101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2. O crescimento da economia digital no Brasil e seus impactos – O NOVO MERCADO DE AUTÔNOMOS</a:t>
            </a:r>
            <a:r>
              <a:rPr lang="pt-BR" sz="4000" dirty="0"/>
              <a:t/>
            </a:r>
            <a:br>
              <a:rPr lang="pt-BR" sz="4000" dirty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61" y="1189605"/>
            <a:ext cx="4006373" cy="2639572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1" y="1295591"/>
            <a:ext cx="3823590" cy="27836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291">
            <a:off x="1008160" y="4363967"/>
            <a:ext cx="3814189" cy="19295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219">
            <a:off x="7589788" y="3189296"/>
            <a:ext cx="2973106" cy="27487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125">
            <a:off x="3583850" y="2104389"/>
            <a:ext cx="4275081" cy="22508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38" y="3633352"/>
            <a:ext cx="3461569" cy="20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373487"/>
            <a:ext cx="9905999" cy="6014433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economia digital como </a:t>
            </a:r>
            <a:r>
              <a:rPr lang="pt-BR" dirty="0" smtClean="0"/>
              <a:t>fenômeno </a:t>
            </a:r>
            <a:r>
              <a:rPr lang="pt-BR" dirty="0"/>
              <a:t>global.</a:t>
            </a:r>
          </a:p>
          <a:p>
            <a:pPr algn="just"/>
            <a:r>
              <a:rPr lang="pt-BR" dirty="0"/>
              <a:t>Rápido </a:t>
            </a:r>
            <a:r>
              <a:rPr lang="pt-BR" dirty="0" smtClean="0"/>
              <a:t>crescimento, geralmente afetando os setores regulados e oferecendo serviços simples com baixo custo:</a:t>
            </a:r>
          </a:p>
          <a:p>
            <a:pPr marL="877888" indent="-342900" algn="just">
              <a:buFont typeface="Wingdings" panose="05000000000000000000" pitchFamily="2" charset="2"/>
              <a:buChar char="§"/>
            </a:pPr>
            <a:r>
              <a:rPr lang="pt-BR" sz="1800" dirty="0" smtClean="0"/>
              <a:t>Número de motoristas </a:t>
            </a:r>
            <a:r>
              <a:rPr lang="pt-BR" sz="1800" dirty="0"/>
              <a:t>da </a:t>
            </a:r>
            <a:r>
              <a:rPr lang="pt-BR" sz="1800" i="1" dirty="0"/>
              <a:t>Uber</a:t>
            </a:r>
            <a:r>
              <a:rPr lang="pt-BR" sz="1800" dirty="0"/>
              <a:t> </a:t>
            </a:r>
            <a:r>
              <a:rPr lang="pt-BR" sz="1800" dirty="0" smtClean="0"/>
              <a:t>no Brasil: saltou de 50 mil em 2016 para 500 mil em 2017;</a:t>
            </a:r>
            <a:endParaRPr lang="pt-BR" sz="1800" dirty="0"/>
          </a:p>
          <a:p>
            <a:pPr marL="877888" indent="-342900" algn="just">
              <a:buFont typeface="Wingdings" panose="05000000000000000000" pitchFamily="2" charset="2"/>
              <a:buChar char="§"/>
            </a:pPr>
            <a:r>
              <a:rPr lang="pt-BR" sz="1800" dirty="0" smtClean="0"/>
              <a:t>Número de usuários </a:t>
            </a:r>
            <a:r>
              <a:rPr lang="pt-BR" sz="1800" dirty="0"/>
              <a:t>do </a:t>
            </a:r>
            <a:r>
              <a:rPr lang="pt-BR" sz="1800" i="1" dirty="0" err="1"/>
              <a:t>Airbnb</a:t>
            </a:r>
            <a:r>
              <a:rPr lang="pt-BR" sz="1800" dirty="0"/>
              <a:t> no </a:t>
            </a:r>
            <a:r>
              <a:rPr lang="pt-BR" sz="1800" dirty="0" smtClean="0"/>
              <a:t>Brasil: saltou de 1,1 milhão em 2016 para 2,2 milhões em 2017;</a:t>
            </a:r>
            <a:endParaRPr lang="pt-BR" sz="1800" dirty="0"/>
          </a:p>
          <a:p>
            <a:pPr algn="just"/>
            <a:r>
              <a:rPr lang="pt-BR" dirty="0" smtClean="0"/>
              <a:t>Impactos </a:t>
            </a:r>
            <a:r>
              <a:rPr lang="pt-BR" dirty="0"/>
              <a:t>na cobrança de </a:t>
            </a:r>
            <a:r>
              <a:rPr lang="pt-BR" dirty="0" smtClean="0"/>
              <a:t>impostos – completa ausência de recolhimento de tributos;</a:t>
            </a:r>
          </a:p>
          <a:p>
            <a:pPr algn="just"/>
            <a:r>
              <a:rPr lang="pt-BR" dirty="0" smtClean="0"/>
              <a:t>Concorrência desleal com as profissões já regulamentadas. </a:t>
            </a:r>
          </a:p>
          <a:p>
            <a:pPr marL="534988" indent="0" algn="just">
              <a:buFont typeface="Wingdings" panose="05000000000000000000" pitchFamily="2" charset="2"/>
              <a:buChar char="q"/>
            </a:pPr>
            <a:r>
              <a:rPr lang="pt-BR" sz="2000" dirty="0"/>
              <a:t> </a:t>
            </a:r>
            <a:r>
              <a:rPr lang="pt-BR" sz="1800" dirty="0" smtClean="0"/>
              <a:t>Posição do trabalhador;</a:t>
            </a:r>
          </a:p>
          <a:p>
            <a:pPr marL="534988" indent="0" algn="just">
              <a:buFont typeface="Wingdings" panose="05000000000000000000" pitchFamily="2" charset="2"/>
              <a:buChar char="q"/>
            </a:pPr>
            <a:r>
              <a:rPr lang="pt-BR" sz="1800" dirty="0" smtClean="0"/>
              <a:t> Posição do consumidor.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274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29116"/>
            <a:ext cx="10823060" cy="147857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3. As </a:t>
            </a:r>
            <a:r>
              <a:rPr lang="pt-BR" sz="3200" b="1" dirty="0"/>
              <a:t>primeiras regras brasileiras projetadas para a </a:t>
            </a:r>
            <a:r>
              <a:rPr lang="pt-BR" sz="3200" b="1" dirty="0" smtClean="0"/>
              <a:t>nova economia : </a:t>
            </a:r>
            <a:r>
              <a:rPr lang="pt-BR" sz="3200" b="1" dirty="0"/>
              <a:t>o regulamento de plataformas de </a:t>
            </a:r>
            <a:r>
              <a:rPr lang="pt-BR" sz="3200" b="1" dirty="0" smtClean="0"/>
              <a:t>transporte urbano de passageiros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1700011"/>
            <a:ext cx="9905999" cy="4022179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As </a:t>
            </a:r>
            <a:r>
              <a:rPr lang="pt-BR" dirty="0"/>
              <a:t>plataformas de transporte </a:t>
            </a:r>
            <a:r>
              <a:rPr lang="pt-BR" dirty="0" smtClean="0"/>
              <a:t>chegaram para suprir a carência de transporte </a:t>
            </a:r>
            <a:r>
              <a:rPr lang="pt-BR" dirty="0"/>
              <a:t>público de qualidade e serviços caros de transporte </a:t>
            </a:r>
            <a:r>
              <a:rPr lang="pt-BR" dirty="0" smtClean="0"/>
              <a:t>individual privado de passageiros;</a:t>
            </a:r>
            <a:endParaRPr lang="pt-BR" dirty="0"/>
          </a:p>
          <a:p>
            <a:pPr algn="just"/>
            <a:r>
              <a:rPr lang="pt-BR" dirty="0"/>
              <a:t>Regulação em resposta a </a:t>
            </a:r>
            <a:r>
              <a:rPr lang="pt-BR" dirty="0" smtClean="0"/>
              <a:t>taxistas – busca da isonomia;</a:t>
            </a:r>
            <a:endParaRPr lang="pt-BR" dirty="0"/>
          </a:p>
          <a:p>
            <a:pPr algn="just"/>
            <a:r>
              <a:rPr lang="pt-BR" dirty="0"/>
              <a:t>As autoridades municipais estavam </a:t>
            </a:r>
            <a:r>
              <a:rPr lang="pt-BR" dirty="0" smtClean="0"/>
              <a:t>restringindo </a:t>
            </a:r>
            <a:r>
              <a:rPr lang="pt-BR" dirty="0"/>
              <a:t>plataformas de transporte;</a:t>
            </a:r>
          </a:p>
          <a:p>
            <a:pPr algn="just"/>
            <a:r>
              <a:rPr lang="pt-BR" dirty="0"/>
              <a:t>Pressão das empresas de plataforma, condutores independentes e </a:t>
            </a:r>
            <a:r>
              <a:rPr lang="pt-BR" dirty="0" smtClean="0"/>
              <a:t>população – </a:t>
            </a:r>
            <a:r>
              <a:rPr lang="pt-BR" i="1" dirty="0" smtClean="0"/>
              <a:t>necessidade de adequação do mundo jurídico ao mundo real.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6056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687" y="64721"/>
            <a:ext cx="9905998" cy="1478570"/>
          </a:xfrm>
        </p:spPr>
        <p:txBody>
          <a:bodyPr>
            <a:normAutofit/>
          </a:bodyPr>
          <a:lstStyle/>
          <a:p>
            <a:r>
              <a:rPr lang="pt-BR" sz="3200" b="1" cap="none" dirty="0"/>
              <a:t>3</a:t>
            </a:r>
            <a:r>
              <a:rPr lang="pt-BR" sz="3200" b="1" cap="none" dirty="0" smtClean="0"/>
              <a:t>.1. Lei n. 13.640/18 (alterou a lei nº 12.587/12 - Política Nacional de Mobilidade </a:t>
            </a:r>
            <a:r>
              <a:rPr lang="pt-BR" sz="3200" b="1" cap="none" dirty="0"/>
              <a:t>U</a:t>
            </a:r>
            <a:r>
              <a:rPr lang="pt-BR" sz="3200" b="1" cap="none" dirty="0" smtClean="0"/>
              <a:t>rbana)</a:t>
            </a:r>
            <a:endParaRPr lang="pt-BR" b="1" cap="non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1365160"/>
            <a:ext cx="9905999" cy="5151549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Plataformas </a:t>
            </a:r>
            <a:r>
              <a:rPr lang="pt-BR" dirty="0" smtClean="0"/>
              <a:t>de Aplicativos como </a:t>
            </a:r>
            <a:r>
              <a:rPr lang="pt-BR" dirty="0"/>
              <a:t>parte da Política de Mobilidade Urbana:</a:t>
            </a:r>
          </a:p>
          <a:p>
            <a:pPr marL="534988" indent="0" algn="just">
              <a:buNone/>
            </a:pPr>
            <a:r>
              <a:rPr lang="pt-BR" sz="2100" dirty="0"/>
              <a:t>Transporte privado individual pago de passageiros: serviço pago de transporte de passageiros, não aberto ao público, para viagens individualizadas ou compartilhadas solicitadas exclusivamente por usuários previamente cadastrados em aplicativos ou outras plataformas de comunicação de rede.</a:t>
            </a:r>
          </a:p>
          <a:p>
            <a:pPr algn="just"/>
            <a:r>
              <a:rPr lang="pt-BR" dirty="0"/>
              <a:t>A regulação municipal deve seguir algumas diretrizes relativas a políticas tributárias e previdenciárias:</a:t>
            </a:r>
          </a:p>
          <a:p>
            <a:pPr marL="877888" indent="-342900" algn="just">
              <a:buFont typeface="Wingdings" panose="05000000000000000000" pitchFamily="2" charset="2"/>
              <a:buChar char="§"/>
            </a:pPr>
            <a:r>
              <a:rPr lang="pt-BR" sz="2100" dirty="0"/>
              <a:t>Cobrança efetiva de impostos municipais; </a:t>
            </a:r>
            <a:r>
              <a:rPr lang="pt-BR" sz="2100" dirty="0" smtClean="0"/>
              <a:t>e</a:t>
            </a:r>
          </a:p>
          <a:p>
            <a:pPr marL="877888" indent="-342900" algn="just">
              <a:buFont typeface="Wingdings" panose="05000000000000000000" pitchFamily="2" charset="2"/>
              <a:buChar char="§"/>
            </a:pPr>
            <a:r>
              <a:rPr lang="pt-BR" sz="2100" dirty="0"/>
              <a:t>Comprovação da inscrição dos motoristas como contribuinte individual no Regime Geral da Previdência Social (RGPS) - </a:t>
            </a:r>
            <a:r>
              <a:rPr lang="pt-BR" sz="1700" i="1" dirty="0" smtClean="0"/>
              <a:t>inciso </a:t>
            </a:r>
            <a:r>
              <a:rPr lang="pt-BR" sz="1700" i="1" dirty="0"/>
              <a:t>III </a:t>
            </a:r>
            <a:r>
              <a:rPr lang="pt-BR" sz="1700" i="1" dirty="0" smtClean="0"/>
              <a:t>do parágrafo </a:t>
            </a:r>
            <a:r>
              <a:rPr lang="pt-BR" sz="1700" i="1" dirty="0"/>
              <a:t>único do art. 11-A da Lei nº </a:t>
            </a:r>
            <a:r>
              <a:rPr lang="pt-BR" sz="1700" i="1" dirty="0" smtClean="0"/>
              <a:t>12.587/2012</a:t>
            </a:r>
            <a:r>
              <a:rPr lang="pt-BR" sz="1700" i="1" dirty="0"/>
              <a:t>, incluído pela Lei nº </a:t>
            </a:r>
            <a:r>
              <a:rPr lang="pt-BR" sz="1700" i="1" dirty="0" smtClean="0"/>
              <a:t>13.640/2018.</a:t>
            </a:r>
            <a:endParaRPr lang="pt-BR" sz="2100" i="1" dirty="0"/>
          </a:p>
        </p:txBody>
      </p:sp>
    </p:spTree>
    <p:extLst>
      <p:ext uri="{BB962C8B-B14F-4D97-AF65-F5344CB8AC3E}">
        <p14:creationId xmlns:p14="http://schemas.microsoft.com/office/powerpoint/2010/main" val="6297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0462" y="167425"/>
            <a:ext cx="11071538" cy="1519707"/>
          </a:xfrm>
        </p:spPr>
        <p:txBody>
          <a:bodyPr>
            <a:noAutofit/>
          </a:bodyPr>
          <a:lstStyle/>
          <a:p>
            <a:r>
              <a:rPr lang="pt-BR" sz="3200" b="1" cap="none" dirty="0" smtClean="0"/>
              <a:t>4. AS NORMAS DE PREVIDÊNCIA SOCIAL BRASILEIRA PARA TRABALHADORES INDEPENDENTES (LEIS Nº 8.212/91 E 8.213/91)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1609858"/>
            <a:ext cx="9905999" cy="4584879"/>
          </a:xfrm>
        </p:spPr>
        <p:txBody>
          <a:bodyPr>
            <a:noAutofit/>
          </a:bodyPr>
          <a:lstStyle/>
          <a:p>
            <a:pPr algn="just"/>
            <a:r>
              <a:rPr lang="pt-BR" sz="3600" dirty="0"/>
              <a:t>Todos os </a:t>
            </a:r>
            <a:r>
              <a:rPr lang="pt-BR" sz="3600" dirty="0" smtClean="0"/>
              <a:t>trabalhadores independentes/autônomos </a:t>
            </a:r>
            <a:r>
              <a:rPr lang="pt-BR" sz="3600" dirty="0"/>
              <a:t>são </a:t>
            </a:r>
            <a:r>
              <a:rPr lang="pt-BR" sz="3600" dirty="0" smtClean="0"/>
              <a:t>segurados obrigatórios do RGPS; no caso dos motoristas de aplicativos:</a:t>
            </a:r>
          </a:p>
          <a:p>
            <a:pPr marL="715963" indent="0" algn="just">
              <a:buNone/>
            </a:pPr>
            <a:r>
              <a:rPr lang="pt-BR" sz="3200" i="1" dirty="0" smtClean="0"/>
              <a:t>“Pessoa </a:t>
            </a:r>
            <a:r>
              <a:rPr lang="pt-BR" sz="3200" i="1" dirty="0"/>
              <a:t>física que exerce, por conta própria, atividade econômica de natureza urbana, com </a:t>
            </a:r>
            <a:r>
              <a:rPr lang="pt-BR" sz="3200" i="1" dirty="0" smtClean="0"/>
              <a:t>fins </a:t>
            </a:r>
            <a:r>
              <a:rPr lang="pt-BR" sz="3200" i="1" dirty="0"/>
              <a:t>lucrativos ou </a:t>
            </a:r>
            <a:r>
              <a:rPr lang="pt-BR" sz="3200" i="1" dirty="0" smtClean="0"/>
              <a:t>não”.</a:t>
            </a:r>
          </a:p>
        </p:txBody>
      </p:sp>
    </p:spTree>
    <p:extLst>
      <p:ext uri="{BB962C8B-B14F-4D97-AF65-F5344CB8AC3E}">
        <p14:creationId xmlns:p14="http://schemas.microsoft.com/office/powerpoint/2010/main" val="1130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7363</TotalTime>
  <Words>960</Words>
  <Application>Microsoft Office PowerPoint</Application>
  <PresentationFormat>Personalizar</PresentationFormat>
  <Paragraphs>77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Circuito</vt:lpstr>
      <vt:lpstr>Inclusão Previdenciária dos novos trabalhadores vinculados a plataformas digitais de transporte urbano - inovações legislativas e perspectivas </vt:lpstr>
      <vt:lpstr>sumário</vt:lpstr>
      <vt:lpstr>1. A crise da previdência social brasileira: uma introdução necessária</vt:lpstr>
      <vt:lpstr>1.1. O peso da previdência</vt:lpstr>
      <vt:lpstr> 2. O crescimento da economia digital no Brasil e seus impactos – O NOVO MERCADO DE AUTÔNOMOS </vt:lpstr>
      <vt:lpstr>  </vt:lpstr>
      <vt:lpstr>3. As primeiras regras brasileiras projetadas para a nova economia : o regulamento de plataformas de transporte urbano de passageiros</vt:lpstr>
      <vt:lpstr>3.1. Lei n. 13.640/18 (alterou a lei nº 12.587/12 - Política Nacional de Mobilidade Urbana)</vt:lpstr>
      <vt:lpstr>4. AS NORMAS DE PREVIDÊNCIA SOCIAL BRASILEIRA PARA TRABALHADORES INDEPENDENTES (LEIS Nº 8.212/91 E 8.213/91)</vt:lpstr>
      <vt:lpstr> </vt:lpstr>
      <vt:lpstr> </vt:lpstr>
      <vt:lpstr>4.1 Regulamentação da contribuição previdenciária</vt:lpstr>
      <vt:lpstr>5. Perspectivas para o futuro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Inclusão Previdenciária dos novos trabalhadores vinculados a plataformas digitais de transporte urbano.</dc:title>
  <dc:creator>Bruno Bianco Leal</dc:creator>
  <cp:lastModifiedBy>mps</cp:lastModifiedBy>
  <cp:revision>41</cp:revision>
  <dcterms:created xsi:type="dcterms:W3CDTF">2018-10-19T18:56:17Z</dcterms:created>
  <dcterms:modified xsi:type="dcterms:W3CDTF">2019-07-09T15:20:13Z</dcterms:modified>
</cp:coreProperties>
</file>