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60" r:id="rId4"/>
    <p:sldId id="275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2" autoAdjust="0"/>
    <p:restoredTop sz="61111" autoAdjust="0"/>
  </p:normalViewPr>
  <p:slideViewPr>
    <p:cSldViewPr>
      <p:cViewPr>
        <p:scale>
          <a:sx n="100" d="100"/>
          <a:sy n="100" d="100"/>
        </p:scale>
        <p:origin x="-426" y="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B2EC08-D042-41EC-9F3F-AE6F35A8DA9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E1C810A-B7F7-4F4F-B109-432EF04F1EAD}">
      <dgm:prSet phldrT="[Texto]" custT="1"/>
      <dgm:spPr/>
      <dgm:t>
        <a:bodyPr/>
        <a:lstStyle/>
        <a:p>
          <a:r>
            <a:rPr lang="es-AR" sz="2600" noProof="0" dirty="0" smtClean="0"/>
            <a:t>Suficiencia</a:t>
          </a:r>
          <a:endParaRPr lang="es-AR" sz="2600" noProof="0" dirty="0"/>
        </a:p>
      </dgm:t>
    </dgm:pt>
    <dgm:pt modelId="{5611C23C-1F89-47EC-AD51-137784FC2B41}" type="parTrans" cxnId="{F8A0BD7B-E63A-4CF6-8297-F07EA3888901}">
      <dgm:prSet/>
      <dgm:spPr/>
      <dgm:t>
        <a:bodyPr/>
        <a:lstStyle/>
        <a:p>
          <a:endParaRPr lang="en-US"/>
        </a:p>
      </dgm:t>
    </dgm:pt>
    <dgm:pt modelId="{CF2F144F-FF6F-4742-BB45-3D375B6E9DD9}" type="sibTrans" cxnId="{F8A0BD7B-E63A-4CF6-8297-F07EA3888901}">
      <dgm:prSet/>
      <dgm:spPr/>
      <dgm:t>
        <a:bodyPr/>
        <a:lstStyle/>
        <a:p>
          <a:endParaRPr lang="en-US"/>
        </a:p>
      </dgm:t>
    </dgm:pt>
    <dgm:pt modelId="{C2195BA9-8950-4DA1-A8CB-BCF6616AAD52}">
      <dgm:prSet phldrT="[Texto]" custT="1"/>
      <dgm:spPr/>
      <dgm:t>
        <a:bodyPr/>
        <a:lstStyle/>
        <a:p>
          <a:r>
            <a:rPr lang="es-AR" sz="2600" noProof="0" smtClean="0"/>
            <a:t>Sostenibilidad</a:t>
          </a:r>
          <a:endParaRPr lang="es-AR" sz="2600" noProof="0"/>
        </a:p>
      </dgm:t>
    </dgm:pt>
    <dgm:pt modelId="{D2D99E85-783B-4F94-A2A3-6B8D773FB3CE}" type="parTrans" cxnId="{AB75EF85-41DC-4F43-828C-55720044A0D4}">
      <dgm:prSet/>
      <dgm:spPr/>
      <dgm:t>
        <a:bodyPr/>
        <a:lstStyle/>
        <a:p>
          <a:endParaRPr lang="en-US"/>
        </a:p>
      </dgm:t>
    </dgm:pt>
    <dgm:pt modelId="{11707471-20AD-4357-9A72-E2625772B333}" type="sibTrans" cxnId="{AB75EF85-41DC-4F43-828C-55720044A0D4}">
      <dgm:prSet/>
      <dgm:spPr/>
      <dgm:t>
        <a:bodyPr/>
        <a:lstStyle/>
        <a:p>
          <a:endParaRPr lang="en-US"/>
        </a:p>
      </dgm:t>
    </dgm:pt>
    <dgm:pt modelId="{D0B6DD6C-7DF4-43C1-A33D-CDADD36599F4}">
      <dgm:prSet phldrT="[Texto]" custT="1"/>
      <dgm:spPr/>
      <dgm:t>
        <a:bodyPr/>
        <a:lstStyle/>
        <a:p>
          <a:pPr>
            <a:tabLst/>
          </a:pPr>
          <a:r>
            <a:rPr lang="es-AR" sz="2600" noProof="0" smtClean="0"/>
            <a:t>Equidad</a:t>
          </a:r>
          <a:endParaRPr lang="es-AR" sz="2600" noProof="0"/>
        </a:p>
      </dgm:t>
    </dgm:pt>
    <dgm:pt modelId="{4E77BB10-D1D7-47FD-9F01-1E07E7002201}" type="parTrans" cxnId="{A79FC977-0408-4A9F-B597-97C3E0F291D0}">
      <dgm:prSet/>
      <dgm:spPr/>
      <dgm:t>
        <a:bodyPr/>
        <a:lstStyle/>
        <a:p>
          <a:endParaRPr lang="en-US"/>
        </a:p>
      </dgm:t>
    </dgm:pt>
    <dgm:pt modelId="{00A7CA0F-EDC2-42F3-B2F7-D6C2F3152A39}" type="sibTrans" cxnId="{A79FC977-0408-4A9F-B597-97C3E0F291D0}">
      <dgm:prSet/>
      <dgm:spPr/>
      <dgm:t>
        <a:bodyPr/>
        <a:lstStyle/>
        <a:p>
          <a:endParaRPr lang="en-US"/>
        </a:p>
      </dgm:t>
    </dgm:pt>
    <dgm:pt modelId="{3952DEB5-9004-42B8-B213-E72CB47000C6}">
      <dgm:prSet custT="1"/>
      <dgm:spPr/>
      <dgm:t>
        <a:bodyPr/>
        <a:lstStyle/>
        <a:p>
          <a:r>
            <a:rPr lang="es-AR" sz="2600" noProof="0" smtClean="0"/>
            <a:t>Cobertura</a:t>
          </a:r>
          <a:endParaRPr lang="es-AR" sz="2600" noProof="0"/>
        </a:p>
      </dgm:t>
    </dgm:pt>
    <dgm:pt modelId="{4307E9A2-4C1A-44D8-83E2-87AD48867335}" type="parTrans" cxnId="{CB99D945-AAF9-4B88-AF42-6F366342AB75}">
      <dgm:prSet/>
      <dgm:spPr/>
      <dgm:t>
        <a:bodyPr/>
        <a:lstStyle/>
        <a:p>
          <a:endParaRPr lang="en-US"/>
        </a:p>
      </dgm:t>
    </dgm:pt>
    <dgm:pt modelId="{7F83F67F-CE3A-469C-A8E3-BBD659559A56}" type="sibTrans" cxnId="{CB99D945-AAF9-4B88-AF42-6F366342AB75}">
      <dgm:prSet/>
      <dgm:spPr/>
      <dgm:t>
        <a:bodyPr/>
        <a:lstStyle/>
        <a:p>
          <a:endParaRPr lang="en-US"/>
        </a:p>
      </dgm:t>
    </dgm:pt>
    <dgm:pt modelId="{D065EADE-364B-4C1B-BC7C-B81EDC935FCB}" type="pres">
      <dgm:prSet presAssocID="{10B2EC08-D042-41EC-9F3F-AE6F35A8DA9A}" presName="compositeShape" presStyleCnt="0">
        <dgm:presLayoutVars>
          <dgm:chMax val="7"/>
          <dgm:dir/>
          <dgm:resizeHandles val="exact"/>
        </dgm:presLayoutVars>
      </dgm:prSet>
      <dgm:spPr/>
    </dgm:pt>
    <dgm:pt modelId="{2D680FFE-18F3-402A-ABAB-F50DC07F1D82}" type="pres">
      <dgm:prSet presAssocID="{3E1C810A-B7F7-4F4F-B109-432EF04F1EAD}" presName="circ1" presStyleLbl="vennNode1" presStyleIdx="0" presStyleCnt="4" custScaleX="136426" custScaleY="103371" custLinFactNeighborX="-1567" custLinFactNeighborY="2933"/>
      <dgm:spPr/>
      <dgm:t>
        <a:bodyPr/>
        <a:lstStyle/>
        <a:p>
          <a:endParaRPr lang="en-US"/>
        </a:p>
      </dgm:t>
    </dgm:pt>
    <dgm:pt modelId="{62C6115C-0234-4098-AE09-DB6D896D6E8D}" type="pres">
      <dgm:prSet presAssocID="{3E1C810A-B7F7-4F4F-B109-432EF04F1EA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95919E-13A1-46A1-86BA-5A80F565A97B}" type="pres">
      <dgm:prSet presAssocID="{3952DEB5-9004-42B8-B213-E72CB47000C6}" presName="circ2" presStyleLbl="vennNode1" presStyleIdx="1" presStyleCnt="4" custScaleX="172650"/>
      <dgm:spPr/>
      <dgm:t>
        <a:bodyPr/>
        <a:lstStyle/>
        <a:p>
          <a:endParaRPr lang="en-US"/>
        </a:p>
      </dgm:t>
    </dgm:pt>
    <dgm:pt modelId="{D2508DA7-7EBE-435D-9D06-C8A80196B8F9}" type="pres">
      <dgm:prSet presAssocID="{3952DEB5-9004-42B8-B213-E72CB47000C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022426-F5AC-45BC-BE1C-41CB8927D671}" type="pres">
      <dgm:prSet presAssocID="{C2195BA9-8950-4DA1-A8CB-BCF6616AAD52}" presName="circ3" presStyleLbl="vennNode1" presStyleIdx="2" presStyleCnt="4" custScaleX="151837" custLinFactNeighborX="67" custLinFactNeighborY="-10486"/>
      <dgm:spPr/>
      <dgm:t>
        <a:bodyPr/>
        <a:lstStyle/>
        <a:p>
          <a:endParaRPr lang="en-US"/>
        </a:p>
      </dgm:t>
    </dgm:pt>
    <dgm:pt modelId="{880BFAFB-7755-4E9D-AA82-80FC7A822B26}" type="pres">
      <dgm:prSet presAssocID="{C2195BA9-8950-4DA1-A8CB-BCF6616AAD5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5B5283-8737-4ECC-BDBA-471B09282A8E}" type="pres">
      <dgm:prSet presAssocID="{D0B6DD6C-7DF4-43C1-A33D-CDADD36599F4}" presName="circ4" presStyleLbl="vennNode1" presStyleIdx="3" presStyleCnt="4" custScaleX="172582" custLinFactNeighborX="3069" custLinFactNeighborY="-2680"/>
      <dgm:spPr/>
      <dgm:t>
        <a:bodyPr/>
        <a:lstStyle/>
        <a:p>
          <a:endParaRPr lang="en-US"/>
        </a:p>
      </dgm:t>
    </dgm:pt>
    <dgm:pt modelId="{1B510450-DD03-4CFE-BC4F-58DC8D750E43}" type="pres">
      <dgm:prSet presAssocID="{D0B6DD6C-7DF4-43C1-A33D-CDADD36599F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5B321B-D7CE-486E-BCBC-F295A98DF6C6}" type="presOf" srcId="{3E1C810A-B7F7-4F4F-B109-432EF04F1EAD}" destId="{62C6115C-0234-4098-AE09-DB6D896D6E8D}" srcOrd="1" destOrd="0" presId="urn:microsoft.com/office/officeart/2005/8/layout/venn1"/>
    <dgm:cxn modelId="{6324BB92-5D59-468E-8959-E879D0E71555}" type="presOf" srcId="{3952DEB5-9004-42B8-B213-E72CB47000C6}" destId="{D2508DA7-7EBE-435D-9D06-C8A80196B8F9}" srcOrd="1" destOrd="0" presId="urn:microsoft.com/office/officeart/2005/8/layout/venn1"/>
    <dgm:cxn modelId="{249DA236-ACAC-45B1-A58B-AD6DB82A60AD}" type="presOf" srcId="{10B2EC08-D042-41EC-9F3F-AE6F35A8DA9A}" destId="{D065EADE-364B-4C1B-BC7C-B81EDC935FCB}" srcOrd="0" destOrd="0" presId="urn:microsoft.com/office/officeart/2005/8/layout/venn1"/>
    <dgm:cxn modelId="{79F81E32-0785-4402-A42C-21C7304A25C4}" type="presOf" srcId="{C2195BA9-8950-4DA1-A8CB-BCF6616AAD52}" destId="{B9022426-F5AC-45BC-BE1C-41CB8927D671}" srcOrd="0" destOrd="0" presId="urn:microsoft.com/office/officeart/2005/8/layout/venn1"/>
    <dgm:cxn modelId="{2BF71077-A19F-4E27-AADD-C914D8CEEE85}" type="presOf" srcId="{3952DEB5-9004-42B8-B213-E72CB47000C6}" destId="{7095919E-13A1-46A1-86BA-5A80F565A97B}" srcOrd="0" destOrd="0" presId="urn:microsoft.com/office/officeart/2005/8/layout/venn1"/>
    <dgm:cxn modelId="{27371A6D-E8AB-4583-8312-5FB21C5817EC}" type="presOf" srcId="{C2195BA9-8950-4DA1-A8CB-BCF6616AAD52}" destId="{880BFAFB-7755-4E9D-AA82-80FC7A822B26}" srcOrd="1" destOrd="0" presId="urn:microsoft.com/office/officeart/2005/8/layout/venn1"/>
    <dgm:cxn modelId="{AB75EF85-41DC-4F43-828C-55720044A0D4}" srcId="{10B2EC08-D042-41EC-9F3F-AE6F35A8DA9A}" destId="{C2195BA9-8950-4DA1-A8CB-BCF6616AAD52}" srcOrd="2" destOrd="0" parTransId="{D2D99E85-783B-4F94-A2A3-6B8D773FB3CE}" sibTransId="{11707471-20AD-4357-9A72-E2625772B333}"/>
    <dgm:cxn modelId="{CB99D945-AAF9-4B88-AF42-6F366342AB75}" srcId="{10B2EC08-D042-41EC-9F3F-AE6F35A8DA9A}" destId="{3952DEB5-9004-42B8-B213-E72CB47000C6}" srcOrd="1" destOrd="0" parTransId="{4307E9A2-4C1A-44D8-83E2-87AD48867335}" sibTransId="{7F83F67F-CE3A-469C-A8E3-BBD659559A56}"/>
    <dgm:cxn modelId="{44DB2DEA-02F3-4767-9DD0-85FC04C17593}" type="presOf" srcId="{D0B6DD6C-7DF4-43C1-A33D-CDADD36599F4}" destId="{6E5B5283-8737-4ECC-BDBA-471B09282A8E}" srcOrd="0" destOrd="0" presId="urn:microsoft.com/office/officeart/2005/8/layout/venn1"/>
    <dgm:cxn modelId="{D8750DAF-8480-4E30-A691-B0CBD76CCAE4}" type="presOf" srcId="{3E1C810A-B7F7-4F4F-B109-432EF04F1EAD}" destId="{2D680FFE-18F3-402A-ABAB-F50DC07F1D82}" srcOrd="0" destOrd="0" presId="urn:microsoft.com/office/officeart/2005/8/layout/venn1"/>
    <dgm:cxn modelId="{A79FC977-0408-4A9F-B597-97C3E0F291D0}" srcId="{10B2EC08-D042-41EC-9F3F-AE6F35A8DA9A}" destId="{D0B6DD6C-7DF4-43C1-A33D-CDADD36599F4}" srcOrd="3" destOrd="0" parTransId="{4E77BB10-D1D7-47FD-9F01-1E07E7002201}" sibTransId="{00A7CA0F-EDC2-42F3-B2F7-D6C2F3152A39}"/>
    <dgm:cxn modelId="{F8A0BD7B-E63A-4CF6-8297-F07EA3888901}" srcId="{10B2EC08-D042-41EC-9F3F-AE6F35A8DA9A}" destId="{3E1C810A-B7F7-4F4F-B109-432EF04F1EAD}" srcOrd="0" destOrd="0" parTransId="{5611C23C-1F89-47EC-AD51-137784FC2B41}" sibTransId="{CF2F144F-FF6F-4742-BB45-3D375B6E9DD9}"/>
    <dgm:cxn modelId="{4109C30D-F738-4663-868B-F3BFADD06900}" type="presOf" srcId="{D0B6DD6C-7DF4-43C1-A33D-CDADD36599F4}" destId="{1B510450-DD03-4CFE-BC4F-58DC8D750E43}" srcOrd="1" destOrd="0" presId="urn:microsoft.com/office/officeart/2005/8/layout/venn1"/>
    <dgm:cxn modelId="{63E2F2CB-00DE-4920-9F6B-D3C23C91F520}" type="presParOf" srcId="{D065EADE-364B-4C1B-BC7C-B81EDC935FCB}" destId="{2D680FFE-18F3-402A-ABAB-F50DC07F1D82}" srcOrd="0" destOrd="0" presId="urn:microsoft.com/office/officeart/2005/8/layout/venn1"/>
    <dgm:cxn modelId="{EBA5206E-B12D-4ED3-86E0-E48B3CF9C819}" type="presParOf" srcId="{D065EADE-364B-4C1B-BC7C-B81EDC935FCB}" destId="{62C6115C-0234-4098-AE09-DB6D896D6E8D}" srcOrd="1" destOrd="0" presId="urn:microsoft.com/office/officeart/2005/8/layout/venn1"/>
    <dgm:cxn modelId="{8AAB8967-A74B-4042-B8AC-BAE70B9C2DF2}" type="presParOf" srcId="{D065EADE-364B-4C1B-BC7C-B81EDC935FCB}" destId="{7095919E-13A1-46A1-86BA-5A80F565A97B}" srcOrd="2" destOrd="0" presId="urn:microsoft.com/office/officeart/2005/8/layout/venn1"/>
    <dgm:cxn modelId="{85ABA5D2-2CB7-4021-9BC6-74AB48099169}" type="presParOf" srcId="{D065EADE-364B-4C1B-BC7C-B81EDC935FCB}" destId="{D2508DA7-7EBE-435D-9D06-C8A80196B8F9}" srcOrd="3" destOrd="0" presId="urn:microsoft.com/office/officeart/2005/8/layout/venn1"/>
    <dgm:cxn modelId="{25F8871A-6B4B-489F-A7E9-F7E7AAB1B035}" type="presParOf" srcId="{D065EADE-364B-4C1B-BC7C-B81EDC935FCB}" destId="{B9022426-F5AC-45BC-BE1C-41CB8927D671}" srcOrd="4" destOrd="0" presId="urn:microsoft.com/office/officeart/2005/8/layout/venn1"/>
    <dgm:cxn modelId="{8F6D2639-85BC-4877-B68A-7624D7096A86}" type="presParOf" srcId="{D065EADE-364B-4C1B-BC7C-B81EDC935FCB}" destId="{880BFAFB-7755-4E9D-AA82-80FC7A822B26}" srcOrd="5" destOrd="0" presId="urn:microsoft.com/office/officeart/2005/8/layout/venn1"/>
    <dgm:cxn modelId="{12BE037B-5F65-46BC-8FC8-9F38AF08CE14}" type="presParOf" srcId="{D065EADE-364B-4C1B-BC7C-B81EDC935FCB}" destId="{6E5B5283-8737-4ECC-BDBA-471B09282A8E}" srcOrd="6" destOrd="0" presId="urn:microsoft.com/office/officeart/2005/8/layout/venn1"/>
    <dgm:cxn modelId="{C25080D2-1FDF-4403-8029-AB8999510DBB}" type="presParOf" srcId="{D065EADE-364B-4C1B-BC7C-B81EDC935FCB}" destId="{1B510450-DD03-4CFE-BC4F-58DC8D750E43}" srcOrd="7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BB724-91D2-47BB-BA90-6C9BC626226C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A6A71-1C82-48BE-8490-50EA6C2B1B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A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E2362-AA95-48E6-BF62-E511C3CD39B7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hangingPunct="0"/>
            <a:endParaRPr lang="es-AR" baseline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E2362-AA95-48E6-BF62-E511C3CD39B7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E2362-AA95-48E6-BF62-E511C3CD39B7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A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EE2362-AA95-48E6-BF62-E511C3CD39B7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41F7E-B2FC-4A1D-95A8-6E62105D284D}" type="datetimeFigureOut">
              <a:rPr lang="es-ES" smtClean="0"/>
              <a:pPr/>
              <a:t>10/07/2019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924D3-AAC2-4490-80FF-387B452B8F8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00166" y="1643050"/>
            <a:ext cx="7406640" cy="1857388"/>
          </a:xfrm>
        </p:spPr>
        <p:txBody>
          <a:bodyPr>
            <a:noAutofit/>
          </a:bodyPr>
          <a:lstStyle/>
          <a:p>
            <a:r>
              <a:rPr lang="es-ES" sz="3600" dirty="0"/>
              <a:t/>
            </a:r>
            <a:br>
              <a:rPr lang="es-ES" sz="3600" dirty="0"/>
            </a:br>
            <a:r>
              <a:rPr lang="es-AR" sz="3600" dirty="0"/>
              <a:t> Reformas de los sistemas de pensiones a debate: </a:t>
            </a:r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dirty="0" smtClean="0"/>
              <a:t>¿</a:t>
            </a:r>
            <a:r>
              <a:rPr lang="es-AR" sz="3600" dirty="0"/>
              <a:t>En qué se está avanzando? </a:t>
            </a:r>
            <a:endParaRPr lang="es-ES" sz="3600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1285852" cy="6858000"/>
          </a:xfrm>
          <a:prstGeom prst="rect">
            <a:avLst/>
          </a:prstGeom>
          <a:solidFill>
            <a:srgbClr val="325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42910" y="0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501058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0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42910" y="1285860"/>
            <a:ext cx="642942" cy="6429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0" y="642918"/>
            <a:ext cx="642942" cy="642918"/>
          </a:xfrm>
          <a:prstGeom prst="rect">
            <a:avLst/>
          </a:prstGeom>
          <a:solidFill>
            <a:srgbClr val="A69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42910" y="6572272"/>
            <a:ext cx="8501090" cy="2857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2 Subtítulo"/>
          <p:cNvSpPr txBox="1">
            <a:spLocks/>
          </p:cNvSpPr>
          <p:nvPr/>
        </p:nvSpPr>
        <p:spPr>
          <a:xfrm>
            <a:off x="1643042" y="4572008"/>
            <a:ext cx="7143800" cy="1857388"/>
          </a:xfrm>
          <a:prstGeom prst="rect">
            <a:avLst/>
          </a:prstGeom>
        </p:spPr>
        <p:txBody>
          <a:bodyPr tIns="0">
            <a:noAutofit/>
          </a:bodyPr>
          <a:lstStyle/>
          <a:p>
            <a:pPr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s-A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AR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Camila Arza</a:t>
            </a:r>
          </a:p>
          <a:p>
            <a:pPr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s-AR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Centro Interdisciplinario para el Estudio de Políticas Públicas</a:t>
            </a:r>
          </a:p>
          <a:p>
            <a:pPr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s-A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Consejo</a:t>
            </a:r>
            <a:r>
              <a:rPr kumimoji="0" lang="es-AR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Nacional de Investigaciones Científicas y Técnicas</a:t>
            </a:r>
          </a:p>
          <a:p>
            <a:pPr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s-AR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Argentina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6550" y="0"/>
            <a:ext cx="2457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 Título"/>
          <p:cNvSpPr txBox="1">
            <a:spLocks/>
          </p:cNvSpPr>
          <p:nvPr/>
        </p:nvSpPr>
        <p:spPr>
          <a:xfrm>
            <a:off x="1500166" y="0"/>
            <a:ext cx="5192062" cy="7857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AR" sz="1600" dirty="0" smtClean="0"/>
          </a:p>
          <a:p>
            <a:r>
              <a:rPr lang="es-AR" sz="1600" dirty="0" smtClean="0"/>
              <a:t> II Encuentro del Programa </a:t>
            </a:r>
            <a:r>
              <a:rPr lang="es-AR" sz="1600" dirty="0" err="1" smtClean="0"/>
              <a:t>EUROsociAL</a:t>
            </a:r>
            <a:r>
              <a:rPr lang="es-AR" sz="1600" dirty="0" smtClean="0"/>
              <a:t>+ </a:t>
            </a:r>
          </a:p>
          <a:p>
            <a:r>
              <a:rPr lang="es-AR" sz="1600" dirty="0" smtClean="0"/>
              <a:t>CONFIANZA Y COHESIÓN SOCIAL </a:t>
            </a:r>
          </a:p>
          <a:p>
            <a:r>
              <a:rPr lang="es-AR" sz="1600" dirty="0" smtClean="0"/>
              <a:t>Cartagena de Indias. Colombia - 9 al 12 de julio de 2019 </a:t>
            </a:r>
            <a:endParaRPr kumimoji="0" lang="es-ES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285852" y="928670"/>
            <a:ext cx="7858148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sz="3600" dirty="0" smtClean="0"/>
              <a:t>Introducción: Trayectorias y desafíos del sistema de pensiones latinoamericano</a:t>
            </a:r>
            <a:endParaRPr lang="es-ES" sz="3600" dirty="0"/>
          </a:p>
        </p:txBody>
      </p:sp>
      <p:sp>
        <p:nvSpPr>
          <p:cNvPr id="8" name="7 Rectángulo"/>
          <p:cNvSpPr/>
          <p:nvPr/>
        </p:nvSpPr>
        <p:spPr>
          <a:xfrm>
            <a:off x="8501058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0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642910" y="6572272"/>
            <a:ext cx="8501090" cy="2857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"/>
          <p:cNvSpPr/>
          <p:nvPr/>
        </p:nvSpPr>
        <p:spPr>
          <a:xfrm>
            <a:off x="0" y="1428736"/>
            <a:ext cx="9144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15 Conector recto de flecha"/>
          <p:cNvCxnSpPr/>
          <p:nvPr/>
        </p:nvCxnSpPr>
        <p:spPr>
          <a:xfrm flipV="1">
            <a:off x="642910" y="5072074"/>
            <a:ext cx="7858180" cy="1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857224" y="2000240"/>
            <a:ext cx="29289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Orígenes y desarrollo</a:t>
            </a:r>
            <a:r>
              <a:rPr lang="es-AR" dirty="0" smtClean="0"/>
              <a:t>:</a:t>
            </a:r>
          </a:p>
          <a:p>
            <a:r>
              <a:rPr lang="es-AR" dirty="0" smtClean="0"/>
              <a:t>Creación y desarrollo de los sistema de pensiones en países pioneros.  Extensión paulatina a todos los países de América Latina. Consolidación de un sistema basado en el empleo, bajo el modelo contributivo, público y de reparto.</a:t>
            </a:r>
          </a:p>
          <a:p>
            <a:endParaRPr lang="es-AR" dirty="0"/>
          </a:p>
        </p:txBody>
      </p:sp>
      <p:sp>
        <p:nvSpPr>
          <p:cNvPr id="22" name="21 CuadroTexto"/>
          <p:cNvSpPr txBox="1"/>
          <p:nvPr/>
        </p:nvSpPr>
        <p:spPr>
          <a:xfrm>
            <a:off x="500034" y="51435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1900</a:t>
            </a:r>
          </a:p>
          <a:p>
            <a:endParaRPr lang="es-AR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357950" y="2000240"/>
            <a:ext cx="235745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Reforma expansiva</a:t>
            </a:r>
            <a:r>
              <a:rPr lang="es-AR" dirty="0" smtClean="0"/>
              <a:t>:</a:t>
            </a:r>
          </a:p>
          <a:p>
            <a:r>
              <a:rPr lang="es-AR" dirty="0" smtClean="0"/>
              <a:t>Ampliación del rol del Estado. Nuevos instrumentos redistributivos y de equidad de género. Foco en la extensión de la cobertura y la solidaridad.</a:t>
            </a:r>
          </a:p>
          <a:p>
            <a:endParaRPr lang="es-AR" dirty="0"/>
          </a:p>
        </p:txBody>
      </p:sp>
      <p:sp>
        <p:nvSpPr>
          <p:cNvPr id="25" name="24 CuadroTexto"/>
          <p:cNvSpPr txBox="1"/>
          <p:nvPr/>
        </p:nvSpPr>
        <p:spPr>
          <a:xfrm>
            <a:off x="3857620" y="2000240"/>
            <a:ext cx="25003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Reforma estructural</a:t>
            </a:r>
            <a:r>
              <a:rPr lang="es-AR" dirty="0" smtClean="0"/>
              <a:t>: </a:t>
            </a:r>
          </a:p>
          <a:p>
            <a:r>
              <a:rPr lang="es-AR" dirty="0" smtClean="0"/>
              <a:t>Austeridad fiscal. Sistemas de cuentas individuales de capitalización privada en 11 países. Reformas </a:t>
            </a:r>
            <a:r>
              <a:rPr lang="es-AR" dirty="0" err="1" smtClean="0"/>
              <a:t>paramétricas</a:t>
            </a:r>
            <a:r>
              <a:rPr lang="es-AR" dirty="0" smtClean="0"/>
              <a:t> en otros. Foco en el equilibrio fiscal.</a:t>
            </a:r>
          </a:p>
          <a:p>
            <a:endParaRPr lang="es-AR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857620" y="51435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1980</a:t>
            </a:r>
          </a:p>
          <a:p>
            <a:endParaRPr lang="es-AR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857884" y="51435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2000</a:t>
            </a:r>
          </a:p>
          <a:p>
            <a:endParaRPr lang="es-AR" dirty="0"/>
          </a:p>
        </p:txBody>
      </p:sp>
      <p:sp>
        <p:nvSpPr>
          <p:cNvPr id="31" name="30 CuadroTexto"/>
          <p:cNvSpPr txBox="1"/>
          <p:nvPr/>
        </p:nvSpPr>
        <p:spPr>
          <a:xfrm>
            <a:off x="7929586" y="514351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2018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Cuatro retos estructurales del sistema de los pensiones latinoamericanos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8501058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0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642910" y="6572272"/>
            <a:ext cx="8501090" cy="2857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"/>
          <p:cNvSpPr/>
          <p:nvPr/>
        </p:nvSpPr>
        <p:spPr>
          <a:xfrm>
            <a:off x="0" y="1428736"/>
            <a:ext cx="9144000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00166" y="1643050"/>
            <a:ext cx="7406640" cy="1857388"/>
          </a:xfrm>
        </p:spPr>
        <p:txBody>
          <a:bodyPr>
            <a:noAutofit/>
          </a:bodyPr>
          <a:lstStyle/>
          <a:p>
            <a:r>
              <a:rPr lang="es-ES" sz="3600" dirty="0"/>
              <a:t/>
            </a:r>
            <a:br>
              <a:rPr lang="es-ES" sz="3600" dirty="0"/>
            </a:br>
            <a:r>
              <a:rPr lang="es-AR" sz="3600" dirty="0"/>
              <a:t> Reformas de los sistemas de pensiones a debate: </a:t>
            </a:r>
            <a:r>
              <a:rPr lang="es-AR" sz="3600" dirty="0" smtClean="0"/>
              <a:t/>
            </a:r>
            <a:br>
              <a:rPr lang="es-AR" sz="3600" dirty="0" smtClean="0"/>
            </a:br>
            <a:r>
              <a:rPr lang="es-AR" sz="3600" dirty="0" smtClean="0"/>
              <a:t>¿</a:t>
            </a:r>
            <a:r>
              <a:rPr lang="es-AR" sz="3600" dirty="0"/>
              <a:t>En qué se está avanzando? </a:t>
            </a:r>
            <a:endParaRPr lang="es-ES" sz="3600" dirty="0"/>
          </a:p>
        </p:txBody>
      </p:sp>
      <p:sp>
        <p:nvSpPr>
          <p:cNvPr id="5" name="4 Rectángulo"/>
          <p:cNvSpPr/>
          <p:nvPr/>
        </p:nvSpPr>
        <p:spPr>
          <a:xfrm>
            <a:off x="0" y="0"/>
            <a:ext cx="1285852" cy="6858000"/>
          </a:xfrm>
          <a:prstGeom prst="rect">
            <a:avLst/>
          </a:prstGeom>
          <a:solidFill>
            <a:srgbClr val="3255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642910" y="0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501058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0" y="6215082"/>
            <a:ext cx="642942" cy="642918"/>
          </a:xfrm>
          <a:prstGeom prst="rect">
            <a:avLst/>
          </a:prstGeom>
          <a:solidFill>
            <a:srgbClr val="D43B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642910" y="1285860"/>
            <a:ext cx="642942" cy="6429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0" y="642918"/>
            <a:ext cx="642942" cy="642918"/>
          </a:xfrm>
          <a:prstGeom prst="rect">
            <a:avLst/>
          </a:prstGeom>
          <a:solidFill>
            <a:srgbClr val="A69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Rectángulo"/>
          <p:cNvSpPr/>
          <p:nvPr/>
        </p:nvSpPr>
        <p:spPr>
          <a:xfrm>
            <a:off x="642910" y="6572272"/>
            <a:ext cx="8501090" cy="2857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86550" y="0"/>
            <a:ext cx="2457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1 Título"/>
          <p:cNvSpPr txBox="1">
            <a:spLocks/>
          </p:cNvSpPr>
          <p:nvPr/>
        </p:nvSpPr>
        <p:spPr>
          <a:xfrm>
            <a:off x="1500166" y="0"/>
            <a:ext cx="5192062" cy="7857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AR" sz="1600" dirty="0" smtClean="0"/>
          </a:p>
          <a:p>
            <a:r>
              <a:rPr lang="es-AR" sz="1600" dirty="0" smtClean="0"/>
              <a:t> II Encuentro del Programa </a:t>
            </a:r>
            <a:r>
              <a:rPr lang="es-AR" sz="1600" dirty="0" err="1" smtClean="0"/>
              <a:t>EUROsociAL</a:t>
            </a:r>
            <a:r>
              <a:rPr lang="es-AR" sz="1600" dirty="0" smtClean="0"/>
              <a:t>+ </a:t>
            </a:r>
          </a:p>
          <a:p>
            <a:r>
              <a:rPr lang="es-AR" sz="1600" dirty="0" smtClean="0"/>
              <a:t>CONFIANZA Y COHESIÓN SOCIAL </a:t>
            </a:r>
          </a:p>
          <a:p>
            <a:r>
              <a:rPr lang="es-AR" sz="1600" dirty="0" smtClean="0"/>
              <a:t>Cartagena de Indias. Colombia - 9 al 12 de julio de 2019 </a:t>
            </a:r>
            <a:endParaRPr kumimoji="0" lang="es-ES" sz="16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285852" y="928670"/>
            <a:ext cx="7858148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2131</TotalTime>
  <Words>199</Words>
  <Application>Microsoft Office PowerPoint</Application>
  <PresentationFormat>Presentación en pantalla (4:3)</PresentationFormat>
  <Paragraphs>35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  Reformas de los sistemas de pensiones a debate:  ¿En qué se está avanzando? </vt:lpstr>
      <vt:lpstr>Introducción: Trayectorias y desafíos del sistema de pensiones latinoamericano</vt:lpstr>
      <vt:lpstr>Cuatro retos estructurales del sistema de los pensiones latinoamericanos</vt:lpstr>
      <vt:lpstr>  Reformas de los sistemas de pensiones a debate:  ¿En qué se está avanzando?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de pensiones y desigualdad de género</dc:title>
  <dc:creator>Usuario</dc:creator>
  <cp:lastModifiedBy>User</cp:lastModifiedBy>
  <cp:revision>66</cp:revision>
  <dcterms:created xsi:type="dcterms:W3CDTF">2019-07-07T00:58:34Z</dcterms:created>
  <dcterms:modified xsi:type="dcterms:W3CDTF">2019-07-10T11:02:43Z</dcterms:modified>
</cp:coreProperties>
</file>