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354" r:id="rId2"/>
    <p:sldId id="329" r:id="rId3"/>
    <p:sldId id="274" r:id="rId4"/>
    <p:sldId id="296" r:id="rId5"/>
    <p:sldId id="269" r:id="rId6"/>
    <p:sldId id="286" r:id="rId7"/>
    <p:sldId id="291" r:id="rId8"/>
    <p:sldId id="276" r:id="rId9"/>
    <p:sldId id="290" r:id="rId10"/>
    <p:sldId id="349" r:id="rId11"/>
    <p:sldId id="257" r:id="rId12"/>
    <p:sldId id="281" r:id="rId13"/>
    <p:sldId id="309" r:id="rId14"/>
    <p:sldId id="310" r:id="rId15"/>
    <p:sldId id="311" r:id="rId16"/>
    <p:sldId id="287" r:id="rId17"/>
    <p:sldId id="355" r:id="rId18"/>
    <p:sldId id="353" r:id="rId19"/>
    <p:sldId id="351" r:id="rId20"/>
    <p:sldId id="352" r:id="rId2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Florencia Tonelli" initials="MFT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3B3735"/>
    <a:srgbClr val="2C2928"/>
    <a:srgbClr val="2B2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9"/>
    <p:restoredTop sz="94721"/>
  </p:normalViewPr>
  <p:slideViewPr>
    <p:cSldViewPr snapToGrid="0" snapToObjects="1">
      <p:cViewPr>
        <p:scale>
          <a:sx n="121" d="100"/>
          <a:sy n="121" d="100"/>
        </p:scale>
        <p:origin x="328" y="5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DD2F0-311E-9F4A-9EED-15AA972CDF00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C5FBC51-1E16-DD4E-ACBC-98286A755878}">
      <dgm:prSet phldrT="[Texto]" custT="1"/>
      <dgm:spPr/>
      <dgm:t>
        <a:bodyPr/>
        <a:lstStyle/>
        <a:p>
          <a:r>
            <a:rPr lang="es-ES" sz="2000" dirty="0"/>
            <a:t>Principios en tensión</a:t>
          </a:r>
        </a:p>
      </dgm:t>
    </dgm:pt>
    <dgm:pt modelId="{1DE795ED-2E17-EC4B-8EAA-883A0AE97816}" type="parTrans" cxnId="{55C9C434-69DC-A548-A7CB-E0AD56F5178A}">
      <dgm:prSet/>
      <dgm:spPr/>
      <dgm:t>
        <a:bodyPr/>
        <a:lstStyle/>
        <a:p>
          <a:endParaRPr lang="es-ES"/>
        </a:p>
      </dgm:t>
    </dgm:pt>
    <dgm:pt modelId="{0B389B43-5E0D-3842-8254-A9029575C34C}" type="sibTrans" cxnId="{55C9C434-69DC-A548-A7CB-E0AD56F5178A}">
      <dgm:prSet/>
      <dgm:spPr/>
      <dgm:t>
        <a:bodyPr/>
        <a:lstStyle/>
        <a:p>
          <a:endParaRPr lang="es-ES"/>
        </a:p>
      </dgm:t>
    </dgm:pt>
    <dgm:pt modelId="{8143068A-6CF7-7246-B624-0F9D1E811DEF}">
      <dgm:prSet phldrT="[Texto]" custT="1"/>
      <dgm:spPr/>
      <dgm:t>
        <a:bodyPr/>
        <a:lstStyle/>
        <a:p>
          <a:r>
            <a:rPr lang="es-ES" sz="2000" dirty="0"/>
            <a:t>Objetivos divergentes de los tipos de pensión </a:t>
          </a:r>
        </a:p>
      </dgm:t>
    </dgm:pt>
    <dgm:pt modelId="{CA33F453-8C28-8942-A6C6-87AF45F62045}" type="parTrans" cxnId="{A763EB7E-A2AC-EE44-9C51-0E817CD99612}">
      <dgm:prSet/>
      <dgm:spPr/>
      <dgm:t>
        <a:bodyPr/>
        <a:lstStyle/>
        <a:p>
          <a:endParaRPr lang="es-ES"/>
        </a:p>
      </dgm:t>
    </dgm:pt>
    <dgm:pt modelId="{31414A9B-031F-4345-9549-9884677FB75B}" type="sibTrans" cxnId="{A763EB7E-A2AC-EE44-9C51-0E817CD99612}">
      <dgm:prSet/>
      <dgm:spPr/>
      <dgm:t>
        <a:bodyPr/>
        <a:lstStyle/>
        <a:p>
          <a:endParaRPr lang="es-ES"/>
        </a:p>
      </dgm:t>
    </dgm:pt>
    <dgm:pt modelId="{11EBB7DA-59C4-3B47-ABAC-BFA1CE73D109}">
      <dgm:prSet phldrT="[Texto]" custT="1"/>
      <dgm:spPr/>
      <dgm:t>
        <a:bodyPr/>
        <a:lstStyle/>
        <a:p>
          <a:r>
            <a:rPr lang="es-ES" sz="2000" dirty="0"/>
            <a:t>La opción por los diseños plurales</a:t>
          </a:r>
        </a:p>
      </dgm:t>
    </dgm:pt>
    <dgm:pt modelId="{5673EEC5-6EF3-4147-932F-659377B0CB62}" type="parTrans" cxnId="{92FD3DA1-6691-C74C-9509-12954DDC0517}">
      <dgm:prSet/>
      <dgm:spPr/>
      <dgm:t>
        <a:bodyPr/>
        <a:lstStyle/>
        <a:p>
          <a:endParaRPr lang="es-ES"/>
        </a:p>
      </dgm:t>
    </dgm:pt>
    <dgm:pt modelId="{3C632B04-5763-0243-97A9-D5FE8AAEB083}" type="sibTrans" cxnId="{92FD3DA1-6691-C74C-9509-12954DDC0517}">
      <dgm:prSet/>
      <dgm:spPr/>
      <dgm:t>
        <a:bodyPr/>
        <a:lstStyle/>
        <a:p>
          <a:endParaRPr lang="es-ES"/>
        </a:p>
      </dgm:t>
    </dgm:pt>
    <dgm:pt modelId="{141BE089-186C-434D-80D4-F013C6871C38}" type="pres">
      <dgm:prSet presAssocID="{9D0DD2F0-311E-9F4A-9EED-15AA972CDF00}" presName="linear" presStyleCnt="0">
        <dgm:presLayoutVars>
          <dgm:dir/>
          <dgm:animLvl val="lvl"/>
          <dgm:resizeHandles val="exact"/>
        </dgm:presLayoutVars>
      </dgm:prSet>
      <dgm:spPr/>
    </dgm:pt>
    <dgm:pt modelId="{D4872223-F626-224A-882B-D7938B4DFDB8}" type="pres">
      <dgm:prSet presAssocID="{5C5FBC51-1E16-DD4E-ACBC-98286A755878}" presName="parentLin" presStyleCnt="0"/>
      <dgm:spPr/>
    </dgm:pt>
    <dgm:pt modelId="{186A22C8-2F6D-1947-B63C-22387A3C8D8E}" type="pres">
      <dgm:prSet presAssocID="{5C5FBC51-1E16-DD4E-ACBC-98286A755878}" presName="parentLeftMargin" presStyleLbl="node1" presStyleIdx="0" presStyleCnt="3"/>
      <dgm:spPr/>
    </dgm:pt>
    <dgm:pt modelId="{B41E17DE-0BD1-F846-8A21-470FD5F12A96}" type="pres">
      <dgm:prSet presAssocID="{5C5FBC51-1E16-DD4E-ACBC-98286A7558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468522-C768-7E42-B59D-1430207B6D5D}" type="pres">
      <dgm:prSet presAssocID="{5C5FBC51-1E16-DD4E-ACBC-98286A755878}" presName="negativeSpace" presStyleCnt="0"/>
      <dgm:spPr/>
    </dgm:pt>
    <dgm:pt modelId="{81820423-CAAD-634C-8DB5-52323E84F6F3}" type="pres">
      <dgm:prSet presAssocID="{5C5FBC51-1E16-DD4E-ACBC-98286A755878}" presName="childText" presStyleLbl="conFgAcc1" presStyleIdx="0" presStyleCnt="3">
        <dgm:presLayoutVars>
          <dgm:bulletEnabled val="1"/>
        </dgm:presLayoutVars>
      </dgm:prSet>
      <dgm:spPr/>
    </dgm:pt>
    <dgm:pt modelId="{9D972192-0D0B-4C4F-B2A9-D0A957EA2AFA}" type="pres">
      <dgm:prSet presAssocID="{0B389B43-5E0D-3842-8254-A9029575C34C}" presName="spaceBetweenRectangles" presStyleCnt="0"/>
      <dgm:spPr/>
    </dgm:pt>
    <dgm:pt modelId="{66E01CAA-506C-3546-96E4-721D8D967620}" type="pres">
      <dgm:prSet presAssocID="{8143068A-6CF7-7246-B624-0F9D1E811DEF}" presName="parentLin" presStyleCnt="0"/>
      <dgm:spPr/>
    </dgm:pt>
    <dgm:pt modelId="{126BB6BA-4AE5-7044-A5B3-B01FD8494225}" type="pres">
      <dgm:prSet presAssocID="{8143068A-6CF7-7246-B624-0F9D1E811DEF}" presName="parentLeftMargin" presStyleLbl="node1" presStyleIdx="0" presStyleCnt="3"/>
      <dgm:spPr/>
    </dgm:pt>
    <dgm:pt modelId="{6ACAB7DC-D042-F746-953A-81BC4F5FAE96}" type="pres">
      <dgm:prSet presAssocID="{8143068A-6CF7-7246-B624-0F9D1E811D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E9FCC6-9B9F-7E41-8EA0-F247C93BB661}" type="pres">
      <dgm:prSet presAssocID="{8143068A-6CF7-7246-B624-0F9D1E811DEF}" presName="negativeSpace" presStyleCnt="0"/>
      <dgm:spPr/>
    </dgm:pt>
    <dgm:pt modelId="{EDFF7DFD-28E3-2C4D-B4A5-CC386E945CD9}" type="pres">
      <dgm:prSet presAssocID="{8143068A-6CF7-7246-B624-0F9D1E811DEF}" presName="childText" presStyleLbl="conFgAcc1" presStyleIdx="1" presStyleCnt="3">
        <dgm:presLayoutVars>
          <dgm:bulletEnabled val="1"/>
        </dgm:presLayoutVars>
      </dgm:prSet>
      <dgm:spPr/>
    </dgm:pt>
    <dgm:pt modelId="{0045C1A0-6893-4146-8EFC-1A89C601A9BC}" type="pres">
      <dgm:prSet presAssocID="{31414A9B-031F-4345-9549-9884677FB75B}" presName="spaceBetweenRectangles" presStyleCnt="0"/>
      <dgm:spPr/>
    </dgm:pt>
    <dgm:pt modelId="{714BF191-DE10-544E-826C-AEF657A36E69}" type="pres">
      <dgm:prSet presAssocID="{11EBB7DA-59C4-3B47-ABAC-BFA1CE73D109}" presName="parentLin" presStyleCnt="0"/>
      <dgm:spPr/>
    </dgm:pt>
    <dgm:pt modelId="{129231EB-C5B6-7C4C-B126-4A79C08D79B8}" type="pres">
      <dgm:prSet presAssocID="{11EBB7DA-59C4-3B47-ABAC-BFA1CE73D109}" presName="parentLeftMargin" presStyleLbl="node1" presStyleIdx="1" presStyleCnt="3"/>
      <dgm:spPr/>
    </dgm:pt>
    <dgm:pt modelId="{27706C95-ADA3-AD45-BE51-19C67BA83D14}" type="pres">
      <dgm:prSet presAssocID="{11EBB7DA-59C4-3B47-ABAC-BFA1CE73D1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78FEAE-444A-FE48-987E-3EAD4CE9291A}" type="pres">
      <dgm:prSet presAssocID="{11EBB7DA-59C4-3B47-ABAC-BFA1CE73D109}" presName="negativeSpace" presStyleCnt="0"/>
      <dgm:spPr/>
    </dgm:pt>
    <dgm:pt modelId="{2DB77E75-58B0-4349-9C35-980DC75CABA9}" type="pres">
      <dgm:prSet presAssocID="{11EBB7DA-59C4-3B47-ABAC-BFA1CE73D10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5C9C434-69DC-A548-A7CB-E0AD56F5178A}" srcId="{9D0DD2F0-311E-9F4A-9EED-15AA972CDF00}" destId="{5C5FBC51-1E16-DD4E-ACBC-98286A755878}" srcOrd="0" destOrd="0" parTransId="{1DE795ED-2E17-EC4B-8EAA-883A0AE97816}" sibTransId="{0B389B43-5E0D-3842-8254-A9029575C34C}"/>
    <dgm:cxn modelId="{7BA35A3E-E544-EC44-BC86-F1D8BF3199C3}" type="presOf" srcId="{8143068A-6CF7-7246-B624-0F9D1E811DEF}" destId="{6ACAB7DC-D042-F746-953A-81BC4F5FAE96}" srcOrd="1" destOrd="0" presId="urn:microsoft.com/office/officeart/2005/8/layout/list1"/>
    <dgm:cxn modelId="{FC199D5F-568D-FB4D-A575-A5977A903EDA}" type="presOf" srcId="{11EBB7DA-59C4-3B47-ABAC-BFA1CE73D109}" destId="{27706C95-ADA3-AD45-BE51-19C67BA83D14}" srcOrd="1" destOrd="0" presId="urn:microsoft.com/office/officeart/2005/8/layout/list1"/>
    <dgm:cxn modelId="{A763EB7E-A2AC-EE44-9C51-0E817CD99612}" srcId="{9D0DD2F0-311E-9F4A-9EED-15AA972CDF00}" destId="{8143068A-6CF7-7246-B624-0F9D1E811DEF}" srcOrd="1" destOrd="0" parTransId="{CA33F453-8C28-8942-A6C6-87AF45F62045}" sibTransId="{31414A9B-031F-4345-9549-9884677FB75B}"/>
    <dgm:cxn modelId="{92FD3DA1-6691-C74C-9509-12954DDC0517}" srcId="{9D0DD2F0-311E-9F4A-9EED-15AA972CDF00}" destId="{11EBB7DA-59C4-3B47-ABAC-BFA1CE73D109}" srcOrd="2" destOrd="0" parTransId="{5673EEC5-6EF3-4147-932F-659377B0CB62}" sibTransId="{3C632B04-5763-0243-97A9-D5FE8AAEB083}"/>
    <dgm:cxn modelId="{801CF1C3-C4C3-554C-9DA1-778BA652A6D5}" type="presOf" srcId="{5C5FBC51-1E16-DD4E-ACBC-98286A755878}" destId="{B41E17DE-0BD1-F846-8A21-470FD5F12A96}" srcOrd="1" destOrd="0" presId="urn:microsoft.com/office/officeart/2005/8/layout/list1"/>
    <dgm:cxn modelId="{F754BCCC-05A3-C04C-B866-0D5132FE18EA}" type="presOf" srcId="{5C5FBC51-1E16-DD4E-ACBC-98286A755878}" destId="{186A22C8-2F6D-1947-B63C-22387A3C8D8E}" srcOrd="0" destOrd="0" presId="urn:microsoft.com/office/officeart/2005/8/layout/list1"/>
    <dgm:cxn modelId="{7CF8BDEC-ECE7-FB47-9913-ADDBC5FB6A02}" type="presOf" srcId="{11EBB7DA-59C4-3B47-ABAC-BFA1CE73D109}" destId="{129231EB-C5B6-7C4C-B126-4A79C08D79B8}" srcOrd="0" destOrd="0" presId="urn:microsoft.com/office/officeart/2005/8/layout/list1"/>
    <dgm:cxn modelId="{DB1321F0-3D30-8340-9F59-ACD0C6294AB8}" type="presOf" srcId="{9D0DD2F0-311E-9F4A-9EED-15AA972CDF00}" destId="{141BE089-186C-434D-80D4-F013C6871C38}" srcOrd="0" destOrd="0" presId="urn:microsoft.com/office/officeart/2005/8/layout/list1"/>
    <dgm:cxn modelId="{4C085EFC-5A1B-964C-BA8D-3E92D7DBD4CA}" type="presOf" srcId="{8143068A-6CF7-7246-B624-0F9D1E811DEF}" destId="{126BB6BA-4AE5-7044-A5B3-B01FD8494225}" srcOrd="0" destOrd="0" presId="urn:microsoft.com/office/officeart/2005/8/layout/list1"/>
    <dgm:cxn modelId="{B1AF3963-1B15-DE43-8BC1-0E26025F9936}" type="presParOf" srcId="{141BE089-186C-434D-80D4-F013C6871C38}" destId="{D4872223-F626-224A-882B-D7938B4DFDB8}" srcOrd="0" destOrd="0" presId="urn:microsoft.com/office/officeart/2005/8/layout/list1"/>
    <dgm:cxn modelId="{AB7DFCD2-743F-464F-9718-A6C0316C6889}" type="presParOf" srcId="{D4872223-F626-224A-882B-D7938B4DFDB8}" destId="{186A22C8-2F6D-1947-B63C-22387A3C8D8E}" srcOrd="0" destOrd="0" presId="urn:microsoft.com/office/officeart/2005/8/layout/list1"/>
    <dgm:cxn modelId="{C1513152-4F89-0942-8572-3EDA9ED6E047}" type="presParOf" srcId="{D4872223-F626-224A-882B-D7938B4DFDB8}" destId="{B41E17DE-0BD1-F846-8A21-470FD5F12A96}" srcOrd="1" destOrd="0" presId="urn:microsoft.com/office/officeart/2005/8/layout/list1"/>
    <dgm:cxn modelId="{A13F943F-087F-8543-86B7-F04710552A7C}" type="presParOf" srcId="{141BE089-186C-434D-80D4-F013C6871C38}" destId="{51468522-C768-7E42-B59D-1430207B6D5D}" srcOrd="1" destOrd="0" presId="urn:microsoft.com/office/officeart/2005/8/layout/list1"/>
    <dgm:cxn modelId="{6FA564DD-FCBD-8B49-AACF-E7DF04AE45DA}" type="presParOf" srcId="{141BE089-186C-434D-80D4-F013C6871C38}" destId="{81820423-CAAD-634C-8DB5-52323E84F6F3}" srcOrd="2" destOrd="0" presId="urn:microsoft.com/office/officeart/2005/8/layout/list1"/>
    <dgm:cxn modelId="{B6CAE4F5-15C9-1943-BC19-D8A5C06B3781}" type="presParOf" srcId="{141BE089-186C-434D-80D4-F013C6871C38}" destId="{9D972192-0D0B-4C4F-B2A9-D0A957EA2AFA}" srcOrd="3" destOrd="0" presId="urn:microsoft.com/office/officeart/2005/8/layout/list1"/>
    <dgm:cxn modelId="{684C14D0-763E-1441-8122-9F841C273DA5}" type="presParOf" srcId="{141BE089-186C-434D-80D4-F013C6871C38}" destId="{66E01CAA-506C-3546-96E4-721D8D967620}" srcOrd="4" destOrd="0" presId="urn:microsoft.com/office/officeart/2005/8/layout/list1"/>
    <dgm:cxn modelId="{592D4DB5-D240-714B-AB2B-EBEF554F4F80}" type="presParOf" srcId="{66E01CAA-506C-3546-96E4-721D8D967620}" destId="{126BB6BA-4AE5-7044-A5B3-B01FD8494225}" srcOrd="0" destOrd="0" presId="urn:microsoft.com/office/officeart/2005/8/layout/list1"/>
    <dgm:cxn modelId="{8D784E12-F50C-0B40-8FA8-CA52DF8ADC68}" type="presParOf" srcId="{66E01CAA-506C-3546-96E4-721D8D967620}" destId="{6ACAB7DC-D042-F746-953A-81BC4F5FAE96}" srcOrd="1" destOrd="0" presId="urn:microsoft.com/office/officeart/2005/8/layout/list1"/>
    <dgm:cxn modelId="{F9075932-42E0-FC4D-B42D-7768EA2801AD}" type="presParOf" srcId="{141BE089-186C-434D-80D4-F013C6871C38}" destId="{4AE9FCC6-9B9F-7E41-8EA0-F247C93BB661}" srcOrd="5" destOrd="0" presId="urn:microsoft.com/office/officeart/2005/8/layout/list1"/>
    <dgm:cxn modelId="{4F83C113-C5EA-2143-8588-7E9CE278169B}" type="presParOf" srcId="{141BE089-186C-434D-80D4-F013C6871C38}" destId="{EDFF7DFD-28E3-2C4D-B4A5-CC386E945CD9}" srcOrd="6" destOrd="0" presId="urn:microsoft.com/office/officeart/2005/8/layout/list1"/>
    <dgm:cxn modelId="{9110BBF5-BA66-8944-9221-C71C3EC4C3C1}" type="presParOf" srcId="{141BE089-186C-434D-80D4-F013C6871C38}" destId="{0045C1A0-6893-4146-8EFC-1A89C601A9BC}" srcOrd="7" destOrd="0" presId="urn:microsoft.com/office/officeart/2005/8/layout/list1"/>
    <dgm:cxn modelId="{59FD87AF-1F2C-FB46-9B99-722CFA28958D}" type="presParOf" srcId="{141BE089-186C-434D-80D4-F013C6871C38}" destId="{714BF191-DE10-544E-826C-AEF657A36E69}" srcOrd="8" destOrd="0" presId="urn:microsoft.com/office/officeart/2005/8/layout/list1"/>
    <dgm:cxn modelId="{B4431C2B-B939-9841-AE5F-132D181AEA38}" type="presParOf" srcId="{714BF191-DE10-544E-826C-AEF657A36E69}" destId="{129231EB-C5B6-7C4C-B126-4A79C08D79B8}" srcOrd="0" destOrd="0" presId="urn:microsoft.com/office/officeart/2005/8/layout/list1"/>
    <dgm:cxn modelId="{39D809A1-8E94-F840-8C29-3613349D658E}" type="presParOf" srcId="{714BF191-DE10-544E-826C-AEF657A36E69}" destId="{27706C95-ADA3-AD45-BE51-19C67BA83D14}" srcOrd="1" destOrd="0" presId="urn:microsoft.com/office/officeart/2005/8/layout/list1"/>
    <dgm:cxn modelId="{51F8AF7F-6DA1-9741-A9BC-A9395223CF42}" type="presParOf" srcId="{141BE089-186C-434D-80D4-F013C6871C38}" destId="{0878FEAE-444A-FE48-987E-3EAD4CE9291A}" srcOrd="9" destOrd="0" presId="urn:microsoft.com/office/officeart/2005/8/layout/list1"/>
    <dgm:cxn modelId="{C20042D8-1DDC-D14B-BF25-32098CE381CF}" type="presParOf" srcId="{141BE089-186C-434D-80D4-F013C6871C38}" destId="{2DB77E75-58B0-4349-9C35-980DC75CAB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E273F-0DB1-9F4A-AA18-B8D63BED964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E5C1B0-7D70-034D-A6A2-5EFC154F2EEF}">
      <dgm:prSet phldrT="[Texto]"/>
      <dgm:spPr/>
      <dgm:t>
        <a:bodyPr/>
        <a:lstStyle/>
        <a:p>
          <a:r>
            <a:rPr lang="es-ES" dirty="0"/>
            <a:t>Continental</a:t>
          </a:r>
        </a:p>
      </dgm:t>
    </dgm:pt>
    <dgm:pt modelId="{E97C4F52-AB30-A14B-BD25-C726A40B0A72}" type="parTrans" cxnId="{3B4B1ABC-4694-B54E-AC17-058C9070742B}">
      <dgm:prSet/>
      <dgm:spPr/>
      <dgm:t>
        <a:bodyPr/>
        <a:lstStyle/>
        <a:p>
          <a:endParaRPr lang="es-ES"/>
        </a:p>
      </dgm:t>
    </dgm:pt>
    <dgm:pt modelId="{1DADF15D-835F-124F-A532-0FA0337F4940}" type="sibTrans" cxnId="{3B4B1ABC-4694-B54E-AC17-058C9070742B}">
      <dgm:prSet/>
      <dgm:spPr/>
      <dgm:t>
        <a:bodyPr/>
        <a:lstStyle/>
        <a:p>
          <a:endParaRPr lang="es-ES"/>
        </a:p>
      </dgm:t>
    </dgm:pt>
    <dgm:pt modelId="{0AFECDA5-58B2-774F-88F7-1CF24366557A}">
      <dgm:prSet phldrT="[Texto]" custT="1"/>
      <dgm:spPr/>
      <dgm:t>
        <a:bodyPr/>
        <a:lstStyle/>
        <a:p>
          <a:r>
            <a:rPr lang="es-ES" sz="2000" dirty="0"/>
            <a:t>Alemania</a:t>
          </a:r>
        </a:p>
      </dgm:t>
    </dgm:pt>
    <dgm:pt modelId="{289FA8DD-E9DF-F64A-B080-F0125656D94F}" type="parTrans" cxnId="{780A98F7-DCE5-0A4E-ADBA-A09F5AE2A9DD}">
      <dgm:prSet/>
      <dgm:spPr/>
      <dgm:t>
        <a:bodyPr/>
        <a:lstStyle/>
        <a:p>
          <a:endParaRPr lang="es-ES"/>
        </a:p>
      </dgm:t>
    </dgm:pt>
    <dgm:pt modelId="{E153A0D5-EF85-3645-923D-F73A75242452}" type="sibTrans" cxnId="{780A98F7-DCE5-0A4E-ADBA-A09F5AE2A9DD}">
      <dgm:prSet/>
      <dgm:spPr/>
      <dgm:t>
        <a:bodyPr/>
        <a:lstStyle/>
        <a:p>
          <a:endParaRPr lang="es-ES"/>
        </a:p>
      </dgm:t>
    </dgm:pt>
    <dgm:pt modelId="{2C25FA17-E41C-2741-8E3C-4AB709E1A668}">
      <dgm:prSet phldrT="[Texto]" custT="1"/>
      <dgm:spPr/>
      <dgm:t>
        <a:bodyPr/>
        <a:lstStyle/>
        <a:p>
          <a:r>
            <a:rPr lang="es-ES" sz="2000" dirty="0"/>
            <a:t>Francia</a:t>
          </a:r>
        </a:p>
      </dgm:t>
    </dgm:pt>
    <dgm:pt modelId="{790132C7-DC2E-6B41-B6C9-EB3FCCC73ABD}" type="parTrans" cxnId="{822E0C88-6B0D-9447-9E93-5FE15293CFC7}">
      <dgm:prSet/>
      <dgm:spPr/>
      <dgm:t>
        <a:bodyPr/>
        <a:lstStyle/>
        <a:p>
          <a:endParaRPr lang="es-ES"/>
        </a:p>
      </dgm:t>
    </dgm:pt>
    <dgm:pt modelId="{BB11F856-DA52-764C-9646-236F7CE530A6}" type="sibTrans" cxnId="{822E0C88-6B0D-9447-9E93-5FE15293CFC7}">
      <dgm:prSet/>
      <dgm:spPr/>
      <dgm:t>
        <a:bodyPr/>
        <a:lstStyle/>
        <a:p>
          <a:endParaRPr lang="es-ES"/>
        </a:p>
      </dgm:t>
    </dgm:pt>
    <dgm:pt modelId="{C9B8A561-280C-9140-A30C-C1EC7AC46A57}">
      <dgm:prSet phldrT="[Texto]"/>
      <dgm:spPr/>
      <dgm:t>
        <a:bodyPr/>
        <a:lstStyle/>
        <a:p>
          <a:r>
            <a:rPr lang="es-ES" dirty="0"/>
            <a:t>Mediterráneo</a:t>
          </a:r>
        </a:p>
      </dgm:t>
    </dgm:pt>
    <dgm:pt modelId="{8212F78A-304D-8D4B-86CE-F4D1D2A6151B}" type="parTrans" cxnId="{7C1BB481-99B3-7A44-81D9-42A76E1C3C8C}">
      <dgm:prSet/>
      <dgm:spPr/>
      <dgm:t>
        <a:bodyPr/>
        <a:lstStyle/>
        <a:p>
          <a:endParaRPr lang="es-ES"/>
        </a:p>
      </dgm:t>
    </dgm:pt>
    <dgm:pt modelId="{7BECAC99-B9F0-EE40-BA32-52674A3C7C50}" type="sibTrans" cxnId="{7C1BB481-99B3-7A44-81D9-42A76E1C3C8C}">
      <dgm:prSet/>
      <dgm:spPr/>
      <dgm:t>
        <a:bodyPr/>
        <a:lstStyle/>
        <a:p>
          <a:endParaRPr lang="es-ES"/>
        </a:p>
      </dgm:t>
    </dgm:pt>
    <dgm:pt modelId="{4828768E-773F-9A45-AFE5-D38861A5CEFC}">
      <dgm:prSet phldrT="[Texto]" custT="1"/>
      <dgm:spPr/>
      <dgm:t>
        <a:bodyPr/>
        <a:lstStyle/>
        <a:p>
          <a:r>
            <a:rPr lang="es-ES" sz="2000" dirty="0"/>
            <a:t>Italia</a:t>
          </a:r>
        </a:p>
      </dgm:t>
    </dgm:pt>
    <dgm:pt modelId="{D6526B16-7AB8-AF4C-B649-5CA4F4EC0B03}" type="parTrans" cxnId="{D666F1B4-5B0E-FA4A-8218-A26DF7BFB65F}">
      <dgm:prSet/>
      <dgm:spPr/>
      <dgm:t>
        <a:bodyPr/>
        <a:lstStyle/>
        <a:p>
          <a:endParaRPr lang="es-ES"/>
        </a:p>
      </dgm:t>
    </dgm:pt>
    <dgm:pt modelId="{2BCF22EE-3A9B-CE41-8AEC-2AA03F034ECB}" type="sibTrans" cxnId="{D666F1B4-5B0E-FA4A-8218-A26DF7BFB65F}">
      <dgm:prSet/>
      <dgm:spPr/>
      <dgm:t>
        <a:bodyPr/>
        <a:lstStyle/>
        <a:p>
          <a:endParaRPr lang="es-ES"/>
        </a:p>
      </dgm:t>
    </dgm:pt>
    <dgm:pt modelId="{366DCCB3-5D29-A24E-AD7C-4F14A3F1F156}">
      <dgm:prSet phldrT="[Texto]"/>
      <dgm:spPr/>
      <dgm:t>
        <a:bodyPr/>
        <a:lstStyle/>
        <a:p>
          <a:r>
            <a:rPr lang="es-ES" dirty="0"/>
            <a:t>Latinoamericano</a:t>
          </a:r>
        </a:p>
      </dgm:t>
    </dgm:pt>
    <dgm:pt modelId="{97BB42C3-FBF6-D240-8E79-3BE7DE40D6E2}" type="parTrans" cxnId="{CCC7D2C8-246E-0E44-9549-7178C751073C}">
      <dgm:prSet/>
      <dgm:spPr/>
      <dgm:t>
        <a:bodyPr/>
        <a:lstStyle/>
        <a:p>
          <a:endParaRPr lang="es-ES"/>
        </a:p>
      </dgm:t>
    </dgm:pt>
    <dgm:pt modelId="{70145404-09EA-7542-812C-2106AD1ECA8F}" type="sibTrans" cxnId="{CCC7D2C8-246E-0E44-9549-7178C751073C}">
      <dgm:prSet/>
      <dgm:spPr/>
      <dgm:t>
        <a:bodyPr/>
        <a:lstStyle/>
        <a:p>
          <a:endParaRPr lang="es-ES"/>
        </a:p>
      </dgm:t>
    </dgm:pt>
    <dgm:pt modelId="{E39283D9-D8F8-DE43-8BD3-B8C12F8B03DA}">
      <dgm:prSet phldrT="[Texto]" custT="1"/>
      <dgm:spPr/>
      <dgm:t>
        <a:bodyPr/>
        <a:lstStyle/>
        <a:p>
          <a:r>
            <a:rPr lang="es-ES" sz="2000" dirty="0"/>
            <a:t>Argentina</a:t>
          </a:r>
        </a:p>
      </dgm:t>
    </dgm:pt>
    <dgm:pt modelId="{32F6C2F2-400F-E44E-9042-49A6F0D410B8}" type="parTrans" cxnId="{BAB1506E-93F5-B24B-8681-C9ACF264B9E5}">
      <dgm:prSet/>
      <dgm:spPr/>
      <dgm:t>
        <a:bodyPr/>
        <a:lstStyle/>
        <a:p>
          <a:endParaRPr lang="es-ES"/>
        </a:p>
      </dgm:t>
    </dgm:pt>
    <dgm:pt modelId="{05F3389D-C244-844E-860E-997F43F05534}" type="sibTrans" cxnId="{BAB1506E-93F5-B24B-8681-C9ACF264B9E5}">
      <dgm:prSet/>
      <dgm:spPr/>
      <dgm:t>
        <a:bodyPr/>
        <a:lstStyle/>
        <a:p>
          <a:endParaRPr lang="es-ES"/>
        </a:p>
      </dgm:t>
    </dgm:pt>
    <dgm:pt modelId="{2E580DC3-6664-9848-B5ED-7E5C61BEBFC7}">
      <dgm:prSet phldrT="[Texto]" custT="1"/>
      <dgm:spPr/>
      <dgm:t>
        <a:bodyPr/>
        <a:lstStyle/>
        <a:p>
          <a:r>
            <a:rPr lang="es-ES" sz="2000" dirty="0"/>
            <a:t>España</a:t>
          </a:r>
        </a:p>
      </dgm:t>
    </dgm:pt>
    <dgm:pt modelId="{994AEAC9-3560-514E-A12A-A2A8142956D2}" type="parTrans" cxnId="{F102ABE3-5177-3C43-AF0D-880EAED13099}">
      <dgm:prSet/>
      <dgm:spPr/>
      <dgm:t>
        <a:bodyPr/>
        <a:lstStyle/>
        <a:p>
          <a:endParaRPr lang="es-ES"/>
        </a:p>
      </dgm:t>
    </dgm:pt>
    <dgm:pt modelId="{9CB3D1CF-65DC-AA48-AB3A-C1763971DA98}" type="sibTrans" cxnId="{F102ABE3-5177-3C43-AF0D-880EAED13099}">
      <dgm:prSet/>
      <dgm:spPr/>
      <dgm:t>
        <a:bodyPr/>
        <a:lstStyle/>
        <a:p>
          <a:endParaRPr lang="es-ES"/>
        </a:p>
      </dgm:t>
    </dgm:pt>
    <dgm:pt modelId="{9957EF11-8DC8-A942-9410-6BBF6B0BB2B4}">
      <dgm:prSet phldrT="[Texto]" custT="1"/>
      <dgm:spPr/>
      <dgm:t>
        <a:bodyPr/>
        <a:lstStyle/>
        <a:p>
          <a:r>
            <a:rPr lang="es-ES" sz="2000" dirty="0"/>
            <a:t>Portugal</a:t>
          </a:r>
        </a:p>
      </dgm:t>
    </dgm:pt>
    <dgm:pt modelId="{2BDAA06A-79BB-B348-AD01-229E46836A88}" type="parTrans" cxnId="{C9A4E8F4-6EE5-BA44-B7EC-5516FDB165CE}">
      <dgm:prSet/>
      <dgm:spPr/>
      <dgm:t>
        <a:bodyPr/>
        <a:lstStyle/>
        <a:p>
          <a:endParaRPr lang="es-ES"/>
        </a:p>
      </dgm:t>
    </dgm:pt>
    <dgm:pt modelId="{97E8595B-F9F6-5143-9200-5497FB28DB53}" type="sibTrans" cxnId="{C9A4E8F4-6EE5-BA44-B7EC-5516FDB165CE}">
      <dgm:prSet/>
      <dgm:spPr/>
      <dgm:t>
        <a:bodyPr/>
        <a:lstStyle/>
        <a:p>
          <a:endParaRPr lang="es-ES"/>
        </a:p>
      </dgm:t>
    </dgm:pt>
    <dgm:pt modelId="{AF07CD6E-553E-EF42-9EC1-272FDBF5BAAD}">
      <dgm:prSet phldrT="[Texto]" custT="1"/>
      <dgm:spPr/>
      <dgm:t>
        <a:bodyPr/>
        <a:lstStyle/>
        <a:p>
          <a:r>
            <a:rPr lang="es-ES" sz="2000" dirty="0"/>
            <a:t>Grecia</a:t>
          </a:r>
        </a:p>
      </dgm:t>
    </dgm:pt>
    <dgm:pt modelId="{19138D74-92A1-8241-B5FD-98300C07821D}" type="parTrans" cxnId="{15D198A2-C45E-CC43-850B-FDE5688ED009}">
      <dgm:prSet/>
      <dgm:spPr/>
      <dgm:t>
        <a:bodyPr/>
        <a:lstStyle/>
        <a:p>
          <a:endParaRPr lang="es-ES"/>
        </a:p>
      </dgm:t>
    </dgm:pt>
    <dgm:pt modelId="{4E68EBC7-F524-8F4A-9806-FEC7E1E34903}" type="sibTrans" cxnId="{15D198A2-C45E-CC43-850B-FDE5688ED009}">
      <dgm:prSet/>
      <dgm:spPr/>
      <dgm:t>
        <a:bodyPr/>
        <a:lstStyle/>
        <a:p>
          <a:endParaRPr lang="es-ES"/>
        </a:p>
      </dgm:t>
    </dgm:pt>
    <dgm:pt modelId="{7F66A3AE-5041-FA49-9C9F-45797C75562B}">
      <dgm:prSet phldrT="[Texto]" custT="1"/>
      <dgm:spPr/>
      <dgm:t>
        <a:bodyPr/>
        <a:lstStyle/>
        <a:p>
          <a:r>
            <a:rPr lang="es-ES" sz="2000" dirty="0"/>
            <a:t>Brasil</a:t>
          </a:r>
        </a:p>
      </dgm:t>
    </dgm:pt>
    <dgm:pt modelId="{2AB6D47F-00AF-5A4E-8F2D-B8A96C8FADF1}" type="parTrans" cxnId="{78F7FA1E-5D3B-184A-8ABD-EB7CD8F84262}">
      <dgm:prSet/>
      <dgm:spPr/>
      <dgm:t>
        <a:bodyPr/>
        <a:lstStyle/>
        <a:p>
          <a:endParaRPr lang="es-ES"/>
        </a:p>
      </dgm:t>
    </dgm:pt>
    <dgm:pt modelId="{97565078-DB8E-404A-9DA8-0651857DFEDF}" type="sibTrans" cxnId="{78F7FA1E-5D3B-184A-8ABD-EB7CD8F84262}">
      <dgm:prSet/>
      <dgm:spPr/>
      <dgm:t>
        <a:bodyPr/>
        <a:lstStyle/>
        <a:p>
          <a:endParaRPr lang="es-ES"/>
        </a:p>
      </dgm:t>
    </dgm:pt>
    <dgm:pt modelId="{B80D5A94-6941-E142-9FC7-0AE105BCBFAC}">
      <dgm:prSet phldrT="[Texto]" custT="1"/>
      <dgm:spPr/>
      <dgm:t>
        <a:bodyPr/>
        <a:lstStyle/>
        <a:p>
          <a:r>
            <a:rPr lang="es-ES" sz="2000" dirty="0"/>
            <a:t>México</a:t>
          </a:r>
        </a:p>
      </dgm:t>
    </dgm:pt>
    <dgm:pt modelId="{588D6142-F9BD-2546-B4F2-DD006558A189}" type="parTrans" cxnId="{ED4D6E98-5484-1D4B-9545-3D81210FEDA8}">
      <dgm:prSet/>
      <dgm:spPr/>
      <dgm:t>
        <a:bodyPr/>
        <a:lstStyle/>
        <a:p>
          <a:endParaRPr lang="es-ES"/>
        </a:p>
      </dgm:t>
    </dgm:pt>
    <dgm:pt modelId="{A06CDCAA-56E9-534C-807A-51E7F2766317}" type="sibTrans" cxnId="{ED4D6E98-5484-1D4B-9545-3D81210FEDA8}">
      <dgm:prSet/>
      <dgm:spPr/>
      <dgm:t>
        <a:bodyPr/>
        <a:lstStyle/>
        <a:p>
          <a:endParaRPr lang="es-ES"/>
        </a:p>
      </dgm:t>
    </dgm:pt>
    <dgm:pt modelId="{9466BAAC-233C-134E-87BC-72B54DA66037}">
      <dgm:prSet phldrT="[Texto]" custT="1"/>
      <dgm:spPr/>
      <dgm:t>
        <a:bodyPr/>
        <a:lstStyle/>
        <a:p>
          <a:r>
            <a:rPr lang="es-ES" sz="2000" dirty="0"/>
            <a:t>Uruguay</a:t>
          </a:r>
        </a:p>
      </dgm:t>
    </dgm:pt>
    <dgm:pt modelId="{D137CE33-0DB7-F246-BA8B-F668312BBA79}" type="parTrans" cxnId="{963ADAEB-694C-4D40-B121-E058EBF2AE8A}">
      <dgm:prSet/>
      <dgm:spPr/>
      <dgm:t>
        <a:bodyPr/>
        <a:lstStyle/>
        <a:p>
          <a:endParaRPr lang="es-ES"/>
        </a:p>
      </dgm:t>
    </dgm:pt>
    <dgm:pt modelId="{7293B6A0-D30E-6A4E-B28D-DB0DDDC81A77}" type="sibTrans" cxnId="{963ADAEB-694C-4D40-B121-E058EBF2AE8A}">
      <dgm:prSet/>
      <dgm:spPr/>
      <dgm:t>
        <a:bodyPr/>
        <a:lstStyle/>
        <a:p>
          <a:endParaRPr lang="es-ES"/>
        </a:p>
      </dgm:t>
    </dgm:pt>
    <dgm:pt modelId="{2B7A9C1C-7E91-8740-B133-2D7BCF02CB82}">
      <dgm:prSet phldrT="[Texto]" custT="1"/>
      <dgm:spPr/>
      <dgm:t>
        <a:bodyPr/>
        <a:lstStyle/>
        <a:p>
          <a:r>
            <a:rPr lang="es-ES" sz="2000" dirty="0"/>
            <a:t>Costa Rica</a:t>
          </a:r>
        </a:p>
      </dgm:t>
    </dgm:pt>
    <dgm:pt modelId="{871D95F7-A078-3D44-98E3-510E2A0A9352}" type="parTrans" cxnId="{5D7741F4-A27C-414F-8AE7-8106342E5FE1}">
      <dgm:prSet/>
      <dgm:spPr/>
      <dgm:t>
        <a:bodyPr/>
        <a:lstStyle/>
        <a:p>
          <a:endParaRPr lang="es-ES"/>
        </a:p>
      </dgm:t>
    </dgm:pt>
    <dgm:pt modelId="{96B67712-488F-8A4B-91A2-4A90026071E5}" type="sibTrans" cxnId="{5D7741F4-A27C-414F-8AE7-8106342E5FE1}">
      <dgm:prSet/>
      <dgm:spPr/>
      <dgm:t>
        <a:bodyPr/>
        <a:lstStyle/>
        <a:p>
          <a:endParaRPr lang="es-ES"/>
        </a:p>
      </dgm:t>
    </dgm:pt>
    <dgm:pt modelId="{7DD04F74-B074-AE48-8462-470D857389F0}">
      <dgm:prSet phldrT="[Texto]" custT="1"/>
      <dgm:spPr/>
      <dgm:t>
        <a:bodyPr/>
        <a:lstStyle/>
        <a:p>
          <a:r>
            <a:rPr lang="es-ES" sz="2000" dirty="0"/>
            <a:t>Chile</a:t>
          </a:r>
        </a:p>
      </dgm:t>
    </dgm:pt>
    <dgm:pt modelId="{681DE1CB-8756-4D40-B1DF-3F64F74BD29D}" type="parTrans" cxnId="{CD28478A-1A74-F54B-9DE2-B7E345199085}">
      <dgm:prSet/>
      <dgm:spPr/>
      <dgm:t>
        <a:bodyPr/>
        <a:lstStyle/>
        <a:p>
          <a:endParaRPr lang="es-ES"/>
        </a:p>
      </dgm:t>
    </dgm:pt>
    <dgm:pt modelId="{2E908425-91F0-C149-9BAB-76124594B285}" type="sibTrans" cxnId="{CD28478A-1A74-F54B-9DE2-B7E345199085}">
      <dgm:prSet/>
      <dgm:spPr/>
      <dgm:t>
        <a:bodyPr/>
        <a:lstStyle/>
        <a:p>
          <a:endParaRPr lang="es-ES"/>
        </a:p>
      </dgm:t>
    </dgm:pt>
    <dgm:pt modelId="{464FA571-3A94-D646-A976-E21970A4227F}" type="pres">
      <dgm:prSet presAssocID="{EB8E273F-0DB1-9F4A-AA18-B8D63BED964A}" presName="Name0" presStyleCnt="0">
        <dgm:presLayoutVars>
          <dgm:dir/>
          <dgm:animLvl val="lvl"/>
          <dgm:resizeHandles val="exact"/>
        </dgm:presLayoutVars>
      </dgm:prSet>
      <dgm:spPr/>
    </dgm:pt>
    <dgm:pt modelId="{072770A4-4D1C-2743-9004-009F626DCE80}" type="pres">
      <dgm:prSet presAssocID="{1DE5C1B0-7D70-034D-A6A2-5EFC154F2EEF}" presName="composite" presStyleCnt="0"/>
      <dgm:spPr/>
    </dgm:pt>
    <dgm:pt modelId="{A7C2E2AA-09D4-004E-9A79-7C4C8DEED6BA}" type="pres">
      <dgm:prSet presAssocID="{1DE5C1B0-7D70-034D-A6A2-5EFC154F2E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39D29A5-677C-5744-9636-B8A3812B1DC9}" type="pres">
      <dgm:prSet presAssocID="{1DE5C1B0-7D70-034D-A6A2-5EFC154F2EEF}" presName="desTx" presStyleLbl="alignAccFollowNode1" presStyleIdx="0" presStyleCnt="3">
        <dgm:presLayoutVars>
          <dgm:bulletEnabled val="1"/>
        </dgm:presLayoutVars>
      </dgm:prSet>
      <dgm:spPr/>
    </dgm:pt>
    <dgm:pt modelId="{E05D3527-800B-8B4E-BD20-502FBD34322E}" type="pres">
      <dgm:prSet presAssocID="{1DADF15D-835F-124F-A532-0FA0337F4940}" presName="space" presStyleCnt="0"/>
      <dgm:spPr/>
    </dgm:pt>
    <dgm:pt modelId="{DB54D9EE-B32D-484D-89EE-1C268D14EFAD}" type="pres">
      <dgm:prSet presAssocID="{C9B8A561-280C-9140-A30C-C1EC7AC46A57}" presName="composite" presStyleCnt="0"/>
      <dgm:spPr/>
    </dgm:pt>
    <dgm:pt modelId="{933A184B-A1BD-8540-9EE9-137D7E16C622}" type="pres">
      <dgm:prSet presAssocID="{C9B8A561-280C-9140-A30C-C1EC7AC46A5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C441A04-BCC5-5A4E-A17B-BE5AF860EF2D}" type="pres">
      <dgm:prSet presAssocID="{C9B8A561-280C-9140-A30C-C1EC7AC46A57}" presName="desTx" presStyleLbl="alignAccFollowNode1" presStyleIdx="1" presStyleCnt="3">
        <dgm:presLayoutVars>
          <dgm:bulletEnabled val="1"/>
        </dgm:presLayoutVars>
      </dgm:prSet>
      <dgm:spPr/>
    </dgm:pt>
    <dgm:pt modelId="{A29F4672-4E7A-3040-ABAD-40933BED95F3}" type="pres">
      <dgm:prSet presAssocID="{7BECAC99-B9F0-EE40-BA32-52674A3C7C50}" presName="space" presStyleCnt="0"/>
      <dgm:spPr/>
    </dgm:pt>
    <dgm:pt modelId="{1959A9F0-7D4A-9242-B19D-C31D7772BFC6}" type="pres">
      <dgm:prSet presAssocID="{366DCCB3-5D29-A24E-AD7C-4F14A3F1F156}" presName="composite" presStyleCnt="0"/>
      <dgm:spPr/>
    </dgm:pt>
    <dgm:pt modelId="{C7CF0074-0512-7A44-B483-02F179370FE7}" type="pres">
      <dgm:prSet presAssocID="{366DCCB3-5D29-A24E-AD7C-4F14A3F1F1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FDABD8E-C223-2148-9F3B-B3BBDDAAEF98}" type="pres">
      <dgm:prSet presAssocID="{366DCCB3-5D29-A24E-AD7C-4F14A3F1F15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28B5800-FDAA-F244-8701-26DB99F72ACB}" type="presOf" srcId="{9957EF11-8DC8-A942-9410-6BBF6B0BB2B4}" destId="{BC441A04-BCC5-5A4E-A17B-BE5AF860EF2D}" srcOrd="0" destOrd="2" presId="urn:microsoft.com/office/officeart/2005/8/layout/hList1"/>
    <dgm:cxn modelId="{C55E2818-5B9A-3649-BA33-A27007E35E3A}" type="presOf" srcId="{E39283D9-D8F8-DE43-8BD3-B8C12F8B03DA}" destId="{8FDABD8E-C223-2148-9F3B-B3BBDDAAEF98}" srcOrd="0" destOrd="0" presId="urn:microsoft.com/office/officeart/2005/8/layout/hList1"/>
    <dgm:cxn modelId="{78F7FA1E-5D3B-184A-8ABD-EB7CD8F84262}" srcId="{366DCCB3-5D29-A24E-AD7C-4F14A3F1F156}" destId="{7F66A3AE-5041-FA49-9C9F-45797C75562B}" srcOrd="1" destOrd="0" parTransId="{2AB6D47F-00AF-5A4E-8F2D-B8A96C8FADF1}" sibTransId="{97565078-DB8E-404A-9DA8-0651857DFEDF}"/>
    <dgm:cxn modelId="{F3BCAB29-3429-AE43-A34A-971555939CF9}" type="presOf" srcId="{AF07CD6E-553E-EF42-9EC1-272FDBF5BAAD}" destId="{BC441A04-BCC5-5A4E-A17B-BE5AF860EF2D}" srcOrd="0" destOrd="3" presId="urn:microsoft.com/office/officeart/2005/8/layout/hList1"/>
    <dgm:cxn modelId="{A959AF42-AD69-6341-89A8-5989E866C486}" type="presOf" srcId="{EB8E273F-0DB1-9F4A-AA18-B8D63BED964A}" destId="{464FA571-3A94-D646-A976-E21970A4227F}" srcOrd="0" destOrd="0" presId="urn:microsoft.com/office/officeart/2005/8/layout/hList1"/>
    <dgm:cxn modelId="{8EDAC645-643D-1B40-B735-C0DECDD728E5}" type="presOf" srcId="{2B7A9C1C-7E91-8740-B133-2D7BCF02CB82}" destId="{8FDABD8E-C223-2148-9F3B-B3BBDDAAEF98}" srcOrd="0" destOrd="5" presId="urn:microsoft.com/office/officeart/2005/8/layout/hList1"/>
    <dgm:cxn modelId="{43999851-95D9-5C49-BDC0-673889519DC9}" type="presOf" srcId="{B80D5A94-6941-E142-9FC7-0AE105BCBFAC}" destId="{8FDABD8E-C223-2148-9F3B-B3BBDDAAEF98}" srcOrd="0" destOrd="3" presId="urn:microsoft.com/office/officeart/2005/8/layout/hList1"/>
    <dgm:cxn modelId="{A0A9D96D-6199-594B-9CA4-86AA5C1E5AFA}" type="presOf" srcId="{0AFECDA5-58B2-774F-88F7-1CF24366557A}" destId="{839D29A5-677C-5744-9636-B8A3812B1DC9}" srcOrd="0" destOrd="0" presId="urn:microsoft.com/office/officeart/2005/8/layout/hList1"/>
    <dgm:cxn modelId="{BAB1506E-93F5-B24B-8681-C9ACF264B9E5}" srcId="{366DCCB3-5D29-A24E-AD7C-4F14A3F1F156}" destId="{E39283D9-D8F8-DE43-8BD3-B8C12F8B03DA}" srcOrd="0" destOrd="0" parTransId="{32F6C2F2-400F-E44E-9042-49A6F0D410B8}" sibTransId="{05F3389D-C244-844E-860E-997F43F05534}"/>
    <dgm:cxn modelId="{72586975-AE1C-9A42-84A0-3AE5648BCD29}" type="presOf" srcId="{2C25FA17-E41C-2741-8E3C-4AB709E1A668}" destId="{839D29A5-677C-5744-9636-B8A3812B1DC9}" srcOrd="0" destOrd="1" presId="urn:microsoft.com/office/officeart/2005/8/layout/hList1"/>
    <dgm:cxn modelId="{44CB8A7B-3EA0-CC4F-8409-DCA750E125C0}" type="presOf" srcId="{7F66A3AE-5041-FA49-9C9F-45797C75562B}" destId="{8FDABD8E-C223-2148-9F3B-B3BBDDAAEF98}" srcOrd="0" destOrd="1" presId="urn:microsoft.com/office/officeart/2005/8/layout/hList1"/>
    <dgm:cxn modelId="{0A4A937E-1CBF-C14A-89B1-E11B3D3FF7CD}" type="presOf" srcId="{9466BAAC-233C-134E-87BC-72B54DA66037}" destId="{8FDABD8E-C223-2148-9F3B-B3BBDDAAEF98}" srcOrd="0" destOrd="4" presId="urn:microsoft.com/office/officeart/2005/8/layout/hList1"/>
    <dgm:cxn modelId="{7C1BB481-99B3-7A44-81D9-42A76E1C3C8C}" srcId="{EB8E273F-0DB1-9F4A-AA18-B8D63BED964A}" destId="{C9B8A561-280C-9140-A30C-C1EC7AC46A57}" srcOrd="1" destOrd="0" parTransId="{8212F78A-304D-8D4B-86CE-F4D1D2A6151B}" sibTransId="{7BECAC99-B9F0-EE40-BA32-52674A3C7C50}"/>
    <dgm:cxn modelId="{822E0C88-6B0D-9447-9E93-5FE15293CFC7}" srcId="{1DE5C1B0-7D70-034D-A6A2-5EFC154F2EEF}" destId="{2C25FA17-E41C-2741-8E3C-4AB709E1A668}" srcOrd="1" destOrd="0" parTransId="{790132C7-DC2E-6B41-B6C9-EB3FCCC73ABD}" sibTransId="{BB11F856-DA52-764C-9646-236F7CE530A6}"/>
    <dgm:cxn modelId="{CD28478A-1A74-F54B-9DE2-B7E345199085}" srcId="{366DCCB3-5D29-A24E-AD7C-4F14A3F1F156}" destId="{7DD04F74-B074-AE48-8462-470D857389F0}" srcOrd="2" destOrd="0" parTransId="{681DE1CB-8756-4D40-B1DF-3F64F74BD29D}" sibTransId="{2E908425-91F0-C149-9BAB-76124594B285}"/>
    <dgm:cxn modelId="{49BCDA97-527B-B34B-862C-6645F8FB8809}" type="presOf" srcId="{1DE5C1B0-7D70-034D-A6A2-5EFC154F2EEF}" destId="{A7C2E2AA-09D4-004E-9A79-7C4C8DEED6BA}" srcOrd="0" destOrd="0" presId="urn:microsoft.com/office/officeart/2005/8/layout/hList1"/>
    <dgm:cxn modelId="{ED4D6E98-5484-1D4B-9545-3D81210FEDA8}" srcId="{366DCCB3-5D29-A24E-AD7C-4F14A3F1F156}" destId="{B80D5A94-6941-E142-9FC7-0AE105BCBFAC}" srcOrd="3" destOrd="0" parTransId="{588D6142-F9BD-2546-B4F2-DD006558A189}" sibTransId="{A06CDCAA-56E9-534C-807A-51E7F2766317}"/>
    <dgm:cxn modelId="{A7D6CF98-8D97-FC42-8143-F4B8052A0F11}" type="presOf" srcId="{2E580DC3-6664-9848-B5ED-7E5C61BEBFC7}" destId="{BC441A04-BCC5-5A4E-A17B-BE5AF860EF2D}" srcOrd="0" destOrd="1" presId="urn:microsoft.com/office/officeart/2005/8/layout/hList1"/>
    <dgm:cxn modelId="{180B489E-66CA-A24A-B98E-B438CA1ABDC5}" type="presOf" srcId="{4828768E-773F-9A45-AFE5-D38861A5CEFC}" destId="{BC441A04-BCC5-5A4E-A17B-BE5AF860EF2D}" srcOrd="0" destOrd="0" presId="urn:microsoft.com/office/officeart/2005/8/layout/hList1"/>
    <dgm:cxn modelId="{15D198A2-C45E-CC43-850B-FDE5688ED009}" srcId="{C9B8A561-280C-9140-A30C-C1EC7AC46A57}" destId="{AF07CD6E-553E-EF42-9EC1-272FDBF5BAAD}" srcOrd="3" destOrd="0" parTransId="{19138D74-92A1-8241-B5FD-98300C07821D}" sibTransId="{4E68EBC7-F524-8F4A-9806-FEC7E1E34903}"/>
    <dgm:cxn modelId="{D666F1B4-5B0E-FA4A-8218-A26DF7BFB65F}" srcId="{C9B8A561-280C-9140-A30C-C1EC7AC46A57}" destId="{4828768E-773F-9A45-AFE5-D38861A5CEFC}" srcOrd="0" destOrd="0" parTransId="{D6526B16-7AB8-AF4C-B649-5CA4F4EC0B03}" sibTransId="{2BCF22EE-3A9B-CE41-8AEC-2AA03F034ECB}"/>
    <dgm:cxn modelId="{3B4B1ABC-4694-B54E-AC17-058C9070742B}" srcId="{EB8E273F-0DB1-9F4A-AA18-B8D63BED964A}" destId="{1DE5C1B0-7D70-034D-A6A2-5EFC154F2EEF}" srcOrd="0" destOrd="0" parTransId="{E97C4F52-AB30-A14B-BD25-C726A40B0A72}" sibTransId="{1DADF15D-835F-124F-A532-0FA0337F4940}"/>
    <dgm:cxn modelId="{39B83BBC-9925-7240-B621-1D2B4CB4B7C9}" type="presOf" srcId="{366DCCB3-5D29-A24E-AD7C-4F14A3F1F156}" destId="{C7CF0074-0512-7A44-B483-02F179370FE7}" srcOrd="0" destOrd="0" presId="urn:microsoft.com/office/officeart/2005/8/layout/hList1"/>
    <dgm:cxn modelId="{CCC7D2C8-246E-0E44-9549-7178C751073C}" srcId="{EB8E273F-0DB1-9F4A-AA18-B8D63BED964A}" destId="{366DCCB3-5D29-A24E-AD7C-4F14A3F1F156}" srcOrd="2" destOrd="0" parTransId="{97BB42C3-FBF6-D240-8E79-3BE7DE40D6E2}" sibTransId="{70145404-09EA-7542-812C-2106AD1ECA8F}"/>
    <dgm:cxn modelId="{9BB53CE3-1955-EF43-B84D-795CE6ED1239}" type="presOf" srcId="{C9B8A561-280C-9140-A30C-C1EC7AC46A57}" destId="{933A184B-A1BD-8540-9EE9-137D7E16C622}" srcOrd="0" destOrd="0" presId="urn:microsoft.com/office/officeart/2005/8/layout/hList1"/>
    <dgm:cxn modelId="{F102ABE3-5177-3C43-AF0D-880EAED13099}" srcId="{C9B8A561-280C-9140-A30C-C1EC7AC46A57}" destId="{2E580DC3-6664-9848-B5ED-7E5C61BEBFC7}" srcOrd="1" destOrd="0" parTransId="{994AEAC9-3560-514E-A12A-A2A8142956D2}" sibTransId="{9CB3D1CF-65DC-AA48-AB3A-C1763971DA98}"/>
    <dgm:cxn modelId="{963ADAEB-694C-4D40-B121-E058EBF2AE8A}" srcId="{366DCCB3-5D29-A24E-AD7C-4F14A3F1F156}" destId="{9466BAAC-233C-134E-87BC-72B54DA66037}" srcOrd="4" destOrd="0" parTransId="{D137CE33-0DB7-F246-BA8B-F668312BBA79}" sibTransId="{7293B6A0-D30E-6A4E-B28D-DB0DDDC81A77}"/>
    <dgm:cxn modelId="{915954F0-AE6B-C142-97B6-319F070A8999}" type="presOf" srcId="{7DD04F74-B074-AE48-8462-470D857389F0}" destId="{8FDABD8E-C223-2148-9F3B-B3BBDDAAEF98}" srcOrd="0" destOrd="2" presId="urn:microsoft.com/office/officeart/2005/8/layout/hList1"/>
    <dgm:cxn modelId="{5D7741F4-A27C-414F-8AE7-8106342E5FE1}" srcId="{366DCCB3-5D29-A24E-AD7C-4F14A3F1F156}" destId="{2B7A9C1C-7E91-8740-B133-2D7BCF02CB82}" srcOrd="5" destOrd="0" parTransId="{871D95F7-A078-3D44-98E3-510E2A0A9352}" sibTransId="{96B67712-488F-8A4B-91A2-4A90026071E5}"/>
    <dgm:cxn modelId="{C9A4E8F4-6EE5-BA44-B7EC-5516FDB165CE}" srcId="{C9B8A561-280C-9140-A30C-C1EC7AC46A57}" destId="{9957EF11-8DC8-A942-9410-6BBF6B0BB2B4}" srcOrd="2" destOrd="0" parTransId="{2BDAA06A-79BB-B348-AD01-229E46836A88}" sibTransId="{97E8595B-F9F6-5143-9200-5497FB28DB53}"/>
    <dgm:cxn modelId="{780A98F7-DCE5-0A4E-ADBA-A09F5AE2A9DD}" srcId="{1DE5C1B0-7D70-034D-A6A2-5EFC154F2EEF}" destId="{0AFECDA5-58B2-774F-88F7-1CF24366557A}" srcOrd="0" destOrd="0" parTransId="{289FA8DD-E9DF-F64A-B080-F0125656D94F}" sibTransId="{E153A0D5-EF85-3645-923D-F73A75242452}"/>
    <dgm:cxn modelId="{CA02F7FD-D64A-3647-946A-E35586714C64}" type="presParOf" srcId="{464FA571-3A94-D646-A976-E21970A4227F}" destId="{072770A4-4D1C-2743-9004-009F626DCE80}" srcOrd="0" destOrd="0" presId="urn:microsoft.com/office/officeart/2005/8/layout/hList1"/>
    <dgm:cxn modelId="{C2504D48-D128-644A-91A5-114441D7C636}" type="presParOf" srcId="{072770A4-4D1C-2743-9004-009F626DCE80}" destId="{A7C2E2AA-09D4-004E-9A79-7C4C8DEED6BA}" srcOrd="0" destOrd="0" presId="urn:microsoft.com/office/officeart/2005/8/layout/hList1"/>
    <dgm:cxn modelId="{AED7172E-D73E-E745-9DCF-636EDB157E67}" type="presParOf" srcId="{072770A4-4D1C-2743-9004-009F626DCE80}" destId="{839D29A5-677C-5744-9636-B8A3812B1DC9}" srcOrd="1" destOrd="0" presId="urn:microsoft.com/office/officeart/2005/8/layout/hList1"/>
    <dgm:cxn modelId="{128E7A6B-C9D4-9F42-B2FF-B34228D389A3}" type="presParOf" srcId="{464FA571-3A94-D646-A976-E21970A4227F}" destId="{E05D3527-800B-8B4E-BD20-502FBD34322E}" srcOrd="1" destOrd="0" presId="urn:microsoft.com/office/officeart/2005/8/layout/hList1"/>
    <dgm:cxn modelId="{75ED8768-0815-1E44-852D-BA2CE7917202}" type="presParOf" srcId="{464FA571-3A94-D646-A976-E21970A4227F}" destId="{DB54D9EE-B32D-484D-89EE-1C268D14EFAD}" srcOrd="2" destOrd="0" presId="urn:microsoft.com/office/officeart/2005/8/layout/hList1"/>
    <dgm:cxn modelId="{C5F190F0-0A15-FA4F-96C6-B313EF61B53C}" type="presParOf" srcId="{DB54D9EE-B32D-484D-89EE-1C268D14EFAD}" destId="{933A184B-A1BD-8540-9EE9-137D7E16C622}" srcOrd="0" destOrd="0" presId="urn:microsoft.com/office/officeart/2005/8/layout/hList1"/>
    <dgm:cxn modelId="{CFB4505C-F7EB-3245-A051-20BEDD918B53}" type="presParOf" srcId="{DB54D9EE-B32D-484D-89EE-1C268D14EFAD}" destId="{BC441A04-BCC5-5A4E-A17B-BE5AF860EF2D}" srcOrd="1" destOrd="0" presId="urn:microsoft.com/office/officeart/2005/8/layout/hList1"/>
    <dgm:cxn modelId="{F50E1499-F133-DF43-B267-3488F8935A50}" type="presParOf" srcId="{464FA571-3A94-D646-A976-E21970A4227F}" destId="{A29F4672-4E7A-3040-ABAD-40933BED95F3}" srcOrd="3" destOrd="0" presId="urn:microsoft.com/office/officeart/2005/8/layout/hList1"/>
    <dgm:cxn modelId="{42C7679C-B520-FB47-A00A-F70D406AA9F1}" type="presParOf" srcId="{464FA571-3A94-D646-A976-E21970A4227F}" destId="{1959A9F0-7D4A-9242-B19D-C31D7772BFC6}" srcOrd="4" destOrd="0" presId="urn:microsoft.com/office/officeart/2005/8/layout/hList1"/>
    <dgm:cxn modelId="{5E5F815A-1D62-AD4A-812D-63EAD26B677E}" type="presParOf" srcId="{1959A9F0-7D4A-9242-B19D-C31D7772BFC6}" destId="{C7CF0074-0512-7A44-B483-02F179370FE7}" srcOrd="0" destOrd="0" presId="urn:microsoft.com/office/officeart/2005/8/layout/hList1"/>
    <dgm:cxn modelId="{282E1F8B-049E-4E40-A006-C9ADEAFDD564}" type="presParOf" srcId="{1959A9F0-7D4A-9242-B19D-C31D7772BFC6}" destId="{8FDABD8E-C223-2148-9F3B-B3BBDDAAEF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B8CFD2-7AE0-4AB1-A1A0-0713C0C90A5C}" type="doc">
      <dgm:prSet loTypeId="urn:microsoft.com/office/officeart/2005/8/layout/gear1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AR"/>
        </a:p>
      </dgm:t>
    </dgm:pt>
    <dgm:pt modelId="{8AA67FAF-2231-4127-96AB-C41AC5BC91C6}">
      <dgm:prSet phldrT="[Texto]" custT="1"/>
      <dgm:spPr/>
      <dgm:t>
        <a:bodyPr/>
        <a:lstStyle/>
        <a:p>
          <a:r>
            <a:rPr lang="es-AR" sz="1800" b="1" dirty="0"/>
            <a:t>1. Consumo registrado</a:t>
          </a:r>
        </a:p>
      </dgm:t>
    </dgm:pt>
    <dgm:pt modelId="{B8680BAA-D3EC-4790-8CC5-1714A0A89026}" type="parTrans" cxnId="{01746EBA-55C7-4C4A-8F07-349B76141DBB}">
      <dgm:prSet/>
      <dgm:spPr/>
      <dgm:t>
        <a:bodyPr/>
        <a:lstStyle/>
        <a:p>
          <a:endParaRPr lang="es-AR"/>
        </a:p>
      </dgm:t>
    </dgm:pt>
    <dgm:pt modelId="{606ECB8D-A0F4-4F53-8980-2D1425CE982E}" type="sibTrans" cxnId="{01746EBA-55C7-4C4A-8F07-349B76141DBB}">
      <dgm:prSet/>
      <dgm:spPr/>
      <dgm:t>
        <a:bodyPr/>
        <a:lstStyle/>
        <a:p>
          <a:endParaRPr lang="es-AR"/>
        </a:p>
      </dgm:t>
    </dgm:pt>
    <dgm:pt modelId="{F0ECF723-74DE-4404-958E-55298C60897D}">
      <dgm:prSet phldrT="[Texto]"/>
      <dgm:spPr/>
      <dgm:t>
        <a:bodyPr/>
        <a:lstStyle/>
        <a:p>
          <a:endParaRPr lang="es-AR" b="1" dirty="0"/>
        </a:p>
      </dgm:t>
    </dgm:pt>
    <dgm:pt modelId="{8E1BAB44-9929-43EF-8C84-E8BCD67D134A}" type="sibTrans" cxnId="{FCCC04A2-6A98-444E-BEC2-199DC11907B5}">
      <dgm:prSet/>
      <dgm:spPr/>
      <dgm:t>
        <a:bodyPr/>
        <a:lstStyle/>
        <a:p>
          <a:endParaRPr lang="es-AR"/>
        </a:p>
      </dgm:t>
    </dgm:pt>
    <dgm:pt modelId="{89E9BF1E-2285-42E1-83CF-D39936D0F693}" type="parTrans" cxnId="{FCCC04A2-6A98-444E-BEC2-199DC11907B5}">
      <dgm:prSet/>
      <dgm:spPr/>
      <dgm:t>
        <a:bodyPr/>
        <a:lstStyle/>
        <a:p>
          <a:endParaRPr lang="es-AR"/>
        </a:p>
      </dgm:t>
    </dgm:pt>
    <dgm:pt modelId="{111577AC-5179-41DC-B84E-635EF543BA79}">
      <dgm:prSet phldrT="[Texto]" custT="1"/>
      <dgm:spPr/>
      <dgm:t>
        <a:bodyPr/>
        <a:lstStyle/>
        <a:p>
          <a:endParaRPr lang="es-AR" sz="1400" b="1" dirty="0"/>
        </a:p>
      </dgm:t>
    </dgm:pt>
    <dgm:pt modelId="{BCDC18E6-CC61-4ACC-9ED0-346B8D983D90}" type="sibTrans" cxnId="{D685D1FA-63F4-4D6D-914B-CA3104AB6526}">
      <dgm:prSet/>
      <dgm:spPr/>
      <dgm:t>
        <a:bodyPr/>
        <a:lstStyle/>
        <a:p>
          <a:endParaRPr lang="es-AR"/>
        </a:p>
      </dgm:t>
    </dgm:pt>
    <dgm:pt modelId="{EF3549EE-9106-478E-82BB-EAA7ED28CEC5}" type="parTrans" cxnId="{D685D1FA-63F4-4D6D-914B-CA3104AB6526}">
      <dgm:prSet/>
      <dgm:spPr/>
      <dgm:t>
        <a:bodyPr/>
        <a:lstStyle/>
        <a:p>
          <a:endParaRPr lang="es-AR"/>
        </a:p>
      </dgm:t>
    </dgm:pt>
    <dgm:pt modelId="{4A88208E-B33B-47EC-9012-8D618F66865A}" type="pres">
      <dgm:prSet presAssocID="{67B8CFD2-7AE0-4AB1-A1A0-0713C0C90A5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9C2E82A-5A98-4DBE-878A-ADF741E28C91}" type="pres">
      <dgm:prSet presAssocID="{8AA67FAF-2231-4127-96AB-C41AC5BC91C6}" presName="gear1" presStyleLbl="node1" presStyleIdx="0" presStyleCnt="3" custScaleX="95056" custScaleY="97677" custLinFactNeighborX="-34261" custLinFactNeighborY="-2265">
        <dgm:presLayoutVars>
          <dgm:chMax val="1"/>
          <dgm:bulletEnabled val="1"/>
        </dgm:presLayoutVars>
      </dgm:prSet>
      <dgm:spPr/>
    </dgm:pt>
    <dgm:pt modelId="{4BD91F2A-C235-4B28-A4C4-D3BFD00D3B6F}" type="pres">
      <dgm:prSet presAssocID="{8AA67FAF-2231-4127-96AB-C41AC5BC91C6}" presName="gear1srcNode" presStyleLbl="node1" presStyleIdx="0" presStyleCnt="3"/>
      <dgm:spPr/>
    </dgm:pt>
    <dgm:pt modelId="{8B422804-2D64-4C81-BCED-45234BEF0E60}" type="pres">
      <dgm:prSet presAssocID="{8AA67FAF-2231-4127-96AB-C41AC5BC91C6}" presName="gear1dstNode" presStyleLbl="node1" presStyleIdx="0" presStyleCnt="3"/>
      <dgm:spPr/>
    </dgm:pt>
    <dgm:pt modelId="{CDD96A22-3410-4D98-B9DA-D25BD0EFFC82}" type="pres">
      <dgm:prSet presAssocID="{F0ECF723-74DE-4404-958E-55298C60897D}" presName="gear2" presStyleLbl="node1" presStyleIdx="1" presStyleCnt="3" custAng="18851052" custScaleX="86242" custScaleY="86061" custLinFactX="35295" custLinFactNeighborX="100000" custLinFactNeighborY="-37794">
        <dgm:presLayoutVars>
          <dgm:chMax val="1"/>
          <dgm:bulletEnabled val="1"/>
        </dgm:presLayoutVars>
      </dgm:prSet>
      <dgm:spPr/>
    </dgm:pt>
    <dgm:pt modelId="{4E545BB0-A2EE-4EB0-B69F-A42B0463EB4A}" type="pres">
      <dgm:prSet presAssocID="{F0ECF723-74DE-4404-958E-55298C60897D}" presName="gear2srcNode" presStyleLbl="node1" presStyleIdx="1" presStyleCnt="3"/>
      <dgm:spPr/>
    </dgm:pt>
    <dgm:pt modelId="{15029DE8-EA25-47AD-9772-FF7CEC970EF0}" type="pres">
      <dgm:prSet presAssocID="{F0ECF723-74DE-4404-958E-55298C60897D}" presName="gear2dstNode" presStyleLbl="node1" presStyleIdx="1" presStyleCnt="3"/>
      <dgm:spPr/>
    </dgm:pt>
    <dgm:pt modelId="{245156E0-2E08-48AD-9E29-4788924FCBA2}" type="pres">
      <dgm:prSet presAssocID="{111577AC-5179-41DC-B84E-635EF543BA79}" presName="gear3" presStyleLbl="node1" presStyleIdx="2" presStyleCnt="3" custAng="21234655" custScaleX="96542" custScaleY="97057" custLinFactNeighborX="177" custLinFactNeighborY="14144"/>
      <dgm:spPr/>
    </dgm:pt>
    <dgm:pt modelId="{FE33D71D-8F96-41BA-BBE5-9E980A9CA4CE}" type="pres">
      <dgm:prSet presAssocID="{111577AC-5179-41DC-B84E-635EF543BA7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C6D4735-57E3-4BF3-AAAE-4A0429738FE8}" type="pres">
      <dgm:prSet presAssocID="{111577AC-5179-41DC-B84E-635EF543BA79}" presName="gear3srcNode" presStyleLbl="node1" presStyleIdx="2" presStyleCnt="3"/>
      <dgm:spPr/>
    </dgm:pt>
    <dgm:pt modelId="{815058D1-5B2C-45FF-9B8E-8479E96D61E3}" type="pres">
      <dgm:prSet presAssocID="{111577AC-5179-41DC-B84E-635EF543BA79}" presName="gear3dstNode" presStyleLbl="node1" presStyleIdx="2" presStyleCnt="3"/>
      <dgm:spPr/>
    </dgm:pt>
    <dgm:pt modelId="{809CD125-3758-4E33-AB49-CAF505A464B1}" type="pres">
      <dgm:prSet presAssocID="{606ECB8D-A0F4-4F53-8980-2D1425CE982E}" presName="connector1" presStyleLbl="sibTrans2D1" presStyleIdx="0" presStyleCnt="3" custAng="20712751" custFlipVert="0" custFlipHor="1" custScaleX="7493" custScaleY="11689" custLinFactNeighborX="70134" custLinFactNeighborY="-40507"/>
      <dgm:spPr/>
    </dgm:pt>
    <dgm:pt modelId="{DBF6CAD4-EF5A-4199-B2ED-897A8ADDC280}" type="pres">
      <dgm:prSet presAssocID="{8E1BAB44-9929-43EF-8C84-E8BCD67D134A}" presName="connector2" presStyleLbl="sibTrans2D1" presStyleIdx="1" presStyleCnt="3" custAng="21438982" custFlipVert="1" custFlipHor="1" custScaleX="1551" custScaleY="7575" custLinFactX="89537" custLinFactNeighborX="100000" custLinFactNeighborY="8287"/>
      <dgm:spPr/>
    </dgm:pt>
    <dgm:pt modelId="{C8B0A3EC-F966-4DD2-BAC7-D628FA4FBA96}" type="pres">
      <dgm:prSet presAssocID="{BCDC18E6-CC61-4ACC-9ED0-346B8D983D90}" presName="connector3" presStyleLbl="sibTrans2D1" presStyleIdx="2" presStyleCnt="3" custAng="21334974" custLinFactNeighborX="-5139" custLinFactNeighborY="53437"/>
      <dgm:spPr/>
    </dgm:pt>
  </dgm:ptLst>
  <dgm:cxnLst>
    <dgm:cxn modelId="{AE3ED300-27B3-4AA5-9F22-C037AB301F3C}" type="presOf" srcId="{F0ECF723-74DE-4404-958E-55298C60897D}" destId="{CDD96A22-3410-4D98-B9DA-D25BD0EFFC82}" srcOrd="0" destOrd="0" presId="urn:microsoft.com/office/officeart/2005/8/layout/gear1"/>
    <dgm:cxn modelId="{80F9970B-C3B1-4D01-93A6-B670599FAA39}" type="presOf" srcId="{67B8CFD2-7AE0-4AB1-A1A0-0713C0C90A5C}" destId="{4A88208E-B33B-47EC-9012-8D618F66865A}" srcOrd="0" destOrd="0" presId="urn:microsoft.com/office/officeart/2005/8/layout/gear1"/>
    <dgm:cxn modelId="{3EDE100F-B87F-40AA-A36F-5181BBC86E4E}" type="presOf" srcId="{F0ECF723-74DE-4404-958E-55298C60897D}" destId="{15029DE8-EA25-47AD-9772-FF7CEC970EF0}" srcOrd="2" destOrd="0" presId="urn:microsoft.com/office/officeart/2005/8/layout/gear1"/>
    <dgm:cxn modelId="{D392AA1E-2C3E-4376-AFCA-9FC796B3A18E}" type="presOf" srcId="{F0ECF723-74DE-4404-958E-55298C60897D}" destId="{4E545BB0-A2EE-4EB0-B69F-A42B0463EB4A}" srcOrd="1" destOrd="0" presId="urn:microsoft.com/office/officeart/2005/8/layout/gear1"/>
    <dgm:cxn modelId="{3CC05048-6E27-4CCE-AF18-C180473099CD}" type="presOf" srcId="{8AA67FAF-2231-4127-96AB-C41AC5BC91C6}" destId="{8B422804-2D64-4C81-BCED-45234BEF0E60}" srcOrd="2" destOrd="0" presId="urn:microsoft.com/office/officeart/2005/8/layout/gear1"/>
    <dgm:cxn modelId="{A7A4E74F-03BB-4C7F-9810-CED473BC18E1}" type="presOf" srcId="{8AA67FAF-2231-4127-96AB-C41AC5BC91C6}" destId="{4BD91F2A-C235-4B28-A4C4-D3BFD00D3B6F}" srcOrd="1" destOrd="0" presId="urn:microsoft.com/office/officeart/2005/8/layout/gear1"/>
    <dgm:cxn modelId="{7E47CC91-ADE6-41C9-BC72-D6FE2100049E}" type="presOf" srcId="{606ECB8D-A0F4-4F53-8980-2D1425CE982E}" destId="{809CD125-3758-4E33-AB49-CAF505A464B1}" srcOrd="0" destOrd="0" presId="urn:microsoft.com/office/officeart/2005/8/layout/gear1"/>
    <dgm:cxn modelId="{FCCC04A2-6A98-444E-BEC2-199DC11907B5}" srcId="{67B8CFD2-7AE0-4AB1-A1A0-0713C0C90A5C}" destId="{F0ECF723-74DE-4404-958E-55298C60897D}" srcOrd="1" destOrd="0" parTransId="{89E9BF1E-2285-42E1-83CF-D39936D0F693}" sibTransId="{8E1BAB44-9929-43EF-8C84-E8BCD67D134A}"/>
    <dgm:cxn modelId="{10AE79A2-FC1B-4E93-90F1-8BE44876D64E}" type="presOf" srcId="{111577AC-5179-41DC-B84E-635EF543BA79}" destId="{AC6D4735-57E3-4BF3-AAAE-4A0429738FE8}" srcOrd="2" destOrd="0" presId="urn:microsoft.com/office/officeart/2005/8/layout/gear1"/>
    <dgm:cxn modelId="{51F548AE-E278-4997-90E5-520B60C19EE0}" type="presOf" srcId="{111577AC-5179-41DC-B84E-635EF543BA79}" destId="{815058D1-5B2C-45FF-9B8E-8479E96D61E3}" srcOrd="3" destOrd="0" presId="urn:microsoft.com/office/officeart/2005/8/layout/gear1"/>
    <dgm:cxn modelId="{91627FAF-2699-4260-947E-71DAAB3DEC63}" type="presOf" srcId="{8AA67FAF-2231-4127-96AB-C41AC5BC91C6}" destId="{39C2E82A-5A98-4DBE-878A-ADF741E28C91}" srcOrd="0" destOrd="0" presId="urn:microsoft.com/office/officeart/2005/8/layout/gear1"/>
    <dgm:cxn modelId="{878E82B6-0DA9-4DC3-AC4B-9FDA379D6F77}" type="presOf" srcId="{111577AC-5179-41DC-B84E-635EF543BA79}" destId="{245156E0-2E08-48AD-9E29-4788924FCBA2}" srcOrd="0" destOrd="0" presId="urn:microsoft.com/office/officeart/2005/8/layout/gear1"/>
    <dgm:cxn modelId="{01746EBA-55C7-4C4A-8F07-349B76141DBB}" srcId="{67B8CFD2-7AE0-4AB1-A1A0-0713C0C90A5C}" destId="{8AA67FAF-2231-4127-96AB-C41AC5BC91C6}" srcOrd="0" destOrd="0" parTransId="{B8680BAA-D3EC-4790-8CC5-1714A0A89026}" sibTransId="{606ECB8D-A0F4-4F53-8980-2D1425CE982E}"/>
    <dgm:cxn modelId="{46EE7BBB-CD8F-4471-B4E9-175BA2D16F02}" type="presOf" srcId="{BCDC18E6-CC61-4ACC-9ED0-346B8D983D90}" destId="{C8B0A3EC-F966-4DD2-BAC7-D628FA4FBA96}" srcOrd="0" destOrd="0" presId="urn:microsoft.com/office/officeart/2005/8/layout/gear1"/>
    <dgm:cxn modelId="{A4B9DBD2-45DE-45FB-B8B0-CF975E838446}" type="presOf" srcId="{111577AC-5179-41DC-B84E-635EF543BA79}" destId="{FE33D71D-8F96-41BA-BBE5-9E980A9CA4CE}" srcOrd="1" destOrd="0" presId="urn:microsoft.com/office/officeart/2005/8/layout/gear1"/>
    <dgm:cxn modelId="{214812EC-60F1-400A-B030-8056A41F5D21}" type="presOf" srcId="{8E1BAB44-9929-43EF-8C84-E8BCD67D134A}" destId="{DBF6CAD4-EF5A-4199-B2ED-897A8ADDC280}" srcOrd="0" destOrd="0" presId="urn:microsoft.com/office/officeart/2005/8/layout/gear1"/>
    <dgm:cxn modelId="{D685D1FA-63F4-4D6D-914B-CA3104AB6526}" srcId="{67B8CFD2-7AE0-4AB1-A1A0-0713C0C90A5C}" destId="{111577AC-5179-41DC-B84E-635EF543BA79}" srcOrd="2" destOrd="0" parTransId="{EF3549EE-9106-478E-82BB-EAA7ED28CEC5}" sibTransId="{BCDC18E6-CC61-4ACC-9ED0-346B8D983D90}"/>
    <dgm:cxn modelId="{4A4CB203-4450-443D-AC64-51A6EDC5F06D}" type="presParOf" srcId="{4A88208E-B33B-47EC-9012-8D618F66865A}" destId="{39C2E82A-5A98-4DBE-878A-ADF741E28C91}" srcOrd="0" destOrd="0" presId="urn:microsoft.com/office/officeart/2005/8/layout/gear1"/>
    <dgm:cxn modelId="{FD56587E-8DA6-477A-B2A8-E1A198387AAE}" type="presParOf" srcId="{4A88208E-B33B-47EC-9012-8D618F66865A}" destId="{4BD91F2A-C235-4B28-A4C4-D3BFD00D3B6F}" srcOrd="1" destOrd="0" presId="urn:microsoft.com/office/officeart/2005/8/layout/gear1"/>
    <dgm:cxn modelId="{66FB5D67-88FA-41C8-B530-360A6EFA7491}" type="presParOf" srcId="{4A88208E-B33B-47EC-9012-8D618F66865A}" destId="{8B422804-2D64-4C81-BCED-45234BEF0E60}" srcOrd="2" destOrd="0" presId="urn:microsoft.com/office/officeart/2005/8/layout/gear1"/>
    <dgm:cxn modelId="{B9EA9FA1-39AE-44C9-8432-986A0BEF7A8F}" type="presParOf" srcId="{4A88208E-B33B-47EC-9012-8D618F66865A}" destId="{CDD96A22-3410-4D98-B9DA-D25BD0EFFC82}" srcOrd="3" destOrd="0" presId="urn:microsoft.com/office/officeart/2005/8/layout/gear1"/>
    <dgm:cxn modelId="{EAD4092C-22F6-4B0E-A31C-6E2048928C64}" type="presParOf" srcId="{4A88208E-B33B-47EC-9012-8D618F66865A}" destId="{4E545BB0-A2EE-4EB0-B69F-A42B0463EB4A}" srcOrd="4" destOrd="0" presId="urn:microsoft.com/office/officeart/2005/8/layout/gear1"/>
    <dgm:cxn modelId="{72D9AF85-55E4-400F-896B-4BB3A17DD67B}" type="presParOf" srcId="{4A88208E-B33B-47EC-9012-8D618F66865A}" destId="{15029DE8-EA25-47AD-9772-FF7CEC970EF0}" srcOrd="5" destOrd="0" presId="urn:microsoft.com/office/officeart/2005/8/layout/gear1"/>
    <dgm:cxn modelId="{4454F6C0-1ECB-4FF7-B37D-A76CA20C5227}" type="presParOf" srcId="{4A88208E-B33B-47EC-9012-8D618F66865A}" destId="{245156E0-2E08-48AD-9E29-4788924FCBA2}" srcOrd="6" destOrd="0" presId="urn:microsoft.com/office/officeart/2005/8/layout/gear1"/>
    <dgm:cxn modelId="{AEC9C849-5F49-4595-A23C-00195E397951}" type="presParOf" srcId="{4A88208E-B33B-47EC-9012-8D618F66865A}" destId="{FE33D71D-8F96-41BA-BBE5-9E980A9CA4CE}" srcOrd="7" destOrd="0" presId="urn:microsoft.com/office/officeart/2005/8/layout/gear1"/>
    <dgm:cxn modelId="{19F40D24-B0F5-44D3-A429-B4C80F19C07D}" type="presParOf" srcId="{4A88208E-B33B-47EC-9012-8D618F66865A}" destId="{AC6D4735-57E3-4BF3-AAAE-4A0429738FE8}" srcOrd="8" destOrd="0" presId="urn:microsoft.com/office/officeart/2005/8/layout/gear1"/>
    <dgm:cxn modelId="{16AAB815-B597-49AB-BA3B-88548DA5BA80}" type="presParOf" srcId="{4A88208E-B33B-47EC-9012-8D618F66865A}" destId="{815058D1-5B2C-45FF-9B8E-8479E96D61E3}" srcOrd="9" destOrd="0" presId="urn:microsoft.com/office/officeart/2005/8/layout/gear1"/>
    <dgm:cxn modelId="{16C34374-686A-469B-B77B-164245330724}" type="presParOf" srcId="{4A88208E-B33B-47EC-9012-8D618F66865A}" destId="{809CD125-3758-4E33-AB49-CAF505A464B1}" srcOrd="10" destOrd="0" presId="urn:microsoft.com/office/officeart/2005/8/layout/gear1"/>
    <dgm:cxn modelId="{06140FEC-F82D-40B3-A1AA-E571E3AAE212}" type="presParOf" srcId="{4A88208E-B33B-47EC-9012-8D618F66865A}" destId="{DBF6CAD4-EF5A-4199-B2ED-897A8ADDC280}" srcOrd="11" destOrd="0" presId="urn:microsoft.com/office/officeart/2005/8/layout/gear1"/>
    <dgm:cxn modelId="{AC0F628D-5D37-4A36-BAEC-8AEC0E5F4FEC}" type="presParOf" srcId="{4A88208E-B33B-47EC-9012-8D618F66865A}" destId="{C8B0A3EC-F966-4DD2-BAC7-D628FA4FBA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98CE57-6288-48F5-9741-90EA82DFE62A}" type="doc">
      <dgm:prSet loTypeId="urn:microsoft.com/office/officeart/2005/8/layout/vProcess5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47AB8DC8-DE4F-47E6-A8CB-9D572D5872B3}">
      <dgm:prSet phldrT="[Texto]" custT="1"/>
      <dgm:spPr/>
      <dgm:t>
        <a:bodyPr/>
        <a:lstStyle/>
        <a:p>
          <a:r>
            <a:rPr lang="es-MX" sz="1400" b="1" dirty="0"/>
            <a:t>Nuevas reglas prestacionales: </a:t>
          </a:r>
          <a:r>
            <a:rPr lang="es-MX" sz="1400" dirty="0"/>
            <a:t>se reconoce el consumo registrado realizado en la edad activa en una Cuenta Previsional Virtual, lo que redunda en una mejora de su futura prestación.</a:t>
          </a:r>
        </a:p>
      </dgm:t>
    </dgm:pt>
    <dgm:pt modelId="{01865398-F968-4D63-B64A-01DB663C6323}" type="parTrans" cxnId="{D4867131-43B2-400B-92D4-FDE440823BF0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C2C2067B-363C-4A8B-8476-C7E02AED18E9}" type="sibTrans" cxnId="{D4867131-43B2-400B-92D4-FDE440823BF0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CC070F15-AB35-4375-918E-E81C015BBDB7}">
      <dgm:prSet phldrT="[Texto]" custT="1"/>
      <dgm:spPr/>
      <dgm:t>
        <a:bodyPr/>
        <a:lstStyle/>
        <a:p>
          <a:r>
            <a:rPr lang="es-AR" sz="1400" b="1" dirty="0"/>
            <a:t>Cambio en el comportamiento de consumidores y contribuyentes: </a:t>
          </a:r>
          <a:r>
            <a:rPr lang="es-ES" sz="1400" b="0" dirty="0"/>
            <a:t>abonan sus compras por medios electrónicos, permitiendo la trazabilidad de las transacciones, incrementando el control de la evasión impositiva.</a:t>
          </a:r>
          <a:endParaRPr lang="es-MX" sz="1400" b="0" dirty="0"/>
        </a:p>
      </dgm:t>
    </dgm:pt>
    <dgm:pt modelId="{6DD6545B-841B-4216-9DBA-55E7D02443E9}" type="parTrans" cxnId="{A7A406DE-7659-47B9-87CE-3E1FF39F5C20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F4B66551-78DE-47D4-BDCB-BC92FE84628F}" type="sibTrans" cxnId="{A7A406DE-7659-47B9-87CE-3E1FF39F5C20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BDA2D65C-F9E8-47E1-BDC7-5604439D19D0}">
      <dgm:prSet phldrT="[Texto]" custT="1"/>
      <dgm:spPr/>
      <dgm:t>
        <a:bodyPr/>
        <a:lstStyle/>
        <a:p>
          <a:r>
            <a:rPr lang="es-MX" sz="1400" b="1" dirty="0"/>
            <a:t>Presión para la formalización de la actividad económica:</a:t>
          </a:r>
          <a:r>
            <a:rPr lang="es-MX" sz="1400" dirty="0"/>
            <a:t> se acota el espacio para la economía informal, se estimula la producción formal, la registración del trabajo y el cumplimiento de las obligaciones de la Seguridad Social</a:t>
          </a:r>
        </a:p>
      </dgm:t>
    </dgm:pt>
    <dgm:pt modelId="{66EA6A4D-5977-4423-90F4-36FE2FAAA9B8}" type="parTrans" cxnId="{C69C6277-1C23-4C43-87D4-6A4F9B4876C8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C1A5B4AD-4CD2-40FC-A1F2-C554DDB7FBBD}" type="sibTrans" cxnId="{C69C6277-1C23-4C43-87D4-6A4F9B4876C8}">
      <dgm:prSet custT="1"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38B76000-E780-4610-8ABC-A37F91BFC569}">
      <dgm:prSet phldrT="[Texto]" custT="1"/>
      <dgm:spPr/>
      <dgm:t>
        <a:bodyPr/>
        <a:lstStyle/>
        <a:p>
          <a:r>
            <a:rPr lang="es-MX" sz="1400" b="1" dirty="0"/>
            <a:t>Fortalecimiento de las fuentes contributivas de financiamiento de la Seguridad Social: </a:t>
          </a:r>
          <a:r>
            <a:rPr lang="es-MX" sz="1400" dirty="0"/>
            <a:t>se amplia la base de recaudación lo que impacta en la Sustentabilidad y en la corrección del Déficit Previsional</a:t>
          </a:r>
        </a:p>
      </dgm:t>
    </dgm:pt>
    <dgm:pt modelId="{A039FB93-C4D3-48BF-983D-F85D7DD62F69}" type="parTrans" cxnId="{B1E6A73F-AD39-4CD2-BF5D-8AB269218F29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0E92A2CB-DD88-47DA-889F-8C4BE3A003C6}" type="sibTrans" cxnId="{B1E6A73F-AD39-4CD2-BF5D-8AB269218F29}">
      <dgm:prSet/>
      <dgm:spPr/>
      <dgm:t>
        <a:bodyPr/>
        <a:lstStyle/>
        <a:p>
          <a:endParaRPr lang="es-MX" sz="1400">
            <a:solidFill>
              <a:schemeClr val="tx1"/>
            </a:solidFill>
          </a:endParaRPr>
        </a:p>
      </dgm:t>
    </dgm:pt>
    <dgm:pt modelId="{1CF7A299-928D-8843-A31B-4025298920F6}" type="pres">
      <dgm:prSet presAssocID="{3C98CE57-6288-48F5-9741-90EA82DFE62A}" presName="outerComposite" presStyleCnt="0">
        <dgm:presLayoutVars>
          <dgm:chMax val="5"/>
          <dgm:dir/>
          <dgm:resizeHandles val="exact"/>
        </dgm:presLayoutVars>
      </dgm:prSet>
      <dgm:spPr/>
    </dgm:pt>
    <dgm:pt modelId="{82F5CCD1-F005-0440-87A1-30DCD410C57E}" type="pres">
      <dgm:prSet presAssocID="{3C98CE57-6288-48F5-9741-90EA82DFE62A}" presName="dummyMaxCanvas" presStyleCnt="0">
        <dgm:presLayoutVars/>
      </dgm:prSet>
      <dgm:spPr/>
    </dgm:pt>
    <dgm:pt modelId="{1B95F120-6553-6640-A250-C3EB0C0B3642}" type="pres">
      <dgm:prSet presAssocID="{3C98CE57-6288-48F5-9741-90EA82DFE62A}" presName="FourNodes_1" presStyleLbl="node1" presStyleIdx="0" presStyleCnt="4" custLinFactNeighborX="1216" custLinFactNeighborY="4696">
        <dgm:presLayoutVars>
          <dgm:bulletEnabled val="1"/>
        </dgm:presLayoutVars>
      </dgm:prSet>
      <dgm:spPr/>
    </dgm:pt>
    <dgm:pt modelId="{59BC50B7-13CB-8447-8756-C7D8D179ADA2}" type="pres">
      <dgm:prSet presAssocID="{3C98CE57-6288-48F5-9741-90EA82DFE62A}" presName="FourNodes_2" presStyleLbl="node1" presStyleIdx="1" presStyleCnt="4" custLinFactNeighborY="3522">
        <dgm:presLayoutVars>
          <dgm:bulletEnabled val="1"/>
        </dgm:presLayoutVars>
      </dgm:prSet>
      <dgm:spPr/>
    </dgm:pt>
    <dgm:pt modelId="{EA4214A5-99C9-1244-9B7B-2E24B53ECC42}" type="pres">
      <dgm:prSet presAssocID="{3C98CE57-6288-48F5-9741-90EA82DFE62A}" presName="FourNodes_3" presStyleLbl="node1" presStyleIdx="2" presStyleCnt="4">
        <dgm:presLayoutVars>
          <dgm:bulletEnabled val="1"/>
        </dgm:presLayoutVars>
      </dgm:prSet>
      <dgm:spPr/>
    </dgm:pt>
    <dgm:pt modelId="{BE9C455A-A345-6C48-8224-18433C141880}" type="pres">
      <dgm:prSet presAssocID="{3C98CE57-6288-48F5-9741-90EA82DFE62A}" presName="FourNodes_4" presStyleLbl="node1" presStyleIdx="3" presStyleCnt="4" custLinFactNeighborX="-760" custLinFactNeighborY="-10566">
        <dgm:presLayoutVars>
          <dgm:bulletEnabled val="1"/>
        </dgm:presLayoutVars>
      </dgm:prSet>
      <dgm:spPr/>
    </dgm:pt>
    <dgm:pt modelId="{86F53D0E-5DB5-2641-8240-1C6D4FB47E65}" type="pres">
      <dgm:prSet presAssocID="{3C98CE57-6288-48F5-9741-90EA82DFE62A}" presName="FourConn_1-2" presStyleLbl="fgAccFollowNode1" presStyleIdx="0" presStyleCnt="3">
        <dgm:presLayoutVars>
          <dgm:bulletEnabled val="1"/>
        </dgm:presLayoutVars>
      </dgm:prSet>
      <dgm:spPr/>
    </dgm:pt>
    <dgm:pt modelId="{C17D99B3-B8C2-3E43-A670-C4278681E095}" type="pres">
      <dgm:prSet presAssocID="{3C98CE57-6288-48F5-9741-90EA82DFE62A}" presName="FourConn_2-3" presStyleLbl="fgAccFollowNode1" presStyleIdx="1" presStyleCnt="3">
        <dgm:presLayoutVars>
          <dgm:bulletEnabled val="1"/>
        </dgm:presLayoutVars>
      </dgm:prSet>
      <dgm:spPr/>
    </dgm:pt>
    <dgm:pt modelId="{24836563-8B79-AA42-B4F2-32E14708EA35}" type="pres">
      <dgm:prSet presAssocID="{3C98CE57-6288-48F5-9741-90EA82DFE62A}" presName="FourConn_3-4" presStyleLbl="fgAccFollowNode1" presStyleIdx="2" presStyleCnt="3">
        <dgm:presLayoutVars>
          <dgm:bulletEnabled val="1"/>
        </dgm:presLayoutVars>
      </dgm:prSet>
      <dgm:spPr/>
    </dgm:pt>
    <dgm:pt modelId="{AAED8237-3C4D-E749-BEB6-CCD5AE9884B6}" type="pres">
      <dgm:prSet presAssocID="{3C98CE57-6288-48F5-9741-90EA82DFE62A}" presName="FourNodes_1_text" presStyleLbl="node1" presStyleIdx="3" presStyleCnt="4">
        <dgm:presLayoutVars>
          <dgm:bulletEnabled val="1"/>
        </dgm:presLayoutVars>
      </dgm:prSet>
      <dgm:spPr/>
    </dgm:pt>
    <dgm:pt modelId="{05E06E4F-BED1-1E42-A082-DED2F17E73AD}" type="pres">
      <dgm:prSet presAssocID="{3C98CE57-6288-48F5-9741-90EA82DFE62A}" presName="FourNodes_2_text" presStyleLbl="node1" presStyleIdx="3" presStyleCnt="4">
        <dgm:presLayoutVars>
          <dgm:bulletEnabled val="1"/>
        </dgm:presLayoutVars>
      </dgm:prSet>
      <dgm:spPr/>
    </dgm:pt>
    <dgm:pt modelId="{4A2D4068-350A-B648-8924-EDD675538C44}" type="pres">
      <dgm:prSet presAssocID="{3C98CE57-6288-48F5-9741-90EA82DFE62A}" presName="FourNodes_3_text" presStyleLbl="node1" presStyleIdx="3" presStyleCnt="4">
        <dgm:presLayoutVars>
          <dgm:bulletEnabled val="1"/>
        </dgm:presLayoutVars>
      </dgm:prSet>
      <dgm:spPr/>
    </dgm:pt>
    <dgm:pt modelId="{CD9DF3CB-1707-8848-9D8C-AC67DB132CB2}" type="pres">
      <dgm:prSet presAssocID="{3C98CE57-6288-48F5-9741-90EA82DFE62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9100117-7B8D-6942-A78C-ACD3FE623B28}" type="presOf" srcId="{BDA2D65C-F9E8-47E1-BDC7-5604439D19D0}" destId="{EA4214A5-99C9-1244-9B7B-2E24B53ECC42}" srcOrd="0" destOrd="0" presId="urn:microsoft.com/office/officeart/2005/8/layout/vProcess5"/>
    <dgm:cxn modelId="{3892D31D-4E3D-3C4E-B015-53C8FB529D7B}" type="presOf" srcId="{CC070F15-AB35-4375-918E-E81C015BBDB7}" destId="{59BC50B7-13CB-8447-8756-C7D8D179ADA2}" srcOrd="0" destOrd="0" presId="urn:microsoft.com/office/officeart/2005/8/layout/vProcess5"/>
    <dgm:cxn modelId="{52F4992D-8B74-1B41-8665-01B0DDE2025F}" type="presOf" srcId="{47AB8DC8-DE4F-47E6-A8CB-9D572D5872B3}" destId="{AAED8237-3C4D-E749-BEB6-CCD5AE9884B6}" srcOrd="1" destOrd="0" presId="urn:microsoft.com/office/officeart/2005/8/layout/vProcess5"/>
    <dgm:cxn modelId="{D4867131-43B2-400B-92D4-FDE440823BF0}" srcId="{3C98CE57-6288-48F5-9741-90EA82DFE62A}" destId="{47AB8DC8-DE4F-47E6-A8CB-9D572D5872B3}" srcOrd="0" destOrd="0" parTransId="{01865398-F968-4D63-B64A-01DB663C6323}" sibTransId="{C2C2067B-363C-4A8B-8476-C7E02AED18E9}"/>
    <dgm:cxn modelId="{3C3CF934-8EEE-B34D-B7A8-AA4683E527B7}" type="presOf" srcId="{C1A5B4AD-4CD2-40FC-A1F2-C554DDB7FBBD}" destId="{24836563-8B79-AA42-B4F2-32E14708EA35}" srcOrd="0" destOrd="0" presId="urn:microsoft.com/office/officeart/2005/8/layout/vProcess5"/>
    <dgm:cxn modelId="{B1E6A73F-AD39-4CD2-BF5D-8AB269218F29}" srcId="{3C98CE57-6288-48F5-9741-90EA82DFE62A}" destId="{38B76000-E780-4610-8ABC-A37F91BFC569}" srcOrd="3" destOrd="0" parTransId="{A039FB93-C4D3-48BF-983D-F85D7DD62F69}" sibTransId="{0E92A2CB-DD88-47DA-889F-8C4BE3A003C6}"/>
    <dgm:cxn modelId="{67B2624A-8BCE-F94E-A220-F7DE81B50ADA}" type="presOf" srcId="{CC070F15-AB35-4375-918E-E81C015BBDB7}" destId="{05E06E4F-BED1-1E42-A082-DED2F17E73AD}" srcOrd="1" destOrd="0" presId="urn:microsoft.com/office/officeart/2005/8/layout/vProcess5"/>
    <dgm:cxn modelId="{60A09E52-D37F-9D4E-A43E-CE77FD55AB37}" type="presOf" srcId="{C2C2067B-363C-4A8B-8476-C7E02AED18E9}" destId="{86F53D0E-5DB5-2641-8240-1C6D4FB47E65}" srcOrd="0" destOrd="0" presId="urn:microsoft.com/office/officeart/2005/8/layout/vProcess5"/>
    <dgm:cxn modelId="{C69C6277-1C23-4C43-87D4-6A4F9B4876C8}" srcId="{3C98CE57-6288-48F5-9741-90EA82DFE62A}" destId="{BDA2D65C-F9E8-47E1-BDC7-5604439D19D0}" srcOrd="2" destOrd="0" parTransId="{66EA6A4D-5977-4423-90F4-36FE2FAAA9B8}" sibTransId="{C1A5B4AD-4CD2-40FC-A1F2-C554DDB7FBBD}"/>
    <dgm:cxn modelId="{01D9DC94-C325-A141-A5AF-17198FC4A1D0}" type="presOf" srcId="{47AB8DC8-DE4F-47E6-A8CB-9D572D5872B3}" destId="{1B95F120-6553-6640-A250-C3EB0C0B3642}" srcOrd="0" destOrd="0" presId="urn:microsoft.com/office/officeart/2005/8/layout/vProcess5"/>
    <dgm:cxn modelId="{9109D796-2A0B-3941-8A68-E871545FA2D5}" type="presOf" srcId="{BDA2D65C-F9E8-47E1-BDC7-5604439D19D0}" destId="{4A2D4068-350A-B648-8924-EDD675538C44}" srcOrd="1" destOrd="0" presId="urn:microsoft.com/office/officeart/2005/8/layout/vProcess5"/>
    <dgm:cxn modelId="{A57F8C9A-A041-0645-994F-6406534F7A5F}" type="presOf" srcId="{F4B66551-78DE-47D4-BDCB-BC92FE84628F}" destId="{C17D99B3-B8C2-3E43-A670-C4278681E095}" srcOrd="0" destOrd="0" presId="urn:microsoft.com/office/officeart/2005/8/layout/vProcess5"/>
    <dgm:cxn modelId="{C959849F-16BE-DE43-8234-91063D1A2F9E}" type="presOf" srcId="{38B76000-E780-4610-8ABC-A37F91BFC569}" destId="{CD9DF3CB-1707-8848-9D8C-AC67DB132CB2}" srcOrd="1" destOrd="0" presId="urn:microsoft.com/office/officeart/2005/8/layout/vProcess5"/>
    <dgm:cxn modelId="{CEF495C9-E43A-FC40-BB5D-C1DD1057394B}" type="presOf" srcId="{38B76000-E780-4610-8ABC-A37F91BFC569}" destId="{BE9C455A-A345-6C48-8224-18433C141880}" srcOrd="0" destOrd="0" presId="urn:microsoft.com/office/officeart/2005/8/layout/vProcess5"/>
    <dgm:cxn modelId="{944DAFD2-880C-AA49-A2BA-22E8967A72E5}" type="presOf" srcId="{3C98CE57-6288-48F5-9741-90EA82DFE62A}" destId="{1CF7A299-928D-8843-A31B-4025298920F6}" srcOrd="0" destOrd="0" presId="urn:microsoft.com/office/officeart/2005/8/layout/vProcess5"/>
    <dgm:cxn modelId="{A7A406DE-7659-47B9-87CE-3E1FF39F5C20}" srcId="{3C98CE57-6288-48F5-9741-90EA82DFE62A}" destId="{CC070F15-AB35-4375-918E-E81C015BBDB7}" srcOrd="1" destOrd="0" parTransId="{6DD6545B-841B-4216-9DBA-55E7D02443E9}" sibTransId="{F4B66551-78DE-47D4-BDCB-BC92FE84628F}"/>
    <dgm:cxn modelId="{85FEF8BC-3409-B24B-9608-6795E05AA88F}" type="presParOf" srcId="{1CF7A299-928D-8843-A31B-4025298920F6}" destId="{82F5CCD1-F005-0440-87A1-30DCD410C57E}" srcOrd="0" destOrd="0" presId="urn:microsoft.com/office/officeart/2005/8/layout/vProcess5"/>
    <dgm:cxn modelId="{25DA6804-60E0-4441-B48F-D0A003DE45F4}" type="presParOf" srcId="{1CF7A299-928D-8843-A31B-4025298920F6}" destId="{1B95F120-6553-6640-A250-C3EB0C0B3642}" srcOrd="1" destOrd="0" presId="urn:microsoft.com/office/officeart/2005/8/layout/vProcess5"/>
    <dgm:cxn modelId="{B88CAC94-2A74-B34C-8908-671EF1473609}" type="presParOf" srcId="{1CF7A299-928D-8843-A31B-4025298920F6}" destId="{59BC50B7-13CB-8447-8756-C7D8D179ADA2}" srcOrd="2" destOrd="0" presId="urn:microsoft.com/office/officeart/2005/8/layout/vProcess5"/>
    <dgm:cxn modelId="{A8E48D52-1939-DF4C-AB8C-8E0DF4E7438F}" type="presParOf" srcId="{1CF7A299-928D-8843-A31B-4025298920F6}" destId="{EA4214A5-99C9-1244-9B7B-2E24B53ECC42}" srcOrd="3" destOrd="0" presId="urn:microsoft.com/office/officeart/2005/8/layout/vProcess5"/>
    <dgm:cxn modelId="{DFC99C3B-D506-3148-A1E6-77BCAD013C7B}" type="presParOf" srcId="{1CF7A299-928D-8843-A31B-4025298920F6}" destId="{BE9C455A-A345-6C48-8224-18433C141880}" srcOrd="4" destOrd="0" presId="urn:microsoft.com/office/officeart/2005/8/layout/vProcess5"/>
    <dgm:cxn modelId="{32623445-0D7E-FD4D-91A6-41C99E9CACD4}" type="presParOf" srcId="{1CF7A299-928D-8843-A31B-4025298920F6}" destId="{86F53D0E-5DB5-2641-8240-1C6D4FB47E65}" srcOrd="5" destOrd="0" presId="urn:microsoft.com/office/officeart/2005/8/layout/vProcess5"/>
    <dgm:cxn modelId="{99942EB5-C76F-944F-8FCD-0535778003C9}" type="presParOf" srcId="{1CF7A299-928D-8843-A31B-4025298920F6}" destId="{C17D99B3-B8C2-3E43-A670-C4278681E095}" srcOrd="6" destOrd="0" presId="urn:microsoft.com/office/officeart/2005/8/layout/vProcess5"/>
    <dgm:cxn modelId="{C107220D-9F32-6746-AE5E-DA342593692E}" type="presParOf" srcId="{1CF7A299-928D-8843-A31B-4025298920F6}" destId="{24836563-8B79-AA42-B4F2-32E14708EA35}" srcOrd="7" destOrd="0" presId="urn:microsoft.com/office/officeart/2005/8/layout/vProcess5"/>
    <dgm:cxn modelId="{A3A0E91D-69DC-194D-A43C-4A261680C30F}" type="presParOf" srcId="{1CF7A299-928D-8843-A31B-4025298920F6}" destId="{AAED8237-3C4D-E749-BEB6-CCD5AE9884B6}" srcOrd="8" destOrd="0" presId="urn:microsoft.com/office/officeart/2005/8/layout/vProcess5"/>
    <dgm:cxn modelId="{6AFEA334-CB4E-AA4A-8867-FEF0D5CFB15C}" type="presParOf" srcId="{1CF7A299-928D-8843-A31B-4025298920F6}" destId="{05E06E4F-BED1-1E42-A082-DED2F17E73AD}" srcOrd="9" destOrd="0" presId="urn:microsoft.com/office/officeart/2005/8/layout/vProcess5"/>
    <dgm:cxn modelId="{E353C272-389C-9E4F-8130-7D90BFF2B4D2}" type="presParOf" srcId="{1CF7A299-928D-8843-A31B-4025298920F6}" destId="{4A2D4068-350A-B648-8924-EDD675538C44}" srcOrd="10" destOrd="0" presId="urn:microsoft.com/office/officeart/2005/8/layout/vProcess5"/>
    <dgm:cxn modelId="{33E7511C-2924-6545-B98E-6686FF57747B}" type="presParOf" srcId="{1CF7A299-928D-8843-A31B-4025298920F6}" destId="{CD9DF3CB-1707-8848-9D8C-AC67DB132CB2}" srcOrd="11" destOrd="0" presId="urn:microsoft.com/office/officeart/2005/8/layout/vProcess5"/>
  </dgm:cxnLst>
  <dgm:bg/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20423-CAAD-634C-8DB5-52323E84F6F3}">
      <dsp:nvSpPr>
        <dsp:cNvPr id="0" name=""/>
        <dsp:cNvSpPr/>
      </dsp:nvSpPr>
      <dsp:spPr>
        <a:xfrm>
          <a:off x="0" y="417236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E17DE-0BD1-F846-8A21-470FD5F12A96}">
      <dsp:nvSpPr>
        <dsp:cNvPr id="0" name=""/>
        <dsp:cNvSpPr/>
      </dsp:nvSpPr>
      <dsp:spPr>
        <a:xfrm>
          <a:off x="394335" y="62996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Principios en tensión</a:t>
          </a:r>
        </a:p>
      </dsp:txBody>
      <dsp:txXfrm>
        <a:off x="428920" y="97581"/>
        <a:ext cx="5451520" cy="639310"/>
      </dsp:txXfrm>
    </dsp:sp>
    <dsp:sp modelId="{EDFF7DFD-28E3-2C4D-B4A5-CC386E945CD9}">
      <dsp:nvSpPr>
        <dsp:cNvPr id="0" name=""/>
        <dsp:cNvSpPr/>
      </dsp:nvSpPr>
      <dsp:spPr>
        <a:xfrm>
          <a:off x="0" y="1505876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AB7DC-D042-F746-953A-81BC4F5FAE96}">
      <dsp:nvSpPr>
        <dsp:cNvPr id="0" name=""/>
        <dsp:cNvSpPr/>
      </dsp:nvSpPr>
      <dsp:spPr>
        <a:xfrm>
          <a:off x="394335" y="1151636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Objetivos divergentes de los tipos de pensión </a:t>
          </a:r>
        </a:p>
      </dsp:txBody>
      <dsp:txXfrm>
        <a:off x="428920" y="1186221"/>
        <a:ext cx="5451520" cy="639310"/>
      </dsp:txXfrm>
    </dsp:sp>
    <dsp:sp modelId="{2DB77E75-58B0-4349-9C35-980DC75CABA9}">
      <dsp:nvSpPr>
        <dsp:cNvPr id="0" name=""/>
        <dsp:cNvSpPr/>
      </dsp:nvSpPr>
      <dsp:spPr>
        <a:xfrm>
          <a:off x="0" y="2594516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06C95-ADA3-AD45-BE51-19C67BA83D14}">
      <dsp:nvSpPr>
        <dsp:cNvPr id="0" name=""/>
        <dsp:cNvSpPr/>
      </dsp:nvSpPr>
      <dsp:spPr>
        <a:xfrm>
          <a:off x="394335" y="2240276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 opción por los diseños plurales</a:t>
          </a:r>
        </a:p>
      </dsp:txBody>
      <dsp:txXfrm>
        <a:off x="428920" y="2274861"/>
        <a:ext cx="545152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2E2AA-09D4-004E-9A79-7C4C8DEED6BA}">
      <dsp:nvSpPr>
        <dsp:cNvPr id="0" name=""/>
        <dsp:cNvSpPr/>
      </dsp:nvSpPr>
      <dsp:spPr>
        <a:xfrm>
          <a:off x="2571" y="262873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Continental</a:t>
          </a:r>
        </a:p>
      </dsp:txBody>
      <dsp:txXfrm>
        <a:off x="2571" y="262873"/>
        <a:ext cx="2507456" cy="691200"/>
      </dsp:txXfrm>
    </dsp:sp>
    <dsp:sp modelId="{839D29A5-677C-5744-9636-B8A3812B1DC9}">
      <dsp:nvSpPr>
        <dsp:cNvPr id="0" name=""/>
        <dsp:cNvSpPr/>
      </dsp:nvSpPr>
      <dsp:spPr>
        <a:xfrm>
          <a:off x="2571" y="954073"/>
          <a:ext cx="2507456" cy="2177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Alemania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Francia</a:t>
          </a:r>
        </a:p>
      </dsp:txBody>
      <dsp:txXfrm>
        <a:off x="2571" y="954073"/>
        <a:ext cx="2507456" cy="2177128"/>
      </dsp:txXfrm>
    </dsp:sp>
    <dsp:sp modelId="{933A184B-A1BD-8540-9EE9-137D7E16C622}">
      <dsp:nvSpPr>
        <dsp:cNvPr id="0" name=""/>
        <dsp:cNvSpPr/>
      </dsp:nvSpPr>
      <dsp:spPr>
        <a:xfrm>
          <a:off x="2861071" y="262873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Mediterráneo</a:t>
          </a:r>
        </a:p>
      </dsp:txBody>
      <dsp:txXfrm>
        <a:off x="2861071" y="262873"/>
        <a:ext cx="2507456" cy="691200"/>
      </dsp:txXfrm>
    </dsp:sp>
    <dsp:sp modelId="{BC441A04-BCC5-5A4E-A17B-BE5AF860EF2D}">
      <dsp:nvSpPr>
        <dsp:cNvPr id="0" name=""/>
        <dsp:cNvSpPr/>
      </dsp:nvSpPr>
      <dsp:spPr>
        <a:xfrm>
          <a:off x="2861071" y="954073"/>
          <a:ext cx="2507456" cy="2177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Italia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España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Portugal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Grecia</a:t>
          </a:r>
        </a:p>
      </dsp:txBody>
      <dsp:txXfrm>
        <a:off x="2861071" y="954073"/>
        <a:ext cx="2507456" cy="2177128"/>
      </dsp:txXfrm>
    </dsp:sp>
    <dsp:sp modelId="{C7CF0074-0512-7A44-B483-02F179370FE7}">
      <dsp:nvSpPr>
        <dsp:cNvPr id="0" name=""/>
        <dsp:cNvSpPr/>
      </dsp:nvSpPr>
      <dsp:spPr>
        <a:xfrm>
          <a:off x="5719571" y="262873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Latinoamericano</a:t>
          </a:r>
        </a:p>
      </dsp:txBody>
      <dsp:txXfrm>
        <a:off x="5719571" y="262873"/>
        <a:ext cx="2507456" cy="691200"/>
      </dsp:txXfrm>
    </dsp:sp>
    <dsp:sp modelId="{8FDABD8E-C223-2148-9F3B-B3BBDDAAEF98}">
      <dsp:nvSpPr>
        <dsp:cNvPr id="0" name=""/>
        <dsp:cNvSpPr/>
      </dsp:nvSpPr>
      <dsp:spPr>
        <a:xfrm>
          <a:off x="5719571" y="954073"/>
          <a:ext cx="2507456" cy="2177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Argentina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Brasil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Chile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México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Uruguay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Costa Rica</a:t>
          </a:r>
        </a:p>
      </dsp:txBody>
      <dsp:txXfrm>
        <a:off x="5719571" y="954073"/>
        <a:ext cx="2507456" cy="2177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2E82A-5A98-4DBE-878A-ADF741E28C91}">
      <dsp:nvSpPr>
        <dsp:cNvPr id="0" name=""/>
        <dsp:cNvSpPr/>
      </dsp:nvSpPr>
      <dsp:spPr>
        <a:xfrm>
          <a:off x="2704131" y="1932885"/>
          <a:ext cx="2260057" cy="2322374"/>
        </a:xfrm>
        <a:prstGeom prst="gear9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1" kern="1200" dirty="0"/>
            <a:t>1. Consumo registrado</a:t>
          </a:r>
        </a:p>
      </dsp:txBody>
      <dsp:txXfrm>
        <a:off x="3158503" y="2472750"/>
        <a:ext cx="1351313" cy="1201756"/>
      </dsp:txXfrm>
    </dsp:sp>
    <dsp:sp modelId="{CDD96A22-3410-4D98-B9DA-D25BD0EFFC82}">
      <dsp:nvSpPr>
        <dsp:cNvPr id="0" name=""/>
        <dsp:cNvSpPr/>
      </dsp:nvSpPr>
      <dsp:spPr>
        <a:xfrm rot="18851052">
          <a:off x="4535041" y="864135"/>
          <a:ext cx="1491269" cy="1488139"/>
        </a:xfrm>
        <a:prstGeom prst="gear6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400" b="1" kern="1200" dirty="0"/>
        </a:p>
      </dsp:txBody>
      <dsp:txXfrm>
        <a:off x="4910139" y="1241043"/>
        <a:ext cx="741073" cy="734323"/>
      </dsp:txXfrm>
    </dsp:sp>
    <dsp:sp modelId="{245156E0-2E08-48AD-9E29-4788924FCBA2}">
      <dsp:nvSpPr>
        <dsp:cNvPr id="0" name=""/>
        <dsp:cNvSpPr/>
      </dsp:nvSpPr>
      <dsp:spPr>
        <a:xfrm rot="20334655">
          <a:off x="3079687" y="521015"/>
          <a:ext cx="1632451" cy="1647564"/>
        </a:xfrm>
        <a:prstGeom prst="gear6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b="1" kern="1200" dirty="0"/>
        </a:p>
      </dsp:txBody>
      <dsp:txXfrm rot="900000">
        <a:off x="3436835" y="883270"/>
        <a:ext cx="918155" cy="923053"/>
      </dsp:txXfrm>
    </dsp:sp>
    <dsp:sp modelId="{809CD125-3758-4E33-AB49-CAF505A464B1}">
      <dsp:nvSpPr>
        <dsp:cNvPr id="0" name=""/>
        <dsp:cNvSpPr/>
      </dsp:nvSpPr>
      <dsp:spPr>
        <a:xfrm rot="887249" flipH="1">
          <a:off x="6820601" y="1710579"/>
          <a:ext cx="228037" cy="355735"/>
        </a:xfrm>
        <a:prstGeom prst="circularArrow">
          <a:avLst>
            <a:gd name="adj1" fmla="val 4688"/>
            <a:gd name="adj2" fmla="val 299029"/>
            <a:gd name="adj3" fmla="val 2519204"/>
            <a:gd name="adj4" fmla="val 15854748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6CAD4-EF5A-4199-B2ED-897A8ADDC280}">
      <dsp:nvSpPr>
        <dsp:cNvPr id="0" name=""/>
        <dsp:cNvSpPr/>
      </dsp:nvSpPr>
      <dsp:spPr>
        <a:xfrm rot="21438982" flipH="1" flipV="1">
          <a:off x="7049813" y="2219069"/>
          <a:ext cx="34295" cy="167496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0A3EC-F966-4DD2-BAC7-D628FA4FBA96}">
      <dsp:nvSpPr>
        <dsp:cNvPr id="0" name=""/>
        <dsp:cNvSpPr/>
      </dsp:nvSpPr>
      <dsp:spPr>
        <a:xfrm rot="21334974">
          <a:off x="2530712" y="1106527"/>
          <a:ext cx="2384090" cy="23840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5F120-6553-6640-A250-C3EB0C0B3642}">
      <dsp:nvSpPr>
        <dsp:cNvPr id="0" name=""/>
        <dsp:cNvSpPr/>
      </dsp:nvSpPr>
      <dsp:spPr>
        <a:xfrm>
          <a:off x="84003" y="42022"/>
          <a:ext cx="6908208" cy="894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Nuevas reglas prestacionales: </a:t>
          </a:r>
          <a:r>
            <a:rPr lang="es-MX" sz="1400" kern="1200" dirty="0"/>
            <a:t>se reconoce el consumo registrado realizado en la edad activa en una Cuenta Previsional Virtual, lo que redunda en una mejora de su futura prestación.</a:t>
          </a:r>
        </a:p>
      </dsp:txBody>
      <dsp:txXfrm>
        <a:off x="110212" y="68231"/>
        <a:ext cx="5866980" cy="842432"/>
      </dsp:txXfrm>
    </dsp:sp>
    <dsp:sp modelId="{59BC50B7-13CB-8447-8756-C7D8D179ADA2}">
      <dsp:nvSpPr>
        <dsp:cNvPr id="0" name=""/>
        <dsp:cNvSpPr/>
      </dsp:nvSpPr>
      <dsp:spPr>
        <a:xfrm>
          <a:off x="578562" y="1089067"/>
          <a:ext cx="6908208" cy="894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/>
            <a:t>Cambio en el comportamiento de consumidores y contribuyentes: </a:t>
          </a:r>
          <a:r>
            <a:rPr lang="es-ES" sz="1400" b="0" kern="1200" dirty="0"/>
            <a:t>abonan sus compras por medios electrónicos, permitiendo la trazabilidad de las transacciones, incrementando el control de la evasión impositiva.</a:t>
          </a:r>
          <a:endParaRPr lang="es-MX" sz="1400" b="0" kern="1200" dirty="0"/>
        </a:p>
      </dsp:txBody>
      <dsp:txXfrm>
        <a:off x="604771" y="1115276"/>
        <a:ext cx="5695575" cy="842432"/>
      </dsp:txXfrm>
    </dsp:sp>
    <dsp:sp modelId="{EA4214A5-99C9-1244-9B7B-2E24B53ECC42}">
      <dsp:nvSpPr>
        <dsp:cNvPr id="0" name=""/>
        <dsp:cNvSpPr/>
      </dsp:nvSpPr>
      <dsp:spPr>
        <a:xfrm>
          <a:off x="1148489" y="2115101"/>
          <a:ext cx="6908208" cy="894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Presión para la formalización de la actividad económica:</a:t>
          </a:r>
          <a:r>
            <a:rPr lang="es-MX" sz="1400" kern="1200" dirty="0"/>
            <a:t> se acota el espacio para la economía informal, se estimula la producción formal, la registración del trabajo y el cumplimiento de las obligaciones de la Seguridad Social</a:t>
          </a:r>
        </a:p>
      </dsp:txBody>
      <dsp:txXfrm>
        <a:off x="1174698" y="2141310"/>
        <a:ext cx="5704210" cy="842432"/>
      </dsp:txXfrm>
    </dsp:sp>
    <dsp:sp modelId="{BE9C455A-A345-6C48-8224-18433C141880}">
      <dsp:nvSpPr>
        <dsp:cNvPr id="0" name=""/>
        <dsp:cNvSpPr/>
      </dsp:nvSpPr>
      <dsp:spPr>
        <a:xfrm>
          <a:off x="1674549" y="3078102"/>
          <a:ext cx="6908208" cy="8948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Fortalecimiento de las fuentes contributivas de financiamiento de la Seguridad Social: </a:t>
          </a:r>
          <a:r>
            <a:rPr lang="es-MX" sz="1400" kern="1200" dirty="0"/>
            <a:t>se amplia la base de recaudación lo que impacta en la Sustentabilidad y en la corrección del Déficit Previsional</a:t>
          </a:r>
        </a:p>
      </dsp:txBody>
      <dsp:txXfrm>
        <a:off x="1700758" y="3104311"/>
        <a:ext cx="5695575" cy="842432"/>
      </dsp:txXfrm>
    </dsp:sp>
    <dsp:sp modelId="{86F53D0E-5DB5-2641-8240-1C6D4FB47E65}">
      <dsp:nvSpPr>
        <dsp:cNvPr id="0" name=""/>
        <dsp:cNvSpPr/>
      </dsp:nvSpPr>
      <dsp:spPr>
        <a:xfrm>
          <a:off x="6326555" y="685374"/>
          <a:ext cx="581652" cy="5816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>
            <a:solidFill>
              <a:schemeClr val="tx1"/>
            </a:solidFill>
          </a:endParaRPr>
        </a:p>
      </dsp:txBody>
      <dsp:txXfrm>
        <a:off x="6457427" y="685374"/>
        <a:ext cx="319908" cy="437693"/>
      </dsp:txXfrm>
    </dsp:sp>
    <dsp:sp modelId="{C17D99B3-B8C2-3E43-A670-C4278681E095}">
      <dsp:nvSpPr>
        <dsp:cNvPr id="0" name=""/>
        <dsp:cNvSpPr/>
      </dsp:nvSpPr>
      <dsp:spPr>
        <a:xfrm>
          <a:off x="6905118" y="1742925"/>
          <a:ext cx="581652" cy="5816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>
            <a:solidFill>
              <a:schemeClr val="tx1"/>
            </a:solidFill>
          </a:endParaRPr>
        </a:p>
      </dsp:txBody>
      <dsp:txXfrm>
        <a:off x="7035990" y="1742925"/>
        <a:ext cx="319908" cy="437693"/>
      </dsp:txXfrm>
    </dsp:sp>
    <dsp:sp modelId="{24836563-8B79-AA42-B4F2-32E14708EA35}">
      <dsp:nvSpPr>
        <dsp:cNvPr id="0" name=""/>
        <dsp:cNvSpPr/>
      </dsp:nvSpPr>
      <dsp:spPr>
        <a:xfrm>
          <a:off x="7475045" y="2800475"/>
          <a:ext cx="581652" cy="5816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>
            <a:solidFill>
              <a:schemeClr val="tx1"/>
            </a:solidFill>
          </a:endParaRPr>
        </a:p>
      </dsp:txBody>
      <dsp:txXfrm>
        <a:off x="7605917" y="2800475"/>
        <a:ext cx="319908" cy="437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C326E-27EC-4447-B238-91BF77C04110}" type="datetimeFigureOut">
              <a:rPr lang="es-ES" smtClean="0"/>
              <a:t>30/6/19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6ADF0-DC59-C448-B48D-1B38BD3A5D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55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Porcentaje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beneficiarios</a:t>
            </a:r>
            <a:r>
              <a:rPr lang="en-US" sz="1200" dirty="0">
                <a:latin typeface="+mn-lt"/>
              </a:rPr>
              <a:t>/as de AUH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2009 de 30 </a:t>
            </a:r>
            <a:r>
              <a:rPr lang="en-US" sz="1200" dirty="0" err="1">
                <a:latin typeface="+mn-lt"/>
              </a:rPr>
              <a:t>años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edad</a:t>
            </a:r>
            <a:r>
              <a:rPr lang="en-US" sz="1200" dirty="0">
                <a:latin typeface="+mn-lt"/>
              </a:rPr>
              <a:t> que son </a:t>
            </a:r>
            <a:r>
              <a:rPr lang="en-US" sz="1200" dirty="0" err="1">
                <a:latin typeface="+mn-lt"/>
              </a:rPr>
              <a:t>declarados</a:t>
            </a:r>
            <a:r>
              <a:rPr lang="en-US" sz="1200" dirty="0">
                <a:latin typeface="+mn-lt"/>
              </a:rPr>
              <a:t> al SIPA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relación</a:t>
            </a:r>
            <a:r>
              <a:rPr lang="en-US" sz="1200" dirty="0">
                <a:latin typeface="+mn-lt"/>
              </a:rPr>
              <a:t> al total de </a:t>
            </a:r>
            <a:r>
              <a:rPr lang="en-US" sz="1200" dirty="0" err="1">
                <a:latin typeface="+mn-lt"/>
              </a:rPr>
              <a:t>beneficiarios</a:t>
            </a:r>
            <a:r>
              <a:rPr lang="en-US" sz="1200" dirty="0">
                <a:latin typeface="+mn-lt"/>
              </a:rPr>
              <a:t>/as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2009 </a:t>
            </a:r>
            <a:r>
              <a:rPr lang="en-US" sz="1200" dirty="0" err="1">
                <a:latin typeface="+mn-lt"/>
              </a:rPr>
              <a:t>nacidos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el </a:t>
            </a:r>
            <a:r>
              <a:rPr lang="en-US" sz="1200" dirty="0" err="1">
                <a:latin typeface="+mn-lt"/>
              </a:rPr>
              <a:t>mismo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año</a:t>
            </a:r>
            <a:r>
              <a:rPr lang="en-US" sz="1200" dirty="0">
                <a:latin typeface="+mn-lt"/>
              </a:rPr>
              <a:t>. Total </a:t>
            </a:r>
            <a:r>
              <a:rPr lang="en-US" sz="1200" dirty="0" err="1">
                <a:latin typeface="+mn-lt"/>
              </a:rPr>
              <a:t>país</a:t>
            </a:r>
            <a:r>
              <a:rPr lang="en-US" sz="1200" dirty="0">
                <a:latin typeface="+mn-lt"/>
              </a:rPr>
              <a:t>. </a:t>
            </a:r>
            <a:r>
              <a:rPr lang="en-US" sz="1200" dirty="0" err="1">
                <a:latin typeface="+mn-lt"/>
              </a:rPr>
              <a:t>Años</a:t>
            </a:r>
            <a:r>
              <a:rPr lang="en-US" sz="1200" dirty="0">
                <a:latin typeface="+mn-lt"/>
              </a:rPr>
              <a:t> 2000-2018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dirty="0"/>
              <a:t>(1)  </a:t>
            </a:r>
            <a:r>
              <a:rPr lang="es-AR" sz="1200" baseline="0" dirty="0">
                <a:effectLst/>
                <a:latin typeface="+mn-lt"/>
                <a:ea typeface="+mn-ea"/>
                <a:cs typeface="+mn-cs"/>
              </a:rPr>
              <a:t>Se seleccionaros beneficiarios/as de AUH que cumplieron 30 años de edad en 2009.</a:t>
            </a:r>
            <a:endParaRPr lang="es-AR" sz="1200" dirty="0">
              <a:effectLst/>
            </a:endParaRPr>
          </a:p>
          <a:p>
            <a:r>
              <a:rPr lang="es-AR" sz="1200" dirty="0"/>
              <a:t>(2)  Se verificó la declaración al SIPA en diciembre de</a:t>
            </a:r>
            <a:r>
              <a:rPr lang="es-AR" sz="1200" baseline="0" dirty="0"/>
              <a:t> cada año de la serie.</a:t>
            </a:r>
            <a:endParaRPr lang="es-AR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E9CC78-AD07-F44E-B1B3-175AA048D42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938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78C92-BE1C-4A27-8CE7-9B1FC557C30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625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E1391-1355-E141-97A3-5869919F8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ECF931-591A-9940-93D9-7DDC4D63F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893655-F090-944A-9B20-D5A224B8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BC5B96-7191-AD40-8A49-C2DE0CF6B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D94652-FE47-E244-8111-6621C8B2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F8AE7D-8BBD-9E49-95F6-AD9937EBD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0DBEB-C362-FC48-A296-784C1E40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34C3B6-5A3F-DC41-B3DE-26BB6E650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9A719-7F8C-BD42-981C-AAA926E9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0DA8C4-D01F-8E4C-A23F-13966C39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F204CA-022A-024E-8855-5FC8608E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1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6733EA-D154-B648-9CDD-D171E3CC6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E639E3-A397-AA4E-9380-A7EB77AA6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0399F-CF70-EC48-BBC2-960DF7566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70212-47C0-6849-BBBD-041938FA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AE4D7B-9C1A-AF4C-AE3E-AE8825D8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92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:\03 - Formatos Normativos\04 - Papelería\03 - PPT\PPT-MSDS-Plantilla-A4-Caratula.jpg"/>
          <p:cNvPicPr>
            <a:picLocks noChangeAspect="1" noChangeArrowheads="1"/>
          </p:cNvPicPr>
          <p:nvPr userDrawn="1"/>
        </p:nvPicPr>
        <p:blipFill>
          <a:blip r:embed="rId2" cstate="print"/>
          <a:srcRect t="1042" b="1043"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85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1C206-0C09-714E-829D-AF76B18E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AA92B8-033B-AC49-95AB-C19EF9DE0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D3376-50D6-F048-9151-42C7B9E3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EA5021-7E82-E241-99DF-86288BA2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70995C-B9EF-7C4E-BB5B-E7AC8621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09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7DFBB-E77D-FB44-8D95-DEF28073A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E8CC92-44D0-0B4C-A148-6012D8D9F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9F413-E6FC-EC4A-8BAF-09329343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EAACC8-6AB6-DB4F-9C6C-2BB04A756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651F93-62DD-1148-A3AA-5A5E28BD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49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F7571-935F-6E4E-AEE4-40470C02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8D16C9-8D5E-DD41-9449-8A82D18F4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ED5518-91FF-3B47-9A77-85C267AD1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8B9311-2FB3-FF44-AD2B-617A1EC98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3975F0-8A64-E640-8415-AF880F2D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3941E1-0A25-284D-84FD-48762751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453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7AE1C-D263-EA42-BD0C-EA12DF74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B18C84-5B23-4147-AAC0-E3B649A30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7652D-E4B7-2449-BB60-3C8E629CB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1D8FA3-92BA-564D-9610-B9C6EA5C2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B9890F-BED6-A349-95F5-42AB28216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0D152F-D8F8-8F40-8F63-297CC430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53FD2B-DCA9-FA41-8D1D-0AE2C974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6C6574-A187-164B-BCD2-CAC28E02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75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7FC3B-F0DE-5146-94FC-51A3A87D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F8411E-A992-C140-8C8A-0B0D3501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60F03D-5993-B940-BD43-EF7D21E9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57CC33-838E-844D-A788-AB7AF0F9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B726A2-1D71-D840-BBBA-C0B5A911C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AB04A4-9479-6D46-BD24-85BE88AA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A2663F-EB5B-BD45-8A35-C2B3E9AE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95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852D2-067B-E74C-815C-80F76C69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0FAEFA-B47D-C54A-8562-329D96D8F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459F2D-8F55-1247-8CC5-64C893BFB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CA355B-F338-1D4C-B015-71724606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67BD3A-4423-1241-A75D-AA9B911E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1B089F-78B7-C549-86B8-558C5B48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57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0AC63-6FBF-8D47-9CB9-3C0E4626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BD57DB-55EC-E248-8DA0-31C6FD0A6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46EC5C-82FD-D549-B946-99453E352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A3807C-2016-E44D-974E-5F7212F0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924F77-CDA1-3E46-80F0-893AA366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305D5B-C5B6-6C4D-9D5D-08776181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70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57E77-1815-4541-813D-2E843406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75550-B9D4-D343-AAFE-B8D3133C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0DBF3F-2688-584A-993E-1A66B0544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9396-660A-754F-AE9C-AEA1F0A10787}" type="datetimeFigureOut">
              <a:rPr lang="es-ES" smtClean="0"/>
              <a:t>30/6/19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C02075-7678-2A46-BC56-558946630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20F-1C8C-F944-8C26-44067B0F5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349B0-DA60-A446-9095-E96CA1A20A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78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66744" y="2700123"/>
            <a:ext cx="246629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13" dirty="0">
                <a:solidFill>
                  <a:prstClr val="white"/>
                </a:solidFill>
              </a:rPr>
              <a:t>Secretaría de Seguridad Social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580165" y="2089862"/>
            <a:ext cx="3282044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0"/>
              </a:lnSpc>
            </a:pPr>
            <a:r>
              <a:rPr lang="es-AR" sz="1500" b="1" dirty="0">
                <a:solidFill>
                  <a:schemeClr val="bg1"/>
                </a:solidFill>
              </a:rPr>
              <a:t>II Encuentro de Programa </a:t>
            </a:r>
            <a:r>
              <a:rPr lang="es-AR" sz="1500" b="1" dirty="0" err="1">
                <a:solidFill>
                  <a:schemeClr val="bg1"/>
                </a:solidFill>
              </a:rPr>
              <a:t>EUROsociAL</a:t>
            </a:r>
            <a:r>
              <a:rPr lang="es-AR" sz="1500" b="1" dirty="0">
                <a:solidFill>
                  <a:schemeClr val="bg1"/>
                </a:solidFill>
              </a:rPr>
              <a:t>+</a:t>
            </a:r>
          </a:p>
          <a:p>
            <a:pPr algn="ctr">
              <a:lnSpc>
                <a:spcPts val="0"/>
              </a:lnSpc>
            </a:pPr>
            <a:endParaRPr lang="es-AR" sz="1500" b="1" dirty="0">
              <a:solidFill>
                <a:schemeClr val="bg1"/>
              </a:solidFill>
            </a:endParaRPr>
          </a:p>
          <a:p>
            <a:pPr algn="ctr">
              <a:lnSpc>
                <a:spcPts val="0"/>
              </a:lnSpc>
            </a:pPr>
            <a:endParaRPr lang="es-AR" sz="1500" b="1" dirty="0">
              <a:solidFill>
                <a:schemeClr val="bg1"/>
              </a:solidFill>
            </a:endParaRPr>
          </a:p>
          <a:p>
            <a:pPr algn="ctr">
              <a:lnSpc>
                <a:spcPts val="0"/>
              </a:lnSpc>
            </a:pPr>
            <a:endParaRPr lang="es-AR" sz="1500" b="1" dirty="0">
              <a:solidFill>
                <a:schemeClr val="bg1"/>
              </a:solidFill>
            </a:endParaRPr>
          </a:p>
          <a:p>
            <a:pPr algn="ctr">
              <a:lnSpc>
                <a:spcPts val="0"/>
              </a:lnSpc>
            </a:pPr>
            <a:endParaRPr lang="es-AR" sz="1500" b="1" dirty="0">
              <a:solidFill>
                <a:schemeClr val="bg1"/>
              </a:solidFill>
            </a:endParaRPr>
          </a:p>
          <a:p>
            <a:pPr algn="ctr"/>
            <a:endParaRPr lang="es-AR" sz="788" b="1" dirty="0">
              <a:solidFill>
                <a:schemeClr val="bg1"/>
              </a:solidFill>
            </a:endParaRPr>
          </a:p>
          <a:p>
            <a:pPr algn="ctr"/>
            <a:r>
              <a:rPr lang="es-AR" sz="1500" b="1" dirty="0">
                <a:solidFill>
                  <a:schemeClr val="bg1"/>
                </a:solidFill>
              </a:rPr>
              <a:t>“Confianza y cohesión social”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66744" y="4098472"/>
            <a:ext cx="319546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350" b="1" dirty="0">
                <a:solidFill>
                  <a:schemeClr val="bg1"/>
                </a:solidFill>
              </a:rPr>
              <a:t>Cartagena de Indias, Colombia </a:t>
            </a:r>
          </a:p>
          <a:p>
            <a:r>
              <a:rPr lang="es-AR" sz="1350" b="1" dirty="0">
                <a:solidFill>
                  <a:schemeClr val="bg1"/>
                </a:solidFill>
              </a:rPr>
              <a:t>9 - 12 julio 2019</a:t>
            </a:r>
          </a:p>
          <a:p>
            <a:endParaRPr lang="es-AR" sz="1350" dirty="0"/>
          </a:p>
        </p:txBody>
      </p:sp>
    </p:spTree>
    <p:extLst>
      <p:ext uri="{BB962C8B-B14F-4D97-AF65-F5344CB8AC3E}">
        <p14:creationId xmlns:p14="http://schemas.microsoft.com/office/powerpoint/2010/main" val="23695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18335" y="326395"/>
            <a:ext cx="7886700" cy="994172"/>
          </a:xfrm>
        </p:spPr>
        <p:txBody>
          <a:bodyPr>
            <a:noAutofit/>
          </a:bodyPr>
          <a:lstStyle/>
          <a:p>
            <a:r>
              <a:rPr lang="es-AR" sz="2400" b="1" dirty="0"/>
              <a:t>La importancia de la Informalidad en la Sustentabilidad de la Seguridad Social y como condicionante de la cobertura y la suficiencia de las pensiones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86479" y="4586328"/>
            <a:ext cx="3326130" cy="219291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825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Fuente: Secretaría de Seguridad Social (MTEySS)</a:t>
            </a:r>
            <a:endParaRPr lang="es-ES" sz="825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8335" y="1396482"/>
            <a:ext cx="4215357" cy="507831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3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Tasa de ocupación no registrada </a:t>
            </a:r>
          </a:p>
          <a:p>
            <a:pPr algn="ctr"/>
            <a:r>
              <a:rPr lang="es-AR" sz="13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(excluye sector público)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615367" y="1396482"/>
            <a:ext cx="4027355" cy="507831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35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Ingresos no percibidos por la Seguridad Social y déficit previsional ANSES, en % del PBI.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9" y="1640424"/>
            <a:ext cx="4165537" cy="27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68" y="1616561"/>
            <a:ext cx="4243625" cy="276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61E3DAE-8456-2F4E-910A-D01C537FC0D6}"/>
              </a:ext>
            </a:extLst>
          </p:cNvPr>
          <p:cNvSpPr txBox="1"/>
          <p:nvPr/>
        </p:nvSpPr>
        <p:spPr>
          <a:xfrm>
            <a:off x="232988" y="4841087"/>
            <a:ext cx="39178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/>
              <a:t>Fuente: </a:t>
            </a:r>
            <a:r>
              <a:rPr lang="es-ES" sz="1050" dirty="0"/>
              <a:t>Secretaría de Seguridad Social </a:t>
            </a:r>
            <a:r>
              <a:rPr lang="es-AR" sz="1050" dirty="0"/>
              <a:t>en base a ANSES.</a:t>
            </a:r>
          </a:p>
        </p:txBody>
      </p:sp>
    </p:spTree>
    <p:extLst>
      <p:ext uri="{BB962C8B-B14F-4D97-AF65-F5344CB8AC3E}">
        <p14:creationId xmlns:p14="http://schemas.microsoft.com/office/powerpoint/2010/main" val="58590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9C76F-64C1-7E40-9AFB-2252F998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000" b="1" dirty="0"/>
              <a:t>Activación: áreas de política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713FB-14AD-BB4C-9E4D-5C8BAF86F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Asistencia social (no contributiva)</a:t>
            </a:r>
          </a:p>
          <a:p>
            <a:r>
              <a:rPr lang="es-ES" dirty="0"/>
              <a:t>Políticas de empleo, servicios de empleo y seguro de desempleo</a:t>
            </a:r>
            <a:endParaRPr lang="es-AR" dirty="0"/>
          </a:p>
          <a:p>
            <a:r>
              <a:rPr lang="es-ES" dirty="0"/>
              <a:t>Asignaciones familiares</a:t>
            </a:r>
            <a:endParaRPr lang="es-AR" dirty="0"/>
          </a:p>
          <a:p>
            <a:r>
              <a:rPr lang="es-ES" dirty="0"/>
              <a:t>Contribuciones sociales (deducciones y créditos fiscales)</a:t>
            </a:r>
            <a:endParaRPr lang="es-AR" dirty="0"/>
          </a:p>
          <a:p>
            <a:r>
              <a:rPr lang="es-ES" dirty="0"/>
              <a:t>Pensiones por vejez, invalidez y muerte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7109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ACC46-EDE4-BA47-B03E-B7DABA53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78" y="-70091"/>
            <a:ext cx="8254604" cy="994172"/>
          </a:xfrm>
        </p:spPr>
        <p:txBody>
          <a:bodyPr>
            <a:normAutofit/>
          </a:bodyPr>
          <a:lstStyle/>
          <a:p>
            <a:pPr algn="ctr"/>
            <a:r>
              <a:rPr lang="es-AR" sz="2400" dirty="0">
                <a:latin typeface="+mn-lt"/>
              </a:rPr>
              <a:t>Tasa empleo registrado de las beneficiarias de AUH nacidas en el año 1979 antes y después del alta del beneficio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88B4BA-5A50-0A40-897E-3F11A277C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242" y="827887"/>
            <a:ext cx="6225675" cy="406575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AFE9FDD-888B-8D41-B253-C457407EA4D9}"/>
              </a:ext>
            </a:extLst>
          </p:cNvPr>
          <p:cNvSpPr txBox="1"/>
          <p:nvPr/>
        </p:nvSpPr>
        <p:spPr>
          <a:xfrm>
            <a:off x="115111" y="4916099"/>
            <a:ext cx="39178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/>
              <a:t>Fuente: </a:t>
            </a:r>
            <a:r>
              <a:rPr lang="es-ES" sz="1050" dirty="0"/>
              <a:t>Secretaría de Seguridad Social </a:t>
            </a:r>
            <a:r>
              <a:rPr lang="es-AR" sz="1050" dirty="0"/>
              <a:t>en base a registros de ANSES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42EC9E-7513-0641-A8C2-5E2567C4D21B}"/>
              </a:ext>
            </a:extLst>
          </p:cNvPr>
          <p:cNvSpPr txBox="1"/>
          <p:nvPr/>
        </p:nvSpPr>
        <p:spPr>
          <a:xfrm>
            <a:off x="4065144" y="2755441"/>
            <a:ext cx="13501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350" dirty="0"/>
              <a:t>Alta en AUH</a:t>
            </a:r>
          </a:p>
          <a:p>
            <a:pPr algn="ctr"/>
            <a:r>
              <a:rPr lang="es-AR" sz="1350" dirty="0"/>
              <a:t>30 años de edad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161BDD2-0133-6741-B0D0-5C7A74737E99}"/>
              </a:ext>
            </a:extLst>
          </p:cNvPr>
          <p:cNvCxnSpPr>
            <a:cxnSpLocks/>
          </p:cNvCxnSpPr>
          <p:nvPr/>
        </p:nvCxnSpPr>
        <p:spPr>
          <a:xfrm flipH="1">
            <a:off x="4750944" y="3240189"/>
            <a:ext cx="10716" cy="649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0728A7-9A22-C34B-9D14-17670EE2353C}"/>
              </a:ext>
            </a:extLst>
          </p:cNvPr>
          <p:cNvSpPr txBox="1"/>
          <p:nvPr/>
        </p:nvSpPr>
        <p:spPr>
          <a:xfrm>
            <a:off x="2293494" y="2447568"/>
            <a:ext cx="13501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350" dirty="0"/>
              <a:t>Antes de AUH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D4A4828-A946-374D-89FF-031BC373CF9D}"/>
              </a:ext>
            </a:extLst>
          </p:cNvPr>
          <p:cNvSpPr txBox="1"/>
          <p:nvPr/>
        </p:nvSpPr>
        <p:spPr>
          <a:xfrm>
            <a:off x="6051108" y="2452246"/>
            <a:ext cx="135016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350" dirty="0"/>
              <a:t>Después de AUH</a:t>
            </a:r>
          </a:p>
        </p:txBody>
      </p:sp>
    </p:spTree>
    <p:extLst>
      <p:ext uri="{BB962C8B-B14F-4D97-AF65-F5344CB8AC3E}">
        <p14:creationId xmlns:p14="http://schemas.microsoft.com/office/powerpoint/2010/main" val="391359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34538" y="179844"/>
            <a:ext cx="8411522" cy="727838"/>
          </a:xfrm>
        </p:spPr>
        <p:txBody>
          <a:bodyPr>
            <a:normAutofit fontScale="90000"/>
          </a:bodyPr>
          <a:lstStyle/>
          <a:p>
            <a:r>
              <a:rPr lang="es-AR" sz="2700" b="1" dirty="0"/>
              <a:t>El rol dinamizador de la formalización económica en </a:t>
            </a:r>
            <a:br>
              <a:rPr lang="es-AR" sz="2700" b="1" dirty="0"/>
            </a:br>
            <a:r>
              <a:rPr lang="es-AR" sz="2700" b="1" dirty="0"/>
              <a:t>el fortalecimiento de la Sustentabilidad de la Seguridad Social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4059573797"/>
              </p:ext>
            </p:extLst>
          </p:nvPr>
        </p:nvGraphicFramePr>
        <p:xfrm>
          <a:off x="1364810" y="598978"/>
          <a:ext cx="7293415" cy="432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 rot="481288">
            <a:off x="6821078" y="2517515"/>
            <a:ext cx="1383475" cy="1439874"/>
            <a:chOff x="3508337" y="139131"/>
            <a:chExt cx="2123675" cy="2123675"/>
          </a:xfrm>
        </p:grpSpPr>
        <p:sp>
          <p:nvSpPr>
            <p:cNvPr id="8" name="7 Forma"/>
            <p:cNvSpPr/>
            <p:nvPr/>
          </p:nvSpPr>
          <p:spPr>
            <a:xfrm rot="20700000">
              <a:off x="3508337" y="139131"/>
              <a:ext cx="2123675" cy="2123675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a 4"/>
            <p:cNvSpPr/>
            <p:nvPr/>
          </p:nvSpPr>
          <p:spPr>
            <a:xfrm rot="21118712">
              <a:off x="3963636" y="656475"/>
              <a:ext cx="1275692" cy="119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050" b="1" dirty="0">
                  <a:solidFill>
                    <a:prstClr val="white"/>
                  </a:solidFill>
                </a:rPr>
                <a:t>4. Recursos Seguridad Social</a:t>
              </a:r>
            </a:p>
          </p:txBody>
        </p:sp>
      </p:grpSp>
      <p:sp>
        <p:nvSpPr>
          <p:cNvPr id="20" name="19 Forma"/>
          <p:cNvSpPr/>
          <p:nvPr/>
        </p:nvSpPr>
        <p:spPr>
          <a:xfrm rot="21029172">
            <a:off x="6074677" y="3534124"/>
            <a:ext cx="1328110" cy="1340206"/>
          </a:xfrm>
          <a:prstGeom prst="gear6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8568"/>
              <a:satOff val="-48092"/>
              <a:lumOff val="8236"/>
              <a:alphaOff val="0"/>
            </a:schemeClr>
          </a:fillRef>
          <a:effectRef idx="0">
            <a:schemeClr val="accent3">
              <a:hueOff val="428568"/>
              <a:satOff val="-48092"/>
              <a:lumOff val="8236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rma 4"/>
          <p:cNvSpPr/>
          <p:nvPr/>
        </p:nvSpPr>
        <p:spPr>
          <a:xfrm>
            <a:off x="6210563" y="3700992"/>
            <a:ext cx="959061" cy="9447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975" b="1" dirty="0">
                <a:solidFill>
                  <a:prstClr val="white"/>
                </a:solidFill>
              </a:rPr>
              <a:t>5. Prestaciones Seguridad Social</a:t>
            </a:r>
          </a:p>
        </p:txBody>
      </p:sp>
      <p:sp>
        <p:nvSpPr>
          <p:cNvPr id="29" name="28 Flecha circular"/>
          <p:cNvSpPr/>
          <p:nvPr/>
        </p:nvSpPr>
        <p:spPr>
          <a:xfrm rot="4770279">
            <a:off x="4963164" y="1026981"/>
            <a:ext cx="2255129" cy="2255129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428568"/>
              <a:satOff val="-48092"/>
              <a:lumOff val="8236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29 Flecha circular"/>
          <p:cNvSpPr/>
          <p:nvPr/>
        </p:nvSpPr>
        <p:spPr>
          <a:xfrm rot="11347494">
            <a:off x="5915859" y="2585847"/>
            <a:ext cx="2255129" cy="2255129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428568"/>
              <a:satOff val="-48092"/>
              <a:lumOff val="8236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12 Flecha circular"/>
          <p:cNvSpPr/>
          <p:nvPr/>
        </p:nvSpPr>
        <p:spPr>
          <a:xfrm rot="15202026">
            <a:off x="4982113" y="2882505"/>
            <a:ext cx="2255129" cy="2255129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428568"/>
              <a:satOff val="-48092"/>
              <a:lumOff val="8236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13 Flecha circular"/>
          <p:cNvSpPr/>
          <p:nvPr/>
        </p:nvSpPr>
        <p:spPr>
          <a:xfrm rot="7429642">
            <a:off x="6000799" y="1618645"/>
            <a:ext cx="2255129" cy="2255129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65000"/>
              <a:lumOff val="3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428568"/>
              <a:satOff val="-48092"/>
              <a:lumOff val="8236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orma 4"/>
          <p:cNvSpPr/>
          <p:nvPr/>
        </p:nvSpPr>
        <p:spPr>
          <a:xfrm>
            <a:off x="6281625" y="1765455"/>
            <a:ext cx="776601" cy="8082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050" b="1" dirty="0">
                <a:solidFill>
                  <a:prstClr val="white"/>
                </a:solidFill>
              </a:rPr>
              <a:t>3. Trabajo registrado</a:t>
            </a:r>
          </a:p>
        </p:txBody>
      </p:sp>
      <p:sp>
        <p:nvSpPr>
          <p:cNvPr id="17" name="Forma 4"/>
          <p:cNvSpPr/>
          <p:nvPr/>
        </p:nvSpPr>
        <p:spPr>
          <a:xfrm>
            <a:off x="4816654" y="1524538"/>
            <a:ext cx="934657" cy="8082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050" b="1" dirty="0">
                <a:solidFill>
                  <a:prstClr val="white"/>
                </a:solidFill>
              </a:rPr>
              <a:t>2. Producción registrada</a:t>
            </a:r>
          </a:p>
        </p:txBody>
      </p:sp>
      <p:sp>
        <p:nvSpPr>
          <p:cNvPr id="19" name="4 CuadroTexto"/>
          <p:cNvSpPr txBox="1">
            <a:spLocks noGrp="1"/>
          </p:cNvSpPr>
          <p:nvPr>
            <p:ph idx="1"/>
          </p:nvPr>
        </p:nvSpPr>
        <p:spPr>
          <a:xfrm>
            <a:off x="472044" y="1345722"/>
            <a:ext cx="2943376" cy="2551981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spcBef>
                <a:spcPct val="20000"/>
              </a:spcBef>
              <a:spcAft>
                <a:spcPts val="45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ES" sz="1575" dirty="0">
                <a:latin typeface="Arial" panose="020B0604020202020204" pitchFamily="34" charset="0"/>
                <a:cs typeface="Arial" panose="020B0604020202020204" pitchFamily="34" charset="0"/>
              </a:rPr>
              <a:t>La informalidad laboral es consecuencia de la informalidad económica.</a:t>
            </a:r>
          </a:p>
          <a:p>
            <a:pPr marL="257175" indent="-257175">
              <a:spcBef>
                <a:spcPct val="20000"/>
              </a:spcBef>
              <a:spcAft>
                <a:spcPts val="45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endParaRPr lang="es-E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spcBef>
                <a:spcPct val="20000"/>
              </a:spcBef>
              <a:spcAft>
                <a:spcPts val="450"/>
              </a:spcAft>
              <a:buClr>
                <a:srgbClr val="009FE3"/>
              </a:buClr>
              <a:buFont typeface="Wingdings" panose="05000000000000000000" pitchFamily="2" charset="2"/>
              <a:buChar char="§"/>
            </a:pPr>
            <a:r>
              <a:rPr lang="es-AR" sz="1575" dirty="0">
                <a:latin typeface="Arial" panose="020B0604020202020204" pitchFamily="34" charset="0"/>
                <a:cs typeface="Arial" panose="020B0604020202020204" pitchFamily="34" charset="0"/>
              </a:rPr>
              <a:t>La registración del consumo induce a la formalización productiva, y ésta a la registración del trabajo. A partir de esta dinámica, se incrementan los recursos de la Seguridad Social.</a:t>
            </a:r>
            <a:endParaRPr lang="es-ES" sz="15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4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956687"/>
              </p:ext>
            </p:extLst>
          </p:nvPr>
        </p:nvGraphicFramePr>
        <p:xfrm>
          <a:off x="319882" y="987972"/>
          <a:ext cx="8635261" cy="4067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0976" y="151269"/>
            <a:ext cx="8858250" cy="727838"/>
          </a:xfrm>
        </p:spPr>
        <p:txBody>
          <a:bodyPr>
            <a:noAutofit/>
          </a:bodyPr>
          <a:lstStyle/>
          <a:p>
            <a:r>
              <a:rPr lang="es-MX" sz="2400" b="1" dirty="0"/>
              <a:t>El rol del Régimen Previsional en la formalización económica: nuevas reglas prestacionales que incentiven el consumo registrado</a:t>
            </a:r>
          </a:p>
        </p:txBody>
      </p:sp>
    </p:spTree>
    <p:extLst>
      <p:ext uri="{BB962C8B-B14F-4D97-AF65-F5344CB8AC3E}">
        <p14:creationId xmlns:p14="http://schemas.microsoft.com/office/powerpoint/2010/main" val="403988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6" y="802551"/>
            <a:ext cx="7301260" cy="35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16075" y="104039"/>
            <a:ext cx="8840243" cy="853553"/>
          </a:xfrm>
        </p:spPr>
        <p:txBody>
          <a:bodyPr>
            <a:noAutofit/>
          </a:bodyPr>
          <a:lstStyle/>
          <a:p>
            <a:pPr lvl="0"/>
            <a:r>
              <a:rPr lang="es-AR" sz="2400" dirty="0"/>
              <a:t>Un diseño plural que incentive la registración, la contributividad y la proporcionalidad entre las prestaciones y el esfuerzo contributivo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26586" y="4502065"/>
            <a:ext cx="3102518" cy="637803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AR" sz="1600" b="1" dirty="0"/>
              <a:t>Pilar No Contributivo</a:t>
            </a:r>
          </a:p>
          <a:p>
            <a:pPr algn="ctr">
              <a:lnSpc>
                <a:spcPct val="114000"/>
              </a:lnSpc>
            </a:pPr>
            <a:r>
              <a:rPr lang="es-AR" sz="1600" b="1" dirty="0"/>
              <a:t>Financiado con Rentas Generales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468413" y="4516746"/>
            <a:ext cx="4076350" cy="637803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s-AR" sz="1600" b="1" dirty="0"/>
              <a:t>Pilar Contributivo</a:t>
            </a:r>
          </a:p>
          <a:p>
            <a:pPr algn="ctr">
              <a:lnSpc>
                <a:spcPct val="114000"/>
              </a:lnSpc>
            </a:pPr>
            <a:r>
              <a:rPr lang="es-AR" sz="1600" b="1" dirty="0"/>
              <a:t>Financiado con Cotizaciones Sociales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715602" y="4200929"/>
            <a:ext cx="1387931" cy="584775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>
                <a:solidFill>
                  <a:schemeClr val="accent1"/>
                </a:solidFill>
              </a:rPr>
              <a:t>Esfuerzo contributivo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9584" y="1352666"/>
            <a:ext cx="1190128" cy="338554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>
                <a:solidFill>
                  <a:schemeClr val="accent1"/>
                </a:solidFill>
              </a:rPr>
              <a:t>Retribución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708635" y="2099681"/>
            <a:ext cx="1882928" cy="523220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dirty="0"/>
              <a:t>Prestación Previsional Complementaria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686098" y="3580976"/>
            <a:ext cx="1806116" cy="523220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chemeClr val="bg1"/>
                </a:solidFill>
              </a:rPr>
              <a:t>Prestación Previsional Completa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291919" y="3591495"/>
            <a:ext cx="1872047" cy="523220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chemeClr val="bg1"/>
                </a:solidFill>
              </a:rPr>
              <a:t>Prestación Previsional Proporcional</a:t>
            </a:r>
          </a:p>
        </p:txBody>
      </p:sp>
      <p:sp>
        <p:nvSpPr>
          <p:cNvPr id="16" name="22 CuadroTexto"/>
          <p:cNvSpPr txBox="1"/>
          <p:nvPr/>
        </p:nvSpPr>
        <p:spPr>
          <a:xfrm>
            <a:off x="1201848" y="3623025"/>
            <a:ext cx="1481813" cy="523220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dirty="0">
                <a:solidFill>
                  <a:schemeClr val="bg1"/>
                </a:solidFill>
              </a:rPr>
              <a:t>Prestación Básica Previsional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91834" y="4547042"/>
            <a:ext cx="318252" cy="196208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675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12459" y="4538758"/>
            <a:ext cx="244161" cy="30008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675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31450" y="2311557"/>
            <a:ext cx="1004935" cy="461665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solidFill>
                  <a:srgbClr val="FF0000"/>
                </a:solidFill>
              </a:rPr>
              <a:t>Retribución Solidaria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986181" y="1522696"/>
            <a:ext cx="1112792" cy="646331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solidFill>
                  <a:srgbClr val="FF0000"/>
                </a:solidFill>
              </a:rPr>
              <a:t>Retribución por Ahorro Voluntario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994515" y="2192107"/>
            <a:ext cx="1112792" cy="646331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solidFill>
                  <a:srgbClr val="FF0000"/>
                </a:solidFill>
              </a:rPr>
              <a:t>Retribución por Consumo Registrado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989650" y="3190054"/>
            <a:ext cx="1112792" cy="646331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solidFill>
                  <a:srgbClr val="FF0000"/>
                </a:solidFill>
              </a:rPr>
              <a:t>Retribución por Trabajo Registrado</a:t>
            </a:r>
          </a:p>
        </p:txBody>
      </p:sp>
      <p:cxnSp>
        <p:nvCxnSpPr>
          <p:cNvPr id="10" name="9 Conector recto"/>
          <p:cNvCxnSpPr>
            <a:cxnSpLocks/>
          </p:cNvCxnSpPr>
          <p:nvPr/>
        </p:nvCxnSpPr>
        <p:spPr>
          <a:xfrm>
            <a:off x="1933917" y="2760676"/>
            <a:ext cx="0" cy="6235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cxnSpLocks/>
          </p:cNvCxnSpPr>
          <p:nvPr/>
        </p:nvCxnSpPr>
        <p:spPr>
          <a:xfrm flipH="1">
            <a:off x="7492213" y="1883534"/>
            <a:ext cx="5276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7492213" y="2427119"/>
            <a:ext cx="4990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>
            <a:off x="7492213" y="3384219"/>
            <a:ext cx="4990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 curvada hacia abajo 7">
            <a:extLst>
              <a:ext uri="{FF2B5EF4-FFF2-40B4-BE49-F238E27FC236}">
                <a16:creationId xmlns:a16="http://schemas.microsoft.com/office/drawing/2014/main" id="{6F78A941-2498-2044-9342-283E82B8DFBF}"/>
              </a:ext>
            </a:extLst>
          </p:cNvPr>
          <p:cNvSpPr/>
          <p:nvPr/>
        </p:nvSpPr>
        <p:spPr>
          <a:xfrm>
            <a:off x="2436385" y="1522696"/>
            <a:ext cx="1757243" cy="53494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4" name="14 CuadroTexto">
            <a:extLst>
              <a:ext uri="{FF2B5EF4-FFF2-40B4-BE49-F238E27FC236}">
                <a16:creationId xmlns:a16="http://schemas.microsoft.com/office/drawing/2014/main" id="{661041C7-C05D-274C-BF7C-277F89E9F603}"/>
              </a:ext>
            </a:extLst>
          </p:cNvPr>
          <p:cNvSpPr txBox="1"/>
          <p:nvPr/>
        </p:nvSpPr>
        <p:spPr>
          <a:xfrm>
            <a:off x="2683661" y="1993986"/>
            <a:ext cx="1190128" cy="338554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>
                <a:solidFill>
                  <a:schemeClr val="accent1"/>
                </a:solidFill>
              </a:rPr>
              <a:t>Activación</a:t>
            </a:r>
          </a:p>
        </p:txBody>
      </p:sp>
      <p:sp>
        <p:nvSpPr>
          <p:cNvPr id="14" name="Flecha arriba 13">
            <a:extLst>
              <a:ext uri="{FF2B5EF4-FFF2-40B4-BE49-F238E27FC236}">
                <a16:creationId xmlns:a16="http://schemas.microsoft.com/office/drawing/2014/main" id="{648BAA6C-7979-3B4B-AA20-008C34162083}"/>
              </a:ext>
            </a:extLst>
          </p:cNvPr>
          <p:cNvSpPr/>
          <p:nvPr/>
        </p:nvSpPr>
        <p:spPr>
          <a:xfrm>
            <a:off x="475801" y="1729291"/>
            <a:ext cx="139079" cy="27317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74AD2AE0-36FB-FF45-9CCD-4EBB8B55AD4E}"/>
              </a:ext>
            </a:extLst>
          </p:cNvPr>
          <p:cNvSpPr/>
          <p:nvPr/>
        </p:nvSpPr>
        <p:spPr>
          <a:xfrm>
            <a:off x="717195" y="4367678"/>
            <a:ext cx="7075901" cy="10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023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6F511-A016-8040-989D-91B0403D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8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s-AR" sz="2800" dirty="0"/>
              <a:t>Recapitulación</a:t>
            </a:r>
            <a:br>
              <a:rPr lang="es-AR" sz="2800" dirty="0">
                <a:solidFill>
                  <a:schemeClr val="accent1"/>
                </a:solidFill>
              </a:rPr>
            </a:br>
            <a:endParaRPr lang="es-AR" sz="2800" b="1" dirty="0">
              <a:solidFill>
                <a:schemeClr val="accent1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9ED4FE9-4C36-A84D-99D0-79533207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8555"/>
            <a:ext cx="8355724" cy="3590156"/>
          </a:xfrm>
        </p:spPr>
        <p:txBody>
          <a:bodyPr>
            <a:normAutofit/>
          </a:bodyPr>
          <a:lstStyle/>
          <a:p>
            <a:pPr marL="0" indent="0">
              <a:spcBef>
                <a:spcPts val="1080"/>
              </a:spcBef>
              <a:buClr>
                <a:schemeClr val="accent1"/>
              </a:buClr>
              <a:buNone/>
            </a:pPr>
            <a:endParaRPr lang="es-AR" sz="800" dirty="0"/>
          </a:p>
          <a:p>
            <a:pPr>
              <a:spcBef>
                <a:spcPts val="108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2000" dirty="0"/>
              <a:t>Multiplicidad de objetivos perseguidos</a:t>
            </a:r>
          </a:p>
          <a:p>
            <a:pPr>
              <a:spcBef>
                <a:spcPts val="108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2000" dirty="0"/>
              <a:t>Pluralidad de diseños de sistemas de pensiones</a:t>
            </a:r>
          </a:p>
          <a:p>
            <a:pPr>
              <a:spcBef>
                <a:spcPts val="108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2000" dirty="0"/>
              <a:t>Articulación entre los componentes contributivos y no contributivos </a:t>
            </a:r>
          </a:p>
          <a:p>
            <a:pPr>
              <a:spcBef>
                <a:spcPts val="108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2000" dirty="0"/>
              <a:t>Estructuras multipilares con combinación de tipos de beneficios</a:t>
            </a:r>
          </a:p>
          <a:p>
            <a:pPr>
              <a:spcBef>
                <a:spcPts val="108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2000" dirty="0"/>
              <a:t>Presiones sobre la sustentabilidad de los sistemas de pensiones</a:t>
            </a:r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38843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26491-D850-094B-8622-345F4C5F7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Anexo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C0891-F2DC-BF49-A63A-ED7CD18BD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799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93269-A8F5-0446-9419-40F8A817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31" y="562136"/>
            <a:ext cx="2585516" cy="4125475"/>
          </a:xfrm>
        </p:spPr>
        <p:txBody>
          <a:bodyPr>
            <a:noAutofit/>
          </a:bodyPr>
          <a:lstStyle/>
          <a:p>
            <a:r>
              <a:rPr lang="es-AR" sz="2100" b="1" dirty="0"/>
              <a:t>Cobertura de los régimenes contributivos (nacional y provinciales) de pensión por vejez según sexo en la Argentina</a:t>
            </a:r>
            <a:br>
              <a:rPr lang="es-AR" sz="2100" b="1" dirty="0"/>
            </a:br>
            <a:br>
              <a:rPr lang="es-AR" sz="2100" b="1" dirty="0"/>
            </a:br>
            <a:r>
              <a:rPr lang="es-AR" sz="2100" dirty="0"/>
              <a:t>Análisis longitudinal: cohorte de varones nacidos en 1942 y mujeres nacidas en 1947</a:t>
            </a:r>
            <a:br>
              <a:rPr lang="es-AR" sz="2100" dirty="0"/>
            </a:br>
            <a:endParaRPr lang="es-AR" sz="21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CF3CD4-3C91-0B46-A071-66F0C914A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653" y="520097"/>
            <a:ext cx="5681505" cy="41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9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46609-5BA3-BD40-BD2C-487E206F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72" y="545125"/>
            <a:ext cx="3763234" cy="139619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s-AR" sz="2200" dirty="0">
                <a:latin typeface="+mn-lt"/>
              </a:rPr>
              <a:t>Beneficios de pensiones contributivas y no contributivas por vejez por sexo y edad en SIPA. Septiembre de 2018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DB7D0F-6190-5B4F-AD15-6EF49937D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42"/>
          <a:stretch/>
        </p:blipFill>
        <p:spPr>
          <a:xfrm>
            <a:off x="4123995" y="56784"/>
            <a:ext cx="4893126" cy="5076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1FBEEA-8EE0-EB41-B7C3-EBF5D0106D88}"/>
              </a:ext>
            </a:extLst>
          </p:cNvPr>
          <p:cNvSpPr txBox="1"/>
          <p:nvPr/>
        </p:nvSpPr>
        <p:spPr>
          <a:xfrm>
            <a:off x="232988" y="4841087"/>
            <a:ext cx="39178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/>
              <a:t>Fuente: </a:t>
            </a:r>
            <a:r>
              <a:rPr lang="es-ES" sz="1050" dirty="0"/>
              <a:t>Secretaría de Seguridad Social </a:t>
            </a:r>
            <a:r>
              <a:rPr lang="es-AR" sz="1050" dirty="0"/>
              <a:t>en base a ANSES.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F84AF8-FCAC-AE4D-86D9-3E5D466E9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2" t="16603" r="22445"/>
          <a:stretch/>
        </p:blipFill>
        <p:spPr>
          <a:xfrm>
            <a:off x="0" y="2418941"/>
            <a:ext cx="4103579" cy="8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8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8484" y="1285367"/>
            <a:ext cx="6936826" cy="8866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2800" b="1" dirty="0"/>
              <a:t>Cobertura de la población anciana y suficiencia de las prestaciones pensionales</a:t>
            </a:r>
          </a:p>
          <a:p>
            <a:pPr marL="0" indent="0" algn="ctr">
              <a:buNone/>
            </a:pPr>
            <a:endParaRPr lang="es-AR" sz="2800" b="1" dirty="0"/>
          </a:p>
          <a:p>
            <a:pPr marL="0" indent="0" algn="ctr">
              <a:buNone/>
            </a:pPr>
            <a:r>
              <a:rPr lang="es-AR" sz="2800" b="1" dirty="0"/>
              <a:t>Eduardo Lépore</a:t>
            </a:r>
          </a:p>
          <a:p>
            <a:pPr marL="0" indent="0" algn="ctr">
              <a:buNone/>
            </a:pPr>
            <a:endParaRPr lang="es-AR" sz="2800" b="1" dirty="0"/>
          </a:p>
          <a:p>
            <a:pPr marL="0" indent="0" algn="ctr">
              <a:buNone/>
            </a:pP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903874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0842D-A205-E142-A342-C2E83EAC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71" y="305374"/>
            <a:ext cx="7886700" cy="994172"/>
          </a:xfrm>
        </p:spPr>
        <p:txBody>
          <a:bodyPr>
            <a:normAutofit/>
          </a:bodyPr>
          <a:lstStyle/>
          <a:p>
            <a:r>
              <a:rPr lang="es-AR" sz="2800" dirty="0"/>
              <a:t>Grupos de edad según condición de pobreza. Total de aglomerados urbanos. Segundo semestre de 2018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0602CF-3BC4-2240-B86C-D3916727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99" y="1520974"/>
            <a:ext cx="8122687" cy="24721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427DD9-5D67-7440-9482-E93787C697B1}"/>
              </a:ext>
            </a:extLst>
          </p:cNvPr>
          <p:cNvSpPr txBox="1"/>
          <p:nvPr/>
        </p:nvSpPr>
        <p:spPr>
          <a:xfrm>
            <a:off x="649671" y="3993096"/>
            <a:ext cx="39178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dirty="0"/>
              <a:t>Fuente: INDEC. Encuesta Permanente de Hogares</a:t>
            </a:r>
          </a:p>
        </p:txBody>
      </p:sp>
    </p:spTree>
    <p:extLst>
      <p:ext uri="{BB962C8B-B14F-4D97-AF65-F5344CB8AC3E}">
        <p14:creationId xmlns:p14="http://schemas.microsoft.com/office/powerpoint/2010/main" val="338820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F4CE9-60ED-024B-B305-F6DEE022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491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s-AR" sz="2800" dirty="0"/>
              <a:t>Cobertura y Suficiencia de las pensiones: algunas consideraciones previas.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8B1D92D-2800-5A41-B2C9-23E60ECC1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7112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89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4A9C4-822A-554C-A8C9-086B7BB2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88" y="7589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s-AR" sz="3200" dirty="0"/>
              <a:t>Modelos comparados de seguridad social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13F3590-9A6A-A848-8B27-2FB390CD63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545773"/>
              </p:ext>
            </p:extLst>
          </p:nvPr>
        </p:nvGraphicFramePr>
        <p:xfrm>
          <a:off x="457200" y="732001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2F4324F-343D-754F-B68E-763CC3917708}"/>
              </a:ext>
            </a:extLst>
          </p:cNvPr>
          <p:cNvSpPr txBox="1"/>
          <p:nvPr/>
        </p:nvSpPr>
        <p:spPr>
          <a:xfrm>
            <a:off x="457200" y="4047661"/>
            <a:ext cx="8229600" cy="92333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Estratificación</a:t>
            </a:r>
          </a:p>
          <a:p>
            <a:pPr algn="ctr"/>
            <a:endParaRPr lang="es-AR" sz="1400" dirty="0"/>
          </a:p>
          <a:p>
            <a:pPr algn="ctr"/>
            <a:r>
              <a:rPr lang="es-AR" sz="2000" dirty="0"/>
              <a:t>Exclusión (informalidad económica)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EE538BF-3FB0-B542-AA8E-C519F2430E7E}"/>
              </a:ext>
            </a:extLst>
          </p:cNvPr>
          <p:cNvCxnSpPr>
            <a:cxnSpLocks/>
          </p:cNvCxnSpPr>
          <p:nvPr/>
        </p:nvCxnSpPr>
        <p:spPr>
          <a:xfrm>
            <a:off x="846488" y="4514852"/>
            <a:ext cx="7380000" cy="0"/>
          </a:xfrm>
          <a:prstGeom prst="straightConnector1">
            <a:avLst/>
          </a:prstGeom>
          <a:ln w="34925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240" y="346841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s-AR" sz="3600" dirty="0"/>
              <a:t>Sistemas de pensiones comparados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9DB78C-8A5A-6346-B53D-15E945A6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078" y="1160213"/>
            <a:ext cx="4040188" cy="479822"/>
          </a:xfrm>
        </p:spPr>
        <p:txBody>
          <a:bodyPr>
            <a:normAutofit/>
          </a:bodyPr>
          <a:lstStyle/>
          <a:p>
            <a:r>
              <a:rPr lang="es-AR" sz="1800" dirty="0"/>
              <a:t>I. Seguro social con pensión asistencial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3CF873D-2B40-9549-B086-52ED432E0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6050" y="1160213"/>
            <a:ext cx="4223764" cy="479822"/>
          </a:xfrm>
        </p:spPr>
        <p:txBody>
          <a:bodyPr>
            <a:noAutofit/>
          </a:bodyPr>
          <a:lstStyle/>
          <a:p>
            <a:r>
              <a:rPr lang="es-AR" sz="1800" dirty="0"/>
              <a:t>II. Seguro social con pensión básica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2"/>
          <a:stretch/>
        </p:blipFill>
        <p:spPr bwMode="auto">
          <a:xfrm>
            <a:off x="203488" y="1666240"/>
            <a:ext cx="8617649" cy="27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91E6-70D0-ED40-A8CA-DDAA1A66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14" y="201301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s-AR" sz="3200" dirty="0"/>
              <a:t>Factores paramétricos que inciden en la cobertra y la suficiencia de las pensiones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BED6AF1-E1F8-EB4C-BA29-9D2126E6C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714496"/>
              </p:ext>
            </p:extLst>
          </p:nvPr>
        </p:nvGraphicFramePr>
        <p:xfrm>
          <a:off x="457200" y="1191272"/>
          <a:ext cx="8229600" cy="357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93562135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4650701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5091015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612102731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algn="l"/>
                      <a:r>
                        <a:rPr lang="es-AR" dirty="0"/>
                        <a:t>Parámetros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Edad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Servicios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Ingresos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55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b="1" dirty="0"/>
                        <a:t>Condiciones de elegibilidad del beneficio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Edad mínima de retiro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Período (años, meses) mínimo de servicios cotizados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Bases de cotización mínimas y máximas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4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b="1" dirty="0"/>
                        <a:t>Fórmula de cálculo del beneficio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Penalidad o premio por el retiro anticipado o postergado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Tasa de acumulación (BD) o de interés (CD)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AR" sz="1400" dirty="0"/>
                        <a:t>Ingresos promedio en el período (años, meses) anterior al retiro (BD)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AR" sz="5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AR" sz="1400" dirty="0"/>
                        <a:t>Aportes acumulados en el período (años, meses) anterior al retiro (CD)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19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1400" b="1" dirty="0"/>
                        <a:t>Atributos de los afiliados que determinan el nivel de beneficio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Edad real de retiro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Período (años, meses) de servicios cotizados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/>
                        <a:t>Ingresos percibidos en la historia laboral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65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07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9697" y="10160"/>
            <a:ext cx="9028386" cy="994172"/>
          </a:xfrm>
        </p:spPr>
        <p:txBody>
          <a:bodyPr>
            <a:normAutofit/>
          </a:bodyPr>
          <a:lstStyle/>
          <a:p>
            <a:r>
              <a:rPr lang="es-AR" sz="2600" dirty="0"/>
              <a:t>Pilar No Contributivo Selectivo y No Integrado: México y Brasil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/>
          <a:stretch/>
        </p:blipFill>
        <p:spPr bwMode="auto">
          <a:xfrm>
            <a:off x="1528221" y="1026160"/>
            <a:ext cx="6303805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75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9696" y="204708"/>
            <a:ext cx="7886700" cy="994172"/>
          </a:xfrm>
        </p:spPr>
        <p:txBody>
          <a:bodyPr>
            <a:normAutofit/>
          </a:bodyPr>
          <a:lstStyle/>
          <a:p>
            <a:r>
              <a:rPr lang="es-AR" sz="2800" dirty="0"/>
              <a:t>Pilar No Contributivo Universal Integrado: Bolivia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/>
          <a:stretch/>
        </p:blipFill>
        <p:spPr bwMode="auto">
          <a:xfrm>
            <a:off x="1220774" y="1280160"/>
            <a:ext cx="6814566" cy="338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59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9635" y="111760"/>
            <a:ext cx="7886700" cy="994172"/>
          </a:xfrm>
        </p:spPr>
        <p:txBody>
          <a:bodyPr>
            <a:normAutofit/>
          </a:bodyPr>
          <a:lstStyle/>
          <a:p>
            <a:r>
              <a:rPr lang="es-AR" sz="2600" dirty="0"/>
              <a:t>Pilar No Contributivo Selectivo e Integrado: Chile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/>
          <a:stretch/>
        </p:blipFill>
        <p:spPr bwMode="auto">
          <a:xfrm>
            <a:off x="1232870" y="1198876"/>
            <a:ext cx="6745732" cy="373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334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18418</TotalTime>
  <Words>900</Words>
  <Application>Microsoft Macintosh PowerPoint</Application>
  <PresentationFormat>Presentación en pantalla (16:9)</PresentationFormat>
  <Paragraphs>130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Cobertura y Suficiencia de las pensiones: algunas consideraciones previas.</vt:lpstr>
      <vt:lpstr>Modelos comparados de seguridad social</vt:lpstr>
      <vt:lpstr>Sistemas de pensiones comparados</vt:lpstr>
      <vt:lpstr>Factores paramétricos que inciden en la cobertra y la suficiencia de las pensiones</vt:lpstr>
      <vt:lpstr>Pilar No Contributivo Selectivo y No Integrado: México y Brasil </vt:lpstr>
      <vt:lpstr>Pilar No Contributivo Universal Integrado: Bolivia</vt:lpstr>
      <vt:lpstr>Pilar No Contributivo Selectivo e Integrado: Chile</vt:lpstr>
      <vt:lpstr>La importancia de la Informalidad en la Sustentabilidad de la Seguridad Social y como condicionante de la cobertura y la suficiencia de las pensiones</vt:lpstr>
      <vt:lpstr>Activación: áreas de política social</vt:lpstr>
      <vt:lpstr>Tasa empleo registrado de las beneficiarias de AUH nacidas en el año 1979 antes y después del alta del beneficio</vt:lpstr>
      <vt:lpstr>El rol dinamizador de la formalización económica en  el fortalecimiento de la Sustentabilidad de la Seguridad Social</vt:lpstr>
      <vt:lpstr>El rol del Régimen Previsional en la formalización económica: nuevas reglas prestacionales que incentiven el consumo registrado</vt:lpstr>
      <vt:lpstr>Un diseño plural que incentive la registración, la contributividad y la proporcionalidad entre las prestaciones y el esfuerzo contributivo</vt:lpstr>
      <vt:lpstr>Recapitulación </vt:lpstr>
      <vt:lpstr>Anexo</vt:lpstr>
      <vt:lpstr>Cobertura de los régimenes contributivos (nacional y provinciales) de pensión por vejez según sexo en la Argentina  Análisis longitudinal: cohorte de varones nacidos en 1942 y mujeres nacidas en 1947 </vt:lpstr>
      <vt:lpstr>Beneficios de pensiones contributivas y no contributivas por vejez por sexo y edad en SIPA. Septiembre de 2018</vt:lpstr>
      <vt:lpstr>Grupos de edad según condición de pobreza. Total de aglomerados urbanos. Segundo semestre de 2018</vt:lpstr>
    </vt:vector>
  </TitlesOfParts>
  <Company>CIESS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Navarrete</dc:creator>
  <cp:lastModifiedBy>Usuario de Microsoft Office</cp:lastModifiedBy>
  <cp:revision>152</cp:revision>
  <dcterms:created xsi:type="dcterms:W3CDTF">2019-04-04T19:23:24Z</dcterms:created>
  <dcterms:modified xsi:type="dcterms:W3CDTF">2019-07-11T14:33:51Z</dcterms:modified>
</cp:coreProperties>
</file>