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0" r:id="rId2"/>
    <p:sldId id="395" r:id="rId3"/>
    <p:sldId id="396" r:id="rId4"/>
    <p:sldId id="398" r:id="rId5"/>
    <p:sldId id="397" r:id="rId6"/>
    <p:sldId id="399" r:id="rId7"/>
    <p:sldId id="401" r:id="rId8"/>
    <p:sldId id="402" r:id="rId9"/>
    <p:sldId id="404" r:id="rId10"/>
    <p:sldId id="403" r:id="rId11"/>
    <p:sldId id="405" r:id="rId12"/>
    <p:sldId id="406" r:id="rId13"/>
  </p:sldIdLst>
  <p:sldSz cx="12192000" cy="6858000"/>
  <p:notesSz cx="7010400" cy="92964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0194F"/>
    <a:srgbClr val="3D869C"/>
    <a:srgbClr val="5A97A9"/>
    <a:srgbClr val="FF6600"/>
    <a:srgbClr val="124796"/>
    <a:srgbClr val="EDEDED"/>
    <a:srgbClr val="FFFFFF"/>
    <a:srgbClr val="F8F8F8"/>
    <a:srgbClr val="D7E5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79374" autoAdjust="0"/>
  </p:normalViewPr>
  <p:slideViewPr>
    <p:cSldViewPr snapToGrid="0">
      <p:cViewPr varScale="1">
        <p:scale>
          <a:sx n="81" d="100"/>
          <a:sy n="81" d="100"/>
        </p:scale>
        <p:origin x="10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38475" cy="466725"/>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970339" y="1"/>
            <a:ext cx="3038475" cy="466725"/>
          </a:xfrm>
          <a:prstGeom prst="rect">
            <a:avLst/>
          </a:prstGeom>
        </p:spPr>
        <p:txBody>
          <a:bodyPr vert="horz" lIns="91440" tIns="45720" rIns="91440" bIns="45720" rtlCol="0"/>
          <a:lstStyle>
            <a:lvl1pPr algn="r">
              <a:defRPr sz="1200"/>
            </a:lvl1pPr>
          </a:lstStyle>
          <a:p>
            <a:fld id="{1C5BE8FA-DF6B-45F6-9E86-9963F1B1F87E}" type="datetimeFigureOut">
              <a:rPr lang="es-CO" smtClean="0"/>
              <a:t>02/07/2019</a:t>
            </a:fld>
            <a:endParaRPr lang="es-CO"/>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701676" y="4473576"/>
            <a:ext cx="5607050" cy="3660775"/>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1" y="8829676"/>
            <a:ext cx="3038475" cy="466725"/>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970339" y="8829676"/>
            <a:ext cx="3038475" cy="466725"/>
          </a:xfrm>
          <a:prstGeom prst="rect">
            <a:avLst/>
          </a:prstGeom>
        </p:spPr>
        <p:txBody>
          <a:bodyPr vert="horz" lIns="91440" tIns="45720" rIns="91440" bIns="45720" rtlCol="0" anchor="b"/>
          <a:lstStyle>
            <a:lvl1pPr algn="r">
              <a:defRPr sz="1200"/>
            </a:lvl1pPr>
          </a:lstStyle>
          <a:p>
            <a:fld id="{53971A5A-DB53-4E8E-B410-4A6A88AD2543}" type="slidenum">
              <a:rPr lang="es-CO" smtClean="0"/>
              <a:t>‹Nº›</a:t>
            </a:fld>
            <a:endParaRPr lang="es-CO"/>
          </a:p>
        </p:txBody>
      </p:sp>
    </p:spTree>
    <p:extLst>
      <p:ext uri="{BB962C8B-B14F-4D97-AF65-F5344CB8AC3E}">
        <p14:creationId xmlns:p14="http://schemas.microsoft.com/office/powerpoint/2010/main" val="343121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S" dirty="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53971A5A-DB53-4E8E-B410-4A6A88AD2543}" type="slidenum">
              <a:rPr lang="es-CO" smtClean="0"/>
              <a:t>1</a:t>
            </a:fld>
            <a:endParaRPr lang="es-CO" dirty="0"/>
          </a:p>
        </p:txBody>
      </p:sp>
    </p:spTree>
    <p:extLst>
      <p:ext uri="{BB962C8B-B14F-4D97-AF65-F5344CB8AC3E}">
        <p14:creationId xmlns:p14="http://schemas.microsoft.com/office/powerpoint/2010/main" val="3760566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3971A5A-DB53-4E8E-B410-4A6A88AD2543}" type="slidenum">
              <a:rPr lang="es-CO" smtClean="0"/>
              <a:t>12</a:t>
            </a:fld>
            <a:endParaRPr lang="es-CO"/>
          </a:p>
        </p:txBody>
      </p:sp>
    </p:spTree>
    <p:extLst>
      <p:ext uri="{BB962C8B-B14F-4D97-AF65-F5344CB8AC3E}">
        <p14:creationId xmlns:p14="http://schemas.microsoft.com/office/powerpoint/2010/main" val="461486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Todo lo anterior nos dice es que el trabajo en todas sus manifestaciones es un derecho fundamental, por consiguiente cualquier persona, ya sea trabajador</a:t>
            </a:r>
            <a:r>
              <a:rPr lang="es-MX" baseline="0" dirty="0"/>
              <a:t> dependiente o independiente, debe tener seguridad social… </a:t>
            </a:r>
          </a:p>
          <a:p>
            <a:endParaRPr lang="es-MX" baseline="0" dirty="0"/>
          </a:p>
          <a:p>
            <a:r>
              <a:rPr lang="es-ES" sz="1200" b="0" dirty="0">
                <a:solidFill>
                  <a:schemeClr val="tx1"/>
                </a:solidFill>
                <a:latin typeface="Verdana" panose="020B0604030504040204" pitchFamily="34" charset="0"/>
                <a:ea typeface="Verdana" panose="020B0604030504040204" pitchFamily="34" charset="0"/>
                <a:cs typeface="Verdana" panose="020B0604030504040204" pitchFamily="34" charset="0"/>
              </a:rPr>
              <a:t>Desde 1999 la OIT promueve a nivel mundial el “Trabajo Decente” que es el punto de encuentro de cuatro objetivos:  </a:t>
            </a:r>
          </a:p>
          <a:p>
            <a:endParaRPr lang="es-CO" sz="12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lvl="3"/>
            <a:r>
              <a:rPr lang="es-ES" sz="1200" b="0" dirty="0">
                <a:solidFill>
                  <a:schemeClr val="tx1"/>
                </a:solidFill>
                <a:latin typeface="Verdana" panose="020B0604030504040204" pitchFamily="34" charset="0"/>
                <a:ea typeface="Verdana" panose="020B0604030504040204" pitchFamily="34" charset="0"/>
                <a:cs typeface="Verdana" panose="020B0604030504040204" pitchFamily="34" charset="0"/>
              </a:rPr>
              <a:t>- Crear empleo e ingresos</a:t>
            </a:r>
          </a:p>
          <a:p>
            <a:pPr lvl="3"/>
            <a:r>
              <a:rPr lang="es-ES" sz="1200" b="0" dirty="0">
                <a:solidFill>
                  <a:schemeClr val="tx1"/>
                </a:solidFill>
                <a:latin typeface="Verdana" panose="020B0604030504040204" pitchFamily="34" charset="0"/>
                <a:ea typeface="Verdana" panose="020B0604030504040204" pitchFamily="34" charset="0"/>
                <a:cs typeface="Verdana" panose="020B0604030504040204" pitchFamily="34" charset="0"/>
              </a:rPr>
              <a:t>- Garantizar los derechos de los trabajadores</a:t>
            </a:r>
          </a:p>
          <a:p>
            <a:pPr lvl="3"/>
            <a:r>
              <a:rPr lang="es-ES" sz="1200" b="0" dirty="0">
                <a:solidFill>
                  <a:schemeClr val="tx1"/>
                </a:solidFill>
                <a:latin typeface="Verdana" panose="020B0604030504040204" pitchFamily="34" charset="0"/>
                <a:ea typeface="Verdana" panose="020B0604030504040204" pitchFamily="34" charset="0"/>
                <a:cs typeface="Verdana" panose="020B0604030504040204" pitchFamily="34" charset="0"/>
              </a:rPr>
              <a:t>- Extender la protección social</a:t>
            </a:r>
          </a:p>
          <a:p>
            <a:pPr lvl="3"/>
            <a:r>
              <a:rPr lang="es-ES" sz="1200" b="0" dirty="0">
                <a:solidFill>
                  <a:schemeClr val="tx1"/>
                </a:solidFill>
                <a:latin typeface="Verdana" panose="020B0604030504040204" pitchFamily="34" charset="0"/>
                <a:ea typeface="Verdana" panose="020B0604030504040204" pitchFamily="34" charset="0"/>
                <a:cs typeface="Verdana" panose="020B0604030504040204" pitchFamily="34" charset="0"/>
              </a:rPr>
              <a:t>- Promover el dialogo social</a:t>
            </a:r>
            <a:endParaRPr lang="es-CO" sz="12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O" sz="1200" b="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s-CO" sz="1200" b="0" dirty="0">
                <a:solidFill>
                  <a:schemeClr val="tx1"/>
                </a:solidFill>
              </a:rPr>
              <a:t>Ley 1450 de 2011 </a:t>
            </a:r>
          </a:p>
          <a:p>
            <a:pPr marL="0" marR="0" indent="0" algn="l" defTabSz="914400" rtl="0" eaLnBrk="1" fontAlgn="auto" latinLnBrk="0" hangingPunct="1">
              <a:lnSpc>
                <a:spcPct val="100000"/>
              </a:lnSpc>
              <a:spcBef>
                <a:spcPts val="0"/>
              </a:spcBef>
              <a:spcAft>
                <a:spcPts val="0"/>
              </a:spcAft>
              <a:buClrTx/>
              <a:buSzTx/>
              <a:buFontTx/>
              <a:buNone/>
              <a:tabLst/>
              <a:defRPr/>
            </a:pPr>
            <a:endParaRPr lang="es-CO" sz="1200" b="0" dirty="0">
              <a:solidFill>
                <a:schemeClr val="tx1"/>
              </a:solidFill>
            </a:endParaRPr>
          </a:p>
          <a:p>
            <a:r>
              <a:rPr lang="es-CO" sz="1200" b="0" dirty="0">
                <a:solidFill>
                  <a:schemeClr val="tx1"/>
                </a:solidFill>
              </a:rPr>
              <a:t> Dispuso como objetivo del Plan Nacional de Desarrollo 2010­ 2014, formalizar el empleo y reducir los índices de pobreza y prescribió entre los mecanismos para su ejecución, “la igualdad de oportunidades para la prosperidad social, a partir del diseño de un esquema financiero y operativo que posibilite la vinculación de los trabajadores informales por subsistencia al Sistema de Seguridad Social Integral”.</a:t>
            </a:r>
          </a:p>
          <a:p>
            <a:endParaRPr lang="es-CO" dirty="0"/>
          </a:p>
        </p:txBody>
      </p:sp>
      <p:sp>
        <p:nvSpPr>
          <p:cNvPr id="4" name="Marcador de número de diapositiva 3"/>
          <p:cNvSpPr>
            <a:spLocks noGrp="1"/>
          </p:cNvSpPr>
          <p:nvPr>
            <p:ph type="sldNum" sz="quarter" idx="5"/>
          </p:nvPr>
        </p:nvSpPr>
        <p:spPr/>
        <p:txBody>
          <a:bodyPr/>
          <a:lstStyle/>
          <a:p>
            <a:fld id="{53971A5A-DB53-4E8E-B410-4A6A88AD2543}" type="slidenum">
              <a:rPr lang="es-CO" smtClean="0"/>
              <a:t>2</a:t>
            </a:fld>
            <a:endParaRPr lang="es-CO" dirty="0"/>
          </a:p>
        </p:txBody>
      </p:sp>
    </p:spTree>
    <p:extLst>
      <p:ext uri="{BB962C8B-B14F-4D97-AF65-F5344CB8AC3E}">
        <p14:creationId xmlns:p14="http://schemas.microsoft.com/office/powerpoint/2010/main" val="3191593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Todo lo anterior nos dice es que el trabajo en todas sus manifestaciones es un derecho fundamental, por consiguiente cualquier persona, ya sea trabajador</a:t>
            </a:r>
            <a:r>
              <a:rPr lang="es-MX" baseline="0" dirty="0"/>
              <a:t> dependiente o independiente, debe tener seguridad social… </a:t>
            </a:r>
          </a:p>
          <a:p>
            <a:r>
              <a:rPr lang="es-CO" sz="1200" dirty="0">
                <a:effectLst/>
                <a:latin typeface="+mn-lt"/>
                <a:ea typeface="+mn-ea"/>
                <a:cs typeface="+mn-cs"/>
                <a:sym typeface="Helvetica Neue"/>
              </a:rPr>
              <a:t>La estrategia de intervención en formalización laboral está  construida a partir del mandato constitucional contenido en los artículos 2, 13, 25, 48, 49 y 53 de la Carta Política y se basa en los siguientes fundamentos:</a:t>
            </a:r>
          </a:p>
          <a:p>
            <a:r>
              <a:rPr lang="es-CO" sz="1200" dirty="0">
                <a:effectLst/>
                <a:latin typeface="+mn-lt"/>
                <a:ea typeface="+mn-ea"/>
                <a:cs typeface="+mn-cs"/>
                <a:sym typeface="Helvetica Neue"/>
              </a:rPr>
              <a:t> </a:t>
            </a:r>
          </a:p>
          <a:p>
            <a:r>
              <a:rPr lang="es-CO" sz="1200" b="1" u="sng" dirty="0">
                <a:effectLst/>
                <a:latin typeface="+mn-lt"/>
                <a:ea typeface="+mn-ea"/>
                <a:cs typeface="+mn-cs"/>
                <a:sym typeface="Helvetica Neue"/>
              </a:rPr>
              <a:t>1. La Seguridad Social es un Derecho Fundamental</a:t>
            </a:r>
            <a:r>
              <a:rPr lang="es-CO" sz="1200" dirty="0">
                <a:effectLst/>
                <a:latin typeface="+mn-lt"/>
                <a:ea typeface="+mn-ea"/>
                <a:cs typeface="+mn-cs"/>
                <a:sym typeface="Helvetica Neue"/>
              </a:rPr>
              <a:t>, de todas las personas, y al Estado le corresponde garantizarlo. La garantía de este Derecho está asociada a la capacidad de pago de las personas, de tal manera de que quien cuente con la capacidad económica de cotizar al Sistema General de seguridad Social, deberá hacerlo, mientras que quien no cuente con tal capacidad, será destinatario de una protección básica, temporal y limitada.</a:t>
            </a:r>
          </a:p>
          <a:p>
            <a:r>
              <a:rPr lang="es-CO" sz="1200" dirty="0">
                <a:effectLst/>
                <a:latin typeface="+mn-lt"/>
                <a:ea typeface="+mn-ea"/>
                <a:cs typeface="+mn-cs"/>
                <a:sym typeface="Helvetica Neue"/>
              </a:rPr>
              <a:t> </a:t>
            </a:r>
          </a:p>
          <a:p>
            <a:r>
              <a:rPr lang="es-CO" sz="1200" dirty="0">
                <a:effectLst/>
                <a:latin typeface="+mn-lt"/>
                <a:ea typeface="+mn-ea"/>
                <a:cs typeface="+mn-cs"/>
                <a:sym typeface="Helvetica Neue"/>
              </a:rPr>
              <a:t>2. Atendiendo a la realidad social y económica del país, es necesario </a:t>
            </a:r>
            <a:r>
              <a:rPr lang="es-CO" sz="1200" b="1" u="sng" dirty="0">
                <a:effectLst/>
                <a:latin typeface="+mn-lt"/>
                <a:ea typeface="+mn-ea"/>
                <a:cs typeface="+mn-cs"/>
                <a:sym typeface="Helvetica Neue"/>
              </a:rPr>
              <a:t>El establecimiento de un piso básico de protección social</a:t>
            </a:r>
            <a:r>
              <a:rPr lang="es-CO" sz="1200" dirty="0">
                <a:effectLst/>
                <a:latin typeface="+mn-lt"/>
                <a:ea typeface="+mn-ea"/>
                <a:cs typeface="+mn-cs"/>
                <a:sym typeface="Helvetica Neue"/>
              </a:rPr>
              <a:t>, concretamente para la vejez y para la cobertura en salud. Para la vejez, se cuenta con el establecimiento de los Beneficios Económicos Periódicos – BEPS – administrado por Colpensiones, y consistente en un mecanismo que fomenta el ahorro de las personas con ingresos inferiores al salario mínimo legal mensual vigente. Conforme con la dinámica del mecanismo, la persona efectúa un ahorro voluntario, por un monto acorde con su capacidad, dirigido a constituir una reserva económica que le permita contar en su vejez con un ingreso mínimo.</a:t>
            </a:r>
          </a:p>
          <a:p>
            <a:r>
              <a:rPr lang="es-CO" sz="1200" dirty="0">
                <a:effectLst/>
                <a:latin typeface="+mn-lt"/>
                <a:ea typeface="+mn-ea"/>
                <a:cs typeface="+mn-cs"/>
                <a:sym typeface="Helvetica Neue"/>
              </a:rPr>
              <a:t>Por otra parte, se cuenta con la cobertura prestacional que concede el Régimen Subsidiado de Salud. Así pues, la cobertura mediante BEPS y el Régimen Subsidiado de Salud, constituyen el piso básico de protección social para las personas que, independientemente de la actividad que desarrollen, generen ingreso mensuales inferiores al salario mínimo legal mensual vigente.</a:t>
            </a:r>
          </a:p>
          <a:p>
            <a:r>
              <a:rPr lang="es-CO" sz="1200" b="1" dirty="0">
                <a:effectLst/>
                <a:latin typeface="+mn-lt"/>
                <a:ea typeface="+mn-ea"/>
                <a:cs typeface="+mn-cs"/>
                <a:sym typeface="Helvetica Neue"/>
              </a:rPr>
              <a:t> </a:t>
            </a:r>
            <a:endParaRPr lang="es-CO" sz="1200" dirty="0">
              <a:effectLst/>
              <a:latin typeface="+mn-lt"/>
              <a:ea typeface="+mn-ea"/>
              <a:cs typeface="+mn-cs"/>
              <a:sym typeface="Helvetica Neue"/>
            </a:endParaRPr>
          </a:p>
          <a:p>
            <a:r>
              <a:rPr lang="es-CO" sz="1200" b="1" dirty="0">
                <a:effectLst/>
                <a:latin typeface="+mn-lt"/>
                <a:ea typeface="+mn-ea"/>
                <a:cs typeface="+mn-cs"/>
                <a:sym typeface="Helvetica Neue"/>
              </a:rPr>
              <a:t>3. </a:t>
            </a:r>
            <a:r>
              <a:rPr lang="es-CO" sz="1200" b="1" u="sng" dirty="0">
                <a:effectLst/>
                <a:latin typeface="+mn-lt"/>
                <a:ea typeface="+mn-ea"/>
                <a:cs typeface="+mn-cs"/>
                <a:sym typeface="Helvetica Neue"/>
              </a:rPr>
              <a:t>El Trabajo es la Clave de la Prosperidad para Todos</a:t>
            </a:r>
            <a:r>
              <a:rPr lang="es-CO" sz="1200" b="1" dirty="0">
                <a:effectLst/>
                <a:latin typeface="+mn-lt"/>
                <a:ea typeface="+mn-ea"/>
                <a:cs typeface="+mn-cs"/>
                <a:sym typeface="Helvetica Neue"/>
              </a:rPr>
              <a:t>. </a:t>
            </a:r>
            <a:r>
              <a:rPr lang="es-CO" sz="1200" dirty="0">
                <a:effectLst/>
                <a:latin typeface="+mn-lt"/>
                <a:ea typeface="+mn-ea"/>
                <a:cs typeface="+mn-cs"/>
                <a:sym typeface="Helvetica Neue"/>
              </a:rPr>
              <a:t>Las personas y la sociedad prosperan en la medida en que superan las situaciones de dependencia – en este caso económica, derivada de la carencia o de la precariedad en los ingresos -, y esa superación se consigue a través del trabajo. En consecuencia, El estado asume el compromiso de fomentar y proteger el Trabajo en todas sus modalidades, así como de establecer límites temporales, financieros y comportamentales, a las ayudas y subsidios que constituyen el piso básico de protección social.</a:t>
            </a:r>
          </a:p>
          <a:p>
            <a:r>
              <a:rPr lang="es-CO" sz="1200" b="1" dirty="0">
                <a:effectLst/>
                <a:latin typeface="+mn-lt"/>
                <a:ea typeface="+mn-ea"/>
                <a:cs typeface="+mn-cs"/>
                <a:sym typeface="Helvetica Neue"/>
              </a:rPr>
              <a:t> </a:t>
            </a:r>
            <a:endParaRPr lang="es-CO" sz="1200" dirty="0">
              <a:effectLst/>
              <a:latin typeface="+mn-lt"/>
              <a:ea typeface="+mn-ea"/>
              <a:cs typeface="+mn-cs"/>
              <a:sym typeface="Helvetica Neue"/>
            </a:endParaRPr>
          </a:p>
          <a:p>
            <a:r>
              <a:rPr lang="es-CO" sz="1200" b="1" dirty="0">
                <a:effectLst/>
                <a:latin typeface="+mn-lt"/>
                <a:ea typeface="+mn-ea"/>
                <a:cs typeface="+mn-cs"/>
                <a:sym typeface="Helvetica Neue"/>
              </a:rPr>
              <a:t>4. </a:t>
            </a:r>
            <a:r>
              <a:rPr lang="es-CO" sz="1200" b="1" u="sng" dirty="0">
                <a:effectLst/>
                <a:latin typeface="+mn-lt"/>
                <a:ea typeface="+mn-ea"/>
                <a:cs typeface="+mn-cs"/>
                <a:sym typeface="Helvetica Neue"/>
              </a:rPr>
              <a:t>El Trabajo, en todas sus manifestaciones, es un Derecho Fundamental</a:t>
            </a:r>
            <a:r>
              <a:rPr lang="es-CO" sz="1200" b="1" dirty="0">
                <a:effectLst/>
                <a:latin typeface="+mn-lt"/>
                <a:ea typeface="+mn-ea"/>
                <a:cs typeface="+mn-cs"/>
                <a:sym typeface="Helvetica Neue"/>
              </a:rPr>
              <a:t>, </a:t>
            </a:r>
            <a:r>
              <a:rPr lang="es-CO" sz="1200" dirty="0">
                <a:effectLst/>
                <a:latin typeface="+mn-lt"/>
                <a:ea typeface="+mn-ea"/>
                <a:cs typeface="+mn-cs"/>
                <a:sym typeface="Helvetica Neue"/>
              </a:rPr>
              <a:t>y al Estado le corresponde promoverlo y protegerlo, para todas las personas, independientemente de la actividad a la que se dediquen. La estrategia del Ministerio del Trabajo no se agota en la extensión del piso mínimo de protección social. Es voluntad de la Institucionalidad promover la prosperidad de todos los colombianos, y por eso es necesario identificar las realidades sociales, económicas y culturales de las diferentes regiones del país, en orden a establecer programas que fomenten la creación y el establecimiento viable y permanente de actividades productivas generadoras de trabajo en todas sus modalidades – Trabajo Dependiente; Trabajo Independiente, Autónomo o por Cuenta Propia – que satisfagan las necesidades y los intereses de las personas, y que sirvan de medio de transición de la informalidad a la formalidad, a partir de las realidades económicas, culturales y sociales del grupo, así como de las dinámicas industriales de la actividad ejecutada, en su conjunto. </a:t>
            </a:r>
          </a:p>
          <a:p>
            <a:r>
              <a:rPr lang="es-CO" sz="1200" dirty="0">
                <a:effectLst/>
                <a:latin typeface="+mn-lt"/>
                <a:ea typeface="+mn-ea"/>
                <a:cs typeface="+mn-cs"/>
                <a:sym typeface="Helvetica Neue"/>
              </a:rPr>
              <a:t> </a:t>
            </a:r>
          </a:p>
          <a:p>
            <a:r>
              <a:rPr lang="es-CO" sz="1200" dirty="0">
                <a:effectLst/>
                <a:latin typeface="+mn-lt"/>
                <a:ea typeface="+mn-ea"/>
                <a:cs typeface="+mn-cs"/>
                <a:sym typeface="Helvetica Neue"/>
              </a:rPr>
              <a:t>5. </a:t>
            </a:r>
            <a:r>
              <a:rPr lang="es-CO" sz="1200" b="1" u="sng" dirty="0">
                <a:effectLst/>
                <a:latin typeface="+mn-lt"/>
                <a:ea typeface="+mn-ea"/>
                <a:cs typeface="+mn-cs"/>
                <a:sym typeface="Helvetica Neue"/>
              </a:rPr>
              <a:t>Es fundamental conocer la realidad</a:t>
            </a:r>
            <a:r>
              <a:rPr lang="es-CO" sz="1200" dirty="0">
                <a:effectLst/>
                <a:latin typeface="+mn-lt"/>
                <a:ea typeface="+mn-ea"/>
                <a:cs typeface="+mn-cs"/>
                <a:sym typeface="Helvetica Neue"/>
              </a:rPr>
              <a:t>. Uno de los principios constitucionales del derecho del trabajo es el de la primacía de la realidad; así pues, la promoción del trabajo, en todas sus modalidades, pasa por conocer la realidad del entorno social de las personas. Al efecto, se plantea una estrategia, compuesta por tres fases, así:</a:t>
            </a:r>
          </a:p>
          <a:p>
            <a:r>
              <a:rPr lang="es-CO" sz="1200" dirty="0">
                <a:effectLst/>
                <a:latin typeface="+mn-lt"/>
                <a:ea typeface="+mn-ea"/>
                <a:cs typeface="+mn-cs"/>
                <a:sym typeface="Helvetica Neue"/>
              </a:rPr>
              <a:t> </a:t>
            </a:r>
          </a:p>
          <a:p>
            <a:pPr lvl="0"/>
            <a:r>
              <a:rPr lang="es-CO" sz="1200" b="1" u="sng" dirty="0">
                <a:effectLst/>
                <a:latin typeface="+mn-lt"/>
                <a:ea typeface="+mn-ea"/>
                <a:cs typeface="+mn-cs"/>
                <a:sym typeface="Helvetica Neue"/>
              </a:rPr>
              <a:t>Diagnóstico</a:t>
            </a:r>
            <a:r>
              <a:rPr lang="es-CO" sz="1200" dirty="0">
                <a:effectLst/>
                <a:latin typeface="+mn-lt"/>
                <a:ea typeface="+mn-ea"/>
                <a:cs typeface="+mn-cs"/>
                <a:sym typeface="Helvetica Neue"/>
              </a:rPr>
              <a:t>: Identificación del grupo poblacional a intervenir, a partir de un criterio uniforme que sirva para distinguirlo de otros. Suele estar asociada con la actividad económica que desarrollan las personas que lo conforman, o la ubicación geográfica del grupo, o la concurrencia de ambos criterios.</a:t>
            </a:r>
          </a:p>
          <a:p>
            <a:r>
              <a:rPr lang="es-CO" sz="1200" dirty="0">
                <a:effectLst/>
                <a:latin typeface="+mn-lt"/>
                <a:ea typeface="+mn-ea"/>
                <a:cs typeface="+mn-cs"/>
                <a:sym typeface="Helvetica Neue"/>
              </a:rPr>
              <a:t> </a:t>
            </a:r>
          </a:p>
          <a:p>
            <a:pPr lvl="0"/>
            <a:r>
              <a:rPr lang="es-CO" sz="1200" b="1" u="sng" dirty="0">
                <a:effectLst/>
                <a:latin typeface="+mn-lt"/>
                <a:ea typeface="+mn-ea"/>
                <a:cs typeface="+mn-cs"/>
                <a:sym typeface="Helvetica Neue"/>
              </a:rPr>
              <a:t>Perfilación del Grupo</a:t>
            </a:r>
            <a:r>
              <a:rPr lang="es-CO" sz="1200" dirty="0">
                <a:effectLst/>
                <a:latin typeface="+mn-lt"/>
                <a:ea typeface="+mn-ea"/>
                <a:cs typeface="+mn-cs"/>
                <a:sym typeface="Helvetica Neue"/>
              </a:rPr>
              <a:t>: consistente en la determinación concreta de las condiciones de tiempo, modo y lugar, en la que las personas desarrollan la actividad de la cual derivan sus ingresos, se trata de la construcción conceptual de las características de las personas, del entorno en el que ejercen sus actividades, de los factores culturales, sociales y económicos que influyen en ellos.</a:t>
            </a:r>
          </a:p>
          <a:p>
            <a:r>
              <a:rPr lang="es-CO" sz="1200" dirty="0">
                <a:effectLst/>
                <a:latin typeface="+mn-lt"/>
                <a:ea typeface="+mn-ea"/>
                <a:cs typeface="+mn-cs"/>
                <a:sym typeface="Helvetica Neue"/>
              </a:rPr>
              <a:t> </a:t>
            </a:r>
          </a:p>
          <a:p>
            <a:pPr lvl="0"/>
            <a:r>
              <a:rPr lang="es-CO" sz="1200" b="1" u="sng" dirty="0">
                <a:effectLst/>
                <a:latin typeface="+mn-lt"/>
                <a:ea typeface="+mn-ea"/>
                <a:cs typeface="+mn-cs"/>
                <a:sym typeface="Helvetica Neue"/>
              </a:rPr>
              <a:t>Intervención</a:t>
            </a:r>
            <a:r>
              <a:rPr lang="es-CO" sz="1200" dirty="0">
                <a:effectLst/>
                <a:latin typeface="+mn-lt"/>
                <a:ea typeface="+mn-ea"/>
                <a:cs typeface="+mn-cs"/>
                <a:sym typeface="Helvetica Neue"/>
              </a:rPr>
              <a:t>: consistente en la implementación de acciones concretas dirigidas a la formalización, laboral, a partir del resultado de las fases previas. La intervención se materializa en la puesta en funcionamiento de las herramientas normativas que permitan el establecimiento de la formalidad laboral, bien sea a través de la vinculación al Sistema General de Seguridad Social o  mediante implementación del contrato de trabajo como rector de las relaciones laborales a las que haya lugar.</a:t>
            </a:r>
          </a:p>
          <a:p>
            <a:r>
              <a:rPr lang="es-CO" sz="1200" dirty="0">
                <a:effectLst/>
                <a:latin typeface="+mn-lt"/>
                <a:ea typeface="+mn-ea"/>
                <a:cs typeface="+mn-cs"/>
                <a:sym typeface="Helvetica Neue"/>
              </a:rPr>
              <a:t> </a:t>
            </a:r>
          </a:p>
          <a:p>
            <a:r>
              <a:rPr lang="es-CO" sz="1200" dirty="0">
                <a:effectLst/>
                <a:latin typeface="+mn-lt"/>
                <a:ea typeface="+mn-ea"/>
                <a:cs typeface="+mn-cs"/>
                <a:sym typeface="Helvetica Neue"/>
              </a:rPr>
              <a:t>Las herramientas de intervención, son las siguientes:</a:t>
            </a:r>
          </a:p>
          <a:p>
            <a:r>
              <a:rPr lang="es-CO" sz="1200" dirty="0">
                <a:effectLst/>
                <a:latin typeface="+mn-lt"/>
                <a:ea typeface="+mn-ea"/>
                <a:cs typeface="+mn-cs"/>
                <a:sym typeface="Helvetica Neue"/>
              </a:rPr>
              <a:t> </a:t>
            </a:r>
          </a:p>
          <a:p>
            <a:pPr lvl="0"/>
            <a:r>
              <a:rPr lang="es-CO" sz="1200" u="sng" dirty="0">
                <a:effectLst/>
                <a:latin typeface="+mn-lt"/>
                <a:ea typeface="+mn-ea"/>
                <a:cs typeface="+mn-cs"/>
                <a:sym typeface="Helvetica Neue"/>
              </a:rPr>
              <a:t>Reconversión Laboral y Fomento al Emprendimiento</a:t>
            </a:r>
            <a:r>
              <a:rPr lang="es-CO" sz="1200" dirty="0">
                <a:effectLst/>
                <a:latin typeface="+mn-lt"/>
                <a:ea typeface="+mn-ea"/>
                <a:cs typeface="+mn-cs"/>
                <a:sym typeface="Helvetica Neue"/>
              </a:rPr>
              <a:t>.</a:t>
            </a:r>
          </a:p>
          <a:p>
            <a:pPr lvl="0"/>
            <a:r>
              <a:rPr lang="es-CO" sz="1200" u="sng" dirty="0">
                <a:effectLst/>
                <a:latin typeface="+mn-lt"/>
                <a:ea typeface="+mn-ea"/>
                <a:cs typeface="+mn-cs"/>
                <a:sym typeface="Helvetica Neue"/>
              </a:rPr>
              <a:t>El Servicio Público de Empleo</a:t>
            </a:r>
            <a:r>
              <a:rPr lang="es-CO" sz="1200" dirty="0">
                <a:effectLst/>
                <a:latin typeface="+mn-lt"/>
                <a:ea typeface="+mn-ea"/>
                <a:cs typeface="+mn-cs"/>
                <a:sym typeface="Helvetica Neue"/>
              </a:rPr>
              <a:t>.</a:t>
            </a:r>
          </a:p>
          <a:p>
            <a:pPr lvl="0"/>
            <a:r>
              <a:rPr lang="es-CO" sz="1200" u="sng" dirty="0">
                <a:effectLst/>
                <a:latin typeface="+mn-lt"/>
                <a:ea typeface="+mn-ea"/>
                <a:cs typeface="+mn-cs"/>
                <a:sym typeface="Helvetica Neue"/>
              </a:rPr>
              <a:t>Cobertura del Piso de Protección Social</a:t>
            </a:r>
            <a:r>
              <a:rPr lang="es-CO" sz="1200" dirty="0">
                <a:effectLst/>
                <a:latin typeface="+mn-lt"/>
                <a:ea typeface="+mn-ea"/>
                <a:cs typeface="+mn-cs"/>
                <a:sym typeface="Helvetica Neue"/>
              </a:rPr>
              <a:t>.</a:t>
            </a:r>
          </a:p>
          <a:p>
            <a:pPr lvl="0"/>
            <a:r>
              <a:rPr lang="es-CO" sz="1200" dirty="0">
                <a:effectLst/>
                <a:latin typeface="+mn-lt"/>
                <a:ea typeface="+mn-ea"/>
                <a:cs typeface="+mn-cs"/>
                <a:sym typeface="Helvetica Neue"/>
              </a:rPr>
              <a:t>Transición hacia el Sistema General de Seguridad Social.</a:t>
            </a:r>
          </a:p>
          <a:p>
            <a:r>
              <a:rPr lang="es-CO" sz="1200" dirty="0">
                <a:effectLst/>
                <a:latin typeface="+mn-lt"/>
                <a:ea typeface="+mn-ea"/>
                <a:cs typeface="+mn-cs"/>
                <a:sym typeface="Helvetica Neue"/>
              </a:rPr>
              <a:t> </a:t>
            </a:r>
          </a:p>
          <a:p>
            <a:r>
              <a:rPr lang="es-CO" sz="1200" dirty="0">
                <a:effectLst/>
                <a:latin typeface="+mn-lt"/>
                <a:ea typeface="+mn-ea"/>
                <a:cs typeface="+mn-cs"/>
                <a:sym typeface="Helvetica Neue"/>
              </a:rPr>
              <a:t>5. </a:t>
            </a:r>
            <a:r>
              <a:rPr lang="es-CO" sz="1200" b="1" u="sng" dirty="0">
                <a:effectLst/>
                <a:latin typeface="+mn-lt"/>
                <a:ea typeface="+mn-ea"/>
                <a:cs typeface="+mn-cs"/>
                <a:sym typeface="Helvetica Neue"/>
              </a:rPr>
              <a:t>Apoyados en la Red Nacional de Formalización Laboral.</a:t>
            </a:r>
            <a:r>
              <a:rPr lang="es-CO" sz="1200" dirty="0">
                <a:effectLst/>
                <a:latin typeface="+mn-lt"/>
                <a:ea typeface="+mn-ea"/>
                <a:cs typeface="+mn-cs"/>
                <a:sym typeface="Helvetica Neue"/>
              </a:rPr>
              <a:t> Como marco general de intervención interinstitucional para la promoción y realización de la formalización laboral, se encuentra la Red Nacional de Formalización Laboral – RNFL.</a:t>
            </a:r>
          </a:p>
          <a:p>
            <a:endParaRPr lang="es-MX" baseline="0" dirty="0"/>
          </a:p>
          <a:p>
            <a:r>
              <a:rPr lang="es-CO" sz="1200" dirty="0">
                <a:effectLst/>
                <a:latin typeface="+mn-lt"/>
                <a:ea typeface="+mn-ea"/>
                <a:cs typeface="+mn-cs"/>
                <a:sym typeface="Helvetica Neue"/>
              </a:rPr>
              <a:t> </a:t>
            </a:r>
          </a:p>
          <a:p>
            <a:pPr marL="0" indent="0" defTabSz="931774">
              <a:buFont typeface="Arial" panose="020B0604020202020204" pitchFamily="34" charset="0"/>
              <a:buNone/>
              <a:defRPr/>
            </a:pPr>
            <a:endParaRPr lang="es-CO" dirty="0"/>
          </a:p>
          <a:p>
            <a:endParaRPr lang="es-CO" dirty="0"/>
          </a:p>
        </p:txBody>
      </p:sp>
      <p:sp>
        <p:nvSpPr>
          <p:cNvPr id="4" name="Marcador de número de diapositiva 3"/>
          <p:cNvSpPr>
            <a:spLocks noGrp="1"/>
          </p:cNvSpPr>
          <p:nvPr>
            <p:ph type="sldNum" sz="quarter" idx="5"/>
          </p:nvPr>
        </p:nvSpPr>
        <p:spPr/>
        <p:txBody>
          <a:bodyPr/>
          <a:lstStyle/>
          <a:p>
            <a:fld id="{53971A5A-DB53-4E8E-B410-4A6A88AD2543}" type="slidenum">
              <a:rPr lang="es-CO" smtClean="0"/>
              <a:t>5</a:t>
            </a:fld>
            <a:endParaRPr lang="es-CO"/>
          </a:p>
        </p:txBody>
      </p:sp>
    </p:spTree>
    <p:extLst>
      <p:ext uri="{BB962C8B-B14F-4D97-AF65-F5344CB8AC3E}">
        <p14:creationId xmlns:p14="http://schemas.microsoft.com/office/powerpoint/2010/main" val="166133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Para alcanzar los</a:t>
            </a:r>
            <a:r>
              <a:rPr lang="es-MX" baseline="0" dirty="0"/>
              <a:t> retos que nos hemos propuesto </a:t>
            </a:r>
            <a:r>
              <a:rPr lang="es-MX" dirty="0"/>
              <a:t>adelantamos tres (3) acciones concretas en cada territorio: </a:t>
            </a:r>
            <a:endParaRPr lang="es-ES" dirty="0"/>
          </a:p>
          <a:p>
            <a:r>
              <a:rPr lang="es-MX" dirty="0"/>
              <a:t> </a:t>
            </a:r>
            <a:endParaRPr lang="es-ES" dirty="0"/>
          </a:p>
          <a:p>
            <a:pPr marL="457146" indent="-457146">
              <a:buFont typeface="+mj-lt"/>
              <a:buAutoNum type="arabicPeriod"/>
            </a:pPr>
            <a:r>
              <a:rPr lang="es-MX" dirty="0"/>
              <a:t>Llevamos a cabo </a:t>
            </a:r>
            <a:r>
              <a:rPr lang="es-MX" b="1" dirty="0"/>
              <a:t>jornadas de capacitación</a:t>
            </a:r>
            <a:r>
              <a:rPr lang="es-MX" dirty="0"/>
              <a:t>, identificando los temas sobre los cuales deben tratar las capacitaciones para dejar capacidad instalada en el </a:t>
            </a:r>
            <a:r>
              <a:rPr lang="es-MX" dirty="0" err="1"/>
              <a:t>terriorio</a:t>
            </a:r>
            <a:r>
              <a:rPr lang="es-MX" dirty="0"/>
              <a:t>; </a:t>
            </a:r>
            <a:endParaRPr lang="es-ES" dirty="0"/>
          </a:p>
          <a:p>
            <a:pPr marL="457146" indent="-457146">
              <a:buFont typeface="+mj-lt"/>
              <a:buAutoNum type="arabicPeriod"/>
            </a:pPr>
            <a:endParaRPr lang="es-ES" dirty="0"/>
          </a:p>
          <a:p>
            <a:pPr marL="457146" indent="-457146">
              <a:buFont typeface="+mj-lt"/>
              <a:buAutoNum type="arabicPeriod"/>
            </a:pPr>
            <a:r>
              <a:rPr lang="es-MX" dirty="0"/>
              <a:t>Realizamos</a:t>
            </a:r>
            <a:r>
              <a:rPr lang="es-MX" baseline="0" dirty="0"/>
              <a:t> </a:t>
            </a:r>
            <a:r>
              <a:rPr lang="es-MX" b="1" dirty="0"/>
              <a:t>jornadas de sensibilización a la población</a:t>
            </a:r>
            <a:r>
              <a:rPr lang="es-MX" dirty="0"/>
              <a:t> del territorio sobre formalización laboral, y </a:t>
            </a:r>
            <a:endParaRPr lang="es-ES" dirty="0"/>
          </a:p>
          <a:p>
            <a:pPr marL="457146" indent="-457146">
              <a:buFont typeface="+mj-lt"/>
              <a:buAutoNum type="arabicPeriod"/>
            </a:pPr>
            <a:endParaRPr lang="es-ES" dirty="0"/>
          </a:p>
          <a:p>
            <a:pPr marL="457146" indent="-457146">
              <a:buFont typeface="+mj-lt"/>
              <a:buAutoNum type="arabicPeriod"/>
            </a:pPr>
            <a:r>
              <a:rPr lang="es-MX" dirty="0"/>
              <a:t>Adelantamos </a:t>
            </a:r>
            <a:r>
              <a:rPr lang="es-MX" b="1" dirty="0"/>
              <a:t>estrategias de difusión local</a:t>
            </a:r>
            <a:r>
              <a:rPr lang="es-MX" dirty="0"/>
              <a:t> que permitan llegar a la población objetivo en articulación con los diferentes actores.</a:t>
            </a:r>
            <a:endParaRPr lang="es-ES" dirty="0"/>
          </a:p>
          <a:p>
            <a:r>
              <a:rPr lang="es-ES" dirty="0"/>
              <a:t> </a:t>
            </a:r>
          </a:p>
          <a:p>
            <a:r>
              <a:rPr lang="es-CO" dirty="0"/>
              <a:t> </a:t>
            </a:r>
            <a:endParaRPr lang="es-ES" dirty="0"/>
          </a:p>
          <a:p>
            <a:r>
              <a:rPr lang="es-CO" dirty="0"/>
              <a:t>1. En cuanto a </a:t>
            </a:r>
            <a:r>
              <a:rPr lang="es-MX" dirty="0"/>
              <a:t>los </a:t>
            </a:r>
            <a:r>
              <a:rPr lang="es-MX" b="1" dirty="0"/>
              <a:t>procesos de capacitación, </a:t>
            </a:r>
            <a:r>
              <a:rPr lang="es-MX" dirty="0"/>
              <a:t>el equipo de la RNFL diseña y</a:t>
            </a:r>
            <a:r>
              <a:rPr lang="es-MX" baseline="0" dirty="0"/>
              <a:t> desarrolla, </a:t>
            </a:r>
            <a:r>
              <a:rPr lang="es-MX" dirty="0"/>
              <a:t>con base en la información recogida por las diferentes fuentes (GATT territorial, Red </a:t>
            </a:r>
            <a:r>
              <a:rPr lang="es-MX" dirty="0" err="1"/>
              <a:t>Ormet</a:t>
            </a:r>
            <a:r>
              <a:rPr lang="es-MX" dirty="0"/>
              <a:t>, PNUD, DT, cambio normativo, aliados, etc.) capacitaciones dirigidas </a:t>
            </a:r>
            <a:r>
              <a:rPr lang="es-CO" dirty="0"/>
              <a:t>todas aquellas instituciones públicas o privadas cuya misión está relacionada directa o indirectamente con  la formalización laboral, </a:t>
            </a:r>
            <a:r>
              <a:rPr lang="es-MX" dirty="0"/>
              <a:t>en el territorio,</a:t>
            </a:r>
            <a:r>
              <a:rPr lang="es-CO" baseline="0" dirty="0"/>
              <a:t> </a:t>
            </a:r>
            <a:r>
              <a:rPr lang="es-CO" dirty="0"/>
              <a:t>promoviendo la comunicación y la articulación permanente entre todos los actores.</a:t>
            </a:r>
            <a:endParaRPr lang="es-ES" dirty="0"/>
          </a:p>
          <a:p>
            <a:r>
              <a:rPr lang="es-MX" dirty="0"/>
              <a:t> </a:t>
            </a:r>
            <a:endParaRPr lang="es-ES" dirty="0"/>
          </a:p>
          <a:p>
            <a:r>
              <a:rPr lang="es-CO" dirty="0"/>
              <a:t>2. </a:t>
            </a:r>
            <a:r>
              <a:rPr lang="es-CO" b="0" dirty="0"/>
              <a:t>Respecto a las </a:t>
            </a:r>
            <a:r>
              <a:rPr lang="es-MX" b="1" dirty="0"/>
              <a:t>jornadas de sensibilización a la población </a:t>
            </a:r>
            <a:r>
              <a:rPr lang="es-CO" b="1" dirty="0"/>
              <a:t>en el territorio</a:t>
            </a:r>
            <a:r>
              <a:rPr lang="es-CO" b="0" dirty="0"/>
              <a:t>,</a:t>
            </a:r>
            <a:r>
              <a:rPr lang="es-CO" b="0" baseline="0" dirty="0"/>
              <a:t> la RNFL acompaña y realiza </a:t>
            </a:r>
            <a:r>
              <a:rPr lang="es-CO" b="0" u="sng" dirty="0"/>
              <a:t>actividades y procesos de formalización laboral en el marco del trabajo decente.</a:t>
            </a:r>
            <a:endParaRPr lang="es-ES" b="0" dirty="0"/>
          </a:p>
          <a:p>
            <a:r>
              <a:rPr lang="es-ES_tradnl" dirty="0"/>
              <a:t> </a:t>
            </a:r>
            <a:endParaRPr lang="es-ES" dirty="0"/>
          </a:p>
          <a:p>
            <a:r>
              <a:rPr lang="es-ES_tradnl" dirty="0"/>
              <a:t>La promoción del trabajo decente, en todas sus modalidades, implica conocer la realidad del entorno social de las personas. Esto hace referencia al principio constitucional de derecho al trabajo denominado “primacía de la realidad”. Es ese contexto, para el acompañamiento de las actividades se plantea una estrategia compuesta por tres fases, así:</a:t>
            </a:r>
            <a:endParaRPr lang="es-ES" dirty="0"/>
          </a:p>
          <a:p>
            <a:r>
              <a:rPr lang="es-ES" dirty="0"/>
              <a:t> </a:t>
            </a:r>
          </a:p>
          <a:p>
            <a:pPr marL="342860" indent="-342860">
              <a:buFont typeface="Wingdings" charset="2"/>
              <a:buChar char="Ø"/>
            </a:pPr>
            <a:r>
              <a:rPr lang="es-ES_tradnl" b="1" dirty="0"/>
              <a:t>Diagnóstico</a:t>
            </a:r>
            <a:r>
              <a:rPr lang="es-ES_tradnl" dirty="0"/>
              <a:t>: Identificación del grupo poblacional a intervenir, a partir de un criterio uniforme que sirva para distinguirlo de otros. Suele estar asociada con la actividad económica que desarrollan las personas que lo conforman, o la ubicación geográfica del grupo, o la concurrencia de ambos criterios.</a:t>
            </a:r>
            <a:endParaRPr lang="es-ES" dirty="0"/>
          </a:p>
          <a:p>
            <a:r>
              <a:rPr lang="es-ES_tradnl" dirty="0"/>
              <a:t> </a:t>
            </a:r>
            <a:endParaRPr lang="es-ES" dirty="0"/>
          </a:p>
          <a:p>
            <a:pPr marL="342860" indent="-342860">
              <a:buFont typeface="Wingdings" charset="2"/>
              <a:buChar char="Ø"/>
            </a:pPr>
            <a:r>
              <a:rPr lang="es-ES_tradnl" b="1" dirty="0"/>
              <a:t>Perfilación del Grupo</a:t>
            </a:r>
            <a:r>
              <a:rPr lang="es-ES_tradnl" dirty="0"/>
              <a:t>: consistente en la determinación concreta de las condiciones de tiempo, modo y lugar, en la que las personas desarrollan la actividad de la cual derivan sus ingresos, se trata de la construcción conceptual de las características de las personas, del entorno en el que ejercen sus actividades, de los factores culturales, sociales y económicos que influyen en ellos. </a:t>
            </a:r>
            <a:endParaRPr lang="es-ES" dirty="0"/>
          </a:p>
          <a:p>
            <a:endParaRPr lang="es-ES" dirty="0"/>
          </a:p>
          <a:p>
            <a:pPr marL="342860" indent="-342860">
              <a:buFont typeface="Wingdings" charset="2"/>
              <a:buChar char="Ø"/>
            </a:pPr>
            <a:r>
              <a:rPr lang="es-ES_tradnl" b="1" dirty="0"/>
              <a:t>Intervención</a:t>
            </a:r>
            <a:r>
              <a:rPr lang="es-ES_tradnl" dirty="0"/>
              <a:t>: consistente en la implementación de acciones concretas dirigidas a la formalización, laboral, a partir del resultado de las fases previas. La intervención se materializa en la puesta en funcionamiento de las herramientas normativas que permitan el establecimiento de la formalidad laboral, bien sea a través de la vinculación al Sistema General de Seguridad Social o  mediante la implementación del contrato de trabajo como rector de las relaciones laborales a las que haya lugar.</a:t>
            </a:r>
            <a:endParaRPr lang="es-ES" dirty="0"/>
          </a:p>
          <a:p>
            <a:r>
              <a:rPr lang="es-ES" dirty="0"/>
              <a:t> </a:t>
            </a:r>
          </a:p>
          <a:p>
            <a:r>
              <a:rPr lang="es-ES_tradnl" dirty="0"/>
              <a:t>Las herramientas de intervención, son las siguientes:</a:t>
            </a:r>
            <a:endParaRPr lang="es-ES" dirty="0"/>
          </a:p>
          <a:p>
            <a:r>
              <a:rPr lang="es-ES" dirty="0"/>
              <a:t> </a:t>
            </a:r>
          </a:p>
          <a:p>
            <a:pPr marL="342860" indent="-342860">
              <a:buFont typeface="Wingdings" charset="2"/>
              <a:buChar char="Ø"/>
            </a:pPr>
            <a:r>
              <a:rPr lang="es-ES_tradnl" u="sng" dirty="0"/>
              <a:t>Reconversión Laboral y Fomento al Emprendimiento</a:t>
            </a:r>
            <a:r>
              <a:rPr lang="es-ES_tradnl" dirty="0"/>
              <a:t>.</a:t>
            </a:r>
            <a:endParaRPr lang="es-ES" dirty="0"/>
          </a:p>
          <a:p>
            <a:pPr marL="342860" indent="-342860">
              <a:buFont typeface="Wingdings" charset="2"/>
              <a:buChar char="Ø"/>
            </a:pPr>
            <a:r>
              <a:rPr lang="es-ES_tradnl" u="sng" dirty="0"/>
              <a:t>El Servicio Público de Empleo</a:t>
            </a:r>
            <a:r>
              <a:rPr lang="es-ES_tradnl" dirty="0"/>
              <a:t>.</a:t>
            </a:r>
            <a:endParaRPr lang="es-ES" dirty="0"/>
          </a:p>
          <a:p>
            <a:pPr marL="342860" indent="-342860">
              <a:buFont typeface="Wingdings" charset="2"/>
              <a:buChar char="Ø"/>
            </a:pPr>
            <a:r>
              <a:rPr lang="es-ES_tradnl" u="sng" dirty="0"/>
              <a:t>Cobertura del Piso de Protección Social</a:t>
            </a:r>
            <a:endParaRPr lang="es-ES" dirty="0"/>
          </a:p>
          <a:p>
            <a:r>
              <a:rPr lang="es-ES" dirty="0"/>
              <a:t> </a:t>
            </a:r>
          </a:p>
          <a:p>
            <a:r>
              <a:rPr lang="es-ES_tradnl" dirty="0"/>
              <a:t>La RNFL incluirá dentro de sus jornadas de sensibilización estos principios de acción para la transición hacia el Sistema General de Seguridad Social de la población.</a:t>
            </a:r>
            <a:endParaRPr lang="es-ES" dirty="0"/>
          </a:p>
          <a:p>
            <a:r>
              <a:rPr lang="es-CO" b="1" dirty="0"/>
              <a:t> </a:t>
            </a:r>
            <a:endParaRPr lang="es-ES" dirty="0"/>
          </a:p>
          <a:p>
            <a:r>
              <a:rPr lang="es-CO" dirty="0"/>
              <a:t> </a:t>
            </a:r>
            <a:endParaRPr lang="es-ES" dirty="0"/>
          </a:p>
          <a:p>
            <a:pPr lvl="0"/>
            <a:r>
              <a:rPr lang="es-MX" dirty="0"/>
              <a:t>3. La </a:t>
            </a:r>
            <a:r>
              <a:rPr lang="es-MX" b="1" dirty="0"/>
              <a:t>estrategia de difusión local</a:t>
            </a:r>
            <a:r>
              <a:rPr lang="es-MX" dirty="0"/>
              <a:t> comprende los </a:t>
            </a:r>
            <a:r>
              <a:rPr lang="es-MX" dirty="0" err="1"/>
              <a:t>siguienes</a:t>
            </a:r>
            <a:r>
              <a:rPr lang="es-MX" dirty="0"/>
              <a:t> aspectos:</a:t>
            </a:r>
            <a:endParaRPr lang="es-ES" dirty="0"/>
          </a:p>
          <a:p>
            <a:r>
              <a:rPr lang="es-MX" dirty="0"/>
              <a:t> </a:t>
            </a:r>
            <a:endParaRPr lang="es-ES" dirty="0"/>
          </a:p>
          <a:p>
            <a:pPr marL="342860" indent="-342860">
              <a:buFont typeface="Wingdings" charset="2"/>
              <a:buChar char="Ø"/>
            </a:pPr>
            <a:r>
              <a:rPr lang="es-MX" dirty="0"/>
              <a:t>Llegar a la población objetivo, en articulación con los diferentes actores, a través de</a:t>
            </a:r>
            <a:r>
              <a:rPr lang="es-ES_tradnl" dirty="0"/>
              <a:t>l d</a:t>
            </a:r>
            <a:r>
              <a:rPr lang="es-CO" dirty="0" err="1"/>
              <a:t>iseño</a:t>
            </a:r>
            <a:r>
              <a:rPr lang="es-CO" dirty="0"/>
              <a:t> y puesta en marcha de </a:t>
            </a:r>
            <a:r>
              <a:rPr lang="es-CO" b="1" dirty="0"/>
              <a:t>campañas de comunicación en medios locales</a:t>
            </a:r>
            <a:r>
              <a:rPr lang="es-CO" dirty="0"/>
              <a:t> (por ejemplo emisoras o periódicos regionales) que se puedan adelantar de la mano con los aliados </a:t>
            </a:r>
            <a:r>
              <a:rPr lang="es-CO" b="1" dirty="0"/>
              <a:t>para promover la formalización laboral</a:t>
            </a:r>
            <a:r>
              <a:rPr lang="es-CO" dirty="0"/>
              <a:t> en los sectores con mayor problemática socio-laboral en los Departamentos.</a:t>
            </a:r>
            <a:endParaRPr lang="es-ES" dirty="0"/>
          </a:p>
          <a:p>
            <a:pPr marL="342860" indent="-342860">
              <a:buFont typeface="Wingdings" charset="2"/>
              <a:buChar char="Ø"/>
            </a:pPr>
            <a:r>
              <a:rPr lang="es-CO" b="1" dirty="0"/>
              <a:t>Fortalecer las convocatorias a los ciudadanos</a:t>
            </a:r>
            <a:r>
              <a:rPr lang="es-CO" dirty="0"/>
              <a:t> a las jornadas de sensibilización a través de medios locales de comunicación, el perifoneo y la distribución de correspondencia con el apoyo de las entidades aliadas. </a:t>
            </a:r>
            <a:endParaRPr lang="es-ES" dirty="0"/>
          </a:p>
          <a:p>
            <a:pPr marL="342860" indent="-342860">
              <a:buFont typeface="Wingdings" charset="2"/>
              <a:buChar char="Ø"/>
            </a:pPr>
            <a:r>
              <a:rPr lang="es-CO" dirty="0"/>
              <a:t>Dar una explicación adecuada de las piezas comunicativas a entregar, generando capacidad de </a:t>
            </a:r>
            <a:r>
              <a:rPr lang="es-CO" dirty="0" err="1"/>
              <a:t>rèplica</a:t>
            </a:r>
            <a:r>
              <a:rPr lang="es-CO" dirty="0"/>
              <a:t> en quien las recibe. </a:t>
            </a:r>
            <a:endParaRPr lang="es-ES" dirty="0"/>
          </a:p>
          <a:p>
            <a:pPr marL="342860" indent="-342860">
              <a:buFont typeface="Wingdings" charset="2"/>
              <a:buChar char="Ø"/>
            </a:pPr>
            <a:r>
              <a:rPr lang="es-CO" dirty="0"/>
              <a:t>Difundir los </a:t>
            </a:r>
            <a:r>
              <a:rPr lang="es-CO" dirty="0" err="1"/>
              <a:t>resutados</a:t>
            </a:r>
            <a:r>
              <a:rPr lang="es-CO" dirty="0"/>
              <a:t> de las actividades realizadas motivando a más personas a unirse a la RNFL. </a:t>
            </a:r>
            <a:endParaRPr lang="es-ES" dirty="0"/>
          </a:p>
          <a:p>
            <a:endParaRPr lang="es-CO" dirty="0"/>
          </a:p>
          <a:p>
            <a:r>
              <a:rPr lang="es-CO" dirty="0"/>
              <a:t>El propósito final es llegar al mayor número de personas atendiendo los</a:t>
            </a:r>
            <a:r>
              <a:rPr lang="es-CO" baseline="0" dirty="0"/>
              <a:t> principios de austeridad en el gasto</a:t>
            </a:r>
            <a:r>
              <a:rPr lang="es-CO" dirty="0"/>
              <a:t>.</a:t>
            </a:r>
            <a:endParaRPr lang="es-ES" dirty="0"/>
          </a:p>
          <a:p>
            <a:r>
              <a:rPr lang="es-ES" dirty="0"/>
              <a:t> </a:t>
            </a:r>
          </a:p>
          <a:p>
            <a:pPr marL="0" indent="0" defTabSz="931774">
              <a:buFont typeface="Arial" panose="020B0604020202020204" pitchFamily="34" charset="0"/>
              <a:buNone/>
              <a:defRPr/>
            </a:pPr>
            <a:endParaRPr lang="es-CO" dirty="0"/>
          </a:p>
          <a:p>
            <a:endParaRPr lang="es-CO" dirty="0"/>
          </a:p>
        </p:txBody>
      </p:sp>
      <p:sp>
        <p:nvSpPr>
          <p:cNvPr id="4" name="Marcador de número de diapositiva 3"/>
          <p:cNvSpPr>
            <a:spLocks noGrp="1"/>
          </p:cNvSpPr>
          <p:nvPr>
            <p:ph type="sldNum" sz="quarter" idx="5"/>
          </p:nvPr>
        </p:nvSpPr>
        <p:spPr/>
        <p:txBody>
          <a:bodyPr/>
          <a:lstStyle/>
          <a:p>
            <a:fld id="{53971A5A-DB53-4E8E-B410-4A6A88AD2543}" type="slidenum">
              <a:rPr lang="es-CO" smtClean="0"/>
              <a:t>6</a:t>
            </a:fld>
            <a:endParaRPr lang="es-CO"/>
          </a:p>
        </p:txBody>
      </p:sp>
    </p:spTree>
    <p:extLst>
      <p:ext uri="{BB962C8B-B14F-4D97-AF65-F5344CB8AC3E}">
        <p14:creationId xmlns:p14="http://schemas.microsoft.com/office/powerpoint/2010/main" val="3106025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Para alcanzar los</a:t>
            </a:r>
            <a:r>
              <a:rPr lang="es-MX" baseline="0" dirty="0"/>
              <a:t> retos que nos hemos propuesto </a:t>
            </a:r>
            <a:r>
              <a:rPr lang="es-MX" dirty="0"/>
              <a:t>adelantamos tres (3) acciones concretas en cada territorio: </a:t>
            </a:r>
            <a:endParaRPr lang="es-ES" dirty="0"/>
          </a:p>
          <a:p>
            <a:r>
              <a:rPr lang="es-MX" dirty="0"/>
              <a:t> </a:t>
            </a:r>
            <a:endParaRPr lang="es-ES" dirty="0"/>
          </a:p>
          <a:p>
            <a:pPr marL="457146" indent="-457146">
              <a:buFont typeface="+mj-lt"/>
              <a:buAutoNum type="arabicPeriod"/>
            </a:pPr>
            <a:r>
              <a:rPr lang="es-MX" dirty="0"/>
              <a:t>Llevamos a cabo </a:t>
            </a:r>
            <a:r>
              <a:rPr lang="es-MX" b="1" dirty="0"/>
              <a:t>jornadas de capacitación</a:t>
            </a:r>
            <a:r>
              <a:rPr lang="es-MX" dirty="0"/>
              <a:t>, identificando los temas sobre los cuales deben tratar las capacitaciones para dejar capacidad instalada en el </a:t>
            </a:r>
            <a:r>
              <a:rPr lang="es-MX" dirty="0" err="1"/>
              <a:t>terriorio</a:t>
            </a:r>
            <a:r>
              <a:rPr lang="es-MX" dirty="0"/>
              <a:t>; </a:t>
            </a:r>
            <a:endParaRPr lang="es-ES" dirty="0"/>
          </a:p>
          <a:p>
            <a:pPr marL="457146" indent="-457146">
              <a:buFont typeface="+mj-lt"/>
              <a:buAutoNum type="arabicPeriod"/>
            </a:pPr>
            <a:endParaRPr lang="es-ES" dirty="0"/>
          </a:p>
          <a:p>
            <a:pPr marL="457146" indent="-457146">
              <a:buFont typeface="+mj-lt"/>
              <a:buAutoNum type="arabicPeriod"/>
            </a:pPr>
            <a:r>
              <a:rPr lang="es-MX" dirty="0"/>
              <a:t>Realizamos</a:t>
            </a:r>
            <a:r>
              <a:rPr lang="es-MX" baseline="0" dirty="0"/>
              <a:t> </a:t>
            </a:r>
            <a:r>
              <a:rPr lang="es-MX" b="1" dirty="0"/>
              <a:t>jornadas de sensibilización a la población</a:t>
            </a:r>
            <a:r>
              <a:rPr lang="es-MX" dirty="0"/>
              <a:t> del territorio sobre formalización laboral, y </a:t>
            </a:r>
            <a:endParaRPr lang="es-ES" dirty="0"/>
          </a:p>
          <a:p>
            <a:pPr marL="457146" indent="-457146">
              <a:buFont typeface="+mj-lt"/>
              <a:buAutoNum type="arabicPeriod"/>
            </a:pPr>
            <a:endParaRPr lang="es-ES" dirty="0"/>
          </a:p>
          <a:p>
            <a:pPr marL="457146" indent="-457146">
              <a:buFont typeface="+mj-lt"/>
              <a:buAutoNum type="arabicPeriod"/>
            </a:pPr>
            <a:r>
              <a:rPr lang="es-MX" dirty="0"/>
              <a:t>Adelantamos </a:t>
            </a:r>
            <a:r>
              <a:rPr lang="es-MX" b="1" dirty="0"/>
              <a:t>estrategias de difusión local</a:t>
            </a:r>
            <a:r>
              <a:rPr lang="es-MX" dirty="0"/>
              <a:t> que permitan llegar a la población objetivo en articulación con los diferentes actores.</a:t>
            </a:r>
            <a:endParaRPr lang="es-ES" dirty="0"/>
          </a:p>
          <a:p>
            <a:r>
              <a:rPr lang="es-ES" dirty="0"/>
              <a:t> </a:t>
            </a:r>
          </a:p>
          <a:p>
            <a:r>
              <a:rPr lang="es-CO" dirty="0"/>
              <a:t> </a:t>
            </a:r>
            <a:endParaRPr lang="es-ES" dirty="0"/>
          </a:p>
          <a:p>
            <a:r>
              <a:rPr lang="es-CO" dirty="0"/>
              <a:t>1. En cuanto a </a:t>
            </a:r>
            <a:r>
              <a:rPr lang="es-MX" dirty="0"/>
              <a:t>los </a:t>
            </a:r>
            <a:r>
              <a:rPr lang="es-MX" b="1" dirty="0"/>
              <a:t>procesos de capacitación, </a:t>
            </a:r>
            <a:r>
              <a:rPr lang="es-MX" dirty="0"/>
              <a:t>el equipo de la RNFL diseña y</a:t>
            </a:r>
            <a:r>
              <a:rPr lang="es-MX" baseline="0" dirty="0"/>
              <a:t> desarrolla, </a:t>
            </a:r>
            <a:r>
              <a:rPr lang="es-MX" dirty="0"/>
              <a:t>con base en la información recogida por las diferentes fuentes (GATT territorial, Red </a:t>
            </a:r>
            <a:r>
              <a:rPr lang="es-MX" dirty="0" err="1"/>
              <a:t>Ormet</a:t>
            </a:r>
            <a:r>
              <a:rPr lang="es-MX" dirty="0"/>
              <a:t>, PNUD, DT, cambio normativo, aliados, etc.) capacitaciones dirigidas </a:t>
            </a:r>
            <a:r>
              <a:rPr lang="es-CO" dirty="0"/>
              <a:t>todas aquellas instituciones públicas o privadas cuya misión está relacionada directa o indirectamente con  la formalización laboral, </a:t>
            </a:r>
            <a:r>
              <a:rPr lang="es-MX" dirty="0"/>
              <a:t>en el territorio,</a:t>
            </a:r>
            <a:r>
              <a:rPr lang="es-CO" baseline="0" dirty="0"/>
              <a:t> </a:t>
            </a:r>
            <a:r>
              <a:rPr lang="es-CO" dirty="0"/>
              <a:t>promoviendo la comunicación y la articulación permanente entre todos los actores.</a:t>
            </a:r>
            <a:endParaRPr lang="es-ES" dirty="0"/>
          </a:p>
          <a:p>
            <a:r>
              <a:rPr lang="es-MX" dirty="0"/>
              <a:t> </a:t>
            </a:r>
            <a:endParaRPr lang="es-ES" dirty="0"/>
          </a:p>
          <a:p>
            <a:r>
              <a:rPr lang="es-CO" dirty="0"/>
              <a:t>2. </a:t>
            </a:r>
            <a:r>
              <a:rPr lang="es-CO" b="0" dirty="0"/>
              <a:t>Respecto a las </a:t>
            </a:r>
            <a:r>
              <a:rPr lang="es-MX" b="1" dirty="0"/>
              <a:t>jornadas de sensibilización a la población </a:t>
            </a:r>
            <a:r>
              <a:rPr lang="es-CO" b="1" dirty="0"/>
              <a:t>en el territorio</a:t>
            </a:r>
            <a:r>
              <a:rPr lang="es-CO" b="0" dirty="0"/>
              <a:t>,</a:t>
            </a:r>
            <a:r>
              <a:rPr lang="es-CO" b="0" baseline="0" dirty="0"/>
              <a:t> la RNFL acompaña y realiza </a:t>
            </a:r>
            <a:r>
              <a:rPr lang="es-CO" b="0" u="sng" dirty="0"/>
              <a:t>actividades y procesos de formalización laboral en el marco del trabajo decente.</a:t>
            </a:r>
            <a:endParaRPr lang="es-ES" b="0" dirty="0"/>
          </a:p>
          <a:p>
            <a:r>
              <a:rPr lang="es-ES_tradnl" dirty="0"/>
              <a:t> </a:t>
            </a:r>
            <a:endParaRPr lang="es-ES" dirty="0"/>
          </a:p>
          <a:p>
            <a:r>
              <a:rPr lang="es-ES_tradnl" dirty="0"/>
              <a:t>La promoción del trabajo decente, en todas sus modalidades, implica conocer la realidad del entorno social de las personas. Esto hace referencia al principio constitucional de derecho al trabajo denominado “primacía de la realidad”. Es ese contexto, para el acompañamiento de las actividades se plantea una estrategia compuesta por tres fases, así:</a:t>
            </a:r>
            <a:endParaRPr lang="es-ES" dirty="0"/>
          </a:p>
          <a:p>
            <a:r>
              <a:rPr lang="es-ES" dirty="0"/>
              <a:t> </a:t>
            </a:r>
          </a:p>
          <a:p>
            <a:pPr marL="342860" indent="-342860">
              <a:buFont typeface="Wingdings" charset="2"/>
              <a:buChar char="Ø"/>
            </a:pPr>
            <a:r>
              <a:rPr lang="es-ES_tradnl" b="1" dirty="0"/>
              <a:t>Diagnóstico</a:t>
            </a:r>
            <a:r>
              <a:rPr lang="es-ES_tradnl" dirty="0"/>
              <a:t>: Identificación del grupo poblacional a intervenir, a partir de un criterio uniforme que sirva para distinguirlo de otros. Suele estar asociada con la actividad económica que desarrollan las personas que lo conforman, o la ubicación geográfica del grupo, o la concurrencia de ambos criterios.</a:t>
            </a:r>
            <a:endParaRPr lang="es-ES" dirty="0"/>
          </a:p>
          <a:p>
            <a:r>
              <a:rPr lang="es-ES_tradnl" dirty="0"/>
              <a:t> </a:t>
            </a:r>
            <a:endParaRPr lang="es-ES" dirty="0"/>
          </a:p>
          <a:p>
            <a:pPr marL="342860" indent="-342860">
              <a:buFont typeface="Wingdings" charset="2"/>
              <a:buChar char="Ø"/>
            </a:pPr>
            <a:r>
              <a:rPr lang="es-ES_tradnl" b="1" dirty="0"/>
              <a:t>Perfilación del Grupo</a:t>
            </a:r>
            <a:r>
              <a:rPr lang="es-ES_tradnl" dirty="0"/>
              <a:t>: consistente en la determinación concreta de las condiciones de tiempo, modo y lugar, en la que las personas desarrollan la actividad de la cual derivan sus ingresos, se trata de la construcción conceptual de las características de las personas, del entorno en el que ejercen sus actividades, de los factores culturales, sociales y económicos que influyen en ellos. </a:t>
            </a:r>
            <a:endParaRPr lang="es-ES" dirty="0"/>
          </a:p>
          <a:p>
            <a:endParaRPr lang="es-ES" dirty="0"/>
          </a:p>
          <a:p>
            <a:pPr marL="342860" indent="-342860">
              <a:buFont typeface="Wingdings" charset="2"/>
              <a:buChar char="Ø"/>
            </a:pPr>
            <a:r>
              <a:rPr lang="es-ES_tradnl" b="1" dirty="0"/>
              <a:t>Intervención</a:t>
            </a:r>
            <a:r>
              <a:rPr lang="es-ES_tradnl" dirty="0"/>
              <a:t>: consistente en la implementación de acciones concretas dirigidas a la formalización, laboral, a partir del resultado de las fases previas. La intervención se materializa en la puesta en funcionamiento de las herramientas normativas que permitan el establecimiento de la formalidad laboral, bien sea a través de la vinculación al Sistema General de Seguridad Social o  mediante la implementación del contrato de trabajo como rector de las relaciones laborales a las que haya lugar.</a:t>
            </a:r>
            <a:endParaRPr lang="es-ES" dirty="0"/>
          </a:p>
          <a:p>
            <a:r>
              <a:rPr lang="es-ES" dirty="0"/>
              <a:t> </a:t>
            </a:r>
          </a:p>
          <a:p>
            <a:r>
              <a:rPr lang="es-ES_tradnl" dirty="0"/>
              <a:t>Las herramientas de intervención, son las siguientes:</a:t>
            </a:r>
            <a:endParaRPr lang="es-ES" dirty="0"/>
          </a:p>
          <a:p>
            <a:r>
              <a:rPr lang="es-ES" dirty="0"/>
              <a:t> </a:t>
            </a:r>
          </a:p>
          <a:p>
            <a:pPr marL="342860" indent="-342860">
              <a:buFont typeface="Wingdings" charset="2"/>
              <a:buChar char="Ø"/>
            </a:pPr>
            <a:r>
              <a:rPr lang="es-ES_tradnl" u="sng" dirty="0"/>
              <a:t>Reconversión Laboral y Fomento al Emprendimiento</a:t>
            </a:r>
            <a:r>
              <a:rPr lang="es-ES_tradnl" dirty="0"/>
              <a:t>.</a:t>
            </a:r>
            <a:endParaRPr lang="es-ES" dirty="0"/>
          </a:p>
          <a:p>
            <a:pPr marL="342860" indent="-342860">
              <a:buFont typeface="Wingdings" charset="2"/>
              <a:buChar char="Ø"/>
            </a:pPr>
            <a:r>
              <a:rPr lang="es-ES_tradnl" u="sng" dirty="0"/>
              <a:t>El Servicio Público de Empleo</a:t>
            </a:r>
            <a:r>
              <a:rPr lang="es-ES_tradnl" dirty="0"/>
              <a:t>.</a:t>
            </a:r>
            <a:endParaRPr lang="es-ES" dirty="0"/>
          </a:p>
          <a:p>
            <a:pPr marL="342860" indent="-342860">
              <a:buFont typeface="Wingdings" charset="2"/>
              <a:buChar char="Ø"/>
            </a:pPr>
            <a:r>
              <a:rPr lang="es-ES_tradnl" u="sng" dirty="0"/>
              <a:t>Cobertura del Piso de Protección Social</a:t>
            </a:r>
            <a:endParaRPr lang="es-ES" dirty="0"/>
          </a:p>
          <a:p>
            <a:r>
              <a:rPr lang="es-ES" dirty="0"/>
              <a:t> </a:t>
            </a:r>
          </a:p>
          <a:p>
            <a:r>
              <a:rPr lang="es-ES_tradnl" dirty="0"/>
              <a:t>La RNFL incluirá dentro de sus jornadas de sensibilización estos principios de acción para la transición hacia el Sistema General de Seguridad Social de la población.</a:t>
            </a:r>
            <a:endParaRPr lang="es-ES" dirty="0"/>
          </a:p>
          <a:p>
            <a:r>
              <a:rPr lang="es-CO" b="1" dirty="0"/>
              <a:t> </a:t>
            </a:r>
            <a:endParaRPr lang="es-ES" dirty="0"/>
          </a:p>
          <a:p>
            <a:r>
              <a:rPr lang="es-CO" dirty="0"/>
              <a:t> </a:t>
            </a:r>
            <a:endParaRPr lang="es-ES" dirty="0"/>
          </a:p>
          <a:p>
            <a:pPr lvl="0"/>
            <a:r>
              <a:rPr lang="es-MX" dirty="0"/>
              <a:t>3. La </a:t>
            </a:r>
            <a:r>
              <a:rPr lang="es-MX" b="1" dirty="0"/>
              <a:t>estrategia de difusión local</a:t>
            </a:r>
            <a:r>
              <a:rPr lang="es-MX" dirty="0"/>
              <a:t> comprende los </a:t>
            </a:r>
            <a:r>
              <a:rPr lang="es-MX" dirty="0" err="1"/>
              <a:t>siguienes</a:t>
            </a:r>
            <a:r>
              <a:rPr lang="es-MX" dirty="0"/>
              <a:t> aspectos:</a:t>
            </a:r>
            <a:endParaRPr lang="es-ES" dirty="0"/>
          </a:p>
          <a:p>
            <a:r>
              <a:rPr lang="es-MX" dirty="0"/>
              <a:t> </a:t>
            </a:r>
            <a:endParaRPr lang="es-ES" dirty="0"/>
          </a:p>
          <a:p>
            <a:pPr marL="342860" indent="-342860">
              <a:buFont typeface="Wingdings" charset="2"/>
              <a:buChar char="Ø"/>
            </a:pPr>
            <a:r>
              <a:rPr lang="es-MX" dirty="0"/>
              <a:t>Llegar a la población objetivo, en articulación con los diferentes actores, a través de</a:t>
            </a:r>
            <a:r>
              <a:rPr lang="es-ES_tradnl" dirty="0"/>
              <a:t>l d</a:t>
            </a:r>
            <a:r>
              <a:rPr lang="es-CO" dirty="0" err="1"/>
              <a:t>iseño</a:t>
            </a:r>
            <a:r>
              <a:rPr lang="es-CO" dirty="0"/>
              <a:t> y puesta en marcha de </a:t>
            </a:r>
            <a:r>
              <a:rPr lang="es-CO" b="1" dirty="0"/>
              <a:t>campañas de comunicación en medios locales</a:t>
            </a:r>
            <a:r>
              <a:rPr lang="es-CO" dirty="0"/>
              <a:t> (por ejemplo emisoras o periódicos regionales) que se puedan adelantar de la mano con los aliados </a:t>
            </a:r>
            <a:r>
              <a:rPr lang="es-CO" b="1" dirty="0"/>
              <a:t>para promover la formalización laboral</a:t>
            </a:r>
            <a:r>
              <a:rPr lang="es-CO" dirty="0"/>
              <a:t> en los sectores con mayor problemática socio-laboral en los Departamentos.</a:t>
            </a:r>
            <a:endParaRPr lang="es-ES" dirty="0"/>
          </a:p>
          <a:p>
            <a:pPr marL="342860" indent="-342860">
              <a:buFont typeface="Wingdings" charset="2"/>
              <a:buChar char="Ø"/>
            </a:pPr>
            <a:r>
              <a:rPr lang="es-CO" b="1" dirty="0"/>
              <a:t>Fortalecer las convocatorias a los ciudadanos</a:t>
            </a:r>
            <a:r>
              <a:rPr lang="es-CO" dirty="0"/>
              <a:t> a las jornadas de sensibilización a través de medios locales de comunicación, el perifoneo y la distribución de correspondencia con el apoyo de las entidades aliadas. </a:t>
            </a:r>
            <a:endParaRPr lang="es-ES" dirty="0"/>
          </a:p>
          <a:p>
            <a:pPr marL="342860" indent="-342860">
              <a:buFont typeface="Wingdings" charset="2"/>
              <a:buChar char="Ø"/>
            </a:pPr>
            <a:r>
              <a:rPr lang="es-CO" dirty="0"/>
              <a:t>Dar una explicación adecuada de las piezas comunicativas a entregar, generando capacidad de </a:t>
            </a:r>
            <a:r>
              <a:rPr lang="es-CO" dirty="0" err="1"/>
              <a:t>rèplica</a:t>
            </a:r>
            <a:r>
              <a:rPr lang="es-CO" dirty="0"/>
              <a:t> en quien las recibe. </a:t>
            </a:r>
            <a:endParaRPr lang="es-ES" dirty="0"/>
          </a:p>
          <a:p>
            <a:pPr marL="342860" indent="-342860">
              <a:buFont typeface="Wingdings" charset="2"/>
              <a:buChar char="Ø"/>
            </a:pPr>
            <a:r>
              <a:rPr lang="es-CO" dirty="0"/>
              <a:t>Difundir los </a:t>
            </a:r>
            <a:r>
              <a:rPr lang="es-CO" dirty="0" err="1"/>
              <a:t>resutados</a:t>
            </a:r>
            <a:r>
              <a:rPr lang="es-CO" dirty="0"/>
              <a:t> de las actividades realizadas motivando a más personas a unirse a la RNFL. </a:t>
            </a:r>
            <a:endParaRPr lang="es-ES" dirty="0"/>
          </a:p>
          <a:p>
            <a:endParaRPr lang="es-CO" dirty="0"/>
          </a:p>
          <a:p>
            <a:r>
              <a:rPr lang="es-CO" dirty="0"/>
              <a:t>El propósito final es llegar al mayor número de personas atendiendo los</a:t>
            </a:r>
            <a:r>
              <a:rPr lang="es-CO" baseline="0" dirty="0"/>
              <a:t> principios de austeridad en el gasto</a:t>
            </a:r>
            <a:r>
              <a:rPr lang="es-CO" dirty="0"/>
              <a:t>.</a:t>
            </a:r>
            <a:endParaRPr lang="es-ES" dirty="0"/>
          </a:p>
          <a:p>
            <a:r>
              <a:rPr lang="es-ES" dirty="0"/>
              <a:t> </a:t>
            </a:r>
          </a:p>
          <a:p>
            <a:pPr marL="0" indent="0" defTabSz="931774">
              <a:buFont typeface="Arial" panose="020B0604020202020204" pitchFamily="34" charset="0"/>
              <a:buNone/>
              <a:defRPr/>
            </a:pPr>
            <a:endParaRPr lang="es-CO" dirty="0"/>
          </a:p>
          <a:p>
            <a:endParaRPr lang="es-CO" dirty="0"/>
          </a:p>
        </p:txBody>
      </p:sp>
      <p:sp>
        <p:nvSpPr>
          <p:cNvPr id="4" name="Marcador de número de diapositiva 3"/>
          <p:cNvSpPr>
            <a:spLocks noGrp="1"/>
          </p:cNvSpPr>
          <p:nvPr>
            <p:ph type="sldNum" sz="quarter" idx="5"/>
          </p:nvPr>
        </p:nvSpPr>
        <p:spPr/>
        <p:txBody>
          <a:bodyPr/>
          <a:lstStyle/>
          <a:p>
            <a:fld id="{53971A5A-DB53-4E8E-B410-4A6A88AD2543}" type="slidenum">
              <a:rPr lang="es-CO" smtClean="0"/>
              <a:t>7</a:t>
            </a:fld>
            <a:endParaRPr lang="es-CO"/>
          </a:p>
        </p:txBody>
      </p:sp>
    </p:spTree>
    <p:extLst>
      <p:ext uri="{BB962C8B-B14F-4D97-AF65-F5344CB8AC3E}">
        <p14:creationId xmlns:p14="http://schemas.microsoft.com/office/powerpoint/2010/main" val="247898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Para alcanzar los</a:t>
            </a:r>
            <a:r>
              <a:rPr lang="es-MX" baseline="0" dirty="0"/>
              <a:t> retos que nos hemos propuesto </a:t>
            </a:r>
            <a:r>
              <a:rPr lang="es-MX" dirty="0"/>
              <a:t>adelantamos tres (3) acciones concretas en cada territorio: </a:t>
            </a:r>
            <a:endParaRPr lang="es-ES" dirty="0"/>
          </a:p>
          <a:p>
            <a:r>
              <a:rPr lang="es-MX" dirty="0"/>
              <a:t> </a:t>
            </a:r>
            <a:endParaRPr lang="es-ES" dirty="0"/>
          </a:p>
          <a:p>
            <a:pPr marL="457146" indent="-457146">
              <a:buFont typeface="+mj-lt"/>
              <a:buAutoNum type="arabicPeriod"/>
            </a:pPr>
            <a:r>
              <a:rPr lang="es-MX" dirty="0"/>
              <a:t>Llevamos a cabo </a:t>
            </a:r>
            <a:r>
              <a:rPr lang="es-MX" b="1" dirty="0"/>
              <a:t>jornadas de capacitación</a:t>
            </a:r>
            <a:r>
              <a:rPr lang="es-MX" dirty="0"/>
              <a:t>, identificando los temas sobre los cuales deben tratar las capacitaciones para dejar capacidad instalada en el </a:t>
            </a:r>
            <a:r>
              <a:rPr lang="es-MX" dirty="0" err="1"/>
              <a:t>terriorio</a:t>
            </a:r>
            <a:r>
              <a:rPr lang="es-MX" dirty="0"/>
              <a:t>; </a:t>
            </a:r>
            <a:endParaRPr lang="es-ES" dirty="0"/>
          </a:p>
          <a:p>
            <a:pPr marL="457146" indent="-457146">
              <a:buFont typeface="+mj-lt"/>
              <a:buAutoNum type="arabicPeriod"/>
            </a:pPr>
            <a:endParaRPr lang="es-ES" dirty="0"/>
          </a:p>
          <a:p>
            <a:pPr marL="457146" indent="-457146">
              <a:buFont typeface="+mj-lt"/>
              <a:buAutoNum type="arabicPeriod"/>
            </a:pPr>
            <a:r>
              <a:rPr lang="es-MX" dirty="0"/>
              <a:t>Realizamos</a:t>
            </a:r>
            <a:r>
              <a:rPr lang="es-MX" baseline="0" dirty="0"/>
              <a:t> </a:t>
            </a:r>
            <a:r>
              <a:rPr lang="es-MX" b="1" dirty="0"/>
              <a:t>jornadas de sensibilización a la población</a:t>
            </a:r>
            <a:r>
              <a:rPr lang="es-MX" dirty="0"/>
              <a:t> del territorio sobre formalización laboral, y </a:t>
            </a:r>
            <a:endParaRPr lang="es-ES" dirty="0"/>
          </a:p>
          <a:p>
            <a:pPr marL="457146" indent="-457146">
              <a:buFont typeface="+mj-lt"/>
              <a:buAutoNum type="arabicPeriod"/>
            </a:pPr>
            <a:endParaRPr lang="es-ES" dirty="0"/>
          </a:p>
          <a:p>
            <a:pPr marL="457146" indent="-457146">
              <a:buFont typeface="+mj-lt"/>
              <a:buAutoNum type="arabicPeriod"/>
            </a:pPr>
            <a:r>
              <a:rPr lang="es-MX" dirty="0"/>
              <a:t>Adelantamos </a:t>
            </a:r>
            <a:r>
              <a:rPr lang="es-MX" b="1" dirty="0"/>
              <a:t>estrategias de difusión local</a:t>
            </a:r>
            <a:r>
              <a:rPr lang="es-MX" dirty="0"/>
              <a:t> que permitan llegar a la población objetivo en articulación con los diferentes actores.</a:t>
            </a:r>
            <a:endParaRPr lang="es-ES" dirty="0"/>
          </a:p>
          <a:p>
            <a:r>
              <a:rPr lang="es-ES" dirty="0"/>
              <a:t> </a:t>
            </a:r>
          </a:p>
          <a:p>
            <a:r>
              <a:rPr lang="es-CO" dirty="0"/>
              <a:t> </a:t>
            </a:r>
            <a:endParaRPr lang="es-ES" dirty="0"/>
          </a:p>
          <a:p>
            <a:r>
              <a:rPr lang="es-CO" dirty="0"/>
              <a:t>1. En cuanto a </a:t>
            </a:r>
            <a:r>
              <a:rPr lang="es-MX" dirty="0"/>
              <a:t>los </a:t>
            </a:r>
            <a:r>
              <a:rPr lang="es-MX" b="1" dirty="0"/>
              <a:t>procesos de capacitación, </a:t>
            </a:r>
            <a:r>
              <a:rPr lang="es-MX" dirty="0"/>
              <a:t>el equipo de la RNFL diseña y</a:t>
            </a:r>
            <a:r>
              <a:rPr lang="es-MX" baseline="0" dirty="0"/>
              <a:t> desarrolla, </a:t>
            </a:r>
            <a:r>
              <a:rPr lang="es-MX" dirty="0"/>
              <a:t>con base en la información recogida por las diferentes fuentes (GATT territorial, Red </a:t>
            </a:r>
            <a:r>
              <a:rPr lang="es-MX" dirty="0" err="1"/>
              <a:t>Ormet</a:t>
            </a:r>
            <a:r>
              <a:rPr lang="es-MX" dirty="0"/>
              <a:t>, PNUD, DT, cambio normativo, aliados, etc.) capacitaciones dirigidas </a:t>
            </a:r>
            <a:r>
              <a:rPr lang="es-CO" dirty="0"/>
              <a:t>todas aquellas instituciones públicas o privadas cuya misión está relacionada directa o indirectamente con  la formalización laboral, </a:t>
            </a:r>
            <a:r>
              <a:rPr lang="es-MX" dirty="0"/>
              <a:t>en el territorio,</a:t>
            </a:r>
            <a:r>
              <a:rPr lang="es-CO" baseline="0" dirty="0"/>
              <a:t> </a:t>
            </a:r>
            <a:r>
              <a:rPr lang="es-CO" dirty="0"/>
              <a:t>promoviendo la comunicación y la articulación permanente entre todos los actores.</a:t>
            </a:r>
            <a:endParaRPr lang="es-ES" dirty="0"/>
          </a:p>
          <a:p>
            <a:r>
              <a:rPr lang="es-MX" dirty="0"/>
              <a:t> </a:t>
            </a:r>
            <a:endParaRPr lang="es-ES" dirty="0"/>
          </a:p>
          <a:p>
            <a:r>
              <a:rPr lang="es-CO" dirty="0"/>
              <a:t>2. </a:t>
            </a:r>
            <a:r>
              <a:rPr lang="es-CO" b="0" dirty="0"/>
              <a:t>Respecto a las </a:t>
            </a:r>
            <a:r>
              <a:rPr lang="es-MX" b="1" dirty="0"/>
              <a:t>jornadas de sensibilización a la población </a:t>
            </a:r>
            <a:r>
              <a:rPr lang="es-CO" b="1" dirty="0"/>
              <a:t>en el territorio</a:t>
            </a:r>
            <a:r>
              <a:rPr lang="es-CO" b="0" dirty="0"/>
              <a:t>,</a:t>
            </a:r>
            <a:r>
              <a:rPr lang="es-CO" b="0" baseline="0" dirty="0"/>
              <a:t> la RNFL acompaña y realiza </a:t>
            </a:r>
            <a:r>
              <a:rPr lang="es-CO" b="0" u="sng" dirty="0"/>
              <a:t>actividades y procesos de formalización laboral en el marco del trabajo decente.</a:t>
            </a:r>
            <a:endParaRPr lang="es-ES" b="0" dirty="0"/>
          </a:p>
          <a:p>
            <a:r>
              <a:rPr lang="es-ES_tradnl" dirty="0"/>
              <a:t> </a:t>
            </a:r>
            <a:endParaRPr lang="es-ES" dirty="0"/>
          </a:p>
          <a:p>
            <a:r>
              <a:rPr lang="es-ES_tradnl" dirty="0"/>
              <a:t>La promoción del trabajo decente, en todas sus modalidades, implica conocer la realidad del entorno social de las personas. Esto hace referencia al principio constitucional de derecho al trabajo denominado “primacía de la realidad”. Es ese contexto, para el acompañamiento de las actividades se plantea una estrategia compuesta por tres fases, así:</a:t>
            </a:r>
            <a:endParaRPr lang="es-ES" dirty="0"/>
          </a:p>
          <a:p>
            <a:r>
              <a:rPr lang="es-ES" dirty="0"/>
              <a:t> </a:t>
            </a:r>
          </a:p>
          <a:p>
            <a:pPr marL="342860" indent="-342860">
              <a:buFont typeface="Wingdings" charset="2"/>
              <a:buChar char="Ø"/>
            </a:pPr>
            <a:r>
              <a:rPr lang="es-ES_tradnl" b="1" dirty="0"/>
              <a:t>Diagnóstico</a:t>
            </a:r>
            <a:r>
              <a:rPr lang="es-ES_tradnl" dirty="0"/>
              <a:t>: Identificación del grupo poblacional a intervenir, a partir de un criterio uniforme que sirva para distinguirlo de otros. Suele estar asociada con la actividad económica que desarrollan las personas que lo conforman, o la ubicación geográfica del grupo, o la concurrencia de ambos criterios.</a:t>
            </a:r>
            <a:endParaRPr lang="es-ES" dirty="0"/>
          </a:p>
          <a:p>
            <a:r>
              <a:rPr lang="es-ES_tradnl" dirty="0"/>
              <a:t> </a:t>
            </a:r>
            <a:endParaRPr lang="es-ES" dirty="0"/>
          </a:p>
          <a:p>
            <a:pPr marL="342860" indent="-342860">
              <a:buFont typeface="Wingdings" charset="2"/>
              <a:buChar char="Ø"/>
            </a:pPr>
            <a:r>
              <a:rPr lang="es-ES_tradnl" b="1" dirty="0"/>
              <a:t>Perfilación del Grupo</a:t>
            </a:r>
            <a:r>
              <a:rPr lang="es-ES_tradnl" dirty="0"/>
              <a:t>: consistente en la determinación concreta de las condiciones de tiempo, modo y lugar, en la que las personas desarrollan la actividad de la cual derivan sus ingresos, se trata de la construcción conceptual de las características de las personas, del entorno en el que ejercen sus actividades, de los factores culturales, sociales y económicos que influyen en ellos. </a:t>
            </a:r>
            <a:endParaRPr lang="es-ES" dirty="0"/>
          </a:p>
          <a:p>
            <a:endParaRPr lang="es-ES" dirty="0"/>
          </a:p>
          <a:p>
            <a:pPr marL="342860" indent="-342860">
              <a:buFont typeface="Wingdings" charset="2"/>
              <a:buChar char="Ø"/>
            </a:pPr>
            <a:r>
              <a:rPr lang="es-ES_tradnl" b="1" dirty="0"/>
              <a:t>Intervención</a:t>
            </a:r>
            <a:r>
              <a:rPr lang="es-ES_tradnl" dirty="0"/>
              <a:t>: consistente en la implementación de acciones concretas dirigidas a la formalización, laboral, a partir del resultado de las fases previas. La intervención se materializa en la puesta en funcionamiento de las herramientas normativas que permitan el establecimiento de la formalidad laboral, bien sea a través de la vinculación al Sistema General de Seguridad Social o  mediante la implementación del contrato de trabajo como rector de las relaciones laborales a las que haya lugar.</a:t>
            </a:r>
            <a:endParaRPr lang="es-ES" dirty="0"/>
          </a:p>
          <a:p>
            <a:r>
              <a:rPr lang="es-ES" dirty="0"/>
              <a:t> </a:t>
            </a:r>
          </a:p>
          <a:p>
            <a:r>
              <a:rPr lang="es-ES_tradnl" dirty="0"/>
              <a:t>Las herramientas de intervención, son las siguientes:</a:t>
            </a:r>
            <a:endParaRPr lang="es-ES" dirty="0"/>
          </a:p>
          <a:p>
            <a:r>
              <a:rPr lang="es-ES" dirty="0"/>
              <a:t> </a:t>
            </a:r>
          </a:p>
          <a:p>
            <a:pPr marL="342860" indent="-342860">
              <a:buFont typeface="Wingdings" charset="2"/>
              <a:buChar char="Ø"/>
            </a:pPr>
            <a:r>
              <a:rPr lang="es-ES_tradnl" u="sng" dirty="0"/>
              <a:t>Reconversión Laboral y Fomento al Emprendimiento</a:t>
            </a:r>
            <a:r>
              <a:rPr lang="es-ES_tradnl" dirty="0"/>
              <a:t>.</a:t>
            </a:r>
            <a:endParaRPr lang="es-ES" dirty="0"/>
          </a:p>
          <a:p>
            <a:pPr marL="342860" indent="-342860">
              <a:buFont typeface="Wingdings" charset="2"/>
              <a:buChar char="Ø"/>
            </a:pPr>
            <a:r>
              <a:rPr lang="es-ES_tradnl" u="sng" dirty="0"/>
              <a:t>El Servicio Público de Empleo</a:t>
            </a:r>
            <a:r>
              <a:rPr lang="es-ES_tradnl" dirty="0"/>
              <a:t>.</a:t>
            </a:r>
            <a:endParaRPr lang="es-ES" dirty="0"/>
          </a:p>
          <a:p>
            <a:pPr marL="342860" indent="-342860">
              <a:buFont typeface="Wingdings" charset="2"/>
              <a:buChar char="Ø"/>
            </a:pPr>
            <a:r>
              <a:rPr lang="es-ES_tradnl" u="sng" dirty="0"/>
              <a:t>Cobertura del Piso de Protección Social</a:t>
            </a:r>
            <a:endParaRPr lang="es-ES" dirty="0"/>
          </a:p>
          <a:p>
            <a:r>
              <a:rPr lang="es-ES" dirty="0"/>
              <a:t> </a:t>
            </a:r>
          </a:p>
          <a:p>
            <a:r>
              <a:rPr lang="es-ES_tradnl" dirty="0"/>
              <a:t>La RNFL incluirá dentro de sus jornadas de sensibilización estos principios de acción para la transición hacia el Sistema General de Seguridad Social de la población.</a:t>
            </a:r>
            <a:endParaRPr lang="es-ES" dirty="0"/>
          </a:p>
          <a:p>
            <a:r>
              <a:rPr lang="es-CO" b="1" dirty="0"/>
              <a:t> </a:t>
            </a:r>
            <a:endParaRPr lang="es-ES" dirty="0"/>
          </a:p>
          <a:p>
            <a:r>
              <a:rPr lang="es-CO" dirty="0"/>
              <a:t> </a:t>
            </a:r>
            <a:endParaRPr lang="es-ES" dirty="0"/>
          </a:p>
          <a:p>
            <a:pPr lvl="0"/>
            <a:r>
              <a:rPr lang="es-MX" dirty="0"/>
              <a:t>3. La </a:t>
            </a:r>
            <a:r>
              <a:rPr lang="es-MX" b="1" dirty="0"/>
              <a:t>estrategia de difusión local</a:t>
            </a:r>
            <a:r>
              <a:rPr lang="es-MX" dirty="0"/>
              <a:t> comprende los </a:t>
            </a:r>
            <a:r>
              <a:rPr lang="es-MX" dirty="0" err="1"/>
              <a:t>siguienes</a:t>
            </a:r>
            <a:r>
              <a:rPr lang="es-MX" dirty="0"/>
              <a:t> aspectos:</a:t>
            </a:r>
            <a:endParaRPr lang="es-ES" dirty="0"/>
          </a:p>
          <a:p>
            <a:r>
              <a:rPr lang="es-MX" dirty="0"/>
              <a:t> </a:t>
            </a:r>
            <a:endParaRPr lang="es-ES" dirty="0"/>
          </a:p>
          <a:p>
            <a:pPr marL="342860" indent="-342860">
              <a:buFont typeface="Wingdings" charset="2"/>
              <a:buChar char="Ø"/>
            </a:pPr>
            <a:r>
              <a:rPr lang="es-MX" dirty="0"/>
              <a:t>Llegar a la población objetivo, en articulación con los diferentes actores, a través de</a:t>
            </a:r>
            <a:r>
              <a:rPr lang="es-ES_tradnl" dirty="0"/>
              <a:t>l d</a:t>
            </a:r>
            <a:r>
              <a:rPr lang="es-CO" dirty="0" err="1"/>
              <a:t>iseño</a:t>
            </a:r>
            <a:r>
              <a:rPr lang="es-CO" dirty="0"/>
              <a:t> y puesta en marcha de </a:t>
            </a:r>
            <a:r>
              <a:rPr lang="es-CO" b="1" dirty="0"/>
              <a:t>campañas de comunicación en medios locales</a:t>
            </a:r>
            <a:r>
              <a:rPr lang="es-CO" dirty="0"/>
              <a:t> (por ejemplo emisoras o periódicos regionales) que se puedan adelantar de la mano con los aliados </a:t>
            </a:r>
            <a:r>
              <a:rPr lang="es-CO" b="1" dirty="0"/>
              <a:t>para promover la formalización laboral</a:t>
            </a:r>
            <a:r>
              <a:rPr lang="es-CO" dirty="0"/>
              <a:t> en los sectores con mayor problemática socio-laboral en los Departamentos.</a:t>
            </a:r>
            <a:endParaRPr lang="es-ES" dirty="0"/>
          </a:p>
          <a:p>
            <a:pPr marL="342860" indent="-342860">
              <a:buFont typeface="Wingdings" charset="2"/>
              <a:buChar char="Ø"/>
            </a:pPr>
            <a:r>
              <a:rPr lang="es-CO" b="1" dirty="0"/>
              <a:t>Fortalecer las convocatorias a los ciudadanos</a:t>
            </a:r>
            <a:r>
              <a:rPr lang="es-CO" dirty="0"/>
              <a:t> a las jornadas de sensibilización a través de medios locales de comunicación, el perifoneo y la distribución de correspondencia con el apoyo de las entidades aliadas. </a:t>
            </a:r>
            <a:endParaRPr lang="es-ES" dirty="0"/>
          </a:p>
          <a:p>
            <a:pPr marL="342860" indent="-342860">
              <a:buFont typeface="Wingdings" charset="2"/>
              <a:buChar char="Ø"/>
            </a:pPr>
            <a:r>
              <a:rPr lang="es-CO" dirty="0"/>
              <a:t>Dar una explicación adecuada de las piezas comunicativas a entregar, generando capacidad de </a:t>
            </a:r>
            <a:r>
              <a:rPr lang="es-CO" dirty="0" err="1"/>
              <a:t>rèplica</a:t>
            </a:r>
            <a:r>
              <a:rPr lang="es-CO" dirty="0"/>
              <a:t> en quien las recibe. </a:t>
            </a:r>
            <a:endParaRPr lang="es-ES" dirty="0"/>
          </a:p>
          <a:p>
            <a:pPr marL="342860" indent="-342860">
              <a:buFont typeface="Wingdings" charset="2"/>
              <a:buChar char="Ø"/>
            </a:pPr>
            <a:r>
              <a:rPr lang="es-CO" dirty="0"/>
              <a:t>Difundir los </a:t>
            </a:r>
            <a:r>
              <a:rPr lang="es-CO" dirty="0" err="1"/>
              <a:t>resutados</a:t>
            </a:r>
            <a:r>
              <a:rPr lang="es-CO" dirty="0"/>
              <a:t> de las actividades realizadas motivando a más personas a unirse a la RNFL. </a:t>
            </a:r>
            <a:endParaRPr lang="es-ES" dirty="0"/>
          </a:p>
          <a:p>
            <a:endParaRPr lang="es-CO" dirty="0"/>
          </a:p>
          <a:p>
            <a:r>
              <a:rPr lang="es-CO" dirty="0"/>
              <a:t>El propósito final es llegar al mayor número de personas atendiendo los</a:t>
            </a:r>
            <a:r>
              <a:rPr lang="es-CO" baseline="0" dirty="0"/>
              <a:t> principios de austeridad en el gasto</a:t>
            </a:r>
            <a:r>
              <a:rPr lang="es-CO" dirty="0"/>
              <a:t>.</a:t>
            </a:r>
            <a:endParaRPr lang="es-ES" dirty="0"/>
          </a:p>
          <a:p>
            <a:r>
              <a:rPr lang="es-ES" dirty="0"/>
              <a:t> </a:t>
            </a:r>
          </a:p>
          <a:p>
            <a:pPr marL="0" indent="0" defTabSz="931774">
              <a:buFont typeface="Arial" panose="020B0604020202020204" pitchFamily="34" charset="0"/>
              <a:buNone/>
              <a:defRPr/>
            </a:pPr>
            <a:endParaRPr lang="es-CO" dirty="0"/>
          </a:p>
          <a:p>
            <a:endParaRPr lang="es-CO" dirty="0"/>
          </a:p>
        </p:txBody>
      </p:sp>
      <p:sp>
        <p:nvSpPr>
          <p:cNvPr id="4" name="Marcador de número de diapositiva 3"/>
          <p:cNvSpPr>
            <a:spLocks noGrp="1"/>
          </p:cNvSpPr>
          <p:nvPr>
            <p:ph type="sldNum" sz="quarter" idx="5"/>
          </p:nvPr>
        </p:nvSpPr>
        <p:spPr/>
        <p:txBody>
          <a:bodyPr/>
          <a:lstStyle/>
          <a:p>
            <a:fld id="{53971A5A-DB53-4E8E-B410-4A6A88AD2543}" type="slidenum">
              <a:rPr lang="es-CO" smtClean="0"/>
              <a:t>8</a:t>
            </a:fld>
            <a:endParaRPr lang="es-CO"/>
          </a:p>
        </p:txBody>
      </p:sp>
    </p:spTree>
    <p:extLst>
      <p:ext uri="{BB962C8B-B14F-4D97-AF65-F5344CB8AC3E}">
        <p14:creationId xmlns:p14="http://schemas.microsoft.com/office/powerpoint/2010/main" val="1987868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53971A5A-DB53-4E8E-B410-4A6A88AD2543}" type="slidenum">
              <a:rPr lang="es-CO" smtClean="0"/>
              <a:t>9</a:t>
            </a:fld>
            <a:endParaRPr lang="es-CO"/>
          </a:p>
        </p:txBody>
      </p:sp>
    </p:spTree>
    <p:extLst>
      <p:ext uri="{BB962C8B-B14F-4D97-AF65-F5344CB8AC3E}">
        <p14:creationId xmlns:p14="http://schemas.microsoft.com/office/powerpoint/2010/main" val="53490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Para alcanzar los</a:t>
            </a:r>
            <a:r>
              <a:rPr lang="es-MX" baseline="0" dirty="0"/>
              <a:t> retos que nos hemos propuesto </a:t>
            </a:r>
            <a:r>
              <a:rPr lang="es-MX" dirty="0"/>
              <a:t>adelantamos tres (3) acciones concretas en cada territorio: </a:t>
            </a:r>
            <a:endParaRPr lang="es-ES" dirty="0"/>
          </a:p>
          <a:p>
            <a:r>
              <a:rPr lang="es-MX" dirty="0"/>
              <a:t> </a:t>
            </a:r>
            <a:endParaRPr lang="es-ES" dirty="0"/>
          </a:p>
          <a:p>
            <a:pPr marL="457146" indent="-457146">
              <a:buFont typeface="+mj-lt"/>
              <a:buAutoNum type="arabicPeriod"/>
            </a:pPr>
            <a:r>
              <a:rPr lang="es-MX" dirty="0"/>
              <a:t>Llevamos a cabo </a:t>
            </a:r>
            <a:r>
              <a:rPr lang="es-MX" b="1" dirty="0"/>
              <a:t>jornadas de capacitación</a:t>
            </a:r>
            <a:r>
              <a:rPr lang="es-MX" dirty="0"/>
              <a:t>, identificando los temas sobre los cuales deben tratar las capacitaciones para dejar capacidad instalada en el </a:t>
            </a:r>
            <a:r>
              <a:rPr lang="es-MX" dirty="0" err="1"/>
              <a:t>terriorio</a:t>
            </a:r>
            <a:r>
              <a:rPr lang="es-MX" dirty="0"/>
              <a:t>; </a:t>
            </a:r>
            <a:endParaRPr lang="es-ES" dirty="0"/>
          </a:p>
          <a:p>
            <a:pPr marL="457146" indent="-457146">
              <a:buFont typeface="+mj-lt"/>
              <a:buAutoNum type="arabicPeriod"/>
            </a:pPr>
            <a:endParaRPr lang="es-ES" dirty="0"/>
          </a:p>
          <a:p>
            <a:pPr marL="457146" indent="-457146">
              <a:buFont typeface="+mj-lt"/>
              <a:buAutoNum type="arabicPeriod"/>
            </a:pPr>
            <a:r>
              <a:rPr lang="es-MX" dirty="0"/>
              <a:t>Realizamos</a:t>
            </a:r>
            <a:r>
              <a:rPr lang="es-MX" baseline="0" dirty="0"/>
              <a:t> </a:t>
            </a:r>
            <a:r>
              <a:rPr lang="es-MX" b="1" dirty="0"/>
              <a:t>jornadas de sensibilización a la población</a:t>
            </a:r>
            <a:r>
              <a:rPr lang="es-MX" dirty="0"/>
              <a:t> del territorio sobre formalización laboral, y </a:t>
            </a:r>
            <a:endParaRPr lang="es-ES" dirty="0"/>
          </a:p>
          <a:p>
            <a:pPr marL="457146" indent="-457146">
              <a:buFont typeface="+mj-lt"/>
              <a:buAutoNum type="arabicPeriod"/>
            </a:pPr>
            <a:endParaRPr lang="es-ES" dirty="0"/>
          </a:p>
          <a:p>
            <a:pPr marL="457146" indent="-457146">
              <a:buFont typeface="+mj-lt"/>
              <a:buAutoNum type="arabicPeriod"/>
            </a:pPr>
            <a:r>
              <a:rPr lang="es-MX" dirty="0"/>
              <a:t>Adelantamos </a:t>
            </a:r>
            <a:r>
              <a:rPr lang="es-MX" b="1" dirty="0"/>
              <a:t>estrategias de difusión local</a:t>
            </a:r>
            <a:r>
              <a:rPr lang="es-MX" dirty="0"/>
              <a:t> que permitan llegar a la población objetivo en articulación con los diferentes actores.</a:t>
            </a:r>
            <a:endParaRPr lang="es-ES" dirty="0"/>
          </a:p>
          <a:p>
            <a:r>
              <a:rPr lang="es-ES" dirty="0"/>
              <a:t> </a:t>
            </a:r>
          </a:p>
          <a:p>
            <a:r>
              <a:rPr lang="es-CO" dirty="0"/>
              <a:t> </a:t>
            </a:r>
            <a:endParaRPr lang="es-ES" dirty="0"/>
          </a:p>
          <a:p>
            <a:r>
              <a:rPr lang="es-CO" dirty="0"/>
              <a:t>1. En cuanto a </a:t>
            </a:r>
            <a:r>
              <a:rPr lang="es-MX" dirty="0"/>
              <a:t>los </a:t>
            </a:r>
            <a:r>
              <a:rPr lang="es-MX" b="1" dirty="0"/>
              <a:t>procesos de capacitación, </a:t>
            </a:r>
            <a:r>
              <a:rPr lang="es-MX" dirty="0"/>
              <a:t>el equipo de la RNFL diseña y</a:t>
            </a:r>
            <a:r>
              <a:rPr lang="es-MX" baseline="0" dirty="0"/>
              <a:t> desarrolla, </a:t>
            </a:r>
            <a:r>
              <a:rPr lang="es-MX" dirty="0"/>
              <a:t>con base en la información recogida por las diferentes fuentes (GATT territorial, Red </a:t>
            </a:r>
            <a:r>
              <a:rPr lang="es-MX" dirty="0" err="1"/>
              <a:t>Ormet</a:t>
            </a:r>
            <a:r>
              <a:rPr lang="es-MX" dirty="0"/>
              <a:t>, PNUD, DT, cambio normativo, aliados, etc.) capacitaciones dirigidas </a:t>
            </a:r>
            <a:r>
              <a:rPr lang="es-CO" dirty="0"/>
              <a:t>todas aquellas instituciones públicas o privadas cuya misión está relacionada directa o indirectamente con  la formalización laboral, </a:t>
            </a:r>
            <a:r>
              <a:rPr lang="es-MX" dirty="0"/>
              <a:t>en el territorio,</a:t>
            </a:r>
            <a:r>
              <a:rPr lang="es-CO" baseline="0" dirty="0"/>
              <a:t> </a:t>
            </a:r>
            <a:r>
              <a:rPr lang="es-CO" dirty="0"/>
              <a:t>promoviendo la comunicación y la articulación permanente entre todos los actores.</a:t>
            </a:r>
            <a:endParaRPr lang="es-ES" dirty="0"/>
          </a:p>
          <a:p>
            <a:r>
              <a:rPr lang="es-MX" dirty="0"/>
              <a:t> </a:t>
            </a:r>
            <a:endParaRPr lang="es-ES" dirty="0"/>
          </a:p>
          <a:p>
            <a:r>
              <a:rPr lang="es-CO" dirty="0"/>
              <a:t>2. </a:t>
            </a:r>
            <a:r>
              <a:rPr lang="es-CO" b="0" dirty="0"/>
              <a:t>Respecto a las </a:t>
            </a:r>
            <a:r>
              <a:rPr lang="es-MX" b="1" dirty="0"/>
              <a:t>jornadas de sensibilización a la población </a:t>
            </a:r>
            <a:r>
              <a:rPr lang="es-CO" b="1" dirty="0"/>
              <a:t>en el territorio</a:t>
            </a:r>
            <a:r>
              <a:rPr lang="es-CO" b="0" dirty="0"/>
              <a:t>,</a:t>
            </a:r>
            <a:r>
              <a:rPr lang="es-CO" b="0" baseline="0" dirty="0"/>
              <a:t> la RNFL acompaña y realiza </a:t>
            </a:r>
            <a:r>
              <a:rPr lang="es-CO" b="0" u="sng" dirty="0"/>
              <a:t>actividades y procesos de formalización laboral en el marco del trabajo decente.</a:t>
            </a:r>
            <a:endParaRPr lang="es-ES" b="0" dirty="0"/>
          </a:p>
          <a:p>
            <a:r>
              <a:rPr lang="es-ES_tradnl" dirty="0"/>
              <a:t> </a:t>
            </a:r>
            <a:endParaRPr lang="es-ES" dirty="0"/>
          </a:p>
          <a:p>
            <a:r>
              <a:rPr lang="es-ES_tradnl" dirty="0"/>
              <a:t>La promoción del trabajo decente, en todas sus modalidades, implica conocer la realidad del entorno social de las personas. Esto hace referencia al principio constitucional de derecho al trabajo denominado “primacía de la realidad”. Es ese contexto, para el acompañamiento de las actividades se plantea una estrategia compuesta por tres fases, así:</a:t>
            </a:r>
            <a:endParaRPr lang="es-ES" dirty="0"/>
          </a:p>
          <a:p>
            <a:r>
              <a:rPr lang="es-ES" dirty="0"/>
              <a:t> </a:t>
            </a:r>
          </a:p>
          <a:p>
            <a:pPr marL="342860" indent="-342860">
              <a:buFont typeface="Wingdings" charset="2"/>
              <a:buChar char="Ø"/>
            </a:pPr>
            <a:r>
              <a:rPr lang="es-ES_tradnl" b="1" dirty="0"/>
              <a:t>Diagnóstico</a:t>
            </a:r>
            <a:r>
              <a:rPr lang="es-ES_tradnl" dirty="0"/>
              <a:t>: Identificación del grupo poblacional a intervenir, a partir de un criterio uniforme que sirva para distinguirlo de otros. Suele estar asociada con la actividad económica que desarrollan las personas que lo conforman, o la ubicación geográfica del grupo, o la concurrencia de ambos criterios.</a:t>
            </a:r>
            <a:endParaRPr lang="es-ES" dirty="0"/>
          </a:p>
          <a:p>
            <a:r>
              <a:rPr lang="es-ES_tradnl" dirty="0"/>
              <a:t> </a:t>
            </a:r>
            <a:endParaRPr lang="es-ES" dirty="0"/>
          </a:p>
          <a:p>
            <a:pPr marL="342860" indent="-342860">
              <a:buFont typeface="Wingdings" charset="2"/>
              <a:buChar char="Ø"/>
            </a:pPr>
            <a:r>
              <a:rPr lang="es-ES_tradnl" b="1" dirty="0"/>
              <a:t>Perfilación del Grupo</a:t>
            </a:r>
            <a:r>
              <a:rPr lang="es-ES_tradnl" dirty="0"/>
              <a:t>: consistente en la determinación concreta de las condiciones de tiempo, modo y lugar, en la que las personas desarrollan la actividad de la cual derivan sus ingresos, se trata de la construcción conceptual de las características de las personas, del entorno en el que ejercen sus actividades, de los factores culturales, sociales y económicos que influyen en ellos. </a:t>
            </a:r>
            <a:endParaRPr lang="es-ES" dirty="0"/>
          </a:p>
          <a:p>
            <a:endParaRPr lang="es-ES" dirty="0"/>
          </a:p>
          <a:p>
            <a:pPr marL="342860" indent="-342860">
              <a:buFont typeface="Wingdings" charset="2"/>
              <a:buChar char="Ø"/>
            </a:pPr>
            <a:r>
              <a:rPr lang="es-ES_tradnl" b="1" dirty="0"/>
              <a:t>Intervención</a:t>
            </a:r>
            <a:r>
              <a:rPr lang="es-ES_tradnl" dirty="0"/>
              <a:t>: consistente en la implementación de acciones concretas dirigidas a la formalización, laboral, a partir del resultado de las fases previas. La intervención se materializa en la puesta en funcionamiento de las herramientas normativas que permitan el establecimiento de la formalidad laboral, bien sea a través de la vinculación al Sistema General de Seguridad Social o  mediante la implementación del contrato de trabajo como rector de las relaciones laborales a las que haya lugar.</a:t>
            </a:r>
            <a:endParaRPr lang="es-ES" dirty="0"/>
          </a:p>
          <a:p>
            <a:r>
              <a:rPr lang="es-ES" dirty="0"/>
              <a:t> </a:t>
            </a:r>
          </a:p>
          <a:p>
            <a:r>
              <a:rPr lang="es-ES_tradnl" dirty="0"/>
              <a:t>Las herramientas de intervención, son las siguientes:</a:t>
            </a:r>
            <a:endParaRPr lang="es-ES" dirty="0"/>
          </a:p>
          <a:p>
            <a:r>
              <a:rPr lang="es-ES" dirty="0"/>
              <a:t> </a:t>
            </a:r>
          </a:p>
          <a:p>
            <a:pPr marL="342860" indent="-342860">
              <a:buFont typeface="Wingdings" charset="2"/>
              <a:buChar char="Ø"/>
            </a:pPr>
            <a:r>
              <a:rPr lang="es-ES_tradnl" u="sng" dirty="0"/>
              <a:t>Reconversión Laboral y Fomento al Emprendimiento</a:t>
            </a:r>
            <a:r>
              <a:rPr lang="es-ES_tradnl" dirty="0"/>
              <a:t>.</a:t>
            </a:r>
            <a:endParaRPr lang="es-ES" dirty="0"/>
          </a:p>
          <a:p>
            <a:pPr marL="342860" indent="-342860">
              <a:buFont typeface="Wingdings" charset="2"/>
              <a:buChar char="Ø"/>
            </a:pPr>
            <a:r>
              <a:rPr lang="es-ES_tradnl" u="sng" dirty="0"/>
              <a:t>El Servicio Público de Empleo</a:t>
            </a:r>
            <a:r>
              <a:rPr lang="es-ES_tradnl" dirty="0"/>
              <a:t>.</a:t>
            </a:r>
            <a:endParaRPr lang="es-ES" dirty="0"/>
          </a:p>
          <a:p>
            <a:pPr marL="342860" indent="-342860">
              <a:buFont typeface="Wingdings" charset="2"/>
              <a:buChar char="Ø"/>
            </a:pPr>
            <a:r>
              <a:rPr lang="es-ES_tradnl" u="sng" dirty="0"/>
              <a:t>Cobertura del Piso de Protección Social</a:t>
            </a:r>
            <a:endParaRPr lang="es-ES" dirty="0"/>
          </a:p>
          <a:p>
            <a:r>
              <a:rPr lang="es-ES" dirty="0"/>
              <a:t> </a:t>
            </a:r>
          </a:p>
          <a:p>
            <a:r>
              <a:rPr lang="es-ES_tradnl" dirty="0"/>
              <a:t>La RNFL incluirá dentro de sus jornadas de sensibilización estos principios de acción para la transición hacia el Sistema General de Seguridad Social de la población.</a:t>
            </a:r>
            <a:endParaRPr lang="es-ES" dirty="0"/>
          </a:p>
          <a:p>
            <a:r>
              <a:rPr lang="es-CO" b="1" dirty="0"/>
              <a:t> </a:t>
            </a:r>
            <a:endParaRPr lang="es-ES" dirty="0"/>
          </a:p>
          <a:p>
            <a:r>
              <a:rPr lang="es-CO" dirty="0"/>
              <a:t> </a:t>
            </a:r>
            <a:endParaRPr lang="es-ES" dirty="0"/>
          </a:p>
          <a:p>
            <a:pPr lvl="0"/>
            <a:r>
              <a:rPr lang="es-MX" dirty="0"/>
              <a:t>3. La </a:t>
            </a:r>
            <a:r>
              <a:rPr lang="es-MX" b="1" dirty="0"/>
              <a:t>estrategia de difusión local</a:t>
            </a:r>
            <a:r>
              <a:rPr lang="es-MX" dirty="0"/>
              <a:t> comprende los </a:t>
            </a:r>
            <a:r>
              <a:rPr lang="es-MX" dirty="0" err="1"/>
              <a:t>siguienes</a:t>
            </a:r>
            <a:r>
              <a:rPr lang="es-MX" dirty="0"/>
              <a:t> aspectos:</a:t>
            </a:r>
            <a:endParaRPr lang="es-ES" dirty="0"/>
          </a:p>
          <a:p>
            <a:r>
              <a:rPr lang="es-MX" dirty="0"/>
              <a:t> </a:t>
            </a:r>
            <a:endParaRPr lang="es-ES" dirty="0"/>
          </a:p>
          <a:p>
            <a:pPr marL="342860" indent="-342860">
              <a:buFont typeface="Wingdings" charset="2"/>
              <a:buChar char="Ø"/>
            </a:pPr>
            <a:r>
              <a:rPr lang="es-MX" dirty="0"/>
              <a:t>Llegar a la población objetivo, en articulación con los diferentes actores, a través de</a:t>
            </a:r>
            <a:r>
              <a:rPr lang="es-ES_tradnl" dirty="0"/>
              <a:t>l d</a:t>
            </a:r>
            <a:r>
              <a:rPr lang="es-CO" dirty="0" err="1"/>
              <a:t>iseño</a:t>
            </a:r>
            <a:r>
              <a:rPr lang="es-CO" dirty="0"/>
              <a:t> y puesta en marcha de </a:t>
            </a:r>
            <a:r>
              <a:rPr lang="es-CO" b="1" dirty="0"/>
              <a:t>campañas de comunicación en medios locales</a:t>
            </a:r>
            <a:r>
              <a:rPr lang="es-CO" dirty="0"/>
              <a:t> (por ejemplo emisoras o periódicos regionales) que se puedan adelantar de la mano con los aliados </a:t>
            </a:r>
            <a:r>
              <a:rPr lang="es-CO" b="1" dirty="0"/>
              <a:t>para promover la formalización laboral</a:t>
            </a:r>
            <a:r>
              <a:rPr lang="es-CO" dirty="0"/>
              <a:t> en los sectores con mayor problemática socio-laboral en los Departamentos.</a:t>
            </a:r>
            <a:endParaRPr lang="es-ES" dirty="0"/>
          </a:p>
          <a:p>
            <a:pPr marL="342860" indent="-342860">
              <a:buFont typeface="Wingdings" charset="2"/>
              <a:buChar char="Ø"/>
            </a:pPr>
            <a:r>
              <a:rPr lang="es-CO" b="1" dirty="0"/>
              <a:t>Fortalecer las convocatorias a los ciudadanos</a:t>
            </a:r>
            <a:r>
              <a:rPr lang="es-CO" dirty="0"/>
              <a:t> a las jornadas de sensibilización a través de medios locales de comunicación, el perifoneo y la distribución de correspondencia con el apoyo de las entidades aliadas. </a:t>
            </a:r>
            <a:endParaRPr lang="es-ES" dirty="0"/>
          </a:p>
          <a:p>
            <a:pPr marL="342860" indent="-342860">
              <a:buFont typeface="Wingdings" charset="2"/>
              <a:buChar char="Ø"/>
            </a:pPr>
            <a:r>
              <a:rPr lang="es-CO" dirty="0"/>
              <a:t>Dar una explicación adecuada de las piezas comunicativas a entregar, generando capacidad de </a:t>
            </a:r>
            <a:r>
              <a:rPr lang="es-CO" dirty="0" err="1"/>
              <a:t>rèplica</a:t>
            </a:r>
            <a:r>
              <a:rPr lang="es-CO" dirty="0"/>
              <a:t> en quien las recibe. </a:t>
            </a:r>
            <a:endParaRPr lang="es-ES" dirty="0"/>
          </a:p>
          <a:p>
            <a:pPr marL="342860" indent="-342860">
              <a:buFont typeface="Wingdings" charset="2"/>
              <a:buChar char="Ø"/>
            </a:pPr>
            <a:r>
              <a:rPr lang="es-CO" dirty="0"/>
              <a:t>Difundir los </a:t>
            </a:r>
            <a:r>
              <a:rPr lang="es-CO" dirty="0" err="1"/>
              <a:t>resutados</a:t>
            </a:r>
            <a:r>
              <a:rPr lang="es-CO" dirty="0"/>
              <a:t> de las actividades realizadas motivando a más personas a unirse a la RNFL. </a:t>
            </a:r>
            <a:endParaRPr lang="es-ES" dirty="0"/>
          </a:p>
          <a:p>
            <a:endParaRPr lang="es-CO" dirty="0"/>
          </a:p>
          <a:p>
            <a:r>
              <a:rPr lang="es-CO" dirty="0"/>
              <a:t>El propósito final es llegar al mayor número de personas atendiendo los</a:t>
            </a:r>
            <a:r>
              <a:rPr lang="es-CO" baseline="0" dirty="0"/>
              <a:t> principios de austeridad en el gasto</a:t>
            </a:r>
            <a:r>
              <a:rPr lang="es-CO" dirty="0"/>
              <a:t>.</a:t>
            </a:r>
            <a:endParaRPr lang="es-ES" dirty="0"/>
          </a:p>
          <a:p>
            <a:r>
              <a:rPr lang="es-ES" dirty="0"/>
              <a:t> </a:t>
            </a:r>
          </a:p>
          <a:p>
            <a:pPr marL="0" indent="0" defTabSz="931774">
              <a:buFont typeface="Arial" panose="020B0604020202020204" pitchFamily="34" charset="0"/>
              <a:buNone/>
              <a:defRPr/>
            </a:pPr>
            <a:endParaRPr lang="es-CO" dirty="0"/>
          </a:p>
          <a:p>
            <a:endParaRPr lang="es-CO" dirty="0"/>
          </a:p>
        </p:txBody>
      </p:sp>
      <p:sp>
        <p:nvSpPr>
          <p:cNvPr id="4" name="Marcador de número de diapositiva 3"/>
          <p:cNvSpPr>
            <a:spLocks noGrp="1"/>
          </p:cNvSpPr>
          <p:nvPr>
            <p:ph type="sldNum" sz="quarter" idx="5"/>
          </p:nvPr>
        </p:nvSpPr>
        <p:spPr/>
        <p:txBody>
          <a:bodyPr/>
          <a:lstStyle/>
          <a:p>
            <a:fld id="{53971A5A-DB53-4E8E-B410-4A6A88AD2543}" type="slidenum">
              <a:rPr lang="es-CO" smtClean="0"/>
              <a:t>10</a:t>
            </a:fld>
            <a:endParaRPr lang="es-CO"/>
          </a:p>
        </p:txBody>
      </p:sp>
    </p:spTree>
    <p:extLst>
      <p:ext uri="{BB962C8B-B14F-4D97-AF65-F5344CB8AC3E}">
        <p14:creationId xmlns:p14="http://schemas.microsoft.com/office/powerpoint/2010/main" val="82705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ARTÍCULO 205°. APLICACIONES Y PLATAFORMAS TECNOLÓGICAS. El Gobierno nacional a través del Ministerio del Trabajo, en coordinación con los Ministerios de Salud y Protección Social, Hacienda y Crédito Público y de las Tecnologías de la Información y las Comunicaciones, diseñarán y formularán una política pública que permita, entre otros, caracterizar las condiciones de prestación de servicio y las modalidades de protección y seguridad social que se puedan generar del uso de estas aplicaciones y plataformas. </a:t>
            </a:r>
          </a:p>
          <a:p>
            <a:r>
              <a:rPr lang="es-CO" dirty="0"/>
              <a:t>Las aplicaciones y plataformas, así como las personas naturales y jurídicas del sector, suministrarán la información necesaria que servirá de insumo para la política pública y los estudios sectoriales que se requiera, incluyendo la caracterización del sector.</a:t>
            </a:r>
          </a:p>
          <a:p>
            <a:endParaRPr lang="es-CO" dirty="0"/>
          </a:p>
          <a:p>
            <a:r>
              <a:rPr lang="es-CO" dirty="0"/>
              <a:t>PARÁGRAFO. Dentro del año siguiente a la promulgación de la presente Ley, el . Gobierno nacional presentará al Congreso de la República un proyecto de ley que definirá la forma de vinculación correspondiente de los actores del sector y el acceso y aporte a la seguridad social integral para las personas que presten sus servicios a través de las aplicaciones y plataformas tecnológicas. </a:t>
            </a:r>
          </a:p>
        </p:txBody>
      </p:sp>
      <p:sp>
        <p:nvSpPr>
          <p:cNvPr id="4" name="Marcador de número de diapositiva 3"/>
          <p:cNvSpPr>
            <a:spLocks noGrp="1"/>
          </p:cNvSpPr>
          <p:nvPr>
            <p:ph type="sldNum" sz="quarter" idx="5"/>
          </p:nvPr>
        </p:nvSpPr>
        <p:spPr/>
        <p:txBody>
          <a:bodyPr/>
          <a:lstStyle/>
          <a:p>
            <a:fld id="{53971A5A-DB53-4E8E-B410-4A6A88AD2543}" type="slidenum">
              <a:rPr lang="es-CO" smtClean="0"/>
              <a:t>11</a:t>
            </a:fld>
            <a:endParaRPr lang="es-CO"/>
          </a:p>
        </p:txBody>
      </p:sp>
    </p:spTree>
    <p:extLst>
      <p:ext uri="{BB962C8B-B14F-4D97-AF65-F5344CB8AC3E}">
        <p14:creationId xmlns:p14="http://schemas.microsoft.com/office/powerpoint/2010/main" val="600488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34D8E1-406D-4FE0-A8C6-4A012164028E}"/>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endParaRPr lang="es-CO" dirty="0"/>
          </a:p>
        </p:txBody>
      </p:sp>
      <p:sp>
        <p:nvSpPr>
          <p:cNvPr id="3" name="Subtítulo 2">
            <a:extLst>
              <a:ext uri="{FF2B5EF4-FFF2-40B4-BE49-F238E27FC236}">
                <a16:creationId xmlns:a16="http://schemas.microsoft.com/office/drawing/2014/main" id="{287847DA-F3B7-4C41-AF22-A3486BD76054}"/>
              </a:ext>
            </a:extLst>
          </p:cNvPr>
          <p:cNvSpPr>
            <a:spLocks noGrp="1"/>
          </p:cNvSpPr>
          <p:nvPr>
            <p:ph type="subTitle" idx="1"/>
          </p:nvPr>
        </p:nvSpPr>
        <p:spPr>
          <a:xfrm>
            <a:off x="1524000" y="3602038"/>
            <a:ext cx="9144000" cy="1655762"/>
          </a:xfrm>
        </p:spPr>
        <p:txBody>
          <a:bodyPr/>
          <a:lstStyle>
            <a:lvl1pPr marL="0" indent="0" algn="ctr">
              <a:buNone/>
              <a:defRPr sz="2400"/>
            </a:lvl1pPr>
            <a:lvl2pPr marL="457193" indent="0" algn="ctr">
              <a:buNone/>
              <a:defRPr sz="2000"/>
            </a:lvl2pPr>
            <a:lvl3pPr marL="914386" indent="0" algn="ctr">
              <a:buNone/>
              <a:defRPr sz="1800"/>
            </a:lvl3pPr>
            <a:lvl4pPr marL="1371579" indent="0" algn="ctr">
              <a:buNone/>
              <a:defRPr sz="1600"/>
            </a:lvl4pPr>
            <a:lvl5pPr marL="1828772" indent="0" algn="ctr">
              <a:buNone/>
              <a:defRPr sz="1600"/>
            </a:lvl5pPr>
            <a:lvl6pPr marL="2285965" indent="0" algn="ctr">
              <a:buNone/>
              <a:defRPr sz="1600"/>
            </a:lvl6pPr>
            <a:lvl7pPr marL="2743158" indent="0" algn="ctr">
              <a:buNone/>
              <a:defRPr sz="1600"/>
            </a:lvl7pPr>
            <a:lvl8pPr marL="3200352" indent="0" algn="ctr">
              <a:buNone/>
              <a:defRPr sz="1600"/>
            </a:lvl8pPr>
            <a:lvl9pPr marL="3657545"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2E818E43-FB47-4167-97C4-63232DBBEB26}"/>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5" name="Marcador de pie de página 4">
            <a:extLst>
              <a:ext uri="{FF2B5EF4-FFF2-40B4-BE49-F238E27FC236}">
                <a16:creationId xmlns:a16="http://schemas.microsoft.com/office/drawing/2014/main" id="{61FF670B-5AB7-4EA8-908F-E25491A931D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E0670F6-E23A-4F71-A56A-D4672DC9D4F0}"/>
              </a:ext>
            </a:extLst>
          </p:cNvPr>
          <p:cNvSpPr>
            <a:spLocks noGrp="1"/>
          </p:cNvSpPr>
          <p:nvPr>
            <p:ph type="sldNum" sz="quarter" idx="12"/>
          </p:nvPr>
        </p:nvSpPr>
        <p:spPr/>
        <p:txBody>
          <a:bodyPr/>
          <a:lstStyle/>
          <a:p>
            <a:fld id="{01CC50B2-9100-4A45-AE21-038CC9871B25}" type="slidenum">
              <a:rPr lang="es-CO" smtClean="0"/>
              <a:t>‹Nº›</a:t>
            </a:fld>
            <a:endParaRPr lang="es-CO"/>
          </a:p>
        </p:txBody>
      </p:sp>
      <p:pic>
        <p:nvPicPr>
          <p:cNvPr id="7" name="Imagen 6">
            <a:extLst>
              <a:ext uri="{FF2B5EF4-FFF2-40B4-BE49-F238E27FC236}">
                <a16:creationId xmlns:a16="http://schemas.microsoft.com/office/drawing/2014/main" id="{AF8D5403-1738-4B8F-9708-C269B6301CEC}"/>
              </a:ext>
            </a:extLst>
          </p:cNvPr>
          <p:cNvPicPr>
            <a:picLocks noChangeAspect="1"/>
          </p:cNvPicPr>
          <p:nvPr userDrawn="1"/>
        </p:nvPicPr>
        <p:blipFill>
          <a:blip r:embed="rId2"/>
          <a:stretch>
            <a:fillRect/>
          </a:stretch>
        </p:blipFill>
        <p:spPr>
          <a:xfrm>
            <a:off x="8577477" y="6100355"/>
            <a:ext cx="3595375" cy="757646"/>
          </a:xfrm>
          <a:prstGeom prst="rect">
            <a:avLst/>
          </a:prstGeom>
        </p:spPr>
      </p:pic>
    </p:spTree>
    <p:extLst>
      <p:ext uri="{BB962C8B-B14F-4D97-AF65-F5344CB8AC3E}">
        <p14:creationId xmlns:p14="http://schemas.microsoft.com/office/powerpoint/2010/main" val="302385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ED9F6C-AA8A-4353-8E6E-4EDD6A68644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9CD4DF40-FF26-416C-A222-2AD6D7A48A3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C237AC6-2F36-481C-8B94-B4EAF6763A3B}"/>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5" name="Marcador de pie de página 4">
            <a:extLst>
              <a:ext uri="{FF2B5EF4-FFF2-40B4-BE49-F238E27FC236}">
                <a16:creationId xmlns:a16="http://schemas.microsoft.com/office/drawing/2014/main" id="{5F747968-265D-4AB4-A86E-8191FAC3F5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5A82746-D6AF-4B8D-9776-A64B163116F6}"/>
              </a:ext>
            </a:extLst>
          </p:cNvPr>
          <p:cNvSpPr>
            <a:spLocks noGrp="1"/>
          </p:cNvSpPr>
          <p:nvPr>
            <p:ph type="sldNum" sz="quarter" idx="12"/>
          </p:nvPr>
        </p:nvSpPr>
        <p:spPr/>
        <p:txBody>
          <a:bodyPr/>
          <a:lstStyle/>
          <a:p>
            <a:fld id="{01CC50B2-9100-4A45-AE21-038CC9871B25}" type="slidenum">
              <a:rPr lang="es-CO" smtClean="0"/>
              <a:t>‹Nº›</a:t>
            </a:fld>
            <a:endParaRPr lang="es-CO"/>
          </a:p>
        </p:txBody>
      </p:sp>
    </p:spTree>
    <p:extLst>
      <p:ext uri="{BB962C8B-B14F-4D97-AF65-F5344CB8AC3E}">
        <p14:creationId xmlns:p14="http://schemas.microsoft.com/office/powerpoint/2010/main" val="306266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0892C10-26F9-4D18-AFF9-F826FFD678F9}"/>
              </a:ext>
            </a:extLst>
          </p:cNvPr>
          <p:cNvSpPr>
            <a:spLocks noGrp="1"/>
          </p:cNvSpPr>
          <p:nvPr>
            <p:ph type="title" orient="vert"/>
          </p:nvPr>
        </p:nvSpPr>
        <p:spPr>
          <a:xfrm>
            <a:off x="8724902"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E15994E1-C242-43C8-89BD-B2F2F670525B}"/>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F02939B-993C-4CCD-B967-6C60EE3CC5AB}"/>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5" name="Marcador de pie de página 4">
            <a:extLst>
              <a:ext uri="{FF2B5EF4-FFF2-40B4-BE49-F238E27FC236}">
                <a16:creationId xmlns:a16="http://schemas.microsoft.com/office/drawing/2014/main" id="{D080E750-8EDF-423D-9ACB-915617F79B7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E5B90B1-2B5A-496A-A536-3C9DEFB626CB}"/>
              </a:ext>
            </a:extLst>
          </p:cNvPr>
          <p:cNvSpPr>
            <a:spLocks noGrp="1"/>
          </p:cNvSpPr>
          <p:nvPr>
            <p:ph type="sldNum" sz="quarter" idx="12"/>
          </p:nvPr>
        </p:nvSpPr>
        <p:spPr/>
        <p:txBody>
          <a:bodyPr/>
          <a:lstStyle/>
          <a:p>
            <a:fld id="{01CC50B2-9100-4A45-AE21-038CC9871B25}" type="slidenum">
              <a:rPr lang="es-CO" smtClean="0"/>
              <a:t>‹Nº›</a:t>
            </a:fld>
            <a:endParaRPr lang="es-CO"/>
          </a:p>
        </p:txBody>
      </p:sp>
    </p:spTree>
    <p:extLst>
      <p:ext uri="{BB962C8B-B14F-4D97-AF65-F5344CB8AC3E}">
        <p14:creationId xmlns:p14="http://schemas.microsoft.com/office/powerpoint/2010/main" val="337687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96CE1DB-55C6-4D78-B2E5-5BBC3048D02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79A2005-2B9D-40B5-9FE9-9539B2A17C52}"/>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9C07C40-AE72-4841-B989-E46D14490C67}"/>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5" name="Marcador de pie de página 4">
            <a:extLst>
              <a:ext uri="{FF2B5EF4-FFF2-40B4-BE49-F238E27FC236}">
                <a16:creationId xmlns:a16="http://schemas.microsoft.com/office/drawing/2014/main" id="{9468103D-8B3B-48BC-992E-09113F0BD270}"/>
              </a:ext>
            </a:extLst>
          </p:cNvPr>
          <p:cNvSpPr>
            <a:spLocks noGrp="1"/>
          </p:cNvSpPr>
          <p:nvPr>
            <p:ph type="ftr" sz="quarter" idx="11"/>
          </p:nvPr>
        </p:nvSpPr>
        <p:spPr/>
        <p:txBody>
          <a:bodyPr/>
          <a:lstStyle/>
          <a:p>
            <a:endParaRPr lang="es-CO"/>
          </a:p>
        </p:txBody>
      </p:sp>
      <p:pic>
        <p:nvPicPr>
          <p:cNvPr id="8" name="Imagen 7">
            <a:extLst>
              <a:ext uri="{FF2B5EF4-FFF2-40B4-BE49-F238E27FC236}">
                <a16:creationId xmlns:a16="http://schemas.microsoft.com/office/drawing/2014/main" id="{DB119024-70FC-4BCB-A1B3-436A2D991019}"/>
              </a:ext>
            </a:extLst>
          </p:cNvPr>
          <p:cNvPicPr>
            <a:picLocks noChangeAspect="1"/>
          </p:cNvPicPr>
          <p:nvPr userDrawn="1"/>
        </p:nvPicPr>
        <p:blipFill>
          <a:blip r:embed="rId2"/>
          <a:stretch>
            <a:fillRect/>
          </a:stretch>
        </p:blipFill>
        <p:spPr>
          <a:xfrm>
            <a:off x="8577477" y="6100355"/>
            <a:ext cx="3595375" cy="757646"/>
          </a:xfrm>
          <a:prstGeom prst="rect">
            <a:avLst/>
          </a:prstGeom>
        </p:spPr>
      </p:pic>
    </p:spTree>
    <p:extLst>
      <p:ext uri="{BB962C8B-B14F-4D97-AF65-F5344CB8AC3E}">
        <p14:creationId xmlns:p14="http://schemas.microsoft.com/office/powerpoint/2010/main" val="82373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DD1ED4-E90D-4E20-97E3-02AD352C77C5}"/>
              </a:ext>
            </a:extLst>
          </p:cNvPr>
          <p:cNvSpPr>
            <a:spLocks noGrp="1"/>
          </p:cNvSpPr>
          <p:nvPr>
            <p:ph type="title"/>
          </p:nvPr>
        </p:nvSpPr>
        <p:spPr>
          <a:xfrm>
            <a:off x="831850" y="1709742"/>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69EF868-05C6-47CF-A5D8-C1266AF1FC05}"/>
              </a:ext>
            </a:extLst>
          </p:cNvPr>
          <p:cNvSpPr>
            <a:spLocks noGrp="1"/>
          </p:cNvSpPr>
          <p:nvPr>
            <p:ph type="body" idx="1"/>
          </p:nvPr>
        </p:nvSpPr>
        <p:spPr>
          <a:xfrm>
            <a:off x="831850" y="4589467"/>
            <a:ext cx="10515600" cy="1500187"/>
          </a:xfrm>
        </p:spPr>
        <p:txBody>
          <a:bodyPr/>
          <a:lstStyle>
            <a:lvl1pPr marL="0" indent="0">
              <a:buNone/>
              <a:defRPr sz="2400">
                <a:solidFill>
                  <a:schemeClr val="tx1">
                    <a:tint val="75000"/>
                  </a:schemeClr>
                </a:solidFill>
              </a:defRPr>
            </a:lvl1pPr>
            <a:lvl2pPr marL="457193" indent="0">
              <a:buNone/>
              <a:defRPr sz="2000">
                <a:solidFill>
                  <a:schemeClr val="tx1">
                    <a:tint val="75000"/>
                  </a:schemeClr>
                </a:solidFill>
              </a:defRPr>
            </a:lvl2pPr>
            <a:lvl3pPr marL="914386" indent="0">
              <a:buNone/>
              <a:defRPr sz="1800">
                <a:solidFill>
                  <a:schemeClr val="tx1">
                    <a:tint val="75000"/>
                  </a:schemeClr>
                </a:solidFill>
              </a:defRPr>
            </a:lvl3pPr>
            <a:lvl4pPr marL="1371579" indent="0">
              <a:buNone/>
              <a:defRPr sz="1600">
                <a:solidFill>
                  <a:schemeClr val="tx1">
                    <a:tint val="75000"/>
                  </a:schemeClr>
                </a:solidFill>
              </a:defRPr>
            </a:lvl4pPr>
            <a:lvl5pPr marL="1828772" indent="0">
              <a:buNone/>
              <a:defRPr sz="1600">
                <a:solidFill>
                  <a:schemeClr val="tx1">
                    <a:tint val="75000"/>
                  </a:schemeClr>
                </a:solidFill>
              </a:defRPr>
            </a:lvl5pPr>
            <a:lvl6pPr marL="2285965" indent="0">
              <a:buNone/>
              <a:defRPr sz="1600">
                <a:solidFill>
                  <a:schemeClr val="tx1">
                    <a:tint val="75000"/>
                  </a:schemeClr>
                </a:solidFill>
              </a:defRPr>
            </a:lvl6pPr>
            <a:lvl7pPr marL="2743158" indent="0">
              <a:buNone/>
              <a:defRPr sz="1600">
                <a:solidFill>
                  <a:schemeClr val="tx1">
                    <a:tint val="75000"/>
                  </a:schemeClr>
                </a:solidFill>
              </a:defRPr>
            </a:lvl7pPr>
            <a:lvl8pPr marL="3200352" indent="0">
              <a:buNone/>
              <a:defRPr sz="1600">
                <a:solidFill>
                  <a:schemeClr val="tx1">
                    <a:tint val="75000"/>
                  </a:schemeClr>
                </a:solidFill>
              </a:defRPr>
            </a:lvl8pPr>
            <a:lvl9pPr marL="3657545"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55CEC352-2EEB-4C40-B1F8-434A4CB4938F}"/>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5" name="Marcador de pie de página 4">
            <a:extLst>
              <a:ext uri="{FF2B5EF4-FFF2-40B4-BE49-F238E27FC236}">
                <a16:creationId xmlns:a16="http://schemas.microsoft.com/office/drawing/2014/main" id="{BEC14E8E-4A37-4350-A860-A5B894F864EC}"/>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B6164E3-D149-4286-ACFB-32E5290C4835}"/>
              </a:ext>
            </a:extLst>
          </p:cNvPr>
          <p:cNvSpPr>
            <a:spLocks noGrp="1"/>
          </p:cNvSpPr>
          <p:nvPr>
            <p:ph type="sldNum" sz="quarter" idx="12"/>
          </p:nvPr>
        </p:nvSpPr>
        <p:spPr/>
        <p:txBody>
          <a:bodyPr/>
          <a:lstStyle/>
          <a:p>
            <a:fld id="{01CC50B2-9100-4A45-AE21-038CC9871B25}" type="slidenum">
              <a:rPr lang="es-CO" smtClean="0"/>
              <a:t>‹Nº›</a:t>
            </a:fld>
            <a:endParaRPr lang="es-CO"/>
          </a:p>
        </p:txBody>
      </p:sp>
    </p:spTree>
    <p:extLst>
      <p:ext uri="{BB962C8B-B14F-4D97-AF65-F5344CB8AC3E}">
        <p14:creationId xmlns:p14="http://schemas.microsoft.com/office/powerpoint/2010/main" val="3373736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71DE5C-2944-4372-9EF6-81A19A32E6F3}"/>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36DA69B1-9582-4B3F-9D1B-39D9DFAE9046}"/>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AFA1DC13-FD79-4543-A925-DF4F80055FC8}"/>
              </a:ext>
            </a:extLst>
          </p:cNvPr>
          <p:cNvSpPr>
            <a:spLocks noGrp="1"/>
          </p:cNvSpPr>
          <p:nvPr>
            <p:ph sz="half" idx="2"/>
          </p:nvPr>
        </p:nvSpPr>
        <p:spPr>
          <a:xfrm>
            <a:off x="6172202"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B827CA94-44B8-406D-BA8D-55A1F9CDA9DF}"/>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6" name="Marcador de pie de página 5">
            <a:extLst>
              <a:ext uri="{FF2B5EF4-FFF2-40B4-BE49-F238E27FC236}">
                <a16:creationId xmlns:a16="http://schemas.microsoft.com/office/drawing/2014/main" id="{07D04BBD-2F27-4D18-8618-A52FB1AB882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E52C1B03-E106-4A38-A2FB-254EF6DF5A27}"/>
              </a:ext>
            </a:extLst>
          </p:cNvPr>
          <p:cNvSpPr>
            <a:spLocks noGrp="1"/>
          </p:cNvSpPr>
          <p:nvPr>
            <p:ph type="sldNum" sz="quarter" idx="12"/>
          </p:nvPr>
        </p:nvSpPr>
        <p:spPr/>
        <p:txBody>
          <a:bodyPr/>
          <a:lstStyle/>
          <a:p>
            <a:fld id="{01CC50B2-9100-4A45-AE21-038CC9871B25}" type="slidenum">
              <a:rPr lang="es-CO" smtClean="0"/>
              <a:t>‹Nº›</a:t>
            </a:fld>
            <a:endParaRPr lang="es-CO"/>
          </a:p>
        </p:txBody>
      </p:sp>
    </p:spTree>
    <p:extLst>
      <p:ext uri="{BB962C8B-B14F-4D97-AF65-F5344CB8AC3E}">
        <p14:creationId xmlns:p14="http://schemas.microsoft.com/office/powerpoint/2010/main" val="903492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A551E-354E-4502-9B4F-5708AE467AB4}"/>
              </a:ext>
            </a:extLst>
          </p:cNvPr>
          <p:cNvSpPr>
            <a:spLocks noGrp="1"/>
          </p:cNvSpPr>
          <p:nvPr>
            <p:ph type="title"/>
          </p:nvPr>
        </p:nvSpPr>
        <p:spPr>
          <a:xfrm>
            <a:off x="839788" y="365129"/>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289DDBB-412C-427C-90C8-165CBD1D0DAA}"/>
              </a:ext>
            </a:extLst>
          </p:cNvPr>
          <p:cNvSpPr>
            <a:spLocks noGrp="1"/>
          </p:cNvSpPr>
          <p:nvPr>
            <p:ph type="body" idx="1"/>
          </p:nvPr>
        </p:nvSpPr>
        <p:spPr>
          <a:xfrm>
            <a:off x="839790" y="1681163"/>
            <a:ext cx="5157787" cy="823912"/>
          </a:xfrm>
        </p:spPr>
        <p:txBody>
          <a:bodyPr anchor="b"/>
          <a:lstStyle>
            <a:lvl1pPr marL="0" indent="0">
              <a:buNone/>
              <a:defRPr sz="2400" b="1"/>
            </a:lvl1pPr>
            <a:lvl2pPr marL="457193" indent="0">
              <a:buNone/>
              <a:defRPr sz="2000" b="1"/>
            </a:lvl2pPr>
            <a:lvl3pPr marL="914386" indent="0">
              <a:buNone/>
              <a:defRPr sz="1800" b="1"/>
            </a:lvl3pPr>
            <a:lvl4pPr marL="1371579" indent="0">
              <a:buNone/>
              <a:defRPr sz="1600" b="1"/>
            </a:lvl4pPr>
            <a:lvl5pPr marL="1828772" indent="0">
              <a:buNone/>
              <a:defRPr sz="1600" b="1"/>
            </a:lvl5pPr>
            <a:lvl6pPr marL="2285965" indent="0">
              <a:buNone/>
              <a:defRPr sz="1600" b="1"/>
            </a:lvl6pPr>
            <a:lvl7pPr marL="2743158" indent="0">
              <a:buNone/>
              <a:defRPr sz="1600" b="1"/>
            </a:lvl7pPr>
            <a:lvl8pPr marL="3200352" indent="0">
              <a:buNone/>
              <a:defRPr sz="1600" b="1"/>
            </a:lvl8pPr>
            <a:lvl9pPr marL="3657545"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9B01B1D4-D2F4-41A0-9A77-466F7BAE7854}"/>
              </a:ext>
            </a:extLst>
          </p:cNvPr>
          <p:cNvSpPr>
            <a:spLocks noGrp="1"/>
          </p:cNvSpPr>
          <p:nvPr>
            <p:ph sz="half" idx="2"/>
          </p:nvPr>
        </p:nvSpPr>
        <p:spPr>
          <a:xfrm>
            <a:off x="839790"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79351D9A-75F0-4C6F-B2F8-D381DEF3EB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193" indent="0">
              <a:buNone/>
              <a:defRPr sz="2000" b="1"/>
            </a:lvl2pPr>
            <a:lvl3pPr marL="914386" indent="0">
              <a:buNone/>
              <a:defRPr sz="1800" b="1"/>
            </a:lvl3pPr>
            <a:lvl4pPr marL="1371579" indent="0">
              <a:buNone/>
              <a:defRPr sz="1600" b="1"/>
            </a:lvl4pPr>
            <a:lvl5pPr marL="1828772" indent="0">
              <a:buNone/>
              <a:defRPr sz="1600" b="1"/>
            </a:lvl5pPr>
            <a:lvl6pPr marL="2285965" indent="0">
              <a:buNone/>
              <a:defRPr sz="1600" b="1"/>
            </a:lvl6pPr>
            <a:lvl7pPr marL="2743158" indent="0">
              <a:buNone/>
              <a:defRPr sz="1600" b="1"/>
            </a:lvl7pPr>
            <a:lvl8pPr marL="3200352" indent="0">
              <a:buNone/>
              <a:defRPr sz="1600" b="1"/>
            </a:lvl8pPr>
            <a:lvl9pPr marL="3657545"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39BBB002-519C-4F88-82B0-7FECB8037E62}"/>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F3F952C9-34EA-42F7-9B73-363743C1B471}"/>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8" name="Marcador de pie de página 7">
            <a:extLst>
              <a:ext uri="{FF2B5EF4-FFF2-40B4-BE49-F238E27FC236}">
                <a16:creationId xmlns:a16="http://schemas.microsoft.com/office/drawing/2014/main" id="{F61AFC8F-059C-4AE8-A4B4-1713DD19B0D5}"/>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62F5FE94-DC92-459F-BA4D-DB03DCC68337}"/>
              </a:ext>
            </a:extLst>
          </p:cNvPr>
          <p:cNvSpPr>
            <a:spLocks noGrp="1"/>
          </p:cNvSpPr>
          <p:nvPr>
            <p:ph type="sldNum" sz="quarter" idx="12"/>
          </p:nvPr>
        </p:nvSpPr>
        <p:spPr/>
        <p:txBody>
          <a:bodyPr/>
          <a:lstStyle/>
          <a:p>
            <a:fld id="{01CC50B2-9100-4A45-AE21-038CC9871B25}" type="slidenum">
              <a:rPr lang="es-CO" smtClean="0"/>
              <a:t>‹Nº›</a:t>
            </a:fld>
            <a:endParaRPr lang="es-CO"/>
          </a:p>
        </p:txBody>
      </p:sp>
    </p:spTree>
    <p:extLst>
      <p:ext uri="{BB962C8B-B14F-4D97-AF65-F5344CB8AC3E}">
        <p14:creationId xmlns:p14="http://schemas.microsoft.com/office/powerpoint/2010/main" val="382737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2300A7-AAD9-4C94-AED5-124A535CFD8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7C11AB12-CB31-409E-AA24-1B74FB51C0C3}"/>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4" name="Marcador de pie de página 3">
            <a:extLst>
              <a:ext uri="{FF2B5EF4-FFF2-40B4-BE49-F238E27FC236}">
                <a16:creationId xmlns:a16="http://schemas.microsoft.com/office/drawing/2014/main" id="{49174DE3-FFD3-40B6-AD6D-780BE6A930B8}"/>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8F36C155-0AF2-4630-85B1-A3D994D416E7}"/>
              </a:ext>
            </a:extLst>
          </p:cNvPr>
          <p:cNvSpPr>
            <a:spLocks noGrp="1"/>
          </p:cNvSpPr>
          <p:nvPr>
            <p:ph type="sldNum" sz="quarter" idx="12"/>
          </p:nvPr>
        </p:nvSpPr>
        <p:spPr/>
        <p:txBody>
          <a:bodyPr/>
          <a:lstStyle/>
          <a:p>
            <a:fld id="{01CC50B2-9100-4A45-AE21-038CC9871B25}" type="slidenum">
              <a:rPr lang="es-CO" smtClean="0"/>
              <a:t>‹Nº›</a:t>
            </a:fld>
            <a:endParaRPr lang="es-CO"/>
          </a:p>
        </p:txBody>
      </p:sp>
    </p:spTree>
    <p:extLst>
      <p:ext uri="{BB962C8B-B14F-4D97-AF65-F5344CB8AC3E}">
        <p14:creationId xmlns:p14="http://schemas.microsoft.com/office/powerpoint/2010/main" val="830771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3AA12E1-5A44-4BBA-9982-54DB46FEB720}"/>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3" name="Marcador de pie de página 2">
            <a:extLst>
              <a:ext uri="{FF2B5EF4-FFF2-40B4-BE49-F238E27FC236}">
                <a16:creationId xmlns:a16="http://schemas.microsoft.com/office/drawing/2014/main" id="{D4F0E7A4-A961-4C96-AB62-55BA9F3F59C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4AD179B-3C04-48B9-A14C-7E5C22C91612}"/>
              </a:ext>
            </a:extLst>
          </p:cNvPr>
          <p:cNvSpPr>
            <a:spLocks noGrp="1"/>
          </p:cNvSpPr>
          <p:nvPr>
            <p:ph type="sldNum" sz="quarter" idx="12"/>
          </p:nvPr>
        </p:nvSpPr>
        <p:spPr/>
        <p:txBody>
          <a:bodyPr/>
          <a:lstStyle/>
          <a:p>
            <a:fld id="{01CC50B2-9100-4A45-AE21-038CC9871B25}" type="slidenum">
              <a:rPr lang="es-CO" smtClean="0"/>
              <a:t>‹Nº›</a:t>
            </a:fld>
            <a:endParaRPr lang="es-CO"/>
          </a:p>
        </p:txBody>
      </p:sp>
    </p:spTree>
    <p:extLst>
      <p:ext uri="{BB962C8B-B14F-4D97-AF65-F5344CB8AC3E}">
        <p14:creationId xmlns:p14="http://schemas.microsoft.com/office/powerpoint/2010/main" val="137552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6B3A37-BECA-4389-ADB8-04F439634092}"/>
              </a:ext>
            </a:extLst>
          </p:cNvPr>
          <p:cNvSpPr>
            <a:spLocks noGrp="1"/>
          </p:cNvSpPr>
          <p:nvPr>
            <p:ph type="title"/>
          </p:nvPr>
        </p:nvSpPr>
        <p:spPr>
          <a:xfrm>
            <a:off x="839790"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6407610F-D912-4FC2-B692-9495201CB2E9}"/>
              </a:ext>
            </a:extLst>
          </p:cNvPr>
          <p:cNvSpPr>
            <a:spLocks noGrp="1"/>
          </p:cNvSpPr>
          <p:nvPr>
            <p:ph idx="1"/>
          </p:nvPr>
        </p:nvSpPr>
        <p:spPr>
          <a:xfrm>
            <a:off x="5183188" y="987429"/>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3340CBC-04FB-4518-A26D-A6950E0B5827}"/>
              </a:ext>
            </a:extLst>
          </p:cNvPr>
          <p:cNvSpPr>
            <a:spLocks noGrp="1"/>
          </p:cNvSpPr>
          <p:nvPr>
            <p:ph type="body" sz="half" idx="2"/>
          </p:nvPr>
        </p:nvSpPr>
        <p:spPr>
          <a:xfrm>
            <a:off x="839790" y="2057400"/>
            <a:ext cx="3932237" cy="3811588"/>
          </a:xfrm>
        </p:spPr>
        <p:txBody>
          <a:bodyPr/>
          <a:lstStyle>
            <a:lvl1pPr marL="0" indent="0">
              <a:buNone/>
              <a:defRPr sz="1600"/>
            </a:lvl1pPr>
            <a:lvl2pPr marL="457193" indent="0">
              <a:buNone/>
              <a:defRPr sz="1400"/>
            </a:lvl2pPr>
            <a:lvl3pPr marL="914386" indent="0">
              <a:buNone/>
              <a:defRPr sz="1200"/>
            </a:lvl3pPr>
            <a:lvl4pPr marL="1371579" indent="0">
              <a:buNone/>
              <a:defRPr sz="1000"/>
            </a:lvl4pPr>
            <a:lvl5pPr marL="1828772" indent="0">
              <a:buNone/>
              <a:defRPr sz="1000"/>
            </a:lvl5pPr>
            <a:lvl6pPr marL="2285965" indent="0">
              <a:buNone/>
              <a:defRPr sz="1000"/>
            </a:lvl6pPr>
            <a:lvl7pPr marL="2743158" indent="0">
              <a:buNone/>
              <a:defRPr sz="1000"/>
            </a:lvl7pPr>
            <a:lvl8pPr marL="3200352" indent="0">
              <a:buNone/>
              <a:defRPr sz="1000"/>
            </a:lvl8pPr>
            <a:lvl9pPr marL="3657545"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C38B3378-D836-406F-9CE4-8F114772B9C3}"/>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6" name="Marcador de pie de página 5">
            <a:extLst>
              <a:ext uri="{FF2B5EF4-FFF2-40B4-BE49-F238E27FC236}">
                <a16:creationId xmlns:a16="http://schemas.microsoft.com/office/drawing/2014/main" id="{2395044E-F422-47E5-8BBA-D4FDC1578AB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7FA9B6DA-B40E-4C3C-A832-1BB29717A1BE}"/>
              </a:ext>
            </a:extLst>
          </p:cNvPr>
          <p:cNvSpPr>
            <a:spLocks noGrp="1"/>
          </p:cNvSpPr>
          <p:nvPr>
            <p:ph type="sldNum" sz="quarter" idx="12"/>
          </p:nvPr>
        </p:nvSpPr>
        <p:spPr/>
        <p:txBody>
          <a:bodyPr/>
          <a:lstStyle/>
          <a:p>
            <a:fld id="{01CC50B2-9100-4A45-AE21-038CC9871B25}" type="slidenum">
              <a:rPr lang="es-CO" smtClean="0"/>
              <a:t>‹Nº›</a:t>
            </a:fld>
            <a:endParaRPr lang="es-CO"/>
          </a:p>
        </p:txBody>
      </p:sp>
    </p:spTree>
    <p:extLst>
      <p:ext uri="{BB962C8B-B14F-4D97-AF65-F5344CB8AC3E}">
        <p14:creationId xmlns:p14="http://schemas.microsoft.com/office/powerpoint/2010/main" val="4042779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A507DA-ACF0-4F56-950F-6826C453D4F3}"/>
              </a:ext>
            </a:extLst>
          </p:cNvPr>
          <p:cNvSpPr>
            <a:spLocks noGrp="1"/>
          </p:cNvSpPr>
          <p:nvPr>
            <p:ph type="title"/>
          </p:nvPr>
        </p:nvSpPr>
        <p:spPr>
          <a:xfrm>
            <a:off x="839790" y="457200"/>
            <a:ext cx="3932237" cy="1600200"/>
          </a:xfrm>
        </p:spPr>
        <p:txBody>
          <a:bodyPr anchor="b"/>
          <a:lstStyle>
            <a:lvl1pPr>
              <a:defRPr sz="3199"/>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9B77370-C53B-4D01-A2CC-2DA36F22D887}"/>
              </a:ext>
            </a:extLst>
          </p:cNvPr>
          <p:cNvSpPr>
            <a:spLocks noGrp="1"/>
          </p:cNvSpPr>
          <p:nvPr>
            <p:ph type="pic" idx="1"/>
          </p:nvPr>
        </p:nvSpPr>
        <p:spPr>
          <a:xfrm>
            <a:off x="5183188" y="987429"/>
            <a:ext cx="6172200" cy="4873625"/>
          </a:xfrm>
        </p:spPr>
        <p:txBody>
          <a:bodyPr/>
          <a:lstStyle>
            <a:lvl1pPr marL="0" indent="0">
              <a:buNone/>
              <a:defRPr sz="3199"/>
            </a:lvl1pPr>
            <a:lvl2pPr marL="457193" indent="0">
              <a:buNone/>
              <a:defRPr sz="2800"/>
            </a:lvl2pPr>
            <a:lvl3pPr marL="914386" indent="0">
              <a:buNone/>
              <a:defRPr sz="2400"/>
            </a:lvl3pPr>
            <a:lvl4pPr marL="1371579" indent="0">
              <a:buNone/>
              <a:defRPr sz="2000"/>
            </a:lvl4pPr>
            <a:lvl5pPr marL="1828772" indent="0">
              <a:buNone/>
              <a:defRPr sz="2000"/>
            </a:lvl5pPr>
            <a:lvl6pPr marL="2285965" indent="0">
              <a:buNone/>
              <a:defRPr sz="2000"/>
            </a:lvl6pPr>
            <a:lvl7pPr marL="2743158" indent="0">
              <a:buNone/>
              <a:defRPr sz="2000"/>
            </a:lvl7pPr>
            <a:lvl8pPr marL="3200352" indent="0">
              <a:buNone/>
              <a:defRPr sz="2000"/>
            </a:lvl8pPr>
            <a:lvl9pPr marL="3657545" indent="0">
              <a:buNone/>
              <a:defRPr sz="2000"/>
            </a:lvl9pPr>
          </a:lstStyle>
          <a:p>
            <a:endParaRPr lang="es-CO"/>
          </a:p>
        </p:txBody>
      </p:sp>
      <p:sp>
        <p:nvSpPr>
          <p:cNvPr id="4" name="Marcador de texto 3">
            <a:extLst>
              <a:ext uri="{FF2B5EF4-FFF2-40B4-BE49-F238E27FC236}">
                <a16:creationId xmlns:a16="http://schemas.microsoft.com/office/drawing/2014/main" id="{EB1961D2-AB36-45EB-BB9C-3687AF9CBA2C}"/>
              </a:ext>
            </a:extLst>
          </p:cNvPr>
          <p:cNvSpPr>
            <a:spLocks noGrp="1"/>
          </p:cNvSpPr>
          <p:nvPr>
            <p:ph type="body" sz="half" idx="2"/>
          </p:nvPr>
        </p:nvSpPr>
        <p:spPr>
          <a:xfrm>
            <a:off x="839790" y="2057400"/>
            <a:ext cx="3932237" cy="3811588"/>
          </a:xfrm>
        </p:spPr>
        <p:txBody>
          <a:bodyPr/>
          <a:lstStyle>
            <a:lvl1pPr marL="0" indent="0">
              <a:buNone/>
              <a:defRPr sz="1600"/>
            </a:lvl1pPr>
            <a:lvl2pPr marL="457193" indent="0">
              <a:buNone/>
              <a:defRPr sz="1400"/>
            </a:lvl2pPr>
            <a:lvl3pPr marL="914386" indent="0">
              <a:buNone/>
              <a:defRPr sz="1200"/>
            </a:lvl3pPr>
            <a:lvl4pPr marL="1371579" indent="0">
              <a:buNone/>
              <a:defRPr sz="1000"/>
            </a:lvl4pPr>
            <a:lvl5pPr marL="1828772" indent="0">
              <a:buNone/>
              <a:defRPr sz="1000"/>
            </a:lvl5pPr>
            <a:lvl6pPr marL="2285965" indent="0">
              <a:buNone/>
              <a:defRPr sz="1000"/>
            </a:lvl6pPr>
            <a:lvl7pPr marL="2743158" indent="0">
              <a:buNone/>
              <a:defRPr sz="1000"/>
            </a:lvl7pPr>
            <a:lvl8pPr marL="3200352" indent="0">
              <a:buNone/>
              <a:defRPr sz="1000"/>
            </a:lvl8pPr>
            <a:lvl9pPr marL="3657545"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98A6A728-1726-4425-8672-74900771FCF3}"/>
              </a:ext>
            </a:extLst>
          </p:cNvPr>
          <p:cNvSpPr>
            <a:spLocks noGrp="1"/>
          </p:cNvSpPr>
          <p:nvPr>
            <p:ph type="dt" sz="half" idx="10"/>
          </p:nvPr>
        </p:nvSpPr>
        <p:spPr/>
        <p:txBody>
          <a:bodyPr/>
          <a:lstStyle/>
          <a:p>
            <a:fld id="{3CED181A-1BDB-46A0-B02B-786122C36706}" type="datetimeFigureOut">
              <a:rPr lang="es-CO" smtClean="0"/>
              <a:t>02/07/2019</a:t>
            </a:fld>
            <a:endParaRPr lang="es-CO"/>
          </a:p>
        </p:txBody>
      </p:sp>
      <p:sp>
        <p:nvSpPr>
          <p:cNvPr id="6" name="Marcador de pie de página 5">
            <a:extLst>
              <a:ext uri="{FF2B5EF4-FFF2-40B4-BE49-F238E27FC236}">
                <a16:creationId xmlns:a16="http://schemas.microsoft.com/office/drawing/2014/main" id="{754BF071-AB6C-4A54-8A16-3C1E962FFD88}"/>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288EB54F-E4F4-4B0F-BDC0-182EE8E87F7D}"/>
              </a:ext>
            </a:extLst>
          </p:cNvPr>
          <p:cNvSpPr>
            <a:spLocks noGrp="1"/>
          </p:cNvSpPr>
          <p:nvPr>
            <p:ph type="sldNum" sz="quarter" idx="12"/>
          </p:nvPr>
        </p:nvSpPr>
        <p:spPr/>
        <p:txBody>
          <a:bodyPr/>
          <a:lstStyle/>
          <a:p>
            <a:fld id="{01CC50B2-9100-4A45-AE21-038CC9871B25}" type="slidenum">
              <a:rPr lang="es-CO" smtClean="0"/>
              <a:t>‹Nº›</a:t>
            </a:fld>
            <a:endParaRPr lang="es-CO"/>
          </a:p>
        </p:txBody>
      </p:sp>
    </p:spTree>
    <p:extLst>
      <p:ext uri="{BB962C8B-B14F-4D97-AF65-F5344CB8AC3E}">
        <p14:creationId xmlns:p14="http://schemas.microsoft.com/office/powerpoint/2010/main" val="1049181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455A7E2-5A84-49AF-95C4-E946318BA9E0}"/>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D7D0C003-6E7D-4F32-9AB3-528F26DB9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478FDFE-DFCC-4A54-B05F-DB5E58F2EF29}"/>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D181A-1BDB-46A0-B02B-786122C36706}" type="datetimeFigureOut">
              <a:rPr lang="es-CO" smtClean="0"/>
              <a:t>02/07/2019</a:t>
            </a:fld>
            <a:endParaRPr lang="es-CO"/>
          </a:p>
        </p:txBody>
      </p:sp>
      <p:sp>
        <p:nvSpPr>
          <p:cNvPr id="5" name="Marcador de pie de página 4">
            <a:extLst>
              <a:ext uri="{FF2B5EF4-FFF2-40B4-BE49-F238E27FC236}">
                <a16:creationId xmlns:a16="http://schemas.microsoft.com/office/drawing/2014/main" id="{FE96DE98-E364-49AA-B624-164CAECCF6EA}"/>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EFEA7F6-2EFA-4A09-B9FB-49C48A543DE8}"/>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C50B2-9100-4A45-AE21-038CC9871B25}" type="slidenum">
              <a:rPr lang="es-CO" smtClean="0"/>
              <a:t>‹Nº›</a:t>
            </a:fld>
            <a:endParaRPr lang="es-CO"/>
          </a:p>
        </p:txBody>
      </p:sp>
    </p:spTree>
    <p:extLst>
      <p:ext uri="{BB962C8B-B14F-4D97-AF65-F5344CB8AC3E}">
        <p14:creationId xmlns:p14="http://schemas.microsoft.com/office/powerpoint/2010/main" val="956780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8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7" indent="-228597" algn="l" defTabSz="91438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90" indent="-228597" algn="l" defTabSz="91438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83" indent="-228597" algn="l" defTabSz="91438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76"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69"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62"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55"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8"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41" indent="-228597" algn="l" defTabSz="91438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386" rtl="0" eaLnBrk="1" latinLnBrk="0" hangingPunct="1">
        <a:defRPr sz="1800" kern="1200">
          <a:solidFill>
            <a:schemeClr val="tx1"/>
          </a:solidFill>
          <a:latin typeface="+mn-lt"/>
          <a:ea typeface="+mn-ea"/>
          <a:cs typeface="+mn-cs"/>
        </a:defRPr>
      </a:lvl1pPr>
      <a:lvl2pPr marL="457193" algn="l" defTabSz="914386" rtl="0" eaLnBrk="1" latinLnBrk="0" hangingPunct="1">
        <a:defRPr sz="1800" kern="1200">
          <a:solidFill>
            <a:schemeClr val="tx1"/>
          </a:solidFill>
          <a:latin typeface="+mn-lt"/>
          <a:ea typeface="+mn-ea"/>
          <a:cs typeface="+mn-cs"/>
        </a:defRPr>
      </a:lvl2pPr>
      <a:lvl3pPr marL="914386" algn="l" defTabSz="914386" rtl="0" eaLnBrk="1" latinLnBrk="0" hangingPunct="1">
        <a:defRPr sz="1800" kern="1200">
          <a:solidFill>
            <a:schemeClr val="tx1"/>
          </a:solidFill>
          <a:latin typeface="+mn-lt"/>
          <a:ea typeface="+mn-ea"/>
          <a:cs typeface="+mn-cs"/>
        </a:defRPr>
      </a:lvl3pPr>
      <a:lvl4pPr marL="1371579" algn="l" defTabSz="914386" rtl="0" eaLnBrk="1" latinLnBrk="0" hangingPunct="1">
        <a:defRPr sz="1800" kern="1200">
          <a:solidFill>
            <a:schemeClr val="tx1"/>
          </a:solidFill>
          <a:latin typeface="+mn-lt"/>
          <a:ea typeface="+mn-ea"/>
          <a:cs typeface="+mn-cs"/>
        </a:defRPr>
      </a:lvl4pPr>
      <a:lvl5pPr marL="1828772" algn="l" defTabSz="914386" rtl="0" eaLnBrk="1" latinLnBrk="0" hangingPunct="1">
        <a:defRPr sz="1800" kern="1200">
          <a:solidFill>
            <a:schemeClr val="tx1"/>
          </a:solidFill>
          <a:latin typeface="+mn-lt"/>
          <a:ea typeface="+mn-ea"/>
          <a:cs typeface="+mn-cs"/>
        </a:defRPr>
      </a:lvl5pPr>
      <a:lvl6pPr marL="2285965" algn="l" defTabSz="914386" rtl="0" eaLnBrk="1" latinLnBrk="0" hangingPunct="1">
        <a:defRPr sz="1800" kern="1200">
          <a:solidFill>
            <a:schemeClr val="tx1"/>
          </a:solidFill>
          <a:latin typeface="+mn-lt"/>
          <a:ea typeface="+mn-ea"/>
          <a:cs typeface="+mn-cs"/>
        </a:defRPr>
      </a:lvl6pPr>
      <a:lvl7pPr marL="2743158" algn="l" defTabSz="914386" rtl="0" eaLnBrk="1" latinLnBrk="0" hangingPunct="1">
        <a:defRPr sz="1800" kern="1200">
          <a:solidFill>
            <a:schemeClr val="tx1"/>
          </a:solidFill>
          <a:latin typeface="+mn-lt"/>
          <a:ea typeface="+mn-ea"/>
          <a:cs typeface="+mn-cs"/>
        </a:defRPr>
      </a:lvl7pPr>
      <a:lvl8pPr marL="3200352" algn="l" defTabSz="914386" rtl="0" eaLnBrk="1" latinLnBrk="0" hangingPunct="1">
        <a:defRPr sz="1800" kern="1200">
          <a:solidFill>
            <a:schemeClr val="tx1"/>
          </a:solidFill>
          <a:latin typeface="+mn-lt"/>
          <a:ea typeface="+mn-ea"/>
          <a:cs typeface="+mn-cs"/>
        </a:defRPr>
      </a:lvl8pPr>
      <a:lvl9pPr marL="3657545" algn="l" defTabSz="9143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859DE3B-644E-46E3-8815-2872D580DC0D}"/>
              </a:ext>
            </a:extLst>
          </p:cNvPr>
          <p:cNvPicPr>
            <a:picLocks noChangeAspect="1"/>
          </p:cNvPicPr>
          <p:nvPr/>
        </p:nvPicPr>
        <p:blipFill rotWithShape="1">
          <a:blip r:embed="rId3"/>
          <a:srcRect b="27185"/>
          <a:stretch/>
        </p:blipFill>
        <p:spPr>
          <a:xfrm>
            <a:off x="20" y="10"/>
            <a:ext cx="12191980" cy="6857990"/>
          </a:xfrm>
          <a:prstGeom prst="rect">
            <a:avLst/>
          </a:prstGeom>
        </p:spPr>
      </p:pic>
    </p:spTree>
    <p:extLst>
      <p:ext uri="{BB962C8B-B14F-4D97-AF65-F5344CB8AC3E}">
        <p14:creationId xmlns:p14="http://schemas.microsoft.com/office/powerpoint/2010/main" val="31019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B977D11-FA02-4115-B280-0F50918A6761}"/>
              </a:ext>
            </a:extLst>
          </p:cNvPr>
          <p:cNvPicPr>
            <a:picLocks noChangeAspect="1"/>
          </p:cNvPicPr>
          <p:nvPr/>
        </p:nvPicPr>
        <p:blipFill>
          <a:blip r:embed="rId3"/>
          <a:stretch>
            <a:fillRect/>
          </a:stretch>
        </p:blipFill>
        <p:spPr>
          <a:xfrm>
            <a:off x="0" y="17459"/>
            <a:ext cx="12192000" cy="1633538"/>
          </a:xfrm>
          <a:prstGeom prst="rect">
            <a:avLst/>
          </a:prstGeom>
        </p:spPr>
      </p:pic>
      <p:pic>
        <p:nvPicPr>
          <p:cNvPr id="3" name="Imagen 2">
            <a:extLst>
              <a:ext uri="{FF2B5EF4-FFF2-40B4-BE49-F238E27FC236}">
                <a16:creationId xmlns:a16="http://schemas.microsoft.com/office/drawing/2014/main" id="{FC10FB0B-2050-4EF9-BBA9-D66A76AEE479}"/>
              </a:ext>
            </a:extLst>
          </p:cNvPr>
          <p:cNvPicPr>
            <a:picLocks noChangeAspect="1"/>
          </p:cNvPicPr>
          <p:nvPr/>
        </p:nvPicPr>
        <p:blipFill>
          <a:blip r:embed="rId4"/>
          <a:stretch>
            <a:fillRect/>
          </a:stretch>
        </p:blipFill>
        <p:spPr>
          <a:xfrm>
            <a:off x="6787091" y="1931658"/>
            <a:ext cx="4473575" cy="3623334"/>
          </a:xfrm>
          <a:prstGeom prst="rect">
            <a:avLst/>
          </a:prstGeom>
        </p:spPr>
      </p:pic>
      <p:sp>
        <p:nvSpPr>
          <p:cNvPr id="5" name="Rectángulo: esquinas redondeadas 4">
            <a:extLst>
              <a:ext uri="{FF2B5EF4-FFF2-40B4-BE49-F238E27FC236}">
                <a16:creationId xmlns:a16="http://schemas.microsoft.com/office/drawing/2014/main" id="{54297C47-6331-4DC1-A18F-D926BDD99B4E}"/>
              </a:ext>
            </a:extLst>
          </p:cNvPr>
          <p:cNvSpPr/>
          <p:nvPr/>
        </p:nvSpPr>
        <p:spPr>
          <a:xfrm>
            <a:off x="1202267" y="1931658"/>
            <a:ext cx="4334933" cy="3623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a:latin typeface="Verdana" panose="020B0604030504040204" pitchFamily="34" charset="0"/>
                <a:ea typeface="Verdana" panose="020B0604030504040204" pitchFamily="34" charset="0"/>
                <a:cs typeface="Verdana" panose="020B0604030504040204" pitchFamily="34" charset="0"/>
              </a:rPr>
              <a:t>Piso de Protección Social Ingresos Inferiores a 1SMMLV</a:t>
            </a:r>
          </a:p>
          <a:p>
            <a:pPr algn="ctr"/>
            <a:endParaRPr lang="es-CO" sz="2800" dirty="0">
              <a:latin typeface="Verdana" panose="020B0604030504040204" pitchFamily="34" charset="0"/>
              <a:ea typeface="Verdana" panose="020B0604030504040204" pitchFamily="34" charset="0"/>
              <a:cs typeface="Verdana" panose="020B0604030504040204" pitchFamily="34" charset="0"/>
            </a:endParaRPr>
          </a:p>
          <a:p>
            <a:pPr algn="ctr"/>
            <a:r>
              <a:rPr lang="es-CO" sz="2800" dirty="0">
                <a:latin typeface="Verdana" panose="020B0604030504040204" pitchFamily="34" charset="0"/>
                <a:ea typeface="Verdana" panose="020B0604030504040204" pitchFamily="34" charset="0"/>
                <a:cs typeface="Verdana" panose="020B0604030504040204" pitchFamily="34" charset="0"/>
              </a:rPr>
              <a:t>Plan Nacional de Desarrollo 2018-2022</a:t>
            </a:r>
          </a:p>
        </p:txBody>
      </p:sp>
    </p:spTree>
    <p:extLst>
      <p:ext uri="{BB962C8B-B14F-4D97-AF65-F5344CB8AC3E}">
        <p14:creationId xmlns:p14="http://schemas.microsoft.com/office/powerpoint/2010/main" val="153311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717E670-C306-4E5B-9923-3791EF437796}"/>
              </a:ext>
            </a:extLst>
          </p:cNvPr>
          <p:cNvPicPr>
            <a:picLocks noChangeAspect="1"/>
          </p:cNvPicPr>
          <p:nvPr/>
        </p:nvPicPr>
        <p:blipFill>
          <a:blip r:embed="rId3"/>
          <a:stretch>
            <a:fillRect/>
          </a:stretch>
        </p:blipFill>
        <p:spPr>
          <a:xfrm>
            <a:off x="-8329" y="16933"/>
            <a:ext cx="12200329" cy="1676400"/>
          </a:xfrm>
          <a:prstGeom prst="rect">
            <a:avLst/>
          </a:prstGeom>
        </p:spPr>
      </p:pic>
      <p:pic>
        <p:nvPicPr>
          <p:cNvPr id="7" name="Imagen 6">
            <a:extLst>
              <a:ext uri="{FF2B5EF4-FFF2-40B4-BE49-F238E27FC236}">
                <a16:creationId xmlns:a16="http://schemas.microsoft.com/office/drawing/2014/main" id="{5B175285-DE26-4A4C-B611-512E48959864}"/>
              </a:ext>
            </a:extLst>
          </p:cNvPr>
          <p:cNvPicPr>
            <a:picLocks noChangeAspect="1"/>
          </p:cNvPicPr>
          <p:nvPr/>
        </p:nvPicPr>
        <p:blipFill>
          <a:blip r:embed="rId4"/>
          <a:stretch>
            <a:fillRect/>
          </a:stretch>
        </p:blipFill>
        <p:spPr>
          <a:xfrm>
            <a:off x="0" y="1643591"/>
            <a:ext cx="9144000" cy="2277012"/>
          </a:xfrm>
          <a:prstGeom prst="rect">
            <a:avLst/>
          </a:prstGeom>
        </p:spPr>
      </p:pic>
      <p:pic>
        <p:nvPicPr>
          <p:cNvPr id="8" name="Picture 2" descr="Resultado de imagen para economia colaborativa">
            <a:extLst>
              <a:ext uri="{FF2B5EF4-FFF2-40B4-BE49-F238E27FC236}">
                <a16:creationId xmlns:a16="http://schemas.microsoft.com/office/drawing/2014/main" id="{E73E5FC3-67EE-4311-8683-37BCC7A6E1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6534" b="6534"/>
          <a:stretch/>
        </p:blipFill>
        <p:spPr bwMode="auto">
          <a:xfrm>
            <a:off x="154598" y="3848286"/>
            <a:ext cx="3527086" cy="17260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n relacionada">
            <a:extLst>
              <a:ext uri="{FF2B5EF4-FFF2-40B4-BE49-F238E27FC236}">
                <a16:creationId xmlns:a16="http://schemas.microsoft.com/office/drawing/2014/main" id="{63EB3148-4C65-4406-BA07-DC9C930141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4868" y="4868818"/>
            <a:ext cx="2682828" cy="19585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a:extLst>
              <a:ext uri="{FF2B5EF4-FFF2-40B4-BE49-F238E27FC236}">
                <a16:creationId xmlns:a16="http://schemas.microsoft.com/office/drawing/2014/main" id="{C1E32819-934C-4590-8575-4CBE18948121}"/>
              </a:ext>
            </a:extLst>
          </p:cNvPr>
          <p:cNvSpPr/>
          <p:nvPr/>
        </p:nvSpPr>
        <p:spPr>
          <a:xfrm>
            <a:off x="5779158" y="3921747"/>
            <a:ext cx="6096000" cy="2246769"/>
          </a:xfrm>
          <a:prstGeom prst="rect">
            <a:avLst/>
          </a:prstGeom>
        </p:spPr>
        <p:txBody>
          <a:bodyPr>
            <a:spAutoFit/>
          </a:bodyPr>
          <a:lstStyle/>
          <a:p>
            <a:r>
              <a:rPr lang="es-CO" sz="2000" i="1" dirty="0">
                <a:solidFill>
                  <a:schemeClr val="accent2"/>
                </a:solidFill>
                <a:latin typeface="Verdana" panose="020B0604030504040204" pitchFamily="34" charset="0"/>
                <a:ea typeface="Verdana" panose="020B0604030504040204" pitchFamily="34" charset="0"/>
                <a:cs typeface="Verdana" panose="020B0604030504040204" pitchFamily="34" charset="0"/>
              </a:rPr>
              <a:t>“MT y otros …diseñarán y formularán una política pública que permita, entre otros, caracterizar las condiciones de prestación de servicio y las modalidades de protección y seguridad social que se puedan generar del uso de estas aplicaciones y plataformas…Art 205 PND</a:t>
            </a:r>
          </a:p>
        </p:txBody>
      </p:sp>
    </p:spTree>
    <p:extLst>
      <p:ext uri="{BB962C8B-B14F-4D97-AF65-F5344CB8AC3E}">
        <p14:creationId xmlns:p14="http://schemas.microsoft.com/office/powerpoint/2010/main" val="155165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DE1964C3-1855-4F4E-A55B-683F775C8523}"/>
              </a:ext>
            </a:extLst>
          </p:cNvPr>
          <p:cNvPicPr>
            <a:picLocks noChangeAspect="1"/>
          </p:cNvPicPr>
          <p:nvPr/>
        </p:nvPicPr>
        <p:blipFill rotWithShape="1">
          <a:blip r:embed="rId3"/>
          <a:srcRect t="7106" b="12823"/>
          <a:stretch/>
        </p:blipFill>
        <p:spPr>
          <a:xfrm>
            <a:off x="20" y="10"/>
            <a:ext cx="12191980" cy="6857990"/>
          </a:xfrm>
          <a:prstGeom prst="rect">
            <a:avLst/>
          </a:prstGeom>
        </p:spPr>
      </p:pic>
    </p:spTree>
    <p:extLst>
      <p:ext uri="{BB962C8B-B14F-4D97-AF65-F5344CB8AC3E}">
        <p14:creationId xmlns:p14="http://schemas.microsoft.com/office/powerpoint/2010/main" val="246422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76B9F70B-E3AD-49FB-90C0-920F60D0DF93}"/>
              </a:ext>
            </a:extLst>
          </p:cNvPr>
          <p:cNvSpPr/>
          <p:nvPr/>
        </p:nvSpPr>
        <p:spPr>
          <a:xfrm>
            <a:off x="302683" y="1801289"/>
            <a:ext cx="3733800" cy="19240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800" dirty="0">
                <a:latin typeface="Verdana" panose="020B0604030504040204" pitchFamily="34" charset="0"/>
                <a:ea typeface="Verdana" panose="020B0604030504040204" pitchFamily="34" charset="0"/>
                <a:cs typeface="Verdana" panose="020B0604030504040204" pitchFamily="34" charset="0"/>
              </a:rPr>
              <a:t>Seguridad social </a:t>
            </a:r>
          </a:p>
        </p:txBody>
      </p:sp>
      <p:sp>
        <p:nvSpPr>
          <p:cNvPr id="35" name="Rectángulo: esquinas redondeadas 34">
            <a:extLst>
              <a:ext uri="{FF2B5EF4-FFF2-40B4-BE49-F238E27FC236}">
                <a16:creationId xmlns:a16="http://schemas.microsoft.com/office/drawing/2014/main" id="{DE1CC405-C22F-452B-A25C-523AA9297750}"/>
              </a:ext>
            </a:extLst>
          </p:cNvPr>
          <p:cNvSpPr/>
          <p:nvPr/>
        </p:nvSpPr>
        <p:spPr>
          <a:xfrm>
            <a:off x="4723870" y="1834092"/>
            <a:ext cx="3733800" cy="19240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sz="2800" dirty="0">
                <a:latin typeface="Verdana" panose="020B0604030504040204" pitchFamily="34" charset="0"/>
                <a:ea typeface="Verdana" panose="020B0604030504040204" pitchFamily="34" charset="0"/>
                <a:cs typeface="Verdana" panose="020B0604030504040204" pitchFamily="34" charset="0"/>
              </a:rPr>
              <a:t>Vinculación </a:t>
            </a:r>
          </a:p>
          <a:p>
            <a:pPr algn="ctr"/>
            <a:r>
              <a:rPr lang="es-CO" sz="2800" dirty="0">
                <a:latin typeface="Verdana" panose="020B0604030504040204" pitchFamily="34" charset="0"/>
                <a:ea typeface="Verdana" panose="020B0604030504040204" pitchFamily="34" charset="0"/>
                <a:cs typeface="Verdana" panose="020B0604030504040204" pitchFamily="34" charset="0"/>
              </a:rPr>
              <a:t>CST</a:t>
            </a:r>
          </a:p>
        </p:txBody>
      </p:sp>
      <p:sp>
        <p:nvSpPr>
          <p:cNvPr id="36" name="Rectángulo: esquinas redondeadas 35">
            <a:extLst>
              <a:ext uri="{FF2B5EF4-FFF2-40B4-BE49-F238E27FC236}">
                <a16:creationId xmlns:a16="http://schemas.microsoft.com/office/drawing/2014/main" id="{F4178B4B-A31B-442D-9635-2C711A0CDC2C}"/>
              </a:ext>
            </a:extLst>
          </p:cNvPr>
          <p:cNvSpPr/>
          <p:nvPr/>
        </p:nvSpPr>
        <p:spPr>
          <a:xfrm>
            <a:off x="9587442" y="2331508"/>
            <a:ext cx="2301875" cy="9292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CO" dirty="0">
                <a:latin typeface="Verdana" panose="020B0604030504040204" pitchFamily="34" charset="0"/>
                <a:ea typeface="Verdana" panose="020B0604030504040204" pitchFamily="34" charset="0"/>
                <a:cs typeface="Verdana" panose="020B0604030504040204" pitchFamily="34" charset="0"/>
              </a:rPr>
              <a:t>Formalidad OIT</a:t>
            </a:r>
          </a:p>
        </p:txBody>
      </p:sp>
      <p:sp>
        <p:nvSpPr>
          <p:cNvPr id="10" name="Flecha: a la derecha 9">
            <a:extLst>
              <a:ext uri="{FF2B5EF4-FFF2-40B4-BE49-F238E27FC236}">
                <a16:creationId xmlns:a16="http://schemas.microsoft.com/office/drawing/2014/main" id="{38EEADDB-C229-4DB5-982C-40C6945749FA}"/>
              </a:ext>
            </a:extLst>
          </p:cNvPr>
          <p:cNvSpPr/>
          <p:nvPr/>
        </p:nvSpPr>
        <p:spPr>
          <a:xfrm>
            <a:off x="3828520" y="2538942"/>
            <a:ext cx="895350" cy="51435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Diagrama de flujo: proceso 11">
            <a:extLst>
              <a:ext uri="{FF2B5EF4-FFF2-40B4-BE49-F238E27FC236}">
                <a16:creationId xmlns:a16="http://schemas.microsoft.com/office/drawing/2014/main" id="{247597F3-9654-4E87-BD13-8BBC88659668}"/>
              </a:ext>
            </a:extLst>
          </p:cNvPr>
          <p:cNvSpPr/>
          <p:nvPr/>
        </p:nvSpPr>
        <p:spPr>
          <a:xfrm rot="5400000">
            <a:off x="5545399" y="298184"/>
            <a:ext cx="800632" cy="9585328"/>
          </a:xfrm>
          <a:prstGeom prst="flowChartProcess">
            <a:avLst/>
          </a:prstGeom>
          <a:gradFill flip="none" rotWithShape="1">
            <a:gsLst>
              <a:gs pos="91000">
                <a:schemeClr val="accent6">
                  <a:lumMod val="75000"/>
                </a:schemeClr>
              </a:gs>
              <a:gs pos="69036">
                <a:schemeClr val="accent6">
                  <a:lumMod val="60000"/>
                  <a:lumOff val="40000"/>
                </a:schemeClr>
              </a:gs>
              <a:gs pos="57518">
                <a:srgbClr val="CDE3BF"/>
              </a:gs>
              <a:gs pos="48650">
                <a:schemeClr val="accent6">
                  <a:lumMod val="40000"/>
                  <a:lumOff val="60000"/>
                </a:schemeClr>
              </a:gs>
              <a:gs pos="19000">
                <a:schemeClr val="accent6">
                  <a:lumMod val="20000"/>
                  <a:lumOff val="80000"/>
                </a:schemeClr>
              </a:gs>
              <a:gs pos="80523">
                <a:srgbClr val="9CC680"/>
              </a:gs>
              <a:gs pos="9728">
                <a:schemeClr val="accent6">
                  <a:lumMod val="20000"/>
                  <a:lumOff val="80000"/>
                </a:schemeClr>
              </a:gs>
              <a:gs pos="0">
                <a:schemeClr val="bg1"/>
              </a:gs>
              <a:gs pos="35000">
                <a:schemeClr val="accent6">
                  <a:lumMod val="40000"/>
                  <a:lumOff val="60000"/>
                </a:schemeClr>
              </a:gs>
              <a:gs pos="100000">
                <a:schemeClr val="accent6">
                  <a:lumMod val="75000"/>
                </a:schemeClr>
              </a:gs>
            </a:gsLst>
            <a:path path="circle">
              <a:fillToRect l="100000" t="100000"/>
            </a:path>
            <a:tileRect r="-100000" b="-100000"/>
          </a:gradFill>
        </p:spPr>
        <p:style>
          <a:lnRef idx="3">
            <a:schemeClr val="lt1"/>
          </a:lnRef>
          <a:fillRef idx="1">
            <a:schemeClr val="accent6"/>
          </a:fillRef>
          <a:effectRef idx="1">
            <a:schemeClr val="accent6"/>
          </a:effectRef>
          <a:fontRef idx="minor">
            <a:schemeClr val="lt1"/>
          </a:fontRef>
        </p:style>
        <p:txBody>
          <a:bodyPr rtlCol="0" anchor="ctr"/>
          <a:lstStyle/>
          <a:p>
            <a:pPr algn="ctr"/>
            <a:endParaRPr lang="es-CO"/>
          </a:p>
        </p:txBody>
      </p:sp>
      <p:pic>
        <p:nvPicPr>
          <p:cNvPr id="13" name="Imagen 12">
            <a:extLst>
              <a:ext uri="{FF2B5EF4-FFF2-40B4-BE49-F238E27FC236}">
                <a16:creationId xmlns:a16="http://schemas.microsoft.com/office/drawing/2014/main" id="{A2A1DF72-0283-4F56-A794-6C9023799192}"/>
              </a:ext>
            </a:extLst>
          </p:cNvPr>
          <p:cNvPicPr>
            <a:picLocks noChangeAspect="1"/>
          </p:cNvPicPr>
          <p:nvPr/>
        </p:nvPicPr>
        <p:blipFill>
          <a:blip r:embed="rId3"/>
          <a:stretch>
            <a:fillRect/>
          </a:stretch>
        </p:blipFill>
        <p:spPr>
          <a:xfrm>
            <a:off x="0" y="-7085"/>
            <a:ext cx="12192000" cy="1708891"/>
          </a:xfrm>
          <a:prstGeom prst="rect">
            <a:avLst/>
          </a:prstGeom>
        </p:spPr>
      </p:pic>
      <p:cxnSp>
        <p:nvCxnSpPr>
          <p:cNvPr id="42" name="Conector recto de flecha 41">
            <a:extLst>
              <a:ext uri="{FF2B5EF4-FFF2-40B4-BE49-F238E27FC236}">
                <a16:creationId xmlns:a16="http://schemas.microsoft.com/office/drawing/2014/main" id="{4C7C0C51-BFF6-4237-B93A-7384C1A501D7}"/>
              </a:ext>
            </a:extLst>
          </p:cNvPr>
          <p:cNvCxnSpPr/>
          <p:nvPr/>
        </p:nvCxnSpPr>
        <p:spPr>
          <a:xfrm>
            <a:off x="3183467" y="5090848"/>
            <a:ext cx="5672666" cy="0"/>
          </a:xfrm>
          <a:prstGeom prst="straightConnector1">
            <a:avLst/>
          </a:prstGeom>
          <a:ln w="762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43" name="CuadroTexto 42">
            <a:extLst>
              <a:ext uri="{FF2B5EF4-FFF2-40B4-BE49-F238E27FC236}">
                <a16:creationId xmlns:a16="http://schemas.microsoft.com/office/drawing/2014/main" id="{5F1F7106-DC37-420F-819A-DAC79DB46DDF}"/>
              </a:ext>
            </a:extLst>
          </p:cNvPr>
          <p:cNvSpPr txBox="1"/>
          <p:nvPr/>
        </p:nvSpPr>
        <p:spPr>
          <a:xfrm>
            <a:off x="3539067" y="5926667"/>
            <a:ext cx="4918603" cy="584775"/>
          </a:xfrm>
          <a:prstGeom prst="rect">
            <a:avLst/>
          </a:prstGeom>
          <a:noFill/>
        </p:spPr>
        <p:txBody>
          <a:bodyPr wrap="square" rtlCol="0">
            <a:spAutoFit/>
          </a:bodyPr>
          <a:lstStyle/>
          <a:p>
            <a:pPr algn="ctr"/>
            <a:r>
              <a:rPr lang="es-CO" sz="3200" b="1"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Gradualidad</a:t>
            </a:r>
          </a:p>
        </p:txBody>
      </p:sp>
    </p:spTree>
    <p:extLst>
      <p:ext uri="{BB962C8B-B14F-4D97-AF65-F5344CB8AC3E}">
        <p14:creationId xmlns:p14="http://schemas.microsoft.com/office/powerpoint/2010/main" val="200465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B528A7D2-9303-4149-8454-62B3FED14558}"/>
              </a:ext>
            </a:extLst>
          </p:cNvPr>
          <p:cNvPicPr>
            <a:picLocks noChangeAspect="1"/>
          </p:cNvPicPr>
          <p:nvPr/>
        </p:nvPicPr>
        <p:blipFill>
          <a:blip r:embed="rId2"/>
          <a:stretch>
            <a:fillRect/>
          </a:stretch>
        </p:blipFill>
        <p:spPr>
          <a:xfrm>
            <a:off x="850933" y="1617141"/>
            <a:ext cx="9787339" cy="4502680"/>
          </a:xfrm>
          <a:prstGeom prst="rect">
            <a:avLst/>
          </a:prstGeom>
        </p:spPr>
      </p:pic>
      <p:pic>
        <p:nvPicPr>
          <p:cNvPr id="5" name="Imagen 4">
            <a:extLst>
              <a:ext uri="{FF2B5EF4-FFF2-40B4-BE49-F238E27FC236}">
                <a16:creationId xmlns:a16="http://schemas.microsoft.com/office/drawing/2014/main" id="{8345D690-C332-4A7A-BBAD-687169708395}"/>
              </a:ext>
            </a:extLst>
          </p:cNvPr>
          <p:cNvPicPr>
            <a:picLocks noChangeAspect="1"/>
          </p:cNvPicPr>
          <p:nvPr/>
        </p:nvPicPr>
        <p:blipFill>
          <a:blip r:embed="rId3"/>
          <a:stretch>
            <a:fillRect/>
          </a:stretch>
        </p:blipFill>
        <p:spPr>
          <a:xfrm>
            <a:off x="0" y="-7085"/>
            <a:ext cx="12192000" cy="1708891"/>
          </a:xfrm>
          <a:prstGeom prst="rect">
            <a:avLst/>
          </a:prstGeom>
        </p:spPr>
      </p:pic>
    </p:spTree>
    <p:extLst>
      <p:ext uri="{BB962C8B-B14F-4D97-AF65-F5344CB8AC3E}">
        <p14:creationId xmlns:p14="http://schemas.microsoft.com/office/powerpoint/2010/main" val="43294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345D690-C332-4A7A-BBAD-687169708395}"/>
              </a:ext>
            </a:extLst>
          </p:cNvPr>
          <p:cNvPicPr>
            <a:picLocks noChangeAspect="1"/>
          </p:cNvPicPr>
          <p:nvPr/>
        </p:nvPicPr>
        <p:blipFill>
          <a:blip r:embed="rId2"/>
          <a:stretch>
            <a:fillRect/>
          </a:stretch>
        </p:blipFill>
        <p:spPr>
          <a:xfrm>
            <a:off x="0" y="-7085"/>
            <a:ext cx="12192000" cy="1708891"/>
          </a:xfrm>
          <a:prstGeom prst="rect">
            <a:avLst/>
          </a:prstGeom>
        </p:spPr>
      </p:pic>
      <p:pic>
        <p:nvPicPr>
          <p:cNvPr id="2" name="Imagen 1">
            <a:extLst>
              <a:ext uri="{FF2B5EF4-FFF2-40B4-BE49-F238E27FC236}">
                <a16:creationId xmlns:a16="http://schemas.microsoft.com/office/drawing/2014/main" id="{701FD2F2-0C7F-4531-A87C-FC45199949AF}"/>
              </a:ext>
            </a:extLst>
          </p:cNvPr>
          <p:cNvPicPr>
            <a:picLocks noChangeAspect="1"/>
          </p:cNvPicPr>
          <p:nvPr/>
        </p:nvPicPr>
        <p:blipFill>
          <a:blip r:embed="rId3"/>
          <a:stretch>
            <a:fillRect/>
          </a:stretch>
        </p:blipFill>
        <p:spPr>
          <a:xfrm>
            <a:off x="795856" y="1600208"/>
            <a:ext cx="10155067" cy="4488564"/>
          </a:xfrm>
          <a:prstGeom prst="rect">
            <a:avLst/>
          </a:prstGeom>
        </p:spPr>
      </p:pic>
    </p:spTree>
    <p:extLst>
      <p:ext uri="{BB962C8B-B14F-4D97-AF65-F5344CB8AC3E}">
        <p14:creationId xmlns:p14="http://schemas.microsoft.com/office/powerpoint/2010/main" val="428007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AD6D6CC-B163-4C18-BA96-75FCAC388630}"/>
              </a:ext>
            </a:extLst>
          </p:cNvPr>
          <p:cNvPicPr>
            <a:picLocks noChangeAspect="1"/>
          </p:cNvPicPr>
          <p:nvPr/>
        </p:nvPicPr>
        <p:blipFill>
          <a:blip r:embed="rId3"/>
          <a:stretch>
            <a:fillRect/>
          </a:stretch>
        </p:blipFill>
        <p:spPr>
          <a:xfrm>
            <a:off x="0" y="332"/>
            <a:ext cx="12192000" cy="1743806"/>
          </a:xfrm>
          <a:prstGeom prst="rect">
            <a:avLst/>
          </a:prstGeom>
        </p:spPr>
      </p:pic>
      <p:pic>
        <p:nvPicPr>
          <p:cNvPr id="6" name="Imagen 5">
            <a:extLst>
              <a:ext uri="{FF2B5EF4-FFF2-40B4-BE49-F238E27FC236}">
                <a16:creationId xmlns:a16="http://schemas.microsoft.com/office/drawing/2014/main" id="{90B8364F-FE5C-47FE-9EA9-B44155F5AC3F}"/>
              </a:ext>
            </a:extLst>
          </p:cNvPr>
          <p:cNvPicPr>
            <a:picLocks noChangeAspect="1"/>
          </p:cNvPicPr>
          <p:nvPr/>
        </p:nvPicPr>
        <p:blipFill>
          <a:blip r:embed="rId4"/>
          <a:stretch>
            <a:fillRect/>
          </a:stretch>
        </p:blipFill>
        <p:spPr>
          <a:xfrm>
            <a:off x="829733" y="1882245"/>
            <a:ext cx="2333625" cy="4286014"/>
          </a:xfrm>
          <a:prstGeom prst="rect">
            <a:avLst/>
          </a:prstGeom>
        </p:spPr>
      </p:pic>
      <p:pic>
        <p:nvPicPr>
          <p:cNvPr id="8" name="Imagen 7">
            <a:extLst>
              <a:ext uri="{FF2B5EF4-FFF2-40B4-BE49-F238E27FC236}">
                <a16:creationId xmlns:a16="http://schemas.microsoft.com/office/drawing/2014/main" id="{E72A41F2-88D3-42E5-AAEB-427CACA6DAA0}"/>
              </a:ext>
            </a:extLst>
          </p:cNvPr>
          <p:cNvPicPr>
            <a:picLocks noChangeAspect="1"/>
          </p:cNvPicPr>
          <p:nvPr/>
        </p:nvPicPr>
        <p:blipFill>
          <a:blip r:embed="rId5"/>
          <a:stretch>
            <a:fillRect/>
          </a:stretch>
        </p:blipFill>
        <p:spPr>
          <a:xfrm>
            <a:off x="3316816" y="2039699"/>
            <a:ext cx="6685775" cy="4029605"/>
          </a:xfrm>
          <a:prstGeom prst="rect">
            <a:avLst/>
          </a:prstGeom>
        </p:spPr>
      </p:pic>
      <p:sp>
        <p:nvSpPr>
          <p:cNvPr id="11" name="Flecha: arriba y abajo 10">
            <a:extLst>
              <a:ext uri="{FF2B5EF4-FFF2-40B4-BE49-F238E27FC236}">
                <a16:creationId xmlns:a16="http://schemas.microsoft.com/office/drawing/2014/main" id="{F5A8873F-536F-47E8-BC4D-3AA312273586}"/>
              </a:ext>
            </a:extLst>
          </p:cNvPr>
          <p:cNvSpPr/>
          <p:nvPr/>
        </p:nvSpPr>
        <p:spPr>
          <a:xfrm>
            <a:off x="10156050" y="2387600"/>
            <a:ext cx="1714218" cy="3403600"/>
          </a:xfrm>
          <a:prstGeom prst="upDownArrow">
            <a:avLst/>
          </a:prstGeom>
        </p:spPr>
        <p:style>
          <a:lnRef idx="2">
            <a:schemeClr val="accent2">
              <a:shade val="50000"/>
            </a:schemeClr>
          </a:lnRef>
          <a:fillRef idx="1">
            <a:schemeClr val="accent2"/>
          </a:fillRef>
          <a:effectRef idx="0">
            <a:schemeClr val="accent2"/>
          </a:effectRef>
          <a:fontRef idx="minor">
            <a:schemeClr val="lt1"/>
          </a:fontRef>
        </p:style>
        <p:txBody>
          <a:bodyPr vert="vert270" rtlCol="0" anchor="ctr"/>
          <a:lstStyle/>
          <a:p>
            <a:pPr algn="ctr"/>
            <a:r>
              <a:rPr lang="es-CO" dirty="0">
                <a:latin typeface="Verdana" panose="020B0604030504040204" pitchFamily="34" charset="0"/>
                <a:ea typeface="Verdana" panose="020B0604030504040204" pitchFamily="34" charset="0"/>
                <a:cs typeface="Verdana" panose="020B0604030504040204" pitchFamily="34" charset="0"/>
              </a:rPr>
              <a:t>Red Nacional de Formalización Laboral</a:t>
            </a:r>
          </a:p>
        </p:txBody>
      </p:sp>
    </p:spTree>
    <p:extLst>
      <p:ext uri="{BB962C8B-B14F-4D97-AF65-F5344CB8AC3E}">
        <p14:creationId xmlns:p14="http://schemas.microsoft.com/office/powerpoint/2010/main" val="363615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B977D11-FA02-4115-B280-0F50918A6761}"/>
              </a:ext>
            </a:extLst>
          </p:cNvPr>
          <p:cNvPicPr>
            <a:picLocks noChangeAspect="1"/>
          </p:cNvPicPr>
          <p:nvPr/>
        </p:nvPicPr>
        <p:blipFill>
          <a:blip r:embed="rId3"/>
          <a:stretch>
            <a:fillRect/>
          </a:stretch>
        </p:blipFill>
        <p:spPr>
          <a:xfrm>
            <a:off x="0" y="17459"/>
            <a:ext cx="12192000" cy="1633538"/>
          </a:xfrm>
          <a:prstGeom prst="rect">
            <a:avLst/>
          </a:prstGeom>
        </p:spPr>
      </p:pic>
      <p:pic>
        <p:nvPicPr>
          <p:cNvPr id="3" name="Imagen 2">
            <a:extLst>
              <a:ext uri="{FF2B5EF4-FFF2-40B4-BE49-F238E27FC236}">
                <a16:creationId xmlns:a16="http://schemas.microsoft.com/office/drawing/2014/main" id="{7A36E2FA-043E-45A2-B2C1-87BA422A823B}"/>
              </a:ext>
            </a:extLst>
          </p:cNvPr>
          <p:cNvPicPr>
            <a:picLocks noChangeAspect="1"/>
          </p:cNvPicPr>
          <p:nvPr/>
        </p:nvPicPr>
        <p:blipFill>
          <a:blip r:embed="rId4"/>
          <a:stretch>
            <a:fillRect/>
          </a:stretch>
        </p:blipFill>
        <p:spPr>
          <a:xfrm>
            <a:off x="0" y="2209799"/>
            <a:ext cx="3092449" cy="2740338"/>
          </a:xfrm>
          <a:prstGeom prst="rect">
            <a:avLst/>
          </a:prstGeom>
        </p:spPr>
      </p:pic>
      <p:pic>
        <p:nvPicPr>
          <p:cNvPr id="9" name="Imagen 8">
            <a:extLst>
              <a:ext uri="{FF2B5EF4-FFF2-40B4-BE49-F238E27FC236}">
                <a16:creationId xmlns:a16="http://schemas.microsoft.com/office/drawing/2014/main" id="{B78EAB22-B214-417F-8FD5-97215BEE106F}"/>
              </a:ext>
            </a:extLst>
          </p:cNvPr>
          <p:cNvPicPr>
            <a:picLocks noChangeAspect="1"/>
          </p:cNvPicPr>
          <p:nvPr/>
        </p:nvPicPr>
        <p:blipFill>
          <a:blip r:embed="rId5"/>
          <a:stretch>
            <a:fillRect/>
          </a:stretch>
        </p:blipFill>
        <p:spPr>
          <a:xfrm>
            <a:off x="3031066" y="1896094"/>
            <a:ext cx="5604933" cy="4279285"/>
          </a:xfrm>
          <a:prstGeom prst="rect">
            <a:avLst/>
          </a:prstGeom>
        </p:spPr>
      </p:pic>
      <p:pic>
        <p:nvPicPr>
          <p:cNvPr id="10" name="Imagen 9">
            <a:extLst>
              <a:ext uri="{FF2B5EF4-FFF2-40B4-BE49-F238E27FC236}">
                <a16:creationId xmlns:a16="http://schemas.microsoft.com/office/drawing/2014/main" id="{C739CC3C-AF7E-4839-A5C1-1265F6C2F80D}"/>
              </a:ext>
            </a:extLst>
          </p:cNvPr>
          <p:cNvPicPr>
            <a:picLocks noChangeAspect="1"/>
          </p:cNvPicPr>
          <p:nvPr/>
        </p:nvPicPr>
        <p:blipFill>
          <a:blip r:embed="rId6"/>
          <a:stretch>
            <a:fillRect/>
          </a:stretch>
        </p:blipFill>
        <p:spPr>
          <a:xfrm>
            <a:off x="8679957" y="2489201"/>
            <a:ext cx="3248437" cy="3150658"/>
          </a:xfrm>
          <a:prstGeom prst="rect">
            <a:avLst/>
          </a:prstGeom>
        </p:spPr>
      </p:pic>
    </p:spTree>
    <p:extLst>
      <p:ext uri="{BB962C8B-B14F-4D97-AF65-F5344CB8AC3E}">
        <p14:creationId xmlns:p14="http://schemas.microsoft.com/office/powerpoint/2010/main" val="360277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B977D11-FA02-4115-B280-0F50918A6761}"/>
              </a:ext>
            </a:extLst>
          </p:cNvPr>
          <p:cNvPicPr>
            <a:picLocks noChangeAspect="1"/>
          </p:cNvPicPr>
          <p:nvPr/>
        </p:nvPicPr>
        <p:blipFill>
          <a:blip r:embed="rId3"/>
          <a:stretch>
            <a:fillRect/>
          </a:stretch>
        </p:blipFill>
        <p:spPr>
          <a:xfrm>
            <a:off x="0" y="17459"/>
            <a:ext cx="12192000" cy="1633538"/>
          </a:xfrm>
          <a:prstGeom prst="rect">
            <a:avLst/>
          </a:prstGeom>
        </p:spPr>
      </p:pic>
      <p:pic>
        <p:nvPicPr>
          <p:cNvPr id="3" name="Imagen 2">
            <a:extLst>
              <a:ext uri="{FF2B5EF4-FFF2-40B4-BE49-F238E27FC236}">
                <a16:creationId xmlns:a16="http://schemas.microsoft.com/office/drawing/2014/main" id="{CC55DE3D-3676-432D-B762-A93E9C6256ED}"/>
              </a:ext>
            </a:extLst>
          </p:cNvPr>
          <p:cNvPicPr>
            <a:picLocks noChangeAspect="1"/>
          </p:cNvPicPr>
          <p:nvPr/>
        </p:nvPicPr>
        <p:blipFill>
          <a:blip r:embed="rId4"/>
          <a:stretch>
            <a:fillRect/>
          </a:stretch>
        </p:blipFill>
        <p:spPr>
          <a:xfrm>
            <a:off x="562965" y="1512359"/>
            <a:ext cx="10054235" cy="4630892"/>
          </a:xfrm>
          <a:prstGeom prst="rect">
            <a:avLst/>
          </a:prstGeom>
        </p:spPr>
      </p:pic>
    </p:spTree>
    <p:extLst>
      <p:ext uri="{BB962C8B-B14F-4D97-AF65-F5344CB8AC3E}">
        <p14:creationId xmlns:p14="http://schemas.microsoft.com/office/powerpoint/2010/main" val="756304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B977D11-FA02-4115-B280-0F50918A6761}"/>
              </a:ext>
            </a:extLst>
          </p:cNvPr>
          <p:cNvPicPr>
            <a:picLocks noChangeAspect="1"/>
          </p:cNvPicPr>
          <p:nvPr/>
        </p:nvPicPr>
        <p:blipFill>
          <a:blip r:embed="rId3"/>
          <a:stretch>
            <a:fillRect/>
          </a:stretch>
        </p:blipFill>
        <p:spPr>
          <a:xfrm>
            <a:off x="0" y="17459"/>
            <a:ext cx="12192000" cy="1633538"/>
          </a:xfrm>
          <a:prstGeom prst="rect">
            <a:avLst/>
          </a:prstGeom>
        </p:spPr>
      </p:pic>
      <p:pic>
        <p:nvPicPr>
          <p:cNvPr id="4" name="Imagen 3">
            <a:extLst>
              <a:ext uri="{FF2B5EF4-FFF2-40B4-BE49-F238E27FC236}">
                <a16:creationId xmlns:a16="http://schemas.microsoft.com/office/drawing/2014/main" id="{A535E864-E946-45B3-876C-2FD23CF498B1}"/>
              </a:ext>
            </a:extLst>
          </p:cNvPr>
          <p:cNvPicPr>
            <a:picLocks noChangeAspect="1"/>
          </p:cNvPicPr>
          <p:nvPr/>
        </p:nvPicPr>
        <p:blipFill>
          <a:blip r:embed="rId4"/>
          <a:stretch>
            <a:fillRect/>
          </a:stretch>
        </p:blipFill>
        <p:spPr>
          <a:xfrm>
            <a:off x="1212847" y="1526117"/>
            <a:ext cx="9370484" cy="4502150"/>
          </a:xfrm>
          <a:prstGeom prst="rect">
            <a:avLst/>
          </a:prstGeom>
        </p:spPr>
      </p:pic>
    </p:spTree>
    <p:extLst>
      <p:ext uri="{BB962C8B-B14F-4D97-AF65-F5344CB8AC3E}">
        <p14:creationId xmlns:p14="http://schemas.microsoft.com/office/powerpoint/2010/main" val="143243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B977D11-FA02-4115-B280-0F50918A6761}"/>
              </a:ext>
            </a:extLst>
          </p:cNvPr>
          <p:cNvPicPr>
            <a:picLocks noChangeAspect="1"/>
          </p:cNvPicPr>
          <p:nvPr/>
        </p:nvPicPr>
        <p:blipFill>
          <a:blip r:embed="rId3"/>
          <a:stretch>
            <a:fillRect/>
          </a:stretch>
        </p:blipFill>
        <p:spPr>
          <a:xfrm>
            <a:off x="0" y="17459"/>
            <a:ext cx="12192000" cy="1633538"/>
          </a:xfrm>
          <a:prstGeom prst="rect">
            <a:avLst/>
          </a:prstGeom>
        </p:spPr>
      </p:pic>
      <p:pic>
        <p:nvPicPr>
          <p:cNvPr id="4" name="Imagen 3">
            <a:extLst>
              <a:ext uri="{FF2B5EF4-FFF2-40B4-BE49-F238E27FC236}">
                <a16:creationId xmlns:a16="http://schemas.microsoft.com/office/drawing/2014/main" id="{7F9188B0-6F07-41FA-B6A4-30A3E50E0031}"/>
              </a:ext>
            </a:extLst>
          </p:cNvPr>
          <p:cNvPicPr>
            <a:picLocks noChangeAspect="1"/>
          </p:cNvPicPr>
          <p:nvPr/>
        </p:nvPicPr>
        <p:blipFill>
          <a:blip r:embed="rId4"/>
          <a:stretch>
            <a:fillRect/>
          </a:stretch>
        </p:blipFill>
        <p:spPr>
          <a:xfrm>
            <a:off x="621204" y="1583265"/>
            <a:ext cx="5664237" cy="4743450"/>
          </a:xfrm>
          <a:prstGeom prst="rect">
            <a:avLst/>
          </a:prstGeom>
        </p:spPr>
      </p:pic>
      <p:pic>
        <p:nvPicPr>
          <p:cNvPr id="6" name="Imagen 5">
            <a:extLst>
              <a:ext uri="{FF2B5EF4-FFF2-40B4-BE49-F238E27FC236}">
                <a16:creationId xmlns:a16="http://schemas.microsoft.com/office/drawing/2014/main" id="{F714ED6A-3B43-4CD4-B99F-8AC41644D61A}"/>
              </a:ext>
            </a:extLst>
          </p:cNvPr>
          <p:cNvPicPr>
            <a:picLocks noChangeAspect="1"/>
          </p:cNvPicPr>
          <p:nvPr/>
        </p:nvPicPr>
        <p:blipFill>
          <a:blip r:embed="rId5"/>
          <a:stretch>
            <a:fillRect/>
          </a:stretch>
        </p:blipFill>
        <p:spPr>
          <a:xfrm>
            <a:off x="6622035" y="1658406"/>
            <a:ext cx="4491567" cy="4416708"/>
          </a:xfrm>
          <a:prstGeom prst="rect">
            <a:avLst/>
          </a:prstGeom>
        </p:spPr>
      </p:pic>
    </p:spTree>
    <p:extLst>
      <p:ext uri="{BB962C8B-B14F-4D97-AF65-F5344CB8AC3E}">
        <p14:creationId xmlns:p14="http://schemas.microsoft.com/office/powerpoint/2010/main" val="387763606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TotalTime>
  <Words>576</Words>
  <Application>Microsoft Office PowerPoint</Application>
  <PresentationFormat>Panorámica</PresentationFormat>
  <Paragraphs>222</Paragraphs>
  <Slides>12</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Arial</vt:lpstr>
      <vt:lpstr>Calibri</vt:lpstr>
      <vt:lpstr>Calibri Light</vt:lpstr>
      <vt:lpstr>Helvetica Neue</vt:lpstr>
      <vt:lpstr>Verdana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Nini Johanna Serna Alvarado</dc:creator>
  <cp:lastModifiedBy>Nini Johanna Serna Alvarado</cp:lastModifiedBy>
  <cp:revision>2</cp:revision>
  <dcterms:created xsi:type="dcterms:W3CDTF">2019-06-13T06:11:22Z</dcterms:created>
  <dcterms:modified xsi:type="dcterms:W3CDTF">2019-07-02T19:31:05Z</dcterms:modified>
</cp:coreProperties>
</file>