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5"/>
  </p:sldMasterIdLst>
  <p:notesMasterIdLst>
    <p:notesMasterId r:id="rId16"/>
  </p:notesMasterIdLst>
  <p:sldIdLst>
    <p:sldId id="256" r:id="rId6"/>
    <p:sldId id="267" r:id="rId7"/>
    <p:sldId id="271" r:id="rId8"/>
    <p:sldId id="273" r:id="rId9"/>
    <p:sldId id="276" r:id="rId10"/>
    <p:sldId id="277" r:id="rId11"/>
    <p:sldId id="275" r:id="rId12"/>
    <p:sldId id="278" r:id="rId13"/>
    <p:sldId id="279" r:id="rId14"/>
    <p:sldId id="270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CAEE8AB-9382-44DA-BBE6-7B57DEE91973}">
          <p14:sldIdLst>
            <p14:sldId id="256"/>
            <p14:sldId id="267"/>
            <p14:sldId id="271"/>
            <p14:sldId id="273"/>
            <p14:sldId id="276"/>
            <p14:sldId id="277"/>
            <p14:sldId id="275"/>
            <p14:sldId id="278"/>
            <p14:sldId id="279"/>
          </p14:sldIdLst>
        </p14:section>
        <p14:section name="Untitled Section" id="{9380A1B0-D731-4850-A1AF-195732AEDBAE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3AF"/>
    <a:srgbClr val="3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9" autoAdjust="0"/>
    <p:restoredTop sz="90305" autoAdjust="0"/>
  </p:normalViewPr>
  <p:slideViewPr>
    <p:cSldViewPr snapToGrid="0" snapToObjects="1">
      <p:cViewPr varScale="1">
        <p:scale>
          <a:sx n="89" d="100"/>
          <a:sy n="89" d="100"/>
        </p:scale>
        <p:origin x="660" y="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6D2A3-C7D3-4919-9E80-CC9AB6B72FB6}" type="datetimeFigureOut">
              <a:rPr lang="es-CL" smtClean="0"/>
              <a:t>11-07-2019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F3D22-632E-4273-93AE-E94F5701C4C0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4195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3D22-632E-4273-93AE-E94F5701C4C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7780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Antes de empezar a hablar de</a:t>
            </a:r>
            <a:r>
              <a:rPr lang="es-CL" baseline="0" dirty="0" smtClean="0"/>
              <a:t> independientes creo que es importante conocerlos (es un grupo heterogéneo), saber de dónde vienen para luego ver a dónde irán los desafíos en materias de pensiones e independientes (que es uno de los desafíos en materia de pensiones). </a:t>
            </a:r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3D22-632E-4273-93AE-E94F5701C4C0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54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7/11/2019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1" y="1200151"/>
            <a:ext cx="8496299" cy="3394472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0501" y="4767263"/>
            <a:ext cx="2133600" cy="273844"/>
          </a:xfrm>
        </p:spPr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0850" y="4767263"/>
            <a:ext cx="2895600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1" y="205979"/>
            <a:ext cx="6905624" cy="754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Image 6" descr="Logo100Years_Sp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324000"/>
            <a:ext cx="1519540" cy="6372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063228"/>
            <a:ext cx="9144000" cy="4080271"/>
          </a:xfrm>
          <a:prstGeom prst="rect">
            <a:avLst/>
          </a:prstGeom>
          <a:solidFill>
            <a:srgbClr val="345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ontt@ilo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hyperlink" Target="https://www.ilo.org/dyn/normlex/es/f?p=NORMLEXPUB:12100:0::NO::P12100_ILO_CODE:R20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1940719"/>
            <a:ext cx="7772400" cy="1102519"/>
          </a:xfrm>
        </p:spPr>
        <p:txBody>
          <a:bodyPr>
            <a:noAutofit/>
          </a:bodyPr>
          <a:lstStyle/>
          <a:p>
            <a:pPr algn="ctr"/>
            <a:r>
              <a:rPr lang="es-CL" sz="3200" dirty="0" smtClean="0">
                <a:solidFill>
                  <a:schemeClr val="bg1"/>
                </a:solidFill>
              </a:rPr>
              <a:t>Tránsito a la formalidad laboral y la seguridad social: Perspectiva Regional</a:t>
            </a:r>
            <a:endParaRPr lang="es-CL" sz="3200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1" y="3571875"/>
            <a:ext cx="7772399" cy="1314450"/>
          </a:xfrm>
        </p:spPr>
        <p:txBody>
          <a:bodyPr>
            <a:normAutofit fontScale="70000" lnSpcReduction="20000"/>
          </a:bodyPr>
          <a:lstStyle/>
          <a:p>
            <a:r>
              <a:rPr lang="es-CL" smtClean="0">
                <a:solidFill>
                  <a:schemeClr val="bg1">
                    <a:lumMod val="75000"/>
                  </a:schemeClr>
                </a:solidFill>
              </a:rPr>
              <a:t>«</a:t>
            </a:r>
            <a:r>
              <a:rPr lang="es-CL" dirty="0" smtClean="0">
                <a:solidFill>
                  <a:schemeClr val="bg1">
                    <a:lumMod val="75000"/>
                  </a:schemeClr>
                </a:solidFill>
              </a:rPr>
              <a:t>Equidad y sostenibilidad fiscal de los sistemas de pensiones en América Latina »</a:t>
            </a:r>
          </a:p>
          <a:p>
            <a:r>
              <a:rPr lang="es-CL" dirty="0" err="1" smtClean="0">
                <a:solidFill>
                  <a:schemeClr val="bg1">
                    <a:lumMod val="75000"/>
                  </a:schemeClr>
                </a:solidFill>
              </a:rPr>
              <a:t>EuroSocial</a:t>
            </a:r>
            <a:r>
              <a:rPr lang="es-CL" dirty="0" smtClean="0">
                <a:solidFill>
                  <a:schemeClr val="bg1">
                    <a:lumMod val="75000"/>
                  </a:schemeClr>
                </a:solidFill>
              </a:rPr>
              <a:t> – Cartagena de Indias – 10 de julio 2019</a:t>
            </a:r>
          </a:p>
          <a:p>
            <a:endParaRPr lang="es-C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s-CL" sz="2300" dirty="0" smtClean="0">
                <a:solidFill>
                  <a:schemeClr val="bg1"/>
                </a:solidFill>
              </a:rPr>
              <a:t>Guillermo Montt – OIT</a:t>
            </a:r>
            <a:endParaRPr lang="es-CL" sz="2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89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000" dirty="0" smtClean="0"/>
              <a:t>Muchas gracias</a:t>
            </a:r>
          </a:p>
          <a:p>
            <a:pPr marL="0" indent="0" algn="ctr">
              <a:buNone/>
            </a:pPr>
            <a:endParaRPr lang="es-CL" sz="1600" dirty="0" smtClean="0"/>
          </a:p>
          <a:p>
            <a:pPr marL="0" indent="0" algn="ctr">
              <a:spcBef>
                <a:spcPts val="0"/>
              </a:spcBef>
              <a:buNone/>
            </a:pPr>
            <a:endParaRPr lang="es-CL" sz="16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s-CL" sz="1600" dirty="0" smtClean="0"/>
              <a:t>Guillermo Montt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CL" sz="1600" dirty="0" smtClean="0">
                <a:hlinkClick r:id="rId2"/>
              </a:rPr>
              <a:t>montt@ilo.org</a:t>
            </a:r>
            <a:endParaRPr lang="es-CL" sz="16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s-CL" sz="1600" dirty="0" smtClean="0"/>
              <a:t>Organización Internacional del Trabajo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CL" sz="1600" dirty="0" smtClean="0"/>
              <a:t>Oficina para el Cono Sur de América Latina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CL" sz="1600" dirty="0" smtClean="0"/>
              <a:t>Santiago, Chile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302350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Pensiones reflejan las características del mercado laboral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1" y="1200150"/>
            <a:ext cx="8496299" cy="37637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L" dirty="0" smtClean="0"/>
              <a:t>Pensiones contributivas son el reflejo de:</a:t>
            </a:r>
          </a:p>
          <a:p>
            <a:r>
              <a:rPr lang="es-CL" dirty="0" smtClean="0"/>
              <a:t>Elegibilidad (años de aporte) → Historia laboral (formal)</a:t>
            </a:r>
          </a:p>
          <a:p>
            <a:r>
              <a:rPr lang="es-CL" dirty="0" smtClean="0"/>
              <a:t>Nivel de pensión </a:t>
            </a:r>
            <a:r>
              <a:rPr lang="es-CL" dirty="0"/>
              <a:t>→ </a:t>
            </a:r>
            <a:r>
              <a:rPr lang="es-CL" dirty="0" smtClean="0"/>
              <a:t>Salarios</a:t>
            </a:r>
          </a:p>
          <a:p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Participación en trabajo formal </a:t>
            </a:r>
          </a:p>
          <a:p>
            <a:pPr marL="0" indent="0" algn="ctr">
              <a:buNone/>
            </a:pPr>
            <a:r>
              <a:rPr lang="es-CL" dirty="0" smtClean="0"/>
              <a:t>Participación en trabajo remunerado</a:t>
            </a:r>
          </a:p>
          <a:p>
            <a:pPr marL="0" indent="0" algn="ctr">
              <a:buNone/>
            </a:pPr>
            <a:endParaRPr lang="es-CL" sz="2000" i="1" dirty="0"/>
          </a:p>
          <a:p>
            <a:pPr marL="0" indent="0" algn="ctr">
              <a:buNone/>
            </a:pPr>
            <a:r>
              <a:rPr lang="es-CL" sz="2400" i="1" dirty="0" smtClean="0"/>
              <a:t>Un mejor mercado laboral trae consigo mejores pensiones</a:t>
            </a: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324083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Formalización permite el acceso a pensiones contributivas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8143" y="1525583"/>
            <a:ext cx="2617813" cy="3255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000" dirty="0" smtClean="0"/>
              <a:t>Informalidad niega acceso al </a:t>
            </a:r>
            <a:r>
              <a:rPr lang="es-CL" sz="2400" dirty="0" smtClean="0"/>
              <a:t>derecho humano </a:t>
            </a:r>
            <a:r>
              <a:rPr lang="es-CL" sz="2000" dirty="0" smtClean="0"/>
              <a:t>de la seguridad social y a otros derechos laborales con impacto sobre la </a:t>
            </a:r>
            <a:r>
              <a:rPr lang="es-CL" sz="2400" dirty="0" smtClean="0"/>
              <a:t>pobreza</a:t>
            </a:r>
            <a:r>
              <a:rPr lang="es-CL" sz="2000" dirty="0" smtClean="0"/>
              <a:t>, </a:t>
            </a:r>
            <a:r>
              <a:rPr lang="es-CL" sz="2400" dirty="0" smtClean="0"/>
              <a:t>vulnerabilidad </a:t>
            </a:r>
            <a:r>
              <a:rPr lang="es-CL" sz="2000" dirty="0" smtClean="0"/>
              <a:t>y </a:t>
            </a:r>
            <a:r>
              <a:rPr lang="es-CL" sz="2400" dirty="0" smtClean="0"/>
              <a:t>desigualdad</a:t>
            </a:r>
            <a:endParaRPr lang="en-GB" sz="20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1" y="1547354"/>
            <a:ext cx="5973009" cy="32865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1" y="4833938"/>
            <a:ext cx="76803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 smtClean="0">
                <a:solidFill>
                  <a:schemeClr val="bg1"/>
                </a:solidFill>
              </a:rPr>
              <a:t>Fuente: OIT (2018) Panorama Laboral Temático No. 4: Presente y futuro de la protección social en América Latina y el Caribe (Lima)</a:t>
            </a: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790" y="1185333"/>
            <a:ext cx="4704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 smtClean="0">
                <a:solidFill>
                  <a:schemeClr val="bg1"/>
                </a:solidFill>
              </a:rPr>
              <a:t>Cobertura contributiva a la seguridad social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953" y="1809940"/>
            <a:ext cx="2867425" cy="24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91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Sectores y grupos críticos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Grupos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Economía rural</a:t>
            </a:r>
          </a:p>
          <a:p>
            <a:r>
              <a:rPr lang="es-CL" sz="2000" dirty="0" smtClean="0"/>
              <a:t>Micro, pequeñas y medianas empresas</a:t>
            </a:r>
          </a:p>
          <a:p>
            <a:r>
              <a:rPr lang="es-CL" sz="2000" dirty="0" smtClean="0"/>
              <a:t>Trabajadoras domésticas</a:t>
            </a:r>
          </a:p>
          <a:p>
            <a:r>
              <a:rPr lang="es-CL" sz="2000" dirty="0" smtClean="0"/>
              <a:t>Trabajadores independientes</a:t>
            </a:r>
          </a:p>
          <a:p>
            <a:r>
              <a:rPr lang="es-CL" sz="2000" dirty="0" smtClean="0"/>
              <a:t>Trabajo no remunerado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L" dirty="0" smtClean="0"/>
              <a:t>Sectores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Construcción</a:t>
            </a:r>
          </a:p>
          <a:p>
            <a:r>
              <a:rPr lang="es-CL" sz="2000" dirty="0" smtClean="0"/>
              <a:t>Transporte</a:t>
            </a:r>
          </a:p>
          <a:p>
            <a:r>
              <a:rPr lang="es-CL" sz="2000" dirty="0" smtClean="0"/>
              <a:t>Trabajo doméstico</a:t>
            </a:r>
          </a:p>
          <a:p>
            <a:r>
              <a:rPr lang="es-CL" sz="2000" dirty="0" smtClean="0"/>
              <a:t>Agricultura</a:t>
            </a:r>
            <a:endParaRPr lang="en-GB" sz="2000" dirty="0"/>
          </a:p>
        </p:txBody>
      </p:sp>
      <p:sp>
        <p:nvSpPr>
          <p:cNvPr id="8" name="Rectangle 7"/>
          <p:cNvSpPr/>
          <p:nvPr/>
        </p:nvSpPr>
        <p:spPr>
          <a:xfrm>
            <a:off x="457201" y="462065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i="1" dirty="0" smtClean="0">
                <a:solidFill>
                  <a:schemeClr val="bg1"/>
                </a:solidFill>
              </a:rPr>
              <a:t>En particular mujeres, jóvenes </a:t>
            </a:r>
            <a:r>
              <a:rPr lang="es-CL" i="1" dirty="0">
                <a:solidFill>
                  <a:schemeClr val="bg1"/>
                </a:solidFill>
              </a:rPr>
              <a:t>y trabajadores de bajos ingresos</a:t>
            </a:r>
            <a:endParaRPr lang="en-GB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32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Estrategia 1: Ajustes a sistemas contributivos para cubrir a trabajadores informales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Esquemas no contributivos (pensiones básicas)</a:t>
            </a:r>
          </a:p>
          <a:p>
            <a:pPr lvl="1"/>
            <a:r>
              <a:rPr lang="es-CL" sz="1600" dirty="0" smtClean="0"/>
              <a:t>ARG (Pensión Universal), BOL (Renta Dignidad), CHL (Pensión Básica Solidaria), CRI (Régimen No Contributivo de Pensiones), PRY (Pensión Alimentaria), URY (Pensión a la Vejez), etc.</a:t>
            </a:r>
          </a:p>
          <a:p>
            <a:r>
              <a:rPr lang="es-CL" dirty="0" smtClean="0"/>
              <a:t>Ajustes para trabajadores a tiempo parcial e independientes</a:t>
            </a:r>
          </a:p>
          <a:p>
            <a:pPr lvl="1"/>
            <a:r>
              <a:rPr lang="es-CL" sz="1900" dirty="0" smtClean="0"/>
              <a:t>Subsidio a la cotización por el mínimo, distribución y concentración de meses de cotización</a:t>
            </a:r>
          </a:p>
          <a:p>
            <a:r>
              <a:rPr lang="es-CL" dirty="0" smtClean="0"/>
              <a:t>Reconocimiento de trabajo reproductivo (no remunerado)</a:t>
            </a:r>
          </a:p>
          <a:p>
            <a:pPr lvl="1"/>
            <a:r>
              <a:rPr lang="es-CL" sz="1600" dirty="0" smtClean="0"/>
              <a:t>Años de aporte considerados: ARG, ESP, URY</a:t>
            </a:r>
          </a:p>
          <a:p>
            <a:pPr lvl="1"/>
            <a:r>
              <a:rPr lang="es-CL" sz="1600" dirty="0" smtClean="0"/>
              <a:t>Aporte a cuenta individual por hijo nacido vivo: CHL</a:t>
            </a:r>
          </a:p>
          <a:p>
            <a:pPr lvl="1"/>
            <a:r>
              <a:rPr lang="es-CL" sz="1600" dirty="0" smtClean="0"/>
              <a:t>Aporte voluntario: ECU</a:t>
            </a:r>
          </a:p>
        </p:txBody>
      </p:sp>
    </p:spTree>
    <p:extLst>
      <p:ext uri="{BB962C8B-B14F-4D97-AF65-F5344CB8AC3E}">
        <p14:creationId xmlns:p14="http://schemas.microsoft.com/office/powerpoint/2010/main" val="117912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Estrategia 2: Formalizar empresas y trabajadores y generar empleo formal</a:t>
            </a:r>
            <a:r>
              <a:rPr lang="es-CL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1" y="1200151"/>
            <a:ext cx="8496299" cy="519792"/>
          </a:xfrm>
        </p:spPr>
        <p:txBody>
          <a:bodyPr/>
          <a:lstStyle/>
          <a:p>
            <a:pPr marL="0" indent="0">
              <a:buNone/>
            </a:pPr>
            <a:r>
              <a:rPr lang="es-CL" dirty="0" smtClean="0"/>
              <a:t>Beneficios para trabajadores, empleadores y gobiernos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90501" y="1850571"/>
            <a:ext cx="255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bg1"/>
                </a:solidFill>
              </a:rPr>
              <a:t>Trabajadores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Acceso a pensión y seguridad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Acceso a derechos laborales, representación y diálogo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Menos precariedad, mayor estabilidad, mayores ingresos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7616" y="1850571"/>
            <a:ext cx="255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bg1"/>
                </a:solidFill>
              </a:rPr>
              <a:t>Empleadores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Acceso a contratos públicos, programas públicos, crédito y factores productivos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Acceso a mercados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Menor vulnerabilidad frente a corrupción y quiebre de contratos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4730" y="1850571"/>
            <a:ext cx="255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bg1"/>
                </a:solidFill>
              </a:rPr>
              <a:t>Gobiernos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Mayor recaudación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Mayor financiamiento del seguro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Mayor equidad, eficiencia y sostenibilidad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Competencia más leal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 smtClean="0">
                <a:solidFill>
                  <a:schemeClr val="bg1"/>
                </a:solidFill>
              </a:rPr>
              <a:t>Mayor cohesión social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1" y="462065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i="1" dirty="0" smtClean="0">
                <a:solidFill>
                  <a:schemeClr val="bg1"/>
                </a:solidFill>
              </a:rPr>
              <a:t>Organizaciones de trabajadores y empleadores juegan un rol clave en la formalización</a:t>
            </a:r>
            <a:endParaRPr lang="en-GB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Estrategia 2: Formalizar empresas y trabajadores y generar empleo formal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2000" dirty="0" smtClean="0"/>
              <a:t>Recomendación sobre la transición de la economía informal a la economía formal, 2015 (Núm. 204) </a:t>
            </a:r>
            <a:r>
              <a:rPr lang="es-CL" sz="2000" dirty="0" smtClean="0">
                <a:hlinkClick r:id="rId2"/>
              </a:rPr>
              <a:t>[LINK]</a:t>
            </a:r>
            <a:endParaRPr lang="en-GB" sz="2000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70"/>
          <a:stretch/>
        </p:blipFill>
        <p:spPr>
          <a:xfrm>
            <a:off x="551907" y="1846905"/>
            <a:ext cx="7773485" cy="329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3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Estrategia 2: Formalizar empresas y trabajadores y generar empleo formal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Seguridad social para trabajadores agrícolas </a:t>
            </a:r>
            <a:r>
              <a:rPr lang="es-CL" sz="1800" dirty="0" smtClean="0"/>
              <a:t>(ECU Seguro Campesino)</a:t>
            </a:r>
            <a:endParaRPr lang="es-CL" dirty="0" smtClean="0"/>
          </a:p>
          <a:p>
            <a:r>
              <a:rPr lang="es-CL" dirty="0" smtClean="0"/>
              <a:t>Obligatoriedad para independientes </a:t>
            </a:r>
            <a:r>
              <a:rPr lang="es-CL" sz="2000" dirty="0" smtClean="0"/>
              <a:t>(CHL)</a:t>
            </a:r>
          </a:p>
          <a:p>
            <a:r>
              <a:rPr lang="es-CL" dirty="0" smtClean="0"/>
              <a:t>Reconocer nuevas formas del trabajo dependiente </a:t>
            </a:r>
            <a:r>
              <a:rPr lang="es-CL" sz="2000" dirty="0" smtClean="0"/>
              <a:t>(URY)</a:t>
            </a:r>
          </a:p>
          <a:p>
            <a:r>
              <a:rPr lang="es-CL" dirty="0" smtClean="0"/>
              <a:t>Simplificación de </a:t>
            </a:r>
            <a:r>
              <a:rPr lang="es-CL" dirty="0" smtClean="0"/>
              <a:t>procesos, ventanilla única</a:t>
            </a:r>
            <a:r>
              <a:rPr lang="es-CL" sz="2000" dirty="0" smtClean="0"/>
              <a:t> </a:t>
            </a:r>
            <a:r>
              <a:rPr lang="es-CL" sz="2000" dirty="0" smtClean="0"/>
              <a:t>(URY)</a:t>
            </a:r>
          </a:p>
          <a:p>
            <a:r>
              <a:rPr lang="es-CL" dirty="0" smtClean="0"/>
              <a:t>Políticas de empleo y estrategias de desarrollo productivo a nivel nacional, sectorial y empresarial </a:t>
            </a:r>
            <a:r>
              <a:rPr lang="es-CL" sz="2000" dirty="0" smtClean="0"/>
              <a:t>(PRY Estrategia de formalización y Sistema de Protección Social)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9998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Estrategia 2: Formalizar empresas y trabajadores y generar empleo formal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 smtClean="0"/>
              <a:t>Revisar incentivos dentro del diseño del sistema de pensiones</a:t>
            </a:r>
          </a:p>
          <a:p>
            <a:pPr lvl="1"/>
            <a:r>
              <a:rPr lang="es-CL" sz="1800" dirty="0" smtClean="0"/>
              <a:t>30 años de contribución para elegibilidad e incentivos para formalizar a quienes no llegarán</a:t>
            </a:r>
          </a:p>
          <a:p>
            <a:pPr lvl="1"/>
            <a:r>
              <a:rPr lang="es-CL" sz="1800" dirty="0" smtClean="0"/>
              <a:t>15 años de contribución para elegibilidad e </a:t>
            </a:r>
            <a:r>
              <a:rPr lang="es-CL" sz="1800" dirty="0" smtClean="0"/>
              <a:t>incentivos para formalizar a jóvenes</a:t>
            </a:r>
          </a:p>
          <a:p>
            <a:r>
              <a:rPr lang="es-CL" sz="2600" dirty="0" smtClean="0"/>
              <a:t>Salud es la principal ventana del seguro social</a:t>
            </a:r>
          </a:p>
          <a:p>
            <a:r>
              <a:rPr lang="es-CL" sz="2600" dirty="0" smtClean="0"/>
              <a:t>Aprovechar cualquier vínculo de empresas con el Estado</a:t>
            </a:r>
          </a:p>
          <a:p>
            <a:pPr lvl="1"/>
            <a:r>
              <a:rPr lang="es-CL" sz="1800" dirty="0" smtClean="0"/>
              <a:t>Obligatoriedad de cotizaciones al día para participar en contratos</a:t>
            </a:r>
          </a:p>
          <a:p>
            <a:r>
              <a:rPr lang="es-CL" dirty="0" smtClean="0"/>
              <a:t>Integrar programas y beneficios (salud, transferencias), que sean puente para la formalización</a:t>
            </a:r>
            <a:endParaRPr lang="es-CL" dirty="0" smtClean="0"/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5015818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par défa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BD016FA70F842BC377DF2E980158B" ma:contentTypeVersion="11" ma:contentTypeDescription="Create a new document." ma:contentTypeScope="" ma:versionID="b829566be0c59732a2fa038b381cd0ea">
  <xsd:schema xmlns:xsd="http://www.w3.org/2001/XMLSchema" xmlns:xs="http://www.w3.org/2001/XMLSchema" xmlns:p="http://schemas.microsoft.com/office/2006/metadata/properties" xmlns:ns1="http://schemas.microsoft.com/sharepoint/v3" xmlns:ns2="878b0d21-155b-4ec0-b795-80adec0f3329" xmlns:ns3="b5396a58-3bb7-462e-9805-51434cc3d3e0" targetNamespace="http://schemas.microsoft.com/office/2006/metadata/properties" ma:root="true" ma:fieldsID="b6454ec9a3a50c85f3fcf0eef04164a7" ns1:_="" ns2:_="" ns3:_="">
    <xsd:import namespace="http://schemas.microsoft.com/sharepoint/v3"/>
    <xsd:import namespace="878b0d21-155b-4ec0-b795-80adec0f3329"/>
    <xsd:import namespace="b5396a58-3bb7-462e-9805-51434cc3d3e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l7511195fc364c7ba5a2662c7743290d" minOccurs="0"/>
                <xsd:element ref="ns2:_dlc_DocId" minOccurs="0"/>
                <xsd:element ref="ns2:_dlc_DocIdUrl" minOccurs="0"/>
                <xsd:element ref="ns2:_dlc_DocIdPersistId" minOccurs="0"/>
                <xsd:element ref="ns2:p1a0af296abb421c86260382d7517b77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b0d21-155b-4ec0-b795-80adec0f3329" elementFormDefault="qualified">
    <xsd:import namespace="http://schemas.microsoft.com/office/2006/documentManagement/types"/>
    <xsd:import namespace="http://schemas.microsoft.com/office/infopath/2007/PartnerControls"/>
    <xsd:element name="l7511195fc364c7ba5a2662c7743290d" ma:index="11" ma:taxonomy="true" ma:internalName="l7511195fc364c7ba5a2662c7743290d" ma:taxonomyFieldName="ILOLanguage" ma:displayName="ILOLanguage" ma:readOnly="false" ma:default="" ma:fieldId="{57511195-fc36-4c7b-a5a2-662c7743290d}" ma:taxonomyMulti="true" ma:sspId="cf5d3917-ff46-4619-8a71-85dd69c1901b" ma:termSetId="7713086f-77c1-4558-92f4-f54455018e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p1a0af296abb421c86260382d7517b77" ma:index="16" ma:taxonomy="true" ma:internalName="p1a0af296abb421c86260382d7517b77" ma:taxonomyFieldName="ILODocumentType" ma:displayName="ILODocumentType" ma:default="" ma:fieldId="{91a0af29-6abb-421c-8626-0382d7517b77}" ma:sspId="cf5d3917-ff46-4619-8a71-85dd69c1901b" ma:termSetId="66c08a96-feec-444e-9b18-1c196a8e9a8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396a58-3bb7-462e-9805-51434cc3d3e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list="{6ad477ad-3e71-4345-bf4a-1a1de5c0e421}" ma:internalName="TaxCatchAll" ma:showField="CatchAllData" ma:web="878b0d21-155b-4ec0-b795-80adec0f33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878b0d21-155b-4ec0-b795-80adec0f3329">DOCID-2092872618-354</_dlc_DocId>
    <_dlc_DocIdUrl xmlns="878b0d21-155b-4ec0-b795-80adec0f3329">
      <Url>https://intranet.ilo.org/en-us/ILO100/_layouts/15/DocIdRedir.aspx?ID=DOCID-2092872618-354</Url>
      <Description>DOCID-2092872618-354</Description>
    </_dlc_DocIdUrl>
    <_dlc_DocIdPersistId xmlns="878b0d21-155b-4ec0-b795-80adec0f3329">false</_dlc_DocIdPersistId>
    <l7511195fc364c7ba5a2662c7743290d xmlns="878b0d21-155b-4ec0-b795-80adec0f332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Spanish</TermName>
          <TermId xmlns="http://schemas.microsoft.com/office/infopath/2007/PartnerControls">ebd39872-1de8-4d94-847c-6a8a8c3cc81a</TermId>
        </TermInfo>
      </Terms>
    </l7511195fc364c7ba5a2662c7743290d>
    <TaxCatchAll xmlns="b5396a58-3bb7-462e-9805-51434cc3d3e0">
      <Value>88</Value>
      <Value>22</Value>
    </TaxCatchAll>
    <p1a0af296abb421c86260382d7517b77 xmlns="878b0d21-155b-4ec0-b795-80adec0f3329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2c5845cc-0b13-4702-a8ee-3136c6fad6f2</TermId>
        </TermInfo>
      </Terms>
    </p1a0af296abb421c86260382d7517b77>
  </documentManagement>
</p:properties>
</file>

<file path=customXml/itemProps1.xml><?xml version="1.0" encoding="utf-8"?>
<ds:datastoreItem xmlns:ds="http://schemas.openxmlformats.org/officeDocument/2006/customXml" ds:itemID="{DC4BB83E-00FA-4360-BB66-9725ECF2F4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78b0d21-155b-4ec0-b795-80adec0f3329"/>
    <ds:schemaRef ds:uri="b5396a58-3bb7-462e-9805-51434cc3d3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26EE9E-048E-430E-8849-188091FEDDE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494561E-BA64-4454-BB18-9366677F6E4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8D4B553-59F0-4DED-AAC3-410F1F12FC4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5396a58-3bb7-462e-9805-51434cc3d3e0"/>
    <ds:schemaRef ds:uri="878b0d21-155b-4ec0-b795-80adec0f3329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ILO100_PPTX_ES</Template>
  <TotalTime>1803</TotalTime>
  <Words>644</Words>
  <Application>Microsoft Office PowerPoint</Application>
  <PresentationFormat>On-screen Show (16:9)</PresentationFormat>
  <Paragraphs>85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Thème par défaut</vt:lpstr>
      <vt:lpstr>Tránsito a la formalidad laboral y la seguridad social: Perspectiva Regional</vt:lpstr>
      <vt:lpstr>Pensiones reflejan las características del mercado laboral</vt:lpstr>
      <vt:lpstr>Formalización permite el acceso a pensiones contributivas</vt:lpstr>
      <vt:lpstr>Sectores y grupos críticos</vt:lpstr>
      <vt:lpstr>Estrategia 1: Ajustes a sistemas contributivos para cubrir a trabajadores informales</vt:lpstr>
      <vt:lpstr>Estrategia 2: Formalizar empresas y trabajadores y generar empleo formal </vt:lpstr>
      <vt:lpstr>Estrategia 2: Formalizar empresas y trabajadores y generar empleo formal</vt:lpstr>
      <vt:lpstr>Estrategia 2: Formalizar empresas y trabajadores y generar empleo formal</vt:lpstr>
      <vt:lpstr>Estrategia 2: Formalizar empresas y trabajadores y generar empleo formal</vt:lpstr>
      <vt:lpstr>PowerPoint Presentation</vt:lpstr>
    </vt:vector>
  </TitlesOfParts>
  <Company>ILO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ILO100</dc:title>
  <dc:creator>Montt, Guillermo</dc:creator>
  <cp:keywords/>
  <dc:description/>
  <cp:lastModifiedBy>Montt, Guillermo</cp:lastModifiedBy>
  <cp:revision>77</cp:revision>
  <dcterms:created xsi:type="dcterms:W3CDTF">2019-05-30T15:35:10Z</dcterms:created>
  <dcterms:modified xsi:type="dcterms:W3CDTF">2019-07-11T13:22:03Z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0x010100419BD016FA70F842BC377DF2E980158B</vt:lpwstr>
  </property>
  <property fmtid="{D5CDD505-2E9C-101B-9397-08002B2CF9AE}" pid="3" name="_dlc_DocIdItemGuid">
    <vt:lpwstr>07512857-063c-46e8-b6c6-4b6c0dbc1653</vt:lpwstr>
  </property>
  <property fmtid="{D5CDD505-2E9C-101B-9397-08002B2CF9AE}" pid="4" name="Order">
    <vt:r8>35400</vt:r8>
  </property>
  <property fmtid="{D5CDD505-2E9C-101B-9397-08002B2CF9AE}" pid="5" name="vti_imgdate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p1a0af296abb421c86260382d7517b77">
    <vt:lpwstr>template|2c5845cc-0b13-4702-a8ee-3136c6fad6f2</vt:lpwstr>
  </property>
  <property fmtid="{D5CDD505-2E9C-101B-9397-08002B2CF9AE}" pid="9" name="ILOLanguage">
    <vt:lpwstr>88;#Spanish|ebd39872-1de8-4d94-847c-6a8a8c3cc81a</vt:lpwstr>
  </property>
  <property fmtid="{D5CDD505-2E9C-101B-9397-08002B2CF9AE}" pid="10" name="ILODocumentType">
    <vt:lpwstr>22;#template|2c5845cc-0b13-4702-a8ee-3136c6fad6f2</vt:lpwstr>
  </property>
  <property fmtid="{D5CDD505-2E9C-101B-9397-08002B2CF9AE}" pid="11" name="TaxCatchAll">
    <vt:lpwstr>88;#Spanish|ebd39872-1de8-4d94-847c-6a8a8c3cc81a;#22;#template|2c5845cc-0b13-4702-a8ee-3136c6fad6f2</vt:lpwstr>
  </property>
  <property fmtid="{D5CDD505-2E9C-101B-9397-08002B2CF9AE}" pid="12" name="l7511195fc364c7ba5a2662c7743290d">
    <vt:lpwstr>English|501f1053-401d-4bf0-bb7e-b6b0dfcb4f84</vt:lpwstr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TemplateUrl">
    <vt:lpwstr/>
  </property>
</Properties>
</file>