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3"/>
  </p:notesMasterIdLst>
  <p:handoutMasterIdLst>
    <p:handoutMasterId r:id="rId24"/>
  </p:handoutMasterIdLst>
  <p:sldIdLst>
    <p:sldId id="374" r:id="rId2"/>
    <p:sldId id="397" r:id="rId3"/>
    <p:sldId id="274" r:id="rId4"/>
    <p:sldId id="267" r:id="rId5"/>
    <p:sldId id="395" r:id="rId6"/>
    <p:sldId id="396" r:id="rId7"/>
    <p:sldId id="393" r:id="rId8"/>
    <p:sldId id="294" r:id="rId9"/>
    <p:sldId id="394" r:id="rId10"/>
    <p:sldId id="285" r:id="rId11"/>
    <p:sldId id="289" r:id="rId12"/>
    <p:sldId id="296" r:id="rId13"/>
    <p:sldId id="269" r:id="rId14"/>
    <p:sldId id="270" r:id="rId15"/>
    <p:sldId id="276" r:id="rId16"/>
    <p:sldId id="295" r:id="rId17"/>
    <p:sldId id="279" r:id="rId18"/>
    <p:sldId id="299" r:id="rId19"/>
    <p:sldId id="287" r:id="rId20"/>
    <p:sldId id="298" r:id="rId21"/>
    <p:sldId id="392" r:id="rId22"/>
  </p:sldIdLst>
  <p:sldSz cx="12192000" cy="6858000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5"/>
    <a:srgbClr val="20854E"/>
    <a:srgbClr val="EA5D46"/>
    <a:srgbClr val="011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9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6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20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7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urosocial\graficos_pnadc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urosocial\graficos_pnad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urosocial\graficos_pnad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 err="1"/>
              <a:t>Transición</a:t>
            </a:r>
            <a:r>
              <a:rPr lang="pt-BR" sz="2800" b="1" dirty="0"/>
              <a:t> demográfica </a:t>
            </a:r>
            <a:r>
              <a:rPr lang="pt-BR" sz="2800" b="1" dirty="0" err="1"/>
              <a:t>brasileña</a:t>
            </a:r>
            <a:endParaRPr lang="pt-BR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Planilha2!$F$1</c:f>
              <c:strCache>
                <c:ptCount val="1"/>
                <c:pt idx="0">
                  <c:v>% 15-64</c:v>
                </c:pt>
              </c:strCache>
            </c:strRef>
          </c:tx>
          <c:spPr>
            <a:ln w="44450" cap="rnd">
              <a:solidFill>
                <a:srgbClr val="0072B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Planilha2!$A$2:$A$52</c:f>
              <c:numCache>
                <c:formatCode>General</c:formatCode>
                <c:ptCount val="4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</c:numCache>
              <c:extLst/>
            </c:numRef>
          </c:cat>
          <c:val>
            <c:numRef>
              <c:f>Planilha2!$F$2:$F$52</c:f>
              <c:numCache>
                <c:formatCode>0%</c:formatCode>
                <c:ptCount val="42"/>
                <c:pt idx="0">
                  <c:v>0.69377023359229872</c:v>
                </c:pt>
                <c:pt idx="1">
                  <c:v>0.69304509179380169</c:v>
                </c:pt>
                <c:pt idx="2">
                  <c:v>0.69201844110040989</c:v>
                </c:pt>
                <c:pt idx="3">
                  <c:v>0.69052484367300548</c:v>
                </c:pt>
                <c:pt idx="4">
                  <c:v>0.68883902508878259</c:v>
                </c:pt>
                <c:pt idx="5">
                  <c:v>0.68699393896106375</c:v>
                </c:pt>
                <c:pt idx="6">
                  <c:v>0.68490357580031613</c:v>
                </c:pt>
                <c:pt idx="7">
                  <c:v>0.68280826681502294</c:v>
                </c:pt>
                <c:pt idx="8">
                  <c:v>0.68071875109712354</c:v>
                </c:pt>
                <c:pt idx="9">
                  <c:v>0.67858465840280324</c:v>
                </c:pt>
                <c:pt idx="10">
                  <c:v>0.67665260016243767</c:v>
                </c:pt>
                <c:pt idx="11">
                  <c:v>0.67503721798034977</c:v>
                </c:pt>
                <c:pt idx="12">
                  <c:v>0.67319044438427289</c:v>
                </c:pt>
                <c:pt idx="13">
                  <c:v>0.67127672839866404</c:v>
                </c:pt>
                <c:pt idx="14">
                  <c:v>0.66965535161194845</c:v>
                </c:pt>
                <c:pt idx="15">
                  <c:v>0.66805670927687488</c:v>
                </c:pt>
                <c:pt idx="16">
                  <c:v>0.66649185747482309</c:v>
                </c:pt>
                <c:pt idx="17">
                  <c:v>0.6649438311865391</c:v>
                </c:pt>
                <c:pt idx="18">
                  <c:v>0.66340758169014846</c:v>
                </c:pt>
                <c:pt idx="19">
                  <c:v>0.66179715582072096</c:v>
                </c:pt>
                <c:pt idx="20">
                  <c:v>0.65999623749404146</c:v>
                </c:pt>
                <c:pt idx="21">
                  <c:v>0.6579320469071217</c:v>
                </c:pt>
                <c:pt idx="22">
                  <c:v>0.65561864028885675</c:v>
                </c:pt>
                <c:pt idx="23">
                  <c:v>0.65305677088703151</c:v>
                </c:pt>
                <c:pt idx="24">
                  <c:v>0.65026279552349864</c:v>
                </c:pt>
                <c:pt idx="25">
                  <c:v>0.64727660849926161</c:v>
                </c:pt>
                <c:pt idx="26">
                  <c:v>0.64413654965132372</c:v>
                </c:pt>
                <c:pt idx="27">
                  <c:v>0.6408467983122067</c:v>
                </c:pt>
                <c:pt idx="28">
                  <c:v>0.63740651167560847</c:v>
                </c:pt>
                <c:pt idx="29">
                  <c:v>0.63387864175348285</c:v>
                </c:pt>
                <c:pt idx="30">
                  <c:v>0.63035248837979063</c:v>
                </c:pt>
                <c:pt idx="31">
                  <c:v>0.62689250118132545</c:v>
                </c:pt>
                <c:pt idx="32">
                  <c:v>0.62350614529738202</c:v>
                </c:pt>
                <c:pt idx="33">
                  <c:v>0.62020276915352746</c:v>
                </c:pt>
                <c:pt idx="34">
                  <c:v>0.61700271660067962</c:v>
                </c:pt>
                <c:pt idx="35">
                  <c:v>0.61392075568670967</c:v>
                </c:pt>
                <c:pt idx="36">
                  <c:v>0.61096556272426827</c:v>
                </c:pt>
                <c:pt idx="37">
                  <c:v>0.60815426607568579</c:v>
                </c:pt>
                <c:pt idx="38">
                  <c:v>0.60551838709215799</c:v>
                </c:pt>
                <c:pt idx="39">
                  <c:v>0.60300134351808721</c:v>
                </c:pt>
                <c:pt idx="40">
                  <c:v>0.60050142199057055</c:v>
                </c:pt>
                <c:pt idx="41">
                  <c:v>0.59796233017824763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BE74-4F72-9E13-DF883FDA5C15}"/>
            </c:ext>
          </c:extLst>
        </c:ser>
        <c:ser>
          <c:idx val="1"/>
          <c:order val="1"/>
          <c:tx>
            <c:strRef>
              <c:f>Planilha2!$G$1</c:f>
              <c:strCache>
                <c:ptCount val="1"/>
                <c:pt idx="0">
                  <c:v>% 65-90+</c:v>
                </c:pt>
              </c:strCache>
            </c:strRef>
          </c:tx>
          <c:spPr>
            <a:ln w="44450" cap="rnd">
              <a:solidFill>
                <a:srgbClr val="20854E"/>
              </a:solidFill>
              <a:round/>
            </a:ln>
            <a:effectLst/>
          </c:spPr>
          <c:marker>
            <c:symbol val="none"/>
          </c:marker>
          <c:cat>
            <c:numRef>
              <c:f>Planilha2!$A$2:$A$52</c:f>
              <c:numCache>
                <c:formatCode>General</c:formatCode>
                <c:ptCount val="4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</c:numCache>
              <c:extLst/>
            </c:numRef>
          </c:cat>
          <c:val>
            <c:numRef>
              <c:f>Planilha2!$G$2:$G$52</c:f>
              <c:numCache>
                <c:formatCode>0%</c:formatCode>
                <c:ptCount val="42"/>
                <c:pt idx="0">
                  <c:v>9.5186479472417235E-2</c:v>
                </c:pt>
                <c:pt idx="1">
                  <c:v>9.8289442911409439E-2</c:v>
                </c:pt>
                <c:pt idx="2">
                  <c:v>0.10152962549899588</c:v>
                </c:pt>
                <c:pt idx="3">
                  <c:v>0.10490509780497508</c:v>
                </c:pt>
                <c:pt idx="4">
                  <c:v>0.10840606257868897</c:v>
                </c:pt>
                <c:pt idx="5">
                  <c:v>0.11202097649027426</c:v>
                </c:pt>
                <c:pt idx="6">
                  <c:v>0.11573614560874797</c:v>
                </c:pt>
                <c:pt idx="7">
                  <c:v>0.11954756186474069</c:v>
                </c:pt>
                <c:pt idx="8">
                  <c:v>0.12345325379466299</c:v>
                </c:pt>
                <c:pt idx="9">
                  <c:v>0.12742246188759973</c:v>
                </c:pt>
                <c:pt idx="10">
                  <c:v>0.13141651104214588</c:v>
                </c:pt>
                <c:pt idx="11">
                  <c:v>0.13540744988952697</c:v>
                </c:pt>
                <c:pt idx="12">
                  <c:v>0.13940120674639014</c:v>
                </c:pt>
                <c:pt idx="13">
                  <c:v>0.14340813656885165</c:v>
                </c:pt>
                <c:pt idx="14">
                  <c:v>0.14739652150616772</c:v>
                </c:pt>
                <c:pt idx="15">
                  <c:v>0.15132497160422115</c:v>
                </c:pt>
                <c:pt idx="16">
                  <c:v>0.15517255831532314</c:v>
                </c:pt>
                <c:pt idx="17">
                  <c:v>0.15894722905195816</c:v>
                </c:pt>
                <c:pt idx="18">
                  <c:v>0.1626407773889143</c:v>
                </c:pt>
                <c:pt idx="19">
                  <c:v>0.16632422018209067</c:v>
                </c:pt>
                <c:pt idx="20">
                  <c:v>0.17010809105091629</c:v>
                </c:pt>
                <c:pt idx="21">
                  <c:v>0.17406028620516698</c:v>
                </c:pt>
                <c:pt idx="22">
                  <c:v>0.17816459802504117</c:v>
                </c:pt>
                <c:pt idx="23">
                  <c:v>0.18241704730301031</c:v>
                </c:pt>
                <c:pt idx="24">
                  <c:v>0.18679678164790878</c:v>
                </c:pt>
                <c:pt idx="25">
                  <c:v>0.1912672324171166</c:v>
                </c:pt>
                <c:pt idx="26">
                  <c:v>0.19579725680450913</c:v>
                </c:pt>
                <c:pt idx="27">
                  <c:v>0.20038466041138098</c:v>
                </c:pt>
                <c:pt idx="28">
                  <c:v>0.20502836918871961</c:v>
                </c:pt>
                <c:pt idx="29">
                  <c:v>0.20967045301617412</c:v>
                </c:pt>
                <c:pt idx="30">
                  <c:v>0.21423164698835556</c:v>
                </c:pt>
                <c:pt idx="31">
                  <c:v>0.21865774557689216</c:v>
                </c:pt>
                <c:pt idx="32">
                  <c:v>0.22294646471516061</c:v>
                </c:pt>
                <c:pt idx="33">
                  <c:v>0.22709124239353681</c:v>
                </c:pt>
                <c:pt idx="34">
                  <c:v>0.2310810111738956</c:v>
                </c:pt>
                <c:pt idx="35">
                  <c:v>0.23491078125126219</c:v>
                </c:pt>
                <c:pt idx="36">
                  <c:v>0.23858042774977015</c:v>
                </c:pt>
                <c:pt idx="37">
                  <c:v>0.24207830426783714</c:v>
                </c:pt>
                <c:pt idx="38">
                  <c:v>0.24537850607249936</c:v>
                </c:pt>
                <c:pt idx="39">
                  <c:v>0.24854660928565719</c:v>
                </c:pt>
                <c:pt idx="40">
                  <c:v>0.25168887895507103</c:v>
                </c:pt>
                <c:pt idx="41">
                  <c:v>0.25486381802762825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BE74-4F72-9E13-DF883FDA5C15}"/>
            </c:ext>
          </c:extLst>
        </c:ser>
        <c:ser>
          <c:idx val="2"/>
          <c:order val="2"/>
          <c:tx>
            <c:strRef>
              <c:f>Planilha2!$I$1</c:f>
              <c:strCache>
                <c:ptCount val="1"/>
                <c:pt idx="0">
                  <c:v>razão de dependencia idoso</c:v>
                </c:pt>
              </c:strCache>
            </c:strRef>
          </c:tx>
          <c:spPr>
            <a:ln w="47625" cap="rnd">
              <a:solidFill>
                <a:schemeClr val="tx1">
                  <a:lumMod val="95000"/>
                  <a:lumOff val="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Planilha2!$A$2:$A$52</c:f>
              <c:numCache>
                <c:formatCode>General</c:formatCode>
                <c:ptCount val="4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  <c:pt idx="23">
                  <c:v>2042</c:v>
                </c:pt>
                <c:pt idx="24">
                  <c:v>2043</c:v>
                </c:pt>
                <c:pt idx="25">
                  <c:v>2044</c:v>
                </c:pt>
                <c:pt idx="26">
                  <c:v>2045</c:v>
                </c:pt>
                <c:pt idx="27">
                  <c:v>2046</c:v>
                </c:pt>
                <c:pt idx="28">
                  <c:v>2047</c:v>
                </c:pt>
                <c:pt idx="29">
                  <c:v>2048</c:v>
                </c:pt>
                <c:pt idx="30">
                  <c:v>2049</c:v>
                </c:pt>
                <c:pt idx="31">
                  <c:v>2050</c:v>
                </c:pt>
                <c:pt idx="32">
                  <c:v>2051</c:v>
                </c:pt>
                <c:pt idx="33">
                  <c:v>2052</c:v>
                </c:pt>
                <c:pt idx="34">
                  <c:v>2053</c:v>
                </c:pt>
                <c:pt idx="35">
                  <c:v>2054</c:v>
                </c:pt>
                <c:pt idx="36">
                  <c:v>2055</c:v>
                </c:pt>
                <c:pt idx="37">
                  <c:v>2056</c:v>
                </c:pt>
                <c:pt idx="38">
                  <c:v>2057</c:v>
                </c:pt>
                <c:pt idx="39">
                  <c:v>2058</c:v>
                </c:pt>
                <c:pt idx="40">
                  <c:v>2059</c:v>
                </c:pt>
                <c:pt idx="41">
                  <c:v>2060</c:v>
                </c:pt>
              </c:numCache>
              <c:extLst/>
            </c:numRef>
          </c:cat>
          <c:val>
            <c:numRef>
              <c:f>Planilha2!$I$2:$I$52</c:f>
              <c:numCache>
                <c:formatCode>#,#00%</c:formatCode>
                <c:ptCount val="42"/>
                <c:pt idx="0">
                  <c:v>0.13720173461399118</c:v>
                </c:pt>
                <c:pt idx="1">
                  <c:v>0.14182257990891739</c:v>
                </c:pt>
                <c:pt idx="2">
                  <c:v>0.14671520218095493</c:v>
                </c:pt>
                <c:pt idx="3">
                  <c:v>0.15192081612439762</c:v>
                </c:pt>
                <c:pt idx="4">
                  <c:v>0.15737503049383245</c:v>
                </c:pt>
                <c:pt idx="5">
                  <c:v>0.16305962853134165</c:v>
                </c:pt>
                <c:pt idx="6">
                  <c:v>0.16898166354805377</c:v>
                </c:pt>
                <c:pt idx="7">
                  <c:v>0.17508218291259631</c:v>
                </c:pt>
                <c:pt idx="8">
                  <c:v>0.18135721044218589</c:v>
                </c:pt>
                <c:pt idx="9">
                  <c:v>0.1877768091420107</c:v>
                </c:pt>
                <c:pt idx="10">
                  <c:v>0.19421563001545838</c:v>
                </c:pt>
                <c:pt idx="11">
                  <c:v>0.2005925692432986</c:v>
                </c:pt>
                <c:pt idx="12">
                  <c:v>0.2070754389181684</c:v>
                </c:pt>
                <c:pt idx="13">
                  <c:v>0.21363489973941582</c:v>
                </c:pt>
                <c:pt idx="14">
                  <c:v>0.2201080319172615</c:v>
                </c:pt>
                <c:pt idx="15">
                  <c:v>0.22651515882239989</c:v>
                </c:pt>
                <c:pt idx="16">
                  <c:v>0.23281988605717488</c:v>
                </c:pt>
                <c:pt idx="17">
                  <c:v>0.23903857979752899</c:v>
                </c:pt>
                <c:pt idx="18">
                  <c:v>0.24515966033212655</c:v>
                </c:pt>
                <c:pt idx="19">
                  <c:v>0.25132205347093917</c:v>
                </c:pt>
                <c:pt idx="20">
                  <c:v>0.25774100121661991</c:v>
                </c:pt>
                <c:pt idx="21">
                  <c:v>0.26455663168165838</c:v>
                </c:pt>
                <c:pt idx="22">
                  <c:v>0.27175035466737829</c:v>
                </c:pt>
                <c:pt idx="23">
                  <c:v>0.27932800858222107</c:v>
                </c:pt>
                <c:pt idx="24">
                  <c:v>0.28726352319991905</c:v>
                </c:pt>
                <c:pt idx="25">
                  <c:v>0.29549535686231243</c:v>
                </c:pt>
                <c:pt idx="26">
                  <c:v>0.30396855590712213</c:v>
                </c:pt>
                <c:pt idx="27">
                  <c:v>0.3126873083225703</c:v>
                </c:pt>
                <c:pt idx="28">
                  <c:v>0.32166029909192945</c:v>
                </c:pt>
                <c:pt idx="29">
                  <c:v>0.33077380937803474</c:v>
                </c:pt>
                <c:pt idx="30">
                  <c:v>0.33986007977695154</c:v>
                </c:pt>
                <c:pt idx="31">
                  <c:v>0.34879623725734521</c:v>
                </c:pt>
                <c:pt idx="32">
                  <c:v>0.35756899333979464</c:v>
                </c:pt>
                <c:pt idx="33">
                  <c:v>0.36615644703340844</c:v>
                </c:pt>
                <c:pt idx="34">
                  <c:v>0.37452186993116565</c:v>
                </c:pt>
                <c:pt idx="35">
                  <c:v>0.38264023341009129</c:v>
                </c:pt>
                <c:pt idx="36">
                  <c:v>0.39049734110372875</c:v>
                </c:pt>
                <c:pt idx="37">
                  <c:v>0.39805410858979334</c:v>
                </c:pt>
                <c:pt idx="38">
                  <c:v>0.40523708495602384</c:v>
                </c:pt>
                <c:pt idx="39">
                  <c:v>0.41218251328523281</c:v>
                </c:pt>
                <c:pt idx="40">
                  <c:v>0.41913119559444306</c:v>
                </c:pt>
                <c:pt idx="41">
                  <c:v>0.4262205245465136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BE74-4F72-9E13-DF883FDA5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6964632"/>
        <c:axId val="526966272"/>
      </c:lineChart>
      <c:catAx>
        <c:axId val="52696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6966272"/>
        <c:crosses val="autoZero"/>
        <c:auto val="1"/>
        <c:lblAlgn val="ctr"/>
        <c:lblOffset val="100"/>
        <c:noMultiLvlLbl val="0"/>
      </c:catAx>
      <c:valAx>
        <c:axId val="52696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696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836954669676791E-2"/>
          <c:y val="0.89787101178826634"/>
          <c:w val="0.93490229783142187"/>
          <c:h val="0.10212906845044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2000" b="1" i="0" u="none" strike="noStrike" kern="120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del PIB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913480644785696"/>
          <c:y val="0.1445401240741897"/>
          <c:w val="0.83372324459051828"/>
          <c:h val="0.782643692513120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20854E"/>
            </a:solidFill>
            <a:ln>
              <a:solidFill>
                <a:srgbClr val="20854E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RGPS</c:v>
                </c:pt>
                <c:pt idx="1">
                  <c:v>RPPS</c:v>
                </c:pt>
                <c:pt idx="2">
                  <c:v>Militares</c:v>
                </c:pt>
                <c:pt idx="3">
                  <c:v>BPC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8.5</c:v>
                </c:pt>
                <c:pt idx="1">
                  <c:v>1.2</c:v>
                </c:pt>
                <c:pt idx="2">
                  <c:v>0.62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C-41C1-B523-B204869A86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5065296"/>
        <c:axId val="515067264"/>
      </c:barChart>
      <c:catAx>
        <c:axId val="51506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5067264"/>
        <c:crosses val="autoZero"/>
        <c:auto val="1"/>
        <c:lblAlgn val="ctr"/>
        <c:lblOffset val="100"/>
        <c:noMultiLvlLbl val="0"/>
      </c:catAx>
      <c:valAx>
        <c:axId val="515067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506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 err="1">
                <a:solidFill>
                  <a:schemeClr val="tx1"/>
                </a:solidFill>
              </a:rPr>
              <a:t>Jubilación</a:t>
            </a:r>
            <a:r>
              <a:rPr lang="en-US" sz="2000" b="0" dirty="0">
                <a:solidFill>
                  <a:schemeClr val="tx1"/>
                </a:solidFill>
              </a:rPr>
              <a:t> por </a:t>
            </a:r>
            <a:r>
              <a:rPr lang="en-US" sz="2000" b="0" dirty="0" err="1">
                <a:solidFill>
                  <a:schemeClr val="tx1"/>
                </a:solidFill>
              </a:rPr>
              <a:t>grupo</a:t>
            </a:r>
            <a:r>
              <a:rPr lang="en-US" sz="2000" b="0" dirty="0">
                <a:solidFill>
                  <a:schemeClr val="tx1"/>
                </a:solidFill>
              </a:rPr>
              <a:t> de </a:t>
            </a:r>
            <a:r>
              <a:rPr lang="en-US" sz="2000" b="0" dirty="0" err="1">
                <a:solidFill>
                  <a:schemeClr val="tx1"/>
                </a:solidFill>
              </a:rPr>
              <a:t>edad</a:t>
            </a:r>
            <a:r>
              <a:rPr lang="en-US" sz="2000" b="0" dirty="0">
                <a:solidFill>
                  <a:schemeClr val="tx1"/>
                </a:solidFill>
              </a:rPr>
              <a:t>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Planilha2!$D$1</c:f>
              <c:strCache>
                <c:ptCount val="1"/>
                <c:pt idx="0">
                  <c:v>% de aposentados</c:v>
                </c:pt>
              </c:strCache>
            </c:strRef>
          </c:tx>
          <c:spPr>
            <a:solidFill>
              <a:srgbClr val="20854E"/>
            </a:solidFill>
            <a:ln>
              <a:solidFill>
                <a:srgbClr val="20854E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Planilha2!$A$2:$A$11</c:f>
              <c:strCache>
                <c:ptCount val="10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60-64</c:v>
                </c:pt>
                <c:pt idx="4">
                  <c:v>65-69</c:v>
                </c:pt>
                <c:pt idx="5">
                  <c:v>70-74</c:v>
                </c:pt>
                <c:pt idx="6">
                  <c:v>75-79</c:v>
                </c:pt>
                <c:pt idx="7">
                  <c:v>80-84</c:v>
                </c:pt>
                <c:pt idx="8">
                  <c:v>85-89</c:v>
                </c:pt>
                <c:pt idx="9">
                  <c:v>90+</c:v>
                </c:pt>
              </c:strCache>
            </c:strRef>
          </c:cat>
          <c:val>
            <c:numRef>
              <c:f>Planilha2!$D$2:$D$11</c:f>
              <c:numCache>
                <c:formatCode>0%</c:formatCode>
                <c:ptCount val="10"/>
                <c:pt idx="0">
                  <c:v>6.6593859000000005E-2</c:v>
                </c:pt>
                <c:pt idx="1">
                  <c:v>0.131597038</c:v>
                </c:pt>
                <c:pt idx="2">
                  <c:v>0.29222925300000002</c:v>
                </c:pt>
                <c:pt idx="3">
                  <c:v>0.555882977</c:v>
                </c:pt>
                <c:pt idx="4">
                  <c:v>0.80409459800000005</c:v>
                </c:pt>
                <c:pt idx="5">
                  <c:v>0.90009875800000005</c:v>
                </c:pt>
                <c:pt idx="6">
                  <c:v>0.92734523899999999</c:v>
                </c:pt>
                <c:pt idx="7">
                  <c:v>0.93678304700000004</c:v>
                </c:pt>
                <c:pt idx="8">
                  <c:v>0.95032488400000004</c:v>
                </c:pt>
                <c:pt idx="9">
                  <c:v>0.94798024000000003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B-4FA0-8015-F9DFC2DF62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1334184"/>
        <c:axId val="361340088"/>
      </c:barChart>
      <c:catAx>
        <c:axId val="36133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1340088"/>
        <c:crosses val="autoZero"/>
        <c:auto val="1"/>
        <c:lblAlgn val="ctr"/>
        <c:lblOffset val="100"/>
        <c:noMultiLvlLbl val="0"/>
      </c:catAx>
      <c:valAx>
        <c:axId val="361340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133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Adultos</a:t>
            </a:r>
            <a:r>
              <a:rPr lang="en-US" sz="2000" dirty="0"/>
              <a:t> </a:t>
            </a:r>
            <a:r>
              <a:rPr lang="en-US" sz="2000" b="0" i="0" u="none" strike="noStrike" baseline="0" dirty="0" err="1">
                <a:effectLst/>
              </a:rPr>
              <a:t>mayores</a:t>
            </a:r>
            <a:r>
              <a:rPr lang="en-US" sz="20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Planilha2!$B$1</c:f>
              <c:strCache>
                <c:ptCount val="1"/>
                <c:pt idx="0">
                  <c:v>Mayores adultos </c:v>
                </c:pt>
              </c:strCache>
            </c:strRef>
          </c:tx>
          <c:spPr>
            <a:solidFill>
              <a:srgbClr val="E18727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0072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95-424C-8265-27EC5EA681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Planilha2!$A$2:$A$161</c15:sqref>
                  </c15:fullRef>
                </c:ext>
              </c:extLst>
              <c:f>(Planilha2!$A$2:$A$6,Planilha2!$A$8:$A$161)</c:f>
              <c:strCache>
                <c:ptCount val="16"/>
                <c:pt idx="0">
                  <c:v>Haiti</c:v>
                </c:pt>
                <c:pt idx="1">
                  <c:v>Guatemala</c:v>
                </c:pt>
                <c:pt idx="2">
                  <c:v>Dominican Rep.</c:v>
                </c:pt>
                <c:pt idx="3">
                  <c:v>El Salvador</c:v>
                </c:pt>
                <c:pt idx="4">
                  <c:v>Peru</c:v>
                </c:pt>
                <c:pt idx="5">
                  <c:v>Paraguay</c:v>
                </c:pt>
                <c:pt idx="6">
                  <c:v>Panama</c:v>
                </c:pt>
                <c:pt idx="7">
                  <c:v>Colombia</c:v>
                </c:pt>
                <c:pt idx="8">
                  <c:v>Ecuador</c:v>
                </c:pt>
                <c:pt idx="9">
                  <c:v>Mexico</c:v>
                </c:pt>
                <c:pt idx="10">
                  <c:v>Costa Rica</c:v>
                </c:pt>
                <c:pt idx="11">
                  <c:v>Uruguay</c:v>
                </c:pt>
                <c:pt idx="12">
                  <c:v>Chile</c:v>
                </c:pt>
                <c:pt idx="13">
                  <c:v>Brasil</c:v>
                </c:pt>
                <c:pt idx="14">
                  <c:v>Argentina</c:v>
                </c:pt>
                <c:pt idx="15">
                  <c:v>Bolivia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Planilha2!$B$2:$B$161</c15:sqref>
                  </c15:fullRef>
                </c:ext>
              </c:extLst>
              <c:f>(Planilha2!$B$2:$B$6,Planilha2!$B$8:$B$161)</c:f>
              <c:numCache>
                <c:formatCode>#,#00</c:formatCode>
                <c:ptCount val="16"/>
                <c:pt idx="0">
                  <c:v>1</c:v>
                </c:pt>
                <c:pt idx="1">
                  <c:v>8.34023</c:v>
                </c:pt>
                <c:pt idx="2">
                  <c:v>11.1</c:v>
                </c:pt>
                <c:pt idx="3">
                  <c:v>18.100000000000001</c:v>
                </c:pt>
                <c:pt idx="4">
                  <c:v>19.302900000000001</c:v>
                </c:pt>
                <c:pt idx="5">
                  <c:v>22</c:v>
                </c:pt>
                <c:pt idx="6">
                  <c:v>37.299999999999997</c:v>
                </c:pt>
                <c:pt idx="7">
                  <c:v>51.7</c:v>
                </c:pt>
                <c:pt idx="8">
                  <c:v>52</c:v>
                </c:pt>
                <c:pt idx="9">
                  <c:v>64</c:v>
                </c:pt>
                <c:pt idx="10">
                  <c:v>68.765199999999993</c:v>
                </c:pt>
                <c:pt idx="11">
                  <c:v>76.5</c:v>
                </c:pt>
                <c:pt idx="12">
                  <c:v>78.599999999999994</c:v>
                </c:pt>
                <c:pt idx="13">
                  <c:v>85.4</c:v>
                </c:pt>
                <c:pt idx="14">
                  <c:v>89.3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5-424C-8265-27EC5EA681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33889352"/>
        <c:axId val="633892304"/>
      </c:barChart>
      <c:catAx>
        <c:axId val="633889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3892304"/>
        <c:crosses val="autoZero"/>
        <c:auto val="1"/>
        <c:lblAlgn val="ctr"/>
        <c:lblOffset val="100"/>
        <c:noMultiLvlLbl val="0"/>
      </c:catAx>
      <c:valAx>
        <c:axId val="633892304"/>
        <c:scaling>
          <c:orientation val="minMax"/>
        </c:scaling>
        <c:delete val="1"/>
        <c:axPos val="b"/>
        <c:numFmt formatCode="#,#00" sourceLinked="1"/>
        <c:majorTickMark val="none"/>
        <c:minorTickMark val="none"/>
        <c:tickLblPos val="nextTo"/>
        <c:crossAx val="633889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20854E"/>
            </a:solidFill>
          </c:spPr>
          <c:dPt>
            <c:idx val="0"/>
            <c:bubble3D val="0"/>
            <c:spPr>
              <a:solidFill>
                <a:srgbClr val="2085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5-4B1B-B339-F61EB4DF8926}"/>
              </c:ext>
            </c:extLst>
          </c:dPt>
          <c:dPt>
            <c:idx val="1"/>
            <c:bubble3D val="0"/>
            <c:spPr>
              <a:solidFill>
                <a:srgbClr val="EA5D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75-4B1B-B339-F61EB4DF8926}"/>
              </c:ext>
            </c:extLst>
          </c:dPt>
          <c:dLbls>
            <c:dLbl>
              <c:idx val="0"/>
              <c:layout>
                <c:manualLayout>
                  <c:x val="-0.11907414674015805"/>
                  <c:y val="-0.1829923466394486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69764588028315"/>
                      <c:h val="0.38401469303833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75-4B1B-B339-F61EB4DF892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75-4B1B-B339-F61EB4DF8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1"/>
                <c:pt idx="0">
                  <c:v>Recebem alguma ajuda</c:v>
                </c:pt>
              </c:strCache>
            </c:strRef>
          </c:cat>
          <c:val>
            <c:numRef>
              <c:f>Planilha1!$B$2:$B$3</c:f>
              <c:numCache>
                <c:formatCode>#,#00%</c:formatCode>
                <c:ptCount val="2"/>
                <c:pt idx="0">
                  <c:v>0.94299999999999995</c:v>
                </c:pt>
                <c:pt idx="1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75-4B1B-B339-F61EB4DF89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Planilha7!$F$20</c:f>
              <c:strCache>
                <c:ptCount val="1"/>
                <c:pt idx="0">
                  <c:v>% do gasto</c:v>
                </c:pt>
              </c:strCache>
            </c:strRef>
          </c:tx>
          <c:spPr>
            <a:solidFill>
              <a:srgbClr val="20854E"/>
            </a:solidFill>
            <a:ln>
              <a:solidFill>
                <a:srgbClr val="20854E"/>
              </a:solidFill>
            </a:ln>
            <a:effectLst/>
          </c:spPr>
          <c:invertIfNegative val="0"/>
          <c:dLbls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96-423E-A132-55788871547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Planilha7!$E$21:$E$26</c:f>
              <c:strCache>
                <c:ptCount val="6"/>
                <c:pt idx="0">
                  <c:v>Trabajo</c:v>
                </c:pt>
                <c:pt idx="1">
                  <c:v>Asistencia social</c:v>
                </c:pt>
                <c:pt idx="2">
                  <c:v>Educacion</c:v>
                </c:pt>
                <c:pt idx="3">
                  <c:v>Salud</c:v>
                </c:pt>
                <c:pt idx="4">
                  <c:v>Otros</c:v>
                </c:pt>
                <c:pt idx="5">
                  <c:v>Seguridad Social</c:v>
                </c:pt>
              </c:strCache>
            </c:strRef>
          </c:cat>
          <c:val>
            <c:numRef>
              <c:f>Planilha7!$F$21:$F$26</c:f>
              <c:numCache>
                <c:formatCode>#,#00%</c:formatCode>
                <c:ptCount val="6"/>
                <c:pt idx="0">
                  <c:v>6.2E-2</c:v>
                </c:pt>
                <c:pt idx="1">
                  <c:v>7.8E-2</c:v>
                </c:pt>
                <c:pt idx="2">
                  <c:v>0.08</c:v>
                </c:pt>
                <c:pt idx="3">
                  <c:v>0.09</c:v>
                </c:pt>
                <c:pt idx="4">
                  <c:v>0.11820000000000008</c:v>
                </c:pt>
                <c:pt idx="5">
                  <c:v>0.57179999999999997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9-4AF8-B414-2F43986886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4678984"/>
        <c:axId val="520991392"/>
      </c:barChart>
      <c:catAx>
        <c:axId val="524678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991392"/>
        <c:crosses val="autoZero"/>
        <c:auto val="1"/>
        <c:lblAlgn val="ctr"/>
        <c:lblOffset val="100"/>
        <c:noMultiLvlLbl val="0"/>
      </c:catAx>
      <c:valAx>
        <c:axId val="520991392"/>
        <c:scaling>
          <c:orientation val="minMax"/>
        </c:scaling>
        <c:delete val="1"/>
        <c:axPos val="b"/>
        <c:numFmt formatCode="#,#00%" sourceLinked="1"/>
        <c:majorTickMark val="none"/>
        <c:minorTickMark val="none"/>
        <c:tickLblPos val="nextTo"/>
        <c:crossAx val="52467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400" err="1">
                <a:solidFill>
                  <a:schemeClr val="tx1"/>
                </a:solidFill>
              </a:rPr>
              <a:t>Tasa</a:t>
            </a:r>
            <a:r>
              <a:rPr lang="pt-BR" sz="2400">
                <a:solidFill>
                  <a:schemeClr val="tx1"/>
                </a:solidFill>
              </a:rPr>
              <a:t> de </a:t>
            </a:r>
            <a:r>
              <a:rPr lang="pt-BR" sz="2400" err="1">
                <a:solidFill>
                  <a:schemeClr val="tx1"/>
                </a:solidFill>
              </a:rPr>
              <a:t>reemplazo</a:t>
            </a:r>
            <a:r>
              <a:rPr lang="pt-BR" sz="2400">
                <a:solidFill>
                  <a:schemeClr val="tx1"/>
                </a:solidFill>
              </a:rPr>
              <a:t> Brasil</a:t>
            </a:r>
          </a:p>
        </c:rich>
      </c:tx>
      <c:layout>
        <c:manualLayout>
          <c:xMode val="edge"/>
          <c:yMode val="edge"/>
          <c:x val="0.21549408925164706"/>
          <c:y val="3.2550621893912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2768732713000203E-2"/>
          <c:y val="0.16791532501736253"/>
          <c:w val="0.90498094945944629"/>
          <c:h val="0.66038621460977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50-59</c:v>
                </c:pt>
              </c:strCache>
            </c:strRef>
          </c:tx>
          <c:spPr>
            <a:solidFill>
              <a:srgbClr val="0072B5"/>
            </a:solidFill>
            <a:ln>
              <a:solidFill>
                <a:srgbClr val="0072B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Planilha1!$B$2:$B$3</c:f>
              <c:numCache>
                <c:formatCode>_-"R$"\ * #.##0_-;\-"R$"\ * #.##0_-;_-"R$"\ * "-"??_-;_-@_-</c:formatCode>
                <c:ptCount val="2"/>
                <c:pt idx="0">
                  <c:v>2112.85</c:v>
                </c:pt>
                <c:pt idx="1">
                  <c:v>1025.9100000000001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4-4D64-9848-D129CF76D27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rgbClr val="20854E"/>
            </a:solidFill>
            <a:ln>
              <a:solidFill>
                <a:srgbClr val="20854E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Planilha1!$C$2:$C$3</c:f>
              <c:numCache>
                <c:formatCode>_-"R$"\ * #.##0_-;\-"R$"\ * #.##0_-;_-"R$"\ * "-"??_-;_-@_-</c:formatCode>
                <c:ptCount val="2"/>
                <c:pt idx="0">
                  <c:v>1607.92</c:v>
                </c:pt>
                <c:pt idx="1">
                  <c:v>1276.96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F4-4D64-9848-D129CF76D2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346648"/>
        <c:axId val="361346320"/>
      </c:barChart>
      <c:catAx>
        <c:axId val="36134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1346320"/>
        <c:crosses val="autoZero"/>
        <c:auto val="1"/>
        <c:lblAlgn val="ctr"/>
        <c:lblOffset val="100"/>
        <c:noMultiLvlLbl val="0"/>
      </c:catAx>
      <c:valAx>
        <c:axId val="36134632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dirty="0">
                    <a:solidFill>
                      <a:schemeClr val="tx1"/>
                    </a:solidFill>
                  </a:rPr>
                  <a:t>Importe </a:t>
                </a:r>
                <a:r>
                  <a:rPr lang="pt-BR" sz="1800" dirty="0" err="1">
                    <a:solidFill>
                      <a:schemeClr val="tx1"/>
                    </a:solidFill>
                  </a:rPr>
                  <a:t>medio</a:t>
                </a:r>
                <a:r>
                  <a:rPr lang="pt-BR" sz="1800" dirty="0">
                    <a:solidFill>
                      <a:schemeClr val="tx1"/>
                    </a:solidFill>
                  </a:rPr>
                  <a:t> </a:t>
                </a:r>
                <a:r>
                  <a:rPr lang="pt-BR" sz="1800" dirty="0" err="1">
                    <a:solidFill>
                      <a:schemeClr val="tx1"/>
                    </a:solidFill>
                  </a:rPr>
                  <a:t>del</a:t>
                </a:r>
                <a:r>
                  <a:rPr lang="pt-BR" sz="1800" dirty="0">
                    <a:solidFill>
                      <a:schemeClr val="tx1"/>
                    </a:solidFill>
                  </a:rPr>
                  <a:t> salario o </a:t>
                </a:r>
                <a:r>
                  <a:rPr lang="pt-BR" sz="1800" dirty="0" err="1">
                    <a:solidFill>
                      <a:schemeClr val="tx1"/>
                    </a:solidFill>
                  </a:rPr>
                  <a:t>pensión</a:t>
                </a:r>
                <a:endParaRPr lang="pt-BR" sz="18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&quot;R$&quot;\ * #.##0_-;\-&quot;R$&quot;\ * #.##0_-;_-&quot;R$&quot;\ * &quot;-&quot;??_-;_-@_-" sourceLinked="1"/>
        <c:majorTickMark val="none"/>
        <c:minorTickMark val="none"/>
        <c:tickLblPos val="nextTo"/>
        <c:crossAx val="361346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Tipo de Vivienda </a:t>
            </a:r>
          </a:p>
          <a:p>
            <a:pPr>
              <a:defRPr sz="2400" b="1">
                <a:solidFill>
                  <a:schemeClr val="tx1"/>
                </a:solidFill>
              </a:defRPr>
            </a:pP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mayores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jubilados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tp_moradia!$B$3</c:f>
              <c:strCache>
                <c:ptCount val="1"/>
                <c:pt idx="0">
                  <c:v>Moradia</c:v>
                </c:pt>
              </c:strCache>
            </c:strRef>
          </c:tx>
          <c:spPr>
            <a:solidFill>
              <a:srgbClr val="E18727"/>
            </a:solidFill>
            <a:ln>
              <a:solidFill>
                <a:srgbClr val="E18727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tp_moradia!$A$4:$A$10</c15:sqref>
                  </c15:fullRef>
                </c:ext>
              </c:extLst>
              <c:f>tp_moradia!$A$7:$A$10</c:f>
              <c:strCache>
                <c:ptCount val="4"/>
                <c:pt idx="0">
                  <c:v>Propia todavía pagando</c:v>
                </c:pt>
                <c:pt idx="1">
                  <c:v>Proporcionado por la familia</c:v>
                </c:pt>
                <c:pt idx="2">
                  <c:v>Alquilado</c:v>
                </c:pt>
                <c:pt idx="3">
                  <c:v>Próprio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tp_moradia!$B$4:$B$10</c15:sqref>
                  </c15:fullRef>
                </c:ext>
              </c:extLst>
              <c:f>tp_moradia!$B$7:$B$10</c:f>
              <c:numCache>
                <c:formatCode>#,#00%</c:formatCode>
                <c:ptCount val="4"/>
                <c:pt idx="0">
                  <c:v>1.7837263999999999E-2</c:v>
                </c:pt>
                <c:pt idx="1">
                  <c:v>3.5624979000000001E-2</c:v>
                </c:pt>
                <c:pt idx="2">
                  <c:v>7.3954521999999995E-2</c:v>
                </c:pt>
                <c:pt idx="3">
                  <c:v>0.86115202899999999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C-46C7-A279-483C305F6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64034904"/>
        <c:axId val="564042776"/>
      </c:barChart>
      <c:catAx>
        <c:axId val="564034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4042776"/>
        <c:crosses val="autoZero"/>
        <c:auto val="1"/>
        <c:lblAlgn val="ctr"/>
        <c:lblOffset val="100"/>
        <c:noMultiLvlLbl val="0"/>
      </c:catAx>
      <c:valAx>
        <c:axId val="564042776"/>
        <c:scaling>
          <c:orientation val="minMax"/>
        </c:scaling>
        <c:delete val="1"/>
        <c:axPos val="b"/>
        <c:numFmt formatCode="#,#00%" sourceLinked="1"/>
        <c:majorTickMark val="none"/>
        <c:minorTickMark val="none"/>
        <c:tickLblPos val="nextTo"/>
        <c:crossAx val="56403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Tipo de hogares con cobertura pensionale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Tp_dom_cobert_apos!$B$2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2085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Tp_dom_cobert_apos!$A$3:$A$6</c:f>
              <c:strCache>
                <c:ptCount val="4"/>
                <c:pt idx="0">
                  <c:v>Con niño</c:v>
                </c:pt>
                <c:pt idx="1">
                  <c:v>Solo</c:v>
                </c:pt>
                <c:pt idx="2">
                  <c:v>Pareja</c:v>
                </c:pt>
                <c:pt idx="3">
                  <c:v>Con adulto</c:v>
                </c:pt>
              </c:strCache>
            </c:strRef>
          </c:cat>
          <c:val>
            <c:numRef>
              <c:f>Tp_dom_cobert_apos!$B$3:$B$6</c:f>
              <c:numCache>
                <c:formatCode>0%</c:formatCode>
                <c:ptCount val="4"/>
                <c:pt idx="0">
                  <c:v>0.13167632000000001</c:v>
                </c:pt>
                <c:pt idx="1">
                  <c:v>0.16417322000000001</c:v>
                </c:pt>
                <c:pt idx="2">
                  <c:v>0.26289879999999999</c:v>
                </c:pt>
                <c:pt idx="3">
                  <c:v>0.44125165999999999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8-4BA5-969E-1A6F19504A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10864848"/>
        <c:axId val="357932832"/>
      </c:barChart>
      <c:catAx>
        <c:axId val="51086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7932832"/>
        <c:crosses val="autoZero"/>
        <c:auto val="1"/>
        <c:lblAlgn val="ctr"/>
        <c:lblOffset val="100"/>
        <c:noMultiLvlLbl val="0"/>
      </c:catAx>
      <c:valAx>
        <c:axId val="3579328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08648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800" b="1" dirty="0">
                <a:solidFill>
                  <a:schemeClr val="tx1"/>
                </a:solidFill>
              </a:rPr>
              <a:t>Participación de las</a:t>
            </a:r>
            <a:r>
              <a:rPr lang="es-ES" sz="1800" b="1" baseline="0" dirty="0">
                <a:solidFill>
                  <a:schemeClr val="tx1"/>
                </a:solidFill>
              </a:rPr>
              <a:t> prestaciones </a:t>
            </a:r>
            <a:r>
              <a:rPr lang="es-ES" sz="1800" b="1" dirty="0">
                <a:solidFill>
                  <a:schemeClr val="tx1"/>
                </a:solidFill>
              </a:rPr>
              <a:t>en el ingreso familiar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Tp_dom_apos_part_renda!$B$2</c:f>
              <c:strCache>
                <c:ptCount val="1"/>
                <c:pt idx="0">
                  <c:v>Participação na Renda domiciliar</c:v>
                </c:pt>
              </c:strCache>
            </c:strRef>
          </c:tx>
          <c:spPr>
            <a:solidFill>
              <a:srgbClr val="0072B5"/>
            </a:solidFill>
            <a:ln>
              <a:solidFill>
                <a:srgbClr val="0072B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Tp_dom_apos_part_renda!$A$3:$A$6</c:f>
              <c:strCache>
                <c:ptCount val="4"/>
                <c:pt idx="0">
                  <c:v>Con niño</c:v>
                </c:pt>
                <c:pt idx="1">
                  <c:v>Con adulto</c:v>
                </c:pt>
                <c:pt idx="2">
                  <c:v>Pareja</c:v>
                </c:pt>
                <c:pt idx="3">
                  <c:v>Solo</c:v>
                </c:pt>
              </c:strCache>
            </c:strRef>
          </c:cat>
          <c:val>
            <c:numRef>
              <c:f>Tp_dom_apos_part_renda!$B$3:$B$6</c:f>
              <c:numCache>
                <c:formatCode>0%</c:formatCode>
                <c:ptCount val="4"/>
                <c:pt idx="0">
                  <c:v>0.60399999999999998</c:v>
                </c:pt>
                <c:pt idx="1">
                  <c:v>0.67</c:v>
                </c:pt>
                <c:pt idx="2">
                  <c:v>0.86099999999999999</c:v>
                </c:pt>
                <c:pt idx="3">
                  <c:v>0.91800000000000004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B-4A94-ABC1-DC72B23C4C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2586824"/>
        <c:axId val="512587480"/>
      </c:barChart>
      <c:catAx>
        <c:axId val="51258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2587480"/>
        <c:crosses val="autoZero"/>
        <c:auto val="1"/>
        <c:lblAlgn val="ctr"/>
        <c:lblOffset val="100"/>
        <c:noMultiLvlLbl val="0"/>
      </c:catAx>
      <c:valAx>
        <c:axId val="512587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12586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45330-F1D5-494C-A953-0FB79F666EE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9EFC8A-B067-4371-A7CC-4DB29D32994E}">
      <dgm:prSet phldrT="[Texto]"/>
      <dgm:spPr>
        <a:solidFill>
          <a:srgbClr val="01197D"/>
        </a:solidFill>
        <a:ln>
          <a:solidFill>
            <a:srgbClr val="01197D"/>
          </a:solidFill>
        </a:ln>
      </dgm:spPr>
      <dgm:t>
        <a:bodyPr/>
        <a:lstStyle/>
        <a:p>
          <a:r>
            <a:rPr lang="pt-BR" dirty="0" err="1"/>
            <a:t>Jubilacion</a:t>
          </a:r>
          <a:r>
            <a:rPr lang="pt-BR" dirty="0"/>
            <a:t> </a:t>
          </a:r>
          <a:r>
            <a:rPr lang="pt-BR" dirty="0" err="1"/>
            <a:t>Tiempo</a:t>
          </a:r>
          <a:endParaRPr lang="pt-BR" dirty="0"/>
        </a:p>
      </dgm:t>
    </dgm:pt>
    <dgm:pt modelId="{D94C5A76-3FD1-4AA3-8BEB-920FD1080C93}" type="parTrans" cxnId="{AD0C2F84-015C-4FB2-8DB1-DCAA6820AC0B}">
      <dgm:prSet/>
      <dgm:spPr/>
      <dgm:t>
        <a:bodyPr/>
        <a:lstStyle/>
        <a:p>
          <a:endParaRPr lang="pt-BR"/>
        </a:p>
      </dgm:t>
    </dgm:pt>
    <dgm:pt modelId="{E7E3BAC5-0AF4-4CD9-A51A-132FB1ACD2FA}" type="sibTrans" cxnId="{AD0C2F84-015C-4FB2-8DB1-DCAA6820AC0B}">
      <dgm:prSet/>
      <dgm:spPr/>
      <dgm:t>
        <a:bodyPr/>
        <a:lstStyle/>
        <a:p>
          <a:endParaRPr lang="pt-BR"/>
        </a:p>
      </dgm:t>
    </dgm:pt>
    <dgm:pt modelId="{7E7CEF0B-5B53-4C7C-9491-B823645FBB0E}">
      <dgm:prSet phldrT="[Texto]"/>
      <dgm:spPr/>
      <dgm:t>
        <a:bodyPr/>
        <a:lstStyle/>
        <a:p>
          <a:r>
            <a:rPr lang="pt-BR" dirty="0" err="1"/>
            <a:t>Edad</a:t>
          </a:r>
          <a:r>
            <a:rPr lang="pt-BR" dirty="0"/>
            <a:t> media de </a:t>
          </a:r>
          <a:r>
            <a:rPr lang="pt-BR" dirty="0" err="1"/>
            <a:t>jubilacion</a:t>
          </a:r>
          <a:r>
            <a:rPr lang="pt-BR" dirty="0"/>
            <a:t>:</a:t>
          </a:r>
        </a:p>
      </dgm:t>
    </dgm:pt>
    <dgm:pt modelId="{1A5A1C00-2E51-4CE4-86F6-AAC289032D26}" type="parTrans" cxnId="{D603C4BD-7A6E-4B40-A42C-C7796B47D905}">
      <dgm:prSet/>
      <dgm:spPr/>
      <dgm:t>
        <a:bodyPr/>
        <a:lstStyle/>
        <a:p>
          <a:endParaRPr lang="pt-BR"/>
        </a:p>
      </dgm:t>
    </dgm:pt>
    <dgm:pt modelId="{EA2B1E81-736E-4F49-A045-08A89BF2A7C9}" type="sibTrans" cxnId="{D603C4BD-7A6E-4B40-A42C-C7796B47D905}">
      <dgm:prSet/>
      <dgm:spPr/>
      <dgm:t>
        <a:bodyPr/>
        <a:lstStyle/>
        <a:p>
          <a:endParaRPr lang="pt-BR"/>
        </a:p>
      </dgm:t>
    </dgm:pt>
    <dgm:pt modelId="{1B152FD5-02D8-47BA-87DC-AC66F011ECCD}">
      <dgm:prSet phldrT="[Texto]"/>
      <dgm:spPr/>
      <dgm:t>
        <a:bodyPr/>
        <a:lstStyle/>
        <a:p>
          <a:r>
            <a:rPr lang="pt-BR" dirty="0" err="1"/>
            <a:t>Beneficios</a:t>
          </a:r>
          <a:r>
            <a:rPr lang="pt-BR" dirty="0"/>
            <a:t>: 5,95</a:t>
          </a:r>
          <a:r>
            <a:rPr lang="es-ES" dirty="0"/>
            <a:t> millones</a:t>
          </a:r>
          <a:endParaRPr lang="pt-BR" dirty="0"/>
        </a:p>
      </dgm:t>
    </dgm:pt>
    <dgm:pt modelId="{71F45350-BD65-4CC4-BDBB-66D6249377E7}" type="parTrans" cxnId="{89911F57-ABF8-4432-B18E-D66BD25586EB}">
      <dgm:prSet/>
      <dgm:spPr/>
      <dgm:t>
        <a:bodyPr/>
        <a:lstStyle/>
        <a:p>
          <a:endParaRPr lang="pt-BR"/>
        </a:p>
      </dgm:t>
    </dgm:pt>
    <dgm:pt modelId="{273DE1B1-5055-403C-9194-1F3ED867E004}" type="sibTrans" cxnId="{89911F57-ABF8-4432-B18E-D66BD25586EB}">
      <dgm:prSet/>
      <dgm:spPr/>
      <dgm:t>
        <a:bodyPr/>
        <a:lstStyle/>
        <a:p>
          <a:endParaRPr lang="pt-BR"/>
        </a:p>
      </dgm:t>
    </dgm:pt>
    <dgm:pt modelId="{6C98DABC-C8E4-4FD7-BA02-B390F286B1E3}">
      <dgm:prSet phldrT="[Texto]"/>
      <dgm:spPr>
        <a:solidFill>
          <a:srgbClr val="01197D"/>
        </a:solidFill>
        <a:ln>
          <a:solidFill>
            <a:srgbClr val="01197D"/>
          </a:solidFill>
        </a:ln>
      </dgm:spPr>
      <dgm:t>
        <a:bodyPr/>
        <a:lstStyle/>
        <a:p>
          <a:r>
            <a:rPr lang="pt-BR" dirty="0" err="1"/>
            <a:t>Jubilacion</a:t>
          </a:r>
          <a:r>
            <a:rPr lang="pt-BR" dirty="0"/>
            <a:t> </a:t>
          </a:r>
          <a:r>
            <a:rPr lang="pt-BR" dirty="0" err="1"/>
            <a:t>Edad</a:t>
          </a:r>
          <a:endParaRPr lang="pt-BR" dirty="0"/>
        </a:p>
      </dgm:t>
    </dgm:pt>
    <dgm:pt modelId="{061E886F-B4EC-45D2-8203-1DA1730DF938}" type="parTrans" cxnId="{457887A6-3014-4853-AE07-20FF52853668}">
      <dgm:prSet/>
      <dgm:spPr/>
      <dgm:t>
        <a:bodyPr/>
        <a:lstStyle/>
        <a:p>
          <a:endParaRPr lang="pt-BR"/>
        </a:p>
      </dgm:t>
    </dgm:pt>
    <dgm:pt modelId="{93F653A8-9393-407B-9500-8AE7AC4B0B12}" type="sibTrans" cxnId="{457887A6-3014-4853-AE07-20FF52853668}">
      <dgm:prSet/>
      <dgm:spPr/>
      <dgm:t>
        <a:bodyPr/>
        <a:lstStyle/>
        <a:p>
          <a:endParaRPr lang="pt-BR"/>
        </a:p>
      </dgm:t>
    </dgm:pt>
    <dgm:pt modelId="{A9BA4B7E-604D-42B4-8E0A-7F9783CB5169}">
      <dgm:prSet phldrT="[Texto]"/>
      <dgm:spPr/>
      <dgm:t>
        <a:bodyPr/>
        <a:lstStyle/>
        <a:p>
          <a:r>
            <a:rPr lang="pt-BR" dirty="0" err="1"/>
            <a:t>Edad</a:t>
          </a:r>
          <a:r>
            <a:rPr lang="pt-BR" dirty="0"/>
            <a:t> media de </a:t>
          </a:r>
          <a:r>
            <a:rPr lang="pt-BR" dirty="0" err="1"/>
            <a:t>jubilacion</a:t>
          </a:r>
          <a:r>
            <a:rPr lang="pt-BR" dirty="0"/>
            <a:t>:</a:t>
          </a:r>
        </a:p>
      </dgm:t>
    </dgm:pt>
    <dgm:pt modelId="{E483A2AE-8108-4A9A-8BAF-FC6C8A9B196F}" type="parTrans" cxnId="{C3D3C5D7-C253-40FA-9D92-53D0550695B5}">
      <dgm:prSet/>
      <dgm:spPr/>
      <dgm:t>
        <a:bodyPr/>
        <a:lstStyle/>
        <a:p>
          <a:endParaRPr lang="pt-BR"/>
        </a:p>
      </dgm:t>
    </dgm:pt>
    <dgm:pt modelId="{AA9BC87E-66CB-468D-A911-6A806F617D8C}" type="sibTrans" cxnId="{C3D3C5D7-C253-40FA-9D92-53D0550695B5}">
      <dgm:prSet/>
      <dgm:spPr/>
      <dgm:t>
        <a:bodyPr/>
        <a:lstStyle/>
        <a:p>
          <a:endParaRPr lang="pt-BR"/>
        </a:p>
      </dgm:t>
    </dgm:pt>
    <dgm:pt modelId="{C1001E8F-C9B9-4CC9-B38A-1695B70D0173}">
      <dgm:prSet phldrT="[Texto]"/>
      <dgm:spPr/>
      <dgm:t>
        <a:bodyPr/>
        <a:lstStyle/>
        <a:p>
          <a:r>
            <a:rPr lang="pt-BR" dirty="0" err="1"/>
            <a:t>Beneficios</a:t>
          </a:r>
          <a:r>
            <a:rPr lang="pt-BR" dirty="0"/>
            <a:t>: 4 </a:t>
          </a:r>
          <a:r>
            <a:rPr lang="pt-BR" dirty="0" err="1"/>
            <a:t>milliones</a:t>
          </a:r>
          <a:endParaRPr lang="pt-BR" dirty="0"/>
        </a:p>
      </dgm:t>
    </dgm:pt>
    <dgm:pt modelId="{76E9D9F5-B4F3-46F9-9CFB-F2A6572A1CE7}" type="parTrans" cxnId="{EED10079-C01C-4C46-8B31-F5E2F56E985E}">
      <dgm:prSet/>
      <dgm:spPr/>
      <dgm:t>
        <a:bodyPr/>
        <a:lstStyle/>
        <a:p>
          <a:endParaRPr lang="pt-BR"/>
        </a:p>
      </dgm:t>
    </dgm:pt>
    <dgm:pt modelId="{782B29B3-D6FC-405A-A422-12066D8372B2}" type="sibTrans" cxnId="{EED10079-C01C-4C46-8B31-F5E2F56E985E}">
      <dgm:prSet/>
      <dgm:spPr/>
      <dgm:t>
        <a:bodyPr/>
        <a:lstStyle/>
        <a:p>
          <a:endParaRPr lang="pt-BR"/>
        </a:p>
      </dgm:t>
    </dgm:pt>
    <dgm:pt modelId="{D6089082-5757-4935-9B48-CFB52E3B9372}">
      <dgm:prSet phldrT="[Texto]"/>
      <dgm:spPr/>
      <dgm:t>
        <a:bodyPr/>
        <a:lstStyle/>
        <a:p>
          <a:r>
            <a:rPr lang="pt-BR" dirty="0"/>
            <a:t>61,5 </a:t>
          </a:r>
          <a:r>
            <a:rPr lang="pt-BR" dirty="0" err="1"/>
            <a:t>mujer</a:t>
          </a:r>
          <a:endParaRPr lang="pt-BR" dirty="0"/>
        </a:p>
      </dgm:t>
    </dgm:pt>
    <dgm:pt modelId="{0B533CFD-8F23-42AE-9C42-CC943340C5B8}" type="parTrans" cxnId="{0BC3057E-07B4-4032-BFE0-47F34A6B5DB6}">
      <dgm:prSet/>
      <dgm:spPr/>
      <dgm:t>
        <a:bodyPr/>
        <a:lstStyle/>
        <a:p>
          <a:endParaRPr lang="pt-BR"/>
        </a:p>
      </dgm:t>
    </dgm:pt>
    <dgm:pt modelId="{2C5F6321-6CE6-418C-BF31-A467DFBEF3C8}" type="sibTrans" cxnId="{0BC3057E-07B4-4032-BFE0-47F34A6B5DB6}">
      <dgm:prSet/>
      <dgm:spPr/>
      <dgm:t>
        <a:bodyPr/>
        <a:lstStyle/>
        <a:p>
          <a:endParaRPr lang="pt-BR"/>
        </a:p>
      </dgm:t>
    </dgm:pt>
    <dgm:pt modelId="{11148CB9-9888-494E-AEB8-54A15EBDA741}">
      <dgm:prSet phldrT="[Texto]"/>
      <dgm:spPr/>
      <dgm:t>
        <a:bodyPr/>
        <a:lstStyle/>
        <a:p>
          <a:r>
            <a:rPr lang="pt-BR" dirty="0"/>
            <a:t>65,5 </a:t>
          </a:r>
          <a:r>
            <a:rPr lang="pt-BR" dirty="0" err="1"/>
            <a:t>hombre</a:t>
          </a:r>
          <a:endParaRPr lang="pt-BR" dirty="0"/>
        </a:p>
      </dgm:t>
    </dgm:pt>
    <dgm:pt modelId="{169492AD-F690-4A52-93AC-2B01A61FF82A}" type="parTrans" cxnId="{28F83F67-4F9B-43AD-ABD2-EBD309693C3D}">
      <dgm:prSet/>
      <dgm:spPr/>
      <dgm:t>
        <a:bodyPr/>
        <a:lstStyle/>
        <a:p>
          <a:endParaRPr lang="pt-BR"/>
        </a:p>
      </dgm:t>
    </dgm:pt>
    <dgm:pt modelId="{274304EA-433D-4C08-9FF2-E3647B8D4A36}" type="sibTrans" cxnId="{28F83F67-4F9B-43AD-ABD2-EBD309693C3D}">
      <dgm:prSet/>
      <dgm:spPr/>
      <dgm:t>
        <a:bodyPr/>
        <a:lstStyle/>
        <a:p>
          <a:endParaRPr lang="pt-BR"/>
        </a:p>
      </dgm:t>
    </dgm:pt>
    <dgm:pt modelId="{D1741E36-8A3F-40F4-B7F7-314AF5608E80}">
      <dgm:prSet phldrT="[Texto]"/>
      <dgm:spPr/>
      <dgm:t>
        <a:bodyPr/>
        <a:lstStyle/>
        <a:p>
          <a:r>
            <a:rPr lang="pt-BR" dirty="0"/>
            <a:t>54,2</a:t>
          </a:r>
        </a:p>
      </dgm:t>
    </dgm:pt>
    <dgm:pt modelId="{712E6115-7146-4694-8BA8-0D6C10ECC7EA}" type="parTrans" cxnId="{B30D97D7-36DB-4A53-900E-AE18623B1DA1}">
      <dgm:prSet/>
      <dgm:spPr/>
      <dgm:t>
        <a:bodyPr/>
        <a:lstStyle/>
        <a:p>
          <a:endParaRPr lang="pt-BR"/>
        </a:p>
      </dgm:t>
    </dgm:pt>
    <dgm:pt modelId="{0438F5CB-3885-411E-9B3D-660AD4DC624E}" type="sibTrans" cxnId="{B30D97D7-36DB-4A53-900E-AE18623B1DA1}">
      <dgm:prSet/>
      <dgm:spPr/>
      <dgm:t>
        <a:bodyPr/>
        <a:lstStyle/>
        <a:p>
          <a:endParaRPr lang="pt-BR"/>
        </a:p>
      </dgm:t>
    </dgm:pt>
    <dgm:pt modelId="{8BADDAEC-0FE8-4F04-81E7-4A9A2E81689E}" type="pres">
      <dgm:prSet presAssocID="{9B945330-F1D5-494C-A953-0FB79F666EEF}" presName="Name0" presStyleCnt="0">
        <dgm:presLayoutVars>
          <dgm:dir/>
          <dgm:animLvl val="lvl"/>
          <dgm:resizeHandles val="exact"/>
        </dgm:presLayoutVars>
      </dgm:prSet>
      <dgm:spPr/>
    </dgm:pt>
    <dgm:pt modelId="{464A4739-BDEE-4154-ACC9-C86AE3ED19A2}" type="pres">
      <dgm:prSet presAssocID="{249EFC8A-B067-4371-A7CC-4DB29D32994E}" presName="composite" presStyleCnt="0"/>
      <dgm:spPr/>
    </dgm:pt>
    <dgm:pt modelId="{58B3AF5C-32BB-44FE-8E3E-6D4892304B26}" type="pres">
      <dgm:prSet presAssocID="{249EFC8A-B067-4371-A7CC-4DB29D3299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E03D52C-67FC-44F8-8C4F-80E21FCD0588}" type="pres">
      <dgm:prSet presAssocID="{249EFC8A-B067-4371-A7CC-4DB29D32994E}" presName="desTx" presStyleLbl="alignAccFollowNode1" presStyleIdx="0" presStyleCnt="2">
        <dgm:presLayoutVars>
          <dgm:bulletEnabled val="1"/>
        </dgm:presLayoutVars>
      </dgm:prSet>
      <dgm:spPr/>
    </dgm:pt>
    <dgm:pt modelId="{C337AC23-2E3F-4AED-B32C-0E9A597710EE}" type="pres">
      <dgm:prSet presAssocID="{E7E3BAC5-0AF4-4CD9-A51A-132FB1ACD2FA}" presName="space" presStyleCnt="0"/>
      <dgm:spPr/>
    </dgm:pt>
    <dgm:pt modelId="{88D606B2-9E3D-4A55-9259-4683E992218A}" type="pres">
      <dgm:prSet presAssocID="{6C98DABC-C8E4-4FD7-BA02-B390F286B1E3}" presName="composite" presStyleCnt="0"/>
      <dgm:spPr/>
    </dgm:pt>
    <dgm:pt modelId="{04C60E04-8A25-4D91-B376-D8E0C651EC24}" type="pres">
      <dgm:prSet presAssocID="{6C98DABC-C8E4-4FD7-BA02-B390F286B1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E454753-7177-4D2B-8EA2-7C3A55D00727}" type="pres">
      <dgm:prSet presAssocID="{6C98DABC-C8E4-4FD7-BA02-B390F286B1E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BCA9B05-2B58-4379-9566-274F4E0537E2}" type="presOf" srcId="{7E7CEF0B-5B53-4C7C-9491-B823645FBB0E}" destId="{3E03D52C-67FC-44F8-8C4F-80E21FCD0588}" srcOrd="0" destOrd="0" presId="urn:microsoft.com/office/officeart/2005/8/layout/hList1"/>
    <dgm:cxn modelId="{0EB9F119-3D8B-4BC5-8E9E-7019F4006364}" type="presOf" srcId="{1B152FD5-02D8-47BA-87DC-AC66F011ECCD}" destId="{3E03D52C-67FC-44F8-8C4F-80E21FCD0588}" srcOrd="0" destOrd="2" presId="urn:microsoft.com/office/officeart/2005/8/layout/hList1"/>
    <dgm:cxn modelId="{35898D24-031E-4BD0-8CB2-43B06692188B}" type="presOf" srcId="{249EFC8A-B067-4371-A7CC-4DB29D32994E}" destId="{58B3AF5C-32BB-44FE-8E3E-6D4892304B26}" srcOrd="0" destOrd="0" presId="urn:microsoft.com/office/officeart/2005/8/layout/hList1"/>
    <dgm:cxn modelId="{28F83F67-4F9B-43AD-ABD2-EBD309693C3D}" srcId="{A9BA4B7E-604D-42B4-8E0A-7F9783CB5169}" destId="{11148CB9-9888-494E-AEB8-54A15EBDA741}" srcOrd="1" destOrd="0" parTransId="{169492AD-F690-4A52-93AC-2B01A61FF82A}" sibTransId="{274304EA-433D-4C08-9FF2-E3647B8D4A36}"/>
    <dgm:cxn modelId="{08C20271-6F85-4BDD-B4E4-256F24EF22FF}" type="presOf" srcId="{6C98DABC-C8E4-4FD7-BA02-B390F286B1E3}" destId="{04C60E04-8A25-4D91-B376-D8E0C651EC24}" srcOrd="0" destOrd="0" presId="urn:microsoft.com/office/officeart/2005/8/layout/hList1"/>
    <dgm:cxn modelId="{89911F57-ABF8-4432-B18E-D66BD25586EB}" srcId="{249EFC8A-B067-4371-A7CC-4DB29D32994E}" destId="{1B152FD5-02D8-47BA-87DC-AC66F011ECCD}" srcOrd="1" destOrd="0" parTransId="{71F45350-BD65-4CC4-BDBB-66D6249377E7}" sibTransId="{273DE1B1-5055-403C-9194-1F3ED867E004}"/>
    <dgm:cxn modelId="{EED10079-C01C-4C46-8B31-F5E2F56E985E}" srcId="{6C98DABC-C8E4-4FD7-BA02-B390F286B1E3}" destId="{C1001E8F-C9B9-4CC9-B38A-1695B70D0173}" srcOrd="1" destOrd="0" parTransId="{76E9D9F5-B4F3-46F9-9CFB-F2A6572A1CE7}" sibTransId="{782B29B3-D6FC-405A-A422-12066D8372B2}"/>
    <dgm:cxn modelId="{0BC3057E-07B4-4032-BFE0-47F34A6B5DB6}" srcId="{A9BA4B7E-604D-42B4-8E0A-7F9783CB5169}" destId="{D6089082-5757-4935-9B48-CFB52E3B9372}" srcOrd="0" destOrd="0" parTransId="{0B533CFD-8F23-42AE-9C42-CC943340C5B8}" sibTransId="{2C5F6321-6CE6-418C-BF31-A467DFBEF3C8}"/>
    <dgm:cxn modelId="{EEEACD7E-B07A-40A2-866F-7C5246633545}" type="presOf" srcId="{9B945330-F1D5-494C-A953-0FB79F666EEF}" destId="{8BADDAEC-0FE8-4F04-81E7-4A9A2E81689E}" srcOrd="0" destOrd="0" presId="urn:microsoft.com/office/officeart/2005/8/layout/hList1"/>
    <dgm:cxn modelId="{36704582-FBF1-4350-A9E7-3E5A8E3A752F}" type="presOf" srcId="{A9BA4B7E-604D-42B4-8E0A-7F9783CB5169}" destId="{BE454753-7177-4D2B-8EA2-7C3A55D00727}" srcOrd="0" destOrd="0" presId="urn:microsoft.com/office/officeart/2005/8/layout/hList1"/>
    <dgm:cxn modelId="{AD0C2F84-015C-4FB2-8DB1-DCAA6820AC0B}" srcId="{9B945330-F1D5-494C-A953-0FB79F666EEF}" destId="{249EFC8A-B067-4371-A7CC-4DB29D32994E}" srcOrd="0" destOrd="0" parTransId="{D94C5A76-3FD1-4AA3-8BEB-920FD1080C93}" sibTransId="{E7E3BAC5-0AF4-4CD9-A51A-132FB1ACD2FA}"/>
    <dgm:cxn modelId="{7E79038F-46E7-4D4E-B61F-8F03D0D45073}" type="presOf" srcId="{D6089082-5757-4935-9B48-CFB52E3B9372}" destId="{BE454753-7177-4D2B-8EA2-7C3A55D00727}" srcOrd="0" destOrd="1" presId="urn:microsoft.com/office/officeart/2005/8/layout/hList1"/>
    <dgm:cxn modelId="{457887A6-3014-4853-AE07-20FF52853668}" srcId="{9B945330-F1D5-494C-A953-0FB79F666EEF}" destId="{6C98DABC-C8E4-4FD7-BA02-B390F286B1E3}" srcOrd="1" destOrd="0" parTransId="{061E886F-B4EC-45D2-8203-1DA1730DF938}" sibTransId="{93F653A8-9393-407B-9500-8AE7AC4B0B12}"/>
    <dgm:cxn modelId="{D603C4BD-7A6E-4B40-A42C-C7796B47D905}" srcId="{249EFC8A-B067-4371-A7CC-4DB29D32994E}" destId="{7E7CEF0B-5B53-4C7C-9491-B823645FBB0E}" srcOrd="0" destOrd="0" parTransId="{1A5A1C00-2E51-4CE4-86F6-AAC289032D26}" sibTransId="{EA2B1E81-736E-4F49-A045-08A89BF2A7C9}"/>
    <dgm:cxn modelId="{BCC2A6C7-3046-454F-8186-80BF050152D0}" type="presOf" srcId="{D1741E36-8A3F-40F4-B7F7-314AF5608E80}" destId="{3E03D52C-67FC-44F8-8C4F-80E21FCD0588}" srcOrd="0" destOrd="1" presId="urn:microsoft.com/office/officeart/2005/8/layout/hList1"/>
    <dgm:cxn modelId="{3333DCC9-4141-4380-8C31-24939DA82B61}" type="presOf" srcId="{C1001E8F-C9B9-4CC9-B38A-1695B70D0173}" destId="{BE454753-7177-4D2B-8EA2-7C3A55D00727}" srcOrd="0" destOrd="3" presId="urn:microsoft.com/office/officeart/2005/8/layout/hList1"/>
    <dgm:cxn modelId="{71367FD5-C358-4742-A8D2-43377424A696}" type="presOf" srcId="{11148CB9-9888-494E-AEB8-54A15EBDA741}" destId="{BE454753-7177-4D2B-8EA2-7C3A55D00727}" srcOrd="0" destOrd="2" presId="urn:microsoft.com/office/officeart/2005/8/layout/hList1"/>
    <dgm:cxn modelId="{B30D97D7-36DB-4A53-900E-AE18623B1DA1}" srcId="{7E7CEF0B-5B53-4C7C-9491-B823645FBB0E}" destId="{D1741E36-8A3F-40F4-B7F7-314AF5608E80}" srcOrd="0" destOrd="0" parTransId="{712E6115-7146-4694-8BA8-0D6C10ECC7EA}" sibTransId="{0438F5CB-3885-411E-9B3D-660AD4DC624E}"/>
    <dgm:cxn modelId="{C3D3C5D7-C253-40FA-9D92-53D0550695B5}" srcId="{6C98DABC-C8E4-4FD7-BA02-B390F286B1E3}" destId="{A9BA4B7E-604D-42B4-8E0A-7F9783CB5169}" srcOrd="0" destOrd="0" parTransId="{E483A2AE-8108-4A9A-8BAF-FC6C8A9B196F}" sibTransId="{AA9BC87E-66CB-468D-A911-6A806F617D8C}"/>
    <dgm:cxn modelId="{42BA2208-B042-4D8B-9368-872D6E7E2F00}" type="presParOf" srcId="{8BADDAEC-0FE8-4F04-81E7-4A9A2E81689E}" destId="{464A4739-BDEE-4154-ACC9-C86AE3ED19A2}" srcOrd="0" destOrd="0" presId="urn:microsoft.com/office/officeart/2005/8/layout/hList1"/>
    <dgm:cxn modelId="{55666852-3FE0-4F77-9CD7-86CDEFD4E806}" type="presParOf" srcId="{464A4739-BDEE-4154-ACC9-C86AE3ED19A2}" destId="{58B3AF5C-32BB-44FE-8E3E-6D4892304B26}" srcOrd="0" destOrd="0" presId="urn:microsoft.com/office/officeart/2005/8/layout/hList1"/>
    <dgm:cxn modelId="{36BE75EB-AB6E-4B1C-9300-B4FDA46E0214}" type="presParOf" srcId="{464A4739-BDEE-4154-ACC9-C86AE3ED19A2}" destId="{3E03D52C-67FC-44F8-8C4F-80E21FCD0588}" srcOrd="1" destOrd="0" presId="urn:microsoft.com/office/officeart/2005/8/layout/hList1"/>
    <dgm:cxn modelId="{98EA6287-955D-4CCD-8D9C-17B1DBBBFDD0}" type="presParOf" srcId="{8BADDAEC-0FE8-4F04-81E7-4A9A2E81689E}" destId="{C337AC23-2E3F-4AED-B32C-0E9A597710EE}" srcOrd="1" destOrd="0" presId="urn:microsoft.com/office/officeart/2005/8/layout/hList1"/>
    <dgm:cxn modelId="{81EF3C4C-336F-44C2-9486-F2121D33D680}" type="presParOf" srcId="{8BADDAEC-0FE8-4F04-81E7-4A9A2E81689E}" destId="{88D606B2-9E3D-4A55-9259-4683E992218A}" srcOrd="2" destOrd="0" presId="urn:microsoft.com/office/officeart/2005/8/layout/hList1"/>
    <dgm:cxn modelId="{6AA97777-F552-4B77-886C-19FDBB322ED7}" type="presParOf" srcId="{88D606B2-9E3D-4A55-9259-4683E992218A}" destId="{04C60E04-8A25-4D91-B376-D8E0C651EC24}" srcOrd="0" destOrd="0" presId="urn:microsoft.com/office/officeart/2005/8/layout/hList1"/>
    <dgm:cxn modelId="{9803F3A9-1C60-48C2-B05F-D97EF3DB294E}" type="presParOf" srcId="{88D606B2-9E3D-4A55-9259-4683E992218A}" destId="{BE454753-7177-4D2B-8EA2-7C3A55D007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45330-F1D5-494C-A953-0FB79F666EE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9EFC8A-B067-4371-A7CC-4DB29D32994E}">
      <dgm:prSet phldrT="[Texto]"/>
      <dgm:spPr>
        <a:solidFill>
          <a:srgbClr val="01197D"/>
        </a:solidFill>
        <a:ln>
          <a:solidFill>
            <a:srgbClr val="01197D"/>
          </a:solidFill>
        </a:ln>
      </dgm:spPr>
      <dgm:t>
        <a:bodyPr/>
        <a:lstStyle/>
        <a:p>
          <a:r>
            <a:rPr lang="pt-BR" dirty="0"/>
            <a:t>BPC</a:t>
          </a:r>
        </a:p>
      </dgm:t>
    </dgm:pt>
    <dgm:pt modelId="{D94C5A76-3FD1-4AA3-8BEB-920FD1080C93}" type="parTrans" cxnId="{AD0C2F84-015C-4FB2-8DB1-DCAA6820AC0B}">
      <dgm:prSet/>
      <dgm:spPr/>
      <dgm:t>
        <a:bodyPr/>
        <a:lstStyle/>
        <a:p>
          <a:endParaRPr lang="pt-BR"/>
        </a:p>
      </dgm:t>
    </dgm:pt>
    <dgm:pt modelId="{E7E3BAC5-0AF4-4CD9-A51A-132FB1ACD2FA}" type="sibTrans" cxnId="{AD0C2F84-015C-4FB2-8DB1-DCAA6820AC0B}">
      <dgm:prSet/>
      <dgm:spPr/>
      <dgm:t>
        <a:bodyPr/>
        <a:lstStyle/>
        <a:p>
          <a:endParaRPr lang="pt-BR"/>
        </a:p>
      </dgm:t>
    </dgm:pt>
    <dgm:pt modelId="{7E7CEF0B-5B53-4C7C-9491-B823645FBB0E}">
      <dgm:prSet phldrT="[Texto]"/>
      <dgm:spPr/>
      <dgm:t>
        <a:bodyPr/>
        <a:lstStyle/>
        <a:p>
          <a:r>
            <a:rPr lang="pt-BR" dirty="0" err="1"/>
            <a:t>Edad</a:t>
          </a:r>
          <a:r>
            <a:rPr lang="pt-BR" dirty="0"/>
            <a:t> </a:t>
          </a:r>
          <a:r>
            <a:rPr lang="pt-BR" dirty="0" err="1"/>
            <a:t>minima</a:t>
          </a:r>
          <a:r>
            <a:rPr lang="pt-BR" dirty="0"/>
            <a:t>: 65 anos</a:t>
          </a:r>
        </a:p>
      </dgm:t>
    </dgm:pt>
    <dgm:pt modelId="{1A5A1C00-2E51-4CE4-86F6-AAC289032D26}" type="parTrans" cxnId="{D603C4BD-7A6E-4B40-A42C-C7796B47D905}">
      <dgm:prSet/>
      <dgm:spPr/>
      <dgm:t>
        <a:bodyPr/>
        <a:lstStyle/>
        <a:p>
          <a:endParaRPr lang="pt-BR"/>
        </a:p>
      </dgm:t>
    </dgm:pt>
    <dgm:pt modelId="{EA2B1E81-736E-4F49-A045-08A89BF2A7C9}" type="sibTrans" cxnId="{D603C4BD-7A6E-4B40-A42C-C7796B47D905}">
      <dgm:prSet/>
      <dgm:spPr/>
      <dgm:t>
        <a:bodyPr/>
        <a:lstStyle/>
        <a:p>
          <a:endParaRPr lang="pt-BR"/>
        </a:p>
      </dgm:t>
    </dgm:pt>
    <dgm:pt modelId="{1B152FD5-02D8-47BA-87DC-AC66F011ECCD}">
      <dgm:prSet phldrT="[Texto]"/>
      <dgm:spPr/>
      <dgm:t>
        <a:bodyPr/>
        <a:lstStyle/>
        <a:p>
          <a:r>
            <a:rPr lang="es-ES" dirty="0"/>
            <a:t>Cantidad</a:t>
          </a:r>
          <a:r>
            <a:rPr lang="pt-BR" dirty="0"/>
            <a:t>: 2</a:t>
          </a:r>
          <a:r>
            <a:rPr lang="es-ES" dirty="0"/>
            <a:t> millones</a:t>
          </a:r>
          <a:endParaRPr lang="pt-BR" dirty="0"/>
        </a:p>
      </dgm:t>
    </dgm:pt>
    <dgm:pt modelId="{71F45350-BD65-4CC4-BDBB-66D6249377E7}" type="parTrans" cxnId="{89911F57-ABF8-4432-B18E-D66BD25586EB}">
      <dgm:prSet/>
      <dgm:spPr/>
      <dgm:t>
        <a:bodyPr/>
        <a:lstStyle/>
        <a:p>
          <a:endParaRPr lang="pt-BR"/>
        </a:p>
      </dgm:t>
    </dgm:pt>
    <dgm:pt modelId="{273DE1B1-5055-403C-9194-1F3ED867E004}" type="sibTrans" cxnId="{89911F57-ABF8-4432-B18E-D66BD25586EB}">
      <dgm:prSet/>
      <dgm:spPr/>
      <dgm:t>
        <a:bodyPr/>
        <a:lstStyle/>
        <a:p>
          <a:endParaRPr lang="pt-BR"/>
        </a:p>
      </dgm:t>
    </dgm:pt>
    <dgm:pt modelId="{6C98DABC-C8E4-4FD7-BA02-B390F286B1E3}">
      <dgm:prSet phldrT="[Texto]"/>
      <dgm:spPr>
        <a:solidFill>
          <a:srgbClr val="01197D"/>
        </a:solidFill>
        <a:ln>
          <a:solidFill>
            <a:srgbClr val="01197D"/>
          </a:solidFill>
        </a:ln>
      </dgm:spPr>
      <dgm:t>
        <a:bodyPr/>
        <a:lstStyle/>
        <a:p>
          <a:r>
            <a:rPr lang="pt-BR" dirty="0" err="1"/>
            <a:t>Jubilacion</a:t>
          </a:r>
          <a:r>
            <a:rPr lang="pt-BR" dirty="0"/>
            <a:t> Rural</a:t>
          </a:r>
        </a:p>
      </dgm:t>
    </dgm:pt>
    <dgm:pt modelId="{061E886F-B4EC-45D2-8203-1DA1730DF938}" type="parTrans" cxnId="{457887A6-3014-4853-AE07-20FF52853668}">
      <dgm:prSet/>
      <dgm:spPr/>
      <dgm:t>
        <a:bodyPr/>
        <a:lstStyle/>
        <a:p>
          <a:endParaRPr lang="pt-BR"/>
        </a:p>
      </dgm:t>
    </dgm:pt>
    <dgm:pt modelId="{93F653A8-9393-407B-9500-8AE7AC4B0B12}" type="sibTrans" cxnId="{457887A6-3014-4853-AE07-20FF52853668}">
      <dgm:prSet/>
      <dgm:spPr/>
      <dgm:t>
        <a:bodyPr/>
        <a:lstStyle/>
        <a:p>
          <a:endParaRPr lang="pt-BR"/>
        </a:p>
      </dgm:t>
    </dgm:pt>
    <dgm:pt modelId="{A9BA4B7E-604D-42B4-8E0A-7F9783CB5169}">
      <dgm:prSet phldrT="[Texto]"/>
      <dgm:spPr/>
      <dgm:t>
        <a:bodyPr/>
        <a:lstStyle/>
        <a:p>
          <a:r>
            <a:rPr lang="pt-BR" dirty="0" err="1"/>
            <a:t>Edad</a:t>
          </a:r>
          <a:r>
            <a:rPr lang="pt-BR" dirty="0"/>
            <a:t> mínima:</a:t>
          </a:r>
        </a:p>
      </dgm:t>
    </dgm:pt>
    <dgm:pt modelId="{E483A2AE-8108-4A9A-8BAF-FC6C8A9B196F}" type="parTrans" cxnId="{C3D3C5D7-C253-40FA-9D92-53D0550695B5}">
      <dgm:prSet/>
      <dgm:spPr/>
      <dgm:t>
        <a:bodyPr/>
        <a:lstStyle/>
        <a:p>
          <a:endParaRPr lang="pt-BR"/>
        </a:p>
      </dgm:t>
    </dgm:pt>
    <dgm:pt modelId="{AA9BC87E-66CB-468D-A911-6A806F617D8C}" type="sibTrans" cxnId="{C3D3C5D7-C253-40FA-9D92-53D0550695B5}">
      <dgm:prSet/>
      <dgm:spPr/>
      <dgm:t>
        <a:bodyPr/>
        <a:lstStyle/>
        <a:p>
          <a:endParaRPr lang="pt-BR"/>
        </a:p>
      </dgm:t>
    </dgm:pt>
    <dgm:pt modelId="{C1001E8F-C9B9-4CC9-B38A-1695B70D0173}">
      <dgm:prSet phldrT="[Texto]"/>
      <dgm:spPr/>
      <dgm:t>
        <a:bodyPr/>
        <a:lstStyle/>
        <a:p>
          <a:r>
            <a:rPr lang="es-ES" dirty="0"/>
            <a:t>Cantidad</a:t>
          </a:r>
          <a:r>
            <a:rPr lang="pt-BR" dirty="0"/>
            <a:t>: 9,5 </a:t>
          </a:r>
          <a:r>
            <a:rPr lang="pt-BR" dirty="0" err="1"/>
            <a:t>milliones</a:t>
          </a:r>
          <a:endParaRPr lang="pt-BR" dirty="0"/>
        </a:p>
      </dgm:t>
    </dgm:pt>
    <dgm:pt modelId="{76E9D9F5-B4F3-46F9-9CFB-F2A6572A1CE7}" type="parTrans" cxnId="{EED10079-C01C-4C46-8B31-F5E2F56E985E}">
      <dgm:prSet/>
      <dgm:spPr/>
      <dgm:t>
        <a:bodyPr/>
        <a:lstStyle/>
        <a:p>
          <a:endParaRPr lang="pt-BR"/>
        </a:p>
      </dgm:t>
    </dgm:pt>
    <dgm:pt modelId="{782B29B3-D6FC-405A-A422-12066D8372B2}" type="sibTrans" cxnId="{EED10079-C01C-4C46-8B31-F5E2F56E985E}">
      <dgm:prSet/>
      <dgm:spPr/>
      <dgm:t>
        <a:bodyPr/>
        <a:lstStyle/>
        <a:p>
          <a:endParaRPr lang="pt-BR"/>
        </a:p>
      </dgm:t>
    </dgm:pt>
    <dgm:pt modelId="{D6089082-5757-4935-9B48-CFB52E3B9372}">
      <dgm:prSet phldrT="[Texto]"/>
      <dgm:spPr/>
      <dgm:t>
        <a:bodyPr/>
        <a:lstStyle/>
        <a:p>
          <a:r>
            <a:rPr lang="pt-BR" dirty="0"/>
            <a:t>55 </a:t>
          </a:r>
          <a:r>
            <a:rPr lang="pt-BR" dirty="0" err="1"/>
            <a:t>mujer</a:t>
          </a:r>
          <a:endParaRPr lang="pt-BR" dirty="0"/>
        </a:p>
      </dgm:t>
    </dgm:pt>
    <dgm:pt modelId="{0B533CFD-8F23-42AE-9C42-CC943340C5B8}" type="parTrans" cxnId="{0BC3057E-07B4-4032-BFE0-47F34A6B5DB6}">
      <dgm:prSet/>
      <dgm:spPr/>
      <dgm:t>
        <a:bodyPr/>
        <a:lstStyle/>
        <a:p>
          <a:endParaRPr lang="pt-BR"/>
        </a:p>
      </dgm:t>
    </dgm:pt>
    <dgm:pt modelId="{2C5F6321-6CE6-418C-BF31-A467DFBEF3C8}" type="sibTrans" cxnId="{0BC3057E-07B4-4032-BFE0-47F34A6B5DB6}">
      <dgm:prSet/>
      <dgm:spPr/>
      <dgm:t>
        <a:bodyPr/>
        <a:lstStyle/>
        <a:p>
          <a:endParaRPr lang="pt-BR"/>
        </a:p>
      </dgm:t>
    </dgm:pt>
    <dgm:pt modelId="{11148CB9-9888-494E-AEB8-54A15EBDA741}">
      <dgm:prSet phldrT="[Texto]"/>
      <dgm:spPr/>
      <dgm:t>
        <a:bodyPr/>
        <a:lstStyle/>
        <a:p>
          <a:r>
            <a:rPr lang="pt-BR" dirty="0"/>
            <a:t>60 </a:t>
          </a:r>
          <a:r>
            <a:rPr lang="pt-BR" dirty="0" err="1"/>
            <a:t>hombre</a:t>
          </a:r>
          <a:endParaRPr lang="pt-BR" dirty="0"/>
        </a:p>
      </dgm:t>
    </dgm:pt>
    <dgm:pt modelId="{169492AD-F690-4A52-93AC-2B01A61FF82A}" type="parTrans" cxnId="{28F83F67-4F9B-43AD-ABD2-EBD309693C3D}">
      <dgm:prSet/>
      <dgm:spPr/>
      <dgm:t>
        <a:bodyPr/>
        <a:lstStyle/>
        <a:p>
          <a:endParaRPr lang="pt-BR"/>
        </a:p>
      </dgm:t>
    </dgm:pt>
    <dgm:pt modelId="{274304EA-433D-4C08-9FF2-E3647B8D4A36}" type="sibTrans" cxnId="{28F83F67-4F9B-43AD-ABD2-EBD309693C3D}">
      <dgm:prSet/>
      <dgm:spPr/>
      <dgm:t>
        <a:bodyPr/>
        <a:lstStyle/>
        <a:p>
          <a:endParaRPr lang="pt-BR"/>
        </a:p>
      </dgm:t>
    </dgm:pt>
    <dgm:pt modelId="{8BADDAEC-0FE8-4F04-81E7-4A9A2E81689E}" type="pres">
      <dgm:prSet presAssocID="{9B945330-F1D5-494C-A953-0FB79F666EEF}" presName="Name0" presStyleCnt="0">
        <dgm:presLayoutVars>
          <dgm:dir/>
          <dgm:animLvl val="lvl"/>
          <dgm:resizeHandles val="exact"/>
        </dgm:presLayoutVars>
      </dgm:prSet>
      <dgm:spPr/>
    </dgm:pt>
    <dgm:pt modelId="{464A4739-BDEE-4154-ACC9-C86AE3ED19A2}" type="pres">
      <dgm:prSet presAssocID="{249EFC8A-B067-4371-A7CC-4DB29D32994E}" presName="composite" presStyleCnt="0"/>
      <dgm:spPr/>
    </dgm:pt>
    <dgm:pt modelId="{58B3AF5C-32BB-44FE-8E3E-6D4892304B26}" type="pres">
      <dgm:prSet presAssocID="{249EFC8A-B067-4371-A7CC-4DB29D3299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E03D52C-67FC-44F8-8C4F-80E21FCD0588}" type="pres">
      <dgm:prSet presAssocID="{249EFC8A-B067-4371-A7CC-4DB29D32994E}" presName="desTx" presStyleLbl="alignAccFollowNode1" presStyleIdx="0" presStyleCnt="2">
        <dgm:presLayoutVars>
          <dgm:bulletEnabled val="1"/>
        </dgm:presLayoutVars>
      </dgm:prSet>
      <dgm:spPr/>
    </dgm:pt>
    <dgm:pt modelId="{C337AC23-2E3F-4AED-B32C-0E9A597710EE}" type="pres">
      <dgm:prSet presAssocID="{E7E3BAC5-0AF4-4CD9-A51A-132FB1ACD2FA}" presName="space" presStyleCnt="0"/>
      <dgm:spPr/>
    </dgm:pt>
    <dgm:pt modelId="{88D606B2-9E3D-4A55-9259-4683E992218A}" type="pres">
      <dgm:prSet presAssocID="{6C98DABC-C8E4-4FD7-BA02-B390F286B1E3}" presName="composite" presStyleCnt="0"/>
      <dgm:spPr/>
    </dgm:pt>
    <dgm:pt modelId="{04C60E04-8A25-4D91-B376-D8E0C651EC24}" type="pres">
      <dgm:prSet presAssocID="{6C98DABC-C8E4-4FD7-BA02-B390F286B1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E454753-7177-4D2B-8EA2-7C3A55D00727}" type="pres">
      <dgm:prSet presAssocID="{6C98DABC-C8E4-4FD7-BA02-B390F286B1E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BCA9B05-2B58-4379-9566-274F4E0537E2}" type="presOf" srcId="{7E7CEF0B-5B53-4C7C-9491-B823645FBB0E}" destId="{3E03D52C-67FC-44F8-8C4F-80E21FCD0588}" srcOrd="0" destOrd="0" presId="urn:microsoft.com/office/officeart/2005/8/layout/hList1"/>
    <dgm:cxn modelId="{0EB9F119-3D8B-4BC5-8E9E-7019F4006364}" type="presOf" srcId="{1B152FD5-02D8-47BA-87DC-AC66F011ECCD}" destId="{3E03D52C-67FC-44F8-8C4F-80E21FCD0588}" srcOrd="0" destOrd="1" presId="urn:microsoft.com/office/officeart/2005/8/layout/hList1"/>
    <dgm:cxn modelId="{35898D24-031E-4BD0-8CB2-43B06692188B}" type="presOf" srcId="{249EFC8A-B067-4371-A7CC-4DB29D32994E}" destId="{58B3AF5C-32BB-44FE-8E3E-6D4892304B26}" srcOrd="0" destOrd="0" presId="urn:microsoft.com/office/officeart/2005/8/layout/hList1"/>
    <dgm:cxn modelId="{28F83F67-4F9B-43AD-ABD2-EBD309693C3D}" srcId="{A9BA4B7E-604D-42B4-8E0A-7F9783CB5169}" destId="{11148CB9-9888-494E-AEB8-54A15EBDA741}" srcOrd="1" destOrd="0" parTransId="{169492AD-F690-4A52-93AC-2B01A61FF82A}" sibTransId="{274304EA-433D-4C08-9FF2-E3647B8D4A36}"/>
    <dgm:cxn modelId="{08C20271-6F85-4BDD-B4E4-256F24EF22FF}" type="presOf" srcId="{6C98DABC-C8E4-4FD7-BA02-B390F286B1E3}" destId="{04C60E04-8A25-4D91-B376-D8E0C651EC24}" srcOrd="0" destOrd="0" presId="urn:microsoft.com/office/officeart/2005/8/layout/hList1"/>
    <dgm:cxn modelId="{89911F57-ABF8-4432-B18E-D66BD25586EB}" srcId="{249EFC8A-B067-4371-A7CC-4DB29D32994E}" destId="{1B152FD5-02D8-47BA-87DC-AC66F011ECCD}" srcOrd="1" destOrd="0" parTransId="{71F45350-BD65-4CC4-BDBB-66D6249377E7}" sibTransId="{273DE1B1-5055-403C-9194-1F3ED867E004}"/>
    <dgm:cxn modelId="{EED10079-C01C-4C46-8B31-F5E2F56E985E}" srcId="{6C98DABC-C8E4-4FD7-BA02-B390F286B1E3}" destId="{C1001E8F-C9B9-4CC9-B38A-1695B70D0173}" srcOrd="1" destOrd="0" parTransId="{76E9D9F5-B4F3-46F9-9CFB-F2A6572A1CE7}" sibTransId="{782B29B3-D6FC-405A-A422-12066D8372B2}"/>
    <dgm:cxn modelId="{0BC3057E-07B4-4032-BFE0-47F34A6B5DB6}" srcId="{A9BA4B7E-604D-42B4-8E0A-7F9783CB5169}" destId="{D6089082-5757-4935-9B48-CFB52E3B9372}" srcOrd="0" destOrd="0" parTransId="{0B533CFD-8F23-42AE-9C42-CC943340C5B8}" sibTransId="{2C5F6321-6CE6-418C-BF31-A467DFBEF3C8}"/>
    <dgm:cxn modelId="{EEEACD7E-B07A-40A2-866F-7C5246633545}" type="presOf" srcId="{9B945330-F1D5-494C-A953-0FB79F666EEF}" destId="{8BADDAEC-0FE8-4F04-81E7-4A9A2E81689E}" srcOrd="0" destOrd="0" presId="urn:microsoft.com/office/officeart/2005/8/layout/hList1"/>
    <dgm:cxn modelId="{36704582-FBF1-4350-A9E7-3E5A8E3A752F}" type="presOf" srcId="{A9BA4B7E-604D-42B4-8E0A-7F9783CB5169}" destId="{BE454753-7177-4D2B-8EA2-7C3A55D00727}" srcOrd="0" destOrd="0" presId="urn:microsoft.com/office/officeart/2005/8/layout/hList1"/>
    <dgm:cxn modelId="{AD0C2F84-015C-4FB2-8DB1-DCAA6820AC0B}" srcId="{9B945330-F1D5-494C-A953-0FB79F666EEF}" destId="{249EFC8A-B067-4371-A7CC-4DB29D32994E}" srcOrd="0" destOrd="0" parTransId="{D94C5A76-3FD1-4AA3-8BEB-920FD1080C93}" sibTransId="{E7E3BAC5-0AF4-4CD9-A51A-132FB1ACD2FA}"/>
    <dgm:cxn modelId="{7E79038F-46E7-4D4E-B61F-8F03D0D45073}" type="presOf" srcId="{D6089082-5757-4935-9B48-CFB52E3B9372}" destId="{BE454753-7177-4D2B-8EA2-7C3A55D00727}" srcOrd="0" destOrd="1" presId="urn:microsoft.com/office/officeart/2005/8/layout/hList1"/>
    <dgm:cxn modelId="{457887A6-3014-4853-AE07-20FF52853668}" srcId="{9B945330-F1D5-494C-A953-0FB79F666EEF}" destId="{6C98DABC-C8E4-4FD7-BA02-B390F286B1E3}" srcOrd="1" destOrd="0" parTransId="{061E886F-B4EC-45D2-8203-1DA1730DF938}" sibTransId="{93F653A8-9393-407B-9500-8AE7AC4B0B12}"/>
    <dgm:cxn modelId="{D603C4BD-7A6E-4B40-A42C-C7796B47D905}" srcId="{249EFC8A-B067-4371-A7CC-4DB29D32994E}" destId="{7E7CEF0B-5B53-4C7C-9491-B823645FBB0E}" srcOrd="0" destOrd="0" parTransId="{1A5A1C00-2E51-4CE4-86F6-AAC289032D26}" sibTransId="{EA2B1E81-736E-4F49-A045-08A89BF2A7C9}"/>
    <dgm:cxn modelId="{3333DCC9-4141-4380-8C31-24939DA82B61}" type="presOf" srcId="{C1001E8F-C9B9-4CC9-B38A-1695B70D0173}" destId="{BE454753-7177-4D2B-8EA2-7C3A55D00727}" srcOrd="0" destOrd="3" presId="urn:microsoft.com/office/officeart/2005/8/layout/hList1"/>
    <dgm:cxn modelId="{71367FD5-C358-4742-A8D2-43377424A696}" type="presOf" srcId="{11148CB9-9888-494E-AEB8-54A15EBDA741}" destId="{BE454753-7177-4D2B-8EA2-7C3A55D00727}" srcOrd="0" destOrd="2" presId="urn:microsoft.com/office/officeart/2005/8/layout/hList1"/>
    <dgm:cxn modelId="{C3D3C5D7-C253-40FA-9D92-53D0550695B5}" srcId="{6C98DABC-C8E4-4FD7-BA02-B390F286B1E3}" destId="{A9BA4B7E-604D-42B4-8E0A-7F9783CB5169}" srcOrd="0" destOrd="0" parTransId="{E483A2AE-8108-4A9A-8BAF-FC6C8A9B196F}" sibTransId="{AA9BC87E-66CB-468D-A911-6A806F617D8C}"/>
    <dgm:cxn modelId="{42BA2208-B042-4D8B-9368-872D6E7E2F00}" type="presParOf" srcId="{8BADDAEC-0FE8-4F04-81E7-4A9A2E81689E}" destId="{464A4739-BDEE-4154-ACC9-C86AE3ED19A2}" srcOrd="0" destOrd="0" presId="urn:microsoft.com/office/officeart/2005/8/layout/hList1"/>
    <dgm:cxn modelId="{55666852-3FE0-4F77-9CD7-86CDEFD4E806}" type="presParOf" srcId="{464A4739-BDEE-4154-ACC9-C86AE3ED19A2}" destId="{58B3AF5C-32BB-44FE-8E3E-6D4892304B26}" srcOrd="0" destOrd="0" presId="urn:microsoft.com/office/officeart/2005/8/layout/hList1"/>
    <dgm:cxn modelId="{36BE75EB-AB6E-4B1C-9300-B4FDA46E0214}" type="presParOf" srcId="{464A4739-BDEE-4154-ACC9-C86AE3ED19A2}" destId="{3E03D52C-67FC-44F8-8C4F-80E21FCD0588}" srcOrd="1" destOrd="0" presId="urn:microsoft.com/office/officeart/2005/8/layout/hList1"/>
    <dgm:cxn modelId="{98EA6287-955D-4CCD-8D9C-17B1DBBBFDD0}" type="presParOf" srcId="{8BADDAEC-0FE8-4F04-81E7-4A9A2E81689E}" destId="{C337AC23-2E3F-4AED-B32C-0E9A597710EE}" srcOrd="1" destOrd="0" presId="urn:microsoft.com/office/officeart/2005/8/layout/hList1"/>
    <dgm:cxn modelId="{81EF3C4C-336F-44C2-9486-F2121D33D680}" type="presParOf" srcId="{8BADDAEC-0FE8-4F04-81E7-4A9A2E81689E}" destId="{88D606B2-9E3D-4A55-9259-4683E992218A}" srcOrd="2" destOrd="0" presId="urn:microsoft.com/office/officeart/2005/8/layout/hList1"/>
    <dgm:cxn modelId="{6AA97777-F552-4B77-886C-19FDBB322ED7}" type="presParOf" srcId="{88D606B2-9E3D-4A55-9259-4683E992218A}" destId="{04C60E04-8A25-4D91-B376-D8E0C651EC24}" srcOrd="0" destOrd="0" presId="urn:microsoft.com/office/officeart/2005/8/layout/hList1"/>
    <dgm:cxn modelId="{9803F3A9-1C60-48C2-B05F-D97EF3DB294E}" type="presParOf" srcId="{88D606B2-9E3D-4A55-9259-4683E992218A}" destId="{BE454753-7177-4D2B-8EA2-7C3A55D007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3AF5C-32BB-44FE-8E3E-6D4892304B26}">
      <dsp:nvSpPr>
        <dsp:cNvPr id="0" name=""/>
        <dsp:cNvSpPr/>
      </dsp:nvSpPr>
      <dsp:spPr>
        <a:xfrm>
          <a:off x="44" y="215012"/>
          <a:ext cx="4285891" cy="777600"/>
        </a:xfrm>
        <a:prstGeom prst="rect">
          <a:avLst/>
        </a:prstGeom>
        <a:solidFill>
          <a:srgbClr val="01197D"/>
        </a:solidFill>
        <a:ln w="12700" cap="flat" cmpd="sng" algn="ctr">
          <a:solidFill>
            <a:srgbClr val="011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 err="1"/>
            <a:t>Jubilacion</a:t>
          </a:r>
          <a:r>
            <a:rPr lang="pt-BR" sz="2700" kern="1200" dirty="0"/>
            <a:t> </a:t>
          </a:r>
          <a:r>
            <a:rPr lang="pt-BR" sz="2700" kern="1200" dirty="0" err="1"/>
            <a:t>Tiempo</a:t>
          </a:r>
          <a:endParaRPr lang="pt-BR" sz="2700" kern="1200" dirty="0"/>
        </a:p>
      </dsp:txBody>
      <dsp:txXfrm>
        <a:off x="44" y="215012"/>
        <a:ext cx="4285891" cy="777600"/>
      </dsp:txXfrm>
    </dsp:sp>
    <dsp:sp modelId="{3E03D52C-67FC-44F8-8C4F-80E21FCD0588}">
      <dsp:nvSpPr>
        <dsp:cNvPr id="0" name=""/>
        <dsp:cNvSpPr/>
      </dsp:nvSpPr>
      <dsp:spPr>
        <a:xfrm>
          <a:off x="44" y="992612"/>
          <a:ext cx="4285891" cy="2089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 err="1"/>
            <a:t>Edad</a:t>
          </a:r>
          <a:r>
            <a:rPr lang="pt-BR" sz="2700" kern="1200" dirty="0"/>
            <a:t> media de </a:t>
          </a:r>
          <a:r>
            <a:rPr lang="pt-BR" sz="2700" kern="1200" dirty="0" err="1"/>
            <a:t>jubilacion</a:t>
          </a:r>
          <a:r>
            <a:rPr lang="pt-BR" sz="2700" kern="1200" dirty="0"/>
            <a:t>: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54,2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 err="1"/>
            <a:t>Beneficios</a:t>
          </a:r>
          <a:r>
            <a:rPr lang="pt-BR" sz="2700" kern="1200" dirty="0"/>
            <a:t>: 5,95</a:t>
          </a:r>
          <a:r>
            <a:rPr lang="es-ES" sz="2700" kern="1200" dirty="0"/>
            <a:t> millones</a:t>
          </a:r>
          <a:endParaRPr lang="pt-BR" sz="2700" kern="1200" dirty="0"/>
        </a:p>
      </dsp:txBody>
      <dsp:txXfrm>
        <a:off x="44" y="992612"/>
        <a:ext cx="4285891" cy="2089116"/>
      </dsp:txXfrm>
    </dsp:sp>
    <dsp:sp modelId="{04C60E04-8A25-4D91-B376-D8E0C651EC24}">
      <dsp:nvSpPr>
        <dsp:cNvPr id="0" name=""/>
        <dsp:cNvSpPr/>
      </dsp:nvSpPr>
      <dsp:spPr>
        <a:xfrm>
          <a:off x="4885961" y="215012"/>
          <a:ext cx="4285891" cy="777600"/>
        </a:xfrm>
        <a:prstGeom prst="rect">
          <a:avLst/>
        </a:prstGeom>
        <a:solidFill>
          <a:srgbClr val="01197D"/>
        </a:solidFill>
        <a:ln w="12700" cap="flat" cmpd="sng" algn="ctr">
          <a:solidFill>
            <a:srgbClr val="011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 err="1"/>
            <a:t>Jubilacion</a:t>
          </a:r>
          <a:r>
            <a:rPr lang="pt-BR" sz="2700" kern="1200" dirty="0"/>
            <a:t> </a:t>
          </a:r>
          <a:r>
            <a:rPr lang="pt-BR" sz="2700" kern="1200" dirty="0" err="1"/>
            <a:t>Edad</a:t>
          </a:r>
          <a:endParaRPr lang="pt-BR" sz="2700" kern="1200" dirty="0"/>
        </a:p>
      </dsp:txBody>
      <dsp:txXfrm>
        <a:off x="4885961" y="215012"/>
        <a:ext cx="4285891" cy="777600"/>
      </dsp:txXfrm>
    </dsp:sp>
    <dsp:sp modelId="{BE454753-7177-4D2B-8EA2-7C3A55D00727}">
      <dsp:nvSpPr>
        <dsp:cNvPr id="0" name=""/>
        <dsp:cNvSpPr/>
      </dsp:nvSpPr>
      <dsp:spPr>
        <a:xfrm>
          <a:off x="4885961" y="992612"/>
          <a:ext cx="4285891" cy="2089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 err="1"/>
            <a:t>Edad</a:t>
          </a:r>
          <a:r>
            <a:rPr lang="pt-BR" sz="2700" kern="1200" dirty="0"/>
            <a:t> media de </a:t>
          </a:r>
          <a:r>
            <a:rPr lang="pt-BR" sz="2700" kern="1200" dirty="0" err="1"/>
            <a:t>jubilacion</a:t>
          </a:r>
          <a:r>
            <a:rPr lang="pt-BR" sz="2700" kern="1200" dirty="0"/>
            <a:t>: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61,5 </a:t>
          </a:r>
          <a:r>
            <a:rPr lang="pt-BR" sz="2700" kern="1200" dirty="0" err="1"/>
            <a:t>mujer</a:t>
          </a:r>
          <a:endParaRPr lang="pt-BR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65,5 </a:t>
          </a:r>
          <a:r>
            <a:rPr lang="pt-BR" sz="2700" kern="1200" dirty="0" err="1"/>
            <a:t>hombre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 err="1"/>
            <a:t>Beneficios</a:t>
          </a:r>
          <a:r>
            <a:rPr lang="pt-BR" sz="2700" kern="1200" dirty="0"/>
            <a:t>: 4 </a:t>
          </a:r>
          <a:r>
            <a:rPr lang="pt-BR" sz="2700" kern="1200" dirty="0" err="1"/>
            <a:t>milliones</a:t>
          </a:r>
          <a:endParaRPr lang="pt-BR" sz="2700" kern="1200" dirty="0"/>
        </a:p>
      </dsp:txBody>
      <dsp:txXfrm>
        <a:off x="4885961" y="992612"/>
        <a:ext cx="4285891" cy="2089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3AF5C-32BB-44FE-8E3E-6D4892304B26}">
      <dsp:nvSpPr>
        <dsp:cNvPr id="0" name=""/>
        <dsp:cNvSpPr/>
      </dsp:nvSpPr>
      <dsp:spPr>
        <a:xfrm>
          <a:off x="39" y="89197"/>
          <a:ext cx="3798093" cy="777600"/>
        </a:xfrm>
        <a:prstGeom prst="rect">
          <a:avLst/>
        </a:prstGeom>
        <a:solidFill>
          <a:srgbClr val="01197D"/>
        </a:solidFill>
        <a:ln w="12700" cap="flat" cmpd="sng" algn="ctr">
          <a:solidFill>
            <a:srgbClr val="011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BPC</a:t>
          </a:r>
        </a:p>
      </dsp:txBody>
      <dsp:txXfrm>
        <a:off x="39" y="89197"/>
        <a:ext cx="3798093" cy="777600"/>
      </dsp:txXfrm>
    </dsp:sp>
    <dsp:sp modelId="{3E03D52C-67FC-44F8-8C4F-80E21FCD0588}">
      <dsp:nvSpPr>
        <dsp:cNvPr id="0" name=""/>
        <dsp:cNvSpPr/>
      </dsp:nvSpPr>
      <dsp:spPr>
        <a:xfrm>
          <a:off x="39" y="866797"/>
          <a:ext cx="3798093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 err="1"/>
            <a:t>Edad</a:t>
          </a:r>
          <a:r>
            <a:rPr lang="pt-BR" sz="2700" kern="1200" dirty="0"/>
            <a:t> </a:t>
          </a:r>
          <a:r>
            <a:rPr lang="pt-BR" sz="2700" kern="1200" dirty="0" err="1"/>
            <a:t>minima</a:t>
          </a:r>
          <a:r>
            <a:rPr lang="pt-BR" sz="2700" kern="1200" dirty="0"/>
            <a:t>: 65 anos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Cantidad</a:t>
          </a:r>
          <a:r>
            <a:rPr lang="pt-BR" sz="2700" kern="1200" dirty="0"/>
            <a:t>: 2</a:t>
          </a:r>
          <a:r>
            <a:rPr lang="es-ES" sz="2700" kern="1200" dirty="0"/>
            <a:t> millones</a:t>
          </a:r>
          <a:endParaRPr lang="pt-BR" sz="2700" kern="1200" dirty="0"/>
        </a:p>
      </dsp:txBody>
      <dsp:txXfrm>
        <a:off x="39" y="866797"/>
        <a:ext cx="3798093" cy="2075220"/>
      </dsp:txXfrm>
    </dsp:sp>
    <dsp:sp modelId="{04C60E04-8A25-4D91-B376-D8E0C651EC24}">
      <dsp:nvSpPr>
        <dsp:cNvPr id="0" name=""/>
        <dsp:cNvSpPr/>
      </dsp:nvSpPr>
      <dsp:spPr>
        <a:xfrm>
          <a:off x="4329866" y="89197"/>
          <a:ext cx="3798093" cy="777600"/>
        </a:xfrm>
        <a:prstGeom prst="rect">
          <a:avLst/>
        </a:prstGeom>
        <a:solidFill>
          <a:srgbClr val="01197D"/>
        </a:solidFill>
        <a:ln w="12700" cap="flat" cmpd="sng" algn="ctr">
          <a:solidFill>
            <a:srgbClr val="011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 err="1"/>
            <a:t>Jubilacion</a:t>
          </a:r>
          <a:r>
            <a:rPr lang="pt-BR" sz="2700" kern="1200" dirty="0"/>
            <a:t> Rural</a:t>
          </a:r>
        </a:p>
      </dsp:txBody>
      <dsp:txXfrm>
        <a:off x="4329866" y="89197"/>
        <a:ext cx="3798093" cy="777600"/>
      </dsp:txXfrm>
    </dsp:sp>
    <dsp:sp modelId="{BE454753-7177-4D2B-8EA2-7C3A55D00727}">
      <dsp:nvSpPr>
        <dsp:cNvPr id="0" name=""/>
        <dsp:cNvSpPr/>
      </dsp:nvSpPr>
      <dsp:spPr>
        <a:xfrm>
          <a:off x="4329866" y="866797"/>
          <a:ext cx="3798093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 err="1"/>
            <a:t>Edad</a:t>
          </a:r>
          <a:r>
            <a:rPr lang="pt-BR" sz="2700" kern="1200" dirty="0"/>
            <a:t> mínima: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55 </a:t>
          </a:r>
          <a:r>
            <a:rPr lang="pt-BR" sz="2700" kern="1200" dirty="0" err="1"/>
            <a:t>mujer</a:t>
          </a:r>
          <a:endParaRPr lang="pt-BR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700" kern="1200" dirty="0"/>
            <a:t>60 </a:t>
          </a:r>
          <a:r>
            <a:rPr lang="pt-BR" sz="2700" kern="1200" dirty="0" err="1"/>
            <a:t>hombre</a:t>
          </a:r>
          <a:endParaRPr lang="pt-B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Cantidad</a:t>
          </a:r>
          <a:r>
            <a:rPr lang="pt-BR" sz="2700" kern="1200" dirty="0"/>
            <a:t>: 9,5 </a:t>
          </a:r>
          <a:r>
            <a:rPr lang="pt-BR" sz="2700" kern="1200" dirty="0" err="1"/>
            <a:t>milliones</a:t>
          </a:r>
          <a:endParaRPr lang="pt-BR" sz="2700" kern="1200" dirty="0"/>
        </a:p>
      </dsp:txBody>
      <dsp:txXfrm>
        <a:off x="4329866" y="866797"/>
        <a:ext cx="3798093" cy="2075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0.3496</cdr:x>
      <cdr:y>0.93796</cdr:y>
    </cdr:from>
    <cdr:to>
      <cdr:x>1</cdr:x>
      <cdr:y>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85421BDB-4ECF-45BF-982B-59BE885305F5}"/>
            </a:ext>
          </a:extLst>
        </cdr:cNvPr>
        <cdr:cNvSpPr txBox="1"/>
      </cdr:nvSpPr>
      <cdr:spPr>
        <a:xfrm xmlns:a="http://schemas.openxmlformats.org/drawingml/2006/main">
          <a:off x="2277151" y="5520301"/>
          <a:ext cx="4236453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/>
            <a:t>Fuente: Painel do Orçamento</a:t>
          </a:r>
        </a:p>
        <a:p xmlns:a="http://schemas.openxmlformats.org/drawingml/2006/main">
          <a:r>
            <a:rPr lang="pt-BR" sz="1400" dirty="0"/>
            <a:t>	. </a:t>
          </a:r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0.15259</cdr:y>
    </cdr:from>
    <cdr:to>
      <cdr:x>0.30956</cdr:x>
      <cdr:y>0.19045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9538A2A2-AC84-4690-A5A7-3DA1431CC5D7}"/>
            </a:ext>
          </a:extLst>
        </cdr:cNvPr>
        <cdr:cNvSpPr txBox="1"/>
      </cdr:nvSpPr>
      <cdr:spPr>
        <a:xfrm xmlns:a="http://schemas.openxmlformats.org/drawingml/2006/main">
          <a:off x="1119146" y="845892"/>
          <a:ext cx="824459" cy="20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/>
            <a:t>US$ 555</a:t>
          </a:r>
        </a:p>
      </cdr:txBody>
    </cdr:sp>
  </cdr:relSizeAnchor>
  <cdr:relSizeAnchor xmlns:cdr="http://schemas.openxmlformats.org/drawingml/2006/chartDrawing">
    <cdr:from>
      <cdr:x>0.30572</cdr:x>
      <cdr:y>0.29798</cdr:y>
    </cdr:from>
    <cdr:to>
      <cdr:x>0.43703</cdr:x>
      <cdr:y>0.33584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BBE051D1-6BB4-426E-B86E-ACACAA06F85E}"/>
            </a:ext>
          </a:extLst>
        </cdr:cNvPr>
        <cdr:cNvSpPr txBox="1"/>
      </cdr:nvSpPr>
      <cdr:spPr>
        <a:xfrm xmlns:a="http://schemas.openxmlformats.org/drawingml/2006/main">
          <a:off x="1919454" y="1651886"/>
          <a:ext cx="824459" cy="20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dirty="0"/>
            <a:t>US$ 422</a:t>
          </a:r>
        </a:p>
      </cdr:txBody>
    </cdr:sp>
  </cdr:relSizeAnchor>
  <cdr:relSizeAnchor xmlns:cdr="http://schemas.openxmlformats.org/drawingml/2006/chartDrawing">
    <cdr:from>
      <cdr:x>0.61371</cdr:x>
      <cdr:y>0.46214</cdr:y>
    </cdr:from>
    <cdr:to>
      <cdr:x>0.74502</cdr:x>
      <cdr:y>0.5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BBE051D1-6BB4-426E-B86E-ACACAA06F85E}"/>
            </a:ext>
          </a:extLst>
        </cdr:cNvPr>
        <cdr:cNvSpPr txBox="1"/>
      </cdr:nvSpPr>
      <cdr:spPr>
        <a:xfrm xmlns:a="http://schemas.openxmlformats.org/drawingml/2006/main">
          <a:off x="3853185" y="2561912"/>
          <a:ext cx="824459" cy="20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dirty="0"/>
            <a:t>US$ 269</a:t>
          </a:r>
        </a:p>
      </cdr:txBody>
    </cdr:sp>
  </cdr:relSizeAnchor>
  <cdr:relSizeAnchor xmlns:cdr="http://schemas.openxmlformats.org/drawingml/2006/chartDrawing">
    <cdr:from>
      <cdr:x>0.75457</cdr:x>
      <cdr:y>0.39415</cdr:y>
    </cdr:from>
    <cdr:to>
      <cdr:x>0.88588</cdr:x>
      <cdr:y>0.43201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BBE051D1-6BB4-426E-B86E-ACACAA06F85E}"/>
            </a:ext>
          </a:extLst>
        </cdr:cNvPr>
        <cdr:cNvSpPr txBox="1"/>
      </cdr:nvSpPr>
      <cdr:spPr>
        <a:xfrm xmlns:a="http://schemas.openxmlformats.org/drawingml/2006/main">
          <a:off x="4737605" y="2185013"/>
          <a:ext cx="824459" cy="209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dirty="0"/>
            <a:t>US$ 335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967" y="3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A6AB41D8-5146-4230-9A9B-E64ACAC8F575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4" y="9377137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967" y="9377137"/>
            <a:ext cx="2972438" cy="495527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A5475A33-DF5F-4FB8-A2C3-A309773254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45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969" y="4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/>
          <a:lstStyle>
            <a:lvl1pPr algn="r">
              <a:defRPr sz="1200"/>
            </a:lvl1pPr>
          </a:lstStyle>
          <a:p>
            <a:fld id="{5614A759-A2B8-4322-A4C4-4B48F5AB262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4" tIns="45367" rIns="90734" bIns="4536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47" y="4751699"/>
            <a:ext cx="5485123" cy="3886887"/>
          </a:xfrm>
          <a:prstGeom prst="rect">
            <a:avLst/>
          </a:prstGeom>
        </p:spPr>
        <p:txBody>
          <a:bodyPr vert="horz" lIns="90734" tIns="45367" rIns="90734" bIns="45367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6" y="9377140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969" y="9377140"/>
            <a:ext cx="2972438" cy="495527"/>
          </a:xfrm>
          <a:prstGeom prst="rect">
            <a:avLst/>
          </a:prstGeom>
        </p:spPr>
        <p:txBody>
          <a:bodyPr vert="horz" lIns="90734" tIns="45367" rIns="90734" bIns="45367" rtlCol="0" anchor="b"/>
          <a:lstStyle>
            <a:lvl1pPr algn="r">
              <a:defRPr sz="1200"/>
            </a:lvl1pPr>
          </a:lstStyle>
          <a:p>
            <a:fld id="{A94AE379-EF6B-40A8-BA30-63A6C9A3ED7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11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49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E379-EF6B-40A8-BA30-63A6C9A3ED7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2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E98D-18F7-46A0-9F72-3B31F617C6A5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2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67E-51E6-4A41-BED0-2E41A08999DA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2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63E2-299E-4A29-AC9A-7CD8BA2118AA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6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549D-32B6-4BBB-A8B8-E3C3FBB2CCFF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48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13CA-477D-42A7-B62C-E8A75DD29C20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18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946E-5039-40D3-B7E4-224C5FD43F8C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77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E3C5-9476-4960-A606-A038855E9FAA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51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9858-F41F-4550-8774-E7B787CE4C87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4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C1C4-2429-4247-930F-EA94B9A39359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37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6336-3A55-4C91-AA42-F9462F50CBDD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49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A939-A508-41D2-B712-E010B86411B5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1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0B05-D63F-4694-BC62-C74DFB798491}" type="datetime1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D39B-4F8E-475C-9A5C-931CEEE1D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829282"/>
            <a:ext cx="12192000" cy="52193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1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chart" Target="../charts/chart1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766" y="2636461"/>
            <a:ext cx="11946466" cy="2073898"/>
          </a:xfrm>
        </p:spPr>
        <p:txBody>
          <a:bodyPr>
            <a:noAutofit/>
          </a:bodyPr>
          <a:lstStyle/>
          <a:p>
            <a:br>
              <a:rPr lang="pt-B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br>
              <a:rPr lang="pt-B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s-ES" sz="4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Cobertura de la población adulta mayor y suficiencia de las prestaciones pensionales </a:t>
            </a:r>
            <a:br>
              <a:rPr lang="es-ES" sz="4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br>
              <a:rPr lang="es-ES" sz="4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br>
              <a:rPr lang="es-ES" sz="4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pt-BR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II Encontro do Programa </a:t>
            </a:r>
            <a:r>
              <a:rPr lang="pt-BR" sz="4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EUROsociAL</a:t>
            </a:r>
            <a:endParaRPr lang="pt-BR" sz="4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343472" y="116632"/>
            <a:ext cx="9144000" cy="93610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Ministério da Economia</a:t>
            </a:r>
          </a:p>
          <a:p>
            <a:pPr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Secretaria Especial de Fazenda</a:t>
            </a:r>
          </a:p>
          <a:p>
            <a:pPr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Secretaria de Orçamento Federal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6309320"/>
            <a:ext cx="2705841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29FE01B-4AEB-4545-AD45-CF5399C39DE7}"/>
              </a:ext>
            </a:extLst>
          </p:cNvPr>
          <p:cNvSpPr txBox="1"/>
          <p:nvPr/>
        </p:nvSpPr>
        <p:spPr>
          <a:xfrm>
            <a:off x="2822121" y="5109976"/>
            <a:ext cx="654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Cartagena de Índias – Colômbia – 11/07/2019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6E65CD2-01B2-402E-A035-61038AB89604}"/>
              </a:ext>
            </a:extLst>
          </p:cNvPr>
          <p:cNvSpPr/>
          <p:nvPr/>
        </p:nvSpPr>
        <p:spPr>
          <a:xfrm>
            <a:off x="2867472" y="32579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Marcelo Augusto Prudente Lima</a:t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8659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431A4A3-24FB-42EE-9654-DE85D6AF0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/>
              <a:t>Suficiencia</a:t>
            </a:r>
            <a:endParaRPr lang="pt-BR" sz="54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F6C65AD-0FA7-4C05-9BCC-D8AD05C66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2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18C27-681E-4E78-947F-3307C5DF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3293102"/>
          </a:xfrm>
        </p:spPr>
        <p:txBody>
          <a:bodyPr anchor="ctr">
            <a:normAutofit fontScale="90000"/>
          </a:bodyPr>
          <a:lstStyle/>
          <a:p>
            <a:r>
              <a:rPr lang="pt-BR" sz="4000" b="1" dirty="0" err="1">
                <a:solidFill>
                  <a:schemeClr val="tx2">
                    <a:lumMod val="50000"/>
                  </a:schemeClr>
                </a:solidFill>
              </a:rPr>
              <a:t>Tasas</a:t>
            </a:r>
            <a:r>
              <a:rPr lang="pt-BR" sz="4000" b="1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pt-BR" sz="4000" b="1" dirty="0" err="1">
                <a:solidFill>
                  <a:schemeClr val="tx2">
                    <a:lumMod val="50000"/>
                  </a:schemeClr>
                </a:solidFill>
              </a:rPr>
              <a:t>reemplazo</a:t>
            </a:r>
            <a:r>
              <a:rPr lang="pt-BR" sz="4000" b="1" dirty="0">
                <a:solidFill>
                  <a:schemeClr val="tx2">
                    <a:lumMod val="50000"/>
                  </a:schemeClr>
                </a:solidFill>
              </a:rPr>
              <a:t> proporcionadas por</a:t>
            </a:r>
            <a:br>
              <a:rPr lang="pt-BR" sz="4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000" b="1" dirty="0">
                <a:solidFill>
                  <a:schemeClr val="tx2">
                    <a:lumMod val="50000"/>
                  </a:schemeClr>
                </a:solidFill>
              </a:rPr>
              <a:t>sistemas de prestaciones</a:t>
            </a:r>
          </a:p>
        </p:txBody>
      </p:sp>
      <p:graphicFrame>
        <p:nvGraphicFramePr>
          <p:cNvPr id="8" name="Gráfico 4">
            <a:extLst>
              <a:ext uri="{FF2B5EF4-FFF2-40B4-BE49-F238E27FC236}">
                <a16:creationId xmlns:a16="http://schemas.microsoft.com/office/drawing/2014/main" id="{C2718D18-D3BF-4C3B-960B-59217019B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364031"/>
              </p:ext>
            </p:extLst>
          </p:nvPr>
        </p:nvGraphicFramePr>
        <p:xfrm>
          <a:off x="643467" y="638132"/>
          <a:ext cx="6278562" cy="554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4C30C0A-04DA-4477-A3C0-D8D4945BDA9B}"/>
              </a:ext>
            </a:extLst>
          </p:cNvPr>
          <p:cNvSpPr txBox="1"/>
          <p:nvPr/>
        </p:nvSpPr>
        <p:spPr>
          <a:xfrm>
            <a:off x="2174843" y="5637747"/>
            <a:ext cx="100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76%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87ED58-6AC8-4387-AF68-302BFE8479C2}"/>
              </a:ext>
            </a:extLst>
          </p:cNvPr>
          <p:cNvSpPr txBox="1"/>
          <p:nvPr/>
        </p:nvSpPr>
        <p:spPr>
          <a:xfrm>
            <a:off x="5088610" y="5637747"/>
            <a:ext cx="1007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124%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5AC834-6C17-4B41-BE9D-34672A72FD64}"/>
              </a:ext>
            </a:extLst>
          </p:cNvPr>
          <p:cNvSpPr txBox="1"/>
          <p:nvPr/>
        </p:nvSpPr>
        <p:spPr>
          <a:xfrm>
            <a:off x="8214102" y="4324027"/>
            <a:ext cx="3344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Garantía de reajuste real del salario mínimo.</a:t>
            </a:r>
          </a:p>
          <a:p>
            <a:pPr algn="ctr"/>
            <a:r>
              <a:rPr lang="es-ES" dirty="0"/>
              <a:t>(inflación)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7F31A6-E2CB-4742-921D-F9E2244CBACE}"/>
              </a:ext>
            </a:extLst>
          </p:cNvPr>
          <p:cNvSpPr txBox="1"/>
          <p:nvPr/>
        </p:nvSpPr>
        <p:spPr>
          <a:xfrm rot="16200000">
            <a:off x="-1993226" y="3156530"/>
            <a:ext cx="4654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PNADc</a:t>
            </a:r>
            <a:r>
              <a:rPr lang="pt-BR" sz="1400" dirty="0"/>
              <a:t> 2017. Elaboração SOF/ME.</a:t>
            </a:r>
            <a:endParaRPr lang="pt-BR" sz="2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8E75A4-1D69-4C6C-B507-6BB5FE599D19}"/>
              </a:ext>
            </a:extLst>
          </p:cNvPr>
          <p:cNvSpPr txBox="1"/>
          <p:nvPr/>
        </p:nvSpPr>
        <p:spPr>
          <a:xfrm>
            <a:off x="4916774" y="1434761"/>
            <a:ext cx="2748426" cy="1384995"/>
          </a:xfrm>
          <a:prstGeom prst="rect">
            <a:avLst/>
          </a:prstGeom>
          <a:noFill/>
          <a:ln w="38100">
            <a:solidFill>
              <a:srgbClr val="2085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Valor de </a:t>
            </a:r>
            <a:r>
              <a:rPr lang="pt-BR" sz="2400" b="1" dirty="0" err="1"/>
              <a:t>la</a:t>
            </a:r>
            <a:r>
              <a:rPr lang="pt-BR" sz="2400" b="1" dirty="0"/>
              <a:t> </a:t>
            </a:r>
            <a:r>
              <a:rPr lang="pt-BR" sz="2400" b="1" dirty="0" err="1"/>
              <a:t>prestacion</a:t>
            </a:r>
            <a:r>
              <a:rPr lang="pt-BR" sz="2400" b="1" dirty="0"/>
              <a:t> </a:t>
            </a:r>
            <a:r>
              <a:rPr lang="pt-BR" sz="2400" b="1" dirty="0" err="1"/>
              <a:t>minima</a:t>
            </a:r>
            <a:endParaRPr lang="pt-BR" sz="2400" b="1" dirty="0"/>
          </a:p>
          <a:p>
            <a:pPr algn="ctr"/>
            <a:r>
              <a:rPr lang="pt-BR" sz="3600" b="1" dirty="0">
                <a:solidFill>
                  <a:srgbClr val="01197D"/>
                </a:solidFill>
              </a:rPr>
              <a:t>US$ 269,00</a:t>
            </a:r>
          </a:p>
        </p:txBody>
      </p:sp>
    </p:spTree>
    <p:extLst>
      <p:ext uri="{BB962C8B-B14F-4D97-AF65-F5344CB8AC3E}">
        <p14:creationId xmlns:p14="http://schemas.microsoft.com/office/powerpoint/2010/main" val="30015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BC557-3DB2-40FA-A5DA-1943C603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8" y="185243"/>
            <a:ext cx="4907798" cy="1325563"/>
          </a:xfrm>
        </p:spPr>
        <p:txBody>
          <a:bodyPr/>
          <a:lstStyle/>
          <a:p>
            <a:r>
              <a:rPr lang="es-ES" b="1"/>
              <a:t>No hay problema de vivienda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F06736-59E8-4B1D-BA89-684C53424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203" y="2011680"/>
            <a:ext cx="4146178" cy="37661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s-ES" dirty="0"/>
            </a:br>
            <a:r>
              <a:rPr lang="es-ES" dirty="0"/>
              <a:t>El 14% de los adultos mayores jubilados trabajan.</a:t>
            </a:r>
          </a:p>
          <a:p>
            <a:pPr marL="0" indent="0">
              <a:buNone/>
            </a:pPr>
            <a:br>
              <a:rPr lang="es-ES" dirty="0"/>
            </a:br>
            <a:r>
              <a:rPr lang="es-ES" dirty="0"/>
              <a:t>Sin embargo, solo el 4.73% de los adultos mayores que reciben hasta 1 salario mínimo de jubilación trabajan.</a:t>
            </a:r>
            <a:endParaRPr lang="pt-BR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670D512-1247-46C7-868A-7ABF7A50F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648191"/>
              </p:ext>
            </p:extLst>
          </p:nvPr>
        </p:nvGraphicFramePr>
        <p:xfrm>
          <a:off x="1" y="1763994"/>
          <a:ext cx="4907798" cy="452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DBCBC4B-895D-4C3A-8E40-1BC544BF6DE0}"/>
              </a:ext>
            </a:extLst>
          </p:cNvPr>
          <p:cNvSpPr txBox="1">
            <a:spLocks/>
          </p:cNvSpPr>
          <p:nvPr/>
        </p:nvSpPr>
        <p:spPr>
          <a:xfrm>
            <a:off x="7090581" y="290759"/>
            <a:ext cx="5246324" cy="1578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Tampoco hay necesidad de trabajar entre los adultos mayores</a:t>
            </a:r>
            <a:endParaRPr lang="pt-BR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3668DBD-A861-4946-BF9E-9A951A2F0730}"/>
              </a:ext>
            </a:extLst>
          </p:cNvPr>
          <p:cNvSpPr txBox="1"/>
          <p:nvPr/>
        </p:nvSpPr>
        <p:spPr>
          <a:xfrm>
            <a:off x="126571" y="5985597"/>
            <a:ext cx="4654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PNADc</a:t>
            </a:r>
            <a:r>
              <a:rPr lang="pt-BR" sz="1400" dirty="0"/>
              <a:t> 2017. Elaboração SOF/ME.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8643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pt-BR" sz="4000" dirty="0">
                <a:solidFill>
                  <a:schemeClr val="tx1"/>
                </a:solidFill>
              </a:rPr>
              <a:t>Pobreza por grupos de </a:t>
            </a:r>
            <a:r>
              <a:rPr lang="pt-BR" sz="4000" dirty="0" err="1">
                <a:solidFill>
                  <a:schemeClr val="tx1"/>
                </a:solidFill>
              </a:rPr>
              <a:t>edad</a:t>
            </a:r>
            <a:r>
              <a:rPr lang="pt-BR" sz="4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623746"/>
            <a:ext cx="6278529" cy="362076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0A3D3A-01F7-4AF6-BCE7-3A3586CA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s-ES" sz="1800" dirty="0">
              <a:solidFill>
                <a:schemeClr val="tx1"/>
              </a:solidFill>
            </a:endParaRPr>
          </a:p>
          <a:p>
            <a:r>
              <a:rPr lang="es-ES" sz="1800" dirty="0">
                <a:solidFill>
                  <a:schemeClr val="tx1"/>
                </a:solidFill>
              </a:rPr>
              <a:t>En Brasil, la pobreza se concentra en los jóvenes.</a:t>
            </a:r>
          </a:p>
          <a:p>
            <a:endParaRPr lang="es-ES" sz="1800" dirty="0">
              <a:solidFill>
                <a:schemeClr val="tx1"/>
              </a:solidFill>
            </a:endParaRPr>
          </a:p>
          <a:p>
            <a:r>
              <a:rPr lang="es-ES" sz="1800" dirty="0">
                <a:solidFill>
                  <a:schemeClr val="tx1"/>
                </a:solidFill>
              </a:rPr>
              <a:t>Entre los </a:t>
            </a:r>
            <a:r>
              <a:rPr lang="es-ES" sz="1800" dirty="0"/>
              <a:t>adultos mayores, </a:t>
            </a:r>
            <a:r>
              <a:rPr lang="es-ES" sz="1800" dirty="0">
                <a:solidFill>
                  <a:schemeClr val="tx1"/>
                </a:solidFill>
              </a:rPr>
              <a:t>menos del 5% se encuentra en hogares con ingresos más bajos que las líneas de pobreza.</a:t>
            </a:r>
          </a:p>
          <a:p>
            <a:endParaRPr lang="es-ES" sz="1800" dirty="0">
              <a:solidFill>
                <a:schemeClr val="tx1"/>
              </a:solidFill>
            </a:endParaRPr>
          </a:p>
          <a:p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E7CBFC6-0223-4D75-86D3-62C8049BB6A2}"/>
              </a:ext>
            </a:extLst>
          </p:cNvPr>
          <p:cNvSpPr/>
          <p:nvPr/>
        </p:nvSpPr>
        <p:spPr>
          <a:xfrm>
            <a:off x="4018789" y="5113709"/>
            <a:ext cx="2893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*las líneas de pobreza del Banco Mundial de acuerdo a los cálculos del IBGE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9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28F75-B2A5-4EA0-8BC2-2BA18A0F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pt-BR" dirty="0" err="1"/>
              <a:t>Distribución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cobertura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1025D-DBEA-453E-BD15-D61639C0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225" y="2157731"/>
            <a:ext cx="6428994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La cobertura de la </a:t>
            </a:r>
            <a:r>
              <a:rPr lang="es-ES" dirty="0" err="1"/>
              <a:t>prevision</a:t>
            </a:r>
            <a:r>
              <a:rPr lang="es-ES" dirty="0"/>
              <a:t> social brasileña no protege a los adultos mayores de la pobreza, sino también a los jóvenes.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s-ES" dirty="0"/>
              <a:t>El 57% de los hogares en los que las personas mayores reciben algún tipo de prestación </a:t>
            </a:r>
            <a:r>
              <a:rPr lang="es-ES" dirty="0" err="1"/>
              <a:t>pensionale</a:t>
            </a:r>
            <a:r>
              <a:rPr lang="es-ES" dirty="0"/>
              <a:t> tienen adultos o niños.</a:t>
            </a:r>
            <a:r>
              <a:rPr lang="pt-BR" dirty="0"/>
              <a:t>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CC8388-25C1-4CAD-90D0-496F096965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345000"/>
              </p:ext>
            </p:extLst>
          </p:nvPr>
        </p:nvGraphicFramePr>
        <p:xfrm>
          <a:off x="358140" y="771843"/>
          <a:ext cx="3787140" cy="494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677CB48-88EF-4E93-A14B-D88A3C78681D}"/>
              </a:ext>
            </a:extLst>
          </p:cNvPr>
          <p:cNvSpPr txBox="1"/>
          <p:nvPr/>
        </p:nvSpPr>
        <p:spPr>
          <a:xfrm>
            <a:off x="126571" y="5985597"/>
            <a:ext cx="4654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PNADc</a:t>
            </a:r>
            <a:r>
              <a:rPr lang="pt-BR" sz="1400" dirty="0"/>
              <a:t> 2017. Elaboração SOF/ME.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6453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BD5BA-05BF-47B8-87BA-55797772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Ingresos de las prestaciones en los hogares de </a:t>
            </a:r>
            <a:r>
              <a:rPr lang="pt-BR" dirty="0"/>
              <a:t>adultos </a:t>
            </a:r>
            <a:r>
              <a:rPr lang="pt-BR" dirty="0" err="1"/>
              <a:t>mayores</a:t>
            </a:r>
            <a:endParaRPr lang="pt-BR" dirty="0"/>
          </a:p>
        </p:txBody>
      </p:sp>
      <p:graphicFrame>
        <p:nvGraphicFramePr>
          <p:cNvPr id="19" name="Gráfico 3">
            <a:extLst>
              <a:ext uri="{FF2B5EF4-FFF2-40B4-BE49-F238E27FC236}">
                <a16:creationId xmlns:a16="http://schemas.microsoft.com/office/drawing/2014/main" id="{0FEF101C-D041-46DB-9706-225099244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2347"/>
              </p:ext>
            </p:extLst>
          </p:nvPr>
        </p:nvGraphicFramePr>
        <p:xfrm>
          <a:off x="6043611" y="2323109"/>
          <a:ext cx="6004624" cy="3223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F02F985C-57A3-45C0-AC49-F7FE033B2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F8524C7-ADE4-48A6-8F64-F5AAC8E040D8}"/>
              </a:ext>
            </a:extLst>
          </p:cNvPr>
          <p:cNvSpPr txBox="1"/>
          <p:nvPr/>
        </p:nvSpPr>
        <p:spPr>
          <a:xfrm>
            <a:off x="1038386" y="2820690"/>
            <a:ext cx="4726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hogares con niños, los ingresos de los adultos </a:t>
            </a:r>
            <a:r>
              <a:rPr lang="es-ES" dirty="0" err="1"/>
              <a:t>mayoresresponden</a:t>
            </a:r>
            <a:r>
              <a:rPr lang="es-ES" dirty="0"/>
              <a:t> al 60% del total.</a:t>
            </a:r>
          </a:p>
          <a:p>
            <a:endParaRPr lang="es-ES" dirty="0"/>
          </a:p>
          <a:p>
            <a:r>
              <a:rPr lang="es-ES" dirty="0"/>
              <a:t>En hogares con adultos, representa el 67% de los ingresos.</a:t>
            </a:r>
          </a:p>
          <a:p>
            <a:endParaRPr lang="es-E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1631C02-5CB2-4D78-AC47-6C5E45040160}"/>
              </a:ext>
            </a:extLst>
          </p:cNvPr>
          <p:cNvSpPr/>
          <p:nvPr/>
        </p:nvSpPr>
        <p:spPr>
          <a:xfrm>
            <a:off x="2256457" y="4575016"/>
            <a:ext cx="35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Esta política tiene un impacto directo en la pobreza entre grupos de edad.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71975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FDB99-001A-453C-B193-52CCB75F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15" y="4579006"/>
            <a:ext cx="10923638" cy="13490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es-ES" b="1" dirty="0"/>
              <a:t>Las prestaciones son un amortiguador contra la pobreza para otros grupos de edad.</a:t>
            </a:r>
            <a:endParaRPr lang="en-US" b="1" dirty="0"/>
          </a:p>
        </p:txBody>
      </p:sp>
      <p:pic>
        <p:nvPicPr>
          <p:cNvPr id="11" name="Espaço Reservado para Conteúdo 18">
            <a:extLst>
              <a:ext uri="{FF2B5EF4-FFF2-40B4-BE49-F238E27FC236}">
                <a16:creationId xmlns:a16="http://schemas.microsoft.com/office/drawing/2014/main" id="{A53F6E4C-22FC-4D3C-8ACE-2494509B3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1" y="640080"/>
            <a:ext cx="5281743" cy="315108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CDAC181-B91B-4746-A6B6-652DFC04E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56867" y="640080"/>
            <a:ext cx="5281743" cy="315108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AB08A1B-7FD6-4777-A4B2-C3A1D5D7C279}"/>
              </a:ext>
            </a:extLst>
          </p:cNvPr>
          <p:cNvSpPr/>
          <p:nvPr/>
        </p:nvSpPr>
        <p:spPr>
          <a:xfrm>
            <a:off x="2066906" y="100394"/>
            <a:ext cx="2454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pt-BR" b="1" dirty="0">
                <a:solidFill>
                  <a:srgbClr val="222222"/>
                </a:solidFill>
                <a:latin typeface="inherit"/>
              </a:rPr>
              <a:t>Hogares </a:t>
            </a:r>
            <a:r>
              <a:rPr lang="es-ES" altLang="pt-BR" sz="2400" b="1" dirty="0">
                <a:solidFill>
                  <a:srgbClr val="222222"/>
                </a:solidFill>
                <a:latin typeface="inherit"/>
              </a:rPr>
              <a:t>con</a:t>
            </a:r>
            <a:r>
              <a:rPr lang="es-ES" altLang="pt-BR" b="1" dirty="0">
                <a:solidFill>
                  <a:srgbClr val="222222"/>
                </a:solidFill>
                <a:latin typeface="inherit"/>
              </a:rPr>
              <a:t> cobertura</a:t>
            </a:r>
            <a:endParaRPr lang="pt-BR" b="1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1EBA6B8-E520-4594-BA11-CA5EA0EFEF7A}"/>
              </a:ext>
            </a:extLst>
          </p:cNvPr>
          <p:cNvSpPr/>
          <p:nvPr/>
        </p:nvSpPr>
        <p:spPr>
          <a:xfrm>
            <a:off x="7708918" y="178415"/>
            <a:ext cx="2377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pt-BR" b="1" dirty="0">
                <a:solidFill>
                  <a:srgbClr val="222222"/>
                </a:solidFill>
                <a:latin typeface="inherit"/>
              </a:rPr>
              <a:t>Hogares </a:t>
            </a:r>
            <a:r>
              <a:rPr lang="es-ES" altLang="pt-BR" sz="2400" b="1" dirty="0">
                <a:solidFill>
                  <a:srgbClr val="222222"/>
                </a:solidFill>
                <a:latin typeface="inherit"/>
              </a:rPr>
              <a:t>sin </a:t>
            </a:r>
            <a:r>
              <a:rPr lang="es-ES" altLang="pt-BR" b="1" dirty="0">
                <a:solidFill>
                  <a:srgbClr val="222222"/>
                </a:solidFill>
                <a:latin typeface="inherit"/>
              </a:rPr>
              <a:t>cobertura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9617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D4C458D-3276-4305-805E-2D5FEDF7E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600" dirty="0"/>
              <a:t>Cobertura y gasto</a:t>
            </a:r>
            <a:endParaRPr lang="pt-BR" sz="66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0C10371-00B8-447A-8BAE-89CA16B162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89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C0E26-839E-480A-81A5-B91602BC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0" y="-396360"/>
            <a:ext cx="3502435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/>
              <a:t>Brasil tiene un alto gasto en </a:t>
            </a:r>
            <a:r>
              <a:rPr lang="es-ES" dirty="0" err="1"/>
              <a:t>prevision</a:t>
            </a:r>
            <a:r>
              <a:rPr lang="es-ES" dirty="0"/>
              <a:t> social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C02D2F-F8D0-4C0A-9799-67D235C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0" y="3044029"/>
            <a:ext cx="2715800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" sz="2000" dirty="0"/>
              <a:t>En 2018, gastó el 14,8% del PIB</a:t>
            </a:r>
            <a:endParaRPr lang="pt-BR" sz="2000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E005883-0FD0-4396-B6B8-5A5BC544A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332333"/>
              </p:ext>
            </p:extLst>
          </p:nvPr>
        </p:nvGraphicFramePr>
        <p:xfrm>
          <a:off x="61150" y="3969744"/>
          <a:ext cx="5575573" cy="287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3" name="object 8">
            <a:extLst>
              <a:ext uri="{FF2B5EF4-FFF2-40B4-BE49-F238E27FC236}">
                <a16:creationId xmlns:a16="http://schemas.microsoft.com/office/drawing/2014/main" id="{71789269-3985-4D46-B52F-8722788444BF}"/>
              </a:ext>
            </a:extLst>
          </p:cNvPr>
          <p:cNvSpPr/>
          <p:nvPr/>
        </p:nvSpPr>
        <p:spPr>
          <a:xfrm>
            <a:off x="4419736" y="4378782"/>
            <a:ext cx="7579519" cy="0"/>
          </a:xfrm>
          <a:custGeom>
            <a:avLst/>
            <a:gdLst/>
            <a:ahLst/>
            <a:cxnLst/>
            <a:rect l="l" t="t" r="r" b="b"/>
            <a:pathLst>
              <a:path w="8758555">
                <a:moveTo>
                  <a:pt x="0" y="0"/>
                </a:moveTo>
                <a:lnTo>
                  <a:pt x="8758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9">
            <a:extLst>
              <a:ext uri="{FF2B5EF4-FFF2-40B4-BE49-F238E27FC236}">
                <a16:creationId xmlns:a16="http://schemas.microsoft.com/office/drawing/2014/main" id="{0AAAF6F4-2340-400B-83CA-716FF84E9738}"/>
              </a:ext>
            </a:extLst>
          </p:cNvPr>
          <p:cNvSpPr/>
          <p:nvPr/>
        </p:nvSpPr>
        <p:spPr>
          <a:xfrm>
            <a:off x="4419736" y="3591431"/>
            <a:ext cx="7579519" cy="0"/>
          </a:xfrm>
          <a:custGeom>
            <a:avLst/>
            <a:gdLst/>
            <a:ahLst/>
            <a:cxnLst/>
            <a:rect l="l" t="t" r="r" b="b"/>
            <a:pathLst>
              <a:path w="8758555">
                <a:moveTo>
                  <a:pt x="0" y="0"/>
                </a:moveTo>
                <a:lnTo>
                  <a:pt x="8758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0">
            <a:extLst>
              <a:ext uri="{FF2B5EF4-FFF2-40B4-BE49-F238E27FC236}">
                <a16:creationId xmlns:a16="http://schemas.microsoft.com/office/drawing/2014/main" id="{A88304B0-83A4-4F3E-BFA0-F45F460A551B}"/>
              </a:ext>
            </a:extLst>
          </p:cNvPr>
          <p:cNvSpPr/>
          <p:nvPr/>
        </p:nvSpPr>
        <p:spPr>
          <a:xfrm>
            <a:off x="4419736" y="2804080"/>
            <a:ext cx="7579519" cy="0"/>
          </a:xfrm>
          <a:custGeom>
            <a:avLst/>
            <a:gdLst/>
            <a:ahLst/>
            <a:cxnLst/>
            <a:rect l="l" t="t" r="r" b="b"/>
            <a:pathLst>
              <a:path w="8758555">
                <a:moveTo>
                  <a:pt x="0" y="0"/>
                </a:moveTo>
                <a:lnTo>
                  <a:pt x="8758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">
            <a:extLst>
              <a:ext uri="{FF2B5EF4-FFF2-40B4-BE49-F238E27FC236}">
                <a16:creationId xmlns:a16="http://schemas.microsoft.com/office/drawing/2014/main" id="{5153E302-7B46-4FCC-8161-832FD12EBE6E}"/>
              </a:ext>
            </a:extLst>
          </p:cNvPr>
          <p:cNvSpPr/>
          <p:nvPr/>
        </p:nvSpPr>
        <p:spPr>
          <a:xfrm>
            <a:off x="4419736" y="2018047"/>
            <a:ext cx="7579519" cy="0"/>
          </a:xfrm>
          <a:custGeom>
            <a:avLst/>
            <a:gdLst/>
            <a:ahLst/>
            <a:cxnLst/>
            <a:rect l="l" t="t" r="r" b="b"/>
            <a:pathLst>
              <a:path w="8758555">
                <a:moveTo>
                  <a:pt x="0" y="0"/>
                </a:moveTo>
                <a:lnTo>
                  <a:pt x="8758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2">
            <a:extLst>
              <a:ext uri="{FF2B5EF4-FFF2-40B4-BE49-F238E27FC236}">
                <a16:creationId xmlns:a16="http://schemas.microsoft.com/office/drawing/2014/main" id="{CF5D7442-4997-4BD0-A385-835721E87739}"/>
              </a:ext>
            </a:extLst>
          </p:cNvPr>
          <p:cNvSpPr/>
          <p:nvPr/>
        </p:nvSpPr>
        <p:spPr>
          <a:xfrm>
            <a:off x="4419736" y="1230696"/>
            <a:ext cx="7579519" cy="0"/>
          </a:xfrm>
          <a:custGeom>
            <a:avLst/>
            <a:gdLst/>
            <a:ahLst/>
            <a:cxnLst/>
            <a:rect l="l" t="t" r="r" b="b"/>
            <a:pathLst>
              <a:path w="8758555">
                <a:moveTo>
                  <a:pt x="0" y="0"/>
                </a:moveTo>
                <a:lnTo>
                  <a:pt x="87584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3">
            <a:extLst>
              <a:ext uri="{FF2B5EF4-FFF2-40B4-BE49-F238E27FC236}">
                <a16:creationId xmlns:a16="http://schemas.microsoft.com/office/drawing/2014/main" id="{8C167AC4-3024-4B96-82E7-AE1A2061001C}"/>
              </a:ext>
            </a:extLst>
          </p:cNvPr>
          <p:cNvSpPr/>
          <p:nvPr/>
        </p:nvSpPr>
        <p:spPr>
          <a:xfrm>
            <a:off x="5261160" y="1230696"/>
            <a:ext cx="0" cy="3934558"/>
          </a:xfrm>
          <a:custGeom>
            <a:avLst/>
            <a:gdLst/>
            <a:ahLst/>
            <a:cxnLst/>
            <a:rect l="l" t="t" r="r" b="b"/>
            <a:pathLst>
              <a:path h="4546600">
                <a:moveTo>
                  <a:pt x="0" y="0"/>
                </a:moveTo>
                <a:lnTo>
                  <a:pt x="0" y="45460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4">
            <a:extLst>
              <a:ext uri="{FF2B5EF4-FFF2-40B4-BE49-F238E27FC236}">
                <a16:creationId xmlns:a16="http://schemas.microsoft.com/office/drawing/2014/main" id="{6B10A378-4478-430A-98A3-B6FFB899B7DE}"/>
              </a:ext>
            </a:extLst>
          </p:cNvPr>
          <p:cNvSpPr/>
          <p:nvPr/>
        </p:nvSpPr>
        <p:spPr>
          <a:xfrm>
            <a:off x="6103903" y="1230696"/>
            <a:ext cx="0" cy="3934558"/>
          </a:xfrm>
          <a:custGeom>
            <a:avLst/>
            <a:gdLst/>
            <a:ahLst/>
            <a:cxnLst/>
            <a:rect l="l" t="t" r="r" b="b"/>
            <a:pathLst>
              <a:path h="4546600">
                <a:moveTo>
                  <a:pt x="0" y="0"/>
                </a:moveTo>
                <a:lnTo>
                  <a:pt x="0" y="45460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5">
            <a:extLst>
              <a:ext uri="{FF2B5EF4-FFF2-40B4-BE49-F238E27FC236}">
                <a16:creationId xmlns:a16="http://schemas.microsoft.com/office/drawing/2014/main" id="{AE5FE994-EBC7-419E-9BBD-FF8F96AAD462}"/>
              </a:ext>
            </a:extLst>
          </p:cNvPr>
          <p:cNvSpPr/>
          <p:nvPr/>
        </p:nvSpPr>
        <p:spPr>
          <a:xfrm>
            <a:off x="6946646" y="1230696"/>
            <a:ext cx="0" cy="3934558"/>
          </a:xfrm>
          <a:custGeom>
            <a:avLst/>
            <a:gdLst/>
            <a:ahLst/>
            <a:cxnLst/>
            <a:rect l="l" t="t" r="r" b="b"/>
            <a:pathLst>
              <a:path h="4546600">
                <a:moveTo>
                  <a:pt x="0" y="0"/>
                </a:moveTo>
                <a:lnTo>
                  <a:pt x="0" y="45460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6">
            <a:extLst>
              <a:ext uri="{FF2B5EF4-FFF2-40B4-BE49-F238E27FC236}">
                <a16:creationId xmlns:a16="http://schemas.microsoft.com/office/drawing/2014/main" id="{835D07E2-13F2-4208-B1E8-9CB5457F076F}"/>
              </a:ext>
            </a:extLst>
          </p:cNvPr>
          <p:cNvSpPr/>
          <p:nvPr/>
        </p:nvSpPr>
        <p:spPr>
          <a:xfrm>
            <a:off x="7788070" y="1230696"/>
            <a:ext cx="0" cy="3934558"/>
          </a:xfrm>
          <a:custGeom>
            <a:avLst/>
            <a:gdLst/>
            <a:ahLst/>
            <a:cxnLst/>
            <a:rect l="l" t="t" r="r" b="b"/>
            <a:pathLst>
              <a:path h="4546600">
                <a:moveTo>
                  <a:pt x="0" y="0"/>
                </a:moveTo>
                <a:lnTo>
                  <a:pt x="0" y="45460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7">
            <a:extLst>
              <a:ext uri="{FF2B5EF4-FFF2-40B4-BE49-F238E27FC236}">
                <a16:creationId xmlns:a16="http://schemas.microsoft.com/office/drawing/2014/main" id="{77A4883A-EDEE-4F00-89C0-F9B57F2874EB}"/>
              </a:ext>
            </a:extLst>
          </p:cNvPr>
          <p:cNvSpPr/>
          <p:nvPr/>
        </p:nvSpPr>
        <p:spPr>
          <a:xfrm>
            <a:off x="8630811" y="1230696"/>
            <a:ext cx="0" cy="3934558"/>
          </a:xfrm>
          <a:custGeom>
            <a:avLst/>
            <a:gdLst/>
            <a:ahLst/>
            <a:cxnLst/>
            <a:rect l="l" t="t" r="r" b="b"/>
            <a:pathLst>
              <a:path h="4546600">
                <a:moveTo>
                  <a:pt x="0" y="0"/>
                </a:moveTo>
                <a:lnTo>
                  <a:pt x="0" y="45460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8">
            <a:extLst>
              <a:ext uri="{FF2B5EF4-FFF2-40B4-BE49-F238E27FC236}">
                <a16:creationId xmlns:a16="http://schemas.microsoft.com/office/drawing/2014/main" id="{7E0F1E58-D4FE-419E-B3E9-A996B56FBC73}"/>
              </a:ext>
            </a:extLst>
          </p:cNvPr>
          <p:cNvSpPr/>
          <p:nvPr/>
        </p:nvSpPr>
        <p:spPr>
          <a:xfrm>
            <a:off x="9472235" y="1230696"/>
            <a:ext cx="0" cy="3934558"/>
          </a:xfrm>
          <a:custGeom>
            <a:avLst/>
            <a:gdLst/>
            <a:ahLst/>
            <a:cxnLst/>
            <a:rect l="l" t="t" r="r" b="b"/>
            <a:pathLst>
              <a:path h="4546600">
                <a:moveTo>
                  <a:pt x="0" y="0"/>
                </a:moveTo>
                <a:lnTo>
                  <a:pt x="0" y="45460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9">
            <a:extLst>
              <a:ext uri="{FF2B5EF4-FFF2-40B4-BE49-F238E27FC236}">
                <a16:creationId xmlns:a16="http://schemas.microsoft.com/office/drawing/2014/main" id="{53B561ED-4772-4084-A949-C041AC785D6E}"/>
              </a:ext>
            </a:extLst>
          </p:cNvPr>
          <p:cNvSpPr/>
          <p:nvPr/>
        </p:nvSpPr>
        <p:spPr>
          <a:xfrm>
            <a:off x="10314978" y="1230696"/>
            <a:ext cx="0" cy="3934558"/>
          </a:xfrm>
          <a:custGeom>
            <a:avLst/>
            <a:gdLst/>
            <a:ahLst/>
            <a:cxnLst/>
            <a:rect l="l" t="t" r="r" b="b"/>
            <a:pathLst>
              <a:path h="4546600">
                <a:moveTo>
                  <a:pt x="0" y="0"/>
                </a:moveTo>
                <a:lnTo>
                  <a:pt x="0" y="45460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20">
            <a:extLst>
              <a:ext uri="{FF2B5EF4-FFF2-40B4-BE49-F238E27FC236}">
                <a16:creationId xmlns:a16="http://schemas.microsoft.com/office/drawing/2014/main" id="{0DDB2274-4E62-491B-B21B-6B4E34ACB55E}"/>
              </a:ext>
            </a:extLst>
          </p:cNvPr>
          <p:cNvSpPr/>
          <p:nvPr/>
        </p:nvSpPr>
        <p:spPr>
          <a:xfrm>
            <a:off x="11156402" y="1230696"/>
            <a:ext cx="0" cy="3934558"/>
          </a:xfrm>
          <a:custGeom>
            <a:avLst/>
            <a:gdLst/>
            <a:ahLst/>
            <a:cxnLst/>
            <a:rect l="l" t="t" r="r" b="b"/>
            <a:pathLst>
              <a:path h="4546600">
                <a:moveTo>
                  <a:pt x="0" y="0"/>
                </a:moveTo>
                <a:lnTo>
                  <a:pt x="0" y="45460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21">
            <a:extLst>
              <a:ext uri="{FF2B5EF4-FFF2-40B4-BE49-F238E27FC236}">
                <a16:creationId xmlns:a16="http://schemas.microsoft.com/office/drawing/2014/main" id="{933E0425-2078-47A5-B9D7-8ACA78AA1CB5}"/>
              </a:ext>
            </a:extLst>
          </p:cNvPr>
          <p:cNvSpPr/>
          <p:nvPr/>
        </p:nvSpPr>
        <p:spPr>
          <a:xfrm>
            <a:off x="11999145" y="1230696"/>
            <a:ext cx="0" cy="3934558"/>
          </a:xfrm>
          <a:custGeom>
            <a:avLst/>
            <a:gdLst/>
            <a:ahLst/>
            <a:cxnLst/>
            <a:rect l="l" t="t" r="r" b="b"/>
            <a:pathLst>
              <a:path h="4546600">
                <a:moveTo>
                  <a:pt x="0" y="0"/>
                </a:moveTo>
                <a:lnTo>
                  <a:pt x="0" y="4546092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23">
            <a:extLst>
              <a:ext uri="{FF2B5EF4-FFF2-40B4-BE49-F238E27FC236}">
                <a16:creationId xmlns:a16="http://schemas.microsoft.com/office/drawing/2014/main" id="{B6E5618E-BB56-451D-B02A-F8C2A7D69C4E}"/>
              </a:ext>
            </a:extLst>
          </p:cNvPr>
          <p:cNvSpPr/>
          <p:nvPr/>
        </p:nvSpPr>
        <p:spPr>
          <a:xfrm>
            <a:off x="4419736" y="5164814"/>
            <a:ext cx="7579519" cy="0"/>
          </a:xfrm>
          <a:custGeom>
            <a:avLst/>
            <a:gdLst/>
            <a:ahLst/>
            <a:cxnLst/>
            <a:rect l="l" t="t" r="r" b="b"/>
            <a:pathLst>
              <a:path w="8758555">
                <a:moveTo>
                  <a:pt x="0" y="0"/>
                </a:moveTo>
                <a:lnTo>
                  <a:pt x="8758428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24">
            <a:extLst>
              <a:ext uri="{FF2B5EF4-FFF2-40B4-BE49-F238E27FC236}">
                <a16:creationId xmlns:a16="http://schemas.microsoft.com/office/drawing/2014/main" id="{69435FC6-5560-439A-8A57-E4217A770EC8}"/>
              </a:ext>
            </a:extLst>
          </p:cNvPr>
          <p:cNvSpPr/>
          <p:nvPr/>
        </p:nvSpPr>
        <p:spPr>
          <a:xfrm>
            <a:off x="8198231" y="4456594"/>
            <a:ext cx="63305" cy="63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5">
            <a:extLst>
              <a:ext uri="{FF2B5EF4-FFF2-40B4-BE49-F238E27FC236}">
                <a16:creationId xmlns:a16="http://schemas.microsoft.com/office/drawing/2014/main" id="{5431E671-76A4-47EC-BE72-83854CA6F5FE}"/>
              </a:ext>
            </a:extLst>
          </p:cNvPr>
          <p:cNvSpPr/>
          <p:nvPr/>
        </p:nvSpPr>
        <p:spPr>
          <a:xfrm>
            <a:off x="9120105" y="3040153"/>
            <a:ext cx="63304" cy="63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26">
            <a:extLst>
              <a:ext uri="{FF2B5EF4-FFF2-40B4-BE49-F238E27FC236}">
                <a16:creationId xmlns:a16="http://schemas.microsoft.com/office/drawing/2014/main" id="{65460141-332B-431B-B465-2FCAF2CF02D3}"/>
              </a:ext>
            </a:extLst>
          </p:cNvPr>
          <p:cNvSpPr/>
          <p:nvPr/>
        </p:nvSpPr>
        <p:spPr>
          <a:xfrm>
            <a:off x="8394739" y="4393289"/>
            <a:ext cx="63305" cy="63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27">
            <a:extLst>
              <a:ext uri="{FF2B5EF4-FFF2-40B4-BE49-F238E27FC236}">
                <a16:creationId xmlns:a16="http://schemas.microsoft.com/office/drawing/2014/main" id="{2DBF8807-A50A-4959-B472-3B20AF791527}"/>
              </a:ext>
            </a:extLst>
          </p:cNvPr>
          <p:cNvSpPr/>
          <p:nvPr/>
        </p:nvSpPr>
        <p:spPr>
          <a:xfrm>
            <a:off x="6940050" y="4676841"/>
            <a:ext cx="63305" cy="633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28">
            <a:extLst>
              <a:ext uri="{FF2B5EF4-FFF2-40B4-BE49-F238E27FC236}">
                <a16:creationId xmlns:a16="http://schemas.microsoft.com/office/drawing/2014/main" id="{2A17C4C8-BE48-4402-9FD8-46E29B2DE50E}"/>
              </a:ext>
            </a:extLst>
          </p:cNvPr>
          <p:cNvSpPr/>
          <p:nvPr/>
        </p:nvSpPr>
        <p:spPr>
          <a:xfrm>
            <a:off x="9391786" y="3857838"/>
            <a:ext cx="63304" cy="63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29">
            <a:extLst>
              <a:ext uri="{FF2B5EF4-FFF2-40B4-BE49-F238E27FC236}">
                <a16:creationId xmlns:a16="http://schemas.microsoft.com/office/drawing/2014/main" id="{29E89210-B574-4C9D-A072-81924FEFBAF5}"/>
              </a:ext>
            </a:extLst>
          </p:cNvPr>
          <p:cNvSpPr/>
          <p:nvPr/>
        </p:nvSpPr>
        <p:spPr>
          <a:xfrm>
            <a:off x="9775571" y="3338212"/>
            <a:ext cx="63304" cy="633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30">
            <a:extLst>
              <a:ext uri="{FF2B5EF4-FFF2-40B4-BE49-F238E27FC236}">
                <a16:creationId xmlns:a16="http://schemas.microsoft.com/office/drawing/2014/main" id="{FC0AB4EA-19F3-4AB9-85F8-F81FF8A29834}"/>
              </a:ext>
            </a:extLst>
          </p:cNvPr>
          <p:cNvSpPr/>
          <p:nvPr/>
        </p:nvSpPr>
        <p:spPr>
          <a:xfrm>
            <a:off x="9466961" y="2945196"/>
            <a:ext cx="63305" cy="633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31">
            <a:extLst>
              <a:ext uri="{FF2B5EF4-FFF2-40B4-BE49-F238E27FC236}">
                <a16:creationId xmlns:a16="http://schemas.microsoft.com/office/drawing/2014/main" id="{45B15E4D-0BDD-45B4-A4DC-F2B97DE906F5}"/>
              </a:ext>
            </a:extLst>
          </p:cNvPr>
          <p:cNvSpPr/>
          <p:nvPr/>
        </p:nvSpPr>
        <p:spPr>
          <a:xfrm>
            <a:off x="9795354" y="3543952"/>
            <a:ext cx="63304" cy="63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32">
            <a:extLst>
              <a:ext uri="{FF2B5EF4-FFF2-40B4-BE49-F238E27FC236}">
                <a16:creationId xmlns:a16="http://schemas.microsoft.com/office/drawing/2014/main" id="{C49F94CA-4445-4387-93C3-0BFD0A66EBD7}"/>
              </a:ext>
            </a:extLst>
          </p:cNvPr>
          <p:cNvSpPr/>
          <p:nvPr/>
        </p:nvSpPr>
        <p:spPr>
          <a:xfrm>
            <a:off x="9515758" y="2473050"/>
            <a:ext cx="63304" cy="633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3">
            <a:extLst>
              <a:ext uri="{FF2B5EF4-FFF2-40B4-BE49-F238E27FC236}">
                <a16:creationId xmlns:a16="http://schemas.microsoft.com/office/drawing/2014/main" id="{D210875C-82AC-4886-904C-E0E5BFCBBE18}"/>
              </a:ext>
            </a:extLst>
          </p:cNvPr>
          <p:cNvSpPr/>
          <p:nvPr/>
        </p:nvSpPr>
        <p:spPr>
          <a:xfrm>
            <a:off x="8716537" y="3685069"/>
            <a:ext cx="63305" cy="633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34">
            <a:extLst>
              <a:ext uri="{FF2B5EF4-FFF2-40B4-BE49-F238E27FC236}">
                <a16:creationId xmlns:a16="http://schemas.microsoft.com/office/drawing/2014/main" id="{8D237D13-3410-4043-A8CB-65D39DC4A8F8}"/>
              </a:ext>
            </a:extLst>
          </p:cNvPr>
          <p:cNvSpPr/>
          <p:nvPr/>
        </p:nvSpPr>
        <p:spPr>
          <a:xfrm>
            <a:off x="7888301" y="4802132"/>
            <a:ext cx="63304" cy="633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5">
            <a:extLst>
              <a:ext uri="{FF2B5EF4-FFF2-40B4-BE49-F238E27FC236}">
                <a16:creationId xmlns:a16="http://schemas.microsoft.com/office/drawing/2014/main" id="{E9987B07-57EA-49FA-9884-39D28B1529B5}"/>
              </a:ext>
            </a:extLst>
          </p:cNvPr>
          <p:cNvSpPr/>
          <p:nvPr/>
        </p:nvSpPr>
        <p:spPr>
          <a:xfrm>
            <a:off x="7813128" y="4566058"/>
            <a:ext cx="63305" cy="63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6">
            <a:extLst>
              <a:ext uri="{FF2B5EF4-FFF2-40B4-BE49-F238E27FC236}">
                <a16:creationId xmlns:a16="http://schemas.microsoft.com/office/drawing/2014/main" id="{B220A0FE-2B3B-43D6-9E92-091934882B55}"/>
              </a:ext>
            </a:extLst>
          </p:cNvPr>
          <p:cNvSpPr/>
          <p:nvPr/>
        </p:nvSpPr>
        <p:spPr>
          <a:xfrm>
            <a:off x="7490010" y="4377463"/>
            <a:ext cx="63305" cy="63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7">
            <a:extLst>
              <a:ext uri="{FF2B5EF4-FFF2-40B4-BE49-F238E27FC236}">
                <a16:creationId xmlns:a16="http://schemas.microsoft.com/office/drawing/2014/main" id="{5F89B65A-C256-4D8D-B65B-5E80A9D0F693}"/>
              </a:ext>
            </a:extLst>
          </p:cNvPr>
          <p:cNvSpPr/>
          <p:nvPr/>
        </p:nvSpPr>
        <p:spPr>
          <a:xfrm>
            <a:off x="10280688" y="2583832"/>
            <a:ext cx="63304" cy="63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8">
            <a:extLst>
              <a:ext uri="{FF2B5EF4-FFF2-40B4-BE49-F238E27FC236}">
                <a16:creationId xmlns:a16="http://schemas.microsoft.com/office/drawing/2014/main" id="{E98E45B1-BE68-4CBF-B8C3-1C66A9118700}"/>
              </a:ext>
            </a:extLst>
          </p:cNvPr>
          <p:cNvSpPr/>
          <p:nvPr/>
        </p:nvSpPr>
        <p:spPr>
          <a:xfrm>
            <a:off x="11570520" y="3653416"/>
            <a:ext cx="63304" cy="63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39">
            <a:extLst>
              <a:ext uri="{FF2B5EF4-FFF2-40B4-BE49-F238E27FC236}">
                <a16:creationId xmlns:a16="http://schemas.microsoft.com/office/drawing/2014/main" id="{2E5FA32A-B799-4B94-9454-840888FA8220}"/>
              </a:ext>
            </a:extLst>
          </p:cNvPr>
          <p:cNvSpPr/>
          <p:nvPr/>
        </p:nvSpPr>
        <p:spPr>
          <a:xfrm>
            <a:off x="7373952" y="4676841"/>
            <a:ext cx="63305" cy="633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40">
            <a:extLst>
              <a:ext uri="{FF2B5EF4-FFF2-40B4-BE49-F238E27FC236}">
                <a16:creationId xmlns:a16="http://schemas.microsoft.com/office/drawing/2014/main" id="{3E4813E7-A6FA-4978-A86E-BD2B2A75ADFE}"/>
              </a:ext>
            </a:extLst>
          </p:cNvPr>
          <p:cNvSpPr/>
          <p:nvPr/>
        </p:nvSpPr>
        <p:spPr>
          <a:xfrm>
            <a:off x="6040599" y="4786305"/>
            <a:ext cx="63304" cy="633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41">
            <a:extLst>
              <a:ext uri="{FF2B5EF4-FFF2-40B4-BE49-F238E27FC236}">
                <a16:creationId xmlns:a16="http://schemas.microsoft.com/office/drawing/2014/main" id="{20069AEF-10F4-4500-BBE9-50E6AF2E2C47}"/>
              </a:ext>
            </a:extLst>
          </p:cNvPr>
          <p:cNvSpPr/>
          <p:nvPr/>
        </p:nvSpPr>
        <p:spPr>
          <a:xfrm>
            <a:off x="9008002" y="4282506"/>
            <a:ext cx="63305" cy="63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42">
            <a:extLst>
              <a:ext uri="{FF2B5EF4-FFF2-40B4-BE49-F238E27FC236}">
                <a16:creationId xmlns:a16="http://schemas.microsoft.com/office/drawing/2014/main" id="{07CF6D19-4652-49B4-98C2-0AC708A60A3A}"/>
              </a:ext>
            </a:extLst>
          </p:cNvPr>
          <p:cNvSpPr/>
          <p:nvPr/>
        </p:nvSpPr>
        <p:spPr>
          <a:xfrm>
            <a:off x="9745238" y="3040153"/>
            <a:ext cx="63304" cy="63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43">
            <a:extLst>
              <a:ext uri="{FF2B5EF4-FFF2-40B4-BE49-F238E27FC236}">
                <a16:creationId xmlns:a16="http://schemas.microsoft.com/office/drawing/2014/main" id="{B774F8F7-CB58-429B-8363-A53292B345B2}"/>
              </a:ext>
            </a:extLst>
          </p:cNvPr>
          <p:cNvSpPr/>
          <p:nvPr/>
        </p:nvSpPr>
        <p:spPr>
          <a:xfrm>
            <a:off x="9188685" y="3401517"/>
            <a:ext cx="63304" cy="633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44">
            <a:extLst>
              <a:ext uri="{FF2B5EF4-FFF2-40B4-BE49-F238E27FC236}">
                <a16:creationId xmlns:a16="http://schemas.microsoft.com/office/drawing/2014/main" id="{966CD559-D719-4D1E-B677-1B321A9DF86B}"/>
              </a:ext>
            </a:extLst>
          </p:cNvPr>
          <p:cNvSpPr/>
          <p:nvPr/>
        </p:nvSpPr>
        <p:spPr>
          <a:xfrm>
            <a:off x="9617310" y="4000273"/>
            <a:ext cx="63304" cy="63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45">
            <a:extLst>
              <a:ext uri="{FF2B5EF4-FFF2-40B4-BE49-F238E27FC236}">
                <a16:creationId xmlns:a16="http://schemas.microsoft.com/office/drawing/2014/main" id="{B305EF9D-0040-4CB5-A252-9B945F0B0324}"/>
              </a:ext>
            </a:extLst>
          </p:cNvPr>
          <p:cNvSpPr/>
          <p:nvPr/>
        </p:nvSpPr>
        <p:spPr>
          <a:xfrm>
            <a:off x="8897219" y="4109737"/>
            <a:ext cx="63304" cy="63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46">
            <a:extLst>
              <a:ext uri="{FF2B5EF4-FFF2-40B4-BE49-F238E27FC236}">
                <a16:creationId xmlns:a16="http://schemas.microsoft.com/office/drawing/2014/main" id="{3E5DD613-A9F7-4DCA-8720-61AAE23D2D7D}"/>
              </a:ext>
            </a:extLst>
          </p:cNvPr>
          <p:cNvSpPr/>
          <p:nvPr/>
        </p:nvSpPr>
        <p:spPr>
          <a:xfrm>
            <a:off x="6359759" y="4016099"/>
            <a:ext cx="63305" cy="633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47">
            <a:extLst>
              <a:ext uri="{FF2B5EF4-FFF2-40B4-BE49-F238E27FC236}">
                <a16:creationId xmlns:a16="http://schemas.microsoft.com/office/drawing/2014/main" id="{814309DF-4723-4C99-B67D-86E77DBCE360}"/>
              </a:ext>
            </a:extLst>
          </p:cNvPr>
          <p:cNvSpPr/>
          <p:nvPr/>
        </p:nvSpPr>
        <p:spPr>
          <a:xfrm>
            <a:off x="9134612" y="4157216"/>
            <a:ext cx="63304" cy="63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48">
            <a:extLst>
              <a:ext uri="{FF2B5EF4-FFF2-40B4-BE49-F238E27FC236}">
                <a16:creationId xmlns:a16="http://schemas.microsoft.com/office/drawing/2014/main" id="{BB99CA24-2175-47C2-8382-C0A13F757ACE}"/>
              </a:ext>
            </a:extLst>
          </p:cNvPr>
          <p:cNvSpPr/>
          <p:nvPr/>
        </p:nvSpPr>
        <p:spPr>
          <a:xfrm>
            <a:off x="8115143" y="4016099"/>
            <a:ext cx="63305" cy="633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49">
            <a:extLst>
              <a:ext uri="{FF2B5EF4-FFF2-40B4-BE49-F238E27FC236}">
                <a16:creationId xmlns:a16="http://schemas.microsoft.com/office/drawing/2014/main" id="{D373478E-540B-451C-A280-2A42F9488783}"/>
              </a:ext>
            </a:extLst>
          </p:cNvPr>
          <p:cNvSpPr/>
          <p:nvPr/>
        </p:nvSpPr>
        <p:spPr>
          <a:xfrm>
            <a:off x="6415150" y="3172038"/>
            <a:ext cx="84406" cy="844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50">
            <a:extLst>
              <a:ext uri="{FF2B5EF4-FFF2-40B4-BE49-F238E27FC236}">
                <a16:creationId xmlns:a16="http://schemas.microsoft.com/office/drawing/2014/main" id="{76E45900-CB2C-4D5F-8B53-E8D1BE88E762}"/>
              </a:ext>
            </a:extLst>
          </p:cNvPr>
          <p:cNvSpPr/>
          <p:nvPr/>
        </p:nvSpPr>
        <p:spPr>
          <a:xfrm>
            <a:off x="8844464" y="2246208"/>
            <a:ext cx="76933" cy="76933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0"/>
                </a:moveTo>
                <a:lnTo>
                  <a:pt x="0" y="44195"/>
                </a:lnTo>
                <a:lnTo>
                  <a:pt x="44195" y="88391"/>
                </a:lnTo>
                <a:lnTo>
                  <a:pt x="88391" y="44195"/>
                </a:lnTo>
                <a:lnTo>
                  <a:pt x="441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51">
            <a:extLst>
              <a:ext uri="{FF2B5EF4-FFF2-40B4-BE49-F238E27FC236}">
                <a16:creationId xmlns:a16="http://schemas.microsoft.com/office/drawing/2014/main" id="{F73B906A-F43C-4F1D-BAC8-A90794D8982A}"/>
              </a:ext>
            </a:extLst>
          </p:cNvPr>
          <p:cNvSpPr/>
          <p:nvPr/>
        </p:nvSpPr>
        <p:spPr>
          <a:xfrm>
            <a:off x="8844464" y="2246208"/>
            <a:ext cx="76933" cy="76933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5" y="0"/>
                </a:moveTo>
                <a:lnTo>
                  <a:pt x="88391" y="44195"/>
                </a:lnTo>
                <a:lnTo>
                  <a:pt x="44195" y="88391"/>
                </a:lnTo>
                <a:lnTo>
                  <a:pt x="0" y="44195"/>
                </a:lnTo>
                <a:lnTo>
                  <a:pt x="44195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52">
            <a:extLst>
              <a:ext uri="{FF2B5EF4-FFF2-40B4-BE49-F238E27FC236}">
                <a16:creationId xmlns:a16="http://schemas.microsoft.com/office/drawing/2014/main" id="{602BE038-7A03-49A8-B649-9AC10C44521E}"/>
              </a:ext>
            </a:extLst>
          </p:cNvPr>
          <p:cNvSpPr/>
          <p:nvPr/>
        </p:nvSpPr>
        <p:spPr>
          <a:xfrm>
            <a:off x="11556013" y="1490509"/>
            <a:ext cx="76933" cy="76933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0" y="44195"/>
                </a:lnTo>
                <a:lnTo>
                  <a:pt x="44196" y="88391"/>
                </a:lnTo>
                <a:lnTo>
                  <a:pt x="88392" y="44195"/>
                </a:lnTo>
                <a:lnTo>
                  <a:pt x="441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53">
            <a:extLst>
              <a:ext uri="{FF2B5EF4-FFF2-40B4-BE49-F238E27FC236}">
                <a16:creationId xmlns:a16="http://schemas.microsoft.com/office/drawing/2014/main" id="{0C4FD0AD-99C0-4CF3-B1EF-946780F30A3F}"/>
              </a:ext>
            </a:extLst>
          </p:cNvPr>
          <p:cNvSpPr/>
          <p:nvPr/>
        </p:nvSpPr>
        <p:spPr>
          <a:xfrm>
            <a:off x="11556013" y="1490509"/>
            <a:ext cx="76933" cy="76933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196" y="0"/>
                </a:moveTo>
                <a:lnTo>
                  <a:pt x="88392" y="44195"/>
                </a:lnTo>
                <a:lnTo>
                  <a:pt x="44196" y="88391"/>
                </a:lnTo>
                <a:lnTo>
                  <a:pt x="0" y="44195"/>
                </a:lnTo>
                <a:lnTo>
                  <a:pt x="44196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54">
            <a:extLst>
              <a:ext uri="{FF2B5EF4-FFF2-40B4-BE49-F238E27FC236}">
                <a16:creationId xmlns:a16="http://schemas.microsoft.com/office/drawing/2014/main" id="{3CC8BFDC-7236-452E-AA5D-E6A196894048}"/>
              </a:ext>
            </a:extLst>
          </p:cNvPr>
          <p:cNvSpPr/>
          <p:nvPr/>
        </p:nvSpPr>
        <p:spPr>
          <a:xfrm>
            <a:off x="8882711" y="2285773"/>
            <a:ext cx="147821" cy="67591"/>
          </a:xfrm>
          <a:custGeom>
            <a:avLst/>
            <a:gdLst/>
            <a:ahLst/>
            <a:cxnLst/>
            <a:rect l="l" t="t" r="r" b="b"/>
            <a:pathLst>
              <a:path w="170815" h="78104">
                <a:moveTo>
                  <a:pt x="0" y="0"/>
                </a:moveTo>
                <a:lnTo>
                  <a:pt x="170688" y="77724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55">
            <a:extLst>
              <a:ext uri="{FF2B5EF4-FFF2-40B4-BE49-F238E27FC236}">
                <a16:creationId xmlns:a16="http://schemas.microsoft.com/office/drawing/2014/main" id="{E89AC100-CAE5-4009-833E-E81039E6F5D9}"/>
              </a:ext>
            </a:extLst>
          </p:cNvPr>
          <p:cNvSpPr/>
          <p:nvPr/>
        </p:nvSpPr>
        <p:spPr>
          <a:xfrm>
            <a:off x="11594260" y="1530075"/>
            <a:ext cx="118696" cy="55501"/>
          </a:xfrm>
          <a:custGeom>
            <a:avLst/>
            <a:gdLst/>
            <a:ahLst/>
            <a:cxnLst/>
            <a:rect l="l" t="t" r="r" b="b"/>
            <a:pathLst>
              <a:path w="137159" h="64135">
                <a:moveTo>
                  <a:pt x="0" y="0"/>
                </a:moveTo>
                <a:lnTo>
                  <a:pt x="137159" y="64008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56">
            <a:extLst>
              <a:ext uri="{FF2B5EF4-FFF2-40B4-BE49-F238E27FC236}">
                <a16:creationId xmlns:a16="http://schemas.microsoft.com/office/drawing/2014/main" id="{1BE842E0-1063-465A-8472-A870D2022008}"/>
              </a:ext>
            </a:extLst>
          </p:cNvPr>
          <p:cNvSpPr txBox="1"/>
          <p:nvPr/>
        </p:nvSpPr>
        <p:spPr>
          <a:xfrm>
            <a:off x="8326159" y="4412852"/>
            <a:ext cx="364331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78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779" spc="-9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779" spc="22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779" spc="26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779" spc="-22">
                <a:solidFill>
                  <a:srgbClr val="404040"/>
                </a:solidFill>
                <a:latin typeface="Arial"/>
                <a:cs typeface="Arial"/>
              </a:rPr>
              <a:t>áli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779">
              <a:latin typeface="Arial"/>
              <a:cs typeface="Arial"/>
            </a:endParaRPr>
          </a:p>
        </p:txBody>
      </p:sp>
      <p:sp>
        <p:nvSpPr>
          <p:cNvPr id="161" name="object 57">
            <a:extLst>
              <a:ext uri="{FF2B5EF4-FFF2-40B4-BE49-F238E27FC236}">
                <a16:creationId xmlns:a16="http://schemas.microsoft.com/office/drawing/2014/main" id="{2FAC4823-80BE-455D-BE11-49E60EB5F38A}"/>
              </a:ext>
            </a:extLst>
          </p:cNvPr>
          <p:cNvSpPr txBox="1"/>
          <p:nvPr/>
        </p:nvSpPr>
        <p:spPr>
          <a:xfrm>
            <a:off x="8634769" y="2996192"/>
            <a:ext cx="907256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R="4396" algn="r">
              <a:spcBef>
                <a:spcPts val="87"/>
              </a:spcBef>
            </a:pPr>
            <a:r>
              <a:rPr sz="779" spc="-78">
                <a:solidFill>
                  <a:srgbClr val="404040"/>
                </a:solidFill>
                <a:latin typeface="Arial"/>
                <a:cs typeface="Arial"/>
              </a:rPr>
              <a:t>Á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779" spc="-9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779" spc="22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779" spc="26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779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779">
              <a:latin typeface="Arial"/>
              <a:cs typeface="Arial"/>
            </a:endParaRPr>
          </a:p>
        </p:txBody>
      </p:sp>
      <p:sp>
        <p:nvSpPr>
          <p:cNvPr id="162" name="object 58">
            <a:extLst>
              <a:ext uri="{FF2B5EF4-FFF2-40B4-BE49-F238E27FC236}">
                <a16:creationId xmlns:a16="http://schemas.microsoft.com/office/drawing/2014/main" id="{96F4A844-0E1F-4E34-B083-2BA0C28468C8}"/>
              </a:ext>
            </a:extLst>
          </p:cNvPr>
          <p:cNvSpPr txBox="1"/>
          <p:nvPr/>
        </p:nvSpPr>
        <p:spPr>
          <a:xfrm>
            <a:off x="8521129" y="4350097"/>
            <a:ext cx="309379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69">
                <a:solidFill>
                  <a:srgbClr val="404040"/>
                </a:solidFill>
                <a:latin typeface="Arial"/>
                <a:cs typeface="Arial"/>
              </a:rPr>
              <a:t>Canadá</a:t>
            </a:r>
            <a:endParaRPr sz="779">
              <a:latin typeface="Arial"/>
              <a:cs typeface="Arial"/>
            </a:endParaRPr>
          </a:p>
        </p:txBody>
      </p:sp>
      <p:sp>
        <p:nvSpPr>
          <p:cNvPr id="163" name="object 59">
            <a:extLst>
              <a:ext uri="{FF2B5EF4-FFF2-40B4-BE49-F238E27FC236}">
                <a16:creationId xmlns:a16="http://schemas.microsoft.com/office/drawing/2014/main" id="{51EB9EA4-E9D8-49A0-B66B-1408C348A43E}"/>
              </a:ext>
            </a:extLst>
          </p:cNvPr>
          <p:cNvSpPr txBox="1"/>
          <p:nvPr/>
        </p:nvSpPr>
        <p:spPr>
          <a:xfrm>
            <a:off x="7067211" y="4633407"/>
            <a:ext cx="209367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91">
                <a:solidFill>
                  <a:srgbClr val="404040"/>
                </a:solidFill>
                <a:latin typeface="Arial"/>
                <a:cs typeface="Arial"/>
              </a:rPr>
              <a:t>Ch</a:t>
            </a:r>
            <a:r>
              <a:rPr sz="779">
                <a:solidFill>
                  <a:srgbClr val="404040"/>
                </a:solidFill>
                <a:latin typeface="Arial"/>
                <a:cs typeface="Arial"/>
              </a:rPr>
              <a:t>il</a:t>
            </a:r>
            <a:r>
              <a:rPr sz="779" spc="-48">
                <a:solidFill>
                  <a:srgbClr val="404040"/>
                </a:solidFill>
                <a:latin typeface="Arial"/>
                <a:cs typeface="Arial"/>
              </a:rPr>
              <a:t>e</a:t>
            </a:r>
            <a:endParaRPr sz="779">
              <a:latin typeface="Arial"/>
              <a:cs typeface="Arial"/>
            </a:endParaRPr>
          </a:p>
        </p:txBody>
      </p:sp>
      <p:sp>
        <p:nvSpPr>
          <p:cNvPr id="164" name="object 60">
            <a:extLst>
              <a:ext uri="{FF2B5EF4-FFF2-40B4-BE49-F238E27FC236}">
                <a16:creationId xmlns:a16="http://schemas.microsoft.com/office/drawing/2014/main" id="{63E44563-3EAE-482B-8FA3-3239DEDC4908}"/>
              </a:ext>
            </a:extLst>
          </p:cNvPr>
          <p:cNvSpPr txBox="1"/>
          <p:nvPr/>
        </p:nvSpPr>
        <p:spPr>
          <a:xfrm>
            <a:off x="9903498" y="3295350"/>
            <a:ext cx="372574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39">
                <a:solidFill>
                  <a:srgbClr val="404040"/>
                </a:solidFill>
                <a:latin typeface="Arial"/>
                <a:cs typeface="Arial"/>
              </a:rPr>
              <a:t>Finlândia</a:t>
            </a:r>
            <a:endParaRPr sz="779">
              <a:latin typeface="Arial"/>
              <a:cs typeface="Arial"/>
            </a:endParaRPr>
          </a:p>
        </p:txBody>
      </p:sp>
      <p:sp>
        <p:nvSpPr>
          <p:cNvPr id="165" name="object 61">
            <a:extLst>
              <a:ext uri="{FF2B5EF4-FFF2-40B4-BE49-F238E27FC236}">
                <a16:creationId xmlns:a16="http://schemas.microsoft.com/office/drawing/2014/main" id="{F97AC300-735E-46DB-BB5B-FCBCC2A3FF6A}"/>
              </a:ext>
            </a:extLst>
          </p:cNvPr>
          <p:cNvSpPr txBox="1"/>
          <p:nvPr/>
        </p:nvSpPr>
        <p:spPr>
          <a:xfrm>
            <a:off x="9593020" y="2901784"/>
            <a:ext cx="279156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13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779" spc="-26">
                <a:solidFill>
                  <a:srgbClr val="404040"/>
                </a:solidFill>
                <a:latin typeface="Arial"/>
                <a:cs typeface="Arial"/>
              </a:rPr>
              <a:t>ra</a:t>
            </a:r>
            <a:r>
              <a:rPr sz="779" spc="-39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ça</a:t>
            </a:r>
            <a:endParaRPr sz="779">
              <a:latin typeface="Arial"/>
              <a:cs typeface="Arial"/>
            </a:endParaRPr>
          </a:p>
        </p:txBody>
      </p:sp>
      <p:sp>
        <p:nvSpPr>
          <p:cNvPr id="166" name="object 62">
            <a:extLst>
              <a:ext uri="{FF2B5EF4-FFF2-40B4-BE49-F238E27FC236}">
                <a16:creationId xmlns:a16="http://schemas.microsoft.com/office/drawing/2014/main" id="{FD5F6B3B-0AAD-4709-AB88-E1E7FB08FC51}"/>
              </a:ext>
            </a:extLst>
          </p:cNvPr>
          <p:cNvSpPr txBox="1"/>
          <p:nvPr/>
        </p:nvSpPr>
        <p:spPr>
          <a:xfrm>
            <a:off x="9922732" y="3499991"/>
            <a:ext cx="415986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78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779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779" spc="-52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779" spc="-43">
                <a:solidFill>
                  <a:srgbClr val="404040"/>
                </a:solidFill>
                <a:latin typeface="Arial"/>
                <a:cs typeface="Arial"/>
              </a:rPr>
              <a:t>ma</a:t>
            </a:r>
            <a:r>
              <a:rPr sz="779" spc="-39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779">
              <a:latin typeface="Arial"/>
              <a:cs typeface="Arial"/>
            </a:endParaRPr>
          </a:p>
        </p:txBody>
      </p:sp>
      <p:sp>
        <p:nvSpPr>
          <p:cNvPr id="167" name="object 63">
            <a:extLst>
              <a:ext uri="{FF2B5EF4-FFF2-40B4-BE49-F238E27FC236}">
                <a16:creationId xmlns:a16="http://schemas.microsoft.com/office/drawing/2014/main" id="{8530693D-B717-4753-9B48-F4C60C3F7195}"/>
              </a:ext>
            </a:extLst>
          </p:cNvPr>
          <p:cNvSpPr txBox="1"/>
          <p:nvPr/>
        </p:nvSpPr>
        <p:spPr>
          <a:xfrm>
            <a:off x="9642586" y="2429637"/>
            <a:ext cx="268165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121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779" spc="-13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779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779">
              <a:latin typeface="Arial"/>
              <a:cs typeface="Arial"/>
            </a:endParaRPr>
          </a:p>
        </p:txBody>
      </p:sp>
      <p:sp>
        <p:nvSpPr>
          <p:cNvPr id="168" name="object 64">
            <a:extLst>
              <a:ext uri="{FF2B5EF4-FFF2-40B4-BE49-F238E27FC236}">
                <a16:creationId xmlns:a16="http://schemas.microsoft.com/office/drawing/2014/main" id="{88DE497D-265F-4E06-B46B-79C4930756B9}"/>
              </a:ext>
            </a:extLst>
          </p:cNvPr>
          <p:cNvSpPr txBox="1"/>
          <p:nvPr/>
        </p:nvSpPr>
        <p:spPr>
          <a:xfrm>
            <a:off x="8843366" y="3641657"/>
            <a:ext cx="326414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78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779" spc="-74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779" spc="9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779" spc="-4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779">
              <a:latin typeface="Arial"/>
              <a:cs typeface="Arial"/>
            </a:endParaRPr>
          </a:p>
        </p:txBody>
      </p:sp>
      <p:sp>
        <p:nvSpPr>
          <p:cNvPr id="169" name="object 65">
            <a:extLst>
              <a:ext uri="{FF2B5EF4-FFF2-40B4-BE49-F238E27FC236}">
                <a16:creationId xmlns:a16="http://schemas.microsoft.com/office/drawing/2014/main" id="{03522D4D-1E40-42CF-BDC8-844816371FE2}"/>
              </a:ext>
            </a:extLst>
          </p:cNvPr>
          <p:cNvSpPr txBox="1"/>
          <p:nvPr/>
        </p:nvSpPr>
        <p:spPr>
          <a:xfrm>
            <a:off x="7617390" y="4334271"/>
            <a:ext cx="228050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39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779" spc="-74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779" spc="-22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779" spc="-35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779" spc="-52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779" spc="4">
                <a:solidFill>
                  <a:srgbClr val="404040"/>
                </a:solidFill>
                <a:latin typeface="Arial"/>
                <a:cs typeface="Arial"/>
              </a:rPr>
              <a:t>l</a:t>
            </a:r>
            <a:endParaRPr sz="779">
              <a:latin typeface="Arial"/>
              <a:cs typeface="Arial"/>
            </a:endParaRPr>
          </a:p>
        </p:txBody>
      </p:sp>
      <p:sp>
        <p:nvSpPr>
          <p:cNvPr id="170" name="object 66">
            <a:extLst>
              <a:ext uri="{FF2B5EF4-FFF2-40B4-BE49-F238E27FC236}">
                <a16:creationId xmlns:a16="http://schemas.microsoft.com/office/drawing/2014/main" id="{5B4B7111-82CE-4382-9E5A-AC847764A50F}"/>
              </a:ext>
            </a:extLst>
          </p:cNvPr>
          <p:cNvSpPr txBox="1"/>
          <p:nvPr/>
        </p:nvSpPr>
        <p:spPr>
          <a:xfrm>
            <a:off x="10396527" y="2539387"/>
            <a:ext cx="219808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779" spc="-9">
                <a:solidFill>
                  <a:srgbClr val="404040"/>
                </a:solidFill>
                <a:latin typeface="Arial"/>
                <a:cs typeface="Arial"/>
              </a:rPr>
              <a:t>Itá</a:t>
            </a:r>
            <a:r>
              <a:rPr sz="779" spc="-17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779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779">
              <a:latin typeface="Arial"/>
              <a:cs typeface="Arial"/>
            </a:endParaRPr>
          </a:p>
        </p:txBody>
      </p:sp>
      <p:sp>
        <p:nvSpPr>
          <p:cNvPr id="171" name="object 67">
            <a:extLst>
              <a:ext uri="{FF2B5EF4-FFF2-40B4-BE49-F238E27FC236}">
                <a16:creationId xmlns:a16="http://schemas.microsoft.com/office/drawing/2014/main" id="{C5938382-3E2D-46EB-86F8-1CAB9913302D}"/>
              </a:ext>
            </a:extLst>
          </p:cNvPr>
          <p:cNvSpPr txBox="1"/>
          <p:nvPr/>
        </p:nvSpPr>
        <p:spPr>
          <a:xfrm>
            <a:off x="11697129" y="3610225"/>
            <a:ext cx="241239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78">
                <a:solidFill>
                  <a:srgbClr val="404040"/>
                </a:solidFill>
                <a:latin typeface="Arial"/>
                <a:cs typeface="Arial"/>
              </a:rPr>
              <a:t>Ja</a:t>
            </a:r>
            <a:r>
              <a:rPr sz="779" spc="-82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779" spc="-43">
                <a:solidFill>
                  <a:srgbClr val="404040"/>
                </a:solidFill>
                <a:latin typeface="Arial"/>
                <a:cs typeface="Arial"/>
              </a:rPr>
              <a:t>ão</a:t>
            </a:r>
            <a:endParaRPr sz="779">
              <a:latin typeface="Arial"/>
              <a:cs typeface="Arial"/>
            </a:endParaRPr>
          </a:p>
        </p:txBody>
      </p:sp>
      <p:sp>
        <p:nvSpPr>
          <p:cNvPr id="172" name="object 68">
            <a:extLst>
              <a:ext uri="{FF2B5EF4-FFF2-40B4-BE49-F238E27FC236}">
                <a16:creationId xmlns:a16="http://schemas.microsoft.com/office/drawing/2014/main" id="{4F25A2C1-F362-45FE-AB34-1DB860A10C80}"/>
              </a:ext>
            </a:extLst>
          </p:cNvPr>
          <p:cNvSpPr txBox="1"/>
          <p:nvPr/>
        </p:nvSpPr>
        <p:spPr>
          <a:xfrm>
            <a:off x="7499791" y="4633407"/>
            <a:ext cx="269814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104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779" spc="-74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779" spc="-13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779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779">
              <a:latin typeface="Arial"/>
              <a:cs typeface="Arial"/>
            </a:endParaRPr>
          </a:p>
        </p:txBody>
      </p:sp>
      <p:sp>
        <p:nvSpPr>
          <p:cNvPr id="173" name="object 69">
            <a:extLst>
              <a:ext uri="{FF2B5EF4-FFF2-40B4-BE49-F238E27FC236}">
                <a16:creationId xmlns:a16="http://schemas.microsoft.com/office/drawing/2014/main" id="{AA56FB22-3E48-4228-92A5-626B59061969}"/>
              </a:ext>
            </a:extLst>
          </p:cNvPr>
          <p:cNvSpPr txBox="1"/>
          <p:nvPr/>
        </p:nvSpPr>
        <p:spPr>
          <a:xfrm>
            <a:off x="7780514" y="4523196"/>
            <a:ext cx="552267" cy="372933"/>
          </a:xfrm>
          <a:prstGeom prst="rect">
            <a:avLst/>
          </a:prstGeom>
        </p:spPr>
        <p:txBody>
          <a:bodyPr vert="horz" wrap="square" lIns="0" tIns="21981" rIns="0" bIns="0" rtlCol="0">
            <a:spAutoFit/>
          </a:bodyPr>
          <a:lstStyle/>
          <a:p>
            <a:pPr marR="106059" indent="159913">
              <a:lnSpc>
                <a:spcPts val="865"/>
              </a:lnSpc>
              <a:spcBef>
                <a:spcPts val="173"/>
              </a:spcBef>
            </a:pPr>
            <a:r>
              <a:rPr sz="779" spc="-4">
                <a:solidFill>
                  <a:srgbClr val="404040"/>
                </a:solidFill>
                <a:latin typeface="Arial"/>
                <a:cs typeface="Arial"/>
              </a:rPr>
              <a:t>Ir</a:t>
            </a:r>
            <a:r>
              <a:rPr sz="779" spc="-9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779" spc="-43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779" spc="-48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779" spc="-43">
                <a:solidFill>
                  <a:srgbClr val="404040"/>
                </a:solidFill>
                <a:latin typeface="Arial"/>
                <a:cs typeface="Arial"/>
              </a:rPr>
              <a:t>a  </a:t>
            </a:r>
            <a:r>
              <a:rPr sz="779" spc="-26">
                <a:solidFill>
                  <a:srgbClr val="404040"/>
                </a:solidFill>
                <a:latin typeface="Arial"/>
                <a:cs typeface="Arial"/>
              </a:rPr>
              <a:t>do</a:t>
            </a:r>
            <a:r>
              <a:rPr sz="779" spc="-48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79" spc="-65">
                <a:solidFill>
                  <a:srgbClr val="404040"/>
                </a:solidFill>
                <a:latin typeface="Arial"/>
                <a:cs typeface="Arial"/>
              </a:rPr>
              <a:t>Sul</a:t>
            </a:r>
            <a:endParaRPr sz="779">
              <a:latin typeface="Arial"/>
              <a:cs typeface="Arial"/>
            </a:endParaRPr>
          </a:p>
          <a:p>
            <a:pPr marL="234649">
              <a:spcBef>
                <a:spcPts val="39"/>
              </a:spcBef>
            </a:pPr>
            <a:r>
              <a:rPr sz="779" spc="-39">
                <a:solidFill>
                  <a:srgbClr val="404040"/>
                </a:solidFill>
                <a:latin typeface="Arial"/>
                <a:cs typeface="Arial"/>
              </a:rPr>
              <a:t>Islândia</a:t>
            </a:r>
            <a:endParaRPr sz="779">
              <a:latin typeface="Arial"/>
              <a:cs typeface="Arial"/>
            </a:endParaRPr>
          </a:p>
        </p:txBody>
      </p:sp>
      <p:sp>
        <p:nvSpPr>
          <p:cNvPr id="174" name="object 70">
            <a:extLst>
              <a:ext uri="{FF2B5EF4-FFF2-40B4-BE49-F238E27FC236}">
                <a16:creationId xmlns:a16="http://schemas.microsoft.com/office/drawing/2014/main" id="{0EAE8E91-E88A-4C03-8599-F95E6D0DF434}"/>
              </a:ext>
            </a:extLst>
          </p:cNvPr>
          <p:cNvSpPr txBox="1"/>
          <p:nvPr/>
        </p:nvSpPr>
        <p:spPr>
          <a:xfrm>
            <a:off x="6107859" y="4743663"/>
            <a:ext cx="351143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58800">
              <a:spcBef>
                <a:spcPts val="87"/>
              </a:spcBef>
            </a:pPr>
            <a:r>
              <a:rPr sz="779" spc="-17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779" spc="-22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779" spc="-65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779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779" spc="-26">
                <a:solidFill>
                  <a:srgbClr val="404040"/>
                </a:solidFill>
                <a:latin typeface="Arial"/>
                <a:cs typeface="Arial"/>
              </a:rPr>
              <a:t>o</a:t>
            </a:r>
            <a:endParaRPr sz="779">
              <a:latin typeface="Arial"/>
              <a:cs typeface="Arial"/>
            </a:endParaRPr>
          </a:p>
        </p:txBody>
      </p:sp>
      <p:sp>
        <p:nvSpPr>
          <p:cNvPr id="175" name="object 71">
            <a:extLst>
              <a:ext uri="{FF2B5EF4-FFF2-40B4-BE49-F238E27FC236}">
                <a16:creationId xmlns:a16="http://schemas.microsoft.com/office/drawing/2014/main" id="{97A5A4B5-56F8-4C2D-B817-9114A996C3C5}"/>
              </a:ext>
            </a:extLst>
          </p:cNvPr>
          <p:cNvSpPr txBox="1"/>
          <p:nvPr/>
        </p:nvSpPr>
        <p:spPr>
          <a:xfrm>
            <a:off x="9872066" y="2996192"/>
            <a:ext cx="350593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78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779" spc="3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779" spc="17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779" spc="-74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al</a:t>
            </a:r>
            <a:endParaRPr sz="779">
              <a:latin typeface="Arial"/>
              <a:cs typeface="Arial"/>
            </a:endParaRPr>
          </a:p>
        </p:txBody>
      </p:sp>
      <p:sp>
        <p:nvSpPr>
          <p:cNvPr id="176" name="object 72">
            <a:extLst>
              <a:ext uri="{FF2B5EF4-FFF2-40B4-BE49-F238E27FC236}">
                <a16:creationId xmlns:a16="http://schemas.microsoft.com/office/drawing/2014/main" id="{83FB8014-3838-4DE8-8F2D-08635A1011AA}"/>
              </a:ext>
            </a:extLst>
          </p:cNvPr>
          <p:cNvSpPr txBox="1"/>
          <p:nvPr/>
        </p:nvSpPr>
        <p:spPr>
          <a:xfrm>
            <a:off x="9315512" y="3358325"/>
            <a:ext cx="347296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143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779" spc="-91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nh</a:t>
            </a:r>
            <a:r>
              <a:rPr sz="779" spc="-61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779">
              <a:latin typeface="Arial"/>
              <a:cs typeface="Arial"/>
            </a:endParaRPr>
          </a:p>
        </p:txBody>
      </p:sp>
      <p:sp>
        <p:nvSpPr>
          <p:cNvPr id="177" name="object 73">
            <a:extLst>
              <a:ext uri="{FF2B5EF4-FFF2-40B4-BE49-F238E27FC236}">
                <a16:creationId xmlns:a16="http://schemas.microsoft.com/office/drawing/2014/main" id="{D69F5774-3EE2-48B3-AFE4-B321328FCF3B}"/>
              </a:ext>
            </a:extLst>
          </p:cNvPr>
          <p:cNvSpPr txBox="1"/>
          <p:nvPr/>
        </p:nvSpPr>
        <p:spPr>
          <a:xfrm>
            <a:off x="6456034" y="3595387"/>
            <a:ext cx="486874" cy="526234"/>
          </a:xfrm>
          <a:prstGeom prst="rect">
            <a:avLst/>
          </a:prstGeom>
          <a:solidFill>
            <a:srgbClr val="F9FB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7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79">
              <a:latin typeface="Times New Roman"/>
              <a:cs typeface="Times New Roman"/>
            </a:endParaRPr>
          </a:p>
          <a:p>
            <a:pPr>
              <a:spcBef>
                <a:spcPts val="17"/>
              </a:spcBef>
            </a:pPr>
            <a:endParaRPr sz="1082">
              <a:latin typeface="Times New Roman"/>
              <a:cs typeface="Times New Roman"/>
            </a:endParaRPr>
          </a:p>
          <a:p>
            <a:pPr marL="29675"/>
            <a:r>
              <a:rPr sz="779" spc="-48">
                <a:solidFill>
                  <a:srgbClr val="404040"/>
                </a:solidFill>
                <a:latin typeface="Arial"/>
                <a:cs typeface="Arial"/>
              </a:rPr>
              <a:t>Peru</a:t>
            </a:r>
            <a:endParaRPr sz="779">
              <a:latin typeface="Arial"/>
              <a:cs typeface="Arial"/>
            </a:endParaRPr>
          </a:p>
        </p:txBody>
      </p:sp>
      <p:sp>
        <p:nvSpPr>
          <p:cNvPr id="178" name="object 74">
            <a:extLst>
              <a:ext uri="{FF2B5EF4-FFF2-40B4-BE49-F238E27FC236}">
                <a16:creationId xmlns:a16="http://schemas.microsoft.com/office/drawing/2014/main" id="{6859C520-22E5-4F7C-B5AA-1C57408235A9}"/>
              </a:ext>
            </a:extLst>
          </p:cNvPr>
          <p:cNvSpPr txBox="1"/>
          <p:nvPr/>
        </p:nvSpPr>
        <p:spPr>
          <a:xfrm>
            <a:off x="8990637" y="4011567"/>
            <a:ext cx="479181" cy="357691"/>
          </a:xfrm>
          <a:prstGeom prst="rect">
            <a:avLst/>
          </a:prstGeom>
        </p:spPr>
        <p:txBody>
          <a:bodyPr vert="horz" wrap="square" lIns="0" tIns="65942" rIns="0" bIns="0" rtlCol="0">
            <a:spAutoFit/>
          </a:bodyPr>
          <a:lstStyle/>
          <a:p>
            <a:pPr>
              <a:spcBef>
                <a:spcPts val="519"/>
              </a:spcBef>
            </a:pPr>
            <a:r>
              <a:rPr sz="779" spc="-74">
                <a:solidFill>
                  <a:srgbClr val="404040"/>
                </a:solidFill>
                <a:latin typeface="Arial"/>
                <a:cs typeface="Arial"/>
              </a:rPr>
              <a:t>Suíça </a:t>
            </a:r>
            <a:r>
              <a:rPr sz="779" spc="6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168" spc="-84" baseline="-27777">
                <a:solidFill>
                  <a:srgbClr val="404040"/>
                </a:solidFill>
                <a:latin typeface="Arial"/>
                <a:cs typeface="Arial"/>
              </a:rPr>
              <a:t>Rein</a:t>
            </a:r>
            <a:endParaRPr sz="1168" baseline="-27777">
              <a:latin typeface="Arial"/>
              <a:cs typeface="Arial"/>
            </a:endParaRPr>
          </a:p>
          <a:p>
            <a:pPr marL="143427">
              <a:spcBef>
                <a:spcPts val="428"/>
              </a:spcBef>
            </a:pPr>
            <a:r>
              <a:rPr sz="779" spc="-78">
                <a:solidFill>
                  <a:srgbClr val="404040"/>
                </a:solidFill>
                <a:latin typeface="Arial"/>
                <a:cs typeface="Arial"/>
              </a:rPr>
              <a:t>Países</a:t>
            </a:r>
            <a:r>
              <a:rPr sz="779" spc="-9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79" spc="-99">
                <a:solidFill>
                  <a:srgbClr val="404040"/>
                </a:solidFill>
                <a:latin typeface="Arial"/>
                <a:cs typeface="Arial"/>
              </a:rPr>
              <a:t>B</a:t>
            </a:r>
            <a:endParaRPr sz="779">
              <a:latin typeface="Arial"/>
              <a:cs typeface="Arial"/>
            </a:endParaRPr>
          </a:p>
        </p:txBody>
      </p:sp>
      <p:sp>
        <p:nvSpPr>
          <p:cNvPr id="179" name="object 75">
            <a:extLst>
              <a:ext uri="{FF2B5EF4-FFF2-40B4-BE49-F238E27FC236}">
                <a16:creationId xmlns:a16="http://schemas.microsoft.com/office/drawing/2014/main" id="{985E982E-AFEF-4AF5-9E11-D9B9AC28984F}"/>
              </a:ext>
            </a:extLst>
          </p:cNvPr>
          <p:cNvSpPr txBox="1"/>
          <p:nvPr/>
        </p:nvSpPr>
        <p:spPr>
          <a:xfrm>
            <a:off x="9472235" y="3591431"/>
            <a:ext cx="842963" cy="918778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79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822">
              <a:latin typeface="Times New Roman"/>
              <a:cs typeface="Times New Roman"/>
            </a:endParaRPr>
          </a:p>
          <a:p>
            <a:pPr marL="45611"/>
            <a:r>
              <a:rPr sz="779" spc="-43">
                <a:solidFill>
                  <a:srgbClr val="404040"/>
                </a:solidFill>
                <a:latin typeface="Arial"/>
                <a:cs typeface="Arial"/>
              </a:rPr>
              <a:t>Dinamarca</a:t>
            </a:r>
            <a:endParaRPr sz="779">
              <a:latin typeface="Arial"/>
              <a:cs typeface="Arial"/>
            </a:endParaRPr>
          </a:p>
          <a:p>
            <a:pPr marL="272017">
              <a:spcBef>
                <a:spcPts val="181"/>
              </a:spcBef>
            </a:pPr>
            <a:r>
              <a:rPr sz="779" spc="-65">
                <a:solidFill>
                  <a:srgbClr val="404040"/>
                </a:solidFill>
                <a:latin typeface="Arial"/>
                <a:cs typeface="Arial"/>
              </a:rPr>
              <a:t>Suécia</a:t>
            </a:r>
            <a:endParaRPr sz="779">
              <a:latin typeface="Arial"/>
              <a:cs typeface="Arial"/>
            </a:endParaRPr>
          </a:p>
          <a:p>
            <a:pPr marR="553925" indent="-20882">
              <a:lnSpc>
                <a:spcPct val="106000"/>
              </a:lnSpc>
              <a:spcBef>
                <a:spcPts val="247"/>
              </a:spcBef>
            </a:pPr>
            <a:r>
              <a:rPr sz="779" spc="-26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779" spc="-10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Unido  </a:t>
            </a:r>
            <a:r>
              <a:rPr sz="779" spc="-48">
                <a:solidFill>
                  <a:srgbClr val="404040"/>
                </a:solidFill>
                <a:latin typeface="Arial"/>
                <a:cs typeface="Arial"/>
              </a:rPr>
              <a:t>aixos</a:t>
            </a:r>
            <a:endParaRPr sz="779">
              <a:latin typeface="Arial"/>
              <a:cs typeface="Arial"/>
            </a:endParaRPr>
          </a:p>
        </p:txBody>
      </p:sp>
      <p:sp>
        <p:nvSpPr>
          <p:cNvPr id="180" name="object 76">
            <a:extLst>
              <a:ext uri="{FF2B5EF4-FFF2-40B4-BE49-F238E27FC236}">
                <a16:creationId xmlns:a16="http://schemas.microsoft.com/office/drawing/2014/main" id="{46FAC5FF-DC8D-4269-8889-CD1C2D9D51AE}"/>
              </a:ext>
            </a:extLst>
          </p:cNvPr>
          <p:cNvSpPr txBox="1"/>
          <p:nvPr/>
        </p:nvSpPr>
        <p:spPr>
          <a:xfrm>
            <a:off x="7788070" y="3591431"/>
            <a:ext cx="853953" cy="526234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2748"/>
            <a:endParaRPr sz="779">
              <a:latin typeface="Times New Roman"/>
              <a:cs typeface="Times New Roman"/>
            </a:endParaRPr>
          </a:p>
          <a:p>
            <a:pPr marR="2748"/>
            <a:endParaRPr sz="779">
              <a:latin typeface="Times New Roman"/>
              <a:cs typeface="Times New Roman"/>
            </a:endParaRPr>
          </a:p>
          <a:p>
            <a:pPr marR="2748">
              <a:spcBef>
                <a:spcPts val="48"/>
              </a:spcBef>
            </a:pPr>
            <a:endParaRPr sz="1082">
              <a:latin typeface="Times New Roman"/>
              <a:cs typeface="Times New Roman"/>
            </a:endParaRPr>
          </a:p>
          <a:p>
            <a:pPr marL="453911"/>
            <a:r>
              <a:rPr sz="779" spc="-56">
                <a:solidFill>
                  <a:srgbClr val="404040"/>
                </a:solidFill>
                <a:latin typeface="Arial"/>
                <a:cs typeface="Arial"/>
              </a:rPr>
              <a:t>Estados</a:t>
            </a:r>
            <a:r>
              <a:rPr sz="779" spc="-113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779" spc="-65">
                <a:solidFill>
                  <a:srgbClr val="404040"/>
                </a:solidFill>
                <a:latin typeface="Arial"/>
                <a:cs typeface="Arial"/>
              </a:rPr>
              <a:t>U</a:t>
            </a:r>
            <a:endParaRPr sz="779">
              <a:latin typeface="Arial"/>
              <a:cs typeface="Arial"/>
            </a:endParaRPr>
          </a:p>
        </p:txBody>
      </p:sp>
      <p:sp>
        <p:nvSpPr>
          <p:cNvPr id="181" name="object 77">
            <a:extLst>
              <a:ext uri="{FF2B5EF4-FFF2-40B4-BE49-F238E27FC236}">
                <a16:creationId xmlns:a16="http://schemas.microsoft.com/office/drawing/2014/main" id="{0C601E69-45B3-4110-9746-5CEAE3C126FF}"/>
              </a:ext>
            </a:extLst>
          </p:cNvPr>
          <p:cNvSpPr txBox="1"/>
          <p:nvPr/>
        </p:nvSpPr>
        <p:spPr>
          <a:xfrm>
            <a:off x="8637904" y="3972138"/>
            <a:ext cx="228050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779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779" spc="-3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779" spc="-26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779" spc="-87">
                <a:solidFill>
                  <a:srgbClr val="404040"/>
                </a:solidFill>
                <a:latin typeface="Arial"/>
                <a:cs typeface="Arial"/>
              </a:rPr>
              <a:t>s</a:t>
            </a:r>
            <a:endParaRPr sz="779">
              <a:latin typeface="Arial"/>
              <a:cs typeface="Arial"/>
            </a:endParaRPr>
          </a:p>
        </p:txBody>
      </p:sp>
      <p:sp>
        <p:nvSpPr>
          <p:cNvPr id="182" name="object 78">
            <a:extLst>
              <a:ext uri="{FF2B5EF4-FFF2-40B4-BE49-F238E27FC236}">
                <a16:creationId xmlns:a16="http://schemas.microsoft.com/office/drawing/2014/main" id="{9B49872D-4CD9-45FF-B05B-975EB5F489C6}"/>
              </a:ext>
            </a:extLst>
          </p:cNvPr>
          <p:cNvSpPr txBox="1"/>
          <p:nvPr/>
        </p:nvSpPr>
        <p:spPr>
          <a:xfrm>
            <a:off x="6107859" y="3244903"/>
            <a:ext cx="835269" cy="170821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90137">
              <a:spcBef>
                <a:spcPts val="87"/>
              </a:spcBef>
            </a:pPr>
            <a:r>
              <a:rPr sz="1038" b="1" spc="-91">
                <a:solidFill>
                  <a:srgbClr val="404040"/>
                </a:solidFill>
                <a:latin typeface="Arial"/>
                <a:cs typeface="Arial"/>
              </a:rPr>
              <a:t>Brasil</a:t>
            </a:r>
            <a:r>
              <a:rPr sz="1038" b="1" spc="-108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38" b="1" spc="-48">
                <a:solidFill>
                  <a:srgbClr val="404040"/>
                </a:solidFill>
                <a:latin typeface="Arial"/>
                <a:cs typeface="Arial"/>
              </a:rPr>
              <a:t>(2015</a:t>
            </a:r>
            <a:endParaRPr sz="1038">
              <a:latin typeface="Arial"/>
              <a:cs typeface="Arial"/>
            </a:endParaRPr>
          </a:p>
        </p:txBody>
      </p:sp>
      <p:sp>
        <p:nvSpPr>
          <p:cNvPr id="183" name="object 79">
            <a:extLst>
              <a:ext uri="{FF2B5EF4-FFF2-40B4-BE49-F238E27FC236}">
                <a16:creationId xmlns:a16="http://schemas.microsoft.com/office/drawing/2014/main" id="{AE66F26E-FDD3-4BB1-92E4-28F9557C5353}"/>
              </a:ext>
            </a:extLst>
          </p:cNvPr>
          <p:cNvSpPr txBox="1"/>
          <p:nvPr/>
        </p:nvSpPr>
        <p:spPr>
          <a:xfrm>
            <a:off x="6950601" y="3211603"/>
            <a:ext cx="833620" cy="204115"/>
          </a:xfrm>
          <a:prstGeom prst="rect">
            <a:avLst/>
          </a:prstGeom>
          <a:solidFill>
            <a:srgbClr val="F9FBFF"/>
          </a:solidFill>
        </p:spPr>
        <p:txBody>
          <a:bodyPr vert="horz" wrap="square" lIns="0" tIns="43962" rIns="0" bIns="0" rtlCol="0">
            <a:spAutoFit/>
          </a:bodyPr>
          <a:lstStyle/>
          <a:p>
            <a:pPr>
              <a:spcBef>
                <a:spcPts val="346"/>
              </a:spcBef>
            </a:pPr>
            <a:r>
              <a:rPr sz="1038" b="1" spc="-26">
                <a:solidFill>
                  <a:srgbClr val="404040"/>
                </a:solidFill>
                <a:latin typeface="Arial"/>
                <a:cs typeface="Arial"/>
              </a:rPr>
              <a:t>) </a:t>
            </a:r>
            <a:r>
              <a:rPr sz="1038" b="1" spc="-91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1038" b="1" spc="-104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38" b="1" spc="-69">
                <a:solidFill>
                  <a:srgbClr val="404040"/>
                </a:solidFill>
                <a:latin typeface="Arial"/>
                <a:cs typeface="Arial"/>
              </a:rPr>
              <a:t>12,4%</a:t>
            </a:r>
            <a:endParaRPr sz="1038">
              <a:latin typeface="Arial"/>
              <a:cs typeface="Arial"/>
            </a:endParaRPr>
          </a:p>
        </p:txBody>
      </p:sp>
      <p:sp>
        <p:nvSpPr>
          <p:cNvPr id="184" name="object 80">
            <a:extLst>
              <a:ext uri="{FF2B5EF4-FFF2-40B4-BE49-F238E27FC236}">
                <a16:creationId xmlns:a16="http://schemas.microsoft.com/office/drawing/2014/main" id="{2DF06DFE-31CF-45BA-BF3B-465DDCC8370D}"/>
              </a:ext>
            </a:extLst>
          </p:cNvPr>
          <p:cNvSpPr txBox="1"/>
          <p:nvPr/>
        </p:nvSpPr>
        <p:spPr>
          <a:xfrm>
            <a:off x="8630812" y="2018048"/>
            <a:ext cx="841863" cy="519181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38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298">
              <a:latin typeface="Times New Roman"/>
              <a:cs typeface="Times New Roman"/>
            </a:endParaRPr>
          </a:p>
          <a:p>
            <a:pPr marL="59899">
              <a:spcBef>
                <a:spcPts val="4"/>
              </a:spcBef>
            </a:pPr>
            <a:r>
              <a:rPr sz="1038" b="1" spc="-91">
                <a:solidFill>
                  <a:srgbClr val="404040"/>
                </a:solidFill>
                <a:latin typeface="Arial"/>
                <a:cs typeface="Arial"/>
              </a:rPr>
              <a:t>Brasil</a:t>
            </a:r>
            <a:r>
              <a:rPr sz="1038" b="1" spc="-82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38" b="1" spc="-43">
                <a:solidFill>
                  <a:srgbClr val="404040"/>
                </a:solidFill>
                <a:latin typeface="Arial"/>
                <a:cs typeface="Arial"/>
              </a:rPr>
              <a:t>(2040)</a:t>
            </a:r>
            <a:endParaRPr sz="1038">
              <a:latin typeface="Arial"/>
              <a:cs typeface="Arial"/>
            </a:endParaRPr>
          </a:p>
        </p:txBody>
      </p:sp>
      <p:sp>
        <p:nvSpPr>
          <p:cNvPr id="185" name="object 81">
            <a:extLst>
              <a:ext uri="{FF2B5EF4-FFF2-40B4-BE49-F238E27FC236}">
                <a16:creationId xmlns:a16="http://schemas.microsoft.com/office/drawing/2014/main" id="{BDFF7447-7C6A-4C16-8C82-61FC10F86EA7}"/>
              </a:ext>
            </a:extLst>
          </p:cNvPr>
          <p:cNvSpPr txBox="1"/>
          <p:nvPr/>
        </p:nvSpPr>
        <p:spPr>
          <a:xfrm>
            <a:off x="11117219" y="1300536"/>
            <a:ext cx="864943" cy="539187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0441"/>
            <a:endParaRPr sz="1038">
              <a:latin typeface="Times New Roman"/>
              <a:cs typeface="Times New Roman"/>
            </a:endParaRPr>
          </a:p>
          <a:p>
            <a:pPr marR="10441">
              <a:spcBef>
                <a:spcPts val="35"/>
              </a:spcBef>
            </a:pPr>
            <a:endParaRPr sz="1428">
              <a:latin typeface="Times New Roman"/>
              <a:cs typeface="Times New Roman"/>
            </a:endParaRPr>
          </a:p>
          <a:p>
            <a:pPr marL="217613"/>
            <a:r>
              <a:rPr sz="1038" b="1" spc="-91">
                <a:solidFill>
                  <a:srgbClr val="404040"/>
                </a:solidFill>
                <a:latin typeface="Arial"/>
                <a:cs typeface="Arial"/>
              </a:rPr>
              <a:t>Brasil</a:t>
            </a:r>
            <a:r>
              <a:rPr sz="1038" b="1" spc="-113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38" b="1" spc="-48">
                <a:solidFill>
                  <a:srgbClr val="404040"/>
                </a:solidFill>
                <a:latin typeface="Arial"/>
                <a:cs typeface="Arial"/>
              </a:rPr>
              <a:t>(2060</a:t>
            </a:r>
            <a:endParaRPr sz="1038">
              <a:latin typeface="Arial"/>
              <a:cs typeface="Arial"/>
            </a:endParaRPr>
          </a:p>
        </p:txBody>
      </p:sp>
      <p:sp>
        <p:nvSpPr>
          <p:cNvPr id="186" name="object 82">
            <a:extLst>
              <a:ext uri="{FF2B5EF4-FFF2-40B4-BE49-F238E27FC236}">
                <a16:creationId xmlns:a16="http://schemas.microsoft.com/office/drawing/2014/main" id="{EB70B47D-57C0-4EB2-977B-F4B6AD43B832}"/>
              </a:ext>
            </a:extLst>
          </p:cNvPr>
          <p:cNvSpPr txBox="1"/>
          <p:nvPr/>
        </p:nvSpPr>
        <p:spPr>
          <a:xfrm>
            <a:off x="11965403" y="1662493"/>
            <a:ext cx="63195" cy="170821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1038" b="1" spc="-26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1038">
              <a:latin typeface="Arial"/>
              <a:cs typeface="Arial"/>
            </a:endParaRPr>
          </a:p>
        </p:txBody>
      </p:sp>
      <p:sp>
        <p:nvSpPr>
          <p:cNvPr id="187" name="object 83">
            <a:extLst>
              <a:ext uri="{FF2B5EF4-FFF2-40B4-BE49-F238E27FC236}">
                <a16:creationId xmlns:a16="http://schemas.microsoft.com/office/drawing/2014/main" id="{72E05D10-3D0E-46B8-B0CA-1539DE85E94D}"/>
              </a:ext>
            </a:extLst>
          </p:cNvPr>
          <p:cNvSpPr/>
          <p:nvPr/>
        </p:nvSpPr>
        <p:spPr>
          <a:xfrm>
            <a:off x="6072910" y="2671536"/>
            <a:ext cx="5530362" cy="2086525"/>
          </a:xfrm>
          <a:custGeom>
            <a:avLst/>
            <a:gdLst/>
            <a:ahLst/>
            <a:cxnLst/>
            <a:rect l="l" t="t" r="r" b="b"/>
            <a:pathLst>
              <a:path w="6390640" h="2411095">
                <a:moveTo>
                  <a:pt x="0" y="2410967"/>
                </a:moveTo>
                <a:lnTo>
                  <a:pt x="6390132" y="0"/>
                </a:lnTo>
              </a:path>
            </a:pathLst>
          </a:custGeom>
          <a:ln w="28955">
            <a:solidFill>
              <a:srgbClr val="2D45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84">
            <a:extLst>
              <a:ext uri="{FF2B5EF4-FFF2-40B4-BE49-F238E27FC236}">
                <a16:creationId xmlns:a16="http://schemas.microsoft.com/office/drawing/2014/main" id="{0F5B78BE-59A2-428C-84BA-775228B4561F}"/>
              </a:ext>
            </a:extLst>
          </p:cNvPr>
          <p:cNvSpPr txBox="1"/>
          <p:nvPr/>
        </p:nvSpPr>
        <p:spPr>
          <a:xfrm>
            <a:off x="4192192" y="5084452"/>
            <a:ext cx="147271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779" spc="-35">
                <a:solidFill>
                  <a:srgbClr val="585858"/>
                </a:solidFill>
                <a:latin typeface="Arial"/>
                <a:cs typeface="Arial"/>
              </a:rPr>
              <a:t>0,0</a:t>
            </a:r>
            <a:endParaRPr sz="779">
              <a:latin typeface="Arial"/>
              <a:cs typeface="Arial"/>
            </a:endParaRPr>
          </a:p>
        </p:txBody>
      </p:sp>
      <p:sp>
        <p:nvSpPr>
          <p:cNvPr id="189" name="object 85">
            <a:extLst>
              <a:ext uri="{FF2B5EF4-FFF2-40B4-BE49-F238E27FC236}">
                <a16:creationId xmlns:a16="http://schemas.microsoft.com/office/drawing/2014/main" id="{5B386E41-EF10-45F8-9415-2E9F455014B8}"/>
              </a:ext>
            </a:extLst>
          </p:cNvPr>
          <p:cNvSpPr txBox="1"/>
          <p:nvPr/>
        </p:nvSpPr>
        <p:spPr>
          <a:xfrm>
            <a:off x="4192192" y="4297343"/>
            <a:ext cx="147271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779" spc="-35">
                <a:solidFill>
                  <a:srgbClr val="585858"/>
                </a:solidFill>
                <a:latin typeface="Arial"/>
                <a:cs typeface="Arial"/>
              </a:rPr>
              <a:t>5,0</a:t>
            </a:r>
            <a:endParaRPr sz="779">
              <a:latin typeface="Arial"/>
              <a:cs typeface="Arial"/>
            </a:endParaRPr>
          </a:p>
        </p:txBody>
      </p:sp>
      <p:sp>
        <p:nvSpPr>
          <p:cNvPr id="190" name="object 86">
            <a:extLst>
              <a:ext uri="{FF2B5EF4-FFF2-40B4-BE49-F238E27FC236}">
                <a16:creationId xmlns:a16="http://schemas.microsoft.com/office/drawing/2014/main" id="{6DA4F967-00AC-4C00-819A-44D88432AD13}"/>
              </a:ext>
            </a:extLst>
          </p:cNvPr>
          <p:cNvSpPr txBox="1"/>
          <p:nvPr/>
        </p:nvSpPr>
        <p:spPr>
          <a:xfrm>
            <a:off x="4142076" y="3510322"/>
            <a:ext cx="197277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779" spc="-35">
                <a:solidFill>
                  <a:srgbClr val="585858"/>
                </a:solidFill>
                <a:latin typeface="Arial"/>
                <a:cs typeface="Arial"/>
              </a:rPr>
              <a:t>10,0</a:t>
            </a:r>
            <a:endParaRPr sz="779">
              <a:latin typeface="Arial"/>
              <a:cs typeface="Arial"/>
            </a:endParaRPr>
          </a:p>
        </p:txBody>
      </p:sp>
      <p:sp>
        <p:nvSpPr>
          <p:cNvPr id="191" name="object 87">
            <a:extLst>
              <a:ext uri="{FF2B5EF4-FFF2-40B4-BE49-F238E27FC236}">
                <a16:creationId xmlns:a16="http://schemas.microsoft.com/office/drawing/2014/main" id="{7CB9A017-2387-4247-A97A-4E408ABE670C}"/>
              </a:ext>
            </a:extLst>
          </p:cNvPr>
          <p:cNvSpPr txBox="1"/>
          <p:nvPr/>
        </p:nvSpPr>
        <p:spPr>
          <a:xfrm>
            <a:off x="4142076" y="2723191"/>
            <a:ext cx="197277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779" spc="-35">
                <a:solidFill>
                  <a:srgbClr val="585858"/>
                </a:solidFill>
                <a:latin typeface="Arial"/>
                <a:cs typeface="Arial"/>
              </a:rPr>
              <a:t>15,0</a:t>
            </a:r>
            <a:endParaRPr sz="779">
              <a:latin typeface="Arial"/>
              <a:cs typeface="Arial"/>
            </a:endParaRPr>
          </a:p>
        </p:txBody>
      </p:sp>
      <p:sp>
        <p:nvSpPr>
          <p:cNvPr id="192" name="object 88">
            <a:extLst>
              <a:ext uri="{FF2B5EF4-FFF2-40B4-BE49-F238E27FC236}">
                <a16:creationId xmlns:a16="http://schemas.microsoft.com/office/drawing/2014/main" id="{C58E9DA5-974E-40AE-A87B-6A9F1BEE2C53}"/>
              </a:ext>
            </a:extLst>
          </p:cNvPr>
          <p:cNvSpPr txBox="1"/>
          <p:nvPr/>
        </p:nvSpPr>
        <p:spPr>
          <a:xfrm>
            <a:off x="4142076" y="1936059"/>
            <a:ext cx="197277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779" spc="-35">
                <a:solidFill>
                  <a:srgbClr val="585858"/>
                </a:solidFill>
                <a:latin typeface="Arial"/>
                <a:cs typeface="Arial"/>
              </a:rPr>
              <a:t>20,0</a:t>
            </a:r>
            <a:endParaRPr sz="779">
              <a:latin typeface="Arial"/>
              <a:cs typeface="Arial"/>
            </a:endParaRPr>
          </a:p>
        </p:txBody>
      </p:sp>
      <p:sp>
        <p:nvSpPr>
          <p:cNvPr id="193" name="object 89">
            <a:extLst>
              <a:ext uri="{FF2B5EF4-FFF2-40B4-BE49-F238E27FC236}">
                <a16:creationId xmlns:a16="http://schemas.microsoft.com/office/drawing/2014/main" id="{9EAA69B7-F93D-4730-BA98-7632DEC3145C}"/>
              </a:ext>
            </a:extLst>
          </p:cNvPr>
          <p:cNvSpPr txBox="1"/>
          <p:nvPr/>
        </p:nvSpPr>
        <p:spPr>
          <a:xfrm>
            <a:off x="4142076" y="1149038"/>
            <a:ext cx="197277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779" spc="-35">
                <a:solidFill>
                  <a:srgbClr val="585858"/>
                </a:solidFill>
                <a:latin typeface="Arial"/>
                <a:cs typeface="Arial"/>
              </a:rPr>
              <a:t>25,0</a:t>
            </a:r>
            <a:endParaRPr sz="779">
              <a:latin typeface="Arial"/>
              <a:cs typeface="Arial"/>
            </a:endParaRPr>
          </a:p>
        </p:txBody>
      </p:sp>
      <p:sp>
        <p:nvSpPr>
          <p:cNvPr id="194" name="object 90">
            <a:extLst>
              <a:ext uri="{FF2B5EF4-FFF2-40B4-BE49-F238E27FC236}">
                <a16:creationId xmlns:a16="http://schemas.microsoft.com/office/drawing/2014/main" id="{BAE261A2-3835-4190-A584-843843129B54}"/>
              </a:ext>
            </a:extLst>
          </p:cNvPr>
          <p:cNvSpPr txBox="1"/>
          <p:nvPr/>
        </p:nvSpPr>
        <p:spPr>
          <a:xfrm>
            <a:off x="4346210" y="5213172"/>
            <a:ext cx="147271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779" spc="-35">
                <a:solidFill>
                  <a:srgbClr val="585858"/>
                </a:solidFill>
                <a:latin typeface="Arial"/>
                <a:cs typeface="Arial"/>
              </a:rPr>
              <a:t>0,0</a:t>
            </a:r>
            <a:endParaRPr sz="779">
              <a:latin typeface="Arial"/>
              <a:cs typeface="Arial"/>
            </a:endParaRPr>
          </a:p>
        </p:txBody>
      </p:sp>
      <p:sp>
        <p:nvSpPr>
          <p:cNvPr id="195" name="object 91">
            <a:extLst>
              <a:ext uri="{FF2B5EF4-FFF2-40B4-BE49-F238E27FC236}">
                <a16:creationId xmlns:a16="http://schemas.microsoft.com/office/drawing/2014/main" id="{E26F1598-1411-48A3-8975-AE49AEDB0EEB}"/>
              </a:ext>
            </a:extLst>
          </p:cNvPr>
          <p:cNvSpPr txBox="1"/>
          <p:nvPr/>
        </p:nvSpPr>
        <p:spPr>
          <a:xfrm>
            <a:off x="5188403" y="5213172"/>
            <a:ext cx="147271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779" spc="-35">
                <a:solidFill>
                  <a:srgbClr val="585858"/>
                </a:solidFill>
                <a:latin typeface="Arial"/>
                <a:cs typeface="Arial"/>
              </a:rPr>
              <a:t>5,0</a:t>
            </a:r>
            <a:endParaRPr sz="779">
              <a:latin typeface="Arial"/>
              <a:cs typeface="Arial"/>
            </a:endParaRPr>
          </a:p>
        </p:txBody>
      </p:sp>
      <p:sp>
        <p:nvSpPr>
          <p:cNvPr id="196" name="object 92">
            <a:extLst>
              <a:ext uri="{FF2B5EF4-FFF2-40B4-BE49-F238E27FC236}">
                <a16:creationId xmlns:a16="http://schemas.microsoft.com/office/drawing/2014/main" id="{50C1D0DF-5A33-49A7-947B-DC2678C4707B}"/>
              </a:ext>
            </a:extLst>
          </p:cNvPr>
          <p:cNvSpPr txBox="1"/>
          <p:nvPr/>
        </p:nvSpPr>
        <p:spPr>
          <a:xfrm>
            <a:off x="11058918" y="5213172"/>
            <a:ext cx="197277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779" spc="-35">
                <a:solidFill>
                  <a:srgbClr val="585858"/>
                </a:solidFill>
                <a:latin typeface="Arial"/>
                <a:cs typeface="Arial"/>
              </a:rPr>
              <a:t>40,0</a:t>
            </a:r>
            <a:endParaRPr sz="779">
              <a:latin typeface="Arial"/>
              <a:cs typeface="Arial"/>
            </a:endParaRPr>
          </a:p>
        </p:txBody>
      </p:sp>
      <p:sp>
        <p:nvSpPr>
          <p:cNvPr id="197" name="object 93">
            <a:extLst>
              <a:ext uri="{FF2B5EF4-FFF2-40B4-BE49-F238E27FC236}">
                <a16:creationId xmlns:a16="http://schemas.microsoft.com/office/drawing/2014/main" id="{748B4FB9-3576-4E14-909D-C11F374FDE8F}"/>
              </a:ext>
            </a:extLst>
          </p:cNvPr>
          <p:cNvSpPr txBox="1"/>
          <p:nvPr/>
        </p:nvSpPr>
        <p:spPr>
          <a:xfrm>
            <a:off x="11885876" y="5211945"/>
            <a:ext cx="197277" cy="13100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10991">
              <a:spcBef>
                <a:spcPts val="87"/>
              </a:spcBef>
            </a:pPr>
            <a:r>
              <a:rPr sz="779" spc="-35">
                <a:solidFill>
                  <a:srgbClr val="585858"/>
                </a:solidFill>
                <a:latin typeface="Arial"/>
                <a:cs typeface="Arial"/>
              </a:rPr>
              <a:t>45,0</a:t>
            </a:r>
            <a:endParaRPr sz="779">
              <a:latin typeface="Arial"/>
              <a:cs typeface="Arial"/>
            </a:endParaRPr>
          </a:p>
        </p:txBody>
      </p:sp>
      <p:sp>
        <p:nvSpPr>
          <p:cNvPr id="198" name="object 94">
            <a:extLst>
              <a:ext uri="{FF2B5EF4-FFF2-40B4-BE49-F238E27FC236}">
                <a16:creationId xmlns:a16="http://schemas.microsoft.com/office/drawing/2014/main" id="{8D8EC91A-C8DC-49DD-8B7B-1BCF661E430B}"/>
              </a:ext>
            </a:extLst>
          </p:cNvPr>
          <p:cNvSpPr txBox="1"/>
          <p:nvPr/>
        </p:nvSpPr>
        <p:spPr>
          <a:xfrm>
            <a:off x="3767566" y="2171913"/>
            <a:ext cx="153888" cy="287068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991">
              <a:lnSpc>
                <a:spcPts val="1242"/>
              </a:lnSpc>
            </a:pPr>
            <a:r>
              <a:rPr lang="pt-BR" sz="1212" spc="-99" dirty="0">
                <a:solidFill>
                  <a:srgbClr val="585858"/>
                </a:solidFill>
                <a:latin typeface="Arial"/>
                <a:cs typeface="Arial"/>
              </a:rPr>
              <a:t>Despesa</a:t>
            </a:r>
            <a:r>
              <a:rPr sz="1212" spc="-9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12" spc="-61" dirty="0">
                <a:solidFill>
                  <a:srgbClr val="585858"/>
                </a:solidFill>
                <a:latin typeface="Arial"/>
                <a:cs typeface="Arial"/>
              </a:rPr>
              <a:t>com </a:t>
            </a:r>
            <a:r>
              <a:rPr sz="1212" spc="-61" dirty="0" err="1">
                <a:solidFill>
                  <a:srgbClr val="585858"/>
                </a:solidFill>
                <a:latin typeface="Arial"/>
                <a:cs typeface="Arial"/>
              </a:rPr>
              <a:t>Previdência</a:t>
            </a:r>
            <a:r>
              <a:rPr sz="1212" spc="-6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12" spc="-78" dirty="0">
                <a:solidFill>
                  <a:srgbClr val="585858"/>
                </a:solidFill>
                <a:latin typeface="Arial"/>
                <a:cs typeface="Arial"/>
              </a:rPr>
              <a:t>Social </a:t>
            </a:r>
            <a:r>
              <a:rPr sz="1212" spc="-125" dirty="0">
                <a:solidFill>
                  <a:srgbClr val="585858"/>
                </a:solidFill>
                <a:latin typeface="Arial"/>
                <a:cs typeface="Arial"/>
              </a:rPr>
              <a:t>(% PIB </a:t>
            </a:r>
            <a:r>
              <a:rPr sz="1212" spc="130" dirty="0">
                <a:solidFill>
                  <a:srgbClr val="585858"/>
                </a:solidFill>
                <a:latin typeface="Arial"/>
                <a:cs typeface="Arial"/>
              </a:rPr>
              <a:t>/</a:t>
            </a:r>
            <a:r>
              <a:rPr sz="1212" spc="6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12" spc="-117" dirty="0">
                <a:solidFill>
                  <a:srgbClr val="585858"/>
                </a:solidFill>
                <a:latin typeface="Arial"/>
                <a:cs typeface="Arial"/>
              </a:rPr>
              <a:t>PNB)</a:t>
            </a:r>
            <a:endParaRPr sz="1212" dirty="0">
              <a:latin typeface="Arial"/>
              <a:cs typeface="Arial"/>
            </a:endParaRPr>
          </a:p>
        </p:txBody>
      </p:sp>
      <p:sp>
        <p:nvSpPr>
          <p:cNvPr id="199" name="object 95">
            <a:extLst>
              <a:ext uri="{FF2B5EF4-FFF2-40B4-BE49-F238E27FC236}">
                <a16:creationId xmlns:a16="http://schemas.microsoft.com/office/drawing/2014/main" id="{DB6AD998-D9D9-415D-BD67-799C37F9AA94}"/>
              </a:ext>
            </a:extLst>
          </p:cNvPr>
          <p:cNvSpPr txBox="1"/>
          <p:nvPr/>
        </p:nvSpPr>
        <p:spPr>
          <a:xfrm>
            <a:off x="5789043" y="5202884"/>
            <a:ext cx="4829175" cy="377086"/>
          </a:xfrm>
          <a:prstGeom prst="rect">
            <a:avLst/>
          </a:prstGeom>
        </p:spPr>
        <p:txBody>
          <a:bodyPr vert="horz" wrap="square" lIns="0" tIns="31872" rIns="0" bIns="0" rtlCol="0">
            <a:spAutoFit/>
          </a:bodyPr>
          <a:lstStyle/>
          <a:p>
            <a:pPr marL="1099" algn="ctr">
              <a:spcBef>
                <a:spcPts val="251"/>
              </a:spcBef>
              <a:tabLst>
                <a:tab pos="842977" algn="l"/>
                <a:tab pos="1685405" algn="l"/>
                <a:tab pos="2527284" algn="l"/>
                <a:tab pos="3369712" algn="l"/>
                <a:tab pos="4212140" algn="l"/>
              </a:tabLst>
            </a:pPr>
            <a:r>
              <a:rPr sz="779" spc="-35">
                <a:solidFill>
                  <a:srgbClr val="585858"/>
                </a:solidFill>
                <a:latin typeface="Arial"/>
                <a:cs typeface="Arial"/>
              </a:rPr>
              <a:t>10,0	15,0	20,0	25,0	30,0	35,0</a:t>
            </a:r>
            <a:endParaRPr sz="779">
              <a:latin typeface="Arial"/>
              <a:cs typeface="Arial"/>
            </a:endParaRPr>
          </a:p>
          <a:p>
            <a:pPr algn="ctr">
              <a:spcBef>
                <a:spcPts val="255"/>
              </a:spcBef>
            </a:pPr>
            <a:r>
              <a:rPr sz="1212" spc="-61">
                <a:solidFill>
                  <a:srgbClr val="585858"/>
                </a:solidFill>
                <a:latin typeface="Arial"/>
                <a:cs typeface="Arial"/>
              </a:rPr>
              <a:t>Proporção de idosos </a:t>
            </a:r>
            <a:r>
              <a:rPr sz="1212" spc="-65">
                <a:solidFill>
                  <a:srgbClr val="585858"/>
                </a:solidFill>
                <a:latin typeface="Arial"/>
                <a:cs typeface="Arial"/>
              </a:rPr>
              <a:t>(65+) </a:t>
            </a:r>
            <a:r>
              <a:rPr sz="1212" spc="-56">
                <a:solidFill>
                  <a:srgbClr val="585858"/>
                </a:solidFill>
                <a:latin typeface="Arial"/>
                <a:cs typeface="Arial"/>
              </a:rPr>
              <a:t>em relação </a:t>
            </a:r>
            <a:r>
              <a:rPr sz="1212" spc="-95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1212" spc="-43">
                <a:solidFill>
                  <a:srgbClr val="585858"/>
                </a:solidFill>
                <a:latin typeface="Arial"/>
                <a:cs typeface="Arial"/>
              </a:rPr>
              <a:t>trabalhadores </a:t>
            </a:r>
            <a:r>
              <a:rPr sz="1212" spc="-56">
                <a:solidFill>
                  <a:srgbClr val="585858"/>
                </a:solidFill>
                <a:latin typeface="Arial"/>
                <a:cs typeface="Arial"/>
              </a:rPr>
              <a:t>em </a:t>
            </a:r>
            <a:r>
              <a:rPr sz="1212" spc="-48">
                <a:solidFill>
                  <a:srgbClr val="585858"/>
                </a:solidFill>
                <a:latin typeface="Arial"/>
                <a:cs typeface="Arial"/>
              </a:rPr>
              <a:t>idade </a:t>
            </a:r>
            <a:r>
              <a:rPr sz="1212" spc="-43">
                <a:solidFill>
                  <a:srgbClr val="585858"/>
                </a:solidFill>
                <a:latin typeface="Arial"/>
                <a:cs typeface="Arial"/>
              </a:rPr>
              <a:t>ativa</a:t>
            </a:r>
            <a:r>
              <a:rPr sz="1212" spc="-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12" spc="-56">
                <a:solidFill>
                  <a:srgbClr val="585858"/>
                </a:solidFill>
                <a:latin typeface="Arial"/>
                <a:cs typeface="Arial"/>
              </a:rPr>
              <a:t>(15-64)</a:t>
            </a:r>
            <a:endParaRPr sz="1212">
              <a:latin typeface="Arial"/>
              <a:cs typeface="Arial"/>
            </a:endParaRPr>
          </a:p>
        </p:txBody>
      </p:sp>
      <p:sp>
        <p:nvSpPr>
          <p:cNvPr id="200" name="object 97">
            <a:extLst>
              <a:ext uri="{FF2B5EF4-FFF2-40B4-BE49-F238E27FC236}">
                <a16:creationId xmlns:a16="http://schemas.microsoft.com/office/drawing/2014/main" id="{E7B3A7B9-DCA1-464A-967C-E2240B8D8EE8}"/>
              </a:ext>
            </a:extLst>
          </p:cNvPr>
          <p:cNvSpPr/>
          <p:nvPr/>
        </p:nvSpPr>
        <p:spPr>
          <a:xfrm>
            <a:off x="4430287" y="3208965"/>
            <a:ext cx="7570726" cy="0"/>
          </a:xfrm>
          <a:custGeom>
            <a:avLst/>
            <a:gdLst/>
            <a:ahLst/>
            <a:cxnLst/>
            <a:rect l="l" t="t" r="r" b="b"/>
            <a:pathLst>
              <a:path w="8748395">
                <a:moveTo>
                  <a:pt x="0" y="0"/>
                </a:moveTo>
                <a:lnTo>
                  <a:pt x="8748141" y="0"/>
                </a:lnTo>
              </a:path>
            </a:pathLst>
          </a:custGeom>
          <a:ln w="6096">
            <a:solidFill>
              <a:srgbClr val="7E3DB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98">
            <a:extLst>
              <a:ext uri="{FF2B5EF4-FFF2-40B4-BE49-F238E27FC236}">
                <a16:creationId xmlns:a16="http://schemas.microsoft.com/office/drawing/2014/main" id="{C72AFC44-0F51-44E1-ADCE-9CB6DED028DA}"/>
              </a:ext>
            </a:extLst>
          </p:cNvPr>
          <p:cNvSpPr/>
          <p:nvPr/>
        </p:nvSpPr>
        <p:spPr>
          <a:xfrm>
            <a:off x="6453397" y="1221464"/>
            <a:ext cx="0" cy="3944999"/>
          </a:xfrm>
          <a:custGeom>
            <a:avLst/>
            <a:gdLst/>
            <a:ahLst/>
            <a:cxnLst/>
            <a:rect l="l" t="t" r="r" b="b"/>
            <a:pathLst>
              <a:path h="4558665">
                <a:moveTo>
                  <a:pt x="0" y="0"/>
                </a:moveTo>
                <a:lnTo>
                  <a:pt x="0" y="4558322"/>
                </a:lnTo>
              </a:path>
            </a:pathLst>
          </a:custGeom>
          <a:ln w="6096">
            <a:solidFill>
              <a:srgbClr val="7E3DB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99">
            <a:extLst>
              <a:ext uri="{FF2B5EF4-FFF2-40B4-BE49-F238E27FC236}">
                <a16:creationId xmlns:a16="http://schemas.microsoft.com/office/drawing/2014/main" id="{BE312D97-558F-4DE5-BC1B-9CC2ED4C0935}"/>
              </a:ext>
            </a:extLst>
          </p:cNvPr>
          <p:cNvSpPr txBox="1"/>
          <p:nvPr/>
        </p:nvSpPr>
        <p:spPr>
          <a:xfrm>
            <a:off x="5125869" y="4225576"/>
            <a:ext cx="978144" cy="15761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>
              <a:spcBef>
                <a:spcPts val="87"/>
              </a:spcBef>
            </a:pPr>
            <a:r>
              <a:rPr sz="952" spc="-87">
                <a:solidFill>
                  <a:srgbClr val="525252"/>
                </a:solidFill>
                <a:latin typeface="Arial"/>
                <a:cs typeface="Arial"/>
              </a:rPr>
              <a:t>Países </a:t>
            </a:r>
            <a:r>
              <a:rPr sz="952" spc="-52">
                <a:solidFill>
                  <a:srgbClr val="525252"/>
                </a:solidFill>
                <a:latin typeface="Arial"/>
                <a:cs typeface="Arial"/>
              </a:rPr>
              <a:t>mais</a:t>
            </a:r>
            <a:r>
              <a:rPr sz="952" spc="-87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52" spc="-43">
                <a:solidFill>
                  <a:srgbClr val="525252"/>
                </a:solidFill>
                <a:latin typeface="Arial"/>
                <a:cs typeface="Arial"/>
              </a:rPr>
              <a:t>jovens</a:t>
            </a:r>
            <a:endParaRPr sz="952">
              <a:latin typeface="Arial"/>
              <a:cs typeface="Arial"/>
            </a:endParaRPr>
          </a:p>
        </p:txBody>
      </p:sp>
      <p:sp>
        <p:nvSpPr>
          <p:cNvPr id="203" name="object 100">
            <a:extLst>
              <a:ext uri="{FF2B5EF4-FFF2-40B4-BE49-F238E27FC236}">
                <a16:creationId xmlns:a16="http://schemas.microsoft.com/office/drawing/2014/main" id="{36102F46-B427-402E-8B8C-3E796FD04A3B}"/>
              </a:ext>
            </a:extLst>
          </p:cNvPr>
          <p:cNvSpPr txBox="1"/>
          <p:nvPr/>
        </p:nvSpPr>
        <p:spPr>
          <a:xfrm>
            <a:off x="5265117" y="4370649"/>
            <a:ext cx="835269" cy="157612"/>
          </a:xfrm>
          <a:prstGeom prst="rect">
            <a:avLst/>
          </a:prstGeom>
        </p:spPr>
        <p:txBody>
          <a:bodyPr vert="horz" wrap="square" lIns="0" tIns="10990" rIns="0" bIns="0" rtlCol="0">
            <a:spAutoFit/>
          </a:bodyPr>
          <a:lstStyle/>
          <a:p>
            <a:pPr marL="26377">
              <a:spcBef>
                <a:spcPts val="87"/>
              </a:spcBef>
            </a:pPr>
            <a:r>
              <a:rPr sz="952" spc="-43">
                <a:solidFill>
                  <a:srgbClr val="525252"/>
                </a:solidFill>
                <a:latin typeface="Arial"/>
                <a:cs typeface="Arial"/>
              </a:rPr>
              <a:t>que </a:t>
            </a:r>
            <a:r>
              <a:rPr sz="952" spc="-26">
                <a:solidFill>
                  <a:srgbClr val="525252"/>
                </a:solidFill>
                <a:latin typeface="Arial"/>
                <a:cs typeface="Arial"/>
              </a:rPr>
              <a:t>o</a:t>
            </a:r>
            <a:r>
              <a:rPr sz="952" spc="-82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52" spc="-48">
                <a:solidFill>
                  <a:srgbClr val="525252"/>
                </a:solidFill>
                <a:latin typeface="Arial"/>
                <a:cs typeface="Arial"/>
              </a:rPr>
              <a:t>Brasil</a:t>
            </a:r>
            <a:endParaRPr sz="952">
              <a:latin typeface="Arial"/>
              <a:cs typeface="Arial"/>
            </a:endParaRPr>
          </a:p>
        </p:txBody>
      </p:sp>
      <p:sp>
        <p:nvSpPr>
          <p:cNvPr id="204" name="object 101">
            <a:extLst>
              <a:ext uri="{FF2B5EF4-FFF2-40B4-BE49-F238E27FC236}">
                <a16:creationId xmlns:a16="http://schemas.microsoft.com/office/drawing/2014/main" id="{8166E19F-50B9-423E-A433-BFF6828CFE8E}"/>
              </a:ext>
            </a:extLst>
          </p:cNvPr>
          <p:cNvSpPr txBox="1"/>
          <p:nvPr/>
        </p:nvSpPr>
        <p:spPr>
          <a:xfrm>
            <a:off x="10150672" y="2121247"/>
            <a:ext cx="1680430" cy="158168"/>
          </a:xfrm>
          <a:prstGeom prst="rect">
            <a:avLst/>
          </a:prstGeom>
        </p:spPr>
        <p:txBody>
          <a:bodyPr vert="horz" wrap="square" lIns="0" tIns="11540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952" spc="-87">
                <a:solidFill>
                  <a:srgbClr val="525252"/>
                </a:solidFill>
                <a:latin typeface="Arial"/>
                <a:cs typeface="Arial"/>
              </a:rPr>
              <a:t>Países </a:t>
            </a:r>
            <a:r>
              <a:rPr sz="952" spc="-43">
                <a:solidFill>
                  <a:srgbClr val="525252"/>
                </a:solidFill>
                <a:latin typeface="Arial"/>
                <a:cs typeface="Arial"/>
              </a:rPr>
              <a:t>com </a:t>
            </a:r>
            <a:r>
              <a:rPr sz="952" spc="-48">
                <a:solidFill>
                  <a:srgbClr val="525252"/>
                </a:solidFill>
                <a:latin typeface="Arial"/>
                <a:cs typeface="Arial"/>
              </a:rPr>
              <a:t>gasto </a:t>
            </a:r>
            <a:r>
              <a:rPr sz="952" spc="-43">
                <a:solidFill>
                  <a:srgbClr val="525252"/>
                </a:solidFill>
                <a:latin typeface="Arial"/>
                <a:cs typeface="Arial"/>
              </a:rPr>
              <a:t>com</a:t>
            </a:r>
            <a:r>
              <a:rPr sz="952" spc="-164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52" spc="-43">
                <a:solidFill>
                  <a:srgbClr val="525252"/>
                </a:solidFill>
                <a:latin typeface="Arial"/>
                <a:cs typeface="Arial"/>
              </a:rPr>
              <a:t>Previdência</a:t>
            </a:r>
            <a:endParaRPr sz="952">
              <a:latin typeface="Arial"/>
              <a:cs typeface="Arial"/>
            </a:endParaRPr>
          </a:p>
        </p:txBody>
      </p:sp>
      <p:sp>
        <p:nvSpPr>
          <p:cNvPr id="205" name="object 102">
            <a:extLst>
              <a:ext uri="{FF2B5EF4-FFF2-40B4-BE49-F238E27FC236}">
                <a16:creationId xmlns:a16="http://schemas.microsoft.com/office/drawing/2014/main" id="{A16890DB-915B-479F-B79E-A7C712612E20}"/>
              </a:ext>
            </a:extLst>
          </p:cNvPr>
          <p:cNvSpPr txBox="1"/>
          <p:nvPr/>
        </p:nvSpPr>
        <p:spPr>
          <a:xfrm>
            <a:off x="10470932" y="2266320"/>
            <a:ext cx="1029799" cy="158168"/>
          </a:xfrm>
          <a:prstGeom prst="rect">
            <a:avLst/>
          </a:prstGeom>
        </p:spPr>
        <p:txBody>
          <a:bodyPr vert="horz" wrap="square" lIns="0" tIns="11540" rIns="0" bIns="0" rtlCol="0">
            <a:spAutoFit/>
          </a:bodyPr>
          <a:lstStyle/>
          <a:p>
            <a:pPr marL="10991">
              <a:spcBef>
                <a:spcPts val="91"/>
              </a:spcBef>
            </a:pPr>
            <a:r>
              <a:rPr sz="952" spc="-30">
                <a:solidFill>
                  <a:srgbClr val="525252"/>
                </a:solidFill>
                <a:latin typeface="Arial"/>
                <a:cs typeface="Arial"/>
              </a:rPr>
              <a:t>superior </a:t>
            </a:r>
            <a:r>
              <a:rPr sz="952" spc="-52">
                <a:solidFill>
                  <a:srgbClr val="525252"/>
                </a:solidFill>
                <a:latin typeface="Arial"/>
                <a:cs typeface="Arial"/>
              </a:rPr>
              <a:t>ao </a:t>
            </a:r>
            <a:r>
              <a:rPr sz="952" spc="-30">
                <a:solidFill>
                  <a:srgbClr val="525252"/>
                </a:solidFill>
                <a:latin typeface="Arial"/>
                <a:cs typeface="Arial"/>
              </a:rPr>
              <a:t>do</a:t>
            </a:r>
            <a:r>
              <a:rPr sz="952" spc="-1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52" spc="-48">
                <a:solidFill>
                  <a:srgbClr val="525252"/>
                </a:solidFill>
                <a:latin typeface="Arial"/>
                <a:cs typeface="Arial"/>
              </a:rPr>
              <a:t>Brasil</a:t>
            </a:r>
            <a:endParaRPr sz="952">
              <a:latin typeface="Arial"/>
              <a:cs typeface="Arial"/>
            </a:endParaRPr>
          </a:p>
        </p:txBody>
      </p:sp>
      <p:sp>
        <p:nvSpPr>
          <p:cNvPr id="206" name="object 103">
            <a:extLst>
              <a:ext uri="{FF2B5EF4-FFF2-40B4-BE49-F238E27FC236}">
                <a16:creationId xmlns:a16="http://schemas.microsoft.com/office/drawing/2014/main" id="{AED59773-9ABD-4CE8-8EF8-EDE740898852}"/>
              </a:ext>
            </a:extLst>
          </p:cNvPr>
          <p:cNvSpPr/>
          <p:nvPr/>
        </p:nvSpPr>
        <p:spPr>
          <a:xfrm>
            <a:off x="6540002" y="2367872"/>
            <a:ext cx="2301936" cy="788560"/>
          </a:xfrm>
          <a:custGeom>
            <a:avLst/>
            <a:gdLst/>
            <a:ahLst/>
            <a:cxnLst/>
            <a:rect l="l" t="t" r="r" b="b"/>
            <a:pathLst>
              <a:path w="2660015" h="911225">
                <a:moveTo>
                  <a:pt x="2585542" y="30063"/>
                </a:moveTo>
                <a:lnTo>
                  <a:pt x="0" y="898906"/>
                </a:lnTo>
                <a:lnTo>
                  <a:pt x="4063" y="910844"/>
                </a:lnTo>
                <a:lnTo>
                  <a:pt x="2589600" y="42130"/>
                </a:lnTo>
                <a:lnTo>
                  <a:pt x="2585542" y="30063"/>
                </a:lnTo>
                <a:close/>
              </a:path>
              <a:path w="2660015" h="911225">
                <a:moveTo>
                  <a:pt x="2645596" y="26035"/>
                </a:moveTo>
                <a:lnTo>
                  <a:pt x="2597531" y="26035"/>
                </a:lnTo>
                <a:lnTo>
                  <a:pt x="2601595" y="38100"/>
                </a:lnTo>
                <a:lnTo>
                  <a:pt x="2589600" y="42130"/>
                </a:lnTo>
                <a:lnTo>
                  <a:pt x="2599690" y="72136"/>
                </a:lnTo>
                <a:lnTo>
                  <a:pt x="2645596" y="26035"/>
                </a:lnTo>
                <a:close/>
              </a:path>
              <a:path w="2660015" h="911225">
                <a:moveTo>
                  <a:pt x="2597531" y="26035"/>
                </a:moveTo>
                <a:lnTo>
                  <a:pt x="2585542" y="30063"/>
                </a:lnTo>
                <a:lnTo>
                  <a:pt x="2589600" y="42130"/>
                </a:lnTo>
                <a:lnTo>
                  <a:pt x="2601595" y="38100"/>
                </a:lnTo>
                <a:lnTo>
                  <a:pt x="2597531" y="26035"/>
                </a:lnTo>
                <a:close/>
              </a:path>
              <a:path w="2660015" h="911225">
                <a:moveTo>
                  <a:pt x="2575433" y="0"/>
                </a:moveTo>
                <a:lnTo>
                  <a:pt x="2585542" y="30063"/>
                </a:lnTo>
                <a:lnTo>
                  <a:pt x="2597531" y="26035"/>
                </a:lnTo>
                <a:lnTo>
                  <a:pt x="2645596" y="26035"/>
                </a:lnTo>
                <a:lnTo>
                  <a:pt x="2659761" y="11811"/>
                </a:lnTo>
                <a:lnTo>
                  <a:pt x="25754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104">
            <a:extLst>
              <a:ext uri="{FF2B5EF4-FFF2-40B4-BE49-F238E27FC236}">
                <a16:creationId xmlns:a16="http://schemas.microsoft.com/office/drawing/2014/main" id="{5FBB1335-1485-46A2-B07A-9AFBDB0E0A9E}"/>
              </a:ext>
            </a:extLst>
          </p:cNvPr>
          <p:cNvSpPr/>
          <p:nvPr/>
        </p:nvSpPr>
        <p:spPr>
          <a:xfrm>
            <a:off x="8965799" y="1642286"/>
            <a:ext cx="2556363" cy="668765"/>
          </a:xfrm>
          <a:custGeom>
            <a:avLst/>
            <a:gdLst/>
            <a:ahLst/>
            <a:cxnLst/>
            <a:rect l="l" t="t" r="r" b="b"/>
            <a:pathLst>
              <a:path w="2954020" h="772795">
                <a:moveTo>
                  <a:pt x="2878469" y="30677"/>
                </a:moveTo>
                <a:lnTo>
                  <a:pt x="0" y="760348"/>
                </a:lnTo>
                <a:lnTo>
                  <a:pt x="3048" y="772667"/>
                </a:lnTo>
                <a:lnTo>
                  <a:pt x="2881590" y="43010"/>
                </a:lnTo>
                <a:lnTo>
                  <a:pt x="2878469" y="30677"/>
                </a:lnTo>
                <a:close/>
              </a:path>
              <a:path w="2954020" h="772795">
                <a:moveTo>
                  <a:pt x="2942993" y="27558"/>
                </a:moveTo>
                <a:lnTo>
                  <a:pt x="2890774" y="27558"/>
                </a:lnTo>
                <a:lnTo>
                  <a:pt x="2893949" y="39877"/>
                </a:lnTo>
                <a:lnTo>
                  <a:pt x="2881590" y="43010"/>
                </a:lnTo>
                <a:lnTo>
                  <a:pt x="2889377" y="73786"/>
                </a:lnTo>
                <a:lnTo>
                  <a:pt x="2942993" y="27558"/>
                </a:lnTo>
                <a:close/>
              </a:path>
              <a:path w="2954020" h="772795">
                <a:moveTo>
                  <a:pt x="2890774" y="27558"/>
                </a:moveTo>
                <a:lnTo>
                  <a:pt x="2878469" y="30677"/>
                </a:lnTo>
                <a:lnTo>
                  <a:pt x="2881590" y="43010"/>
                </a:lnTo>
                <a:lnTo>
                  <a:pt x="2893949" y="39877"/>
                </a:lnTo>
                <a:lnTo>
                  <a:pt x="2890774" y="27558"/>
                </a:lnTo>
                <a:close/>
              </a:path>
              <a:path w="2954020" h="772795">
                <a:moveTo>
                  <a:pt x="2870707" y="0"/>
                </a:moveTo>
                <a:lnTo>
                  <a:pt x="2878469" y="30677"/>
                </a:lnTo>
                <a:lnTo>
                  <a:pt x="2890774" y="27558"/>
                </a:lnTo>
                <a:lnTo>
                  <a:pt x="2942993" y="27558"/>
                </a:lnTo>
                <a:lnTo>
                  <a:pt x="2953893" y="18160"/>
                </a:lnTo>
                <a:lnTo>
                  <a:pt x="28707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22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58991-EFD1-400F-9E72-8C6AF380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Reforma </a:t>
            </a:r>
            <a:r>
              <a:rPr lang="pt-BR" dirty="0" err="1"/>
              <a:t>prevision</a:t>
            </a:r>
            <a:r>
              <a:rPr lang="pt-BR" dirty="0"/>
              <a:t> social y </a:t>
            </a:r>
            <a:r>
              <a:rPr lang="pt-BR" dirty="0" err="1"/>
              <a:t>confianza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F1557A-5EE6-4627-AB84-D9D29EE9E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761"/>
            <a:ext cx="9969708" cy="4288202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En algunas entidades subnacionales, ya faltan recursos para pagar a las prestaciones.</a:t>
            </a:r>
          </a:p>
          <a:p>
            <a:pPr lvl="1"/>
            <a:r>
              <a:rPr lang="es-ES" dirty="0"/>
              <a:t>¿Cómo confiar en que se pagarán las prestaciones si no hay dinero?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Actualmente, Brasil discute una amplia reforma en el sistema de previsión social con gran atención a la dinámica del gasto.</a:t>
            </a:r>
          </a:p>
          <a:p>
            <a:pPr lvl="1"/>
            <a:r>
              <a:rPr lang="es-ES" dirty="0"/>
              <a:t>Edad mínima para todos – 65/62 años</a:t>
            </a:r>
          </a:p>
          <a:p>
            <a:pPr lvl="1"/>
            <a:r>
              <a:rPr lang="es-ES" dirty="0"/>
              <a:t>S</a:t>
            </a:r>
            <a:r>
              <a:rPr lang="pt-BR" dirty="0" err="1"/>
              <a:t>ostenibilidad</a:t>
            </a:r>
            <a:r>
              <a:rPr lang="pt-BR" dirty="0"/>
              <a:t> fiscal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53EB595-27D3-4727-8469-99EA4AA2056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C8AEB85-3BC3-4BA0-B589-9C8E8D925E4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357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ço Reservado para Conteúdo 5" descr="Uma imagem contendo monitor, parede, interior, televisão&#10;&#10;Descrição gerada automaticamente">
            <a:extLst>
              <a:ext uri="{FF2B5EF4-FFF2-40B4-BE49-F238E27FC236}">
                <a16:creationId xmlns:a16="http://schemas.microsoft.com/office/drawing/2014/main" id="{CF332B82-5EF2-4BD6-A033-54D10CA40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7" r="92" b="6072"/>
          <a:stretch/>
        </p:blipFill>
        <p:spPr>
          <a:xfrm>
            <a:off x="643467" y="1901703"/>
            <a:ext cx="5294716" cy="305459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Uma imagem contendo captura de tela, recibo&#10;&#10;Descrição gerada automaticamente">
            <a:extLst>
              <a:ext uri="{FF2B5EF4-FFF2-40B4-BE49-F238E27FC236}">
                <a16:creationId xmlns:a16="http://schemas.microsoft.com/office/drawing/2014/main" id="{B3245BEA-E9E9-43CE-883C-37851A14B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61" y="643467"/>
            <a:ext cx="4192227" cy="5571066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BEE5C2-8EA3-4B01-A0AD-9331923D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04D39B-4F8E-475C-9A5C-931CEEE1D171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20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8C9C5-58D5-4D70-8661-AE13E738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86" y="4875983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0000"/>
              </a:lnSpc>
            </a:pPr>
            <a:br>
              <a:rPr lang="es-ES" sz="4800" dirty="0"/>
            </a:br>
            <a:r>
              <a:rPr lang="es-ES" sz="4000" b="1" dirty="0">
                <a:solidFill>
                  <a:srgbClr val="0072B5"/>
                </a:solidFill>
              </a:rPr>
              <a:t>La reforma estabiliza el gasto con previsión social.</a:t>
            </a:r>
            <a:endParaRPr lang="en-US" sz="4800" b="1" dirty="0">
              <a:solidFill>
                <a:srgbClr val="0072B5"/>
              </a:solidFill>
            </a:endParaRPr>
          </a:p>
        </p:txBody>
      </p:sp>
      <p:pic>
        <p:nvPicPr>
          <p:cNvPr id="9" name="Imagem 5" descr="Uma imagem contendo captura de tela, computador, laptop, interior&#10;&#10;Descrição gerada automaticamente">
            <a:extLst>
              <a:ext uri="{FF2B5EF4-FFF2-40B4-BE49-F238E27FC236}">
                <a16:creationId xmlns:a16="http://schemas.microsoft.com/office/drawing/2014/main" id="{118FADBD-C9EC-462C-ADE4-A3E13FCAF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78" t="22812" r="27923" b="10715"/>
          <a:stretch/>
        </p:blipFill>
        <p:spPr>
          <a:xfrm>
            <a:off x="2423160" y="987242"/>
            <a:ext cx="6842760" cy="41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79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39850-E593-4579-9976-A5528EBB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000" dirty="0"/>
              <a:t>Obrigado</a:t>
            </a:r>
            <a:br>
              <a:rPr lang="pt-BR" dirty="0"/>
            </a:br>
            <a:r>
              <a:rPr lang="pt-BR" sz="5400" dirty="0"/>
              <a:t>Marcelo Augusto Prudente Lima</a:t>
            </a:r>
            <a:br>
              <a:rPr lang="pt-BR" dirty="0"/>
            </a:br>
            <a:r>
              <a:rPr lang="pt-BR" sz="3600" dirty="0" err="1"/>
              <a:t>Email</a:t>
            </a:r>
            <a:r>
              <a:rPr lang="pt-BR" sz="3600" dirty="0"/>
              <a:t>: marcelo.prudente@planejamento.gov.br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3C526C-2D64-4FD1-BD9D-665A5D100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42" y="5080125"/>
            <a:ext cx="4626516" cy="93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99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B8510-689D-4E8F-A5DA-51F92186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5632980"/>
          </a:xfrm>
        </p:spPr>
        <p:txBody>
          <a:bodyPr>
            <a:normAutofit/>
          </a:bodyPr>
          <a:lstStyle/>
          <a:p>
            <a:r>
              <a:rPr lang="es-ES" sz="4400" dirty="0"/>
              <a:t>Brasil experimenta una rápida transición demográfica</a:t>
            </a:r>
            <a:endParaRPr lang="pt-BR" sz="4400" dirty="0"/>
          </a:p>
        </p:txBody>
      </p:sp>
      <p:graphicFrame>
        <p:nvGraphicFramePr>
          <p:cNvPr id="7" name="Gráfico 3">
            <a:extLst>
              <a:ext uri="{FF2B5EF4-FFF2-40B4-BE49-F238E27FC236}">
                <a16:creationId xmlns:a16="http://schemas.microsoft.com/office/drawing/2014/main" id="{867C87E0-5E19-4329-922A-4D4E7D60A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414717"/>
              </p:ext>
            </p:extLst>
          </p:nvPr>
        </p:nvGraphicFramePr>
        <p:xfrm>
          <a:off x="633413" y="639763"/>
          <a:ext cx="6913562" cy="563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673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4714251"/>
            <a:ext cx="10923638" cy="11251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ES" sz="4800" dirty="0"/>
              <a:t>Cobertura: Porcentaje de personas mayores que reciben prestaciones pensionales</a:t>
            </a:r>
            <a:endParaRPr lang="en-US" sz="5100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71FB64D-4580-4D60-9A57-0FEFE239E5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759046"/>
              </p:ext>
            </p:extLst>
          </p:nvPr>
        </p:nvGraphicFramePr>
        <p:xfrm>
          <a:off x="6200931" y="917067"/>
          <a:ext cx="5713708" cy="341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79B3B47F-00F7-49D8-A30E-3D57B44DBF2E}"/>
              </a:ext>
            </a:extLst>
          </p:cNvPr>
          <p:cNvSpPr txBox="1"/>
          <p:nvPr/>
        </p:nvSpPr>
        <p:spPr>
          <a:xfrm>
            <a:off x="10078307" y="4433379"/>
            <a:ext cx="2093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Fuente: PNAD Contínua 2017.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1625D33-8077-4AB3-AD0E-04FCB1DE19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805638"/>
              </p:ext>
            </p:extLst>
          </p:nvPr>
        </p:nvGraphicFramePr>
        <p:xfrm>
          <a:off x="609600" y="920942"/>
          <a:ext cx="5194515" cy="369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DE43F511-DAAE-45DA-BE6F-B96CAB6F8E2B}"/>
              </a:ext>
            </a:extLst>
          </p:cNvPr>
          <p:cNvSpPr txBox="1"/>
          <p:nvPr/>
        </p:nvSpPr>
        <p:spPr>
          <a:xfrm>
            <a:off x="3597640" y="4433378"/>
            <a:ext cx="2404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Fuente: OIT (2018) e </a:t>
            </a:r>
            <a:r>
              <a:rPr lang="pt-BR" sz="1200" dirty="0" err="1"/>
              <a:t>PNADc</a:t>
            </a:r>
            <a:r>
              <a:rPr lang="pt-BR" sz="1200" dirty="0"/>
              <a:t> 2017.</a:t>
            </a:r>
          </a:p>
        </p:txBody>
      </p:sp>
    </p:spTree>
    <p:extLst>
      <p:ext uri="{BB962C8B-B14F-4D97-AF65-F5344CB8AC3E}">
        <p14:creationId xmlns:p14="http://schemas.microsoft.com/office/powerpoint/2010/main" val="50097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60E92-8D6E-4D25-AB0D-9DE32DE1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6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altLang="pt-BR" sz="3200" b="1" dirty="0"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Número de prestaciones emitidos por el RGPS, según la clientela y género</a:t>
            </a:r>
            <a:br>
              <a:rPr lang="es-ES" altLang="pt-BR" sz="3200" b="1" dirty="0"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es-ES" altLang="pt-BR" sz="3200" b="1" dirty="0">
                <a:solidFill>
                  <a:srgbClr val="20854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en diciembre de 2018</a:t>
            </a:r>
            <a:endParaRPr lang="pt-BR" sz="3200" dirty="0">
              <a:solidFill>
                <a:srgbClr val="20854E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A21EF8-9AA4-4FA4-990B-E3E30AA9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0517FB7-A69E-4DF9-BD18-35CCF7BA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0" y="1908557"/>
            <a:ext cx="8967480" cy="41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8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0368"/>
            <a:ext cx="10515600" cy="1140320"/>
          </a:xfrm>
        </p:spPr>
        <p:txBody>
          <a:bodyPr/>
          <a:lstStyle/>
          <a:p>
            <a:r>
              <a:rPr lang="pt-BR" b="1" dirty="0"/>
              <a:t>Cobertura: prestaciones </a:t>
            </a:r>
            <a:r>
              <a:rPr lang="pt-BR" sz="4800" b="1" dirty="0"/>
              <a:t>contributivos</a:t>
            </a:r>
            <a:endParaRPr lang="pt-BR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55C59E9-D5B5-4055-B823-9EB48E795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169412"/>
              </p:ext>
            </p:extLst>
          </p:nvPr>
        </p:nvGraphicFramePr>
        <p:xfrm>
          <a:off x="838200" y="1690688"/>
          <a:ext cx="9171898" cy="329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490D5240-7BDD-4304-8BB7-624A7451DDE2}"/>
              </a:ext>
            </a:extLst>
          </p:cNvPr>
          <p:cNvSpPr txBox="1"/>
          <p:nvPr/>
        </p:nvSpPr>
        <p:spPr>
          <a:xfrm>
            <a:off x="5861154" y="4983135"/>
            <a:ext cx="3882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Valor de </a:t>
            </a:r>
            <a:r>
              <a:rPr lang="pt-BR" sz="2400" b="1" dirty="0" err="1"/>
              <a:t>la</a:t>
            </a:r>
            <a:r>
              <a:rPr lang="pt-BR" sz="2400" b="1" dirty="0"/>
              <a:t> </a:t>
            </a:r>
            <a:r>
              <a:rPr lang="pt-BR" sz="2400" b="1" dirty="0" err="1"/>
              <a:t>prestación</a:t>
            </a:r>
            <a:r>
              <a:rPr lang="pt-BR" sz="2400" b="1" dirty="0"/>
              <a:t> </a:t>
            </a:r>
          </a:p>
          <a:p>
            <a:pPr algn="ctr"/>
            <a:r>
              <a:rPr lang="pt-BR" sz="3600" b="1" dirty="0">
                <a:solidFill>
                  <a:srgbClr val="01197D"/>
                </a:solidFill>
              </a:rPr>
              <a:t>US$ 279,00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733A4B5-FA56-4DC3-B30C-CA120D157A67}"/>
              </a:ext>
            </a:extLst>
          </p:cNvPr>
          <p:cNvSpPr txBox="1"/>
          <p:nvPr/>
        </p:nvSpPr>
        <p:spPr>
          <a:xfrm>
            <a:off x="1006840" y="4964918"/>
            <a:ext cx="3882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Valor de </a:t>
            </a:r>
            <a:r>
              <a:rPr lang="pt-BR" sz="2400" b="1" dirty="0" err="1"/>
              <a:t>la</a:t>
            </a:r>
            <a:r>
              <a:rPr lang="pt-BR" sz="2400" b="1" dirty="0"/>
              <a:t> </a:t>
            </a:r>
            <a:r>
              <a:rPr lang="pt-BR" sz="2400" b="1" dirty="0" err="1"/>
              <a:t>prestación</a:t>
            </a:r>
            <a:r>
              <a:rPr lang="pt-BR" sz="2400" b="1" dirty="0"/>
              <a:t> </a:t>
            </a:r>
          </a:p>
          <a:p>
            <a:pPr algn="ctr"/>
            <a:r>
              <a:rPr lang="pt-BR" sz="3600" b="1" dirty="0">
                <a:solidFill>
                  <a:srgbClr val="01197D"/>
                </a:solidFill>
              </a:rPr>
              <a:t>US$ 520,00</a:t>
            </a:r>
          </a:p>
        </p:txBody>
      </p:sp>
    </p:spTree>
    <p:extLst>
      <p:ext uri="{BB962C8B-B14F-4D97-AF65-F5344CB8AC3E}">
        <p14:creationId xmlns:p14="http://schemas.microsoft.com/office/powerpoint/2010/main" val="343749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0368"/>
            <a:ext cx="10515600" cy="1140320"/>
          </a:xfrm>
        </p:spPr>
        <p:txBody>
          <a:bodyPr/>
          <a:lstStyle/>
          <a:p>
            <a:r>
              <a:rPr lang="pt-BR" b="1" dirty="0"/>
              <a:t>Cobertura: prestaciones </a:t>
            </a:r>
            <a:r>
              <a:rPr lang="pt-BR" sz="5400" b="1" dirty="0">
                <a:solidFill>
                  <a:srgbClr val="EA5D46"/>
                </a:solidFill>
              </a:rPr>
              <a:t>no</a:t>
            </a:r>
            <a:r>
              <a:rPr lang="pt-BR" b="1" dirty="0"/>
              <a:t> contributivos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55C59E9-D5B5-4055-B823-9EB48E795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331835"/>
              </p:ext>
            </p:extLst>
          </p:nvPr>
        </p:nvGraphicFramePr>
        <p:xfrm>
          <a:off x="1882098" y="1690688"/>
          <a:ext cx="8128000" cy="303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490D5240-7BDD-4304-8BB7-624A7451DDE2}"/>
              </a:ext>
            </a:extLst>
          </p:cNvPr>
          <p:cNvSpPr txBox="1"/>
          <p:nvPr/>
        </p:nvSpPr>
        <p:spPr>
          <a:xfrm>
            <a:off x="3882453" y="4987430"/>
            <a:ext cx="3882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Valor de </a:t>
            </a:r>
            <a:r>
              <a:rPr lang="pt-BR" sz="2400" b="1" dirty="0" err="1"/>
              <a:t>la</a:t>
            </a:r>
            <a:r>
              <a:rPr lang="pt-BR" sz="2400" b="1" dirty="0"/>
              <a:t> </a:t>
            </a:r>
            <a:r>
              <a:rPr lang="pt-BR" sz="2400" b="1" dirty="0" err="1"/>
              <a:t>prestación</a:t>
            </a:r>
            <a:r>
              <a:rPr lang="pt-BR" sz="2400" b="1" dirty="0"/>
              <a:t> </a:t>
            </a:r>
          </a:p>
          <a:p>
            <a:pPr algn="ctr"/>
            <a:r>
              <a:rPr lang="pt-BR" sz="3600" b="1" dirty="0">
                <a:solidFill>
                  <a:srgbClr val="01197D"/>
                </a:solidFill>
              </a:rPr>
              <a:t>US$ 269,00</a:t>
            </a:r>
          </a:p>
        </p:txBody>
      </p:sp>
    </p:spTree>
    <p:extLst>
      <p:ext uri="{BB962C8B-B14F-4D97-AF65-F5344CB8AC3E}">
        <p14:creationId xmlns:p14="http://schemas.microsoft.com/office/powerpoint/2010/main" val="386329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5717-B007-4B5C-886D-0AA5B865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3478"/>
            <a:ext cx="10515600" cy="1325563"/>
          </a:xfrm>
        </p:spPr>
        <p:txBody>
          <a:bodyPr/>
          <a:lstStyle/>
          <a:p>
            <a:r>
              <a:rPr lang="pt-BR" dirty="0"/>
              <a:t>Cobertura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270368A-3401-4FAC-8270-8AA905338302}"/>
              </a:ext>
            </a:extLst>
          </p:cNvPr>
          <p:cNvSpPr/>
          <p:nvPr/>
        </p:nvSpPr>
        <p:spPr>
          <a:xfrm>
            <a:off x="761998" y="3423641"/>
            <a:ext cx="6744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575"/>
            <a:r>
              <a:rPr lang="pt-BR" sz="3200" b="1" dirty="0"/>
              <a:t>94,3%</a:t>
            </a:r>
            <a:r>
              <a:rPr lang="pt-BR" sz="2400" dirty="0"/>
              <a:t> </a:t>
            </a:r>
            <a:r>
              <a:rPr lang="es-ES" sz="2400" dirty="0"/>
              <a:t>dos adultos mayores vive en hogares donde al menos una persona recibe un tipo de prestación del gobierno</a:t>
            </a:r>
            <a:endParaRPr lang="pt-BR" sz="24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A5DC86A-624B-400A-9D67-821DC31B9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632505"/>
              </p:ext>
            </p:extLst>
          </p:nvPr>
        </p:nvGraphicFramePr>
        <p:xfrm>
          <a:off x="8395253" y="2718923"/>
          <a:ext cx="4146127" cy="311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B492DCFA-4BE1-419A-88A7-C8A133B3355F}"/>
              </a:ext>
            </a:extLst>
          </p:cNvPr>
          <p:cNvSpPr/>
          <p:nvPr/>
        </p:nvSpPr>
        <p:spPr>
          <a:xfrm>
            <a:off x="761997" y="5182182"/>
            <a:ext cx="6744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7575"/>
            <a:r>
              <a:rPr lang="es-ES" sz="2400" dirty="0"/>
              <a:t>Por lo tanto, no hay una gran brecha de cobertura en el sistema de protección brasileño.</a:t>
            </a:r>
            <a:endParaRPr lang="pt-BR" sz="24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51A68AA-2293-453C-8A5A-140B2CE64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2028979"/>
            <a:ext cx="9400473" cy="830997"/>
          </a:xfrm>
        </p:spPr>
        <p:txBody>
          <a:bodyPr>
            <a:normAutofit lnSpcReduction="10000"/>
          </a:bodyPr>
          <a:lstStyle/>
          <a:p>
            <a:pPr marL="0" indent="0" defTabSz="917575">
              <a:buNone/>
            </a:pPr>
            <a:r>
              <a:rPr lang="es-ES" sz="3200" b="1" dirty="0"/>
              <a:t>85% </a:t>
            </a:r>
            <a:r>
              <a:rPr lang="es-ES" sz="2400" dirty="0"/>
              <a:t>de los adultos mayores están cubiertos por algún programa de prestaciones del gobierno (</a:t>
            </a:r>
            <a:r>
              <a:rPr lang="es-ES" sz="2400" dirty="0" err="1"/>
              <a:t>Retirement</a:t>
            </a:r>
            <a:r>
              <a:rPr lang="es-ES" sz="2400" dirty="0"/>
              <a:t>, BP)</a:t>
            </a:r>
            <a:endParaRPr lang="pt-BR" sz="2400" dirty="0"/>
          </a:p>
          <a:p>
            <a:pPr defTabSz="917575"/>
            <a:endParaRPr lang="pt-BR" dirty="0"/>
          </a:p>
          <a:p>
            <a:pPr marL="0" indent="0" defTabSz="917575">
              <a:buNone/>
            </a:pPr>
            <a:endParaRPr lang="pt-BR" dirty="0"/>
          </a:p>
          <a:p>
            <a:pPr defTabSz="917575"/>
            <a:endParaRPr lang="pt-BR" dirty="0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48120091-0D72-4584-B4ED-3A343FCEFD7F}"/>
              </a:ext>
            </a:extLst>
          </p:cNvPr>
          <p:cNvSpPr txBox="1"/>
          <p:nvPr/>
        </p:nvSpPr>
        <p:spPr>
          <a:xfrm>
            <a:off x="9029458" y="5648054"/>
            <a:ext cx="4236453" cy="3651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Fuente: </a:t>
            </a:r>
            <a:r>
              <a:rPr lang="pt-BR" sz="1400" dirty="0" err="1"/>
              <a:t>PNADc</a:t>
            </a:r>
            <a:r>
              <a:rPr lang="pt-BR" sz="1400" dirty="0"/>
              <a:t> 2017. Elaboração SOF/ME.</a:t>
            </a:r>
          </a:p>
          <a:p>
            <a:r>
              <a:rPr lang="pt-BR" sz="1400" dirty="0"/>
              <a:t>	. 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03496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4EDABD-87E1-4797-8883-D5664819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La cobertura amplia es una opción distributiva.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4837907-BFD6-4164-BCA2-924D2523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604D39B-4F8E-475C-9A5C-931CEEE1D1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Gráfico 4">
            <a:extLst>
              <a:ext uri="{FF2B5EF4-FFF2-40B4-BE49-F238E27FC236}">
                <a16:creationId xmlns:a16="http://schemas.microsoft.com/office/drawing/2014/main" id="{11DC9490-BCC9-4E75-AA93-8F79296FF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38122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7924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707</Words>
  <Application>Microsoft Office PowerPoint</Application>
  <PresentationFormat>Widescreen</PresentationFormat>
  <Paragraphs>175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inherit</vt:lpstr>
      <vt:lpstr>Times New Roman</vt:lpstr>
      <vt:lpstr>Tema do Office</vt:lpstr>
      <vt:lpstr>  Cobertura de la población adulta mayor y suficiencia de las prestaciones pensionales    II Encontro do Programa EUROsociAL</vt:lpstr>
      <vt:lpstr>Apresentação do PowerPoint</vt:lpstr>
      <vt:lpstr>Brasil experimenta una rápida transición demográfica</vt:lpstr>
      <vt:lpstr>Cobertura: Porcentaje de personas mayores que reciben prestaciones pensionales</vt:lpstr>
      <vt:lpstr>Número de prestaciones emitidos por el RGPS, según la clientela y género en diciembre de 2018</vt:lpstr>
      <vt:lpstr>Cobertura: prestaciones contributivos</vt:lpstr>
      <vt:lpstr>Cobertura: prestaciones no contributivos</vt:lpstr>
      <vt:lpstr>Cobertura</vt:lpstr>
      <vt:lpstr>La cobertura amplia es una opción distributiva.</vt:lpstr>
      <vt:lpstr>Suficiencia</vt:lpstr>
      <vt:lpstr>Tasas de reemplazo proporcionadas por sistemas de prestaciones</vt:lpstr>
      <vt:lpstr>No hay problema de vivienda</vt:lpstr>
      <vt:lpstr>Pobreza por grupos de edad.</vt:lpstr>
      <vt:lpstr>Distribución de la cobertura</vt:lpstr>
      <vt:lpstr> Ingresos de las prestaciones en los hogares de adultos mayores</vt:lpstr>
      <vt:lpstr>Las prestaciones son un amortiguador contra la pobreza para otros grupos de edad.</vt:lpstr>
      <vt:lpstr>Cobertura y gasto</vt:lpstr>
      <vt:lpstr>Brasil tiene un alto gasto en prevision social</vt:lpstr>
      <vt:lpstr>Reforma prevision social y confianza</vt:lpstr>
      <vt:lpstr> La reforma estabiliza el gasto con previsión social.</vt:lpstr>
      <vt:lpstr>Obrigado Marcelo Augusto Prudente Lima Email: marcelo.prudente@planejamento.gov.br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Cobertura de la población adulta mayor y suficiencia de las prestaciones pensionales   II Encontro do Programa EUROsociAL</dc:title>
  <dc:creator>Marcelo Lima</dc:creator>
  <cp:lastModifiedBy>Marcelo Lima</cp:lastModifiedBy>
  <cp:revision>11</cp:revision>
  <dcterms:created xsi:type="dcterms:W3CDTF">2019-07-11T03:18:08Z</dcterms:created>
  <dcterms:modified xsi:type="dcterms:W3CDTF">2019-07-11T13:24:38Z</dcterms:modified>
</cp:coreProperties>
</file>