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0"/>
  </p:notesMasterIdLst>
  <p:sldIdLst>
    <p:sldId id="269" r:id="rId3"/>
    <p:sldId id="283" r:id="rId4"/>
    <p:sldId id="319" r:id="rId5"/>
    <p:sldId id="299" r:id="rId6"/>
    <p:sldId id="298" r:id="rId7"/>
    <p:sldId id="301" r:id="rId8"/>
    <p:sldId id="302" r:id="rId9"/>
    <p:sldId id="304" r:id="rId10"/>
    <p:sldId id="328" r:id="rId11"/>
    <p:sldId id="310" r:id="rId12"/>
    <p:sldId id="327" r:id="rId13"/>
    <p:sldId id="323" r:id="rId14"/>
    <p:sldId id="322" r:id="rId15"/>
    <p:sldId id="325" r:id="rId16"/>
    <p:sldId id="321" r:id="rId17"/>
    <p:sldId id="324" r:id="rId18"/>
    <p:sldId id="329" r:id="rId19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ABE"/>
    <a:srgbClr val="4285D6"/>
    <a:srgbClr val="447BD4"/>
    <a:srgbClr val="478FD1"/>
    <a:srgbClr val="5497D4"/>
    <a:srgbClr val="FFFFFF"/>
    <a:srgbClr val="8439BD"/>
    <a:srgbClr val="BF504D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175" autoAdjust="0"/>
  </p:normalViewPr>
  <p:slideViewPr>
    <p:cSldViewPr snapToGrid="0">
      <p:cViewPr>
        <p:scale>
          <a:sx n="84" d="100"/>
          <a:sy n="84" d="100"/>
        </p:scale>
        <p:origin x="3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AEF7BA-A9D5-473F-AC39-A27F1177B69E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B7B475B-3BFD-4D1F-97F9-CEC56CBCBA3C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1800" dirty="0" smtClean="0"/>
            <a:t>Informalidad laboral</a:t>
          </a:r>
          <a:endParaRPr lang="es-ES" sz="1800" dirty="0" smtClean="0"/>
        </a:p>
        <a:p>
          <a:endParaRPr lang="es-ES" sz="1800" dirty="0"/>
        </a:p>
      </dgm:t>
    </dgm:pt>
    <dgm:pt modelId="{DF59F6DB-23FE-4A44-8AF9-AF77B64CAE6D}" type="parTrans" cxnId="{94AD0A3F-272E-43CC-B734-98A0BD712978}">
      <dgm:prSet/>
      <dgm:spPr/>
      <dgm:t>
        <a:bodyPr/>
        <a:lstStyle/>
        <a:p>
          <a:endParaRPr lang="es-ES" sz="1800"/>
        </a:p>
      </dgm:t>
    </dgm:pt>
    <dgm:pt modelId="{F47A0373-5591-4942-B9BA-8EAA155D9580}" type="sibTrans" cxnId="{94AD0A3F-272E-43CC-B734-98A0BD712978}">
      <dgm:prSet custT="1"/>
      <dgm:spPr/>
      <dgm:t>
        <a:bodyPr/>
        <a:lstStyle/>
        <a:p>
          <a:endParaRPr lang="es-ES" sz="1100"/>
        </a:p>
      </dgm:t>
    </dgm:pt>
    <dgm:pt modelId="{B6136EEC-A025-43B2-9E2D-33DC88FC891D}">
      <dgm:prSet phldrT="[Texto]" custT="1"/>
      <dgm:spPr/>
      <dgm:t>
        <a:bodyPr/>
        <a:lstStyle/>
        <a:p>
          <a:r>
            <a:rPr lang="es-AR" sz="1600" dirty="0" smtClean="0"/>
            <a:t>Fragmentación de regímenes</a:t>
          </a:r>
          <a:endParaRPr lang="es-ES" sz="1600" dirty="0"/>
        </a:p>
      </dgm:t>
    </dgm:pt>
    <dgm:pt modelId="{5DBBDF95-1F83-456D-B1E4-FB22B9D1AAD9}" type="parTrans" cxnId="{0AE90215-2255-41FD-82B8-93D5141AD18A}">
      <dgm:prSet/>
      <dgm:spPr/>
      <dgm:t>
        <a:bodyPr/>
        <a:lstStyle/>
        <a:p>
          <a:endParaRPr lang="es-ES" sz="1800"/>
        </a:p>
      </dgm:t>
    </dgm:pt>
    <dgm:pt modelId="{96EF0C42-C181-4481-A2A0-87611D1D871E}" type="sibTrans" cxnId="{0AE90215-2255-41FD-82B8-93D5141AD18A}">
      <dgm:prSet custT="1"/>
      <dgm:spPr/>
      <dgm:t>
        <a:bodyPr/>
        <a:lstStyle/>
        <a:p>
          <a:endParaRPr lang="es-ES" sz="1100"/>
        </a:p>
      </dgm:t>
    </dgm:pt>
    <dgm:pt modelId="{5B5EFEC5-5DFE-4EB4-A52A-102521993EAF}">
      <dgm:prSet phldrT="[Texto]" custT="1"/>
      <dgm:spPr/>
      <dgm:t>
        <a:bodyPr/>
        <a:lstStyle/>
        <a:p>
          <a:r>
            <a:rPr lang="es-AR" sz="1800" dirty="0" smtClean="0"/>
            <a:t>Suficiencia y</a:t>
          </a:r>
        </a:p>
        <a:p>
          <a:r>
            <a:rPr lang="es-AR" sz="1800" dirty="0" smtClean="0"/>
            <a:t>Sustentabilidad</a:t>
          </a:r>
        </a:p>
        <a:p>
          <a:r>
            <a:rPr lang="es-AR" sz="1800" dirty="0" smtClean="0"/>
            <a:t>Cobertura</a:t>
          </a:r>
          <a:endParaRPr lang="es-ES" sz="1800" dirty="0"/>
        </a:p>
      </dgm:t>
    </dgm:pt>
    <dgm:pt modelId="{3DCBDCF6-DF15-435F-97C7-E981DCC25A42}" type="parTrans" cxnId="{83E6BF50-21CD-4AE5-93EB-CD2CBE4CBA63}">
      <dgm:prSet/>
      <dgm:spPr/>
      <dgm:t>
        <a:bodyPr/>
        <a:lstStyle/>
        <a:p>
          <a:endParaRPr lang="es-ES" sz="1800"/>
        </a:p>
      </dgm:t>
    </dgm:pt>
    <dgm:pt modelId="{AADDBEE4-D53A-4353-8DA0-54065667C5B0}" type="sibTrans" cxnId="{83E6BF50-21CD-4AE5-93EB-CD2CBE4CBA63}">
      <dgm:prSet custT="1"/>
      <dgm:spPr>
        <a:scene3d>
          <a:camera prst="orthographicFront">
            <a:rot lat="0" lon="0" rev="300000"/>
          </a:camera>
          <a:lightRig rig="threePt" dir="t"/>
        </a:scene3d>
      </dgm:spPr>
      <dgm:t>
        <a:bodyPr/>
        <a:lstStyle/>
        <a:p>
          <a:endParaRPr lang="es-ES" sz="1100"/>
        </a:p>
      </dgm:t>
    </dgm:pt>
    <dgm:pt modelId="{AC94F389-270F-4442-8015-D13A752A57D6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1600" dirty="0" smtClean="0"/>
            <a:t>Tendencias demográficas</a:t>
          </a:r>
          <a:endParaRPr lang="es-ES" sz="1400" dirty="0" smtClean="0"/>
        </a:p>
      </dgm:t>
    </dgm:pt>
    <dgm:pt modelId="{30D4701C-FDEE-4A82-A3FF-234199513D17}" type="parTrans" cxnId="{594B1678-8CE5-4EA4-96A6-774BF10ABEC0}">
      <dgm:prSet/>
      <dgm:spPr/>
      <dgm:t>
        <a:bodyPr/>
        <a:lstStyle/>
        <a:p>
          <a:endParaRPr lang="es-ES" sz="1800"/>
        </a:p>
      </dgm:t>
    </dgm:pt>
    <dgm:pt modelId="{8678D538-86E2-4159-9FB9-6ADCA158B3AB}" type="sibTrans" cxnId="{594B1678-8CE5-4EA4-96A6-774BF10ABEC0}">
      <dgm:prSet custT="1"/>
      <dgm:spPr/>
      <dgm:t>
        <a:bodyPr/>
        <a:lstStyle/>
        <a:p>
          <a:endParaRPr lang="es-ES" sz="1100"/>
        </a:p>
      </dgm:t>
    </dgm:pt>
    <dgm:pt modelId="{0A703587-7522-4FBA-B69D-AB82B74E0FA2}" type="pres">
      <dgm:prSet presAssocID="{56AEF7BA-A9D5-473F-AC39-A27F1177B6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E207C3B-2899-4BCC-8F20-9EFF90E2003E}" type="pres">
      <dgm:prSet presAssocID="{4B7B475B-3BFD-4D1F-97F9-CEC56CBCBA3C}" presName="node" presStyleLbl="node1" presStyleIdx="0" presStyleCnt="4" custScaleX="116100" custScaleY="11440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9CB00DB-8E4B-4DEC-A275-BCECC85435F8}" type="pres">
      <dgm:prSet presAssocID="{F47A0373-5591-4942-B9BA-8EAA155D9580}" presName="sibTrans" presStyleLbl="sibTrans2D1" presStyleIdx="0" presStyleCnt="4"/>
      <dgm:spPr/>
      <dgm:t>
        <a:bodyPr/>
        <a:lstStyle/>
        <a:p>
          <a:endParaRPr lang="es-AR"/>
        </a:p>
      </dgm:t>
    </dgm:pt>
    <dgm:pt modelId="{8B895697-DDAF-40F8-871F-6AD71E1449EB}" type="pres">
      <dgm:prSet presAssocID="{F47A0373-5591-4942-B9BA-8EAA155D9580}" presName="connectorText" presStyleLbl="sibTrans2D1" presStyleIdx="0" presStyleCnt="4"/>
      <dgm:spPr/>
      <dgm:t>
        <a:bodyPr/>
        <a:lstStyle/>
        <a:p>
          <a:endParaRPr lang="es-AR"/>
        </a:p>
      </dgm:t>
    </dgm:pt>
    <dgm:pt modelId="{BE29D28F-220B-49D2-AF2E-FA5F56890F79}" type="pres">
      <dgm:prSet presAssocID="{B6136EEC-A025-43B2-9E2D-33DC88FC891D}" presName="node" presStyleLbl="node1" presStyleIdx="1" presStyleCnt="4" custScaleX="122373" custScaleY="114187" custRadScaleRad="120722" custRadScaleInc="-234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D1C8F51-AC3E-4F01-A7CE-8F3D4FB8FCB0}" type="pres">
      <dgm:prSet presAssocID="{96EF0C42-C181-4481-A2A0-87611D1D871E}" presName="sibTrans" presStyleLbl="sibTrans2D1" presStyleIdx="1" presStyleCnt="4" custScaleX="186852"/>
      <dgm:spPr/>
      <dgm:t>
        <a:bodyPr/>
        <a:lstStyle/>
        <a:p>
          <a:endParaRPr lang="es-AR"/>
        </a:p>
      </dgm:t>
    </dgm:pt>
    <dgm:pt modelId="{F954EFAA-3685-4E4A-8ADE-1127DED697EB}" type="pres">
      <dgm:prSet presAssocID="{96EF0C42-C181-4481-A2A0-87611D1D871E}" presName="connectorText" presStyleLbl="sibTrans2D1" presStyleIdx="1" presStyleCnt="4"/>
      <dgm:spPr/>
      <dgm:t>
        <a:bodyPr/>
        <a:lstStyle/>
        <a:p>
          <a:endParaRPr lang="es-AR"/>
        </a:p>
      </dgm:t>
    </dgm:pt>
    <dgm:pt modelId="{6C507237-3BC1-488D-99BA-6F5370AFEB1D}" type="pres">
      <dgm:prSet presAssocID="{5B5EFEC5-5DFE-4EB4-A52A-102521993EAF}" presName="node" presStyleLbl="node1" presStyleIdx="2" presStyleCnt="4" custScaleX="175366" custScaleY="16625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3FCCC07-E9AB-43D4-9D64-EB473755674A}" type="pres">
      <dgm:prSet presAssocID="{AADDBEE4-D53A-4353-8DA0-54065667C5B0}" presName="sibTrans" presStyleLbl="sibTrans2D1" presStyleIdx="2" presStyleCnt="4" custAng="11100000" custScaleX="236415"/>
      <dgm:spPr/>
      <dgm:t>
        <a:bodyPr/>
        <a:lstStyle/>
        <a:p>
          <a:endParaRPr lang="es-AR"/>
        </a:p>
      </dgm:t>
    </dgm:pt>
    <dgm:pt modelId="{57E7BB4B-DECC-42F0-9145-DC63FB1BCC80}" type="pres">
      <dgm:prSet presAssocID="{AADDBEE4-D53A-4353-8DA0-54065667C5B0}" presName="connectorText" presStyleLbl="sibTrans2D1" presStyleIdx="2" presStyleCnt="4"/>
      <dgm:spPr/>
      <dgm:t>
        <a:bodyPr/>
        <a:lstStyle/>
        <a:p>
          <a:endParaRPr lang="es-AR"/>
        </a:p>
      </dgm:t>
    </dgm:pt>
    <dgm:pt modelId="{287BFA1C-04D0-43D4-AB84-3EADB8770339}" type="pres">
      <dgm:prSet presAssocID="{AC94F389-270F-4442-8015-D13A752A57D6}" presName="node" presStyleLbl="node1" presStyleIdx="3" presStyleCnt="4" custScaleX="117521" custScaleY="117574" custRadScaleRad="11272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1F8B95A-2C4E-4826-B09A-3CE785DEF69D}" type="pres">
      <dgm:prSet presAssocID="{8678D538-86E2-4159-9FB9-6ADCA158B3AB}" presName="sibTrans" presStyleLbl="sibTrans2D1" presStyleIdx="3" presStyleCnt="4"/>
      <dgm:spPr/>
      <dgm:t>
        <a:bodyPr/>
        <a:lstStyle/>
        <a:p>
          <a:endParaRPr lang="es-AR"/>
        </a:p>
      </dgm:t>
    </dgm:pt>
    <dgm:pt modelId="{5AD000CA-1F6A-4E1B-9751-798175C01201}" type="pres">
      <dgm:prSet presAssocID="{8678D538-86E2-4159-9FB9-6ADCA158B3AB}" presName="connectorText" presStyleLbl="sibTrans2D1" presStyleIdx="3" presStyleCnt="4"/>
      <dgm:spPr/>
      <dgm:t>
        <a:bodyPr/>
        <a:lstStyle/>
        <a:p>
          <a:endParaRPr lang="es-AR"/>
        </a:p>
      </dgm:t>
    </dgm:pt>
  </dgm:ptLst>
  <dgm:cxnLst>
    <dgm:cxn modelId="{83E6BF50-21CD-4AE5-93EB-CD2CBE4CBA63}" srcId="{56AEF7BA-A9D5-473F-AC39-A27F1177B69E}" destId="{5B5EFEC5-5DFE-4EB4-A52A-102521993EAF}" srcOrd="2" destOrd="0" parTransId="{3DCBDCF6-DF15-435F-97C7-E981DCC25A42}" sibTransId="{AADDBEE4-D53A-4353-8DA0-54065667C5B0}"/>
    <dgm:cxn modelId="{357FBDAA-21E4-4C1D-BB40-F3E1E88C4853}" type="presOf" srcId="{AC94F389-270F-4442-8015-D13A752A57D6}" destId="{287BFA1C-04D0-43D4-AB84-3EADB8770339}" srcOrd="0" destOrd="0" presId="urn:microsoft.com/office/officeart/2005/8/layout/cycle2"/>
    <dgm:cxn modelId="{AA4D68C1-39DF-4F2C-858B-69F6F930B2F5}" type="presOf" srcId="{AADDBEE4-D53A-4353-8DA0-54065667C5B0}" destId="{33FCCC07-E9AB-43D4-9D64-EB473755674A}" srcOrd="0" destOrd="0" presId="urn:microsoft.com/office/officeart/2005/8/layout/cycle2"/>
    <dgm:cxn modelId="{594B1678-8CE5-4EA4-96A6-774BF10ABEC0}" srcId="{56AEF7BA-A9D5-473F-AC39-A27F1177B69E}" destId="{AC94F389-270F-4442-8015-D13A752A57D6}" srcOrd="3" destOrd="0" parTransId="{30D4701C-FDEE-4A82-A3FF-234199513D17}" sibTransId="{8678D538-86E2-4159-9FB9-6ADCA158B3AB}"/>
    <dgm:cxn modelId="{0AE90215-2255-41FD-82B8-93D5141AD18A}" srcId="{56AEF7BA-A9D5-473F-AC39-A27F1177B69E}" destId="{B6136EEC-A025-43B2-9E2D-33DC88FC891D}" srcOrd="1" destOrd="0" parTransId="{5DBBDF95-1F83-456D-B1E4-FB22B9D1AAD9}" sibTransId="{96EF0C42-C181-4481-A2A0-87611D1D871E}"/>
    <dgm:cxn modelId="{CEC2B7DA-27F4-45B8-916B-8B04328670A1}" type="presOf" srcId="{8678D538-86E2-4159-9FB9-6ADCA158B3AB}" destId="{61F8B95A-2C4E-4826-B09A-3CE785DEF69D}" srcOrd="0" destOrd="0" presId="urn:microsoft.com/office/officeart/2005/8/layout/cycle2"/>
    <dgm:cxn modelId="{0399434B-B346-491F-A54F-CF745C4E1B20}" type="presOf" srcId="{AADDBEE4-D53A-4353-8DA0-54065667C5B0}" destId="{57E7BB4B-DECC-42F0-9145-DC63FB1BCC80}" srcOrd="1" destOrd="0" presId="urn:microsoft.com/office/officeart/2005/8/layout/cycle2"/>
    <dgm:cxn modelId="{5F0864D3-592E-451F-A136-2730F8DE75AD}" type="presOf" srcId="{B6136EEC-A025-43B2-9E2D-33DC88FC891D}" destId="{BE29D28F-220B-49D2-AF2E-FA5F56890F79}" srcOrd="0" destOrd="0" presId="urn:microsoft.com/office/officeart/2005/8/layout/cycle2"/>
    <dgm:cxn modelId="{93236ABB-A44A-4055-B17D-61BA1ACB099A}" type="presOf" srcId="{56AEF7BA-A9D5-473F-AC39-A27F1177B69E}" destId="{0A703587-7522-4FBA-B69D-AB82B74E0FA2}" srcOrd="0" destOrd="0" presId="urn:microsoft.com/office/officeart/2005/8/layout/cycle2"/>
    <dgm:cxn modelId="{BA4E620D-4255-4B53-BD97-291246AD37F9}" type="presOf" srcId="{5B5EFEC5-5DFE-4EB4-A52A-102521993EAF}" destId="{6C507237-3BC1-488D-99BA-6F5370AFEB1D}" srcOrd="0" destOrd="0" presId="urn:microsoft.com/office/officeart/2005/8/layout/cycle2"/>
    <dgm:cxn modelId="{A254CF0F-92D5-4FA3-B8D0-174D4F1B8A65}" type="presOf" srcId="{8678D538-86E2-4159-9FB9-6ADCA158B3AB}" destId="{5AD000CA-1F6A-4E1B-9751-798175C01201}" srcOrd="1" destOrd="0" presId="urn:microsoft.com/office/officeart/2005/8/layout/cycle2"/>
    <dgm:cxn modelId="{94AD0A3F-272E-43CC-B734-98A0BD712978}" srcId="{56AEF7BA-A9D5-473F-AC39-A27F1177B69E}" destId="{4B7B475B-3BFD-4D1F-97F9-CEC56CBCBA3C}" srcOrd="0" destOrd="0" parTransId="{DF59F6DB-23FE-4A44-8AF9-AF77B64CAE6D}" sibTransId="{F47A0373-5591-4942-B9BA-8EAA155D9580}"/>
    <dgm:cxn modelId="{CB2C6804-085A-4E02-9BC1-29F20B8934A8}" type="presOf" srcId="{F47A0373-5591-4942-B9BA-8EAA155D9580}" destId="{99CB00DB-8E4B-4DEC-A275-BCECC85435F8}" srcOrd="0" destOrd="0" presId="urn:microsoft.com/office/officeart/2005/8/layout/cycle2"/>
    <dgm:cxn modelId="{0F003800-B0C3-4E3E-9B17-54EEFC238FCB}" type="presOf" srcId="{96EF0C42-C181-4481-A2A0-87611D1D871E}" destId="{F954EFAA-3685-4E4A-8ADE-1127DED697EB}" srcOrd="1" destOrd="0" presId="urn:microsoft.com/office/officeart/2005/8/layout/cycle2"/>
    <dgm:cxn modelId="{C869AA00-B8B2-4E8B-BD8B-450403F08078}" type="presOf" srcId="{96EF0C42-C181-4481-A2A0-87611D1D871E}" destId="{AD1C8F51-AC3E-4F01-A7CE-8F3D4FB8FCB0}" srcOrd="0" destOrd="0" presId="urn:microsoft.com/office/officeart/2005/8/layout/cycle2"/>
    <dgm:cxn modelId="{6A14426F-82B0-41ED-856E-206B7CE66497}" type="presOf" srcId="{4B7B475B-3BFD-4D1F-97F9-CEC56CBCBA3C}" destId="{0E207C3B-2899-4BCC-8F20-9EFF90E2003E}" srcOrd="0" destOrd="0" presId="urn:microsoft.com/office/officeart/2005/8/layout/cycle2"/>
    <dgm:cxn modelId="{F8BC90DD-4A3D-488E-8F0E-74C71C38F0D8}" type="presOf" srcId="{F47A0373-5591-4942-B9BA-8EAA155D9580}" destId="{8B895697-DDAF-40F8-871F-6AD71E1449EB}" srcOrd="1" destOrd="0" presId="urn:microsoft.com/office/officeart/2005/8/layout/cycle2"/>
    <dgm:cxn modelId="{02A6D533-A013-44A5-81B6-C102D7336DCE}" type="presParOf" srcId="{0A703587-7522-4FBA-B69D-AB82B74E0FA2}" destId="{0E207C3B-2899-4BCC-8F20-9EFF90E2003E}" srcOrd="0" destOrd="0" presId="urn:microsoft.com/office/officeart/2005/8/layout/cycle2"/>
    <dgm:cxn modelId="{B2C964C4-191A-4F97-8842-F15C8D3679F6}" type="presParOf" srcId="{0A703587-7522-4FBA-B69D-AB82B74E0FA2}" destId="{99CB00DB-8E4B-4DEC-A275-BCECC85435F8}" srcOrd="1" destOrd="0" presId="urn:microsoft.com/office/officeart/2005/8/layout/cycle2"/>
    <dgm:cxn modelId="{8084296D-8463-4439-AB80-1FA22334F1F2}" type="presParOf" srcId="{99CB00DB-8E4B-4DEC-A275-BCECC85435F8}" destId="{8B895697-DDAF-40F8-871F-6AD71E1449EB}" srcOrd="0" destOrd="0" presId="urn:microsoft.com/office/officeart/2005/8/layout/cycle2"/>
    <dgm:cxn modelId="{866A79F9-E57E-4C32-A07F-9B0526157FF5}" type="presParOf" srcId="{0A703587-7522-4FBA-B69D-AB82B74E0FA2}" destId="{BE29D28F-220B-49D2-AF2E-FA5F56890F79}" srcOrd="2" destOrd="0" presId="urn:microsoft.com/office/officeart/2005/8/layout/cycle2"/>
    <dgm:cxn modelId="{7CF82EDA-A213-4780-BC19-77E42D2BA4E8}" type="presParOf" srcId="{0A703587-7522-4FBA-B69D-AB82B74E0FA2}" destId="{AD1C8F51-AC3E-4F01-A7CE-8F3D4FB8FCB0}" srcOrd="3" destOrd="0" presId="urn:microsoft.com/office/officeart/2005/8/layout/cycle2"/>
    <dgm:cxn modelId="{273D1ADE-36F3-4BB7-AB3B-C83805C4D4E4}" type="presParOf" srcId="{AD1C8F51-AC3E-4F01-A7CE-8F3D4FB8FCB0}" destId="{F954EFAA-3685-4E4A-8ADE-1127DED697EB}" srcOrd="0" destOrd="0" presId="urn:microsoft.com/office/officeart/2005/8/layout/cycle2"/>
    <dgm:cxn modelId="{30A08B35-9222-43A2-9A93-93F571641645}" type="presParOf" srcId="{0A703587-7522-4FBA-B69D-AB82B74E0FA2}" destId="{6C507237-3BC1-488D-99BA-6F5370AFEB1D}" srcOrd="4" destOrd="0" presId="urn:microsoft.com/office/officeart/2005/8/layout/cycle2"/>
    <dgm:cxn modelId="{367DA4B7-A3E9-493D-AE0C-980A8846F71A}" type="presParOf" srcId="{0A703587-7522-4FBA-B69D-AB82B74E0FA2}" destId="{33FCCC07-E9AB-43D4-9D64-EB473755674A}" srcOrd="5" destOrd="0" presId="urn:microsoft.com/office/officeart/2005/8/layout/cycle2"/>
    <dgm:cxn modelId="{C078BD00-8CD9-4F68-9600-08C2A73225C6}" type="presParOf" srcId="{33FCCC07-E9AB-43D4-9D64-EB473755674A}" destId="{57E7BB4B-DECC-42F0-9145-DC63FB1BCC80}" srcOrd="0" destOrd="0" presId="urn:microsoft.com/office/officeart/2005/8/layout/cycle2"/>
    <dgm:cxn modelId="{449ACF31-AB50-4E34-822B-B9783F9039D4}" type="presParOf" srcId="{0A703587-7522-4FBA-B69D-AB82B74E0FA2}" destId="{287BFA1C-04D0-43D4-AB84-3EADB8770339}" srcOrd="6" destOrd="0" presId="urn:microsoft.com/office/officeart/2005/8/layout/cycle2"/>
    <dgm:cxn modelId="{3D8A9235-8B7E-4B9A-B17A-BA3879AADD24}" type="presParOf" srcId="{0A703587-7522-4FBA-B69D-AB82B74E0FA2}" destId="{61F8B95A-2C4E-4826-B09A-3CE785DEF69D}" srcOrd="7" destOrd="0" presId="urn:microsoft.com/office/officeart/2005/8/layout/cycle2"/>
    <dgm:cxn modelId="{492D2619-2D73-4491-9FE3-09FAF9459127}" type="presParOf" srcId="{61F8B95A-2C4E-4826-B09A-3CE785DEF69D}" destId="{5AD000CA-1F6A-4E1B-9751-798175C0120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840D02-6959-458B-B63B-B889D4951D0C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AR"/>
        </a:p>
      </dgm:t>
    </dgm:pt>
    <dgm:pt modelId="{20410DE5-7A61-427C-9ECA-5C5CE71B4902}">
      <dgm:prSet phldrT="[Texto]" custT="1"/>
      <dgm:spPr/>
      <dgm:t>
        <a:bodyPr/>
        <a:lstStyle/>
        <a:p>
          <a:r>
            <a:rPr lang="en-GB" sz="1200" b="1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Cobertura prestacional</a:t>
          </a:r>
          <a:endParaRPr lang="es-AR" sz="1200" dirty="0">
            <a:solidFill>
              <a:schemeClr val="tx1"/>
            </a:solidFill>
          </a:endParaRPr>
        </a:p>
      </dgm:t>
    </dgm:pt>
    <dgm:pt modelId="{6C0DB67E-7D23-4D2E-8BD6-B162D635EA4E}" type="parTrans" cxnId="{6AB6E0B8-F03A-4B5C-B673-868F5455A7EF}">
      <dgm:prSet/>
      <dgm:spPr/>
      <dgm:t>
        <a:bodyPr/>
        <a:lstStyle/>
        <a:p>
          <a:endParaRPr lang="es-AR"/>
        </a:p>
      </dgm:t>
    </dgm:pt>
    <dgm:pt modelId="{558ABE6C-A351-4F3F-BCED-0CC861934C33}" type="sibTrans" cxnId="{6AB6E0B8-F03A-4B5C-B673-868F5455A7EF}">
      <dgm:prSet/>
      <dgm:spPr/>
      <dgm:t>
        <a:bodyPr/>
        <a:lstStyle/>
        <a:p>
          <a:endParaRPr lang="es-AR"/>
        </a:p>
      </dgm:t>
    </dgm:pt>
    <dgm:pt modelId="{67660F7D-BE30-43FB-8B2A-074AA4D63876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</a:rPr>
            <a:t>Pensión Universal para el Adulto Mayor (PUAM)</a:t>
          </a:r>
          <a:endParaRPr lang="es-AR" sz="1400" b="1" dirty="0"/>
        </a:p>
      </dgm:t>
    </dgm:pt>
    <dgm:pt modelId="{9627732F-CFF7-4C85-98C4-CBE6344D8C0C}" type="parTrans" cxnId="{164412C6-8BB4-44A5-9A46-A193F0A9FEDC}">
      <dgm:prSet/>
      <dgm:spPr/>
      <dgm:t>
        <a:bodyPr/>
        <a:lstStyle/>
        <a:p>
          <a:endParaRPr lang="es-AR"/>
        </a:p>
      </dgm:t>
    </dgm:pt>
    <dgm:pt modelId="{C71369D2-BEFA-429C-9619-89E4ABA519FB}" type="sibTrans" cxnId="{164412C6-8BB4-44A5-9A46-A193F0A9FEDC}">
      <dgm:prSet/>
      <dgm:spPr/>
      <dgm:t>
        <a:bodyPr/>
        <a:lstStyle/>
        <a:p>
          <a:endParaRPr lang="es-AR"/>
        </a:p>
      </dgm:t>
    </dgm:pt>
    <dgm:pt modelId="{E972232F-3F97-4406-B3B5-2F0B83E6F0A4}">
      <dgm:prSet phldrT="[Texto]" custT="1"/>
      <dgm:spPr/>
      <dgm:t>
        <a:bodyPr/>
        <a:lstStyle/>
        <a:p>
          <a:r>
            <a:rPr lang="en-GB" sz="1200" b="1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Suficiencia de las prestaciones</a:t>
          </a:r>
          <a:endParaRPr lang="es-AR" sz="1200" dirty="0">
            <a:solidFill>
              <a:schemeClr val="tx1"/>
            </a:solidFill>
          </a:endParaRPr>
        </a:p>
      </dgm:t>
    </dgm:pt>
    <dgm:pt modelId="{D9F156EA-75DC-471B-BAC4-E8955D25089C}" type="parTrans" cxnId="{7F3104FB-3CEC-4A93-82A6-7E1E2D0F0554}">
      <dgm:prSet/>
      <dgm:spPr/>
      <dgm:t>
        <a:bodyPr/>
        <a:lstStyle/>
        <a:p>
          <a:endParaRPr lang="es-AR"/>
        </a:p>
      </dgm:t>
    </dgm:pt>
    <dgm:pt modelId="{D5D9F5AC-42A8-4AA2-8413-CABDBCF394CB}" type="sibTrans" cxnId="{7F3104FB-3CEC-4A93-82A6-7E1E2D0F0554}">
      <dgm:prSet/>
      <dgm:spPr/>
      <dgm:t>
        <a:bodyPr/>
        <a:lstStyle/>
        <a:p>
          <a:endParaRPr lang="es-AR"/>
        </a:p>
      </dgm:t>
    </dgm:pt>
    <dgm:pt modelId="{3068960E-13B2-4F16-B062-4DC19FA599F2}">
      <dgm:prSet phldrT="[Texto]" custT="1"/>
      <dgm:spPr/>
      <dgm:t>
        <a:bodyPr/>
        <a:lstStyle/>
        <a:p>
          <a:r>
            <a:rPr lang="en-GB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Haberes Mínimos Garantizados</a:t>
          </a:r>
          <a:endParaRPr lang="es-AR" sz="1400" b="1" dirty="0"/>
        </a:p>
      </dgm:t>
    </dgm:pt>
    <dgm:pt modelId="{6F1C2E32-E074-4946-AAA8-1548C5215AC2}" type="parTrans" cxnId="{43380C8F-1C8C-417C-BFCF-8ECF0E5F46C9}">
      <dgm:prSet/>
      <dgm:spPr/>
      <dgm:t>
        <a:bodyPr/>
        <a:lstStyle/>
        <a:p>
          <a:endParaRPr lang="es-AR"/>
        </a:p>
      </dgm:t>
    </dgm:pt>
    <dgm:pt modelId="{1B38A675-FEF1-4745-A86B-90B293B56C91}" type="sibTrans" cxnId="{43380C8F-1C8C-417C-BFCF-8ECF0E5F46C9}">
      <dgm:prSet/>
      <dgm:spPr/>
      <dgm:t>
        <a:bodyPr/>
        <a:lstStyle/>
        <a:p>
          <a:endParaRPr lang="es-AR"/>
        </a:p>
      </dgm:t>
    </dgm:pt>
    <dgm:pt modelId="{46C3AA7C-8AC4-4364-BB0E-030595816735}">
      <dgm:prSet phldrT="[Texto]" custT="1"/>
      <dgm:spPr/>
      <dgm:t>
        <a:bodyPr/>
        <a:lstStyle/>
        <a:p>
          <a:r>
            <a:rPr lang="en-GB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Programa Nacional de Reparación Histórica para Jubilados y Pensionados</a:t>
          </a:r>
          <a:endParaRPr lang="es-AR" sz="1400" b="1" dirty="0"/>
        </a:p>
      </dgm:t>
    </dgm:pt>
    <dgm:pt modelId="{A14269EE-44DF-4241-9FA9-C2A1F824B99B}" type="parTrans" cxnId="{DBE584F5-E298-4A83-BC61-30B9F526979F}">
      <dgm:prSet/>
      <dgm:spPr/>
      <dgm:t>
        <a:bodyPr/>
        <a:lstStyle/>
        <a:p>
          <a:endParaRPr lang="es-AR"/>
        </a:p>
      </dgm:t>
    </dgm:pt>
    <dgm:pt modelId="{DE365B54-9B2D-49B7-A3E1-2E41F3D11713}" type="sibTrans" cxnId="{DBE584F5-E298-4A83-BC61-30B9F526979F}">
      <dgm:prSet/>
      <dgm:spPr/>
      <dgm:t>
        <a:bodyPr/>
        <a:lstStyle/>
        <a:p>
          <a:endParaRPr lang="es-AR"/>
        </a:p>
      </dgm:t>
    </dgm:pt>
    <dgm:pt modelId="{A887D502-55D6-4A31-AEC6-AF10BBBE5885}">
      <dgm:prSet phldrT="[Texto]" custT="1"/>
      <dgm:spPr>
        <a:solidFill>
          <a:srgbClr val="7F8FA9"/>
        </a:solidFill>
        <a:ln>
          <a:noFill/>
        </a:ln>
      </dgm:spPr>
      <dgm:t>
        <a:bodyPr/>
        <a:lstStyle/>
        <a:p>
          <a:r>
            <a:rPr lang="en-GB" sz="1200" b="1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Sustentabilidad</a:t>
          </a:r>
          <a:r>
            <a:rPr lang="en-GB" sz="500" b="1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 </a:t>
          </a:r>
          <a:endParaRPr lang="es-AR" sz="500" dirty="0">
            <a:solidFill>
              <a:schemeClr val="tx1"/>
            </a:solidFill>
          </a:endParaRPr>
        </a:p>
      </dgm:t>
    </dgm:pt>
    <dgm:pt modelId="{9809845C-4359-4E55-AC43-42FE4DE7A11C}" type="parTrans" cxnId="{04818AC0-C51E-496E-98DD-799175BE4D41}">
      <dgm:prSet/>
      <dgm:spPr/>
      <dgm:t>
        <a:bodyPr/>
        <a:lstStyle/>
        <a:p>
          <a:endParaRPr lang="es-AR"/>
        </a:p>
      </dgm:t>
    </dgm:pt>
    <dgm:pt modelId="{3D809D83-F1A6-4880-B158-C173E7D9E9A4}" type="sibTrans" cxnId="{04818AC0-C51E-496E-98DD-799175BE4D41}">
      <dgm:prSet/>
      <dgm:spPr/>
      <dgm:t>
        <a:bodyPr/>
        <a:lstStyle/>
        <a:p>
          <a:endParaRPr lang="es-AR"/>
        </a:p>
      </dgm:t>
    </dgm:pt>
    <dgm:pt modelId="{0FA7D6B2-530D-4FB0-AF80-6159CEB175D0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Índice de Movilidad Jubilatoria</a:t>
          </a:r>
          <a:endParaRPr lang="es-AR" sz="1400" b="1" dirty="0"/>
        </a:p>
      </dgm:t>
    </dgm:pt>
    <dgm:pt modelId="{04527A9B-B080-47CB-AF01-03BE28DFC06E}" type="parTrans" cxnId="{5C4BAB16-8DAB-45FD-9974-9C85566E62C1}">
      <dgm:prSet/>
      <dgm:spPr/>
      <dgm:t>
        <a:bodyPr/>
        <a:lstStyle/>
        <a:p>
          <a:endParaRPr lang="es-AR"/>
        </a:p>
      </dgm:t>
    </dgm:pt>
    <dgm:pt modelId="{8FE4F7CE-08E5-44C0-B325-C6EEA92D7B34}" type="sibTrans" cxnId="{5C4BAB16-8DAB-45FD-9974-9C85566E62C1}">
      <dgm:prSet/>
      <dgm:spPr/>
      <dgm:t>
        <a:bodyPr/>
        <a:lstStyle/>
        <a:p>
          <a:endParaRPr lang="es-AR"/>
        </a:p>
      </dgm:t>
    </dgm:pt>
    <dgm:pt modelId="{1AFBF45F-444D-4177-AA15-60962A3FF8E7}">
      <dgm:prSet custT="1"/>
      <dgm:spPr/>
      <dgm:t>
        <a:bodyPr/>
        <a:lstStyle/>
        <a:p>
          <a:r>
            <a:rPr lang="es-ES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Opción de permanencia en actividad hasta los 70 años de edad</a:t>
          </a:r>
          <a:endParaRPr lang="es-ES" sz="1400" b="1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BBD613EE-CFD6-4A5F-8E63-99C87246C0E7}" type="parTrans" cxnId="{CF782A7E-BCB7-4365-B001-3AA2E84C9DDE}">
      <dgm:prSet/>
      <dgm:spPr/>
      <dgm:t>
        <a:bodyPr/>
        <a:lstStyle/>
        <a:p>
          <a:endParaRPr lang="es-AR"/>
        </a:p>
      </dgm:t>
    </dgm:pt>
    <dgm:pt modelId="{C6FE6F95-5767-4C6D-B67D-F291353CC444}" type="sibTrans" cxnId="{CF782A7E-BCB7-4365-B001-3AA2E84C9DDE}">
      <dgm:prSet/>
      <dgm:spPr/>
      <dgm:t>
        <a:bodyPr/>
        <a:lstStyle/>
        <a:p>
          <a:endParaRPr lang="es-AR"/>
        </a:p>
      </dgm:t>
    </dgm:pt>
    <dgm:pt modelId="{F089BA16-FA3D-4FF5-BF8F-6715F23B793A}">
      <dgm:prSet custT="1"/>
      <dgm:spPr/>
      <dgm:t>
        <a:bodyPr/>
        <a:lstStyle/>
        <a:p>
          <a:r>
            <a:rPr lang="es-ES" sz="14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Regímenes Diferenciales</a:t>
          </a:r>
          <a:endParaRPr lang="es-ES" sz="14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AE07B666-3A2B-4E6E-A077-0B5C74F9F3EA}" type="parTrans" cxnId="{0827C669-6F63-4DDF-85C1-780550D16CD7}">
      <dgm:prSet/>
      <dgm:spPr/>
      <dgm:t>
        <a:bodyPr/>
        <a:lstStyle/>
        <a:p>
          <a:endParaRPr lang="es-AR"/>
        </a:p>
      </dgm:t>
    </dgm:pt>
    <dgm:pt modelId="{2C59A2C5-64E6-42BE-944D-982431EF5248}" type="sibTrans" cxnId="{0827C669-6F63-4DDF-85C1-780550D16CD7}">
      <dgm:prSet/>
      <dgm:spPr/>
      <dgm:t>
        <a:bodyPr/>
        <a:lstStyle/>
        <a:p>
          <a:endParaRPr lang="es-AR"/>
        </a:p>
      </dgm:t>
    </dgm:pt>
    <dgm:pt modelId="{5111BDEF-98D2-4221-89AE-F583535B02A6}">
      <dgm:prSet custT="1"/>
      <dgm:spPr/>
      <dgm:t>
        <a:bodyPr/>
        <a:lstStyle/>
        <a:p>
          <a:r>
            <a:rPr lang="es-ES" sz="14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Sumas no remunerativas</a:t>
          </a:r>
          <a:endParaRPr lang="es-ES" sz="14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3100D14C-8237-494A-B02B-BD669EF00529}" type="parTrans" cxnId="{73D5C8D1-CDF8-4301-841F-DFCB26B3C944}">
      <dgm:prSet/>
      <dgm:spPr/>
      <dgm:t>
        <a:bodyPr/>
        <a:lstStyle/>
        <a:p>
          <a:endParaRPr lang="es-AR"/>
        </a:p>
      </dgm:t>
    </dgm:pt>
    <dgm:pt modelId="{A3B561C5-4FB8-4F77-87CE-212F1A05A252}" type="sibTrans" cxnId="{73D5C8D1-CDF8-4301-841F-DFCB26B3C944}">
      <dgm:prSet/>
      <dgm:spPr/>
      <dgm:t>
        <a:bodyPr/>
        <a:lstStyle/>
        <a:p>
          <a:endParaRPr lang="es-AR"/>
        </a:p>
      </dgm:t>
    </dgm:pt>
    <dgm:pt modelId="{522F9CAC-2D2F-49D7-8456-691F4DC3D77C}">
      <dgm:prSet custT="1"/>
      <dgm:spPr/>
      <dgm:t>
        <a:bodyPr/>
        <a:lstStyle/>
        <a:p>
          <a:r>
            <a:rPr lang="en-GB" sz="1200" b="1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Consensos</a:t>
          </a:r>
          <a:r>
            <a:rPr lang="en-GB" sz="1200" b="1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 </a:t>
          </a:r>
          <a:r>
            <a:rPr lang="en-GB" sz="1200" b="1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sociales</a:t>
          </a:r>
          <a:endParaRPr lang="en-GB" sz="1200" b="1" dirty="0">
            <a:solidFill>
              <a:schemeClr val="tx1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23EFB609-45D1-4D87-BB7A-8BEF9D9E94C5}" type="sibTrans" cxnId="{BD7EB6E0-0CAB-455D-955E-6D4E9426B6BC}">
      <dgm:prSet/>
      <dgm:spPr/>
      <dgm:t>
        <a:bodyPr/>
        <a:lstStyle/>
        <a:p>
          <a:endParaRPr lang="es-AR"/>
        </a:p>
      </dgm:t>
    </dgm:pt>
    <dgm:pt modelId="{E2B59189-36B0-430E-BE59-56FA61C97BF3}" type="parTrans" cxnId="{BD7EB6E0-0CAB-455D-955E-6D4E9426B6BC}">
      <dgm:prSet/>
      <dgm:spPr/>
      <dgm:t>
        <a:bodyPr/>
        <a:lstStyle/>
        <a:p>
          <a:endParaRPr lang="es-AR"/>
        </a:p>
      </dgm:t>
    </dgm:pt>
    <dgm:pt modelId="{E6D6931F-780E-49FD-99A2-99A1A05CF808}">
      <dgm:prSet custT="1"/>
      <dgm:spPr/>
      <dgm:t>
        <a:bodyPr/>
        <a:lstStyle/>
        <a:p>
          <a:r>
            <a:rPr lang="es-ES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Comisión para el Fortalecimiento del Sistema de Seguridad Social</a:t>
          </a:r>
          <a:endParaRPr lang="es-AR" sz="1400" b="1" dirty="0"/>
        </a:p>
      </dgm:t>
    </dgm:pt>
    <dgm:pt modelId="{FE136670-DC17-4817-969A-AA12CBFD9AB0}" type="parTrans" cxnId="{FC3E1C30-7942-4514-BFF6-143D54CA7FF1}">
      <dgm:prSet/>
      <dgm:spPr/>
      <dgm:t>
        <a:bodyPr/>
        <a:lstStyle/>
        <a:p>
          <a:endParaRPr lang="es-AR"/>
        </a:p>
      </dgm:t>
    </dgm:pt>
    <dgm:pt modelId="{18647796-A74A-4829-89D5-5A22D4946DD8}" type="sibTrans" cxnId="{FC3E1C30-7942-4514-BFF6-143D54CA7FF1}">
      <dgm:prSet/>
      <dgm:spPr/>
      <dgm:t>
        <a:bodyPr/>
        <a:lstStyle/>
        <a:p>
          <a:endParaRPr lang="es-AR"/>
        </a:p>
      </dgm:t>
    </dgm:pt>
    <dgm:pt modelId="{9257AB0C-C61E-467A-86E8-3F3688D04707}">
      <dgm:prSet custT="1"/>
      <dgm:spPr/>
      <dgm:t>
        <a:bodyPr/>
        <a:lstStyle/>
        <a:p>
          <a:r>
            <a:rPr lang="es-ES" sz="1400" b="1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Consejo de Sustentabilidad Previsional</a:t>
          </a:r>
          <a:endParaRPr lang="es-ES" sz="1400" b="1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5C519019-BFAF-4E68-953C-80FB9098CC5A}" type="parTrans" cxnId="{F64C578A-E739-4102-8E31-9641A1A757A2}">
      <dgm:prSet/>
      <dgm:spPr/>
      <dgm:t>
        <a:bodyPr/>
        <a:lstStyle/>
        <a:p>
          <a:endParaRPr lang="es-AR"/>
        </a:p>
      </dgm:t>
    </dgm:pt>
    <dgm:pt modelId="{FCC7BF3A-4757-4F77-816A-26FC13B51802}" type="sibTrans" cxnId="{F64C578A-E739-4102-8E31-9641A1A757A2}">
      <dgm:prSet/>
      <dgm:spPr/>
      <dgm:t>
        <a:bodyPr/>
        <a:lstStyle/>
        <a:p>
          <a:endParaRPr lang="es-AR"/>
        </a:p>
      </dgm:t>
    </dgm:pt>
    <dgm:pt modelId="{A22739AA-575A-4EAA-BD33-E6B77430FFF7}">
      <dgm:prSet phldrT="[Texto]" custT="1"/>
      <dgm:spPr/>
      <dgm:t>
        <a:bodyPr/>
        <a:lstStyle/>
        <a:p>
          <a:endParaRPr lang="es-AR" sz="1000" b="1" dirty="0"/>
        </a:p>
      </dgm:t>
    </dgm:pt>
    <dgm:pt modelId="{37C584BD-84C4-42FB-8C7C-D18212553943}" type="parTrans" cxnId="{7970C908-F555-4A0F-865F-E3CA98311E5E}">
      <dgm:prSet/>
      <dgm:spPr/>
      <dgm:t>
        <a:bodyPr/>
        <a:lstStyle/>
        <a:p>
          <a:endParaRPr lang="es-AR"/>
        </a:p>
      </dgm:t>
    </dgm:pt>
    <dgm:pt modelId="{ADCCD0AB-03F2-4E73-9B54-4DE0C541265E}" type="sibTrans" cxnId="{7970C908-F555-4A0F-865F-E3CA98311E5E}">
      <dgm:prSet/>
      <dgm:spPr/>
      <dgm:t>
        <a:bodyPr/>
        <a:lstStyle/>
        <a:p>
          <a:endParaRPr lang="es-AR"/>
        </a:p>
      </dgm:t>
    </dgm:pt>
    <dgm:pt modelId="{41AAFF1F-FB74-4921-9D52-D2538286CBB7}">
      <dgm:prSet phldrT="[Texto]" custT="1"/>
      <dgm:spPr/>
      <dgm:t>
        <a:bodyPr/>
        <a:lstStyle/>
        <a:p>
          <a:endParaRPr lang="es-AR" sz="1000" b="1" dirty="0"/>
        </a:p>
      </dgm:t>
    </dgm:pt>
    <dgm:pt modelId="{564ED706-F78C-4E5E-A4A0-9B78691E1733}" type="parTrans" cxnId="{8B320304-DF77-48A4-9632-D7379E8F1E7F}">
      <dgm:prSet/>
      <dgm:spPr/>
      <dgm:t>
        <a:bodyPr/>
        <a:lstStyle/>
        <a:p>
          <a:endParaRPr lang="es-AR"/>
        </a:p>
      </dgm:t>
    </dgm:pt>
    <dgm:pt modelId="{ACD5A509-D666-4422-A549-4CC33269280A}" type="sibTrans" cxnId="{8B320304-DF77-48A4-9632-D7379E8F1E7F}">
      <dgm:prSet/>
      <dgm:spPr/>
      <dgm:t>
        <a:bodyPr/>
        <a:lstStyle/>
        <a:p>
          <a:endParaRPr lang="es-AR"/>
        </a:p>
      </dgm:t>
    </dgm:pt>
    <dgm:pt modelId="{95D3891A-43B5-4EC6-9A83-AF0C41785BC2}">
      <dgm:prSet custT="1"/>
      <dgm:spPr/>
      <dgm:t>
        <a:bodyPr/>
        <a:lstStyle/>
        <a:p>
          <a:endParaRPr lang="es-ES" sz="10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BC1E1107-E07A-40D4-9581-73CB0F2C81D8}" type="parTrans" cxnId="{95FBD4C6-8054-43BD-99DB-89059F2F838A}">
      <dgm:prSet/>
      <dgm:spPr/>
      <dgm:t>
        <a:bodyPr/>
        <a:lstStyle/>
        <a:p>
          <a:endParaRPr lang="es-AR"/>
        </a:p>
      </dgm:t>
    </dgm:pt>
    <dgm:pt modelId="{5FBD1B93-61FD-4C58-AB83-A8397A5FAB88}" type="sibTrans" cxnId="{95FBD4C6-8054-43BD-99DB-89059F2F838A}">
      <dgm:prSet/>
      <dgm:spPr/>
      <dgm:t>
        <a:bodyPr/>
        <a:lstStyle/>
        <a:p>
          <a:endParaRPr lang="es-AR"/>
        </a:p>
      </dgm:t>
    </dgm:pt>
    <dgm:pt modelId="{64EB4860-CD52-42BE-8427-8474C0FBA89C}">
      <dgm:prSet custT="1"/>
      <dgm:spPr/>
      <dgm:t>
        <a:bodyPr/>
        <a:lstStyle/>
        <a:p>
          <a:endParaRPr lang="es-ES" sz="10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gm:t>
    </dgm:pt>
    <dgm:pt modelId="{74FC257E-84A6-48E9-ABE2-AF1698A2E261}" type="parTrans" cxnId="{C5D661E8-94FC-499E-85FB-ABED167D0672}">
      <dgm:prSet/>
      <dgm:spPr/>
      <dgm:t>
        <a:bodyPr/>
        <a:lstStyle/>
        <a:p>
          <a:endParaRPr lang="es-AR"/>
        </a:p>
      </dgm:t>
    </dgm:pt>
    <dgm:pt modelId="{50B92A0E-A26C-4C9F-9E13-A48351CDB9E6}" type="sibTrans" cxnId="{C5D661E8-94FC-499E-85FB-ABED167D0672}">
      <dgm:prSet/>
      <dgm:spPr/>
      <dgm:t>
        <a:bodyPr/>
        <a:lstStyle/>
        <a:p>
          <a:endParaRPr lang="es-AR"/>
        </a:p>
      </dgm:t>
    </dgm:pt>
    <dgm:pt modelId="{8432FCB6-D445-406B-A5E1-FFF524D09A68}">
      <dgm:prSet custT="1"/>
      <dgm:spPr/>
      <dgm:t>
        <a:bodyPr/>
        <a:lstStyle/>
        <a:p>
          <a:endParaRPr lang="es-AR" sz="1000" b="1" dirty="0"/>
        </a:p>
      </dgm:t>
    </dgm:pt>
    <dgm:pt modelId="{CB64E8E7-E626-4D54-A6FC-5BF9193BF5A6}" type="parTrans" cxnId="{FAE8D77A-B609-48DB-8D9F-5C5B43ED7450}">
      <dgm:prSet/>
      <dgm:spPr/>
      <dgm:t>
        <a:bodyPr/>
        <a:lstStyle/>
        <a:p>
          <a:endParaRPr lang="es-AR"/>
        </a:p>
      </dgm:t>
    </dgm:pt>
    <dgm:pt modelId="{0F25D9FA-A04D-4C05-BFAD-BE9C420FBD73}" type="sibTrans" cxnId="{FAE8D77A-B609-48DB-8D9F-5C5B43ED7450}">
      <dgm:prSet/>
      <dgm:spPr/>
      <dgm:t>
        <a:bodyPr/>
        <a:lstStyle/>
        <a:p>
          <a:endParaRPr lang="es-AR"/>
        </a:p>
      </dgm:t>
    </dgm:pt>
    <dgm:pt modelId="{7AB93E95-9EC7-4D35-92B7-71015DB53D21}" type="pres">
      <dgm:prSet presAssocID="{10840D02-6959-458B-B63B-B889D4951D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2F2389D-19BD-4459-8C21-6D8D933B80D3}" type="pres">
      <dgm:prSet presAssocID="{20410DE5-7A61-427C-9ECA-5C5CE71B4902}" presName="composite" presStyleCnt="0"/>
      <dgm:spPr/>
    </dgm:pt>
    <dgm:pt modelId="{9B67AC98-EDCF-42D5-A395-146AFA441C2D}" type="pres">
      <dgm:prSet presAssocID="{20410DE5-7A61-427C-9ECA-5C5CE71B4902}" presName="parTx" presStyleLbl="alignNode1" presStyleIdx="0" presStyleCnt="4" custLinFactNeighborY="-18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C1946F1-70C7-4B60-A95A-2C11810FDC5D}" type="pres">
      <dgm:prSet presAssocID="{20410DE5-7A61-427C-9ECA-5C5CE71B4902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2FB9F03-BF43-4AA3-A78C-D82716B52A52}" type="pres">
      <dgm:prSet presAssocID="{558ABE6C-A351-4F3F-BCED-0CC861934C33}" presName="space" presStyleCnt="0"/>
      <dgm:spPr/>
    </dgm:pt>
    <dgm:pt modelId="{CD67CE3B-E122-46D7-9E0D-93FE031EFE86}" type="pres">
      <dgm:prSet presAssocID="{E972232F-3F97-4406-B3B5-2F0B83E6F0A4}" presName="composite" presStyleCnt="0"/>
      <dgm:spPr/>
    </dgm:pt>
    <dgm:pt modelId="{DAA61CDF-7414-4986-A479-F0C552A03C57}" type="pres">
      <dgm:prSet presAssocID="{E972232F-3F97-4406-B3B5-2F0B83E6F0A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52E76E1-A538-44BF-AD51-D78ED09B9C21}" type="pres">
      <dgm:prSet presAssocID="{E972232F-3F97-4406-B3B5-2F0B83E6F0A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8213F2B-B0E0-4E40-A4E7-67F7C5B9A98F}" type="pres">
      <dgm:prSet presAssocID="{D5D9F5AC-42A8-4AA2-8413-CABDBCF394CB}" presName="space" presStyleCnt="0"/>
      <dgm:spPr/>
    </dgm:pt>
    <dgm:pt modelId="{F3F24554-8A41-4EFF-8C4E-EF19BE674FC5}" type="pres">
      <dgm:prSet presAssocID="{A887D502-55D6-4A31-AEC6-AF10BBBE5885}" presName="composite" presStyleCnt="0"/>
      <dgm:spPr/>
    </dgm:pt>
    <dgm:pt modelId="{506D391C-E248-4082-8721-DCD26B6D8B7B}" type="pres">
      <dgm:prSet presAssocID="{A887D502-55D6-4A31-AEC6-AF10BBBE5885}" presName="parTx" presStyleLbl="alignNode1" presStyleIdx="2" presStyleCnt="4" custScaleX="104400" custLinFactNeighborX="-192" custLinFactNeighborY="-30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FA8D0F0-D85F-4657-B3E6-8260E6034967}" type="pres">
      <dgm:prSet presAssocID="{A887D502-55D6-4A31-AEC6-AF10BBBE5885}" presName="desTx" presStyleLbl="alignAccFollowNode1" presStyleIdx="2" presStyleCnt="4" custScaleX="10313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FBBDE84-D875-41A2-B70C-D8EEBBAD0B6C}" type="pres">
      <dgm:prSet presAssocID="{3D809D83-F1A6-4880-B158-C173E7D9E9A4}" presName="space" presStyleCnt="0"/>
      <dgm:spPr/>
    </dgm:pt>
    <dgm:pt modelId="{9AEAB8F2-0F8A-4707-ACEA-DE3A8376567D}" type="pres">
      <dgm:prSet presAssocID="{522F9CAC-2D2F-49D7-8456-691F4DC3D77C}" presName="composite" presStyleCnt="0"/>
      <dgm:spPr/>
    </dgm:pt>
    <dgm:pt modelId="{97F6361C-9499-467E-A042-C1B6D6EF54A1}" type="pres">
      <dgm:prSet presAssocID="{522F9CAC-2D2F-49D7-8456-691F4DC3D77C}" presName="parTx" presStyleLbl="alignNode1" presStyleIdx="3" presStyleCnt="4" custScaleX="111319" custLinFactNeighborX="-449" custLinFactNeighborY="-3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BB7D804-5E97-4F71-B725-E9BF499B0859}" type="pres">
      <dgm:prSet presAssocID="{522F9CAC-2D2F-49D7-8456-691F4DC3D77C}" presName="desTx" presStyleLbl="alignAccFollowNode1" presStyleIdx="3" presStyleCnt="4" custScaleX="109939" custLinFactNeighborX="-1609" custLinFactNeighborY="25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4818AC0-C51E-496E-98DD-799175BE4D41}" srcId="{10840D02-6959-458B-B63B-B889D4951D0C}" destId="{A887D502-55D6-4A31-AEC6-AF10BBBE5885}" srcOrd="2" destOrd="0" parTransId="{9809845C-4359-4E55-AC43-42FE4DE7A11C}" sibTransId="{3D809D83-F1A6-4880-B158-C173E7D9E9A4}"/>
    <dgm:cxn modelId="{73D5C8D1-CDF8-4301-841F-DFCB26B3C944}" srcId="{A887D502-55D6-4A31-AEC6-AF10BBBE5885}" destId="{5111BDEF-98D2-4221-89AE-F583535B02A6}" srcOrd="6" destOrd="0" parTransId="{3100D14C-8237-494A-B02B-BD669EF00529}" sibTransId="{A3B561C5-4FB8-4F77-87CE-212F1A05A252}"/>
    <dgm:cxn modelId="{BD7EB6E0-0CAB-455D-955E-6D4E9426B6BC}" srcId="{10840D02-6959-458B-B63B-B889D4951D0C}" destId="{522F9CAC-2D2F-49D7-8456-691F4DC3D77C}" srcOrd="3" destOrd="0" parTransId="{E2B59189-36B0-430E-BE59-56FA61C97BF3}" sibTransId="{23EFB609-45D1-4D87-BB7A-8BEF9D9E94C5}"/>
    <dgm:cxn modelId="{C861BE6E-5845-43FB-97E7-F02D8D88CF55}" type="presOf" srcId="{46C3AA7C-8AC4-4364-BB0E-030595816735}" destId="{552E76E1-A538-44BF-AD51-D78ED09B9C21}" srcOrd="0" destOrd="2" presId="urn:microsoft.com/office/officeart/2005/8/layout/hList1"/>
    <dgm:cxn modelId="{FC3E1C30-7942-4514-BFF6-143D54CA7FF1}" srcId="{522F9CAC-2D2F-49D7-8456-691F4DC3D77C}" destId="{E6D6931F-780E-49FD-99A2-99A1A05CF808}" srcOrd="0" destOrd="0" parTransId="{FE136670-DC17-4817-969A-AA12CBFD9AB0}" sibTransId="{18647796-A74A-4829-89D5-5A22D4946DD8}"/>
    <dgm:cxn modelId="{34E46D8D-B16E-41A6-ADDD-102A7947776F}" type="presOf" srcId="{20410DE5-7A61-427C-9ECA-5C5CE71B4902}" destId="{9B67AC98-EDCF-42D5-A395-146AFA441C2D}" srcOrd="0" destOrd="0" presId="urn:microsoft.com/office/officeart/2005/8/layout/hList1"/>
    <dgm:cxn modelId="{3F4ED0F5-6B98-49AE-B087-C55844017AAF}" type="presOf" srcId="{A887D502-55D6-4A31-AEC6-AF10BBBE5885}" destId="{506D391C-E248-4082-8721-DCD26B6D8B7B}" srcOrd="0" destOrd="0" presId="urn:microsoft.com/office/officeart/2005/8/layout/hList1"/>
    <dgm:cxn modelId="{5C4BAB16-8DAB-45FD-9974-9C85566E62C1}" srcId="{A887D502-55D6-4A31-AEC6-AF10BBBE5885}" destId="{0FA7D6B2-530D-4FB0-AF80-6159CEB175D0}" srcOrd="0" destOrd="0" parTransId="{04527A9B-B080-47CB-AF01-03BE28DFC06E}" sibTransId="{8FE4F7CE-08E5-44C0-B325-C6EEA92D7B34}"/>
    <dgm:cxn modelId="{BE04FED5-EB0C-4BA8-B1C7-335B84E62147}" type="presOf" srcId="{A22739AA-575A-4EAA-BD33-E6B77430FFF7}" destId="{552E76E1-A538-44BF-AD51-D78ED09B9C21}" srcOrd="0" destOrd="1" presId="urn:microsoft.com/office/officeart/2005/8/layout/hList1"/>
    <dgm:cxn modelId="{C8789641-99D9-44FE-9687-8363DD74BC95}" type="presOf" srcId="{3068960E-13B2-4F16-B062-4DC19FA599F2}" destId="{552E76E1-A538-44BF-AD51-D78ED09B9C21}" srcOrd="0" destOrd="0" presId="urn:microsoft.com/office/officeart/2005/8/layout/hList1"/>
    <dgm:cxn modelId="{13B327BD-0963-41DA-AAA6-4E8C68FA6577}" type="presOf" srcId="{9257AB0C-C61E-467A-86E8-3F3688D04707}" destId="{5BB7D804-5E97-4F71-B725-E9BF499B0859}" srcOrd="0" destOrd="2" presId="urn:microsoft.com/office/officeart/2005/8/layout/hList1"/>
    <dgm:cxn modelId="{43380C8F-1C8C-417C-BFCF-8ECF0E5F46C9}" srcId="{E972232F-3F97-4406-B3B5-2F0B83E6F0A4}" destId="{3068960E-13B2-4F16-B062-4DC19FA599F2}" srcOrd="0" destOrd="0" parTransId="{6F1C2E32-E074-4946-AAA8-1548C5215AC2}" sibTransId="{1B38A675-FEF1-4745-A86B-90B293B56C91}"/>
    <dgm:cxn modelId="{CF782A7E-BCB7-4365-B001-3AA2E84C9DDE}" srcId="{A887D502-55D6-4A31-AEC6-AF10BBBE5885}" destId="{1AFBF45F-444D-4177-AA15-60962A3FF8E7}" srcOrd="2" destOrd="0" parTransId="{BBD613EE-CFD6-4A5F-8E63-99C87246C0E7}" sibTransId="{C6FE6F95-5767-4C6D-B67D-F291353CC444}"/>
    <dgm:cxn modelId="{F46CDFF5-6DBA-4489-90E4-3750EBDFB074}" type="presOf" srcId="{10840D02-6959-458B-B63B-B889D4951D0C}" destId="{7AB93E95-9EC7-4D35-92B7-71015DB53D21}" srcOrd="0" destOrd="0" presId="urn:microsoft.com/office/officeart/2005/8/layout/hList1"/>
    <dgm:cxn modelId="{5ACEC804-2455-4700-8B94-F09D13FB0CA6}" type="presOf" srcId="{95D3891A-43B5-4EC6-9A83-AF0C41785BC2}" destId="{EFA8D0F0-D85F-4657-B3E6-8260E6034967}" srcOrd="0" destOrd="3" presId="urn:microsoft.com/office/officeart/2005/8/layout/hList1"/>
    <dgm:cxn modelId="{AC58C087-D5BD-4DFD-A706-4DD403350E86}" type="presOf" srcId="{E6D6931F-780E-49FD-99A2-99A1A05CF808}" destId="{5BB7D804-5E97-4F71-B725-E9BF499B0859}" srcOrd="0" destOrd="0" presId="urn:microsoft.com/office/officeart/2005/8/layout/hList1"/>
    <dgm:cxn modelId="{7970C908-F555-4A0F-865F-E3CA98311E5E}" srcId="{E972232F-3F97-4406-B3B5-2F0B83E6F0A4}" destId="{A22739AA-575A-4EAA-BD33-E6B77430FFF7}" srcOrd="1" destOrd="0" parTransId="{37C584BD-84C4-42FB-8C7C-D18212553943}" sibTransId="{ADCCD0AB-03F2-4E73-9B54-4DE0C541265E}"/>
    <dgm:cxn modelId="{2A9E64CF-1AD7-4A56-8210-3D91B1D50533}" type="presOf" srcId="{64EB4860-CD52-42BE-8427-8474C0FBA89C}" destId="{EFA8D0F0-D85F-4657-B3E6-8260E6034967}" srcOrd="0" destOrd="5" presId="urn:microsoft.com/office/officeart/2005/8/layout/hList1"/>
    <dgm:cxn modelId="{95FBD4C6-8054-43BD-99DB-89059F2F838A}" srcId="{A887D502-55D6-4A31-AEC6-AF10BBBE5885}" destId="{95D3891A-43B5-4EC6-9A83-AF0C41785BC2}" srcOrd="3" destOrd="0" parTransId="{BC1E1107-E07A-40D4-9581-73CB0F2C81D8}" sibTransId="{5FBD1B93-61FD-4C58-AB83-A8397A5FAB88}"/>
    <dgm:cxn modelId="{164412C6-8BB4-44A5-9A46-A193F0A9FEDC}" srcId="{20410DE5-7A61-427C-9ECA-5C5CE71B4902}" destId="{67660F7D-BE30-43FB-8B2A-074AA4D63876}" srcOrd="0" destOrd="0" parTransId="{9627732F-CFF7-4C85-98C4-CBE6344D8C0C}" sibTransId="{C71369D2-BEFA-429C-9619-89E4ABA519FB}"/>
    <dgm:cxn modelId="{8B320304-DF77-48A4-9632-D7379E8F1E7F}" srcId="{A887D502-55D6-4A31-AEC6-AF10BBBE5885}" destId="{41AAFF1F-FB74-4921-9D52-D2538286CBB7}" srcOrd="1" destOrd="0" parTransId="{564ED706-F78C-4E5E-A4A0-9B78691E1733}" sibTransId="{ACD5A509-D666-4422-A549-4CC33269280A}"/>
    <dgm:cxn modelId="{6AB6E0B8-F03A-4B5C-B673-868F5455A7EF}" srcId="{10840D02-6959-458B-B63B-B889D4951D0C}" destId="{20410DE5-7A61-427C-9ECA-5C5CE71B4902}" srcOrd="0" destOrd="0" parTransId="{6C0DB67E-7D23-4D2E-8BD6-B162D635EA4E}" sibTransId="{558ABE6C-A351-4F3F-BCED-0CC861934C33}"/>
    <dgm:cxn modelId="{0827C669-6F63-4DDF-85C1-780550D16CD7}" srcId="{A887D502-55D6-4A31-AEC6-AF10BBBE5885}" destId="{F089BA16-FA3D-4FF5-BF8F-6715F23B793A}" srcOrd="4" destOrd="0" parTransId="{AE07B666-3A2B-4E6E-A077-0B5C74F9F3EA}" sibTransId="{2C59A2C5-64E6-42BE-944D-982431EF5248}"/>
    <dgm:cxn modelId="{90B55465-D2E1-4085-A26B-1FC7DC4741E4}" type="presOf" srcId="{F089BA16-FA3D-4FF5-BF8F-6715F23B793A}" destId="{EFA8D0F0-D85F-4657-B3E6-8260E6034967}" srcOrd="0" destOrd="4" presId="urn:microsoft.com/office/officeart/2005/8/layout/hList1"/>
    <dgm:cxn modelId="{94360F17-9DA2-4799-BF02-D302BEDCF88A}" type="presOf" srcId="{8432FCB6-D445-406B-A5E1-FFF524D09A68}" destId="{5BB7D804-5E97-4F71-B725-E9BF499B0859}" srcOrd="0" destOrd="1" presId="urn:microsoft.com/office/officeart/2005/8/layout/hList1"/>
    <dgm:cxn modelId="{9F477613-FF63-4559-BD39-5FEA933336EF}" type="presOf" srcId="{522F9CAC-2D2F-49D7-8456-691F4DC3D77C}" destId="{97F6361C-9499-467E-A042-C1B6D6EF54A1}" srcOrd="0" destOrd="0" presId="urn:microsoft.com/office/officeart/2005/8/layout/hList1"/>
    <dgm:cxn modelId="{8045A368-2C89-495E-B094-3657F1D56AEF}" type="presOf" srcId="{41AAFF1F-FB74-4921-9D52-D2538286CBB7}" destId="{EFA8D0F0-D85F-4657-B3E6-8260E6034967}" srcOrd="0" destOrd="1" presId="urn:microsoft.com/office/officeart/2005/8/layout/hList1"/>
    <dgm:cxn modelId="{BB55E0BD-2379-4F37-A4B0-3EE652665DC8}" type="presOf" srcId="{0FA7D6B2-530D-4FB0-AF80-6159CEB175D0}" destId="{EFA8D0F0-D85F-4657-B3E6-8260E6034967}" srcOrd="0" destOrd="0" presId="urn:microsoft.com/office/officeart/2005/8/layout/hList1"/>
    <dgm:cxn modelId="{567CBB42-A7E7-4DF5-873D-22315983D505}" type="presOf" srcId="{E972232F-3F97-4406-B3B5-2F0B83E6F0A4}" destId="{DAA61CDF-7414-4986-A479-F0C552A03C57}" srcOrd="0" destOrd="0" presId="urn:microsoft.com/office/officeart/2005/8/layout/hList1"/>
    <dgm:cxn modelId="{16572690-5CE4-45B5-8C87-1E256EA1D5BE}" type="presOf" srcId="{5111BDEF-98D2-4221-89AE-F583535B02A6}" destId="{EFA8D0F0-D85F-4657-B3E6-8260E6034967}" srcOrd="0" destOrd="6" presId="urn:microsoft.com/office/officeart/2005/8/layout/hList1"/>
    <dgm:cxn modelId="{1BA14785-F225-4D12-9BEE-AC6039DD54DF}" type="presOf" srcId="{1AFBF45F-444D-4177-AA15-60962A3FF8E7}" destId="{EFA8D0F0-D85F-4657-B3E6-8260E6034967}" srcOrd="0" destOrd="2" presId="urn:microsoft.com/office/officeart/2005/8/layout/hList1"/>
    <dgm:cxn modelId="{7F3104FB-3CEC-4A93-82A6-7E1E2D0F0554}" srcId="{10840D02-6959-458B-B63B-B889D4951D0C}" destId="{E972232F-3F97-4406-B3B5-2F0B83E6F0A4}" srcOrd="1" destOrd="0" parTransId="{D9F156EA-75DC-471B-BAC4-E8955D25089C}" sibTransId="{D5D9F5AC-42A8-4AA2-8413-CABDBCF394CB}"/>
    <dgm:cxn modelId="{F64C578A-E739-4102-8E31-9641A1A757A2}" srcId="{522F9CAC-2D2F-49D7-8456-691F4DC3D77C}" destId="{9257AB0C-C61E-467A-86E8-3F3688D04707}" srcOrd="2" destOrd="0" parTransId="{5C519019-BFAF-4E68-953C-80FB9098CC5A}" sibTransId="{FCC7BF3A-4757-4F77-816A-26FC13B51802}"/>
    <dgm:cxn modelId="{FAE8D77A-B609-48DB-8D9F-5C5B43ED7450}" srcId="{522F9CAC-2D2F-49D7-8456-691F4DC3D77C}" destId="{8432FCB6-D445-406B-A5E1-FFF524D09A68}" srcOrd="1" destOrd="0" parTransId="{CB64E8E7-E626-4D54-A6FC-5BF9193BF5A6}" sibTransId="{0F25D9FA-A04D-4C05-BFAD-BE9C420FBD73}"/>
    <dgm:cxn modelId="{DBE584F5-E298-4A83-BC61-30B9F526979F}" srcId="{E972232F-3F97-4406-B3B5-2F0B83E6F0A4}" destId="{46C3AA7C-8AC4-4364-BB0E-030595816735}" srcOrd="2" destOrd="0" parTransId="{A14269EE-44DF-4241-9FA9-C2A1F824B99B}" sibTransId="{DE365B54-9B2D-49B7-A3E1-2E41F3D11713}"/>
    <dgm:cxn modelId="{4E0657A4-F5E1-4643-AB02-48D40F26D57B}" type="presOf" srcId="{67660F7D-BE30-43FB-8B2A-074AA4D63876}" destId="{9C1946F1-70C7-4B60-A95A-2C11810FDC5D}" srcOrd="0" destOrd="0" presId="urn:microsoft.com/office/officeart/2005/8/layout/hList1"/>
    <dgm:cxn modelId="{C5D661E8-94FC-499E-85FB-ABED167D0672}" srcId="{A887D502-55D6-4A31-AEC6-AF10BBBE5885}" destId="{64EB4860-CD52-42BE-8427-8474C0FBA89C}" srcOrd="5" destOrd="0" parTransId="{74FC257E-84A6-48E9-ABE2-AF1698A2E261}" sibTransId="{50B92A0E-A26C-4C9F-9E13-A48351CDB9E6}"/>
    <dgm:cxn modelId="{7D5D0E79-079D-4E97-AD50-E486E8A5350C}" type="presParOf" srcId="{7AB93E95-9EC7-4D35-92B7-71015DB53D21}" destId="{12F2389D-19BD-4459-8C21-6D8D933B80D3}" srcOrd="0" destOrd="0" presId="urn:microsoft.com/office/officeart/2005/8/layout/hList1"/>
    <dgm:cxn modelId="{8F4F0E1A-CD36-49F0-A447-D628BDCB6331}" type="presParOf" srcId="{12F2389D-19BD-4459-8C21-6D8D933B80D3}" destId="{9B67AC98-EDCF-42D5-A395-146AFA441C2D}" srcOrd="0" destOrd="0" presId="urn:microsoft.com/office/officeart/2005/8/layout/hList1"/>
    <dgm:cxn modelId="{634A1871-B8E9-4C26-B33F-15C5BEDC34DC}" type="presParOf" srcId="{12F2389D-19BD-4459-8C21-6D8D933B80D3}" destId="{9C1946F1-70C7-4B60-A95A-2C11810FDC5D}" srcOrd="1" destOrd="0" presId="urn:microsoft.com/office/officeart/2005/8/layout/hList1"/>
    <dgm:cxn modelId="{C76D0BAB-A947-40C5-BF14-DA97970398FF}" type="presParOf" srcId="{7AB93E95-9EC7-4D35-92B7-71015DB53D21}" destId="{B2FB9F03-BF43-4AA3-A78C-D82716B52A52}" srcOrd="1" destOrd="0" presId="urn:microsoft.com/office/officeart/2005/8/layout/hList1"/>
    <dgm:cxn modelId="{9C0E1D7E-2F82-4856-9580-6CB2F0089EDF}" type="presParOf" srcId="{7AB93E95-9EC7-4D35-92B7-71015DB53D21}" destId="{CD67CE3B-E122-46D7-9E0D-93FE031EFE86}" srcOrd="2" destOrd="0" presId="urn:microsoft.com/office/officeart/2005/8/layout/hList1"/>
    <dgm:cxn modelId="{3C4F30BB-3227-41E2-BD2D-0E7A03207EA7}" type="presParOf" srcId="{CD67CE3B-E122-46D7-9E0D-93FE031EFE86}" destId="{DAA61CDF-7414-4986-A479-F0C552A03C57}" srcOrd="0" destOrd="0" presId="urn:microsoft.com/office/officeart/2005/8/layout/hList1"/>
    <dgm:cxn modelId="{FAC88EFA-4EB1-4E34-9C6F-8098EDCF599F}" type="presParOf" srcId="{CD67CE3B-E122-46D7-9E0D-93FE031EFE86}" destId="{552E76E1-A538-44BF-AD51-D78ED09B9C21}" srcOrd="1" destOrd="0" presId="urn:microsoft.com/office/officeart/2005/8/layout/hList1"/>
    <dgm:cxn modelId="{2A78EFB2-0B6C-45D3-AA8F-6D51C61A5A7E}" type="presParOf" srcId="{7AB93E95-9EC7-4D35-92B7-71015DB53D21}" destId="{78213F2B-B0E0-4E40-A4E7-67F7C5B9A98F}" srcOrd="3" destOrd="0" presId="urn:microsoft.com/office/officeart/2005/8/layout/hList1"/>
    <dgm:cxn modelId="{A3CA7760-0D22-412E-8DAA-90AB9C3B8A69}" type="presParOf" srcId="{7AB93E95-9EC7-4D35-92B7-71015DB53D21}" destId="{F3F24554-8A41-4EFF-8C4E-EF19BE674FC5}" srcOrd="4" destOrd="0" presId="urn:microsoft.com/office/officeart/2005/8/layout/hList1"/>
    <dgm:cxn modelId="{75A33341-124B-42F0-ABDB-ED04380DAE3F}" type="presParOf" srcId="{F3F24554-8A41-4EFF-8C4E-EF19BE674FC5}" destId="{506D391C-E248-4082-8721-DCD26B6D8B7B}" srcOrd="0" destOrd="0" presId="urn:microsoft.com/office/officeart/2005/8/layout/hList1"/>
    <dgm:cxn modelId="{8FADED64-335A-4CF1-ACAF-ADF2CAC7C9B8}" type="presParOf" srcId="{F3F24554-8A41-4EFF-8C4E-EF19BE674FC5}" destId="{EFA8D0F0-D85F-4657-B3E6-8260E6034967}" srcOrd="1" destOrd="0" presId="urn:microsoft.com/office/officeart/2005/8/layout/hList1"/>
    <dgm:cxn modelId="{1E2A2707-D865-4922-8568-8C96FC7EAF95}" type="presParOf" srcId="{7AB93E95-9EC7-4D35-92B7-71015DB53D21}" destId="{0FBBDE84-D875-41A2-B70C-D8EEBBAD0B6C}" srcOrd="5" destOrd="0" presId="urn:microsoft.com/office/officeart/2005/8/layout/hList1"/>
    <dgm:cxn modelId="{3D1B67B7-692B-4F5B-93AD-A1FB459C1700}" type="presParOf" srcId="{7AB93E95-9EC7-4D35-92B7-71015DB53D21}" destId="{9AEAB8F2-0F8A-4707-ACEA-DE3A8376567D}" srcOrd="6" destOrd="0" presId="urn:microsoft.com/office/officeart/2005/8/layout/hList1"/>
    <dgm:cxn modelId="{5931A8C1-3443-45A8-BEC9-3271B75CD633}" type="presParOf" srcId="{9AEAB8F2-0F8A-4707-ACEA-DE3A8376567D}" destId="{97F6361C-9499-467E-A042-C1B6D6EF54A1}" srcOrd="0" destOrd="0" presId="urn:microsoft.com/office/officeart/2005/8/layout/hList1"/>
    <dgm:cxn modelId="{B74ABC9A-3F21-45A2-98CE-3AE399164417}" type="presParOf" srcId="{9AEAB8F2-0F8A-4707-ACEA-DE3A8376567D}" destId="{5BB7D804-5E97-4F71-B725-E9BF499B085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207C3B-2899-4BCC-8F20-9EFF90E2003E}">
      <dsp:nvSpPr>
        <dsp:cNvPr id="0" name=""/>
        <dsp:cNvSpPr/>
      </dsp:nvSpPr>
      <dsp:spPr>
        <a:xfrm>
          <a:off x="2571892" y="-310997"/>
          <a:ext cx="1798346" cy="177212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1800" kern="1200" dirty="0" smtClean="0"/>
            <a:t>Informalidad laboral</a:t>
          </a:r>
          <a:endParaRPr lang="es-ES" sz="1800" kern="1200" dirty="0" smtClean="0"/>
        </a:p>
        <a:p>
          <a:pPr lvl="0" algn="ctr">
            <a:spcBef>
              <a:spcPct val="0"/>
            </a:spcBef>
          </a:pPr>
          <a:endParaRPr lang="es-ES" sz="1800" kern="1200" dirty="0"/>
        </a:p>
      </dsp:txBody>
      <dsp:txXfrm>
        <a:off x="2835254" y="-51476"/>
        <a:ext cx="1271622" cy="1253080"/>
      </dsp:txXfrm>
    </dsp:sp>
    <dsp:sp modelId="{99CB00DB-8E4B-4DEC-A275-BCECC85435F8}">
      <dsp:nvSpPr>
        <dsp:cNvPr id="0" name=""/>
        <dsp:cNvSpPr/>
      </dsp:nvSpPr>
      <dsp:spPr>
        <a:xfrm rot="2340626">
          <a:off x="4248330" y="1101980"/>
          <a:ext cx="391694" cy="5227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4261430" y="1169552"/>
        <a:ext cx="274186" cy="313665"/>
      </dsp:txXfrm>
    </dsp:sp>
    <dsp:sp modelId="{BE29D28F-220B-49D2-AF2E-FA5F56890F79}">
      <dsp:nvSpPr>
        <dsp:cNvPr id="0" name=""/>
        <dsp:cNvSpPr/>
      </dsp:nvSpPr>
      <dsp:spPr>
        <a:xfrm>
          <a:off x="4507845" y="1298351"/>
          <a:ext cx="1895513" cy="1768715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/>
            <a:t>Fragmentación de regímenes</a:t>
          </a:r>
          <a:endParaRPr lang="es-ES" sz="1600" kern="1200" dirty="0"/>
        </a:p>
      </dsp:txBody>
      <dsp:txXfrm>
        <a:off x="4785436" y="1557373"/>
        <a:ext cx="1340331" cy="1250671"/>
      </dsp:txXfrm>
    </dsp:sp>
    <dsp:sp modelId="{AD1C8F51-AC3E-4F01-A7CE-8F3D4FB8FCB0}">
      <dsp:nvSpPr>
        <dsp:cNvPr id="0" name=""/>
        <dsp:cNvSpPr/>
      </dsp:nvSpPr>
      <dsp:spPr>
        <a:xfrm rot="8384337">
          <a:off x="4447826" y="2626511"/>
          <a:ext cx="350195" cy="5227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 rot="10800000">
        <a:off x="4540440" y="2697118"/>
        <a:ext cx="245137" cy="313665"/>
      </dsp:txXfrm>
    </dsp:sp>
    <dsp:sp modelId="{6C507237-3BC1-488D-99BA-6F5370AFEB1D}">
      <dsp:nvSpPr>
        <dsp:cNvPr id="0" name=""/>
        <dsp:cNvSpPr/>
      </dsp:nvSpPr>
      <dsp:spPr>
        <a:xfrm>
          <a:off x="2112887" y="2575801"/>
          <a:ext cx="2716355" cy="2575198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Suficiencia y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Sustentabilidad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Cobertura</a:t>
          </a:r>
          <a:endParaRPr lang="es-ES" sz="1800" kern="1200" dirty="0"/>
        </a:p>
      </dsp:txBody>
      <dsp:txXfrm>
        <a:off x="2510688" y="2952930"/>
        <a:ext cx="1920753" cy="1820940"/>
      </dsp:txXfrm>
    </dsp:sp>
    <dsp:sp modelId="{33FCCC07-E9AB-43D4-9D64-EB473755674A}">
      <dsp:nvSpPr>
        <dsp:cNvPr id="0" name=""/>
        <dsp:cNvSpPr/>
      </dsp:nvSpPr>
      <dsp:spPr>
        <a:xfrm rot="2794678">
          <a:off x="2240505" y="2644516"/>
          <a:ext cx="302538" cy="5227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>
            <a:rot lat="0" lon="0" rev="300000"/>
          </a:camera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 rot="10800000">
        <a:off x="2254692" y="2716111"/>
        <a:ext cx="211777" cy="313665"/>
      </dsp:txXfrm>
    </dsp:sp>
    <dsp:sp modelId="{287BFA1C-04D0-43D4-AB84-3EADB8770339}">
      <dsp:nvSpPr>
        <dsp:cNvPr id="0" name=""/>
        <dsp:cNvSpPr/>
      </dsp:nvSpPr>
      <dsp:spPr>
        <a:xfrm>
          <a:off x="707580" y="1308643"/>
          <a:ext cx="1820357" cy="1821178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AR" sz="1600" kern="1200" dirty="0" smtClean="0"/>
            <a:t>Tendencias demográficas</a:t>
          </a:r>
          <a:endParaRPr lang="es-ES" sz="1400" kern="1200" dirty="0" smtClean="0"/>
        </a:p>
      </dsp:txBody>
      <dsp:txXfrm>
        <a:off x="974165" y="1575348"/>
        <a:ext cx="1287187" cy="1287768"/>
      </dsp:txXfrm>
    </dsp:sp>
    <dsp:sp modelId="{61F8B95A-2C4E-4826-B09A-3CE785DEF69D}">
      <dsp:nvSpPr>
        <dsp:cNvPr id="0" name=""/>
        <dsp:cNvSpPr/>
      </dsp:nvSpPr>
      <dsp:spPr>
        <a:xfrm rot="19105322">
          <a:off x="2364659" y="1136816"/>
          <a:ext cx="357124" cy="5227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378155" y="1276921"/>
        <a:ext cx="249987" cy="3136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7AC98-EDCF-42D5-A395-146AFA441C2D}">
      <dsp:nvSpPr>
        <dsp:cNvPr id="0" name=""/>
        <dsp:cNvSpPr/>
      </dsp:nvSpPr>
      <dsp:spPr>
        <a:xfrm>
          <a:off x="6811" y="255423"/>
          <a:ext cx="1523069" cy="4351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Cobertura prestacional</a:t>
          </a:r>
          <a:endParaRPr lang="es-AR" sz="1200" kern="1200" dirty="0">
            <a:solidFill>
              <a:schemeClr val="tx1"/>
            </a:solidFill>
          </a:endParaRPr>
        </a:p>
      </dsp:txBody>
      <dsp:txXfrm>
        <a:off x="6811" y="255423"/>
        <a:ext cx="1523069" cy="435139"/>
      </dsp:txXfrm>
    </dsp:sp>
    <dsp:sp modelId="{9C1946F1-70C7-4B60-A95A-2C11810FDC5D}">
      <dsp:nvSpPr>
        <dsp:cNvPr id="0" name=""/>
        <dsp:cNvSpPr/>
      </dsp:nvSpPr>
      <dsp:spPr>
        <a:xfrm>
          <a:off x="6811" y="698504"/>
          <a:ext cx="1523069" cy="302110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</a:rPr>
            <a:t>Pensión Universal para el Adulto Mayor (PUAM)</a:t>
          </a:r>
          <a:endParaRPr lang="es-AR" sz="1400" b="1" kern="1200" dirty="0"/>
        </a:p>
      </dsp:txBody>
      <dsp:txXfrm>
        <a:off x="6811" y="698504"/>
        <a:ext cx="1523069" cy="3021108"/>
      </dsp:txXfrm>
    </dsp:sp>
    <dsp:sp modelId="{DAA61CDF-7414-4986-A479-F0C552A03C57}">
      <dsp:nvSpPr>
        <dsp:cNvPr id="0" name=""/>
        <dsp:cNvSpPr/>
      </dsp:nvSpPr>
      <dsp:spPr>
        <a:xfrm>
          <a:off x="1743110" y="263365"/>
          <a:ext cx="1523069" cy="4351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Suficiencia de las prestaciones</a:t>
          </a:r>
          <a:endParaRPr lang="es-AR" sz="1200" kern="1200" dirty="0">
            <a:solidFill>
              <a:schemeClr val="tx1"/>
            </a:solidFill>
          </a:endParaRPr>
        </a:p>
      </dsp:txBody>
      <dsp:txXfrm>
        <a:off x="1743110" y="263365"/>
        <a:ext cx="1523069" cy="435139"/>
      </dsp:txXfrm>
    </dsp:sp>
    <dsp:sp modelId="{552E76E1-A538-44BF-AD51-D78ED09B9C21}">
      <dsp:nvSpPr>
        <dsp:cNvPr id="0" name=""/>
        <dsp:cNvSpPr/>
      </dsp:nvSpPr>
      <dsp:spPr>
        <a:xfrm>
          <a:off x="1743110" y="698504"/>
          <a:ext cx="1523069" cy="302110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Haberes Mínimos Garantizados</a:t>
          </a:r>
          <a:endParaRPr lang="es-AR" sz="14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0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Programa Nacional de Reparación Histórica para Jubilados y Pensionados</a:t>
          </a:r>
          <a:endParaRPr lang="es-AR" sz="1400" b="1" kern="1200" dirty="0"/>
        </a:p>
      </dsp:txBody>
      <dsp:txXfrm>
        <a:off x="1743110" y="698504"/>
        <a:ext cx="1523069" cy="3021108"/>
      </dsp:txXfrm>
    </dsp:sp>
    <dsp:sp modelId="{506D391C-E248-4082-8721-DCD26B6D8B7B}">
      <dsp:nvSpPr>
        <dsp:cNvPr id="0" name=""/>
        <dsp:cNvSpPr/>
      </dsp:nvSpPr>
      <dsp:spPr>
        <a:xfrm>
          <a:off x="3476485" y="250302"/>
          <a:ext cx="1590084" cy="435139"/>
        </a:xfrm>
        <a:prstGeom prst="rect">
          <a:avLst/>
        </a:prstGeom>
        <a:solidFill>
          <a:srgbClr val="7F8FA9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Sustentabilidad</a:t>
          </a:r>
          <a:r>
            <a:rPr lang="en-GB" sz="500" b="1" kern="1200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 </a:t>
          </a:r>
          <a:endParaRPr lang="es-AR" sz="500" kern="1200" dirty="0">
            <a:solidFill>
              <a:schemeClr val="tx1"/>
            </a:solidFill>
          </a:endParaRPr>
        </a:p>
      </dsp:txBody>
      <dsp:txXfrm>
        <a:off x="3476485" y="250302"/>
        <a:ext cx="1590084" cy="435139"/>
      </dsp:txXfrm>
    </dsp:sp>
    <dsp:sp modelId="{EFA8D0F0-D85F-4657-B3E6-8260E6034967}">
      <dsp:nvSpPr>
        <dsp:cNvPr id="0" name=""/>
        <dsp:cNvSpPr/>
      </dsp:nvSpPr>
      <dsp:spPr>
        <a:xfrm>
          <a:off x="3489043" y="698504"/>
          <a:ext cx="1570817" cy="302110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Índice de Movilidad Jubilatoria</a:t>
          </a:r>
          <a:endParaRPr lang="es-AR" sz="14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0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Opción de permanencia en actividad hasta los 70 años de edad</a:t>
          </a:r>
          <a:endParaRPr lang="es-ES" sz="1400" b="1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000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Regímenes Diferenciales</a:t>
          </a:r>
          <a:endParaRPr lang="es-ES" sz="1400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000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Sumas no remunerativas</a:t>
          </a:r>
          <a:endParaRPr lang="es-ES" sz="1400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sp:txBody>
      <dsp:txXfrm>
        <a:off x="3489043" y="698504"/>
        <a:ext cx="1570817" cy="3021108"/>
      </dsp:txXfrm>
    </dsp:sp>
    <dsp:sp modelId="{97F6361C-9499-467E-A042-C1B6D6EF54A1}">
      <dsp:nvSpPr>
        <dsp:cNvPr id="0" name=""/>
        <dsp:cNvSpPr/>
      </dsp:nvSpPr>
      <dsp:spPr>
        <a:xfrm>
          <a:off x="5275885" y="246394"/>
          <a:ext cx="1695465" cy="43513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Consensos</a:t>
          </a:r>
          <a:r>
            <a:rPr lang="en-GB" sz="1200" b="1" kern="1200" dirty="0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 </a:t>
          </a:r>
          <a:r>
            <a:rPr lang="en-GB" sz="1200" b="1" kern="1200" dirty="0" err="1" smtClean="0">
              <a:solidFill>
                <a:schemeClr val="tx1"/>
              </a:solidFill>
              <a:latin typeface="Trebuchet MS"/>
              <a:ea typeface="Trebuchet MS"/>
              <a:cs typeface="Trebuchet MS"/>
              <a:sym typeface="Trebuchet MS"/>
            </a:rPr>
            <a:t>sociales</a:t>
          </a:r>
          <a:endParaRPr lang="en-GB" sz="1200" b="1" kern="1200" dirty="0">
            <a:solidFill>
              <a:schemeClr val="tx1"/>
            </a:solidFill>
            <a:latin typeface="Trebuchet MS"/>
            <a:ea typeface="Trebuchet MS"/>
            <a:cs typeface="Trebuchet MS"/>
            <a:sym typeface="Trebuchet MS"/>
          </a:endParaRPr>
        </a:p>
      </dsp:txBody>
      <dsp:txXfrm>
        <a:off x="5275885" y="246394"/>
        <a:ext cx="1695465" cy="435139"/>
      </dsp:txXfrm>
    </dsp:sp>
    <dsp:sp modelId="{5BB7D804-5E97-4F71-B725-E9BF499B0859}">
      <dsp:nvSpPr>
        <dsp:cNvPr id="0" name=""/>
        <dsp:cNvSpPr/>
      </dsp:nvSpPr>
      <dsp:spPr>
        <a:xfrm>
          <a:off x="5268726" y="706057"/>
          <a:ext cx="1674447" cy="302110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Comisión para el Fortalecimiento del Sistema de Seguridad Social</a:t>
          </a:r>
          <a:endParaRPr lang="es-AR" sz="14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AR" sz="10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b="1" kern="1200" dirty="0" smtClean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rPr>
            <a:t>Consejo de Sustentabilidad Previsional</a:t>
          </a:r>
          <a:endParaRPr lang="es-ES" sz="1400" b="1" kern="1200" dirty="0">
            <a:solidFill>
              <a:schemeClr val="dk2"/>
            </a:solidFill>
            <a:latin typeface="Trebuchet MS"/>
            <a:ea typeface="Trebuchet MS"/>
            <a:cs typeface="Trebuchet MS"/>
            <a:sym typeface="Trebuchet MS"/>
          </a:endParaRPr>
        </a:p>
      </dsp:txBody>
      <dsp:txXfrm>
        <a:off x="5268726" y="706057"/>
        <a:ext cx="1674447" cy="3021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D5640-D663-4119-BFB4-E94588FCB9BA}" type="datetimeFigureOut">
              <a:rPr lang="es-AR" smtClean="0"/>
              <a:t>10/7/2019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7A37F-F3D7-46E3-843B-1615FC219FA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142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0e5203572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0e5203572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9239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7A37F-F3D7-46E3-843B-1615FC219FA6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4942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s-ES" sz="12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7A37F-F3D7-46E3-843B-1615FC219FA6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6861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s-ES" sz="12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7A37F-F3D7-46E3-843B-1615FC219FA6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6861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0e5203572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0e5203572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2185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T:\03 - Formatos Normativos\04 - Papelería\03 - PPT\PPT-MSDS-Plantilla-A4-Caratula.jpg"/>
          <p:cNvPicPr>
            <a:picLocks noChangeAspect="1" noChangeArrowheads="1"/>
          </p:cNvPicPr>
          <p:nvPr userDrawn="1"/>
        </p:nvPicPr>
        <p:blipFill>
          <a:blip r:embed="rId2" cstate="print"/>
          <a:srcRect t="1042" b="1043"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736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9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7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03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6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ower Point - MDS Plantilla Editable A4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74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4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9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09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1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6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98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D375-5E98-4278-8F8B-DC954A7B582C}" type="datetimeFigureOut">
              <a:rPr lang="es-AR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1B43-0A12-492F-BA82-5E2B1265BD62}" type="slidenum">
              <a:rPr lang="es-AR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7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55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D375-5E98-4278-8F8B-DC954A7B582C}" type="datetimeFigureOut">
              <a:rPr lang="es-AR" smtClean="0">
                <a:solidFill>
                  <a:prstClr val="white">
                    <a:tint val="75000"/>
                  </a:prstClr>
                </a:solidFill>
              </a:rPr>
              <a:pPr/>
              <a:t>10/7/2019</a:t>
            </a:fld>
            <a:endParaRPr lang="es-AR" smtClean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smtClean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21B43-0A12-492F-BA82-5E2B1265BD62}" type="slidenum">
              <a:rPr lang="es-A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es-AR" smtClean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752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698325" y="3600164"/>
            <a:ext cx="328838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50" dirty="0" smtClean="0">
                <a:solidFill>
                  <a:prstClr val="white"/>
                </a:solidFill>
              </a:rPr>
              <a:t>Secretaría de Seguridad Social</a:t>
            </a:r>
            <a:endParaRPr lang="es-ES" sz="1350" dirty="0">
              <a:solidFill>
                <a:prstClr val="white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582887" y="1763806"/>
            <a:ext cx="4376058" cy="1177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0"/>
              </a:lnSpc>
            </a:pPr>
            <a:r>
              <a:rPr lang="es-AR" sz="2000" b="1" dirty="0" smtClean="0">
                <a:solidFill>
                  <a:schemeClr val="bg1"/>
                </a:solidFill>
              </a:rPr>
              <a:t>II Encuentro de Programa </a:t>
            </a:r>
            <a:r>
              <a:rPr lang="es-AR" sz="2000" b="1" dirty="0" err="1" smtClean="0">
                <a:solidFill>
                  <a:schemeClr val="bg1"/>
                </a:solidFill>
              </a:rPr>
              <a:t>EUROsociAL</a:t>
            </a:r>
            <a:r>
              <a:rPr lang="es-AR" sz="2000" b="1" dirty="0" smtClean="0">
                <a:solidFill>
                  <a:schemeClr val="bg1"/>
                </a:solidFill>
              </a:rPr>
              <a:t>+</a:t>
            </a:r>
          </a:p>
          <a:p>
            <a:pPr algn="ctr">
              <a:lnSpc>
                <a:spcPts val="0"/>
              </a:lnSpc>
            </a:pPr>
            <a:endParaRPr lang="es-AR" sz="2000" b="1" dirty="0">
              <a:solidFill>
                <a:schemeClr val="bg1"/>
              </a:solidFill>
            </a:endParaRPr>
          </a:p>
          <a:p>
            <a:pPr algn="ctr">
              <a:lnSpc>
                <a:spcPts val="0"/>
              </a:lnSpc>
            </a:pPr>
            <a:endParaRPr lang="es-AR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0"/>
              </a:lnSpc>
            </a:pPr>
            <a:endParaRPr lang="es-AR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0"/>
              </a:lnSpc>
            </a:pPr>
            <a:endParaRPr lang="es-AR" sz="2000" b="1" dirty="0" smtClean="0">
              <a:solidFill>
                <a:schemeClr val="bg1"/>
              </a:solidFill>
            </a:endParaRPr>
          </a:p>
          <a:p>
            <a:pPr algn="ctr"/>
            <a:endParaRPr lang="es-AR" sz="1050" b="1" dirty="0" smtClean="0">
              <a:solidFill>
                <a:schemeClr val="bg1"/>
              </a:solidFill>
            </a:endParaRPr>
          </a:p>
          <a:p>
            <a:pPr algn="ctr"/>
            <a:r>
              <a:rPr lang="es-AR" sz="2000" b="1" dirty="0" smtClean="0">
                <a:solidFill>
                  <a:schemeClr val="bg1"/>
                </a:solidFill>
              </a:rPr>
              <a:t>“Confianza y cohesión social” </a:t>
            </a:r>
          </a:p>
          <a:p>
            <a:pPr algn="ctr"/>
            <a:r>
              <a:rPr lang="es-AR" sz="2000" b="1" dirty="0" smtClean="0">
                <a:solidFill>
                  <a:schemeClr val="bg1"/>
                </a:solidFill>
              </a:rPr>
              <a:t>Reformas de los Sistemas de Pensiones a debate: En que se está avanzando?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698325" y="5464629"/>
            <a:ext cx="4260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schemeClr val="bg1"/>
                </a:solidFill>
              </a:rPr>
              <a:t>Cartagena de Indias, Colombia </a:t>
            </a:r>
          </a:p>
          <a:p>
            <a:r>
              <a:rPr lang="es-AR" b="1" dirty="0">
                <a:solidFill>
                  <a:schemeClr val="bg1"/>
                </a:solidFill>
              </a:rPr>
              <a:t>9 - 12 julio 2019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281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/>
        </p:nvSpPr>
        <p:spPr>
          <a:xfrm>
            <a:off x="415926" y="94913"/>
            <a:ext cx="8108950" cy="83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ES" sz="2800" b="1" dirty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Principales medidas de la política previsional</a:t>
            </a:r>
            <a:endParaRPr sz="28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16656193"/>
              </p:ext>
            </p:extLst>
          </p:nvPr>
        </p:nvGraphicFramePr>
        <p:xfrm>
          <a:off x="1092199" y="1499236"/>
          <a:ext cx="6985001" cy="3982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127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7A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2931" y="2484581"/>
            <a:ext cx="7886700" cy="11822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4000" b="1" dirty="0" smtClean="0"/>
              <a:t>Medidas a implementar</a:t>
            </a:r>
            <a:endParaRPr lang="es-AR" sz="4000" b="1" dirty="0"/>
          </a:p>
        </p:txBody>
      </p:sp>
    </p:spTree>
    <p:extLst>
      <p:ext uri="{BB962C8B-B14F-4D97-AF65-F5344CB8AC3E}">
        <p14:creationId xmlns:p14="http://schemas.microsoft.com/office/powerpoint/2010/main" val="1246187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590" y="2533673"/>
            <a:ext cx="6036454" cy="3626981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413576" y="375619"/>
            <a:ext cx="7686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Prestación</a:t>
            </a:r>
            <a:r>
              <a:rPr lang="es-AR" sz="2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A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proporcional por años de aporte</a:t>
            </a:r>
            <a:endParaRPr lang="es-E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30060" y="1169808"/>
            <a:ext cx="8050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</a:pPr>
            <a:r>
              <a:rPr lang="es-ES" dirty="0" smtClean="0"/>
              <a:t>Dada la dificultad de cumplir con el requisito de 30 años de aportes </a:t>
            </a:r>
            <a:r>
              <a:rPr lang="es-ES" dirty="0"/>
              <a:t>al momento de </a:t>
            </a:r>
            <a:r>
              <a:rPr lang="es-ES" dirty="0" smtClean="0"/>
              <a:t>alcanzar la </a:t>
            </a:r>
            <a:r>
              <a:rPr lang="es-ES" dirty="0"/>
              <a:t>edad </a:t>
            </a:r>
            <a:r>
              <a:rPr lang="es-ES" dirty="0" smtClean="0"/>
              <a:t>jubilatoria, se pretende </a:t>
            </a:r>
            <a:r>
              <a:rPr lang="es-ES" dirty="0"/>
              <a:t>crear una prestación proporcional de carácter contributivo que reconozca, a partir de un determinado mínimo, los años efectivamente aportados durante la edad activa. 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4256934" y="5669280"/>
            <a:ext cx="1074722" cy="253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6998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4536" y="382414"/>
            <a:ext cx="6903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Seguridad Social con perspectiva de género</a:t>
            </a:r>
            <a:endParaRPr lang="es-ES" sz="28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04536" y="917985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cs typeface="Arial" panose="020B0604020202020204" pitchFamily="34" charset="0"/>
              </a:rPr>
              <a:t>Las mujeres presentan en mayor medida </a:t>
            </a:r>
            <a:r>
              <a:rPr lang="es-ES" dirty="0" smtClean="0">
                <a:cs typeface="Arial" panose="020B0604020202020204" pitchFamily="34" charset="0"/>
              </a:rPr>
              <a:t>una </a:t>
            </a:r>
            <a:r>
              <a:rPr lang="es-ES" dirty="0" smtClean="0">
                <a:cs typeface="Arial" panose="020B0604020202020204" pitchFamily="34" charset="0"/>
              </a:rPr>
              <a:t>inserción laboral precaria, informal y con salarios más bajos respecto de los varones, redundando en una menor protección de la seguridad social para las mujeres. </a:t>
            </a:r>
          </a:p>
          <a:p>
            <a:endParaRPr lang="es-ES" dirty="0" smtClean="0">
              <a:cs typeface="Arial" panose="020B0604020202020204" pitchFamily="34" charset="0"/>
            </a:endParaRPr>
          </a:p>
          <a:p>
            <a:r>
              <a:rPr lang="es-ES" dirty="0" smtClean="0">
                <a:cs typeface="Arial" panose="020B0604020202020204" pitchFamily="34" charset="0"/>
              </a:rPr>
              <a:t>En la actualidad se encuentran en debate las siguientes propuestas:</a:t>
            </a:r>
          </a:p>
          <a:p>
            <a:pPr>
              <a:buClr>
                <a:srgbClr val="4F81BD"/>
              </a:buClr>
            </a:pPr>
            <a:endParaRPr lang="es-ES" sz="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14313" indent="-214313"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es-ES" dirty="0">
                <a:solidFill>
                  <a:prstClr val="black"/>
                </a:solidFill>
                <a:cs typeface="Arial" panose="020B0604020202020204" pitchFamily="34" charset="0"/>
              </a:rPr>
              <a:t>Reconocimiento de años de aporte por hijos para las mujeres</a:t>
            </a:r>
          </a:p>
          <a:p>
            <a:pPr marL="214313" indent="-214313"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es-ES" dirty="0" smtClean="0">
                <a:solidFill>
                  <a:prstClr val="black"/>
                </a:solidFill>
                <a:cs typeface="Arial" panose="020B0604020202020204" pitchFamily="34" charset="0"/>
              </a:rPr>
              <a:t>Introducir la cotización al sistema de seguridad social sobre </a:t>
            </a:r>
            <a:r>
              <a:rPr lang="es-ES" dirty="0">
                <a:solidFill>
                  <a:prstClr val="black"/>
                </a:solidFill>
                <a:cs typeface="Arial" panose="020B0604020202020204" pitchFamily="34" charset="0"/>
              </a:rPr>
              <a:t>el monto de la asignación por </a:t>
            </a:r>
            <a:r>
              <a:rPr lang="es-ES" dirty="0" smtClean="0">
                <a:solidFill>
                  <a:prstClr val="black"/>
                </a:solidFill>
                <a:cs typeface="Arial" panose="020B0604020202020204" pitchFamily="34" charset="0"/>
              </a:rPr>
              <a:t>maternidad, en el periodo de licencia, facilitando el acceso a una prestación previsional y a la cobertura de salud.</a:t>
            </a:r>
          </a:p>
          <a:p>
            <a:pPr marL="214313" indent="-214313">
              <a:buClr>
                <a:srgbClr val="4F81BD"/>
              </a:buClr>
              <a:buFont typeface="Wingdings" panose="05000000000000000000" pitchFamily="2" charset="2"/>
              <a:buChar char="§"/>
            </a:pPr>
            <a:endParaRPr lang="es-ES" sz="6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14313" indent="-214313">
              <a:buClr>
                <a:srgbClr val="4F81BD"/>
              </a:buClr>
              <a:buFont typeface="Wingdings" panose="05000000000000000000" pitchFamily="2" charset="2"/>
              <a:buChar char="§"/>
            </a:pPr>
            <a:endParaRPr lang="es-ES" sz="6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14313" lvl="1" indent="-214313"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prstClr val="black"/>
                </a:solidFill>
                <a:cs typeface="Arial" panose="020B0604020202020204" pitchFamily="34" charset="0"/>
              </a:rPr>
              <a:t>Equiparación </a:t>
            </a:r>
            <a:r>
              <a:rPr lang="es-AR" dirty="0">
                <a:solidFill>
                  <a:prstClr val="black"/>
                </a:solidFill>
                <a:cs typeface="Arial" panose="020B0604020202020204" pitchFamily="34" charset="0"/>
              </a:rPr>
              <a:t>e incremento de la edad </a:t>
            </a:r>
            <a:r>
              <a:rPr lang="es-AR" dirty="0" smtClean="0">
                <a:solidFill>
                  <a:prstClr val="black"/>
                </a:solidFill>
                <a:cs typeface="Arial" panose="020B0604020202020204" pitchFamily="34" charset="0"/>
              </a:rPr>
              <a:t>jubilatoria entre varones y mujeres.</a:t>
            </a:r>
            <a:endParaRPr lang="es-A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04863" lvl="1" algn="just"/>
            <a:endParaRPr lang="es-AR" u="sng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2" t="34344" r="12636" b="13274"/>
          <a:stretch/>
        </p:blipFill>
        <p:spPr bwMode="auto">
          <a:xfrm>
            <a:off x="3056020" y="1471953"/>
            <a:ext cx="5787191" cy="449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91;p17"/>
          <p:cNvSpPr txBox="1"/>
          <p:nvPr/>
        </p:nvSpPr>
        <p:spPr>
          <a:xfrm>
            <a:off x="409074" y="0"/>
            <a:ext cx="8434137" cy="959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El rol dinamizador de la formalización de la actividad económica en el fortalecimiento de la Sustentabilidad de la Seguridad Social</a:t>
            </a:r>
            <a:endParaRPr sz="24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6200" y="2141621"/>
            <a:ext cx="28755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/>
              <a:t>La informalidad laboral es consecuencia de la informalidad económica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/>
              <a:t>La registración del consumo induce a la formalización productiva, y ésta a la registración del trabajo. A partir de esta dinámica, se incrementan los recursos de la Seguridad Social.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72708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6903" y="1825390"/>
            <a:ext cx="7980219" cy="3681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/>
            </a:pPr>
            <a:r>
              <a:rPr lang="es-ES" sz="2800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Se pretende incrementar la cantidad de periodos que se tiene en cuenta para el calculo del haber que en la actualidad son los últimos 10 años.</a:t>
            </a:r>
          </a:p>
          <a:p>
            <a:pPr lvl="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9FE3"/>
              </a:buClr>
              <a:defRPr/>
            </a:pPr>
            <a:endParaRPr lang="es-ES" sz="280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/>
            </a:pPr>
            <a:r>
              <a:rPr lang="es-AR" sz="280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Modificar el esquema de cotizaciones de los trabajadores independientes. </a:t>
            </a:r>
            <a:endParaRPr lang="es-AR" sz="2800" dirty="0"/>
          </a:p>
          <a:p>
            <a:pPr lvl="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9FE3"/>
              </a:buClr>
              <a:defRPr/>
            </a:pPr>
            <a:endParaRPr lang="es-ES" sz="2800" dirty="0">
              <a:solidFill>
                <a:sysClr val="windowText" lastClr="000000"/>
              </a:solidFill>
              <a:cs typeface="Arial" charset="0"/>
            </a:endParaRPr>
          </a:p>
          <a:p>
            <a:endParaRPr lang="es-AR" sz="2000" dirty="0"/>
          </a:p>
        </p:txBody>
      </p:sp>
      <p:sp>
        <p:nvSpPr>
          <p:cNvPr id="3" name="Google Shape;91;p17"/>
          <p:cNvSpPr txBox="1"/>
          <p:nvPr/>
        </p:nvSpPr>
        <p:spPr>
          <a:xfrm>
            <a:off x="375230" y="128955"/>
            <a:ext cx="8083550" cy="83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E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Base Reguladora y régimen para los trabajadores independientes</a:t>
            </a:r>
            <a:endParaRPr sz="28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22676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13576" y="1240081"/>
            <a:ext cx="8183417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defTabSz="742950">
              <a:lnSpc>
                <a:spcPct val="90000"/>
              </a:lnSpc>
              <a:spcBef>
                <a:spcPts val="975"/>
              </a:spcBef>
              <a:spcAft>
                <a:spcPts val="163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prstClr val="black"/>
                </a:solidFill>
              </a:rPr>
              <a:t>Una de las principales problemáticas del sistema previsional se vincula a las inequidades existentes entre </a:t>
            </a:r>
            <a:r>
              <a:rPr lang="es-AR" dirty="0" smtClean="0">
                <a:solidFill>
                  <a:prstClr val="black"/>
                </a:solidFill>
              </a:rPr>
              <a:t>regímenes, en </a:t>
            </a:r>
            <a:r>
              <a:rPr lang="es-AR" dirty="0" smtClean="0">
                <a:solidFill>
                  <a:prstClr val="black"/>
                </a:solidFill>
              </a:rPr>
              <a:t>particular, los </a:t>
            </a:r>
            <a:r>
              <a:rPr lang="es-AR" dirty="0" smtClean="0">
                <a:solidFill>
                  <a:prstClr val="black"/>
                </a:solidFill>
              </a:rPr>
              <a:t>Regímenes Especiales, que otorgan prestaciones </a:t>
            </a:r>
            <a:r>
              <a:rPr lang="es-AR" dirty="0" smtClean="0">
                <a:solidFill>
                  <a:prstClr val="black"/>
                </a:solidFill>
              </a:rPr>
              <a:t>significativamente más elevadas </a:t>
            </a:r>
            <a:r>
              <a:rPr lang="es-AR" dirty="0" smtClean="0">
                <a:solidFill>
                  <a:prstClr val="black"/>
                </a:solidFill>
              </a:rPr>
              <a:t>sin financiamiento adecuado. </a:t>
            </a:r>
            <a:r>
              <a:rPr lang="es-AR" dirty="0" smtClean="0">
                <a:solidFill>
                  <a:prstClr val="black"/>
                </a:solidFill>
              </a:rPr>
              <a:t>Por este motivo, </a:t>
            </a:r>
            <a:r>
              <a:rPr lang="es-AR" dirty="0">
                <a:solidFill>
                  <a:prstClr val="black"/>
                </a:solidFill>
              </a:rPr>
              <a:t>el Régimen </a:t>
            </a:r>
            <a:r>
              <a:rPr lang="es-AR" dirty="0" smtClean="0">
                <a:solidFill>
                  <a:prstClr val="black"/>
                </a:solidFill>
              </a:rPr>
              <a:t>General debe asistirlos financieramente</a:t>
            </a:r>
            <a:r>
              <a:rPr lang="es-AR" dirty="0" smtClean="0">
                <a:solidFill>
                  <a:prstClr val="black"/>
                </a:solidFill>
              </a:rPr>
              <a:t>.</a:t>
            </a:r>
          </a:p>
          <a:p>
            <a:pPr marL="285750" lvl="0" indent="-285750" algn="just" defTabSz="742950">
              <a:lnSpc>
                <a:spcPct val="90000"/>
              </a:lnSpc>
              <a:spcBef>
                <a:spcPts val="975"/>
              </a:spcBef>
              <a:spcAft>
                <a:spcPts val="163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endParaRPr lang="es-AR" dirty="0">
              <a:solidFill>
                <a:prstClr val="black"/>
              </a:solidFill>
            </a:endParaRPr>
          </a:p>
          <a:p>
            <a:pPr marL="285750" lvl="0" indent="-285750" algn="just" defTabSz="742950">
              <a:lnSpc>
                <a:spcPct val="90000"/>
              </a:lnSpc>
              <a:spcBef>
                <a:spcPts val="975"/>
              </a:spcBef>
              <a:spcAft>
                <a:spcPts val="163"/>
              </a:spcAft>
              <a:buClr>
                <a:srgbClr val="4A66AC"/>
              </a:buClr>
              <a:buSzPct val="100000"/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prstClr val="black"/>
                </a:solidFill>
              </a:rPr>
              <a:t>Con </a:t>
            </a:r>
            <a:r>
              <a:rPr lang="es-AR" dirty="0">
                <a:solidFill>
                  <a:prstClr val="black"/>
                </a:solidFill>
              </a:rPr>
              <a:t>el objeto de alcanzar un </a:t>
            </a:r>
            <a:r>
              <a:rPr lang="es-AR" dirty="0" smtClean="0">
                <a:solidFill>
                  <a:prstClr val="black"/>
                </a:solidFill>
              </a:rPr>
              <a:t>régimen </a:t>
            </a:r>
            <a:r>
              <a:rPr lang="es-AR" dirty="0">
                <a:solidFill>
                  <a:prstClr val="black"/>
                </a:solidFill>
              </a:rPr>
              <a:t>equitativo y financieramente </a:t>
            </a:r>
            <a:r>
              <a:rPr lang="es-AR" dirty="0" smtClean="0">
                <a:solidFill>
                  <a:prstClr val="black"/>
                </a:solidFill>
              </a:rPr>
              <a:t>sustentable, se encuentra en evaluación </a:t>
            </a:r>
            <a:r>
              <a:rPr lang="es-AR" dirty="0" smtClean="0">
                <a:solidFill>
                  <a:prstClr val="black"/>
                </a:solidFill>
              </a:rPr>
              <a:t>el acercamiento de los parámetros </a:t>
            </a:r>
            <a:r>
              <a:rPr lang="es-AR" dirty="0">
                <a:solidFill>
                  <a:prstClr val="black"/>
                </a:solidFill>
              </a:rPr>
              <a:t>y criterios de los </a:t>
            </a:r>
            <a:r>
              <a:rPr lang="es-AR" dirty="0" smtClean="0">
                <a:solidFill>
                  <a:prstClr val="black"/>
                </a:solidFill>
              </a:rPr>
              <a:t>Regímenes Especiales </a:t>
            </a:r>
            <a:r>
              <a:rPr lang="es-AR" dirty="0" smtClean="0">
                <a:solidFill>
                  <a:prstClr val="black"/>
                </a:solidFill>
              </a:rPr>
              <a:t>a los del Régimen </a:t>
            </a:r>
            <a:r>
              <a:rPr lang="es-AR" dirty="0">
                <a:solidFill>
                  <a:prstClr val="black"/>
                </a:solidFill>
              </a:rPr>
              <a:t>General.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13576" y="375619"/>
            <a:ext cx="8056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Homogeneización hacia Régimen General </a:t>
            </a:r>
            <a:endParaRPr lang="es-E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482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6903" y="1136072"/>
            <a:ext cx="7980219" cy="572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9FE3"/>
              </a:buClr>
              <a:defRPr/>
            </a:pPr>
            <a:r>
              <a:rPr lang="es-ES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La fragmentación institucional de la Seguridad Social impacta en el acceso y calidad de la información.</a:t>
            </a:r>
          </a:p>
          <a:p>
            <a:pPr lvl="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9FE3"/>
              </a:buClr>
              <a:defRPr/>
            </a:pPr>
            <a:endParaRPr lang="es-ES" sz="60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  <a:p>
            <a:pPr marL="285750" lvl="0" indent="-28575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/>
            </a:pPr>
            <a:r>
              <a:rPr lang="es-AR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Los datos e información de Seguridad Social se presentan </a:t>
            </a:r>
            <a:r>
              <a:rPr lang="es-AR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al ciudadano de manera </a:t>
            </a:r>
            <a:r>
              <a:rPr lang="es-AR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fragmentada, </a:t>
            </a:r>
            <a:r>
              <a:rPr lang="es-AR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dificultando la comprensión integral del sistema y la gestión de trámites, en particular, cuando involucran diversos regímenes.</a:t>
            </a:r>
          </a:p>
          <a:p>
            <a:pPr marL="285750" lvl="0" indent="-28575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/>
            </a:pPr>
            <a:r>
              <a:rPr lang="es-ES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Por otra parte, el desconocimiento del funcionamiento del sistema y de las reglas previsionales (requisitos para acceder al beneficio, forma de calculo del haber, entre otras) genera incertidumbre y afecta las expectativas sobre las prestaciones, atentando contra la confianza y transparencia del sistema</a:t>
            </a:r>
            <a:r>
              <a:rPr lang="es-ES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.</a:t>
            </a:r>
          </a:p>
          <a:p>
            <a:pPr algn="just"/>
            <a:endParaRPr lang="es-AR" altLang="es-AR" dirty="0" smtClean="0">
              <a:cs typeface="Arial" panose="020B0604020202020204" pitchFamily="34" charset="0"/>
            </a:endParaRPr>
          </a:p>
          <a:p>
            <a:pPr algn="just"/>
            <a:r>
              <a:rPr lang="es-AR" altLang="es-AR" dirty="0" smtClean="0">
                <a:cs typeface="Arial" panose="020B0604020202020204" pitchFamily="34" charset="0"/>
              </a:rPr>
              <a:t>Por ello, se está avanzando en la implementación </a:t>
            </a:r>
            <a:r>
              <a:rPr lang="es-AR" altLang="es-AR" dirty="0">
                <a:cs typeface="Arial" panose="020B0604020202020204" pitchFamily="34" charset="0"/>
              </a:rPr>
              <a:t>una plataforma web que permita consolidar los datos provenientes de los diversos regímenes, poniendo a disposición de los ciudadanos información personalizada de su relación con la seguridad social a través de una plataforma digital de servicios </a:t>
            </a:r>
            <a:r>
              <a:rPr lang="es-AR" altLang="es-AR" i="1" dirty="0">
                <a:cs typeface="Arial" panose="020B0604020202020204" pitchFamily="34" charset="0"/>
              </a:rPr>
              <a:t>online </a:t>
            </a:r>
            <a:r>
              <a:rPr lang="es-AR" altLang="es-AR" dirty="0">
                <a:cs typeface="Arial" panose="020B0604020202020204" pitchFamily="34" charset="0"/>
              </a:rPr>
              <a:t>que asegure los criterios de accesibilidad y usabilidad.  </a:t>
            </a:r>
          </a:p>
          <a:p>
            <a:endParaRPr lang="es-AR" sz="2000" dirty="0"/>
          </a:p>
          <a:p>
            <a:pPr lvl="0" algn="just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9FE3"/>
              </a:buClr>
              <a:defRPr/>
            </a:pPr>
            <a:endParaRPr lang="es-ES" sz="2000" dirty="0">
              <a:solidFill>
                <a:sysClr val="windowText" lastClr="000000"/>
              </a:solidFill>
              <a:cs typeface="Arial" charset="0"/>
            </a:endParaRPr>
          </a:p>
          <a:p>
            <a:endParaRPr lang="es-AR" sz="2000" dirty="0"/>
          </a:p>
        </p:txBody>
      </p:sp>
      <p:sp>
        <p:nvSpPr>
          <p:cNvPr id="3" name="Google Shape;91;p17"/>
          <p:cNvSpPr txBox="1"/>
          <p:nvPr/>
        </p:nvSpPr>
        <p:spPr>
          <a:xfrm>
            <a:off x="375230" y="171158"/>
            <a:ext cx="8083550" cy="83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E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Acceso a </a:t>
            </a:r>
            <a:r>
              <a:rPr lang="es-ES" sz="2800" b="1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la información - Portal </a:t>
            </a:r>
            <a:r>
              <a:rPr lang="es-E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de la Seguridad Social</a:t>
            </a:r>
            <a:endParaRPr sz="28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613820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4798" y="1577340"/>
            <a:ext cx="84255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2400" dirty="0" smtClean="0"/>
              <a:t>Argentina desde hace mas de 25 años ha llevado a cabo importantes reformas, pero aun no se ha logrado un régimen que perdure y que pueda enfrentar </a:t>
            </a:r>
            <a:r>
              <a:rPr lang="es-AR" sz="2400" dirty="0"/>
              <a:t>los desafíos de la sustentabilidad y suficiencia, manteniendo los actuales niveles alcanzados de cobertura. </a:t>
            </a:r>
            <a:endParaRPr lang="es-AR" sz="2400" dirty="0" smtClean="0"/>
          </a:p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sz="2400" dirty="0" smtClean="0"/>
          </a:p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sz="2400" dirty="0"/>
          </a:p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2400" dirty="0" smtClean="0"/>
              <a:t>En </a:t>
            </a:r>
            <a:r>
              <a:rPr lang="es-AR" sz="2400" dirty="0"/>
              <a:t>el año 2016, </a:t>
            </a:r>
            <a:r>
              <a:rPr lang="es-AR" sz="2400" dirty="0" smtClean="0"/>
              <a:t>se estableció la necesidad de establecer un nuevo </a:t>
            </a:r>
            <a:r>
              <a:rPr lang="es-AR" sz="2400" dirty="0"/>
              <a:t>régimen previsional </a:t>
            </a:r>
            <a:r>
              <a:rPr lang="es-AR" sz="2400" dirty="0" smtClean="0"/>
              <a:t>el que deberá ser universal</a:t>
            </a:r>
            <a:r>
              <a:rPr lang="es-AR" sz="2400" dirty="0"/>
              <a:t>, integral, solidario, público, sustentable y de reparto.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04798" y="293913"/>
            <a:ext cx="766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Diagnóstico del Sistema Previsional Argentino</a:t>
            </a:r>
            <a:endParaRPr lang="es-A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291064" y="-39606"/>
            <a:ext cx="7272513" cy="1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ts val="4400"/>
              <a:buFont typeface="Arial"/>
              <a:buNone/>
            </a:pP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Dilemas </a:t>
            </a:r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del </a:t>
            </a: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régimen previsional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891365349"/>
              </p:ext>
            </p:extLst>
          </p:nvPr>
        </p:nvGraphicFramePr>
        <p:xfrm>
          <a:off x="1119582" y="1178392"/>
          <a:ext cx="6979709" cy="4840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lecha derecha 1"/>
          <p:cNvSpPr/>
          <p:nvPr/>
        </p:nvSpPr>
        <p:spPr>
          <a:xfrm rot="5400000">
            <a:off x="4276433" y="2909456"/>
            <a:ext cx="609600" cy="581891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15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02771" y="994856"/>
            <a:ext cx="8425543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 smtClean="0"/>
              <a:t>Persistencia </a:t>
            </a:r>
            <a:r>
              <a:rPr lang="es-AR" sz="1600" dirty="0"/>
              <a:t>de </a:t>
            </a:r>
            <a:r>
              <a:rPr lang="es-AR" sz="1600" b="1" dirty="0"/>
              <a:t>elevada informalidad </a:t>
            </a:r>
            <a:r>
              <a:rPr lang="es-AR" sz="1600" dirty="0"/>
              <a:t>económica y laboral </a:t>
            </a:r>
            <a:r>
              <a:rPr lang="es-AR" sz="1600" dirty="0" smtClean="0"/>
              <a:t>(</a:t>
            </a:r>
            <a:r>
              <a:rPr lang="es-AR" sz="1600" dirty="0" err="1" smtClean="0"/>
              <a:t>debilitade</a:t>
            </a:r>
            <a:r>
              <a:rPr lang="es-AR" sz="1600" dirty="0" smtClean="0"/>
              <a:t> </a:t>
            </a:r>
            <a:r>
              <a:rPr lang="es-AR" sz="1600" dirty="0"/>
              <a:t>las fuentes contributivas de </a:t>
            </a:r>
            <a:r>
              <a:rPr lang="es-AR" sz="1600" dirty="0" smtClean="0"/>
              <a:t>financiamiento</a:t>
            </a:r>
            <a:r>
              <a:rPr lang="es-AR" sz="1600" dirty="0"/>
              <a:t>)</a:t>
            </a:r>
            <a:endParaRPr lang="es-AR" sz="1600" dirty="0" smtClean="0"/>
          </a:p>
          <a:p>
            <a:pPr lvl="0" algn="just">
              <a:spcAft>
                <a:spcPts val="600"/>
              </a:spcAft>
              <a:buClr>
                <a:schemeClr val="accent1"/>
              </a:buClr>
            </a:pPr>
            <a:endParaRPr lang="es-ES" sz="200" dirty="0"/>
          </a:p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/>
              <a:t>Dificultades para proporcionar </a:t>
            </a:r>
            <a:r>
              <a:rPr lang="es-AR" sz="1600" b="1" dirty="0"/>
              <a:t>niveles adecuados de cobertura a través del régimen contributivo </a:t>
            </a:r>
            <a:r>
              <a:rPr lang="es-AR" sz="1600" b="1" dirty="0" smtClean="0"/>
              <a:t>(informalidad, desempleo e inactividad)</a:t>
            </a:r>
            <a:endParaRPr lang="es-ES" sz="200" dirty="0"/>
          </a:p>
          <a:p>
            <a:pPr lvl="0" algn="just">
              <a:spcAft>
                <a:spcPts val="600"/>
              </a:spcAft>
              <a:buClr>
                <a:schemeClr val="accent1"/>
              </a:buClr>
            </a:pPr>
            <a:endParaRPr lang="es-ES" sz="200" dirty="0"/>
          </a:p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/>
              <a:t>Escasa </a:t>
            </a:r>
            <a:r>
              <a:rPr lang="es-AR" sz="1600" b="1" dirty="0"/>
              <a:t>transparencia de las fuentes de financiamiento </a:t>
            </a:r>
            <a:r>
              <a:rPr lang="es-AR" sz="1600" dirty="0"/>
              <a:t>en lo que respecta a los beneficios contributivos y no </a:t>
            </a:r>
            <a:r>
              <a:rPr lang="es-AR" sz="1600" dirty="0" smtClean="0"/>
              <a:t>contributivos</a:t>
            </a:r>
            <a:endParaRPr lang="es-AR" sz="1600" dirty="0" smtClean="0"/>
          </a:p>
          <a:p>
            <a:pPr lvl="0" algn="just">
              <a:spcAft>
                <a:spcPts val="600"/>
              </a:spcAft>
              <a:buClr>
                <a:schemeClr val="accent1"/>
              </a:buClr>
            </a:pPr>
            <a:endParaRPr lang="es-ES" sz="200" dirty="0"/>
          </a:p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 smtClean="0"/>
              <a:t>Fragmentación. </a:t>
            </a:r>
            <a:r>
              <a:rPr lang="es-AR" sz="1600" dirty="0" smtClean="0"/>
              <a:t>Persistencia </a:t>
            </a:r>
            <a:r>
              <a:rPr lang="es-AR" sz="1600" dirty="0"/>
              <a:t>de </a:t>
            </a:r>
            <a:r>
              <a:rPr lang="es-AR" sz="1600" b="1" dirty="0"/>
              <a:t>problemas de coordinación y articulación entre </a:t>
            </a:r>
            <a:r>
              <a:rPr lang="es-AR" sz="1600" b="1" dirty="0" smtClean="0"/>
              <a:t>regímenes</a:t>
            </a:r>
          </a:p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sz="1600" b="1" dirty="0"/>
          </a:p>
          <a:p>
            <a:pPr marL="285750" lvl="0" indent="-285750" algn="just"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 smtClean="0"/>
              <a:t>Elevada </a:t>
            </a:r>
            <a:r>
              <a:rPr lang="es-AR" sz="1600" b="1" dirty="0"/>
              <a:t>litigiosidad</a:t>
            </a:r>
            <a:r>
              <a:rPr lang="es-AR" sz="1600" dirty="0"/>
              <a:t> en el régimen </a:t>
            </a:r>
            <a:r>
              <a:rPr lang="es-AR" sz="1600" dirty="0" smtClean="0"/>
              <a:t>previsional que genera distorsiones y que </a:t>
            </a:r>
            <a:r>
              <a:rPr lang="es-AR" sz="1600" dirty="0"/>
              <a:t>afectan negativamente la sustentabilidad y equidad de los regímenes de </a:t>
            </a:r>
            <a:r>
              <a:rPr lang="es-AR" sz="1600" dirty="0" smtClean="0"/>
              <a:t>pensiones</a:t>
            </a:r>
            <a:endParaRPr lang="es-ES" sz="1600" dirty="0"/>
          </a:p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97724" y="293913"/>
            <a:ext cx="8828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Principales problemas</a:t>
            </a:r>
            <a:endParaRPr lang="es-ES" sz="24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001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04798" y="293913"/>
            <a:ext cx="766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r>
              <a:rPr lang="es-A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obertura Previsional</a:t>
            </a:r>
            <a:endParaRPr lang="es-A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7" y="1391327"/>
            <a:ext cx="5282627" cy="3104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694601" y="1508219"/>
            <a:ext cx="322124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600" dirty="0" smtClean="0"/>
              <a:t>Para septiembre de 2018, el sistema previsional alcanzó a 5.729.832  beneficiarios, lo que representa un nivel de </a:t>
            </a:r>
            <a:r>
              <a:rPr lang="es-AR" sz="1600" dirty="0"/>
              <a:t>cobertura </a:t>
            </a:r>
            <a:r>
              <a:rPr lang="es-AR" sz="1600" dirty="0" smtClean="0"/>
              <a:t>del </a:t>
            </a:r>
            <a:r>
              <a:rPr lang="es-AR" sz="1600" dirty="0" smtClean="0">
                <a:solidFill>
                  <a:srgbClr val="FF0000"/>
                </a:solidFill>
              </a:rPr>
              <a:t>98%. </a:t>
            </a:r>
          </a:p>
          <a:p>
            <a:pPr algn="just"/>
            <a:endParaRPr lang="es-AR" sz="1600" dirty="0">
              <a:solidFill>
                <a:srgbClr val="FF0000"/>
              </a:solidFill>
            </a:endParaRPr>
          </a:p>
          <a:p>
            <a:pPr algn="just"/>
            <a:r>
              <a:rPr lang="es-MX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elevada cobertura </a:t>
            </a:r>
            <a:r>
              <a:rPr lang="es-MX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 debe principalmente al </a:t>
            </a:r>
            <a:r>
              <a:rPr lang="es-MX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otorgamiento de prestaciones a partir de dos moratorias previsionales (2004/2005 y 2014/2015).</a:t>
            </a:r>
            <a:endParaRPr lang="es-AR" sz="1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04797" y="4777258"/>
            <a:ext cx="847769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s-E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Para septiembre de 2018, del total de beneficios otorgados por el SIPA más del 52% fueron obtenidos a través de moratorias previsionales. </a:t>
            </a:r>
            <a:endParaRPr lang="es-E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s-MX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Sin embargo, las moratorias previsionales exhiben limitaciones para extender la cobertura en forma regular y permanente. </a:t>
            </a:r>
          </a:p>
          <a:p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304797" y="919396"/>
            <a:ext cx="5715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0070C0"/>
                </a:solidFill>
                <a:latin typeface="Arial"/>
              </a:rPr>
              <a:t>Beneficiarios del Sistema Integrado Previsional Argentino Según Sexo. 2001 - 2018</a:t>
            </a:r>
            <a:r>
              <a:rPr lang="es-ES" sz="3200" dirty="0" smtClean="0"/>
              <a:t> </a:t>
            </a:r>
            <a:endParaRPr lang="es-AR" sz="3200" dirty="0"/>
          </a:p>
        </p:txBody>
      </p:sp>
      <p:sp>
        <p:nvSpPr>
          <p:cNvPr id="2" name="1 CuadroTexto"/>
          <p:cNvSpPr txBox="1"/>
          <p:nvPr/>
        </p:nvSpPr>
        <p:spPr>
          <a:xfrm>
            <a:off x="521445" y="4496211"/>
            <a:ext cx="46749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Fuente: Boletín Estadístico de la Seguridad Social, Secretaría de Seguridad Social (</a:t>
            </a:r>
            <a:r>
              <a:rPr lang="es-ES" sz="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MTEySS</a:t>
            </a:r>
            <a:r>
              <a:rPr lang="es-ES" sz="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6636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3919" y="293913"/>
            <a:ext cx="8899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Elevada informalidad laboral </a:t>
            </a:r>
            <a:endParaRPr lang="es-ES" sz="24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39230" y="1523275"/>
            <a:ext cx="86111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solidFill>
                  <a:srgbClr val="0070C0"/>
                </a:solidFill>
                <a:latin typeface="Arial"/>
              </a:rPr>
              <a:t>Estimación del empleo no registrado. Total del país, </a:t>
            </a:r>
            <a:r>
              <a:rPr lang="es-ES" sz="1200" b="1" dirty="0" smtClean="0">
                <a:solidFill>
                  <a:srgbClr val="0070C0"/>
                </a:solidFill>
                <a:latin typeface="Arial"/>
              </a:rPr>
              <a:t>2015</a:t>
            </a:r>
            <a:endParaRPr lang="es-AR" sz="1400" dirty="0"/>
          </a:p>
        </p:txBody>
      </p:sp>
      <p:pic>
        <p:nvPicPr>
          <p:cNvPr id="18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95" y="1915711"/>
            <a:ext cx="8492952" cy="251377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9" name="18 CuadroTexto"/>
          <p:cNvSpPr txBox="1"/>
          <p:nvPr/>
        </p:nvSpPr>
        <p:spPr>
          <a:xfrm>
            <a:off x="311522" y="4520308"/>
            <a:ext cx="58746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Fuente</a:t>
            </a:r>
            <a:r>
              <a:rPr lang="es-ES" sz="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Secretaría de Seguridad Social, en base a SIPA, EPH y CENSO  (INDEC) </a:t>
            </a:r>
            <a:endParaRPr lang="es-ES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0432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3919" y="293913"/>
            <a:ext cx="8899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Impacto de la informalidad en la cobertura previsional contributiva</a:t>
            </a:r>
            <a:endParaRPr lang="es-ES" sz="2400" b="1" dirty="0">
              <a:solidFill>
                <a:schemeClr val="tx2">
                  <a:lumMod val="60000"/>
                  <a:lumOff val="40000"/>
                </a:schemeClr>
              </a:solidFill>
              <a:sym typeface="Trebuchet MS"/>
            </a:endParaRPr>
          </a:p>
        </p:txBody>
      </p:sp>
      <p:pic>
        <p:nvPicPr>
          <p:cNvPr id="11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406" y="1708269"/>
            <a:ext cx="7983820" cy="1524164"/>
          </a:xfrm>
          <a:prstGeom prst="rect">
            <a:avLst/>
          </a:prstGeom>
        </p:spPr>
      </p:pic>
      <p:pic>
        <p:nvPicPr>
          <p:cNvPr id="12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406" y="3327291"/>
            <a:ext cx="7983820" cy="1536060"/>
          </a:xfrm>
          <a:prstGeom prst="rect">
            <a:avLst/>
          </a:prstGeom>
        </p:spPr>
      </p:pic>
      <p:sp>
        <p:nvSpPr>
          <p:cNvPr id="13" name="CuadroTexto 8"/>
          <p:cNvSpPr txBox="1"/>
          <p:nvPr/>
        </p:nvSpPr>
        <p:spPr>
          <a:xfrm>
            <a:off x="3767468" y="17612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Mujeres</a:t>
            </a:r>
            <a:endParaRPr lang="es-A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9"/>
          <p:cNvSpPr txBox="1"/>
          <p:nvPr/>
        </p:nvSpPr>
        <p:spPr>
          <a:xfrm>
            <a:off x="3759324" y="336554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Varones</a:t>
            </a:r>
            <a:endParaRPr lang="es-A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0754" y="1203384"/>
            <a:ext cx="7983821" cy="450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s-ES" sz="1100" b="1" dirty="0">
                <a:solidFill>
                  <a:srgbClr val="0070C0"/>
                </a:solidFill>
                <a:latin typeface="Arial"/>
              </a:rPr>
              <a:t>Distribución de las altas jubilatorias (excluye regímenes especiales) según años de aporte al SIPA por sexo. </a:t>
            </a:r>
            <a:r>
              <a:rPr lang="es-ES" sz="1100" b="1" dirty="0" smtClean="0">
                <a:solidFill>
                  <a:srgbClr val="0070C0"/>
                </a:solidFill>
                <a:latin typeface="Arial"/>
              </a:rPr>
              <a:t>Generación </a:t>
            </a:r>
            <a:r>
              <a:rPr lang="es-ES" sz="1100" b="1" dirty="0">
                <a:solidFill>
                  <a:srgbClr val="0070C0"/>
                </a:solidFill>
                <a:latin typeface="Arial"/>
              </a:rPr>
              <a:t>varones 1949 y mujeres 1954 con altas en SIPA </a:t>
            </a:r>
            <a:r>
              <a:rPr lang="es-ES" sz="1100" b="1" dirty="0" smtClean="0">
                <a:solidFill>
                  <a:srgbClr val="0070C0"/>
                </a:solidFill>
                <a:latin typeface="Arial"/>
              </a:rPr>
              <a:t> en </a:t>
            </a:r>
            <a:r>
              <a:rPr lang="es-ES" sz="1100" b="1" dirty="0">
                <a:solidFill>
                  <a:srgbClr val="0070C0"/>
                </a:solidFill>
                <a:latin typeface="Arial"/>
              </a:rPr>
              <a:t>2014/5. Período 1994-2014.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801091" y="5328249"/>
            <a:ext cx="5631141" cy="584775"/>
          </a:xfrm>
          <a:prstGeom prst="rect">
            <a:avLst/>
          </a:prstGeom>
          <a:ln>
            <a:solidFill>
              <a:srgbClr val="2F549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solidFill>
                  <a:srgbClr val="2F5496"/>
                </a:solidFill>
              </a:rPr>
              <a:t>Dificultades </a:t>
            </a:r>
            <a:r>
              <a:rPr lang="es-MX" sz="1600" dirty="0">
                <a:solidFill>
                  <a:srgbClr val="2F5496"/>
                </a:solidFill>
              </a:rPr>
              <a:t>para </a:t>
            </a:r>
            <a:r>
              <a:rPr lang="es-MX" sz="1600" dirty="0" smtClean="0">
                <a:solidFill>
                  <a:srgbClr val="2F5496"/>
                </a:solidFill>
              </a:rPr>
              <a:t>satisfacer el requisito de 30 </a:t>
            </a:r>
            <a:r>
              <a:rPr lang="es-MX" sz="1600" dirty="0">
                <a:solidFill>
                  <a:srgbClr val="2F5496"/>
                </a:solidFill>
              </a:rPr>
              <a:t>años de aporte y asegurar el acceso a las prestaciones contributivas (ordinarias). </a:t>
            </a:r>
            <a:endParaRPr lang="es-AR" sz="1600" dirty="0">
              <a:solidFill>
                <a:srgbClr val="2F54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06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3;p17"/>
          <p:cNvSpPr txBox="1"/>
          <p:nvPr/>
        </p:nvSpPr>
        <p:spPr>
          <a:xfrm>
            <a:off x="812152" y="1659060"/>
            <a:ext cx="7362900" cy="35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1" algn="just"/>
            <a:endParaRPr lang="es-E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1 Marcador de contenido"/>
          <p:cNvSpPr txBox="1">
            <a:spLocks/>
          </p:cNvSpPr>
          <p:nvPr/>
        </p:nvSpPr>
        <p:spPr>
          <a:xfrm>
            <a:off x="352425" y="1607399"/>
            <a:ext cx="8668893" cy="475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Régimen general (50%)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Relación de dependencia (47 %)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Autónomos (3 %)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Régimen Simplificado para Pequeños Contribuyentes (13%)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Régimen Especial de Casas Particulares (3%)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Regímenes Especiales (5%)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Regímenes Diferenciales (6%)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43 Regímenes de empleados públicos provinciales y municipales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80 Cajas Previsionales para Profesionales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s-AR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Regímenes de retiro de fuerzas de seguridad (2%)</a:t>
            </a:r>
          </a:p>
          <a:p>
            <a:pPr marL="3429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Cajas de Complementación Previsional</a:t>
            </a:r>
          </a:p>
          <a:p>
            <a:pPr marL="342900">
              <a:buFont typeface="Arial" panose="020B0604020202020204" pitchFamily="34" charset="0"/>
              <a:buChar char="•"/>
            </a:pPr>
            <a:endParaRPr lang="es-A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>
              <a:buFont typeface="Arial" panose="020B0604020202020204" pitchFamily="34" charset="0"/>
              <a:buChar char="•"/>
            </a:pPr>
            <a:endParaRPr lang="es-A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es-A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10 Cerrar llave"/>
          <p:cNvSpPr/>
          <p:nvPr/>
        </p:nvSpPr>
        <p:spPr>
          <a:xfrm>
            <a:off x="7352211" y="1594633"/>
            <a:ext cx="295153" cy="26951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11 CuadroTexto"/>
          <p:cNvSpPr txBox="1"/>
          <p:nvPr/>
        </p:nvSpPr>
        <p:spPr>
          <a:xfrm>
            <a:off x="7456624" y="2364872"/>
            <a:ext cx="17062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Sistema Integrado Previsional Argentino (SIPA)</a:t>
            </a:r>
            <a:endParaRPr lang="es-A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12 Cerrar llave"/>
          <p:cNvSpPr/>
          <p:nvPr/>
        </p:nvSpPr>
        <p:spPr>
          <a:xfrm>
            <a:off x="7423588" y="4389273"/>
            <a:ext cx="223776" cy="7747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13 CuadroTexto"/>
          <p:cNvSpPr txBox="1"/>
          <p:nvPr/>
        </p:nvSpPr>
        <p:spPr>
          <a:xfrm>
            <a:off x="7514541" y="4362389"/>
            <a:ext cx="15834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Sistemas Provinciales (21%)</a:t>
            </a:r>
            <a:endParaRPr lang="es-A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Google Shape;91;p17"/>
          <p:cNvSpPr txBox="1"/>
          <p:nvPr/>
        </p:nvSpPr>
        <p:spPr>
          <a:xfrm>
            <a:off x="496948" y="129964"/>
            <a:ext cx="6781800" cy="721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sym typeface="Trebuchet MS"/>
              </a:rPr>
              <a:t>Fragmentación de regímenes</a:t>
            </a:r>
          </a:p>
        </p:txBody>
      </p:sp>
    </p:spTree>
    <p:extLst>
      <p:ext uri="{BB962C8B-B14F-4D97-AF65-F5344CB8AC3E}">
        <p14:creationId xmlns:p14="http://schemas.microsoft.com/office/powerpoint/2010/main" val="40340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7A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2931" y="2484581"/>
            <a:ext cx="7886700" cy="118225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AR" sz="4000" b="1" dirty="0" smtClean="0"/>
              <a:t>Medidas implementadas </a:t>
            </a:r>
          </a:p>
          <a:p>
            <a:pPr marL="0" indent="0" algn="ctr">
              <a:buNone/>
            </a:pPr>
            <a:r>
              <a:rPr lang="es-AR" sz="4000" b="1" dirty="0" smtClean="0"/>
              <a:t>2016 - 2019</a:t>
            </a:r>
            <a:endParaRPr lang="es-AR" sz="4000" b="1" dirty="0"/>
          </a:p>
        </p:txBody>
      </p:sp>
    </p:spTree>
    <p:extLst>
      <p:ext uri="{BB962C8B-B14F-4D97-AF65-F5344CB8AC3E}">
        <p14:creationId xmlns:p14="http://schemas.microsoft.com/office/powerpoint/2010/main" val="170843223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1126</Words>
  <Application>Microsoft Office PowerPoint</Application>
  <PresentationFormat>Presentación en pantalla (4:3)</PresentationFormat>
  <Paragraphs>119</Paragraphs>
  <Slides>17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Wingdings</vt:lpstr>
      <vt:lpstr>1_Tema de Office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Ministerio de Trabajo, Empleo y Seguridad Social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Alvarez</dc:creator>
  <cp:lastModifiedBy>Mercedes Bourquin</cp:lastModifiedBy>
  <cp:revision>215</cp:revision>
  <cp:lastPrinted>2019-07-01T14:58:26Z</cp:lastPrinted>
  <dcterms:created xsi:type="dcterms:W3CDTF">2019-04-29T17:43:56Z</dcterms:created>
  <dcterms:modified xsi:type="dcterms:W3CDTF">2019-07-10T11:21:24Z</dcterms:modified>
</cp:coreProperties>
</file>