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24" r:id="rId2"/>
    <p:sldId id="636" r:id="rId3"/>
    <p:sldId id="650" r:id="rId4"/>
    <p:sldId id="652" r:id="rId5"/>
    <p:sldId id="649" r:id="rId6"/>
    <p:sldId id="643" r:id="rId7"/>
    <p:sldId id="642" r:id="rId8"/>
    <p:sldId id="653" r:id="rId9"/>
    <p:sldId id="656" r:id="rId10"/>
    <p:sldId id="657" r:id="rId11"/>
    <p:sldId id="654" r:id="rId12"/>
    <p:sldId id="629" r:id="rId13"/>
    <p:sldId id="626" r:id="rId14"/>
    <p:sldId id="644" r:id="rId15"/>
    <p:sldId id="655" r:id="rId16"/>
    <p:sldId id="622" r:id="rId17"/>
    <p:sldId id="621" r:id="rId18"/>
    <p:sldId id="632" r:id="rId19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44DBEC2-120E-426E-AF72-1125DA1A8F0E}">
          <p14:sldIdLst>
            <p14:sldId id="524"/>
            <p14:sldId id="636"/>
            <p14:sldId id="650"/>
            <p14:sldId id="652"/>
            <p14:sldId id="649"/>
            <p14:sldId id="643"/>
            <p14:sldId id="642"/>
            <p14:sldId id="653"/>
            <p14:sldId id="656"/>
            <p14:sldId id="657"/>
            <p14:sldId id="654"/>
            <p14:sldId id="629"/>
            <p14:sldId id="626"/>
            <p14:sldId id="644"/>
            <p14:sldId id="655"/>
            <p14:sldId id="622"/>
            <p14:sldId id="621"/>
          </p14:sldIdLst>
        </p14:section>
        <p14:section name="Sección sin título" id="{E7678973-C7BA-46DE-A1CB-C02D47E5B21E}">
          <p14:sldIdLst>
            <p14:sldId id="6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  <a:srgbClr val="EF4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8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48" y="72"/>
      </p:cViewPr>
      <p:guideLst>
        <p:guide orient="horz" pos="958"/>
        <p:guide pos="7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rsula.schwarzhaupt\Downloads\04_CHL_internet%20(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Ocupados</a:t>
            </a:r>
            <a:r>
              <a:rPr lang="en-US" sz="1800" baseline="0" dirty="0"/>
              <a:t> y </a:t>
            </a:r>
            <a:r>
              <a:rPr lang="en-US" sz="1800" baseline="0" dirty="0" err="1"/>
              <a:t>cotizantes</a:t>
            </a:r>
            <a:r>
              <a:rPr lang="en-US" sz="1800" dirty="0"/>
              <a:t> 2018</a:t>
            </a:r>
          </a:p>
        </c:rich>
      </c:tx>
      <c:layout>
        <c:manualLayout>
          <c:xMode val="edge"/>
          <c:yMode val="edge"/>
          <c:x val="0.399599471619710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celade!$H$8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celade!$G$9:$G$12</c:f>
              <c:strCache>
                <c:ptCount val="4"/>
                <c:pt idx="0">
                  <c:v>Población entre 25 y 65 años de edad</c:v>
                </c:pt>
                <c:pt idx="1">
                  <c:v>Fuerza de Trabajo</c:v>
                </c:pt>
                <c:pt idx="2">
                  <c:v>Ocupados</c:v>
                </c:pt>
                <c:pt idx="3">
                  <c:v>Cotizantes</c:v>
                </c:pt>
              </c:strCache>
            </c:strRef>
          </c:cat>
          <c:val>
            <c:numRef>
              <c:f>celade!$H$9:$H$12</c:f>
              <c:numCache>
                <c:formatCode>General</c:formatCode>
                <c:ptCount val="4"/>
                <c:pt idx="0">
                  <c:v>9882694</c:v>
                </c:pt>
                <c:pt idx="1">
                  <c:v>8968120</c:v>
                </c:pt>
                <c:pt idx="2">
                  <c:v>8333160</c:v>
                </c:pt>
                <c:pt idx="3">
                  <c:v>5369731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F-4D6D-84C4-AEDCE22DD9BB}"/>
            </c:ext>
          </c:extLst>
        </c:ser>
        <c:ser>
          <c:idx val="1"/>
          <c:order val="1"/>
          <c:tx>
            <c:strRef>
              <c:f>celade!$I$8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celade!$G$9:$G$12</c:f>
              <c:strCache>
                <c:ptCount val="4"/>
                <c:pt idx="0">
                  <c:v>Población entre 25 y 65 años de edad</c:v>
                </c:pt>
                <c:pt idx="1">
                  <c:v>Fuerza de Trabajo</c:v>
                </c:pt>
                <c:pt idx="2">
                  <c:v>Ocupados</c:v>
                </c:pt>
                <c:pt idx="3">
                  <c:v>Cotizantes</c:v>
                </c:pt>
              </c:strCache>
            </c:strRef>
          </c:cat>
          <c:val>
            <c:numRef>
              <c:f>celade!$I$9:$I$12</c:f>
              <c:numCache>
                <c:formatCode>General</c:formatCode>
                <c:ptCount val="4"/>
                <c:pt idx="0">
                  <c:v>4948294</c:v>
                </c:pt>
                <c:pt idx="1">
                  <c:v>5236440</c:v>
                </c:pt>
                <c:pt idx="2">
                  <c:v>4878680</c:v>
                </c:pt>
                <c:pt idx="3">
                  <c:v>3101236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2F-4D6D-84C4-AEDCE22DD9BB}"/>
            </c:ext>
          </c:extLst>
        </c:ser>
        <c:ser>
          <c:idx val="2"/>
          <c:order val="2"/>
          <c:tx>
            <c:strRef>
              <c:f>celade!$J$8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celade!$G$9:$G$12</c:f>
              <c:strCache>
                <c:ptCount val="4"/>
                <c:pt idx="0">
                  <c:v>Población entre 25 y 65 años de edad</c:v>
                </c:pt>
                <c:pt idx="1">
                  <c:v>Fuerza de Trabajo</c:v>
                </c:pt>
                <c:pt idx="2">
                  <c:v>Ocupados</c:v>
                </c:pt>
                <c:pt idx="3">
                  <c:v>Cotizantes</c:v>
                </c:pt>
              </c:strCache>
            </c:strRef>
          </c:cat>
          <c:val>
            <c:numRef>
              <c:f>celade!$J$9:$J$12</c:f>
              <c:numCache>
                <c:formatCode>General</c:formatCode>
                <c:ptCount val="4"/>
                <c:pt idx="0">
                  <c:v>4934400</c:v>
                </c:pt>
                <c:pt idx="1">
                  <c:v>3731680</c:v>
                </c:pt>
                <c:pt idx="2">
                  <c:v>3454480</c:v>
                </c:pt>
                <c:pt idx="3">
                  <c:v>2268495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2F-4D6D-84C4-AEDCE22DD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61448"/>
        <c:axId val="158319632"/>
      </c:barChart>
      <c:catAx>
        <c:axId val="15796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8319632"/>
        <c:crosses val="autoZero"/>
        <c:auto val="1"/>
        <c:lblAlgn val="ctr"/>
        <c:lblOffset val="100"/>
        <c:noMultiLvlLbl val="0"/>
      </c:catAx>
      <c:valAx>
        <c:axId val="15831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96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 dirty="0"/>
              <a:t>Esperanza de vida al nacer </a:t>
            </a:r>
            <a:endParaRPr lang="es-E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Ambos sexos</c:v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'indicadores de períodos'!$B$8:$R$8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'indicadores de períodos'!$B$25:$R$25</c:f>
              <c:numCache>
                <c:formatCode>0.0</c:formatCode>
                <c:ptCount val="17"/>
                <c:pt idx="0">
                  <c:v>54.88749076237022</c:v>
                </c:pt>
                <c:pt idx="1">
                  <c:v>56.31443274371307</c:v>
                </c:pt>
                <c:pt idx="2">
                  <c:v>58.165680396676862</c:v>
                </c:pt>
                <c:pt idx="3">
                  <c:v>60.648469555051697</c:v>
                </c:pt>
                <c:pt idx="4">
                  <c:v>63.691811675790298</c:v>
                </c:pt>
                <c:pt idx="5">
                  <c:v>67.108240729128312</c:v>
                </c:pt>
                <c:pt idx="6">
                  <c:v>70.524930634074707</c:v>
                </c:pt>
                <c:pt idx="7">
                  <c:v>72.501676815183501</c:v>
                </c:pt>
                <c:pt idx="8">
                  <c:v>74.387139314332856</c:v>
                </c:pt>
                <c:pt idx="9">
                  <c:v>75.908952789406484</c:v>
                </c:pt>
                <c:pt idx="10">
                  <c:v>77.274235109611595</c:v>
                </c:pt>
                <c:pt idx="11">
                  <c:v>78.004887615103428</c:v>
                </c:pt>
                <c:pt idx="12">
                  <c:v>78.737449335948028</c:v>
                </c:pt>
                <c:pt idx="13">
                  <c:v>79.715061517700093</c:v>
                </c:pt>
                <c:pt idx="14">
                  <c:v>80.644735016912392</c:v>
                </c:pt>
                <c:pt idx="15">
                  <c:v>81.524878583728622</c:v>
                </c:pt>
                <c:pt idx="16">
                  <c:v>82.356321094303155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19-4483-9A37-CC62518D0DA2}"/>
            </c:ext>
          </c:extLst>
        </c:ser>
        <c:ser>
          <c:idx val="1"/>
          <c:order val="1"/>
          <c:tx>
            <c:v>Hombres</c:v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'indicadores de períodos'!$B$8:$R$8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'indicadores de períodos'!$B$26:$R$26</c:f>
              <c:numCache>
                <c:formatCode>0.0</c:formatCode>
                <c:ptCount val="17"/>
                <c:pt idx="0">
                  <c:v>52.909514441928316</c:v>
                </c:pt>
                <c:pt idx="1">
                  <c:v>53.803972905711802</c:v>
                </c:pt>
                <c:pt idx="2">
                  <c:v>55.261939456126754</c:v>
                </c:pt>
                <c:pt idx="3">
                  <c:v>57.565175038559239</c:v>
                </c:pt>
                <c:pt idx="4">
                  <c:v>60.466603430503554</c:v>
                </c:pt>
                <c:pt idx="5">
                  <c:v>63.766863000983577</c:v>
                </c:pt>
                <c:pt idx="6">
                  <c:v>67.067375578397588</c:v>
                </c:pt>
                <c:pt idx="7">
                  <c:v>69.29751105378736</c:v>
                </c:pt>
                <c:pt idx="8">
                  <c:v>71.380062380946157</c:v>
                </c:pt>
                <c:pt idx="9">
                  <c:v>72.870913625982084</c:v>
                </c:pt>
                <c:pt idx="10">
                  <c:v>74.252520806642281</c:v>
                </c:pt>
                <c:pt idx="11">
                  <c:v>75.195246449044092</c:v>
                </c:pt>
                <c:pt idx="12">
                  <c:v>76.141813918009248</c:v>
                </c:pt>
                <c:pt idx="13">
                  <c:v>77.217519429836159</c:v>
                </c:pt>
                <c:pt idx="14">
                  <c:v>78.24735662807241</c:v>
                </c:pt>
                <c:pt idx="15">
                  <c:v>79.227362464097268</c:v>
                </c:pt>
                <c:pt idx="16">
                  <c:v>80.157616120897003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19-4483-9A37-CC62518D0DA2}"/>
            </c:ext>
          </c:extLst>
        </c:ser>
        <c:ser>
          <c:idx val="2"/>
          <c:order val="2"/>
          <c:tx>
            <c:v>Mujeres</c:v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'indicadores de períodos'!$B$8:$R$8</c:f>
              <c:numCache>
                <c:formatCode>General</c:formatCode>
                <c:ptCount val="1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</c:numCache>
            </c:numRef>
          </c:cat>
          <c:val>
            <c:numRef>
              <c:f>'indicadores de períodos'!$B$27:$R$27</c:f>
              <c:numCache>
                <c:formatCode>0.0</c:formatCode>
                <c:ptCount val="17"/>
                <c:pt idx="0">
                  <c:v>56.809880072082457</c:v>
                </c:pt>
                <c:pt idx="1">
                  <c:v>58.751118234368747</c:v>
                </c:pt>
                <c:pt idx="2">
                  <c:v>60.977985894050185</c:v>
                </c:pt>
                <c:pt idx="3">
                  <c:v>63.633108674071636</c:v>
                </c:pt>
                <c:pt idx="4">
                  <c:v>66.81456691731313</c:v>
                </c:pt>
                <c:pt idx="5">
                  <c:v>70.347138353355163</c:v>
                </c:pt>
                <c:pt idx="6">
                  <c:v>73.881093700225165</c:v>
                </c:pt>
                <c:pt idx="7">
                  <c:v>75.617614194749052</c:v>
                </c:pt>
                <c:pt idx="8">
                  <c:v>77.319117602651588</c:v>
                </c:pt>
                <c:pt idx="9">
                  <c:v>78.878287400188867</c:v>
                </c:pt>
                <c:pt idx="10">
                  <c:v>80.231734556608927</c:v>
                </c:pt>
                <c:pt idx="11">
                  <c:v>80.757411966397029</c:v>
                </c:pt>
                <c:pt idx="12">
                  <c:v>81.283485519404564</c:v>
                </c:pt>
                <c:pt idx="13">
                  <c:v>82.168543750819637</c:v>
                </c:pt>
                <c:pt idx="14">
                  <c:v>83.003345749565256</c:v>
                </c:pt>
                <c:pt idx="15">
                  <c:v>83.788618560393644</c:v>
                </c:pt>
                <c:pt idx="16">
                  <c:v>84.525427024158333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19-4483-9A37-CC62518D0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5903472"/>
        <c:axId val="1075900520"/>
      </c:lineChart>
      <c:catAx>
        <c:axId val="107590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590052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07590052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590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54396325459318"/>
          <c:y val="0.91807057371890732"/>
          <c:w val="0.5615487699336833"/>
          <c:h val="5.1724562373140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1673B-AE5B-4F57-8548-C662036F711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16523A4-CCD7-43E6-B480-3728053FE5D9}">
      <dgm:prSet phldrT="[Texto]"/>
      <dgm:spPr/>
      <dgm:t>
        <a:bodyPr/>
        <a:lstStyle/>
        <a:p>
          <a:r>
            <a:rPr lang="es-CL" dirty="0"/>
            <a:t>Pilar Voluntario</a:t>
          </a:r>
          <a:endParaRPr lang="es-ES" dirty="0"/>
        </a:p>
      </dgm:t>
    </dgm:pt>
    <dgm:pt modelId="{9FA4FB35-329B-4D29-B00E-5415C4BA3D2D}" type="parTrans" cxnId="{9430FAE2-1F19-4D5D-8826-742F291116B0}">
      <dgm:prSet/>
      <dgm:spPr/>
      <dgm:t>
        <a:bodyPr/>
        <a:lstStyle/>
        <a:p>
          <a:endParaRPr lang="es-ES"/>
        </a:p>
      </dgm:t>
    </dgm:pt>
    <dgm:pt modelId="{3F2C8B0B-928F-46A0-A09B-DF8ECC7D78C0}" type="sibTrans" cxnId="{9430FAE2-1F19-4D5D-8826-742F291116B0}">
      <dgm:prSet/>
      <dgm:spPr/>
      <dgm:t>
        <a:bodyPr/>
        <a:lstStyle/>
        <a:p>
          <a:endParaRPr lang="es-ES"/>
        </a:p>
      </dgm:t>
    </dgm:pt>
    <dgm:pt modelId="{9D3232BE-2B9C-4EE4-9B93-CEC7E66A0DAE}">
      <dgm:prSet phldrT="[Texto]"/>
      <dgm:spPr/>
      <dgm:t>
        <a:bodyPr/>
        <a:lstStyle/>
        <a:p>
          <a:r>
            <a:rPr lang="es-CL" dirty="0"/>
            <a:t>Pilar Contributivo</a:t>
          </a:r>
          <a:endParaRPr lang="es-ES" dirty="0"/>
        </a:p>
      </dgm:t>
    </dgm:pt>
    <dgm:pt modelId="{11134097-EC0D-4694-ADDB-652365AC9DC4}" type="parTrans" cxnId="{BE9B5708-D34B-46D3-A947-E1097471A926}">
      <dgm:prSet/>
      <dgm:spPr/>
      <dgm:t>
        <a:bodyPr/>
        <a:lstStyle/>
        <a:p>
          <a:endParaRPr lang="es-ES"/>
        </a:p>
      </dgm:t>
    </dgm:pt>
    <dgm:pt modelId="{9ADB30FD-8468-4464-A2F2-1E8B74CE0137}" type="sibTrans" cxnId="{BE9B5708-D34B-46D3-A947-E1097471A926}">
      <dgm:prSet/>
      <dgm:spPr/>
      <dgm:t>
        <a:bodyPr/>
        <a:lstStyle/>
        <a:p>
          <a:endParaRPr lang="es-ES"/>
        </a:p>
      </dgm:t>
    </dgm:pt>
    <dgm:pt modelId="{F34F2357-FC84-46B5-9011-67980D1D7116}">
      <dgm:prSet phldrT="[Texto]"/>
      <dgm:spPr/>
      <dgm:t>
        <a:bodyPr/>
        <a:lstStyle/>
        <a:p>
          <a:r>
            <a:rPr lang="es-CL" dirty="0"/>
            <a:t>Pilar Solidario</a:t>
          </a:r>
          <a:endParaRPr lang="es-ES" dirty="0"/>
        </a:p>
      </dgm:t>
    </dgm:pt>
    <dgm:pt modelId="{C33B375A-0282-4A01-81D3-5587EC4AC8AA}" type="parTrans" cxnId="{DEE7C1E3-D25C-4B0D-B8F0-325878DAA008}">
      <dgm:prSet/>
      <dgm:spPr/>
      <dgm:t>
        <a:bodyPr/>
        <a:lstStyle/>
        <a:p>
          <a:endParaRPr lang="es-ES"/>
        </a:p>
      </dgm:t>
    </dgm:pt>
    <dgm:pt modelId="{8E2D6928-795F-486C-9A2C-208CEE64926F}" type="sibTrans" cxnId="{DEE7C1E3-D25C-4B0D-B8F0-325878DAA008}">
      <dgm:prSet/>
      <dgm:spPr/>
      <dgm:t>
        <a:bodyPr/>
        <a:lstStyle/>
        <a:p>
          <a:endParaRPr lang="es-ES"/>
        </a:p>
      </dgm:t>
    </dgm:pt>
    <dgm:pt modelId="{0D308903-646C-425E-98CF-260258333932}" type="pres">
      <dgm:prSet presAssocID="{C9C1673B-AE5B-4F57-8548-C662036F711E}" presName="compositeShape" presStyleCnt="0">
        <dgm:presLayoutVars>
          <dgm:dir/>
          <dgm:resizeHandles/>
        </dgm:presLayoutVars>
      </dgm:prSet>
      <dgm:spPr/>
    </dgm:pt>
    <dgm:pt modelId="{C8BC29D4-A1C8-444C-BC96-BDF553F79E3D}" type="pres">
      <dgm:prSet presAssocID="{C9C1673B-AE5B-4F57-8548-C662036F711E}" presName="pyramid" presStyleLbl="node1" presStyleIdx="0" presStyleCnt="1"/>
      <dgm:spPr/>
    </dgm:pt>
    <dgm:pt modelId="{0C85ED0F-F51A-4D28-B0F0-934A2B8DEAEE}" type="pres">
      <dgm:prSet presAssocID="{C9C1673B-AE5B-4F57-8548-C662036F711E}" presName="theList" presStyleCnt="0"/>
      <dgm:spPr/>
    </dgm:pt>
    <dgm:pt modelId="{6142051C-FF40-45CE-862A-59054BBD0E11}" type="pres">
      <dgm:prSet presAssocID="{C16523A4-CCD7-43E6-B480-3728053FE5D9}" presName="aNode" presStyleLbl="fgAcc1" presStyleIdx="0" presStyleCnt="3">
        <dgm:presLayoutVars>
          <dgm:bulletEnabled val="1"/>
        </dgm:presLayoutVars>
      </dgm:prSet>
      <dgm:spPr/>
    </dgm:pt>
    <dgm:pt modelId="{8346B6D5-0942-460A-837E-0F8547F515F7}" type="pres">
      <dgm:prSet presAssocID="{C16523A4-CCD7-43E6-B480-3728053FE5D9}" presName="aSpace" presStyleCnt="0"/>
      <dgm:spPr/>
    </dgm:pt>
    <dgm:pt modelId="{7FD273FB-D9B3-4BB8-BFA6-C5F043C79813}" type="pres">
      <dgm:prSet presAssocID="{9D3232BE-2B9C-4EE4-9B93-CEC7E66A0DAE}" presName="aNode" presStyleLbl="fgAcc1" presStyleIdx="1" presStyleCnt="3">
        <dgm:presLayoutVars>
          <dgm:bulletEnabled val="1"/>
        </dgm:presLayoutVars>
      </dgm:prSet>
      <dgm:spPr/>
    </dgm:pt>
    <dgm:pt modelId="{1BDDF033-0663-48ED-AD15-BAD214E75A7D}" type="pres">
      <dgm:prSet presAssocID="{9D3232BE-2B9C-4EE4-9B93-CEC7E66A0DAE}" presName="aSpace" presStyleCnt="0"/>
      <dgm:spPr/>
    </dgm:pt>
    <dgm:pt modelId="{4E141BF5-4A72-4124-8CCC-17D4FA51E40E}" type="pres">
      <dgm:prSet presAssocID="{F34F2357-FC84-46B5-9011-67980D1D7116}" presName="aNode" presStyleLbl="fgAcc1" presStyleIdx="2" presStyleCnt="3">
        <dgm:presLayoutVars>
          <dgm:bulletEnabled val="1"/>
        </dgm:presLayoutVars>
      </dgm:prSet>
      <dgm:spPr/>
    </dgm:pt>
    <dgm:pt modelId="{4A18CB39-DF31-4DE3-A262-F5759753B890}" type="pres">
      <dgm:prSet presAssocID="{F34F2357-FC84-46B5-9011-67980D1D7116}" presName="aSpace" presStyleCnt="0"/>
      <dgm:spPr/>
    </dgm:pt>
  </dgm:ptLst>
  <dgm:cxnLst>
    <dgm:cxn modelId="{BE9B5708-D34B-46D3-A947-E1097471A926}" srcId="{C9C1673B-AE5B-4F57-8548-C662036F711E}" destId="{9D3232BE-2B9C-4EE4-9B93-CEC7E66A0DAE}" srcOrd="1" destOrd="0" parTransId="{11134097-EC0D-4694-ADDB-652365AC9DC4}" sibTransId="{9ADB30FD-8468-4464-A2F2-1E8B74CE0137}"/>
    <dgm:cxn modelId="{97812CC7-F67E-465D-9C9C-0AF8279EC0F8}" type="presOf" srcId="{C9C1673B-AE5B-4F57-8548-C662036F711E}" destId="{0D308903-646C-425E-98CF-260258333932}" srcOrd="0" destOrd="0" presId="urn:microsoft.com/office/officeart/2005/8/layout/pyramid2"/>
    <dgm:cxn modelId="{EB808FD3-394E-4F2B-B48D-AB07CB6CC76E}" type="presOf" srcId="{F34F2357-FC84-46B5-9011-67980D1D7116}" destId="{4E141BF5-4A72-4124-8CCC-17D4FA51E40E}" srcOrd="0" destOrd="0" presId="urn:microsoft.com/office/officeart/2005/8/layout/pyramid2"/>
    <dgm:cxn modelId="{9D891DD7-44A3-4375-B78A-872FC333F5AF}" type="presOf" srcId="{C16523A4-CCD7-43E6-B480-3728053FE5D9}" destId="{6142051C-FF40-45CE-862A-59054BBD0E11}" srcOrd="0" destOrd="0" presId="urn:microsoft.com/office/officeart/2005/8/layout/pyramid2"/>
    <dgm:cxn modelId="{DA89E2D9-E523-4FDE-A72A-B65945502BBC}" type="presOf" srcId="{9D3232BE-2B9C-4EE4-9B93-CEC7E66A0DAE}" destId="{7FD273FB-D9B3-4BB8-BFA6-C5F043C79813}" srcOrd="0" destOrd="0" presId="urn:microsoft.com/office/officeart/2005/8/layout/pyramid2"/>
    <dgm:cxn modelId="{9430FAE2-1F19-4D5D-8826-742F291116B0}" srcId="{C9C1673B-AE5B-4F57-8548-C662036F711E}" destId="{C16523A4-CCD7-43E6-B480-3728053FE5D9}" srcOrd="0" destOrd="0" parTransId="{9FA4FB35-329B-4D29-B00E-5415C4BA3D2D}" sibTransId="{3F2C8B0B-928F-46A0-A09B-DF8ECC7D78C0}"/>
    <dgm:cxn modelId="{DEE7C1E3-D25C-4B0D-B8F0-325878DAA008}" srcId="{C9C1673B-AE5B-4F57-8548-C662036F711E}" destId="{F34F2357-FC84-46B5-9011-67980D1D7116}" srcOrd="2" destOrd="0" parTransId="{C33B375A-0282-4A01-81D3-5587EC4AC8AA}" sibTransId="{8E2D6928-795F-486C-9A2C-208CEE64926F}"/>
    <dgm:cxn modelId="{02E3A57D-5B72-4618-9F6A-13569774F820}" type="presParOf" srcId="{0D308903-646C-425E-98CF-260258333932}" destId="{C8BC29D4-A1C8-444C-BC96-BDF553F79E3D}" srcOrd="0" destOrd="0" presId="urn:microsoft.com/office/officeart/2005/8/layout/pyramid2"/>
    <dgm:cxn modelId="{80898B78-0671-44D8-9EE2-7AE009FC4F73}" type="presParOf" srcId="{0D308903-646C-425E-98CF-260258333932}" destId="{0C85ED0F-F51A-4D28-B0F0-934A2B8DEAEE}" srcOrd="1" destOrd="0" presId="urn:microsoft.com/office/officeart/2005/8/layout/pyramid2"/>
    <dgm:cxn modelId="{5C8D7E24-5D90-4704-9569-E4486C89BE51}" type="presParOf" srcId="{0C85ED0F-F51A-4D28-B0F0-934A2B8DEAEE}" destId="{6142051C-FF40-45CE-862A-59054BBD0E11}" srcOrd="0" destOrd="0" presId="urn:microsoft.com/office/officeart/2005/8/layout/pyramid2"/>
    <dgm:cxn modelId="{4168A40E-1157-4D42-B58B-53C2AF8D8BA2}" type="presParOf" srcId="{0C85ED0F-F51A-4D28-B0F0-934A2B8DEAEE}" destId="{8346B6D5-0942-460A-837E-0F8547F515F7}" srcOrd="1" destOrd="0" presId="urn:microsoft.com/office/officeart/2005/8/layout/pyramid2"/>
    <dgm:cxn modelId="{C1ECC1C9-31BE-442C-B795-13938D4700B7}" type="presParOf" srcId="{0C85ED0F-F51A-4D28-B0F0-934A2B8DEAEE}" destId="{7FD273FB-D9B3-4BB8-BFA6-C5F043C79813}" srcOrd="2" destOrd="0" presId="urn:microsoft.com/office/officeart/2005/8/layout/pyramid2"/>
    <dgm:cxn modelId="{2D979DB1-1F2B-477B-8C99-CAF60E3A0293}" type="presParOf" srcId="{0C85ED0F-F51A-4D28-B0F0-934A2B8DEAEE}" destId="{1BDDF033-0663-48ED-AD15-BAD214E75A7D}" srcOrd="3" destOrd="0" presId="urn:microsoft.com/office/officeart/2005/8/layout/pyramid2"/>
    <dgm:cxn modelId="{4EAB5AA9-AD0E-4A83-AEE0-73E19900E1DA}" type="presParOf" srcId="{0C85ED0F-F51A-4D28-B0F0-934A2B8DEAEE}" destId="{4E141BF5-4A72-4124-8CCC-17D4FA51E40E}" srcOrd="4" destOrd="0" presId="urn:microsoft.com/office/officeart/2005/8/layout/pyramid2"/>
    <dgm:cxn modelId="{5D125023-6738-4E02-B7D1-DE0CF26F1F84}" type="presParOf" srcId="{0C85ED0F-F51A-4D28-B0F0-934A2B8DEAEE}" destId="{4A18CB39-DF31-4DE3-A262-F5759753B89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C29D4-A1C8-444C-BC96-BDF553F79E3D}">
      <dsp:nvSpPr>
        <dsp:cNvPr id="0" name=""/>
        <dsp:cNvSpPr/>
      </dsp:nvSpPr>
      <dsp:spPr>
        <a:xfrm>
          <a:off x="1473181" y="0"/>
          <a:ext cx="5205254" cy="520525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2051C-FF40-45CE-862A-59054BBD0E11}">
      <dsp:nvSpPr>
        <dsp:cNvPr id="0" name=""/>
        <dsp:cNvSpPr/>
      </dsp:nvSpPr>
      <dsp:spPr>
        <a:xfrm>
          <a:off x="4075808" y="523321"/>
          <a:ext cx="3383415" cy="12321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kern="1200" dirty="0"/>
            <a:t>Pilar Voluntario</a:t>
          </a:r>
          <a:endParaRPr lang="es-ES" sz="3300" kern="1200" dirty="0"/>
        </a:p>
      </dsp:txBody>
      <dsp:txXfrm>
        <a:off x="4135958" y="583471"/>
        <a:ext cx="3263115" cy="1111881"/>
      </dsp:txXfrm>
    </dsp:sp>
    <dsp:sp modelId="{7FD273FB-D9B3-4BB8-BFA6-C5F043C79813}">
      <dsp:nvSpPr>
        <dsp:cNvPr id="0" name=""/>
        <dsp:cNvSpPr/>
      </dsp:nvSpPr>
      <dsp:spPr>
        <a:xfrm>
          <a:off x="4075808" y="1909525"/>
          <a:ext cx="3383415" cy="12321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kern="1200" dirty="0"/>
            <a:t>Pilar Contributivo</a:t>
          </a:r>
          <a:endParaRPr lang="es-ES" sz="3300" kern="1200" dirty="0"/>
        </a:p>
      </dsp:txBody>
      <dsp:txXfrm>
        <a:off x="4135958" y="1969675"/>
        <a:ext cx="3263115" cy="1111881"/>
      </dsp:txXfrm>
    </dsp:sp>
    <dsp:sp modelId="{4E141BF5-4A72-4124-8CCC-17D4FA51E40E}">
      <dsp:nvSpPr>
        <dsp:cNvPr id="0" name=""/>
        <dsp:cNvSpPr/>
      </dsp:nvSpPr>
      <dsp:spPr>
        <a:xfrm>
          <a:off x="4075808" y="3295728"/>
          <a:ext cx="3383415" cy="12321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300" kern="1200" dirty="0"/>
            <a:t>Pilar Solidario</a:t>
          </a:r>
          <a:endParaRPr lang="es-ES" sz="3300" kern="1200" dirty="0"/>
        </a:p>
      </dsp:txBody>
      <dsp:txXfrm>
        <a:off x="4135958" y="3355878"/>
        <a:ext cx="3263115" cy="111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9DAF5B-2965-438A-951D-DF4D2D4FC1B1}" type="datetimeFigureOut">
              <a:rPr lang="es-ES" smtClean="0"/>
              <a:t>10/07/2019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A06D22-1DF8-4253-A819-55D40079B4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93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21641-ADE4-495F-BB2F-720D330265A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54788-66AF-4051-B8A6-4D4F49A31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6DD8BB-61B6-48F1-8685-9D364F78F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44CD6-DB2A-4C65-BA8B-13C917AE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CFD537-8486-4809-8259-0CD37245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4FAAAF-671D-4F37-B177-C752186B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71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92914-E0F8-487C-ADFF-8983544D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AF9A13-E2F8-4BDB-B6F0-A737AA506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D3C37-A6FA-45E8-87AC-945D3291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1E8E11-A9C8-4F30-9B06-300F1A5E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A5D7D-B25C-4FC2-9106-BECF38F3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54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1A0E0A-BE48-4FE2-B432-76CCCD772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849615-2054-4F3A-9564-AFAAAA015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777322-6DBC-46EC-9A70-B9B7E270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B8B2B-D8C9-4CF0-AC97-CF442D94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494F52-C601-429C-AAC7-DBF3A378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8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49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EF50A-EB03-4388-B80A-21110FC4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46ED12-8E66-4F8C-95BB-8AE103F8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656BAC-FE4F-466B-B864-8437FAF8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C45A8D-6189-4CD8-9353-FBFB2DBD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22325-4CF4-42E7-AB5F-25458D0C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71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8BA47-B878-4C03-8A03-342693A1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04333-9352-4829-A9F1-D61C0D85C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5C2605-00E5-4896-AFFC-E0978142A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47BEE-6FC8-46CF-9D4B-02FBBD13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393EBD-54B5-4A23-837A-E74B51CC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1CD77-5ED5-4A77-BB8B-B61D35F5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42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9FAB7-5DE3-4C43-830C-43D1F34F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772CAC-2F55-4661-BBC0-5116DE6B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3268-0D4E-4F85-9A37-382E8503E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181AE6-5F48-4E86-B194-4ECAEA67E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7772B6-9DA7-4C5A-B442-15BACCDC9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300F08-6CCD-449A-A73C-DCD750F3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CD1530-063B-46D8-9E9A-BEC1648D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BFA9F1-E034-4E14-BDA8-3BA29C95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00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505D3-3139-4F5E-A6F8-BA873609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A15600-DDC4-4F12-9F8F-B13BDCBE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D3C1C4-DAE4-4189-ABF7-12A0DE12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3957FB-EDFB-46BB-AB0E-0556D377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53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726897-AB88-4F4C-863C-8974BF1D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0D6178-ABD0-4F65-8439-6B141F1B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D20BFF-EB4B-416E-B77E-293A54F6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61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B8E7C-6A93-4460-8832-EF8FCD1C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D94497-9D25-44EC-AD85-50982EAD8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1EC67-ABF9-4DC6-979B-DC3BB1D4C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8BDAFF-B533-4823-8734-E8A46DC4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2DB94E-18D6-4988-8064-7C8BA7F2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E25270-442D-4C37-A7B3-8CE0F803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58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21377-EEE3-407F-BCCB-F7E10B2E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A23753-FB85-4046-BD53-77CC7C3D6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9C45B-E215-458F-A030-A5555F820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AB0DCE-5867-4F1B-836F-EAE9FED5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BA847C-5EA9-45D7-9810-22828573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255595-3009-4F8E-BC61-D8470349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A712D7-25F5-4072-AD23-7B9963D9F3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43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5" y="6335367"/>
            <a:ext cx="9829800" cy="10452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88" y="6335367"/>
            <a:ext cx="9829800" cy="1045265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 rot="16200000">
            <a:off x="-5408390" y="894362"/>
            <a:ext cx="1129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spc="0" baseline="0" dirty="0">
                <a:solidFill>
                  <a:srgbClr val="EF4144">
                    <a:alpha val="18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SUBSECRETARÍA DE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196860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99602" y="2959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>
              <a:solidFill>
                <a:prstClr val="black"/>
              </a:solidFill>
              <a:latin typeface="gobCL"/>
              <a:cs typeface="gobC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1815" y="5642099"/>
            <a:ext cx="11050185" cy="102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64" y="0"/>
            <a:ext cx="3716536" cy="78143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04" y="-231189"/>
            <a:ext cx="2705100" cy="647700"/>
          </a:xfrm>
          <a:prstGeom prst="rect">
            <a:avLst/>
          </a:prstGeom>
        </p:spPr>
      </p:pic>
      <p:sp>
        <p:nvSpPr>
          <p:cNvPr id="21" name="2 Título"/>
          <p:cNvSpPr txBox="1">
            <a:spLocks/>
          </p:cNvSpPr>
          <p:nvPr/>
        </p:nvSpPr>
        <p:spPr>
          <a:xfrm>
            <a:off x="1141815" y="2663986"/>
            <a:ext cx="8989715" cy="144623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100"/>
              </a:lnSpc>
            </a:pPr>
            <a:r>
              <a:rPr lang="es-CL" sz="5400" b="1" dirty="0">
                <a:solidFill>
                  <a:srgbClr val="006CB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REFORMA A </a:t>
            </a:r>
          </a:p>
          <a:p>
            <a:pPr algn="l">
              <a:lnSpc>
                <a:spcPts val="5100"/>
              </a:lnSpc>
            </a:pPr>
            <a:r>
              <a:rPr lang="es-CL" sz="5400" b="1" dirty="0">
                <a:solidFill>
                  <a:srgbClr val="006CB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LAS PENSIONES</a:t>
            </a:r>
          </a:p>
        </p:txBody>
      </p:sp>
      <p:sp>
        <p:nvSpPr>
          <p:cNvPr id="9" name="2 Título">
            <a:extLst>
              <a:ext uri="{FF2B5EF4-FFF2-40B4-BE49-F238E27FC236}">
                <a16:creationId xmlns:a16="http://schemas.microsoft.com/office/drawing/2014/main" id="{A6DCD63B-9378-44AE-B496-74FAB535C98E}"/>
              </a:ext>
            </a:extLst>
          </p:cNvPr>
          <p:cNvSpPr txBox="1">
            <a:spLocks/>
          </p:cNvSpPr>
          <p:nvPr/>
        </p:nvSpPr>
        <p:spPr>
          <a:xfrm>
            <a:off x="5907314" y="5500914"/>
            <a:ext cx="5722321" cy="85543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dirty="0">
                <a:solidFill>
                  <a:srgbClr val="006CB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SUBSECRETARÍA  PREVISIÓN SOCIAL</a:t>
            </a:r>
            <a:endParaRPr lang="es-CL" sz="2000" dirty="0">
              <a:solidFill>
                <a:srgbClr val="006CB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2 Título">
            <a:extLst>
              <a:ext uri="{FF2B5EF4-FFF2-40B4-BE49-F238E27FC236}">
                <a16:creationId xmlns:a16="http://schemas.microsoft.com/office/drawing/2014/main" id="{42AA3ECA-FD8C-4E87-AEE0-E809C7BF4D55}"/>
              </a:ext>
            </a:extLst>
          </p:cNvPr>
          <p:cNvSpPr txBox="1">
            <a:spLocks/>
          </p:cNvSpPr>
          <p:nvPr/>
        </p:nvSpPr>
        <p:spPr>
          <a:xfrm>
            <a:off x="1141815" y="3839361"/>
            <a:ext cx="5722321" cy="85543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dirty="0">
                <a:solidFill>
                  <a:srgbClr val="006CB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Úrsula </a:t>
            </a:r>
            <a:r>
              <a:rPr lang="es-CL" sz="2000" dirty="0" err="1">
                <a:solidFill>
                  <a:srgbClr val="006CB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Schwarzhaupt</a:t>
            </a:r>
            <a:r>
              <a:rPr lang="es-CL" sz="2000" dirty="0">
                <a:solidFill>
                  <a:srgbClr val="006CB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Jefe de Estudios</a:t>
            </a:r>
            <a:endParaRPr lang="es-CL" sz="2000" dirty="0">
              <a:solidFill>
                <a:srgbClr val="006CB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MEJORAR LAS PENSIONES DEL PILAR SOLIDARIO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331C65-AD36-4626-99B2-3066AC134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76" t="10507" r="20595" b="8763"/>
          <a:stretch/>
        </p:blipFill>
        <p:spPr>
          <a:xfrm>
            <a:off x="2326347" y="1051014"/>
            <a:ext cx="7539305" cy="58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9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28455" y="1277257"/>
            <a:ext cx="7559492" cy="54866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Beneficiarios</a:t>
            </a:r>
            <a:r>
              <a:rPr lang="es-ES" sz="1900" i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s-ES" sz="1900" dirty="0">
                <a:solidFill>
                  <a:srgbClr val="002060"/>
                </a:solidFill>
                <a:cs typeface="Arial" panose="020B0604020202020204" pitchFamily="34" charset="0"/>
              </a:rPr>
              <a:t>trabajadores afiliados al Sistema de Pensiones: </a:t>
            </a:r>
            <a:r>
              <a:rPr lang="es-ES" sz="1900" dirty="0">
                <a:solidFill>
                  <a:srgbClr val="002060"/>
                </a:solidFill>
              </a:rPr>
              <a:t>mujeres con más de 16 años cotizaciones y hombres con más de 22 cotizaciones, que financien pensión inferior a $ USD 1.000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1600" dirty="0">
              <a:solidFill>
                <a:srgbClr val="002060"/>
              </a:solidFill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Instrumentos: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es-E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es-ES" sz="1900" dirty="0">
                <a:solidFill>
                  <a:srgbClr val="002060"/>
                </a:solidFill>
                <a:cs typeface="Arial" panose="020B0604020202020204" pitchFamily="34" charset="0"/>
              </a:rPr>
              <a:t>Se crea un Aporte mensual para la clase media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es-ES" sz="1900" dirty="0">
                <a:solidFill>
                  <a:srgbClr val="002060"/>
                </a:solidFill>
                <a:cs typeface="Arial" panose="020B0604020202020204" pitchFamily="34" charset="0"/>
              </a:rPr>
              <a:t>Se crea un complemento mensual para mujeres de clase media </a:t>
            </a:r>
          </a:p>
          <a:p>
            <a:pPr marL="800100"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es-ES" sz="1900" dirty="0">
                <a:solidFill>
                  <a:srgbClr val="002060"/>
                </a:solidFill>
                <a:cs typeface="Arial" panose="020B0604020202020204" pitchFamily="34" charset="0"/>
              </a:rPr>
              <a:t>Se crea un Aporte Adicional al Esfuerzo de la Clase Media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Financiamiento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s-ES" sz="1900" dirty="0">
                <a:solidFill>
                  <a:srgbClr val="002060"/>
                </a:solidFill>
                <a:cs typeface="Arial" panose="020B0604020202020204" pitchFamily="34" charset="0"/>
              </a:rPr>
              <a:t>Mayor gasto público: US$700 millones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1600" dirty="0">
              <a:solidFill>
                <a:srgbClr val="002060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Impacto</a:t>
            </a:r>
            <a:r>
              <a:rPr lang="es-ES" sz="1600" i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r>
              <a:rPr lang="es-E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1900" dirty="0">
                <a:solidFill>
                  <a:srgbClr val="002060"/>
                </a:solidFill>
                <a:cs typeface="Arial" panose="020B0604020202020204" pitchFamily="34" charset="0"/>
              </a:rPr>
              <a:t>Al año de aprobada la reforma, se beneficia aproximadamente a 490 mil   pensionados, llegando a  815 mil  el 2027.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ES" sz="1400" dirty="0">
              <a:solidFill>
                <a:srgbClr val="006CB7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MEJORAR LAS PENSIONES DE CLASE MEDIA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47" y="2287253"/>
            <a:ext cx="4104053" cy="38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05827" y="1738539"/>
            <a:ext cx="8035354" cy="25330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Requisito de años cotizados:</a:t>
            </a:r>
          </a:p>
          <a:p>
            <a:pPr marL="0" indent="0">
              <a:lnSpc>
                <a:spcPct val="100000"/>
              </a:lnSpc>
              <a:buNone/>
            </a:pP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16 años para las mujeres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22 años para los hombres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" sz="2100" dirty="0"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870C2D-9789-4328-91B6-4AC88DCD6363}"/>
              </a:ext>
            </a:extLst>
          </p:cNvPr>
          <p:cNvSpPr txBox="1"/>
          <p:nvPr/>
        </p:nvSpPr>
        <p:spPr>
          <a:xfrm>
            <a:off x="905827" y="5427889"/>
            <a:ext cx="1051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s-CL" sz="2800" b="1" dirty="0">
                <a:solidFill>
                  <a:schemeClr val="tx2">
                    <a:lumMod val="75000"/>
                  </a:schemeClr>
                </a:solidFill>
              </a:rPr>
              <a:t>El 40% de las personas que se están pensionando por vejez cumple estos requisitos</a:t>
            </a:r>
            <a:endParaRPr lang="es-C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CLASE MEDIA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905827" y="129859"/>
            <a:ext cx="552813" cy="552813"/>
          </a:xfrm>
          <a:prstGeom prst="ellipse">
            <a:avLst/>
          </a:prstGeom>
          <a:solidFill>
            <a:srgbClr val="EF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0" y="149627"/>
            <a:ext cx="727120" cy="78353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5EFBCB-3586-44D7-B39C-E259469C4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19" y="1395217"/>
            <a:ext cx="3874538" cy="38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78107" y="1200641"/>
            <a:ext cx="7154807" cy="53337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Aporte mensual para la clase media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$6 USD por cada año cotizado por sobre los 15 años para las mujeres y por sobre los 21 años en el caso de los hombres.</a:t>
            </a:r>
          </a:p>
          <a:p>
            <a:pPr marL="0" indent="0">
              <a:lnSpc>
                <a:spcPct val="100000"/>
              </a:lnSpc>
              <a:buNone/>
            </a:pP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Aporte  mensual adicional para mujeres de clase media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$2 USD por cada año cotizado por sobre los 15 años.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Aporte adicional al Esfuerzo de la clase media.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$12 USD por cada año cotizado después de la edad legal de retiro para las mujeres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$9 USD por cada año cotizado después de la edad legal de retiro para los hombres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s-ES" sz="1500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ES" sz="15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" sz="2100" dirty="0"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CLASE MEDIA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05827" y="129859"/>
            <a:ext cx="552813" cy="552813"/>
          </a:xfrm>
          <a:prstGeom prst="ellipse">
            <a:avLst/>
          </a:prstGeom>
          <a:solidFill>
            <a:srgbClr val="EF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0" y="149627"/>
            <a:ext cx="727120" cy="78353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CF77C18-C932-433A-935B-449750AB2379}"/>
              </a:ext>
            </a:extLst>
          </p:cNvPr>
          <p:cNvCxnSpPr/>
          <p:nvPr/>
        </p:nvCxnSpPr>
        <p:spPr>
          <a:xfrm>
            <a:off x="7292844" y="3677284"/>
            <a:ext cx="3541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8CB5786-C663-4138-9278-CEAD04572DFA}"/>
              </a:ext>
            </a:extLst>
          </p:cNvPr>
          <p:cNvCxnSpPr/>
          <p:nvPr/>
        </p:nvCxnSpPr>
        <p:spPr>
          <a:xfrm>
            <a:off x="9655567" y="3561170"/>
            <a:ext cx="0" cy="232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DE22E4A-FFE1-4EA1-BF7F-EFBA1AF43D56}"/>
              </a:ext>
            </a:extLst>
          </p:cNvPr>
          <p:cNvCxnSpPr/>
          <p:nvPr/>
        </p:nvCxnSpPr>
        <p:spPr>
          <a:xfrm>
            <a:off x="9655567" y="2050142"/>
            <a:ext cx="0" cy="137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EC7C3F5-6DAE-49B1-8653-9783508F2EE3}"/>
              </a:ext>
            </a:extLst>
          </p:cNvPr>
          <p:cNvSpPr txBox="1"/>
          <p:nvPr/>
        </p:nvSpPr>
        <p:spPr>
          <a:xfrm>
            <a:off x="8080554" y="1638122"/>
            <a:ext cx="19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Edad legal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28AE733-FF49-4D02-A6BA-39AF0950996B}"/>
              </a:ext>
            </a:extLst>
          </p:cNvPr>
          <p:cNvSpPr/>
          <p:nvPr/>
        </p:nvSpPr>
        <p:spPr>
          <a:xfrm>
            <a:off x="8149486" y="3138365"/>
            <a:ext cx="1088559" cy="3434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ACM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33BA8CF-450A-4201-BC8D-F5D814F85874}"/>
              </a:ext>
            </a:extLst>
          </p:cNvPr>
          <p:cNvSpPr/>
          <p:nvPr/>
        </p:nvSpPr>
        <p:spPr>
          <a:xfrm>
            <a:off x="9745770" y="3154673"/>
            <a:ext cx="1088559" cy="3434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ACME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EF3DF6C-C1F6-4B2C-8B61-F4EA0459A043}"/>
              </a:ext>
            </a:extLst>
          </p:cNvPr>
          <p:cNvCxnSpPr>
            <a:cxnSpLocks/>
          </p:cNvCxnSpPr>
          <p:nvPr/>
        </p:nvCxnSpPr>
        <p:spPr>
          <a:xfrm>
            <a:off x="10834329" y="3561170"/>
            <a:ext cx="0" cy="21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705AB8A7-3428-46AF-A0BB-CB101BC15FE3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10834330" y="3867513"/>
            <a:ext cx="0" cy="87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1823C80-A828-4E30-A992-B188126B4288}"/>
              </a:ext>
            </a:extLst>
          </p:cNvPr>
          <p:cNvSpPr txBox="1"/>
          <p:nvPr/>
        </p:nvSpPr>
        <p:spPr>
          <a:xfrm>
            <a:off x="9854617" y="4739971"/>
            <a:ext cx="195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Edad de Retiro</a:t>
            </a:r>
          </a:p>
        </p:txBody>
      </p:sp>
    </p:spTree>
    <p:extLst>
      <p:ext uri="{BB962C8B-B14F-4D97-AF65-F5344CB8AC3E}">
        <p14:creationId xmlns:p14="http://schemas.microsoft.com/office/powerpoint/2010/main" val="159003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8" y="1296988"/>
            <a:ext cx="10960184" cy="541138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78700" y="1548703"/>
            <a:ext cx="98570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Para el año 2027 se estima beneficiar a 351.624 pensionados, más otros 308.550  que además recibirán Aporte Previsional Solidario.</a:t>
            </a:r>
          </a:p>
          <a:p>
            <a:pPr algn="ctr"/>
            <a:endParaRPr lang="es-CL" sz="3200" dirty="0"/>
          </a:p>
          <a:p>
            <a:pPr algn="ctr"/>
            <a:r>
              <a:rPr lang="es-CL" sz="3200" b="1" dirty="0"/>
              <a:t>660.207 pensionados</a:t>
            </a:r>
          </a:p>
          <a:p>
            <a:pPr algn="ctr"/>
            <a:endParaRPr lang="es-CL" sz="3200" dirty="0"/>
          </a:p>
          <a:p>
            <a:pPr algn="ctr"/>
            <a:r>
              <a:rPr lang="es-CL" sz="3200" dirty="0"/>
              <a:t>En promedio se estima mejorar las pensiones de la mujeres en un 14% y las de los hombres en un 10%,  con un monto promedio equivalente a $ 49 USD. </a:t>
            </a:r>
          </a:p>
          <a:p>
            <a:pPr algn="ctr"/>
            <a:endParaRPr lang="es-CL" sz="2400" dirty="0"/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CLASE MEDIA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905827" y="129859"/>
            <a:ext cx="552813" cy="552813"/>
          </a:xfrm>
          <a:prstGeom prst="ellipse">
            <a:avLst/>
          </a:prstGeom>
          <a:solidFill>
            <a:srgbClr val="EF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0" y="149627"/>
            <a:ext cx="727120" cy="7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0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61301" y="1567543"/>
            <a:ext cx="8519841" cy="516059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Beneficiarios</a:t>
            </a:r>
            <a:r>
              <a:rPr lang="es-ES" sz="1900" i="1" dirty="0">
                <a:solidFill>
                  <a:srgbClr val="002060"/>
                </a:solidFill>
              </a:rPr>
              <a:t>: </a:t>
            </a:r>
            <a:r>
              <a:rPr lang="es-ES" sz="1900" dirty="0">
                <a:solidFill>
                  <a:srgbClr val="002060"/>
                </a:solidFill>
              </a:rPr>
              <a:t>adultos mayores de 65 años dependientes funcional severos (actuales y futuros, según tipo de beneficio)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s-ES" sz="16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Instrumento</a:t>
            </a:r>
            <a:r>
              <a:rPr lang="es-ES" sz="1600" dirty="0">
                <a:solidFill>
                  <a:srgbClr val="002060"/>
                </a:solidFill>
              </a:rPr>
              <a:t>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900" b="1" dirty="0">
                <a:solidFill>
                  <a:srgbClr val="002060"/>
                </a:solidFill>
              </a:rPr>
              <a:t>     </a:t>
            </a:r>
            <a:r>
              <a:rPr lang="es-ES" sz="1900" dirty="0">
                <a:solidFill>
                  <a:srgbClr val="002060"/>
                </a:solidFill>
              </a:rPr>
              <a:t>Subsidio de Dependencia (financiamiento estatal)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900" dirty="0">
                <a:solidFill>
                  <a:srgbClr val="002060"/>
                </a:solidFill>
              </a:rPr>
              <a:t>     Seguro de Dependencia (cargo a empleador).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s-ES" sz="1600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Financiamiento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900" dirty="0">
                <a:solidFill>
                  <a:srgbClr val="002060"/>
                </a:solidFill>
              </a:rPr>
              <a:t>Subsidio de Dependencia: Mayor gasto público (US$335 millones).</a:t>
            </a:r>
            <a:endParaRPr lang="es-ES" sz="1900" i="1" dirty="0">
              <a:solidFill>
                <a:srgbClr val="002060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900" dirty="0">
                <a:solidFill>
                  <a:srgbClr val="002060"/>
                </a:solidFill>
              </a:rPr>
              <a:t>Seguro de Dependencia: aportes del empleador (0,2%).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s-ES" sz="1600" dirty="0">
              <a:solidFill>
                <a:srgbClr val="002060"/>
              </a:solidFill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Impacto:</a:t>
            </a:r>
            <a:r>
              <a:rPr lang="es-ES" sz="1600" i="1" dirty="0">
                <a:solidFill>
                  <a:srgbClr val="002060"/>
                </a:solidFill>
              </a:rPr>
              <a:t>  </a:t>
            </a:r>
            <a:r>
              <a:rPr lang="es-ES" sz="1900" i="1" dirty="0">
                <a:solidFill>
                  <a:srgbClr val="002060"/>
                </a:solidFill>
              </a:rPr>
              <a:t>En el caso del subsidio, e</a:t>
            </a:r>
            <a:r>
              <a:rPr lang="es-ES" sz="1900" dirty="0">
                <a:solidFill>
                  <a:srgbClr val="002060"/>
                </a:solidFill>
              </a:rPr>
              <a:t>l quinto año de la reforma beneficiará a 121 mil adultos mayores dependientes funcionales severos.</a:t>
            </a:r>
            <a:endParaRPr lang="es-ES" sz="19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89049" y="344203"/>
            <a:ext cx="93682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PROTECCIÓN ECONÓMICA A ADULTOS MAYORES DEPENDIENTES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41" y="1979205"/>
            <a:ext cx="1689061" cy="43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2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95248" y="1211346"/>
            <a:ext cx="8156865" cy="5302451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0" indent="-307975">
              <a:lnSpc>
                <a:spcPct val="100000"/>
              </a:lnSpc>
              <a:buNone/>
            </a:pPr>
            <a:endParaRPr lang="es-ES" sz="1600" dirty="0">
              <a:solidFill>
                <a:srgbClr val="002060"/>
              </a:solidFill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Beneficiarios</a:t>
            </a:r>
            <a:r>
              <a:rPr lang="es-ES" sz="1600" i="1" dirty="0">
                <a:solidFill>
                  <a:srgbClr val="002060"/>
                </a:solidFill>
              </a:rPr>
              <a:t>: </a:t>
            </a:r>
            <a:r>
              <a:rPr lang="es-ES" sz="1900" dirty="0">
                <a:solidFill>
                  <a:srgbClr val="002060"/>
                </a:solidFill>
              </a:rPr>
              <a:t>trabajadores afiliados al Sistema de Pensiones.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1600" i="1" dirty="0">
              <a:solidFill>
                <a:srgbClr val="002060"/>
              </a:solidFill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Instrumentos:</a:t>
            </a:r>
            <a:r>
              <a:rPr lang="es-ES" sz="1600" dirty="0">
                <a:solidFill>
                  <a:srgbClr val="002060"/>
                </a:solidFill>
              </a:rPr>
              <a:t> </a:t>
            </a:r>
          </a:p>
          <a:p>
            <a:pPr marL="800100" lvl="1" indent="-342900" algn="just">
              <a:lnSpc>
                <a:spcPct val="100000"/>
              </a:lnSpc>
              <a:buAutoNum type="alphaUcPeriod"/>
            </a:pPr>
            <a:r>
              <a:rPr lang="es-ES" sz="1900" dirty="0">
                <a:solidFill>
                  <a:srgbClr val="002060"/>
                </a:solidFill>
              </a:rPr>
              <a:t>Aumento de tasa de cotización en un 4% con cargo al empleador. </a:t>
            </a:r>
          </a:p>
          <a:p>
            <a:pPr marL="800100" lvl="1" indent="-342900" algn="just">
              <a:lnSpc>
                <a:spcPct val="100000"/>
              </a:lnSpc>
              <a:buAutoNum type="alphaUcPeriod"/>
            </a:pPr>
            <a:r>
              <a:rPr lang="es-ES" sz="1900" dirty="0">
                <a:solidFill>
                  <a:srgbClr val="002060"/>
                </a:solidFill>
              </a:rPr>
              <a:t>Seguro de Lagunas Previsionales</a:t>
            </a:r>
          </a:p>
          <a:p>
            <a:pPr marL="800100" lvl="1" indent="-342900" algn="just">
              <a:lnSpc>
                <a:spcPct val="100000"/>
              </a:lnSpc>
              <a:buAutoNum type="alphaUcPeriod"/>
            </a:pPr>
            <a:r>
              <a:rPr lang="es-ES" sz="1900" dirty="0">
                <a:solidFill>
                  <a:srgbClr val="002060"/>
                </a:solidFill>
              </a:rPr>
              <a:t>Incentivos para postergar edad de pensión de vejez</a:t>
            </a:r>
          </a:p>
          <a:p>
            <a:pPr marL="800100" lvl="1" indent="-342900" algn="just">
              <a:lnSpc>
                <a:spcPct val="100000"/>
              </a:lnSpc>
              <a:buAutoNum type="alphaUcPeriod"/>
            </a:pPr>
            <a:r>
              <a:rPr lang="es-ES" sz="1900" dirty="0">
                <a:solidFill>
                  <a:srgbClr val="002060"/>
                </a:solidFill>
              </a:rPr>
              <a:t>Fortalecimiento cobranza cotizaciones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s-ES" sz="1600" b="1" dirty="0">
                <a:solidFill>
                  <a:srgbClr val="002060"/>
                </a:solidFill>
              </a:rPr>
              <a:t>      </a:t>
            </a:r>
            <a:endParaRPr lang="es-ES" sz="1600" dirty="0">
              <a:solidFill>
                <a:srgbClr val="002060"/>
              </a:solidFill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Financiamiento</a:t>
            </a:r>
            <a:r>
              <a:rPr lang="es-ES" sz="1600" dirty="0">
                <a:solidFill>
                  <a:srgbClr val="002060"/>
                </a:solidFill>
              </a:rPr>
              <a:t>: </a:t>
            </a:r>
            <a:r>
              <a:rPr lang="es-ES" sz="1900" dirty="0">
                <a:solidFill>
                  <a:srgbClr val="002060"/>
                </a:solidFill>
              </a:rPr>
              <a:t>Mayor ahorro en cuentas individuales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s-ES" sz="1900" dirty="0">
                <a:solidFill>
                  <a:srgbClr val="002060"/>
                </a:solidFill>
              </a:rPr>
              <a:t>      Gasto fiscal: US$532 millones. Fuente: Informe Financiero al  2030.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1600" dirty="0">
              <a:solidFill>
                <a:srgbClr val="002060"/>
              </a:solidFill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b="1" i="1" dirty="0">
                <a:solidFill>
                  <a:srgbClr val="002060"/>
                </a:solidFill>
                <a:cs typeface="Arial" panose="020B0604020202020204" pitchFamily="34" charset="0"/>
              </a:rPr>
              <a:t>Impacto</a:t>
            </a:r>
            <a:r>
              <a:rPr lang="es-ES" sz="1600" i="1" dirty="0">
                <a:solidFill>
                  <a:srgbClr val="002060"/>
                </a:solidFill>
              </a:rPr>
              <a:t>: 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s-ES" sz="1900" dirty="0">
                <a:solidFill>
                  <a:srgbClr val="002060"/>
                </a:solidFill>
              </a:rPr>
              <a:t>	4 </a:t>
            </a:r>
            <a:r>
              <a:rPr lang="es-ES" sz="1900" dirty="0" err="1">
                <a:solidFill>
                  <a:srgbClr val="002060"/>
                </a:solidFill>
              </a:rPr>
              <a:t>pp</a:t>
            </a:r>
            <a:r>
              <a:rPr lang="es-ES" sz="1900" dirty="0">
                <a:solidFill>
                  <a:srgbClr val="002060"/>
                </a:solidFill>
              </a:rPr>
              <a:t> en pensión: 40% incremento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s-ES" sz="1900" dirty="0">
                <a:solidFill>
                  <a:srgbClr val="002060"/>
                </a:solidFill>
              </a:rPr>
              <a:t>	Seguro de Lagunas: 4,3% incremento</a:t>
            </a:r>
            <a:endParaRPr lang="es-ES" sz="1400" dirty="0">
              <a:solidFill>
                <a:srgbClr val="006CB7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 PENSIONES DE VEJEZ AUTOFINANCIADAS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16" y="2565170"/>
            <a:ext cx="2136792" cy="35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4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182232" y="1265358"/>
            <a:ext cx="7708777" cy="5382184"/>
          </a:xfrm>
          <a:prstGeom prst="rect">
            <a:avLst/>
          </a:prstGeom>
        </p:spPr>
        <p:txBody>
          <a:bodyPr lIns="0" tIns="0" rIns="0" bIns="0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s-ES" sz="2100" b="1" dirty="0">
              <a:solidFill>
                <a:srgbClr val="002060"/>
              </a:solidFill>
            </a:endParaRPr>
          </a:p>
          <a:p>
            <a:pPr marL="434975"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Beneficiarios</a:t>
            </a:r>
            <a:r>
              <a:rPr lang="es-ES" sz="2100" i="1" dirty="0">
                <a:solidFill>
                  <a:srgbClr val="002060"/>
                </a:solidFill>
              </a:rPr>
              <a:t>: </a:t>
            </a:r>
            <a:r>
              <a:rPr lang="es-ES" sz="2900" dirty="0">
                <a:solidFill>
                  <a:srgbClr val="002060"/>
                </a:solidFill>
              </a:rPr>
              <a:t>Trabajadores afiliados al Sistema de Pensiones</a:t>
            </a:r>
          </a:p>
          <a:p>
            <a:pPr marL="92075" lvl="1" indent="0" algn="just">
              <a:lnSpc>
                <a:spcPct val="100000"/>
              </a:lnSpc>
              <a:buNone/>
            </a:pPr>
            <a:endParaRPr lang="es-ES" sz="2100" dirty="0">
              <a:solidFill>
                <a:srgbClr val="002060"/>
              </a:solidFill>
            </a:endParaRPr>
          </a:p>
          <a:p>
            <a:pPr marL="434975"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Instrumentos</a:t>
            </a:r>
            <a:r>
              <a:rPr lang="es-ES" sz="2100" dirty="0">
                <a:solidFill>
                  <a:srgbClr val="002060"/>
                </a:solidFill>
              </a:rPr>
              <a:t>: </a:t>
            </a:r>
          </a:p>
          <a:p>
            <a:pPr marL="549275" lvl="1" indent="-457200" algn="just">
              <a:lnSpc>
                <a:spcPct val="100000"/>
              </a:lnSpc>
              <a:buFont typeface="+mj-lt"/>
              <a:buAutoNum type="alphaUcPeriod"/>
            </a:pPr>
            <a:r>
              <a:rPr lang="es-ES" sz="2600" dirty="0">
                <a:solidFill>
                  <a:srgbClr val="002060"/>
                </a:solidFill>
              </a:rPr>
              <a:t>Se permite ingreso de nuevos actores para la administración de fondos (entidades con y sin fines de lucro, Cajas de Compensación; Asociaciones de Ahorro y Crédito). </a:t>
            </a:r>
          </a:p>
          <a:p>
            <a:pPr marL="549275" lvl="1" indent="-457200" algn="just">
              <a:lnSpc>
                <a:spcPct val="100000"/>
              </a:lnSpc>
              <a:buFont typeface="+mj-lt"/>
              <a:buAutoNum type="alphaUcPeriod"/>
            </a:pPr>
            <a:r>
              <a:rPr lang="es-ES" sz="2600" dirty="0">
                <a:solidFill>
                  <a:srgbClr val="002060"/>
                </a:solidFill>
              </a:rPr>
              <a:t>Se permite a las administradoras del 10% distribuir utilidades entre sus afiliados.</a:t>
            </a:r>
          </a:p>
          <a:p>
            <a:pPr marL="549275" lvl="1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s-ES" sz="2600" dirty="0">
                <a:solidFill>
                  <a:srgbClr val="002060"/>
                </a:solidFill>
              </a:rPr>
              <a:t>Se reducen las  barreras a la entrada a la industria de AFP (menos encaje; mas flexibilidad para subcontratar servicios, se perfeccionan reglas de licitación, entre otras). </a:t>
            </a:r>
          </a:p>
          <a:p>
            <a:pPr marL="549275" lvl="1" indent="-457200" algn="just">
              <a:lnSpc>
                <a:spcPct val="100000"/>
              </a:lnSpc>
              <a:buFont typeface="+mj-lt"/>
              <a:buAutoNum type="alphaUcPeriod"/>
            </a:pPr>
            <a:r>
              <a:rPr lang="es-ES" sz="2600" dirty="0">
                <a:solidFill>
                  <a:srgbClr val="002060"/>
                </a:solidFill>
              </a:rPr>
              <a:t>Libertad para diferenciar comisiones por permanencia efectiva y tamaño del grupo que se afilia. </a:t>
            </a:r>
          </a:p>
          <a:p>
            <a:pPr marL="549275" lvl="1" indent="-457200" algn="just">
              <a:lnSpc>
                <a:spcPct val="100000"/>
              </a:lnSpc>
              <a:buFont typeface="+mj-lt"/>
              <a:buAutoNum type="alphaUcPeriod"/>
            </a:pPr>
            <a:r>
              <a:rPr lang="es-ES" sz="2600" dirty="0">
                <a:solidFill>
                  <a:srgbClr val="002060"/>
                </a:solidFill>
              </a:rPr>
              <a:t>Regulaciones para promover traspasos informados. </a:t>
            </a:r>
          </a:p>
          <a:p>
            <a:pPr marL="549275" lvl="1" indent="-457200" algn="just">
              <a:lnSpc>
                <a:spcPct val="100000"/>
              </a:lnSpc>
              <a:buFont typeface="+mj-lt"/>
              <a:buAutoNum type="alphaUcPeriod"/>
            </a:pPr>
            <a:r>
              <a:rPr lang="es-ES" sz="2600" dirty="0">
                <a:solidFill>
                  <a:srgbClr val="002060"/>
                </a:solidFill>
              </a:rPr>
              <a:t>Nuevos instrumentos de educación previsional. </a:t>
            </a:r>
          </a:p>
          <a:p>
            <a:pPr marL="549275" lvl="1" indent="-457200" algn="just">
              <a:lnSpc>
                <a:spcPct val="100000"/>
              </a:lnSpc>
              <a:buFont typeface="+mj-lt"/>
              <a:buAutoNum type="alphaUcPeriod"/>
            </a:pPr>
            <a:r>
              <a:rPr lang="es-ES" sz="2600" dirty="0">
                <a:solidFill>
                  <a:srgbClr val="002060"/>
                </a:solidFill>
              </a:rPr>
              <a:t>Mayores facultades fiscalizadoras a la Superintendencia de Pensiones. </a:t>
            </a:r>
          </a:p>
          <a:p>
            <a:pPr marL="92075" lvl="1" indent="0" algn="just">
              <a:lnSpc>
                <a:spcPct val="100000"/>
              </a:lnSpc>
              <a:buNone/>
            </a:pPr>
            <a:endParaRPr lang="es-ES" sz="2100" dirty="0">
              <a:solidFill>
                <a:srgbClr val="002060"/>
              </a:solidFill>
            </a:endParaRPr>
          </a:p>
          <a:p>
            <a:pPr marL="377825" lvl="1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Impacto</a:t>
            </a:r>
            <a:r>
              <a:rPr lang="es-ES" sz="2100" i="1" dirty="0">
                <a:solidFill>
                  <a:srgbClr val="002060"/>
                </a:solidFill>
              </a:rPr>
              <a:t>: </a:t>
            </a:r>
            <a:r>
              <a:rPr lang="es-ES" sz="2900" dirty="0">
                <a:solidFill>
                  <a:srgbClr val="002060"/>
                </a:solidFill>
              </a:rPr>
              <a:t>Mas administradoras. Mayor retorno de largo plazo. Mejores servicios.</a:t>
            </a:r>
            <a:endParaRPr lang="es-ES" sz="21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PERFECCIONAMIENTO DEL SISTEMA Y ENTRADA DE NUEVOS ACTORES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10" y="2072961"/>
            <a:ext cx="2269016" cy="27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0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563256" y="3010840"/>
            <a:ext cx="9065487" cy="6167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-307975" algn="ctr">
              <a:lnSpc>
                <a:spcPct val="100000"/>
              </a:lnSpc>
              <a:buNone/>
            </a:pPr>
            <a:r>
              <a:rPr lang="es-ES" sz="3200" b="1" dirty="0">
                <a:solidFill>
                  <a:srgbClr val="006CB7"/>
                </a:solidFill>
              </a:rPr>
              <a:t>MUCHAS GRACIAS</a:t>
            </a:r>
            <a:endParaRPr lang="es-ES" sz="2400" b="1" dirty="0">
              <a:solidFill>
                <a:srgbClr val="006CB7"/>
              </a:solidFill>
              <a:highlight>
                <a:srgbClr val="FFFF00"/>
              </a:highligh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9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89049" y="344203"/>
            <a:ext cx="90510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SISTEMA DE PENSIONES CHILENO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A1D41F1-5E3A-4B5B-A198-0EE44F916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156809"/>
              </p:ext>
            </p:extLst>
          </p:nvPr>
        </p:nvGraphicFramePr>
        <p:xfrm>
          <a:off x="-850107" y="1395217"/>
          <a:ext cx="8932406" cy="520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342F9EE-8CD8-4151-A035-567AD52A82AE}"/>
              </a:ext>
            </a:extLst>
          </p:cNvPr>
          <p:cNvSpPr txBox="1"/>
          <p:nvPr/>
        </p:nvSpPr>
        <p:spPr>
          <a:xfrm>
            <a:off x="6690360" y="5108691"/>
            <a:ext cx="517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1"/>
                </a:solidFill>
              </a:rPr>
              <a:t>0,8% PIB, 1.542.000 beneficiarios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A08980-402C-487B-9511-1C4CEA476EE2}"/>
              </a:ext>
            </a:extLst>
          </p:cNvPr>
          <p:cNvSpPr txBox="1"/>
          <p:nvPr/>
        </p:nvSpPr>
        <p:spPr>
          <a:xfrm>
            <a:off x="6690360" y="3596012"/>
            <a:ext cx="550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1"/>
                </a:solidFill>
              </a:rPr>
              <a:t>12,7% cotización, pensiones de vejez, invalidez y sobrevivencia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60FDDD-A902-4CC4-A793-55ED2C7BDF50}"/>
              </a:ext>
            </a:extLst>
          </p:cNvPr>
          <p:cNvSpPr txBox="1"/>
          <p:nvPr/>
        </p:nvSpPr>
        <p:spPr>
          <a:xfrm>
            <a:off x="6690360" y="2264782"/>
            <a:ext cx="550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1"/>
                </a:solidFill>
              </a:rPr>
              <a:t>Incentivos a la contribución voluntaria</a:t>
            </a:r>
            <a:endParaRPr lang="es-E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41BF5-4A72-4124-8CCC-17D4FA51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273FB-D9B3-4BB8-BFA6-C5F043C79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42051C-FF40-45CE-862A-59054BBD0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 rev="1"/>
        </p:bldSub>
      </p:bldGraphic>
      <p:bldP spid="1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NO ESTÁ ENTREGANDO BUENAS PENSIONES</a:t>
            </a:r>
          </a:p>
        </p:txBody>
      </p:sp>
      <p:pic>
        <p:nvPicPr>
          <p:cNvPr id="2050" name="Picture 2" descr="Image result for pensiones chile">
            <a:extLst>
              <a:ext uri="{FF2B5EF4-FFF2-40B4-BE49-F238E27FC236}">
                <a16:creationId xmlns:a16="http://schemas.microsoft.com/office/drawing/2014/main" id="{43924A6C-5B69-47C5-B818-3E761889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14"/>
            <a:ext cx="12393337" cy="62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36926CA-72FB-4FF5-944C-7DE1AB9D32F5}"/>
              </a:ext>
            </a:extLst>
          </p:cNvPr>
          <p:cNvSpPr/>
          <p:nvPr/>
        </p:nvSpPr>
        <p:spPr>
          <a:xfrm>
            <a:off x="0" y="1051014"/>
            <a:ext cx="12393337" cy="6203226"/>
          </a:xfrm>
          <a:prstGeom prst="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89BDE1B0-B80B-4FD1-8655-4D1C5C439005}"/>
              </a:ext>
            </a:extLst>
          </p:cNvPr>
          <p:cNvSpPr txBox="1">
            <a:spLocks/>
          </p:cNvSpPr>
          <p:nvPr/>
        </p:nvSpPr>
        <p:spPr>
          <a:xfrm>
            <a:off x="1127125" y="1262215"/>
            <a:ext cx="9512935" cy="26798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s-CL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Pensión de vejez contributiva promedio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	Mujeres: $USD 234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	Hombres: $USD 370</a:t>
            </a: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dirty="0">
              <a:cs typeface="Arial" panose="020B0604020202020204" pitchFamily="34" charset="0"/>
            </a:endParaRP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F4FE1BDA-49D3-4160-B0AF-C842AD3A7C36}"/>
              </a:ext>
            </a:extLst>
          </p:cNvPr>
          <p:cNvSpPr txBox="1">
            <a:spLocks/>
          </p:cNvSpPr>
          <p:nvPr/>
        </p:nvSpPr>
        <p:spPr>
          <a:xfrm>
            <a:off x="1127124" y="3940702"/>
            <a:ext cx="9512935" cy="26798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s-CL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Pensión de vejez contributiva mediana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	Mujeres: $USD 153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	Hombres: $USD 214</a:t>
            </a: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127125" y="1262215"/>
            <a:ext cx="9512935" cy="52364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monto de las pensiones depende del ahorro previsional que logremos acumular durante nuestra vida activa.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Éste depende principalmente de:</a:t>
            </a:r>
          </a:p>
          <a:p>
            <a:pPr lvl="1">
              <a:lnSpc>
                <a:spcPct val="100000"/>
              </a:lnSpc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nuestras remuneraciones, </a:t>
            </a:r>
          </a:p>
          <a:p>
            <a:pPr lvl="1">
              <a:lnSpc>
                <a:spcPct val="100000"/>
              </a:lnSpc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la densidad de cotizaciones, </a:t>
            </a:r>
          </a:p>
          <a:p>
            <a:pPr lvl="1">
              <a:lnSpc>
                <a:spcPct val="100000"/>
              </a:lnSpc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la rentabilidad de los fondos y </a:t>
            </a:r>
          </a:p>
          <a:p>
            <a:pPr lvl="1">
              <a:lnSpc>
                <a:spcPct val="100000"/>
              </a:lnSpc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la edad de retiro.</a:t>
            </a:r>
          </a:p>
          <a:p>
            <a:pPr lvl="1">
              <a:lnSpc>
                <a:spcPct val="100000"/>
              </a:lnSpc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Adicionalmente la longevidad incide en el monto de la pensión, puesto que determina entre cuantos años debe repartirse el fondo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ES" sz="1400" b="1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ES" sz="14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" sz="1400" dirty="0"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NO ESTÁ ENTREGANDO BUENAS PENSIONES</a:t>
            </a:r>
          </a:p>
        </p:txBody>
      </p:sp>
    </p:spTree>
    <p:extLst>
      <p:ext uri="{BB962C8B-B14F-4D97-AF65-F5344CB8AC3E}">
        <p14:creationId xmlns:p14="http://schemas.microsoft.com/office/powerpoint/2010/main" val="401840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 NIVEL DE CONTRIBUCIÓN AL SISTEMA DE PENSIONES</a:t>
            </a:r>
            <a:endParaRPr lang="es-CL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521AD0A1-9619-43D3-8B02-D2921F65130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7153131"/>
              </p:ext>
            </p:extLst>
          </p:nvPr>
        </p:nvGraphicFramePr>
        <p:xfrm>
          <a:off x="5182236" y="1459519"/>
          <a:ext cx="6103937" cy="319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905827" y="1800496"/>
            <a:ext cx="3988903" cy="230832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sym typeface="Helvetica Neue"/>
              </a:rPr>
              <a:t>Los trabajadores chilenos cotizan 16 años en promedio, 21 años menos que el promedio de los países OCDE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882111" y="4858303"/>
            <a:ext cx="10982742" cy="5568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L" sz="3200" b="1" dirty="0">
                <a:solidFill>
                  <a:schemeClr val="tx2">
                    <a:lumMod val="75000"/>
                  </a:schemeClr>
                </a:solidFill>
              </a:rPr>
              <a:t>Menor participación laboral femenina y alta informalidad:</a:t>
            </a:r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Las ocupadas corresponden a un 70% de las mujeres entre 25 – 65 años, vs un 99% en el caso de los hombres</a:t>
            </a:r>
          </a:p>
          <a:p>
            <a:pPr marL="0" indent="0" algn="just">
              <a:buNone/>
            </a:pP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Solo un 64% de los ocupados cotiza</a:t>
            </a:r>
            <a:endParaRPr lang="es-ES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CL" sz="2400" dirty="0">
              <a:solidFill>
                <a:schemeClr val="tx2">
                  <a:lumMod val="75000"/>
                </a:schemeClr>
              </a:solidFill>
              <a:sym typeface="Helvetica Neue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L" sz="2400" dirty="0">
              <a:solidFill>
                <a:schemeClr val="tx2">
                  <a:lumMod val="75000"/>
                </a:schemeClr>
              </a:solidFill>
              <a:sym typeface="Helvetica Neue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589049" y="344203"/>
            <a:ext cx="969712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EN LA EXPECTATIVA DE VIDA HA IMPACTADO NEGATIVAMENTE EN LAS PENSIONES</a:t>
            </a:r>
          </a:p>
          <a:p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0013060-AE17-4B4A-BDB3-56D633191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317191"/>
              </p:ext>
            </p:extLst>
          </p:nvPr>
        </p:nvGraphicFramePr>
        <p:xfrm>
          <a:off x="744944" y="1388476"/>
          <a:ext cx="7249389" cy="529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4BE81B4-C86E-42AA-AAE4-BBD0164A15F4}"/>
              </a:ext>
            </a:extLst>
          </p:cNvPr>
          <p:cNvSpPr txBox="1"/>
          <p:nvPr/>
        </p:nvSpPr>
        <p:spPr>
          <a:xfrm>
            <a:off x="7994333" y="1852222"/>
            <a:ext cx="41976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75000"/>
                  </a:schemeClr>
                </a:solidFill>
              </a:rPr>
              <a:t>La esperanza de vida al nacer entre 1980 – 2019 ha aumentado más de 10 años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75000"/>
                  </a:schemeClr>
                </a:solidFill>
              </a:rPr>
              <a:t>Las mujeres cotizan 15 años para financiar 30 años, mientras que los hombres cotizan 22 años para financiar 20 años de pensión.</a:t>
            </a:r>
          </a:p>
          <a:p>
            <a:endParaRPr lang="es-C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354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C437FF-BB3E-466D-B1E4-18D940C5DA74}"/>
              </a:ext>
            </a:extLst>
          </p:cNvPr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4AC151-A40F-489E-803F-267E5C15A343}"/>
              </a:ext>
            </a:extLst>
          </p:cNvPr>
          <p:cNvSpPr txBox="1"/>
          <p:nvPr/>
        </p:nvSpPr>
        <p:spPr>
          <a:xfrm>
            <a:off x="854197" y="1180873"/>
            <a:ext cx="102347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2060"/>
                </a:solidFill>
              </a:rPr>
              <a:t>5 Focos Principales:</a:t>
            </a:r>
          </a:p>
          <a:p>
            <a:endParaRPr lang="es-CL" sz="24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400" dirty="0">
                <a:solidFill>
                  <a:srgbClr val="002060"/>
                </a:solidFill>
                <a:cs typeface="Arial" panose="020B0604020202020204" pitchFamily="34" charset="0"/>
              </a:rPr>
              <a:t>Mejorar las pensiones de actuales y futuros beneficiarios del Pilar Solidario.</a:t>
            </a:r>
          </a:p>
          <a:p>
            <a:pPr marL="342900" indent="-342900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400" dirty="0">
                <a:solidFill>
                  <a:srgbClr val="002060"/>
                </a:solidFill>
                <a:cs typeface="Arial" panose="020B0604020202020204" pitchFamily="34" charset="0"/>
              </a:rPr>
              <a:t>Mejorar las pensiones de la Clase Media, de las Mujeres de Clase Media y de aquellos que decidan postergar su jubilación</a:t>
            </a:r>
          </a:p>
          <a:p>
            <a:pPr marL="342900" indent="-342900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2400" dirty="0">
                <a:solidFill>
                  <a:srgbClr val="002060"/>
                </a:solidFill>
              </a:rPr>
              <a:t>Mayor protección económica a adultos mayores dependientes funcionales severos</a:t>
            </a:r>
          </a:p>
          <a:p>
            <a:pPr marL="342900" indent="-342900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Mayores pensiones de vejez autofinanciadas.</a:t>
            </a:r>
          </a:p>
          <a:p>
            <a:pPr marL="342900" indent="-342900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Perfeccionar el Sistema y apertura a nuevos actores; Mejor Información y Educación Previsional; Mayor Fiscalización.</a:t>
            </a:r>
            <a:endParaRPr lang="es-ES" sz="24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LEY DE REFORMA AL SISTEMA DE PENSIONES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40264" y="1437792"/>
            <a:ext cx="8281222" cy="4976646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s-ES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Beneficiarios</a:t>
            </a:r>
            <a:r>
              <a:rPr lang="es-ES" sz="2100" b="1" i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r>
              <a:rPr lang="es-ES" sz="2100" i="1" dirty="0"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es-ES" sz="2100" dirty="0">
                <a:solidFill>
                  <a:srgbClr val="002060"/>
                </a:solidFill>
                <a:cs typeface="Arial" panose="020B0604020202020204" pitchFamily="34" charset="0"/>
              </a:rPr>
              <a:t>actuales y futuros pensionados mayores de 65 años que pertenezcan al 60% más vulnerable, con nulo o escaso ahorro previsional.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21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Instrumentos</a:t>
            </a:r>
            <a:r>
              <a:rPr lang="es-ES" sz="21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2100" dirty="0">
                <a:solidFill>
                  <a:srgbClr val="002060"/>
                </a:solidFill>
                <a:cs typeface="Arial" panose="020B0604020202020204" pitchFamily="34" charset="0"/>
              </a:rPr>
              <a:t>Aumento del monto de Pensión Básica Solidaria (PBS) diferenciada por edad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2100" dirty="0">
                <a:solidFill>
                  <a:srgbClr val="002060"/>
                </a:solidFill>
                <a:cs typeface="Arial" panose="020B0604020202020204" pitchFamily="34" charset="0"/>
              </a:rPr>
              <a:t>Aumento de la Pensión Máxima con Aporte Previsional (PMAS) diferenciada por edad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2100" dirty="0">
                <a:solidFill>
                  <a:srgbClr val="002060"/>
                </a:solidFill>
                <a:cs typeface="Arial" panose="020B0604020202020204" pitchFamily="34" charset="0"/>
              </a:rPr>
              <a:t>Seguro de longevidad para el retiro programado (futuro)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21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Financiamiento</a:t>
            </a:r>
            <a:r>
              <a:rPr lang="es-ES" sz="2100" dirty="0">
                <a:solidFill>
                  <a:srgbClr val="002060"/>
                </a:solidFill>
                <a:cs typeface="Arial" panose="020B0604020202020204" pitchFamily="34" charset="0"/>
              </a:rPr>
              <a:t>: Mayor gasto público. US$900 millones al 2030.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s-ES" sz="21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ES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Impacto:</a:t>
            </a:r>
            <a:r>
              <a:rPr lang="es-ES" sz="2100" dirty="0">
                <a:solidFill>
                  <a:srgbClr val="002060"/>
                </a:solidFill>
                <a:cs typeface="Arial" panose="020B0604020202020204" pitchFamily="34" charset="0"/>
              </a:rPr>
              <a:t> Ambos beneficios llegarán a aproximadamente 1,5 millones de actuales pensionados. Al quinto año de la reforma, los beneficiarios habrán subido a 1,75 millones.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MEJORAR LAS PENSIONES DEL PILAR SOLIDARIO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867143"/>
            <a:ext cx="8035354" cy="54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2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0"/>
            <a:ext cx="12192000" cy="1051014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53" y="6498647"/>
            <a:ext cx="2705100" cy="647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89049" y="344203"/>
            <a:ext cx="9051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MEJORAR LAS PENSIONES DEL PILAR SOLIDARIO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2FCA03-46A4-4474-ACEB-7BB064A8A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9" t="7175" r="14210"/>
          <a:stretch/>
        </p:blipFill>
        <p:spPr>
          <a:xfrm>
            <a:off x="1811068" y="1051014"/>
            <a:ext cx="8606972" cy="61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09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1F1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1092</Words>
  <Application>Microsoft Office PowerPoint</Application>
  <PresentationFormat>Panorámica</PresentationFormat>
  <Paragraphs>164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gobCL</vt:lpstr>
      <vt:lpstr>Helvetica Neue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Augusto Iglesias</dc:creator>
  <cp:lastModifiedBy>Ursula Schwarzhaupt</cp:lastModifiedBy>
  <cp:revision>289</cp:revision>
  <cp:lastPrinted>2018-10-30T19:36:27Z</cp:lastPrinted>
  <dcterms:created xsi:type="dcterms:W3CDTF">2018-10-27T15:58:02Z</dcterms:created>
  <dcterms:modified xsi:type="dcterms:W3CDTF">2019-07-10T12:58:15Z</dcterms:modified>
</cp:coreProperties>
</file>