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350" r:id="rId2"/>
    <p:sldId id="363" r:id="rId3"/>
    <p:sldId id="365" r:id="rId4"/>
    <p:sldId id="362" r:id="rId5"/>
    <p:sldId id="366" r:id="rId6"/>
    <p:sldId id="364" r:id="rId7"/>
    <p:sldId id="359" r:id="rId8"/>
    <p:sldId id="273" r:id="rId9"/>
    <p:sldId id="361" r:id="rId10"/>
    <p:sldId id="275" r:id="rId11"/>
    <p:sldId id="311" r:id="rId12"/>
    <p:sldId id="339" r:id="rId13"/>
    <p:sldId id="324" r:id="rId14"/>
    <p:sldId id="288" r:id="rId15"/>
    <p:sldId id="289" r:id="rId16"/>
    <p:sldId id="352" r:id="rId17"/>
    <p:sldId id="356" r:id="rId18"/>
  </p:sldIdLst>
  <p:sldSz cx="12192000" cy="6858000"/>
  <p:notesSz cx="6669088"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33"/>
    <a:srgbClr val="00FF00"/>
    <a:srgbClr val="FFFF99"/>
    <a:srgbClr val="CC0066"/>
    <a:srgbClr val="CC0099"/>
    <a:srgbClr val="9900FF"/>
    <a:srgbClr val="FFCCFF"/>
    <a:srgbClr val="CC99FF"/>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3" autoAdjust="0"/>
  </p:normalViewPr>
  <p:slideViewPr>
    <p:cSldViewPr>
      <p:cViewPr>
        <p:scale>
          <a:sx n="60" d="100"/>
          <a:sy n="60" d="100"/>
        </p:scale>
        <p:origin x="-1668" y="-64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mina\Desktop\Extraction%20quanti-rslt%2027102018.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mina\Desktop\traitement%20formation%20courte_Veille%20prospecive%202018%20V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ina\Desktop\VEILLE%202018_%20RSLT\Extraction%20quanti-rslt%2027102018%20apres%20actu%20agro%20agr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mina\Desktop\VEILLE%202018_%20RSLT\Extraction%20quanti-rslt%2027102018%20apres%20actu%20agro%20agri.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mina\Desktop\VEILLE%202018_%20RSLT\Extraction%20quanti-rslt%2027102018%20apres%20actu%20agro%20agri.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mina\Desktop\profils%20diplom&#233;s%20et%20non%20diplom%20pa%20r&#233;ggion%20apr%20emploi%20m&#233;tier.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Amina\Desktop\profils%20diplom&#233;s%20et%20non%20diplom%20pa%20r&#233;ggion%20apr%20emploi%20m&#233;tier.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mina\Desktop\profils%20diplom&#233;s%20et%20non%20diplom%20pa%20r&#233;ggion%20apr%20emploi%20m&#233;tie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mina\Downloads\Extraction%20quanti-rslt%2027102018%20apres%20actu%20agro%20agr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mina\Desktop\Extraction%20quanti-rslt%2027102018%20apres%20actu%20agro%20agr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5.7250354356231492E-2"/>
          <c:y val="8.6414382962717654E-2"/>
          <c:w val="0.52466896230089233"/>
          <c:h val="0.80923536961885822"/>
        </c:manualLayout>
      </c:layout>
      <c:doughnutChart>
        <c:varyColors val="1"/>
        <c:ser>
          <c:idx val="0"/>
          <c:order val="0"/>
          <c:explosion val="25"/>
          <c:dPt>
            <c:idx val="0"/>
            <c:spPr>
              <a:solidFill>
                <a:srgbClr val="92D050"/>
              </a:solidFill>
            </c:spPr>
          </c:dPt>
          <c:dPt>
            <c:idx val="2"/>
            <c:spPr>
              <a:solidFill>
                <a:srgbClr val="FFC000"/>
              </a:solidFill>
            </c:spPr>
          </c:dPt>
          <c:dPt>
            <c:idx val="8"/>
            <c:spPr>
              <a:solidFill>
                <a:schemeClr val="accent3">
                  <a:lumMod val="50000"/>
                </a:schemeClr>
              </a:solidFill>
            </c:spPr>
          </c:dPt>
          <c:dLbls>
            <c:spPr>
              <a:noFill/>
              <a:ln>
                <a:noFill/>
              </a:ln>
              <a:effectLst/>
            </c:spPr>
            <c:txPr>
              <a:bodyPr/>
              <a:lstStyle/>
              <a:p>
                <a:pPr>
                  <a:defRPr sz="1200" b="1"/>
                </a:pPr>
                <a:endParaRPr lang="fr-FR"/>
              </a:p>
            </c:txPr>
            <c:showVal val="1"/>
            <c:showLeaderLines val="1"/>
            <c:extLst>
              <c:ext xmlns:c15="http://schemas.microsoft.com/office/drawing/2012/chart" uri="{CE6537A1-D6FC-4f65-9D91-7224C49458BB}"/>
            </c:extLst>
          </c:dLbls>
          <c:cat>
            <c:strRef>
              <c:f>'besoin par région'!$E$22:$E$33</c:f>
              <c:strCache>
                <c:ptCount val="12"/>
                <c:pt idx="0">
                  <c:v>AUTOMOBILE</c:v>
                </c:pt>
                <c:pt idx="1">
                  <c:v>ACTIVITÉS FINANCIÈRES ET D’ASSURANCE</c:v>
                </c:pt>
                <c:pt idx="2">
                  <c:v>NTIC/OFFSHORING</c:v>
                </c:pt>
                <c:pt idx="3">
                  <c:v>ACTIVITÉS DE SERVICES ADMINISTRATIFS ET DE SOUTIEN</c:v>
                </c:pt>
                <c:pt idx="4">
                  <c:v>TOURISME, HÉBERGEMENT ET RESTAURATION</c:v>
                </c:pt>
                <c:pt idx="5">
                  <c:v>COMMERCE ET DISTRIBUTION</c:v>
                </c:pt>
                <c:pt idx="6">
                  <c:v>AUTRES INDUSTRIES MANUFACTURIÈRES</c:v>
                </c:pt>
                <c:pt idx="7">
                  <c:v>ENSEIGNEMENT</c:v>
                </c:pt>
                <c:pt idx="8">
                  <c:v>AERONAUTIQUE</c:v>
                </c:pt>
                <c:pt idx="9">
                  <c:v>AGROALIMENTAIRE</c:v>
                </c:pt>
                <c:pt idx="10">
                  <c:v>LOGISTIQUE</c:v>
                </c:pt>
                <c:pt idx="11">
                  <c:v>AUTRES</c:v>
                </c:pt>
              </c:strCache>
            </c:strRef>
          </c:cat>
          <c:val>
            <c:numRef>
              <c:f>'besoin par région'!$F$22:$F$33</c:f>
              <c:numCache>
                <c:formatCode>0%</c:formatCode>
                <c:ptCount val="12"/>
                <c:pt idx="0">
                  <c:v>0.24331885445041601</c:v>
                </c:pt>
                <c:pt idx="1">
                  <c:v>0.13141426783479354</c:v>
                </c:pt>
                <c:pt idx="2">
                  <c:v>0.12140175219023783</c:v>
                </c:pt>
                <c:pt idx="3">
                  <c:v>0.10932783626592063</c:v>
                </c:pt>
                <c:pt idx="4">
                  <c:v>9.0039019362438355E-2</c:v>
                </c:pt>
                <c:pt idx="5">
                  <c:v>7.0455716704704408E-2</c:v>
                </c:pt>
                <c:pt idx="6">
                  <c:v>6.1105794007214907E-2</c:v>
                </c:pt>
                <c:pt idx="7">
                  <c:v>4.1228005595229308E-2</c:v>
                </c:pt>
                <c:pt idx="8">
                  <c:v>3.6442612088640233E-2</c:v>
                </c:pt>
                <c:pt idx="9">
                  <c:v>2.8859603916660547E-2</c:v>
                </c:pt>
                <c:pt idx="10">
                  <c:v>2.7387175145402357E-2</c:v>
                </c:pt>
                <c:pt idx="11">
                  <c:v>4.0000000000000015E-2</c:v>
                </c:pt>
              </c:numCache>
            </c:numRef>
          </c:val>
        </c:ser>
        <c:dLbls/>
        <c:firstSliceAng val="0"/>
        <c:holeSize val="50"/>
      </c:doughnutChart>
    </c:plotArea>
    <c:legend>
      <c:legendPos val="r"/>
      <c:layout>
        <c:manualLayout>
          <c:xMode val="edge"/>
          <c:yMode val="edge"/>
          <c:x val="0.60355183367904208"/>
          <c:y val="7.8594612335524713E-2"/>
          <c:w val="0.38481942177364936"/>
          <c:h val="0.89176651471480661"/>
        </c:manualLayout>
      </c:layout>
      <c:txPr>
        <a:bodyPr/>
        <a:lstStyle/>
        <a:p>
          <a:pPr>
            <a:defRPr sz="1100"/>
          </a:pPr>
          <a:endParaRPr lang="fr-FR"/>
        </a:p>
      </c:txPr>
    </c:legend>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chart>
    <c:view3D>
      <c:rotX val="30"/>
      <c:perspective val="30"/>
    </c:view3D>
    <c:plotArea>
      <c:layout>
        <c:manualLayout>
          <c:layoutTarget val="inner"/>
          <c:xMode val="edge"/>
          <c:yMode val="edge"/>
          <c:x val="1.9509055671704273E-2"/>
          <c:y val="3.4154935165933945E-2"/>
          <c:w val="0.57420275412720678"/>
          <c:h val="0.86870109670354134"/>
        </c:manualLayout>
      </c:layout>
      <c:pie3DChart>
        <c:varyColors val="1"/>
        <c:ser>
          <c:idx val="0"/>
          <c:order val="0"/>
          <c:explosion val="25"/>
          <c:dPt>
            <c:idx val="0"/>
            <c:spPr>
              <a:solidFill>
                <a:schemeClr val="accent6">
                  <a:lumMod val="75000"/>
                </a:schemeClr>
              </a:solidFill>
            </c:spPr>
          </c:dPt>
          <c:dPt>
            <c:idx val="1"/>
            <c:spPr>
              <a:solidFill>
                <a:schemeClr val="tx2">
                  <a:lumMod val="60000"/>
                  <a:lumOff val="40000"/>
                </a:schemeClr>
              </a:solidFill>
            </c:spPr>
          </c:dPt>
          <c:dPt>
            <c:idx val="5"/>
            <c:spPr>
              <a:solidFill>
                <a:srgbClr val="FFC000"/>
              </a:solidFill>
            </c:spPr>
          </c:dPt>
          <c:dPt>
            <c:idx val="8"/>
            <c:spPr>
              <a:solidFill>
                <a:srgbClr val="9900FF"/>
              </a:solidFill>
            </c:spPr>
          </c:dPt>
          <c:dPt>
            <c:idx val="9"/>
            <c:spPr>
              <a:solidFill>
                <a:srgbClr val="FFFF99"/>
              </a:solidFill>
            </c:spPr>
          </c:dPt>
          <c:dLbls>
            <c:spPr>
              <a:noFill/>
              <a:ln>
                <a:noFill/>
              </a:ln>
              <a:effectLst/>
            </c:spPr>
            <c:txPr>
              <a:bodyPr/>
              <a:lstStyle/>
              <a:p>
                <a:pPr>
                  <a:defRPr sz="1200" b="1"/>
                </a:pPr>
                <a:endParaRPr lang="fr-FR"/>
              </a:p>
            </c:txPr>
            <c:showVal val="1"/>
            <c:showLeaderLines val="1"/>
            <c:extLst>
              <c:ext xmlns:c15="http://schemas.microsoft.com/office/drawing/2012/chart" uri="{CE6537A1-D6FC-4f65-9D91-7224C49458BB}">
                <c15:layout/>
              </c:ext>
            </c:extLst>
          </c:dLbls>
          <c:cat>
            <c:strRef>
              <c:f>Feuil11!$I$22:$I$32</c:f>
              <c:strCache>
                <c:ptCount val="11"/>
                <c:pt idx="0">
                  <c:v>AUTOMOBILE</c:v>
                </c:pt>
                <c:pt idx="1">
                  <c:v>ACTIVITÉS DE SERVICES ADMINISTRATIFS ET DE SOUTIEN</c:v>
                </c:pt>
                <c:pt idx="2">
                  <c:v>COMMERCE ET DISTRIBUTION</c:v>
                </c:pt>
                <c:pt idx="3">
                  <c:v>ENSEIGNEMENT</c:v>
                </c:pt>
                <c:pt idx="4">
                  <c:v>NTIC/OFFSHORING</c:v>
                </c:pt>
                <c:pt idx="5">
                  <c:v>AUTRES INDUSTRIES MANUFACTURIÈRES</c:v>
                </c:pt>
                <c:pt idx="6">
                  <c:v>ACTIVITÉS FINANCIÈRES ET D’ASSURANCE</c:v>
                </c:pt>
                <c:pt idx="7">
                  <c:v>LOGISTIQUE</c:v>
                </c:pt>
                <c:pt idx="8">
                  <c:v>TOURISME, HÉBERGEMENT ET RESTAURATION</c:v>
                </c:pt>
                <c:pt idx="9">
                  <c:v>AGROALIMENTAIRE</c:v>
                </c:pt>
                <c:pt idx="10">
                  <c:v>AUTRES</c:v>
                </c:pt>
              </c:strCache>
            </c:strRef>
          </c:cat>
          <c:val>
            <c:numRef>
              <c:f>Feuil11!$J$22:$J$32</c:f>
              <c:numCache>
                <c:formatCode>0%</c:formatCode>
                <c:ptCount val="11"/>
                <c:pt idx="0">
                  <c:v>0.25407660219946937</c:v>
                </c:pt>
                <c:pt idx="1">
                  <c:v>0.18505877891543421</c:v>
                </c:pt>
                <c:pt idx="2">
                  <c:v>0.124762988244217</c:v>
                </c:pt>
                <c:pt idx="3">
                  <c:v>8.98748577929466E-2</c:v>
                </c:pt>
                <c:pt idx="4">
                  <c:v>6.9017823284034913E-2</c:v>
                </c:pt>
                <c:pt idx="5">
                  <c:v>6.4846416382252553E-2</c:v>
                </c:pt>
                <c:pt idx="6">
                  <c:v>6.06750094804702E-2</c:v>
                </c:pt>
                <c:pt idx="7">
                  <c:v>4.4368600682593899E-2</c:v>
                </c:pt>
                <c:pt idx="8">
                  <c:v>4.0955631399317433E-2</c:v>
                </c:pt>
                <c:pt idx="9">
                  <c:v>2.8062191884717484E-2</c:v>
                </c:pt>
                <c:pt idx="10">
                  <c:v>4.0000000000000022E-2</c:v>
                </c:pt>
              </c:numCache>
            </c:numRef>
          </c:val>
        </c:ser>
        <c:dLbls/>
      </c:pie3DChart>
    </c:plotArea>
    <c:legend>
      <c:legendPos val="r"/>
      <c:layout>
        <c:manualLayout>
          <c:xMode val="edge"/>
          <c:yMode val="edge"/>
          <c:x val="0.60617187609071033"/>
          <c:y val="3.9429133858267719E-2"/>
          <c:w val="0.37716149602341742"/>
          <c:h val="0.92114173228346563"/>
        </c:manualLayout>
      </c:layout>
      <c:txPr>
        <a:bodyPr/>
        <a:lstStyle/>
        <a:p>
          <a:pPr>
            <a:defRPr sz="1050"/>
          </a:pPr>
          <a:endParaRPr lang="fr-FR"/>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style val="21"/>
  <c:chart>
    <c:plotArea>
      <c:layout/>
      <c:barChart>
        <c:barDir val="bar"/>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'DIPLOME PAR REGION PAR SECT'!$A$342:$A$356</c:f>
              <c:strCache>
                <c:ptCount val="15"/>
                <c:pt idx="0">
                  <c:v>AUTRES</c:v>
                </c:pt>
                <c:pt idx="1">
                  <c:v>PRODUCTION ET DISTRIBUTION ELECTRICITÉ, DE GAZ, DE VAPEUR ET D'AIR CONDITIONNE</c:v>
                </c:pt>
                <c:pt idx="2">
                  <c:v>SANTE HUMAINE ET ACTION SOCIALE</c:v>
                </c:pt>
                <c:pt idx="3">
                  <c:v>TEXTILE, HABILLEMENT, CUIR</c:v>
                </c:pt>
                <c:pt idx="4">
                  <c:v>AGROALIMENTAIRE</c:v>
                </c:pt>
                <c:pt idx="5">
                  <c:v>LOGISTIQUE</c:v>
                </c:pt>
                <c:pt idx="6">
                  <c:v>AERONAUTIQUE</c:v>
                </c:pt>
                <c:pt idx="7">
                  <c:v>ENSEIGNEMENT</c:v>
                </c:pt>
                <c:pt idx="8">
                  <c:v>AUTRES INDUSTRIES MANUFACTURIÈRES</c:v>
                </c:pt>
                <c:pt idx="9">
                  <c:v>TOURISME, HÉBERGEMENT ET RESTAURATION</c:v>
                </c:pt>
                <c:pt idx="10">
                  <c:v>COMMERCE ET DISTRIBUTION</c:v>
                </c:pt>
                <c:pt idx="11">
                  <c:v>ACTIVITÉS DE SERVICES ADMINISTRATIFS ET DE SOUTIEN</c:v>
                </c:pt>
                <c:pt idx="12">
                  <c:v>NTIC/OFFSHORING</c:v>
                </c:pt>
                <c:pt idx="13">
                  <c:v>ACTIVITÉS FINANCIÈRES ET D’ASSURANCE</c:v>
                </c:pt>
                <c:pt idx="14">
                  <c:v>AUTOMOBILE</c:v>
                </c:pt>
              </c:strCache>
            </c:strRef>
          </c:cat>
          <c:val>
            <c:numRef>
              <c:f>'DIPLOME PAR REGION PAR SECT'!$B$342:$B$356</c:f>
              <c:numCache>
                <c:formatCode>0%</c:formatCode>
                <c:ptCount val="15"/>
                <c:pt idx="0">
                  <c:v>1.0000000000000004E-2</c:v>
                </c:pt>
                <c:pt idx="1">
                  <c:v>8.5825968728756013E-3</c:v>
                </c:pt>
                <c:pt idx="2">
                  <c:v>9.4323589394969456E-3</c:v>
                </c:pt>
                <c:pt idx="3">
                  <c:v>1.1896668932698841E-2</c:v>
                </c:pt>
                <c:pt idx="4">
                  <c:v>2.0224337185588036E-2</c:v>
                </c:pt>
                <c:pt idx="5">
                  <c:v>2.4473147518694793E-2</c:v>
                </c:pt>
                <c:pt idx="6">
                  <c:v>4.138341264445955E-2</c:v>
                </c:pt>
                <c:pt idx="7">
                  <c:v>4.580217539089055E-2</c:v>
                </c:pt>
                <c:pt idx="8">
                  <c:v>5.9483344663494218E-2</c:v>
                </c:pt>
                <c:pt idx="9">
                  <c:v>6.9935418082936809E-2</c:v>
                </c:pt>
                <c:pt idx="10">
                  <c:v>7.1295037389530927E-2</c:v>
                </c:pt>
                <c:pt idx="11">
                  <c:v>7.7668252889191033E-2</c:v>
                </c:pt>
                <c:pt idx="12">
                  <c:v>0.14012576478585989</c:v>
                </c:pt>
                <c:pt idx="13">
                  <c:v>0.15151257647858593</c:v>
                </c:pt>
                <c:pt idx="14">
                  <c:v>0.26266145479265807</c:v>
                </c:pt>
              </c:numCache>
            </c:numRef>
          </c:val>
        </c:ser>
        <c:dLbls/>
        <c:axId val="72497792"/>
        <c:axId val="72499584"/>
      </c:barChart>
      <c:catAx>
        <c:axId val="72497792"/>
        <c:scaling>
          <c:orientation val="minMax"/>
        </c:scaling>
        <c:axPos val="l"/>
        <c:numFmt formatCode="General" sourceLinked="0"/>
        <c:tickLblPos val="nextTo"/>
        <c:txPr>
          <a:bodyPr/>
          <a:lstStyle/>
          <a:p>
            <a:pPr>
              <a:defRPr sz="900"/>
            </a:pPr>
            <a:endParaRPr lang="fr-FR"/>
          </a:p>
        </c:txPr>
        <c:crossAx val="72499584"/>
        <c:crosses val="autoZero"/>
        <c:auto val="1"/>
        <c:lblAlgn val="ctr"/>
        <c:lblOffset val="100"/>
      </c:catAx>
      <c:valAx>
        <c:axId val="72499584"/>
        <c:scaling>
          <c:orientation val="minMax"/>
        </c:scaling>
        <c:axPos val="b"/>
        <c:numFmt formatCode="0%" sourceLinked="1"/>
        <c:tickLblPos val="nextTo"/>
        <c:crossAx val="72497792"/>
        <c:crosses val="autoZero"/>
        <c:crossBetween val="between"/>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fr-FR"/>
  <c:chart>
    <c:autoTitleDeleted val="1"/>
    <c:plotArea>
      <c:layout/>
      <c:pieChart>
        <c:varyColors val="1"/>
        <c:ser>
          <c:idx val="0"/>
          <c:order val="0"/>
          <c:explosion val="25"/>
          <c:dPt>
            <c:idx val="0"/>
            <c:spPr>
              <a:solidFill>
                <a:srgbClr val="92D050"/>
              </a:solidFill>
            </c:spPr>
          </c:dPt>
          <c:dPt>
            <c:idx val="1"/>
            <c:spPr>
              <a:solidFill>
                <a:schemeClr val="accent6">
                  <a:lumMod val="75000"/>
                </a:schemeClr>
              </a:solidFill>
            </c:spPr>
          </c:dPt>
          <c:dLbls>
            <c:spPr>
              <a:noFill/>
              <a:ln>
                <a:noFill/>
              </a:ln>
              <a:effectLst/>
            </c:spPr>
            <c:txPr>
              <a:bodyPr/>
              <a:lstStyle/>
              <a:p>
                <a:pPr>
                  <a:defRPr sz="1050" b="1"/>
                </a:pPr>
                <a:endParaRPr lang="fr-FR"/>
              </a:p>
            </c:txPr>
            <c:showPercent val="1"/>
            <c:showLeaderLines val="1"/>
            <c:extLst>
              <c:ext xmlns:c15="http://schemas.microsoft.com/office/drawing/2012/chart" uri="{CE6537A1-D6FC-4f65-9D91-7224C49458BB}"/>
            </c:extLst>
          </c:dLbls>
          <c:cat>
            <c:strRef>
              <c:f>cible!$D$4:$D$5</c:f>
              <c:strCache>
                <c:ptCount val="2"/>
                <c:pt idx="0">
                  <c:v>Diplômé</c:v>
                </c:pt>
                <c:pt idx="1">
                  <c:v>Profils qualifiés sans exigence de diplôme</c:v>
                </c:pt>
              </c:strCache>
            </c:strRef>
          </c:cat>
          <c:val>
            <c:numRef>
              <c:f>cible!$E$4:$E$5</c:f>
              <c:numCache>
                <c:formatCode>General</c:formatCode>
                <c:ptCount val="2"/>
                <c:pt idx="0">
                  <c:v>11768</c:v>
                </c:pt>
                <c:pt idx="1">
                  <c:v>1803</c:v>
                </c:pt>
              </c:numCache>
            </c:numRef>
          </c:val>
        </c:ser>
        <c:dLbls>
          <c:showPercent val="1"/>
        </c:dLbls>
        <c:firstSliceAng val="0"/>
      </c:pieChart>
    </c:plotArea>
    <c:legend>
      <c:legendPos val="r"/>
      <c:layout>
        <c:manualLayout>
          <c:xMode val="edge"/>
          <c:yMode val="edge"/>
          <c:x val="0.59720314764080562"/>
          <c:y val="0.27420059387340812"/>
          <c:w val="0.38028162355482975"/>
          <c:h val="0.45159881225318399"/>
        </c:manualLayout>
      </c:layout>
      <c:txPr>
        <a:bodyPr/>
        <a:lstStyle/>
        <a:p>
          <a:pPr>
            <a:defRPr sz="1100"/>
          </a:pPr>
          <a:endParaRPr lang="fr-FR"/>
        </a:p>
      </c:txPr>
    </c:legend>
    <c:plotVisOnly val="1"/>
    <c:dispBlanksAs val="zero"/>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style val="24"/>
  <c:chart>
    <c:plotArea>
      <c:layout>
        <c:manualLayout>
          <c:layoutTarget val="inner"/>
          <c:xMode val="edge"/>
          <c:yMode val="edge"/>
          <c:x val="0.46748079217370575"/>
          <c:y val="4.8595303952625339E-2"/>
          <c:w val="0.46526684164479448"/>
          <c:h val="0.78100736725853159"/>
        </c:manualLayout>
      </c:layout>
      <c:barChart>
        <c:barDir val="bar"/>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'non diplome par region'!$A$45:$A$55</c:f>
              <c:strCache>
                <c:ptCount val="11"/>
                <c:pt idx="0">
                  <c:v>AUTRES</c:v>
                </c:pt>
                <c:pt idx="1">
                  <c:v>ENSEIGNEMENT</c:v>
                </c:pt>
                <c:pt idx="2">
                  <c:v>TEXTILE, HABILLEMENT, CUIR</c:v>
                </c:pt>
                <c:pt idx="3">
                  <c:v>CONSTRUCTION</c:v>
                </c:pt>
                <c:pt idx="4">
                  <c:v>LOGISTIQUE</c:v>
                </c:pt>
                <c:pt idx="5">
                  <c:v>COMMERCE ET DISTRIBUTION</c:v>
                </c:pt>
                <c:pt idx="6">
                  <c:v>AUTRES INDUSTRIES MANUFACTURIÈRES</c:v>
                </c:pt>
                <c:pt idx="7">
                  <c:v>AGROALIMENTAIRE</c:v>
                </c:pt>
                <c:pt idx="8">
                  <c:v>AUTOMOBILE</c:v>
                </c:pt>
                <c:pt idx="9">
                  <c:v>TOURISME, HÉBERGEMENT ET RESTAURATION</c:v>
                </c:pt>
                <c:pt idx="10">
                  <c:v>ACTIVITÉS DE SERVICES ADMINISTRATIFS ET DE SOUTIEN</c:v>
                </c:pt>
              </c:strCache>
            </c:strRef>
          </c:cat>
          <c:val>
            <c:numRef>
              <c:f>'non diplome par region'!$B$45:$B$55</c:f>
              <c:numCache>
                <c:formatCode>0%</c:formatCode>
                <c:ptCount val="11"/>
                <c:pt idx="0">
                  <c:v>1.0000000000000004E-2</c:v>
                </c:pt>
                <c:pt idx="1">
                  <c:v>1.1647254575707158E-2</c:v>
                </c:pt>
                <c:pt idx="2">
                  <c:v>2.7176927343316695E-2</c:v>
                </c:pt>
                <c:pt idx="3">
                  <c:v>2.9950083194675538E-2</c:v>
                </c:pt>
                <c:pt idx="4">
                  <c:v>4.3815862451469775E-2</c:v>
                </c:pt>
                <c:pt idx="5">
                  <c:v>6.5446478092068772E-2</c:v>
                </c:pt>
                <c:pt idx="6">
                  <c:v>6.988352745424295E-2</c:v>
                </c:pt>
                <c:pt idx="7">
                  <c:v>8.5413200221852462E-2</c:v>
                </c:pt>
                <c:pt idx="8">
                  <c:v>0.11702717692734332</c:v>
                </c:pt>
                <c:pt idx="9">
                  <c:v>0.22185246810870768</c:v>
                </c:pt>
                <c:pt idx="10">
                  <c:v>0.31669439822518031</c:v>
                </c:pt>
              </c:numCache>
            </c:numRef>
          </c:val>
        </c:ser>
        <c:dLbls/>
        <c:axId val="72964352"/>
        <c:axId val="72974336"/>
      </c:barChart>
      <c:catAx>
        <c:axId val="72964352"/>
        <c:scaling>
          <c:orientation val="minMax"/>
        </c:scaling>
        <c:axPos val="l"/>
        <c:numFmt formatCode="General" sourceLinked="0"/>
        <c:tickLblPos val="nextTo"/>
        <c:crossAx val="72974336"/>
        <c:crosses val="autoZero"/>
        <c:auto val="1"/>
        <c:lblAlgn val="ctr"/>
        <c:lblOffset val="100"/>
      </c:catAx>
      <c:valAx>
        <c:axId val="72974336"/>
        <c:scaling>
          <c:orientation val="minMax"/>
        </c:scaling>
        <c:axPos val="b"/>
        <c:numFmt formatCode="0%" sourceLinked="1"/>
        <c:tickLblPos val="nextTo"/>
        <c:crossAx val="72964352"/>
        <c:crosses val="autoZero"/>
        <c:crossBetween val="between"/>
      </c:valAx>
    </c:plotArea>
    <c:plotVisOnly val="1"/>
    <c:dispBlanksAs val="gap"/>
  </c:chart>
  <c:txPr>
    <a:bodyPr/>
    <a:lstStyle/>
    <a:p>
      <a:pPr>
        <a:defRPr sz="1050"/>
      </a:pPr>
      <a:endParaRPr lang="fr-FR"/>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fr-FR"/>
  <c:style val="23"/>
  <c:chart>
    <c:plotArea>
      <c:layout/>
      <c:barChart>
        <c:barDir val="bar"/>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casa!$P$15:$P$21</c:f>
              <c:strCache>
                <c:ptCount val="7"/>
                <c:pt idx="0">
                  <c:v>ACHETEUR</c:v>
                </c:pt>
                <c:pt idx="1">
                  <c:v>AGENT COMMERCIAL</c:v>
                </c:pt>
                <c:pt idx="2">
                  <c:v>AGENT D'EXPLOITATION</c:v>
                </c:pt>
                <c:pt idx="3">
                  <c:v>INGENIEUR QUALITE</c:v>
                </c:pt>
                <c:pt idx="4">
                  <c:v>INGENIEUR TECHNICO-COMMERCIAL</c:v>
                </c:pt>
                <c:pt idx="5">
                  <c:v>CHEF CONTROLEUR</c:v>
                </c:pt>
                <c:pt idx="6">
                  <c:v>MANUTENTIONNAIRE</c:v>
                </c:pt>
              </c:strCache>
            </c:strRef>
          </c:cat>
          <c:val>
            <c:numRef>
              <c:f>casa!$Q$15:$Q$21</c:f>
              <c:numCache>
                <c:formatCode>0%</c:formatCode>
                <c:ptCount val="7"/>
                <c:pt idx="0">
                  <c:v>8.3333333333333343E-2</c:v>
                </c:pt>
                <c:pt idx="1">
                  <c:v>8.3333333333333343E-2</c:v>
                </c:pt>
                <c:pt idx="2">
                  <c:v>8.3333333333333343E-2</c:v>
                </c:pt>
                <c:pt idx="3">
                  <c:v>8.3333333333333343E-2</c:v>
                </c:pt>
                <c:pt idx="4">
                  <c:v>8.3333333333333343E-2</c:v>
                </c:pt>
                <c:pt idx="5">
                  <c:v>0.25</c:v>
                </c:pt>
                <c:pt idx="6">
                  <c:v>0.33333333333333331</c:v>
                </c:pt>
              </c:numCache>
            </c:numRef>
          </c:val>
        </c:ser>
        <c:dLbls/>
        <c:axId val="72985984"/>
        <c:axId val="73004160"/>
      </c:barChart>
      <c:catAx>
        <c:axId val="72985984"/>
        <c:scaling>
          <c:orientation val="minMax"/>
        </c:scaling>
        <c:axPos val="l"/>
        <c:numFmt formatCode="General" sourceLinked="0"/>
        <c:tickLblPos val="nextTo"/>
        <c:crossAx val="73004160"/>
        <c:crosses val="autoZero"/>
        <c:auto val="1"/>
        <c:lblAlgn val="ctr"/>
        <c:lblOffset val="100"/>
      </c:catAx>
      <c:valAx>
        <c:axId val="73004160"/>
        <c:scaling>
          <c:orientation val="minMax"/>
        </c:scaling>
        <c:axPos val="b"/>
        <c:numFmt formatCode="0%" sourceLinked="1"/>
        <c:tickLblPos val="nextTo"/>
        <c:crossAx val="72985984"/>
        <c:crosses val="autoZero"/>
        <c:crossBetween val="between"/>
      </c:valAx>
    </c:plotArea>
    <c:plotVisOnly val="1"/>
    <c:dispBlanksAs val="gap"/>
  </c:chart>
  <c:txPr>
    <a:bodyPr/>
    <a:lstStyle/>
    <a:p>
      <a:pPr>
        <a:defRPr sz="1000"/>
      </a:pPr>
      <a:endParaRPr lang="fr-F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fr-FR"/>
  <c:style val="21"/>
  <c:chart>
    <c:plotArea>
      <c:layout/>
      <c:barChart>
        <c:barDir val="bar"/>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casa!$E$201:$E$215</c:f>
              <c:strCache>
                <c:ptCount val="15"/>
                <c:pt idx="0">
                  <c:v>AGENT ADMINISTRATIF</c:v>
                </c:pt>
                <c:pt idx="1">
                  <c:v>INGENIEUR EN DEVELOPPEMENT INFORMATIQUE</c:v>
                </c:pt>
                <c:pt idx="2">
                  <c:v>GESTIONNAIRE EN ASSURANCES</c:v>
                </c:pt>
                <c:pt idx="3">
                  <c:v>CUISINIER</c:v>
                </c:pt>
                <c:pt idx="4">
                  <c:v>VENDEUR</c:v>
                </c:pt>
                <c:pt idx="5">
                  <c:v>OPERATEUR DE SAISIE</c:v>
                </c:pt>
                <c:pt idx="6">
                  <c:v>EMPLOYE DE LIBRE SERVICE</c:v>
                </c:pt>
                <c:pt idx="7">
                  <c:v>GUICHETIER</c:v>
                </c:pt>
                <c:pt idx="8">
                  <c:v>CHARGE DE CLIENTELE</c:v>
                </c:pt>
                <c:pt idx="9">
                  <c:v>AGENT DE SECURITE ET DE SURVEILLANCE</c:v>
                </c:pt>
                <c:pt idx="10">
                  <c:v>ENSEIGNANT </c:v>
                </c:pt>
                <c:pt idx="11">
                  <c:v>TELECONSEILLER</c:v>
                </c:pt>
                <c:pt idx="12">
                  <c:v>OPERATEUR DE MAINTENANCE SUR INSTALLATIONS INDUSTRIELLES</c:v>
                </c:pt>
                <c:pt idx="13">
                  <c:v>AGENT COMMERCIAL</c:v>
                </c:pt>
                <c:pt idx="14">
                  <c:v>OPERATEUR DE PRODUCTION</c:v>
                </c:pt>
              </c:strCache>
            </c:strRef>
          </c:cat>
          <c:val>
            <c:numRef>
              <c:f>casa!$F$201:$F$215</c:f>
              <c:numCache>
                <c:formatCode>0%</c:formatCode>
                <c:ptCount val="15"/>
                <c:pt idx="0">
                  <c:v>1.3596193065941536E-2</c:v>
                </c:pt>
                <c:pt idx="1">
                  <c:v>1.4445955132562884E-2</c:v>
                </c:pt>
                <c:pt idx="2">
                  <c:v>1.7590074779061864E-2</c:v>
                </c:pt>
                <c:pt idx="3">
                  <c:v>1.8439836845683212E-2</c:v>
                </c:pt>
                <c:pt idx="4">
                  <c:v>2.2603670972127812E-2</c:v>
                </c:pt>
                <c:pt idx="5">
                  <c:v>2.8382053025152957E-2</c:v>
                </c:pt>
                <c:pt idx="6">
                  <c:v>3.0166553365057778E-2</c:v>
                </c:pt>
                <c:pt idx="7">
                  <c:v>3.0166553365057778E-2</c:v>
                </c:pt>
                <c:pt idx="8">
                  <c:v>3.28857919782461E-2</c:v>
                </c:pt>
                <c:pt idx="9">
                  <c:v>3.5095173351461596E-2</c:v>
                </c:pt>
                <c:pt idx="10">
                  <c:v>4.4867437117607094E-2</c:v>
                </c:pt>
                <c:pt idx="11">
                  <c:v>4.7586675730795391E-2</c:v>
                </c:pt>
                <c:pt idx="12">
                  <c:v>5.1580557443915702E-2</c:v>
                </c:pt>
                <c:pt idx="13">
                  <c:v>5.93983684568321E-2</c:v>
                </c:pt>
                <c:pt idx="14">
                  <c:v>0.20266825288919108</c:v>
                </c:pt>
              </c:numCache>
            </c:numRef>
          </c:val>
        </c:ser>
        <c:dLbls/>
        <c:axId val="73048448"/>
        <c:axId val="73049984"/>
      </c:barChart>
      <c:catAx>
        <c:axId val="73048448"/>
        <c:scaling>
          <c:orientation val="minMax"/>
        </c:scaling>
        <c:axPos val="l"/>
        <c:numFmt formatCode="General" sourceLinked="0"/>
        <c:tickLblPos val="nextTo"/>
        <c:txPr>
          <a:bodyPr/>
          <a:lstStyle/>
          <a:p>
            <a:pPr>
              <a:defRPr sz="1000"/>
            </a:pPr>
            <a:endParaRPr lang="fr-FR"/>
          </a:p>
        </c:txPr>
        <c:crossAx val="73049984"/>
        <c:crosses val="autoZero"/>
        <c:auto val="1"/>
        <c:lblAlgn val="ctr"/>
        <c:lblOffset val="100"/>
      </c:catAx>
      <c:valAx>
        <c:axId val="73049984"/>
        <c:scaling>
          <c:orientation val="minMax"/>
        </c:scaling>
        <c:axPos val="b"/>
        <c:numFmt formatCode="0%" sourceLinked="1"/>
        <c:tickLblPos val="nextTo"/>
        <c:crossAx val="73048448"/>
        <c:crosses val="autoZero"/>
        <c:crossBetween val="between"/>
      </c:valAx>
    </c:plotArea>
    <c:plotVisOnly val="1"/>
    <c:dispBlanksAs val="gap"/>
  </c:chart>
  <c:txPr>
    <a:bodyPr/>
    <a:lstStyle/>
    <a:p>
      <a:pPr>
        <a:defRPr sz="800"/>
      </a:pPr>
      <a:endParaRPr lang="fr-FR"/>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fr-FR"/>
  <c:style val="24"/>
  <c:chart>
    <c:plotArea>
      <c:layout/>
      <c:barChart>
        <c:barDir val="bar"/>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casa!$M$34:$M$48</c:f>
              <c:strCache>
                <c:ptCount val="15"/>
                <c:pt idx="0">
                  <c:v>AGENT D'ACCUEIL</c:v>
                </c:pt>
                <c:pt idx="1">
                  <c:v>OPERATRICE SUR MACHINE A COUDRE</c:v>
                </c:pt>
                <c:pt idx="2">
                  <c:v>CAISSIER</c:v>
                </c:pt>
                <c:pt idx="3">
                  <c:v>CHAUFFEUR</c:v>
                </c:pt>
                <c:pt idx="4">
                  <c:v>SOUDEUR</c:v>
                </c:pt>
                <c:pt idx="5">
                  <c:v>OPERATEUR DE MAINTENANCE SUR INSTALLATIONS INDUSTRIELLES</c:v>
                </c:pt>
                <c:pt idx="6">
                  <c:v>OUVRIER D'EMBALLAGE</c:v>
                </c:pt>
                <c:pt idx="7">
                  <c:v>VENDEUR</c:v>
                </c:pt>
                <c:pt idx="8">
                  <c:v>AGENT DE NETTOYAGE</c:v>
                </c:pt>
                <c:pt idx="9">
                  <c:v>MANUTENTIONNAIRE</c:v>
                </c:pt>
                <c:pt idx="10">
                  <c:v>MAITRE DE CHIEN</c:v>
                </c:pt>
                <c:pt idx="11">
                  <c:v>EMPLOYE POLYVALENT DE RESTAURATION</c:v>
                </c:pt>
                <c:pt idx="12">
                  <c:v>EQUIPIER DE RESTAURANT</c:v>
                </c:pt>
                <c:pt idx="13">
                  <c:v>OPERATEUR DE PRODUCTION</c:v>
                </c:pt>
                <c:pt idx="14">
                  <c:v>AGENT DE SECURITE ET DE SURVEILLANCE</c:v>
                </c:pt>
              </c:strCache>
            </c:strRef>
          </c:cat>
          <c:val>
            <c:numRef>
              <c:f>casa!$N$34:$N$48</c:f>
              <c:numCache>
                <c:formatCode>0%</c:formatCode>
                <c:ptCount val="15"/>
                <c:pt idx="0">
                  <c:v>1.3311148086522463E-2</c:v>
                </c:pt>
                <c:pt idx="1">
                  <c:v>2.2185246810870779E-2</c:v>
                </c:pt>
                <c:pt idx="2">
                  <c:v>2.4958402662229616E-2</c:v>
                </c:pt>
                <c:pt idx="3">
                  <c:v>2.4958402662229616E-2</c:v>
                </c:pt>
                <c:pt idx="4">
                  <c:v>2.939545202440378E-2</c:v>
                </c:pt>
                <c:pt idx="5">
                  <c:v>3.1613976705490855E-2</c:v>
                </c:pt>
                <c:pt idx="6">
                  <c:v>3.3277870216306162E-2</c:v>
                </c:pt>
                <c:pt idx="7">
                  <c:v>3.6605657237936781E-2</c:v>
                </c:pt>
                <c:pt idx="8">
                  <c:v>3.8824181919023849E-2</c:v>
                </c:pt>
                <c:pt idx="9">
                  <c:v>4.9916805324459232E-2</c:v>
                </c:pt>
                <c:pt idx="10">
                  <c:v>8.0976150859678325E-2</c:v>
                </c:pt>
                <c:pt idx="11">
                  <c:v>0.10537992235163618</c:v>
                </c:pt>
                <c:pt idx="12">
                  <c:v>0.10759844703272324</c:v>
                </c:pt>
                <c:pt idx="13">
                  <c:v>0.11980033277870217</c:v>
                </c:pt>
                <c:pt idx="14">
                  <c:v>0.13477537437603992</c:v>
                </c:pt>
              </c:numCache>
            </c:numRef>
          </c:val>
        </c:ser>
        <c:dLbls/>
        <c:axId val="73364608"/>
        <c:axId val="73366144"/>
      </c:barChart>
      <c:catAx>
        <c:axId val="73364608"/>
        <c:scaling>
          <c:orientation val="minMax"/>
        </c:scaling>
        <c:axPos val="l"/>
        <c:numFmt formatCode="General" sourceLinked="0"/>
        <c:tickLblPos val="nextTo"/>
        <c:crossAx val="73366144"/>
        <c:crosses val="autoZero"/>
        <c:auto val="1"/>
        <c:lblAlgn val="ctr"/>
        <c:lblOffset val="100"/>
      </c:catAx>
      <c:valAx>
        <c:axId val="73366144"/>
        <c:scaling>
          <c:orientation val="minMax"/>
        </c:scaling>
        <c:axPos val="b"/>
        <c:numFmt formatCode="0%" sourceLinked="1"/>
        <c:tickLblPos val="nextTo"/>
        <c:crossAx val="73364608"/>
        <c:crosses val="autoZero"/>
        <c:crossBetween val="between"/>
      </c:valAx>
    </c:plotArea>
    <c:plotVisOnly val="1"/>
    <c:dispBlanksAs val="gap"/>
  </c:chart>
  <c:txPr>
    <a:bodyPr/>
    <a:lstStyle/>
    <a:p>
      <a:pPr>
        <a:defRPr sz="1050"/>
      </a:pPr>
      <a:endParaRPr lang="fr-F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fr-FR"/>
  <c:style val="36"/>
  <c:chart>
    <c:plotArea>
      <c:layout/>
      <c:barChart>
        <c:barDir val="bar"/>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'[Extraction quanti-rslt 27102018 apres actu agro agri.xlsx]Feuil2'!$F$133:$F$140</c:f>
              <c:strCache>
                <c:ptCount val="8"/>
                <c:pt idx="0">
                  <c:v>AUTRES</c:v>
                </c:pt>
                <c:pt idx="1">
                  <c:v>LOGISTIQUE</c:v>
                </c:pt>
                <c:pt idx="2">
                  <c:v>AUTRES INDUSTRIES MANUFACTURIÈRES</c:v>
                </c:pt>
                <c:pt idx="3">
                  <c:v>TOURISME, HÉBERGEMENT ET RESTAURATION</c:v>
                </c:pt>
                <c:pt idx="4">
                  <c:v>CONSTRUCTION</c:v>
                </c:pt>
                <c:pt idx="5">
                  <c:v>COMMERCE ET DISTRIBUTION</c:v>
                </c:pt>
                <c:pt idx="6">
                  <c:v>ACTIVITÉS FINANCIÈRES ET D’ASSURANCE</c:v>
                </c:pt>
                <c:pt idx="7">
                  <c:v>NTIC/OFFSHORING</c:v>
                </c:pt>
              </c:strCache>
            </c:strRef>
          </c:cat>
          <c:val>
            <c:numRef>
              <c:f>'[Extraction quanti-rslt 27102018 apres actu agro agri.xlsx]Feuil2'!$G$133:$G$140</c:f>
              <c:numCache>
                <c:formatCode>0%</c:formatCode>
                <c:ptCount val="8"/>
                <c:pt idx="0">
                  <c:v>1.0000000000000004E-2</c:v>
                </c:pt>
                <c:pt idx="1">
                  <c:v>1.8518518518518524E-2</c:v>
                </c:pt>
                <c:pt idx="2">
                  <c:v>2.2222222222222233E-2</c:v>
                </c:pt>
                <c:pt idx="3">
                  <c:v>4.4444444444444467E-2</c:v>
                </c:pt>
                <c:pt idx="4">
                  <c:v>7.407407407407407E-2</c:v>
                </c:pt>
                <c:pt idx="5">
                  <c:v>7.7777777777777779E-2</c:v>
                </c:pt>
                <c:pt idx="6">
                  <c:v>9.2592592592592671E-2</c:v>
                </c:pt>
                <c:pt idx="7">
                  <c:v>0.66296296296296275</c:v>
                </c:pt>
              </c:numCache>
            </c:numRef>
          </c:val>
        </c:ser>
        <c:dLbls/>
        <c:axId val="73472640"/>
        <c:axId val="73482624"/>
      </c:barChart>
      <c:catAx>
        <c:axId val="73472640"/>
        <c:scaling>
          <c:orientation val="minMax"/>
        </c:scaling>
        <c:axPos val="l"/>
        <c:numFmt formatCode="General" sourceLinked="0"/>
        <c:tickLblPos val="nextTo"/>
        <c:txPr>
          <a:bodyPr/>
          <a:lstStyle/>
          <a:p>
            <a:pPr>
              <a:defRPr sz="1000"/>
            </a:pPr>
            <a:endParaRPr lang="fr-FR"/>
          </a:p>
        </c:txPr>
        <c:crossAx val="73482624"/>
        <c:crosses val="autoZero"/>
        <c:auto val="1"/>
        <c:lblAlgn val="ctr"/>
        <c:lblOffset val="100"/>
      </c:catAx>
      <c:valAx>
        <c:axId val="73482624"/>
        <c:scaling>
          <c:orientation val="minMax"/>
        </c:scaling>
        <c:axPos val="b"/>
        <c:numFmt formatCode="0%" sourceLinked="1"/>
        <c:tickLblPos val="nextTo"/>
        <c:crossAx val="73472640"/>
        <c:crosses val="autoZero"/>
        <c:crossBetween val="between"/>
      </c:valAx>
    </c:plotArea>
    <c:plotVisOnly val="1"/>
    <c:dispBlanksAs val="gap"/>
  </c:chart>
  <c:txPr>
    <a:bodyPr/>
    <a:lstStyle/>
    <a:p>
      <a:pPr>
        <a:defRPr sz="1050"/>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chart>
    <c:plotArea>
      <c:layout/>
      <c:barChart>
        <c:barDir val="bar"/>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Feuil14!$H$23:$H$33</c:f>
              <c:strCache>
                <c:ptCount val="11"/>
                <c:pt idx="0">
                  <c:v>CHEF DE CHANTIER DU BATIMENT GROS-?UVRE</c:v>
                </c:pt>
                <c:pt idx="1">
                  <c:v>INGENIEUR EN GENIE CIVIL</c:v>
                </c:pt>
                <c:pt idx="2">
                  <c:v>INGENIEUR D'ETUDES</c:v>
                </c:pt>
                <c:pt idx="3">
                  <c:v>INGENIEUR QUALITE</c:v>
                </c:pt>
                <c:pt idx="4">
                  <c:v>RESPONSABLE COMMERCIAL (SAUF CADRES)</c:v>
                </c:pt>
                <c:pt idx="5">
                  <c:v>SUPERVISEUR DE COMMERCE</c:v>
                </c:pt>
                <c:pt idx="6">
                  <c:v>RESPONSABLE MAGASIN</c:v>
                </c:pt>
                <c:pt idx="7">
                  <c:v>DIRECTEUR DE RESTAURANT</c:v>
                </c:pt>
                <c:pt idx="8">
                  <c:v>CHARGE D'ETUDES EN MARKETING</c:v>
                </c:pt>
                <c:pt idx="9">
                  <c:v>ADMINISTRATEUR</c:v>
                </c:pt>
                <c:pt idx="10">
                  <c:v>INGENIEUR EN DEVELOPPEMENT INFORMATIQUE</c:v>
                </c:pt>
              </c:strCache>
            </c:strRef>
          </c:cat>
          <c:val>
            <c:numRef>
              <c:f>Feuil14!$I$23:$I$33</c:f>
              <c:numCache>
                <c:formatCode>0%</c:formatCode>
                <c:ptCount val="11"/>
                <c:pt idx="0">
                  <c:v>1.4814814814814815E-2</c:v>
                </c:pt>
                <c:pt idx="1">
                  <c:v>1.4814814814814815E-2</c:v>
                </c:pt>
                <c:pt idx="2">
                  <c:v>1.8518518518518524E-2</c:v>
                </c:pt>
                <c:pt idx="3">
                  <c:v>1.8518518518518524E-2</c:v>
                </c:pt>
                <c:pt idx="4">
                  <c:v>2.5925925925925939E-2</c:v>
                </c:pt>
                <c:pt idx="5">
                  <c:v>3.7037037037037049E-2</c:v>
                </c:pt>
                <c:pt idx="6">
                  <c:v>4.0740740740740758E-2</c:v>
                </c:pt>
                <c:pt idx="7">
                  <c:v>4.4444444444444467E-2</c:v>
                </c:pt>
                <c:pt idx="8">
                  <c:v>7.0370370370370375E-2</c:v>
                </c:pt>
                <c:pt idx="9">
                  <c:v>7.407407407407407E-2</c:v>
                </c:pt>
                <c:pt idx="10">
                  <c:v>0.62962962962962998</c:v>
                </c:pt>
              </c:numCache>
            </c:numRef>
          </c:val>
        </c:ser>
        <c:dLbls/>
        <c:axId val="73506176"/>
        <c:axId val="73516160"/>
      </c:barChart>
      <c:catAx>
        <c:axId val="73506176"/>
        <c:scaling>
          <c:orientation val="minMax"/>
        </c:scaling>
        <c:axPos val="l"/>
        <c:numFmt formatCode="General" sourceLinked="0"/>
        <c:tickLblPos val="nextTo"/>
        <c:crossAx val="73516160"/>
        <c:crosses val="autoZero"/>
        <c:auto val="1"/>
        <c:lblAlgn val="ctr"/>
        <c:lblOffset val="100"/>
      </c:catAx>
      <c:valAx>
        <c:axId val="73516160"/>
        <c:scaling>
          <c:orientation val="minMax"/>
        </c:scaling>
        <c:axPos val="b"/>
        <c:numFmt formatCode="0%" sourceLinked="1"/>
        <c:tickLblPos val="nextTo"/>
        <c:crossAx val="73506176"/>
        <c:crosses val="autoZero"/>
        <c:crossBetween val="between"/>
      </c:valAx>
    </c:plotArea>
    <c:plotVisOnly val="1"/>
    <c:dispBlanksAs val="gap"/>
  </c:chart>
  <c:spPr>
    <a:ln>
      <a:solidFill>
        <a:schemeClr val="accent1">
          <a:lumMod val="40000"/>
          <a:lumOff val="60000"/>
        </a:schemeClr>
      </a:solidFill>
    </a:ln>
  </c:spPr>
  <c:txPr>
    <a:bodyPr/>
    <a:lstStyle/>
    <a:p>
      <a:pPr>
        <a:defRPr sz="105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92504-5516-41B8-B466-5871BE4890B4}"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fr-FR"/>
        </a:p>
      </dgm:t>
    </dgm:pt>
    <dgm:pt modelId="{7D749150-6BEC-47BA-B154-6E0526876950}">
      <dgm:prSet phldrT="[Texte]" custT="1"/>
      <dgm:spPr/>
      <dgm:t>
        <a:bodyPr/>
        <a:lstStyle/>
        <a:p>
          <a:r>
            <a:rPr lang="fr-FR" sz="2200" b="1" dirty="0" smtClean="0">
              <a:latin typeface="+mn-lt"/>
            </a:rPr>
            <a:t>Réseau d’Agences</a:t>
          </a:r>
          <a:endParaRPr lang="fr-FR" sz="2200" b="1" dirty="0">
            <a:latin typeface="+mn-lt"/>
          </a:endParaRPr>
        </a:p>
      </dgm:t>
    </dgm:pt>
    <dgm:pt modelId="{38D2C8F9-BD3D-4F7D-8FE9-9D511BB20C56}" type="parTrans" cxnId="{A704CDBB-A947-48E2-8F34-D968270B1B62}">
      <dgm:prSet/>
      <dgm:spPr/>
      <dgm:t>
        <a:bodyPr/>
        <a:lstStyle/>
        <a:p>
          <a:endParaRPr lang="fr-FR"/>
        </a:p>
      </dgm:t>
    </dgm:pt>
    <dgm:pt modelId="{072521FB-326E-4BBD-88E8-CDD32C1D8E5C}" type="sibTrans" cxnId="{A704CDBB-A947-48E2-8F34-D968270B1B62}">
      <dgm:prSet/>
      <dgm:spPr/>
      <dgm:t>
        <a:bodyPr/>
        <a:lstStyle/>
        <a:p>
          <a:endParaRPr lang="fr-FR"/>
        </a:p>
      </dgm:t>
    </dgm:pt>
    <dgm:pt modelId="{C45E73B2-6C78-48A7-B975-4243327A47CF}">
      <dgm:prSet phldrT="[Texte]" custT="1"/>
      <dgm:spPr/>
      <dgm:t>
        <a:bodyPr/>
        <a:lstStyle/>
        <a:p>
          <a:r>
            <a:rPr lang="fr-FR" sz="2000" dirty="0" smtClean="0">
              <a:latin typeface="+mn-lt"/>
            </a:rPr>
            <a:t>Secteurs Porteurs</a:t>
          </a:r>
          <a:endParaRPr lang="fr-FR" sz="2000" dirty="0">
            <a:latin typeface="+mn-lt"/>
          </a:endParaRPr>
        </a:p>
      </dgm:t>
    </dgm:pt>
    <dgm:pt modelId="{BFB43433-ED69-4FE1-8F31-3519E44629E9}" type="parTrans" cxnId="{9AE4C65C-ED3A-405D-8A12-EA61467F6034}">
      <dgm:prSet/>
      <dgm:spPr/>
      <dgm:t>
        <a:bodyPr/>
        <a:lstStyle/>
        <a:p>
          <a:endParaRPr lang="fr-FR"/>
        </a:p>
      </dgm:t>
    </dgm:pt>
    <dgm:pt modelId="{9E22829B-BAE4-41ED-A790-163A5AFCE4EE}" type="sibTrans" cxnId="{9AE4C65C-ED3A-405D-8A12-EA61467F6034}">
      <dgm:prSet/>
      <dgm:spPr/>
      <dgm:t>
        <a:bodyPr/>
        <a:lstStyle/>
        <a:p>
          <a:endParaRPr lang="fr-FR"/>
        </a:p>
      </dgm:t>
    </dgm:pt>
    <dgm:pt modelId="{FBAD8782-F271-48DA-8191-821C1882E823}">
      <dgm:prSet phldrT="[Texte]" custT="1"/>
      <dgm:spPr/>
      <dgm:t>
        <a:bodyPr/>
        <a:lstStyle/>
        <a:p>
          <a:r>
            <a:rPr lang="fr-FR" sz="2000" dirty="0" smtClean="0">
              <a:latin typeface="+mn-lt"/>
            </a:rPr>
            <a:t>Enquête et Consolidation</a:t>
          </a:r>
          <a:endParaRPr lang="fr-FR" sz="2000" dirty="0">
            <a:latin typeface="+mn-lt"/>
          </a:endParaRPr>
        </a:p>
      </dgm:t>
    </dgm:pt>
    <dgm:pt modelId="{E138BD43-8F24-49CE-ADF9-2731EF0E0A08}" type="parTrans" cxnId="{001B407B-F95D-450F-894E-6A7EDF0C6081}">
      <dgm:prSet/>
      <dgm:spPr/>
      <dgm:t>
        <a:bodyPr/>
        <a:lstStyle/>
        <a:p>
          <a:endParaRPr lang="fr-FR"/>
        </a:p>
      </dgm:t>
    </dgm:pt>
    <dgm:pt modelId="{C31155FB-7BA5-4F3F-B0DB-24D3A24B0298}" type="sibTrans" cxnId="{001B407B-F95D-450F-894E-6A7EDF0C6081}">
      <dgm:prSet/>
      <dgm:spPr/>
      <dgm:t>
        <a:bodyPr/>
        <a:lstStyle/>
        <a:p>
          <a:endParaRPr lang="fr-FR"/>
        </a:p>
      </dgm:t>
    </dgm:pt>
    <dgm:pt modelId="{2F4FDDB5-257E-4983-9C36-ED60707AC387}">
      <dgm:prSet phldrT="[Texte]" custT="1"/>
      <dgm:spPr/>
      <dgm:t>
        <a:bodyPr/>
        <a:lstStyle/>
        <a:p>
          <a:r>
            <a:rPr lang="fr-FR" sz="2000" dirty="0" smtClean="0">
              <a:latin typeface="+mn-lt"/>
            </a:rPr>
            <a:t>Besoin en Recrutement et en Formation</a:t>
          </a:r>
          <a:endParaRPr lang="fr-FR" sz="2000" dirty="0">
            <a:latin typeface="+mn-lt"/>
          </a:endParaRPr>
        </a:p>
      </dgm:t>
    </dgm:pt>
    <dgm:pt modelId="{D1FDDA21-8F16-4F35-82B6-1FCB7BD277F0}" type="parTrans" cxnId="{61874860-0530-4233-859E-5FB7146FC9DD}">
      <dgm:prSet/>
      <dgm:spPr/>
      <dgm:t>
        <a:bodyPr/>
        <a:lstStyle/>
        <a:p>
          <a:endParaRPr lang="fr-FR"/>
        </a:p>
      </dgm:t>
    </dgm:pt>
    <dgm:pt modelId="{5EE1968E-00AE-4617-AB7B-092B175A164A}" type="sibTrans" cxnId="{61874860-0530-4233-859E-5FB7146FC9DD}">
      <dgm:prSet/>
      <dgm:spPr/>
      <dgm:t>
        <a:bodyPr/>
        <a:lstStyle/>
        <a:p>
          <a:endParaRPr lang="fr-FR"/>
        </a:p>
      </dgm:t>
    </dgm:pt>
    <dgm:pt modelId="{505002A8-C82A-4C20-87A6-13A6E95C1F86}">
      <dgm:prSet phldrT="[Texte]" custT="1"/>
      <dgm:spPr/>
      <dgm:t>
        <a:bodyPr/>
        <a:lstStyle/>
        <a:p>
          <a:r>
            <a:rPr lang="fr-FR" sz="2000" dirty="0" smtClean="0">
              <a:latin typeface="+mn-lt"/>
            </a:rPr>
            <a:t>Echantillon</a:t>
          </a:r>
          <a:endParaRPr lang="fr-FR" sz="2000" dirty="0">
            <a:latin typeface="+mn-lt"/>
          </a:endParaRPr>
        </a:p>
      </dgm:t>
    </dgm:pt>
    <dgm:pt modelId="{34939F7B-77C4-4253-84EB-0F3E3676DA10}" type="parTrans" cxnId="{DD6D75A6-2B32-4C93-87E3-407F725583A8}">
      <dgm:prSet/>
      <dgm:spPr/>
      <dgm:t>
        <a:bodyPr/>
        <a:lstStyle/>
        <a:p>
          <a:endParaRPr lang="fr-FR"/>
        </a:p>
      </dgm:t>
    </dgm:pt>
    <dgm:pt modelId="{EA122412-CB30-42B2-9D94-D182D83C32DC}" type="sibTrans" cxnId="{DD6D75A6-2B32-4C93-87E3-407F725583A8}">
      <dgm:prSet/>
      <dgm:spPr/>
      <dgm:t>
        <a:bodyPr/>
        <a:lstStyle/>
        <a:p>
          <a:endParaRPr lang="fr-FR"/>
        </a:p>
      </dgm:t>
    </dgm:pt>
    <dgm:pt modelId="{F7151029-03CC-4936-B641-131FC863B408}" type="pres">
      <dgm:prSet presAssocID="{3E992504-5516-41B8-B466-5871BE4890B4}" presName="Name0" presStyleCnt="0">
        <dgm:presLayoutVars>
          <dgm:chMax val="1"/>
          <dgm:dir/>
          <dgm:animLvl val="ctr"/>
          <dgm:resizeHandles val="exact"/>
        </dgm:presLayoutVars>
      </dgm:prSet>
      <dgm:spPr/>
      <dgm:t>
        <a:bodyPr/>
        <a:lstStyle/>
        <a:p>
          <a:endParaRPr lang="fr-FR"/>
        </a:p>
      </dgm:t>
    </dgm:pt>
    <dgm:pt modelId="{63ECECDC-AD67-4110-96CD-6EC3B0C89F7E}" type="pres">
      <dgm:prSet presAssocID="{7D749150-6BEC-47BA-B154-6E0526876950}" presName="centerShape" presStyleLbl="node0" presStyleIdx="0" presStyleCnt="1" custScaleX="137251"/>
      <dgm:spPr/>
      <dgm:t>
        <a:bodyPr/>
        <a:lstStyle/>
        <a:p>
          <a:endParaRPr lang="fr-FR"/>
        </a:p>
      </dgm:t>
    </dgm:pt>
    <dgm:pt modelId="{E4525003-F060-4CA3-B5B5-747C3B21862A}" type="pres">
      <dgm:prSet presAssocID="{BFB43433-ED69-4FE1-8F31-3519E44629E9}" presName="parTrans" presStyleLbl="sibTrans2D1" presStyleIdx="0" presStyleCnt="4" custScaleX="169154" custLinFactNeighborX="10889"/>
      <dgm:spPr/>
      <dgm:t>
        <a:bodyPr/>
        <a:lstStyle/>
        <a:p>
          <a:endParaRPr lang="fr-FR"/>
        </a:p>
      </dgm:t>
    </dgm:pt>
    <dgm:pt modelId="{448E3662-40D3-40CB-8A93-A5C43CC294E6}" type="pres">
      <dgm:prSet presAssocID="{BFB43433-ED69-4FE1-8F31-3519E44629E9}" presName="connectorText" presStyleLbl="sibTrans2D1" presStyleIdx="0" presStyleCnt="4"/>
      <dgm:spPr/>
      <dgm:t>
        <a:bodyPr/>
        <a:lstStyle/>
        <a:p>
          <a:endParaRPr lang="fr-FR"/>
        </a:p>
      </dgm:t>
    </dgm:pt>
    <dgm:pt modelId="{D6DE6494-96B2-48E1-9EBB-9CF5FABCFC6A}" type="pres">
      <dgm:prSet presAssocID="{C45E73B2-6C78-48A7-B975-4243327A47CF}" presName="node" presStyleLbl="node1" presStyleIdx="0" presStyleCnt="4" custScaleX="124053" custRadScaleRad="101934">
        <dgm:presLayoutVars>
          <dgm:bulletEnabled val="1"/>
        </dgm:presLayoutVars>
      </dgm:prSet>
      <dgm:spPr/>
      <dgm:t>
        <a:bodyPr/>
        <a:lstStyle/>
        <a:p>
          <a:endParaRPr lang="fr-FR"/>
        </a:p>
      </dgm:t>
    </dgm:pt>
    <dgm:pt modelId="{DB07FBE5-7417-4152-BCBD-94962E2307BB}" type="pres">
      <dgm:prSet presAssocID="{34939F7B-77C4-4253-84EB-0F3E3676DA10}" presName="parTrans" presStyleLbl="sibTrans2D1" presStyleIdx="1" presStyleCnt="4" custScaleX="154949"/>
      <dgm:spPr/>
      <dgm:t>
        <a:bodyPr/>
        <a:lstStyle/>
        <a:p>
          <a:endParaRPr lang="fr-FR"/>
        </a:p>
      </dgm:t>
    </dgm:pt>
    <dgm:pt modelId="{228A23D1-684D-40DE-936D-475EA53D386E}" type="pres">
      <dgm:prSet presAssocID="{34939F7B-77C4-4253-84EB-0F3E3676DA10}" presName="connectorText" presStyleLbl="sibTrans2D1" presStyleIdx="1" presStyleCnt="4"/>
      <dgm:spPr/>
      <dgm:t>
        <a:bodyPr/>
        <a:lstStyle/>
        <a:p>
          <a:endParaRPr lang="fr-FR"/>
        </a:p>
      </dgm:t>
    </dgm:pt>
    <dgm:pt modelId="{B76DFB78-5D3E-46DB-BC10-6807D8C52607}" type="pres">
      <dgm:prSet presAssocID="{505002A8-C82A-4C20-87A6-13A6E95C1F86}" presName="node" presStyleLbl="node1" presStyleIdx="1" presStyleCnt="4" custScaleX="163346" custRadScaleRad="149158">
        <dgm:presLayoutVars>
          <dgm:bulletEnabled val="1"/>
        </dgm:presLayoutVars>
      </dgm:prSet>
      <dgm:spPr/>
      <dgm:t>
        <a:bodyPr/>
        <a:lstStyle/>
        <a:p>
          <a:endParaRPr lang="fr-FR"/>
        </a:p>
      </dgm:t>
    </dgm:pt>
    <dgm:pt modelId="{7DF4BE81-5157-463B-8F22-00536969EC7B}" type="pres">
      <dgm:prSet presAssocID="{E138BD43-8F24-49CE-ADF9-2731EF0E0A08}" presName="parTrans" presStyleLbl="sibTrans2D1" presStyleIdx="2" presStyleCnt="4" custScaleX="168630"/>
      <dgm:spPr/>
      <dgm:t>
        <a:bodyPr/>
        <a:lstStyle/>
        <a:p>
          <a:endParaRPr lang="fr-FR"/>
        </a:p>
      </dgm:t>
    </dgm:pt>
    <dgm:pt modelId="{0676280D-94AA-4982-A48A-0F50F82DE9E0}" type="pres">
      <dgm:prSet presAssocID="{E138BD43-8F24-49CE-ADF9-2731EF0E0A08}" presName="connectorText" presStyleLbl="sibTrans2D1" presStyleIdx="2" presStyleCnt="4"/>
      <dgm:spPr/>
      <dgm:t>
        <a:bodyPr/>
        <a:lstStyle/>
        <a:p>
          <a:endParaRPr lang="fr-FR"/>
        </a:p>
      </dgm:t>
    </dgm:pt>
    <dgm:pt modelId="{C83764B1-E2CF-48E6-9080-4AF1687FEE25}" type="pres">
      <dgm:prSet presAssocID="{FBAD8782-F271-48DA-8191-821C1882E823}" presName="node" presStyleLbl="node1" presStyleIdx="2" presStyleCnt="4" custScaleX="161007" custScaleY="110868">
        <dgm:presLayoutVars>
          <dgm:bulletEnabled val="1"/>
        </dgm:presLayoutVars>
      </dgm:prSet>
      <dgm:spPr/>
      <dgm:t>
        <a:bodyPr/>
        <a:lstStyle/>
        <a:p>
          <a:endParaRPr lang="fr-FR"/>
        </a:p>
      </dgm:t>
    </dgm:pt>
    <dgm:pt modelId="{3CDAE8DB-88B4-45DA-8D6B-55DA88C60DB2}" type="pres">
      <dgm:prSet presAssocID="{D1FDDA21-8F16-4F35-82B6-1FCB7BD277F0}" presName="parTrans" presStyleLbl="sibTrans2D1" presStyleIdx="3" presStyleCnt="4" custScaleX="127284"/>
      <dgm:spPr/>
      <dgm:t>
        <a:bodyPr/>
        <a:lstStyle/>
        <a:p>
          <a:endParaRPr lang="fr-FR"/>
        </a:p>
      </dgm:t>
    </dgm:pt>
    <dgm:pt modelId="{CB7EF031-DF7D-46CB-B67D-B95B7566E836}" type="pres">
      <dgm:prSet presAssocID="{D1FDDA21-8F16-4F35-82B6-1FCB7BD277F0}" presName="connectorText" presStyleLbl="sibTrans2D1" presStyleIdx="3" presStyleCnt="4"/>
      <dgm:spPr/>
      <dgm:t>
        <a:bodyPr/>
        <a:lstStyle/>
        <a:p>
          <a:endParaRPr lang="fr-FR"/>
        </a:p>
      </dgm:t>
    </dgm:pt>
    <dgm:pt modelId="{C7207400-F2C3-43A2-8FD8-1307EBD4CE93}" type="pres">
      <dgm:prSet presAssocID="{2F4FDDB5-257E-4983-9C36-ED60707AC387}" presName="node" presStyleLbl="node1" presStyleIdx="3" presStyleCnt="4" custScaleX="163346" custRadScaleRad="164263" custRadScaleInc="1545">
        <dgm:presLayoutVars>
          <dgm:bulletEnabled val="1"/>
        </dgm:presLayoutVars>
      </dgm:prSet>
      <dgm:spPr/>
      <dgm:t>
        <a:bodyPr/>
        <a:lstStyle/>
        <a:p>
          <a:endParaRPr lang="fr-FR"/>
        </a:p>
      </dgm:t>
    </dgm:pt>
  </dgm:ptLst>
  <dgm:cxnLst>
    <dgm:cxn modelId="{61874860-0530-4233-859E-5FB7146FC9DD}" srcId="{7D749150-6BEC-47BA-B154-6E0526876950}" destId="{2F4FDDB5-257E-4983-9C36-ED60707AC387}" srcOrd="3" destOrd="0" parTransId="{D1FDDA21-8F16-4F35-82B6-1FCB7BD277F0}" sibTransId="{5EE1968E-00AE-4617-AB7B-092B175A164A}"/>
    <dgm:cxn modelId="{8A185E20-EE52-47CD-8439-7B1A697BA8ED}" type="presOf" srcId="{E138BD43-8F24-49CE-ADF9-2731EF0E0A08}" destId="{0676280D-94AA-4982-A48A-0F50F82DE9E0}" srcOrd="1" destOrd="0" presId="urn:microsoft.com/office/officeart/2005/8/layout/radial5"/>
    <dgm:cxn modelId="{6EF01668-0295-46DD-8679-33FC2F073FC0}" type="presOf" srcId="{D1FDDA21-8F16-4F35-82B6-1FCB7BD277F0}" destId="{CB7EF031-DF7D-46CB-B67D-B95B7566E836}" srcOrd="1" destOrd="0" presId="urn:microsoft.com/office/officeart/2005/8/layout/radial5"/>
    <dgm:cxn modelId="{2F29317A-1ED1-4736-95F4-E70433C3E078}" type="presOf" srcId="{2F4FDDB5-257E-4983-9C36-ED60707AC387}" destId="{C7207400-F2C3-43A2-8FD8-1307EBD4CE93}" srcOrd="0" destOrd="0" presId="urn:microsoft.com/office/officeart/2005/8/layout/radial5"/>
    <dgm:cxn modelId="{DB226C41-B552-4E4E-B603-62779317CC59}" type="presOf" srcId="{FBAD8782-F271-48DA-8191-821C1882E823}" destId="{C83764B1-E2CF-48E6-9080-4AF1687FEE25}" srcOrd="0" destOrd="0" presId="urn:microsoft.com/office/officeart/2005/8/layout/radial5"/>
    <dgm:cxn modelId="{FA178F20-571D-4E5D-BB38-710FCA232AD3}" type="presOf" srcId="{7D749150-6BEC-47BA-B154-6E0526876950}" destId="{63ECECDC-AD67-4110-96CD-6EC3B0C89F7E}" srcOrd="0" destOrd="0" presId="urn:microsoft.com/office/officeart/2005/8/layout/radial5"/>
    <dgm:cxn modelId="{23EBAC69-76A6-486B-8751-0B5C4BF4CCE5}" type="presOf" srcId="{C45E73B2-6C78-48A7-B975-4243327A47CF}" destId="{D6DE6494-96B2-48E1-9EBB-9CF5FABCFC6A}" srcOrd="0" destOrd="0" presId="urn:microsoft.com/office/officeart/2005/8/layout/radial5"/>
    <dgm:cxn modelId="{99905F0A-449A-4F5A-BC0C-ED6B28EE91C0}" type="presOf" srcId="{BFB43433-ED69-4FE1-8F31-3519E44629E9}" destId="{E4525003-F060-4CA3-B5B5-747C3B21862A}" srcOrd="0" destOrd="0" presId="urn:microsoft.com/office/officeart/2005/8/layout/radial5"/>
    <dgm:cxn modelId="{001B407B-F95D-450F-894E-6A7EDF0C6081}" srcId="{7D749150-6BEC-47BA-B154-6E0526876950}" destId="{FBAD8782-F271-48DA-8191-821C1882E823}" srcOrd="2" destOrd="0" parTransId="{E138BD43-8F24-49CE-ADF9-2731EF0E0A08}" sibTransId="{C31155FB-7BA5-4F3F-B0DB-24D3A24B0298}"/>
    <dgm:cxn modelId="{A704CDBB-A947-48E2-8F34-D968270B1B62}" srcId="{3E992504-5516-41B8-B466-5871BE4890B4}" destId="{7D749150-6BEC-47BA-B154-6E0526876950}" srcOrd="0" destOrd="0" parTransId="{38D2C8F9-BD3D-4F7D-8FE9-9D511BB20C56}" sibTransId="{072521FB-326E-4BBD-88E8-CDD32C1D8E5C}"/>
    <dgm:cxn modelId="{784AABE1-DD80-4221-A421-1A89A1B13240}" type="presOf" srcId="{34939F7B-77C4-4253-84EB-0F3E3676DA10}" destId="{DB07FBE5-7417-4152-BCBD-94962E2307BB}" srcOrd="0" destOrd="0" presId="urn:microsoft.com/office/officeart/2005/8/layout/radial5"/>
    <dgm:cxn modelId="{83CD0B9A-3A8D-4F2C-B3B0-C34DC27EA9FD}" type="presOf" srcId="{34939F7B-77C4-4253-84EB-0F3E3676DA10}" destId="{228A23D1-684D-40DE-936D-475EA53D386E}" srcOrd="1" destOrd="0" presId="urn:microsoft.com/office/officeart/2005/8/layout/radial5"/>
    <dgm:cxn modelId="{DD6D75A6-2B32-4C93-87E3-407F725583A8}" srcId="{7D749150-6BEC-47BA-B154-6E0526876950}" destId="{505002A8-C82A-4C20-87A6-13A6E95C1F86}" srcOrd="1" destOrd="0" parTransId="{34939F7B-77C4-4253-84EB-0F3E3676DA10}" sibTransId="{EA122412-CB30-42B2-9D94-D182D83C32DC}"/>
    <dgm:cxn modelId="{9AE4C65C-ED3A-405D-8A12-EA61467F6034}" srcId="{7D749150-6BEC-47BA-B154-6E0526876950}" destId="{C45E73B2-6C78-48A7-B975-4243327A47CF}" srcOrd="0" destOrd="0" parTransId="{BFB43433-ED69-4FE1-8F31-3519E44629E9}" sibTransId="{9E22829B-BAE4-41ED-A790-163A5AFCE4EE}"/>
    <dgm:cxn modelId="{55E9208F-DE0B-48D4-8B59-551988AC1B4A}" type="presOf" srcId="{E138BD43-8F24-49CE-ADF9-2731EF0E0A08}" destId="{7DF4BE81-5157-463B-8F22-00536969EC7B}" srcOrd="0" destOrd="0" presId="urn:microsoft.com/office/officeart/2005/8/layout/radial5"/>
    <dgm:cxn modelId="{D4778EFD-F077-46D1-99AE-A1D6BC889606}" type="presOf" srcId="{3E992504-5516-41B8-B466-5871BE4890B4}" destId="{F7151029-03CC-4936-B641-131FC863B408}" srcOrd="0" destOrd="0" presId="urn:microsoft.com/office/officeart/2005/8/layout/radial5"/>
    <dgm:cxn modelId="{243A5A89-EECD-40C2-B9E3-B93D66ED9622}" type="presOf" srcId="{505002A8-C82A-4C20-87A6-13A6E95C1F86}" destId="{B76DFB78-5D3E-46DB-BC10-6807D8C52607}" srcOrd="0" destOrd="0" presId="urn:microsoft.com/office/officeart/2005/8/layout/radial5"/>
    <dgm:cxn modelId="{0F396B74-987F-4FC1-95C5-1CA9887EF509}" type="presOf" srcId="{D1FDDA21-8F16-4F35-82B6-1FCB7BD277F0}" destId="{3CDAE8DB-88B4-45DA-8D6B-55DA88C60DB2}" srcOrd="0" destOrd="0" presId="urn:microsoft.com/office/officeart/2005/8/layout/radial5"/>
    <dgm:cxn modelId="{345507BA-84F7-49BC-960B-6907B2E511B0}" type="presOf" srcId="{BFB43433-ED69-4FE1-8F31-3519E44629E9}" destId="{448E3662-40D3-40CB-8A93-A5C43CC294E6}" srcOrd="1" destOrd="0" presId="urn:microsoft.com/office/officeart/2005/8/layout/radial5"/>
    <dgm:cxn modelId="{EC8ADC68-775B-49ED-BDD3-06E4BFA35F46}" type="presParOf" srcId="{F7151029-03CC-4936-B641-131FC863B408}" destId="{63ECECDC-AD67-4110-96CD-6EC3B0C89F7E}" srcOrd="0" destOrd="0" presId="urn:microsoft.com/office/officeart/2005/8/layout/radial5"/>
    <dgm:cxn modelId="{BD3F493E-82F4-4860-8FFB-B8BEA1699ADB}" type="presParOf" srcId="{F7151029-03CC-4936-B641-131FC863B408}" destId="{E4525003-F060-4CA3-B5B5-747C3B21862A}" srcOrd="1" destOrd="0" presId="urn:microsoft.com/office/officeart/2005/8/layout/radial5"/>
    <dgm:cxn modelId="{A084FE49-DE91-4AB1-99F5-2D751E481D50}" type="presParOf" srcId="{E4525003-F060-4CA3-B5B5-747C3B21862A}" destId="{448E3662-40D3-40CB-8A93-A5C43CC294E6}" srcOrd="0" destOrd="0" presId="urn:microsoft.com/office/officeart/2005/8/layout/radial5"/>
    <dgm:cxn modelId="{84373F03-4C16-40B2-85C0-F561E1F1A38C}" type="presParOf" srcId="{F7151029-03CC-4936-B641-131FC863B408}" destId="{D6DE6494-96B2-48E1-9EBB-9CF5FABCFC6A}" srcOrd="2" destOrd="0" presId="urn:microsoft.com/office/officeart/2005/8/layout/radial5"/>
    <dgm:cxn modelId="{27230116-20D2-413B-8B15-807A43820A75}" type="presParOf" srcId="{F7151029-03CC-4936-B641-131FC863B408}" destId="{DB07FBE5-7417-4152-BCBD-94962E2307BB}" srcOrd="3" destOrd="0" presId="urn:microsoft.com/office/officeart/2005/8/layout/radial5"/>
    <dgm:cxn modelId="{6C91783C-8FCA-4FA4-8706-AA6EEB950C65}" type="presParOf" srcId="{DB07FBE5-7417-4152-BCBD-94962E2307BB}" destId="{228A23D1-684D-40DE-936D-475EA53D386E}" srcOrd="0" destOrd="0" presId="urn:microsoft.com/office/officeart/2005/8/layout/radial5"/>
    <dgm:cxn modelId="{D5CE2E4B-F951-44F7-9A69-0C04E0321CE3}" type="presParOf" srcId="{F7151029-03CC-4936-B641-131FC863B408}" destId="{B76DFB78-5D3E-46DB-BC10-6807D8C52607}" srcOrd="4" destOrd="0" presId="urn:microsoft.com/office/officeart/2005/8/layout/radial5"/>
    <dgm:cxn modelId="{3E984AB5-19AF-4E8D-80FB-B8EAD8DEE5F0}" type="presParOf" srcId="{F7151029-03CC-4936-B641-131FC863B408}" destId="{7DF4BE81-5157-463B-8F22-00536969EC7B}" srcOrd="5" destOrd="0" presId="urn:microsoft.com/office/officeart/2005/8/layout/radial5"/>
    <dgm:cxn modelId="{2F5B98C1-B364-4829-9452-8F501C32B2AF}" type="presParOf" srcId="{7DF4BE81-5157-463B-8F22-00536969EC7B}" destId="{0676280D-94AA-4982-A48A-0F50F82DE9E0}" srcOrd="0" destOrd="0" presId="urn:microsoft.com/office/officeart/2005/8/layout/radial5"/>
    <dgm:cxn modelId="{D00A66DE-AE08-419B-A9E8-C85B40C962B5}" type="presParOf" srcId="{F7151029-03CC-4936-B641-131FC863B408}" destId="{C83764B1-E2CF-48E6-9080-4AF1687FEE25}" srcOrd="6" destOrd="0" presId="urn:microsoft.com/office/officeart/2005/8/layout/radial5"/>
    <dgm:cxn modelId="{E1956827-0EB2-4405-8419-A01DD92B5424}" type="presParOf" srcId="{F7151029-03CC-4936-B641-131FC863B408}" destId="{3CDAE8DB-88B4-45DA-8D6B-55DA88C60DB2}" srcOrd="7" destOrd="0" presId="urn:microsoft.com/office/officeart/2005/8/layout/radial5"/>
    <dgm:cxn modelId="{78FEAF4B-3D01-4811-9991-6DA0217B6191}" type="presParOf" srcId="{3CDAE8DB-88B4-45DA-8D6B-55DA88C60DB2}" destId="{CB7EF031-DF7D-46CB-B67D-B95B7566E836}" srcOrd="0" destOrd="0" presId="urn:microsoft.com/office/officeart/2005/8/layout/radial5"/>
    <dgm:cxn modelId="{F0253A00-4584-4BD6-BD93-1E67AD8613FA}" type="presParOf" srcId="{F7151029-03CC-4936-B641-131FC863B408}" destId="{C7207400-F2C3-43A2-8FD8-1307EBD4CE93}"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CECDC-AD67-4110-96CD-6EC3B0C89F7E}">
      <dsp:nvSpPr>
        <dsp:cNvPr id="0" name=""/>
        <dsp:cNvSpPr/>
      </dsp:nvSpPr>
      <dsp:spPr>
        <a:xfrm>
          <a:off x="3456385" y="1873189"/>
          <a:ext cx="1872204" cy="13640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kern="1200" dirty="0" smtClean="0">
              <a:latin typeface="+mn-lt"/>
            </a:rPr>
            <a:t>Réseau d’Agences</a:t>
          </a:r>
          <a:endParaRPr lang="fr-FR" sz="2200" b="1" kern="1200" dirty="0">
            <a:latin typeface="+mn-lt"/>
          </a:endParaRPr>
        </a:p>
      </dsp:txBody>
      <dsp:txXfrm>
        <a:off x="3730563" y="2072953"/>
        <a:ext cx="1323848" cy="964545"/>
      </dsp:txXfrm>
    </dsp:sp>
    <dsp:sp modelId="{E4525003-F060-4CA3-B5B5-747C3B21862A}">
      <dsp:nvSpPr>
        <dsp:cNvPr id="0" name=""/>
        <dsp:cNvSpPr/>
      </dsp:nvSpPr>
      <dsp:spPr>
        <a:xfrm rot="16200000">
          <a:off x="4179946" y="1377352"/>
          <a:ext cx="487897" cy="46378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4249514" y="1539677"/>
        <a:ext cx="348762" cy="278270"/>
      </dsp:txXfrm>
    </dsp:sp>
    <dsp:sp modelId="{D6DE6494-96B2-48E1-9EBB-9CF5FABCFC6A}">
      <dsp:nvSpPr>
        <dsp:cNvPr id="0" name=""/>
        <dsp:cNvSpPr/>
      </dsp:nvSpPr>
      <dsp:spPr>
        <a:xfrm>
          <a:off x="3546400" y="-35099"/>
          <a:ext cx="1692174" cy="13640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n-lt"/>
            </a:rPr>
            <a:t>Secteurs Porteurs</a:t>
          </a:r>
          <a:endParaRPr lang="fr-FR" sz="2000" kern="1200" dirty="0">
            <a:latin typeface="+mn-lt"/>
          </a:endParaRPr>
        </a:p>
      </dsp:txBody>
      <dsp:txXfrm>
        <a:off x="3794213" y="164665"/>
        <a:ext cx="1196548" cy="964545"/>
      </dsp:txXfrm>
    </dsp:sp>
    <dsp:sp modelId="{DB07FBE5-7417-4152-BCBD-94962E2307BB}">
      <dsp:nvSpPr>
        <dsp:cNvPr id="0" name=""/>
        <dsp:cNvSpPr/>
      </dsp:nvSpPr>
      <dsp:spPr>
        <a:xfrm>
          <a:off x="5387814" y="2323333"/>
          <a:ext cx="653849" cy="4637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5387814" y="2416090"/>
        <a:ext cx="514714" cy="278270"/>
      </dsp:txXfrm>
    </dsp:sp>
    <dsp:sp modelId="{B76DFB78-5D3E-46DB-BC10-6807D8C52607}">
      <dsp:nvSpPr>
        <dsp:cNvPr id="0" name=""/>
        <dsp:cNvSpPr/>
      </dsp:nvSpPr>
      <dsp:spPr>
        <a:xfrm>
          <a:off x="6124773" y="1873189"/>
          <a:ext cx="2228159" cy="136407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n-lt"/>
            </a:rPr>
            <a:t>Echantillon</a:t>
          </a:r>
          <a:endParaRPr lang="fr-FR" sz="2000" kern="1200" dirty="0">
            <a:latin typeface="+mn-lt"/>
          </a:endParaRPr>
        </a:p>
      </dsp:txBody>
      <dsp:txXfrm>
        <a:off x="6451079" y="2072953"/>
        <a:ext cx="1575547" cy="964545"/>
      </dsp:txXfrm>
    </dsp:sp>
    <dsp:sp modelId="{7DF4BE81-5157-463B-8F22-00536969EC7B}">
      <dsp:nvSpPr>
        <dsp:cNvPr id="0" name=""/>
        <dsp:cNvSpPr/>
      </dsp:nvSpPr>
      <dsp:spPr>
        <a:xfrm rot="5400000">
          <a:off x="4182418" y="3233364"/>
          <a:ext cx="420139" cy="46378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4245439" y="3263100"/>
        <a:ext cx="294097" cy="278270"/>
      </dsp:txXfrm>
    </dsp:sp>
    <dsp:sp modelId="{C83764B1-E2CF-48E6-9080-4AF1687FEE25}">
      <dsp:nvSpPr>
        <dsp:cNvPr id="0" name=""/>
        <dsp:cNvSpPr/>
      </dsp:nvSpPr>
      <dsp:spPr>
        <a:xfrm>
          <a:off x="3294361" y="3707354"/>
          <a:ext cx="2196253" cy="15123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n-lt"/>
            </a:rPr>
            <a:t>Enquête et Consolidation</a:t>
          </a:r>
          <a:endParaRPr lang="fr-FR" sz="2000" kern="1200" dirty="0">
            <a:latin typeface="+mn-lt"/>
          </a:endParaRPr>
        </a:p>
      </dsp:txBody>
      <dsp:txXfrm>
        <a:off x="3615995" y="3928828"/>
        <a:ext cx="1552985" cy="1069372"/>
      </dsp:txXfrm>
    </dsp:sp>
    <dsp:sp modelId="{3CDAE8DB-88B4-45DA-8D6B-55DA88C60DB2}">
      <dsp:nvSpPr>
        <dsp:cNvPr id="0" name=""/>
        <dsp:cNvSpPr/>
      </dsp:nvSpPr>
      <dsp:spPr>
        <a:xfrm rot="10841715">
          <a:off x="2564661" y="2305592"/>
          <a:ext cx="731695" cy="4637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2703791" y="2399193"/>
        <a:ext cx="592560" cy="278270"/>
      </dsp:txXfrm>
    </dsp:sp>
    <dsp:sp modelId="{C7207400-F2C3-43A2-8FD8-1307EBD4CE93}">
      <dsp:nvSpPr>
        <dsp:cNvPr id="0" name=""/>
        <dsp:cNvSpPr/>
      </dsp:nvSpPr>
      <dsp:spPr>
        <a:xfrm>
          <a:off x="144026" y="1835153"/>
          <a:ext cx="2228159" cy="13640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n-lt"/>
            </a:rPr>
            <a:t>Besoin en Recrutement et en Formation</a:t>
          </a:r>
          <a:endParaRPr lang="fr-FR" sz="2000" kern="1200" dirty="0">
            <a:latin typeface="+mn-lt"/>
          </a:endParaRPr>
        </a:p>
      </dsp:txBody>
      <dsp:txXfrm>
        <a:off x="470332" y="2034917"/>
        <a:ext cx="1575547" cy="96454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0.64375</cdr:x>
      <cdr:y>0.47306</cdr:y>
    </cdr:from>
    <cdr:to>
      <cdr:x>0.91623</cdr:x>
      <cdr:y>0.63889</cdr:y>
    </cdr:to>
    <cdr:sp macro="" textlink="">
      <cdr:nvSpPr>
        <cdr:cNvPr id="2" name="ZoneTexte 19"/>
        <cdr:cNvSpPr txBox="1"/>
      </cdr:nvSpPr>
      <cdr:spPr>
        <a:xfrm xmlns:a="http://schemas.openxmlformats.org/drawingml/2006/main">
          <a:off x="2817401" y="1656184"/>
          <a:ext cx="1192522" cy="580575"/>
        </a:xfrm>
        <a:prstGeom xmlns:a="http://schemas.openxmlformats.org/drawingml/2006/main" prst="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fr-FR" sz="1200" b="1" dirty="0"/>
            <a:t>11 768</a:t>
          </a:r>
          <a:r>
            <a:rPr lang="fr-FR" sz="1200" b="1" baseline="0" dirty="0"/>
            <a:t> </a:t>
          </a:r>
          <a:endParaRPr lang="fr-FR" sz="1200" b="1" baseline="0" dirty="0" smtClean="0"/>
        </a:p>
        <a:p xmlns:a="http://schemas.openxmlformats.org/drawingml/2006/main">
          <a:pPr algn="ctr"/>
          <a:r>
            <a:rPr lang="fr-FR" sz="1200" b="1" baseline="0" dirty="0" smtClean="0"/>
            <a:t>profils </a:t>
          </a:r>
          <a:r>
            <a:rPr lang="fr-FR" sz="1200" b="1" baseline="0" dirty="0"/>
            <a:t>diplômés</a:t>
          </a:r>
          <a:endParaRPr lang="fr-FR"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0.66667</cdr:x>
      <cdr:y>0.39635</cdr:y>
    </cdr:from>
    <cdr:to>
      <cdr:x>0.9697</cdr:x>
      <cdr:y>0.65798</cdr:y>
    </cdr:to>
    <cdr:sp macro="" textlink="">
      <cdr:nvSpPr>
        <cdr:cNvPr id="2" name="ZoneTexte 1"/>
        <cdr:cNvSpPr txBox="1"/>
      </cdr:nvSpPr>
      <cdr:spPr>
        <a:xfrm xmlns:a="http://schemas.openxmlformats.org/drawingml/2006/main">
          <a:off x="2514236" y="1171148"/>
          <a:ext cx="1142828" cy="773068"/>
        </a:xfrm>
        <a:prstGeom xmlns:a="http://schemas.openxmlformats.org/drawingml/2006/main" prst="rect">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fr-FR" sz="1200" b="1" dirty="0"/>
            <a:t>1 803 </a:t>
          </a:r>
        </a:p>
        <a:p xmlns:a="http://schemas.openxmlformats.org/drawingml/2006/main">
          <a:pPr algn="ctr"/>
          <a:r>
            <a:rPr lang="fr-FR" sz="1200" dirty="0"/>
            <a:t>profils</a:t>
          </a:r>
          <a:r>
            <a:rPr lang="fr-FR" sz="1200" baseline="0" dirty="0"/>
            <a:t> qualifiés sans exigence du diplôme</a:t>
          </a:r>
          <a:endParaRPr lang="fr-FR"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0.64911</cdr:x>
      <cdr:y>0.52116</cdr:y>
    </cdr:from>
    <cdr:to>
      <cdr:x>0.92911</cdr:x>
      <cdr:y>0.73575</cdr:y>
    </cdr:to>
    <cdr:sp macro="" textlink="">
      <cdr:nvSpPr>
        <cdr:cNvPr id="2" name="ZoneTexte 1"/>
        <cdr:cNvSpPr txBox="1"/>
      </cdr:nvSpPr>
      <cdr:spPr>
        <a:xfrm xmlns:a="http://schemas.openxmlformats.org/drawingml/2006/main">
          <a:off x="2337056" y="1224142"/>
          <a:ext cx="1008104" cy="504050"/>
        </a:xfrm>
        <a:prstGeom xmlns:a="http://schemas.openxmlformats.org/drawingml/2006/main" prst="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fr-FR" sz="1100" dirty="0" smtClean="0"/>
            <a:t>Immigrés régularisés</a:t>
          </a:r>
          <a:endParaRPr lang="fr-FR"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0.66214</cdr:x>
      <cdr:y>0.58963</cdr:y>
    </cdr:from>
    <cdr:to>
      <cdr:x>0.81964</cdr:x>
      <cdr:y>0.70302</cdr:y>
    </cdr:to>
    <cdr:sp macro="" textlink="">
      <cdr:nvSpPr>
        <cdr:cNvPr id="2" name="ZoneTexte 1"/>
        <cdr:cNvSpPr txBox="1"/>
      </cdr:nvSpPr>
      <cdr:spPr>
        <a:xfrm xmlns:a="http://schemas.openxmlformats.org/drawingml/2006/main">
          <a:off x="3027294" y="1872208"/>
          <a:ext cx="720080" cy="360040"/>
        </a:xfrm>
        <a:prstGeom xmlns:a="http://schemas.openxmlformats.org/drawingml/2006/main" prst="rect">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fr-FR" sz="1100" dirty="0" smtClean="0"/>
            <a:t>Diplômés</a:t>
          </a:r>
          <a:endParaRPr lang="fr-FR"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0.66667</cdr:x>
      <cdr:y>0.59201</cdr:y>
    </cdr:from>
    <cdr:to>
      <cdr:x>0.90833</cdr:x>
      <cdr:y>0.78299</cdr:y>
    </cdr:to>
    <cdr:sp macro="" textlink="">
      <cdr:nvSpPr>
        <cdr:cNvPr id="2" name="ZoneTexte 1"/>
        <cdr:cNvSpPr txBox="1"/>
      </cdr:nvSpPr>
      <cdr:spPr>
        <a:xfrm xmlns:a="http://schemas.openxmlformats.org/drawingml/2006/main">
          <a:off x="3048000" y="1624013"/>
          <a:ext cx="1104900" cy="523876"/>
        </a:xfrm>
        <a:prstGeom xmlns:a="http://schemas.openxmlformats.org/drawingml/2006/main" prst="rect">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fr-FR" sz="1050" dirty="0"/>
            <a:t>Profils qualifiés sans exigence de diplôme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9BE68C7D-6551-4F1B-9E81-1D75E91714E5}" type="datetimeFigureOut">
              <a:rPr lang="fr-FR" smtClean="0"/>
              <a:pPr/>
              <a:t>22/03/2019</a:t>
            </a:fld>
            <a:endParaRPr lang="fr-FR"/>
          </a:p>
        </p:txBody>
      </p:sp>
      <p:sp>
        <p:nvSpPr>
          <p:cNvPr id="4" name="Espace réservé du pied de page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7F8451CD-9ADB-48A3-87CB-C3C79251F01C}" type="slidenum">
              <a:rPr lang="fr-FR" smtClean="0"/>
              <a:pPr/>
              <a:t>‹N°›</a:t>
            </a:fld>
            <a:endParaRPr lang="fr-FR"/>
          </a:p>
        </p:txBody>
      </p:sp>
    </p:spTree>
    <p:extLst>
      <p:ext uri="{BB962C8B-B14F-4D97-AF65-F5344CB8AC3E}">
        <p14:creationId xmlns:p14="http://schemas.microsoft.com/office/powerpoint/2010/main" xmlns="" val="814240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175E3-D5E5-4585-8E45-B4600F0AE3E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175E3-D5E5-4585-8E45-B4600F0AE3EB}" type="slidenum">
              <a:rPr lang="fr-FR" smtClean="0"/>
              <a:pPr/>
              <a:t>‹N°›</a:t>
            </a:fld>
            <a:endParaRPr lang="fr-FR"/>
          </a:p>
        </p:txBody>
      </p:sp>
      <p:pic>
        <p:nvPicPr>
          <p:cNvPr id="7" name="Picture 6"/>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175E3-D5E5-4585-8E45-B4600F0AE3EB}" type="slidenum">
              <a:rPr lang="fr-FR" smtClean="0"/>
              <a:pPr/>
              <a:t>‹N°›</a:t>
            </a:fld>
            <a:endParaRPr lang="fr-FR"/>
          </a:p>
        </p:txBody>
      </p:sp>
      <p:pic>
        <p:nvPicPr>
          <p:cNvPr id="7" name="Picture 6"/>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175E3-D5E5-4585-8E45-B4600F0AE3EB}" type="slidenum">
              <a:rPr lang="fr-FR" smtClean="0"/>
              <a:pPr/>
              <a:t>‹N°›</a:t>
            </a:fld>
            <a:endParaRPr lang="fr-FR"/>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04" y="0"/>
            <a:ext cx="12188389"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1625600"/>
          </a:xfrm>
          <a:prstGeom prst="rect">
            <a:avLst/>
          </a:prstGeom>
        </p:spPr>
      </p:pic>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175E3-D5E5-4585-8E45-B4600F0AE3EB}"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175E3-D5E5-4585-8E45-B4600F0AE3EB}" type="slidenum">
              <a:rPr lang="fr-FR" smtClean="0"/>
              <a:pPr/>
              <a:t>‹N°›</a:t>
            </a:fld>
            <a:endParaRPr lang="fr-FR"/>
          </a:p>
        </p:txBody>
      </p:sp>
      <p:pic>
        <p:nvPicPr>
          <p:cNvPr id="8" name="Picture 7"/>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9175E3-D5E5-4585-8E45-B4600F0AE3EB}" type="slidenum">
              <a:rPr lang="fr-FR" smtClean="0"/>
              <a:pPr/>
              <a:t>‹N°›</a:t>
            </a:fld>
            <a:endParaRPr lang="fr-FR"/>
          </a:p>
        </p:txBody>
      </p:sp>
      <p:pic>
        <p:nvPicPr>
          <p:cNvPr id="10" name="Picture 9"/>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9175E3-D5E5-4585-8E45-B4600F0AE3EB}" type="slidenum">
              <a:rPr lang="fr-FR" smtClean="0"/>
              <a:pPr/>
              <a:t>‹N°›</a:t>
            </a:fld>
            <a:endParaRPr lang="fr-FR"/>
          </a:p>
        </p:txBody>
      </p:sp>
      <p:pic>
        <p:nvPicPr>
          <p:cNvPr id="6" name="Picture 5"/>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9175E3-D5E5-4585-8E45-B4600F0AE3EB}" type="slidenum">
              <a:rPr lang="fr-FR" smtClean="0"/>
              <a:pPr/>
              <a:t>‹N°›</a:t>
            </a:fld>
            <a:endParaRPr lang="fr-FR"/>
          </a:p>
        </p:txBody>
      </p:sp>
      <p:pic>
        <p:nvPicPr>
          <p:cNvPr id="5" name="Picture 4"/>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175E3-D5E5-4585-8E45-B4600F0AE3EB}" type="slidenum">
              <a:rPr lang="fr-FR" smtClean="0"/>
              <a:pPr/>
              <a:t>‹N°›</a:t>
            </a:fld>
            <a:endParaRPr lang="fr-FR"/>
          </a:p>
        </p:txBody>
      </p:sp>
      <p:pic>
        <p:nvPicPr>
          <p:cNvPr id="8" name="Picture 7"/>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ABD511-B29C-4FC6-971F-26D701CD51B1}" type="datetimeFigureOut">
              <a:rPr lang="fr-FR" smtClean="0"/>
              <a:pPr/>
              <a:t>22/03/2019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175E3-D5E5-4585-8E45-B4600F0AE3EB}" type="slidenum">
              <a:rPr lang="fr-FR" smtClean="0"/>
              <a:pPr/>
              <a:t>‹N°›</a:t>
            </a:fld>
            <a:endParaRPr lang="fr-FR"/>
          </a:p>
        </p:txBody>
      </p:sp>
      <p:pic>
        <p:nvPicPr>
          <p:cNvPr id="8" name="Picture 7"/>
          <p:cNvPicPr>
            <a:picLocks noChangeAspect="1"/>
          </p:cNvPicPr>
          <p:nvPr userDrawn="1"/>
        </p:nvPicPr>
        <p:blipFill>
          <a:blip r:embed="rId2"/>
          <a:stretch>
            <a:fillRect/>
          </a:stretch>
        </p:blipFill>
        <p:spPr>
          <a:xfrm>
            <a:off x="0" y="0"/>
            <a:ext cx="12192000" cy="16256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BD511-B29C-4FC6-971F-26D701CD51B1}" type="datetimeFigureOut">
              <a:rPr lang="fr-FR" smtClean="0"/>
              <a:pPr/>
              <a:t>22/03/2019</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175E3-D5E5-4585-8E45-B4600F0AE3E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48"/>
            <a:ext cx="12192000" cy="6851904"/>
          </a:xfrm>
          <a:prstGeom prst="rect">
            <a:avLst/>
          </a:prstGeom>
        </p:spPr>
      </p:pic>
    </p:spTree>
    <p:extLst>
      <p:ext uri="{BB962C8B-B14F-4D97-AF65-F5344CB8AC3E}">
        <p14:creationId xmlns:p14="http://schemas.microsoft.com/office/powerpoint/2010/main" xmlns="" val="1712770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260648"/>
            <a:ext cx="8229600" cy="562074"/>
          </a:xfrm>
          <a:no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lgn="l"/>
            <a:r>
              <a:rPr lang="fr-FR" sz="2000" b="1" dirty="0">
                <a:solidFill>
                  <a:schemeClr val="bg1"/>
                </a:solidFill>
                <a:latin typeface="Century Gothic" panose="020B0502020202020204" pitchFamily="34" charset="0"/>
              </a:rPr>
              <a:t>Besoins prévisionnels en recrutement par secteur</a:t>
            </a:r>
          </a:p>
        </p:txBody>
      </p:sp>
      <p:sp>
        <p:nvSpPr>
          <p:cNvPr id="3" name="Espace réservé du contenu 2"/>
          <p:cNvSpPr>
            <a:spLocks noGrp="1"/>
          </p:cNvSpPr>
          <p:nvPr>
            <p:ph idx="1"/>
          </p:nvPr>
        </p:nvSpPr>
        <p:spPr>
          <a:xfrm>
            <a:off x="2063552" y="5418941"/>
            <a:ext cx="8229600" cy="936104"/>
          </a:xfrm>
          <a:solidFill>
            <a:schemeClr val="bg2"/>
          </a:solidFill>
        </p:spPr>
        <p:style>
          <a:lnRef idx="1">
            <a:schemeClr val="dk1"/>
          </a:lnRef>
          <a:fillRef idx="2">
            <a:schemeClr val="dk1"/>
          </a:fillRef>
          <a:effectRef idx="1">
            <a:schemeClr val="dk1"/>
          </a:effectRef>
          <a:fontRef idx="minor">
            <a:schemeClr val="dk1"/>
          </a:fontRef>
        </p:style>
        <p:txBody>
          <a:bodyPr>
            <a:normAutofit/>
          </a:bodyPr>
          <a:lstStyle/>
          <a:p>
            <a:r>
              <a:rPr lang="fr-FR" sz="1600" dirty="0"/>
              <a:t>Le secteur de l’automobile exprime 24% des besoins en recrutement de la région, suivi des activités financières et d’assurances avec 13% des besoins, le NTIC/</a:t>
            </a:r>
            <a:r>
              <a:rPr lang="fr-FR" sz="1600" dirty="0" err="1"/>
              <a:t>Offshoring</a:t>
            </a:r>
            <a:r>
              <a:rPr lang="fr-FR" sz="1600" dirty="0"/>
              <a:t> avec 12% et les activités de services administratifs et de soutien 11%.</a:t>
            </a:r>
          </a:p>
        </p:txBody>
      </p:sp>
      <p:graphicFrame>
        <p:nvGraphicFramePr>
          <p:cNvPr id="6" name="Graphique 5"/>
          <p:cNvGraphicFramePr/>
          <p:nvPr>
            <p:extLst>
              <p:ext uri="{D42A27DB-BD31-4B8C-83A1-F6EECF244321}">
                <p14:modId xmlns:p14="http://schemas.microsoft.com/office/powerpoint/2010/main" xmlns="" val="2064671386"/>
              </p:ext>
            </p:extLst>
          </p:nvPr>
        </p:nvGraphicFramePr>
        <p:xfrm>
          <a:off x="2783632" y="1268761"/>
          <a:ext cx="7416824" cy="4248471"/>
        </p:xfrm>
        <a:graphic>
          <a:graphicData uri="http://schemas.openxmlformats.org/drawingml/2006/chart">
            <c:chart xmlns:c="http://schemas.openxmlformats.org/drawingml/2006/chart" xmlns:r="http://schemas.openxmlformats.org/officeDocument/2006/relationships" r:id="rId2"/>
          </a:graphicData>
        </a:graphic>
      </p:graphicFrame>
      <p:sp>
        <p:nvSpPr>
          <p:cNvPr id="7" name="Ellipse 6"/>
          <p:cNvSpPr/>
          <p:nvPr/>
        </p:nvSpPr>
        <p:spPr>
          <a:xfrm>
            <a:off x="4295800" y="2564904"/>
            <a:ext cx="1728192" cy="135999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13 583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80176" y="1499417"/>
            <a:ext cx="2643608" cy="576064"/>
          </a:xfrm>
          <a:ln/>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fr-FR" sz="1400" b="1" dirty="0"/>
              <a:t>12 profils  d’immigrés régularisés </a:t>
            </a:r>
            <a:r>
              <a:rPr lang="fr-FR" sz="1400" dirty="0"/>
              <a:t>demandés au niveau de la région.</a:t>
            </a:r>
          </a:p>
        </p:txBody>
      </p:sp>
      <p:graphicFrame>
        <p:nvGraphicFramePr>
          <p:cNvPr id="6" name="Graphique 5"/>
          <p:cNvGraphicFramePr>
            <a:graphicFrameLocks/>
          </p:cNvGraphicFramePr>
          <p:nvPr>
            <p:extLst>
              <p:ext uri="{D42A27DB-BD31-4B8C-83A1-F6EECF244321}">
                <p14:modId xmlns:p14="http://schemas.microsoft.com/office/powerpoint/2010/main" xmlns="" val="2466590283"/>
              </p:ext>
            </p:extLst>
          </p:nvPr>
        </p:nvGraphicFramePr>
        <p:xfrm>
          <a:off x="6384032" y="2636912"/>
          <a:ext cx="4376546" cy="3573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extLst>
              <p:ext uri="{D42A27DB-BD31-4B8C-83A1-F6EECF244321}">
                <p14:modId xmlns:p14="http://schemas.microsoft.com/office/powerpoint/2010/main" xmlns="" val="1207775474"/>
              </p:ext>
            </p:extLst>
          </p:nvPr>
        </p:nvGraphicFramePr>
        <p:xfrm>
          <a:off x="1919536" y="1017894"/>
          <a:ext cx="3312368" cy="2115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ext uri="{D42A27DB-BD31-4B8C-83A1-F6EECF244321}">
                <p14:modId xmlns:p14="http://schemas.microsoft.com/office/powerpoint/2010/main" xmlns="" val="687194756"/>
              </p:ext>
            </p:extLst>
          </p:nvPr>
        </p:nvGraphicFramePr>
        <p:xfrm>
          <a:off x="1487488" y="2924944"/>
          <a:ext cx="3950847" cy="378904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re 1"/>
          <p:cNvSpPr>
            <a:spLocks noGrp="1"/>
          </p:cNvSpPr>
          <p:nvPr>
            <p:ph type="title"/>
          </p:nvPr>
        </p:nvSpPr>
        <p:spPr>
          <a:xfrm>
            <a:off x="335360" y="346646"/>
            <a:ext cx="8229600" cy="562074"/>
          </a:xfrm>
          <a:no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lgn="l"/>
            <a:r>
              <a:rPr lang="fr-FR" sz="2000" b="1" dirty="0">
                <a:solidFill>
                  <a:schemeClr val="bg1"/>
                </a:solidFill>
                <a:latin typeface="Century Gothic" panose="020B0502020202020204" pitchFamily="34" charset="0"/>
              </a:rPr>
              <a:t>Besoins prévisionnels en recrutement par catégories de profils</a:t>
            </a:r>
          </a:p>
        </p:txBody>
      </p:sp>
    </p:spTree>
    <p:extLst>
      <p:ext uri="{BB962C8B-B14F-4D97-AF65-F5344CB8AC3E}">
        <p14:creationId xmlns:p14="http://schemas.microsoft.com/office/powerpoint/2010/main" xmlns="" val="2839505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16080" y="4725144"/>
            <a:ext cx="4286182" cy="1356395"/>
          </a:xfrm>
          <a:solidFill>
            <a:schemeClr val="bg2"/>
          </a:solidFill>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fr-FR" sz="1400" dirty="0"/>
              <a:t>L’opérateur de production est l’emploi métier le plus demandé au niveau de la région dans la catégorie des diplômés, et l’agent de sécurité et de surveillance dans celle des  profils qualifiés sans exigence de diplôme.</a:t>
            </a:r>
          </a:p>
          <a:p>
            <a:pPr marL="0" indent="0">
              <a:buNone/>
            </a:pPr>
            <a:r>
              <a:rPr lang="fr-FR" sz="1400" dirty="0"/>
              <a:t>L’emploi métier de manutentionnaire est sollicité dans la catégorie des immigrés régularisés.</a:t>
            </a:r>
          </a:p>
        </p:txBody>
      </p:sp>
      <p:graphicFrame>
        <p:nvGraphicFramePr>
          <p:cNvPr id="8" name="Graphique 7"/>
          <p:cNvGraphicFramePr>
            <a:graphicFrameLocks/>
          </p:cNvGraphicFramePr>
          <p:nvPr>
            <p:extLst>
              <p:ext uri="{D42A27DB-BD31-4B8C-83A1-F6EECF244321}">
                <p14:modId xmlns:p14="http://schemas.microsoft.com/office/powerpoint/2010/main" xmlns="" val="3153927676"/>
              </p:ext>
            </p:extLst>
          </p:nvPr>
        </p:nvGraphicFramePr>
        <p:xfrm>
          <a:off x="1631504" y="4221088"/>
          <a:ext cx="3600400" cy="234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xmlns="" val="364350651"/>
              </p:ext>
            </p:extLst>
          </p:nvPr>
        </p:nvGraphicFramePr>
        <p:xfrm>
          <a:off x="965176" y="1121296"/>
          <a:ext cx="4572000" cy="3175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xmlns="" val="1305948747"/>
              </p:ext>
            </p:extLst>
          </p:nvPr>
        </p:nvGraphicFramePr>
        <p:xfrm>
          <a:off x="6168008" y="1124744"/>
          <a:ext cx="4572000"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re 1"/>
          <p:cNvSpPr>
            <a:spLocks noGrp="1"/>
          </p:cNvSpPr>
          <p:nvPr>
            <p:ph type="title"/>
          </p:nvPr>
        </p:nvSpPr>
        <p:spPr>
          <a:xfrm>
            <a:off x="335360" y="274638"/>
            <a:ext cx="8229600" cy="562074"/>
          </a:xfrm>
          <a:no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lgn="l"/>
            <a:r>
              <a:rPr lang="fr-FR" sz="2000" b="1" dirty="0">
                <a:solidFill>
                  <a:schemeClr val="bg1"/>
                </a:solidFill>
                <a:latin typeface="Century Gothic" panose="020B0502020202020204" pitchFamily="34" charset="0"/>
              </a:rPr>
              <a:t>Besoin prévisionnel en recrutement par emploi métier</a:t>
            </a:r>
          </a:p>
        </p:txBody>
      </p:sp>
    </p:spTree>
    <p:extLst>
      <p:ext uri="{BB962C8B-B14F-4D97-AF65-F5344CB8AC3E}">
        <p14:creationId xmlns:p14="http://schemas.microsoft.com/office/powerpoint/2010/main" xmlns="" val="1405391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5445225"/>
            <a:ext cx="8229600" cy="680939"/>
          </a:xfrm>
          <a:solidFill>
            <a:schemeClr val="bg2"/>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fr-FR" sz="1400" dirty="0"/>
              <a:t>Le besoin en cadres intermédiaires et supérieurs est de </a:t>
            </a:r>
            <a:r>
              <a:rPr lang="fr-FR" sz="1400" b="1" dirty="0"/>
              <a:t>270 </a:t>
            </a:r>
            <a:r>
              <a:rPr lang="fr-FR" sz="1400" dirty="0"/>
              <a:t>dont</a:t>
            </a:r>
            <a:r>
              <a:rPr lang="fr-FR" sz="1400" b="1" dirty="0"/>
              <a:t>  66% </a:t>
            </a:r>
            <a:r>
              <a:rPr lang="fr-FR" sz="1400" dirty="0"/>
              <a:t>au niveau du secteur des NTIC/</a:t>
            </a:r>
            <a:r>
              <a:rPr lang="fr-FR" sz="1400" dirty="0" err="1"/>
              <a:t>Offshoring</a:t>
            </a:r>
            <a:r>
              <a:rPr lang="fr-FR" sz="1400" dirty="0"/>
              <a:t>. L’ingénieur en développement informatique est le profil le plus demandé.</a:t>
            </a:r>
          </a:p>
          <a:p>
            <a:endParaRPr lang="fr-FR" sz="1400" dirty="0"/>
          </a:p>
        </p:txBody>
      </p:sp>
      <p:graphicFrame>
        <p:nvGraphicFramePr>
          <p:cNvPr id="6" name="Graphique 5"/>
          <p:cNvGraphicFramePr>
            <a:graphicFrameLocks/>
          </p:cNvGraphicFramePr>
          <p:nvPr>
            <p:extLst>
              <p:ext uri="{D42A27DB-BD31-4B8C-83A1-F6EECF244321}">
                <p14:modId xmlns:p14="http://schemas.microsoft.com/office/powerpoint/2010/main" xmlns="" val="124680657"/>
              </p:ext>
            </p:extLst>
          </p:nvPr>
        </p:nvGraphicFramePr>
        <p:xfrm>
          <a:off x="1569840" y="1700808"/>
          <a:ext cx="4536504"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extLst>
              <p:ext uri="{D42A27DB-BD31-4B8C-83A1-F6EECF244321}">
                <p14:modId xmlns:p14="http://schemas.microsoft.com/office/powerpoint/2010/main" xmlns="" val="3705563480"/>
              </p:ext>
            </p:extLst>
          </p:nvPr>
        </p:nvGraphicFramePr>
        <p:xfrm>
          <a:off x="6312024" y="1700808"/>
          <a:ext cx="4355976"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1569840" y="1413038"/>
            <a:ext cx="1008112" cy="307777"/>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fr-FR" sz="1400" dirty="0"/>
              <a:t>par secteur</a:t>
            </a:r>
          </a:p>
        </p:txBody>
      </p:sp>
      <p:sp>
        <p:nvSpPr>
          <p:cNvPr id="9" name="ZoneTexte 8"/>
          <p:cNvSpPr txBox="1"/>
          <p:nvPr/>
        </p:nvSpPr>
        <p:spPr>
          <a:xfrm>
            <a:off x="6312024" y="1393031"/>
            <a:ext cx="1728192" cy="307777"/>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fr-FR" sz="1400" dirty="0"/>
              <a:t>par emploi métier</a:t>
            </a:r>
          </a:p>
        </p:txBody>
      </p:sp>
      <p:sp>
        <p:nvSpPr>
          <p:cNvPr id="10" name="Titre 1"/>
          <p:cNvSpPr>
            <a:spLocks noGrp="1"/>
          </p:cNvSpPr>
          <p:nvPr>
            <p:ph type="title"/>
          </p:nvPr>
        </p:nvSpPr>
        <p:spPr>
          <a:xfrm>
            <a:off x="407368" y="346646"/>
            <a:ext cx="8856984" cy="562074"/>
          </a:xfrm>
          <a:no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lgn="l"/>
            <a:r>
              <a:rPr lang="fr-FR" sz="2000" b="1" dirty="0">
                <a:solidFill>
                  <a:schemeClr val="bg1"/>
                </a:solidFill>
                <a:latin typeface="Century Gothic" panose="020B0502020202020204" pitchFamily="34" charset="0"/>
              </a:rPr>
              <a:t>Besoin prévisionnel en recrutement pour les cadres intermédiaires et supérieurs</a:t>
            </a:r>
          </a:p>
        </p:txBody>
      </p:sp>
    </p:spTree>
    <p:extLst>
      <p:ext uri="{BB962C8B-B14F-4D97-AF65-F5344CB8AC3E}">
        <p14:creationId xmlns:p14="http://schemas.microsoft.com/office/powerpoint/2010/main" xmlns="" val="2040717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5385522"/>
            <a:ext cx="8229600" cy="752947"/>
          </a:xfrm>
          <a:solidFill>
            <a:schemeClr val="bg2"/>
          </a:solidFill>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fr-FR" sz="1600" dirty="0"/>
              <a:t>Le secteur de l’automobile exprime un besoin en formation de 25% suivi des activités de services administratifs et de soutien (19%). Le commerce et distribution se classe 3è avec 12% des besoins.</a:t>
            </a:r>
          </a:p>
        </p:txBody>
      </p:sp>
      <p:graphicFrame>
        <p:nvGraphicFramePr>
          <p:cNvPr id="6" name="Graphique 5"/>
          <p:cNvGraphicFramePr/>
          <p:nvPr>
            <p:extLst>
              <p:ext uri="{D42A27DB-BD31-4B8C-83A1-F6EECF244321}">
                <p14:modId xmlns:p14="http://schemas.microsoft.com/office/powerpoint/2010/main" xmlns="" val="3737353503"/>
              </p:ext>
            </p:extLst>
          </p:nvPr>
        </p:nvGraphicFramePr>
        <p:xfrm>
          <a:off x="3431704" y="1340768"/>
          <a:ext cx="709228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1690064" y="2073424"/>
            <a:ext cx="1584176" cy="1292662"/>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a:solidFill>
                  <a:srgbClr val="002060"/>
                </a:solidFill>
              </a:rPr>
              <a:t>Besoin régional en formation:</a:t>
            </a:r>
          </a:p>
          <a:p>
            <a:pPr algn="ctr"/>
            <a:r>
              <a:rPr lang="fr-FR" sz="2400" b="1" dirty="0">
                <a:solidFill>
                  <a:srgbClr val="002060"/>
                </a:solidFill>
              </a:rPr>
              <a:t>2 637</a:t>
            </a:r>
            <a:endParaRPr lang="fr-FR" dirty="0">
              <a:solidFill>
                <a:srgbClr val="002060"/>
              </a:solidFill>
            </a:endParaRPr>
          </a:p>
        </p:txBody>
      </p:sp>
      <p:sp>
        <p:nvSpPr>
          <p:cNvPr id="9" name="Titre 1"/>
          <p:cNvSpPr txBox="1">
            <a:spLocks/>
          </p:cNvSpPr>
          <p:nvPr/>
        </p:nvSpPr>
        <p:spPr>
          <a:xfrm>
            <a:off x="407368" y="274638"/>
            <a:ext cx="8229600" cy="562074"/>
          </a:xfrm>
          <a:prstGeom prst="rect">
            <a:avLst/>
          </a:prstGeom>
          <a:no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fr-FR" sz="2000" b="1" dirty="0">
                <a:solidFill>
                  <a:schemeClr val="bg1"/>
                </a:solidFill>
                <a:latin typeface="Century Gothic" panose="020B0502020202020204" pitchFamily="34" charset="0"/>
              </a:rPr>
              <a:t>Besoin prévisionnel en formation courte/FCE par secteur</a:t>
            </a:r>
          </a:p>
        </p:txBody>
      </p:sp>
    </p:spTree>
    <p:extLst>
      <p:ext uri="{BB962C8B-B14F-4D97-AF65-F5344CB8AC3E}">
        <p14:creationId xmlns:p14="http://schemas.microsoft.com/office/powerpoint/2010/main" xmlns="" val="3086444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9536" y="1105982"/>
            <a:ext cx="8229600" cy="450811"/>
          </a:xfrm>
        </p:spPr>
        <p:txBody>
          <a:bodyPr>
            <a:normAutofit/>
          </a:bodyPr>
          <a:lstStyle/>
          <a:p>
            <a:pPr lvl="0"/>
            <a:r>
              <a:rPr lang="fr-FR" sz="1600" dirty="0"/>
              <a:t>Les emplois métiers les plus concernés par la formation au  niveau de la région :</a:t>
            </a:r>
          </a:p>
          <a:p>
            <a:endParaRPr lang="fr-FR" sz="1600" dirty="0"/>
          </a:p>
        </p:txBody>
      </p:sp>
      <p:graphicFrame>
        <p:nvGraphicFramePr>
          <p:cNvPr id="8" name="Tableau 7"/>
          <p:cNvGraphicFramePr>
            <a:graphicFrameLocks noGrp="1"/>
          </p:cNvGraphicFramePr>
          <p:nvPr>
            <p:extLst>
              <p:ext uri="{D42A27DB-BD31-4B8C-83A1-F6EECF244321}">
                <p14:modId xmlns:p14="http://schemas.microsoft.com/office/powerpoint/2010/main" xmlns="" val="1241021402"/>
              </p:ext>
            </p:extLst>
          </p:nvPr>
        </p:nvGraphicFramePr>
        <p:xfrm>
          <a:off x="3236368" y="1556793"/>
          <a:ext cx="5400600" cy="4838540"/>
        </p:xfrm>
        <a:graphic>
          <a:graphicData uri="http://schemas.openxmlformats.org/drawingml/2006/table">
            <a:tbl>
              <a:tblPr/>
              <a:tblGrid>
                <a:gridCol w="4495367"/>
                <a:gridCol w="905233"/>
              </a:tblGrid>
              <a:tr h="204053">
                <a:tc>
                  <a:txBody>
                    <a:bodyPr/>
                    <a:lstStyle/>
                    <a:p>
                      <a:pPr algn="l" fontAlgn="b"/>
                      <a:r>
                        <a:rPr lang="fr-FR" sz="1400" b="1" i="0" u="none" strike="noStrike" dirty="0">
                          <a:solidFill>
                            <a:srgbClr val="000000"/>
                          </a:solidFill>
                          <a:effectLst/>
                          <a:latin typeface="Calibri"/>
                        </a:rPr>
                        <a:t>Emploi métier</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fr-FR" sz="1400" b="1" i="0" u="none" strike="noStrike" dirty="0">
                          <a:solidFill>
                            <a:srgbClr val="000000"/>
                          </a:solidFill>
                          <a:effectLst/>
                          <a:latin typeface="Calibri"/>
                        </a:rPr>
                        <a:t>Besoin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r>
              <a:tr h="302255">
                <a:tc>
                  <a:txBody>
                    <a:bodyPr/>
                    <a:lstStyle/>
                    <a:p>
                      <a:pPr algn="l" fontAlgn="b"/>
                      <a:r>
                        <a:rPr lang="fr-FR" sz="1400" b="0" i="0" u="none" strike="noStrike">
                          <a:solidFill>
                            <a:srgbClr val="000000"/>
                          </a:solidFill>
                          <a:effectLst/>
                          <a:latin typeface="Calibri"/>
                        </a:rPr>
                        <a:t>OPERATEUR DE PRODUCTION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600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79">
                <a:tc>
                  <a:txBody>
                    <a:bodyPr/>
                    <a:lstStyle/>
                    <a:p>
                      <a:pPr algn="l" fontAlgn="b"/>
                      <a:r>
                        <a:rPr lang="fr-FR" sz="1400" b="0" i="0" u="none" strike="noStrike" dirty="0">
                          <a:solidFill>
                            <a:srgbClr val="000000"/>
                          </a:solidFill>
                          <a:effectLst/>
                          <a:latin typeface="Calibri"/>
                        </a:rPr>
                        <a:t>AGENT DE SECURITE ET DE SURVEILLANCE</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270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a:solidFill>
                            <a:srgbClr val="000000"/>
                          </a:solidFill>
                          <a:effectLst/>
                          <a:latin typeface="Calibri"/>
                        </a:rPr>
                        <a:t>ENSEIGNANT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227</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CHARGE DE CLIENTELE</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Calibri"/>
                        </a:rPr>
                        <a:t>130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AGENT COMMERCIAL</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124</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a:solidFill>
                            <a:srgbClr val="000000"/>
                          </a:solidFill>
                          <a:effectLst/>
                          <a:latin typeface="Calibri"/>
                        </a:rPr>
                        <a:t>VENDEUR</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103</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BOUCHER</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60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POISSONIER</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60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759">
                <a:tc>
                  <a:txBody>
                    <a:bodyPr/>
                    <a:lstStyle/>
                    <a:p>
                      <a:pPr algn="l" fontAlgn="b"/>
                      <a:r>
                        <a:rPr lang="fr-FR" sz="1400" b="0" i="0" u="none" strike="noStrike" dirty="0">
                          <a:solidFill>
                            <a:srgbClr val="000000"/>
                          </a:solidFill>
                          <a:effectLst/>
                          <a:latin typeface="Calibri"/>
                        </a:rPr>
                        <a:t>CONDUCTEUR RECEVEUR (TRANSPORT EN COMMUN)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Calibri"/>
                        </a:rPr>
                        <a:t>50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CONSEILLER COMMERCIAL</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50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255">
                <a:tc>
                  <a:txBody>
                    <a:bodyPr/>
                    <a:lstStyle/>
                    <a:p>
                      <a:pPr algn="l" fontAlgn="b"/>
                      <a:r>
                        <a:rPr lang="fr-FR" sz="1400" b="0" i="0" u="none" strike="noStrike" dirty="0">
                          <a:solidFill>
                            <a:srgbClr val="000000"/>
                          </a:solidFill>
                          <a:effectLst/>
                          <a:latin typeface="Calibri"/>
                        </a:rPr>
                        <a:t>EMPLOYE POLYVALENT DE RESTAURATION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50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SERVEUR</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Calibri"/>
                        </a:rPr>
                        <a:t>40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AIDE COMPTABLE</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33</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ELECTROMECANICIEN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31</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a:solidFill>
                            <a:srgbClr val="000000"/>
                          </a:solidFill>
                          <a:effectLst/>
                          <a:latin typeface="Calibri"/>
                        </a:rPr>
                        <a:t>AGENT DE PRODUCTION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30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CHAUDRONNIER</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30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053">
                <a:tc>
                  <a:txBody>
                    <a:bodyPr/>
                    <a:lstStyle/>
                    <a:p>
                      <a:pPr algn="l" fontAlgn="b"/>
                      <a:r>
                        <a:rPr lang="fr-FR" sz="1400" b="0" i="0" u="none" strike="noStrike" dirty="0">
                          <a:solidFill>
                            <a:srgbClr val="000000"/>
                          </a:solidFill>
                          <a:effectLst/>
                          <a:latin typeface="Calibri"/>
                        </a:rPr>
                        <a:t>MAITRE DE CHIEN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30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255">
                <a:tc>
                  <a:txBody>
                    <a:bodyPr/>
                    <a:lstStyle/>
                    <a:p>
                      <a:pPr algn="l" fontAlgn="b"/>
                      <a:r>
                        <a:rPr lang="fr-FR" sz="1400" b="0" i="0" u="none" strike="noStrike" dirty="0">
                          <a:solidFill>
                            <a:srgbClr val="000000"/>
                          </a:solidFill>
                          <a:effectLst/>
                          <a:latin typeface="Calibri"/>
                        </a:rPr>
                        <a:t>OPERATEUR DE COUPE AUTOMATIQUE</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30</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255">
                <a:tc>
                  <a:txBody>
                    <a:bodyPr/>
                    <a:lstStyle/>
                    <a:p>
                      <a:pPr algn="l" fontAlgn="b"/>
                      <a:r>
                        <a:rPr lang="fr-FR" sz="1400" b="0" i="0" u="none" strike="noStrike" dirty="0">
                          <a:solidFill>
                            <a:srgbClr val="000000"/>
                          </a:solidFill>
                          <a:effectLst/>
                          <a:latin typeface="Calibri"/>
                        </a:rPr>
                        <a:t>CONSULTANT SECURITE ET SYSTEME D'INFORMATION</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a:rPr>
                        <a:t>26</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itre 1"/>
          <p:cNvSpPr txBox="1">
            <a:spLocks/>
          </p:cNvSpPr>
          <p:nvPr/>
        </p:nvSpPr>
        <p:spPr>
          <a:xfrm>
            <a:off x="400139" y="274638"/>
            <a:ext cx="8229600" cy="562074"/>
          </a:xfrm>
          <a:prstGeom prst="rect">
            <a:avLst/>
          </a:prstGeom>
          <a:no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fr-FR" sz="2000" b="1" dirty="0">
                <a:solidFill>
                  <a:schemeClr val="bg1"/>
                </a:solidFill>
                <a:latin typeface="Century Gothic" panose="020B0502020202020204" pitchFamily="34" charset="0"/>
              </a:rPr>
              <a:t>Besoin prévisionnel en formation courte/FCE par secteur</a:t>
            </a:r>
          </a:p>
        </p:txBody>
      </p:sp>
    </p:spTree>
    <p:extLst>
      <p:ext uri="{BB962C8B-B14F-4D97-AF65-F5344CB8AC3E}">
        <p14:creationId xmlns:p14="http://schemas.microsoft.com/office/powerpoint/2010/main" xmlns="" val="22776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680" y="188640"/>
            <a:ext cx="9145016"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schemeClr val="bg1"/>
                </a:solidFill>
                <a:latin typeface="Century Gothic" panose="020B0502020202020204" pitchFamily="34" charset="0"/>
              </a:rPr>
              <a:t>Les emplois métiers en </a:t>
            </a:r>
            <a:r>
              <a:rPr lang="fr-FR" sz="2000" b="1" dirty="0" smtClean="0">
                <a:solidFill>
                  <a:schemeClr val="bg1"/>
                </a:solidFill>
                <a:latin typeface="Century Gothic" panose="020B0502020202020204" pitchFamily="34" charset="0"/>
              </a:rPr>
              <a:t>difficultés/tension au </a:t>
            </a:r>
            <a:r>
              <a:rPr lang="fr-FR" sz="2000" b="1" dirty="0">
                <a:solidFill>
                  <a:schemeClr val="bg1"/>
                </a:solidFill>
                <a:latin typeface="Century Gothic" panose="020B0502020202020204" pitchFamily="34" charset="0"/>
              </a:rPr>
              <a:t>niveau </a:t>
            </a:r>
            <a:r>
              <a:rPr lang="fr-FR" sz="2000" b="1" dirty="0" smtClean="0">
                <a:solidFill>
                  <a:schemeClr val="bg1"/>
                </a:solidFill>
                <a:latin typeface="Century Gothic" panose="020B0502020202020204" pitchFamily="34" charset="0"/>
              </a:rPr>
              <a:t>de la région</a:t>
            </a:r>
            <a:endParaRPr lang="fr-FR" sz="2000" b="1" dirty="0">
              <a:solidFill>
                <a:schemeClr val="bg1"/>
              </a:solidFill>
              <a:latin typeface="Century Gothic" panose="020B0502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xmlns="" val="388806879"/>
              </p:ext>
            </p:extLst>
          </p:nvPr>
        </p:nvGraphicFramePr>
        <p:xfrm>
          <a:off x="2423592" y="1484784"/>
          <a:ext cx="7128792" cy="3528392"/>
        </p:xfrm>
        <a:graphic>
          <a:graphicData uri="http://schemas.openxmlformats.org/drawingml/2006/table">
            <a:tbl>
              <a:tblPr/>
              <a:tblGrid>
                <a:gridCol w="2831987"/>
                <a:gridCol w="4296805"/>
              </a:tblGrid>
              <a:tr h="595385">
                <a:tc>
                  <a:txBody>
                    <a:bodyPr/>
                    <a:lstStyle/>
                    <a:p>
                      <a:pPr algn="ctr" fontAlgn="ctr"/>
                      <a:r>
                        <a:rPr lang="fr-FR" sz="1600" b="1" i="0" u="none" strike="noStrike" dirty="0">
                          <a:solidFill>
                            <a:srgbClr val="000000"/>
                          </a:solidFill>
                          <a:effectLst/>
                          <a:latin typeface="Century Gothic" panose="020B0502020202020204" pitchFamily="34" charset="0"/>
                        </a:rPr>
                        <a:t>Région</a:t>
                      </a:r>
                    </a:p>
                  </a:txBody>
                  <a:tcPr marL="8053" marR="8053" marT="80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600" b="1" i="0" u="none" strike="noStrike" dirty="0">
                          <a:solidFill>
                            <a:srgbClr val="000000"/>
                          </a:solidFill>
                          <a:effectLst/>
                          <a:latin typeface="Century Gothic" panose="020B0502020202020204" pitchFamily="34" charset="0"/>
                        </a:rPr>
                        <a:t>Emploi métier</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19001">
                <a:tc rowSpan="7">
                  <a:txBody>
                    <a:bodyPr/>
                    <a:lstStyle/>
                    <a:p>
                      <a:pPr algn="ctr" fontAlgn="ctr"/>
                      <a:r>
                        <a:rPr lang="fr-FR" sz="1600" b="1" i="0" u="none" strike="noStrike" dirty="0">
                          <a:solidFill>
                            <a:srgbClr val="000000"/>
                          </a:solidFill>
                          <a:effectLst/>
                          <a:latin typeface="Century Gothic" panose="020B0502020202020204" pitchFamily="34" charset="0"/>
                        </a:rPr>
                        <a:t>CASABLANCA SETTAT</a:t>
                      </a:r>
                    </a:p>
                  </a:txBody>
                  <a:tcPr marL="8053" marR="8053" marT="80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smtClean="0">
                          <a:solidFill>
                            <a:srgbClr val="000000"/>
                          </a:solidFill>
                          <a:effectLst/>
                          <a:latin typeface="Century Gothic" panose="020B0502020202020204" pitchFamily="34" charset="0"/>
                        </a:rPr>
                        <a:t> ENSEIGNANT </a:t>
                      </a:r>
                      <a:endParaRPr lang="fr-FR" sz="1600" b="0" i="0" u="none" strike="noStrike" dirty="0">
                        <a:solidFill>
                          <a:srgbClr val="000000"/>
                        </a:solidFill>
                        <a:effectLst/>
                        <a:latin typeface="Century Gothic" panose="020B0502020202020204" pitchFamily="34" charset="0"/>
                      </a:endParaRP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9001">
                <a:tc vMerge="1">
                  <a:txBody>
                    <a:bodyPr/>
                    <a:lstStyle/>
                    <a:p>
                      <a:endParaRPr lang="fr-FR"/>
                    </a:p>
                  </a:txBody>
                  <a:tcPr/>
                </a:tc>
                <a:tc>
                  <a:txBody>
                    <a:bodyPr/>
                    <a:lstStyle/>
                    <a:p>
                      <a:pPr algn="l" fontAlgn="b"/>
                      <a:r>
                        <a:rPr lang="fr-FR" sz="1600" b="0" i="0" u="none" strike="noStrike" dirty="0" smtClean="0">
                          <a:solidFill>
                            <a:srgbClr val="000000"/>
                          </a:solidFill>
                          <a:effectLst/>
                          <a:latin typeface="Century Gothic" panose="020B0502020202020204" pitchFamily="34" charset="0"/>
                        </a:rPr>
                        <a:t> AGENT </a:t>
                      </a:r>
                      <a:r>
                        <a:rPr lang="fr-FR" sz="1600" b="0" i="0" u="none" strike="noStrike" dirty="0">
                          <a:solidFill>
                            <a:srgbClr val="000000"/>
                          </a:solidFill>
                          <a:effectLst/>
                          <a:latin typeface="Century Gothic" panose="020B0502020202020204" pitchFamily="34" charset="0"/>
                        </a:rPr>
                        <a:t>COMMERCIAL</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9001">
                <a:tc vMerge="1">
                  <a:txBody>
                    <a:bodyPr/>
                    <a:lstStyle/>
                    <a:p>
                      <a:endParaRPr lang="fr-FR"/>
                    </a:p>
                  </a:txBody>
                  <a:tcPr/>
                </a:tc>
                <a:tc>
                  <a:txBody>
                    <a:bodyPr/>
                    <a:lstStyle/>
                    <a:p>
                      <a:pPr algn="l" fontAlgn="b"/>
                      <a:r>
                        <a:rPr lang="fr-FR" sz="1600" b="0" i="0" u="none" strike="noStrike" dirty="0" smtClean="0">
                          <a:solidFill>
                            <a:srgbClr val="000000"/>
                          </a:solidFill>
                          <a:effectLst/>
                          <a:latin typeface="Century Gothic" panose="020B0502020202020204" pitchFamily="34" charset="0"/>
                        </a:rPr>
                        <a:t> AGENT </a:t>
                      </a:r>
                      <a:r>
                        <a:rPr lang="fr-FR" sz="1600" b="0" i="0" u="none" strike="noStrike" dirty="0">
                          <a:solidFill>
                            <a:srgbClr val="000000"/>
                          </a:solidFill>
                          <a:effectLst/>
                          <a:latin typeface="Century Gothic" panose="020B0502020202020204" pitchFamily="34" charset="0"/>
                        </a:rPr>
                        <a:t>DE SECURITE ET DE SURVEILLANCE</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9001">
                <a:tc vMerge="1">
                  <a:txBody>
                    <a:bodyPr/>
                    <a:lstStyle/>
                    <a:p>
                      <a:endParaRPr lang="fr-FR"/>
                    </a:p>
                  </a:txBody>
                  <a:tcPr/>
                </a:tc>
                <a:tc>
                  <a:txBody>
                    <a:bodyPr/>
                    <a:lstStyle/>
                    <a:p>
                      <a:pPr algn="l" fontAlgn="b"/>
                      <a:r>
                        <a:rPr lang="fr-FR" sz="1600" b="0" i="0" u="none" strike="noStrike" dirty="0" smtClean="0">
                          <a:solidFill>
                            <a:srgbClr val="000000"/>
                          </a:solidFill>
                          <a:effectLst/>
                          <a:latin typeface="Century Gothic" panose="020B0502020202020204" pitchFamily="34" charset="0"/>
                        </a:rPr>
                        <a:t> TELECONSEILLER</a:t>
                      </a:r>
                      <a:endParaRPr lang="fr-FR" sz="1600" b="0" i="0" u="none" strike="noStrike" dirty="0">
                        <a:solidFill>
                          <a:srgbClr val="000000"/>
                        </a:solidFill>
                        <a:effectLst/>
                        <a:latin typeface="Century Gothic" panose="020B0502020202020204" pitchFamily="34" charset="0"/>
                      </a:endParaRP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9001">
                <a:tc vMerge="1">
                  <a:txBody>
                    <a:bodyPr/>
                    <a:lstStyle/>
                    <a:p>
                      <a:endParaRPr lang="fr-FR"/>
                    </a:p>
                  </a:txBody>
                  <a:tcPr/>
                </a:tc>
                <a:tc>
                  <a:txBody>
                    <a:bodyPr/>
                    <a:lstStyle/>
                    <a:p>
                      <a:pPr algn="l" fontAlgn="b"/>
                      <a:r>
                        <a:rPr lang="fr-FR" sz="1600" b="0" i="0" u="none" strike="noStrike" dirty="0" smtClean="0">
                          <a:solidFill>
                            <a:srgbClr val="000000"/>
                          </a:solidFill>
                          <a:effectLst/>
                          <a:latin typeface="Century Gothic" panose="020B0502020202020204" pitchFamily="34" charset="0"/>
                        </a:rPr>
                        <a:t> DEVELOPPEUR </a:t>
                      </a:r>
                      <a:r>
                        <a:rPr lang="fr-FR" sz="1600" b="0" i="0" u="none" strike="noStrike" dirty="0">
                          <a:solidFill>
                            <a:srgbClr val="000000"/>
                          </a:solidFill>
                          <a:effectLst/>
                          <a:latin typeface="Century Gothic" panose="020B0502020202020204" pitchFamily="34" charset="0"/>
                        </a:rPr>
                        <a:t>INFORMATIQUE </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9001">
                <a:tc vMerge="1">
                  <a:txBody>
                    <a:bodyPr/>
                    <a:lstStyle/>
                    <a:p>
                      <a:endParaRPr lang="fr-FR"/>
                    </a:p>
                  </a:txBody>
                  <a:tcPr/>
                </a:tc>
                <a:tc>
                  <a:txBody>
                    <a:bodyPr/>
                    <a:lstStyle/>
                    <a:p>
                      <a:pPr algn="l" fontAlgn="b"/>
                      <a:r>
                        <a:rPr lang="fr-FR" sz="1600" b="0" i="0" u="none" strike="noStrike" dirty="0" smtClean="0">
                          <a:solidFill>
                            <a:srgbClr val="000000"/>
                          </a:solidFill>
                          <a:effectLst/>
                          <a:latin typeface="Century Gothic" panose="020B0502020202020204" pitchFamily="34" charset="0"/>
                        </a:rPr>
                        <a:t> OPERATEUR </a:t>
                      </a:r>
                      <a:r>
                        <a:rPr lang="fr-FR" sz="1600" b="0" i="0" u="none" strike="noStrike" dirty="0">
                          <a:solidFill>
                            <a:srgbClr val="000000"/>
                          </a:solidFill>
                          <a:effectLst/>
                          <a:latin typeface="Century Gothic" panose="020B0502020202020204" pitchFamily="34" charset="0"/>
                        </a:rPr>
                        <a:t>DE PRODUCTION</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9001">
                <a:tc vMerge="1">
                  <a:txBody>
                    <a:bodyPr/>
                    <a:lstStyle/>
                    <a:p>
                      <a:endParaRPr lang="fr-FR"/>
                    </a:p>
                  </a:txBody>
                  <a:tcPr/>
                </a:tc>
                <a:tc>
                  <a:txBody>
                    <a:bodyPr/>
                    <a:lstStyle/>
                    <a:p>
                      <a:pPr algn="l" fontAlgn="b"/>
                      <a:r>
                        <a:rPr lang="fr-FR" sz="1600" b="0" i="0" u="none" strike="noStrike" dirty="0" smtClean="0">
                          <a:solidFill>
                            <a:srgbClr val="000000"/>
                          </a:solidFill>
                          <a:effectLst/>
                          <a:latin typeface="Century Gothic" panose="020B0502020202020204" pitchFamily="34" charset="0"/>
                        </a:rPr>
                        <a:t> CHARGE </a:t>
                      </a:r>
                      <a:r>
                        <a:rPr lang="fr-FR" sz="1600" b="0" i="0" u="none" strike="noStrike" dirty="0">
                          <a:solidFill>
                            <a:srgbClr val="000000"/>
                          </a:solidFill>
                          <a:effectLst/>
                          <a:latin typeface="Century Gothic" panose="020B0502020202020204" pitchFamily="34" charset="0"/>
                        </a:rPr>
                        <a:t>DE CLIENTELE</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777506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2924944"/>
            <a:ext cx="8229600" cy="1143000"/>
          </a:xfrm>
          <a:noFill/>
          <a:ln>
            <a:noFill/>
          </a:ln>
        </p:spPr>
        <p:style>
          <a:lnRef idx="1">
            <a:schemeClr val="dk1"/>
          </a:lnRef>
          <a:fillRef idx="2">
            <a:schemeClr val="dk1"/>
          </a:fillRef>
          <a:effectRef idx="1">
            <a:schemeClr val="dk1"/>
          </a:effectRef>
          <a:fontRef idx="minor">
            <a:schemeClr val="dk1"/>
          </a:fontRef>
        </p:style>
        <p:txBody>
          <a:bodyPr>
            <a:normAutofit/>
          </a:bodyPr>
          <a:lstStyle/>
          <a:p>
            <a:r>
              <a:rPr lang="fr-FR" sz="4800" dirty="0">
                <a:solidFill>
                  <a:srgbClr val="002060"/>
                </a:solidFill>
                <a:latin typeface="Century Gothic" panose="020B0502020202020204" pitchFamily="34" charset="0"/>
              </a:rPr>
              <a:t>Merci de votre attention</a:t>
            </a:r>
          </a:p>
        </p:txBody>
      </p:sp>
    </p:spTree>
    <p:extLst>
      <p:ext uri="{BB962C8B-B14F-4D97-AF65-F5344CB8AC3E}">
        <p14:creationId xmlns:p14="http://schemas.microsoft.com/office/powerpoint/2010/main" xmlns="" val="3312731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1412776"/>
            <a:ext cx="11089232" cy="4968552"/>
          </a:xfrm>
        </p:spPr>
        <p:txBody>
          <a:bodyPr>
            <a:noAutofit/>
          </a:bodyPr>
          <a:lstStyle/>
          <a:p>
            <a:pPr marL="0" indent="0">
              <a:lnSpc>
                <a:spcPct val="200000"/>
              </a:lnSpc>
              <a:spcBef>
                <a:spcPts val="0"/>
              </a:spcBef>
              <a:buClr>
                <a:srgbClr val="000000"/>
              </a:buClr>
              <a:buSzPct val="100000"/>
              <a:buBlip>
                <a:blip r:embed="rId2"/>
              </a:buBlip>
            </a:pPr>
            <a:r>
              <a:rPr lang="fr-FR" sz="1800" dirty="0" smtClean="0">
                <a:solidFill>
                  <a:prstClr val="black"/>
                </a:solidFill>
                <a:latin typeface="Century Gothic" panose="020B0502020202020204" pitchFamily="34" charset="0"/>
              </a:rPr>
              <a:t> La </a:t>
            </a:r>
            <a:r>
              <a:rPr lang="fr-FR" sz="1800" dirty="0">
                <a:solidFill>
                  <a:prstClr val="black"/>
                </a:solidFill>
                <a:latin typeface="Century Gothic" panose="020B0502020202020204" pitchFamily="34" charset="0"/>
              </a:rPr>
              <a:t>veille prospective sur l’emploi est un outil développé par l’ANAPEC et expérimenté depuis plus de dix ans, dans le but de mieux connaître le marché de l’emploi et son évolution et permet surtout d’anticiper les besoins importants en recrutements sur les plans quantitatif et qualitatif.</a:t>
            </a:r>
          </a:p>
          <a:p>
            <a:pPr marL="0" indent="0">
              <a:lnSpc>
                <a:spcPct val="200000"/>
              </a:lnSpc>
              <a:spcBef>
                <a:spcPts val="0"/>
              </a:spcBef>
              <a:buClr>
                <a:srgbClr val="000000"/>
              </a:buClr>
              <a:buSzPct val="100000"/>
              <a:buBlip>
                <a:blip r:embed="rId2"/>
              </a:buBlip>
            </a:pPr>
            <a:r>
              <a:rPr lang="fr-FR" sz="1800" dirty="0" smtClean="0">
                <a:solidFill>
                  <a:prstClr val="black"/>
                </a:solidFill>
                <a:latin typeface="Century Gothic" panose="020B0502020202020204" pitchFamily="34" charset="0"/>
              </a:rPr>
              <a:t> Cet </a:t>
            </a:r>
            <a:r>
              <a:rPr lang="fr-FR" sz="1800" dirty="0">
                <a:solidFill>
                  <a:prstClr val="black"/>
                </a:solidFill>
                <a:latin typeface="Century Gothic" panose="020B0502020202020204" pitchFamily="34" charset="0"/>
              </a:rPr>
              <a:t>outil offre aussi la possibilité aux chercheurs d’emploi d’être orienté vers les formations et métiers en adéquation avec les besoins du marché de l’emploi.</a:t>
            </a:r>
          </a:p>
          <a:p>
            <a:pPr marL="0" indent="0">
              <a:lnSpc>
                <a:spcPct val="200000"/>
              </a:lnSpc>
              <a:spcBef>
                <a:spcPts val="0"/>
              </a:spcBef>
              <a:buClr>
                <a:srgbClr val="000000"/>
              </a:buClr>
              <a:buSzPct val="100000"/>
              <a:buBlip>
                <a:blip r:embed="rId2"/>
              </a:buBlip>
            </a:pPr>
            <a:r>
              <a:rPr lang="fr-FR" sz="1800" dirty="0" smtClean="0">
                <a:solidFill>
                  <a:prstClr val="black"/>
                </a:solidFill>
                <a:latin typeface="Century Gothic" panose="020B0502020202020204" pitchFamily="34" charset="0"/>
              </a:rPr>
              <a:t> Les </a:t>
            </a:r>
            <a:r>
              <a:rPr lang="fr-FR" sz="1800" dirty="0">
                <a:solidFill>
                  <a:prstClr val="black"/>
                </a:solidFill>
                <a:latin typeface="Century Gothic" panose="020B0502020202020204" pitchFamily="34" charset="0"/>
              </a:rPr>
              <a:t>secteurs porteurs sont identifiés sur chaque région dans le cadre du Comité Régional d’Amélioration de l’Employabilité (CRAME). Un échantillon d’entreprises est choisi par le Groupe de Travail Sectoriel (GTS), relatif à chaque secteur porteur, et l’ANAPEC.</a:t>
            </a:r>
          </a:p>
        </p:txBody>
      </p:sp>
      <p:sp>
        <p:nvSpPr>
          <p:cNvPr id="4" name="Titre 1"/>
          <p:cNvSpPr>
            <a:spLocks noGrp="1"/>
          </p:cNvSpPr>
          <p:nvPr>
            <p:ph type="title"/>
          </p:nvPr>
        </p:nvSpPr>
        <p:spPr>
          <a:xfrm>
            <a:off x="308201" y="260648"/>
            <a:ext cx="8229600" cy="490066"/>
          </a:xfrm>
        </p:spPr>
        <p:txBody>
          <a:bodyPr>
            <a:noAutofit/>
          </a:bodyPr>
          <a:lstStyle/>
          <a:p>
            <a:pPr algn="l"/>
            <a:r>
              <a:rPr lang="fr-FR" sz="2000" b="1" dirty="0" smtClean="0">
                <a:solidFill>
                  <a:schemeClr val="bg1"/>
                </a:solidFill>
                <a:latin typeface="Century Gothic" panose="020B0502020202020204" pitchFamily="34" charset="0"/>
              </a:rPr>
              <a:t>Veille </a:t>
            </a:r>
            <a:r>
              <a:rPr lang="fr-FR" sz="2000" b="1" dirty="0">
                <a:solidFill>
                  <a:schemeClr val="bg1"/>
                </a:solidFill>
                <a:latin typeface="Century Gothic" panose="020B0502020202020204" pitchFamily="34" charset="0"/>
              </a:rPr>
              <a:t>Prospective : Le </a:t>
            </a:r>
            <a:r>
              <a:rPr lang="fr-FR" sz="2000" b="1" dirty="0" smtClean="0">
                <a:solidFill>
                  <a:schemeClr val="bg1"/>
                </a:solidFill>
                <a:latin typeface="Century Gothic" panose="020B0502020202020204" pitchFamily="34" charset="0"/>
              </a:rPr>
              <a:t>principe </a:t>
            </a:r>
            <a:endParaRPr lang="fr-FR"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3321383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1412776"/>
            <a:ext cx="10972800" cy="4680520"/>
          </a:xfrm>
        </p:spPr>
        <p:txBody>
          <a:bodyPr>
            <a:noAutofit/>
          </a:bodyPr>
          <a:lstStyle/>
          <a:p>
            <a:pPr marL="0" indent="0">
              <a:lnSpc>
                <a:spcPct val="200000"/>
              </a:lnSpc>
              <a:spcBef>
                <a:spcPts val="0"/>
              </a:spcBef>
              <a:buClr>
                <a:srgbClr val="000000"/>
              </a:buClr>
              <a:buSzPct val="100000"/>
              <a:buBlip>
                <a:blip r:embed="rId2"/>
              </a:buBlip>
            </a:pPr>
            <a:r>
              <a:rPr lang="fr-FR" sz="2000" dirty="0" smtClean="0">
                <a:solidFill>
                  <a:prstClr val="black"/>
                </a:solidFill>
                <a:latin typeface="Century Gothic" panose="020B0502020202020204" pitchFamily="34" charset="0"/>
              </a:rPr>
              <a:t> </a:t>
            </a:r>
            <a:r>
              <a:rPr lang="fr-FR" sz="1900" dirty="0" smtClean="0">
                <a:solidFill>
                  <a:prstClr val="black"/>
                </a:solidFill>
                <a:latin typeface="Century Gothic" panose="020B0502020202020204" pitchFamily="34" charset="0"/>
              </a:rPr>
              <a:t>Le périmètre de la veille prospective concerne une période de 3 ans, répartie par trimestre, et concerne deux horizons, l’horizon Court terme (CT) pour 2 trimestres, et l’horizon Moyen Terme (MT) pour 10 trimestres.</a:t>
            </a:r>
          </a:p>
          <a:p>
            <a:pPr marL="0" indent="0">
              <a:lnSpc>
                <a:spcPct val="200000"/>
              </a:lnSpc>
              <a:spcBef>
                <a:spcPts val="0"/>
              </a:spcBef>
              <a:buClr>
                <a:srgbClr val="000000"/>
              </a:buClr>
              <a:buSzPct val="100000"/>
              <a:buBlip>
                <a:blip r:embed="rId2"/>
              </a:buBlip>
            </a:pPr>
            <a:r>
              <a:rPr lang="fr-FR" sz="1900" dirty="0" smtClean="0">
                <a:solidFill>
                  <a:prstClr val="black"/>
                </a:solidFill>
                <a:latin typeface="Century Gothic" panose="020B0502020202020204" pitchFamily="34" charset="0"/>
              </a:rPr>
              <a:t> Les besoins des deux trimestres sur lesquels s’effectuent l’enquête constituent des besoins immédiats, qui sont pris en charge par le conseiller en emploi de l’ANAPEC qui les a recueillis, dans le cadre du traitement des offres d’emploi.</a:t>
            </a:r>
          </a:p>
          <a:p>
            <a:pPr marL="0" lvl="0" indent="0">
              <a:lnSpc>
                <a:spcPct val="200000"/>
              </a:lnSpc>
              <a:spcBef>
                <a:spcPts val="0"/>
              </a:spcBef>
              <a:buClr>
                <a:srgbClr val="000000"/>
              </a:buClr>
              <a:buSzPct val="100000"/>
              <a:buBlip>
                <a:blip r:embed="rId2"/>
              </a:buBlip>
            </a:pPr>
            <a:r>
              <a:rPr lang="fr-FR" altLang="fr-FR" sz="1900" dirty="0" smtClean="0">
                <a:solidFill>
                  <a:prstClr val="black"/>
                </a:solidFill>
                <a:latin typeface="Century Gothic" panose="020B0502020202020204" pitchFamily="34" charset="0"/>
              </a:rPr>
              <a:t> Restitution des résultats : analyse des données remontées et élaboration du rapport régional.</a:t>
            </a:r>
            <a:endParaRPr lang="fr-FR" sz="1900" dirty="0">
              <a:latin typeface="Century Gothic" panose="020B0502020202020204" pitchFamily="34" charset="0"/>
            </a:endParaRPr>
          </a:p>
        </p:txBody>
      </p:sp>
      <p:sp>
        <p:nvSpPr>
          <p:cNvPr id="5" name="Titre 1"/>
          <p:cNvSpPr>
            <a:spLocks noGrp="1"/>
          </p:cNvSpPr>
          <p:nvPr>
            <p:ph type="title"/>
          </p:nvPr>
        </p:nvSpPr>
        <p:spPr>
          <a:xfrm>
            <a:off x="308201" y="260648"/>
            <a:ext cx="8229600" cy="490066"/>
          </a:xfrm>
        </p:spPr>
        <p:txBody>
          <a:bodyPr>
            <a:noAutofit/>
          </a:bodyPr>
          <a:lstStyle/>
          <a:p>
            <a:pPr algn="l"/>
            <a:r>
              <a:rPr lang="fr-FR" sz="2000" b="1" dirty="0" smtClean="0">
                <a:solidFill>
                  <a:schemeClr val="bg1"/>
                </a:solidFill>
                <a:latin typeface="Century Gothic" panose="020B0502020202020204" pitchFamily="34" charset="0"/>
              </a:rPr>
              <a:t>Veille </a:t>
            </a:r>
            <a:r>
              <a:rPr lang="fr-FR" sz="2000" b="1" dirty="0">
                <a:solidFill>
                  <a:schemeClr val="bg1"/>
                </a:solidFill>
                <a:latin typeface="Century Gothic" panose="020B0502020202020204" pitchFamily="34" charset="0"/>
              </a:rPr>
              <a:t>Prospective : Le périmètre </a:t>
            </a:r>
          </a:p>
        </p:txBody>
      </p:sp>
    </p:spTree>
    <p:extLst>
      <p:ext uri="{BB962C8B-B14F-4D97-AF65-F5344CB8AC3E}">
        <p14:creationId xmlns:p14="http://schemas.microsoft.com/office/powerpoint/2010/main" xmlns="" val="1738855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1412776"/>
            <a:ext cx="10972800" cy="5112568"/>
          </a:xfrm>
        </p:spPr>
        <p:txBody>
          <a:bodyPr>
            <a:noAutofit/>
          </a:bodyPr>
          <a:lstStyle/>
          <a:p>
            <a:pPr marL="0" indent="0">
              <a:lnSpc>
                <a:spcPct val="200000"/>
              </a:lnSpc>
              <a:spcBef>
                <a:spcPts val="0"/>
              </a:spcBef>
              <a:buClr>
                <a:srgbClr val="000000"/>
              </a:buClr>
              <a:buSzPct val="100000"/>
              <a:buBlip>
                <a:blip r:embed="rId2"/>
              </a:buBlip>
            </a:pPr>
            <a:r>
              <a:rPr lang="fr-FR" sz="1800" dirty="0" smtClean="0">
                <a:solidFill>
                  <a:prstClr val="black"/>
                </a:solidFill>
                <a:latin typeface="Century Gothic" panose="020B0502020202020204" pitchFamily="34" charset="0"/>
              </a:rPr>
              <a:t> L’enquête </a:t>
            </a:r>
            <a:r>
              <a:rPr lang="fr-FR" sz="1800" dirty="0">
                <a:solidFill>
                  <a:prstClr val="black"/>
                </a:solidFill>
                <a:latin typeface="Century Gothic" panose="020B0502020202020204" pitchFamily="34" charset="0"/>
              </a:rPr>
              <a:t>s’effectue d’une manière simultanée au cours de la même période dans toutes les régions du Maroc en vue d’harmoniser les objectifs et les horizons de l’actualisation. </a:t>
            </a:r>
          </a:p>
          <a:p>
            <a:pPr marL="0" indent="0">
              <a:lnSpc>
                <a:spcPct val="200000"/>
              </a:lnSpc>
              <a:spcBef>
                <a:spcPts val="0"/>
              </a:spcBef>
              <a:buClr>
                <a:srgbClr val="000000"/>
              </a:buClr>
              <a:buSzPct val="100000"/>
              <a:buBlip>
                <a:blip r:embed="rId2"/>
              </a:buBlip>
            </a:pPr>
            <a:r>
              <a:rPr lang="fr-FR" sz="1800" dirty="0" smtClean="0">
                <a:solidFill>
                  <a:prstClr val="black"/>
                </a:solidFill>
                <a:latin typeface="Century Gothic" panose="020B0502020202020204" pitchFamily="34" charset="0"/>
              </a:rPr>
              <a:t> L’administration </a:t>
            </a:r>
            <a:r>
              <a:rPr lang="fr-FR" sz="1800" dirty="0">
                <a:solidFill>
                  <a:prstClr val="black"/>
                </a:solidFill>
                <a:latin typeface="Century Gothic" panose="020B0502020202020204" pitchFamily="34" charset="0"/>
              </a:rPr>
              <a:t>de l’enquête est confiée à chaque Direction Régionale de l’ANAPEC, qui assure la coordination aussi bien entre les acteurs de la veille (CRAME, Groupes de Travail Sectoriels), et les agences locales de l’ANAPEC. </a:t>
            </a:r>
          </a:p>
          <a:p>
            <a:pPr marL="0" indent="0">
              <a:lnSpc>
                <a:spcPct val="200000"/>
              </a:lnSpc>
              <a:spcBef>
                <a:spcPts val="0"/>
              </a:spcBef>
              <a:buClr>
                <a:srgbClr val="000000"/>
              </a:buClr>
              <a:buSzPct val="100000"/>
              <a:buBlip>
                <a:blip r:embed="rId2"/>
              </a:buBlip>
            </a:pPr>
            <a:r>
              <a:rPr lang="fr-FR" sz="1800" dirty="0" smtClean="0">
                <a:solidFill>
                  <a:prstClr val="black"/>
                </a:solidFill>
                <a:latin typeface="Century Gothic" panose="020B0502020202020204" pitchFamily="34" charset="0"/>
              </a:rPr>
              <a:t> Elle </a:t>
            </a:r>
            <a:r>
              <a:rPr lang="fr-FR" sz="1800" dirty="0">
                <a:solidFill>
                  <a:prstClr val="black"/>
                </a:solidFill>
                <a:latin typeface="Century Gothic" panose="020B0502020202020204" pitchFamily="34" charset="0"/>
              </a:rPr>
              <a:t>est en charge aussi d’effectuer une veille permanente sur les besoins des projets d’investissement au niveau régional. </a:t>
            </a:r>
          </a:p>
          <a:p>
            <a:pPr marL="0" indent="0">
              <a:lnSpc>
                <a:spcPct val="200000"/>
              </a:lnSpc>
              <a:spcBef>
                <a:spcPts val="0"/>
              </a:spcBef>
              <a:buClr>
                <a:srgbClr val="000000"/>
              </a:buClr>
              <a:buSzPct val="100000"/>
              <a:buBlip>
                <a:blip r:embed="rId2"/>
              </a:buBlip>
            </a:pPr>
            <a:r>
              <a:rPr lang="fr-FR" sz="1800" dirty="0" smtClean="0">
                <a:solidFill>
                  <a:prstClr val="black"/>
                </a:solidFill>
                <a:latin typeface="Century Gothic" panose="020B0502020202020204" pitchFamily="34" charset="0"/>
              </a:rPr>
              <a:t> L’enquête </a:t>
            </a:r>
            <a:r>
              <a:rPr lang="fr-FR" sz="1800" dirty="0">
                <a:solidFill>
                  <a:prstClr val="black"/>
                </a:solidFill>
                <a:latin typeface="Century Gothic" panose="020B0502020202020204" pitchFamily="34" charset="0"/>
              </a:rPr>
              <a:t>se déroule en entretien de face à face, avec les décideurs au sein des entreprises. </a:t>
            </a:r>
          </a:p>
        </p:txBody>
      </p:sp>
      <p:sp>
        <p:nvSpPr>
          <p:cNvPr id="4" name="Titre 1"/>
          <p:cNvSpPr>
            <a:spLocks noGrp="1"/>
          </p:cNvSpPr>
          <p:nvPr>
            <p:ph type="title"/>
          </p:nvPr>
        </p:nvSpPr>
        <p:spPr>
          <a:xfrm>
            <a:off x="308201" y="260648"/>
            <a:ext cx="8229600" cy="490066"/>
          </a:xfrm>
        </p:spPr>
        <p:txBody>
          <a:bodyPr>
            <a:noAutofit/>
          </a:bodyPr>
          <a:lstStyle/>
          <a:p>
            <a:pPr algn="l"/>
            <a:r>
              <a:rPr lang="fr-FR" sz="2000" b="1" dirty="0" smtClean="0">
                <a:solidFill>
                  <a:schemeClr val="bg1"/>
                </a:solidFill>
                <a:latin typeface="Century Gothic" panose="020B0502020202020204" pitchFamily="34" charset="0"/>
              </a:rPr>
              <a:t>Veille </a:t>
            </a:r>
            <a:r>
              <a:rPr lang="fr-FR" sz="2000" b="1" dirty="0">
                <a:solidFill>
                  <a:schemeClr val="bg1"/>
                </a:solidFill>
                <a:latin typeface="Century Gothic" panose="020B0502020202020204" pitchFamily="34" charset="0"/>
              </a:rPr>
              <a:t>Prospective : L’enquête</a:t>
            </a:r>
          </a:p>
        </p:txBody>
      </p:sp>
    </p:spTree>
    <p:extLst>
      <p:ext uri="{BB962C8B-B14F-4D97-AF65-F5344CB8AC3E}">
        <p14:creationId xmlns:p14="http://schemas.microsoft.com/office/powerpoint/2010/main" xmlns="" val="116594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1340768"/>
            <a:ext cx="10972800" cy="4968552"/>
          </a:xfrm>
        </p:spPr>
        <p:txBody>
          <a:bodyPr>
            <a:normAutofit lnSpcReduction="10000"/>
          </a:bodyPr>
          <a:lstStyle/>
          <a:p>
            <a:pPr marL="0" indent="0">
              <a:lnSpc>
                <a:spcPct val="150000"/>
              </a:lnSpc>
              <a:buNone/>
            </a:pPr>
            <a:r>
              <a:rPr lang="fr-FR" sz="2000" dirty="0" smtClean="0">
                <a:latin typeface="Century Gothic" panose="020B0502020202020204" pitchFamily="34" charset="0"/>
              </a:rPr>
              <a:t>Les </a:t>
            </a:r>
            <a:r>
              <a:rPr lang="fr-FR" sz="2000" dirty="0">
                <a:latin typeface="Century Gothic" panose="020B0502020202020204" pitchFamily="34" charset="0"/>
              </a:rPr>
              <a:t>états de sorties concernent quatre types d’information : </a:t>
            </a:r>
          </a:p>
          <a:p>
            <a:pPr marL="361950" indent="-93663">
              <a:lnSpc>
                <a:spcPct val="200000"/>
              </a:lnSpc>
              <a:spcBef>
                <a:spcPts val="0"/>
              </a:spcBef>
              <a:buClr>
                <a:srgbClr val="000000"/>
              </a:buClr>
              <a:buSzPct val="100000"/>
              <a:buBlip>
                <a:blip r:embed="rId2"/>
              </a:buBlip>
            </a:pPr>
            <a:r>
              <a:rPr lang="fr-FR" sz="1900" dirty="0" smtClean="0">
                <a:solidFill>
                  <a:prstClr val="black"/>
                </a:solidFill>
                <a:latin typeface="Century Gothic" panose="020B0502020202020204" pitchFamily="34" charset="0"/>
              </a:rPr>
              <a:t> L’évolution </a:t>
            </a:r>
            <a:r>
              <a:rPr lang="fr-FR" sz="1900" dirty="0">
                <a:solidFill>
                  <a:prstClr val="black"/>
                </a:solidFill>
                <a:latin typeface="Century Gothic" panose="020B0502020202020204" pitchFamily="34" charset="0"/>
              </a:rPr>
              <a:t>des besoins déclarés entre l’enquête de l’année précédente et l’année encours. </a:t>
            </a:r>
          </a:p>
          <a:p>
            <a:pPr marL="361950" indent="-93663">
              <a:lnSpc>
                <a:spcPct val="200000"/>
              </a:lnSpc>
              <a:spcBef>
                <a:spcPts val="0"/>
              </a:spcBef>
              <a:buClr>
                <a:srgbClr val="000000"/>
              </a:buClr>
              <a:buSzPct val="100000"/>
              <a:buBlip>
                <a:blip r:embed="rId2"/>
              </a:buBlip>
            </a:pPr>
            <a:r>
              <a:rPr lang="fr-FR" sz="1900" dirty="0" smtClean="0">
                <a:solidFill>
                  <a:prstClr val="black"/>
                </a:solidFill>
                <a:latin typeface="Century Gothic" panose="020B0502020202020204" pitchFamily="34" charset="0"/>
              </a:rPr>
              <a:t> Les </a:t>
            </a:r>
            <a:r>
              <a:rPr lang="fr-FR" sz="1900" dirty="0">
                <a:solidFill>
                  <a:prstClr val="black"/>
                </a:solidFill>
                <a:latin typeface="Century Gothic" panose="020B0502020202020204" pitchFamily="34" charset="0"/>
              </a:rPr>
              <a:t>grands secteurs d’activité avec les besoins prévisionnels de recrutement par ordre d’importance. </a:t>
            </a:r>
          </a:p>
          <a:p>
            <a:pPr marL="361950" indent="-93663">
              <a:lnSpc>
                <a:spcPct val="200000"/>
              </a:lnSpc>
              <a:spcBef>
                <a:spcPts val="0"/>
              </a:spcBef>
              <a:buClr>
                <a:srgbClr val="000000"/>
              </a:buClr>
              <a:buSzPct val="100000"/>
              <a:buBlip>
                <a:blip r:embed="rId2"/>
              </a:buBlip>
            </a:pPr>
            <a:r>
              <a:rPr lang="fr-FR" sz="1900" dirty="0" smtClean="0">
                <a:solidFill>
                  <a:prstClr val="black"/>
                </a:solidFill>
                <a:latin typeface="Century Gothic" panose="020B0502020202020204" pitchFamily="34" charset="0"/>
              </a:rPr>
              <a:t> Les </a:t>
            </a:r>
            <a:r>
              <a:rPr lang="fr-FR" sz="1900" dirty="0">
                <a:solidFill>
                  <a:prstClr val="black"/>
                </a:solidFill>
                <a:latin typeface="Century Gothic" panose="020B0502020202020204" pitchFamily="34" charset="0"/>
              </a:rPr>
              <a:t>besoins prévisionnels de recrutement par région. </a:t>
            </a:r>
          </a:p>
          <a:p>
            <a:pPr marL="361950" indent="-93663">
              <a:lnSpc>
                <a:spcPct val="200000"/>
              </a:lnSpc>
              <a:spcBef>
                <a:spcPts val="0"/>
              </a:spcBef>
              <a:buClr>
                <a:srgbClr val="000000"/>
              </a:buClr>
              <a:buSzPct val="100000"/>
              <a:buBlip>
                <a:blip r:embed="rId2"/>
              </a:buBlip>
            </a:pPr>
            <a:r>
              <a:rPr lang="fr-FR" sz="1900" dirty="0" smtClean="0">
                <a:solidFill>
                  <a:prstClr val="black"/>
                </a:solidFill>
                <a:latin typeface="Century Gothic" panose="020B0502020202020204" pitchFamily="34" charset="0"/>
              </a:rPr>
              <a:t> Les </a:t>
            </a:r>
            <a:r>
              <a:rPr lang="fr-FR" sz="1900" dirty="0">
                <a:solidFill>
                  <a:prstClr val="black"/>
                </a:solidFill>
                <a:latin typeface="Century Gothic" panose="020B0502020202020204" pitchFamily="34" charset="0"/>
              </a:rPr>
              <a:t>10 emploi-métiers prépondérants en moyenne par région. </a:t>
            </a:r>
          </a:p>
          <a:p>
            <a:pPr marL="0" indent="0">
              <a:lnSpc>
                <a:spcPct val="150000"/>
              </a:lnSpc>
              <a:buNone/>
            </a:pPr>
            <a:r>
              <a:rPr lang="fr-FR" sz="2000" dirty="0" smtClean="0">
                <a:latin typeface="Century Gothic" panose="020B0502020202020204" pitchFamily="34" charset="0"/>
              </a:rPr>
              <a:t>Ces </a:t>
            </a:r>
            <a:r>
              <a:rPr lang="fr-FR" sz="2000" dirty="0">
                <a:latin typeface="Century Gothic" panose="020B0502020202020204" pitchFamily="34" charset="0"/>
              </a:rPr>
              <a:t>résultats constituent un des </a:t>
            </a:r>
            <a:r>
              <a:rPr lang="fr-FR" sz="2000" i="1" dirty="0">
                <a:latin typeface="Century Gothic" panose="020B0502020202020204" pitchFamily="34" charset="0"/>
              </a:rPr>
              <a:t>éléments d’entrée </a:t>
            </a:r>
            <a:r>
              <a:rPr lang="fr-FR" sz="2000" dirty="0">
                <a:latin typeface="Century Gothic" panose="020B0502020202020204" pitchFamily="34" charset="0"/>
              </a:rPr>
              <a:t>pour l’élaboration de la carte des formations qualifiantes et de reconversion de l’ANAPEC pour l’année suivante. </a:t>
            </a:r>
          </a:p>
          <a:p>
            <a:endParaRPr lang="fr-FR" sz="2100" dirty="0">
              <a:latin typeface="Century Gothic" panose="020B0502020202020204" pitchFamily="34" charset="0"/>
            </a:endParaRPr>
          </a:p>
        </p:txBody>
      </p:sp>
      <p:sp>
        <p:nvSpPr>
          <p:cNvPr id="4" name="Titre 1"/>
          <p:cNvSpPr>
            <a:spLocks noGrp="1"/>
          </p:cNvSpPr>
          <p:nvPr>
            <p:ph type="title"/>
          </p:nvPr>
        </p:nvSpPr>
        <p:spPr>
          <a:xfrm>
            <a:off x="308201" y="260648"/>
            <a:ext cx="8229600" cy="490066"/>
          </a:xfrm>
        </p:spPr>
        <p:txBody>
          <a:bodyPr>
            <a:noAutofit/>
          </a:bodyPr>
          <a:lstStyle/>
          <a:p>
            <a:pPr algn="l"/>
            <a:r>
              <a:rPr lang="fr-FR" sz="2000" b="1" dirty="0" smtClean="0">
                <a:solidFill>
                  <a:schemeClr val="bg1"/>
                </a:solidFill>
                <a:latin typeface="Century Gothic" panose="020B0502020202020204" pitchFamily="34" charset="0"/>
              </a:rPr>
              <a:t>Veille </a:t>
            </a:r>
            <a:r>
              <a:rPr lang="fr-FR" sz="2000" b="1" dirty="0">
                <a:solidFill>
                  <a:schemeClr val="bg1"/>
                </a:solidFill>
                <a:latin typeface="Century Gothic" panose="020B0502020202020204" pitchFamily="34" charset="0"/>
              </a:rPr>
              <a:t>Prospective : Les résultats</a:t>
            </a:r>
          </a:p>
        </p:txBody>
      </p:sp>
    </p:spTree>
    <p:extLst>
      <p:ext uri="{BB962C8B-B14F-4D97-AF65-F5344CB8AC3E}">
        <p14:creationId xmlns:p14="http://schemas.microsoft.com/office/powerpoint/2010/main" xmlns="" val="2157295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extLst>
          </p:cNvPr>
          <p:cNvGraphicFramePr/>
          <p:nvPr>
            <p:extLst>
              <p:ext uri="{D42A27DB-BD31-4B8C-83A1-F6EECF244321}">
                <p14:modId xmlns:p14="http://schemas.microsoft.com/office/powerpoint/2010/main" xmlns="" val="3664550337"/>
              </p:ext>
            </p:extLst>
          </p:nvPr>
        </p:nvGraphicFramePr>
        <p:xfrm>
          <a:off x="1343472" y="1196752"/>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5591944" y="2708920"/>
            <a:ext cx="288032" cy="338554"/>
          </a:xfrm>
          <a:prstGeom prst="rect">
            <a:avLst/>
          </a:prstGeom>
          <a:noFill/>
        </p:spPr>
        <p:txBody>
          <a:bodyPr wrap="square" rtlCol="0">
            <a:spAutoFit/>
          </a:bodyPr>
          <a:lstStyle/>
          <a:p>
            <a:r>
              <a:rPr lang="fr-FR" sz="1600" b="1" dirty="0" smtClean="0">
                <a:solidFill>
                  <a:schemeClr val="bg1"/>
                </a:solidFill>
              </a:rPr>
              <a:t>1</a:t>
            </a:r>
            <a:endParaRPr lang="fr-FR" sz="1600" b="1" dirty="0">
              <a:solidFill>
                <a:schemeClr val="bg1"/>
              </a:solidFill>
            </a:endParaRPr>
          </a:p>
        </p:txBody>
      </p:sp>
      <p:sp>
        <p:nvSpPr>
          <p:cNvPr id="6" name="ZoneTexte 5"/>
          <p:cNvSpPr txBox="1"/>
          <p:nvPr/>
        </p:nvSpPr>
        <p:spPr>
          <a:xfrm>
            <a:off x="6816080" y="3573016"/>
            <a:ext cx="288032" cy="338554"/>
          </a:xfrm>
          <a:prstGeom prst="rect">
            <a:avLst/>
          </a:prstGeom>
          <a:noFill/>
        </p:spPr>
        <p:txBody>
          <a:bodyPr wrap="square" rtlCol="0">
            <a:spAutoFit/>
          </a:bodyPr>
          <a:lstStyle/>
          <a:p>
            <a:r>
              <a:rPr lang="fr-FR" sz="1600" b="1" dirty="0" smtClean="0">
                <a:solidFill>
                  <a:schemeClr val="bg1"/>
                </a:solidFill>
              </a:rPr>
              <a:t>2</a:t>
            </a:r>
            <a:endParaRPr lang="fr-FR" sz="1600" b="1" dirty="0">
              <a:solidFill>
                <a:schemeClr val="bg1"/>
              </a:solidFill>
            </a:endParaRPr>
          </a:p>
        </p:txBody>
      </p:sp>
      <p:sp>
        <p:nvSpPr>
          <p:cNvPr id="7" name="ZoneTexte 6"/>
          <p:cNvSpPr txBox="1"/>
          <p:nvPr/>
        </p:nvSpPr>
        <p:spPr>
          <a:xfrm>
            <a:off x="4223792" y="3573016"/>
            <a:ext cx="288032" cy="338554"/>
          </a:xfrm>
          <a:prstGeom prst="rect">
            <a:avLst/>
          </a:prstGeom>
          <a:noFill/>
        </p:spPr>
        <p:txBody>
          <a:bodyPr wrap="square" rtlCol="0">
            <a:spAutoFit/>
          </a:bodyPr>
          <a:lstStyle/>
          <a:p>
            <a:r>
              <a:rPr lang="fr-FR" sz="1600" b="1" dirty="0" smtClean="0">
                <a:solidFill>
                  <a:schemeClr val="bg1"/>
                </a:solidFill>
              </a:rPr>
              <a:t>4</a:t>
            </a:r>
            <a:endParaRPr lang="fr-FR" sz="1600" b="1" dirty="0">
              <a:solidFill>
                <a:schemeClr val="bg1"/>
              </a:solidFill>
            </a:endParaRPr>
          </a:p>
        </p:txBody>
      </p:sp>
      <p:sp>
        <p:nvSpPr>
          <p:cNvPr id="8" name="ZoneTexte 7"/>
          <p:cNvSpPr txBox="1"/>
          <p:nvPr/>
        </p:nvSpPr>
        <p:spPr>
          <a:xfrm>
            <a:off x="5563982" y="4437112"/>
            <a:ext cx="288032" cy="338554"/>
          </a:xfrm>
          <a:prstGeom prst="rect">
            <a:avLst/>
          </a:prstGeom>
          <a:noFill/>
        </p:spPr>
        <p:txBody>
          <a:bodyPr wrap="square" rtlCol="0">
            <a:spAutoFit/>
          </a:bodyPr>
          <a:lstStyle/>
          <a:p>
            <a:r>
              <a:rPr lang="fr-FR" sz="1600" b="1" dirty="0" smtClean="0">
                <a:solidFill>
                  <a:schemeClr val="bg1"/>
                </a:solidFill>
              </a:rPr>
              <a:t>3</a:t>
            </a:r>
            <a:endParaRPr lang="fr-FR" sz="1600" b="1" dirty="0">
              <a:solidFill>
                <a:schemeClr val="bg1"/>
              </a:solidFill>
            </a:endParaRPr>
          </a:p>
        </p:txBody>
      </p:sp>
      <p:sp>
        <p:nvSpPr>
          <p:cNvPr id="17" name="ZoneTexte 16"/>
          <p:cNvSpPr txBox="1"/>
          <p:nvPr/>
        </p:nvSpPr>
        <p:spPr>
          <a:xfrm>
            <a:off x="6672064" y="1268760"/>
            <a:ext cx="1584176" cy="923330"/>
          </a:xfrm>
          <a:prstGeom prst="rect">
            <a:avLst/>
          </a:prstGeom>
          <a:noFill/>
          <a:ln>
            <a:solidFill>
              <a:schemeClr val="accent1">
                <a:lumMod val="60000"/>
                <a:lumOff val="40000"/>
              </a:schemeClr>
            </a:solidFill>
          </a:ln>
        </p:spPr>
        <p:txBody>
          <a:bodyPr wrap="square" rtlCol="0">
            <a:spAutoFit/>
          </a:bodyPr>
          <a:lstStyle/>
          <a:p>
            <a:r>
              <a:rPr lang="fr-FR" dirty="0" smtClean="0"/>
              <a:t>REGION</a:t>
            </a:r>
          </a:p>
          <a:p>
            <a:r>
              <a:rPr lang="fr-FR" dirty="0" smtClean="0"/>
              <a:t>CRAME</a:t>
            </a:r>
          </a:p>
          <a:p>
            <a:r>
              <a:rPr lang="fr-FR" dirty="0" smtClean="0"/>
              <a:t>GTS</a:t>
            </a:r>
            <a:endParaRPr lang="fr-FR" dirty="0"/>
          </a:p>
        </p:txBody>
      </p:sp>
      <p:sp>
        <p:nvSpPr>
          <p:cNvPr id="18" name="Titre 1"/>
          <p:cNvSpPr>
            <a:spLocks noGrp="1"/>
          </p:cNvSpPr>
          <p:nvPr>
            <p:ph type="title"/>
          </p:nvPr>
        </p:nvSpPr>
        <p:spPr>
          <a:xfrm>
            <a:off x="308201" y="260648"/>
            <a:ext cx="8229600" cy="490066"/>
          </a:xfrm>
        </p:spPr>
        <p:txBody>
          <a:bodyPr>
            <a:noAutofit/>
          </a:bodyPr>
          <a:lstStyle/>
          <a:p>
            <a:pPr algn="l"/>
            <a:r>
              <a:rPr lang="fr-FR" sz="2000" b="1" dirty="0" smtClean="0">
                <a:solidFill>
                  <a:schemeClr val="bg1"/>
                </a:solidFill>
                <a:latin typeface="Century Gothic" panose="020B0502020202020204" pitchFamily="34" charset="0"/>
              </a:rPr>
              <a:t>Veille </a:t>
            </a:r>
            <a:r>
              <a:rPr lang="fr-FR" sz="2000" b="1" dirty="0">
                <a:solidFill>
                  <a:schemeClr val="bg1"/>
                </a:solidFill>
                <a:latin typeface="Century Gothic" panose="020B0502020202020204" pitchFamily="34" charset="0"/>
              </a:rPr>
              <a:t>Prospective : </a:t>
            </a:r>
            <a:r>
              <a:rPr lang="fr-FR" sz="2000" b="1" dirty="0" smtClean="0">
                <a:solidFill>
                  <a:schemeClr val="bg1"/>
                </a:solidFill>
                <a:latin typeface="Century Gothic" panose="020B0502020202020204" pitchFamily="34" charset="0"/>
              </a:rPr>
              <a:t>Schématiquement</a:t>
            </a:r>
            <a:endParaRPr lang="fr-FR"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3293578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4079776" y="1494311"/>
            <a:ext cx="3811942" cy="4338039"/>
            <a:chOff x="1110150" y="1358327"/>
            <a:chExt cx="4488674" cy="4608512"/>
          </a:xfrm>
        </p:grpSpPr>
        <p:sp>
          <p:nvSpPr>
            <p:cNvPr id="5" name="Rectangle 21"/>
            <p:cNvSpPr>
              <a:spLocks noChangeArrowheads="1"/>
            </p:cNvSpPr>
            <p:nvPr/>
          </p:nvSpPr>
          <p:spPr bwMode="auto">
            <a:xfrm>
              <a:off x="1110150" y="1358327"/>
              <a:ext cx="4488674" cy="2982682"/>
            </a:xfrm>
            <a:prstGeom prst="rect">
              <a:avLst/>
            </a:prstGeom>
            <a:solidFill>
              <a:schemeClr val="bg1"/>
            </a:solidFill>
            <a:ln w="9525" algn="ctr">
              <a:solidFill>
                <a:schemeClr val="tx1"/>
              </a:solidFill>
              <a:miter lim="800000"/>
              <a:headEnd/>
              <a:tailEnd/>
            </a:ln>
          </p:spPr>
          <p:txBody>
            <a:bodyPr wrap="none" lIns="18000" tIns="46800" rIns="18000" bIns="468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30000"/>
                </a:spcBef>
                <a:buClr>
                  <a:srgbClr val="D50239"/>
                </a:buClr>
                <a:buFont typeface="Wingdings" pitchFamily="2" charset="2"/>
                <a:buNone/>
              </a:pPr>
              <a:endParaRPr lang="fr-FR" altLang="fr-FR" sz="1500"/>
            </a:p>
          </p:txBody>
        </p:sp>
        <p:sp>
          <p:nvSpPr>
            <p:cNvPr id="6" name="Rectangle 22"/>
            <p:cNvSpPr>
              <a:spLocks noChangeArrowheads="1"/>
            </p:cNvSpPr>
            <p:nvPr/>
          </p:nvSpPr>
          <p:spPr bwMode="auto">
            <a:xfrm>
              <a:off x="1364525" y="1494311"/>
              <a:ext cx="3953344" cy="622766"/>
            </a:xfrm>
            <a:prstGeom prst="rect">
              <a:avLst/>
            </a:prstGeom>
            <a:solidFill>
              <a:srgbClr val="0B1F65"/>
            </a:solidFill>
            <a:ln w="9525" algn="ctr">
              <a:solidFill>
                <a:srgbClr val="000000"/>
              </a:solidFill>
              <a:miter lim="800000"/>
              <a:headEnd/>
              <a:tailEnd/>
            </a:ln>
            <a:effectLst>
              <a:outerShdw dist="35921" dir="2700000" algn="ctr" rotWithShape="0">
                <a:srgbClr val="000000"/>
              </a:outerShdw>
            </a:effectLst>
          </p:spPr>
          <p:txBody>
            <a:bodyPr lIns="45720" rIns="45720" anchor="ctr" anchorCtr="1"/>
            <a:lstStyle/>
            <a:p>
              <a:pPr marL="177800" algn="ctr" eaLnBrk="0" fontAlgn="auto" hangingPunct="0">
                <a:spcBef>
                  <a:spcPts val="0"/>
                </a:spcBef>
                <a:spcAft>
                  <a:spcPts val="0"/>
                </a:spcAft>
                <a:defRPr/>
              </a:pPr>
              <a:r>
                <a:rPr lang="fr-FR" sz="2000" b="1" dirty="0">
                  <a:solidFill>
                    <a:schemeClr val="bg1"/>
                  </a:solidFill>
                  <a:latin typeface="Century Gothic" panose="020B0502020202020204" pitchFamily="34" charset="0"/>
                  <a:ea typeface="+mj-ea"/>
                  <a:cs typeface="+mj-cs"/>
                </a:rPr>
                <a:t>Phase </a:t>
              </a:r>
              <a:r>
                <a:rPr lang="fr-FR" sz="2000" b="1" dirty="0" smtClean="0">
                  <a:solidFill>
                    <a:schemeClr val="bg1"/>
                  </a:solidFill>
                  <a:latin typeface="Century Gothic" panose="020B0502020202020204" pitchFamily="34" charset="0"/>
                  <a:ea typeface="+mj-ea"/>
                  <a:cs typeface="+mj-cs"/>
                </a:rPr>
                <a:t>2 </a:t>
              </a:r>
              <a:r>
                <a:rPr lang="fr-FR" sz="2000" b="1" dirty="0">
                  <a:solidFill>
                    <a:schemeClr val="bg1"/>
                  </a:solidFill>
                  <a:latin typeface="Century Gothic" panose="020B0502020202020204" pitchFamily="34" charset="0"/>
                  <a:ea typeface="+mj-ea"/>
                  <a:cs typeface="+mj-cs"/>
                </a:rPr>
                <a:t>: </a:t>
              </a:r>
              <a:r>
                <a:rPr lang="fr-FR" sz="2000" b="1" dirty="0" smtClean="0">
                  <a:solidFill>
                    <a:schemeClr val="bg1"/>
                  </a:solidFill>
                  <a:latin typeface="Century Gothic" panose="020B0502020202020204" pitchFamily="34" charset="0"/>
                  <a:ea typeface="+mj-ea"/>
                  <a:cs typeface="+mj-cs"/>
                </a:rPr>
                <a:t>Enquête Terrain</a:t>
              </a:r>
              <a:endParaRPr lang="fr-FR" sz="2000" b="1" dirty="0">
                <a:solidFill>
                  <a:schemeClr val="bg1"/>
                </a:solidFill>
                <a:latin typeface="Century Gothic" panose="020B0502020202020204" pitchFamily="34" charset="0"/>
                <a:ea typeface="+mj-ea"/>
                <a:cs typeface="+mj-cs"/>
              </a:endParaRPr>
            </a:p>
          </p:txBody>
        </p:sp>
        <p:sp>
          <p:nvSpPr>
            <p:cNvPr id="7" name="AutoShape 27"/>
            <p:cNvSpPr>
              <a:spLocks noChangeArrowheads="1"/>
            </p:cNvSpPr>
            <p:nvPr/>
          </p:nvSpPr>
          <p:spPr bwMode="auto">
            <a:xfrm>
              <a:off x="1417206" y="2307227"/>
              <a:ext cx="4032130" cy="1830553"/>
            </a:xfrm>
            <a:prstGeom prst="homePlate">
              <a:avLst>
                <a:gd name="adj" fmla="val 9799"/>
              </a:avLst>
            </a:prstGeom>
            <a:solidFill>
              <a:srgbClr val="EAEAEA"/>
            </a:solidFill>
            <a:ln w="9525" algn="ctr">
              <a:noFill/>
              <a:miter lim="800000"/>
              <a:headEnd/>
              <a:tailEnd/>
            </a:ln>
          </p:spPr>
          <p:txBody>
            <a:bodyPr lIns="0" tIns="10800" rIns="0" bIns="10800" anchor="ctr" anchorCtr="1"/>
            <a:lstStyle/>
            <a:p>
              <a:pPr algn="ctr" eaLnBrk="0" hangingPunct="0">
                <a:spcBef>
                  <a:spcPct val="50000"/>
                </a:spcBef>
                <a:defRPr/>
              </a:pPr>
              <a:r>
                <a:rPr lang="fr-FR" sz="1600" b="1" dirty="0">
                  <a:latin typeface="Century Gothic" panose="020B0502020202020204" pitchFamily="34" charset="0"/>
                  <a:ea typeface="+mj-ea"/>
                  <a:cs typeface="+mj-cs"/>
                </a:rPr>
                <a:t>Besoins d’emploi à court et moyen terme et de formation à la carte à travers une enquête terrain de recueil des besoins d’emploi</a:t>
              </a:r>
            </a:p>
            <a:p>
              <a:pPr algn="ctr" eaLnBrk="0" fontAlgn="auto" hangingPunct="0">
                <a:spcBef>
                  <a:spcPct val="50000"/>
                </a:spcBef>
                <a:spcAft>
                  <a:spcPts val="0"/>
                </a:spcAft>
                <a:defRPr/>
              </a:pPr>
              <a:endParaRPr lang="fr-FR" sz="1600" kern="0" dirty="0">
                <a:solidFill>
                  <a:sysClr val="windowText" lastClr="000000"/>
                </a:solidFill>
              </a:endParaRPr>
            </a:p>
          </p:txBody>
        </p:sp>
        <p:sp>
          <p:nvSpPr>
            <p:cNvPr id="8" name="Line 20"/>
            <p:cNvSpPr>
              <a:spLocks noChangeShapeType="1"/>
            </p:cNvSpPr>
            <p:nvPr/>
          </p:nvSpPr>
          <p:spPr bwMode="auto">
            <a:xfrm flipH="1">
              <a:off x="3126215" y="4341009"/>
              <a:ext cx="2290799" cy="271968"/>
            </a:xfrm>
            <a:prstGeom prst="line">
              <a:avLst/>
            </a:prstGeom>
            <a:noFill/>
            <a:ln w="6350">
              <a:solidFill>
                <a:srgbClr val="666F74"/>
              </a:solidFill>
              <a:round/>
              <a:headEnd/>
              <a:tailEnd type="triangle" w="med" len="med"/>
            </a:ln>
          </p:spPr>
          <p:txBody>
            <a:bodyPr lIns="0" tIns="0" rIns="0" bIns="0">
              <a:spAutoFit/>
            </a:bodyPr>
            <a:lstStyle/>
            <a:p>
              <a:pPr fontAlgn="auto">
                <a:spcBef>
                  <a:spcPts val="0"/>
                </a:spcBef>
                <a:spcAft>
                  <a:spcPts val="0"/>
                </a:spcAft>
                <a:defRPr/>
              </a:pPr>
              <a:endParaRPr lang="fr-FR" kern="0">
                <a:solidFill>
                  <a:sysClr val="windowText" lastClr="000000"/>
                </a:solidFill>
              </a:endParaRPr>
            </a:p>
          </p:txBody>
        </p:sp>
        <p:sp>
          <p:nvSpPr>
            <p:cNvPr id="9" name="AutoShape 24"/>
            <p:cNvSpPr>
              <a:spLocks noChangeArrowheads="1"/>
            </p:cNvSpPr>
            <p:nvPr/>
          </p:nvSpPr>
          <p:spPr bwMode="auto">
            <a:xfrm>
              <a:off x="3360299" y="4750032"/>
              <a:ext cx="1894859" cy="1083389"/>
            </a:xfrm>
            <a:prstGeom prst="foldedCorner">
              <a:avLst>
                <a:gd name="adj" fmla="val 12500"/>
              </a:avLst>
            </a:prstGeom>
            <a:solidFill>
              <a:srgbClr val="FFFF99"/>
            </a:solidFill>
            <a:ln w="6350">
              <a:solidFill>
                <a:srgbClr val="666F74"/>
              </a:solidFill>
              <a:round/>
              <a:headEnd/>
              <a:tailEnd/>
            </a:ln>
          </p:spPr>
          <p:txBody>
            <a:bodyPr lIns="36000" tIns="36000" rIns="36000" bIns="36000" anchor="ctr"/>
            <a:lstStyle/>
            <a:p>
              <a:pPr algn="ctr" eaLnBrk="0" fontAlgn="auto" hangingPunct="0">
                <a:spcBef>
                  <a:spcPts val="0"/>
                </a:spcBef>
                <a:spcAft>
                  <a:spcPts val="0"/>
                </a:spcAft>
                <a:defRPr/>
              </a:pPr>
              <a:endParaRPr lang="fr-FR" sz="1200" kern="0" dirty="0">
                <a:solidFill>
                  <a:sysClr val="windowText" lastClr="000000"/>
                </a:solidFill>
              </a:endParaRPr>
            </a:p>
            <a:p>
              <a:pPr algn="ctr" eaLnBrk="0" hangingPunct="0">
                <a:defRPr/>
              </a:pPr>
              <a:r>
                <a:rPr lang="fr-FR" sz="1100" b="1" dirty="0">
                  <a:latin typeface="Century Gothic" panose="020B0502020202020204" pitchFamily="34" charset="0"/>
                  <a:ea typeface="+mj-ea"/>
                  <a:cs typeface="+mj-cs"/>
                </a:rPr>
                <a:t>Besoins d’emplois MT par secteur, par emploi-métier, par semestre</a:t>
              </a:r>
            </a:p>
          </p:txBody>
        </p:sp>
        <p:sp>
          <p:nvSpPr>
            <p:cNvPr id="10" name="Line 26"/>
            <p:cNvSpPr>
              <a:spLocks noChangeShapeType="1"/>
            </p:cNvSpPr>
            <p:nvPr/>
          </p:nvSpPr>
          <p:spPr bwMode="auto">
            <a:xfrm flipH="1">
              <a:off x="5233184" y="4341009"/>
              <a:ext cx="274734" cy="711301"/>
            </a:xfrm>
            <a:prstGeom prst="line">
              <a:avLst/>
            </a:prstGeom>
            <a:noFill/>
            <a:ln w="6350">
              <a:solidFill>
                <a:srgbClr val="666F74"/>
              </a:solidFill>
              <a:round/>
              <a:headEnd/>
              <a:tailEnd type="triangle" w="med" len="med"/>
            </a:ln>
          </p:spPr>
          <p:txBody>
            <a:bodyPr lIns="0" tIns="0" rIns="0" bIns="0">
              <a:spAutoFit/>
            </a:bodyPr>
            <a:lstStyle/>
            <a:p>
              <a:pPr fontAlgn="auto">
                <a:spcBef>
                  <a:spcPts val="0"/>
                </a:spcBef>
                <a:spcAft>
                  <a:spcPts val="0"/>
                </a:spcAft>
                <a:defRPr/>
              </a:pPr>
              <a:endParaRPr lang="fr-FR" kern="0">
                <a:solidFill>
                  <a:sysClr val="windowText" lastClr="000000"/>
                </a:solidFill>
              </a:endParaRPr>
            </a:p>
          </p:txBody>
        </p:sp>
        <p:sp>
          <p:nvSpPr>
            <p:cNvPr id="11" name="AutoShape 31"/>
            <p:cNvSpPr>
              <a:spLocks noChangeArrowheads="1"/>
            </p:cNvSpPr>
            <p:nvPr/>
          </p:nvSpPr>
          <p:spPr bwMode="auto">
            <a:xfrm>
              <a:off x="1110150" y="4612977"/>
              <a:ext cx="2016065" cy="1353862"/>
            </a:xfrm>
            <a:prstGeom prst="foldedCorner">
              <a:avLst>
                <a:gd name="adj" fmla="val 12500"/>
              </a:avLst>
            </a:prstGeom>
            <a:solidFill>
              <a:srgbClr val="FFFF99"/>
            </a:solidFill>
            <a:ln w="6350">
              <a:solidFill>
                <a:srgbClr val="666F74"/>
              </a:solidFill>
              <a:round/>
              <a:headEnd/>
              <a:tailEnd/>
            </a:ln>
          </p:spPr>
          <p:txBody>
            <a:bodyPr lIns="36000" tIns="36000" rIns="36000" bIns="36000" anchor="ctr"/>
            <a:lstStyle/>
            <a:p>
              <a:pPr algn="ctr" eaLnBrk="0" fontAlgn="auto" hangingPunct="0">
                <a:spcBef>
                  <a:spcPts val="0"/>
                </a:spcBef>
                <a:spcAft>
                  <a:spcPts val="0"/>
                </a:spcAft>
                <a:defRPr/>
              </a:pPr>
              <a:endParaRPr lang="fr-FR" sz="1200" kern="0" dirty="0">
                <a:solidFill>
                  <a:sysClr val="windowText" lastClr="000000"/>
                </a:solidFill>
              </a:endParaRPr>
            </a:p>
            <a:p>
              <a:pPr algn="ctr" eaLnBrk="0" fontAlgn="auto" hangingPunct="0">
                <a:spcBef>
                  <a:spcPts val="0"/>
                </a:spcBef>
                <a:spcAft>
                  <a:spcPts val="0"/>
                </a:spcAft>
                <a:defRPr/>
              </a:pPr>
              <a:r>
                <a:rPr lang="fr-FR" sz="1100" b="1" dirty="0">
                  <a:latin typeface="Century Gothic" panose="020B0502020202020204" pitchFamily="34" charset="0"/>
                  <a:ea typeface="+mj-ea"/>
                  <a:cs typeface="+mj-cs"/>
                </a:rPr>
                <a:t>Besoins d’emplois CT par secteur, par entreprise, par emploi-métier, par trimestre et besoins FCE</a:t>
              </a:r>
            </a:p>
          </p:txBody>
        </p:sp>
      </p:grpSp>
      <p:grpSp>
        <p:nvGrpSpPr>
          <p:cNvPr id="2" name="Groupe 1"/>
          <p:cNvGrpSpPr/>
          <p:nvPr/>
        </p:nvGrpSpPr>
        <p:grpSpPr>
          <a:xfrm>
            <a:off x="8056178" y="1494311"/>
            <a:ext cx="3744983" cy="4238945"/>
            <a:chOff x="6132132" y="2003877"/>
            <a:chExt cx="4123034" cy="3928008"/>
          </a:xfrm>
        </p:grpSpPr>
        <p:sp>
          <p:nvSpPr>
            <p:cNvPr id="12" name="Rectangle 6"/>
            <p:cNvSpPr>
              <a:spLocks noChangeArrowheads="1"/>
            </p:cNvSpPr>
            <p:nvPr/>
          </p:nvSpPr>
          <p:spPr bwMode="auto">
            <a:xfrm>
              <a:off x="6132132" y="2003877"/>
              <a:ext cx="4123034" cy="2540360"/>
            </a:xfrm>
            <a:prstGeom prst="rect">
              <a:avLst/>
            </a:prstGeom>
            <a:solidFill>
              <a:srgbClr val="FFFFFF"/>
            </a:solidFill>
            <a:ln w="9525" algn="ctr">
              <a:solidFill>
                <a:srgbClr val="000000"/>
              </a:solidFill>
              <a:miter lim="800000"/>
              <a:headEnd/>
              <a:tailEnd/>
            </a:ln>
          </p:spPr>
          <p:txBody>
            <a:bodyPr wrap="none" lIns="108000" tIns="108000" rIns="108000" bIns="108000" anchor="ctr"/>
            <a:lstStyle/>
            <a:p>
              <a:pPr algn="ctr" eaLnBrk="0" fontAlgn="auto" hangingPunct="0">
                <a:spcBef>
                  <a:spcPct val="30000"/>
                </a:spcBef>
                <a:spcAft>
                  <a:spcPts val="0"/>
                </a:spcAft>
                <a:buClr>
                  <a:srgbClr val="D50239"/>
                </a:buClr>
                <a:buFont typeface="Wingdings" pitchFamily="2" charset="2"/>
                <a:buNone/>
                <a:defRPr/>
              </a:pPr>
              <a:endParaRPr lang="fr-FR" sz="1500" kern="0">
                <a:solidFill>
                  <a:sysClr val="windowText" lastClr="000000"/>
                </a:solidFill>
              </a:endParaRPr>
            </a:p>
          </p:txBody>
        </p:sp>
        <p:sp>
          <p:nvSpPr>
            <p:cNvPr id="13" name="Rectangle 7"/>
            <p:cNvSpPr>
              <a:spLocks noChangeArrowheads="1"/>
            </p:cNvSpPr>
            <p:nvPr/>
          </p:nvSpPr>
          <p:spPr bwMode="auto">
            <a:xfrm>
              <a:off x="6471509" y="2150322"/>
              <a:ext cx="3514983" cy="543344"/>
            </a:xfrm>
            <a:prstGeom prst="rect">
              <a:avLst/>
            </a:prstGeom>
            <a:solidFill>
              <a:srgbClr val="0B1F65"/>
            </a:solidFill>
            <a:ln w="9525" algn="ctr">
              <a:solidFill>
                <a:srgbClr val="000000"/>
              </a:solidFill>
              <a:miter lim="800000"/>
              <a:headEnd/>
              <a:tailEnd/>
            </a:ln>
            <a:effectLst>
              <a:outerShdw dist="35921" dir="2700000" algn="ctr" rotWithShape="0">
                <a:srgbClr val="000000"/>
              </a:outerShdw>
            </a:effectLst>
          </p:spPr>
          <p:txBody>
            <a:bodyPr lIns="45720" rIns="45720" anchor="ctr" anchorCtr="1"/>
            <a:lstStyle/>
            <a:p>
              <a:pPr marL="177800" algn="ctr" eaLnBrk="0" fontAlgn="auto" hangingPunct="0">
                <a:spcBef>
                  <a:spcPts val="0"/>
                </a:spcBef>
                <a:spcAft>
                  <a:spcPts val="0"/>
                </a:spcAft>
                <a:defRPr/>
              </a:pPr>
              <a:r>
                <a:rPr lang="fr-FR" sz="1300" b="1" dirty="0">
                  <a:solidFill>
                    <a:srgbClr val="FFFFFF"/>
                  </a:solidFill>
                  <a:latin typeface="Verdana" pitchFamily="34" charset="0"/>
                  <a:cs typeface="+mn-cs"/>
                </a:rPr>
                <a:t> </a:t>
              </a:r>
              <a:r>
                <a:rPr lang="fr-FR" sz="2000" b="1" dirty="0">
                  <a:solidFill>
                    <a:schemeClr val="bg1"/>
                  </a:solidFill>
                  <a:latin typeface="Century Gothic" panose="020B0502020202020204" pitchFamily="34" charset="0"/>
                  <a:ea typeface="+mj-ea"/>
                  <a:cs typeface="+mj-cs"/>
                </a:rPr>
                <a:t>Phase </a:t>
              </a:r>
              <a:r>
                <a:rPr lang="fr-FR" sz="2000" b="1" dirty="0" smtClean="0">
                  <a:solidFill>
                    <a:schemeClr val="bg1"/>
                  </a:solidFill>
                  <a:latin typeface="Century Gothic" panose="020B0502020202020204" pitchFamily="34" charset="0"/>
                  <a:ea typeface="+mj-ea"/>
                  <a:cs typeface="+mj-cs"/>
                </a:rPr>
                <a:t>3 </a:t>
              </a:r>
              <a:r>
                <a:rPr lang="fr-FR" sz="2000" b="1" dirty="0">
                  <a:solidFill>
                    <a:schemeClr val="bg1"/>
                  </a:solidFill>
                  <a:latin typeface="Century Gothic" panose="020B0502020202020204" pitchFamily="34" charset="0"/>
                  <a:ea typeface="+mj-ea"/>
                  <a:cs typeface="+mj-cs"/>
                </a:rPr>
                <a:t>: Restitution</a:t>
              </a:r>
            </a:p>
          </p:txBody>
        </p:sp>
        <p:sp>
          <p:nvSpPr>
            <p:cNvPr id="14" name="AutoShape 9"/>
            <p:cNvSpPr>
              <a:spLocks noChangeArrowheads="1"/>
            </p:cNvSpPr>
            <p:nvPr/>
          </p:nvSpPr>
          <p:spPr bwMode="auto">
            <a:xfrm>
              <a:off x="7541547" y="4852979"/>
              <a:ext cx="1977683" cy="1078906"/>
            </a:xfrm>
            <a:prstGeom prst="foldedCorner">
              <a:avLst>
                <a:gd name="adj" fmla="val 12500"/>
              </a:avLst>
            </a:prstGeom>
            <a:solidFill>
              <a:srgbClr val="FFFF99"/>
            </a:solidFill>
            <a:ln w="6350">
              <a:solidFill>
                <a:srgbClr val="666F74"/>
              </a:solidFill>
              <a:round/>
              <a:headEnd/>
              <a:tailEnd/>
            </a:ln>
          </p:spPr>
          <p:txBody>
            <a:bodyPr lIns="36000" tIns="36000" rIns="36000" bIns="36000" anchor="ctr"/>
            <a:lstStyle/>
            <a:p>
              <a:pPr algn="ctr" eaLnBrk="0" fontAlgn="auto" hangingPunct="0">
                <a:spcBef>
                  <a:spcPts val="0"/>
                </a:spcBef>
                <a:spcAft>
                  <a:spcPts val="0"/>
                </a:spcAft>
                <a:defRPr/>
              </a:pPr>
              <a:r>
                <a:rPr lang="fr-FR" sz="1100" b="1" dirty="0">
                  <a:latin typeface="Century Gothic" panose="020B0502020202020204" pitchFamily="34" charset="0"/>
                  <a:ea typeface="+mj-ea"/>
                  <a:cs typeface="+mj-cs"/>
                </a:rPr>
                <a:t>Supports de présentation : Bulletin d’information régional </a:t>
              </a:r>
            </a:p>
          </p:txBody>
        </p:sp>
        <p:sp>
          <p:nvSpPr>
            <p:cNvPr id="15" name="Line 10"/>
            <p:cNvSpPr>
              <a:spLocks noChangeShapeType="1"/>
            </p:cNvSpPr>
            <p:nvPr/>
          </p:nvSpPr>
          <p:spPr bwMode="auto">
            <a:xfrm flipH="1">
              <a:off x="9519229" y="4544237"/>
              <a:ext cx="735936" cy="298550"/>
            </a:xfrm>
            <a:prstGeom prst="line">
              <a:avLst/>
            </a:prstGeom>
            <a:noFill/>
            <a:ln w="6350">
              <a:solidFill>
                <a:srgbClr val="666F74"/>
              </a:solidFill>
              <a:round/>
              <a:headEnd/>
              <a:tailEnd type="triangle" w="med" len="med"/>
            </a:ln>
          </p:spPr>
          <p:txBody>
            <a:bodyPr wrap="square" lIns="0" tIns="0" rIns="0" bIns="0">
              <a:spAutoFit/>
            </a:bodyPr>
            <a:lstStyle/>
            <a:p>
              <a:pPr fontAlgn="auto">
                <a:spcBef>
                  <a:spcPts val="0"/>
                </a:spcBef>
                <a:spcAft>
                  <a:spcPts val="0"/>
                </a:spcAft>
                <a:defRPr/>
              </a:pPr>
              <a:endParaRPr lang="fr-FR" kern="0">
                <a:solidFill>
                  <a:sysClr val="windowText" lastClr="000000"/>
                </a:solidFill>
              </a:endParaRPr>
            </a:p>
          </p:txBody>
        </p:sp>
        <p:sp>
          <p:nvSpPr>
            <p:cNvPr id="16" name="AutoShape 11"/>
            <p:cNvSpPr>
              <a:spLocks noChangeArrowheads="1"/>
            </p:cNvSpPr>
            <p:nvPr/>
          </p:nvSpPr>
          <p:spPr bwMode="auto">
            <a:xfrm>
              <a:off x="6522011" y="2841940"/>
              <a:ext cx="3456401" cy="1446767"/>
            </a:xfrm>
            <a:prstGeom prst="homePlate">
              <a:avLst>
                <a:gd name="adj" fmla="val 28987"/>
              </a:avLst>
            </a:prstGeom>
            <a:solidFill>
              <a:srgbClr val="EAEAEA"/>
            </a:solidFill>
            <a:ln w="9525" algn="ctr">
              <a:noFill/>
              <a:miter lim="800000"/>
              <a:headEnd/>
              <a:tailEnd/>
            </a:ln>
          </p:spPr>
          <p:txBody>
            <a:bodyPr lIns="0" tIns="10800" rIns="0" bIns="10800" anchor="ctr" anchorCtr="1"/>
            <a:lstStyle/>
            <a:p>
              <a:pPr algn="ctr" eaLnBrk="0" fontAlgn="auto" hangingPunct="0">
                <a:spcBef>
                  <a:spcPct val="50000"/>
                </a:spcBef>
                <a:spcAft>
                  <a:spcPts val="0"/>
                </a:spcAft>
                <a:defRPr/>
              </a:pPr>
              <a:r>
                <a:rPr lang="fr-FR" sz="1000" kern="0" dirty="0">
                  <a:solidFill>
                    <a:sysClr val="windowText" lastClr="000000"/>
                  </a:solidFill>
                </a:rPr>
                <a:t> </a:t>
              </a:r>
              <a:r>
                <a:rPr lang="fr-FR" sz="1600" b="1" dirty="0">
                  <a:latin typeface="Century Gothic" panose="020B0502020202020204" pitchFamily="34" charset="0"/>
                  <a:ea typeface="+mj-ea"/>
                  <a:cs typeface="+mj-cs"/>
                </a:rPr>
                <a:t>Diffusion générale des résultats</a:t>
              </a:r>
            </a:p>
          </p:txBody>
        </p:sp>
      </p:grpSp>
      <p:grpSp>
        <p:nvGrpSpPr>
          <p:cNvPr id="21" name="Groupe 20"/>
          <p:cNvGrpSpPr/>
          <p:nvPr/>
        </p:nvGrpSpPr>
        <p:grpSpPr>
          <a:xfrm>
            <a:off x="551385" y="1510727"/>
            <a:ext cx="3420313" cy="2791213"/>
            <a:chOff x="47328" y="1510727"/>
            <a:chExt cx="4488674" cy="2982682"/>
          </a:xfrm>
        </p:grpSpPr>
        <p:sp>
          <p:nvSpPr>
            <p:cNvPr id="17" name="Rectangle 21"/>
            <p:cNvSpPr>
              <a:spLocks noChangeArrowheads="1"/>
            </p:cNvSpPr>
            <p:nvPr/>
          </p:nvSpPr>
          <p:spPr bwMode="auto">
            <a:xfrm>
              <a:off x="47328" y="1510727"/>
              <a:ext cx="4488674" cy="2982682"/>
            </a:xfrm>
            <a:prstGeom prst="rect">
              <a:avLst/>
            </a:prstGeom>
            <a:solidFill>
              <a:schemeClr val="bg1"/>
            </a:solidFill>
            <a:ln w="9525" algn="ctr">
              <a:solidFill>
                <a:schemeClr val="tx1"/>
              </a:solidFill>
              <a:miter lim="800000"/>
              <a:headEnd/>
              <a:tailEnd/>
            </a:ln>
          </p:spPr>
          <p:txBody>
            <a:bodyPr wrap="none" lIns="18000" tIns="46800" rIns="18000" bIns="468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30000"/>
                </a:spcBef>
                <a:buClr>
                  <a:srgbClr val="D50239"/>
                </a:buClr>
                <a:buFont typeface="Wingdings" pitchFamily="2" charset="2"/>
                <a:buNone/>
              </a:pPr>
              <a:endParaRPr lang="fr-FR" altLang="fr-FR" sz="1500"/>
            </a:p>
          </p:txBody>
        </p:sp>
        <p:sp>
          <p:nvSpPr>
            <p:cNvPr id="19" name="Rectangle 22"/>
            <p:cNvSpPr>
              <a:spLocks noChangeArrowheads="1"/>
            </p:cNvSpPr>
            <p:nvPr/>
          </p:nvSpPr>
          <p:spPr bwMode="auto">
            <a:xfrm>
              <a:off x="354384" y="1646711"/>
              <a:ext cx="3815978" cy="609686"/>
            </a:xfrm>
            <a:prstGeom prst="rect">
              <a:avLst/>
            </a:prstGeom>
            <a:solidFill>
              <a:srgbClr val="0B1F65"/>
            </a:solidFill>
            <a:ln w="9525" algn="ctr">
              <a:solidFill>
                <a:srgbClr val="000000"/>
              </a:solidFill>
              <a:miter lim="800000"/>
              <a:headEnd/>
              <a:tailEnd/>
            </a:ln>
            <a:effectLst>
              <a:outerShdw dist="35921" dir="2700000" algn="ctr" rotWithShape="0">
                <a:srgbClr val="000000"/>
              </a:outerShdw>
            </a:effectLst>
          </p:spPr>
          <p:txBody>
            <a:bodyPr lIns="45720" rIns="45720" anchor="ctr" anchorCtr="1"/>
            <a:lstStyle/>
            <a:p>
              <a:pPr marL="177800" algn="ctr" eaLnBrk="0" fontAlgn="auto" hangingPunct="0">
                <a:spcBef>
                  <a:spcPts val="0"/>
                </a:spcBef>
                <a:spcAft>
                  <a:spcPts val="0"/>
                </a:spcAft>
                <a:defRPr/>
              </a:pPr>
              <a:r>
                <a:rPr lang="fr-FR" sz="2000" b="1" dirty="0">
                  <a:solidFill>
                    <a:schemeClr val="bg1"/>
                  </a:solidFill>
                  <a:latin typeface="Century Gothic" panose="020B0502020202020204" pitchFamily="34" charset="0"/>
                  <a:ea typeface="+mj-ea"/>
                  <a:cs typeface="+mj-cs"/>
                </a:rPr>
                <a:t>Phase </a:t>
              </a:r>
              <a:r>
                <a:rPr lang="fr-FR" sz="2000" b="1" dirty="0" smtClean="0">
                  <a:solidFill>
                    <a:schemeClr val="bg1"/>
                  </a:solidFill>
                  <a:latin typeface="Century Gothic" panose="020B0502020202020204" pitchFamily="34" charset="0"/>
                  <a:ea typeface="+mj-ea"/>
                  <a:cs typeface="+mj-cs"/>
                </a:rPr>
                <a:t>1 </a:t>
              </a:r>
              <a:r>
                <a:rPr lang="fr-FR" sz="2000" b="1" dirty="0">
                  <a:solidFill>
                    <a:schemeClr val="bg1"/>
                  </a:solidFill>
                  <a:latin typeface="Century Gothic" panose="020B0502020202020204" pitchFamily="34" charset="0"/>
                  <a:ea typeface="+mj-ea"/>
                  <a:cs typeface="+mj-cs"/>
                </a:rPr>
                <a:t>: </a:t>
              </a:r>
              <a:r>
                <a:rPr lang="fr-FR" sz="2000" b="1" dirty="0" smtClean="0">
                  <a:solidFill>
                    <a:schemeClr val="bg1"/>
                  </a:solidFill>
                  <a:latin typeface="Century Gothic" panose="020B0502020202020204" pitchFamily="34" charset="0"/>
                  <a:ea typeface="+mj-ea"/>
                  <a:cs typeface="+mj-cs"/>
                </a:rPr>
                <a:t>Préparation </a:t>
              </a:r>
              <a:endParaRPr lang="fr-FR" sz="2000" b="1" dirty="0">
                <a:solidFill>
                  <a:schemeClr val="bg1"/>
                </a:solidFill>
                <a:latin typeface="Century Gothic" panose="020B0502020202020204" pitchFamily="34" charset="0"/>
                <a:ea typeface="+mj-ea"/>
                <a:cs typeface="+mj-cs"/>
              </a:endParaRPr>
            </a:p>
          </p:txBody>
        </p:sp>
        <p:sp>
          <p:nvSpPr>
            <p:cNvPr id="20" name="AutoShape 27"/>
            <p:cNvSpPr>
              <a:spLocks noChangeArrowheads="1"/>
            </p:cNvSpPr>
            <p:nvPr/>
          </p:nvSpPr>
          <p:spPr bwMode="auto">
            <a:xfrm>
              <a:off x="354384" y="2459627"/>
              <a:ext cx="4032130" cy="1830553"/>
            </a:xfrm>
            <a:prstGeom prst="homePlate">
              <a:avLst>
                <a:gd name="adj" fmla="val 9799"/>
              </a:avLst>
            </a:prstGeom>
            <a:solidFill>
              <a:srgbClr val="EAEAEA"/>
            </a:solidFill>
            <a:ln w="9525" algn="ctr">
              <a:noFill/>
              <a:miter lim="800000"/>
              <a:headEnd/>
              <a:tailEnd/>
            </a:ln>
          </p:spPr>
          <p:txBody>
            <a:bodyPr lIns="0" tIns="10800" rIns="0" bIns="10800" anchor="ctr" anchorCtr="1"/>
            <a:lstStyle/>
            <a:p>
              <a:pPr algn="ctr" eaLnBrk="0" hangingPunct="0">
                <a:spcBef>
                  <a:spcPct val="50000"/>
                </a:spcBef>
                <a:defRPr/>
              </a:pPr>
              <a:r>
                <a:rPr lang="fr-FR" sz="1600" b="1" dirty="0">
                  <a:latin typeface="Century Gothic" panose="020B0502020202020204" pitchFamily="34" charset="0"/>
                  <a:ea typeface="+mj-ea"/>
                  <a:cs typeface="+mj-cs"/>
                </a:rPr>
                <a:t>Préparation de </a:t>
              </a:r>
              <a:r>
                <a:rPr lang="fr-FR" sz="1600" b="1" dirty="0" smtClean="0">
                  <a:latin typeface="Century Gothic" panose="020B0502020202020204" pitchFamily="34" charset="0"/>
                  <a:ea typeface="+mj-ea"/>
                  <a:cs typeface="+mj-cs"/>
                </a:rPr>
                <a:t>l’échantillon des entreprises</a:t>
              </a:r>
              <a:endParaRPr lang="fr-FR" sz="1600" b="1" dirty="0">
                <a:latin typeface="Century Gothic" panose="020B0502020202020204" pitchFamily="34" charset="0"/>
                <a:ea typeface="+mj-ea"/>
                <a:cs typeface="+mj-cs"/>
              </a:endParaRPr>
            </a:p>
            <a:p>
              <a:pPr algn="ctr" eaLnBrk="0" fontAlgn="auto" hangingPunct="0">
                <a:spcBef>
                  <a:spcPct val="50000"/>
                </a:spcBef>
                <a:spcAft>
                  <a:spcPts val="0"/>
                </a:spcAft>
                <a:defRPr/>
              </a:pPr>
              <a:endParaRPr lang="fr-FR" sz="1600" kern="0" dirty="0">
                <a:solidFill>
                  <a:sysClr val="windowText" lastClr="000000"/>
                </a:solidFill>
              </a:endParaRPr>
            </a:p>
          </p:txBody>
        </p:sp>
      </p:grpSp>
      <p:sp>
        <p:nvSpPr>
          <p:cNvPr id="22" name="Line 20"/>
          <p:cNvSpPr>
            <a:spLocks noChangeShapeType="1"/>
          </p:cNvSpPr>
          <p:nvPr/>
        </p:nvSpPr>
        <p:spPr bwMode="auto">
          <a:xfrm flipH="1">
            <a:off x="3071664" y="4293096"/>
            <a:ext cx="864096" cy="266562"/>
          </a:xfrm>
          <a:prstGeom prst="line">
            <a:avLst/>
          </a:prstGeom>
          <a:noFill/>
          <a:ln w="6350">
            <a:solidFill>
              <a:srgbClr val="666F74"/>
            </a:solidFill>
            <a:round/>
            <a:headEnd/>
            <a:tailEnd type="triangle" w="med" len="med"/>
          </a:ln>
        </p:spPr>
        <p:txBody>
          <a:bodyPr wrap="square" lIns="0" tIns="0" rIns="0" bIns="0">
            <a:spAutoFit/>
          </a:bodyPr>
          <a:lstStyle/>
          <a:p>
            <a:pPr fontAlgn="auto">
              <a:spcBef>
                <a:spcPts val="0"/>
              </a:spcBef>
              <a:spcAft>
                <a:spcPts val="0"/>
              </a:spcAft>
              <a:defRPr/>
            </a:pPr>
            <a:endParaRPr lang="fr-FR" kern="0">
              <a:solidFill>
                <a:sysClr val="windowText" lastClr="000000"/>
              </a:solidFill>
            </a:endParaRPr>
          </a:p>
        </p:txBody>
      </p:sp>
      <p:sp>
        <p:nvSpPr>
          <p:cNvPr id="23" name="AutoShape 31"/>
          <p:cNvSpPr>
            <a:spLocks noChangeArrowheads="1"/>
          </p:cNvSpPr>
          <p:nvPr/>
        </p:nvSpPr>
        <p:spPr bwMode="auto">
          <a:xfrm>
            <a:off x="1359550" y="4586152"/>
            <a:ext cx="1712114" cy="1147104"/>
          </a:xfrm>
          <a:prstGeom prst="foldedCorner">
            <a:avLst>
              <a:gd name="adj" fmla="val 12500"/>
            </a:avLst>
          </a:prstGeom>
          <a:solidFill>
            <a:srgbClr val="FFFF99"/>
          </a:solidFill>
          <a:ln w="6350">
            <a:solidFill>
              <a:srgbClr val="666F74"/>
            </a:solidFill>
            <a:round/>
            <a:headEnd/>
            <a:tailEnd/>
          </a:ln>
        </p:spPr>
        <p:txBody>
          <a:bodyPr lIns="36000" tIns="36000" rIns="36000" bIns="36000" anchor="ctr"/>
          <a:lstStyle/>
          <a:p>
            <a:pPr algn="ctr" eaLnBrk="0" fontAlgn="auto" hangingPunct="0">
              <a:spcBef>
                <a:spcPts val="0"/>
              </a:spcBef>
              <a:spcAft>
                <a:spcPts val="0"/>
              </a:spcAft>
              <a:defRPr/>
            </a:pPr>
            <a:endParaRPr lang="fr-FR" sz="1200" kern="0" dirty="0">
              <a:solidFill>
                <a:sysClr val="windowText" lastClr="000000"/>
              </a:solidFill>
            </a:endParaRPr>
          </a:p>
          <a:p>
            <a:pPr algn="ctr" eaLnBrk="0" fontAlgn="auto" hangingPunct="0">
              <a:spcBef>
                <a:spcPts val="0"/>
              </a:spcBef>
              <a:spcAft>
                <a:spcPts val="0"/>
              </a:spcAft>
              <a:defRPr/>
            </a:pPr>
            <a:r>
              <a:rPr lang="fr-FR" sz="1100" b="1" dirty="0" smtClean="0">
                <a:latin typeface="Century Gothic" panose="020B0502020202020204" pitchFamily="34" charset="0"/>
                <a:ea typeface="+mj-ea"/>
                <a:cs typeface="+mj-cs"/>
              </a:rPr>
              <a:t>Echantillon des Entreprises par Secteur  et par Province</a:t>
            </a:r>
            <a:endParaRPr lang="fr-FR" sz="1100" b="1" dirty="0">
              <a:latin typeface="Century Gothic" panose="020B0502020202020204" pitchFamily="34" charset="0"/>
              <a:ea typeface="+mj-ea"/>
              <a:cs typeface="+mj-cs"/>
            </a:endParaRPr>
          </a:p>
        </p:txBody>
      </p:sp>
      <p:sp>
        <p:nvSpPr>
          <p:cNvPr id="25" name="Titre 1"/>
          <p:cNvSpPr>
            <a:spLocks noGrp="1"/>
          </p:cNvSpPr>
          <p:nvPr>
            <p:ph type="title"/>
          </p:nvPr>
        </p:nvSpPr>
        <p:spPr>
          <a:xfrm>
            <a:off x="308201" y="260648"/>
            <a:ext cx="8229600" cy="490066"/>
          </a:xfrm>
        </p:spPr>
        <p:txBody>
          <a:bodyPr>
            <a:noAutofit/>
          </a:bodyPr>
          <a:lstStyle/>
          <a:p>
            <a:pPr algn="l"/>
            <a:r>
              <a:rPr lang="fr-FR" sz="2000" b="1" dirty="0" smtClean="0">
                <a:solidFill>
                  <a:schemeClr val="bg1"/>
                </a:solidFill>
                <a:latin typeface="Century Gothic" panose="020B0502020202020204" pitchFamily="34" charset="0"/>
              </a:rPr>
              <a:t>Veille </a:t>
            </a:r>
            <a:r>
              <a:rPr lang="fr-FR" sz="2000" b="1" dirty="0">
                <a:solidFill>
                  <a:schemeClr val="bg1"/>
                </a:solidFill>
                <a:latin typeface="Century Gothic" panose="020B0502020202020204" pitchFamily="34" charset="0"/>
              </a:rPr>
              <a:t>Prospective : </a:t>
            </a:r>
            <a:r>
              <a:rPr lang="fr-FR" sz="2000" b="1" dirty="0" smtClean="0">
                <a:solidFill>
                  <a:schemeClr val="bg1"/>
                </a:solidFill>
                <a:latin typeface="Century Gothic" panose="020B0502020202020204" pitchFamily="34" charset="0"/>
              </a:rPr>
              <a:t>Schématiquement</a:t>
            </a:r>
            <a:endParaRPr lang="fr-FR"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1465658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2564904"/>
            <a:ext cx="7272808" cy="1800200"/>
          </a:xfr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a:bodyPr>
          <a:lstStyle/>
          <a:p>
            <a:r>
              <a:rPr lang="fr-FR" sz="4800" dirty="0">
                <a:solidFill>
                  <a:srgbClr val="002060"/>
                </a:solidFill>
                <a:latin typeface="Century Gothic" panose="020B0502020202020204" pitchFamily="34" charset="0"/>
              </a:rPr>
              <a:t>Résultats </a:t>
            </a:r>
            <a:r>
              <a:rPr lang="fr-FR" sz="4800" dirty="0" smtClean="0">
                <a:solidFill>
                  <a:srgbClr val="002060"/>
                </a:solidFill>
                <a:latin typeface="Century Gothic" panose="020B0502020202020204" pitchFamily="34" charset="0"/>
              </a:rPr>
              <a:t>Région </a:t>
            </a:r>
            <a:r>
              <a:rPr lang="fr-FR" sz="4800" dirty="0">
                <a:solidFill>
                  <a:srgbClr val="002060"/>
                </a:solidFill>
                <a:latin typeface="Century Gothic" panose="020B0502020202020204" pitchFamily="34" charset="0"/>
              </a:rPr>
              <a:t>CASABLANCA SETTAT </a:t>
            </a:r>
            <a:r>
              <a:rPr lang="fr-FR" sz="4800" dirty="0" smtClean="0">
                <a:solidFill>
                  <a:srgbClr val="002060"/>
                </a:solidFill>
                <a:latin typeface="Century Gothic" panose="020B0502020202020204" pitchFamily="34" charset="0"/>
              </a:rPr>
              <a:t/>
            </a:r>
            <a:br>
              <a:rPr lang="fr-FR" sz="4800" dirty="0" smtClean="0">
                <a:solidFill>
                  <a:srgbClr val="002060"/>
                </a:solidFill>
                <a:latin typeface="Century Gothic" panose="020B0502020202020204" pitchFamily="34" charset="0"/>
              </a:rPr>
            </a:br>
            <a:r>
              <a:rPr lang="fr-FR" sz="4800" dirty="0" smtClean="0">
                <a:solidFill>
                  <a:srgbClr val="002060"/>
                </a:solidFill>
                <a:latin typeface="Century Gothic" panose="020B0502020202020204" pitchFamily="34" charset="0"/>
              </a:rPr>
              <a:t>à </a:t>
            </a:r>
            <a:r>
              <a:rPr lang="fr-FR" sz="4800" dirty="0">
                <a:solidFill>
                  <a:srgbClr val="002060"/>
                </a:solidFill>
                <a:latin typeface="Century Gothic" panose="020B0502020202020204" pitchFamily="34" charset="0"/>
              </a:rPr>
              <a:t>fin 2019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23792" y="3284984"/>
            <a:ext cx="1512170" cy="7920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solidFill>
                  <a:schemeClr val="bg1"/>
                </a:solidFill>
              </a:rPr>
              <a:t>882</a:t>
            </a:r>
            <a:endParaRPr lang="fr-FR" sz="3200" b="1" dirty="0">
              <a:solidFill>
                <a:schemeClr val="bg1"/>
              </a:solidFill>
            </a:endParaRPr>
          </a:p>
        </p:txBody>
      </p:sp>
      <p:sp>
        <p:nvSpPr>
          <p:cNvPr id="4" name="Titre 1"/>
          <p:cNvSpPr>
            <a:spLocks noGrp="1"/>
          </p:cNvSpPr>
          <p:nvPr>
            <p:ph type="title"/>
          </p:nvPr>
        </p:nvSpPr>
        <p:spPr>
          <a:xfrm>
            <a:off x="306285" y="260648"/>
            <a:ext cx="8229600" cy="490066"/>
          </a:xfrm>
        </p:spPr>
        <p:txBody>
          <a:bodyPr>
            <a:noAutofit/>
          </a:bodyPr>
          <a:lstStyle/>
          <a:p>
            <a:pPr algn="l"/>
            <a:r>
              <a:rPr lang="fr-FR" sz="2000" b="1" dirty="0">
                <a:solidFill>
                  <a:schemeClr val="bg1"/>
                </a:solidFill>
                <a:latin typeface="Century Gothic" panose="020B0502020202020204" pitchFamily="34" charset="0"/>
              </a:rPr>
              <a:t>Spécificités de la campagne de veille 2018</a:t>
            </a:r>
          </a:p>
        </p:txBody>
      </p:sp>
      <p:sp>
        <p:nvSpPr>
          <p:cNvPr id="6" name="Rectangle 5"/>
          <p:cNvSpPr/>
          <p:nvPr/>
        </p:nvSpPr>
        <p:spPr>
          <a:xfrm>
            <a:off x="911424" y="2060848"/>
            <a:ext cx="3301956" cy="79208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a:solidFill>
                  <a:schemeClr val="tx1">
                    <a:lumMod val="95000"/>
                    <a:lumOff val="5000"/>
                  </a:schemeClr>
                </a:solidFill>
              </a:rPr>
              <a:t>Echantillon 2018</a:t>
            </a:r>
            <a:endParaRPr lang="fr-FR" dirty="0">
              <a:solidFill>
                <a:schemeClr val="tx1">
                  <a:lumMod val="95000"/>
                  <a:lumOff val="5000"/>
                </a:schemeClr>
              </a:solidFill>
            </a:endParaRPr>
          </a:p>
        </p:txBody>
      </p:sp>
      <p:sp>
        <p:nvSpPr>
          <p:cNvPr id="7" name="Rectangle 6"/>
          <p:cNvSpPr/>
          <p:nvPr/>
        </p:nvSpPr>
        <p:spPr>
          <a:xfrm>
            <a:off x="911425" y="3284984"/>
            <a:ext cx="3312366" cy="79208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a:solidFill>
                  <a:schemeClr val="tx1">
                    <a:lumMod val="95000"/>
                    <a:lumOff val="5000"/>
                  </a:schemeClr>
                </a:solidFill>
              </a:rPr>
              <a:t>Questionnaires</a:t>
            </a:r>
            <a:r>
              <a:rPr lang="fr-FR" dirty="0">
                <a:solidFill>
                  <a:schemeClr val="tx1">
                    <a:lumMod val="95000"/>
                    <a:lumOff val="5000"/>
                  </a:schemeClr>
                </a:solidFill>
              </a:rPr>
              <a:t> </a:t>
            </a:r>
            <a:r>
              <a:rPr lang="fr-FR" b="1" dirty="0">
                <a:solidFill>
                  <a:schemeClr val="tx1">
                    <a:lumMod val="95000"/>
                    <a:lumOff val="5000"/>
                  </a:schemeClr>
                </a:solidFill>
              </a:rPr>
              <a:t>administrés</a:t>
            </a:r>
          </a:p>
        </p:txBody>
      </p:sp>
      <p:sp>
        <p:nvSpPr>
          <p:cNvPr id="8" name="Rectangle 7"/>
          <p:cNvSpPr/>
          <p:nvPr/>
        </p:nvSpPr>
        <p:spPr>
          <a:xfrm>
            <a:off x="4223793" y="2060848"/>
            <a:ext cx="1512168" cy="7920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solidFill>
                  <a:schemeClr val="bg1"/>
                </a:solidFill>
              </a:rPr>
              <a:t> 1375</a:t>
            </a:r>
            <a:endParaRPr lang="fr-FR" sz="2000" dirty="0">
              <a:solidFill>
                <a:schemeClr val="bg1"/>
              </a:solidFill>
            </a:endParaRPr>
          </a:p>
        </p:txBody>
      </p:sp>
      <p:sp>
        <p:nvSpPr>
          <p:cNvPr id="9" name="Rectangle 8"/>
          <p:cNvSpPr/>
          <p:nvPr/>
        </p:nvSpPr>
        <p:spPr>
          <a:xfrm>
            <a:off x="911424" y="4610013"/>
            <a:ext cx="3312367" cy="79208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a:solidFill>
                  <a:schemeClr val="tx1">
                    <a:lumMod val="95000"/>
                    <a:lumOff val="5000"/>
                  </a:schemeClr>
                </a:solidFill>
              </a:rPr>
              <a:t>Taux de réponse </a:t>
            </a:r>
          </a:p>
        </p:txBody>
      </p:sp>
      <p:sp>
        <p:nvSpPr>
          <p:cNvPr id="11" name="Rectangle 10"/>
          <p:cNvSpPr/>
          <p:nvPr/>
        </p:nvSpPr>
        <p:spPr>
          <a:xfrm>
            <a:off x="4223792" y="4610013"/>
            <a:ext cx="1512169" cy="7920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dirty="0" smtClean="0">
                <a:solidFill>
                  <a:schemeClr val="bg1"/>
                </a:solidFill>
              </a:rPr>
              <a:t>65%</a:t>
            </a:r>
            <a:endParaRPr lang="fr-FR" sz="3200" b="1" dirty="0">
              <a:solidFill>
                <a:schemeClr val="bg1"/>
              </a:solidFill>
            </a:endParaRPr>
          </a:p>
        </p:txBody>
      </p:sp>
      <p:cxnSp>
        <p:nvCxnSpPr>
          <p:cNvPr id="14" name="Connecteur droit 13"/>
          <p:cNvCxnSpPr/>
          <p:nvPr/>
        </p:nvCxnSpPr>
        <p:spPr>
          <a:xfrm>
            <a:off x="6229604" y="1772816"/>
            <a:ext cx="0" cy="3816424"/>
          </a:xfrm>
          <a:prstGeom prst="line">
            <a:avLst/>
          </a:prstGeom>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6600055" y="1412776"/>
            <a:ext cx="1728193" cy="23762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smtClean="0">
                <a:solidFill>
                  <a:schemeClr val="tx1">
                    <a:lumMod val="95000"/>
                    <a:lumOff val="5000"/>
                  </a:schemeClr>
                </a:solidFill>
              </a:rPr>
              <a:t>Secteurs  d’activité</a:t>
            </a:r>
            <a:endParaRPr lang="fr-FR" dirty="0">
              <a:solidFill>
                <a:schemeClr val="tx1">
                  <a:lumMod val="95000"/>
                  <a:lumOff val="5000"/>
                </a:schemeClr>
              </a:solidFill>
            </a:endParaRPr>
          </a:p>
        </p:txBody>
      </p:sp>
      <p:sp>
        <p:nvSpPr>
          <p:cNvPr id="15" name="Rectangle 14"/>
          <p:cNvSpPr/>
          <p:nvPr/>
        </p:nvSpPr>
        <p:spPr>
          <a:xfrm>
            <a:off x="8328248" y="1412776"/>
            <a:ext cx="3096344" cy="23762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b="1" dirty="0" smtClean="0">
                <a:solidFill>
                  <a:schemeClr val="bg1"/>
                </a:solidFill>
              </a:rPr>
              <a:t>Automobile</a:t>
            </a:r>
          </a:p>
          <a:p>
            <a:pPr algn="ctr"/>
            <a:r>
              <a:rPr lang="fr-FR" sz="2000" b="1" dirty="0" smtClean="0">
                <a:solidFill>
                  <a:schemeClr val="bg1"/>
                </a:solidFill>
              </a:rPr>
              <a:t>Aéronautique</a:t>
            </a:r>
          </a:p>
          <a:p>
            <a:pPr algn="ctr"/>
            <a:r>
              <a:rPr lang="fr-FR" sz="2000" b="1" dirty="0">
                <a:solidFill>
                  <a:schemeClr val="bg1"/>
                </a:solidFill>
              </a:rPr>
              <a:t>Finance</a:t>
            </a:r>
          </a:p>
          <a:p>
            <a:pPr algn="ctr"/>
            <a:r>
              <a:rPr lang="fr-FR" sz="2000" b="1" dirty="0" err="1" smtClean="0">
                <a:solidFill>
                  <a:schemeClr val="bg1"/>
                </a:solidFill>
              </a:rPr>
              <a:t>Offshoring</a:t>
            </a:r>
            <a:endParaRPr lang="fr-FR" sz="2000" b="1" dirty="0" smtClean="0">
              <a:solidFill>
                <a:schemeClr val="bg1"/>
              </a:solidFill>
            </a:endParaRPr>
          </a:p>
          <a:p>
            <a:pPr algn="ctr"/>
            <a:r>
              <a:rPr lang="fr-FR" sz="2000" b="1" dirty="0" smtClean="0">
                <a:solidFill>
                  <a:schemeClr val="bg1"/>
                </a:solidFill>
              </a:rPr>
              <a:t>Tourisme</a:t>
            </a:r>
            <a:endParaRPr lang="fr-FR" sz="2000" b="1" dirty="0">
              <a:solidFill>
                <a:schemeClr val="bg1"/>
              </a:solidFill>
            </a:endParaRPr>
          </a:p>
          <a:p>
            <a:pPr algn="ctr"/>
            <a:r>
              <a:rPr lang="fr-FR" sz="2000" b="1" dirty="0" smtClean="0">
                <a:solidFill>
                  <a:schemeClr val="bg1"/>
                </a:solidFill>
              </a:rPr>
              <a:t>Distribution</a:t>
            </a:r>
          </a:p>
          <a:p>
            <a:pPr algn="ctr"/>
            <a:r>
              <a:rPr lang="fr-FR" sz="2000" b="1" dirty="0" smtClean="0">
                <a:solidFill>
                  <a:schemeClr val="bg1"/>
                </a:solidFill>
              </a:rPr>
              <a:t>Logistique</a:t>
            </a:r>
            <a:endParaRPr lang="fr-FR" sz="2000" dirty="0">
              <a:solidFill>
                <a:schemeClr val="bg1"/>
              </a:solidFill>
            </a:endParaRPr>
          </a:p>
        </p:txBody>
      </p:sp>
      <p:sp>
        <p:nvSpPr>
          <p:cNvPr id="16" name="Rectangle 15"/>
          <p:cNvSpPr/>
          <p:nvPr/>
        </p:nvSpPr>
        <p:spPr>
          <a:xfrm>
            <a:off x="6600055" y="3933056"/>
            <a:ext cx="1728193" cy="244827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smtClean="0">
                <a:solidFill>
                  <a:schemeClr val="tx1">
                    <a:lumMod val="95000"/>
                    <a:lumOff val="5000"/>
                  </a:schemeClr>
                </a:solidFill>
              </a:rPr>
              <a:t>Provinces</a:t>
            </a:r>
            <a:endParaRPr lang="fr-FR" b="1" dirty="0">
              <a:solidFill>
                <a:schemeClr val="tx1">
                  <a:lumMod val="95000"/>
                  <a:lumOff val="5000"/>
                </a:schemeClr>
              </a:solidFill>
            </a:endParaRPr>
          </a:p>
        </p:txBody>
      </p:sp>
      <p:sp>
        <p:nvSpPr>
          <p:cNvPr id="17" name="Rectangle 16"/>
          <p:cNvSpPr/>
          <p:nvPr/>
        </p:nvSpPr>
        <p:spPr>
          <a:xfrm>
            <a:off x="8328248" y="3933056"/>
            <a:ext cx="3096344" cy="24482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b="1" dirty="0" smtClean="0">
                <a:solidFill>
                  <a:schemeClr val="bg1"/>
                </a:solidFill>
              </a:rPr>
              <a:t>Casablanca</a:t>
            </a:r>
          </a:p>
          <a:p>
            <a:pPr algn="ctr"/>
            <a:r>
              <a:rPr lang="fr-FR" sz="2000" b="1" dirty="0" smtClean="0">
                <a:solidFill>
                  <a:schemeClr val="bg1"/>
                </a:solidFill>
              </a:rPr>
              <a:t>Settat</a:t>
            </a:r>
          </a:p>
          <a:p>
            <a:pPr algn="ctr"/>
            <a:r>
              <a:rPr lang="fr-FR" sz="2000" b="1" dirty="0" err="1" smtClean="0">
                <a:solidFill>
                  <a:schemeClr val="bg1"/>
                </a:solidFill>
              </a:rPr>
              <a:t>Berrechid</a:t>
            </a:r>
            <a:endParaRPr lang="fr-FR" sz="2000" b="1" dirty="0" smtClean="0">
              <a:solidFill>
                <a:schemeClr val="bg1"/>
              </a:solidFill>
            </a:endParaRPr>
          </a:p>
          <a:p>
            <a:pPr algn="ctr"/>
            <a:r>
              <a:rPr lang="fr-FR" sz="2000" b="1" dirty="0" err="1" smtClean="0">
                <a:solidFill>
                  <a:schemeClr val="bg1"/>
                </a:solidFill>
              </a:rPr>
              <a:t>Benslimane</a:t>
            </a:r>
            <a:r>
              <a:rPr lang="fr-FR" sz="2000" b="1" dirty="0" smtClean="0">
                <a:solidFill>
                  <a:schemeClr val="bg1"/>
                </a:solidFill>
              </a:rPr>
              <a:t> : </a:t>
            </a:r>
            <a:r>
              <a:rPr lang="fr-FR" sz="2000" b="1" dirty="0" err="1" smtClean="0">
                <a:solidFill>
                  <a:schemeClr val="bg1"/>
                </a:solidFill>
              </a:rPr>
              <a:t>Bouznika</a:t>
            </a:r>
            <a:endParaRPr lang="fr-FR" sz="2000" b="1" dirty="0" smtClean="0">
              <a:solidFill>
                <a:schemeClr val="bg1"/>
              </a:solidFill>
            </a:endParaRPr>
          </a:p>
          <a:p>
            <a:pPr algn="ctr"/>
            <a:r>
              <a:rPr lang="fr-FR" sz="2000" b="1" dirty="0" smtClean="0">
                <a:solidFill>
                  <a:schemeClr val="bg1"/>
                </a:solidFill>
              </a:rPr>
              <a:t>El Jadida</a:t>
            </a:r>
          </a:p>
          <a:p>
            <a:pPr algn="ctr"/>
            <a:r>
              <a:rPr lang="fr-FR" sz="2000" b="1" dirty="0" smtClean="0">
                <a:solidFill>
                  <a:schemeClr val="bg1"/>
                </a:solidFill>
              </a:rPr>
              <a:t>Mohammedia</a:t>
            </a:r>
          </a:p>
          <a:p>
            <a:pPr algn="ctr"/>
            <a:r>
              <a:rPr lang="fr-FR" sz="2000" b="1" dirty="0" err="1" smtClean="0">
                <a:solidFill>
                  <a:schemeClr val="bg1"/>
                </a:solidFill>
              </a:rPr>
              <a:t>Médiouna</a:t>
            </a:r>
            <a:endParaRPr lang="fr-FR" sz="2000" b="1" dirty="0" smtClean="0">
              <a:solidFill>
                <a:schemeClr val="bg1"/>
              </a:solidFill>
            </a:endParaRPr>
          </a:p>
          <a:p>
            <a:pPr algn="ctr"/>
            <a:r>
              <a:rPr lang="fr-FR" sz="2000" b="1" dirty="0" err="1" smtClean="0">
                <a:solidFill>
                  <a:schemeClr val="bg1"/>
                </a:solidFill>
              </a:rPr>
              <a:t>Nouaceur</a:t>
            </a:r>
            <a:endParaRPr lang="fr-FR" sz="2000" b="1" dirty="0">
              <a:solidFill>
                <a:schemeClr val="bg1"/>
              </a:solidFill>
            </a:endParaRPr>
          </a:p>
        </p:txBody>
      </p:sp>
    </p:spTree>
    <p:extLst>
      <p:ext uri="{BB962C8B-B14F-4D97-AF65-F5344CB8AC3E}">
        <p14:creationId xmlns:p14="http://schemas.microsoft.com/office/powerpoint/2010/main" xmlns="" val="3942186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8044</TotalTime>
  <Words>974</Words>
  <Application>Microsoft Office PowerPoint</Application>
  <PresentationFormat>Personnalisé</PresentationFormat>
  <Paragraphs>149</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Diapositive 1</vt:lpstr>
      <vt:lpstr>Veille Prospective : Le principe </vt:lpstr>
      <vt:lpstr>Veille Prospective : Le périmètre </vt:lpstr>
      <vt:lpstr>Veille Prospective : L’enquête</vt:lpstr>
      <vt:lpstr>Veille Prospective : Les résultats</vt:lpstr>
      <vt:lpstr>Veille Prospective : Schématiquement</vt:lpstr>
      <vt:lpstr>Veille Prospective : Schématiquement</vt:lpstr>
      <vt:lpstr>Résultats Région CASABLANCA SETTAT  à fin 2019</vt:lpstr>
      <vt:lpstr>Spécificités de la campagne de veille 2018</vt:lpstr>
      <vt:lpstr>Besoins prévisionnels en recrutement par secteur</vt:lpstr>
      <vt:lpstr>Besoins prévisionnels en recrutement par catégories de profils</vt:lpstr>
      <vt:lpstr>Besoin prévisionnel en recrutement par emploi métier</vt:lpstr>
      <vt:lpstr>Besoin prévisionnel en recrutement pour les cadres intermédiaires et supérieurs</vt:lpstr>
      <vt:lpstr>Diapositive 14</vt:lpstr>
      <vt:lpstr>Diapositive 15</vt:lpstr>
      <vt:lpstr>Diapositive 16</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Veille prospective 2018</dc:title>
  <dc:creator>Amina</dc:creator>
  <cp:lastModifiedBy>aharbal</cp:lastModifiedBy>
  <cp:revision>784</cp:revision>
  <cp:lastPrinted>2019-02-26T08:44:42Z</cp:lastPrinted>
  <dcterms:created xsi:type="dcterms:W3CDTF">2018-10-23T18:50:25Z</dcterms:created>
  <dcterms:modified xsi:type="dcterms:W3CDTF">2019-03-22T09:27:02Z</dcterms:modified>
</cp:coreProperties>
</file>