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1.xml" ContentType="application/vnd.ms-office.drawingml.diagramDrawing+xml"/>
  <Override PartName="/ppt/diagrams/drawing2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2" r:id="rId2"/>
    <p:sldId id="325" r:id="rId3"/>
    <p:sldId id="305" r:id="rId4"/>
    <p:sldId id="324" r:id="rId5"/>
    <p:sldId id="327" r:id="rId6"/>
    <p:sldId id="321" r:id="rId7"/>
    <p:sldId id="290" r:id="rId8"/>
  </p:sldIdLst>
  <p:sldSz cx="10688638" cy="7562850"/>
  <p:notesSz cx="6858000" cy="91440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22">
          <p15:clr>
            <a:srgbClr val="A4A3A4"/>
          </p15:clr>
        </p15:guide>
        <p15:guide id="2" pos="2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E2470"/>
    <a:srgbClr val="1E9AE6"/>
    <a:srgbClr val="33CCFF"/>
    <a:srgbClr val="009FE3"/>
    <a:srgbClr val="F9FBFB"/>
    <a:srgbClr val="283583"/>
    <a:srgbClr val="1D3176"/>
    <a:srgbClr val="1D3100"/>
    <a:srgbClr val="0085CC"/>
    <a:srgbClr val="E9E8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617" autoAdjust="0"/>
    <p:restoredTop sz="93457" autoAdjust="0"/>
  </p:normalViewPr>
  <p:slideViewPr>
    <p:cSldViewPr snapToObjects="1">
      <p:cViewPr varScale="1">
        <p:scale>
          <a:sx n="102" d="100"/>
          <a:sy n="102" d="100"/>
        </p:scale>
        <p:origin x="-1506" y="-96"/>
      </p:cViewPr>
      <p:guideLst>
        <p:guide orient="horz" pos="2622"/>
        <p:guide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E00E9-C351-449D-9B56-2B8F66DD561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9A7BDB8-C56D-46B8-85DA-8E5C1E94AC9C}">
      <dgm:prSet phldrT="[Texto]" custT="1"/>
      <dgm:spPr>
        <a:solidFill>
          <a:srgbClr val="1E9AE6"/>
        </a:solidFill>
      </dgm:spPr>
      <dgm:t>
        <a:bodyPr/>
        <a:lstStyle/>
        <a:p>
          <a:pPr algn="ctr"/>
          <a:r>
            <a:rPr lang="es-ES" sz="1000" b="1" dirty="0" smtClean="0"/>
            <a:t>ESTADO</a:t>
          </a:r>
          <a:endParaRPr lang="es-ES" sz="1000" b="1" dirty="0"/>
        </a:p>
      </dgm:t>
    </dgm:pt>
    <dgm:pt modelId="{0CFBB6CF-61DA-4400-BFE9-80074BB6E10C}" type="parTrans" cxnId="{73F09899-D98D-4493-914F-3AF9D9BEC999}">
      <dgm:prSet/>
      <dgm:spPr/>
      <dgm:t>
        <a:bodyPr/>
        <a:lstStyle/>
        <a:p>
          <a:pPr algn="ctr"/>
          <a:endParaRPr lang="es-ES"/>
        </a:p>
      </dgm:t>
    </dgm:pt>
    <dgm:pt modelId="{FA462710-573D-4A4B-BAA4-4D5C0A702A55}" type="sibTrans" cxnId="{73F09899-D98D-4493-914F-3AF9D9BEC999}">
      <dgm:prSet/>
      <dgm:spPr/>
      <dgm:t>
        <a:bodyPr/>
        <a:lstStyle/>
        <a:p>
          <a:pPr algn="ctr"/>
          <a:endParaRPr lang="es-ES"/>
        </a:p>
      </dgm:t>
    </dgm:pt>
    <dgm:pt modelId="{562BE67D-CE1C-4493-8C66-CC71B4843F23}">
      <dgm:prSet phldrT="[Texto]" custT="1"/>
      <dgm:spPr>
        <a:solidFill>
          <a:srgbClr val="1E2470"/>
        </a:solidFill>
      </dgm:spPr>
      <dgm:t>
        <a:bodyPr/>
        <a:lstStyle/>
        <a:p>
          <a:pPr algn="ctr"/>
          <a:r>
            <a:rPr lang="es-ES" sz="1000" b="1" dirty="0" smtClean="0"/>
            <a:t>MUNICI PIOS</a:t>
          </a:r>
          <a:endParaRPr lang="es-ES" sz="1000" b="1" dirty="0"/>
        </a:p>
      </dgm:t>
    </dgm:pt>
    <dgm:pt modelId="{D3D222BF-A94A-4055-B012-E7849F2AFD9E}" type="parTrans" cxnId="{A85945D4-65D0-4C0C-BB88-F73205BFBC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endParaRPr lang="es-ES"/>
        </a:p>
      </dgm:t>
    </dgm:pt>
    <dgm:pt modelId="{867E4A32-2A29-4225-86E1-4512C163E110}" type="sibTrans" cxnId="{A85945D4-65D0-4C0C-BB88-F73205BFBC3B}">
      <dgm:prSet/>
      <dgm:spPr/>
      <dgm:t>
        <a:bodyPr/>
        <a:lstStyle/>
        <a:p>
          <a:pPr algn="ctr"/>
          <a:endParaRPr lang="es-ES"/>
        </a:p>
      </dgm:t>
    </dgm:pt>
    <dgm:pt modelId="{3F35A5E5-DDCD-45C2-B48D-09A06F5222C2}">
      <dgm:prSet phldrT="[Texto]" custT="1"/>
      <dgm:spPr>
        <a:solidFill>
          <a:srgbClr val="1E2470"/>
        </a:solidFill>
      </dgm:spPr>
      <dgm:t>
        <a:bodyPr/>
        <a:lstStyle/>
        <a:p>
          <a:pPr algn="ctr"/>
          <a:r>
            <a:rPr lang="es-ES" sz="1000" b="1" dirty="0" smtClean="0"/>
            <a:t>SECTOR PRIVADO</a:t>
          </a:r>
          <a:endParaRPr lang="es-ES" sz="1000" b="1" dirty="0"/>
        </a:p>
      </dgm:t>
    </dgm:pt>
    <dgm:pt modelId="{9172FD23-4847-46D2-ACA7-6228E7595424}" type="parTrans" cxnId="{D10CF8CD-6B9E-48B0-B67F-812AF830288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endParaRPr lang="es-ES"/>
        </a:p>
      </dgm:t>
    </dgm:pt>
    <dgm:pt modelId="{99FFA951-5EFC-46BC-8222-CD1242BD2460}" type="sibTrans" cxnId="{D10CF8CD-6B9E-48B0-B67F-812AF8302880}">
      <dgm:prSet/>
      <dgm:spPr/>
      <dgm:t>
        <a:bodyPr/>
        <a:lstStyle/>
        <a:p>
          <a:pPr algn="ctr"/>
          <a:endParaRPr lang="es-ES"/>
        </a:p>
      </dgm:t>
    </dgm:pt>
    <dgm:pt modelId="{12640AC5-0690-40E1-8D6F-19471B3DCADE}">
      <dgm:prSet phldrT="[Texto]" custT="1"/>
      <dgm:spPr>
        <a:solidFill>
          <a:srgbClr val="1E2470"/>
        </a:solidFill>
      </dgm:spPr>
      <dgm:t>
        <a:bodyPr/>
        <a:lstStyle/>
        <a:p>
          <a:pPr algn="ctr"/>
          <a:r>
            <a:rPr lang="es-ES" sz="1000" b="1" dirty="0" smtClean="0"/>
            <a:t>UNIVERSIDADES</a:t>
          </a:r>
          <a:endParaRPr lang="es-ES" sz="1000" b="1" dirty="0"/>
        </a:p>
      </dgm:t>
    </dgm:pt>
    <dgm:pt modelId="{957909A7-C405-4E24-A9E4-1DAE412F3508}" type="parTrans" cxnId="{9B4BB4C0-6B46-422A-A12D-A684E6DC156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endParaRPr lang="es-ES"/>
        </a:p>
      </dgm:t>
    </dgm:pt>
    <dgm:pt modelId="{74BDD537-4FCC-4A5B-9385-F4568881BB31}" type="sibTrans" cxnId="{9B4BB4C0-6B46-422A-A12D-A684E6DC156E}">
      <dgm:prSet/>
      <dgm:spPr/>
      <dgm:t>
        <a:bodyPr/>
        <a:lstStyle/>
        <a:p>
          <a:pPr algn="ctr"/>
          <a:endParaRPr lang="es-ES"/>
        </a:p>
      </dgm:t>
    </dgm:pt>
    <dgm:pt modelId="{FADE7D32-E106-4FD0-B691-EFE88AF83A8D}">
      <dgm:prSet phldrT="[Texto]" custT="1"/>
      <dgm:spPr>
        <a:solidFill>
          <a:srgbClr val="1E2470"/>
        </a:solidFill>
      </dgm:spPr>
      <dgm:t>
        <a:bodyPr/>
        <a:lstStyle/>
        <a:p>
          <a:pPr algn="ctr"/>
          <a:r>
            <a:rPr lang="es-ES" sz="1000" b="1" dirty="0" err="1" smtClean="0"/>
            <a:t>ONG´s</a:t>
          </a:r>
          <a:endParaRPr lang="es-ES" sz="1000" b="1" dirty="0"/>
        </a:p>
      </dgm:t>
    </dgm:pt>
    <dgm:pt modelId="{6204F6BB-E99A-48AE-8500-15D7C54C879A}" type="parTrans" cxnId="{82B5B2C1-1FEB-45F7-B543-885AE642788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endParaRPr lang="es-ES"/>
        </a:p>
      </dgm:t>
    </dgm:pt>
    <dgm:pt modelId="{4E302A6D-4F6F-4147-8A71-76F680F752F4}" type="sibTrans" cxnId="{82B5B2C1-1FEB-45F7-B543-885AE6427881}">
      <dgm:prSet/>
      <dgm:spPr/>
      <dgm:t>
        <a:bodyPr/>
        <a:lstStyle/>
        <a:p>
          <a:pPr algn="ctr"/>
          <a:endParaRPr lang="es-ES"/>
        </a:p>
      </dgm:t>
    </dgm:pt>
    <dgm:pt modelId="{D22AB0DD-224A-4CC5-9DF1-F602F0A70C95}" type="pres">
      <dgm:prSet presAssocID="{18BE00E9-C351-449D-9B56-2B8F66DD56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7E8D73-57D8-4DC6-A0CE-F54D821C6D8B}" type="pres">
      <dgm:prSet presAssocID="{89A7BDB8-C56D-46B8-85DA-8E5C1E94AC9C}" presName="centerShape" presStyleLbl="node0" presStyleIdx="0" presStyleCnt="1" custScaleX="123303" custScaleY="119155"/>
      <dgm:spPr/>
      <dgm:t>
        <a:bodyPr/>
        <a:lstStyle/>
        <a:p>
          <a:endParaRPr lang="es-ES"/>
        </a:p>
      </dgm:t>
    </dgm:pt>
    <dgm:pt modelId="{D822726A-33A6-4044-A012-4E1D33A36908}" type="pres">
      <dgm:prSet presAssocID="{D3D222BF-A94A-4055-B012-E7849F2AFD9E}" presName="parTrans" presStyleLbl="sibTrans2D1" presStyleIdx="0" presStyleCnt="4"/>
      <dgm:spPr/>
      <dgm:t>
        <a:bodyPr/>
        <a:lstStyle/>
        <a:p>
          <a:endParaRPr lang="es-ES"/>
        </a:p>
      </dgm:t>
    </dgm:pt>
    <dgm:pt modelId="{7A45EA14-2DA9-42AA-A928-87CDE9355D98}" type="pres">
      <dgm:prSet presAssocID="{D3D222BF-A94A-4055-B012-E7849F2AFD9E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066B3DCE-8D4B-4910-9E71-466832BECDC9}" type="pres">
      <dgm:prSet presAssocID="{562BE67D-CE1C-4493-8C66-CC71B4843F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DD296D-5E2A-4E7F-985F-6E268F74E931}" type="pres">
      <dgm:prSet presAssocID="{9172FD23-4847-46D2-ACA7-6228E7595424}" presName="parTrans" presStyleLbl="sibTrans2D1" presStyleIdx="1" presStyleCnt="4"/>
      <dgm:spPr/>
      <dgm:t>
        <a:bodyPr/>
        <a:lstStyle/>
        <a:p>
          <a:endParaRPr lang="es-ES"/>
        </a:p>
      </dgm:t>
    </dgm:pt>
    <dgm:pt modelId="{AD558E42-F0CC-49E0-B4C5-77BB976B5CB7}" type="pres">
      <dgm:prSet presAssocID="{9172FD23-4847-46D2-ACA7-6228E7595424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7CA46298-914B-48D4-80F9-9AFDE874A432}" type="pres">
      <dgm:prSet presAssocID="{3F35A5E5-DDCD-45C2-B48D-09A06F5222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DC46-7990-4451-B5DB-C032288792F4}" type="pres">
      <dgm:prSet presAssocID="{957909A7-C405-4E24-A9E4-1DAE412F3508}" presName="parTrans" presStyleLbl="sibTrans2D1" presStyleIdx="2" presStyleCnt="4"/>
      <dgm:spPr/>
      <dgm:t>
        <a:bodyPr/>
        <a:lstStyle/>
        <a:p>
          <a:endParaRPr lang="es-ES"/>
        </a:p>
      </dgm:t>
    </dgm:pt>
    <dgm:pt modelId="{43C3A5FB-8F1D-40D9-8293-75428DF36DFB}" type="pres">
      <dgm:prSet presAssocID="{957909A7-C405-4E24-A9E4-1DAE412F3508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4EAAD56F-3C61-48BE-AED7-671E4E7BE63F}" type="pres">
      <dgm:prSet presAssocID="{12640AC5-0690-40E1-8D6F-19471B3DCAD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8059CE-8FE1-46EC-8166-DAE9A6566F4A}" type="pres">
      <dgm:prSet presAssocID="{6204F6BB-E99A-48AE-8500-15D7C54C879A}" presName="parTrans" presStyleLbl="sibTrans2D1" presStyleIdx="3" presStyleCnt="4"/>
      <dgm:spPr/>
      <dgm:t>
        <a:bodyPr/>
        <a:lstStyle/>
        <a:p>
          <a:endParaRPr lang="es-ES"/>
        </a:p>
      </dgm:t>
    </dgm:pt>
    <dgm:pt modelId="{A3266CEE-F36C-45CA-9C88-BBB4923AE5D7}" type="pres">
      <dgm:prSet presAssocID="{6204F6BB-E99A-48AE-8500-15D7C54C879A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A6DB8CC9-DE1C-46DB-824C-5D4B7BF82C00}" type="pres">
      <dgm:prSet presAssocID="{FADE7D32-E106-4FD0-B691-EFE88AF83A8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4BB4C0-6B46-422A-A12D-A684E6DC156E}" srcId="{89A7BDB8-C56D-46B8-85DA-8E5C1E94AC9C}" destId="{12640AC5-0690-40E1-8D6F-19471B3DCADE}" srcOrd="2" destOrd="0" parTransId="{957909A7-C405-4E24-A9E4-1DAE412F3508}" sibTransId="{74BDD537-4FCC-4A5B-9385-F4568881BB31}"/>
    <dgm:cxn modelId="{73F09899-D98D-4493-914F-3AF9D9BEC999}" srcId="{18BE00E9-C351-449D-9B56-2B8F66DD561F}" destId="{89A7BDB8-C56D-46B8-85DA-8E5C1E94AC9C}" srcOrd="0" destOrd="0" parTransId="{0CFBB6CF-61DA-4400-BFE9-80074BB6E10C}" sibTransId="{FA462710-573D-4A4B-BAA4-4D5C0A702A55}"/>
    <dgm:cxn modelId="{B3C654EE-2F67-41AB-857F-C072C6ADD32E}" type="presOf" srcId="{6204F6BB-E99A-48AE-8500-15D7C54C879A}" destId="{A3266CEE-F36C-45CA-9C88-BBB4923AE5D7}" srcOrd="1" destOrd="0" presId="urn:microsoft.com/office/officeart/2005/8/layout/radial5"/>
    <dgm:cxn modelId="{5ECAF245-78AF-464B-AAC0-6F6B35044A36}" type="presOf" srcId="{3F35A5E5-DDCD-45C2-B48D-09A06F5222C2}" destId="{7CA46298-914B-48D4-80F9-9AFDE874A432}" srcOrd="0" destOrd="0" presId="urn:microsoft.com/office/officeart/2005/8/layout/radial5"/>
    <dgm:cxn modelId="{B1288A75-82D4-46ED-8565-CBF396C91A31}" type="presOf" srcId="{957909A7-C405-4E24-A9E4-1DAE412F3508}" destId="{43C3A5FB-8F1D-40D9-8293-75428DF36DFB}" srcOrd="1" destOrd="0" presId="urn:microsoft.com/office/officeart/2005/8/layout/radial5"/>
    <dgm:cxn modelId="{82B5B2C1-1FEB-45F7-B543-885AE6427881}" srcId="{89A7BDB8-C56D-46B8-85DA-8E5C1E94AC9C}" destId="{FADE7D32-E106-4FD0-B691-EFE88AF83A8D}" srcOrd="3" destOrd="0" parTransId="{6204F6BB-E99A-48AE-8500-15D7C54C879A}" sibTransId="{4E302A6D-4F6F-4147-8A71-76F680F752F4}"/>
    <dgm:cxn modelId="{D10CF8CD-6B9E-48B0-B67F-812AF8302880}" srcId="{89A7BDB8-C56D-46B8-85DA-8E5C1E94AC9C}" destId="{3F35A5E5-DDCD-45C2-B48D-09A06F5222C2}" srcOrd="1" destOrd="0" parTransId="{9172FD23-4847-46D2-ACA7-6228E7595424}" sibTransId="{99FFA951-5EFC-46BC-8222-CD1242BD2460}"/>
    <dgm:cxn modelId="{CEF954AD-3E8B-42D5-A555-A967C337800C}" type="presOf" srcId="{18BE00E9-C351-449D-9B56-2B8F66DD561F}" destId="{D22AB0DD-224A-4CC5-9DF1-F602F0A70C95}" srcOrd="0" destOrd="0" presId="urn:microsoft.com/office/officeart/2005/8/layout/radial5"/>
    <dgm:cxn modelId="{5DC6A92D-438E-45E2-86DE-30A4951140AC}" type="presOf" srcId="{FADE7D32-E106-4FD0-B691-EFE88AF83A8D}" destId="{A6DB8CC9-DE1C-46DB-824C-5D4B7BF82C00}" srcOrd="0" destOrd="0" presId="urn:microsoft.com/office/officeart/2005/8/layout/radial5"/>
    <dgm:cxn modelId="{1A560E09-7FDD-41AD-9773-20F2BB02E3A0}" type="presOf" srcId="{89A7BDB8-C56D-46B8-85DA-8E5C1E94AC9C}" destId="{1A7E8D73-57D8-4DC6-A0CE-F54D821C6D8B}" srcOrd="0" destOrd="0" presId="urn:microsoft.com/office/officeart/2005/8/layout/radial5"/>
    <dgm:cxn modelId="{A85945D4-65D0-4C0C-BB88-F73205BFBC3B}" srcId="{89A7BDB8-C56D-46B8-85DA-8E5C1E94AC9C}" destId="{562BE67D-CE1C-4493-8C66-CC71B4843F23}" srcOrd="0" destOrd="0" parTransId="{D3D222BF-A94A-4055-B012-E7849F2AFD9E}" sibTransId="{867E4A32-2A29-4225-86E1-4512C163E110}"/>
    <dgm:cxn modelId="{A9B2D7FA-FDAB-4E01-BBB2-9AAA209496AD}" type="presOf" srcId="{9172FD23-4847-46D2-ACA7-6228E7595424}" destId="{AD558E42-F0CC-49E0-B4C5-77BB976B5CB7}" srcOrd="1" destOrd="0" presId="urn:microsoft.com/office/officeart/2005/8/layout/radial5"/>
    <dgm:cxn modelId="{9A7BE307-D104-4107-9F22-67593610302F}" type="presOf" srcId="{9172FD23-4847-46D2-ACA7-6228E7595424}" destId="{A2DD296D-5E2A-4E7F-985F-6E268F74E931}" srcOrd="0" destOrd="0" presId="urn:microsoft.com/office/officeart/2005/8/layout/radial5"/>
    <dgm:cxn modelId="{A921F9BB-05A4-4B6C-B3E0-758FF5DE16FB}" type="presOf" srcId="{D3D222BF-A94A-4055-B012-E7849F2AFD9E}" destId="{D822726A-33A6-4044-A012-4E1D33A36908}" srcOrd="0" destOrd="0" presId="urn:microsoft.com/office/officeart/2005/8/layout/radial5"/>
    <dgm:cxn modelId="{8BFE2E9D-0E12-4FC8-A706-2D8C1D3E4530}" type="presOf" srcId="{12640AC5-0690-40E1-8D6F-19471B3DCADE}" destId="{4EAAD56F-3C61-48BE-AED7-671E4E7BE63F}" srcOrd="0" destOrd="0" presId="urn:microsoft.com/office/officeart/2005/8/layout/radial5"/>
    <dgm:cxn modelId="{FC8E474B-D7B6-4667-972E-3EEC86814E11}" type="presOf" srcId="{D3D222BF-A94A-4055-B012-E7849F2AFD9E}" destId="{7A45EA14-2DA9-42AA-A928-87CDE9355D98}" srcOrd="1" destOrd="0" presId="urn:microsoft.com/office/officeart/2005/8/layout/radial5"/>
    <dgm:cxn modelId="{DD5F1172-070E-4593-A57F-FA7A066227EA}" type="presOf" srcId="{6204F6BB-E99A-48AE-8500-15D7C54C879A}" destId="{E08059CE-8FE1-46EC-8166-DAE9A6566F4A}" srcOrd="0" destOrd="0" presId="urn:microsoft.com/office/officeart/2005/8/layout/radial5"/>
    <dgm:cxn modelId="{1510E642-A5D7-449F-BA55-13800EEF1A25}" type="presOf" srcId="{957909A7-C405-4E24-A9E4-1DAE412F3508}" destId="{D1AADC46-7990-4451-B5DB-C032288792F4}" srcOrd="0" destOrd="0" presId="urn:microsoft.com/office/officeart/2005/8/layout/radial5"/>
    <dgm:cxn modelId="{33994C0E-ABC1-41C7-84F5-0D759CC84E99}" type="presOf" srcId="{562BE67D-CE1C-4493-8C66-CC71B4843F23}" destId="{066B3DCE-8D4B-4910-9E71-466832BECDC9}" srcOrd="0" destOrd="0" presId="urn:microsoft.com/office/officeart/2005/8/layout/radial5"/>
    <dgm:cxn modelId="{D4C02A86-E192-4AC4-81DC-78C23C28AE14}" type="presParOf" srcId="{D22AB0DD-224A-4CC5-9DF1-F602F0A70C95}" destId="{1A7E8D73-57D8-4DC6-A0CE-F54D821C6D8B}" srcOrd="0" destOrd="0" presId="urn:microsoft.com/office/officeart/2005/8/layout/radial5"/>
    <dgm:cxn modelId="{9151E826-A0A1-4E2B-A0EA-D6B97F44D295}" type="presParOf" srcId="{D22AB0DD-224A-4CC5-9DF1-F602F0A70C95}" destId="{D822726A-33A6-4044-A012-4E1D33A36908}" srcOrd="1" destOrd="0" presId="urn:microsoft.com/office/officeart/2005/8/layout/radial5"/>
    <dgm:cxn modelId="{141054B8-3B92-4492-87C0-E18BAD0B12D7}" type="presParOf" srcId="{D822726A-33A6-4044-A012-4E1D33A36908}" destId="{7A45EA14-2DA9-42AA-A928-87CDE9355D98}" srcOrd="0" destOrd="0" presId="urn:microsoft.com/office/officeart/2005/8/layout/radial5"/>
    <dgm:cxn modelId="{D4F17E62-8627-4ED6-B4C5-744019C0FF56}" type="presParOf" srcId="{D22AB0DD-224A-4CC5-9DF1-F602F0A70C95}" destId="{066B3DCE-8D4B-4910-9E71-466832BECDC9}" srcOrd="2" destOrd="0" presId="urn:microsoft.com/office/officeart/2005/8/layout/radial5"/>
    <dgm:cxn modelId="{7260EA83-6426-4E4A-BB7B-B63CF61A50D8}" type="presParOf" srcId="{D22AB0DD-224A-4CC5-9DF1-F602F0A70C95}" destId="{A2DD296D-5E2A-4E7F-985F-6E268F74E931}" srcOrd="3" destOrd="0" presId="urn:microsoft.com/office/officeart/2005/8/layout/radial5"/>
    <dgm:cxn modelId="{AA917C18-938B-4D4B-A620-A5E536C071BD}" type="presParOf" srcId="{A2DD296D-5E2A-4E7F-985F-6E268F74E931}" destId="{AD558E42-F0CC-49E0-B4C5-77BB976B5CB7}" srcOrd="0" destOrd="0" presId="urn:microsoft.com/office/officeart/2005/8/layout/radial5"/>
    <dgm:cxn modelId="{85E41FA2-92FA-44E9-8F0E-8E936F693DD0}" type="presParOf" srcId="{D22AB0DD-224A-4CC5-9DF1-F602F0A70C95}" destId="{7CA46298-914B-48D4-80F9-9AFDE874A432}" srcOrd="4" destOrd="0" presId="urn:microsoft.com/office/officeart/2005/8/layout/radial5"/>
    <dgm:cxn modelId="{C20BF802-2C2B-4346-ACBB-C7DFBDD70086}" type="presParOf" srcId="{D22AB0DD-224A-4CC5-9DF1-F602F0A70C95}" destId="{D1AADC46-7990-4451-B5DB-C032288792F4}" srcOrd="5" destOrd="0" presId="urn:microsoft.com/office/officeart/2005/8/layout/radial5"/>
    <dgm:cxn modelId="{4CEFCA9D-551A-40AC-8E22-18899E4EA12F}" type="presParOf" srcId="{D1AADC46-7990-4451-B5DB-C032288792F4}" destId="{43C3A5FB-8F1D-40D9-8293-75428DF36DFB}" srcOrd="0" destOrd="0" presId="urn:microsoft.com/office/officeart/2005/8/layout/radial5"/>
    <dgm:cxn modelId="{57F4AA81-4AF7-4B87-805F-1E72680164F5}" type="presParOf" srcId="{D22AB0DD-224A-4CC5-9DF1-F602F0A70C95}" destId="{4EAAD56F-3C61-48BE-AED7-671E4E7BE63F}" srcOrd="6" destOrd="0" presId="urn:microsoft.com/office/officeart/2005/8/layout/radial5"/>
    <dgm:cxn modelId="{E5D5427E-09BB-4EB4-AF0A-570DD792C48A}" type="presParOf" srcId="{D22AB0DD-224A-4CC5-9DF1-F602F0A70C95}" destId="{E08059CE-8FE1-46EC-8166-DAE9A6566F4A}" srcOrd="7" destOrd="0" presId="urn:microsoft.com/office/officeart/2005/8/layout/radial5"/>
    <dgm:cxn modelId="{6ECA8C3B-94FF-4856-AD40-A6AF3DFC4892}" type="presParOf" srcId="{E08059CE-8FE1-46EC-8166-DAE9A6566F4A}" destId="{A3266CEE-F36C-45CA-9C88-BBB4923AE5D7}" srcOrd="0" destOrd="0" presId="urn:microsoft.com/office/officeart/2005/8/layout/radial5"/>
    <dgm:cxn modelId="{593E38E3-DC5B-4F55-827F-8469BABB93B1}" type="presParOf" srcId="{D22AB0DD-224A-4CC5-9DF1-F602F0A70C95}" destId="{A6DB8CC9-DE1C-46DB-824C-5D4B7BF82C00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BE00E9-C351-449D-9B56-2B8F66DD561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9A7BDB8-C56D-46B8-85DA-8E5C1E94AC9C}">
      <dgm:prSet phldrT="[Texto]" custT="1"/>
      <dgm:spPr>
        <a:solidFill>
          <a:srgbClr val="1E9AE6"/>
        </a:solidFill>
      </dgm:spPr>
      <dgm:t>
        <a:bodyPr/>
        <a:lstStyle/>
        <a:p>
          <a:pPr algn="ctr"/>
          <a:r>
            <a:rPr lang="es-ES" sz="1000" b="1" dirty="0" smtClean="0"/>
            <a:t>SISTEMA INTEGRAL PROVINCIAL</a:t>
          </a:r>
        </a:p>
        <a:p>
          <a:pPr algn="ctr"/>
          <a:r>
            <a:rPr lang="es-ES" sz="1000" b="1" dirty="0" smtClean="0"/>
            <a:t>(SIP)</a:t>
          </a:r>
          <a:endParaRPr lang="es-ES" sz="1000" b="1" dirty="0"/>
        </a:p>
      </dgm:t>
    </dgm:pt>
    <dgm:pt modelId="{0CFBB6CF-61DA-4400-BFE9-80074BB6E10C}" type="parTrans" cxnId="{73F09899-D98D-4493-914F-3AF9D9BEC999}">
      <dgm:prSet/>
      <dgm:spPr/>
      <dgm:t>
        <a:bodyPr/>
        <a:lstStyle/>
        <a:p>
          <a:pPr algn="ctr"/>
          <a:endParaRPr lang="es-ES"/>
        </a:p>
      </dgm:t>
    </dgm:pt>
    <dgm:pt modelId="{FA462710-573D-4A4B-BAA4-4D5C0A702A55}" type="sibTrans" cxnId="{73F09899-D98D-4493-914F-3AF9D9BEC999}">
      <dgm:prSet/>
      <dgm:spPr/>
      <dgm:t>
        <a:bodyPr/>
        <a:lstStyle/>
        <a:p>
          <a:pPr algn="ctr"/>
          <a:endParaRPr lang="es-ES"/>
        </a:p>
      </dgm:t>
    </dgm:pt>
    <dgm:pt modelId="{562BE67D-CE1C-4493-8C66-CC71B4843F23}">
      <dgm:prSet phldrT="[Texto]" custT="1"/>
      <dgm:spPr>
        <a:solidFill>
          <a:srgbClr val="1E2470"/>
        </a:solidFill>
      </dgm:spPr>
      <dgm:t>
        <a:bodyPr/>
        <a:lstStyle/>
        <a:p>
          <a:pPr algn="ctr"/>
          <a:r>
            <a:rPr lang="es-ES" sz="1000" b="1" dirty="0" smtClean="0"/>
            <a:t>MESAS           LOCALES INTERSECTORIALES</a:t>
          </a:r>
          <a:endParaRPr lang="es-ES" sz="1000" b="1" dirty="0"/>
        </a:p>
      </dgm:t>
    </dgm:pt>
    <dgm:pt modelId="{D3D222BF-A94A-4055-B012-E7849F2AFD9E}" type="parTrans" cxnId="{A85945D4-65D0-4C0C-BB88-F73205BFBC3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endParaRPr lang="es-ES"/>
        </a:p>
      </dgm:t>
    </dgm:pt>
    <dgm:pt modelId="{867E4A32-2A29-4225-86E1-4512C163E110}" type="sibTrans" cxnId="{A85945D4-65D0-4C0C-BB88-F73205BFBC3B}">
      <dgm:prSet/>
      <dgm:spPr/>
      <dgm:t>
        <a:bodyPr/>
        <a:lstStyle/>
        <a:p>
          <a:pPr algn="ctr"/>
          <a:endParaRPr lang="es-ES"/>
        </a:p>
      </dgm:t>
    </dgm:pt>
    <dgm:pt modelId="{3F35A5E5-DDCD-45C2-B48D-09A06F5222C2}">
      <dgm:prSet phldrT="[Texto]" custT="1"/>
      <dgm:spPr>
        <a:solidFill>
          <a:srgbClr val="1E2470"/>
        </a:solidFill>
      </dgm:spPr>
      <dgm:t>
        <a:bodyPr/>
        <a:lstStyle/>
        <a:p>
          <a:pPr algn="ctr"/>
          <a:r>
            <a:rPr lang="es-ES" sz="1000" b="1" dirty="0" smtClean="0"/>
            <a:t>REGISTRO UNICO DE CASOS   (RUC)</a:t>
          </a:r>
          <a:endParaRPr lang="es-ES" sz="1000" b="1" dirty="0"/>
        </a:p>
      </dgm:t>
    </dgm:pt>
    <dgm:pt modelId="{9172FD23-4847-46D2-ACA7-6228E7595424}" type="parTrans" cxnId="{D10CF8CD-6B9E-48B0-B67F-812AF830288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endParaRPr lang="es-ES"/>
        </a:p>
      </dgm:t>
    </dgm:pt>
    <dgm:pt modelId="{99FFA951-5EFC-46BC-8222-CD1242BD2460}" type="sibTrans" cxnId="{D10CF8CD-6B9E-48B0-B67F-812AF8302880}">
      <dgm:prSet/>
      <dgm:spPr/>
      <dgm:t>
        <a:bodyPr/>
        <a:lstStyle/>
        <a:p>
          <a:pPr algn="ctr"/>
          <a:endParaRPr lang="es-ES"/>
        </a:p>
      </dgm:t>
    </dgm:pt>
    <dgm:pt modelId="{12640AC5-0690-40E1-8D6F-19471B3DCADE}">
      <dgm:prSet phldrT="[Texto]" custT="1"/>
      <dgm:spPr>
        <a:solidFill>
          <a:srgbClr val="1E2470"/>
        </a:solidFill>
      </dgm:spPr>
      <dgm:t>
        <a:bodyPr/>
        <a:lstStyle/>
        <a:p>
          <a:pPr algn="ctr"/>
          <a:r>
            <a:rPr lang="es-ES" sz="1000" b="1" dirty="0" smtClean="0"/>
            <a:t>MESA INTERSECTORIAL PROVINCIAL</a:t>
          </a:r>
          <a:endParaRPr lang="es-ES" sz="1000" b="1" dirty="0"/>
        </a:p>
      </dgm:t>
    </dgm:pt>
    <dgm:pt modelId="{957909A7-C405-4E24-A9E4-1DAE412F3508}" type="parTrans" cxnId="{9B4BB4C0-6B46-422A-A12D-A684E6DC156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endParaRPr lang="es-ES"/>
        </a:p>
      </dgm:t>
    </dgm:pt>
    <dgm:pt modelId="{74BDD537-4FCC-4A5B-9385-F4568881BB31}" type="sibTrans" cxnId="{9B4BB4C0-6B46-422A-A12D-A684E6DC156E}">
      <dgm:prSet/>
      <dgm:spPr/>
      <dgm:t>
        <a:bodyPr/>
        <a:lstStyle/>
        <a:p>
          <a:pPr algn="ctr"/>
          <a:endParaRPr lang="es-ES"/>
        </a:p>
      </dgm:t>
    </dgm:pt>
    <dgm:pt modelId="{FADE7D32-E106-4FD0-B691-EFE88AF83A8D}">
      <dgm:prSet phldrT="[Texto]" custT="1"/>
      <dgm:spPr>
        <a:solidFill>
          <a:srgbClr val="1E2470"/>
        </a:solidFill>
      </dgm:spPr>
      <dgm:t>
        <a:bodyPr/>
        <a:lstStyle/>
        <a:p>
          <a:pPr algn="ctr"/>
          <a:r>
            <a:rPr lang="es-ES" sz="1000" b="1" dirty="0" smtClean="0"/>
            <a:t>RED DE HOGARES DE PROTECCION INTEGRAL</a:t>
          </a:r>
          <a:endParaRPr lang="es-ES" sz="1000" b="1" dirty="0"/>
        </a:p>
      </dgm:t>
    </dgm:pt>
    <dgm:pt modelId="{6204F6BB-E99A-48AE-8500-15D7C54C879A}" type="parTrans" cxnId="{82B5B2C1-1FEB-45F7-B543-885AE642788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endParaRPr lang="es-ES"/>
        </a:p>
      </dgm:t>
    </dgm:pt>
    <dgm:pt modelId="{4E302A6D-4F6F-4147-8A71-76F680F752F4}" type="sibTrans" cxnId="{82B5B2C1-1FEB-45F7-B543-885AE6427881}">
      <dgm:prSet/>
      <dgm:spPr/>
      <dgm:t>
        <a:bodyPr/>
        <a:lstStyle/>
        <a:p>
          <a:pPr algn="ctr"/>
          <a:endParaRPr lang="es-ES"/>
        </a:p>
      </dgm:t>
    </dgm:pt>
    <dgm:pt modelId="{D3A4FA34-8035-4EC3-B26E-84AB90EB5BEF}">
      <dgm:prSet phldrT="[Texto]" custT="1"/>
      <dgm:spPr>
        <a:solidFill>
          <a:srgbClr val="1E2470"/>
        </a:solidFill>
      </dgm:spPr>
      <dgm:t>
        <a:bodyPr/>
        <a:lstStyle/>
        <a:p>
          <a:pPr algn="ctr"/>
          <a:r>
            <a:rPr lang="es-ES" sz="1000" b="1" dirty="0" smtClean="0"/>
            <a:t>ACOMPA ÑANTES EN RED</a:t>
          </a:r>
          <a:endParaRPr lang="es-ES" sz="1000" b="1" dirty="0"/>
        </a:p>
      </dgm:t>
    </dgm:pt>
    <dgm:pt modelId="{788CFFEC-6383-4652-9DC1-050590985E52}" type="parTrans" cxnId="{18B43668-0F57-4DB6-A783-C8F9651F056F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endParaRPr lang="es-ES"/>
        </a:p>
      </dgm:t>
    </dgm:pt>
    <dgm:pt modelId="{80DF69B1-2187-473A-B58B-B719EA68B211}" type="sibTrans" cxnId="{18B43668-0F57-4DB6-A783-C8F9651F056F}">
      <dgm:prSet/>
      <dgm:spPr/>
      <dgm:t>
        <a:bodyPr/>
        <a:lstStyle/>
        <a:p>
          <a:pPr algn="ctr"/>
          <a:endParaRPr lang="es-ES"/>
        </a:p>
      </dgm:t>
    </dgm:pt>
    <dgm:pt modelId="{D22AB0DD-224A-4CC5-9DF1-F602F0A70C95}" type="pres">
      <dgm:prSet presAssocID="{18BE00E9-C351-449D-9B56-2B8F66DD56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7E8D73-57D8-4DC6-A0CE-F54D821C6D8B}" type="pres">
      <dgm:prSet presAssocID="{89A7BDB8-C56D-46B8-85DA-8E5C1E94AC9C}" presName="centerShape" presStyleLbl="node0" presStyleIdx="0" presStyleCnt="1" custScaleX="123303" custScaleY="119155"/>
      <dgm:spPr/>
      <dgm:t>
        <a:bodyPr/>
        <a:lstStyle/>
        <a:p>
          <a:endParaRPr lang="es-ES"/>
        </a:p>
      </dgm:t>
    </dgm:pt>
    <dgm:pt modelId="{D822726A-33A6-4044-A012-4E1D33A36908}" type="pres">
      <dgm:prSet presAssocID="{D3D222BF-A94A-4055-B012-E7849F2AFD9E}" presName="parTrans" presStyleLbl="sibTrans2D1" presStyleIdx="0" presStyleCnt="5"/>
      <dgm:spPr/>
      <dgm:t>
        <a:bodyPr/>
        <a:lstStyle/>
        <a:p>
          <a:endParaRPr lang="es-ES"/>
        </a:p>
      </dgm:t>
    </dgm:pt>
    <dgm:pt modelId="{7A45EA14-2DA9-42AA-A928-87CDE9355D98}" type="pres">
      <dgm:prSet presAssocID="{D3D222BF-A94A-4055-B012-E7849F2AFD9E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066B3DCE-8D4B-4910-9E71-466832BECDC9}" type="pres">
      <dgm:prSet presAssocID="{562BE67D-CE1C-4493-8C66-CC71B4843F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DD296D-5E2A-4E7F-985F-6E268F74E931}" type="pres">
      <dgm:prSet presAssocID="{9172FD23-4847-46D2-ACA7-6228E7595424}" presName="parTrans" presStyleLbl="sibTrans2D1" presStyleIdx="1" presStyleCnt="5"/>
      <dgm:spPr/>
      <dgm:t>
        <a:bodyPr/>
        <a:lstStyle/>
        <a:p>
          <a:endParaRPr lang="es-ES"/>
        </a:p>
      </dgm:t>
    </dgm:pt>
    <dgm:pt modelId="{AD558E42-F0CC-49E0-B4C5-77BB976B5CB7}" type="pres">
      <dgm:prSet presAssocID="{9172FD23-4847-46D2-ACA7-6228E7595424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7CA46298-914B-48D4-80F9-9AFDE874A432}" type="pres">
      <dgm:prSet presAssocID="{3F35A5E5-DDCD-45C2-B48D-09A06F5222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844867-3D0D-4570-A443-9C8C8A39A073}" type="pres">
      <dgm:prSet presAssocID="{788CFFEC-6383-4652-9DC1-050590985E52}" presName="parTrans" presStyleLbl="sibTrans2D1" presStyleIdx="2" presStyleCnt="5"/>
      <dgm:spPr/>
      <dgm:t>
        <a:bodyPr/>
        <a:lstStyle/>
        <a:p>
          <a:endParaRPr lang="es-ES"/>
        </a:p>
      </dgm:t>
    </dgm:pt>
    <dgm:pt modelId="{F0B1CD11-8216-4648-B7CE-12076BA978EF}" type="pres">
      <dgm:prSet presAssocID="{788CFFEC-6383-4652-9DC1-050590985E52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08FDDB30-56E3-4837-9F6F-89FFF559C23B}" type="pres">
      <dgm:prSet presAssocID="{D3A4FA34-8035-4EC3-B26E-84AB90EB5BEF}" presName="node" presStyleLbl="node1" presStyleIdx="2" presStyleCnt="5" custRadScaleRad="101217" custRadScaleInc="-25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DC46-7990-4451-B5DB-C032288792F4}" type="pres">
      <dgm:prSet presAssocID="{957909A7-C405-4E24-A9E4-1DAE412F3508}" presName="parTrans" presStyleLbl="sibTrans2D1" presStyleIdx="3" presStyleCnt="5"/>
      <dgm:spPr/>
      <dgm:t>
        <a:bodyPr/>
        <a:lstStyle/>
        <a:p>
          <a:endParaRPr lang="es-ES"/>
        </a:p>
      </dgm:t>
    </dgm:pt>
    <dgm:pt modelId="{43C3A5FB-8F1D-40D9-8293-75428DF36DFB}" type="pres">
      <dgm:prSet presAssocID="{957909A7-C405-4E24-A9E4-1DAE412F3508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4EAAD56F-3C61-48BE-AED7-671E4E7BE63F}" type="pres">
      <dgm:prSet presAssocID="{12640AC5-0690-40E1-8D6F-19471B3DCA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8059CE-8FE1-46EC-8166-DAE9A6566F4A}" type="pres">
      <dgm:prSet presAssocID="{6204F6BB-E99A-48AE-8500-15D7C54C879A}" presName="parTrans" presStyleLbl="sibTrans2D1" presStyleIdx="4" presStyleCnt="5"/>
      <dgm:spPr/>
      <dgm:t>
        <a:bodyPr/>
        <a:lstStyle/>
        <a:p>
          <a:endParaRPr lang="es-ES"/>
        </a:p>
      </dgm:t>
    </dgm:pt>
    <dgm:pt modelId="{A3266CEE-F36C-45CA-9C88-BBB4923AE5D7}" type="pres">
      <dgm:prSet presAssocID="{6204F6BB-E99A-48AE-8500-15D7C54C879A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A6DB8CC9-DE1C-46DB-824C-5D4B7BF82C00}" type="pres">
      <dgm:prSet presAssocID="{FADE7D32-E106-4FD0-B691-EFE88AF83A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4BB4C0-6B46-422A-A12D-A684E6DC156E}" srcId="{89A7BDB8-C56D-46B8-85DA-8E5C1E94AC9C}" destId="{12640AC5-0690-40E1-8D6F-19471B3DCADE}" srcOrd="3" destOrd="0" parTransId="{957909A7-C405-4E24-A9E4-1DAE412F3508}" sibTransId="{74BDD537-4FCC-4A5B-9385-F4568881BB31}"/>
    <dgm:cxn modelId="{73F09899-D98D-4493-914F-3AF9D9BEC999}" srcId="{18BE00E9-C351-449D-9B56-2B8F66DD561F}" destId="{89A7BDB8-C56D-46B8-85DA-8E5C1E94AC9C}" srcOrd="0" destOrd="0" parTransId="{0CFBB6CF-61DA-4400-BFE9-80074BB6E10C}" sibTransId="{FA462710-573D-4A4B-BAA4-4D5C0A702A55}"/>
    <dgm:cxn modelId="{B3C654EE-2F67-41AB-857F-C072C6ADD32E}" type="presOf" srcId="{6204F6BB-E99A-48AE-8500-15D7C54C879A}" destId="{A3266CEE-F36C-45CA-9C88-BBB4923AE5D7}" srcOrd="1" destOrd="0" presId="urn:microsoft.com/office/officeart/2005/8/layout/radial5"/>
    <dgm:cxn modelId="{5ECAF245-78AF-464B-AAC0-6F6B35044A36}" type="presOf" srcId="{3F35A5E5-DDCD-45C2-B48D-09A06F5222C2}" destId="{7CA46298-914B-48D4-80F9-9AFDE874A432}" srcOrd="0" destOrd="0" presId="urn:microsoft.com/office/officeart/2005/8/layout/radial5"/>
    <dgm:cxn modelId="{18B43668-0F57-4DB6-A783-C8F9651F056F}" srcId="{89A7BDB8-C56D-46B8-85DA-8E5C1E94AC9C}" destId="{D3A4FA34-8035-4EC3-B26E-84AB90EB5BEF}" srcOrd="2" destOrd="0" parTransId="{788CFFEC-6383-4652-9DC1-050590985E52}" sibTransId="{80DF69B1-2187-473A-B58B-B719EA68B211}"/>
    <dgm:cxn modelId="{B1288A75-82D4-46ED-8565-CBF396C91A31}" type="presOf" srcId="{957909A7-C405-4E24-A9E4-1DAE412F3508}" destId="{43C3A5FB-8F1D-40D9-8293-75428DF36DFB}" srcOrd="1" destOrd="0" presId="urn:microsoft.com/office/officeart/2005/8/layout/radial5"/>
    <dgm:cxn modelId="{82B5B2C1-1FEB-45F7-B543-885AE6427881}" srcId="{89A7BDB8-C56D-46B8-85DA-8E5C1E94AC9C}" destId="{FADE7D32-E106-4FD0-B691-EFE88AF83A8D}" srcOrd="4" destOrd="0" parTransId="{6204F6BB-E99A-48AE-8500-15D7C54C879A}" sibTransId="{4E302A6D-4F6F-4147-8A71-76F680F752F4}"/>
    <dgm:cxn modelId="{3C883D88-381B-4D2C-BBF1-02AEBF2DA9B5}" type="presOf" srcId="{788CFFEC-6383-4652-9DC1-050590985E52}" destId="{F0B1CD11-8216-4648-B7CE-12076BA978EF}" srcOrd="1" destOrd="0" presId="urn:microsoft.com/office/officeart/2005/8/layout/radial5"/>
    <dgm:cxn modelId="{D10CF8CD-6B9E-48B0-B67F-812AF8302880}" srcId="{89A7BDB8-C56D-46B8-85DA-8E5C1E94AC9C}" destId="{3F35A5E5-DDCD-45C2-B48D-09A06F5222C2}" srcOrd="1" destOrd="0" parTransId="{9172FD23-4847-46D2-ACA7-6228E7595424}" sibTransId="{99FFA951-5EFC-46BC-8222-CD1242BD2460}"/>
    <dgm:cxn modelId="{E4C78140-7216-410A-AD38-422F22775139}" type="presOf" srcId="{D3A4FA34-8035-4EC3-B26E-84AB90EB5BEF}" destId="{08FDDB30-56E3-4837-9F6F-89FFF559C23B}" srcOrd="0" destOrd="0" presId="urn:microsoft.com/office/officeart/2005/8/layout/radial5"/>
    <dgm:cxn modelId="{CEF954AD-3E8B-42D5-A555-A967C337800C}" type="presOf" srcId="{18BE00E9-C351-449D-9B56-2B8F66DD561F}" destId="{D22AB0DD-224A-4CC5-9DF1-F602F0A70C95}" srcOrd="0" destOrd="0" presId="urn:microsoft.com/office/officeart/2005/8/layout/radial5"/>
    <dgm:cxn modelId="{7A61B650-7EC6-4F3B-AC47-ADFCD172F4F9}" type="presOf" srcId="{788CFFEC-6383-4652-9DC1-050590985E52}" destId="{74844867-3D0D-4570-A443-9C8C8A39A073}" srcOrd="0" destOrd="0" presId="urn:microsoft.com/office/officeart/2005/8/layout/radial5"/>
    <dgm:cxn modelId="{5DC6A92D-438E-45E2-86DE-30A4951140AC}" type="presOf" srcId="{FADE7D32-E106-4FD0-B691-EFE88AF83A8D}" destId="{A6DB8CC9-DE1C-46DB-824C-5D4B7BF82C00}" srcOrd="0" destOrd="0" presId="urn:microsoft.com/office/officeart/2005/8/layout/radial5"/>
    <dgm:cxn modelId="{1A560E09-7FDD-41AD-9773-20F2BB02E3A0}" type="presOf" srcId="{89A7BDB8-C56D-46B8-85DA-8E5C1E94AC9C}" destId="{1A7E8D73-57D8-4DC6-A0CE-F54D821C6D8B}" srcOrd="0" destOrd="0" presId="urn:microsoft.com/office/officeart/2005/8/layout/radial5"/>
    <dgm:cxn modelId="{A85945D4-65D0-4C0C-BB88-F73205BFBC3B}" srcId="{89A7BDB8-C56D-46B8-85DA-8E5C1E94AC9C}" destId="{562BE67D-CE1C-4493-8C66-CC71B4843F23}" srcOrd="0" destOrd="0" parTransId="{D3D222BF-A94A-4055-B012-E7849F2AFD9E}" sibTransId="{867E4A32-2A29-4225-86E1-4512C163E110}"/>
    <dgm:cxn modelId="{A9B2D7FA-FDAB-4E01-BBB2-9AAA209496AD}" type="presOf" srcId="{9172FD23-4847-46D2-ACA7-6228E7595424}" destId="{AD558E42-F0CC-49E0-B4C5-77BB976B5CB7}" srcOrd="1" destOrd="0" presId="urn:microsoft.com/office/officeart/2005/8/layout/radial5"/>
    <dgm:cxn modelId="{9A7BE307-D104-4107-9F22-67593610302F}" type="presOf" srcId="{9172FD23-4847-46D2-ACA7-6228E7595424}" destId="{A2DD296D-5E2A-4E7F-985F-6E268F74E931}" srcOrd="0" destOrd="0" presId="urn:microsoft.com/office/officeart/2005/8/layout/radial5"/>
    <dgm:cxn modelId="{A921F9BB-05A4-4B6C-B3E0-758FF5DE16FB}" type="presOf" srcId="{D3D222BF-A94A-4055-B012-E7849F2AFD9E}" destId="{D822726A-33A6-4044-A012-4E1D33A36908}" srcOrd="0" destOrd="0" presId="urn:microsoft.com/office/officeart/2005/8/layout/radial5"/>
    <dgm:cxn modelId="{8BFE2E9D-0E12-4FC8-A706-2D8C1D3E4530}" type="presOf" srcId="{12640AC5-0690-40E1-8D6F-19471B3DCADE}" destId="{4EAAD56F-3C61-48BE-AED7-671E4E7BE63F}" srcOrd="0" destOrd="0" presId="urn:microsoft.com/office/officeart/2005/8/layout/radial5"/>
    <dgm:cxn modelId="{FC8E474B-D7B6-4667-972E-3EEC86814E11}" type="presOf" srcId="{D3D222BF-A94A-4055-B012-E7849F2AFD9E}" destId="{7A45EA14-2DA9-42AA-A928-87CDE9355D98}" srcOrd="1" destOrd="0" presId="urn:microsoft.com/office/officeart/2005/8/layout/radial5"/>
    <dgm:cxn modelId="{DD5F1172-070E-4593-A57F-FA7A066227EA}" type="presOf" srcId="{6204F6BB-E99A-48AE-8500-15D7C54C879A}" destId="{E08059CE-8FE1-46EC-8166-DAE9A6566F4A}" srcOrd="0" destOrd="0" presId="urn:microsoft.com/office/officeart/2005/8/layout/radial5"/>
    <dgm:cxn modelId="{1510E642-A5D7-449F-BA55-13800EEF1A25}" type="presOf" srcId="{957909A7-C405-4E24-A9E4-1DAE412F3508}" destId="{D1AADC46-7990-4451-B5DB-C032288792F4}" srcOrd="0" destOrd="0" presId="urn:microsoft.com/office/officeart/2005/8/layout/radial5"/>
    <dgm:cxn modelId="{33994C0E-ABC1-41C7-84F5-0D759CC84E99}" type="presOf" srcId="{562BE67D-CE1C-4493-8C66-CC71B4843F23}" destId="{066B3DCE-8D4B-4910-9E71-466832BECDC9}" srcOrd="0" destOrd="0" presId="urn:microsoft.com/office/officeart/2005/8/layout/radial5"/>
    <dgm:cxn modelId="{D4C02A86-E192-4AC4-81DC-78C23C28AE14}" type="presParOf" srcId="{D22AB0DD-224A-4CC5-9DF1-F602F0A70C95}" destId="{1A7E8D73-57D8-4DC6-A0CE-F54D821C6D8B}" srcOrd="0" destOrd="0" presId="urn:microsoft.com/office/officeart/2005/8/layout/radial5"/>
    <dgm:cxn modelId="{9151E826-A0A1-4E2B-A0EA-D6B97F44D295}" type="presParOf" srcId="{D22AB0DD-224A-4CC5-9DF1-F602F0A70C95}" destId="{D822726A-33A6-4044-A012-4E1D33A36908}" srcOrd="1" destOrd="0" presId="urn:microsoft.com/office/officeart/2005/8/layout/radial5"/>
    <dgm:cxn modelId="{141054B8-3B92-4492-87C0-E18BAD0B12D7}" type="presParOf" srcId="{D822726A-33A6-4044-A012-4E1D33A36908}" destId="{7A45EA14-2DA9-42AA-A928-87CDE9355D98}" srcOrd="0" destOrd="0" presId="urn:microsoft.com/office/officeart/2005/8/layout/radial5"/>
    <dgm:cxn modelId="{D4F17E62-8627-4ED6-B4C5-744019C0FF56}" type="presParOf" srcId="{D22AB0DD-224A-4CC5-9DF1-F602F0A70C95}" destId="{066B3DCE-8D4B-4910-9E71-466832BECDC9}" srcOrd="2" destOrd="0" presId="urn:microsoft.com/office/officeart/2005/8/layout/radial5"/>
    <dgm:cxn modelId="{7260EA83-6426-4E4A-BB7B-B63CF61A50D8}" type="presParOf" srcId="{D22AB0DD-224A-4CC5-9DF1-F602F0A70C95}" destId="{A2DD296D-5E2A-4E7F-985F-6E268F74E931}" srcOrd="3" destOrd="0" presId="urn:microsoft.com/office/officeart/2005/8/layout/radial5"/>
    <dgm:cxn modelId="{AA917C18-938B-4D4B-A620-A5E536C071BD}" type="presParOf" srcId="{A2DD296D-5E2A-4E7F-985F-6E268F74E931}" destId="{AD558E42-F0CC-49E0-B4C5-77BB976B5CB7}" srcOrd="0" destOrd="0" presId="urn:microsoft.com/office/officeart/2005/8/layout/radial5"/>
    <dgm:cxn modelId="{85E41FA2-92FA-44E9-8F0E-8E936F693DD0}" type="presParOf" srcId="{D22AB0DD-224A-4CC5-9DF1-F602F0A70C95}" destId="{7CA46298-914B-48D4-80F9-9AFDE874A432}" srcOrd="4" destOrd="0" presId="urn:microsoft.com/office/officeart/2005/8/layout/radial5"/>
    <dgm:cxn modelId="{2A7138F3-800A-4125-BD3E-83715B1EF445}" type="presParOf" srcId="{D22AB0DD-224A-4CC5-9DF1-F602F0A70C95}" destId="{74844867-3D0D-4570-A443-9C8C8A39A073}" srcOrd="5" destOrd="0" presId="urn:microsoft.com/office/officeart/2005/8/layout/radial5"/>
    <dgm:cxn modelId="{FA1CC54C-8533-47A5-A8DD-609F51D02800}" type="presParOf" srcId="{74844867-3D0D-4570-A443-9C8C8A39A073}" destId="{F0B1CD11-8216-4648-B7CE-12076BA978EF}" srcOrd="0" destOrd="0" presId="urn:microsoft.com/office/officeart/2005/8/layout/radial5"/>
    <dgm:cxn modelId="{46D550AA-D245-4284-A65E-D06341115F18}" type="presParOf" srcId="{D22AB0DD-224A-4CC5-9DF1-F602F0A70C95}" destId="{08FDDB30-56E3-4837-9F6F-89FFF559C23B}" srcOrd="6" destOrd="0" presId="urn:microsoft.com/office/officeart/2005/8/layout/radial5"/>
    <dgm:cxn modelId="{C20BF802-2C2B-4346-ACBB-C7DFBDD70086}" type="presParOf" srcId="{D22AB0DD-224A-4CC5-9DF1-F602F0A70C95}" destId="{D1AADC46-7990-4451-B5DB-C032288792F4}" srcOrd="7" destOrd="0" presId="urn:microsoft.com/office/officeart/2005/8/layout/radial5"/>
    <dgm:cxn modelId="{4CEFCA9D-551A-40AC-8E22-18899E4EA12F}" type="presParOf" srcId="{D1AADC46-7990-4451-B5DB-C032288792F4}" destId="{43C3A5FB-8F1D-40D9-8293-75428DF36DFB}" srcOrd="0" destOrd="0" presId="urn:microsoft.com/office/officeart/2005/8/layout/radial5"/>
    <dgm:cxn modelId="{57F4AA81-4AF7-4B87-805F-1E72680164F5}" type="presParOf" srcId="{D22AB0DD-224A-4CC5-9DF1-F602F0A70C95}" destId="{4EAAD56F-3C61-48BE-AED7-671E4E7BE63F}" srcOrd="8" destOrd="0" presId="urn:microsoft.com/office/officeart/2005/8/layout/radial5"/>
    <dgm:cxn modelId="{E5D5427E-09BB-4EB4-AF0A-570DD792C48A}" type="presParOf" srcId="{D22AB0DD-224A-4CC5-9DF1-F602F0A70C95}" destId="{E08059CE-8FE1-46EC-8166-DAE9A6566F4A}" srcOrd="9" destOrd="0" presId="urn:microsoft.com/office/officeart/2005/8/layout/radial5"/>
    <dgm:cxn modelId="{6ECA8C3B-94FF-4856-AD40-A6AF3DFC4892}" type="presParOf" srcId="{E08059CE-8FE1-46EC-8166-DAE9A6566F4A}" destId="{A3266CEE-F36C-45CA-9C88-BBB4923AE5D7}" srcOrd="0" destOrd="0" presId="urn:microsoft.com/office/officeart/2005/8/layout/radial5"/>
    <dgm:cxn modelId="{593E38E3-DC5B-4F55-827F-8469BABB93B1}" type="presParOf" srcId="{D22AB0DD-224A-4CC5-9DF1-F602F0A70C95}" destId="{A6DB8CC9-DE1C-46DB-824C-5D4B7BF82C00}" srcOrd="1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7E8D73-57D8-4DC6-A0CE-F54D821C6D8B}">
      <dsp:nvSpPr>
        <dsp:cNvPr id="0" name=""/>
        <dsp:cNvSpPr/>
      </dsp:nvSpPr>
      <dsp:spPr>
        <a:xfrm>
          <a:off x="2302324" y="1247254"/>
          <a:ext cx="1176440" cy="1136864"/>
        </a:xfrm>
        <a:prstGeom prst="ellipse">
          <a:avLst/>
        </a:prstGeom>
        <a:solidFill>
          <a:srgbClr val="1E9A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ESTADO</a:t>
          </a:r>
          <a:endParaRPr lang="es-ES" sz="1000" b="1" kern="1200" dirty="0"/>
        </a:p>
      </dsp:txBody>
      <dsp:txXfrm>
        <a:off x="2302324" y="1247254"/>
        <a:ext cx="1176440" cy="1136864"/>
      </dsp:txXfrm>
    </dsp:sp>
    <dsp:sp modelId="{D822726A-33A6-4044-A012-4E1D33A36908}">
      <dsp:nvSpPr>
        <dsp:cNvPr id="0" name=""/>
        <dsp:cNvSpPr/>
      </dsp:nvSpPr>
      <dsp:spPr>
        <a:xfrm rot="16200000">
          <a:off x="2813415" y="943894"/>
          <a:ext cx="154259" cy="324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6200000">
        <a:off x="2813415" y="943894"/>
        <a:ext cx="154259" cy="324395"/>
      </dsp:txXfrm>
    </dsp:sp>
    <dsp:sp modelId="{066B3DCE-8D4B-4910-9E71-466832BECDC9}">
      <dsp:nvSpPr>
        <dsp:cNvPr id="0" name=""/>
        <dsp:cNvSpPr/>
      </dsp:nvSpPr>
      <dsp:spPr>
        <a:xfrm>
          <a:off x="2413492" y="2093"/>
          <a:ext cx="954105" cy="954105"/>
        </a:xfrm>
        <a:prstGeom prst="ellipse">
          <a:avLst/>
        </a:prstGeom>
        <a:solidFill>
          <a:srgbClr val="1E24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MUNICI PIOS</a:t>
          </a:r>
          <a:endParaRPr lang="es-ES" sz="1000" b="1" kern="1200" dirty="0"/>
        </a:p>
      </dsp:txBody>
      <dsp:txXfrm>
        <a:off x="2413492" y="2093"/>
        <a:ext cx="954105" cy="954105"/>
      </dsp:txXfrm>
    </dsp:sp>
    <dsp:sp modelId="{A2DD296D-5E2A-4E7F-985F-6E268F74E931}">
      <dsp:nvSpPr>
        <dsp:cNvPr id="0" name=""/>
        <dsp:cNvSpPr/>
      </dsp:nvSpPr>
      <dsp:spPr>
        <a:xfrm>
          <a:off x="3538444" y="1653489"/>
          <a:ext cx="143771" cy="324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538444" y="1653489"/>
        <a:ext cx="143771" cy="324395"/>
      </dsp:txXfrm>
    </dsp:sp>
    <dsp:sp modelId="{7CA46298-914B-48D4-80F9-9AFDE874A432}">
      <dsp:nvSpPr>
        <dsp:cNvPr id="0" name=""/>
        <dsp:cNvSpPr/>
      </dsp:nvSpPr>
      <dsp:spPr>
        <a:xfrm>
          <a:off x="3750033" y="1338634"/>
          <a:ext cx="954105" cy="954105"/>
        </a:xfrm>
        <a:prstGeom prst="ellipse">
          <a:avLst/>
        </a:prstGeom>
        <a:solidFill>
          <a:srgbClr val="1E24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SECTOR PRIVADO</a:t>
          </a:r>
          <a:endParaRPr lang="es-ES" sz="1000" b="1" kern="1200" dirty="0"/>
        </a:p>
      </dsp:txBody>
      <dsp:txXfrm>
        <a:off x="3750033" y="1338634"/>
        <a:ext cx="954105" cy="954105"/>
      </dsp:txXfrm>
    </dsp:sp>
    <dsp:sp modelId="{D1AADC46-7990-4451-B5DB-C032288792F4}">
      <dsp:nvSpPr>
        <dsp:cNvPr id="0" name=""/>
        <dsp:cNvSpPr/>
      </dsp:nvSpPr>
      <dsp:spPr>
        <a:xfrm rot="5400000">
          <a:off x="2813415" y="2363083"/>
          <a:ext cx="154259" cy="324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5400000">
        <a:off x="2813415" y="2363083"/>
        <a:ext cx="154259" cy="324395"/>
      </dsp:txXfrm>
    </dsp:sp>
    <dsp:sp modelId="{4EAAD56F-3C61-48BE-AED7-671E4E7BE63F}">
      <dsp:nvSpPr>
        <dsp:cNvPr id="0" name=""/>
        <dsp:cNvSpPr/>
      </dsp:nvSpPr>
      <dsp:spPr>
        <a:xfrm>
          <a:off x="2413492" y="2675175"/>
          <a:ext cx="954105" cy="954105"/>
        </a:xfrm>
        <a:prstGeom prst="ellipse">
          <a:avLst/>
        </a:prstGeom>
        <a:solidFill>
          <a:srgbClr val="1E24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UNIVERSIDADES</a:t>
          </a:r>
          <a:endParaRPr lang="es-ES" sz="1000" b="1" kern="1200" dirty="0"/>
        </a:p>
      </dsp:txBody>
      <dsp:txXfrm>
        <a:off x="2413492" y="2675175"/>
        <a:ext cx="954105" cy="954105"/>
      </dsp:txXfrm>
    </dsp:sp>
    <dsp:sp modelId="{E08059CE-8FE1-46EC-8166-DAE9A6566F4A}">
      <dsp:nvSpPr>
        <dsp:cNvPr id="0" name=""/>
        <dsp:cNvSpPr/>
      </dsp:nvSpPr>
      <dsp:spPr>
        <a:xfrm rot="10800000">
          <a:off x="2098873" y="1653489"/>
          <a:ext cx="143771" cy="324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0800000">
        <a:off x="2098873" y="1653489"/>
        <a:ext cx="143771" cy="324395"/>
      </dsp:txXfrm>
    </dsp:sp>
    <dsp:sp modelId="{A6DB8CC9-DE1C-46DB-824C-5D4B7BF82C00}">
      <dsp:nvSpPr>
        <dsp:cNvPr id="0" name=""/>
        <dsp:cNvSpPr/>
      </dsp:nvSpPr>
      <dsp:spPr>
        <a:xfrm>
          <a:off x="1076951" y="1338634"/>
          <a:ext cx="954105" cy="954105"/>
        </a:xfrm>
        <a:prstGeom prst="ellipse">
          <a:avLst/>
        </a:prstGeom>
        <a:solidFill>
          <a:srgbClr val="1E24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err="1" smtClean="0"/>
            <a:t>ONG´s</a:t>
          </a:r>
          <a:endParaRPr lang="es-ES" sz="1000" b="1" kern="1200" dirty="0"/>
        </a:p>
      </dsp:txBody>
      <dsp:txXfrm>
        <a:off x="1076951" y="1338634"/>
        <a:ext cx="954105" cy="9541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7E8D73-57D8-4DC6-A0CE-F54D821C6D8B}">
      <dsp:nvSpPr>
        <dsp:cNvPr id="0" name=""/>
        <dsp:cNvSpPr/>
      </dsp:nvSpPr>
      <dsp:spPr>
        <a:xfrm>
          <a:off x="2945635" y="1749856"/>
          <a:ext cx="1653436" cy="1597813"/>
        </a:xfrm>
        <a:prstGeom prst="ellipse">
          <a:avLst/>
        </a:prstGeom>
        <a:solidFill>
          <a:srgbClr val="1E9AE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SISTEMA INTEGRAL PROVINCIAL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(SIP)</a:t>
          </a:r>
          <a:endParaRPr lang="es-ES" sz="1000" b="1" kern="1200" dirty="0"/>
        </a:p>
      </dsp:txBody>
      <dsp:txXfrm>
        <a:off x="2945635" y="1749856"/>
        <a:ext cx="1653436" cy="1597813"/>
      </dsp:txXfrm>
    </dsp:sp>
    <dsp:sp modelId="{D822726A-33A6-4044-A012-4E1D33A36908}">
      <dsp:nvSpPr>
        <dsp:cNvPr id="0" name=""/>
        <dsp:cNvSpPr/>
      </dsp:nvSpPr>
      <dsp:spPr>
        <a:xfrm rot="16200000">
          <a:off x="3664520" y="1324539"/>
          <a:ext cx="215666" cy="455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6200000">
        <a:off x="3664520" y="1324539"/>
        <a:ext cx="215666" cy="455924"/>
      </dsp:txXfrm>
    </dsp:sp>
    <dsp:sp modelId="{066B3DCE-8D4B-4910-9E71-466832BECDC9}">
      <dsp:nvSpPr>
        <dsp:cNvPr id="0" name=""/>
        <dsp:cNvSpPr/>
      </dsp:nvSpPr>
      <dsp:spPr>
        <a:xfrm>
          <a:off x="3101876" y="1985"/>
          <a:ext cx="1340953" cy="1340953"/>
        </a:xfrm>
        <a:prstGeom prst="ellipse">
          <a:avLst/>
        </a:prstGeom>
        <a:solidFill>
          <a:srgbClr val="1E24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MESAS           LOCALES INTERSECTORIALES</a:t>
          </a:r>
          <a:endParaRPr lang="es-ES" sz="1000" b="1" kern="1200" dirty="0"/>
        </a:p>
      </dsp:txBody>
      <dsp:txXfrm>
        <a:off x="3101876" y="1985"/>
        <a:ext cx="1340953" cy="1340953"/>
      </dsp:txXfrm>
    </dsp:sp>
    <dsp:sp modelId="{A2DD296D-5E2A-4E7F-985F-6E268F74E931}">
      <dsp:nvSpPr>
        <dsp:cNvPr id="0" name=""/>
        <dsp:cNvSpPr/>
      </dsp:nvSpPr>
      <dsp:spPr>
        <a:xfrm rot="20520000">
          <a:off x="4630913" y="2008956"/>
          <a:ext cx="202400" cy="455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20520000">
        <a:off x="4630913" y="2008956"/>
        <a:ext cx="202400" cy="455924"/>
      </dsp:txXfrm>
    </dsp:sp>
    <dsp:sp modelId="{7CA46298-914B-48D4-80F9-9AFDE874A432}">
      <dsp:nvSpPr>
        <dsp:cNvPr id="0" name=""/>
        <dsp:cNvSpPr/>
      </dsp:nvSpPr>
      <dsp:spPr>
        <a:xfrm>
          <a:off x="4886345" y="1298477"/>
          <a:ext cx="1340953" cy="1340953"/>
        </a:xfrm>
        <a:prstGeom prst="ellipse">
          <a:avLst/>
        </a:prstGeom>
        <a:solidFill>
          <a:srgbClr val="1E24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REGISTRO UNICO DE CASOS   (RUC)</a:t>
          </a:r>
          <a:endParaRPr lang="es-ES" sz="1000" b="1" kern="1200" dirty="0"/>
        </a:p>
      </dsp:txBody>
      <dsp:txXfrm>
        <a:off x="4886345" y="1298477"/>
        <a:ext cx="1340953" cy="1340953"/>
      </dsp:txXfrm>
    </dsp:sp>
    <dsp:sp modelId="{74844867-3D0D-4570-A443-9C8C8A39A073}">
      <dsp:nvSpPr>
        <dsp:cNvPr id="0" name=""/>
        <dsp:cNvSpPr/>
      </dsp:nvSpPr>
      <dsp:spPr>
        <a:xfrm rot="3185482">
          <a:off x="4268988" y="3130257"/>
          <a:ext cx="222625" cy="455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3185482">
        <a:off x="4268988" y="3130257"/>
        <a:ext cx="222625" cy="455924"/>
      </dsp:txXfrm>
    </dsp:sp>
    <dsp:sp modelId="{08FDDB30-56E3-4837-9F6F-89FFF559C23B}">
      <dsp:nvSpPr>
        <dsp:cNvPr id="0" name=""/>
        <dsp:cNvSpPr/>
      </dsp:nvSpPr>
      <dsp:spPr>
        <a:xfrm>
          <a:off x="4242385" y="3396824"/>
          <a:ext cx="1340953" cy="1340953"/>
        </a:xfrm>
        <a:prstGeom prst="ellipse">
          <a:avLst/>
        </a:prstGeom>
        <a:solidFill>
          <a:srgbClr val="1E24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ACOMPA ÑANTES EN RED</a:t>
          </a:r>
          <a:endParaRPr lang="es-ES" sz="1000" b="1" kern="1200" dirty="0"/>
        </a:p>
      </dsp:txBody>
      <dsp:txXfrm>
        <a:off x="4242385" y="3396824"/>
        <a:ext cx="1340953" cy="1340953"/>
      </dsp:txXfrm>
    </dsp:sp>
    <dsp:sp modelId="{D1AADC46-7990-4451-B5DB-C032288792F4}">
      <dsp:nvSpPr>
        <dsp:cNvPr id="0" name=""/>
        <dsp:cNvSpPr/>
      </dsp:nvSpPr>
      <dsp:spPr>
        <a:xfrm rot="7560000">
          <a:off x="3078582" y="3130663"/>
          <a:ext cx="210743" cy="455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7560000">
        <a:off x="3078582" y="3130663"/>
        <a:ext cx="210743" cy="455924"/>
      </dsp:txXfrm>
    </dsp:sp>
    <dsp:sp modelId="{4EAAD56F-3C61-48BE-AED7-671E4E7BE63F}">
      <dsp:nvSpPr>
        <dsp:cNvPr id="0" name=""/>
        <dsp:cNvSpPr/>
      </dsp:nvSpPr>
      <dsp:spPr>
        <a:xfrm>
          <a:off x="1999014" y="3396245"/>
          <a:ext cx="1340953" cy="1340953"/>
        </a:xfrm>
        <a:prstGeom prst="ellipse">
          <a:avLst/>
        </a:prstGeom>
        <a:solidFill>
          <a:srgbClr val="1E24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MESA INTERSECTORIAL PROVINCIAL</a:t>
          </a:r>
          <a:endParaRPr lang="es-ES" sz="1000" b="1" kern="1200" dirty="0"/>
        </a:p>
      </dsp:txBody>
      <dsp:txXfrm>
        <a:off x="1999014" y="3396245"/>
        <a:ext cx="1340953" cy="1340953"/>
      </dsp:txXfrm>
    </dsp:sp>
    <dsp:sp modelId="{E08059CE-8FE1-46EC-8166-DAE9A6566F4A}">
      <dsp:nvSpPr>
        <dsp:cNvPr id="0" name=""/>
        <dsp:cNvSpPr/>
      </dsp:nvSpPr>
      <dsp:spPr>
        <a:xfrm rot="11880000">
          <a:off x="2711392" y="2008956"/>
          <a:ext cx="202400" cy="455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11880000">
        <a:off x="2711392" y="2008956"/>
        <a:ext cx="202400" cy="455924"/>
      </dsp:txXfrm>
    </dsp:sp>
    <dsp:sp modelId="{A6DB8CC9-DE1C-46DB-824C-5D4B7BF82C00}">
      <dsp:nvSpPr>
        <dsp:cNvPr id="0" name=""/>
        <dsp:cNvSpPr/>
      </dsp:nvSpPr>
      <dsp:spPr>
        <a:xfrm>
          <a:off x="1317408" y="1298477"/>
          <a:ext cx="1340953" cy="1340953"/>
        </a:xfrm>
        <a:prstGeom prst="ellipse">
          <a:avLst/>
        </a:prstGeom>
        <a:solidFill>
          <a:srgbClr val="1E24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RED DE HOGARES DE PROTECCION INTEGRAL</a:t>
          </a:r>
          <a:endParaRPr lang="es-ES" sz="1000" b="1" kern="1200" dirty="0"/>
        </a:p>
      </dsp:txBody>
      <dsp:txXfrm>
        <a:off x="1317408" y="1298477"/>
        <a:ext cx="1340953" cy="1340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847CA-D535-7044-8A0C-625346BE95E4}" type="datetimeFigureOut">
              <a:rPr lang="es-ES">
                <a:latin typeface="Gill Sans MT Light"/>
              </a:rPr>
              <a:pPr/>
              <a:t>05/07/2019</a:t>
            </a:fld>
            <a:endParaRPr lang="en-US" dirty="0">
              <a:latin typeface="Gill Sans M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FACC2-33B0-B640-90EC-329A6C6E4BCD}" type="slidenum">
              <a:rPr>
                <a:latin typeface="Gill Sans MT Light"/>
              </a:rPr>
              <a:pPr/>
              <a:t>‹Nº›</a:t>
            </a:fld>
            <a:endParaRPr lang="en-US" dirty="0">
              <a:latin typeface="Gill Sans MT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61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 Light"/>
              </a:defRPr>
            </a:lvl1pPr>
          </a:lstStyle>
          <a:p>
            <a:fld id="{8A76134D-79D7-C443-A3E7-85D876068ED2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 Light"/>
              </a:defRPr>
            </a:lvl1pPr>
          </a:lstStyle>
          <a:p>
            <a:fld id="{5D95B294-67C7-514B-A3D1-6F79DA71D4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766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B294-67C7-514B-A3D1-6F79DA71D4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437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Trabajan menos (x fuera de las tareas de la casa)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los partidos del GBA, la tasa de actividad de las mujeres es menos del 50% y la de los varones es más del 70%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3</a:t>
            </a:r>
            <a:endParaRPr lang="es-ES" altLang="en-US" sz="1800" baseline="300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s-AR" dirty="0"/>
          </a:p>
          <a:p>
            <a:endParaRPr lang="es-AR" dirty="0"/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Sufren mayor desempleo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los partidos del conurbano las mujeres tienen un 12,6% de desempleo y los varones un 9,8%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4</a:t>
            </a:r>
            <a:endParaRPr lang="es-ES" altLang="en-US" sz="1600" baseline="300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s-AR" dirty="0"/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Sus trabajos son más informales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el Gran Buenos Aires las mujeres tienen casi un 40% de informalidad mientras que los varones tienen un poco más del 30%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5</a:t>
            </a: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.</a:t>
            </a:r>
            <a:endParaRPr lang="es-ES" altLang="en-US" sz="16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5B294-67C7-514B-A3D1-6F79DA71D41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872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Trabajan menos (x fuera de las tareas de la casa)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los partidos del GBA, la tasa de actividad de las mujeres es menos del 50% y la de los varones es más del 70%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3</a:t>
            </a:r>
            <a:endParaRPr lang="es-ES" altLang="en-US" sz="1800" baseline="300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s-AR" dirty="0"/>
          </a:p>
          <a:p>
            <a:endParaRPr lang="es-AR" dirty="0"/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Sufren mayor desempleo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los partidos del conurbano las mujeres tienen un 12,6% de desempleo y los varones un 9,8%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4</a:t>
            </a:r>
            <a:endParaRPr lang="es-ES" altLang="en-US" sz="1600" baseline="300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s-AR" dirty="0"/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Sus trabajos son más informales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el Gran Buenos Aires las mujeres tienen casi un 40% de informalidad mientras que los varones tienen un poco más del 30%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5</a:t>
            </a: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.</a:t>
            </a:r>
            <a:endParaRPr lang="es-ES" altLang="en-US" sz="16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5B294-67C7-514B-A3D1-6F79DA71D4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253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Trabajan menos (x fuera de las tareas de la casa)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los partidos del GBA, la tasa de actividad de las mujeres es menos del 50% y la de los varones es más del 70%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3</a:t>
            </a:r>
            <a:endParaRPr lang="es-ES" altLang="en-US" sz="1800" baseline="300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s-AR" dirty="0"/>
          </a:p>
          <a:p>
            <a:endParaRPr lang="es-AR" dirty="0"/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Sufren mayor desempleo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los partidos del conurbano las mujeres tienen un 12,6% de desempleo y los varones un 9,8%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4</a:t>
            </a:r>
            <a:endParaRPr lang="es-ES" altLang="en-US" sz="1600" baseline="300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s-AR" dirty="0"/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Sus trabajos son más informales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el Gran Buenos Aires las mujeres tienen casi un 40% de informalidad mientras que los varones tienen un poco más del 30%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5</a:t>
            </a: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.</a:t>
            </a:r>
            <a:endParaRPr lang="es-ES" altLang="en-US" sz="16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5B294-67C7-514B-A3D1-6F79DA71D4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601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Trabajan menos (x fuera de las tareas de la casa)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los partidos del GBA, la tasa de actividad de las mujeres es menos del 50% y la de los varones es más del 70%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3</a:t>
            </a:r>
            <a:endParaRPr lang="es-ES" altLang="en-US" sz="1800" baseline="300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s-AR" dirty="0"/>
          </a:p>
          <a:p>
            <a:endParaRPr lang="es-AR" dirty="0"/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Sufren mayor desempleo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los partidos del conurbano las mujeres tienen un 12,6% de desempleo y los varones un 9,8%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4</a:t>
            </a:r>
            <a:endParaRPr lang="es-ES" altLang="en-US" sz="1600" baseline="300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s-AR" dirty="0"/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600" dirty="0">
                <a:solidFill>
                  <a:schemeClr val="accent1"/>
                </a:solidFill>
                <a:ea typeface="Calibri" panose="020F0502020204030204" pitchFamily="34" charset="0"/>
              </a:rPr>
              <a:t>Sus trabajos son más informales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611188" algn="l"/>
              </a:tabLst>
            </a:pP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En el Gran Buenos Aires las mujeres tienen casi un 40% de informalidad mientras que los varones tienen un poco más del 30%</a:t>
            </a:r>
            <a:r>
              <a:rPr lang="es-ES" altLang="en-US" sz="1200" baseline="300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5</a:t>
            </a:r>
            <a:r>
              <a:rPr lang="es-ES" altLang="en-US" sz="1200" dirty="0">
                <a:solidFill>
                  <a:schemeClr val="bg1">
                    <a:lumMod val="65000"/>
                  </a:schemeClr>
                </a:solidFill>
                <a:ea typeface="Calibri" panose="020F0502020204030204" pitchFamily="34" charset="0"/>
              </a:rPr>
              <a:t>.</a:t>
            </a:r>
            <a:endParaRPr lang="es-ES" altLang="en-US" sz="1600" dirty="0">
              <a:solidFill>
                <a:schemeClr val="bg1">
                  <a:lumMod val="65000"/>
                </a:schemeClr>
              </a:solidFill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5B294-67C7-514B-A3D1-6F79DA71D41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910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4343"/>
            <a:ext cx="10688638" cy="538774"/>
          </a:xfrm>
          <a:prstGeom prst="rect">
            <a:avLst/>
          </a:prstGeom>
          <a:solidFill>
            <a:srgbClr val="E9E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 Ligh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5727" y="7135604"/>
            <a:ext cx="936104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9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021785"/>
            <a:ext cx="10744919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928495" y="7165801"/>
            <a:ext cx="3744416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 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719" y="0"/>
            <a:ext cx="1589361" cy="514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s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 Light"/>
                <a:cs typeface="Gill Sans MT Light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 Light"/>
                <a:cs typeface="Gill Sans MT Light"/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>
                <a:latin typeface="Gill Sans MT Light"/>
              </a:defRPr>
            </a:lvl1pPr>
          </a:lstStyle>
          <a:p>
            <a:fld id="{70E841D3-2A26-A548-90CC-83F5E9F5194D}" type="datetimeFigureOut">
              <a:rPr lang="es-ES" smtClean="0"/>
              <a:pPr/>
              <a:t>05/07/2019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2" y="7009643"/>
            <a:ext cx="3384735" cy="402652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>
                <a:latin typeface="Gill Sans MT Ligh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497754" rtl="0" eaLnBrk="1" latinLnBrk="0" hangingPunct="1">
        <a:spcBef>
          <a:spcPct val="0"/>
        </a:spcBef>
        <a:buNone/>
        <a:defRPr sz="2200" b="0" kern="1200">
          <a:solidFill>
            <a:srgbClr val="001B96"/>
          </a:solidFill>
          <a:latin typeface="DINPro-Medium"/>
          <a:ea typeface="+mj-ea"/>
          <a:cs typeface="DINPro-Medium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001B96"/>
          </a:solidFill>
          <a:latin typeface="DINPro-Regular"/>
          <a:ea typeface="+mn-ea"/>
          <a:cs typeface="DINPro-Regular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12" y="-34999"/>
            <a:ext cx="10688638" cy="75531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flipH="1" flipV="1">
            <a:off x="0" y="6373712"/>
            <a:ext cx="10688636" cy="1189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6302" y="1405161"/>
            <a:ext cx="5858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De </a:t>
            </a:r>
            <a:r>
              <a:rPr lang="es-ES" sz="2400" dirty="0">
                <a:solidFill>
                  <a:srgbClr val="139DEB"/>
                </a:solidFill>
                <a:latin typeface="Gill Sans MT Light"/>
                <a:cs typeface="Gill Sans MT Light"/>
              </a:rPr>
              <a:t>la prevención, la medición, al acompañamiento y a la lucha contra el </a:t>
            </a:r>
            <a:r>
              <a:rPr lang="es-ES" sz="24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desistimiento, </a:t>
            </a:r>
            <a:r>
              <a:rPr lang="es-ES" sz="2400" b="1" dirty="0">
                <a:solidFill>
                  <a:srgbClr val="139DEB"/>
                </a:solidFill>
                <a:latin typeface="Gill Sans MT Light"/>
                <a:cs typeface="Gill Sans MT Light"/>
              </a:rPr>
              <a:t>¿Cómo conseguir que el </a:t>
            </a:r>
            <a:r>
              <a:rPr lang="es-ES" sz="2400" b="1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diálogo </a:t>
            </a:r>
            <a:r>
              <a:rPr lang="es-ES" sz="2400" b="1" dirty="0">
                <a:solidFill>
                  <a:srgbClr val="139DEB"/>
                </a:solidFill>
                <a:latin typeface="Gill Sans MT Light"/>
                <a:cs typeface="Gill Sans MT Light"/>
              </a:rPr>
              <a:t>interinstitucional permita responder a la lucha contra la violencia de género</a:t>
            </a:r>
            <a:r>
              <a:rPr lang="es-ES" sz="2400" b="1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?</a:t>
            </a:r>
            <a:endParaRPr lang="es-ES" sz="2400" b="1" dirty="0">
              <a:solidFill>
                <a:srgbClr val="139DEB"/>
              </a:solidFill>
              <a:latin typeface="Gill Sans MT Light"/>
              <a:cs typeface="Gill Sans MT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1791" y="5018335"/>
            <a:ext cx="5066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Presentación a cargo de </a:t>
            </a: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la Presidenta del  </a:t>
            </a:r>
            <a:r>
              <a:rPr lang="es-E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Instituto de Género y Diversidad Sexual de la Provincia de Buenos Aires, Argentina.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597" y="3997449"/>
            <a:ext cx="2779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Cartagena – </a:t>
            </a:r>
            <a:r>
              <a:rPr lang="en-US" sz="1400" dirty="0">
                <a:solidFill>
                  <a:srgbClr val="139DEB"/>
                </a:solidFill>
                <a:latin typeface="Gill Sans MT Light"/>
                <a:cs typeface="Gill Sans MT Light"/>
              </a:rPr>
              <a:t>10 </a:t>
            </a:r>
            <a:r>
              <a:rPr lang="en-US" sz="1400">
                <a:solidFill>
                  <a:srgbClr val="139DEB"/>
                </a:solidFill>
                <a:latin typeface="Gill Sans MT Light"/>
                <a:cs typeface="Gill Sans MT Light"/>
              </a:rPr>
              <a:t>de J</a:t>
            </a:r>
            <a:r>
              <a:rPr lang="en-US" sz="1400" smtClean="0">
                <a:solidFill>
                  <a:srgbClr val="139DEB"/>
                </a:solidFill>
                <a:latin typeface="Gill Sans MT Light"/>
                <a:cs typeface="Gill Sans MT Light"/>
              </a:rPr>
              <a:t>ulio </a:t>
            </a:r>
            <a:r>
              <a:rPr lang="en-US" sz="1400" dirty="0">
                <a:solidFill>
                  <a:srgbClr val="139DEB"/>
                </a:solidFill>
                <a:latin typeface="Gill Sans MT Light"/>
                <a:cs typeface="Gill Sans MT Light"/>
              </a:rPr>
              <a:t>de 2019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18" y="408622"/>
            <a:ext cx="2448272" cy="7924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2122434-4E67-4ABD-B300-97E50EAF2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574" y="6517729"/>
            <a:ext cx="8003487" cy="794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550DF8CF-048B-4528-B3AA-86B781649D49}"/>
              </a:ext>
            </a:extLst>
          </p:cNvPr>
          <p:cNvSpPr txBox="1">
            <a:spLocks/>
          </p:cNvSpPr>
          <p:nvPr/>
        </p:nvSpPr>
        <p:spPr>
          <a:xfrm>
            <a:off x="231751" y="601613"/>
            <a:ext cx="961977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1" dirty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LA VIOLENCIA DE GÉNERO EN PBA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17" name="Rectangle 22">
            <a:extLst>
              <a:ext uri="{FF2B5EF4-FFF2-40B4-BE49-F238E27FC236}">
                <a16:creationId xmlns="" xmlns:a16="http://schemas.microsoft.com/office/drawing/2014/main" id="{CD5D6649-E029-457A-9255-68695A97C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6" y="6223626"/>
            <a:ext cx="10475775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AutoNum type="arabicPeriod"/>
              <a:tabLst>
                <a:tab pos="611188" algn="l"/>
              </a:tabLst>
            </a:pP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>Informe de femicidios de la Corte suprema de justicia 2017</a:t>
            </a:r>
          </a:p>
          <a:p>
            <a:pPr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AutoNum type="arabicPeriod"/>
              <a:tabLst>
                <a:tab pos="611188" algn="l"/>
              </a:tabLst>
            </a:pPr>
            <a:r>
              <a:rPr lang="es-ES" sz="900" dirty="0">
                <a:solidFill>
                  <a:schemeClr val="bg1">
                    <a:lumMod val="65000"/>
                  </a:schemeClr>
                </a:solidFill>
              </a:rPr>
              <a:t>Informe de la Casa del Encuentro sobre los femicidios de 2018</a:t>
            </a:r>
          </a:p>
          <a:p>
            <a:pPr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AutoNum type="arabicPeriod"/>
              <a:tabLst>
                <a:tab pos="611188" algn="l"/>
              </a:tabLst>
            </a:pPr>
            <a:r>
              <a:rPr lang="es-ES" sz="900" dirty="0">
                <a:solidFill>
                  <a:schemeClr val="bg1">
                    <a:lumMod val="65000"/>
                  </a:schemeClr>
                </a:solidFill>
              </a:rPr>
              <a:t>Informe del Ministerio Publico Fiscal 2018</a:t>
            </a:r>
          </a:p>
          <a:p>
            <a:pPr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AutoNum type="arabicPeriod"/>
              <a:tabLst>
                <a:tab pos="611188" algn="l"/>
              </a:tabLst>
            </a:pP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>Elaboración Propia Instituto de Género PBA</a:t>
            </a:r>
            <a:r>
              <a:rPr lang="es-ES" altLang="en-US" sz="900" dirty="0" smtClean="0" bmk="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611188" algn="l"/>
              </a:tabLst>
            </a:pP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>Los femicidios en 2018 fueron 102 mientras que 2017 fueron 108. Informe Ministerio Publico Fiscal </a:t>
            </a:r>
            <a:r>
              <a:rPr lang="es-ES" altLang="en-US" sz="900" dirty="0" smtClean="0" bmk="">
                <a:solidFill>
                  <a:schemeClr val="bg1">
                    <a:lumMod val="65000"/>
                  </a:schemeClr>
                </a:solidFill>
              </a:rPr>
              <a:t>2018</a:t>
            </a:r>
            <a: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s-ES" altLang="en-US" sz="900" dirty="0" bmk="">
                <a:solidFill>
                  <a:schemeClr val="bg1">
                    <a:lumMod val="65000"/>
                  </a:schemeClr>
                </a:solidFill>
              </a:rPr>
            </a:br>
            <a:endParaRPr lang="es-ES" altLang="en-US" sz="900" dirty="0" bmk="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15AA868-709F-4BF0-B096-55E023477062}"/>
              </a:ext>
            </a:extLst>
          </p:cNvPr>
          <p:cNvSpPr/>
          <p:nvPr/>
        </p:nvSpPr>
        <p:spPr>
          <a:xfrm>
            <a:off x="231751" y="1333153"/>
            <a:ext cx="653646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Según el censo 2010, más del </a:t>
            </a:r>
            <a:r>
              <a:rPr lang="es-AR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30%</a:t>
            </a: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de la población argentina se concentra en </a:t>
            </a:r>
            <a:r>
              <a:rPr lang="es-AR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la </a:t>
            </a:r>
            <a:r>
              <a:rPr lang="es-AR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PBA</a:t>
            </a:r>
          </a:p>
          <a:p>
            <a:pPr defTabSz="995507" eaLnBrk="0" fontAlgn="base" hangingPunct="0">
              <a:buSzPct val="120000"/>
            </a:pPr>
            <a:endParaRPr lang="es-AR" sz="1800" b="1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La </a:t>
            </a:r>
            <a:r>
              <a:rPr lang="es-AR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Población femenina </a:t>
            </a: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de la </a:t>
            </a:r>
            <a:r>
              <a:rPr lang="es-AR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PBA </a:t>
            </a: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es </a:t>
            </a:r>
            <a:r>
              <a:rPr lang="es-AR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8.764.565</a:t>
            </a: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AR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El número de </a:t>
            </a:r>
            <a:r>
              <a:rPr lang="es-E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llamadas</a:t>
            </a: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 por </a:t>
            </a:r>
            <a:r>
              <a:rPr lang="es-E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violencia de </a:t>
            </a:r>
            <a:r>
              <a:rPr lang="es-ES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género</a:t>
            </a:r>
            <a:r>
              <a:rPr lang="es-E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que recibe la </a:t>
            </a:r>
            <a:r>
              <a:rPr lang="es-ES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PBA</a:t>
            </a:r>
            <a:r>
              <a:rPr lang="es-E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</a:t>
            </a: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es </a:t>
            </a:r>
            <a:r>
              <a:rPr lang="es-E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43.275</a:t>
            </a: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ES" sz="1800" b="1" baseline="300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El número de </a:t>
            </a:r>
            <a:r>
              <a:rPr lang="es-E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denuncias</a:t>
            </a: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 </a:t>
            </a:r>
            <a:r>
              <a:rPr lang="es-E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por </a:t>
            </a:r>
            <a:r>
              <a:rPr lang="es-ES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violencia de género</a:t>
            </a:r>
            <a:r>
              <a:rPr lang="es-ES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</a:t>
            </a: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en las comisarías de la mujer y la familia es </a:t>
            </a:r>
            <a:r>
              <a:rPr lang="es-E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239.200</a:t>
            </a: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ES" sz="1800" b="1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Casi el </a:t>
            </a:r>
            <a:r>
              <a:rPr lang="es-AR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40%</a:t>
            </a: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 de los </a:t>
            </a:r>
            <a:r>
              <a:rPr lang="es-AR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femicidios del país </a:t>
            </a: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ocurren en la </a:t>
            </a:r>
            <a:r>
              <a:rPr lang="es-AR" sz="1800" b="1" dirty="0">
                <a:solidFill>
                  <a:srgbClr val="1E2470"/>
                </a:solidFill>
                <a:latin typeface="Gill Sans MT Light"/>
                <a:cs typeface="Gill Sans MT Light"/>
              </a:rPr>
              <a:t>PBA</a:t>
            </a: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ES" sz="1800" b="1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Durante </a:t>
            </a:r>
            <a:r>
              <a:rPr lang="es-E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2018</a:t>
            </a: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 hubieron </a:t>
            </a:r>
            <a:r>
              <a:rPr lang="es-ES" sz="1800" b="1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102</a:t>
            </a:r>
            <a:r>
              <a:rPr lang="es-ES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 femicidios</a:t>
            </a: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defTabSz="995507" eaLnBrk="0" fontAlgn="base" hangingPunct="0">
              <a:buSzPct val="120000"/>
            </a:pPr>
            <a:endParaRPr lang="es-ES" altLang="en-US" sz="1800" baseline="300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AR" sz="18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AR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AR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</p:txBody>
      </p:sp>
      <p:pic>
        <p:nvPicPr>
          <p:cNvPr id="12" name="image4.png">
            <a:extLst>
              <a:ext uri="{FF2B5EF4-FFF2-40B4-BE49-F238E27FC236}">
                <a16:creationId xmlns="" xmlns:a16="http://schemas.microsoft.com/office/drawing/2014/main" id="{A04E3169-77DC-4888-8B08-3F1569CFFD7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216527" y="1189137"/>
            <a:ext cx="3141078" cy="5040560"/>
          </a:xfrm>
          <a:prstGeom prst="rect">
            <a:avLst/>
          </a:prstGeom>
          <a:ln/>
        </p:spPr>
      </p:pic>
      <p:sp>
        <p:nvSpPr>
          <p:cNvPr id="2" name="CuadroTexto 1"/>
          <p:cNvSpPr txBox="1"/>
          <p:nvPr/>
        </p:nvSpPr>
        <p:spPr>
          <a:xfrm>
            <a:off x="7038646" y="6361352"/>
            <a:ext cx="3630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rgbClr val="1E2470"/>
                </a:solidFill>
              </a:rPr>
              <a:t>PBA</a:t>
            </a:r>
            <a:r>
              <a:rPr lang="es-AR" dirty="0" smtClean="0">
                <a:solidFill>
                  <a:srgbClr val="1E2470"/>
                </a:solidFill>
              </a:rPr>
              <a:t>: 135 municipios aut</a:t>
            </a:r>
            <a:r>
              <a:rPr lang="es-AR" dirty="0">
                <a:solidFill>
                  <a:srgbClr val="1E2470"/>
                </a:solidFill>
              </a:rPr>
              <a:t>ó</a:t>
            </a:r>
            <a:r>
              <a:rPr lang="es-AR" dirty="0" smtClean="0">
                <a:solidFill>
                  <a:srgbClr val="1E2470"/>
                </a:solidFill>
              </a:rPr>
              <a:t>nomos</a:t>
            </a:r>
            <a:endParaRPr lang="es-AR" dirty="0">
              <a:solidFill>
                <a:srgbClr val="1E247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43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550DF8CF-048B-4528-B3AA-86B781649D49}"/>
              </a:ext>
            </a:extLst>
          </p:cNvPr>
          <p:cNvSpPr txBox="1">
            <a:spLocks/>
          </p:cNvSpPr>
          <p:nvPr/>
        </p:nvSpPr>
        <p:spPr>
          <a:xfrm>
            <a:off x="384151" y="754013"/>
            <a:ext cx="961977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F15AA868-709F-4BF0-B096-55E023477062}"/>
              </a:ext>
            </a:extLst>
          </p:cNvPr>
          <p:cNvSpPr/>
          <p:nvPr/>
        </p:nvSpPr>
        <p:spPr>
          <a:xfrm>
            <a:off x="231751" y="1333153"/>
            <a:ext cx="49685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r>
              <a:rPr lang="es-AR" sz="1800" dirty="0" smtClean="0">
                <a:solidFill>
                  <a:srgbClr val="1E2470"/>
                </a:solidFill>
                <a:latin typeface="Gill Sans MT Light"/>
                <a:cs typeface="Gill Sans MT Light"/>
              </a:rPr>
              <a:t>Ser Promotor de sinergias intersectoriales con perspectiva de género</a:t>
            </a:r>
            <a:endParaRPr lang="es-AR" sz="1800" b="1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AR" sz="18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La violencia de género es multidimensional y el logro de caminos de mayores niveles de autonomía es compleja. </a:t>
            </a: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AR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rgbClr val="1E2470"/>
                </a:solidFill>
                <a:latin typeface="Gill Sans MT Light"/>
                <a:cs typeface="Gill Sans MT Light"/>
              </a:rPr>
              <a:t>Es indispensable  un abordaje interdisciplinario e intersectorial que complemente las garantías ofrecidas por el Estado. </a:t>
            </a: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ES" altLang="en-US" sz="1800" baseline="300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ES" altLang="en-US" sz="1800" baseline="30000" dirty="0" smtClean="0">
              <a:solidFill>
                <a:srgbClr val="1E2470"/>
              </a:solidFill>
              <a:latin typeface="Gill Sans MT Light"/>
              <a:cs typeface="Gill Sans MT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550DF8CF-048B-4528-B3AA-86B781649D49}"/>
              </a:ext>
            </a:extLst>
          </p:cNvPr>
          <p:cNvSpPr txBox="1">
            <a:spLocks/>
          </p:cNvSpPr>
          <p:nvPr/>
        </p:nvSpPr>
        <p:spPr>
          <a:xfrm>
            <a:off x="231751" y="601613"/>
            <a:ext cx="9619774" cy="4534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s-AR" b="1" dirty="0">
                <a:solidFill>
                  <a:srgbClr val="009FE3"/>
                </a:solidFill>
                <a:latin typeface="Gill Sans MT Light"/>
                <a:cs typeface="Gill Sans MT Light"/>
              </a:rPr>
              <a:t>ROL DEL ESTADO</a:t>
            </a:r>
            <a:endParaRPr lang="en-US" b="1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="" xmlns:p14="http://schemas.microsoft.com/office/powerpoint/2010/main" val="417389306"/>
              </p:ext>
            </p:extLst>
          </p:nvPr>
        </p:nvGraphicFramePr>
        <p:xfrm>
          <a:off x="4696247" y="1405161"/>
          <a:ext cx="5781090" cy="3631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286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550DF8CF-048B-4528-B3AA-86B781649D49}"/>
              </a:ext>
            </a:extLst>
          </p:cNvPr>
          <p:cNvSpPr txBox="1">
            <a:spLocks/>
          </p:cNvSpPr>
          <p:nvPr/>
        </p:nvSpPr>
        <p:spPr>
          <a:xfrm>
            <a:off x="384151" y="775278"/>
            <a:ext cx="9619774" cy="4534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endParaRPr lang="en-US" b="1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1775954840"/>
              </p:ext>
            </p:extLst>
          </p:nvPr>
        </p:nvGraphicFramePr>
        <p:xfrm>
          <a:off x="1455886" y="1562520"/>
          <a:ext cx="7544707" cy="4739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="" xmlns:a16="http://schemas.microsoft.com/office/drawing/2014/main" id="{550DF8CF-048B-4528-B3AA-86B781649D49}"/>
              </a:ext>
            </a:extLst>
          </p:cNvPr>
          <p:cNvSpPr txBox="1">
            <a:spLocks/>
          </p:cNvSpPr>
          <p:nvPr/>
        </p:nvSpPr>
        <p:spPr>
          <a:xfrm>
            <a:off x="231751" y="601613"/>
            <a:ext cx="9619774" cy="4534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s-AR" b="1" dirty="0">
                <a:solidFill>
                  <a:srgbClr val="009FE3"/>
                </a:solidFill>
                <a:latin typeface="Gill Sans MT Light"/>
                <a:cs typeface="Gill Sans MT Light"/>
              </a:rPr>
              <a:t>DISPOSITIVO PARA LOGRAR UN ABORDAJE INTEGRAL EN LA PBA</a:t>
            </a:r>
            <a:endParaRPr lang="en-US" b="1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3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550DF8CF-048B-4528-B3AA-86B781649D49}"/>
              </a:ext>
            </a:extLst>
          </p:cNvPr>
          <p:cNvSpPr txBox="1">
            <a:spLocks/>
          </p:cNvSpPr>
          <p:nvPr/>
        </p:nvSpPr>
        <p:spPr>
          <a:xfrm>
            <a:off x="384151" y="754013"/>
            <a:ext cx="9619774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550DF8CF-048B-4528-B3AA-86B781649D49}"/>
              </a:ext>
            </a:extLst>
          </p:cNvPr>
          <p:cNvSpPr txBox="1">
            <a:spLocks/>
          </p:cNvSpPr>
          <p:nvPr/>
        </p:nvSpPr>
        <p:spPr>
          <a:xfrm>
            <a:off x="231751" y="601613"/>
            <a:ext cx="9619774" cy="45342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s-AR" b="1" dirty="0">
                <a:solidFill>
                  <a:srgbClr val="009FE3"/>
                </a:solidFill>
                <a:latin typeface="Gill Sans MT Light"/>
                <a:cs typeface="Gill Sans MT Light"/>
              </a:rPr>
              <a:t>OTRAS HERRAMIENTAS QUE PROMUEVEN INTERSECTORIALIDAD</a:t>
            </a:r>
            <a:endParaRPr lang="en-US" b="1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1445605" y="2053233"/>
            <a:ext cx="3394658" cy="1511954"/>
            <a:chOff x="1239862" y="2197247"/>
            <a:chExt cx="3394658" cy="1511954"/>
          </a:xfrm>
        </p:grpSpPr>
        <p:sp>
          <p:nvSpPr>
            <p:cNvPr id="30" name="Rectángulo redondeado 29"/>
            <p:cNvSpPr/>
            <p:nvPr/>
          </p:nvSpPr>
          <p:spPr>
            <a:xfrm>
              <a:off x="2042232" y="2845790"/>
              <a:ext cx="2592288" cy="863411"/>
            </a:xfrm>
            <a:prstGeom prst="roundRect">
              <a:avLst/>
            </a:prstGeom>
            <a:solidFill>
              <a:srgbClr val="1E24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600" b="1" dirty="0" smtClean="0"/>
                <a:t>FONDO DE EMERGENCIA</a:t>
              </a:r>
              <a:endParaRPr lang="es-AR" sz="1600" b="1" dirty="0"/>
            </a:p>
          </p:txBody>
        </p:sp>
        <p:sp>
          <p:nvSpPr>
            <p:cNvPr id="32" name="Elipse 31"/>
            <p:cNvSpPr/>
            <p:nvPr/>
          </p:nvSpPr>
          <p:spPr>
            <a:xfrm>
              <a:off x="1239862" y="2197247"/>
              <a:ext cx="1296144" cy="12871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FE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1445605" y="3997451"/>
            <a:ext cx="3394658" cy="1511954"/>
            <a:chOff x="1239862" y="2197247"/>
            <a:chExt cx="3394658" cy="1511954"/>
          </a:xfrm>
        </p:grpSpPr>
        <p:sp>
          <p:nvSpPr>
            <p:cNvPr id="41" name="Rectángulo redondeado 40"/>
            <p:cNvSpPr/>
            <p:nvPr/>
          </p:nvSpPr>
          <p:spPr>
            <a:xfrm>
              <a:off x="2042232" y="2845790"/>
              <a:ext cx="2592288" cy="863411"/>
            </a:xfrm>
            <a:prstGeom prst="roundRect">
              <a:avLst/>
            </a:prstGeom>
            <a:solidFill>
              <a:srgbClr val="1E24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600" b="1" dirty="0" smtClean="0"/>
                <a:t>ENCUENTROS REGIONALES</a:t>
              </a:r>
              <a:endParaRPr lang="es-AR" sz="1600" b="1" dirty="0"/>
            </a:p>
          </p:txBody>
        </p:sp>
        <p:sp>
          <p:nvSpPr>
            <p:cNvPr id="42" name="Elipse 41"/>
            <p:cNvSpPr/>
            <p:nvPr/>
          </p:nvSpPr>
          <p:spPr>
            <a:xfrm>
              <a:off x="1239862" y="2197247"/>
              <a:ext cx="1296144" cy="12871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FE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5694077" y="2053235"/>
            <a:ext cx="3394658" cy="1511954"/>
            <a:chOff x="1239862" y="2197247"/>
            <a:chExt cx="3394658" cy="1511954"/>
          </a:xfrm>
        </p:grpSpPr>
        <p:sp>
          <p:nvSpPr>
            <p:cNvPr id="46" name="Rectángulo redondeado 45"/>
            <p:cNvSpPr/>
            <p:nvPr/>
          </p:nvSpPr>
          <p:spPr>
            <a:xfrm>
              <a:off x="2042232" y="2845790"/>
              <a:ext cx="2592288" cy="863411"/>
            </a:xfrm>
            <a:prstGeom prst="roundRect">
              <a:avLst/>
            </a:prstGeom>
            <a:solidFill>
              <a:srgbClr val="1E24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600" b="1" dirty="0" smtClean="0"/>
                <a:t>TOBILLERAS   DUALES</a:t>
              </a:r>
              <a:endParaRPr lang="es-AR" sz="1600" b="1" dirty="0"/>
            </a:p>
          </p:txBody>
        </p:sp>
        <p:sp>
          <p:nvSpPr>
            <p:cNvPr id="48" name="Elipse 47"/>
            <p:cNvSpPr/>
            <p:nvPr/>
          </p:nvSpPr>
          <p:spPr>
            <a:xfrm>
              <a:off x="1239862" y="2197247"/>
              <a:ext cx="1296144" cy="12871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FE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5694077" y="3997453"/>
            <a:ext cx="3394658" cy="1511954"/>
            <a:chOff x="1239862" y="2197247"/>
            <a:chExt cx="3394658" cy="1511954"/>
          </a:xfrm>
        </p:grpSpPr>
        <p:sp>
          <p:nvSpPr>
            <p:cNvPr id="53" name="Rectángulo redondeado 52"/>
            <p:cNvSpPr/>
            <p:nvPr/>
          </p:nvSpPr>
          <p:spPr>
            <a:xfrm>
              <a:off x="2042232" y="2845790"/>
              <a:ext cx="2592288" cy="863411"/>
            </a:xfrm>
            <a:prstGeom prst="roundRect">
              <a:avLst/>
            </a:prstGeom>
            <a:solidFill>
              <a:srgbClr val="1E247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600" b="1" dirty="0" smtClean="0"/>
                <a:t>CAPACITACIONES</a:t>
              </a:r>
              <a:endParaRPr lang="es-AR" sz="1600" b="1" dirty="0"/>
            </a:p>
          </p:txBody>
        </p:sp>
        <p:sp>
          <p:nvSpPr>
            <p:cNvPr id="54" name="Elipse 53"/>
            <p:cNvSpPr/>
            <p:nvPr/>
          </p:nvSpPr>
          <p:spPr>
            <a:xfrm>
              <a:off x="1239862" y="2197247"/>
              <a:ext cx="1296144" cy="12871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FE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 smtClean="0"/>
            </a:p>
            <a:p>
              <a:pPr algn="ctr"/>
              <a:endParaRPr lang="es-AR" dirty="0"/>
            </a:p>
            <a:p>
              <a:pPr algn="ctr"/>
              <a:endParaRPr lang="es-AR" dirty="0"/>
            </a:p>
          </p:txBody>
        </p:sp>
      </p:grpSp>
      <p:pic>
        <p:nvPicPr>
          <p:cNvPr id="22" name="Imagen 2">
            <a:extLst>
              <a:ext uri="{FF2B5EF4-FFF2-40B4-BE49-F238E27FC236}">
                <a16:creationId xmlns="" xmlns:a16="http://schemas.microsoft.com/office/drawing/2014/main" id="{FB169A14-7D03-456E-B4E6-B1B90DDAE8F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30" y="2359738"/>
            <a:ext cx="937426" cy="666355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="" xmlns:a16="http://schemas.microsoft.com/office/drawing/2014/main" id="{72ABAE76-67E0-4B4F-A84D-FB56BC0F4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28" y="2276770"/>
            <a:ext cx="818998" cy="81899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75" y="4281879"/>
            <a:ext cx="737869" cy="737869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96" y="4009682"/>
            <a:ext cx="983460" cy="983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80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6591C6AE-9654-43E0-8159-3C77B0286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59" y="1745873"/>
            <a:ext cx="10081120" cy="5816977"/>
          </a:xfrm>
          <a:prstGeom prst="rect">
            <a:avLst/>
          </a:prstGeom>
        </p:spPr>
        <p:txBody>
          <a:bodyPr/>
          <a:lstStyle/>
          <a:p>
            <a:pPr marL="285750" indent="-285750" defTabSz="995507" eaLnBrk="0" fontAlgn="base" hangingPunct="0">
              <a:buSzPct val="120000"/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1E2470"/>
              </a:solidFill>
              <a:latin typeface="Gill Sans MT Light"/>
              <a:cs typeface="Gill Sans MT Light"/>
            </a:endParaRPr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/>
          </a:p>
          <a:p>
            <a:pPr algn="ctr"/>
            <a:r>
              <a:rPr lang="es-ES" sz="2400" b="1" i="1" dirty="0">
                <a:solidFill>
                  <a:srgbClr val="1E2470"/>
                </a:solidFill>
              </a:rPr>
              <a:t>“la lucha por los derechos de las mujeres no emancipa solo </a:t>
            </a:r>
            <a:r>
              <a:rPr lang="es-ES" sz="2400" b="1" i="1" dirty="0" smtClean="0">
                <a:solidFill>
                  <a:srgbClr val="1E2470"/>
                </a:solidFill>
              </a:rPr>
              <a:t>a </a:t>
            </a:r>
            <a:r>
              <a:rPr lang="es-ES" sz="2400" b="1" i="1" dirty="0">
                <a:solidFill>
                  <a:srgbClr val="1E2470"/>
                </a:solidFill>
              </a:rPr>
              <a:t>las </a:t>
            </a:r>
            <a:r>
              <a:rPr lang="es-ES" sz="2400" b="1" i="1" dirty="0" smtClean="0">
                <a:solidFill>
                  <a:srgbClr val="1E2470"/>
                </a:solidFill>
              </a:rPr>
              <a:t>mujeres; emancipa </a:t>
            </a:r>
            <a:r>
              <a:rPr lang="es-ES" sz="2400" b="1" i="1" dirty="0">
                <a:solidFill>
                  <a:srgbClr val="1E2470"/>
                </a:solidFill>
              </a:rPr>
              <a:t>al conjunto de la sociedad de los roles y funciones tradicionalmente asignados” </a:t>
            </a:r>
          </a:p>
          <a:p>
            <a:pPr>
              <a:spcBef>
                <a:spcPct val="0"/>
              </a:spcBef>
            </a:pPr>
            <a:endParaRPr lang="es-AR" dirty="0">
              <a:solidFill>
                <a:srgbClr val="009FE3"/>
              </a:solidFill>
              <a:ea typeface="+mj-ea"/>
            </a:endParaRPr>
          </a:p>
          <a:p>
            <a:pPr>
              <a:spcBef>
                <a:spcPct val="0"/>
              </a:spcBef>
            </a:pPr>
            <a:endParaRPr lang="es-AR" dirty="0">
              <a:solidFill>
                <a:srgbClr val="009FE3"/>
              </a:solidFill>
              <a:ea typeface="+mj-ea"/>
            </a:endParaRPr>
          </a:p>
          <a:p>
            <a:pPr>
              <a:spcBef>
                <a:spcPct val="0"/>
              </a:spcBef>
            </a:pPr>
            <a:endParaRPr lang="es-AR" dirty="0">
              <a:solidFill>
                <a:srgbClr val="009FE3"/>
              </a:solidFill>
              <a:ea typeface="+mj-ea"/>
            </a:endParaRPr>
          </a:p>
          <a:p>
            <a:pPr>
              <a:spcBef>
                <a:spcPct val="0"/>
              </a:spcBef>
            </a:pPr>
            <a:endParaRPr lang="es-AR" dirty="0">
              <a:solidFill>
                <a:srgbClr val="009FE3"/>
              </a:solidFill>
              <a:ea typeface="+mj-ea"/>
            </a:endParaRPr>
          </a:p>
          <a:p>
            <a:pPr>
              <a:spcBef>
                <a:spcPct val="0"/>
              </a:spcBef>
            </a:pPr>
            <a:r>
              <a:rPr lang="es-AR" dirty="0">
                <a:solidFill>
                  <a:srgbClr val="009FE3"/>
                </a:solidFill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6805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22"/>
            <a:ext cx="10688638" cy="7553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76367" y="188854"/>
            <a:ext cx="489654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 DE POLÍTICAS PÚBLICAS</a:t>
            </a:r>
            <a:endParaRPr lang="en-US" sz="12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35" y="188855"/>
            <a:ext cx="108012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12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46A9037-C079-498A-8952-88493D9110FB}"/>
              </a:ext>
            </a:extLst>
          </p:cNvPr>
          <p:cNvSpPr txBox="1">
            <a:spLocks/>
          </p:cNvSpPr>
          <p:nvPr/>
        </p:nvSpPr>
        <p:spPr>
          <a:xfrm>
            <a:off x="519783" y="1333153"/>
            <a:ext cx="2592288" cy="4534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Gracias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1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8477B9318800438E6058B33EF2BB1E" ma:contentTypeVersion="19" ma:contentTypeDescription="Crear nuevo documento." ma:contentTypeScope="" ma:versionID="81377c9cd154b6cca078359f406baa84">
  <xsd:schema xmlns:xsd="http://www.w3.org/2001/XMLSchema" xmlns:xs="http://www.w3.org/2001/XMLSchema" xmlns:p="http://schemas.microsoft.com/office/2006/metadata/properties" xmlns:ns2="43e275e3-8228-4251-95de-18700895d8e8" xmlns:ns3="d5769076-9cbd-45ac-bd9c-848099da6b48" xmlns:ns4="e10f10ed-3fa3-4219-8dfc-bb5abca96aaf" targetNamespace="http://schemas.microsoft.com/office/2006/metadata/properties" ma:root="true" ma:fieldsID="619351fd77170c785e2485de6dc6af72" ns2:_="" ns3:_="" ns4:_="">
    <xsd:import namespace="43e275e3-8228-4251-95de-18700895d8e8"/>
    <xsd:import namespace="d5769076-9cbd-45ac-bd9c-848099da6b48"/>
    <xsd:import namespace="e10f10ed-3fa3-4219-8dfc-bb5abca96aa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g43c3c82cce940a89f67d0516f411072" minOccurs="0"/>
                <xsd:element ref="ns3:g5d8bab08a734613a13392a6103cdc6c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275e3-8228-4251-95de-18700895d8e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6f3ba8c1-544a-4f08-9296-dc6458e9056b}" ma:internalName="TaxCatchAll" ma:showField="CatchAllData" ma:web="43e275e3-8228-4251-95de-18700895d8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69076-9cbd-45ac-bd9c-848099da6b48" elementFormDefault="qualified">
    <xsd:import namespace="http://schemas.microsoft.com/office/2006/documentManagement/types"/>
    <xsd:import namespace="http://schemas.microsoft.com/office/infopath/2007/PartnerControls"/>
    <xsd:element name="g43c3c82cce940a89f67d0516f411072" ma:index="10" nillable="true" ma:taxonomy="true" ma:internalName="g43c3c82cce940a89f67d0516f411072" ma:taxonomyFieldName="palabrasclaveempresa" ma:displayName="Palabras clave de FIIAPP" ma:fieldId="{043c3c82-cce9-40a8-9f67-d0516f411072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d8bab08a734613a13392a6103cdc6c" ma:index="12" nillable="true" ma:taxonomy="true" ma:internalName="g5d8bab08a734613a13392a6103cdc6c" ma:taxonomyFieldName="palabrasclavesitio" ma:displayName="Palabras clave de sitio" ma:fieldId="{05d8bab0-8a73-4613-a133-92a6103cdc6c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f10ed-3fa3-4219-8dfc-bb5abca96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5d8bab08a734613a13392a6103cdc6c xmlns="d5769076-9cbd-45ac-bd9c-848099da6b48">
      <Terms xmlns="http://schemas.microsoft.com/office/infopath/2007/PartnerControls"/>
    </g5d8bab08a734613a13392a6103cdc6c>
    <g43c3c82cce940a89f67d0516f411072 xmlns="d5769076-9cbd-45ac-bd9c-848099da6b48">
      <Terms xmlns="http://schemas.microsoft.com/office/infopath/2007/PartnerControls"/>
    </g43c3c82cce940a89f67d0516f411072>
    <TaxCatchAll xmlns="43e275e3-8228-4251-95de-18700895d8e8"/>
  </documentManagement>
</p:properties>
</file>

<file path=customXml/itemProps1.xml><?xml version="1.0" encoding="utf-8"?>
<ds:datastoreItem xmlns:ds="http://schemas.openxmlformats.org/officeDocument/2006/customXml" ds:itemID="{9A31E052-A332-4967-9AD7-6C199A61CE7E}"/>
</file>

<file path=customXml/itemProps2.xml><?xml version="1.0" encoding="utf-8"?>
<ds:datastoreItem xmlns:ds="http://schemas.openxmlformats.org/officeDocument/2006/customXml" ds:itemID="{04322D30-5E4F-418E-974E-7974D9A38FDF}"/>
</file>

<file path=customXml/itemProps3.xml><?xml version="1.0" encoding="utf-8"?>
<ds:datastoreItem xmlns:ds="http://schemas.openxmlformats.org/officeDocument/2006/customXml" ds:itemID="{E6E40FD6-0132-49D7-BD81-9F66C11D4262}"/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711</Words>
  <Application>Microsoft Office PowerPoint</Application>
  <PresentationFormat>Personalizado</PresentationFormat>
  <Paragraphs>186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Ines Palacios</dc:creator>
  <cp:lastModifiedBy>User</cp:lastModifiedBy>
  <cp:revision>37</cp:revision>
  <dcterms:created xsi:type="dcterms:W3CDTF">2019-07-02T13:31:28Z</dcterms:created>
  <dcterms:modified xsi:type="dcterms:W3CDTF">2019-07-05T15:36:48Z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0x010100108477B9318800438E6058B33EF2BB1E</vt:lpwstr>
  </property>
</Properties>
</file>